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EFAA60A1-557F-43FA-BC3A-4EF26621BC6B}"/>
    <pc:docChg chg="undo custSel addSld delSld modSld">
      <pc:chgData name="Krishna Kant Dubey" userId="cd28fa1e1902c48d" providerId="LiveId" clId="{EFAA60A1-557F-43FA-BC3A-4EF26621BC6B}" dt="2025-08-07T14:22:36.506" v="394" actId="20577"/>
      <pc:docMkLst>
        <pc:docMk/>
      </pc:docMkLst>
      <pc:sldChg chg="modSp mod">
        <pc:chgData name="Krishna Kant Dubey" userId="cd28fa1e1902c48d" providerId="LiveId" clId="{EFAA60A1-557F-43FA-BC3A-4EF26621BC6B}" dt="2025-08-07T14:22:36.506" v="394" actId="20577"/>
        <pc:sldMkLst>
          <pc:docMk/>
          <pc:sldMk cId="1080327146" sldId="256"/>
        </pc:sldMkLst>
        <pc:spChg chg="mod">
          <ac:chgData name="Krishna Kant Dubey" userId="cd28fa1e1902c48d" providerId="LiveId" clId="{EFAA60A1-557F-43FA-BC3A-4EF26621BC6B}" dt="2025-08-07T14:22:36.506" v="39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EFAA60A1-557F-43FA-BC3A-4EF26621BC6B}" dt="2025-08-07T07:10:25.092" v="13" actId="20577"/>
        <pc:sldMkLst>
          <pc:docMk/>
          <pc:sldMk cId="2701513036" sldId="259"/>
        </pc:sldMkLst>
        <pc:spChg chg="mod">
          <ac:chgData name="Krishna Kant Dubey" userId="cd28fa1e1902c48d" providerId="LiveId" clId="{EFAA60A1-557F-43FA-BC3A-4EF26621BC6B}" dt="2025-08-07T07:10:25.092" v="13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EFAA60A1-557F-43FA-BC3A-4EF26621BC6B}" dt="2025-08-07T07:14:01.055" v="72" actId="20577"/>
        <pc:sldMkLst>
          <pc:docMk/>
          <pc:sldMk cId="1248854694" sldId="262"/>
        </pc:sldMkLst>
        <pc:spChg chg="add mod">
          <ac:chgData name="Krishna Kant Dubey" userId="cd28fa1e1902c48d" providerId="LiveId" clId="{EFAA60A1-557F-43FA-BC3A-4EF26621BC6B}" dt="2025-08-07T07:11:33.883" v="15"/>
          <ac:spMkLst>
            <pc:docMk/>
            <pc:sldMk cId="1248854694" sldId="262"/>
            <ac:spMk id="3" creationId="{07DB48BF-8584-2DDD-173F-6EF997630368}"/>
          </ac:spMkLst>
        </pc:spChg>
        <pc:spChg chg="del mod">
          <ac:chgData name="Krishna Kant Dubey" userId="cd28fa1e1902c48d" providerId="LiveId" clId="{EFAA60A1-557F-43FA-BC3A-4EF26621BC6B}" dt="2025-08-07T07:11:57.980" v="19"/>
          <ac:spMkLst>
            <pc:docMk/>
            <pc:sldMk cId="1248854694" sldId="262"/>
            <ac:spMk id="4" creationId="{2DC93587-953D-FBE6-A4B6-5060E75B821F}"/>
          </ac:spMkLst>
        </pc:spChg>
        <pc:spChg chg="add mod">
          <ac:chgData name="Krishna Kant Dubey" userId="cd28fa1e1902c48d" providerId="LiveId" clId="{EFAA60A1-557F-43FA-BC3A-4EF26621BC6B}" dt="2025-08-07T07:14:01.055" v="72" actId="20577"/>
          <ac:spMkLst>
            <pc:docMk/>
            <pc:sldMk cId="1248854694" sldId="262"/>
            <ac:spMk id="5" creationId="{F60217AB-8CEC-3A68-41A0-7680C6F5BE36}"/>
          </ac:spMkLst>
        </pc:spChg>
        <pc:spChg chg="mod">
          <ac:chgData name="Krishna Kant Dubey" userId="cd28fa1e1902c48d" providerId="LiveId" clId="{EFAA60A1-557F-43FA-BC3A-4EF26621BC6B}" dt="2025-08-07T07:12:36.221" v="23" actId="20577"/>
          <ac:spMkLst>
            <pc:docMk/>
            <pc:sldMk cId="1248854694" sldId="262"/>
            <ac:spMk id="12" creationId="{5AF4F4BF-6716-49E6-9582-E583D0D30CE3}"/>
          </ac:spMkLst>
        </pc:spChg>
        <pc:graphicFrameChg chg="add mod">
          <ac:chgData name="Krishna Kant Dubey" userId="cd28fa1e1902c48d" providerId="LiveId" clId="{EFAA60A1-557F-43FA-BC3A-4EF26621BC6B}" dt="2025-08-07T07:11:32.218" v="14"/>
          <ac:graphicFrameMkLst>
            <pc:docMk/>
            <pc:sldMk cId="1248854694" sldId="262"/>
            <ac:graphicFrameMk id="2" creationId="{B6A6D8DB-65DA-6029-2D9D-01FF127D6DEB}"/>
          </ac:graphicFrameMkLst>
        </pc:graphicFrameChg>
      </pc:sldChg>
      <pc:sldChg chg="addSp delSp modSp mod">
        <pc:chgData name="Krishna Kant Dubey" userId="cd28fa1e1902c48d" providerId="LiveId" clId="{EFAA60A1-557F-43FA-BC3A-4EF26621BC6B}" dt="2025-08-07T07:17:00.767" v="91" actId="108"/>
        <pc:sldMkLst>
          <pc:docMk/>
          <pc:sldMk cId="2660052111" sldId="263"/>
        </pc:sldMkLst>
        <pc:spChg chg="add mod">
          <ac:chgData name="Krishna Kant Dubey" userId="cd28fa1e1902c48d" providerId="LiveId" clId="{EFAA60A1-557F-43FA-BC3A-4EF26621BC6B}" dt="2025-08-07T07:15:24.215" v="78"/>
          <ac:spMkLst>
            <pc:docMk/>
            <pc:sldMk cId="2660052111" sldId="263"/>
            <ac:spMk id="3" creationId="{9F11C112-D26E-8B65-D42E-B562B35C5E90}"/>
          </ac:spMkLst>
        </pc:spChg>
        <pc:spChg chg="add del mod">
          <ac:chgData name="Krishna Kant Dubey" userId="cd28fa1e1902c48d" providerId="LiveId" clId="{EFAA60A1-557F-43FA-BC3A-4EF26621BC6B}" dt="2025-08-07T07:17:00.767" v="91" actId="108"/>
          <ac:spMkLst>
            <pc:docMk/>
            <pc:sldMk cId="2660052111" sldId="263"/>
            <ac:spMk id="4" creationId="{F4AE14C3-8C25-1D3D-DCD6-A82B15F24B78}"/>
          </ac:spMkLst>
        </pc:spChg>
        <pc:spChg chg="add">
          <ac:chgData name="Krishna Kant Dubey" userId="cd28fa1e1902c48d" providerId="LiveId" clId="{EFAA60A1-557F-43FA-BC3A-4EF26621BC6B}" dt="2025-08-07T07:15:54.246" v="82"/>
          <ac:spMkLst>
            <pc:docMk/>
            <pc:sldMk cId="2660052111" sldId="263"/>
            <ac:spMk id="5" creationId="{C3EE4545-BFDA-165F-FB22-6A696C566F4E}"/>
          </ac:spMkLst>
        </pc:spChg>
        <pc:spChg chg="mod">
          <ac:chgData name="Krishna Kant Dubey" userId="cd28fa1e1902c48d" providerId="LiveId" clId="{EFAA60A1-557F-43FA-BC3A-4EF26621BC6B}" dt="2025-08-07T07:15:34.222" v="80" actId="20577"/>
          <ac:spMkLst>
            <pc:docMk/>
            <pc:sldMk cId="2660052111" sldId="263"/>
            <ac:spMk id="12" creationId="{78ACB7A0-3BC5-251C-D931-C89480BA266B}"/>
          </ac:spMkLst>
        </pc:spChg>
        <pc:graphicFrameChg chg="add mod">
          <ac:chgData name="Krishna Kant Dubey" userId="cd28fa1e1902c48d" providerId="LiveId" clId="{EFAA60A1-557F-43FA-BC3A-4EF26621BC6B}" dt="2025-08-07T07:15:24.215" v="78"/>
          <ac:graphicFrameMkLst>
            <pc:docMk/>
            <pc:sldMk cId="2660052111" sldId="263"/>
            <ac:graphicFrameMk id="2" creationId="{E4E8F14A-0B07-30B6-46E9-7ABB6E79DC93}"/>
          </ac:graphicFrameMkLst>
        </pc:graphicFrameChg>
      </pc:sldChg>
      <pc:sldChg chg="modSp mod">
        <pc:chgData name="Krishna Kant Dubey" userId="cd28fa1e1902c48d" providerId="LiveId" clId="{EFAA60A1-557F-43FA-BC3A-4EF26621BC6B}" dt="2025-08-07T07:22:26.110" v="184" actId="207"/>
        <pc:sldMkLst>
          <pc:docMk/>
          <pc:sldMk cId="2523703413" sldId="264"/>
        </pc:sldMkLst>
        <pc:spChg chg="mod">
          <ac:chgData name="Krishna Kant Dubey" userId="cd28fa1e1902c48d" providerId="LiveId" clId="{EFAA60A1-557F-43FA-BC3A-4EF26621BC6B}" dt="2025-08-07T07:22:26.110" v="184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EFAA60A1-557F-43FA-BC3A-4EF26621BC6B}" dt="2025-08-07T07:17:23.785" v="96" actId="207"/>
          <ac:spMkLst>
            <pc:docMk/>
            <pc:sldMk cId="2523703413" sldId="264"/>
            <ac:spMk id="12" creationId="{25848963-5BBD-311D-2AF5-D840E6C2AFC0}"/>
          </ac:spMkLst>
        </pc:spChg>
        <pc:picChg chg="mod">
          <ac:chgData name="Krishna Kant Dubey" userId="cd28fa1e1902c48d" providerId="LiveId" clId="{EFAA60A1-557F-43FA-BC3A-4EF26621BC6B}" dt="2025-08-07T07:17:13.544" v="93" actId="1076"/>
          <ac:picMkLst>
            <pc:docMk/>
            <pc:sldMk cId="2523703413" sldId="264"/>
            <ac:picMk id="9" creationId="{ACA8D448-754F-0C3F-90CE-1D37EC14494B}"/>
          </ac:picMkLst>
        </pc:picChg>
      </pc:sldChg>
      <pc:sldChg chg="modSp mod">
        <pc:chgData name="Krishna Kant Dubey" userId="cd28fa1e1902c48d" providerId="LiveId" clId="{EFAA60A1-557F-43FA-BC3A-4EF26621BC6B}" dt="2025-08-07T07:25:00.211" v="259" actId="20577"/>
        <pc:sldMkLst>
          <pc:docMk/>
          <pc:sldMk cId="399202742" sldId="265"/>
        </pc:sldMkLst>
        <pc:spChg chg="mod">
          <ac:chgData name="Krishna Kant Dubey" userId="cd28fa1e1902c48d" providerId="LiveId" clId="{EFAA60A1-557F-43FA-BC3A-4EF26621BC6B}" dt="2025-08-07T07:25:00.211" v="259" actId="2057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EFAA60A1-557F-43FA-BC3A-4EF26621BC6B}" dt="2025-08-07T07:17:45.568" v="101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EFAA60A1-557F-43FA-BC3A-4EF26621BC6B}" dt="2025-08-07T07:26:39.338" v="299" actId="27636"/>
        <pc:sldMkLst>
          <pc:docMk/>
          <pc:sldMk cId="683079510" sldId="266"/>
        </pc:sldMkLst>
        <pc:spChg chg="mod">
          <ac:chgData name="Krishna Kant Dubey" userId="cd28fa1e1902c48d" providerId="LiveId" clId="{EFAA60A1-557F-43FA-BC3A-4EF26621BC6B}" dt="2025-08-07T07:26:39.338" v="299" actId="27636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EFAA60A1-557F-43FA-BC3A-4EF26621BC6B}" dt="2025-08-07T07:18:09.070" v="106" actId="207"/>
          <ac:spMkLst>
            <pc:docMk/>
            <pc:sldMk cId="683079510" sldId="266"/>
            <ac:spMk id="12" creationId="{89F74BDC-5767-C934-24C4-C19928184E94}"/>
          </ac:spMkLst>
        </pc:spChg>
      </pc:sldChg>
      <pc:sldChg chg="modSp mod">
        <pc:chgData name="Krishna Kant Dubey" userId="cd28fa1e1902c48d" providerId="LiveId" clId="{EFAA60A1-557F-43FA-BC3A-4EF26621BC6B}" dt="2025-08-07T07:52:39.919" v="347" actId="12"/>
        <pc:sldMkLst>
          <pc:docMk/>
          <pc:sldMk cId="1344460818" sldId="269"/>
        </pc:sldMkLst>
        <pc:spChg chg="mod">
          <ac:chgData name="Krishna Kant Dubey" userId="cd28fa1e1902c48d" providerId="LiveId" clId="{EFAA60A1-557F-43FA-BC3A-4EF26621BC6B}" dt="2025-08-07T07:52:39.919" v="347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EFAA60A1-557F-43FA-BC3A-4EF26621BC6B}" dt="2025-08-07T07:18:37.193" v="111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del">
        <pc:chgData name="Krishna Kant Dubey" userId="cd28fa1e1902c48d" providerId="LiveId" clId="{EFAA60A1-557F-43FA-BC3A-4EF26621BC6B}" dt="2025-08-07T07:19:02.688" v="112" actId="2696"/>
        <pc:sldMkLst>
          <pc:docMk/>
          <pc:sldMk cId="1596012336" sldId="270"/>
        </pc:sldMkLst>
      </pc:sldChg>
      <pc:sldChg chg="modSp add mod">
        <pc:chgData name="Krishna Kant Dubey" userId="cd28fa1e1902c48d" providerId="LiveId" clId="{EFAA60A1-557F-43FA-BC3A-4EF26621BC6B}" dt="2025-08-07T07:57:26.178" v="391" actId="12"/>
        <pc:sldMkLst>
          <pc:docMk/>
          <pc:sldMk cId="3383583280" sldId="270"/>
        </pc:sldMkLst>
        <pc:spChg chg="mod">
          <ac:chgData name="Krishna Kant Dubey" userId="cd28fa1e1902c48d" providerId="LiveId" clId="{EFAA60A1-557F-43FA-BC3A-4EF26621BC6B}" dt="2025-08-07T07:57:26.178" v="391" actId="12"/>
          <ac:spMkLst>
            <pc:docMk/>
            <pc:sldMk cId="3383583280" sldId="270"/>
            <ac:spMk id="4" creationId="{A8A53AF4-03A3-17B4-E641-CC63355B5B25}"/>
          </ac:spMkLst>
        </pc:spChg>
        <pc:spChg chg="mod">
          <ac:chgData name="Krishna Kant Dubey" userId="cd28fa1e1902c48d" providerId="LiveId" clId="{EFAA60A1-557F-43FA-BC3A-4EF26621BC6B}" dt="2025-08-07T07:19:49.476" v="116" actId="207"/>
          <ac:spMkLst>
            <pc:docMk/>
            <pc:sldMk cId="3383583280" sldId="270"/>
            <ac:spMk id="12" creationId="{05422EE3-66FB-21B0-E469-6016812C9625}"/>
          </ac:spMkLst>
        </pc:spChg>
      </pc:sldChg>
      <pc:sldChg chg="del">
        <pc:chgData name="Krishna Kant Dubey" userId="cd28fa1e1902c48d" providerId="LiveId" clId="{EFAA60A1-557F-43FA-BC3A-4EF26621BC6B}" dt="2025-08-07T07:19:02.688" v="112" actId="2696"/>
        <pc:sldMkLst>
          <pc:docMk/>
          <pc:sldMk cId="266100816" sldId="271"/>
        </pc:sldMkLst>
      </pc:sldChg>
      <pc:sldChg chg="del">
        <pc:chgData name="Krishna Kant Dubey" userId="cd28fa1e1902c48d" providerId="LiveId" clId="{EFAA60A1-557F-43FA-BC3A-4EF26621BC6B}" dt="2025-08-07T07:19:02.688" v="112" actId="2696"/>
        <pc:sldMkLst>
          <pc:docMk/>
          <pc:sldMk cId="98108289" sldId="272"/>
        </pc:sldMkLst>
      </pc:sldChg>
      <pc:sldChg chg="del">
        <pc:chgData name="Krishna Kant Dubey" userId="cd28fa1e1902c48d" providerId="LiveId" clId="{EFAA60A1-557F-43FA-BC3A-4EF26621BC6B}" dt="2025-08-07T07:19:02.688" v="112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EFAA60A1-557F-43FA-BC3A-4EF26621BC6B}" dt="2025-08-07T07:19:02.688" v="112" actId="2696"/>
        <pc:sldMkLst>
          <pc:docMk/>
          <pc:sldMk cId="93555412" sldId="274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EF4B-E101-8246-12E1-1B600342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3D460-034E-CAF4-CEEF-C7473FA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5422EE3-66FB-21B0-E469-6016812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Hybrid Migration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53AF4-03A3-17B4-E641-CC63355B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 Case</a:t>
            </a:r>
            <a:r>
              <a:rPr lang="en-US" b="1" dirty="0">
                <a:solidFill>
                  <a:srgbClr val="002060"/>
                </a:solidFill>
              </a:rPr>
              <a:t>: Large-scale or phased migrations.</a:t>
            </a:r>
          </a:p>
          <a:p>
            <a:r>
              <a:rPr lang="en-US" b="1" dirty="0">
                <a:solidFill>
                  <a:srgbClr val="FF0000"/>
                </a:solidFill>
              </a:rPr>
              <a:t>Approach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Migrate non-critical tables first.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Gradually move workloads.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Use replication for critical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Pros</a:t>
            </a:r>
            <a:r>
              <a:rPr lang="en-US" b="1" dirty="0">
                <a:solidFill>
                  <a:srgbClr val="002060"/>
                </a:solidFill>
              </a:rPr>
              <a:t>: Controlled and low-risk.</a:t>
            </a:r>
          </a:p>
          <a:p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b="1" dirty="0">
                <a:solidFill>
                  <a:srgbClr val="002060"/>
                </a:solidFill>
              </a:rPr>
              <a:t>: Longer timeline.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8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fr-FR" b="1" dirty="0">
                <a:solidFill>
                  <a:srgbClr val="C00000"/>
                </a:solidFill>
              </a:rPr>
              <a:t>igration Stratégies: 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b="1" dirty="0">
                <a:solidFill>
                  <a:srgbClr val="C00000"/>
                </a:solidFill>
              </a:rPr>
              <a:t>Techniques for Database Transfer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Identify various techniques to migrate existing databases to new environments, ensuring a smooth transition with minimal disruption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Migration Planning Essentials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0217AB-8CEC-3A68-41A0-7680C6F5B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80312"/>
            <a:ext cx="1110896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</a:rPr>
              <a:t>Assessment</a:t>
            </a:r>
            <a:r>
              <a:rPr lang="en-US" altLang="en-US" b="1" dirty="0">
                <a:solidFill>
                  <a:srgbClr val="002060"/>
                </a:solidFill>
              </a:rPr>
              <a:t>: Evaluate source and target environments,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      compatibility, and performance requirements.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Backup</a:t>
            </a:r>
            <a:r>
              <a:rPr lang="en-US" altLang="en-US" b="1" dirty="0">
                <a:solidFill>
                  <a:srgbClr val="002060"/>
                </a:solidFill>
              </a:rPr>
              <a:t>:  Always create a full backup before migration.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Testing</a:t>
            </a:r>
            <a:r>
              <a:rPr lang="en-US" altLang="en-US" b="1" dirty="0">
                <a:solidFill>
                  <a:srgbClr val="002060"/>
                </a:solidFill>
              </a:rPr>
              <a:t>: Use staging environments to simulate migration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002060"/>
                </a:solidFill>
              </a:rPr>
              <a:t>	   validate outcomes.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Rollback Strategy</a:t>
            </a:r>
            <a:r>
              <a:rPr lang="en-US" altLang="en-US" b="1" dirty="0">
                <a:solidFill>
                  <a:srgbClr val="002060"/>
                </a:solidFill>
              </a:rPr>
              <a:t>: Prepare contingency plans in case of failure.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Migration Techniques</a:t>
            </a:r>
            <a:br>
              <a:rPr lang="en-US" alt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Lift-and-Shift (Rehosting)</a:t>
            </a:r>
          </a:p>
          <a:p>
            <a:r>
              <a:rPr lang="en-IN" b="1" dirty="0">
                <a:solidFill>
                  <a:srgbClr val="002060"/>
                </a:solidFill>
              </a:rPr>
              <a:t>Dump and Restore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Replication-Based Migration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ETL (Extract, Transform, Load)</a:t>
            </a:r>
          </a:p>
          <a:p>
            <a:r>
              <a:rPr lang="en-IN" b="1" dirty="0">
                <a:solidFill>
                  <a:srgbClr val="002060"/>
                </a:solidFill>
              </a:rPr>
              <a:t>Hybrid Migration</a:t>
            </a: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Lift-and-Shift (Rehosting)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Case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Moving databases to cloud or new servers without redesign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Tools</a:t>
            </a:r>
            <a:r>
              <a:rPr lang="en-IN" dirty="0"/>
              <a:t>:  </a:t>
            </a:r>
            <a:r>
              <a:rPr lang="en-IN" b="1" dirty="0">
                <a:solidFill>
                  <a:srgbClr val="002060"/>
                </a:solidFill>
              </a:rPr>
              <a:t>AWS Database Migration Service (DMS), Azure Database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               Migration Service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Pros</a:t>
            </a:r>
            <a:r>
              <a:rPr lang="en-IN" dirty="0"/>
              <a:t>: </a:t>
            </a:r>
            <a:r>
              <a:rPr lang="en-IN" b="1" dirty="0">
                <a:solidFill>
                  <a:srgbClr val="002060"/>
                </a:solidFill>
              </a:rPr>
              <a:t>Fast, minimal changes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Cons</a:t>
            </a:r>
            <a:r>
              <a:rPr lang="en-IN" dirty="0"/>
              <a:t>: </a:t>
            </a:r>
            <a:r>
              <a:rPr lang="en-IN" b="1" dirty="0">
                <a:solidFill>
                  <a:srgbClr val="002060"/>
                </a:solidFill>
              </a:rPr>
              <a:t>Doesn’t optimize for new environment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Dump and Restore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1"/>
            <a:ext cx="10515600" cy="427321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Use Case</a:t>
            </a:r>
            <a:r>
              <a:rPr lang="en-IN" b="1" dirty="0">
                <a:solidFill>
                  <a:srgbClr val="002060"/>
                </a:solidFill>
              </a:rPr>
              <a:t>: Migrating smaller databases or switching DBMS types.</a:t>
            </a:r>
          </a:p>
          <a:p>
            <a:r>
              <a:rPr lang="en-IN" b="1" dirty="0">
                <a:solidFill>
                  <a:srgbClr val="FF0000"/>
                </a:solidFill>
              </a:rPr>
              <a:t>Tools</a:t>
            </a:r>
            <a:r>
              <a:rPr lang="en-IN" b="1" dirty="0">
                <a:solidFill>
                  <a:srgbClr val="002060"/>
                </a:solidFill>
              </a:rPr>
              <a:t>: </a:t>
            </a:r>
            <a:r>
              <a:rPr lang="en-IN" b="1" dirty="0" err="1">
                <a:solidFill>
                  <a:srgbClr val="002060"/>
                </a:solidFill>
              </a:rPr>
              <a:t>mysqldump</a:t>
            </a:r>
            <a:r>
              <a:rPr lang="en-IN" b="1" dirty="0">
                <a:solidFill>
                  <a:srgbClr val="002060"/>
                </a:solidFill>
              </a:rPr>
              <a:t>, </a:t>
            </a:r>
            <a:r>
              <a:rPr lang="en-IN" b="1" dirty="0" err="1">
                <a:solidFill>
                  <a:srgbClr val="002060"/>
                </a:solidFill>
              </a:rPr>
              <a:t>pg_dump</a:t>
            </a:r>
            <a:r>
              <a:rPr lang="en-IN" b="1" dirty="0">
                <a:solidFill>
                  <a:srgbClr val="002060"/>
                </a:solidFill>
              </a:rPr>
              <a:t>, </a:t>
            </a:r>
            <a:r>
              <a:rPr lang="en-IN" b="1" dirty="0" err="1">
                <a:solidFill>
                  <a:srgbClr val="002060"/>
                </a:solidFill>
              </a:rPr>
              <a:t>mongoexport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</a:p>
          <a:p>
            <a:r>
              <a:rPr lang="en-IN" b="1" dirty="0">
                <a:solidFill>
                  <a:srgbClr val="FF0000"/>
                </a:solidFill>
              </a:rPr>
              <a:t>Steps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Export schema and data.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Transfer dump files.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Import into target DB.</a:t>
            </a:r>
          </a:p>
          <a:p>
            <a:r>
              <a:rPr lang="en-IN" b="1" dirty="0">
                <a:solidFill>
                  <a:srgbClr val="FF0000"/>
                </a:solidFill>
              </a:rPr>
              <a:t>Pros</a:t>
            </a:r>
            <a:r>
              <a:rPr lang="en-IN" b="1" dirty="0">
                <a:solidFill>
                  <a:srgbClr val="002060"/>
                </a:solidFill>
              </a:rPr>
              <a:t>: Simple and reliable.</a:t>
            </a:r>
          </a:p>
          <a:p>
            <a:r>
              <a:rPr lang="en-IN" b="1" dirty="0">
                <a:solidFill>
                  <a:srgbClr val="FF0000"/>
                </a:solidFill>
              </a:rPr>
              <a:t>Cons</a:t>
            </a:r>
            <a:r>
              <a:rPr lang="en-IN" b="1" dirty="0">
                <a:solidFill>
                  <a:srgbClr val="002060"/>
                </a:solidFill>
              </a:rPr>
              <a:t>: Downtime required; not ideal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Replication-Based Migration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Use Case</a:t>
            </a:r>
            <a:r>
              <a:rPr lang="en-IN" b="1" dirty="0">
                <a:solidFill>
                  <a:srgbClr val="002060"/>
                </a:solidFill>
              </a:rPr>
              <a:t>: Zero-downtime migrations.</a:t>
            </a:r>
          </a:p>
          <a:p>
            <a:r>
              <a:rPr lang="en-IN" b="1" dirty="0">
                <a:solidFill>
                  <a:srgbClr val="FF0000"/>
                </a:solidFill>
              </a:rPr>
              <a:t>Tools</a:t>
            </a:r>
            <a:r>
              <a:rPr lang="en-IN" b="1" dirty="0">
                <a:solidFill>
                  <a:srgbClr val="002060"/>
                </a:solidFill>
              </a:rPr>
              <a:t>: Logical replication (PostgreSQL), Change Data Capture (CDC</a:t>
            </a:r>
          </a:p>
          <a:p>
            <a:r>
              <a:rPr lang="en-IN" b="1" dirty="0">
                <a:solidFill>
                  <a:srgbClr val="FF0000"/>
                </a:solidFill>
              </a:rPr>
              <a:t>Steps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002060"/>
                </a:solidFill>
              </a:rPr>
              <a:t>Set up replication from source to target.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002060"/>
                </a:solidFill>
              </a:rPr>
              <a:t>Sync changes in real-time.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002060"/>
                </a:solidFill>
              </a:rPr>
              <a:t>Cut over once target is up-to-date.</a:t>
            </a:r>
          </a:p>
          <a:p>
            <a:r>
              <a:rPr lang="en-IN" b="1" dirty="0">
                <a:solidFill>
                  <a:srgbClr val="FF0000"/>
                </a:solidFill>
              </a:rPr>
              <a:t>Pros</a:t>
            </a:r>
            <a:r>
              <a:rPr lang="en-IN" b="1" dirty="0">
                <a:solidFill>
                  <a:srgbClr val="002060"/>
                </a:solidFill>
              </a:rPr>
              <a:t>: Minimal disruption.</a:t>
            </a:r>
          </a:p>
          <a:p>
            <a:r>
              <a:rPr lang="en-IN" b="1" dirty="0">
                <a:solidFill>
                  <a:srgbClr val="FF0000"/>
                </a:solidFill>
              </a:rPr>
              <a:t>Cons</a:t>
            </a:r>
            <a:r>
              <a:rPr lang="en-IN" b="1" dirty="0">
                <a:solidFill>
                  <a:srgbClr val="002060"/>
                </a:solidFill>
              </a:rPr>
              <a:t>: Complex setup; requires monitoring.</a:t>
            </a: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5BE3-5A4D-1994-ED8D-0DAC3102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C8865-787C-5BD6-5C55-1A372DE4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127408-EAE1-9A00-594F-55464E7F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ETL (Extract, Transform, Load)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07F31-98D4-9FE6-646D-EC371809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Use Case</a:t>
            </a:r>
            <a:r>
              <a:rPr lang="en-IN" b="1" dirty="0">
                <a:solidFill>
                  <a:srgbClr val="002060"/>
                </a:solidFill>
              </a:rPr>
              <a:t>: When data transformation is needed during migration.</a:t>
            </a:r>
          </a:p>
          <a:p>
            <a:r>
              <a:rPr lang="en-IN" b="1" dirty="0">
                <a:solidFill>
                  <a:srgbClr val="FF0000"/>
                </a:solidFill>
              </a:rPr>
              <a:t>Tools</a:t>
            </a:r>
            <a:r>
              <a:rPr lang="en-IN" b="1" dirty="0">
                <a:solidFill>
                  <a:srgbClr val="002060"/>
                </a:solidFill>
              </a:rPr>
              <a:t>: Apache </a:t>
            </a:r>
            <a:r>
              <a:rPr lang="en-IN" b="1" dirty="0" err="1">
                <a:solidFill>
                  <a:srgbClr val="002060"/>
                </a:solidFill>
              </a:rPr>
              <a:t>NiFi</a:t>
            </a:r>
            <a:r>
              <a:rPr lang="en-IN" b="1" dirty="0">
                <a:solidFill>
                  <a:srgbClr val="002060"/>
                </a:solidFill>
              </a:rPr>
              <a:t>, Talend, Informatica, AWS Glue.</a:t>
            </a:r>
          </a:p>
          <a:p>
            <a:r>
              <a:rPr lang="en-IN" b="1" dirty="0">
                <a:solidFill>
                  <a:srgbClr val="FF0000"/>
                </a:solidFill>
              </a:rPr>
              <a:t>Steps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Extract data from source.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Transform schema/data types.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Load into target DB.</a:t>
            </a:r>
          </a:p>
          <a:p>
            <a:r>
              <a:rPr lang="en-IN" b="1" dirty="0">
                <a:solidFill>
                  <a:srgbClr val="FF0000"/>
                </a:solidFill>
              </a:rPr>
              <a:t>Pros</a:t>
            </a:r>
            <a:r>
              <a:rPr lang="en-IN" b="1" dirty="0">
                <a:solidFill>
                  <a:srgbClr val="002060"/>
                </a:solidFill>
              </a:rPr>
              <a:t>: Flexible and customizable.</a:t>
            </a:r>
          </a:p>
          <a:p>
            <a:r>
              <a:rPr lang="en-IN" b="1" dirty="0">
                <a:solidFill>
                  <a:srgbClr val="FF0000"/>
                </a:solidFill>
              </a:rPr>
              <a:t>Cons</a:t>
            </a:r>
            <a:r>
              <a:rPr lang="en-IN" b="1" dirty="0">
                <a:solidFill>
                  <a:srgbClr val="002060"/>
                </a:solidFill>
              </a:rPr>
              <a:t>: Slower; requires detailed mapping</a:t>
            </a:r>
          </a:p>
        </p:txBody>
      </p:sp>
    </p:spTree>
    <p:extLst>
      <p:ext uri="{BB962C8B-B14F-4D97-AF65-F5344CB8AC3E}">
        <p14:creationId xmlns:p14="http://schemas.microsoft.com/office/powerpoint/2010/main" val="13444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462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Migration Stratégies:  Techniques for Database Transfer</vt:lpstr>
      <vt:lpstr>Agenda</vt:lpstr>
      <vt:lpstr>    Migration Planning Essentials     </vt:lpstr>
      <vt:lpstr>      Migration Techniques        </vt:lpstr>
      <vt:lpstr>      Lift-and-Shift (Rehosting)        </vt:lpstr>
      <vt:lpstr>      Dump and Restore        </vt:lpstr>
      <vt:lpstr>     Replication-Based Migration       </vt:lpstr>
      <vt:lpstr>       ETL (Extract, Transform, Load)         </vt:lpstr>
      <vt:lpstr>        Hybrid Migration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2025-08-07T14:23:03Z</dcterms:modified>
</cp:coreProperties>
</file>