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91CB2A79-096A-476D-9889-B1CD84BBCCB3}"/>
    <pc:docChg chg="undo custSel addSld delSld modSld">
      <pc:chgData name="Krishna Kant Dubey" userId="cd28fa1e1902c48d" providerId="LiveId" clId="{91CB2A79-096A-476D-9889-B1CD84BBCCB3}" dt="2025-08-07T13:36:51.527" v="356" actId="2696"/>
      <pc:docMkLst>
        <pc:docMk/>
      </pc:docMkLst>
      <pc:sldChg chg="modSp mod">
        <pc:chgData name="Krishna Kant Dubey" userId="cd28fa1e1902c48d" providerId="LiveId" clId="{91CB2A79-096A-476D-9889-B1CD84BBCCB3}" dt="2025-08-07T12:56:21.225" v="4" actId="207"/>
        <pc:sldMkLst>
          <pc:docMk/>
          <pc:sldMk cId="1080327146" sldId="256"/>
        </pc:sldMkLst>
        <pc:spChg chg="mod">
          <ac:chgData name="Krishna Kant Dubey" userId="cd28fa1e1902c48d" providerId="LiveId" clId="{91CB2A79-096A-476D-9889-B1CD84BBCCB3}" dt="2025-08-07T12:56:21.22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1CB2A79-096A-476D-9889-B1CD84BBCCB3}" dt="2025-08-07T12:57:01.965" v="8" actId="207"/>
        <pc:sldMkLst>
          <pc:docMk/>
          <pc:sldMk cId="2701513036" sldId="259"/>
        </pc:sldMkLst>
        <pc:spChg chg="mod">
          <ac:chgData name="Krishna Kant Dubey" userId="cd28fa1e1902c48d" providerId="LiveId" clId="{91CB2A79-096A-476D-9889-B1CD84BBCCB3}" dt="2025-08-07T12:57:01.965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1CB2A79-096A-476D-9889-B1CD84BBCCB3}" dt="2025-08-07T13:02:46.261" v="54" actId="12"/>
        <pc:sldMkLst>
          <pc:docMk/>
          <pc:sldMk cId="1248854694" sldId="262"/>
        </pc:sldMkLst>
        <pc:spChg chg="mod">
          <ac:chgData name="Krishna Kant Dubey" userId="cd28fa1e1902c48d" providerId="LiveId" clId="{91CB2A79-096A-476D-9889-B1CD84BBCCB3}" dt="2025-08-07T13:02:46.261" v="54" actId="12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91CB2A79-096A-476D-9889-B1CD84BBCCB3}" dt="2025-08-07T13:02:23.063" v="4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91CB2A79-096A-476D-9889-B1CD84BBCCB3}" dt="2025-08-07T13:36:33.708" v="355" actId="20577"/>
        <pc:sldMkLst>
          <pc:docMk/>
          <pc:sldMk cId="2660052111" sldId="263"/>
        </pc:sldMkLst>
        <pc:spChg chg="mod">
          <ac:chgData name="Krishna Kant Dubey" userId="cd28fa1e1902c48d" providerId="LiveId" clId="{91CB2A79-096A-476D-9889-B1CD84BBCCB3}" dt="2025-08-07T13:36:33.708" v="355" actId="2057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91CB2A79-096A-476D-9889-B1CD84BBCCB3}" dt="2025-08-07T13:00:38.895" v="23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91CB2A79-096A-476D-9889-B1CD84BBCCB3}" dt="2025-08-07T13:13:10.438" v="256" actId="27636"/>
        <pc:sldMkLst>
          <pc:docMk/>
          <pc:sldMk cId="2523703413" sldId="264"/>
        </pc:sldMkLst>
        <pc:spChg chg="mod">
          <ac:chgData name="Krishna Kant Dubey" userId="cd28fa1e1902c48d" providerId="LiveId" clId="{91CB2A79-096A-476D-9889-B1CD84BBCCB3}" dt="2025-08-07T13:13:10.438" v="256" actId="27636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91CB2A79-096A-476D-9889-B1CD84BBCCB3}" dt="2025-08-07T13:03:22.281" v="56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91CB2A79-096A-476D-9889-B1CD84BBCCB3}" dt="2025-08-07T13:11:14.215" v="243" actId="207"/>
        <pc:sldMkLst>
          <pc:docMk/>
          <pc:sldMk cId="399202742" sldId="265"/>
        </pc:sldMkLst>
        <pc:spChg chg="mod">
          <ac:chgData name="Krishna Kant Dubey" userId="cd28fa1e1902c48d" providerId="LiveId" clId="{91CB2A79-096A-476D-9889-B1CD84BBCCB3}" dt="2025-08-07T13:11:14.215" v="243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91CB2A79-096A-476D-9889-B1CD84BBCCB3}" dt="2025-08-07T13:09:41.881" v="225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91CB2A79-096A-476D-9889-B1CD84BBCCB3}" dt="2025-08-07T13:31:42.383" v="294" actId="207"/>
        <pc:sldMkLst>
          <pc:docMk/>
          <pc:sldMk cId="683079510" sldId="266"/>
        </pc:sldMkLst>
        <pc:spChg chg="mod">
          <ac:chgData name="Krishna Kant Dubey" userId="cd28fa1e1902c48d" providerId="LiveId" clId="{91CB2A79-096A-476D-9889-B1CD84BBCCB3}" dt="2025-08-07T13:30:43.663" v="291" actId="10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91CB2A79-096A-476D-9889-B1CD84BBCCB3}" dt="2025-08-07T13:31:42.383" v="294" actId="207"/>
          <ac:spMkLst>
            <pc:docMk/>
            <pc:sldMk cId="683079510" sldId="266"/>
            <ac:spMk id="12" creationId="{89F74BDC-5767-C934-24C4-C19928184E94}"/>
          </ac:spMkLst>
        </pc:spChg>
      </pc:sldChg>
      <pc:sldChg chg="modSp mod">
        <pc:chgData name="Krishna Kant Dubey" userId="cd28fa1e1902c48d" providerId="LiveId" clId="{91CB2A79-096A-476D-9889-B1CD84BBCCB3}" dt="2025-08-07T13:32:56.239" v="329" actId="207"/>
        <pc:sldMkLst>
          <pc:docMk/>
          <pc:sldMk cId="1344460818" sldId="269"/>
        </pc:sldMkLst>
        <pc:spChg chg="mod">
          <ac:chgData name="Krishna Kant Dubey" userId="cd28fa1e1902c48d" providerId="LiveId" clId="{91CB2A79-096A-476D-9889-B1CD84BBCCB3}" dt="2025-08-07T13:32:56.239" v="329" actId="207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91CB2A79-096A-476D-9889-B1CD84BBCCB3}" dt="2025-08-07T13:31:47.092" v="295"/>
          <ac:spMkLst>
            <pc:docMk/>
            <pc:sldMk cId="1344460818" sldId="269"/>
            <ac:spMk id="12" creationId="{FB127408-EAE1-9A00-594F-55464E7F4EF6}"/>
          </ac:spMkLst>
        </pc:spChg>
      </pc:sldChg>
      <pc:sldChg chg="del">
        <pc:chgData name="Krishna Kant Dubey" userId="cd28fa1e1902c48d" providerId="LiveId" clId="{91CB2A79-096A-476D-9889-B1CD84BBCCB3}" dt="2025-08-07T13:36:51.527" v="356" actId="2696"/>
        <pc:sldMkLst>
          <pc:docMk/>
          <pc:sldMk cId="1596012336" sldId="270"/>
        </pc:sldMkLst>
      </pc:sldChg>
      <pc:sldChg chg="del">
        <pc:chgData name="Krishna Kant Dubey" userId="cd28fa1e1902c48d" providerId="LiveId" clId="{91CB2A79-096A-476D-9889-B1CD84BBCCB3}" dt="2025-08-07T13:36:51.527" v="356" actId="2696"/>
        <pc:sldMkLst>
          <pc:docMk/>
          <pc:sldMk cId="266100816" sldId="271"/>
        </pc:sldMkLst>
      </pc:sldChg>
      <pc:sldChg chg="del">
        <pc:chgData name="Krishna Kant Dubey" userId="cd28fa1e1902c48d" providerId="LiveId" clId="{91CB2A79-096A-476D-9889-B1CD84BBCCB3}" dt="2025-08-07T13:36:51.527" v="356" actId="2696"/>
        <pc:sldMkLst>
          <pc:docMk/>
          <pc:sldMk cId="98108289" sldId="272"/>
        </pc:sldMkLst>
      </pc:sldChg>
      <pc:sldChg chg="del">
        <pc:chgData name="Krishna Kant Dubey" userId="cd28fa1e1902c48d" providerId="LiveId" clId="{91CB2A79-096A-476D-9889-B1CD84BBCCB3}" dt="2025-08-07T13:36:51.527" v="356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91CB2A79-096A-476D-9889-B1CD84BBCCB3}" dt="2025-08-07T13:36:51.527" v="356" actId="2696"/>
        <pc:sldMkLst>
          <pc:docMk/>
          <pc:sldMk cId="93555412" sldId="274"/>
        </pc:sldMkLst>
      </pc:sldChg>
      <pc:sldChg chg="modSp add mod">
        <pc:chgData name="Krishna Kant Dubey" userId="cd28fa1e1902c48d" providerId="LiveId" clId="{91CB2A79-096A-476D-9889-B1CD84BBCCB3}" dt="2025-08-07T13:34:46.210" v="351" actId="20577"/>
        <pc:sldMkLst>
          <pc:docMk/>
          <pc:sldMk cId="531831159" sldId="275"/>
        </pc:sldMkLst>
        <pc:spChg chg="mod">
          <ac:chgData name="Krishna Kant Dubey" userId="cd28fa1e1902c48d" providerId="LiveId" clId="{91CB2A79-096A-476D-9889-B1CD84BBCCB3}" dt="2025-08-07T13:34:46.210" v="351" actId="20577"/>
          <ac:spMkLst>
            <pc:docMk/>
            <pc:sldMk cId="531831159" sldId="275"/>
            <ac:spMk id="4" creationId="{76C20BBF-D86D-52E4-E7B9-68BDCE85B639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D6A29-68DB-C1EB-D1E9-8D8A514D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CCBA6E-65C4-D208-C9C2-74A49E5EF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38E6F75-5E73-B0F3-7441-095A1A7B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Issue Countermeasures &amp; Resolution Procedures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0BBF-D86D-52E4-E7B9-68BDCE85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1"/>
            <a:ext cx="10515600" cy="4288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Scaling &amp; Resource Allocation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Action: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Adjust memory, CPU, and storage based on usage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Tools: </a:t>
            </a:r>
            <a:r>
              <a:rPr lang="en-US" b="1" dirty="0">
                <a:solidFill>
                  <a:srgbClr val="002060"/>
                </a:solidFill>
              </a:rPr>
              <a:t>AWS RDS Auto Scaling, Azure SQL Elastic Pools.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Automation: </a:t>
            </a:r>
            <a:r>
              <a:rPr lang="en-US" b="1" dirty="0">
                <a:solidFill>
                  <a:srgbClr val="002060"/>
                </a:solidFill>
              </a:rPr>
              <a:t>Use predictive models to forecast and allocate 		resources.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Issue Identification and Counteraction : Proactive Database Management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Develop procedures to identify and counter issues with databases, fostering proactive management and issue resolution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Best practices, automation, and diagnostic strategies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495"/>
            <a:ext cx="10515600" cy="388346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Issue Identification Procedures</a:t>
            </a:r>
          </a:p>
          <a:p>
            <a:r>
              <a:rPr lang="en-IN" b="1" dirty="0">
                <a:solidFill>
                  <a:srgbClr val="002060"/>
                </a:solidFill>
              </a:rPr>
              <a:t>Issue Countermeasures &amp; Resolution Procedures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Performance Monitoring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1004030" cy="4616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Metrics to Track</a:t>
            </a:r>
            <a:r>
              <a:rPr lang="en-IN" b="1" dirty="0">
                <a:solidFill>
                  <a:srgbClr val="002060"/>
                </a:solidFill>
              </a:rPr>
              <a:t>: Query latency, CPU usage, memory consumption, disk I/O, connection pool saturation.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Tools: </a:t>
            </a:r>
            <a:r>
              <a:rPr lang="en-IN" b="1" dirty="0">
                <a:solidFill>
                  <a:srgbClr val="002060"/>
                </a:solidFill>
              </a:rPr>
              <a:t>SolarWinds DPA, Prometheus, SQL Server Profiler,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 </a:t>
            </a:r>
            <a:r>
              <a:rPr lang="en-IN" b="1" dirty="0" err="1">
                <a:solidFill>
                  <a:srgbClr val="002060"/>
                </a:solidFill>
              </a:rPr>
              <a:t>pg_stat_statements</a:t>
            </a:r>
            <a:r>
              <a:rPr lang="en-IN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Automation: </a:t>
            </a:r>
            <a:r>
              <a:rPr lang="en-IN" b="1" dirty="0">
                <a:solidFill>
                  <a:srgbClr val="002060"/>
                </a:solidFill>
              </a:rPr>
              <a:t>Set up alerts for threshold breaches and anomaly detection using AI models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Health Checks &amp; Diagnostics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Routine Checks: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DBCC CHECKDB (</a:t>
            </a:r>
            <a:r>
              <a:rPr lang="en-IN" b="1" dirty="0">
                <a:solidFill>
                  <a:srgbClr val="7030A0"/>
                </a:solidFill>
              </a:rPr>
              <a:t>MSSQLSERVER</a:t>
            </a:r>
            <a:r>
              <a:rPr lang="en-IN" b="1" dirty="0">
                <a:solidFill>
                  <a:srgbClr val="00B050"/>
                </a:solidFill>
              </a:rPr>
              <a:t>) </a:t>
            </a:r>
            <a:r>
              <a:rPr lang="en-IN" b="1" dirty="0">
                <a:solidFill>
                  <a:srgbClr val="002060"/>
                </a:solidFill>
              </a:rPr>
              <a:t>for corruption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ANALYZE and EXPLAIN(</a:t>
            </a:r>
            <a:r>
              <a:rPr lang="en-IN" b="1" dirty="0" err="1">
                <a:solidFill>
                  <a:srgbClr val="7030A0"/>
                </a:solidFill>
              </a:rPr>
              <a:t>PostgresSQL</a:t>
            </a:r>
            <a:r>
              <a:rPr lang="en-IN" b="1" dirty="0">
                <a:solidFill>
                  <a:srgbClr val="00B050"/>
                </a:solidFill>
              </a:rPr>
              <a:t>)</a:t>
            </a:r>
            <a:r>
              <a:rPr lang="en-IN" b="1" dirty="0">
                <a:solidFill>
                  <a:srgbClr val="002060"/>
                </a:solidFill>
              </a:rPr>
              <a:t>for query plans.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Log Analysis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Sources: </a:t>
            </a:r>
            <a:r>
              <a:rPr lang="en-US" b="1" dirty="0">
                <a:solidFill>
                  <a:srgbClr val="002060"/>
                </a:solidFill>
              </a:rPr>
              <a:t>Error logs, slow query logs, transaction logs.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Tools: </a:t>
            </a:r>
            <a:r>
              <a:rPr lang="en-US" b="1" dirty="0">
                <a:solidFill>
                  <a:srgbClr val="002060"/>
                </a:solidFill>
              </a:rPr>
              <a:t>ELK Stack (Elasticsearch, Logstash, Kibana), </a:t>
            </a:r>
            <a:r>
              <a:rPr lang="en-US" b="1" dirty="0" err="1">
                <a:solidFill>
                  <a:srgbClr val="002060"/>
                </a:solidFill>
              </a:rPr>
              <a:t>Fluentd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AI Enhancement: </a:t>
            </a:r>
            <a:r>
              <a:rPr lang="en-US" b="1" dirty="0">
                <a:solidFill>
                  <a:srgbClr val="002060"/>
                </a:solidFill>
              </a:rPr>
              <a:t>Use NLP models to classify and prioritize log anomalies.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Health Checks &amp; Diagnostics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Security Audits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Checks: </a:t>
            </a:r>
            <a:r>
              <a:rPr lang="en-US" b="1" dirty="0">
                <a:solidFill>
                  <a:srgbClr val="002060"/>
                </a:solidFill>
              </a:rPr>
              <a:t>Unauthorized access, privilege escalation, failed login attempts.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Tools</a:t>
            </a:r>
            <a:r>
              <a:rPr lang="en-US" b="1" dirty="0">
                <a:solidFill>
                  <a:srgbClr val="002060"/>
                </a:solidFill>
              </a:rPr>
              <a:t>: IBM Guardium, Microsoft Defender for Cloud.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Automation</a:t>
            </a:r>
            <a:r>
              <a:rPr lang="en-US" b="1" dirty="0">
                <a:solidFill>
                  <a:srgbClr val="002060"/>
                </a:solidFill>
              </a:rPr>
              <a:t>: Schedule audits and generate compliance reports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201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Issue Countermeasures &amp; Resolution Procedures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Query Optimization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Action</a:t>
            </a:r>
            <a:r>
              <a:rPr lang="en-IN" b="1" dirty="0">
                <a:solidFill>
                  <a:srgbClr val="002060"/>
                </a:solidFill>
              </a:rPr>
              <a:t>: Rewrite inefficient queries, add indexes, refactor joins.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Tools</a:t>
            </a:r>
            <a:r>
              <a:rPr lang="en-IN" b="1" dirty="0">
                <a:solidFill>
                  <a:srgbClr val="002060"/>
                </a:solidFill>
              </a:rPr>
              <a:t>: </a:t>
            </a:r>
            <a:r>
              <a:rPr lang="en-IN" b="1" dirty="0" err="1">
                <a:solidFill>
                  <a:srgbClr val="002060"/>
                </a:solidFill>
              </a:rPr>
              <a:t>SQLFlash</a:t>
            </a:r>
            <a:r>
              <a:rPr lang="en-IN" b="1" dirty="0">
                <a:solidFill>
                  <a:srgbClr val="002060"/>
                </a:solidFill>
              </a:rPr>
              <a:t>, AI2SQL, Oracle Optimizer.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Automation</a:t>
            </a:r>
            <a:r>
              <a:rPr lang="en-IN" b="1" dirty="0">
                <a:solidFill>
                  <a:srgbClr val="002060"/>
                </a:solidFill>
              </a:rPr>
              <a:t>: Use AI to suggest and apply query improvements.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Index Tuning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Action</a:t>
            </a:r>
            <a:r>
              <a:rPr lang="en-US" b="1" dirty="0">
                <a:solidFill>
                  <a:srgbClr val="002060"/>
                </a:solidFill>
              </a:rPr>
              <a:t>: Rebuild or reorganize fragmented indexes.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Automation</a:t>
            </a:r>
            <a:r>
              <a:rPr lang="en-US" b="1" dirty="0">
                <a:solidFill>
                  <a:srgbClr val="002060"/>
                </a:solidFill>
              </a:rPr>
              <a:t>: Trigger based on fragmentation thresholds (e.g., &gt;30%)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Issue Countermeasures &amp; Resolution Procedures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1"/>
            <a:ext cx="10515600" cy="4288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Cleanup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Action</a:t>
            </a:r>
            <a:r>
              <a:rPr lang="en-US" b="1" dirty="0">
                <a:solidFill>
                  <a:srgbClr val="002060"/>
                </a:solidFill>
              </a:rPr>
              <a:t>: Remove duplicates, fix nulls, enforce referential integrity.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Tools</a:t>
            </a:r>
            <a:r>
              <a:rPr lang="en-US" b="1" dirty="0">
                <a:solidFill>
                  <a:srgbClr val="002060"/>
                </a:solidFill>
              </a:rPr>
              <a:t>: Talend, Apache </a:t>
            </a:r>
            <a:r>
              <a:rPr lang="en-US" b="1" dirty="0" err="1">
                <a:solidFill>
                  <a:srgbClr val="002060"/>
                </a:solidFill>
              </a:rPr>
              <a:t>NiFi</a:t>
            </a:r>
            <a:r>
              <a:rPr lang="en-US" b="1" dirty="0">
                <a:solidFill>
                  <a:srgbClr val="002060"/>
                </a:solidFill>
              </a:rPr>
              <a:t>, custom Python scripts.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Automation: </a:t>
            </a:r>
            <a:r>
              <a:rPr lang="en-US" b="1" dirty="0">
                <a:solidFill>
                  <a:srgbClr val="002060"/>
                </a:solidFill>
              </a:rPr>
              <a:t>Schedule ETL jobs for routine cleansing.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Backup &amp; Restore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Action: </a:t>
            </a:r>
            <a:r>
              <a:rPr lang="en-US" b="1" dirty="0">
                <a:solidFill>
                  <a:srgbClr val="002060"/>
                </a:solidFill>
              </a:rPr>
              <a:t>Restore from last known good state in case of corruption.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Automation: </a:t>
            </a:r>
            <a:r>
              <a:rPr lang="en-US" b="1" dirty="0">
                <a:solidFill>
                  <a:srgbClr val="002060"/>
                </a:solidFill>
              </a:rPr>
              <a:t>Validate backups regularly and simulate restores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470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Issue Identification and Counteraction : Proactive Database Management</vt:lpstr>
      <vt:lpstr>Agenda</vt:lpstr>
      <vt:lpstr>    Best practices, automation, and diagnostic strategies    </vt:lpstr>
      <vt:lpstr>      Performance Monitoring        </vt:lpstr>
      <vt:lpstr>      Health Checks &amp; Diagnostics        </vt:lpstr>
      <vt:lpstr>      Health Checks &amp; Diagnostics        </vt:lpstr>
      <vt:lpstr>       Issue Countermeasures &amp; Resolution Procedures       </vt:lpstr>
      <vt:lpstr>      Issue Countermeasures &amp; Resolution Procedures        </vt:lpstr>
      <vt:lpstr>      Issue Countermeasures &amp; Resolution Procedures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2025-08-07T13:36:54Z</dcterms:modified>
</cp:coreProperties>
</file>