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2"/>
  </p:sldMasterIdLst>
  <p:notesMasterIdLst>
    <p:notesMasterId r:id="rId56"/>
  </p:notesMasterIdLst>
  <p:handoutMasterIdLst>
    <p:handoutMasterId r:id="rId57"/>
  </p:handoutMasterIdLst>
  <p:sldIdLst>
    <p:sldId id="256" r:id="rId3"/>
    <p:sldId id="266" r:id="rId4"/>
    <p:sldId id="296" r:id="rId5"/>
    <p:sldId id="263" r:id="rId6"/>
    <p:sldId id="307" r:id="rId7"/>
    <p:sldId id="264" r:id="rId8"/>
    <p:sldId id="317" r:id="rId9"/>
    <p:sldId id="297" r:id="rId10"/>
    <p:sldId id="265" r:id="rId11"/>
    <p:sldId id="298" r:id="rId12"/>
    <p:sldId id="268" r:id="rId13"/>
    <p:sldId id="269" r:id="rId14"/>
    <p:sldId id="299" r:id="rId15"/>
    <p:sldId id="270" r:id="rId16"/>
    <p:sldId id="271" r:id="rId17"/>
    <p:sldId id="308" r:id="rId18"/>
    <p:sldId id="272" r:id="rId19"/>
    <p:sldId id="273" r:id="rId20"/>
    <p:sldId id="274" r:id="rId21"/>
    <p:sldId id="300" r:id="rId22"/>
    <p:sldId id="275" r:id="rId23"/>
    <p:sldId id="301" r:id="rId24"/>
    <p:sldId id="276" r:id="rId25"/>
    <p:sldId id="302" r:id="rId26"/>
    <p:sldId id="277" r:id="rId27"/>
    <p:sldId id="303" r:id="rId28"/>
    <p:sldId id="278" r:id="rId29"/>
    <p:sldId id="279" r:id="rId30"/>
    <p:sldId id="304" r:id="rId31"/>
    <p:sldId id="280" r:id="rId32"/>
    <p:sldId id="281" r:id="rId33"/>
    <p:sldId id="282" r:id="rId34"/>
    <p:sldId id="305" r:id="rId35"/>
    <p:sldId id="283" r:id="rId36"/>
    <p:sldId id="284" r:id="rId37"/>
    <p:sldId id="310" r:id="rId38"/>
    <p:sldId id="285" r:id="rId39"/>
    <p:sldId id="286" r:id="rId40"/>
    <p:sldId id="287" r:id="rId41"/>
    <p:sldId id="311" r:id="rId42"/>
    <p:sldId id="288" r:id="rId43"/>
    <p:sldId id="312" r:id="rId44"/>
    <p:sldId id="306" r:id="rId45"/>
    <p:sldId id="289" r:id="rId46"/>
    <p:sldId id="290" r:id="rId47"/>
    <p:sldId id="313" r:id="rId48"/>
    <p:sldId id="291" r:id="rId49"/>
    <p:sldId id="292" r:id="rId50"/>
    <p:sldId id="314" r:id="rId51"/>
    <p:sldId id="293" r:id="rId52"/>
    <p:sldId id="294" r:id="rId53"/>
    <p:sldId id="316" r:id="rId54"/>
    <p:sldId id="29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66CC"/>
    <a:srgbClr val="0000CC"/>
    <a:srgbClr val="C1E7FF"/>
    <a:srgbClr val="CCECFF"/>
    <a:srgbClr val="0033CC"/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0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A8F5B-A8AF-4C9C-846A-32E03BFD30BB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EAF7-6FCA-4FAB-A3B9-2E9AF25F61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1D00-9763-49E5-A9EE-992F8ED9C8E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21332-BDFE-4B9C-8AB7-A284CB551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0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21332-BDFE-4B9C-8AB7-A284CB551E7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64CF2E0-CCC4-4E1E-9902-C3C36AB3FDA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564CF2E0-CCC4-4E1E-9902-C3C36AB3FDA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 algn="ctr">
              <a:defRPr>
                <a:latin typeface="Cambria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mbria" pitchFamily="18" charset="0"/>
              </a:defRPr>
            </a:lvl1pPr>
          </a:lstStyle>
          <a:p>
            <a:pPr>
              <a:defRPr/>
            </a:pPr>
            <a:fld id="{8AA7C6D0-A6AA-411D-AC19-4693D2145B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 algn="just">
              <a:defRPr sz="3200">
                <a:latin typeface="Cambria" pitchFamily="18" charset="0"/>
                <a:ea typeface="Cambria Math" pitchFamily="18" charset="0"/>
              </a:defRPr>
            </a:lvl1pPr>
            <a:lvl2pPr algn="just">
              <a:defRPr sz="2800">
                <a:latin typeface="Cambria" pitchFamily="18" charset="0"/>
                <a:ea typeface="Cambria Math" pitchFamily="18" charset="0"/>
              </a:defRPr>
            </a:lvl2pPr>
            <a:lvl3pPr algn="just">
              <a:defRPr>
                <a:latin typeface="Cambria" pitchFamily="18" charset="0"/>
                <a:ea typeface="Cambria Math" pitchFamily="18" charset="0"/>
              </a:defRPr>
            </a:lvl3pPr>
            <a:lvl4pPr algn="just">
              <a:defRPr>
                <a:latin typeface="Cambria" pitchFamily="18" charset="0"/>
                <a:ea typeface="Cambria Math" pitchFamily="18" charset="0"/>
              </a:defRPr>
            </a:lvl4pPr>
            <a:lvl5pPr algn="just">
              <a:defRPr>
                <a:latin typeface="Cambria" pitchFamily="18" charset="0"/>
                <a:ea typeface="Cambria Math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64CF2E0-CCC4-4E1E-9902-C3C36AB3FDA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64CF2E0-CCC4-4E1E-9902-C3C36AB3FDA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33DBB2-E8F1-4E45-9C0A-4E63A3C06C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64CF2E0-CCC4-4E1E-9902-C3C36AB3FDA4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9/27/2016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16764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charset="0"/>
              </a:rPr>
              <a:t>Requirements Engineering</a:t>
            </a:r>
            <a:r>
              <a:rPr lang="en-US" sz="5000" dirty="0">
                <a:solidFill>
                  <a:srgbClr val="0033CC"/>
                </a:solidFill>
                <a:latin typeface="Snap ITC" pitchFamily="82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Solution: Requirements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16764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Allows the requirements engineer to examine</a:t>
            </a:r>
          </a:p>
          <a:p>
            <a:pPr lvl="1"/>
            <a:r>
              <a:rPr lang="en-US" dirty="0" smtClean="0"/>
              <a:t>the context of the software work to be performed</a:t>
            </a:r>
          </a:p>
          <a:p>
            <a:pPr lvl="1"/>
            <a:r>
              <a:rPr lang="en-US" dirty="0" smtClean="0"/>
              <a:t>the specific needs that design and construction must address</a:t>
            </a:r>
          </a:p>
          <a:p>
            <a:pPr lvl="1"/>
            <a:r>
              <a:rPr lang="en-US" dirty="0" smtClean="0"/>
              <a:t>the priorities that guide the order in which work is to be completed</a:t>
            </a:r>
          </a:p>
          <a:p>
            <a:pPr lvl="1"/>
            <a:r>
              <a:rPr lang="en-US" dirty="0" smtClean="0"/>
              <a:t>the information, function, and behavior that will have a profound impact on the resultant design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20317A1-1500-4FA5-8C1A-EC8BEEB4B06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8305800" y="5943600"/>
            <a:ext cx="17780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Requirements</a:t>
            </a:r>
          </a:p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Management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315200" y="5257800"/>
            <a:ext cx="1752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mbria Math" pitchFamily="18" charset="0"/>
                <a:ea typeface="Cambria Math" pitchFamily="18" charset="0"/>
              </a:rPr>
              <a:t>Validation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438400" y="1828800"/>
            <a:ext cx="1752600" cy="4572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mbria Math" pitchFamily="18" charset="0"/>
                <a:ea typeface="Cambria Math" pitchFamily="18" charset="0"/>
              </a:rPr>
              <a:t>Inception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276600" y="2514600"/>
            <a:ext cx="1752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Elicitation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267200" y="3200400"/>
            <a:ext cx="1752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mbria Math" pitchFamily="18" charset="0"/>
                <a:ea typeface="Cambria Math" pitchFamily="18" charset="0"/>
              </a:rPr>
              <a:t>Elaboration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257800" y="3886200"/>
            <a:ext cx="1752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mbria Math" pitchFamily="18" charset="0"/>
                <a:ea typeface="Cambria Math" pitchFamily="18" charset="0"/>
              </a:rPr>
              <a:t>Negotiation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248400" y="4572000"/>
            <a:ext cx="1752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mbria Math" pitchFamily="18" charset="0"/>
                <a:ea typeface="Cambria Math" pitchFamily="18" charset="0"/>
              </a:rPr>
              <a:t>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Inception Task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79E9CEC-9478-4D98-83BA-4279D62F992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600200"/>
            <a:ext cx="109728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During inception, the requirements engineer asks a set of questions to establish…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basic understanding of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people who want a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nature of the solution that is desired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effectiveness of preliminary communication and collaboration between the customer and the developer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76400"/>
            <a:ext cx="108712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Through these questions, the requirements engineer needs to…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Identify the stakeholders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Recognize multiple viewpoints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Work toward collaboration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Break the ice and initiate the communication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The First Set of Questions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9A0FE6BB-9AF3-4149-97CC-0AA7F21B4BA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1200" y="2667000"/>
            <a:ext cx="11023600" cy="32766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dirty="0" smtClean="0"/>
              <a:t>Who is behind the request for this work?</a:t>
            </a:r>
          </a:p>
          <a:p>
            <a:pPr algn="just" eaLnBrk="1" hangingPunct="1"/>
            <a:r>
              <a:rPr lang="en-US" dirty="0" smtClean="0"/>
              <a:t>Who will use the solution?</a:t>
            </a:r>
          </a:p>
          <a:p>
            <a:pPr algn="just" eaLnBrk="1" hangingPunct="1"/>
            <a:r>
              <a:rPr lang="en-US" dirty="0" smtClean="0"/>
              <a:t>What will be the economic benefit of a successful solution?</a:t>
            </a:r>
          </a:p>
          <a:p>
            <a:pPr algn="just" eaLnBrk="1" hangingPunct="1"/>
            <a:r>
              <a:rPr lang="en-US" dirty="0" smtClean="0"/>
              <a:t>Is there another source for the solution that you need?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209800" y="1560494"/>
            <a:ext cx="7772400" cy="954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These questions focus on the customer, other stakeholders, the overall goals, and the benefits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The Next Set of Questions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4F677E9-71D6-4478-B6EE-EE4CE022EA2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3429000"/>
            <a:ext cx="10820400" cy="32766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dirty="0" smtClean="0"/>
              <a:t>How would you characterize "good" output that would be generated by a successful solution?</a:t>
            </a:r>
          </a:p>
          <a:p>
            <a:pPr algn="just" eaLnBrk="1" hangingPunct="1"/>
            <a:r>
              <a:rPr lang="en-US" dirty="0" smtClean="0"/>
              <a:t>What problem(s) will this solution address?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133600" y="1422400"/>
            <a:ext cx="7696200" cy="185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i="1" dirty="0">
                <a:latin typeface="Candara" pitchFamily="34" charset="0"/>
              </a:rPr>
              <a:t>These questions enable the requirements engineer to gain a better understanding of the problem and allow the customer to voice his or her perceptions about a solution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The Next Set of Questions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4F677E9-71D6-4478-B6EE-EE4CE022EA2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524000"/>
            <a:ext cx="10972800" cy="32766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dirty="0" smtClean="0"/>
              <a:t>Can you show me (or describe) the business environment in which the solution will be used?</a:t>
            </a:r>
          </a:p>
          <a:p>
            <a:pPr algn="just" eaLnBrk="1" hangingPunct="1"/>
            <a:r>
              <a:rPr lang="en-US" dirty="0" smtClean="0"/>
              <a:t>Will special performance issues or constraints affect the way the solution is approached?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The Final Set of Questions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42B94B6D-7701-413B-AE6E-6C9C49A9880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2533836"/>
            <a:ext cx="10668000" cy="33528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dirty="0" smtClean="0"/>
              <a:t>Are you the right person to answer these questions?  Are your answers "official"?</a:t>
            </a:r>
          </a:p>
          <a:p>
            <a:pPr algn="just" eaLnBrk="1" hangingPunct="1"/>
            <a:r>
              <a:rPr lang="en-US" dirty="0" smtClean="0"/>
              <a:t>Are my questions relevant to the problem that you have?</a:t>
            </a:r>
          </a:p>
          <a:p>
            <a:pPr algn="just" eaLnBrk="1" hangingPunct="1"/>
            <a:r>
              <a:rPr lang="en-US" dirty="0" smtClean="0"/>
              <a:t>Am I asking too many questions?</a:t>
            </a:r>
          </a:p>
          <a:p>
            <a:pPr algn="just" eaLnBrk="1" hangingPunct="1"/>
            <a:r>
              <a:rPr lang="en-US" dirty="0" smtClean="0"/>
              <a:t>Can anyone else provide additional information?</a:t>
            </a:r>
          </a:p>
          <a:p>
            <a:pPr algn="just" eaLnBrk="1" hangingPunct="1"/>
            <a:r>
              <a:rPr lang="en-US" dirty="0" smtClean="0"/>
              <a:t>Should I be asking you anything else?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133600" y="1600201"/>
            <a:ext cx="7772400" cy="954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i="1" dirty="0">
                <a:latin typeface="Candara" pitchFamily="34" charset="0"/>
              </a:rPr>
              <a:t>These questions focus on the effectiveness of the communication activity itself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4195F8A6-B2B3-4060-8D1F-BFE9790946FF}" type="slidenum">
              <a:rPr lang="en-US" smtClean="0">
                <a:latin typeface="Cambria Math" pitchFamily="18" charset="0"/>
                <a:ea typeface="Cambria Math" pitchFamily="18" charset="0"/>
              </a:rPr>
              <a:pPr/>
              <a:t>18</a:t>
            </a:fld>
            <a:endParaRPr lang="en-US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7848600" y="5715000"/>
            <a:ext cx="18288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Requirements</a:t>
            </a:r>
          </a:p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Management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858000" y="5029200"/>
            <a:ext cx="164592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Validation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981200" y="1600200"/>
            <a:ext cx="164592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Inception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2819400" y="2286000"/>
            <a:ext cx="1645920" cy="4572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Elicitation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810000" y="2971800"/>
            <a:ext cx="164592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Elaboration</a:t>
            </a: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4800600" y="3657600"/>
            <a:ext cx="164592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Negotiation</a:t>
            </a: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5791200" y="4343400"/>
            <a:ext cx="164592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Elicitation Task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21104C9-B1AF-4500-8EDA-03DB1737C2C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524000"/>
            <a:ext cx="108966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Eliciting requirements is difficult because of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Problems of scope </a:t>
            </a:r>
            <a:r>
              <a:rPr lang="en-US" dirty="0" smtClean="0"/>
              <a:t>in identifying the boundaries of the system or specifying too much technical detail rather than overall system objectives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Problems of understanding </a:t>
            </a:r>
            <a:r>
              <a:rPr lang="en-US" dirty="0"/>
              <a:t>what is wanted, what the problem domain is, and what the computing environment can handle (Information that is believed to be "obvious" is often omitted)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Problems of volatility </a:t>
            </a:r>
            <a:r>
              <a:rPr lang="en-US" dirty="0"/>
              <a:t>because the requirements change over time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Requirements Engineering Tasks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393EFC6-1A06-4DB8-B804-0A4325675C3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9800" y="1676400"/>
            <a:ext cx="77724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Seven distinct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Elicitation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Elaboration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Negotiation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Validation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Requirements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Elicitation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76400"/>
            <a:ext cx="10765536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Elicitation may be accomplished through two activities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Collaborative requirements gathering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Quality function deployment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Basic Guidelines of Collaborative Requirements Gathering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76188ACE-7047-45C1-8542-2462632BD0E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1200" y="1600200"/>
            <a:ext cx="10947400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Meetings are conducted and attended by both software engineers, customers, and other interested stakeholders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Rules for preparation and participation are established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An agenda is suggested that is formal enough to cover all important points but informal enough to encourage the free flow of ideas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1188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Guidelines of Collaborative Requirements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76400"/>
            <a:ext cx="10972800" cy="4572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/>
              <a:t>A "facilitator" (customer, developer, or outsider) controls the meeting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A "definition mechanism" is used such as work sheets, flip charts, wall stickers, electronic bulletin board, chat room, or some other virtual forum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The goal is to identify the problem, propose elements of the solution, negotiate different approaches, and specify a preliminary set of solution requirements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Quality Function Deployment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algn="just"/>
            <a:fld id="{B1D9D18D-837D-48C0-9B2F-8771B7121667}" type="slidenum">
              <a:rPr lang="en-US" smtClean="0"/>
              <a:pPr algn="just"/>
              <a:t>23</a:t>
            </a:fld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600200"/>
            <a:ext cx="10972800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This is a technique that translates the needs of the customer into technical requirements for software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It emphasizes an understanding of what is valuable to the customer and then deploys these values throughout the engineering process through functions, information, and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7772400" cy="1143000"/>
          </a:xfrm>
        </p:spPr>
        <p:txBody>
          <a:bodyPr/>
          <a:lstStyle/>
          <a:p>
            <a:r>
              <a:rPr lang="en-US" dirty="0" smtClean="0"/>
              <a:t>Quality Function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11049000" cy="4572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/>
              <a:t>It identifies three types of requirements</a:t>
            </a:r>
          </a:p>
          <a:p>
            <a:pPr lvl="1" algn="just">
              <a:lnSpc>
                <a:spcPct val="90000"/>
              </a:lnSpc>
            </a:pPr>
            <a:r>
              <a:rPr lang="en-US" u="sng" dirty="0" smtClean="0"/>
              <a:t>Normal requirements</a:t>
            </a:r>
            <a:r>
              <a:rPr lang="en-US" dirty="0" smtClean="0"/>
              <a:t>: These requirements are the objectives and goals stated for a product or system during meetings with the customer</a:t>
            </a:r>
          </a:p>
          <a:p>
            <a:pPr lvl="1" algn="just">
              <a:lnSpc>
                <a:spcPct val="90000"/>
              </a:lnSpc>
            </a:pPr>
            <a:r>
              <a:rPr lang="en-US" u="sng" dirty="0" smtClean="0"/>
              <a:t>Expected requirements</a:t>
            </a:r>
            <a:r>
              <a:rPr lang="en-US" dirty="0" smtClean="0"/>
              <a:t>:  These requirements are implicit to the product or system and may be so fundamental that the customer does not explicitly state them</a:t>
            </a:r>
          </a:p>
          <a:p>
            <a:pPr lvl="1" algn="just">
              <a:lnSpc>
                <a:spcPct val="90000"/>
              </a:lnSpc>
            </a:pPr>
            <a:r>
              <a:rPr lang="en-US" u="sng" dirty="0" smtClean="0"/>
              <a:t>Exciting requirements</a:t>
            </a:r>
            <a:r>
              <a:rPr lang="en-US" dirty="0" smtClean="0"/>
              <a:t>: These requirements are for features that go beyond the customer's expectations and prove to be very satisfying when present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Elicitation Work Products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AFC72E0-B441-4771-AAEB-A20CFE6367B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2819400"/>
            <a:ext cx="11125200" cy="3886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A statement of need and feasibility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A bounded statement of scope for the system or product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A list of customers, users, and other stakeholders who participated in requirements elicitation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A description of the system's technical environment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2133600" y="1346201"/>
            <a:ext cx="7772400" cy="1384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i="1" dirty="0">
                <a:latin typeface="Candara" pitchFamily="34" charset="0"/>
              </a:rPr>
              <a:t>The work products will vary depending on the system, but should include one or more of the following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Elicitation Work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76400"/>
            <a:ext cx="11146536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list of requirements (organized by function) and the domain constraints that apply to each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set of preliminary </a:t>
            </a:r>
            <a:r>
              <a:rPr lang="en-US" u="sng" dirty="0" smtClean="0"/>
              <a:t>usage scenarios</a:t>
            </a:r>
            <a:r>
              <a:rPr lang="en-US" dirty="0" smtClean="0"/>
              <a:t> (in the form of use cases) that provide insight into the use of the system or product under different operating conditions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Any </a:t>
            </a:r>
            <a:r>
              <a:rPr lang="en-US" u="sng" dirty="0" smtClean="0"/>
              <a:t>prototypes</a:t>
            </a:r>
            <a:r>
              <a:rPr lang="en-US" dirty="0" smtClean="0"/>
              <a:t> developed to better define requirements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3BEAA6DC-99E9-4768-838B-EF5A5E7D6B4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7924800" y="5715000"/>
            <a:ext cx="19050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Requirements</a:t>
            </a:r>
          </a:p>
          <a:p>
            <a:r>
              <a:rPr lang="en-US">
                <a:latin typeface="Cambria Math" pitchFamily="18" charset="0"/>
                <a:ea typeface="Cambria Math" pitchFamily="18" charset="0"/>
              </a:rPr>
              <a:t>Management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934200" y="5029200"/>
            <a:ext cx="19050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Validation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057400" y="1600200"/>
            <a:ext cx="19050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Inception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2895600" y="2286000"/>
            <a:ext cx="19050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Elicitation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886200" y="2971800"/>
            <a:ext cx="1905000" cy="4572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Elaboration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4876800" y="3657600"/>
            <a:ext cx="19050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Negotiation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5867400" y="4343400"/>
            <a:ext cx="1905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Elaboration Task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ED1B736F-4060-471B-8FE5-EF5D42D40F2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600200"/>
            <a:ext cx="108966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During elaboration, the software engineer takes the information obtained during inception and elicitation and begins to expand and refine it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Elaboration focuses on developing a refined technical model of software functions, features, and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Elaboration Task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It is an analysis modeling task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cases are developed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Domain classes are identified along with their attributes and relationships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State machine diagrams are used to capture the life on an object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end result is an analysis model that defines the functional, informational, and behavioral domains of the problem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Engineering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0" y="1676400"/>
            <a:ext cx="77724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smtClean="0"/>
              <a:t>Some tasks may occur in parallel 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all are adapted to the needs of the project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All strive to define 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what the customer wants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All serve to establish a solid foundation 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for the design and construction of the software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Developing Use Cases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1F3ED444-CD02-469F-B05A-2099EEA49408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Step One – Define the set of actors that will be involved in the story</a:t>
            </a:r>
          </a:p>
          <a:p>
            <a:pPr lvl="1" eaLnBrk="1" hangingPunct="1"/>
            <a:r>
              <a:rPr lang="en-US" dirty="0" smtClean="0"/>
              <a:t>Actors are people, devices, or other systems that use the system or product within the context of the function and behavior that is to be described</a:t>
            </a:r>
          </a:p>
          <a:p>
            <a:pPr lvl="1" eaLnBrk="1" hangingPunct="1"/>
            <a:r>
              <a:rPr lang="en-US" dirty="0" smtClean="0"/>
              <a:t>Actors are anything that communicate with the system or product and that are external to the system itself</a:t>
            </a:r>
          </a:p>
          <a:p>
            <a:pPr eaLnBrk="1" hangingPunct="1"/>
            <a:r>
              <a:rPr lang="en-US" dirty="0" smtClean="0"/>
              <a:t>Step Two – Develop use cases, where each one answers a set of questions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Questions Commonly Answered by a Use Case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4F2653B-D611-4725-928D-7F37FDE91C7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1200" y="1905000"/>
            <a:ext cx="96520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Who is the primary actor(s), the secondary actor(s)?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What are the actor’s goals?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What preconditions should exist before the scenario begins?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What main tasks or functions are performed by the actor?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What exceptions might be considered as the scenario is described?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What variations in the actor’s interaction are possible?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What system information will the actor acquire, produce, or change?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Will the actor have to inform the system about changes in the external environment?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What information does the actor desire from the system?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Does the actor wish to be informed about unexpected changes?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Elements of the Analysis Model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5D7557AB-D1B5-4222-9D6C-B16A16176BE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1200" y="1752600"/>
            <a:ext cx="92710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Scenario-based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Describe the system from the user's point of view using scenarios that are depicted in use cases and activity diagrams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Class-based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Identify the domain classes for the objects manipulated by the actors, the attributes of these classes, and how they interact with one another; they utilize class diagrams to do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Behavioral elements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 state diagrams to represent the state of the system, the events that cause the system to change state, and the actions that are taken as a result of a particular event; can also be applied to each class in the system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Flow-oriented elements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 data flow diagrams to show the input data that comes into a system, what functions are applied to that data to do transformations, and what resulting output data are produced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4B3A8A4F-90C8-4466-9CC6-47A272918DC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8077200" y="5791200"/>
            <a:ext cx="1752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Requirements</a:t>
            </a:r>
          </a:p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Management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7086600" y="5105400"/>
            <a:ext cx="1752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Validation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209800" y="1676400"/>
            <a:ext cx="1752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Inception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048000" y="2362200"/>
            <a:ext cx="1752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Elicitation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038600" y="3048000"/>
            <a:ext cx="1752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Elaboration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5029200" y="3733800"/>
            <a:ext cx="1752600" cy="4572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Negotiation</a:t>
            </a: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6019800" y="4419600"/>
            <a:ext cx="1752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 Math" pitchFamily="18" charset="0"/>
                <a:ea typeface="Cambria Math" pitchFamily="18" charset="0"/>
              </a:rPr>
              <a:t>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Negotiation Task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79324F6-799A-46A5-80B9-CFE0EECFE06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1200" y="1524000"/>
            <a:ext cx="110998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During negotiation, the software engineer reconciles the conflicts between what the customer wants and what can be achieved given limited business resources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Requirements are ranked (i.e., prioritized) by the customers, users, and other stakeholders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Risks associated with each requirement are identified and analyzed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Negotiation Task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79324F6-799A-46A5-80B9-CFE0EECFE06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1200" y="1524000"/>
            <a:ext cx="10947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Rough guesses of development effort are made and used to assess the impact of each requirement on project cost and delivery time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Using an iterative approach, requirements are eliminated, combined and/or modified so that each party achieves some measure of satisfaction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Art of Negotiation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8A2373B-C42A-4A49-A733-570CB4D0B11F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6864" y="1676400"/>
            <a:ext cx="108712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Recognize that it is not competition</a:t>
            </a:r>
          </a:p>
          <a:p>
            <a:pPr eaLnBrk="1" hangingPunct="1"/>
            <a:r>
              <a:rPr lang="en-US" dirty="0" smtClean="0"/>
              <a:t>Map out a strategy</a:t>
            </a:r>
          </a:p>
          <a:p>
            <a:pPr eaLnBrk="1" hangingPunct="1"/>
            <a:r>
              <a:rPr lang="en-US" dirty="0" smtClean="0"/>
              <a:t>Listen actively</a:t>
            </a:r>
          </a:p>
          <a:p>
            <a:pPr eaLnBrk="1" hangingPunct="1"/>
            <a:r>
              <a:rPr lang="en-US" dirty="0" smtClean="0"/>
              <a:t>Focus on the other party’s interests</a:t>
            </a:r>
          </a:p>
          <a:p>
            <a:pPr eaLnBrk="1" hangingPunct="1"/>
            <a:r>
              <a:rPr lang="en-US" dirty="0" smtClean="0"/>
              <a:t>Don’t let it get personal</a:t>
            </a:r>
          </a:p>
          <a:p>
            <a:pPr eaLnBrk="1" hangingPunct="1"/>
            <a:r>
              <a:rPr lang="en-US" dirty="0" smtClean="0"/>
              <a:t>Be creative</a:t>
            </a:r>
          </a:p>
          <a:p>
            <a:pPr eaLnBrk="1" hangingPunct="1"/>
            <a:r>
              <a:rPr lang="en-US" dirty="0" smtClean="0"/>
              <a:t>Be ready to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96A243BB-507E-455D-AF17-5D73629B215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8077200" y="5715000"/>
            <a:ext cx="1752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mbria" pitchFamily="18" charset="0"/>
              </a:rPr>
              <a:t>Requirements</a:t>
            </a:r>
          </a:p>
          <a:p>
            <a:r>
              <a:rPr lang="en-US" sz="2000">
                <a:latin typeface="Cambria" pitchFamily="18" charset="0"/>
              </a:rPr>
              <a:t>Management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7086600" y="5029200"/>
            <a:ext cx="1752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mbria" pitchFamily="18" charset="0"/>
              </a:rPr>
              <a:t>Validation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209800" y="1600200"/>
            <a:ext cx="1752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mbria" pitchFamily="18" charset="0"/>
              </a:rPr>
              <a:t>Inception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3048000" y="2286000"/>
            <a:ext cx="1752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mbria" pitchFamily="18" charset="0"/>
              </a:rPr>
              <a:t>Elicitation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4038600" y="2971800"/>
            <a:ext cx="1752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mbria" pitchFamily="18" charset="0"/>
              </a:rPr>
              <a:t>Elaboration</a:t>
            </a: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5029200" y="3657600"/>
            <a:ext cx="1752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mbria" pitchFamily="18" charset="0"/>
              </a:rPr>
              <a:t>Negotiation</a:t>
            </a: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6019800" y="4343400"/>
            <a:ext cx="1752600" cy="4572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mbria" pitchFamily="18" charset="0"/>
              </a:rPr>
              <a:t>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Specification Task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BA47FDD2-438D-45AF-8E0D-C2F522A8DBE4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1200" y="1752600"/>
            <a:ext cx="111760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specification is the final work product produced by the requirements engineer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is normally in the form of a software requirements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serves as the foundation for subsequent software engineering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Problems with our Requirements Practices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08FDE05-69D6-437A-9D0E-1DCA53671C0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0" y="1676400"/>
            <a:ext cx="77724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Trouble in understanding the requirements acquired from the customer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Disorganized manner of recording requirements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Less time to verify what is recorded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Specification Task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BA47FDD2-438D-45AF-8E0D-C2F522A8DBE4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752600"/>
            <a:ext cx="10820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It describes the function and performance of a computer-based system and the constraints that will govern its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formalizes the </a:t>
            </a:r>
            <a:r>
              <a:rPr lang="en-US" u="sng" dirty="0" smtClean="0"/>
              <a:t>informational</a:t>
            </a:r>
            <a:r>
              <a:rPr lang="en-US" dirty="0" smtClean="0"/>
              <a:t>, </a:t>
            </a:r>
            <a:r>
              <a:rPr lang="en-US" u="sng" dirty="0" smtClean="0"/>
              <a:t>functional</a:t>
            </a:r>
            <a:r>
              <a:rPr lang="en-US" dirty="0" smtClean="0"/>
              <a:t>, and </a:t>
            </a:r>
            <a:r>
              <a:rPr lang="en-US" u="sng" dirty="0" smtClean="0"/>
              <a:t>behavioral</a:t>
            </a:r>
            <a:r>
              <a:rPr lang="en-US" dirty="0" smtClean="0"/>
              <a:t> requirements of the proposed software in both a graphical and textual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1963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Typical Contents of a Software Requirements Specification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819DFA6-8962-48AC-9E69-A685EE3B0014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600200"/>
            <a:ext cx="111252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Required states and modes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Software requirements grouped by capabilities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(i.e., functions, objects)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Software external interface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Software internal interface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1158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Typical Contents of a Software Requirements Specification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819DFA6-8962-48AC-9E69-A685EE3B001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600200"/>
            <a:ext cx="105918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Other software requirements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Safety,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Security,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Privacy,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Environment,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Hardware,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Software,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Communications,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Quality,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Personnel,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Training,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Logistics.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Design and implementation constraints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Qualification provisions to ensure each requirement has been met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Demonstration, test, analysis, inspection, etc.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Requirements traceability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Trace back to the system or subsystem where each requirement applies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26B9663-1E64-4A4E-BC6F-EBCF7ED8D81D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8077200" y="5715000"/>
            <a:ext cx="1752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Requirements</a:t>
            </a:r>
          </a:p>
          <a:p>
            <a:r>
              <a:rPr lang="en-US">
                <a:latin typeface="Cambria" pitchFamily="18" charset="0"/>
              </a:rPr>
              <a:t>Management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7086600" y="5029200"/>
            <a:ext cx="1752600" cy="4572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Validation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2209800" y="1600200"/>
            <a:ext cx="1752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Inception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3048000" y="2286000"/>
            <a:ext cx="1752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Elicitation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4038600" y="2971800"/>
            <a:ext cx="1752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Elaboration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5029200" y="3657600"/>
            <a:ext cx="1752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Negotiation</a:t>
            </a: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6019800" y="4343400"/>
            <a:ext cx="1752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Validation Task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64A6F81-9CFB-4BAE-9CF4-AA5FA17066F0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9800" y="1676400"/>
            <a:ext cx="7772400" cy="45720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During validation, the work products produced as a result of requirements engineering are assessed for quality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specification is examined to ensure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 software requirements have been stated unambiguously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inconsistencies, omissions, and errors have been detected and corrected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work products conform to the standards established for the process, the project, and the product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Validation Task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64A6F81-9CFB-4BAE-9CF4-AA5FA17066F0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9800" y="16764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formal technical review serves as the primary requirements validation mechanism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Members include software engineers, customers, users, and other stakeholders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Questions to ask when Validating Requirements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37168B7-1FC7-4AF8-B47B-AAFF100A480A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524000"/>
            <a:ext cx="77724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</a:pPr>
            <a:r>
              <a:rPr lang="en-US" dirty="0" smtClean="0"/>
              <a:t>Is each requirement consistent with the overall objective for the system/product?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Have all requirements been specified at the proper level of abstraction?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Is the requirement really necessary or does it represent an add-on feature that may not be essential to the objective of the system?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Is each requirement bounded and unambiguous?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Does each requirement have attribution?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Questions to ask when Validating Requirements</a:t>
            </a:r>
            <a:r>
              <a:rPr lang="en-US" sz="4000"/>
              <a:t> (continued)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569431E2-F94C-448D-B3AE-DACFAB0641F1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9800" y="1524000"/>
            <a:ext cx="7772400" cy="45720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dirty="0" smtClean="0"/>
              <a:t>Do any requirements conflict with other requirements?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dirty="0" smtClean="0"/>
              <a:t>Is each requirement achievable in the technical environment that will house the system or product?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dirty="0" smtClean="0"/>
              <a:t>Is each requirement testable, once implemented?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3200" dirty="0"/>
              <a:t>Approaches: Demonstration, actual test, analysis, or inspection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Questions to ask when Validating Requirements</a:t>
            </a:r>
            <a:r>
              <a:rPr lang="en-US" sz="4000"/>
              <a:t> (continued)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569431E2-F94C-448D-B3AE-DACFAB0641F1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9800" y="1524000"/>
            <a:ext cx="7772400" cy="45720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dirty="0" smtClean="0"/>
              <a:t>Does the requirements model properly reflect the information, function, and behavior of the system to be built?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dirty="0" smtClean="0"/>
              <a:t>Has the requirements model been “partitioned” in a way that exposes progressively more detailed information about the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Problems with our Requirements Practices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08FDE05-69D6-437A-9D0E-1DCA53671C0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0" y="1676400"/>
            <a:ext cx="77724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Allowing change to control,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rather than establishing mechanisms to control change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Fail to establish a solid foundation for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system or software that the user wants built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964658C7-9ED5-4322-B70F-9A415FF21D6E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8077200" y="5715000"/>
            <a:ext cx="1752600" cy="533400"/>
          </a:xfrm>
          <a:prstGeom prst="rect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Requirements</a:t>
            </a:r>
          </a:p>
          <a:p>
            <a:r>
              <a:rPr lang="en-US">
                <a:latin typeface="Cambria" pitchFamily="18" charset="0"/>
              </a:rPr>
              <a:t>Management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7086600" y="5029200"/>
            <a:ext cx="1752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Validation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2209800" y="1600200"/>
            <a:ext cx="1752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Inception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3048000" y="2286000"/>
            <a:ext cx="1752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Elicitation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4038600" y="2971800"/>
            <a:ext cx="1752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Elaboration</a:t>
            </a: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5029200" y="3657600"/>
            <a:ext cx="1752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Negotiation</a:t>
            </a: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6019800" y="4343400"/>
            <a:ext cx="1752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Requirements Management Task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F274E1E-0FC0-4094-AE22-D270589267CF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0" y="1600200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During requirements management, the project team performs a set of activities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identify,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control, and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track requirements and changes to the requirements at any time as the project proceeds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Each requirement is assigned a unique identifier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Requirements Management Task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F274E1E-0FC0-4094-AE22-D270589267CF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0" y="1600200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The requirements are then placed into one or more traceability tables 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These tables may be stored in a database that relate features, sources, dependencies, subsystems, and interfaces to the requirements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A requirements traceability table is also placed at the end of the software requirements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5BA3C473-6A9F-44F4-AB35-B6DA3A6F686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8001000" y="5867400"/>
            <a:ext cx="18288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Requirements</a:t>
            </a:r>
          </a:p>
          <a:p>
            <a:r>
              <a:rPr lang="en-US">
                <a:latin typeface="Cambria" pitchFamily="18" charset="0"/>
              </a:rPr>
              <a:t>Management</a:t>
            </a: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7010400" y="5181600"/>
            <a:ext cx="18288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Validation</a:t>
            </a: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2133600" y="1752600"/>
            <a:ext cx="18288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Inception</a:t>
            </a:r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2971800" y="2438400"/>
            <a:ext cx="1828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Elicitation</a:t>
            </a:r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3962400" y="3124200"/>
            <a:ext cx="18288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Elaboration</a:t>
            </a: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4953000" y="3810000"/>
            <a:ext cx="18288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Negotiation</a:t>
            </a:r>
          </a:p>
        </p:txBody>
      </p:sp>
      <p:sp>
        <p:nvSpPr>
          <p:cNvPr id="35850" name="Rectangle 11"/>
          <p:cNvSpPr>
            <a:spLocks noChangeArrowheads="1"/>
          </p:cNvSpPr>
          <p:nvPr/>
        </p:nvSpPr>
        <p:spPr bwMode="auto">
          <a:xfrm>
            <a:off x="5943600" y="44958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mbria" pitchFamily="18" charset="0"/>
              </a:rPr>
              <a:t>Specification</a:t>
            </a: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10134600" y="6324601"/>
            <a:ext cx="501651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ambria" pitchFamily="18" charset="0"/>
                <a:sym typeface="Wingdings" pitchFamily="2" charset="2"/>
              </a:rPr>
              <a:t></a:t>
            </a:r>
            <a:endParaRPr lang="en-US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924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Problems with our Requirements Practices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904C81F8-B2D9-4DFB-A1AC-C47920EA990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33600" y="1447800"/>
            <a:ext cx="7924800" cy="54102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Arguments by software developers:</a:t>
            </a:r>
          </a:p>
          <a:p>
            <a:pPr lvl="1" eaLnBrk="1" hangingPunct="1"/>
            <a:r>
              <a:rPr lang="en-US" dirty="0" smtClean="0"/>
              <a:t>Building software is compelling that we want to jump right in (before having a clear understanding of what is needed)</a:t>
            </a:r>
          </a:p>
          <a:p>
            <a:pPr lvl="1" eaLnBrk="1" hangingPunct="1"/>
            <a:r>
              <a:rPr lang="en-US" dirty="0" smtClean="0"/>
              <a:t>Things will become clear as we build the software</a:t>
            </a:r>
          </a:p>
          <a:p>
            <a:pPr marL="365760" lvl="1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924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Problems with our Requirements Practices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904C81F8-B2D9-4DFB-A1AC-C47920EA990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33600" y="1447800"/>
            <a:ext cx="7924800" cy="5410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Arguments by software developers:</a:t>
            </a:r>
          </a:p>
          <a:p>
            <a:pPr lvl="1" eaLnBrk="1" hangingPunct="1"/>
            <a:r>
              <a:rPr lang="en-US" dirty="0" smtClean="0"/>
              <a:t>Understanding of the project stakeholders of their needs only after examining early iterations of the software</a:t>
            </a:r>
          </a:p>
          <a:p>
            <a:pPr lvl="1"/>
            <a:r>
              <a:rPr lang="en-US" dirty="0" smtClean="0"/>
              <a:t>Things change so rapidly that requirements engineering is a waste of time</a:t>
            </a:r>
          </a:p>
          <a:p>
            <a:pPr lvl="1"/>
            <a:r>
              <a:rPr lang="en-US" dirty="0" smtClean="0"/>
              <a:t>Primary objective to produce a working program rest all secondary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19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Problems with our Requirements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167640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All of these arguments contain some truth, especially for small projects that take less than one month to complete</a:t>
            </a:r>
          </a:p>
          <a:p>
            <a:r>
              <a:rPr lang="en-US" sz="2800" dirty="0"/>
              <a:t>However, as software grows in size and complexity, these arguments begin to break down and can lead to a failed software project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Solution:</a:t>
            </a:r>
            <a:br>
              <a:rPr lang="en-US" dirty="0" smtClean="0"/>
            </a:br>
            <a:r>
              <a:rPr lang="en-US" dirty="0" smtClean="0"/>
              <a:t> Requirements Engineering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CE7C814B-9C1D-4594-9087-7FF544FE5FC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9800" y="1600200"/>
            <a:ext cx="7772400" cy="41148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Begins during </a:t>
            </a:r>
          </a:p>
          <a:p>
            <a:pPr lvl="1"/>
            <a:r>
              <a:rPr lang="en-US" dirty="0" smtClean="0"/>
              <a:t>the communication activity and </a:t>
            </a:r>
          </a:p>
          <a:p>
            <a:r>
              <a:rPr lang="en-US" dirty="0" smtClean="0"/>
              <a:t>Continues </a:t>
            </a:r>
          </a:p>
          <a:p>
            <a:pPr lvl="1"/>
            <a:r>
              <a:rPr lang="en-US" dirty="0" smtClean="0"/>
              <a:t>into the modeling activity</a:t>
            </a:r>
          </a:p>
          <a:p>
            <a:pPr eaLnBrk="1" hangingPunct="1"/>
            <a:r>
              <a:rPr lang="en-US" dirty="0" smtClean="0"/>
              <a:t>Builds a bridge from </a:t>
            </a:r>
          </a:p>
          <a:p>
            <a:pPr lvl="1"/>
            <a:r>
              <a:rPr lang="en-US" dirty="0" smtClean="0"/>
              <a:t>the system requirements into software design and construction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573B08E-55BD-435B-AACD-F7568A56C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282</TotalTime>
  <Words>2299</Words>
  <Application>Microsoft Office PowerPoint</Application>
  <PresentationFormat>Widescreen</PresentationFormat>
  <Paragraphs>345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Cambria</vt:lpstr>
      <vt:lpstr>Cambria Math</vt:lpstr>
      <vt:lpstr>Candara</vt:lpstr>
      <vt:lpstr>Snap ITC</vt:lpstr>
      <vt:lpstr>Tw Cen MT</vt:lpstr>
      <vt:lpstr>Wingdings</vt:lpstr>
      <vt:lpstr>Wingdings 2</vt:lpstr>
      <vt:lpstr>Median</vt:lpstr>
      <vt:lpstr>PowerPoint Presentation</vt:lpstr>
      <vt:lpstr>Requirements Engineering Tasks</vt:lpstr>
      <vt:lpstr>Requirements Engineering Tasks</vt:lpstr>
      <vt:lpstr>The Problems with our Requirements Practices</vt:lpstr>
      <vt:lpstr>The Problems with our Requirements Practices</vt:lpstr>
      <vt:lpstr>The Problems with our Requirements Practices</vt:lpstr>
      <vt:lpstr>The Problems with our Requirements Practices</vt:lpstr>
      <vt:lpstr>The Problems with our Requirements Practices </vt:lpstr>
      <vt:lpstr>The Solution:  Requirements Engineering</vt:lpstr>
      <vt:lpstr>A Solution: Requirements Engineering</vt:lpstr>
      <vt:lpstr>PowerPoint Presentation</vt:lpstr>
      <vt:lpstr>Inception Task</vt:lpstr>
      <vt:lpstr>Inception Task</vt:lpstr>
      <vt:lpstr>The First Set of Questions</vt:lpstr>
      <vt:lpstr>The Next Set of Questions</vt:lpstr>
      <vt:lpstr>The Next Set of Questions</vt:lpstr>
      <vt:lpstr>The Final Set of Questions</vt:lpstr>
      <vt:lpstr>PowerPoint Presentation</vt:lpstr>
      <vt:lpstr>Elicitation Task</vt:lpstr>
      <vt:lpstr>Elicitation Task</vt:lpstr>
      <vt:lpstr>Basic Guidelines of Collaborative Requirements Gathering</vt:lpstr>
      <vt:lpstr>Basic Guidelines of Collaborative Requirements Gathering</vt:lpstr>
      <vt:lpstr>Quality Function Deployment</vt:lpstr>
      <vt:lpstr>Quality Function Deployment</vt:lpstr>
      <vt:lpstr>Elicitation Work Products</vt:lpstr>
      <vt:lpstr>Elicitation Work Products</vt:lpstr>
      <vt:lpstr>PowerPoint Presentation</vt:lpstr>
      <vt:lpstr>Elaboration Task</vt:lpstr>
      <vt:lpstr>Elaboration Task</vt:lpstr>
      <vt:lpstr>Developing Use Cases</vt:lpstr>
      <vt:lpstr>Questions Commonly Answered by a Use Case</vt:lpstr>
      <vt:lpstr>Elements of the Analysis Model</vt:lpstr>
      <vt:lpstr>Elements of the Analysis Model</vt:lpstr>
      <vt:lpstr>PowerPoint Presentation</vt:lpstr>
      <vt:lpstr>Negotiation Task</vt:lpstr>
      <vt:lpstr>Negotiation Task</vt:lpstr>
      <vt:lpstr>The Art of Negotiation</vt:lpstr>
      <vt:lpstr>PowerPoint Presentation</vt:lpstr>
      <vt:lpstr>Specification Task</vt:lpstr>
      <vt:lpstr>Specification Task</vt:lpstr>
      <vt:lpstr>Typical Contents of a Software Requirements Specification</vt:lpstr>
      <vt:lpstr>Typical Contents of a Software Requirements Specification</vt:lpstr>
      <vt:lpstr>-cont..</vt:lpstr>
      <vt:lpstr>PowerPoint Presentation</vt:lpstr>
      <vt:lpstr>Validation Task</vt:lpstr>
      <vt:lpstr>Validation Task</vt:lpstr>
      <vt:lpstr>Questions to ask when Validating Requirements</vt:lpstr>
      <vt:lpstr>Questions to ask when Validating Requirements (continued)</vt:lpstr>
      <vt:lpstr>Questions to ask when Validating Requirements (continued)</vt:lpstr>
      <vt:lpstr>PowerPoint Presentation</vt:lpstr>
      <vt:lpstr>Requirements Management Task</vt:lpstr>
      <vt:lpstr>Requirements Management Task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Ke</dc:creator>
  <cp:keywords/>
  <dc:description/>
  <cp:lastModifiedBy>JKT</cp:lastModifiedBy>
  <cp:revision>48</cp:revision>
  <dcterms:created xsi:type="dcterms:W3CDTF">2012-02-21T09:02:33Z</dcterms:created>
  <dcterms:modified xsi:type="dcterms:W3CDTF">2016-09-27T03:22:19Z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TC023555239991</vt:lpwstr>
  </property>
</Properties>
</file>