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437" r:id="rId3"/>
    <p:sldId id="438" r:id="rId4"/>
    <p:sldId id="441" r:id="rId5"/>
    <p:sldId id="446" r:id="rId6"/>
    <p:sldId id="445" r:id="rId7"/>
    <p:sldId id="439" r:id="rId8"/>
  </p:sldIdLst>
  <p:sldSz cx="9144000" cy="6858000" type="screen4x3"/>
  <p:notesSz cx="7010400" cy="93726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1FE"/>
    <a:srgbClr val="037DF7"/>
    <a:srgbClr val="3D8EEE"/>
    <a:srgbClr val="0372E2"/>
    <a:srgbClr val="CC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71" autoAdjust="0"/>
  </p:normalViewPr>
  <p:slideViewPr>
    <p:cSldViewPr snapToGrid="0" snapToObjects="1">
      <p:cViewPr varScale="1">
        <p:scale>
          <a:sx n="104" d="100"/>
          <a:sy n="104" d="100"/>
        </p:scale>
        <p:origin x="15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8630"/>
          </a:xfrm>
          <a:prstGeom prst="rect">
            <a:avLst/>
          </a:prstGeom>
        </p:spPr>
        <p:txBody>
          <a:bodyPr vert="horz" lIns="93264" tIns="46633" rIns="93264" bIns="4663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8630"/>
          </a:xfrm>
          <a:prstGeom prst="rect">
            <a:avLst/>
          </a:prstGeom>
        </p:spPr>
        <p:txBody>
          <a:bodyPr vert="horz" lIns="93264" tIns="46633" rIns="93264" bIns="4663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D1CE02E-BBE5-4882-9294-A6DF520570AE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4" tIns="46633" rIns="93264" bIns="4663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51986"/>
            <a:ext cx="5608320" cy="4217670"/>
          </a:xfrm>
          <a:prstGeom prst="rect">
            <a:avLst/>
          </a:prstGeom>
        </p:spPr>
        <p:txBody>
          <a:bodyPr vert="horz" lIns="93264" tIns="46633" rIns="93264" bIns="46633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37840" cy="468630"/>
          </a:xfrm>
          <a:prstGeom prst="rect">
            <a:avLst/>
          </a:prstGeom>
        </p:spPr>
        <p:txBody>
          <a:bodyPr vert="horz" lIns="93264" tIns="46633" rIns="93264" bIns="4663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902344"/>
            <a:ext cx="3037840" cy="468630"/>
          </a:xfrm>
          <a:prstGeom prst="rect">
            <a:avLst/>
          </a:prstGeom>
        </p:spPr>
        <p:txBody>
          <a:bodyPr vert="horz" lIns="93264" tIns="46633" rIns="93264" bIns="4663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C73DB8E-292E-4019-B210-A27AC86DE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5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utterstock_2503207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8"/>
          <p:cNvSpPr/>
          <p:nvPr userDrawn="1"/>
        </p:nvSpPr>
        <p:spPr>
          <a:xfrm>
            <a:off x="349250" y="712788"/>
            <a:ext cx="8445500" cy="3590925"/>
          </a:xfrm>
          <a:prstGeom prst="roundRect">
            <a:avLst>
              <a:gd name="adj" fmla="val 6929"/>
            </a:avLst>
          </a:prstGeom>
          <a:solidFill>
            <a:schemeClr val="bg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 descr="orbis-tag_hi-res-1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83113" y="4786313"/>
            <a:ext cx="3983037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225" y="731931"/>
            <a:ext cx="8081680" cy="1470025"/>
          </a:xfrm>
          <a:noFill/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225" y="2404533"/>
            <a:ext cx="8081680" cy="1701302"/>
          </a:xfrm>
        </p:spPr>
        <p:txBody>
          <a:bodyPr anchor="b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A3A03-B59D-46CB-95FE-DDDF5990CC99}" type="datetime5">
              <a:rPr lang="en-US" smtClean="0"/>
              <a:t>24-Jun-15</a:t>
            </a:fld>
            <a:endParaRPr lang="en-US"/>
          </a:p>
        </p:txBody>
      </p:sp>
      <p:sp>
        <p:nvSpPr>
          <p:cNvPr id="8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E93EF-0A59-4CC3-882F-45C2EFBBD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A03F7-ADF4-4A40-8D15-B33704BD2286}" type="datetime5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42D15-5A1E-44FF-AF7C-F6B2E7CD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0648" y="1230489"/>
            <a:ext cx="2057400" cy="489567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178" y="1230489"/>
            <a:ext cx="6728178" cy="489567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E6E88-031A-4B9C-8BAF-8E69B4722C89}" type="datetime5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03CFA-712B-4685-BFB9-B4A5BFBB5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1E272-A373-4B08-9457-0C03370BFA8E}" type="datetime5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C1EBE-EA21-421F-9AA3-FAFAF14D1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1DE4E-9D29-4B77-B804-798A7F53C872}" type="datetime5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9CDA4-E798-4F16-A602-9AC72E1E0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778" y="1295400"/>
            <a:ext cx="4270022" cy="4834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95400"/>
            <a:ext cx="4275669" cy="4834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CF235-577F-4731-980E-CDDA27219C0A}" type="datetime5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87536-4635-412B-9B19-50D24DD86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489" y="1309333"/>
            <a:ext cx="42828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488" y="1949094"/>
            <a:ext cx="4282899" cy="41469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09333"/>
            <a:ext cx="437839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49095"/>
            <a:ext cx="4378394" cy="41469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43995-6D36-4F6C-BDA6-82CB366DE00D}" type="datetime5">
              <a:rPr lang="en-US" smtClean="0"/>
              <a:t>24-Jun-15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5BD8-6A79-4B7A-964F-4DC6528B4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A7E02-8083-4261-880F-E367BC09D5CF}" type="datetime5">
              <a:rPr lang="en-US" smtClean="0"/>
              <a:t>24-Jun-15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8D65-5D88-49AA-B463-86EAA18EA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DAE9A-0AF7-4034-81C4-170BA0BDFAF9}" type="datetime5">
              <a:rPr lang="en-US" smtClean="0"/>
              <a:t>24-Jun-15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3B1FA-D302-4723-A939-9043523CF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45" y="92428"/>
            <a:ext cx="8896474" cy="9343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2963" y="1265766"/>
            <a:ext cx="5410906" cy="4999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812" y="1265766"/>
            <a:ext cx="3180699" cy="4999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15279-92CF-4F18-BA46-7A53E8B27CE4}" type="datetime5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C5AA1-CA7E-4970-8F66-D7CE10164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85333"/>
            <a:ext cx="5486400" cy="35422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97403-D8AA-4464-9528-09EC15F65DA0}" type="datetime5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76CF2-FD4D-4F91-B661-96F4F0E9C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hutterstock_2503207.jpg"/>
          <p:cNvPicPr>
            <a:picLocks noChangeAspect="1"/>
          </p:cNvPicPr>
          <p:nvPr userDrawn="1"/>
        </p:nvPicPr>
        <p:blipFill>
          <a:blip r:embed="rId13"/>
          <a:srcRect t="33257" b="40063"/>
          <a:stretch>
            <a:fillRect/>
          </a:stretch>
        </p:blipFill>
        <p:spPr bwMode="auto">
          <a:xfrm>
            <a:off x="0" y="0"/>
            <a:ext cx="91440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20650" y="80963"/>
            <a:ext cx="8902700" cy="946150"/>
          </a:xfrm>
          <a:prstGeom prst="roundRect">
            <a:avLst>
              <a:gd name="adj" fmla="val 16667"/>
            </a:avLst>
          </a:prstGeom>
          <a:solidFill>
            <a:schemeClr val="bg1">
              <a:alpha val="74901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650" y="1336675"/>
            <a:ext cx="88328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8225" y="64579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F513D5-1DFC-4578-8574-8748C4201E76}" type="datetime5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738" y="6457950"/>
            <a:ext cx="48799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Orbis Technologies,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6138" y="64579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AFE2DD-9128-489E-8EBA-187243FC3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7" descr="orbis-tag_hi-res-1.pdf"/>
          <p:cNvPicPr>
            <a:picLocks noChangeAspect="1"/>
          </p:cNvPicPr>
          <p:nvPr userDrawn="1"/>
        </p:nvPicPr>
        <p:blipFill>
          <a:blip r:embed="rId14"/>
          <a:srcRect b="33812"/>
          <a:stretch>
            <a:fillRect/>
          </a:stretch>
        </p:blipFill>
        <p:spPr bwMode="auto">
          <a:xfrm>
            <a:off x="33338" y="6403975"/>
            <a:ext cx="162083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7575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363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9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365760" y="731838"/>
            <a:ext cx="8437278" cy="213709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Orbis Technologies, Inc.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2800" i="1" dirty="0" err="1" smtClean="0"/>
              <a:t>OpenFDA</a:t>
            </a:r>
            <a:r>
              <a:rPr lang="en-US" sz="2700" i="1" dirty="0" smtClean="0"/>
              <a:t> 1.0 Storyboard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400" i="1" dirty="0" smtClean="0"/>
              <a:t>19 June 2015</a:t>
            </a:r>
            <a:endParaRPr lang="en-US" sz="2000" b="0" dirty="0" smtClean="0"/>
          </a:p>
        </p:txBody>
      </p:sp>
      <p:sp>
        <p:nvSpPr>
          <p:cNvPr id="14341" name="Subtitle 2"/>
          <p:cNvSpPr>
            <a:spLocks/>
          </p:cNvSpPr>
          <p:nvPr/>
        </p:nvSpPr>
        <p:spPr bwMode="auto">
          <a:xfrm>
            <a:off x="577850" y="2734968"/>
            <a:ext cx="384175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80000"/>
              </a:lnSpc>
              <a:buClr>
                <a:srgbClr val="FF0000"/>
              </a:buClr>
              <a:buFont typeface="Arial" charset="0"/>
              <a:buNone/>
            </a:pPr>
            <a:r>
              <a:rPr lang="en-US" sz="2000" b="1" dirty="0" smtClean="0">
                <a:solidFill>
                  <a:srgbClr val="02303E"/>
                </a:solidFill>
                <a:latin typeface="Calibri" pitchFamily="34" charset="0"/>
              </a:rPr>
              <a:t>Kojo Linder, PhD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Arial" charset="0"/>
              <a:buNone/>
            </a:pPr>
            <a:r>
              <a:rPr lang="en-US" sz="2000" b="1" dirty="0" smtClean="0">
                <a:solidFill>
                  <a:srgbClr val="02303E"/>
                </a:solidFill>
                <a:latin typeface="Calibri" pitchFamily="34" charset="0"/>
              </a:rPr>
              <a:t>Sr. Scientist</a:t>
            </a:r>
            <a:endParaRPr lang="en-US" sz="2000" b="1" dirty="0">
              <a:solidFill>
                <a:srgbClr val="02303E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Font typeface="Arial" charset="0"/>
              <a:buNone/>
            </a:pPr>
            <a:r>
              <a:rPr lang="en-US" sz="2000" dirty="0" smtClean="0">
                <a:solidFill>
                  <a:srgbClr val="02303E"/>
                </a:solidFill>
                <a:latin typeface="Calibri" pitchFamily="34" charset="0"/>
              </a:rPr>
              <a:t>klinder@orbistechnologies.com</a:t>
            </a:r>
            <a:endParaRPr lang="en-US" sz="2000" dirty="0">
              <a:solidFill>
                <a:srgbClr val="02303E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Font typeface="Arial" charset="0"/>
              <a:buNone/>
            </a:pPr>
            <a:r>
              <a:rPr lang="en-US" sz="2000" dirty="0" smtClean="0">
                <a:solidFill>
                  <a:srgbClr val="02303E"/>
                </a:solidFill>
                <a:latin typeface="Calibri" pitchFamily="34" charset="0"/>
              </a:rPr>
              <a:t>(410) 224-0951</a:t>
            </a:r>
            <a:endParaRPr lang="en-US" sz="2000" dirty="0">
              <a:solidFill>
                <a:srgbClr val="02303E"/>
              </a:solidFill>
              <a:latin typeface="Calibri" pitchFamily="34" charset="0"/>
            </a:endParaRP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4961288" y="2734967"/>
            <a:ext cx="384175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80000"/>
              </a:lnSpc>
              <a:buClr>
                <a:srgbClr val="FF0000"/>
              </a:buClr>
              <a:buFont typeface="Arial" charset="0"/>
              <a:buNone/>
            </a:pPr>
            <a:endParaRPr lang="en-US" sz="2000" dirty="0">
              <a:solidFill>
                <a:srgbClr val="02303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43" y="1331042"/>
            <a:ext cx="7036461" cy="492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C1EBE-EA21-421F-9AA3-FAFAF14D1AF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67547" y="4509017"/>
            <a:ext cx="575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5427" y="2182245"/>
            <a:ext cx="505267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Quality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226328" y="5551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884644" y="2521768"/>
            <a:ext cx="0" cy="20131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76384" y="376146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2.5</a:t>
            </a:r>
            <a:endParaRPr lang="en-US" sz="700" dirty="0"/>
          </a:p>
        </p:txBody>
      </p:sp>
      <p:sp>
        <p:nvSpPr>
          <p:cNvPr id="34" name="Oval 33"/>
          <p:cNvSpPr/>
          <p:nvPr/>
        </p:nvSpPr>
        <p:spPr>
          <a:xfrm>
            <a:off x="3861572" y="3760108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67668" y="3267758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79518" y="303491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3.5</a:t>
            </a:r>
            <a:endParaRPr lang="en-US" sz="700" dirty="0"/>
          </a:p>
        </p:txBody>
      </p:sp>
      <p:sp>
        <p:nvSpPr>
          <p:cNvPr id="38" name="Rectangle 37"/>
          <p:cNvSpPr/>
          <p:nvPr/>
        </p:nvSpPr>
        <p:spPr>
          <a:xfrm>
            <a:off x="4865064" y="3006428"/>
            <a:ext cx="782205" cy="6969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Right Arrow 38"/>
          <p:cNvSpPr/>
          <p:nvPr/>
        </p:nvSpPr>
        <p:spPr>
          <a:xfrm>
            <a:off x="3573750" y="2573402"/>
            <a:ext cx="702939" cy="136959"/>
          </a:xfrm>
          <a:prstGeom prst="leftRightArrow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00128" y="4745982"/>
            <a:ext cx="1893730" cy="194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1d    5d   1m   3m   6m   1y     5y    10y 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285627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92891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18443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43995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169547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95099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11277388">
            <a:off x="2127694" y="2692552"/>
            <a:ext cx="2757394" cy="233524"/>
          </a:xfrm>
          <a:prstGeom prst="rightArrow">
            <a:avLst/>
          </a:prstGeom>
          <a:solidFill>
            <a:srgbClr val="C00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9882672">
            <a:off x="2055639" y="3960487"/>
            <a:ext cx="2862034" cy="233524"/>
          </a:xfrm>
          <a:prstGeom prst="rightArrow">
            <a:avLst/>
          </a:prstGeom>
          <a:solidFill>
            <a:srgbClr val="C00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274160">
            <a:off x="5605826" y="3946274"/>
            <a:ext cx="1952260" cy="233524"/>
          </a:xfrm>
          <a:prstGeom prst="rightArrow">
            <a:avLst/>
          </a:prstGeom>
          <a:solidFill>
            <a:srgbClr val="C00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20721779">
            <a:off x="5612100" y="2692436"/>
            <a:ext cx="1758183" cy="233524"/>
          </a:xfrm>
          <a:prstGeom prst="rightArrow">
            <a:avLst/>
          </a:prstGeom>
          <a:solidFill>
            <a:srgbClr val="C00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9099" y="2032058"/>
            <a:ext cx="1107319" cy="5002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2143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Total recalls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since 2004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53393" y="2032059"/>
            <a:ext cx="1166918" cy="5035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 recalls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since </a:t>
            </a:r>
            <a:r>
              <a:rPr lang="en-US" sz="800" dirty="0" smtClean="0">
                <a:solidFill>
                  <a:schemeClr val="tx1"/>
                </a:solidFill>
              </a:rPr>
              <a:t>2004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55444" y="2032059"/>
            <a:ext cx="1217439" cy="5035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Year-to-date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77846" y="2032059"/>
            <a:ext cx="1204474" cy="5035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3.7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Recalls per day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since </a:t>
            </a:r>
            <a:r>
              <a:rPr lang="en-US" sz="800" dirty="0" smtClean="0">
                <a:solidFill>
                  <a:schemeClr val="tx1"/>
                </a:solidFill>
              </a:rPr>
              <a:t>2004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87281" y="2032059"/>
            <a:ext cx="1410345" cy="5035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+23%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Yearly change in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40992" y="5053619"/>
            <a:ext cx="851816" cy="906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58" y="5021214"/>
            <a:ext cx="2246174" cy="80384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 rot="16200000">
            <a:off x="4860559" y="5267561"/>
            <a:ext cx="1189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Notification Type</a:t>
            </a:r>
            <a:endParaRPr 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7470032" y="5075355"/>
            <a:ext cx="647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Email</a:t>
            </a:r>
          </a:p>
          <a:p>
            <a:r>
              <a:rPr lang="en-US" sz="1050" dirty="0" smtClean="0"/>
              <a:t>Letter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Blog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Forum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1970816" y="4662905"/>
            <a:ext cx="2700982" cy="12801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98508" y="3744665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FDA</a:t>
            </a:r>
            <a:endParaRPr 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2800797" y="3361657"/>
            <a:ext cx="7553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Voluntary</a:t>
            </a:r>
            <a:endParaRPr lang="en-US" sz="1050" dirty="0"/>
          </a:p>
        </p:txBody>
      </p:sp>
      <p:sp>
        <p:nvSpPr>
          <p:cNvPr id="79" name="Rectangle 78"/>
          <p:cNvSpPr/>
          <p:nvPr/>
        </p:nvSpPr>
        <p:spPr>
          <a:xfrm>
            <a:off x="1040992" y="2023193"/>
            <a:ext cx="856090" cy="3937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0992" y="2032059"/>
            <a:ext cx="851816" cy="678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Wiley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17694" y="2206377"/>
            <a:ext cx="1045257" cy="55399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Provides Executive level view</a:t>
            </a:r>
            <a:endParaRPr lang="en-US" sz="1000" dirty="0"/>
          </a:p>
        </p:txBody>
      </p:sp>
      <p:cxnSp>
        <p:nvCxnSpPr>
          <p:cNvPr id="31" name="Elbow Connector 30"/>
          <p:cNvCxnSpPr>
            <a:stCxn id="29" idx="2"/>
          </p:cNvCxnSpPr>
          <p:nvPr/>
        </p:nvCxnSpPr>
        <p:spPr>
          <a:xfrm rot="16200000" flipH="1">
            <a:off x="604273" y="2661037"/>
            <a:ext cx="315232" cy="5139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158076" y="3598471"/>
            <a:ext cx="839550" cy="553998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Zoom to certain data</a:t>
            </a:r>
            <a:endParaRPr lang="en-US" sz="1000" dirty="0"/>
          </a:p>
        </p:txBody>
      </p:sp>
      <p:sp>
        <p:nvSpPr>
          <p:cNvPr id="35" name="Right Arrow 34"/>
          <p:cNvSpPr/>
          <p:nvPr/>
        </p:nvSpPr>
        <p:spPr>
          <a:xfrm rot="11995667">
            <a:off x="6209785" y="3436631"/>
            <a:ext cx="925206" cy="50684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893858" y="6041445"/>
            <a:ext cx="839550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Mouseover</a:t>
            </a:r>
            <a:r>
              <a:rPr lang="en-US" sz="1000" dirty="0" smtClean="0"/>
              <a:t> shows numeric values</a:t>
            </a:r>
            <a:endParaRPr lang="en-US" sz="1000" dirty="0"/>
          </a:p>
        </p:txBody>
      </p:sp>
      <p:sp>
        <p:nvSpPr>
          <p:cNvPr id="84" name="Right Arrow 83"/>
          <p:cNvSpPr/>
          <p:nvPr/>
        </p:nvSpPr>
        <p:spPr>
          <a:xfrm rot="11995667">
            <a:off x="7090620" y="5674744"/>
            <a:ext cx="925206" cy="50684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1836" y="1818657"/>
            <a:ext cx="7023467" cy="204536"/>
          </a:xfrm>
          <a:prstGeom prst="rect">
            <a:avLst/>
          </a:prstGeom>
          <a:solidFill>
            <a:srgbClr val="84B1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68379" y="1792695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Install Notes     Release Notes   Help Files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7563" y="2647237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1027563" y="3384571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Monitor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077782" y="5696840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1m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726658" y="4602207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Classification</a:t>
            </a:r>
            <a:endParaRPr lang="en-US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7" t="18218" r="6760" b="37171"/>
          <a:stretch/>
        </p:blipFill>
        <p:spPr>
          <a:xfrm>
            <a:off x="2783814" y="4801869"/>
            <a:ext cx="1046911" cy="1011222"/>
          </a:xfrm>
          <a:prstGeom prst="rect">
            <a:avLst/>
          </a:prstGeom>
        </p:spPr>
      </p:pic>
      <p:sp>
        <p:nvSpPr>
          <p:cNvPr id="99" name="Oval 98"/>
          <p:cNvSpPr/>
          <p:nvPr/>
        </p:nvSpPr>
        <p:spPr>
          <a:xfrm>
            <a:off x="2872839" y="4903581"/>
            <a:ext cx="834441" cy="7782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564751" y="4745982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Class I</a:t>
            </a:r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853924" y="5631855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 II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795251" y="458070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Recall status</a:t>
            </a:r>
            <a:endParaRPr lang="en-US" sz="1000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7" t="18218" r="6760" b="37171"/>
          <a:stretch/>
        </p:blipFill>
        <p:spPr>
          <a:xfrm>
            <a:off x="3852407" y="4780366"/>
            <a:ext cx="1046911" cy="1011222"/>
          </a:xfrm>
          <a:prstGeom prst="rect">
            <a:avLst/>
          </a:prstGeom>
        </p:spPr>
      </p:pic>
      <p:sp>
        <p:nvSpPr>
          <p:cNvPr id="104" name="Oval 103"/>
          <p:cNvSpPr/>
          <p:nvPr/>
        </p:nvSpPr>
        <p:spPr>
          <a:xfrm>
            <a:off x="3941432" y="4882078"/>
            <a:ext cx="834441" cy="7782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316266" y="5703467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Class II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36501" y="474161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Ongoing</a:t>
            </a:r>
            <a:endParaRPr 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508251" y="4737254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Terminated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958051" y="5379740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Completed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245078" y="5212135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Pending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210902" y="5125983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Class III</a:t>
            </a:r>
            <a:endParaRPr lang="en-US" sz="8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7621392" y="4747498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6200000">
            <a:off x="1298186" y="3422800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Recall Type (1000s)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369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43" y="1331042"/>
            <a:ext cx="7036461" cy="492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C1EBE-EA21-421F-9AA3-FAFAF14D1AF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26328" y="5551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2" t="33948" r="33989" b="52233"/>
          <a:stretch/>
        </p:blipFill>
        <p:spPr>
          <a:xfrm>
            <a:off x="2097658" y="2659565"/>
            <a:ext cx="5436482" cy="1886491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flipV="1">
            <a:off x="3884644" y="2521768"/>
            <a:ext cx="0" cy="20131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53351" y="413497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2.5</a:t>
            </a:r>
            <a:endParaRPr lang="en-US" sz="700" dirty="0"/>
          </a:p>
        </p:txBody>
      </p:sp>
      <p:sp>
        <p:nvSpPr>
          <p:cNvPr id="61" name="Oval 60"/>
          <p:cNvSpPr/>
          <p:nvPr/>
        </p:nvSpPr>
        <p:spPr>
          <a:xfrm>
            <a:off x="3861572" y="3965377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867668" y="3379724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861572" y="30776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3.5</a:t>
            </a:r>
            <a:endParaRPr lang="en-US" sz="700" dirty="0"/>
          </a:p>
        </p:txBody>
      </p:sp>
      <p:sp>
        <p:nvSpPr>
          <p:cNvPr id="64" name="Left-Right Arrow 63"/>
          <p:cNvSpPr/>
          <p:nvPr/>
        </p:nvSpPr>
        <p:spPr>
          <a:xfrm>
            <a:off x="3573750" y="2573402"/>
            <a:ext cx="702939" cy="136959"/>
          </a:xfrm>
          <a:prstGeom prst="leftRightArrow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40992" y="5053619"/>
            <a:ext cx="851816" cy="906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1298186" y="3422800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Recall Type (1000s)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1215427" y="2182245"/>
            <a:ext cx="505267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Quality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215427" y="2182245"/>
            <a:ext cx="505267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Quality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226328" y="5551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040992" y="5053619"/>
            <a:ext cx="851816" cy="906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40992" y="2023193"/>
            <a:ext cx="856090" cy="3937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40992" y="2032059"/>
            <a:ext cx="851816" cy="678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Wiley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236976" y="4048209"/>
            <a:ext cx="839550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Zoomed region</a:t>
            </a:r>
            <a:endParaRPr lang="en-US" sz="1000" dirty="0"/>
          </a:p>
        </p:txBody>
      </p:sp>
      <p:sp>
        <p:nvSpPr>
          <p:cNvPr id="120" name="Right Arrow 119"/>
          <p:cNvSpPr/>
          <p:nvPr/>
        </p:nvSpPr>
        <p:spPr>
          <a:xfrm rot="11995667">
            <a:off x="7288685" y="3886369"/>
            <a:ext cx="925206" cy="50684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031836" y="1818657"/>
            <a:ext cx="7023467" cy="204536"/>
          </a:xfrm>
          <a:prstGeom prst="rect">
            <a:avLst/>
          </a:prstGeom>
          <a:solidFill>
            <a:srgbClr val="84B1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8379" y="1792695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Install Notes     Release Notes   Help Files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567547" y="4509017"/>
            <a:ext cx="575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077782" y="5696840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1m</a:t>
            </a:r>
            <a:endParaRPr lang="en-US" sz="10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58" y="5021214"/>
            <a:ext cx="2246174" cy="803846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 rot="16200000">
            <a:off x="4860559" y="5267561"/>
            <a:ext cx="1189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Notification Type</a:t>
            </a:r>
            <a:endParaRPr lang="en-US" sz="1050" dirty="0"/>
          </a:p>
        </p:txBody>
      </p:sp>
      <p:sp>
        <p:nvSpPr>
          <p:cNvPr id="135" name="TextBox 134"/>
          <p:cNvSpPr txBox="1"/>
          <p:nvPr/>
        </p:nvSpPr>
        <p:spPr>
          <a:xfrm>
            <a:off x="7470032" y="5075355"/>
            <a:ext cx="647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Email</a:t>
            </a:r>
          </a:p>
          <a:p>
            <a:r>
              <a:rPr lang="en-US" sz="1050" dirty="0" smtClean="0"/>
              <a:t>Letter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Blog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Forum</a:t>
            </a:r>
            <a:endParaRPr lang="en-US" sz="1050" dirty="0"/>
          </a:p>
        </p:txBody>
      </p:sp>
      <p:sp>
        <p:nvSpPr>
          <p:cNvPr id="136" name="Rectangle 135"/>
          <p:cNvSpPr/>
          <p:nvPr/>
        </p:nvSpPr>
        <p:spPr>
          <a:xfrm>
            <a:off x="1970816" y="4662905"/>
            <a:ext cx="2700982" cy="12801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2726658" y="4602207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Classification</a:t>
            </a:r>
            <a:endParaRPr lang="en-US" sz="1000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7" t="18218" r="6760" b="37171"/>
          <a:stretch/>
        </p:blipFill>
        <p:spPr>
          <a:xfrm>
            <a:off x="2783814" y="4801869"/>
            <a:ext cx="1046911" cy="1011222"/>
          </a:xfrm>
          <a:prstGeom prst="rect">
            <a:avLst/>
          </a:prstGeom>
        </p:spPr>
      </p:pic>
      <p:sp>
        <p:nvSpPr>
          <p:cNvPr id="144" name="Oval 143"/>
          <p:cNvSpPr/>
          <p:nvPr/>
        </p:nvSpPr>
        <p:spPr>
          <a:xfrm>
            <a:off x="2872839" y="4903581"/>
            <a:ext cx="834441" cy="7782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2564751" y="4745982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Class I</a:t>
            </a:r>
            <a:endParaRPr 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853924" y="5631855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 II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893858" y="6041445"/>
            <a:ext cx="839550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Mouseover</a:t>
            </a:r>
            <a:r>
              <a:rPr lang="en-US" sz="1000" dirty="0" smtClean="0"/>
              <a:t> shows numeric values</a:t>
            </a:r>
            <a:endParaRPr lang="en-US" sz="1000" dirty="0"/>
          </a:p>
        </p:txBody>
      </p:sp>
      <p:sp>
        <p:nvSpPr>
          <p:cNvPr id="148" name="Right Arrow 147"/>
          <p:cNvSpPr/>
          <p:nvPr/>
        </p:nvSpPr>
        <p:spPr>
          <a:xfrm rot="11995667">
            <a:off x="7090620" y="5674744"/>
            <a:ext cx="925206" cy="50684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3795251" y="458070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Recall status</a:t>
            </a:r>
            <a:endParaRPr lang="en-US" sz="1000" dirty="0"/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7" t="18218" r="6760" b="37171"/>
          <a:stretch/>
        </p:blipFill>
        <p:spPr>
          <a:xfrm>
            <a:off x="3852407" y="4780366"/>
            <a:ext cx="1046911" cy="1011222"/>
          </a:xfrm>
          <a:prstGeom prst="rect">
            <a:avLst/>
          </a:prstGeom>
        </p:spPr>
      </p:pic>
      <p:sp>
        <p:nvSpPr>
          <p:cNvPr id="151" name="Oval 150"/>
          <p:cNvSpPr/>
          <p:nvPr/>
        </p:nvSpPr>
        <p:spPr>
          <a:xfrm>
            <a:off x="3941432" y="4882078"/>
            <a:ext cx="834441" cy="7782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316266" y="5703467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Class II</a:t>
            </a:r>
            <a:endParaRPr 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536501" y="474161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Ongoing</a:t>
            </a:r>
            <a:endParaRPr lang="en-US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508251" y="4737254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Terminated</a:t>
            </a:r>
            <a:endParaRPr lang="en-US" sz="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958051" y="5379740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Completed</a:t>
            </a:r>
            <a:endParaRPr lang="en-US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5078" y="5212135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Pending</a:t>
            </a:r>
            <a:endParaRPr 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210902" y="5125983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Class III</a:t>
            </a:r>
            <a:endParaRPr 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1027563" y="2647237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1027563" y="3384571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Monitor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6000128" y="4745982"/>
            <a:ext cx="1893730" cy="194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1d    5d   1m   3m   6m   1y     5y    10y 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6285627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92891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718443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43995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169547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395099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621392" y="4747498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939099" y="2032058"/>
            <a:ext cx="1107319" cy="5002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2143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Total recalls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since 2004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053393" y="2032059"/>
            <a:ext cx="1166918" cy="5035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 recalls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since </a:t>
            </a:r>
            <a:r>
              <a:rPr lang="en-US" sz="800" dirty="0" smtClean="0">
                <a:solidFill>
                  <a:schemeClr val="tx1"/>
                </a:solidFill>
              </a:rPr>
              <a:t>2004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155444" y="2032059"/>
            <a:ext cx="1217439" cy="5035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Year-to-date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7846" y="2032059"/>
            <a:ext cx="1204474" cy="5035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3.7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Recalls per day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since </a:t>
            </a:r>
            <a:r>
              <a:rPr lang="en-US" sz="800" dirty="0" smtClean="0">
                <a:solidFill>
                  <a:schemeClr val="tx1"/>
                </a:solidFill>
              </a:rPr>
              <a:t>2004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587281" y="2032059"/>
            <a:ext cx="1410345" cy="5035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+23%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Yearly change in recalls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43" y="1331042"/>
            <a:ext cx="7036461" cy="492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C1EBE-EA21-421F-9AA3-FAFAF14D1AF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30232" y="5098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26328" y="5551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118045" y="2041295"/>
            <a:ext cx="1166918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Original docs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76688" y="2041295"/>
            <a:ext cx="1160847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# of docs ingested 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42498" y="2041295"/>
            <a:ext cx="1204474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xx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User Count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51934" y="2041295"/>
            <a:ext cx="1066812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%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 accuracy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884644" y="2521768"/>
            <a:ext cx="0" cy="20131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53351" y="413497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2.5</a:t>
            </a:r>
            <a:endParaRPr 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3861572" y="30776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3.5</a:t>
            </a:r>
            <a:endParaRPr lang="en-US" sz="700" dirty="0"/>
          </a:p>
        </p:txBody>
      </p:sp>
      <p:sp>
        <p:nvSpPr>
          <p:cNvPr id="64" name="Left-Right Arrow 63"/>
          <p:cNvSpPr/>
          <p:nvPr/>
        </p:nvSpPr>
        <p:spPr>
          <a:xfrm>
            <a:off x="3573750" y="2573402"/>
            <a:ext cx="702939" cy="136959"/>
          </a:xfrm>
          <a:prstGeom prst="leftRightArrow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40992" y="5053619"/>
            <a:ext cx="851816" cy="906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35" y="5021214"/>
            <a:ext cx="2246174" cy="80384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 rot="16200000">
            <a:off x="4736485" y="5379956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Sources</a:t>
            </a:r>
            <a:endParaRPr lang="en-US" sz="1050" dirty="0"/>
          </a:p>
        </p:txBody>
      </p:sp>
      <p:sp>
        <p:nvSpPr>
          <p:cNvPr id="47" name="Rectangle 46"/>
          <p:cNvSpPr/>
          <p:nvPr/>
        </p:nvSpPr>
        <p:spPr>
          <a:xfrm>
            <a:off x="3120526" y="2042376"/>
            <a:ext cx="1166918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245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Recakks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79169" y="2042376"/>
            <a:ext cx="1160847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# of Artifacts ingested 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15427" y="2182245"/>
            <a:ext cx="505267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Quality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208245" y="2663696"/>
            <a:ext cx="543739" cy="2308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900" dirty="0" smtClean="0"/>
              <a:t>Trends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0572" y="3194633"/>
            <a:ext cx="519694" cy="246221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1201145" y="3673991"/>
            <a:ext cx="546945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Content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225563" y="471187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1215427" y="2182245"/>
            <a:ext cx="505267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Quality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208245" y="2663696"/>
            <a:ext cx="543739" cy="2308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900" dirty="0" smtClean="0"/>
              <a:t>Trends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1210572" y="3194633"/>
            <a:ext cx="519694" cy="246221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201145" y="3673991"/>
            <a:ext cx="546945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Content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225563" y="471187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230232" y="5098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26328" y="5551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040992" y="5053619"/>
            <a:ext cx="851816" cy="906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40992" y="2023193"/>
            <a:ext cx="856090" cy="3937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40992" y="2032059"/>
            <a:ext cx="851816" cy="678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Wiley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027563" y="2647237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1027563" y="3384571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Monitor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3053393" y="2032059"/>
            <a:ext cx="1166918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155444" y="2032059"/>
            <a:ext cx="1217439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Year-to-date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77846" y="2032059"/>
            <a:ext cx="1204474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3.7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Recalls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587281" y="2032059"/>
            <a:ext cx="1410345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+23%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Yearly change in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07324" y="4509017"/>
            <a:ext cx="575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6138664" y="4745982"/>
            <a:ext cx="1643804" cy="194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1d    5d   1m   3m   6m   1y    5y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424163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31427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56979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082531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308083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33635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35" y="5021214"/>
            <a:ext cx="2246174" cy="803846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7109809" y="5075355"/>
            <a:ext cx="647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Email</a:t>
            </a:r>
          </a:p>
          <a:p>
            <a:r>
              <a:rPr lang="en-US" sz="1050" dirty="0" smtClean="0"/>
              <a:t>Letter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Blog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Forum</a:t>
            </a:r>
            <a:endParaRPr lang="en-US" sz="1050" dirty="0"/>
          </a:p>
        </p:txBody>
      </p:sp>
      <p:sp>
        <p:nvSpPr>
          <p:cNvPr id="108" name="Rectangle 107"/>
          <p:cNvSpPr/>
          <p:nvPr/>
        </p:nvSpPr>
        <p:spPr>
          <a:xfrm>
            <a:off x="1994848" y="4662905"/>
            <a:ext cx="3208591" cy="1306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89628" y="5631855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 II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4474479" y="5156154"/>
            <a:ext cx="1189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Notification Type</a:t>
            </a:r>
            <a:endParaRPr lang="en-US" sz="1050" dirty="0"/>
          </a:p>
        </p:txBody>
      </p:sp>
      <p:sp>
        <p:nvSpPr>
          <p:cNvPr id="106" name="Rectangle 105"/>
          <p:cNvSpPr/>
          <p:nvPr/>
        </p:nvSpPr>
        <p:spPr>
          <a:xfrm>
            <a:off x="1911718" y="1998661"/>
            <a:ext cx="5965016" cy="3961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9099" y="2022723"/>
            <a:ext cx="2079593" cy="21122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7292" t="55796" r="56298" b="25152"/>
          <a:stretch/>
        </p:blipFill>
        <p:spPr>
          <a:xfrm>
            <a:off x="4088533" y="2077334"/>
            <a:ext cx="3880727" cy="2286074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2" t="24433" r="5990" b="33032"/>
          <a:stretch/>
        </p:blipFill>
        <p:spPr>
          <a:xfrm>
            <a:off x="4846444" y="4336838"/>
            <a:ext cx="3032473" cy="1410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79848" y="568364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Description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4002502" y="488518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Query Recall counts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63" y="1157918"/>
            <a:ext cx="951461" cy="25160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User inputs search terms. User can also describe the search and utilize natural language processing for search results.  Graphs and map change dynamically   </a:t>
            </a:r>
            <a:endParaRPr lang="en-US" sz="1050" dirty="0"/>
          </a:p>
        </p:txBody>
      </p:sp>
      <p:cxnSp>
        <p:nvCxnSpPr>
          <p:cNvPr id="27" name="Elbow Connector 26"/>
          <p:cNvCxnSpPr>
            <a:stCxn id="23" idx="2"/>
            <a:endCxn id="5" idx="1"/>
          </p:cNvCxnSpPr>
          <p:nvPr/>
        </p:nvCxnSpPr>
        <p:spPr>
          <a:xfrm rot="16200000" flipH="1">
            <a:off x="709996" y="3486788"/>
            <a:ext cx="121645" cy="4960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141249" y="2911534"/>
            <a:ext cx="839550" cy="553998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selects Map</a:t>
            </a:r>
            <a:endParaRPr lang="en-US" sz="1000" dirty="0"/>
          </a:p>
        </p:txBody>
      </p:sp>
      <p:sp>
        <p:nvSpPr>
          <p:cNvPr id="147" name="Right Arrow 146"/>
          <p:cNvSpPr/>
          <p:nvPr/>
        </p:nvSpPr>
        <p:spPr>
          <a:xfrm rot="13087271">
            <a:off x="7578045" y="2249960"/>
            <a:ext cx="925206" cy="50684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003751" y="2041294"/>
            <a:ext cx="1107319" cy="466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Non repeat docs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861572" y="3965377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867668" y="3379724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006232" y="2042375"/>
            <a:ext cx="1107319" cy="466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518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Ongoing FDA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939099" y="2032058"/>
            <a:ext cx="1107319" cy="466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2143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Ongoing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39099" y="2022723"/>
            <a:ext cx="2079593" cy="21122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1883653" y="2941770"/>
            <a:ext cx="147709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/>
              <a:t>Timeline </a:t>
            </a:r>
            <a:r>
              <a:rPr lang="en-US" sz="1050" dirty="0" smtClean="0"/>
              <a:t>slider</a:t>
            </a:r>
          </a:p>
          <a:p>
            <a:pPr>
              <a:spcAft>
                <a:spcPts val="600"/>
              </a:spcAft>
            </a:pPr>
            <a:r>
              <a:rPr lang="en-US" sz="1050" dirty="0" smtClean="0"/>
              <a:t>Report date range</a:t>
            </a:r>
          </a:p>
          <a:p>
            <a:pPr>
              <a:spcAft>
                <a:spcPts val="600"/>
              </a:spcAft>
            </a:pPr>
            <a:r>
              <a:rPr lang="en-US" sz="1050" dirty="0"/>
              <a:t>Location (state)</a:t>
            </a:r>
          </a:p>
          <a:p>
            <a:pPr>
              <a:spcAft>
                <a:spcPts val="600"/>
              </a:spcAft>
            </a:pPr>
            <a:r>
              <a:rPr lang="en-US" sz="1050" dirty="0"/>
              <a:t>Food </a:t>
            </a:r>
            <a:r>
              <a:rPr lang="en-US" sz="1050" dirty="0" smtClean="0"/>
              <a:t>description</a:t>
            </a:r>
            <a:endParaRPr lang="en-US" sz="1050" dirty="0"/>
          </a:p>
        </p:txBody>
      </p:sp>
      <p:sp>
        <p:nvSpPr>
          <p:cNvPr id="134" name="Rectangle 133"/>
          <p:cNvSpPr/>
          <p:nvPr/>
        </p:nvSpPr>
        <p:spPr>
          <a:xfrm>
            <a:off x="3095715" y="3223428"/>
            <a:ext cx="865581" cy="1676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087770" y="3454657"/>
            <a:ext cx="865581" cy="1438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093866" y="3662764"/>
            <a:ext cx="865581" cy="1626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889053" y="270820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Keyword Search</a:t>
            </a:r>
            <a:endParaRPr lang="en-US" sz="1200" dirty="0"/>
          </a:p>
        </p:txBody>
      </p:sp>
      <p:sp>
        <p:nvSpPr>
          <p:cNvPr id="153" name="Rounded Rectangle 152"/>
          <p:cNvSpPr/>
          <p:nvPr/>
        </p:nvSpPr>
        <p:spPr>
          <a:xfrm>
            <a:off x="3358105" y="2985201"/>
            <a:ext cx="589554" cy="15752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Search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31836" y="1818657"/>
            <a:ext cx="7023467" cy="204536"/>
          </a:xfrm>
          <a:prstGeom prst="rect">
            <a:avLst/>
          </a:prstGeom>
          <a:solidFill>
            <a:srgbClr val="84B1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168379" y="1792695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Install Notes     Release Notes   Help Files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2301" y="44692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search results</a:t>
            </a:r>
            <a:endParaRPr lang="en-US" dirty="0"/>
          </a:p>
        </p:txBody>
      </p:sp>
      <p:sp>
        <p:nvSpPr>
          <p:cNvPr id="150" name="Rounded Rectangle 149"/>
          <p:cNvSpPr/>
          <p:nvPr/>
        </p:nvSpPr>
        <p:spPr>
          <a:xfrm>
            <a:off x="3315410" y="3912938"/>
            <a:ext cx="589554" cy="15752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Save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7984" y="4327851"/>
            <a:ext cx="2237930" cy="472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Report Date:  June 2015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:MD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Food description: corn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62153" y="4803445"/>
            <a:ext cx="2237930" cy="472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Report Date:  June 2015</a:t>
            </a: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:ND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 description: corn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1718" y="4088997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Found 57 results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957984" y="5261071"/>
            <a:ext cx="2237930" cy="472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Report Date:  June 2015</a:t>
            </a: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: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 description: corn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76688" y="4365996"/>
            <a:ext cx="159487" cy="15550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4268116" y="4365734"/>
            <a:ext cx="166254" cy="136959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 flipV="1">
            <a:off x="4273304" y="5800043"/>
            <a:ext cx="166254" cy="12244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2670410" y="3917955"/>
            <a:ext cx="589554" cy="15752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Load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43" y="1331042"/>
            <a:ext cx="7036461" cy="492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- hover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C1EBE-EA21-421F-9AA3-FAFAF14D1A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30232" y="5098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26328" y="5551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118045" y="2041295"/>
            <a:ext cx="1166918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Original docs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76688" y="2041295"/>
            <a:ext cx="1160847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# of docs ingested 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42498" y="2041295"/>
            <a:ext cx="1204474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xx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User Count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51934" y="2041295"/>
            <a:ext cx="1066812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%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 accuracy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884644" y="2521768"/>
            <a:ext cx="0" cy="20131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53351" y="413497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2.5</a:t>
            </a:r>
            <a:endParaRPr 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3861572" y="30776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3.5</a:t>
            </a:r>
            <a:endParaRPr lang="en-US" sz="700" dirty="0"/>
          </a:p>
        </p:txBody>
      </p:sp>
      <p:sp>
        <p:nvSpPr>
          <p:cNvPr id="64" name="Left-Right Arrow 63"/>
          <p:cNvSpPr/>
          <p:nvPr/>
        </p:nvSpPr>
        <p:spPr>
          <a:xfrm>
            <a:off x="3573750" y="2573402"/>
            <a:ext cx="702939" cy="136959"/>
          </a:xfrm>
          <a:prstGeom prst="leftRightArrow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40992" y="5053619"/>
            <a:ext cx="851816" cy="906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35" y="5021214"/>
            <a:ext cx="2246174" cy="80384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 rot="16200000">
            <a:off x="4736485" y="5379956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Sources</a:t>
            </a:r>
            <a:endParaRPr lang="en-US" sz="1050" dirty="0"/>
          </a:p>
        </p:txBody>
      </p:sp>
      <p:sp>
        <p:nvSpPr>
          <p:cNvPr id="47" name="Rectangle 46"/>
          <p:cNvSpPr/>
          <p:nvPr/>
        </p:nvSpPr>
        <p:spPr>
          <a:xfrm>
            <a:off x="3120526" y="2042376"/>
            <a:ext cx="1166918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245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Recakks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79169" y="2042376"/>
            <a:ext cx="1160847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# of Artifacts ingested 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15427" y="2182245"/>
            <a:ext cx="505267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Quality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208245" y="2663696"/>
            <a:ext cx="543739" cy="2308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900" dirty="0" smtClean="0"/>
              <a:t>Trends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0572" y="3194633"/>
            <a:ext cx="519694" cy="246221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1201145" y="3673991"/>
            <a:ext cx="546945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Content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225563" y="471187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1215427" y="2182245"/>
            <a:ext cx="505267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Quality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208245" y="2663696"/>
            <a:ext cx="543739" cy="2308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900" dirty="0" smtClean="0"/>
              <a:t>Trends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1210572" y="3194633"/>
            <a:ext cx="519694" cy="246221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201145" y="3673991"/>
            <a:ext cx="546945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Content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225563" y="471187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230232" y="5098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26328" y="5551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040992" y="5053619"/>
            <a:ext cx="851816" cy="906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40992" y="2023193"/>
            <a:ext cx="856090" cy="3937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40992" y="2032059"/>
            <a:ext cx="851816" cy="678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Wiley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027563" y="2647237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1027563" y="3384571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Monitor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3053393" y="2032059"/>
            <a:ext cx="1166918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155444" y="2032059"/>
            <a:ext cx="1217439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Year-to-date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77846" y="2032059"/>
            <a:ext cx="1204474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3.7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Recalls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587281" y="2032059"/>
            <a:ext cx="1410345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+23%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Yearly change in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07324" y="4509017"/>
            <a:ext cx="575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6138664" y="4745982"/>
            <a:ext cx="1643804" cy="194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1d    5d   1m   3m   6m   1y    5y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424163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31427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56979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082531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308083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33635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35" y="5021214"/>
            <a:ext cx="2246174" cy="803846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7109809" y="5075355"/>
            <a:ext cx="647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Email</a:t>
            </a:r>
          </a:p>
          <a:p>
            <a:r>
              <a:rPr lang="en-US" sz="1050" dirty="0" smtClean="0"/>
              <a:t>Letter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Blog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Forum</a:t>
            </a:r>
            <a:endParaRPr lang="en-US" sz="1050" dirty="0"/>
          </a:p>
        </p:txBody>
      </p:sp>
      <p:sp>
        <p:nvSpPr>
          <p:cNvPr id="108" name="Rectangle 107"/>
          <p:cNvSpPr/>
          <p:nvPr/>
        </p:nvSpPr>
        <p:spPr>
          <a:xfrm>
            <a:off x="1994848" y="4662905"/>
            <a:ext cx="3208591" cy="1306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89628" y="5631855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 II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4474479" y="5156154"/>
            <a:ext cx="1189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Notification Type</a:t>
            </a:r>
            <a:endParaRPr lang="en-US" sz="1050" dirty="0"/>
          </a:p>
        </p:txBody>
      </p:sp>
      <p:sp>
        <p:nvSpPr>
          <p:cNvPr id="106" name="Rectangle 105"/>
          <p:cNvSpPr/>
          <p:nvPr/>
        </p:nvSpPr>
        <p:spPr>
          <a:xfrm>
            <a:off x="1911718" y="1998661"/>
            <a:ext cx="5965016" cy="3961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9099" y="2022723"/>
            <a:ext cx="2079593" cy="21122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7292" t="55796" r="56298" b="25152"/>
          <a:stretch/>
        </p:blipFill>
        <p:spPr>
          <a:xfrm>
            <a:off x="4088533" y="2077334"/>
            <a:ext cx="3880727" cy="2286074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2" t="24433" r="5990" b="33032"/>
          <a:stretch/>
        </p:blipFill>
        <p:spPr>
          <a:xfrm>
            <a:off x="4846444" y="4336838"/>
            <a:ext cx="3032473" cy="1410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79848" y="568364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Description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4002502" y="488518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Query Recall counts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63" y="1157918"/>
            <a:ext cx="1009107" cy="21929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User inputs search terms. User can also describe the search and utilize natural language processing for search results.  Graphs and map change dynamically   </a:t>
            </a:r>
            <a:endParaRPr lang="en-US" sz="1050" dirty="0"/>
          </a:p>
        </p:txBody>
      </p:sp>
      <p:cxnSp>
        <p:nvCxnSpPr>
          <p:cNvPr id="27" name="Elbow Connector 26"/>
          <p:cNvCxnSpPr>
            <a:stCxn id="23" idx="2"/>
            <a:endCxn id="5" idx="1"/>
          </p:cNvCxnSpPr>
          <p:nvPr/>
        </p:nvCxnSpPr>
        <p:spPr>
          <a:xfrm rot="16200000" flipH="1">
            <a:off x="562825" y="3339618"/>
            <a:ext cx="444810" cy="4672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141249" y="2911534"/>
            <a:ext cx="839550" cy="553998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selects Map</a:t>
            </a:r>
            <a:endParaRPr lang="en-US" sz="1000" dirty="0"/>
          </a:p>
        </p:txBody>
      </p:sp>
      <p:sp>
        <p:nvSpPr>
          <p:cNvPr id="147" name="Right Arrow 146"/>
          <p:cNvSpPr/>
          <p:nvPr/>
        </p:nvSpPr>
        <p:spPr>
          <a:xfrm rot="13087271">
            <a:off x="7578045" y="2249960"/>
            <a:ext cx="925206" cy="50684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003751" y="2041294"/>
            <a:ext cx="1107319" cy="466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Non repeat docs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861572" y="3965377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867668" y="3379724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006232" y="2042375"/>
            <a:ext cx="1107319" cy="466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518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Ongoing FDA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939099" y="2032058"/>
            <a:ext cx="1107319" cy="466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2143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Ongoing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39099" y="2022723"/>
            <a:ext cx="2079593" cy="21122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1883653" y="2941770"/>
            <a:ext cx="147709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/>
              <a:t>Timeline </a:t>
            </a:r>
            <a:r>
              <a:rPr lang="en-US" sz="1050" dirty="0" smtClean="0"/>
              <a:t>slider</a:t>
            </a:r>
          </a:p>
          <a:p>
            <a:pPr>
              <a:spcAft>
                <a:spcPts val="600"/>
              </a:spcAft>
            </a:pPr>
            <a:r>
              <a:rPr lang="en-US" sz="1050" dirty="0" smtClean="0"/>
              <a:t>Report date range</a:t>
            </a:r>
          </a:p>
          <a:p>
            <a:pPr>
              <a:spcAft>
                <a:spcPts val="600"/>
              </a:spcAft>
            </a:pPr>
            <a:r>
              <a:rPr lang="en-US" sz="1050" dirty="0"/>
              <a:t>Location (state)</a:t>
            </a:r>
          </a:p>
          <a:p>
            <a:pPr>
              <a:spcAft>
                <a:spcPts val="600"/>
              </a:spcAft>
            </a:pPr>
            <a:r>
              <a:rPr lang="en-US" sz="1050" dirty="0"/>
              <a:t>Food </a:t>
            </a:r>
            <a:r>
              <a:rPr lang="en-US" sz="1050" dirty="0" smtClean="0"/>
              <a:t>description</a:t>
            </a:r>
            <a:endParaRPr lang="en-US" sz="1050" dirty="0"/>
          </a:p>
        </p:txBody>
      </p:sp>
      <p:sp>
        <p:nvSpPr>
          <p:cNvPr id="134" name="Rectangle 133"/>
          <p:cNvSpPr/>
          <p:nvPr/>
        </p:nvSpPr>
        <p:spPr>
          <a:xfrm>
            <a:off x="3095715" y="3223428"/>
            <a:ext cx="865581" cy="1676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087770" y="3454657"/>
            <a:ext cx="865581" cy="1438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093866" y="3662764"/>
            <a:ext cx="865581" cy="1626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889053" y="270820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Keyword Search</a:t>
            </a:r>
            <a:endParaRPr lang="en-US" sz="1200" dirty="0"/>
          </a:p>
        </p:txBody>
      </p:sp>
      <p:sp>
        <p:nvSpPr>
          <p:cNvPr id="153" name="Rounded Rectangle 152"/>
          <p:cNvSpPr/>
          <p:nvPr/>
        </p:nvSpPr>
        <p:spPr>
          <a:xfrm>
            <a:off x="3358105" y="2985201"/>
            <a:ext cx="589554" cy="15752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Search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31836" y="1818657"/>
            <a:ext cx="7023467" cy="204536"/>
          </a:xfrm>
          <a:prstGeom prst="rect">
            <a:avLst/>
          </a:prstGeom>
          <a:solidFill>
            <a:srgbClr val="84B1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168379" y="1792695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Install Notes     Release Notes   Help Files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2301" y="44692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search results</a:t>
            </a:r>
            <a:endParaRPr lang="en-US" dirty="0"/>
          </a:p>
        </p:txBody>
      </p:sp>
      <p:sp>
        <p:nvSpPr>
          <p:cNvPr id="150" name="Rounded Rectangle 149"/>
          <p:cNvSpPr/>
          <p:nvPr/>
        </p:nvSpPr>
        <p:spPr>
          <a:xfrm>
            <a:off x="3315410" y="3912938"/>
            <a:ext cx="589554" cy="15752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Save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7984" y="4327851"/>
            <a:ext cx="2237930" cy="472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Report Date:  June 2015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:MD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Food description: corn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62153" y="4803445"/>
            <a:ext cx="2237930" cy="472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Report Date:  June 2015</a:t>
            </a: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:ND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 description: corn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1718" y="4088997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Found 57 results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957984" y="5261071"/>
            <a:ext cx="2237930" cy="472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Report Date:  June 2015</a:t>
            </a: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: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 description: corn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76688" y="4365996"/>
            <a:ext cx="159487" cy="15550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4268116" y="4365734"/>
            <a:ext cx="166254" cy="136959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 flipV="1">
            <a:off x="4273304" y="5800043"/>
            <a:ext cx="166254" cy="12244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054507" y="2747750"/>
            <a:ext cx="3060133" cy="1815882"/>
          </a:xfrm>
          <a:prstGeom prst="rect">
            <a:avLst/>
          </a:prstGeom>
          <a:solidFill>
            <a:srgbClr val="EFF4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status"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"Ongoing"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product_quantity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"81 containers"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recall_initiation_date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"20120720"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"state"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"ND"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event_id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"62644"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product_type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"Food"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product_description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"Cass-Clay , Swiss Chip, 3 Gallon(11.34 L).“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"country"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"US"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"city"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"Fargo"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recalling_firm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"Cass Clay Creamery AMPI Fargo Division"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report_date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"20120905"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voluntary_mandated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"Voluntary: Firm Initiated“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"classification"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"Class II"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initial_firm_notification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"Two or more of the following: Email,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9562129">
            <a:off x="3167382" y="3664763"/>
            <a:ext cx="920556" cy="1053582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Hover displays remaining metadata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43" y="1331042"/>
            <a:ext cx="7036461" cy="492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- Save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C1EBE-EA21-421F-9AA3-FAFAF14D1A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30232" y="5098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26328" y="5551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118045" y="2041295"/>
            <a:ext cx="1166918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Original docs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76688" y="2041295"/>
            <a:ext cx="1160847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# of docs ingested 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42498" y="2041295"/>
            <a:ext cx="1204474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xx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User Count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51934" y="2041295"/>
            <a:ext cx="1066812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%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 accuracy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884644" y="2521768"/>
            <a:ext cx="0" cy="20131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53351" y="413497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2.5</a:t>
            </a:r>
            <a:endParaRPr 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3861572" y="30776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3.5</a:t>
            </a:r>
            <a:endParaRPr lang="en-US" sz="700" dirty="0"/>
          </a:p>
        </p:txBody>
      </p:sp>
      <p:sp>
        <p:nvSpPr>
          <p:cNvPr id="64" name="Left-Right Arrow 63"/>
          <p:cNvSpPr/>
          <p:nvPr/>
        </p:nvSpPr>
        <p:spPr>
          <a:xfrm>
            <a:off x="3573750" y="2573402"/>
            <a:ext cx="702939" cy="136959"/>
          </a:xfrm>
          <a:prstGeom prst="leftRightArrow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40992" y="5053619"/>
            <a:ext cx="851816" cy="906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35" y="5021214"/>
            <a:ext cx="2246174" cy="80384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 rot="16200000">
            <a:off x="4736485" y="5379956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Sources</a:t>
            </a:r>
            <a:endParaRPr lang="en-US" sz="1050" dirty="0"/>
          </a:p>
        </p:txBody>
      </p:sp>
      <p:sp>
        <p:nvSpPr>
          <p:cNvPr id="47" name="Rectangle 46"/>
          <p:cNvSpPr/>
          <p:nvPr/>
        </p:nvSpPr>
        <p:spPr>
          <a:xfrm>
            <a:off x="3120526" y="2042376"/>
            <a:ext cx="1166918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245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Recakks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79169" y="2042376"/>
            <a:ext cx="1160847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# of Artifacts ingested 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15427" y="2182245"/>
            <a:ext cx="505267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Quality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208245" y="2663696"/>
            <a:ext cx="543739" cy="2308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900" dirty="0" smtClean="0"/>
              <a:t>Trends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0572" y="3194633"/>
            <a:ext cx="519694" cy="246221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1201145" y="3673991"/>
            <a:ext cx="546945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Content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225563" y="471187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1215427" y="2182245"/>
            <a:ext cx="505267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Quality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208245" y="2663696"/>
            <a:ext cx="543739" cy="2308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900" dirty="0" smtClean="0"/>
              <a:t>Trends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1210572" y="3194633"/>
            <a:ext cx="519694" cy="246221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201145" y="3673991"/>
            <a:ext cx="546945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Content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225563" y="471187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230232" y="5098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26328" y="5551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040992" y="5053619"/>
            <a:ext cx="851816" cy="906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40991" y="2023193"/>
            <a:ext cx="898107" cy="3937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40992" y="2032059"/>
            <a:ext cx="851816" cy="678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Wiley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027563" y="2647237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1027563" y="3384571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Monitor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3053393" y="2032059"/>
            <a:ext cx="1166918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155444" y="2032059"/>
            <a:ext cx="1217439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Year-to-date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77846" y="2032059"/>
            <a:ext cx="1204474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3.7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Recalls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587281" y="2032059"/>
            <a:ext cx="1410345" cy="4661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+23%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Yearly change in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07324" y="4509017"/>
            <a:ext cx="575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6138664" y="4745982"/>
            <a:ext cx="1643804" cy="194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1d    5d   1m   3m   6m   1y    5y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424163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31427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56979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082531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308083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33635" y="4761345"/>
            <a:ext cx="0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35" y="5021214"/>
            <a:ext cx="2246174" cy="803846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7109809" y="5075355"/>
            <a:ext cx="647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Email</a:t>
            </a:r>
          </a:p>
          <a:p>
            <a:r>
              <a:rPr lang="en-US" sz="1050" dirty="0" smtClean="0"/>
              <a:t>Letter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Blog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Forum</a:t>
            </a:r>
            <a:endParaRPr lang="en-US" sz="1050" dirty="0"/>
          </a:p>
        </p:txBody>
      </p:sp>
      <p:sp>
        <p:nvSpPr>
          <p:cNvPr id="108" name="Rectangle 107"/>
          <p:cNvSpPr/>
          <p:nvPr/>
        </p:nvSpPr>
        <p:spPr>
          <a:xfrm>
            <a:off x="1994848" y="4662905"/>
            <a:ext cx="3208591" cy="1306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89628" y="5631855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 II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4474479" y="5156154"/>
            <a:ext cx="1189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Notification Type</a:t>
            </a:r>
            <a:endParaRPr lang="en-US" sz="1050" dirty="0"/>
          </a:p>
        </p:txBody>
      </p:sp>
      <p:sp>
        <p:nvSpPr>
          <p:cNvPr id="106" name="Rectangle 105"/>
          <p:cNvSpPr/>
          <p:nvPr/>
        </p:nvSpPr>
        <p:spPr>
          <a:xfrm>
            <a:off x="1905265" y="1998661"/>
            <a:ext cx="5971469" cy="3961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9099" y="2022723"/>
            <a:ext cx="2079593" cy="21122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7292" t="55796" r="56298" b="25152"/>
          <a:stretch/>
        </p:blipFill>
        <p:spPr>
          <a:xfrm>
            <a:off x="4088533" y="2077334"/>
            <a:ext cx="3880727" cy="2286074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2" t="24433" r="5990" b="33032"/>
          <a:stretch/>
        </p:blipFill>
        <p:spPr>
          <a:xfrm>
            <a:off x="4846444" y="4336838"/>
            <a:ext cx="3032473" cy="1410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79848" y="568364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Description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4002502" y="488518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Query Recall counts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63" y="1157918"/>
            <a:ext cx="1009107" cy="21929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User inputs search terms. User can also describe the search and utilize natural language processing for search results.  Graphs and map change dynamically   </a:t>
            </a:r>
            <a:endParaRPr lang="en-US" sz="1050" dirty="0"/>
          </a:p>
        </p:txBody>
      </p:sp>
      <p:cxnSp>
        <p:nvCxnSpPr>
          <p:cNvPr id="27" name="Elbow Connector 26"/>
          <p:cNvCxnSpPr>
            <a:stCxn id="23" idx="2"/>
            <a:endCxn id="5" idx="1"/>
          </p:cNvCxnSpPr>
          <p:nvPr/>
        </p:nvCxnSpPr>
        <p:spPr>
          <a:xfrm rot="16200000" flipH="1">
            <a:off x="562825" y="3339618"/>
            <a:ext cx="444810" cy="4672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141249" y="2911534"/>
            <a:ext cx="839550" cy="553998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selects Map</a:t>
            </a:r>
            <a:endParaRPr lang="en-US" sz="1000" dirty="0"/>
          </a:p>
        </p:txBody>
      </p:sp>
      <p:sp>
        <p:nvSpPr>
          <p:cNvPr id="147" name="Right Arrow 146"/>
          <p:cNvSpPr/>
          <p:nvPr/>
        </p:nvSpPr>
        <p:spPr>
          <a:xfrm rot="13087271">
            <a:off x="7578045" y="2249960"/>
            <a:ext cx="925206" cy="50684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003751" y="2041294"/>
            <a:ext cx="1107319" cy="466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Non repeat docs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861572" y="3965377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867668" y="3379724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006232" y="2042375"/>
            <a:ext cx="1107319" cy="466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518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Ongoing FDA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939099" y="2032058"/>
            <a:ext cx="1107319" cy="466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2143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Ongoing recalls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39099" y="2022723"/>
            <a:ext cx="2079593" cy="21122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1883653" y="2941770"/>
            <a:ext cx="147709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/>
              <a:t>Timeline </a:t>
            </a:r>
            <a:r>
              <a:rPr lang="en-US" sz="1050" dirty="0" smtClean="0"/>
              <a:t>slider</a:t>
            </a:r>
          </a:p>
          <a:p>
            <a:pPr>
              <a:spcAft>
                <a:spcPts val="600"/>
              </a:spcAft>
            </a:pPr>
            <a:r>
              <a:rPr lang="en-US" sz="1050" dirty="0" smtClean="0"/>
              <a:t>Report date range</a:t>
            </a:r>
          </a:p>
          <a:p>
            <a:pPr>
              <a:spcAft>
                <a:spcPts val="600"/>
              </a:spcAft>
            </a:pPr>
            <a:r>
              <a:rPr lang="en-US" sz="1050" dirty="0"/>
              <a:t>Location (state)</a:t>
            </a:r>
          </a:p>
          <a:p>
            <a:pPr>
              <a:spcAft>
                <a:spcPts val="600"/>
              </a:spcAft>
            </a:pPr>
            <a:r>
              <a:rPr lang="en-US" sz="1050" dirty="0"/>
              <a:t>Food </a:t>
            </a:r>
            <a:r>
              <a:rPr lang="en-US" sz="1050" dirty="0" smtClean="0"/>
              <a:t>description</a:t>
            </a:r>
            <a:endParaRPr lang="en-US" sz="1050" dirty="0"/>
          </a:p>
        </p:txBody>
      </p:sp>
      <p:sp>
        <p:nvSpPr>
          <p:cNvPr id="134" name="Rectangle 133"/>
          <p:cNvSpPr/>
          <p:nvPr/>
        </p:nvSpPr>
        <p:spPr>
          <a:xfrm>
            <a:off x="3095715" y="3223428"/>
            <a:ext cx="865581" cy="1676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087770" y="3454657"/>
            <a:ext cx="865581" cy="1438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093866" y="3662764"/>
            <a:ext cx="865581" cy="1626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889053" y="270820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Keyword Search</a:t>
            </a:r>
            <a:endParaRPr lang="en-US" sz="1200" dirty="0"/>
          </a:p>
        </p:txBody>
      </p:sp>
      <p:sp>
        <p:nvSpPr>
          <p:cNvPr id="153" name="Rounded Rectangle 152"/>
          <p:cNvSpPr/>
          <p:nvPr/>
        </p:nvSpPr>
        <p:spPr>
          <a:xfrm>
            <a:off x="3358105" y="2985201"/>
            <a:ext cx="589554" cy="15752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Search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31836" y="1818657"/>
            <a:ext cx="7023467" cy="204536"/>
          </a:xfrm>
          <a:prstGeom prst="rect">
            <a:avLst/>
          </a:prstGeom>
          <a:solidFill>
            <a:srgbClr val="84B1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168379" y="1792695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Install Notes     Release Notes   Help Files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2301" y="44692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search results</a:t>
            </a:r>
            <a:endParaRPr lang="en-US" dirty="0"/>
          </a:p>
        </p:txBody>
      </p:sp>
      <p:sp>
        <p:nvSpPr>
          <p:cNvPr id="150" name="Rounded Rectangle 149"/>
          <p:cNvSpPr/>
          <p:nvPr/>
        </p:nvSpPr>
        <p:spPr>
          <a:xfrm>
            <a:off x="3315410" y="3912938"/>
            <a:ext cx="589554" cy="15752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Save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7984" y="4327851"/>
            <a:ext cx="2237930" cy="472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Report Date:  June 2015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:MD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Food description: corn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62153" y="4803445"/>
            <a:ext cx="2237930" cy="472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Report Date:  June 2015</a:t>
            </a: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:ND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 description: corn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1718" y="4088997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Found 57 results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957984" y="5261071"/>
            <a:ext cx="2237930" cy="472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Report Date:  June 2015</a:t>
            </a: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: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 description: corn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76688" y="4365996"/>
            <a:ext cx="159487" cy="15550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4268116" y="4365734"/>
            <a:ext cx="166254" cy="136959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 flipV="1">
            <a:off x="4273304" y="5800043"/>
            <a:ext cx="166254" cy="12244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" t="62450" r="66796" b="9928"/>
          <a:stretch/>
        </p:blipFill>
        <p:spPr>
          <a:xfrm>
            <a:off x="2784609" y="3037785"/>
            <a:ext cx="3888614" cy="21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C1EBE-EA21-421F-9AA3-FAFAF14D1AF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43" y="1331042"/>
            <a:ext cx="7036461" cy="492918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215427" y="2182245"/>
            <a:ext cx="505267" cy="21544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800" dirty="0" smtClean="0"/>
              <a:t>Quality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226328" y="5551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884644" y="2521768"/>
            <a:ext cx="0" cy="20131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76384" y="376146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2.5</a:t>
            </a:r>
            <a:endParaRPr lang="en-US" sz="700" dirty="0"/>
          </a:p>
        </p:txBody>
      </p:sp>
      <p:sp>
        <p:nvSpPr>
          <p:cNvPr id="56" name="Oval 55"/>
          <p:cNvSpPr/>
          <p:nvPr/>
        </p:nvSpPr>
        <p:spPr>
          <a:xfrm>
            <a:off x="3861572" y="3760108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67668" y="3267758"/>
            <a:ext cx="91779" cy="74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879518" y="303491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150109</a:t>
            </a:r>
            <a:br>
              <a:rPr lang="en-US" sz="700" dirty="0" smtClean="0"/>
            </a:br>
            <a:r>
              <a:rPr lang="en-US" sz="700" dirty="0" smtClean="0"/>
              <a:t>3.5</a:t>
            </a:r>
            <a:endParaRPr lang="en-US" sz="700" dirty="0"/>
          </a:p>
        </p:txBody>
      </p:sp>
      <p:sp>
        <p:nvSpPr>
          <p:cNvPr id="59" name="Rectangle 58"/>
          <p:cNvSpPr/>
          <p:nvPr/>
        </p:nvSpPr>
        <p:spPr>
          <a:xfrm>
            <a:off x="4865064" y="3006428"/>
            <a:ext cx="782205" cy="6969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/>
          <p:cNvSpPr/>
          <p:nvPr/>
        </p:nvSpPr>
        <p:spPr>
          <a:xfrm>
            <a:off x="3573750" y="2573402"/>
            <a:ext cx="702939" cy="136959"/>
          </a:xfrm>
          <a:prstGeom prst="leftRightArrow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1277388">
            <a:off x="2127694" y="2692552"/>
            <a:ext cx="2757394" cy="233524"/>
          </a:xfrm>
          <a:prstGeom prst="rightArrow">
            <a:avLst/>
          </a:prstGeom>
          <a:solidFill>
            <a:srgbClr val="C00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9882672">
            <a:off x="2055639" y="3960487"/>
            <a:ext cx="2862034" cy="233524"/>
          </a:xfrm>
          <a:prstGeom prst="rightArrow">
            <a:avLst/>
          </a:prstGeom>
          <a:solidFill>
            <a:srgbClr val="C00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39099" y="2032058"/>
            <a:ext cx="1107319" cy="5413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2143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Total Queries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Since June 2015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53393" y="2032059"/>
            <a:ext cx="1166918" cy="5506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Query time (</a:t>
            </a:r>
            <a:r>
              <a:rPr lang="en-US" sz="1000" dirty="0" err="1" smtClean="0">
                <a:solidFill>
                  <a:schemeClr val="tx1"/>
                </a:solidFill>
              </a:rPr>
              <a:t>ms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55444" y="2032059"/>
            <a:ext cx="1274303" cy="5553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Year-to-date queries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29555" y="2032058"/>
            <a:ext cx="1293875" cy="5595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3.7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Avg. Queries per day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38991" y="2032059"/>
            <a:ext cx="1458635" cy="5553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+23%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Yearly change in queries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40992" y="5053619"/>
            <a:ext cx="851816" cy="906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994849" y="4662905"/>
            <a:ext cx="2769314" cy="12801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040992" y="2023193"/>
            <a:ext cx="856090" cy="3937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40992" y="2032059"/>
            <a:ext cx="851816" cy="678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Wiley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8939" y="2834859"/>
            <a:ext cx="950318" cy="4001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Monitors user queries</a:t>
            </a:r>
            <a:endParaRPr lang="en-US" sz="1000" dirty="0"/>
          </a:p>
        </p:txBody>
      </p:sp>
      <p:cxnSp>
        <p:nvCxnSpPr>
          <p:cNvPr id="100" name="Elbow Connector 99"/>
          <p:cNvCxnSpPr>
            <a:stCxn id="99" idx="2"/>
          </p:cNvCxnSpPr>
          <p:nvPr/>
        </p:nvCxnSpPr>
        <p:spPr>
          <a:xfrm rot="16200000" flipH="1">
            <a:off x="502759" y="3236308"/>
            <a:ext cx="469118" cy="466440"/>
          </a:xfrm>
          <a:prstGeom prst="bentConnector3">
            <a:avLst>
              <a:gd name="adj1" fmla="val 1011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194547" y="3654522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Queries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941178" y="2587385"/>
            <a:ext cx="2469817" cy="33254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 10 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31836" y="1818657"/>
            <a:ext cx="7023467" cy="204536"/>
          </a:xfrm>
          <a:prstGeom prst="rect">
            <a:avLst/>
          </a:prstGeom>
          <a:solidFill>
            <a:srgbClr val="84B1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168379" y="1792695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Install Notes     Release Notes   Help Files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27563" y="2647237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1027563" y="3384571"/>
            <a:ext cx="856090" cy="7304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Monitor</a:t>
            </a:r>
            <a:endParaRPr lang="en-US" sz="12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7" t="25370" r="6121" b="31907"/>
          <a:stretch/>
        </p:blipFill>
        <p:spPr>
          <a:xfrm>
            <a:off x="4587584" y="2647236"/>
            <a:ext cx="3345734" cy="31254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21276" y="2683073"/>
            <a:ext cx="222539" cy="2443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3791338" y="3838274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Query count  (1000s)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6002747" y="559693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22302</TotalTime>
  <Words>973</Words>
  <Application>Microsoft Office PowerPoint</Application>
  <PresentationFormat>On-screen Show (4:3)</PresentationFormat>
  <Paragraphs>371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Monaco</vt:lpstr>
      <vt:lpstr>Wingdings</vt:lpstr>
      <vt:lpstr>Office Theme</vt:lpstr>
      <vt:lpstr>Orbis Technologies, Inc.  OpenFDA 1.0 Storyboard 19 June 2015</vt:lpstr>
      <vt:lpstr>Homepage</vt:lpstr>
      <vt:lpstr>Homepage</vt:lpstr>
      <vt:lpstr>Search</vt:lpstr>
      <vt:lpstr>Search - hover</vt:lpstr>
      <vt:lpstr>Search - Save</vt:lpstr>
      <vt:lpstr>Monitor</vt:lpstr>
    </vt:vector>
  </TitlesOfParts>
  <Company>Orbis Tech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 Tobin-Ippolito</dc:creator>
  <cp:lastModifiedBy>Kojo Linder</cp:lastModifiedBy>
  <cp:revision>475</cp:revision>
  <cp:lastPrinted>2015-06-19T18:38:32Z</cp:lastPrinted>
  <dcterms:created xsi:type="dcterms:W3CDTF">2011-10-20T17:10:58Z</dcterms:created>
  <dcterms:modified xsi:type="dcterms:W3CDTF">2015-06-24T19:26:18Z</dcterms:modified>
</cp:coreProperties>
</file>