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3"/>
  </p:notesMasterIdLst>
  <p:handoutMasterIdLst>
    <p:handoutMasterId r:id="rId5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79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5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27.08.2024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27.08.2024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27.08.2024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27.08.2024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27.08.2024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27.08.2024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27.08.2024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27.08.2024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27.08.2024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27.08.2024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27.08.2024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27.08.2024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27.08.2024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27.08.2024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1164276" cy="147501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Основы контейнеризации, введение в </a:t>
            </a:r>
            <a:r>
              <a:rPr lang="en-US" dirty="0"/>
              <a:t>Docker</a:t>
            </a:r>
            <a:endParaRPr lang="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E9EC0E-141E-8AB5-1C13-93BF5C1F2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834" y="2657904"/>
            <a:ext cx="6060989" cy="34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03DD6-0ABF-14B2-A150-227FB8CD8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87912-E18F-C8D8-D5F4-58D93883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72351-141B-3621-9176-B58984F9116C}"/>
              </a:ext>
            </a:extLst>
          </p:cNvPr>
          <p:cNvSpPr txBox="1"/>
          <p:nvPr/>
        </p:nvSpPr>
        <p:spPr>
          <a:xfrm>
            <a:off x="575894" y="2053389"/>
            <a:ext cx="1102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-apple-system"/>
              </a:rPr>
              <a:t>Фоновая служба на хосте, которая отвечает за создание, запуск и уничтожение контейнеров.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E09D3F-7357-21C2-BA9A-E14AA7E7F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4556832"/>
            <a:ext cx="3514918" cy="1977141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3792391-053D-C510-C480-8D33CC35D917}"/>
              </a:ext>
            </a:extLst>
          </p:cNvPr>
          <p:cNvSpPr txBox="1">
            <a:spLocks/>
          </p:cNvSpPr>
          <p:nvPr/>
        </p:nvSpPr>
        <p:spPr>
          <a:xfrm>
            <a:off x="586490" y="2643245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IMAGE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6468C-4DE0-6945-0E1B-9892DE3C763B}"/>
              </a:ext>
            </a:extLst>
          </p:cNvPr>
          <p:cNvSpPr txBox="1"/>
          <p:nvPr/>
        </p:nvSpPr>
        <p:spPr>
          <a:xfrm>
            <a:off x="586490" y="3966976"/>
            <a:ext cx="1102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-apple-system"/>
              </a:rPr>
              <a:t>Неизменяемый файл (образ), из которого можно неограниченное количество раз развернуть контейнер.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0511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42DF6-688A-B374-8BAD-A726783E9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E53A1-43CA-B1F2-4E06-7647998B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05AEC-477A-45F6-B5C8-42AB6E4731B3}"/>
              </a:ext>
            </a:extLst>
          </p:cNvPr>
          <p:cNvSpPr txBox="1"/>
          <p:nvPr/>
        </p:nvSpPr>
        <p:spPr>
          <a:xfrm>
            <a:off x="575894" y="2053389"/>
            <a:ext cx="1102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-apple-system"/>
              </a:rPr>
              <a:t>Утилита командной строки в </a:t>
            </a:r>
            <a:r>
              <a:rPr lang="ru-RU" sz="2800" b="0" i="0" dirty="0" err="1">
                <a:effectLst/>
                <a:latin typeface="-apple-system"/>
              </a:rPr>
              <a:t>Docker</a:t>
            </a:r>
            <a:r>
              <a:rPr lang="ru-RU" sz="2800" b="0" i="0" dirty="0">
                <a:effectLst/>
                <a:latin typeface="-apple-system"/>
              </a:rPr>
              <a:t> для управления демоном. Любое взаимодействие с контейнером проходит через </a:t>
            </a:r>
            <a:r>
              <a:rPr lang="ru-RU" sz="2800" b="0" i="0" dirty="0" err="1">
                <a:effectLst/>
                <a:latin typeface="-apple-system"/>
              </a:rPr>
              <a:t>Daemon</a:t>
            </a:r>
            <a:r>
              <a:rPr lang="ru-RU" sz="2800" b="0" i="0" dirty="0">
                <a:effectLst/>
                <a:latin typeface="-apple-system"/>
              </a:rPr>
              <a:t>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4808A9-5CDC-B949-F3D4-8F514517A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4556832"/>
            <a:ext cx="3514918" cy="1977141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4F36591-589E-2A58-072A-58ACD9610D13}"/>
              </a:ext>
            </a:extLst>
          </p:cNvPr>
          <p:cNvSpPr txBox="1">
            <a:spLocks/>
          </p:cNvSpPr>
          <p:nvPr/>
        </p:nvSpPr>
        <p:spPr>
          <a:xfrm>
            <a:off x="586490" y="2643245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Container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127F6-4935-B2BB-0AF3-7FB2344C3818}"/>
              </a:ext>
            </a:extLst>
          </p:cNvPr>
          <p:cNvSpPr txBox="1"/>
          <p:nvPr/>
        </p:nvSpPr>
        <p:spPr>
          <a:xfrm>
            <a:off x="586490" y="3966976"/>
            <a:ext cx="1102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-apple-system"/>
              </a:rPr>
              <a:t>Запущенное приложение, которое развернули из образа.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614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5F817-AC47-FD3A-9495-9F077639E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E534F-EBDF-60DD-1B81-7CB54381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CE0C9-DCB3-4BE1-DBF6-67926CAB51CB}"/>
              </a:ext>
            </a:extLst>
          </p:cNvPr>
          <p:cNvSpPr txBox="1"/>
          <p:nvPr/>
        </p:nvSpPr>
        <p:spPr>
          <a:xfrm>
            <a:off x="575894" y="2053389"/>
            <a:ext cx="11029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-apple-system"/>
              </a:rPr>
              <a:t>Служба в </a:t>
            </a:r>
            <a:r>
              <a:rPr lang="ru-RU" sz="2800" b="0" i="0" dirty="0" err="1">
                <a:effectLst/>
                <a:latin typeface="-apple-system"/>
              </a:rPr>
              <a:t>Docker</a:t>
            </a:r>
            <a:r>
              <a:rPr lang="ru-RU" sz="2800" b="0" i="0" dirty="0">
                <a:effectLst/>
                <a:latin typeface="-apple-system"/>
              </a:rPr>
              <a:t>, выполняющая функции репозитория (хранилища). Позволяет следить за версиями образов, создавать приватные репозитории.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9AE751-5D35-9A5F-E815-2298CC29F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4556832"/>
            <a:ext cx="3514918" cy="19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6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642B0-D861-3151-DFCA-325E802DC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63172-968B-7396-E2ED-BC5C6DF8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108BE-EAAC-E0D8-E509-4036B39F177F}"/>
              </a:ext>
            </a:extLst>
          </p:cNvPr>
          <p:cNvSpPr txBox="1"/>
          <p:nvPr/>
        </p:nvSpPr>
        <p:spPr>
          <a:xfrm>
            <a:off x="575894" y="2053389"/>
            <a:ext cx="1102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-apple-system"/>
              </a:rPr>
              <a:t>Популярный публичный репозиторий, используемый по умолчанию в </a:t>
            </a:r>
            <a:r>
              <a:rPr lang="ru-RU" sz="2800" b="0" i="0" dirty="0" err="1">
                <a:effectLst/>
                <a:latin typeface="-apple-system"/>
              </a:rPr>
              <a:t>Docker</a:t>
            </a:r>
            <a:r>
              <a:rPr lang="ru-RU" sz="2800" b="0" i="0" dirty="0">
                <a:effectLst/>
                <a:latin typeface="-apple-system"/>
              </a:rPr>
              <a:t>. Обеспечивает интеграцию с </a:t>
            </a:r>
            <a:r>
              <a:rPr lang="ru-RU" sz="2800" b="0" i="0" dirty="0" err="1">
                <a:effectLst/>
                <a:latin typeface="-apple-system"/>
              </a:rPr>
              <a:t>GitHub</a:t>
            </a:r>
            <a:r>
              <a:rPr lang="ru-RU" sz="2800" b="0" i="0" dirty="0">
                <a:effectLst/>
                <a:latin typeface="-apple-system"/>
              </a:rPr>
              <a:t> и </a:t>
            </a:r>
            <a:r>
              <a:rPr lang="ru-RU" sz="2800" b="0" i="0" dirty="0" err="1">
                <a:effectLst/>
                <a:latin typeface="-apple-system"/>
              </a:rPr>
              <a:t>BitBucket</a:t>
            </a:r>
            <a:r>
              <a:rPr lang="ru-RU" sz="2800" b="0" i="0" dirty="0">
                <a:effectLst/>
                <a:latin typeface="-apple-system"/>
              </a:rPr>
              <a:t>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461C6D-25A7-0AC2-E8B1-EC4627A51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4556832"/>
            <a:ext cx="3514918" cy="19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3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F728A-F44C-B8DA-88E9-DB19CB7B2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64A6A-5EE1-5A7D-319D-E1D44D56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BE8EC-673F-47D8-412A-23C4EAEFEADB}"/>
              </a:ext>
            </a:extLst>
          </p:cNvPr>
          <p:cNvSpPr txBox="1"/>
          <p:nvPr/>
        </p:nvSpPr>
        <p:spPr>
          <a:xfrm>
            <a:off x="575894" y="2053389"/>
            <a:ext cx="1102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-apple-system"/>
              </a:rPr>
              <a:t>Приложение, позволяющее локально собирать, выполнять и тестировать контейнеры. Работает на Windows и </a:t>
            </a:r>
            <a:r>
              <a:rPr lang="ru-RU" sz="2800" b="0" i="0" dirty="0" err="1">
                <a:effectLst/>
                <a:latin typeface="-apple-system"/>
              </a:rPr>
              <a:t>macOS</a:t>
            </a:r>
            <a:r>
              <a:rPr lang="ru-RU" sz="2800" b="0" i="0" dirty="0">
                <a:effectLst/>
                <a:latin typeface="-apple-system"/>
              </a:rPr>
              <a:t>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8A502B-32A1-A29B-B285-99E5E2DF9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4556832"/>
            <a:ext cx="3514918" cy="19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5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F33E6-1E9A-B9A5-AB36-2C727746D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38526-26AF-E43D-359F-32A0D2B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Volumes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670D9-1206-302F-3300-27B97A10F6EA}"/>
              </a:ext>
            </a:extLst>
          </p:cNvPr>
          <p:cNvSpPr txBox="1"/>
          <p:nvPr/>
        </p:nvSpPr>
        <p:spPr>
          <a:xfrm>
            <a:off x="575894" y="2053389"/>
            <a:ext cx="11029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-apple-system"/>
              </a:rPr>
              <a:t>Тома для постоянного хранения информации. По умолчанию в </a:t>
            </a:r>
            <a:r>
              <a:rPr lang="ru-RU" sz="2800" b="0" i="0" dirty="0" err="1">
                <a:effectLst/>
                <a:latin typeface="-apple-system"/>
              </a:rPr>
              <a:t>Docker</a:t>
            </a:r>
            <a:r>
              <a:rPr lang="ru-RU" sz="2800" b="0" i="0" dirty="0">
                <a:effectLst/>
                <a:latin typeface="-apple-system"/>
              </a:rPr>
              <a:t> папки хранилищ создаются на хост-машине, но предусмотрена и возможность подключения удаленных хранилищ. Использование томов позволяет лучшим образом настроить хранение данных.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8DBE8B-4BF6-0974-7467-AFD7CBE4E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4556832"/>
            <a:ext cx="3514918" cy="19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7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BAC8D-A8FD-B035-FA58-F47B7494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 образ </a:t>
            </a:r>
            <a:r>
              <a:rPr lang="en-US" dirty="0"/>
              <a:t>Docker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92C71-C59C-CB34-203C-24E374364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1622181"/>
            <a:ext cx="9308123" cy="52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BCA7F-CA3D-33FA-7ABE-FCCA4CC03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63EA7-25A3-633D-5239-9411CD25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работы с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C9862-D376-FBFA-E92F-138C31F6B1AA}"/>
              </a:ext>
            </a:extLst>
          </p:cNvPr>
          <p:cNvSpPr txBox="1"/>
          <p:nvPr/>
        </p:nvSpPr>
        <p:spPr>
          <a:xfrm>
            <a:off x="575894" y="2053389"/>
            <a:ext cx="11029616" cy="1388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status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--version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pull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-a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название_контейнера</a:t>
            </a:r>
            <a:endParaRPr lang="ru-RU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rmi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название_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pull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название_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название_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-a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название_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cotainer_2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pull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...:</a:t>
            </a:r>
            <a:r>
              <a:rPr lang="ru-RU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нужный_тег</a:t>
            </a:r>
            <a:endParaRPr lang="ru-RU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image:</a:t>
            </a:r>
            <a:r>
              <a:rPr lang="ru-RU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тег</a:t>
            </a:r>
            <a:endParaRPr lang="ru-RU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unpause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kill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--rm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web-server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inspect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web-server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/bin/bash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prune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--volumes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EA43BB-A6A9-EFB9-3C83-A8C3234B8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4556832"/>
            <a:ext cx="3514918" cy="19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60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B479E-2A2D-3F24-8A05-9F69FFC23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41AD9-0F92-0467-2931-1A1975C9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работы с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10D62-B5BD-5740-79C9-841AC50C2B5B}"/>
              </a:ext>
            </a:extLst>
          </p:cNvPr>
          <p:cNvSpPr txBox="1"/>
          <p:nvPr/>
        </p:nvSpPr>
        <p:spPr>
          <a:xfrm>
            <a:off x="575894" y="2053389"/>
            <a:ext cx="11029616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название_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-a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название_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cotainer_2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pull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...:</a:t>
            </a:r>
            <a:r>
              <a:rPr lang="ru-RU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нужный_тег</a:t>
            </a:r>
            <a:endParaRPr lang="ru-RU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image:</a:t>
            </a:r>
            <a:r>
              <a:rPr lang="ru-RU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тег</a:t>
            </a:r>
            <a:endParaRPr lang="ru-RU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unpause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kill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--rm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web-server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inspect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web-server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/bin/bash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prune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--volumes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BAF469-F427-D8F7-42B4-29BED788C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4556832"/>
            <a:ext cx="3514918" cy="19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5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C9C46-20F1-FA9A-64DD-D94F441B0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5AA06-7641-31E1-F317-0FB5E2BA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работы с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1F3B2-9636-F4D7-413B-A2D127BF5923}"/>
              </a:ext>
            </a:extLst>
          </p:cNvPr>
          <p:cNvSpPr txBox="1"/>
          <p:nvPr/>
        </p:nvSpPr>
        <p:spPr>
          <a:xfrm>
            <a:off x="575894" y="2053389"/>
            <a:ext cx="11029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kill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pull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--rm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web-server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inspect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container_id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web-server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/bin/bash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prune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--volumes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8DF9B7-B966-F6D3-B3ED-FC7DD53A7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4556832"/>
            <a:ext cx="3514918" cy="19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8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289CD-283D-D403-DA99-62E47267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EEDBC-C504-98F5-6254-B18F21C0B9B0}"/>
              </a:ext>
            </a:extLst>
          </p:cNvPr>
          <p:cNvSpPr txBox="1"/>
          <p:nvPr/>
        </p:nvSpPr>
        <p:spPr>
          <a:xfrm>
            <a:off x="575894" y="2053389"/>
            <a:ext cx="11029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effectLst/>
                <a:latin typeface="-apple-system"/>
              </a:rPr>
              <a:t>Docker</a:t>
            </a:r>
            <a:r>
              <a:rPr lang="ru-RU" sz="2800" b="0" i="0" dirty="0">
                <a:effectLst/>
                <a:latin typeface="-apple-system"/>
              </a:rPr>
              <a:t> — это платформа контейнеризации с открытым исходным кодом, с помощью которой можно автоматизировать создание приложений, их доставку и управление. Платформа позволяет быстрее тестировать и выкладывать приложения, запускать на одной машине требуемое количество контейнеров.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93ACDD-5C43-C34B-5AF1-53F326513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79" y="4300158"/>
            <a:ext cx="3514918" cy="19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67E00-DE5E-A2DD-620F-7042D6767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DA37C-797E-6A08-0F3C-7A70A4B2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Проброс портов в </a:t>
            </a:r>
            <a:r>
              <a:rPr lang="en-US" dirty="0"/>
              <a:t>Docker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1B54B8-5175-CB0F-5636-F92672A03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79" y="4300158"/>
            <a:ext cx="3514918" cy="19771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CDDFEF-E82D-E016-898C-F4BF7888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4" y="1951892"/>
            <a:ext cx="8034898" cy="43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83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41816-9F65-CF91-2ADD-D677E263C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9974A-E7AE-95CB-AC93-F63EA2D9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работы с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98FEE-FDE0-8653-B858-9444C294FF12}"/>
              </a:ext>
            </a:extLst>
          </p:cNvPr>
          <p:cNvSpPr txBox="1"/>
          <p:nvPr/>
        </p:nvSpPr>
        <p:spPr>
          <a:xfrm>
            <a:off x="575894" y="2053389"/>
            <a:ext cx="11029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pull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--rm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web-server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ps</a:t>
            </a:r>
            <a:endParaRPr lang="en-US" sz="28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netstat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tulpen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pull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--rm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web-server2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:80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web-server2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/bin/bash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/share/nginx/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-la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CCFE0-2C24-40F2-AA3C-EAADFAC9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4556832"/>
            <a:ext cx="3514918" cy="19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67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37C74-F1B3-2ACA-23BB-E5A17FDE7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3928D-57FF-3D0B-EDD9-86FC9E96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в </a:t>
            </a:r>
            <a:r>
              <a:rPr lang="en-US" dirty="0"/>
              <a:t>Docker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4A825D-98B7-75D8-C5BF-1FCD8A16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79" y="4300158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A8912B-FFE1-DA7A-33AD-ADD854799D41}"/>
              </a:ext>
            </a:extLst>
          </p:cNvPr>
          <p:cNvSpPr txBox="1"/>
          <p:nvPr/>
        </p:nvSpPr>
        <p:spPr>
          <a:xfrm>
            <a:off x="575894" y="1884112"/>
            <a:ext cx="110296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db-mysql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MYSQL_ROOT_PASSWORD=user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db-mysql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/bin/bash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-p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5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8F511-CC77-F62B-371C-560392792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9A36A-0AC0-9D90-836F-13B51FB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ПОСТОЯННЫЕ Данные в </a:t>
            </a:r>
            <a:r>
              <a:rPr lang="en-US" dirty="0"/>
              <a:t>Docker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A5B474-9020-2F70-A43D-0C79355F3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79" y="4300158"/>
            <a:ext cx="3514918" cy="19771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73E5DF-C8DC-6011-A32E-6FF67DC18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4" y="1837862"/>
            <a:ext cx="5923222" cy="44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0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78EF-E4A0-8409-7177-3338E1313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C32E7-D2BE-A91E-CC19-167B067A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Постоянные данные в </a:t>
            </a:r>
            <a:r>
              <a:rPr lang="en-US" dirty="0"/>
              <a:t>Docker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45A518-77B6-7B99-D0E1-8EDFF43F5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BC1BC2-E3D2-B0B1-8464-4C8C9471BF14}"/>
              </a:ext>
            </a:extLst>
          </p:cNvPr>
          <p:cNvSpPr txBox="1"/>
          <p:nvPr/>
        </p:nvSpPr>
        <p:spPr>
          <a:xfrm>
            <a:off x="575894" y="1782209"/>
            <a:ext cx="1102961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--rm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web-server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:80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-v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/var/www/html:/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/share/nginx/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html:ro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myvolume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myvolume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/opt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nginx/data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web-server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:80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-v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/opt/nginx/data:/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/share/nginx/html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ru-RU" sz="28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/opt/nginx/data/index.html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61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27881-7ECE-A570-953F-AEE44EDD4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9A7AD-E287-05B9-AF77-9DB87AAE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Постоянные данные в </a:t>
            </a:r>
            <a:r>
              <a:rPr lang="en-US" dirty="0"/>
              <a:t>Docker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FEC96D-57D3-CCC9-F707-03C8D3674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18FCAC-9EB2-E1AB-6F6A-E0CF290FB0D7}"/>
              </a:ext>
            </a:extLst>
          </p:cNvPr>
          <p:cNvSpPr txBox="1"/>
          <p:nvPr/>
        </p:nvSpPr>
        <p:spPr>
          <a:xfrm>
            <a:off x="575894" y="1782209"/>
            <a:ext cx="11029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web-server2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--rm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:80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-v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/share/nginx/html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/var/lib/docker/volumes</a:t>
            </a:r>
            <a:endParaRPr lang="fr-FR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ls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-la</a:t>
            </a:r>
            <a:endParaRPr lang="fr-FR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ru-RU" sz="2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ru-RU" sz="2800" b="0" dirty="0">
                <a:effectLst/>
                <a:latin typeface="Consolas" panose="020B0609020204030204" pitchFamily="49" charset="0"/>
              </a:rPr>
              <a:t>Остановить контейнер – посмотр</a:t>
            </a:r>
            <a:r>
              <a:rPr lang="ru-RU" sz="2800" dirty="0">
                <a:latin typeface="Consolas" panose="020B0609020204030204" pitchFamily="49" charset="0"/>
              </a:rPr>
              <a:t>еть </a:t>
            </a:r>
            <a:r>
              <a:rPr lang="en-US" sz="2800" dirty="0">
                <a:latin typeface="Consolas" panose="020B0609020204030204" pitchFamily="49" charset="0"/>
              </a:rPr>
              <a:t>volumes – </a:t>
            </a:r>
            <a:r>
              <a:rPr lang="ru-RU" sz="2800" dirty="0">
                <a:latin typeface="Consolas" panose="020B0609020204030204" pitchFamily="49" charset="0"/>
              </a:rPr>
              <a:t>создать новый контейнер с именным </a:t>
            </a:r>
            <a:r>
              <a:rPr lang="en-US" sz="2800" dirty="0">
                <a:latin typeface="Consolas" panose="020B0609020204030204" pitchFamily="49" charset="0"/>
              </a:rPr>
              <a:t>volume </a:t>
            </a:r>
            <a:r>
              <a:rPr lang="ru-RU" sz="2800" dirty="0">
                <a:latin typeface="Consolas" panose="020B0609020204030204" pitchFamily="49" charset="0"/>
              </a:rPr>
              <a:t>– остановить – посмотреть </a:t>
            </a:r>
            <a:r>
              <a:rPr lang="en-US" sz="2800" dirty="0">
                <a:latin typeface="Consolas" panose="020B0609020204030204" pitchFamily="49" charset="0"/>
              </a:rPr>
              <a:t>volumes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12015-9DBA-C7E1-7CDE-C272F8E03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11C0D-B778-4B50-33B3-2C912350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02119"/>
            <a:ext cx="11029616" cy="988332"/>
          </a:xfrm>
        </p:spPr>
        <p:txBody>
          <a:bodyPr/>
          <a:lstStyle/>
          <a:p>
            <a:r>
              <a:rPr lang="ru-RU" dirty="0"/>
              <a:t>СЕТИ в </a:t>
            </a:r>
            <a:r>
              <a:rPr lang="en-US" dirty="0"/>
              <a:t>Docker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4DBC8F-765F-650E-A18C-613BE20D1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71" y="1190451"/>
            <a:ext cx="8444857" cy="521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10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97C4F-14D3-6289-5025-7F4E075D1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640B5-2CB9-4D72-8ECA-6AB5C19E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02119"/>
            <a:ext cx="11029616" cy="988332"/>
          </a:xfrm>
        </p:spPr>
        <p:txBody>
          <a:bodyPr/>
          <a:lstStyle/>
          <a:p>
            <a:r>
              <a:rPr lang="ru-RU" dirty="0"/>
              <a:t>СЕТИ в </a:t>
            </a:r>
            <a:r>
              <a:rPr lang="en-US" dirty="0"/>
              <a:t>Docker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D1827C-FA62-D829-B5BA-E31B7A5B2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07" y="1247056"/>
            <a:ext cx="8727386" cy="540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69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F2509-DDD2-7B38-337B-1DDC6B05F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4FA1B-FA39-AB21-FF75-385E5865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97720"/>
            <a:ext cx="11029616" cy="988332"/>
          </a:xfrm>
        </p:spPr>
        <p:txBody>
          <a:bodyPr/>
          <a:lstStyle/>
          <a:p>
            <a:r>
              <a:rPr lang="ru-RU" dirty="0"/>
              <a:t>Сети в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EE12D-D50E-84D6-A948-E29DAC23B3CE}"/>
              </a:ext>
            </a:extLst>
          </p:cNvPr>
          <p:cNvSpPr txBox="1"/>
          <p:nvPr/>
        </p:nvSpPr>
        <p:spPr>
          <a:xfrm>
            <a:off x="575894" y="875036"/>
            <a:ext cx="12067444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Net1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--driver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Net2</a:t>
            </a:r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inspect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Net1</a:t>
            </a:r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ru-RU" sz="2800" b="0" dirty="0">
                <a:effectLst/>
                <a:latin typeface="Consolas" panose="020B0609020204030204" pitchFamily="49" charset="0"/>
              </a:rPr>
              <a:t>Создадим сеть с нужными нам адресами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bridge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--subnet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192.168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.100.0/24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--gateway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192.168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.100.1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Net192</a:t>
            </a:r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inspect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Net192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Net1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--rm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--net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ubuntu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/bin/bash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99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CFBA3-9AA8-9126-39C8-5A75D51FA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B58A0-7DCD-5079-6A70-E9A2A3C8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Сети в </a:t>
            </a:r>
            <a:r>
              <a:rPr lang="en-US" dirty="0"/>
              <a:t>Docker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488A8C-212F-31E5-CC6E-ED5F5130A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BA22B6-3358-7949-4ED7-EE781281DD78}"/>
              </a:ext>
            </a:extLst>
          </p:cNvPr>
          <p:cNvSpPr txBox="1"/>
          <p:nvPr/>
        </p:nvSpPr>
        <p:spPr>
          <a:xfrm>
            <a:off x="575894" y="1782209"/>
            <a:ext cx="11029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dirty="0">
                <a:effectLst/>
                <a:latin typeface="Consolas" panose="020B0609020204030204" pitchFamily="49" charset="0"/>
              </a:rPr>
              <a:t>Теперь попробуем перенести контейнер в новую сеть</a:t>
            </a:r>
          </a:p>
          <a:p>
            <a:endParaRPr lang="ru-RU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container2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id_net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container_name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macvlan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--subnet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192.168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.10.0/24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--gateway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192.168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.10.1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-range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192.168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.10.15/32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-o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parent=ens18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newmacvlan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7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003F0-75BD-E826-43AC-49F785C37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CBCF1-7FD2-3517-9F28-1900251B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2268B-CC0D-09B2-8123-F994447F9247}"/>
              </a:ext>
            </a:extLst>
          </p:cNvPr>
          <p:cNvSpPr txBox="1"/>
          <p:nvPr/>
        </p:nvSpPr>
        <p:spPr>
          <a:xfrm>
            <a:off x="575894" y="2053389"/>
            <a:ext cx="110296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Короткий жизненный цикл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Небольшой объем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контейнер соответствует одному запущенному процессу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Изоляция процессов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Автоматизация развертывания приложений на разных хостах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Возможность применения </a:t>
            </a:r>
            <a:r>
              <a:rPr lang="ru-RU" sz="2800" dirty="0" err="1"/>
              <a:t>микросервисной</a:t>
            </a:r>
            <a:r>
              <a:rPr lang="ru-RU" sz="2800" dirty="0"/>
              <a:t> архитектуры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Более эффективное распределение ресурсов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E4EBB4-61A9-0548-153A-23F58384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4556832"/>
            <a:ext cx="3514918" cy="19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0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2BB40-85FA-D4BB-D08F-6B0F3068B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6DB4A-F8AD-2A4E-24D2-D9F0B3BB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своих </a:t>
            </a:r>
            <a:r>
              <a:rPr lang="en-US" dirty="0"/>
              <a:t>Docker</a:t>
            </a:r>
            <a:r>
              <a:rPr lang="ru-RU" dirty="0"/>
              <a:t> контейнеров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8413C1-C518-CE23-0E1D-87D796157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79" y="4300158"/>
            <a:ext cx="3514918" cy="19771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25E12E-161A-17B5-E87D-4EAB319E8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4" y="2040614"/>
            <a:ext cx="8222407" cy="32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69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F7695-0C0B-7388-5FEF-C6A52A18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4B0E1-6939-09E9-9903-3325E4F2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3100"/>
            <a:ext cx="11029616" cy="988332"/>
          </a:xfrm>
        </p:spPr>
        <p:txBody>
          <a:bodyPr/>
          <a:lstStyle/>
          <a:p>
            <a:r>
              <a:rPr lang="ru-RU" dirty="0"/>
              <a:t>Создание своих </a:t>
            </a:r>
            <a:r>
              <a:rPr lang="en-US" dirty="0"/>
              <a:t>Docker</a:t>
            </a:r>
            <a:r>
              <a:rPr lang="ru-RU" dirty="0"/>
              <a:t> контейнеров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2024DC-F48F-213A-F9AC-A054AF3C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759" y="4617759"/>
            <a:ext cx="3514918" cy="19771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7F363F-1CFB-75A2-CBAD-CD23EC898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251432"/>
            <a:ext cx="8943759" cy="55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82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AD03E-EC53-770B-BBCC-FA18EDE34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AACFA-E525-038C-2AF4-2FCE255B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собственных </a:t>
            </a:r>
            <a:r>
              <a:rPr lang="en-US" dirty="0"/>
              <a:t>Docker</a:t>
            </a:r>
            <a:r>
              <a:rPr lang="ru-RU" dirty="0"/>
              <a:t> контейнеров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3D3D6B-5B27-12FA-A896-3FB970D8A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60923B-F69A-B250-EABA-EB41799ACFD2}"/>
              </a:ext>
            </a:extLst>
          </p:cNvPr>
          <p:cNvSpPr txBox="1"/>
          <p:nvPr/>
        </p:nvSpPr>
        <p:spPr>
          <a:xfrm>
            <a:off x="575894" y="1782209"/>
            <a:ext cx="11029616" cy="1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nano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```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FROM ubuntu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CMD ["echo", "Hello world"]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```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image_id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mydocker:v01</a:t>
            </a:r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--rm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mydocker:v01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inspect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mydocker:v01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myimage:v01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```</a:t>
            </a:r>
          </a:p>
          <a:p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ru-RU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Поменяем 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CMD </a:t>
            </a:r>
            <a:r>
              <a:rPr lang="ru-RU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на 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ENTRYPOINT</a:t>
            </a:r>
          </a:p>
          <a:p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```bash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myimage:v02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--rm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```</a:t>
            </a: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63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23501-14D6-BEB0-3E51-C7FD3DADC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7DE38-09F5-6ECB-7AF3-52737353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собственных </a:t>
            </a:r>
            <a:r>
              <a:rPr lang="en-US" dirty="0"/>
              <a:t>Docker</a:t>
            </a:r>
            <a:r>
              <a:rPr lang="ru-RU" dirty="0"/>
              <a:t> контейнеров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3C4C4A-26F6-4B6C-F1E4-CA9C12C8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8B5876-61B8-02C7-D853-8E0C66A64B56}"/>
              </a:ext>
            </a:extLst>
          </p:cNvPr>
          <p:cNvSpPr txBox="1"/>
          <p:nvPr/>
        </p:nvSpPr>
        <p:spPr>
          <a:xfrm>
            <a:off x="575894" y="1782209"/>
            <a:ext cx="11029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inspect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mydocker:v01</a:t>
            </a:r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myimage:v01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ru-RU" sz="2800" b="0" dirty="0">
                <a:effectLst/>
                <a:latin typeface="Consolas" panose="020B0609020204030204" pitchFamily="49" charset="0"/>
              </a:rPr>
              <a:t>Поменяем 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CMD </a:t>
            </a:r>
            <a:r>
              <a:rPr lang="ru-RU" sz="2800" b="0" dirty="0">
                <a:effectLst/>
                <a:latin typeface="Consolas" panose="020B0609020204030204" pitchFamily="49" charset="0"/>
              </a:rPr>
              <a:t>на 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ENTRYPOINT</a:t>
            </a: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myimage:v02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--rm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800" b="0" dirty="0">
                <a:effectLst/>
                <a:latin typeface="Consolas" panose="020B0609020204030204" pitchFamily="49" charset="0"/>
              </a:rPr>
              <a:t>ENTRYPOINT - фиксированная команда</a:t>
            </a:r>
          </a:p>
          <a:p>
            <a:r>
              <a:rPr lang="ru-RU" sz="2800" b="0" dirty="0">
                <a:effectLst/>
                <a:latin typeface="Consolas" panose="020B0609020204030204" pitchFamily="49" charset="0"/>
              </a:rPr>
              <a:t>CMD - можно менять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698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C4DB2-8545-CFBF-405D-9F1CED8D1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91A38-86D1-6CDD-C97A-9FDB7BFF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33" y="237289"/>
            <a:ext cx="11029616" cy="988332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ru-RU" b="1" dirty="0"/>
              <a:t>Пространства имен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7DA36-380B-F10C-7FA6-23C3EC6DA489}"/>
              </a:ext>
            </a:extLst>
          </p:cNvPr>
          <p:cNvSpPr txBox="1"/>
          <p:nvPr/>
        </p:nvSpPr>
        <p:spPr>
          <a:xfrm>
            <a:off x="417633" y="1164134"/>
            <a:ext cx="1177436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effectLst/>
                <a:latin typeface="-apple-system"/>
              </a:rPr>
              <a:t>Пространства имен – это одна из особенностей ядра Linux, введенная в версии 2.6.24 в 2008 году. Они обеспечивают процессы собственным системным представлением, тем самым изолируя независимые процессы друг от друга. Другими словами, пространства имен определяют набор ресурсов, которые может использовать процесс (нельзя взаимодействовать с тем, что не видно). На высоком уровне они позволяют тонко разделять глобальные ресурсы операционной системы, такие как точки монтирования, сетевой стек и утилиты </a:t>
            </a:r>
            <a:r>
              <a:rPr lang="ru-RU" sz="2800" b="0" i="0" dirty="0" err="1">
                <a:effectLst/>
                <a:latin typeface="-apple-system"/>
              </a:rPr>
              <a:t>межпроцессного</a:t>
            </a:r>
            <a:r>
              <a:rPr lang="ru-RU" sz="2800" b="0" i="0" dirty="0">
                <a:effectLst/>
                <a:latin typeface="-apple-system"/>
              </a:rPr>
              <a:t> взаимодействия.</a:t>
            </a:r>
          </a:p>
          <a:p>
            <a:endParaRPr lang="ru-RU" sz="2800" b="0" i="0" dirty="0">
              <a:effectLst/>
              <a:latin typeface="-apple-system"/>
            </a:endParaRPr>
          </a:p>
          <a:p>
            <a:r>
              <a:rPr lang="ru-RU" sz="2800" b="0" i="0" dirty="0">
                <a:effectLst/>
                <a:latin typeface="-apple-system"/>
              </a:rPr>
              <a:t>Сильная сторона пространств имен в том, что они ограничивают доступ к системным ресурсам без информирования об этом выполняющегося процесса. В Linux они обычно представлены как файлы в директории /</a:t>
            </a:r>
            <a:r>
              <a:rPr lang="ru-RU" sz="2800" b="0" i="0" dirty="0" err="1">
                <a:effectLst/>
                <a:latin typeface="-apple-system"/>
              </a:rPr>
              <a:t>proc</a:t>
            </a:r>
            <a:r>
              <a:rPr lang="ru-RU" sz="2800" b="0" i="0" dirty="0">
                <a:effectLst/>
                <a:latin typeface="-apple-system"/>
              </a:rPr>
              <a:t>/&lt;</a:t>
            </a:r>
            <a:r>
              <a:rPr lang="ru-RU" sz="2800" b="0" i="0" dirty="0" err="1">
                <a:effectLst/>
                <a:latin typeface="-apple-system"/>
              </a:rPr>
              <a:t>pid</a:t>
            </a:r>
            <a:r>
              <a:rPr lang="ru-RU" sz="2800" b="0" i="0" dirty="0">
                <a:effectLst/>
                <a:latin typeface="-apple-system"/>
              </a:rPr>
              <a:t>&gt;/</a:t>
            </a:r>
            <a:r>
              <a:rPr lang="ru-RU" sz="2800" b="0" i="0" dirty="0" err="1">
                <a:effectLst/>
                <a:latin typeface="-apple-system"/>
              </a:rPr>
              <a:t>ns</a:t>
            </a:r>
            <a:r>
              <a:rPr lang="ru-RU" sz="2800" b="0" i="0" dirty="0">
                <a:effectLst/>
                <a:latin typeface="-apple-system"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4422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F6AA9-CBD1-634C-9A26-A304392B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5471E-734C-A25D-131A-91570F87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ПРОСТРАНСТВА ИМЕН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5B52C0-0BD9-544B-6081-7375E8761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8FA5A-C1F9-1F15-D73F-51FAF548F2DD}"/>
              </a:ext>
            </a:extLst>
          </p:cNvPr>
          <p:cNvSpPr txBox="1"/>
          <p:nvPr/>
        </p:nvSpPr>
        <p:spPr>
          <a:xfrm>
            <a:off x="575894" y="1782209"/>
            <a:ext cx="11029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echo $$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 /proc/$$/ns -al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800" b="0" i="0" dirty="0">
                <a:solidFill>
                  <a:srgbClr val="333333"/>
                </a:solidFill>
                <a:effectLst/>
                <a:latin typeface="-apple-system"/>
              </a:rPr>
              <a:t>При порождении нового процесса, он наследует все пространства имен от своего родителя.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14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AF4DF-37E4-D62C-FDBD-B1EBADC9F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8C0D6-D8AE-855D-7052-532CA31A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324027"/>
            <a:ext cx="11029616" cy="988332"/>
          </a:xfrm>
        </p:spPr>
        <p:txBody>
          <a:bodyPr/>
          <a:lstStyle/>
          <a:p>
            <a:r>
              <a:rPr lang="ru-RU" b="1" dirty="0"/>
              <a:t>ПРОСТРАНСТВА ИМЕН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AF210-0877-6D49-2A03-13C12DDA192E}"/>
              </a:ext>
            </a:extLst>
          </p:cNvPr>
          <p:cNvSpPr txBox="1"/>
          <p:nvPr/>
        </p:nvSpPr>
        <p:spPr>
          <a:xfrm>
            <a:off x="575894" y="1437928"/>
            <a:ext cx="110296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Пространства имен создаются с помощью системного вызова </a:t>
            </a:r>
            <a:r>
              <a:rPr lang="en-US" sz="2800" dirty="0"/>
              <a:t>clone, </a:t>
            </a:r>
            <a:r>
              <a:rPr lang="ru-RU" sz="2800" dirty="0"/>
              <a:t>сопровождаемого одним из следующих аргументов: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CLONE_NEWNS – </a:t>
            </a:r>
            <a:r>
              <a:rPr lang="ru-RU" sz="2800" dirty="0"/>
              <a:t>новое пространство имен </a:t>
            </a:r>
            <a:r>
              <a:rPr lang="en-US" sz="2800" dirty="0"/>
              <a:t>mount;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CLONE_NEWUTS – </a:t>
            </a:r>
            <a:r>
              <a:rPr lang="ru-RU" sz="2800" dirty="0"/>
              <a:t>новое пространство имен </a:t>
            </a:r>
            <a:r>
              <a:rPr lang="en-US" sz="2800" dirty="0"/>
              <a:t>UTS;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CLONE_NEWIPC – </a:t>
            </a:r>
            <a:r>
              <a:rPr lang="ru-RU" sz="2800" dirty="0"/>
              <a:t>новое пространство имен </a:t>
            </a:r>
            <a:r>
              <a:rPr lang="en-US" sz="2800" dirty="0"/>
              <a:t>IPC;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CLONE_NEWPID – </a:t>
            </a:r>
            <a:r>
              <a:rPr lang="ru-RU" sz="2800" dirty="0"/>
              <a:t>новое пространство имен </a:t>
            </a:r>
            <a:r>
              <a:rPr lang="en-US" sz="2800" dirty="0"/>
              <a:t>PID;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CLONE_NEWNET – </a:t>
            </a:r>
            <a:r>
              <a:rPr lang="ru-RU" sz="2800" dirty="0"/>
              <a:t>новое пространство имен </a:t>
            </a:r>
            <a:r>
              <a:rPr lang="en-US" sz="2800" dirty="0"/>
              <a:t>NET;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CLONE_NEWUSER – </a:t>
            </a:r>
            <a:r>
              <a:rPr lang="ru-RU" sz="2800" dirty="0"/>
              <a:t>новое пространство имен </a:t>
            </a:r>
            <a:r>
              <a:rPr lang="en-US" sz="2800" dirty="0"/>
              <a:t>USR;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CLONE_NEWCGROUP – </a:t>
            </a:r>
            <a:r>
              <a:rPr lang="ru-RU" sz="2800" dirty="0"/>
              <a:t>новое пространство имен </a:t>
            </a:r>
            <a:r>
              <a:rPr lang="en-US" sz="2800" dirty="0" err="1"/>
              <a:t>cgroup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24ABA7-CA23-0B3E-DE6B-A1541E507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4556832"/>
            <a:ext cx="3514918" cy="19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32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85DF2-811E-6FC9-14CD-0A9D1341F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2C985-6F26-0ABE-D319-C91F793D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324027"/>
            <a:ext cx="11029616" cy="988332"/>
          </a:xfrm>
        </p:spPr>
        <p:txBody>
          <a:bodyPr/>
          <a:lstStyle/>
          <a:p>
            <a:r>
              <a:rPr lang="ru-RU" b="1" dirty="0"/>
              <a:t>ПРОСТРАНСТВА ИМЕН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3486D-4DFC-7BAA-2499-EDA1450E2FE6}"/>
              </a:ext>
            </a:extLst>
          </p:cNvPr>
          <p:cNvSpPr txBox="1"/>
          <p:nvPr/>
        </p:nvSpPr>
        <p:spPr>
          <a:xfrm>
            <a:off x="575894" y="1437928"/>
            <a:ext cx="11029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Пространства имен также можно создавать с помощью системного вызова </a:t>
            </a:r>
            <a:r>
              <a:rPr lang="ru-RU" sz="2800" dirty="0" err="1"/>
              <a:t>unshare</a:t>
            </a:r>
            <a:r>
              <a:rPr lang="ru-RU" sz="2800" dirty="0"/>
              <a:t>. Разница между </a:t>
            </a:r>
            <a:r>
              <a:rPr lang="ru-RU" sz="2800" dirty="0" err="1"/>
              <a:t>clone</a:t>
            </a:r>
            <a:r>
              <a:rPr lang="ru-RU" sz="2800" dirty="0"/>
              <a:t> и </a:t>
            </a:r>
            <a:r>
              <a:rPr lang="ru-RU" sz="2800" dirty="0" err="1"/>
              <a:t>unshare</a:t>
            </a:r>
            <a:r>
              <a:rPr lang="ru-RU" sz="2800" dirty="0"/>
              <a:t> в том, что первый порождает новый процесс внутри нового набора пространств имен, а последний перемещает в новый набор пространств имен текущий процесс.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06B988-8E44-C645-E4CA-B856080B8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4556832"/>
            <a:ext cx="3514918" cy="19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27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1CC02-0811-746C-34FB-8331F6AD1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8DB10-9AD6-56E7-5C5F-003A1CA1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324027"/>
            <a:ext cx="11029616" cy="988332"/>
          </a:xfrm>
        </p:spPr>
        <p:txBody>
          <a:bodyPr/>
          <a:lstStyle/>
          <a:p>
            <a:r>
              <a:rPr lang="ru-RU" b="1" dirty="0"/>
              <a:t>ТИПЫ ПРОСТРАНСТВ ИМЕН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32593-5011-75E3-F86A-09A519D9E728}"/>
              </a:ext>
            </a:extLst>
          </p:cNvPr>
          <p:cNvSpPr txBox="1"/>
          <p:nvPr/>
        </p:nvSpPr>
        <p:spPr>
          <a:xfrm>
            <a:off x="575894" y="1312359"/>
            <a:ext cx="110296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Есть семь пространств имен: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PID: изоляция дерева системных процессов;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NET: изоляция сетевого стека хоста;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MNT: изоляция точек монтирования файловой системы хоста;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UTS: изоляция имени хоста;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IPC: изоляция утилит </a:t>
            </a:r>
            <a:r>
              <a:rPr lang="ru-RU" sz="2800" dirty="0" err="1"/>
              <a:t>межпроцессного</a:t>
            </a:r>
            <a:r>
              <a:rPr lang="ru-RU" sz="2800" dirty="0"/>
              <a:t> взаимодействия (сегменты разделяемой памяти, семафоры);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USER: изоляция ID пользователей системы;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CGROUP: изоляция виртуальной файловой системы </a:t>
            </a:r>
            <a:r>
              <a:rPr lang="ru-RU" sz="2800" dirty="0" err="1"/>
              <a:t>cgroup</a:t>
            </a:r>
            <a:r>
              <a:rPr lang="ru-RU" sz="2800" dirty="0"/>
              <a:t> хоста.</a:t>
            </a:r>
          </a:p>
        </p:txBody>
      </p:sp>
    </p:spTree>
    <p:extLst>
      <p:ext uri="{BB962C8B-B14F-4D97-AF65-F5344CB8AC3E}">
        <p14:creationId xmlns:p14="http://schemas.microsoft.com/office/powerpoint/2010/main" val="4095585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5BC0D-84F5-3F46-9811-4B2580810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103C0-F932-4E2C-B404-3F597718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ПРОСТРАНСТВА ИМЕН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016101-D9C6-6D44-0B2E-6862E5717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F7592-20DB-0602-7215-ECEC9614865B}"/>
              </a:ext>
            </a:extLst>
          </p:cNvPr>
          <p:cNvSpPr txBox="1"/>
          <p:nvPr/>
        </p:nvSpPr>
        <p:spPr>
          <a:xfrm>
            <a:off x="575894" y="1782209"/>
            <a:ext cx="110296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echo $$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 /proc/$$/ns –al</a:t>
            </a:r>
          </a:p>
          <a:p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sudo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lsns</a:t>
            </a:r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au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x |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wc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-l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333333"/>
                </a:solidFill>
                <a:latin typeface="-apple-system"/>
              </a:rPr>
              <a:t>Существуют некоторые дефолтные </a:t>
            </a:r>
            <a:r>
              <a:rPr lang="en-US" sz="2800" dirty="0">
                <a:solidFill>
                  <a:srgbClr val="333333"/>
                </a:solidFill>
                <a:latin typeface="-apple-system"/>
              </a:rPr>
              <a:t>namespace, </a:t>
            </a:r>
            <a:r>
              <a:rPr lang="ru-RU" sz="2800" dirty="0">
                <a:solidFill>
                  <a:srgbClr val="333333"/>
                </a:solidFill>
                <a:latin typeface="-apple-system"/>
              </a:rPr>
              <a:t>в которых находятся процессы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B8986-A606-B80D-EEC7-6B54339A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упрощается разработка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CF753B-D998-C30F-E275-565DFEBB9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9" y="2008825"/>
            <a:ext cx="9304421" cy="37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74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88675-6227-01F7-1580-A50F60C8E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16752-1CDE-B0E0-3DA7-295F6EA4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ПРОСТРАНСТВА ИМЕН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BCF689-DA92-4B97-5FB8-7E80FF159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426212-6BBA-3930-9455-58AEAB153213}"/>
              </a:ext>
            </a:extLst>
          </p:cNvPr>
          <p:cNvSpPr txBox="1"/>
          <p:nvPr/>
        </p:nvSpPr>
        <p:spPr>
          <a:xfrm>
            <a:off x="575894" y="1782209"/>
            <a:ext cx="110296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ls –l /proc/self/ns</a:t>
            </a:r>
          </a:p>
          <a:p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udo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unshare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--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uts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zsh</a:t>
            </a:r>
            <a:endParaRPr lang="en-US" sz="2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ls –l /proc/self/ns</a:t>
            </a:r>
            <a:endParaRPr lang="en-US" sz="2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h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ostname test</a:t>
            </a:r>
          </a:p>
          <a:p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333333"/>
                </a:solidFill>
                <a:latin typeface="-apple-system"/>
              </a:rPr>
              <a:t>Видим, что </a:t>
            </a:r>
            <a:r>
              <a:rPr lang="en-US" sz="2800" dirty="0">
                <a:solidFill>
                  <a:srgbClr val="333333"/>
                </a:solidFill>
                <a:latin typeface="-apple-system"/>
              </a:rPr>
              <a:t>namespace </a:t>
            </a:r>
            <a:r>
              <a:rPr lang="en-US" sz="2800" dirty="0" err="1">
                <a:solidFill>
                  <a:srgbClr val="333333"/>
                </a:solidFill>
                <a:latin typeface="-apple-system"/>
              </a:rPr>
              <a:t>uts</a:t>
            </a:r>
            <a:r>
              <a:rPr lang="en-US" sz="28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ru-RU" sz="2800" dirty="0">
                <a:solidFill>
                  <a:srgbClr val="333333"/>
                </a:solidFill>
                <a:latin typeface="-apple-system"/>
              </a:rPr>
              <a:t>имеют разные идентификаторы и мы можем установить разные </a:t>
            </a:r>
            <a:r>
              <a:rPr lang="en-US" sz="2800" dirty="0">
                <a:solidFill>
                  <a:srgbClr val="333333"/>
                </a:solidFill>
                <a:latin typeface="-apple-system"/>
              </a:rPr>
              <a:t>hostname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34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1E4BF-A17A-BCD9-326C-93219B79C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29B1B-647E-29BC-BA19-1401AA4D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324027"/>
            <a:ext cx="11029616" cy="988332"/>
          </a:xfrm>
        </p:spPr>
        <p:txBody>
          <a:bodyPr/>
          <a:lstStyle/>
          <a:p>
            <a:r>
              <a:rPr lang="en-US" b="1" dirty="0"/>
              <a:t>PID namespace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2CD506-ADD5-8390-8799-B127C6DB0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6" y="4556832"/>
            <a:ext cx="3514918" cy="19771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700F33-6026-9B3F-899E-01B842A84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41" y="1431738"/>
            <a:ext cx="7072518" cy="51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80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232E5-C0F6-919F-3F89-1F76F32F6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29AD7-32BC-075C-A9BC-455BAC36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вообще делает </a:t>
            </a:r>
            <a:r>
              <a:rPr lang="en-US" b="1" dirty="0"/>
              <a:t>Docker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815F53-4807-5054-66B2-71414B551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5AE9F0-3129-F743-769A-3107186A526A}"/>
              </a:ext>
            </a:extLst>
          </p:cNvPr>
          <p:cNvSpPr txBox="1"/>
          <p:nvPr/>
        </p:nvSpPr>
        <p:spPr>
          <a:xfrm>
            <a:off x="575894" y="1782209"/>
            <a:ext cx="11029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docker run –rm –name test –d alpine ping 8.8.8.8</a:t>
            </a:r>
          </a:p>
          <a:p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sudo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lsns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| tail –n 7</a:t>
            </a:r>
          </a:p>
          <a:p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33333"/>
                </a:solidFill>
                <a:latin typeface="-apple-system"/>
              </a:rPr>
              <a:t>Docker </a:t>
            </a:r>
            <a:r>
              <a:rPr lang="ru-RU" sz="2800" dirty="0">
                <a:solidFill>
                  <a:srgbClr val="333333"/>
                </a:solidFill>
                <a:latin typeface="-apple-system"/>
              </a:rPr>
              <a:t>создает 6 типов </a:t>
            </a:r>
            <a:r>
              <a:rPr lang="en-US" sz="2800" dirty="0">
                <a:solidFill>
                  <a:srgbClr val="333333"/>
                </a:solidFill>
                <a:latin typeface="-apple-system"/>
              </a:rPr>
              <a:t>namespace </a:t>
            </a:r>
            <a:r>
              <a:rPr lang="ru-RU" sz="2800" dirty="0">
                <a:solidFill>
                  <a:srgbClr val="333333"/>
                </a:solidFill>
                <a:latin typeface="-apple-system"/>
              </a:rPr>
              <a:t>для контейнера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52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4C6A3-C2F2-8939-039A-BC3D59405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EAE2C-7796-CC57-9C6E-C858D2F9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Попробуем «провалиться» внутрь </a:t>
            </a:r>
            <a:r>
              <a:rPr lang="en-US" b="1" dirty="0"/>
              <a:t>Docker </a:t>
            </a:r>
            <a:r>
              <a:rPr lang="ru-RU" b="1" dirty="0"/>
              <a:t>контейнера штатными средствами </a:t>
            </a:r>
            <a:r>
              <a:rPr lang="en-US" b="1" dirty="0" err="1"/>
              <a:t>linux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CDC615-8E14-B258-7A52-4267D49A8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F38B75-BB15-DEE7-8C11-5C3EBA27C504}"/>
              </a:ext>
            </a:extLst>
          </p:cNvPr>
          <p:cNvSpPr txBox="1"/>
          <p:nvPr/>
        </p:nvSpPr>
        <p:spPr>
          <a:xfrm>
            <a:off x="575894" y="1782209"/>
            <a:ext cx="11029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docker run –rm –-name test –d alpine ping 8.8.8.8</a:t>
            </a:r>
          </a:p>
          <a:p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sudo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lsns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| tail –n 7</a:t>
            </a:r>
          </a:p>
          <a:p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sudo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nsenter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–t … --mount –-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uts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–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ipc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–net –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cgroup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/bin/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sh</a:t>
            </a:r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9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1233-72C3-D1A6-9D10-FB953BD66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B7913-4A6D-30A0-4363-D966E465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324027"/>
            <a:ext cx="11029616" cy="988332"/>
          </a:xfrm>
        </p:spPr>
        <p:txBody>
          <a:bodyPr/>
          <a:lstStyle/>
          <a:p>
            <a:r>
              <a:rPr lang="en-US" b="1" dirty="0" err="1"/>
              <a:t>CAPAbilities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B7C9D-A504-2FC8-4818-613BE03B58A0}"/>
              </a:ext>
            </a:extLst>
          </p:cNvPr>
          <p:cNvSpPr txBox="1"/>
          <p:nvPr/>
        </p:nvSpPr>
        <p:spPr>
          <a:xfrm>
            <a:off x="575894" y="1437928"/>
            <a:ext cx="110296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Позволяют предоставить программам доступ к определённым возможностям, которые обычно есть только у суперпользователя, позволяя избежать</a:t>
            </a:r>
            <a:r>
              <a:rPr lang="en-US" sz="2800" dirty="0"/>
              <a:t> </a:t>
            </a:r>
            <a:r>
              <a:rPr lang="ru-RU" sz="2800" dirty="0"/>
              <a:t>запуска программ от имени </a:t>
            </a:r>
            <a:r>
              <a:rPr lang="ru-RU" sz="2800" dirty="0" err="1"/>
              <a:t>root</a:t>
            </a:r>
            <a:r>
              <a:rPr lang="ru-RU" sz="2800" dirty="0"/>
              <a:t>.</a:t>
            </a:r>
            <a:endParaRPr lang="en-US" sz="2800" dirty="0"/>
          </a:p>
          <a:p>
            <a:r>
              <a:rPr lang="ru-RU" sz="2800" dirty="0"/>
              <a:t>Когда </a:t>
            </a:r>
            <a:r>
              <a:rPr lang="ru-RU" sz="2800" dirty="0" err="1"/>
              <a:t>Docker</a:t>
            </a:r>
            <a:r>
              <a:rPr lang="ru-RU" sz="2800" dirty="0"/>
              <a:t> контейнер создается, по умолчанию ему назначаются ограниченные </a:t>
            </a:r>
            <a:r>
              <a:rPr lang="ru-RU" sz="2800" dirty="0" err="1"/>
              <a:t>capabilities</a:t>
            </a:r>
            <a:r>
              <a:rPr lang="ru-RU" sz="2800" dirty="0"/>
              <a:t>. Это означает, что даже если процесс в контейнере запущен с правами </a:t>
            </a:r>
            <a:r>
              <a:rPr lang="ru-RU" sz="2800" dirty="0" err="1"/>
              <a:t>root</a:t>
            </a:r>
            <a:r>
              <a:rPr lang="ru-RU" sz="2800" dirty="0"/>
              <a:t>, он не имеет полных привилегий, как на хост-системе. Это ограничивает потенциальные атаки внутри контейнера.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54A626-2A42-13E4-B3EC-AE2AE0B74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4556832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A9092E-0ACC-1B94-2A48-150B8BD17F27}"/>
              </a:ext>
            </a:extLst>
          </p:cNvPr>
          <p:cNvSpPr txBox="1"/>
          <p:nvPr/>
        </p:nvSpPr>
        <p:spPr>
          <a:xfrm>
            <a:off x="575894" y="4977358"/>
            <a:ext cx="1102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–r /</a:t>
            </a:r>
          </a:p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cat /proc/self/status | grep –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cap</a:t>
            </a:r>
          </a:p>
        </p:txBody>
      </p:sp>
    </p:spTree>
    <p:extLst>
      <p:ext uri="{BB962C8B-B14F-4D97-AF65-F5344CB8AC3E}">
        <p14:creationId xmlns:p14="http://schemas.microsoft.com/office/powerpoint/2010/main" val="4280668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C1BE0-7B52-A948-F9D1-A5DA6B3CA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B4E90-7E95-93E1-9899-6EDC6483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выйти из контейнера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F5E326-1892-6926-4E23-B53FF529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C89F3D-9B20-DBC4-7E01-C06C6E9D43BF}"/>
              </a:ext>
            </a:extLst>
          </p:cNvPr>
          <p:cNvSpPr txBox="1"/>
          <p:nvPr/>
        </p:nvSpPr>
        <p:spPr>
          <a:xfrm>
            <a:off x="575894" y="1782209"/>
            <a:ext cx="11029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latin typeface="Consolas" panose="020B0609020204030204" pitchFamily="49" charset="0"/>
              </a:rPr>
              <a:t>--</a:t>
            </a:r>
            <a:r>
              <a:rPr lang="en-US" sz="2800" dirty="0">
                <a:latin typeface="Consolas" panose="020B0609020204030204" pitchFamily="49" charset="0"/>
              </a:rPr>
              <a:t>privileged – </a:t>
            </a:r>
            <a:r>
              <a:rPr lang="ru-RU" sz="2800" dirty="0">
                <a:latin typeface="Consolas" panose="020B0609020204030204" pitchFamily="49" charset="0"/>
              </a:rPr>
              <a:t>запускает контейнер со всеми </a:t>
            </a:r>
            <a:r>
              <a:rPr lang="en-US" sz="2800" dirty="0">
                <a:latin typeface="Consolas" panose="020B0609020204030204" pitchFamily="49" charset="0"/>
              </a:rPr>
              <a:t>capabilities</a:t>
            </a:r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73E48-C56F-2BC9-72AF-83296B33836D}"/>
              </a:ext>
            </a:extLst>
          </p:cNvPr>
          <p:cNvSpPr txBox="1"/>
          <p:nvPr/>
        </p:nvSpPr>
        <p:spPr>
          <a:xfrm>
            <a:off x="575894" y="3429000"/>
            <a:ext cx="11029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sudo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fdisk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–l</a:t>
            </a:r>
          </a:p>
          <a:p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mkdir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–p /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mnt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/host-fs</a:t>
            </a:r>
          </a:p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mount /dev/sda1 /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mnt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/host-fs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AC935-9318-C203-0225-E105D222D1B3}"/>
              </a:ext>
            </a:extLst>
          </p:cNvPr>
          <p:cNvSpPr txBox="1"/>
          <p:nvPr/>
        </p:nvSpPr>
        <p:spPr>
          <a:xfrm>
            <a:off x="586490" y="4712801"/>
            <a:ext cx="1102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ru-RU" sz="2800" b="0" dirty="0">
                <a:effectLst/>
                <a:latin typeface="Consolas" panose="020B0609020204030204" pitchFamily="49" charset="0"/>
              </a:rPr>
              <a:t>Как дальше получить полный доступ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6185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B34A0-66EB-128D-ED97-B830E330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DBD0B-4A70-2E28-FB61-DD53414B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выйти из контейнера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E31B7B-9AA7-0C06-BFCD-2D031B955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AC02D3-5BE6-F558-CB8A-DE6E2E8DA9DB}"/>
              </a:ext>
            </a:extLst>
          </p:cNvPr>
          <p:cNvSpPr txBox="1"/>
          <p:nvPr/>
        </p:nvSpPr>
        <p:spPr>
          <a:xfrm>
            <a:off x="575894" y="1782209"/>
            <a:ext cx="1102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Docker</a:t>
            </a:r>
            <a:r>
              <a:rPr lang="ru-RU" sz="2800" dirty="0">
                <a:latin typeface="Consolas" panose="020B0609020204030204" pitchFamily="49" charset="0"/>
              </a:rPr>
              <a:t>-сокет внутри </a:t>
            </a:r>
            <a:r>
              <a:rPr lang="en-US" sz="2800" dirty="0">
                <a:latin typeface="Consolas" panose="020B0609020204030204" pitchFamily="49" charset="0"/>
              </a:rPr>
              <a:t>docker</a:t>
            </a:r>
            <a:r>
              <a:rPr lang="ru-RU" sz="2800" dirty="0">
                <a:latin typeface="Consolas" panose="020B0609020204030204" pitchFamily="49" charset="0"/>
              </a:rPr>
              <a:t>-контейнера…</a:t>
            </a:r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BD417-E5F3-1FD9-145C-7770575BA769}"/>
              </a:ext>
            </a:extLst>
          </p:cNvPr>
          <p:cNvSpPr txBox="1"/>
          <p:nvPr/>
        </p:nvSpPr>
        <p:spPr>
          <a:xfrm>
            <a:off x="575894" y="2522388"/>
            <a:ext cx="1102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ru-RU" sz="2800" b="1" dirty="0">
                <a:effectLst/>
                <a:latin typeface="Consolas" panose="020B0609020204030204" pitchFamily="49" charset="0"/>
              </a:rPr>
              <a:t>Зачем вообще это могут сделать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2916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E2569-2231-6F03-00A4-EE8076618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BE68C-0909-D066-90C2-1A82087B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выйти из контейнера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79179-8F4B-63F8-43E4-2AA473C97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04285B-321E-DD97-2A1A-3E55CA2ED823}"/>
              </a:ext>
            </a:extLst>
          </p:cNvPr>
          <p:cNvSpPr txBox="1"/>
          <p:nvPr/>
        </p:nvSpPr>
        <p:spPr>
          <a:xfrm>
            <a:off x="575894" y="1782209"/>
            <a:ext cx="1102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Docker</a:t>
            </a:r>
            <a:r>
              <a:rPr lang="ru-RU" sz="2800" dirty="0">
                <a:latin typeface="Consolas" panose="020B0609020204030204" pitchFamily="49" charset="0"/>
              </a:rPr>
              <a:t>-сокет внутри </a:t>
            </a:r>
            <a:r>
              <a:rPr lang="en-US" sz="2800" dirty="0">
                <a:latin typeface="Consolas" panose="020B0609020204030204" pitchFamily="49" charset="0"/>
              </a:rPr>
              <a:t>docker</a:t>
            </a:r>
            <a:r>
              <a:rPr lang="ru-RU" sz="2800" dirty="0">
                <a:latin typeface="Consolas" panose="020B0609020204030204" pitchFamily="49" charset="0"/>
              </a:rPr>
              <a:t>-контейнера…</a:t>
            </a:r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0CF49-63BF-EEA3-FBDE-0F0E3E20C76C}"/>
              </a:ext>
            </a:extLst>
          </p:cNvPr>
          <p:cNvSpPr txBox="1"/>
          <p:nvPr/>
        </p:nvSpPr>
        <p:spPr>
          <a:xfrm>
            <a:off x="575894" y="2847442"/>
            <a:ext cx="11029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Portainer</a:t>
            </a:r>
            <a:r>
              <a:rPr lang="en-US" sz="2800" dirty="0"/>
              <a:t> (</a:t>
            </a:r>
            <a:r>
              <a:rPr lang="en-US" sz="2800" dirty="0" err="1"/>
              <a:t>gui</a:t>
            </a:r>
            <a:r>
              <a:rPr lang="en-US" sz="2800" dirty="0"/>
              <a:t> </a:t>
            </a:r>
            <a:r>
              <a:rPr lang="ru-RU" sz="2800" dirty="0"/>
              <a:t>для управления контейнерами)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Traefik</a:t>
            </a:r>
            <a:r>
              <a:rPr lang="en-US" sz="2800" dirty="0"/>
              <a:t> (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YS Text"/>
              </a:rPr>
              <a:t>это современный HTTP-обратный прокси и балансировщик нагрузки, который делает развёртывание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YS Text"/>
              </a:rPr>
              <a:t>микросервисов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YS Text"/>
              </a:rPr>
              <a:t> простым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Rancher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D1FCF-0F45-2532-F332-3AFAB192DC26}"/>
              </a:ext>
            </a:extLst>
          </p:cNvPr>
          <p:cNvSpPr txBox="1"/>
          <p:nvPr/>
        </p:nvSpPr>
        <p:spPr>
          <a:xfrm>
            <a:off x="575894" y="4774450"/>
            <a:ext cx="1102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find / -name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docker.sock</a:t>
            </a:r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43F46-9902-2DCC-E1DD-EF64685A3DFC}"/>
              </a:ext>
            </a:extLst>
          </p:cNvPr>
          <p:cNvSpPr txBox="1"/>
          <p:nvPr/>
        </p:nvSpPr>
        <p:spPr>
          <a:xfrm>
            <a:off x="575894" y="5181160"/>
            <a:ext cx="1102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latin typeface="Consolas" panose="020B0609020204030204" pitchFamily="49" charset="0"/>
              </a:rPr>
              <a:t>Обычно </a:t>
            </a:r>
            <a:r>
              <a:rPr lang="en-US" sz="2800" dirty="0">
                <a:latin typeface="Consolas" panose="020B0609020204030204" pitchFamily="49" charset="0"/>
              </a:rPr>
              <a:t>/var/run/</a:t>
            </a:r>
            <a:r>
              <a:rPr lang="en-US" sz="2800" dirty="0" err="1">
                <a:latin typeface="Consolas" panose="020B0609020204030204" pitchFamily="49" charset="0"/>
              </a:rPr>
              <a:t>docker.sock</a:t>
            </a:r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87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9C268-8DD4-DC80-D912-89E4038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29889-51E4-F647-E7C1-11C1E576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выйти из контейнера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8FB886-5AE7-20E6-DAF9-7350D37D9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027E65-38C3-C5D4-6F3A-D20607CA3BB8}"/>
              </a:ext>
            </a:extLst>
          </p:cNvPr>
          <p:cNvSpPr txBox="1"/>
          <p:nvPr/>
        </p:nvSpPr>
        <p:spPr>
          <a:xfrm>
            <a:off x="575894" y="1782209"/>
            <a:ext cx="1102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Docker</a:t>
            </a:r>
            <a:r>
              <a:rPr lang="ru-RU" sz="2800" dirty="0">
                <a:latin typeface="Consolas" panose="020B0609020204030204" pitchFamily="49" charset="0"/>
              </a:rPr>
              <a:t>-сокет внутри </a:t>
            </a:r>
            <a:r>
              <a:rPr lang="en-US" sz="2800" dirty="0">
                <a:latin typeface="Consolas" panose="020B0609020204030204" pitchFamily="49" charset="0"/>
              </a:rPr>
              <a:t>docker</a:t>
            </a:r>
            <a:r>
              <a:rPr lang="ru-RU" sz="2800" dirty="0">
                <a:latin typeface="Consolas" panose="020B0609020204030204" pitchFamily="49" charset="0"/>
              </a:rPr>
              <a:t>-контейнера…</a:t>
            </a:r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3479A-5887-67B5-C8CD-BDAB63081923}"/>
              </a:ext>
            </a:extLst>
          </p:cNvPr>
          <p:cNvSpPr txBox="1"/>
          <p:nvPr/>
        </p:nvSpPr>
        <p:spPr>
          <a:xfrm>
            <a:off x="575894" y="2953786"/>
            <a:ext cx="11616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docker –-host unix:///run/docker.sock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ps</a:t>
            </a:r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docker –-host unix:///run/docker.sock run –it -–privileged ubuntu</a:t>
            </a:r>
          </a:p>
        </p:txBody>
      </p:sp>
    </p:spTree>
    <p:extLst>
      <p:ext uri="{BB962C8B-B14F-4D97-AF65-F5344CB8AC3E}">
        <p14:creationId xmlns:p14="http://schemas.microsoft.com/office/powerpoint/2010/main" val="1065247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71352-20A8-B303-406C-0F75697FD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6C75C-B616-65E0-9BDE-48528AAA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CAP_SYS_ADMIN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D555F0-680B-6307-D09C-BA4BEDEE3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063650-9F30-FBC1-3023-30989EDE4E31}"/>
              </a:ext>
            </a:extLst>
          </p:cNvPr>
          <p:cNvSpPr txBox="1"/>
          <p:nvPr/>
        </p:nvSpPr>
        <p:spPr>
          <a:xfrm>
            <a:off x="575894" y="1782209"/>
            <a:ext cx="11029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ru-RU" sz="2800" b="0" dirty="0">
                <a:effectLst/>
                <a:latin typeface="Consolas" panose="020B0609020204030204" pitchFamily="49" charset="0"/>
              </a:rPr>
              <a:t>По</a:t>
            </a:r>
            <a:r>
              <a:rPr lang="ru-RU" sz="2800" dirty="0">
                <a:latin typeface="Consolas" panose="020B0609020204030204" pitchFamily="49" charset="0"/>
              </a:rPr>
              <a:t>зволяет делать </a:t>
            </a:r>
            <a:r>
              <a:rPr lang="en-US" sz="2800" dirty="0">
                <a:latin typeface="Consolas" panose="020B0609020204030204" pitchFamily="49" charset="0"/>
              </a:rPr>
              <a:t>mount</a:t>
            </a:r>
          </a:p>
          <a:p>
            <a:r>
              <a:rPr lang="ru-RU" sz="2800" dirty="0">
                <a:latin typeface="Consolas" panose="020B0609020204030204" pitchFamily="49" charset="0"/>
              </a:rPr>
              <a:t>Сводится к тому, что мы делали в </a:t>
            </a:r>
            <a:r>
              <a:rPr lang="en-US" sz="2800" dirty="0">
                <a:latin typeface="Consolas" panose="020B0609020204030204" pitchFamily="49" charset="0"/>
              </a:rPr>
              <a:t>--privileged</a:t>
            </a:r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2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3C88D-36BA-BBF4-94F8-E309BECB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Различные архитектуры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57D930-030D-28B5-5545-A473AC8AA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29" y="2002388"/>
            <a:ext cx="4853141" cy="41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8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64DD9-5C96-4380-57FD-9332B0001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E4CB3-DB3C-2345-FC99-B1EC5B55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CAP_SYS_MODULE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855923-0825-DAAE-E8E5-DB6F51C6E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1EC8CE-55D8-28E9-5887-1CD7840144D3}"/>
              </a:ext>
            </a:extLst>
          </p:cNvPr>
          <p:cNvSpPr txBox="1"/>
          <p:nvPr/>
        </p:nvSpPr>
        <p:spPr>
          <a:xfrm>
            <a:off x="575894" y="1782209"/>
            <a:ext cx="11029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ru-RU" sz="2800" b="0" dirty="0">
                <a:effectLst/>
                <a:latin typeface="Consolas" panose="020B0609020204030204" pitchFamily="49" charset="0"/>
              </a:rPr>
              <a:t>По</a:t>
            </a:r>
            <a:r>
              <a:rPr lang="ru-RU" sz="2800" dirty="0">
                <a:latin typeface="Consolas" panose="020B0609020204030204" pitchFamily="49" charset="0"/>
              </a:rPr>
              <a:t>зволяет загружать модули ядра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ru-RU" sz="2800" dirty="0">
                <a:latin typeface="Consolas" panose="020B0609020204030204" pitchFamily="49" charset="0"/>
              </a:rPr>
              <a:t>Загрузим модуль ядра с </a:t>
            </a:r>
            <a:r>
              <a:rPr lang="en-US" sz="2800" dirty="0">
                <a:latin typeface="Consolas" panose="020B0609020204030204" pitchFamily="49" charset="0"/>
              </a:rPr>
              <a:t>reverse shell</a:t>
            </a:r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58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51453-ACB3-E9AE-1778-1314745E9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9E077-2D52-D529-B2FD-DAC361FE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посмотреть </a:t>
            </a:r>
            <a:r>
              <a:rPr lang="en-US" b="1" dirty="0"/>
              <a:t>capabilities </a:t>
            </a:r>
            <a:r>
              <a:rPr lang="ru-RU" b="1" dirty="0"/>
              <a:t>внутри контейнера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9C8B07-FBEE-0E2D-3A6A-D9AA2869C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86" y="4712801"/>
            <a:ext cx="3514918" cy="1977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B74DAA-311F-1E70-9E98-3425BC1CB5A6}"/>
              </a:ext>
            </a:extLst>
          </p:cNvPr>
          <p:cNvSpPr txBox="1"/>
          <p:nvPr/>
        </p:nvSpPr>
        <p:spPr>
          <a:xfrm>
            <a:off x="575894" y="1782209"/>
            <a:ext cx="11029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capsh</a:t>
            </a:r>
            <a:r>
              <a:rPr lang="en-US" sz="2800" dirty="0">
                <a:latin typeface="Consolas" panose="020B0609020204030204" pitchFamily="49" charset="0"/>
              </a:rPr>
              <a:t> –-print</a:t>
            </a:r>
          </a:p>
          <a:p>
            <a:r>
              <a:rPr lang="ru-RU" sz="2800" dirty="0">
                <a:latin typeface="Consolas" panose="020B0609020204030204" pitchFamily="49" charset="0"/>
              </a:rPr>
              <a:t>Содержится в </a:t>
            </a:r>
            <a:r>
              <a:rPr lang="en-US" sz="2800" dirty="0" err="1">
                <a:latin typeface="Consolas" panose="020B0609020204030204" pitchFamily="49" charset="0"/>
              </a:rPr>
              <a:t>libcap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sz="2800" b="0" dirty="0">
              <a:effectLst/>
              <a:latin typeface="Consolas" panose="020B0609020204030204" pitchFamily="49" charset="0"/>
            </a:endParaRPr>
          </a:p>
          <a:p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12851-BDDA-F2F6-FC75-3B682DDB1BD6}"/>
              </a:ext>
            </a:extLst>
          </p:cNvPr>
          <p:cNvSpPr txBox="1"/>
          <p:nvPr/>
        </p:nvSpPr>
        <p:spPr>
          <a:xfrm>
            <a:off x="575894" y="3429000"/>
            <a:ext cx="11029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apk</a:t>
            </a:r>
            <a:r>
              <a:rPr lang="en-US" sz="2800" dirty="0"/>
              <a:t> add </a:t>
            </a:r>
            <a:r>
              <a:rPr lang="en-US" sz="2800" dirty="0" err="1"/>
              <a:t>libcap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apt install libcap2-bin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dnf</a:t>
            </a:r>
            <a:r>
              <a:rPr lang="en-US" sz="2800" dirty="0"/>
              <a:t> install </a:t>
            </a:r>
            <a:r>
              <a:rPr lang="en-US" sz="2800" dirty="0" err="1"/>
              <a:t>libcap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753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2CA2F-1B78-A47B-DEB9-DDBFA2E1F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06C2D-A2CB-3F19-2DE8-A3802374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Различные архитектуры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C3B14E-B8E0-342C-2BEC-E5F591EB5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43" y="1860884"/>
            <a:ext cx="6016314" cy="44920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761927-66AB-DF5E-8ECF-132B7141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802" y="2004646"/>
            <a:ext cx="2186470" cy="4289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0B626B-26F0-6DB2-96E7-AE6B40A3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910" y="1978654"/>
            <a:ext cx="2186470" cy="4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8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E501B-E373-34DA-6AAA-68FA4FDFD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851F4-CC46-2F2F-FDEC-73BED792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Различные архитектуры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A6BEE7-8731-901D-16A0-61EFE810F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30" y="1939143"/>
            <a:ext cx="5657940" cy="43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5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70EA4-A95C-5725-0238-979E1A45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81DC0-9192-29FA-83FF-6B749CCA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Основные компоненты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C920F-E37A-10F3-8B5F-67006F5508E5}"/>
              </a:ext>
            </a:extLst>
          </p:cNvPr>
          <p:cNvSpPr txBox="1"/>
          <p:nvPr/>
        </p:nvSpPr>
        <p:spPr>
          <a:xfrm>
            <a:off x="575894" y="2053389"/>
            <a:ext cx="110296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i="0" dirty="0" err="1">
                <a:effectLst/>
                <a:latin typeface="-apple-system"/>
              </a:rPr>
              <a:t>Dockerfile</a:t>
            </a:r>
            <a:endParaRPr lang="ru-RU" sz="2800" b="1" i="0" dirty="0">
              <a:effectLst/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-apple-system"/>
              </a:rPr>
              <a:t>Daemon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-apple-system"/>
              </a:rPr>
              <a:t>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-apple-system"/>
              </a:rPr>
              <a:t>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-apple-system"/>
              </a:rPr>
              <a:t>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-apple-system"/>
              </a:rPr>
              <a:t>Registry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-apple-system"/>
              </a:rPr>
              <a:t>Docker 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-apple-system"/>
              </a:rPr>
              <a:t>Docker Desktop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-apple-system"/>
              </a:rPr>
              <a:t>Docker volumes</a:t>
            </a:r>
            <a:endParaRPr lang="ru-RU" sz="2800" b="0" i="0" dirty="0">
              <a:effectLst/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276494-214C-0A9A-9801-329BA742C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4556832"/>
            <a:ext cx="3514918" cy="19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7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D1B32-7DB2-5B16-6CC3-F5C095731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042FA-3A62-D4DE-4280-A5EF71F0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7BF7A-164F-F2C6-8E20-E02F5BCC2C4F}"/>
              </a:ext>
            </a:extLst>
          </p:cNvPr>
          <p:cNvSpPr txBox="1"/>
          <p:nvPr/>
        </p:nvSpPr>
        <p:spPr>
          <a:xfrm>
            <a:off x="575894" y="2053389"/>
            <a:ext cx="11029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-apple-system"/>
              </a:rPr>
              <a:t>Текстовый файл с последовательно расположенными инструкциями для создания образа </a:t>
            </a:r>
            <a:r>
              <a:rPr lang="ru-RU" sz="2800" b="0" i="0" dirty="0" err="1">
                <a:effectLst/>
                <a:latin typeface="-apple-system"/>
              </a:rPr>
              <a:t>Docker</a:t>
            </a:r>
            <a:r>
              <a:rPr lang="ru-RU" sz="2800" b="0" i="0" dirty="0">
                <a:effectLst/>
                <a:latin typeface="-apple-system"/>
              </a:rPr>
              <a:t>. Файл создаётся по принципу «одна строка — одна команда».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1CAA68-D34C-743B-82D6-5DDCCE7E5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4556832"/>
            <a:ext cx="3514918" cy="19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92048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{8327C5A7-040B-4721-9294-7FC84C38669E}tf33552983_win32</Template>
  <TotalTime>636</TotalTime>
  <Words>1905</Words>
  <Application>Microsoft Office PowerPoint</Application>
  <PresentationFormat>Широкоэкранный</PresentationFormat>
  <Paragraphs>291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61" baseType="lpstr">
      <vt:lpstr>-apple-system</vt:lpstr>
      <vt:lpstr>Arial</vt:lpstr>
      <vt:lpstr>Calibri</vt:lpstr>
      <vt:lpstr>Consolas</vt:lpstr>
      <vt:lpstr>Corbel</vt:lpstr>
      <vt:lpstr>Franklin Gothic Book</vt:lpstr>
      <vt:lpstr>Franklin Gothic Demi</vt:lpstr>
      <vt:lpstr>Wingdings 2</vt:lpstr>
      <vt:lpstr>YS Text</vt:lpstr>
      <vt:lpstr>ДивидендVTI</vt:lpstr>
      <vt:lpstr>Основы контейнеризации, введение в Docker</vt:lpstr>
      <vt:lpstr>Что такое Docker</vt:lpstr>
      <vt:lpstr>Особенности Docker</vt:lpstr>
      <vt:lpstr>Как упрощается разработка</vt:lpstr>
      <vt:lpstr>Различные архитектуры</vt:lpstr>
      <vt:lpstr>Различные архитектуры</vt:lpstr>
      <vt:lpstr>Различные архитектуры</vt:lpstr>
      <vt:lpstr> Основные компоненты Docker</vt:lpstr>
      <vt:lpstr>Dockerfile</vt:lpstr>
      <vt:lpstr>DAEMON</vt:lpstr>
      <vt:lpstr>CLIENT</vt:lpstr>
      <vt:lpstr>REGISTRY</vt:lpstr>
      <vt:lpstr>Docker hub</vt:lpstr>
      <vt:lpstr>Docker DESKTOP</vt:lpstr>
      <vt:lpstr>Docker Volumes</vt:lpstr>
      <vt:lpstr>Как устроен образ Docker</vt:lpstr>
      <vt:lpstr>Практика работы с Docker</vt:lpstr>
      <vt:lpstr>Практика работы с Docker</vt:lpstr>
      <vt:lpstr>Практика работы с Docker</vt:lpstr>
      <vt:lpstr>Проброс портов в Docker</vt:lpstr>
      <vt:lpstr>Практика работы с Docker</vt:lpstr>
      <vt:lpstr>Переменные в Docker</vt:lpstr>
      <vt:lpstr>ПОСТОЯННЫЕ Данные в Docker</vt:lpstr>
      <vt:lpstr>Постоянные данные в Docker</vt:lpstr>
      <vt:lpstr>Постоянные данные в Docker</vt:lpstr>
      <vt:lpstr>СЕТИ в Docker</vt:lpstr>
      <vt:lpstr>СЕТИ в Docker</vt:lpstr>
      <vt:lpstr>Сети в Docker</vt:lpstr>
      <vt:lpstr>Сети в Docker</vt:lpstr>
      <vt:lpstr>Создание своих Docker контейнеров</vt:lpstr>
      <vt:lpstr>Создание своих Docker контейнеров</vt:lpstr>
      <vt:lpstr>Создание собственных Docker контейнеров</vt:lpstr>
      <vt:lpstr>Создание собственных Docker контейнеров</vt:lpstr>
      <vt:lpstr>Что такое Пространства имен</vt:lpstr>
      <vt:lpstr>ПРОСТРАНСТВА ИМЕН</vt:lpstr>
      <vt:lpstr>ПРОСТРАНСТВА ИМЕН</vt:lpstr>
      <vt:lpstr>ПРОСТРАНСТВА ИМЕН</vt:lpstr>
      <vt:lpstr>ТИПЫ ПРОСТРАНСТВ ИМЕН</vt:lpstr>
      <vt:lpstr>ПРОСТРАНСТВА ИМЕН</vt:lpstr>
      <vt:lpstr>ПРОСТРАНСТВА ИМЕН</vt:lpstr>
      <vt:lpstr>PID namespace</vt:lpstr>
      <vt:lpstr>Что вообще делает Docker</vt:lpstr>
      <vt:lpstr>Попробуем «провалиться» внутрь Docker контейнера штатными средствами linux</vt:lpstr>
      <vt:lpstr>CAPAbilities</vt:lpstr>
      <vt:lpstr>Как выйти из контейнера</vt:lpstr>
      <vt:lpstr>Как выйти из контейнера</vt:lpstr>
      <vt:lpstr>Как выйти из контейнера</vt:lpstr>
      <vt:lpstr>Как выйти из контейнера</vt:lpstr>
      <vt:lpstr>CAP_SYS_ADMIN</vt:lpstr>
      <vt:lpstr>CAP_SYS_MODULE</vt:lpstr>
      <vt:lpstr>КАК посмотреть capabilities внутри контейнера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контейнеризации, введение в Docker</dc:title>
  <dc:creator>Admin</dc:creator>
  <cp:lastModifiedBy>Admin</cp:lastModifiedBy>
  <cp:revision>41</cp:revision>
  <dcterms:created xsi:type="dcterms:W3CDTF">2024-02-05T18:11:20Z</dcterms:created>
  <dcterms:modified xsi:type="dcterms:W3CDTF">2024-08-27T16:53:47Z</dcterms:modified>
</cp:coreProperties>
</file>