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83" r:id="rId3"/>
    <p:sldId id="284" r:id="rId4"/>
    <p:sldId id="315" r:id="rId5"/>
    <p:sldId id="322" r:id="rId6"/>
    <p:sldId id="318" r:id="rId7"/>
    <p:sldId id="317" r:id="rId8"/>
    <p:sldId id="308" r:id="rId9"/>
    <p:sldId id="352" r:id="rId10"/>
    <p:sldId id="330" r:id="rId11"/>
    <p:sldId id="365" r:id="rId12"/>
    <p:sldId id="343" r:id="rId13"/>
    <p:sldId id="344" r:id="rId14"/>
    <p:sldId id="345" r:id="rId15"/>
    <p:sldId id="346" r:id="rId16"/>
    <p:sldId id="331" r:id="rId17"/>
    <p:sldId id="366" r:id="rId18"/>
    <p:sldId id="347" r:id="rId19"/>
    <p:sldId id="348" r:id="rId20"/>
    <p:sldId id="349" r:id="rId21"/>
    <p:sldId id="304" r:id="rId22"/>
    <p:sldId id="355" r:id="rId23"/>
    <p:sldId id="353" r:id="rId24"/>
    <p:sldId id="354" r:id="rId25"/>
    <p:sldId id="356" r:id="rId26"/>
    <p:sldId id="359" r:id="rId27"/>
    <p:sldId id="360" r:id="rId28"/>
    <p:sldId id="361" r:id="rId29"/>
    <p:sldId id="362" r:id="rId30"/>
    <p:sldId id="363" r:id="rId31"/>
    <p:sldId id="364" r:id="rId32"/>
    <p:sldId id="350" r:id="rId33"/>
    <p:sldId id="35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mTrvd8M9+Ds6xkYNNJOupw==" hashData="NhFowpl13j+nqQ37h/jYcU4Hqvbh88jjhdq/YjiNTElVU/fvZdtjyRkV/mEhrJw2dMRLimeJfccAcP32uPEWwg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6782"/>
    <a:srgbClr val="8C92AC"/>
    <a:srgbClr val="FF7C80"/>
    <a:srgbClr val="FD9E02"/>
    <a:srgbClr val="B08FFF"/>
    <a:srgbClr val="31B6D4"/>
    <a:srgbClr val="9CDCEA"/>
    <a:srgbClr val="F07CB6"/>
    <a:srgbClr val="DC143C"/>
    <a:srgbClr val="8EC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436" autoAdjust="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DE040D6-CCBD-4F02-9A44-6A0A1CEB50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9303B7-FB14-4047-85C9-B8CC157D7D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B2179-EAB5-4E35-ADA7-C01D2BB042B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FDF41-3105-424E-8839-E96D817034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59AA5-0E93-4F8C-98F0-A9FFB47317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E1457-766E-4DBC-BCB1-7266DFE18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F0846-639B-4D88-9900-FA93BB1038F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5556F-3B00-4989-8061-1BE4D1A5F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296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OPI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E590B9E-993D-4411-9B3F-F21B812613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954" y="441416"/>
            <a:ext cx="10972800" cy="2540986"/>
          </a:xfrm>
          <a:ln>
            <a:noFill/>
          </a:ln>
        </p:spPr>
        <p:txBody>
          <a:bodyPr anchor="b">
            <a:normAutofit/>
          </a:bodyPr>
          <a:lstStyle>
            <a:lvl1pPr algn="l">
              <a:defRPr sz="6000">
                <a:solidFill>
                  <a:srgbClr val="126782"/>
                </a:solidFill>
                <a:latin typeface="Montserrat Subrayada" panose="02000505000000020004" pitchFamily="2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3954" y="3209393"/>
            <a:ext cx="10972800" cy="2942016"/>
          </a:xfrm>
        </p:spPr>
        <p:txBody>
          <a:bodyPr anchor="b">
            <a:normAutofit/>
          </a:bodyPr>
          <a:lstStyle>
            <a:lvl1pPr marL="0" indent="0" algn="l">
              <a:buNone/>
              <a:defRPr sz="2400">
                <a:solidFill>
                  <a:srgbClr val="126782"/>
                </a:solidFill>
                <a:latin typeface="Palatino Linotype" panose="0204050205050503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613954" y="3095897"/>
            <a:ext cx="8229600" cy="0"/>
          </a:xfrm>
          <a:prstGeom prst="line">
            <a:avLst/>
          </a:prstGeom>
          <a:ln w="76200">
            <a:solidFill>
              <a:srgbClr val="FD9E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6">
            <a:extLst>
              <a:ext uri="{FF2B5EF4-FFF2-40B4-BE49-F238E27FC236}">
                <a16:creationId xmlns:a16="http://schemas.microsoft.com/office/drawing/2014/main" id="{26B928A0-D940-4383-A5E5-DAE97FAC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58494"/>
            <a:ext cx="2743200" cy="199501"/>
          </a:xfrm>
        </p:spPr>
        <p:txBody>
          <a:bodyPr/>
          <a:lstStyle>
            <a:lvl1pPr>
              <a:defRPr>
                <a:solidFill>
                  <a:srgbClr val="8C92AC"/>
                </a:solidFill>
                <a:latin typeface="Palatino Linotype" panose="02040502050505030304" pitchFamily="18" charset="0"/>
              </a:defRPr>
            </a:lvl1pPr>
          </a:lstStyle>
          <a:p>
            <a:fld id="{11B3F881-25EB-4ECF-8D29-73124C426A51}" type="datetime1">
              <a:rPr lang="en-US" smtClean="0"/>
              <a:t>3/6/2024</a:t>
            </a:fld>
            <a:endParaRPr lang="en-US" dirty="0"/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CD006BD1-6070-457A-826F-39E1A033F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58498"/>
            <a:ext cx="4114800" cy="199501"/>
          </a:xfrm>
          <a:ln>
            <a:noFill/>
          </a:ln>
        </p:spPr>
        <p:txBody>
          <a:bodyPr/>
          <a:lstStyle>
            <a:lvl1pPr>
              <a:defRPr>
                <a:solidFill>
                  <a:srgbClr val="8C92AC"/>
                </a:solidFill>
              </a:defRPr>
            </a:lvl1pPr>
          </a:lstStyle>
          <a:p>
            <a:r>
              <a:rPr lang="en-PH"/>
              <a:t>Gyro Analytics</a:t>
            </a:r>
            <a:endParaRPr lang="en-US" dirty="0"/>
          </a:p>
        </p:txBody>
      </p:sp>
      <p:sp>
        <p:nvSpPr>
          <p:cNvPr id="15" name="Slide Number Placeholder 10">
            <a:extLst>
              <a:ext uri="{FF2B5EF4-FFF2-40B4-BE49-F238E27FC236}">
                <a16:creationId xmlns:a16="http://schemas.microsoft.com/office/drawing/2014/main" id="{FEDFFD0C-8B88-46E1-81E5-59563647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658494"/>
            <a:ext cx="2743200" cy="199506"/>
          </a:xfrm>
        </p:spPr>
        <p:txBody>
          <a:bodyPr/>
          <a:lstStyle>
            <a:lvl1pPr>
              <a:defRPr>
                <a:solidFill>
                  <a:srgbClr val="8C92AC"/>
                </a:solidFill>
              </a:defRPr>
            </a:lvl1pPr>
          </a:lstStyle>
          <a:p>
            <a:fld id="{3663B651-00C6-404B-AB90-99A9E2699C1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51508E-DBD1-27C1-5EDC-0401C91B566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58521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63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5F961C8-622D-47EF-87A3-AFE34A1DDE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524881"/>
            <a:ext cx="6095999" cy="6029113"/>
          </a:xfr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rgbClr val="126782"/>
                </a:solidFill>
                <a:latin typeface="Palatino Linotype" panose="02040502050505030304" pitchFamily="18" charset="0"/>
                <a:cs typeface="Times New Roman" panose="02020603050405020304" pitchFamily="18" charset="0"/>
              </a:defRPr>
            </a:lvl1pPr>
            <a:lvl2pPr marL="457200" indent="0">
              <a:lnSpc>
                <a:spcPct val="150000"/>
              </a:lnSpc>
              <a:buNone/>
              <a:defRPr sz="2400">
                <a:solidFill>
                  <a:srgbClr val="126782"/>
                </a:solidFill>
                <a:latin typeface="Palatino Linotype" panose="02040502050505030304" pitchFamily="18" charset="0"/>
                <a:cs typeface="Times New Roman" panose="02020603050405020304" pitchFamily="18" charset="0"/>
              </a:defRPr>
            </a:lvl2pPr>
            <a:lvl3pPr marL="914400" indent="0">
              <a:lnSpc>
                <a:spcPct val="150000"/>
              </a:lnSpc>
              <a:buNone/>
              <a:defRPr sz="2400">
                <a:solidFill>
                  <a:srgbClr val="126782"/>
                </a:solidFill>
                <a:latin typeface="Palatino Linotype" panose="02040502050505030304" pitchFamily="18" charset="0"/>
                <a:cs typeface="Times New Roman" panose="02020603050405020304" pitchFamily="18" charset="0"/>
              </a:defRPr>
            </a:lvl3pPr>
            <a:lvl4pPr marL="1371600" indent="0">
              <a:buNone/>
              <a:defRPr sz="240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cs typeface="Times New Roman" panose="02020603050405020304" pitchFamily="18" charset="0"/>
              </a:defRPr>
            </a:lvl4pPr>
            <a:lvl5pPr marL="1828800" indent="0">
              <a:buNone/>
              <a:defRPr sz="240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cs typeface="Times New Roman" panose="02020603050405020304" pitchFamily="18" charset="0"/>
              </a:defRPr>
            </a:lvl5pPr>
          </a:lstStyle>
          <a:p>
            <a:pPr lvl="2"/>
            <a:r>
              <a:rPr lang="en-US" dirty="0"/>
              <a:t>TOPIC OUTLINE</a:t>
            </a:r>
          </a:p>
          <a:p>
            <a:pPr lvl="2"/>
            <a:r>
              <a:rPr lang="en-US" dirty="0">
                <a:latin typeface="Palatino Linotype" panose="02040502050505030304" pitchFamily="18" charset="0"/>
              </a:rPr>
              <a:t>Topic 1</a:t>
            </a:r>
          </a:p>
          <a:p>
            <a:pPr lvl="2"/>
            <a:r>
              <a:rPr lang="en-US" dirty="0">
                <a:latin typeface="Palatino Linotype" panose="02040502050505030304" pitchFamily="18" charset="0"/>
              </a:rPr>
              <a:t>Topic 2</a:t>
            </a:r>
          </a:p>
          <a:p>
            <a:pPr lvl="2"/>
            <a:r>
              <a:rPr lang="en-US" dirty="0">
                <a:latin typeface="Palatino Linotype" panose="02040502050505030304" pitchFamily="18" charset="0"/>
              </a:rPr>
              <a:t>Topic 3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D30376-B888-812E-3485-9F18EA5E1915}"/>
              </a:ext>
            </a:extLst>
          </p:cNvPr>
          <p:cNvPicPr/>
          <p:nvPr userDrawn="1"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58521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01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5F961C8-622D-47EF-87A3-AFE34A1DDE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524881"/>
            <a:ext cx="6095999" cy="6029113"/>
          </a:xfr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rgbClr val="126782"/>
                </a:solidFill>
                <a:latin typeface="Montserrat Subrayada" panose="02000505000000020004" pitchFamily="2" charset="0"/>
                <a:cs typeface="Times New Roman" panose="02020603050405020304" pitchFamily="18" charset="0"/>
              </a:defRPr>
            </a:lvl1pPr>
            <a:lvl2pPr marL="457200" indent="0">
              <a:lnSpc>
                <a:spcPct val="150000"/>
              </a:lnSpc>
              <a:buNone/>
              <a:defRPr sz="3600">
                <a:solidFill>
                  <a:srgbClr val="126782"/>
                </a:solidFill>
                <a:latin typeface="Montserrat Subrayada" panose="02000505000000020004" pitchFamily="2" charset="0"/>
                <a:cs typeface="Times New Roman" panose="02020603050405020304" pitchFamily="18" charset="0"/>
              </a:defRPr>
            </a:lvl2pPr>
            <a:lvl3pPr marL="914400" indent="0">
              <a:buNone/>
              <a:defRPr sz="240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cs typeface="Times New Roman" panose="02020603050405020304" pitchFamily="18" charset="0"/>
              </a:defRPr>
            </a:lvl3pPr>
            <a:lvl4pPr marL="1371600" indent="0">
              <a:buNone/>
              <a:defRPr sz="240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cs typeface="Times New Roman" panose="02020603050405020304" pitchFamily="18" charset="0"/>
              </a:defRPr>
            </a:lvl4pPr>
            <a:lvl5pPr marL="1828800" indent="0">
              <a:buNone/>
              <a:defRPr sz="240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SUB-TOPIC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F86571-7646-CDCC-C42B-8E0825F462CC}"/>
              </a:ext>
            </a:extLst>
          </p:cNvPr>
          <p:cNvPicPr/>
          <p:nvPr userDrawn="1"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58521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4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5F961C8-622D-47EF-87A3-AFE34A1DDE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18015"/>
          </a:xfrm>
        </p:spPr>
        <p:txBody>
          <a:bodyPr>
            <a:normAutofit/>
          </a:bodyPr>
          <a:lstStyle>
            <a:lvl1pPr algn="r">
              <a:defRPr sz="3200">
                <a:solidFill>
                  <a:srgbClr val="8C92AC"/>
                </a:solidFill>
                <a:latin typeface="Montserrat Subrayada" panose="02000505000000020004" pitchFamily="2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524881"/>
            <a:ext cx="6095999" cy="602911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rgbClr val="126782"/>
                </a:solidFill>
                <a:latin typeface="Palatino Linotype" panose="02040502050505030304" pitchFamily="18" charset="0"/>
                <a:cs typeface="Times New Roman" panose="02020603050405020304" pitchFamily="18" charset="0"/>
              </a:defRPr>
            </a:lvl1pPr>
            <a:lvl2pPr marL="457200" indent="0">
              <a:lnSpc>
                <a:spcPct val="150000"/>
              </a:lnSpc>
              <a:buNone/>
              <a:defRPr sz="2400">
                <a:solidFill>
                  <a:srgbClr val="126782"/>
                </a:solidFill>
                <a:latin typeface="Palatino Linotype" panose="02040502050505030304" pitchFamily="18" charset="0"/>
                <a:cs typeface="Times New Roman" panose="02020603050405020304" pitchFamily="18" charset="0"/>
              </a:defRPr>
            </a:lvl2pPr>
            <a:lvl3pPr marL="914400" indent="0">
              <a:buNone/>
              <a:defRPr sz="240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cs typeface="Times New Roman" panose="02020603050405020304" pitchFamily="18" charset="0"/>
              </a:defRPr>
            </a:lvl3pPr>
            <a:lvl4pPr marL="1371600" indent="0">
              <a:buNone/>
              <a:defRPr sz="240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cs typeface="Times New Roman" panose="02020603050405020304" pitchFamily="18" charset="0"/>
              </a:defRPr>
            </a:lvl4pPr>
            <a:lvl5pPr marL="1828800" indent="0">
              <a:buNone/>
              <a:defRPr sz="240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463134"/>
            <a:ext cx="12192000" cy="0"/>
          </a:xfrm>
          <a:prstGeom prst="line">
            <a:avLst/>
          </a:prstGeom>
          <a:ln w="76200">
            <a:solidFill>
              <a:srgbClr val="8C9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6606246"/>
            <a:ext cx="12192000" cy="0"/>
          </a:xfrm>
          <a:prstGeom prst="line">
            <a:avLst/>
          </a:prstGeom>
          <a:ln w="38100">
            <a:solidFill>
              <a:srgbClr val="8C9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0D8E8C-2833-4EC6-926E-04641C4B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58494"/>
            <a:ext cx="2743200" cy="199501"/>
          </a:xfrm>
        </p:spPr>
        <p:txBody>
          <a:bodyPr/>
          <a:lstStyle>
            <a:lvl1pPr>
              <a:defRPr>
                <a:solidFill>
                  <a:srgbClr val="8C92AC"/>
                </a:solidFill>
              </a:defRPr>
            </a:lvl1pPr>
          </a:lstStyle>
          <a:p>
            <a:fld id="{17088E47-BB8B-4834-8F47-205FD03B44F7}" type="datetime1">
              <a:rPr lang="en-US" smtClean="0"/>
              <a:t>3/6/2024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305A1B1-0D49-4146-B00C-499FE94E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58498"/>
            <a:ext cx="4114800" cy="199501"/>
          </a:xfrm>
        </p:spPr>
        <p:txBody>
          <a:bodyPr/>
          <a:lstStyle>
            <a:lvl1pPr>
              <a:defRPr>
                <a:solidFill>
                  <a:srgbClr val="8C92AC"/>
                </a:solidFill>
              </a:defRPr>
            </a:lvl1pPr>
          </a:lstStyle>
          <a:p>
            <a:r>
              <a:rPr lang="en-PH"/>
              <a:t>Gyro Analytics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E2703A2-28B4-41D0-858D-A3568B85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658494"/>
            <a:ext cx="2743200" cy="199506"/>
          </a:xfrm>
        </p:spPr>
        <p:txBody>
          <a:bodyPr/>
          <a:lstStyle>
            <a:lvl1pPr>
              <a:defRPr>
                <a:solidFill>
                  <a:srgbClr val="8C92AC"/>
                </a:solidFill>
              </a:defRPr>
            </a:lvl1pPr>
          </a:lstStyle>
          <a:p>
            <a:fld id="{3663B651-00C6-404B-AB90-99A9E2699C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40A030-E906-CD30-9C69-3354C857D77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6000" y="524881"/>
            <a:ext cx="6096000" cy="602911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rgbClr val="126782"/>
                </a:solidFill>
                <a:latin typeface="Palatino Linotype" panose="02040502050505030304" pitchFamily="18" charset="0"/>
                <a:cs typeface="Times New Roman" panose="02020603050405020304" pitchFamily="18" charset="0"/>
              </a:defRPr>
            </a:lvl1pPr>
            <a:lvl2pPr marL="457200" indent="0">
              <a:lnSpc>
                <a:spcPct val="150000"/>
              </a:lnSpc>
              <a:buNone/>
              <a:defRPr sz="2400">
                <a:solidFill>
                  <a:srgbClr val="126782"/>
                </a:solidFill>
                <a:latin typeface="Palatino Linotype" panose="02040502050505030304" pitchFamily="18" charset="0"/>
                <a:cs typeface="Times New Roman" panose="02020603050405020304" pitchFamily="18" charset="0"/>
              </a:defRPr>
            </a:lvl2pPr>
            <a:lvl3pPr marL="914400" indent="0">
              <a:buNone/>
              <a:defRPr sz="240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cs typeface="Times New Roman" panose="02020603050405020304" pitchFamily="18" charset="0"/>
              </a:defRPr>
            </a:lvl3pPr>
            <a:lvl4pPr marL="1371600" indent="0">
              <a:buNone/>
              <a:defRPr sz="240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cs typeface="Times New Roman" panose="02020603050405020304" pitchFamily="18" charset="0"/>
              </a:defRPr>
            </a:lvl4pPr>
            <a:lvl5pPr marL="1828800" indent="0">
              <a:buNone/>
              <a:defRPr sz="240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DEC93-A701-B4DC-C685-347A028DAAEB}"/>
              </a:ext>
            </a:extLst>
          </p:cNvPr>
          <p:cNvPicPr/>
          <p:nvPr userDrawn="1"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58521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8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5F961C8-622D-47EF-87A3-AFE34A1DDE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18015"/>
          </a:xfrm>
        </p:spPr>
        <p:txBody>
          <a:bodyPr>
            <a:normAutofit/>
          </a:bodyPr>
          <a:lstStyle>
            <a:lvl1pPr algn="r">
              <a:defRPr sz="3200">
                <a:solidFill>
                  <a:srgbClr val="8C92AC"/>
                </a:solidFill>
                <a:latin typeface="Montserrat Subrayada" panose="02000505000000020004" pitchFamily="2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524881"/>
            <a:ext cx="6095999" cy="602911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rgbClr val="126782"/>
                </a:solidFill>
                <a:latin typeface="Palatino Linotype" panose="02040502050505030304" pitchFamily="18" charset="0"/>
                <a:cs typeface="Times New Roman" panose="02020603050405020304" pitchFamily="18" charset="0"/>
              </a:defRPr>
            </a:lvl1pPr>
            <a:lvl2pPr marL="457200" indent="0">
              <a:lnSpc>
                <a:spcPct val="150000"/>
              </a:lnSpc>
              <a:buNone/>
              <a:defRPr sz="2400">
                <a:solidFill>
                  <a:srgbClr val="126782"/>
                </a:solidFill>
                <a:latin typeface="Palatino Linotype" panose="02040502050505030304" pitchFamily="18" charset="0"/>
                <a:cs typeface="Times New Roman" panose="02020603050405020304" pitchFamily="18" charset="0"/>
              </a:defRPr>
            </a:lvl2pPr>
            <a:lvl3pPr marL="914400" indent="0">
              <a:buNone/>
              <a:defRPr sz="240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cs typeface="Times New Roman" panose="02020603050405020304" pitchFamily="18" charset="0"/>
              </a:defRPr>
            </a:lvl3pPr>
            <a:lvl4pPr marL="1371600" indent="0">
              <a:buNone/>
              <a:defRPr sz="240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cs typeface="Times New Roman" panose="02020603050405020304" pitchFamily="18" charset="0"/>
              </a:defRPr>
            </a:lvl4pPr>
            <a:lvl5pPr marL="1828800" indent="0">
              <a:buNone/>
              <a:defRPr sz="240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463134"/>
            <a:ext cx="12192000" cy="0"/>
          </a:xfrm>
          <a:prstGeom prst="line">
            <a:avLst/>
          </a:prstGeom>
          <a:ln w="76200">
            <a:solidFill>
              <a:srgbClr val="8C9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6606246"/>
            <a:ext cx="12192000" cy="0"/>
          </a:xfrm>
          <a:prstGeom prst="line">
            <a:avLst/>
          </a:prstGeom>
          <a:ln w="38100">
            <a:solidFill>
              <a:srgbClr val="8C9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0D8E8C-2833-4EC6-926E-04641C4B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58494"/>
            <a:ext cx="2743200" cy="199501"/>
          </a:xfrm>
        </p:spPr>
        <p:txBody>
          <a:bodyPr/>
          <a:lstStyle>
            <a:lvl1pPr>
              <a:defRPr>
                <a:solidFill>
                  <a:srgbClr val="8C92AC"/>
                </a:solidFill>
              </a:defRPr>
            </a:lvl1pPr>
          </a:lstStyle>
          <a:p>
            <a:fld id="{08858ACC-3EEC-4B2B-9B54-095CE67BBAEE}" type="datetime1">
              <a:rPr lang="en-US" smtClean="0"/>
              <a:t>3/6/2024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305A1B1-0D49-4146-B00C-499FE94E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58498"/>
            <a:ext cx="4114800" cy="199501"/>
          </a:xfrm>
        </p:spPr>
        <p:txBody>
          <a:bodyPr/>
          <a:lstStyle>
            <a:lvl1pPr>
              <a:defRPr>
                <a:solidFill>
                  <a:srgbClr val="8C92AC"/>
                </a:solidFill>
              </a:defRPr>
            </a:lvl1pPr>
          </a:lstStyle>
          <a:p>
            <a:r>
              <a:rPr lang="en-PH"/>
              <a:t>Gyro Analytics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E2703A2-28B4-41D0-858D-A3568B85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658494"/>
            <a:ext cx="2743200" cy="199506"/>
          </a:xfrm>
        </p:spPr>
        <p:txBody>
          <a:bodyPr/>
          <a:lstStyle>
            <a:lvl1pPr>
              <a:defRPr>
                <a:solidFill>
                  <a:srgbClr val="8C92AC"/>
                </a:solidFill>
              </a:defRPr>
            </a:lvl1pPr>
          </a:lstStyle>
          <a:p>
            <a:fld id="{3663B651-00C6-404B-AB90-99A9E2699C1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DEC93-A701-B4DC-C685-347A028DAAEB}"/>
              </a:ext>
            </a:extLst>
          </p:cNvPr>
          <p:cNvPicPr/>
          <p:nvPr userDrawn="1"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58521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027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EE368BF-95A3-40B7-887E-DCA2E91C2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fld id="{C46174F1-3FC7-48E2-9E81-83C1A2522810}" type="datetime1">
              <a:rPr lang="en-US" smtClean="0"/>
              <a:t>3/6/2024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6C91047-FD69-46B9-B001-E627B7EC1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r>
              <a:rPr lang="en-PH"/>
              <a:t>Gyro Analytics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F1B73D3-76AE-404B-AF40-6FA894653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fld id="{3663B651-00C6-404B-AB90-99A9E2699C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0" r:id="rId4"/>
    <p:sldLayoutId id="2147483657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44-D336-4516-9DAC-DA7BD50089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b="1" dirty="0"/>
              <a:t>VIDEO GAME SALES</a:t>
            </a:r>
            <a:br>
              <a:rPr lang="en-US" dirty="0"/>
            </a:br>
            <a:r>
              <a:rPr lang="en-US" sz="2400" b="1" dirty="0">
                <a:solidFill>
                  <a:srgbClr val="8C92AC"/>
                </a:solidFill>
              </a:rPr>
              <a:t>ANALYSIS REPORT</a:t>
            </a:r>
            <a:endParaRPr lang="en-US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4512B-49ED-445E-99F8-6DC602FA8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PH" i="1" dirty="0">
                <a:solidFill>
                  <a:srgbClr val="8C92AC"/>
                </a:solidFill>
              </a:rPr>
              <a:t>prepared by:</a:t>
            </a:r>
          </a:p>
          <a:p>
            <a:pPr>
              <a:lnSpc>
                <a:spcPct val="150000"/>
              </a:lnSpc>
            </a:pPr>
            <a:r>
              <a:rPr lang="en-PH" b="1" dirty="0"/>
              <a:t>Gyro A. Madrona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PH" sz="2000" dirty="0">
                <a:solidFill>
                  <a:srgbClr val="8C92AC"/>
                </a:solidFill>
              </a:rPr>
              <a:t>Electronics Engineer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PH" sz="2000" dirty="0">
                <a:solidFill>
                  <a:srgbClr val="8C92AC"/>
                </a:solidFill>
              </a:rPr>
              <a:t>Six Sigma Certified</a:t>
            </a:r>
            <a:endParaRPr lang="en-US" sz="2000" dirty="0">
              <a:solidFill>
                <a:srgbClr val="8C92AC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1C5D8-274D-4751-82AE-27CE9460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58495"/>
            <a:ext cx="4114800" cy="167484"/>
          </a:xfrm>
          <a:prstGeom prst="rect">
            <a:avLst/>
          </a:prstGeom>
        </p:spPr>
        <p:txBody>
          <a:bodyPr/>
          <a:lstStyle/>
          <a:p>
            <a:r>
              <a:rPr lang="en-PH" dirty="0"/>
              <a:t>Gyro Analytics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E0435-E0A1-44E4-B4EB-D0608F12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651-00C6-404B-AB90-99A9E2699C1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61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06CBC6-1B58-AEAE-2D20-B47BF81BE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PH" b="1" dirty="0"/>
              <a:t>PLATFORM </a:t>
            </a:r>
            <a:r>
              <a:rPr lang="en-PH" b="1" dirty="0">
                <a:solidFill>
                  <a:srgbClr val="8C92AC"/>
                </a:solidFill>
              </a:rPr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637832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00F49-70AC-3FD4-7E26-E359DA965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B79A7-C703-6C7A-2BAA-BF8A5FD2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b="1" dirty="0">
                <a:solidFill>
                  <a:srgbClr val="126782"/>
                </a:solidFill>
                <a:latin typeface="Palatino Linotype" panose="02040502050505030304" pitchFamily="18" charset="0"/>
              </a:rPr>
              <a:t>PS4</a:t>
            </a:r>
            <a:r>
              <a:rPr lang="en-PH" dirty="0">
                <a:latin typeface="Palatino Linotype" panose="02040502050505030304" pitchFamily="18" charset="0"/>
              </a:rPr>
              <a:t> takes </a:t>
            </a:r>
            <a:r>
              <a:rPr lang="en-PH" b="1" dirty="0">
                <a:solidFill>
                  <a:srgbClr val="126782"/>
                </a:solidFill>
                <a:latin typeface="Palatino Linotype" panose="02040502050505030304" pitchFamily="18" charset="0"/>
              </a:rPr>
              <a:t>24%</a:t>
            </a:r>
            <a:r>
              <a:rPr lang="en-PH" dirty="0">
                <a:latin typeface="Palatino Linotype" panose="02040502050505030304" pitchFamily="18" charset="0"/>
              </a:rPr>
              <a:t> of the Global Sales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BE0F3-4530-51C3-9F85-2CB4C163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Gyro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58ADC-A169-EF45-E8C8-9EACDD73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651-00C6-404B-AB90-99A9E2699C10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5F910A-99FA-E41B-0F99-33152B989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17" t="12941" r="11617" b="13203"/>
          <a:stretch/>
        </p:blipFill>
        <p:spPr>
          <a:xfrm>
            <a:off x="1416424" y="887506"/>
            <a:ext cx="9359152" cy="50650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F83493-78B8-95AE-618C-FD3884B80724}"/>
              </a:ext>
            </a:extLst>
          </p:cNvPr>
          <p:cNvSpPr txBox="1"/>
          <p:nvPr/>
        </p:nvSpPr>
        <p:spPr>
          <a:xfrm>
            <a:off x="9631680" y="3105834"/>
            <a:ext cx="2326640" cy="646331"/>
          </a:xfrm>
          <a:prstGeom prst="rect">
            <a:avLst/>
          </a:prstGeom>
          <a:solidFill>
            <a:schemeClr val="bg1"/>
          </a:solidFill>
          <a:ln>
            <a:solidFill>
              <a:srgbClr val="8C92AC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8C92AC"/>
                </a:solidFill>
                <a:latin typeface="Palatino Linotype" panose="02040502050505030304" pitchFamily="18" charset="0"/>
              </a:rPr>
              <a:t>PS4 and Xbox One was released in </a:t>
            </a:r>
            <a:r>
              <a:rPr lang="en-PH" b="1" dirty="0">
                <a:latin typeface="Palatino Linotype" panose="02040502050505030304" pitchFamily="18" charset="0"/>
              </a:rPr>
              <a:t>2013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799DAB-48B4-E501-E650-1922A98E0AA4}"/>
              </a:ext>
            </a:extLst>
          </p:cNvPr>
          <p:cNvSpPr/>
          <p:nvPr/>
        </p:nvSpPr>
        <p:spPr>
          <a:xfrm>
            <a:off x="5618480" y="1887942"/>
            <a:ext cx="3657600" cy="374904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5BD4F1-4D3D-5269-DA4E-0871F40B8CE7}"/>
              </a:ext>
            </a:extLst>
          </p:cNvPr>
          <p:cNvSpPr/>
          <p:nvPr/>
        </p:nvSpPr>
        <p:spPr>
          <a:xfrm>
            <a:off x="3762783" y="1887505"/>
            <a:ext cx="1783080" cy="189280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62212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B106F-7158-0415-3E31-F6D8E141B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F5D1A-A0F1-B718-506C-687D3982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b="1" dirty="0">
                <a:solidFill>
                  <a:srgbClr val="126782"/>
                </a:solidFill>
                <a:latin typeface="Palatino Linotype" panose="02040502050505030304" pitchFamily="18" charset="0"/>
              </a:rPr>
              <a:t>Japanese</a:t>
            </a:r>
            <a:r>
              <a:rPr lang="en-PH" dirty="0">
                <a:latin typeface="Palatino Linotype" panose="02040502050505030304" pitchFamily="18" charset="0"/>
              </a:rPr>
              <a:t> prefer </a:t>
            </a:r>
            <a:r>
              <a:rPr lang="en-PH" b="1" dirty="0">
                <a:solidFill>
                  <a:srgbClr val="126782"/>
                </a:solidFill>
                <a:latin typeface="Palatino Linotype" panose="02040502050505030304" pitchFamily="18" charset="0"/>
              </a:rPr>
              <a:t>portable</a:t>
            </a:r>
            <a:r>
              <a:rPr lang="en-PH" dirty="0">
                <a:latin typeface="Palatino Linotype" panose="02040502050505030304" pitchFamily="18" charset="0"/>
              </a:rPr>
              <a:t> gaming platform: Nintendo’s</a:t>
            </a:r>
            <a:r>
              <a:rPr lang="en-PH" b="1" dirty="0">
                <a:solidFill>
                  <a:srgbClr val="126782"/>
                </a:solidFill>
                <a:latin typeface="Palatino Linotype" panose="02040502050505030304" pitchFamily="18" charset="0"/>
              </a:rPr>
              <a:t> 3DS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EADA4-06F0-C22E-CC90-C12571AE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Gyro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2E539-1AB3-B701-802A-94266B233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651-00C6-404B-AB90-99A9E2699C10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B7F0A8-9A4D-48F3-C3A9-6EFB9B94CD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17" t="12941" r="11617" b="13203"/>
          <a:stretch/>
        </p:blipFill>
        <p:spPr>
          <a:xfrm>
            <a:off x="1416424" y="887506"/>
            <a:ext cx="9359152" cy="50650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3388620-C0D0-422E-B7D0-02A8AD2D1AAD}"/>
              </a:ext>
            </a:extLst>
          </p:cNvPr>
          <p:cNvSpPr/>
          <p:nvPr/>
        </p:nvSpPr>
        <p:spPr>
          <a:xfrm>
            <a:off x="1902760" y="1885275"/>
            <a:ext cx="3657600" cy="374904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359595-7630-67BB-7A3E-71119E38B546}"/>
              </a:ext>
            </a:extLst>
          </p:cNvPr>
          <p:cNvSpPr/>
          <p:nvPr/>
        </p:nvSpPr>
        <p:spPr>
          <a:xfrm>
            <a:off x="7472980" y="1903505"/>
            <a:ext cx="1808480" cy="188366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DC6B1-3384-8285-1175-F55B47E47A13}"/>
              </a:ext>
            </a:extLst>
          </p:cNvPr>
          <p:cNvSpPr/>
          <p:nvPr/>
        </p:nvSpPr>
        <p:spPr>
          <a:xfrm>
            <a:off x="5628640" y="3841377"/>
            <a:ext cx="3657600" cy="179222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65495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A2EF1-7C55-F536-A866-6D62EFDBE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B6B1-1C1F-7280-B493-4CDCA12D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>
                <a:latin typeface="Palatino Linotype" panose="02040502050505030304" pitchFamily="18" charset="0"/>
              </a:rPr>
              <a:t>Americans prefer </a:t>
            </a:r>
            <a:r>
              <a:rPr lang="en-PH" b="1" dirty="0">
                <a:solidFill>
                  <a:srgbClr val="126782"/>
                </a:solidFill>
                <a:latin typeface="Palatino Linotype" panose="02040502050505030304" pitchFamily="18" charset="0"/>
              </a:rPr>
              <a:t>Xbox One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6F277-219E-31C9-0874-3D1AFE8B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Gyro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5A391-F05B-BD9A-E3B9-5B9B85E4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651-00C6-404B-AB90-99A9E2699C1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7D7349-DCFE-9AFA-0E32-A97DB9189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17" t="12941" r="11617" b="13203"/>
          <a:stretch/>
        </p:blipFill>
        <p:spPr>
          <a:xfrm>
            <a:off x="1416424" y="887506"/>
            <a:ext cx="9359152" cy="50650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E950E4-7CB2-48C1-CE11-DB228A57CF13}"/>
              </a:ext>
            </a:extLst>
          </p:cNvPr>
          <p:cNvSpPr/>
          <p:nvPr/>
        </p:nvSpPr>
        <p:spPr>
          <a:xfrm>
            <a:off x="1904103" y="1887784"/>
            <a:ext cx="3657600" cy="373989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B693D-F5DF-67E2-9452-961BF9977694}"/>
              </a:ext>
            </a:extLst>
          </p:cNvPr>
          <p:cNvSpPr/>
          <p:nvPr/>
        </p:nvSpPr>
        <p:spPr>
          <a:xfrm>
            <a:off x="5619675" y="1889938"/>
            <a:ext cx="1819656" cy="189280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FD3FEA-9B26-5A3C-59A9-B1F7A54F5B62}"/>
              </a:ext>
            </a:extLst>
          </p:cNvPr>
          <p:cNvSpPr/>
          <p:nvPr/>
        </p:nvSpPr>
        <p:spPr>
          <a:xfrm>
            <a:off x="5619675" y="3859250"/>
            <a:ext cx="3657600" cy="178308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7630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7A729-4C60-094E-F373-651F920D9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5A69-1DCF-261C-D17C-B92FC2C3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>
                <a:latin typeface="Palatino Linotype" panose="02040502050505030304" pitchFamily="18" charset="0"/>
              </a:rPr>
              <a:t>2 years after released (2015), </a:t>
            </a:r>
            <a:r>
              <a:rPr lang="en-PH" b="1" dirty="0">
                <a:solidFill>
                  <a:srgbClr val="126782"/>
                </a:solidFill>
                <a:latin typeface="Palatino Linotype" panose="02040502050505030304" pitchFamily="18" charset="0"/>
              </a:rPr>
              <a:t>PS4</a:t>
            </a:r>
            <a:r>
              <a:rPr lang="en-PH" dirty="0">
                <a:latin typeface="Palatino Linotype" panose="02040502050505030304" pitchFamily="18" charset="0"/>
              </a:rPr>
              <a:t> outperformed Xbox One by </a:t>
            </a:r>
            <a:r>
              <a:rPr lang="en-PH" b="1" dirty="0">
                <a:solidFill>
                  <a:srgbClr val="126782"/>
                </a:solidFill>
                <a:latin typeface="Palatino Linotype" panose="02040502050505030304" pitchFamily="18" charset="0"/>
              </a:rPr>
              <a:t>$6M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DA2F7-23BC-B816-C2AF-0099A698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Gyro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29D5F-3F0D-B41D-2605-57F1E149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651-00C6-404B-AB90-99A9E2699C10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5630E2-CA51-825D-0961-C4426B411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17" t="12941" r="11617" b="13203"/>
          <a:stretch/>
        </p:blipFill>
        <p:spPr>
          <a:xfrm>
            <a:off x="1416424" y="887506"/>
            <a:ext cx="9359152" cy="50650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4A8614-AEA2-F43A-384C-5A4947D3322A}"/>
              </a:ext>
            </a:extLst>
          </p:cNvPr>
          <p:cNvSpPr/>
          <p:nvPr/>
        </p:nvSpPr>
        <p:spPr>
          <a:xfrm>
            <a:off x="1903802" y="1887246"/>
            <a:ext cx="3657600" cy="374904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FFBFD8-DF7D-5A62-7FDB-D3473EDDB318}"/>
              </a:ext>
            </a:extLst>
          </p:cNvPr>
          <p:cNvSpPr/>
          <p:nvPr/>
        </p:nvSpPr>
        <p:spPr>
          <a:xfrm>
            <a:off x="5619675" y="1887247"/>
            <a:ext cx="3657599" cy="191109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D0D87549-526F-DF58-FE9C-7302A3599933}"/>
              </a:ext>
            </a:extLst>
          </p:cNvPr>
          <p:cNvSpPr/>
          <p:nvPr/>
        </p:nvSpPr>
        <p:spPr>
          <a:xfrm>
            <a:off x="7448474" y="3761766"/>
            <a:ext cx="667871" cy="294043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>
                <a:solidFill>
                  <a:schemeClr val="tx1"/>
                </a:solidFill>
                <a:latin typeface="Palatino Linotype" panose="02040502050505030304" pitchFamily="18" charset="0"/>
              </a:rPr>
              <a:t>$45M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87DF7DC2-EA04-9A7E-1EA5-68047FB1E457}"/>
              </a:ext>
            </a:extLst>
          </p:cNvPr>
          <p:cNvSpPr/>
          <p:nvPr/>
        </p:nvSpPr>
        <p:spPr>
          <a:xfrm>
            <a:off x="7873254" y="4158038"/>
            <a:ext cx="667871" cy="294043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>
                <a:solidFill>
                  <a:schemeClr val="tx1"/>
                </a:solidFill>
                <a:latin typeface="Palatino Linotype" panose="02040502050505030304" pitchFamily="18" charset="0"/>
              </a:rPr>
              <a:t>$39M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7925BD-2EEE-11F1-9488-CFC2ED0E9739}"/>
              </a:ext>
            </a:extLst>
          </p:cNvPr>
          <p:cNvSpPr txBox="1"/>
          <p:nvPr/>
        </p:nvSpPr>
        <p:spPr>
          <a:xfrm>
            <a:off x="9005494" y="4158038"/>
            <a:ext cx="2161245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PH" sz="1000" dirty="0">
                <a:solidFill>
                  <a:srgbClr val="8C92AC"/>
                </a:solidFill>
                <a:latin typeface="Palatino Linotype" panose="02040502050505030304" pitchFamily="18" charset="0"/>
              </a:rPr>
              <a:t>The peak sales in 2015 followed by a decline in 2017 suggest that a portion of the gaming market had likely </a:t>
            </a:r>
            <a:r>
              <a:rPr lang="en-PH" sz="1000" b="1" dirty="0">
                <a:latin typeface="Palatino Linotype" panose="02040502050505030304" pitchFamily="18" charset="0"/>
              </a:rPr>
              <a:t>acquired</a:t>
            </a:r>
            <a:r>
              <a:rPr lang="en-PH" sz="1000" dirty="0">
                <a:solidFill>
                  <a:srgbClr val="8C92AC"/>
                </a:solidFill>
                <a:latin typeface="Palatino Linotype" panose="02040502050505030304" pitchFamily="18" charset="0"/>
              </a:rPr>
              <a:t> the platform (i.e. PS4).</a:t>
            </a:r>
          </a:p>
        </p:txBody>
      </p:sp>
    </p:spTree>
    <p:extLst>
      <p:ext uri="{BB962C8B-B14F-4D97-AF65-F5344CB8AC3E}">
        <p14:creationId xmlns:p14="http://schemas.microsoft.com/office/powerpoint/2010/main" val="802091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7F19C-636C-94DC-0C89-66BE5E487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A3CB-0E1D-FD70-C029-EC916D41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b="1" dirty="0">
                <a:solidFill>
                  <a:srgbClr val="126782"/>
                </a:solidFill>
                <a:latin typeface="Palatino Linotype" panose="02040502050505030304" pitchFamily="18" charset="0"/>
              </a:rPr>
              <a:t>Xbox One </a:t>
            </a:r>
            <a:r>
              <a:rPr lang="en-PH" dirty="0">
                <a:latin typeface="Palatino Linotype" panose="02040502050505030304" pitchFamily="18" charset="0"/>
              </a:rPr>
              <a:t>is the preferred platform for </a:t>
            </a:r>
            <a:r>
              <a:rPr lang="en-PH" b="1" dirty="0">
                <a:solidFill>
                  <a:srgbClr val="126782"/>
                </a:solidFill>
                <a:latin typeface="Palatino Linotype" panose="02040502050505030304" pitchFamily="18" charset="0"/>
              </a:rPr>
              <a:t>Shooter</a:t>
            </a:r>
            <a:r>
              <a:rPr lang="en-PH" dirty="0">
                <a:latin typeface="Palatino Linotype" panose="02040502050505030304" pitchFamily="18" charset="0"/>
              </a:rPr>
              <a:t> genre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C77B5-2134-20A5-D11E-3ABDF3D2D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Gyro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7541-1D77-DF63-E7EF-3B73E775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651-00C6-404B-AB90-99A9E2699C1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3AA212-C846-AABD-0A73-0DEA508F2B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17" t="12941" r="11617" b="13203"/>
          <a:stretch/>
        </p:blipFill>
        <p:spPr>
          <a:xfrm>
            <a:off x="1416424" y="887506"/>
            <a:ext cx="9359152" cy="50650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D502305-6CE1-3383-B3B2-51276E78279D}"/>
              </a:ext>
            </a:extLst>
          </p:cNvPr>
          <p:cNvSpPr/>
          <p:nvPr/>
        </p:nvSpPr>
        <p:spPr>
          <a:xfrm>
            <a:off x="9179859" y="2133599"/>
            <a:ext cx="1405666" cy="385484"/>
          </a:xfrm>
          <a:prstGeom prst="rect">
            <a:avLst/>
          </a:prstGeom>
          <a:noFill/>
          <a:ln w="28575">
            <a:solidFill>
              <a:srgbClr val="FF7C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9794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5FE143-308E-4845-D923-169B7A03C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PH" b="1" dirty="0"/>
              <a:t>Genre </a:t>
            </a:r>
            <a:r>
              <a:rPr lang="en-PH" b="1" dirty="0">
                <a:solidFill>
                  <a:srgbClr val="8C92AC"/>
                </a:solidFill>
              </a:rPr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2901110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2FF7C-257A-F742-5BAD-6E9725540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7E81-8423-AB4C-CB39-86A9BAE2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b="1" dirty="0">
                <a:solidFill>
                  <a:srgbClr val="126782"/>
                </a:solidFill>
                <a:latin typeface="Palatino Linotype" panose="02040502050505030304" pitchFamily="18" charset="0"/>
              </a:rPr>
              <a:t>Shooter</a:t>
            </a:r>
            <a:r>
              <a:rPr lang="en-PH" dirty="0">
                <a:latin typeface="Palatino Linotype" panose="02040502050505030304" pitchFamily="18" charset="0"/>
              </a:rPr>
              <a:t> takes </a:t>
            </a:r>
            <a:r>
              <a:rPr lang="en-PH" b="1" dirty="0">
                <a:solidFill>
                  <a:srgbClr val="126782"/>
                </a:solidFill>
                <a:latin typeface="Palatino Linotype" panose="02040502050505030304" pitchFamily="18" charset="0"/>
              </a:rPr>
              <a:t>28%</a:t>
            </a:r>
            <a:r>
              <a:rPr lang="en-PH" dirty="0">
                <a:latin typeface="Palatino Linotype" panose="02040502050505030304" pitchFamily="18" charset="0"/>
              </a:rPr>
              <a:t> of the Global Sales 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7FE99F-B077-D9C9-61DB-6401B65E1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Gyro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BFB55-3BD2-90DA-37CE-D072062A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651-00C6-404B-AB90-99A9E2699C10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888525-1DBC-AF8D-E2D2-B922D73032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17" t="12941" r="11617" b="13203"/>
          <a:stretch/>
        </p:blipFill>
        <p:spPr>
          <a:xfrm>
            <a:off x="1416424" y="887506"/>
            <a:ext cx="9359152" cy="50650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3EF890-B3ED-BB25-66F2-48590784C596}"/>
              </a:ext>
            </a:extLst>
          </p:cNvPr>
          <p:cNvSpPr/>
          <p:nvPr/>
        </p:nvSpPr>
        <p:spPr>
          <a:xfrm>
            <a:off x="3747245" y="1891552"/>
            <a:ext cx="5522976" cy="189280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B857EE-170D-96DF-DCE2-CA7BBF83DD57}"/>
              </a:ext>
            </a:extLst>
          </p:cNvPr>
          <p:cNvSpPr/>
          <p:nvPr/>
        </p:nvSpPr>
        <p:spPr>
          <a:xfrm>
            <a:off x="1676400" y="2671482"/>
            <a:ext cx="2178424" cy="1129553"/>
          </a:xfrm>
          <a:prstGeom prst="rect">
            <a:avLst/>
          </a:prstGeom>
          <a:noFill/>
          <a:ln w="28575">
            <a:solidFill>
              <a:srgbClr val="FF7C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2802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3E918-9D07-C205-7B30-CF2ED9837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1AA8C-0F57-02C1-675B-4FA49433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b="1" dirty="0">
                <a:solidFill>
                  <a:srgbClr val="126782"/>
                </a:solidFill>
                <a:latin typeface="Palatino Linotype" panose="02040502050505030304" pitchFamily="18" charset="0"/>
              </a:rPr>
              <a:t>Japanese</a:t>
            </a:r>
            <a:r>
              <a:rPr lang="en-PH" dirty="0">
                <a:latin typeface="Palatino Linotype" panose="02040502050505030304" pitchFamily="18" charset="0"/>
              </a:rPr>
              <a:t> prefer </a:t>
            </a:r>
            <a:r>
              <a:rPr lang="en-PH" b="1" dirty="0">
                <a:solidFill>
                  <a:srgbClr val="126782"/>
                </a:solidFill>
                <a:latin typeface="Palatino Linotype" panose="02040502050505030304" pitchFamily="18" charset="0"/>
              </a:rPr>
              <a:t>RPG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DD0EA-DFEB-C3E7-74E4-5821100D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Gyro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209BA3-11DC-7627-6C1D-FF6BEA69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651-00C6-404B-AB90-99A9E2699C10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4E3BF4-B64E-1129-09F9-5D63D5D37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17" t="12941" r="11617" b="13203"/>
          <a:stretch/>
        </p:blipFill>
        <p:spPr>
          <a:xfrm>
            <a:off x="1416424" y="887506"/>
            <a:ext cx="9359152" cy="50650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48DECD-8F64-491C-60AA-A26E062F809A}"/>
              </a:ext>
            </a:extLst>
          </p:cNvPr>
          <p:cNvSpPr/>
          <p:nvPr/>
        </p:nvSpPr>
        <p:spPr>
          <a:xfrm>
            <a:off x="1900519" y="1891551"/>
            <a:ext cx="3575304" cy="374904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416018-D5B2-210F-B220-AC2750EE3B13}"/>
              </a:ext>
            </a:extLst>
          </p:cNvPr>
          <p:cNvSpPr/>
          <p:nvPr/>
        </p:nvSpPr>
        <p:spPr>
          <a:xfrm>
            <a:off x="5549153" y="3845856"/>
            <a:ext cx="3729317" cy="178308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6FA641-75ED-33E2-1100-4E3D152C304B}"/>
              </a:ext>
            </a:extLst>
          </p:cNvPr>
          <p:cNvSpPr/>
          <p:nvPr/>
        </p:nvSpPr>
        <p:spPr>
          <a:xfrm>
            <a:off x="7413811" y="1891551"/>
            <a:ext cx="1864659" cy="189280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5041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49A8A-DE20-04BB-F976-D7FD81F32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23A9-5BF6-C23F-55FC-83ED043D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b="1" dirty="0">
                <a:solidFill>
                  <a:srgbClr val="126782"/>
                </a:solidFill>
                <a:latin typeface="Palatino Linotype" panose="02040502050505030304" pitchFamily="18" charset="0"/>
              </a:rPr>
              <a:t>Shooter </a:t>
            </a:r>
            <a:r>
              <a:rPr lang="en-PH" dirty="0">
                <a:latin typeface="Palatino Linotype" panose="02040502050505030304" pitchFamily="18" charset="0"/>
              </a:rPr>
              <a:t>genre takes </a:t>
            </a:r>
            <a:r>
              <a:rPr lang="en-PH" b="1" dirty="0">
                <a:solidFill>
                  <a:srgbClr val="126782"/>
                </a:solidFill>
                <a:latin typeface="Palatino Linotype" panose="02040502050505030304" pitchFamily="18" charset="0"/>
              </a:rPr>
              <a:t>32%</a:t>
            </a:r>
            <a:r>
              <a:rPr lang="en-PH" dirty="0">
                <a:latin typeface="Palatino Linotype" panose="02040502050505030304" pitchFamily="18" charset="0"/>
              </a:rPr>
              <a:t> of Global </a:t>
            </a:r>
            <a:r>
              <a:rPr lang="en-PH" b="1" dirty="0">
                <a:solidFill>
                  <a:srgbClr val="126782"/>
                </a:solidFill>
                <a:latin typeface="Palatino Linotype" panose="02040502050505030304" pitchFamily="18" charset="0"/>
              </a:rPr>
              <a:t>PS4</a:t>
            </a:r>
            <a:r>
              <a:rPr lang="en-PH" dirty="0">
                <a:latin typeface="Palatino Linotype" panose="02040502050505030304" pitchFamily="18" charset="0"/>
              </a:rPr>
              <a:t> Sales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2685E-9888-DEB4-C004-78D200DAC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Gyro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F47B6-504E-8F86-E36A-BA87B6FB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651-00C6-404B-AB90-99A9E2699C10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4F4EFC-C066-851A-85F5-85D4D43AA6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17" t="12941" r="11617" b="13203"/>
          <a:stretch/>
        </p:blipFill>
        <p:spPr>
          <a:xfrm>
            <a:off x="1416424" y="887506"/>
            <a:ext cx="9359152" cy="50650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111FDEF-654D-AE87-AABE-BFD44C756ADA}"/>
              </a:ext>
            </a:extLst>
          </p:cNvPr>
          <p:cNvSpPr/>
          <p:nvPr/>
        </p:nvSpPr>
        <p:spPr>
          <a:xfrm>
            <a:off x="3747247" y="1891548"/>
            <a:ext cx="5532659" cy="189280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029995-D022-8F5C-2210-632C9ACC613A}"/>
              </a:ext>
            </a:extLst>
          </p:cNvPr>
          <p:cNvSpPr/>
          <p:nvPr/>
        </p:nvSpPr>
        <p:spPr>
          <a:xfrm>
            <a:off x="9279906" y="2115670"/>
            <a:ext cx="1305619" cy="412377"/>
          </a:xfrm>
          <a:prstGeom prst="rect">
            <a:avLst/>
          </a:prstGeom>
          <a:noFill/>
          <a:ln w="28575">
            <a:solidFill>
              <a:srgbClr val="FF7C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057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FCA828-5756-EB93-095B-B4E7FEE6B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0"/>
            <a:ext cx="12192001" cy="6857999"/>
          </a:xfrm>
        </p:spPr>
        <p:txBody>
          <a:bodyPr anchor="ctr">
            <a:normAutofit/>
          </a:bodyPr>
          <a:lstStyle/>
          <a:p>
            <a:pPr lvl="1">
              <a:spcAft>
                <a:spcPts val="500"/>
              </a:spcAft>
            </a:pPr>
            <a:r>
              <a:rPr lang="en-PH" b="1" dirty="0">
                <a:solidFill>
                  <a:srgbClr val="FD9E02"/>
                </a:solidFill>
              </a:rPr>
              <a:t>REPORT OUTLINE</a:t>
            </a:r>
          </a:p>
          <a:p>
            <a:pPr lvl="1">
              <a:spcAft>
                <a:spcPts val="500"/>
              </a:spcAft>
            </a:pPr>
            <a:r>
              <a:rPr lang="en-US" b="1" dirty="0"/>
              <a:t>Dataset</a:t>
            </a:r>
          </a:p>
          <a:p>
            <a:pPr lvl="1">
              <a:spcAft>
                <a:spcPts val="500"/>
              </a:spcAft>
            </a:pPr>
            <a:r>
              <a:rPr lang="en-US" b="1" dirty="0"/>
              <a:t>Data Cleaning</a:t>
            </a:r>
          </a:p>
          <a:p>
            <a:pPr lvl="1">
              <a:spcAft>
                <a:spcPts val="500"/>
              </a:spcAft>
            </a:pPr>
            <a:r>
              <a:rPr lang="en-US" b="1" dirty="0"/>
              <a:t>Data Visualization</a:t>
            </a:r>
          </a:p>
          <a:p>
            <a:pPr lvl="1">
              <a:spcAft>
                <a:spcPts val="500"/>
              </a:spcAft>
            </a:pPr>
            <a:r>
              <a:rPr lang="en-US" b="1" dirty="0"/>
              <a:t>A/B Testing</a:t>
            </a:r>
          </a:p>
          <a:p>
            <a:pPr lvl="1">
              <a:spcAft>
                <a:spcPts val="500"/>
              </a:spcAft>
            </a:pPr>
            <a:r>
              <a:rPr lang="en-US" b="1" dirty="0"/>
              <a:t>Conclusion</a:t>
            </a:r>
          </a:p>
          <a:p>
            <a:pPr lvl="1">
              <a:spcAft>
                <a:spcPts val="500"/>
              </a:spcAft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6797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32F32-244D-5F99-1FD1-34B6B268A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9453-D69C-379F-E64A-1B17717A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b="1" dirty="0">
                <a:solidFill>
                  <a:srgbClr val="126782"/>
                </a:solidFill>
                <a:latin typeface="Palatino Linotype" panose="02040502050505030304" pitchFamily="18" charset="0"/>
              </a:rPr>
              <a:t>Shooter </a:t>
            </a:r>
            <a:r>
              <a:rPr lang="en-PH" dirty="0">
                <a:latin typeface="Palatino Linotype" panose="02040502050505030304" pitchFamily="18" charset="0"/>
              </a:rPr>
              <a:t>genre takes </a:t>
            </a:r>
            <a:r>
              <a:rPr lang="en-PH" b="1" dirty="0">
                <a:solidFill>
                  <a:srgbClr val="126782"/>
                </a:solidFill>
                <a:latin typeface="Palatino Linotype" panose="02040502050505030304" pitchFamily="18" charset="0"/>
              </a:rPr>
              <a:t>48%</a:t>
            </a:r>
            <a:r>
              <a:rPr lang="en-PH" dirty="0">
                <a:latin typeface="Palatino Linotype" panose="02040502050505030304" pitchFamily="18" charset="0"/>
              </a:rPr>
              <a:t> of Global </a:t>
            </a:r>
            <a:r>
              <a:rPr lang="en-PH" b="1" dirty="0">
                <a:solidFill>
                  <a:srgbClr val="126782"/>
                </a:solidFill>
                <a:latin typeface="Palatino Linotype" panose="02040502050505030304" pitchFamily="18" charset="0"/>
              </a:rPr>
              <a:t>Xbox One</a:t>
            </a:r>
            <a:r>
              <a:rPr lang="en-PH" dirty="0">
                <a:latin typeface="Palatino Linotype" panose="02040502050505030304" pitchFamily="18" charset="0"/>
              </a:rPr>
              <a:t> Sales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182BB-8EAB-DDFF-1DBD-2EDFC46FD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Gyro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36692-3F6C-F43C-1518-6696C6627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651-00C6-404B-AB90-99A9E2699C10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7F137D-6D7A-8E72-E0CF-6A4393E6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17" t="12941" r="11617" b="13203"/>
          <a:stretch/>
        </p:blipFill>
        <p:spPr>
          <a:xfrm>
            <a:off x="1416424" y="887506"/>
            <a:ext cx="9359152" cy="50650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62ADCA9-5083-D511-C297-78E52AAD6F7F}"/>
              </a:ext>
            </a:extLst>
          </p:cNvPr>
          <p:cNvSpPr/>
          <p:nvPr/>
        </p:nvSpPr>
        <p:spPr>
          <a:xfrm>
            <a:off x="9279906" y="2115670"/>
            <a:ext cx="1305619" cy="412377"/>
          </a:xfrm>
          <a:prstGeom prst="rect">
            <a:avLst/>
          </a:prstGeom>
          <a:noFill/>
          <a:ln w="28575">
            <a:solidFill>
              <a:srgbClr val="FF7C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5974CD-3879-2DEB-20E7-5AC9A4D67239}"/>
              </a:ext>
            </a:extLst>
          </p:cNvPr>
          <p:cNvSpPr/>
          <p:nvPr/>
        </p:nvSpPr>
        <p:spPr>
          <a:xfrm>
            <a:off x="3747247" y="1891548"/>
            <a:ext cx="5532659" cy="189280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571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BF7406-1716-5613-18E8-85539E8AA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PH" b="1" dirty="0"/>
              <a:t>A/B Testing</a:t>
            </a:r>
          </a:p>
        </p:txBody>
      </p:sp>
    </p:spTree>
    <p:extLst>
      <p:ext uri="{BB962C8B-B14F-4D97-AF65-F5344CB8AC3E}">
        <p14:creationId xmlns:p14="http://schemas.microsoft.com/office/powerpoint/2010/main" val="2191107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646035-FC9F-30F5-F84A-D27ECD7F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PH" b="1" dirty="0"/>
              <a:t>PS4 </a:t>
            </a:r>
            <a:r>
              <a:rPr lang="en-PH" b="1" dirty="0">
                <a:solidFill>
                  <a:srgbClr val="8C92AC"/>
                </a:solidFill>
              </a:rPr>
              <a:t>vs</a:t>
            </a:r>
            <a:r>
              <a:rPr lang="en-PH" b="1" dirty="0"/>
              <a:t> </a:t>
            </a:r>
          </a:p>
          <a:p>
            <a:pPr lvl="1"/>
            <a:r>
              <a:rPr lang="en-PH" sz="3600" b="1" dirty="0">
                <a:solidFill>
                  <a:srgbClr val="126782"/>
                </a:solidFill>
              </a:rPr>
              <a:t>XBOX ONE</a:t>
            </a:r>
          </a:p>
        </p:txBody>
      </p:sp>
    </p:spTree>
    <p:extLst>
      <p:ext uri="{BB962C8B-B14F-4D97-AF65-F5344CB8AC3E}">
        <p14:creationId xmlns:p14="http://schemas.microsoft.com/office/powerpoint/2010/main" val="2769149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62BD-D539-D4FB-2B35-5883D89A1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b="1" dirty="0">
                <a:solidFill>
                  <a:srgbClr val="126782"/>
                </a:solidFill>
              </a:rPr>
              <a:t>HYPOTHESIS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77003F-A3EF-2C53-577B-BD27401903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1" y="504670"/>
                <a:ext cx="6096000" cy="2906401"/>
              </a:xfrm>
            </p:spPr>
            <p:txBody>
              <a:bodyPr anchor="ctr"/>
              <a:lstStyle/>
              <a:p>
                <a:pPr lvl="1">
                  <a:lnSpc>
                    <a:spcPct val="200000"/>
                  </a:lnSpc>
                </a:pPr>
                <a:r>
                  <a:rPr lang="en-PH" dirty="0">
                    <a:solidFill>
                      <a:srgbClr val="8C92AC"/>
                    </a:solidFill>
                  </a:rPr>
                  <a:t>Null Hypothesis,</a:t>
                </a:r>
                <a:endParaRPr lang="en-PH" b="1" dirty="0">
                  <a:solidFill>
                    <a:srgbClr val="8C92AC"/>
                  </a:solidFill>
                </a:endParaRPr>
              </a:p>
              <a:p>
                <a:pPr lvl="1"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PH" b="1" i="1" smtClean="0">
                            <a:solidFill>
                              <a:srgbClr val="8C92A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1" i="1" smtClean="0">
                            <a:solidFill>
                              <a:srgbClr val="8C92AC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PH" b="1" i="1" smtClean="0">
                            <a:solidFill>
                              <a:srgbClr val="8C92AC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PH" b="1" i="1" smtClean="0">
                        <a:solidFill>
                          <a:srgbClr val="8C92AC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PH" b="1" dirty="0">
                    <a:solidFill>
                      <a:srgbClr val="8C92AC"/>
                    </a:solidFill>
                  </a:rPr>
                  <a:t> PS4 Sales </a:t>
                </a:r>
                <a14:m>
                  <m:oMath xmlns:m="http://schemas.openxmlformats.org/officeDocument/2006/math">
                    <m:r>
                      <a:rPr lang="en-PH" b="1" i="1" dirty="0" smtClean="0">
                        <a:solidFill>
                          <a:srgbClr val="8C92AC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PH" b="1" dirty="0">
                    <a:solidFill>
                      <a:srgbClr val="8C92AC"/>
                    </a:solidFill>
                  </a:rPr>
                  <a:t> Xbox One Sales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77003F-A3EF-2C53-577B-BD27401903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1" y="504670"/>
                <a:ext cx="6096000" cy="290640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1C3BF-A8F1-240B-8AA1-0D4071E3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Gyro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F31A2-FC58-BA3D-BF3D-51BEAC42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651-00C6-404B-AB90-99A9E2699C10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AA02B4A-E596-6694-B6B8-94E07CFC5B61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>
              <a:xfrm>
                <a:off x="6096000" y="3429000"/>
                <a:ext cx="6096000" cy="3160058"/>
              </a:xfrm>
            </p:spPr>
            <p:txBody>
              <a:bodyPr anchor="ctr"/>
              <a:lstStyle/>
              <a:p>
                <a:pPr lvl="1">
                  <a:lnSpc>
                    <a:spcPct val="200000"/>
                  </a:lnSpc>
                </a:pPr>
                <a:r>
                  <a:rPr lang="en-PH" dirty="0">
                    <a:solidFill>
                      <a:srgbClr val="8C92AC"/>
                    </a:solidFill>
                  </a:rPr>
                  <a:t>Alternative Hypothesis,</a:t>
                </a:r>
                <a:endParaRPr lang="en-PH" b="1" dirty="0">
                  <a:solidFill>
                    <a:srgbClr val="8C92AC"/>
                  </a:solidFill>
                </a:endParaRPr>
              </a:p>
              <a:p>
                <a:pPr lvl="1"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PH" b="1" i="1" smtClean="0">
                            <a:solidFill>
                              <a:srgbClr val="8C92A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1" i="1" smtClean="0">
                            <a:solidFill>
                              <a:srgbClr val="8C92AC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PH" b="1" i="1" smtClean="0">
                            <a:solidFill>
                              <a:srgbClr val="8C92A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PH" b="1" i="1" smtClean="0">
                        <a:solidFill>
                          <a:srgbClr val="8C92AC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PH" b="1" dirty="0">
                    <a:solidFill>
                      <a:srgbClr val="8C92AC"/>
                    </a:solidFill>
                  </a:rPr>
                  <a:t> </a:t>
                </a:r>
                <a:r>
                  <a:rPr lang="en-PH" b="1" dirty="0"/>
                  <a:t>PS4 Sales &gt; </a:t>
                </a:r>
                <a:r>
                  <a:rPr lang="en-PH" b="1" dirty="0">
                    <a:solidFill>
                      <a:srgbClr val="8C92AC"/>
                    </a:solidFill>
                  </a:rPr>
                  <a:t>Xbox One Sales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AA02B4A-E596-6694-B6B8-94E07CFC5B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6096000" y="3429000"/>
                <a:ext cx="6096000" cy="316005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921567-B672-C76C-6156-EA7B055C9BF5}"/>
              </a:ext>
            </a:extLst>
          </p:cNvPr>
          <p:cNvSpPr txBox="1">
            <a:spLocks/>
          </p:cNvSpPr>
          <p:nvPr/>
        </p:nvSpPr>
        <p:spPr>
          <a:xfrm>
            <a:off x="-1" y="504670"/>
            <a:ext cx="6096001" cy="6066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26782"/>
                </a:solidFill>
                <a:latin typeface="Palatino Linotype" panose="0204050205050503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126782"/>
                </a:solidFill>
                <a:latin typeface="Palatino Linotype" panose="0204050205050503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</a:pPr>
            <a:r>
              <a:rPr lang="en-PH" dirty="0">
                <a:solidFill>
                  <a:srgbClr val="8C92AC"/>
                </a:solidFill>
              </a:rPr>
              <a:t>PS4 Global Sales is </a:t>
            </a:r>
            <a:r>
              <a:rPr lang="en-PH" b="1" dirty="0"/>
              <a:t>higher</a:t>
            </a:r>
            <a:r>
              <a:rPr lang="en-PH" dirty="0">
                <a:solidFill>
                  <a:srgbClr val="8C92AC"/>
                </a:solidFill>
              </a:rPr>
              <a:t> than Xbox One</a:t>
            </a:r>
          </a:p>
        </p:txBody>
      </p:sp>
    </p:spTree>
    <p:extLst>
      <p:ext uri="{BB962C8B-B14F-4D97-AF65-F5344CB8AC3E}">
        <p14:creationId xmlns:p14="http://schemas.microsoft.com/office/powerpoint/2010/main" val="357077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45A9-92D0-FFC1-F2FE-5694AFD7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b="1" dirty="0"/>
              <a:t>DATA IS </a:t>
            </a:r>
            <a:r>
              <a:rPr lang="en-PH" b="1" dirty="0">
                <a:solidFill>
                  <a:srgbClr val="126782"/>
                </a:solidFill>
              </a:rPr>
              <a:t>NOT NORMAL</a:t>
            </a:r>
            <a:endParaRPr lang="en-PH" dirty="0">
              <a:solidFill>
                <a:srgbClr val="12678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248D6-62E5-0A5B-DDEF-50AFD31E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Gyro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70FFB-E6DD-47F5-846F-4695F95E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651-00C6-404B-AB90-99A9E2699C10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0150FE-4DE5-3B78-5E13-EF79F75C3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685800"/>
            <a:ext cx="8229600" cy="5486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CF4653-3A5A-3BDF-569E-8DA4F148533D}"/>
              </a:ext>
            </a:extLst>
          </p:cNvPr>
          <p:cNvSpPr/>
          <p:nvPr/>
        </p:nvSpPr>
        <p:spPr>
          <a:xfrm>
            <a:off x="8717280" y="2153920"/>
            <a:ext cx="1493520" cy="335280"/>
          </a:xfrm>
          <a:prstGeom prst="rect">
            <a:avLst/>
          </a:prstGeom>
          <a:noFill/>
          <a:ln w="28575">
            <a:solidFill>
              <a:srgbClr val="FF7C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3633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19C25-773A-1571-7450-2D7F4DD45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9F57D-53DB-50A2-92C2-03D270E38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b="1" dirty="0">
                <a:solidFill>
                  <a:srgbClr val="126782"/>
                </a:solidFill>
              </a:rPr>
              <a:t>EQUAL </a:t>
            </a:r>
            <a:r>
              <a:rPr lang="en-PH" b="1" dirty="0"/>
              <a:t>VARIANCES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D036F-AC03-0AFC-3D8B-8759EB96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Gyro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1D276-3217-E923-BE11-5B835D2E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651-00C6-404B-AB90-99A9E2699C10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575397-1A2F-0001-08CB-92050EC3E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685800"/>
            <a:ext cx="8229600" cy="5486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E153FA1-A95D-DA45-52C7-1FD89853B1FF}"/>
              </a:ext>
            </a:extLst>
          </p:cNvPr>
          <p:cNvSpPr/>
          <p:nvPr/>
        </p:nvSpPr>
        <p:spPr>
          <a:xfrm>
            <a:off x="8432800" y="1930400"/>
            <a:ext cx="1889760" cy="539934"/>
          </a:xfrm>
          <a:prstGeom prst="rect">
            <a:avLst/>
          </a:prstGeom>
          <a:noFill/>
          <a:ln w="28575">
            <a:solidFill>
              <a:srgbClr val="FF7C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7294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4A44-2987-A6B8-A6AD-28004817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b="1" dirty="0">
                <a:solidFill>
                  <a:srgbClr val="126782"/>
                </a:solidFill>
              </a:rPr>
              <a:t>Mann-</a:t>
            </a:r>
            <a:r>
              <a:rPr lang="en-PH" b="1" dirty="0" err="1">
                <a:solidFill>
                  <a:srgbClr val="126782"/>
                </a:solidFill>
              </a:rPr>
              <a:t>whitney</a:t>
            </a:r>
            <a:r>
              <a:rPr lang="en-PH" b="1" dirty="0">
                <a:solidFill>
                  <a:srgbClr val="126782"/>
                </a:solidFill>
              </a:rPr>
              <a:t> test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2EC69-00C4-583E-7C2C-D68CACE5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Gyro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368D7-A77F-61FD-9962-7236D116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651-00C6-404B-AB90-99A9E2699C1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C3FFDC-C51F-F5BD-71FE-BDEC65CE386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anchor="ctr"/>
          <a:lstStyle/>
          <a:p>
            <a:pPr algn="just">
              <a:lnSpc>
                <a:spcPct val="200000"/>
              </a:lnSpc>
            </a:pPr>
            <a:r>
              <a:rPr lang="en-PH" dirty="0">
                <a:solidFill>
                  <a:srgbClr val="8C92AC"/>
                </a:solidFill>
              </a:rPr>
              <a:t>P-Value = 0.667 suggests that there is </a:t>
            </a:r>
            <a:r>
              <a:rPr lang="en-PH" b="1" dirty="0"/>
              <a:t>NO</a:t>
            </a:r>
            <a:r>
              <a:rPr lang="en-PH" dirty="0">
                <a:solidFill>
                  <a:srgbClr val="8C92AC"/>
                </a:solidFill>
              </a:rPr>
              <a:t> </a:t>
            </a:r>
            <a:r>
              <a:rPr lang="en-PH" b="1" dirty="0"/>
              <a:t>SIGNIFICANT DIFFERENCE </a:t>
            </a:r>
            <a:r>
              <a:rPr lang="en-PH" dirty="0">
                <a:solidFill>
                  <a:srgbClr val="8C92AC"/>
                </a:solidFill>
              </a:rPr>
              <a:t>in global sales</a:t>
            </a:r>
            <a:r>
              <a:rPr lang="en-PH" b="1" dirty="0"/>
              <a:t> </a:t>
            </a:r>
            <a:r>
              <a:rPr lang="en-PH" dirty="0">
                <a:solidFill>
                  <a:srgbClr val="8C92AC"/>
                </a:solidFill>
              </a:rPr>
              <a:t>between the PS4 and Xbox One platform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43DDC6-D42C-2500-F72E-A4A745CA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67" y="896693"/>
            <a:ext cx="3336014" cy="1813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82065F-D7DA-DEA0-77E4-4B0EE0CAA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67" y="3594347"/>
            <a:ext cx="3432534" cy="181005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B015E0E-BC59-28D6-7B3D-BC7F6131BD39}"/>
              </a:ext>
            </a:extLst>
          </p:cNvPr>
          <p:cNvSpPr/>
          <p:nvPr/>
        </p:nvSpPr>
        <p:spPr>
          <a:xfrm>
            <a:off x="3139440" y="4723679"/>
            <a:ext cx="1047985" cy="508721"/>
          </a:xfrm>
          <a:prstGeom prst="rect">
            <a:avLst/>
          </a:prstGeom>
          <a:noFill/>
          <a:ln w="28575">
            <a:solidFill>
              <a:srgbClr val="FF7C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1221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21FC71-3D9D-99BC-EAB2-B34490DBE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PH" b="1" dirty="0"/>
              <a:t>SHOOTER </a:t>
            </a:r>
            <a:r>
              <a:rPr lang="en-PH" b="1" dirty="0">
                <a:solidFill>
                  <a:srgbClr val="8C92AC"/>
                </a:solidFill>
              </a:rPr>
              <a:t>vs</a:t>
            </a:r>
          </a:p>
          <a:p>
            <a:pPr lvl="1"/>
            <a:r>
              <a:rPr lang="en-PH" b="1" dirty="0"/>
              <a:t>SPORTS</a:t>
            </a:r>
          </a:p>
        </p:txBody>
      </p:sp>
    </p:spTree>
    <p:extLst>
      <p:ext uri="{BB962C8B-B14F-4D97-AF65-F5344CB8AC3E}">
        <p14:creationId xmlns:p14="http://schemas.microsoft.com/office/powerpoint/2010/main" val="1833837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12DA1-4A54-B1FD-C7F8-04E29927D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b="1" dirty="0">
                <a:solidFill>
                  <a:srgbClr val="126782"/>
                </a:solidFill>
              </a:rPr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E0D16-13F3-D216-D8ED-8FC752EB4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22519"/>
            <a:ext cx="6095999" cy="6080262"/>
          </a:xfrm>
        </p:spPr>
        <p:txBody>
          <a:bodyPr anchor="ctr"/>
          <a:lstStyle/>
          <a:p>
            <a:pPr lvl="1"/>
            <a:r>
              <a:rPr lang="en-PH" dirty="0">
                <a:solidFill>
                  <a:srgbClr val="8C92AC"/>
                </a:solidFill>
              </a:rPr>
              <a:t>Shooter global sales is </a:t>
            </a:r>
            <a:r>
              <a:rPr lang="en-PH" b="1" dirty="0"/>
              <a:t>higher</a:t>
            </a:r>
            <a:r>
              <a:rPr lang="en-PH" dirty="0">
                <a:solidFill>
                  <a:srgbClr val="8C92AC"/>
                </a:solidFill>
              </a:rPr>
              <a:t> than Sports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D5A37-BFA1-63C2-5E68-F567755B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Gyro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5A885-50B9-97B4-69F3-3CB7C1E4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651-00C6-404B-AB90-99A9E2699C10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000AA79-29D0-AB06-4CDB-709A82055522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>
              <a:xfrm>
                <a:off x="6096000" y="522519"/>
                <a:ext cx="6096000" cy="2906481"/>
              </a:xfrm>
            </p:spPr>
            <p:txBody>
              <a:bodyPr/>
              <a:lstStyle/>
              <a:p>
                <a:pPr lvl="1">
                  <a:lnSpc>
                    <a:spcPct val="200000"/>
                  </a:lnSpc>
                </a:pPr>
                <a:r>
                  <a:rPr lang="en-PH" dirty="0">
                    <a:solidFill>
                      <a:srgbClr val="8C92AC"/>
                    </a:solidFill>
                  </a:rPr>
                  <a:t>Null Hypothesis,</a:t>
                </a:r>
                <a:endParaRPr lang="en-PH" b="1" dirty="0">
                  <a:solidFill>
                    <a:srgbClr val="8C92AC"/>
                  </a:solidFill>
                </a:endParaRPr>
              </a:p>
              <a:p>
                <a:pPr lvl="1"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PH" b="1" i="1" smtClean="0">
                            <a:solidFill>
                              <a:srgbClr val="8C92A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1" i="1" smtClean="0">
                            <a:solidFill>
                              <a:srgbClr val="8C92AC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PH" b="1" i="1" smtClean="0">
                            <a:solidFill>
                              <a:srgbClr val="8C92AC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PH" b="1" i="1" smtClean="0">
                        <a:solidFill>
                          <a:srgbClr val="8C92AC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PH" b="1" dirty="0">
                    <a:solidFill>
                      <a:srgbClr val="8C92AC"/>
                    </a:solidFill>
                  </a:rPr>
                  <a:t> Shooter Sales </a:t>
                </a:r>
                <a14:m>
                  <m:oMath xmlns:m="http://schemas.openxmlformats.org/officeDocument/2006/math">
                    <m:r>
                      <a:rPr lang="en-PH" b="1" i="1" dirty="0" smtClean="0">
                        <a:solidFill>
                          <a:srgbClr val="8C92AC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PH" b="1" dirty="0">
                    <a:solidFill>
                      <a:srgbClr val="8C92AC"/>
                    </a:solidFill>
                  </a:rPr>
                  <a:t> Sports Sales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000AA79-29D0-AB06-4CDB-709A820555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6096000" y="522519"/>
                <a:ext cx="6096000" cy="290648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C1865BAB-DDC4-E60E-F899-6A8D1CEC0F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5999" y="3429000"/>
                <a:ext cx="6096000" cy="31737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126782"/>
                    </a:solidFill>
                    <a:latin typeface="Palatino Linotype" panose="0204050205050503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indent="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126782"/>
                    </a:solidFill>
                    <a:latin typeface="Palatino Linotype" panose="0204050205050503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bg1">
                        <a:lumMod val="50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bg1">
                        <a:lumMod val="50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bg1">
                        <a:lumMod val="50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lnSpc>
                    <a:spcPct val="200000"/>
                  </a:lnSpc>
                </a:pPr>
                <a:r>
                  <a:rPr lang="en-PH" dirty="0">
                    <a:solidFill>
                      <a:srgbClr val="8C92AC"/>
                    </a:solidFill>
                  </a:rPr>
                  <a:t>Null Hypothesis,</a:t>
                </a:r>
                <a:endParaRPr lang="en-PH" b="1" dirty="0">
                  <a:solidFill>
                    <a:srgbClr val="8C92AC"/>
                  </a:solidFill>
                </a:endParaRPr>
              </a:p>
              <a:p>
                <a:pPr lvl="1"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PH" b="1" i="1" smtClean="0">
                            <a:solidFill>
                              <a:srgbClr val="8C92A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1" i="1" smtClean="0">
                            <a:solidFill>
                              <a:srgbClr val="8C92AC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PH" b="1" i="1" smtClean="0">
                            <a:solidFill>
                              <a:srgbClr val="8C92A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PH" b="1" i="1" smtClean="0">
                        <a:solidFill>
                          <a:srgbClr val="8C92AC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PH" b="1" dirty="0">
                    <a:solidFill>
                      <a:srgbClr val="8C92AC"/>
                    </a:solidFill>
                  </a:rPr>
                  <a:t> </a:t>
                </a:r>
                <a:r>
                  <a:rPr lang="en-PH" b="1" dirty="0">
                    <a:solidFill>
                      <a:srgbClr val="126782"/>
                    </a:solidFill>
                  </a:rPr>
                  <a:t>Shooter Sales </a:t>
                </a:r>
                <a14:m>
                  <m:oMath xmlns:m="http://schemas.openxmlformats.org/officeDocument/2006/math">
                    <m:r>
                      <a:rPr lang="en-PH" b="1" i="1" smtClean="0">
                        <a:solidFill>
                          <a:srgbClr val="126782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PH" b="1" dirty="0">
                    <a:solidFill>
                      <a:srgbClr val="8C92AC"/>
                    </a:solidFill>
                  </a:rPr>
                  <a:t> Sports Sales</a:t>
                </a:r>
              </a:p>
            </p:txBody>
          </p:sp>
        </mc:Choice>
        <mc:Fallback xmlns="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C1865BAB-DDC4-E60E-F899-6A8D1CEC0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3429000"/>
                <a:ext cx="6096000" cy="31737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794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1205C-2E8A-5BCB-892D-1CD97CCC3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b="1" dirty="0"/>
              <a:t>DATA IS </a:t>
            </a:r>
            <a:r>
              <a:rPr lang="en-PH" b="1" dirty="0">
                <a:solidFill>
                  <a:srgbClr val="126782"/>
                </a:solidFill>
              </a:rPr>
              <a:t>NOT NORMAL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4AF58-F6EC-3DA7-ADFA-069BB598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Gyro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CE54-283E-4B7A-F185-AF96EC9C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651-00C6-404B-AB90-99A9E2699C10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7C78F7-8DFF-F890-E364-89E05431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685800"/>
            <a:ext cx="8229600" cy="5486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AD694D8-FD4A-04FF-EF87-15FE35BFB49D}"/>
              </a:ext>
            </a:extLst>
          </p:cNvPr>
          <p:cNvSpPr/>
          <p:nvPr/>
        </p:nvSpPr>
        <p:spPr>
          <a:xfrm>
            <a:off x="8768080" y="2214880"/>
            <a:ext cx="1564640" cy="294640"/>
          </a:xfrm>
          <a:prstGeom prst="rect">
            <a:avLst/>
          </a:prstGeom>
          <a:noFill/>
          <a:ln w="28575">
            <a:solidFill>
              <a:srgbClr val="FF7C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0427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548926-6E57-EACE-360A-233C0A644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PH" b="1" dirty="0"/>
              <a:t>DATASET</a:t>
            </a:r>
            <a:endParaRPr lang="en-PH" sz="3600" b="1" dirty="0">
              <a:solidFill>
                <a:srgbClr val="126782"/>
              </a:solidFill>
              <a:latin typeface="Montserrat Subrayada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157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81A0-D1EF-950F-AD2B-703B5DAE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b="1" dirty="0">
                <a:solidFill>
                  <a:srgbClr val="126782"/>
                </a:solidFill>
              </a:rPr>
              <a:t>NOT EQUAL</a:t>
            </a:r>
            <a:r>
              <a:rPr lang="en-PH" b="1" dirty="0"/>
              <a:t> VARIANCES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DF9A1-BF0D-5BF7-03B8-170A1A37F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Gyro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CDBE7-CF2C-3235-DA76-F1CC58B7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651-00C6-404B-AB90-99A9E2699C10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546D19-350E-F325-60B7-8EC5676CB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685800"/>
            <a:ext cx="8229600" cy="5486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9FB211-C265-969D-44BE-0D9F4A4B22CC}"/>
              </a:ext>
            </a:extLst>
          </p:cNvPr>
          <p:cNvSpPr/>
          <p:nvPr/>
        </p:nvSpPr>
        <p:spPr>
          <a:xfrm>
            <a:off x="8417560" y="2113280"/>
            <a:ext cx="2006600" cy="335280"/>
          </a:xfrm>
          <a:prstGeom prst="rect">
            <a:avLst/>
          </a:prstGeom>
          <a:noFill/>
          <a:ln w="28575">
            <a:solidFill>
              <a:srgbClr val="FF7C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870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63EBF-1C49-5269-94B4-AA450AF83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7578-62DD-560E-44E3-CFF019B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b="1" dirty="0">
                <a:solidFill>
                  <a:srgbClr val="126782"/>
                </a:solidFill>
              </a:rPr>
              <a:t>Mann-</a:t>
            </a:r>
            <a:r>
              <a:rPr lang="en-PH" b="1" dirty="0" err="1">
                <a:solidFill>
                  <a:srgbClr val="126782"/>
                </a:solidFill>
              </a:rPr>
              <a:t>whitney</a:t>
            </a:r>
            <a:r>
              <a:rPr lang="en-PH" b="1" dirty="0">
                <a:solidFill>
                  <a:srgbClr val="126782"/>
                </a:solidFill>
              </a:rPr>
              <a:t> test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A2096-01C3-A114-3014-53C8E7FF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Gyro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9FB35-7079-3815-9801-50828B62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651-00C6-404B-AB90-99A9E2699C1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4673BF-C668-A397-92F6-0C4032C1D2E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anchor="ctr"/>
          <a:lstStyle/>
          <a:p>
            <a:pPr algn="just">
              <a:lnSpc>
                <a:spcPct val="200000"/>
              </a:lnSpc>
            </a:pPr>
            <a:r>
              <a:rPr lang="en-PH" dirty="0">
                <a:solidFill>
                  <a:srgbClr val="8C92AC"/>
                </a:solidFill>
              </a:rPr>
              <a:t>P-Value = 0.001 suggests that there is  </a:t>
            </a:r>
            <a:r>
              <a:rPr lang="en-PH" b="1" dirty="0"/>
              <a:t>SIGNIFICANT DIFFERENCE </a:t>
            </a:r>
            <a:r>
              <a:rPr lang="en-PH" dirty="0">
                <a:solidFill>
                  <a:srgbClr val="8C92AC"/>
                </a:solidFill>
              </a:rPr>
              <a:t>in global sales</a:t>
            </a:r>
            <a:r>
              <a:rPr lang="en-PH" b="1" dirty="0"/>
              <a:t> </a:t>
            </a:r>
            <a:r>
              <a:rPr lang="en-PH" dirty="0">
                <a:solidFill>
                  <a:srgbClr val="8C92AC"/>
                </a:solidFill>
              </a:rPr>
              <a:t>between the Shooter and Sports genre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EDF03A-3458-18CB-EF8E-BDA4F07CD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67" y="3858507"/>
            <a:ext cx="3486150" cy="20859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B252857-F126-37E1-6C3F-659DEC504868}"/>
              </a:ext>
            </a:extLst>
          </p:cNvPr>
          <p:cNvSpPr/>
          <p:nvPr/>
        </p:nvSpPr>
        <p:spPr>
          <a:xfrm>
            <a:off x="3261360" y="5262159"/>
            <a:ext cx="1047985" cy="508721"/>
          </a:xfrm>
          <a:prstGeom prst="rect">
            <a:avLst/>
          </a:prstGeom>
          <a:noFill/>
          <a:ln w="28575">
            <a:solidFill>
              <a:srgbClr val="FF7C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A897E69-517A-8758-05A5-4A2F59143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67" y="913518"/>
            <a:ext cx="31146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7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B8CB9F-48A1-75A6-1FFA-05845902F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PH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72882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F476-84CC-1BDE-554B-962C47A4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Investment opportunity for </a:t>
            </a:r>
            <a:r>
              <a:rPr lang="en-US" b="1" dirty="0">
                <a:solidFill>
                  <a:srgbClr val="126782"/>
                </a:solidFill>
              </a:rPr>
              <a:t>shooter</a:t>
            </a:r>
            <a:r>
              <a:rPr lang="en-US" b="1" dirty="0"/>
              <a:t> genre</a:t>
            </a:r>
            <a:endParaRPr lang="en-P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235D-403A-E67C-A799-8C828B494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24881"/>
            <a:ext cx="9042400" cy="6029113"/>
          </a:xfrm>
        </p:spPr>
        <p:txBody>
          <a:bodyPr anchor="ctr"/>
          <a:lstStyle/>
          <a:p>
            <a:pPr lvl="1" algn="just"/>
            <a:r>
              <a:rPr lang="en-PH" dirty="0">
                <a:solidFill>
                  <a:srgbClr val="8C92AC"/>
                </a:solidFill>
              </a:rPr>
              <a:t>The hypothesis test results implies that, from a platform perspective, investing in either </a:t>
            </a:r>
            <a:r>
              <a:rPr lang="en-PH" b="1" dirty="0"/>
              <a:t>PS4 or Xbox One </a:t>
            </a:r>
            <a:r>
              <a:rPr lang="en-PH" dirty="0">
                <a:solidFill>
                  <a:srgbClr val="8C92AC"/>
                </a:solidFill>
              </a:rPr>
              <a:t>may yield </a:t>
            </a:r>
            <a:r>
              <a:rPr lang="en-PH" b="1" dirty="0"/>
              <a:t>similar returns </a:t>
            </a:r>
            <a:r>
              <a:rPr lang="en-PH" dirty="0">
                <a:solidFill>
                  <a:srgbClr val="8C92AC"/>
                </a:solidFill>
              </a:rPr>
              <a:t>(p-value = 0.667). On the other hand, there appears to be a potential investment opportunity in the </a:t>
            </a:r>
            <a:r>
              <a:rPr lang="en-PH" b="1" dirty="0"/>
              <a:t>shooter genre</a:t>
            </a:r>
            <a:r>
              <a:rPr lang="en-PH" dirty="0">
                <a:solidFill>
                  <a:srgbClr val="8C92AC"/>
                </a:solidFill>
              </a:rPr>
              <a:t>, as it demonstrates </a:t>
            </a:r>
            <a:r>
              <a:rPr lang="en-PH" b="1" dirty="0"/>
              <a:t>significantly higher </a:t>
            </a:r>
            <a:r>
              <a:rPr lang="en-PH" dirty="0">
                <a:solidFill>
                  <a:srgbClr val="8C92AC"/>
                </a:solidFill>
              </a:rPr>
              <a:t>(p-value: 0.001) global sales compared to the sports genre.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FCD7C-4D73-2BAC-ACDD-8B8D6A0C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Gyro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97860C-0ED9-88AE-88CB-F5691109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651-00C6-404B-AB90-99A9E2699C1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75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CEFA1-8C52-64B0-FA32-BC06F9165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b="1" dirty="0">
                <a:solidFill>
                  <a:srgbClr val="126782"/>
                </a:solidFill>
              </a:rPr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F7693-ABBE-0CCD-C3AA-CEB3EDE73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24881"/>
            <a:ext cx="9164320" cy="6029113"/>
          </a:xfrm>
        </p:spPr>
        <p:txBody>
          <a:bodyPr anchor="ctr"/>
          <a:lstStyle/>
          <a:p>
            <a:pPr lvl="1" algn="just"/>
            <a:r>
              <a:rPr lang="en-PH" b="1" dirty="0"/>
              <a:t>VIDEO GAME SALES</a:t>
            </a:r>
          </a:p>
          <a:p>
            <a:pPr lvl="1" algn="just"/>
            <a:r>
              <a:rPr lang="en-US" dirty="0">
                <a:solidFill>
                  <a:srgbClr val="8C92AC"/>
                </a:solidFill>
              </a:rPr>
              <a:t>The dataset contains a list of video games with sales greater than 100,000 copies</a:t>
            </a:r>
            <a:endParaRPr lang="en-PH" dirty="0">
              <a:solidFill>
                <a:srgbClr val="8C92AC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C0FB5-51FD-7CA0-CC21-F0E37E47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Gyro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6B780-7A7C-7A91-F767-EDE2E245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651-00C6-404B-AB90-99A9E2699C1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9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F846B-8C5F-89A6-143D-0A47B77F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b="1" dirty="0">
                <a:solidFill>
                  <a:srgbClr val="126782"/>
                </a:solidFill>
              </a:rPr>
              <a:t>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4A771-B93B-C6BC-3D82-4C10FCA6D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1" algn="just"/>
            <a:r>
              <a:rPr lang="en-PH" sz="2000" b="1" dirty="0"/>
              <a:t>Sales</a:t>
            </a:r>
            <a:r>
              <a:rPr lang="en-PH" sz="2000" dirty="0"/>
              <a:t> </a:t>
            </a:r>
            <a:r>
              <a:rPr lang="en-PH" sz="2000" dirty="0">
                <a:solidFill>
                  <a:srgbClr val="8C92AC"/>
                </a:solidFill>
              </a:rPr>
              <a:t>in Millions</a:t>
            </a:r>
            <a:endParaRPr lang="en-US" sz="2000" b="1" dirty="0"/>
          </a:p>
          <a:p>
            <a:pPr lvl="1" algn="just"/>
            <a:r>
              <a:rPr lang="en-US" sz="2000" b="1" dirty="0" err="1"/>
              <a:t>NA_Sales</a:t>
            </a:r>
            <a:r>
              <a:rPr lang="en-US" sz="2000" b="1" dirty="0"/>
              <a:t> </a:t>
            </a:r>
            <a:r>
              <a:rPr lang="en-US" sz="2000" dirty="0">
                <a:solidFill>
                  <a:srgbClr val="8C92AC"/>
                </a:solidFill>
              </a:rPr>
              <a:t>- Sales in North America</a:t>
            </a:r>
          </a:p>
          <a:p>
            <a:pPr lvl="1" algn="just"/>
            <a:r>
              <a:rPr lang="en-US" sz="2000" b="1" dirty="0" err="1"/>
              <a:t>EU_Sales</a:t>
            </a:r>
            <a:r>
              <a:rPr lang="en-US" sz="2000" b="1" dirty="0"/>
              <a:t> </a:t>
            </a:r>
            <a:r>
              <a:rPr lang="en-US" sz="2000" dirty="0">
                <a:solidFill>
                  <a:srgbClr val="8C92AC"/>
                </a:solidFill>
              </a:rPr>
              <a:t>- Sales in Europe</a:t>
            </a:r>
          </a:p>
          <a:p>
            <a:pPr lvl="1" algn="just"/>
            <a:r>
              <a:rPr lang="en-US" sz="2000" b="1" dirty="0" err="1"/>
              <a:t>JP_Sales</a:t>
            </a:r>
            <a:r>
              <a:rPr lang="en-US" sz="2000" b="1" dirty="0"/>
              <a:t> </a:t>
            </a:r>
            <a:r>
              <a:rPr lang="en-US" sz="2000" dirty="0">
                <a:solidFill>
                  <a:srgbClr val="8C92AC"/>
                </a:solidFill>
              </a:rPr>
              <a:t>- Sales in Japan</a:t>
            </a:r>
          </a:p>
          <a:p>
            <a:pPr lvl="1" algn="just"/>
            <a:r>
              <a:rPr lang="en-US" sz="2000" b="1" dirty="0" err="1"/>
              <a:t>Other_Sales</a:t>
            </a:r>
            <a:r>
              <a:rPr lang="en-US" sz="2000" b="1" dirty="0"/>
              <a:t> </a:t>
            </a:r>
            <a:r>
              <a:rPr lang="en-US" sz="2000" dirty="0">
                <a:solidFill>
                  <a:srgbClr val="8C92AC"/>
                </a:solidFill>
              </a:rPr>
              <a:t>- Sales in Rest of the World</a:t>
            </a:r>
          </a:p>
          <a:p>
            <a:pPr lvl="1" algn="just"/>
            <a:r>
              <a:rPr lang="en-US" sz="2000" b="1" dirty="0" err="1"/>
              <a:t>Global_Sales</a:t>
            </a:r>
            <a:r>
              <a:rPr lang="en-US" sz="2000" b="1" dirty="0"/>
              <a:t> </a:t>
            </a:r>
            <a:r>
              <a:rPr lang="en-US" sz="2000" dirty="0">
                <a:solidFill>
                  <a:srgbClr val="8C92AC"/>
                </a:solidFill>
              </a:rPr>
              <a:t>- Total Worldwide Sales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1C7E2-0C95-C2BE-0CC1-E8998380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Gyro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4817-905D-07D0-BFD2-FFFA565F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651-00C6-404B-AB90-99A9E2699C1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02C500-80E6-F609-D759-9AE5A1C5421B}"/>
              </a:ext>
            </a:extLst>
          </p:cNvPr>
          <p:cNvSpPr txBox="1">
            <a:spLocks/>
          </p:cNvSpPr>
          <p:nvPr/>
        </p:nvSpPr>
        <p:spPr>
          <a:xfrm>
            <a:off x="6096001" y="522519"/>
            <a:ext cx="6095999" cy="6029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26782"/>
                </a:solidFill>
                <a:latin typeface="Palatino Linotype" panose="0204050205050503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126782"/>
                </a:solidFill>
                <a:latin typeface="Palatino Linotype" panose="0204050205050503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000" dirty="0">
                <a:solidFill>
                  <a:srgbClr val="8C92AC"/>
                </a:solidFill>
              </a:rPr>
              <a:t>'</a:t>
            </a:r>
            <a:r>
              <a:rPr lang="en-US" sz="2000" b="1" dirty="0" err="1"/>
              <a:t>Misc</a:t>
            </a:r>
            <a:r>
              <a:rPr lang="en-US" sz="2000" dirty="0">
                <a:solidFill>
                  <a:srgbClr val="8C92AC"/>
                </a:solidFill>
              </a:rPr>
              <a:t>' Genre</a:t>
            </a:r>
          </a:p>
          <a:p>
            <a:pPr lvl="1" algn="just"/>
            <a:r>
              <a:rPr lang="en-US" sz="2000" dirty="0">
                <a:solidFill>
                  <a:srgbClr val="8C92AC"/>
                </a:solidFill>
              </a:rPr>
              <a:t>diverse category that encompasses games that don't fit neatly into specific genres</a:t>
            </a:r>
          </a:p>
          <a:p>
            <a:pPr lvl="1" algn="just"/>
            <a:endParaRPr lang="en-US" sz="2000" dirty="0">
              <a:solidFill>
                <a:srgbClr val="8C92AC"/>
              </a:solidFill>
            </a:endParaRPr>
          </a:p>
          <a:p>
            <a:pPr lvl="1" algn="just"/>
            <a:r>
              <a:rPr lang="en-US" sz="2000" dirty="0">
                <a:solidFill>
                  <a:srgbClr val="8C92AC"/>
                </a:solidFill>
              </a:rPr>
              <a:t>‘</a:t>
            </a:r>
            <a:r>
              <a:rPr lang="en-US" sz="2000" b="1" dirty="0"/>
              <a:t>Action</a:t>
            </a:r>
            <a:r>
              <a:rPr lang="en-US" sz="2000" dirty="0">
                <a:solidFill>
                  <a:srgbClr val="8C92AC"/>
                </a:solidFill>
              </a:rPr>
              <a:t>’ Genre</a:t>
            </a:r>
          </a:p>
          <a:p>
            <a:pPr lvl="1" algn="just"/>
            <a:r>
              <a:rPr lang="en-PH" sz="2000" dirty="0">
                <a:solidFill>
                  <a:srgbClr val="8C92AC"/>
                </a:solidFill>
              </a:rPr>
              <a:t>Games that emphasize physical challenges, hand-eye coordination, and reaction time.</a:t>
            </a:r>
          </a:p>
          <a:p>
            <a:pPr lvl="1" algn="just"/>
            <a:r>
              <a:rPr lang="en-PH" sz="2000" i="1" dirty="0">
                <a:solidFill>
                  <a:srgbClr val="8C92AC"/>
                </a:solidFill>
              </a:rPr>
              <a:t>e.g. platform, shooter, </a:t>
            </a:r>
            <a:r>
              <a:rPr lang="en-PH" sz="2000" i="1" dirty="0" err="1">
                <a:solidFill>
                  <a:srgbClr val="8C92AC"/>
                </a:solidFill>
              </a:rPr>
              <a:t>beat’em</a:t>
            </a:r>
            <a:r>
              <a:rPr lang="en-PH" sz="2000" i="1" dirty="0">
                <a:solidFill>
                  <a:srgbClr val="8C92AC"/>
                </a:solidFill>
              </a:rPr>
              <a:t> ups, and more</a:t>
            </a:r>
          </a:p>
        </p:txBody>
      </p:sp>
    </p:spTree>
    <p:extLst>
      <p:ext uri="{BB962C8B-B14F-4D97-AF65-F5344CB8AC3E}">
        <p14:creationId xmlns:p14="http://schemas.microsoft.com/office/powerpoint/2010/main" val="36567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B987E0-B209-BD54-93F5-162176930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PH" b="1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165589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ADDB-7804-9906-6A70-65257E4C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b="1" dirty="0">
                <a:solidFill>
                  <a:srgbClr val="126782"/>
                </a:solidFill>
              </a:rPr>
              <a:t>DATA CLEANING STEPS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38307-E81D-EFDB-7717-31B994C31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Gyro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6D7D0-C717-0379-2654-36A3BFC44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651-00C6-404B-AB90-99A9E2699C1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7F1C22-E46E-F5DB-9838-58AA19207764}"/>
              </a:ext>
            </a:extLst>
          </p:cNvPr>
          <p:cNvSpPr/>
          <p:nvPr/>
        </p:nvSpPr>
        <p:spPr>
          <a:xfrm>
            <a:off x="213360" y="2980741"/>
            <a:ext cx="2286000" cy="914400"/>
          </a:xfrm>
          <a:prstGeom prst="rect">
            <a:avLst/>
          </a:prstGeom>
          <a:noFill/>
          <a:ln w="19050">
            <a:solidFill>
              <a:srgbClr val="1267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dirty="0">
                <a:solidFill>
                  <a:srgbClr val="8C92AC"/>
                </a:solidFill>
                <a:latin typeface="Palatino Linotype" panose="02040502050505030304" pitchFamily="18" charset="0"/>
              </a:rPr>
              <a:t>Drop column: </a:t>
            </a:r>
            <a:r>
              <a:rPr lang="en-PH" sz="2000" b="1" dirty="0">
                <a:solidFill>
                  <a:srgbClr val="126782"/>
                </a:solidFill>
                <a:latin typeface="Palatino Linotype" panose="02040502050505030304" pitchFamily="18" charset="0"/>
              </a:rPr>
              <a:t>‘Rank’</a:t>
            </a:r>
            <a:r>
              <a:rPr lang="en-PH" sz="2000" dirty="0">
                <a:solidFill>
                  <a:srgbClr val="8C92AC"/>
                </a:solidFill>
                <a:latin typeface="Palatino Linotype" panose="02040502050505030304" pitchFamily="18" charset="0"/>
              </a:rPr>
              <a:t>,</a:t>
            </a:r>
            <a:r>
              <a:rPr lang="en-PH" sz="2000" b="1" dirty="0">
                <a:solidFill>
                  <a:srgbClr val="126782"/>
                </a:solidFill>
                <a:latin typeface="Palatino Linotype" panose="02040502050505030304" pitchFamily="18" charset="0"/>
              </a:rPr>
              <a:t> ‘Name’</a:t>
            </a:r>
            <a:r>
              <a:rPr lang="en-PH" sz="2000" dirty="0">
                <a:solidFill>
                  <a:srgbClr val="8C92AC"/>
                </a:solidFill>
                <a:latin typeface="Palatino Linotype" panose="02040502050505030304" pitchFamily="18" charset="0"/>
              </a:rPr>
              <a:t>,</a:t>
            </a:r>
            <a:r>
              <a:rPr lang="en-PH" sz="2000" b="1" dirty="0">
                <a:solidFill>
                  <a:srgbClr val="126782"/>
                </a:solidFill>
                <a:latin typeface="Palatino Linotype" panose="02040502050505030304" pitchFamily="18" charset="0"/>
              </a:rPr>
              <a:t> ‘Publisher’</a:t>
            </a:r>
            <a:endParaRPr lang="en-PH" sz="2000" dirty="0">
              <a:solidFill>
                <a:srgbClr val="8C92AC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8BA354-47DD-3221-72B2-0DC06FC34405}"/>
              </a:ext>
            </a:extLst>
          </p:cNvPr>
          <p:cNvSpPr/>
          <p:nvPr/>
        </p:nvSpPr>
        <p:spPr>
          <a:xfrm>
            <a:off x="6604000" y="2980741"/>
            <a:ext cx="2286000" cy="914400"/>
          </a:xfrm>
          <a:prstGeom prst="rect">
            <a:avLst/>
          </a:prstGeom>
          <a:noFill/>
          <a:ln w="19050">
            <a:solidFill>
              <a:srgbClr val="1267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dirty="0">
                <a:solidFill>
                  <a:srgbClr val="8C92AC"/>
                </a:solidFill>
                <a:latin typeface="Palatino Linotype" panose="02040502050505030304" pitchFamily="18" charset="0"/>
              </a:rPr>
              <a:t>Interpolate missing ‘</a:t>
            </a:r>
            <a:r>
              <a:rPr lang="en-PH" sz="2000" b="1" dirty="0">
                <a:solidFill>
                  <a:srgbClr val="126782"/>
                </a:solidFill>
                <a:latin typeface="Palatino Linotype" panose="02040502050505030304" pitchFamily="18" charset="0"/>
              </a:rPr>
              <a:t>Year</a:t>
            </a:r>
            <a:r>
              <a:rPr lang="en-PH" sz="2000" dirty="0">
                <a:solidFill>
                  <a:srgbClr val="8C92AC"/>
                </a:solidFill>
                <a:latin typeface="Palatino Linotype" panose="02040502050505030304" pitchFamily="18" charset="0"/>
              </a:rPr>
              <a:t>’</a:t>
            </a:r>
            <a:endParaRPr lang="en-PH" sz="2000" dirty="0">
              <a:solidFill>
                <a:srgbClr val="126782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84998F-8AAC-1DB6-3F35-A57F5E19CB64}"/>
              </a:ext>
            </a:extLst>
          </p:cNvPr>
          <p:cNvSpPr/>
          <p:nvPr/>
        </p:nvSpPr>
        <p:spPr>
          <a:xfrm>
            <a:off x="3408680" y="2980741"/>
            <a:ext cx="2286000" cy="914400"/>
          </a:xfrm>
          <a:prstGeom prst="rect">
            <a:avLst/>
          </a:prstGeom>
          <a:noFill/>
          <a:ln w="19050">
            <a:solidFill>
              <a:srgbClr val="1267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dirty="0">
                <a:solidFill>
                  <a:srgbClr val="8C92AC"/>
                </a:solidFill>
                <a:latin typeface="Palatino Linotype" panose="02040502050505030304" pitchFamily="18" charset="0"/>
              </a:rPr>
              <a:t>Delete </a:t>
            </a:r>
            <a:r>
              <a:rPr lang="en-PH" sz="2000" b="1" dirty="0">
                <a:solidFill>
                  <a:srgbClr val="126782"/>
                </a:solidFill>
                <a:latin typeface="Palatino Linotype" panose="02040502050505030304" pitchFamily="18" charset="0"/>
              </a:rPr>
              <a:t>‘</a:t>
            </a:r>
            <a:r>
              <a:rPr lang="en-PH" sz="2000" b="1" dirty="0" err="1">
                <a:solidFill>
                  <a:srgbClr val="126782"/>
                </a:solidFill>
                <a:latin typeface="Palatino Linotype" panose="02040502050505030304" pitchFamily="18" charset="0"/>
              </a:rPr>
              <a:t>Misc</a:t>
            </a:r>
            <a:r>
              <a:rPr lang="en-PH" sz="2000" b="1" dirty="0">
                <a:solidFill>
                  <a:srgbClr val="126782"/>
                </a:solidFill>
                <a:latin typeface="Palatino Linotype" panose="02040502050505030304" pitchFamily="18" charset="0"/>
              </a:rPr>
              <a:t>’ </a:t>
            </a:r>
            <a:r>
              <a:rPr lang="en-PH" sz="2000" dirty="0">
                <a:solidFill>
                  <a:srgbClr val="8C92AC"/>
                </a:solidFill>
                <a:latin typeface="Palatino Linotype" panose="02040502050505030304" pitchFamily="18" charset="0"/>
              </a:rPr>
              <a:t>Genre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A890A2-33F0-BABF-01C5-3850B7A4B269}"/>
              </a:ext>
            </a:extLst>
          </p:cNvPr>
          <p:cNvSpPr/>
          <p:nvPr/>
        </p:nvSpPr>
        <p:spPr>
          <a:xfrm>
            <a:off x="9799320" y="2980741"/>
            <a:ext cx="2286000" cy="914400"/>
          </a:xfrm>
          <a:prstGeom prst="rect">
            <a:avLst/>
          </a:prstGeom>
          <a:noFill/>
          <a:ln w="19050">
            <a:solidFill>
              <a:srgbClr val="1267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dirty="0">
                <a:solidFill>
                  <a:srgbClr val="8C92AC"/>
                </a:solidFill>
                <a:latin typeface="Palatino Linotype" panose="02040502050505030304" pitchFamily="18" charset="0"/>
              </a:rPr>
              <a:t>Removing </a:t>
            </a:r>
            <a:r>
              <a:rPr lang="en-PH" sz="2000" b="1" dirty="0">
                <a:solidFill>
                  <a:srgbClr val="126782"/>
                </a:solidFill>
                <a:latin typeface="Palatino Linotype" panose="02040502050505030304" pitchFamily="18" charset="0"/>
              </a:rPr>
              <a:t>outliers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A33528-9879-8DF8-F38D-E12309C02BE9}"/>
              </a:ext>
            </a:extLst>
          </p:cNvPr>
          <p:cNvSpPr/>
          <p:nvPr/>
        </p:nvSpPr>
        <p:spPr>
          <a:xfrm>
            <a:off x="213360" y="863600"/>
            <a:ext cx="2286000" cy="914400"/>
          </a:xfrm>
          <a:prstGeom prst="roundRect">
            <a:avLst/>
          </a:prstGeom>
          <a:noFill/>
          <a:ln w="19050">
            <a:solidFill>
              <a:srgbClr val="1267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b="1" dirty="0">
                <a:solidFill>
                  <a:srgbClr val="126782"/>
                </a:solidFill>
                <a:latin typeface="Palatino Linotype" panose="02040502050505030304" pitchFamily="18" charset="0"/>
              </a:rPr>
              <a:t>raw</a:t>
            </a:r>
            <a:r>
              <a:rPr lang="en-PH" sz="2000" dirty="0">
                <a:solidFill>
                  <a:srgbClr val="8C92AC"/>
                </a:solidFill>
                <a:latin typeface="Palatino Linotype" panose="02040502050505030304" pitchFamily="18" charset="0"/>
              </a:rPr>
              <a:t>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D166CF5-F0E8-22E5-E0C0-E76829B89C83}"/>
              </a:ext>
            </a:extLst>
          </p:cNvPr>
          <p:cNvSpPr/>
          <p:nvPr/>
        </p:nvSpPr>
        <p:spPr>
          <a:xfrm>
            <a:off x="9804400" y="4693920"/>
            <a:ext cx="2286000" cy="914400"/>
          </a:xfrm>
          <a:prstGeom prst="roundRect">
            <a:avLst/>
          </a:prstGeom>
          <a:noFill/>
          <a:ln w="19050">
            <a:solidFill>
              <a:srgbClr val="1267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b="1" dirty="0">
                <a:solidFill>
                  <a:srgbClr val="126782"/>
                </a:solidFill>
                <a:latin typeface="Palatino Linotype" panose="02040502050505030304" pitchFamily="18" charset="0"/>
              </a:rPr>
              <a:t>clean</a:t>
            </a:r>
            <a:r>
              <a:rPr lang="en-PH" sz="2000" dirty="0">
                <a:solidFill>
                  <a:srgbClr val="8C92AC"/>
                </a:solidFill>
                <a:latin typeface="Palatino Linotype" panose="02040502050505030304" pitchFamily="18" charset="0"/>
              </a:rPr>
              <a:t> data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7FEE9D-DD68-94A8-0F68-487578866116}"/>
              </a:ext>
            </a:extLst>
          </p:cNvPr>
          <p:cNvCxnSpPr>
            <a:stCxn id="13" idx="2"/>
            <a:endCxn id="7" idx="0"/>
          </p:cNvCxnSpPr>
          <p:nvPr/>
        </p:nvCxnSpPr>
        <p:spPr>
          <a:xfrm>
            <a:off x="1356360" y="1778000"/>
            <a:ext cx="0" cy="1202741"/>
          </a:xfrm>
          <a:prstGeom prst="straightConnector1">
            <a:avLst/>
          </a:prstGeom>
          <a:ln w="38100">
            <a:solidFill>
              <a:srgbClr val="8C92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B18617-C229-9BC3-0DD3-30D27A375D3E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499360" y="3437941"/>
            <a:ext cx="909320" cy="0"/>
          </a:xfrm>
          <a:prstGeom prst="straightConnector1">
            <a:avLst/>
          </a:prstGeom>
          <a:ln w="38100">
            <a:solidFill>
              <a:srgbClr val="8C92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5DDC58-2743-028A-447E-EDCEE57F98BA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5694680" y="3437941"/>
            <a:ext cx="909320" cy="0"/>
          </a:xfrm>
          <a:prstGeom prst="straightConnector1">
            <a:avLst/>
          </a:prstGeom>
          <a:ln w="38100">
            <a:solidFill>
              <a:srgbClr val="8C92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34113B-841C-490E-7102-5FE770F522B2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8890000" y="3437941"/>
            <a:ext cx="909320" cy="0"/>
          </a:xfrm>
          <a:prstGeom prst="straightConnector1">
            <a:avLst/>
          </a:prstGeom>
          <a:ln w="38100">
            <a:solidFill>
              <a:srgbClr val="8C92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DD49EC-1CDD-E21A-8142-17A5E72F2CDF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>
            <a:off x="10942320" y="3895141"/>
            <a:ext cx="5080" cy="798779"/>
          </a:xfrm>
          <a:prstGeom prst="straightConnector1">
            <a:avLst/>
          </a:prstGeom>
          <a:ln w="38100">
            <a:solidFill>
              <a:srgbClr val="8C92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254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4E8A96-812B-CA4D-953A-25271C9AF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PH" b="1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43320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E120-827D-3925-4FEA-22A415024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b="1" dirty="0">
                <a:solidFill>
                  <a:srgbClr val="126782"/>
                </a:solidFill>
              </a:rPr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2EA7B-F85B-4A23-E438-F7DD2D10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24881"/>
            <a:ext cx="8153400" cy="6029113"/>
          </a:xfrm>
        </p:spPr>
        <p:txBody>
          <a:bodyPr anchor="ctr"/>
          <a:lstStyle/>
          <a:p>
            <a:pPr lvl="1"/>
            <a:r>
              <a:rPr lang="en-PH" dirty="0">
                <a:solidFill>
                  <a:srgbClr val="8C92AC"/>
                </a:solidFill>
              </a:rPr>
              <a:t>What is the </a:t>
            </a:r>
            <a:r>
              <a:rPr lang="en-PH" b="1" dirty="0"/>
              <a:t>top performing platform </a:t>
            </a:r>
            <a:r>
              <a:rPr lang="en-PH" dirty="0">
                <a:solidFill>
                  <a:srgbClr val="8C92AC"/>
                </a:solidFill>
              </a:rPr>
              <a:t>by global sales?</a:t>
            </a:r>
          </a:p>
          <a:p>
            <a:pPr lvl="2">
              <a:lnSpc>
                <a:spcPct val="150000"/>
              </a:lnSpc>
            </a:pPr>
            <a:r>
              <a:rPr lang="en-PH" dirty="0">
                <a:solidFill>
                  <a:srgbClr val="8C92AC"/>
                </a:solidFill>
              </a:rPr>
              <a:t>in Europe, Japan, and North America?</a:t>
            </a:r>
          </a:p>
          <a:p>
            <a:pPr lvl="1"/>
            <a:r>
              <a:rPr lang="en-PH" dirty="0">
                <a:solidFill>
                  <a:srgbClr val="8C92AC"/>
                </a:solidFill>
              </a:rPr>
              <a:t>What is the </a:t>
            </a:r>
            <a:r>
              <a:rPr lang="en-PH" b="1" dirty="0"/>
              <a:t>top performing genre </a:t>
            </a:r>
            <a:r>
              <a:rPr lang="en-PH" dirty="0">
                <a:solidFill>
                  <a:srgbClr val="8C92AC"/>
                </a:solidFill>
              </a:rPr>
              <a:t>by global sales?</a:t>
            </a:r>
          </a:p>
          <a:p>
            <a:pPr lvl="2">
              <a:lnSpc>
                <a:spcPct val="150000"/>
              </a:lnSpc>
            </a:pPr>
            <a:r>
              <a:rPr lang="en-PH" dirty="0">
                <a:solidFill>
                  <a:srgbClr val="8C92AC"/>
                </a:solidFill>
              </a:rPr>
              <a:t>in Europe, Japan, and North America?</a:t>
            </a:r>
          </a:p>
          <a:p>
            <a:pPr lvl="1"/>
            <a:r>
              <a:rPr lang="en-PH" dirty="0">
                <a:solidFill>
                  <a:srgbClr val="8C92AC"/>
                </a:solidFill>
              </a:rPr>
              <a:t>What </a:t>
            </a:r>
            <a:r>
              <a:rPr lang="en-PH" b="1" dirty="0"/>
              <a:t>investment opportunities </a:t>
            </a:r>
            <a:r>
              <a:rPr lang="en-PH" dirty="0">
                <a:solidFill>
                  <a:srgbClr val="8C92AC"/>
                </a:solidFill>
              </a:rPr>
              <a:t>can be found in the video game market?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4A3B7-DA78-474A-4617-2AD3635D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Gyro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D1512-1CBE-81CF-04A7-85EBEC21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651-00C6-404B-AB90-99A9E2699C1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9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yroAnalytics" id="{2CA6596C-F2CA-48C7-A02D-7EE398A464B0}" vid="{F6CF8F59-9EA2-4EA2-B4A3-F78B33B72B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gyroAnalytics</Template>
  <TotalTime>1347</TotalTime>
  <Words>609</Words>
  <Application>Microsoft Office PowerPoint</Application>
  <PresentationFormat>Widescreen</PresentationFormat>
  <Paragraphs>132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Montserrat Subrayada</vt:lpstr>
      <vt:lpstr>Palatino Linotype</vt:lpstr>
      <vt:lpstr>Office Theme</vt:lpstr>
      <vt:lpstr>VIDEO GAME SALES ANALYSIS REPORT</vt:lpstr>
      <vt:lpstr>PowerPoint Presentation</vt:lpstr>
      <vt:lpstr>PowerPoint Presentation</vt:lpstr>
      <vt:lpstr>definition</vt:lpstr>
      <vt:lpstr>DATA DICTIONARY</vt:lpstr>
      <vt:lpstr>PowerPoint Presentation</vt:lpstr>
      <vt:lpstr>DATA CLEANING STEPS</vt:lpstr>
      <vt:lpstr>PowerPoint Presentation</vt:lpstr>
      <vt:lpstr>KEY QUESTIONS</vt:lpstr>
      <vt:lpstr>PowerPoint Presentation</vt:lpstr>
      <vt:lpstr>PS4 takes 24% of the Global Sales </vt:lpstr>
      <vt:lpstr>Japanese prefer portable gaming platform: Nintendo’s 3DS</vt:lpstr>
      <vt:lpstr>Americans prefer Xbox One</vt:lpstr>
      <vt:lpstr>2 years after released (2015), PS4 outperformed Xbox One by $6M</vt:lpstr>
      <vt:lpstr>Xbox One is the preferred platform for Shooter genre</vt:lpstr>
      <vt:lpstr>PowerPoint Presentation</vt:lpstr>
      <vt:lpstr>Shooter takes 28% of the Global Sales </vt:lpstr>
      <vt:lpstr>Japanese prefer RPG</vt:lpstr>
      <vt:lpstr>Shooter genre takes 32% of Global PS4 Sales</vt:lpstr>
      <vt:lpstr>Shooter genre takes 48% of Global Xbox One Sales</vt:lpstr>
      <vt:lpstr>PowerPoint Presentation</vt:lpstr>
      <vt:lpstr>PowerPoint Presentation</vt:lpstr>
      <vt:lpstr>HYPOTHESIS</vt:lpstr>
      <vt:lpstr>DATA IS NOT NORMAL</vt:lpstr>
      <vt:lpstr>EQUAL VARIANCES</vt:lpstr>
      <vt:lpstr>Mann-whitney test</vt:lpstr>
      <vt:lpstr>PowerPoint Presentation</vt:lpstr>
      <vt:lpstr>HYPOTHESIS</vt:lpstr>
      <vt:lpstr>DATA IS NOT NORMAL</vt:lpstr>
      <vt:lpstr>NOT EQUAL VARIANCES</vt:lpstr>
      <vt:lpstr>Mann-whitney test</vt:lpstr>
      <vt:lpstr>PowerPoint Presentation</vt:lpstr>
      <vt:lpstr>Investment opportunity for shooter genre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CIRCLE AND SPECIAL TRIANGLE [BET-1]</dc:title>
  <dc:creator>Gyro Madrona</dc:creator>
  <cp:lastModifiedBy>Gyro Madrona</cp:lastModifiedBy>
  <cp:revision>263</cp:revision>
  <dcterms:created xsi:type="dcterms:W3CDTF">2023-07-19T16:48:52Z</dcterms:created>
  <dcterms:modified xsi:type="dcterms:W3CDTF">2024-03-06T04:24:01Z</dcterms:modified>
</cp:coreProperties>
</file>