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73CD-6F58-344E-BC65-D97732C15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3A8AE-5D69-EC40-8CD1-20598E05B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0E10-11C6-D64D-94D4-0BF581DD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CE1E4-1F4D-C747-86BD-DC0720D1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E24F-2305-A144-895C-29905023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7C59-3F5B-2547-A1F4-5BFBC85D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15E95-B056-1842-B36A-5BAFAC303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9733-A8CB-C547-8012-1AF2DF7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DB41-F7E2-4B4A-AAA7-AD73DE3B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D360-4E01-9948-83D6-EF60287A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F492D-0A23-AE4C-A5C1-FF69CB8BC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8607E-0B4C-224B-83F9-2CBFED398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DF92-DD03-1B4A-AF52-571F183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B6BFD-1FA3-F149-B10E-DD5F9471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B888-FF3F-BB4A-9A2F-F09D8ABA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B6D1-FE31-6D4B-85FE-14F06B5F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EF7A-BB5C-A74F-95A8-30CA96B7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9687-EBF0-2542-881A-3599C878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1363-7402-D84B-854D-338CF2C0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2EB8-4506-9847-B1E8-AF04F170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934E-0E9D-824F-B197-B4593BF4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144C-EED5-F94E-B726-620FC90C5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84A0-7004-1C44-8A56-718BF03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8BE4D-CB19-1343-AC3C-3F772EB7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F0F0-18D8-D840-A3EB-61689749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9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7BC8-7862-C24E-8073-8FCFB566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53EE-767E-0F4F-A5D7-B68FAA3FB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C47C5-6E43-904E-83CA-8557D9FEE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EFA69-A75B-5241-8099-9B9DE519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F9CC-18F4-2443-AE88-ED53B186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C53A9-1156-3F47-82FB-473B3861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0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B1DD-6012-6347-82B0-DD59537E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67F2-A765-0247-9988-A31ED9989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03F8D-58FB-624B-A980-3B8A0B22F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CC1FF-1520-484C-97AF-3116A4B71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F774B-9094-B74F-9D64-6D6907CB7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36060-995E-ED45-AF9D-B18160E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5F6F5-07FC-2746-8BB5-CB7931F5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3D544-A9E0-B849-8782-4348E78C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7E1B-9C05-4440-A88B-6EF2F9B7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B81BA-91F8-664A-A73C-3EAA249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BAA31-806B-C944-AA2C-BEB72C21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5ACC7-AEF2-D44F-B48A-590687B5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DAB9E-A88D-A94B-AC05-363E8DC9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DC5E1-22EC-4F46-986B-1DD45A7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9BD1E-9D01-1043-BF03-BF4BEE2F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E6C0-CD3C-AB46-BB0B-23C53C4A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6243-CF7E-DF47-9508-8E1C6F25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52981-C3F1-D945-AB29-6F218B3A9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6013A-F8FD-7349-9938-F591A986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A69B7-6FC0-E045-A7FB-B106F15D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4F48-7CED-3F41-A58C-AED22E5D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0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D3C-0454-8845-92D8-9DD3DB9D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6B565-6E5F-6745-BC9B-1914C7F4F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35FC4-8265-B642-BFC7-D096643FD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7A2CE-D50E-C94B-B784-550BEA76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45DDA-1124-FF4D-AE74-20E2391C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E53A7-DE09-AD48-A394-4D185D09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1A082-05FC-8246-B13B-42E8544F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E2AB-1D37-964B-AC2E-EEBA30D47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698BA-1794-2941-85BA-B0AFF3948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F68E-3C9E-4D40-BC75-F7ED724C0F6F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42BE-C3D9-E24B-B1F4-7553E9019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B8EE-DE4B-4443-8FDE-00E738414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4F2E-AB48-B14C-BEDA-BD5B70196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4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C5AC-DD1B-D247-AFB0-5F7C89BDA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31"/>
            <a:ext cx="9144000" cy="2387600"/>
          </a:xfrm>
        </p:spPr>
        <p:txBody>
          <a:bodyPr/>
          <a:lstStyle/>
          <a:p>
            <a:r>
              <a:rPr lang="en-US" b="1" dirty="0"/>
              <a:t>Analysis of Data Analytics Jobs on LinkedIn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22DE0-D35E-2A44-A543-284B22C2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02" y="2319993"/>
            <a:ext cx="2196000" cy="21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7E93B-8D23-E644-97D7-C0F082D80DAE}"/>
              </a:ext>
            </a:extLst>
          </p:cNvPr>
          <p:cNvSpPr txBox="1"/>
          <p:nvPr/>
        </p:nvSpPr>
        <p:spPr>
          <a:xfrm>
            <a:off x="912604" y="4515993"/>
            <a:ext cx="33193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Joseph Yon</a:t>
            </a:r>
          </a:p>
          <a:p>
            <a:r>
              <a:rPr lang="en-US" sz="2000" dirty="0"/>
              <a:t>Hayes Martens</a:t>
            </a:r>
          </a:p>
          <a:p>
            <a:r>
              <a:rPr lang="en-US" sz="2000" dirty="0"/>
              <a:t>Owen Poindexter</a:t>
            </a:r>
          </a:p>
          <a:p>
            <a:r>
              <a:rPr lang="en-US" sz="2000" dirty="0" err="1"/>
              <a:t>Piter</a:t>
            </a:r>
            <a:r>
              <a:rPr lang="en-US" sz="2000" dirty="0"/>
              <a:t> Brito</a:t>
            </a:r>
          </a:p>
          <a:p>
            <a:r>
              <a:rPr lang="en-US" sz="2000" dirty="0"/>
              <a:t>Stefan Zobrist</a:t>
            </a:r>
          </a:p>
        </p:txBody>
      </p:sp>
    </p:spTree>
    <p:extLst>
      <p:ext uri="{BB962C8B-B14F-4D97-AF65-F5344CB8AC3E}">
        <p14:creationId xmlns:p14="http://schemas.microsoft.com/office/powerpoint/2010/main" val="191525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A3C5-2B92-B642-A5C3-BB7A9177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 err="1"/>
              <a:t>Piter’s</a:t>
            </a:r>
            <a:r>
              <a:rPr lang="en-US" sz="3800" b="1" dirty="0"/>
              <a:t> Code Snippets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DDCD3-70D0-574F-BC3C-BF48E218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495" y="1387215"/>
            <a:ext cx="6724692" cy="5400000"/>
          </a:xfrm>
        </p:spPr>
      </p:pic>
    </p:spTree>
    <p:extLst>
      <p:ext uri="{BB962C8B-B14F-4D97-AF65-F5344CB8AC3E}">
        <p14:creationId xmlns:p14="http://schemas.microsoft.com/office/powerpoint/2010/main" val="257824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2224-9661-C643-8524-D7C451D8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/>
              <a:t>Piter’s</a:t>
            </a:r>
            <a:r>
              <a:rPr lang="en-US" sz="3800" b="1" dirty="0"/>
              <a:t> Code Snippets</a:t>
            </a:r>
            <a:endParaRPr lang="en-US" sz="3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496EE-A4E9-5249-8BF8-F356DF14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78" y="1324585"/>
            <a:ext cx="6973152" cy="5436000"/>
          </a:xfrm>
        </p:spPr>
      </p:pic>
    </p:spTree>
    <p:extLst>
      <p:ext uri="{BB962C8B-B14F-4D97-AF65-F5344CB8AC3E}">
        <p14:creationId xmlns:p14="http://schemas.microsoft.com/office/powerpoint/2010/main" val="136242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DA9F-6FDB-2648-BBBD-333860FD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/>
              <a:t>Piter’s</a:t>
            </a:r>
            <a:r>
              <a:rPr lang="en-US" sz="3800" b="1" dirty="0"/>
              <a:t> Code Snippets</a:t>
            </a:r>
            <a:endParaRPr lang="en-US" sz="3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7EC8C-5B4F-F943-83DD-65A33CF0A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25" y="1312059"/>
            <a:ext cx="6869685" cy="5436000"/>
          </a:xfrm>
        </p:spPr>
      </p:pic>
    </p:spTree>
    <p:extLst>
      <p:ext uri="{BB962C8B-B14F-4D97-AF65-F5344CB8AC3E}">
        <p14:creationId xmlns:p14="http://schemas.microsoft.com/office/powerpoint/2010/main" val="131537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3654-BEF3-AF4C-8686-B67A4E02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41C3-7D47-E143-A70D-767817C8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Analytics jobs are concentrated in downtown San Francisco</a:t>
            </a:r>
          </a:p>
          <a:p>
            <a:pPr lvl="1"/>
            <a:r>
              <a:rPr lang="en-US" dirty="0"/>
              <a:t>Particularly the Financial District</a:t>
            </a:r>
          </a:p>
        </p:txBody>
      </p:sp>
    </p:spTree>
    <p:extLst>
      <p:ext uri="{BB962C8B-B14F-4D97-AF65-F5344CB8AC3E}">
        <p14:creationId xmlns:p14="http://schemas.microsoft.com/office/powerpoint/2010/main" val="76252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F5B0-2E3A-8545-9FF0-798CCAE1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8BC9-6055-964B-964D-A39996DE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Machine Learning to Predict Hiring Success</a:t>
            </a:r>
          </a:p>
          <a:p>
            <a:pPr lvl="1"/>
            <a:r>
              <a:rPr lang="en-US" dirty="0"/>
              <a:t>How Does a Company Select and Hire a Candidate (Outside the Interview Process)?</a:t>
            </a:r>
          </a:p>
          <a:p>
            <a:r>
              <a:rPr lang="en-US" dirty="0"/>
              <a:t>What are the Combinations of Skills, Experience and Education Required, at Minimum, to Get an Interview?</a:t>
            </a:r>
          </a:p>
          <a:p>
            <a:r>
              <a:rPr lang="en-US" dirty="0"/>
              <a:t>Find Correlations Between Employees (Currently Working) vs. Companies Hiring for those Positions</a:t>
            </a:r>
          </a:p>
          <a:p>
            <a:pPr lvl="1"/>
            <a:r>
              <a:rPr lang="en-US" dirty="0"/>
              <a:t>Ex: Data Analysts at Google vs. Data Analyst Job Listings at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0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E2DC-CFB1-154D-AEC0-07FAB1CC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6FAD-6830-FA44-A2E8-BB4F86D1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400"/>
              </a:spcBef>
              <a:buNone/>
            </a:pPr>
            <a:r>
              <a:rPr lang="en-US" sz="4400" dirty="0"/>
              <a:t>What is the job market like for Data Analysts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 sz="4400" dirty="0"/>
              <a:t>in the Bay Area based on job listings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 sz="4400" dirty="0"/>
              <a:t>scraped on LinkedIn?</a:t>
            </a:r>
          </a:p>
          <a:p>
            <a:pPr marL="0" indent="0" algn="ctr">
              <a:spcBef>
                <a:spcPts val="400"/>
              </a:spcBef>
              <a:buNone/>
            </a:pPr>
            <a:endParaRPr lang="en-US" sz="1000" dirty="0"/>
          </a:p>
          <a:p>
            <a:r>
              <a:rPr lang="en-CA" dirty="0"/>
              <a:t>Scraping data from popular job listing sites such as: LinkedIn, Indeed or Glassdoor our team’s objective is to answer the questions: </a:t>
            </a:r>
            <a:endParaRPr lang="en-CA" sz="4400" dirty="0"/>
          </a:p>
          <a:p>
            <a:r>
              <a:rPr lang="en-CA" dirty="0"/>
              <a:t>How many data analytics jobs are out there in the West Coast and what are the skills and backgrounds of the people who are getting hired? </a:t>
            </a:r>
          </a:p>
          <a:p>
            <a:r>
              <a:rPr lang="en-CA" dirty="0"/>
              <a:t>What skills, education, experiences are most coveted by employers? </a:t>
            </a:r>
          </a:p>
          <a:p>
            <a:r>
              <a:rPr lang="en-CA" dirty="0"/>
              <a:t>What is the supply (of job seekers) vs. demand (of data jobs) in the West Coast market? 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8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EF1A-5D89-D347-B62D-AC99159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&amp; Process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7D411-29B1-3942-9432-D53D832E7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421" y="1982516"/>
            <a:ext cx="4178573" cy="23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CDCB9-C31D-C443-B2C9-E6EBC2B0D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288" y="1807152"/>
            <a:ext cx="1677585" cy="25200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9FF2B02-961E-4747-A8B0-27BCBC42327E}"/>
              </a:ext>
            </a:extLst>
          </p:cNvPr>
          <p:cNvSpPr/>
          <p:nvPr/>
        </p:nvSpPr>
        <p:spPr>
          <a:xfrm>
            <a:off x="4712340" y="3081403"/>
            <a:ext cx="684000" cy="50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18DF07-CB91-7542-91FF-B859AF68E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529" y="1735152"/>
            <a:ext cx="4032000" cy="25200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18F15D5A-775B-B94D-8C0D-133F88833444}"/>
              </a:ext>
            </a:extLst>
          </p:cNvPr>
          <p:cNvSpPr/>
          <p:nvPr/>
        </p:nvSpPr>
        <p:spPr>
          <a:xfrm>
            <a:off x="7131946" y="3083491"/>
            <a:ext cx="684000" cy="50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7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633B-4E4C-C043-BDC1-DA37063B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&amp; Process 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2E480-D7CC-9348-A9D8-B5C8C40C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567" y="2201405"/>
            <a:ext cx="2160000" cy="2160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EFF27BE-DCF4-6C46-AD7C-73856A75BAA0}"/>
              </a:ext>
            </a:extLst>
          </p:cNvPr>
          <p:cNvSpPr/>
          <p:nvPr/>
        </p:nvSpPr>
        <p:spPr>
          <a:xfrm>
            <a:off x="6040004" y="3083491"/>
            <a:ext cx="684000" cy="50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1B2D9-8279-EF4A-BF5A-D895AB6B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62" y="2658385"/>
            <a:ext cx="4618869" cy="12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8B2D53-9B98-0C41-849C-85469AF5E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07" y="2044265"/>
            <a:ext cx="2520000" cy="252000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E65CD930-B322-E541-A45A-BE0C5B1967CD}"/>
              </a:ext>
            </a:extLst>
          </p:cNvPr>
          <p:cNvSpPr/>
          <p:nvPr/>
        </p:nvSpPr>
        <p:spPr>
          <a:xfrm>
            <a:off x="3349002" y="3073053"/>
            <a:ext cx="684000" cy="50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E3DB-F3B7-8C46-8D0E-06FBB9AD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Roadblocks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8242-6CD6-084A-A101-FF41FD70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LinkedIn’s Web Scraping Security Measures</a:t>
            </a:r>
          </a:p>
          <a:p>
            <a:r>
              <a:rPr lang="en-US" dirty="0"/>
              <a:t>Cleaning Scraped Data</a:t>
            </a:r>
          </a:p>
          <a:p>
            <a:r>
              <a:rPr lang="en-US" dirty="0"/>
              <a:t>Zipping Data into Pandas </a:t>
            </a:r>
            <a:r>
              <a:rPr lang="en-US" dirty="0" err="1"/>
              <a:t>DataFrame</a:t>
            </a:r>
            <a:r>
              <a:rPr lang="en-US" dirty="0"/>
              <a:t> with Python Zip Function</a:t>
            </a:r>
          </a:p>
          <a:p>
            <a:r>
              <a:rPr lang="en-US" dirty="0"/>
              <a:t>Searching for Geo-Coordinates Using Google Maps API</a:t>
            </a:r>
          </a:p>
          <a:p>
            <a:pPr lvl="1"/>
            <a:r>
              <a:rPr lang="en-US" dirty="0"/>
              <a:t>Exception Handling for Companies without Geo-Coordinates</a:t>
            </a:r>
          </a:p>
          <a:p>
            <a:pPr lvl="2"/>
            <a:r>
              <a:rPr lang="en-US" dirty="0"/>
              <a:t>Bypass </a:t>
            </a:r>
            <a:r>
              <a:rPr lang="en-US" dirty="0" err="1"/>
              <a:t>IndexErrors</a:t>
            </a:r>
            <a:endParaRPr lang="en-US" dirty="0"/>
          </a:p>
          <a:p>
            <a:r>
              <a:rPr lang="en-US" dirty="0"/>
              <a:t>Converting JSON Data Into </a:t>
            </a:r>
            <a:r>
              <a:rPr lang="en-US" dirty="0" err="1"/>
              <a:t>GeoJSON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Create JSON File</a:t>
            </a:r>
          </a:p>
          <a:p>
            <a:pPr lvl="1"/>
            <a:r>
              <a:rPr lang="en-US" dirty="0"/>
              <a:t>Pass JSON File into JavaScript Variable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E952-D4E7-6D48-A34C-0AC8991A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Code Snippets – Google Maps API Geo-Coordinates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92FE8-AD87-2841-AA6C-861967472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109" y="1399741"/>
            <a:ext cx="7201834" cy="5040000"/>
          </a:xfrm>
        </p:spPr>
      </p:pic>
    </p:spTree>
    <p:extLst>
      <p:ext uri="{BB962C8B-B14F-4D97-AF65-F5344CB8AC3E}">
        <p14:creationId xmlns:p14="http://schemas.microsoft.com/office/powerpoint/2010/main" val="107779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6E60-D9C4-634B-A569-B90454E8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Code Snippets - JSON Data to </a:t>
            </a:r>
            <a:r>
              <a:rPr lang="en-US" sz="3800" b="1" dirty="0" err="1"/>
              <a:t>GeoJSON</a:t>
            </a:r>
            <a:r>
              <a:rPr lang="en-US" sz="3800" b="1" dirty="0"/>
              <a:t>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37F79-1DC1-1144-A19A-A921B9DB7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75" y="1261955"/>
            <a:ext cx="8343101" cy="5040000"/>
          </a:xfrm>
        </p:spPr>
      </p:pic>
    </p:spTree>
    <p:extLst>
      <p:ext uri="{BB962C8B-B14F-4D97-AF65-F5344CB8AC3E}">
        <p14:creationId xmlns:p14="http://schemas.microsoft.com/office/powerpoint/2010/main" val="2703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58DB-C39C-D14C-BCF7-00EA1A17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Code Snippets – JSON Geo-Coordinates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61DBC-8C98-414D-9772-C63297584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2707"/>
            <a:ext cx="6789146" cy="468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8CF8A-07B2-4A46-AFBB-D36401CE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54" y="1690688"/>
            <a:ext cx="677397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7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88F9-BEFF-C348-B7DF-ADC63005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Leaflet Map 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02D0CC-4693-7C4E-9C40-C1C6D3F9C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418" y="1374689"/>
            <a:ext cx="10022434" cy="5040000"/>
          </a:xfrm>
        </p:spPr>
      </p:pic>
    </p:spTree>
    <p:extLst>
      <p:ext uri="{BB962C8B-B14F-4D97-AF65-F5344CB8AC3E}">
        <p14:creationId xmlns:p14="http://schemas.microsoft.com/office/powerpoint/2010/main" val="401473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300</Words>
  <Application>Microsoft Macintosh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Analysis of Data Analytics Jobs on LinkedIn</vt:lpstr>
      <vt:lpstr>Objective</vt:lpstr>
      <vt:lpstr>Tools &amp; Process I</vt:lpstr>
      <vt:lpstr>Tools &amp; Process  II</vt:lpstr>
      <vt:lpstr>Roadblocks</vt:lpstr>
      <vt:lpstr>Code Snippets – Google Maps API Geo-Coordinates</vt:lpstr>
      <vt:lpstr>Code Snippets - JSON Data to GeoJSON Data</vt:lpstr>
      <vt:lpstr>Code Snippets – JSON Geo-Coordinates</vt:lpstr>
      <vt:lpstr>Leaflet Map I</vt:lpstr>
      <vt:lpstr>Piter’s Code Snippets</vt:lpstr>
      <vt:lpstr>Piter’s Code Snippets</vt:lpstr>
      <vt:lpstr>Piter’s Code Snippets</vt:lpstr>
      <vt:lpstr>Conclusion</vt:lpstr>
      <vt:lpstr>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Data Analytics Jobs on LinkedIn</dc:title>
  <dc:creator>Joseph Yon</dc:creator>
  <cp:lastModifiedBy>Joseph Yon</cp:lastModifiedBy>
  <cp:revision>12</cp:revision>
  <dcterms:created xsi:type="dcterms:W3CDTF">2019-05-04T16:39:33Z</dcterms:created>
  <dcterms:modified xsi:type="dcterms:W3CDTF">2019-05-04T19:14:21Z</dcterms:modified>
</cp:coreProperties>
</file>