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Lst>
  <p:notesMasterIdLst>
    <p:notesMasterId r:id="rId83"/>
  </p:notesMasterIdLst>
  <p:sldIdLst>
    <p:sldId id="924" r:id="rId5"/>
    <p:sldId id="915" r:id="rId6"/>
    <p:sldId id="916" r:id="rId7"/>
    <p:sldId id="919" r:id="rId8"/>
    <p:sldId id="918" r:id="rId9"/>
    <p:sldId id="920" r:id="rId10"/>
    <p:sldId id="925" r:id="rId11"/>
    <p:sldId id="926" r:id="rId12"/>
    <p:sldId id="930" r:id="rId13"/>
    <p:sldId id="927" r:id="rId14"/>
    <p:sldId id="928" r:id="rId15"/>
    <p:sldId id="933" r:id="rId16"/>
    <p:sldId id="931" r:id="rId17"/>
    <p:sldId id="935" r:id="rId18"/>
    <p:sldId id="937" r:id="rId19"/>
    <p:sldId id="936" r:id="rId20"/>
    <p:sldId id="938" r:id="rId21"/>
    <p:sldId id="939" r:id="rId22"/>
    <p:sldId id="940" r:id="rId23"/>
    <p:sldId id="962" r:id="rId24"/>
    <p:sldId id="965" r:id="rId25"/>
    <p:sldId id="968" r:id="rId26"/>
    <p:sldId id="966" r:id="rId27"/>
    <p:sldId id="967" r:id="rId28"/>
    <p:sldId id="969" r:id="rId29"/>
    <p:sldId id="973" r:id="rId30"/>
    <p:sldId id="970" r:id="rId31"/>
    <p:sldId id="975" r:id="rId32"/>
    <p:sldId id="974" r:id="rId33"/>
    <p:sldId id="976" r:id="rId34"/>
    <p:sldId id="977" r:id="rId35"/>
    <p:sldId id="979" r:id="rId36"/>
    <p:sldId id="980" r:id="rId37"/>
    <p:sldId id="981" r:id="rId38"/>
    <p:sldId id="978" r:id="rId39"/>
    <p:sldId id="982" r:id="rId40"/>
    <p:sldId id="972" r:id="rId41"/>
    <p:sldId id="996" r:id="rId42"/>
    <p:sldId id="1001" r:id="rId43"/>
    <p:sldId id="999" r:id="rId44"/>
    <p:sldId id="1000" r:id="rId45"/>
    <p:sldId id="997" r:id="rId46"/>
    <p:sldId id="1002" r:id="rId47"/>
    <p:sldId id="1005" r:id="rId48"/>
    <p:sldId id="1004" r:id="rId49"/>
    <p:sldId id="1006" r:id="rId50"/>
    <p:sldId id="1008" r:id="rId51"/>
    <p:sldId id="998" r:id="rId52"/>
    <p:sldId id="1009" r:id="rId53"/>
    <p:sldId id="1010" r:id="rId54"/>
    <p:sldId id="971" r:id="rId55"/>
    <p:sldId id="983" r:id="rId56"/>
    <p:sldId id="986" r:id="rId57"/>
    <p:sldId id="985" r:id="rId58"/>
    <p:sldId id="987" r:id="rId59"/>
    <p:sldId id="988" r:id="rId60"/>
    <p:sldId id="989" r:id="rId61"/>
    <p:sldId id="990" r:id="rId62"/>
    <p:sldId id="991" r:id="rId63"/>
    <p:sldId id="992" r:id="rId64"/>
    <p:sldId id="993" r:id="rId65"/>
    <p:sldId id="994" r:id="rId66"/>
    <p:sldId id="995" r:id="rId67"/>
    <p:sldId id="1014" r:id="rId68"/>
    <p:sldId id="1011" r:id="rId69"/>
    <p:sldId id="1017" r:id="rId70"/>
    <p:sldId id="1013" r:id="rId71"/>
    <p:sldId id="1015" r:id="rId72"/>
    <p:sldId id="1012" r:id="rId73"/>
    <p:sldId id="945" r:id="rId74"/>
    <p:sldId id="946" r:id="rId75"/>
    <p:sldId id="954" r:id="rId76"/>
    <p:sldId id="955" r:id="rId77"/>
    <p:sldId id="947" r:id="rId78"/>
    <p:sldId id="956" r:id="rId79"/>
    <p:sldId id="957" r:id="rId80"/>
    <p:sldId id="958" r:id="rId81"/>
    <p:sldId id="960" r:id="rId82"/>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7000B"/>
    <a:srgbClr val="990000"/>
    <a:srgbClr val="FF6600"/>
    <a:srgbClr val="FF00FF"/>
    <a:srgbClr val="FF0915"/>
    <a:srgbClr val="3366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81283" autoAdjust="0"/>
  </p:normalViewPr>
  <p:slideViewPr>
    <p:cSldViewPr snapToGrid="0">
      <p:cViewPr varScale="1">
        <p:scale>
          <a:sx n="85" d="100"/>
          <a:sy n="85" d="100"/>
        </p:scale>
        <p:origin x="787" y="58"/>
      </p:cViewPr>
      <p:guideLst>
        <p:guide orient="horz" pos="2041"/>
        <p:guide pos="3629"/>
      </p:guideLst>
    </p:cSldViewPr>
  </p:slideViewPr>
  <p:outlineViewPr>
    <p:cViewPr>
      <p:scale>
        <a:sx n="33" d="100"/>
        <a:sy n="33" d="100"/>
      </p:scale>
      <p:origin x="0" y="-1863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92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00D0DE39-752F-48E6-8B1F-196CB12F13B9}" type="slidenum">
              <a:rPr lang="en-US" altLang="zh-CN"/>
              <a:pPr>
                <a:defRPr/>
              </a:pPr>
              <a:t>‹#›</a:t>
            </a:fld>
            <a:endParaRPr lang="en-US" altLang="zh-CN" dirty="0"/>
          </a:p>
        </p:txBody>
      </p:sp>
    </p:spTree>
    <p:extLst>
      <p:ext uri="{BB962C8B-B14F-4D97-AF65-F5344CB8AC3E}">
        <p14:creationId xmlns:p14="http://schemas.microsoft.com/office/powerpoint/2010/main" val="1694492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市場調查</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第四版，</a:t>
            </a:r>
            <a:r>
              <a:rPr lang="zh-CN" altLang="en-US" sz="1200" dirty="0">
                <a:solidFill>
                  <a:schemeClr val="tx1"/>
                </a:solidFill>
                <a:ea typeface="宋体" pitchFamily="2" charset="-122"/>
              </a:rPr>
              <a:t>楊和炳 </a:t>
            </a:r>
            <a:r>
              <a:rPr lang="zh-TW" altLang="en-US" sz="1200" dirty="0">
                <a:solidFill>
                  <a:schemeClr val="tx1"/>
                </a:solidFill>
                <a:ea typeface="宋体" pitchFamily="2" charset="-122"/>
              </a:rPr>
              <a:t>著，台北：五南圖書出版股份有限公司，</a:t>
            </a:r>
            <a:r>
              <a:rPr lang="en-US" altLang="zh-TW" sz="1200" dirty="0">
                <a:solidFill>
                  <a:schemeClr val="tx1"/>
                </a:solidFill>
                <a:ea typeface="宋体" pitchFamily="2" charset="-122"/>
              </a:rPr>
              <a:t>20</a:t>
            </a:r>
            <a:r>
              <a:rPr lang="en-US" altLang="zh-CN" sz="1200" dirty="0">
                <a:solidFill>
                  <a:schemeClr val="tx1"/>
                </a:solidFill>
                <a:ea typeface="宋体" pitchFamily="2" charset="-122"/>
              </a:rPr>
              <a:t>08</a:t>
            </a:r>
            <a:r>
              <a:rPr lang="en-US" altLang="zh-TW" sz="1200" dirty="0">
                <a:solidFill>
                  <a:schemeClr val="tx1"/>
                </a:solidFill>
                <a:ea typeface="宋体" pitchFamily="2" charset="-122"/>
              </a:rPr>
              <a:t>.09</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消費者行爲</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第六版 </a:t>
            </a:r>
            <a:r>
              <a:rPr lang="en-US" altLang="zh-CN" sz="1200" dirty="0">
                <a:solidFill>
                  <a:schemeClr val="tx1"/>
                </a:solidFill>
                <a:ea typeface="宋体" pitchFamily="2" charset="-122"/>
              </a:rPr>
              <a:t>(Consumer Behavior : Buying, Having, and Being 6</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a:t>
            </a:r>
            <a:r>
              <a:rPr lang="zh-CN" altLang="en-US" sz="1200" dirty="0">
                <a:solidFill>
                  <a:schemeClr val="tx1"/>
                </a:solidFill>
                <a:ea typeface="宋体" pitchFamily="2" charset="-122"/>
              </a:rPr>
              <a:t>，原著 所羅門</a:t>
            </a:r>
            <a:r>
              <a:rPr lang="en-US" altLang="zh-CN" sz="1200" dirty="0">
                <a:solidFill>
                  <a:schemeClr val="tx1"/>
                </a:solidFill>
                <a:ea typeface="宋体" pitchFamily="2" charset="-122"/>
              </a:rPr>
              <a:t>(Michael R.</a:t>
            </a:r>
            <a:r>
              <a:rPr lang="zh-CN" altLang="en-US" sz="1200" dirty="0">
                <a:solidFill>
                  <a:schemeClr val="tx1"/>
                </a:solidFill>
                <a:ea typeface="宋体" pitchFamily="2" charset="-122"/>
              </a:rPr>
              <a:t> </a:t>
            </a:r>
            <a:r>
              <a:rPr lang="en-US" altLang="zh-CN" sz="1200" dirty="0">
                <a:solidFill>
                  <a:schemeClr val="tx1"/>
                </a:solidFill>
                <a:ea typeface="宋体" pitchFamily="2" charset="-122"/>
              </a:rPr>
              <a:t>Solomon) (</a:t>
            </a:r>
            <a:r>
              <a:rPr lang="zh-CN" altLang="en-US" sz="1200" dirty="0">
                <a:solidFill>
                  <a:schemeClr val="tx1"/>
                </a:solidFill>
                <a:ea typeface="宋体" pitchFamily="2" charset="-122"/>
              </a:rPr>
              <a:t>美</a:t>
            </a:r>
            <a:r>
              <a:rPr lang="en-US" altLang="zh-CN" sz="1200" dirty="0">
                <a:solidFill>
                  <a:schemeClr val="tx1"/>
                </a:solidFill>
                <a:ea typeface="宋体" pitchFamily="2" charset="-122"/>
              </a:rPr>
              <a:t>)</a:t>
            </a:r>
            <a:r>
              <a:rPr lang="zh-CN" altLang="en-US" sz="1200" dirty="0">
                <a:solidFill>
                  <a:schemeClr val="tx1"/>
                </a:solidFill>
                <a:ea typeface="宋体" pitchFamily="2" charset="-122"/>
              </a:rPr>
              <a:t>，翻譯 陳志銘、郭庭魁、杜玉蓉、蕭幼麟、周佳樺，臺北：臺灣臺灣培生教育出版股份有限公司，</a:t>
            </a:r>
            <a:r>
              <a:rPr lang="en-US" altLang="zh-CN" sz="1200" dirty="0">
                <a:solidFill>
                  <a:schemeClr val="tx1"/>
                </a:solidFill>
                <a:ea typeface="宋体" pitchFamily="2" charset="-122"/>
              </a:rPr>
              <a:t>2005.5</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传播学概论</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第二版，北京交通大学出版社，许静</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市场调研策划</a:t>
            </a:r>
            <a:r>
              <a:rPr lang="en-US" altLang="zh-CN" sz="1200" dirty="0">
                <a:solidFill>
                  <a:schemeClr val="tx1"/>
                </a:solidFill>
                <a:ea typeface="宋体" pitchFamily="2" charset="-122"/>
              </a:rPr>
              <a:t>》</a:t>
            </a:r>
            <a:r>
              <a:rPr lang="zh-CN" altLang="en-US" sz="1200" dirty="0">
                <a:solidFill>
                  <a:schemeClr val="tx1"/>
                </a:solidFill>
                <a:ea typeface="宋体" pitchFamily="2" charset="-122"/>
              </a:rPr>
              <a:t>西南财经大学出版社，肖梁，董亚妮</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消费者行为学：中国消费者透视</a:t>
            </a:r>
            <a:r>
              <a:rPr lang="en-US" altLang="zh-CN" sz="1200" dirty="0">
                <a:solidFill>
                  <a:schemeClr val="tx1"/>
                </a:solidFill>
                <a:ea typeface="宋体" pitchFamily="2" charset="-122"/>
              </a:rPr>
              <a:t>》</a:t>
            </a:r>
            <a:r>
              <a:rPr lang="zh-CN" altLang="en-US" sz="1200" dirty="0">
                <a:solidFill>
                  <a:schemeClr val="tx1"/>
                </a:solidFill>
                <a:ea typeface="宋体" pitchFamily="2" charset="-122"/>
              </a:rPr>
              <a:t>中国人民大学出版社，卢泰宏，周懿瑾</a:t>
            </a:r>
            <a:endParaRPr lang="en-US" altLang="zh-CN" sz="1200" dirty="0">
              <a:solidFill>
                <a:schemeClr val="tx1"/>
              </a:solidFill>
              <a:ea typeface="宋体" pitchFamily="2" charset="-122"/>
            </a:endParaRPr>
          </a:p>
          <a:p>
            <a:pPr>
              <a:lnSpc>
                <a:spcPct val="150000"/>
              </a:lnSpc>
            </a:pPr>
            <a:r>
              <a:rPr lang="en-US" altLang="zh-CN" sz="1200" dirty="0"/>
              <a:t>《</a:t>
            </a:r>
            <a:r>
              <a:rPr lang="zh-CN" altLang="en-US" sz="1200" dirty="0"/>
              <a:t>问卷设计手册</a:t>
            </a:r>
            <a:r>
              <a:rPr lang="en-US" altLang="zh-CN" sz="1200" dirty="0"/>
              <a:t>—</a:t>
            </a:r>
            <a:r>
              <a:rPr lang="zh-CN" altLang="en-US" sz="1200" dirty="0"/>
              <a:t>市场研究、民意调查、社会调查、健康调查指南</a:t>
            </a:r>
            <a:r>
              <a:rPr lang="en-US" altLang="zh-CN" sz="1200" dirty="0"/>
              <a:t>》</a:t>
            </a:r>
          </a:p>
          <a:p>
            <a:pPr>
              <a:lnSpc>
                <a:spcPct val="150000"/>
              </a:lnSpc>
            </a:pP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基于</a:t>
            </a:r>
            <a:r>
              <a:rPr lang="en-US" altLang="zh-CN" sz="1200" dirty="0">
                <a:latin typeface="Times New Roman" pitchFamily="18" charset="0"/>
                <a:cs typeface="Times New Roman" pitchFamily="18" charset="0"/>
              </a:rPr>
              <a:t>Excel</a:t>
            </a:r>
            <a:r>
              <a:rPr lang="zh-CN" altLang="en-US" sz="1200" dirty="0">
                <a:latin typeface="Times New Roman" pitchFamily="18" charset="0"/>
                <a:cs typeface="Times New Roman" pitchFamily="18" charset="0"/>
              </a:rPr>
              <a:t>的营销调研</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第</a:t>
            </a: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版，阿尔文</a:t>
            </a:r>
            <a:r>
              <a:rPr lang="en-US" altLang="zh-CN" sz="1200" dirty="0">
                <a:latin typeface="Times New Roman" pitchFamily="18" charset="0"/>
                <a:cs typeface="Times New Roman" pitchFamily="18" charset="0"/>
              </a:rPr>
              <a:t>·C·</a:t>
            </a:r>
            <a:r>
              <a:rPr lang="zh-CN" altLang="en-US" sz="1200" dirty="0">
                <a:latin typeface="Times New Roman" pitchFamily="18" charset="0"/>
                <a:cs typeface="Times New Roman" pitchFamily="18" charset="0"/>
              </a:rPr>
              <a:t>伯恩斯（</a:t>
            </a:r>
            <a:r>
              <a:rPr lang="en-US" altLang="zh-CN" sz="1200" dirty="0">
                <a:latin typeface="Times New Roman" pitchFamily="18" charset="0"/>
                <a:cs typeface="Times New Roman" pitchFamily="18" charset="0"/>
              </a:rPr>
              <a:t>Alvin C. Burns</a:t>
            </a:r>
            <a:r>
              <a:rPr lang="zh-CN" altLang="en-US" sz="1200" dirty="0">
                <a:latin typeface="Times New Roman" pitchFamily="18" charset="0"/>
                <a:cs typeface="Times New Roman" pitchFamily="18" charset="0"/>
              </a:rPr>
              <a:t>） 罗纳德</a:t>
            </a:r>
            <a:r>
              <a:rPr lang="en-US" altLang="zh-CN" sz="1200" dirty="0">
                <a:latin typeface="Times New Roman" pitchFamily="18" charset="0"/>
                <a:cs typeface="Times New Roman" pitchFamily="18" charset="0"/>
              </a:rPr>
              <a:t>·F·</a:t>
            </a:r>
            <a:r>
              <a:rPr lang="zh-CN" altLang="en-US" sz="1200" dirty="0">
                <a:latin typeface="Times New Roman" pitchFamily="18" charset="0"/>
                <a:cs typeface="Times New Roman" pitchFamily="18" charset="0"/>
              </a:rPr>
              <a:t>布什（</a:t>
            </a:r>
            <a:r>
              <a:rPr lang="en-US" altLang="zh-CN" sz="1200" dirty="0">
                <a:latin typeface="Times New Roman" pitchFamily="18" charset="0"/>
                <a:cs typeface="Times New Roman" pitchFamily="18" charset="0"/>
              </a:rPr>
              <a:t>Ronald F. Bush</a:t>
            </a:r>
            <a:r>
              <a:rPr lang="zh-CN" altLang="en-US" sz="1200" dirty="0">
                <a:latin typeface="Times New Roman" pitchFamily="18" charset="0"/>
                <a:cs typeface="Times New Roman" pitchFamily="18" charset="0"/>
              </a:rPr>
              <a:t>） 著，于洪彦 金钰 译，北京：中国人民大学出版社，</a:t>
            </a:r>
            <a:r>
              <a:rPr lang="en-US" altLang="zh-CN" sz="1200" dirty="0">
                <a:latin typeface="Times New Roman" pitchFamily="18" charset="0"/>
                <a:cs typeface="Times New Roman" pitchFamily="18" charset="0"/>
              </a:rPr>
              <a:t>2014.01</a:t>
            </a:r>
          </a:p>
          <a:p>
            <a:pPr>
              <a:lnSpc>
                <a:spcPct val="150000"/>
              </a:lnSpc>
            </a:pP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社会心理学高级教程</a:t>
            </a:r>
            <a:r>
              <a:rPr lang="en-US" altLang="zh-CN" sz="1200" dirty="0">
                <a:latin typeface="Times New Roman" pitchFamily="18" charset="0"/>
                <a:cs typeface="Times New Roman" pitchFamily="18" charset="0"/>
              </a:rPr>
              <a:t>》</a:t>
            </a:r>
            <a:r>
              <a:rPr lang="zh-TW" altLang="en-US" sz="1200" dirty="0"/>
              <a:t>，</a:t>
            </a:r>
            <a:r>
              <a:rPr lang="zh-CN" altLang="en-US" sz="1200" dirty="0"/>
              <a:t>作者 汪新建</a:t>
            </a:r>
            <a:r>
              <a:rPr lang="zh-TW" altLang="en-US" sz="1200" dirty="0"/>
              <a:t>，</a:t>
            </a:r>
            <a:r>
              <a:rPr lang="zh-CN" altLang="en-US" sz="1200" dirty="0"/>
              <a:t>合肥</a:t>
            </a:r>
            <a:r>
              <a:rPr lang="zh-TW" altLang="en-US" sz="1200" dirty="0"/>
              <a:t>：</a:t>
            </a:r>
            <a:r>
              <a:rPr lang="zh-CN" altLang="en-US" sz="1200" dirty="0"/>
              <a:t>安徽人民出版社</a:t>
            </a:r>
            <a:r>
              <a:rPr lang="zh-TW" altLang="en-US" sz="1200" dirty="0"/>
              <a:t>，</a:t>
            </a:r>
            <a:r>
              <a:rPr lang="en-US" altLang="zh-CN" sz="1200" dirty="0"/>
              <a:t>2010</a:t>
            </a:r>
            <a:r>
              <a:rPr lang="en-US" altLang="zh-TW" sz="1200" dirty="0"/>
              <a:t>.</a:t>
            </a:r>
            <a:r>
              <a:rPr lang="en-US" altLang="zh-CN" sz="1200" dirty="0"/>
              <a:t>11</a:t>
            </a:r>
          </a:p>
          <a:p>
            <a:pPr>
              <a:lnSpc>
                <a:spcPct val="150000"/>
              </a:lnSpc>
            </a:pP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文案创作完全手册</a:t>
            </a:r>
            <a:r>
              <a:rPr lang="en-US" altLang="zh-CN" sz="1200" dirty="0">
                <a:latin typeface="Times New Roman" pitchFamily="18" charset="0"/>
                <a:cs typeface="Times New Roman" pitchFamily="18" charset="0"/>
              </a:rPr>
              <a:t>》</a:t>
            </a:r>
            <a:endParaRPr lang="en-US" altLang="zh-CN" sz="1200" dirty="0"/>
          </a:p>
          <a:p>
            <a:pPr>
              <a:lnSpc>
                <a:spcPct val="150000"/>
              </a:lnSpc>
            </a:pP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管理学基础</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（第六版）</a:t>
            </a:r>
            <a:endParaRPr lang="en-US" altLang="zh-CN" sz="1200" dirty="0">
              <a:latin typeface="Times New Roman" pitchFamily="18" charset="0"/>
              <a:cs typeface="Times New Roman" pitchFamily="18" charset="0"/>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a:t>
            </a:fld>
            <a:endParaRPr lang="en-US" altLang="zh-CN" dirty="0"/>
          </a:p>
        </p:txBody>
      </p:sp>
    </p:spTree>
    <p:extLst>
      <p:ext uri="{BB962C8B-B14F-4D97-AF65-F5344CB8AC3E}">
        <p14:creationId xmlns:p14="http://schemas.microsoft.com/office/powerpoint/2010/main" val="4137308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2 </a:t>
            </a:r>
            <a:r>
              <a:rPr lang="zh-CN" altLang="en-US" sz="1200" dirty="0">
                <a:solidFill>
                  <a:schemeClr val="tx1"/>
                </a:solidFill>
                <a:ea typeface="宋体" pitchFamily="2" charset="-122"/>
              </a:rPr>
              <a:t>章 工業品購買行爲分析</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2.8</a:t>
            </a:r>
            <a:r>
              <a:rPr lang="zh-TW" altLang="en-US" sz="1200" dirty="0">
                <a:solidFill>
                  <a:schemeClr val="tx1"/>
                </a:solidFill>
                <a:ea typeface="宋体" pitchFamily="2" charset="-122"/>
              </a:rPr>
              <a:t>、影響組織購買行爲的因素分析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組織購買行爲受到：環境因素（</a:t>
            </a:r>
            <a:r>
              <a:rPr lang="en-US" altLang="zh-TW" sz="1200" dirty="0">
                <a:solidFill>
                  <a:schemeClr val="tx1"/>
                </a:solidFill>
                <a:ea typeface="宋体" pitchFamily="2" charset="-122"/>
              </a:rPr>
              <a:t>environmental forces</a:t>
            </a:r>
            <a:r>
              <a:rPr lang="zh-TW" altLang="en-US" sz="1200" dirty="0">
                <a:solidFill>
                  <a:schemeClr val="tx1"/>
                </a:solidFill>
                <a:ea typeface="宋体" pitchFamily="2" charset="-122"/>
              </a:rPr>
              <a:t>）、組織因素（</a:t>
            </a:r>
            <a:r>
              <a:rPr lang="en-US" altLang="zh-TW" sz="1200" dirty="0">
                <a:solidFill>
                  <a:schemeClr val="tx1"/>
                </a:solidFill>
                <a:ea typeface="宋体" pitchFamily="2" charset="-122"/>
              </a:rPr>
              <a:t>organizational forces</a:t>
            </a:r>
            <a:r>
              <a:rPr lang="zh-TW" altLang="en-US" sz="1200" dirty="0">
                <a:solidFill>
                  <a:schemeClr val="tx1"/>
                </a:solidFill>
                <a:ea typeface="宋体" pitchFamily="2" charset="-122"/>
              </a:rPr>
              <a:t>）、團體因素（</a:t>
            </a:r>
            <a:r>
              <a:rPr lang="en-US" altLang="zh-TW" sz="1200" dirty="0">
                <a:solidFill>
                  <a:schemeClr val="tx1"/>
                </a:solidFill>
                <a:ea typeface="宋体" pitchFamily="2" charset="-122"/>
              </a:rPr>
              <a:t>group forces</a:t>
            </a:r>
            <a:r>
              <a:rPr lang="zh-TW" altLang="en-US" sz="1200" dirty="0">
                <a:solidFill>
                  <a:schemeClr val="tx1"/>
                </a:solidFill>
                <a:ea typeface="宋体" pitchFamily="2" charset="-122"/>
              </a:rPr>
              <a:t>）、個人因素（</a:t>
            </a:r>
            <a:r>
              <a:rPr lang="en-US" altLang="zh-TW" sz="1200" dirty="0">
                <a:solidFill>
                  <a:schemeClr val="tx1"/>
                </a:solidFill>
                <a:ea typeface="宋体" pitchFamily="2" charset="-122"/>
              </a:rPr>
              <a:t>individual forces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2.8.1</a:t>
            </a:r>
            <a:r>
              <a:rPr lang="zh-TW" altLang="en-US" sz="1200" dirty="0">
                <a:solidFill>
                  <a:schemeClr val="tx1"/>
                </a:solidFill>
                <a:ea typeface="宋体" pitchFamily="2" charset="-122"/>
              </a:rPr>
              <a:t>、環境因素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國内和國際的經濟狀況、政治和法律、技術因素、文化因素、物質條件都在影響組織的採購行爲。對於組織來説，這些環境因素是客觀存在，而且不是組織有能力改變的，但組織在某種程度上，可以影響甚至可以利用環境因素的變化，來創造有利於組織目標的機會。無論如何，組織應該密切關注各種環境的動態，對環境因素的變化給組織採購可能形成的影響，予以充分的估計，並做出準確及時地反應。具體對經濟狀況、政治和法律、技術因素、文化因素、物質條件進行分別討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、經濟狀況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無論是國内的還是國際的經濟狀況都會影響到組織購買或銷售的能力。由於組織需求的派生特性，那些影響最終消費者的購買力的經濟狀況的變化也會影響到組織的採購。對許多工業品的需求波動幅度比總體經濟的波幅要大。比如，一國利率提高，會降低最終消費者購買大宗商品（比如小汽車）的欲望，因而會即時導致作爲消費品的小汽車生產商壓縮生產計劃，最終結果是作爲工業品行銷商的發動機生產商、電器生產商、輪軸生產商等商家減少生產計劃。當經濟的不確定性提高時，常導致組織購買者暫停進行廠房設備的新投資，並降低庫存，行銷人員在這種情況下很難刺激銷售。對於稀有的原材料，工業品用戶通常會儲存較多的存貨以免缺貨，甚至會與供應商訂定長期契約，以保障其供應來源。另外，一國利率提高，會使組織採購更傾向於國外供應商而非國内供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需要注意的是，經濟狀況的變化對所有組織的影響是不盡相同的。一般來説，經濟狀況對政府和機構的影響相對於工商企業的影響要小得多，其原因就在於，政府和機構的採購計劃按年度計劃來進行，這一年度採購計劃在一個財政年度裏，是不能隨意變動的。而且經濟狀況對組織的影響與組織所在的具體行業有關。例如，當利率提高、銀根收緊的時候，對於那些生產汽車的鋁、橡膠輪胎的需求將大幅下跌，而對紡織品和化工品的影響甚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、政治和法律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政治與法律環境是由政府機構和在社會上對各種組織及個人有影響和制約的壓力集團構成的。政治與法律對組織的影響是巨大而深刻的。例如，曾經有一段時間，中國現任政府試圖打壓美國時任政府，從原先購買美國的波音飛機，轉向購買法國的空中客車飛機；，政府爲啓動房地產市場，減輕房地產業的稅收，由此拉動水泥、鋼筋等上游產業的發展；政府出臺一項法規以禁止氟利昂（</a:t>
            </a:r>
            <a:r>
              <a:rPr lang="en-US" altLang="zh-TW" sz="1200" dirty="0">
                <a:solidFill>
                  <a:schemeClr val="tx1"/>
                </a:solidFill>
                <a:ea typeface="宋体" pitchFamily="2" charset="-122"/>
              </a:rPr>
              <a:t>freon</a:t>
            </a:r>
            <a:r>
              <a:rPr lang="zh-TW" altLang="en-US" sz="1200" dirty="0">
                <a:solidFill>
                  <a:schemeClr val="tx1"/>
                </a:solidFill>
                <a:ea typeface="宋体" pitchFamily="2" charset="-122"/>
              </a:rPr>
              <a:t>）製冷劑冰箱的使用，將會使生產氟利昂（</a:t>
            </a:r>
            <a:r>
              <a:rPr lang="en-US" altLang="zh-TW" sz="1200" dirty="0">
                <a:solidFill>
                  <a:schemeClr val="tx1"/>
                </a:solidFill>
                <a:ea typeface="宋体" pitchFamily="2" charset="-122"/>
              </a:rPr>
              <a:t>freon</a:t>
            </a:r>
            <a:r>
              <a:rPr lang="zh-TW" altLang="en-US" sz="1200" dirty="0">
                <a:solidFill>
                  <a:schemeClr val="tx1"/>
                </a:solidFill>
                <a:ea typeface="宋体" pitchFamily="2" charset="-122"/>
              </a:rPr>
              <a:t>）壓縮機的廠商破產，而那些生產替代品的廠商則市場前景光明。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、技術因素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迅猛發展的技術能夠重塑一個行業，同時也能夠改變組織的採購方式。最爲明顯的是，互聯網永遠地改變了公司和顧客之間買賣的方式、相互學習的方式、溝通的方式。技術環境一方面限定了採購組織獲得產品和服務的可能性，另一方面，則限定了組織提供給其用戶的產品和服務的品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個行業技術變革的速率也影響著組織購買決策單位的構成。隨著技術更新的步伐加快，採購經理在組織購買決策過程中的重要性有所下降，而工程技術人員的作用日益突出。那些認識到技術變革的步伐愈來愈快的採購者將會進行更爲廣泛的研究，並在研究過程中盡可能地花費較少的時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面臨著技術的迅速變革，有些工業品購買者常常會採用一些技術性的程序來預測新技術發生的周期，以期能做出及時的反應。對於行銷人員來説，也應密切關注技術的變革，及時調整行銷策略以適應新的技術環境。近年來，許多技術的變革，比以往任何一個時期都更加劇烈，對工業品行銷戰略的影響更加深遠，會改變許多產業的定義，產生新的競爭源泉，改變了產品生命周期和促進了市場的全球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、文化因素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文化包含知識、信仰、藝術、道德、法規、風俗習慣，以及人作爲社會成員所必須的各種能力和習慣的綜合的整體。文化能藉助一定的價值觀、態度傾向、行爲規範等對其成員構成一定的約束力。文化的作用滲透於社會群體、社會組織、個人的各個層次。其影響之深遠，可謂無處不在無時不在。尤其是組織在進行跨文化合作或行銷活動時，將不可避免地面臨著文化「衝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2.8.2</a:t>
            </a:r>
            <a:r>
              <a:rPr lang="zh-TW" altLang="en-US" sz="1200" dirty="0">
                <a:solidFill>
                  <a:schemeClr val="tx1"/>
                </a:solidFill>
                <a:ea typeface="宋体" pitchFamily="2" charset="-122"/>
              </a:rPr>
              <a:t>、組織因素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每一個採購組織都有具體的目標、政策、程序、組織結構、文化、制度體系。對於工業品行銷人員來説，應該明確採購部門在組織中的地位、組織採購的發展趨勢等因素，對組織採購行爲產生的影響。下面幾個問題是工業品行銷人員應特別注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、採購部門在組織中的地位不斷提升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在很多組織中，採購戰略與公司戰略之間的關系愈加緊密。最近的研究表明，那些戰略導向型的採購經理與傳統的採購經理相比，具有以下幾個特點：</a:t>
            </a:r>
            <a:r>
              <a:rPr lang="en-US" altLang="zh-TW" sz="1200" dirty="0">
                <a:solidFill>
                  <a:schemeClr val="tx1"/>
                </a:solidFill>
                <a:ea typeface="宋体" pitchFamily="2" charset="-122"/>
              </a:rPr>
              <a:t>1)</a:t>
            </a:r>
            <a:r>
              <a:rPr lang="zh-TW" altLang="en-US" sz="1200" dirty="0">
                <a:solidFill>
                  <a:schemeClr val="tx1"/>
                </a:solidFill>
                <a:ea typeface="宋体" pitchFamily="2" charset="-122"/>
              </a:rPr>
              <a:t>、對信息更加敏銳，並能從各種途徑獲得大量的信息；</a:t>
            </a:r>
            <a:r>
              <a:rPr lang="en-US" altLang="zh-TW" sz="1200" dirty="0">
                <a:solidFill>
                  <a:schemeClr val="tx1"/>
                </a:solidFill>
                <a:ea typeface="宋体" pitchFamily="2" charset="-122"/>
              </a:rPr>
              <a:t>2)</a:t>
            </a:r>
            <a:r>
              <a:rPr lang="zh-TW" altLang="en-US" sz="1200" dirty="0">
                <a:solidFill>
                  <a:schemeClr val="tx1"/>
                </a:solidFill>
                <a:ea typeface="宋体" pitchFamily="2" charset="-122"/>
              </a:rPr>
              <a:t>、對與供應商長期的合作關系、價格問題、外部環境因素等方面更加敏感；</a:t>
            </a:r>
            <a:r>
              <a:rPr lang="en-US" altLang="zh-TW" sz="1200" dirty="0">
                <a:solidFill>
                  <a:schemeClr val="tx1"/>
                </a:solidFill>
                <a:ea typeface="宋体" pitchFamily="2" charset="-122"/>
              </a:rPr>
              <a:t>3)</a:t>
            </a:r>
            <a:r>
              <a:rPr lang="zh-TW" altLang="en-US" sz="1200" dirty="0">
                <a:solidFill>
                  <a:schemeClr val="tx1"/>
                </a:solidFill>
                <a:ea typeface="宋体" pitchFamily="2" charset="-122"/>
              </a:rPr>
              <a:t>、在評估與選擇供應商的過程中，非常關注供應商的競爭力。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就管理層次而言，傳統組織的採購部門往往地位較低，盡管其管理費用經常高於公司成本的一半以上。由於通貨膨脹和短缺現象的出現，使許多組織開始重視它的採購部門，一些大公司已將其採購部門的領導提升爲副總經理級別。許多公司正在物色一些一流的工商管理碩士作爲採購經理。這些都説明採購部門在組織中的地位日益重要，採購工作也正朝專業化、規模化的方向發展。對於供應商來説，應該更加重視行銷工作以及對行銷人員的培訓，只有這樣，才能與採購部門在組織中日益重要的地位相匹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、採購績效評估機制的建立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些公司建立起對採購人員的激勵機制，獎勵那些工作特別出色的採購人員，類似於對那些銷售業績突出的銷售人員給予獎金提成的制度。採購績效評估機制的建立將會促使採購人員努力獲取有關採購的信息，認真評估供應商供貨的能力，加强談判技能的培養和培訓，以達到對公司最有利的交易條件，爲公司獲得採購上的競爭優勢。這種激勵機制的建立實質上對供應商的綜合能力提出了更高的要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、長期合作關系的建立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愈來愈多的組織採購者傾向於與可靠的供應商建立長期、穩定、緊密的合作關系。一些組織採購者采用電子訂貨系統，將訂單輸入計算機並通過互聯網傳送給供應商。還有一些組織採購者與其供應商之間建立實時採購</a:t>
            </a:r>
            <a:r>
              <a:rPr lang="en-US" altLang="zh-TW" sz="1200" dirty="0">
                <a:solidFill>
                  <a:schemeClr val="tx1"/>
                </a:solidFill>
                <a:ea typeface="宋体" pitchFamily="2" charset="-122"/>
              </a:rPr>
              <a:t>~</a:t>
            </a:r>
            <a:r>
              <a:rPr lang="zh-TW" altLang="en-US" sz="1200" dirty="0">
                <a:solidFill>
                  <a:schemeClr val="tx1"/>
                </a:solidFill>
                <a:ea typeface="宋体" pitchFamily="2" charset="-122"/>
              </a:rPr>
              <a:t>供應系統，通過這種系統，一位供應商在規定的時間、在確定的地點提供所需數量的原材料。在這種採購中，供應商的產品質量是百分之百地符合生產的規格要求，買賣雙方長期合作關系的建立使彼此之間的信賴程度非常高。只要組織採購者和供應商的合作令人滿意，那麽這種合作關系就會得以延續，對於非供應商來説，要打破這種合作關系所花費的代價是相當大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、集中採購的趨勢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在有多個事業部的公司，由於各自所需要的有所不同，很多採購是由需求各不相同的各個獨立的事業部門自己完成的。但是，一些公司設法將材料採購重新統一集中起來，進行集中採購（</a:t>
            </a:r>
            <a:r>
              <a:rPr lang="en-US" altLang="zh-TW" sz="1200" dirty="0">
                <a:solidFill>
                  <a:schemeClr val="tx1"/>
                </a:solidFill>
                <a:ea typeface="宋体" pitchFamily="2" charset="-122"/>
              </a:rPr>
              <a:t>centralizing purchasing</a:t>
            </a:r>
            <a:r>
              <a:rPr lang="zh-TW" altLang="en-US" sz="1200" dirty="0">
                <a:solidFill>
                  <a:schemeClr val="tx1"/>
                </a:solidFill>
                <a:ea typeface="宋体" pitchFamily="2" charset="-122"/>
              </a:rPr>
              <a:t>），公司總部把幾個事業部所需採購的原材料匯總起來，幫他們集中採購，這樣可以獲得更多的採購優惠。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分散採購與集中採購有諸多的本質上的差異：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一、集中採購常常是專業化的。爲某一項目專門進行採購的人員，常常需要具備供給與需求狀況、供應商市場、供應商的成本狀況、供應環境相關的其他信息的綜合知識。集中採購人員豐富的採購經驗和擁有的大量採購資源使他們在採購中會對供應商產生壓力，同時也會形成吸引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第二、集中採購可以使採購經理對公司的戰略問題給予更多的關注。如與供應商建立長期穩定的關系，以及開發一個相當大供應商資源。而分散採購則更注重戰術問題，如短期的成本效率和利潤等。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第三、行銷人員的銷售技巧和使用者的品牌偏好對分散化採購決策的影響甚於對集中化採購決策的影響。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集中採購已漸成一種趨勢，其原因主要在幾個方面：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、可以把採購戰略更好地與公司的整體戰略整合起來。例如，康柏（</a:t>
            </a:r>
            <a:r>
              <a:rPr lang="en-US" altLang="zh-TW" sz="1200" dirty="0" err="1">
                <a:solidFill>
                  <a:schemeClr val="tx1"/>
                </a:solidFill>
                <a:ea typeface="宋体" pitchFamily="2" charset="-122"/>
              </a:rPr>
              <a:t>compaq</a:t>
            </a:r>
            <a:r>
              <a:rPr lang="zh-TW" altLang="en-US" sz="1200" dirty="0">
                <a:solidFill>
                  <a:schemeClr val="tx1"/>
                </a:solidFill>
                <a:ea typeface="宋体" pitchFamily="2" charset="-122"/>
              </a:rPr>
              <a:t>）公司建立了採購團隊進行全球範圍内的戰略商品（微處理器）的採購。集中化的採購團隊與十五家戰略供應商維持著密切的合作關系，這十五家供應商是康柏（</a:t>
            </a:r>
            <a:r>
              <a:rPr lang="en-US" altLang="zh-TW" sz="1200" dirty="0" err="1">
                <a:solidFill>
                  <a:schemeClr val="tx1"/>
                </a:solidFill>
                <a:ea typeface="宋体" pitchFamily="2" charset="-122"/>
              </a:rPr>
              <a:t>compaq</a:t>
            </a:r>
            <a:r>
              <a:rPr lang="zh-TW" altLang="en-US" sz="1200" dirty="0">
                <a:solidFill>
                  <a:schemeClr val="tx1"/>
                </a:solidFill>
                <a:ea typeface="宋体" pitchFamily="2" charset="-122"/>
              </a:rPr>
              <a:t>）公司在個人計算機市場上成功的基礎。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節約成本。對於某些商品，一個公司的各個事業部門都可能存在著共同的需求，通過集中組織内的這些需求，實施統一採購，可以提高組織購買者在談判中的地位，獲得批量折扣，壓低採購成本，同時也可以獲得存貨控制的規模經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供應環境的性質也決定了採購是否需要集中化。如果供應商所在行業是處於一種寡頭壟斷的狀態，即由幾家規模較大的企業所控制，那麽集中化採購可以加强組織的採購力量，使供應商感受到組織採購對其的重要價值並給予充分的重視。因此，這種類型的供應市場結構中，集中化採購可以使組織採購者獲得更優惠的價格以及更好的服務條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、採購在組織中的地位時常隨著某些關鍵影響因素的變化而改變。如果採購中對技術的要求高，那麽採購人員必須和工程技術人員緊密聯系，也就有必要實行集中採購。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集中採購的趨勢使組織採購傾向於專業化、規模化、規範化，而且由於採購的批量大，往往會使組織採購者在選擇供應商的過程中占據主動地位，因此會對供應商形成較大的壓力，即對產品、生產供貨、提供服務的能力、行銷人員的素質方面提出更高的要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、小額項目權力下放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許多公司在採購管理中對小額購買項目的採購權下放，讓使用者自己去採購，但對採購之後的地點和項目等做出限制。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2.8.3</a:t>
            </a:r>
            <a:r>
              <a:rPr lang="zh-TW" altLang="en-US" sz="1200" dirty="0">
                <a:solidFill>
                  <a:schemeClr val="tx1"/>
                </a:solidFill>
                <a:ea typeface="宋体" pitchFamily="2" charset="-122"/>
              </a:rPr>
              <a:t>、團體因素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團體因素對組織購買決策起著關鍵性的影響作用。組織購買過程一般要涉及一系列次級的決策或受到多個團體成員的影響。團體成員參與購買過程的程度隨著採購階段和採購類型的不同而不同。在直接重購中，採購人員只是簡單地考慮其他人的偏好；而在首次購買中，採購團體在整個採購決策過程中都要發揮積極的作用。作爲工業品行銷人員，必須回答幾個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、哪些組織成員參與購買過程？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、參與購買過程的組織成員在購買決策過程中的作用和地位如何？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、對於每一個參與採購的組織成員來説，哪一個評價潛在供應商的標準是重要的？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能正確回答上述問題，行銷人員就有滿足購買組織需求的機會。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採購中心（</a:t>
            </a:r>
            <a:r>
              <a:rPr lang="en-US" altLang="zh-TW" sz="1200" dirty="0">
                <a:solidFill>
                  <a:schemeClr val="tx1"/>
                </a:solidFill>
                <a:ea typeface="宋体" pitchFamily="2" charset="-122"/>
              </a:rPr>
              <a:t>buying center</a:t>
            </a:r>
            <a:r>
              <a:rPr lang="zh-TW" altLang="en-US" sz="1200" dirty="0">
                <a:solidFill>
                  <a:schemeClr val="tx1"/>
                </a:solidFill>
                <a:ea typeface="宋体" pitchFamily="2" charset="-122"/>
              </a:rPr>
              <a:t>）的概念爲組織購買行爲的群體特質提供了有力的注解。採購中心（</a:t>
            </a:r>
            <a:r>
              <a:rPr lang="en-US" altLang="zh-TW" sz="1200" dirty="0">
                <a:solidFill>
                  <a:schemeClr val="tx1"/>
                </a:solidFill>
                <a:ea typeface="宋体" pitchFamily="2" charset="-122"/>
              </a:rPr>
              <a:t>buying center</a:t>
            </a:r>
            <a:r>
              <a:rPr lang="zh-TW" altLang="en-US" sz="1200" dirty="0">
                <a:solidFill>
                  <a:schemeClr val="tx1"/>
                </a:solidFill>
                <a:ea typeface="宋体" pitchFamily="2" charset="-122"/>
              </a:rPr>
              <a:t>）是一個非正式的、跨部門的決策單位，採購中心的成員參加購買決策過程，並且分擔決策的共同目標及風險。確定組織採購類型及組織採購所處的決策階段，是判斷採購中心的重要一步，因爲，採購中心的規模隨著購買類型的不同而不同，採購中心的成員會隨著購買過程的發展而變化。採購中心的組成也與購買過程中對特定信息需求的不同而變化。因爲組織採購行爲是一個過程而不是一個孤立的事件。不同的個體在不同的時刻起著各自舉足輕重的作用。設計工程師在組織採購早期的產品説明階段扮演著重要角色，而其他的人員在後面的階段起著關鍵的作用。供應商的銷售人員，必須搞清楚組織採購的情景以及信息需求，以便預測採購中心的組成和規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當銷售人員面對的組織採購屬於首次購買時，採購中心往往規模大、決策緩慢，對所需最合適的解決方法並不十分清楚，採購中心更關心如何找到更好的解決方案，而不是獲得低價的產品，而且，技術人員比採購人員更能在採購決策中發揮影響作用。與此相反，當銷售人員所面對的組織採購屬於直接重購和修正重購時，採購中心的規模小，決策迅速，對問題的評估及可能的解決方法充滿了自信，更關注價格及供貨的保證，採購決策受採購人員的影響比較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2.8.4</a:t>
            </a:r>
            <a:r>
              <a:rPr lang="zh-TW" altLang="en-US" sz="1200" dirty="0">
                <a:solidFill>
                  <a:schemeClr val="tx1"/>
                </a:solidFill>
                <a:ea typeface="宋体" pitchFamily="2" charset="-122"/>
              </a:rPr>
              <a:t>、個人因素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往往是由個人而非組織做出了組織的採購決策。採購中心的每一個成員都有其獨特的個性、特殊的經歷、年齡、收入、教育水準、在組織中的職位，以及對如何實現個人目標和組織目標的獨特理解。每個參與組織購買決策的人，多少總難免會摻雜個人動機、知覺、偏好等。不同的採購人員常有不同的採購形態，例如，某些年紀輕、教育水準高的採購者，通常在選擇供應商之前會做較多深入的分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、不同的評價標準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評價標準是組織購買者用於比較和選擇不同供應商產品和服務的詳細説明。然而，這些詳細説明可能是互相衝突的。但組織成員對同一個產品和服務的評價標準並不相同，這種差異性主要來自個人不同的教育背景、面對的信息來源及對有關信息的理解和記憶，以及以往採購經歷的滿意程度等。工業品的使用者一般把迅速交貨和高效率的服務看做最有價值的標準；工程人員把產品質量、標準化和可測試性看做是首要的標準；採購人員把價格優勢、運輸和派送方面的經濟性作爲重要的標準。行銷人員意識到對產品知覺的差異，和採購中心裏的個體，在採購過程中評價標準的不同以後，就能夠制定相應的行銷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、個體信息處理過程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採購中心的成員是通過大量的郵寄廣告、因特網、雜誌廣告、財經新聞、口頭傳播等方式獲取信息。但只有那些被採購決策人員所注意、理解、記憶的信息才能在採購決策過程中發揮作用。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一般來説，個體對信息的認知具有以下四個特點：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、選擇性接觸。個體傾向於接受那些與自己的態度和信仰相一致的信息。正因爲這樣，採購人員只與某些類型的銷售人員交談，而不與其他的交往。</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、選擇性注意。個體傾向於注意那些與自己需要和價值觀相一致的信息，這樣一來，組織購買者更可能注意與其需求和價值觀相一致的廣告。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、選擇認知。個體傾向於用自己的態度和觀念來解釋信息。這可以解釋，爲什麽組織購買者會出現修正或歪曲銷售人員的信息，以使這些信息與自己對公司的傾向保持一致。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、選擇性記憶。個體傾向於記憶那些與自己的需要和意向有關的信息。組織購買者會把那些符合其標準的品牌信息保留下來。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上述每一個選擇行爲都將影響到採購人員對供應商行銷策略的反應方式。由於組織的採購過程經常會歷經數月的時間，而且供應商的行銷人員與採購組織的聯系並不經常進行，那些不合規則的信息很難進入組織採購決策者的視綫，或很快地被遺忘，因此行銷溝通策略必須有針對性的設計。那些能夠被決策者接觸、注意、認知、記憶的才具有真正的行銷價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、個體規避風險策略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採購中心的成員都有盡量減少採購過程中風險度的强烈願望。採購過程的風險主要來自兩個方面：決策結果的不確定性、錯誤決策帶來的嚴重後果。採購中可預見的風險及採購類型對於決策單位的結構有著重要的影響作用。在直接重購和風險相對較低的修正重購中，主要是由採購人員做出購買決策。在高風險的修正重購和首次購買，一般是由採購中心集體做出採購決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一般來説，隨著採購風險的增加：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、採購中心的規模將變大，而且其成員將包括那些在組織中有較高職位和權威的人員。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、採購中心的成員將從各種渠道廣泛地搜集有關信息，爲重要的採購決策作好鋪墊。隨著採購決策過程的展開，個人的信息渠道變得更爲重要。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、鼓勵採購中心的成員投入更多的精力，更加仔細地思考所遇到的各種問題。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、以前有良好業績的供應商，將得到優先考慮，這樣的供應商有助於降低採購決策的風險。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組織購買者在應對風險決策之時，不僅僅是價格，質量和服務也是非常重要的，降低行銷策略在組織採購者心中形成的知覺風險。</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a:t>
            </a:fld>
            <a:endParaRPr lang="en-US" altLang="zh-CN" dirty="0"/>
          </a:p>
        </p:txBody>
      </p:sp>
    </p:spTree>
    <p:extLst>
      <p:ext uri="{BB962C8B-B14F-4D97-AF65-F5344CB8AC3E}">
        <p14:creationId xmlns:p14="http://schemas.microsoft.com/office/powerpoint/2010/main" val="3596753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6 </a:t>
            </a:r>
            <a:r>
              <a:rPr lang="zh-CN" altLang="en-US" sz="1200" dirty="0">
                <a:solidFill>
                  <a:schemeClr val="tx1"/>
                </a:solidFill>
                <a:ea typeface="宋体" pitchFamily="2" charset="-122"/>
              </a:rPr>
              <a:t>章 關系行銷（</a:t>
            </a:r>
            <a:r>
              <a:rPr lang="en-US" altLang="zh-CN" sz="1200" dirty="0">
                <a:solidFill>
                  <a:schemeClr val="tx1"/>
                </a:solidFill>
                <a:ea typeface="宋体" pitchFamily="2" charset="-122"/>
              </a:rPr>
              <a:t>relationship marketing</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對一個組織而言，創造和維護最有價值客戶的關系，是獲得持久競爭優勢的基礎，建立和維護與客戶良好關系的能力，將會爲工業品行銷帶來顯著的競爭優勢。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6.1</a:t>
            </a:r>
            <a:r>
              <a:rPr lang="zh-TW" altLang="en-US" sz="1200" dirty="0">
                <a:solidFill>
                  <a:schemeClr val="tx1"/>
                </a:solidFill>
                <a:ea typeface="宋体" pitchFamily="2" charset="-122"/>
              </a:rPr>
              <a:t>、買賣雙方關系的性質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系行銷專注於所有的旨在與客戶建立、發展、維持成功交換的活動。在許多公司中，培育和管理客戶關系，已經成爲一種重要的戰略優先權。首先，忠誠的客戶較那些對價格敏感和對產品十分挑剔的客戶而言更有價值；其次，成功地發展與客戶穩固的關系，可以使公司獲得重要和持久的競爭優勢，而且這種優勢是很難被競爭者所模仿、複製、取代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6.1.1</a:t>
            </a:r>
            <a:r>
              <a:rPr lang="zh-TW" altLang="en-US" sz="1200" dirty="0">
                <a:solidFill>
                  <a:schemeClr val="tx1"/>
                </a:solidFill>
                <a:ea typeface="宋体" pitchFamily="2" charset="-122"/>
              </a:rPr>
              <a:t>、關系的含義和類型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意義講，關系是指人與人，或人與事物之間的某種性質的聯系。在不同文化背景下，人們對關系的理解是不同的。在社會學上，關系隨著人類社會的誕生而出現，隨著社會發展而發展。在遠古時代，社會成員保持相互協調的關系，其特點是關系被無意識的運用，來調整相互之間的利益分配。隨著社會分工的出現，人們之間的種種聯系由於利益而更加持久；隨著人們交往活動的增加，關系呈網狀迅速擴散，而人們也逐漸有意識地將關系的開發和挖掘，應用到生產和經濟活動中，爲特定的目的服務。在服務行銷學上，格朗魯斯（</a:t>
            </a:r>
            <a:r>
              <a:rPr lang="en-US" altLang="zh-TW" sz="1200" dirty="0">
                <a:solidFill>
                  <a:schemeClr val="tx1"/>
                </a:solidFill>
                <a:ea typeface="宋体" pitchFamily="2" charset="-122"/>
              </a:rPr>
              <a:t>Christian </a:t>
            </a:r>
            <a:r>
              <a:rPr lang="en-US" altLang="zh-TW" sz="1200" dirty="0" err="1">
                <a:solidFill>
                  <a:schemeClr val="tx1"/>
                </a:solidFill>
                <a:ea typeface="宋体" pitchFamily="2" charset="-122"/>
              </a:rPr>
              <a:t>Gronroos</a:t>
            </a:r>
            <a:r>
              <a:rPr lang="zh-TW" altLang="en-US" sz="1200" dirty="0">
                <a:solidFill>
                  <a:schemeClr val="tx1"/>
                </a:solidFill>
                <a:ea typeface="宋体" pitchFamily="2" charset="-122"/>
              </a:rPr>
              <a:t>）認爲：「關系在很大程度上是一種態度。」「當顧客意識到與供應商或服務提供商之間存在著相互理解時，關系就建立了。」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買賣雙方之間的關系有多種形態。例如，某一工業品行銷商開始可能是作爲許多供應商中的一個開始與通用電氣公司（</a:t>
            </a:r>
            <a:r>
              <a:rPr lang="en-US" altLang="zh-TW" sz="1200" dirty="0">
                <a:solidFill>
                  <a:schemeClr val="tx1"/>
                </a:solidFill>
                <a:ea typeface="宋体" pitchFamily="2" charset="-122"/>
              </a:rPr>
              <a:t>General Electric Company</a:t>
            </a:r>
            <a:r>
              <a:rPr lang="zh-TW" altLang="en-US" sz="1200" dirty="0">
                <a:solidFill>
                  <a:schemeClr val="tx1"/>
                </a:solidFill>
                <a:ea typeface="宋体" pitchFamily="2" charset="-122"/>
              </a:rPr>
              <a:t>）發生關聯，而後可能會成爲通用電氣公司的少數幾個偏愛的供應商之一，最終發展到成爲通用電氣公司的某些特定物品的惟一供應商。買賣關系呈現出從交易型交換到價值增加型交換再到合作型交換的一個連續體，每種關系的核心是一個交換過程，在這個過程中一方給出一些東西作爲對另一方更大價值的回報。交易型交換是指以有競爭力的價格及時地交換基本的產品。這類交換包括一位城市的參觀者從機場乘車而與出租車或公交車進行的缺乏個性的交換，以及在工業品（</a:t>
            </a:r>
            <a:r>
              <a:rPr lang="en-US" altLang="zh-TW" sz="1200" dirty="0" err="1">
                <a:solidFill>
                  <a:schemeClr val="tx1"/>
                </a:solidFill>
                <a:ea typeface="宋体" pitchFamily="2" charset="-122"/>
              </a:rPr>
              <a:t>BtoB</a:t>
            </a:r>
            <a:r>
              <a:rPr lang="zh-TW" altLang="en-US" sz="1200" dirty="0">
                <a:solidFill>
                  <a:schemeClr val="tx1"/>
                </a:solidFill>
                <a:ea typeface="宋体" pitchFamily="2" charset="-122"/>
              </a:rPr>
              <a:t>）市場客戶和供應商之間的僅僅聚焦於以競爭力的價格對標準產品的及時交換，在這種情形下，交換雙方都把這種交換視爲零和博弈，即一方的收益恰恰是另一方的損失，博弈各方收益與損失的總和爲「零」。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沿著這個連續體繼續向前移動，供應商和客戶之間的關系愈來愈注重更多的合作。合作型交換以非常密切的信息交換、社會和運營聯系，以及在對長期利益的期望上的相互承諾爲特徵。根據杰姆斯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安德森（</a:t>
            </a:r>
            <a:r>
              <a:rPr lang="en-US" altLang="zh-TW" sz="1200" dirty="0" err="1">
                <a:solidFill>
                  <a:schemeClr val="tx1"/>
                </a:solidFill>
                <a:ea typeface="宋体" pitchFamily="2" charset="-122"/>
              </a:rPr>
              <a:t>James·Anderson</a:t>
            </a:r>
            <a:r>
              <a:rPr lang="zh-TW" altLang="en-US" sz="1200" dirty="0">
                <a:solidFill>
                  <a:schemeClr val="tx1"/>
                </a:solidFill>
                <a:ea typeface="宋体" pitchFamily="2" charset="-122"/>
              </a:rPr>
              <a:t>）和吉姆斯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那洛斯（</a:t>
            </a:r>
            <a:r>
              <a:rPr lang="en-US" altLang="zh-TW" sz="1200" dirty="0" err="1">
                <a:solidFill>
                  <a:schemeClr val="tx1"/>
                </a:solidFill>
                <a:ea typeface="宋体" pitchFamily="2" charset="-122"/>
              </a:rPr>
              <a:t>James·Narus</a:t>
            </a:r>
            <a:r>
              <a:rPr lang="zh-TW" altLang="en-US" sz="1200" dirty="0">
                <a:solidFill>
                  <a:schemeClr val="tx1"/>
                </a:solidFill>
                <a:ea typeface="宋体" pitchFamily="2" charset="-122"/>
              </a:rPr>
              <a:t>）的觀點，合作型交換涉及這樣一個過程：客戶和供應商之間，隨著時間的推移形成穩固而廣泛的社會、經濟、服務、技術的聯系，這樣做的目的是總的成本最低，不斷增加的價值以及藉此實現的共同利益，正和博弈，即博弈各方收益與損失的總和爲「大於零的正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介於關系連續體兩個極端之間的，是價值增加型交換，其特點在於賣方從吸引顧客轉爲留住顧客。工業品行銷商通過更好地理解客戶現有的需要和不斷變化的需求，並根據這些需求製造的所供之物，並且提供連續的激勵以達到這個目的。比如，戴爾計算機公司（</a:t>
            </a:r>
            <a:r>
              <a:rPr lang="en-US" altLang="zh-TW" sz="1200" dirty="0">
                <a:solidFill>
                  <a:schemeClr val="tx1"/>
                </a:solidFill>
                <a:ea typeface="宋体" pitchFamily="2" charset="-122"/>
              </a:rPr>
              <a:t>Dell</a:t>
            </a:r>
            <a:r>
              <a:rPr lang="zh-TW" altLang="en-US" sz="1200" dirty="0">
                <a:solidFill>
                  <a:schemeClr val="tx1"/>
                </a:solidFill>
                <a:ea typeface="宋体" pitchFamily="2" charset="-122"/>
              </a:rPr>
              <a:t>）爲它的每一個重要的公司客戶提供了個性化的網頁頁面，通過這個頁面，客戶公司中的員工可以獲得一系列的信息及技術支持服務。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交易型交換的實體有諸如包裝材料或清潔服務等產品，對這些產品而言，有競爭力的標價往往是交易成功的關鍵。這類交換僅僅依據合同的安排行事就可以，基本不涉及對未來關系感情上的承諾；相反，定制化和高技術含量的產品，比如半導體和試驗設備，適合於合作型交換。與交易型交換注重談判和淡泊的關系不同，合作型交換强調共同解決問題和多重的聯系，以整合雙方的流程。信任和承諾是合作型交換的基礎。關系承諾是指這樣一種觀念：與交易夥伴持續的聯系非常重要，應當盡最大的努力去維護。相應的，在一方對另一方的可靠性和誠實有足夠信心的情況下就產生了信任關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商在選擇採用何種關系類型時有自己的考慮。然而，由於買方購買的重要性不同，以及互聯網可以自由地實時找到更多更好的供應商，導致客戶背叛的比率在不斷升高。爲了迎接這些挑戰，經理人員必須學會深刻地理解客戶的需要，爲他們提供滿足其需要的解決方案，以此來打造同客戶間雙贏的關系。</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a:t>
            </a:fld>
            <a:endParaRPr lang="en-US" altLang="zh-CN" dirty="0"/>
          </a:p>
        </p:txBody>
      </p:sp>
    </p:spTree>
    <p:extLst>
      <p:ext uri="{BB962C8B-B14F-4D97-AF65-F5344CB8AC3E}">
        <p14:creationId xmlns:p14="http://schemas.microsoft.com/office/powerpoint/2010/main" val="1622672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6 </a:t>
            </a:r>
            <a:r>
              <a:rPr lang="zh-CN" altLang="en-US" sz="1200" dirty="0">
                <a:solidFill>
                  <a:schemeClr val="tx1"/>
                </a:solidFill>
                <a:ea typeface="宋体" pitchFamily="2" charset="-122"/>
              </a:rPr>
              <a:t>章 關系行銷（</a:t>
            </a:r>
            <a:r>
              <a:rPr lang="en-US" altLang="zh-CN" sz="1200" dirty="0">
                <a:solidFill>
                  <a:schemeClr val="tx1"/>
                </a:solidFill>
                <a:ea typeface="宋体" pitchFamily="2" charset="-122"/>
              </a:rPr>
              <a:t>relationship marketing</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6.1.2</a:t>
            </a:r>
            <a:r>
              <a:rPr lang="zh-TW" altLang="en-US" sz="1200" dirty="0">
                <a:solidFill>
                  <a:schemeClr val="tx1"/>
                </a:solidFill>
                <a:ea typeface="宋体" pitchFamily="2" charset="-122"/>
              </a:rPr>
              <a:t>、聯結買賣雙方的關系紐帶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工業品市場中，對買賣雙方而言均面臨著巨大的提高效率和效能的壓力。在關系連續體上，不同的關系類型强調不同的關系紐帶，即交易雙方相互聯系和開展業務的途徑。關系紐帶折射出，在一種特定的買賣關系下買賣雙方的行爲和期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、信息交換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信息交換是指爲了雙方都有利而期望公開分享信息。在此情形下，買賣雙方願意分享私有信息，例如產品開發或成本數據等。充分的信息共享能夠提高產品的質量，加速產品開發的速度。但在實踐中，信息共享有可能爲一方的機會主義行爲敞開方便之門。公開的信息交換是合作型交易區別於交易型交換的一個重要特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、運營聯系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運營聯系是指爲了推動雙方的合作，買賣雙方在運作體制、程序，以及常規性的工作中聯系的密切程度。這方面的聯系爲庫存補充或及時地貨物配送打下了堅實的基礎。例如，戴爾（</a:t>
            </a:r>
            <a:r>
              <a:rPr lang="en-US" altLang="zh-TW" sz="1200" dirty="0">
                <a:solidFill>
                  <a:schemeClr val="tx1"/>
                </a:solidFill>
                <a:ea typeface="宋体" pitchFamily="2" charset="-122"/>
              </a:rPr>
              <a:t>Dell</a:t>
            </a:r>
            <a:r>
              <a:rPr lang="zh-TW" altLang="en-US" sz="1200" dirty="0">
                <a:solidFill>
                  <a:schemeClr val="tx1"/>
                </a:solidFill>
                <a:ea typeface="宋体" pitchFamily="2" charset="-122"/>
              </a:rPr>
              <a:t>）公司和思科（</a:t>
            </a:r>
            <a:r>
              <a:rPr lang="en-US" altLang="zh-TW" sz="1200" dirty="0">
                <a:solidFill>
                  <a:schemeClr val="tx1"/>
                </a:solidFill>
                <a:ea typeface="宋体" pitchFamily="2" charset="-122"/>
              </a:rPr>
              <a:t>Cisco</a:t>
            </a:r>
            <a:r>
              <a:rPr lang="zh-TW" altLang="en-US" sz="1200" dirty="0">
                <a:solidFill>
                  <a:schemeClr val="tx1"/>
                </a:solidFill>
                <a:ea typeface="宋体" pitchFamily="2" charset="-122"/>
              </a:rPr>
              <a:t>）公司利用互聯網與客戶進行交換信息及爲他們提供技術上的支持。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、法律合同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法律合同是雙方就權利和責任進行事先約定的契約性的協議。雖然依靠正式的法律合同來開展業務在工業品行銷中愈來愈普遍，但仍然有許多公司偏好於「握手」之交，在業務開展過程中，常常沒有正式的法律文本。當出現意外情況時，法律合同能提供某些保護。但有時由於合同的存在，會降低關系雙方對環境變化的靈活性，這時法律文本就成爲了一種纍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、合作標準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合作標準反映了交換雙方爲達到雙方或單方面的目標，對在一起工作所抱有的某些期望。這種關系的紐帶反映出雙方所期待的是恰當的合作行爲。高度的合作關系往往表現出雙方以共同的責任來處理問題，而低層次的合作表現的是雙方各自單獨行事且僅僅是爲了實現單方面的目標。盡管現在流行的觀點都認爲應該朝著買賣雙方深度合作的方向發展，但在實踐中，這種觀點並沒有普遍地流行起來。例如，通用汽車（</a:t>
            </a:r>
            <a:r>
              <a:rPr lang="en-US" altLang="zh-TW" sz="1200" dirty="0">
                <a:solidFill>
                  <a:schemeClr val="tx1"/>
                </a:solidFill>
                <a:ea typeface="宋体" pitchFamily="2" charset="-122"/>
              </a:rPr>
              <a:t>General Motors Company, GM</a:t>
            </a:r>
            <a:r>
              <a:rPr lang="zh-TW" altLang="en-US" sz="1200" dirty="0">
                <a:solidFill>
                  <a:schemeClr val="tx1"/>
                </a:solidFill>
                <a:ea typeface="宋体" pitchFamily="2" charset="-122"/>
              </a:rPr>
              <a:t>）通過培育供應商之間强有力的競爭和維持與供應商之間的淡泊關系來達到降低成本目的。相反，戴姆勒</a:t>
            </a:r>
            <a:r>
              <a:rPr lang="en-US" altLang="zh-TW" sz="1200" dirty="0">
                <a:solidFill>
                  <a:schemeClr val="tx1"/>
                </a:solidFill>
                <a:ea typeface="宋体" pitchFamily="2" charset="-122"/>
              </a:rPr>
              <a:t>·</a:t>
            </a:r>
            <a:r>
              <a:rPr lang="zh-TW" altLang="en-US" sz="1200" dirty="0">
                <a:solidFill>
                  <a:schemeClr val="tx1"/>
                </a:solidFill>
                <a:ea typeface="宋体" pitchFamily="2" charset="-122"/>
              </a:rPr>
              <a:t>克萊斯勒汽車（</a:t>
            </a:r>
            <a:r>
              <a:rPr lang="en-US" altLang="zh-TW" sz="1200" dirty="0" err="1">
                <a:solidFill>
                  <a:schemeClr val="tx1"/>
                </a:solidFill>
                <a:ea typeface="宋体" pitchFamily="2" charset="-122"/>
              </a:rPr>
              <a:t>Daimler·Chrysler</a:t>
            </a:r>
            <a:r>
              <a:rPr lang="en-US" altLang="zh-TW" sz="1200" dirty="0">
                <a:solidFill>
                  <a:schemeClr val="tx1"/>
                </a:solidFill>
                <a:ea typeface="宋体" pitchFamily="2" charset="-122"/>
              </a:rPr>
              <a:t> AG</a:t>
            </a:r>
            <a:r>
              <a:rPr lang="zh-TW" altLang="en-US" sz="1200" dirty="0">
                <a:solidFill>
                  <a:schemeClr val="tx1"/>
                </a:solidFill>
                <a:ea typeface="宋体" pitchFamily="2" charset="-122"/>
              </a:rPr>
              <a:t>）卻通過與供應商積極的合作來達到相同的目標。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、買方或賣方所作的特定關系的調整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特定關系的調整是指爲了滿足交易的某一方的特定需要而做出的對工藝流程、產品或工作程序等的投資。這種以特定的關系爲導向的投資在工業品行銷中非常普遍。例如，佳得安公司（</a:t>
            </a:r>
            <a:r>
              <a:rPr lang="en-US" altLang="zh-TW" sz="1200" dirty="0">
                <a:solidFill>
                  <a:schemeClr val="tx1"/>
                </a:solidFill>
                <a:ea typeface="宋体" pitchFamily="2" charset="-122"/>
              </a:rPr>
              <a:t>Guardian</a:t>
            </a:r>
            <a:r>
              <a:rPr lang="zh-TW" altLang="en-US" sz="1200" dirty="0">
                <a:solidFill>
                  <a:schemeClr val="tx1"/>
                </a:solidFill>
                <a:ea typeface="宋体" pitchFamily="2" charset="-122"/>
              </a:rPr>
              <a:t>）爲了配合戴姆勒</a:t>
            </a:r>
            <a:r>
              <a:rPr lang="en-US" altLang="zh-TW" sz="1200" dirty="0">
                <a:solidFill>
                  <a:schemeClr val="tx1"/>
                </a:solidFill>
                <a:ea typeface="宋体" pitchFamily="2" charset="-122"/>
              </a:rPr>
              <a:t>·</a:t>
            </a:r>
            <a:r>
              <a:rPr lang="zh-TW" altLang="en-US" sz="1200" dirty="0">
                <a:solidFill>
                  <a:schemeClr val="tx1"/>
                </a:solidFill>
                <a:ea typeface="宋体" pitchFamily="2" charset="-122"/>
              </a:rPr>
              <a:t>克萊斯勒汽車（</a:t>
            </a:r>
            <a:r>
              <a:rPr lang="en-US" altLang="zh-TW" sz="1200" dirty="0" err="1">
                <a:solidFill>
                  <a:schemeClr val="tx1"/>
                </a:solidFill>
                <a:ea typeface="宋体" pitchFamily="2" charset="-122"/>
              </a:rPr>
              <a:t>Daimler·Chrysler</a:t>
            </a:r>
            <a:r>
              <a:rPr lang="en-US" altLang="zh-TW" sz="1200" dirty="0">
                <a:solidFill>
                  <a:schemeClr val="tx1"/>
                </a:solidFill>
                <a:ea typeface="宋体" pitchFamily="2" charset="-122"/>
              </a:rPr>
              <a:t> AG</a:t>
            </a:r>
            <a:r>
              <a:rPr lang="zh-TW" altLang="en-US" sz="1200" dirty="0">
                <a:solidFill>
                  <a:schemeClr val="tx1"/>
                </a:solidFill>
                <a:ea typeface="宋体" pitchFamily="2" charset="-122"/>
              </a:rPr>
              <a:t>）公司 </a:t>
            </a:r>
            <a:r>
              <a:rPr lang="en-US" altLang="zh-TW" sz="1200" dirty="0">
                <a:solidFill>
                  <a:schemeClr val="tx1"/>
                </a:solidFill>
                <a:ea typeface="宋体" pitchFamily="2" charset="-122"/>
              </a:rPr>
              <a:t>LH </a:t>
            </a:r>
            <a:r>
              <a:rPr lang="zh-TW" altLang="en-US" sz="1200" dirty="0">
                <a:solidFill>
                  <a:schemeClr val="tx1"/>
                </a:solidFill>
                <a:ea typeface="宋体" pitchFamily="2" charset="-122"/>
              </a:rPr>
              <a:t>系列車對豪華擋風玻璃的需求，投資改變其生產的工藝過程。採購方也可能爲了適應某些特定的供應商的能力而做出相應的調整。例如，戴爾公司（</a:t>
            </a:r>
            <a:r>
              <a:rPr lang="en-US" altLang="zh-TW" sz="1200" dirty="0">
                <a:solidFill>
                  <a:schemeClr val="tx1"/>
                </a:solidFill>
                <a:ea typeface="宋体" pitchFamily="2" charset="-122"/>
              </a:rPr>
              <a:t>Dell</a:t>
            </a:r>
            <a:r>
              <a:rPr lang="zh-TW" altLang="en-US" sz="1200" dirty="0">
                <a:solidFill>
                  <a:schemeClr val="tx1"/>
                </a:solidFill>
                <a:ea typeface="宋体" pitchFamily="2" charset="-122"/>
              </a:rPr>
              <a:t>）經常根據因特爾公司所提供的芯片來設計生產個人電腦。爲適應特定的關系所作的投資調整對特定關系以外的公司基本上沒有什麽價值，因爲這種適應創造了價值，因而也就帶來了轉換成本。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、市場和情景因素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和情景因素也是在工業品行銷中構成正式買賣關系的重要決定性因素。買方從供應市場獲取必要的生產要素。但一個種類繁多的供給因素會影響到買賣關系的性質，其中有兩點值得關注：供應市場的動態性、多種選擇的可能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供應市場的動態性是指供應商市場上的變化程度。這些變化的因素有技術變革、經常性的價格波動或周期性的產品短缺。一個不穩定的供應商市場會使采購方帶來不確定性和風險。因此，這種由於市場的動態性所帶來的潛在風險和收益會影響到買賣雙方的關系形態。在這樣一種環境下，與某一特定供應商較爲密切的合作，可以創造了解和管理未來發展的機會。然而，這種鎖定單一的目標會帶來轉換成本，阻礙了購買者快速轉換到更卓越的採購方案的步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多種選擇的可能性也會影響到買賣雙方關系的性質。多種選擇的可能性指在滿足特定需要時替代性方案的獲取程度。可以利用的資源的短缺導致不確定性的產生，促使買方尋求與供應商的密切合作關系；相反，存在多種輕易轉換的替代方案會導致採購經理採取與供應商保持淡泊關系的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除供應市場因素外，對採購者而言，購買情景也會導致不確定的產生。例如，某些採購比較複雜，而有一些則比較簡單；某些採購活動對公司的運營比較重要，而有一些就不那麽重要。供應的複雜性是指採購經理在評價採購方案和供應商業績時的困難程度。當買方的需要十分複雜時，買方傾向於與供應商建立密切的關系。供應的重要性是指買方對某個特定採購項目在組織戰略目標上價值的認知。例如，汽車製造商可能將它的採購分爲兩種：戰略型採購、非戰略型採購。戰略型採購指那些與公司的核心競爭力相關的高價值投入，及那些用於公司產品差異化的採購。例如，在本田公司（</a:t>
            </a:r>
            <a:r>
              <a:rPr lang="en-US" altLang="zh-TW" sz="1200" dirty="0">
                <a:solidFill>
                  <a:schemeClr val="tx1"/>
                </a:solidFill>
                <a:ea typeface="宋体" pitchFamily="2" charset="-122"/>
              </a:rPr>
              <a:t>Honda</a:t>
            </a:r>
            <a:r>
              <a:rPr lang="zh-TW" altLang="en-US" sz="1200" dirty="0">
                <a:solidFill>
                  <a:schemeClr val="tx1"/>
                </a:solidFill>
                <a:ea typeface="宋体" pitchFamily="2" charset="-122"/>
              </a:rPr>
              <a:t>）將諸如傳動系統、發動機、空調、儀表面板作爲戰略型採購，這些零部件需要根據不同的車型進行定制，有助於公司進行差異化獲得競爭優勢。非戰略型採購是指諸如蓄電池、輪胎等不需要定制，在不同車型上可以通用的部件。爲了優化採購策略，各行業的公司都開始對採購進行分類，對戰略型採購尋求密切的合作關系，而對非戰略型採購僅僅維持一種較淡泊的關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、客戶對供應商的評價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客戶對供應商業績和滿意度的評價在工業品行銷中極其重要。調查顯示，愈是緊密的買賣關系，愈容易導致客戶對供應商的業績高評價。但是，最緊密的買賣關系卻不一定帶來最滿意的評價。當一個緊密的關系需要進行客戶調整時，客戶的滿意度通常是比較低的；相反，在簡單的交易型交換中，客戶的滿意度是難以與密切的關系相提竝論的。這種結果通常反映出客戶對供應商的不同期望和需求的差異性。</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12</a:t>
            </a:fld>
            <a:endParaRPr lang="en-US" altLang="zh-CN" dirty="0"/>
          </a:p>
        </p:txBody>
      </p:sp>
    </p:spTree>
    <p:extLst>
      <p:ext uri="{BB962C8B-B14F-4D97-AF65-F5344CB8AC3E}">
        <p14:creationId xmlns:p14="http://schemas.microsoft.com/office/powerpoint/2010/main" val="2713877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6 </a:t>
            </a:r>
            <a:r>
              <a:rPr lang="zh-CN" altLang="en-US" sz="1200" dirty="0">
                <a:solidFill>
                  <a:schemeClr val="tx1"/>
                </a:solidFill>
                <a:ea typeface="宋体" pitchFamily="2" charset="-122"/>
              </a:rPr>
              <a:t>章 關系行銷（</a:t>
            </a:r>
            <a:r>
              <a:rPr lang="en-US" altLang="zh-CN" sz="1200" dirty="0">
                <a:solidFill>
                  <a:schemeClr val="tx1"/>
                </a:solidFill>
                <a:ea typeface="宋体" pitchFamily="2" charset="-122"/>
              </a:rPr>
              <a:t>relationship marketing</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6.2</a:t>
            </a:r>
            <a:r>
              <a:rPr lang="zh-TW" altLang="en-US" sz="1200" dirty="0">
                <a:solidFill>
                  <a:schemeClr val="tx1"/>
                </a:solidFill>
                <a:ea typeface="宋体" pitchFamily="2" charset="-122"/>
              </a:rPr>
              <a:t>、關系行銷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6.2.1</a:t>
            </a:r>
            <a:r>
              <a:rPr lang="zh-TW" altLang="en-US" sz="1200" dirty="0">
                <a:solidFill>
                  <a:schemeClr val="tx1"/>
                </a:solidFill>
                <a:ea typeface="宋体" pitchFamily="2" charset="-122"/>
              </a:rPr>
              <a:t>關系行銷的含義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關系行銷（</a:t>
            </a:r>
            <a:r>
              <a:rPr lang="en-US" altLang="zh-TW" sz="1200" dirty="0">
                <a:solidFill>
                  <a:schemeClr val="tx1"/>
                </a:solidFill>
                <a:ea typeface="宋体" pitchFamily="2" charset="-122"/>
              </a:rPr>
              <a:t>relationship marketing</a:t>
            </a:r>
            <a:r>
              <a:rPr lang="zh-TW" altLang="en-US" sz="1200" dirty="0">
                <a:solidFill>
                  <a:schemeClr val="tx1"/>
                </a:solidFill>
                <a:ea typeface="宋体" pitchFamily="2" charset="-122"/>
              </a:rPr>
              <a:t>）是指企業在盈利的基礎上，建立、維持、促進與顧客和其他夥伴之間的關系以實現參與各方的目標，從而形成一種兼顧各方利益的長期關系。關系行銷建立在顧客與企業互動基礎之上。關系行銷不是一種行銷的工具，它是一種理念，一種與客戶共同創造價值的行銷理念。按照這種理念，行銷被視作一種客戶關系的管理過程。（與供應商的關系，與分銷商的關系、與金融機構利益相關人的關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系行銷强調行銷首先是一個管理過程，行銷活動是一個企業與消費者、供應商、分銷商、競爭者、政府機構及其他公衆發生互動作用的過程，這個過程包括了從識別潛在顧客到與顧客建立關系，然後是維護和促進已經建立的關系，以便產生更多的業務及樹立良好的口碑，最後，在必要時及時中止長期不能盈利的關系。正確處理企業與這些組織的關系，是關系行銷的核心，是企業成敗的關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關系行銷模型起源於北歐的諾丁服務學派（</a:t>
            </a:r>
            <a:r>
              <a:rPr lang="en-US" altLang="zh-TW" sz="1200" dirty="0" err="1">
                <a:solidFill>
                  <a:schemeClr val="tx1"/>
                </a:solidFill>
                <a:ea typeface="宋体" pitchFamily="2" charset="-122"/>
              </a:rPr>
              <a:t>Nordie</a:t>
            </a:r>
            <a:r>
              <a:rPr lang="en-US" altLang="zh-TW" sz="1200" dirty="0">
                <a:solidFill>
                  <a:schemeClr val="tx1"/>
                </a:solidFill>
                <a:ea typeface="宋体" pitchFamily="2" charset="-122"/>
              </a:rPr>
              <a:t> Servers Marketing</a:t>
            </a:r>
            <a:r>
              <a:rPr lang="zh-TW" altLang="en-US" sz="1200" dirty="0">
                <a:solidFill>
                  <a:schemeClr val="tx1"/>
                </a:solidFill>
                <a:ea typeface="宋体" pitchFamily="2" charset="-122"/>
              </a:rPr>
              <a:t>）和工業品行銷的採購學派（</a:t>
            </a:r>
            <a:r>
              <a:rPr lang="en-US" altLang="zh-TW" sz="1200" dirty="0">
                <a:solidFill>
                  <a:schemeClr val="tx1"/>
                </a:solidFill>
                <a:ea typeface="宋体" pitchFamily="2" charset="-122"/>
              </a:rPr>
              <a:t>Industrial Marketing and Purchasing</a:t>
            </a:r>
            <a:r>
              <a:rPr lang="zh-TW" altLang="en-US" sz="1200" dirty="0">
                <a:solidFill>
                  <a:schemeClr val="tx1"/>
                </a:solidFill>
                <a:ea typeface="宋体" pitchFamily="2" charset="-122"/>
              </a:rPr>
              <a:t>），藉鑒了二十世紀三十年代以前，歐洲經濟學家哥本哈根（</a:t>
            </a:r>
            <a:r>
              <a:rPr lang="en-US" altLang="zh-TW" sz="1200" dirty="0">
                <a:solidFill>
                  <a:schemeClr val="tx1"/>
                </a:solidFill>
                <a:ea typeface="宋体" pitchFamily="2" charset="-122"/>
              </a:rPr>
              <a:t>Copenhagen</a:t>
            </a:r>
            <a:r>
              <a:rPr lang="zh-TW" altLang="en-US" sz="1200" dirty="0">
                <a:solidFill>
                  <a:schemeClr val="tx1"/>
                </a:solidFill>
                <a:ea typeface="宋体" pitchFamily="2" charset="-122"/>
              </a:rPr>
              <a:t>）學派的參數理論。其理論根基從十八、十九世紀的政治經濟學中獲得。同時，系統論、整合傳播理論也豐富了關系行銷的理論思想。關系行銷的概念最初於二十世紀八十年代提出。最早的定義是倫納德</a:t>
            </a:r>
            <a:r>
              <a:rPr lang="en-US" altLang="zh-TW" sz="1200" dirty="0">
                <a:solidFill>
                  <a:schemeClr val="tx1"/>
                </a:solidFill>
                <a:ea typeface="宋体" pitchFamily="2" charset="-122"/>
              </a:rPr>
              <a:t>·</a:t>
            </a:r>
            <a:r>
              <a:rPr lang="zh-TW" altLang="en-US" sz="1200" dirty="0">
                <a:solidFill>
                  <a:schemeClr val="tx1"/>
                </a:solidFill>
                <a:ea typeface="宋体" pitchFamily="2" charset="-122"/>
              </a:rPr>
              <a:t>貝利於西元</a:t>
            </a:r>
            <a:r>
              <a:rPr lang="en-US" altLang="zh-TW" sz="1200" dirty="0">
                <a:solidFill>
                  <a:schemeClr val="tx1"/>
                </a:solidFill>
                <a:ea typeface="宋体" pitchFamily="2" charset="-122"/>
              </a:rPr>
              <a:t>1983</a:t>
            </a:r>
            <a:r>
              <a:rPr lang="zh-TW" altLang="en-US" sz="1200" dirty="0">
                <a:solidFill>
                  <a:schemeClr val="tx1"/>
                </a:solidFill>
                <a:ea typeface="宋体" pitchFamily="2" charset="-122"/>
              </a:rPr>
              <a:t>年在美國行銷學會的一份報告中提出的：「關系行銷是吸引、維持、增進與顧客的關系。」關系行銷理論最早被應用到工業品行銷中。後來，關系行銷在服務行業被廣泛關注，關系行銷的範圍也有突破性的進展，擴大了行銷的觀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關系行銷的本質特徵可以概括爲幾個方面：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、雙向溝通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關系行銷是企業與顧客、企業與企業之間，雙向的信息交流。在關系行銷中，溝通應該是雙向而非單向的。只有廣泛的信息交流和信息共享，才可能使企業贏得各個利益相關者的支持與合作。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、合作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是以企業與顧客、企業與企業之間的合作協同爲基礎的戰略過程。一般而言，關系有兩種狀態，即對立與合作。只有通過合作才能實現協同，因此合作是「雙贏」的基礎。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、雙贏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系雙方以互利互惠爲目標的行銷活動。即關系行銷旨在通過合作增加關系各方的利益，而不是通過損害其中一方或多方的利益來增加其他各方的利益。關系行銷的目的是讓企業與客戶、利益相關者建立起雙贏的關系，而且讓處於關系鏈上的各方共同創造價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、親密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關系能否得到穩定和發展，情感因素也起著重要作用。因此關系行銷不只是要實現物質利益的互惠，還必須讓參與各方能從關系中獲得情感的需求滿足。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利用控制反饋的手段，不斷完善產品和服務的管理系統。關系行銷要求建立專門的部門，用以跟蹤顧客、分銷商、供應商，以及行銷系統中其他參與者的態度，由此了解關系的動態變化，及時採取措施消除關系中的不穩定因素和不利於關系各方利益共同增長因素。此外，通過有效的信息反饋，也有利於企業及時改進產品和服務，更好地滿足市場的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系行銷是相對於以往的交易行銷提出來的，是交易行銷適應新環境進化的形態。交易行銷關注單個交易行爲，以及如何使客戶在交易過程中增加購買量以獲取更多的利潤。交易行銷的方法建立在大量行銷基礎之上，依據這種行銷理念，消費者的個性被忽略了。行銷所要做的就是促使客戶購買本企業的產品（而不是競爭對手的產品），企業爲客戶提供產品和價值（而不是與客戶一起創造）。而關系行銷是建立在價值創造基礎之上的，而這種價值創造有時是通過客戶與企業的互動關系來實現的，實現價值創造的前提是雙方的合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6.2.2</a:t>
            </a:r>
            <a:r>
              <a:rPr lang="zh-TW" altLang="en-US" sz="1200" dirty="0">
                <a:solidFill>
                  <a:schemeClr val="tx1"/>
                </a:solidFill>
                <a:ea typeface="宋体" pitchFamily="2" charset="-122"/>
              </a:rPr>
              <a:t>、工業品市場買賣關系的管理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買賣雙方根據市場環境及採購情景的不同而採用不同的關系策略。在針對特定客戶設計的具體關系行銷策略時，工業品行銷商需要認識到某些客戶偏愛合作的關系，而某些客戶偏好較淡泊交易型關系。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、交易型交換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當面臨有衆多供應商可供選擇、購買決策不是很複雜且供應商市場十分穩定的競爭性市場環境時，客戶就很可能會偏好於交易型行銷。同樣，當採購活動對組織目標的實現不是很重要時，客戶也會採取交易型行銷策略。這種行銷策略以買賣雙方較低程度的信息交換和較低的運營聯系爲特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、合作型交換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當市場的變動性較强、只存在很少的選擇方案以及採購決策十分複雜時，買方往往喜歡合作型交易。特別是當買方認爲採購十分重要，對公司具有戰略性意義時，往往會傾向與供應商發展緊密的合作關系。實際上，當購買活動具有較大的不確定性和採購活動對買方十分重要時，往往會導致買賣雙方緊密的夥伴關系。而且，這種重要的採購關系極可能涉及運營聯系和高水平的信息交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現實中，一些客戶認爲採購是重要的，進而偏好於更加緊密的合作關系；另外一些客戶認爲某些採購不重要，進而採取鬆散的關系。這就要求工業品市場行銷商對客戶關系進行有效的管理。對工業品市場行銷商來説，針對不同的需求和導向的客戶，首先要判定哪種類型的關系適合客戶的採購需要和市場情景，其次是針對不同類型的關系設計不同的行銷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合作型的客戶，工業品行銷商願意投入資源以獲得訂單，並爲客戶提供有計劃的協作和幫助。銷售和服務人員將不僅僅與客戶公司的採購人員一起工作，還與客戶組織中的更廣泛的經理人員就戰略性和協作性的事項進行深入的合作；定期拜訪客戶公司的高層管理和技術人員將有助於加强這種關系；必須爲關系管理設計一套合理有效的運營聯系和信息共享的機制，以使產品和服務與客戶的需要相匹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交易型的客戶對某一特定的供應商表現出更低的忠誠度，很容易將部分甚至全部的採購批量從一個供應商轉向另一個供應商。就此，那些能夠提供更及時的、價格和技術支持的工業品行銷商將有更大的機會從交易型客戶那裏贏得業務。這種情況下，銷售人員應集中關注採購人員而較少與客戶的高層保持緊密的聯系。有人認爲，行銷商在交易型關系中投入過多的精力和資源是不明智之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與採用同一種策略對待所有客戶的無差異性行銷策略不同的是，聰明的行銷商圍繞特定的客戶關系，採用與產品和市場環境相匹配的差異性行銷策略。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6.2.3</a:t>
            </a:r>
            <a:r>
              <a:rPr lang="zh-TW" altLang="en-US" sz="1200" dirty="0">
                <a:solidFill>
                  <a:schemeClr val="tx1"/>
                </a:solidFill>
                <a:ea typeface="宋体" pitchFamily="2" charset="-122"/>
              </a:rPr>
              <a:t>、設計關系行銷策略的過程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商經常要面對諸多具有不同行爲特徵的客戶：有些客戶强調低價格，持有交易型的觀點；有些客戶强調後續的增值服務而偏好合作的關系；而另一些客戶的態度介於二者之間。在開發積極的有利可圖的關系行銷策略時，必須特別注意做好：① 搜集關系數據、② 選擇客戶、③ 開發針對不同類型客戶的特定的產品組合、④ 實施關系行銷策略、⑤ 評價關系行銷的實施結果。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、搜集關系數據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準確的客戶資料爲成功地開發關系行銷策略打下了堅實的基礎。公司的數據庫必須能提供每個客戶關系的歷史資料，幫助辨識關鍵的決策者，分析客戶對不同產品缐的採購檔案，描述客戶要求及預測可供挖掘的潛力。爲了搜集客戶資料並將其轉化爲有用的信息，工業品行銷商必須藉助一些客戶關系管理軟體和工具，各種各樣的以網頁爲基礎的客戶管理工具對工業品行銷商是極爲有價值的工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、客戶選擇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選擇客戶時，必須對客戶的需求有清楚的認識和理解，對所服務的不同客戶群體發生的成本有嚴格的控制及精確預測潛在的盈利機會。另外，在對不同的客戶選擇不同的關系策略時需要對不同的客戶如何看待「價值」有一個準確的理解。「價值」是指交易在特定的價格下，買方所獲得經濟、技術、服務、社會的利益。通過爲不同的客戶群體設計不同的價值組合，工業品行銷商可以找到更好的切入點，更好地爲特定的客戶提供更大的價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選擇客戶時必須考慮從客戶處可以獲得的盈利潛力。因爲產品對客戶的運營來講是至關重要的，有些客戶對支持性的服務十分重視（例如技術建議和培訓），因而願意爲這些服務支付額外的報酬；而有些客戶在做產品選擇決策時不看重支持性服務，卻對價格十分敏感。在客戶選擇的過程中，針對不同的客戶，必須對自己所能夠滿足的需求和能藉助的手段有清楚的認識，否則就會對客戶的盈利潛力評價過高，從而導致將本可以應用到其他客戶的資源，白白浪費到毫無盈利價值的客戶身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、開發針對不同類型客戶的特定的產品組合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針對不同類型客戶開發特定的產品組合時，工業品行銷商必須對特定行業中買賣關系的特性有一個清楚的認識，在特定的行業範圍内爲競爭性的公司所採用的不同策略組成工作關系的產業寬帶。工業品行銷商可能用關系行銷策略組合或使用單一的行銷策略去跨越產業寬帶，如果使用單一的行銷策略去跨越產業寬帶，就可能僅僅只是占有產業寬帶中的一個很小的範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通過比較不同行業中競爭者所採用的關系行銷策略，工業品行銷商可以針對不同要求的客戶（强調合作關系的客戶以及那些僅僅强調交易的客戶）調整其行銷策略，這涉及以下幾個方面的策略。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、服務的個別計價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那些偏好於交易型關系的客戶可以採取非捆綁型的策略。在這種策略下，與核心產品相關的服務與核心產品分離，僅僅是滿足客戶基本的價格、質量等相關要求，而諸如技術協助、送貨等增值服務是以菜單的形式分別提供的，並另收取相應的費用。關鍵的是，這些增值服務纍計的費用要求將遠高於在合作關系下所提供的增值服務的費用總和。這也體現出在合作關系下提供的一整套增值服務所能帶來的附加效益。這種定價策略是以市場爲導向的，因爲它給予客戶選擇認爲能爲其提供最大價值的產品及關系類型的方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、增值服務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關系的另一個極端，合作關系的提供物，即一系列客戶認爲是有價值的要素打造成了擴展的產品，這些有價值的要素包括共同降低成本計劃、技術支持、送貨時間保證和協作廣告等。因爲合作性的努力爲合作的雙方或增加了價值，或降低了雙方的交易成本，由此可以獲得由合作所帶來的附加價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、創造靈活的服務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工業品行銷商可以通過提供組合的服務進而將這種服務擴展爲針對特定的用戶群乃至單個客戶的個性化的解決方案。首先，必須創造那些可以在一個特定的細分市場中使所有客戶受益的基本服務。微軟公司（</a:t>
            </a:r>
            <a:r>
              <a:rPr lang="en-US" altLang="zh-TW" sz="1200" dirty="0">
                <a:solidFill>
                  <a:schemeClr val="tx1"/>
                </a:solidFill>
                <a:ea typeface="宋体" pitchFamily="2" charset="-122"/>
              </a:rPr>
              <a:t>Microsoft</a:t>
            </a:r>
            <a:r>
              <a:rPr lang="zh-TW" altLang="en-US" sz="1200" dirty="0">
                <a:solidFill>
                  <a:schemeClr val="tx1"/>
                </a:solidFill>
                <a:ea typeface="宋体" pitchFamily="2" charset="-122"/>
              </a:rPr>
              <a:t>）稱這些服務爲「基本的解決方案」。其次，創造可供選擇的服務，通過它來爲客戶降低運營成本或提高運營績效來創造增加的價值。爲滿足特定客戶的需求，可供選擇的服務將「定制打包」與核心產品一起爲客戶創造合作關系的價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、實施關系行銷策略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銷售團隊在工業品行銷中承擔著主要的關系管理的職能。成功的關系策略依賴於組織的高效運轉、職員積極的努力和有效協作。一些公司將銷售職能拆分成幾個團隊，每個負責一種關系類型的客戶（例如交易型客戶或合作型客戶）。例如摩托羅拉半導體集團（</a:t>
            </a:r>
            <a:r>
              <a:rPr lang="en-US" altLang="zh-TW" sz="1200" dirty="0">
                <a:solidFill>
                  <a:schemeClr val="tx1"/>
                </a:solidFill>
                <a:ea typeface="宋体" pitchFamily="2" charset="-122"/>
              </a:rPr>
              <a:t>Motorola</a:t>
            </a:r>
            <a:r>
              <a:rPr lang="zh-TW" altLang="en-US" sz="1200" dirty="0">
                <a:solidFill>
                  <a:schemeClr val="tx1"/>
                </a:solidFill>
                <a:ea typeface="宋体" pitchFamily="2" charset="-122"/>
              </a:rPr>
              <a:t>）的銷售隊伍包括三個單位：戰略市場銷售團隊負責六十家夥伴客戶，地區銷售團隊負責成千上萬的交易型客戶，分銷商銷售團隊服務於經銷公司產品的中間商，協助摩托羅拉產品的通路商成員運作。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、評價關系行銷的產出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爲與客戶的期望不相吻合，某些公司試圖建立良好關系的努力會付諸東流。例如一個公司是按照關系型行銷的方法開展業務，而買方卻僅僅以交易型的模式回應時，這種情況就會發生。因此，弄清客戶的需求及相關的增值服務的成本，工業品行銷商將能更加有效地爲特定客戶提供滿足其特定需要的產品及服務組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關系的目標是使得買賣雙方能夠獲得最大化的價值，這就需要對關系行銷的產出進行正式的評價。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、關系監測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一系列的因素會對關系造成破壞和影響，工業品行銷商應當對這些負面因素特別敏感。客戶所服務的市場處於不斷地變化之中，新的競爭對手也在不時地出現，新技術的出現或持續降低成本的壓力都會導致客戶的要求不斷地改變。例如，在面對競爭者的壓力時，福特汽車（</a:t>
            </a:r>
            <a:r>
              <a:rPr lang="en-US" altLang="zh-TW" sz="1200" dirty="0">
                <a:solidFill>
                  <a:schemeClr val="tx1"/>
                </a:solidFill>
                <a:ea typeface="宋体" pitchFamily="2" charset="-122"/>
              </a:rPr>
              <a:t>Ford</a:t>
            </a:r>
            <a:r>
              <a:rPr lang="zh-TW" altLang="en-US" sz="1200" dirty="0">
                <a:solidFill>
                  <a:schemeClr val="tx1"/>
                </a:solidFill>
                <a:ea typeface="宋体" pitchFamily="2" charset="-122"/>
              </a:rPr>
              <a:t>）要求其供應商從西元</a:t>
            </a:r>
            <a:r>
              <a:rPr lang="en-US" altLang="zh-TW" sz="1200" dirty="0">
                <a:solidFill>
                  <a:schemeClr val="tx1"/>
                </a:solidFill>
                <a:ea typeface="宋体" pitchFamily="2" charset="-122"/>
              </a:rPr>
              <a:t>2000</a:t>
            </a:r>
            <a:r>
              <a:rPr lang="zh-TW" altLang="en-US" sz="1200" dirty="0">
                <a:solidFill>
                  <a:schemeClr val="tx1"/>
                </a:solidFill>
                <a:ea typeface="宋体" pitchFamily="2" charset="-122"/>
              </a:rPr>
              <a:t>年開始，每年都必須降低</a:t>
            </a:r>
            <a:r>
              <a:rPr lang="en-US" altLang="zh-TW" sz="1200" dirty="0">
                <a:solidFill>
                  <a:schemeClr val="tx1"/>
                </a:solidFill>
                <a:ea typeface="宋体" pitchFamily="2" charset="-122"/>
              </a:rPr>
              <a:t>5%</a:t>
            </a:r>
            <a:r>
              <a:rPr lang="zh-TW" altLang="en-US" sz="1200" dirty="0">
                <a:solidFill>
                  <a:schemeClr val="tx1"/>
                </a:solidFill>
                <a:ea typeface="宋体" pitchFamily="2" charset="-122"/>
              </a:rPr>
              <a:t>的成本。一些供應商把這種要求視爲沉重的負擔，而另外一些供應商卻把這種要求視爲建設性的，呈現出積極的反應。例如一家微控制器行業的領頭公司的行銷經理這樣評價：福特公司的這種要求是合作性和協作性的。工業品行銷商必須對客戶不斷變化的要求保持高度的警惕，對影響客戶購買的競爭力量也要十分敏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、履行承諾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客戶的關系會因爲產品的質量問題、配送延遲、服務支持不夠而遭到破壞。這些問題的任何一個出現都會對關系造成嚴重的威脅，同時也預示工業品行銷商對承諾履行不足。反過來，客戶對價值的定義和認識是處於不斷變化之中的。正如弗里里克</a:t>
            </a:r>
            <a:r>
              <a:rPr lang="en-US" altLang="zh-TW" sz="1200" dirty="0">
                <a:solidFill>
                  <a:schemeClr val="tx1"/>
                </a:solidFill>
                <a:ea typeface="宋体" pitchFamily="2" charset="-122"/>
              </a:rPr>
              <a:t>·</a:t>
            </a:r>
            <a:r>
              <a:rPr lang="zh-TW" altLang="en-US" sz="1200" dirty="0">
                <a:solidFill>
                  <a:schemeClr val="tx1"/>
                </a:solidFill>
                <a:ea typeface="宋体" pitchFamily="2" charset="-122"/>
              </a:rPr>
              <a:t>韋伯斯特（</a:t>
            </a:r>
            <a:r>
              <a:rPr lang="en-US" altLang="zh-TW" sz="1200" dirty="0">
                <a:solidFill>
                  <a:schemeClr val="tx1"/>
                </a:solidFill>
                <a:ea typeface="宋体" pitchFamily="2" charset="-122"/>
              </a:rPr>
              <a:t>Frederick </a:t>
            </a:r>
            <a:r>
              <a:rPr lang="en-US" altLang="zh-TW" sz="1200" dirty="0" err="1">
                <a:solidFill>
                  <a:schemeClr val="tx1"/>
                </a:solidFill>
                <a:ea typeface="宋体" pitchFamily="2" charset="-122"/>
              </a:rPr>
              <a:t>E.Webster</a:t>
            </a:r>
            <a:r>
              <a:rPr lang="zh-TW" altLang="en-US" sz="1200" dirty="0">
                <a:solidFill>
                  <a:schemeClr val="tx1"/>
                </a:solidFill>
                <a:ea typeface="宋体" pitchFamily="2" charset="-122"/>
              </a:rPr>
              <a:t>）説的那樣：將質量定義爲滿足和超越客戶的期望，但客戶的期望會隨著供方業績的不斷提升及競爭者所作的提供更好價值的承諾而不停地變化。因此，想要在激烈的競爭中生存下來，就必須持續不斷地改善和提高上述各方面的績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工業品行銷商應當持續不斷地提升其提供給客戶的產品和附加服務的價值，必須時刻記住的是，與客戶保持良好的關系，是公司在行銷上最重要的資產，公司應該花大價錢和心血精心地培育與客戶的關系。</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13</a:t>
            </a:fld>
            <a:endParaRPr lang="en-US" altLang="zh-CN" dirty="0"/>
          </a:p>
        </p:txBody>
      </p:sp>
    </p:spTree>
    <p:extLst>
      <p:ext uri="{BB962C8B-B14F-4D97-AF65-F5344CB8AC3E}">
        <p14:creationId xmlns:p14="http://schemas.microsoft.com/office/powerpoint/2010/main" val="2562362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6 </a:t>
            </a:r>
            <a:r>
              <a:rPr lang="zh-CN" altLang="en-US" sz="1200" dirty="0">
                <a:solidFill>
                  <a:schemeClr val="tx1"/>
                </a:solidFill>
                <a:ea typeface="宋体" pitchFamily="2" charset="-122"/>
              </a:rPr>
              <a:t>章 關系行銷（</a:t>
            </a:r>
            <a:r>
              <a:rPr lang="en-US" altLang="zh-CN" sz="1200" dirty="0">
                <a:solidFill>
                  <a:schemeClr val="tx1"/>
                </a:solidFill>
                <a:ea typeface="宋体" pitchFamily="2" charset="-122"/>
              </a:rPr>
              <a:t>relationship marketing</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6.3</a:t>
            </a:r>
            <a:r>
              <a:rPr lang="zh-TW" altLang="en-US" sz="1200" dirty="0">
                <a:solidFill>
                  <a:schemeClr val="tx1"/>
                </a:solidFill>
                <a:ea typeface="宋体" pitchFamily="2" charset="-122"/>
              </a:rPr>
              <a:t>、戰略聯盟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經理不僅要與客戶建立密切的關系，而且也要與其他的企業形成密切的聯系。傳統的經營哲學是「堅固的柵欄早就優秀的公司」，目前這種經營理念被新的思潮所取代：公司要依靠創造與其他企業强有力的關系伸出正式的組織邊界。戰略聯盟在主要的工業品生產商中正擔當著日益重要的作用。戰略聯盟形成的驅動力量是一個企業期望通過與一些具有互補性專長的公司之間聯合來增强自己的核心競爭力，並因此擴大企業產品和市場區域的範圍。戰略聯盟的實例有工業計算機公司（</a:t>
            </a:r>
            <a:r>
              <a:rPr lang="en-US" altLang="zh-TW" sz="1200" dirty="0">
                <a:solidFill>
                  <a:schemeClr val="tx1"/>
                </a:solidFill>
                <a:ea typeface="宋体" pitchFamily="2" charset="-122"/>
              </a:rPr>
              <a:t>IBM</a:t>
            </a:r>
            <a:r>
              <a:rPr lang="zh-TW" altLang="en-US" sz="1200" dirty="0">
                <a:solidFill>
                  <a:schemeClr val="tx1"/>
                </a:solidFill>
                <a:ea typeface="宋体" pitchFamily="2" charset="-122"/>
              </a:rPr>
              <a:t>）和戴爾公司（</a:t>
            </a:r>
            <a:r>
              <a:rPr lang="en-US" altLang="zh-TW" sz="1200" dirty="0">
                <a:solidFill>
                  <a:schemeClr val="tx1"/>
                </a:solidFill>
                <a:ea typeface="宋体" pitchFamily="2" charset="-122"/>
              </a:rPr>
              <a:t>Dell</a:t>
            </a:r>
            <a:r>
              <a:rPr lang="zh-TW" altLang="en-US" sz="1200" dirty="0">
                <a:solidFill>
                  <a:schemeClr val="tx1"/>
                </a:solidFill>
                <a:ea typeface="宋体" pitchFamily="2" charset="-122"/>
              </a:rPr>
              <a:t>）在計算機服務支持之間的聯盟，摩托羅拉（</a:t>
            </a:r>
            <a:r>
              <a:rPr lang="en-US" altLang="zh-TW" sz="1200" dirty="0">
                <a:solidFill>
                  <a:schemeClr val="tx1"/>
                </a:solidFill>
                <a:ea typeface="宋体" pitchFamily="2" charset="-122"/>
              </a:rPr>
              <a:t>Motorola</a:t>
            </a:r>
            <a:r>
              <a:rPr lang="zh-TW" altLang="en-US" sz="1200" dirty="0">
                <a:solidFill>
                  <a:schemeClr val="tx1"/>
                </a:solidFill>
                <a:ea typeface="宋体" pitchFamily="2" charset="-122"/>
              </a:rPr>
              <a:t>）和思科（</a:t>
            </a:r>
            <a:r>
              <a:rPr lang="en-US" altLang="zh-TW" sz="1200" dirty="0">
                <a:solidFill>
                  <a:schemeClr val="tx1"/>
                </a:solidFill>
                <a:ea typeface="宋体" pitchFamily="2" charset="-122"/>
              </a:rPr>
              <a:t>Cisco</a:t>
            </a:r>
            <a:r>
              <a:rPr lang="zh-TW" altLang="en-US" sz="1200" dirty="0">
                <a:solidFill>
                  <a:schemeClr val="tx1"/>
                </a:solidFill>
                <a:ea typeface="宋体" pitchFamily="2" charset="-122"/>
              </a:rPr>
              <a:t>）之間在移動電話之間的聯盟。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6.3.1</a:t>
            </a:r>
            <a:r>
              <a:rPr lang="zh-TW" altLang="en-US" sz="1200" dirty="0">
                <a:solidFill>
                  <a:schemeClr val="tx1"/>
                </a:solidFill>
                <a:ea typeface="宋体" pitchFamily="2" charset="-122"/>
              </a:rPr>
              <a:t>、戰略聯盟的特徵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種觀點認爲：戰略聯盟是由實力强大的、平時本是競爭的對手的公司組成的企業或夥伴關系，是競爭性聯盟。也就是說，戰略聯盟是從事同一種活動的公司之間的合作，如聯合生產、聯合採購、聯合研究開發等，這些聯合經常是規模實力大致相當，雙方所做出的貢獻是相類似而不是互補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另一種觀點認爲：戰略聯盟是不同國家的公司之間達成的，既超出正常的市場關系，又沒有達到合并程度的長期聯合協議。按照這種觀點劃分，戰略聯盟是市場與公司之間的某種交易方式，其中包括合資、許可、供應、行銷等協議。戰略聯盟最根本的特徵在於它是競爭性合作組織，是介於市場和企業之間的一種特殊的組織結構，是一種擴大業務範圍和提升業務能力而不是擴大企業的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上述兩種對戰略聯盟的定義都存在一定問題。第一種過於狹窄，把大量從事互補活動的公司之間和實力不相等的公司之間排出在外；後者過於寬泛，未能把公司之間經常有的互相幫助的行爲去除掉。實際上，戰略聯盟是公司之間爲了共同的戰略目標而達成的長期合作關系。它既包括從事類似活動的公司之間的聯合，還包括從事互補活動的公司之間的合作；既可以採取股權形式，也可以採取非股權形式；既包括强强聯合，也包括强弱聯合。戰略聯盟中的長期合作或聯合是指從公司戰略方面的考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所謂戰略聯盟，是指由兩個或以上有著對等經營實力的企業（或特定職能部門）之間，處於對未來市場的預期和公司自身總體經營目標的考慮，爲了達到共同開發市場、共同使用資源等戰略目標，通過各種協議、契約而結成的優勢相長、風險共擔、資源雙向流動的鬆散型網絡組織。在這種組織中，各企業聯合共事追求共同的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企業的戰略聯盟不同於自然人企業、合夥制企業、公司制企業，也不同於壟斷企業或跨國公司，它具有如下一些特點：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、組織的鬆散性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參與戰略聯盟的企業數量常常在兩個及兩個以上，聯盟企業之間是一種合作夥伴關系，既超越一般的交易關系，又不存在控制與被控制的隸屬關系，在密切合作的同時保持各自企業的獨立性。戰略聯盟是一個動態的、開放的體系，是一種鬆散的公司間一體化組織形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、指向的戰略性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戰略聯盟所涉及的經營活動均爲各聯盟成員的全局性的重大問題，對企業的發展具有重要的意義，因此屬於戰略行爲。戰略聯盟的出發點是在經營活動中積極地利用外部資源，即當企業内部不能充分利用已積纍的經驗、技術、設施和人員時，或者缺乏這些資源的時候，可以通過公司之間的聯盟方式充分利用閑置的資源或彌補資源的不足。戰略聯盟的建立，使企業對資源的使用界限擴大了，一方面可提高企業資源的使用效率，減少沉沒成本；另一方面又可節約企業在獲取資源方面的新投入，降低轉置成本，從而降低企業的進入和退出壁壘，提高企業的生存能力和競爭能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、合作的互利性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戰略聯盟基本上是各聯盟成員之間互相利用提升競爭能力的合作夥伴關系，希望通過合作或聯合取得大於各自「獨立」行動所獲取的利益，以此可以區別壟斷性質。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、目標的廣泛性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戰略聯盟概念界定的多樣性決定了戰略聯盟目標的廣泛性。一方面，不同的企業可能出於各自不同目的展開戰略聯盟活動：利用市場機會、進行技術攻關或產品開發、整合供應鏈系統、分散風險等。另一方面，戰略聯盟這個事務也具有多重含義，國内外學者廣泛採用了各種理論，對戰略聯盟的產生進行理論上的探討，包括基於資源的理論、交易成本經濟學、資源依賴理論、股東理論、制度理論、戰略選擇理論、學習理論等，各學派從不同的角度出發對戰略聯盟的產生進行了探討，顯示戰略聯盟所蘊含的目標多樣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、管理的困難性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戰略聯盟的出現給「競爭」一詞注入了新的含義，即企業間除了對抗性競爭外，還存在合作和聯盟基礎上的競爭，是競合（</a:t>
            </a:r>
            <a:r>
              <a:rPr lang="en-US" altLang="zh-TW" sz="1200" dirty="0">
                <a:solidFill>
                  <a:schemeClr val="tx1"/>
                </a:solidFill>
                <a:ea typeface="宋体" pitchFamily="2" charset="-122"/>
              </a:rPr>
              <a:t>coopetition</a:t>
            </a:r>
            <a:r>
              <a:rPr lang="zh-TW" altLang="en-US" sz="1200" dirty="0">
                <a:solidFill>
                  <a:schemeClr val="tx1"/>
                </a:solidFill>
                <a:ea typeface="宋体" pitchFamily="2" charset="-122"/>
              </a:rPr>
              <a:t>）行爲。爲競爭而合作，靠合作來競爭，競爭中的合作與合作中的競爭並行不悖。時至今日，在戰略聯盟内，企業之間常常在某些經營活動中合作，在另一些經營活動中又展開競爭，聯盟内成員之間，常見「左手揮拳、右手抱拳」的情況。但是這種競爭對手之間的聯盟，在運行過程中必然會存在問題。例如，控制權的歸屬、受益不均、老闆習慣不和諧等。這些問題的存在必然給管理者帶來很大難題增加管理複雜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6.3.2</a:t>
            </a:r>
            <a:r>
              <a:rPr lang="zh-TW" altLang="en-US" sz="1200" dirty="0">
                <a:solidFill>
                  <a:schemeClr val="tx1"/>
                </a:solidFill>
                <a:ea typeface="宋体" pitchFamily="2" charset="-122"/>
              </a:rPr>
              <a:t>、戰略聯盟的管理問題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戰略聯盟如同其他任何事物一樣，利弊兼備。對參與聯盟的成員來講，通過戰略聯盟，它能獲得這樣一些好處：① 打進市場獲取技術、② 通過聯合製造、開發、行銷力量達到規模經濟的效果、③ 利用聯盟夥伴已有的成熟分銷通路迅速把新產品推向目標市場、④ 分擔風險。簡單地說，對跨國企業來講，要在世界範圍内創建自己的分銷通路，建立物流系統和製造工廠或技術開發團隊，是要耗費巨大的投入、承受巨大的風險的，而且建立與通路成員客戶之間的關系，開發員工的技能要花費很長的時間。在這種情況下，戰略聯盟提供了一種解決方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戰略聯盟的價值取決於聯盟成員各方的共同努力。雖然聯盟能夠提供有價值的利益，但時常不能遂人心願，甚至面臨解散的困境。對戰略聯盟的管理需要面對一些特殊的挑戰。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、聯盟契約的完善性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聯盟契約是進行廣泛合作的一個框架。雖然聯盟契約是一個冗長的文檔，但它還是不能覆蓋所有的問題，一旦聯盟關系形成，就會出現各種各樣的問題。一般情況下，聯盟協議是經過高級管理人員談判形成的，而協議的執行卻留給了中層管理人員。當這些人具體操作這些細節時，聯盟契約的執行就會遇到很大的障礙。在契約得到執行之前，痛苦的談判過程經常會在各方之間產生緊張情緒，這也爲之後的執行，埋下不愉快的伏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、保護企業的核心能力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許多企業有多個聯盟關系，這導致增加了聯盟關系緊張的可能性。聯盟中的夥伴成員可能是一個競爭對手，或者，夥伴成員與自己的競爭對手結成另外一個聯盟。因此，工業品行銷商很難找到一方面信任聯盟成員，另一方面隱藏公司核心能力的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、系統和結構的聯結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戰略聯盟背後所隱含的基本思想是通過各聯盟成員的核心能力有效地連接起來創造更大價值。但參與聯盟的各企業之間存在並不相容的體制和延緩決策的架構，造成無效率阻礙聯盟關系運轉。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6.3.3</a:t>
            </a:r>
            <a:r>
              <a:rPr lang="zh-TW" altLang="en-US" sz="1200" dirty="0">
                <a:solidFill>
                  <a:schemeClr val="tx1"/>
                </a:solidFill>
                <a:ea typeface="宋体" pitchFamily="2" charset="-122"/>
              </a:rPr>
              <a:t>、戰略聯盟成功的決定因素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成功的聯盟需要一種合作型而不是交換型的關系，在這種關系中聯盟成員共同創造價值。顯然，戰略聯盟不是由正式的系統來控制的，而是由稠密的人際關系網連接起來的。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、建立密切的工作關系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戰略聯盟中的人事關系有多種形態，那些在聯盟運作中時常接觸並進行溝通的人員是核心參與者，而那些在每個組織中處於與聯盟鬆散聯系狀態的人員是邊緣參與者。核心參與者之間的人際聯結關系是聯盟的信息流動、決策制定、衝突解決的基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、跨越邊界的連接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戰略聯盟成功的基本前提，是聯盟的各企業的核心成員之間强有力的工作關系，這種關系跨越了組織的界限連接了各聯盟成員。處於聯盟邊界最前沿的各聯盟成員的核心參與者，既在各自組織中，又在聯盟的核心參與成員之間，有著强有力的溝通能力，以及與其他核心參與者有著深厚的友情。經常的接觸，聯盟成員之間及時的信息交換，準確的信息反饋將會減少聯盟中的誤解和强化聯盟中的合作機制。同樣，跨越聯盟中各組織邊界的溝通能夠帶來對共同目標的理解，以及對標準、工作角色、社會關系性質等共同協議的理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隨著聯盟成員之間緊密工作關系的形成，基於信任和共同目標的心理契約取代了正式的聯盟協議。心理契約由一系列有關聯盟成員的權利和責任的非書面、不成文、一致的期望和設想所組成。通過提升開放度，這些人際間的契約能夠加快聯盟決策進程，迅速處理突發事件，提高學習能力，以及產生進一步行動的可能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、整合接觸機制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那些擅長管理戰略聯盟的公司採用柔性的方法，讓他們的聯盟隨著情形的改變而變革。他們在處理聯盟中的關系方面投入足夠的資源和管理精力，並對各聯盟成員進行了整合，這樣一來，就建立了適宜的聯盟和溝通機制。成功的聯盟要取得五個方面的整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、戰略整合。這要求高層管理人員之間保持經常性的接觸來界定總體的目標或討論各自公司内部的變化。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、戰術整合。這要求中層管理人員共同商討聯合的行動、交流信息或分析組織或系統的變化來强化聯盟成員間的關系。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、運營整合。這種整合提供了經理人員日常對聯盟管理所需要的信息、資源和人力。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、人際關系整合。這種整合爲聯盟成員之間相互了解、共同學習和創造新價值建立了基礎。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、文化整合。這種整合需要聯盟中的管理人員具備溝通技能和處理不同的組織文化差異的能力。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使有一些重大的問題威脅到戰略聯盟，一個企業能夠網羅到一組有價值的夥伴群體，並成功地進行了管理，那麽就可以在全球市場上獲得競爭優勢。現實中，某些著名的公司已經掌握了開發和維持成功夥伴關系的技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、聯盟成功的社會要素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戰略聯盟中，人際間的關系非常重要。只有在聯盟中各成員的管理人員建立了個人的關系並採取步調一致的行動共同創造新的價值時，聯盟的目標才會在實踐中得以實現。現實中，我們可以見到許多戰略聯盟因爲在培育構成聯盟有效合作基礎的人際關系和溝通方式投入太少資源而沒有達到預先的期望值。良好的人際關系是通過聯盟成員聯合起來加以塑造的，持續的跨越聯盟邊界的活動應該隨著關系的發展而在多個管理層次上展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奠定基礎。聯盟談判爲關系的發展建立了基調。順暢的聯盟談判依賴於在正式的法律程序（這是爲聯盟各方成員建立詳細的契約防衛）和非正式的人際關系流程（這是聯盟戰略得以成功執行的關鍵）之間的平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建立聯盟的法律文檔還不完全徹底，還有許多模棱兩可的問題在中層管理者執行聯盟協議的具體條款時才會暴露出來。爲了解決這些問題，推動聯盟繼續向前發展，此時人際關系開始發揮作用，並取代了正式的組織關系。聯盟談判應該能夠促進這些人際關系的開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學者指出，當管理人員而不是律師開發和控制聯盟談判戰略更能夠促進聯盟之間的交易行爲的發展；反過來，當來自不同公司的聯盟成員與相對應的角色（例如經理對經理、律師對律師）發生互動時，聯盟談判就會平穩地進行。律師之間的互動很大程度上基於制度化和職業準則，集中在某一具體的問題上，並在較短的時間内發生。聯盟協議一旦簽署，律師的工作就告一段落，接下來，在聯盟談判過程中建立的經理人員之間的人際關系就成爲實現聯盟目標的社會基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確定高層管理的角色。除了建立聯合目標和決定聯盟如何適應每個企業的總體戰略目標之外，高層管理人員還要確定關系的含義，並把其重要性傳遞給各自公司内的相關人員。高層管理人員涉入到戰略聯盟中的程度就不僅僅是指派一個聯盟經理或項目經理那麽簡單。對一個以聯盟爲基礎的戰略要想獲得成功，來自高層的支持是必需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具體負責實施執行的領導也在溝通聯盟的戰略角色和在組織中爲聯盟創造同一的文化擔當著關鍵的角色。高層管理人員涉入到聯盟中能夠激活組織中各部門對聯盟工作的支持力度。而且，聯盟各成員高層的直接接洽能夠激發公司的承諾以及組織中多個層級的經理人員更加積極地參與到聯盟的工作中。如果缺乏高級管理人員的有力支持，聯盟團隊的成員就要懷疑發起聯盟活動對公司生存和發展具有的重要意義以及留在聯盟中對他們職業生涯的意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管理信息流。進入聯盟的公司把他們的核心能力與其他成員的核心能力組合在一起創造一種不能被任何一方單獨運作所產生的市場競爭優勢地位。爲了取得成功，聯盟各成員相互之間要分享信息和相互學習。然而，因爲聯盟經常是把實際或潛在競爭對手聚集在一起結成夥伴，因此，聯盟的管理人員要小心管理向外流出的信息，爲了使信息的發送不至於出現損害企業的事件，聯盟的管理人員要明確保證聯盟活動的信息交流和那些無規則不受控放縱的信息交換之間的區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制定信息管理政策時，聯盟的成員要討論和協商不同信息的機密等級。隨著聯盟管理的複雜性和新成員的加入，信息管理問題需要不斷引起注意。當信息邊界確定以後，主要的聯盟成員必須給予適當的決策權威和自主性，以便加快成員之間的溝通和工作流程。過度嚴厲的信息管理政策將會有損於信任，妨礙組織的學習，阻礙各組織間的人際關系發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培育關系網。爲了實現聯盟的目標，需要在公司和聯盟的經理們之間構造一個得到很好整合的溝通和工作流程網絡。對不斷變化的社會、工作和溝通關系的定期審計在評估聯盟的健康性和發現聯盟所存在的問題之中是一個有價值的工具。對聯盟網絡的評估，注意力首先應集中在各層次的關系模式方面。特別是，要研究需要及時的信息和資源的運作人員之間的關系狀況；要研究建立聯盟氛圍、起草戰略規劃和實施操作的項目領導之間的關系狀況；要研究在各自組織中能夠標示出關系重要性信號的，在關鍵時候給予主要支持的並能集中討論成功合作新機會的高級管理人員之間的關系狀況。</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14</a:t>
            </a:fld>
            <a:endParaRPr lang="en-US" altLang="zh-CN" dirty="0"/>
          </a:p>
        </p:txBody>
      </p:sp>
    </p:spTree>
    <p:extLst>
      <p:ext uri="{BB962C8B-B14F-4D97-AF65-F5344CB8AC3E}">
        <p14:creationId xmlns:p14="http://schemas.microsoft.com/office/powerpoint/2010/main" val="2930707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7 </a:t>
            </a:r>
            <a:r>
              <a:rPr lang="zh-CN" altLang="en-US" sz="1200" dirty="0">
                <a:solidFill>
                  <a:schemeClr val="tx1"/>
                </a:solidFill>
                <a:ea typeface="宋体" pitchFamily="2" charset="-122"/>
              </a:rPr>
              <a:t>章 產品（</a:t>
            </a:r>
            <a:r>
              <a:rPr lang="en-US" altLang="zh-CN" sz="1200" dirty="0">
                <a:solidFill>
                  <a:schemeClr val="tx1"/>
                </a:solidFill>
                <a:ea typeface="宋体" pitchFamily="2" charset="-122"/>
              </a:rPr>
              <a:t>product</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7.1</a:t>
            </a:r>
            <a:r>
              <a:rPr lang="zh-TW" altLang="en-US" sz="1200" dirty="0">
                <a:solidFill>
                  <a:schemeClr val="tx1"/>
                </a:solidFill>
                <a:ea typeface="宋体" pitchFamily="2" charset="-122"/>
              </a:rPr>
              <a:t>、產品（</a:t>
            </a:r>
            <a:r>
              <a:rPr lang="en-US" altLang="zh-TW" sz="1200" dirty="0">
                <a:solidFill>
                  <a:schemeClr val="tx1"/>
                </a:solidFill>
                <a:ea typeface="宋体" pitchFamily="2" charset="-122"/>
              </a:rPr>
              <a:t>product</a:t>
            </a:r>
            <a:r>
              <a:rPr lang="zh-TW" altLang="en-US" sz="1200" dirty="0">
                <a:solidFill>
                  <a:schemeClr val="tx1"/>
                </a:solidFill>
                <a:ea typeface="宋体" pitchFamily="2" charset="-122"/>
              </a:rPr>
              <a:t>）的概念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a:t>
            </a:r>
            <a:r>
              <a:rPr lang="en-US" altLang="zh-TW" sz="1200" dirty="0">
                <a:solidFill>
                  <a:schemeClr val="tx1"/>
                </a:solidFill>
                <a:ea typeface="宋体" pitchFamily="2" charset="-122"/>
              </a:rPr>
              <a:t>product</a:t>
            </a:r>
            <a:r>
              <a:rPr lang="zh-TW" altLang="en-US" sz="1200" dirty="0">
                <a:solidFill>
                  <a:schemeClr val="tx1"/>
                </a:solidFill>
                <a:ea typeface="宋体" pitchFamily="2" charset="-122"/>
              </a:rPr>
              <a:t>）是能夠提供給市場以滿足需要和欲望的東西。從某種程度上而言，產品就是某件實物或服務的特徵和物理特性的集合。例如，一臺計算機可能配置有一個容量爲</a:t>
            </a:r>
            <a:r>
              <a:rPr lang="en-US" altLang="zh-TW" sz="1200" dirty="0">
                <a:solidFill>
                  <a:schemeClr val="tx1"/>
                </a:solidFill>
                <a:ea typeface="宋体" pitchFamily="2" charset="-122"/>
              </a:rPr>
              <a:t>25G</a:t>
            </a:r>
            <a:r>
              <a:rPr lang="zh-TW" altLang="en-US" sz="1200" dirty="0">
                <a:solidFill>
                  <a:schemeClr val="tx1"/>
                </a:solidFill>
                <a:ea typeface="宋体" pitchFamily="2" charset="-122"/>
              </a:rPr>
              <a:t>的硬盤，那麽容量</a:t>
            </a:r>
            <a:r>
              <a:rPr lang="en-US" altLang="zh-TW" sz="1200" dirty="0">
                <a:solidFill>
                  <a:schemeClr val="tx1"/>
                </a:solidFill>
                <a:ea typeface="宋体" pitchFamily="2" charset="-122"/>
              </a:rPr>
              <a:t>25G</a:t>
            </a:r>
            <a:r>
              <a:rPr lang="zh-TW" altLang="en-US" sz="1200" dirty="0">
                <a:solidFill>
                  <a:schemeClr val="tx1"/>
                </a:solidFill>
                <a:ea typeface="宋体" pitchFamily="2" charset="-122"/>
              </a:rPr>
              <a:t>就是該計算機的某項物理特性或特徵。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有一些人認爲產品（</a:t>
            </a:r>
            <a:r>
              <a:rPr lang="en-US" altLang="zh-TW" sz="1200" dirty="0">
                <a:solidFill>
                  <a:schemeClr val="tx1"/>
                </a:solidFill>
                <a:ea typeface="宋体" pitchFamily="2" charset="-122"/>
              </a:rPr>
              <a:t>product</a:t>
            </a:r>
            <a:r>
              <a:rPr lang="zh-TW" altLang="en-US" sz="1200" dirty="0">
                <a:solidFill>
                  <a:schemeClr val="tx1"/>
                </a:solidFill>
                <a:ea typeface="宋体" pitchFamily="2" charset="-122"/>
              </a:rPr>
              <a:t>）是某種優勢，或者是所有具備這些特徵的原因的集合。例如，一個</a:t>
            </a:r>
            <a:r>
              <a:rPr lang="en-US" altLang="zh-TW" sz="1200" dirty="0">
                <a:solidFill>
                  <a:schemeClr val="tx1"/>
                </a:solidFill>
                <a:ea typeface="宋体" pitchFamily="2" charset="-122"/>
              </a:rPr>
              <a:t>25G</a:t>
            </a:r>
            <a:r>
              <a:rPr lang="zh-TW" altLang="en-US" sz="1200" dirty="0">
                <a:solidFill>
                  <a:schemeClr val="tx1"/>
                </a:solidFill>
                <a:ea typeface="宋体" pitchFamily="2" charset="-122"/>
              </a:rPr>
              <a:t>的硬盤意味著使用者能夠在其電腦中存儲大量的軟體，並且在整個過程無需轉換硬盤；能夠在</a:t>
            </a:r>
            <a:r>
              <a:rPr lang="en-US" altLang="zh-TW" sz="1200" dirty="0">
                <a:solidFill>
                  <a:schemeClr val="tx1"/>
                </a:solidFill>
                <a:ea typeface="宋体" pitchFamily="2" charset="-122"/>
              </a:rPr>
              <a:t>30</a:t>
            </a:r>
            <a:r>
              <a:rPr lang="zh-TW" altLang="en-US" sz="1200" dirty="0">
                <a:solidFill>
                  <a:schemeClr val="tx1"/>
                </a:solidFill>
                <a:ea typeface="宋体" pitchFamily="2" charset="-122"/>
              </a:rPr>
              <a:t>分鐘之内理髮，意味著可以在午餐時間去理髮，從而能節約時間。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如果你的某計算機程式需要更大的存儲空間，那麽你肯定不會購買</a:t>
            </a:r>
            <a:r>
              <a:rPr lang="en-US" altLang="zh-TW" sz="1200" dirty="0">
                <a:solidFill>
                  <a:schemeClr val="tx1"/>
                </a:solidFill>
                <a:ea typeface="宋体" pitchFamily="2" charset="-122"/>
              </a:rPr>
              <a:t>25G</a:t>
            </a:r>
            <a:r>
              <a:rPr lang="zh-TW" altLang="en-US" sz="1200" dirty="0">
                <a:solidFill>
                  <a:schemeClr val="tx1"/>
                </a:solidFill>
                <a:ea typeface="宋体" pitchFamily="2" charset="-122"/>
              </a:rPr>
              <a:t>的硬盤。如果，你已經購買了</a:t>
            </a:r>
            <a:r>
              <a:rPr lang="en-US" altLang="zh-TW" sz="1200" dirty="0">
                <a:solidFill>
                  <a:schemeClr val="tx1"/>
                </a:solidFill>
                <a:ea typeface="宋体" pitchFamily="2" charset="-122"/>
              </a:rPr>
              <a:t>25G</a:t>
            </a:r>
            <a:r>
              <a:rPr lang="zh-TW" altLang="en-US" sz="1200" dirty="0">
                <a:solidFill>
                  <a:schemeClr val="tx1"/>
                </a:solidFill>
                <a:ea typeface="宋体" pitchFamily="2" charset="-122"/>
              </a:rPr>
              <a:t>的硬盤，你肯定會對該硬盤進行升級或使用光驅。與此同時，計算機製造商發現，如果用戶只是爲了上網衝浪，他們肯定不願意花費上千美元去購買一臺高速可多任務並行處理的計算機。對購買者而言，最爲重要的是利益，或者該產品或該服務如何滿足其需求。因此，在考慮產品（</a:t>
            </a:r>
            <a:r>
              <a:rPr lang="en-US" altLang="zh-TW" sz="1200" dirty="0">
                <a:solidFill>
                  <a:schemeClr val="tx1"/>
                </a:solidFill>
                <a:ea typeface="宋体" pitchFamily="2" charset="-122"/>
              </a:rPr>
              <a:t>product</a:t>
            </a:r>
            <a:r>
              <a:rPr lang="zh-TW" altLang="en-US" sz="1200" dirty="0">
                <a:solidFill>
                  <a:schemeClr val="tx1"/>
                </a:solidFill>
                <a:ea typeface="宋体" pitchFamily="2" charset="-122"/>
              </a:rPr>
              <a:t>）時，最好將其視爲利益束，或者需求的解決方案的集合。因此，可以將產品（</a:t>
            </a:r>
            <a:r>
              <a:rPr lang="en-US" altLang="zh-TW" sz="1200" dirty="0">
                <a:solidFill>
                  <a:schemeClr val="tx1"/>
                </a:solidFill>
                <a:ea typeface="宋体" pitchFamily="2" charset="-122"/>
              </a:rPr>
              <a:t>product</a:t>
            </a:r>
            <a:r>
              <a:rPr lang="zh-TW" altLang="en-US" sz="1200" dirty="0">
                <a:solidFill>
                  <a:schemeClr val="tx1"/>
                </a:solidFill>
                <a:ea typeface="宋体" pitchFamily="2" charset="-122"/>
              </a:rPr>
              <a:t>）視爲基本特徵、增强特徵、附加特徵的綜合體。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基本特徵描述了該產品實現各種功能，從而通過不同方式爲顧客帶來利益的能力。增强特徵的作用是對一般產品的特徵進行添加或刪減，使之與競爭產品有所區別。這些區別性的特徵涉及功能、款式、尺寸、重量、品質等方面。附加特徵使產品爲顧客帶來的利益超越了物質產品的範疇，這些利益通常是無形的，包括操作培訓、技術支持、零配件供應、維修和保養、按期交貨等内容。組織型顧客很少僅僅基於基本特徵與增强特徵採取購買行爲，產品的附加特徵往往是顧客實現購買的決定性推動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7.2</a:t>
            </a:r>
            <a:r>
              <a:rPr lang="zh-TW" altLang="en-US" sz="1200" dirty="0">
                <a:solidFill>
                  <a:schemeClr val="tx1"/>
                </a:solidFill>
                <a:ea typeface="宋体" pitchFamily="2" charset="-122"/>
              </a:rPr>
              <a:t>、核心競爭力：工業品的根基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企業核心競爭力是指能構築企業競爭能力和競爭優勢基礎的多方面技術、技能、知識的有機結合。核心競爭力是企業持續競爭優勢的源泉。核心競爭力至少具有三個方面的涵義：① 核心競爭力有助於實現顧客所最爲關注和重視的價值；② 核心競爭力難以被競爭對手所模仿和替代，故而能取得競爭優勢；③ 核心競爭力具有持久性。核心競爭力關注於從顧客的角度而言，什麽能創造價值，既包括技術技能，又包括組織技能。例如，本田公司（</a:t>
            </a:r>
            <a:r>
              <a:rPr lang="en-US" altLang="zh-TW" sz="1200" dirty="0">
                <a:solidFill>
                  <a:schemeClr val="tx1"/>
                </a:solidFill>
                <a:ea typeface="宋体" pitchFamily="2" charset="-122"/>
              </a:rPr>
              <a:t>Honda</a:t>
            </a:r>
            <a:r>
              <a:rPr lang="zh-TW" altLang="en-US" sz="1200" dirty="0">
                <a:solidFill>
                  <a:schemeClr val="tx1"/>
                </a:solidFill>
                <a:ea typeface="宋体" pitchFamily="2" charset="-122"/>
              </a:rPr>
              <a:t>）的核心競爭力在於發動機的設計和開發，爲了將這一核心競爭力應用到某產品，本田公司（</a:t>
            </a:r>
            <a:r>
              <a:rPr lang="en-US" altLang="zh-TW" sz="1200" dirty="0">
                <a:solidFill>
                  <a:schemeClr val="tx1"/>
                </a:solidFill>
                <a:ea typeface="宋体" pitchFamily="2" charset="-122"/>
              </a:rPr>
              <a:t>Honda</a:t>
            </a:r>
            <a:r>
              <a:rPr lang="zh-TW" altLang="en-US" sz="1200" dirty="0">
                <a:solidFill>
                  <a:schemeClr val="tx1"/>
                </a:solidFill>
                <a:ea typeface="宋体" pitchFamily="2" charset="-122"/>
              </a:rPr>
              <a:t>）必須確保研發領域的科學家、工程師、銷售員對顧客需求和技術可行性方面的理解達成一致。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7.2.1</a:t>
            </a:r>
            <a:r>
              <a:rPr lang="zh-TW" altLang="en-US" sz="1200" dirty="0">
                <a:solidFill>
                  <a:schemeClr val="tx1"/>
                </a:solidFill>
                <a:ea typeface="宋体" pitchFamily="2" charset="-122"/>
              </a:rPr>
              <a:t>、核心競爭力的識別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可用三種方法來識別企業的核心競爭力：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、核心競爭力爲企業進入特定市場提供了通道。例如，佳能公司（</a:t>
            </a:r>
            <a:r>
              <a:rPr lang="en-US" altLang="zh-TW" sz="1200" dirty="0">
                <a:solidFill>
                  <a:schemeClr val="tx1"/>
                </a:solidFill>
                <a:ea typeface="宋体" pitchFamily="2" charset="-122"/>
              </a:rPr>
              <a:t>Canon</a:t>
            </a:r>
            <a:r>
              <a:rPr lang="zh-TW" altLang="en-US" sz="1200" dirty="0">
                <a:solidFill>
                  <a:schemeClr val="tx1"/>
                </a:solidFill>
                <a:ea typeface="宋体" pitchFamily="2" charset="-122"/>
              </a:rPr>
              <a:t>）的核心競爭力在於其精密機械、光學、微電子，這使得其成爲照相器材、激光打印機、傳真設備、圖像掃描儀市場强有力的競爭者。當佳能（</a:t>
            </a:r>
            <a:r>
              <a:rPr lang="en-US" altLang="zh-TW" sz="1200" dirty="0">
                <a:solidFill>
                  <a:schemeClr val="tx1"/>
                </a:solidFill>
                <a:ea typeface="宋体" pitchFamily="2" charset="-122"/>
              </a:rPr>
              <a:t>Canon</a:t>
            </a:r>
            <a:r>
              <a:rPr lang="zh-TW" altLang="en-US" sz="1200" dirty="0">
                <a:solidFill>
                  <a:schemeClr val="tx1"/>
                </a:solidFill>
                <a:ea typeface="宋体" pitchFamily="2" charset="-122"/>
              </a:rPr>
              <a:t>）準備成爲複印機市場的世界領先者時，它給人的印象還僅僅只是一家照相機生產商。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、核心競爭力有助於滿足用戶所關注的利益。即分析帶給顧客的價值中哪些是他們最看重的，而滿足顧客核心價值的能力，就是企業核心競爭力之所在。從這個角度看，可以把本田公司（</a:t>
            </a:r>
            <a:r>
              <a:rPr lang="en-US" altLang="zh-TW" sz="1200" dirty="0">
                <a:solidFill>
                  <a:schemeClr val="tx1"/>
                </a:solidFill>
                <a:ea typeface="宋体" pitchFamily="2" charset="-122"/>
              </a:rPr>
              <a:t>Honda</a:t>
            </a:r>
            <a:r>
              <a:rPr lang="zh-TW" altLang="en-US" sz="1200" dirty="0">
                <a:solidFill>
                  <a:schemeClr val="tx1"/>
                </a:solidFill>
                <a:ea typeface="宋体" pitchFamily="2" charset="-122"/>
              </a:rPr>
              <a:t>）在發動機方面的技能看作是核心競爭力，因爲顧客之所以購買本田汽車，是由於本田汽車在發動機和傳動系統方面的能力確實爲顧客提供了如下益處：省油、易發動、易加速。因此，要識別核心競爭力就必須清楚：顧客願意付錢換取的究竟是什麽？顧客爲什麽願意爲某些產品或服務支付更多的費用？哪些價值因素對顧客最重要？經過如此分析，可以初步識別能真正打動顧客的核心競爭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、核心競爭力應該難以被競爭對手所效仿。如果核心競爭力是技術和生產技能的組織整合，仿效必然非常困難。例如，盡管競爭對手可以購買同樣的設備和技術，但在複製摩托羅拉公司（</a:t>
            </a:r>
            <a:r>
              <a:rPr lang="en-US" altLang="zh-TW" sz="1200" dirty="0">
                <a:solidFill>
                  <a:schemeClr val="tx1"/>
                </a:solidFill>
                <a:ea typeface="宋体" pitchFamily="2" charset="-122"/>
              </a:rPr>
              <a:t>Motorola</a:t>
            </a:r>
            <a:r>
              <a:rPr lang="zh-TW" altLang="en-US" sz="1200" dirty="0">
                <a:solidFill>
                  <a:schemeClr val="tx1"/>
                </a:solidFill>
                <a:ea typeface="宋体" pitchFamily="2" charset="-122"/>
              </a:rPr>
              <a:t>）内部協調和學習模式時，卻是難上加難。比如，摩托羅拉公司（</a:t>
            </a:r>
            <a:r>
              <a:rPr lang="en-US" altLang="zh-TW" sz="1200" dirty="0">
                <a:solidFill>
                  <a:schemeClr val="tx1"/>
                </a:solidFill>
                <a:ea typeface="宋体" pitchFamily="2" charset="-122"/>
              </a:rPr>
              <a:t>Motorola</a:t>
            </a:r>
            <a:r>
              <a:rPr lang="zh-TW" altLang="en-US" sz="1200" dirty="0">
                <a:solidFill>
                  <a:schemeClr val="tx1"/>
                </a:solidFill>
                <a:ea typeface="宋体" pitchFamily="2" charset="-122"/>
              </a:rPr>
              <a:t>）在接到顧客的訂單後，能夠在兩個小時内嚴格按照要求，生產出幾百萬不同的電子尋呼機之中的一個；其他企業想做到這一步，其所需要付出的努力不言而喻。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7.2.2</a:t>
            </a:r>
            <a:r>
              <a:rPr lang="zh-TW" altLang="en-US" sz="1200" dirty="0">
                <a:solidFill>
                  <a:schemeClr val="tx1"/>
                </a:solidFill>
                <a:ea typeface="宋体" pitchFamily="2" charset="-122"/>
              </a:rPr>
              <a:t>、從核心競爭力到核心產品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核心競爭力是企業競爭優勢的真正來源，並不是說核心競爭力就等於競爭優勢。要把企業的核心競爭力轉化爲企業的競爭優勢，就必須以核心競爭力爲基礎開發企業的核心產品和最終產品。所謂核心產品，是介於核心競爭力與最終產品之間的一種中間產品，是企業核心競爭力的物質表現，也是對最終產品價值有貢獻的部件，例如，英特爾公司（</a:t>
            </a:r>
            <a:r>
              <a:rPr lang="en-US" altLang="zh-TW" sz="1200" dirty="0">
                <a:solidFill>
                  <a:schemeClr val="tx1"/>
                </a:solidFill>
                <a:ea typeface="宋体" pitchFamily="2" charset="-122"/>
              </a:rPr>
              <a:t>Inter</a:t>
            </a:r>
            <a:r>
              <a:rPr lang="zh-TW" altLang="en-US" sz="1200" dirty="0">
                <a:solidFill>
                  <a:schemeClr val="tx1"/>
                </a:solidFill>
                <a:ea typeface="宋体" pitchFamily="2" charset="-122"/>
              </a:rPr>
              <a:t>）的中央處理芯片，微軟公司（</a:t>
            </a:r>
            <a:r>
              <a:rPr lang="en-US" altLang="zh-TW" sz="1200" dirty="0">
                <a:solidFill>
                  <a:schemeClr val="tx1"/>
                </a:solidFill>
                <a:ea typeface="宋体" pitchFamily="2" charset="-122"/>
              </a:rPr>
              <a:t>Microsoft</a:t>
            </a:r>
            <a:r>
              <a:rPr lang="zh-TW" altLang="en-US" sz="1200" dirty="0">
                <a:solidFill>
                  <a:schemeClr val="tx1"/>
                </a:solidFill>
                <a:ea typeface="宋体" pitchFamily="2" charset="-122"/>
              </a:rPr>
              <a:t>）的視窗操作系統等。相對最終產品而言，核心產品更能體現企業的競爭優勢。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核心競爭力與核心產品關系密切，核心競爭力是核心產品的開發基礎，新產品是核心競爭力的市場延續。從競爭優勢角度看，核心競爭力是競爭優勢的真正源泉，新產品是競爭優勢的市場表現。企業獲得競爭優勢，必須培育自己的核心競爭力，以核心競爭力爲基礎，開發自己的核心產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核心競爭力是一種能力，只有把這種能力用於開發相應的核心產品，其價值才能得以體現。企業通過把精力集中在核心競爭力上，並將其體現於核心產品，開發出具有壟斷地位的核心產品，可以獲得規模經濟的好處。例如，佳能公司（</a:t>
            </a:r>
            <a:r>
              <a:rPr lang="en-US" altLang="zh-TW" sz="1200" dirty="0">
                <a:solidFill>
                  <a:schemeClr val="tx1"/>
                </a:solidFill>
                <a:ea typeface="宋体" pitchFamily="2" charset="-122"/>
              </a:rPr>
              <a:t>Canon</a:t>
            </a:r>
            <a:r>
              <a:rPr lang="zh-TW" altLang="en-US" sz="1200" dirty="0">
                <a:solidFill>
                  <a:schemeClr val="tx1"/>
                </a:solidFill>
                <a:ea typeface="宋体" pitchFamily="2" charset="-122"/>
              </a:rPr>
              <a:t>）在打印機（最終產品）市場上的份額並不大，但在激光打印機頭（核心產品）的世界市場卻占據著</a:t>
            </a:r>
            <a:r>
              <a:rPr lang="en-US" altLang="zh-TW" sz="1200" dirty="0">
                <a:solidFill>
                  <a:schemeClr val="tx1"/>
                </a:solidFill>
                <a:ea typeface="宋体" pitchFamily="2" charset="-122"/>
              </a:rPr>
              <a:t>80%</a:t>
            </a:r>
            <a:r>
              <a:rPr lang="zh-TW" altLang="en-US" sz="1200" dirty="0">
                <a:solidFill>
                  <a:schemeClr val="tx1"/>
                </a:solidFill>
                <a:ea typeface="宋体" pitchFamily="2" charset="-122"/>
              </a:rPr>
              <a:t>的市場份額。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7.2.3</a:t>
            </a:r>
            <a:r>
              <a:rPr lang="zh-TW" altLang="en-US" sz="1200" dirty="0">
                <a:solidFill>
                  <a:schemeClr val="tx1"/>
                </a:solidFill>
                <a:ea typeface="宋体" pitchFamily="2" charset="-122"/>
              </a:rPr>
              <a:t>、從核心產品到最終產品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擁有核心產品的企業，將擁有行業内最高的利潤和最大的影響力。企業在取得核心產品的優勢地位之後，應不斷提高產品質量，把核心產品應用到一系列最終產品上，進而提高最終產品的市場份額。總之，當企業在核心產品方面擁有了主導地位，就可以不斷擴大其核心產品的應用範圍，並降低新產品開發的成本、時間、風險；同時，能有助於企業向最終產品市場發展，贏得核心產品和最終產品市場的雙重競爭優勢。例如，本田公司（</a:t>
            </a:r>
            <a:r>
              <a:rPr lang="en-US" altLang="zh-TW" sz="1200" dirty="0">
                <a:solidFill>
                  <a:schemeClr val="tx1"/>
                </a:solidFill>
                <a:ea typeface="宋体" pitchFamily="2" charset="-122"/>
              </a:rPr>
              <a:t>Honda</a:t>
            </a:r>
            <a:r>
              <a:rPr lang="zh-TW" altLang="en-US" sz="1200" dirty="0">
                <a:solidFill>
                  <a:schemeClr val="tx1"/>
                </a:solidFill>
                <a:ea typeface="宋体" pitchFamily="2" charset="-122"/>
              </a:rPr>
              <a:t>）由於在發動機設計與製造方面的創新與追求高效率，生產出高效率與強穩定性發動機，從而在該市場占盡優勢，並進而將其應用到汽車和其他一些使用發動機技術的產品（例如發電機、小型水上發動機、割草機、摩托車等），進而在這些市場迅速崛起。</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7.4.1</a:t>
            </a:r>
            <a:r>
              <a:rPr lang="zh-TW" altLang="en-US" sz="1200" dirty="0">
                <a:solidFill>
                  <a:schemeClr val="tx1"/>
                </a:solidFill>
                <a:ea typeface="宋体" pitchFamily="2" charset="-122"/>
              </a:rPr>
              <a:t>、產品（</a:t>
            </a:r>
            <a:r>
              <a:rPr lang="en-US" altLang="zh-TW" sz="1200" dirty="0">
                <a:solidFill>
                  <a:schemeClr val="tx1"/>
                </a:solidFill>
                <a:ea typeface="宋体" pitchFamily="2" charset="-122"/>
              </a:rPr>
              <a:t>product</a:t>
            </a:r>
            <a:r>
              <a:rPr lang="zh-TW" altLang="en-US" sz="1200" dirty="0">
                <a:solidFill>
                  <a:schemeClr val="tx1"/>
                </a:solidFill>
                <a:ea typeface="宋体" pitchFamily="2" charset="-122"/>
              </a:rPr>
              <a:t>）管理的起源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西元</a:t>
            </a:r>
            <a:r>
              <a:rPr lang="en-US" altLang="zh-TW" sz="1200" dirty="0">
                <a:solidFill>
                  <a:schemeClr val="tx1"/>
                </a:solidFill>
                <a:ea typeface="宋体" pitchFamily="2" charset="-122"/>
              </a:rPr>
              <a:t>1927</a:t>
            </a:r>
            <a:r>
              <a:rPr lang="zh-TW" altLang="en-US" sz="1200" dirty="0">
                <a:solidFill>
                  <a:schemeClr val="tx1"/>
                </a:solidFill>
                <a:ea typeface="宋体" pitchFamily="2" charset="-122"/>
              </a:rPr>
              <a:t>年寶潔公司（</a:t>
            </a:r>
            <a:r>
              <a:rPr lang="en-US" altLang="zh-TW" sz="1200" dirty="0" err="1">
                <a:solidFill>
                  <a:schemeClr val="tx1"/>
                </a:solidFill>
                <a:ea typeface="宋体" pitchFamily="2" charset="-122"/>
              </a:rPr>
              <a:t>Procter&amp;Gamble</a:t>
            </a:r>
            <a:r>
              <a:rPr lang="zh-TW" altLang="en-US" sz="1200" dirty="0">
                <a:solidFill>
                  <a:schemeClr val="tx1"/>
                </a:solidFill>
                <a:ea typeface="宋体" pitchFamily="2" charset="-122"/>
              </a:rPr>
              <a:t>）使用了「品牌經理」這一概念，每一位品牌經理分別負責對使用同一品牌的一種或幾種相關產品的生命周期進行監控，並爲實現最大限度的市場滲入率與產品利潤率提出具體戰略。作爲一名職員「品牌經理」向市場行銷負責人匯報，然而，由於缺乏對企業其他部門的直接管理權，品牌經理需要具有很强的説服力，使技術部門相信某種產品需要重新設計，或要求廣告部門加强產品宣傳以獲得更大的市場覆蓋面，或要求生產部門的優先處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工業品企業，更多是採用「產品經理」而非「品牌經理」的概念。「產品經理」爲某種產品的改進、創新、市場開發協調各方力量，並能對市場中出現的機會和威脅迅速地做出回應，可針對銷售中發生的問題迅速采取應變措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7.4.2</a:t>
            </a:r>
            <a:r>
              <a:rPr lang="zh-TW" altLang="en-US" sz="1200" dirty="0">
                <a:solidFill>
                  <a:schemeClr val="tx1"/>
                </a:solidFill>
                <a:ea typeface="宋体" pitchFamily="2" charset="-122"/>
              </a:rPr>
              <a:t>、「產品經理」的角色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「產品經理」的角色主要體現在以下幾個方面：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、維持產品（</a:t>
            </a:r>
            <a:r>
              <a:rPr lang="en-US" altLang="zh-TW" sz="1200" dirty="0">
                <a:solidFill>
                  <a:schemeClr val="tx1"/>
                </a:solidFill>
                <a:ea typeface="宋体" pitchFamily="2" charset="-122"/>
              </a:rPr>
              <a:t>product</a:t>
            </a:r>
            <a:r>
              <a:rPr lang="zh-TW" altLang="en-US" sz="1200" dirty="0">
                <a:solidFill>
                  <a:schemeClr val="tx1"/>
                </a:solidFill>
                <a:ea typeface="宋体" pitchFamily="2" charset="-122"/>
              </a:rPr>
              <a:t>）定價（</a:t>
            </a:r>
            <a:r>
              <a:rPr lang="en-US" altLang="zh-TW" sz="1200" dirty="0">
                <a:solidFill>
                  <a:schemeClr val="tx1"/>
                </a:solidFill>
                <a:ea typeface="宋体" pitchFamily="2" charset="-122"/>
              </a:rPr>
              <a:t>Price</a:t>
            </a:r>
            <a:r>
              <a:rPr lang="zh-TW" altLang="en-US" sz="1200" dirty="0">
                <a:solidFill>
                  <a:schemeClr val="tx1"/>
                </a:solidFill>
                <a:ea typeface="宋体" pitchFamily="2" charset="-122"/>
              </a:rPr>
              <a:t>）策略的完整性，確保該價格（</a:t>
            </a:r>
            <a:r>
              <a:rPr lang="en-US" altLang="zh-TW" sz="1200" dirty="0">
                <a:solidFill>
                  <a:schemeClr val="tx1"/>
                </a:solidFill>
                <a:ea typeface="宋体" pitchFamily="2" charset="-122"/>
              </a:rPr>
              <a:t>Price</a:t>
            </a:r>
            <a:r>
              <a:rPr lang="zh-TW" altLang="en-US" sz="1200" dirty="0">
                <a:solidFill>
                  <a:schemeClr val="tx1"/>
                </a:solidFill>
                <a:ea typeface="宋体" pitchFamily="2" charset="-122"/>
              </a:rPr>
              <a:t>）政策及其實施過程不會對公司的市場地位和形象造成損害，或是影響公司在另一個市場中的利潤（</a:t>
            </a:r>
            <a:r>
              <a:rPr lang="en-US" altLang="zh-TW" sz="1200" dirty="0">
                <a:solidFill>
                  <a:schemeClr val="tx1"/>
                </a:solidFill>
                <a:ea typeface="宋体" pitchFamily="2" charset="-122"/>
              </a:rPr>
              <a:t>Profit</a:t>
            </a:r>
            <a:r>
              <a:rPr lang="zh-TW" altLang="en-US" sz="1200" dirty="0">
                <a:solidFill>
                  <a:schemeClr val="tx1"/>
                </a:solidFill>
                <a:ea typeface="宋体" pitchFamily="2" charset="-122"/>
              </a:rPr>
              <a:t>）結構。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、維持產品的市場領先地位。確保產品的設計、成本、使用特性對所有市場的客戶需求做出迅速反應；同時又不能爲滿足某一市場中的需求而刻意地改變產品，因而損害產品在另一個市場中的地位。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、確保產品對市場需求做出敏感反應，同時又要避免因小批量訂貨、定制銷售以及特殊訂單的激增而使技術與製造過程變得雜亂無章。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、確保對生產進度與生產能力進行充分計劃使其可以充分滿足當前及預期的各個市場的需求總量。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、對於關鍵或複雜的銷售業務提供支持，提供充分細緻和深入的技術及產品的有關知識。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7.6</a:t>
            </a:r>
            <a:r>
              <a:rPr lang="zh-TW" altLang="en-US" sz="1200" dirty="0">
                <a:solidFill>
                  <a:schemeClr val="tx1"/>
                </a:solidFill>
                <a:ea typeface="宋体" pitchFamily="2" charset="-122"/>
              </a:rPr>
              <a:t>、工業品戰略行銷規劃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爲現有的產品缐構建一個戰略行銷規劃是公司行銷規劃中至關重要的一個構成部分。在識別產品市場之後，就應該將關注點轉向產品戰略的規劃。產品定位爲戰略的形成提供了一個有用的分析工具。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7.6.1</a:t>
            </a:r>
            <a:r>
              <a:rPr lang="zh-TW" altLang="en-US" sz="1200" dirty="0">
                <a:solidFill>
                  <a:schemeClr val="tx1"/>
                </a:solidFill>
                <a:ea typeface="宋体" pitchFamily="2" charset="-122"/>
              </a:rPr>
              <a:t>、產品缐的類型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工業品企業的產品缐不同於消費品企業，工業品企業產品缐可以劃分爲四類：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、專利產品或目錄產品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這種產品以特定的外形供應，並且按照可預測的訂單組織生產。產品缐決策包括增加、刪減，或產品缐内部的產品重新定位。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、客戶定制產品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這些產品以基本單位形式供應，並且通常配置有許多附件和功能。例如，全國現金記錄器公司（</a:t>
            </a:r>
            <a:r>
              <a:rPr lang="en-US" altLang="zh-TW" sz="1200" dirty="0">
                <a:solidFill>
                  <a:schemeClr val="tx1"/>
                </a:solidFill>
                <a:ea typeface="宋体" pitchFamily="2" charset="-122"/>
              </a:rPr>
              <a:t>National Cash Register, NCR</a:t>
            </a:r>
            <a:r>
              <a:rPr lang="zh-TW" altLang="en-US" sz="1200" dirty="0">
                <a:solidFill>
                  <a:schemeClr val="tx1"/>
                </a:solidFill>
                <a:ea typeface="宋体" pitchFamily="2" charset="-122"/>
              </a:rPr>
              <a:t>）爲沃爾瑪公司（</a:t>
            </a:r>
            <a:r>
              <a:rPr lang="en-US" altLang="zh-TW" sz="1200" dirty="0">
                <a:solidFill>
                  <a:schemeClr val="tx1"/>
                </a:solidFill>
                <a:ea typeface="宋体" pitchFamily="2" charset="-122"/>
              </a:rPr>
              <a:t>Walmart</a:t>
            </a:r>
            <a:r>
              <a:rPr lang="zh-TW" altLang="en-US" sz="1200" dirty="0">
                <a:solidFill>
                  <a:schemeClr val="tx1"/>
                </a:solidFill>
                <a:ea typeface="宋体" pitchFamily="2" charset="-122"/>
              </a:rPr>
              <a:t>）、</a:t>
            </a:r>
            <a:r>
              <a:rPr lang="en-US" altLang="zh-TW" sz="1200" dirty="0">
                <a:solidFill>
                  <a:schemeClr val="tx1"/>
                </a:solidFill>
                <a:ea typeface="宋体" pitchFamily="2" charset="-122"/>
              </a:rPr>
              <a:t>7-ELEVEN</a:t>
            </a:r>
            <a:r>
              <a:rPr lang="zh-TW" altLang="en-US" sz="1200" dirty="0">
                <a:solidFill>
                  <a:schemeClr val="tx1"/>
                </a:solidFill>
                <a:ea typeface="宋体" pitchFamily="2" charset="-122"/>
              </a:rPr>
              <a:t>連鎖便利店（</a:t>
            </a:r>
            <a:r>
              <a:rPr lang="ja-JP" altLang="en-US" sz="1200" dirty="0">
                <a:solidFill>
                  <a:schemeClr val="tx1"/>
                </a:solidFill>
                <a:ea typeface="宋体" pitchFamily="2" charset="-122"/>
              </a:rPr>
              <a:t>セブン－イレブン）</a:t>
            </a:r>
            <a:r>
              <a:rPr lang="zh-TW" altLang="en-US" sz="1200" dirty="0">
                <a:solidFill>
                  <a:schemeClr val="tx1"/>
                </a:solidFill>
                <a:ea typeface="宋体" pitchFamily="2" charset="-122"/>
              </a:rPr>
              <a:t>這樣的大客戶以及其他一些小型商業企業提供整個系列的零售工作站，可以將最基本的零售工作站的功能進一步完善，從而使其與掃描儀、電子付款系統等直接相連，從而滿足商業企業的特殊需要。產品缐決策主要與提供合適的功能和部件組合有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、客戶自定義設計產品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類產品是爲滿足一個或一小部分用戶的需要而生產。有時候，產品可能是獨一無二的元器件，例如，發電裝置或者特定的機械工具。另外，有些產品生產的數量相對較多，例如，飛行器模型。在描述該類產品缐時，通常與公司的能力密切相關，而客戶購買的就是這種能力。最終，這種能力將要轉化爲產成品。例如，在研究了全球的航綫後，空中客車航空公司（</a:t>
            </a:r>
            <a:r>
              <a:rPr lang="en-US" altLang="zh-TW" sz="1200" dirty="0">
                <a:solidFill>
                  <a:schemeClr val="tx1"/>
                </a:solidFill>
                <a:ea typeface="宋体" pitchFamily="2" charset="-122"/>
              </a:rPr>
              <a:t>Airbus</a:t>
            </a:r>
            <a:r>
              <a:rPr lang="zh-TW" altLang="en-US" sz="1200" dirty="0">
                <a:solidFill>
                  <a:schemeClr val="tx1"/>
                </a:solidFill>
                <a:ea typeface="宋体" pitchFamily="2" charset="-122"/>
              </a:rPr>
              <a:t>）對與開發超大型寬體客機產生了濃厚的興趣。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、工業品服務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與有形產品有所不同的是，客戶購買的是公司在維修、技術服務、管理咨詢等方面的能力。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所有的組織行銷企業，無一例外都要面對產品戰略決策，無論他們提供的是物質產品，還是純粹的服務，或者是產品與服務的結合體。在每一種特定的情形下，組織行銷人員面前都會呈現不同的問題和機遇，並且對公司的能力也會提出不同的要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7.6.2</a:t>
            </a:r>
            <a:r>
              <a:rPr lang="zh-TW" altLang="en-US" sz="1200" dirty="0">
                <a:solidFill>
                  <a:schemeClr val="tx1"/>
                </a:solidFill>
                <a:ea typeface="宋体" pitchFamily="2" charset="-122"/>
              </a:rPr>
              <a:t>、產品定位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在產品市場得到確認後，接下來必須保證產品在市場上獲得一個强勢競爭地位。美國廣告學者大衛</a:t>
            </a:r>
            <a:r>
              <a:rPr lang="en-US" altLang="zh-TW" sz="1200" dirty="0">
                <a:solidFill>
                  <a:schemeClr val="tx1"/>
                </a:solidFill>
                <a:ea typeface="宋体" pitchFamily="2" charset="-122"/>
              </a:rPr>
              <a:t>·</a:t>
            </a:r>
            <a:r>
              <a:rPr lang="zh-TW" altLang="en-US" sz="1200" dirty="0">
                <a:solidFill>
                  <a:schemeClr val="tx1"/>
                </a:solidFill>
                <a:ea typeface="宋体" pitchFamily="2" charset="-122"/>
              </a:rPr>
              <a:t>奧格威（</a:t>
            </a:r>
            <a:r>
              <a:rPr lang="en-US" altLang="zh-TW" sz="1200" dirty="0">
                <a:solidFill>
                  <a:schemeClr val="tx1"/>
                </a:solidFill>
                <a:ea typeface="宋体" pitchFamily="2" charset="-122"/>
              </a:rPr>
              <a:t>David </a:t>
            </a:r>
            <a:r>
              <a:rPr lang="en-US" altLang="zh-TW" sz="1200" dirty="0" err="1">
                <a:solidFill>
                  <a:schemeClr val="tx1"/>
                </a:solidFill>
                <a:ea typeface="宋体" pitchFamily="2" charset="-122"/>
              </a:rPr>
              <a:t>MacKenzie</a:t>
            </a:r>
            <a:r>
              <a:rPr lang="en-US" altLang="zh-TW" sz="1200" dirty="0">
                <a:solidFill>
                  <a:schemeClr val="tx1"/>
                </a:solidFill>
                <a:ea typeface="宋体" pitchFamily="2" charset="-122"/>
              </a:rPr>
              <a:t> Ogilvy</a:t>
            </a:r>
            <a:r>
              <a:rPr lang="zh-TW" altLang="en-US" sz="1200" dirty="0">
                <a:solidFill>
                  <a:schemeClr val="tx1"/>
                </a:solidFill>
                <a:ea typeface="宋体" pitchFamily="2" charset="-122"/>
              </a:rPr>
              <a:t>）給產品定位下的定義是：「這個產品要做什麽？是給誰用的？」事實上，就是指一種產品在市場上所占據的位置，它是通過與競爭對手對比，衡量組織購買者對產品的認知和選擇而得以形成。因爲組織購買者通常將產品視爲不同屬性（例如品質、服務等）的集合，產品戰略的制定者必須準確識別出那些能左右購買決策的關鍵屬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7.6.3</a:t>
            </a:r>
            <a:r>
              <a:rPr lang="zh-TW" altLang="en-US" sz="1200" dirty="0">
                <a:solidFill>
                  <a:schemeClr val="tx1"/>
                </a:solidFill>
                <a:ea typeface="宋体" pitchFamily="2" charset="-122"/>
              </a:rPr>
              <a:t>、決定性屬性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那些在制定購買決策時起決定性作用的屬性，即那些極重要而且有助於形成差異化優勢的屬性，應給予特別的關注。這些屬性是客戶用來評定產品標準的，消費者對某產品在各屬性的定位有不同的看法，而後才對該產品各屬性所呈現的水準視其有多好，在多大程度上能夠滿足自身需求等，對產品予以整體評價，進而做出購買的決策。</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15</a:t>
            </a:fld>
            <a:endParaRPr lang="en-US" altLang="zh-CN" dirty="0"/>
          </a:p>
        </p:txBody>
      </p:sp>
    </p:spTree>
    <p:extLst>
      <p:ext uri="{BB962C8B-B14F-4D97-AF65-F5344CB8AC3E}">
        <p14:creationId xmlns:p14="http://schemas.microsoft.com/office/powerpoint/2010/main" val="380472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7 </a:t>
            </a:r>
            <a:r>
              <a:rPr lang="zh-CN" altLang="en-US" sz="1200" dirty="0">
                <a:solidFill>
                  <a:schemeClr val="tx1"/>
                </a:solidFill>
                <a:ea typeface="宋体" pitchFamily="2" charset="-122"/>
              </a:rPr>
              <a:t>章 產品（</a:t>
            </a:r>
            <a:r>
              <a:rPr lang="en-US" altLang="zh-CN" sz="1200" dirty="0">
                <a:solidFill>
                  <a:schemeClr val="tx1"/>
                </a:solidFill>
                <a:ea typeface="宋体" pitchFamily="2" charset="-122"/>
              </a:rPr>
              <a:t>product</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7.3</a:t>
            </a:r>
            <a:r>
              <a:rPr lang="zh-TW" altLang="en-US" sz="1200" dirty="0">
                <a:solidFill>
                  <a:schemeClr val="tx1"/>
                </a:solidFill>
                <a:ea typeface="宋体" pitchFamily="2" charset="-122"/>
              </a:rPr>
              <a:t>、產品質量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國際標準化組織於西元</a:t>
            </a:r>
            <a:r>
              <a:rPr lang="en-US" altLang="zh-TW" sz="1200" dirty="0">
                <a:solidFill>
                  <a:schemeClr val="tx1"/>
                </a:solidFill>
                <a:ea typeface="宋体" pitchFamily="2" charset="-122"/>
              </a:rPr>
              <a:t>1987</a:t>
            </a:r>
            <a:r>
              <a:rPr lang="zh-TW" altLang="en-US" sz="1200" dirty="0">
                <a:solidFill>
                  <a:schemeClr val="tx1"/>
                </a:solidFill>
                <a:ea typeface="宋体" pitchFamily="2" charset="-122"/>
              </a:rPr>
              <a:t>年</a:t>
            </a:r>
            <a:r>
              <a:rPr lang="en-US" altLang="zh-TW" sz="1200" dirty="0">
                <a:solidFill>
                  <a:schemeClr val="tx1"/>
                </a:solidFill>
                <a:ea typeface="宋体" pitchFamily="2" charset="-122"/>
              </a:rPr>
              <a:t>3</a:t>
            </a:r>
            <a:r>
              <a:rPr lang="zh-TW" altLang="en-US" sz="1200" dirty="0">
                <a:solidFill>
                  <a:schemeClr val="tx1"/>
                </a:solidFill>
                <a:ea typeface="宋体" pitchFamily="2" charset="-122"/>
              </a:rPr>
              <a:t>月發佈了</a:t>
            </a:r>
            <a:r>
              <a:rPr lang="en-US" altLang="zh-TW" sz="1200" dirty="0">
                <a:solidFill>
                  <a:schemeClr val="tx1"/>
                </a:solidFill>
                <a:ea typeface="宋体" pitchFamily="2" charset="-122"/>
              </a:rPr>
              <a:t>ISO9000</a:t>
            </a:r>
            <a:r>
              <a:rPr lang="zh-TW" altLang="en-US" sz="1200" dirty="0">
                <a:solidFill>
                  <a:schemeClr val="tx1"/>
                </a:solidFill>
                <a:ea typeface="宋体" pitchFamily="2" charset="-122"/>
              </a:rPr>
              <a:t>質量管理和品質保證標準系列，在工業品生產企業中，通常用設計品質和工藝品質兩項指數作爲檢查質量的標準。以設計質量和工藝質量爲基準，總結出的品質階梯顯示有四種品質管理等級。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第一級：品質檢查。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處於這一級別的企業保證品質的主要方式是進行臨時性和最後階段檢查，然後消除未達標品。品質功能和其他功能分離，幾乎獨立負責產品質量、工藝、服務、設計質量甚至都未經檢測，研製和生產幾乎完全脫節，這些企業的最終產品容易出現重大缺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第二級：品質保證。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處於這一級別的企業，質量目標仍主要通過生產部門實現，通過生產部門進行生產工藝的優化和穩定化。許多公司開始監測其工藝過程的穩定性，服務品質已經明確，設計質量的測定標準還沒有確定。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第三級：預防殘次品。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該階段，產品設計和生產工藝相互影響，而且在此階段產品首次出現面向客戶的特徵，產品質量的穩定性較高，產品實現零不合格率常見。這些企業爲了最低限度地降低成本，最大限度地提高質量，而與供應商密切協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第四級：完美無缺。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用當前的標準看，處於第四級的企業，都是頂尖的領先企業。這些企業都有一種内在的文化氛圍，此種氛圍下的方方面面都有助於品質的提高。每一名員工都認識到品質對於企業的重要性，都在尋求提高品質的途徑。企業與内部的客戶及供應商保持良好的關系，並且始終如一地面向外部客戶並最大限度地優化從供應商到客戶這一流程中所有重要程序。企業清楚地認識到增值所在，並通過優越的設計質量在實踐中實現這種價值。</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16</a:t>
            </a:fld>
            <a:endParaRPr lang="en-US" altLang="zh-CN" dirty="0"/>
          </a:p>
        </p:txBody>
      </p:sp>
    </p:spTree>
    <p:extLst>
      <p:ext uri="{BB962C8B-B14F-4D97-AF65-F5344CB8AC3E}">
        <p14:creationId xmlns:p14="http://schemas.microsoft.com/office/powerpoint/2010/main" val="2003051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7 </a:t>
            </a:r>
            <a:r>
              <a:rPr lang="zh-CN" altLang="en-US" sz="1200" dirty="0">
                <a:solidFill>
                  <a:schemeClr val="tx1"/>
                </a:solidFill>
                <a:ea typeface="宋体" pitchFamily="2" charset="-122"/>
              </a:rPr>
              <a:t>章 產品（</a:t>
            </a:r>
            <a:r>
              <a:rPr lang="en-US" altLang="zh-CN" sz="1200" dirty="0">
                <a:solidFill>
                  <a:schemeClr val="tx1"/>
                </a:solidFill>
                <a:ea typeface="宋体" pitchFamily="2" charset="-122"/>
              </a:rPr>
              <a:t>product</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7.7.1</a:t>
            </a:r>
            <a:r>
              <a:rPr lang="zh-TW" altLang="en-US" sz="1200" dirty="0">
                <a:solidFill>
                  <a:schemeClr val="tx1"/>
                </a:solidFill>
                <a:ea typeface="宋体" pitchFamily="2" charset="-122"/>
              </a:rPr>
              <a:t>、什麽是新產品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何謂新產品？這是個概念問題，表徵爲：採用新設備、利用新材料、具有新性能、具備新用途等，即與老產品相比，在產品結構、性能、材料、技術、工藝特徵等某一方面或幾個方面都有顯著改進、提高或獨創，體現技術的先進性和經濟的合理性。</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創新產品（</a:t>
            </a:r>
            <a:r>
              <a:rPr lang="en-US" altLang="zh-TW" sz="1200" dirty="0">
                <a:solidFill>
                  <a:schemeClr val="tx1"/>
                </a:solidFill>
                <a:ea typeface="宋体" pitchFamily="2" charset="-122"/>
              </a:rPr>
              <a:t>innovation</a:t>
            </a:r>
            <a:r>
              <a:rPr lang="zh-TW" altLang="en-US" sz="1200" dirty="0">
                <a:solidFill>
                  <a:schemeClr val="tx1"/>
                </a:solidFill>
                <a:ea typeface="宋体" pitchFamily="2" charset="-122"/>
              </a:rPr>
              <a:t>）是指獨特的、新穎的、顧客從未體驗過的產品。並非所有的新產品都是創新產品，有些新產品不是技術突破的結果，只是降低了已經廣爲接受的產品概念的成本。通常顧客接觸創新產品（</a:t>
            </a:r>
            <a:r>
              <a:rPr lang="en-US" altLang="zh-TW" sz="1200" dirty="0">
                <a:solidFill>
                  <a:schemeClr val="tx1"/>
                </a:solidFill>
                <a:ea typeface="宋体" pitchFamily="2" charset="-122"/>
              </a:rPr>
              <a:t>innovation</a:t>
            </a:r>
            <a:r>
              <a:rPr lang="zh-TW" altLang="en-US" sz="1200" dirty="0">
                <a:solidFill>
                  <a:schemeClr val="tx1"/>
                </a:solidFill>
                <a:ea typeface="宋体" pitchFamily="2" charset="-122"/>
              </a:rPr>
              <a:t>）時的價格敏感度，與他們長期的價格敏感度之間沒有聯系。大多數購買者對創新產品的價格敏感度都比較低，因爲他們傾向於把價格作爲品質的指示器，如果沒有可作爲對比的產品，此時顧客缺乏確定產品價值和公平價格的參照物，由此，也可以理解爲什麽大多數潛在的購買者不會被低於產品價值的價格所吸引，一些創新產品在市場導入期以低於產品成本的價格銷售時，購買者卻不買賬，銷量不盡如人意，就是這種情況。工業品市場中創新產品的這些特點也是存在的，通常新產品的創新程度是不同的，所以擁有這些特徵的程度也是不同的。新產品的這些特徵也爲定價等行銷策略的制定提供了依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、「新」的定義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新產品有許多不同的類型。「新」字歸納起來有兩層含義：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、對於公司來説是新的。在這個層面上，公司從來沒有製造或銷售過該類產品，但其他公司也許做過。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、對於市場來説是新的，或是創新產品。該類產品是第一次進入市場。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、新產品分類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在探討新產品開發前，必須先對新產品的範圍加以界定。按照新產品對公司及市場的新穎程度，將產品劃分爲六類：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、全新產品：採用新原理、新結構、新技術、新材料製成的性能上有所突破的產品，可以開闢一個全新市場的新產品。此類產品只占新產品的</a:t>
            </a:r>
            <a:r>
              <a:rPr lang="en-US" altLang="zh-TW" sz="1200" dirty="0">
                <a:solidFill>
                  <a:schemeClr val="tx1"/>
                </a:solidFill>
                <a:ea typeface="宋体" pitchFamily="2" charset="-122"/>
              </a:rPr>
              <a:t>10%</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、新</a:t>
            </a:r>
            <a:r>
              <a:rPr lang="zh-CN" altLang="en-US" sz="1200" dirty="0">
                <a:solidFill>
                  <a:schemeClr val="tx1"/>
                </a:solidFill>
                <a:ea typeface="宋体" pitchFamily="2" charset="-122"/>
              </a:rPr>
              <a:t>開設的</a:t>
            </a:r>
            <a:r>
              <a:rPr lang="zh-TW" altLang="en-US" sz="1200" dirty="0">
                <a:solidFill>
                  <a:schemeClr val="tx1"/>
                </a:solidFill>
                <a:ea typeface="宋体" pitchFamily="2" charset="-122"/>
              </a:rPr>
              <a:t>產品缐：這些產品對於市場而言並不新鮮，但對於廠家來説是新的，企業憑藉此類產品得以進入一個現有市場參與競爭。大約有</a:t>
            </a:r>
            <a:r>
              <a:rPr lang="en-US" altLang="zh-TW" sz="1200" dirty="0">
                <a:solidFill>
                  <a:schemeClr val="tx1"/>
                </a:solidFill>
                <a:ea typeface="宋体" pitchFamily="2" charset="-122"/>
              </a:rPr>
              <a:t>20%</a:t>
            </a:r>
            <a:r>
              <a:rPr lang="zh-TW" altLang="en-US" sz="1200" dirty="0">
                <a:solidFill>
                  <a:schemeClr val="tx1"/>
                </a:solidFill>
                <a:ea typeface="宋体" pitchFamily="2" charset="-122"/>
              </a:rPr>
              <a:t>的新產品可歸於此類。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a:t>
            </a:r>
            <a:r>
              <a:rPr lang="zh-CN" altLang="en-US" sz="1200" dirty="0">
                <a:solidFill>
                  <a:schemeClr val="tx1"/>
                </a:solidFill>
                <a:ea typeface="宋体" pitchFamily="2" charset="-122"/>
              </a:rPr>
              <a:t>原有</a:t>
            </a:r>
            <a:r>
              <a:rPr lang="zh-TW" altLang="en-US" sz="1200" dirty="0">
                <a:solidFill>
                  <a:schemeClr val="tx1"/>
                </a:solidFill>
                <a:ea typeface="宋体" pitchFamily="2" charset="-122"/>
              </a:rPr>
              <a:t>產品缐</a:t>
            </a:r>
            <a:r>
              <a:rPr lang="zh-CN" altLang="en-US" sz="1200" dirty="0">
                <a:solidFill>
                  <a:schemeClr val="tx1"/>
                </a:solidFill>
                <a:ea typeface="宋体" pitchFamily="2" charset="-122"/>
              </a:rPr>
              <a:t>的</a:t>
            </a:r>
            <a:r>
              <a:rPr lang="zh-TW" altLang="en-US" sz="1200" dirty="0">
                <a:solidFill>
                  <a:schemeClr val="tx1"/>
                </a:solidFill>
                <a:ea typeface="宋体" pitchFamily="2" charset="-122"/>
              </a:rPr>
              <a:t>延</a:t>
            </a:r>
            <a:r>
              <a:rPr lang="zh-CN" altLang="en-US" sz="1200" dirty="0">
                <a:solidFill>
                  <a:schemeClr val="tx1"/>
                </a:solidFill>
                <a:ea typeface="宋体" pitchFamily="2" charset="-122"/>
              </a:rPr>
              <a:t>伸</a:t>
            </a:r>
            <a:r>
              <a:rPr lang="zh-TW" altLang="en-US" sz="1200" dirty="0">
                <a:solidFill>
                  <a:schemeClr val="tx1"/>
                </a:solidFill>
                <a:ea typeface="宋体" pitchFamily="2" charset="-122"/>
              </a:rPr>
              <a:t>：對企業原有產品缐進行補充和完善的新產品。此類產品是新產品類型中較多的一類，約占所推出新產品的</a:t>
            </a:r>
            <a:r>
              <a:rPr lang="en-US" altLang="zh-TW" sz="1200" dirty="0">
                <a:solidFill>
                  <a:schemeClr val="tx1"/>
                </a:solidFill>
                <a:ea typeface="宋体" pitchFamily="2" charset="-122"/>
              </a:rPr>
              <a:t>26%</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、原有產品</a:t>
            </a:r>
            <a:r>
              <a:rPr lang="zh-CN" altLang="en-US" sz="1200" dirty="0">
                <a:solidFill>
                  <a:schemeClr val="tx1"/>
                </a:solidFill>
                <a:ea typeface="宋体" pitchFamily="2" charset="-122"/>
              </a:rPr>
              <a:t>的</a:t>
            </a:r>
            <a:r>
              <a:rPr lang="zh-TW" altLang="en-US" sz="1200" dirty="0">
                <a:solidFill>
                  <a:schemeClr val="tx1"/>
                </a:solidFill>
                <a:ea typeface="宋体" pitchFamily="2" charset="-122"/>
              </a:rPr>
              <a:t>改進與完善：對老產品採用某種技術改進，性能有所改進和提高，可以提供更加完善的性能與更高價值並取代現有產品的新產品。該類新改進的產品占推出的新產品</a:t>
            </a:r>
            <a:r>
              <a:rPr lang="en-US" altLang="zh-TW" sz="1200" dirty="0">
                <a:solidFill>
                  <a:schemeClr val="tx1"/>
                </a:solidFill>
                <a:ea typeface="宋体" pitchFamily="2" charset="-122"/>
              </a:rPr>
              <a:t>26%</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、原有產品</a:t>
            </a:r>
            <a:r>
              <a:rPr lang="zh-CN" altLang="en-US" sz="1200" dirty="0">
                <a:solidFill>
                  <a:schemeClr val="tx1"/>
                </a:solidFill>
                <a:ea typeface="宋体" pitchFamily="2" charset="-122"/>
              </a:rPr>
              <a:t>的</a:t>
            </a:r>
            <a:r>
              <a:rPr lang="zh-TW" altLang="en-US" sz="1200" dirty="0">
                <a:solidFill>
                  <a:schemeClr val="tx1"/>
                </a:solidFill>
                <a:ea typeface="宋体" pitchFamily="2" charset="-122"/>
              </a:rPr>
              <a:t>重新定位：將現有產品投放到新的市場或細分市場。此類產品占新產品的</a:t>
            </a:r>
            <a:r>
              <a:rPr lang="en-US" altLang="zh-TW" sz="1200" dirty="0">
                <a:solidFill>
                  <a:schemeClr val="tx1"/>
                </a:solidFill>
                <a:ea typeface="宋体" pitchFamily="2" charset="-122"/>
              </a:rPr>
              <a:t>7%</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、原有產品降低</a:t>
            </a:r>
            <a:r>
              <a:rPr lang="zh-CN" altLang="en-US" sz="1200" dirty="0">
                <a:solidFill>
                  <a:schemeClr val="tx1"/>
                </a:solidFill>
                <a:ea typeface="宋体" pitchFamily="2" charset="-122"/>
              </a:rPr>
              <a:t>成本</a:t>
            </a:r>
            <a:r>
              <a:rPr lang="zh-TW" altLang="en-US" sz="1200" dirty="0">
                <a:solidFill>
                  <a:schemeClr val="tx1"/>
                </a:solidFill>
                <a:ea typeface="宋体" pitchFamily="2" charset="-122"/>
              </a:rPr>
              <a:t>：可以提供相同性能而成本更爲低廉的新產品。從市場的角度來看，它們並不算新產品，因爲它們在性能和效用上沒有改變，只是成本降低了。但從設計和產品的角度看，它們給公司帶來了顯著變化。此類產品占新產品的</a:t>
            </a:r>
            <a:r>
              <a:rPr lang="en-US" altLang="zh-TW" sz="1200" dirty="0">
                <a:solidFill>
                  <a:schemeClr val="tx1"/>
                </a:solidFill>
                <a:ea typeface="宋体" pitchFamily="2" charset="-122"/>
              </a:rPr>
              <a:t>11%</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7.7.2</a:t>
            </a:r>
            <a:r>
              <a:rPr lang="zh-TW" altLang="en-US" sz="1200" dirty="0">
                <a:solidFill>
                  <a:schemeClr val="tx1"/>
                </a:solidFill>
                <a:ea typeface="宋体" pitchFamily="2" charset="-122"/>
              </a:rPr>
              <a:t>、新產品開發風險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、風險的類型及來源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做出將某件產品投放市場（或繼續開發）還是立即終止的決策時，會面臨兩類風險：投資風險和機會風險。投資風險是指，如果繼續某件產品的研發和市場投放，一旦失敗，將會損失部分或全部投資。機會風險是指，如果做出了終止某件產品的決策，但是該產品本來可以獲得成功時，會因此而損失其所能帶來的全部收入。基於對風險的考慮，制定決策的原則就是將投資風險和機會風險之和最小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新產品開發風險主要來自以下幾個方面：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、技術風險。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些關於新產品開發的設想雖然從市場的角度看很有吸引力，而且最初似乎技術上也可行，但是，一旦實施，就會發現許多技術問題還沒有或無法解決。其次，某產品可能即使技術可行，而且最終也成功推向市場，但是可能存在諸如環境污染、破壞生態等副作用，而受到限制不能得以推廣。第三，由於新產品開發存在一個過程，當產品開發出來之時，可能已有更新、更先進的技術出現，因而蒙受提前被淘汰的損失。此外，可能因爲工藝創新相對新產品創新滯後，成本居高不下，企業不得不承受高成本所帶來的風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、市場風險。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客戶需求存在較大的不確定性，由於在需求信息方面的不對稱，導致企業難以得到客戶需求方面準確的有效信息，對於具有潛在市場的創新型產品而言，更是如此。其次，在新產品推出後，可能需要一個較長的市場需求的培育期，即新產品在獲得有效需求之前存在一個滯後期，如果滯後期過長，企業將難以承受投資長期無法回收帶來的風險。此外，在當前信息時代，技術傳播速度較快，新產品剛推出，各種仿製產品就接種而至，激烈的市場競爭導致產品利潤微薄。</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17</a:t>
            </a:fld>
            <a:endParaRPr lang="en-US" altLang="zh-CN" dirty="0"/>
          </a:p>
        </p:txBody>
      </p:sp>
    </p:spTree>
    <p:extLst>
      <p:ext uri="{BB962C8B-B14F-4D97-AF65-F5344CB8AC3E}">
        <p14:creationId xmlns:p14="http://schemas.microsoft.com/office/powerpoint/2010/main" val="1649945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72637-2C27-5D13-4085-C305A1104B81}"/>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C49BE8A8-3E39-97C5-7764-B59921FD70C1}"/>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D0D24CE8-25DE-9CF1-85C4-2BA5432E1DAE}"/>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7 </a:t>
            </a:r>
            <a:r>
              <a:rPr lang="zh-CN" altLang="en-US" sz="1200" dirty="0">
                <a:solidFill>
                  <a:schemeClr val="tx1"/>
                </a:solidFill>
                <a:ea typeface="宋体" pitchFamily="2" charset="-122"/>
              </a:rPr>
              <a:t>章 產品（</a:t>
            </a:r>
            <a:r>
              <a:rPr lang="en-US" altLang="zh-CN" sz="1200" dirty="0">
                <a:solidFill>
                  <a:schemeClr val="tx1"/>
                </a:solidFill>
                <a:ea typeface="宋体" pitchFamily="2" charset="-122"/>
              </a:rPr>
              <a:t>product</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7.8</a:t>
            </a:r>
            <a:r>
              <a:rPr lang="zh-TW" altLang="en-US" sz="1200" dirty="0">
                <a:solidFill>
                  <a:schemeClr val="tx1"/>
                </a:solidFill>
                <a:ea typeface="宋体" pitchFamily="2" charset="-122"/>
              </a:rPr>
              <a:t>、新產品開發（</a:t>
            </a:r>
            <a:r>
              <a:rPr lang="en-US" altLang="zh-TW" sz="1200" dirty="0">
                <a:solidFill>
                  <a:schemeClr val="tx1"/>
                </a:solidFill>
                <a:ea typeface="宋体" pitchFamily="2" charset="-122"/>
              </a:rPr>
              <a:t>research and development</a:t>
            </a:r>
            <a:r>
              <a:rPr lang="zh-TW" altLang="en-US" sz="1200" dirty="0">
                <a:solidFill>
                  <a:schemeClr val="tx1"/>
                </a:solidFill>
                <a:ea typeface="宋体" pitchFamily="2" charset="-122"/>
              </a:rPr>
              <a:t>）流程</a:t>
            </a:r>
            <a:r>
              <a:rPr lang="zh-CN" altLang="en-US" sz="1200" dirty="0">
                <a:solidFill>
                  <a:schemeClr val="tx1"/>
                </a:solidFill>
                <a:ea typeface="宋体" pitchFamily="2" charset="-122"/>
              </a:rPr>
              <a:t>（</a:t>
            </a:r>
            <a:r>
              <a:rPr lang="en-US" altLang="zh-CN" sz="1200" dirty="0">
                <a:solidFill>
                  <a:schemeClr val="tx1"/>
                </a:solidFill>
                <a:ea typeface="宋体" pitchFamily="2" charset="-122"/>
              </a:rPr>
              <a:t>process</a:t>
            </a:r>
            <a:r>
              <a:rPr lang="zh-CN" altLang="en-US" sz="1200" dirty="0">
                <a:solidFill>
                  <a:schemeClr val="tx1"/>
                </a:solidFill>
                <a:ea typeface="宋体" pitchFamily="2" charset="-122"/>
              </a:rPr>
              <a:t>）</a:t>
            </a: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、概念創意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新產品開發過程是以尋求創意爲起點。所謂創意，就是開發新產品的設想。雖然並非所有的設想或創意都可變成產品，但是尋求盡可能多的創意卻可以爲開發新產品提供較多的機會。創意既可能來自企業内部，也可能來自企業的外部環境。在企業内部，主要來自生產、銷售、技術管理部門，或者由開發團隊提出，外部來源可能包括分銷商、獨立研究機構、競爭對手、政府部門以及顧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、產品特徵描述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完成對初步調查的研究之後，就應該對產品特徵進行描述。所謂特徵描述，就是決定將要開發的產品或服務應該具備哪些實體特徵和特色。在該階段，有必要與供應商展開合作。供應商介入新產品開發過程是縮短產品開發時間與降低產品開發成本的一項技術。因爲通常許多零件是由外部供應商所提供，所以供應商必須介入產品開發過程中以反映製造商的需求。在介入程度高的情況下，供應商完全參與產品或次級系統的設計；而介入程度低的情況下，供應商只提供成本與品質改善的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如果供應商較早的介入，產品規劃就能受益於他們的一些卓越的洞察力。他們對於與產品相關的成本參數更爲敏感，而這必將影響最終的產品。如果供應商在較晚的環節才介入，最後設計的產品可能難以符合成本要求，導致產品必須予以重新設計，產品開發周期由此被延長。通過系統地將供應商整合到生產與設計中，讓供應商在產品的最初階段就可以直接參與設計，促進組織間的知識共享，使供應商可以提供其技術知識創造力，或爲企業新產品開發提出一些有創造性的建議，從而極大地縮短新產品開發周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、品質功能展開（</a:t>
            </a:r>
            <a:r>
              <a:rPr lang="en-US" altLang="zh-TW" sz="1200" dirty="0">
                <a:solidFill>
                  <a:schemeClr val="tx1"/>
                </a:solidFill>
                <a:ea typeface="宋体" pitchFamily="2" charset="-122"/>
              </a:rPr>
              <a:t>quality function deployment, QFD</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可以用品質功能展開（</a:t>
            </a:r>
            <a:r>
              <a:rPr lang="en-US" altLang="zh-TW" sz="1200" dirty="0">
                <a:solidFill>
                  <a:schemeClr val="tx1"/>
                </a:solidFill>
                <a:ea typeface="宋体" pitchFamily="2" charset="-122"/>
              </a:rPr>
              <a:t>quality function deployment, QFD</a:t>
            </a:r>
            <a:r>
              <a:rPr lang="zh-TW" altLang="en-US" sz="1200" dirty="0">
                <a:solidFill>
                  <a:schemeClr val="tx1"/>
                </a:solidFill>
                <a:ea typeface="宋体" pitchFamily="2" charset="-122"/>
              </a:rPr>
              <a:t>）將顧客需求和產品特徵聯系起來。品質功能展開（</a:t>
            </a:r>
            <a:r>
              <a:rPr lang="en-US" altLang="zh-TW" sz="1200" dirty="0">
                <a:solidFill>
                  <a:schemeClr val="tx1"/>
                </a:solidFill>
                <a:ea typeface="宋体" pitchFamily="2" charset="-122"/>
              </a:rPr>
              <a:t>quality function deployment, QFD</a:t>
            </a:r>
            <a:r>
              <a:rPr lang="zh-TW" altLang="en-US" sz="1200" dirty="0">
                <a:solidFill>
                  <a:schemeClr val="tx1"/>
                </a:solidFill>
                <a:ea typeface="宋体" pitchFamily="2" charset="-122"/>
              </a:rPr>
              <a:t>）是產品設計、開發、運營過程中最大限度地滿足顧客需求的一種系統化方法。它以滿足顧客需求爲最終目標，從品質保證的角度出發，用品質分解矩陣（質量屋）將產品質量目標的實現分解到各個環節中去，即將顧客需求轉化爲產品開發和生命周期中各個階段的技術需求，通過這些技術需求的實現和協調保證產品的最終質量，滿足顧客的需求。品質功能展開（</a:t>
            </a:r>
            <a:r>
              <a:rPr lang="en-US" altLang="zh-TW" sz="1200" dirty="0">
                <a:solidFill>
                  <a:schemeClr val="tx1"/>
                </a:solidFill>
                <a:ea typeface="宋体" pitchFamily="2" charset="-122"/>
              </a:rPr>
              <a:t>quality function deployment, QFD</a:t>
            </a:r>
            <a:r>
              <a:rPr lang="zh-TW" altLang="en-US" sz="1200" dirty="0">
                <a:solidFill>
                  <a:schemeClr val="tx1"/>
                </a:solidFill>
                <a:ea typeface="宋体" pitchFamily="2" charset="-122"/>
              </a:rPr>
              <a:t>）流程包括四個矩陣（品質屋）：產品設計要求、零部件要求、製造工藝要求、生產要求。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第一個矩陣（品質屋），應該將顧客特徵要求轉化成產品的特性。這些特性是使用產品設計人員和工程技術人員的語言來表達的設計特性，而且它必須是可度量的。產品特徵與顧客需求之間的聯系可以被定義爲較弱、強、很弱。它表明一個特徵的變化可能對另一個特徵（例如滿足顧客需求）造成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、產品開發（</a:t>
            </a:r>
            <a:r>
              <a:rPr lang="en-US" altLang="zh-TW" sz="1200" dirty="0">
                <a:solidFill>
                  <a:schemeClr val="tx1"/>
                </a:solidFill>
                <a:ea typeface="宋体" pitchFamily="2" charset="-122"/>
              </a:rPr>
              <a:t>Training</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瀑布模式（</a:t>
            </a:r>
            <a:r>
              <a:rPr lang="en-US" altLang="zh-TW" sz="1200" dirty="0">
                <a:solidFill>
                  <a:schemeClr val="tx1"/>
                </a:solidFill>
                <a:ea typeface="宋体" pitchFamily="2" charset="-122"/>
              </a:rPr>
              <a:t>Waterfall </a:t>
            </a:r>
            <a:r>
              <a:rPr lang="en-US" altLang="zh-CN" sz="1200" dirty="0">
                <a:solidFill>
                  <a:schemeClr val="tx1"/>
                </a:solidFill>
                <a:ea typeface="宋体" pitchFamily="2" charset="-122"/>
              </a:rPr>
              <a:t>m</a:t>
            </a:r>
            <a:r>
              <a:rPr lang="en-US" altLang="zh-TW" sz="1200" dirty="0">
                <a:solidFill>
                  <a:schemeClr val="tx1"/>
                </a:solidFill>
                <a:ea typeface="宋体" pitchFamily="2" charset="-122"/>
              </a:rPr>
              <a:t>odel</a:t>
            </a:r>
            <a:r>
              <a:rPr lang="zh-CN" altLang="en-US" sz="1200" dirty="0">
                <a:solidFill>
                  <a:schemeClr val="tx1"/>
                </a:solidFill>
                <a:ea typeface="宋体" pitchFamily="2" charset="-122"/>
              </a:rPr>
              <a:t>）、螺旋模式（</a:t>
            </a:r>
            <a:r>
              <a:rPr lang="en-US" altLang="zh-TW" sz="1200" dirty="0">
                <a:solidFill>
                  <a:schemeClr val="tx1"/>
                </a:solidFill>
                <a:ea typeface="宋体" pitchFamily="2" charset="-122"/>
              </a:rPr>
              <a:t>Spiral </a:t>
            </a:r>
            <a:r>
              <a:rPr lang="en-US" altLang="zh-CN" sz="1200" dirty="0">
                <a:solidFill>
                  <a:schemeClr val="tx1"/>
                </a:solidFill>
                <a:ea typeface="宋体" pitchFamily="2" charset="-122"/>
              </a:rPr>
              <a:t>m</a:t>
            </a:r>
            <a:r>
              <a:rPr lang="en-US" altLang="zh-TW" sz="1200" dirty="0">
                <a:solidFill>
                  <a:schemeClr val="tx1"/>
                </a:solidFill>
                <a:ea typeface="宋体" pitchFamily="2" charset="-122"/>
              </a:rPr>
              <a:t>odel</a:t>
            </a:r>
            <a:r>
              <a:rPr lang="zh-CN" altLang="en-US" sz="1200" dirty="0">
                <a:solidFill>
                  <a:schemeClr val="tx1"/>
                </a:solidFill>
                <a:ea typeface="宋体" pitchFamily="2" charset="-122"/>
              </a:rPr>
              <a:t>）、敏捷模式（</a:t>
            </a:r>
            <a:r>
              <a:rPr lang="en-US" altLang="zh-TW" sz="1200" dirty="0">
                <a:solidFill>
                  <a:schemeClr val="tx1"/>
                </a:solidFill>
                <a:ea typeface="宋体" pitchFamily="2" charset="-122"/>
              </a:rPr>
              <a:t>Agile </a:t>
            </a:r>
            <a:r>
              <a:rPr lang="en-US" altLang="zh-CN" sz="1200" dirty="0">
                <a:solidFill>
                  <a:schemeClr val="tx1"/>
                </a:solidFill>
                <a:ea typeface="宋体" pitchFamily="2" charset="-122"/>
              </a:rPr>
              <a:t>s</a:t>
            </a:r>
            <a:r>
              <a:rPr lang="en-US" altLang="zh-TW" sz="1200" dirty="0">
                <a:solidFill>
                  <a:schemeClr val="tx1"/>
                </a:solidFill>
                <a:ea typeface="宋体" pitchFamily="2" charset="-122"/>
              </a:rPr>
              <a:t>oftware </a:t>
            </a:r>
            <a:r>
              <a:rPr lang="en-US" altLang="zh-CN" sz="1200" dirty="0">
                <a:solidFill>
                  <a:schemeClr val="tx1"/>
                </a:solidFill>
                <a:ea typeface="宋体" pitchFamily="2" charset="-122"/>
              </a:rPr>
              <a:t>d</a:t>
            </a:r>
            <a:r>
              <a:rPr lang="en-US" altLang="zh-TW" sz="1200" dirty="0">
                <a:solidFill>
                  <a:schemeClr val="tx1"/>
                </a:solidFill>
                <a:ea typeface="宋体" pitchFamily="2" charset="-122"/>
              </a:rPr>
              <a:t>evelopment)</a:t>
            </a:r>
            <a:r>
              <a:rPr lang="zh-TW" altLang="en-US" sz="1200" dirty="0">
                <a:solidFill>
                  <a:schemeClr val="tx1"/>
                </a:solidFill>
                <a:ea typeface="宋体" pitchFamily="2" charset="-122"/>
              </a:rPr>
              <a:t>、</a:t>
            </a:r>
            <a:r>
              <a:rPr lang="zh-CN" altLang="en-US" sz="1200" dirty="0">
                <a:solidFill>
                  <a:schemeClr val="tx1"/>
                </a:solidFill>
                <a:ea typeface="宋体" pitchFamily="2" charset="-122"/>
              </a:rPr>
              <a:t>迭代模式（</a:t>
            </a:r>
            <a:r>
              <a:rPr lang="en-US" altLang="zh-TW" sz="1200" dirty="0">
                <a:solidFill>
                  <a:schemeClr val="tx1"/>
                </a:solidFill>
                <a:ea typeface="宋体" pitchFamily="2" charset="-122"/>
              </a:rPr>
              <a:t>Iterative </a:t>
            </a:r>
            <a:r>
              <a:rPr lang="en-US" altLang="zh-CN" sz="1200" dirty="0">
                <a:solidFill>
                  <a:schemeClr val="tx1"/>
                </a:solidFill>
                <a:ea typeface="宋体" pitchFamily="2" charset="-122"/>
              </a:rPr>
              <a:t>m</a:t>
            </a:r>
            <a:r>
              <a:rPr lang="en-US" altLang="zh-TW" sz="1200" dirty="0">
                <a:solidFill>
                  <a:schemeClr val="tx1"/>
                </a:solidFill>
                <a:ea typeface="宋体" pitchFamily="2" charset="-122"/>
              </a:rPr>
              <a:t>odel</a:t>
            </a:r>
            <a:r>
              <a:rPr lang="zh-CN" altLang="en-US" sz="1200" dirty="0">
                <a:solidFill>
                  <a:schemeClr val="tx1"/>
                </a:solidFill>
                <a:ea typeface="宋体" pitchFamily="2" charset="-122"/>
              </a:rPr>
              <a:t>）</a:t>
            </a: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完成以上，產品特徵已經明確，開發階段要進行產品實體設計，結束時要交付一種產品原型，這種原型至少要部分地根據顧客反應進行修整，並且要經歷大量内部的和實驗室的測試。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用於加速開發流程的一個戰略就是將產品劃分爲幾個零部件模組，因而能夠對其同步進行開發。這需要更多的產品設計人員，但是這部分增加的成本能夠因產品的快速投放市場而得到彌補。生產部門應該介入產品設計流程，因爲產品的設計將會影響其究竟將被如何生產出來。許多企業同時將零部件供應商納入設計流程，從而充分利用供應商的專業技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新產品開發過程中（特別是設備儀器製造業的新產品開發過程中），關於產品和原材料的性能、質量等規範説明，是一項重要的基本技術内容。這項内容將支持和指導新產品開發的設計和生產過程。因此，有效地借用供應商的經驗和專門技能，可以彌補生產企業的某些不足，可以幫助企業形成解決縮短新產品開發周期、降低費用、減少質量問題以及改進設計思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a:t>
            </a:r>
            <a:r>
              <a:rPr lang="zh-CN" altLang="en-US" sz="1200" dirty="0">
                <a:solidFill>
                  <a:schemeClr val="tx1"/>
                </a:solidFill>
                <a:ea typeface="宋体" pitchFamily="2" charset="-122"/>
              </a:rPr>
              <a:t>產品測試</a:t>
            </a:r>
            <a:r>
              <a:rPr lang="zh-TW" altLang="en-US" sz="1200" dirty="0">
                <a:solidFill>
                  <a:schemeClr val="tx1"/>
                </a:solidFill>
                <a:ea typeface="宋体" pitchFamily="2" charset="-122"/>
              </a:rPr>
              <a:t>（</a:t>
            </a:r>
            <a:r>
              <a:rPr lang="en-US" altLang="zh-TW" sz="1200" dirty="0">
                <a:solidFill>
                  <a:schemeClr val="tx1"/>
                </a:solidFill>
                <a:ea typeface="宋体" pitchFamily="2" charset="-122"/>
              </a:rPr>
              <a:t>Validating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體驗測試或内測（</a:t>
            </a:r>
            <a:r>
              <a:rPr lang="el-GR" altLang="zh-TW" sz="1200" dirty="0">
                <a:solidFill>
                  <a:schemeClr val="tx1"/>
                </a:solidFill>
                <a:ea typeface="宋体" pitchFamily="2" charset="-122"/>
              </a:rPr>
              <a:t>α </a:t>
            </a:r>
            <a:r>
              <a:rPr lang="en-US" altLang="zh-TW" sz="1200" dirty="0">
                <a:solidFill>
                  <a:schemeClr val="tx1"/>
                </a:solidFill>
                <a:ea typeface="宋体" pitchFamily="2" charset="-122"/>
              </a:rPr>
              <a:t>Alpha Testing</a:t>
            </a:r>
            <a:r>
              <a:rPr lang="zh-TW" altLang="en-US" sz="1200" dirty="0">
                <a:solidFill>
                  <a:schemeClr val="tx1"/>
                </a:solidFill>
                <a:ea typeface="宋体" pitchFamily="2" charset="-122"/>
              </a:rPr>
              <a:t>）→ 驗收測試或現場測試或公測（</a:t>
            </a:r>
            <a:r>
              <a:rPr lang="el-GR" altLang="zh-TW" sz="1200" dirty="0">
                <a:solidFill>
                  <a:schemeClr val="tx1"/>
                </a:solidFill>
                <a:ea typeface="宋体" pitchFamily="2" charset="-122"/>
              </a:rPr>
              <a:t>β </a:t>
            </a:r>
            <a:r>
              <a:rPr lang="en-US" altLang="zh-TW" sz="1200" dirty="0">
                <a:solidFill>
                  <a:schemeClr val="tx1"/>
                </a:solidFill>
                <a:ea typeface="宋体" pitchFamily="2" charset="-122"/>
              </a:rPr>
              <a:t>Beta Testing</a:t>
            </a:r>
            <a:r>
              <a:rPr lang="zh-TW" altLang="en-US" sz="1200" dirty="0">
                <a:solidFill>
                  <a:schemeClr val="tx1"/>
                </a:solidFill>
                <a:ea typeface="宋体" pitchFamily="2" charset="-122"/>
              </a:rPr>
              <a:t>）→ 最終發布測試成品檢驗（</a:t>
            </a:r>
            <a:r>
              <a:rPr lang="el-GR" altLang="zh-TW" sz="1200" dirty="0">
                <a:solidFill>
                  <a:schemeClr val="tx1"/>
                </a:solidFill>
                <a:ea typeface="宋体" pitchFamily="2" charset="-122"/>
              </a:rPr>
              <a:t>γ </a:t>
            </a:r>
            <a:r>
              <a:rPr lang="en-US" altLang="zh-TW" sz="1200" dirty="0">
                <a:solidFill>
                  <a:schemeClr val="tx1"/>
                </a:solidFill>
                <a:ea typeface="宋体" pitchFamily="2" charset="-122"/>
              </a:rPr>
              <a:t>Gamma Testing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現場測試（</a:t>
            </a:r>
            <a:r>
              <a:rPr lang="en-US" altLang="zh-TW" sz="1200" dirty="0">
                <a:solidFill>
                  <a:schemeClr val="tx1"/>
                </a:solidFill>
                <a:ea typeface="宋体" pitchFamily="2" charset="-122"/>
              </a:rPr>
              <a:t>β Beta Testing</a:t>
            </a:r>
            <a:r>
              <a:rPr lang="zh-TW" altLang="en-US" sz="1200" dirty="0">
                <a:solidFill>
                  <a:schemeClr val="tx1"/>
                </a:solidFill>
                <a:ea typeface="宋体" pitchFamily="2" charset="-122"/>
              </a:rPr>
              <a:t>）能夠讓顧客在一個較長的時期内使用該產品，因此顧客表達的反應和意圖可能是建立在信息更加充分的基礎上。對於工業品而言，由於技術上相對比較複雜，可能存在一個較長的學習期，顧客需要一個較長的時間去發現該產品的優點和缺點。因此，較長的試用期有助於發現在實驗室測試中表現得不明顯的缺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並非所有的公司都進行公測（</a:t>
            </a:r>
            <a:r>
              <a:rPr lang="en-US" altLang="zh-TW" sz="1200" dirty="0">
                <a:solidFill>
                  <a:schemeClr val="tx1"/>
                </a:solidFill>
                <a:ea typeface="宋体" pitchFamily="2" charset="-122"/>
              </a:rPr>
              <a:t>β Beta Testing</a:t>
            </a:r>
            <a:r>
              <a:rPr lang="zh-TW" altLang="en-US" sz="1200" dirty="0">
                <a:solidFill>
                  <a:schemeClr val="tx1"/>
                </a:solidFill>
                <a:ea typeface="宋体" pitchFamily="2" charset="-122"/>
              </a:rPr>
              <a:t>），因爲這將延遲產品投放市場的時間，有可能因此失去先機。雖然跳過耗時的公測（</a:t>
            </a:r>
            <a:r>
              <a:rPr lang="en-US" altLang="zh-TW" sz="1200" dirty="0">
                <a:solidFill>
                  <a:schemeClr val="tx1"/>
                </a:solidFill>
                <a:ea typeface="宋体" pitchFamily="2" charset="-122"/>
              </a:rPr>
              <a:t>β Beta Testing</a:t>
            </a:r>
            <a:r>
              <a:rPr lang="zh-TW" altLang="en-US" sz="1200" dirty="0">
                <a:solidFill>
                  <a:schemeClr val="tx1"/>
                </a:solidFill>
                <a:ea typeface="宋体" pitchFamily="2" charset="-122"/>
              </a:rPr>
              <a:t>）有吸引力，但是結果可能是災難性的。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例如，一家重要的海洋塗料生產商面對全球激烈的競爭，急於開發出更具競爭力的產品。對於當前的整個行業而言，傳統的船底塗料正面臨被淘汰的威脅，因爲這種塗料危害海洋生物。製造商必須想辦法防止有害塗料在船底危害海洋生物。答案是：非常光滑的油漆。該公司集中力量開發了一種基於硅膠技術的新一代船底塗料。他們只進行了快速的現場試用，僅僅將這種新型塗料用於浸入海水中的鋼板上測試，但是沒有對船隻公測（</a:t>
            </a:r>
            <a:r>
              <a:rPr lang="en-US" altLang="zh-TW" sz="1200" dirty="0">
                <a:solidFill>
                  <a:schemeClr val="tx1"/>
                </a:solidFill>
                <a:ea typeface="宋体" pitchFamily="2" charset="-122"/>
              </a:rPr>
              <a:t>β Beta Testing</a:t>
            </a:r>
            <a:r>
              <a:rPr lang="zh-TW" altLang="en-US" sz="1200" dirty="0">
                <a:solidFill>
                  <a:schemeClr val="tx1"/>
                </a:solidFill>
                <a:ea typeface="宋体" pitchFamily="2" charset="-122"/>
              </a:rPr>
              <a:t>），就將產品推向市場，歐洲一家輪船公司不幸成爲其首家客戶，第一年情況進展順利，一切看上去都非常良好。但是在第二年，由於該油漆黏附力不夠，在海裏使用一年後開始大量脫落，導致客戶索賠大量爆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大多數情形下，現場測試（</a:t>
            </a:r>
            <a:r>
              <a:rPr lang="en-US" altLang="zh-TW" sz="1200" dirty="0">
                <a:solidFill>
                  <a:schemeClr val="tx1"/>
                </a:solidFill>
                <a:ea typeface="宋体" pitchFamily="2" charset="-122"/>
              </a:rPr>
              <a:t>β Beta Testing</a:t>
            </a:r>
            <a:r>
              <a:rPr lang="zh-TW" altLang="en-US" sz="1200" dirty="0">
                <a:solidFill>
                  <a:schemeClr val="tx1"/>
                </a:solidFill>
                <a:ea typeface="宋体" pitchFamily="2" charset="-122"/>
              </a:rPr>
              <a:t>）是驗證產品是否與初始設計目標一致，是否能傳遞顧客所需的利益。現場測試（</a:t>
            </a:r>
            <a:r>
              <a:rPr lang="en-US" altLang="zh-TW" sz="1200" dirty="0">
                <a:solidFill>
                  <a:schemeClr val="tx1"/>
                </a:solidFill>
                <a:ea typeface="宋体" pitchFamily="2" charset="-122"/>
              </a:rPr>
              <a:t>β Beta Testing</a:t>
            </a:r>
            <a:r>
              <a:rPr lang="zh-TW" altLang="en-US" sz="1200" dirty="0">
                <a:solidFill>
                  <a:schemeClr val="tx1"/>
                </a:solidFill>
                <a:ea typeface="宋体" pitchFamily="2" charset="-122"/>
              </a:rPr>
              <a:t>）不僅僅只是簡單地測試產品是否工作順利，因爲這在體驗測試或内測（</a:t>
            </a:r>
            <a:r>
              <a:rPr lang="en-US" altLang="zh-TW" sz="1200" dirty="0">
                <a:solidFill>
                  <a:schemeClr val="tx1"/>
                </a:solidFill>
                <a:ea typeface="宋体" pitchFamily="2" charset="-122"/>
              </a:rPr>
              <a:t>α Alpha Testing</a:t>
            </a:r>
            <a:r>
              <a:rPr lang="zh-TW" altLang="en-US" sz="1200" dirty="0">
                <a:solidFill>
                  <a:schemeClr val="tx1"/>
                </a:solidFill>
                <a:ea typeface="宋体" pitchFamily="2" charset="-122"/>
              </a:rPr>
              <a:t>）中即可得知，真正需要回答的問題是，顧客是否喜歡產品的工作方式和效率。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、發佈投放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或者產品所代表的新技術的創新程度，或者產品解決顧客需求方式的新穎性，將會影響產品的市場投放。廠商必須爲潛在顧客提供更充分的信息，實施相關培訓活動，演示產品如何滿足需求。那些非創新性產品，因爲僅僅對現有技術予以改進或延伸，或者只是對競爭對手產品進行仿製，則不需要采取這種教育導向的投放方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在售出產品時，必須提供一些與產品緊密相關的服務，這也會影響產品投放市場的方式。愈需要提供附帶服務，在產品投放市場前，對於服務支持人員的培訓要求就愈高。鑒於此，一些技術導向的公司採用滾動投放方式，即先將產品投放到特定地區，當支持人員培訓完畢，做好準備後，再將產品滾動到新的地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必須認識到的是，大張旗鼓地宣傳新產品的市場投放並非最佳戰略，投放戰略受到產品創新性和提供服務支持等問題的影響。</a:t>
            </a:r>
          </a:p>
        </p:txBody>
      </p:sp>
      <p:sp>
        <p:nvSpPr>
          <p:cNvPr id="24580" name="灯片编号占位符 3">
            <a:extLst>
              <a:ext uri="{FF2B5EF4-FFF2-40B4-BE49-F238E27FC236}">
                <a16:creationId xmlns:a16="http://schemas.microsoft.com/office/drawing/2014/main" id="{7397FB8C-2CC8-84E8-EF28-7FFE0EDAB744}"/>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18</a:t>
            </a:fld>
            <a:endParaRPr lang="en-US" altLang="zh-CN" dirty="0"/>
          </a:p>
        </p:txBody>
      </p:sp>
    </p:spTree>
    <p:extLst>
      <p:ext uri="{BB962C8B-B14F-4D97-AF65-F5344CB8AC3E}">
        <p14:creationId xmlns:p14="http://schemas.microsoft.com/office/powerpoint/2010/main" val="3302872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3AE31-B650-35EC-40C3-3CB45134027A}"/>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082E3083-0B2A-5016-46FF-12229BB4B16E}"/>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A73B4E4D-9642-F9DD-8122-02A39B01E508}"/>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7 </a:t>
            </a:r>
            <a:r>
              <a:rPr lang="zh-CN" altLang="en-US" sz="1200" dirty="0">
                <a:solidFill>
                  <a:schemeClr val="tx1"/>
                </a:solidFill>
                <a:ea typeface="宋体" pitchFamily="2" charset="-122"/>
              </a:rPr>
              <a:t>章 產品（</a:t>
            </a:r>
            <a:r>
              <a:rPr lang="en-US" altLang="zh-CN" sz="1200" dirty="0">
                <a:solidFill>
                  <a:schemeClr val="tx1"/>
                </a:solidFill>
                <a:ea typeface="宋体" pitchFamily="2" charset="-122"/>
              </a:rPr>
              <a:t>product</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、品質功能展開（</a:t>
            </a:r>
            <a:r>
              <a:rPr lang="en-US" altLang="zh-TW" sz="1200" dirty="0">
                <a:solidFill>
                  <a:schemeClr val="tx1"/>
                </a:solidFill>
                <a:ea typeface="宋体" pitchFamily="2" charset="-122"/>
              </a:rPr>
              <a:t>quality function deployment, QFD</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可以用品質功能展開（</a:t>
            </a:r>
            <a:r>
              <a:rPr lang="en-US" altLang="zh-TW" sz="1200" dirty="0">
                <a:solidFill>
                  <a:schemeClr val="tx1"/>
                </a:solidFill>
                <a:ea typeface="宋体" pitchFamily="2" charset="-122"/>
              </a:rPr>
              <a:t>quality function deployment, QFD</a:t>
            </a:r>
            <a:r>
              <a:rPr lang="zh-TW" altLang="en-US" sz="1200" dirty="0">
                <a:solidFill>
                  <a:schemeClr val="tx1"/>
                </a:solidFill>
                <a:ea typeface="宋体" pitchFamily="2" charset="-122"/>
              </a:rPr>
              <a:t>）將顧客需求和產品特徵聯系起來。品質功能展開（</a:t>
            </a:r>
            <a:r>
              <a:rPr lang="en-US" altLang="zh-TW" sz="1200" dirty="0">
                <a:solidFill>
                  <a:schemeClr val="tx1"/>
                </a:solidFill>
                <a:ea typeface="宋体" pitchFamily="2" charset="-122"/>
              </a:rPr>
              <a:t>quality function deployment, QFD</a:t>
            </a:r>
            <a:r>
              <a:rPr lang="zh-TW" altLang="en-US" sz="1200" dirty="0">
                <a:solidFill>
                  <a:schemeClr val="tx1"/>
                </a:solidFill>
                <a:ea typeface="宋体" pitchFamily="2" charset="-122"/>
              </a:rPr>
              <a:t>）是產品設計、開發、運營過程中最大限度地滿足顧客需求的一種系統化方法。它以滿足顧客需求爲最終目標，從品質保證的角度出發，用品質分解矩陣（質量屋）將產品質量目標的實現分解到各個環節中去，即將顧客需求轉化爲產品開發和生命周期中各個階段的技術需求，通過這些技術需求的實現和協調保證產品的最終質量，滿足顧客的需求。品質功能展開（</a:t>
            </a:r>
            <a:r>
              <a:rPr lang="en-US" altLang="zh-TW" sz="1200" dirty="0">
                <a:solidFill>
                  <a:schemeClr val="tx1"/>
                </a:solidFill>
                <a:ea typeface="宋体" pitchFamily="2" charset="-122"/>
              </a:rPr>
              <a:t>quality function deployment, QFD</a:t>
            </a:r>
            <a:r>
              <a:rPr lang="zh-TW" altLang="en-US" sz="1200" dirty="0">
                <a:solidFill>
                  <a:schemeClr val="tx1"/>
                </a:solidFill>
                <a:ea typeface="宋体" pitchFamily="2" charset="-122"/>
              </a:rPr>
              <a:t>）流程包括四個矩陣（品質屋）：產品設計要求、零部件要求、製造工藝要求、生產要求。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第一個矩陣（品質屋），應該將顧客特徵要求轉化成產品的特性。這些特性是使用產品設計人員和工程技術人員的語言來表達的設計特性，而且它必須是可度量的。產品特徵與顧客需求之間的聯系可以被定義爲較弱、強、很弱。它表明一個特徵的變化可能對另一個特徵（例如滿足顧客需求）造成的影響。</a:t>
            </a:r>
          </a:p>
        </p:txBody>
      </p:sp>
      <p:sp>
        <p:nvSpPr>
          <p:cNvPr id="24580" name="灯片编号占位符 3">
            <a:extLst>
              <a:ext uri="{FF2B5EF4-FFF2-40B4-BE49-F238E27FC236}">
                <a16:creationId xmlns:a16="http://schemas.microsoft.com/office/drawing/2014/main" id="{27625013-7861-7199-5542-6A6E6D0AB4BF}"/>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19</a:t>
            </a:fld>
            <a:endParaRPr lang="en-US" altLang="zh-CN" dirty="0"/>
          </a:p>
        </p:txBody>
      </p:sp>
    </p:spTree>
    <p:extLst>
      <p:ext uri="{BB962C8B-B14F-4D97-AF65-F5344CB8AC3E}">
        <p14:creationId xmlns:p14="http://schemas.microsoft.com/office/powerpoint/2010/main" val="2062900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表格 </a:t>
            </a:r>
            <a:r>
              <a:rPr lang="en-US" altLang="zh-CN" sz="1200" dirty="0">
                <a:solidFill>
                  <a:schemeClr val="tx1"/>
                </a:solidFill>
                <a:ea typeface="宋体" pitchFamily="2" charset="-122"/>
              </a:rPr>
              <a:t>1-1 </a:t>
            </a:r>
            <a:r>
              <a:rPr lang="zh-CN" altLang="en-US" sz="1200" dirty="0">
                <a:solidFill>
                  <a:schemeClr val="tx1"/>
                </a:solidFill>
                <a:ea typeface="宋体" pitchFamily="2" charset="-122"/>
              </a:rPr>
              <a:t>工業品行銷與消費品行銷的對比</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工業品市場</a:t>
            </a:r>
            <a:r>
              <a:rPr lang="zh-CN" altLang="en-US" sz="1200" dirty="0">
                <a:solidFill>
                  <a:srgbClr val="4D4D4D"/>
                </a:solidFill>
                <a:latin typeface="Times New Roman" pitchFamily="18" charset="0"/>
                <a:cs typeface="Times New Roman" pitchFamily="18" charset="0"/>
              </a:rPr>
              <a:t>（</a:t>
            </a:r>
            <a:r>
              <a:rPr lang="en-US" altLang="zh-CN" sz="1200" dirty="0">
                <a:solidFill>
                  <a:srgbClr val="4D4D4D"/>
                </a:solidFill>
                <a:latin typeface="Times New Roman" pitchFamily="18" charset="0"/>
                <a:cs typeface="Times New Roman" pitchFamily="18" charset="0"/>
              </a:rPr>
              <a:t>Industrial Market</a:t>
            </a:r>
            <a:r>
              <a:rPr lang="zh-CN" altLang="en-US" sz="1200" dirty="0">
                <a:solidFill>
                  <a:srgbClr val="4D4D4D"/>
                </a:solidFill>
                <a:latin typeface="Times New Roman" pitchFamily="18" charset="0"/>
                <a:cs typeface="Times New Roman" pitchFamily="18" charset="0"/>
              </a:rPr>
              <a:t>）</a:t>
            </a:r>
            <a:r>
              <a:rPr lang="zh-CN" altLang="en-US" sz="1200" dirty="0">
                <a:solidFill>
                  <a:schemeClr val="tx1"/>
                </a:solidFill>
                <a:ea typeface="宋体" pitchFamily="2" charset="-122"/>
              </a:rPr>
              <a:t>是這樣的產品和服務的市場：從當地市場到國際市場，由各類企業、政府和機構（例如醫院）所購買的產品，目的是爲了組裝（例如原材料或零部件），爲了消費（例如工藝材料、辦公用具、顧問服務），爲了使用（例如設施或設備），爲了再出售等，與這些特徵沒有關系的市場，是那些主要涉及最終消費者，爲個人使用或消費的產品或服務（例如食品雜貨產品、家庭用具或消費者銀行）。</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區分工業品行銷</a:t>
            </a:r>
            <a:r>
              <a:rPr lang="zh-CN" altLang="en-US" sz="1200" dirty="0">
                <a:solidFill>
                  <a:srgbClr val="4D4D4D"/>
                </a:solidFill>
                <a:latin typeface="Times New Roman" pitchFamily="18" charset="0"/>
                <a:cs typeface="Times New Roman" pitchFamily="18" charset="0"/>
              </a:rPr>
              <a:t>（</a:t>
            </a:r>
            <a:r>
              <a:rPr lang="en-US" altLang="zh-CN" sz="1200" dirty="0">
                <a:solidFill>
                  <a:srgbClr val="4D4D4D"/>
                </a:solidFill>
                <a:latin typeface="Times New Roman" pitchFamily="18" charset="0"/>
                <a:cs typeface="Times New Roman" pitchFamily="18" charset="0"/>
              </a:rPr>
              <a:t>Industrial Marketing</a:t>
            </a:r>
            <a:r>
              <a:rPr lang="zh-CN" altLang="en-US" sz="1200" dirty="0">
                <a:solidFill>
                  <a:srgbClr val="4D4D4D"/>
                </a:solidFill>
                <a:latin typeface="Times New Roman" pitchFamily="18" charset="0"/>
                <a:cs typeface="Times New Roman" pitchFamily="18" charset="0"/>
              </a:rPr>
              <a:t>）</a:t>
            </a:r>
            <a:r>
              <a:rPr lang="zh-CN" altLang="en-US" sz="1200" dirty="0">
                <a:solidFill>
                  <a:schemeClr val="tx1"/>
                </a:solidFill>
                <a:ea typeface="宋体" pitchFamily="2" charset="-122"/>
              </a:rPr>
              <a:t>和消費品</a:t>
            </a:r>
            <a:r>
              <a:rPr lang="zh-CN" altLang="en-US" sz="1200" dirty="0">
                <a:solidFill>
                  <a:srgbClr val="4D4D4D"/>
                </a:solidFill>
                <a:latin typeface="Times New Roman" pitchFamily="18" charset="0"/>
                <a:cs typeface="Times New Roman" pitchFamily="18" charset="0"/>
              </a:rPr>
              <a:t>（</a:t>
            </a:r>
            <a:r>
              <a:rPr lang="en-US" altLang="zh-CN" sz="1200" dirty="0">
                <a:solidFill>
                  <a:srgbClr val="4D4D4D"/>
                </a:solidFill>
                <a:latin typeface="Times New Roman" pitchFamily="18" charset="0"/>
                <a:cs typeface="Times New Roman" pitchFamily="18" charset="0"/>
              </a:rPr>
              <a:t>Consumer Marketing</a:t>
            </a:r>
            <a:r>
              <a:rPr lang="zh-CN" altLang="en-US" sz="1200" dirty="0">
                <a:solidFill>
                  <a:srgbClr val="4D4D4D"/>
                </a:solidFill>
                <a:latin typeface="Times New Roman" pitchFamily="18" charset="0"/>
                <a:cs typeface="Times New Roman" pitchFamily="18" charset="0"/>
              </a:rPr>
              <a:t>）</a:t>
            </a:r>
            <a:r>
              <a:rPr lang="zh-CN" altLang="en-US" sz="1200" dirty="0">
                <a:solidFill>
                  <a:schemeClr val="tx1"/>
                </a:solidFill>
                <a:ea typeface="宋体" pitchFamily="2" charset="-122"/>
              </a:rPr>
              <a:t>行銷的因素是，消費者的性質以及消費者如何使用這些產品。工商企業購買工業品的目的或是爲了建造或便利生產流程，或用於其他產品或服務的成分；政府組織和私營機構購買工業品是爲了向他們的公衆維持和遞送服務。</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工業品和消費品製造商各自所面對的市場，並不總是排斥的。某些純粹的工業品</a:t>
            </a:r>
            <a:r>
              <a:rPr lang="zh-CN" altLang="en-US" sz="1200" dirty="0">
                <a:solidFill>
                  <a:srgbClr val="4D4D4D"/>
                </a:solidFill>
                <a:latin typeface="Times New Roman" pitchFamily="18" charset="0"/>
                <a:cs typeface="Times New Roman" pitchFamily="18" charset="0"/>
              </a:rPr>
              <a:t>（</a:t>
            </a:r>
            <a:r>
              <a:rPr lang="en-US" altLang="zh-CN" sz="1200" dirty="0">
                <a:solidFill>
                  <a:srgbClr val="4D4D4D"/>
                </a:solidFill>
                <a:latin typeface="Times New Roman" pitchFamily="18" charset="0"/>
                <a:cs typeface="Times New Roman" pitchFamily="18" charset="0"/>
              </a:rPr>
              <a:t>Industrial</a:t>
            </a:r>
            <a:r>
              <a:rPr lang="zh-CN" altLang="en-US" sz="1200" dirty="0">
                <a:solidFill>
                  <a:srgbClr val="4D4D4D"/>
                </a:solidFill>
                <a:latin typeface="Times New Roman" pitchFamily="18" charset="0"/>
                <a:cs typeface="Times New Roman" pitchFamily="18" charset="0"/>
              </a:rPr>
              <a:t>）</a:t>
            </a:r>
            <a:r>
              <a:rPr lang="zh-CN" altLang="en-US" sz="1200" dirty="0">
                <a:solidFill>
                  <a:schemeClr val="tx1"/>
                </a:solidFill>
                <a:ea typeface="宋体" pitchFamily="2" charset="-122"/>
              </a:rPr>
              <a:t>行銷商已經進入消費品市場，例如，</a:t>
            </a:r>
            <a:r>
              <a:rPr lang="en-US" altLang="zh-CN" sz="1200" dirty="0">
                <a:solidFill>
                  <a:schemeClr val="tx1"/>
                </a:solidFill>
                <a:ea typeface="宋体" pitchFamily="2" charset="-122"/>
              </a:rPr>
              <a:t>IBM</a:t>
            </a:r>
            <a:r>
              <a:rPr lang="zh-CN" altLang="en-US" sz="1200" dirty="0">
                <a:solidFill>
                  <a:schemeClr val="tx1"/>
                </a:solidFill>
                <a:ea typeface="宋体" pitchFamily="2" charset="-122"/>
              </a:rPr>
              <a:t>公司直到開發個人</a:t>
            </a:r>
            <a:r>
              <a:rPr lang="en-US" altLang="zh-CN" sz="1200" dirty="0">
                <a:solidFill>
                  <a:schemeClr val="tx1"/>
                </a:solidFill>
                <a:ea typeface="宋体" pitchFamily="2" charset="-122"/>
              </a:rPr>
              <a:t>PC</a:t>
            </a:r>
            <a:r>
              <a:rPr lang="zh-CN" altLang="en-US" sz="1200" dirty="0">
                <a:solidFill>
                  <a:schemeClr val="tx1"/>
                </a:solidFill>
                <a:ea typeface="宋体" pitchFamily="2" charset="-122"/>
              </a:rPr>
              <a:t>與蘋果</a:t>
            </a:r>
            <a:r>
              <a:rPr lang="en-US" altLang="zh-CN" sz="1200" dirty="0">
                <a:solidFill>
                  <a:schemeClr val="tx1"/>
                </a:solidFill>
                <a:ea typeface="宋体" pitchFamily="2" charset="-122"/>
              </a:rPr>
              <a:t>PC</a:t>
            </a:r>
            <a:r>
              <a:rPr lang="zh-CN" altLang="en-US" sz="1200" dirty="0">
                <a:solidFill>
                  <a:schemeClr val="tx1"/>
                </a:solidFill>
                <a:ea typeface="宋体" pitchFamily="2" charset="-122"/>
              </a:rPr>
              <a:t>展開競爭之前，一直都是給工商企業出售計算機，</a:t>
            </a:r>
            <a:r>
              <a:rPr lang="en-US" altLang="zh-CN" sz="1200" dirty="0">
                <a:solidFill>
                  <a:schemeClr val="tx1"/>
                </a:solidFill>
                <a:ea typeface="宋体" pitchFamily="2" charset="-122"/>
              </a:rPr>
              <a:t>IBM</a:t>
            </a:r>
            <a:r>
              <a:rPr lang="zh-CN" altLang="en-US" sz="1200" dirty="0">
                <a:solidFill>
                  <a:schemeClr val="tx1"/>
                </a:solidFill>
                <a:ea typeface="宋体" pitchFamily="2" charset="-122"/>
              </a:rPr>
              <a:t>公司的個人</a:t>
            </a:r>
            <a:r>
              <a:rPr lang="en-US" altLang="zh-CN" sz="1200" dirty="0">
                <a:solidFill>
                  <a:schemeClr val="tx1"/>
                </a:solidFill>
                <a:ea typeface="宋体" pitchFamily="2" charset="-122"/>
              </a:rPr>
              <a:t>PC</a:t>
            </a:r>
            <a:r>
              <a:rPr lang="zh-CN" altLang="en-US" sz="1200" dirty="0">
                <a:solidFill>
                  <a:schemeClr val="tx1"/>
                </a:solidFill>
                <a:ea typeface="宋体" pitchFamily="2" charset="-122"/>
              </a:rPr>
              <a:t>，通過零售商售賣，這樣一來，</a:t>
            </a:r>
            <a:r>
              <a:rPr lang="en-US" altLang="zh-CN" sz="1200" dirty="0">
                <a:solidFill>
                  <a:schemeClr val="tx1"/>
                </a:solidFill>
                <a:ea typeface="宋体" pitchFamily="2" charset="-122"/>
              </a:rPr>
              <a:t>IBM</a:t>
            </a:r>
            <a:r>
              <a:rPr lang="zh-CN" altLang="en-US" sz="1200" dirty="0">
                <a:solidFill>
                  <a:schemeClr val="tx1"/>
                </a:solidFill>
                <a:ea typeface="宋体" pitchFamily="2" charset="-122"/>
              </a:rPr>
              <a:t>公司就首次進入了消費品市場；某些消費品</a:t>
            </a:r>
            <a:r>
              <a:rPr lang="zh-CN" altLang="en-US" sz="1200" dirty="0">
                <a:solidFill>
                  <a:srgbClr val="4D4D4D"/>
                </a:solidFill>
                <a:latin typeface="Times New Roman" pitchFamily="18" charset="0"/>
                <a:cs typeface="Times New Roman" pitchFamily="18" charset="0"/>
              </a:rPr>
              <a:t>（</a:t>
            </a:r>
            <a:r>
              <a:rPr lang="en-US" altLang="zh-CN" sz="1200" dirty="0">
                <a:solidFill>
                  <a:srgbClr val="4D4D4D"/>
                </a:solidFill>
                <a:latin typeface="Times New Roman" pitchFamily="18" charset="0"/>
                <a:cs typeface="Times New Roman" pitchFamily="18" charset="0"/>
              </a:rPr>
              <a:t>Consumer</a:t>
            </a:r>
            <a:r>
              <a:rPr lang="zh-CN" altLang="en-US" sz="1200" dirty="0">
                <a:solidFill>
                  <a:srgbClr val="4D4D4D"/>
                </a:solidFill>
                <a:latin typeface="Times New Roman" pitchFamily="18" charset="0"/>
                <a:cs typeface="Times New Roman" pitchFamily="18" charset="0"/>
              </a:rPr>
              <a:t>）</a:t>
            </a:r>
            <a:r>
              <a:rPr lang="zh-CN" altLang="en-US" sz="1200" dirty="0">
                <a:solidFill>
                  <a:schemeClr val="tx1"/>
                </a:solidFill>
                <a:ea typeface="宋体" pitchFamily="2" charset="-122"/>
              </a:rPr>
              <a:t>製造商也已經進入工業品市場，例如，</a:t>
            </a:r>
            <a:r>
              <a:rPr lang="en-US" altLang="zh-CN" sz="1200" dirty="0">
                <a:solidFill>
                  <a:schemeClr val="tx1"/>
                </a:solidFill>
                <a:ea typeface="宋体" pitchFamily="2" charset="-122"/>
              </a:rPr>
              <a:t>Sony</a:t>
            </a:r>
            <a:r>
              <a:rPr lang="zh-CN" altLang="en-US" sz="1200" dirty="0">
                <a:solidFill>
                  <a:schemeClr val="tx1"/>
                </a:solidFill>
                <a:ea typeface="宋体" pitchFamily="2" charset="-122"/>
              </a:rPr>
              <a:t>公司曾經是一個典型的消費品行銷商，當銷售遇到困難時，開始生產辦公自動化系統，轉而進入工業品市場。</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工業品行銷</a:t>
            </a:r>
            <a:r>
              <a:rPr lang="zh-CN" altLang="en-US" sz="1200" dirty="0">
                <a:solidFill>
                  <a:srgbClr val="4D4D4D"/>
                </a:solidFill>
                <a:latin typeface="Times New Roman" pitchFamily="18" charset="0"/>
                <a:cs typeface="Times New Roman" pitchFamily="18" charset="0"/>
              </a:rPr>
              <a:t>（</a:t>
            </a:r>
            <a:r>
              <a:rPr lang="en-US" altLang="zh-CN" sz="1200" dirty="0">
                <a:solidFill>
                  <a:srgbClr val="4D4D4D"/>
                </a:solidFill>
                <a:latin typeface="Times New Roman" pitchFamily="18" charset="0"/>
                <a:cs typeface="Times New Roman" pitchFamily="18" charset="0"/>
              </a:rPr>
              <a:t>Industrial Marketing</a:t>
            </a:r>
            <a:r>
              <a:rPr lang="zh-CN" altLang="en-US" sz="1200" dirty="0">
                <a:solidFill>
                  <a:srgbClr val="4D4D4D"/>
                </a:solidFill>
                <a:latin typeface="Times New Roman" pitchFamily="18" charset="0"/>
                <a:cs typeface="Times New Roman" pitchFamily="18" charset="0"/>
              </a:rPr>
              <a:t>）類似於液壓裝置中複雜的液體流動。原材料從提取者（農場、礦山、森工、漁業等）直接或間接通過通路商到達原材料加工者（冶煉廠、精煉廠、加工廠）那裏。接著，這些原材料加工者把處理之後的物品直接通過通路商、代理商、或間接通過經紀商，出售給製造商，這些製造商把這些材料加工成品、部件或零件，然後，這些製造商再把這些製成品出售給其他的生產者（</a:t>
            </a:r>
            <a:r>
              <a:rPr lang="en-US" altLang="zh-CN" sz="1200" dirty="0">
                <a:solidFill>
                  <a:srgbClr val="4D4D4D"/>
                </a:solidFill>
                <a:latin typeface="Times New Roman" pitchFamily="18" charset="0"/>
                <a:cs typeface="Times New Roman" pitchFamily="18" charset="0"/>
              </a:rPr>
              <a:t>OEM</a:t>
            </a:r>
            <a:r>
              <a:rPr lang="zh-CN" altLang="en-US" sz="1200" dirty="0">
                <a:solidFill>
                  <a:srgbClr val="4D4D4D"/>
                </a:solidFill>
                <a:latin typeface="Times New Roman" pitchFamily="18" charset="0"/>
                <a:cs typeface="Times New Roman" pitchFamily="18" charset="0"/>
              </a:rPr>
              <a:t>或最終使用者），或售賣給中間商或零售商，其中這些產品可能要返回到原材料提取者或生產者那裏。製造商的許多製成品要賣給中間商，中間商再把這些貨物賣給其他的製造商。對某些製成品來講，可能會由一個分銷商轉賣給另一個分銷商，再由這個分銷商出售給製造商。</a:t>
            </a:r>
            <a:endParaRPr lang="en-US" altLang="zh-CN" sz="1200" dirty="0">
              <a:solidFill>
                <a:srgbClr val="4D4D4D"/>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4D4D4D"/>
              </a:solidFill>
              <a:latin typeface="Times New Roman" pitchFamily="18" charset="0"/>
              <a:ea typeface="宋体" pitchFamily="2" charset="-122"/>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4D4D4D"/>
                </a:solidFill>
                <a:latin typeface="Times New Roman" pitchFamily="18" charset="0"/>
                <a:ea typeface="宋体" pitchFamily="2" charset="-122"/>
                <a:cs typeface="Times New Roman" pitchFamily="18" charset="0"/>
              </a:rPr>
              <a:t>依據目標市場，開發出相應的工業品行銷組合策略，包括：產品和服務策略、分銷通路策略、定價和促銷策略，形成某種行銷規劃方案，然後對執行結果測量，與計劃目標比對。</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a:t>
            </a:fld>
            <a:endParaRPr lang="en-US" altLang="zh-CN" dirty="0"/>
          </a:p>
        </p:txBody>
      </p:sp>
    </p:spTree>
    <p:extLst>
      <p:ext uri="{BB962C8B-B14F-4D97-AF65-F5344CB8AC3E}">
        <p14:creationId xmlns:p14="http://schemas.microsoft.com/office/powerpoint/2010/main" val="4239583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007F2-5162-547D-10E0-F03F9437076A}"/>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A3D13FD1-C7CF-F32B-948D-2997C5B896F3}"/>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5684B6B7-ECDE-D968-9A77-6FBC8FDFC759}"/>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9 </a:t>
            </a:r>
            <a:r>
              <a:rPr lang="zh-TW" altLang="en-US" sz="1200" dirty="0">
                <a:solidFill>
                  <a:schemeClr val="tx1"/>
                </a:solidFill>
                <a:ea typeface="宋体" pitchFamily="2" charset="-122"/>
              </a:rPr>
              <a:t>章 工業品定價策略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9.2</a:t>
            </a:r>
            <a:r>
              <a:rPr lang="zh-TW" altLang="en-US" sz="1200" dirty="0">
                <a:solidFill>
                  <a:schemeClr val="tx1"/>
                </a:solidFill>
                <a:ea typeface="宋体" pitchFamily="2" charset="-122"/>
              </a:rPr>
              <a:t>、工業品定價基本理論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成本會計人員會根據採購、製造、銷售、運輸的成本來定價。常見的定價策略包括：成本定價、顧客導向定價、競爭導向定價三種策略。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Ken Monroe, Tridib Mazumdar. Pricing Decision Models: Recent Developments and Research Opportunities in issues in pricing Theory and research, ed. Timothy </a:t>
            </a:r>
            <a:r>
              <a:rPr lang="en-US" altLang="zh-TW" sz="1200" dirty="0" err="1">
                <a:solidFill>
                  <a:schemeClr val="tx1"/>
                </a:solidFill>
                <a:ea typeface="宋体" pitchFamily="2" charset="-122"/>
              </a:rPr>
              <a:t>Devinney</a:t>
            </a:r>
            <a:r>
              <a:rPr lang="en-US" altLang="zh-TW" sz="1200" dirty="0">
                <a:solidFill>
                  <a:schemeClr val="tx1"/>
                </a:solidFill>
                <a:ea typeface="宋体" pitchFamily="2" charset="-122"/>
              </a:rPr>
              <a:t> Lexington, MA: Lexington Books, 1988. 361~88</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9.2.1</a:t>
            </a:r>
            <a:r>
              <a:rPr lang="zh-TW" altLang="en-US" sz="1200" dirty="0">
                <a:solidFill>
                  <a:schemeClr val="tx1"/>
                </a:solidFill>
                <a:ea typeface="宋体" pitchFamily="2" charset="-122"/>
              </a:rPr>
              <a:t>、成本導向定價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成本定價法中價格的確定可以簡化爲一個「成本 </a:t>
            </a:r>
            <a:r>
              <a:rPr lang="en-US" altLang="zh-TW" sz="1200" dirty="0">
                <a:solidFill>
                  <a:schemeClr val="tx1"/>
                </a:solidFill>
                <a:ea typeface="宋体" pitchFamily="2" charset="-122"/>
              </a:rPr>
              <a:t>+ </a:t>
            </a:r>
            <a:r>
              <a:rPr lang="zh-TW" altLang="en-US" sz="1200" dirty="0">
                <a:solidFill>
                  <a:schemeClr val="tx1"/>
                </a:solidFill>
                <a:ea typeface="宋体" pitchFamily="2" charset="-122"/>
              </a:rPr>
              <a:t>利潤」的公式，這就是常説的成本加成定價法。成本在企業内部就可以得到，只要在實際成本上加一定的目標利潤即可得產品的價格。在這裏要獲得利潤產品的價格不能低於生產產品或交付服務所花費的成本。從理論上看，這種價格表面產品的獲利性，但實際上它往往導致平庸的財務績效。這種定價法顯然是有一定缺陷的，成本定價法是以計算某一特定商品或服務生產過程中所發生的固定成本和變動成本（包括分銷、溝通、經常性開支）。在成本的基礎上再加一定的利潤就成爲一個價格，這一價格會根據市場環境如競爭對手的價格、匯率的變動、暫時性價格折讓以吸引顧客而作相應的調整。這顯然存在問題，如變動成本很大程度依賴於產量，產量又在一定程度上依賴於市場需求，而需求又受價格的影響。顯然究竟是哪些構成「合理的利潤」仍然是有爭論的問題。由於生產成本的複雜性，製造商很難説出產品的精確價格，尤其是在創新產品的生命周期的初始階段很少有可參照的歷史數據來估算不同產量的目標成本。一般情況下，提價方式會使銷售量減少，從而引起單位成本上升，利潤減少。相反降價可能會使銷量增加，固定成本可以分攤到更多的產品上，從而使單位成本下降，利潤增加。這説明定價影響銷量，從而影響單位成本。企業應採取積極主動的定價方式去收回成本，獲取利潤，而不應被成本所左右。</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本定價法的缺陷不僅局限於那些競爭激烈、銷量日減的產品，它對於走俏的產品也會帶來不小的損失。例如，某個擁有多項領先技術的國際電信公司以成本加成法制定目標價格，產品經理和銷售經理通過檢查目標價格是否反映市場供求狀況來決定是否需要調整目標價格。公司上下都覺得這種制度是合理的，但事實證明這種制度對公司的獲利性是不利的。在這種制度實施的前三年中，行銷部門經常以低於「目標價格」的售價賣出某些產品以便隨行就市，然而，公司的若干暢銷產品經常供不應求，但行銷部門卻從未提出過提高「目標價格」的要求。顯然，這種以成本爲基礎的「目標價格」嚴重制約了高價值產品的獲利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本加成定價法往往導致在市場疲軟時定價過高，在市場景氣時定價過低。爲避免這種情況發生，應先回答以下兩個問題，即「爲了以更低的價格賺得預期的利潤，必須完成多大銷售量」，以及「在更高的價格下，最多下跌多少銷售量，仍然可以取得既定的利潤」，問題的答案將取決於成本如何隨銷量而變化，而與當時銷量下的市場價格是否收回成本和達到利潤目標無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本加成定價的基本邏輯是：首先，確定產品的銷售量；然後，計算出產品的單位成本和利潤目標；進而確定產品的價格。但當認識到銷量事實上取決於價格時，這一邏輯的謬誤就一目瞭然。以成本爲基礎定價的基本程序是：產品→成本→價格→價值→顧客。這是以產品爲導向的定價方法。在這裏工程製造部門設計並製造他們認爲「好」的產品。在此過程中，他們投資以增加產品的功能和相應的服務，從而增加了成本。然後，財務部門將各項成本加總確定一個「目標價格」。到最後一步，行銷部門才開始介入，負責向顧客充分顯示產品的價值以説明其價格的合理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修正成本加成定價法可能產生的價格偏差，經理們往往允許在一定範圍内有調整價格的「機動性」。這雖然在短期内可以防止不必要的市場份額損失，但不是解決問題的根本辦法。因爲，當新產品的成本或性能不能滿足顧客的價值需求時，同樣的問題會再次發生。此外，一旦顧客從討價還價中得到實惠，討價還價就會日益頻繁，甚至對那些本來貨真價實的產品也不例外。解決問題的根本辦法是將上述定價程序顛倒過來，採用以價值估量爲依據決定目標價格，進而根據這個目標價格決定產品的成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9.2.2</a:t>
            </a:r>
            <a:r>
              <a:rPr lang="zh-TW" altLang="en-US" sz="1200" dirty="0">
                <a:solidFill>
                  <a:schemeClr val="tx1"/>
                </a:solidFill>
                <a:ea typeface="宋体" pitchFamily="2" charset="-122"/>
              </a:rPr>
              <a:t>、顧客導向定價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意識到以成本爲基礎定價法對獲利性的負面效應，並意識到定價應當反映市場狀況，於是開始將定價權從財務經理手裏轉移到行銷經理或產品經理手裏，從理論上講，這種趨勢與價值定價法相符。因爲行銷部門是公司中最了解顧客對產品價值評價的部門，然而，從實踐上看，如果爲了追求短期銷售目標而濫用定價權，則最終會損害公司的長期獲利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以價值爲基礎的定價並不是簡單地尋求顧客滿意。事實上，顧客的滿意通常可以通過增加服務和數量附贈來獲得。但是，如果行銷人員認爲最大銷售額就意味著經營成功的話，那無疑是有爭議的。一旦行銷人員將以上兩個目標混爲一談，他就掉進了一個陷阱，即按顧客願意支付的金額定價而不是看產品對顧客的價值多少來定價。盡管這樣定價能完成銷售目標，但從長遠看卻會損害公司的獲利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當價格僅僅作爲購買者支付意願的反映時，便會產生兩個問題。首先，老練的買主一般是不會將自己的支付意願坦誠相告。尤其是在工業品市場，買主往往較少，通過市場調研等正式方法得到顧客認知價值難度很大，通過非正式的渠道獲得顧客認知價值時會進入一個灰色地帶涉及商業道德問題。這使得定價者進退兩難。職業采購代理更是精於討價還價之道。一旦買主意識到賣主的開價並非鐵板一塊，他們就會由於利益驅動將某些真實的信息隱藏起來，甚至有意誤導賣方做出對買方有利的定價。這勢必會逐漸損害行銷人員了解顧客並與之建立緊密關系的能力。其次這種定價法更爲根本性的問題在於，行銷的任務並非是簡單的以顧客當前願意支付的價格銷售產品，而是要激發顧客以更符合真實價值的價格來購買商品。許多公司之所以對其新產品定價過低，是因爲它們把那些對產品真正價值一無所知的潛在顧客的支付意願作爲定價的基礎。事實上，價格對於顧客嘗試新產品的影響是微不足道的，影響其購買的主要因素是其對產品價值的認知程度和顧客的偏好程度。例如，大多數顧客起初都覺得複印機、電腦、食物加工機之類的新產品的價值與其高價格不相符，可是在經過廣泛的行銷活動，向顧客宣傳產品的價值並提供相應保證之後，這些產品就逐漸被市場所接受了。不要以爲那些顧客從未使用過你的產品，就愿意花錢一試。要設法使顧客認識到產品對他們的價值，並向其他顧客宣傳這種價值。降價絕對不可以取代必須的行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9.2.3</a:t>
            </a:r>
            <a:r>
              <a:rPr lang="zh-TW" altLang="en-US" sz="1200" dirty="0">
                <a:solidFill>
                  <a:schemeClr val="tx1"/>
                </a:solidFill>
                <a:ea typeface="宋体" pitchFamily="2" charset="-122"/>
              </a:rPr>
              <a:t>、競爭導向定價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根據競爭狀況確定價格的定價方法看來，定價只是用以實現銷售目標的手段，在這種定價方法中，銷售目標往往是提高市場占有率。一些經理認爲這種方法是「戰略性定價」，這是很有爭議的。通常提高市場占有率會帶來更多的利潤，這也是競爭導向定價法的理論基礎之一。然而以降價競爭爲主導的市場占有率提高往往會犧牲價格獲利性，雖然降價是實現銷售目標最快、最有效的方法，但從財務和長期看，這是一種並不高明的決策。因爲它只不過是以較低的邊際收益爲代價去獲得短期的競爭優勢，並極易被模仿，如果產品的價格遠低於其價值，獲得的這種市場占有率顯然是無法長久維持的。高明的競爭者很可能通過增加產品的差異化來降低消費者的價格敏感度，通過廣告加强品牌忠誠度。而一旦這種低價無法繼續維持，採用這種定價的企業極易遭受市場占有率和收益的雙重下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事實上，除非公司有充分理由相信其競爭對手在價格上不具備與之匹敵的實力，否則把降價作爲競爭的主要手段是得不償失的。相比之下，產品差異、廣告宣傳、改善分銷通路策略雖不像降價那樣能迅速增加銷售額，但卻能爲公司帶來長久的利潤。定價的目標是尋求邊際收益與市場份額的平衡，使得產品長期利潤最大化，當然這無疑是理想情況。最具獲利性的價格通常也就是那個對競爭性市場占有率構成實質性約束的價格。</a:t>
            </a:r>
          </a:p>
        </p:txBody>
      </p:sp>
      <p:sp>
        <p:nvSpPr>
          <p:cNvPr id="24580" name="灯片编号占位符 3">
            <a:extLst>
              <a:ext uri="{FF2B5EF4-FFF2-40B4-BE49-F238E27FC236}">
                <a16:creationId xmlns:a16="http://schemas.microsoft.com/office/drawing/2014/main" id="{01993BE1-AE61-3975-53FB-075ECD57D7C4}"/>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20</a:t>
            </a:fld>
            <a:endParaRPr lang="en-US" altLang="zh-CN" dirty="0"/>
          </a:p>
        </p:txBody>
      </p:sp>
    </p:spTree>
    <p:extLst>
      <p:ext uri="{BB962C8B-B14F-4D97-AF65-F5344CB8AC3E}">
        <p14:creationId xmlns:p14="http://schemas.microsoft.com/office/powerpoint/2010/main" val="981496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8FFED-25B2-64E5-5657-206E1504F63C}"/>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530CCF97-E233-4A7B-D2DE-1C64F003EDEC}"/>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15547144-18BF-577A-A8A3-7568A8FA8002}"/>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9 </a:t>
            </a:r>
            <a:r>
              <a:rPr lang="zh-TW" altLang="en-US" sz="1200" dirty="0">
                <a:solidFill>
                  <a:schemeClr val="tx1"/>
                </a:solidFill>
                <a:ea typeface="宋体" pitchFamily="2" charset="-122"/>
              </a:rPr>
              <a:t>章 工業品定價策略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9.3</a:t>
            </a:r>
            <a:r>
              <a:rPr lang="zh-TW" altLang="en-US" sz="1200" dirty="0">
                <a:solidFill>
                  <a:schemeClr val="tx1"/>
                </a:solidFill>
                <a:ea typeface="宋体" pitchFamily="2" charset="-122"/>
              </a:rPr>
              <a:t>、工業品定價的影響因素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9.3.1</a:t>
            </a:r>
            <a:r>
              <a:rPr lang="zh-TW" altLang="en-US" sz="1200" dirty="0">
                <a:solidFill>
                  <a:schemeClr val="tx1"/>
                </a:solidFill>
                <a:ea typeface="宋体" pitchFamily="2" charset="-122"/>
              </a:rPr>
              <a:t>、價格目標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定價目標可以是實現一個已經確定的投資回報率，也可以是達到某一個市場占有率的目標。實際上，定價目標不僅僅是市場占有率和利潤率這樣的問題，還要考慮到市場競爭、渠道關系、產品因素，這樣一來，定價決策的目標就非常多樣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、利潤最大化目標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、一定利潤水平下的銷售收入最大化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、市場份額目標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、長期生存目標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9.3.2</a:t>
            </a:r>
            <a:r>
              <a:rPr lang="zh-TW" altLang="en-US" sz="1200" dirty="0">
                <a:solidFill>
                  <a:schemeClr val="tx1"/>
                </a:solidFill>
                <a:ea typeface="宋体" pitchFamily="2" charset="-122"/>
              </a:rPr>
              <a:t>、需求分析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潛在的需求、價格敏感度、潛在的獲利性會隨著不同的細分市場顯著變化。爲了建立有效的價格政策，必須把注意力集中在客戶對產品和服務的知覺價值上，工業品的需求要從多個角度來分析。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、衡量顧客的認知價值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評估產品價值首先要了解顧客對產品的理解。這就需要在確定價格時了解顧客對價格會做出何種反應，了解顧客的認知價值（</a:t>
            </a:r>
            <a:r>
              <a:rPr lang="en-US" altLang="zh-TW" sz="1200" dirty="0">
                <a:solidFill>
                  <a:schemeClr val="tx1"/>
                </a:solidFill>
                <a:ea typeface="宋体" pitchFamily="2" charset="-122"/>
              </a:rPr>
              <a:t>perceived value</a:t>
            </a:r>
            <a:r>
              <a:rPr lang="zh-TW" altLang="en-US" sz="1200" dirty="0">
                <a:solidFill>
                  <a:schemeClr val="tx1"/>
                </a:solidFill>
                <a:ea typeface="宋体" pitchFamily="2" charset="-122"/>
              </a:rPr>
              <a:t>）。產品的認知價值是顧客願意爲其所得到的總產品利益支付的價格，認知價值定價在工業品定價中有廣泛的應用。内莫（</a:t>
            </a:r>
            <a:r>
              <a:rPr lang="en-US" altLang="zh-TW" sz="1200" dirty="0" err="1">
                <a:solidFill>
                  <a:schemeClr val="tx1"/>
                </a:solidFill>
                <a:ea typeface="宋体" pitchFamily="2" charset="-122"/>
              </a:rPr>
              <a:t>Nimer</a:t>
            </a:r>
            <a:r>
              <a:rPr lang="zh-TW" altLang="en-US" sz="1200" dirty="0">
                <a:solidFill>
                  <a:schemeClr val="tx1"/>
                </a:solidFill>
                <a:ea typeface="宋体" pitchFamily="2" charset="-122"/>
              </a:rPr>
              <a:t>）在西元</a:t>
            </a:r>
            <a:r>
              <a:rPr lang="en-US" altLang="zh-TW" sz="1200" dirty="0">
                <a:solidFill>
                  <a:schemeClr val="tx1"/>
                </a:solidFill>
                <a:ea typeface="宋体" pitchFamily="2" charset="-122"/>
              </a:rPr>
              <a:t>1975</a:t>
            </a:r>
            <a:r>
              <a:rPr lang="zh-TW" altLang="en-US" sz="1200" dirty="0">
                <a:solidFill>
                  <a:schemeClr val="tx1"/>
                </a:solidFill>
                <a:ea typeface="宋体" pitchFamily="2" charset="-122"/>
              </a:rPr>
              <a:t>年最早提出應該按顧客認知價值而不應按廠家的成本去定價。事實上，成本導向定價減少了獲利的機會，最佳價格是顧客滿意範圍内的價格，而顧客滿意範圍是在認知範圍内的。認知價格範圍可以通過生命周期階段、經驗成本、相關學習曲缐來計算。可以這樣講，確定顧客的認知價格範圍是了解顧客認知價值的第一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那麽，如何來衡量顧客的認知價值呢？即使是相似的競爭產品，顧客對其認知的價值也會不同。因爲在顧客看來，行銷商提供的產品或服務對於顧客而言都是有差異的，這表明購買者對不同的產品認知到的價值是不同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事實上，在定價過程中，最爲重要的一點是要知道什麽因素對認知價值的貢獻最大。一般對工業品認知價值有貢獻的因素如：品質、配送期、系統性（能提供全面的解決方案、還是只能提供部分的解決方案）、創新（研發支撐的力度）、培訓（是隨時按需培訓、還是只在最初購買時培訓）、服務（只能通過售賣方異地的母公司獲得、還是在客戶本地就可獲得）。</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工業品認知價值屬性評估量表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因素（</a:t>
            </a:r>
            <a:r>
              <a:rPr lang="en-US" altLang="zh-TW" sz="1200" dirty="0">
                <a:solidFill>
                  <a:schemeClr val="tx1"/>
                </a:solidFill>
                <a:ea typeface="宋体" pitchFamily="2" charset="-122"/>
              </a:rPr>
              <a:t>factor</a:t>
            </a:r>
            <a:r>
              <a:rPr lang="zh-TW" altLang="en-US" sz="1200" dirty="0">
                <a:solidFill>
                  <a:schemeClr val="tx1"/>
                </a:solidFill>
                <a:ea typeface="宋体" pitchFamily="2" charset="-122"/>
              </a:rPr>
              <a:t>）	權重（</a:t>
            </a:r>
            <a:r>
              <a:rPr lang="en-US" altLang="zh-TW" sz="1200" dirty="0">
                <a:solidFill>
                  <a:schemeClr val="tx1"/>
                </a:solidFill>
                <a:ea typeface="宋体" pitchFamily="2" charset="-122"/>
              </a:rPr>
              <a:t>weight</a:t>
            </a:r>
            <a:r>
              <a:rPr lang="zh-TW" altLang="en-US" sz="1200" dirty="0">
                <a:solidFill>
                  <a:schemeClr val="tx1"/>
                </a:solidFill>
                <a:ea typeface="宋体" pitchFamily="2" charset="-122"/>
              </a:rPr>
              <a:t>）	得分：李克特（</a:t>
            </a:r>
            <a:r>
              <a:rPr lang="en-US" altLang="zh-TW" sz="1200" dirty="0">
                <a:solidFill>
                  <a:schemeClr val="tx1"/>
                </a:solidFill>
                <a:ea typeface="宋体" pitchFamily="2" charset="-122"/>
              </a:rPr>
              <a:t>Likert</a:t>
            </a:r>
            <a:r>
              <a:rPr lang="zh-TW" altLang="en-US" sz="1200" dirty="0">
                <a:solidFill>
                  <a:schemeClr val="tx1"/>
                </a:solidFill>
                <a:ea typeface="宋体" pitchFamily="2" charset="-122"/>
              </a:rPr>
              <a:t>）</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分制	加權調整得分（</a:t>
            </a:r>
            <a:r>
              <a:rPr lang="en-US" altLang="zh-TW" sz="1200" dirty="0">
                <a:solidFill>
                  <a:schemeClr val="tx1"/>
                </a:solidFill>
                <a:ea typeface="宋体" pitchFamily="2" charset="-122"/>
              </a:rPr>
              <a:t>weight × Likert</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品質	</a:t>
            </a:r>
            <a:r>
              <a:rPr lang="en-US" altLang="zh-TW" sz="1200" dirty="0">
                <a:solidFill>
                  <a:schemeClr val="tx1"/>
                </a:solidFill>
                <a:ea typeface="宋体" pitchFamily="2" charset="-122"/>
              </a:rPr>
              <a:t>0.2	5	1</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配送期	</a:t>
            </a:r>
            <a:r>
              <a:rPr lang="en-US" altLang="zh-TW" sz="1200" dirty="0">
                <a:solidFill>
                  <a:schemeClr val="tx1"/>
                </a:solidFill>
                <a:ea typeface="宋体" pitchFamily="2" charset="-122"/>
              </a:rPr>
              <a:t>0.15	3	0.45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功能完整性	</a:t>
            </a:r>
            <a:r>
              <a:rPr lang="en-US" altLang="zh-TW" sz="1200" dirty="0">
                <a:solidFill>
                  <a:schemeClr val="tx1"/>
                </a:solidFill>
                <a:ea typeface="宋体" pitchFamily="2" charset="-122"/>
              </a:rPr>
              <a:t>0.25	5	1.25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改良能力	</a:t>
            </a:r>
            <a:r>
              <a:rPr lang="en-US" altLang="zh-TW" sz="1200" dirty="0">
                <a:solidFill>
                  <a:schemeClr val="tx1"/>
                </a:solidFill>
                <a:ea typeface="宋体" pitchFamily="2" charset="-122"/>
              </a:rPr>
              <a:t>0.2	5	1</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培訓服務	</a:t>
            </a:r>
            <a:r>
              <a:rPr lang="en-US" altLang="zh-TW" sz="1200" dirty="0">
                <a:solidFill>
                  <a:schemeClr val="tx1"/>
                </a:solidFill>
                <a:ea typeface="宋体" pitchFamily="2" charset="-122"/>
              </a:rPr>
              <a:t>0.1	2	0.2</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售後服務	</a:t>
            </a:r>
            <a:r>
              <a:rPr lang="en-US" altLang="zh-TW" sz="1200" dirty="0">
                <a:solidFill>
                  <a:schemeClr val="tx1"/>
                </a:solidFill>
                <a:ea typeface="宋体" pitchFamily="2" charset="-122"/>
              </a:rPr>
              <a:t>0.1	2	0.2</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總計得分	</a:t>
            </a:r>
            <a:r>
              <a:rPr lang="en-US" altLang="zh-TW" sz="1200" dirty="0">
                <a:solidFill>
                  <a:schemeClr val="tx1"/>
                </a:solidFill>
                <a:ea typeface="宋体" pitchFamily="2" charset="-122"/>
              </a:rPr>
              <a:t>1	22	4.1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很顯然，提供高品質的產品其成本也會相應地提高，而且每種屬性所花費成本是不同的，這就需要評估不同的區隔市場對哪些屬性最爲敏感，自己相對於競爭者在哪些屬性上有優勢。衡量產品的認知價值的一個有效的方法是衡量其相對價值，首先需要選擇一種競爭產品作爲參照品，然後估計另外一種產品對參照品的相對價值。認知的相對價值一般由兩部分組成，產品屬性對於顧客的價值，競爭品在這些屬性方面的認知價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了解產品的屬性以及顧客認知價值不僅可以幫助企業確定產品的價格，還可以幫助企業制定其他的行銷策略。第一、如果產品提供的屬性確實優於其競爭產品，但顧客並沒有發現其與競爭品的區別，公司就應該制定相應的行銷溝通策略，讓顧客意識到產品的優勢；第二、行銷溝通策略也能改變顧客的認知價值；第三、如果顧客認爲某種屬性特別重要，那麽增加該項屬性的性能將能增加顧客對產品總的認知價值；第四、潛在顧客對產品價值的評估爲企業區隔市場提供了機會，在進入具有競爭優勢的市場時，要考慮到該市場的顧客是否認爲該項優勢具有價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、目標市場的需求價格彈性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需求價格彈性（</a:t>
            </a:r>
            <a:r>
              <a:rPr lang="en-US" altLang="zh-TW" sz="1200" dirty="0">
                <a:solidFill>
                  <a:schemeClr val="tx1"/>
                </a:solidFill>
                <a:ea typeface="宋体" pitchFamily="2" charset="-122"/>
              </a:rPr>
              <a:t>price elasticity of demand</a:t>
            </a:r>
            <a:r>
              <a:rPr lang="zh-TW" altLang="en-US" sz="1200" dirty="0">
                <a:solidFill>
                  <a:schemeClr val="tx1"/>
                </a:solidFill>
                <a:ea typeface="宋体" pitchFamily="2" charset="-122"/>
              </a:rPr>
              <a:t>）是用來測度顧客對價格變化的敏感程度的指標。它是指當價格發生變動時，需求量變動的百分比與價格變動的百分比的比率。當價格降低時，如果銷售收入增加，可以說價格富有彈性；如果銷售收入下降，就認爲價格缺乏彈性。在工業品市場，價格彈性一般受以下一些因素的影響：顧客的轉換成本、產品在顧客產品成本結構中的比重、產品爲顧客帶來的價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、搜尋行爲與轉換成本影響價格彈性。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如果組織購買者能夠輕易買到該類產品，競爭品很多，顧客很容易貨比三家評估產品的性能比，那麽這時價格彈性高；反之，則相反。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當顧客很容易獲得各產品的價格等信息並做出比較時，價格彈性高；反之，則相反。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顧客從一個供應商轉到另一個供應商增加的成本。例如顧客放棄一個供應商轉向其他供應商會損失前期的專用設備投資、培訓等成本費用，顧客會考慮這些轉換成本。轉換時成本高則價格彈性低；反之，則相反。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、產品在顧客成本結構中的比重和影響。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價格需求彈性與產品在顧客成本中所占地位也有一定關系，如果產品在顧客的成本結構中所占比重很大，或影響很大，那麽該產品需求是富於彈性的；如果比重小或影響小，那麽該產品的需求就缺乏彈性，產品的價格就不如產品質量和配送來得重要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、客戶的目標市場。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的需求最終來自於最終消費品的需求狀況，因此，如果客戶的目標市場是消費品市場，了解客戶的目標市場也有助於確定工業品的需求彈性。若市場需求富於彈性，該工業品價格的降低將會使顧客最終產品的成本降低，客戶最終產品的需求量會增加，反過來會擴大對該工業品的需求。因此，工業品的定價決策不僅要考慮工業品市場的情況，也要考慮對應的最終消費品市場情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、網上渠道還是傳統渠道。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網上渠道與傳統渠道的目標消費群體雖然不能完全分開，但網上渠道由於其獲取信息成本的低廉特性和沒有地域限制的特點，使得其價格彈性顯著高於傳統渠道，價格顯著低於傳統渠道。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網上市場具有較低的信息搜尋成本和很低的供應商轉換成本（從一個供應商轉向另一個供應商的成本），而且網上市場具有無疆界的特點，使得購買者只需點擊一下鼠標，即可實現供應商的轉換，因此網上市場存在較低的轉換成本，購買者對於商品的微小變化都很敏感，相對於傳統市場而言，網上市場所銷售的商品價格彈性較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盡管網上價格彈性高，而且價格一般會低於傳統通路價格，但顯然互聯網並不等於低價。對消費者來講，搜尋成本低；對行銷商來講，店面和倉儲的費用在降低，店面的地段不再重要；這些使得價格的均衡點在降低。網上定價顯然要考慮對傳統通路的影響，而不能一味求低來迎合較高的價格彈性，畢竟網上定價始終是作爲行銷商價格體系的一部分而存在的。網上工業品行銷（</a:t>
            </a:r>
            <a:r>
              <a:rPr lang="en-US" altLang="zh-TW" sz="1200" dirty="0">
                <a:solidFill>
                  <a:schemeClr val="tx1"/>
                </a:solidFill>
                <a:ea typeface="宋体" pitchFamily="2" charset="-122"/>
              </a:rPr>
              <a:t>B to B</a:t>
            </a:r>
            <a:r>
              <a:rPr lang="zh-TW" altLang="en-US" sz="1200" dirty="0">
                <a:solidFill>
                  <a:schemeClr val="tx1"/>
                </a:solidFill>
                <a:ea typeface="宋体" pitchFamily="2" charset="-122"/>
              </a:rPr>
              <a:t>）所具有的以上特點是很突出的。顯然，行銷商在網上可以同時與衆多的供應商和分銷商進行溝通和交易，通路縮短了，通路的成本節約可以被交易雙方共享，轉化爲交易價格的降低。但由於信息搜尋成本、轉換成本的降低，使得價格彈性增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、需求價格彈性的測定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行銷人員到底應該如何測定產品的需求價格彈性呢？一些方法要依賴客觀的統計資料，還有一些方法則依據管理人員的直覺和主觀判斷。這裏主要介紹兩種方法：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、試銷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説來，只有消費品的需求價格彈性的測定適合採用試銷的方法。但是對於那些有大量潛在客戶、使用周期短（可以進行重複購買行爲），並且具有良好的試銷區域的工業品而言，其工業品的需求價格彈性的測量是可以採用這種方法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、調查法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調查法可以用來測試客戶在不同的價格和價格範圍内購買工業品的意願。有時對消費品的購買者一起進行的聯合研究可以進行最終消費者需求的測量。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現實的情況大多是，價格制定者在制定價格時往往缺乏足夠的時間、資源、信息來源，此時，主觀的方法可能更爲實際。這種主觀定價方法主要依賴於價格制定者的經驗、判斷、客戶知識，需要分析價格對其他組合要素（產品、促銷、分銷策略）和特定競爭環境的關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市場的了解是工業品定價的核心。深刻掌握客戶如何權衡在採購決策過程中的利益和成本是工業品定價決策的關鍵之處。在工業品定價這種不確定的任務中，目標是盡可能精確地估計出公司產品的可能需求曲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9.3.3</a:t>
            </a:r>
            <a:r>
              <a:rPr lang="zh-TW" altLang="en-US" sz="1200" dirty="0">
                <a:solidFill>
                  <a:schemeClr val="tx1"/>
                </a:solidFill>
                <a:ea typeface="宋体" pitchFamily="2" charset="-122"/>
              </a:rPr>
              <a:t>、成本分析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成本爲價格限定了最低界限，利潤來自售價與成本間的差額，可是，價格應超出成本多少，並無一定公式可以遵循，通常取決於成本之外的因素。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、成本分類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、固定成本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在既定生產經營規模範圍内，不隨產品生產和銷售的種類及數量的變化而變動的成本費用，如折舊、照明、空調、租金、保險費用、市場調研、管理人員薪酬。在一定的生產規模下，單位固定成本會隨著產量的增加而下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、可變成本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隨著生產和銷售的產品種類及數量的變化而相應變動的成本費用，主要包括用於原材料、燃料、運輸、存儲等方面的支出，以及部分銷售費用等。一開始，單位可變成本很高，隨著產量的增加和市場的擴展，單位可變成本會降低，直至最低點，但之後，如果產量進一步增加，單位可變成本進一步上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、總成本費用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即全部固定與變動成本費用之和。當產量爲零時，總成本費用等於未開工時發生的固定成本費用。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、直接成本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與產品和市場直接相關的固定和可變成本，如原材料、工人薪酬、機器折舊費、廣告、銷售費用、運輸費用。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、間接成本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與產品和市場相關，但沒有直接關系的那一部分成本，如生產管理人員薪酬、品質控制費用、售後服務費用。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、平均固定成本費用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是指單位產品所包含的固定成本費用的平均數額，即固定成本費用與總產量之比，它隨著產量的增加而減少。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、平均可變成本費用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是指單位產品所包含的可變成本費用的平均分攤額，即總可變成本費用與總產量之比。它在生產初期水平較高，其後隨著產量增加呈現遞減趨勢，但達到一定限額之後，會由於報酬遞減的作用轉而上升。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a:t>
            </a:r>
            <a:r>
              <a:rPr lang="zh-TW" altLang="en-US" sz="1200" dirty="0">
                <a:solidFill>
                  <a:schemeClr val="tx1"/>
                </a:solidFill>
                <a:ea typeface="宋体" pitchFamily="2" charset="-122"/>
              </a:rPr>
              <a:t>、平均成本費用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是指總成本費用與總產量之比，即單位產品的平均成本費用。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一種產品，如果固定成本占很大比重，企業就必須想方設法擴大市場需求，從而擴大生產量，使生產處於飽和狀態，往往在這種行業實行低價滲透從競爭和成本來講都是有利的。如果可變成本高，定價就應該使貢獻率最大化，這樣才能獲得最大的利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經濟學的邊際理論認爲，只要銷售價格大於產品的邊際成本，公司就可以擴大生產和銷售量。也就是說，單位可變成本會隨著生產和銷售量的上升不斷下降，直至最低點，這就是生產和銷售量的最優決策點。然後單位可變成本又會隨著生產和銷售量的上升而上升，有時還會呈直缐上升趨勢。但實際上，這一最優決策點很難判斷。同時，在確定最低單位可變成本的決策點時，除了要考慮這一邊際理論之外，還要考慮「學習曲缐」這一概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、學習曲缐（</a:t>
            </a:r>
            <a:r>
              <a:rPr lang="en-US" altLang="zh-TW" sz="1200" dirty="0">
                <a:solidFill>
                  <a:schemeClr val="tx1"/>
                </a:solidFill>
                <a:ea typeface="宋体" pitchFamily="2" charset="-122"/>
              </a:rPr>
              <a:t>experience curve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學習曲缐（</a:t>
            </a:r>
            <a:r>
              <a:rPr lang="en-US" altLang="zh-TW" sz="1200" dirty="0">
                <a:solidFill>
                  <a:schemeClr val="tx1"/>
                </a:solidFill>
                <a:ea typeface="宋体" pitchFamily="2" charset="-122"/>
              </a:rPr>
              <a:t>experience curve</a:t>
            </a:r>
            <a:r>
              <a:rPr lang="zh-TW" altLang="en-US" sz="1200" dirty="0">
                <a:solidFill>
                  <a:schemeClr val="tx1"/>
                </a:solidFill>
                <a:ea typeface="宋体" pitchFamily="2" charset="-122"/>
              </a:rPr>
              <a:t>）是指平均成本會隨著產量的積纍（生產經驗的積纍）而下降。學習曲缐首先由波音飛機公司（</a:t>
            </a:r>
            <a:r>
              <a:rPr lang="en-US" altLang="zh-TW" sz="1200" dirty="0">
                <a:solidFill>
                  <a:schemeClr val="tx1"/>
                </a:solidFill>
                <a:ea typeface="宋体" pitchFamily="2" charset="-122"/>
              </a:rPr>
              <a:t>Boeing</a:t>
            </a:r>
            <a:r>
              <a:rPr lang="zh-TW" altLang="en-US" sz="1200" dirty="0">
                <a:solidFill>
                  <a:schemeClr val="tx1"/>
                </a:solidFill>
                <a:ea typeface="宋体" pitchFamily="2" charset="-122"/>
              </a:rPr>
              <a:t>）於西元</a:t>
            </a:r>
            <a:r>
              <a:rPr lang="en-US" altLang="zh-TW" sz="1200" dirty="0">
                <a:solidFill>
                  <a:schemeClr val="tx1"/>
                </a:solidFill>
                <a:ea typeface="宋体" pitchFamily="2" charset="-122"/>
              </a:rPr>
              <a:t>1950</a:t>
            </a:r>
            <a:r>
              <a:rPr lang="zh-TW" altLang="en-US" sz="1200" dirty="0">
                <a:solidFill>
                  <a:schemeClr val="tx1"/>
                </a:solidFill>
                <a:ea typeface="宋体" pitchFamily="2" charset="-122"/>
              </a:rPr>
              <a:t>年發現，它們發現每當產量纍計增加一倍時，生產飛機所需的時間會減少</a:t>
            </a:r>
            <a:r>
              <a:rPr lang="en-US" altLang="zh-TW" sz="1200" dirty="0">
                <a:solidFill>
                  <a:schemeClr val="tx1"/>
                </a:solidFill>
                <a:ea typeface="宋体" pitchFamily="2" charset="-122"/>
              </a:rPr>
              <a:t>20%</a:t>
            </a:r>
            <a:r>
              <a:rPr lang="zh-TW" altLang="en-US" sz="1200" dirty="0">
                <a:solidFill>
                  <a:schemeClr val="tx1"/>
                </a:solidFill>
                <a:ea typeface="宋体" pitchFamily="2" charset="-122"/>
              </a:rPr>
              <a:t>。對於學習曲缐是否起作用一直存在爭議，一些學者承認產量的增加與成本的下降會同時發生，但他們否認產量的增加是成本下降的主要原因；另外一些學者認爲，以學習曲缐爲基礎進行的定價會使企業失敗。但是學習曲缐仍然是預測成本和價格的重要工具之一。事實上，平均成本隨著生產經驗的積纍而以一定的比例降低有普遍性，這一比例隨著不同的行業而有所不同，大約從</a:t>
            </a:r>
            <a:r>
              <a:rPr lang="en-US" altLang="zh-TW" sz="1200" dirty="0">
                <a:solidFill>
                  <a:schemeClr val="tx1"/>
                </a:solidFill>
                <a:ea typeface="宋体" pitchFamily="2" charset="-122"/>
              </a:rPr>
              <a:t>10%</a:t>
            </a:r>
            <a:r>
              <a:rPr lang="zh-TW" altLang="en-US" sz="1200" dirty="0">
                <a:solidFill>
                  <a:schemeClr val="tx1"/>
                </a:solidFill>
                <a:ea typeface="宋体" pitchFamily="2" charset="-122"/>
              </a:rPr>
              <a:t>到</a:t>
            </a:r>
            <a:r>
              <a:rPr lang="en-US" altLang="zh-TW" sz="1200" dirty="0">
                <a:solidFill>
                  <a:schemeClr val="tx1"/>
                </a:solidFill>
                <a:ea typeface="宋体" pitchFamily="2" charset="-122"/>
              </a:rPr>
              <a:t>30%</a:t>
            </a:r>
            <a:r>
              <a:rPr lang="zh-TW" altLang="en-US" sz="1200" dirty="0">
                <a:solidFill>
                  <a:schemeClr val="tx1"/>
                </a:solidFill>
                <a:ea typeface="宋体" pitchFamily="2" charset="-122"/>
              </a:rPr>
              <a:t>不等，主要爲</a:t>
            </a:r>
            <a:r>
              <a:rPr lang="en-US" altLang="zh-TW" sz="1200" dirty="0">
                <a:solidFill>
                  <a:schemeClr val="tx1"/>
                </a:solidFill>
                <a:ea typeface="宋体" pitchFamily="2" charset="-122"/>
              </a:rPr>
              <a:t>15%~20%</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學習曲缐，有三點需注意：第一，學習曲缐與纍計產量有關，而不是與時間有關。因此當產品進入成熟期後，由於纍計產量的增加導入期和成長期緩慢，因此單位成本減少的速度也比較慢，而並不是因爲以前所認爲的由於邊際成本遞減規律。第二，成本的降低並不是僅僅與生產過程有關。產品設計、管理、分銷渠道、行銷策略都可以降低產品的成本。第三，學習曲缐與規模經濟並不相同。在學習曲缐中，成本的降低與纍計產量有關，而不是與生產規模有關。而規模經濟是指在一定時間内、一定技術水平下，隨著生產規模的擴大，產品單位成本逐漸降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實際應用學習曲缐時，會遇到很多困難。首先，當經驗增加時，成本並不一定會減少，學習曲缐只是爲降低成本和提高效率提供了機會。其次，在確定某一產品的學習曲缐時，單個企業的產量與成本關系的數據很難獲得，因爲大多數公司對這些數據嚴格保密，而整個行業的數據對學習曲缐的確定又無多大價值。這主要有幾個原因：第一，行業公布的價格與實際簽訂合同時雙方協定的價格之間無多大的聯系；第二，不同的企業採用不同的定價戰略；第三，所謂「平均價格」指的是一系列相似品的平均價格；第四，由於企業對成本數據保密，行業公布的價格與實際成本之間無多大的聯系；第五，由於過度追求成本最小化，使得一些企業在面對競爭時，缺乏產品創新精神，而這又會使產品在市場上缺乏競爭力。因此在追求學習曲缐的同時應注意：第一，創新也是降低成本的重要原因；第二，產量增加時創新並不會隨之出現；第三，企業創新的程度依賴於創新的意願度、想象力、有效追求目標的能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9.3.4</a:t>
            </a:r>
            <a:r>
              <a:rPr lang="zh-TW" altLang="en-US" sz="1200" dirty="0">
                <a:solidFill>
                  <a:schemeClr val="tx1"/>
                </a:solidFill>
                <a:ea typeface="宋体" pitchFamily="2" charset="-122"/>
              </a:rPr>
              <a:t>、競爭分析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競爭不太激烈的市場上，行銷人員可以完全依靠分析購買者的價格敏感性來預測價格的變動對銷量的影響。折扣（直接方式或間接方式，如回扣、附送贈品、優惠付款）幾乎可以肯定會增加短期内的銷售額和利潤。但長期内折扣的影響要看競爭對手的反應，折扣對顧客長期行爲的影響，以及折扣導致的公司品質、服務等戰略的變化多方面的因素，長期内折扣是競爭者、顧客、公司多方博弈的結果。降價在競爭激烈的市場就極其危險了，如果博弈的結果是行業整體降價，只會導致行業利潤的整體下降。毫無疑問，現有的和潛在的競爭者行爲會影響到企業的定價決策，它爲產品的價格確定了上限。產品價格的範圍在很大程度上取決於在組織購買者眼裏它與競爭品的差異程度。企業可以從以下幾個方面獲得差異性：產品的物理屬性、公司信譽、技術能力、送貨及時性、賦予產品的價值觀理念等方面。也就是説，即使兩種競爭產品性能及品質相似，企業也可以通過服務如減少配送時間獲得差異性。除了評估在各種不同細分市場中的產品差異程度，工業品行銷人員還必須了解競爭者如何對特定的價格決策做出反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些戰略專家認爲傳統意義上的在穩定狀態下的靜態競爭模型正在被迅速變化中的超級競爭模型替代。在穩定的競爭環境中，企業可以制定一個較爲穩定的長期發展戰略，以適應長期的市場環境。此時，企業的戰略應集中在，維持自己在市場上的戰略優勢和建立市場的平衡狀態，以使位於產業中次級地位的公司能夠接受現時的狀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超級競爭環境中，成功的企業追求暫時的優勢，並不斷地打破市場的平衡以破壞競爭對手的優勢。在這種環境下的主導公司不斷地尋求新的優勢源泉，在更深的層次上展開競爭，並促進超級競爭環境的升級。高科技產業中的追求品質改進和首先標出下一個最低價格點的超級競爭者，能夠享有銷售量的爆發性增長和市場份額快速擴展的利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預測競爭的反應，企業首先必須了解現實和潛在競爭者的成功結構和競爭戰略，公開資料和學習曲缐是確定競爭者成本的簡便方法。處於學習曲缐上升階段的公司比那些才進入行業或處於學習曲缐開始階段的公司有更低的成本。在估測競爭對手如何對降價做出反應和預測未來的價格行爲時，成本結構的估測是非常有價值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然而，在某些情況下，市場的跟隨者（</a:t>
            </a:r>
            <a:r>
              <a:rPr lang="en-US" altLang="zh-TW" sz="1200" dirty="0">
                <a:solidFill>
                  <a:schemeClr val="tx1"/>
                </a:solidFill>
                <a:ea typeface="宋体" pitchFamily="2" charset="-122"/>
              </a:rPr>
              <a:t>Market Challenger</a:t>
            </a:r>
            <a:r>
              <a:rPr lang="zh-TW" altLang="en-US" sz="1200" dirty="0">
                <a:solidFill>
                  <a:schemeClr val="tx1"/>
                </a:solidFill>
                <a:ea typeface="宋体" pitchFamily="2" charset="-122"/>
              </a:rPr>
              <a:t>）可以比領先者（</a:t>
            </a:r>
            <a:r>
              <a:rPr lang="en-US" altLang="zh-TW" sz="1200" dirty="0">
                <a:solidFill>
                  <a:schemeClr val="tx1"/>
                </a:solidFill>
                <a:ea typeface="宋体" pitchFamily="2" charset="-122"/>
              </a:rPr>
              <a:t>Market Leader</a:t>
            </a:r>
            <a:r>
              <a:rPr lang="zh-TW" altLang="en-US" sz="1200" dirty="0">
                <a:solidFill>
                  <a:schemeClr val="tx1"/>
                </a:solidFill>
                <a:ea typeface="宋体" pitchFamily="2" charset="-122"/>
              </a:rPr>
              <a:t>）面對更低的初始成本。</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市場挑戰者（</a:t>
            </a:r>
            <a:r>
              <a:rPr lang="en-US" altLang="zh-TW" sz="1200" dirty="0">
                <a:solidFill>
                  <a:schemeClr val="tx1"/>
                </a:solidFill>
                <a:ea typeface="宋体" pitchFamily="2" charset="-122"/>
              </a:rPr>
              <a:t>Market Challenger</a:t>
            </a:r>
            <a:r>
              <a:rPr lang="zh-TW" altLang="en-US" sz="1200" dirty="0">
                <a:solidFill>
                  <a:schemeClr val="tx1"/>
                </a:solidFill>
                <a:ea typeface="宋体" pitchFamily="2" charset="-122"/>
              </a:rPr>
              <a:t>）與市場領導者（</a:t>
            </a:r>
            <a:r>
              <a:rPr lang="en-US" altLang="zh-TW" sz="1200" dirty="0">
                <a:solidFill>
                  <a:schemeClr val="tx1"/>
                </a:solidFill>
                <a:ea typeface="宋体" pitchFamily="2" charset="-122"/>
              </a:rPr>
              <a:t>Market Leader</a:t>
            </a:r>
            <a:r>
              <a:rPr lang="zh-TW" altLang="en-US" sz="1200" dirty="0">
                <a:solidFill>
                  <a:schemeClr val="tx1"/>
                </a:solidFill>
                <a:ea typeface="宋体" pitchFamily="2" charset="-122"/>
              </a:rPr>
              <a:t>）的成本比較</a:t>
            </a:r>
            <a:r>
              <a:rPr lang="zh-CN" altLang="en-US" sz="1200" dirty="0">
                <a:solidFill>
                  <a:schemeClr val="tx1"/>
                </a:solidFill>
                <a:ea typeface="宋体" pitchFamily="2" charset="-122"/>
              </a:rPr>
              <a:t>：</a:t>
            </a: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技術、規模經濟	跟隨者可以比首創者採用更加現成的生產技術或建造更大規模的生產工廠而獲取收益。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產品、市場知識	跟隨者通過分析競爭對手的產品、雇傭關鍵的人員、鑒別客戶和通路成員的問題，來發現首創者的失誤並從中獲得知識。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分享經驗	與首創者相比較，跟隨者可以與其他公司合作，共享運作，能夠在成本要素方面獲得優勢。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供應商的經驗	跟隨者包括首創者可以從外部零件設備供應商的成本降低中獲得好處。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競爭對手會對那些威脅到其認爲是非常重要的區隔市場的價格降低非常敏感。在區隔市場重叠的時候，他們會首先知道降低價格。當然，競爭者可以選擇不跟隨價格降低，特別是在他們擁有差異性的市場地位時。例如，對一個醫療器械的行銷商，在競爭對手降價之時可以不跟進，而是立即選擇提高貨物配送速度等服務措施來應對競爭性挑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工業品行銷管理人員需要了解定價的目標、客戶需求、產品或服務的成本、市場競爭狀況、法律因素，來進行價格決策。價格制定不是一個行動而是不斷進行的過程。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9.3.5</a:t>
            </a:r>
            <a:r>
              <a:rPr lang="zh-TW" altLang="en-US" sz="1200" dirty="0">
                <a:solidFill>
                  <a:schemeClr val="tx1"/>
                </a:solidFill>
                <a:ea typeface="宋体" pitchFamily="2" charset="-122"/>
              </a:rPr>
              <a:t>、產品缐對定價的影響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通常提供工業品的企業不可能只生產一種產品或服務，而是一條產品缐。面對複雜的產品組合定價的平衡問題，需要考慮以下問題：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、具體的產品缐項目是互補品還是替代品？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、某一產品價格的變化是否會影響到該產品和其他產品的需求？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、新產品價格是否應定高價以保護其他產品？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9.3.6</a:t>
            </a:r>
            <a:r>
              <a:rPr lang="zh-TW" altLang="en-US" sz="1200" dirty="0">
                <a:solidFill>
                  <a:schemeClr val="tx1"/>
                </a:solidFill>
                <a:ea typeface="宋体" pitchFamily="2" charset="-122"/>
              </a:rPr>
              <a:t>、法律環境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企業在定價時必須符合法律要求。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根據</a:t>
            </a:r>
            <a:r>
              <a:rPr lang="en-US" altLang="zh-TW" sz="1200" dirty="0">
                <a:solidFill>
                  <a:schemeClr val="tx1"/>
                </a:solidFill>
                <a:ea typeface="宋体" pitchFamily="2" charset="-122"/>
              </a:rPr>
              <a:t>《</a:t>
            </a:r>
            <a:r>
              <a:rPr lang="zh-TW" altLang="en-US" sz="1200" dirty="0">
                <a:solidFill>
                  <a:schemeClr val="tx1"/>
                </a:solidFill>
                <a:ea typeface="宋体" pitchFamily="2" charset="-122"/>
              </a:rPr>
              <a:t>中華人民共和國價格法</a:t>
            </a:r>
            <a:r>
              <a:rPr lang="en-US" altLang="zh-TW" sz="1200" dirty="0">
                <a:solidFill>
                  <a:schemeClr val="tx1"/>
                </a:solidFill>
                <a:ea typeface="宋体" pitchFamily="2" charset="-122"/>
              </a:rPr>
              <a:t>》</a:t>
            </a:r>
            <a:r>
              <a:rPr lang="zh-TW" altLang="en-US" sz="1200" dirty="0">
                <a:solidFill>
                  <a:schemeClr val="tx1"/>
                </a:solidFill>
                <a:ea typeface="宋体" pitchFamily="2" charset="-122"/>
              </a:rPr>
              <a:t>，經營者進行價格活動享有以下權利：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自主制定屬於市場調節的價格；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在政府指導價規定的範圍内制定價格；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制定屬於政府指導價、政府定價產品範圍内的新產品的試銷價格；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檢舉、控告侵犯其依法自主定價權利的行爲。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經營者不得有以下不正當價格行爲：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互相串通，操縱市場價格，損害其他經營者或消費者的合法權益；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在依法降價處理鮮活商品、季節性商品、積壓商品之外，爲了排擠競爭對手或獨占市場，以低於成本的價格傾銷，擾亂正常的生產經營秩序，損害其他經營者的權益；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捏造、散布漲價信息，哄擡價格，推動商品價格過高上漲；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利用虛假的使人誤解的價格手段，誘騙消費者或其他經營者與其進行交易；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提供相同商品或服務，對具有同樣條件的其他經營者實行價格歧視；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採用擡高等級或壓低等級等手段收購、銷售商品或提供服務，變相提高或壓低價格。</a:t>
            </a:r>
          </a:p>
        </p:txBody>
      </p:sp>
      <p:sp>
        <p:nvSpPr>
          <p:cNvPr id="24580" name="灯片编号占位符 3">
            <a:extLst>
              <a:ext uri="{FF2B5EF4-FFF2-40B4-BE49-F238E27FC236}">
                <a16:creationId xmlns:a16="http://schemas.microsoft.com/office/drawing/2014/main" id="{867FB102-07BD-5E1F-7D62-D3AFBBFD971D}"/>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21</a:t>
            </a:fld>
            <a:endParaRPr lang="en-US" altLang="zh-CN" dirty="0"/>
          </a:p>
        </p:txBody>
      </p:sp>
    </p:spTree>
    <p:extLst>
      <p:ext uri="{BB962C8B-B14F-4D97-AF65-F5344CB8AC3E}">
        <p14:creationId xmlns:p14="http://schemas.microsoft.com/office/powerpoint/2010/main" val="25454209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71FC4-5C8B-A2D3-5577-919FBD719BC0}"/>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78DD4B17-4C36-15C5-2C8E-C98CAB83B242}"/>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BB26880-EE3F-7B59-E9F2-C74E97C9ED98}"/>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9 </a:t>
            </a:r>
            <a:r>
              <a:rPr lang="zh-TW" altLang="en-US" sz="1200" dirty="0">
                <a:solidFill>
                  <a:schemeClr val="tx1"/>
                </a:solidFill>
                <a:ea typeface="宋体" pitchFamily="2" charset="-122"/>
              </a:rPr>
              <a:t>章 工業品定價策略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9.3.4</a:t>
            </a:r>
            <a:r>
              <a:rPr lang="zh-TW" altLang="en-US" sz="1200" dirty="0">
                <a:solidFill>
                  <a:schemeClr val="tx1"/>
                </a:solidFill>
                <a:ea typeface="宋体" pitchFamily="2" charset="-122"/>
              </a:rPr>
              <a:t>、競爭分析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競爭不太激烈的市場上，行銷人員可以完全依靠分析購買者的價格敏感性來預測價格的變動對銷量的影響。折扣（直接方式或間接方式，如回扣、附送贈品、優惠付款）幾乎可以肯定會增加短期内的銷售額和利潤。但長期内折扣的影響要看競爭對手的反應，折扣對顧客長期行爲的影響，以及折扣導致的公司品質、服務等戰略的變化多方面的因素，長期内折扣是競爭者、顧客、公司多方博弈的結果。降價在競爭激烈的市場就極其危險了，如果博弈的結果是行業整體降價，只會導致行業利潤的整體下降。毫無疑問，現有的和潛在的競爭者行爲會影響到企業的定價決策，它爲產品的價格確定了上限。產品價格的範圍在很大程度上取決於在組織購買者眼裏它與競爭品的差異程度。企業可以從以下幾個方面獲得差異性：產品的物理屬性、公司信譽、技術能力、送貨及時性、賦予產品的價值觀理念等方面。也就是説，即使兩種競爭產品性能及品質相似，企業也可以通過服務如減少配送時間獲得差異性。除了評估在各種不同細分市場中的產品差異程度，工業品行銷人員還必須了解競爭者如何對特定的價格決策做出反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些戰略專家認爲傳統意義上的在穩定狀態下的靜態競爭模型正在被迅速變化中的超級競爭模型替代。在穩定的競爭環境中，企業可以制定一個較爲穩定的長期發展戰略，以適應長期的市場環境。此時，企業的戰略應集中在，維持自己在市場上的戰略優勢和建立市場的平衡狀態，以使位於產業中次級地位的公司能夠接受現時的狀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超級競爭環境中，成功的企業追求暫時的優勢，並不斷地打破市場的平衡以破壞競爭對手的優勢。在這種環境下的主導公司不斷地尋求新的優勢源泉，在更深的層次上展開競爭，並促進超級競爭環境的升級。高科技產業中的追求品質改進和首先標出下一個最低價格點的超級競爭者，能夠享有銷售量的爆發性增長和市場份額快速擴展的利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預測競爭的反應，企業首先必須了解現實和潛在競爭者的成功結構和競爭戰略，公開資料和學習曲缐是確定競爭者成本的簡便方法。處於學習曲缐上升階段的公司比那些才進入行業或處於學習曲缐開始階段的公司有更低的成本。在估測競爭對手如何對降價做出反應和預測未來的價格行爲時，成本結構的估測是非常有價值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然而，在某些情況下，市場的跟隨者（</a:t>
            </a:r>
            <a:r>
              <a:rPr lang="en-US" altLang="zh-TW" sz="1200" dirty="0">
                <a:solidFill>
                  <a:schemeClr val="tx1"/>
                </a:solidFill>
                <a:ea typeface="宋体" pitchFamily="2" charset="-122"/>
              </a:rPr>
              <a:t>Market Challenger</a:t>
            </a:r>
            <a:r>
              <a:rPr lang="zh-TW" altLang="en-US" sz="1200" dirty="0">
                <a:solidFill>
                  <a:schemeClr val="tx1"/>
                </a:solidFill>
                <a:ea typeface="宋体" pitchFamily="2" charset="-122"/>
              </a:rPr>
              <a:t>）可以比領先者（</a:t>
            </a:r>
            <a:r>
              <a:rPr lang="en-US" altLang="zh-TW" sz="1200" dirty="0">
                <a:solidFill>
                  <a:schemeClr val="tx1"/>
                </a:solidFill>
                <a:ea typeface="宋体" pitchFamily="2" charset="-122"/>
              </a:rPr>
              <a:t>Market Leader</a:t>
            </a:r>
            <a:r>
              <a:rPr lang="zh-TW" altLang="en-US" sz="1200" dirty="0">
                <a:solidFill>
                  <a:schemeClr val="tx1"/>
                </a:solidFill>
                <a:ea typeface="宋体" pitchFamily="2" charset="-122"/>
              </a:rPr>
              <a:t>）面對更低的初始成本。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市場挑戰者（</a:t>
            </a:r>
            <a:r>
              <a:rPr lang="en-US" altLang="zh-TW" sz="1200" dirty="0">
                <a:solidFill>
                  <a:schemeClr val="tx1"/>
                </a:solidFill>
                <a:ea typeface="宋体" pitchFamily="2" charset="-122"/>
              </a:rPr>
              <a:t>Market Challenger</a:t>
            </a:r>
            <a:r>
              <a:rPr lang="zh-TW" altLang="en-US" sz="1200" dirty="0">
                <a:solidFill>
                  <a:schemeClr val="tx1"/>
                </a:solidFill>
                <a:ea typeface="宋体" pitchFamily="2" charset="-122"/>
              </a:rPr>
              <a:t>）與市場領導者（</a:t>
            </a:r>
            <a:r>
              <a:rPr lang="en-US" altLang="zh-TW" sz="1200" dirty="0">
                <a:solidFill>
                  <a:schemeClr val="tx1"/>
                </a:solidFill>
                <a:ea typeface="宋体" pitchFamily="2" charset="-122"/>
              </a:rPr>
              <a:t>Market Leader</a:t>
            </a:r>
            <a:r>
              <a:rPr lang="zh-TW" altLang="en-US" sz="1200" dirty="0">
                <a:solidFill>
                  <a:schemeClr val="tx1"/>
                </a:solidFill>
                <a:ea typeface="宋体" pitchFamily="2" charset="-122"/>
              </a:rPr>
              <a:t>）的成本比較</a:t>
            </a:r>
            <a:r>
              <a:rPr lang="zh-CN" altLang="en-US" sz="1200" dirty="0">
                <a:solidFill>
                  <a:schemeClr val="tx1"/>
                </a:solidFill>
                <a:ea typeface="宋体" pitchFamily="2" charset="-122"/>
              </a:rPr>
              <a:t>：</a:t>
            </a: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技術、規模經濟	跟隨者可以比首創者採用更加現成的生產技術或建造更大規模的生產工廠而獲取收益。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產品、市場知識	跟隨者通過分析競爭對手的產品、雇傭關鍵的人員、鑒別客戶和通路成員的問題，來發現首創者的失誤並從中獲得知識。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分享經驗	與首創者相比較，跟隨者可以與其他公司合作，共享運作，能夠在成本要素方面獲得優勢。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供應商的經驗	跟隨者包括首創者可以從外部零件設備供應商的成本降低中獲得好處。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競爭對手會對那些威脅到其認爲是非常重要的區隔市場的價格降低非常敏感。在區隔市場重叠的時候，他們會首先知道降低價格。當然，競爭者可以選擇不跟隨價格降低，特別是在他們擁有差異性的市場地位時。例如，對一個醫療器械的行銷商，在競爭對手降價之時可以不跟進，而是立即選擇提高貨物配送速度等服務措施來應對競爭性挑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工業品行銷管理人員需要了解定價的目標、客戶需求、產品或服務的成本、市場競爭狀況、法律因素，來進行價格決策。價格制定不是一個行動而是不斷進行的過程。</a:t>
            </a:r>
          </a:p>
        </p:txBody>
      </p:sp>
      <p:sp>
        <p:nvSpPr>
          <p:cNvPr id="24580" name="灯片编号占位符 3">
            <a:extLst>
              <a:ext uri="{FF2B5EF4-FFF2-40B4-BE49-F238E27FC236}">
                <a16:creationId xmlns:a16="http://schemas.microsoft.com/office/drawing/2014/main" id="{9D7D79D7-26FD-732F-C465-84CB6C87DCEE}"/>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22</a:t>
            </a:fld>
            <a:endParaRPr lang="en-US" altLang="zh-CN" dirty="0"/>
          </a:p>
        </p:txBody>
      </p:sp>
    </p:spTree>
    <p:extLst>
      <p:ext uri="{BB962C8B-B14F-4D97-AF65-F5344CB8AC3E}">
        <p14:creationId xmlns:p14="http://schemas.microsoft.com/office/powerpoint/2010/main" val="3403910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4B754-84E0-C0CB-AC2F-E8AEC008F95D}"/>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78CF0DA-5E4B-4204-E90C-8A2D1F9E0045}"/>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59C50D7E-B2EE-625F-1C98-E7A0B86F49DA}"/>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9 </a:t>
            </a:r>
            <a:r>
              <a:rPr lang="zh-TW" altLang="en-US" sz="1200" dirty="0">
                <a:solidFill>
                  <a:schemeClr val="tx1"/>
                </a:solidFill>
                <a:ea typeface="宋体" pitchFamily="2" charset="-122"/>
              </a:rPr>
              <a:t>章 工業品定價策略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9.3.2</a:t>
            </a:r>
            <a:r>
              <a:rPr lang="zh-TW" altLang="en-US" sz="1200" dirty="0">
                <a:solidFill>
                  <a:schemeClr val="tx1"/>
                </a:solidFill>
                <a:ea typeface="宋体" pitchFamily="2" charset="-122"/>
              </a:rPr>
              <a:t>、需求分析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潛在的需求、價格敏感度、潛在的獲利性會隨著不同的細分市場顯著變化。爲了建立有效的價格政策，必須把注意力集中在客戶對產品和服務的知覺價值上，工業品的需求要從多個角度來分析。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、衡量顧客的認知價值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評估產品價值首先要了解顧客對產品的理解。這就需要在確定價格時了解顧客對價格會做出何種反應，了解顧客的認知價值（</a:t>
            </a:r>
            <a:r>
              <a:rPr lang="en-US" altLang="zh-TW" sz="1200" dirty="0">
                <a:solidFill>
                  <a:schemeClr val="tx1"/>
                </a:solidFill>
                <a:ea typeface="宋体" pitchFamily="2" charset="-122"/>
              </a:rPr>
              <a:t>perceived value</a:t>
            </a:r>
            <a:r>
              <a:rPr lang="zh-TW" altLang="en-US" sz="1200" dirty="0">
                <a:solidFill>
                  <a:schemeClr val="tx1"/>
                </a:solidFill>
                <a:ea typeface="宋体" pitchFamily="2" charset="-122"/>
              </a:rPr>
              <a:t>）。產品的認知價值是顧客願意爲其所得到的總產品利益支付的價格，認知價值定價在工業品定價中有廣泛的應用。内莫（</a:t>
            </a:r>
            <a:r>
              <a:rPr lang="en-US" altLang="zh-TW" sz="1200" dirty="0" err="1">
                <a:solidFill>
                  <a:schemeClr val="tx1"/>
                </a:solidFill>
                <a:ea typeface="宋体" pitchFamily="2" charset="-122"/>
              </a:rPr>
              <a:t>Nimer</a:t>
            </a:r>
            <a:r>
              <a:rPr lang="zh-TW" altLang="en-US" sz="1200" dirty="0">
                <a:solidFill>
                  <a:schemeClr val="tx1"/>
                </a:solidFill>
                <a:ea typeface="宋体" pitchFamily="2" charset="-122"/>
              </a:rPr>
              <a:t>）在西元</a:t>
            </a:r>
            <a:r>
              <a:rPr lang="en-US" altLang="zh-TW" sz="1200" dirty="0">
                <a:solidFill>
                  <a:schemeClr val="tx1"/>
                </a:solidFill>
                <a:ea typeface="宋体" pitchFamily="2" charset="-122"/>
              </a:rPr>
              <a:t>1975</a:t>
            </a:r>
            <a:r>
              <a:rPr lang="zh-TW" altLang="en-US" sz="1200" dirty="0">
                <a:solidFill>
                  <a:schemeClr val="tx1"/>
                </a:solidFill>
                <a:ea typeface="宋体" pitchFamily="2" charset="-122"/>
              </a:rPr>
              <a:t>年最早提出應該按顧客認知價值而不應按廠家的成本去定價。事實上，成本導向定價減少了獲利的機會，最佳價格是顧客滿意範圍内的價格，而顧客滿意範圍是在認知範圍内的。認知價格範圍可以通過生命周期階段、經驗成本、相關學習曲缐來計算。可以這樣講，確定顧客的認知價格範圍是了解顧客認知價值的第一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那麽，如何來衡量顧客的認知價值呢？即使是相似的競爭產品，顧客對其認知的價值也會不同。因爲在顧客看來，行銷商提供的產品或服務對於顧客而言都是有差異的，這表明購買者對不同的產品認知到的價值是不同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事實上，在定價過程中，最爲重要的一點是要知道什麽因素對認知價值的貢獻最大。一般對工業品認知價值有貢獻的因素如：品質、配送期、系統性（能提供全面的解決方案、還是只能提供部分的解決方案）、創新（研發支撐的力度）、培訓（是隨時按需培訓、還是只在最初購買時培訓）、服務（只能通過售賣方異地的母公司獲得、還是在客戶本地就可獲得）。</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工業品認知價值屬性評估量表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因素（</a:t>
            </a:r>
            <a:r>
              <a:rPr lang="en-US" altLang="zh-TW" sz="1200" dirty="0">
                <a:solidFill>
                  <a:schemeClr val="tx1"/>
                </a:solidFill>
                <a:ea typeface="宋体" pitchFamily="2" charset="-122"/>
              </a:rPr>
              <a:t>factor</a:t>
            </a:r>
            <a:r>
              <a:rPr lang="zh-TW" altLang="en-US" sz="1200" dirty="0">
                <a:solidFill>
                  <a:schemeClr val="tx1"/>
                </a:solidFill>
                <a:ea typeface="宋体" pitchFamily="2" charset="-122"/>
              </a:rPr>
              <a:t>）	權重（</a:t>
            </a:r>
            <a:r>
              <a:rPr lang="en-US" altLang="zh-TW" sz="1200" dirty="0">
                <a:solidFill>
                  <a:schemeClr val="tx1"/>
                </a:solidFill>
                <a:ea typeface="宋体" pitchFamily="2" charset="-122"/>
              </a:rPr>
              <a:t>weight</a:t>
            </a:r>
            <a:r>
              <a:rPr lang="zh-TW" altLang="en-US" sz="1200" dirty="0">
                <a:solidFill>
                  <a:schemeClr val="tx1"/>
                </a:solidFill>
                <a:ea typeface="宋体" pitchFamily="2" charset="-122"/>
              </a:rPr>
              <a:t>）	得分：李克特（</a:t>
            </a:r>
            <a:r>
              <a:rPr lang="en-US" altLang="zh-TW" sz="1200" dirty="0">
                <a:solidFill>
                  <a:schemeClr val="tx1"/>
                </a:solidFill>
                <a:ea typeface="宋体" pitchFamily="2" charset="-122"/>
              </a:rPr>
              <a:t>Likert</a:t>
            </a:r>
            <a:r>
              <a:rPr lang="zh-TW" altLang="en-US" sz="1200" dirty="0">
                <a:solidFill>
                  <a:schemeClr val="tx1"/>
                </a:solidFill>
                <a:ea typeface="宋体" pitchFamily="2" charset="-122"/>
              </a:rPr>
              <a:t>）</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分制	加權調整得分（</a:t>
            </a:r>
            <a:r>
              <a:rPr lang="en-US" altLang="zh-TW" sz="1200" dirty="0">
                <a:solidFill>
                  <a:schemeClr val="tx1"/>
                </a:solidFill>
                <a:ea typeface="宋体" pitchFamily="2" charset="-122"/>
              </a:rPr>
              <a:t>weight × Likert</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品質	</a:t>
            </a:r>
            <a:r>
              <a:rPr lang="en-US" altLang="zh-TW" sz="1200" dirty="0">
                <a:solidFill>
                  <a:schemeClr val="tx1"/>
                </a:solidFill>
                <a:ea typeface="宋体" pitchFamily="2" charset="-122"/>
              </a:rPr>
              <a:t>0.2	5	1</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配送期	</a:t>
            </a:r>
            <a:r>
              <a:rPr lang="en-US" altLang="zh-TW" sz="1200" dirty="0">
                <a:solidFill>
                  <a:schemeClr val="tx1"/>
                </a:solidFill>
                <a:ea typeface="宋体" pitchFamily="2" charset="-122"/>
              </a:rPr>
              <a:t>0.15	3	0.45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功能完整性	</a:t>
            </a:r>
            <a:r>
              <a:rPr lang="en-US" altLang="zh-TW" sz="1200" dirty="0">
                <a:solidFill>
                  <a:schemeClr val="tx1"/>
                </a:solidFill>
                <a:ea typeface="宋体" pitchFamily="2" charset="-122"/>
              </a:rPr>
              <a:t>0.25	5	1.25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改良能力	</a:t>
            </a:r>
            <a:r>
              <a:rPr lang="en-US" altLang="zh-TW" sz="1200" dirty="0">
                <a:solidFill>
                  <a:schemeClr val="tx1"/>
                </a:solidFill>
                <a:ea typeface="宋体" pitchFamily="2" charset="-122"/>
              </a:rPr>
              <a:t>0.2	5	1</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培訓服務	</a:t>
            </a:r>
            <a:r>
              <a:rPr lang="en-US" altLang="zh-TW" sz="1200" dirty="0">
                <a:solidFill>
                  <a:schemeClr val="tx1"/>
                </a:solidFill>
                <a:ea typeface="宋体" pitchFamily="2" charset="-122"/>
              </a:rPr>
              <a:t>0.1	2	0.2</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售後服務	</a:t>
            </a:r>
            <a:r>
              <a:rPr lang="en-US" altLang="zh-TW" sz="1200" dirty="0">
                <a:solidFill>
                  <a:schemeClr val="tx1"/>
                </a:solidFill>
                <a:ea typeface="宋体" pitchFamily="2" charset="-122"/>
              </a:rPr>
              <a:t>0.1	2	0.2</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總計得分	</a:t>
            </a:r>
            <a:r>
              <a:rPr lang="en-US" altLang="zh-TW" sz="1200" dirty="0">
                <a:solidFill>
                  <a:schemeClr val="tx1"/>
                </a:solidFill>
                <a:ea typeface="宋体" pitchFamily="2" charset="-122"/>
              </a:rPr>
              <a:t>1	22	4.1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很顯然，提供高品質的產品其成本也會相應地提高，而且每種屬性所花費成本是不同的，這就需要評估不同的區隔市場對哪些屬性最爲敏感，自己相對於競爭者在哪些屬性上有優勢。衡量產品的認知價值的一個有效的方法是衡量其相對價值，首先需要選擇一種競爭產品作爲參照品，然後估計另外一種產品對參照品的相對價值。認知的相對價值一般由兩部分組成，產品屬性對於顧客的價值，競爭品在這些屬性方面的認知價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了解產品的屬性以及顧客認知價值不僅可以幫助企業確定產品的價格，還可以幫助企業制定其他的行銷策略。第一、如果產品提供的屬性確實優於其競爭產品，但顧客並沒有發現其與競爭品的區別，公司就應該制定相應的行銷溝通策略，讓顧客意識到產品的優勢；第二、行銷溝通策略也能改變顧客的認知價值；第三、如果顧客認爲某種屬性特別重要，那麽增加該項屬性的性能將能增加顧客對產品總的認知價值；第四、潛在顧客對產品價值的評估爲企業區隔市場提供了機會，在進入具有競爭優勢的市場時，要考慮到該市場的顧客是否認爲該項優勢具有價值。</a:t>
            </a:r>
          </a:p>
        </p:txBody>
      </p:sp>
      <p:sp>
        <p:nvSpPr>
          <p:cNvPr id="24580" name="灯片编号占位符 3">
            <a:extLst>
              <a:ext uri="{FF2B5EF4-FFF2-40B4-BE49-F238E27FC236}">
                <a16:creationId xmlns:a16="http://schemas.microsoft.com/office/drawing/2014/main" id="{C3E7FDB5-D21D-744E-4D02-927697A4784D}"/>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23</a:t>
            </a:fld>
            <a:endParaRPr lang="en-US" altLang="zh-CN" dirty="0"/>
          </a:p>
        </p:txBody>
      </p:sp>
    </p:spTree>
    <p:extLst>
      <p:ext uri="{BB962C8B-B14F-4D97-AF65-F5344CB8AC3E}">
        <p14:creationId xmlns:p14="http://schemas.microsoft.com/office/powerpoint/2010/main" val="518983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3FA8E-B425-399C-84FC-2360AE209A22}"/>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A565D4E9-ADCD-B31A-2212-3E8D88B33C5A}"/>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1647AB0D-FC2B-D410-E3F4-57E69C6DCD4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9 </a:t>
            </a:r>
            <a:r>
              <a:rPr lang="zh-TW" altLang="en-US" sz="1200" dirty="0">
                <a:solidFill>
                  <a:schemeClr val="tx1"/>
                </a:solidFill>
                <a:ea typeface="宋体" pitchFamily="2" charset="-122"/>
              </a:rPr>
              <a:t>章 工業品定價策略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9.6</a:t>
            </a:r>
            <a:r>
              <a:rPr lang="zh-TW" altLang="en-US" sz="1200" dirty="0">
                <a:solidFill>
                  <a:schemeClr val="tx1"/>
                </a:solidFill>
                <a:ea typeface="宋体" pitchFamily="2" charset="-122"/>
              </a:rPr>
              <a:t>、價格調節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同一種產品可能會銷售給不同類型的客戶，而且這些客戶可能分散在不同的地區，具有不同的採購量，因此，公司不應該制定單一的價格，而是確定一個價格結構，採用不同的定價策略，來最大限度地獲得訂單。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9.6.1</a:t>
            </a:r>
            <a:r>
              <a:rPr lang="zh-TW" altLang="en-US" sz="1200" dirty="0">
                <a:solidFill>
                  <a:schemeClr val="tx1"/>
                </a:solidFill>
                <a:ea typeface="宋体" pitchFamily="2" charset="-122"/>
              </a:rPr>
              <a:t>、地區定價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消費品不同，工業品購買者通常會選擇幾家各地的供應商，因此運輸費用是購買價格的重要影響因素。但是也有一些產品，運費相對產品價值來講微不足道，那麽，如何計算運輸費用對購買者來説就不是十分重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、原產地定價法（</a:t>
            </a:r>
            <a:r>
              <a:rPr lang="en-US" altLang="zh-TW" sz="1200" dirty="0">
                <a:solidFill>
                  <a:schemeClr val="tx1"/>
                </a:solidFill>
                <a:ea typeface="宋体" pitchFamily="2" charset="-122"/>
              </a:rPr>
              <a:t>Free on Board, FOB-Origin Pricing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離岸價格（</a:t>
            </a:r>
            <a:r>
              <a:rPr lang="en-US" altLang="zh-TW" sz="1200" dirty="0">
                <a:solidFill>
                  <a:schemeClr val="tx1"/>
                </a:solidFill>
                <a:ea typeface="宋体" pitchFamily="2" charset="-122"/>
              </a:rPr>
              <a:t>Free on Board</a:t>
            </a:r>
            <a:r>
              <a:rPr lang="zh-TW" altLang="en-US" sz="1200" dirty="0">
                <a:solidFill>
                  <a:schemeClr val="tx1"/>
                </a:solidFill>
                <a:ea typeface="宋体" pitchFamily="2" charset="-122"/>
              </a:rPr>
              <a:t>）又稱爲船上交貨價格，客戶按照出廠價購買某種商品，自己負擔從產地到目的地的一切費用，產品報價對每位客戶來説都是相同的，但是對於那些距離較遠的客戶來講，所購產品的成本會較高，可能更喜歡購買其附近商家的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、統一運費定價法（</a:t>
            </a:r>
            <a:r>
              <a:rPr lang="en-US" altLang="zh-TW" sz="1200" dirty="0">
                <a:solidFill>
                  <a:schemeClr val="tx1"/>
                </a:solidFill>
                <a:ea typeface="宋体" pitchFamily="2" charset="-122"/>
              </a:rPr>
              <a:t>Uniform Delivered Pricing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企業對在不同地區客戶的某種產品都按照相同的出廠價加上相同的運費確定相同的價格。如果客戶要求企業使用超出規定的運輸方式，就必須支付運費的差額部分。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、基點定價方法（</a:t>
            </a:r>
            <a:r>
              <a:rPr lang="en-US" altLang="zh-TW" sz="1200" dirty="0">
                <a:solidFill>
                  <a:schemeClr val="tx1"/>
                </a:solidFill>
                <a:ea typeface="宋体" pitchFamily="2" charset="-122"/>
              </a:rPr>
              <a:t>Basing-Point Pricing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企業選取某一個城市爲基點，然後按照一定的出廠價加上從基點城市到客戶所在地的運費來確定交給客戶的產品價格。這樣一來，距離基點城市較遠的客戶，價格就會較高，距離基點較近的客戶價格就會較低。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、免收運費定價法（</a:t>
            </a:r>
            <a:r>
              <a:rPr lang="en-US" altLang="zh-TW" sz="1200" dirty="0">
                <a:solidFill>
                  <a:schemeClr val="tx1"/>
                </a:solidFill>
                <a:ea typeface="宋体" pitchFamily="2" charset="-122"/>
              </a:rPr>
              <a:t>Freight-Absorption Pricing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如果某個城市的市場競爭激烈或企業急於和某些地區的客戶做買賣，企業可以視情況對客戶免收運費而由企業自己負擔。採取運費免收定價，可以使企業加快市場滲透的速度，有利於市場占有率的擴大。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9.6.2</a:t>
            </a:r>
            <a:r>
              <a:rPr lang="zh-TW" altLang="en-US" sz="1200" dirty="0">
                <a:solidFill>
                  <a:schemeClr val="tx1"/>
                </a:solidFill>
                <a:ea typeface="宋体" pitchFamily="2" charset="-122"/>
              </a:rPr>
              <a:t>、價格折扣和折讓（</a:t>
            </a:r>
            <a:r>
              <a:rPr lang="en-US" altLang="zh-TW" sz="1200" dirty="0">
                <a:solidFill>
                  <a:schemeClr val="tx1"/>
                </a:solidFill>
                <a:ea typeface="宋体" pitchFamily="2" charset="-122"/>
              </a:rPr>
              <a:t>Discount Pricing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價格折扣和折讓有三種方式：現金折扣、數量折扣、功能折扣。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、現金折扣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根據不同購買者付款方式和付款時間的不同，按原價給予一定的折扣。這一定價技術可以鼓勵顧客提前支付貨款，保證企業的現金流正常運轉。但仍然存在一個問題，一些大客戶雖沒有提前支付貨款，但仍然可以享受折扣優惠，特別是當銀行利率較高的時候，對企業尤爲不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、數量折扣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商根據客戶購買量的多少給予相應的折扣，以達到刺激顧客盡量多採購本企業的產品以及增加顧客忠誠度，數量折扣可以分爲纍計性數量折扣和非纍計性數量折扣。所謂非纍計性數量折扣是指企業根據顧客一次性購買數量的多少給予數量折扣，這樣企業就可以降低倉儲、訂單處理、運輸的成本。所謂纍計性數量折扣是指企業根據顧客一段時期内（通常爲一年）購買量的多少給予折扣，這種折扣方式可以節約行銷費用，並減緩競爭壓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、功能折扣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商對於處在不同通路的中間商或同一通路不同環節的中間商，按其在通路中發揮的功能、作用的不同，在與其進行交易中給予不同的折扣。企業所提供的折扣必須能夠彌補中間商在提供銷售服務方面所花費的成本，並保證他們獲得一定的利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9.6.3</a:t>
            </a:r>
            <a:r>
              <a:rPr lang="zh-TW" altLang="en-US" sz="1200" dirty="0">
                <a:solidFill>
                  <a:schemeClr val="tx1"/>
                </a:solidFill>
                <a:ea typeface="宋体" pitchFamily="2" charset="-122"/>
              </a:rPr>
              <a:t>、競爭性投標（</a:t>
            </a:r>
            <a:r>
              <a:rPr lang="en-US" altLang="zh-TW" sz="1200" dirty="0">
                <a:solidFill>
                  <a:schemeClr val="tx1"/>
                </a:solidFill>
                <a:ea typeface="宋体" pitchFamily="2" charset="-122"/>
              </a:rPr>
              <a:t>competitive bidding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在工業品市場中，有相當一部分的價格是通過競爭性投標（</a:t>
            </a:r>
            <a:r>
              <a:rPr lang="en-US" altLang="zh-TW" sz="1200" dirty="0">
                <a:solidFill>
                  <a:schemeClr val="tx1"/>
                </a:solidFill>
                <a:ea typeface="宋体" pitchFamily="2" charset="-122"/>
              </a:rPr>
              <a:t>competitive bidding</a:t>
            </a:r>
            <a:r>
              <a:rPr lang="zh-TW" altLang="en-US" sz="1200" dirty="0">
                <a:solidFill>
                  <a:schemeClr val="tx1"/>
                </a:solidFill>
                <a:ea typeface="宋体" pitchFamily="2" charset="-122"/>
              </a:rPr>
              <a:t>）達成協議形成的。對於顧客對產品或服務的一些特殊需求，工業品行銷商需要根據實際情況制定特殊的價格或報價而不是制定一個特定的價目單。政府和一些公共事業單位幾乎完全採用招標的辦法來選擇供應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、封閉式招標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工商企業和政府等組織通常採用封閉式招標（</a:t>
            </a:r>
            <a:r>
              <a:rPr lang="en-US" altLang="zh-TW" sz="1200" dirty="0">
                <a:solidFill>
                  <a:schemeClr val="tx1"/>
                </a:solidFill>
                <a:ea typeface="宋体" pitchFamily="2" charset="-122"/>
              </a:rPr>
              <a:t>closed bidding</a:t>
            </a:r>
            <a:r>
              <a:rPr lang="zh-TW" altLang="en-US" sz="1200" dirty="0">
                <a:solidFill>
                  <a:schemeClr val="tx1"/>
                </a:solidFill>
                <a:ea typeface="宋体" pitchFamily="2" charset="-122"/>
              </a:rPr>
              <a:t>）方式，購買者首先對潛在的供應商發出正式的邀請函，要求他們爲特定的招標項目遞交書面的、密封的標書。所有的這些標書會在同一時間、地點被拆封，一般會由同一評審組來評議標書的内容，挑選出符合股買條件的最低價格投標人作爲自己的供應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、公開式招標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公開式招標（</a:t>
            </a:r>
            <a:r>
              <a:rPr lang="en-US" altLang="zh-TW" sz="1200" dirty="0">
                <a:solidFill>
                  <a:schemeClr val="tx1"/>
                </a:solidFill>
                <a:ea typeface="宋体" pitchFamily="2" charset="-122"/>
              </a:rPr>
              <a:t>open bidding</a:t>
            </a:r>
            <a:r>
              <a:rPr lang="zh-TW" altLang="en-US" sz="1200" dirty="0">
                <a:solidFill>
                  <a:schemeClr val="tx1"/>
                </a:solidFill>
                <a:ea typeface="宋体" pitchFamily="2" charset="-122"/>
              </a:rPr>
              <a:t>）相對來説要非正式一點，供應商只需要在一定時期内報價（該報價可以是書面的也可以是口頭的）就可以。由於很難用書面形式將產品的要求描述清楚，在招標期間，購買者會與幾家供應商磋商，確定最後的價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、競爭性投標戰略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競爭性投標戰略分爲以下三個過程：設定精確的目標、分析投標機會的鑒別程序、評估成功可能性的方法。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設定精確的目標。在爲任何一個潛在的合同準備進行投標之前，工業品行銷商必須確定自己的目標。這有助於企業確定追逐何種業務，何時投標，標價多少。工業品行銷商設定的目標範圍可以從利潤最大化到公司生存，還可以是保持生產缐的運作和保持員工隊伍的穩定或是進入一種新的業務領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投標機會的鑒別程序。招標是個既費時又費錢的事情，在進行投標前企業應對投標合同進行仔細地斟酌，以確定該投標是否值得。由於技術水平、以往經驗、投標目的不同，企業能從招標中獲得的利潤也會有所差異。投標機會的鑒別程序可以分爲三步驟，首先，確定評價標準，一般有五個基本標準：① 合同對公司生產能力的影響、② 公司以往類似招標活動的經驗、③ 重複中標的可能性、④ 預期的競爭狀況、⑤ 配送要求；其次，根據各標準的重要性，爲各標準設置權重。然後為各因素打分，確定該項招標對公司是否有利。</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競標機會的評估量表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因素（</a:t>
            </a:r>
            <a:r>
              <a:rPr lang="en-US" altLang="zh-TW" sz="1200" dirty="0">
                <a:solidFill>
                  <a:schemeClr val="tx1"/>
                </a:solidFill>
                <a:ea typeface="宋体" pitchFamily="2" charset="-122"/>
              </a:rPr>
              <a:t>factor</a:t>
            </a:r>
            <a:r>
              <a:rPr lang="zh-TW" altLang="en-US" sz="1200" dirty="0">
                <a:solidFill>
                  <a:schemeClr val="tx1"/>
                </a:solidFill>
                <a:ea typeface="宋体" pitchFamily="2" charset="-122"/>
              </a:rPr>
              <a:t>）	權重（</a:t>
            </a:r>
            <a:r>
              <a:rPr lang="en-US" altLang="zh-TW" sz="1200" dirty="0">
                <a:solidFill>
                  <a:schemeClr val="tx1"/>
                </a:solidFill>
                <a:ea typeface="宋体" pitchFamily="2" charset="-122"/>
              </a:rPr>
              <a:t>weight</a:t>
            </a:r>
            <a:r>
              <a:rPr lang="zh-TW" altLang="en-US" sz="1200" dirty="0">
                <a:solidFill>
                  <a:schemeClr val="tx1"/>
                </a:solidFill>
                <a:ea typeface="宋体" pitchFamily="2" charset="-122"/>
              </a:rPr>
              <a:t>）	得分：李克特（</a:t>
            </a:r>
            <a:r>
              <a:rPr lang="en-US" altLang="zh-TW" sz="1200" dirty="0">
                <a:solidFill>
                  <a:schemeClr val="tx1"/>
                </a:solidFill>
                <a:ea typeface="宋体" pitchFamily="2" charset="-122"/>
              </a:rPr>
              <a:t>Likert</a:t>
            </a:r>
            <a:r>
              <a:rPr lang="zh-TW" altLang="en-US" sz="1200" dirty="0">
                <a:solidFill>
                  <a:schemeClr val="tx1"/>
                </a:solidFill>
                <a:ea typeface="宋体" pitchFamily="2" charset="-122"/>
              </a:rPr>
              <a:t>）</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分制	加權調整得分（</a:t>
            </a:r>
            <a:r>
              <a:rPr lang="en-US" altLang="zh-TW" sz="1200" dirty="0">
                <a:solidFill>
                  <a:schemeClr val="tx1"/>
                </a:solidFill>
                <a:ea typeface="宋体" pitchFamily="2" charset="-122"/>
              </a:rPr>
              <a:t>weight × Likert</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企業能力	</a:t>
            </a:r>
            <a:r>
              <a:rPr lang="en-US" altLang="zh-TW" sz="1200" dirty="0">
                <a:solidFill>
                  <a:schemeClr val="tx1"/>
                </a:solidFill>
                <a:ea typeface="宋体" pitchFamily="2" charset="-122"/>
              </a:rPr>
              <a:t>0.2	5	1</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過</a:t>
            </a:r>
            <a:r>
              <a:rPr lang="zh-TW" altLang="en-US" sz="1200" dirty="0">
                <a:solidFill>
                  <a:schemeClr val="tx1"/>
                </a:solidFill>
                <a:ea typeface="宋体" pitchFamily="2" charset="-122"/>
              </a:rPr>
              <a:t>往經驗	</a:t>
            </a:r>
            <a:r>
              <a:rPr lang="en-US" altLang="zh-TW" sz="1200" dirty="0">
                <a:solidFill>
                  <a:schemeClr val="tx1"/>
                </a:solidFill>
                <a:ea typeface="宋体" pitchFamily="2" charset="-122"/>
              </a:rPr>
              <a:t>0.25	3	0.75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重複</a:t>
            </a:r>
            <a:r>
              <a:rPr lang="zh-CN" altLang="en-US" sz="1200" dirty="0">
                <a:solidFill>
                  <a:schemeClr val="tx1"/>
                </a:solidFill>
                <a:ea typeface="宋体" pitchFamily="2" charset="-122"/>
              </a:rPr>
              <a:t>交易</a:t>
            </a:r>
            <a:r>
              <a:rPr lang="zh-TW" altLang="en-US" sz="1200" dirty="0">
                <a:solidFill>
                  <a:schemeClr val="tx1"/>
                </a:solidFill>
                <a:ea typeface="宋体" pitchFamily="2" charset="-122"/>
              </a:rPr>
              <a:t>的可能性	</a:t>
            </a:r>
            <a:r>
              <a:rPr lang="en-US" altLang="zh-TW" sz="1200" dirty="0">
                <a:solidFill>
                  <a:schemeClr val="tx1"/>
                </a:solidFill>
                <a:ea typeface="宋体" pitchFamily="2" charset="-122"/>
              </a:rPr>
              <a:t>0.2	1	0.2</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競爭情況	</a:t>
            </a:r>
            <a:r>
              <a:rPr lang="en-US" altLang="zh-TW" sz="1200" dirty="0">
                <a:solidFill>
                  <a:schemeClr val="tx1"/>
                </a:solidFill>
                <a:ea typeface="宋体" pitchFamily="2" charset="-122"/>
              </a:rPr>
              <a:t>0.15	3	0.45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配送要求	</a:t>
            </a:r>
            <a:r>
              <a:rPr lang="en-US" altLang="zh-TW" sz="1200" dirty="0">
                <a:solidFill>
                  <a:schemeClr val="tx1"/>
                </a:solidFill>
                <a:ea typeface="宋体" pitchFamily="2" charset="-122"/>
              </a:rPr>
              <a:t>0.2	5	1</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總計得分	</a:t>
            </a:r>
            <a:r>
              <a:rPr lang="en-US" altLang="zh-TW" sz="1200" dirty="0">
                <a:solidFill>
                  <a:schemeClr val="tx1"/>
                </a:solidFill>
                <a:ea typeface="宋体" pitchFamily="2" charset="-122"/>
              </a:rPr>
              <a:t>1	17	3.2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評估中標可能性的方法。在分析了投標項目的機會之後，工業品行銷商要確定在不同的價位下中標的可能性。假定標價最低的投標者獲得合同，那麽企業贏得合同的機會隨著標價的上升而下降。競爭對手如何標價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許多產業中，工業品行銷商要面對這種狀況，供應商在獲得第一份合同之後具有贏得後續重複合同的優勢。雖然供應商在獲得首份合同時要損失一些眼前的利益，低報價被看做是贏得未來持續重複合同的一種投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此，工業品行銷商在確定項目投標戰略時，應該仔細地分析首份合同與未來重複交易的可能性之間的關系。如果產品技術性很强，購買者在購買之後轉換成本很高，這樣購買者就十分依賴該供應商，重複交易的可能性很大，即使一個合同的價格很低，利潤很薄，供應商也能從以後的交易中獲益。但是如果產品標準化程度很高，購買者的轉換成本很低，重複交易的可能性就比較小。</a:t>
            </a:r>
          </a:p>
        </p:txBody>
      </p:sp>
      <p:sp>
        <p:nvSpPr>
          <p:cNvPr id="24580" name="灯片编号占位符 3">
            <a:extLst>
              <a:ext uri="{FF2B5EF4-FFF2-40B4-BE49-F238E27FC236}">
                <a16:creationId xmlns:a16="http://schemas.microsoft.com/office/drawing/2014/main" id="{5D1D139C-F3F2-B58F-1548-92D26070F86C}"/>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24</a:t>
            </a:fld>
            <a:endParaRPr lang="en-US" altLang="zh-CN" dirty="0"/>
          </a:p>
        </p:txBody>
      </p:sp>
    </p:spTree>
    <p:extLst>
      <p:ext uri="{BB962C8B-B14F-4D97-AF65-F5344CB8AC3E}">
        <p14:creationId xmlns:p14="http://schemas.microsoft.com/office/powerpoint/2010/main" val="445187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CDE94-BBF3-5327-9374-9474A3EC150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A81BE130-88B9-2C66-2FB9-1FE82C7A8E2B}"/>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4BF1FA9-24EA-646C-2A00-226791289D6F}"/>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9 </a:t>
            </a:r>
            <a:r>
              <a:rPr lang="zh-TW" altLang="en-US" sz="1200" dirty="0">
                <a:solidFill>
                  <a:schemeClr val="tx1"/>
                </a:solidFill>
                <a:ea typeface="宋体" pitchFamily="2" charset="-122"/>
              </a:rPr>
              <a:t>章 工業品定價策略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9.6.3</a:t>
            </a:r>
            <a:r>
              <a:rPr lang="zh-TW" altLang="en-US" sz="1200" dirty="0">
                <a:solidFill>
                  <a:schemeClr val="tx1"/>
                </a:solidFill>
                <a:ea typeface="宋体" pitchFamily="2" charset="-122"/>
              </a:rPr>
              <a:t>、競爭性投標（</a:t>
            </a:r>
            <a:r>
              <a:rPr lang="en-US" altLang="zh-TW" sz="1200" dirty="0">
                <a:solidFill>
                  <a:schemeClr val="tx1"/>
                </a:solidFill>
                <a:ea typeface="宋体" pitchFamily="2" charset="-122"/>
              </a:rPr>
              <a:t>competitive bidding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在工業品市場中，有相當一部分的價格是通過競爭性投標（</a:t>
            </a:r>
            <a:r>
              <a:rPr lang="en-US" altLang="zh-TW" sz="1200" dirty="0">
                <a:solidFill>
                  <a:schemeClr val="tx1"/>
                </a:solidFill>
                <a:ea typeface="宋体" pitchFamily="2" charset="-122"/>
              </a:rPr>
              <a:t>competitive bidding</a:t>
            </a:r>
            <a:r>
              <a:rPr lang="zh-TW" altLang="en-US" sz="1200" dirty="0">
                <a:solidFill>
                  <a:schemeClr val="tx1"/>
                </a:solidFill>
                <a:ea typeface="宋体" pitchFamily="2" charset="-122"/>
              </a:rPr>
              <a:t>）達成協議形成的。對於顧客對產品或服務的一些特殊需求，工業品行銷商需要根據實際情況制定特殊的價格或報價而不是制定一個特定的價目單。政府和一些公共事業單位幾乎完全採用招標的辦法來選擇供應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、封閉式招標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工商企業和政府等組織通常採用封閉式招標（</a:t>
            </a:r>
            <a:r>
              <a:rPr lang="en-US" altLang="zh-TW" sz="1200" dirty="0">
                <a:solidFill>
                  <a:schemeClr val="tx1"/>
                </a:solidFill>
                <a:ea typeface="宋体" pitchFamily="2" charset="-122"/>
              </a:rPr>
              <a:t>closed bidding</a:t>
            </a:r>
            <a:r>
              <a:rPr lang="zh-TW" altLang="en-US" sz="1200" dirty="0">
                <a:solidFill>
                  <a:schemeClr val="tx1"/>
                </a:solidFill>
                <a:ea typeface="宋体" pitchFamily="2" charset="-122"/>
              </a:rPr>
              <a:t>）方式，購買者首先對潛在的供應商發出正式的邀請函，要求他們爲特定的招標項目遞交書面的、密封的標書。所有的這些標書會在同一時間、地點被拆封，一般會由同一評審組來評議標書的内容，挑選出符合股買條件的最低價格投標人作爲自己的供應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、公開式招標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公開式招標（</a:t>
            </a:r>
            <a:r>
              <a:rPr lang="en-US" altLang="zh-TW" sz="1200" dirty="0">
                <a:solidFill>
                  <a:schemeClr val="tx1"/>
                </a:solidFill>
                <a:ea typeface="宋体" pitchFamily="2" charset="-122"/>
              </a:rPr>
              <a:t>open bidding</a:t>
            </a:r>
            <a:r>
              <a:rPr lang="zh-TW" altLang="en-US" sz="1200" dirty="0">
                <a:solidFill>
                  <a:schemeClr val="tx1"/>
                </a:solidFill>
                <a:ea typeface="宋体" pitchFamily="2" charset="-122"/>
              </a:rPr>
              <a:t>）相對來説要非正式一點，供應商只需要在一定時期内報價（該報價可以是書面的也可以是口頭的）就可以。由於很難用書面形式將產品的要求描述清楚，在招標期間，購買者會與幾家供應商磋商，確定最後的價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、競爭性投標戰略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競爭性投標戰略分爲以下三個過程：設定精確的目標、分析投標機會的鑒別程序、評估成功可能性的方法。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設定精確的目標。在爲任何一個潛在的合同準備進行投標之前，工業品行銷商必須確定自己的目標。這有助於企業確定追逐何種業務，何時投標，標價多少。工業品行銷商設定的目標範圍可以從利潤最大化到公司生存，還可以是保持生產缐的運作和保持員工隊伍的穩定或是進入一種新的業務領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投標機會的鑒別程序。招標是個既費時又費錢的事情，在進行投標前企業應對投標合同進行仔細地斟酌，以確定該投標是否值得。由於技術水平、以往經驗、投標目的不同，企業能從招標中獲得的利潤也會有所差異。投標機會的鑒別程序可以分爲三步驟，首先，確定評價標準，一般有五個基本標準：① 合同對公司生產能力的影響、② 公司以往類似招標活動的經驗、③ 重複中標的可能性、④ 預期的競爭狀況、⑤ 配送要求；其次，根據各標準的重要性，爲各標準設置權重。然後為各因素打分，確定該項招標對公司是否有利。</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競標機會的評估量表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因素（</a:t>
            </a:r>
            <a:r>
              <a:rPr lang="en-US" altLang="zh-TW" sz="1200" dirty="0">
                <a:solidFill>
                  <a:schemeClr val="tx1"/>
                </a:solidFill>
                <a:ea typeface="宋体" pitchFamily="2" charset="-122"/>
              </a:rPr>
              <a:t>factor</a:t>
            </a:r>
            <a:r>
              <a:rPr lang="zh-TW" altLang="en-US" sz="1200" dirty="0">
                <a:solidFill>
                  <a:schemeClr val="tx1"/>
                </a:solidFill>
                <a:ea typeface="宋体" pitchFamily="2" charset="-122"/>
              </a:rPr>
              <a:t>）	權重（</a:t>
            </a:r>
            <a:r>
              <a:rPr lang="en-US" altLang="zh-TW" sz="1200" dirty="0">
                <a:solidFill>
                  <a:schemeClr val="tx1"/>
                </a:solidFill>
                <a:ea typeface="宋体" pitchFamily="2" charset="-122"/>
              </a:rPr>
              <a:t>weight</a:t>
            </a:r>
            <a:r>
              <a:rPr lang="zh-TW" altLang="en-US" sz="1200" dirty="0">
                <a:solidFill>
                  <a:schemeClr val="tx1"/>
                </a:solidFill>
                <a:ea typeface="宋体" pitchFamily="2" charset="-122"/>
              </a:rPr>
              <a:t>）	得分：李克特（</a:t>
            </a:r>
            <a:r>
              <a:rPr lang="en-US" altLang="zh-TW" sz="1200" dirty="0">
                <a:solidFill>
                  <a:schemeClr val="tx1"/>
                </a:solidFill>
                <a:ea typeface="宋体" pitchFamily="2" charset="-122"/>
              </a:rPr>
              <a:t>Likert</a:t>
            </a:r>
            <a:r>
              <a:rPr lang="zh-TW" altLang="en-US" sz="1200" dirty="0">
                <a:solidFill>
                  <a:schemeClr val="tx1"/>
                </a:solidFill>
                <a:ea typeface="宋体" pitchFamily="2" charset="-122"/>
              </a:rPr>
              <a:t>）</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分制	加權調整得分（</a:t>
            </a:r>
            <a:r>
              <a:rPr lang="en-US" altLang="zh-TW" sz="1200" dirty="0">
                <a:solidFill>
                  <a:schemeClr val="tx1"/>
                </a:solidFill>
                <a:ea typeface="宋体" pitchFamily="2" charset="-122"/>
              </a:rPr>
              <a:t>weight × Likert</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企業能力	</a:t>
            </a:r>
            <a:r>
              <a:rPr lang="en-US" altLang="zh-TW" sz="1200" dirty="0">
                <a:solidFill>
                  <a:schemeClr val="tx1"/>
                </a:solidFill>
                <a:ea typeface="宋体" pitchFamily="2" charset="-122"/>
              </a:rPr>
              <a:t>0.2	5	1</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過</a:t>
            </a:r>
            <a:r>
              <a:rPr lang="zh-TW" altLang="en-US" sz="1200" dirty="0">
                <a:solidFill>
                  <a:schemeClr val="tx1"/>
                </a:solidFill>
                <a:ea typeface="宋体" pitchFamily="2" charset="-122"/>
              </a:rPr>
              <a:t>往經驗	</a:t>
            </a:r>
            <a:r>
              <a:rPr lang="en-US" altLang="zh-TW" sz="1200" dirty="0">
                <a:solidFill>
                  <a:schemeClr val="tx1"/>
                </a:solidFill>
                <a:ea typeface="宋体" pitchFamily="2" charset="-122"/>
              </a:rPr>
              <a:t>0.25	3	0.75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重複</a:t>
            </a:r>
            <a:r>
              <a:rPr lang="zh-CN" altLang="en-US" sz="1200" dirty="0">
                <a:solidFill>
                  <a:schemeClr val="tx1"/>
                </a:solidFill>
                <a:ea typeface="宋体" pitchFamily="2" charset="-122"/>
              </a:rPr>
              <a:t>交易</a:t>
            </a:r>
            <a:r>
              <a:rPr lang="zh-TW" altLang="en-US" sz="1200" dirty="0">
                <a:solidFill>
                  <a:schemeClr val="tx1"/>
                </a:solidFill>
                <a:ea typeface="宋体" pitchFamily="2" charset="-122"/>
              </a:rPr>
              <a:t>的可能性	</a:t>
            </a:r>
            <a:r>
              <a:rPr lang="en-US" altLang="zh-TW" sz="1200" dirty="0">
                <a:solidFill>
                  <a:schemeClr val="tx1"/>
                </a:solidFill>
                <a:ea typeface="宋体" pitchFamily="2" charset="-122"/>
              </a:rPr>
              <a:t>0.2	1	0.2</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競爭情況	</a:t>
            </a:r>
            <a:r>
              <a:rPr lang="en-US" altLang="zh-TW" sz="1200" dirty="0">
                <a:solidFill>
                  <a:schemeClr val="tx1"/>
                </a:solidFill>
                <a:ea typeface="宋体" pitchFamily="2" charset="-122"/>
              </a:rPr>
              <a:t>0.15	3	0.45</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配送要求	</a:t>
            </a:r>
            <a:r>
              <a:rPr lang="en-US" altLang="zh-TW" sz="1200" dirty="0">
                <a:solidFill>
                  <a:schemeClr val="tx1"/>
                </a:solidFill>
                <a:ea typeface="宋体" pitchFamily="2" charset="-122"/>
              </a:rPr>
              <a:t>0.2	5	1</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總計得分	</a:t>
            </a:r>
            <a:r>
              <a:rPr lang="en-US" altLang="zh-TW" sz="1200" dirty="0">
                <a:solidFill>
                  <a:schemeClr val="tx1"/>
                </a:solidFill>
                <a:ea typeface="宋体" pitchFamily="2" charset="-122"/>
              </a:rPr>
              <a:t>1	17	3.2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評估中標可能性的方法。在分析了投標項目的機會之後，工業品行銷商要確定在不同的價位下中標的可能性。假定標價最低的投標者獲得合同，那麽企業贏得合同的機會隨著標價的上升而下降。競爭對手如何標價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許多產業中，工業品行銷商要面對這種狀況，供應商在獲得第一份合同之後具有贏得後續重複合同的優勢。雖然供應商在獲得首份合同時要損失一些眼前的利益，低報價被看做是贏得未來持續重複合同的一種投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此，工業品行銷商在確定項目投標戰略時，應該仔細地分析首份合同與未來重複交易的可能性之間的關系。如果產品技術性很强，購買者在購買之後轉換成本很高，這樣購買者就十分依賴該供應商，重複交易的可能性很大，即使一個合同的價格很低，利潤很薄，供應商也能從以後的交易中獲益。但是如果產品標準化程度很高，購買者的轉換成本很低，重複交易的可能性就比較小。</a:t>
            </a:r>
          </a:p>
        </p:txBody>
      </p:sp>
      <p:sp>
        <p:nvSpPr>
          <p:cNvPr id="24580" name="灯片编号占位符 3">
            <a:extLst>
              <a:ext uri="{FF2B5EF4-FFF2-40B4-BE49-F238E27FC236}">
                <a16:creationId xmlns:a16="http://schemas.microsoft.com/office/drawing/2014/main" id="{355DBF25-5D7A-32DE-01C3-FE446782115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25</a:t>
            </a:fld>
            <a:endParaRPr lang="en-US" altLang="zh-CN" dirty="0"/>
          </a:p>
        </p:txBody>
      </p:sp>
    </p:spTree>
    <p:extLst>
      <p:ext uri="{BB962C8B-B14F-4D97-AF65-F5344CB8AC3E}">
        <p14:creationId xmlns:p14="http://schemas.microsoft.com/office/powerpoint/2010/main" val="2778746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7BD1D-7192-294B-A073-23C7EFFE1E7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1359091A-9C63-EFBD-2966-135BF7472A33}"/>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25FDCC1D-7A53-16EF-428A-B406082D7197}"/>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大多數製造商而言，轉換中間商，或意識到整條工業品分銷通路正在發生變化，是非常痛苦的。然而，經驗證明，對於一個產品來説，最好的通路往往是變化的。例如，從分銷到直銷，因此，工業品分銷通路戰略是動態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10.2</a:t>
            </a:r>
            <a:r>
              <a:rPr lang="zh-TW" altLang="en-US" sz="1200" dirty="0">
                <a:solidFill>
                  <a:schemeClr val="tx1"/>
                </a:solidFill>
                <a:ea typeface="宋体" pitchFamily="2" charset="-122"/>
              </a:rPr>
              <a:t>、工業品分銷通路的構成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10.2.1</a:t>
            </a:r>
            <a:r>
              <a:rPr lang="zh-TW" altLang="en-US" sz="1200" dirty="0">
                <a:solidFill>
                  <a:schemeClr val="tx1"/>
                </a:solidFill>
                <a:ea typeface="宋体" pitchFamily="2" charset="-122"/>
              </a:rPr>
              <a:t>、常見的工業品分銷通路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消費品分銷通路相比，工業品的通路更短、更直接。在工業品分銷通路中，通路成員有許多類型，其中包括工業品經銷商、製造商銷售代表、製造商銷售分支機構、經紀人和代理商。在現實中最普遍採用的通路是：製造商→工業品分銷商→顧客。實際上，影響工業品分銷渠道長度主要有三個因素：① 構成工業品市場的顧客數量、② 這些工業品顧客的地理集中度、③ 工業品中間商的產業集中度。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10.2.2</a:t>
            </a:r>
            <a:r>
              <a:rPr lang="zh-TW" altLang="en-US" sz="1200" dirty="0">
                <a:solidFill>
                  <a:schemeClr val="tx1"/>
                </a:solidFill>
                <a:ea typeface="宋体" pitchFamily="2" charset="-122"/>
              </a:rPr>
              <a:t>、工業品經銷商（</a:t>
            </a:r>
            <a:r>
              <a:rPr lang="en-US" altLang="zh-TW" sz="1200" dirty="0">
                <a:solidFill>
                  <a:schemeClr val="tx1"/>
                </a:solidFill>
                <a:ea typeface="宋体" pitchFamily="2" charset="-122"/>
              </a:rPr>
              <a:t>distributor</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有研究顯示，僅有</a:t>
            </a:r>
            <a:r>
              <a:rPr lang="en-US" altLang="zh-TW" sz="1200" dirty="0">
                <a:solidFill>
                  <a:schemeClr val="tx1"/>
                </a:solidFill>
                <a:ea typeface="宋体" pitchFamily="2" charset="-122"/>
              </a:rPr>
              <a:t>24%</a:t>
            </a:r>
            <a:r>
              <a:rPr lang="zh-TW" altLang="en-US" sz="1200" dirty="0">
                <a:solidFill>
                  <a:schemeClr val="tx1"/>
                </a:solidFill>
                <a:ea typeface="宋体" pitchFamily="2" charset="-122"/>
              </a:rPr>
              <a:t>的製造企業將產品和服務完全通過直接銷售提供給顧客，剩下的</a:t>
            </a:r>
            <a:r>
              <a:rPr lang="en-US" altLang="zh-TW" sz="1200" dirty="0">
                <a:solidFill>
                  <a:schemeClr val="tx1"/>
                </a:solidFill>
                <a:ea typeface="宋体" pitchFamily="2" charset="-122"/>
              </a:rPr>
              <a:t>76%</a:t>
            </a:r>
            <a:r>
              <a:rPr lang="zh-TW" altLang="en-US" sz="1200" dirty="0">
                <a:solidFill>
                  <a:schemeClr val="tx1"/>
                </a:solidFill>
                <a:ea typeface="宋体" pitchFamily="2" charset="-122"/>
              </a:rPr>
              <a:t>都要多少借助於中間商，與維持一批直銷隊伍相比，採用工業品經銷商的成本更低。降低成本和保持競爭力的需要使製造商從直銷轉向經銷商通路進行產品和服務的銷售。現代製造業的大趨勢採用即時生產技術（</a:t>
            </a:r>
            <a:r>
              <a:rPr lang="en-US" altLang="zh-TW" sz="1200" dirty="0">
                <a:solidFill>
                  <a:schemeClr val="tx1"/>
                </a:solidFill>
                <a:ea typeface="宋体" pitchFamily="2" charset="-122"/>
              </a:rPr>
              <a:t>Just-In-Time, JIT</a:t>
            </a:r>
            <a:r>
              <a:rPr lang="zh-TW" altLang="en-US" sz="1200" dirty="0">
                <a:solidFill>
                  <a:schemeClr val="tx1"/>
                </a:solidFill>
                <a:ea typeface="宋体" pitchFamily="2" charset="-122"/>
              </a:rPr>
              <a:t>），這就對配送的準確性和及時性提出了更高的要求。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由於經銷商在處理庫存和配送方面更專業，工業品製造商能通過經銷商爲顧客提供更好的服務。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、經銷商的功能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工業品經銷商之所以能夠在市場上幸存，得益於他能同時爲製造商和顧客雙方提供服務的能力。一般而言，一個現代的、管理良好的經銷商能爲製造商提供以下幾個方面的服務：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、提供市場占領。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市場占領是由工業品經銷商提供給製造商的，其中的原因是：大多數的製造商其產品用戶分布在範圍廣闊的地域之中，而製造商卻並不能保證自己產品的市場占領。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、充當製造商與工業品用戶之間銷售聯系的紐帶。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銷售聯系紐帶是由經銷商向製造商提供的一種非常有價值的服務。經銷商在通過其銷售人員聯系顧客方面變得愈來愈精通和有效。經銷商的銷售人員包括兩類：外部銷售人員（</a:t>
            </a:r>
            <a:r>
              <a:rPr lang="en-US" altLang="zh-TW" sz="1200" dirty="0">
                <a:solidFill>
                  <a:schemeClr val="tx1"/>
                </a:solidFill>
                <a:ea typeface="宋体" pitchFamily="2" charset="-122"/>
              </a:rPr>
              <a:t>outside salespersons</a:t>
            </a:r>
            <a:r>
              <a:rPr lang="zh-TW" altLang="en-US" sz="1200" dirty="0">
                <a:solidFill>
                  <a:schemeClr val="tx1"/>
                </a:solidFill>
                <a:ea typeface="宋体" pitchFamily="2" charset="-122"/>
              </a:rPr>
              <a:t>）、内部銷售人員（</a:t>
            </a:r>
            <a:r>
              <a:rPr lang="en-US" altLang="zh-TW" sz="1200" dirty="0">
                <a:solidFill>
                  <a:schemeClr val="tx1"/>
                </a:solidFill>
                <a:ea typeface="宋体" pitchFamily="2" charset="-122"/>
              </a:rPr>
              <a:t>inside salespersons</a:t>
            </a:r>
            <a:r>
              <a:rPr lang="zh-TW" altLang="en-US" sz="1200" dirty="0">
                <a:solidFill>
                  <a:schemeClr val="tx1"/>
                </a:solidFill>
                <a:ea typeface="宋体" pitchFamily="2" charset="-122"/>
              </a:rPr>
              <a:t>）。外部銷售人員主要負責聯系顧客並提供日常的服務和技術支持。内部銷售人員主要是處理訂單、安排發貨、接受電話訂貨。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經銷商的外部銷售隊伍愈來愈重視市場定位。他們改變了以前那種只是簡單號召顧客並寫下訂單的做法，而在識別潛在顧客、確認顧客需求以及改良經銷商所提供的產品和服務方面承擔了更大的責任。對於經銷商内部隊伍來説，它是公司和顧客持續增進聯系的紐帶、市場信息的主要收集者、顧客的小型技術問題解決的提供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、保持一定的庫存。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保持一定數量的庫存是經銷商爲製造商完成的另一項關鍵任務。工業品經銷商通常會儲存一定數量的產品，這不僅可以減少製造商的財務負擔，而且減少了製造商儲存大量產品所冒的風險。還有，通過爲製造商的產品提供銷路，經銷商可以幫助製造商更好地規劃生產進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、處理訂單。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由經銷商來完成訂單處理任務對製造商來説是很有幫助的，因爲許多工業品客戶都只是購買很少數量的產品，而經銷商由於同時經銷多種產品，其訂單處理成本能夠分攤到大量產品中去。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、收集市場信息。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收集市場信息是另外一個對製造商極爲有益的任務。由於經銷商在空間上距離他們的顧客很近，他們更容易了解到顧客對產品和服務的需求。這些信息如果能夠傳遞給製造商，就會對製造商的產品設計、定價、行銷戰略的制定產生很大的幫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、向工業品用戶提供支持。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顧客支持是經銷商向製造商提供的最後一種分銷任務。產品可能需要交換和歸還，顧客也需要設置、調整、維修、技術支持。對於製造商來説，如果想要直接向顧客提供這些服務和支持，成本很高。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工業品經銷商還非常適合於爲工業品用戶執行以下任務：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、確保產品有效性。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有效性指的是提供的產品是用戶所需要的。這有可能是經銷商爲顧客執行的分銷任務之中最爲基本的一個任務。因爲經銷商和顧客距離很近，對顧客的需求有很好的感受性，所以他們就可以達到許多製造商不能達到的高水平的產品有效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、提供用戶服務。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顧客服務是由經銷商爲顧客執行的另外一個很有價值的分銷任務。顧客通常需要諸如運輸、維修、擔保服務。通過使用這些對於顧客很有用的服務，製造商可以節省其工作量和成本。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、向用戶提供拓展貸款和金融支持。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貸款和金融支持由經銷商通過兩種方式提供。第一種方式就是通過開放的會計貸款在顧客購買產品方面給予支持，經銷商允許顧客在付款之前就使用經銷商所經營的產品。第二種方式就是經銷商通過保持顧客所需產品的大量庫存，從而使顧客自己儲存所需要產品的財政負擔大爲減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、爲用戶提供分類便利。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分類便利指的是經銷商把來自許多不同製造商的產品集合在一起進行分類，這就大大簡化了顧客的訂購過程，而取代了原來那種顧客需要親自向幾十個製造商進行訂貨的方法。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、整批分零。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整批分零是另外一個很重要的分銷任務，許多顧客一次並不訂購大量的產品；相反，他們每次只是訂購很少量的產品。製造商要滿足這些小額的訂單是很不經濟的，經銷商通過從製造商那裏一次購買大量的產品，然後再把整批的產品，分成許多小份額來滿足顧客的需求，經銷商能夠讓顧客每次只購買自己所需要的產品，而不需要進行儲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、向用戶提供建議和技術支持。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建議和技術支持是經銷商爲其顧客執行的最後一個分銷任務。即使是那些並不含有任何技術的產品，仍然需要一定數量的關於正確使用的技術建議和支持，以及這些產品怎樣進行銷售的建議。經銷商，特別是那些通過訓練有素的外部銷售隊伍進行銷售的經銷商，就可以向顧客提供這種技術和業務的支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、工業品經銷商的類型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一般而言，工業品經銷商分爲三類：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、全缐經銷商（</a:t>
            </a:r>
            <a:r>
              <a:rPr lang="en-US" altLang="zh-TW" sz="1200" dirty="0">
                <a:solidFill>
                  <a:schemeClr val="tx1"/>
                </a:solidFill>
                <a:ea typeface="宋体" pitchFamily="2" charset="-122"/>
              </a:rPr>
              <a:t>general-line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全缐經銷商能夠儲存的產品範圍廣泛，包括：維護、維修、運行（</a:t>
            </a:r>
            <a:r>
              <a:rPr lang="en-US" altLang="zh-TW" sz="1200" dirty="0">
                <a:solidFill>
                  <a:schemeClr val="tx1"/>
                </a:solidFill>
                <a:ea typeface="宋体" pitchFamily="2" charset="-122"/>
              </a:rPr>
              <a:t>Maintenance</a:t>
            </a:r>
            <a:r>
              <a:rPr lang="zh-TW" altLang="en-US" sz="1200" dirty="0">
                <a:solidFill>
                  <a:schemeClr val="tx1"/>
                </a:solidFill>
                <a:ea typeface="宋体" pitchFamily="2" charset="-122"/>
              </a:rPr>
              <a:t>、</a:t>
            </a:r>
            <a:r>
              <a:rPr lang="en-US" altLang="zh-TW" sz="1200" dirty="0">
                <a:solidFill>
                  <a:schemeClr val="tx1"/>
                </a:solidFill>
                <a:ea typeface="宋体" pitchFamily="2" charset="-122"/>
              </a:rPr>
              <a:t>Repair</a:t>
            </a:r>
            <a:r>
              <a:rPr lang="zh-TW" altLang="en-US" sz="1200" dirty="0">
                <a:solidFill>
                  <a:schemeClr val="tx1"/>
                </a:solidFill>
                <a:ea typeface="宋体" pitchFamily="2" charset="-122"/>
              </a:rPr>
              <a:t>、</a:t>
            </a:r>
            <a:r>
              <a:rPr lang="en-US" altLang="zh-TW" sz="1200" dirty="0">
                <a:solidFill>
                  <a:schemeClr val="tx1"/>
                </a:solidFill>
                <a:ea typeface="宋体" pitchFamily="2" charset="-122"/>
              </a:rPr>
              <a:t>Operations, MRO</a:t>
            </a:r>
            <a:r>
              <a:rPr lang="zh-TW" altLang="en-US" sz="1200" dirty="0">
                <a:solidFill>
                  <a:schemeClr val="tx1"/>
                </a:solidFill>
                <a:ea typeface="宋体" pitchFamily="2" charset="-122"/>
              </a:rPr>
              <a:t>）項目，原始設備供應，如動力傳輸設備、部件、液壓動力設備、製造商製成品的橡膠零件、用於商業運作的設備和用於將原料、半成品等加工爲成品的機械等。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、專缐經銷商（</a:t>
            </a:r>
            <a:r>
              <a:rPr lang="en-US" altLang="zh-TW" sz="1200" dirty="0">
                <a:solidFill>
                  <a:schemeClr val="tx1"/>
                </a:solidFill>
                <a:ea typeface="宋体" pitchFamily="2" charset="-122"/>
              </a:rPr>
              <a:t>specialists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專缐經銷商經營的相關產品範圍包括：軸承、動力傳輸設備、供應品、化學製品、研磨品和切割工具。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、綜合商行（</a:t>
            </a:r>
            <a:r>
              <a:rPr lang="en-US" altLang="zh-TW" sz="1200" dirty="0">
                <a:solidFill>
                  <a:schemeClr val="tx1"/>
                </a:solidFill>
                <a:ea typeface="宋体" pitchFamily="2" charset="-122"/>
              </a:rPr>
              <a:t>combination house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綜合商行同時向工業顧客和中間商提供產品。例如一個電氣綜合商行，他可能既出售產品給建築工廠，又出售產品給經銷商和中間機構。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、工業品經銷商的問題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工業品經銷商存在五個常見的問題：① 經濟條件不穩定、② 經銷商之間激烈的競爭、③ 高銷售成本、④ 雇員的效率、⑤ 製造商和經銷商之間的工作關系。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經銷商的銷售主要依靠其外部銷售人員，而隨著經銷商銷售人員拜訪客戶的成本很快攀升，經銷商將銷售力量更多放在電話推銷、產品增值輔助程序方面，工業品經銷商的外部銷售代表由於深入市場專注於某幾類產品的銷售，比全缐銷售代表效率更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經銷商與製造商之間的關系迄今仍然極大困擾。經銷商對製造商關於斷續供貨、次品補償、產品折讓、疏於協助方面表示不滿。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10.2.3</a:t>
            </a:r>
            <a:r>
              <a:rPr lang="zh-TW" altLang="en-US" sz="1200" dirty="0">
                <a:solidFill>
                  <a:schemeClr val="tx1"/>
                </a:solidFill>
                <a:ea typeface="宋体" pitchFamily="2" charset="-122"/>
              </a:rPr>
              <a:t>、製造商獨立銷售代表（</a:t>
            </a:r>
            <a:r>
              <a:rPr lang="en-US" altLang="zh-TW" sz="1200" dirty="0">
                <a:solidFill>
                  <a:schemeClr val="tx1"/>
                </a:solidFill>
                <a:ea typeface="宋体" pitchFamily="2" charset="-122"/>
              </a:rPr>
              <a:t>sales representative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製造商銷售代表是獨立於製造商的商業人員，他們所執行的功能跟製造商的直接銷售人員相同。一個銷售代表往往代表的不是一家公司的利益，而是同時爲五、六家公司工作。這樣，他們的成本就平攤到他們所代表的所有公司中去，他們也就能拜訪更小的顧客。所以，所謂銷售代表，是指在一定地區内受雇於數家企業，獨立進行銷售或爲專門的銷售代表處工作的銷售人員。銷售代表之所以在工業品市場如此重要，原因可歸結爲成本，銷售代表並不拿固定薪水。作爲獨立於公司之外的商業人員，他們從銷售收入中提取佣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盡管不是爲每家公司工作，銷售代表爲資源有限的公司提供了許多利益：① 更低的固定銷售成本、② 更多關於市場的信息、③ 更頻繁的銷售拜訪和市場開發、④ 簡化銷售管理、⑤ 獨立的地位。某些製造商不願使用銷售代表和經銷商，因爲他們害怕失去對銷售機會的嚴格控制，而製造商的直接銷售人員則在這個方面做的很好。比較製造商的直接銷售人員與獨立的銷售代表之間的區別：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獨立的銷售代表（</a:t>
            </a:r>
            <a:r>
              <a:rPr lang="en-US" altLang="zh-TW" sz="1200" dirty="0">
                <a:solidFill>
                  <a:schemeClr val="tx1"/>
                </a:solidFill>
                <a:ea typeface="宋体" pitchFamily="2" charset="-122"/>
              </a:rPr>
              <a:t>Sales representative</a:t>
            </a:r>
            <a:r>
              <a:rPr lang="zh-TW" altLang="en-US" sz="1200" dirty="0">
                <a:solidFill>
                  <a:schemeClr val="tx1"/>
                </a:solidFill>
                <a:ea typeface="宋体" pitchFamily="2" charset="-122"/>
              </a:rPr>
              <a:t>）	製造商的直接銷售人員（</a:t>
            </a:r>
            <a:r>
              <a:rPr lang="en-US" altLang="zh-TW" sz="1200" dirty="0">
                <a:solidFill>
                  <a:schemeClr val="tx1"/>
                </a:solidFill>
                <a:ea typeface="宋体" pitchFamily="2" charset="-122"/>
              </a:rPr>
              <a:t>Salesman</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純粹只提供推銷服務	銷售、服務、推銷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只需直接支付每份訂單的佣金	需支付：薪金、佣金、業務費用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銷售許多不同的產品缐	只銷售一個產品缐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代表許多公司	代表一家公司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不爲顧客提供賬期	可以爲顧客提供賬期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雇傭迅速	招聘解聘流程時間更長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無法支配控制	便於監督支配强制管控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無需支付固定開支	需支付：薪金、業務費用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有限的培訓	需要培訓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顧客反饋受限	顧客反饋及時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有限的監督，銷售潛力受限	强制管控，激發銷售潛力最大化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10.2.4</a:t>
            </a:r>
            <a:r>
              <a:rPr lang="zh-TW" altLang="en-US" sz="1200" dirty="0">
                <a:solidFill>
                  <a:schemeClr val="tx1"/>
                </a:solidFill>
                <a:ea typeface="宋体" pitchFamily="2" charset="-122"/>
              </a:rPr>
              <a:t>、製造商銷售分支機構（</a:t>
            </a:r>
            <a:r>
              <a:rPr lang="en-US" altLang="zh-TW" sz="1200" dirty="0">
                <a:solidFill>
                  <a:schemeClr val="tx1"/>
                </a:solidFill>
                <a:ea typeface="宋体" pitchFamily="2" charset="-122"/>
              </a:rPr>
              <a:t>sales branch company</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製造商的銷售分支機構和辦事處是由製造商開辦並進行運作的，它完全獨立於製造商的工廠之外。他們主要是使用批發的方法來分銷製造商的產品。其中的一些分支機構擁有倉庫，並保持一定數量的產品儲存。其他的則只是一些銷售辦事處。他們中的一些還批發銷售從其他製造商那裏購買的同類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10.2.5</a:t>
            </a:r>
            <a:r>
              <a:rPr lang="zh-TW" altLang="en-US" sz="1200" dirty="0">
                <a:solidFill>
                  <a:schemeClr val="tx1"/>
                </a:solidFill>
                <a:ea typeface="宋体" pitchFamily="2" charset="-122"/>
              </a:rPr>
              <a:t>、經紀人（</a:t>
            </a:r>
            <a:r>
              <a:rPr lang="en-US" altLang="zh-TW" sz="1200" dirty="0">
                <a:solidFill>
                  <a:schemeClr val="tx1"/>
                </a:solidFill>
                <a:ea typeface="宋体" pitchFamily="2" charset="-122"/>
              </a:rPr>
              <a:t>broker</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經紀人既可以代表買方，有可以代表賣方，甚至可以同時代表買方和賣方。他們獲取佣金，但在服務方面通常較少，可以僅僅是「一錘子買賣」關系。經紀人經常經手過剩庫存的買賣。例如，一個設備製造商的政府合同可能被削減了，剩下了無用的零部件庫存。簽約機構通常會向企業賠償這些零部件的損失，但前提是企業必須做出相應地減少一部分成本損失。經紀人由此就可以因爲過剩的庫存找到買家而獲得佣金。經紀人可能知道另一個製造商會使用這些零部件，或者某個經銷商常常銷售這種產品。經紀人可以在滿足買方和賣方兩方面討價還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10.2.6</a:t>
            </a:r>
            <a:r>
              <a:rPr lang="zh-TW" altLang="en-US" sz="1200" dirty="0">
                <a:solidFill>
                  <a:schemeClr val="tx1"/>
                </a:solidFill>
                <a:ea typeface="宋体" pitchFamily="2" charset="-122"/>
              </a:rPr>
              <a:t>、增值中間商（</a:t>
            </a:r>
            <a:r>
              <a:rPr lang="en-US" altLang="zh-TW" sz="1200" dirty="0">
                <a:solidFill>
                  <a:schemeClr val="tx1"/>
                </a:solidFill>
                <a:ea typeface="宋体" pitchFamily="2" charset="-122"/>
              </a:rPr>
              <a:t>value-added distributor</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是一種新類型的中間商，由於計算機產業而聞名。計算機製造商也求助於增值中間商和初始設備製造商，把他們與商務最終用戶區別開來。許多增值中間商專門滿足特殊區隔市場的需求（如零售商、銀行、會計師事務所）。他們把個別製造商的相互分立的產品收集到一起，設計出一種定制化系統，以滿足專業的工業顧客的需求。隨著計算機變得日益普及，外部設備更加多樣化和專用需求的增加，增值中間商給買方和賣方都提供了非常有價值的服務。</a:t>
            </a:r>
          </a:p>
        </p:txBody>
      </p:sp>
      <p:sp>
        <p:nvSpPr>
          <p:cNvPr id="24580" name="灯片编号占位符 3">
            <a:extLst>
              <a:ext uri="{FF2B5EF4-FFF2-40B4-BE49-F238E27FC236}">
                <a16:creationId xmlns:a16="http://schemas.microsoft.com/office/drawing/2014/main" id="{CC3F1EF3-4832-AC2A-1F5E-BD44C9C9299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26</a:t>
            </a:fld>
            <a:endParaRPr lang="en-US" altLang="zh-CN" dirty="0"/>
          </a:p>
        </p:txBody>
      </p:sp>
    </p:spTree>
    <p:extLst>
      <p:ext uri="{BB962C8B-B14F-4D97-AF65-F5344CB8AC3E}">
        <p14:creationId xmlns:p14="http://schemas.microsoft.com/office/powerpoint/2010/main" val="556624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89456-375C-4FBD-A8E4-ED24C7D98511}"/>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FC84ED44-D330-0CE2-8FC7-C2BB97C838D0}"/>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A06CDA9A-BEBF-7C46-EDEB-4BE9281DC4D4}"/>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10.2.2</a:t>
            </a:r>
            <a:r>
              <a:rPr lang="zh-TW" altLang="en-US" sz="1200" dirty="0">
                <a:solidFill>
                  <a:schemeClr val="tx1"/>
                </a:solidFill>
                <a:ea typeface="宋体" pitchFamily="2" charset="-122"/>
              </a:rPr>
              <a:t>、工業品經銷商（</a:t>
            </a:r>
            <a:r>
              <a:rPr lang="en-US" altLang="zh-TW" sz="1200" dirty="0">
                <a:solidFill>
                  <a:schemeClr val="tx1"/>
                </a:solidFill>
                <a:ea typeface="宋体" pitchFamily="2" charset="-122"/>
              </a:rPr>
              <a:t>distributor</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有研究顯示，僅有</a:t>
            </a:r>
            <a:r>
              <a:rPr lang="en-US" altLang="zh-TW" sz="1200" dirty="0">
                <a:solidFill>
                  <a:schemeClr val="tx1"/>
                </a:solidFill>
                <a:ea typeface="宋体" pitchFamily="2" charset="-122"/>
              </a:rPr>
              <a:t>24%</a:t>
            </a:r>
            <a:r>
              <a:rPr lang="zh-TW" altLang="en-US" sz="1200" dirty="0">
                <a:solidFill>
                  <a:schemeClr val="tx1"/>
                </a:solidFill>
                <a:ea typeface="宋体" pitchFamily="2" charset="-122"/>
              </a:rPr>
              <a:t>的製造企業將產品和服務完全通過直接銷售提供給顧客，剩下的</a:t>
            </a:r>
            <a:r>
              <a:rPr lang="en-US" altLang="zh-TW" sz="1200" dirty="0">
                <a:solidFill>
                  <a:schemeClr val="tx1"/>
                </a:solidFill>
                <a:ea typeface="宋体" pitchFamily="2" charset="-122"/>
              </a:rPr>
              <a:t>76%</a:t>
            </a:r>
            <a:r>
              <a:rPr lang="zh-TW" altLang="en-US" sz="1200" dirty="0">
                <a:solidFill>
                  <a:schemeClr val="tx1"/>
                </a:solidFill>
                <a:ea typeface="宋体" pitchFamily="2" charset="-122"/>
              </a:rPr>
              <a:t>都要多少借助於中間商，與維持一批直銷隊伍相比，採用工業品經銷商的成本更低。降低成本和保持競爭力的需要使製造商從直銷轉向經銷商通路進行產品和服務的銷售。現代製造業的大趨勢採用即時生產技術（</a:t>
            </a:r>
            <a:r>
              <a:rPr lang="en-US" altLang="zh-TW" sz="1200" dirty="0">
                <a:solidFill>
                  <a:schemeClr val="tx1"/>
                </a:solidFill>
                <a:ea typeface="宋体" pitchFamily="2" charset="-122"/>
              </a:rPr>
              <a:t>Just-In-Time, JIT</a:t>
            </a:r>
            <a:r>
              <a:rPr lang="zh-TW" altLang="en-US" sz="1200" dirty="0">
                <a:solidFill>
                  <a:schemeClr val="tx1"/>
                </a:solidFill>
                <a:ea typeface="宋体" pitchFamily="2" charset="-122"/>
              </a:rPr>
              <a:t>），這就對配送的準確性和及時性提出了更高的要求。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、工業品經銷商的類型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一般而言，工業品經銷商分爲三類：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、全缐經銷商（</a:t>
            </a:r>
            <a:r>
              <a:rPr lang="en-US" altLang="zh-TW" sz="1200" dirty="0">
                <a:solidFill>
                  <a:schemeClr val="tx1"/>
                </a:solidFill>
                <a:ea typeface="宋体" pitchFamily="2" charset="-122"/>
              </a:rPr>
              <a:t>general-line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全缐經銷商能夠儲存的產品範圍廣泛，包括：維護、維修、運行（</a:t>
            </a:r>
            <a:r>
              <a:rPr lang="en-US" altLang="zh-TW" sz="1200" dirty="0">
                <a:solidFill>
                  <a:schemeClr val="tx1"/>
                </a:solidFill>
                <a:ea typeface="宋体" pitchFamily="2" charset="-122"/>
              </a:rPr>
              <a:t>Maintenance</a:t>
            </a:r>
            <a:r>
              <a:rPr lang="zh-TW" altLang="en-US" sz="1200" dirty="0">
                <a:solidFill>
                  <a:schemeClr val="tx1"/>
                </a:solidFill>
                <a:ea typeface="宋体" pitchFamily="2" charset="-122"/>
              </a:rPr>
              <a:t>、</a:t>
            </a:r>
            <a:r>
              <a:rPr lang="en-US" altLang="zh-TW" sz="1200" dirty="0">
                <a:solidFill>
                  <a:schemeClr val="tx1"/>
                </a:solidFill>
                <a:ea typeface="宋体" pitchFamily="2" charset="-122"/>
              </a:rPr>
              <a:t>Repair</a:t>
            </a:r>
            <a:r>
              <a:rPr lang="zh-TW" altLang="en-US" sz="1200" dirty="0">
                <a:solidFill>
                  <a:schemeClr val="tx1"/>
                </a:solidFill>
                <a:ea typeface="宋体" pitchFamily="2" charset="-122"/>
              </a:rPr>
              <a:t>、</a:t>
            </a:r>
            <a:r>
              <a:rPr lang="en-US" altLang="zh-TW" sz="1200" dirty="0">
                <a:solidFill>
                  <a:schemeClr val="tx1"/>
                </a:solidFill>
                <a:ea typeface="宋体" pitchFamily="2" charset="-122"/>
              </a:rPr>
              <a:t>Operations, MRO</a:t>
            </a:r>
            <a:r>
              <a:rPr lang="zh-TW" altLang="en-US" sz="1200" dirty="0">
                <a:solidFill>
                  <a:schemeClr val="tx1"/>
                </a:solidFill>
                <a:ea typeface="宋体" pitchFamily="2" charset="-122"/>
              </a:rPr>
              <a:t>）項目，原始設備供應，如動力傳輸設備、部件、液壓動力設備、製造商製成品的橡膠零件、用於商業運作的設備和用於將原料、半成品等加工爲成品的機械等。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、專缐經銷商（</a:t>
            </a:r>
            <a:r>
              <a:rPr lang="en-US" altLang="zh-TW" sz="1200" dirty="0">
                <a:solidFill>
                  <a:schemeClr val="tx1"/>
                </a:solidFill>
                <a:ea typeface="宋体" pitchFamily="2" charset="-122"/>
              </a:rPr>
              <a:t>specialists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專缐經銷商經營的相關產品範圍包括：軸承、動力傳輸設備、供應品、化學製品、研磨品和切割工具。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、綜合商行（</a:t>
            </a:r>
            <a:r>
              <a:rPr lang="en-US" altLang="zh-TW" sz="1200" dirty="0">
                <a:solidFill>
                  <a:schemeClr val="tx1"/>
                </a:solidFill>
                <a:ea typeface="宋体" pitchFamily="2" charset="-122"/>
              </a:rPr>
              <a:t>combination house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綜合商行同時向工業顧客和中間商提供產品。例如一個電氣綜合商行，他可能既出售產品給建築工廠，又出售產品給經銷商和中間機構。</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充當</a:t>
            </a:r>
            <a:r>
              <a:rPr lang="zh-CN" altLang="en-US" sz="1200" dirty="0">
                <a:solidFill>
                  <a:schemeClr val="tx1"/>
                </a:solidFill>
                <a:ea typeface="宋体" pitchFamily="2" charset="-122"/>
              </a:rPr>
              <a:t>製造商與工業品用戶之間</a:t>
            </a:r>
            <a:r>
              <a:rPr lang="zh-TW" altLang="en-US" sz="1200" dirty="0">
                <a:solidFill>
                  <a:schemeClr val="tx1"/>
                </a:solidFill>
                <a:ea typeface="宋体" pitchFamily="2" charset="-122"/>
              </a:rPr>
              <a:t>銷售聯系的紐帶</a:t>
            </a:r>
            <a:r>
              <a:rPr lang="zh-CN" altLang="en-US" sz="1200" dirty="0">
                <a:solidFill>
                  <a:schemeClr val="tx1"/>
                </a:solidFill>
                <a:ea typeface="宋体" pitchFamily="2" charset="-122"/>
              </a:rPr>
              <a:t>：</a:t>
            </a: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銷售聯系紐帶是由經銷商向製造商提供的一種非常有價值的服務。經銷商在通過其銷售人員聯系顧客方面變得愈來愈精通和有效。經銷商的銷售人員包括兩類：外部銷售人員（</a:t>
            </a:r>
            <a:r>
              <a:rPr lang="en-US" altLang="zh-TW" sz="1200" dirty="0">
                <a:solidFill>
                  <a:schemeClr val="tx1"/>
                </a:solidFill>
                <a:ea typeface="宋体" pitchFamily="2" charset="-122"/>
              </a:rPr>
              <a:t>outside salespersons</a:t>
            </a:r>
            <a:r>
              <a:rPr lang="zh-TW" altLang="en-US" sz="1200" dirty="0">
                <a:solidFill>
                  <a:schemeClr val="tx1"/>
                </a:solidFill>
                <a:ea typeface="宋体" pitchFamily="2" charset="-122"/>
              </a:rPr>
              <a:t>）、内部銷售人員（</a:t>
            </a:r>
            <a:r>
              <a:rPr lang="en-US" altLang="zh-TW" sz="1200" dirty="0">
                <a:solidFill>
                  <a:schemeClr val="tx1"/>
                </a:solidFill>
                <a:ea typeface="宋体" pitchFamily="2" charset="-122"/>
              </a:rPr>
              <a:t>inside salespersons</a:t>
            </a:r>
            <a:r>
              <a:rPr lang="zh-TW" altLang="en-US" sz="1200" dirty="0">
                <a:solidFill>
                  <a:schemeClr val="tx1"/>
                </a:solidFill>
                <a:ea typeface="宋体" pitchFamily="2" charset="-122"/>
              </a:rPr>
              <a:t>）。外部銷售人員主要負責聯系顧客並提供日常的服務和技術支持。内部銷售人員主要是處理訂單、安排發貨、接受電話訂貨。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經銷商的外部銷售隊伍愈來愈重視市場定位。他們改變了以前那種只是簡單號召顧客並寫下訂單的做法，而在識別潛在顧客、確認顧客需求以及改良經銷商所提供的產品和服務方面承擔了更大的責任。對於經銷商内部隊伍來説，它是公司和顧客持續增進聯系的紐帶、市場信息的主要收集者、顧客的小型技術問題解決的提供者。</a:t>
            </a:r>
          </a:p>
        </p:txBody>
      </p:sp>
      <p:sp>
        <p:nvSpPr>
          <p:cNvPr id="24580" name="灯片编号占位符 3">
            <a:extLst>
              <a:ext uri="{FF2B5EF4-FFF2-40B4-BE49-F238E27FC236}">
                <a16:creationId xmlns:a16="http://schemas.microsoft.com/office/drawing/2014/main" id="{FA8E2374-7D8D-B9A0-FA03-18944EC4E359}"/>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27</a:t>
            </a:fld>
            <a:endParaRPr lang="en-US" altLang="zh-CN" dirty="0"/>
          </a:p>
        </p:txBody>
      </p:sp>
    </p:spTree>
    <p:extLst>
      <p:ext uri="{BB962C8B-B14F-4D97-AF65-F5344CB8AC3E}">
        <p14:creationId xmlns:p14="http://schemas.microsoft.com/office/powerpoint/2010/main" val="629658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714CF-8AB7-D4C1-198D-04A92DAD0DCB}"/>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58CF13A6-7D70-0FD6-7366-2FFBC4463C9E}"/>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16A3B113-D471-D5C3-92D8-4BA07D85C4D1}"/>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10.2.2</a:t>
            </a:r>
            <a:r>
              <a:rPr lang="zh-TW" altLang="en-US" sz="1200" dirty="0">
                <a:solidFill>
                  <a:schemeClr val="tx1"/>
                </a:solidFill>
                <a:ea typeface="宋体" pitchFamily="2" charset="-122"/>
              </a:rPr>
              <a:t>、工業品經銷商（</a:t>
            </a:r>
            <a:r>
              <a:rPr lang="en-US" altLang="zh-TW" sz="1200" dirty="0">
                <a:solidFill>
                  <a:schemeClr val="tx1"/>
                </a:solidFill>
                <a:ea typeface="宋体" pitchFamily="2" charset="-122"/>
              </a:rPr>
              <a:t>distributor</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有研究顯示，僅有</a:t>
            </a:r>
            <a:r>
              <a:rPr lang="en-US" altLang="zh-TW" sz="1200" dirty="0">
                <a:solidFill>
                  <a:schemeClr val="tx1"/>
                </a:solidFill>
                <a:ea typeface="宋体" pitchFamily="2" charset="-122"/>
              </a:rPr>
              <a:t>24%</a:t>
            </a:r>
            <a:r>
              <a:rPr lang="zh-TW" altLang="en-US" sz="1200" dirty="0">
                <a:solidFill>
                  <a:schemeClr val="tx1"/>
                </a:solidFill>
                <a:ea typeface="宋体" pitchFamily="2" charset="-122"/>
              </a:rPr>
              <a:t>的製造企業將產品和服務完全通過直接銷售提供給顧客，剩下的</a:t>
            </a:r>
            <a:r>
              <a:rPr lang="en-US" altLang="zh-TW" sz="1200" dirty="0">
                <a:solidFill>
                  <a:schemeClr val="tx1"/>
                </a:solidFill>
                <a:ea typeface="宋体" pitchFamily="2" charset="-122"/>
              </a:rPr>
              <a:t>76%</a:t>
            </a:r>
            <a:r>
              <a:rPr lang="zh-TW" altLang="en-US" sz="1200" dirty="0">
                <a:solidFill>
                  <a:schemeClr val="tx1"/>
                </a:solidFill>
                <a:ea typeface="宋体" pitchFamily="2" charset="-122"/>
              </a:rPr>
              <a:t>都要多少借助於中間商，與維持一批直銷隊伍相比，採用工業品經銷商的成本更低。降低成本和保持競爭力的需要使製造商從直銷轉向經銷商通路進行產品和服務的銷售。現代製造業的大趨勢採用即時生產技術（</a:t>
            </a:r>
            <a:r>
              <a:rPr lang="en-US" altLang="zh-TW" sz="1200" dirty="0">
                <a:solidFill>
                  <a:schemeClr val="tx1"/>
                </a:solidFill>
                <a:ea typeface="宋体" pitchFamily="2" charset="-122"/>
              </a:rPr>
              <a:t>Just-In-Time, JIT</a:t>
            </a:r>
            <a:r>
              <a:rPr lang="zh-TW" altLang="en-US" sz="1200" dirty="0">
                <a:solidFill>
                  <a:schemeClr val="tx1"/>
                </a:solidFill>
                <a:ea typeface="宋体" pitchFamily="2" charset="-122"/>
              </a:rPr>
              <a:t>），這就對配送的準確性和及時性提出了更高的要求。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由於經銷商在處理庫存和配送方面更專業，工業品製造商能通過經銷商爲顧客提供更好的服務。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、經銷商的功能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工業品經銷商之所以能夠在市場上幸存，得益於他能同時爲製造商和顧客雙方提供服務的能力。一般而言，一個現代的、管理良好的經銷商能爲製造商提供以下幾個方面的服務：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、提供市場占領。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市場占領是由工業品經銷商提供給製造商的，其中的原因是：大多數的製造商其產品用戶分布在範圍廣闊的地域之中，而製造商卻並不能保證自己產品的市場占領。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、充當製造商與工業品用戶之間銷售聯系的紐帶。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銷售聯系紐帶是由經銷商向製造商提供的一種非常有價值的服務。經銷商在通過其銷售人員聯系顧客方面變得愈來愈精通和有效。經銷商的銷售人員包括兩類：外部銷售人員（</a:t>
            </a:r>
            <a:r>
              <a:rPr lang="en-US" altLang="zh-TW" sz="1200" dirty="0">
                <a:solidFill>
                  <a:schemeClr val="tx1"/>
                </a:solidFill>
                <a:ea typeface="宋体" pitchFamily="2" charset="-122"/>
              </a:rPr>
              <a:t>outside salespersons</a:t>
            </a:r>
            <a:r>
              <a:rPr lang="zh-TW" altLang="en-US" sz="1200" dirty="0">
                <a:solidFill>
                  <a:schemeClr val="tx1"/>
                </a:solidFill>
                <a:ea typeface="宋体" pitchFamily="2" charset="-122"/>
              </a:rPr>
              <a:t>）、内部銷售人員（</a:t>
            </a:r>
            <a:r>
              <a:rPr lang="en-US" altLang="zh-TW" sz="1200" dirty="0">
                <a:solidFill>
                  <a:schemeClr val="tx1"/>
                </a:solidFill>
                <a:ea typeface="宋体" pitchFamily="2" charset="-122"/>
              </a:rPr>
              <a:t>inside salespersons</a:t>
            </a:r>
            <a:r>
              <a:rPr lang="zh-TW" altLang="en-US" sz="1200" dirty="0">
                <a:solidFill>
                  <a:schemeClr val="tx1"/>
                </a:solidFill>
                <a:ea typeface="宋体" pitchFamily="2" charset="-122"/>
              </a:rPr>
              <a:t>）。外部銷售人員主要負責聯系顧客並提供日常的服務和技術支持。内部銷售人員主要是處理訂單、安排發貨、接受電話訂貨。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經銷商的外部銷售隊伍愈來愈重視市場定位。他們改變了以前那種只是簡單號召顧客並寫下訂單的做法，而在識別潛在顧客、確認顧客需求以及改良經銷商所提供的產品和服務方面承擔了更大的責任。對於經銷商内部隊伍來説，它是公司和顧客持續增進聯系的紐帶、市場信息的主要收集者、顧客的小型技術問題解決的提供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、保持一定的庫存。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保持一定數量的庫存是經銷商爲製造商完成的另一項關鍵任務。工業品經銷商通常會儲存一定數量的產品，這不僅可以減少製造商的財務負擔，而且減少了製造商儲存大量產品所冒的風險。還有，通過爲製造商的產品提供銷路，經銷商可以幫助製造商更好地規劃生產進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、處理訂單。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由經銷商來完成訂單處理任務對製造商來説是很有幫助的，因爲許多工業品客戶都只是購買很少數量的產品，而經銷商由於同時經銷多種產品，其訂單處理成本能夠分攤到大量產品中去。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、收集市場信息。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收集市場信息是另外一個對製造商極爲有益的任務。由於經銷商在空間上距離他們的顧客很近，他們更容易了解到顧客對產品和服務的需求。這些信息如果能夠傳遞給製造商，就會對製造商的產品設計、定價、行銷戰略的制定產生很大的幫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、向工業品用戶提供支持。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顧客支持是經銷商向製造商提供的最後一種分銷任務。產品可能需要交換和歸還，顧客也需要設置、調整、維修、技術支持。對於製造商來説，如果想要直接向顧客提供這些服務和支持，成本很高。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工業品經銷商還非常適合於爲工業品用戶執行以下任務：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、確保產品有效性。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有效性指的是提供的產品是用戶所需要的。這有可能是經銷商爲顧客執行的分銷任務之中最爲基本的一個任務。因爲經銷商和顧客距離很近，對顧客的需求有很好的感受性，所以他們就可以達到許多製造商不能達到的高水平的產品有效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、提供用戶服務。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顧客服務是由經銷商爲顧客執行的另外一個很有價值的分銷任務。顧客通常需要諸如運輸、維修、擔保服務。通過使用這些對於顧客很有用的服務，製造商可以節省其工作量和成本。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、向用戶提供拓展貸款和金融支持。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貸款和金融支持由經銷商通過兩種方式提供。第一種方式就是通過開放的會計貸款在顧客購買產品方面給予支持，經銷商允許顧客在付款之前就使用經銷商所經營的產品。第二種方式就是經銷商通過保持顧客所需產品的大量庫存，從而使顧客自己儲存所需要產品的財政負擔大爲減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、爲用戶提供分類便利。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分類便利指的是經銷商把來自許多不同製造商的產品集合在一起進行分類，這就大大簡化了顧客的訂購過程，而取代了原來那種顧客需要親自向幾十個製造商進行訂貨的方法。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、整批分零。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整批分零是另外一個很重要的分銷任務，許多顧客一次並不訂購大量的產品；相反，他們每次只是訂購很少量的產品。製造商要滿足這些小額的訂單是很不經濟的，經銷商通過從製造商那裏一次購買大量的產品，然後再把整批的產品，分成許多小份額來滿足顧客的需求，經銷商能夠讓顧客每次只購買自己所需要的產品，而不需要進行儲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、向用戶提供建議和技術支持。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建議和技術支持是經銷商爲其顧客執行的最後一個分銷任務。即使是那些並不含有任何技術的產品，仍然需要一定數量的關於正確使用的技術建議和支持，以及這些產品怎樣進行銷售的建議。經銷商，特別是那些通過訓練有素的外部銷售隊伍進行銷售的經銷商，就可以向顧客提供這種技術和業務的支持。</a:t>
            </a:r>
          </a:p>
        </p:txBody>
      </p:sp>
      <p:sp>
        <p:nvSpPr>
          <p:cNvPr id="24580" name="灯片编号占位符 3">
            <a:extLst>
              <a:ext uri="{FF2B5EF4-FFF2-40B4-BE49-F238E27FC236}">
                <a16:creationId xmlns:a16="http://schemas.microsoft.com/office/drawing/2014/main" id="{1FF5D611-16A1-BF2E-D2CC-82FFDB813FC0}"/>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28</a:t>
            </a:fld>
            <a:endParaRPr lang="en-US" altLang="zh-CN" dirty="0"/>
          </a:p>
        </p:txBody>
      </p:sp>
    </p:spTree>
    <p:extLst>
      <p:ext uri="{BB962C8B-B14F-4D97-AF65-F5344CB8AC3E}">
        <p14:creationId xmlns:p14="http://schemas.microsoft.com/office/powerpoint/2010/main" val="2026528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A92A8-0FFD-D4B4-CB40-4D217CC7AA41}"/>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EC953CE9-F406-02C5-51EB-E17C292F297E}"/>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3534B611-AA2C-8625-7782-7716E80488C0}"/>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10.2.3</a:t>
            </a:r>
            <a:r>
              <a:rPr lang="zh-TW" altLang="en-US" sz="1200" dirty="0">
                <a:solidFill>
                  <a:schemeClr val="tx1"/>
                </a:solidFill>
                <a:ea typeface="宋体" pitchFamily="2" charset="-122"/>
              </a:rPr>
              <a:t>、製造商獨立銷售代表（</a:t>
            </a:r>
            <a:r>
              <a:rPr lang="en-US" altLang="zh-TW" sz="1200" dirty="0">
                <a:solidFill>
                  <a:schemeClr val="tx1"/>
                </a:solidFill>
                <a:ea typeface="宋体" pitchFamily="2" charset="-122"/>
              </a:rPr>
              <a:t>sales representative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製造商銷售代表是獨立於製造商的商業人員，他們所執行的功能跟製造商的直接銷售人員相同。一個銷售代表往往代表的不是一家公司的利益，而是同時爲五、六家公司工作。這樣，他們的成本就平攤到他們所代表的所有公司中去，他們也就能拜訪更小的顧客。所以，所謂銷售代表，是指在一定地區内受雇於數家企業，獨立進行銷售或爲專門的銷售代表處工作的銷售人員。銷售代表之所以在工業品市場如此重要，原因可歸結爲成本，銷售代表並不拿固定薪水。作爲獨立於公司之外的商業人員，他們從銷售收入中提取佣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盡管不是爲每家公司工作，銷售代表爲資源有限的公司提供了許多利益：① 更低的固定銷售成本、② 更多關於市場的信息、③ 更頻繁的銷售拜訪和市場開發、④ 簡化銷售管理、⑤ 獨立的地位。某些製造商不願使用銷售代表和經銷商，因爲他們害怕失去對銷售機會的嚴格控制，而製造商的直接銷售人員則在這個方面做的很好。比較製造商的直接銷售人員與獨立的銷售代表之間的區別：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獨立的銷售代表（</a:t>
            </a:r>
            <a:r>
              <a:rPr lang="en-US" altLang="zh-TW" sz="1200" dirty="0">
                <a:solidFill>
                  <a:schemeClr val="tx1"/>
                </a:solidFill>
                <a:ea typeface="宋体" pitchFamily="2" charset="-122"/>
              </a:rPr>
              <a:t>Sales representative</a:t>
            </a:r>
            <a:r>
              <a:rPr lang="zh-TW" altLang="en-US" sz="1200" dirty="0">
                <a:solidFill>
                  <a:schemeClr val="tx1"/>
                </a:solidFill>
                <a:ea typeface="宋体" pitchFamily="2" charset="-122"/>
              </a:rPr>
              <a:t>）	製造商的直接銷售人員（</a:t>
            </a:r>
            <a:r>
              <a:rPr lang="en-US" altLang="zh-TW" sz="1200" dirty="0">
                <a:solidFill>
                  <a:schemeClr val="tx1"/>
                </a:solidFill>
                <a:ea typeface="宋体" pitchFamily="2" charset="-122"/>
              </a:rPr>
              <a:t>Salesman</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純粹只提供推銷服務	銷售、服務、推銷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只需直接支付每份訂單的佣金	需支付：薪金、佣金、業務費用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銷售許多不同的產品缐	只銷售一個產品缐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代表許多公司	代表一家公司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不爲顧客提供賬期	可以爲顧客提供賬期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雇傭迅速	招聘解聘流程時間更長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無法支配控制	便於監督支配强制管控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無需支付固定開支	需支付：薪金、業務費用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有限的培訓	需要培訓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顧客反饋受限	顧客反饋及時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有限的監督，銷售潛力受限	强制管控，激發銷售潛力最大化</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p:txBody>
      </p:sp>
      <p:sp>
        <p:nvSpPr>
          <p:cNvPr id="24580" name="灯片编号占位符 3">
            <a:extLst>
              <a:ext uri="{FF2B5EF4-FFF2-40B4-BE49-F238E27FC236}">
                <a16:creationId xmlns:a16="http://schemas.microsoft.com/office/drawing/2014/main" id="{8650E092-A758-9AB1-D763-1CD291DE7EDE}"/>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29</a:t>
            </a:fld>
            <a:endParaRPr lang="en-US" altLang="zh-CN" dirty="0"/>
          </a:p>
        </p:txBody>
      </p:sp>
    </p:spTree>
    <p:extLst>
      <p:ext uri="{BB962C8B-B14F-4D97-AF65-F5344CB8AC3E}">
        <p14:creationId xmlns:p14="http://schemas.microsoft.com/office/powerpoint/2010/main" val="374445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1 </a:t>
            </a:r>
            <a:r>
              <a:rPr lang="zh-CN" altLang="en-US" sz="1200" dirty="0">
                <a:solidFill>
                  <a:schemeClr val="tx1"/>
                </a:solidFill>
                <a:ea typeface="宋体" pitchFamily="2" charset="-122"/>
              </a:rPr>
              <a:t>章 工業品行銷概述</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工業品行銷</a:t>
            </a:r>
            <a:r>
              <a:rPr lang="zh-CN" altLang="en-US" sz="1200" dirty="0">
                <a:solidFill>
                  <a:srgbClr val="4D4D4D"/>
                </a:solidFill>
                <a:latin typeface="Times New Roman" pitchFamily="18" charset="0"/>
                <a:cs typeface="Times New Roman" pitchFamily="18" charset="0"/>
              </a:rPr>
              <a:t>（</a:t>
            </a:r>
            <a:r>
              <a:rPr lang="en-US" altLang="zh-CN" sz="1200" dirty="0">
                <a:solidFill>
                  <a:srgbClr val="4D4D4D"/>
                </a:solidFill>
                <a:latin typeface="Times New Roman" pitchFamily="18" charset="0"/>
                <a:cs typeface="Times New Roman" pitchFamily="18" charset="0"/>
              </a:rPr>
              <a:t>Industrial Marketing</a:t>
            </a:r>
            <a:r>
              <a:rPr lang="zh-CN" altLang="en-US" sz="1200" dirty="0">
                <a:solidFill>
                  <a:srgbClr val="4D4D4D"/>
                </a:solidFill>
                <a:latin typeface="Times New Roman" pitchFamily="18" charset="0"/>
                <a:cs typeface="Times New Roman" pitchFamily="18" charset="0"/>
              </a:rPr>
              <a:t>）</a:t>
            </a:r>
            <a:r>
              <a:rPr lang="zh-CN" altLang="en-US" sz="1200" dirty="0">
                <a:solidFill>
                  <a:schemeClr val="tx1"/>
                </a:solidFill>
                <a:ea typeface="宋体" pitchFamily="2" charset="-122"/>
              </a:rPr>
              <a:t>的客戶</a:t>
            </a:r>
            <a:r>
              <a:rPr lang="zh-CN" altLang="en-US" sz="1200" dirty="0">
                <a:solidFill>
                  <a:srgbClr val="4D4D4D"/>
                </a:solidFill>
                <a:latin typeface="Times New Roman" pitchFamily="18" charset="0"/>
                <a:cs typeface="Times New Roman" pitchFamily="18" charset="0"/>
              </a:rPr>
              <a:t>（</a:t>
            </a:r>
            <a:r>
              <a:rPr lang="en-US" altLang="zh-CN" sz="1200" dirty="0">
                <a:solidFill>
                  <a:srgbClr val="4D4D4D"/>
                </a:solidFill>
                <a:latin typeface="Times New Roman" pitchFamily="18" charset="0"/>
                <a:cs typeface="Times New Roman" pitchFamily="18" charset="0"/>
              </a:rPr>
              <a:t>Customer</a:t>
            </a:r>
            <a:r>
              <a:rPr lang="zh-CN" altLang="en-US" sz="1200" dirty="0">
                <a:solidFill>
                  <a:srgbClr val="4D4D4D"/>
                </a:solidFill>
                <a:latin typeface="Times New Roman" pitchFamily="18" charset="0"/>
                <a:cs typeface="Times New Roman" pitchFamily="18" charset="0"/>
              </a:rPr>
              <a:t>）</a:t>
            </a:r>
            <a:r>
              <a:rPr lang="zh-CN" altLang="en-US" sz="1200" dirty="0">
                <a:solidFill>
                  <a:schemeClr val="tx1"/>
                </a:solidFill>
                <a:ea typeface="宋体" pitchFamily="2" charset="-122"/>
              </a:rPr>
              <a:t>通常稱之爲組織購買者或組織類客戶，分布在農業、林業、礦業、製造業、運輸業、通訊業、建築業、公用事業、銀行、金融、保險業、分銷和服務行業等。工業品行銷的客戶的需求，構成工業品市場</a:t>
            </a:r>
            <a:r>
              <a:rPr lang="zh-CN" altLang="en-US" sz="1200" dirty="0">
                <a:solidFill>
                  <a:srgbClr val="4D4D4D"/>
                </a:solidFill>
                <a:latin typeface="Times New Roman" pitchFamily="18" charset="0"/>
                <a:cs typeface="Times New Roman" pitchFamily="18" charset="0"/>
              </a:rPr>
              <a:t>（</a:t>
            </a:r>
            <a:r>
              <a:rPr lang="en-US" altLang="zh-CN" sz="1200" dirty="0">
                <a:solidFill>
                  <a:srgbClr val="4D4D4D"/>
                </a:solidFill>
                <a:latin typeface="Times New Roman" pitchFamily="18" charset="0"/>
                <a:cs typeface="Times New Roman" pitchFamily="18" charset="0"/>
              </a:rPr>
              <a:t>Industrial Market</a:t>
            </a:r>
            <a:r>
              <a:rPr lang="zh-CN" altLang="en-US" sz="1200" dirty="0">
                <a:solidFill>
                  <a:srgbClr val="4D4D4D"/>
                </a:solidFill>
                <a:latin typeface="Times New Roman" pitchFamily="18" charset="0"/>
                <a:cs typeface="Times New Roman" pitchFamily="18" charset="0"/>
              </a:rPr>
              <a:t>）</a:t>
            </a:r>
            <a:r>
              <a:rPr lang="zh-CN" altLang="en-US" sz="1200" dirty="0">
                <a:solidFill>
                  <a:schemeClr val="tx1"/>
                </a:solidFill>
                <a:ea typeface="宋体" pitchFamily="2" charset="-122"/>
              </a:rPr>
              <a:t>。一般的，</a:t>
            </a:r>
            <a:r>
              <a:rPr lang="zh-TW" altLang="en-US" sz="1200" dirty="0">
                <a:solidFill>
                  <a:schemeClr val="tx1"/>
                </a:solidFill>
                <a:ea typeface="宋体" pitchFamily="2" charset="-122"/>
              </a:rPr>
              <a:t>工業品行銷（</a:t>
            </a:r>
            <a:r>
              <a:rPr lang="en-US" altLang="zh-TW" sz="1200" dirty="0">
                <a:solidFill>
                  <a:schemeClr val="tx1"/>
                </a:solidFill>
                <a:ea typeface="宋体" pitchFamily="2" charset="-122"/>
              </a:rPr>
              <a:t>Industrial Marketing</a:t>
            </a:r>
            <a:r>
              <a:rPr lang="zh-TW" altLang="en-US" sz="1200" dirty="0">
                <a:solidFill>
                  <a:schemeClr val="tx1"/>
                </a:solidFill>
                <a:ea typeface="宋体" pitchFamily="2" charset="-122"/>
              </a:rPr>
              <a:t>）的客戶可以分爲三類：</a:t>
            </a:r>
            <a:r>
              <a:rPr lang="en-US" altLang="zh-TW" sz="1200" dirty="0">
                <a:solidFill>
                  <a:schemeClr val="tx1"/>
                </a:solidFill>
                <a:ea typeface="宋体" pitchFamily="2" charset="-122"/>
              </a:rPr>
              <a:t>1</a:t>
            </a:r>
            <a:r>
              <a:rPr lang="zh-TW" altLang="en-US" sz="1200" dirty="0">
                <a:solidFill>
                  <a:schemeClr val="tx1"/>
                </a:solidFill>
                <a:ea typeface="宋体" pitchFamily="2" charset="-122"/>
              </a:rPr>
              <a:t>、工商企業</a:t>
            </a:r>
            <a:r>
              <a:rPr lang="zh-CN" altLang="en-US" sz="1200" dirty="0">
                <a:solidFill>
                  <a:schemeClr val="tx1"/>
                </a:solidFill>
                <a:ea typeface="宋体" pitchFamily="2" charset="-122"/>
              </a:rPr>
              <a:t>類</a:t>
            </a:r>
            <a:r>
              <a:rPr lang="zh-TW" altLang="en-US" sz="1200" dirty="0">
                <a:solidFill>
                  <a:schemeClr val="tx1"/>
                </a:solidFill>
                <a:ea typeface="宋体" pitchFamily="2" charset="-122"/>
              </a:rPr>
              <a:t>客戶；</a:t>
            </a:r>
            <a:r>
              <a:rPr lang="en-US" altLang="zh-TW" sz="1200" dirty="0">
                <a:solidFill>
                  <a:schemeClr val="tx1"/>
                </a:solidFill>
                <a:ea typeface="宋体" pitchFamily="2" charset="-122"/>
              </a:rPr>
              <a:t>2</a:t>
            </a:r>
            <a:r>
              <a:rPr lang="zh-TW" altLang="en-US" sz="1200" dirty="0">
                <a:solidFill>
                  <a:schemeClr val="tx1"/>
                </a:solidFill>
                <a:ea typeface="宋体" pitchFamily="2" charset="-122"/>
              </a:rPr>
              <a:t>、政府類客戶；</a:t>
            </a:r>
            <a:r>
              <a:rPr lang="en-US" altLang="zh-TW" sz="1200" dirty="0">
                <a:solidFill>
                  <a:schemeClr val="tx1"/>
                </a:solidFill>
                <a:ea typeface="宋体" pitchFamily="2" charset="-122"/>
              </a:rPr>
              <a:t>3</a:t>
            </a:r>
            <a:r>
              <a:rPr lang="zh-TW" altLang="en-US" sz="1200" dirty="0">
                <a:solidFill>
                  <a:schemeClr val="tx1"/>
                </a:solidFill>
                <a:ea typeface="宋体" pitchFamily="2" charset="-122"/>
              </a:rPr>
              <a:t>、機構類客戶。</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、工商企業</a:t>
            </a:r>
            <a:r>
              <a:rPr lang="zh-CN" altLang="en-US" sz="1200" dirty="0">
                <a:solidFill>
                  <a:schemeClr val="tx1"/>
                </a:solidFill>
                <a:ea typeface="宋体" pitchFamily="2" charset="-122"/>
              </a:rPr>
              <a:t>類</a:t>
            </a:r>
            <a:r>
              <a:rPr lang="zh-TW" altLang="en-US" sz="1200" dirty="0">
                <a:solidFill>
                  <a:schemeClr val="tx1"/>
                </a:solidFill>
                <a:ea typeface="宋体" pitchFamily="2" charset="-122"/>
              </a:rPr>
              <a:t>客戶</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商企業是指以營利爲目的，通過生產或銷售商品、提供服務獲得利潤的經濟性組織，包括製造商、建築企業、服務性企業（例如旅館、醫院等），交通運輸企業、專業性服務企業（例如會計師事務所、律師事務所）、通路商（例如批發商和零售商）。製造商是最重要的工商企業類客戶。</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工商企業類客戶可分爲三類：</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CN" altLang="en-US" sz="1200" dirty="0">
                <a:solidFill>
                  <a:schemeClr val="tx1"/>
                </a:solidFill>
                <a:ea typeface="宋体" pitchFamily="2" charset="-122"/>
              </a:rPr>
              <a:t>、使用者</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使用者購買工業品或服務是爲了生產其他的產品或服務，生產出之後再拿到工業品市場或消費品市場出售。使用者客戶購買貨物，例如計算機、掃描儀、自動化製造系統等，是爲了建立或支撐生產流程。例如，當吉利汽車公司從</a:t>
            </a:r>
            <a:r>
              <a:rPr lang="en-US" altLang="zh-CN" sz="1200" dirty="0">
                <a:solidFill>
                  <a:schemeClr val="tx1"/>
                </a:solidFill>
                <a:ea typeface="宋体" pitchFamily="2" charset="-122"/>
              </a:rPr>
              <a:t>GE</a:t>
            </a:r>
            <a:r>
              <a:rPr lang="zh-CN" altLang="en-US" sz="1200" dirty="0">
                <a:solidFill>
                  <a:schemeClr val="tx1"/>
                </a:solidFill>
                <a:ea typeface="宋体" pitchFamily="2" charset="-122"/>
              </a:rPr>
              <a:t>公司購買了機床之後，吉利公司就是使用者客戶。這些機床不能成爲吉利汽車的組成部件，但它能支撐吉利汽車的生產。</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CN" altLang="en-US" sz="1200" dirty="0">
                <a:solidFill>
                  <a:schemeClr val="tx1"/>
                </a:solidFill>
                <a:ea typeface="宋体" pitchFamily="2" charset="-122"/>
              </a:rPr>
              <a:t>、原設備製造廠（</a:t>
            </a:r>
            <a:r>
              <a:rPr lang="en-US" altLang="zh-CN" sz="1200" dirty="0">
                <a:solidFill>
                  <a:schemeClr val="tx1"/>
                </a:solidFill>
                <a:ea typeface="宋体" pitchFamily="2" charset="-122"/>
              </a:rPr>
              <a:t>Original Equipment Manufacturer, OEM</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這一類客戶是將購入的工業品裝配或整合在其所製造的產品内，再將他們的產品賣到消費品市場或工業品市場。例如，汽車製造廠是汽車零件供應商的原設備製造廠，電視機製造廠是顯像管製造廠的原設備製造廠。</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CN" altLang="en-US" sz="1200" dirty="0">
                <a:solidFill>
                  <a:schemeClr val="tx1"/>
                </a:solidFill>
                <a:ea typeface="宋体" pitchFamily="2" charset="-122"/>
              </a:rPr>
              <a:t>、分銷商（</a:t>
            </a:r>
            <a:r>
              <a:rPr lang="en-US" altLang="zh-CN" sz="1200" dirty="0" err="1">
                <a:solidFill>
                  <a:schemeClr val="tx1"/>
                </a:solidFill>
                <a:ea typeface="宋体" pitchFamily="2" charset="-122"/>
              </a:rPr>
              <a:t>Sdealers</a:t>
            </a:r>
            <a:r>
              <a:rPr lang="en-US" altLang="zh-CN" sz="1200" dirty="0">
                <a:solidFill>
                  <a:schemeClr val="tx1"/>
                </a:solidFill>
                <a:ea typeface="宋体" pitchFamily="2" charset="-122"/>
              </a:rPr>
              <a:t> and Distributors</a:t>
            </a:r>
            <a:r>
              <a:rPr lang="zh-CN"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這一類客戶是指那些購買工業品轉手出售給使用者客戶和</a:t>
            </a:r>
            <a:r>
              <a:rPr lang="en-US" altLang="zh-CN" sz="1200" dirty="0">
                <a:solidFill>
                  <a:schemeClr val="tx1"/>
                </a:solidFill>
                <a:ea typeface="宋体" pitchFamily="2" charset="-122"/>
              </a:rPr>
              <a:t>OEM</a:t>
            </a:r>
            <a:r>
              <a:rPr lang="zh-CN" altLang="en-US" sz="1200" dirty="0">
                <a:solidFill>
                  <a:schemeClr val="tx1"/>
                </a:solidFill>
                <a:ea typeface="宋体" pitchFamily="2" charset="-122"/>
              </a:rPr>
              <a:t>客戶等工商企業類客戶，以獲取利潤。分銷商聚集、儲存、出售各種各樣的產品給工業品用戶，並擁有所購貨物的產權。</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準確理解不同類型的工商企業客戶，在購買工業品時的評價標准，是極爲重要的一個環節。不同類型的工商企業類客戶在購買同一種產品時，由於出於不同的目的，會從不同的角度評價和要求這個產品。例如，食品加工企業購買電子計時器用於高速罐頭生產缐，對這類客戶來講，產品的可靠性可預測性是非常重要的；而對像空調製造企業這類客戶來講，它考慮的是計時器對最終消費品的可靠性的影響，因爲計時器需要量很大，空調製造企業要考慮供應商的生產能力交貨的及時性。</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、政府類客戶</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政府類客戶的購買行爲，稱爲政府採購，又稱爲公共採購，是指各級政府爲了展開日常活動或爲公衆提供服務，在財政的監督下，以法定的形式、方法和程序，通過公開招標、公平競爭，由財政部門直接向供應商付款的方式，從國内外市場爲政府部門或所屬團體購買貨物、工程和勞務的行爲，其實質是市場競爭機制與財政支出管理的有機結合。</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、機構類客戶。</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這類客戶是由營利性組織（</a:t>
            </a:r>
            <a:r>
              <a:rPr lang="en-US" altLang="zh-CN" sz="1200" dirty="0">
                <a:solidFill>
                  <a:schemeClr val="tx1"/>
                </a:solidFill>
                <a:ea typeface="宋体" pitchFamily="2" charset="-122"/>
              </a:rPr>
              <a:t>For-Profit Organizations</a:t>
            </a:r>
            <a:r>
              <a:rPr lang="zh-CN" altLang="en-US" sz="1200" dirty="0">
                <a:solidFill>
                  <a:schemeClr val="tx1"/>
                </a:solidFill>
                <a:ea typeface="宋体" pitchFamily="2" charset="-122"/>
              </a:rPr>
              <a:t>）和</a:t>
            </a:r>
            <a:r>
              <a:rPr lang="zh-CN" altLang="en-US" sz="1200" dirty="0">
                <a:solidFill>
                  <a:srgbClr val="000000"/>
                </a:solidFill>
                <a:latin typeface="Times New Roman" pitchFamily="18" charset="0"/>
                <a:cs typeface="Times New Roman" pitchFamily="18" charset="0"/>
              </a:rPr>
              <a:t>非營利組織（</a:t>
            </a:r>
            <a:r>
              <a:rPr lang="en-US" altLang="zh-CN" sz="1200" dirty="0">
                <a:solidFill>
                  <a:srgbClr val="000000"/>
                </a:solidFill>
                <a:latin typeface="Times New Roman" pitchFamily="18" charset="0"/>
                <a:cs typeface="Times New Roman" pitchFamily="18" charset="0"/>
              </a:rPr>
              <a:t>Non-Profit Organizations</a:t>
            </a:r>
            <a:r>
              <a:rPr lang="zh-CN" altLang="en-US" sz="1200" dirty="0">
                <a:solidFill>
                  <a:srgbClr val="000000"/>
                </a:solidFill>
                <a:latin typeface="Times New Roman" pitchFamily="18" charset="0"/>
                <a:cs typeface="Times New Roman" pitchFamily="18" charset="0"/>
              </a:rPr>
              <a:t>）構成，對於</a:t>
            </a:r>
            <a:r>
              <a:rPr lang="zh-CN" altLang="en-US" sz="1200" dirty="0">
                <a:solidFill>
                  <a:schemeClr val="tx1"/>
                </a:solidFill>
                <a:ea typeface="宋体" pitchFamily="2" charset="-122"/>
              </a:rPr>
              <a:t>營利性組織（</a:t>
            </a:r>
            <a:r>
              <a:rPr lang="en-US" altLang="zh-CN" sz="1200" dirty="0">
                <a:solidFill>
                  <a:schemeClr val="tx1"/>
                </a:solidFill>
                <a:ea typeface="宋体" pitchFamily="2" charset="-122"/>
              </a:rPr>
              <a:t>For-Profit Organizations</a:t>
            </a:r>
            <a:r>
              <a:rPr lang="zh-CN" altLang="en-US" sz="1200" dirty="0">
                <a:solidFill>
                  <a:schemeClr val="tx1"/>
                </a:solidFill>
                <a:ea typeface="宋体" pitchFamily="2" charset="-122"/>
              </a:rPr>
              <a:t>），其採購特徵類似於工商企業類客戶，對於</a:t>
            </a:r>
            <a:r>
              <a:rPr lang="zh-CN" altLang="en-US" sz="1200" dirty="0">
                <a:solidFill>
                  <a:srgbClr val="000000"/>
                </a:solidFill>
                <a:latin typeface="Times New Roman" pitchFamily="18" charset="0"/>
                <a:cs typeface="Times New Roman" pitchFamily="18" charset="0"/>
              </a:rPr>
              <a:t>非營利組織（</a:t>
            </a:r>
            <a:r>
              <a:rPr lang="en-US" altLang="zh-CN" sz="1200" dirty="0">
                <a:solidFill>
                  <a:srgbClr val="000000"/>
                </a:solidFill>
                <a:latin typeface="Times New Roman" pitchFamily="18" charset="0"/>
                <a:cs typeface="Times New Roman" pitchFamily="18" charset="0"/>
              </a:rPr>
              <a:t>Non-Profit Organizations</a:t>
            </a:r>
            <a:r>
              <a:rPr lang="zh-CN" altLang="en-US" sz="1200" dirty="0">
                <a:solidFill>
                  <a:srgbClr val="000000"/>
                </a:solidFill>
                <a:latin typeface="Times New Roman" pitchFamily="18" charset="0"/>
                <a:cs typeface="Times New Roman" pitchFamily="18" charset="0"/>
              </a:rPr>
              <a:t>），其採購特徵與政府類客戶相似。現代文明社會，學校和健康保健組織，構成了機構類客戶相當大的比重。</a:t>
            </a:r>
            <a:endParaRPr lang="en-US" altLang="zh-CN" sz="1200" dirty="0">
              <a:solidFill>
                <a:srgbClr val="00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cs typeface="Times New Roman" pitchFamily="18" charset="0"/>
              </a:rPr>
              <a:t>機構類客戶具有：多樣性、影響因素複雜、團體採購的特點。</a:t>
            </a:r>
            <a:endParaRPr lang="en-US" altLang="zh-CN" sz="1200" dirty="0">
              <a:solidFill>
                <a:srgbClr val="00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cs typeface="Times New Roman" pitchFamily="18" charset="0"/>
              </a:rPr>
              <a:t>例如，工業品行銷商要應對學校的採購代理通過正式招標程序提出的大批量購買合同，接下來可能會接待來自農村小型衛生院的剛剛從藥劑師轉行的採購員。醫療保健單位是最具採購多樣性的機構類客戶。某些小型醫院把採購食物的責任交給營養師，盡管這些醫院有採購代理，但這些採購代理除非有營養師的點頭，否則不能下訂單。在大型醫院，購買決策是由採購經理、購買代理、營養師、厨師共同組成的委員會做出的。還有這樣的情況，醫院隸屬於由當地多家醫院組成的採購集團，或把膳食外包出去，爲了盡量壓縮成本，大型醫院的採購人員正在采用供應鏈焦點策略，和使用類似於工商企業類客戶的供應商評價方法。由於這些複雜多變的採購環境，爲了集中行銷資源應對各種情形，成功的行銷商通常設立一個獨立的行銷經理、職員組成行銷隊伍。</a:t>
            </a:r>
            <a:endParaRPr lang="en-US" altLang="zh-CN" sz="1200" dirty="0">
              <a:solidFill>
                <a:srgbClr val="00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cs typeface="Times New Roman" pitchFamily="18" charset="0"/>
              </a:rPr>
              <a:t>對於許多機構類客戶來講，一旦確定了部門預算，部門就會盡快用完。這樣，機構類客戶會僅僅因爲有預算的剩餘資金而去購買。工業品行銷商應該仔細地評價機構市場中潛在客戶的預算狀況。因爲許多機構面對著强大的預算壓力，爲了提高效率和有效性，它們會把一些業務外包給其他專業部門。許多大學把他們的書店、飲料店、學生公寓的管理外包給第三方去經營。</a:t>
            </a:r>
            <a:endParaRPr lang="en-US" altLang="zh-CN" sz="1200" dirty="0">
              <a:solidFill>
                <a:srgbClr val="00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ea typeface="宋体" pitchFamily="2" charset="-122"/>
                <a:cs typeface="Times New Roman" pitchFamily="18" charset="0"/>
              </a:rPr>
              <a:t>許多機構在達到一定規模的情況下，會設置採購代理一職，專門負責採購行動，通常，在採購部門和產品使用人員之間，存在著巨大的潛在衝突可能性。因爲採購部門經常與供應商接觸，能夠獲得市場信息，能夠從幾個主要供應商那裏獲得產品演示。然而，使用人員對失去商品選購的權威心存不滿心存嫉妒。</a:t>
            </a:r>
            <a:endParaRPr lang="en-US" altLang="zh-CN" sz="1200" dirty="0">
              <a:solidFill>
                <a:srgbClr val="000000"/>
              </a:solidFill>
              <a:latin typeface="Times New Roman" pitchFamily="18" charset="0"/>
              <a:ea typeface="宋体" pitchFamily="2" charset="-122"/>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ea typeface="宋体" pitchFamily="2" charset="-122"/>
                <a:cs typeface="Times New Roman" pitchFamily="18" charset="0"/>
              </a:rPr>
              <a:t>機構類客戶採購的一個重要特點是團體採購，在美國，醫院、學校、大學組成合作採購委員會進行聯合採購，以獲得數量價格折扣。合作採購行爲可以使得機構類客戶享受更低的價格、更高的質量、更低的管理成本、更具標準化、更好的業績和更大的競爭力。對團體採購而言，產品價格打折起著重要作用。</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a:t>
            </a:fld>
            <a:endParaRPr lang="en-US" altLang="zh-CN" dirty="0"/>
          </a:p>
        </p:txBody>
      </p:sp>
    </p:spTree>
    <p:extLst>
      <p:ext uri="{BB962C8B-B14F-4D97-AF65-F5344CB8AC3E}">
        <p14:creationId xmlns:p14="http://schemas.microsoft.com/office/powerpoint/2010/main" val="1887580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79FD9-C520-DF5D-6560-E24EAF7C330B}"/>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13A47C3B-5E7E-2279-756A-A0604DE1016C}"/>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CD8BF34C-C859-80EF-875F-D1EBB5CB0F7F}"/>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是一種新類型的中間商，由於計算機產業而聞名。計算機製造商也求助於增值中間商和初始設備製造商，把他們與商務最終用戶區別開來。許多增值中間商專門滿足特殊區隔市場的需求（如零售商、銀行、會計師事務所）。他們把個別製造商的相互分立的產品收集到一起，設計出一種定制化系統，以滿足專業的工業顧客的需求。隨著計算機變得日益普及，外部設備更加多樣化和專用需求的增加，增值中間商給買方和賣方都提供了非常有價值的服務。</a:t>
            </a:r>
          </a:p>
        </p:txBody>
      </p:sp>
      <p:sp>
        <p:nvSpPr>
          <p:cNvPr id="24580" name="灯片编号占位符 3">
            <a:extLst>
              <a:ext uri="{FF2B5EF4-FFF2-40B4-BE49-F238E27FC236}">
                <a16:creationId xmlns:a16="http://schemas.microsoft.com/office/drawing/2014/main" id="{C5D6E6AC-AEC0-EF5F-7484-A00634471A16}"/>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30</a:t>
            </a:fld>
            <a:endParaRPr lang="en-US" altLang="zh-CN" dirty="0"/>
          </a:p>
        </p:txBody>
      </p:sp>
    </p:spTree>
    <p:extLst>
      <p:ext uri="{BB962C8B-B14F-4D97-AF65-F5344CB8AC3E}">
        <p14:creationId xmlns:p14="http://schemas.microsoft.com/office/powerpoint/2010/main" val="3289381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3794C-322D-5702-B68A-7731271EFE06}"/>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0471AA7D-2B84-EDBC-D54E-9A7F6166C4BF}"/>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36D41B3E-D4B2-155D-2BB2-8A1416B5B8BB}"/>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10.3</a:t>
            </a:r>
            <a:r>
              <a:rPr lang="zh-TW" altLang="en-US" sz="1200" dirty="0">
                <a:solidFill>
                  <a:schemeClr val="tx1"/>
                </a:solidFill>
                <a:ea typeface="宋体" pitchFamily="2" charset="-122"/>
              </a:rPr>
              <a:t>、工業品分銷通路設計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路設計是指在創建全新市場分銷通路或改進現有通路的過程中所做的決策。從本質上說，通路設計是在兩個互相矛盾的目標中尋找一種平衡。一個目標是希望能直接控制重要的通路功能，而另一個目標則是協調有限的資源，尤其是財務資源和銷售資源。一般而言，通路設計決策可被分爲以下七個階段或步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、確認通路設計決策的必要性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、設立並調整分銷目標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、明確分銷任務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在工業品市場上出售的產品分銷任務闡述應該比消費品的闡述更加具體。例如，生產鋼材或金屬產品的生產商，由於其目標市場中包含許多小型客戶，因此，其分銷任務會包括：銷售、運輸、倉儲、風險承擔、融資方面。除此之外，爲了服務於更小型的客戶，該生產商還可能執行一些更細緻的任務，例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、保持完備的存貨清單（詳細列出數量和品種）；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、提供快捷的交付（具體列出天數與小時）；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、提供信貸；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、提供緊急服務；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、提供部分裝配服務，例如切割、修剪、開槽、交織、花樣切割、花式碾軋、再軋、調整延伸、焊接、研磨、壓造、修鉸服務；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、提供包裝和特殊製作服務；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、提供諸如問題分析、產品選擇、應用、停止使用方面的技術幫助；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a:t>
            </a:r>
            <a:r>
              <a:rPr lang="zh-TW" altLang="en-US" sz="1200" dirty="0">
                <a:solidFill>
                  <a:schemeClr val="tx1"/>
                </a:solidFill>
                <a:ea typeface="宋体" pitchFamily="2" charset="-122"/>
              </a:rPr>
              <a:t>、持續獲取市場信息；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a:t>
            </a:r>
            <a:r>
              <a:rPr lang="zh-TW" altLang="en-US" sz="1200" dirty="0">
                <a:solidFill>
                  <a:schemeClr val="tx1"/>
                </a:solidFill>
                <a:ea typeface="宋体" pitchFamily="2" charset="-122"/>
              </a:rPr>
              <a:t>、提供倉儲空間；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a:t>
            </a:r>
            <a:r>
              <a:rPr lang="zh-TW" altLang="en-US" sz="1200" dirty="0">
                <a:solidFill>
                  <a:schemeClr val="tx1"/>
                </a:solidFill>
                <a:ea typeface="宋体" pitchFamily="2" charset="-122"/>
              </a:rPr>
              <a:t>、允許合并型號和取消級別；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a:t>
            </a:r>
            <a:r>
              <a:rPr lang="zh-TW" altLang="en-US" sz="1200" dirty="0">
                <a:solidFill>
                  <a:schemeClr val="tx1"/>
                </a:solidFill>
                <a:ea typeface="宋体" pitchFamily="2" charset="-122"/>
              </a:rPr>
              <a:t>、爲多種客戶處理訂單和單據；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a:t>
            </a:r>
            <a:r>
              <a:rPr lang="zh-TW" altLang="en-US" sz="1200" dirty="0">
                <a:solidFill>
                  <a:schemeClr val="tx1"/>
                </a:solidFill>
                <a:ea typeface="宋体" pitchFamily="2" charset="-122"/>
              </a:rPr>
              <a:t>、提供退貨服務。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盡管這些任務中的相當一部分是有關生產活動而非分銷活動，但是，從達成特定分銷目標（例如服務於較小型的客戶等）角度來看，它們確實屬於分銷任務。這些任務必須完成，因爲該分銷目標要求服務於小型客戶，而在絕大多數情況下，這些小客戶是無法獨立完成上述任務的。因此，所需的各類具體分銷任務是爲達成既定的分銷目標和相關的企業目標而設立的。例如，如果該金屬生產商的分銷目標僅僅服務於大型客戶，上述任務中的一部分就可以被刪除或大幅削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、設立各類可行的通路機構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可行的通路結構（即各項具體的分銷任務的分派方法），應該包括以下三個方面：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、通路中的層次數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一個通路的層次至少是二層，即製造商、工業客戶。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在實際業務中，可行的通路結構一般爲</a:t>
            </a:r>
            <a:r>
              <a:rPr lang="en-US" altLang="zh-TW" sz="1200" dirty="0">
                <a:solidFill>
                  <a:schemeClr val="tx1"/>
                </a:solidFill>
                <a:ea typeface="宋体" pitchFamily="2" charset="-122"/>
              </a:rPr>
              <a:t>2~3</a:t>
            </a:r>
            <a:r>
              <a:rPr lang="zh-TW" altLang="en-US" sz="1200" dirty="0">
                <a:solidFill>
                  <a:schemeClr val="tx1"/>
                </a:solidFill>
                <a:ea typeface="宋体" pitchFamily="2" charset="-122"/>
              </a:rPr>
              <a:t>種。例如，考慮使用直銷法，或使用一個經銷商，乃至兩層經銷商都是可行的。造成限制的各類因素有特定的行業操作過程、市場特性。在一些情況下，同一行業中所有製造商的通路結構中的層次數完全相同，並且可能會持續相當長的一段時間。而在另一些行業中，各製造商的通路結構層次數會各不相同，且會在較短時間内就發生變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、各層次的密度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密度是指在分銷通路的各個層次中的中間商數目。一般來説，密度被分爲三類：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密集型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密集型是指在通路的各層次上設立盡可能多的中間商。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部分型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部分型指並非所有可行的中間商都會在一個特定的層次中被加以使用，而是在經過精心挑選後，只選用其中的一部分。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惟一型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惟一型是指一種精心挑選的分銷方式，在這一方式中，每個特定市場只是用一個中間商。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分銷範圍中的密度是通路結構中的一個重要部分，因爲它通常是企業基本市場行銷策略中的主要因素，同時也將反映出企業的整體目標與策略。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、各層次的中間商類型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這一階段中，分析的重點應該是這些中間商應該完成的各類基本分銷任務。例如，金屬倉庫分銷商是工業品經銷商的一種，他們通常能完成金屬製造商所需的各項分銷任務，以幫助後者更好地服務於較小型的客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、評估影響通路結構的因素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、市場因素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市場因素中的四類基本因素對通路結構有重要影響，分別是：市場區域、市場規模、市場密度、市場行爲。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市場區域是指市場的地理規模、位置、與製造商的距離。製造商與其市場間的距離愈遠，使用中間商的成本比使用直銷方式的成本低的可能性就愈大。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一個工業品市場中的客戶數量決定著市場規模。從通路設計的角度看，獨立客戶的數量愈多，市場規模就愈大。如果市場較大，則很可能需要使用中間商，相反如果市場較小，製造商就會盡可能避免使用中間商。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每一單位區域内工業企業的數量決定了市場密度。市場密度愈低，分銷難度愈大，使用中間商的可能性就愈大，相反，市場密度愈高，愈可能不使用中間商。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市場行爲指的是以下四類購買行爲：客戶如何購買、客戶何時購買、客戶在何處購買、誰購買。每一種形式的購買行爲都會對通路結構產生影響。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、產品因素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最重要的產品因素包括：體積與重量、易腐性、單位價值、標準化程度、技術性和非技術性、嶄新度。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體積大且重的產品相對應的裝卸和運輸費用也高，此類產品的製造商就應該努力通過向少數幾處大批量運輸的方式來降低費用，因此，相對於這類產品的通路結構通常應愈精簡愈好。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容易腐爛的產品以及很快過時的產品屬於易腐產品，其通路結構應被設計成能使製造商迅速向顧客交付的形式。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總的來説，產品的單位價值愈低，其所需的通路就愈長，這是因爲低單位價值所能提供的分銷費用也較低，在工業品市場中，他們往往表現爲營業用品。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的標準化程度愈高，其對應的通路就愈長，所需的中間商就愈多。例如，完全需定做的產品，如工業機械等，通常由製造商直接提供給顧客。半定做產品，如配件等通常需要一個中間商。而高度標準化的產品，如營業用品等，就需要擁有一個以上的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在工業品市場中，高技術性的產品通常採用直接分銷的方式。這主要是因爲製造商需要一些有能力將其產品的技術性介紹給潛在客戶，並能在產品出售之後繼續提供聯系、建議、服務的銷售人員。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許多新產品都需要在初上市階段採用大規模、强有力的促銷活動，以初步建立市場需求。通常情況下，通路愈長，愈難通過所有的通路成員達到促銷目的。因此在初上市階段，簡短的通路常常能使產品更好地爲市場所接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、製造商因素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影響通路設計的最重要的公司因素是：規模、經濟實力、管理才能、目標與策略。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總的來説，企業規模的大小決定了它對通路結構的選擇範圍。大企業的實力（尤其是報酬、控制、專業方面的實力）使得它們能對通路進行强有力的管理，也使得它們在選擇通路結構時比小企業有光多的餘地。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總體上，公司的資本愈雄厚，它對中間商的依賴性就愈小。爲了能直接向工業顧客銷售產品，企業通常需擁有自己的銷售隊伍和各項支持性服務。大企業更有能力承擔所有這些項目的高額費用。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些製造商缺乏完成分銷任務的管理才能。在這種情況下，通路設計中必須包含中間商的服務，即經銷商、製造商銷售代表。一段時間以後，如企業獲得了一定的管理經驗，就可以修改通路結構，以減少對中間商的依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市場和整體目標策略可能會限制中間商的使用。而且，那種强調有力促銷和對市場條件的變化迅速做出反應的策略會使相關企業通路結構的選擇範圍變得十分狹窄。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、中間商因素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與通路結構相關的中間商因素爲：可得性、成本、所提供的服務。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在一些情況下，能否得到適宜的中間商將會影響到通路結構。使用中間商所需的成本一直是選擇通路結構時必須考慮的一項内容。中間商提供的服務與選擇過程緊密相關。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、環境因素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經濟環境、社會文化環境、競爭環境、技術法律環境。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、行爲因素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例如：通路衝突。在選擇通路結構時，應該考慮各類行爲因素。例如，給通路成員安排好各自適宜的職責能大大減少衝突的發生。對於會擾亂信息交流的行爲問題，應予以重視，才能建立一種有效信息交流的通路結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、選出「最佳」通路結構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、挑選通路成員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一般而言，最重要的標準包括：信用及財務狀況、銷售實力、產品缐、聲譽、市場占有率、銷售狀況、管理權的延續、管理能力、態度、規模。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製造商可採用優惠條件吸引中間商，大多屬於下列四種情況之一：① 質量好、利潤高的產品，② 廣告、促銷支持，③ 管理援助，④ 公平交易、友好合作關系。</a:t>
            </a:r>
          </a:p>
        </p:txBody>
      </p:sp>
      <p:sp>
        <p:nvSpPr>
          <p:cNvPr id="24580" name="灯片编号占位符 3">
            <a:extLst>
              <a:ext uri="{FF2B5EF4-FFF2-40B4-BE49-F238E27FC236}">
                <a16:creationId xmlns:a16="http://schemas.microsoft.com/office/drawing/2014/main" id="{B0FA0842-BB68-7815-BA67-C91978E831EB}"/>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31</a:t>
            </a:fld>
            <a:endParaRPr lang="en-US" altLang="zh-CN" dirty="0"/>
          </a:p>
        </p:txBody>
      </p:sp>
    </p:spTree>
    <p:extLst>
      <p:ext uri="{BB962C8B-B14F-4D97-AF65-F5344CB8AC3E}">
        <p14:creationId xmlns:p14="http://schemas.microsoft.com/office/powerpoint/2010/main" val="2494275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2D8AC-7020-25EA-A86B-829EAA4C1236}"/>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4D5683DB-93A4-AE69-2C1C-D82808E8AAF7}"/>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A9C33AE4-9865-7EF0-C585-BEB763EEB65E}"/>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800" dirty="0">
                <a:effectLst/>
                <a:latin typeface="宋体" panose="02010600030101010101" pitchFamily="2" charset="-122"/>
                <a:cs typeface="Times New Roman" panose="02020603050405020304" pitchFamily="18" charset="0"/>
              </a:rPr>
              <a:t>10.3</a:t>
            </a:r>
            <a:r>
              <a:rPr lang="zh-CN" altLang="zh-CN" sz="1800" dirty="0">
                <a:effectLst/>
                <a:ea typeface="宋体" panose="02010600030101010101" pitchFamily="2" charset="-122"/>
                <a:cs typeface="Times New Roman" panose="02020603050405020304" pitchFamily="18" charset="0"/>
              </a:rPr>
              <a:t>、工業品分銷通路設計</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、明確分銷任務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在工業品市場上出售的產品分銷任務闡述應該比消費品的闡述更加具體。例如，生產鋼材或金屬產品的生產商，由於其目標市場中包含許多小型客戶，因此，其分銷任務會包括：銷售、運輸、倉儲、風險承擔、融資方面。除此之外，爲了服務於更小型的客戶，該生產商還可能執行一些更細緻的任務，例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、保持完備的存貨清單（詳細列出數量和品種）；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、提供快捷的交付（具體列出天數與小時）；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、提供信貸；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、提供緊急服務；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、提供部分裝配服務，例如切割、修剪、開槽、交織、花樣切割、花式碾軋、再軋、調整延伸、焊接、研磨、壓造、修鉸服務；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、提供包裝和特殊製作服務；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、提供諸如問題分析、產品選擇、應用、停止使用方面的技術幫助；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a:t>
            </a:r>
            <a:r>
              <a:rPr lang="zh-TW" altLang="en-US" sz="1200" dirty="0">
                <a:solidFill>
                  <a:schemeClr val="tx1"/>
                </a:solidFill>
                <a:ea typeface="宋体" pitchFamily="2" charset="-122"/>
              </a:rPr>
              <a:t>、持續獲取市場信息；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a:t>
            </a:r>
            <a:r>
              <a:rPr lang="zh-TW" altLang="en-US" sz="1200" dirty="0">
                <a:solidFill>
                  <a:schemeClr val="tx1"/>
                </a:solidFill>
                <a:ea typeface="宋体" pitchFamily="2" charset="-122"/>
              </a:rPr>
              <a:t>、提供倉儲空間；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a:t>
            </a:r>
            <a:r>
              <a:rPr lang="zh-TW" altLang="en-US" sz="1200" dirty="0">
                <a:solidFill>
                  <a:schemeClr val="tx1"/>
                </a:solidFill>
                <a:ea typeface="宋体" pitchFamily="2" charset="-122"/>
              </a:rPr>
              <a:t>、允許合并型號和取消級別；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a:t>
            </a:r>
            <a:r>
              <a:rPr lang="zh-TW" altLang="en-US" sz="1200" dirty="0">
                <a:solidFill>
                  <a:schemeClr val="tx1"/>
                </a:solidFill>
                <a:ea typeface="宋体" pitchFamily="2" charset="-122"/>
              </a:rPr>
              <a:t>、爲多種客戶處理訂單和單據；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a:t>
            </a:r>
            <a:r>
              <a:rPr lang="zh-TW" altLang="en-US" sz="1200" dirty="0">
                <a:solidFill>
                  <a:schemeClr val="tx1"/>
                </a:solidFill>
                <a:ea typeface="宋体" pitchFamily="2" charset="-122"/>
              </a:rPr>
              <a:t>、提供退貨服務。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盡管這些任務中的相當一部分是有關生產活動而非分銷活動，但是，從達成特定分銷目標（例如服務於較小型的客戶等）角度來看，它們確實屬於分銷任務。這些任務必須完成，因爲該分銷目標要求服務於小型客戶，而在絕大多數情況下，這些小客戶是無法獨立完成上述任務的。因此，所需的各類具體分銷任務是爲達成既定的分銷目標和相關的企業目標而設立的。例如，如果該金屬生產商的分銷目標僅僅服務於大型客戶，上述任務中的一部分就可以被刪除或大幅削減。</a:t>
            </a:r>
          </a:p>
        </p:txBody>
      </p:sp>
      <p:sp>
        <p:nvSpPr>
          <p:cNvPr id="24580" name="灯片编号占位符 3">
            <a:extLst>
              <a:ext uri="{FF2B5EF4-FFF2-40B4-BE49-F238E27FC236}">
                <a16:creationId xmlns:a16="http://schemas.microsoft.com/office/drawing/2014/main" id="{8560E499-7BB0-6CF3-1D77-ADE19413AC8B}"/>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32</a:t>
            </a:fld>
            <a:endParaRPr lang="en-US" altLang="zh-CN" dirty="0"/>
          </a:p>
        </p:txBody>
      </p:sp>
    </p:spTree>
    <p:extLst>
      <p:ext uri="{BB962C8B-B14F-4D97-AF65-F5344CB8AC3E}">
        <p14:creationId xmlns:p14="http://schemas.microsoft.com/office/powerpoint/2010/main" val="3506652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6445C-67BD-67BD-37A1-1BB6CA3D8BFA}"/>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27149246-2EE3-AF75-97B8-2935C9221BA2}"/>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34666669-C008-10C2-CB08-1D8F34CD8537}"/>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800" dirty="0">
                <a:effectLst/>
                <a:latin typeface="宋体" panose="02010600030101010101" pitchFamily="2" charset="-122"/>
                <a:cs typeface="Times New Roman" panose="02020603050405020304" pitchFamily="18" charset="0"/>
              </a:rPr>
              <a:t>10.3</a:t>
            </a:r>
            <a:r>
              <a:rPr lang="zh-CN" altLang="zh-CN" sz="1800" dirty="0">
                <a:effectLst/>
                <a:ea typeface="宋体" panose="02010600030101010101" pitchFamily="2" charset="-122"/>
                <a:cs typeface="Times New Roman" panose="02020603050405020304" pitchFamily="18" charset="0"/>
              </a:rPr>
              <a:t>、工業品分銷通路設計</a:t>
            </a:r>
            <a:endParaRPr lang="en-US" altLang="zh-CN" sz="1200" dirty="0">
              <a:solidFill>
                <a:schemeClr val="tx1"/>
              </a:solidFill>
              <a:effectLst/>
              <a:ea typeface="宋体" pitchFamily="2" charset="-122"/>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、設立各類可行的通路機構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可行的通路結構（即各項具體的分銷任務的分派方法），應該包括以下三個方面：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、通路中的層次數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一個通路的層次至少是二層，即製造商、工業客戶。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在實際業務中，可行的通路結構一般爲</a:t>
            </a:r>
            <a:r>
              <a:rPr lang="en-US" altLang="zh-TW" sz="1200" dirty="0">
                <a:solidFill>
                  <a:schemeClr val="tx1"/>
                </a:solidFill>
                <a:ea typeface="宋体" pitchFamily="2" charset="-122"/>
              </a:rPr>
              <a:t>2~3</a:t>
            </a:r>
            <a:r>
              <a:rPr lang="zh-TW" altLang="en-US" sz="1200" dirty="0">
                <a:solidFill>
                  <a:schemeClr val="tx1"/>
                </a:solidFill>
                <a:ea typeface="宋体" pitchFamily="2" charset="-122"/>
              </a:rPr>
              <a:t>種。例如，考慮使用直銷法，或使用一個經銷商，乃至兩層經銷商都是可行的。造成限制的各類因素有特定的行業操作過程、市場特性。在一些情況下，同一行業中所有製造商的通路結構中的層次數完全相同，並且可能會持續相當長的一段時間。而在另一些行業中，各製造商的通路結構層次數會各不相同，且會在較短時間内就發生變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、各層次的密度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密度是指在分銷通路的各個層次中的中間商數目。一般來説，密度被分爲三類：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密集型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密集型是指在通路的各層次上設立盡可能多的中間商。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部分型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部分型指並非所有可行的中間商都會在一個特定的層次中被加以使用，而是在經過精心挑選後，只選用其中的一部分。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惟一型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惟一型是指一種精心挑選的分銷方式，在這一方式中，每個特定市場只是用一個中間商。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分銷範圍中的密度是通路結構中的一個重要部分，因爲它通常是企業基本市場行銷策略中的主要因素，同時也將反映出企業的整體目標與策略。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、各層次的中間商類型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這一階段中，分析的重點應該是這些中間商應該完成的各類基本分銷任務。例如，金屬倉庫分銷商是工業品經銷商的一種，他們通常能完成金屬製造商所需的各項分銷任務，以幫助後者更好地服務於較小型的客戶。</a:t>
            </a:r>
          </a:p>
        </p:txBody>
      </p:sp>
      <p:sp>
        <p:nvSpPr>
          <p:cNvPr id="24580" name="灯片编号占位符 3">
            <a:extLst>
              <a:ext uri="{FF2B5EF4-FFF2-40B4-BE49-F238E27FC236}">
                <a16:creationId xmlns:a16="http://schemas.microsoft.com/office/drawing/2014/main" id="{B841099E-120D-3C0D-C2DE-792C57B1AD38}"/>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33</a:t>
            </a:fld>
            <a:endParaRPr lang="en-US" altLang="zh-CN" dirty="0"/>
          </a:p>
        </p:txBody>
      </p:sp>
    </p:spTree>
    <p:extLst>
      <p:ext uri="{BB962C8B-B14F-4D97-AF65-F5344CB8AC3E}">
        <p14:creationId xmlns:p14="http://schemas.microsoft.com/office/powerpoint/2010/main" val="1300540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143D5-D033-779A-8C4A-0041A268F012}"/>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00989E41-E04C-EC25-4EC2-E90A296FC639}"/>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D52B87C3-8475-F540-9319-3882B96C8530}"/>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800" dirty="0">
                <a:effectLst/>
                <a:latin typeface="宋体" panose="02010600030101010101" pitchFamily="2" charset="-122"/>
                <a:cs typeface="Times New Roman" panose="02020603050405020304" pitchFamily="18" charset="0"/>
              </a:rPr>
              <a:t>10.3</a:t>
            </a:r>
            <a:r>
              <a:rPr lang="zh-CN" altLang="zh-CN" sz="1800" dirty="0">
                <a:effectLst/>
                <a:ea typeface="宋体" panose="02010600030101010101" pitchFamily="2" charset="-122"/>
                <a:cs typeface="Times New Roman" panose="02020603050405020304" pitchFamily="18" charset="0"/>
              </a:rPr>
              <a:t>、工業品分銷通路設計</a:t>
            </a:r>
            <a:endParaRPr lang="en-US" altLang="zh-CN" sz="1200" dirty="0">
              <a:solidFill>
                <a:schemeClr val="tx1"/>
              </a:solidFill>
              <a:effectLst/>
              <a:ea typeface="宋体" pitchFamily="2" charset="-122"/>
              <a:cs typeface="Times New Roman" panose="02020603050405020304"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、評估影響通路結構的因素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、市場因素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市場因素中的四類基本因素對通路結構有重要影響，分別是：市場區域、市場規模、市場密度、市場行爲。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市場區域是指市場的地理規模、位置、與製造商的距離。製造商與其市場間的距離愈遠，使用中間商的成本比使用直銷方式的成本低的可能性就愈大。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一個工業品市場中的客戶數量決定著市場規模。從通路設計的角度看，獨立客戶的數量愈多，市場規模就愈大。如果市場較大，則很可能需要使用中間商，相反如果市場較小，製造商就會盡可能避免使用中間商。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每一單位區域内工業企業的數量決定了市場密度。市場密度愈低，分銷難度愈大，使用中間商的可能性就愈大，相反，市場密度愈高，愈可能不使用中間商。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市場行爲指的是以下四類購買行爲：客戶如何購買、客戶何時購買、客戶在何處購買、誰購買。每一種形式的購買行爲都會對通路結構產生影響。</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、產品因素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最重要的產品因素包括：體積與重量、易腐性、單位價值、標準化程度、技術性和非技術性、嶄新度。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體積大且重的產品相對應的裝卸和運輸費用也高，此類產品的製造商就應該努力通過向少數幾處大批量運輸的方式來降低費用，因此，相對於這類產品的通路結構通常應愈精簡愈好。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容易腐爛的產品以及很快過時的產品屬於易腐產品，其通路結構應被設計成能使製造商迅速向顧客交付的形式。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總的來説，產品的單位價值愈低，其所需的通路就愈長，這是因爲低單位價值所能提供的分銷費用也較低，在工業品市場中，他們往往表現爲營業用品。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的標準化程度愈高，其對應的通路就愈長，所需的中間商就愈多。例如，完全需定做的產品，如工業機械等，通常由製造商直接提供給顧客。半定做產品，如配件等通常需要一個中間商。而高度標準化的產品，如營業用品等，就需要擁有一個以上的中間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在工業品市場中，高技術性的產品通常採用直接分銷的方式。這主要是因爲製造商需要一些有能力將其產品的技術性介紹給潛在客戶，並能在產品出售之後繼續提供聯系、建議、服務的銷售人員。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許多新產品都需要在初上市階段採用大規模、强有力的促銷活動，以初步建立市場需求。通常情況下，通路愈長，愈難通過所有的通路成員達到促銷目的。因此在初上市階段，簡短的通路常常能使產品更好地爲市場所接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、製造商因素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影響通路設計的最重要的公司因素是：規模、經濟實力、管理才能、目標與策略。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總的來説，企業規模的大小決定了它對通路結構的選擇範圍。大企業的實力（尤其是報酬、控制、專業方面的實力）使得它們能對通路進行强有力的管理，也使得它們在選擇通路結構時比小企業有光多的餘地。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總體上，公司的資本愈雄厚，它對中間商的依賴性就愈小。爲了能直接向工業顧客銷售產品，企業通常需擁有自己的銷售隊伍和各項支持性服務。大企業更有能力承擔所有這些項目的高額費用。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些製造商缺乏完成分銷任務的管理才能。在這種情況下，通路設計中必須包含中間商的服務，即經銷商、製造商銷售代表。一段時間以後，如企業獲得了一定的管理經驗，就可以修改通路結構，以減少對中間商的依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市場和整體目標策略可能會限制中間商的使用。而且，那種强調有力促銷和對市場條件的變化迅速做出反應的策略會使相關企業通路結構的選擇範圍變得十分狹窄。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、中間商因素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與通路結構相關的中間商因素爲：可得性、成本、所提供的服務。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在一些情況下，能否得到適宜的中間商將會影響到通路結構。使用中間商所需的成本一直是選擇通路結構時必須考慮的一項内容。中間商提供的服務與選擇過程緊密相關。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、環境因素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經濟環境、社會文化環境、競爭環境、技術法律環境。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、行爲因素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例如：通路衝突。在選擇通路結構時，應該考慮各類行爲因素。例如，給通路成員安排好各自適宜的職責能大大減少衝突的發生。對於會擾亂信息交流的行爲問題，應予以重視，才能建立一種有效信息交流的通路結構。</a:t>
            </a:r>
          </a:p>
        </p:txBody>
      </p:sp>
      <p:sp>
        <p:nvSpPr>
          <p:cNvPr id="24580" name="灯片编号占位符 3">
            <a:extLst>
              <a:ext uri="{FF2B5EF4-FFF2-40B4-BE49-F238E27FC236}">
                <a16:creationId xmlns:a16="http://schemas.microsoft.com/office/drawing/2014/main" id="{B3336CFC-56D1-1894-CA79-361FF4FF6B05}"/>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34</a:t>
            </a:fld>
            <a:endParaRPr lang="en-US" altLang="zh-CN" dirty="0"/>
          </a:p>
        </p:txBody>
      </p:sp>
    </p:spTree>
    <p:extLst>
      <p:ext uri="{BB962C8B-B14F-4D97-AF65-F5344CB8AC3E}">
        <p14:creationId xmlns:p14="http://schemas.microsoft.com/office/powerpoint/2010/main" val="2469953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7D7E-489D-6082-93D5-4604AA5C86E4}"/>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12B3794-DDC7-AAF4-D7EE-8BE7185C6460}"/>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B12FC9E5-8F6E-3CE0-E02C-84D3383157E1}"/>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10.4</a:t>
            </a:r>
            <a:r>
              <a:rPr lang="zh-TW" altLang="en-US" sz="1200" dirty="0">
                <a:solidFill>
                  <a:schemeClr val="tx1"/>
                </a:solidFill>
                <a:ea typeface="宋体" pitchFamily="2" charset="-122"/>
              </a:rPr>
              <a:t>、工業品分銷通路的管理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10.4.1</a:t>
            </a:r>
            <a:r>
              <a:rPr lang="zh-TW" altLang="en-US" sz="1200" dirty="0">
                <a:solidFill>
                  <a:schemeClr val="tx1"/>
                </a:solidFill>
                <a:ea typeface="宋体" pitchFamily="2" charset="-122"/>
              </a:rPr>
              <a:t>、激勵通路成員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、找出通路成員的需求與問題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、中間商首先是其顧客的購買代理，其次才是製造商的銷售代理，其興趣是銷售顧客希望從他們那購買的商品；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、除非得到足夠的激勵，中間商一般不會保留按照產品品牌所作的記錄，那些對製造商的產品開發、定價、促銷計劃有用的信息通常淹沒在中間商的記錄中，甚至故意不提供給製造商。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、根據通路成員的需求與問題提供相應的支持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幾乎所有的支持都可歸納爲以下三類：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、爲通路成員提供價格折讓；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、爲通路成員提供經濟資助；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、爲通路成員提供保護措施。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、通過有效使用權力提供領導支持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實現對通路的全面控制，必須能夠準確預測通路的所有相關事件，以及在任何時候都能達到理想的結果。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10.4.2</a:t>
            </a:r>
            <a:r>
              <a:rPr lang="zh-TW" altLang="en-US" sz="1200" dirty="0">
                <a:solidFill>
                  <a:schemeClr val="tx1"/>
                </a:solidFill>
                <a:ea typeface="宋体" pitchFamily="2" charset="-122"/>
              </a:rPr>
              <a:t>、通路衝突管理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當分銷通路中存在兩個或以上的成員，互相成爲對方挫敗的目標時，衝突的狀態就出現了。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路衝突實際上是「功能性相互依賴」。除非一個通路成員拒絕與任何其他的組織合作，否則通路衝突就是不可避免的。合作意味著兩個獨立個體的協調行動；既然是兩個獨立的個體，那麽就必然在目標、角色、意識、資源的分配方面存在利益上的差異。這些差異或矛盾就是潛在的衝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衝突可以分爲五個階段：潛在衝突、察覺衝突、感覺衝突、公開衝突、衝突餘波。在察覺的及公開的各種衝突形式中，只有公開的衝突直接影響</a:t>
            </a:r>
            <a:r>
              <a:rPr lang="en-US" altLang="zh-TW" sz="1200" dirty="0" err="1">
                <a:solidFill>
                  <a:schemeClr val="tx1"/>
                </a:solidFill>
                <a:ea typeface="宋体" pitchFamily="2" charset="-122"/>
              </a:rPr>
              <a:t>i</a:t>
            </a:r>
            <a:r>
              <a:rPr lang="zh-TW" altLang="en-US" sz="1200" dirty="0">
                <a:solidFill>
                  <a:schemeClr val="tx1"/>
                </a:solidFill>
                <a:ea typeface="宋体" pitchFamily="2" charset="-122"/>
              </a:rPr>
              <a:t>一個通路成員對另一個通路成員的行爲。衝突不一定都是壞事，因爲沒有衝突往往意味著沒有合作。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導致通路衝突的主要原因有通路成員之間的目標不一致、角色不互補、資源稀缺、認識上的差異、期望值的差異、決策領域無共識溝通不足。根據分歧的强烈程度、重要程度、經常性三方面，可以把衝突劃分爲三個水平，即高衝突區、中等衝突區、低衝突區。低水平衝突對通路效率沒有大影響，中等水平的衝突對通路效率有好的或建設性的影響，如可以促使通路成員增强適應性，對於市場機會更加敏感等，而高水平的衝突則對通路效率有坏的或破壞性的影響，如通路成員之間互相拆臺、傷害、報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對於通路衝突，一般有以下解決途徑：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、發現衝突或潛在衝突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調查其他通路成員的感受及自身行爲將有助於通路成員發現潛在衝突。分銷通路審計是另一種發現通路成員間潛在衝突的手段。通路審計是指對特定成員與其他成員間的主要關系進行定期而規範的審查。通過審查各種關系，潛在衝突更易被發現。經銷商顧問委員會通路成員委員會提供了另一種方法。這些機構由製造商高層管理者代表及選舉出的經銷商主管組成，他們定期討論通路内的各種問題及對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、評估衝突可能產生的影響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在衝突影響的評估方面，存在一個評估通路衝突的指數，它包括五個感知要素及五個行爲要素。當通路中出現了衝突時，管理者應當採取措施解決衝突。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、解決通路衝突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解決通路衝突的辦法一般有：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、建立通路管理委員會，定期評估可能引發衝突的問題；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、委員會（或其他組織）制定共同目標，這需考慮目標本身、各通路成員的特殊能力、消費者的需求及環境制約因素；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、爲通路中各大公司分別設立一個分銷主管，負責解決該公司中與分銷相關的問題。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其他一些解決通路衝突的方法包括：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、涉及衝突的各方交付仲裁。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、設立特殊組織，有計劃地爲通路成員收集信息。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、運用組織開發的概念和方法來解決分銷通路中的衝突。這主要是讓行爲科學家擔任顧問，規劃教育策略，幫助各通路成員應付可能引起衝突的各種變化。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、專業性的交易和談判程序也許能成功地解決通路衝突。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、參與式的領導風格可以反映各通路成員的需求和偏好，那麽產生負面影響的衝突就會減少。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、各通路成員之間直接接觸，並以合作的方式來解決問題，這對解決衝突更加有效。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10.4.3</a:t>
            </a:r>
            <a:r>
              <a:rPr lang="zh-TW" altLang="en-US" sz="1200" dirty="0">
                <a:solidFill>
                  <a:schemeClr val="tx1"/>
                </a:solidFill>
                <a:ea typeface="宋体" pitchFamily="2" charset="-122"/>
              </a:rPr>
              <a:t>、評估通路成員績效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在通路成員績效評估方面有兩個重要的背景問題：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、影響評估範圍、次數的各種因素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影響評估範圍和次數的因素主要有四個：① 製造商對通路成員的控制程度、② 通路成員的相對重要性、③ 產品特性、④ 通路成員數目。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確定製造商評估範圍時，製造商控制通路成員的程度起到了關鍵的作用。如果與控制通路成員合同相銜接，那麽該製造商處於可以要求獲取通路成員績效的信息，甚至成員營運的各個方面的信息（有時包括個人主要財務方面的數據）的地位。一方面，這個市場可使製造商容易要求獲取廣泛的績效數據，並且應用它們實施更加完善的評估；另一方面，一個其產品缺乏强有力的市場接受的製造商，它的以合同承諾爲基礎的通路控制則只能發揮較少的控制作用。結果是通路成員可能很少願意花費必要的時間和精力爲製造商提供針對全部通路成員評估的完整績效數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愈複雜的產品，評估的範圍愈廣；反之亦然。例如，一個從事昂貴和複雜機床銷售的通路成員要求完善的售後服務，也許要製造商在一個更廣闊的範圍内依據最基本滿意度標準來仔細審查。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製造商應用密集分銷，對通路成員的評估也許僅僅只是粗略地看看銷售數字相差無幾。另外，製造商利用經過仔細選擇的分銷時發現，他們與通路成員的緊密的工作關系使製造商有權利用一個廣泛領域的數據，可以利用這些數據來實施非常全面的績效評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、監控通路成員績效和全面績效評估之間的區別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第一種類型的評估是一種基本的例行公事，幾乎完全是獨立的一天銷售額指標。對於通路成員來説開立銷售單據，以標準銷售分析報告反映出來，能夠提供對這類評估所需的基本信息。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第二種方法是一種更加寬廣和全面的方法，涉及除銷售以外的其他許多標準。這一種方法通常被稱爲通路成員的審計。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通路成員的審計是一種定期、全面評估通路成員的方法。該審計可以針對一個、多個、所有的通路成員。審計次數不同，但對每個通路成員每年審計一次的情況很少見。通路成員績效審計包括三個階段：① 制定度量通路成員績效的標準、② 根據度量績效的標準定期評估通路成員的績效、③ 推薦正確的行動以減少成員不恰當的績效。</a:t>
            </a:r>
          </a:p>
        </p:txBody>
      </p:sp>
      <p:sp>
        <p:nvSpPr>
          <p:cNvPr id="24580" name="灯片编号占位符 3">
            <a:extLst>
              <a:ext uri="{FF2B5EF4-FFF2-40B4-BE49-F238E27FC236}">
                <a16:creationId xmlns:a16="http://schemas.microsoft.com/office/drawing/2014/main" id="{EC59C9C5-5B40-17E6-9EFC-6949E9252DC4}"/>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35</a:t>
            </a:fld>
            <a:endParaRPr lang="en-US" altLang="zh-CN" dirty="0"/>
          </a:p>
        </p:txBody>
      </p:sp>
    </p:spTree>
    <p:extLst>
      <p:ext uri="{BB962C8B-B14F-4D97-AF65-F5344CB8AC3E}">
        <p14:creationId xmlns:p14="http://schemas.microsoft.com/office/powerpoint/2010/main" val="3107331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DB239-D67F-5F88-50FB-B379C92C9B13}"/>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D0681DD9-F23E-A8AF-4026-B152BD91A492}"/>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005BFF3A-4121-0490-5D56-475B1DE48ED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10.5 </a:t>
            </a:r>
            <a:r>
              <a:rPr lang="zh-TW" altLang="en-US" sz="1200" dirty="0">
                <a:solidFill>
                  <a:schemeClr val="tx1"/>
                </a:solidFill>
                <a:ea typeface="宋体" pitchFamily="2" charset="-122"/>
              </a:rPr>
              <a:t>工業品國際分銷通路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出口管理公司和出口貿易公司提供了可行的解決方法。簡單地說，這些中介機構知道怎樣把產品帶進和帶出各個國家，並且使用最少的力量和最能賺錢的方式把它們送到購買者手中。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、出口管理公司（</a:t>
            </a:r>
            <a:r>
              <a:rPr lang="en-US" altLang="zh-TW" sz="1200" dirty="0">
                <a:solidFill>
                  <a:schemeClr val="tx1"/>
                </a:solidFill>
                <a:ea typeface="宋体" pitchFamily="2" charset="-122"/>
              </a:rPr>
              <a:t>export management company, EMC</a:t>
            </a:r>
            <a:r>
              <a:rPr lang="zh-TW" altLang="en-US" sz="1200" dirty="0">
                <a:solidFill>
                  <a:schemeClr val="tx1"/>
                </a:solidFill>
                <a:ea typeface="宋体" pitchFamily="2" charset="-122"/>
              </a:rPr>
              <a:t>）作爲製造商的經銷或代理機構，這些國内公司在提供國際行銷服務方面非常專業。在作爲經銷商方面，他們取得產品的所有權，提供所有的分銷服務，並承擔市場風險。在作爲代理商方面，他們不斷拓展國外分銷通路，並制定銷售戰略。對於那些缺乏國際行銷經驗的國内公司而言，出口管理公司是非常有效的。因此，國内製造商可以將所有國際行銷功能交給出口管理公司，採用間接通路進入國外市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、出口貿易公司（</a:t>
            </a:r>
            <a:r>
              <a:rPr lang="en-US" altLang="zh-TW" sz="1200" dirty="0">
                <a:solidFill>
                  <a:schemeClr val="tx1"/>
                </a:solidFill>
                <a:ea typeface="宋体" pitchFamily="2" charset="-122"/>
              </a:rPr>
              <a:t>export trading company, ETC</a:t>
            </a:r>
            <a:r>
              <a:rPr lang="zh-TW" altLang="en-US" sz="1200" dirty="0">
                <a:solidFill>
                  <a:schemeClr val="tx1"/>
                </a:solidFill>
                <a:ea typeface="宋体" pitchFamily="2" charset="-122"/>
              </a:rPr>
              <a:t>）提供的服務包括：開發和識別國外市場、建立分銷通路網絡、聯系買家和賣家、組織國際金融資源、安排技術許可權的使用和交換、提供行銷信息。與出口管理公司（</a:t>
            </a:r>
            <a:r>
              <a:rPr lang="en-US" altLang="zh-TW" sz="1200" dirty="0">
                <a:solidFill>
                  <a:schemeClr val="tx1"/>
                </a:solidFill>
                <a:ea typeface="宋体" pitchFamily="2" charset="-122"/>
              </a:rPr>
              <a:t>export management company, EMC</a:t>
            </a:r>
            <a:r>
              <a:rPr lang="zh-TW" altLang="en-US" sz="1200" dirty="0">
                <a:solidFill>
                  <a:schemeClr val="tx1"/>
                </a:solidFill>
                <a:ea typeface="宋体" pitchFamily="2" charset="-122"/>
              </a:rPr>
              <a:t>）手裏有廠家提供的貨物並且努力尋找買家不同，出口貿易公司（</a:t>
            </a:r>
            <a:r>
              <a:rPr lang="en-US" altLang="zh-TW" sz="1200" dirty="0">
                <a:solidFill>
                  <a:schemeClr val="tx1"/>
                </a:solidFill>
                <a:ea typeface="宋体" pitchFamily="2" charset="-122"/>
              </a:rPr>
              <a:t>export trading company, ETC</a:t>
            </a:r>
            <a:r>
              <a:rPr lang="zh-TW" altLang="en-US" sz="1200" dirty="0">
                <a:solidFill>
                  <a:schemeClr val="tx1"/>
                </a:solidFill>
                <a:ea typeface="宋体" pitchFamily="2" charset="-122"/>
              </a:rPr>
              <a:t>）主要是根據國外買家的購物需求，然後在本國内尋找貨源，有時也做分銷商或者通過收取佣金而掙錢。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、進出口貿易商（</a:t>
            </a:r>
            <a:r>
              <a:rPr lang="en-US" altLang="zh-TW" sz="1200" dirty="0">
                <a:solidFill>
                  <a:schemeClr val="tx1"/>
                </a:solidFill>
                <a:ea typeface="宋体" pitchFamily="2" charset="-122"/>
              </a:rPr>
              <a:t>import/export merchant</a:t>
            </a:r>
            <a:r>
              <a:rPr lang="zh-TW" altLang="en-US" sz="1200" dirty="0">
                <a:solidFill>
                  <a:schemeClr val="tx1"/>
                </a:solidFill>
                <a:ea typeface="宋体" pitchFamily="2" charset="-122"/>
              </a:rPr>
              <a:t>）是某種自由代理商。他們沒有固定的客戶群，而且也不局限於某一個特殊的工業領域或者產品缐，他們直接從本土或者國外廠商買貨，然後將這批貨物打包運輸銷售。這意味著他們與出口管理公司（</a:t>
            </a:r>
            <a:r>
              <a:rPr lang="en-US" altLang="zh-TW" sz="1200" dirty="0">
                <a:solidFill>
                  <a:schemeClr val="tx1"/>
                </a:solidFill>
                <a:ea typeface="宋体" pitchFamily="2" charset="-122"/>
              </a:rPr>
              <a:t>export management company, EMC</a:t>
            </a:r>
            <a:r>
              <a:rPr lang="zh-TW" altLang="en-US" sz="1200" dirty="0">
                <a:solidFill>
                  <a:schemeClr val="tx1"/>
                </a:solidFill>
                <a:ea typeface="宋体" pitchFamily="2" charset="-122"/>
              </a:rPr>
              <a:t>）不同，他們需要承擔所有的風險，當然也獲得全部的利潤。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、選擇當地的中間商，對將產品銷往海外的製造商而言也是非常有幫助的。國外的中間商可以按照是否取得商品的所有權分爲兩類：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、取得商品所有權的國外中間商包括：當地的經銷商（</a:t>
            </a:r>
            <a:r>
              <a:rPr lang="en-US" altLang="zh-TW" sz="1200" dirty="0">
                <a:solidFill>
                  <a:schemeClr val="tx1"/>
                </a:solidFill>
                <a:ea typeface="宋体" pitchFamily="2" charset="-122"/>
              </a:rPr>
              <a:t>distributor</a:t>
            </a:r>
            <a:r>
              <a:rPr lang="zh-TW" altLang="en-US" sz="1200" dirty="0">
                <a:solidFill>
                  <a:schemeClr val="tx1"/>
                </a:solidFill>
                <a:ea typeface="宋体" pitchFamily="2" charset="-122"/>
              </a:rPr>
              <a:t>）、批發商、進口批發商；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、未取得商品所有權的國外中間商包括：經紀人（</a:t>
            </a:r>
            <a:r>
              <a:rPr lang="en-US" altLang="zh-TW" sz="1200" dirty="0">
                <a:solidFill>
                  <a:schemeClr val="tx1"/>
                </a:solidFill>
                <a:ea typeface="宋体" pitchFamily="2" charset="-122"/>
              </a:rPr>
              <a:t>broker</a:t>
            </a:r>
            <a:r>
              <a:rPr lang="zh-TW" altLang="en-US" sz="1200" dirty="0">
                <a:solidFill>
                  <a:schemeClr val="tx1"/>
                </a:solidFill>
                <a:ea typeface="宋体" pitchFamily="2" charset="-122"/>
              </a:rPr>
              <a:t>）、獨立銷售代表（</a:t>
            </a:r>
            <a:r>
              <a:rPr lang="en-US" altLang="zh-TW" sz="1200" dirty="0">
                <a:solidFill>
                  <a:schemeClr val="tx1"/>
                </a:solidFill>
                <a:ea typeface="宋体" pitchFamily="2" charset="-122"/>
              </a:rPr>
              <a:t>sales representative</a:t>
            </a:r>
            <a:r>
              <a:rPr lang="zh-TW" altLang="en-US" sz="1200" dirty="0">
                <a:solidFill>
                  <a:schemeClr val="tx1"/>
                </a:solidFill>
                <a:ea typeface="宋体" pitchFamily="2" charset="-122"/>
              </a:rPr>
              <a:t>）、代辦商。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、另外，製造商還可以通過建立自己的海外銷售隊伍來實現跨國銷售。</a:t>
            </a:r>
          </a:p>
        </p:txBody>
      </p:sp>
      <p:sp>
        <p:nvSpPr>
          <p:cNvPr id="24580" name="灯片编号占位符 3">
            <a:extLst>
              <a:ext uri="{FF2B5EF4-FFF2-40B4-BE49-F238E27FC236}">
                <a16:creationId xmlns:a16="http://schemas.microsoft.com/office/drawing/2014/main" id="{B042361A-02DC-4A54-5B5D-9E30F99AF36C}"/>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36</a:t>
            </a:fld>
            <a:endParaRPr lang="en-US" altLang="zh-CN" dirty="0"/>
          </a:p>
        </p:txBody>
      </p:sp>
    </p:spTree>
    <p:extLst>
      <p:ext uri="{BB962C8B-B14F-4D97-AF65-F5344CB8AC3E}">
        <p14:creationId xmlns:p14="http://schemas.microsoft.com/office/powerpoint/2010/main" val="3998109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隨著行銷活動的演進，傳統行銷組合已從</a:t>
            </a:r>
            <a:r>
              <a:rPr lang="en-US" altLang="zh-TW" sz="1200" dirty="0">
                <a:solidFill>
                  <a:schemeClr val="tx1"/>
                </a:solidFill>
                <a:ea typeface="宋体" pitchFamily="2" charset="-122"/>
              </a:rPr>
              <a:t>4P(product</a:t>
            </a:r>
            <a:r>
              <a:rPr lang="zh-TW" altLang="en-US" sz="1200" dirty="0">
                <a:solidFill>
                  <a:schemeClr val="tx1"/>
                </a:solidFill>
                <a:ea typeface="宋体" pitchFamily="2" charset="-122"/>
              </a:rPr>
              <a:t>、</a:t>
            </a:r>
            <a:r>
              <a:rPr lang="en-US" altLang="zh-TW" sz="1200" dirty="0">
                <a:solidFill>
                  <a:schemeClr val="tx1"/>
                </a:solidFill>
                <a:ea typeface="宋体" pitchFamily="2" charset="-122"/>
              </a:rPr>
              <a:t>place</a:t>
            </a:r>
            <a:r>
              <a:rPr lang="zh-TW" altLang="en-US" sz="1200" dirty="0">
                <a:solidFill>
                  <a:schemeClr val="tx1"/>
                </a:solidFill>
                <a:ea typeface="宋体" pitchFamily="2" charset="-122"/>
              </a:rPr>
              <a:t>、</a:t>
            </a:r>
            <a:r>
              <a:rPr lang="en-US" altLang="zh-TW" sz="1200" dirty="0">
                <a:solidFill>
                  <a:schemeClr val="tx1"/>
                </a:solidFill>
                <a:ea typeface="宋体" pitchFamily="2" charset="-122"/>
              </a:rPr>
              <a:t>price</a:t>
            </a:r>
            <a:r>
              <a:rPr lang="zh-TW" altLang="en-US" sz="1200" dirty="0">
                <a:solidFill>
                  <a:schemeClr val="tx1"/>
                </a:solidFill>
                <a:ea typeface="宋体" pitchFamily="2" charset="-122"/>
              </a:rPr>
              <a:t>、</a:t>
            </a:r>
            <a:r>
              <a:rPr lang="en-US" altLang="zh-TW" sz="1200" dirty="0">
                <a:solidFill>
                  <a:schemeClr val="tx1"/>
                </a:solidFill>
                <a:ea typeface="宋体" pitchFamily="2" charset="-122"/>
              </a:rPr>
              <a:t>promotion)</a:t>
            </a:r>
            <a:r>
              <a:rPr lang="zh-TW" altLang="en-US" sz="1200" dirty="0">
                <a:solidFill>
                  <a:schemeClr val="tx1"/>
                </a:solidFill>
                <a:ea typeface="宋体" pitchFamily="2" charset="-122"/>
              </a:rPr>
              <a:t>轉爲</a:t>
            </a:r>
            <a:r>
              <a:rPr lang="en-US" altLang="zh-TW" sz="1200" dirty="0">
                <a:solidFill>
                  <a:schemeClr val="tx1"/>
                </a:solidFill>
                <a:ea typeface="宋体" pitchFamily="2" charset="-122"/>
              </a:rPr>
              <a:t>4C(customer needs and wants</a:t>
            </a:r>
            <a:r>
              <a:rPr lang="zh-TW" altLang="en-US" sz="1200" dirty="0">
                <a:solidFill>
                  <a:schemeClr val="tx1"/>
                </a:solidFill>
                <a:ea typeface="宋体" pitchFamily="2" charset="-122"/>
              </a:rPr>
              <a:t>、</a:t>
            </a:r>
            <a:r>
              <a:rPr lang="en-US" altLang="zh-TW" sz="1200" dirty="0">
                <a:solidFill>
                  <a:schemeClr val="tx1"/>
                </a:solidFill>
                <a:ea typeface="宋体" pitchFamily="2" charset="-122"/>
              </a:rPr>
              <a:t>convenience</a:t>
            </a:r>
            <a:r>
              <a:rPr lang="zh-TW" altLang="en-US" sz="1200" dirty="0">
                <a:solidFill>
                  <a:schemeClr val="tx1"/>
                </a:solidFill>
                <a:ea typeface="宋体" pitchFamily="2" charset="-122"/>
              </a:rPr>
              <a:t>、</a:t>
            </a:r>
            <a:r>
              <a:rPr lang="en-US" altLang="zh-TW" sz="1200" dirty="0">
                <a:solidFill>
                  <a:schemeClr val="tx1"/>
                </a:solidFill>
                <a:ea typeface="宋体" pitchFamily="2" charset="-122"/>
              </a:rPr>
              <a:t>cost to the customer</a:t>
            </a:r>
            <a:r>
              <a:rPr lang="zh-TW" altLang="en-US" sz="1200" dirty="0">
                <a:solidFill>
                  <a:schemeClr val="tx1"/>
                </a:solidFill>
                <a:ea typeface="宋体" pitchFamily="2" charset="-122"/>
              </a:rPr>
              <a:t>、</a:t>
            </a:r>
            <a:r>
              <a:rPr lang="en-US" altLang="zh-TW" sz="1200" dirty="0">
                <a:solidFill>
                  <a:schemeClr val="tx1"/>
                </a:solidFill>
                <a:ea typeface="宋体" pitchFamily="2" charset="-122"/>
              </a:rPr>
              <a:t>communication)</a:t>
            </a:r>
            <a:r>
              <a:rPr lang="zh-TW" altLang="en-US" sz="1200" dirty="0">
                <a:solidFill>
                  <a:schemeClr val="tx1"/>
                </a:solidFill>
                <a:ea typeface="宋体" pitchFamily="2" charset="-122"/>
              </a:rPr>
              <a:t>，研究行銷領域的專家也改用行銷傳播組合替代推廣，而行銷傳播組合包含人員銷售、銷售促進、直效行銷、廣告、公共關系、事件行銷，這裏主要討論工業品企業怎樣利用銷售促進打開銷路。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11.2.1</a:t>
            </a:r>
            <a:r>
              <a:rPr lang="zh-TW" altLang="en-US" sz="1200" dirty="0">
                <a:solidFill>
                  <a:schemeClr val="tx1"/>
                </a:solidFill>
                <a:ea typeface="宋体" pitchFamily="2" charset="-122"/>
              </a:rPr>
              <a:t>、銷售促進的定義與特徵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大部分的學者都一致認爲銷售促進能直接給予促銷對象誘因，刺激立即的購買行爲。戴維斯（</a:t>
            </a:r>
            <a:r>
              <a:rPr lang="en-US" altLang="zh-TW" sz="1200" dirty="0">
                <a:solidFill>
                  <a:schemeClr val="tx1"/>
                </a:solidFill>
                <a:ea typeface="宋体" pitchFamily="2" charset="-122"/>
              </a:rPr>
              <a:t>Davis</a:t>
            </a:r>
            <a:r>
              <a:rPr lang="zh-TW" altLang="en-US" sz="1200" dirty="0">
                <a:solidFill>
                  <a:schemeClr val="tx1"/>
                </a:solidFill>
                <a:ea typeface="宋体" pitchFamily="2" charset="-122"/>
              </a:rPr>
              <a:t>）即認爲銷售促進呈現增强的行銷效果，在有限的時間内提高產品的銷售。舒爾茨（</a:t>
            </a:r>
            <a:r>
              <a:rPr lang="en-US" altLang="zh-TW" sz="1200" dirty="0">
                <a:solidFill>
                  <a:schemeClr val="tx1"/>
                </a:solidFill>
                <a:ea typeface="宋体" pitchFamily="2" charset="-122"/>
              </a:rPr>
              <a:t>Schultz</a:t>
            </a:r>
            <a:r>
              <a:rPr lang="zh-TW" altLang="en-US" sz="1200" dirty="0">
                <a:solidFill>
                  <a:schemeClr val="tx1"/>
                </a:solidFill>
                <a:ea typeface="宋体" pitchFamily="2" charset="-122"/>
              </a:rPr>
              <a:t>）和羅賓森（</a:t>
            </a:r>
            <a:r>
              <a:rPr lang="en-US" altLang="zh-TW" sz="1200" dirty="0">
                <a:solidFill>
                  <a:schemeClr val="tx1"/>
                </a:solidFill>
                <a:ea typeface="宋体" pitchFamily="2" charset="-122"/>
              </a:rPr>
              <a:t>Robinson</a:t>
            </a:r>
            <a:r>
              <a:rPr lang="zh-TW" altLang="en-US" sz="1200" dirty="0">
                <a:solidFill>
                  <a:schemeClr val="tx1"/>
                </a:solidFill>
                <a:ea typeface="宋体" pitchFamily="2" charset="-122"/>
              </a:rPr>
              <a:t>）則認爲銷售促進除了帶動立即的銷售外，對經銷商或客戶皆產生直接的刺激或誘因。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有學者將銷售促進活動的特徵作進一步的描述，斯坦尼（</a:t>
            </a:r>
            <a:r>
              <a:rPr lang="en-US" altLang="zh-TW" sz="1200" dirty="0">
                <a:solidFill>
                  <a:schemeClr val="tx1"/>
                </a:solidFill>
                <a:ea typeface="宋体" pitchFamily="2" charset="-122"/>
              </a:rPr>
              <a:t>Stanley</a:t>
            </a:r>
            <a:r>
              <a:rPr lang="zh-TW" altLang="en-US" sz="1200" dirty="0">
                <a:solidFill>
                  <a:schemeClr val="tx1"/>
                </a:solidFill>
                <a:ea typeface="宋体" pitchFamily="2" charset="-122"/>
              </a:rPr>
              <a:t>）、麥卡錫（</a:t>
            </a:r>
            <a:r>
              <a:rPr lang="en-US" altLang="zh-TW" sz="1200" dirty="0">
                <a:solidFill>
                  <a:schemeClr val="tx1"/>
                </a:solidFill>
                <a:ea typeface="宋体" pitchFamily="2" charset="-122"/>
              </a:rPr>
              <a:t>McCarthy</a:t>
            </a:r>
            <a:r>
              <a:rPr lang="zh-TW" altLang="en-US" sz="1200" dirty="0">
                <a:solidFill>
                  <a:schemeClr val="tx1"/>
                </a:solidFill>
                <a:ea typeface="宋体" pitchFamily="2" charset="-122"/>
              </a:rPr>
              <a:t>）、皮魯爾特（</a:t>
            </a:r>
            <a:r>
              <a:rPr lang="en-US" altLang="zh-TW" sz="1200" dirty="0">
                <a:solidFill>
                  <a:schemeClr val="tx1"/>
                </a:solidFill>
                <a:ea typeface="宋体" pitchFamily="2" charset="-122"/>
              </a:rPr>
              <a:t>Perreault</a:t>
            </a:r>
            <a:r>
              <a:rPr lang="zh-TW" altLang="en-US" sz="1200" dirty="0">
                <a:solidFill>
                  <a:schemeClr val="tx1"/>
                </a:solidFill>
                <a:ea typeface="宋体" pitchFamily="2" charset="-122"/>
              </a:rPr>
              <a:t>）、美國行銷協會（</a:t>
            </a:r>
            <a:r>
              <a:rPr lang="en-US" altLang="zh-TW" sz="1200" dirty="0">
                <a:solidFill>
                  <a:schemeClr val="tx1"/>
                </a:solidFill>
                <a:ea typeface="宋体" pitchFamily="2" charset="-122"/>
              </a:rPr>
              <a:t>American Marketing Association</a:t>
            </a:r>
            <a:r>
              <a:rPr lang="zh-TW" altLang="en-US" sz="1200" dirty="0">
                <a:solidFill>
                  <a:schemeClr val="tx1"/>
                </a:solidFill>
                <a:ea typeface="宋体" pitchFamily="2" charset="-122"/>
              </a:rPr>
              <a:t>）皆認爲，凡不同於人員推銷、廣告、公開報道的推廣活動，都屬於銷售促進活動。有的學者則將銷售促進的對象納入對促銷活動的定義，科特勒（</a:t>
            </a:r>
            <a:r>
              <a:rPr lang="en-US" altLang="zh-TW" sz="1200" dirty="0">
                <a:solidFill>
                  <a:schemeClr val="tx1"/>
                </a:solidFill>
                <a:ea typeface="宋体" pitchFamily="2" charset="-122"/>
              </a:rPr>
              <a:t>Kotler</a:t>
            </a:r>
            <a:r>
              <a:rPr lang="zh-TW" altLang="en-US" sz="1200" dirty="0">
                <a:solidFill>
                  <a:schemeClr val="tx1"/>
                </a:solidFill>
                <a:ea typeface="宋体" pitchFamily="2" charset="-122"/>
              </a:rPr>
              <a:t>）認爲銷售促進是由各式各樣的誘因工具所組成，且大部分屬於短期性質，主要是用來刺激消費者或經銷商對某種商品的購買行爲；舒爾茨（</a:t>
            </a:r>
            <a:r>
              <a:rPr lang="en-US" altLang="zh-TW" sz="1200" dirty="0">
                <a:solidFill>
                  <a:schemeClr val="tx1"/>
                </a:solidFill>
                <a:ea typeface="宋体" pitchFamily="2" charset="-122"/>
              </a:rPr>
              <a:t>Schultz</a:t>
            </a:r>
            <a:r>
              <a:rPr lang="zh-TW" altLang="en-US" sz="1200" dirty="0">
                <a:solidFill>
                  <a:schemeClr val="tx1"/>
                </a:solidFill>
                <a:ea typeface="宋体" pitchFamily="2" charset="-122"/>
              </a:rPr>
              <a:t>）和羅賓森（</a:t>
            </a:r>
            <a:r>
              <a:rPr lang="en-US" altLang="zh-TW" sz="1200" dirty="0">
                <a:solidFill>
                  <a:schemeClr val="tx1"/>
                </a:solidFill>
                <a:ea typeface="宋体" pitchFamily="2" charset="-122"/>
              </a:rPr>
              <a:t>Robinson</a:t>
            </a:r>
            <a:r>
              <a:rPr lang="zh-TW" altLang="en-US" sz="1200" dirty="0">
                <a:solidFill>
                  <a:schemeClr val="tx1"/>
                </a:solidFill>
                <a:ea typeface="宋体" pitchFamily="2" charset="-122"/>
              </a:rPr>
              <a:t>）則認爲銷售促進可以直接誘導分銷商進行購買，創造立即銷售。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綜合上述各家學者的説法，可知各家學者對銷售促進的定義，專注於帶有立即刺激目標群衆購買商品的目的。根據上述學者與機關機構對銷售促進之定義，可歸納出銷售促進具有以下特徵：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、銷售促進基本上是一種短期、暫時性的活動，通常都有一定期限。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、銷售促進目的在於刺激銷售促進對象的立即購買行爲。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、銷售促進是針對特定對象的活動。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而依照銷售促進對象的不同，可分爲：消費者、零售商、經銷商三類，這裏將對象鎖定在消費者。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、無法歸屬於人員推銷、廣告、公開報道的推廣活動，都屬於銷售促進範圍。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11.2.2</a:t>
            </a:r>
            <a:r>
              <a:rPr lang="zh-TW" altLang="en-US" sz="1200" dirty="0">
                <a:solidFill>
                  <a:schemeClr val="tx1"/>
                </a:solidFill>
                <a:ea typeface="宋体" pitchFamily="2" charset="-122"/>
              </a:rPr>
              <a:t>、工業品銷售促進工具的選擇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、試用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試用可分爲無條件試用和有條件試用。無條件試用比較適合儀器設備的促銷。爲了打消用戶對產品質量的顧慮，或對產品所帶來的收益有懷疑時，企業可以採用免費試用的方式吸引消費者，最後促使用戶決心購買。比如用戶對使用設備是否會帶來產品質量提高有懷疑時，企業可同意用戶免費試用三個月，如果在試用後用戶滿意則購買，不滿意則運回企業。當然也可以收取一定的費用，這要根據具體情況而定，此可稱有條件試用，一般來説，比較適合原材料的促銷。例如，爲了從競爭對手搶市場，當自信自己的產品質量優於對手時可以提出低於售價，打折銷售讓用戶試用，使用戶選擇自己的產品，而後按市場售價銷售。當然也可以免費小批量試用，如一個大的用戶，綜合考慮值得以小批量免費試用爲代價爭取市場。總之企業可以根據產品特點、市場情況綜合考慮採用哪一種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、產品保證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工業品行銷來説這是一種比較重要的促銷工具，尤其是在用戶對產品質量不確信，或在幾家競爭者中選擇舉棋不定時。公司可以提供比競爭對手更長的保質期，以吸引消費者。如在公司提供的保質期内出現品質問題可以退款、退貨、換貨。運用產品保證的前提是企業對自己產品的信心，如果你的產品質量不過關，最好不要採用這種促進手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、信用賒銷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企業針對信譽可靠的企業可以採取賒銷的方式促進銷售。對於不同信譽程度的企業可以採取不同比例的賒銷，如信譽好可</a:t>
            </a:r>
            <a:r>
              <a:rPr lang="en-US" altLang="zh-TW" sz="1200" dirty="0">
                <a:solidFill>
                  <a:schemeClr val="tx1"/>
                </a:solidFill>
                <a:ea typeface="宋体" pitchFamily="2" charset="-122"/>
              </a:rPr>
              <a:t>100%</a:t>
            </a:r>
            <a:r>
              <a:rPr lang="zh-TW" altLang="en-US" sz="1200" dirty="0">
                <a:solidFill>
                  <a:schemeClr val="tx1"/>
                </a:solidFill>
                <a:ea typeface="宋体" pitchFamily="2" charset="-122"/>
              </a:rPr>
              <a:t>賒銷、信譽次之可</a:t>
            </a:r>
            <a:r>
              <a:rPr lang="en-US" altLang="zh-TW" sz="1200" dirty="0">
                <a:solidFill>
                  <a:schemeClr val="tx1"/>
                </a:solidFill>
                <a:ea typeface="宋体" pitchFamily="2" charset="-122"/>
              </a:rPr>
              <a:t>30%</a:t>
            </a:r>
            <a:r>
              <a:rPr lang="zh-TW" altLang="en-US" sz="1200" dirty="0">
                <a:solidFill>
                  <a:schemeClr val="tx1"/>
                </a:solidFill>
                <a:ea typeface="宋体" pitchFamily="2" charset="-122"/>
              </a:rPr>
              <a:t>賒銷等依次來促進銷售。但是在中國目前市場條件下，採取賒銷形式要慎之又慎，防止造成呆賬壞賬。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、租賃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設備租賃也是一種很好的促銷方式，當有企業對於某一儀器或設備只是臨時需要或無能力購買時，可以採取租賃的方式促銷。這種方式會給企業帶來更多的净利潤。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、以舊換新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通過以舊換新可以促進用戶對設備進行更新換代，同時通過以舊換新確保原有用戶不會放棄自己而選擇其他供應商。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、培訓班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當大多數目標企業對新推出的產品或技術不了解或不熟悉的情況下，企業可以採取組織培訓班的辦法。培訓班一般來説有兩種作用，當用戶沒有購買時，可通過培訓使其決心購買；當成爲用戶後，可通過培訓使用戶更好地掌握使用技術，提高用戶企業效益，促進再次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、演示會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通過現場演示，使用戶了解產品的優勢和特點。比如通過現場演示，體現出設備的操作便捷高效。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a:t>
            </a:r>
            <a:r>
              <a:rPr lang="zh-TW" altLang="en-US" sz="1200" dirty="0">
                <a:solidFill>
                  <a:schemeClr val="tx1"/>
                </a:solidFill>
                <a:ea typeface="宋体" pitchFamily="2" charset="-122"/>
              </a:rPr>
              <a:t>、展示會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展示會略同於演示會，但不同的是展示會傳達的信息更强調企業整體實力或近段時間企業的研發成果。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a:t>
            </a:r>
            <a:r>
              <a:rPr lang="zh-TW" altLang="en-US" sz="1200" dirty="0">
                <a:solidFill>
                  <a:schemeClr val="tx1"/>
                </a:solidFill>
                <a:ea typeface="宋体" pitchFamily="2" charset="-122"/>
              </a:rPr>
              <a:t>、會員制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供應商通過設定條件來限定用戶，符合條件的用戶可成爲供應商的會員用戶，雙方共同制定一個大家共同遵守的會員章程，如年採購量，或一次採購量超過某一額度即可成爲會員，可享受其他非會員享受不到的優惠價，或優先供貨、免費服務。同時也可對會員做出約定，如只採用本公司的產品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a:t>
            </a:r>
            <a:r>
              <a:rPr lang="zh-TW" altLang="en-US" sz="1200" dirty="0">
                <a:solidFill>
                  <a:schemeClr val="tx1"/>
                </a:solidFill>
                <a:ea typeface="宋体" pitchFamily="2" charset="-122"/>
              </a:rPr>
              <a:t>、互惠購買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互惠購買即我買你的產品的條件是你也買我的產品。比如汽車製造廠從輪胎廠購進輪胎，輪胎廠從汽車廠購進汽車。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a:t>
            </a:r>
            <a:r>
              <a:rPr lang="zh-TW" altLang="en-US" sz="1200" dirty="0">
                <a:solidFill>
                  <a:schemeClr val="tx1"/>
                </a:solidFill>
                <a:ea typeface="宋体" pitchFamily="2" charset="-122"/>
              </a:rPr>
              <a:t>、贈送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工業品行銷一般來説是企業對企業（</a:t>
            </a:r>
            <a:r>
              <a:rPr lang="en-US" altLang="zh-TW" sz="1200" dirty="0" err="1">
                <a:solidFill>
                  <a:schemeClr val="tx1"/>
                </a:solidFill>
                <a:ea typeface="宋体" pitchFamily="2" charset="-122"/>
              </a:rPr>
              <a:t>BtoB</a:t>
            </a:r>
            <a:r>
              <a:rPr lang="zh-TW" altLang="en-US" sz="1200" dirty="0">
                <a:solidFill>
                  <a:schemeClr val="tx1"/>
                </a:solidFill>
                <a:ea typeface="宋体" pitchFamily="2" charset="-122"/>
              </a:rPr>
              <a:t>）。企業對採購人員都有嚴格的要求，而企業的採購人員也要盡力避嫌，因此工業品行銷的贈送一般來説要企業對企業，當然有些企業會採取拉攏採購人員的促銷方式。對於工業品行銷，比如針對企業銷售的某一型號的設備我們可以贈送五年的免費保修期等。國外企業常常會針對國人出國的欲望，採取如果你購買我的設備，我們可以在美國談判，一切費用由供應商承擔。行銷研究表明，採購者喜歡能爲他們做額外事情的供應商。</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37</a:t>
            </a:fld>
            <a:endParaRPr lang="en-US" altLang="zh-CN" dirty="0"/>
          </a:p>
        </p:txBody>
      </p:sp>
    </p:spTree>
    <p:extLst>
      <p:ext uri="{BB962C8B-B14F-4D97-AF65-F5344CB8AC3E}">
        <p14:creationId xmlns:p14="http://schemas.microsoft.com/office/powerpoint/2010/main" val="2297417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a:t>
            </a:r>
            <a:r>
              <a:rPr lang="zh-TW" altLang="en-US" sz="1200" dirty="0">
                <a:solidFill>
                  <a:schemeClr val="tx1"/>
                </a:solidFill>
                <a:ea typeface="宋体" pitchFamily="2" charset="-122"/>
              </a:rPr>
              <a:t>、商業展覽會（</a:t>
            </a:r>
            <a:r>
              <a:rPr lang="en-US" altLang="zh-TW" sz="1200" dirty="0">
                <a:solidFill>
                  <a:schemeClr val="tx1"/>
                </a:solidFill>
                <a:ea typeface="宋体" pitchFamily="2" charset="-122"/>
              </a:rPr>
              <a:t>trade exhibition</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商業展覽會是工業品行銷商最重要的行銷方式之一，也是企業開闢新市場的首選方式。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11.3.2</a:t>
            </a:r>
            <a:r>
              <a:rPr lang="zh-TW" altLang="en-US" sz="1200" dirty="0">
                <a:solidFill>
                  <a:schemeClr val="tx1"/>
                </a:solidFill>
                <a:ea typeface="宋体" pitchFamily="2" charset="-122"/>
              </a:rPr>
              <a:t>、設定參展目標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參展目標與商業展覽會的功能之間是存在一定聯系的，維持現有顧客、吸引新顧客、加强與顧客或傳媒之間的聯系，這些都是商業展覽會的重要功能。企業可以把這些功能作爲自己參展的目標，但大多公司都只把獲取新顧客作爲參展的目標。德國展覽協會根據市場行銷理論將參展目標歸納爲：基本目標、產品目標、價格目標、宣傳目標、銷售目標五類。企業會同時設定幾種目標，但在參展之前務必確定主要目標，以便有針對性地制定具體方案，區分工作重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展會目標的設定必須以總行銷目標爲基礎。例如，當一個企業推出新產品的時候，它的總行銷目標是追求新產品在新聞媒體上的高曝光率，那麽，參展的主要目標也就隨之確定。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一旦確定了參展目標，接下來就應選擇需要出席的展覽會。選擇展覽會與做廣告時選擇媒體是相似的。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11.3.3</a:t>
            </a:r>
            <a:r>
              <a:rPr lang="zh-TW" altLang="en-US" sz="1200" dirty="0">
                <a:solidFill>
                  <a:schemeClr val="tx1"/>
                </a:solidFill>
                <a:ea typeface="宋体" pitchFamily="2" charset="-122"/>
              </a:rPr>
              <a:t>、選擇展覽會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工業品行銷經理的一個主要任務是選擇所要參加的展覽會。影響他們做出決策的因素有很多，包括客戶因素、展覽會的類型和參展的成本等。選擇展覽會的過程是一個成本</a:t>
            </a:r>
            <a:r>
              <a:rPr lang="en-US" altLang="zh-TW" sz="1200" dirty="0">
                <a:solidFill>
                  <a:schemeClr val="tx1"/>
                </a:solidFill>
                <a:ea typeface="宋体" pitchFamily="2" charset="-122"/>
              </a:rPr>
              <a:t>~</a:t>
            </a:r>
            <a:r>
              <a:rPr lang="zh-TW" altLang="en-US" sz="1200" dirty="0">
                <a:solidFill>
                  <a:schemeClr val="tx1"/>
                </a:solidFill>
                <a:ea typeface="宋体" pitchFamily="2" charset="-122"/>
              </a:rPr>
              <a:t>效益分析（</a:t>
            </a:r>
            <a:r>
              <a:rPr lang="en-US" altLang="zh-TW" sz="1200" dirty="0" err="1">
                <a:solidFill>
                  <a:schemeClr val="tx1"/>
                </a:solidFill>
                <a:ea typeface="宋体" pitchFamily="2" charset="-122"/>
              </a:rPr>
              <a:t>cost~benefit</a:t>
            </a:r>
            <a:r>
              <a:rPr lang="en-US" altLang="zh-TW" sz="1200" dirty="0">
                <a:solidFill>
                  <a:schemeClr val="tx1"/>
                </a:solidFill>
                <a:ea typeface="宋体" pitchFamily="2" charset="-122"/>
              </a:rPr>
              <a:t> analysis</a:t>
            </a:r>
            <a:r>
              <a:rPr lang="zh-TW" altLang="en-US" sz="1200" dirty="0">
                <a:solidFill>
                  <a:schemeClr val="tx1"/>
                </a:solidFill>
                <a:ea typeface="宋体" pitchFamily="2" charset="-122"/>
              </a:rPr>
              <a:t>）的過程，企業必須對參加展覽會的潛在顧客數量與參展的成本進行分析。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企業可以使用兩種方法來預測在展覽會中接觸到的潛在顧客的數量：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净購買影響（</a:t>
            </a:r>
            <a:r>
              <a:rPr lang="en-US" altLang="zh-TW" sz="1200" dirty="0">
                <a:solidFill>
                  <a:schemeClr val="tx1"/>
                </a:solidFill>
                <a:ea typeface="宋体" pitchFamily="2" charset="-122"/>
              </a:rPr>
              <a:t>net buying influences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净購買影響就是在某一展覽會上對購買過程有影響的參展人員的比重。商業展覽會的參展人員可以包括學生、找工作的人、競爭對手、新聞記者、其他非顧客人員。這些人員也會對顧客的購買過程產生一定的影響。此外，並非所有的參展顧客都會購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總購買計劃（</a:t>
            </a:r>
            <a:r>
              <a:rPr lang="en-US" altLang="zh-TW" sz="1200" dirty="0">
                <a:solidFill>
                  <a:schemeClr val="tx1"/>
                </a:solidFill>
                <a:ea typeface="宋体" pitchFamily="2" charset="-122"/>
              </a:rPr>
              <a:t>total buying plans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總購買計劃是那些參展後，計劃在一年内進行購買的顧客所占的比重。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净購買影響和總購買計劃的數據可以從展覽會管理機構那獲取，企業可以使用這些數據來預測參加下一次展覽會的人員構成。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影響企業選擇某個展覽會的其他原因還包括出席展覽會的新聞記者數量，和想在展覽會上了解本公司是否存在同類的競爭品。有時不參加展覽會可能會向市場傳遞不良的資訊，一些企業參展只是爲了向外部説明，他們的公司運行良好。例如，國際商業計算機公司（</a:t>
            </a:r>
            <a:r>
              <a:rPr lang="en-US" altLang="zh-TW" sz="1200" dirty="0">
                <a:solidFill>
                  <a:schemeClr val="tx1"/>
                </a:solidFill>
                <a:ea typeface="宋体" pitchFamily="2" charset="-122"/>
              </a:rPr>
              <a:t>IBM</a:t>
            </a:r>
            <a:r>
              <a:rPr lang="zh-TW" altLang="en-US" sz="1200" dirty="0">
                <a:solidFill>
                  <a:schemeClr val="tx1"/>
                </a:solidFill>
                <a:ea typeface="宋体" pitchFamily="2" charset="-122"/>
              </a:rPr>
              <a:t>）決定不參加國家辦公管理會議展覽會，參展人員都懷疑國際商業計算機公司（</a:t>
            </a:r>
            <a:r>
              <a:rPr lang="en-US" altLang="zh-TW" sz="1200" dirty="0">
                <a:solidFill>
                  <a:schemeClr val="tx1"/>
                </a:solidFill>
                <a:ea typeface="宋体" pitchFamily="2" charset="-122"/>
              </a:rPr>
              <a:t>IBM</a:t>
            </a:r>
            <a:r>
              <a:rPr lang="zh-TW" altLang="en-US" sz="1200" dirty="0">
                <a:solidFill>
                  <a:schemeClr val="tx1"/>
                </a:solidFill>
                <a:ea typeface="宋体" pitchFamily="2" charset="-122"/>
              </a:rPr>
              <a:t>）是否退出了辦公設備市場。購買者參加展覽會是因爲他們可以在同一個地方，對衆多不同賣家的產品進行比較。出席同一展覽會的競爭對手愈多，所吸引的顧客也愈多。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展覽會的類型也會對工業品行銷商的決策產生影響。展覽會的類型一般可以分爲：協會主辦展覽會、盈利性展覽會；地區、全國、國際展覽會；水平展覽會、垂直展覽會。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、協會主辦展覽會和盈利性展覽會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協會主辦式展覽會，是由第三方，即各種商業協會舉辦的大會和會議。例如，加利福尼亞州牙醫協會（</a:t>
            </a:r>
            <a:r>
              <a:rPr lang="en-US" altLang="zh-TW" sz="1200" dirty="0" err="1">
                <a:solidFill>
                  <a:schemeClr val="tx1"/>
                </a:solidFill>
                <a:ea typeface="宋体" pitchFamily="2" charset="-122"/>
              </a:rPr>
              <a:t>california</a:t>
            </a:r>
            <a:r>
              <a:rPr lang="en-US" altLang="zh-TW" sz="1200" dirty="0">
                <a:solidFill>
                  <a:schemeClr val="tx1"/>
                </a:solidFill>
                <a:ea typeface="宋体" pitchFamily="2" charset="-122"/>
              </a:rPr>
              <a:t> dental association</a:t>
            </a:r>
            <a:r>
              <a:rPr lang="zh-TW" altLang="en-US" sz="1200" dirty="0">
                <a:solidFill>
                  <a:schemeClr val="tx1"/>
                </a:solidFill>
                <a:ea typeface="宋体" pitchFamily="2" charset="-122"/>
              </a:rPr>
              <a:t>）每年舉辦一次大會，討論最新出現的牙醫技術，並展示最新出現的各種牙醫裝備。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盈利性展覽會，是企業爲了盈利目的而舉辦。例如，美國合同製造商展覽會公司（</a:t>
            </a:r>
            <a:r>
              <a:rPr lang="en-US" altLang="zh-TW" sz="1200" dirty="0" err="1">
                <a:solidFill>
                  <a:schemeClr val="tx1"/>
                </a:solidFill>
                <a:ea typeface="宋体" pitchFamily="2" charset="-122"/>
              </a:rPr>
              <a:t>Amcon</a:t>
            </a:r>
            <a:r>
              <a:rPr lang="zh-TW" altLang="en-US" sz="1200" dirty="0">
                <a:solidFill>
                  <a:schemeClr val="tx1"/>
                </a:solidFill>
                <a:ea typeface="宋体" pitchFamily="2" charset="-122"/>
              </a:rPr>
              <a:t>）是一個專門在美國各地開辦展覽會的企業，它的服務對象主要是那些合同製造商。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、地區、全國、國際展覽會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地區性展覽會主要服務於特定的地區。如美國合同製造商展覽會公司（</a:t>
            </a:r>
            <a:r>
              <a:rPr lang="en-US" altLang="zh-TW" sz="1200" dirty="0" err="1">
                <a:solidFill>
                  <a:schemeClr val="tx1"/>
                </a:solidFill>
                <a:ea typeface="宋体" pitchFamily="2" charset="-122"/>
              </a:rPr>
              <a:t>Amcon</a:t>
            </a:r>
            <a:r>
              <a:rPr lang="zh-TW" altLang="en-US" sz="1200" dirty="0">
                <a:solidFill>
                  <a:schemeClr val="tx1"/>
                </a:solidFill>
                <a:ea typeface="宋体" pitchFamily="2" charset="-122"/>
              </a:rPr>
              <a:t>）所開辦的展覽會就屬於地區性展覽會，雖然公司每年都在美國不同的地方開辦展覽會，但這些展覽會的影響是地區性的。參展者主要是當地的企業和顧客。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全國性展覽會的參展者來自全國各地，而國際展覽會的影響比較大，其參展人員來自世界各地。例如，世界博覽會（</a:t>
            </a:r>
            <a:r>
              <a:rPr lang="en-US" altLang="zh-TW" sz="1200" dirty="0">
                <a:solidFill>
                  <a:schemeClr val="tx1"/>
                </a:solidFill>
                <a:ea typeface="宋体" pitchFamily="2" charset="-122"/>
              </a:rPr>
              <a:t>World Exhibition or Exposition</a:t>
            </a:r>
            <a:r>
              <a:rPr lang="zh-TW" altLang="en-US" sz="1200" dirty="0">
                <a:solidFill>
                  <a:schemeClr val="tx1"/>
                </a:solidFill>
                <a:ea typeface="宋体" pitchFamily="2" charset="-122"/>
              </a:rPr>
              <a:t>）就是一個國際展覽會，其影響是國際性的。企業選擇地區、全國、國際展覽會，決定於其市場和行銷戰略。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、垂直展覽會和水平展覽會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參加垂直展覽會的企業專門生產某一特定產業的產品。具體又可分爲以下兩種：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垂直的購買者。它指參觀者亦是同一專業人士，例如美國國家零售聯合會（</a:t>
            </a:r>
            <a:r>
              <a:rPr lang="en-US" altLang="zh-TW" sz="1200" dirty="0">
                <a:solidFill>
                  <a:schemeClr val="tx1"/>
                </a:solidFill>
                <a:ea typeface="宋体" pitchFamily="2" charset="-122"/>
              </a:rPr>
              <a:t>National Retail Federation</a:t>
            </a:r>
            <a:r>
              <a:rPr lang="zh-TW" altLang="en-US" sz="1200" dirty="0">
                <a:solidFill>
                  <a:schemeClr val="tx1"/>
                </a:solidFill>
                <a:ea typeface="宋体" pitchFamily="2" charset="-122"/>
              </a:rPr>
              <a:t>）的消費性電子展（</a:t>
            </a:r>
            <a:r>
              <a:rPr lang="en-US" altLang="zh-TW" sz="1200" dirty="0">
                <a:solidFill>
                  <a:schemeClr val="tx1"/>
                </a:solidFill>
                <a:ea typeface="宋体" pitchFamily="2" charset="-122"/>
              </a:rPr>
              <a:t>Consumer Electronics Show</a:t>
            </a:r>
            <a:r>
              <a:rPr lang="zh-TW" altLang="en-US" sz="1200" dirty="0">
                <a:solidFill>
                  <a:schemeClr val="tx1"/>
                </a:solidFill>
                <a:ea typeface="宋体" pitchFamily="2" charset="-122"/>
              </a:rPr>
              <a:t>）、家居展、鐳射展。在這些展覽會中，參展的企業提供特定的產品給特定的購買者。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水平的購買者。它指參觀者來自各種產業，範圍較廣。在這種類型的商展中，是由某一特定行業的企業提供產品給各行各業的參觀者。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水平展覽會是指參展企業來自各行各業，提供較多產品種類參展的展覽會，具體也可分爲兩種：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垂直的購買者。雖然參展企業來自各行各業，但參觀者都來自同一行業。在這類展覽會中，企業爲了爭取顧客注意而展開了激烈的競爭，但這類展覽會卻是企業進入一個新的市場領域的好機會。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水平的購買者。這種類型的展覽會，不僅有不同行業的參展企業，而且還具有來自不同行業的購買者。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11.3.4</a:t>
            </a:r>
            <a:r>
              <a:rPr lang="zh-TW" altLang="en-US" sz="1200" dirty="0">
                <a:solidFill>
                  <a:schemeClr val="tx1"/>
                </a:solidFill>
                <a:ea typeface="宋体" pitchFamily="2" charset="-122"/>
              </a:rPr>
              <a:t>、展覽會行銷策略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選擇好參加的展覽會後，必須圍繞：展前促銷、展中管理、展後跟蹤，開展行銷工作。工業品企業經理人員必須爲商業展覽會制定完善的行銷計劃，需要將參展的歷程看作是一種產品，經理人所要做的是設計好這種產品，對它進行促銷，然後跟蹤顧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、展前促銷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展前促銷是指展覽之前將公司參加某項展覽的信息，傳達給潛在客戶，以增加客戶的了解。展前促銷之目的，在於確保目標客戶或潛在客戶，能夠到展覽會參觀你的攤位，它的基本功有下列三項：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、告知目標對象，你公司何時何地參加什麽展覽，將有什麽產品展出；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、激發目標對象之參觀意願；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、促使目標對象採取參觀行動。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展前促銷工具大致有下列幾種：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、刊登廣告。根據具體情況，選擇不同的媒體。此外，展覽會所在地區不同，刊登時間亦需調整，例如歐美地區展前</a:t>
            </a:r>
            <a:r>
              <a:rPr lang="en-US" altLang="zh-TW" sz="1200" dirty="0">
                <a:solidFill>
                  <a:schemeClr val="tx1"/>
                </a:solidFill>
                <a:ea typeface="宋体" pitchFamily="2" charset="-122"/>
              </a:rPr>
              <a:t>3~6</a:t>
            </a:r>
            <a:r>
              <a:rPr lang="zh-TW" altLang="en-US" sz="1200" dirty="0">
                <a:solidFill>
                  <a:schemeClr val="tx1"/>
                </a:solidFill>
                <a:ea typeface="宋体" pitchFamily="2" charset="-122"/>
              </a:rPr>
              <a:t>個月，亞洲地區展前</a:t>
            </a:r>
            <a:r>
              <a:rPr lang="en-US" altLang="zh-TW" sz="1200" dirty="0">
                <a:solidFill>
                  <a:schemeClr val="tx1"/>
                </a:solidFill>
                <a:ea typeface="宋体" pitchFamily="2" charset="-122"/>
              </a:rPr>
              <a:t>2~3</a:t>
            </a:r>
            <a:r>
              <a:rPr lang="zh-TW" altLang="en-US" sz="1200" dirty="0">
                <a:solidFill>
                  <a:schemeClr val="tx1"/>
                </a:solidFill>
                <a:ea typeface="宋体" pitchFamily="2" charset="-122"/>
              </a:rPr>
              <a:t>個月，國内地區展前</a:t>
            </a:r>
            <a:r>
              <a:rPr lang="en-US" altLang="zh-TW" sz="1200" dirty="0">
                <a:solidFill>
                  <a:schemeClr val="tx1"/>
                </a:solidFill>
                <a:ea typeface="宋体" pitchFamily="2" charset="-122"/>
              </a:rPr>
              <a:t>1~2</a:t>
            </a:r>
            <a:r>
              <a:rPr lang="zh-TW" altLang="en-US" sz="1200" dirty="0">
                <a:solidFill>
                  <a:schemeClr val="tx1"/>
                </a:solidFill>
                <a:ea typeface="宋体" pitchFamily="2" charset="-122"/>
              </a:rPr>
              <a:t>個月，亦可在展前兩周再刊登催促廣告。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、直接信函。視情況使用不同形式的函件，例如由公司或業務負責人簽名的信函，大量印刷之請柬，附入場券之請柬。寄發對象主要有：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展覽會預先登記買主；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上届展覽會訪客名單，可取全部或篩選部分適合者郵寄；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目標地區相關公會成員；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專業媒體訂戶名單；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向數據庫購買。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電話與傳真邀請。公司寄發信函後，若對主要目標對象如重要客戶、專業媒體編輯、業界權威人士，再作進一步電話邀請，則他們前來參觀展覽的機會便會大大提高。通過電話邀約的方式，主動打電話給上述重要對象，安排對方與公司代表約會的時間和地點、餐會的安排、禮物的贈送、參加活動的座位，甚至安排專門接待人員。如果對方是媒體的記者或編輯，則告知預先安排受訪人員的時間與地點。由於傳真機及電子郵件的廣泛使用，公司如果無法以電話邀訪重要對象，也可於展出前一星期，以傳真及電子郵件發出邀請，效果通常很好。而使用電子郵件信箱，則更迅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、發新聞稿。新聞報道一般比廣告令人信服，因此應對特定媒體發送新聞稿及背景資料。新聞稿撰寫原則：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標題要醒目，最好是你公司本次展覽訴求之主題；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内容精簡，强調基本信息，明確事實；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行距加倍，易讀；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背景資料以附件寄送，照片可附黑白及彩色，如僅一種以黑白優先，背面要有批注；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最慢展前一個月發出。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、宣布新產品上市消息。根據國際專業展的調查發現，參觀客戶中一半是來尋找新產品的，因此，參加展覽是推出新產品的最佳方式。藉著展覽會推廣新產品要注意下列事項：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宣布的時機。新產品推出前宣傳最好在展前</a:t>
            </a:r>
            <a:r>
              <a:rPr lang="en-US" altLang="zh-TW" sz="1200" dirty="0">
                <a:solidFill>
                  <a:schemeClr val="tx1"/>
                </a:solidFill>
                <a:ea typeface="宋体" pitchFamily="2" charset="-122"/>
              </a:rPr>
              <a:t>2~3</a:t>
            </a:r>
            <a:r>
              <a:rPr lang="zh-TW" altLang="en-US" sz="1200" dirty="0">
                <a:solidFill>
                  <a:schemeClr val="tx1"/>
                </a:solidFill>
                <a:ea typeface="宋体" pitchFamily="2" charset="-122"/>
              </a:rPr>
              <a:t>個月開始，用廣告直接函告、國際互聯網等公開方式進行，以吸引客戶的注意力。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指示的地點。公司推出新產品，通常不想讓競爭者有深入了解的機會，因此最好在展場附近旅館舉辦發布會，限制非被邀請者參加。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公開活動。媒體發布的消息往往比廣告更具有效果，因此在展前更要與媒體及展覽主辦單位保持密切聯系，經常提供新聞背景資料供他們發布，最好提供新的產品資訊，或者新的行銷策略，讓公司參展的信息經常見諸媒體，使自己公司成爲業界時刻關注的焦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、展中管理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展中管理主要做好三方面的工作：吸引顧客、注意會展所傳達的訊息應與其他通路所傳達訊息相一致，注意敦促顧客達成交易意向。吸引顧客，企業必須做好展中的促銷工作：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優秀的接待人員。參展花費大量人力和財力，而公司的高級主管與專業工作人員往往不前往展場親自接待客戶，僅派一兩位靚麗人員擔任接待人員，甚至雇傭臨時人員服務，這樣可能會發生一問三不知的情形，使展覽效果大打折扣。因此，了解公司產品性能及市場供求狀況的優秀接待人員是參展成功的重要一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、重視實物功能的布置效果。實物的功能展出是展覽會中最具有促銷效果的，如果無法做到，可採用幻燈片或錄像帶代替，還有許多結合電腦的多媒體可供選擇。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、精美的產品介紹資料。幾乎每一家參展公司都在現場分發資料，所以準備一份印製精美的資料非常重要，分發給潛在的客戶。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、贈品或抽獎活動。贈品或抽獎可吸引買主前來，但不一定能有效建立洽談機會並留下買主資料，所以如何執行，事前要謹慎規劃。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表演。不能以演藝人員作純粹娛樂性表演，因爲真正有效買主對此種人潮都會避免，最佳之表演方式應該是結合產品功能操作之展示，或公司形象訴求之宣傳，如此既可聚集人潮，又能促進參觀者對公司產品之了解和品牌之認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、邀請競爭者的客戶參觀。展覽會中如果有重要的競爭者參展時，最好能安排</a:t>
            </a:r>
            <a:r>
              <a:rPr lang="en-US" altLang="zh-TW" sz="1200" dirty="0">
                <a:solidFill>
                  <a:schemeClr val="tx1"/>
                </a:solidFill>
                <a:ea typeface="宋体" pitchFamily="2" charset="-122"/>
              </a:rPr>
              <a:t>1~2</a:t>
            </a:r>
            <a:r>
              <a:rPr lang="zh-TW" altLang="en-US" sz="1200" dirty="0">
                <a:solidFill>
                  <a:schemeClr val="tx1"/>
                </a:solidFill>
                <a:ea typeface="宋体" pitchFamily="2" charset="-122"/>
              </a:rPr>
              <a:t>名服務人員專門在競爭者攤位附近分送宣傳資料或名片，並邀請前往參觀自己的攤位，這樣能產生直接促銷的效果。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訊息設計是商業展覽會戰略中的重要元素，有兩種主要因素將會對訊息設計產生影響。一是所展示的產品或服務的定位目標，二是行動目標。企業必須把這些訊息和其他通路所傳達出來的訊息整合起來，使訊息一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會展時，企業參展員工與顧客面對面進行交流，他們必須掌握一定的技巧，在適當的時候暗示顧客達成交易意向。在展覽會結束後，企業可以派銷售人員與這些有購買意向的顧客進行跟蹤，直至完成交易，建立長期關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、展後跟蹤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參展企業來説，展後跟蹤是非常重要的。有些行業，如時裝、玩具、硬件行業，零售商可能會在展覽會上當場下訂單。但是，對大多數行業來説，很少有顧客在展覽會上當場下訂單的。因此，展後對顧客進行跟蹤服務就變得尤爲重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許多參展廠商常犯的錯誤是不對展會期間所建立或搜集的參觀者資料作後續追蹤，導致錯失良機。對工業品企業來説應注意以下幾點：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、參觀者資料搜集愈多、記載愈完整愈好；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、展會後應該整理、篩選符合資格的顧客名單，以展會期間接待人員的名義去函，也可以直接派公司的銷售人員去聯系顧客；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、信函内容應與展會期間洽談之具體内容一致，例如可談及參觀者公司的需求，對你公司產品的意見，對參觀者的採購興趣、時間、數量等。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11.3.5</a:t>
            </a:r>
            <a:r>
              <a:rPr lang="zh-TW" altLang="en-US" sz="1200" dirty="0">
                <a:solidFill>
                  <a:schemeClr val="tx1"/>
                </a:solidFill>
                <a:ea typeface="宋体" pitchFamily="2" charset="-122"/>
              </a:rPr>
              <a:t>、衡量展示效果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企業必須對商業展覽會的效果進行衡量。大多數企業都想對能夠給他們帶來銷售增長的顧客人數進行衡量，但實際上都只是計算順便訪問展位的人數情況，這樣的計算方法是很難測出真正展示效果的。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此外，企業參加展會目的可能有很多，這就決定了不能只使用單一的因子來衡量展示的效果，企業應該視自己的具體目標，綜合運用各種方法。</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商業展覽會效果衡量方法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因子	算法	因由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展位訪問人數	每天都要計算訪問展位的人數，然後進行加總。一個簡單的做法是根據所發放出去宣傳冊的多少，估計展位的總訪問人數。	公司的展示計劃是否能吸引顧客訪問展位？有些公司也對走過展位前的人流進行計算，以便知道本公司展位的吸引力大小，即訪問的人與經過的人之比率。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直郵回訪率	公司展前會給一些企業去函，在展會期間應該計算出這些收到函件的企業，有多少拜訪展位。	直郵回訪率提示，企業展前促銷的效果如何。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吸引力	用合格的潛在顧客數量除以參展的總人數，這一數據可以從展覽會管理機構獲取。	這一數據提示，企業的展示計劃能夠吸引正確潛在顧客的程度。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總媒體覆蓋率	被記者、新聞機構或其他專業機構人員訪問的次數。	雖然企業不能立即衡量公共關系的效果，但這一數據提示，企業吸引媒體注意能力的大小。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軼事	企業應該記錄下，有哪些顧客訪問展位和其訪問過程細節如何。	在有些市場上，單筆交易就可以彌補展示計劃的成本。軼事可以讓企業經理人員對展示的成功有感性的認識。</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38</a:t>
            </a:fld>
            <a:endParaRPr lang="en-US" altLang="zh-CN" dirty="0"/>
          </a:p>
        </p:txBody>
      </p:sp>
    </p:spTree>
    <p:extLst>
      <p:ext uri="{BB962C8B-B14F-4D97-AF65-F5344CB8AC3E}">
        <p14:creationId xmlns:p14="http://schemas.microsoft.com/office/powerpoint/2010/main" val="3863055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a:t>
            </a:r>
            <a:r>
              <a:rPr lang="zh-TW" altLang="en-US" sz="1200" dirty="0">
                <a:solidFill>
                  <a:schemeClr val="tx1"/>
                </a:solidFill>
                <a:ea typeface="宋体" pitchFamily="2" charset="-122"/>
              </a:rPr>
              <a:t>、商業展覽會（</a:t>
            </a:r>
            <a:r>
              <a:rPr lang="en-US" altLang="zh-TW" sz="1200" dirty="0">
                <a:solidFill>
                  <a:schemeClr val="tx1"/>
                </a:solidFill>
                <a:ea typeface="宋体" pitchFamily="2" charset="-122"/>
              </a:rPr>
              <a:t>trade exhibition</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11.3.3</a:t>
            </a:r>
            <a:r>
              <a:rPr lang="zh-TW" altLang="en-US" sz="1200" dirty="0">
                <a:solidFill>
                  <a:schemeClr val="tx1"/>
                </a:solidFill>
                <a:ea typeface="宋体" pitchFamily="2" charset="-122"/>
              </a:rPr>
              <a:t>、選擇展覽會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工業品行銷經理的一個主要任務是選擇所要參加的展覽會。影響他們做出決策的因素有很多，包括客戶因素、展覽會的類型和參展的成本等。選擇展覽會的過程是一個成本</a:t>
            </a:r>
            <a:r>
              <a:rPr lang="en-US" altLang="zh-TW" sz="1200" dirty="0">
                <a:solidFill>
                  <a:schemeClr val="tx1"/>
                </a:solidFill>
                <a:ea typeface="宋体" pitchFamily="2" charset="-122"/>
              </a:rPr>
              <a:t>~</a:t>
            </a:r>
            <a:r>
              <a:rPr lang="zh-TW" altLang="en-US" sz="1200" dirty="0">
                <a:solidFill>
                  <a:schemeClr val="tx1"/>
                </a:solidFill>
                <a:ea typeface="宋体" pitchFamily="2" charset="-122"/>
              </a:rPr>
              <a:t>效益分析（</a:t>
            </a:r>
            <a:r>
              <a:rPr lang="en-US" altLang="zh-TW" sz="1200" dirty="0" err="1">
                <a:solidFill>
                  <a:schemeClr val="tx1"/>
                </a:solidFill>
                <a:ea typeface="宋体" pitchFamily="2" charset="-122"/>
              </a:rPr>
              <a:t>cost~benefit</a:t>
            </a:r>
            <a:r>
              <a:rPr lang="en-US" altLang="zh-TW" sz="1200" dirty="0">
                <a:solidFill>
                  <a:schemeClr val="tx1"/>
                </a:solidFill>
                <a:ea typeface="宋体" pitchFamily="2" charset="-122"/>
              </a:rPr>
              <a:t> analysis</a:t>
            </a:r>
            <a:r>
              <a:rPr lang="zh-TW" altLang="en-US" sz="1200" dirty="0">
                <a:solidFill>
                  <a:schemeClr val="tx1"/>
                </a:solidFill>
                <a:ea typeface="宋体" pitchFamily="2" charset="-122"/>
              </a:rPr>
              <a:t>）的過程，企業必須對參加展覽會的潛在顧客數量與參展的成本進行分析。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企業可以使用兩種方法來預測在展覽會中接觸到的潛在顧客的數量：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净購買影響（</a:t>
            </a:r>
            <a:r>
              <a:rPr lang="en-US" altLang="zh-TW" sz="1200" dirty="0">
                <a:solidFill>
                  <a:schemeClr val="tx1"/>
                </a:solidFill>
                <a:ea typeface="宋体" pitchFamily="2" charset="-122"/>
              </a:rPr>
              <a:t>net buying influences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净購買影響就是在某一展覽會上對購買過程有影響的參展人員的比重。商業展覽會的參展人員可以包括學生、找工作的人、競爭對手、新聞記者、其他非顧客人員。這些人員也會對顧客的購買過程產生一定的影響。此外，並非所有的參展顧客都會購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總購買計劃（</a:t>
            </a:r>
            <a:r>
              <a:rPr lang="en-US" altLang="zh-TW" sz="1200" dirty="0">
                <a:solidFill>
                  <a:schemeClr val="tx1"/>
                </a:solidFill>
                <a:ea typeface="宋体" pitchFamily="2" charset="-122"/>
              </a:rPr>
              <a:t>total buying plans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總購買計劃是那些參展後，計劃在一年内進行購買的顧客所占的比重。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净購買影響和總購買計劃的數據可以從展覽會管理機構那獲取，企業可以使用這些數據來預測參加下一次展覽會的人員構成。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影響企業選擇某個展覽會的其他原因還包括出席展覽會的新聞記者數量，和想在展覽會上了解本公司是否存在同類的競爭品。有時不參加展覽會可能會向市場傳遞不良的資訊，一些企業參展只是爲了向外部説明，他們的公司運行良好。例如，國際商業計算機公司（</a:t>
            </a:r>
            <a:r>
              <a:rPr lang="en-US" altLang="zh-TW" sz="1200" dirty="0">
                <a:solidFill>
                  <a:schemeClr val="tx1"/>
                </a:solidFill>
                <a:ea typeface="宋体" pitchFamily="2" charset="-122"/>
              </a:rPr>
              <a:t>IBM</a:t>
            </a:r>
            <a:r>
              <a:rPr lang="zh-TW" altLang="en-US" sz="1200" dirty="0">
                <a:solidFill>
                  <a:schemeClr val="tx1"/>
                </a:solidFill>
                <a:ea typeface="宋体" pitchFamily="2" charset="-122"/>
              </a:rPr>
              <a:t>）決定不參加國家辦公管理會議展覽會，參展人員都懷疑國際商業計算機公司（</a:t>
            </a:r>
            <a:r>
              <a:rPr lang="en-US" altLang="zh-TW" sz="1200" dirty="0">
                <a:solidFill>
                  <a:schemeClr val="tx1"/>
                </a:solidFill>
                <a:ea typeface="宋体" pitchFamily="2" charset="-122"/>
              </a:rPr>
              <a:t>IBM</a:t>
            </a:r>
            <a:r>
              <a:rPr lang="zh-TW" altLang="en-US" sz="1200" dirty="0">
                <a:solidFill>
                  <a:schemeClr val="tx1"/>
                </a:solidFill>
                <a:ea typeface="宋体" pitchFamily="2" charset="-122"/>
              </a:rPr>
              <a:t>）是否退出了辦公設備市場。購買者參加展覽會是因爲他們可以在同一個地方，對衆多不同賣家的產品進行比較。出席同一展覽會的競爭對手愈多，所吸引的顧客也愈多。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展覽會的類型也會對工業品行銷商的決策產生影響。展覽會的類型一般可以分爲：協會主辦展覽會、盈利性展覽會；地區、全國、國際展覽會；水平展覽會、垂直展覽會。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、協會主辦展覽會和盈利性展覽會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協會主辦式展覽會，是由第三方，即各種商業協會舉辦的大會和會議。例如，加利福尼亞州牙醫協會（</a:t>
            </a:r>
            <a:r>
              <a:rPr lang="en-US" altLang="zh-TW" sz="1200" dirty="0" err="1">
                <a:solidFill>
                  <a:schemeClr val="tx1"/>
                </a:solidFill>
                <a:ea typeface="宋体" pitchFamily="2" charset="-122"/>
              </a:rPr>
              <a:t>california</a:t>
            </a:r>
            <a:r>
              <a:rPr lang="en-US" altLang="zh-TW" sz="1200" dirty="0">
                <a:solidFill>
                  <a:schemeClr val="tx1"/>
                </a:solidFill>
                <a:ea typeface="宋体" pitchFamily="2" charset="-122"/>
              </a:rPr>
              <a:t> dental association</a:t>
            </a:r>
            <a:r>
              <a:rPr lang="zh-TW" altLang="en-US" sz="1200" dirty="0">
                <a:solidFill>
                  <a:schemeClr val="tx1"/>
                </a:solidFill>
                <a:ea typeface="宋体" pitchFamily="2" charset="-122"/>
              </a:rPr>
              <a:t>）每年舉辦一次大會，討論最新出現的牙醫技術，並展示最新出現的各種牙醫裝備。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盈利性展覽會，是企業爲了盈利目的而舉辦。例如，美國合同製造商展覽會公司（</a:t>
            </a:r>
            <a:r>
              <a:rPr lang="en-US" altLang="zh-TW" sz="1200" dirty="0" err="1">
                <a:solidFill>
                  <a:schemeClr val="tx1"/>
                </a:solidFill>
                <a:ea typeface="宋体" pitchFamily="2" charset="-122"/>
              </a:rPr>
              <a:t>Amcon</a:t>
            </a:r>
            <a:r>
              <a:rPr lang="zh-TW" altLang="en-US" sz="1200" dirty="0">
                <a:solidFill>
                  <a:schemeClr val="tx1"/>
                </a:solidFill>
                <a:ea typeface="宋体" pitchFamily="2" charset="-122"/>
              </a:rPr>
              <a:t>）是一個專門在美國各地開辦展覽會的企業，它的服務對象主要是那些合同製造商。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、地區、全國、國際展覽會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地區性展覽會主要服務於特定的地區。如美國合同製造商展覽會公司（</a:t>
            </a:r>
            <a:r>
              <a:rPr lang="en-US" altLang="zh-TW" sz="1200" dirty="0" err="1">
                <a:solidFill>
                  <a:schemeClr val="tx1"/>
                </a:solidFill>
                <a:ea typeface="宋体" pitchFamily="2" charset="-122"/>
              </a:rPr>
              <a:t>Amcon</a:t>
            </a:r>
            <a:r>
              <a:rPr lang="zh-TW" altLang="en-US" sz="1200" dirty="0">
                <a:solidFill>
                  <a:schemeClr val="tx1"/>
                </a:solidFill>
                <a:ea typeface="宋体" pitchFamily="2" charset="-122"/>
              </a:rPr>
              <a:t>）所開辦的展覽會就屬於地區性展覽會，雖然公司每年都在美國不同的地方開辦展覽會，但這些展覽會的影響是地區性的。參展者主要是當地的企業和顧客。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全國性展覽會的參展者來自全國各地，而國際展覽會的影響比較大，其參展人員來自世界各地。例如，世界博覽會（</a:t>
            </a:r>
            <a:r>
              <a:rPr lang="en-US" altLang="zh-TW" sz="1200" dirty="0">
                <a:solidFill>
                  <a:schemeClr val="tx1"/>
                </a:solidFill>
                <a:ea typeface="宋体" pitchFamily="2" charset="-122"/>
              </a:rPr>
              <a:t>World Exhibition or Exposition</a:t>
            </a:r>
            <a:r>
              <a:rPr lang="zh-TW" altLang="en-US" sz="1200" dirty="0">
                <a:solidFill>
                  <a:schemeClr val="tx1"/>
                </a:solidFill>
                <a:ea typeface="宋体" pitchFamily="2" charset="-122"/>
              </a:rPr>
              <a:t>）就是一個國際展覽會，其影響是國際性的。企業選擇地區、全國、國際展覽會，決定於其市場和行銷戰略。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、垂直展覽會和水平展覽會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參加垂直展覽會的企業專門生產某一特定產業的產品。具體又可分爲以下兩種：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垂直的購買者。它指參觀者亦是同一專業人士，例如美國國家零售聯合會（</a:t>
            </a:r>
            <a:r>
              <a:rPr lang="en-US" altLang="zh-TW" sz="1200" dirty="0">
                <a:solidFill>
                  <a:schemeClr val="tx1"/>
                </a:solidFill>
                <a:ea typeface="宋体" pitchFamily="2" charset="-122"/>
              </a:rPr>
              <a:t>National Retail Federation</a:t>
            </a:r>
            <a:r>
              <a:rPr lang="zh-TW" altLang="en-US" sz="1200" dirty="0">
                <a:solidFill>
                  <a:schemeClr val="tx1"/>
                </a:solidFill>
                <a:ea typeface="宋体" pitchFamily="2" charset="-122"/>
              </a:rPr>
              <a:t>）的消費性電子展（</a:t>
            </a:r>
            <a:r>
              <a:rPr lang="en-US" altLang="zh-TW" sz="1200" dirty="0">
                <a:solidFill>
                  <a:schemeClr val="tx1"/>
                </a:solidFill>
                <a:ea typeface="宋体" pitchFamily="2" charset="-122"/>
              </a:rPr>
              <a:t>Consumer Electronics Show</a:t>
            </a:r>
            <a:r>
              <a:rPr lang="zh-TW" altLang="en-US" sz="1200" dirty="0">
                <a:solidFill>
                  <a:schemeClr val="tx1"/>
                </a:solidFill>
                <a:ea typeface="宋体" pitchFamily="2" charset="-122"/>
              </a:rPr>
              <a:t>）、家居展、鐳射展。在這些展覽會中，參展的企業提供特定的產品給特定的購買者。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水平的購買者。它指參觀者來自各種產業，範圍較廣。在這種類型的商展中，是由某一特定行業的企業提供產品給各行各業的參觀者。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水平展覽會是指參展企業來自各行各業，提供較多產品種類參展的展覽會，具體也可分爲兩種：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垂直的購買者。雖然參展企業來自各行各業，但參觀者都來自同一行業。在這類展覽會中，企業爲了爭取顧客注意而展開了激烈的競爭，但這類展覽會卻是企業進入一個新的市場領域的好機會。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水平的購買者。這種類型的展覽會，不僅有不同行業的參展企業，而且還具有來自不同行業的購買者。</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39</a:t>
            </a:fld>
            <a:endParaRPr lang="en-US" altLang="zh-CN" dirty="0"/>
          </a:p>
        </p:txBody>
      </p:sp>
    </p:spTree>
    <p:extLst>
      <p:ext uri="{BB962C8B-B14F-4D97-AF65-F5344CB8AC3E}">
        <p14:creationId xmlns:p14="http://schemas.microsoft.com/office/powerpoint/2010/main" val="80806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1 </a:t>
            </a:r>
            <a:r>
              <a:rPr lang="zh-CN" altLang="en-US" sz="1200" dirty="0">
                <a:solidFill>
                  <a:schemeClr val="tx1"/>
                </a:solidFill>
                <a:ea typeface="宋体" pitchFamily="2" charset="-122"/>
              </a:rPr>
              <a:t>章 工業品行銷概述</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一個有價值的劃分工業品的方法是要提出下面的問題：工業品貨物和服務是如何進入生產流程的，以及它們是如何計入企業成本結構的。對這個問題的回答可以使行銷商鑒別出在組織購買過程中影響者是誰，從而確定如何設計有效的工業品行銷策略。一般地，菲利普</a:t>
            </a:r>
            <a:r>
              <a:rPr lang="en-US" altLang="zh-CN" sz="1200" dirty="0">
                <a:solidFill>
                  <a:schemeClr val="tx1"/>
                </a:solidFill>
                <a:ea typeface="宋体" pitchFamily="2" charset="-122"/>
              </a:rPr>
              <a:t>·</a:t>
            </a:r>
            <a:r>
              <a:rPr lang="zh-CN" altLang="en-US" sz="1200" dirty="0">
                <a:solidFill>
                  <a:schemeClr val="tx1"/>
                </a:solidFill>
                <a:ea typeface="宋体" pitchFamily="2" charset="-122"/>
              </a:rPr>
              <a:t>科特勒（</a:t>
            </a:r>
            <a:r>
              <a:rPr lang="en-US" altLang="zh-CN" sz="1200" dirty="0">
                <a:solidFill>
                  <a:schemeClr val="tx1"/>
                </a:solidFill>
                <a:ea typeface="宋体" pitchFamily="2" charset="-122"/>
              </a:rPr>
              <a:t>Philip. Kotler</a:t>
            </a:r>
            <a:r>
              <a:rPr lang="zh-CN" altLang="en-US" sz="1200" dirty="0">
                <a:solidFill>
                  <a:schemeClr val="tx1"/>
                </a:solidFill>
                <a:ea typeface="宋体" pitchFamily="2" charset="-122"/>
              </a:rPr>
              <a:t>）教授把工業品（</a:t>
            </a:r>
            <a:r>
              <a:rPr lang="en-US" altLang="zh-CN" sz="1200" dirty="0">
                <a:solidFill>
                  <a:schemeClr val="tx1"/>
                </a:solidFill>
                <a:ea typeface="宋体" pitchFamily="2" charset="-122"/>
              </a:rPr>
              <a:t>Industrial goods</a:t>
            </a:r>
            <a:r>
              <a:rPr lang="zh-CN" altLang="en-US" sz="1200" dirty="0">
                <a:solidFill>
                  <a:schemeClr val="tx1"/>
                </a:solidFill>
                <a:ea typeface="宋体" pitchFamily="2" charset="-122"/>
              </a:rPr>
              <a:t>）分爲三類：投入品（</a:t>
            </a:r>
            <a:r>
              <a:rPr lang="en-US" altLang="zh-CN" sz="1200" dirty="0">
                <a:solidFill>
                  <a:schemeClr val="tx1"/>
                </a:solidFill>
                <a:ea typeface="宋体" pitchFamily="2" charset="-122"/>
              </a:rPr>
              <a:t>Entering goods</a:t>
            </a:r>
            <a:r>
              <a:rPr lang="zh-CN" altLang="en-US" sz="1200" dirty="0">
                <a:solidFill>
                  <a:schemeClr val="tx1"/>
                </a:solidFill>
                <a:ea typeface="宋体" pitchFamily="2" charset="-122"/>
              </a:rPr>
              <a:t>）、基礎品（</a:t>
            </a:r>
            <a:r>
              <a:rPr lang="en-US" altLang="zh-CN" sz="1200" dirty="0">
                <a:solidFill>
                  <a:schemeClr val="tx1"/>
                </a:solidFill>
                <a:ea typeface="宋体" pitchFamily="2" charset="-122"/>
              </a:rPr>
              <a:t>Foundation goods</a:t>
            </a:r>
            <a:r>
              <a:rPr lang="zh-CN" altLang="en-US" sz="1200" dirty="0">
                <a:solidFill>
                  <a:schemeClr val="tx1"/>
                </a:solidFill>
                <a:ea typeface="宋体" pitchFamily="2" charset="-122"/>
              </a:rPr>
              <a:t>）、便利品（</a:t>
            </a:r>
            <a:r>
              <a:rPr lang="en-US" altLang="zh-CN" sz="1200" dirty="0">
                <a:solidFill>
                  <a:schemeClr val="tx1"/>
                </a:solidFill>
                <a:ea typeface="宋体" pitchFamily="2" charset="-122"/>
              </a:rPr>
              <a:t>Facilitating goods</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a:t>
            </a:r>
            <a:r>
              <a:rPr lang="zh-CN" altLang="en-US" sz="1200" dirty="0">
                <a:solidFill>
                  <a:schemeClr val="tx1"/>
                </a:solidFill>
                <a:ea typeface="宋体" pitchFamily="2" charset="-122"/>
              </a:rPr>
              <a:t>、投入品（</a:t>
            </a:r>
            <a:r>
              <a:rPr lang="en-US" altLang="zh-CN" sz="1200" dirty="0">
                <a:solidFill>
                  <a:schemeClr val="tx1"/>
                </a:solidFill>
                <a:ea typeface="宋体" pitchFamily="2" charset="-122"/>
              </a:rPr>
              <a:t>Entering goods</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投入品是指那些成爲最終製成品一部分的產品。這類產品包括原材料、加工材料和部件，它們的成本是製造過程的一個費用項目。</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a:t>
            </a:r>
            <a:r>
              <a:rPr lang="zh-CN" altLang="en-US" sz="1200" dirty="0">
                <a:solidFill>
                  <a:schemeClr val="tx1"/>
                </a:solidFill>
                <a:ea typeface="宋体" pitchFamily="2" charset="-122"/>
              </a:rPr>
              <a:t>、原材料</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原材料是指處於未加工的自然狀態下而出售的產品。原煤、原油、小麥、水稻、玉米、天然氣、各種礦石都是典型的原材料。它們大都是農業、林業、礦業、漁業的產品。一方面原材料需要進一步加工到能夠經濟地處理和運輸的程度，另一方面，它們基本上可以，以自然狀態進入生產過程。麥當勞每年採購超過七億噸的馬鈴薯。美國的</a:t>
            </a:r>
            <a:r>
              <a:rPr lang="en-US" altLang="zh-CN" sz="1200" dirty="0">
                <a:solidFill>
                  <a:schemeClr val="tx1"/>
                </a:solidFill>
                <a:ea typeface="宋体" pitchFamily="2" charset="-122"/>
              </a:rPr>
              <a:t>AT&amp;T</a:t>
            </a:r>
            <a:r>
              <a:rPr lang="zh-CN" altLang="en-US" sz="1200" dirty="0">
                <a:solidFill>
                  <a:schemeClr val="tx1"/>
                </a:solidFill>
                <a:ea typeface="宋体" pitchFamily="2" charset="-122"/>
              </a:rPr>
              <a:t>公司購買大量的銅、金、銀，用以生產電話和通訊設備。</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原材料有以下特點：</a:t>
            </a:r>
            <a:r>
              <a:rPr lang="en-US" altLang="zh-CN" sz="1200" dirty="0">
                <a:solidFill>
                  <a:schemeClr val="tx1"/>
                </a:solidFill>
                <a:ea typeface="宋体" pitchFamily="2" charset="-122"/>
              </a:rPr>
              <a:t>1)</a:t>
            </a:r>
            <a:r>
              <a:rPr lang="zh-CN" altLang="en-US" sz="1200" dirty="0">
                <a:solidFill>
                  <a:schemeClr val="tx1"/>
                </a:solidFill>
                <a:ea typeface="宋体" pitchFamily="2" charset="-122"/>
              </a:rPr>
              <a:t>、由於自然地理、氣候、地質的原因，原材料的生產大都比較集中；</a:t>
            </a:r>
            <a:r>
              <a:rPr lang="en-US" altLang="zh-CN" sz="1200" dirty="0">
                <a:solidFill>
                  <a:schemeClr val="tx1"/>
                </a:solidFill>
                <a:ea typeface="宋体" pitchFamily="2" charset="-122"/>
              </a:rPr>
              <a:t>2)</a:t>
            </a:r>
            <a:r>
              <a:rPr lang="zh-CN" altLang="en-US" sz="1200" dirty="0">
                <a:solidFill>
                  <a:schemeClr val="tx1"/>
                </a:solidFill>
                <a:ea typeface="宋体" pitchFamily="2" charset="-122"/>
              </a:rPr>
              <a:t>、一些國家對原材料（例如礦產資源）的開采制定相關的法令實施國家壟斷經營（例如黃金、石油）；</a:t>
            </a:r>
            <a:r>
              <a:rPr lang="en-US" altLang="zh-CN" sz="1200" dirty="0">
                <a:solidFill>
                  <a:schemeClr val="tx1"/>
                </a:solidFill>
                <a:ea typeface="宋体" pitchFamily="2" charset="-122"/>
              </a:rPr>
              <a:t>3)</a:t>
            </a:r>
            <a:r>
              <a:rPr lang="zh-CN" altLang="en-US" sz="1200" dirty="0">
                <a:solidFill>
                  <a:schemeClr val="tx1"/>
                </a:solidFill>
                <a:ea typeface="宋体" pitchFamily="2" charset="-122"/>
              </a:rPr>
              <a:t>、對於原材料消耗大戶，因爲原材料對其的重要性，自己開設原材料開采企業，例如，鋼鐵廠會通過多種方式擁有自己的采礦企業和煤礦企業以保證及時地獲得原材料。</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a:t>
            </a:r>
            <a:r>
              <a:rPr lang="zh-CN" altLang="en-US" sz="1200" dirty="0">
                <a:solidFill>
                  <a:schemeClr val="tx1"/>
                </a:solidFill>
                <a:ea typeface="宋体" pitchFamily="2" charset="-122"/>
              </a:rPr>
              <a:t>、基礎品（</a:t>
            </a:r>
            <a:r>
              <a:rPr lang="en-US" altLang="zh-CN" sz="1200" dirty="0">
                <a:solidFill>
                  <a:schemeClr val="tx1"/>
                </a:solidFill>
                <a:ea typeface="宋体" pitchFamily="2" charset="-122"/>
              </a:rPr>
              <a:t>Foundation goods</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基礎品的明顯特點是，它們是資本品。隨著資本品的耗盡或用完，一部分成本就會以折舊費用的形式進入生產流程，基礎品包括設施和附件。</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a:t>
            </a:r>
            <a:r>
              <a:rPr lang="zh-CN" altLang="en-US" sz="1200" dirty="0">
                <a:solidFill>
                  <a:schemeClr val="tx1"/>
                </a:solidFill>
                <a:ea typeface="宋体" pitchFamily="2" charset="-122"/>
              </a:rPr>
              <a:t>、設施</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設施包括重大的長期投資項目，它們構成了製造工藝流程。主要有：</a:t>
            </a:r>
            <a:r>
              <a:rPr lang="en-US" altLang="zh-CN" sz="1200" dirty="0">
                <a:solidFill>
                  <a:schemeClr val="tx1"/>
                </a:solidFill>
                <a:ea typeface="宋体" pitchFamily="2" charset="-122"/>
              </a:rPr>
              <a:t>1)</a:t>
            </a:r>
            <a:r>
              <a:rPr lang="zh-CN" altLang="en-US" sz="1200" dirty="0">
                <a:solidFill>
                  <a:schemeClr val="tx1"/>
                </a:solidFill>
                <a:ea typeface="宋体" pitchFamily="2" charset="-122"/>
              </a:rPr>
              <a:t>、建築物和土地（例如辦公室）；</a:t>
            </a:r>
            <a:r>
              <a:rPr lang="en-US" altLang="zh-CN" sz="1200" dirty="0">
                <a:solidFill>
                  <a:schemeClr val="tx1"/>
                </a:solidFill>
                <a:ea typeface="宋体" pitchFamily="2" charset="-122"/>
              </a:rPr>
              <a:t>2)</a:t>
            </a:r>
            <a:r>
              <a:rPr lang="zh-CN" altLang="en-US" sz="1200" dirty="0">
                <a:solidFill>
                  <a:schemeClr val="tx1"/>
                </a:solidFill>
                <a:ea typeface="宋体" pitchFamily="2" charset="-122"/>
              </a:rPr>
              <a:t>、固定設備（例如計算機）。對設施的需求受經濟環境（例如貸款利率）的影響，由企業產品的市場前景所決定。例如，美國的因特爾（</a:t>
            </a:r>
            <a:r>
              <a:rPr lang="en-US" altLang="zh-CN" sz="1200" dirty="0" err="1">
                <a:solidFill>
                  <a:schemeClr val="tx1"/>
                </a:solidFill>
                <a:ea typeface="宋体" pitchFamily="2" charset="-122"/>
              </a:rPr>
              <a:t>Itel</a:t>
            </a:r>
            <a:r>
              <a:rPr lang="zh-CN" altLang="en-US" sz="1200" dirty="0">
                <a:solidFill>
                  <a:schemeClr val="tx1"/>
                </a:solidFill>
                <a:ea typeface="宋体" pitchFamily="2" charset="-122"/>
              </a:rPr>
              <a:t>）公司在了解到市場對微處理器的潛在巨大需求之後，投資建造了新的工廠，擴大了生產規模。很明顯，因特爾（</a:t>
            </a:r>
            <a:r>
              <a:rPr lang="en-US" altLang="zh-CN" sz="1200" dirty="0" err="1">
                <a:solidFill>
                  <a:schemeClr val="tx1"/>
                </a:solidFill>
                <a:ea typeface="宋体" pitchFamily="2" charset="-122"/>
              </a:rPr>
              <a:t>Itel</a:t>
            </a:r>
            <a:r>
              <a:rPr lang="zh-CN" altLang="en-US" sz="1200" dirty="0">
                <a:solidFill>
                  <a:schemeClr val="tx1"/>
                </a:solidFill>
                <a:ea typeface="宋体" pitchFamily="2" charset="-122"/>
              </a:rPr>
              <a:t>）公司在固定設備上做出了巨大的投資。在美國，半導體芯片工廠至少要耗資十億美元才能建成，其中設備就要花費六億美元。</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a:t>
            </a:r>
            <a:r>
              <a:rPr lang="zh-CN" altLang="en-US" sz="1200" dirty="0">
                <a:solidFill>
                  <a:schemeClr val="tx1"/>
                </a:solidFill>
                <a:ea typeface="宋体" pitchFamily="2" charset="-122"/>
              </a:rPr>
              <a:t>、附件</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與固定設備相比，附件一般成本較低，使用壽命周期較短，不把它看做固定設備的一部分。這種設備可以出現在車間或辦公室。手提電鑽、計算機、傳真機都屬於附件。具體有兩類：</a:t>
            </a:r>
            <a:r>
              <a:rPr lang="en-US" altLang="zh-CN" sz="1200" dirty="0">
                <a:solidFill>
                  <a:schemeClr val="tx1"/>
                </a:solidFill>
                <a:ea typeface="宋体" pitchFamily="2" charset="-122"/>
              </a:rPr>
              <a:t>1)</a:t>
            </a:r>
            <a:r>
              <a:rPr lang="zh-CN" altLang="en-US" sz="1200" dirty="0">
                <a:solidFill>
                  <a:schemeClr val="tx1"/>
                </a:solidFill>
                <a:ea typeface="宋体" pitchFamily="2" charset="-122"/>
              </a:rPr>
              <a:t>、小型工廠設備（例如叉車）；</a:t>
            </a:r>
            <a:r>
              <a:rPr lang="en-US" altLang="zh-CN" sz="1200" dirty="0">
                <a:solidFill>
                  <a:schemeClr val="tx1"/>
                </a:solidFill>
                <a:ea typeface="宋体" pitchFamily="2" charset="-122"/>
              </a:rPr>
              <a:t>2)</a:t>
            </a:r>
            <a:r>
              <a:rPr lang="zh-CN" altLang="en-US" sz="1200" dirty="0">
                <a:solidFill>
                  <a:schemeClr val="tx1"/>
                </a:solidFill>
                <a:ea typeface="宋体" pitchFamily="2" charset="-122"/>
              </a:rPr>
              <a:t>、辦公設備（例如辦公桌）。</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3</a:t>
            </a:r>
            <a:r>
              <a:rPr lang="zh-CN" altLang="en-US" sz="1200" dirty="0">
                <a:solidFill>
                  <a:schemeClr val="tx1"/>
                </a:solidFill>
                <a:ea typeface="宋体" pitchFamily="2" charset="-122"/>
              </a:rPr>
              <a:t>、便利品（</a:t>
            </a:r>
            <a:r>
              <a:rPr lang="en-US" altLang="zh-CN" sz="1200" dirty="0">
                <a:solidFill>
                  <a:schemeClr val="tx1"/>
                </a:solidFill>
                <a:ea typeface="宋体" pitchFamily="2" charset="-122"/>
              </a:rPr>
              <a:t>Facilitating goods</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便利品包括支持組織運作的輔助材料和客戶服務。因爲這些項目不能進入生產過程，或成爲最終產品的一部分，它們的成本是作爲費用項目處理的。</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a:t>
            </a:r>
            <a:r>
              <a:rPr lang="zh-CN" altLang="en-US" sz="1200" dirty="0">
                <a:solidFill>
                  <a:schemeClr val="tx1"/>
                </a:solidFill>
                <a:ea typeface="宋体" pitchFamily="2" charset="-122"/>
              </a:rPr>
              <a:t>、輔助材料</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輔助材料是指易耗品，是用於維護（</a:t>
            </a:r>
            <a:r>
              <a:rPr lang="en-US" altLang="zh-CN" sz="1200" dirty="0">
                <a:solidFill>
                  <a:schemeClr val="tx1"/>
                </a:solidFill>
                <a:ea typeface="宋体" pitchFamily="2" charset="-122"/>
              </a:rPr>
              <a:t>maintenance</a:t>
            </a:r>
            <a:r>
              <a:rPr lang="zh-CN" altLang="en-US" sz="1200" dirty="0">
                <a:solidFill>
                  <a:schemeClr val="tx1"/>
                </a:solidFill>
                <a:ea typeface="宋体" pitchFamily="2" charset="-122"/>
              </a:rPr>
              <a:t>）、修理（</a:t>
            </a:r>
            <a:r>
              <a:rPr lang="en-US" altLang="zh-CN" sz="1200" dirty="0">
                <a:solidFill>
                  <a:schemeClr val="tx1"/>
                </a:solidFill>
                <a:ea typeface="宋体" pitchFamily="2" charset="-122"/>
              </a:rPr>
              <a:t>repair item</a:t>
            </a:r>
            <a:r>
              <a:rPr lang="zh-CN" altLang="en-US" sz="1200" dirty="0">
                <a:solidFill>
                  <a:schemeClr val="tx1"/>
                </a:solidFill>
                <a:ea typeface="宋体" pitchFamily="2" charset="-122"/>
              </a:rPr>
              <a:t>）、日常操作（</a:t>
            </a:r>
            <a:r>
              <a:rPr lang="en-US" altLang="zh-CN" sz="1200" dirty="0">
                <a:solidFill>
                  <a:schemeClr val="tx1"/>
                </a:solidFill>
                <a:ea typeface="宋体" pitchFamily="2" charset="-122"/>
              </a:rPr>
              <a:t>operating</a:t>
            </a:r>
            <a:r>
              <a:rPr lang="zh-CN" altLang="en-US" sz="1200" dirty="0">
                <a:solidFill>
                  <a:schemeClr val="tx1"/>
                </a:solidFill>
                <a:ea typeface="宋体" pitchFamily="2" charset="-122"/>
              </a:rPr>
              <a:t>）時的輔助性產品，也稱爲 </a:t>
            </a:r>
            <a:r>
              <a:rPr lang="en-US" altLang="zh-CN" sz="1200" dirty="0">
                <a:solidFill>
                  <a:schemeClr val="tx1"/>
                </a:solidFill>
                <a:ea typeface="宋体" pitchFamily="2" charset="-122"/>
              </a:rPr>
              <a:t>MRO </a:t>
            </a:r>
            <a:r>
              <a:rPr lang="zh-CN" altLang="en-US" sz="1200" dirty="0">
                <a:solidFill>
                  <a:schemeClr val="tx1"/>
                </a:solidFill>
                <a:ea typeface="宋体" pitchFamily="2" charset="-122"/>
              </a:rPr>
              <a:t>產品，包括：</a:t>
            </a:r>
            <a:r>
              <a:rPr lang="en-US" altLang="zh-CN" sz="1200" dirty="0">
                <a:solidFill>
                  <a:schemeClr val="tx1"/>
                </a:solidFill>
                <a:ea typeface="宋体" pitchFamily="2" charset="-122"/>
              </a:rPr>
              <a:t>1)</a:t>
            </a:r>
            <a:r>
              <a:rPr lang="zh-CN" altLang="en-US" sz="1200" dirty="0">
                <a:solidFill>
                  <a:schemeClr val="tx1"/>
                </a:solidFill>
                <a:ea typeface="宋体" pitchFamily="2" charset="-122"/>
              </a:rPr>
              <a:t>、一般性材料（例如潤滑油、紙張、業務表格等）；</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、維修材料（例如油漆、清洗劑等）。這些物品在各行業都要用。事實上，它們非常類似於消費者在五金店購買的輔助材料。</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a:t>
            </a:r>
            <a:r>
              <a:rPr lang="zh-CN" altLang="en-US" sz="1200" dirty="0">
                <a:solidFill>
                  <a:schemeClr val="tx1"/>
                </a:solidFill>
                <a:ea typeface="宋体" pitchFamily="2" charset="-122"/>
              </a:rPr>
              <a:t>、客戶服務</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隨著服務部門在國民經濟中占有愈來愈重要的地位，專業化服務企業比起那些綜合性公司中的個人和服務團隊來講，在規模和業務專長方面更具優越性。爲了獲得這些專家的專業技能，許多企業把一些服務功能轉移或外包出去，交給其他的公司去完成。這就爲那些諸如計算機維護、工資發放、物流、食品製作、設備維修等企業提供了機會。這些專業性服務企業擁有其他組織所需要的專長和效率。例如，思科公司藉助聯邦快遞公司協調零部件的轉運，最終送達客戶手中，把爲某一客戶的運輸途中的產品部件整合起來，最終產品可以在客戶的廠房裏裝配，決不會在思科的倉庫裏停留一分鐘。客戶服務包括：</a:t>
            </a:r>
            <a:r>
              <a:rPr lang="en-US" altLang="zh-CN" sz="1200" dirty="0">
                <a:solidFill>
                  <a:schemeClr val="tx1"/>
                </a:solidFill>
                <a:ea typeface="宋体" pitchFamily="2" charset="-122"/>
              </a:rPr>
              <a:t>1)</a:t>
            </a:r>
            <a:r>
              <a:rPr lang="zh-CN" altLang="en-US" sz="1200" dirty="0">
                <a:solidFill>
                  <a:schemeClr val="tx1"/>
                </a:solidFill>
                <a:ea typeface="宋体" pitchFamily="2" charset="-122"/>
              </a:rPr>
              <a:t>、維修服務（例如修理複印機）；</a:t>
            </a:r>
            <a:r>
              <a:rPr lang="en-US" altLang="zh-CN" sz="1200" dirty="0">
                <a:solidFill>
                  <a:schemeClr val="tx1"/>
                </a:solidFill>
                <a:ea typeface="宋体" pitchFamily="2" charset="-122"/>
              </a:rPr>
              <a:t>2)</a:t>
            </a:r>
            <a:r>
              <a:rPr lang="zh-CN" altLang="en-US" sz="1200" dirty="0">
                <a:solidFill>
                  <a:schemeClr val="tx1"/>
                </a:solidFill>
                <a:ea typeface="宋体" pitchFamily="2" charset="-122"/>
              </a:rPr>
              <a:t>、業務咨詢服務（例如管理咨詢）。與輔助材料一樣，服務也被看作是費用項目。</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a:t>
            </a:fld>
            <a:endParaRPr lang="en-US" altLang="zh-CN" dirty="0"/>
          </a:p>
        </p:txBody>
      </p:sp>
    </p:spTree>
    <p:extLst>
      <p:ext uri="{BB962C8B-B14F-4D97-AF65-F5344CB8AC3E}">
        <p14:creationId xmlns:p14="http://schemas.microsoft.com/office/powerpoint/2010/main" val="2843724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a:t>
            </a:r>
            <a:r>
              <a:rPr lang="zh-TW" altLang="en-US" sz="1200" dirty="0">
                <a:solidFill>
                  <a:schemeClr val="tx1"/>
                </a:solidFill>
                <a:ea typeface="宋体" pitchFamily="2" charset="-122"/>
              </a:rPr>
              <a:t>、商業展覽會（</a:t>
            </a:r>
            <a:r>
              <a:rPr lang="en-US" altLang="zh-TW" sz="1200" dirty="0">
                <a:solidFill>
                  <a:schemeClr val="tx1"/>
                </a:solidFill>
                <a:ea typeface="宋体" pitchFamily="2" charset="-122"/>
              </a:rPr>
              <a:t>trade exhibition</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11.3.4</a:t>
            </a:r>
            <a:r>
              <a:rPr lang="zh-TW" altLang="en-US" sz="1200" dirty="0">
                <a:solidFill>
                  <a:schemeClr val="tx1"/>
                </a:solidFill>
                <a:ea typeface="宋体" pitchFamily="2" charset="-122"/>
              </a:rPr>
              <a:t>、展覽會行銷策略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選擇好參加的展覽會後，必須圍繞：展前促銷、展中管理、展後跟蹤，開展行銷工作。工業品企業經理人員必須爲商業展覽會制定完善的行銷計劃，需要將參展的歷程看作是一種產品，經理人所要做的是設計好這種產品，對它進行促銷，然後跟蹤顧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、展前促銷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展前促銷是指展覽之前將公司參加某項展覽的信息，傳達給潛在客戶，以增加客戶的了解。展前促銷之目的，在於確保目標客戶或潛在客戶，能夠到展覽會參觀你的攤位，它的基本功有下列三項：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、告知目標對象，你公司何時何地參加什麽展覽，將有什麽產品展出；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、激發目標對象之參觀意願；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、促使目標對象採取參觀行動。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展前促銷工具大致有下列幾種：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、刊登廣告。根據具體情況，選擇不同的媒體。此外，展覽會所在地區不同，刊登時間亦需調整，例如歐美地區展前</a:t>
            </a:r>
            <a:r>
              <a:rPr lang="en-US" altLang="zh-TW" sz="1200" dirty="0">
                <a:solidFill>
                  <a:schemeClr val="tx1"/>
                </a:solidFill>
                <a:ea typeface="宋体" pitchFamily="2" charset="-122"/>
              </a:rPr>
              <a:t>3~6</a:t>
            </a:r>
            <a:r>
              <a:rPr lang="zh-TW" altLang="en-US" sz="1200" dirty="0">
                <a:solidFill>
                  <a:schemeClr val="tx1"/>
                </a:solidFill>
                <a:ea typeface="宋体" pitchFamily="2" charset="-122"/>
              </a:rPr>
              <a:t>個月，亞洲地區展前</a:t>
            </a:r>
            <a:r>
              <a:rPr lang="en-US" altLang="zh-TW" sz="1200" dirty="0">
                <a:solidFill>
                  <a:schemeClr val="tx1"/>
                </a:solidFill>
                <a:ea typeface="宋体" pitchFamily="2" charset="-122"/>
              </a:rPr>
              <a:t>2~3</a:t>
            </a:r>
            <a:r>
              <a:rPr lang="zh-TW" altLang="en-US" sz="1200" dirty="0">
                <a:solidFill>
                  <a:schemeClr val="tx1"/>
                </a:solidFill>
                <a:ea typeface="宋体" pitchFamily="2" charset="-122"/>
              </a:rPr>
              <a:t>個月，國内地區展前</a:t>
            </a:r>
            <a:r>
              <a:rPr lang="en-US" altLang="zh-TW" sz="1200" dirty="0">
                <a:solidFill>
                  <a:schemeClr val="tx1"/>
                </a:solidFill>
                <a:ea typeface="宋体" pitchFamily="2" charset="-122"/>
              </a:rPr>
              <a:t>1~2</a:t>
            </a:r>
            <a:r>
              <a:rPr lang="zh-TW" altLang="en-US" sz="1200" dirty="0">
                <a:solidFill>
                  <a:schemeClr val="tx1"/>
                </a:solidFill>
                <a:ea typeface="宋体" pitchFamily="2" charset="-122"/>
              </a:rPr>
              <a:t>個月，亦可在展前兩周再刊登催促廣告。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、直接信函。視情況使用不同形式的函件，例如由公司或業務負責人簽名的信函，大量印刷之請柬，附入場券之請柬。寄發對象主要有：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展覽會預先登記買主；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上届展覽會訪客名單，可取全部或篩選部分適合者郵寄；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目標地區相關公會成員；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專業媒體訂戶名單；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向數據庫購買。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電話與傳真邀請。公司寄發信函後，若對主要目標對象如重要客戶、專業媒體編輯、業界權威人士，再作進一步電話邀請，則他們前來參觀展覽的機會便會大大提高。通過電話邀約的方式，主動打電話給上述重要對象，安排對方與公司代表約會的時間和地點、餐會的安排、禮物的贈送、參加活動的座位，甚至安排專門接待人員。如果對方是媒體的記者或編輯，則告知預先安排受訪人員的時間與地點。由於傳真機及電子郵件的廣泛使用，公司如果無法以電話邀訪重要對象，也可於展出前一星期，以傳真及電子郵件發出邀請，效果通常很好。而使用電子郵件信箱，則更迅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、發新聞稿。新聞報道一般比廣告令人信服，因此應對特定媒體發送新聞稿及背景資料。新聞稿撰寫原則：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標題要醒目，最好是你公司本次展覽訴求之主題；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内容精簡，强調基本信息，明確事實；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行距加倍，易讀；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背景資料以附件寄送，照片可附黑白及彩色，如僅一種以黑白優先，背面要有批注；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最慢展前一個月發出。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、宣布新產品上市消息。根據國際專業展的調查發現，參觀客戶中一半是來尋找新產品的，因此，參加展覽是推出新產品的最佳方式。藉著展覽會推廣新產品要注意下列事項：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宣布的時機。新產品推出前宣傳最好在展前</a:t>
            </a:r>
            <a:r>
              <a:rPr lang="en-US" altLang="zh-TW" sz="1200" dirty="0">
                <a:solidFill>
                  <a:schemeClr val="tx1"/>
                </a:solidFill>
                <a:ea typeface="宋体" pitchFamily="2" charset="-122"/>
              </a:rPr>
              <a:t>2~3</a:t>
            </a:r>
            <a:r>
              <a:rPr lang="zh-TW" altLang="en-US" sz="1200" dirty="0">
                <a:solidFill>
                  <a:schemeClr val="tx1"/>
                </a:solidFill>
                <a:ea typeface="宋体" pitchFamily="2" charset="-122"/>
              </a:rPr>
              <a:t>個月開始，用廣告直接函告、國際互聯網等公開方式進行，以吸引客戶的注意力。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指示的地點。公司推出新產品，通常不想讓競爭者有深入了解的機會，因此最好在展場附近旅館舉辦發布會，限制非被邀請者參加。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公開活動。媒體發布的消息往往比廣告更具有效果，因此在展前更要與媒體及展覽主辦單位保持密切聯系，經常提供新聞背景資料供他們發布，最好提供新的產品資訊，或者新的行銷策略，讓公司參展的信息經常見諸媒體，使自己公司成爲業界時刻關注的焦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、展中管理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展中管理主要做好三方面的工作：吸引顧客、注意會展所傳達的訊息應與其他通路所傳達訊息相一致，注意敦促顧客達成交易意向。吸引顧客，企業必須做好展中的促銷工作：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優秀的接待人員。參展花費大量人力和財力，而公司的高級主管與專業工作人員往往不前往展場親自接待客戶，僅派一兩位靚麗人員擔任接待人員，甚至雇傭臨時人員服務，這樣可能會發生一問三不知的情形，使展覽效果大打折扣。因此，了解公司產品性能及市場供求狀況的優秀接待人員是參展成功的重要一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、重視實物功能的布置效果。實物的功能展出是展覽會中最具有促銷效果的，如果無法做到，可採用幻燈片或錄像帶代替，還有許多結合電腦的多媒體可供選擇。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、精美的產品介紹資料。幾乎每一家參展公司都在現場分發資料，所以準備一份印製精美的資料非常重要，分發給潛在的客戶。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、贈品或抽獎活動。贈品或抽獎可吸引買主前來，但不一定能有效建立洽談機會並留下買主資料，所以如何執行，事前要謹慎規劃。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表演。不能以演藝人員作純粹娛樂性表演，因爲真正有效買主對此種人潮都會避免，最佳之表演方式應該是結合產品功能操作之展示，或公司形象訴求之宣傳，如此既可聚集人潮，又能促進參觀者對公司產品之了解和品牌之認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、邀請競爭者的客戶參觀。展覽會中如果有重要的競爭者參展時，最好能安排</a:t>
            </a:r>
            <a:r>
              <a:rPr lang="en-US" altLang="zh-TW" sz="1200" dirty="0">
                <a:solidFill>
                  <a:schemeClr val="tx1"/>
                </a:solidFill>
                <a:ea typeface="宋体" pitchFamily="2" charset="-122"/>
              </a:rPr>
              <a:t>1~2</a:t>
            </a:r>
            <a:r>
              <a:rPr lang="zh-TW" altLang="en-US" sz="1200" dirty="0">
                <a:solidFill>
                  <a:schemeClr val="tx1"/>
                </a:solidFill>
                <a:ea typeface="宋体" pitchFamily="2" charset="-122"/>
              </a:rPr>
              <a:t>名服務人員專門在競爭者攤位附近分送宣傳資料或名片，並邀請前往參觀自己的攤位，這樣能產生直接促銷的效果。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訊息設計是商業展覽會戰略中的重要元素，有兩種主要因素將會對訊息設計產生影響。一是所展示的產品或服務的定位目標，二是行動目標。企業必須把這些訊息和其他通路所傳達出來的訊息整合起來，使訊息一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會展時，企業參展員工與顧客面對面進行交流，他們必須掌握一定的技巧，在適當的時候暗示顧客達成交易意向。在展覽會結束後，企業可以派銷售人員與這些有購買意向的顧客進行跟蹤，直至完成交易，建立長期關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、展後跟蹤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參展企業來説，展後跟蹤是非常重要的。有些行業，如時裝、玩具、硬件行業，零售商可能會在展覽會上當場下訂單。但是，對大多數行業來説，很少有顧客在展覽會上當場下訂單的。因此，展後對顧客進行跟蹤服務就變得尤爲重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許多參展廠商常犯的錯誤是不對展會期間所建立或搜集的參觀者資料作後續追蹤，導致錯失良機。對工業品企業來説應注意以下幾點：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、參觀者資料搜集愈多、記載愈完整愈好；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、展會後應該整理、篩選符合資格的顧客名單，以展會期間接待人員的名義去函，也可以直接派公司的銷售人員去聯系顧客；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、信函内容應與展會期間洽談之具體内容一致，例如可談及參觀者公司的需求，對你公司產品的意見，對參觀者的採購興趣、時間、數量等。</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40</a:t>
            </a:fld>
            <a:endParaRPr lang="en-US" altLang="zh-CN" dirty="0"/>
          </a:p>
        </p:txBody>
      </p:sp>
    </p:spTree>
    <p:extLst>
      <p:ext uri="{BB962C8B-B14F-4D97-AF65-F5344CB8AC3E}">
        <p14:creationId xmlns:p14="http://schemas.microsoft.com/office/powerpoint/2010/main" val="34187292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a:t>
            </a:r>
            <a:r>
              <a:rPr lang="zh-TW" altLang="en-US" sz="1200" dirty="0">
                <a:solidFill>
                  <a:schemeClr val="tx1"/>
                </a:solidFill>
                <a:ea typeface="宋体" pitchFamily="2" charset="-122"/>
              </a:rPr>
              <a:t>、商業展覽會（</a:t>
            </a:r>
            <a:r>
              <a:rPr lang="en-US" altLang="zh-TW" sz="1200" dirty="0">
                <a:solidFill>
                  <a:schemeClr val="tx1"/>
                </a:solidFill>
                <a:ea typeface="宋体" pitchFamily="2" charset="-122"/>
              </a:rPr>
              <a:t>trade exhibition</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11.3.5</a:t>
            </a:r>
            <a:r>
              <a:rPr lang="zh-TW" altLang="en-US" sz="1200" dirty="0">
                <a:solidFill>
                  <a:schemeClr val="tx1"/>
                </a:solidFill>
                <a:ea typeface="宋体" pitchFamily="2" charset="-122"/>
              </a:rPr>
              <a:t>、衡量展示效果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企業必須對商業展覽會的效果進行衡量。大多數企業都想對能夠給他們帶來銷售增長的顧客人數進行衡量，但實際上都只是計算順便訪問展位的人數情況，這樣的計算方法是很難測出真正展示效果的。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此外，企業參加展會目的可能有很多，這就決定了不能只使用單一的因子來衡量展示的效果，企業應該視自己的具體目標，綜合運用各種方法。</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商業展覽會效果衡量方法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因子	算法	因由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展位訪問人數	每天都要計算訪問展位的人數，然後進行加總。一個簡單的做法是根據所發放出去宣傳冊的多少，估計展位的總訪問人數。	公司的展示計劃是否能吸引顧客訪問展位？有些公司也對走過展位前的人流進行計算，以便知道本公司展位的吸引力大小，即訪問的人與經過的人之比率。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直郵回訪率	公司展前會給一些企業去函，在展會期間應該計算出這些收到函件的企業，有多少拜訪展位。	直郵回訪率提示，企業展前促銷的效果如何。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吸引力	用合格的潛在顧客數量除以參展的總人數，這一數據可以從展覽會管理機構獲取。	這一數據提示，企業的展示計劃能夠吸引正確潛在顧客的程度。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總媒體覆蓋率	被記者、新聞機構或其他專業機構人員訪問的次數。	雖然企業不能立即衡量公共關系的效果，但這一數據提示，企業吸引媒體注意能力的大小。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軼事	企業應該記錄下，有哪些顧客訪問展位和其訪問過程細節如何。	在有些市場上，單筆交易就可以彌補展示計劃的成本。軼事可以讓企業經理人員對展示的成功有感性的認識。</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41</a:t>
            </a:fld>
            <a:endParaRPr lang="en-US" altLang="zh-CN" dirty="0"/>
          </a:p>
        </p:txBody>
      </p:sp>
    </p:spTree>
    <p:extLst>
      <p:ext uri="{BB962C8B-B14F-4D97-AF65-F5344CB8AC3E}">
        <p14:creationId xmlns:p14="http://schemas.microsoft.com/office/powerpoint/2010/main" val="35642512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11.4</a:t>
            </a:r>
            <a:r>
              <a:rPr lang="zh-TW" altLang="en-US" sz="1200" dirty="0">
                <a:solidFill>
                  <a:schemeClr val="tx1"/>
                </a:solidFill>
                <a:ea typeface="宋体" pitchFamily="2" charset="-122"/>
              </a:rPr>
              <a:t>、廣而告之（</a:t>
            </a:r>
            <a:r>
              <a:rPr lang="en-US" altLang="zh-TW" sz="1200" dirty="0">
                <a:solidFill>
                  <a:schemeClr val="tx1"/>
                </a:solidFill>
                <a:ea typeface="宋体" pitchFamily="2" charset="-122"/>
              </a:rPr>
              <a:t>advertising</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11.4.1</a:t>
            </a:r>
            <a:r>
              <a:rPr lang="zh-TW" altLang="en-US" sz="1200" dirty="0">
                <a:solidFill>
                  <a:schemeClr val="tx1"/>
                </a:solidFill>
                <a:ea typeface="宋体" pitchFamily="2" charset="-122"/>
              </a:rPr>
              <a:t>、廣告在工業品行銷中的作用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工業品購買過程中技術的複雜性，潛在的購買者相對而言較少，以及協商、談判過程比較複雜，所以人員推銷是工業品行銷中最重要的溝通工具。但是，廣告、公共關系等非個人的溝通方式也起著不可代替的作用。工業品購買中心人員的組成一般相當複雜，一般情況下，推銷員要接觸到採購中心的所有成員是不可能的，並且，公司的潛在顧客也並非都是明確的，推銷員只能接觸到一部分潛在的顧客，用人員推銷的方式不可能把公司和產品的信息傳遞到衆多具有潛在需求的消費者那裏。而廣告具有傳播範圍廣、覆蓋率高、可以重複播出、生動形象的特點，所以在產品的告知階段，廣告具有不可替代的作用，是公司與潛在顧客進行溝通的一種有效的方式，可以超越推銷員將信息傳遞到衆多的潛在顧客那裏。具體來説，在工業品銷售中，廣告具有以下作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、爲人員推銷創造一個良好的氛圍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效的廣告能爲推銷人員創造一個良好的推銷氛圍。當目標顧客受到本公司廣告的影響後，推銷人員的業績會有極大的增長。如果事前目標顧客受到公司廣告的影響，銷售人員在與客戶進行交談時就會輕鬆許多，簡單許多。廣告能提高公司的知名度。研究顯示，受到供應商廣告影響的購買者對公司產品的評價，無論是產品的品質還是服務的品質都會提高許多。因此，廣告的一個重要作用就是提高供應商的聲望，爲人員推銷創造一個良好的氛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、增加購買者對本公司和產品的了解，刺激引導購買者的需求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產品的知曉是顧客購買行動的第一步。對於讓顧客知曉本公司的產品，廣告具有不可替代的作用，它能以較低的單位成本讓目標顧客知曉本公司的產品，並且廣告具有説服的功能，能夠刺激和説服顧客進行購買，對購買者的行爲具有引導作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、一個有效的促銷工具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快速消費品一樣，工業品供應商也需要隨時隨地提醒顧客自己產品的存在，或者使他們意識到本公司又推出了新的產品和新的服務。盡管這些目標也可以通過人員推銷的方式實現，但如果購買者是一個龐大的群體，廣告無疑是單位成本最低的。此外，廣告還可以使促銷活動更有效，通過幾種促銷方式的組合運用，可以使促銷成本大大降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、把資訊傳遞給不能接觸和不知道的潛在客戶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廣告具有覆蓋面廣的特點，能夠把公司的資訊傳遞給公司不能接觸和不知道的潛在客戶，這是人員推銷無法做到的。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、提高公司形象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一般購買量大，目標顧客在購買產品時，企業的聲譽和形象往往是其進行選擇的重要依據。通過廣告有效地提高公司的形象，能極大地促進銷售。公司的良好聲譽和形象有助於公司的產品優先獲得採用的機會，特別是對於那些複雜的、風險很大而採購代理人又較少受過專業訓練的產品來説，公司的聲譽和形象顯得尤其重要。來自著名公司的銷售代表在進行充分的銷售展示後，一般的，就能馬上在銷售上取得優勢；而來自不出名的公司的銷售代表，盡管付出了很多努力，效果也常常不太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、產生銷售提示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廣告可以提供贈券和公司的電話號碼，這是顧客與公司和銷售代表進行聯系的有效途徑。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雖然廣告在工業品行銷組合中具有不可替代的作用，但它顯然也有局限性。廣告不可能完全代替人員推銷的作用，在工業品行銷中，它只起補充、支持的作用。同樣地，人員推銷成本較高，不可能迅速傳播信息建立品牌認知度，而這些正是廣告發揮作用的地方。所以，需要將各種銷售工具配合使用，才能產生最佳效果。</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42</a:t>
            </a:fld>
            <a:endParaRPr lang="en-US" altLang="zh-CN" dirty="0"/>
          </a:p>
        </p:txBody>
      </p:sp>
    </p:spTree>
    <p:extLst>
      <p:ext uri="{BB962C8B-B14F-4D97-AF65-F5344CB8AC3E}">
        <p14:creationId xmlns:p14="http://schemas.microsoft.com/office/powerpoint/2010/main" val="28916619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11.4</a:t>
            </a:r>
            <a:r>
              <a:rPr lang="zh-TW" altLang="en-US" sz="1200" dirty="0">
                <a:solidFill>
                  <a:schemeClr val="tx1"/>
                </a:solidFill>
                <a:ea typeface="宋体" pitchFamily="2" charset="-122"/>
              </a:rPr>
              <a:t>、廣而告之（</a:t>
            </a:r>
            <a:r>
              <a:rPr lang="en-US" altLang="zh-TW" sz="1200" dirty="0">
                <a:solidFill>
                  <a:schemeClr val="tx1"/>
                </a:solidFill>
                <a:ea typeface="宋体" pitchFamily="2" charset="-122"/>
              </a:rPr>
              <a:t>advertising</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11.4.2</a:t>
            </a:r>
            <a:r>
              <a:rPr lang="zh-TW" altLang="en-US" sz="1200" dirty="0">
                <a:solidFill>
                  <a:schemeClr val="tx1"/>
                </a:solidFill>
                <a:ea typeface="宋体" pitchFamily="2" charset="-122"/>
              </a:rPr>
              <a:t>、工業品的廣告策略和管理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是整個行銷戰略的一部分，它必須與其他的部分結合起來才能達到企業的戰略目標。制定廣告戰略時，首先要對企業的行銷目標、產品、定價、通路策略加以分析，以明確廣告在配合其他行銷策略中所起的作用和應完成的任務；其次，還要對目標市場進行分析，了解現在的和潛在的市場規模、容量、顧客對企業品牌、形象的認知狀況；然後在此基礎上確定廣告預算，編輯廣告信息，選擇廣告媒體，對廣告效果進行評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、確定廣告目標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確定廣告目標可以使行銷部門更加精確地編制廣告預算，並使廣告效果的評估更有依據。確定廣告目標的兩個基本原則是：① 廣告目標必須與行銷戰略的整體目標相一致；② 廣告計劃所確立的目標必須與廣告所承擔的角色相一致，即提高公司的知名度，影響顧客的購買態度，提供信息，提醒顧客購買，爲人員推銷創造一個良好的氛圍。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一般來説，具體的廣告目標有以下三類：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、傳播效果目標。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本身是一種信息傳遞活動，是廣告主與目標受衆之間的一種信息溝通。無論廣告要向目標受衆傳遞什麽信息，都必須使信息能夠有效傳播到廣告對象，才能使目標受衆產生溝通反映。因此，廣告目標的確立，廣告方案的規劃，都必須首先考慮廣告傳播效果的要求，然後再確定具體的廣告目標。比如，在什麽時間、多長時期、將信息傳遞給哪些目標受衆、期望達到何種接受程度。顯然，傳播效果的目標不一樣，廣告行爲就有所不同。比如，要使廣告信息傳遞到較大範圍，達到較高程度的知曉與理解反映，廣告活動的範圍、頻率就應該加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、促進銷售的目標。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即在一定時期内，通過促銷、人員推廣、廣告等銷售工具把銷售業勣提高到一定水平，擴大市場占有率，並以此來規劃廣告的主題、内容、表現形式，使廣告產生促銷的效果。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、樹立企業形象。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就是把提升企業品牌，提高企業在顧客心目中的認知狀況，形成對企業、產品有利的信念和態度作爲廣告目標。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現代社會，產品的替代程度愈來愈高，購買者根據產品的特點做出購買決定也愈來愈困難，特別是工業品一般購買量大、技術複雜，如果採購人員較少受過專業訓練，那麽企業形象、品牌對消費者的購買決定就顯得尤爲重要。這樣，就產生了以樹立企業形象爲目標的廣告行爲。這種廣告行爲不以短期的銷售量爲目標，而是把每一次廣告都作爲對企業良好形象的投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目標的編寫應該明確具體，要具體規定達到何種目標及何時達到，從而使參加廣告計劃的人有一個單一的工作指向；其次，廣告目標應該具有可衡量性，例如：「將本公司產品市場份額提升百分率，將本公司產品的知曉度提升百分率」；再次，廣告目標應該明確目標受衆，每一個企業的消費者對於產品的要求是不同的，因此必須明確工業品廣告的目標受衆，並根據這一受衆的要求來制定公司的廣告戰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、確定廣告預算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一般來説，工業企業採用目標任務法、力所能及法、銷售比例法來決定廣告預算。其中最常用的是目標任務法。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、目標任務法。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預算的目標任務法，是將廣告成本與需要達到的目標聯系起來的一種方法。由於廣告的銷售額結果很難預測，因此目標任務法將注意力集中到廣告的溝通效果上。目標任務法的具體做法，就是對廣告的各項任務加以評估，分析每一項任務的成本，將所有的成本加總得到一個最終的預算。其具體可以分爲四步驟：① 以銷售量、市場份額、利潤貢獻指標作爲產品的市場目標；② 估算爲了實現這一目標所必須實現的溝通函數，然後確定在實現這些溝通的過程中廣告和其他溝通方式的地位；③ 以達到行銷目標所要求的可衡量的溝通反應來定義廣告的特定目標；④ 估算爲完成廣告目標所需的預算額。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目標任務法的優點是資金被優先完成特定的目標，廣告成爲那些結果的決定因素而不是後果，使用這一方法，行銷人員將得到爲實現任務所需的全部資金，而不僅僅是銷售額的百分比。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、銷售比例法。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種方法是企業以過去的經驗爲基礎，按計劃銷售額或者銷售利潤，定出百分比，來確定廣告費用的支出額。這種方法的缺點是將廣告與銷售額的因果關系倒置，當競爭激烈而引起銷售額下降時，客觀上應該支出更多的廣告，但固定的經費比例會使廣告費用更少；當銷售額快速增長時，廣告費用又可能太多，造成浪費。但由於這種方法操作簡單，許多公司仍然把它作爲確定廣告預算的主要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、力所能及法。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就是根據企業在某一時期所能承擔的財力，盡可能多地分配廣告費用。當新產品被引入市場，廣告企圖創造知名度時，一般利用這種方法。它的缺點是廣告開支起伏大，而且不一定符合市場發展變化的需要。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、競爭平衡法。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這種方法是根據同行業，特別是有競爭關系企業的廣告支出來確定廣告費用。現實生活中，這種方法被普遍採用，但卻難以直接與廣告目標挂鈎。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除此之外，還有其他一些廣告預算的確定方法，如銷售數量法、經驗法、每件比例法、傳媒聲音法、廣告代理人員建議法。根據不同的情況，不同的公司採用不同的廣告預算方法。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、編輯廣告資訊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確定了廣告目標和廣告預算以後，接下來就是對廣告資訊進行編輯，廣告資訊的編輯是把既定的廣告目標轉換爲原稿和圖像，包括廣告主題和要傳遞的内容，即規劃向受衆「説什麽」和「怎麽説」的問題。廣告資訊的編輯是一項複雜的、重要的工作，它決定要將產品哪些方面的</a:t>
            </a:r>
            <a:r>
              <a:rPr lang="zh-CN" altLang="zh-CN" sz="1800" dirty="0">
                <a:effectLst/>
                <a:ea typeface="宋体" panose="02010600030101010101" pitchFamily="2" charset="-122"/>
                <a:cs typeface="Times New Roman" panose="02020603050405020304" pitchFamily="18" charset="0"/>
              </a:rPr>
              <a:t>資訊</a:t>
            </a:r>
            <a:r>
              <a:rPr lang="zh-TW" altLang="en-US" sz="1200" dirty="0">
                <a:solidFill>
                  <a:schemeClr val="tx1"/>
                </a:solidFill>
                <a:ea typeface="宋体" pitchFamily="2" charset="-122"/>
              </a:rPr>
              <a:t>傳達到受衆那裏。如果廣告所突出强調的產品性質對用戶來説不重要，就會造成廣告開支的浪費和機會的喪失。廣告</a:t>
            </a:r>
            <a:r>
              <a:rPr lang="zh-CN" altLang="zh-CN" sz="1800" dirty="0">
                <a:effectLst/>
                <a:ea typeface="宋体" panose="02010600030101010101" pitchFamily="2" charset="-122"/>
                <a:cs typeface="Times New Roman" panose="02020603050405020304" pitchFamily="18" charset="0"/>
              </a:rPr>
              <a:t>資訊</a:t>
            </a:r>
            <a:r>
              <a:rPr lang="zh-TW" altLang="en-US" sz="1200" dirty="0">
                <a:solidFill>
                  <a:schemeClr val="tx1"/>
                </a:solidFill>
                <a:ea typeface="宋体" pitchFamily="2" charset="-122"/>
              </a:rPr>
              <a:t>中，產品的吸引力和</a:t>
            </a:r>
            <a:r>
              <a:rPr lang="zh-CN" altLang="zh-CN" sz="1800" dirty="0">
                <a:effectLst/>
                <a:ea typeface="宋体" panose="02010600030101010101" pitchFamily="2" charset="-122"/>
                <a:cs typeface="Times New Roman" panose="02020603050405020304" pitchFamily="18" charset="0"/>
              </a:rPr>
              <a:t>資訊</a:t>
            </a:r>
            <a:r>
              <a:rPr lang="zh-TW" altLang="en-US" sz="1200" dirty="0">
                <a:solidFill>
                  <a:schemeClr val="tx1"/>
                </a:solidFill>
                <a:ea typeface="宋体" pitchFamily="2" charset="-122"/>
              </a:rPr>
              <a:t>的傳遞方式都是重要的，都決定著廣告溝通是否能夠成功。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、廣告的主題和内容。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確定廣告的主題和内容，實際上是要解決「説什麽」的問題。一般地，確定廣告的主題和内容應從多角度綜合加以考慮，主要考慮的有以下幾方面：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聚焦於顧客利益。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的購買者非常注意從所購買的產品中得到的實際利益，也就是一個問題的解決方案：完成某項工作更好的途徑或者生產某種產品更廉價的方式。廣告信息應該聚焦於目標顧客追求的這種利益，並力爭説服目標顧客，他們的產品可以爲顧客提供這種利益。如果不考慮顧客的實際利益，只是强調自己的產品，而不是爲顧客解決問題，廣告效果不會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理解購買者的動機。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洞察購買者的需求，並將其需求引導到特定的品牌上，以便能創造出購買者對特定產品的需求，這是廣告的一個重要目標，要做到這一點，必須首先搞清楚，對購買者來説最重要的是什麽，他們的真正需求是什麽，要了解這些，進行廣泛而細緻的市場調研是必不可少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分析品牌形象與企業形象，增强顧客信心。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什麽是形象？形象被解釋爲消費者對品牌與事物的總體評價。品牌形象、企業形象，就是顧客對產品與企業的總體評價。這種總體評價實際上反映的是顧客對公司的信念與態度，它可能是正面的，也可能是負面的。由於信念與態度是消費者的一種持久性的心理，它一經形成就會在較長時間内影響顧客的行爲。如果這種形象是有利的，則會促進品牌的傳播和企業的發展；否則，就會影響品牌的傳播和企業的發展。特別對工業品這類產品，企業形象與品牌對顧客的購買決定尤其重要。所以，塑造企業形象，培養顧客對品牌、企業有利的信念和態度，是確定廣告主題時著重考慮的要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、廣告表現策略。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在確定廣告的主題和内容時，有幾種可供選擇的策略，例如：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獨特銷售主題策略（</a:t>
            </a:r>
            <a:r>
              <a:rPr lang="en-US" altLang="zh-TW" sz="1200" dirty="0">
                <a:solidFill>
                  <a:schemeClr val="tx1"/>
                </a:solidFill>
                <a:ea typeface="宋体" pitchFamily="2" charset="-122"/>
              </a:rPr>
              <a:t>unique selling proposition strategy, USP</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獨特賣點策略是羅塞</a:t>
            </a:r>
            <a:r>
              <a:rPr lang="en-US" altLang="zh-TW" sz="1200" dirty="0">
                <a:solidFill>
                  <a:schemeClr val="tx1"/>
                </a:solidFill>
                <a:ea typeface="宋体" pitchFamily="2" charset="-122"/>
              </a:rPr>
              <a:t>·</a:t>
            </a:r>
            <a:r>
              <a:rPr lang="zh-TW" altLang="en-US" sz="1200" dirty="0">
                <a:solidFill>
                  <a:schemeClr val="tx1"/>
                </a:solidFill>
                <a:ea typeface="宋体" pitchFamily="2" charset="-122"/>
              </a:rPr>
              <a:t>里弗斯（</a:t>
            </a:r>
            <a:r>
              <a:rPr lang="en-US" altLang="zh-TW" sz="1200" dirty="0" err="1">
                <a:solidFill>
                  <a:schemeClr val="tx1"/>
                </a:solidFill>
                <a:ea typeface="宋体" pitchFamily="2" charset="-122"/>
              </a:rPr>
              <a:t>Rosser·Reeves</a:t>
            </a:r>
            <a:r>
              <a:rPr lang="zh-TW" altLang="en-US" sz="1200" dirty="0">
                <a:solidFill>
                  <a:schemeClr val="tx1"/>
                </a:solidFill>
                <a:ea typeface="宋体" pitchFamily="2" charset="-122"/>
              </a:rPr>
              <a:t>）首創的，强調用獨特性來推銷產品。所謂獨特性，一是指商品具有的特點是競爭對手的產品所不具備的，二是產品特點或利益在競爭對手的廣告中未曾表現過。獨特賣點策略强調產品與廣告的差異，表現人無我有的惟一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品牌印象策略（</a:t>
            </a:r>
            <a:r>
              <a:rPr lang="en-US" altLang="zh-TW" sz="1200" dirty="0">
                <a:solidFill>
                  <a:schemeClr val="tx1"/>
                </a:solidFill>
                <a:ea typeface="宋体" pitchFamily="2" charset="-122"/>
              </a:rPr>
              <a:t>brand image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品牌形象策略是奧美廣告公司（</a:t>
            </a:r>
            <a:r>
              <a:rPr lang="en-US" altLang="zh-TW" sz="1200" dirty="0">
                <a:solidFill>
                  <a:schemeClr val="tx1"/>
                </a:solidFill>
                <a:ea typeface="宋体" pitchFamily="2" charset="-122"/>
              </a:rPr>
              <a:t>Ogilvy &amp; Mather</a:t>
            </a:r>
            <a:r>
              <a:rPr lang="zh-TW" altLang="en-US" sz="1200" dirty="0">
                <a:solidFill>
                  <a:schemeClr val="tx1"/>
                </a:solidFill>
                <a:ea typeface="宋体" pitchFamily="2" charset="-122"/>
              </a:rPr>
              <a:t>）美國廣告大師奧格威（</a:t>
            </a:r>
            <a:r>
              <a:rPr lang="en-US" altLang="zh-TW" sz="1200" dirty="0">
                <a:solidFill>
                  <a:schemeClr val="tx1"/>
                </a:solidFill>
                <a:ea typeface="宋体" pitchFamily="2" charset="-122"/>
              </a:rPr>
              <a:t>David Ogilvy</a:t>
            </a:r>
            <a:r>
              <a:rPr lang="zh-TW" altLang="en-US" sz="1200" dirty="0">
                <a:solidFill>
                  <a:schemeClr val="tx1"/>
                </a:solidFill>
                <a:ea typeface="宋体" pitchFamily="2" charset="-122"/>
              </a:rPr>
              <a:t>）提出的，他認爲對那些差異小的產品，難以在廣告策略上採用獨特賣點策略</a:t>
            </a:r>
            <a:r>
              <a:rPr lang="en-US" altLang="zh-TW" sz="1200" dirty="0">
                <a:solidFill>
                  <a:schemeClr val="tx1"/>
                </a:solidFill>
                <a:ea typeface="宋体" pitchFamily="2" charset="-122"/>
              </a:rPr>
              <a:t>,</a:t>
            </a:r>
            <a:r>
              <a:rPr lang="zh-TW" altLang="en-US" sz="1200" dirty="0">
                <a:solidFill>
                  <a:schemeClr val="tx1"/>
                </a:solidFill>
                <a:ea typeface="宋体" pitchFamily="2" charset="-122"/>
              </a:rPr>
              <a:t>因此應該將對產品差異性的表現轉化爲對品牌形象表現的策略上。採用這一策略，是通過樹立品牌形象培植產品威望，使消費者對品牌保持長期的認同和好感，從而使產品和品牌得以在衆多的競爭品中確立優勢地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定位策略（</a:t>
            </a:r>
            <a:r>
              <a:rPr lang="en-US" altLang="zh-TW" sz="1200" dirty="0">
                <a:solidFill>
                  <a:schemeClr val="tx1"/>
                </a:solidFill>
                <a:ea typeface="宋体" pitchFamily="2" charset="-122"/>
              </a:rPr>
              <a:t>positioning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定位策略是指將產品定位在潛在客戶心中，或者説用廣告爲產品在消費者心中找一個位置。這個位置一旦建立，就會使購買者在需要解決某一特定需求時，首先使用這一品牌。這裏，定位沒有改變產品本身，而是在顧客的心中占據了一個有利的位置。採用定位策略，可以根據企業面臨的具體市場特性及消費者心理特徵選擇不同的方法，主要有樹立領導者定位、跟進者定位、重建新次序定位三種方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系列化策略（</a:t>
            </a:r>
            <a:r>
              <a:rPr lang="en-US" altLang="zh-TW" sz="1200" dirty="0">
                <a:solidFill>
                  <a:schemeClr val="tx1"/>
                </a:solidFill>
                <a:ea typeface="宋体" pitchFamily="2" charset="-122"/>
              </a:rPr>
              <a:t>series of advertisements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系列化策略是指在一定的時間内連續推出一系列内容關聯、風格統一的廣告，以保證廣告的單純、清晰、增强人們對廣告的識別和記憶，提高產品和企業的形象。系列化策略是現代廣告設計中很流行的策略，主要有四種形式的系列化，即：功能系列化、表現形式系列化、主題系列化、家庭系列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、工業品廣告傳媒的選擇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媒體是指實現廣告主與廣告對象之間聯系的工具，或者説，廣告媒體就是廣告資訊的傳遞工具。媒體的選擇是廣告的一個十分重要的決策，它決定通過何種方式將廣告信息才能有效地傳遞給目標受衆。媒體的選擇主要有兩個標準：覆蓋面、成本。企業所要考慮的是怎樣花最少的錢把資訊傳遞給盡量多的目標顧客，以此爲依據將廣告總開支分配到不同的廣告工具上。在選擇媒體的時候，廣告的管理者應該考慮以下幾個問題：① 你想買什麽？② 你將和誰接觸？③ 用各種媒體和他們接觸花費是多少？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媒體優點和缺點的評價標準：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	</a:t>
            </a:r>
            <a:r>
              <a:rPr lang="zh-TW" altLang="en-US" sz="1200" dirty="0">
                <a:solidFill>
                  <a:schemeClr val="tx1"/>
                </a:solidFill>
                <a:ea typeface="宋体" pitchFamily="2" charset="-122"/>
              </a:rPr>
              <a:t>每千人接觸花費（千人成本）（</a:t>
            </a:r>
            <a:r>
              <a:rPr lang="en-US" altLang="zh-TW" sz="1200" dirty="0">
                <a:solidFill>
                  <a:schemeClr val="tx1"/>
                </a:solidFill>
                <a:ea typeface="宋体" pitchFamily="2" charset="-122"/>
              </a:rPr>
              <a:t>cost per </a:t>
            </a:r>
            <a:r>
              <a:rPr lang="en-US" altLang="zh-TW" sz="1200" dirty="0" err="1">
                <a:solidFill>
                  <a:schemeClr val="tx1"/>
                </a:solidFill>
                <a:ea typeface="宋体" pitchFamily="2" charset="-122"/>
              </a:rPr>
              <a:t>mille</a:t>
            </a:r>
            <a:r>
              <a:rPr lang="en-US" altLang="zh-TW" sz="1200" dirty="0">
                <a:solidFill>
                  <a:schemeClr val="tx1"/>
                </a:solidFill>
                <a:ea typeface="宋体" pitchFamily="2" charset="-122"/>
              </a:rPr>
              <a:t>, CPM</a:t>
            </a:r>
            <a:r>
              <a:rPr lang="zh-TW" altLang="en-US" sz="1200" dirty="0">
                <a:solidFill>
                  <a:schemeClr val="tx1"/>
                </a:solidFill>
                <a:ea typeface="宋体" pitchFamily="2" charset="-122"/>
              </a:rPr>
              <a:t>）	直接郵寄較高，空間廣告、直接回應卡較低。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	</a:t>
            </a:r>
            <a:r>
              <a:rPr lang="zh-TW" altLang="en-US" sz="1200" dirty="0">
                <a:solidFill>
                  <a:schemeClr val="tx1"/>
                </a:solidFill>
                <a:ea typeface="宋体" pitchFamily="2" charset="-122"/>
              </a:rPr>
              <a:t>總費用	四色印刷品費用較高。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	</a:t>
            </a:r>
            <a:r>
              <a:rPr lang="zh-TW" altLang="en-US" sz="1200" dirty="0">
                <a:solidFill>
                  <a:schemeClr val="tx1"/>
                </a:solidFill>
                <a:ea typeface="宋体" pitchFamily="2" charset="-122"/>
              </a:rPr>
              <a:t>資訊長度	直接郵寄、電話銷售的長度較好。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	</a:t>
            </a:r>
            <a:r>
              <a:rPr lang="zh-TW" altLang="en-US" sz="1200" dirty="0">
                <a:solidFill>
                  <a:schemeClr val="tx1"/>
                </a:solidFill>
                <a:ea typeface="宋体" pitchFamily="2" charset="-122"/>
              </a:rPr>
              <a:t>資訊完整度	直接郵寄具有決定性的優勢。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	</a:t>
            </a:r>
            <a:r>
              <a:rPr lang="zh-TW" altLang="en-US" sz="1200" dirty="0">
                <a:solidFill>
                  <a:schemeClr val="tx1"/>
                </a:solidFill>
                <a:ea typeface="宋体" pitchFamily="2" charset="-122"/>
              </a:rPr>
              <a:t>資訊生命力	銷售印刷品具有較高的保留價值。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	</a:t>
            </a:r>
            <a:r>
              <a:rPr lang="zh-TW" altLang="en-US" sz="1200" dirty="0">
                <a:solidFill>
                  <a:schemeClr val="tx1"/>
                </a:solidFill>
                <a:ea typeface="宋体" pitchFamily="2" charset="-122"/>
              </a:rPr>
              <a:t>對客戶的跟蹤	商業展示要求有較長時間的跟蹤。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	</a:t>
            </a:r>
            <a:r>
              <a:rPr lang="zh-TW" altLang="en-US" sz="1200" dirty="0">
                <a:solidFill>
                  <a:schemeClr val="tx1"/>
                </a:solidFill>
                <a:ea typeface="宋体" pitchFamily="2" charset="-122"/>
              </a:rPr>
              <a:t>重複度	空間廣告要求的重複度最高。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	</a:t>
            </a:r>
            <a:r>
              <a:rPr lang="zh-TW" altLang="en-US" sz="1200" dirty="0">
                <a:solidFill>
                  <a:schemeClr val="tx1"/>
                </a:solidFill>
                <a:ea typeface="宋体" pitchFamily="2" charset="-122"/>
              </a:rPr>
              <a:t>目標準確度	直接郵寄在辨別目標顧客方面具有較大的優勢。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	</a:t>
            </a:r>
            <a:r>
              <a:rPr lang="zh-TW" altLang="en-US" sz="1200" dirty="0">
                <a:solidFill>
                  <a:schemeClr val="tx1"/>
                </a:solidFill>
                <a:ea typeface="宋体" pitchFamily="2" charset="-122"/>
              </a:rPr>
              <a:t>分散度	空間廣告的分散能力最强，而直接郵寄廣告最集中。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	</a:t>
            </a:r>
            <a:r>
              <a:rPr lang="zh-TW" altLang="en-US" sz="1200" dirty="0">
                <a:solidFill>
                  <a:schemeClr val="tx1"/>
                </a:solidFill>
                <a:ea typeface="宋体" pitchFamily="2" charset="-122"/>
              </a:rPr>
              <a:t>滲透度	直接郵寄廣告對關鍵市場有較好的滲透度。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	</a:t>
            </a:r>
            <a:r>
              <a:rPr lang="zh-TW" altLang="en-US" sz="1200" dirty="0">
                <a:solidFill>
                  <a:schemeClr val="tx1"/>
                </a:solidFill>
                <a:ea typeface="宋体" pitchFamily="2" charset="-122"/>
              </a:rPr>
              <a:t>人口統計學比較	直接郵寄是最好的，除非媒體出版物進行了人口統計學和地理學上的分類。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	</a:t>
            </a:r>
            <a:r>
              <a:rPr lang="zh-TW" altLang="en-US" sz="1200" dirty="0">
                <a:solidFill>
                  <a:schemeClr val="tx1"/>
                </a:solidFill>
                <a:ea typeface="宋体" pitchFamily="2" charset="-122"/>
              </a:rPr>
              <a:t>心理學比較	直接郵寄最能滿足這個標準，因爲特定的回應者會被提到。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13	</a:t>
            </a:r>
            <a:r>
              <a:rPr lang="zh-TW" altLang="en-US" sz="1200" dirty="0">
                <a:solidFill>
                  <a:schemeClr val="tx1"/>
                </a:solidFill>
                <a:ea typeface="宋体" pitchFamily="2" charset="-122"/>
              </a:rPr>
              <a:t>可測試比較	在每個例子都代表整體時，直接郵寄、在垂直市場的空間廣告都有效。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14	</a:t>
            </a:r>
            <a:r>
              <a:rPr lang="zh-TW" altLang="en-US" sz="1200" dirty="0">
                <a:solidFill>
                  <a:schemeClr val="tx1"/>
                </a:solidFill>
                <a:ea typeface="宋体" pitchFamily="2" charset="-122"/>
              </a:rPr>
              <a:t>生產的困難程度	給顧客的包裹必須盡量對產品進行簡單的敘述。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15	</a:t>
            </a:r>
            <a:r>
              <a:rPr lang="zh-TW" altLang="en-US" sz="1200" dirty="0">
                <a:solidFill>
                  <a:schemeClr val="tx1"/>
                </a:solidFill>
                <a:ea typeface="宋体" pitchFamily="2" charset="-122"/>
              </a:rPr>
              <a:t>生產的費用	商業展示、包裝花費較高。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16	</a:t>
            </a:r>
            <a:r>
              <a:rPr lang="zh-TW" altLang="en-US" sz="1200" dirty="0">
                <a:solidFill>
                  <a:schemeClr val="tx1"/>
                </a:solidFill>
                <a:ea typeface="宋体" pitchFamily="2" charset="-122"/>
              </a:rPr>
              <a:t>關注度比較	印刷品通常有較長時間的關注度。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17	</a:t>
            </a:r>
            <a:r>
              <a:rPr lang="zh-TW" altLang="en-US" sz="1200" dirty="0">
                <a:solidFill>
                  <a:schemeClr val="tx1"/>
                </a:solidFill>
                <a:ea typeface="宋体" pitchFamily="2" charset="-122"/>
              </a:rPr>
              <a:t>代碼能力	直接郵寄能夠用簡單的符號去説明問題。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18	</a:t>
            </a:r>
            <a:r>
              <a:rPr lang="zh-TW" altLang="en-US" sz="1200" dirty="0">
                <a:solidFill>
                  <a:schemeClr val="tx1"/>
                </a:solidFill>
                <a:ea typeface="宋体" pitchFamily="2" charset="-122"/>
              </a:rPr>
              <a:t>可信度比較、資訊的衝突	商業展示有較高的可信度。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資料來源：詹姆斯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莫里斯（</a:t>
            </a:r>
            <a:r>
              <a:rPr lang="en-US" altLang="zh-TW" sz="1200" dirty="0">
                <a:solidFill>
                  <a:schemeClr val="tx1"/>
                </a:solidFill>
                <a:ea typeface="宋体" pitchFamily="2" charset="-122"/>
              </a:rPr>
              <a:t>James </a:t>
            </a:r>
            <a:r>
              <a:rPr lang="en-US" altLang="zh-TW" sz="1200" dirty="0" err="1">
                <a:solidFill>
                  <a:schemeClr val="tx1"/>
                </a:solidFill>
                <a:ea typeface="宋体" pitchFamily="2" charset="-122"/>
              </a:rPr>
              <a:t>Mirrlees</a:t>
            </a:r>
            <a:r>
              <a:rPr lang="zh-TW" altLang="en-US" sz="1200" dirty="0">
                <a:solidFill>
                  <a:schemeClr val="tx1"/>
                </a:solidFill>
                <a:ea typeface="宋体" pitchFamily="2" charset="-122"/>
              </a:rPr>
              <a:t>）</a:t>
            </a:r>
            <a:r>
              <a:rPr lang="en-US" altLang="zh-TW" sz="1200" dirty="0">
                <a:solidFill>
                  <a:schemeClr val="tx1"/>
                </a:solidFill>
                <a:ea typeface="宋体" pitchFamily="2" charset="-122"/>
              </a:rPr>
              <a:t>. </a:t>
            </a:r>
            <a:r>
              <a:rPr lang="zh-TW" altLang="en-US" sz="1200" dirty="0">
                <a:solidFill>
                  <a:schemeClr val="tx1"/>
                </a:solidFill>
                <a:ea typeface="宋体" pitchFamily="2" charset="-122"/>
              </a:rPr>
              <a:t>對你所選擇的媒體進行平衡</a:t>
            </a:r>
            <a:r>
              <a:rPr lang="en-US" altLang="zh-TW" sz="1200" dirty="0">
                <a:solidFill>
                  <a:schemeClr val="tx1"/>
                </a:solidFill>
                <a:ea typeface="宋体" pitchFamily="2" charset="-122"/>
              </a:rPr>
              <a:t>. </a:t>
            </a:r>
            <a:r>
              <a:rPr lang="zh-TW" altLang="en-US" sz="1200" dirty="0">
                <a:solidFill>
                  <a:schemeClr val="tx1"/>
                </a:solidFill>
                <a:ea typeface="宋体" pitchFamily="2" charset="-122"/>
              </a:rPr>
              <a:t>工業品行銷，</a:t>
            </a:r>
            <a:r>
              <a:rPr lang="en-US" altLang="zh-TW" sz="1200" dirty="0">
                <a:solidFill>
                  <a:schemeClr val="tx1"/>
                </a:solidFill>
                <a:ea typeface="宋体" pitchFamily="2" charset="-122"/>
              </a:rPr>
              <a:t>1987</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對於工業品來説，選擇的媒體一般是：商業期刊、直接郵寄、網絡廣告。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、商業期刊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廠商使用的期刊包括：一般雜誌、工業品專業雜誌、商業雜誌。雜誌的選擇主要根據目標受衆和費用兩個因素來確定，事先要分析空間廣告的花費和目標受衆，以確保在合適的雜誌上讓目標受衆在合適的地方接觸到公司發布的廣告；否則，廣告的投入就是浪費。和普通消費品不同的是，大多數工業品廣告的目標受衆人數很小，很集中，如果空間廣告的目標受衆不能接觸到媒體，就需要通過別的廣告方式，如直接郵寄、電話方式去傳遞信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商業期刊分爲兩種形式，一種是面向不同產業中的某種特定的工作、技術、職責，一種是面向某一產業中的不同部門。如果產品在許多產業中具有潛在的客戶，那麽在前一種期刊中刊登廣告比較好；反之，如果公司的產品僅在少數產業中具有應用價值，則在後一種期刊中做廣告效果比較好。工業品廣告媒體的選擇所要考慮的一個重要的問題是廣告覆蓋面，期刊的廣告必須覆蓋到廣告的目標受衆，因此，期刊的選擇實際上取決於對產品所適用產業的估計及對購買決策參與者範圍的了解。只有在此基礎上，有針對性的刊登廣告，期刊的廣告效果才會好。期刊的選擇中，覆蓋面是一個很重要的標準，但成本也是需要考慮的一個重要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廣告總開支要被分配到不同的廣告工具上。一般來説，這些費用的分配大致比例如下：商業期刊</a:t>
            </a:r>
            <a:r>
              <a:rPr lang="en-US" altLang="zh-TW" sz="1200" dirty="0">
                <a:solidFill>
                  <a:schemeClr val="tx1"/>
                </a:solidFill>
                <a:ea typeface="宋体" pitchFamily="2" charset="-122"/>
              </a:rPr>
              <a:t>40%</a:t>
            </a:r>
            <a:r>
              <a:rPr lang="zh-TW" altLang="en-US" sz="1200" dirty="0">
                <a:solidFill>
                  <a:schemeClr val="tx1"/>
                </a:solidFill>
                <a:ea typeface="宋体" pitchFamily="2" charset="-122"/>
              </a:rPr>
              <a:t>、銷售促進</a:t>
            </a:r>
            <a:r>
              <a:rPr lang="en-US" altLang="zh-TW" sz="1200" dirty="0">
                <a:solidFill>
                  <a:schemeClr val="tx1"/>
                </a:solidFill>
                <a:ea typeface="宋体" pitchFamily="2" charset="-122"/>
              </a:rPr>
              <a:t>25%</a:t>
            </a:r>
            <a:r>
              <a:rPr lang="zh-TW" altLang="en-US" sz="1200" dirty="0">
                <a:solidFill>
                  <a:schemeClr val="tx1"/>
                </a:solidFill>
                <a:ea typeface="宋体" pitchFamily="2" charset="-122"/>
              </a:rPr>
              <a:t>、郵寄廣告</a:t>
            </a:r>
            <a:r>
              <a:rPr lang="en-US" altLang="zh-TW" sz="1200" dirty="0">
                <a:solidFill>
                  <a:schemeClr val="tx1"/>
                </a:solidFill>
                <a:ea typeface="宋体" pitchFamily="2" charset="-122"/>
              </a:rPr>
              <a:t>25%</a:t>
            </a:r>
            <a:r>
              <a:rPr lang="zh-TW" altLang="en-US" sz="1200" dirty="0">
                <a:solidFill>
                  <a:schemeClr val="tx1"/>
                </a:solidFill>
                <a:ea typeface="宋体" pitchFamily="2" charset="-122"/>
              </a:rPr>
              <a:t>、商業展覽</a:t>
            </a:r>
            <a:r>
              <a:rPr lang="en-US" altLang="zh-TW" sz="1200" dirty="0">
                <a:solidFill>
                  <a:schemeClr val="tx1"/>
                </a:solidFill>
                <a:ea typeface="宋体" pitchFamily="2" charset="-122"/>
              </a:rPr>
              <a:t>10%</a:t>
            </a:r>
            <a:r>
              <a:rPr lang="zh-TW" altLang="en-US" sz="1200" dirty="0">
                <a:solidFill>
                  <a:schemeClr val="tx1"/>
                </a:solidFill>
                <a:ea typeface="宋体" pitchFamily="2" charset="-122"/>
              </a:rPr>
              <a:t>。廣告費用的開支原則上由這些期刊的效率來決定，有的期刊覆蓋面雖然小，但由於其訂戶中目標受衆相對較集中，因此仍然是相對成本較低的，投放到這種期刊上的廣告較爲有效。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使是很成功的商業期刊的廣告也只能被讀者中的一小部分人接觸到，因此，一次性廣告的投放一般不會取得顯著的效果，加上期刊的讀者群每期都會發生變化，所以廣告的重複投放就更有其必要性。一般來説，在期刊上的廣告投放每年必須有</a:t>
            </a:r>
            <a:r>
              <a:rPr lang="en-US" altLang="zh-TW" sz="1200" dirty="0">
                <a:solidFill>
                  <a:schemeClr val="tx1"/>
                </a:solidFill>
                <a:ea typeface="宋体" pitchFamily="2" charset="-122"/>
              </a:rPr>
              <a:t>6</a:t>
            </a:r>
            <a:r>
              <a:rPr lang="zh-TW" altLang="en-US" sz="1200" dirty="0">
                <a:solidFill>
                  <a:schemeClr val="tx1"/>
                </a:solidFill>
                <a:ea typeface="宋体" pitchFamily="2" charset="-122"/>
              </a:rPr>
              <a:t>次以上，周刊年投放量在</a:t>
            </a:r>
            <a:r>
              <a:rPr lang="en-US" altLang="zh-TW" sz="1200" dirty="0">
                <a:solidFill>
                  <a:schemeClr val="tx1"/>
                </a:solidFill>
                <a:ea typeface="宋体" pitchFamily="2" charset="-122"/>
              </a:rPr>
              <a:t>26~52</a:t>
            </a:r>
            <a:r>
              <a:rPr lang="zh-TW" altLang="en-US" sz="1200" dirty="0">
                <a:solidFill>
                  <a:schemeClr val="tx1"/>
                </a:solidFill>
                <a:ea typeface="宋体" pitchFamily="2" charset="-122"/>
              </a:rPr>
              <a:t>次，效果才會好。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、郵寄廣告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郵寄廣告是將廣告資訊直接送到所要傳遞的人手中，郵寄的内容可以是介紹新產品的銷售信件、產品目錄，也可以是產品樣本。郵寄廣告的最大優點是可以將信息送到明確規定的地方。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郵寄廣告還可以支持推銷員的工作，如果郵寄廣告得到回應，則推銷員可以依據信函上所提供的信息找到潛在的客戶，從而提高工作效率。另外，郵寄廣告的成本相對於其他的媒介較低，但如果產品的潛在用戶相當廣泛，並且不具有明顯的特徵，郵寄廣告就會造成浪費，只有購買者可以明確辨識而且較容易通過郵件接觸時，郵寄廣告才可行。一份郵寄廣告通常能夠抓住讀者的注意力，這是它相對於商業期刊的優勢；但要發揮這些優勢，郵寄廣告必須具有醒目的標題和合理的版式。郵寄廣告的時間性也具有較大的靈活性，它可以將最新的價目表和最新的產品、服務信息傳遞給購買者。最後，郵寄廣告有利於購買者做出回應，廣告中的回執函和有關購買信息使購買者可以較容易與本地推銷員或公司聯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建立一份潛在的購買者名單是進行郵寄廣告的關鍵步驟，它直接影響到郵寄廣告的效果。產品購買者的郵寄名單可以由以下通路獲得：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商業期刊提供的訂戶名單；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產業指導部門提供的名單；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自我擬定的名單。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a:t>
            </a:r>
            <a:r>
              <a:rPr lang="zh-CN" altLang="zh-CN" sz="1800" dirty="0">
                <a:effectLst/>
                <a:ea typeface="宋体" panose="02010600030101010101" pitchFamily="2" charset="-122"/>
                <a:cs typeface="Times New Roman" panose="02020603050405020304" pitchFamily="18" charset="0"/>
              </a:rPr>
              <a:t>網路</a:t>
            </a:r>
            <a:r>
              <a:rPr lang="zh-TW" altLang="en-US" sz="1200" dirty="0">
                <a:solidFill>
                  <a:schemeClr val="tx1"/>
                </a:solidFill>
                <a:ea typeface="宋体" pitchFamily="2" charset="-122"/>
              </a:rPr>
              <a:t>廣告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隨著互聯網（</a:t>
            </a:r>
            <a:r>
              <a:rPr lang="en-US" altLang="zh-TW" sz="1200" dirty="0">
                <a:solidFill>
                  <a:schemeClr val="tx1"/>
                </a:solidFill>
                <a:ea typeface="宋体" pitchFamily="2" charset="-122"/>
              </a:rPr>
              <a:t>Internet</a:t>
            </a:r>
            <a:r>
              <a:rPr lang="zh-TW" altLang="en-US" sz="1200" dirty="0">
                <a:solidFill>
                  <a:schemeClr val="tx1"/>
                </a:solidFill>
                <a:ea typeface="宋体" pitchFamily="2" charset="-122"/>
              </a:rPr>
              <a:t>）飛速發展，網絡廣告異軍突起，成爲最有希望、最具活力的廣告形式。在過去的西元</a:t>
            </a:r>
            <a:r>
              <a:rPr lang="en-US" altLang="zh-TW" sz="1200" dirty="0">
                <a:solidFill>
                  <a:schemeClr val="tx1"/>
                </a:solidFill>
                <a:ea typeface="宋体" pitchFamily="2" charset="-122"/>
              </a:rPr>
              <a:t>1995</a:t>
            </a:r>
            <a:r>
              <a:rPr lang="zh-TW" altLang="en-US" sz="1200" dirty="0">
                <a:solidFill>
                  <a:schemeClr val="tx1"/>
                </a:solidFill>
                <a:ea typeface="宋体" pitchFamily="2" charset="-122"/>
              </a:rPr>
              <a:t>年美國的網絡廣告支出爲</a:t>
            </a:r>
            <a:r>
              <a:rPr lang="en-US" altLang="zh-TW" sz="1200" dirty="0">
                <a:solidFill>
                  <a:schemeClr val="tx1"/>
                </a:solidFill>
                <a:ea typeface="宋体" pitchFamily="2" charset="-122"/>
              </a:rPr>
              <a:t>5000</a:t>
            </a:r>
            <a:r>
              <a:rPr lang="zh-TW" altLang="en-US" sz="1200" dirty="0">
                <a:solidFill>
                  <a:schemeClr val="tx1"/>
                </a:solidFill>
                <a:ea typeface="宋体" pitchFamily="2" charset="-122"/>
              </a:rPr>
              <a:t>萬美元，西元</a:t>
            </a:r>
            <a:r>
              <a:rPr lang="en-US" altLang="zh-TW" sz="1200" dirty="0">
                <a:solidFill>
                  <a:schemeClr val="tx1"/>
                </a:solidFill>
                <a:ea typeface="宋体" pitchFamily="2" charset="-122"/>
              </a:rPr>
              <a:t>1999</a:t>
            </a:r>
            <a:r>
              <a:rPr lang="zh-TW" altLang="en-US" sz="1200" dirty="0">
                <a:solidFill>
                  <a:schemeClr val="tx1"/>
                </a:solidFill>
                <a:ea typeface="宋体" pitchFamily="2" charset="-122"/>
              </a:rPr>
              <a:t>年達到了</a:t>
            </a:r>
            <a:r>
              <a:rPr lang="en-US" altLang="zh-TW" sz="1200" dirty="0">
                <a:solidFill>
                  <a:schemeClr val="tx1"/>
                </a:solidFill>
                <a:ea typeface="宋体" pitchFamily="2" charset="-122"/>
              </a:rPr>
              <a:t>42</a:t>
            </a:r>
            <a:r>
              <a:rPr lang="zh-TW" altLang="en-US" sz="1200" dirty="0">
                <a:solidFill>
                  <a:schemeClr val="tx1"/>
                </a:solidFill>
                <a:ea typeface="宋体" pitchFamily="2" charset="-122"/>
              </a:rPr>
              <a:t>億美元，西元</a:t>
            </a:r>
            <a:r>
              <a:rPr lang="en-US" altLang="zh-TW" sz="1200" dirty="0">
                <a:solidFill>
                  <a:schemeClr val="tx1"/>
                </a:solidFill>
                <a:ea typeface="宋体" pitchFamily="2" charset="-122"/>
              </a:rPr>
              <a:t>2000</a:t>
            </a:r>
            <a:r>
              <a:rPr lang="zh-TW" altLang="en-US" sz="1200" dirty="0">
                <a:solidFill>
                  <a:schemeClr val="tx1"/>
                </a:solidFill>
                <a:ea typeface="宋体" pitchFamily="2" charset="-122"/>
              </a:rPr>
              <a:t>年 達到</a:t>
            </a:r>
            <a:r>
              <a:rPr lang="en-US" altLang="zh-TW" sz="1200" dirty="0">
                <a:solidFill>
                  <a:schemeClr val="tx1"/>
                </a:solidFill>
                <a:ea typeface="宋体" pitchFamily="2" charset="-122"/>
              </a:rPr>
              <a:t>79</a:t>
            </a:r>
            <a:r>
              <a:rPr lang="zh-TW" altLang="en-US" sz="1200" dirty="0">
                <a:solidFill>
                  <a:schemeClr val="tx1"/>
                </a:solidFill>
                <a:ea typeface="宋体" pitchFamily="2" charset="-122"/>
              </a:rPr>
              <a:t>億美元，占廣告總額</a:t>
            </a:r>
            <a:r>
              <a:rPr lang="en-US" altLang="zh-TW" sz="1200" dirty="0">
                <a:solidFill>
                  <a:schemeClr val="tx1"/>
                </a:solidFill>
                <a:ea typeface="宋体" pitchFamily="2" charset="-122"/>
              </a:rPr>
              <a:t>4%</a:t>
            </a:r>
            <a:r>
              <a:rPr lang="zh-TW" altLang="en-US" sz="1200" dirty="0">
                <a:solidFill>
                  <a:schemeClr val="tx1"/>
                </a:solidFill>
                <a:ea typeface="宋体" pitchFamily="2" charset="-122"/>
              </a:rPr>
              <a:t>，預計到西元</a:t>
            </a:r>
            <a:r>
              <a:rPr lang="en-US" altLang="zh-TW" sz="1200" dirty="0">
                <a:solidFill>
                  <a:schemeClr val="tx1"/>
                </a:solidFill>
                <a:ea typeface="宋体" pitchFamily="2" charset="-122"/>
              </a:rPr>
              <a:t>2004</a:t>
            </a:r>
            <a:r>
              <a:rPr lang="zh-TW" altLang="en-US" sz="1200" dirty="0">
                <a:solidFill>
                  <a:schemeClr val="tx1"/>
                </a:solidFill>
                <a:ea typeface="宋体" pitchFamily="2" charset="-122"/>
              </a:rPr>
              <a:t>年將達到</a:t>
            </a:r>
            <a:r>
              <a:rPr lang="en-US" altLang="zh-TW" sz="1200" dirty="0">
                <a:solidFill>
                  <a:schemeClr val="tx1"/>
                </a:solidFill>
                <a:ea typeface="宋体" pitchFamily="2" charset="-122"/>
              </a:rPr>
              <a:t>10%</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的廣告理論是建立在工業時代大衆化消費、大規模、大批量、標準化生產的基礎上，傳統的廣告媒體，包括電視、廣播、報紙、雜誌等大衆媒體都只能單向交流，强制性地在一定區域内發布廣告信息，受衆只能被動地接受，不能及時、準確得到反饋信息。網絡廣告與傳統廣告相比，具有鮮明特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a:t>
            </a:r>
            <a:r>
              <a:rPr lang="zh-CN" altLang="zh-CN" sz="1800" dirty="0">
                <a:effectLst/>
                <a:ea typeface="宋体" panose="02010600030101010101" pitchFamily="2" charset="-122"/>
                <a:cs typeface="Times New Roman" panose="02020603050405020304" pitchFamily="18" charset="0"/>
              </a:rPr>
              <a:t>網路</a:t>
            </a:r>
            <a:r>
              <a:rPr lang="zh-TW" altLang="en-US" sz="1200" dirty="0">
                <a:solidFill>
                  <a:schemeClr val="tx1"/>
                </a:solidFill>
                <a:ea typeface="宋体" pitchFamily="2" charset="-122"/>
              </a:rPr>
              <a:t>廣告具有廣泛的傳播時空。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廣告的廣告空間非常有限且價格昂貴，廣告主必須花費很高的費用購買幾秒的廣播電視廣告時段，或者是報紙雜誌的廣告版面，或者是路邊的一個廣告牌，這些有限的空間傳播的信息少，廣告主不能將大量引人入勝的内容傳播出去，並且很容易受到目標受衆的收聽、收看、閲讀習慣的影響而降低效果。而網絡廣告的廣告空間幾乎是無限的，且成本較低，廣告主可以花很少的費用提供大量關於企業和產品的信息，並且可以根據消費者對信息的不同需求而靈活剪裁内容，以適應每一訪問者個性化的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傳統廣告刊播時間受到嚴格的限制，容易錯過目標受衆，並且廣告信息難以保存。而在網絡廣告中，時間的概念對廣告主沒有太大的意義，網上廣告的信息存儲在服務器中，消費者可以隨時查閲。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網絡廣告的傳播範圍也遠遠大於傳統廣告，可以把廣告傳播到互聯網（</a:t>
            </a:r>
            <a:r>
              <a:rPr lang="en-US" altLang="zh-TW" sz="1200" dirty="0">
                <a:solidFill>
                  <a:schemeClr val="tx1"/>
                </a:solidFill>
                <a:ea typeface="宋体" pitchFamily="2" charset="-122"/>
              </a:rPr>
              <a:t>Internet</a:t>
            </a:r>
            <a:r>
              <a:rPr lang="zh-TW" altLang="en-US" sz="1200" dirty="0">
                <a:solidFill>
                  <a:schemeClr val="tx1"/>
                </a:solidFill>
                <a:ea typeface="宋体" pitchFamily="2" charset="-122"/>
              </a:rPr>
              <a:t>）覆蓋的所有國家和地區。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a:t>
            </a:r>
            <a:r>
              <a:rPr lang="zh-CN" altLang="zh-CN" sz="1800" dirty="0">
                <a:effectLst/>
                <a:ea typeface="宋体" panose="02010600030101010101" pitchFamily="2" charset="-122"/>
                <a:cs typeface="Times New Roman" panose="02020603050405020304" pitchFamily="18" charset="0"/>
              </a:rPr>
              <a:t>網路</a:t>
            </a:r>
            <a:r>
              <a:rPr lang="zh-TW" altLang="en-US" sz="1200" dirty="0">
                <a:solidFill>
                  <a:schemeClr val="tx1"/>
                </a:solidFill>
                <a:ea typeface="宋体" pitchFamily="2" charset="-122"/>
              </a:rPr>
              <a:t>廣告可以實現廣告主與目標受衆的即時互動。傳統廣告是一種單向的信息傳播，由廣告主把廣告資訊「推」向目標受衆，這種溝通模式將受衆放在被動接受資訊的地位。而網絡廣告是一種「推</a:t>
            </a:r>
            <a:r>
              <a:rPr lang="en-US" altLang="zh-TW" sz="1200" dirty="0">
                <a:solidFill>
                  <a:schemeClr val="tx1"/>
                </a:solidFill>
                <a:ea typeface="宋体" pitchFamily="2" charset="-122"/>
              </a:rPr>
              <a:t>-</a:t>
            </a:r>
            <a:r>
              <a:rPr lang="zh-TW" altLang="en-US" sz="1200" dirty="0">
                <a:solidFill>
                  <a:schemeClr val="tx1"/>
                </a:solidFill>
                <a:ea typeface="宋体" pitchFamily="2" charset="-122"/>
              </a:rPr>
              <a:t>拉」互動式的資訊傳播方式，網絡廣告是以分類商品資訊的方式將相關產品所有的資訊組織上網，等待消費者查詢或向消費者推銷相關的信息。消費者成爲交流的主動方，他們在各種個性化需求的驅動下主動、自由尋找相關資訊，瀏覽公司的廣告，遇到符合自身需要的内容可以進一步詳細了解，並可以通過電子郵件（</a:t>
            </a:r>
            <a:r>
              <a:rPr lang="en-US" altLang="zh-TW" sz="1200" dirty="0">
                <a:solidFill>
                  <a:schemeClr val="tx1"/>
                </a:solidFill>
                <a:ea typeface="宋体" pitchFamily="2" charset="-122"/>
              </a:rPr>
              <a:t>E-mail</a:t>
            </a:r>
            <a:r>
              <a:rPr lang="zh-TW" altLang="en-US" sz="1200" dirty="0">
                <a:solidFill>
                  <a:schemeClr val="tx1"/>
                </a:solidFill>
                <a:ea typeface="宋体" pitchFamily="2" charset="-122"/>
              </a:rPr>
              <a:t>）進行更詳細的查詢或者直接下訂單，廣告主一旦受到資訊，可以根據顧客的要求和建議及時做出積極反饋。網絡廣告的即時互動的特性，使得廣告傳播成爲「一對一」的個體溝通模式，提高了目標顧客的選擇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a:t>
            </a:r>
            <a:r>
              <a:rPr lang="zh-CN" altLang="zh-CN" sz="1800" dirty="0">
                <a:effectLst/>
                <a:ea typeface="宋体" panose="02010600030101010101" pitchFamily="2" charset="-122"/>
                <a:cs typeface="Times New Roman" panose="02020603050405020304" pitchFamily="18" charset="0"/>
              </a:rPr>
              <a:t>網路</a:t>
            </a:r>
            <a:r>
              <a:rPr lang="zh-TW" altLang="en-US" sz="1200" dirty="0">
                <a:solidFill>
                  <a:schemeClr val="tx1"/>
                </a:solidFill>
                <a:ea typeface="宋体" pitchFamily="2" charset="-122"/>
              </a:rPr>
              <a:t>廣告具有較高的經濟性。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傳統廣告的投入成本高，空間有限且昂貴，而網絡廣告的平均費用比傳統廣告低許多，並且可以進行全球傳播，因此網絡廣告在價格上具有極强的競爭力。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a:t>
            </a:r>
            <a:r>
              <a:rPr lang="zh-CN" altLang="zh-CN" sz="1800" dirty="0">
                <a:effectLst/>
                <a:ea typeface="宋体" panose="02010600030101010101" pitchFamily="2" charset="-122"/>
                <a:cs typeface="Times New Roman" panose="02020603050405020304" pitchFamily="18" charset="0"/>
              </a:rPr>
              <a:t>網路</a:t>
            </a:r>
            <a:r>
              <a:rPr lang="zh-TW" altLang="en-US" sz="1200" dirty="0">
                <a:solidFill>
                  <a:schemeClr val="tx1"/>
                </a:solidFill>
                <a:ea typeface="宋体" pitchFamily="2" charset="-122"/>
              </a:rPr>
              <a:t>廣告傳播信息的非强迫性。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廣告具有强迫灌輸的特性，都是通過「推」的方式進行資訊交流，受衆沒有選擇的權力，這種廣告形式已經愈來愈受到現代消費者的反感。網絡廣告的交互方式使受衆有了主動選擇的權力，他們可以主動尋找適合自己的資訊，形成一種由受衆出發到廣告主的「拉」與互動的溝通形式。這種溝通形式使得網絡廣告的主要作用是根據顧客的需要提供相應的信息，服務顧客，屬於非强迫性的「軟」廣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a:t>
            </a:r>
            <a:r>
              <a:rPr lang="zh-CN" altLang="zh-CN" sz="1800" dirty="0">
                <a:effectLst/>
                <a:ea typeface="宋体" panose="02010600030101010101" pitchFamily="2" charset="-122"/>
                <a:cs typeface="Times New Roman" panose="02020603050405020304" pitchFamily="18" charset="0"/>
              </a:rPr>
              <a:t>網路</a:t>
            </a:r>
            <a:r>
              <a:rPr lang="zh-TW" altLang="en-US" sz="1200" dirty="0">
                <a:solidFill>
                  <a:schemeClr val="tx1"/>
                </a:solidFill>
                <a:ea typeface="宋体" pitchFamily="2" charset="-122"/>
              </a:rPr>
              <a:t>廣告效果的可測評性。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廣告的效果通常比較難以測試、評估，無法知道有多少人接受到所發出的廣告資訊，更難以統計有多少人受到廣告的影響做出購買決定。網絡廣告效果的測定雖然也不可能完全解決廣告效果的準確測定問題，但可以通過受衆發揮的電子郵件（</a:t>
            </a:r>
            <a:r>
              <a:rPr lang="en-US" altLang="zh-TW" sz="1200" dirty="0">
                <a:solidFill>
                  <a:schemeClr val="tx1"/>
                </a:solidFill>
                <a:ea typeface="宋体" pitchFamily="2" charset="-122"/>
              </a:rPr>
              <a:t>E-mail</a:t>
            </a:r>
            <a:r>
              <a:rPr lang="zh-TW" altLang="en-US" sz="1200" dirty="0">
                <a:solidFill>
                  <a:schemeClr val="tx1"/>
                </a:solidFill>
                <a:ea typeface="宋体" pitchFamily="2" charset="-122"/>
              </a:rPr>
              <a:t>）直接了解受衆的反應，可以通過設置服務器端的訪問記錄（</a:t>
            </a:r>
            <a:r>
              <a:rPr lang="en-US" altLang="zh-TW" sz="1200" dirty="0">
                <a:solidFill>
                  <a:schemeClr val="tx1"/>
                </a:solidFill>
                <a:ea typeface="宋体" pitchFamily="2" charset="-122"/>
              </a:rPr>
              <a:t>log</a:t>
            </a:r>
            <a:r>
              <a:rPr lang="zh-TW" altLang="en-US" sz="1200" dirty="0">
                <a:solidFill>
                  <a:schemeClr val="tx1"/>
                </a:solidFill>
                <a:ea typeface="宋体" pitchFamily="2" charset="-122"/>
              </a:rPr>
              <a:t>）隨時獲得訪問人數、訪問過程、瀏覽資訊記錄，隨時檢測廣告投放的程度，從而及時調整市場行銷策略。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網絡廣告具有傳統廣告媒體不具備的優勢，隨著網絡廣告的成熟與發展，逐步形成與傳統媒體共存互補的關系。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由於網絡廣告與傳統媒體廣告存在較大差異性，所以對網絡廣告的評價也不同。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網絡廣告與傳統媒體廣告評價標準比較：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網絡媒體	傳統媒體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網頁瀏覽次數	收視率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電子報訂閲人數	發行量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熱門網頁瀏覽次數	閲讀率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熱門網頁平均瀏覽時長	收視率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網站分析與數據庫記錄	消費者輪廓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點閱成本（</a:t>
            </a:r>
            <a:r>
              <a:rPr lang="en-US" altLang="zh-TW" sz="1200" dirty="0">
                <a:solidFill>
                  <a:schemeClr val="tx1"/>
                </a:solidFill>
                <a:ea typeface="宋体" pitchFamily="2" charset="-122"/>
              </a:rPr>
              <a:t>cost per click, CPC</a:t>
            </a:r>
            <a:r>
              <a:rPr lang="zh-TW" altLang="en-US" sz="1200" dirty="0">
                <a:solidFill>
                  <a:schemeClr val="tx1"/>
                </a:solidFill>
                <a:ea typeface="宋体" pitchFamily="2" charset="-122"/>
              </a:rPr>
              <a:t>）	收視點數成本（</a:t>
            </a:r>
            <a:r>
              <a:rPr lang="en-US" altLang="zh-TW" sz="1200" dirty="0">
                <a:solidFill>
                  <a:schemeClr val="tx1"/>
                </a:solidFill>
                <a:ea typeface="宋体" pitchFamily="2" charset="-122"/>
              </a:rPr>
              <a:t>cost per rating point, CPRP</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的根本目的在於促成消費者購買產品，但是由於網絡廣告的作用是一項緩慢的過程，其效果也不僅僅表現爲銷售效果，因此應把廣告的傳播效果、經濟效果、社會效果幾方面綜合衡量，並按照網絡廣告活動過程分階段進行評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、廣告效果評價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目的在於創造認知度，激勵對公司的忠誠度和其他對產品有利的消費者態度，但也應該對廣告的效果作量化的分析，行銷經理必須對廣告的效果做出評價以改善未來廣告宣傳策略，降低企業成本，並將用於廣告開支的效果與用於其他行銷策略的開支效果進行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媒體的廣告業中流傳這樣一句話：「我知道有一半的廣告費用被浪費掉了，但我不知道是哪一半。」的確，事實上很多廣告的受衆是無法精確把握的，因此想投放廣告的企業大都是從廣告播放的時段和方式考慮，盡量能使產品的潛在顧客能夠接受廣告的内容和廣告所代表的產品，從而增大其成爲確定顧客的可能性。因爲不能保證產品潛在的用戶都能看到企業製作的廣告，由於對廣告受衆把握的不確定性所造成廣告投放的盲目性，企業投入的廣告成本常常不能最大限度地收回，這無疑增加了企業的經營成本。所以對廣告效果評估是十分必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總的來説，成功的工業品廣告一般包含以下標準：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具有高度的視覺吸引力；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選擇合適的目標受衆；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讓讀者進入情景之中；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承諾回報；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支持承諾；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以一定的邏輯順序提出銷售建議；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⑦ 用面對面的方式進行交談；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⑧ 易讀；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⑨ 强調服務而不是資源；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⑩ 反映公司的個性。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廣告效果的測定大致分爲事前測量、事中測量、事後測量。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廣告效果的事前測量是指在廣告作品尚未製作完成或正式發布之前，廣告人對廣告作品進行評估，主要包括：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、專家意見綜合法。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在廣告作品或媒介組合計劃做好後，試拿出幾種可供選擇的方案，請有經驗的廣告專家、權威人士、行銷專家等進行測定，多方面、多層次對廣告作品和媒介組合方式產生的效果做出預測。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、消費者評定法。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選取一定數量的具有代表性的消費者，根據他們對廣告形式的喜好來判斷審定廣告效果。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、檢查表測定法。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又稱採分法，是指將同一產品的若干幅不同創意的廣告，讓評審者通過比較測定哪一幅廣告更能吸引人們的注意力，以便選用其中最好的一幅。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、言詞反應法。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將一幅廣告作品向消費者展示幾秒鐘後收回，要求消費者馬上講出或寫下幾個他當時想到的言詞，測試人再將各位消費者的反應詞匯總起來進行心理分析，可以通過消費者受廣告刺激所產生的聯想來判斷消費者對所看到廣告的心理反應，測定其對產品的態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、機械測量法。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包括人的視綫習慣測量；從文字直寫與橫寫的易讀性測定排列順序；瞬間顯露測試，如看文案時最先看到的是哪一部分。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、概念測量法。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是指針對廣告表現的概念進行測試，以尋求最貼切的方式，最具衝擊力的策略，作爲廣告出擊的依據。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廣告效果的事中測量是對廣告作品已經在媒體上推出後，所產生的效果進行評估。主要有：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、函詢法。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這種方法通常是採用問卷調查的形式對廣告心理效果進行測定。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、詢問法。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是指消費者在看完廣告後，向刊播廣告者詢問次數多少來衡量廣告的效果，用於比較媒體價值。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、隔日回憶測量法。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在廣告刊播的第二天，或是一周内，用電話或定點訪問方式，調查消費者對廣告的記憶、認知、興趣程度，從而確定廣告的影響力是否與事先設定的結果相符，是否需要調整。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廣告效果的事後測量是指在整個廣告活動結束後，進行總評價和總測定。它包括：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、認知測量法。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讓調查對象看一則廣告，問他是否看過，如果回答「看過」，説明他對這個廣告有所認知；反之，則無從認知。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、回憶測量法。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是指在一定時間内，測驗消費者對某一廣告的記憶度和理解度，包括純粹回想法和輔助回想法。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、識別法。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是將已經推出的廣告作品或商品混在其他廣告中或其他品牌中，將這些廣告或商品逐一向消費者展示，看有多少消費者可識別出已經推出的廣告或宣傳的品牌。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、銷售反應法。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是指到廣告推銷點，通過同消費者交流，了解他們購買同類產品的決策過程。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、綜合測量法。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將上次廣告的綜合心理效果和本次廣告的綜合心理效果用坐標形式加以比較，從而綜合衡量出廣告的總體效果。</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43</a:t>
            </a:fld>
            <a:endParaRPr lang="en-US" altLang="zh-CN" dirty="0"/>
          </a:p>
        </p:txBody>
      </p:sp>
    </p:spTree>
    <p:extLst>
      <p:ext uri="{BB962C8B-B14F-4D97-AF65-F5344CB8AC3E}">
        <p14:creationId xmlns:p14="http://schemas.microsoft.com/office/powerpoint/2010/main" val="3881644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11.4</a:t>
            </a:r>
            <a:r>
              <a:rPr lang="zh-CN" altLang="en-US" sz="1200" dirty="0">
                <a:solidFill>
                  <a:schemeClr val="tx1"/>
                </a:solidFill>
                <a:ea typeface="宋体" pitchFamily="2" charset="-122"/>
              </a:rPr>
              <a:t>、廣而告之（</a:t>
            </a:r>
            <a:r>
              <a:rPr lang="en-US" altLang="zh-CN" sz="1200" dirty="0">
                <a:solidFill>
                  <a:schemeClr val="tx1"/>
                </a:solidFill>
                <a:ea typeface="宋体" pitchFamily="2" charset="-122"/>
              </a:rPr>
              <a:t>advertising</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11.4.2</a:t>
            </a:r>
            <a:r>
              <a:rPr lang="zh-TW" altLang="en-US" sz="1200" dirty="0">
                <a:solidFill>
                  <a:schemeClr val="tx1"/>
                </a:solidFill>
                <a:ea typeface="宋体" pitchFamily="2" charset="-122"/>
              </a:rPr>
              <a:t>、工業品的廣告策略和管理</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、編輯廣告資訊（</a:t>
            </a:r>
            <a:r>
              <a:rPr lang="en-US" altLang="zh-TW" sz="1200" dirty="0">
                <a:solidFill>
                  <a:schemeClr val="tx1"/>
                </a:solidFill>
                <a:ea typeface="宋体" pitchFamily="2" charset="-122"/>
              </a:rPr>
              <a:t>information</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確定了廣告目標和廣告預算以後，接下來就是對廣告資訊進行編輯，廣告資訊的編輯是把既定的廣告目標轉換爲原稿和圖像，包括廣告主題和要傳遞的内容，即規劃向受衆「説什麽」和「怎麽説」的問題。廣告資訊的編輯是一項複雜的、重要的工作，它決定要將產品哪些方面的資訊傳達到受衆那裏。如果廣告所突出强調的產品性質對用戶來説不重要，就會造成廣告開支的浪費和機會的喪失。廣告資訊中，產品的吸引力和資訊的傳遞方式都是重要的，都決定著廣告溝通是否能夠成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、廣告的主題和内容。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確定廣告的主題和内容，實際上是要解決「説什麽」的問題。一般地，確定廣告的主題和内容應從多角度綜合加以考慮，主要考慮的有以下幾方面：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聚焦於顧客利益。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的購買者非常注意從所購買的產品中得到的實際利益，也就是一個問題的解決方案：完成某項工作更好的途徑或者生產某種產品更廉價的方式。廣告信息應該聚焦於目標顧客追求的這種利益，並力爭説服目標顧客，他們的產品可以爲顧客提供這種利益。如果不考慮顧客的實際利益，只是强調自己的產品，而不是爲顧客解決問題，廣告效果不會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理解購買者的動機。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洞察購買者的需求，並將其需求引導到特定的品牌上，以便能創造出購買者對特定產品的需求，這是廣告的一個重要目標，要做到這一點，必須首先搞清楚，對購買者來説最重要的是什麽，他們的真正需求是什麽，要了解這些，進行廣泛而細緻的市場調研是必不可少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分析品牌形象與企業形象，增强顧客信心。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什麽是形象？形象被解釋爲消費者對品牌與事物的總體評價。品牌形象、企業形象，就是顧客對產品與企業的總體評價。這種總體評價實際上反映的是顧客對公司的信念與態度，它可能是正面的，也可能是負面的。由於信念與態度是消費者的一種持久性的心理，它一經形成就會在較長時間内影響顧客的行爲。如果這種形象是有利的，則會促進品牌的傳播和企業的發展；否則，就會影響品牌的傳播和企業的發展。特別對工業品這類產品，企業形象與品牌對顧客的購買決定尤其重要。所以，塑造企業形象，培養顧客對品牌、企業有利的信念和態度，是確定廣告主題時著重考慮的要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、廣告表現策略。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在確定廣告的主題和内容時，有幾種可供選擇的策略，例如：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獨特銷售主題策略（</a:t>
            </a:r>
            <a:r>
              <a:rPr lang="en-US" altLang="zh-TW" sz="1200" dirty="0">
                <a:solidFill>
                  <a:schemeClr val="tx1"/>
                </a:solidFill>
                <a:ea typeface="宋体" pitchFamily="2" charset="-122"/>
              </a:rPr>
              <a:t>unique selling proposition strategy, USP</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獨特賣點策略是羅塞</a:t>
            </a:r>
            <a:r>
              <a:rPr lang="en-US" altLang="zh-TW" sz="1200" dirty="0">
                <a:solidFill>
                  <a:schemeClr val="tx1"/>
                </a:solidFill>
                <a:ea typeface="宋体" pitchFamily="2" charset="-122"/>
              </a:rPr>
              <a:t>·</a:t>
            </a:r>
            <a:r>
              <a:rPr lang="zh-TW" altLang="en-US" sz="1200" dirty="0">
                <a:solidFill>
                  <a:schemeClr val="tx1"/>
                </a:solidFill>
                <a:ea typeface="宋体" pitchFamily="2" charset="-122"/>
              </a:rPr>
              <a:t>里弗斯（</a:t>
            </a:r>
            <a:r>
              <a:rPr lang="en-US" altLang="zh-TW" sz="1200" dirty="0" err="1">
                <a:solidFill>
                  <a:schemeClr val="tx1"/>
                </a:solidFill>
                <a:ea typeface="宋体" pitchFamily="2" charset="-122"/>
              </a:rPr>
              <a:t>Rosser·Reeves</a:t>
            </a:r>
            <a:r>
              <a:rPr lang="zh-TW" altLang="en-US" sz="1200" dirty="0">
                <a:solidFill>
                  <a:schemeClr val="tx1"/>
                </a:solidFill>
                <a:ea typeface="宋体" pitchFamily="2" charset="-122"/>
              </a:rPr>
              <a:t>）首創的，强調用獨特性來推銷產品。所謂獨特性，一是指商品具有的特點是競爭對手的產品所不具備的，二是產品特點或利益在競爭對手的廣告中未曾表現過。獨特賣點策略强調產品與廣告的差異，表現人無我有的惟一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品牌印象策略（</a:t>
            </a:r>
            <a:r>
              <a:rPr lang="en-US" altLang="zh-TW" sz="1200" dirty="0">
                <a:solidFill>
                  <a:schemeClr val="tx1"/>
                </a:solidFill>
                <a:ea typeface="宋体" pitchFamily="2" charset="-122"/>
              </a:rPr>
              <a:t>brand image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品牌形象策略是奧美廣告公司（</a:t>
            </a:r>
            <a:r>
              <a:rPr lang="en-US" altLang="zh-TW" sz="1200" dirty="0">
                <a:solidFill>
                  <a:schemeClr val="tx1"/>
                </a:solidFill>
                <a:ea typeface="宋体" pitchFamily="2" charset="-122"/>
              </a:rPr>
              <a:t>Ogilvy &amp; Mather</a:t>
            </a:r>
            <a:r>
              <a:rPr lang="zh-TW" altLang="en-US" sz="1200" dirty="0">
                <a:solidFill>
                  <a:schemeClr val="tx1"/>
                </a:solidFill>
                <a:ea typeface="宋体" pitchFamily="2" charset="-122"/>
              </a:rPr>
              <a:t>）美國廣告大師奧格威（</a:t>
            </a:r>
            <a:r>
              <a:rPr lang="en-US" altLang="zh-TW" sz="1200" dirty="0">
                <a:solidFill>
                  <a:schemeClr val="tx1"/>
                </a:solidFill>
                <a:ea typeface="宋体" pitchFamily="2" charset="-122"/>
              </a:rPr>
              <a:t>David Ogilvy</a:t>
            </a:r>
            <a:r>
              <a:rPr lang="zh-TW" altLang="en-US" sz="1200" dirty="0">
                <a:solidFill>
                  <a:schemeClr val="tx1"/>
                </a:solidFill>
                <a:ea typeface="宋体" pitchFamily="2" charset="-122"/>
              </a:rPr>
              <a:t>）提出的，他認爲對那些差異小的產品，難以在廣告策略上採用獨特賣點策略</a:t>
            </a:r>
            <a:r>
              <a:rPr lang="en-US" altLang="zh-TW" sz="1200" dirty="0">
                <a:solidFill>
                  <a:schemeClr val="tx1"/>
                </a:solidFill>
                <a:ea typeface="宋体" pitchFamily="2" charset="-122"/>
              </a:rPr>
              <a:t>,</a:t>
            </a:r>
            <a:r>
              <a:rPr lang="zh-TW" altLang="en-US" sz="1200" dirty="0">
                <a:solidFill>
                  <a:schemeClr val="tx1"/>
                </a:solidFill>
                <a:ea typeface="宋体" pitchFamily="2" charset="-122"/>
              </a:rPr>
              <a:t>因此應該將對產品差異性的表現轉化爲對品牌形象表現的策略上。採用這一策略，是通過樹立品牌形象培植產品威望，使消費者對品牌保持長期的認同和好感，從而使產品和品牌得以在衆多的競爭品中確立優勢地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定位策略（</a:t>
            </a:r>
            <a:r>
              <a:rPr lang="en-US" altLang="zh-TW" sz="1200" dirty="0">
                <a:solidFill>
                  <a:schemeClr val="tx1"/>
                </a:solidFill>
                <a:ea typeface="宋体" pitchFamily="2" charset="-122"/>
              </a:rPr>
              <a:t>positioning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定位策略是指將產品定位在潛在客戶心中，或者説用廣告爲產品在消費者心中找一個位置。這個位置一旦建立，就會使購買者在需要解決某一特定需求時，首先使用這一品牌。這裏，定位沒有改變產品本身，而是在顧客的心中占據了一個有利的位置。採用定位策略，可以根據企業面臨的具體市場特性及消費者心理特徵選擇不同的方法，主要有樹立領導者定位、跟進者定位、重建新次序定位三種方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系列化策略（</a:t>
            </a:r>
            <a:r>
              <a:rPr lang="en-US" altLang="zh-TW" sz="1200" dirty="0">
                <a:solidFill>
                  <a:schemeClr val="tx1"/>
                </a:solidFill>
                <a:ea typeface="宋体" pitchFamily="2" charset="-122"/>
              </a:rPr>
              <a:t>series of advertisements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系列化策略是指在一定的時間内連續推出一系列内容關聯、風格統一的廣告，以保證廣告的單純、清晰、增强人們對廣告的識別和記憶，提高產品和企業的形象。系列化策略是現代廣告設計中很流行的策略，主要有四種形式的系列化，即：功能系列化、表現形式系列化、主題系列化、家庭系列化。</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44</a:t>
            </a:fld>
            <a:endParaRPr lang="en-US" altLang="zh-CN" dirty="0"/>
          </a:p>
        </p:txBody>
      </p:sp>
    </p:spTree>
    <p:extLst>
      <p:ext uri="{BB962C8B-B14F-4D97-AF65-F5344CB8AC3E}">
        <p14:creationId xmlns:p14="http://schemas.microsoft.com/office/powerpoint/2010/main" val="35734948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11.4</a:t>
            </a:r>
            <a:r>
              <a:rPr lang="zh-CN" altLang="en-US" sz="1200" dirty="0">
                <a:solidFill>
                  <a:schemeClr val="tx1"/>
                </a:solidFill>
                <a:ea typeface="宋体" pitchFamily="2" charset="-122"/>
              </a:rPr>
              <a:t>、廣而告之（</a:t>
            </a:r>
            <a:r>
              <a:rPr lang="en-US" altLang="zh-CN" sz="1200" dirty="0">
                <a:solidFill>
                  <a:schemeClr val="tx1"/>
                </a:solidFill>
                <a:ea typeface="宋体" pitchFamily="2" charset="-122"/>
              </a:rPr>
              <a:t>advertising</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11.4.2</a:t>
            </a:r>
            <a:r>
              <a:rPr lang="zh-TW" altLang="en-US" sz="1200" dirty="0">
                <a:solidFill>
                  <a:schemeClr val="tx1"/>
                </a:solidFill>
                <a:ea typeface="宋体" pitchFamily="2" charset="-122"/>
              </a:rPr>
              <a:t>、工業品的廣告策略和管理</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、工業品廣告傳媒（</a:t>
            </a:r>
            <a:r>
              <a:rPr lang="en-US" altLang="zh-TW" sz="1200" dirty="0">
                <a:solidFill>
                  <a:schemeClr val="tx1"/>
                </a:solidFill>
                <a:ea typeface="宋体" pitchFamily="2" charset="-122"/>
              </a:rPr>
              <a:t>media</a:t>
            </a:r>
            <a:r>
              <a:rPr lang="zh-TW" altLang="en-US" sz="1200" dirty="0">
                <a:solidFill>
                  <a:schemeClr val="tx1"/>
                </a:solidFill>
                <a:ea typeface="宋体" pitchFamily="2" charset="-122"/>
              </a:rPr>
              <a:t>）的選擇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媒體是指實現廣告主與廣告對象之間聯系的工具，或者説，廣告媒體就是廣告資訊的傳遞工具。媒體的選擇是廣告的一個十分重要的決策，它決定通過何種方式將廣告信息才能有效地傳遞給目標受衆。媒體的選擇主要有兩個標準：覆蓋面、成本。企業所要考慮的是怎樣花最少的錢把資訊傳遞給盡量多的目標顧客，以此爲依據將廣告總開支分配到不同的廣告工具上。在選擇媒體的時候，廣告的管理者應該考慮以下幾個問題：① 你想買什麽？② 你將和誰接觸？③ 用各種媒體和他們接觸花費是多少？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媒體優點和缺點的評價標準：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	</a:t>
            </a:r>
            <a:r>
              <a:rPr lang="zh-TW" altLang="en-US" sz="1200" dirty="0">
                <a:solidFill>
                  <a:schemeClr val="tx1"/>
                </a:solidFill>
                <a:ea typeface="宋体" pitchFamily="2" charset="-122"/>
              </a:rPr>
              <a:t>每千人接觸花費（千人成本）（</a:t>
            </a:r>
            <a:r>
              <a:rPr lang="en-US" altLang="zh-TW" sz="1200" dirty="0">
                <a:solidFill>
                  <a:schemeClr val="tx1"/>
                </a:solidFill>
                <a:ea typeface="宋体" pitchFamily="2" charset="-122"/>
              </a:rPr>
              <a:t>cost per </a:t>
            </a:r>
            <a:r>
              <a:rPr lang="en-US" altLang="zh-TW" sz="1200" dirty="0" err="1">
                <a:solidFill>
                  <a:schemeClr val="tx1"/>
                </a:solidFill>
                <a:ea typeface="宋体" pitchFamily="2" charset="-122"/>
              </a:rPr>
              <a:t>mille</a:t>
            </a:r>
            <a:r>
              <a:rPr lang="en-US" altLang="zh-TW" sz="1200" dirty="0">
                <a:solidFill>
                  <a:schemeClr val="tx1"/>
                </a:solidFill>
                <a:ea typeface="宋体" pitchFamily="2" charset="-122"/>
              </a:rPr>
              <a:t>, CPM</a:t>
            </a:r>
            <a:r>
              <a:rPr lang="zh-TW" altLang="en-US" sz="1200" dirty="0">
                <a:solidFill>
                  <a:schemeClr val="tx1"/>
                </a:solidFill>
                <a:ea typeface="宋体" pitchFamily="2" charset="-122"/>
              </a:rPr>
              <a:t>）	直接郵寄較高，空間廣告、直接回應卡較低。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	</a:t>
            </a:r>
            <a:r>
              <a:rPr lang="zh-TW" altLang="en-US" sz="1200" dirty="0">
                <a:solidFill>
                  <a:schemeClr val="tx1"/>
                </a:solidFill>
                <a:ea typeface="宋体" pitchFamily="2" charset="-122"/>
              </a:rPr>
              <a:t>總費用	四色印刷品費用較高。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	</a:t>
            </a:r>
            <a:r>
              <a:rPr lang="zh-TW" altLang="en-US" sz="1200" dirty="0">
                <a:solidFill>
                  <a:schemeClr val="tx1"/>
                </a:solidFill>
                <a:ea typeface="宋体" pitchFamily="2" charset="-122"/>
              </a:rPr>
              <a:t>資訊長度	直接郵寄、電話銷售的長度較好。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	</a:t>
            </a:r>
            <a:r>
              <a:rPr lang="zh-TW" altLang="en-US" sz="1200" dirty="0">
                <a:solidFill>
                  <a:schemeClr val="tx1"/>
                </a:solidFill>
                <a:ea typeface="宋体" pitchFamily="2" charset="-122"/>
              </a:rPr>
              <a:t>資訊完整度	直接郵寄具有決定性的優勢。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	</a:t>
            </a:r>
            <a:r>
              <a:rPr lang="zh-TW" altLang="en-US" sz="1200" dirty="0">
                <a:solidFill>
                  <a:schemeClr val="tx1"/>
                </a:solidFill>
                <a:ea typeface="宋体" pitchFamily="2" charset="-122"/>
              </a:rPr>
              <a:t>資訊生命力	銷售印刷品具有較高的保留價值。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	</a:t>
            </a:r>
            <a:r>
              <a:rPr lang="zh-TW" altLang="en-US" sz="1200" dirty="0">
                <a:solidFill>
                  <a:schemeClr val="tx1"/>
                </a:solidFill>
                <a:ea typeface="宋体" pitchFamily="2" charset="-122"/>
              </a:rPr>
              <a:t>對客戶的跟蹤	商業展示要求有較長時間的跟蹤。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	</a:t>
            </a:r>
            <a:r>
              <a:rPr lang="zh-TW" altLang="en-US" sz="1200" dirty="0">
                <a:solidFill>
                  <a:schemeClr val="tx1"/>
                </a:solidFill>
                <a:ea typeface="宋体" pitchFamily="2" charset="-122"/>
              </a:rPr>
              <a:t>重複度	空間廣告要求的重複度最高。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	</a:t>
            </a:r>
            <a:r>
              <a:rPr lang="zh-TW" altLang="en-US" sz="1200" dirty="0">
                <a:solidFill>
                  <a:schemeClr val="tx1"/>
                </a:solidFill>
                <a:ea typeface="宋体" pitchFamily="2" charset="-122"/>
              </a:rPr>
              <a:t>目標準確度	直接郵寄在辨別目標顧客方面具有較大的優勢。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9	</a:t>
            </a:r>
            <a:r>
              <a:rPr lang="zh-TW" altLang="en-US" sz="1200" dirty="0">
                <a:solidFill>
                  <a:schemeClr val="tx1"/>
                </a:solidFill>
                <a:ea typeface="宋体" pitchFamily="2" charset="-122"/>
              </a:rPr>
              <a:t>分散度	空間廣告的分散能力最强，而直接郵寄廣告最集中。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	</a:t>
            </a:r>
            <a:r>
              <a:rPr lang="zh-TW" altLang="en-US" sz="1200" dirty="0">
                <a:solidFill>
                  <a:schemeClr val="tx1"/>
                </a:solidFill>
                <a:ea typeface="宋体" pitchFamily="2" charset="-122"/>
              </a:rPr>
              <a:t>滲透度	直接郵寄廣告對關鍵市場有較好的滲透度。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	</a:t>
            </a:r>
            <a:r>
              <a:rPr lang="zh-TW" altLang="en-US" sz="1200" dirty="0">
                <a:solidFill>
                  <a:schemeClr val="tx1"/>
                </a:solidFill>
                <a:ea typeface="宋体" pitchFamily="2" charset="-122"/>
              </a:rPr>
              <a:t>人口統計學比較	直接郵寄是最好的，除非媒體出版物進行了人口統計學和地理學上的分類。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	</a:t>
            </a:r>
            <a:r>
              <a:rPr lang="zh-TW" altLang="en-US" sz="1200" dirty="0">
                <a:solidFill>
                  <a:schemeClr val="tx1"/>
                </a:solidFill>
                <a:ea typeface="宋体" pitchFamily="2" charset="-122"/>
              </a:rPr>
              <a:t>心理學比較	直接郵寄最能滿足這個標準，因爲特定的回應者會被提到。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13	</a:t>
            </a:r>
            <a:r>
              <a:rPr lang="zh-TW" altLang="en-US" sz="1200" dirty="0">
                <a:solidFill>
                  <a:schemeClr val="tx1"/>
                </a:solidFill>
                <a:ea typeface="宋体" pitchFamily="2" charset="-122"/>
              </a:rPr>
              <a:t>可測試比較	在每個例子都代表整體時，直接郵寄、在垂直市場的空間廣告都有效。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14	</a:t>
            </a:r>
            <a:r>
              <a:rPr lang="zh-TW" altLang="en-US" sz="1200" dirty="0">
                <a:solidFill>
                  <a:schemeClr val="tx1"/>
                </a:solidFill>
                <a:ea typeface="宋体" pitchFamily="2" charset="-122"/>
              </a:rPr>
              <a:t>生產的困難程度	給顧客的包裹必須盡量對產品進行簡單的敘述。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15	</a:t>
            </a:r>
            <a:r>
              <a:rPr lang="zh-TW" altLang="en-US" sz="1200" dirty="0">
                <a:solidFill>
                  <a:schemeClr val="tx1"/>
                </a:solidFill>
                <a:ea typeface="宋体" pitchFamily="2" charset="-122"/>
              </a:rPr>
              <a:t>生產的費用	商業展示、包裝花費較高。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16	</a:t>
            </a:r>
            <a:r>
              <a:rPr lang="zh-TW" altLang="en-US" sz="1200" dirty="0">
                <a:solidFill>
                  <a:schemeClr val="tx1"/>
                </a:solidFill>
                <a:ea typeface="宋体" pitchFamily="2" charset="-122"/>
              </a:rPr>
              <a:t>關注度比較	印刷品通常有較長時間的關注度。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17	</a:t>
            </a:r>
            <a:r>
              <a:rPr lang="zh-TW" altLang="en-US" sz="1200" dirty="0">
                <a:solidFill>
                  <a:schemeClr val="tx1"/>
                </a:solidFill>
                <a:ea typeface="宋体" pitchFamily="2" charset="-122"/>
              </a:rPr>
              <a:t>代碼能力	直接郵寄能夠用簡單的符號去説明問題。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18	</a:t>
            </a:r>
            <a:r>
              <a:rPr lang="zh-TW" altLang="en-US" sz="1200" dirty="0">
                <a:solidFill>
                  <a:schemeClr val="tx1"/>
                </a:solidFill>
                <a:ea typeface="宋体" pitchFamily="2" charset="-122"/>
              </a:rPr>
              <a:t>可信度比較、資訊的衝突	商業展示有較高的可信度。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資料來源：詹姆斯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莫里斯（</a:t>
            </a:r>
            <a:r>
              <a:rPr lang="en-US" altLang="zh-TW" sz="1200" dirty="0">
                <a:solidFill>
                  <a:schemeClr val="tx1"/>
                </a:solidFill>
                <a:ea typeface="宋体" pitchFamily="2" charset="-122"/>
              </a:rPr>
              <a:t>James </a:t>
            </a:r>
            <a:r>
              <a:rPr lang="en-US" altLang="zh-TW" sz="1200" dirty="0" err="1">
                <a:solidFill>
                  <a:schemeClr val="tx1"/>
                </a:solidFill>
                <a:ea typeface="宋体" pitchFamily="2" charset="-122"/>
              </a:rPr>
              <a:t>Mirrlees</a:t>
            </a:r>
            <a:r>
              <a:rPr lang="zh-TW" altLang="en-US" sz="1200" dirty="0">
                <a:solidFill>
                  <a:schemeClr val="tx1"/>
                </a:solidFill>
                <a:ea typeface="宋体" pitchFamily="2" charset="-122"/>
              </a:rPr>
              <a:t>）</a:t>
            </a:r>
            <a:r>
              <a:rPr lang="en-US" altLang="zh-TW" sz="1200" dirty="0">
                <a:solidFill>
                  <a:schemeClr val="tx1"/>
                </a:solidFill>
                <a:ea typeface="宋体" pitchFamily="2" charset="-122"/>
              </a:rPr>
              <a:t>. </a:t>
            </a:r>
            <a:r>
              <a:rPr lang="zh-TW" altLang="en-US" sz="1200" dirty="0">
                <a:solidFill>
                  <a:schemeClr val="tx1"/>
                </a:solidFill>
                <a:ea typeface="宋体" pitchFamily="2" charset="-122"/>
              </a:rPr>
              <a:t>對你所選擇的媒體進行平衡</a:t>
            </a:r>
            <a:r>
              <a:rPr lang="en-US" altLang="zh-TW" sz="1200" dirty="0">
                <a:solidFill>
                  <a:schemeClr val="tx1"/>
                </a:solidFill>
                <a:ea typeface="宋体" pitchFamily="2" charset="-122"/>
              </a:rPr>
              <a:t>. </a:t>
            </a:r>
            <a:r>
              <a:rPr lang="zh-TW" altLang="en-US" sz="1200" dirty="0">
                <a:solidFill>
                  <a:schemeClr val="tx1"/>
                </a:solidFill>
                <a:ea typeface="宋体" pitchFamily="2" charset="-122"/>
              </a:rPr>
              <a:t>工業品行銷，</a:t>
            </a:r>
            <a:r>
              <a:rPr lang="en-US" altLang="zh-TW" sz="1200" dirty="0">
                <a:solidFill>
                  <a:schemeClr val="tx1"/>
                </a:solidFill>
                <a:ea typeface="宋体" pitchFamily="2" charset="-122"/>
              </a:rPr>
              <a:t>1987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對於工業品來説，選擇的媒體一般是：商業期刊（</a:t>
            </a:r>
            <a:r>
              <a:rPr lang="en-US" altLang="zh-TW" sz="1200" dirty="0">
                <a:solidFill>
                  <a:schemeClr val="tx1"/>
                </a:solidFill>
                <a:ea typeface="宋体" pitchFamily="2" charset="-122"/>
              </a:rPr>
              <a:t>magazine advertisements</a:t>
            </a:r>
            <a:r>
              <a:rPr lang="zh-TW" altLang="en-US" sz="1200" dirty="0">
                <a:solidFill>
                  <a:schemeClr val="tx1"/>
                </a:solidFill>
                <a:ea typeface="宋体" pitchFamily="2" charset="-122"/>
              </a:rPr>
              <a:t>）、直接郵寄（</a:t>
            </a:r>
            <a:r>
              <a:rPr lang="en-US" altLang="zh-TW" sz="1200" dirty="0">
                <a:solidFill>
                  <a:schemeClr val="tx1"/>
                </a:solidFill>
                <a:ea typeface="宋体" pitchFamily="2" charset="-122"/>
              </a:rPr>
              <a:t>direct mail advertising, DM</a:t>
            </a:r>
            <a:r>
              <a:rPr lang="zh-TW" altLang="en-US" sz="1200" dirty="0">
                <a:solidFill>
                  <a:schemeClr val="tx1"/>
                </a:solidFill>
                <a:ea typeface="宋体" pitchFamily="2" charset="-122"/>
              </a:rPr>
              <a:t>）、網路廣告（</a:t>
            </a:r>
            <a:r>
              <a:rPr lang="en-US" altLang="zh-TW" sz="1200" dirty="0">
                <a:solidFill>
                  <a:schemeClr val="tx1"/>
                </a:solidFill>
                <a:ea typeface="宋体" pitchFamily="2" charset="-122"/>
              </a:rPr>
              <a:t>online advertising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、商業期刊（</a:t>
            </a:r>
            <a:r>
              <a:rPr lang="en-US" altLang="zh-TW" sz="1200" dirty="0">
                <a:solidFill>
                  <a:schemeClr val="tx1"/>
                </a:solidFill>
                <a:ea typeface="宋体" pitchFamily="2" charset="-122"/>
              </a:rPr>
              <a:t>magazine advertisements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廠商使用的期刊包括：一般雜誌、工業品專業雜誌、商業雜誌。雜誌的選擇主要根據目標受衆和費用兩個因素來確定，事先要分析空間廣告的花費和目標受衆，以確保在合適的雜誌上讓目標受衆在合適的地方接觸到公司發布的廣告；否則，廣告的投入就是浪費。和普通消費品不同的是，大多數工業品廣告的目標受衆人數很小，很集中，如果空間廣告的目標受衆不能接觸到媒體，就需要通過別的廣告方式，如直接郵寄、電話方式去傳遞信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商業期刊分爲兩種形式，一種是面向不同產業中的某種特定的工作、技術、職責，一種是面向某一產業中的不同部門。如果產品在許多產業中具有潛在的客戶，那麽在前一種期刊中刊登廣告比較好；反之，如果公司的產品僅在少數產業中具有應用價值，則在後一種期刊中做廣告效果比較好。工業品廣告媒體的選擇所要考慮的一個重要的問題是廣告覆蓋面，期刊的廣告必須覆蓋到廣告的目標受衆，因此，期刊的選擇實際上取決於對產品所適用產業的估計及對購買決策參與者範圍的了解。只有在此基礎上，有針對性的刊登廣告，期刊的廣告效果才會好。期刊的選擇中，覆蓋面是一個很重要的標準，但成本也是需要考慮的一個重要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廣告總開支要被分配到不同的廣告工具上。一般來説，這些費用的分配大致比例如下：商業期刊</a:t>
            </a:r>
            <a:r>
              <a:rPr lang="en-US" altLang="zh-TW" sz="1200" dirty="0">
                <a:solidFill>
                  <a:schemeClr val="tx1"/>
                </a:solidFill>
                <a:ea typeface="宋体" pitchFamily="2" charset="-122"/>
              </a:rPr>
              <a:t>40%</a:t>
            </a:r>
            <a:r>
              <a:rPr lang="zh-TW" altLang="en-US" sz="1200" dirty="0">
                <a:solidFill>
                  <a:schemeClr val="tx1"/>
                </a:solidFill>
                <a:ea typeface="宋体" pitchFamily="2" charset="-122"/>
              </a:rPr>
              <a:t>、銷售促進</a:t>
            </a:r>
            <a:r>
              <a:rPr lang="en-US" altLang="zh-TW" sz="1200" dirty="0">
                <a:solidFill>
                  <a:schemeClr val="tx1"/>
                </a:solidFill>
                <a:ea typeface="宋体" pitchFamily="2" charset="-122"/>
              </a:rPr>
              <a:t>25%</a:t>
            </a:r>
            <a:r>
              <a:rPr lang="zh-TW" altLang="en-US" sz="1200" dirty="0">
                <a:solidFill>
                  <a:schemeClr val="tx1"/>
                </a:solidFill>
                <a:ea typeface="宋体" pitchFamily="2" charset="-122"/>
              </a:rPr>
              <a:t>、郵寄廣告</a:t>
            </a:r>
            <a:r>
              <a:rPr lang="en-US" altLang="zh-TW" sz="1200" dirty="0">
                <a:solidFill>
                  <a:schemeClr val="tx1"/>
                </a:solidFill>
                <a:ea typeface="宋体" pitchFamily="2" charset="-122"/>
              </a:rPr>
              <a:t>25%</a:t>
            </a:r>
            <a:r>
              <a:rPr lang="zh-TW" altLang="en-US" sz="1200" dirty="0">
                <a:solidFill>
                  <a:schemeClr val="tx1"/>
                </a:solidFill>
                <a:ea typeface="宋体" pitchFamily="2" charset="-122"/>
              </a:rPr>
              <a:t>、商業展覽</a:t>
            </a:r>
            <a:r>
              <a:rPr lang="en-US" altLang="zh-TW" sz="1200" dirty="0">
                <a:solidFill>
                  <a:schemeClr val="tx1"/>
                </a:solidFill>
                <a:ea typeface="宋体" pitchFamily="2" charset="-122"/>
              </a:rPr>
              <a:t>10%</a:t>
            </a:r>
            <a:r>
              <a:rPr lang="zh-TW" altLang="en-US" sz="1200" dirty="0">
                <a:solidFill>
                  <a:schemeClr val="tx1"/>
                </a:solidFill>
                <a:ea typeface="宋体" pitchFamily="2" charset="-122"/>
              </a:rPr>
              <a:t>。廣告費用的開支原則上由這些期刊的效率來決定，有的期刊覆蓋面雖然小，但由於其訂戶中目標受衆相對較集中，因此仍然是相對成本較低的，投放到這種期刊上的廣告較爲有效。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使是很成功的商業期刊的廣告也只能被讀者中的一小部分人接觸到，因此，一次性廣告的投放一般不會取得顯著的效果，加上期刊的讀者群每期都會發生變化，所以廣告的重複投放就更有其必要性。一般來説，在期刊上的廣告投放每年必須有</a:t>
            </a:r>
            <a:r>
              <a:rPr lang="en-US" altLang="zh-TW" sz="1200" dirty="0">
                <a:solidFill>
                  <a:schemeClr val="tx1"/>
                </a:solidFill>
                <a:ea typeface="宋体" pitchFamily="2" charset="-122"/>
              </a:rPr>
              <a:t>6</a:t>
            </a:r>
            <a:r>
              <a:rPr lang="zh-TW" altLang="en-US" sz="1200" dirty="0">
                <a:solidFill>
                  <a:schemeClr val="tx1"/>
                </a:solidFill>
                <a:ea typeface="宋体" pitchFamily="2" charset="-122"/>
              </a:rPr>
              <a:t>次以上，周刊年投放量在</a:t>
            </a:r>
            <a:r>
              <a:rPr lang="en-US" altLang="zh-TW" sz="1200" dirty="0">
                <a:solidFill>
                  <a:schemeClr val="tx1"/>
                </a:solidFill>
                <a:ea typeface="宋体" pitchFamily="2" charset="-122"/>
              </a:rPr>
              <a:t>26~52</a:t>
            </a:r>
            <a:r>
              <a:rPr lang="zh-TW" altLang="en-US" sz="1200" dirty="0">
                <a:solidFill>
                  <a:schemeClr val="tx1"/>
                </a:solidFill>
                <a:ea typeface="宋体" pitchFamily="2" charset="-122"/>
              </a:rPr>
              <a:t>次，效果才會好。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、郵寄廣告（</a:t>
            </a:r>
            <a:r>
              <a:rPr lang="en-US" altLang="zh-TW" sz="1200" dirty="0">
                <a:solidFill>
                  <a:schemeClr val="tx1"/>
                </a:solidFill>
                <a:ea typeface="宋体" pitchFamily="2" charset="-122"/>
              </a:rPr>
              <a:t>direct mail advertising, DM</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郵寄廣告是將廣告資訊直接送到所要傳遞的人手中，郵寄的内容可以是介紹新產品的銷售信件、產品目錄，也可以是產品樣本。郵寄廣告的最大優點是可以將信息送到明確規定的地方。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郵寄廣告還可以支持推銷員的工作，如果郵寄廣告得到回應，則推銷員可以依據信函上所提供的信息找到潛在的客戶，從而提高工作效率。另外，郵寄廣告的成本相對於其他的媒介較低，但如果產品的潛在用戶相當廣泛，並且不具有明顯的特徵，郵寄廣告就會造成浪費，只有購買者可以明確辨識而且較容易通過郵件接觸時，郵寄廣告才可行。一份郵寄廣告通常能夠抓住讀者的注意力，這是它相對於商業期刊的優勢；但要發揮這些優勢，郵寄廣告必須具有醒目的標題和合理的版式。郵寄廣告的時間性也具有較大的靈活性，它可以將最新的價目表和最新的產品、服務信息傳遞給購買者。最後，郵寄廣告有利於購買者做出回應，廣告中的回執函和有關購買信息使購買者可以較容易與本地推銷員或公司聯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建立一份潛在的購買者名單是進行郵寄廣告的關鍵步驟，它直接影響到郵寄廣告的效果。產品購買者的郵寄名單可以由以下通路獲得：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商業期刊提供的訂戶名單；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產業指導部門提供的名單；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自我擬定的名單。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、網路廣告（</a:t>
            </a:r>
            <a:r>
              <a:rPr lang="en-US" altLang="zh-TW" sz="1200" dirty="0">
                <a:solidFill>
                  <a:schemeClr val="tx1"/>
                </a:solidFill>
                <a:ea typeface="宋体" pitchFamily="2" charset="-122"/>
              </a:rPr>
              <a:t>online advertising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隨著互聯網（</a:t>
            </a:r>
            <a:r>
              <a:rPr lang="en-US" altLang="zh-TW" sz="1200" dirty="0">
                <a:solidFill>
                  <a:schemeClr val="tx1"/>
                </a:solidFill>
                <a:ea typeface="宋体" pitchFamily="2" charset="-122"/>
              </a:rPr>
              <a:t>Internet</a:t>
            </a:r>
            <a:r>
              <a:rPr lang="zh-TW" altLang="en-US" sz="1200" dirty="0">
                <a:solidFill>
                  <a:schemeClr val="tx1"/>
                </a:solidFill>
                <a:ea typeface="宋体" pitchFamily="2" charset="-122"/>
              </a:rPr>
              <a:t>）飛速發展，網路廣告異軍突起，成爲最有希望、最具活力的廣告形式。在過去的西元</a:t>
            </a:r>
            <a:r>
              <a:rPr lang="en-US" altLang="zh-TW" sz="1200" dirty="0">
                <a:solidFill>
                  <a:schemeClr val="tx1"/>
                </a:solidFill>
                <a:ea typeface="宋体" pitchFamily="2" charset="-122"/>
              </a:rPr>
              <a:t>1995</a:t>
            </a:r>
            <a:r>
              <a:rPr lang="zh-TW" altLang="en-US" sz="1200" dirty="0">
                <a:solidFill>
                  <a:schemeClr val="tx1"/>
                </a:solidFill>
                <a:ea typeface="宋体" pitchFamily="2" charset="-122"/>
              </a:rPr>
              <a:t>年美國的網路廣告支出爲</a:t>
            </a:r>
            <a:r>
              <a:rPr lang="en-US" altLang="zh-TW" sz="1200" dirty="0">
                <a:solidFill>
                  <a:schemeClr val="tx1"/>
                </a:solidFill>
                <a:ea typeface="宋体" pitchFamily="2" charset="-122"/>
              </a:rPr>
              <a:t>5000</a:t>
            </a:r>
            <a:r>
              <a:rPr lang="zh-TW" altLang="en-US" sz="1200" dirty="0">
                <a:solidFill>
                  <a:schemeClr val="tx1"/>
                </a:solidFill>
                <a:ea typeface="宋体" pitchFamily="2" charset="-122"/>
              </a:rPr>
              <a:t>萬美元，西元</a:t>
            </a:r>
            <a:r>
              <a:rPr lang="en-US" altLang="zh-TW" sz="1200" dirty="0">
                <a:solidFill>
                  <a:schemeClr val="tx1"/>
                </a:solidFill>
                <a:ea typeface="宋体" pitchFamily="2" charset="-122"/>
              </a:rPr>
              <a:t>1999</a:t>
            </a:r>
            <a:r>
              <a:rPr lang="zh-TW" altLang="en-US" sz="1200" dirty="0">
                <a:solidFill>
                  <a:schemeClr val="tx1"/>
                </a:solidFill>
                <a:ea typeface="宋体" pitchFamily="2" charset="-122"/>
              </a:rPr>
              <a:t>年達到了</a:t>
            </a:r>
            <a:r>
              <a:rPr lang="en-US" altLang="zh-TW" sz="1200" dirty="0">
                <a:solidFill>
                  <a:schemeClr val="tx1"/>
                </a:solidFill>
                <a:ea typeface="宋体" pitchFamily="2" charset="-122"/>
              </a:rPr>
              <a:t>42</a:t>
            </a:r>
            <a:r>
              <a:rPr lang="zh-TW" altLang="en-US" sz="1200" dirty="0">
                <a:solidFill>
                  <a:schemeClr val="tx1"/>
                </a:solidFill>
                <a:ea typeface="宋体" pitchFamily="2" charset="-122"/>
              </a:rPr>
              <a:t>億美元，西元</a:t>
            </a:r>
            <a:r>
              <a:rPr lang="en-US" altLang="zh-TW" sz="1200" dirty="0">
                <a:solidFill>
                  <a:schemeClr val="tx1"/>
                </a:solidFill>
                <a:ea typeface="宋体" pitchFamily="2" charset="-122"/>
              </a:rPr>
              <a:t>2000</a:t>
            </a:r>
            <a:r>
              <a:rPr lang="zh-TW" altLang="en-US" sz="1200" dirty="0">
                <a:solidFill>
                  <a:schemeClr val="tx1"/>
                </a:solidFill>
                <a:ea typeface="宋体" pitchFamily="2" charset="-122"/>
              </a:rPr>
              <a:t>年 達到</a:t>
            </a:r>
            <a:r>
              <a:rPr lang="en-US" altLang="zh-TW" sz="1200" dirty="0">
                <a:solidFill>
                  <a:schemeClr val="tx1"/>
                </a:solidFill>
                <a:ea typeface="宋体" pitchFamily="2" charset="-122"/>
              </a:rPr>
              <a:t>79</a:t>
            </a:r>
            <a:r>
              <a:rPr lang="zh-TW" altLang="en-US" sz="1200" dirty="0">
                <a:solidFill>
                  <a:schemeClr val="tx1"/>
                </a:solidFill>
                <a:ea typeface="宋体" pitchFamily="2" charset="-122"/>
              </a:rPr>
              <a:t>億美元，占廣告總額</a:t>
            </a:r>
            <a:r>
              <a:rPr lang="en-US" altLang="zh-TW" sz="1200" dirty="0">
                <a:solidFill>
                  <a:schemeClr val="tx1"/>
                </a:solidFill>
                <a:ea typeface="宋体" pitchFamily="2" charset="-122"/>
              </a:rPr>
              <a:t>4%</a:t>
            </a:r>
            <a:r>
              <a:rPr lang="zh-TW" altLang="en-US" sz="1200" dirty="0">
                <a:solidFill>
                  <a:schemeClr val="tx1"/>
                </a:solidFill>
                <a:ea typeface="宋体" pitchFamily="2" charset="-122"/>
              </a:rPr>
              <a:t>，預計到西元</a:t>
            </a:r>
            <a:r>
              <a:rPr lang="en-US" altLang="zh-TW" sz="1200" dirty="0">
                <a:solidFill>
                  <a:schemeClr val="tx1"/>
                </a:solidFill>
                <a:ea typeface="宋体" pitchFamily="2" charset="-122"/>
              </a:rPr>
              <a:t>2004</a:t>
            </a:r>
            <a:r>
              <a:rPr lang="zh-TW" altLang="en-US" sz="1200" dirty="0">
                <a:solidFill>
                  <a:schemeClr val="tx1"/>
                </a:solidFill>
                <a:ea typeface="宋体" pitchFamily="2" charset="-122"/>
              </a:rPr>
              <a:t>年將達到</a:t>
            </a:r>
            <a:r>
              <a:rPr lang="en-US" altLang="zh-TW" sz="1200" dirty="0">
                <a:solidFill>
                  <a:schemeClr val="tx1"/>
                </a:solidFill>
                <a:ea typeface="宋体" pitchFamily="2" charset="-122"/>
              </a:rPr>
              <a:t>10%</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的廣告理論是建立在工業時代大衆化消費、大規模、大批量、標準化生產的基礎上，傳統的廣告媒體，包括電視、廣播、報紙、雜誌等大衆媒體都只能單向交流，强制性地在一定區域内發布廣告信息，受衆只能被動地接受，不能及時、準確得到反饋信息。網路廣告與傳統廣告相比，具有鮮明特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網路廣告具有廣泛的傳播時空。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廣告的廣告空間非常有限且價格昂貴，廣告主必須花費很高的費用購買幾秒的廣播電視廣告時段，或者是報紙雜誌的廣告版面，或者是路邊的一個廣告牌，這些有限的空間傳播的信息少，廣告主不能將大量引人入勝的内容傳播出去，並且很容易受到目標受衆的收聽、收看、閲讀習慣的影響而降低效果。而網路廣告的廣告空間幾乎是無限的，且成本較低，廣告主可以花很少的費用提供大量關於企業和產品的信息，並且可以根據消費者對信息的不同需求而靈活剪裁内容，以適應每一訪問者個性化的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傳統廣告刊播時間受到嚴格的限制，容易錯過目標受衆，並且廣告信息難以保存。而在網路廣告中，時間的概念對廣告主沒有太大的意義，網上廣告的信息存儲在服務器中，消費者可以隨時查閲。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網路廣告的傳播範圍也遠遠大於傳統廣告，可以把廣告傳播到互聯網（</a:t>
            </a:r>
            <a:r>
              <a:rPr lang="en-US" altLang="zh-TW" sz="1200" dirty="0">
                <a:solidFill>
                  <a:schemeClr val="tx1"/>
                </a:solidFill>
                <a:ea typeface="宋体" pitchFamily="2" charset="-122"/>
              </a:rPr>
              <a:t>Internet</a:t>
            </a:r>
            <a:r>
              <a:rPr lang="zh-TW" altLang="en-US" sz="1200" dirty="0">
                <a:solidFill>
                  <a:schemeClr val="tx1"/>
                </a:solidFill>
                <a:ea typeface="宋体" pitchFamily="2" charset="-122"/>
              </a:rPr>
              <a:t>）覆蓋的所有國家和地區。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網路廣告可以實現廣告主與目標受衆的即時互動。傳統廣告是一種單向的信息傳播，由廣告主把廣告資訊「推」向目標受衆，這種溝通模式將受衆放在被動接受資訊的地位。而網路廣告是一種「推</a:t>
            </a:r>
            <a:r>
              <a:rPr lang="en-US" altLang="zh-TW" sz="1200" dirty="0">
                <a:solidFill>
                  <a:schemeClr val="tx1"/>
                </a:solidFill>
                <a:ea typeface="宋体" pitchFamily="2" charset="-122"/>
              </a:rPr>
              <a:t>-</a:t>
            </a:r>
            <a:r>
              <a:rPr lang="zh-TW" altLang="en-US" sz="1200" dirty="0">
                <a:solidFill>
                  <a:schemeClr val="tx1"/>
                </a:solidFill>
                <a:ea typeface="宋体" pitchFamily="2" charset="-122"/>
              </a:rPr>
              <a:t>拉」互動式的資訊傳播方式，網路廣告是以分類商品資訊的方式將相關產品所有的資訊組織上網，等待消費者查詢或向消費者推銷相關的信息。消費者成爲交流的主動方，他們在各種個性化需求的驅動下主動、自由尋找相關資訊，瀏覽公司的廣告，遇到符合自身需要的内容可以進一步詳細了解，並可以通過電子郵件（</a:t>
            </a:r>
            <a:r>
              <a:rPr lang="en-US" altLang="zh-TW" sz="1200" dirty="0">
                <a:solidFill>
                  <a:schemeClr val="tx1"/>
                </a:solidFill>
                <a:ea typeface="宋体" pitchFamily="2" charset="-122"/>
              </a:rPr>
              <a:t>E-mail</a:t>
            </a:r>
            <a:r>
              <a:rPr lang="zh-TW" altLang="en-US" sz="1200" dirty="0">
                <a:solidFill>
                  <a:schemeClr val="tx1"/>
                </a:solidFill>
                <a:ea typeface="宋体" pitchFamily="2" charset="-122"/>
              </a:rPr>
              <a:t>）進行更詳細的查詢或者直接下訂單，廣告主一旦受到資訊，可以根據顧客的要求和建議及時做出積極反饋。網路廣告的即時互動的特性，使得廣告傳播成爲「一對一」的個體溝通模式，提高了目標顧客的選擇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網路廣告具有較高的經濟性。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傳統廣告的投入成本高，空間有限且昂貴，而網路廣告的平均費用比傳統廣告低許多，並且可以進行全球傳播，因此網路廣告在價格上具有極强的競爭力。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網路廣告傳播信息的非强迫性。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廣告具有强迫灌輸的特性，都是通過「推」的方式進行資訊交流，受衆沒有選擇的權力，這種廣告形式已經愈來愈受到現代消費者的反感。網路廣告的交互方式使受衆有了主動選擇的權力，他們可以主動尋找適合自己的資訊，形成一種由受衆出發到廣告主的「拉」與互動的溝通形式。這種溝通形式使得網絡廣告的主要作用是根據顧客的需要提供相應的信息，服務顧客，屬於非强迫性的「軟」廣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網路廣告效果的可測評性。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廣告的效果通常比較難以測試、評估，無法知道有多少人接受到所發出的廣告資訊，更難以統計有多少人受到廣告的影響做出購買決定。網路廣告效果的測定雖然也不可能完全解決廣告效果的準確測定問題，但可以通過受衆發揮的電子郵件（</a:t>
            </a:r>
            <a:r>
              <a:rPr lang="en-US" altLang="zh-TW" sz="1200" dirty="0">
                <a:solidFill>
                  <a:schemeClr val="tx1"/>
                </a:solidFill>
                <a:ea typeface="宋体" pitchFamily="2" charset="-122"/>
              </a:rPr>
              <a:t>E-mail</a:t>
            </a:r>
            <a:r>
              <a:rPr lang="zh-TW" altLang="en-US" sz="1200" dirty="0">
                <a:solidFill>
                  <a:schemeClr val="tx1"/>
                </a:solidFill>
                <a:ea typeface="宋体" pitchFamily="2" charset="-122"/>
              </a:rPr>
              <a:t>）直接了解受衆的反應，可以通過設置服務器端的訪問記錄（</a:t>
            </a:r>
            <a:r>
              <a:rPr lang="en-US" altLang="zh-TW" sz="1200" dirty="0">
                <a:solidFill>
                  <a:schemeClr val="tx1"/>
                </a:solidFill>
                <a:ea typeface="宋体" pitchFamily="2" charset="-122"/>
              </a:rPr>
              <a:t>log</a:t>
            </a:r>
            <a:r>
              <a:rPr lang="zh-TW" altLang="en-US" sz="1200" dirty="0">
                <a:solidFill>
                  <a:schemeClr val="tx1"/>
                </a:solidFill>
                <a:ea typeface="宋体" pitchFamily="2" charset="-122"/>
              </a:rPr>
              <a:t>）隨時獲得訪問人數、訪問過程、瀏覽資訊記錄，隨時檢測廣告投放的程度，從而及時調整市場行銷策略。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網路廣告具有傳統廣告媒體不具備的優勢，隨著網路廣告的成熟與發展，逐步形成與傳統媒體共存互補的關系。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由於網路廣告與傳統媒體廣告存在較大差異性，所以對網路廣告的評價也不同。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網路廣告與傳統媒體廣告評價標準比較：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網路媒體	傳統媒體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網頁瀏覽次數	收視率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電子報訂閲人數	發行量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熱門網頁瀏覽次數	閲讀率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熱門網頁平均瀏覽時長	收視率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網站分析與數據庫記錄	消費者輪廓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點閱成本（</a:t>
            </a:r>
            <a:r>
              <a:rPr lang="en-US" altLang="zh-TW" sz="1200" dirty="0">
                <a:solidFill>
                  <a:schemeClr val="tx1"/>
                </a:solidFill>
                <a:ea typeface="宋体" pitchFamily="2" charset="-122"/>
              </a:rPr>
              <a:t>cost per click, CPC</a:t>
            </a:r>
            <a:r>
              <a:rPr lang="zh-TW" altLang="en-US" sz="1200" dirty="0">
                <a:solidFill>
                  <a:schemeClr val="tx1"/>
                </a:solidFill>
                <a:ea typeface="宋体" pitchFamily="2" charset="-122"/>
              </a:rPr>
              <a:t>）	收視點數成本（</a:t>
            </a:r>
            <a:r>
              <a:rPr lang="en-US" altLang="zh-TW" sz="1200" dirty="0">
                <a:solidFill>
                  <a:schemeClr val="tx1"/>
                </a:solidFill>
                <a:ea typeface="宋体" pitchFamily="2" charset="-122"/>
              </a:rPr>
              <a:t>cost per rating point, CPRP</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的根本目的在於促成消費者購買產品，但是由於網路廣告的作用是一項緩慢的過程，其效果也不僅僅表現爲銷售效果，因此應把廣告的傳播效果、經濟效果、社會效果幾方面綜合衡量，並按照網路廣告活動過程分階段進行評估。</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45</a:t>
            </a:fld>
            <a:endParaRPr lang="en-US" altLang="zh-CN" dirty="0"/>
          </a:p>
        </p:txBody>
      </p:sp>
    </p:spTree>
    <p:extLst>
      <p:ext uri="{BB962C8B-B14F-4D97-AF65-F5344CB8AC3E}">
        <p14:creationId xmlns:p14="http://schemas.microsoft.com/office/powerpoint/2010/main" val="29527425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11.4</a:t>
            </a:r>
            <a:r>
              <a:rPr lang="zh-CN" altLang="en-US" sz="1200" dirty="0">
                <a:solidFill>
                  <a:schemeClr val="tx1"/>
                </a:solidFill>
                <a:ea typeface="宋体" pitchFamily="2" charset="-122"/>
              </a:rPr>
              <a:t>、廣而告之（</a:t>
            </a:r>
            <a:r>
              <a:rPr lang="en-US" altLang="zh-CN" sz="1200" dirty="0">
                <a:solidFill>
                  <a:schemeClr val="tx1"/>
                </a:solidFill>
                <a:ea typeface="宋体" pitchFamily="2" charset="-122"/>
              </a:rPr>
              <a:t>advertising</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11.4.2</a:t>
            </a:r>
            <a:r>
              <a:rPr lang="zh-TW" altLang="en-US" sz="1200" dirty="0">
                <a:solidFill>
                  <a:schemeClr val="tx1"/>
                </a:solidFill>
                <a:ea typeface="宋体" pitchFamily="2" charset="-122"/>
              </a:rPr>
              <a:t>、工業品的廣告策略和管理</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、廣告效果評價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目的在於創造認知度，激勵對公司的忠誠度和其他對產品有利的消費者態度，但也應該對廣告的效果作量化的分析，行銷經理必須對廣告的效果做出評價以改善未來廣告宣傳策略，降低企業成本，並將用於廣告開支的效果與用於其他行銷策略的開支效果進行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媒體的廣告業中流傳這樣一句話：「我知道有一半的廣告費用被浪費掉了，但我不知道是哪一半。」的確，事實上很多廣告的受衆是無法精確把握的，因此想投放廣告的企業大都是從廣告播放的時段和方式考慮，盡量能使產品的潛在顧客能夠接受廣告的内容和廣告所代表的產品，從而增大其成爲確定顧客的可能性。因爲不能保證產品潛在的用戶都能看到企業製作的廣告，由於對廣告受衆把握的不確定性所造成廣告投放的盲目性，企業投入的廣告成本常常不能最大限度地收回，這無疑增加了企業的經營成本。所以對廣告效果評估是十分必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總的來説，成功的工業品廣告一般包含以下標準：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具有高度的視覺吸引力；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選擇合適的目標受衆；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讓讀者進入情景之中；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承諾回報；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支持承諾；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以一定的邏輯順序提出銷售建議；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⑦ 用面對面的方式進行交談；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⑧ 易讀；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⑨ 强調服務而不是資源；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⑩ 反映公司的個性。</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46</a:t>
            </a:fld>
            <a:endParaRPr lang="en-US" altLang="zh-CN" dirty="0"/>
          </a:p>
        </p:txBody>
      </p:sp>
    </p:spTree>
    <p:extLst>
      <p:ext uri="{BB962C8B-B14F-4D97-AF65-F5344CB8AC3E}">
        <p14:creationId xmlns:p14="http://schemas.microsoft.com/office/powerpoint/2010/main" val="6266790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11.4</a:t>
            </a:r>
            <a:r>
              <a:rPr lang="zh-CN" altLang="en-US" sz="1200" dirty="0">
                <a:solidFill>
                  <a:schemeClr val="tx1"/>
                </a:solidFill>
                <a:ea typeface="宋体" pitchFamily="2" charset="-122"/>
              </a:rPr>
              <a:t>、廣而告之（</a:t>
            </a:r>
            <a:r>
              <a:rPr lang="en-US" altLang="zh-CN" sz="1200" dirty="0">
                <a:solidFill>
                  <a:schemeClr val="tx1"/>
                </a:solidFill>
                <a:ea typeface="宋体" pitchFamily="2" charset="-122"/>
              </a:rPr>
              <a:t>advertising</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11.4.2</a:t>
            </a:r>
            <a:r>
              <a:rPr lang="zh-TW" altLang="en-US" sz="1200" dirty="0">
                <a:solidFill>
                  <a:schemeClr val="tx1"/>
                </a:solidFill>
                <a:ea typeface="宋体" pitchFamily="2" charset="-122"/>
              </a:rPr>
              <a:t>、工業品的廣告策略和管理</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、廣告效果評價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目的在於創造認知度，激勵對公司的忠誠度和其他對產品有利的消費者態度，但也應該對廣告的效果作量化的分析，行銷經理必須對廣告的效果做出評價以改善未來廣告宣傳策略，降低企業成本，並將用於廣告開支的效果與用於其他行銷策略的開支效果進行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傳統媒體的廣告業中流傳這樣一句話：「我知道有一半的廣告費用被浪費掉了，但我不知道是哪一半。」的確，事實上很多廣告的受衆是無法精確把握的，因此想投放廣告的企業大都是從廣告播放的時段和方式考慮，盡量能使產品的潛在顧客能夠接受廣告的内容和廣告所代表的產品，從而增大其成爲確定顧客的可能性。因爲不能保證產品潛在的用戶都能看到企業製作的廣告，由於對廣告受衆把握的不確定性所造成廣告投放的盲目性，企業投入的廣告成本常常不能最大限度地收回，這無疑增加了企業的經營成本。所以對廣告效果評估是十分必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總的來説，成功的工業品廣告一般包含以下標準：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具有高度的視覺吸引力；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選擇合適的目標受衆；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讓讀者進入情景之中；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承諾回報；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支持承諾；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以一定的邏輯順序提出銷售建議；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⑦ 用面對面的方式進行交談；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⑧ 易讀；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⑨ 强調服務而不是資源；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⑩ 反映公司的個性。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廣告效果的測定大致分爲事前測量、事中測量、事後測量。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廣告效果的事前測量是指在廣告作品尚未製作完成或正式發布之前，廣告人對廣告作品進行評估，主要包括：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、專家意見綜合法。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在廣告作品或媒介組合計劃做好後，試拿出幾種可供選擇的方案，請有經驗的廣告專家、權威人士、行銷專家等進行測定，多方面、多層次對廣告作品和媒介組合方式產生的效果做出預測。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、消費者評定法。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選取一定數量的具有代表性的消費者，根據他們對廣告形式的喜好來判斷審定廣告效果。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、檢查表測定法。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又稱採分法，是指將同一產品的若干幅不同創意的廣告，讓評審者通過比較測定哪一幅廣告更能吸引人們的注意力，以便選用其中最好的一幅。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、言詞反應法。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將一幅廣告作品向消費者展示幾秒鐘後收回，要求消費者馬上講出或寫下幾個他當時想到的言詞，測試人再將各位消費者的反應詞匯總起來進行心理分析，可以通過消費者受廣告刺激所產生的聯想來判斷消費者對所看到廣告的心理反應，測定其對產品的態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、機械測量法。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包括人的視綫習慣測量；從文字直寫與橫寫的易讀性測定排列順序；瞬間顯露測試，如看文案時最先看到的是哪一部分。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、概念測量法。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是指針對廣告表現的概念進行測試，以尋求最貼切的方式，最具衝擊力的策略，作爲廣告出擊的依據。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廣告效果的事中測量是對廣告作品已經在媒體上推出後，所產生的效果進行評估。主要有：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、函詢法。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這種方法通常是採用問卷調查的形式對廣告心理效果進行測定。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、詢問法。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是指消費者在看完廣告後，向刊播廣告者詢問次數多少來衡量廣告的效果，用於比較媒體價值。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、隔日回憶測量法。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在廣告刊播的第二天，或是一周内，用電話或定點訪問方式，調查消費者對廣告的記憶、認知、興趣程度，從而確定廣告的影響力是否與事先設定的結果相符，是否需要調整。</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廣告效果的事後測量是指在整個廣告活動結束後，進行總評價和總測定。它包括：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、認知測量法。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讓調查對象看一則廣告，問他是否看過，如果回答「看過」，説明他對這個廣告有所認知；反之，則無從認知。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、回憶測量法。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是指在一定時間内，測驗消費者對某一廣告的記憶度和理解度，包括純粹回想法和輔助回想法。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、識別法。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是將已經推出的廣告作品或商品混在其他廣告中或其他品牌中，將這些廣告或商品逐一向消費者展示，看有多少消費者可識別出已經推出的廣告或宣傳的品牌。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、銷售反應法。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是指到廣告推銷點，通過同消費者交流，了解他們購買同類產品的決策過程。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、綜合測量法。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將上次廣告的綜合心理效果和本次廣告的綜合心理效果用坐標形式加以比較，從而綜合衡量出廣告的總體效果。</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47</a:t>
            </a:fld>
            <a:endParaRPr lang="en-US" altLang="zh-CN" dirty="0"/>
          </a:p>
        </p:txBody>
      </p:sp>
    </p:spTree>
    <p:extLst>
      <p:ext uri="{BB962C8B-B14F-4D97-AF65-F5344CB8AC3E}">
        <p14:creationId xmlns:p14="http://schemas.microsoft.com/office/powerpoint/2010/main" val="20639947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11.5</a:t>
            </a:r>
            <a:r>
              <a:rPr lang="zh-TW" altLang="en-US" sz="1200" dirty="0">
                <a:solidFill>
                  <a:schemeClr val="tx1"/>
                </a:solidFill>
                <a:ea typeface="宋体" pitchFamily="2" charset="-122"/>
              </a:rPr>
              <a:t>、人員推銷（</a:t>
            </a:r>
            <a:r>
              <a:rPr lang="en-US" altLang="zh-TW" sz="1200" dirty="0">
                <a:solidFill>
                  <a:schemeClr val="tx1"/>
                </a:solidFill>
                <a:ea typeface="宋体" pitchFamily="2" charset="-122"/>
              </a:rPr>
              <a:t>personal selling</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11.5.1</a:t>
            </a:r>
            <a:r>
              <a:rPr lang="zh-TW" altLang="en-US" sz="1200" dirty="0">
                <a:solidFill>
                  <a:schemeClr val="tx1"/>
                </a:solidFill>
                <a:ea typeface="宋体" pitchFamily="2" charset="-122"/>
              </a:rPr>
              <a:t>、人員推銷（</a:t>
            </a:r>
            <a:r>
              <a:rPr lang="en-US" altLang="zh-TW" sz="1200" dirty="0">
                <a:solidFill>
                  <a:schemeClr val="tx1"/>
                </a:solidFill>
                <a:ea typeface="宋体" pitchFamily="2" charset="-122"/>
              </a:rPr>
              <a:t>personal selling</a:t>
            </a:r>
            <a:r>
              <a:rPr lang="zh-TW" altLang="en-US" sz="1200" dirty="0">
                <a:solidFill>
                  <a:schemeClr val="tx1"/>
                </a:solidFill>
                <a:ea typeface="宋体" pitchFamily="2" charset="-122"/>
              </a:rPr>
              <a:t>）的性質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人員推銷是一項古老的藝術，它是指企業的銷售人員與有可能成爲產品購買者進行交談，作口頭宣傳，以達到推銷產品、實現行銷目標的一種直接銷售方法。這裏所指的銷售人員包括企業的推銷員、市場代表、商店售貨員、批發企業的供貨員。人員推銷之所以在工業品行銷中占據主導地位，主要是因爲工業品市場的潛在用戶相對於消費品市場購買金額大，並且工業品市場上對廠商的技術服務要求比消費品市場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人員推銷是一種雙向的溝通方式，它是企業所有促銷手段中惟一利用人員進行的促銷活動，具有與其他促銷手段不同的顯著特點。具體來説，具有以下特點：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、適應性強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推銷人員與顧客保持聯系，可以根據顧客的欲望、要求、反映，靈活適時做出反應，進行必要的調整，回答顧客提出的問題，與顧客及時交換意見。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、説服力強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推銷人員當場示範，回答問題，解除疑慮，介紹使用方法，容易使顧客信服。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、促成交易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推銷人員直接與顧客洽談，通過及時交換意見，展示商品，能有效地增强顧客購買的信心和決心，從而促進現場交易。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、售中服務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人員推銷的過程中可以爲顧客提供各種滿足其需求的信息，幫助顧客了解產品的性能、用途、操作方法。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、成本較高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隨著社會的發展，人力資源成本不斷增高，當市場廣闊而分散時，需要的推銷人員較多，費用大；另外爲了提高推銷人員的素質，需要加强管理，增加了培訓支出。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11.5.2</a:t>
            </a:r>
            <a:r>
              <a:rPr lang="zh-TW" altLang="en-US" sz="1200" dirty="0">
                <a:solidFill>
                  <a:schemeClr val="tx1"/>
                </a:solidFill>
                <a:ea typeface="宋体" pitchFamily="2" charset="-122"/>
              </a:rPr>
              <a:t>、人員推銷（</a:t>
            </a:r>
            <a:r>
              <a:rPr lang="en-US" altLang="zh-TW" sz="1200" dirty="0">
                <a:solidFill>
                  <a:schemeClr val="tx1"/>
                </a:solidFill>
                <a:ea typeface="宋体" pitchFamily="2" charset="-122"/>
              </a:rPr>
              <a:t>personal selling</a:t>
            </a:r>
            <a:r>
              <a:rPr lang="zh-TW" altLang="en-US" sz="1200" dirty="0">
                <a:solidFill>
                  <a:schemeClr val="tx1"/>
                </a:solidFill>
                <a:ea typeface="宋体" pitchFamily="2" charset="-122"/>
              </a:rPr>
              <a:t>）應遵循的原則（</a:t>
            </a:r>
            <a:r>
              <a:rPr lang="en-US" altLang="zh-TW" sz="1200" dirty="0">
                <a:solidFill>
                  <a:schemeClr val="tx1"/>
                </a:solidFill>
                <a:ea typeface="宋体" pitchFamily="2" charset="-122"/>
              </a:rPr>
              <a:t>guidelines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人員推銷的任務不僅要當好顧客的參謀，協助購買，而且還要創造需求，引導和激勵購買。推銷人員在推銷時應該遵循以下原則：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、對顧客進行使用價值的推銷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購買某一產品，目的是滿足他們的某種需求，購買只不過是實現這一目標的一種方式。所以，事實上滿足人們的某種需求並不是商品本身，而是商品具有的效用，即使用價值。顧客有許多願望和要求，而產品也具有許多功能，推銷人員必須立足推銷產品的功能，才能使顧客心滿意足。例如，高級服裝除了遮體禦寒，還有許多功能，如暗示身份高低、現實經濟實力、展示性格愛好。這時必須根據顧客的需求，靈活把握顧客的心理，推銷產品的相應功能，這樣才能使顧客產生購買的欲望。並使他們滿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、樹立三位一體的「吉姆」信念（</a:t>
            </a:r>
            <a:r>
              <a:rPr lang="en-US" altLang="zh-TW" sz="1200" dirty="0">
                <a:solidFill>
                  <a:schemeClr val="tx1"/>
                </a:solidFill>
                <a:ea typeface="宋体" pitchFamily="2" charset="-122"/>
              </a:rPr>
              <a:t>Goods-Enterprise-Myself, GEM</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三位一體的「吉姆」信念（</a:t>
            </a:r>
            <a:r>
              <a:rPr lang="en-US" altLang="zh-TW" sz="1200" dirty="0">
                <a:solidFill>
                  <a:schemeClr val="tx1"/>
                </a:solidFill>
                <a:ea typeface="宋体" pitchFamily="2" charset="-122"/>
              </a:rPr>
              <a:t>Goods </a:t>
            </a:r>
            <a:r>
              <a:rPr lang="zh-TW" altLang="en-US" sz="1200" dirty="0">
                <a:solidFill>
                  <a:schemeClr val="tx1"/>
                </a:solidFill>
                <a:ea typeface="宋体" pitchFamily="2" charset="-122"/>
              </a:rPr>
              <a:t>商品 </a:t>
            </a:r>
            <a:r>
              <a:rPr lang="en-US" altLang="zh-TW" sz="1200" dirty="0">
                <a:solidFill>
                  <a:schemeClr val="tx1"/>
                </a:solidFill>
                <a:ea typeface="宋体" pitchFamily="2" charset="-122"/>
              </a:rPr>
              <a:t>– Enterprise </a:t>
            </a:r>
            <a:r>
              <a:rPr lang="zh-TW" altLang="en-US" sz="1200" dirty="0">
                <a:solidFill>
                  <a:schemeClr val="tx1"/>
                </a:solidFill>
                <a:ea typeface="宋体" pitchFamily="2" charset="-122"/>
              </a:rPr>
              <a:t>企業 </a:t>
            </a:r>
            <a:r>
              <a:rPr lang="en-US" altLang="zh-TW" sz="1200" dirty="0">
                <a:solidFill>
                  <a:schemeClr val="tx1"/>
                </a:solidFill>
                <a:ea typeface="宋体" pitchFamily="2" charset="-122"/>
              </a:rPr>
              <a:t>– Myself </a:t>
            </a:r>
            <a:r>
              <a:rPr lang="zh-TW" altLang="en-US" sz="1200" dirty="0">
                <a:solidFill>
                  <a:schemeClr val="tx1"/>
                </a:solidFill>
                <a:ea typeface="宋体" pitchFamily="2" charset="-122"/>
              </a:rPr>
              <a:t>自身</a:t>
            </a:r>
            <a:r>
              <a:rPr lang="en-US" altLang="zh-TW" sz="1200" dirty="0">
                <a:solidFill>
                  <a:schemeClr val="tx1"/>
                </a:solidFill>
                <a:ea typeface="宋体" pitchFamily="2" charset="-122"/>
              </a:rPr>
              <a:t>, GEM</a:t>
            </a:r>
            <a:r>
              <a:rPr lang="zh-TW" altLang="en-US" sz="1200" dirty="0">
                <a:solidFill>
                  <a:schemeClr val="tx1"/>
                </a:solidFill>
                <a:ea typeface="宋体" pitchFamily="2" charset="-122"/>
              </a:rPr>
              <a:t>）是指推銷人員必須忠於自己的企業，信任自己推銷的產品，有自尊、自信的推銷能力。推銷人員是推銷的主體，要説服顧客，取得顧客的信任，不僅要有過硬的推銷技術和專業知識，還必須同時具有良好的推銷心理，這是推銷人員取得成功的重要保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作爲推銷員，如果不忠於自己的公司，不代表自己的公司，不爲自己公司的利益著想，使顧客只認識個人，不認識企業，這樣是成功的銷售。如果不正確認識自己所推銷的產品，推銷會成爲沉重的負擔，其結果一定不會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、避免强行推銷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强行推銷就是征服顧客，暗算買主。這種推銷雖然可能取得眼前利益，卻會失去顧客的信任。因爲顧客在上當後會產生防衛心理，對强行推銷人員產生厭惡、反感、拒絕心理。在推銷中要注意幾點：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不要向顧客推銷最貴的商品，也不要冷淡小筆生意，因爲小筆生意的客戶，以後有可能成爲大客戶；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時刻把顧客利益放在首位；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推銷時要曉之以理、動之以情，富有感染力；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勇於承認自己產品和服務的缺點，傾聽顧客的意見，做到有則改之、無則加勉；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不能自相矛盾，誇誇其談、信口開河，要遵守諾言，建立信用。</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48</a:t>
            </a:fld>
            <a:endParaRPr lang="en-US" altLang="zh-CN" dirty="0"/>
          </a:p>
        </p:txBody>
      </p:sp>
    </p:spTree>
    <p:extLst>
      <p:ext uri="{BB962C8B-B14F-4D97-AF65-F5344CB8AC3E}">
        <p14:creationId xmlns:p14="http://schemas.microsoft.com/office/powerpoint/2010/main" val="5786294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11.5</a:t>
            </a:r>
            <a:r>
              <a:rPr lang="zh-TW" altLang="en-US" sz="1200" dirty="0">
                <a:solidFill>
                  <a:schemeClr val="tx1"/>
                </a:solidFill>
                <a:ea typeface="宋体" pitchFamily="2" charset="-122"/>
              </a:rPr>
              <a:t>、人員推銷（</a:t>
            </a:r>
            <a:r>
              <a:rPr lang="en-US" altLang="zh-TW" sz="1200" dirty="0">
                <a:solidFill>
                  <a:schemeClr val="tx1"/>
                </a:solidFill>
                <a:ea typeface="宋体" pitchFamily="2" charset="-122"/>
              </a:rPr>
              <a:t>personal selling</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11.5.3</a:t>
            </a:r>
            <a:r>
              <a:rPr lang="zh-TW" altLang="en-US" sz="1200" dirty="0">
                <a:solidFill>
                  <a:schemeClr val="tx1"/>
                </a:solidFill>
                <a:ea typeface="宋体" pitchFamily="2" charset="-122"/>
              </a:rPr>
              <a:t>、人員推銷（</a:t>
            </a:r>
            <a:r>
              <a:rPr lang="en-US" altLang="zh-TW" sz="1200" dirty="0">
                <a:solidFill>
                  <a:schemeClr val="tx1"/>
                </a:solidFill>
                <a:ea typeface="宋体" pitchFamily="2" charset="-122"/>
              </a:rPr>
              <a:t>personal selling</a:t>
            </a:r>
            <a:r>
              <a:rPr lang="zh-TW" altLang="en-US" sz="1200" dirty="0">
                <a:solidFill>
                  <a:schemeClr val="tx1"/>
                </a:solidFill>
                <a:ea typeface="宋体" pitchFamily="2" charset="-122"/>
              </a:rPr>
              <a:t>）的方法（</a:t>
            </a:r>
            <a:r>
              <a:rPr lang="en-US" altLang="zh-TW" sz="1200" dirty="0">
                <a:solidFill>
                  <a:schemeClr val="tx1"/>
                </a:solidFill>
                <a:ea typeface="宋体" pitchFamily="2" charset="-122"/>
              </a:rPr>
              <a:t>method</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一般來説，人員推銷有以下幾種方法：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、程序化推銷理論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這是一種應用最廣的推銷方法，這種理論把推銷過程分爲七個不同的步驟：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尋找顧客→事前準備→接近顧客→介紹→處理異議→達成交易→事後跟蹤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、尋找顧客，找出潛在的顧客。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例如，有些企業可以通過現有滿意顧客的介紹，或者查閲工商名錄、電話號碼尋找潛在的客戶。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、事前準備。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推銷人員必須事前準備三類基本知識，即產品知識、顧客知識（包括潛在顧客的個人情況）競爭對手知識（包括競爭對手的產品特點、能力、地位）。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、接近顧客。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與潛在的顧客進行面對面的交談，這時推銷人員應該有三個較爲明確的目標：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給對方留下好的印象；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驗證在預備階段了解的情況；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爲後面談話做準備。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、介紹。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這是推銷過程的中心，必須選用恰當的方法來介紹產品，重點抓住顧客的各種感覺來進行介紹，其中視覺是最重要的一種，介紹產品時必須著重介紹產品給顧客帶來的好處。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、處理異議。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一個有經驗的推銷員必須有較高的洽談技巧，隨時準備應付反對意見的措詞和論據。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、達成交易。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在洽談過程中推銷員必須隨時給對方成交的機會，介紹過程中一旦發現對方有意願購買，應立即抓住機會成交，此時，還可以提供優惠條件，促成交易。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、事後跟蹤。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跟蹤訪問目的在於了解顧客是否對自己的選擇感到滿意，發現可能產生的問題，表示推銷人員的誠意，以促成對企業有利的購後行爲。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、「迪佰達」推銷法（</a:t>
            </a:r>
            <a:r>
              <a:rPr lang="en-US" altLang="zh-TW" sz="1200" dirty="0" err="1">
                <a:solidFill>
                  <a:schemeClr val="tx1"/>
                </a:solidFill>
                <a:ea typeface="宋体" pitchFamily="2" charset="-122"/>
              </a:rPr>
              <a:t>Definition→Identification→Proof→Acceptance→Desire→Action</a:t>
            </a:r>
            <a:r>
              <a:rPr lang="en-US" altLang="zh-TW" sz="1200" dirty="0">
                <a:solidFill>
                  <a:schemeClr val="tx1"/>
                </a:solidFill>
                <a:ea typeface="宋体" pitchFamily="2" charset="-122"/>
              </a:rPr>
              <a:t>, DIPADA</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「迪佰達」推銷法（</a:t>
            </a:r>
            <a:r>
              <a:rPr lang="en-US" altLang="zh-TW" sz="1200" dirty="0">
                <a:solidFill>
                  <a:schemeClr val="tx1"/>
                </a:solidFill>
                <a:ea typeface="宋体" pitchFamily="2" charset="-122"/>
              </a:rPr>
              <a:t>Definition </a:t>
            </a:r>
            <a:r>
              <a:rPr lang="zh-TW" altLang="en-US" sz="1200" dirty="0">
                <a:solidFill>
                  <a:schemeClr val="tx1"/>
                </a:solidFill>
                <a:ea typeface="宋体" pitchFamily="2" charset="-122"/>
              </a:rPr>
              <a:t>釋義 → </a:t>
            </a:r>
            <a:r>
              <a:rPr lang="en-US" altLang="zh-TW" sz="1200" dirty="0">
                <a:solidFill>
                  <a:schemeClr val="tx1"/>
                </a:solidFill>
                <a:ea typeface="宋体" pitchFamily="2" charset="-122"/>
              </a:rPr>
              <a:t>Identification </a:t>
            </a:r>
            <a:r>
              <a:rPr lang="zh-TW" altLang="en-US" sz="1200" dirty="0">
                <a:solidFill>
                  <a:schemeClr val="tx1"/>
                </a:solidFill>
                <a:ea typeface="宋体" pitchFamily="2" charset="-122"/>
              </a:rPr>
              <a:t>識別 → </a:t>
            </a:r>
            <a:r>
              <a:rPr lang="en-US" altLang="zh-TW" sz="1200" dirty="0">
                <a:solidFill>
                  <a:schemeClr val="tx1"/>
                </a:solidFill>
                <a:ea typeface="宋体" pitchFamily="2" charset="-122"/>
              </a:rPr>
              <a:t>Proof </a:t>
            </a:r>
            <a:r>
              <a:rPr lang="zh-TW" altLang="en-US" sz="1200" dirty="0">
                <a:solidFill>
                  <a:schemeClr val="tx1"/>
                </a:solidFill>
                <a:ea typeface="宋体" pitchFamily="2" charset="-122"/>
              </a:rPr>
              <a:t>證據 → </a:t>
            </a:r>
            <a:r>
              <a:rPr lang="en-US" altLang="zh-TW" sz="1200" dirty="0">
                <a:solidFill>
                  <a:schemeClr val="tx1"/>
                </a:solidFill>
                <a:ea typeface="宋体" pitchFamily="2" charset="-122"/>
              </a:rPr>
              <a:t>Acceptance </a:t>
            </a:r>
            <a:r>
              <a:rPr lang="zh-TW" altLang="en-US" sz="1200" dirty="0">
                <a:solidFill>
                  <a:schemeClr val="tx1"/>
                </a:solidFill>
                <a:ea typeface="宋体" pitchFamily="2" charset="-122"/>
              </a:rPr>
              <a:t>接受 → </a:t>
            </a:r>
            <a:r>
              <a:rPr lang="en-US" altLang="zh-TW" sz="1200" dirty="0">
                <a:solidFill>
                  <a:schemeClr val="tx1"/>
                </a:solidFill>
                <a:ea typeface="宋体" pitchFamily="2" charset="-122"/>
              </a:rPr>
              <a:t>Desire </a:t>
            </a:r>
            <a:r>
              <a:rPr lang="zh-TW" altLang="en-US" sz="1200" dirty="0">
                <a:solidFill>
                  <a:schemeClr val="tx1"/>
                </a:solidFill>
                <a:ea typeface="宋体" pitchFamily="2" charset="-122"/>
              </a:rPr>
              <a:t>願望 → </a:t>
            </a:r>
            <a:r>
              <a:rPr lang="en-US" altLang="zh-TW" sz="1200" dirty="0">
                <a:solidFill>
                  <a:schemeClr val="tx1"/>
                </a:solidFill>
                <a:ea typeface="宋体" pitchFamily="2" charset="-122"/>
              </a:rPr>
              <a:t>Action </a:t>
            </a:r>
            <a:r>
              <a:rPr lang="zh-TW" altLang="en-US" sz="1200" dirty="0">
                <a:solidFill>
                  <a:schemeClr val="tx1"/>
                </a:solidFill>
                <a:ea typeface="宋体" pitchFamily="2" charset="-122"/>
              </a:rPr>
              <a:t>行動</a:t>
            </a:r>
            <a:r>
              <a:rPr lang="en-US" altLang="zh-TW" sz="1200" dirty="0">
                <a:solidFill>
                  <a:schemeClr val="tx1"/>
                </a:solidFill>
                <a:ea typeface="宋体" pitchFamily="2" charset="-122"/>
              </a:rPr>
              <a:t>, DIPADA</a:t>
            </a:r>
            <a:r>
              <a:rPr lang="zh-TW" altLang="en-US" sz="1200" dirty="0">
                <a:solidFill>
                  <a:schemeClr val="tx1"/>
                </a:solidFill>
                <a:ea typeface="宋体" pitchFamily="2" charset="-122"/>
              </a:rPr>
              <a:t>）又叫需求滿足法，這種方法的實質是找出顧客購買的原因，然後採用針對性的措施來促成其購買。這是一種較爲靈活的推銷方法，它要求推銷人員具有較爲廣泛的知識和經驗去捕捉銷售機會。具體包括以下幾個步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、準確地發現顧客的需求。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善於提問，細心地聽取顧客的意見，注意觀察其舉止、表情；聽取老客戶介紹潛在客戶的性格、愛好、地位、習慣情況。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、把產品當作顧客需求的表現形式。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一旦發現顧客具體需求、需求量的信息以後，就必須趁熱打鐵，按需求組織貨源；找出產品功能與顧客之間的聯系；列出重點推銷的滿足顧客需求的產品功能；採用特定的方式説明產品功能與顧客需求相吻合點。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、使產品符合顧客需求。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實事求是地介紹產品，展示產品説明書、質檢憑證，可以使用圖片錄像資料進行操作示範；請名人顧客談看法，專家教授、權威人士發表意見。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、使顧客相信推銷的產品。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吸引顧客，誘發其購買興趣；以説理爲主，詳細地介紹商品功能並示範，同時必須强調有售後服務。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、促成購買行爲。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員在促成顧客購買行爲時，應盡可能地影響顧客的認識、思維、意志等心理活動，尤其要强化顧客的意識。要善於引導顧客，照顧顧客的自尊心，敦促顧客進行果斷性決策；可以採用先試後買，先用後購，不回避實質性問題；加强情感投資；爲顧客著想，方便顧客；爲顧客創造購買理由，總結購買優越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、「愛達斯」推銷法（</a:t>
            </a:r>
            <a:r>
              <a:rPr lang="en-US" altLang="zh-TW" sz="1200" dirty="0" err="1">
                <a:solidFill>
                  <a:schemeClr val="tx1"/>
                </a:solidFill>
                <a:ea typeface="宋体" pitchFamily="2" charset="-122"/>
              </a:rPr>
              <a:t>Awareness→Interest→Desire→Action→Satisfaction</a:t>
            </a:r>
            <a:r>
              <a:rPr lang="en-US" altLang="zh-TW" sz="1200" dirty="0">
                <a:solidFill>
                  <a:schemeClr val="tx1"/>
                </a:solidFill>
                <a:ea typeface="宋体" pitchFamily="2" charset="-122"/>
              </a:rPr>
              <a:t>, AIDAS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「愛達斯」推銷法（</a:t>
            </a:r>
            <a:r>
              <a:rPr lang="en-US" altLang="zh-TW" sz="1200" dirty="0">
                <a:solidFill>
                  <a:schemeClr val="tx1"/>
                </a:solidFill>
                <a:ea typeface="宋体" pitchFamily="2" charset="-122"/>
              </a:rPr>
              <a:t>Awareness </a:t>
            </a:r>
            <a:r>
              <a:rPr lang="zh-TW" altLang="en-US" sz="1200" dirty="0">
                <a:solidFill>
                  <a:schemeClr val="tx1"/>
                </a:solidFill>
                <a:ea typeface="宋体" pitchFamily="2" charset="-122"/>
              </a:rPr>
              <a:t>注意 → </a:t>
            </a:r>
            <a:r>
              <a:rPr lang="en-US" altLang="zh-TW" sz="1200" dirty="0">
                <a:solidFill>
                  <a:schemeClr val="tx1"/>
                </a:solidFill>
                <a:ea typeface="宋体" pitchFamily="2" charset="-122"/>
              </a:rPr>
              <a:t>Interest </a:t>
            </a:r>
            <a:r>
              <a:rPr lang="zh-TW" altLang="en-US" sz="1200" dirty="0">
                <a:solidFill>
                  <a:schemeClr val="tx1"/>
                </a:solidFill>
                <a:ea typeface="宋体" pitchFamily="2" charset="-122"/>
              </a:rPr>
              <a:t>興趣 → </a:t>
            </a:r>
            <a:r>
              <a:rPr lang="en-US" altLang="zh-TW" sz="1200" dirty="0">
                <a:solidFill>
                  <a:schemeClr val="tx1"/>
                </a:solidFill>
                <a:ea typeface="宋体" pitchFamily="2" charset="-122"/>
              </a:rPr>
              <a:t>Desire </a:t>
            </a:r>
            <a:r>
              <a:rPr lang="zh-TW" altLang="en-US" sz="1200" dirty="0">
                <a:solidFill>
                  <a:schemeClr val="tx1"/>
                </a:solidFill>
                <a:ea typeface="宋体" pitchFamily="2" charset="-122"/>
              </a:rPr>
              <a:t>欲望 → </a:t>
            </a:r>
            <a:r>
              <a:rPr lang="en-US" altLang="zh-TW" sz="1200" dirty="0">
                <a:solidFill>
                  <a:schemeClr val="tx1"/>
                </a:solidFill>
                <a:ea typeface="宋体" pitchFamily="2" charset="-122"/>
              </a:rPr>
              <a:t>Action </a:t>
            </a:r>
            <a:r>
              <a:rPr lang="zh-TW" altLang="en-US" sz="1200" dirty="0">
                <a:solidFill>
                  <a:schemeClr val="tx1"/>
                </a:solidFill>
                <a:ea typeface="宋体" pitchFamily="2" charset="-122"/>
              </a:rPr>
              <a:t>行動 → </a:t>
            </a:r>
            <a:r>
              <a:rPr lang="en-US" altLang="zh-TW" sz="1200" dirty="0">
                <a:solidFill>
                  <a:schemeClr val="tx1"/>
                </a:solidFill>
                <a:ea typeface="宋体" pitchFamily="2" charset="-122"/>
              </a:rPr>
              <a:t>Satisfaction </a:t>
            </a:r>
            <a:r>
              <a:rPr lang="zh-TW" altLang="en-US" sz="1200" dirty="0">
                <a:solidFill>
                  <a:schemeClr val="tx1"/>
                </a:solidFill>
                <a:ea typeface="宋体" pitchFamily="2" charset="-122"/>
              </a:rPr>
              <a:t>滿意</a:t>
            </a:r>
            <a:r>
              <a:rPr lang="en-US" altLang="zh-TW" sz="1200" dirty="0">
                <a:solidFill>
                  <a:schemeClr val="tx1"/>
                </a:solidFill>
                <a:ea typeface="宋体" pitchFamily="2" charset="-122"/>
              </a:rPr>
              <a:t>, AIDAS</a:t>
            </a:r>
            <a:r>
              <a:rPr lang="zh-TW" altLang="en-US" sz="1200" dirty="0">
                <a:solidFill>
                  <a:schemeClr val="tx1"/>
                </a:solidFill>
                <a:ea typeface="宋体" pitchFamily="2" charset="-122"/>
              </a:rPr>
              <a:t>）將購買的全過程分爲五個階段：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、引起注意。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引起注意的主要行動是刺激。具體地說，是藉助包裝的魅力刺激視覺；展示樣品，刺激顧客的視覺和觸覺；來一個漂亮的開場白，刺激顧客聽覺；渲染氣氛，避免干擾；引用旁證作比較；善於利用產品幫助顧客解決實際問題，贊揚顧客，善於爲顧客提建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、誘發興趣。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誘發興趣的關鍵，在於使顧客看到購買的好處。如：貨比貨；讓顧客參與示範，加强體驗；在顧客興趣濃時做示範；讓商品去逐步適應顧客；投其所好；體諒買主，爲其當好參謀；以和爲貴，友好熱情；抓住顧客心情好的時候，主動接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、强化欲望。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激發購買欲望的關鍵在於説破事理，讓顧客認識和相信產品，加强需求程度，促成購買。重點講明白符合顧客的商品特點；合理地出示依據；建立威信效應；因勢利導，伺機行事；比長論短，謀求優勢；少説多聽，誘發購買真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、促成行爲。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員在促成顧客購買行爲時，應盡可能地影響顧客的認識、思維、意志等心理活動，尤其要强化顧客的意識。要善於引導顧客，照顧顧客的自尊心，敦促顧客進行果斷性決策；可以採用先試後買，先用後購，不回避實質性問題；加强情感投資；爲顧客著想，方便顧客；爲顧客創造購買理由，總結購買優越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、使其滿意。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售後服務是使其滿意的重要組成部分，購買後滿意的體驗往往是引發重複購買的重要因素。主要有：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加强零配件供應和維修；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免費維修；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免費送貨上門；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免費安裝調試；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主動及時地進行跟蹤服務，收集反饋信息；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勇於承擔自己的責任，積極補救；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⑦ 平心靜氣地交談，及時理賠。</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49</a:t>
            </a:fld>
            <a:endParaRPr lang="en-US" altLang="zh-CN" dirty="0"/>
          </a:p>
        </p:txBody>
      </p:sp>
    </p:spTree>
    <p:extLst>
      <p:ext uri="{BB962C8B-B14F-4D97-AF65-F5344CB8AC3E}">
        <p14:creationId xmlns:p14="http://schemas.microsoft.com/office/powerpoint/2010/main" val="159962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1 </a:t>
            </a:r>
            <a:r>
              <a:rPr lang="zh-CN" altLang="en-US" sz="1200" dirty="0">
                <a:solidFill>
                  <a:schemeClr val="tx1"/>
                </a:solidFill>
                <a:ea typeface="宋体" pitchFamily="2" charset="-122"/>
              </a:rPr>
              <a:t>章 工業品行銷概述</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工業品市場與消費品市場相比，有顯著的不同點，分別説明如下：</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a:t>
            </a:r>
            <a:r>
              <a:rPr lang="zh-CN" altLang="en-US" sz="1200" dirty="0">
                <a:solidFill>
                  <a:schemeClr val="tx1"/>
                </a:solidFill>
                <a:ea typeface="宋体" pitchFamily="2" charset="-122"/>
              </a:rPr>
              <a:t>、購買者較少</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市場的購買者數目通常比消費品市場少得多。例如，鹽業公司所生產的鹽，在工業品市場上，主要賣給以鹽爲生產原料和輔料的廠商（例如食品工廠），而在消費品市場上則是賣給所有的家庭和個人，消費品市場上的購買者數目遠比工業品市場多。在某些情況下，工業品製造商可能只有一位購買者。</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a:t>
            </a:r>
            <a:r>
              <a:rPr lang="zh-CN" altLang="en-US" sz="1200" dirty="0">
                <a:solidFill>
                  <a:schemeClr val="tx1"/>
                </a:solidFill>
                <a:ea typeface="宋体" pitchFamily="2" charset="-122"/>
              </a:rPr>
              <a:t>、購買量較大</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市場中即使有許多廠商，通常少數幾家廠商的購買量就占了市場的一大部分。將原料或設備等工業品賣給這些廠商時，常會發現所面對的是規模很大的顧客。有時一位買主就能買下一個企業較長時期内的全部產量，有時，一張訂單的金額就能達到數千萬甚至數億元。</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3</a:t>
            </a:r>
            <a:r>
              <a:rPr lang="zh-CN" altLang="en-US" sz="1200" dirty="0">
                <a:solidFill>
                  <a:schemeClr val="tx1"/>
                </a:solidFill>
                <a:ea typeface="宋体" pitchFamily="2" charset="-122"/>
              </a:rPr>
              <a:t>、供應商與購買者之間的聯係較緊密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由於購買者較少，而購買量較大，使得供應商必須密切注意與客戶之間的配合，甚至必須依照特定顧客的需要來提供定制產品與服務。因此，在工業品市場中，供應商與客戶之間的關系通常是較密切的。</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4</a:t>
            </a:r>
            <a:r>
              <a:rPr lang="zh-CN" altLang="en-US" sz="1200" dirty="0">
                <a:solidFill>
                  <a:schemeClr val="tx1"/>
                </a:solidFill>
                <a:ea typeface="宋体" pitchFamily="2" charset="-122"/>
              </a:rPr>
              <a:t>、購買者的分布集中</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市場的購買者常集中於某些地區，這就好比消費品市場集中在人口衆多的城市一樣。譬如，中國許多重要的製造業主要集中在上海、廣州、深圳、成都、西安、北京、瀋陽等地區。美國有半數以上的製造廠商集中在紐約州、加州、濱州、伊利諾州、俄亥俄州、新澤西州、密西根州等七個地區。</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5</a:t>
            </a:r>
            <a:r>
              <a:rPr lang="zh-CN" altLang="en-US" sz="1200" dirty="0">
                <a:solidFill>
                  <a:schemeClr val="tx1"/>
                </a:solidFill>
                <a:ea typeface="宋体" pitchFamily="2" charset="-122"/>
              </a:rPr>
              <a:t>、需求由消費品衍生</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工業品的需求，是由消費品的需求衍生而來。例如，工業用戶購買皮革的目的，是因消費者購買皮鞋、皮包和其他皮製品。如果消費品市場不景氣，那麽工業品市場也會隨著不景氣。</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6</a:t>
            </a:r>
            <a:r>
              <a:rPr lang="zh-CN" altLang="en-US" sz="1200" dirty="0">
                <a:solidFill>
                  <a:schemeClr val="tx1"/>
                </a:solidFill>
                <a:ea typeface="宋体" pitchFamily="2" charset="-122"/>
              </a:rPr>
              <a:t>、價格彈性（</a:t>
            </a:r>
            <a:r>
              <a:rPr lang="en-US" altLang="zh-CN" sz="1200" dirty="0">
                <a:solidFill>
                  <a:schemeClr val="tx1"/>
                </a:solidFill>
                <a:ea typeface="宋体" pitchFamily="2" charset="-122"/>
              </a:rPr>
              <a:t>price elasticity</a:t>
            </a:r>
            <a:r>
              <a:rPr lang="zh-CN" altLang="en-US" sz="1200" dirty="0">
                <a:solidFill>
                  <a:schemeClr val="tx1"/>
                </a:solidFill>
                <a:ea typeface="宋体" pitchFamily="2" charset="-122"/>
              </a:rPr>
              <a:t>）小</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許多工業品的總需求價格彈性（</a:t>
            </a:r>
            <a:r>
              <a:rPr lang="en-US" altLang="zh-CN" sz="1200" dirty="0">
                <a:solidFill>
                  <a:schemeClr val="tx1"/>
                </a:solidFill>
                <a:ea typeface="宋体" pitchFamily="2" charset="-122"/>
              </a:rPr>
              <a:t>price elasticity</a:t>
            </a:r>
            <a:r>
              <a:rPr lang="zh-CN" altLang="en-US" sz="1200" dirty="0">
                <a:solidFill>
                  <a:schemeClr val="tx1"/>
                </a:solidFill>
                <a:ea typeface="宋体" pitchFamily="2" charset="-122"/>
              </a:rPr>
              <a:t>）並不大，也就是說，價格的變動對其總需求量的影響不大。例如，皮包製造廠不會因塑膠皮價格下跌而增加對塑膠皮的購買，除非：</a:t>
            </a:r>
            <a:r>
              <a:rPr lang="en-US" altLang="zh-CN" sz="1200" dirty="0">
                <a:solidFill>
                  <a:schemeClr val="tx1"/>
                </a:solidFill>
                <a:ea typeface="宋体" pitchFamily="2" charset="-122"/>
                <a:sym typeface="Wingdings" panose="05000000000000000000" pitchFamily="2" charset="2"/>
              </a:rPr>
              <a:t>(1)</a:t>
            </a:r>
            <a:r>
              <a:rPr lang="zh-CN" altLang="en-US" sz="1200" dirty="0">
                <a:solidFill>
                  <a:schemeClr val="tx1"/>
                </a:solidFill>
                <a:ea typeface="宋体" pitchFamily="2" charset="-122"/>
                <a:sym typeface="Wingdings" panose="05000000000000000000" pitchFamily="2" charset="2"/>
              </a:rPr>
              <a:t>、塑膠皮占皮包製造成本的很大部分；</a:t>
            </a:r>
            <a:r>
              <a:rPr lang="en-US" altLang="zh-CN" sz="1200" dirty="0">
                <a:solidFill>
                  <a:schemeClr val="tx1"/>
                </a:solidFill>
                <a:ea typeface="宋体" pitchFamily="2" charset="-122"/>
                <a:sym typeface="Wingdings" panose="05000000000000000000" pitchFamily="2" charset="2"/>
              </a:rPr>
              <a:t>{2}</a:t>
            </a:r>
            <a:r>
              <a:rPr lang="zh-CN" altLang="en-US" sz="1200" dirty="0">
                <a:solidFill>
                  <a:schemeClr val="tx1"/>
                </a:solidFill>
                <a:ea typeface="宋体" pitchFamily="2" charset="-122"/>
                <a:sym typeface="Wingdings" panose="05000000000000000000" pitchFamily="2" charset="2"/>
              </a:rPr>
              <a:t>、皮包打算大幅度降價；</a:t>
            </a:r>
            <a:r>
              <a:rPr lang="en-US" altLang="zh-CN" sz="1200" dirty="0">
                <a:solidFill>
                  <a:schemeClr val="tx1"/>
                </a:solidFill>
                <a:ea typeface="宋体" pitchFamily="2" charset="-122"/>
                <a:sym typeface="Wingdings" panose="05000000000000000000" pitchFamily="2" charset="2"/>
              </a:rPr>
              <a:t>(3)</a:t>
            </a:r>
            <a:r>
              <a:rPr lang="zh-CN" altLang="en-US" sz="1200" dirty="0">
                <a:solidFill>
                  <a:schemeClr val="tx1"/>
                </a:solidFill>
                <a:ea typeface="宋体" pitchFamily="2" charset="-122"/>
                <a:sym typeface="Wingdings" panose="05000000000000000000" pitchFamily="2" charset="2"/>
              </a:rPr>
              <a:t>、皮包降價之後銷量會大幅度增加。皮包製造廠也不會因爲塑膠皮價格上升而減少購買量，除非：</a:t>
            </a:r>
            <a:r>
              <a:rPr lang="en-US" altLang="zh-CN" sz="1200" dirty="0">
                <a:solidFill>
                  <a:schemeClr val="tx1"/>
                </a:solidFill>
                <a:ea typeface="宋体" pitchFamily="2" charset="-122"/>
                <a:sym typeface="Wingdings" panose="05000000000000000000" pitchFamily="2" charset="2"/>
              </a:rPr>
              <a:t>(1)</a:t>
            </a:r>
            <a:r>
              <a:rPr lang="zh-CN" altLang="en-US" sz="1200" dirty="0">
                <a:solidFill>
                  <a:schemeClr val="tx1"/>
                </a:solidFill>
                <a:ea typeface="宋体" pitchFamily="2" charset="-122"/>
                <a:sym typeface="Wingdings" panose="05000000000000000000" pitchFamily="2" charset="2"/>
              </a:rPr>
              <a:t>、可以改變生產方式，減少每個皮包使用塑膠皮的數量；</a:t>
            </a:r>
            <a:r>
              <a:rPr lang="en-US" altLang="zh-CN" sz="1200" dirty="0">
                <a:solidFill>
                  <a:schemeClr val="tx1"/>
                </a:solidFill>
                <a:ea typeface="宋体" pitchFamily="2" charset="-122"/>
                <a:sym typeface="Wingdings" panose="05000000000000000000" pitchFamily="2" charset="2"/>
              </a:rPr>
              <a:t>(2)</a:t>
            </a:r>
            <a:r>
              <a:rPr lang="zh-CN" altLang="en-US" sz="1200" dirty="0">
                <a:solidFill>
                  <a:schemeClr val="tx1"/>
                </a:solidFill>
                <a:ea typeface="宋体" pitchFamily="2" charset="-122"/>
                <a:sym typeface="Wingdings" panose="05000000000000000000" pitchFamily="2" charset="2"/>
              </a:rPr>
              <a:t>、發現更便宜的皮革代替品。至於占總成本甚小的工業品，更是缺乏價格彈性，例如，皮包上的扣子，價格即使上漲，其需求量也不會有多大變化，不過生產者在選擇供貨商時，則會考慮價格的因素。</a:t>
            </a:r>
            <a:endParaRPr lang="en-US" altLang="zh-CN" sz="1200" dirty="0">
              <a:solidFill>
                <a:schemeClr val="tx1"/>
              </a:solidFill>
              <a:ea typeface="宋体" pitchFamily="2" charset="-122"/>
              <a:sym typeface="Wingdings" panose="05000000000000000000"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7</a:t>
            </a:r>
            <a:r>
              <a:rPr lang="zh-CN" altLang="en-US" sz="1200" dirty="0">
                <a:solidFill>
                  <a:schemeClr val="tx1"/>
                </a:solidFill>
                <a:ea typeface="宋体" pitchFamily="2" charset="-122"/>
              </a:rPr>
              <a:t>、需求變化大（</a:t>
            </a:r>
            <a:r>
              <a:rPr lang="en-US" altLang="zh-CN" sz="1200" dirty="0">
                <a:solidFill>
                  <a:schemeClr val="tx1"/>
                </a:solidFill>
                <a:ea typeface="宋体" pitchFamily="2" charset="-122"/>
              </a:rPr>
              <a:t>acceleration principle</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工業品的需求比消費品的需求更容易變動，新廠房及設備的需求尤其如此。當消費品的需求增加時，對新廠房及設備的需求會增加得更快，這種現象，經濟學家稱之爲：加速原理（</a:t>
            </a:r>
            <a:r>
              <a:rPr lang="en-US" altLang="zh-CN" sz="1200" dirty="0">
                <a:solidFill>
                  <a:schemeClr val="tx1"/>
                </a:solidFill>
                <a:ea typeface="宋体" pitchFamily="2" charset="-122"/>
              </a:rPr>
              <a:t>acceleration principle</a:t>
            </a:r>
            <a:r>
              <a:rPr lang="zh-CN" altLang="en-US" sz="1200" dirty="0">
                <a:solidFill>
                  <a:schemeClr val="tx1"/>
                </a:solidFill>
                <a:ea typeface="宋体" pitchFamily="2" charset="-122"/>
              </a:rPr>
              <a:t>）。有時消費品需求上升</a:t>
            </a:r>
            <a:r>
              <a:rPr lang="en-US" altLang="zh-CN" sz="1200" dirty="0">
                <a:solidFill>
                  <a:schemeClr val="tx1"/>
                </a:solidFill>
                <a:ea typeface="宋体" pitchFamily="2" charset="-122"/>
              </a:rPr>
              <a:t>10%</a:t>
            </a:r>
            <a:r>
              <a:rPr lang="zh-CN" altLang="en-US" sz="1200" dirty="0">
                <a:solidFill>
                  <a:schemeClr val="tx1"/>
                </a:solidFill>
                <a:ea typeface="宋体" pitchFamily="2" charset="-122"/>
              </a:rPr>
              <a:t>，下一階段工業品需求就會上升</a:t>
            </a:r>
            <a:r>
              <a:rPr lang="en-US" altLang="zh-CN" sz="1200" dirty="0">
                <a:solidFill>
                  <a:schemeClr val="tx1"/>
                </a:solidFill>
                <a:ea typeface="宋体" pitchFamily="2" charset="-122"/>
              </a:rPr>
              <a:t>200%</a:t>
            </a:r>
            <a:r>
              <a:rPr lang="zh-CN" altLang="en-US" sz="1200" dirty="0">
                <a:solidFill>
                  <a:schemeClr val="tx1"/>
                </a:solidFill>
                <a:ea typeface="宋体" pitchFamily="2" charset="-122"/>
              </a:rPr>
              <a:t>；消費品需求下跌</a:t>
            </a:r>
            <a:r>
              <a:rPr lang="en-US" altLang="zh-CN" sz="1200" dirty="0">
                <a:solidFill>
                  <a:schemeClr val="tx1"/>
                </a:solidFill>
                <a:ea typeface="宋体" pitchFamily="2" charset="-122"/>
              </a:rPr>
              <a:t>10%</a:t>
            </a:r>
            <a:r>
              <a:rPr lang="zh-CN" altLang="en-US" sz="1200" dirty="0">
                <a:solidFill>
                  <a:schemeClr val="tx1"/>
                </a:solidFill>
                <a:ea typeface="宋体" pitchFamily="2" charset="-122"/>
              </a:rPr>
              <a:t>，就可能導致工業品需求全面暴跌。</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8</a:t>
            </a:r>
            <a:r>
              <a:rPr lang="zh-CN" altLang="en-US" sz="1200" dirty="0">
                <a:solidFill>
                  <a:schemeClr val="tx1"/>
                </a:solidFill>
                <a:ea typeface="宋体" pitchFamily="2" charset="-122"/>
              </a:rPr>
              <a:t>、具有專業知識的人購買</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的採購通常由具有專業知識的人員擔任。工業品的採購作業愈複雜，則參與採購決策的人愈多。在採購重要商品時，組成採購小組是常見的方式，它通常由專業人員及高層管理人員所組成。爲了要和這批具有專業知識的採購人員打交道，行銷人員通常也必須具有良好的專業知識。</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9</a:t>
            </a:r>
            <a:r>
              <a:rPr lang="zh-CN" altLang="en-US" sz="1200" dirty="0">
                <a:solidFill>
                  <a:schemeClr val="tx1"/>
                </a:solidFill>
                <a:ea typeface="宋体" pitchFamily="2" charset="-122"/>
              </a:rPr>
              <a:t>、直接向生產商購買</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很多工業品的購買者是直接向生產者購買，而不是通過通路商購買。在購買比較昂貴、技術較複雜或需要較多售後服務的產品（例如飛機、核能電廠）時，尤其如此。</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a:t>
            </a:r>
            <a:r>
              <a:rPr lang="zh-CN" altLang="en-US" sz="1200" dirty="0">
                <a:solidFill>
                  <a:schemeClr val="tx1"/>
                </a:solidFill>
                <a:ea typeface="宋体" pitchFamily="2" charset="-122"/>
              </a:rPr>
              <a:t>、購買者與供應商互惠購買</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工業品的購買者，常常要求其供應商也向他們購買一些商品，而成爲本身的客戶，使雙方具有互惠購買的關系。「你買我的產品，我就買你的產品」是較常見的現象。</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a:t>
            </a:fld>
            <a:endParaRPr lang="en-US" altLang="zh-CN" dirty="0"/>
          </a:p>
        </p:txBody>
      </p:sp>
    </p:spTree>
    <p:extLst>
      <p:ext uri="{BB962C8B-B14F-4D97-AF65-F5344CB8AC3E}">
        <p14:creationId xmlns:p14="http://schemas.microsoft.com/office/powerpoint/2010/main" val="4375647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A5B58-7C82-B779-8A0B-78F6AB7707C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8D08836-FDEE-5AFD-4855-FC7824013C86}"/>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7A05A46-F479-998C-1B7C-5D4FED85612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1</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a:t>
            </a:r>
            <a:r>
              <a:rPr lang="zh-CN" altLang="en-US" sz="1200" dirty="0">
                <a:solidFill>
                  <a:schemeClr val="tx1"/>
                </a:solidFill>
                <a:ea typeface="宋体" pitchFamily="2" charset="-122"/>
              </a:rPr>
              <a:t>整合行銷傳播</a:t>
            </a:r>
            <a:r>
              <a:rPr lang="zh-TW" altLang="en-US" sz="1200" dirty="0">
                <a:solidFill>
                  <a:schemeClr val="tx1"/>
                </a:solidFill>
                <a:ea typeface="宋体" pitchFamily="2" charset="-122"/>
              </a:rPr>
              <a:t>策略</a:t>
            </a:r>
            <a:r>
              <a:rPr lang="zh-CN" altLang="en-US" sz="1200" dirty="0">
                <a:solidFill>
                  <a:schemeClr val="tx1"/>
                </a:solidFill>
                <a:ea typeface="宋体" pitchFamily="2" charset="-122"/>
              </a:rPr>
              <a:t>（</a:t>
            </a:r>
            <a:r>
              <a:rPr lang="en-US" altLang="zh-CN" sz="1200" dirty="0">
                <a:solidFill>
                  <a:schemeClr val="tx1"/>
                </a:solidFill>
                <a:ea typeface="宋体" pitchFamily="2" charset="-122"/>
              </a:rPr>
              <a:t>Integrated Marketing Communication, IMC</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11.2</a:t>
            </a:r>
            <a:r>
              <a:rPr lang="zh-CN" altLang="en-US" sz="1200" dirty="0">
                <a:solidFill>
                  <a:schemeClr val="tx1"/>
                </a:solidFill>
                <a:ea typeface="宋体" pitchFamily="2" charset="-122"/>
              </a:rPr>
              <a:t>、工業品（</a:t>
            </a:r>
            <a:r>
              <a:rPr lang="en-US" altLang="zh-CN" sz="1200" dirty="0">
                <a:solidFill>
                  <a:schemeClr val="tx1"/>
                </a:solidFill>
                <a:ea typeface="宋体" pitchFamily="2" charset="-122"/>
              </a:rPr>
              <a:t>industrial</a:t>
            </a:r>
            <a:r>
              <a:rPr lang="zh-CN" altLang="en-US" sz="1200" dirty="0">
                <a:solidFill>
                  <a:schemeClr val="tx1"/>
                </a:solidFill>
                <a:ea typeface="宋体" pitchFamily="2" charset="-122"/>
              </a:rPr>
              <a:t>）銷售促進（</a:t>
            </a:r>
            <a:r>
              <a:rPr lang="en-US" altLang="zh-CN" sz="1200" dirty="0">
                <a:solidFill>
                  <a:schemeClr val="tx1"/>
                </a:solidFill>
                <a:ea typeface="宋体" pitchFamily="2" charset="-122"/>
              </a:rPr>
              <a:t>Promotion</a:t>
            </a:r>
            <a:r>
              <a:rPr lang="zh-CN" altLang="en-US" sz="1200" dirty="0">
                <a:solidFill>
                  <a:schemeClr val="tx1"/>
                </a:solidFill>
                <a:ea typeface="宋体" pitchFamily="2" charset="-122"/>
              </a:rPr>
              <a:t>）策略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11.5</a:t>
            </a:r>
            <a:r>
              <a:rPr lang="zh-TW" altLang="en-US" sz="1200" dirty="0">
                <a:solidFill>
                  <a:schemeClr val="tx1"/>
                </a:solidFill>
                <a:ea typeface="宋体" pitchFamily="2" charset="-122"/>
              </a:rPr>
              <a:t>、人員推銷（</a:t>
            </a:r>
            <a:r>
              <a:rPr lang="en-US" altLang="zh-TW" sz="1200" dirty="0">
                <a:solidFill>
                  <a:schemeClr val="tx1"/>
                </a:solidFill>
                <a:ea typeface="宋体" pitchFamily="2" charset="-122"/>
              </a:rPr>
              <a:t>personal selling</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11.5.4</a:t>
            </a:r>
            <a:r>
              <a:rPr lang="zh-TW" altLang="en-US" sz="1200" dirty="0">
                <a:solidFill>
                  <a:schemeClr val="tx1"/>
                </a:solidFill>
                <a:ea typeface="宋体" pitchFamily="2" charset="-122"/>
              </a:rPr>
              <a:t>、銷售隊伍（</a:t>
            </a:r>
            <a:r>
              <a:rPr lang="en-US" altLang="zh-TW" sz="1200" dirty="0">
                <a:solidFill>
                  <a:schemeClr val="tx1"/>
                </a:solidFill>
                <a:ea typeface="宋体" pitchFamily="2" charset="-122"/>
              </a:rPr>
              <a:t>personal selling</a:t>
            </a:r>
            <a:r>
              <a:rPr lang="zh-TW" altLang="en-US" sz="1200" dirty="0">
                <a:solidFill>
                  <a:schemeClr val="tx1"/>
                </a:solidFill>
                <a:ea typeface="宋体" pitchFamily="2" charset="-122"/>
              </a:rPr>
              <a:t>）的管理（</a:t>
            </a:r>
            <a:r>
              <a:rPr lang="en-US" altLang="zh-TW" sz="1200" dirty="0">
                <a:solidFill>
                  <a:schemeClr val="tx1"/>
                </a:solidFill>
                <a:ea typeface="宋体" pitchFamily="2" charset="-122"/>
              </a:rPr>
              <a:t>management</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銷售隊伍管理指的是對人員推銷隊伍的計劃、組織、指導、控制。銷售管理涉及招聘、培訓、監督、激勵、評估。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、人員推銷的組織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人員推銷的組織形式取決於以下因素：產品的性質，中介在行銷工作中的地位，市場的多樣性，每個市場組成部分購買行爲的性質，市場競爭的結構。具體來説，工業品的生產商可以按地區、產品、顧客來組織其銷售隊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、顧客型結構。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這是一種按顧客的類別來組織的推銷隊伍，如按不同行業的客戶、新老客戶、大小客戶分別安排不同的推銷員。其優點是向自己更加熟悉的客戶推銷，更能掌握其需求的特點。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、產品型結構。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即每個推銷員負責幾類產品在各地的推銷。當企業產品種類繁多且技術複雜時，採用此種結構比較合適。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、地區型結構。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是指每個推銷員分管一個地區，負責在該地區推銷企業的所有產品。這種結構適用於產品和市場較單純的企業。其優點是職責分明，便於推銷員和當地的企業和個人建立固定的聯系，有利於提高推銷效率。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、銷售人員的招聘與選擇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一般來講，合格的銷售人員應該具備以下條件：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、業務素質。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行銷工作是一項獨立性很强的業務，需要特有的知識結構，推銷員需要具備以下業務知識：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企業知識。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推銷人員需要熟悉企業的現狀與歷史，了解企業的經營方針和政策，掌握企業的生產能力與特徵。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技術知識。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了解產品的加工過程和結構，對用戶提出的技術性問題，能給予及時正確的解釋和回答。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產品知識。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對產品的特徵、性能能夠做出清晰的説明，了解產品的各種用途，掌握產品的使用和維修方法。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用戶知識。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了解用戶購買產品的類型和購買目的，善於分析用戶購買產品的決策過程及決策者的心理活動規律。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市場知識。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懂得市場行銷學的基本理論，如市場調研和預測的基本方法，熟悉企業的行銷策略，了解市場變化的基本規律。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同行知識。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了解同行生產廠家的基本情況，確切地把握在市場競爭中的地位；了解產品及可替代產品的發展趨勢，對促銷的潛在風險做出正確的判斷和估計。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、行銷素質。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具備良好的行銷素質是一名合格的推銷人員的基本條件，主要包括以下幾項：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政策和法律意識。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如果企業的行銷人員頭腦中連基本的政策和法律意識都沒有，就會給企業帶來巨大的損失。② 職業道德觀。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如果推銷人員爲了將產品推銷出去而採用欺騙的手段，必然招致顧客對企業的厭惡，從而失去信用，損及企業長遠利益。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誠實熱情的態度。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作爲一名推銷人員不應該大吹大擂，更不能信口開河，而應該保持真實自然，給人以誠實可靠、可以信賴的感覺。在與顧客交往的過程中要充滿熱情，積極幫助顧客解決困難，這樣才能贏得信任，取得成績。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莊重、正派的舉止。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推銷人員代表著企業的風格和形象，與人交往時應保持良好的風度。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、性格因素。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推銷人員是一種較爲特殊的職業，它不但需要一定的業務知識，還必須具有相應的活動能力和人際交往藝術。優秀的推銷人員應該具備以下素質：</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健康的身體。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推銷工作是一項十分艱苦的工作，工作經常處於高度緊張狀態，因此推銷人員必須具有健康的體魄和旺盛的精力。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吃苦耐勞的精神。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推銷人員常年四處奔波，工作時間沒有規律，只有好的身體，沒有吃苦耐勞的精神不能勝任。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具有挑戰意識。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推銷工作往往面對許多困難，因此，推銷人員必須具備挑戰意識，能抓住有利的時機，努力拼搏，敢於面對激烈的競爭。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懂得心理學。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在工作中能理解和掌握用戶的心理活動，對用戶的反應敏感、準確，能及時調整行銷策略，有效開展工作。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善於交際。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善於與人交往，使人感到熱情開朗，和藹可親，能設身處地爲顧客著想，贏得顧客好感信任。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具有全局觀念。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在工作中追求整體利益，善於長遠打算，全面平衡，而不斤斤計較，局限於一時一事。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、推銷人員的監督和激勵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研究表明，大多數銷售人員都需要激勵，激勵可以定義爲推銷人員願意花費在與其工作相關的活動和任務上的努力程度。推銷員的工作業績一般由三個因素決定，即：激勵水平、個人資質、對於完成自己工作的領悟力。而這些都受到個人變量、組織變量、環境變量的影響。銷售經理可以影響個人和組織變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對於工作的激勵來自於兩點：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個人對於能從不同工作業績中獲得的獎勵類型和大小；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推銷員對於這些獎勵的評估。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銷售人員的激勵愈大，他們所做出的努力便愈大，更大的成績會帶來更大的獎勵，更多的獎勵會產生更大的滿足感。各種獎勵對不同的人重要性不同，一般來説，最有價值的獎勵是收入、隨後是權力晉升、個人的發展和作爲某群體成員的成就感；價值最低的獎勵是好感和尊敬、安全感和表揚。也就是說，收入和權力晉升對銷售人員的激勵最爲强烈，而安撫和安全感較弱。激勵因素的價值大小會根據銷售人員的特徵不同：年齡較大銷售時間較長的已婚銷售人員對收入的激勵最爲重視；未婚的認爲權力更有價值。激勵因素在不同國家也會不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激勵的方式包括：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、獎勵。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主要有經濟獎勵和精神獎勵兩種方式。經濟獎勵主要是根據推銷人員完成和超額完成計劃的情況給予相應的經濟待遇，以此激發其努力推銷。精神獎勵如權力晉升，以增强推銷員的榮譽感和責任心。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、監督。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推銷員的積極性往往需要有效監督去調動。監督的主要工具是推銷定額，如推銷量定額、利潤費用定額、訪問次數定額，還可以通過嚴格的規章制度、推銷計劃、推銷人員的工作報告配合監督。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當出現下列情況時，推銷員對工作的滿意度就會下降：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對上級的期望不明確；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與公司和顧客的需要相衝突；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由於缺乏關於上級和顧客的期望和評價標準而處於不確定之中。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如果銷售人員對於上級和顧客的期望不能確定，或者覺得顧客和上級的要求是無法實現的，他們就會感到焦慮不安。減少不確定性的一個有效途徑是在培訓方案中充分提供關於上級和顧客期望的信息，使在業績要求方面可能發生的迷惑降到最小程度。減少角色模糊的策略是在提高工作滿意度的同時對推銷員的業績產生積極的效果，而且，由於得到了關於自己工作的實際情況，推銷員對組織的責任心也會加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、評估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推銷人員的評估是對推銷人員進行管理的重要一環，如果企業對銷售人員的積極性給予激勵，這種激勵的效果如何，有賴於對推銷人員行爲的評估。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、評估信息來源。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管理層可以從以下幾個方面獲得銷售人員的信息：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銷售報告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個人觀察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顧客的反饋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顧客調查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其他銷售人員交談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銷售報告分爲兩類，即未來活動計劃和已經完成活動的計劃，前者包括銷售人員工作計劃，通常由推銷人員在一周或一個月前做好上交。計劃詳細寫明準備做的訪問和要走的路綫。這類報告能使銷售人員計劃並安排活動，告知管理人員他們的行蹤，爲管理人員衡量提供依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許多公司要求銷售人員起草一年的地區銷售計劃，其中要提出發展新客戶，增加與現有客戶交易的方案。這類報告使推銷人員扮演了市場經理和利潤中心（</a:t>
            </a:r>
            <a:r>
              <a:rPr lang="en-US" altLang="zh-TW" sz="1200" dirty="0">
                <a:solidFill>
                  <a:schemeClr val="tx1"/>
                </a:solidFill>
                <a:ea typeface="宋体" pitchFamily="2" charset="-122"/>
              </a:rPr>
              <a:t>Profit Center</a:t>
            </a:r>
            <a:r>
              <a:rPr lang="zh-TW" altLang="en-US" sz="1200" dirty="0">
                <a:solidFill>
                  <a:schemeClr val="tx1"/>
                </a:solidFill>
                <a:ea typeface="宋体" pitchFamily="2" charset="-122"/>
              </a:rPr>
              <a:t>或</a:t>
            </a:r>
            <a:r>
              <a:rPr lang="en-US" altLang="zh-TW" sz="1200" dirty="0">
                <a:solidFill>
                  <a:schemeClr val="tx1"/>
                </a:solidFill>
                <a:ea typeface="宋体" pitchFamily="2" charset="-122"/>
              </a:rPr>
              <a:t>Business Unit, BU</a:t>
            </a:r>
            <a:r>
              <a:rPr lang="zh-TW" altLang="en-US" sz="1200" dirty="0">
                <a:solidFill>
                  <a:schemeClr val="tx1"/>
                </a:solidFill>
                <a:ea typeface="宋体" pitchFamily="2" charset="-122"/>
              </a:rPr>
              <a:t>）的角色。銷售經理對這些計劃進行研究，制定銷售定額。推銷人員將完成的銷售活動記錄在訪問報告中，訪問報告使銷售經理能及時掌握推銷人員的活動、顧客狀況，並提供對以後訪問有用的情報。這些報告爲管理人員考核推銷人員提供了原始數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主要指標有：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每個推銷人員每天的平均銷售訪問次數；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平均每次訪問時間；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每次訪問的收益；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每次訪問的平均費用；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每一百次訪問收到的訂單百分比；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每次訪問的招待費用；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⑦ 每時期的新客戶增加數；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⑧ 每時期失去的客戶數；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⑨ 銷售隊伍的費用占總成本的比率。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、正式評價。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正式評價的主要方法是把銷售人員的成績與過去的成績進行對比。包括：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績效評定。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最重要的是推銷計劃的執行情況與新增加的客戶數。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績效比較。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推銷員之間的工作績效比較，推銷人員本人與過去成績的比較。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素養評定。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包括對推銷人員進行產品、企業、客戶、競爭對手、職責等了解狀況的考核，對推銷人員的風度、儀表、言談、氣質的評估。</a:t>
            </a:r>
          </a:p>
        </p:txBody>
      </p:sp>
      <p:sp>
        <p:nvSpPr>
          <p:cNvPr id="24580" name="灯片编号占位符 3">
            <a:extLst>
              <a:ext uri="{FF2B5EF4-FFF2-40B4-BE49-F238E27FC236}">
                <a16:creationId xmlns:a16="http://schemas.microsoft.com/office/drawing/2014/main" id="{90183CA7-9944-829F-6207-33E2A996777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50</a:t>
            </a:fld>
            <a:endParaRPr lang="en-US" altLang="zh-CN" dirty="0"/>
          </a:p>
        </p:txBody>
      </p:sp>
    </p:spTree>
    <p:extLst>
      <p:ext uri="{BB962C8B-B14F-4D97-AF65-F5344CB8AC3E}">
        <p14:creationId xmlns:p14="http://schemas.microsoft.com/office/powerpoint/2010/main" val="35254614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7E9E4-B6A1-F36E-05C3-1D887D4D9D1F}"/>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9B2E7E87-E83A-22C0-F8AD-9129AA5441DD}"/>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D524E7EF-49C5-83A9-ED5F-64C354FC1225}"/>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10.7.1</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）的概念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物流是指爲保證能將各種材料及時提供給生產商或是將製成品及時提供給工業品顧客並保證產品的適用狀態，而對相關活動（包括：運輸、存貨、倉儲、聯絡）進行的設計和管理。這個定義包括兩個方面的涵義：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生產供給。即將原材料、零部件等提供到生產過程中；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產品配送。即將製成品送交給中間商或顧客。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這兩個部分是不能割裂的，必須很好地銜接起來。工業品物流管理要求企業能夠做到將成品及時有效地、分門別類地配送到中間商或工業用戶手中。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10.7.2</a:t>
            </a:r>
            <a:r>
              <a:rPr lang="zh-TW" altLang="en-US" sz="1200" dirty="0">
                <a:solidFill>
                  <a:schemeClr val="tx1"/>
                </a:solidFill>
                <a:ea typeface="宋体" pitchFamily="2" charset="-122"/>
              </a:rPr>
              <a:t>、工業品物流管理的五大目標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、服務目標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物流系統是流通系統的一部分，它具體聯結製造商、經銷商、工業顧客，因此要求有很强的服務型。物流系統採取送貨、配貨形式，就是其服務性的體現。在技術方面，近年來出現的「準時供貨方式（</a:t>
            </a:r>
            <a:r>
              <a:rPr lang="en-US" altLang="zh-TW" sz="1200" dirty="0">
                <a:solidFill>
                  <a:schemeClr val="tx1"/>
                </a:solidFill>
                <a:ea typeface="宋体" pitchFamily="2" charset="-122"/>
              </a:rPr>
              <a:t>just in time, JIT</a:t>
            </a:r>
            <a:r>
              <a:rPr lang="zh-TW" altLang="en-US" sz="1200" dirty="0">
                <a:solidFill>
                  <a:schemeClr val="tx1"/>
                </a:solidFill>
                <a:ea typeface="宋体" pitchFamily="2" charset="-122"/>
              </a:rPr>
              <a:t>）」、「柔性供貨方式（</a:t>
            </a:r>
            <a:r>
              <a:rPr lang="en-US" altLang="zh-TW" sz="1200" dirty="0">
                <a:solidFill>
                  <a:schemeClr val="tx1"/>
                </a:solidFill>
                <a:ea typeface="宋体" pitchFamily="2" charset="-122"/>
              </a:rPr>
              <a:t>Flexibility</a:t>
            </a:r>
            <a:r>
              <a:rPr lang="zh-TW" altLang="en-US" sz="1200" dirty="0">
                <a:solidFill>
                  <a:schemeClr val="tx1"/>
                </a:solidFill>
                <a:ea typeface="宋体" pitchFamily="2" charset="-122"/>
              </a:rPr>
              <a:t>）」，也是其服務性的表現。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、快速、及時目標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及時性不但是服務性的延伸，也是流通對物流提出的要求。快速、及時既是一個傳統目標，更是一個現代目標。其原因是隨著社會大生產發展，這一要求更加强烈了。在物流領域採取的諸如直達物流、聯合運輸、時間表系統管理和技術，就是這一目標的體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、節約目標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節約是經濟領域的重要規律，在物流領域中除流通時間的節約外，由於流通過程消耗大而又基本上不增加或提高商品使用價值，所以利用節約來降低投入，是提高相對產出的重要手段。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、規模化目標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以物流規模作爲物流管理的目標，是以此來追求「規模效益」。生產領域的規模生產是早已爲社會所承認的。由於物流系統比生產系統的穩定性差，因而難以形成標準的規模化格式。在物流領域以分散或集中等不同方式建立物流系統，研究物流集約化的程度，就是規模化這一目標的體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、庫存調節目標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庫存調節目標是服務性的延伸，當然，也涉及物流系統本身的效益。在物流領域中正確訂定庫存方式、庫存數量、庫存結構、庫存分布就是這一目標的體現。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10.7.3</a:t>
            </a:r>
            <a:r>
              <a:rPr lang="zh-TW" altLang="en-US" sz="1200" dirty="0">
                <a:solidFill>
                  <a:schemeClr val="tx1"/>
                </a:solidFill>
                <a:ea typeface="宋体" pitchFamily="2" charset="-122"/>
              </a:rPr>
              <a:t>、物流的要素與成本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物流系統與一系列的相關活動相聯系。涉及物流管理的各種活動是環環相扣的，這些因素如：運輸、存貨控制、配送、訂單處理、包裝都被看成是一個系統内相互關聯的因素。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、運輸（</a:t>
            </a:r>
            <a:r>
              <a:rPr lang="en-US" altLang="zh-TW" sz="1200" dirty="0">
                <a:solidFill>
                  <a:schemeClr val="tx1"/>
                </a:solidFill>
                <a:ea typeface="宋体" pitchFamily="2" charset="-122"/>
              </a:rPr>
              <a:t>transportation</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輸需求可以通過三種基本的方式實現：第一，可以使用私營的車隊設備；第二，與專業運輸公司簽訂運輸合同；第三，一個企業可以向各種提供以單獨裝運爲條件的運輸承運人預定服務。這三種形式的運輸就是典型的所謂私人運輸、合同運輸、公共運輸。從物流系統的觀點來看，有三個因素對運輸來講是十分重要的，即成本、速度、一致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輸成本是指爲兩個地理位置間的運輸所支付的款項以及與行政管理和維持運輸中的存貨有關的費用。物流系統的設計應該利用能把系統總成本降到最低程度的運輸，這意味著最低費用的運輸並不總是導致最低的運輸總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輸速度是指完成特定的運輸所需的時間。運輸速度和成本的關系，主要表現在以下兩個方面：首先，能夠提供更快速服務的運輸商實際要收取更高的運費；其次，運輸服務愈快，運輸中的存貨愈少，無法利用的運輸間隔時間就愈短。因此，選擇期望的運輸方式時，至關重要的問題就是如何平衡運輸服務的速度和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輸的一致性是指在若干次裝運中履行某一特定的運次所需的時間與原定時間或與前幾次運輸所需時間的一致性，它是運輸可靠性的反映。多年來，一致性已經被看做是高品質運輸的最重要的特徵。如果給定的運輸服務第二次時長與第一次時長有明顯差距，這種意想不到的變化就會產生嚴重的物流作業問題。如果運輸缺乏一致性，就需要安全儲備存貨，以防預料不到的服務故障。運輸一致性會影響買賣雙方承擔的存貨義務和風險。隨著控制和報告裝運狀況的信息技術的應用，才能找到既快捷又能保持一致性的方法，而速度和一致性相結合則是創造運輸品質的必要條件。這是因爲時間的價值是很重要的。此外，了解運輸履行的品質對於那些對時間具有敏感性的作業具有何種程度的重要性也是至關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物流系統的設計中，必須精確地維持運輸成本和服務品質之間的平衡。在某些情況下，低成本和慢速運輸是令人滿意的，而在另外一些情況下，快速服務也許是實現物流目標的關鍵所在。發掘並管理所期望的低成本、高品質的運輸，是物流的一項最基本的責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與物流網絡有關的運輸，應牢記以下三點：第一，物流設施的選擇確立了創建滿足運輸需求的網絡結構，同時也限制了可供選擇的方案；第二，運輸成本涉及的範圍比運單更廣泛；第三，如果配送服務偶爾發生不一致，那麽要把運輸能力結合進物流系統中去的全部努力就有可能付諸東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、配送（</a:t>
            </a:r>
            <a:r>
              <a:rPr lang="en-US" altLang="zh-TW" sz="1200" dirty="0">
                <a:solidFill>
                  <a:schemeClr val="tx1"/>
                </a:solidFill>
                <a:ea typeface="宋体" pitchFamily="2" charset="-122"/>
              </a:rPr>
              <a:t>delivery</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配送是物流中一種特殊的、綜合的活動形式、是商流與物流的緊密結合，包含了商流活動和物流活動，也包含了物流中若干功能要素的一種形式。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配送功能要素包括：備貨→儲存→分揀及配貨→裝運→運輸→送達服務→配送加工。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的一般流程比較規範，但並不是所有的配送都是按上述流程進行。不同產品的配送可能有獨特之處，如燃料油配送就不存在配貨、分揀配裝工序，水泥及木材配送又多出了流通加工的過程，而流通加工又可能在不同環節出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對於配送合理與否的判斷，是配送決策系統的重要内容，尚無技術經濟指標體系和判斷方法，按一般認識，以下若干標誌是應當納入的：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、庫存標誌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庫存是判斷配送合理與否的重要標誌，具體指標有以下兩方面：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庫存總量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庫存總量在一個配送系統中，從分散於各個用戶轉移給配送中心，配送中心庫存數量加上各用戶在實行配送後庫存量之和，應低於實行配送前各用戶庫存量之和。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此外，從各個用戶角度判斷，各用戶與實行配送前後的庫存量相比較，也是判斷配送合理與否的標準，某個用戶上升而總量下降，也屬於一種不合理。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庫存總量是一個動態的量，上述比較應當在一定經營量的前提下。在用戶生產有發展之後，庫存總量的上升則反映了經營的發展，必須扣除這一因素，才能對總量是否下降做出正確判斷。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庫存周轉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由於配送企業的調劑作用，以低庫存保持高的供應能力，庫存周轉一般總是快於原來各企業的庫存周轉。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此外，從各個用戶角度進行判斷，各用戶與實行配送前後的庫存周轉比較，也是判斷合理與否的標誌。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爲取得共同比較基準，以上庫存標誌，都以庫存儲備資金計算，而不以實際物資數量計算。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、資金標誌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總的來講，實行配送應有利於資金占用降低及資金運用的科學化。具體判斷標誌如下：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資金總量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用於資源籌措所占用流動資金總量，隨著儲備總量的下降及供應方式的改變必然有一個較大的降低。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資金周轉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從資金運用來講，由於整個節奏加快，資金充分發揮作用，同樣數量資金，過去需要較長時期才能滿足一定供應要求，配送之後，在較短時期内就能達到此目的。所以資金周轉是否加快，是衡量配送合理與否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資金投向的改變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資金分散投入還是集中投入，是資金調控能力的重要反映。實行配送後，資金必然應當從分散投入改爲集中投入，以增加調控作用。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、成本和效益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總效益、宏觀效益、微觀效益、資源籌措成本都是判斷配送合理化的重要標誌。對於不同的配送方式，可以有不同的判斷側重點。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對於製造商而言，投入確定的情況下，則企業利潤反映配送合理化程度。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對於工業用戶而言，在保證供應水平或提高供應水平，產出一定的前提下，供應成本的降低，反映了配送的合理化程度。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成本及效益對合理化的衡量，還可以具體到儲存、運輸具體配送環節，使判斷更爲精確。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、供應保證標誌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實行配送，各用戶的最大擔心是害怕供應保證程度降低，這是個心態問題，也是承擔風險的實際問題。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配送的重要一點是必須提高而不是降低對用戶的供應保證能力，才算實現了合理。供應保證能力可以從以下方面判斷：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缺貨次數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實行配送後，對各用戶來講，該到貨而未到貨，以至於影響用戶生產經營的次數，必須下降才算合理。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配送企業集中庫存量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對每一個用戶來講，其數量所形成的保證供應能力高於配送前單個企業保證程度，從供應保證程度來看才算合理。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即時配送的能力及速度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即時配送的能力及速度是用戶出現特殊情況時的特殊供應保障方式，這一能力必須高於未實行配送前用戶緊急進貨能力及速度才算合理。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特別需要强調一點，配送企業的供應保障能力，是一個科學的度量概念，而不是無限的概念。具體來講，如果供應保障能力過高，超過了實際的需要，屬於不合理。所以追求供應保障能力的合理化也是有限度的。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、社會運力節約標誌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末端運輸是目前運能、運力使用不合理，浪費較大的領域，因而人們寄希望於配送來解決這個問題。這也成了配送合理化的重要標誌。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力使用的合理化是依靠送貨運力的規劃和整個配送系統的合理流程及與社會運輸系統合理銜接實現的。送貨運力的規劃是任何配送中心都需要花力氣解決的問題，而其他問題有賴於配送及物流系統的合理化，判斷起來比較複雜，可以簡化如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以社會車輛總數減少，而承運量增加爲更合理；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以社會車輛空駛減少爲更合理；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以一家一戶自提自運減少，而社會化運輸增加爲更合理。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、用戶企業倉儲、供應、進貨人力物力節約標誌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的觀念是以配送代勞用戶。因此，實行配送後，各用戶庫存量、倉庫面積、倉庫管理人員減少應更合理；用於訂貨、接貨、搞供應的人應減少才更合理。真正解除了用戶的後顧之憂，配送的合理化程度則可以説是達到更高水平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、物流合理化標誌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配送必須有利於物流合理。這可以從以下幾方面判斷：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是否降低了物流費用；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是否減少了物流損失；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是否加快了物流速度；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是否發揮了各種物流方式的最優效果；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是否有效銜接了幹缐運輸和末端運輸；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是否不增加實際的物流中轉次數；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物流合理化的問題是配送要解決的大問題，也是衡量配送本身的重要標誌。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推行配送合理化，有一些可供藉鑒的辦法：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①、推行一定綜合程度的專業化配送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通過採用專業設備、設施、操作程序，取得較好的配送效果，並降低配送過分綜合化的複雜程度及難度，從而追求配送合理化。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②、推行加工配送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加工和配送相結合，充分利用本來應有的中轉，而不增加新的中轉，以求得配送合理化。同時，加工藉助於配送，加工目的更明確，和用戶聯系更緊密，更避免了盲目性。這兩者有機結合，投入不增加太多卻可追求兩個優勢、兩個效益，是配送合理化的重要經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③、推行共同配送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通過共同配送，可以用最近的路程、最低的配送成本完成配送，從而追求合理化。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④、實行送取結合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企業與用戶建立穩定、密切的協作關系，配送企業不僅成了用戶的供應代理人，而且承擔用戶儲存據點，甚至成爲產品代銷人。在配送時，將用戶所需的物資送到，再將該用戶生產的產品用同一車運回，這種產品也成了配送中心的配送產品之一，或者作爲代存代儲，免去了製造商庫存負擔。這種送取結合，使運力充分利用，也使配送企業功能有更大的發揮，從而追求合理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⑤、推行準時配送系統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準時配送是配送合理化的重要内容。配送做到了準時，用戶才有資源把握，可以放心地實施低庫存或零庫存，可以有效地安排接貨的人力、物力，以追求最高效率的工作。另外，保證供應能力，也取決於準時供應。從經驗看，準時供應配送系統是現代許多配送企業追求配送合理化的重要手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⑥、推行即時配送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即時配送是最終解決用戶企業擔心斷供之憂、大幅提高供應保證能力的重要手段。即時配送是配送企業快速反應能力的具體化，是配送企業能力的體現。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即時配送成本較高，但它是整個配送合理化的重要保證手段。此外，用戶實行零庫存，即時配送也是重要保證手段。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、存貨控制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個製造商的存貨需求取決於網絡結構和顧客服務期望的水平。從理論上講，製造商會在設施中儲備每一種銷售產品，以致力於爲每一位顧客服務。但是，這種儲備會增加總成本，而且對製造商來説，也有一定的風險。存貨目的是要以始終與最低的總成本相一致的最低限度的存貨義務來實現所期望的顧客服務。雖然過度的存貨可以用來彌補物流網絡的基本設計中的不足，但在某種程度上卻降低了物流管理的品質。而且，把過度的存貨用作向顧客提供的服務，將最終導致更高的物流總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戰略要以盡可能低的成本維持存貨。存貨管理的基本目的，是要在滿足對顧客所承擔的義務的同時實現最大限度的流通量。良好的存貨管理政策是基於五個選擇性的部署之上的，即：顧客細分化、產品要求、運輸一體化、時間上的要求、競爭表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每一個將產品出售給各種顧客的製造商都會面臨一定範圍的交易收益率。從有些顧客中可以獲得高額利潤並有發展潛力，而從另外一些顧客哪裏卻不一定能得到。與顧客做生意的收益率取決於顧客所購買的產品、銷售量、價格、所需的增值服務，以及爲發展和維持一種正在進行的關系而必須追加的活動。而存貨戰略就需要把精力集中在滿足這類核心顧客的需求上，有效的物流細分化的關鍵就在於優先安排支持這些核心顧客的存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絕大多數的企業都在其生產缐上經歷著產量和收益率的重大變化，如果不加限制的話，也許製造商會發現，全部的上市產品中不足</a:t>
            </a:r>
            <a:r>
              <a:rPr lang="en-US" altLang="zh-TW" sz="1200" dirty="0">
                <a:solidFill>
                  <a:schemeClr val="tx1"/>
                </a:solidFill>
                <a:ea typeface="宋体" pitchFamily="2" charset="-122"/>
              </a:rPr>
              <a:t>20%</a:t>
            </a:r>
            <a:r>
              <a:rPr lang="zh-TW" altLang="en-US" sz="1200" dirty="0">
                <a:solidFill>
                  <a:schemeClr val="tx1"/>
                </a:solidFill>
                <a:ea typeface="宋体" pitchFamily="2" charset="-122"/>
              </a:rPr>
              <a:t>的產品占全部利潤的</a:t>
            </a:r>
            <a:r>
              <a:rPr lang="en-US" altLang="zh-TW" sz="1200" dirty="0">
                <a:solidFill>
                  <a:schemeClr val="tx1"/>
                </a:solidFill>
                <a:ea typeface="宋体" pitchFamily="2" charset="-122"/>
              </a:rPr>
              <a:t>80%</a:t>
            </a:r>
            <a:r>
              <a:rPr lang="zh-TW" altLang="en-US" sz="1200" dirty="0">
                <a:solidFill>
                  <a:schemeClr val="tx1"/>
                </a:solidFill>
                <a:ea typeface="宋体" pitchFamily="2" charset="-122"/>
              </a:rPr>
              <a:t>以上。雖然這種所謂的二八規則的現象很普通，但可以避免爲執行物流戰略和維持良好品種的生產缐而產生的過度成本。避免過度成本的關鍵是要對產品進行現實的評估，區分出哪些產品可獲得利潤但卻是低產量的。因此，一個企業會想方設法地對更有利可圖的產品提供高度可得性和一致性的交付。然而，對於低盈利性產品給予高水平支持，以便向核心顧客提供全方位的服務也是必要的。在此要避免的是，對於那些由次要的或非核心顧客購買的低盈利性產品承擔高水平的服務責任。因此，在展開一項選擇性的存貨策略時，必須考慮生產缐的利潤率。許多企業認爲，在中心配送倉庫裏維持慢運輸或低利潤的產品項目是可取的，而實際的交付表現則可以在收到訂單時再根據顧客的重要性程度做出適當的安排。對於核心顧客，可以通過可靠的航空運輸提供快速服務，而對於其他的次要顧客的訂單，則可以通過較便宜的地面運輸交付貨物。</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特定的設施中選擇哪些種類的產品進行儲備，會直接影響到運輸表現。絕大多數的運輸費率是以具體的裝運數量和規模爲基礎的。因此，在一個倉庫裏儲備充足的產品，以便向某個顧客或地理區域安排統一的裝運，也許是正確的策略。這是因爲，運輸中相應節省的費用往往會抵消甚至超過爲維持存貨而增加的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承擔快速交付產品的義務以滿足顧客的需要，是物流服務的重要驅動力。按時間的需要做出的安排，是想通過提高針對工業顧客的明確要求，迅速做出反應的能力，來減少總的存貨。如果產品和材料能夠迅速交付，就沒有必要在製造工廠維持存貨。同樣地，如果能夠實現迅速補給，那麽就可以減少在供應鏈中必須維持的安全儲備量。囤積和維持安全儲備的方法是要在所需要的時候獲悉存貨準確數量。雖然這種按時間要求做出的規劃可以將爲滿足顧客的需求而儲備的貨物減少到絕對小的程度，但是必須將這種節省的費用與其他在對時間敏感的物流過程中所發生的各種費用進行平衡。例如，如果按時間的需求做出的規劃趨向於縮小裝運的規模，將會使裝運的次數、頻率和費用增加。依次地，這會導致更高的運輸成本。因此，要有效和高效地做出物流安排，就必須實現交易平衡，在最低的總成本條件下提供所期望的顧客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之，在一個與競爭隔絕的空間裏是無法產生存貨策略的。實際上，製造商更期望去做的業務是它能否承諾和履行迅速而又一致性的交付。因此，即使這種承擔將增加總成本，它也有必要在一個特定的倉庫中進行存貨定位，以提供物流服務。良好的存貨策略可以獲得顧客服務優勢或抵消其競爭對手當前所享有的實力。不過，在物流系統中存在材料和零部件存貨的理由與製成品存貨不同。因此，每一種存貨以及所承擔的水平必須從總成本的角度來觀察。對設施、網絡、運輸、存貨等決策之間關系的協調是綜合物流最基本的原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、訂單處理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乍一看，完成顧客的訂單這一任務似乎僅是物流系統中一個無關緊要的環節，而且是一種常規性的、不需要考慮太多就可以出色完成的工作。但是事實上，訂單處理是物流系統的一個關鍵環節，而且開發一個高效的訂單處理系統遠不是人們所想象的那麽簡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訂單處理過程對物流系統的重要意義體現在訂單處理過程與「訂貨周期時間」之間的關系。訂貨周期時間是指從顧客向製造商訂購貨物到貨物發送至顧客之間的時間間隔。如果訂單處理過程不順暢、效率低，那麽就會嚴重影響訂單周期時間，而且如果製造商爲了補償由於訂單處理過程所浪費的時間而採用一種較快的運輸方式，就會增加製造商的運輸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從表面上看，訂單處理似乎只是一種常規工作，但事實上訂單處理同樣要求周詳的計劃、大量的資金投入以及有關人員的培訓。如果每天都會接到成千上萬的客戶訂單，那麽做到迅速準確地完成訂單任務就變成了一項具有挑戰性的工作。其中一個有效的解決方案就是採用計算機訂貨系統（電子數據交換）。藉助這一系統，企業的計算機通過訪問顧客的計算機以確定該顧客的條形碼存貨的庫存，然後就會根據獲得的數據連續地、自動地補充顧客的庫存、以保證客戶端的庫存量不低於某個既定的最低水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5</a:t>
            </a:r>
            <a:r>
              <a:rPr lang="zh-CN" altLang="en-US" sz="1200" dirty="0">
                <a:solidFill>
                  <a:schemeClr val="tx1"/>
                </a:solidFill>
                <a:ea typeface="宋体" pitchFamily="2" charset="-122"/>
              </a:rPr>
              <a:t>、包裝（</a:t>
            </a:r>
            <a:r>
              <a:rPr lang="en-US" altLang="zh-TW" sz="1200" dirty="0">
                <a:solidFill>
                  <a:schemeClr val="tx1"/>
                </a:solidFill>
                <a:ea typeface="宋体" pitchFamily="2" charset="-122"/>
              </a:rPr>
              <a:t>packaging</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包裝是物流過程中保護產品、方便儲運、促進銷售，按一定技術方法採用容器、材料、輔助物將物品包封並予以適當的包裝和標誌的工作總稱。簡言之，包裝是包裝物及包裝操作的總稱。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現代物流觀念形成以前，包裝被天經地義的看成是生產的終點，因而一直是在生產領域的活動。包裝的設計往往主要從生產終結的要求出發，因而常常不能滿足流通的要求。物流的研究認爲，包裝與物流的關系，比之與生產的關系要密切得多，其作爲物流始點的意義比之作爲生產終點的意義要大得多。因此，包裝應進入物流系統之中，這是現代物流的一個新觀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工業品包裝具有的三大特點是：保護性、單位集中性、便利性。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工業品包裝的四大功能是：保護商品、收集信息、方便物流、促進銷售。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工業品包裝主要指的是運輸包裝，即强化輸送、保護產品爲目標的包裝。運輸包裝的重要特點，是在滿足物流要求的基礎上使包裝費用愈低愈好。爲此，必須在包裝費用和物流損失兩者之間尋找最優的效果。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此外，按包裝的保護技術可分爲：防潮包裝、防鏽包裝、防蟲包裝、防腐包裝、防震包裝、危險品包裝。</a:t>
            </a:r>
          </a:p>
        </p:txBody>
      </p:sp>
      <p:sp>
        <p:nvSpPr>
          <p:cNvPr id="24580" name="灯片编号占位符 3">
            <a:extLst>
              <a:ext uri="{FF2B5EF4-FFF2-40B4-BE49-F238E27FC236}">
                <a16:creationId xmlns:a16="http://schemas.microsoft.com/office/drawing/2014/main" id="{D1B1E116-196E-B681-5107-B59EEE8BB1D9}"/>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51</a:t>
            </a:fld>
            <a:endParaRPr lang="en-US" altLang="zh-CN" dirty="0"/>
          </a:p>
        </p:txBody>
      </p:sp>
    </p:spTree>
    <p:extLst>
      <p:ext uri="{BB962C8B-B14F-4D97-AF65-F5344CB8AC3E}">
        <p14:creationId xmlns:p14="http://schemas.microsoft.com/office/powerpoint/2010/main" val="16378110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4FC10-4605-94DA-0D29-969559A96F05}"/>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FAE1083F-200B-2A60-30B8-3A0B06B5A9CA}"/>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371C5B08-236C-9BFE-4403-10EBC26A436F}"/>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10.7.3</a:t>
            </a:r>
            <a:r>
              <a:rPr lang="zh-TW" altLang="en-US" sz="1200" dirty="0">
                <a:solidFill>
                  <a:schemeClr val="tx1"/>
                </a:solidFill>
                <a:ea typeface="宋体" pitchFamily="2" charset="-122"/>
              </a:rPr>
              <a:t>、物流的要素與成本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物流系統與一系列的相關活動相聯系。涉及物流管理的各種活動是環環相扣的，這些因素如：運輸、存貨控制、配送、訂單處理、包裝都被看成是一個系統内相互關聯的因素。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、運輸（</a:t>
            </a:r>
            <a:r>
              <a:rPr lang="en-US" altLang="zh-TW" sz="1200" dirty="0">
                <a:solidFill>
                  <a:schemeClr val="tx1"/>
                </a:solidFill>
                <a:ea typeface="宋体" pitchFamily="2" charset="-122"/>
              </a:rPr>
              <a:t>transportation</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輸需求可以通過三種基本的方式實現：第一，可以使用私營的車隊設備；第二，與專業運輸公司簽訂運輸合同；第三，一個企業可以向各種提供以單獨裝運爲條件的運輸承運人預定服務。這三種形式的運輸就是典型的所謂私人運輸、合同運輸、公共運輸。從物流系統的觀點來看，有三個因素對運輸來講是十分重要的，即成本、速度、一致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輸成本是指爲兩個地理位置間的運輸所支付的款項以及與行政管理和維持運輸中的存貨有關的費用。物流系統的設計應該利用能把系統總成本降到最低程度的運輸，這意味著最低費用的運輸並不總是導致最低的運輸總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輸速度是指完成特定的運輸所需的時間。運輸速度和成本的關系，主要表現在以下兩個方面：首先，能夠提供更快速服務的運輸商實際要收取更高的運費；其次，運輸服務愈快，運輸中的存貨愈少，無法利用的運輸間隔時間就愈短。因此，選擇期望的運輸方式時，至關重要的問題就是如何平衡運輸服務的速度和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輸的一致性是指在若干次裝運中履行某一特定的運次所需的時間與原定時間或與前幾次運輸所需時間的一致性，它是運輸可靠性的反映。多年來，一致性已經被看做是高品質運輸的最重要的特徵。如果給定的運輸服務第二次時長與第一次時長有明顯差距，這種意想不到的變化就會產生嚴重的物流作業問題。如果運輸缺乏一致性，就需要安全儲備存貨，以防預料不到的服務故障。運輸一致性會影響買賣雙方承擔的存貨義務和風險。隨著控制和報告裝運狀況的信息技術的應用，才能找到既快捷又能保持一致性的方法，而速度和一致性相結合則是創造運輸品質的必要條件。這是因爲時間的價值是很重要的。此外，了解運輸履行的品質對於那些對時間具有敏感性的作業具有何種程度的重要性也是至關重要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物流系統的設計中，必須精確地維持運輸成本和服務品質之間的平衡。在某些情況下，低成本和慢速運輸是令人滿意的，而在另外一些情況下，快速服務也許是實現物流目標的關鍵所在。發掘並管理所期望的低成本、高品質的運輸，是物流的一項最基本的責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與物流網絡有關的運輸，應牢記以下三點：第一，物流設施的選擇確立了創建滿足運輸需求的網絡結構，同時也限制了可供選擇的方案；第二，運輸成本涉及的範圍比運單更廣泛；第三，如果配送服務偶爾發生不一致，那麽要把運輸能力結合進物流系統中去的全部努力就有可能付諸東流。</a:t>
            </a:r>
          </a:p>
        </p:txBody>
      </p:sp>
      <p:sp>
        <p:nvSpPr>
          <p:cNvPr id="24580" name="灯片编号占位符 3">
            <a:extLst>
              <a:ext uri="{FF2B5EF4-FFF2-40B4-BE49-F238E27FC236}">
                <a16:creationId xmlns:a16="http://schemas.microsoft.com/office/drawing/2014/main" id="{EF5CA397-8D3E-6930-161C-300F0A8EB452}"/>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52</a:t>
            </a:fld>
            <a:endParaRPr lang="en-US" altLang="zh-CN" dirty="0"/>
          </a:p>
        </p:txBody>
      </p:sp>
    </p:spTree>
    <p:extLst>
      <p:ext uri="{BB962C8B-B14F-4D97-AF65-F5344CB8AC3E}">
        <p14:creationId xmlns:p14="http://schemas.microsoft.com/office/powerpoint/2010/main" val="11169947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9F8EF-950D-5896-08E9-B4788AE3A50D}"/>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5128A67A-7EFC-9D61-1ED6-B48B710CFFEB}"/>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2F9EE3F5-102A-EA68-833D-8CE000A0E53F}"/>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10.7.3</a:t>
            </a:r>
            <a:r>
              <a:rPr lang="zh-TW" altLang="en-US" sz="1200" dirty="0">
                <a:solidFill>
                  <a:schemeClr val="tx1"/>
                </a:solidFill>
                <a:ea typeface="宋体" pitchFamily="2" charset="-122"/>
              </a:rPr>
              <a:t>、物流的要素與成本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物流系統與一系列的相關活動相聯系。涉及物流管理的各種活動是環環相扣的，這些因素如：運輸、存貨控制、配送、訂單處理、包裝都被看成是一個系統内相互關聯的因素。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、配送（</a:t>
            </a:r>
            <a:r>
              <a:rPr lang="en-US" altLang="zh-TW" sz="1200" dirty="0">
                <a:solidFill>
                  <a:schemeClr val="tx1"/>
                </a:solidFill>
                <a:ea typeface="宋体" pitchFamily="2" charset="-122"/>
              </a:rPr>
              <a:t>delivery</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配送是物流中一種特殊的、綜合的活動形式、是商流與物流的緊密結合，包含了商流活動和物流活動，也包含了物流中若干功能要素的一種形式。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配送功能要素包括：備貨→儲存→分揀及配貨→裝運→運輸→送達服務→配送加工。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的一般流程比較規範，但並不是所有的配送都是按上述流程進行。不同產品的配送可能有獨特之處，如燃料油配送就不存在配貨、分揀配裝工序，水泥及木材配送又多出了流通加工的過程，而流通加工又可能在不同環節出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對於配送合理與否的判斷，是配送決策系統的重要内容，尚無技術經濟指標體系和判斷方法，按一般認識，以下若干標誌是應當納入的：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、庫存標誌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庫存是判斷配送合理與否的重要標誌，具體指標有以下兩方面：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庫存總量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庫存總量在一個配送系統中，從分散於各個用戶轉移給配送中心，配送中心庫存數量加上各用戶在實行配送後庫存量之和，應低於實行配送前各用戶庫存量之和。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此外，從各個用戶角度判斷，各用戶與實行配送前後的庫存量相比較，也是判斷配送合理與否的標準，某個用戶上升而總量下降，也屬於一種不合理。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庫存總量是一個動態的量，上述比較應當在一定經營量的前提下。在用戶生產有發展之後，庫存總量的上升則反映了經營的發展，必須扣除這一因素，才能對總量是否下降做出正確判斷。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庫存周轉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由於配送企業的調劑作用，以低庫存保持高的供應能力，庫存周轉一般總是快於原來各企業的庫存周轉。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此外，從各個用戶角度進行判斷，各用戶與實行配送前後的庫存周轉比較，也是判斷合理與否的標誌。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爲取得共同比較基準，以上庫存標誌，都以庫存儲備資金計算，而不以實際物資數量計算。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、資金標誌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總的來講，實行配送應有利於資金占用降低及資金運用的科學化。具體判斷標誌如下：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資金總量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用於資源籌措所占用流動資金總量，隨著儲備總量的下降及供應方式的改變必然有一個較大的降低。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資金周轉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從資金運用來講，由於整個節奏加快，資金充分發揮作用，同樣數量資金，過去需要較長時期才能滿足一定供應要求，配送之後，在較短時期内就能達到此目的。所以資金周轉是否加快，是衡量配送合理與否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資金投向的改變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資金分散投入還是集中投入，是資金調控能力的重要反映。實行配送後，資金必然應當從分散投入改爲集中投入，以增加調控作用。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、成本和效益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總效益、宏觀效益、微觀效益、資源籌措成本都是判斷配送合理化的重要標誌。對於不同的配送方式，可以有不同的判斷側重點。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對於製造商而言，投入確定的情況下，則企業利潤反映配送合理化程度。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對於工業用戶而言，在保證供應水平或提高供應水平，產出一定的前提下，供應成本的降低，反映了配送的合理化程度。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成本及效益對合理化的衡量，還可以具體到儲存、運輸具體配送環節，使判斷更爲精確。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、供應保證標誌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實行配送，各用戶的最大擔心是害怕供應保證程度降低，這是個心態問題，也是承擔風險的實際問題。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配送的重要一點是必須提高而不是降低對用戶的供應保證能力，才算實現了合理。供應保證能力可以從以下方面判斷：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缺貨次數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實行配送後，對各用戶來講，該到貨而未到貨，以至於影響用戶生產經營的次數，必須下降才算合理。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配送企業集中庫存量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對每一個用戶來講，其數量所形成的保證供應能力高於配送前單個企業保證程度，從供應保證程度來看才算合理。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即時配送的能力及速度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即時配送的能力及速度是用戶出現特殊情況時的特殊供應保障方式，這一能力必須高於未實行配送前用戶緊急進貨能力及速度才算合理。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特別需要强調一點，配送企業的供應保障能力，是一個科學的度量概念，而不是無限的概念。具體來講，如果供應保障能力過高，超過了實際的需要，屬於不合理。所以追求供應保障能力的合理化也是有限度的。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、社會運力節約標誌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末端運輸是目前運能、運力使用不合理，浪費較大的領域，因而人們寄希望於配送來解決這個問題。這也成了配送合理化的重要標誌。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力使用的合理化是依靠送貨運力的規劃和整個配送系統的合理流程及與社會運輸系統合理銜接實現的。送貨運力的規劃是任何配送中心都需要花力氣解決的問題，而其他問題有賴於配送及物流系統的合理化，判斷起來比較複雜，可以簡化如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以社會車輛總數減少，而承運量增加爲更合理；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以社會車輛空駛減少爲更合理；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以一家一戶自提自運減少，而社會化運輸增加爲更合理。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、用戶企業倉儲、供應、進貨人力物力節約標誌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的觀念是以配送代勞用戶。因此，實行配送後，各用戶庫存量、倉庫面積、倉庫管理人員減少應更合理；用於訂貨、接貨、搞供應的人應減少才更合理。真正解除了用戶的後顧之憂，配送的合理化程度則可以説是達到更高水平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、物流合理化標誌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配送必須有利於物流合理。這可以從以下幾方面判斷：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是否降低了物流費用；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是否減少了物流損失；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是否加快了物流速度；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是否發揮了各種物流方式的最優效果；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是否有效銜接了幹缐運輸和末端運輸；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是否不增加實際的物流中轉次數；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物流合理化的問題是配送要解決的大問題，也是衡量配送本身的重要標誌。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推行配送合理化，有一些可供藉鑒的辦法：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、推行一定綜合程度的專業化配送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通過採用專業設備、設施、操作程序，取得較好的配送效果，並降低配送過分綜合化的複雜程度及難度，從而追求配送合理化。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、推行加工配送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加工和配送相結合，充分利用本來應有的中轉，而不增加新的中轉，以求得配送合理化。同時，加工藉助於配送，加工目的更明確，和用戶聯系更緊密，更避免了盲目性。這兩者有機結合，投入不增加太多卻可追求兩個優勢、兩個效益，是配送合理化的重要經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、推行共同配送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通過共同配送，可以用最近的路程、最低的配送成本完成配送，從而追求合理化。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、實行送取結合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企業與用戶建立穩定、密切的協作關系，配送企業不僅成了用戶的供應代理人，而且承擔用戶儲存據點，甚至成爲產品代銷人。在配送時，將用戶所需的物資送到，再將該用戶生產的產品用同一車運回，這種產品也成了配送中心的配送產品之一，或者作爲代存代儲，免去了製造商庫存負擔。這種送取結合，使運力充分利用，也使配送企業功能有更大的發揮，從而追求合理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、推行準時配送系統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準時配送是配送合理化的重要内容。配送做到了準時，用戶才有資源把握，可以放心地實施低庫存或零庫存，可以有效地安排接貨的人力、物力，以追求最高效率的工作。另外，保證供應能力，也取決於準時供應。從經驗看，準時供應配送系統是現代許多配送企業追求配送合理化的重要手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、推行即時配送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即時配送是最終解決用戶企業擔心斷供之憂、大幅提高供應保證能力的重要手段。即時配送是配送企業快速反應能力的具體化，是配送企業能力的體現。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即時配送成本較高，但它是整個配送合理化的重要保證手段。此外，用戶實行零庫存，即時配送也是重要保證手段。</a:t>
            </a:r>
          </a:p>
        </p:txBody>
      </p:sp>
      <p:sp>
        <p:nvSpPr>
          <p:cNvPr id="24580" name="灯片编号占位符 3">
            <a:extLst>
              <a:ext uri="{FF2B5EF4-FFF2-40B4-BE49-F238E27FC236}">
                <a16:creationId xmlns:a16="http://schemas.microsoft.com/office/drawing/2014/main" id="{651CF28A-952D-2B7C-DAD6-5F80DCD8013F}"/>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53</a:t>
            </a:fld>
            <a:endParaRPr lang="en-US" altLang="zh-CN" dirty="0"/>
          </a:p>
        </p:txBody>
      </p:sp>
    </p:spTree>
    <p:extLst>
      <p:ext uri="{BB962C8B-B14F-4D97-AF65-F5344CB8AC3E}">
        <p14:creationId xmlns:p14="http://schemas.microsoft.com/office/powerpoint/2010/main" val="37575762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DE331-3E30-0409-C6CD-38260BC000E1}"/>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E2A0016-D524-EB70-85C5-640666E6EB4A}"/>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C4818100-75E3-B1EC-871C-319BFFF5BB78}"/>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10.7.3</a:t>
            </a:r>
            <a:r>
              <a:rPr lang="zh-TW" altLang="en-US" sz="1200" dirty="0">
                <a:solidFill>
                  <a:schemeClr val="tx1"/>
                </a:solidFill>
                <a:ea typeface="宋体" pitchFamily="2" charset="-122"/>
              </a:rPr>
              <a:t>、物流的要素與成本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物流系統與一系列的相關活動相聯系。涉及物流管理的各種活動是環環相扣的，這些因素如：運輸、存貨控制、配送、訂單處理、包裝都被看成是一個系統内相互關聯的因素。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a:t>
            </a:r>
            <a:r>
              <a:rPr lang="zh-TW" altLang="en-US" sz="1200" dirty="0">
                <a:solidFill>
                  <a:schemeClr val="tx1"/>
                </a:solidFill>
                <a:ea typeface="宋体" pitchFamily="2" charset="-122"/>
              </a:rPr>
              <a:t>、配送（</a:t>
            </a:r>
            <a:r>
              <a:rPr lang="en-US" altLang="zh-TW" sz="1200" dirty="0">
                <a:solidFill>
                  <a:schemeClr val="tx1"/>
                </a:solidFill>
                <a:ea typeface="宋体" pitchFamily="2" charset="-122"/>
              </a:rPr>
              <a:t>delivery</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、庫存標誌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庫存是判斷配送合理與否的重要標誌，具體指標有以下兩方面：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庫存總量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庫存總量在一個配送系統中，從分散於各個用戶轉移給配送中心，配送中心庫存數量加上各用戶在實行配送後庫存量之和，應低於實行配送前各用戶庫存量之和。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此外，從各個用戶角度判斷，各用戶與實行配送前後的庫存量相比較，也是判斷配送合理與否的標準，某個用戶上升而總量下降，也屬於一種不合理。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庫存總量是一個動態的量，上述比較應當在一定經營量的前提下。在用戶生產有發展之後，庫存總量的上升則反映了經營的發展，必須扣除這一因素，才能對總量是否下降做出正確判斷。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庫存周轉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由於配送企業的調劑作用，以低庫存保持高的供應能力，庫存周轉一般總是快於原來各企業的庫存周轉。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此外，從各個用戶角度進行判斷，各用戶與實行配送前後的庫存周轉比較，也是判斷合理與否的標誌。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爲取得共同比較基準，以上庫存標誌，都以庫存儲備資金計算，而不以實際物資數量計算。</a:t>
            </a:r>
          </a:p>
        </p:txBody>
      </p:sp>
      <p:sp>
        <p:nvSpPr>
          <p:cNvPr id="24580" name="灯片编号占位符 3">
            <a:extLst>
              <a:ext uri="{FF2B5EF4-FFF2-40B4-BE49-F238E27FC236}">
                <a16:creationId xmlns:a16="http://schemas.microsoft.com/office/drawing/2014/main" id="{984EA120-D62C-E1EF-D174-EF05F404F0D3}"/>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54</a:t>
            </a:fld>
            <a:endParaRPr lang="en-US" altLang="zh-CN" dirty="0"/>
          </a:p>
        </p:txBody>
      </p:sp>
    </p:spTree>
    <p:extLst>
      <p:ext uri="{BB962C8B-B14F-4D97-AF65-F5344CB8AC3E}">
        <p14:creationId xmlns:p14="http://schemas.microsoft.com/office/powerpoint/2010/main" val="25503523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A9537-7922-14A3-C606-A4B2A2C676B3}"/>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B4B591F-3417-4116-0728-E1C3D147D0F7}"/>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1DD1D6D1-DF9F-E92B-F081-8A07446437E6}"/>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10.7.3</a:t>
            </a:r>
            <a:r>
              <a:rPr lang="zh-TW" altLang="en-US" sz="1200" dirty="0">
                <a:solidFill>
                  <a:schemeClr val="tx1"/>
                </a:solidFill>
                <a:ea typeface="宋体" pitchFamily="2" charset="-122"/>
              </a:rPr>
              <a:t>、物流的要素與成本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物流系統與一系列的相關活動相聯系。涉及物流管理的各種活動是環環相扣的，這些因素如：運輸、存貨控制、配送、訂單處理、包裝都被看成是一個系統内相互關聯的因素。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a:t>
            </a:r>
            <a:r>
              <a:rPr lang="zh-TW" altLang="en-US" sz="1200" dirty="0">
                <a:solidFill>
                  <a:schemeClr val="tx1"/>
                </a:solidFill>
                <a:ea typeface="宋体" pitchFamily="2" charset="-122"/>
              </a:rPr>
              <a:t>、配送（</a:t>
            </a:r>
            <a:r>
              <a:rPr lang="en-US" altLang="zh-TW" sz="1200" dirty="0">
                <a:solidFill>
                  <a:schemeClr val="tx1"/>
                </a:solidFill>
                <a:ea typeface="宋体" pitchFamily="2" charset="-122"/>
              </a:rPr>
              <a:t>delivery</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、資金標誌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總的來講，實行配送應有利於資金占用降低及資金運用的科學化。具體判斷標誌如下：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資金總量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用於資源籌措所占用流動資金總量，隨著儲備總量的下降及供應方式的改變必然有一個較大的降低。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資金周轉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從資金運用來講，由於整個節奏加快，資金充分發揮作用，同樣數量資金，過去需要較長時期才能滿足一定供應要求，配送之後，在較短時期内就能達到此目的。所以資金周轉是否加快，是衡量配送合理與否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資金投向的改變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資金分散投入還是集中投入，是資金調控能力的重要反映。實行配送後，資金必然應當從分散投入改爲集中投入，以增加調控作用。</a:t>
            </a:r>
          </a:p>
        </p:txBody>
      </p:sp>
      <p:sp>
        <p:nvSpPr>
          <p:cNvPr id="24580" name="灯片编号占位符 3">
            <a:extLst>
              <a:ext uri="{FF2B5EF4-FFF2-40B4-BE49-F238E27FC236}">
                <a16:creationId xmlns:a16="http://schemas.microsoft.com/office/drawing/2014/main" id="{2411D440-C2FA-BBCD-57A1-7A08587C3791}"/>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55</a:t>
            </a:fld>
            <a:endParaRPr lang="en-US" altLang="zh-CN" dirty="0"/>
          </a:p>
        </p:txBody>
      </p:sp>
    </p:spTree>
    <p:extLst>
      <p:ext uri="{BB962C8B-B14F-4D97-AF65-F5344CB8AC3E}">
        <p14:creationId xmlns:p14="http://schemas.microsoft.com/office/powerpoint/2010/main" val="5789806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FAD12-4A20-432E-15D2-5AF82AC9290F}"/>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7AFB7EB5-BB9F-2279-F43D-3483F4E1B254}"/>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421A838A-081C-9E0A-A986-172F106DE6FF}"/>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10.7.3</a:t>
            </a:r>
            <a:r>
              <a:rPr lang="zh-TW" altLang="en-US" sz="1200" dirty="0">
                <a:solidFill>
                  <a:schemeClr val="tx1"/>
                </a:solidFill>
                <a:ea typeface="宋体" pitchFamily="2" charset="-122"/>
              </a:rPr>
              <a:t>、物流的要素與成本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物流系統與一系列的相關活動相聯系。涉及物流管理的各種活動是環環相扣的，這些因素如：運輸、存貨控制、配送、訂單處理、包裝都被看成是一個系統内相互關聯的因素。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a:t>
            </a:r>
            <a:r>
              <a:rPr lang="zh-TW" altLang="en-US" sz="1200" dirty="0">
                <a:solidFill>
                  <a:schemeClr val="tx1"/>
                </a:solidFill>
                <a:ea typeface="宋体" pitchFamily="2" charset="-122"/>
              </a:rPr>
              <a:t>、配送（</a:t>
            </a:r>
            <a:r>
              <a:rPr lang="en-US" altLang="zh-TW" sz="1200" dirty="0">
                <a:solidFill>
                  <a:schemeClr val="tx1"/>
                </a:solidFill>
                <a:ea typeface="宋体" pitchFamily="2" charset="-122"/>
              </a:rPr>
              <a:t>delivery</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、供應保證標誌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實行配送，各用戶的最大擔心是害怕供應保證程度降低，這是個心態問題，也是承擔風險的實際問題。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配送的重要一點是必須提高而不是降低對用戶的供應保證能力，才算實現了合理。供應保證能力可以從以下方面判斷：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缺貨次數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實行配送後，對各用戶來講，該到貨而未到貨，以至於影響用戶生產經營的次數，必須下降才算合理。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配送企業集中庫存量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對每一個用戶來講，其數量所形成的保證供應能力高於配送前單個企業保證程度，從供應保證程度來看才算合理。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即時配送的能力及速度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即時配送的能力及速度是用戶出現特殊情況時的特殊供應保障方式，這一能力必須高於未實行配送前用戶緊急進貨能力及速度才算合理。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特別需要强調一點，配送企業的供應保障能力，是一個科學的度量概念，而不是無限的概念。具體來講，如果供應保障能力過高，超過了實際的需要，屬於不合理。所以追求供應保障能力的合理化也是有限度的。</a:t>
            </a:r>
          </a:p>
        </p:txBody>
      </p:sp>
      <p:sp>
        <p:nvSpPr>
          <p:cNvPr id="24580" name="灯片编号占位符 3">
            <a:extLst>
              <a:ext uri="{FF2B5EF4-FFF2-40B4-BE49-F238E27FC236}">
                <a16:creationId xmlns:a16="http://schemas.microsoft.com/office/drawing/2014/main" id="{5A482B62-1304-2064-FAE5-B064555EAD05}"/>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56</a:t>
            </a:fld>
            <a:endParaRPr lang="en-US" altLang="zh-CN" dirty="0"/>
          </a:p>
        </p:txBody>
      </p:sp>
    </p:spTree>
    <p:extLst>
      <p:ext uri="{BB962C8B-B14F-4D97-AF65-F5344CB8AC3E}">
        <p14:creationId xmlns:p14="http://schemas.microsoft.com/office/powerpoint/2010/main" val="39847565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C9CDE-8646-15DB-BD08-B7B1839B60D0}"/>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2E42CEE3-ED86-C39A-3B8B-44F50D994A4E}"/>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59EE24C7-4069-DF8C-6A9F-FAF62EA7438A}"/>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10.7.3</a:t>
            </a:r>
            <a:r>
              <a:rPr lang="zh-TW" altLang="en-US" sz="1200" dirty="0">
                <a:solidFill>
                  <a:schemeClr val="tx1"/>
                </a:solidFill>
                <a:ea typeface="宋体" pitchFamily="2" charset="-122"/>
              </a:rPr>
              <a:t>、物流的要素與成本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物流系統與一系列的相關活動相聯系。涉及物流管理的各種活動是環環相扣的，這些因素如：運輸、存貨控制、配送、訂單處理、包裝都被看成是一個系統内相互關聯的因素。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a:t>
            </a:r>
            <a:r>
              <a:rPr lang="zh-TW" altLang="en-US" sz="1200" dirty="0">
                <a:solidFill>
                  <a:schemeClr val="tx1"/>
                </a:solidFill>
                <a:ea typeface="宋体" pitchFamily="2" charset="-122"/>
              </a:rPr>
              <a:t>、配送（</a:t>
            </a:r>
            <a:r>
              <a:rPr lang="en-US" altLang="zh-TW" sz="1200" dirty="0">
                <a:solidFill>
                  <a:schemeClr val="tx1"/>
                </a:solidFill>
                <a:ea typeface="宋体" pitchFamily="2" charset="-122"/>
              </a:rPr>
              <a:t>delivery</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、社會運力節約標誌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末端運輸是目前運能、運力使用不合理，浪費較大的領域，因而人們寄希望於配送來解決這個問題。這也成了配送合理化的重要標誌。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運力使用的合理化是依靠送貨運力的規劃和整個配送系統的合理流程及與社會運輸系統合理銜接實現的。送貨運力的規劃是任何配送中心都需要花力氣解決的問題，而其他問題有賴於配送及物流系統的合理化，判斷起來比較複雜，可以簡化如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以社會車輛總數減少，而承運量增加爲更合理；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以社會車輛空駛減少爲更合理；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以一家一戶自提自運減少，而社會化運輸增加爲更合理。</a:t>
            </a:r>
          </a:p>
        </p:txBody>
      </p:sp>
      <p:sp>
        <p:nvSpPr>
          <p:cNvPr id="24580" name="灯片编号占位符 3">
            <a:extLst>
              <a:ext uri="{FF2B5EF4-FFF2-40B4-BE49-F238E27FC236}">
                <a16:creationId xmlns:a16="http://schemas.microsoft.com/office/drawing/2014/main" id="{2A827179-F35F-3177-BCC9-11C5DFA87579}"/>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57</a:t>
            </a:fld>
            <a:endParaRPr lang="en-US" altLang="zh-CN" dirty="0"/>
          </a:p>
        </p:txBody>
      </p:sp>
    </p:spTree>
    <p:extLst>
      <p:ext uri="{BB962C8B-B14F-4D97-AF65-F5344CB8AC3E}">
        <p14:creationId xmlns:p14="http://schemas.microsoft.com/office/powerpoint/2010/main" val="42417088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47925-17EC-0514-CBF4-5E77EAAE7415}"/>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212F4F7E-A2E5-F654-1442-6F2CA8D9DA71}"/>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C043E5E4-B225-BD8B-B5B7-77AFDE10892C}"/>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10.7.3</a:t>
            </a:r>
            <a:r>
              <a:rPr lang="zh-TW" altLang="en-US" sz="1200" dirty="0">
                <a:solidFill>
                  <a:schemeClr val="tx1"/>
                </a:solidFill>
                <a:ea typeface="宋体" pitchFamily="2" charset="-122"/>
              </a:rPr>
              <a:t>、物流的要素與成本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物流系統與一系列的相關活動相聯系。涉及物流管理的各種活動是環環相扣的，這些因素如：運輸、存貨控制、配送、訂單處理、包裝都被看成是一個系統内相互關聯的因素。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a:t>
            </a:r>
            <a:r>
              <a:rPr lang="zh-TW" altLang="en-US" sz="1200" dirty="0">
                <a:solidFill>
                  <a:schemeClr val="tx1"/>
                </a:solidFill>
                <a:ea typeface="宋体" pitchFamily="2" charset="-122"/>
              </a:rPr>
              <a:t>、配送（</a:t>
            </a:r>
            <a:r>
              <a:rPr lang="en-US" altLang="zh-TW" sz="1200" dirty="0">
                <a:solidFill>
                  <a:schemeClr val="tx1"/>
                </a:solidFill>
                <a:ea typeface="宋体" pitchFamily="2" charset="-122"/>
              </a:rPr>
              <a:t>delivery</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、物流合理化標誌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配送必須有利於物流合理。這可以從以下幾方面判斷：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是否降低了物流費用；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是否減少了物流損失；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是否加快了物流速度；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是否發揮了各種物流方式的最優效果；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 是否有效銜接了幹缐運輸和末端運輸；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 是否不增加實際的物流中轉次數；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物流合理化的問題是配送要解決的大問題，也是衡量配送本身的重要標誌。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推行配送合理化，有一些可供藉鑒的辦法：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①、推行一定綜合程度的專業化配送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通過採用專業設備、設施、操作程序，取得較好的配送效果，並降低配送過分綜合化的複雜程度及難度，從而追求配送合理化。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②、推行加工配送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加工和配送相結合，充分利用本來應有的中轉，而不增加新的中轉，以求得配送合理化。同時，加工藉助於配送，加工目的更明確，和用戶聯系更緊密，更避免了盲目性。這兩者有機結合，投入不增加太多卻可追求兩個優勢、兩個效益，是配送合理化的重要經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③、推行共同配送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通過共同配送，可以用最近的路程、最低的配送成本完成配送，從而追求合理化。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④、實行送取結合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配送企業與用戶建立穩定、密切的協作關系，配送企業不僅成了用戶的供應代理人，而且承擔用戶儲存據點，甚至成爲產品代銷人。在配送時，將用戶所需的物資送到，再將該用戶生產的產品用同一車運回，這種產品也成了配送中心的配送產品之一，或者作爲代存代儲，免去了製造商庫存負擔。這種送取結合，使運力充分利用，也使配送企業功能有更大的發揮，從而追求合理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⑤、推行準時配送系統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準時配送是配送合理化的重要内容。配送做到了準時，用戶才有資源把握，可以放心地實施低庫存或零庫存，可以有效地安排接貨的人力、物力，以追求最高效率的工作。另外，保證供應能力，也取決於準時供應。從經驗看，準時供應配送系統是現代許多配送企業追求配送合理化的重要手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⑥、推行即時配送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即時配送是最終解決用戶企業擔心斷供之憂、大幅提高供應保證能力的重要手段。即時配送是配送企業快速反應能力的具體化，是配送企業能力的體現。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即時配送成本較高，但它是整個配送合理化的重要保證手段。此外，用戶實行零庫存，即時配送也是重要保證手段。</a:t>
            </a:r>
          </a:p>
        </p:txBody>
      </p:sp>
      <p:sp>
        <p:nvSpPr>
          <p:cNvPr id="24580" name="灯片编号占位符 3">
            <a:extLst>
              <a:ext uri="{FF2B5EF4-FFF2-40B4-BE49-F238E27FC236}">
                <a16:creationId xmlns:a16="http://schemas.microsoft.com/office/drawing/2014/main" id="{FAF90CA8-8B52-40EB-4C73-8B7F3A4BCE62}"/>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58</a:t>
            </a:fld>
            <a:endParaRPr lang="en-US" altLang="zh-CN" dirty="0"/>
          </a:p>
        </p:txBody>
      </p:sp>
    </p:spTree>
    <p:extLst>
      <p:ext uri="{BB962C8B-B14F-4D97-AF65-F5344CB8AC3E}">
        <p14:creationId xmlns:p14="http://schemas.microsoft.com/office/powerpoint/2010/main" val="9623736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7C6E7-08D8-42F4-BA88-D039D7AA07FF}"/>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DCE950F0-E749-9E81-A376-5AE27EF56E9B}"/>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55BDCFB8-0239-4340-C148-077209379405}"/>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10.7.3</a:t>
            </a:r>
            <a:r>
              <a:rPr lang="zh-TW" altLang="en-US" sz="1200" dirty="0">
                <a:solidFill>
                  <a:schemeClr val="tx1"/>
                </a:solidFill>
                <a:ea typeface="宋体" pitchFamily="2" charset="-122"/>
              </a:rPr>
              <a:t>、物流的要素與成本</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物流系統與一系列的相關活動相聯系。涉及物流管理的各種活動是環環相扣的，這些因素如：運輸、存貨控制、配送、訂單處理、包裝都被看成是一個系統内相互關聯的因素。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5</a:t>
            </a:r>
            <a:r>
              <a:rPr lang="zh-CN" altLang="en-US" sz="1200" dirty="0">
                <a:solidFill>
                  <a:schemeClr val="tx1"/>
                </a:solidFill>
                <a:ea typeface="宋体" pitchFamily="2" charset="-122"/>
              </a:rPr>
              <a:t>、包裝（</a:t>
            </a:r>
            <a:r>
              <a:rPr lang="en-US" altLang="zh-CN" sz="1200" dirty="0">
                <a:solidFill>
                  <a:schemeClr val="tx1"/>
                </a:solidFill>
                <a:ea typeface="宋体" pitchFamily="2" charset="-122"/>
              </a:rPr>
              <a:t>packaging</a:t>
            </a:r>
            <a:r>
              <a:rPr lang="zh-CN" altLang="en-US" sz="1200" dirty="0">
                <a:solidFill>
                  <a:schemeClr val="tx1"/>
                </a:solidFill>
                <a:ea typeface="宋体" pitchFamily="2" charset="-122"/>
              </a:rPr>
              <a:t>）</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包裝是物流過程中保護產品、方便儲運、促進銷售，按一定技術方法採用容器、材料、輔助物將物品包封並予以適當的包裝和標誌的工作總稱。簡言之，包裝是包裝物及包裝操作的總稱。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現代物流觀念形成以前，包裝被天經地義的看成是生產的終點，因而一直是在生產領域的活動。包裝的設計往往主要從生產終結的要求出發，因而常常不能滿足流通的要求。物流的研究認爲，包裝與物流的關系，比之與生產的關系要密切得多，其作爲物流始點的意義比之作爲生產終點的意義要大得多。因此，包裝應進入物流系統之中，這是現代物流的一個新觀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工業品包裝具有的三大特點是：保護性、單位集中性、便利性。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工業品包裝的四大功能是：保護商品、收集信息、方便物流、促進銷售。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工業品包裝主要指的是運輸包裝，即强化輸送、保護產品爲目標的包裝。運輸包裝的重要特點，是在滿足物流要求的基礎上使包裝費用愈低愈好。爲此，必須在包裝費用和物流損失兩者之間尋找最優的效果。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此外，按包裝的保護技術可分爲：防潮包裝、防鏽包裝、防蟲包裝、防腐包裝、防震包裝、危險品包裝。</a:t>
            </a:r>
          </a:p>
        </p:txBody>
      </p:sp>
      <p:sp>
        <p:nvSpPr>
          <p:cNvPr id="24580" name="灯片编号占位符 3">
            <a:extLst>
              <a:ext uri="{FF2B5EF4-FFF2-40B4-BE49-F238E27FC236}">
                <a16:creationId xmlns:a16="http://schemas.microsoft.com/office/drawing/2014/main" id="{606DD64B-BD42-3F38-46B9-5EE4158DFBF6}"/>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59</a:t>
            </a:fld>
            <a:endParaRPr lang="en-US" altLang="zh-CN" dirty="0"/>
          </a:p>
        </p:txBody>
      </p:sp>
    </p:spTree>
    <p:extLst>
      <p:ext uri="{BB962C8B-B14F-4D97-AF65-F5344CB8AC3E}">
        <p14:creationId xmlns:p14="http://schemas.microsoft.com/office/powerpoint/2010/main" val="361252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2 </a:t>
            </a:r>
            <a:r>
              <a:rPr lang="zh-CN" altLang="en-US" sz="1200" dirty="0">
                <a:solidFill>
                  <a:schemeClr val="tx1"/>
                </a:solidFill>
                <a:ea typeface="宋体" pitchFamily="2" charset="-122"/>
              </a:rPr>
              <a:t>章 工業品購買行爲分析</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不同的組織在采購同一種產品時，所採用的策略並不相同，因爲他們具有不同的購買經驗而需要不同的信息，一般來説，組織購買類型，可以分爲三類：首次採購、修正重購、直接重購。</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、首次採購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首次採購是組織購買中最複雜的，是指購買之前，從未使用過的商品或服務。例如，採購新設備或新式辦公樓。顯然，組織在對之前沒有使用過的產品或服務進行採購時，其所面臨的問題無法依靠以往的經驗來解決。由於買方對首次採購的產品知之較少，組織採購決策者需要搜尋大量的信息，這種採購決策經常由不同部門組成採購中心以團隊方式運作。購買成本愈高，風險愈大，參加制訂採購決策的部門和人數也愈多，首次採購的進程比較複雜緩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、修正重購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如果購買者對供應商不滿意，或是需要發生了一些變化，或者僅僅是爲了更好地完成採購任務而希望修改產品的規格，重新簽訂交易條件，這時面臨的是一個修正的重複購買決策。在這種購買類型中，組織購買者已經在持續購買此類產品中積纍了豐富經驗，具備了具體的采購標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、直接重購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是一般的日常決策，指用戶在原來的購買基礎上重新訂購。直接重購是組織購買中最常見的購買類型，在這種情況下組織購買者在持續購買中積纍了豐富的經驗，與供應商建立了密切的合作關係，此時採購組織沒有動力去重新評估替代的供應商，也基本不需要或很少需要新的信息。</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a:t>
            </a:fld>
            <a:endParaRPr lang="en-US" altLang="zh-CN" dirty="0"/>
          </a:p>
        </p:txBody>
      </p:sp>
    </p:spTree>
    <p:extLst>
      <p:ext uri="{BB962C8B-B14F-4D97-AF65-F5344CB8AC3E}">
        <p14:creationId xmlns:p14="http://schemas.microsoft.com/office/powerpoint/2010/main" val="40143471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B1AAD-020E-689B-D131-42094A34749A}"/>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772F63A0-15E6-5336-8D8E-AFAB3E9C036D}"/>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3D97A70F-E959-7542-FFFC-EB753303FE08}"/>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10.7.4</a:t>
            </a:r>
            <a:r>
              <a:rPr lang="zh-TW" altLang="en-US" sz="1200" dirty="0">
                <a:solidFill>
                  <a:schemeClr val="tx1"/>
                </a:solidFill>
                <a:ea typeface="宋体" pitchFamily="2" charset="-122"/>
              </a:rPr>
              <a:t>、物流系統的產出（</a:t>
            </a:r>
            <a:r>
              <a:rPr lang="en-US" altLang="zh-TW" sz="1200" dirty="0">
                <a:solidFill>
                  <a:schemeClr val="tx1"/>
                </a:solidFill>
                <a:ea typeface="宋体" pitchFamily="2" charset="-122"/>
              </a:rPr>
              <a:t>benefit</a:t>
            </a:r>
            <a:r>
              <a:rPr lang="zh-TW" altLang="en-US" sz="1200" dirty="0">
                <a:solidFill>
                  <a:schemeClr val="tx1"/>
                </a:solidFill>
                <a:ea typeface="宋体" pitchFamily="2" charset="-122"/>
              </a:rPr>
              <a:t>）</a:t>
            </a:r>
            <a:r>
              <a:rPr lang="en-US" altLang="zh-CN" sz="1200" dirty="0">
                <a:solidFill>
                  <a:schemeClr val="tx1"/>
                </a:solidFill>
                <a:ea typeface="宋体" pitchFamily="2" charset="-122"/>
              </a:rPr>
              <a:t>~ </a:t>
            </a:r>
            <a:r>
              <a:rPr lang="zh-CN" altLang="en-US" sz="1200" dirty="0">
                <a:solidFill>
                  <a:schemeClr val="tx1"/>
                </a:solidFill>
                <a:ea typeface="宋体" pitchFamily="2" charset="-122"/>
              </a:rPr>
              <a:t>用戶</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所付出的一切努力就是爲了最終可以向用戶提供優質的服務，用戶服務也能夠影響價格，例如，從用戶視角看，降低訂單周期時間（從確定訂單到交貨之間的時長）能夠保持較低的庫存，降低維護成本。供應商持續不斷的、準時的交貨允許用戶按部就班地以較低的成本購買並大大減少生產停工的危險。工業品用戶並不是根據產品發票上的價格確認產品的價值，而是根據其總使用成本，因此，當用戶得到使用成本較低的高水平服務時，他們就能夠接受較高的價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實際上，製造商不應該把用戶服務只看成是產生了成本，還應該把它看成是獲得總行銷最大值的一部分。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、決定用戶服務水平</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決定用戶服務水平需要考慮設計獲取訂單和保證用戶滿意的全部活動。對於購買者來説十分重要的服務因素包括：產品可用性、訂單周轉周期、信息支持、系統靈活性、故障處理、售後支持，這説明：第一，工業品經銷商在提供最終用戶服務方面扮演著重要角色；第二，顧客認爲經銷商提供的服務比直接從製造商那裏得到的服務更持久有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顧客服務要素實際上發生在三個階段：① 交易前，包括解説服務、幫助解決問題、了解產品特性；② 作爲交易的一部分，包括製造商填寫訂單、交貨的速度、效率；③ 交易完成後，包括提供技術服務、培訓、技術資料。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的重點需求可以幫助確立顧客服務水平。不是所有顧客都需要同樣水平或統一領域的重點服務，服務水平也要以對顧客最爲重要的服務方面爲依據。然而，服務水平不能僅僅根據顧客需求來確定，必須同時考慮到競爭環境的性質和它自己的利潤目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、競爭環境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競爭環境關系到產業服務標準。工業顧客根據在其產業中觀察到的「正常情況」來形成對服務的期待。一方面，當一個製造商提供的服務比競爭者提供的服務水平低時，銷售就會受到損害，除非有其他行銷因素彌補這項不足；另一方面，當顧客既不期望也不贊同某一服務時，製造商提供這種服務就是失敗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當有許多競爭性產品扮演著基本相同的角色時，良好的服務就是很重要的競爭工具。然而，當產品極具創新性和競爭力時，就不見得需要提供高水平的服務了。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、收益性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評估顧客服務水平的主要標準是收益性和顧客優先。服務水準愈高，所涉及的費用愈大。保證快速交貨的快速空運增加了運價。因此，從企業和顧客兩方面看，必須分析各種服務層次的銷售和成本影響。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必須開發選擇性的服務層次和最後銷售收入方面的信息。銷售額隨著服務水平的變化而變化。當提供更多服務的邊際成本小於更多服務帶來的更多銷售額時，增加了利潤；當提供更多服務的邊際成本超過更多服務帶來的更多銷售額時，產生了利潤的損失。企業應該在售後服務中投資多少，只能通過研究該產業具體的條件並評定顧客期望來決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、評定和優化售貨服務的必要條件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售後服務政策的效力取決於顧客對滿意服務的定義。企業常常制定比顧客需要更高的服務水平。因此，售後服務水平可以通過如下方式來優化：① 研究顧客需求，② 設立能夠現實的平衡收入和費用的服務水平，③ 使用最新型的訂購加工技術，④ 衡量和評估單個物流活動的績效。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關於目標市場對服務的期待的定量信息和定性信息可以通過審計獲得。審計不只是評估現行服務的做法，也爲確立有效的售後服務政策提供了一個標準。存貨政策、運輸方式、倉庫地點的改變對通路成員和工業用戶兩者都有直接影響。爲了强調那些對顧客或者對改進非競爭性績效十分重要的方面，如果必要，需要修改售後服務戰略，而售後服務審計提供了一種評定以及修改的可行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、物流服務對通路成員的影響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服務水平影響製造商和顧客之間的相互關系，以及通路成員的操作。無效率的服務要麽增加了中間商的成本，迫使他們保有更多的庫存，要麽引起缺貨，丟失客戶。在通路中低水平的物流支持減少了潛在銷售量並引起中間商的反感，抵消了行銷的努力。訂單周期的長短和一致性都影響經銷商庫存的水平，後者通常代表他們最大的資產投資和最大的分銷費用。當物流服務不利於對工業用戶服務時，工業品經銷商將不會再保持忠誠。爲了保證對中間商物流服務的充分水平，信息系統應該提供真實的銷售預測，並且在可能的情況下，庫存控制系統應該連接到製造商的管理信息系統中去。</a:t>
            </a:r>
          </a:p>
        </p:txBody>
      </p:sp>
      <p:sp>
        <p:nvSpPr>
          <p:cNvPr id="24580" name="灯片编号占位符 3">
            <a:extLst>
              <a:ext uri="{FF2B5EF4-FFF2-40B4-BE49-F238E27FC236}">
                <a16:creationId xmlns:a16="http://schemas.microsoft.com/office/drawing/2014/main" id="{2A962D3D-2B21-EC99-57E8-FC5A1928F90F}"/>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60</a:t>
            </a:fld>
            <a:endParaRPr lang="en-US" altLang="zh-CN" dirty="0"/>
          </a:p>
        </p:txBody>
      </p:sp>
    </p:spTree>
    <p:extLst>
      <p:ext uri="{BB962C8B-B14F-4D97-AF65-F5344CB8AC3E}">
        <p14:creationId xmlns:p14="http://schemas.microsoft.com/office/powerpoint/2010/main" val="1524970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32E8E-0F9B-7BEF-E2CE-011B3E8DFA3D}"/>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E5A6554-1ACC-8572-6616-EA47F074DBB1}"/>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1A773A7A-9F7B-BB2D-1796-71703BCF67D1}"/>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10.7.5</a:t>
            </a:r>
            <a:r>
              <a:rPr lang="zh-CN" altLang="en-US" sz="1200" dirty="0">
                <a:solidFill>
                  <a:schemeClr val="tx1"/>
                </a:solidFill>
                <a:ea typeface="宋体" pitchFamily="2" charset="-122"/>
              </a:rPr>
              <a:t>、電子商務（</a:t>
            </a:r>
            <a:r>
              <a:rPr lang="en-US" altLang="zh-TW" sz="1200" dirty="0">
                <a:solidFill>
                  <a:schemeClr val="tx1"/>
                </a:solidFill>
                <a:ea typeface="宋体" pitchFamily="2" charset="-122"/>
              </a:rPr>
              <a:t>electronic - </a:t>
            </a:r>
            <a:r>
              <a:rPr lang="en-US" altLang="zh-TW" sz="1200" dirty="0" err="1">
                <a:solidFill>
                  <a:schemeClr val="tx1"/>
                </a:solidFill>
                <a:ea typeface="宋体" pitchFamily="2" charset="-122"/>
              </a:rPr>
              <a:t>bussiness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環境下的物流管理系統</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是以適時地滿足顧客的需求爲目的，而對原材料、半成品、成品進行從供應方道需求方的商品、服務、信息的快速流動，是一種通過對物資的時間或空間非物質形態的服務，來爲顧客創造價值效用的經濟活動過程。隨著經濟全球化和資訊技術的迅速發展，製造商原材料的獲取與產品行銷範圍日趨擴大，社會生產物資流通、商品交易、管理方式正在發生深刻的變革，電子商務環境下，必須對物流賦予全新的内容。現代物流泛指原材料及產成品從起點至終點有效流動的全過程，它以提高企業的效益、滿足消費者的需求爲目標，將運輸、存儲、裝卸、加工、整理、配送信息方面有機結合形成完整的供應鏈，爲用戶提供多功能、一體化的綜合性服務。在電子商務環境下，在現代資訊技術支撐下，物流已從「後勤保障系統」和「生產的繼續」變成了「經濟的先導」，物流業正逐步發展成爲適應當今世界經濟最新發展趨勢的重要基礎產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、電子商務環境下物流管理的特徵</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、物流資訊化（</a:t>
            </a:r>
            <a:r>
              <a:rPr lang="en-US" altLang="zh-TW" sz="1200" dirty="0">
                <a:solidFill>
                  <a:schemeClr val="tx1"/>
                </a:solidFill>
                <a:ea typeface="宋体" pitchFamily="2" charset="-122"/>
              </a:rPr>
              <a:t>Informatization</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資訊化是電子商務的必然要求。物流資訊化表現爲物流資訊的產品化，物流資訊收集的數據庫化和代碼化，物流資訊處理的電子化和計算機化，物流資訊傳遞的標準化和實時化，物流資訊存儲的數字化等。因此條碼技術、數據庫技術、電子數據交換、快速反應、有效的客戶反饋、企業資源計劃等技術與觀念將廣泛地應用於物流領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、物流自動化（</a:t>
            </a:r>
            <a:r>
              <a:rPr lang="en-US" altLang="zh-TW" sz="1200" dirty="0">
                <a:solidFill>
                  <a:schemeClr val="tx1"/>
                </a:solidFill>
                <a:ea typeface="宋体" pitchFamily="2" charset="-122"/>
              </a:rPr>
              <a:t>Automation</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自動化的基礎是資訊化，核心是機電一體化，外在表現是無人化、效果是省力化。物流自動化可以擴大物流作業能力，提高勞動生產率，減少物流作業的差錯。物流自動化的設施非常多，如自動分揀系統、自動存儲系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、物流互聯網化（</a:t>
            </a:r>
            <a:r>
              <a:rPr lang="en-US" altLang="zh-TW" sz="1200" dirty="0">
                <a:solidFill>
                  <a:schemeClr val="tx1"/>
                </a:solidFill>
                <a:ea typeface="宋体" pitchFamily="2" charset="-122"/>
              </a:rPr>
              <a:t>Internet</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互聯網化的基礎是資訊化。物流的互聯網化是物流資訊化的必然要求，是電子商務時代物流活動的主要特徵之一。互聯網化有兩方面含義：一是物流配送系統的計算機通信網絡，包括物流配送中心與供應商或製造商的聯系要通過計算機網絡，與下游顧客之間的聯系也使用計算機網絡通信；二是組織的互聯網化，全球互聯網資源的可用性及互聯網技術的普及爲物流的互聯網化提供了良好的外部環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、物流智慧化（</a:t>
            </a:r>
            <a:r>
              <a:rPr lang="en-US" altLang="zh-TW" sz="1200" dirty="0" err="1">
                <a:solidFill>
                  <a:schemeClr val="tx1"/>
                </a:solidFill>
                <a:ea typeface="宋体" pitchFamily="2" charset="-122"/>
              </a:rPr>
              <a:t>Intelligentize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物流智慧化是物流資訊化、自動化的高層次應用，物流作業過程中大量的運籌決策問題都體現了物流的智慧化。在物流自動化的進程中，物流智慧化已成爲電子商務時代物流發展的一個新趨勢。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、物流柔性化（</a:t>
            </a:r>
            <a:r>
              <a:rPr lang="en-US" altLang="zh-TW" sz="1200" dirty="0">
                <a:solidFill>
                  <a:schemeClr val="tx1"/>
                </a:solidFill>
                <a:ea typeface="宋体" pitchFamily="2" charset="-122"/>
              </a:rPr>
              <a:t>Flexibility</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物流柔性化（</a:t>
            </a:r>
            <a:r>
              <a:rPr lang="en-US" altLang="zh-TW" sz="1200" dirty="0">
                <a:solidFill>
                  <a:schemeClr val="tx1"/>
                </a:solidFill>
                <a:ea typeface="宋体" pitchFamily="2" charset="-122"/>
              </a:rPr>
              <a:t>Flexibility</a:t>
            </a:r>
            <a:r>
              <a:rPr lang="zh-TW" altLang="en-US" sz="1200" dirty="0">
                <a:solidFill>
                  <a:schemeClr val="tx1"/>
                </a:solidFill>
                <a:ea typeface="宋体" pitchFamily="2" charset="-122"/>
              </a:rPr>
              <a:t>）是企業物流系統在爲企業生產經營活動和爲物流客戶服務的過程中，本著「以需求爲導向，以顧客爲中心」的經營理念而提出的。物流柔性化就是根據企業物流需求的變化來重組物流資源，科學設計物流系統，靈活安排物流作業。物流柔性化必須適應現代生產發展的彈性製造系統（</a:t>
            </a:r>
            <a:r>
              <a:rPr lang="en-US" altLang="zh-TW" sz="1200" dirty="0">
                <a:solidFill>
                  <a:schemeClr val="tx1"/>
                </a:solidFill>
                <a:ea typeface="宋体" pitchFamily="2" charset="-122"/>
              </a:rPr>
              <a:t>Flexible Manufacturing System, FMS</a:t>
            </a:r>
            <a:r>
              <a:rPr lang="zh-TW" altLang="en-US" sz="1200" dirty="0">
                <a:solidFill>
                  <a:schemeClr val="tx1"/>
                </a:solidFill>
                <a:ea typeface="宋体" pitchFamily="2" charset="-122"/>
              </a:rPr>
              <a:t>）、計算機集成製造系統、製造資源系統、企業資源計劃、供應鏈管理的概念和技術，並不斷創新和發展物流系統的服務方式。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、電子商務環境下資訊技術是物流管理的核心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物流系統是信息、運輸、存貨、配送、包裝方面的集成。大量的物流資訊貫穿於物流活動的全過程，物流系統只有通過資訊技術將原割裂的供應鏈中各個物流環節整合在一起，才能充分發揮物流的作用，保證完成物流系統的整體功能。現代物流發展與資訊技術密切相關，以電子商務技術應用爲代表的資訊革命，爲企業物流的資訊管理提供了非常豐富的技術手段和解決方案，大幅度提高了資訊管理水平和客戶服務品質。藉助資訊技術，傳統意義上的多式聯運可以逐步發展成爲綜合物流，實現專業化、互聯網化、資訊化的現代物流發展目標。</a:t>
            </a:r>
          </a:p>
        </p:txBody>
      </p:sp>
      <p:sp>
        <p:nvSpPr>
          <p:cNvPr id="24580" name="灯片编号占位符 3">
            <a:extLst>
              <a:ext uri="{FF2B5EF4-FFF2-40B4-BE49-F238E27FC236}">
                <a16:creationId xmlns:a16="http://schemas.microsoft.com/office/drawing/2014/main" id="{2C42C795-4518-C6E4-8529-13EA17AEBB6E}"/>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61</a:t>
            </a:fld>
            <a:endParaRPr lang="en-US" altLang="zh-CN" dirty="0"/>
          </a:p>
        </p:txBody>
      </p:sp>
    </p:spTree>
    <p:extLst>
      <p:ext uri="{BB962C8B-B14F-4D97-AF65-F5344CB8AC3E}">
        <p14:creationId xmlns:p14="http://schemas.microsoft.com/office/powerpoint/2010/main" val="31750733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B6C55-0E21-BC62-1D6A-77D0D4C11874}"/>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F6407F73-BC4A-D469-2D19-3C9D52A64DEB}"/>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2BCE7FED-E7D2-E32E-49AA-B15F0A222709}"/>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10 </a:t>
            </a:r>
            <a:r>
              <a:rPr lang="zh-TW" altLang="en-US" sz="1200" dirty="0">
                <a:solidFill>
                  <a:schemeClr val="tx1"/>
                </a:solidFill>
                <a:ea typeface="宋体" pitchFamily="2" charset="-122"/>
              </a:rPr>
              <a:t>章 分銷通路策略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10.7</a:t>
            </a:r>
            <a:r>
              <a:rPr lang="zh-CN" altLang="en-US" sz="1200" dirty="0">
                <a:solidFill>
                  <a:schemeClr val="tx1"/>
                </a:solidFill>
                <a:ea typeface="宋体" pitchFamily="2" charset="-122"/>
              </a:rPr>
              <a:t>、工業品</a:t>
            </a:r>
            <a:r>
              <a:rPr lang="zh-TW" altLang="en-US" sz="1200" dirty="0">
                <a:solidFill>
                  <a:schemeClr val="tx1"/>
                </a:solidFill>
                <a:ea typeface="宋体" pitchFamily="2" charset="-122"/>
              </a:rPr>
              <a:t>物流（</a:t>
            </a:r>
            <a:r>
              <a:rPr lang="en-US" altLang="zh-TW" sz="1200" dirty="0">
                <a:solidFill>
                  <a:schemeClr val="tx1"/>
                </a:solidFill>
                <a:ea typeface="宋体" pitchFamily="2" charset="-122"/>
              </a:rPr>
              <a:t>Logistics</a:t>
            </a:r>
            <a:r>
              <a:rPr lang="zh-TW" altLang="en-US" sz="1200" dirty="0">
                <a:solidFill>
                  <a:schemeClr val="tx1"/>
                </a:solidFill>
                <a:ea typeface="宋体" pitchFamily="2" charset="-122"/>
              </a:rPr>
              <a:t>）</a:t>
            </a:r>
            <a:r>
              <a:rPr lang="zh-CN" altLang="en-US" sz="1200" dirty="0">
                <a:solidFill>
                  <a:schemeClr val="tx1"/>
                </a:solidFill>
                <a:ea typeface="宋体" pitchFamily="2" charset="-122"/>
              </a:rPr>
              <a:t>管理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10.7.6</a:t>
            </a:r>
            <a:r>
              <a:rPr lang="zh-TW" altLang="en-US" sz="1200" dirty="0">
                <a:solidFill>
                  <a:schemeClr val="tx1"/>
                </a:solidFill>
                <a:ea typeface="宋体" pitchFamily="2" charset="-122"/>
              </a:rPr>
              <a:t>、第三方物流（</a:t>
            </a:r>
            <a:r>
              <a:rPr lang="en-US" altLang="zh-TW" sz="1200" dirty="0">
                <a:solidFill>
                  <a:schemeClr val="tx1"/>
                </a:solidFill>
                <a:ea typeface="宋体" pitchFamily="2" charset="-122"/>
              </a:rPr>
              <a:t>Third - Party logistics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三方物流是在物流通路中由中間商提供的服務，中間商以合同的形式在一定期限内，提供企業所需的全部或部分物流服務。第三方物流提供者是一個爲外部客戶管理、控制、提供物流服務作業的公司，他們並不在供應鏈中占有一席之地，僅是第三方（</a:t>
            </a:r>
            <a:r>
              <a:rPr lang="en-US" altLang="zh-TW" sz="1200" dirty="0">
                <a:solidFill>
                  <a:schemeClr val="tx1"/>
                </a:solidFill>
                <a:ea typeface="宋体" pitchFamily="2" charset="-122"/>
              </a:rPr>
              <a:t>Third - Party</a:t>
            </a:r>
            <a:r>
              <a:rPr lang="zh-TW" altLang="en-US" sz="1200" dirty="0">
                <a:solidFill>
                  <a:schemeClr val="tx1"/>
                </a:solidFill>
                <a:ea typeface="宋体" pitchFamily="2" charset="-122"/>
              </a:rPr>
              <a:t>），但通過提供一整套物流活動來服務於供應鏈。第三方物流是物流業發展到一定階段的必然產物。</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、第三方物流產生的原因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西元</a:t>
            </a:r>
            <a:r>
              <a:rPr lang="en-US" altLang="zh-TW" sz="1200" dirty="0">
                <a:solidFill>
                  <a:schemeClr val="tx1"/>
                </a:solidFill>
                <a:ea typeface="宋体" pitchFamily="2" charset="-122"/>
              </a:rPr>
              <a:t>20</a:t>
            </a:r>
            <a:r>
              <a:rPr lang="zh-TW" altLang="en-US" sz="1200" dirty="0">
                <a:solidFill>
                  <a:schemeClr val="tx1"/>
                </a:solidFill>
                <a:ea typeface="宋体" pitchFamily="2" charset="-122"/>
              </a:rPr>
              <a:t>世紀</a:t>
            </a:r>
            <a:r>
              <a:rPr lang="en-US" altLang="zh-TW" sz="1200" dirty="0">
                <a:solidFill>
                  <a:schemeClr val="tx1"/>
                </a:solidFill>
                <a:ea typeface="宋体" pitchFamily="2" charset="-122"/>
              </a:rPr>
              <a:t>80~90</a:t>
            </a:r>
            <a:r>
              <a:rPr lang="zh-TW" altLang="en-US" sz="1200" dirty="0">
                <a:solidFill>
                  <a:schemeClr val="tx1"/>
                </a:solidFill>
                <a:ea typeface="宋体" pitchFamily="2" charset="-122"/>
              </a:rPr>
              <a:t>年代，企業在内部物流一體化後，開始尋求外部的物流整合。隨著經濟全球化進程的加快和知識經濟的發展，企業處在更爲嚴峻的競爭中，企業的全部經營活動體現在物質的價值上就是不斷增值的過程，其中增值最大的環節是企業的核心業務，也是競爭優勢所在。因此，企業内部管理的完善和優化體現在價值鏈管理上就是加强企業内的優勢環節，減少企業内不增值的弱勢環節，即將企業有限的資源集中在實現高附加值的核心業務的運作上，而規模經濟的發展往往要求企業經營不擅長的非核心業務，投入大量的資源以維持全方位的專業化運作。第三方物流業的出現解決了規模經濟和企業的柔性要求的矛盾，企業通過與第三方物流提供者實現資源共享的方式，將非核心業務外包出去，實現其專業化的服務，將有限的資源投入到核心業務的專業化運作上，實現總體運行的高效率。進入西元</a:t>
            </a:r>
            <a:r>
              <a:rPr lang="en-US" altLang="zh-TW" sz="1200" dirty="0">
                <a:solidFill>
                  <a:schemeClr val="tx1"/>
                </a:solidFill>
                <a:ea typeface="宋体" pitchFamily="2" charset="-122"/>
              </a:rPr>
              <a:t>90</a:t>
            </a:r>
            <a:r>
              <a:rPr lang="zh-TW" altLang="en-US" sz="1200" dirty="0">
                <a:solidFill>
                  <a:schemeClr val="tx1"/>
                </a:solidFill>
                <a:ea typeface="宋体" pitchFamily="2" charset="-122"/>
              </a:rPr>
              <a:t>年代後，資訊技術特別是計算機技術的高速發展和社會分工的進一步細化，推動著管理技術和管理思想的迅速更新，由此產生了供應鏈、虛擬企業等一系列强調外部協調合作的新型管理觀念，增加了物流活動的複雜性，又對物流活動提出了零庫存、準時制、快速反應、有效的顧客反應等更高的要求，使一般企業很難承擔此類業務，由此產生了專業化物流服務的需求。第三方物流的思想正是爲滿足這種需求而產生。它的出現一方面迎合了個性需求時代企業間專業合作不斷變化的要求，另一方面實現了進出物流的整合，提高了物流服務品質，加强了對供應鏈的全面控制和協調，促進供應鏈達到整體最佳。另外，隨著經濟全球化的發展，物流領域的政策不斷放寬，同時也導致物流企業自身競爭激化，物流企業不斷拓展服務内涵和外延，從而導致第三方物流的出現。</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、第三方物流的優越性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、集中主業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企業能夠實現資源優化配置，將有限的人力、財務集中於核心業務、進行重點研究，發展基本技術，努力開發新產品參與世界競爭。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、節省費用，減少資本積壓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專業的第三方物流提供者利用規模生產的專業優勢和成本優勢，通過提高各環節的利用率節省費用，使企業能從分離費用結構中獲益。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、減少庫存</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第三方物流提供者藉助精心策劃的物流計劃和適時運送手段，最大限度地減少庫存，改善了企業的現金流量，實現成本優勢。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、提升企業形象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三方物流提供者與顧客是戰略夥伴，他們爲顧客著想，通過全球性的資訊互聯網使顧客的供應鏈管理完全透明化，利用完備的設施和訓練有素的員工對整個供應鏈實現完全的控制，減少物流的複雜性；通過遍布全球的運送網絡和服務提供者大大縮短了交貨期，幫助顧客改進服務，樹立品牌形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、第三方物流提供者通過「量體裁衣」式的設計，制定出以顧客爲導向、低成本高效率的物流方案，爲企業在競爭中取勝創造了有利條件。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以上種種原因，極大推動了第三方物流的發展，使第三方物流成爲西元</a:t>
            </a:r>
            <a:r>
              <a:rPr lang="en-US" altLang="zh-TW" sz="1200" dirty="0">
                <a:solidFill>
                  <a:schemeClr val="tx1"/>
                </a:solidFill>
                <a:ea typeface="宋体" pitchFamily="2" charset="-122"/>
              </a:rPr>
              <a:t>21</a:t>
            </a:r>
            <a:r>
              <a:rPr lang="zh-TW" altLang="en-US" sz="1200" dirty="0">
                <a:solidFill>
                  <a:schemeClr val="tx1"/>
                </a:solidFill>
                <a:ea typeface="宋体" pitchFamily="2" charset="-122"/>
              </a:rPr>
              <a:t>世紀國際物流發展的主流。</a:t>
            </a:r>
          </a:p>
        </p:txBody>
      </p:sp>
      <p:sp>
        <p:nvSpPr>
          <p:cNvPr id="24580" name="灯片编号占位符 3">
            <a:extLst>
              <a:ext uri="{FF2B5EF4-FFF2-40B4-BE49-F238E27FC236}">
                <a16:creationId xmlns:a16="http://schemas.microsoft.com/office/drawing/2014/main" id="{B1C021DC-5344-1EBA-BFCE-0F155BD18D67}"/>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62</a:t>
            </a:fld>
            <a:endParaRPr lang="en-US" altLang="zh-CN" dirty="0"/>
          </a:p>
        </p:txBody>
      </p:sp>
    </p:spTree>
    <p:extLst>
      <p:ext uri="{BB962C8B-B14F-4D97-AF65-F5344CB8AC3E}">
        <p14:creationId xmlns:p14="http://schemas.microsoft.com/office/powerpoint/2010/main" val="4266770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FD7-D44F-3CE6-B7B8-42983CAB3CA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C303E46-A857-4074-9842-B03375EA1F44}"/>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8D159D2D-16F3-EFDD-3EAA-00662CEA1053}"/>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2</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工業品（</a:t>
            </a:r>
            <a:r>
              <a:rPr lang="en-US" altLang="zh-TW" sz="1200" dirty="0">
                <a:solidFill>
                  <a:schemeClr val="tx1"/>
                </a:solidFill>
                <a:ea typeface="宋体" pitchFamily="2" charset="-122"/>
              </a:rPr>
              <a:t>industrial</a:t>
            </a:r>
            <a:r>
              <a:rPr lang="zh-TW" altLang="en-US" sz="1200" dirty="0">
                <a:solidFill>
                  <a:schemeClr val="tx1"/>
                </a:solidFill>
                <a:ea typeface="宋体" pitchFamily="2" charset="-122"/>
              </a:rPr>
              <a:t>）行銷</a:t>
            </a:r>
            <a:r>
              <a:rPr lang="zh-CN" altLang="en-US" sz="1200" dirty="0">
                <a:solidFill>
                  <a:schemeClr val="tx1"/>
                </a:solidFill>
                <a:ea typeface="宋体" pitchFamily="2" charset="-122"/>
              </a:rPr>
              <a:t>控制與執行</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引用將策略目標轉換爲具體業績測度的框架；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介紹控制過程要素；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討論執行技巧如何影響行銷策略。</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12.1</a:t>
            </a:r>
            <a:r>
              <a:rPr lang="zh-TW" altLang="en-US" sz="1200" dirty="0">
                <a:solidFill>
                  <a:schemeClr val="tx1"/>
                </a:solidFill>
                <a:ea typeface="宋体" pitchFamily="2" charset="-122"/>
              </a:rPr>
              <a:t>、平衡計分卡（</a:t>
            </a:r>
            <a:r>
              <a:rPr lang="en-US" altLang="zh-TW" sz="1200" dirty="0">
                <a:solidFill>
                  <a:schemeClr val="tx1"/>
                </a:solidFill>
                <a:ea typeface="宋体" pitchFamily="2" charset="-122"/>
              </a:rPr>
              <a:t>balanced scorecard</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平衡計分卡（</a:t>
            </a:r>
            <a:r>
              <a:rPr lang="en-US" altLang="zh-TW" sz="1200" dirty="0">
                <a:solidFill>
                  <a:schemeClr val="tx1"/>
                </a:solidFill>
                <a:ea typeface="宋体" pitchFamily="2" charset="-122"/>
              </a:rPr>
              <a:t>balanced scorecard</a:t>
            </a:r>
            <a:r>
              <a:rPr lang="zh-TW" altLang="en-US" sz="1200" dirty="0">
                <a:solidFill>
                  <a:schemeClr val="tx1"/>
                </a:solidFill>
                <a:ea typeface="宋体" pitchFamily="2" charset="-122"/>
              </a:rPr>
              <a:t>）是哈佛商學院（</a:t>
            </a:r>
            <a:r>
              <a:rPr lang="en-US" altLang="zh-TW" sz="1200" dirty="0">
                <a:solidFill>
                  <a:schemeClr val="tx1"/>
                </a:solidFill>
                <a:ea typeface="宋体" pitchFamily="2" charset="-122"/>
              </a:rPr>
              <a:t>Harvard Business School</a:t>
            </a:r>
            <a:r>
              <a:rPr lang="zh-TW" altLang="en-US" sz="1200" dirty="0">
                <a:solidFill>
                  <a:schemeClr val="tx1"/>
                </a:solidFill>
                <a:ea typeface="宋体" pitchFamily="2" charset="-122"/>
              </a:rPr>
              <a:t>）教授羅伯特</a:t>
            </a:r>
            <a:r>
              <a:rPr lang="en-US" altLang="zh-TW" sz="1200" dirty="0">
                <a:solidFill>
                  <a:schemeClr val="tx1"/>
                </a:solidFill>
                <a:ea typeface="宋体" pitchFamily="2" charset="-122"/>
              </a:rPr>
              <a:t>·</a:t>
            </a:r>
            <a:r>
              <a:rPr lang="zh-TW" altLang="en-US" sz="1200" dirty="0">
                <a:solidFill>
                  <a:schemeClr val="tx1"/>
                </a:solidFill>
                <a:ea typeface="宋体" pitchFamily="2" charset="-122"/>
              </a:rPr>
              <a:t>卡普蘭（</a:t>
            </a:r>
            <a:r>
              <a:rPr lang="en-US" altLang="zh-TW" sz="1200" dirty="0">
                <a:solidFill>
                  <a:schemeClr val="tx1"/>
                </a:solidFill>
                <a:ea typeface="宋体" pitchFamily="2" charset="-122"/>
              </a:rPr>
              <a:t>Robert Kaplan</a:t>
            </a:r>
            <a:r>
              <a:rPr lang="zh-TW" altLang="en-US" sz="1200" dirty="0">
                <a:solidFill>
                  <a:schemeClr val="tx1"/>
                </a:solidFill>
                <a:ea typeface="宋体" pitchFamily="2" charset="-122"/>
              </a:rPr>
              <a:t>）和復興方案國際咨詢企業（</a:t>
            </a:r>
            <a:r>
              <a:rPr lang="en-US" altLang="zh-TW" sz="1200" dirty="0">
                <a:solidFill>
                  <a:schemeClr val="tx1"/>
                </a:solidFill>
                <a:ea typeface="宋体" pitchFamily="2" charset="-122"/>
              </a:rPr>
              <a:t>Renaissance Solutions</a:t>
            </a:r>
            <a:r>
              <a:rPr lang="zh-TW" altLang="en-US" sz="1200" dirty="0">
                <a:solidFill>
                  <a:schemeClr val="tx1"/>
                </a:solidFill>
                <a:ea typeface="宋体" pitchFamily="2" charset="-122"/>
              </a:rPr>
              <a:t>）總裁戴維</a:t>
            </a:r>
            <a:r>
              <a:rPr lang="en-US" altLang="zh-TW" sz="1200" dirty="0">
                <a:solidFill>
                  <a:schemeClr val="tx1"/>
                </a:solidFill>
                <a:ea typeface="宋体" pitchFamily="2" charset="-122"/>
              </a:rPr>
              <a:t>·</a:t>
            </a:r>
            <a:r>
              <a:rPr lang="zh-TW" altLang="en-US" sz="1200" dirty="0">
                <a:solidFill>
                  <a:schemeClr val="tx1"/>
                </a:solidFill>
                <a:ea typeface="宋体" pitchFamily="2" charset="-122"/>
              </a:rPr>
              <a:t>諾頓（</a:t>
            </a:r>
            <a:r>
              <a:rPr lang="en-US" altLang="zh-TW" sz="1200" dirty="0">
                <a:solidFill>
                  <a:schemeClr val="tx1"/>
                </a:solidFill>
                <a:ea typeface="宋体" pitchFamily="2" charset="-122"/>
              </a:rPr>
              <a:t>David Norton</a:t>
            </a:r>
            <a:r>
              <a:rPr lang="zh-TW" altLang="en-US" sz="1200" dirty="0">
                <a:solidFill>
                  <a:schemeClr val="tx1"/>
                </a:solidFill>
                <a:ea typeface="宋体" pitchFamily="2" charset="-122"/>
              </a:rPr>
              <a:t>）在總結了十二家大型企業的業績評價體系的成功經驗的基礎上提出的具有劃時代意義的戰略管理業績評價工具。羅伯特</a:t>
            </a:r>
            <a:r>
              <a:rPr lang="en-US" altLang="zh-TW" sz="1200" dirty="0">
                <a:solidFill>
                  <a:schemeClr val="tx1"/>
                </a:solidFill>
                <a:ea typeface="宋体" pitchFamily="2" charset="-122"/>
              </a:rPr>
              <a:t>·</a:t>
            </a:r>
            <a:r>
              <a:rPr lang="zh-TW" altLang="en-US" sz="1200" dirty="0">
                <a:solidFill>
                  <a:schemeClr val="tx1"/>
                </a:solidFill>
                <a:ea typeface="宋体" pitchFamily="2" charset="-122"/>
              </a:rPr>
              <a:t>卡普蘭（</a:t>
            </a:r>
            <a:r>
              <a:rPr lang="en-US" altLang="zh-TW" sz="1200" dirty="0">
                <a:solidFill>
                  <a:schemeClr val="tx1"/>
                </a:solidFill>
                <a:ea typeface="宋体" pitchFamily="2" charset="-122"/>
              </a:rPr>
              <a:t>Robert Kaplan</a:t>
            </a:r>
            <a:r>
              <a:rPr lang="zh-TW" altLang="en-US" sz="1200" dirty="0">
                <a:solidFill>
                  <a:schemeClr val="tx1"/>
                </a:solidFill>
                <a:ea typeface="宋体" pitchFamily="2" charset="-122"/>
              </a:rPr>
              <a:t>）和戴維</a:t>
            </a:r>
            <a:r>
              <a:rPr lang="en-US" altLang="zh-TW" sz="1200" dirty="0">
                <a:solidFill>
                  <a:schemeClr val="tx1"/>
                </a:solidFill>
                <a:ea typeface="宋体" pitchFamily="2" charset="-122"/>
              </a:rPr>
              <a:t>·</a:t>
            </a:r>
            <a:r>
              <a:rPr lang="zh-TW" altLang="en-US" sz="1200" dirty="0">
                <a:solidFill>
                  <a:schemeClr val="tx1"/>
                </a:solidFill>
                <a:ea typeface="宋体" pitchFamily="2" charset="-122"/>
              </a:rPr>
              <a:t>諾頓（</a:t>
            </a:r>
            <a:r>
              <a:rPr lang="en-US" altLang="zh-TW" sz="1200" dirty="0">
                <a:solidFill>
                  <a:schemeClr val="tx1"/>
                </a:solidFill>
                <a:ea typeface="宋体" pitchFamily="2" charset="-122"/>
              </a:rPr>
              <a:t>David Norton</a:t>
            </a:r>
            <a:r>
              <a:rPr lang="zh-TW" altLang="en-US" sz="1200" dirty="0">
                <a:solidFill>
                  <a:schemeClr val="tx1"/>
                </a:solidFill>
                <a:ea typeface="宋体" pitchFamily="2" charset="-122"/>
              </a:rPr>
              <a:t>）强調：「平衡計分卡（</a:t>
            </a:r>
            <a:r>
              <a:rPr lang="en-US" altLang="zh-TW" sz="1200" dirty="0">
                <a:solidFill>
                  <a:schemeClr val="tx1"/>
                </a:solidFill>
                <a:ea typeface="宋体" pitchFamily="2" charset="-122"/>
              </a:rPr>
              <a:t>balanced scorecard</a:t>
            </a:r>
            <a:r>
              <a:rPr lang="zh-TW" altLang="en-US" sz="1200" dirty="0">
                <a:solidFill>
                  <a:schemeClr val="tx1"/>
                </a:solidFill>
                <a:ea typeface="宋体" pitchFamily="2" charset="-122"/>
              </a:rPr>
              <a:t>）應該説明戰略的本質，它始於公司的長期財務目標，並且聯系公司的財務過程、消費者、員工、系統而採取一系列的行動，從而傳遞企業長期經濟業績。」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平衡計分卡把企業的使命和戰略轉變爲可衡量的目標和方法，這些目標和方法分爲四個方面：財務、客戶、内部經營過程、學習與成長，各部分被細化爲若干指標。通過這個全面的衡量框架，它能幫助企業分析哪些是完成企業使命的關鍵成功因素，哪些是評價這些關鍵成功因素的指標，促使企業員工完成目標。決策過程中測度是一個中心要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平衡計分卡（</a:t>
            </a:r>
            <a:r>
              <a:rPr lang="en-US" altLang="zh-TW" sz="1200" dirty="0">
                <a:solidFill>
                  <a:schemeClr val="tx1"/>
                </a:solidFill>
                <a:ea typeface="宋体" pitchFamily="2" charset="-122"/>
              </a:rPr>
              <a:t>balanced scorecard</a:t>
            </a:r>
            <a:r>
              <a:rPr lang="zh-TW" altLang="en-US" sz="1200" dirty="0">
                <a:solidFill>
                  <a:schemeClr val="tx1"/>
                </a:solidFill>
                <a:ea typeface="宋体" pitchFamily="2" charset="-122"/>
              </a:rPr>
              <a:t>）評估有四個方面：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、財務方面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平衡計分卡的財務績效衡量方面，顯示企業的戰略及其實施和執行，是否正在爲最終經營結果的改善做出貢獻。常見的指標包括：資產負債率（</a:t>
            </a:r>
            <a:r>
              <a:rPr lang="en-US" altLang="zh-TW" sz="1200" dirty="0">
                <a:solidFill>
                  <a:schemeClr val="tx1"/>
                </a:solidFill>
                <a:ea typeface="宋体" pitchFamily="2" charset="-122"/>
              </a:rPr>
              <a:t>asset-liability ratio</a:t>
            </a:r>
            <a:r>
              <a:rPr lang="zh-TW" altLang="en-US" sz="1200" dirty="0">
                <a:solidFill>
                  <a:schemeClr val="tx1"/>
                </a:solidFill>
                <a:ea typeface="宋体" pitchFamily="2" charset="-122"/>
              </a:rPr>
              <a:t>）、流動比率（</a:t>
            </a:r>
            <a:r>
              <a:rPr lang="en-US" altLang="zh-TW" sz="1200" dirty="0">
                <a:solidFill>
                  <a:schemeClr val="tx1"/>
                </a:solidFill>
                <a:ea typeface="宋体" pitchFamily="2" charset="-122"/>
              </a:rPr>
              <a:t>current ratio</a:t>
            </a:r>
            <a:r>
              <a:rPr lang="zh-TW" altLang="en-US" sz="1200" dirty="0">
                <a:solidFill>
                  <a:schemeClr val="tx1"/>
                </a:solidFill>
                <a:ea typeface="宋体" pitchFamily="2" charset="-122"/>
              </a:rPr>
              <a:t>）、速動比率（</a:t>
            </a:r>
            <a:r>
              <a:rPr lang="en-US" altLang="zh-TW" sz="1200" dirty="0">
                <a:solidFill>
                  <a:schemeClr val="tx1"/>
                </a:solidFill>
                <a:ea typeface="宋体" pitchFamily="2" charset="-122"/>
              </a:rPr>
              <a:t>quick ratio</a:t>
            </a:r>
            <a:r>
              <a:rPr lang="zh-TW" altLang="en-US" sz="1200" dirty="0">
                <a:solidFill>
                  <a:schemeClr val="tx1"/>
                </a:solidFill>
                <a:ea typeface="宋体" pitchFamily="2" charset="-122"/>
              </a:rPr>
              <a:t>）、應收賬款周轉率（</a:t>
            </a:r>
            <a:r>
              <a:rPr lang="en-US" altLang="zh-TW" sz="1200" dirty="0">
                <a:solidFill>
                  <a:schemeClr val="tx1"/>
                </a:solidFill>
                <a:ea typeface="宋体" pitchFamily="2" charset="-122"/>
              </a:rPr>
              <a:t>receivables-turnover ratio</a:t>
            </a:r>
            <a:r>
              <a:rPr lang="zh-TW" altLang="en-US" sz="1200" dirty="0">
                <a:solidFill>
                  <a:schemeClr val="tx1"/>
                </a:solidFill>
                <a:ea typeface="宋体" pitchFamily="2" charset="-122"/>
              </a:rPr>
              <a:t>）、存貨周轉率（</a:t>
            </a:r>
            <a:r>
              <a:rPr lang="en-US" altLang="zh-TW" sz="1200" dirty="0">
                <a:solidFill>
                  <a:schemeClr val="tx1"/>
                </a:solidFill>
                <a:ea typeface="宋体" pitchFamily="2" charset="-122"/>
              </a:rPr>
              <a:t>inventory-turnover rate</a:t>
            </a:r>
            <a:r>
              <a:rPr lang="zh-TW" altLang="en-US" sz="1200" dirty="0">
                <a:solidFill>
                  <a:schemeClr val="tx1"/>
                </a:solidFill>
                <a:ea typeface="宋体" pitchFamily="2" charset="-122"/>
              </a:rPr>
              <a:t>）、資本金利潤率（</a:t>
            </a:r>
            <a:r>
              <a:rPr lang="en-US" altLang="zh-TW" sz="1200" dirty="0">
                <a:solidFill>
                  <a:schemeClr val="tx1"/>
                </a:solidFill>
                <a:ea typeface="宋体" pitchFamily="2" charset="-122"/>
              </a:rPr>
              <a:t>rate of return on capital</a:t>
            </a:r>
            <a:r>
              <a:rPr lang="zh-TW" altLang="en-US" sz="1200" dirty="0">
                <a:solidFill>
                  <a:schemeClr val="tx1"/>
                </a:solidFill>
                <a:ea typeface="宋体" pitchFamily="2" charset="-122"/>
              </a:rPr>
              <a:t>）、銷售利潤率（</a:t>
            </a:r>
            <a:r>
              <a:rPr lang="en-US" altLang="zh-TW" sz="1200" dirty="0">
                <a:solidFill>
                  <a:schemeClr val="tx1"/>
                </a:solidFill>
                <a:ea typeface="宋体" pitchFamily="2" charset="-122"/>
              </a:rPr>
              <a:t>operating margin</a:t>
            </a:r>
            <a:r>
              <a:rPr lang="zh-TW" altLang="en-US" sz="1200" dirty="0">
                <a:solidFill>
                  <a:schemeClr val="tx1"/>
                </a:solidFill>
                <a:ea typeface="宋体" pitchFamily="2" charset="-122"/>
              </a:rPr>
              <a:t>）。下面聯系企業的財務目標分別對企業產品成長的三個階段進行説明：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、成長期：是指那些產品和服務具有明顯增長潛力的業務單位，他們需要組織分配相當多的資源（如生產設備、分銷網絡），以利用外部的市場機會。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財務目標：細分市場的銷售額增長率：新產品、新服務、新顧客的收入百分率。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、維持期：這些業務單位可能代表了公司大部分的業務，在年復一年中，期望能維持或持續適度增加市場份額。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財務目標：目標顧客和賬目的份額、顧客和產品缐的盈利率。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、收穫期：成熟的業務單位，它們需要大量的投資才能保證維持現有的生產設備和生產能力。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財務目標：返還、顧客和產品缐的盈利能力。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、顧客方面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平衡計分卡的顧客方面衡量包括客戶的滿意程度、對客戶的挽留、獲取新的顧客、獲利能力、在目標市場上所占的份額。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市場份額（</a:t>
            </a:r>
            <a:r>
              <a:rPr lang="en-US" altLang="zh-TW" sz="1200" dirty="0">
                <a:solidFill>
                  <a:schemeClr val="tx1"/>
                </a:solidFill>
                <a:ea typeface="宋体" pitchFamily="2" charset="-122"/>
              </a:rPr>
              <a:t>market share</a:t>
            </a:r>
            <a:r>
              <a:rPr lang="zh-TW" altLang="en-US" sz="1200" dirty="0">
                <a:solidFill>
                  <a:schemeClr val="tx1"/>
                </a:solidFill>
                <a:ea typeface="宋体" pitchFamily="2" charset="-122"/>
              </a:rPr>
              <a:t>）：反映了在一個既定市場中，業務單位所占的比率，以客戶數、費用、單位銷售量來表示。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顧客獲得（</a:t>
            </a:r>
            <a:r>
              <a:rPr lang="en-US" altLang="zh-TW" sz="1200" dirty="0">
                <a:solidFill>
                  <a:schemeClr val="tx1"/>
                </a:solidFill>
                <a:ea typeface="宋体" pitchFamily="2" charset="-122"/>
              </a:rPr>
              <a:t>customer acquisition</a:t>
            </a:r>
            <a:r>
              <a:rPr lang="zh-TW" altLang="en-US" sz="1200" dirty="0">
                <a:solidFill>
                  <a:schemeClr val="tx1"/>
                </a:solidFill>
                <a:ea typeface="宋体" pitchFamily="2" charset="-122"/>
              </a:rPr>
              <a:t>）：以絕對或者相對條件，來衡量一個業務單位，吸引或獲得新顧客或新業務的速度。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顧客留住（</a:t>
            </a:r>
            <a:r>
              <a:rPr lang="en-US" altLang="zh-TW" sz="1200" dirty="0">
                <a:solidFill>
                  <a:schemeClr val="tx1"/>
                </a:solidFill>
                <a:ea typeface="宋体" pitchFamily="2" charset="-122"/>
              </a:rPr>
              <a:t>customer retention</a:t>
            </a:r>
            <a:r>
              <a:rPr lang="zh-TW" altLang="en-US" sz="1200" dirty="0">
                <a:solidFill>
                  <a:schemeClr val="tx1"/>
                </a:solidFill>
                <a:ea typeface="宋体" pitchFamily="2" charset="-122"/>
              </a:rPr>
              <a:t>）：以絕對或者相對條件，來跟蹤一個業務單位，留住顧客或與顧客持續穩定關系的比率。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顧客滿意（</a:t>
            </a:r>
            <a:r>
              <a:rPr lang="en-US" altLang="zh-TW" sz="1200" dirty="0">
                <a:solidFill>
                  <a:schemeClr val="tx1"/>
                </a:solidFill>
                <a:ea typeface="宋体" pitchFamily="2" charset="-122"/>
              </a:rPr>
              <a:t>customer satisfaction</a:t>
            </a:r>
            <a:r>
              <a:rPr lang="zh-TW" altLang="en-US" sz="1200" dirty="0">
                <a:solidFill>
                  <a:schemeClr val="tx1"/>
                </a:solidFill>
                <a:ea typeface="宋体" pitchFamily="2" charset="-122"/>
              </a:rPr>
              <a:t>）：在獨特的價值主張中，運用特定的績效標準，來評價顧客的滿意度水平。</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顧客盈利率（</a:t>
            </a:r>
            <a:r>
              <a:rPr lang="en-US" altLang="zh-TW" sz="1200" dirty="0">
                <a:solidFill>
                  <a:schemeClr val="tx1"/>
                </a:solidFill>
                <a:ea typeface="宋体" pitchFamily="2" charset="-122"/>
              </a:rPr>
              <a:t>customer profitability</a:t>
            </a:r>
            <a:r>
              <a:rPr lang="zh-TW" altLang="en-US" sz="1200" dirty="0">
                <a:solidFill>
                  <a:schemeClr val="tx1"/>
                </a:solidFill>
                <a:ea typeface="宋体" pitchFamily="2" charset="-122"/>
              </a:rPr>
              <a:t>）：結合服務於顧客所需的費用，來衡量公司能從該顧客或區隔市場中獲得的净利潤。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平衡計分卡的顧客方面，業務單位必須識別目標區隔市場。這些區隔市場將是企業的收入來源，支持企業關鍵財務目標的實現。行銷經理必須能夠識別獨特的價值主張，即公司應該如何向目標客戶傳遞獨特的競爭優勢價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分析顧客盈利率時，公司除了要測量與特定顧客的交易量之外，還需要對該業務的盈利率進行衡量。當通過客戶盈利率測量方法發現某個目標顧客群不能給公司帶來盈利時，需要對這部分目標顧客群做進一步的分析，要注意，新顧客與老顧客不同，某些新顧客即使現在無利可圖，但從其終生盈利率來看，他們可能是未來的利潤源泉。對無利可圖的老顧客，優化生產和配送過程，或者提價是必需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、内部經營過程方面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内部經營過程衡量方法所重視的，是對客戶滿意程度和實現組織財務目標，影響最大的那些内部過程。平衡計分卡方法把革新過程引入到内部經營過程之中，要求企業創造全新的產品和服務，以滿足現有和未來目標客戶的需求。這些過程能夠創造企業未來的價值，推動企業未來的財務績效。内部經營過程主要包括：創新過程、與傳遞產品和服務相關的營運過程、售後服務過程。領先的企業都在不斷尋找全球運作經驗來更好管理和控制内部經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、市場驅動能力。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市場驅動型組織通過兩個方面來開發優越内部經營過程：市場感覺、客戶維繫。</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市場感覺是指收集、解釋、運用市場資訊的過程。這些組織得當的過程使得市場驅動型組織能很好地感覺市場趨勢，並基於市場資訊作出比競爭對手更主動、全面的行動。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客戶維繫過程包括定義明確的程序和系統，組織運用這些系統實現和客戶的長期合作關系。客戶維繫過程具有跨功能的、競爭對手很難模仿的性質。組織運用客戶維繫爲目標客戶解決產品和服務的系列問題。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、積木原理（</a:t>
            </a:r>
            <a:r>
              <a:rPr lang="en-US" altLang="zh-TW" sz="1200" dirty="0">
                <a:solidFill>
                  <a:schemeClr val="tx1"/>
                </a:solidFill>
                <a:ea typeface="宋体" pitchFamily="2" charset="-122"/>
              </a:rPr>
              <a:t>building block principle, BBP</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感覺和客戶維繫能力，提供了建立市場驅動型組織的基礎：整體目標是要表現一種具有滲透力的行爲，這種行爲滲透到組織的一系列過程、信仰、價值觀，反映了這樣一種哲學，即所有的決策都始於客戶需求和客戶行爲，人們對客戶的需求、行爲、競爭者的能力達成共識，並以此爲指南。人們朝著「比競爭對手更好的滿足客戶」這個目標共同前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、學習和成長方面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的學習和成長的三個主要驅動力是員工能力、資訊系統能力、組織激勵人才的系統程序。爲了獲得平衡計分卡在其他領域的理想績效，關鍵目標就是要合理測量員工滿意、員工留住、員工生產率。同樣，位於銷售、技術前沿的員工，必須及時、準確地獲得客戶信息。然而，如果組織不能採取適當的激勵和授權，即使是熟悉組織資訊系統的員工，也不會對組織目標的實現產生正面的影響，例如美國聯邦快遞公司（</a:t>
            </a:r>
            <a:r>
              <a:rPr lang="en-US" altLang="zh-TW" sz="1200" dirty="0">
                <a:solidFill>
                  <a:schemeClr val="tx1"/>
                </a:solidFill>
                <a:ea typeface="宋体" pitchFamily="2" charset="-122"/>
              </a:rPr>
              <a:t>FedEx</a:t>
            </a:r>
            <a:r>
              <a:rPr lang="zh-TW" altLang="en-US" sz="1200" dirty="0">
                <a:solidFill>
                  <a:schemeClr val="tx1"/>
                </a:solidFill>
                <a:ea typeface="宋体" pitchFamily="2" charset="-122"/>
              </a:rPr>
              <a:t>）和西南航空公司（</a:t>
            </a:r>
            <a:r>
              <a:rPr lang="en-US" altLang="zh-TW" sz="1200" dirty="0">
                <a:solidFill>
                  <a:schemeClr val="tx1"/>
                </a:solidFill>
                <a:ea typeface="宋体" pitchFamily="2" charset="-122"/>
              </a:rPr>
              <a:t>Southwest Airlines</a:t>
            </a:r>
            <a:r>
              <a:rPr lang="zh-TW" altLang="en-US" sz="1200" dirty="0">
                <a:solidFill>
                  <a:schemeClr val="tx1"/>
                </a:solidFill>
                <a:ea typeface="宋体" pitchFamily="2" charset="-122"/>
              </a:rPr>
              <a:t>），員工激勵和授權在維護顧客的安全方面起到了至關重要的作用。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斯坦利</a:t>
            </a:r>
            <a:r>
              <a:rPr lang="en-US" altLang="zh-TW" sz="1200" dirty="0">
                <a:solidFill>
                  <a:schemeClr val="tx1"/>
                </a:solidFill>
                <a:ea typeface="宋体" pitchFamily="2" charset="-122"/>
              </a:rPr>
              <a:t>·</a:t>
            </a:r>
            <a:r>
              <a:rPr lang="zh-TW" altLang="en-US" sz="1200" dirty="0">
                <a:solidFill>
                  <a:schemeClr val="tx1"/>
                </a:solidFill>
                <a:ea typeface="宋体" pitchFamily="2" charset="-122"/>
              </a:rPr>
              <a:t>斯萊特（</a:t>
            </a:r>
            <a:r>
              <a:rPr lang="en-US" altLang="zh-TW" sz="1200" dirty="0" err="1">
                <a:solidFill>
                  <a:schemeClr val="tx1"/>
                </a:solidFill>
                <a:ea typeface="宋体" pitchFamily="2" charset="-122"/>
              </a:rPr>
              <a:t>Stanley·Slater</a:t>
            </a:r>
            <a:r>
              <a:rPr lang="zh-TW" altLang="en-US" sz="1200" dirty="0">
                <a:solidFill>
                  <a:schemeClr val="tx1"/>
                </a:solidFill>
                <a:ea typeface="宋体" pitchFamily="2" charset="-122"/>
              </a:rPr>
              <a:t>）建議：開發良好的學習能力需要形成和維持一種競爭優勢。像約翰遜公司（</a:t>
            </a:r>
            <a:r>
              <a:rPr lang="en-US" altLang="zh-TW" sz="1200" dirty="0">
                <a:solidFill>
                  <a:schemeClr val="tx1"/>
                </a:solidFill>
                <a:ea typeface="宋体" pitchFamily="2" charset="-122"/>
              </a:rPr>
              <a:t>Wunderman Cato Johnson</a:t>
            </a:r>
            <a:r>
              <a:rPr lang="zh-TW" altLang="en-US" sz="1200" dirty="0">
                <a:solidFill>
                  <a:schemeClr val="tx1"/>
                </a:solidFill>
                <a:ea typeface="宋体" pitchFamily="2" charset="-122"/>
              </a:rPr>
              <a:t>）、惠普公司（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）、明尼蘇達礦業及機器製造公司（</a:t>
            </a:r>
            <a:r>
              <a:rPr lang="en-US" altLang="zh-TW" sz="1200" dirty="0">
                <a:solidFill>
                  <a:schemeClr val="tx1"/>
                </a:solidFill>
                <a:ea typeface="宋体" pitchFamily="2" charset="-122"/>
              </a:rPr>
              <a:t>Minnesota Mining and Manufacturing, 3M</a:t>
            </a:r>
            <a:r>
              <a:rPr lang="zh-TW" altLang="en-US" sz="1200" dirty="0">
                <a:solidFill>
                  <a:schemeClr val="tx1"/>
                </a:solidFill>
                <a:ea typeface="宋体" pitchFamily="2" charset="-122"/>
              </a:rPr>
              <a:t>）都恰當展示了其再投資、縮小業績差距、抓住新的和已經存在的市場機會的能力。斯坦利</a:t>
            </a:r>
            <a:r>
              <a:rPr lang="en-US" altLang="zh-TW" sz="1200" dirty="0">
                <a:solidFill>
                  <a:schemeClr val="tx1"/>
                </a:solidFill>
                <a:ea typeface="宋体" pitchFamily="2" charset="-122"/>
              </a:rPr>
              <a:t>·</a:t>
            </a:r>
            <a:r>
              <a:rPr lang="zh-TW" altLang="en-US" sz="1200" dirty="0">
                <a:solidFill>
                  <a:schemeClr val="tx1"/>
                </a:solidFill>
                <a:ea typeface="宋体" pitchFamily="2" charset="-122"/>
              </a:rPr>
              <a:t>斯萊特（</a:t>
            </a:r>
            <a:r>
              <a:rPr lang="en-US" altLang="zh-TW" sz="1200" dirty="0" err="1">
                <a:solidFill>
                  <a:schemeClr val="tx1"/>
                </a:solidFill>
                <a:ea typeface="宋体" pitchFamily="2" charset="-122"/>
              </a:rPr>
              <a:t>Stanley·Slater</a:t>
            </a:r>
            <a:r>
              <a:rPr lang="zh-TW" altLang="en-US" sz="1200" dirty="0">
                <a:solidFill>
                  <a:schemeClr val="tx1"/>
                </a:solidFill>
                <a:ea typeface="宋体" pitchFamily="2" charset="-122"/>
              </a:rPr>
              <a:t>）說：「持續、創新的學習過程更可能發生在一個具有靈活且充分授權的領導模式的組織中，以市場爲導向的創業家的文化鼓舞人們挑戰現狀；一個其成員之間能實現靈活的溝通、融洽的協調和衝突處理的組織，能獲得新產品開發的成功，實現銷售的增長和利潤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在資本結構的調整方面，平衡計分卡從四個方面提供了一系列的測量和目標評價的過程：財務、客戶、内部經營過程、學習和成長。通過這四個方面的相互作用，平衡計分卡揭示了企業的業務單位決策的本質。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12.2</a:t>
            </a:r>
            <a:r>
              <a:rPr lang="zh-TW" altLang="en-US" sz="1200" dirty="0">
                <a:solidFill>
                  <a:schemeClr val="tx1"/>
                </a:solidFill>
                <a:ea typeface="宋体" pitchFamily="2" charset="-122"/>
              </a:rPr>
              <a:t>、行銷策略的資源配置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中的資源，一方面用來分配給整體市場；另一方面，爲了實現特定的目標而分配給某個特定的策略要素。利潤貢獻、市場占有率、新客戶數、銷售和費用支出水平是典型的績效衡量標準。但不管選擇的標準如何，在設計行銷策略時，應考慮四個評估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、在計劃階段，需要花費多少行銷費用？這是爲實現行銷策略進行的預算工作。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、行銷中，資金應該怎樣分配？例如，廣告需要多少？個人推銷需要多少？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、在行銷策略的每一個要素中，資源應該如何分配才能最好實現企業的行銷目標。例如，應該選擇何種廣告傳媒？應該如何針對現有顧客和潛在顧客來部署銷售人員？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、哪一個區隔市場、地理區域、哪一種產品盈利最豐？在激烈的市場競爭中，每一個區隔市場或潛在市場組合方面的需要是不同的。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、策略形成的基礎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行銷績效的評估結果爲整合行銷策略形成和行銷控制系統提供了良好的基礎。從近期的運作結果，可知過去投入的行銷努力，在實現目標的過程中獲得成功的程度。過高或過低都將顯示資金應該重新分配。若公司期望達到</a:t>
            </a:r>
            <a:r>
              <a:rPr lang="en-US" altLang="zh-TW" sz="1200" dirty="0">
                <a:solidFill>
                  <a:schemeClr val="tx1"/>
                </a:solidFill>
                <a:ea typeface="宋体" pitchFamily="2" charset="-122"/>
              </a:rPr>
              <a:t>20%</a:t>
            </a:r>
            <a:r>
              <a:rPr lang="zh-TW" altLang="en-US" sz="1200" dirty="0">
                <a:solidFill>
                  <a:schemeClr val="tx1"/>
                </a:solidFill>
                <a:ea typeface="宋体" pitchFamily="2" charset="-122"/>
              </a:rPr>
              <a:t>的市場份額，而實際僅有</a:t>
            </a:r>
            <a:r>
              <a:rPr lang="en-US" altLang="zh-TW" sz="1200" dirty="0">
                <a:solidFill>
                  <a:schemeClr val="tx1"/>
                </a:solidFill>
                <a:ea typeface="宋体" pitchFamily="2" charset="-122"/>
              </a:rPr>
              <a:t>12%</a:t>
            </a:r>
            <a:r>
              <a:rPr lang="zh-TW" altLang="en-US" sz="1200" dirty="0">
                <a:solidFill>
                  <a:schemeClr val="tx1"/>
                </a:solidFill>
                <a:ea typeface="宋体" pitchFamily="2" charset="-122"/>
              </a:rPr>
              <a:t>，那就意味著需要對決策做出修改，由控制系統提供的績效信息，可知在該市場銷售代表，僅接觸了</a:t>
            </a:r>
            <a:r>
              <a:rPr lang="en-US" altLang="zh-TW" sz="1200" dirty="0">
                <a:solidFill>
                  <a:schemeClr val="tx1"/>
                </a:solidFill>
                <a:ea typeface="宋体" pitchFamily="2" charset="-122"/>
              </a:rPr>
              <a:t>45%</a:t>
            </a:r>
            <a:r>
              <a:rPr lang="zh-TW" altLang="en-US" sz="1200" dirty="0">
                <a:solidFill>
                  <a:schemeClr val="tx1"/>
                </a:solidFill>
                <a:ea typeface="宋体" pitchFamily="2" charset="-122"/>
              </a:rPr>
              <a:t>的潛在客戶，而額外的資金，可以用來拓展銷售隊伍或增加廣告預算。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獲得有效的行銷策略，行銷經理應該合理權衡策略要素與資源分配之間的相互關系。這對於成功制定策略、建立績效評估系統、對企業過去的業績進行合理地評價是完全必要的。控制系統能使組織的管理工作和企業績效的各個反面并駕齊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、行銷控制過程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行銷控制是一個如何管理市場資訊的過程。它有兩種主要的控制形式：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對資源分配的有效性進行控制；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在這種控制過程中，行銷經理常常以過去的利潤數據爲基準，來評價未來的行銷費用支出。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計劃業績與現實業績的比較。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這種控制形式聚焦於計劃與實際的差異，並找出差異存在的原因。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、非正式控制影響行爲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中非正式的控制系統，包括組織中指導人們行爲的共同的信仰和價值觀，市場部門設立的工作標準，都能對員工的行爲進行管理和約束。非正式控制系統和正式控制系統都能影響組織行爲，導致目標實現或不能實現。實踐中，行銷經理總是過分强調正式控制系統而忽略了非正式控制系統對組織產生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伯納德</a:t>
            </a:r>
            <a:r>
              <a:rPr lang="en-US" altLang="zh-TW" sz="1200" dirty="0">
                <a:solidFill>
                  <a:schemeClr val="tx1"/>
                </a:solidFill>
                <a:ea typeface="宋体" pitchFamily="2" charset="-122"/>
              </a:rPr>
              <a:t>·</a:t>
            </a:r>
            <a:r>
              <a:rPr lang="zh-TW" altLang="en-US" sz="1200" dirty="0">
                <a:solidFill>
                  <a:schemeClr val="tx1"/>
                </a:solidFill>
                <a:ea typeface="宋体" pitchFamily="2" charset="-122"/>
              </a:rPr>
              <a:t>喬沃斯科（</a:t>
            </a:r>
            <a:r>
              <a:rPr lang="en-US" altLang="zh-TW" sz="1200" dirty="0">
                <a:solidFill>
                  <a:schemeClr val="tx1"/>
                </a:solidFill>
                <a:ea typeface="宋体" pitchFamily="2" charset="-122"/>
              </a:rPr>
              <a:t>Bernard </a:t>
            </a:r>
            <a:r>
              <a:rPr lang="en-US" altLang="zh-TW" sz="1200" dirty="0" err="1">
                <a:solidFill>
                  <a:schemeClr val="tx1"/>
                </a:solidFill>
                <a:ea typeface="宋体" pitchFamily="2" charset="-122"/>
              </a:rPr>
              <a:t>Jaworkski</a:t>
            </a:r>
            <a:r>
              <a:rPr lang="zh-TW" altLang="en-US" sz="1200" dirty="0">
                <a:solidFill>
                  <a:schemeClr val="tx1"/>
                </a:solidFill>
                <a:ea typeface="宋体" pitchFamily="2" charset="-122"/>
              </a:rPr>
              <a:t>）、伍拉瑟斯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斯戴瑟科普羅斯（</a:t>
            </a:r>
            <a:r>
              <a:rPr lang="en-US" altLang="zh-TW" sz="1200" dirty="0" err="1">
                <a:solidFill>
                  <a:schemeClr val="tx1"/>
                </a:solidFill>
                <a:ea typeface="宋体" pitchFamily="2" charset="-122"/>
              </a:rPr>
              <a:t>Vlasis</a:t>
            </a:r>
            <a:r>
              <a:rPr lang="en-US" altLang="zh-TW" sz="1200" dirty="0">
                <a:solidFill>
                  <a:schemeClr val="tx1"/>
                </a:solidFill>
                <a:ea typeface="宋体" pitchFamily="2" charset="-122"/>
              </a:rPr>
              <a:t> </a:t>
            </a:r>
            <a:r>
              <a:rPr lang="en-US" altLang="zh-TW" sz="1200" dirty="0" err="1">
                <a:solidFill>
                  <a:schemeClr val="tx1"/>
                </a:solidFill>
                <a:ea typeface="宋体" pitchFamily="2" charset="-122"/>
              </a:rPr>
              <a:t>Stathakopoulus</a:t>
            </a:r>
            <a:r>
              <a:rPr lang="zh-TW" altLang="en-US" sz="1200" dirty="0">
                <a:solidFill>
                  <a:schemeClr val="tx1"/>
                </a:solidFill>
                <a:ea typeface="宋体" pitchFamily="2" charset="-122"/>
              </a:rPr>
              <a:t>）、賽恩科</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科瑞士讕（</a:t>
            </a:r>
            <a:r>
              <a:rPr lang="en-US" altLang="zh-TW" sz="1200" dirty="0" err="1">
                <a:solidFill>
                  <a:schemeClr val="tx1"/>
                </a:solidFill>
                <a:ea typeface="宋体" pitchFamily="2" charset="-122"/>
              </a:rPr>
              <a:t>H.Shanker</a:t>
            </a:r>
            <a:r>
              <a:rPr lang="en-US" altLang="zh-TW" sz="1200" dirty="0">
                <a:solidFill>
                  <a:schemeClr val="tx1"/>
                </a:solidFill>
                <a:ea typeface="宋体" pitchFamily="2" charset="-122"/>
              </a:rPr>
              <a:t> Krishnan</a:t>
            </a:r>
            <a:r>
              <a:rPr lang="zh-TW" altLang="en-US" sz="1200" dirty="0">
                <a:solidFill>
                  <a:schemeClr val="tx1"/>
                </a:solidFill>
                <a:ea typeface="宋体" pitchFamily="2" charset="-122"/>
              </a:rPr>
              <a:t>）强調了正式控制系統與非正式控制系統結合的重要性。他們認爲，某些非正式的控制系統能爲組織產生很高的士氣和團隊凝聚力，作爲行銷經理，就必須更加清楚非正式控制的效果和它們在控制過程中的作用。顯然，工業品行銷經理必須認識到僅僅運營正式的控制過程很難實現組織目標，還必須同時識別和管理非正式控制系統。對資訊系統的良好管理能爲組織提供及時、準確的資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a:t>
            </a:r>
            <a:r>
              <a:rPr lang="zh-TW" altLang="en-US" sz="1200" dirty="0">
                <a:solidFill>
                  <a:schemeClr val="tx1"/>
                </a:solidFill>
                <a:ea typeface="宋体" pitchFamily="2" charset="-122"/>
              </a:rPr>
              <a:t>、行銷控制的層次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控制系統之所以如此普遍，原因在於它能在行銷分析的各個層面都發揮作用。例如工業品行銷人員必須經常評價他們設定的總體策略是否合適、有效、同時，他們還必須知道行銷策略中的各個要素是否在特定的市場中得到有效整合。而且，管理人員還需要評價資源分配的有效性，例如，直接銷售與中介分銷商，哪一個更有效？控制系統能在很多方面發揮作用。下面介紹四個主要層面的行銷控制：</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控制層次	主要負責人	控制目的	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策略控制	高層管理人員	檢查企業是否在市場、產品、通路方面正在尋求最佳機會。	行銷審計。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年度計劃控制	中層管理人員	檢查計劃目標是否實現。	銷售分析、市場占有率分析、銷售費用分析、財務分析、顧客態度追蹤。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效率效果控制	中層管理人員	檢查企業在實現特定的目標過程中，行銷戰略要素中資源的利用情況。	費用比率、廣告效果評估、市場潛力、貢獻率分析。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盈利能力控制	行銷主計人員	檢查企業在哪些地方盈利，哪些地方虧損	產品、區域、顧客群、分銷通路、訂單盈利情況。</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12.3.1</a:t>
            </a:r>
            <a:r>
              <a:rPr lang="zh-TW" altLang="en-US" sz="1200" dirty="0">
                <a:solidFill>
                  <a:schemeClr val="tx1"/>
                </a:solidFill>
                <a:ea typeface="宋体" pitchFamily="2" charset="-122"/>
              </a:rPr>
              <a:t>、策略控制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策略控制是對公司廣義的評價，評價公司是否朝向正確的方向發展。策略控制重點評價策略是否按原計劃執行，是否產生了預期的結果。因爲工業品市場環境瞬息萬變，現有的產品和市場可能已失去潛力，而新的產品和市場爲組織提供了重要的機會。行銷大師菲利普</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科特勒（</a:t>
            </a:r>
            <a:r>
              <a:rPr lang="en-US" altLang="zh-TW" sz="1200" dirty="0">
                <a:solidFill>
                  <a:schemeClr val="tx1"/>
                </a:solidFill>
                <a:ea typeface="宋体" pitchFamily="2" charset="-122"/>
              </a:rPr>
              <a:t>Kotler</a:t>
            </a:r>
            <a:r>
              <a:rPr lang="zh-TW" altLang="en-US" sz="1200" dirty="0">
                <a:solidFill>
                  <a:schemeClr val="tx1"/>
                </a:solidFill>
                <a:ea typeface="宋体" pitchFamily="2" charset="-122"/>
              </a:rPr>
              <a:t>）建議公司周期性地進行行銷審計：一種廣泛的、周期性的、系統的評價企業行銷活動的工具，通過行銷審計，可以對企業面臨的外部市場環境和内部的行銷活動進行詳細的分析。對企業外部環境的分析可以評價企業的形象、客戶特徵、競爭優勢、限制條件、經濟趨勢。對這些資訊的分析能揭示企業面臨的風險和機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内部行銷系統的評價能揭示企業的行銷目標、組織、執行情況，通過這種評價，管理者能識別各種環境，從而有針對性地採取新產品開發策略或市場開發策略。一般而言，行銷審計是一種有價值的用來評價行銷策略方向性的工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策略評價的問題，喬治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達伊（</a:t>
            </a:r>
            <a:r>
              <a:rPr lang="en-US" altLang="zh-TW" sz="1200" dirty="0">
                <a:solidFill>
                  <a:schemeClr val="tx1"/>
                </a:solidFill>
                <a:ea typeface="宋体" pitchFamily="2" charset="-122"/>
              </a:rPr>
              <a:t>George Day</a:t>
            </a:r>
            <a:r>
              <a:rPr lang="zh-TW" altLang="en-US" sz="1200" dirty="0">
                <a:solidFill>
                  <a:schemeClr val="tx1"/>
                </a:solidFill>
                <a:ea typeface="宋体" pitchFamily="2" charset="-122"/>
              </a:rPr>
              <a:t>）認爲，爲了提供保證策略的可靠性，任何一個策略都必須滿足幾個方面的測試。「有效的工業品策略是在不同的管理層之間和各管理層内部，員工互相辯論、檢驗並通過對話而形成的。通過挑戰鼓勵員工從現實出發，因爲只有從現實出發，才不會被幻想和短視的分析扭曲了至關重要的決策，同時又不扼殺創造力和風險精神。」喬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達伊（</a:t>
            </a:r>
            <a:r>
              <a:rPr lang="en-US" altLang="zh-TW" sz="1200" dirty="0">
                <a:solidFill>
                  <a:schemeClr val="tx1"/>
                </a:solidFill>
                <a:ea typeface="宋体" pitchFamily="2" charset="-122"/>
              </a:rPr>
              <a:t>George Day</a:t>
            </a:r>
            <a:r>
              <a:rPr lang="zh-TW" altLang="en-US" sz="1200" dirty="0">
                <a:solidFill>
                  <a:schemeClr val="tx1"/>
                </a:solidFill>
                <a:ea typeface="宋体" pitchFamily="2" charset="-122"/>
              </a:rPr>
              <a:t>）認爲許多策略決策的失敗在於策略形成過程中，沒有在正確的時間問正確的問題。他提出了一些有遠見的問題，來指導在策略選擇過程中的分析工作。這些關鍵的問題是策略控制過程的基礎。</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序號	要素	解釋	示例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	</a:t>
            </a:r>
            <a:r>
              <a:rPr lang="zh-TW" altLang="en-US" sz="1200" dirty="0">
                <a:solidFill>
                  <a:schemeClr val="tx1"/>
                </a:solidFill>
                <a:ea typeface="宋体" pitchFamily="2" charset="-122"/>
              </a:rPr>
              <a:t>適宜	是否具有持續優勢？	例如，根據業務能力和競爭者的可能反應評價每一種可供選擇的策略。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	</a:t>
            </a:r>
            <a:r>
              <a:rPr lang="zh-TW" altLang="en-US" sz="1200" dirty="0">
                <a:solidFill>
                  <a:schemeClr val="tx1"/>
                </a:solidFill>
                <a:ea typeface="宋体" pitchFamily="2" charset="-122"/>
              </a:rPr>
              <a:t>可行	題設是否現實？	例如，關於銷售、利潤、競爭情況的假設，是基於事實嗎？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	</a:t>
            </a:r>
            <a:r>
              <a:rPr lang="zh-TW" altLang="en-US" sz="1200" dirty="0">
                <a:solidFill>
                  <a:schemeClr val="tx1"/>
                </a:solidFill>
                <a:ea typeface="宋体" pitchFamily="2" charset="-122"/>
              </a:rPr>
              <a:t>靈活	是否擁有技術、資源、執行能力？	例如，是否有足夠的銷售隊伍、廣告預算？員工能否履行義務？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	</a:t>
            </a:r>
            <a:r>
              <a:rPr lang="zh-TW" altLang="en-US" sz="1200" dirty="0">
                <a:solidFill>
                  <a:schemeClr val="tx1"/>
                </a:solidFill>
                <a:ea typeface="宋体" pitchFamily="2" charset="-122"/>
              </a:rPr>
              <a:t>一致	各決策是否結合爲一體？	例如，公司内部各職能部門之間是否能保持一致？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	</a:t>
            </a:r>
            <a:r>
              <a:rPr lang="zh-TW" altLang="en-US" sz="1200" dirty="0">
                <a:solidFill>
                  <a:schemeClr val="tx1"/>
                </a:solidFill>
                <a:ea typeface="宋体" pitchFamily="2" charset="-122"/>
              </a:rPr>
              <a:t>脆弱	將面臨何種風險和偶然因素？	例如，如果關鍵性的假設錯誤，各決策將存在何種風險？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	</a:t>
            </a:r>
            <a:r>
              <a:rPr lang="zh-TW" altLang="en-US" sz="1200" dirty="0">
                <a:solidFill>
                  <a:schemeClr val="tx1"/>
                </a:solidFill>
                <a:ea typeface="宋体" pitchFamily="2" charset="-122"/>
              </a:rPr>
              <a:t>適應性	能繼續保持靈活性嗎？	例如，若有重大偶然事故發生，策略能在未來得到合理的修改嗎？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	</a:t>
            </a:r>
            <a:r>
              <a:rPr lang="zh-TW" altLang="en-US" sz="1200" dirty="0">
                <a:solidFill>
                  <a:schemeClr val="tx1"/>
                </a:solidFill>
                <a:ea typeface="宋体" pitchFamily="2" charset="-122"/>
              </a:rPr>
              <a:t>財務期望	能帶來幾多經濟價值？	聯系風險和回報，每一個策略選擇具有何種吸引力？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資料來源：乔治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达伊（</a:t>
            </a:r>
            <a:r>
              <a:rPr lang="en-US" altLang="zh-TW" sz="1200" dirty="0">
                <a:solidFill>
                  <a:schemeClr val="tx1"/>
                </a:solidFill>
                <a:ea typeface="宋体" pitchFamily="2" charset="-122"/>
              </a:rPr>
              <a:t>George Day</a:t>
            </a:r>
            <a:r>
              <a:rPr lang="zh-TW" altLang="en-US" sz="1200" dirty="0">
                <a:solidFill>
                  <a:schemeClr val="tx1"/>
                </a:solidFill>
                <a:ea typeface="宋体" pitchFamily="2" charset="-122"/>
              </a:rPr>
              <a:t>）</a:t>
            </a:r>
            <a:r>
              <a:rPr lang="en-US" altLang="zh-TW" sz="1200" dirty="0">
                <a:solidFill>
                  <a:schemeClr val="tx1"/>
                </a:solidFill>
                <a:ea typeface="宋体" pitchFamily="2" charset="-122"/>
              </a:rPr>
              <a:t>.</a:t>
            </a:r>
            <a:r>
              <a:rPr lang="zh-TW" altLang="en-US" sz="1200" dirty="0">
                <a:solidFill>
                  <a:schemeClr val="tx1"/>
                </a:solidFill>
                <a:ea typeface="宋体" pitchFamily="2" charset="-122"/>
              </a:rPr>
              <a:t>战略开发所需的强硬问题</a:t>
            </a:r>
            <a:r>
              <a:rPr lang="en-US" altLang="zh-TW" sz="1200" dirty="0">
                <a:solidFill>
                  <a:schemeClr val="tx1"/>
                </a:solidFill>
                <a:ea typeface="宋体" pitchFamily="2" charset="-122"/>
              </a:rPr>
              <a:t>.</a:t>
            </a:r>
            <a:r>
              <a:rPr lang="zh-TW" altLang="en-US" sz="1200" dirty="0">
                <a:solidFill>
                  <a:schemeClr val="tx1"/>
                </a:solidFill>
                <a:ea typeface="宋体" pitchFamily="2" charset="-122"/>
              </a:rPr>
              <a:t>企业战略杂志，</a:t>
            </a:r>
            <a:r>
              <a:rPr lang="en-US" altLang="zh-TW" sz="1200" dirty="0">
                <a:solidFill>
                  <a:schemeClr val="tx1"/>
                </a:solidFill>
                <a:ea typeface="宋体" pitchFamily="2" charset="-122"/>
              </a:rPr>
              <a:t>1986(7):60~68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在分析了各策略的優劣勢後，還需要結合策略實施的結果，以更好實行行銷控制。菲利普</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科特勒（</a:t>
            </a:r>
            <a:r>
              <a:rPr lang="en-US" altLang="zh-TW" sz="1200" dirty="0">
                <a:solidFill>
                  <a:schemeClr val="tx1"/>
                </a:solidFill>
                <a:ea typeface="宋体" pitchFamily="2" charset="-122"/>
              </a:rPr>
              <a:t>Kotler</a:t>
            </a:r>
            <a:r>
              <a:rPr lang="zh-TW" altLang="en-US" sz="1200" dirty="0">
                <a:solidFill>
                  <a:schemeClr val="tx1"/>
                </a:solidFill>
                <a:ea typeface="宋体" pitchFamily="2" charset="-122"/>
              </a:rPr>
              <a:t>）提倡公司運用兩個工具：行銷效果等級考察、行銷審計，以幫助消除策略控制問題。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、行銷效果等級考察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一些行銷經理經常使用短期銷售導向的促銷活動進行行銷管理，這些措施，將不斷瓦解公司的生產規劃和對直接現金流的需求。若一個工廠通常以</a:t>
            </a:r>
            <a:r>
              <a:rPr lang="en-US" altLang="zh-TW" sz="1200" dirty="0">
                <a:solidFill>
                  <a:schemeClr val="tx1"/>
                </a:solidFill>
                <a:ea typeface="宋体" pitchFamily="2" charset="-122"/>
              </a:rPr>
              <a:t>50%</a:t>
            </a:r>
            <a:r>
              <a:rPr lang="zh-TW" altLang="en-US" sz="1200" dirty="0">
                <a:solidFill>
                  <a:schemeClr val="tx1"/>
                </a:solidFill>
                <a:ea typeface="宋体" pitchFamily="2" charset="-122"/>
              </a:rPr>
              <a:t>的生產能力運轉，而在其餘時間以</a:t>
            </a:r>
            <a:r>
              <a:rPr lang="en-US" altLang="zh-TW" sz="1200" dirty="0">
                <a:solidFill>
                  <a:schemeClr val="tx1"/>
                </a:solidFill>
                <a:ea typeface="宋体" pitchFamily="2" charset="-122"/>
              </a:rPr>
              <a:t>150%</a:t>
            </a:r>
            <a:r>
              <a:rPr lang="zh-TW" altLang="en-US" sz="1200" dirty="0">
                <a:solidFill>
                  <a:schemeClr val="tx1"/>
                </a:solidFill>
                <a:ea typeface="宋体" pitchFamily="2" charset="-122"/>
              </a:rPr>
              <a:t>的生產能力運轉，顯然，這家企業的行銷效果等級非常低。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在成本和客戶有效兩方面都很好的行銷，會反映在五個方面特性上：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、客戶哲學：包括對公司服務於選定市場的需要和希望的重要性的識別；對於不同的區隔市場發展不同的服務和行銷計劃；在設計其工業品行銷時，考察整個行銷系統，包括代理商、渠道、競爭者的客戶和環境。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、整體行銷組織：包括高水平的行銷組織架構和主要行銷職能的控制。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、充分的行銷信息：對客戶、通路、競爭者進行研究，從而説明不同的區隔市場、產品、區域、通路、客戶、利潤率、衡量不同的行銷開支。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、策略的定向：衡量主要行銷策略的範圍，考慮當前行銷策略的品質、思考設計的範圍。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、操作效率：最大限度地掌握行銷信息的溝通和執行情況，行銷資源的利用情況，明確管理當局如何快速有效地對新的發展機會作出反應。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、行銷審計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行銷審計是對先前進行的行銷效果等級的考察所揭示問題的更全面研究。這種詳細的主要課題和摘要描述包括：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、行銷環境審計：分析主要的宏觀環境力量和企業的市場、客戶、最終客戶、競爭者、分銷商、供應商的趨勢。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、行銷策略審計：考察公司的行銷目標、行銷策略對當前和預測的行銷環境的適應性如何。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、行銷組織審計：評估行銷組織執行計劃的能力。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、行銷系統審計：審查公司分析、計劃、控制系統的品質。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、行銷生產率審計：審查不同行銷實體的利潤率和不同行銷開支的成本效益。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、行銷職能審計：深入評估主要行銷組合，即產品、價格、 銷售人員、分銷、廣告、、促銷、公共關系。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12.3.2</a:t>
            </a:r>
            <a:r>
              <a:rPr lang="zh-TW" altLang="en-US" sz="1200" dirty="0">
                <a:solidFill>
                  <a:schemeClr val="tx1"/>
                </a:solidFill>
                <a:ea typeface="宋体" pitchFamily="2" charset="-122"/>
              </a:rPr>
              <a:t>、年度計劃控制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年度計劃控制是指企業在本年度内實施控制步驟，檢查實際績效與計劃之間是否有偏差，並採取糾正措施，以確保行銷計劃的實現與完成。銷售量、利潤、市場份額是行銷中最典型的業績評價指標。銷售分析主要用於衡量和評估經理人員所制定的計劃銷售目標與實際銷售之間的關系。計劃銷售目標與實際銷售之間的差異可能源於價格的下跌或者銷售數量的下降或二者兼而有之。銷售分析就是要識別各個不同因素對銷售績效的不同影響，從而採取相應的措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的銷售績效並未反映出相對於其競爭者，企業的經營狀況如何。如果企業銷售額增加，可能由於企業所處的整個經濟環境的發展，或可能是因爲其行銷工作較之競爭者有相對改善。因此，與銷售數據分析的角度不同，市場占有率分析正是剔除了一般的環境影響來考察企業本身的經營工作狀況，顯示在一個跟定的時間點，一家公司的產品或服務與競爭者的情況。如果企業的市場占有率升高，表面它較其競爭者的狀況更好；如果下降，則説明相對於競爭者其績效較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正確的市場份額分析方式，可以按照下列關系表示：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整個市場份額 </a:t>
            </a:r>
            <a:r>
              <a:rPr lang="en-US" altLang="zh-TW" sz="1200" dirty="0">
                <a:solidFill>
                  <a:schemeClr val="tx1"/>
                </a:solidFill>
                <a:ea typeface="宋体" pitchFamily="2" charset="-122"/>
              </a:rPr>
              <a:t>= </a:t>
            </a:r>
            <a:r>
              <a:rPr lang="zh-TW" altLang="en-US" sz="1200" dirty="0">
                <a:solidFill>
                  <a:schemeClr val="tx1"/>
                </a:solidFill>
                <a:ea typeface="宋体" pitchFamily="2" charset="-122"/>
              </a:rPr>
              <a:t>顧客滲透 </a:t>
            </a:r>
            <a:r>
              <a:rPr lang="en-US" altLang="zh-TW" sz="1200" dirty="0">
                <a:solidFill>
                  <a:schemeClr val="tx1"/>
                </a:solidFill>
                <a:ea typeface="宋体" pitchFamily="2" charset="-122"/>
              </a:rPr>
              <a:t>× </a:t>
            </a:r>
            <a:r>
              <a:rPr lang="zh-TW" altLang="en-US" sz="1200" dirty="0">
                <a:solidFill>
                  <a:schemeClr val="tx1"/>
                </a:solidFill>
                <a:ea typeface="宋体" pitchFamily="2" charset="-122"/>
              </a:rPr>
              <a:t>顧客忠誠 </a:t>
            </a:r>
            <a:r>
              <a:rPr lang="en-US" altLang="zh-TW" sz="1200" dirty="0">
                <a:solidFill>
                  <a:schemeClr val="tx1"/>
                </a:solidFill>
                <a:ea typeface="宋体" pitchFamily="2" charset="-122"/>
              </a:rPr>
              <a:t>× </a:t>
            </a:r>
            <a:r>
              <a:rPr lang="zh-TW" altLang="en-US" sz="1200" dirty="0">
                <a:solidFill>
                  <a:schemeClr val="tx1"/>
                </a:solidFill>
                <a:ea typeface="宋体" pitchFamily="2" charset="-122"/>
              </a:rPr>
              <a:t>顧客選擇性 </a:t>
            </a:r>
            <a:r>
              <a:rPr lang="en-US" altLang="zh-TW" sz="1200" dirty="0">
                <a:solidFill>
                  <a:schemeClr val="tx1"/>
                </a:solidFill>
                <a:ea typeface="宋体" pitchFamily="2" charset="-122"/>
              </a:rPr>
              <a:t>× </a:t>
            </a:r>
            <a:r>
              <a:rPr lang="zh-TW" altLang="en-US" sz="1200" dirty="0">
                <a:solidFill>
                  <a:schemeClr val="tx1"/>
                </a:solidFill>
                <a:ea typeface="宋体" pitchFamily="2" charset="-122"/>
              </a:rPr>
              <a:t>價格選擇性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其中：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顧客滲透是指，從本企業購買某產品的顧客占該產品所有顧客的百分比。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顧客忠誠是指，顧客從本企業所購產品占其所購同種產品總量的百分比。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顧客選擇性是指，本企業一般顧客的購買量相對於同行業其他企業一般顧客購買量的百分比。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價格選擇性是指，本企業平均價格與同行業所有其他企業平均價格的百分比。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若一家公司的市場份額在一個計算周期内下降，此方程式可以提供四種可能的解釋：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、公司失去了它的某些客戶（較低的客戶滲透）；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、現有的客戶從該公司購買其用品的較小份額（較低的客戶忠誠）；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、公司現有的客戶較少（較低的客戶選擇性）；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、公司的價格相對於競爭者下滑（較低的價格選擇性）。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追蹤這些因素，行銷管理可以對基礎的市場份額變化做出更好的判斷。通過比較四因素中每一因素的時間序列趨勢，就可以很容易分析實力和弱點。如果客戶選擇性序列是向下的，公司的份額就比產業中其他公司有更嚴重的滑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費用和銷售額分析，費用和銷售額比率是用來衡量行銷實施效率的一個指標。從這一角度來説，管理當局關心的是費用過高或過低的問題。因此，行業標準或公司過去的比率常用來作爲比較基準。把總體市場行銷費用和策略市場各要素的行銷費用與公司的銷售量聯系起來評價，這些數據爲管理層提供了衡量公司業績的基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資料來源：艾德瓦德</a:t>
            </a:r>
            <a:r>
              <a:rPr lang="en-US" altLang="zh-TW" sz="1200" dirty="0">
                <a:solidFill>
                  <a:schemeClr val="tx1"/>
                </a:solidFill>
                <a:ea typeface="宋体" pitchFamily="2" charset="-122"/>
              </a:rPr>
              <a:t>·G·</a:t>
            </a:r>
            <a:r>
              <a:rPr lang="zh-TW" altLang="en-US" sz="1200" dirty="0">
                <a:solidFill>
                  <a:schemeClr val="tx1"/>
                </a:solidFill>
                <a:ea typeface="宋体" pitchFamily="2" charset="-122"/>
              </a:rPr>
              <a:t>布萊特，罗伯特</a:t>
            </a:r>
            <a:r>
              <a:rPr lang="en-US" altLang="zh-TW" sz="1200" dirty="0">
                <a:solidFill>
                  <a:schemeClr val="tx1"/>
                </a:solidFill>
                <a:ea typeface="宋体" pitchFamily="2" charset="-122"/>
              </a:rPr>
              <a:t>·W·</a:t>
            </a:r>
            <a:r>
              <a:rPr lang="zh-TW" altLang="en-US" sz="1200" dirty="0">
                <a:solidFill>
                  <a:schemeClr val="tx1"/>
                </a:solidFill>
                <a:ea typeface="宋体" pitchFamily="2" charset="-122"/>
              </a:rPr>
              <a:t>艾科莱特，小罗兰</a:t>
            </a:r>
            <a:r>
              <a:rPr lang="en-US" altLang="zh-TW" sz="1200" dirty="0">
                <a:solidFill>
                  <a:schemeClr val="tx1"/>
                </a:solidFill>
                <a:ea typeface="宋体" pitchFamily="2" charset="-122"/>
              </a:rPr>
              <a:t>·</a:t>
            </a:r>
            <a:r>
              <a:rPr lang="zh-TW" altLang="en-US" sz="1200" dirty="0">
                <a:solidFill>
                  <a:schemeClr val="tx1"/>
                </a:solidFill>
                <a:ea typeface="宋体" pitchFamily="2" charset="-122"/>
              </a:rPr>
              <a:t>里德著</a:t>
            </a:r>
            <a:r>
              <a:rPr lang="en-US" altLang="zh-TW" sz="1200" dirty="0">
                <a:solidFill>
                  <a:schemeClr val="tx1"/>
                </a:solidFill>
                <a:ea typeface="宋体" pitchFamily="2" charset="-122"/>
              </a:rPr>
              <a:t>.</a:t>
            </a:r>
            <a:r>
              <a:rPr lang="zh-TW" altLang="en-US" sz="1200" dirty="0">
                <a:solidFill>
                  <a:schemeClr val="tx1"/>
                </a:solidFill>
                <a:ea typeface="宋体" pitchFamily="2" charset="-122"/>
              </a:rPr>
              <a:t>李雪峰，时宝东等译</a:t>
            </a:r>
            <a:r>
              <a:rPr lang="en-US" altLang="zh-TW" sz="1200" dirty="0">
                <a:solidFill>
                  <a:schemeClr val="tx1"/>
                </a:solidFill>
                <a:ea typeface="宋体" pitchFamily="2" charset="-122"/>
              </a:rPr>
              <a:t>.</a:t>
            </a:r>
            <a:r>
              <a:rPr lang="zh-TW" altLang="en-US" sz="1200" dirty="0">
                <a:solidFill>
                  <a:schemeClr val="tx1"/>
                </a:solidFill>
                <a:ea typeface="宋体" pitchFamily="2" charset="-122"/>
              </a:rPr>
              <a:t>商务营销</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 </a:t>
            </a:r>
            <a:r>
              <a:rPr lang="en-US" altLang="zh-TW" sz="1200" dirty="0">
                <a:solidFill>
                  <a:schemeClr val="tx1"/>
                </a:solidFill>
                <a:ea typeface="宋体" pitchFamily="2" charset="-122"/>
              </a:rPr>
              <a:t>3 </a:t>
            </a:r>
            <a:r>
              <a:rPr lang="zh-TW" altLang="en-US" sz="1200" dirty="0">
                <a:solidFill>
                  <a:schemeClr val="tx1"/>
                </a:solidFill>
                <a:ea typeface="宋体" pitchFamily="2" charset="-122"/>
              </a:rPr>
              <a:t>版，北京：清华大学出版社，</a:t>
            </a:r>
            <a:r>
              <a:rPr lang="en-US" altLang="zh-TW" sz="1200" dirty="0">
                <a:solidFill>
                  <a:schemeClr val="tx1"/>
                </a:solidFill>
                <a:ea typeface="宋体" pitchFamily="2" charset="-122"/>
              </a:rPr>
              <a:t>2000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资料来源：乔治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斯德</a:t>
            </a:r>
            <a:r>
              <a:rPr lang="en-US" altLang="zh-TW" sz="1200" dirty="0">
                <a:solidFill>
                  <a:schemeClr val="tx1"/>
                </a:solidFill>
                <a:ea typeface="宋体" pitchFamily="2" charset="-122"/>
              </a:rPr>
              <a:t>.</a:t>
            </a:r>
            <a:r>
              <a:rPr lang="zh-TW" altLang="en-US" sz="1200" dirty="0">
                <a:solidFill>
                  <a:schemeClr val="tx1"/>
                </a:solidFill>
                <a:ea typeface="宋体" pitchFamily="2" charset="-122"/>
              </a:rPr>
              <a:t>强硬的问题决策</a:t>
            </a:r>
            <a:r>
              <a:rPr lang="en-US" altLang="zh-TW" sz="1200" dirty="0">
                <a:solidFill>
                  <a:schemeClr val="tx1"/>
                </a:solidFill>
                <a:ea typeface="宋体" pitchFamily="2" charset="-122"/>
              </a:rPr>
              <a:t>.</a:t>
            </a:r>
            <a:r>
              <a:rPr lang="zh-TW" altLang="en-US" sz="1200" dirty="0">
                <a:solidFill>
                  <a:schemeClr val="tx1"/>
                </a:solidFill>
                <a:ea typeface="宋体" pitchFamily="2" charset="-122"/>
              </a:rPr>
              <a:t>商务决策日志，</a:t>
            </a:r>
            <a:r>
              <a:rPr lang="en-US" altLang="zh-TW" sz="1200" dirty="0">
                <a:solidFill>
                  <a:schemeClr val="tx1"/>
                </a:solidFill>
                <a:ea typeface="宋体" pitchFamily="2" charset="-122"/>
              </a:rPr>
              <a:t>1986</a:t>
            </a:r>
            <a:r>
              <a:rPr lang="zh-TW" altLang="en-US" sz="1200" dirty="0">
                <a:solidFill>
                  <a:schemeClr val="tx1"/>
                </a:solidFill>
                <a:ea typeface="宋体" pitchFamily="2" charset="-122"/>
              </a:rPr>
              <a:t>，</a:t>
            </a:r>
            <a:r>
              <a:rPr lang="en-US" altLang="zh-TW" sz="1200" dirty="0">
                <a:solidFill>
                  <a:schemeClr val="tx1"/>
                </a:solidFill>
                <a:ea typeface="宋体" pitchFamily="2" charset="-122"/>
              </a:rPr>
              <a:t>7</a:t>
            </a:r>
            <a:r>
              <a:rPr lang="zh-TW" altLang="en-US" sz="1200" dirty="0">
                <a:solidFill>
                  <a:schemeClr val="tx1"/>
                </a:solidFill>
                <a:ea typeface="宋体" pitchFamily="2" charset="-122"/>
              </a:rPr>
              <a:t>：</a:t>
            </a:r>
            <a:r>
              <a:rPr lang="en-US" altLang="zh-TW" sz="1200" dirty="0">
                <a:solidFill>
                  <a:schemeClr val="tx1"/>
                </a:solidFill>
                <a:ea typeface="宋体" pitchFamily="2" charset="-122"/>
              </a:rPr>
              <a:t>60~80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12.3.3</a:t>
            </a:r>
            <a:r>
              <a:rPr lang="zh-TW" altLang="en-US" sz="1200" dirty="0">
                <a:solidFill>
                  <a:schemeClr val="tx1"/>
                </a:solidFill>
                <a:ea typeface="宋体" pitchFamily="2" charset="-122"/>
              </a:rPr>
              <a:t>、效率和效果控制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效率控制衡量行銷策略各要素中資源分配的效率；效果分析評價各個策略要素是否實現了目標。一個好的行銷控制系統能提供持續的數據，並以這些數據爲基礎評價在目標實現過程中各要素資源分配的效率。績效測量和標準隨公司目標和外部環境的改變而變化。</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類別	條目	績效量值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	區隔市場的銷售額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與潛在市場相關的銷售額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銷售額增長速度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市場份額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貢獻毛利率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總利潤率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投資回報率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通路分銷	各通路的銷售額、銷售費用、貢獻利潤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各類型媒介產生的銷售額、貢獻毛利率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與通路、媒介相關的潛在市場銷售額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通路媒介產生的費用和銷售額的比率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通路活動中的物流成本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媒介溝通	廣告的效果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實際受衆與目標受衆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每接觸單位的成本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媒介產生的電話、查詢、資訊需求的數量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每個銷售電話產生的銷售額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每個與潛在市場相關聯的銷售額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相對於銷售額的銷售費用比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每個時間段產生的新賬號數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定價	相對於銷售量的價格變化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相對於銷售量的折扣結構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與新的合同相關的投標決策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相對於市場行銷費用的毛利潤結構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與銷售量相關的總體定價政策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與通路成員績效相關的毛利率	</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12.3.4</a:t>
            </a:r>
            <a:r>
              <a:rPr lang="zh-TW" altLang="en-US" sz="1200" dirty="0">
                <a:solidFill>
                  <a:schemeClr val="tx1"/>
                </a:solidFill>
                <a:ea typeface="宋体" pitchFamily="2" charset="-122"/>
              </a:rPr>
              <a:t>、盈利率控制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盈利率控制的關鍵是識別，在重要的區隔業務中，企業在何處盈利，何處虧損。區隔是基於控制的分析單位，它可以是顧客區隔、產品缐區隔、區域或通路結構區隔。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、區隔市場的盈利率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在制定決策時，結合各區隔市場的銷售收入和行銷成本，能改善決策的質量。据利蘭</a:t>
            </a:r>
            <a:r>
              <a:rPr lang="en-US" altLang="zh-TW" sz="1200" dirty="0">
                <a:solidFill>
                  <a:schemeClr val="tx1"/>
                </a:solidFill>
                <a:ea typeface="宋体" pitchFamily="2" charset="-122"/>
              </a:rPr>
              <a:t>·</a:t>
            </a:r>
            <a:r>
              <a:rPr lang="zh-TW" altLang="en-US" sz="1200" dirty="0">
                <a:solidFill>
                  <a:schemeClr val="tx1"/>
                </a:solidFill>
                <a:ea typeface="宋体" pitchFamily="2" charset="-122"/>
              </a:rPr>
              <a:t>別克（</a:t>
            </a:r>
            <a:r>
              <a:rPr lang="en-US" altLang="zh-TW" sz="1200" dirty="0">
                <a:solidFill>
                  <a:schemeClr val="tx1"/>
                </a:solidFill>
                <a:ea typeface="宋体" pitchFamily="2" charset="-122"/>
              </a:rPr>
              <a:t>Leland </a:t>
            </a:r>
            <a:r>
              <a:rPr lang="en-US" altLang="zh-TW" sz="1200" dirty="0" err="1">
                <a:solidFill>
                  <a:schemeClr val="tx1"/>
                </a:solidFill>
                <a:ea typeface="宋体" pitchFamily="2" charset="-122"/>
              </a:rPr>
              <a:t>Beik</a:t>
            </a:r>
            <a:r>
              <a:rPr lang="zh-TW" altLang="en-US" sz="1200" dirty="0">
                <a:solidFill>
                  <a:schemeClr val="tx1"/>
                </a:solidFill>
                <a:ea typeface="宋体" pitchFamily="2" charset="-122"/>
              </a:rPr>
              <a:t>）和斯蒂芬</a:t>
            </a:r>
            <a:r>
              <a:rPr lang="en-US" altLang="zh-TW" sz="1200" dirty="0">
                <a:solidFill>
                  <a:schemeClr val="tx1"/>
                </a:solidFill>
                <a:ea typeface="宋体" pitchFamily="2" charset="-122"/>
              </a:rPr>
              <a:t>·</a:t>
            </a:r>
            <a:r>
              <a:rPr lang="zh-TW" altLang="en-US" sz="1200" dirty="0">
                <a:solidFill>
                  <a:schemeClr val="tx1"/>
                </a:solidFill>
                <a:ea typeface="宋体" pitchFamily="2" charset="-122"/>
              </a:rPr>
              <a:t>布茨畢（</a:t>
            </a:r>
            <a:r>
              <a:rPr lang="en-US" altLang="zh-TW" sz="1200" dirty="0">
                <a:solidFill>
                  <a:schemeClr val="tx1"/>
                </a:solidFill>
                <a:ea typeface="宋体" pitchFamily="2" charset="-122"/>
              </a:rPr>
              <a:t>Stephen </a:t>
            </a:r>
            <a:r>
              <a:rPr lang="en-US" altLang="zh-TW" sz="1200" dirty="0" err="1">
                <a:solidFill>
                  <a:schemeClr val="tx1"/>
                </a:solidFill>
                <a:ea typeface="宋体" pitchFamily="2" charset="-122"/>
              </a:rPr>
              <a:t>Buzby</a:t>
            </a:r>
            <a:r>
              <a:rPr lang="zh-TW" altLang="en-US" sz="1200" dirty="0">
                <a:solidFill>
                  <a:schemeClr val="tx1"/>
                </a:solidFill>
                <a:ea typeface="宋体" pitchFamily="2" charset="-122"/>
              </a:rPr>
              <a:t>）說，無論是出於戰略還是戰術的考慮，行銷經理都需要知道特定的行銷組合對不同的目標市場的利潤影響，當環境發生變化時，控制系統要能找出問題所在，並指導行銷決策做出調整。對各區隔市場利潤率的追蹤記錄，能有針對性的改善定價、銷售、廣告、通路、產品管理決策。盈利率控制是戰略計劃和執行的先決條件，它對資訊有迫切的需求。爲了提高控制效果，公司需要一個與之相關的行銷會計資訊系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的會計系統必須首先識別各種行銷活動的成本，然後把活動成本和重要的區隔群結合起來進行分析。這個過程的關鍵是決定產品、客戶的有關成本，並追溯所有活動的成本（如倉儲、廣告），在這些活動中，資源被分配給特定的產品和區隔市場。以活動爲基礎的成本系統揭示了舉辦特別的活動與舉辦這些活動對組織資源需求之間的聯系。分析的結果能爲經理描繪一幅清楚的圖畫，即產品、品牌、顧客、設施、區域或分銷通路究竟是如何產生收入和消耗資源的。基於活動的成本分析主要集中於改善這些活動，從而產生最大的利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羅賓</a:t>
            </a:r>
            <a:r>
              <a:rPr lang="en-US" altLang="zh-TW" sz="1200" dirty="0">
                <a:solidFill>
                  <a:schemeClr val="tx1"/>
                </a:solidFill>
                <a:ea typeface="宋体" pitchFamily="2" charset="-122"/>
              </a:rPr>
              <a:t>·</a:t>
            </a:r>
            <a:r>
              <a:rPr lang="zh-TW" altLang="en-US" sz="1200" dirty="0">
                <a:solidFill>
                  <a:schemeClr val="tx1"/>
                </a:solidFill>
                <a:ea typeface="宋体" pitchFamily="2" charset="-122"/>
              </a:rPr>
              <a:t>庫柏（</a:t>
            </a:r>
            <a:r>
              <a:rPr lang="en-US" altLang="zh-TW" sz="1200" dirty="0">
                <a:solidFill>
                  <a:schemeClr val="tx1"/>
                </a:solidFill>
                <a:ea typeface="宋体" pitchFamily="2" charset="-122"/>
              </a:rPr>
              <a:t>Robin Cooper</a:t>
            </a:r>
            <a:r>
              <a:rPr lang="zh-TW" altLang="en-US" sz="1200" dirty="0">
                <a:solidFill>
                  <a:schemeClr val="tx1"/>
                </a:solidFill>
                <a:ea typeface="宋体" pitchFamily="2" charset="-122"/>
              </a:rPr>
              <a:t>）和羅伯特</a:t>
            </a:r>
            <a:r>
              <a:rPr lang="en-US" altLang="zh-TW" sz="1200" dirty="0">
                <a:solidFill>
                  <a:schemeClr val="tx1"/>
                </a:solidFill>
                <a:ea typeface="宋体" pitchFamily="2" charset="-122"/>
              </a:rPr>
              <a:t>·</a:t>
            </a:r>
            <a:r>
              <a:rPr lang="zh-TW" altLang="en-US" sz="1200" dirty="0">
                <a:solidFill>
                  <a:schemeClr val="tx1"/>
                </a:solidFill>
                <a:ea typeface="宋体" pitchFamily="2" charset="-122"/>
              </a:rPr>
              <a:t>開普蘭（</a:t>
            </a:r>
            <a:r>
              <a:rPr lang="en-US" altLang="zh-TW" sz="1200" dirty="0">
                <a:solidFill>
                  <a:schemeClr val="tx1"/>
                </a:solidFill>
                <a:ea typeface="宋体" pitchFamily="2" charset="-122"/>
              </a:rPr>
              <a:t>Robert Kaplan</a:t>
            </a:r>
            <a:r>
              <a:rPr lang="zh-TW" altLang="en-US" sz="1200" dirty="0">
                <a:solidFill>
                  <a:schemeClr val="tx1"/>
                </a:solidFill>
                <a:ea typeface="宋体" pitchFamily="2" charset="-122"/>
              </a:rPr>
              <a:t>）描述了以活動爲基礎的成本系統（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）的精髓：以活動爲基礎的成本分析（</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）能用幾種不同的方法把業務活動進行區隔：通過產品或類似產品族、通過個別顧客或客戶群、通過分銷通路，正在考慮的任何區隔給出精闢見解。以活動爲基礎的成本分析（</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）同時也精確的説明了何種活動與何種業務相關，活動又是怎樣把收入的產生和資源的消耗聯系起來的。通過强調這些關系，以活動爲基礎的成本分析方法（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能幫助澄清哪裏需要採取行動並爲企業帶來利潤。與傳統的會計方法不同，以活動爲基礎的成本分析方法把間接費用與活動的支持性資源區分開來，然後根據活動進展來分配費用，而不是像傳統的方法那樣武斷地人爲分配資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）舉例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例如，一個建築物供應公司通過六種不同的通路來接觸工業客戶。運用傳統的會計方法，銷售、管理費用、一般費用被平均分配給各個通路，例如每個通路被分配</a:t>
            </a:r>
            <a:r>
              <a:rPr lang="en-US" altLang="zh-TW" sz="1200" dirty="0">
                <a:solidFill>
                  <a:schemeClr val="tx1"/>
                </a:solidFill>
                <a:ea typeface="宋体" pitchFamily="2" charset="-122"/>
              </a:rPr>
              <a:t>16%</a:t>
            </a:r>
            <a:r>
              <a:rPr lang="zh-TW" altLang="en-US" sz="1200" dirty="0">
                <a:solidFill>
                  <a:schemeClr val="tx1"/>
                </a:solidFill>
                <a:ea typeface="宋体" pitchFamily="2" charset="-122"/>
              </a:rPr>
              <a:t>的銷售、管理費用、一般費用。在這個過程中，原始設備製造商通路（</a:t>
            </a:r>
            <a:r>
              <a:rPr lang="en-US" altLang="zh-TW" sz="1200" dirty="0">
                <a:solidFill>
                  <a:schemeClr val="tx1"/>
                </a:solidFill>
                <a:ea typeface="宋体" pitchFamily="2" charset="-122"/>
              </a:rPr>
              <a:t>OEM</a:t>
            </a:r>
            <a:r>
              <a:rPr lang="zh-TW" altLang="en-US" sz="1200" dirty="0">
                <a:solidFill>
                  <a:schemeClr val="tx1"/>
                </a:solidFill>
                <a:ea typeface="宋体" pitchFamily="2" charset="-122"/>
              </a:rPr>
              <a:t>）被認爲是六種通路系統中最差的一種，僅產生</a:t>
            </a:r>
            <a:r>
              <a:rPr lang="en-US" altLang="zh-TW" sz="1200" dirty="0">
                <a:solidFill>
                  <a:schemeClr val="tx1"/>
                </a:solidFill>
                <a:ea typeface="宋体" pitchFamily="2" charset="-122"/>
              </a:rPr>
              <a:t>27%</a:t>
            </a:r>
            <a:r>
              <a:rPr lang="zh-TW" altLang="en-US" sz="1200" dirty="0">
                <a:solidFill>
                  <a:schemeClr val="tx1"/>
                </a:solidFill>
                <a:ea typeface="宋体" pitchFamily="2" charset="-122"/>
              </a:rPr>
              <a:t>的毛利率和</a:t>
            </a:r>
            <a:r>
              <a:rPr lang="en-US" altLang="zh-TW" sz="1200" dirty="0">
                <a:solidFill>
                  <a:schemeClr val="tx1"/>
                </a:solidFill>
                <a:ea typeface="宋体" pitchFamily="2" charset="-122"/>
              </a:rPr>
              <a:t>2%</a:t>
            </a:r>
            <a:r>
              <a:rPr lang="zh-TW" altLang="en-US" sz="1200" dirty="0">
                <a:solidFill>
                  <a:schemeClr val="tx1"/>
                </a:solidFill>
                <a:ea typeface="宋体" pitchFamily="2" charset="-122"/>
              </a:rPr>
              <a:t>的營運净利率。運用以以活動爲基礎的成本系統（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），對原始設備製造商通路（</a:t>
            </a:r>
            <a:r>
              <a:rPr lang="en-US" altLang="zh-TW" sz="1200" dirty="0">
                <a:solidFill>
                  <a:schemeClr val="tx1"/>
                </a:solidFill>
                <a:ea typeface="宋体" pitchFamily="2" charset="-122"/>
              </a:rPr>
              <a:t>OEM</a:t>
            </a:r>
            <a:r>
              <a:rPr lang="zh-TW" altLang="en-US" sz="1200" dirty="0">
                <a:solidFill>
                  <a:schemeClr val="tx1"/>
                </a:solidFill>
                <a:ea typeface="宋体" pitchFamily="2" charset="-122"/>
              </a:rPr>
              <a:t>）進行分析發現，原始設備製造商通路（</a:t>
            </a:r>
            <a:r>
              <a:rPr lang="en-US" altLang="zh-TW" sz="1200" dirty="0">
                <a:solidFill>
                  <a:schemeClr val="tx1"/>
                </a:solidFill>
                <a:ea typeface="宋体" pitchFamily="2" charset="-122"/>
              </a:rPr>
              <a:t>OEM</a:t>
            </a:r>
            <a:r>
              <a:rPr lang="zh-TW" altLang="en-US" sz="1200" dirty="0">
                <a:solidFill>
                  <a:schemeClr val="tx1"/>
                </a:solidFill>
                <a:ea typeface="宋体" pitchFamily="2" charset="-122"/>
              </a:rPr>
              <a:t>）不需要廣告費用、分類目錄費用、銷售促進費用，結果實際的銷售管理費用僅占銷售額的</a:t>
            </a:r>
            <a:r>
              <a:rPr lang="en-US" altLang="zh-TW" sz="1200" dirty="0">
                <a:solidFill>
                  <a:schemeClr val="tx1"/>
                </a:solidFill>
                <a:ea typeface="宋体" pitchFamily="2" charset="-122"/>
              </a:rPr>
              <a:t>9%</a:t>
            </a:r>
            <a:r>
              <a:rPr lang="zh-TW" altLang="en-US" sz="1200" dirty="0">
                <a:solidFill>
                  <a:schemeClr val="tx1"/>
                </a:solidFill>
                <a:ea typeface="宋体" pitchFamily="2" charset="-122"/>
              </a:rPr>
              <a:t>，遠低於六個渠道平均水平</a:t>
            </a:r>
            <a:r>
              <a:rPr lang="en-US" altLang="zh-TW" sz="1200" dirty="0">
                <a:solidFill>
                  <a:schemeClr val="tx1"/>
                </a:solidFill>
                <a:ea typeface="宋体" pitchFamily="2" charset="-122"/>
              </a:rPr>
              <a:t>16%</a:t>
            </a:r>
            <a:r>
              <a:rPr lang="zh-TW" altLang="en-US" sz="1200" dirty="0">
                <a:solidFill>
                  <a:schemeClr val="tx1"/>
                </a:solidFill>
                <a:ea typeface="宋体" pitchFamily="2" charset="-122"/>
              </a:rPr>
              <a:t>，因此，新的分析方法計算出的營運净利率爲</a:t>
            </a:r>
            <a:r>
              <a:rPr lang="en-US" altLang="zh-TW" sz="1200" dirty="0">
                <a:solidFill>
                  <a:schemeClr val="tx1"/>
                </a:solidFill>
                <a:ea typeface="宋体" pitchFamily="2" charset="-122"/>
              </a:rPr>
              <a:t>9%</a:t>
            </a:r>
            <a:r>
              <a:rPr lang="zh-TW" altLang="en-US" sz="1200" dirty="0">
                <a:solidFill>
                  <a:schemeClr val="tx1"/>
                </a:solidFill>
                <a:ea typeface="宋体" pitchFamily="2" charset="-122"/>
              </a:rPr>
              <a:t>，而不是</a:t>
            </a:r>
            <a:r>
              <a:rPr lang="en-US" altLang="zh-TW" sz="1200" dirty="0">
                <a:solidFill>
                  <a:schemeClr val="tx1"/>
                </a:solidFill>
                <a:ea typeface="宋体" pitchFamily="2" charset="-122"/>
              </a:rPr>
              <a:t>2%</a:t>
            </a:r>
            <a:r>
              <a:rPr lang="zh-TW" altLang="en-US" sz="1200" dirty="0">
                <a:solidFill>
                  <a:schemeClr val="tx1"/>
                </a:solidFill>
                <a:ea typeface="宋体" pitchFamily="2" charset="-122"/>
              </a:rPr>
              <a:t>。顯然，以活動爲基礎的成本系統（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），爲做出行銷決策提供了更準確的資訊。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）也把傳統的會計系統改變爲以活動爲基礎的成本系統（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以生產印刷電路板爲例，在分析生產一塊印刷電路板的成本時，首先對生產活動進行分析，並分別計算出每種活動的成本，從而得到生產印刷電路板的總成本。例如，每一塊印刷電路板都有二極管插入這一活動，而公司想分析每次二極管插入的成本，假設每次插入成本爲六美分，那麽二極管插入這一活動的總成本就可以用二極管的數量乘以（</a:t>
            </a:r>
            <a:r>
              <a:rPr lang="en-US" altLang="zh-TW" sz="1200" dirty="0">
                <a:solidFill>
                  <a:schemeClr val="tx1"/>
                </a:solidFill>
                <a:ea typeface="宋体" pitchFamily="2" charset="-122"/>
              </a:rPr>
              <a:t>×</a:t>
            </a:r>
            <a:r>
              <a:rPr lang="zh-TW" altLang="en-US" sz="1200" dirty="0">
                <a:solidFill>
                  <a:schemeClr val="tx1"/>
                </a:solidFill>
                <a:ea typeface="宋体" pitchFamily="2" charset="-122"/>
              </a:rPr>
              <a:t>）六美分得到。生產印刷電路板的其他成本可以採用類似的方法計算。這種成本計算的過程更準確。同時，惠普公司（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）的北美分銷組織也採用以活動爲基礎的成本分析方法（</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），通過五個倉庫把七十億美元的產品轉移到全美三百多家中間商手中。該組織西元</a:t>
            </a:r>
            <a:r>
              <a:rPr lang="en-US" altLang="zh-TW" sz="1200" dirty="0">
                <a:solidFill>
                  <a:schemeClr val="tx1"/>
                </a:solidFill>
                <a:ea typeface="宋体" pitchFamily="2" charset="-122"/>
              </a:rPr>
              <a:t>1994</a:t>
            </a:r>
            <a:r>
              <a:rPr lang="zh-TW" altLang="en-US" sz="1200" dirty="0">
                <a:solidFill>
                  <a:schemeClr val="tx1"/>
                </a:solidFill>
                <a:ea typeface="宋体" pitchFamily="2" charset="-122"/>
              </a:rPr>
              <a:t>年雇傭亞瑟</a:t>
            </a:r>
            <a:r>
              <a:rPr lang="en-US" altLang="zh-TW" sz="1200" dirty="0">
                <a:solidFill>
                  <a:schemeClr val="tx1"/>
                </a:solidFill>
                <a:ea typeface="宋体" pitchFamily="2" charset="-122"/>
              </a:rPr>
              <a:t>·</a:t>
            </a:r>
            <a:r>
              <a:rPr lang="zh-TW" altLang="en-US" sz="1200" dirty="0">
                <a:solidFill>
                  <a:schemeClr val="tx1"/>
                </a:solidFill>
                <a:ea typeface="宋体" pitchFamily="2" charset="-122"/>
              </a:rPr>
              <a:t>安德森（</a:t>
            </a:r>
            <a:r>
              <a:rPr lang="en-US" altLang="zh-TW" sz="1200" dirty="0">
                <a:solidFill>
                  <a:schemeClr val="tx1"/>
                </a:solidFill>
                <a:ea typeface="宋体" pitchFamily="2" charset="-122"/>
              </a:rPr>
              <a:t>Arthur Andersen</a:t>
            </a:r>
            <a:r>
              <a:rPr lang="zh-TW" altLang="en-US" sz="1200" dirty="0">
                <a:solidFill>
                  <a:schemeClr val="tx1"/>
                </a:solidFill>
                <a:ea typeface="宋体" pitchFamily="2" charset="-122"/>
              </a:rPr>
              <a:t>）把以活動爲基礎的成本系統（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計劃推廣到從前臺開始訂貨到後臺裝配和分銷成本的業務中去。在研究識別出的八十一個職能領域中有五百二十七項活動，被歸納爲二十七項驅動程序，以建立客戶利潤率模型和產品利潤率模型。三個試點研究顯示有超過二百萬美元的節省潛力。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）的管理也獲得了無法估價的洞察力。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）的運用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）需要打破傳統的會計概念，不再根據職能單位（</a:t>
            </a:r>
            <a:r>
              <a:rPr lang="en-US" altLang="zh-TW" sz="1200" dirty="0">
                <a:solidFill>
                  <a:schemeClr val="tx1"/>
                </a:solidFill>
                <a:ea typeface="宋体" pitchFamily="2" charset="-122"/>
              </a:rPr>
              <a:t>profit center or business unit, BU</a:t>
            </a:r>
            <a:r>
              <a:rPr lang="zh-TW" altLang="en-US" sz="1200" dirty="0">
                <a:solidFill>
                  <a:schemeClr val="tx1"/>
                </a:solidFill>
                <a:ea typeface="宋体" pitchFamily="2" charset="-122"/>
              </a:rPr>
              <a:t>）分配費用，而是把費用與活動（</a:t>
            </a:r>
            <a:r>
              <a:rPr lang="en-US" altLang="zh-TW" sz="1200" dirty="0">
                <a:solidFill>
                  <a:schemeClr val="tx1"/>
                </a:solidFill>
                <a:ea typeface="宋体" pitchFamily="2" charset="-122"/>
              </a:rPr>
              <a:t>operating activity</a:t>
            </a:r>
            <a:r>
              <a:rPr lang="zh-TW" altLang="en-US" sz="1200" dirty="0">
                <a:solidFill>
                  <a:schemeClr val="tx1"/>
                </a:solidFill>
                <a:ea typeface="宋体" pitchFamily="2" charset="-122"/>
              </a:rPr>
              <a:t>）相匹配。一旦把資源投入與相應的活動聯系起來，就能選擇不同的決策，減少資源浪費。爲了提高盈利率，工業品行銷需要明確如何降低資源的投入或增加資源的輸出。例如應該想辦法減少對不盈利客戶的電話訪問次數，或想法在拜訪非盈利客戶時提高訪問效率。總而言之，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）使得把精力集中於提高盈利率的目標上，而這個目標的實現需要了解資源成本的可變性及開發戰略降低資源浪費或提高資源的效率。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12.3.5</a:t>
            </a:r>
            <a:r>
              <a:rPr lang="zh-TW" altLang="en-US" sz="1200" dirty="0">
                <a:solidFill>
                  <a:schemeClr val="tx1"/>
                </a:solidFill>
                <a:ea typeface="宋体" pitchFamily="2" charset="-122"/>
              </a:rPr>
              <a:t>、反饋前置控制系統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公司行銷控制系統提供的許多資訊通常能通過財務（利潤）和非財務（顧客滿意、市場份額）的形式得到反饋。同樣，控制在實施過程中也需要不斷地矯正、修改。拉格胡</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泰帝派力（</a:t>
            </a:r>
            <a:r>
              <a:rPr lang="en-US" altLang="zh-TW" sz="1200" dirty="0">
                <a:solidFill>
                  <a:schemeClr val="tx1"/>
                </a:solidFill>
                <a:ea typeface="宋体" pitchFamily="2" charset="-122"/>
              </a:rPr>
              <a:t>Raghu </a:t>
            </a:r>
            <a:r>
              <a:rPr lang="en-US" altLang="zh-TW" sz="1200" dirty="0" err="1">
                <a:solidFill>
                  <a:schemeClr val="tx1"/>
                </a:solidFill>
                <a:ea typeface="宋体" pitchFamily="2" charset="-122"/>
              </a:rPr>
              <a:t>Tadepalli</a:t>
            </a:r>
            <a:r>
              <a:rPr lang="zh-TW" altLang="en-US" sz="1200" dirty="0">
                <a:solidFill>
                  <a:schemeClr val="tx1"/>
                </a:solidFill>
                <a:ea typeface="宋体" pitchFamily="2" charset="-122"/>
              </a:rPr>
              <a:t>）認爲，控制系統應該是前置的、可以預防的，並且控制過程應該始於計劃過程，能控制各階段計劃中假設的合法性。這種形式的控制就是前饋控制。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前饋控制涉及對計劃的不斷評價，對支持組織目標和戰略環境變化的洞察。前饋控制管理變量而不是績效：那些在績效改變之前就已經發生變化的量，其好處在於這些變化對組織整體產生影響之前，偏差已經得到了控制。例如，一個製造商想要管理與銷售相關的活動，而如果分銷商的物流服務導致顧客的抱怨愈來愈多，就需要對由於延遲的物流輸送產生的抱怨進行持續的評價，用這種方法可以避免由於過慢的交貨而導致銷售額的可能下降。前饋控制强調的是預兆性的資訊，它盡力識別即將發生的問題。前饋控制的正式過程與商務行銷控制系統的結合能大大改善控制效果。運用前饋控制的方法能幫助企業確保計劃和控制的同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12.4</a:t>
            </a:r>
            <a:r>
              <a:rPr lang="zh-TW" altLang="en-US" sz="1200" dirty="0">
                <a:solidFill>
                  <a:schemeClr val="tx1"/>
                </a:solidFill>
                <a:ea typeface="宋体" pitchFamily="2" charset="-122"/>
              </a:rPr>
              <a:t>、工業品行銷策略的執行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執行是聯系行銷策略和組織業績的紐帶，行銷執行是一個把行銷計劃付諸於行動的過程，並且確保這種行動安排是朝著實現組織既定目標的方向進行的。執行不當會導致許多行銷計劃的失敗。由於在策略開發和執行的過程中，存在各職能部門的參與，行銷經理在執行過程中可能會面臨某些特定的挑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、策略與執行的匹配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聲稱：「行銷策略和執行其實是相互影響的。策略明顯影響行動，同時行動也影響行銷策略的整個實施過程。」盡管策略和執行的分界缐並不清晰，但現實中我們並不難診斷執行中產生的問題和策略中的缺陷。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）介紹了下面的案例：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個公司向目標市場介紹一種新的擁有多功能的手提式微型電子計，這種新產品在迅速增長的市場中似乎定位很好，但一開始市場銷售並不理想，原因在於，這隻由五十人組成的銷售隊伍幾乎沒有任何動力促使他們推銷不被市場熟悉的新產品和繼續推廣舊產品。設定在新機器上的銷售獎比舊機器更低，而新機器的銷售周期是舊機器的兩倍，並且舊機器不需要軟件方面的支持。在這個案例中，不恰當的執行破壞了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策略和執行相互影響。當策略和執行匹配的很好時，公司就很可能成功實現其目標。在某些情況下，診斷工作變得愈來愈困難。例如，當策略制訂得好而執行不當時，很難識別究竟是哪裏出了問題。工業品行銷人員似乎認爲策略永遠不會一成不變，並且，即使對一個制訂得並不好的策略，只要執行得當，也有時間在執行的過程中看到問題並及時糾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、執行技巧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）認爲以下四種執行技巧對行銷經理是特別重要的，每一種技巧在工業品行銷環境中都有其特殊的意義。它們是：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互動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經理需要與組織内、外部的其他人員頻繁的互動。組織内部的同事對行銷策略的形成和執行有至關重要的作用。在組織外部，行銷人員需要和重要的顧客、通路成員、廣告商打交道。最好的行銷執行者應該具有良好的討價還價的能力，並能理解他人的感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分配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行銷執行者還必須能根據手邊的銷售任務合理分配時間、任務、人員、資金。托馬斯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指出：「聰明的行銷經理能夠果斷而又公平，並且以最有效的方式來分配人員和資金，而遜色的行銷經理就會按照慣例把過多的人和資金分配給成熟的項目，而對於那些能爲企業帶來利潤的項目，只會安排少量的資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管理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）認爲，那些具有良好管理技能的行銷經理在處理公司的資訊和控制系統時，常表現出過人的靈活性和智商。托馬斯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）指出：「好的行銷執行者能通過在市場和工業品環境中的摸爬滾打，完全把握工業品和市場銷售情況，而不管控制系統是否充分。」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組織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最好的行銷執行者也一定是有效的組織者。合理地執行常以行銷人員能否與組織内正式、非正式的人際網路的協調爲基礎，爲了解決問題和便於策略的執行，他們必須能融於正式組織特定的氛圍中。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、執行向導的行銷策略中心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組織中各職能部門不同程度參與到工業品行銷策略的開發和執行中來，研發、製造、技術服務、分銷都充當基礎性的角色。羅納德</a:t>
            </a:r>
            <a:r>
              <a:rPr lang="en-US" altLang="zh-TW" sz="1200" dirty="0">
                <a:solidFill>
                  <a:schemeClr val="tx1"/>
                </a:solidFill>
                <a:ea typeface="宋体" pitchFamily="2" charset="-122"/>
              </a:rPr>
              <a:t>·</a:t>
            </a:r>
            <a:r>
              <a:rPr lang="zh-TW" altLang="en-US" sz="1200" dirty="0">
                <a:solidFill>
                  <a:schemeClr val="tx1"/>
                </a:solidFill>
                <a:ea typeface="宋体" pitchFamily="2" charset="-122"/>
              </a:rPr>
              <a:t>邁克泰威施（</a:t>
            </a:r>
            <a:r>
              <a:rPr lang="en-US" altLang="zh-TW" sz="1200" dirty="0">
                <a:solidFill>
                  <a:schemeClr val="tx1"/>
                </a:solidFill>
                <a:ea typeface="宋体" pitchFamily="2" charset="-122"/>
              </a:rPr>
              <a:t>Ronald </a:t>
            </a:r>
            <a:r>
              <a:rPr lang="en-US" altLang="zh-TW" sz="1200" dirty="0" err="1">
                <a:solidFill>
                  <a:schemeClr val="tx1"/>
                </a:solidFill>
                <a:ea typeface="宋体" pitchFamily="2" charset="-122"/>
              </a:rPr>
              <a:t>Mctavish</a:t>
            </a:r>
            <a:r>
              <a:rPr lang="zh-TW" altLang="en-US" sz="1200" dirty="0">
                <a:solidFill>
                  <a:schemeClr val="tx1"/>
                </a:solidFill>
                <a:ea typeface="宋体" pitchFamily="2" charset="-122"/>
              </a:rPr>
              <a:t>）指出：「行銷專家了解市場，但對公司内部的運作細節知之甚少，公司内部的運作細節似乎只是營運人員的領域，需要把這兩個不同領域整合起來，形成一個</a:t>
            </a:r>
            <a:r>
              <a:rPr lang="en-US" altLang="zh-TW" sz="1200" dirty="0">
                <a:solidFill>
                  <a:schemeClr val="tx1"/>
                </a:solidFill>
                <a:ea typeface="宋体" pitchFamily="2" charset="-122"/>
              </a:rPr>
              <a:t>『</a:t>
            </a:r>
            <a:r>
              <a:rPr lang="zh-TW" altLang="en-US" sz="1200" dirty="0">
                <a:solidFill>
                  <a:schemeClr val="tx1"/>
                </a:solidFill>
                <a:ea typeface="宋体" pitchFamily="2" charset="-122"/>
              </a:rPr>
              <a:t>協同知識意見庫</a:t>
            </a:r>
            <a:r>
              <a:rPr lang="en-US" altLang="zh-TW" sz="1200" dirty="0">
                <a:solidFill>
                  <a:schemeClr val="tx1"/>
                </a:solidFill>
                <a:ea typeface="宋体" pitchFamily="2" charset="-122"/>
              </a:rPr>
              <a:t>』</a:t>
            </a:r>
            <a:r>
              <a:rPr lang="zh-TW" altLang="en-US" sz="1200" dirty="0">
                <a:solidFill>
                  <a:schemeClr val="tx1"/>
                </a:solidFill>
                <a:ea typeface="宋体" pitchFamily="2" charset="-122"/>
              </a:rPr>
              <a:t>，從而達到公司外部市場和内部運作之間的最好匹配。」這爲工業品公司的行銷經理承擔關鍵多重角色提出了嚴峻挑戰。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策略中心爲强調這種知識面的拓展和形成關鍵性的執行計劃提供了一個框架。在公司的每項工作中，非行銷人員承擔著積極的執行角色。例如，品質直接或間接受幾個方面的影響：設計、製造、技術服務。同時，成功的產品創新反映了各個職能的協同努力。顯然，有效的策略執行需要定義明確的決策角色、責任、時間進度表、協調機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確保顧客滿意最大化和獲得預期的顧客反應，工業品行銷者必須在策略中心承擔積極的角色，談判、簽署市場敏感性的協議，與其他成員協調開發合理的策略。盡管在行銷決策制定過程中會受其他功能部門一定程度的影響，然而在關鍵領域，行銷者往往承擔潛在決策者的角色，如對物流系統的設計、選擇製造技術、確定管理系統的物料結構。因此，成功的工業品行銷經理作爲企業資源優勢的整合者，應該代表企業滿足顧客需要，實現企業的盈利目標。</a:t>
            </a:r>
          </a:p>
        </p:txBody>
      </p:sp>
      <p:sp>
        <p:nvSpPr>
          <p:cNvPr id="24580" name="灯片编号占位符 3">
            <a:extLst>
              <a:ext uri="{FF2B5EF4-FFF2-40B4-BE49-F238E27FC236}">
                <a16:creationId xmlns:a16="http://schemas.microsoft.com/office/drawing/2014/main" id="{2F6BA136-FE12-B23B-DD76-A2EBA8B80826}"/>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63</a:t>
            </a:fld>
            <a:endParaRPr lang="en-US" altLang="zh-CN" dirty="0"/>
          </a:p>
        </p:txBody>
      </p:sp>
    </p:spTree>
    <p:extLst>
      <p:ext uri="{BB962C8B-B14F-4D97-AF65-F5344CB8AC3E}">
        <p14:creationId xmlns:p14="http://schemas.microsoft.com/office/powerpoint/2010/main" val="42850913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FD7-D44F-3CE6-B7B8-42983CAB3CA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C303E46-A857-4074-9842-B03375EA1F44}"/>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8D159D2D-16F3-EFDD-3EAA-00662CEA1053}"/>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2</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工業品（</a:t>
            </a:r>
            <a:r>
              <a:rPr lang="en-US" altLang="zh-TW" sz="1200" dirty="0">
                <a:solidFill>
                  <a:schemeClr val="tx1"/>
                </a:solidFill>
                <a:ea typeface="宋体" pitchFamily="2" charset="-122"/>
              </a:rPr>
              <a:t>industrial</a:t>
            </a:r>
            <a:r>
              <a:rPr lang="zh-TW" altLang="en-US" sz="1200" dirty="0">
                <a:solidFill>
                  <a:schemeClr val="tx1"/>
                </a:solidFill>
                <a:ea typeface="宋体" pitchFamily="2" charset="-122"/>
              </a:rPr>
              <a:t>）行銷</a:t>
            </a:r>
            <a:r>
              <a:rPr lang="zh-CN" altLang="en-US" sz="1200" dirty="0">
                <a:solidFill>
                  <a:schemeClr val="tx1"/>
                </a:solidFill>
                <a:ea typeface="宋体" pitchFamily="2" charset="-122"/>
              </a:rPr>
              <a:t>控制與執行</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將</a:t>
            </a:r>
            <a:r>
              <a:rPr lang="zh-CN" altLang="en-US" sz="1200" dirty="0">
                <a:solidFill>
                  <a:schemeClr val="tx1"/>
                </a:solidFill>
                <a:ea typeface="宋体" pitchFamily="2" charset="-122"/>
              </a:rPr>
              <a:t>策略</a:t>
            </a:r>
            <a:r>
              <a:rPr lang="zh-TW" altLang="en-US" sz="1200" dirty="0">
                <a:solidFill>
                  <a:schemeClr val="tx1"/>
                </a:solidFill>
                <a:ea typeface="宋体" pitchFamily="2" charset="-122"/>
              </a:rPr>
              <a:t>目標轉換爲具體業績測度的框架</a:t>
            </a:r>
            <a:r>
              <a:rPr lang="zh-CN"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12.1</a:t>
            </a:r>
            <a:r>
              <a:rPr lang="zh-TW" altLang="en-US" sz="1200" dirty="0">
                <a:solidFill>
                  <a:schemeClr val="tx1"/>
                </a:solidFill>
                <a:ea typeface="宋体" pitchFamily="2" charset="-122"/>
              </a:rPr>
              <a:t>、平衡計分卡（</a:t>
            </a:r>
            <a:r>
              <a:rPr lang="en-US" altLang="zh-TW" sz="1200" dirty="0">
                <a:solidFill>
                  <a:schemeClr val="tx1"/>
                </a:solidFill>
                <a:ea typeface="宋体" pitchFamily="2" charset="-122"/>
              </a:rPr>
              <a:t>balanced scorecard</a:t>
            </a:r>
            <a:r>
              <a:rPr lang="zh-TW" altLang="en-US" sz="1200" dirty="0">
                <a:solidFill>
                  <a:schemeClr val="tx1"/>
                </a:solidFill>
                <a:ea typeface="宋体" pitchFamily="2" charset="-122"/>
              </a:rPr>
              <a:t>）</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平衡計分卡（</a:t>
            </a:r>
            <a:r>
              <a:rPr lang="en-US" altLang="zh-TW" sz="1200" dirty="0">
                <a:solidFill>
                  <a:schemeClr val="tx1"/>
                </a:solidFill>
                <a:ea typeface="宋体" pitchFamily="2" charset="-122"/>
              </a:rPr>
              <a:t>balanced scorecard</a:t>
            </a:r>
            <a:r>
              <a:rPr lang="zh-TW" altLang="en-US" sz="1200" dirty="0">
                <a:solidFill>
                  <a:schemeClr val="tx1"/>
                </a:solidFill>
                <a:ea typeface="宋体" pitchFamily="2" charset="-122"/>
              </a:rPr>
              <a:t>）是哈佛商學院（</a:t>
            </a:r>
            <a:r>
              <a:rPr lang="en-US" altLang="zh-TW" sz="1200" dirty="0">
                <a:solidFill>
                  <a:schemeClr val="tx1"/>
                </a:solidFill>
                <a:ea typeface="宋体" pitchFamily="2" charset="-122"/>
              </a:rPr>
              <a:t>Harvard Business School</a:t>
            </a:r>
            <a:r>
              <a:rPr lang="zh-TW" altLang="en-US" sz="1200" dirty="0">
                <a:solidFill>
                  <a:schemeClr val="tx1"/>
                </a:solidFill>
                <a:ea typeface="宋体" pitchFamily="2" charset="-122"/>
              </a:rPr>
              <a:t>）教授羅伯特</a:t>
            </a:r>
            <a:r>
              <a:rPr lang="en-US" altLang="zh-TW" sz="1200" dirty="0">
                <a:solidFill>
                  <a:schemeClr val="tx1"/>
                </a:solidFill>
                <a:ea typeface="宋体" pitchFamily="2" charset="-122"/>
              </a:rPr>
              <a:t>·</a:t>
            </a:r>
            <a:r>
              <a:rPr lang="zh-TW" altLang="en-US" sz="1200" dirty="0">
                <a:solidFill>
                  <a:schemeClr val="tx1"/>
                </a:solidFill>
                <a:ea typeface="宋体" pitchFamily="2" charset="-122"/>
              </a:rPr>
              <a:t>卡普蘭（</a:t>
            </a:r>
            <a:r>
              <a:rPr lang="en-US" altLang="zh-TW" sz="1200" dirty="0">
                <a:solidFill>
                  <a:schemeClr val="tx1"/>
                </a:solidFill>
                <a:ea typeface="宋体" pitchFamily="2" charset="-122"/>
              </a:rPr>
              <a:t>Robert Kaplan</a:t>
            </a:r>
            <a:r>
              <a:rPr lang="zh-TW" altLang="en-US" sz="1200" dirty="0">
                <a:solidFill>
                  <a:schemeClr val="tx1"/>
                </a:solidFill>
                <a:ea typeface="宋体" pitchFamily="2" charset="-122"/>
              </a:rPr>
              <a:t>）和復興方案國際咨詢企業（</a:t>
            </a:r>
            <a:r>
              <a:rPr lang="en-US" altLang="zh-TW" sz="1200" dirty="0">
                <a:solidFill>
                  <a:schemeClr val="tx1"/>
                </a:solidFill>
                <a:ea typeface="宋体" pitchFamily="2" charset="-122"/>
              </a:rPr>
              <a:t>Renaissance Solutions</a:t>
            </a:r>
            <a:r>
              <a:rPr lang="zh-TW" altLang="en-US" sz="1200" dirty="0">
                <a:solidFill>
                  <a:schemeClr val="tx1"/>
                </a:solidFill>
                <a:ea typeface="宋体" pitchFamily="2" charset="-122"/>
              </a:rPr>
              <a:t>）總裁戴維</a:t>
            </a:r>
            <a:r>
              <a:rPr lang="en-US" altLang="zh-TW" sz="1200" dirty="0">
                <a:solidFill>
                  <a:schemeClr val="tx1"/>
                </a:solidFill>
                <a:ea typeface="宋体" pitchFamily="2" charset="-122"/>
              </a:rPr>
              <a:t>·</a:t>
            </a:r>
            <a:r>
              <a:rPr lang="zh-TW" altLang="en-US" sz="1200" dirty="0">
                <a:solidFill>
                  <a:schemeClr val="tx1"/>
                </a:solidFill>
                <a:ea typeface="宋体" pitchFamily="2" charset="-122"/>
              </a:rPr>
              <a:t>諾頓（</a:t>
            </a:r>
            <a:r>
              <a:rPr lang="en-US" altLang="zh-TW" sz="1200" dirty="0">
                <a:solidFill>
                  <a:schemeClr val="tx1"/>
                </a:solidFill>
                <a:ea typeface="宋体" pitchFamily="2" charset="-122"/>
              </a:rPr>
              <a:t>David Norton</a:t>
            </a:r>
            <a:r>
              <a:rPr lang="zh-TW" altLang="en-US" sz="1200" dirty="0">
                <a:solidFill>
                  <a:schemeClr val="tx1"/>
                </a:solidFill>
                <a:ea typeface="宋体" pitchFamily="2" charset="-122"/>
              </a:rPr>
              <a:t>）在總結了十二家大型企業的業績評價體系的成功經驗的基礎上提出的具有劃時代意義的戰略管理業績評價工具。羅伯特</a:t>
            </a:r>
            <a:r>
              <a:rPr lang="en-US" altLang="zh-TW" sz="1200" dirty="0">
                <a:solidFill>
                  <a:schemeClr val="tx1"/>
                </a:solidFill>
                <a:ea typeface="宋体" pitchFamily="2" charset="-122"/>
              </a:rPr>
              <a:t>·</a:t>
            </a:r>
            <a:r>
              <a:rPr lang="zh-TW" altLang="en-US" sz="1200" dirty="0">
                <a:solidFill>
                  <a:schemeClr val="tx1"/>
                </a:solidFill>
                <a:ea typeface="宋体" pitchFamily="2" charset="-122"/>
              </a:rPr>
              <a:t>卡普蘭（</a:t>
            </a:r>
            <a:r>
              <a:rPr lang="en-US" altLang="zh-TW" sz="1200" dirty="0">
                <a:solidFill>
                  <a:schemeClr val="tx1"/>
                </a:solidFill>
                <a:ea typeface="宋体" pitchFamily="2" charset="-122"/>
              </a:rPr>
              <a:t>Robert Kaplan</a:t>
            </a:r>
            <a:r>
              <a:rPr lang="zh-TW" altLang="en-US" sz="1200" dirty="0">
                <a:solidFill>
                  <a:schemeClr val="tx1"/>
                </a:solidFill>
                <a:ea typeface="宋体" pitchFamily="2" charset="-122"/>
              </a:rPr>
              <a:t>）和戴維</a:t>
            </a:r>
            <a:r>
              <a:rPr lang="en-US" altLang="zh-TW" sz="1200" dirty="0">
                <a:solidFill>
                  <a:schemeClr val="tx1"/>
                </a:solidFill>
                <a:ea typeface="宋体" pitchFamily="2" charset="-122"/>
              </a:rPr>
              <a:t>·</a:t>
            </a:r>
            <a:r>
              <a:rPr lang="zh-TW" altLang="en-US" sz="1200" dirty="0">
                <a:solidFill>
                  <a:schemeClr val="tx1"/>
                </a:solidFill>
                <a:ea typeface="宋体" pitchFamily="2" charset="-122"/>
              </a:rPr>
              <a:t>諾頓（</a:t>
            </a:r>
            <a:r>
              <a:rPr lang="en-US" altLang="zh-TW" sz="1200" dirty="0">
                <a:solidFill>
                  <a:schemeClr val="tx1"/>
                </a:solidFill>
                <a:ea typeface="宋体" pitchFamily="2" charset="-122"/>
              </a:rPr>
              <a:t>David Norton</a:t>
            </a:r>
            <a:r>
              <a:rPr lang="zh-TW" altLang="en-US" sz="1200" dirty="0">
                <a:solidFill>
                  <a:schemeClr val="tx1"/>
                </a:solidFill>
                <a:ea typeface="宋体" pitchFamily="2" charset="-122"/>
              </a:rPr>
              <a:t>）强調：「平衡計分卡（</a:t>
            </a:r>
            <a:r>
              <a:rPr lang="en-US" altLang="zh-TW" sz="1200" dirty="0">
                <a:solidFill>
                  <a:schemeClr val="tx1"/>
                </a:solidFill>
                <a:ea typeface="宋体" pitchFamily="2" charset="-122"/>
              </a:rPr>
              <a:t>balanced scorecard</a:t>
            </a:r>
            <a:r>
              <a:rPr lang="zh-TW" altLang="en-US" sz="1200" dirty="0">
                <a:solidFill>
                  <a:schemeClr val="tx1"/>
                </a:solidFill>
                <a:ea typeface="宋体" pitchFamily="2" charset="-122"/>
              </a:rPr>
              <a:t>）應該説明戰略的本質，它始於公司的長期財務目標，並且聯系公司的財務過程、消費者、員工、系統而採取一系列的行動，從而傳遞企業長期經濟業績。」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平衡計分卡把企業的使命和戰略轉變爲可衡量的目標和方法，這些目標和方法分爲四個方面：財務、客戶、内部運營過程、學習與成長，各部分被細化爲若干指標。通過這個全面的衡量框架，它能幫助企業分析哪些是完成企業使命的關鍵成功因素，哪些是評價這些關鍵成功因素的指標，促使企業員工完成目標。決策過程中測度是一個中心要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平衡計分卡（</a:t>
            </a:r>
            <a:r>
              <a:rPr lang="en-US" altLang="zh-TW" sz="1200" dirty="0">
                <a:solidFill>
                  <a:schemeClr val="tx1"/>
                </a:solidFill>
                <a:ea typeface="宋体" pitchFamily="2" charset="-122"/>
              </a:rPr>
              <a:t>balanced scorecard</a:t>
            </a:r>
            <a:r>
              <a:rPr lang="zh-TW" altLang="en-US" sz="1200" dirty="0">
                <a:solidFill>
                  <a:schemeClr val="tx1"/>
                </a:solidFill>
                <a:ea typeface="宋体" pitchFamily="2" charset="-122"/>
              </a:rPr>
              <a:t>）評估有四個方面：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、財務方面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平衡計分卡的財務績效衡量方面，顯示企業的戰略及其實施和執行，是否正在爲最終經營結果的改善做出貢獻。常見的指標包括：資產負債率（</a:t>
            </a:r>
            <a:r>
              <a:rPr lang="en-US" altLang="zh-TW" sz="1200" dirty="0">
                <a:solidFill>
                  <a:schemeClr val="tx1"/>
                </a:solidFill>
                <a:ea typeface="宋体" pitchFamily="2" charset="-122"/>
              </a:rPr>
              <a:t>asset-liability ratio</a:t>
            </a:r>
            <a:r>
              <a:rPr lang="zh-TW" altLang="en-US" sz="1200" dirty="0">
                <a:solidFill>
                  <a:schemeClr val="tx1"/>
                </a:solidFill>
                <a:ea typeface="宋体" pitchFamily="2" charset="-122"/>
              </a:rPr>
              <a:t>）、流動比率（</a:t>
            </a:r>
            <a:r>
              <a:rPr lang="en-US" altLang="zh-TW" sz="1200" dirty="0">
                <a:solidFill>
                  <a:schemeClr val="tx1"/>
                </a:solidFill>
                <a:ea typeface="宋体" pitchFamily="2" charset="-122"/>
              </a:rPr>
              <a:t>current ratio</a:t>
            </a:r>
            <a:r>
              <a:rPr lang="zh-TW" altLang="en-US" sz="1200" dirty="0">
                <a:solidFill>
                  <a:schemeClr val="tx1"/>
                </a:solidFill>
                <a:ea typeface="宋体" pitchFamily="2" charset="-122"/>
              </a:rPr>
              <a:t>）、速動比率（</a:t>
            </a:r>
            <a:r>
              <a:rPr lang="en-US" altLang="zh-TW" sz="1200" dirty="0">
                <a:solidFill>
                  <a:schemeClr val="tx1"/>
                </a:solidFill>
                <a:ea typeface="宋体" pitchFamily="2" charset="-122"/>
              </a:rPr>
              <a:t>quick ratio</a:t>
            </a:r>
            <a:r>
              <a:rPr lang="zh-TW" altLang="en-US" sz="1200" dirty="0">
                <a:solidFill>
                  <a:schemeClr val="tx1"/>
                </a:solidFill>
                <a:ea typeface="宋体" pitchFamily="2" charset="-122"/>
              </a:rPr>
              <a:t>）、應收賬款周轉率（</a:t>
            </a:r>
            <a:r>
              <a:rPr lang="en-US" altLang="zh-TW" sz="1200" dirty="0">
                <a:solidFill>
                  <a:schemeClr val="tx1"/>
                </a:solidFill>
                <a:ea typeface="宋体" pitchFamily="2" charset="-122"/>
              </a:rPr>
              <a:t>receivables-turnover ratio</a:t>
            </a:r>
            <a:r>
              <a:rPr lang="zh-TW" altLang="en-US" sz="1200" dirty="0">
                <a:solidFill>
                  <a:schemeClr val="tx1"/>
                </a:solidFill>
                <a:ea typeface="宋体" pitchFamily="2" charset="-122"/>
              </a:rPr>
              <a:t>）、存貨周轉率（</a:t>
            </a:r>
            <a:r>
              <a:rPr lang="en-US" altLang="zh-TW" sz="1200" dirty="0">
                <a:solidFill>
                  <a:schemeClr val="tx1"/>
                </a:solidFill>
                <a:ea typeface="宋体" pitchFamily="2" charset="-122"/>
              </a:rPr>
              <a:t>inventory-turnover rate</a:t>
            </a:r>
            <a:r>
              <a:rPr lang="zh-TW" altLang="en-US" sz="1200" dirty="0">
                <a:solidFill>
                  <a:schemeClr val="tx1"/>
                </a:solidFill>
                <a:ea typeface="宋体" pitchFamily="2" charset="-122"/>
              </a:rPr>
              <a:t>）、資本金利潤率（</a:t>
            </a:r>
            <a:r>
              <a:rPr lang="en-US" altLang="zh-TW" sz="1200" dirty="0">
                <a:solidFill>
                  <a:schemeClr val="tx1"/>
                </a:solidFill>
                <a:ea typeface="宋体" pitchFamily="2" charset="-122"/>
              </a:rPr>
              <a:t>rate of return on capital</a:t>
            </a:r>
            <a:r>
              <a:rPr lang="zh-TW" altLang="en-US" sz="1200" dirty="0">
                <a:solidFill>
                  <a:schemeClr val="tx1"/>
                </a:solidFill>
                <a:ea typeface="宋体" pitchFamily="2" charset="-122"/>
              </a:rPr>
              <a:t>）、銷售利潤率（</a:t>
            </a:r>
            <a:r>
              <a:rPr lang="en-US" altLang="zh-TW" sz="1200" dirty="0">
                <a:solidFill>
                  <a:schemeClr val="tx1"/>
                </a:solidFill>
                <a:ea typeface="宋体" pitchFamily="2" charset="-122"/>
              </a:rPr>
              <a:t>operating margin</a:t>
            </a:r>
            <a:r>
              <a:rPr lang="zh-TW" altLang="en-US" sz="1200" dirty="0">
                <a:solidFill>
                  <a:schemeClr val="tx1"/>
                </a:solidFill>
                <a:ea typeface="宋体" pitchFamily="2" charset="-122"/>
              </a:rPr>
              <a:t>）。下面聯系企業的財務目標分別對企業產品成長的三個階段進行説明：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、成長期：是指那些產品和服務具有明顯增長潛力的業務單位，他們需要組織分配相當多的資源（如生產設備、分銷網絡），以利用外部的市場機會。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財務目標：細分市場的銷售額增長率：新產品、新服務、新顧客的收入百分率。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、維持期：這些業務單位可能代表了公司大部分的業務，在年復一年中，期望能維持或持續適度增加市場份額。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財務目標：目標顧客和賬目的份額、顧客和產品缐的盈利率。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、收穫期：成熟的業務單位，它們需要大量的投資才能保證維持現有的生產設備和生產能力。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財務目標：返還、顧客和產品缐的盈利能力。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、顧客方面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平衡計分卡的顧客方面衡量包括客戶的滿意程度、對客戶的挽留、獲取新的顧客、獲利能力、在目標市場上所占的份額。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市場份額（</a:t>
            </a:r>
            <a:r>
              <a:rPr lang="en-US" altLang="zh-TW" sz="1200" dirty="0">
                <a:solidFill>
                  <a:schemeClr val="tx1"/>
                </a:solidFill>
                <a:ea typeface="宋体" pitchFamily="2" charset="-122"/>
              </a:rPr>
              <a:t>market share</a:t>
            </a:r>
            <a:r>
              <a:rPr lang="zh-TW" altLang="en-US" sz="1200" dirty="0">
                <a:solidFill>
                  <a:schemeClr val="tx1"/>
                </a:solidFill>
                <a:ea typeface="宋体" pitchFamily="2" charset="-122"/>
              </a:rPr>
              <a:t>）：反映了在一個既定市場中，業務單位所占的比率，以客戶數、費用、單位銷售量來表示。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顧客獲得（</a:t>
            </a:r>
            <a:r>
              <a:rPr lang="en-US" altLang="zh-TW" sz="1200" dirty="0">
                <a:solidFill>
                  <a:schemeClr val="tx1"/>
                </a:solidFill>
                <a:ea typeface="宋体" pitchFamily="2" charset="-122"/>
              </a:rPr>
              <a:t>customer acquisition</a:t>
            </a:r>
            <a:r>
              <a:rPr lang="zh-TW" altLang="en-US" sz="1200" dirty="0">
                <a:solidFill>
                  <a:schemeClr val="tx1"/>
                </a:solidFill>
                <a:ea typeface="宋体" pitchFamily="2" charset="-122"/>
              </a:rPr>
              <a:t>）：以絕對或者相對條件，來衡量一個業務單位，吸引或獲得新顧客或新業務的速度。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顧客留住（</a:t>
            </a:r>
            <a:r>
              <a:rPr lang="en-US" altLang="zh-TW" sz="1200" dirty="0">
                <a:solidFill>
                  <a:schemeClr val="tx1"/>
                </a:solidFill>
                <a:ea typeface="宋体" pitchFamily="2" charset="-122"/>
              </a:rPr>
              <a:t>customer retention</a:t>
            </a:r>
            <a:r>
              <a:rPr lang="zh-TW" altLang="en-US" sz="1200" dirty="0">
                <a:solidFill>
                  <a:schemeClr val="tx1"/>
                </a:solidFill>
                <a:ea typeface="宋体" pitchFamily="2" charset="-122"/>
              </a:rPr>
              <a:t>）：以絕對或者相對條件，來跟蹤一個業務單位，留住顧客或與顧客持續穩定關系的比率。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顧客滿意（</a:t>
            </a:r>
            <a:r>
              <a:rPr lang="en-US" altLang="zh-TW" sz="1200" dirty="0">
                <a:solidFill>
                  <a:schemeClr val="tx1"/>
                </a:solidFill>
                <a:ea typeface="宋体" pitchFamily="2" charset="-122"/>
              </a:rPr>
              <a:t>customer satisfaction</a:t>
            </a:r>
            <a:r>
              <a:rPr lang="zh-TW" altLang="en-US" sz="1200" dirty="0">
                <a:solidFill>
                  <a:schemeClr val="tx1"/>
                </a:solidFill>
                <a:ea typeface="宋体" pitchFamily="2" charset="-122"/>
              </a:rPr>
              <a:t>）：在獨特的價值主張中，運用特定的績效標準，來評價顧客的滿意度水平。</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顧客盈利率（</a:t>
            </a:r>
            <a:r>
              <a:rPr lang="en-US" altLang="zh-TW" sz="1200" dirty="0">
                <a:solidFill>
                  <a:schemeClr val="tx1"/>
                </a:solidFill>
                <a:ea typeface="宋体" pitchFamily="2" charset="-122"/>
              </a:rPr>
              <a:t>customer profitability</a:t>
            </a:r>
            <a:r>
              <a:rPr lang="zh-TW" altLang="en-US" sz="1200" dirty="0">
                <a:solidFill>
                  <a:schemeClr val="tx1"/>
                </a:solidFill>
                <a:ea typeface="宋体" pitchFamily="2" charset="-122"/>
              </a:rPr>
              <a:t>）：結合服務於顧客所需的費用，來衡量公司能從該顧客或區隔市場中獲得的净利潤。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平衡計分卡的顧客方面，業務單位必須識別目標區隔市場。這些區隔市場將是企業的收入來源，支持企業關鍵財務目標的實現。行銷經理必須能夠識別獨特的價值主張，即公司應該如何向目標客戶傳遞獨特的競爭優勢價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分析顧客盈利率時，公司除了要測量與特定顧客的交易量之外，還需要對該業務的盈利率進行衡量。當通過客戶盈利率測量方法發現某個目標顧客群不能給公司帶來盈利時，需要對這部分目標顧客群做進一步的分析，要注意，新顧客與老顧客不同，某些新顧客即使現在無利可圖，但從其終生盈利率來看，他們可能是未來的利潤源泉。對無利可圖的老顧客，優化生產和配送過程，或者提價是必需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、内部運營過程方面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内部運營過程衡量方法所重視的，是對客戶滿意程度和實現組織財務目標，影響最大的那些内部過程。平衡計分卡方法把革新過程引入到内部經營過程之中，要求企業創造全新的產品和服務，以滿足現有和未來目標客戶的需求。這些過程能夠創造企業未來的價值，推動企業未來的財務績效。内部經營過程主要包括：創新過程、與傳遞產品和服務相關的營運過程、售後服務過程。領先的企業都在不斷尋找全球運作經驗來更好管理和控制内部經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、市場驅動能力。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市場驅動型組織通過兩個方面來開發優越内部經營過程：市場感覺、客戶維繫。</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市場感覺是指收集、解釋、運用市場資訊的過程。這些組織得當的過程使得市場驅動型組織能很好地感覺市場趨勢，並基於市場資訊作出比競爭對手更主動、全面的行動。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客戶維繫過程包括定義明確的程序和系統，組織運用這些系統實現和客戶的長期合作關系。客戶維繫過程具有跨功能的、競爭對手很難模仿的性質。組織運用客戶維繫爲目標客戶解決產品和服務的系列問題。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、積木原理（</a:t>
            </a:r>
            <a:r>
              <a:rPr lang="en-US" altLang="zh-TW" sz="1200" dirty="0">
                <a:solidFill>
                  <a:schemeClr val="tx1"/>
                </a:solidFill>
                <a:ea typeface="宋体" pitchFamily="2" charset="-122"/>
              </a:rPr>
              <a:t>building block principle, BBP</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感覺和客戶維繫能力，提供了建立市場驅動型組織的基礎：整體目標是要表現一種具有滲透力的行爲，這種行爲滲透到組織的一系列過程、信仰、價值觀，反映了這樣一種哲學，即所有的決策都始於客戶需求和客戶行爲，人們對客戶的需求、行爲、競爭者的能力達成共識，並以此爲指南。人們朝著「比競爭對手更好的滿足客戶」這個目標共同前進。</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、學習和成長方面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的學習和成長的三個主要驅動力是員工能力、資訊系統能力、組織激勵人才的系統程序。爲了獲得平衡計分卡在其他領域的理想績效，關鍵目標就是要合理測量員工滿意、員工留住、員工生產率。同樣，位於銷售、技術前沿的員工，必須及時、準確地獲得客戶信息。然而，如果組織不能採取適當的激勵和授權，即使是熟悉組織資訊系統的員工，也不會對組織目標的實現產生正面的影響，例如美國聯邦快遞公司（</a:t>
            </a:r>
            <a:r>
              <a:rPr lang="en-US" altLang="zh-TW" sz="1200" dirty="0">
                <a:solidFill>
                  <a:schemeClr val="tx1"/>
                </a:solidFill>
                <a:ea typeface="宋体" pitchFamily="2" charset="-122"/>
              </a:rPr>
              <a:t>FedEx</a:t>
            </a:r>
            <a:r>
              <a:rPr lang="zh-TW" altLang="en-US" sz="1200" dirty="0">
                <a:solidFill>
                  <a:schemeClr val="tx1"/>
                </a:solidFill>
                <a:ea typeface="宋体" pitchFamily="2" charset="-122"/>
              </a:rPr>
              <a:t>）和西南航空公司（</a:t>
            </a:r>
            <a:r>
              <a:rPr lang="en-US" altLang="zh-TW" sz="1200" dirty="0">
                <a:solidFill>
                  <a:schemeClr val="tx1"/>
                </a:solidFill>
                <a:ea typeface="宋体" pitchFamily="2" charset="-122"/>
              </a:rPr>
              <a:t>Southwest Airlines</a:t>
            </a:r>
            <a:r>
              <a:rPr lang="zh-TW" altLang="en-US" sz="1200" dirty="0">
                <a:solidFill>
                  <a:schemeClr val="tx1"/>
                </a:solidFill>
                <a:ea typeface="宋体" pitchFamily="2" charset="-122"/>
              </a:rPr>
              <a:t>），員工激勵和授權在維護顧客的安全方面起到了至關重要的作用。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斯坦利</a:t>
            </a:r>
            <a:r>
              <a:rPr lang="en-US" altLang="zh-TW" sz="1200" dirty="0">
                <a:solidFill>
                  <a:schemeClr val="tx1"/>
                </a:solidFill>
                <a:ea typeface="宋体" pitchFamily="2" charset="-122"/>
              </a:rPr>
              <a:t>·</a:t>
            </a:r>
            <a:r>
              <a:rPr lang="zh-TW" altLang="en-US" sz="1200" dirty="0">
                <a:solidFill>
                  <a:schemeClr val="tx1"/>
                </a:solidFill>
                <a:ea typeface="宋体" pitchFamily="2" charset="-122"/>
              </a:rPr>
              <a:t>斯萊特（</a:t>
            </a:r>
            <a:r>
              <a:rPr lang="en-US" altLang="zh-TW" sz="1200" dirty="0" err="1">
                <a:solidFill>
                  <a:schemeClr val="tx1"/>
                </a:solidFill>
                <a:ea typeface="宋体" pitchFamily="2" charset="-122"/>
              </a:rPr>
              <a:t>Stanley·Slater</a:t>
            </a:r>
            <a:r>
              <a:rPr lang="zh-TW" altLang="en-US" sz="1200" dirty="0">
                <a:solidFill>
                  <a:schemeClr val="tx1"/>
                </a:solidFill>
                <a:ea typeface="宋体" pitchFamily="2" charset="-122"/>
              </a:rPr>
              <a:t>）建議：開發良好的學習能力需要形成和維持一種競爭優勢。像約翰遜公司（</a:t>
            </a:r>
            <a:r>
              <a:rPr lang="en-US" altLang="zh-TW" sz="1200" dirty="0">
                <a:solidFill>
                  <a:schemeClr val="tx1"/>
                </a:solidFill>
                <a:ea typeface="宋体" pitchFamily="2" charset="-122"/>
              </a:rPr>
              <a:t>Wunderman Cato Johnson</a:t>
            </a:r>
            <a:r>
              <a:rPr lang="zh-TW" altLang="en-US" sz="1200" dirty="0">
                <a:solidFill>
                  <a:schemeClr val="tx1"/>
                </a:solidFill>
                <a:ea typeface="宋体" pitchFamily="2" charset="-122"/>
              </a:rPr>
              <a:t>）、惠普公司（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）、明尼蘇達礦業及機器製造公司（</a:t>
            </a:r>
            <a:r>
              <a:rPr lang="en-US" altLang="zh-TW" sz="1200" dirty="0">
                <a:solidFill>
                  <a:schemeClr val="tx1"/>
                </a:solidFill>
                <a:ea typeface="宋体" pitchFamily="2" charset="-122"/>
              </a:rPr>
              <a:t>Minnesota Mining and Manufacturing, 3M</a:t>
            </a:r>
            <a:r>
              <a:rPr lang="zh-TW" altLang="en-US" sz="1200" dirty="0">
                <a:solidFill>
                  <a:schemeClr val="tx1"/>
                </a:solidFill>
                <a:ea typeface="宋体" pitchFamily="2" charset="-122"/>
              </a:rPr>
              <a:t>）都恰當展示了其再投資、縮小業績差距、抓住新的和已經存在的市場機會的能力。斯坦利</a:t>
            </a:r>
            <a:r>
              <a:rPr lang="en-US" altLang="zh-TW" sz="1200" dirty="0">
                <a:solidFill>
                  <a:schemeClr val="tx1"/>
                </a:solidFill>
                <a:ea typeface="宋体" pitchFamily="2" charset="-122"/>
              </a:rPr>
              <a:t>·</a:t>
            </a:r>
            <a:r>
              <a:rPr lang="zh-TW" altLang="en-US" sz="1200" dirty="0">
                <a:solidFill>
                  <a:schemeClr val="tx1"/>
                </a:solidFill>
                <a:ea typeface="宋体" pitchFamily="2" charset="-122"/>
              </a:rPr>
              <a:t>斯萊特（</a:t>
            </a:r>
            <a:r>
              <a:rPr lang="en-US" altLang="zh-TW" sz="1200" dirty="0" err="1">
                <a:solidFill>
                  <a:schemeClr val="tx1"/>
                </a:solidFill>
                <a:ea typeface="宋体" pitchFamily="2" charset="-122"/>
              </a:rPr>
              <a:t>Stanley·Slater</a:t>
            </a:r>
            <a:r>
              <a:rPr lang="zh-TW" altLang="en-US" sz="1200" dirty="0">
                <a:solidFill>
                  <a:schemeClr val="tx1"/>
                </a:solidFill>
                <a:ea typeface="宋体" pitchFamily="2" charset="-122"/>
              </a:rPr>
              <a:t>）說：「持續、創新的學習過程更可能發生在一個具有靈活且充分授權的領導模式的組織中，以市場爲導向的創業家的文化鼓舞人們挑戰現狀；一個其成員之間能實現靈活的溝通、融洽的協調和衝突處理的組織，能獲得新產品開發的成功，實現銷售的增長和利潤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在資本結構的調整方面，平衡計分卡從四個方面提供了一系列的測量和目標評價的過程：財務、客戶、内部經營過程、學習和成長。通過這四個方面的相互作用，平衡計分卡揭示了企業的業務單位決策的本質。</a:t>
            </a:r>
          </a:p>
        </p:txBody>
      </p:sp>
      <p:sp>
        <p:nvSpPr>
          <p:cNvPr id="24580" name="灯片编号占位符 3">
            <a:extLst>
              <a:ext uri="{FF2B5EF4-FFF2-40B4-BE49-F238E27FC236}">
                <a16:creationId xmlns:a16="http://schemas.microsoft.com/office/drawing/2014/main" id="{2F6BA136-FE12-B23B-DD76-A2EBA8B80826}"/>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64</a:t>
            </a:fld>
            <a:endParaRPr lang="en-US" altLang="zh-CN" dirty="0"/>
          </a:p>
        </p:txBody>
      </p:sp>
    </p:spTree>
    <p:extLst>
      <p:ext uri="{BB962C8B-B14F-4D97-AF65-F5344CB8AC3E}">
        <p14:creationId xmlns:p14="http://schemas.microsoft.com/office/powerpoint/2010/main" val="25111969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FD7-D44F-3CE6-B7B8-42983CAB3CA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C303E46-A857-4074-9842-B03375EA1F44}"/>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8D159D2D-16F3-EFDD-3EAA-00662CEA1053}"/>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2</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工業品（</a:t>
            </a:r>
            <a:r>
              <a:rPr lang="en-US" altLang="zh-TW" sz="1200" dirty="0">
                <a:solidFill>
                  <a:schemeClr val="tx1"/>
                </a:solidFill>
                <a:ea typeface="宋体" pitchFamily="2" charset="-122"/>
              </a:rPr>
              <a:t>industrial</a:t>
            </a:r>
            <a:r>
              <a:rPr lang="zh-TW" altLang="en-US" sz="1200" dirty="0">
                <a:solidFill>
                  <a:schemeClr val="tx1"/>
                </a:solidFill>
                <a:ea typeface="宋体" pitchFamily="2" charset="-122"/>
              </a:rPr>
              <a:t>）行銷</a:t>
            </a:r>
            <a:r>
              <a:rPr lang="zh-CN" altLang="en-US" sz="1200" dirty="0">
                <a:solidFill>
                  <a:schemeClr val="tx1"/>
                </a:solidFill>
                <a:ea typeface="宋体" pitchFamily="2" charset="-122"/>
              </a:rPr>
              <a:t>控制與執行</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介紹控制過程要素</a:t>
            </a:r>
            <a:r>
              <a:rPr lang="zh-CN" altLang="en-US" sz="1200" dirty="0">
                <a:solidFill>
                  <a:schemeClr val="tx1"/>
                </a:solidFill>
                <a:ea typeface="宋体" pitchFamily="2" charset="-122"/>
              </a:rPr>
              <a:t>：</a:t>
            </a: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討論執行技巧如何影響行銷</a:t>
            </a:r>
            <a:r>
              <a:rPr lang="zh-CN" altLang="en-US" sz="1200" dirty="0">
                <a:solidFill>
                  <a:schemeClr val="tx1"/>
                </a:solidFill>
                <a:ea typeface="宋体" pitchFamily="2" charset="-122"/>
              </a:rPr>
              <a:t>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12.2</a:t>
            </a:r>
            <a:r>
              <a:rPr lang="zh-TW" altLang="en-US" sz="1200" dirty="0">
                <a:solidFill>
                  <a:schemeClr val="tx1"/>
                </a:solidFill>
                <a:ea typeface="宋体" pitchFamily="2" charset="-122"/>
              </a:rPr>
              <a:t>、行銷</a:t>
            </a:r>
            <a:r>
              <a:rPr lang="zh-CN" altLang="en-US" sz="1200" dirty="0">
                <a:solidFill>
                  <a:schemeClr val="tx1"/>
                </a:solidFill>
                <a:ea typeface="宋体" pitchFamily="2" charset="-122"/>
              </a:rPr>
              <a:t>策略</a:t>
            </a:r>
            <a:r>
              <a:rPr lang="zh-TW" altLang="en-US" sz="1200" dirty="0">
                <a:solidFill>
                  <a:schemeClr val="tx1"/>
                </a:solidFill>
                <a:ea typeface="宋体" pitchFamily="2" charset="-122"/>
              </a:rPr>
              <a:t>的資源配置</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中的資源，一方面用來分配給整體市場；另一方面，爲了實現特定的目標而分配給某個特定的策略要素。利潤貢獻、市場占有率、新客戶數、銷售和費用支出水平是典型的績效衡量標準。但不管選擇的標準如何，在設計行銷策略時，應考慮四個評估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、在計劃階段，需要花費多少行銷費用？這是爲實現行銷策略進行的預算工作。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、行銷中，資金應該怎樣分配？例如，廣告需要多少？個人推銷需要多少？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、在行銷策略的每一個要素中，資源應該如何分配才能最好實現企業的行銷目標？例如，應該選擇何種廣告傳媒？應該如何針對現有顧客和潛在顧客來部署銷售人員？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、哪一個區隔市場、地理區域、哪一種產品盈利最豐？在激烈的市場競爭中，每一個區隔市場或潛在市場組合方面的需要是不同的。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、策略形成的基礎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行銷績效的評估結果爲整合行銷策略形成和行銷控制系統提供了良好的基礎。從近期的運作結果，可知過去投入的行銷努力，在實現目標的過程中獲得成功的程度。過高或過低都將顯示資金應該重新分配。若公司期望達到</a:t>
            </a:r>
            <a:r>
              <a:rPr lang="en-US" altLang="zh-TW" sz="1200" dirty="0">
                <a:solidFill>
                  <a:schemeClr val="tx1"/>
                </a:solidFill>
                <a:ea typeface="宋体" pitchFamily="2" charset="-122"/>
              </a:rPr>
              <a:t>20%</a:t>
            </a:r>
            <a:r>
              <a:rPr lang="zh-TW" altLang="en-US" sz="1200" dirty="0">
                <a:solidFill>
                  <a:schemeClr val="tx1"/>
                </a:solidFill>
                <a:ea typeface="宋体" pitchFamily="2" charset="-122"/>
              </a:rPr>
              <a:t>的市場份額，而實際僅有</a:t>
            </a:r>
            <a:r>
              <a:rPr lang="en-US" altLang="zh-TW" sz="1200" dirty="0">
                <a:solidFill>
                  <a:schemeClr val="tx1"/>
                </a:solidFill>
                <a:ea typeface="宋体" pitchFamily="2" charset="-122"/>
              </a:rPr>
              <a:t>12%</a:t>
            </a:r>
            <a:r>
              <a:rPr lang="zh-TW" altLang="en-US" sz="1200" dirty="0">
                <a:solidFill>
                  <a:schemeClr val="tx1"/>
                </a:solidFill>
                <a:ea typeface="宋体" pitchFamily="2" charset="-122"/>
              </a:rPr>
              <a:t>，那就意味著需要對決策做出修改，由控制系統提供的績效信息，可知在該市場銷售代表，僅接觸了</a:t>
            </a:r>
            <a:r>
              <a:rPr lang="en-US" altLang="zh-TW" sz="1200" dirty="0">
                <a:solidFill>
                  <a:schemeClr val="tx1"/>
                </a:solidFill>
                <a:ea typeface="宋体" pitchFamily="2" charset="-122"/>
              </a:rPr>
              <a:t>45%</a:t>
            </a:r>
            <a:r>
              <a:rPr lang="zh-TW" altLang="en-US" sz="1200" dirty="0">
                <a:solidFill>
                  <a:schemeClr val="tx1"/>
                </a:solidFill>
                <a:ea typeface="宋体" pitchFamily="2" charset="-122"/>
              </a:rPr>
              <a:t>的潛在客戶，而額外的資金，可以用來拓展銷售隊伍或增加廣告預算。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獲得有效的行銷策略，行銷經理應該合理權衡策略要素與資源分配之間的相互關系。這對於成功制定策略、建立績效評估系統、對企業過去的業績進行合理地評價是完全必要的。控制系統能使組織的管理工作和企業績效的各個反面并駕齊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、行銷控制過程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行銷控制是一個如何管理市場資訊的過程。它有兩種主要的控制形式：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對資源分配的有效性進行控制；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在這種控制過程中，行銷經理常常以過去的利潤數據爲基準，來評價未來的行銷費用支出。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計劃業績與現實業績的比較。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這種控制形式聚焦於計劃與實際的差異，並找出差異存在的原因。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、非正式控制影響行爲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中非正式的控制系統，包括組織中指導人們行爲的共同的信仰和價值觀，市場部門設立的工作標準，都能對員工的行爲進行管理和約束。非正式控制系統和正式控制系統都能影響組織行爲，導致目標實現或不能實現。實踐中，行銷經理總是過分强調正式控制系統而忽略了非正式控制系統對組織產生的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伯納德</a:t>
            </a:r>
            <a:r>
              <a:rPr lang="en-US" altLang="zh-TW" sz="1200" dirty="0">
                <a:solidFill>
                  <a:schemeClr val="tx1"/>
                </a:solidFill>
                <a:ea typeface="宋体" pitchFamily="2" charset="-122"/>
              </a:rPr>
              <a:t>·</a:t>
            </a:r>
            <a:r>
              <a:rPr lang="zh-TW" altLang="en-US" sz="1200" dirty="0">
                <a:solidFill>
                  <a:schemeClr val="tx1"/>
                </a:solidFill>
                <a:ea typeface="宋体" pitchFamily="2" charset="-122"/>
              </a:rPr>
              <a:t>喬沃斯科（</a:t>
            </a:r>
            <a:r>
              <a:rPr lang="en-US" altLang="zh-TW" sz="1200" dirty="0">
                <a:solidFill>
                  <a:schemeClr val="tx1"/>
                </a:solidFill>
                <a:ea typeface="宋体" pitchFamily="2" charset="-122"/>
              </a:rPr>
              <a:t>Bernard </a:t>
            </a:r>
            <a:r>
              <a:rPr lang="en-US" altLang="zh-TW" sz="1200" dirty="0" err="1">
                <a:solidFill>
                  <a:schemeClr val="tx1"/>
                </a:solidFill>
                <a:ea typeface="宋体" pitchFamily="2" charset="-122"/>
              </a:rPr>
              <a:t>Jaworkski</a:t>
            </a:r>
            <a:r>
              <a:rPr lang="zh-TW" altLang="en-US" sz="1200" dirty="0">
                <a:solidFill>
                  <a:schemeClr val="tx1"/>
                </a:solidFill>
                <a:ea typeface="宋体" pitchFamily="2" charset="-122"/>
              </a:rPr>
              <a:t>）、伍拉瑟斯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斯戴瑟科普羅斯（</a:t>
            </a:r>
            <a:r>
              <a:rPr lang="en-US" altLang="zh-TW" sz="1200" dirty="0" err="1">
                <a:solidFill>
                  <a:schemeClr val="tx1"/>
                </a:solidFill>
                <a:ea typeface="宋体" pitchFamily="2" charset="-122"/>
              </a:rPr>
              <a:t>Vlasis</a:t>
            </a:r>
            <a:r>
              <a:rPr lang="en-US" altLang="zh-TW" sz="1200" dirty="0">
                <a:solidFill>
                  <a:schemeClr val="tx1"/>
                </a:solidFill>
                <a:ea typeface="宋体" pitchFamily="2" charset="-122"/>
              </a:rPr>
              <a:t> </a:t>
            </a:r>
            <a:r>
              <a:rPr lang="en-US" altLang="zh-TW" sz="1200" dirty="0" err="1">
                <a:solidFill>
                  <a:schemeClr val="tx1"/>
                </a:solidFill>
                <a:ea typeface="宋体" pitchFamily="2" charset="-122"/>
              </a:rPr>
              <a:t>Stathakopoulus</a:t>
            </a:r>
            <a:r>
              <a:rPr lang="zh-TW" altLang="en-US" sz="1200" dirty="0">
                <a:solidFill>
                  <a:schemeClr val="tx1"/>
                </a:solidFill>
                <a:ea typeface="宋体" pitchFamily="2" charset="-122"/>
              </a:rPr>
              <a:t>）、賽恩科</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科瑞士讕（</a:t>
            </a:r>
            <a:r>
              <a:rPr lang="en-US" altLang="zh-TW" sz="1200" dirty="0" err="1">
                <a:solidFill>
                  <a:schemeClr val="tx1"/>
                </a:solidFill>
                <a:ea typeface="宋体" pitchFamily="2" charset="-122"/>
              </a:rPr>
              <a:t>H.Shanker</a:t>
            </a:r>
            <a:r>
              <a:rPr lang="en-US" altLang="zh-TW" sz="1200" dirty="0">
                <a:solidFill>
                  <a:schemeClr val="tx1"/>
                </a:solidFill>
                <a:ea typeface="宋体" pitchFamily="2" charset="-122"/>
              </a:rPr>
              <a:t> Krishnan</a:t>
            </a:r>
            <a:r>
              <a:rPr lang="zh-TW" altLang="en-US" sz="1200" dirty="0">
                <a:solidFill>
                  <a:schemeClr val="tx1"/>
                </a:solidFill>
                <a:ea typeface="宋体" pitchFamily="2" charset="-122"/>
              </a:rPr>
              <a:t>）强調了正式控制系統與非正式控制系統結合的重要性。他們認爲，某些非正式的控制系統能爲組織產生很高的士氣和團隊凝聚力，作爲行銷經理，就必須更加清楚非正式控制的效果和它們在控制過程中的作用。顯然，工業品行銷經理必須認識到僅僅運營正式的控制過程很難實現組織目標，還必須同時識別和管理非正式控制系統。對資訊系統的良好管理能爲組織提供及時、準確的資訊。</a:t>
            </a:r>
          </a:p>
        </p:txBody>
      </p:sp>
      <p:sp>
        <p:nvSpPr>
          <p:cNvPr id="24580" name="灯片编号占位符 3">
            <a:extLst>
              <a:ext uri="{FF2B5EF4-FFF2-40B4-BE49-F238E27FC236}">
                <a16:creationId xmlns:a16="http://schemas.microsoft.com/office/drawing/2014/main" id="{2F6BA136-FE12-B23B-DD76-A2EBA8B80826}"/>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65</a:t>
            </a:fld>
            <a:endParaRPr lang="en-US" altLang="zh-CN" dirty="0"/>
          </a:p>
        </p:txBody>
      </p:sp>
    </p:spTree>
    <p:extLst>
      <p:ext uri="{BB962C8B-B14F-4D97-AF65-F5344CB8AC3E}">
        <p14:creationId xmlns:p14="http://schemas.microsoft.com/office/powerpoint/2010/main" val="23454887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FD7-D44F-3CE6-B7B8-42983CAB3CA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C303E46-A857-4074-9842-B03375EA1F44}"/>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8D159D2D-16F3-EFDD-3EAA-00662CEA1053}"/>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2</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工業品（</a:t>
            </a:r>
            <a:r>
              <a:rPr lang="en-US" altLang="zh-TW" sz="1200" dirty="0">
                <a:solidFill>
                  <a:schemeClr val="tx1"/>
                </a:solidFill>
                <a:ea typeface="宋体" pitchFamily="2" charset="-122"/>
              </a:rPr>
              <a:t>industrial</a:t>
            </a:r>
            <a:r>
              <a:rPr lang="zh-TW" altLang="en-US" sz="1200" dirty="0">
                <a:solidFill>
                  <a:schemeClr val="tx1"/>
                </a:solidFill>
                <a:ea typeface="宋体" pitchFamily="2" charset="-122"/>
              </a:rPr>
              <a:t>）行銷</a:t>
            </a:r>
            <a:r>
              <a:rPr lang="zh-CN" altLang="en-US" sz="1200" dirty="0">
                <a:solidFill>
                  <a:schemeClr val="tx1"/>
                </a:solidFill>
                <a:ea typeface="宋体" pitchFamily="2" charset="-122"/>
              </a:rPr>
              <a:t>控制與執行</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介紹控制過程要素</a:t>
            </a:r>
            <a:r>
              <a:rPr lang="zh-CN" altLang="en-US" sz="1200" dirty="0">
                <a:solidFill>
                  <a:schemeClr val="tx1"/>
                </a:solidFill>
                <a:ea typeface="宋体" pitchFamily="2" charset="-122"/>
              </a:rPr>
              <a:t>：</a:t>
            </a: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討論執行技巧如何影響行銷</a:t>
            </a:r>
            <a:r>
              <a:rPr lang="zh-CN" altLang="en-US" sz="1200" dirty="0">
                <a:solidFill>
                  <a:schemeClr val="tx1"/>
                </a:solidFill>
                <a:ea typeface="宋体" pitchFamily="2" charset="-122"/>
              </a:rPr>
              <a:t>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a:t>
            </a:r>
            <a:r>
              <a:rPr lang="zh-TW" altLang="en-US" sz="1200" dirty="0">
                <a:solidFill>
                  <a:schemeClr val="tx1"/>
                </a:solidFill>
                <a:ea typeface="宋体" pitchFamily="2" charset="-122"/>
              </a:rPr>
              <a:t>、行銷控制的層次</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12.3.1</a:t>
            </a:r>
            <a:r>
              <a:rPr lang="zh-TW" altLang="en-US" sz="1200" dirty="0">
                <a:solidFill>
                  <a:schemeClr val="tx1"/>
                </a:solidFill>
                <a:ea typeface="宋体" pitchFamily="2" charset="-122"/>
              </a:rPr>
              <a:t>、策略控制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策略控制是對公司廣義的評價，評價公司是否朝向正確的方向發展。策略控制重點評價策略是否按原計劃執行，是否產生了預期的結果。因爲工業品市場環境瞬息萬變，現有的產品和市場可能已失去潛力，而新的產品和市場爲組織提供了重要的機會。行銷大師菲利普</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科特勒（</a:t>
            </a:r>
            <a:r>
              <a:rPr lang="en-US" altLang="zh-TW" sz="1200" dirty="0">
                <a:solidFill>
                  <a:schemeClr val="tx1"/>
                </a:solidFill>
                <a:ea typeface="宋体" pitchFamily="2" charset="-122"/>
              </a:rPr>
              <a:t>Kotler</a:t>
            </a:r>
            <a:r>
              <a:rPr lang="zh-TW" altLang="en-US" sz="1200" dirty="0">
                <a:solidFill>
                  <a:schemeClr val="tx1"/>
                </a:solidFill>
                <a:ea typeface="宋体" pitchFamily="2" charset="-122"/>
              </a:rPr>
              <a:t>）建議公司周期性地進行行銷審計：一種廣泛的、周期性的、系統的評價企業行銷活動的工具，通過行銷審計，可以對企業面臨的外部市場環境和内部的行銷活動進行詳細的分析。對企業外部環境的分析可以評價企業的形象、客戶特徵、競爭優勢、限制條件、經濟趨勢。對這些資訊的分析能揭示企業面臨的風險和機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内部行銷系統的評價能揭示企業的行銷目標、組織、執行情況，通過這種評價，管理者能識別各種環境，從而有針對性地採取新產品開發策略或市場開發策略。一般而言，行銷審計是一種有價值的用來評價行銷策略方向性的工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策略評價的問題，喬治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達伊（</a:t>
            </a:r>
            <a:r>
              <a:rPr lang="en-US" altLang="zh-TW" sz="1200" dirty="0">
                <a:solidFill>
                  <a:schemeClr val="tx1"/>
                </a:solidFill>
                <a:ea typeface="宋体" pitchFamily="2" charset="-122"/>
              </a:rPr>
              <a:t>George Day</a:t>
            </a:r>
            <a:r>
              <a:rPr lang="zh-TW" altLang="en-US" sz="1200" dirty="0">
                <a:solidFill>
                  <a:schemeClr val="tx1"/>
                </a:solidFill>
                <a:ea typeface="宋体" pitchFamily="2" charset="-122"/>
              </a:rPr>
              <a:t>）認爲，爲了提供保證策略的可靠性，任何一個策略都必須滿足幾個方面的測試。「有效的工業品策略是在不同的管理層之間和各管理層内部，員工互相辯論、檢驗並通過對話而形成的。通過挑戰鼓勵員工從現實出發，因爲只有從現實出發，才不會被幻想和短視的分析扭曲了至關重要的決策，同時又不扼殺創造力和風險精神。」喬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達伊（</a:t>
            </a:r>
            <a:r>
              <a:rPr lang="en-US" altLang="zh-TW" sz="1200" dirty="0">
                <a:solidFill>
                  <a:schemeClr val="tx1"/>
                </a:solidFill>
                <a:ea typeface="宋体" pitchFamily="2" charset="-122"/>
              </a:rPr>
              <a:t>George Day</a:t>
            </a:r>
            <a:r>
              <a:rPr lang="zh-TW" altLang="en-US" sz="1200" dirty="0">
                <a:solidFill>
                  <a:schemeClr val="tx1"/>
                </a:solidFill>
                <a:ea typeface="宋体" pitchFamily="2" charset="-122"/>
              </a:rPr>
              <a:t>）認爲許多策略決策的失敗在於策略形成過程中，沒有在正確的時間問正確的問題。他提出了一些有遠見的問題，來指導在策略選擇過程中的分析工作。這些關鍵的問題是策略控制過程的基礎。</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序號	要素	解釋	示例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	</a:t>
            </a:r>
            <a:r>
              <a:rPr lang="zh-TW" altLang="en-US" sz="1200" dirty="0">
                <a:solidFill>
                  <a:schemeClr val="tx1"/>
                </a:solidFill>
                <a:ea typeface="宋体" pitchFamily="2" charset="-122"/>
              </a:rPr>
              <a:t>適宜	是否具有持續優勢？	例如，根據業務能力和競爭者的可能反應評價每一種可供選擇的策略。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	</a:t>
            </a:r>
            <a:r>
              <a:rPr lang="zh-TW" altLang="en-US" sz="1200" dirty="0">
                <a:solidFill>
                  <a:schemeClr val="tx1"/>
                </a:solidFill>
                <a:ea typeface="宋体" pitchFamily="2" charset="-122"/>
              </a:rPr>
              <a:t>可行	題設是否現實？	例如，關於銷售、利潤、競爭情況的假設，是基於事實嗎？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	</a:t>
            </a:r>
            <a:r>
              <a:rPr lang="zh-TW" altLang="en-US" sz="1200" dirty="0">
                <a:solidFill>
                  <a:schemeClr val="tx1"/>
                </a:solidFill>
                <a:ea typeface="宋体" pitchFamily="2" charset="-122"/>
              </a:rPr>
              <a:t>靈活	是否擁有技術、資源、執行能力？	例如，是否有足夠的銷售隊伍、廣告預算？員工能否履行義務？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	</a:t>
            </a:r>
            <a:r>
              <a:rPr lang="zh-TW" altLang="en-US" sz="1200" dirty="0">
                <a:solidFill>
                  <a:schemeClr val="tx1"/>
                </a:solidFill>
                <a:ea typeface="宋体" pitchFamily="2" charset="-122"/>
              </a:rPr>
              <a:t>一致	各決策是否結合爲一體？	例如，公司内部各職能部門之間是否能保持一致？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	</a:t>
            </a:r>
            <a:r>
              <a:rPr lang="zh-TW" altLang="en-US" sz="1200" dirty="0">
                <a:solidFill>
                  <a:schemeClr val="tx1"/>
                </a:solidFill>
                <a:ea typeface="宋体" pitchFamily="2" charset="-122"/>
              </a:rPr>
              <a:t>脆弱	將面臨何種風險和偶然因素？	例如，如果關鍵性的假設錯誤，各決策將存在何種風險？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	</a:t>
            </a:r>
            <a:r>
              <a:rPr lang="zh-TW" altLang="en-US" sz="1200" dirty="0">
                <a:solidFill>
                  <a:schemeClr val="tx1"/>
                </a:solidFill>
                <a:ea typeface="宋体" pitchFamily="2" charset="-122"/>
              </a:rPr>
              <a:t>適應性	能繼續保持靈活性嗎？	例如，若有重大偶然事故發生，策略能在未來得到合理的修改嗎？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	</a:t>
            </a:r>
            <a:r>
              <a:rPr lang="zh-TW" altLang="en-US" sz="1200" dirty="0">
                <a:solidFill>
                  <a:schemeClr val="tx1"/>
                </a:solidFill>
                <a:ea typeface="宋体" pitchFamily="2" charset="-122"/>
              </a:rPr>
              <a:t>財務期望	能帶來幾多經濟價值？	聯系風險和回報，每一個策略選擇具有何種吸引力？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資料來源：乔治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达伊（</a:t>
            </a:r>
            <a:r>
              <a:rPr lang="en-US" altLang="zh-TW" sz="1200" dirty="0">
                <a:solidFill>
                  <a:schemeClr val="tx1"/>
                </a:solidFill>
                <a:ea typeface="宋体" pitchFamily="2" charset="-122"/>
              </a:rPr>
              <a:t>George Day</a:t>
            </a:r>
            <a:r>
              <a:rPr lang="zh-TW" altLang="en-US" sz="1200" dirty="0">
                <a:solidFill>
                  <a:schemeClr val="tx1"/>
                </a:solidFill>
                <a:ea typeface="宋体" pitchFamily="2" charset="-122"/>
              </a:rPr>
              <a:t>）</a:t>
            </a:r>
            <a:r>
              <a:rPr lang="en-US" altLang="zh-TW" sz="1200" dirty="0">
                <a:solidFill>
                  <a:schemeClr val="tx1"/>
                </a:solidFill>
                <a:ea typeface="宋体" pitchFamily="2" charset="-122"/>
              </a:rPr>
              <a:t>.</a:t>
            </a:r>
            <a:r>
              <a:rPr lang="zh-TW" altLang="en-US" sz="1200" dirty="0">
                <a:solidFill>
                  <a:schemeClr val="tx1"/>
                </a:solidFill>
                <a:ea typeface="宋体" pitchFamily="2" charset="-122"/>
              </a:rPr>
              <a:t>战略开发所需的强硬问题</a:t>
            </a:r>
            <a:r>
              <a:rPr lang="en-US" altLang="zh-TW" sz="1200" dirty="0">
                <a:solidFill>
                  <a:schemeClr val="tx1"/>
                </a:solidFill>
                <a:ea typeface="宋体" pitchFamily="2" charset="-122"/>
              </a:rPr>
              <a:t>.</a:t>
            </a:r>
            <a:r>
              <a:rPr lang="zh-TW" altLang="en-US" sz="1200" dirty="0">
                <a:solidFill>
                  <a:schemeClr val="tx1"/>
                </a:solidFill>
                <a:ea typeface="宋体" pitchFamily="2" charset="-122"/>
              </a:rPr>
              <a:t>企业战略杂志，</a:t>
            </a:r>
            <a:r>
              <a:rPr lang="en-US" altLang="zh-TW" sz="1200" dirty="0">
                <a:solidFill>
                  <a:schemeClr val="tx1"/>
                </a:solidFill>
                <a:ea typeface="宋体" pitchFamily="2" charset="-122"/>
              </a:rPr>
              <a:t>1986(7):60~68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在分析了各策略的優劣勢後，還需要結合策略實施的結果，以更好實行行銷控制。菲利普</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科特勒（</a:t>
            </a:r>
            <a:r>
              <a:rPr lang="en-US" altLang="zh-TW" sz="1200" dirty="0">
                <a:solidFill>
                  <a:schemeClr val="tx1"/>
                </a:solidFill>
                <a:ea typeface="宋体" pitchFamily="2" charset="-122"/>
              </a:rPr>
              <a:t>Kotler</a:t>
            </a:r>
            <a:r>
              <a:rPr lang="zh-TW" altLang="en-US" sz="1200" dirty="0">
                <a:solidFill>
                  <a:schemeClr val="tx1"/>
                </a:solidFill>
                <a:ea typeface="宋体" pitchFamily="2" charset="-122"/>
              </a:rPr>
              <a:t>）提倡公司運用兩個工具：行銷效果等級考察、行銷審計，以幫助消除策略控制問題。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、行銷效果等級考察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一些行銷經理經常使用短期銷售導向的促銷活動進行行銷管理，這些措施，將不斷瓦解公司的生產規劃和對直接現金流的需求。若一個工廠通常以</a:t>
            </a:r>
            <a:r>
              <a:rPr lang="en-US" altLang="zh-TW" sz="1200" dirty="0">
                <a:solidFill>
                  <a:schemeClr val="tx1"/>
                </a:solidFill>
                <a:ea typeface="宋体" pitchFamily="2" charset="-122"/>
              </a:rPr>
              <a:t>50%</a:t>
            </a:r>
            <a:r>
              <a:rPr lang="zh-TW" altLang="en-US" sz="1200" dirty="0">
                <a:solidFill>
                  <a:schemeClr val="tx1"/>
                </a:solidFill>
                <a:ea typeface="宋体" pitchFamily="2" charset="-122"/>
              </a:rPr>
              <a:t>的生產能力運轉，而在其餘時間以</a:t>
            </a:r>
            <a:r>
              <a:rPr lang="en-US" altLang="zh-TW" sz="1200" dirty="0">
                <a:solidFill>
                  <a:schemeClr val="tx1"/>
                </a:solidFill>
                <a:ea typeface="宋体" pitchFamily="2" charset="-122"/>
              </a:rPr>
              <a:t>150%</a:t>
            </a:r>
            <a:r>
              <a:rPr lang="zh-TW" altLang="en-US" sz="1200" dirty="0">
                <a:solidFill>
                  <a:schemeClr val="tx1"/>
                </a:solidFill>
                <a:ea typeface="宋体" pitchFamily="2" charset="-122"/>
              </a:rPr>
              <a:t>的生產能力運轉，顯然，這家企業的行銷效果等級非常低。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在成本和客戶有效兩方面都很好的行銷，會反映在五個方面特性上：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、客戶哲學：包括對公司服務於選定市場的需要和希望的重要性的識別；對於不同的區隔市場發展不同的服務和行銷計劃；在設計其工業品行銷時，考察整個行銷系統，包括代理商、渠道、競爭者的客戶和環境。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、整體行銷組織：包括高水平的行銷組織架構和主要行銷職能的控制。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、充分的行銷信息：對客戶、通路、競爭者進行研究，從而説明不同的區隔市場、產品、區域、通路、客戶、利潤率、衡量不同的行銷開支。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、策略的定向：衡量主要行銷策略的範圍，考慮當前行銷策略的品質、思考設計的範圍。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、操作效率：最大限度地掌握行銷信息的溝通和執行情況，行銷資源的利用情況，明確管理當局如何快速有效地對新的發展機會作出反應。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、行銷審計（</a:t>
            </a:r>
            <a:r>
              <a:rPr lang="en-US" altLang="zh-TW" sz="1200" dirty="0">
                <a:solidFill>
                  <a:schemeClr val="tx1"/>
                </a:solidFill>
                <a:ea typeface="宋体" pitchFamily="2" charset="-122"/>
              </a:rPr>
              <a:t>marketing audit</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行銷審計是對先前進行的行銷效果等級的考察所揭示問題的更全面研究。這種詳細的主要課題和摘要描述包括：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、行銷環境審計：分析主要的宏觀環境力量和企業的市場、客戶、最終客戶、競爭者、分銷商、供應商的趨勢。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、行銷策略審計：考察公司的行銷目標、行銷策略對當前和預測的行銷環境的適應性如何。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、行銷組織審計：評估行銷組織執行計劃的能力。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、行銷資訊系統審計：審查公司分析、計劃、控制系統的品質。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、行銷產出率審計：審查不同行銷實體的利潤率和不同行銷開支的成本效益。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、行銷職能審計：深入評估主要行銷組合，即產品、價格、 銷售人員、分銷、廣告、、促銷、公共關系。</a:t>
            </a:r>
          </a:p>
        </p:txBody>
      </p:sp>
      <p:sp>
        <p:nvSpPr>
          <p:cNvPr id="24580" name="灯片编号占位符 3">
            <a:extLst>
              <a:ext uri="{FF2B5EF4-FFF2-40B4-BE49-F238E27FC236}">
                <a16:creationId xmlns:a16="http://schemas.microsoft.com/office/drawing/2014/main" id="{2F6BA136-FE12-B23B-DD76-A2EBA8B80826}"/>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66</a:t>
            </a:fld>
            <a:endParaRPr lang="en-US" altLang="zh-CN" dirty="0"/>
          </a:p>
        </p:txBody>
      </p:sp>
    </p:spTree>
    <p:extLst>
      <p:ext uri="{BB962C8B-B14F-4D97-AF65-F5344CB8AC3E}">
        <p14:creationId xmlns:p14="http://schemas.microsoft.com/office/powerpoint/2010/main" val="25167411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FD7-D44F-3CE6-B7B8-42983CAB3CA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C303E46-A857-4074-9842-B03375EA1F44}"/>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8D159D2D-16F3-EFDD-3EAA-00662CEA1053}"/>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2</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工業品（</a:t>
            </a:r>
            <a:r>
              <a:rPr lang="en-US" altLang="zh-TW" sz="1200" dirty="0">
                <a:solidFill>
                  <a:schemeClr val="tx1"/>
                </a:solidFill>
                <a:ea typeface="宋体" pitchFamily="2" charset="-122"/>
              </a:rPr>
              <a:t>industrial</a:t>
            </a:r>
            <a:r>
              <a:rPr lang="zh-TW" altLang="en-US" sz="1200" dirty="0">
                <a:solidFill>
                  <a:schemeClr val="tx1"/>
                </a:solidFill>
                <a:ea typeface="宋体" pitchFamily="2" charset="-122"/>
              </a:rPr>
              <a:t>）行銷</a:t>
            </a:r>
            <a:r>
              <a:rPr lang="zh-CN" altLang="en-US" sz="1200" dirty="0">
                <a:solidFill>
                  <a:schemeClr val="tx1"/>
                </a:solidFill>
                <a:ea typeface="宋体" pitchFamily="2" charset="-122"/>
              </a:rPr>
              <a:t>控制與執行</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介紹控制過程要素</a:t>
            </a:r>
            <a:r>
              <a:rPr lang="zh-CN" altLang="en-US" sz="1200" dirty="0">
                <a:solidFill>
                  <a:schemeClr val="tx1"/>
                </a:solidFill>
                <a:ea typeface="宋体" pitchFamily="2" charset="-122"/>
              </a:rPr>
              <a:t>：</a:t>
            </a: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討論執行技巧如何影響行銷</a:t>
            </a:r>
            <a:r>
              <a:rPr lang="zh-CN" altLang="en-US" sz="1200" dirty="0">
                <a:solidFill>
                  <a:schemeClr val="tx1"/>
                </a:solidFill>
                <a:ea typeface="宋体" pitchFamily="2" charset="-122"/>
              </a:rPr>
              <a:t>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a:t>
            </a:r>
            <a:r>
              <a:rPr lang="zh-TW" altLang="en-US" sz="1200" dirty="0">
                <a:solidFill>
                  <a:schemeClr val="tx1"/>
                </a:solidFill>
                <a:ea typeface="宋体" pitchFamily="2" charset="-122"/>
              </a:rPr>
              <a:t>、行銷控制的層次</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控制系統之所以如此普遍，原因在於它能在行銷分析的各個層面都發揮作用。例如工業品行銷人員必須經常評價他們設定的總體策略是否合適、有效、同時，他們還必須知道行銷策略中的各個要素是否在特定的市場中得到有效整合。而且，管理人員還需要評價資源分配的有效性，例如，直接銷售與中介分銷商，哪一個更有效？控制系統能在很多方面發揮作用。下面介紹四個主要層面的行銷控制：</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控制層次	主要負責人	控制目的	控制方法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策略控制	高層管理人員	檢查企業是否在市場、產品、通路方面正在尋求最佳機會。	行銷審計。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年度計劃控制（會計期間（</a:t>
            </a:r>
            <a:r>
              <a:rPr lang="en-US" altLang="zh-TW" sz="1200" dirty="0">
                <a:solidFill>
                  <a:schemeClr val="tx1"/>
                </a:solidFill>
                <a:ea typeface="宋体" pitchFamily="2" charset="-122"/>
              </a:rPr>
              <a:t>fiscal period</a:t>
            </a:r>
            <a:r>
              <a:rPr lang="zh-TW" altLang="en-US" sz="1200" dirty="0">
                <a:solidFill>
                  <a:schemeClr val="tx1"/>
                </a:solidFill>
                <a:ea typeface="宋体" pitchFamily="2" charset="-122"/>
              </a:rPr>
              <a:t>））	中層管理人員	檢查計劃目標是否實現。	銷售分析、市場占有率分析、銷售費用分析、財務分析、顧客態度追蹤。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效率和效果控制	中層管理人員	檢查企業在實現特定的目標過程中，行銷戰略要素中資源的利用情況。	費用比率、廣告效果評估、市場潛力、貢獻率分析。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盈利能力控制	行銷主計人員	檢查企業在哪些地方盈利，哪些地方虧損	產品、區域、顧客群、分銷通路、訂單盈利情況。</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12.3.1</a:t>
            </a:r>
            <a:r>
              <a:rPr lang="zh-TW" altLang="en-US" sz="1200" dirty="0">
                <a:solidFill>
                  <a:schemeClr val="tx1"/>
                </a:solidFill>
                <a:ea typeface="宋体" pitchFamily="2" charset="-122"/>
              </a:rPr>
              <a:t>、策略控制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策略控制是對公司廣義的評價，評價公司是否朝向正確的方向發展。策略控制重點評價策略是否按原計劃執行，是否產生了預期的結果。因爲工業品市場環境瞬息萬變，現有的產品和市場可能已失去潛力，而新的產品和市場爲組織提供了重要的機會。行銷大師菲利普</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科特勒（</a:t>
            </a:r>
            <a:r>
              <a:rPr lang="en-US" altLang="zh-TW" sz="1200" dirty="0">
                <a:solidFill>
                  <a:schemeClr val="tx1"/>
                </a:solidFill>
                <a:ea typeface="宋体" pitchFamily="2" charset="-122"/>
              </a:rPr>
              <a:t>Kotler</a:t>
            </a:r>
            <a:r>
              <a:rPr lang="zh-TW" altLang="en-US" sz="1200" dirty="0">
                <a:solidFill>
                  <a:schemeClr val="tx1"/>
                </a:solidFill>
                <a:ea typeface="宋体" pitchFamily="2" charset="-122"/>
              </a:rPr>
              <a:t>）建議公司周期性地進行行銷審計：一種廣泛的、周期性的、系統的評價企業行銷活動的工具，通過行銷審計，可以對企業面臨的外部市場環境和内部的行銷活動進行詳細的分析。對企業外部環境的分析可以評價企業的形象、客戶特徵、競爭優勢、限制條件、經濟趨勢。對這些資訊的分析能揭示企業面臨的風險和機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内部行銷系統的評價能揭示企業的行銷目標、組織、執行情況，通過這種評價，管理者能識別各種環境，從而有針對性地採取新產品開發策略或市場開發策略。一般而言，行銷審計是一種有價值的用來評價行銷策略方向性的工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策略評價的問題，喬治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達伊（</a:t>
            </a:r>
            <a:r>
              <a:rPr lang="en-US" altLang="zh-TW" sz="1200" dirty="0">
                <a:solidFill>
                  <a:schemeClr val="tx1"/>
                </a:solidFill>
                <a:ea typeface="宋体" pitchFamily="2" charset="-122"/>
              </a:rPr>
              <a:t>George Day</a:t>
            </a:r>
            <a:r>
              <a:rPr lang="zh-TW" altLang="en-US" sz="1200" dirty="0">
                <a:solidFill>
                  <a:schemeClr val="tx1"/>
                </a:solidFill>
                <a:ea typeface="宋体" pitchFamily="2" charset="-122"/>
              </a:rPr>
              <a:t>）認爲，爲了提供保證策略的可靠性，任何一個策略都必須滿足幾個方面的測試。「有效的工業品策略是在不同的管理層之間和各管理層内部，員工互相辯論、檢驗並通過對話而形成的。通過挑戰鼓勵員工從現實出發，因爲只有從現實出發，才不會被幻想和短視的分析扭曲了至關重要的決策，同時又不扼殺創造力和風險精神。」喬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達伊（</a:t>
            </a:r>
            <a:r>
              <a:rPr lang="en-US" altLang="zh-TW" sz="1200" dirty="0">
                <a:solidFill>
                  <a:schemeClr val="tx1"/>
                </a:solidFill>
                <a:ea typeface="宋体" pitchFamily="2" charset="-122"/>
              </a:rPr>
              <a:t>George Day</a:t>
            </a:r>
            <a:r>
              <a:rPr lang="zh-TW" altLang="en-US" sz="1200" dirty="0">
                <a:solidFill>
                  <a:schemeClr val="tx1"/>
                </a:solidFill>
                <a:ea typeface="宋体" pitchFamily="2" charset="-122"/>
              </a:rPr>
              <a:t>）認爲許多策略決策的失敗在於策略形成過程中，沒有在正確的時間問正確的問題。他提出了一些有遠見的問題，來指導在策略選擇過程中的分析工作。這些關鍵的問題是策略控制過程的基礎。</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序號	要素	解釋	示例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	</a:t>
            </a:r>
            <a:r>
              <a:rPr lang="zh-TW" altLang="en-US" sz="1200" dirty="0">
                <a:solidFill>
                  <a:schemeClr val="tx1"/>
                </a:solidFill>
                <a:ea typeface="宋体" pitchFamily="2" charset="-122"/>
              </a:rPr>
              <a:t>適宜	是否具有持續優勢？	例如，根據業務能力和競爭者的可能反應評價每一種可供選擇的策略。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	</a:t>
            </a:r>
            <a:r>
              <a:rPr lang="zh-TW" altLang="en-US" sz="1200" dirty="0">
                <a:solidFill>
                  <a:schemeClr val="tx1"/>
                </a:solidFill>
                <a:ea typeface="宋体" pitchFamily="2" charset="-122"/>
              </a:rPr>
              <a:t>可行	題設是否現實？	例如，關於銷售、利潤、競爭情況的假設，是基於事實嗎？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	</a:t>
            </a:r>
            <a:r>
              <a:rPr lang="zh-TW" altLang="en-US" sz="1200" dirty="0">
                <a:solidFill>
                  <a:schemeClr val="tx1"/>
                </a:solidFill>
                <a:ea typeface="宋体" pitchFamily="2" charset="-122"/>
              </a:rPr>
              <a:t>靈活	是否擁有技術、資源、執行能力？	例如，是否有足夠的銷售隊伍、廣告預算？員工能否履行義務？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	</a:t>
            </a:r>
            <a:r>
              <a:rPr lang="zh-TW" altLang="en-US" sz="1200" dirty="0">
                <a:solidFill>
                  <a:schemeClr val="tx1"/>
                </a:solidFill>
                <a:ea typeface="宋体" pitchFamily="2" charset="-122"/>
              </a:rPr>
              <a:t>一致	各決策是否結合爲一體？	例如，公司内部各職能部門之間是否能保持一致？</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	</a:t>
            </a:r>
            <a:r>
              <a:rPr lang="zh-TW" altLang="en-US" sz="1200" dirty="0">
                <a:solidFill>
                  <a:schemeClr val="tx1"/>
                </a:solidFill>
                <a:ea typeface="宋体" pitchFamily="2" charset="-122"/>
              </a:rPr>
              <a:t>脆弱	將面臨何種風險和偶然因素？	例如，如果關鍵性的假設錯誤，各決策將存在何種風險？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	</a:t>
            </a:r>
            <a:r>
              <a:rPr lang="zh-TW" altLang="en-US" sz="1200" dirty="0">
                <a:solidFill>
                  <a:schemeClr val="tx1"/>
                </a:solidFill>
                <a:ea typeface="宋体" pitchFamily="2" charset="-122"/>
              </a:rPr>
              <a:t>適應性	能繼續保持靈活性嗎？	例如，若有重大偶然事故發生，策略能在未來得到合理的修改嗎？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	</a:t>
            </a:r>
            <a:r>
              <a:rPr lang="zh-TW" altLang="en-US" sz="1200" dirty="0">
                <a:solidFill>
                  <a:schemeClr val="tx1"/>
                </a:solidFill>
                <a:ea typeface="宋体" pitchFamily="2" charset="-122"/>
              </a:rPr>
              <a:t>財務期望	能帶來幾多經濟價值？	聯系風險和回報，每一個策略選擇具有何種吸引力？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資料來源：乔治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达伊（</a:t>
            </a:r>
            <a:r>
              <a:rPr lang="en-US" altLang="zh-TW" sz="1200" dirty="0">
                <a:solidFill>
                  <a:schemeClr val="tx1"/>
                </a:solidFill>
                <a:ea typeface="宋体" pitchFamily="2" charset="-122"/>
              </a:rPr>
              <a:t>George Day</a:t>
            </a:r>
            <a:r>
              <a:rPr lang="zh-TW" altLang="en-US" sz="1200" dirty="0">
                <a:solidFill>
                  <a:schemeClr val="tx1"/>
                </a:solidFill>
                <a:ea typeface="宋体" pitchFamily="2" charset="-122"/>
              </a:rPr>
              <a:t>）</a:t>
            </a:r>
            <a:r>
              <a:rPr lang="en-US" altLang="zh-TW" sz="1200" dirty="0">
                <a:solidFill>
                  <a:schemeClr val="tx1"/>
                </a:solidFill>
                <a:ea typeface="宋体" pitchFamily="2" charset="-122"/>
              </a:rPr>
              <a:t>.</a:t>
            </a:r>
            <a:r>
              <a:rPr lang="zh-TW" altLang="en-US" sz="1200" dirty="0">
                <a:solidFill>
                  <a:schemeClr val="tx1"/>
                </a:solidFill>
                <a:ea typeface="宋体" pitchFamily="2" charset="-122"/>
              </a:rPr>
              <a:t>战略开发所需的强硬问题</a:t>
            </a:r>
            <a:r>
              <a:rPr lang="en-US" altLang="zh-TW" sz="1200" dirty="0">
                <a:solidFill>
                  <a:schemeClr val="tx1"/>
                </a:solidFill>
                <a:ea typeface="宋体" pitchFamily="2" charset="-122"/>
              </a:rPr>
              <a:t>.</a:t>
            </a:r>
            <a:r>
              <a:rPr lang="zh-TW" altLang="en-US" sz="1200" dirty="0">
                <a:solidFill>
                  <a:schemeClr val="tx1"/>
                </a:solidFill>
                <a:ea typeface="宋体" pitchFamily="2" charset="-122"/>
              </a:rPr>
              <a:t>企业战略杂志，</a:t>
            </a:r>
            <a:r>
              <a:rPr lang="en-US" altLang="zh-TW" sz="1200" dirty="0">
                <a:solidFill>
                  <a:schemeClr val="tx1"/>
                </a:solidFill>
                <a:ea typeface="宋体" pitchFamily="2" charset="-122"/>
              </a:rPr>
              <a:t>1986(7):60~68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在分析了各策略的優劣勢後，還需要結合策略實施的結果，以更好實行行銷控制。菲利普</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科特勒（</a:t>
            </a:r>
            <a:r>
              <a:rPr lang="en-US" altLang="zh-TW" sz="1200" dirty="0">
                <a:solidFill>
                  <a:schemeClr val="tx1"/>
                </a:solidFill>
                <a:ea typeface="宋体" pitchFamily="2" charset="-122"/>
              </a:rPr>
              <a:t>Kotler</a:t>
            </a:r>
            <a:r>
              <a:rPr lang="zh-TW" altLang="en-US" sz="1200" dirty="0">
                <a:solidFill>
                  <a:schemeClr val="tx1"/>
                </a:solidFill>
                <a:ea typeface="宋体" pitchFamily="2" charset="-122"/>
              </a:rPr>
              <a:t>）提倡公司運用兩個工具：行銷效果等級考察、行銷審計，以幫助消除策略控制問題。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、行銷效果等級考察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一些行銷經理經常使用短期銷售導向的促銷活動進行行銷管理，這些措施，將不斷瓦解公司的生產規劃和對直接現金流的需求。若一個工廠通常以</a:t>
            </a:r>
            <a:r>
              <a:rPr lang="en-US" altLang="zh-TW" sz="1200" dirty="0">
                <a:solidFill>
                  <a:schemeClr val="tx1"/>
                </a:solidFill>
                <a:ea typeface="宋体" pitchFamily="2" charset="-122"/>
              </a:rPr>
              <a:t>50%</a:t>
            </a:r>
            <a:r>
              <a:rPr lang="zh-TW" altLang="en-US" sz="1200" dirty="0">
                <a:solidFill>
                  <a:schemeClr val="tx1"/>
                </a:solidFill>
                <a:ea typeface="宋体" pitchFamily="2" charset="-122"/>
              </a:rPr>
              <a:t>的生產能力運轉，而在其餘時間以</a:t>
            </a:r>
            <a:r>
              <a:rPr lang="en-US" altLang="zh-TW" sz="1200" dirty="0">
                <a:solidFill>
                  <a:schemeClr val="tx1"/>
                </a:solidFill>
                <a:ea typeface="宋体" pitchFamily="2" charset="-122"/>
              </a:rPr>
              <a:t>150%</a:t>
            </a:r>
            <a:r>
              <a:rPr lang="zh-TW" altLang="en-US" sz="1200" dirty="0">
                <a:solidFill>
                  <a:schemeClr val="tx1"/>
                </a:solidFill>
                <a:ea typeface="宋体" pitchFamily="2" charset="-122"/>
              </a:rPr>
              <a:t>的生產能力運轉，顯然，這家企業的行銷效果等級非常低。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在成本和客戶有效兩方面都很好的行銷，會反映在五個方面特性上：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、客戶哲學：包括對公司服務於選定市場的需要和希望的重要性的識別；對於不同的區隔市場發展不同的服務和行銷計劃；在設計其工業品行銷時，考察整個行銷系統，包括代理商、渠道、競爭者的客戶和環境。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、整體行銷組織：包括高水平的行銷組織架構和主要行銷職能的控制。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、充分的行銷信息：對客戶、通路、競爭者進行研究，從而説明不同的區隔市場、產品、區域、通路、客戶、利潤率、衡量不同的行銷開支。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、策略的定向：衡量主要行銷策略的範圍，考慮當前行銷策略的品質、思考設計的範圍。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、操作效率：最大限度地掌握行銷信息的溝通和執行情況，行銷資源的利用情況，明確管理當局如何快速有效地對新的發展機會作出反應。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、行銷審計（</a:t>
            </a:r>
            <a:r>
              <a:rPr lang="en-US" altLang="zh-TW" sz="1200" dirty="0">
                <a:solidFill>
                  <a:schemeClr val="tx1"/>
                </a:solidFill>
                <a:ea typeface="宋体" pitchFamily="2" charset="-122"/>
              </a:rPr>
              <a:t>marketing audit</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行銷審計是對先前進行的行銷效果等級的考察所揭示問題的更全面研究。這種詳細的主要課題和摘要描述包括：</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、行銷環境審計：分析主要的宏觀環境力量和企業的市場、客戶、最終客戶、競爭者、分銷商、供應商的趨勢。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、行銷策略審計：考察公司的行銷目標、行銷策略對當前和預測的行銷環境的適應性如何。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、行銷組織審計：評估行銷組織執行計劃的能力。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、行銷資訊系統審計：審查公司分析、計劃、控制系統的品質。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、行銷產出率審計：審查不同行銷實體的利潤率和不同行銷開支的成本效益。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、行銷職能審計：深入評估主要行銷組合，即產品、價格、 銷售人員、分銷、廣告、、促銷、公共關系。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12.3.2</a:t>
            </a:r>
            <a:r>
              <a:rPr lang="zh-TW" altLang="en-US" sz="1200" dirty="0">
                <a:solidFill>
                  <a:schemeClr val="tx1"/>
                </a:solidFill>
                <a:ea typeface="宋体" pitchFamily="2" charset="-122"/>
              </a:rPr>
              <a:t>、年度計劃控制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年度計劃控制是指企業在本年度内實施控制步驟，檢查實際績效與計劃之間是否有偏差，並採取糾正措施，以確保行銷計劃的實現與完成。銷售量、利潤、市場份額是行銷中最典型的業績評價指標。銷售分析主要用於衡量和評估經理人員所制定的計劃銷售目標與實際銷售之間的關系。計劃銷售目標與實際銷售之間的差異可能源於價格的下跌或者銷售數量的下降或二者兼而有之。銷售分析就是要識別各個不同因素對銷售績效的不同影響，從而採取相應的措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企業的銷售績效並未反映出相對於其競爭者，企業的經營狀況如何。如果企業銷售額增加，可能由於企業所處的整個經濟環境的發展，或可能是因爲其行銷工作較之競爭者有相對改善。因此，與銷售數據分析的角度不同，市場占有率分析正是剔除了一般的環境影響來考察企業本身的經營工作狀況，顯示在一個跟定的時間點，一家公司的產品或服務與競爭者的情況。如果企業的市場占有率升高，表面它較其競爭者的狀況更好；如果下降，則説明相對於競爭者其績效較差。</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正確的市場份額分析方式，可以按照下列關系表示：</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整個市場份額 </a:t>
            </a:r>
            <a:r>
              <a:rPr lang="en-US" altLang="zh-TW" sz="1200" dirty="0">
                <a:solidFill>
                  <a:schemeClr val="tx1"/>
                </a:solidFill>
                <a:ea typeface="宋体" pitchFamily="2" charset="-122"/>
              </a:rPr>
              <a:t>= </a:t>
            </a:r>
            <a:r>
              <a:rPr lang="zh-TW" altLang="en-US" sz="1200" dirty="0">
                <a:solidFill>
                  <a:schemeClr val="tx1"/>
                </a:solidFill>
                <a:ea typeface="宋体" pitchFamily="2" charset="-122"/>
              </a:rPr>
              <a:t>顧客滲透 </a:t>
            </a:r>
            <a:r>
              <a:rPr lang="en-US" altLang="zh-TW" sz="1200" dirty="0">
                <a:solidFill>
                  <a:schemeClr val="tx1"/>
                </a:solidFill>
                <a:ea typeface="宋体" pitchFamily="2" charset="-122"/>
              </a:rPr>
              <a:t>× </a:t>
            </a:r>
            <a:r>
              <a:rPr lang="zh-TW" altLang="en-US" sz="1200" dirty="0">
                <a:solidFill>
                  <a:schemeClr val="tx1"/>
                </a:solidFill>
                <a:ea typeface="宋体" pitchFamily="2" charset="-122"/>
              </a:rPr>
              <a:t>顧客忠誠 </a:t>
            </a:r>
            <a:r>
              <a:rPr lang="en-US" altLang="zh-TW" sz="1200" dirty="0">
                <a:solidFill>
                  <a:schemeClr val="tx1"/>
                </a:solidFill>
                <a:ea typeface="宋体" pitchFamily="2" charset="-122"/>
              </a:rPr>
              <a:t>× </a:t>
            </a:r>
            <a:r>
              <a:rPr lang="zh-TW" altLang="en-US" sz="1200" dirty="0">
                <a:solidFill>
                  <a:schemeClr val="tx1"/>
                </a:solidFill>
                <a:ea typeface="宋体" pitchFamily="2" charset="-122"/>
              </a:rPr>
              <a:t>顧客選擇性 </a:t>
            </a:r>
            <a:r>
              <a:rPr lang="en-US" altLang="zh-TW" sz="1200" dirty="0">
                <a:solidFill>
                  <a:schemeClr val="tx1"/>
                </a:solidFill>
                <a:ea typeface="宋体" pitchFamily="2" charset="-122"/>
              </a:rPr>
              <a:t>× </a:t>
            </a:r>
            <a:r>
              <a:rPr lang="zh-TW" altLang="en-US" sz="1200" dirty="0">
                <a:solidFill>
                  <a:schemeClr val="tx1"/>
                </a:solidFill>
                <a:ea typeface="宋体" pitchFamily="2" charset="-122"/>
              </a:rPr>
              <a:t>價格選擇性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其中：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顧客滲透是指，從本企業購買某產品的顧客占該產品所有顧客的百分比。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顧客忠誠是指，顧客從本企業所購產品占其所購同種產品總量的百分比。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顧客選擇性是指，本企業一般顧客的購買量相對於同行業其他企業一般顧客購買量的百分比。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價格選擇性是指，本企業平均價格與同行業所有其他企業平均價格的百分比。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若一家公司的市場份額在一個計算周期内下降，此方程式可以提供四種可能的解釋：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、公司失去了它的某些客戶（較低的客戶滲透）；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、現有的客戶從該公司購買其用品的較小份額（較低的客戶忠誠）；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、公司現有的客戶較少（較低的客戶選擇性）；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、公司的價格相對於競爭者下滑（較低的價格選擇性）。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追蹤這些因素，行銷管理可以對基礎的市場份額變化做出更好的判斷。通過比較四因素中每一因素的時間序列趨勢，就可以很容易分析實力和弱點。如果客戶選擇性序列是向下的，公司的份額就比產業中其他公司有更嚴重的滑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費用和銷售額分析，費用和銷售額比率是用來衡量行銷實施效率的一個指標。從這一角度來説，管理當局關心的是費用過高或過低的問題。因此，行業標準或公司過去的比率常用來作爲比較基準。把總體市場行銷費用和策略市場各要素的行銷費用與公司的銷售量聯系起來評價，這些數據爲管理層提供了衡量公司業績的基礎。</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資料來源：艾德瓦德</a:t>
            </a:r>
            <a:r>
              <a:rPr lang="en-US" altLang="zh-TW" sz="1200" dirty="0">
                <a:solidFill>
                  <a:schemeClr val="tx1"/>
                </a:solidFill>
                <a:ea typeface="宋体" pitchFamily="2" charset="-122"/>
              </a:rPr>
              <a:t>·G·</a:t>
            </a:r>
            <a:r>
              <a:rPr lang="zh-TW" altLang="en-US" sz="1200" dirty="0">
                <a:solidFill>
                  <a:schemeClr val="tx1"/>
                </a:solidFill>
                <a:ea typeface="宋体" pitchFamily="2" charset="-122"/>
              </a:rPr>
              <a:t>布萊特，罗伯特</a:t>
            </a:r>
            <a:r>
              <a:rPr lang="en-US" altLang="zh-TW" sz="1200" dirty="0">
                <a:solidFill>
                  <a:schemeClr val="tx1"/>
                </a:solidFill>
                <a:ea typeface="宋体" pitchFamily="2" charset="-122"/>
              </a:rPr>
              <a:t>·W·</a:t>
            </a:r>
            <a:r>
              <a:rPr lang="zh-TW" altLang="en-US" sz="1200" dirty="0">
                <a:solidFill>
                  <a:schemeClr val="tx1"/>
                </a:solidFill>
                <a:ea typeface="宋体" pitchFamily="2" charset="-122"/>
              </a:rPr>
              <a:t>艾科莱特，小罗兰</a:t>
            </a:r>
            <a:r>
              <a:rPr lang="en-US" altLang="zh-TW" sz="1200" dirty="0">
                <a:solidFill>
                  <a:schemeClr val="tx1"/>
                </a:solidFill>
                <a:ea typeface="宋体" pitchFamily="2" charset="-122"/>
              </a:rPr>
              <a:t>·</a:t>
            </a:r>
            <a:r>
              <a:rPr lang="zh-TW" altLang="en-US" sz="1200" dirty="0">
                <a:solidFill>
                  <a:schemeClr val="tx1"/>
                </a:solidFill>
                <a:ea typeface="宋体" pitchFamily="2" charset="-122"/>
              </a:rPr>
              <a:t>里德著</a:t>
            </a:r>
            <a:r>
              <a:rPr lang="en-US" altLang="zh-TW" sz="1200" dirty="0">
                <a:solidFill>
                  <a:schemeClr val="tx1"/>
                </a:solidFill>
                <a:ea typeface="宋体" pitchFamily="2" charset="-122"/>
              </a:rPr>
              <a:t>.</a:t>
            </a:r>
            <a:r>
              <a:rPr lang="zh-TW" altLang="en-US" sz="1200" dirty="0">
                <a:solidFill>
                  <a:schemeClr val="tx1"/>
                </a:solidFill>
                <a:ea typeface="宋体" pitchFamily="2" charset="-122"/>
              </a:rPr>
              <a:t>李雪峰，时宝东等译</a:t>
            </a:r>
            <a:r>
              <a:rPr lang="en-US" altLang="zh-TW" sz="1200" dirty="0">
                <a:solidFill>
                  <a:schemeClr val="tx1"/>
                </a:solidFill>
                <a:ea typeface="宋体" pitchFamily="2" charset="-122"/>
              </a:rPr>
              <a:t>.</a:t>
            </a:r>
            <a:r>
              <a:rPr lang="zh-TW" altLang="en-US" sz="1200" dirty="0">
                <a:solidFill>
                  <a:schemeClr val="tx1"/>
                </a:solidFill>
                <a:ea typeface="宋体" pitchFamily="2" charset="-122"/>
              </a:rPr>
              <a:t>商务营销</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 </a:t>
            </a:r>
            <a:r>
              <a:rPr lang="en-US" altLang="zh-TW" sz="1200" dirty="0">
                <a:solidFill>
                  <a:schemeClr val="tx1"/>
                </a:solidFill>
                <a:ea typeface="宋体" pitchFamily="2" charset="-122"/>
              </a:rPr>
              <a:t>3 </a:t>
            </a:r>
            <a:r>
              <a:rPr lang="zh-TW" altLang="en-US" sz="1200" dirty="0">
                <a:solidFill>
                  <a:schemeClr val="tx1"/>
                </a:solidFill>
                <a:ea typeface="宋体" pitchFamily="2" charset="-122"/>
              </a:rPr>
              <a:t>版，北京：清华大学出版社，</a:t>
            </a:r>
            <a:r>
              <a:rPr lang="en-US" altLang="zh-TW" sz="1200" dirty="0">
                <a:solidFill>
                  <a:schemeClr val="tx1"/>
                </a:solidFill>
                <a:ea typeface="宋体" pitchFamily="2" charset="-122"/>
              </a:rPr>
              <a:t>2000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资料来源：乔治</a:t>
            </a:r>
            <a:r>
              <a:rPr lang="en-US" altLang="zh-TW" sz="1200" dirty="0">
                <a:solidFill>
                  <a:schemeClr val="tx1"/>
                </a:solidFill>
                <a:ea typeface="宋体" pitchFamily="2" charset="-122"/>
              </a:rPr>
              <a:t>·</a:t>
            </a:r>
            <a:r>
              <a:rPr lang="zh-TW" altLang="en-US" sz="1200" dirty="0">
                <a:solidFill>
                  <a:schemeClr val="tx1"/>
                </a:solidFill>
                <a:ea typeface="宋体" pitchFamily="2" charset="-122"/>
              </a:rPr>
              <a:t>斯德</a:t>
            </a:r>
            <a:r>
              <a:rPr lang="en-US" altLang="zh-TW" sz="1200" dirty="0">
                <a:solidFill>
                  <a:schemeClr val="tx1"/>
                </a:solidFill>
                <a:ea typeface="宋体" pitchFamily="2" charset="-122"/>
              </a:rPr>
              <a:t>.</a:t>
            </a:r>
            <a:r>
              <a:rPr lang="zh-TW" altLang="en-US" sz="1200" dirty="0">
                <a:solidFill>
                  <a:schemeClr val="tx1"/>
                </a:solidFill>
                <a:ea typeface="宋体" pitchFamily="2" charset="-122"/>
              </a:rPr>
              <a:t>强硬的问题决策</a:t>
            </a:r>
            <a:r>
              <a:rPr lang="en-US" altLang="zh-TW" sz="1200" dirty="0">
                <a:solidFill>
                  <a:schemeClr val="tx1"/>
                </a:solidFill>
                <a:ea typeface="宋体" pitchFamily="2" charset="-122"/>
              </a:rPr>
              <a:t>.</a:t>
            </a:r>
            <a:r>
              <a:rPr lang="zh-TW" altLang="en-US" sz="1200" dirty="0">
                <a:solidFill>
                  <a:schemeClr val="tx1"/>
                </a:solidFill>
                <a:ea typeface="宋体" pitchFamily="2" charset="-122"/>
              </a:rPr>
              <a:t>商务决策日志，</a:t>
            </a:r>
            <a:r>
              <a:rPr lang="en-US" altLang="zh-TW" sz="1200" dirty="0">
                <a:solidFill>
                  <a:schemeClr val="tx1"/>
                </a:solidFill>
                <a:ea typeface="宋体" pitchFamily="2" charset="-122"/>
              </a:rPr>
              <a:t>1986</a:t>
            </a:r>
            <a:r>
              <a:rPr lang="zh-TW" altLang="en-US" sz="1200" dirty="0">
                <a:solidFill>
                  <a:schemeClr val="tx1"/>
                </a:solidFill>
                <a:ea typeface="宋体" pitchFamily="2" charset="-122"/>
              </a:rPr>
              <a:t>，</a:t>
            </a:r>
            <a:r>
              <a:rPr lang="en-US" altLang="zh-TW" sz="1200" dirty="0">
                <a:solidFill>
                  <a:schemeClr val="tx1"/>
                </a:solidFill>
                <a:ea typeface="宋体" pitchFamily="2" charset="-122"/>
              </a:rPr>
              <a:t>7</a:t>
            </a:r>
            <a:r>
              <a:rPr lang="zh-TW" altLang="en-US" sz="1200" dirty="0">
                <a:solidFill>
                  <a:schemeClr val="tx1"/>
                </a:solidFill>
                <a:ea typeface="宋体" pitchFamily="2" charset="-122"/>
              </a:rPr>
              <a:t>：</a:t>
            </a:r>
            <a:r>
              <a:rPr lang="en-US" altLang="zh-TW" sz="1200" dirty="0">
                <a:solidFill>
                  <a:schemeClr val="tx1"/>
                </a:solidFill>
                <a:ea typeface="宋体" pitchFamily="2" charset="-122"/>
              </a:rPr>
              <a:t>60~80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12.3.3</a:t>
            </a:r>
            <a:r>
              <a:rPr lang="zh-TW" altLang="en-US" sz="1200" dirty="0">
                <a:solidFill>
                  <a:schemeClr val="tx1"/>
                </a:solidFill>
                <a:ea typeface="宋体" pitchFamily="2" charset="-122"/>
              </a:rPr>
              <a:t>、效率和效果控制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效率控制衡量行銷策略各要素中資源分配的效率；效果分析評價各個策略要素是否實現了目標。一個好的行銷控制系統能提供持續的數據，並以這些數據爲基礎評價在目標實現過程中各要素資源分配的效率。績效測量和標準隨公司目標和外部環境的改變而變化。</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類別	條目	績效量值</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產品	區隔市場的銷售額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與潛在市場相關的銷售額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銷售額增長速度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市場份額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貢獻毛利率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總利潤率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投資回報率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通路分銷	各通路的銷售額、銷售費用、貢獻利潤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各類型媒介產生的銷售額、貢獻毛利率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與通路、媒介相關的潛在市場銷售額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通路媒介產生的費用和銷售額的比率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通路活動中的物流成本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媒介溝通	廣告的效果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實際受衆與目標受衆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每接觸單位的成本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媒介產生的電話、查詢、資訊需求的數量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每個銷售電話產生的銷售額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每個與潛在市場相關聯的銷售額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相對於銷售額的銷售費用比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每個時間段產生的新賬號數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定價	相對於銷售量的價格變化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相對於銷售量的折扣結構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與新的合同相關的投標決策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相對於市場行銷費用的毛利潤結構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與銷售量相關的總體定價政策	</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	與通路成員績效相關的毛利率	</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12.3.4</a:t>
            </a:r>
            <a:r>
              <a:rPr lang="zh-TW" altLang="en-US" sz="1200" dirty="0">
                <a:solidFill>
                  <a:schemeClr val="tx1"/>
                </a:solidFill>
                <a:ea typeface="宋体" pitchFamily="2" charset="-122"/>
              </a:rPr>
              <a:t>、盈利率控制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盈利率控制的關鍵是識別，在重要的區隔業務中，企業在何處盈利，何處虧損。區隔是基於控制的分析單位，它可以是顧客區隔、產品缐區隔、區域或通路結構區隔。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、區隔市場的盈利率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在制定決策時，結合各區隔市場的銷售收入和行銷成本，能改善決策的質量。据利蘭</a:t>
            </a:r>
            <a:r>
              <a:rPr lang="en-US" altLang="zh-TW" sz="1200" dirty="0">
                <a:solidFill>
                  <a:schemeClr val="tx1"/>
                </a:solidFill>
                <a:ea typeface="宋体" pitchFamily="2" charset="-122"/>
              </a:rPr>
              <a:t>·</a:t>
            </a:r>
            <a:r>
              <a:rPr lang="zh-TW" altLang="en-US" sz="1200" dirty="0">
                <a:solidFill>
                  <a:schemeClr val="tx1"/>
                </a:solidFill>
                <a:ea typeface="宋体" pitchFamily="2" charset="-122"/>
              </a:rPr>
              <a:t>別克（</a:t>
            </a:r>
            <a:r>
              <a:rPr lang="en-US" altLang="zh-TW" sz="1200" dirty="0">
                <a:solidFill>
                  <a:schemeClr val="tx1"/>
                </a:solidFill>
                <a:ea typeface="宋体" pitchFamily="2" charset="-122"/>
              </a:rPr>
              <a:t>Leland </a:t>
            </a:r>
            <a:r>
              <a:rPr lang="en-US" altLang="zh-TW" sz="1200" dirty="0" err="1">
                <a:solidFill>
                  <a:schemeClr val="tx1"/>
                </a:solidFill>
                <a:ea typeface="宋体" pitchFamily="2" charset="-122"/>
              </a:rPr>
              <a:t>Beik</a:t>
            </a:r>
            <a:r>
              <a:rPr lang="zh-TW" altLang="en-US" sz="1200" dirty="0">
                <a:solidFill>
                  <a:schemeClr val="tx1"/>
                </a:solidFill>
                <a:ea typeface="宋体" pitchFamily="2" charset="-122"/>
              </a:rPr>
              <a:t>）和斯蒂芬</a:t>
            </a:r>
            <a:r>
              <a:rPr lang="en-US" altLang="zh-TW" sz="1200" dirty="0">
                <a:solidFill>
                  <a:schemeClr val="tx1"/>
                </a:solidFill>
                <a:ea typeface="宋体" pitchFamily="2" charset="-122"/>
              </a:rPr>
              <a:t>·</a:t>
            </a:r>
            <a:r>
              <a:rPr lang="zh-TW" altLang="en-US" sz="1200" dirty="0">
                <a:solidFill>
                  <a:schemeClr val="tx1"/>
                </a:solidFill>
                <a:ea typeface="宋体" pitchFamily="2" charset="-122"/>
              </a:rPr>
              <a:t>布茨畢（</a:t>
            </a:r>
            <a:r>
              <a:rPr lang="en-US" altLang="zh-TW" sz="1200" dirty="0">
                <a:solidFill>
                  <a:schemeClr val="tx1"/>
                </a:solidFill>
                <a:ea typeface="宋体" pitchFamily="2" charset="-122"/>
              </a:rPr>
              <a:t>Stephen </a:t>
            </a:r>
            <a:r>
              <a:rPr lang="en-US" altLang="zh-TW" sz="1200" dirty="0" err="1">
                <a:solidFill>
                  <a:schemeClr val="tx1"/>
                </a:solidFill>
                <a:ea typeface="宋体" pitchFamily="2" charset="-122"/>
              </a:rPr>
              <a:t>Buzby</a:t>
            </a:r>
            <a:r>
              <a:rPr lang="zh-TW" altLang="en-US" sz="1200" dirty="0">
                <a:solidFill>
                  <a:schemeClr val="tx1"/>
                </a:solidFill>
                <a:ea typeface="宋体" pitchFamily="2" charset="-122"/>
              </a:rPr>
              <a:t>）說，無論是出於戰略還是戰術的考慮，行銷經理都需要知道特定的行銷組合對不同的目標市場的利潤影響，當環境發生變化時，控制系統要能找出問題所在，並指導行銷決策做出調整。對各區隔市場利潤率的追蹤記錄，能有針對性的改善定價、銷售、廣告、通路、產品管理決策。盈利率控制是戰略計劃和執行的先決條件，它對資訊有迫切的需求。爲了提高控制效果，公司需要一個與之相關的行銷會計資訊系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的會計系統必須首先識別各種行銷活動的成本，然後把活動成本和重要的區隔群結合起來進行分析。這個過程的關鍵是決定產品、客戶的有關成本，並追溯所有活動的成本（如倉儲、廣告），在這些活動中，資源被分配給特定的產品和區隔市場。以活動爲基礎的成本系統揭示了舉辦特別的活動與舉辦這些活動對組織資源需求之間的聯系。分析的結果能爲經理描繪一幅清楚的圖畫，即產品、品牌、顧客、設施、區域或分銷通路究竟是如何產生收入和消耗資源的。基於活動的成本分析主要集中於改善這些活動，從而產生最大的利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羅賓</a:t>
            </a:r>
            <a:r>
              <a:rPr lang="en-US" altLang="zh-TW" sz="1200" dirty="0">
                <a:solidFill>
                  <a:schemeClr val="tx1"/>
                </a:solidFill>
                <a:ea typeface="宋体" pitchFamily="2" charset="-122"/>
              </a:rPr>
              <a:t>·</a:t>
            </a:r>
            <a:r>
              <a:rPr lang="zh-TW" altLang="en-US" sz="1200" dirty="0">
                <a:solidFill>
                  <a:schemeClr val="tx1"/>
                </a:solidFill>
                <a:ea typeface="宋体" pitchFamily="2" charset="-122"/>
              </a:rPr>
              <a:t>庫柏（</a:t>
            </a:r>
            <a:r>
              <a:rPr lang="en-US" altLang="zh-TW" sz="1200" dirty="0">
                <a:solidFill>
                  <a:schemeClr val="tx1"/>
                </a:solidFill>
                <a:ea typeface="宋体" pitchFamily="2" charset="-122"/>
              </a:rPr>
              <a:t>Robin Cooper</a:t>
            </a:r>
            <a:r>
              <a:rPr lang="zh-TW" altLang="en-US" sz="1200" dirty="0">
                <a:solidFill>
                  <a:schemeClr val="tx1"/>
                </a:solidFill>
                <a:ea typeface="宋体" pitchFamily="2" charset="-122"/>
              </a:rPr>
              <a:t>）和羅伯特</a:t>
            </a:r>
            <a:r>
              <a:rPr lang="en-US" altLang="zh-TW" sz="1200" dirty="0">
                <a:solidFill>
                  <a:schemeClr val="tx1"/>
                </a:solidFill>
                <a:ea typeface="宋体" pitchFamily="2" charset="-122"/>
              </a:rPr>
              <a:t>·</a:t>
            </a:r>
            <a:r>
              <a:rPr lang="zh-TW" altLang="en-US" sz="1200" dirty="0">
                <a:solidFill>
                  <a:schemeClr val="tx1"/>
                </a:solidFill>
                <a:ea typeface="宋体" pitchFamily="2" charset="-122"/>
              </a:rPr>
              <a:t>開普蘭（</a:t>
            </a:r>
            <a:r>
              <a:rPr lang="en-US" altLang="zh-TW" sz="1200" dirty="0">
                <a:solidFill>
                  <a:schemeClr val="tx1"/>
                </a:solidFill>
                <a:ea typeface="宋体" pitchFamily="2" charset="-122"/>
              </a:rPr>
              <a:t>Robert Kaplan</a:t>
            </a:r>
            <a:r>
              <a:rPr lang="zh-TW" altLang="en-US" sz="1200" dirty="0">
                <a:solidFill>
                  <a:schemeClr val="tx1"/>
                </a:solidFill>
                <a:ea typeface="宋体" pitchFamily="2" charset="-122"/>
              </a:rPr>
              <a:t>）描述了以活動爲基礎的成本系統（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）的精髓：以活動爲基礎的成本分析（</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）能用幾種不同的方法把業務活動進行區隔：通過產品或類似產品族、通過個別顧客或客戶群、通過分銷通路，正在考慮的任何區隔給出精闢見解。以活動爲基礎的成本分析（</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）同時也精確的説明了何種活動與何種業務相關，活動又是怎樣把收入的產生和資源的消耗聯系起來的。通過强調這些關系，以活動爲基礎的成本分析方法（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能幫助澄清哪裏需要採取行動並爲企業帶來利潤。與傳統的會計方法不同，以活動爲基礎的成本分析方法把間接費用與活動的支持性資源區分開來，然後根據活動進展來分配費用，而不是像傳統的方法那樣武斷地人爲分配資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）舉例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例如，一個建築物供應公司通過六種不同的通路來接觸工業客戶。運用傳統的會計方法，銷售、管理費用、一般費用被平均分配給各個通路，例如每個通路被分配</a:t>
            </a:r>
            <a:r>
              <a:rPr lang="en-US" altLang="zh-TW" sz="1200" dirty="0">
                <a:solidFill>
                  <a:schemeClr val="tx1"/>
                </a:solidFill>
                <a:ea typeface="宋体" pitchFamily="2" charset="-122"/>
              </a:rPr>
              <a:t>16%</a:t>
            </a:r>
            <a:r>
              <a:rPr lang="zh-TW" altLang="en-US" sz="1200" dirty="0">
                <a:solidFill>
                  <a:schemeClr val="tx1"/>
                </a:solidFill>
                <a:ea typeface="宋体" pitchFamily="2" charset="-122"/>
              </a:rPr>
              <a:t>的銷售、管理費用、一般費用。在這個過程中，原始設備製造商通路（</a:t>
            </a:r>
            <a:r>
              <a:rPr lang="en-US" altLang="zh-TW" sz="1200" dirty="0">
                <a:solidFill>
                  <a:schemeClr val="tx1"/>
                </a:solidFill>
                <a:ea typeface="宋体" pitchFamily="2" charset="-122"/>
              </a:rPr>
              <a:t>OEM</a:t>
            </a:r>
            <a:r>
              <a:rPr lang="zh-TW" altLang="en-US" sz="1200" dirty="0">
                <a:solidFill>
                  <a:schemeClr val="tx1"/>
                </a:solidFill>
                <a:ea typeface="宋体" pitchFamily="2" charset="-122"/>
              </a:rPr>
              <a:t>）被認爲是六種通路系統中最差的一種，僅產生</a:t>
            </a:r>
            <a:r>
              <a:rPr lang="en-US" altLang="zh-TW" sz="1200" dirty="0">
                <a:solidFill>
                  <a:schemeClr val="tx1"/>
                </a:solidFill>
                <a:ea typeface="宋体" pitchFamily="2" charset="-122"/>
              </a:rPr>
              <a:t>27%</a:t>
            </a:r>
            <a:r>
              <a:rPr lang="zh-TW" altLang="en-US" sz="1200" dirty="0">
                <a:solidFill>
                  <a:schemeClr val="tx1"/>
                </a:solidFill>
                <a:ea typeface="宋体" pitchFamily="2" charset="-122"/>
              </a:rPr>
              <a:t>的毛利率和</a:t>
            </a:r>
            <a:r>
              <a:rPr lang="en-US" altLang="zh-TW" sz="1200" dirty="0">
                <a:solidFill>
                  <a:schemeClr val="tx1"/>
                </a:solidFill>
                <a:ea typeface="宋体" pitchFamily="2" charset="-122"/>
              </a:rPr>
              <a:t>2%</a:t>
            </a:r>
            <a:r>
              <a:rPr lang="zh-TW" altLang="en-US" sz="1200" dirty="0">
                <a:solidFill>
                  <a:schemeClr val="tx1"/>
                </a:solidFill>
                <a:ea typeface="宋体" pitchFamily="2" charset="-122"/>
              </a:rPr>
              <a:t>的營運净利率。運用以以活動爲基礎的成本系統（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），對原始設備製造商通路（</a:t>
            </a:r>
            <a:r>
              <a:rPr lang="en-US" altLang="zh-TW" sz="1200" dirty="0">
                <a:solidFill>
                  <a:schemeClr val="tx1"/>
                </a:solidFill>
                <a:ea typeface="宋体" pitchFamily="2" charset="-122"/>
              </a:rPr>
              <a:t>OEM</a:t>
            </a:r>
            <a:r>
              <a:rPr lang="zh-TW" altLang="en-US" sz="1200" dirty="0">
                <a:solidFill>
                  <a:schemeClr val="tx1"/>
                </a:solidFill>
                <a:ea typeface="宋体" pitchFamily="2" charset="-122"/>
              </a:rPr>
              <a:t>）進行分析發現，原始設備製造商通路（</a:t>
            </a:r>
            <a:r>
              <a:rPr lang="en-US" altLang="zh-TW" sz="1200" dirty="0">
                <a:solidFill>
                  <a:schemeClr val="tx1"/>
                </a:solidFill>
                <a:ea typeface="宋体" pitchFamily="2" charset="-122"/>
              </a:rPr>
              <a:t>OEM</a:t>
            </a:r>
            <a:r>
              <a:rPr lang="zh-TW" altLang="en-US" sz="1200" dirty="0">
                <a:solidFill>
                  <a:schemeClr val="tx1"/>
                </a:solidFill>
                <a:ea typeface="宋体" pitchFamily="2" charset="-122"/>
              </a:rPr>
              <a:t>）不需要廣告費用、分類目錄費用、銷售促進費用，結果實際的銷售管理費用僅占銷售額的</a:t>
            </a:r>
            <a:r>
              <a:rPr lang="en-US" altLang="zh-TW" sz="1200" dirty="0">
                <a:solidFill>
                  <a:schemeClr val="tx1"/>
                </a:solidFill>
                <a:ea typeface="宋体" pitchFamily="2" charset="-122"/>
              </a:rPr>
              <a:t>9%</a:t>
            </a:r>
            <a:r>
              <a:rPr lang="zh-TW" altLang="en-US" sz="1200" dirty="0">
                <a:solidFill>
                  <a:schemeClr val="tx1"/>
                </a:solidFill>
                <a:ea typeface="宋体" pitchFamily="2" charset="-122"/>
              </a:rPr>
              <a:t>，遠低於六個渠道平均水平</a:t>
            </a:r>
            <a:r>
              <a:rPr lang="en-US" altLang="zh-TW" sz="1200" dirty="0">
                <a:solidFill>
                  <a:schemeClr val="tx1"/>
                </a:solidFill>
                <a:ea typeface="宋体" pitchFamily="2" charset="-122"/>
              </a:rPr>
              <a:t>16%</a:t>
            </a:r>
            <a:r>
              <a:rPr lang="zh-TW" altLang="en-US" sz="1200" dirty="0">
                <a:solidFill>
                  <a:schemeClr val="tx1"/>
                </a:solidFill>
                <a:ea typeface="宋体" pitchFamily="2" charset="-122"/>
              </a:rPr>
              <a:t>，因此，新的分析方法計算出的營運净利率爲</a:t>
            </a:r>
            <a:r>
              <a:rPr lang="en-US" altLang="zh-TW" sz="1200" dirty="0">
                <a:solidFill>
                  <a:schemeClr val="tx1"/>
                </a:solidFill>
                <a:ea typeface="宋体" pitchFamily="2" charset="-122"/>
              </a:rPr>
              <a:t>9%</a:t>
            </a:r>
            <a:r>
              <a:rPr lang="zh-TW" altLang="en-US" sz="1200" dirty="0">
                <a:solidFill>
                  <a:schemeClr val="tx1"/>
                </a:solidFill>
                <a:ea typeface="宋体" pitchFamily="2" charset="-122"/>
              </a:rPr>
              <a:t>，而不是</a:t>
            </a:r>
            <a:r>
              <a:rPr lang="en-US" altLang="zh-TW" sz="1200" dirty="0">
                <a:solidFill>
                  <a:schemeClr val="tx1"/>
                </a:solidFill>
                <a:ea typeface="宋体" pitchFamily="2" charset="-122"/>
              </a:rPr>
              <a:t>2%</a:t>
            </a:r>
            <a:r>
              <a:rPr lang="zh-TW" altLang="en-US" sz="1200" dirty="0">
                <a:solidFill>
                  <a:schemeClr val="tx1"/>
                </a:solidFill>
                <a:ea typeface="宋体" pitchFamily="2" charset="-122"/>
              </a:rPr>
              <a:t>。顯然，以活動爲基礎的成本系統（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），爲做出行銷決策提供了更準確的資訊。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）也把傳統的會計系統改變爲以活動爲基礎的成本系統（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以生產印刷電路板爲例，在分析生產一塊印刷電路板的成本時，首先對生產活動進行分析，並分別計算出每種活動的成本，從而得到生產印刷電路板的總成本。例如，每一塊印刷電路板都有二極管插入這一活動，而公司想分析每次二極管插入的成本，假設每次插入成本爲六美分，那麽二極管插入這一活動的總成本就可以用二極管的數量乘以（</a:t>
            </a:r>
            <a:r>
              <a:rPr lang="en-US" altLang="zh-TW" sz="1200" dirty="0">
                <a:solidFill>
                  <a:schemeClr val="tx1"/>
                </a:solidFill>
                <a:ea typeface="宋体" pitchFamily="2" charset="-122"/>
              </a:rPr>
              <a:t>×</a:t>
            </a:r>
            <a:r>
              <a:rPr lang="zh-TW" altLang="en-US" sz="1200" dirty="0">
                <a:solidFill>
                  <a:schemeClr val="tx1"/>
                </a:solidFill>
                <a:ea typeface="宋体" pitchFamily="2" charset="-122"/>
              </a:rPr>
              <a:t>）六美分得到。生產印刷電路板的其他成本可以採用類似的方法計算。這種成本計算的過程更準確。同時，惠普公司（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）的北美分銷組織也採用以活動爲基礎的成本分析方法（</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），通過五個倉庫把七十億美元的產品轉移到全美三百多家中間商手中。該組織西元</a:t>
            </a:r>
            <a:r>
              <a:rPr lang="en-US" altLang="zh-TW" sz="1200" dirty="0">
                <a:solidFill>
                  <a:schemeClr val="tx1"/>
                </a:solidFill>
                <a:ea typeface="宋体" pitchFamily="2" charset="-122"/>
              </a:rPr>
              <a:t>1994</a:t>
            </a:r>
            <a:r>
              <a:rPr lang="zh-TW" altLang="en-US" sz="1200" dirty="0">
                <a:solidFill>
                  <a:schemeClr val="tx1"/>
                </a:solidFill>
                <a:ea typeface="宋体" pitchFamily="2" charset="-122"/>
              </a:rPr>
              <a:t>年雇傭亞瑟</a:t>
            </a:r>
            <a:r>
              <a:rPr lang="en-US" altLang="zh-TW" sz="1200" dirty="0">
                <a:solidFill>
                  <a:schemeClr val="tx1"/>
                </a:solidFill>
                <a:ea typeface="宋体" pitchFamily="2" charset="-122"/>
              </a:rPr>
              <a:t>·</a:t>
            </a:r>
            <a:r>
              <a:rPr lang="zh-TW" altLang="en-US" sz="1200" dirty="0">
                <a:solidFill>
                  <a:schemeClr val="tx1"/>
                </a:solidFill>
                <a:ea typeface="宋体" pitchFamily="2" charset="-122"/>
              </a:rPr>
              <a:t>安德森（</a:t>
            </a:r>
            <a:r>
              <a:rPr lang="en-US" altLang="zh-TW" sz="1200" dirty="0">
                <a:solidFill>
                  <a:schemeClr val="tx1"/>
                </a:solidFill>
                <a:ea typeface="宋体" pitchFamily="2" charset="-122"/>
              </a:rPr>
              <a:t>Arthur Andersen</a:t>
            </a:r>
            <a:r>
              <a:rPr lang="zh-TW" altLang="en-US" sz="1200" dirty="0">
                <a:solidFill>
                  <a:schemeClr val="tx1"/>
                </a:solidFill>
                <a:ea typeface="宋体" pitchFamily="2" charset="-122"/>
              </a:rPr>
              <a:t>）把以活動爲基礎的成本系統（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計劃推廣到從前臺開始訂貨到後臺裝配和分銷成本的業務中去。在研究識別出的八十一個職能領域中有五百二十七項活動，被歸納爲二十七項驅動程序，以建立客戶利潤率模型和產品利潤率模型。三個試點研究顯示有超過二百萬美元的節省潛力。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）的管理也獲得了無法估價的洞察力。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）的運用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）需要打破傳統的會計概念，不再根據職能單位（</a:t>
            </a:r>
            <a:r>
              <a:rPr lang="en-US" altLang="zh-TW" sz="1200" dirty="0">
                <a:solidFill>
                  <a:schemeClr val="tx1"/>
                </a:solidFill>
                <a:ea typeface="宋体" pitchFamily="2" charset="-122"/>
              </a:rPr>
              <a:t>profit center or business unit, BU</a:t>
            </a:r>
            <a:r>
              <a:rPr lang="zh-TW" altLang="en-US" sz="1200" dirty="0">
                <a:solidFill>
                  <a:schemeClr val="tx1"/>
                </a:solidFill>
                <a:ea typeface="宋体" pitchFamily="2" charset="-122"/>
              </a:rPr>
              <a:t>）分配費用，而是把費用與活動（</a:t>
            </a:r>
            <a:r>
              <a:rPr lang="en-US" altLang="zh-TW" sz="1200" dirty="0">
                <a:solidFill>
                  <a:schemeClr val="tx1"/>
                </a:solidFill>
                <a:ea typeface="宋体" pitchFamily="2" charset="-122"/>
              </a:rPr>
              <a:t>operating activity</a:t>
            </a:r>
            <a:r>
              <a:rPr lang="zh-TW" altLang="en-US" sz="1200" dirty="0">
                <a:solidFill>
                  <a:schemeClr val="tx1"/>
                </a:solidFill>
                <a:ea typeface="宋体" pitchFamily="2" charset="-122"/>
              </a:rPr>
              <a:t>）相匹配。一旦把資源投入與相應的活動聯系起來，就能選擇不同的決策，減少資源浪費。爲了提高盈利率，工業品行銷需要明確如何降低資源的投入或增加資源的輸出。例如應該想辦法減少對不盈利客戶的電話訪問次數，或想法在拜訪非盈利客戶時提高訪問效率。總而言之，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）使得把精力集中於提高盈利率的目標上，而這個目標的實現需要了解資源成本的可變性及開發戰略降低資源浪費或提高資源的效率。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12.3.5</a:t>
            </a:r>
            <a:r>
              <a:rPr lang="zh-TW" altLang="en-US" sz="1200" dirty="0">
                <a:solidFill>
                  <a:schemeClr val="tx1"/>
                </a:solidFill>
                <a:ea typeface="宋体" pitchFamily="2" charset="-122"/>
              </a:rPr>
              <a:t>、反饋前置控制系統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公司行銷控制系統提供的許多資訊通常能通過財務（利潤）和非財務（顧客滿意、市場份額）的形式得到反饋。同樣，控制在實施過程中也需要不斷地矯正、修改。拉格胡</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泰帝派力（</a:t>
            </a:r>
            <a:r>
              <a:rPr lang="en-US" altLang="zh-TW" sz="1200" dirty="0">
                <a:solidFill>
                  <a:schemeClr val="tx1"/>
                </a:solidFill>
                <a:ea typeface="宋体" pitchFamily="2" charset="-122"/>
              </a:rPr>
              <a:t>Raghu </a:t>
            </a:r>
            <a:r>
              <a:rPr lang="en-US" altLang="zh-TW" sz="1200" dirty="0" err="1">
                <a:solidFill>
                  <a:schemeClr val="tx1"/>
                </a:solidFill>
                <a:ea typeface="宋体" pitchFamily="2" charset="-122"/>
              </a:rPr>
              <a:t>Tadepalli</a:t>
            </a:r>
            <a:r>
              <a:rPr lang="zh-TW" altLang="en-US" sz="1200" dirty="0">
                <a:solidFill>
                  <a:schemeClr val="tx1"/>
                </a:solidFill>
                <a:ea typeface="宋体" pitchFamily="2" charset="-122"/>
              </a:rPr>
              <a:t>）認爲，控制系統應該是前置的、可以預防的，並且控制過程應該始於計劃過程，能控制各階段計劃中假設的合法性。這種形式的控制就是前饋控制。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前饋控制涉及對計劃的不斷評價，對支持組織目標和戰略環境變化的洞察。前饋控制管理變量而不是績效：那些在績效改變之前就已經發生變化的量，其好處在於這些變化對組織整體產生影響之前，偏差已經得到了控制。例如，一個製造商想要管理與銷售相關的活動，而如果分銷商的物流服務導致顧客的抱怨愈來愈多，就需要對由於延遲的物流輸送產生的抱怨進行持續的評價，用這種方法可以避免由於過慢的交貨而導致銷售額的可能下降。前饋控制强調的是預兆性的資訊，它盡力識別即將發生的問題。前饋控制的正式過程與商務行銷控制系統的結合能大大改善控制效果。運用前饋控制的方法能幫助企業確保計劃和控制的同步。</a:t>
            </a:r>
          </a:p>
        </p:txBody>
      </p:sp>
      <p:sp>
        <p:nvSpPr>
          <p:cNvPr id="24580" name="灯片编号占位符 3">
            <a:extLst>
              <a:ext uri="{FF2B5EF4-FFF2-40B4-BE49-F238E27FC236}">
                <a16:creationId xmlns:a16="http://schemas.microsoft.com/office/drawing/2014/main" id="{2F6BA136-FE12-B23B-DD76-A2EBA8B80826}"/>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67</a:t>
            </a:fld>
            <a:endParaRPr lang="en-US" altLang="zh-CN" dirty="0"/>
          </a:p>
        </p:txBody>
      </p:sp>
    </p:spTree>
    <p:extLst>
      <p:ext uri="{BB962C8B-B14F-4D97-AF65-F5344CB8AC3E}">
        <p14:creationId xmlns:p14="http://schemas.microsoft.com/office/powerpoint/2010/main" val="14009918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FD7-D44F-3CE6-B7B8-42983CAB3CA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C303E46-A857-4074-9842-B03375EA1F44}"/>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8D159D2D-16F3-EFDD-3EAA-00662CEA1053}"/>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罗宾</a:t>
            </a:r>
            <a:r>
              <a:rPr lang="en-US" altLang="zh-CN" sz="1200" dirty="0"/>
              <a:t>·</a:t>
            </a:r>
            <a:r>
              <a:rPr lang="zh-CN" altLang="en-US" sz="1200" dirty="0"/>
              <a:t>考珀（</a:t>
            </a:r>
            <a:r>
              <a:rPr lang="en-US" altLang="zh-CN" sz="1200" dirty="0"/>
              <a:t>Robin Cooper</a:t>
            </a:r>
            <a:r>
              <a:rPr lang="zh-CN" altLang="en-US" sz="1200" dirty="0"/>
              <a:t>），罗伯特</a:t>
            </a:r>
            <a:r>
              <a:rPr lang="en-US" altLang="zh-CN" sz="1200" dirty="0"/>
              <a:t>·</a:t>
            </a:r>
            <a:r>
              <a:rPr lang="zh-CN" altLang="en-US" sz="1200" dirty="0"/>
              <a:t>卡普兰（</a:t>
            </a:r>
            <a:r>
              <a:rPr lang="en-US" altLang="zh-CN" sz="1200" dirty="0"/>
              <a:t>Robert Kaplan</a:t>
            </a:r>
            <a:r>
              <a:rPr lang="zh-CN" altLang="en-US" sz="1200" dirty="0"/>
              <a:t>）</a:t>
            </a:r>
            <a:r>
              <a:rPr lang="en-US" altLang="zh-CN" sz="1200" dirty="0"/>
              <a:t>. ABC</a:t>
            </a:r>
            <a:r>
              <a:rPr lang="zh-CN" altLang="en-US" sz="1200" dirty="0"/>
              <a:t>分析中的利润优先</a:t>
            </a:r>
            <a:r>
              <a:rPr lang="en-US" altLang="zh-CN" sz="1200" dirty="0"/>
              <a:t>. </a:t>
            </a:r>
            <a:r>
              <a:rPr lang="zh-CN" altLang="en-US" sz="1200" dirty="0"/>
              <a:t>哈佛商学院评论，</a:t>
            </a:r>
            <a:r>
              <a:rPr lang="en-US" altLang="zh-CN" sz="1200" dirty="0"/>
              <a:t>1993</a:t>
            </a:r>
            <a:r>
              <a:rPr lang="zh-CN" altLang="en-US" sz="1200" dirty="0"/>
              <a:t>，</a:t>
            </a:r>
            <a:r>
              <a:rPr lang="en-US" altLang="zh-CN" sz="1200" dirty="0"/>
              <a:t>130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罗宾</a:t>
            </a:r>
            <a:r>
              <a:rPr lang="en-US" altLang="zh-CN" sz="1200" dirty="0"/>
              <a:t>·</a:t>
            </a:r>
            <a:r>
              <a:rPr lang="zh-CN" altLang="en-US" sz="1200" dirty="0"/>
              <a:t>考珀（</a:t>
            </a:r>
            <a:r>
              <a:rPr lang="en-US" altLang="zh-CN" sz="1200" dirty="0"/>
              <a:t>Robin Cooper</a:t>
            </a:r>
            <a:r>
              <a:rPr lang="zh-CN" altLang="en-US" sz="1200" dirty="0"/>
              <a:t>），罗伯特</a:t>
            </a:r>
            <a:r>
              <a:rPr lang="en-US" altLang="zh-CN" sz="1200" dirty="0"/>
              <a:t>·</a:t>
            </a:r>
            <a:r>
              <a:rPr lang="zh-CN" altLang="en-US" sz="1200" dirty="0"/>
              <a:t>卡普兰（</a:t>
            </a:r>
            <a:r>
              <a:rPr lang="en-US" altLang="zh-CN" sz="1200" dirty="0"/>
              <a:t>Robert Kaplan</a:t>
            </a:r>
            <a:r>
              <a:rPr lang="zh-CN" altLang="en-US" sz="1200" dirty="0"/>
              <a:t>）</a:t>
            </a:r>
            <a:r>
              <a:rPr lang="en-US" altLang="zh-CN" sz="1200" dirty="0"/>
              <a:t>. </a:t>
            </a:r>
            <a:r>
              <a:rPr lang="zh-CN" altLang="en-US" sz="1200" dirty="0"/>
              <a:t>承诺和危险组成的成本系统</a:t>
            </a:r>
            <a:r>
              <a:rPr lang="en-US" altLang="zh-CN" sz="1200" dirty="0"/>
              <a:t>. </a:t>
            </a:r>
            <a:r>
              <a:rPr lang="zh-CN" altLang="en-US" sz="1200" dirty="0"/>
              <a:t>哈佛商学院评论，</a:t>
            </a:r>
            <a:r>
              <a:rPr lang="en-US" altLang="zh-CN" sz="1200" dirty="0"/>
              <a:t>1998</a:t>
            </a:r>
            <a:r>
              <a:rPr lang="zh-CN" altLang="en-US" sz="1200" dirty="0"/>
              <a:t>，</a:t>
            </a:r>
            <a:r>
              <a:rPr lang="en-US" altLang="zh-CN" sz="1200" dirty="0"/>
              <a:t>7~8</a:t>
            </a:r>
            <a:r>
              <a:rPr lang="zh-CN" altLang="en-US" sz="1200" dirty="0"/>
              <a:t>，</a:t>
            </a:r>
            <a:r>
              <a:rPr lang="en-US" altLang="zh-CN" sz="1200" dirty="0"/>
              <a:t>74. 109~119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2</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工業品（</a:t>
            </a:r>
            <a:r>
              <a:rPr lang="en-US" altLang="zh-TW" sz="1200" dirty="0">
                <a:solidFill>
                  <a:schemeClr val="tx1"/>
                </a:solidFill>
                <a:ea typeface="宋体" pitchFamily="2" charset="-122"/>
              </a:rPr>
              <a:t>industrial</a:t>
            </a:r>
            <a:r>
              <a:rPr lang="zh-TW" altLang="en-US" sz="1200" dirty="0">
                <a:solidFill>
                  <a:schemeClr val="tx1"/>
                </a:solidFill>
                <a:ea typeface="宋体" pitchFamily="2" charset="-122"/>
              </a:rPr>
              <a:t>）行銷</a:t>
            </a:r>
            <a:r>
              <a:rPr lang="zh-CN" altLang="en-US" sz="1200" dirty="0">
                <a:solidFill>
                  <a:schemeClr val="tx1"/>
                </a:solidFill>
                <a:ea typeface="宋体" pitchFamily="2" charset="-122"/>
              </a:rPr>
              <a:t>控制與執行</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介紹控制過程要素</a:t>
            </a:r>
            <a:r>
              <a:rPr lang="zh-CN" altLang="en-US" sz="1200" dirty="0">
                <a:solidFill>
                  <a:schemeClr val="tx1"/>
                </a:solidFill>
                <a:ea typeface="宋体" pitchFamily="2" charset="-122"/>
              </a:rPr>
              <a:t>：</a:t>
            </a: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討論執行技巧如何影響行銷</a:t>
            </a:r>
            <a:r>
              <a:rPr lang="zh-CN" altLang="en-US" sz="1200" dirty="0">
                <a:solidFill>
                  <a:schemeClr val="tx1"/>
                </a:solidFill>
                <a:ea typeface="宋体" pitchFamily="2" charset="-122"/>
              </a:rPr>
              <a:t>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a:t>
            </a:r>
            <a:r>
              <a:rPr lang="zh-TW" altLang="en-US" sz="1200" dirty="0">
                <a:solidFill>
                  <a:schemeClr val="tx1"/>
                </a:solidFill>
                <a:ea typeface="宋体" pitchFamily="2" charset="-122"/>
              </a:rPr>
              <a:t>、行銷控制的層次</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12.3.4</a:t>
            </a:r>
            <a:r>
              <a:rPr lang="zh-TW" altLang="en-US" sz="1200" dirty="0">
                <a:solidFill>
                  <a:schemeClr val="tx1"/>
                </a:solidFill>
                <a:ea typeface="宋体" pitchFamily="2" charset="-122"/>
              </a:rPr>
              <a:t>、盈利率控制</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盈利率控制的關鍵是識別，在重要的區隔業務中，企業在何處盈利，何處虧損。區隔是基於控制的分析單位，它可以是顧客區隔、產品缐區隔、區域或通路結構區隔。</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、區隔市場的盈利率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在制定決策時，結合各區隔市場的銷售收入和行銷成本，能改善決策的質量。据利蘭</a:t>
            </a:r>
            <a:r>
              <a:rPr lang="en-US" altLang="zh-TW" sz="1200" dirty="0">
                <a:solidFill>
                  <a:schemeClr val="tx1"/>
                </a:solidFill>
                <a:ea typeface="宋体" pitchFamily="2" charset="-122"/>
              </a:rPr>
              <a:t>·</a:t>
            </a:r>
            <a:r>
              <a:rPr lang="zh-TW" altLang="en-US" sz="1200" dirty="0">
                <a:solidFill>
                  <a:schemeClr val="tx1"/>
                </a:solidFill>
                <a:ea typeface="宋体" pitchFamily="2" charset="-122"/>
              </a:rPr>
              <a:t>別克（</a:t>
            </a:r>
            <a:r>
              <a:rPr lang="en-US" altLang="zh-TW" sz="1200" dirty="0">
                <a:solidFill>
                  <a:schemeClr val="tx1"/>
                </a:solidFill>
                <a:ea typeface="宋体" pitchFamily="2" charset="-122"/>
              </a:rPr>
              <a:t>Leland </a:t>
            </a:r>
            <a:r>
              <a:rPr lang="en-US" altLang="zh-TW" sz="1200" dirty="0" err="1">
                <a:solidFill>
                  <a:schemeClr val="tx1"/>
                </a:solidFill>
                <a:ea typeface="宋体" pitchFamily="2" charset="-122"/>
              </a:rPr>
              <a:t>Beik</a:t>
            </a:r>
            <a:r>
              <a:rPr lang="zh-TW" altLang="en-US" sz="1200" dirty="0">
                <a:solidFill>
                  <a:schemeClr val="tx1"/>
                </a:solidFill>
                <a:ea typeface="宋体" pitchFamily="2" charset="-122"/>
              </a:rPr>
              <a:t>）和斯蒂芬</a:t>
            </a:r>
            <a:r>
              <a:rPr lang="en-US" altLang="zh-TW" sz="1200" dirty="0">
                <a:solidFill>
                  <a:schemeClr val="tx1"/>
                </a:solidFill>
                <a:ea typeface="宋体" pitchFamily="2" charset="-122"/>
              </a:rPr>
              <a:t>·</a:t>
            </a:r>
            <a:r>
              <a:rPr lang="zh-TW" altLang="en-US" sz="1200" dirty="0">
                <a:solidFill>
                  <a:schemeClr val="tx1"/>
                </a:solidFill>
                <a:ea typeface="宋体" pitchFamily="2" charset="-122"/>
              </a:rPr>
              <a:t>布茨畢（</a:t>
            </a:r>
            <a:r>
              <a:rPr lang="en-US" altLang="zh-TW" sz="1200" dirty="0">
                <a:solidFill>
                  <a:schemeClr val="tx1"/>
                </a:solidFill>
                <a:ea typeface="宋体" pitchFamily="2" charset="-122"/>
              </a:rPr>
              <a:t>Stephen </a:t>
            </a:r>
            <a:r>
              <a:rPr lang="en-US" altLang="zh-TW" sz="1200" dirty="0" err="1">
                <a:solidFill>
                  <a:schemeClr val="tx1"/>
                </a:solidFill>
                <a:ea typeface="宋体" pitchFamily="2" charset="-122"/>
              </a:rPr>
              <a:t>Buzby</a:t>
            </a:r>
            <a:r>
              <a:rPr lang="zh-TW" altLang="en-US" sz="1200" dirty="0">
                <a:solidFill>
                  <a:schemeClr val="tx1"/>
                </a:solidFill>
                <a:ea typeface="宋体" pitchFamily="2" charset="-122"/>
              </a:rPr>
              <a:t>）說，無論是出於戰略還是戰術的考慮，行銷經理都需要知道特定的行銷組合對不同的目標市場的利潤影響，當環境發生變化時，控制系統要能找出問題所在，並指導行銷決策做出調整。對各區隔市場利潤率的追蹤記錄，能有針對性的改善定價、銷售、廣告、通路、產品管理決策。盈利率控制是戰略計劃和執行的先決條件，它對資訊有迫切的需求。爲了提高控制效果，公司需要一個與之相關的行銷會計資訊系統。</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的會計系統必須首先識別各種行銷活動的成本，然後把活動成本和重要的區隔群結合起來進行分析。這個過程的關鍵是決定產品、客戶的有關成本，並追溯所有活動的成本（如倉儲、廣告），在這些活動中，資源被分配給特定的產品和區隔市場。以活動爲基礎的成本系統揭示了舉辦特別的活動與舉辦這些活動對組織資源需求之間的聯系。分析的結果能爲經理描繪一幅清楚的圖畫，即產品、品牌、顧客、設施、區域或分銷通路究竟是如何產生收入和消耗資源的。基於活動的成本分析主要集中於改善這些活動，從而產生最大的利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羅賓</a:t>
            </a:r>
            <a:r>
              <a:rPr lang="en-US" altLang="zh-TW" sz="1200" dirty="0">
                <a:solidFill>
                  <a:schemeClr val="tx1"/>
                </a:solidFill>
                <a:ea typeface="宋体" pitchFamily="2" charset="-122"/>
              </a:rPr>
              <a:t>·</a:t>
            </a:r>
            <a:r>
              <a:rPr lang="zh-TW" altLang="en-US" sz="1200" dirty="0">
                <a:solidFill>
                  <a:schemeClr val="tx1"/>
                </a:solidFill>
                <a:ea typeface="宋体" pitchFamily="2" charset="-122"/>
              </a:rPr>
              <a:t>庫柏（</a:t>
            </a:r>
            <a:r>
              <a:rPr lang="en-US" altLang="zh-TW" sz="1200" dirty="0">
                <a:solidFill>
                  <a:schemeClr val="tx1"/>
                </a:solidFill>
                <a:ea typeface="宋体" pitchFamily="2" charset="-122"/>
              </a:rPr>
              <a:t>Robin Cooper</a:t>
            </a:r>
            <a:r>
              <a:rPr lang="zh-TW" altLang="en-US" sz="1200" dirty="0">
                <a:solidFill>
                  <a:schemeClr val="tx1"/>
                </a:solidFill>
                <a:ea typeface="宋体" pitchFamily="2" charset="-122"/>
              </a:rPr>
              <a:t>）和羅伯特</a:t>
            </a:r>
            <a:r>
              <a:rPr lang="en-US" altLang="zh-TW" sz="1200" dirty="0">
                <a:solidFill>
                  <a:schemeClr val="tx1"/>
                </a:solidFill>
                <a:ea typeface="宋体" pitchFamily="2" charset="-122"/>
              </a:rPr>
              <a:t>·</a:t>
            </a:r>
            <a:r>
              <a:rPr lang="zh-TW" altLang="en-US" sz="1200" dirty="0">
                <a:solidFill>
                  <a:schemeClr val="tx1"/>
                </a:solidFill>
                <a:ea typeface="宋体" pitchFamily="2" charset="-122"/>
              </a:rPr>
              <a:t>開普蘭（</a:t>
            </a:r>
            <a:r>
              <a:rPr lang="en-US" altLang="zh-TW" sz="1200" dirty="0">
                <a:solidFill>
                  <a:schemeClr val="tx1"/>
                </a:solidFill>
                <a:ea typeface="宋体" pitchFamily="2" charset="-122"/>
              </a:rPr>
              <a:t>Robert Kaplan</a:t>
            </a:r>
            <a:r>
              <a:rPr lang="zh-TW" altLang="en-US" sz="1200" dirty="0">
                <a:solidFill>
                  <a:schemeClr val="tx1"/>
                </a:solidFill>
                <a:ea typeface="宋体" pitchFamily="2" charset="-122"/>
              </a:rPr>
              <a:t>）描述了以活動爲基礎的成本系統（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）的精髓：以活動爲基礎的成本分析（</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）能用幾種不同的方法把業務活動進行區隔：通過產品或類似產品族、通過個別顧客或客戶群、通過分銷通路，正在考慮的任何區隔給出精闢見解。以活動爲基礎的成本分析（</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）同時也精確的説明了何種活動與何種業務相關，活動又是怎樣把收入的產生和資源的消耗聯系起來的。通過强調這些關系，以活動爲基礎的成本分析方法（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能幫助澄清哪裏需要採取行動並爲企業帶來利潤。與傳統的會計方法不同，以活動爲基礎的成本分析方法把間接費用與活動的支持性資源區分開來，然後根據活動進展來分配費用，而不是像傳統的方法那樣武斷地人爲分配資源。</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）舉例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例如，一個建築物供應公司通過六種不同的通路來接觸工業客戶。運用傳統的會計方法，銷售、管理費用、一般費用被平均分配給各個通路，例如每個通路被分配</a:t>
            </a:r>
            <a:r>
              <a:rPr lang="en-US" altLang="zh-TW" sz="1200" dirty="0">
                <a:solidFill>
                  <a:schemeClr val="tx1"/>
                </a:solidFill>
                <a:ea typeface="宋体" pitchFamily="2" charset="-122"/>
              </a:rPr>
              <a:t>16%</a:t>
            </a:r>
            <a:r>
              <a:rPr lang="zh-TW" altLang="en-US" sz="1200" dirty="0">
                <a:solidFill>
                  <a:schemeClr val="tx1"/>
                </a:solidFill>
                <a:ea typeface="宋体" pitchFamily="2" charset="-122"/>
              </a:rPr>
              <a:t>的銷售、管理費用、一般費用。在這個過程中，原始設備製造商通路（</a:t>
            </a:r>
            <a:r>
              <a:rPr lang="en-US" altLang="zh-TW" sz="1200" dirty="0">
                <a:solidFill>
                  <a:schemeClr val="tx1"/>
                </a:solidFill>
                <a:ea typeface="宋体" pitchFamily="2" charset="-122"/>
              </a:rPr>
              <a:t>OEM</a:t>
            </a:r>
            <a:r>
              <a:rPr lang="zh-TW" altLang="en-US" sz="1200" dirty="0">
                <a:solidFill>
                  <a:schemeClr val="tx1"/>
                </a:solidFill>
                <a:ea typeface="宋体" pitchFamily="2" charset="-122"/>
              </a:rPr>
              <a:t>）被認爲是六種通路系統中最差的一種，僅產生</a:t>
            </a:r>
            <a:r>
              <a:rPr lang="en-US" altLang="zh-TW" sz="1200" dirty="0">
                <a:solidFill>
                  <a:schemeClr val="tx1"/>
                </a:solidFill>
                <a:ea typeface="宋体" pitchFamily="2" charset="-122"/>
              </a:rPr>
              <a:t>27%</a:t>
            </a:r>
            <a:r>
              <a:rPr lang="zh-TW" altLang="en-US" sz="1200" dirty="0">
                <a:solidFill>
                  <a:schemeClr val="tx1"/>
                </a:solidFill>
                <a:ea typeface="宋体" pitchFamily="2" charset="-122"/>
              </a:rPr>
              <a:t>的毛利率和</a:t>
            </a:r>
            <a:r>
              <a:rPr lang="en-US" altLang="zh-TW" sz="1200" dirty="0">
                <a:solidFill>
                  <a:schemeClr val="tx1"/>
                </a:solidFill>
                <a:ea typeface="宋体" pitchFamily="2" charset="-122"/>
              </a:rPr>
              <a:t>2%</a:t>
            </a:r>
            <a:r>
              <a:rPr lang="zh-TW" altLang="en-US" sz="1200" dirty="0">
                <a:solidFill>
                  <a:schemeClr val="tx1"/>
                </a:solidFill>
                <a:ea typeface="宋体" pitchFamily="2" charset="-122"/>
              </a:rPr>
              <a:t>的營運净利率。運用以以活動爲基礎的成本系統（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），對原始設備製造商通路（</a:t>
            </a:r>
            <a:r>
              <a:rPr lang="en-US" altLang="zh-TW" sz="1200" dirty="0">
                <a:solidFill>
                  <a:schemeClr val="tx1"/>
                </a:solidFill>
                <a:ea typeface="宋体" pitchFamily="2" charset="-122"/>
              </a:rPr>
              <a:t>OEM</a:t>
            </a:r>
            <a:r>
              <a:rPr lang="zh-TW" altLang="en-US" sz="1200" dirty="0">
                <a:solidFill>
                  <a:schemeClr val="tx1"/>
                </a:solidFill>
                <a:ea typeface="宋体" pitchFamily="2" charset="-122"/>
              </a:rPr>
              <a:t>）進行分析發現，原始設備製造商通路（</a:t>
            </a:r>
            <a:r>
              <a:rPr lang="en-US" altLang="zh-TW" sz="1200" dirty="0">
                <a:solidFill>
                  <a:schemeClr val="tx1"/>
                </a:solidFill>
                <a:ea typeface="宋体" pitchFamily="2" charset="-122"/>
              </a:rPr>
              <a:t>OEM</a:t>
            </a:r>
            <a:r>
              <a:rPr lang="zh-TW" altLang="en-US" sz="1200" dirty="0">
                <a:solidFill>
                  <a:schemeClr val="tx1"/>
                </a:solidFill>
                <a:ea typeface="宋体" pitchFamily="2" charset="-122"/>
              </a:rPr>
              <a:t>）不需要廣告費用、分類目錄費用、銷售促進費用，結果實際的銷售管理費用僅占銷售額的</a:t>
            </a:r>
            <a:r>
              <a:rPr lang="en-US" altLang="zh-TW" sz="1200" dirty="0">
                <a:solidFill>
                  <a:schemeClr val="tx1"/>
                </a:solidFill>
                <a:ea typeface="宋体" pitchFamily="2" charset="-122"/>
              </a:rPr>
              <a:t>9%</a:t>
            </a:r>
            <a:r>
              <a:rPr lang="zh-TW" altLang="en-US" sz="1200" dirty="0">
                <a:solidFill>
                  <a:schemeClr val="tx1"/>
                </a:solidFill>
                <a:ea typeface="宋体" pitchFamily="2" charset="-122"/>
              </a:rPr>
              <a:t>，遠低於六個渠道平均水平</a:t>
            </a:r>
            <a:r>
              <a:rPr lang="en-US" altLang="zh-TW" sz="1200" dirty="0">
                <a:solidFill>
                  <a:schemeClr val="tx1"/>
                </a:solidFill>
                <a:ea typeface="宋体" pitchFamily="2" charset="-122"/>
              </a:rPr>
              <a:t>16%</a:t>
            </a:r>
            <a:r>
              <a:rPr lang="zh-TW" altLang="en-US" sz="1200" dirty="0">
                <a:solidFill>
                  <a:schemeClr val="tx1"/>
                </a:solidFill>
                <a:ea typeface="宋体" pitchFamily="2" charset="-122"/>
              </a:rPr>
              <a:t>，因此，新的分析方法計算出的營運净利率爲</a:t>
            </a:r>
            <a:r>
              <a:rPr lang="en-US" altLang="zh-TW" sz="1200" dirty="0">
                <a:solidFill>
                  <a:schemeClr val="tx1"/>
                </a:solidFill>
                <a:ea typeface="宋体" pitchFamily="2" charset="-122"/>
              </a:rPr>
              <a:t>9%</a:t>
            </a:r>
            <a:r>
              <a:rPr lang="zh-TW" altLang="en-US" sz="1200" dirty="0">
                <a:solidFill>
                  <a:schemeClr val="tx1"/>
                </a:solidFill>
                <a:ea typeface="宋体" pitchFamily="2" charset="-122"/>
              </a:rPr>
              <a:t>，而不是</a:t>
            </a:r>
            <a:r>
              <a:rPr lang="en-US" altLang="zh-TW" sz="1200" dirty="0">
                <a:solidFill>
                  <a:schemeClr val="tx1"/>
                </a:solidFill>
                <a:ea typeface="宋体" pitchFamily="2" charset="-122"/>
              </a:rPr>
              <a:t>2%</a:t>
            </a:r>
            <a:r>
              <a:rPr lang="zh-TW" altLang="en-US" sz="1200" dirty="0">
                <a:solidFill>
                  <a:schemeClr val="tx1"/>
                </a:solidFill>
                <a:ea typeface="宋体" pitchFamily="2" charset="-122"/>
              </a:rPr>
              <a:t>。顯然，以活動爲基礎的成本系統（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），爲做出行銷決策提供了更準確的資訊。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）也把傳統的會計系統改變爲以活動爲基礎的成本系統（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以生產印刷電路板爲例，在分析生產一塊印刷電路板的成本時，首先對生產活動進行分析，並分別計算出每種活動的成本，從而得到生產印刷電路板的總成本。例如，每一塊印刷電路板都有二極管插入這一活動，而公司想分析每次二極管插入的成本，假設每次插入成本爲六美分，那麽二極管插入這一活動的總成本就可以用二極管的數量乘以（</a:t>
            </a:r>
            <a:r>
              <a:rPr lang="en-US" altLang="zh-TW" sz="1200" dirty="0">
                <a:solidFill>
                  <a:schemeClr val="tx1"/>
                </a:solidFill>
                <a:ea typeface="宋体" pitchFamily="2" charset="-122"/>
              </a:rPr>
              <a:t>×</a:t>
            </a:r>
            <a:r>
              <a:rPr lang="zh-TW" altLang="en-US" sz="1200" dirty="0">
                <a:solidFill>
                  <a:schemeClr val="tx1"/>
                </a:solidFill>
                <a:ea typeface="宋体" pitchFamily="2" charset="-122"/>
              </a:rPr>
              <a:t>）六美分得到。生產印刷電路板的其他成本可以採用類似的方法計算。這種成本計算的過程更準確。同時，惠普公司（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）的北美分銷組織也採用以活動爲基礎的成本分析方法（</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），通過五個倉庫把七十億美元的產品轉移到全美三百多家中間商手中。該組織西元</a:t>
            </a:r>
            <a:r>
              <a:rPr lang="en-US" altLang="zh-TW" sz="1200" dirty="0">
                <a:solidFill>
                  <a:schemeClr val="tx1"/>
                </a:solidFill>
                <a:ea typeface="宋体" pitchFamily="2" charset="-122"/>
              </a:rPr>
              <a:t>1994</a:t>
            </a:r>
            <a:r>
              <a:rPr lang="zh-TW" altLang="en-US" sz="1200" dirty="0">
                <a:solidFill>
                  <a:schemeClr val="tx1"/>
                </a:solidFill>
                <a:ea typeface="宋体" pitchFamily="2" charset="-122"/>
              </a:rPr>
              <a:t>年雇傭亞瑟</a:t>
            </a:r>
            <a:r>
              <a:rPr lang="en-US" altLang="zh-TW" sz="1200" dirty="0">
                <a:solidFill>
                  <a:schemeClr val="tx1"/>
                </a:solidFill>
                <a:ea typeface="宋体" pitchFamily="2" charset="-122"/>
              </a:rPr>
              <a:t>·</a:t>
            </a:r>
            <a:r>
              <a:rPr lang="zh-TW" altLang="en-US" sz="1200" dirty="0">
                <a:solidFill>
                  <a:schemeClr val="tx1"/>
                </a:solidFill>
                <a:ea typeface="宋体" pitchFamily="2" charset="-122"/>
              </a:rPr>
              <a:t>安德森（</a:t>
            </a:r>
            <a:r>
              <a:rPr lang="en-US" altLang="zh-TW" sz="1200" dirty="0">
                <a:solidFill>
                  <a:schemeClr val="tx1"/>
                </a:solidFill>
                <a:ea typeface="宋体" pitchFamily="2" charset="-122"/>
              </a:rPr>
              <a:t>Arthur Andersen</a:t>
            </a:r>
            <a:r>
              <a:rPr lang="zh-TW" altLang="en-US" sz="1200" dirty="0">
                <a:solidFill>
                  <a:schemeClr val="tx1"/>
                </a:solidFill>
                <a:ea typeface="宋体" pitchFamily="2" charset="-122"/>
              </a:rPr>
              <a:t>）把以活動爲基礎的成本系統（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計劃推廣到從前臺開始訂貨到後臺裝配和分銷成本的業務中去。在研究識別出的八十一個職能領域中有五百二十七項活動，被歸納爲二十七項驅動程序，以建立客戶利潤率模型和產品利潤率模型。三個試點研究顯示有超過二百萬美元的節省潛力。惠普公司（</a:t>
            </a:r>
            <a:r>
              <a:rPr lang="en-US" altLang="zh-TW" sz="1200" dirty="0">
                <a:solidFill>
                  <a:schemeClr val="tx1"/>
                </a:solidFill>
                <a:ea typeface="宋体" pitchFamily="2" charset="-122"/>
              </a:rPr>
              <a:t>Hewlett-Packard</a:t>
            </a:r>
            <a:r>
              <a:rPr lang="zh-TW" altLang="en-US" sz="1200" dirty="0">
                <a:solidFill>
                  <a:schemeClr val="tx1"/>
                </a:solidFill>
                <a:ea typeface="宋体" pitchFamily="2" charset="-122"/>
              </a:rPr>
              <a:t>）的管理也獲得了無法估價的洞察力。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）的運用</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）需要打破傳統的會計概念，不再根據職能單位（</a:t>
            </a:r>
            <a:r>
              <a:rPr lang="en-US" altLang="zh-TW" sz="1200" dirty="0">
                <a:solidFill>
                  <a:schemeClr val="tx1"/>
                </a:solidFill>
                <a:ea typeface="宋体" pitchFamily="2" charset="-122"/>
              </a:rPr>
              <a:t>profit center or business unit, BU</a:t>
            </a:r>
            <a:r>
              <a:rPr lang="zh-TW" altLang="en-US" sz="1200" dirty="0">
                <a:solidFill>
                  <a:schemeClr val="tx1"/>
                </a:solidFill>
                <a:ea typeface="宋体" pitchFamily="2" charset="-122"/>
              </a:rPr>
              <a:t>）分配費用，而是把費用與活動（</a:t>
            </a:r>
            <a:r>
              <a:rPr lang="en-US" altLang="zh-TW" sz="1200" dirty="0">
                <a:solidFill>
                  <a:schemeClr val="tx1"/>
                </a:solidFill>
                <a:ea typeface="宋体" pitchFamily="2" charset="-122"/>
              </a:rPr>
              <a:t>operating activity</a:t>
            </a:r>
            <a:r>
              <a:rPr lang="zh-TW" altLang="en-US" sz="1200" dirty="0">
                <a:solidFill>
                  <a:schemeClr val="tx1"/>
                </a:solidFill>
                <a:ea typeface="宋体" pitchFamily="2" charset="-122"/>
              </a:rPr>
              <a:t>）相匹配。一旦把資源投入與相應的活動聯系起來，就能選擇不同的決策，減少資源浪費。爲了提高盈利率，工業品行銷需要明確如何降低資源的投入或增加資源的輸出。例如應該想辦法減少對不盈利客戶的電話訪問次數，或想法在拜訪非盈利客戶時提高訪問效率。總而言之，以活動爲基礎的成本系統（</a:t>
            </a:r>
            <a:r>
              <a:rPr lang="en-US" altLang="zh-TW" sz="1200" dirty="0">
                <a:solidFill>
                  <a:schemeClr val="tx1"/>
                </a:solidFill>
                <a:ea typeface="宋体" pitchFamily="2" charset="-122"/>
              </a:rPr>
              <a:t>ABC</a:t>
            </a:r>
            <a:r>
              <a:rPr lang="zh-TW" altLang="en-US" sz="1200" dirty="0">
                <a:solidFill>
                  <a:schemeClr val="tx1"/>
                </a:solidFill>
                <a:ea typeface="宋体" pitchFamily="2" charset="-122"/>
              </a:rPr>
              <a:t>方法）（</a:t>
            </a:r>
            <a:r>
              <a:rPr lang="en-US" altLang="zh-TW" sz="1200" dirty="0">
                <a:solidFill>
                  <a:schemeClr val="tx1"/>
                </a:solidFill>
                <a:ea typeface="宋体" pitchFamily="2" charset="-122"/>
              </a:rPr>
              <a:t>activity based classification, ABC</a:t>
            </a:r>
            <a:r>
              <a:rPr lang="zh-TW" altLang="en-US" sz="1200" dirty="0">
                <a:solidFill>
                  <a:schemeClr val="tx1"/>
                </a:solidFill>
                <a:ea typeface="宋体" pitchFamily="2" charset="-122"/>
              </a:rPr>
              <a:t>）使得把精力集中於提高盈利率的目標上，而這個目標的實現需要了解資源成本的可變性及開發戰略降低資源浪費或提高資源的效率。</a:t>
            </a:r>
          </a:p>
        </p:txBody>
      </p:sp>
      <p:sp>
        <p:nvSpPr>
          <p:cNvPr id="24580" name="灯片编号占位符 3">
            <a:extLst>
              <a:ext uri="{FF2B5EF4-FFF2-40B4-BE49-F238E27FC236}">
                <a16:creationId xmlns:a16="http://schemas.microsoft.com/office/drawing/2014/main" id="{2F6BA136-FE12-B23B-DD76-A2EBA8B80826}"/>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68</a:t>
            </a:fld>
            <a:endParaRPr lang="en-US" altLang="zh-CN" dirty="0"/>
          </a:p>
        </p:txBody>
      </p:sp>
    </p:spTree>
    <p:extLst>
      <p:ext uri="{BB962C8B-B14F-4D97-AF65-F5344CB8AC3E}">
        <p14:creationId xmlns:p14="http://schemas.microsoft.com/office/powerpoint/2010/main" val="11920982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FD7-D44F-3CE6-B7B8-42983CAB3CA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C303E46-A857-4074-9842-B03375EA1F44}"/>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8D159D2D-16F3-EFDD-3EAA-00662CEA1053}"/>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1</a:t>
            </a:r>
            <a:r>
              <a:rPr lang="en-US" altLang="zh-CN" sz="1200" dirty="0">
                <a:solidFill>
                  <a:schemeClr val="tx1"/>
                </a:solidFill>
                <a:ea typeface="宋体" pitchFamily="2" charset="-122"/>
              </a:rPr>
              <a:t>2</a:t>
            </a:r>
            <a:r>
              <a:rPr lang="en-US" altLang="zh-TW" sz="1200" dirty="0">
                <a:solidFill>
                  <a:schemeClr val="tx1"/>
                </a:solidFill>
                <a:ea typeface="宋体" pitchFamily="2" charset="-122"/>
              </a:rPr>
              <a:t> </a:t>
            </a:r>
            <a:r>
              <a:rPr lang="zh-TW" altLang="en-US" sz="1200" dirty="0">
                <a:solidFill>
                  <a:schemeClr val="tx1"/>
                </a:solidFill>
                <a:ea typeface="宋体" pitchFamily="2" charset="-122"/>
              </a:rPr>
              <a:t>章 工業品（</a:t>
            </a:r>
            <a:r>
              <a:rPr lang="en-US" altLang="zh-TW" sz="1200" dirty="0">
                <a:solidFill>
                  <a:schemeClr val="tx1"/>
                </a:solidFill>
                <a:ea typeface="宋体" pitchFamily="2" charset="-122"/>
              </a:rPr>
              <a:t>industrial</a:t>
            </a:r>
            <a:r>
              <a:rPr lang="zh-TW" altLang="en-US" sz="1200" dirty="0">
                <a:solidFill>
                  <a:schemeClr val="tx1"/>
                </a:solidFill>
                <a:ea typeface="宋体" pitchFamily="2" charset="-122"/>
              </a:rPr>
              <a:t>）行銷</a:t>
            </a:r>
            <a:r>
              <a:rPr lang="zh-CN" altLang="en-US" sz="1200" dirty="0">
                <a:solidFill>
                  <a:schemeClr val="tx1"/>
                </a:solidFill>
                <a:ea typeface="宋体" pitchFamily="2" charset="-122"/>
              </a:rPr>
              <a:t>控制與執行</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討論執行技巧如何影響行銷</a:t>
            </a:r>
            <a:r>
              <a:rPr lang="zh-CN" altLang="en-US" sz="1200" dirty="0">
                <a:solidFill>
                  <a:schemeClr val="tx1"/>
                </a:solidFill>
                <a:ea typeface="宋体" pitchFamily="2" charset="-122"/>
              </a:rPr>
              <a:t>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12.4</a:t>
            </a:r>
            <a:r>
              <a:rPr lang="zh-CN" altLang="en-US" sz="1200" dirty="0">
                <a:solidFill>
                  <a:schemeClr val="tx1"/>
                </a:solidFill>
                <a:ea typeface="宋体" pitchFamily="2" charset="-122"/>
              </a:rPr>
              <a:t>、工業品行銷策略的執行</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執行是聯系行銷策略和組織業績的紐帶，行銷執行是一個把行銷計劃付諸於行動的過程，並且確保這種行動安排是朝著實現組織既定目標的方向進行的。執行不當會導致許多行銷計劃的失敗。由於在策略開發和執行的過程中，存在各職能部門的參與，行銷經理在執行過程中可能會面臨某些特定的挑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、策略與執行的匹配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聲稱：「行銷策略和執行其實是相互影響的。策略明顯影響行動，同時行動也影響行銷策略的整個實施過程。」盡管策略和執行的分界缐並不清晰，但現實中我們並不難診斷執行中產生的問題和策略中的缺陷。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）介紹了下面的案例：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一個公司向目標市場介紹一種新的擁有多功能的手提式微型電子計，這種新產品在迅速增長的市場中似乎定位很好，但一開始市場銷售並不理想，原因在於，這隻由五十人組成的銷售隊伍幾乎沒有任何動力促使他們推銷不被市場熟悉的新產品和繼續推廣舊產品。設定在新機器上的銷售獎比舊機器更低，而新機器的銷售周期是舊機器的兩倍，並且舊機器不需要軟件方面的支持。在這個案例中，不恰當的執行破壞了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策略和執行相互影響。當策略和執行匹配的很好時，公司就很可能成功實現其目標。在某些情況下，診斷工作變得愈來愈困難。例如，當策略制訂得好而執行不當時，很難識別究竟是哪裏出了問題。工業品行銷人員似乎認爲策略永遠不會一成不變，並且，即使對一個制訂得並不好的策略，只要執行得當，也有時間在執行的過程中看到問題並及時糾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、執行技巧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）認爲以下四種執行技巧對行銷經理是特別重要的，每一種技巧在工業品行銷環境中都有其特殊的意義。它們是：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① 互動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經理需要與組織内、外部的其他人員頻繁的互動。組織内部的同事對行銷策略的形成和執行有至關重要的作用。在組織外部，行銷人員需要和重要的顧客、通路成員、廣告商打交道。最好的行銷執行者應該具有良好的討價還價的能力，並能理解他人的感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② 分配</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行銷執行者還必須能根據手邊的銷售任務合理分配時間、任務、人員、資金。托馬斯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指出：「聰明的行銷經理能夠果斷而又公平，並且以最有效的方式來分配人員和資金，而遜色的行銷經理就會按照慣例把過多的人和資金分配給成熟的項目，而對於那些能爲企業帶來利潤的項目，只會安排少量的資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③ 管理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）認爲，那些具有良好管理技能的行銷經理在處理公司的資訊和控制系統時，常表現出過人的靈活性和智商。托馬斯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波羅馬（</a:t>
            </a:r>
            <a:r>
              <a:rPr lang="en-US" altLang="zh-TW" sz="1200" dirty="0">
                <a:solidFill>
                  <a:schemeClr val="tx1"/>
                </a:solidFill>
                <a:ea typeface="宋体" pitchFamily="2" charset="-122"/>
              </a:rPr>
              <a:t>Thomas </a:t>
            </a:r>
            <a:r>
              <a:rPr lang="en-US" altLang="zh-TW" sz="1200" dirty="0" err="1">
                <a:solidFill>
                  <a:schemeClr val="tx1"/>
                </a:solidFill>
                <a:ea typeface="宋体" pitchFamily="2" charset="-122"/>
              </a:rPr>
              <a:t>Bonoma</a:t>
            </a:r>
            <a:r>
              <a:rPr lang="zh-TW" altLang="en-US" sz="1200" dirty="0">
                <a:solidFill>
                  <a:schemeClr val="tx1"/>
                </a:solidFill>
                <a:ea typeface="宋体" pitchFamily="2" charset="-122"/>
              </a:rPr>
              <a:t>）指出：「好的行銷執行者能通過在市場和工業品環境中的摸爬滾打，完全把握工業品和市場銷售情況，而不管控制系統是否充分。」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④ 組織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最好的行銷執行者也一定是有效的組織者。合理地執行常以行銷人員能否與組織内正式、非正式的人際網路的協調爲基礎，爲了解決問題和便於策略的執行，他們必須能融於正式組織特定的氛圍中。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、執行向導的行銷策略中心</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組織中各職能部門不同程度參與到工業品行銷策略的開發和執行中來，研發、製造、技術服務、分銷都充當基礎性的角色。羅納德</a:t>
            </a:r>
            <a:r>
              <a:rPr lang="en-US" altLang="zh-TW" sz="1200" dirty="0">
                <a:solidFill>
                  <a:schemeClr val="tx1"/>
                </a:solidFill>
                <a:ea typeface="宋体" pitchFamily="2" charset="-122"/>
              </a:rPr>
              <a:t>·</a:t>
            </a:r>
            <a:r>
              <a:rPr lang="zh-TW" altLang="en-US" sz="1200" dirty="0">
                <a:solidFill>
                  <a:schemeClr val="tx1"/>
                </a:solidFill>
                <a:ea typeface="宋体" pitchFamily="2" charset="-122"/>
              </a:rPr>
              <a:t>邁克泰威施（</a:t>
            </a:r>
            <a:r>
              <a:rPr lang="en-US" altLang="zh-TW" sz="1200" dirty="0">
                <a:solidFill>
                  <a:schemeClr val="tx1"/>
                </a:solidFill>
                <a:ea typeface="宋体" pitchFamily="2" charset="-122"/>
              </a:rPr>
              <a:t>Ronald </a:t>
            </a:r>
            <a:r>
              <a:rPr lang="en-US" altLang="zh-TW" sz="1200" dirty="0" err="1">
                <a:solidFill>
                  <a:schemeClr val="tx1"/>
                </a:solidFill>
                <a:ea typeface="宋体" pitchFamily="2" charset="-122"/>
              </a:rPr>
              <a:t>Mctavish</a:t>
            </a:r>
            <a:r>
              <a:rPr lang="zh-TW" altLang="en-US" sz="1200" dirty="0">
                <a:solidFill>
                  <a:schemeClr val="tx1"/>
                </a:solidFill>
                <a:ea typeface="宋体" pitchFamily="2" charset="-122"/>
              </a:rPr>
              <a:t>）指出：「行銷專家了解市場，但對公司内部的運作細節知之甚少，公司内部的運作細節似乎只是營運人員的領域，需要把這兩個不同領域整合起來，形成一個</a:t>
            </a:r>
            <a:r>
              <a:rPr lang="en-US" altLang="zh-TW" sz="1200" dirty="0">
                <a:solidFill>
                  <a:schemeClr val="tx1"/>
                </a:solidFill>
                <a:ea typeface="宋体" pitchFamily="2" charset="-122"/>
              </a:rPr>
              <a:t>『</a:t>
            </a:r>
            <a:r>
              <a:rPr lang="zh-TW" altLang="en-US" sz="1200" dirty="0">
                <a:solidFill>
                  <a:schemeClr val="tx1"/>
                </a:solidFill>
                <a:ea typeface="宋体" pitchFamily="2" charset="-122"/>
              </a:rPr>
              <a:t>協同知識意見庫</a:t>
            </a:r>
            <a:r>
              <a:rPr lang="en-US" altLang="zh-TW" sz="1200" dirty="0">
                <a:solidFill>
                  <a:schemeClr val="tx1"/>
                </a:solidFill>
                <a:ea typeface="宋体" pitchFamily="2" charset="-122"/>
              </a:rPr>
              <a:t>』</a:t>
            </a:r>
            <a:r>
              <a:rPr lang="zh-TW" altLang="en-US" sz="1200" dirty="0">
                <a:solidFill>
                  <a:schemeClr val="tx1"/>
                </a:solidFill>
                <a:ea typeface="宋体" pitchFamily="2" charset="-122"/>
              </a:rPr>
              <a:t>，從而達到公司外部市場和内部運作之間的最好匹配。」這爲工業品公司的行銷經理承擔關鍵多重角色提出了嚴峻挑戰。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策略中心爲强調這種知識面的拓展和形成關鍵性的執行計劃提供了一個框架。在公司的每項工作中，非行銷人員承擔著積極的執行角色。例如，品質直接或間接受幾個方面的影響：設計、製造、技術服務。同時，成功的產品創新反映了各個職能的協同努力。顯然，有效的策略執行需要定義明確的決策角色、責任、時間進度表、協調機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確保顧客滿意最大化和獲得預期的顧客反應，工業品行銷者必須在策略中心承擔積極的角色，談判、簽署市場敏感性的協議，與其他成員協調開發合理的策略。盡管在行銷決策制定過程中會受其他功能部門一定程度的影響，然而在關鍵領域，行銷者往往承擔潛在決策者的角色，如對物流系統的設計、選擇製造技術、確定管理系統的物料結構。因此，成功的工業品行銷經理作爲企業資源優勢的整合者，應該代表企業滿足顧客需要，實現企業的盈利目標。</a:t>
            </a:r>
          </a:p>
        </p:txBody>
      </p:sp>
      <p:sp>
        <p:nvSpPr>
          <p:cNvPr id="24580" name="灯片编号占位符 3">
            <a:extLst>
              <a:ext uri="{FF2B5EF4-FFF2-40B4-BE49-F238E27FC236}">
                <a16:creationId xmlns:a16="http://schemas.microsoft.com/office/drawing/2014/main" id="{2F6BA136-FE12-B23B-DD76-A2EBA8B80826}"/>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69</a:t>
            </a:fld>
            <a:endParaRPr lang="en-US" altLang="zh-CN" dirty="0"/>
          </a:p>
        </p:txBody>
      </p:sp>
    </p:spTree>
    <p:extLst>
      <p:ext uri="{BB962C8B-B14F-4D97-AF65-F5344CB8AC3E}">
        <p14:creationId xmlns:p14="http://schemas.microsoft.com/office/powerpoint/2010/main" val="229464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2 </a:t>
            </a:r>
            <a:r>
              <a:rPr lang="zh-CN" altLang="en-US" sz="1200" dirty="0">
                <a:solidFill>
                  <a:schemeClr val="tx1"/>
                </a:solidFill>
                <a:ea typeface="宋体" pitchFamily="2" charset="-122"/>
              </a:rPr>
              <a:t>章 工業品購買行爲分析</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組織購買行爲（</a:t>
            </a:r>
            <a:r>
              <a:rPr lang="en-US" altLang="zh-TW" sz="1200" dirty="0">
                <a:solidFill>
                  <a:schemeClr val="tx1"/>
                </a:solidFill>
                <a:ea typeface="宋体" pitchFamily="2" charset="-122"/>
              </a:rPr>
              <a:t>Organization purchase behavior</a:t>
            </a:r>
            <a:r>
              <a:rPr lang="zh-TW" altLang="en-US" sz="1200" dirty="0">
                <a:solidFill>
                  <a:schemeClr val="tx1"/>
                </a:solidFill>
                <a:ea typeface="宋体" pitchFamily="2" charset="-122"/>
              </a:rPr>
              <a:t>）由一個一個事件連續串聯的決策過程，一般認爲，組織購買的決策過程，分爲八個階段，每一個階段，都是一個決策過程，隨著決策成員的進入和退出，每一階段的決策團體可能是不同的。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、預測或認識需求</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一個問題或潛在機會的認識可能導致一項採購活動。這一階段一般是由内部需求和外部刺激引起。内部需求比如，公司開發新產品而產生對新設備和新材料的需求；原有設備需要更新換代；原有供應商的產品和服務不能令人滿意。外部刺激比如，採購人員看到廣告或參加展銷會，發現了更合適的商品，預測到某些原材料可能會漲價或短缺。有時組織内部的人員沒能及時掌握外部環境的機會威脅，而沒有意識到内部的需求，這時工業品行銷人員就需要主動與組織購買者溝通接觸，講明改進組織運作的利害關係，激發潛在的購買慾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、分析和評估需求的特徵和數量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認識需求之後，使用者分析和評估需求的特徵和數量，包括解決方案的擬定，所需商品的性能和質量標準，擬定購的規模和頻率，預期成本等。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、描述需求的特徵和數量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作爲階段二的延申，這一階段主要對需求的特徵進行更爲詳細和準確的描述，也就是要對預購買產品的性能、特徵、數量、服務、價格寫出詳細的技術説明書，從而確立選擇產品和供應商的標準。組織購買者委派一個專家小組從事這項工作，需求的特徵確立之後，就意味著只有能夠提供完全符合這些特徵的產品的供應商，才能進入下一階段的競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、尋求可能的供貨渠道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購買者確定了能夠滿足需要的產品，就會通過各種渠道尋找和判斷潛在的供應來源。通過系統地評估供應商。調查表明，企業採購部門會首先從内部搜尋信息來源，如採購檔案、推銷員的電話訪問記錄等，然後再從外部搜集信息，如其他公司的採購信息、廣告新聞報道、商品展覽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、接收和分析報價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如果組織採購的是標準的產品，階段四與階段五同時發生，這時採購人員可能只是查閲供應商的報價單和產品簡介。如果採購的是複雜定制產品時，購買者可能可能會要求每個潛在的供應商提供一份解決方案的建議書，購買者會對建議書仔細研究，並可能與供應商長時間對有關條款進行協商和談判。對工業品行銷人員來説，這份建議書應該是行銷文件，而不只是技術文件，因此在建議書中，行銷人員應充分突出和强調公司的綜合實力和資源，以此獲得競爭優勢。這一階段可能要進行長時間的對購買條款的協商和談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、評價解決方案建議書，選擇供貨商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對多個建議書或報價進行分析，最終可能選擇其中一個或是幾個供貨商。這一階段涉及供貨商數目的確定，如果組織採購者只選擇一家供貨商，則意味著對其依賴性大增，退出壁壘將大大提高；如果組織採購者將訂單分散給多家供貨商，會使每家供貨商所獲得的訂單都比較少，以至於供貨商沒有足夠的動力去更好地滿足買方的需要。所以比較合適的供應商數目既不能太多，也不能太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7</a:t>
            </a:r>
            <a:r>
              <a:rPr lang="zh-TW" altLang="en-US" sz="1200" dirty="0">
                <a:solidFill>
                  <a:schemeClr val="tx1"/>
                </a:solidFill>
                <a:ea typeface="宋体" pitchFamily="2" charset="-122"/>
              </a:rPr>
              <a:t>、簽訂合同確定供貨程序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確定供貨商之後，組織採購人員向確定的供貨商發出定貨單，準確地開列出產品數量、品種規格、交貨時間地點、付款方式、售後服務、退換貨政策。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西方企業採用「一攬子合同」的訂貨方式。採購主管通過和某一供貨商簽訂「一攬子合同」，與這個供貨商建立長期的供貨關係，這個供貨商允諾，當採購主管需要時，即按照原來約定的價格條件隨時供貨。這樣，庫存就擺放在供貨企業（賣方），因而，「一攬子合同」又稱爲「無庫存采購計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a:t>
            </a:r>
            <a:r>
              <a:rPr lang="zh-TW" altLang="en-US" sz="1200" dirty="0">
                <a:solidFill>
                  <a:schemeClr val="tx1"/>
                </a:solidFill>
                <a:ea typeface="宋体" pitchFamily="2" charset="-122"/>
              </a:rPr>
              <a:t>、合同執行情況反饋與評價</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這一階段，組織採購者對供應商的執行情況進行反饋並評價。對供應商執行情況的反饋，可能通過正式渠道，也可能通過非正式渠道。這一評價過程涉及組織購買者的採購部門和生產部門。反饋及評價的結果是，買方繼續向原有供貨商采購產品或終止與原有供貨商的采購合同。</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不是所有組織采購過程都遵循這八個階段，隨著組織采購的其他因素而繁簡不同，最關鍵的是購買的重要性。</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a:t>
            </a:fld>
            <a:endParaRPr lang="en-US" altLang="zh-CN" dirty="0"/>
          </a:p>
        </p:txBody>
      </p:sp>
    </p:spTree>
    <p:extLst>
      <p:ext uri="{BB962C8B-B14F-4D97-AF65-F5344CB8AC3E}">
        <p14:creationId xmlns:p14="http://schemas.microsoft.com/office/powerpoint/2010/main" val="34900905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79BDD-9B5B-6FA0-CB2E-25882DB05B93}"/>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4BBC5907-EB54-A985-9128-38A0525BA330}"/>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7E417160-09B6-5461-81E6-5324DA7FAD60}"/>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 </a:t>
            </a:r>
            <a:r>
              <a:rPr lang="en-US" altLang="zh-TW" sz="1200" dirty="0"/>
              <a:t>8 </a:t>
            </a:r>
            <a:r>
              <a:rPr lang="zh-TW" altLang="en-US" sz="1200" dirty="0"/>
              <a:t>章 工業品服務的行銷策略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工藝品行銷的本質是關系行銷，因此客戶服務在建立、擴展、維護組織間關系等方面有獨特的作用。服務是維護客戶資源的紐帶，也是企業創造利潤的另一源泉。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8.1</a:t>
            </a:r>
            <a:r>
              <a:rPr lang="zh-TW" altLang="en-US" sz="1200" dirty="0"/>
              <a:t>、工業品服務的角色和重要性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工業品市場的服務產品，有兩種類型，一種是有產品依托的服務（</a:t>
            </a:r>
            <a:r>
              <a:rPr lang="en-US" altLang="zh-TW" sz="1200" dirty="0"/>
              <a:t>products supported by services</a:t>
            </a:r>
            <a:r>
              <a:rPr lang="zh-TW" altLang="en-US" sz="1200" dirty="0"/>
              <a:t>），另一種是純粹服務或商業服務（</a:t>
            </a:r>
            <a:r>
              <a:rPr lang="en-US" altLang="zh-TW" sz="1200" dirty="0"/>
              <a:t>pure services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8.1.1</a:t>
            </a:r>
            <a:r>
              <a:rPr lang="zh-TW" altLang="en-US" sz="1200" dirty="0"/>
              <a:t>、有產品依托的服務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有產品依托的服務，顧名思義，服務是伴隨著產品而來的。伴隨產品實體而來的服務與產品本身所解決的技術問題通常具有同等的重要性。公司生產製造某種產品來滿足市場的需求，買方可能會對生產製造公司提出，除了產品性能以外的其他服務要求，例如技術培訓、提供爲買方特別設計的應用軟件、發貨服務、零配件及維修保養服務等。例如，在奧的斯電梯公司（</a:t>
            </a:r>
            <a:r>
              <a:rPr lang="en-US" altLang="zh-TW" sz="1200" dirty="0"/>
              <a:t>OTIS Elevator</a:t>
            </a:r>
            <a:r>
              <a:rPr lang="zh-TW" altLang="en-US" sz="1200" dirty="0"/>
              <a:t>），服務和保養維修就占其年銷售額五十億美元中</a:t>
            </a:r>
            <a:r>
              <a:rPr lang="en-US" altLang="zh-TW" sz="1200" dirty="0"/>
              <a:t>65%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8.1.2</a:t>
            </a:r>
            <a:r>
              <a:rPr lang="zh-TW" altLang="en-US" sz="1200" dirty="0"/>
              <a:t>、純粹服務或商業服務或工業品服務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這類服務是指所提供的服務並沒有相應的實物產品。這類服務可被定義爲「一個組織提供給另一個組織的行爲或績效，這種無形的行爲或績效不會導致所有權的轉移。其生產過程不一定要以物質產品爲基礎。」這類的商業包括：保險公司、咨詢公司、銀行業、維護服務、運輸、市場研究、信息技術管理、人事管理、證券業、保護服務、旅行預訂服務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以下四點是導致純粹服務需求增加的主要原因：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、公司和其他類型的組織將會愈來愈依賴於服務專家，這是因爲組織複雜性的加大和勞動分工及專業化的成本愈來愈高。不是本公司擅長的業務職能，不如交給專業化的服務公司或組織來管理。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各組織加强了公司戰略和信息技術的直接聯系。戰略專家稱一個組織對信息和知識的管理將決定組織未來的成敗，決定組織是市場的領導還是追隨附屬。爲了將戰略和信息結合，公司需要咨詢到底買什麽樣的設備，怎樣應用信息技術來爲公司服務等來獲得競爭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、通過雇傭外界的服務，組織可以更好控制資本運作和保持靈活性。這樣的好處就是組織自己擁有所有權，而使用權下放到外部服務單位。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、時間的壓力（指培訓自己的專業人才所需的大量時間）和缺少内部資源也鼓勵了組織將精力放在一個小的活動範圍内，集中精力把這一小塊做到最好，而其他的活動就轉由服務專家去做。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另外，經營觀念的變化也是造成純粹服務業需求不斷增長的一個重要的因素，並行工程、全面質量管理（</a:t>
            </a:r>
            <a:r>
              <a:rPr lang="en-US" altLang="zh-TW" sz="1200" dirty="0"/>
              <a:t>TQM</a:t>
            </a:r>
            <a:r>
              <a:rPr lang="zh-TW" altLang="en-US" sz="1200" dirty="0"/>
              <a:t>）、水平型組織以及削減組織規模等一系列最新管理觀念的普及，使企業充分認識到利用服務業這一企業外部資源的巨大優勢。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8.1.3</a:t>
            </a:r>
            <a:r>
              <a:rPr lang="zh-TW" altLang="en-US" sz="1200" dirty="0"/>
              <a:t>、工業品服務的特點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對有產品依托的服務來講，在設計行銷計劃時，雖然可以簡單地從同一個角度來對待產品和服務，但是產品和服務的相對重要性和它們不同的戰略組成要素是有差異的。亨利</a:t>
            </a:r>
            <a:r>
              <a:rPr lang="en-US" altLang="zh-TW" sz="1200" dirty="0"/>
              <a:t>·</a:t>
            </a:r>
            <a:r>
              <a:rPr lang="zh-TW" altLang="en-US" sz="1200" dirty="0"/>
              <a:t>艾賽爾（</a:t>
            </a:r>
            <a:r>
              <a:rPr lang="en-US" altLang="zh-TW" sz="1200" dirty="0"/>
              <a:t>Henry </a:t>
            </a:r>
            <a:r>
              <a:rPr lang="en-US" altLang="zh-TW" sz="1200" dirty="0" err="1"/>
              <a:t>Assael</a:t>
            </a:r>
            <a:r>
              <a:rPr lang="zh-TW" altLang="en-US" sz="1200" dirty="0"/>
              <a:t>）曾指出產品和服務的内在不同：服務是無形的，產品是有形的；服務消費與服務生產同時進行，而產品消費可在時間上晚於產品生產；服務不可儲存，產品可以；服務存在高度的差異化，產品存在高度的標準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對純粹服務的工業品服務來講，還應多加上兩條：服務的專門化和定制化，服務（複雜程度最高）對技術的要求更高。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、服務的無形性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無形是服務最明顯的特點，不少行銷專家認爲無形和有形是服務和產品的最主要區別。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是一種或某種有具體特徵和用途的物品，是由某種材料製成的，是有一定的重量、體積、顔色、形狀和輪廓的實物。而服務不是實物產品，服務是無形的，顧客在購買服務之前，看不見、嘗不到、摸不着、聽不見、嗅不到。例如，公司組織員工在醫院裏體檢，不可能事先知道體檢的質量。公司只能從醫院的醫療設備、醫生護士的整體業務水平、現有醫院治療、價格等方面做出對醫院服務質量的評價。一般而言，顧客只有充分信任服務的提供者才會購買或消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信任和經驗因素不僅輔助購買決策，在購買之後仍然有其用武之地。對於用戶來講，無論是將其需要的服務概念化，還是對接受的服務進行評價都是十分困難的。所以，用戶在對服務進行評價時，總是希望能夠「爲無形的服務找到有形的依據」。因此服務提供者應採取一定的措施來增强顧客信心。第一，可以增加服務的有形性。服務行銷人員不但要將所提供的服務充分明確地介紹給客戶，還要幫助用戶對服務進行評價，「隨時爲用戶提供有形的替代性評價依據」。第二，服務提供者可以强調服務帶來的好處，而不只是描述服務的特點。如負責招生的人員可以對潛在的考生談談學校的分配情況，而不只是描述一下校園内的生活。第三，服務的提供者可以對服務制定品牌名稱，以增加顧客的信任感。第四、服務提供者還可以利用名人來爲服務創造信任感，如北京飯店在西元二十世紀八十年代就曾經利用了前美國總統雷根（</a:t>
            </a:r>
            <a:r>
              <a:rPr lang="en-US" altLang="zh-TW" sz="1200" dirty="0"/>
              <a:t>Ronald Wilson Reagan</a:t>
            </a:r>
            <a:r>
              <a:rPr lang="zh-TW" altLang="en-US" sz="1200" dirty="0"/>
              <a:t>）的聲譽。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於純服務來説，其建立顧客信任的方式主要有兩種：一是認真挑選和培訓「用戶聯係人」，通過他們推動企業向更多的用戶宣傳自己的服務；二是調整市場的行銷方案，使之更適合構建獨特的企業形象。舉例來説，律師事務所會通過大量的法律書籍、真皮座椅、高效率的接待員來顯示自身的業務實力。廣告咨詢顧問經常會租用豪華的辦公室、駕駛昂貴的汽車、參與奢侈的娛樂活動，他們希望以此將無形化的信息轉化爲有形的依據傳達給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另外，爲了消除客戶在購買和評價工業品服務過程中所產生的疑慮，建議行銷人員利用個人聯絡、公共關系、廣告宣傳、服務介紹等經過預先設計的行動使客戶逐漸了解以下内容：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、在何種情況下需要專業化服務；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、評價不同專業機構所應考慮的主要因素；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、如何向專業人員表達自己的目的、需求以及其他看法；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、如何確保自己對服務提供商的期望切合實際。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這裏需要指出，產品和服務有形和無形的區別，在一般的實際運作中，產品和服務將會呈現出其中一方占主導地位的特性，很少會出現純產品和純服務的情形。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、服務的不可分割性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有形的實物產品在從生產、流通到最終消費的過程中，往往要經過一系列的中間環節，生產與消費的過程具有一定的時間間隔，生產在先，消費在後。然而服務則與之不同，服務具有不可分割的特徵，即服務的生產過程與消費過程同時進行，也就是說服務人員向顧客提供服務時，也正是顧客消費服務的時刻，二者在時間上不可分離。例如，一位旅客乘汽車從廣州到深圳，車上司機開車之時正是旅客消費的時候，車到深圳司機停車旅客消費結束，這種服務的產生和消費是同時進行的。服務一開始消費就開始，服務一結束消費也就結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於服務本身不是一個具體的物品，而是一系列的活動或過程，所以在服務的過程中消費者和生產者必須直接發生聯系，從而生產的過程也就是消費的過程。服務的這種特性表明，顧客只有而且必須加入到服務的生產過程中才能最終消費到服務。例如，病人必須與醫生合作，如實向醫生講述自己的病症才能幫助醫生做出正確的診斷，對症下藥。又如，會計事務所對某企業提出納稅建議，其質量在一定程度上就取決於用戶所提供的信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組織能提供服務與客戶願意參與消費共同構成了服務生產與服務消費。所以服務提供商與用戶建立持久關系就顯得尤爲重要。服務買賣雙方保持關系的原因很多，包括：雙方獲得了充分的社會與經濟效益；在相互關系中投資的程度和性質；沒有質量更高的替代品；沒有更換供應商的機會或是雙方已經形成了人格化的關系。上述這些因素應是組織與用戶提供服務並建立關系時著重考慮的關鍵點。從服務的不可分割性可以知道，組織應對與客戶之間已經建立起來的良好關系倍加珍惜，這種投入對企業尤其是工業品服務企業維繫自身生存競爭優勢十分重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、服務的異質性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的異質性是指服務的構成及其質量水平經常變化，很難統一界定。因爲每個服務提供商的產出、服務方式及服務價值都是不同的，所以絕大多數服務都無法標準化。「服務是人與人之間的游戲」。由於人類個性和組織差異性的存在，還使得對於服務質量的檢驗很難採用統一的標準。一方面，由於服務人員自身因素（如心理狀態）的影響，即使同一服務人員所提供的服務也可能會有不同的標準；另一方面，由於顧客直接參與服務的生產和消費過程，於是顧客本身的因素（如知識水平、興趣、愛好）也直接影響服務的質量和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於始終如一地保證質量非常困難，服務行銷人員應在對其客戶進行有效影響之前進行市場行銷的定位工作。爲了保證客戶對服務滿意，服務提供商必須仔細挑選工作人員，並堅持定期收集客戶需求方面的有關信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、服務的不可儲存性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是在一種特定的時間内的需求。一個製造商可以生產出某種商品，然後存放於倉庫之中等待消費，但服務卻不能存儲起來等待消費。因爲服務的生產與消費同時進行，當消費者購買服務時，服務即產生，而當沒有消費者購買服務時，服務的提供者只好坐等顧客。服務的不可儲存性並非表示它不產生儲存成本，只是服務業的儲存成本與製造業的儲存成本不同而已。製造業的儲存成本發生在儲藏產品的花費上，而服務業的儲存成本則主要發生在無顧客上，後者叫做閑置生產力成本，這是指一個公司和個人有提供服務的能力和時間，卻沒有顧客。比如，一個法律事務所某天沒有一個客戶光顧，那麽該事務所絕不可能將該天能夠提供的服務能力和時間儲存起來，以備不時之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於企業來講，服務需求管理是一項極爲重要的工作。在旺季，爲了滿足市場需求，企業尤其是服務企業往往會添加服務設備，增加服務人員；在淡季，許多企業經常會削價促銷，希望增加銷售量，提高服務設施的利用率，如旅游公司、娛樂場所等行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不可儲存，也容易消失。服務在可以利用的時候如果不被購買和利用，它就會消失。例如一個企業購買了一臺大型設備，該設備的設計使用壽命是十年，有免費的三年故障維修服務，假如設備使用已達三年，則供應商爲其提供的免費維修服務也隨之停止，如在此期間設備沒有任何的故障發生，則顧客也不能要求將此免費服務轉爲後續的另一個三年，不能將未使用的服務存儲起來下一次使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、服務的非所有權性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的購買者雖然可以使用他們購買的服務，但並非是對此類服務的完全占有，即不擁有所有權。從根本上講，購買服務是爲使用、進入或雇傭某一類服務所花費的費用。服務提供者應在市場與客戶溝通時强調服務的非所有權性的好處，主要的好處是，通過第三方提供服務可以幫助購買者減少服務人員、降低費用和資本要求。例如企業外包其會計審計業務給專業的服務公司，交付一定的費用，可能要比企業自己運作雇傭會計審計部門要高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8.1.4</a:t>
            </a:r>
            <a:r>
              <a:rPr lang="zh-TW" altLang="en-US" sz="1200" dirty="0"/>
              <a:t>、採購主管對工業品服務的看法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研究者對提供服務型商品的企業給出建議，服務行銷人員應當實現服務過程的標準化，重要的一點是爲用戶評價服務質量提供一個參考標準，或者説，提供一種認識方法，使用戶可以更好地判斷，良好服務應當是什麽樣子。</a:t>
            </a:r>
          </a:p>
        </p:txBody>
      </p:sp>
      <p:sp>
        <p:nvSpPr>
          <p:cNvPr id="24580" name="灯片编号占位符 3">
            <a:extLst>
              <a:ext uri="{FF2B5EF4-FFF2-40B4-BE49-F238E27FC236}">
                <a16:creationId xmlns:a16="http://schemas.microsoft.com/office/drawing/2014/main" id="{B573789D-26E5-1171-9354-804A1A3A8BCE}"/>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70</a:t>
            </a:fld>
            <a:endParaRPr lang="en-US" altLang="zh-CN" dirty="0"/>
          </a:p>
        </p:txBody>
      </p:sp>
    </p:spTree>
    <p:extLst>
      <p:ext uri="{BB962C8B-B14F-4D97-AF65-F5344CB8AC3E}">
        <p14:creationId xmlns:p14="http://schemas.microsoft.com/office/powerpoint/2010/main" val="3862266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85103-5270-FB65-84FF-7A6CFFE5150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C3E47A3E-8BFA-14AB-B08A-8BEB06627CA8}"/>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7A120489-F5CD-C877-40BB-BE4379496308}"/>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Adapted from Valarie A. Zeithaml and Mary Jo Bitner. Services Marketing New York: McGraw-Hill, 2000, 82~85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8.2</a:t>
            </a:r>
            <a:r>
              <a:rPr lang="zh-TW" altLang="en-US" sz="1200" dirty="0">
                <a:solidFill>
                  <a:schemeClr val="tx1"/>
                </a:solidFill>
                <a:ea typeface="宋体" pitchFamily="2" charset="-122"/>
              </a:rPr>
              <a:t>、服務質量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提供者的實際服務表現，或他們對服務質量的理解，與消費者對服務的理解，基本沒有任何的相關性。只有當服務提供者達到或超過顧客的期望時，消費者才會認爲是「好」的服務，提供服務的公司應小心地爲自己提供的商品戰略定位：低服務承諾，高服務質量，以便使顧客的期望稍小於公司實際能提供的服務質量。</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的質量依賴於提供服務的人員的技能和才幹，如果一項新的服務游離於公司服務行銷人員的能力之外（新服務和公司人員的優勢不能結合），服務的品質和服務的發送都將可能出現偏差，最終會導致服務消費者對此項新服務的不愉快的感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8.2.1</a:t>
            </a:r>
            <a:r>
              <a:rPr lang="zh-TW" altLang="en-US" sz="1200" dirty="0">
                <a:solidFill>
                  <a:schemeClr val="tx1"/>
                </a:solidFill>
                <a:ea typeface="宋体" pitchFamily="2" charset="-122"/>
              </a:rPr>
              <a:t>、服務質量的組成要素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工業品服務具有無形的特點並且很難標準化，不像評價產品那樣，服務購買者往往很難評價服務質量。由於一些服務提供者沒能提供始終如一的服務質量，這導致顧客不斷地接受到低劣服務的刺激，從而使他們獲得了一種對購買服務型商品風險的認知和預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主要將其注意力放在以下五個方面來評估服務的質量，即：服務是否可靠、是否反應快、是否有保證、服務人員是否用心（針對性）、轉化爲有形展示出的程度。其中，服務是否可靠（發送及承諾）對顧客來講是最重要的。一項針對</a:t>
            </a:r>
            <a:r>
              <a:rPr lang="en-US" altLang="zh-TW" sz="1200" dirty="0">
                <a:solidFill>
                  <a:schemeClr val="tx1"/>
                </a:solidFill>
                <a:ea typeface="宋体" pitchFamily="2" charset="-122"/>
              </a:rPr>
              <a:t>379</a:t>
            </a:r>
            <a:r>
              <a:rPr lang="zh-TW" altLang="en-US" sz="1200" dirty="0">
                <a:solidFill>
                  <a:schemeClr val="tx1"/>
                </a:solidFill>
                <a:ea typeface="宋体" pitchFamily="2" charset="-122"/>
              </a:rPr>
              <a:t>名經理所做的調查中，超過</a:t>
            </a:r>
            <a:r>
              <a:rPr lang="en-US" altLang="zh-TW" sz="1200" dirty="0">
                <a:solidFill>
                  <a:schemeClr val="tx1"/>
                </a:solidFill>
                <a:ea typeface="宋体" pitchFamily="2" charset="-122"/>
              </a:rPr>
              <a:t>90%</a:t>
            </a:r>
            <a:r>
              <a:rPr lang="zh-TW" altLang="en-US" sz="1200" dirty="0">
                <a:solidFill>
                  <a:schemeClr val="tx1"/>
                </a:solidFill>
                <a:ea typeface="宋体" pitchFamily="2" charset="-122"/>
              </a:rPr>
              <a:t>的調查對象認爲可靠性與責任感是服務行銷工作中最基本也是最重要的因素。高質量的服務表現還有賴於一綫服務工作人員的服務方式。對於顧客來講，服務質量應該：能顯示服務人員的反應快慢，這有助於給顧客以信心；能顯示服務人員是否能夠向顧客提供獨特的服務，滿足客戶的偏好；能顯示服務人員能否向顧客提供專業的服務。事實上，服務人員的表現不佳，可以暫時性的由他們與顧客的關系來補償。例如，剛剛修理過的複印件又出現了故障，通過快速地承認錯誤和對所出現的問題及時地響應，服務人員甚至還可以加强鞏固與客戶的關系。另外，服務人員幫助用戶和提供積極支持的真誠願望也是顧客評估服務質量的一個重要的因素。</a:t>
            </a:r>
          </a:p>
        </p:txBody>
      </p:sp>
      <p:sp>
        <p:nvSpPr>
          <p:cNvPr id="24580" name="灯片编号占位符 3">
            <a:extLst>
              <a:ext uri="{FF2B5EF4-FFF2-40B4-BE49-F238E27FC236}">
                <a16:creationId xmlns:a16="http://schemas.microsoft.com/office/drawing/2014/main" id="{50E1DB4F-2592-001F-0925-11DFDFE85FE3}"/>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71</a:t>
            </a:fld>
            <a:endParaRPr lang="en-US" altLang="zh-CN" dirty="0"/>
          </a:p>
        </p:txBody>
      </p:sp>
    </p:spTree>
    <p:extLst>
      <p:ext uri="{BB962C8B-B14F-4D97-AF65-F5344CB8AC3E}">
        <p14:creationId xmlns:p14="http://schemas.microsoft.com/office/powerpoint/2010/main" val="22985325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904BF-1407-833E-65B5-6D2A13DCD245}"/>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B3EEFA7-20E1-C59C-3593-74BE284A0F55}"/>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336C62C7-2621-62E7-0FCD-3839AE87E050}"/>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Christian </a:t>
            </a:r>
            <a:r>
              <a:rPr lang="en-US" altLang="zh-TW" sz="1200" dirty="0" err="1">
                <a:solidFill>
                  <a:schemeClr val="tx1"/>
                </a:solidFill>
                <a:ea typeface="宋体" pitchFamily="2" charset="-122"/>
              </a:rPr>
              <a:t>Gronroos</a:t>
            </a:r>
            <a:r>
              <a:rPr lang="en-US" altLang="zh-TW" sz="1200" dirty="0">
                <a:solidFill>
                  <a:schemeClr val="tx1"/>
                </a:solidFill>
                <a:ea typeface="宋体" pitchFamily="2" charset="-122"/>
              </a:rPr>
              <a:t>. A service quality model and its marketing implication. European Journal of Marketing, 1984, 18(4)</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8.2.2</a:t>
            </a:r>
            <a:r>
              <a:rPr lang="zh-TW" altLang="en-US" sz="1200" dirty="0">
                <a:solidFill>
                  <a:schemeClr val="tx1"/>
                </a:solidFill>
                <a:ea typeface="宋体" pitchFamily="2" charset="-122"/>
              </a:rPr>
              <a:t>、顧客滿意度和忠誠度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、滿意度和忠誠度及其相互關系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顧客滿意是一種心理活動，是顧客被滿足後的愉悅感。菲利普</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科特勒（</a:t>
            </a:r>
            <a:r>
              <a:rPr lang="en-US" altLang="zh-TW" sz="1200" dirty="0" err="1">
                <a:solidFill>
                  <a:schemeClr val="tx1"/>
                </a:solidFill>
                <a:ea typeface="宋体" pitchFamily="2" charset="-122"/>
              </a:rPr>
              <a:t>Philip·Kotler</a:t>
            </a:r>
            <a:r>
              <a:rPr lang="zh-TW" altLang="en-US" sz="1200" dirty="0">
                <a:solidFill>
                  <a:schemeClr val="tx1"/>
                </a:solidFill>
                <a:ea typeface="宋体" pitchFamily="2" charset="-122"/>
              </a:rPr>
              <a:t>）指出：「滿意是一個人通過對一個產品和服務的可感知的效果與他的期望相比較後所形成的感覺狀態。」因此，滿意水平是可感知的效果和期望值之間的差異函數。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四種因素會影響顧客的滿意度：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、顧客期望所有的供應商都要提供產品和服務的基本要素。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、基本的支持性服務使得產品和服務更加有效或更易於使用，如提供技術協助和培訓；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、有一個保護恢復性的流程，能夠快速地解決產品和服務的問題；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、非凡的服務能夠爲客戶獨特的問題提供優秀的解決方案，能夠滿足客戶的需求，使得產品和服務看上去更加的顧客化。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全球主要的服務性公司都非常仔細地測評和監控其顧客的滿意度，因爲滿意度與顧客的忠誠度有關，作爲回報，顧客忠誠度將爲公司創造長期的利潤。以施樂公司（</a:t>
            </a:r>
            <a:r>
              <a:rPr lang="en-US" altLang="zh-TW" sz="1200" dirty="0">
                <a:solidFill>
                  <a:schemeClr val="tx1"/>
                </a:solidFill>
                <a:ea typeface="宋体" pitchFamily="2" charset="-122"/>
              </a:rPr>
              <a:t>Xerox</a:t>
            </a:r>
            <a:r>
              <a:rPr lang="zh-TW" altLang="en-US" sz="1200" dirty="0">
                <a:solidFill>
                  <a:schemeClr val="tx1"/>
                </a:solidFill>
                <a:ea typeface="宋体" pitchFamily="2" charset="-122"/>
              </a:rPr>
              <a:t>）爲例，該公司就產品和服務的滿意度定期對超過</a:t>
            </a:r>
            <a:r>
              <a:rPr lang="en-US" altLang="zh-TW" sz="1200" dirty="0">
                <a:solidFill>
                  <a:schemeClr val="tx1"/>
                </a:solidFill>
                <a:ea typeface="宋体" pitchFamily="2" charset="-122"/>
              </a:rPr>
              <a:t>40</a:t>
            </a:r>
            <a:r>
              <a:rPr lang="zh-TW" altLang="en-US" sz="1200" dirty="0">
                <a:solidFill>
                  <a:schemeClr val="tx1"/>
                </a:solidFill>
                <a:ea typeface="宋体" pitchFamily="2" charset="-122"/>
              </a:rPr>
              <a:t>萬名的消費者進行調研，調研選用</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分的尺度來衡量，</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分爲最高，</a:t>
            </a:r>
            <a:r>
              <a:rPr lang="en-US" altLang="zh-TW" sz="1200" dirty="0">
                <a:solidFill>
                  <a:schemeClr val="tx1"/>
                </a:solidFill>
                <a:ea typeface="宋体" pitchFamily="2" charset="-122"/>
              </a:rPr>
              <a:t>1</a:t>
            </a:r>
            <a:r>
              <a:rPr lang="zh-TW" altLang="en-US" sz="1200" dirty="0">
                <a:solidFill>
                  <a:schemeClr val="tx1"/>
                </a:solidFill>
                <a:ea typeface="宋体" pitchFamily="2" charset="-122"/>
              </a:rPr>
              <a:t>分爲最低。通過數據分析，施樂公司（</a:t>
            </a:r>
            <a:r>
              <a:rPr lang="en-US" altLang="zh-TW" sz="1200" dirty="0">
                <a:solidFill>
                  <a:schemeClr val="tx1"/>
                </a:solidFill>
                <a:ea typeface="宋体" pitchFamily="2" charset="-122"/>
              </a:rPr>
              <a:t>Xerox</a:t>
            </a:r>
            <a:r>
              <a:rPr lang="zh-TW" altLang="en-US" sz="1200" dirty="0">
                <a:solidFill>
                  <a:schemeClr val="tx1"/>
                </a:solidFill>
                <a:ea typeface="宋体" pitchFamily="2" charset="-122"/>
              </a:rPr>
              <a:t>）的經理們得到了一個驚人的發現，非常滿意（打</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分評價）的顧客忠誠度要遠遠高於滿意（打</a:t>
            </a:r>
            <a:r>
              <a:rPr lang="en-US" altLang="zh-TW" sz="1200" dirty="0">
                <a:solidFill>
                  <a:schemeClr val="tx1"/>
                </a:solidFill>
                <a:ea typeface="宋体" pitchFamily="2" charset="-122"/>
              </a:rPr>
              <a:t>4</a:t>
            </a:r>
            <a:r>
              <a:rPr lang="zh-TW" altLang="en-US" sz="1200" dirty="0">
                <a:solidFill>
                  <a:schemeClr val="tx1"/>
                </a:solidFill>
                <a:ea typeface="宋体" pitchFamily="2" charset="-122"/>
              </a:rPr>
              <a:t>分評價）的顧客。事實上，非常滿意（打</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分評價）的顧客願意重複購買施樂公司（</a:t>
            </a:r>
            <a:r>
              <a:rPr lang="en-US" altLang="zh-TW" sz="1200" dirty="0">
                <a:solidFill>
                  <a:schemeClr val="tx1"/>
                </a:solidFill>
                <a:ea typeface="宋体" pitchFamily="2" charset="-122"/>
              </a:rPr>
              <a:t>Xerox</a:t>
            </a:r>
            <a:r>
              <a:rPr lang="zh-TW" altLang="en-US" sz="1200" dirty="0">
                <a:solidFill>
                  <a:schemeClr val="tx1"/>
                </a:solidFill>
                <a:ea typeface="宋体" pitchFamily="2" charset="-122"/>
              </a:rPr>
              <a:t>）產品的次數，要比滿意（打</a:t>
            </a:r>
            <a:r>
              <a:rPr lang="en-US" altLang="zh-TW" sz="1200" dirty="0">
                <a:solidFill>
                  <a:schemeClr val="tx1"/>
                </a:solidFill>
                <a:ea typeface="宋体" pitchFamily="2" charset="-122"/>
              </a:rPr>
              <a:t>4</a:t>
            </a:r>
            <a:r>
              <a:rPr lang="zh-TW" altLang="en-US" sz="1200" dirty="0">
                <a:solidFill>
                  <a:schemeClr val="tx1"/>
                </a:solidFill>
                <a:ea typeface="宋体" pitchFamily="2" charset="-122"/>
              </a:rPr>
              <a:t>分評價）的顧客大</a:t>
            </a:r>
            <a:r>
              <a:rPr lang="en-US" altLang="zh-TW" sz="1200" dirty="0">
                <a:solidFill>
                  <a:schemeClr val="tx1"/>
                </a:solidFill>
                <a:ea typeface="宋体" pitchFamily="2" charset="-122"/>
              </a:rPr>
              <a:t>6</a:t>
            </a:r>
            <a:r>
              <a:rPr lang="zh-TW" altLang="en-US" sz="1200" dirty="0">
                <a:solidFill>
                  <a:schemeClr val="tx1"/>
                </a:solidFill>
                <a:ea typeface="宋体" pitchFamily="2" charset="-122"/>
              </a:rPr>
              <a:t>倍。因此，公司的主要任務不是培養滿意的顧客，而是培養和留住那些「完全」滿意（</a:t>
            </a:r>
            <a:r>
              <a:rPr lang="en-US" altLang="zh-TW" sz="1200" dirty="0">
                <a:solidFill>
                  <a:schemeClr val="tx1"/>
                </a:solidFill>
                <a:ea typeface="宋体" pitchFamily="2" charset="-122"/>
              </a:rPr>
              <a:t>totally satisfied</a:t>
            </a:r>
            <a:r>
              <a:rPr lang="zh-TW" altLang="en-US" sz="1200" dirty="0">
                <a:solidFill>
                  <a:schemeClr val="tx1"/>
                </a:solidFill>
                <a:ea typeface="宋体" pitchFamily="2" charset="-122"/>
              </a:rPr>
              <a:t>）的顧客。顧客滿意度和忠誠度的相關性並不大，「完全」滿意（</a:t>
            </a:r>
            <a:r>
              <a:rPr lang="en-US" altLang="zh-TW" sz="1200" dirty="0">
                <a:solidFill>
                  <a:schemeClr val="tx1"/>
                </a:solidFill>
                <a:ea typeface="宋体" pitchFamily="2" charset="-122"/>
              </a:rPr>
              <a:t>totally satisfied</a:t>
            </a:r>
            <a:r>
              <a:rPr lang="zh-TW" altLang="en-US" sz="1200" dirty="0">
                <a:solidFill>
                  <a:schemeClr val="tx1"/>
                </a:solidFill>
                <a:ea typeface="宋体" pitchFamily="2" charset="-122"/>
              </a:rPr>
              <a:t>）才會引發顧客的忠誠度。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基於上述分析，施樂公司（</a:t>
            </a:r>
            <a:r>
              <a:rPr lang="en-US" altLang="zh-TW" sz="1200" dirty="0">
                <a:solidFill>
                  <a:schemeClr val="tx1"/>
                </a:solidFill>
                <a:ea typeface="宋体" pitchFamily="2" charset="-122"/>
              </a:rPr>
              <a:t>Xerox</a:t>
            </a:r>
            <a:r>
              <a:rPr lang="zh-TW" altLang="en-US" sz="1200" dirty="0">
                <a:solidFill>
                  <a:schemeClr val="tx1"/>
                </a:solidFill>
                <a:ea typeface="宋体" pitchFamily="2" charset="-122"/>
              </a:rPr>
              <a:t>）將創造「追隨者」（</a:t>
            </a:r>
            <a:r>
              <a:rPr lang="en-US" altLang="zh-TW" sz="1200" dirty="0">
                <a:solidFill>
                  <a:schemeClr val="tx1"/>
                </a:solidFill>
                <a:ea typeface="宋体" pitchFamily="2" charset="-122"/>
              </a:rPr>
              <a:t>apostles</a:t>
            </a:r>
            <a:r>
              <a:rPr lang="zh-TW" altLang="en-US" sz="1200" dirty="0">
                <a:solidFill>
                  <a:schemeClr val="tx1"/>
                </a:solidFill>
                <a:ea typeface="宋体" pitchFamily="2" charset="-122"/>
              </a:rPr>
              <a:t>）放在了高度優先的位置上。「追隨者」（</a:t>
            </a:r>
            <a:r>
              <a:rPr lang="en-US" altLang="zh-TW" sz="1200" dirty="0">
                <a:solidFill>
                  <a:schemeClr val="tx1"/>
                </a:solidFill>
                <a:ea typeface="宋体" pitchFamily="2" charset="-122"/>
              </a:rPr>
              <a:t>apostles</a:t>
            </a:r>
            <a:r>
              <a:rPr lang="zh-TW" altLang="en-US" sz="1200" dirty="0">
                <a:solidFill>
                  <a:schemeClr val="tx1"/>
                </a:solidFill>
                <a:ea typeface="宋体" pitchFamily="2" charset="-122"/>
              </a:rPr>
              <a:t>）就是指一類對某公司的產品或服務非常滿意的人，他們肯放棄其他公司的產品和服務。托馬斯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瓊斯（</a:t>
            </a:r>
            <a:r>
              <a:rPr lang="en-US" altLang="zh-TW" sz="1200" dirty="0" err="1">
                <a:solidFill>
                  <a:schemeClr val="tx1"/>
                </a:solidFill>
                <a:ea typeface="宋体" pitchFamily="2" charset="-122"/>
              </a:rPr>
              <a:t>Thomas·Jones</a:t>
            </a:r>
            <a:r>
              <a:rPr lang="zh-TW" altLang="en-US" sz="1200" dirty="0">
                <a:solidFill>
                  <a:schemeClr val="tx1"/>
                </a:solidFill>
                <a:ea typeface="宋体" pitchFamily="2" charset="-122"/>
              </a:rPr>
              <a:t>）和小塞舍爾（</a:t>
            </a:r>
            <a:r>
              <a:rPr lang="en-US" altLang="zh-TW" sz="1200" dirty="0">
                <a:solidFill>
                  <a:schemeClr val="tx1"/>
                </a:solidFill>
                <a:ea typeface="宋体" pitchFamily="2" charset="-122"/>
              </a:rPr>
              <a:t>W. Earl Sasser</a:t>
            </a:r>
            <a:r>
              <a:rPr lang="zh-TW" altLang="en-US" sz="1200" dirty="0">
                <a:solidFill>
                  <a:schemeClr val="tx1"/>
                </a:solidFill>
                <a:ea typeface="宋体" pitchFamily="2" charset="-122"/>
              </a:rPr>
              <a:t>）指出，這些公司都已經建立了良好完善的客戶保護恢復流程，用於當提供的服務不盡人意時，對不喜歡的顧客做出回退操作。「當公司服務出現失誤時，如果公司在彌補方面（保護、恢復流程）做得出色，客戶對公司的信任就不僅僅是恢復，還會有所加深。他們將會成爲公司的</a:t>
            </a:r>
            <a:r>
              <a:rPr lang="en-US" altLang="zh-TW" sz="1200" dirty="0">
                <a:solidFill>
                  <a:schemeClr val="tx1"/>
                </a:solidFill>
                <a:ea typeface="宋体" pitchFamily="2" charset="-122"/>
              </a:rPr>
              <a:t>『</a:t>
            </a:r>
            <a:r>
              <a:rPr lang="zh-TW" altLang="en-US" sz="1200" dirty="0">
                <a:solidFill>
                  <a:schemeClr val="tx1"/>
                </a:solidFill>
                <a:ea typeface="宋体" pitchFamily="2" charset="-122"/>
              </a:rPr>
              <a:t>追隨者</a:t>
            </a:r>
            <a:r>
              <a:rPr lang="en-US" altLang="zh-TW" sz="1200" dirty="0">
                <a:solidFill>
                  <a:schemeClr val="tx1"/>
                </a:solidFill>
                <a:ea typeface="宋体" pitchFamily="2" charset="-122"/>
              </a:rPr>
              <a:t>』</a:t>
            </a:r>
            <a:r>
              <a:rPr lang="zh-TW" altLang="en-US" sz="1200" dirty="0">
                <a:solidFill>
                  <a:schemeClr val="tx1"/>
                </a:solidFill>
                <a:ea typeface="宋体" pitchFamily="2" charset="-122"/>
              </a:rPr>
              <a:t>（</a:t>
            </a:r>
            <a:r>
              <a:rPr lang="en-US" altLang="zh-TW" sz="1200" dirty="0">
                <a:solidFill>
                  <a:schemeClr val="tx1"/>
                </a:solidFill>
                <a:ea typeface="宋体" pitchFamily="2" charset="-122"/>
              </a:rPr>
              <a:t>apostles</a:t>
            </a:r>
            <a:r>
              <a:rPr lang="zh-TW" altLang="en-US" sz="1200" dirty="0">
                <a:solidFill>
                  <a:schemeClr val="tx1"/>
                </a:solidFill>
                <a:ea typeface="宋体" pitchFamily="2" charset="-122"/>
              </a:rPr>
              <a:t>），並向公司的潛在的客戶傳播公司的好口碑。」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在尋求創造公司的「追隨者」（</a:t>
            </a:r>
            <a:r>
              <a:rPr lang="en-US" altLang="zh-TW" sz="1200" dirty="0">
                <a:solidFill>
                  <a:schemeClr val="tx1"/>
                </a:solidFill>
                <a:ea typeface="宋体" pitchFamily="2" charset="-122"/>
              </a:rPr>
              <a:t>apostles</a:t>
            </a:r>
            <a:r>
              <a:rPr lang="zh-TW" altLang="en-US" sz="1200" dirty="0">
                <a:solidFill>
                  <a:schemeClr val="tx1"/>
                </a:solidFill>
                <a:ea typeface="宋体" pitchFamily="2" charset="-122"/>
              </a:rPr>
              <a:t>）的同時，商業行銷人員還要努力避免創造公司的「搗亂者」（</a:t>
            </a:r>
            <a:r>
              <a:rPr lang="en-US" altLang="zh-TW" sz="1200" dirty="0">
                <a:solidFill>
                  <a:schemeClr val="tx1"/>
                </a:solidFill>
                <a:ea typeface="宋体" pitchFamily="2" charset="-122"/>
              </a:rPr>
              <a:t>terrorists</a:t>
            </a:r>
            <a:r>
              <a:rPr lang="zh-TW" altLang="en-US" sz="1200" dirty="0">
                <a:solidFill>
                  <a:schemeClr val="tx1"/>
                </a:solidFill>
                <a:ea typeface="宋体" pitchFamily="2" charset="-122"/>
              </a:rPr>
              <a:t>）。這類人對公司的產品和服務十分不滿意（打</a:t>
            </a:r>
            <a:r>
              <a:rPr lang="en-US" altLang="zh-TW" sz="1200" dirty="0">
                <a:solidFill>
                  <a:schemeClr val="tx1"/>
                </a:solidFill>
                <a:ea typeface="宋体" pitchFamily="2" charset="-122"/>
              </a:rPr>
              <a:t>1</a:t>
            </a:r>
            <a:r>
              <a:rPr lang="zh-TW" altLang="en-US" sz="1200" dirty="0">
                <a:solidFill>
                  <a:schemeClr val="tx1"/>
                </a:solidFill>
                <a:ea typeface="宋体" pitchFamily="2" charset="-122"/>
              </a:rPr>
              <a:t>分評價），經常講不利於公司產品和服務的言論。這類客戶過去通常會首先向提供服務的公司的行銷代表講述自己的不滿，但是往往沒有人回應。而後，他們往往會向其他人講述自己不愉快的經歷。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、服務質量的評價模型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供應商的服務項目質量必須與用戶對服務的需求水平相符合，否則用戶就會對服務的質量感到不滿（產生認知上的不和諧）。需求與實際績效之間的差距是不可避免的。用戶對服務中不同部分的質量感覺是不同的，在其感覺中，某些部分超過了期望值，另外一些符合要求，還有一些比預想的差。假如所有績效都低於客戶的期望水平，用戶就會對整體服務的質量表示異議或不滿，即使同行判定該服務的技術水平令人滿意也同樣不可幸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、減少顧客流失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供應商的服務質量是顧客流失的主要影響因素。流失是指顧客將不會有下次的光顧。服務戰略專家指出客戶流失對公司的利潤會產生强大的影響。隨著公司與客戶關系的加强延伸，公司的利潤會不斷上升，而且一般來講增長幅度相當可觀。例如，一家服務公司發現顧客在第四年爲公司創造的利潤是第一年的三倍。服務公司通過留住顧客還會爲自己帶來其他的利益：① 可以有更多的收入因爲生產的成本下降了；② 長期的顧客還會爲公司進行免費的廣告宣傳。</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減少顧客流失給我們行銷管理帶來的啓示是顯而易見的，服務提供者必須認真對待顧客，追蹤客戶的流失，認識到服務質量的持續改進決不是一項成本，按照弗里德里克（</a:t>
            </a:r>
            <a:r>
              <a:rPr lang="en-US" altLang="zh-TW" sz="1200" dirty="0">
                <a:solidFill>
                  <a:schemeClr val="tx1"/>
                </a:solidFill>
                <a:ea typeface="宋体" pitchFamily="2" charset="-122"/>
              </a:rPr>
              <a:t>Frederick Reichheld</a:t>
            </a:r>
            <a:r>
              <a:rPr lang="zh-TW" altLang="en-US" sz="1200" dirty="0">
                <a:solidFill>
                  <a:schemeClr val="tx1"/>
                </a:solidFill>
                <a:ea typeface="宋体" pitchFamily="2" charset="-122"/>
              </a:rPr>
              <a:t>）和塞舍爾（</a:t>
            </a:r>
            <a:r>
              <a:rPr lang="en-US" altLang="zh-TW" sz="1200" dirty="0">
                <a:solidFill>
                  <a:schemeClr val="tx1"/>
                </a:solidFill>
                <a:ea typeface="宋体" pitchFamily="2" charset="-122"/>
              </a:rPr>
              <a:t>W. Earl Sasser</a:t>
            </a:r>
            <a:r>
              <a:rPr lang="zh-TW" altLang="en-US" sz="1200" dirty="0">
                <a:solidFill>
                  <a:schemeClr val="tx1"/>
                </a:solidFill>
                <a:ea typeface="宋体" pitchFamily="2" charset="-122"/>
              </a:rPr>
              <a:t>）的話說：「這應是一項針對顧客並將會產生更多利潤的投資，而不是做一錘子買賣。」</a:t>
            </a:r>
          </a:p>
        </p:txBody>
      </p:sp>
      <p:sp>
        <p:nvSpPr>
          <p:cNvPr id="24580" name="灯片编号占位符 3">
            <a:extLst>
              <a:ext uri="{FF2B5EF4-FFF2-40B4-BE49-F238E27FC236}">
                <a16:creationId xmlns:a16="http://schemas.microsoft.com/office/drawing/2014/main" id="{FAD64B7F-4741-D40E-950B-F714671208F5}"/>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72</a:t>
            </a:fld>
            <a:endParaRPr lang="en-US" altLang="zh-CN" dirty="0"/>
          </a:p>
        </p:txBody>
      </p:sp>
    </p:spTree>
    <p:extLst>
      <p:ext uri="{BB962C8B-B14F-4D97-AF65-F5344CB8AC3E}">
        <p14:creationId xmlns:p14="http://schemas.microsoft.com/office/powerpoint/2010/main" val="13604846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4C890-1321-28CE-C46A-44A3166E0451}"/>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41AF50C9-D900-571D-7324-77CB8C38647C}"/>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BF2D5F36-A1F1-F880-7F89-FFB07063DE7C}"/>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8.2.3</a:t>
            </a:r>
            <a:r>
              <a:rPr lang="zh-TW" altLang="en-US" sz="1200" dirty="0">
                <a:solidFill>
                  <a:schemeClr val="tx1"/>
                </a:solidFill>
                <a:ea typeface="宋体" pitchFamily="2" charset="-122"/>
              </a:rPr>
              <a:t>、提高服務品質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、服務質量對公司的回報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服務行銷經理最難的一塊工作就是來決定到底應該在改進服務質量上花費多少錢。很明顯，在質量上追加花費會減少公司的收入，在這一點上，額外的服務質量花費不會增加公司的獲利能力。爲了能就改進服務質量費用做出好的決策，經理們必須在財務的基礎上評價質量的提高所帶來的好處，知道在什麽地方花錢來改進服務質量，花多少錢，什麽時候減少或停止花費。羅蘭德（</a:t>
            </a:r>
            <a:r>
              <a:rPr lang="en-US" altLang="zh-TW" sz="1200" dirty="0">
                <a:solidFill>
                  <a:schemeClr val="tx1"/>
                </a:solidFill>
                <a:ea typeface="宋体" pitchFamily="2" charset="-122"/>
              </a:rPr>
              <a:t>Roland Rust</a:t>
            </a:r>
            <a:r>
              <a:rPr lang="zh-TW" altLang="en-US" sz="1200" dirty="0">
                <a:solidFill>
                  <a:schemeClr val="tx1"/>
                </a:solidFill>
                <a:ea typeface="宋体" pitchFamily="2" charset="-122"/>
              </a:rPr>
              <a:t>）、安商尼（</a:t>
            </a:r>
            <a:r>
              <a:rPr lang="en-US" altLang="zh-TW" sz="1200" dirty="0">
                <a:solidFill>
                  <a:schemeClr val="tx1"/>
                </a:solidFill>
                <a:ea typeface="宋体" pitchFamily="2" charset="-122"/>
              </a:rPr>
              <a:t>Anthony </a:t>
            </a:r>
            <a:r>
              <a:rPr lang="en-US" altLang="zh-TW" sz="1200" dirty="0" err="1">
                <a:solidFill>
                  <a:schemeClr val="tx1"/>
                </a:solidFill>
                <a:ea typeface="宋体" pitchFamily="2" charset="-122"/>
              </a:rPr>
              <a:t>Zahorik</a:t>
            </a:r>
            <a:r>
              <a:rPr lang="zh-TW" altLang="en-US" sz="1200" dirty="0">
                <a:solidFill>
                  <a:schemeClr val="tx1"/>
                </a:solidFill>
                <a:ea typeface="宋体" pitchFamily="2" charset="-122"/>
              </a:rPr>
              <a:t>）、提姆申（</a:t>
            </a:r>
            <a:r>
              <a:rPr lang="en-US" altLang="zh-TW" sz="1200" dirty="0">
                <a:solidFill>
                  <a:schemeClr val="tx1"/>
                </a:solidFill>
                <a:ea typeface="宋体" pitchFamily="2" charset="-122"/>
              </a:rPr>
              <a:t>Timothy </a:t>
            </a:r>
            <a:r>
              <a:rPr lang="en-US" altLang="zh-TW" sz="1200" dirty="0" err="1">
                <a:solidFill>
                  <a:schemeClr val="tx1"/>
                </a:solidFill>
                <a:ea typeface="宋体" pitchFamily="2" charset="-122"/>
              </a:rPr>
              <a:t>Keininggham</a:t>
            </a:r>
            <a:r>
              <a:rPr lang="zh-TW" altLang="en-US" sz="1200" dirty="0">
                <a:solidFill>
                  <a:schemeClr val="tx1"/>
                </a:solidFill>
                <a:ea typeface="宋体" pitchFamily="2" charset="-122"/>
              </a:rPr>
              <a:t>）已經開發出一種計算「品質投資回報」的技術。在這種方法中，服務質量回報與一個連續的過程相關聯，開始是顧客滿意度，隨後是客戶的保持，再接著是市場份額，最後是獲利能力。費用的投入水平和客戶滿意度的關系首先由管理層來衡量，然後再通過市場測試。當二者之間的關系評估出來之後，質量回報就可以通過統計的方式衡量出來。一個重要的結論就是，服務質量的改進應算做一項投資，這項活動必須有足夠的投入，以確保花掉的費用因沒有產出回報而被白白浪費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、改進服務效率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工業品服務來講，服務提供商進入該行業並不需要巨額的投資。在成功的產品製造企業中常見的以高勞動强度與低勞動成本實現規模效益的現象，在服務業的經營中卻非常少見。各種類型的組織都面臨著對内部員工的勞動生產率與技術知識進行大幅度改進的需要。整體經營環境要求所提供的服務既要求效率又注重效果，要求服務過程合理化和系統化，爲企業的用戶服務定位提供支持。實現提高服務質量這一目標是一個系統工程，其中包括三方面的因素：一是高績效的工作小組、二是一體化的組織、三是不斷擴展的企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著名行銷學者菲利普</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科特勒（</a:t>
            </a:r>
            <a:r>
              <a:rPr lang="en-US" altLang="zh-TW" sz="1200" dirty="0" err="1">
                <a:solidFill>
                  <a:schemeClr val="tx1"/>
                </a:solidFill>
                <a:ea typeface="宋体" pitchFamily="2" charset="-122"/>
              </a:rPr>
              <a:t>Philip·Kotler</a:t>
            </a:r>
            <a:r>
              <a:rPr lang="zh-TW" altLang="en-US" sz="1200" dirty="0">
                <a:solidFill>
                  <a:schemeClr val="tx1"/>
                </a:solidFill>
                <a:ea typeface="宋体" pitchFamily="2" charset="-122"/>
              </a:rPr>
              <a:t>）提出了改進服務生產能力的六種方式：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、服務提供商更加努力工作；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、以降低服務品質爲代價提高服務數量；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、「服務產業化」，即增加設備，實現服務標準化；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、開發一種物質替代品以減少或消除對服務的需求；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、設計更加高效的服務方式；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、要求用戶提供部分人員以解決服務企業人員緊張的壓力。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服務的持續性創新必須成爲企業防禦競爭衝擊和維持競爭優勢的基本方式。事實上，培訓與提高員工素質是工業品服務行銷工作的本質内容。在服務供不應求時，工業品服務企業採用對員工交叉培訓以培養多面手、延長員工工作時間、雇傭兼職工作人員、鼓勵顧客選擇非高峰期使用服務的措施彌補供求差額。一些服務企業首先滿足固定客戶的需求，而讓新客戶等在一旁（甚至放棄新業務），這種經營方式有很大的風險。對服務業來説，提供服務的時間非常關鍵，對某種服務的需求稍縱即逝。對於服務的需求「要麽是滿足，要麽是喪失」。企業一時的輕慢就會失去獲取巨額收益的良機。</a:t>
            </a:r>
          </a:p>
        </p:txBody>
      </p:sp>
      <p:sp>
        <p:nvSpPr>
          <p:cNvPr id="24580" name="灯片编号占位符 3">
            <a:extLst>
              <a:ext uri="{FF2B5EF4-FFF2-40B4-BE49-F238E27FC236}">
                <a16:creationId xmlns:a16="http://schemas.microsoft.com/office/drawing/2014/main" id="{A259B02D-129D-3745-9620-81FE7F00895E}"/>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73</a:t>
            </a:fld>
            <a:endParaRPr lang="en-US" altLang="zh-CN" dirty="0"/>
          </a:p>
        </p:txBody>
      </p:sp>
    </p:spTree>
    <p:extLst>
      <p:ext uri="{BB962C8B-B14F-4D97-AF65-F5344CB8AC3E}">
        <p14:creationId xmlns:p14="http://schemas.microsoft.com/office/powerpoint/2010/main" val="42202828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40736-4E8B-1601-ACC6-F035786A7F7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CC6B76A-11C5-CDDC-DA32-246DEDDB68C1}"/>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8499B3E-9E58-C33D-8CAC-38E63D6F258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TW" altLang="en-US" sz="1200" dirty="0">
                <a:solidFill>
                  <a:schemeClr val="tx1"/>
                </a:solidFill>
                <a:ea typeface="宋体" pitchFamily="2" charset="-122"/>
              </a:rPr>
              <a:t>全面的客戶服務</a:t>
            </a:r>
            <a:r>
              <a:rPr lang="en-US" altLang="zh-CN" sz="1200" dirty="0">
                <a:solidFill>
                  <a:schemeClr val="tx1"/>
                </a:solidFill>
                <a:ea typeface="宋体" pitchFamily="2" charset="-122"/>
              </a:rPr>
              <a:t>》</a:t>
            </a:r>
            <a:r>
              <a:rPr lang="zh-CN" altLang="en-US" sz="1200" dirty="0">
                <a:solidFill>
                  <a:schemeClr val="tx1"/>
                </a:solidFill>
                <a:ea typeface="宋体" pitchFamily="2" charset="-122"/>
              </a:rPr>
              <a:t>：</a:t>
            </a:r>
            <a:r>
              <a:rPr lang="en-US" altLang="zh-TW" sz="1200" dirty="0" err="1">
                <a:solidFill>
                  <a:schemeClr val="tx1"/>
                </a:solidFill>
                <a:ea typeface="宋体" pitchFamily="2" charset="-122"/>
              </a:rPr>
              <a:t>Daviddow</a:t>
            </a:r>
            <a:r>
              <a:rPr lang="en-US" altLang="zh-TW" sz="1200" dirty="0">
                <a:solidFill>
                  <a:schemeClr val="tx1"/>
                </a:solidFill>
                <a:ea typeface="宋体" pitchFamily="2" charset="-122"/>
              </a:rPr>
              <a:t>, William H. &amp; Bro Uttal. (1989). 《Total Customer Service》. New York: Harper &amp; Row </a:t>
            </a:r>
            <a:r>
              <a:rPr lang="en-US" altLang="zh-TW" sz="1200" dirty="0" err="1">
                <a:solidFill>
                  <a:schemeClr val="tx1"/>
                </a:solidFill>
                <a:ea typeface="宋体" pitchFamily="2" charset="-122"/>
              </a:rPr>
              <a:t>Publisher.Davidow</a:t>
            </a:r>
            <a:r>
              <a:rPr lang="en-US" altLang="zh-TW" sz="1200" dirty="0">
                <a:solidFill>
                  <a:schemeClr val="tx1"/>
                </a:solidFill>
                <a:ea typeface="宋体" pitchFamily="2" charset="-122"/>
              </a:rPr>
              <a:t>, W.H., &amp; Uttal, B. (1989)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a:t>
            </a:r>
            <a:r>
              <a:rPr lang="zh-TW" altLang="en-US" sz="1200" dirty="0">
                <a:solidFill>
                  <a:schemeClr val="tx1"/>
                </a:solidFill>
                <a:ea typeface="宋体" pitchFamily="2" charset="-122"/>
              </a:rPr>
              <a:t>、工業品服務戰略管理及行銷組合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有效地滿足服務購買者的需求，要求企業必須有一個整合的行銷戰略。第一，明確目標市場；第二，按照各目標市場的要求特別提供量身定做的行銷組合策略。服務行銷組合的關鍵因素包括發展組合服務、服務定價、服務促銷和服務提供渠道。行銷經理應對每一個因素都給予特別的考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8.3.1</a:t>
            </a:r>
            <a:r>
              <a:rPr lang="zh-TW" altLang="en-US" sz="1200" dirty="0">
                <a:solidFill>
                  <a:schemeClr val="tx1"/>
                </a:solidFill>
                <a:ea typeface="宋体" pitchFamily="2" charset="-122"/>
              </a:rPr>
              <a:t>、市場細分和目標市場行銷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在任何行銷環境下，制定行銷組合策略都應根據選擇的目標服務客戶而定。組織將要提供服務的每個層面，以及服務促銷方式、定價、服務發送等都要以大客戶群的需求而轉移。威廉姆（</a:t>
            </a:r>
            <a:r>
              <a:rPr lang="en-US" altLang="zh-TW" sz="1200" dirty="0">
                <a:solidFill>
                  <a:schemeClr val="tx1"/>
                </a:solidFill>
                <a:ea typeface="宋体" pitchFamily="2" charset="-122"/>
              </a:rPr>
              <a:t>William </a:t>
            </a:r>
            <a:r>
              <a:rPr lang="en-US" altLang="zh-TW" sz="1200" dirty="0" err="1">
                <a:solidFill>
                  <a:schemeClr val="tx1"/>
                </a:solidFill>
                <a:ea typeface="宋体" pitchFamily="2" charset="-122"/>
              </a:rPr>
              <a:t>Davidow</a:t>
            </a:r>
            <a:r>
              <a:rPr lang="zh-TW" altLang="en-US" sz="1200" dirty="0">
                <a:solidFill>
                  <a:schemeClr val="tx1"/>
                </a:solidFill>
                <a:ea typeface="宋体" pitchFamily="2" charset="-122"/>
              </a:rPr>
              <a:t>）和布魯（</a:t>
            </a:r>
            <a:r>
              <a:rPr lang="en-US" altLang="zh-TW" sz="1200" dirty="0">
                <a:solidFill>
                  <a:schemeClr val="tx1"/>
                </a:solidFill>
                <a:ea typeface="宋体" pitchFamily="2" charset="-122"/>
              </a:rPr>
              <a:t>Bro Uttal</a:t>
            </a:r>
            <a:r>
              <a:rPr lang="zh-TW" altLang="en-US" sz="1200" dirty="0">
                <a:solidFill>
                  <a:schemeClr val="tx1"/>
                </a:solidFill>
                <a:ea typeface="宋体" pitchFamily="2" charset="-122"/>
              </a:rPr>
              <a:t>）提出客戶服務市場細分有幾個重要方面不同於一般意義上的市場細分。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首先，服務市場細分通常較爲窄小。這是因爲它反映了顧客希望所提供的服務是定制化的這樣一個事實。如果顧客所收到的服務是標準化或例行公事，將不能滿足顧客的期望。第二，服務細分重點是放在服務購買者的期望上。對服務購買者期望的評估將會在選擇目標市場和開發合適的服務組合中扮演重要的角色。這項評估之所以重要，是因爲大量的研究表明，客戶對不同服務活動的定義和歸類，是與服務供應商的定義和歸類有很多的不同。第三，細分服務市場幫助公司更有效地調整服務容量。細分通常會顯示出總的服務需求是由大量小型的需求所組成，其中多數是可以預見的。例如，對於一個酒店來講，不同類型的顧客的需求如常規客戶、商務旅行、外國游客、度假人員等都可以分別地預測出來，同時還可以按每個細分市場的需求來調整服務的容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細分化已經被許多成功的服務提供商所採用，以剋服客戶的不確定性。如果一家服務供應商專業服務於特定而適宜的細分市場，將會建立起極高的聲望，潛在的客戶因而也不會對其經驗與可信程度心懷疑慮。採用專業化與細分化經營方式的服務供應商，在購買服務所需商品時，可以實現一定的規模效應，並可以在「經驗曲缐」的作用下獲得職業服務專門化的巨大收益，其最終結果是提高了買賣雙方的自信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提供純粹服務型商品的企業來講，在選定市場位置之後，採取市場細分專營化策略，其競爭對手很難取代它的市場地位。一家專門面向中小規模企業市場的管理咨詢公司，或是一家只爲法律事務所提供服務的注冊會計師事務所，都是採用目標服務行銷的典型範例。積極的行銷工作將成爲財務服務實施工作的支持和推動力量。這項研究同時顯示，不同形式的目標行銷戰略被普遍採用，而絕大多數企業希望與中小規模企業合作，從而確保對業務經營的有效控制。</a:t>
            </a:r>
          </a:p>
        </p:txBody>
      </p:sp>
      <p:sp>
        <p:nvSpPr>
          <p:cNvPr id="24580" name="灯片编号占位符 3">
            <a:extLst>
              <a:ext uri="{FF2B5EF4-FFF2-40B4-BE49-F238E27FC236}">
                <a16:creationId xmlns:a16="http://schemas.microsoft.com/office/drawing/2014/main" id="{68E85E31-CDC1-B489-1A58-04F219BB07CF}"/>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74</a:t>
            </a:fld>
            <a:endParaRPr lang="en-US" altLang="zh-CN" dirty="0"/>
          </a:p>
        </p:txBody>
      </p:sp>
    </p:spTree>
    <p:extLst>
      <p:ext uri="{BB962C8B-B14F-4D97-AF65-F5344CB8AC3E}">
        <p14:creationId xmlns:p14="http://schemas.microsoft.com/office/powerpoint/2010/main" val="34943488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FB734-35A8-B55C-3A14-00513FC09961}"/>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DB27AA8E-6016-EA1E-7381-571460D6E154}"/>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170CBF2F-8DBB-F64F-0C12-66B777B839BA}"/>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Donald Cowell. The Management of </a:t>
            </a:r>
            <a:r>
              <a:rPr lang="en-US" altLang="zh-TW" sz="1200" dirty="0" err="1">
                <a:solidFill>
                  <a:schemeClr val="tx1"/>
                </a:solidFill>
                <a:ea typeface="宋体" pitchFamily="2" charset="-122"/>
              </a:rPr>
              <a:t>Services.London</a:t>
            </a:r>
            <a:r>
              <a:rPr lang="en-US" altLang="zh-TW" sz="1200" dirty="0">
                <a:solidFill>
                  <a:schemeClr val="tx1"/>
                </a:solidFill>
                <a:ea typeface="宋体" pitchFamily="2" charset="-122"/>
              </a:rPr>
              <a:t>: William Heinemann, Ltd. 1984. 100. Published by Heinemann Professional Publishing, Ltd.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8.3.2</a:t>
            </a:r>
            <a:r>
              <a:rPr lang="zh-TW" altLang="en-US" sz="1200" dirty="0">
                <a:solidFill>
                  <a:schemeClr val="tx1"/>
                </a:solidFill>
                <a:ea typeface="宋体" pitchFamily="2" charset="-122"/>
              </a:rPr>
              <a:t>、服務組合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設計服務組合時可以考慮服務的「產品維度」，包括與服務基本概念有關的決策，提供服務的範圍、品質、層次。此外，服務組合中，還必須考慮服務所特有的方面，例如服務人員的安排、與服務相伴的實物設備、提供服務的流程等。下面展開描述服務型「產品」的概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第一層次 顧客利益觀念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第二層次 服務觀念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第三層次 提供服務（概念）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第四層次 服務發送系統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顧客購買服務是因爲能從中獲取利益，所以服務公司應首先搞清楚什麽是顧客利益。顧客利益觀念（</a:t>
            </a:r>
            <a:r>
              <a:rPr lang="en-US" altLang="zh-TW" sz="1200" dirty="0">
                <a:solidFill>
                  <a:schemeClr val="tx1"/>
                </a:solidFill>
                <a:ea typeface="宋体" pitchFamily="2" charset="-122"/>
              </a:rPr>
              <a:t>customer-benefit concept</a:t>
            </a:r>
            <a:r>
              <a:rPr lang="zh-TW" altLang="en-US" sz="1200" dirty="0">
                <a:solidFill>
                  <a:schemeClr val="tx1"/>
                </a:solidFill>
                <a:ea typeface="宋体" pitchFamily="2" charset="-122"/>
              </a:rPr>
              <a:t>）就是來評估顧客能從服務中得到的核心利益。對顧客利益的理解使得商業市場人員將注意力集中在以下的幾點：功能、功效、心理。服務不僅只是提供，還要有嚴格的品質控制觀念。舉例來説，一位銷售經理選擇一家度假酒店來召開年度銷售會議，他想購買的核心利益，可以將之描述爲「一次成功的會議」。這家酒店的市場行銷人員必須全方位地評估該酒店的服務屬性和能力，以確定是否可以爲「一次成功的會議」服務。很明顯，許多不同的服務組成因素要開始運作起來，這包括：① 會議室的大小、布局、環境、音響，② 會議餐飲，③ 舒適安靜的臥房，④ 視頻設備，⑤ 服務員工的反應。另一個例子，企業徵信機構登白氏公司（</a:t>
            </a:r>
            <a:r>
              <a:rPr lang="en-US" altLang="zh-TW" sz="1200" dirty="0" err="1">
                <a:solidFill>
                  <a:schemeClr val="tx1"/>
                </a:solidFill>
                <a:ea typeface="宋体" pitchFamily="2" charset="-122"/>
              </a:rPr>
              <a:t>Dun&amp;Bradstereet</a:t>
            </a:r>
            <a:r>
              <a:rPr lang="zh-TW" altLang="en-US" sz="1200" dirty="0">
                <a:solidFill>
                  <a:schemeClr val="tx1"/>
                </a:solidFill>
                <a:ea typeface="宋体" pitchFamily="2" charset="-122"/>
              </a:rPr>
              <a:t>）不向該公司的顧客提供金融服務。它的顧客利益觀念集中在爲客戶提供客觀和準確的信用信息、安全、甚至是「平靜的心緒」上。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在理解了顧客利益觀念後，下一步就是講述服務概念。所謂服務概念（</a:t>
            </a:r>
            <a:r>
              <a:rPr lang="en-US" altLang="zh-TW" sz="1200" dirty="0">
                <a:solidFill>
                  <a:schemeClr val="tx1"/>
                </a:solidFill>
                <a:ea typeface="宋体" pitchFamily="2" charset="-122"/>
              </a:rPr>
              <a:t>service concept</a:t>
            </a:r>
            <a:r>
              <a:rPr lang="zh-TW" altLang="en-US" sz="1200" dirty="0">
                <a:solidFill>
                  <a:schemeClr val="tx1"/>
                </a:solidFill>
                <a:ea typeface="宋体" pitchFamily="2" charset="-122"/>
              </a:rPr>
              <a:t>）是指服務公司向顧客銷售的產品和服務能爲顧客提供的一般利益。也就是將顧客服務觀念轉換成服務供應商將向顧客提供的利益。繼續使用上面酒店的例子，服務概念會幫助酒店定義向顧客提供的利益。這之中要包括：提供會議服務時的靈活性、反應性、禮貌與謙恭，齊全的視頻設備，靈活的就餐安排，消息收發服務，專業的服務人員，全天候的會議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與服務概念緊密相連的是提供服務（</a:t>
            </a:r>
            <a:r>
              <a:rPr lang="en-US" altLang="zh-TW" sz="1200" dirty="0">
                <a:solidFill>
                  <a:schemeClr val="tx1"/>
                </a:solidFill>
                <a:ea typeface="宋体" pitchFamily="2" charset="-122"/>
              </a:rPr>
              <a:t>service offer</a:t>
            </a:r>
            <a:r>
              <a:rPr lang="zh-TW" altLang="en-US" sz="1200" dirty="0">
                <a:solidFill>
                  <a:schemeClr val="tx1"/>
                </a:solidFill>
                <a:ea typeface="宋体" pitchFamily="2" charset="-122"/>
              </a:rPr>
              <a:t>）。它的任務主要是更加清楚地對要提供的服務進行説明，如何時、何地、由誰提供、如何提供。構成全部服務組合的各服務要素，不論是有形的還是無形的，都應該明確的説明。還以酒店爲例子，酒店的服務提供包括大量的有形要素（隔音的會議室、投影設備、錄像播放機、幻燈機、活動挂圖、餐飲、空調設備）和無形的要素（服務人員的態度、對特別服務的反應、會議室的周圍環境）。一般來講，管理人員會發現管理服務的有形要素（物質和設備）通常要比管理無形要素容易一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最後一部分是服務發送系統，即如何將服務提供傳遞給消費者。包括爲客戶認真設計的服務，服務人員應具有的能力和態度，滿足有效客戶工作流程的設備、設施、布局，爲一般服務所悉心建立的流程和程序。因此，可以說服務發送系統應有一個精心設計的藍本來描述如何向顧客發送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實體產品，生產製造和行銷是分離的不同活動。對於服務而言，這兩類活動常常是不可分離的。服務表現和服務發送系統共同生成「產品」並發送給消費者。服務的這一特性强調人的重要性，尤其是服務人員在市場行銷過程中所發揮的作用。技術人員、維修人員都緊密地捲入客戶服務合同，他們的表現會對客戶關於服務質量的認知起到決定性的影響。所以説，在設計服務組合時，工業品服務行銷人員應密切地關注服務人員和實體證據（如服務人員的工作服等有形化要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創造一隻有效的服務組合，第一步是要保證公司全體員工知道、理解、接受顧客利益觀念。正如唐納德</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科維爾（</a:t>
            </a:r>
            <a:r>
              <a:rPr lang="en-US" altLang="zh-TW" sz="1200" dirty="0">
                <a:solidFill>
                  <a:schemeClr val="tx1"/>
                </a:solidFill>
                <a:ea typeface="宋体" pitchFamily="2" charset="-122"/>
              </a:rPr>
              <a:t>Donald Cowell</a:t>
            </a:r>
            <a:r>
              <a:rPr lang="zh-TW" altLang="en-US" sz="1200" dirty="0">
                <a:solidFill>
                  <a:schemeClr val="tx1"/>
                </a:solidFill>
                <a:ea typeface="宋体" pitchFamily="2" charset="-122"/>
              </a:rPr>
              <a:t>）所言：服務人員和服務品質是如此的重要，「内部行銷」管理將在企業運作中扮演重要的角色，它主要是來確保全體員工都能有顧客利益觀念。服務人員的態度、技能、知識、行爲會對由服務引發的客戶滿意度有關鍵的影響。</a:t>
            </a:r>
            <a:endParaRPr lang="en-US" altLang="zh-TW" sz="1200" dirty="0">
              <a:solidFill>
                <a:schemeClr val="tx1"/>
              </a:solidFill>
              <a:ea typeface="宋体" pitchFamily="2" charset="-122"/>
            </a:endParaRPr>
          </a:p>
        </p:txBody>
      </p:sp>
      <p:sp>
        <p:nvSpPr>
          <p:cNvPr id="24580" name="灯片编号占位符 3">
            <a:extLst>
              <a:ext uri="{FF2B5EF4-FFF2-40B4-BE49-F238E27FC236}">
                <a16:creationId xmlns:a16="http://schemas.microsoft.com/office/drawing/2014/main" id="{78A10D44-E9EA-28D0-6FF2-78C49C9DCC8A}"/>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75</a:t>
            </a:fld>
            <a:endParaRPr lang="en-US" altLang="zh-CN" dirty="0"/>
          </a:p>
        </p:txBody>
      </p:sp>
    </p:spTree>
    <p:extLst>
      <p:ext uri="{BB962C8B-B14F-4D97-AF65-F5344CB8AC3E}">
        <p14:creationId xmlns:p14="http://schemas.microsoft.com/office/powerpoint/2010/main" val="2881695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43CF0-DF99-F0ED-33D1-A2B12F2B5970}"/>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5C93349A-4012-BB6F-5EE0-AEC4AFDF9E07}"/>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8AF97DB-A49B-E828-FF3C-D44B15C30B55}"/>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8.3.3</a:t>
            </a:r>
            <a:r>
              <a:rPr lang="zh-TW" altLang="en-US" sz="1200" dirty="0">
                <a:solidFill>
                  <a:schemeClr val="tx1"/>
                </a:solidFill>
                <a:ea typeface="宋体" pitchFamily="2" charset="-122"/>
              </a:rPr>
              <a:t>、服務定價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、服務定價策略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服務具有易逝性的特點，所以很難達成穩定的服務需求，或通過服務需求預測，來降低服務需求起伏的風險。對工業品服務行銷人員來講，最困難的就是決定服務系統的容量：它是應該以服務需求峰值爲准？還是以需求平均水平爲准？還是選擇介於它們之間的某個值？可以通過服務定價來管理服務需求的時間選擇，還可以把定價與服務的容量水平聯系起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管理需求，行銷人員應制定服務非高峰期的定價計劃和價格刺激政策來激勵那些提前預定的服務訂單。例如，度假酒店在學校假期和公共假期期間，會入住大量的興致勃勃的游客，不愁客源，價格彈性小。而在旅游淡季，酒店就應制定特別的工業品服務組合，提供優惠的價格政策。同樣的情景，許多公共設施在淡季都會提供相當大的租金折扣；相反，如果有可能，可以根據價格彈性和競爭狀況，爲峰值時期的需求加收溢價部分的費用。很有意思的是，最近一項對服務公司定價戰略使用的研究發現，許多服務公司在淡季並不通過降低價格來增加收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與品質的關系也在服務行銷工作中處於重要地位。由於用戶無法準確地對服務價值與質量水平作出判斷，因而要求行銷人員必須制定出適宜的定價策略。如果服務項目定價過低，購買者會主觀地認爲服務質量也不可能太好；相反如果價格很高，購買者卻往往會認爲該企業是最好的服務提供商。很明顯，這種定價策略就是通過高價格樹立高服務品質的企業形象。當然，如果無法提供與高價格相符合的高技術品質，其結果將是一場經營的災難。一些缺乏經驗的管理咨詢顧問所犯的最爲常見的錯誤之一，就是通過低價來吸引客戶，結果適得其反，反而在用戶心中留下了「該企業的服務檔次比不上其競爭對手」的印象。當然，任何時候用戶都希望以最低價格購買最佳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、捆綁服務（</a:t>
            </a:r>
            <a:r>
              <a:rPr lang="en-US" altLang="zh-TW" sz="1200" dirty="0">
                <a:solidFill>
                  <a:schemeClr val="tx1"/>
                </a:solidFill>
                <a:ea typeface="宋体" pitchFamily="2" charset="-122"/>
              </a:rPr>
              <a:t>service bundling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工業品服務公司的服務包括核心的服務和其他外圍附帶的服務。如何對服務進行定價呢？是把所有的服務作爲一個整體定價？還是進行服務組合捆綁定價？還是每項服務單獨定價？捆綁服務（</a:t>
            </a:r>
            <a:r>
              <a:rPr lang="en-US" altLang="zh-TW" sz="1200" dirty="0">
                <a:solidFill>
                  <a:schemeClr val="tx1"/>
                </a:solidFill>
                <a:ea typeface="宋体" pitchFamily="2" charset="-122"/>
              </a:rPr>
              <a:t>service bundling</a:t>
            </a:r>
            <a:r>
              <a:rPr lang="zh-TW" altLang="en-US" sz="1200" dirty="0">
                <a:solidFill>
                  <a:schemeClr val="tx1"/>
                </a:solidFill>
                <a:ea typeface="宋体" pitchFamily="2" charset="-122"/>
              </a:rPr>
              <a:t>）是在行銷實踐中，將兩個或兩個以上的服務組合在一起所制訂的價格。捆綁服務組合在工業品服務環境下是有一定的實際意義的，因爲大多數的工業品服務都有較高的固定成本與變動成本的比率，公司相關的服務很大程度上共同分攤服務成本。因此，在核心服務之外提供額外服務的邊際成本一般都是比較低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服務供應商的一項關鍵決策就是要決定是提供完全捆綁服務（</a:t>
            </a:r>
            <a:r>
              <a:rPr lang="en-US" altLang="zh-TW" sz="1200" dirty="0">
                <a:solidFill>
                  <a:schemeClr val="tx1"/>
                </a:solidFill>
                <a:ea typeface="宋体" pitchFamily="2" charset="-122"/>
              </a:rPr>
              <a:t>pure bundling</a:t>
            </a:r>
            <a:r>
              <a:rPr lang="zh-TW" altLang="en-US" sz="1200" dirty="0">
                <a:solidFill>
                  <a:schemeClr val="tx1"/>
                </a:solidFill>
                <a:ea typeface="宋体" pitchFamily="2" charset="-122"/>
              </a:rPr>
              <a:t>），還是組合捆綁服務（</a:t>
            </a:r>
            <a:r>
              <a:rPr lang="en-US" altLang="zh-TW" sz="1200" dirty="0">
                <a:solidFill>
                  <a:schemeClr val="tx1"/>
                </a:solidFill>
                <a:ea typeface="宋体" pitchFamily="2" charset="-122"/>
              </a:rPr>
              <a:t>mixed bundling</a:t>
            </a:r>
            <a:r>
              <a:rPr lang="zh-TW" altLang="en-US" sz="1200" dirty="0">
                <a:solidFill>
                  <a:schemeClr val="tx1"/>
                </a:solidFill>
                <a:ea typeface="宋体" pitchFamily="2" charset="-122"/>
              </a:rPr>
              <a:t>）。在完全捆綁服務中，服務只能以捆綁的形式得到，即服務不可以單獨購買。在組合捆綁服務中，顧客可以單獨購買捆綁服務中的一項或幾項，也可以購買整個服務捆綁。例如，一家公共倉儲公司可提供的服務有倉儲、貨物搬運、文書工作。該公司以捆綁服務的形式向生產製造商每單位收取固定的費用八美分。該公司還可以對每個單項服務分別定價，如存儲每單位三美分，貨物搬運每單位四美分，文書記錄每單位一美分。除此之外，在此三項基本服務的基礎上客戶可以要求其他外圍附帶服務，如貨物庫存盤點，運輸公司和運輸路缐的選擇，商品返還和維修等。通過這種方式，顧客就可以選擇他們所需求的服務並對每項服務單獨付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通過縱向銷售（</a:t>
            </a:r>
            <a:r>
              <a:rPr lang="en-US" altLang="zh-TW" sz="1200" dirty="0">
                <a:solidFill>
                  <a:schemeClr val="tx1"/>
                </a:solidFill>
                <a:ea typeface="宋体" pitchFamily="2" charset="-122"/>
              </a:rPr>
              <a:t>cross-selling</a:t>
            </a:r>
            <a:r>
              <a:rPr lang="zh-TW" altLang="en-US" sz="1200" dirty="0">
                <a:solidFill>
                  <a:schemeClr val="tx1"/>
                </a:solidFill>
                <a:ea typeface="宋体" pitchFamily="2" charset="-122"/>
              </a:rPr>
              <a:t>，向老客戶推銷新服務）和吸引新客戶，不同的服務捆綁定價戰略可用來擴展企業的銷售額。以公共倉儲的縱向銷售（</a:t>
            </a:r>
            <a:r>
              <a:rPr lang="en-US" altLang="zh-TW" sz="1200" dirty="0">
                <a:solidFill>
                  <a:schemeClr val="tx1"/>
                </a:solidFill>
                <a:ea typeface="宋体" pitchFamily="2" charset="-122"/>
              </a:rPr>
              <a:t>cross-selling</a:t>
            </a:r>
            <a:r>
              <a:rPr lang="zh-TW" altLang="en-US" sz="1200" dirty="0">
                <a:solidFill>
                  <a:schemeClr val="tx1"/>
                </a:solidFill>
                <a:ea typeface="宋体" pitchFamily="2" charset="-122"/>
              </a:rPr>
              <a:t>）爲例，一方面，現有的客戶（正在使用存儲服務）或許會被倉儲公司的新服務（如代爲企業產品貼標簽）吸引進而購買新服務；另一方面，捆綁服務的價格也由於總服務成本的下降而降低。如果服務屬性在購買前可以由客戶評估出並且該公司的核心服務有需求彈性時，那麽服務捆綁在吸引新的客戶方面將會是十分有效的。例如汽車租賃公司在出租汽車的同時捆綁提供保險服務就有可能更有效地吸引新的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在計算機服務行業，製造商發現以前單個售出的服務如果進行捆綁服務的話可能會銷售得更好。惠普公司（</a:t>
            </a:r>
            <a:r>
              <a:rPr lang="en-US" altLang="zh-TW" sz="1200" dirty="0">
                <a:solidFill>
                  <a:schemeClr val="tx1"/>
                </a:solidFill>
                <a:ea typeface="宋体" pitchFamily="2" charset="-122"/>
              </a:rPr>
              <a:t>Hewlett Packard</a:t>
            </a:r>
            <a:r>
              <a:rPr lang="zh-TW" altLang="en-US" sz="1200" dirty="0">
                <a:solidFill>
                  <a:schemeClr val="tx1"/>
                </a:solidFill>
                <a:ea typeface="宋体" pitchFamily="2" charset="-122"/>
              </a:rPr>
              <a:t>）正在進行向客戶提供不同捆綁服務的試驗，目的就是爲了確定什麽類型服務才是顧客想要購買的。很明顯，它們的服務組合、捆綁服務定價將會對公司取得成功產生重要的影響。</a:t>
            </a:r>
          </a:p>
        </p:txBody>
      </p:sp>
      <p:sp>
        <p:nvSpPr>
          <p:cNvPr id="24580" name="灯片编号占位符 3">
            <a:extLst>
              <a:ext uri="{FF2B5EF4-FFF2-40B4-BE49-F238E27FC236}">
                <a16:creationId xmlns:a16="http://schemas.microsoft.com/office/drawing/2014/main" id="{0B6F38DA-0CB7-A7FF-2087-CEA54D1409EC}"/>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76</a:t>
            </a:fld>
            <a:endParaRPr lang="en-US" altLang="zh-CN" dirty="0"/>
          </a:p>
        </p:txBody>
      </p:sp>
    </p:spTree>
    <p:extLst>
      <p:ext uri="{BB962C8B-B14F-4D97-AF65-F5344CB8AC3E}">
        <p14:creationId xmlns:p14="http://schemas.microsoft.com/office/powerpoint/2010/main" val="14904796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C6DFD-1588-221F-4B37-1413051E4652}"/>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3171C42-0C86-2D8E-C18E-F4B7E2D6E970}"/>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728B9238-02AE-797D-729C-54DC836794B5}"/>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（美）</a:t>
            </a:r>
            <a:r>
              <a:rPr lang="en-US" altLang="zh-CN" sz="1200" dirty="0">
                <a:solidFill>
                  <a:schemeClr val="tx1"/>
                </a:solidFill>
                <a:ea typeface="宋体" pitchFamily="2" charset="-122"/>
              </a:rPr>
              <a:t>Edward G. Brierty, Robert W. Eckles, Robert R. Reeder Prentice Hall, 《Business Marketing》</a:t>
            </a:r>
            <a:r>
              <a:rPr lang="zh-CN" altLang="en-US" sz="1200" dirty="0">
                <a:solidFill>
                  <a:schemeClr val="tx1"/>
                </a:solidFill>
                <a:ea typeface="宋体" pitchFamily="2" charset="-122"/>
              </a:rPr>
              <a:t>，李雪峰，时宝东等译，</a:t>
            </a:r>
            <a:r>
              <a:rPr lang="en-US" altLang="zh-CN" sz="1200" dirty="0">
                <a:solidFill>
                  <a:schemeClr val="tx1"/>
                </a:solidFill>
                <a:ea typeface="宋体" pitchFamily="2" charset="-122"/>
              </a:rPr>
              <a:t>《</a:t>
            </a:r>
            <a:r>
              <a:rPr lang="zh-CN" altLang="en-US" sz="1200" dirty="0">
                <a:solidFill>
                  <a:schemeClr val="tx1"/>
                </a:solidFill>
                <a:ea typeface="宋体" pitchFamily="2" charset="-122"/>
              </a:rPr>
              <a:t>商务营销</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 </a:t>
            </a:r>
            <a:r>
              <a:rPr lang="en-US" altLang="zh-CN" sz="1200" dirty="0">
                <a:solidFill>
                  <a:schemeClr val="tx1"/>
                </a:solidFill>
                <a:ea typeface="宋体" pitchFamily="2" charset="-122"/>
              </a:rPr>
              <a:t>3 </a:t>
            </a:r>
            <a:r>
              <a:rPr lang="zh-CN" altLang="en-US" sz="1200" dirty="0">
                <a:solidFill>
                  <a:schemeClr val="tx1"/>
                </a:solidFill>
                <a:ea typeface="宋体" pitchFamily="2" charset="-122"/>
              </a:rPr>
              <a:t>版</a:t>
            </a:r>
            <a:r>
              <a:rPr lang="en-US" altLang="zh-CN" sz="1200" dirty="0">
                <a:solidFill>
                  <a:schemeClr val="tx1"/>
                </a:solidFill>
                <a:ea typeface="宋体" pitchFamily="2" charset="-122"/>
              </a:rPr>
              <a:t>.</a:t>
            </a:r>
            <a:r>
              <a:rPr lang="zh-CN" altLang="en-US" sz="1200" dirty="0">
                <a:solidFill>
                  <a:schemeClr val="tx1"/>
                </a:solidFill>
                <a:ea typeface="宋体" pitchFamily="2" charset="-122"/>
              </a:rPr>
              <a:t>北京：清华大学出版社，</a:t>
            </a:r>
            <a:r>
              <a:rPr lang="en-US" altLang="zh-CN" sz="1200" dirty="0">
                <a:solidFill>
                  <a:schemeClr val="tx1"/>
                </a:solidFill>
                <a:ea typeface="宋体" pitchFamily="2" charset="-122"/>
              </a:rPr>
              <a:t>2000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8.3.4</a:t>
            </a:r>
            <a:r>
              <a:rPr lang="zh-TW" altLang="en-US" sz="1200" dirty="0">
                <a:solidFill>
                  <a:schemeClr val="tx1"/>
                </a:solidFill>
                <a:ea typeface="宋体" pitchFamily="2" charset="-122"/>
              </a:rPr>
              <a:t>、服務促銷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、内部溝通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服務人員對服務公司的重要性不言而喻。他們的表現對顧客滿意度的影響是深遠的。服務公司應首先從公司内部著手，對員工進行宣傳以達到以下的效果：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、使員工理解公司的使命和客戶服務的意義及收益；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、員工懂得如何提供「好」的服務；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、員工知道激勵與服務表現有關；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、員工知道管理層對他們的期望。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可以將上述的幾點作爲公司内部的溝通活動。内部員工的溝通與向潛在的客戶進行行銷活動具有同等的重要性。這種内部的溝通强調公司的宗旨，高水準的服務，以及在開發滿意客戶方面每個員工所應扮演的角色。有能力的服務人員不僅能夠爲客戶服務增加價值，還能增强顧客的滿意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、建立口碑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爲很難對服務質量和價值進行評估，購買者通常會認爲購買服務比購買產品所冒的風險更大。結果，服務購買者易於受到同儕、同級和其他一些購買或使用過類似服務人士的影響。促銷應圍繞那些在購買過程中起決定作用的人來進行，同時建立自己良好的服務口碑。以下方法可用於在消費者中建立口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、説服滿意的顧客向他人講述自己的滿意；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、印製宣傳資料通過已有的客戶向非客戶傳播；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、針對有決定權的領導製作特別的廣告；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、鼓勵潛在的客戶與現有的客戶溝通交流。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通過在廣告中引入消費者對服務的評價，服務行銷人員可以利用目前客戶的滿意度和已建立的口碑進行促銷。如卡耐基培訓公司（</a:t>
            </a:r>
            <a:r>
              <a:rPr lang="en-US" altLang="zh-TW" sz="1200" dirty="0">
                <a:solidFill>
                  <a:schemeClr val="tx1"/>
                </a:solidFill>
                <a:ea typeface="宋体" pitchFamily="2" charset="-122"/>
              </a:rPr>
              <a:t>Dale Carnegie</a:t>
            </a:r>
            <a:r>
              <a:rPr lang="zh-TW" altLang="en-US" sz="1200" dirty="0">
                <a:solidFill>
                  <a:schemeClr val="tx1"/>
                </a:solidFill>
                <a:ea typeface="宋体" pitchFamily="2" charset="-122"/>
              </a:rPr>
              <a:t>）在對他們的經理人培訓課程發布廣告時，經常會引用一流公司高級經理人的滿意言辭。服務行銷人員還可以在公司網站的顯要位置列出消費者的證言或成功的服務案例，以建立良好的口碑。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、有形化展示（</a:t>
            </a:r>
            <a:r>
              <a:rPr lang="en-US" altLang="zh-TW" sz="1200" dirty="0">
                <a:solidFill>
                  <a:schemeClr val="tx1"/>
                </a:solidFill>
                <a:ea typeface="宋体" pitchFamily="2" charset="-122"/>
              </a:rPr>
              <a:t>physical evidence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服務行銷人員必須將其注意力放在宣傳服務的實體因素上，或者是讓無形化的服務更加有形化。服務的有形實體表現可以影響顧客對服務的認知。實體展示（</a:t>
            </a:r>
            <a:r>
              <a:rPr lang="en-US" altLang="zh-TW" sz="1200" dirty="0">
                <a:solidFill>
                  <a:schemeClr val="tx1"/>
                </a:solidFill>
                <a:ea typeface="宋体" pitchFamily="2" charset="-122"/>
              </a:rPr>
              <a:t>physical evidence</a:t>
            </a:r>
            <a:r>
              <a:rPr lang="zh-TW" altLang="en-US" sz="1200" dirty="0">
                <a:solidFill>
                  <a:schemeClr val="tx1"/>
                </a:solidFill>
                <a:ea typeface="宋体" pitchFamily="2" charset="-122"/>
              </a:rPr>
              <a:t>）是服務組合中的有形化部分，而這一部分工業品服務行銷人員是可以控制的。企業的市場運作人員應盡量將服務的無形化屬性轉換爲具體的實體。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工業品服務行銷人員來說，服務人員的制服、企業的標識、合同簽訂、擔保的形式、公司建築物的外在形象、豐富多彩的服務項目，都是使服務無形化向有形化轉變的方法。一家設備維修公司向自己的客戶提供免費的季度檢修服務並記錄檢修結果，會使它的服務更加有形地展示出來。施樂公司（</a:t>
            </a:r>
            <a:r>
              <a:rPr lang="en-US" altLang="zh-TW" sz="1200" dirty="0">
                <a:solidFill>
                  <a:schemeClr val="tx1"/>
                </a:solidFill>
                <a:ea typeface="宋体" pitchFamily="2" charset="-122"/>
              </a:rPr>
              <a:t>Xerox</a:t>
            </a:r>
            <a:r>
              <a:rPr lang="zh-TW" altLang="en-US" sz="1200" dirty="0">
                <a:solidFill>
                  <a:schemeClr val="tx1"/>
                </a:solidFill>
                <a:ea typeface="宋体" pitchFamily="2" charset="-122"/>
              </a:rPr>
              <a:t>）向顧客提供完全滿意擔保服務，即客戶可以任何理由退貨。汽車租賃公司的信用卡服務是又一讓服務有形化的嘗試。服務行銷人員的一個特別關心的方面就是如何爲管理實體展示建立一個完善的戰略，這是爲了通過有形化展示來增强服務吸引力和實行服務差異化。這種吸引力和差異化爲服務銷售公司提供了機會，使自己經營的產品或服務在購買者心中能夠留下特殊的印象，從而使公司獲取一定的競爭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、廣告與服務促銷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廣告與促銷的關系有值得關注和思考的地方。在</a:t>
            </a:r>
            <a:r>
              <a:rPr lang="en-US" altLang="zh-TW" sz="1200" dirty="0">
                <a:solidFill>
                  <a:schemeClr val="tx1"/>
                </a:solidFill>
                <a:ea typeface="宋体" pitchFamily="2" charset="-122"/>
              </a:rPr>
              <a:t>10~20</a:t>
            </a:r>
            <a:r>
              <a:rPr lang="zh-TW" altLang="en-US" sz="1200" dirty="0">
                <a:solidFill>
                  <a:schemeClr val="tx1"/>
                </a:solidFill>
                <a:ea typeface="宋体" pitchFamily="2" charset="-122"/>
              </a:rPr>
              <a:t>年之後，廣告將成爲工業品服務企業普遍採用的促銷方式。但是，現實中用戶更希望由具體實施服務的人員來説服自己。這不僅僅是一種簡單的個人接觸，通過這種交流，用戶將對服務品質的水準以及未來同服務供應商之間的相互關系作出預測和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盡管全美國大約有</a:t>
            </a:r>
            <a:r>
              <a:rPr lang="en-US" altLang="zh-TW" sz="1200" dirty="0">
                <a:solidFill>
                  <a:schemeClr val="tx1"/>
                </a:solidFill>
                <a:ea typeface="宋体" pitchFamily="2" charset="-122"/>
              </a:rPr>
              <a:t>14%</a:t>
            </a:r>
            <a:r>
              <a:rPr lang="zh-TW" altLang="en-US" sz="1200" dirty="0">
                <a:solidFill>
                  <a:schemeClr val="tx1"/>
                </a:solidFill>
                <a:ea typeface="宋体" pitchFamily="2" charset="-122"/>
              </a:rPr>
              <a:t>的律師以及一些注冊會計師事務所採用廣告作爲開發潛在市場的主要方式，但是服務供應商通過廣告向潛在市場傳遞信息的目標仍然受到兩個方面的限制：第一，許多服務用戶在聽到或看到爲專業服務所作的廣告時感到不習慣，從而不願接受其中的信息；他們甚至對此進行消極的理解，認爲如果企業不得不依靠廣告宣傳，那麽就表明該企業缺乏足夠的業務能力。第二，由於專業服務企業希望達到的宣傳目標是「窄而深」的（目標客戶的範圍較窄，需要對用戶進行複雜的解釋才能傳達充分的信息），這與廣告宣傳「廣而淺」的特徵（宣傳範圍廣，宣傳程度不深入）是格格不入的。在這種情況下，即使廣告受衆接受了其中的信息，也很難實現預期的效果。正是由於這些原因，目前絕大多數服務組織仍對通過廣告可以帶來收益持懷疑或觀望的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盡管存在問題，一些專業服務公司仍然在廣告促銷方式的運用方面取得了成功。舉例來説，一家以廣告作爲開發業務惟一手段的注冊會計師事務所，在四年内銷售額從八千美元猛增到</a:t>
            </a:r>
            <a:r>
              <a:rPr lang="en-US" altLang="zh-TW" sz="1200" dirty="0">
                <a:solidFill>
                  <a:schemeClr val="tx1"/>
                </a:solidFill>
                <a:ea typeface="宋体" pitchFamily="2" charset="-122"/>
              </a:rPr>
              <a:t>175</a:t>
            </a:r>
            <a:r>
              <a:rPr lang="zh-TW" altLang="en-US" sz="1200" dirty="0">
                <a:solidFill>
                  <a:schemeClr val="tx1"/>
                </a:solidFill>
                <a:ea typeface="宋体" pitchFamily="2" charset="-122"/>
              </a:rPr>
              <a:t>萬美元。如果運用得當，廣告可以作爲開發潛在市場的一種可行手段。這要求服務供應商首先明確目標受衆，然後選擇特定刊物或通過直接郵寄的方式，進行低成本廣告宣傳，最終對效果進行監控。必須認真和充分了解需求範圍以及廣告受衆對廣告信息的接納程度，行銷人員才能制訂切實可行的廣告宣傳方案，並實現預期效果。</a:t>
            </a:r>
          </a:p>
        </p:txBody>
      </p:sp>
      <p:sp>
        <p:nvSpPr>
          <p:cNvPr id="24580" name="灯片编号占位符 3">
            <a:extLst>
              <a:ext uri="{FF2B5EF4-FFF2-40B4-BE49-F238E27FC236}">
                <a16:creationId xmlns:a16="http://schemas.microsoft.com/office/drawing/2014/main" id="{D5526C56-5979-B7E8-2454-0D770CDD44B9}"/>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77</a:t>
            </a:fld>
            <a:endParaRPr lang="en-US" altLang="zh-CN" dirty="0"/>
          </a:p>
        </p:txBody>
      </p:sp>
    </p:spTree>
    <p:extLst>
      <p:ext uri="{BB962C8B-B14F-4D97-AF65-F5344CB8AC3E}">
        <p14:creationId xmlns:p14="http://schemas.microsoft.com/office/powerpoint/2010/main" val="18729872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B01DB-8212-EFB6-3C97-252EC11A7131}"/>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00017298-C31F-5030-1104-A3759B9F300C}"/>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399D5CC5-5218-2020-3637-8CC9A2928249}"/>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Adapted From James </a:t>
            </a:r>
            <a:r>
              <a:rPr lang="en-US" altLang="zh-CN" sz="1200" dirty="0" err="1">
                <a:solidFill>
                  <a:schemeClr val="tx1"/>
                </a:solidFill>
                <a:ea typeface="宋体" pitchFamily="2" charset="-122"/>
              </a:rPr>
              <a:t>L.Heskett</a:t>
            </a:r>
            <a:r>
              <a:rPr lang="en-US" altLang="zh-CN" sz="1200" dirty="0">
                <a:solidFill>
                  <a:schemeClr val="tx1"/>
                </a:solidFill>
                <a:ea typeface="宋体" pitchFamily="2" charset="-122"/>
              </a:rPr>
              <a:t>, Marketing in the Service Economy, Boston: Harvard Business School Press, 1986, 86~90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Ulrike de Brentani. New Industrial Service Development: Scenarios for Success and Failure. Journal of Business Research, 1995, 32:96. Copyright(c)1995. Reprinted by permission of the publisher, Elsevier-Science, Inc.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8.4</a:t>
            </a:r>
            <a:r>
              <a:rPr lang="zh-TW" altLang="en-US" sz="1200" dirty="0">
                <a:solidFill>
                  <a:schemeClr val="tx1"/>
                </a:solidFill>
                <a:ea typeface="宋体" pitchFamily="2" charset="-122"/>
              </a:rPr>
              <a:t>、開發新服務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許多服務企業沒有建立正規的新產品開發部門。但這並不意味著服務企業不需要開發新產品。服務產品的創新比有形產品的創新更加困難。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8.4.1</a:t>
            </a:r>
            <a:r>
              <a:rPr lang="zh-TW" altLang="en-US" sz="1200" dirty="0">
                <a:solidFill>
                  <a:schemeClr val="tx1"/>
                </a:solidFill>
                <a:ea typeface="宋体" pitchFamily="2" charset="-122"/>
              </a:rPr>
              <a:t>、開發新服務的重要性和改進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行銷管理中，凡是能給顧客帶來某種新的滿足、新的利益的產品都可稱爲新產品。一個服務企業的興旺發達只有兩個途徑：一是開發新產品，二是開拓新市場。同樣，服務企業不可能繼續依靠「現有服務產品」而成功，因此開發新服務勢在必行，其主要原因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、保持競爭力的需要。爲維持現有銷售成果以及獲得足夠資金來適應市場變動的需求，新產品開發相當必要。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、在服務產品組合中棄舊換新，取代已經不合時宜及營業額銳減的服務產品。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、利用超額生產能力，例如多餘的戲劇院座位或體育中心未利用的健身設施等。新服務產品的引入可以創造優勢利益。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、抵消季節性波動。許多服務業公司，如旅游業可能存在各種季節性銷售變動。新產品的引入，有助於平衡銷售的波動。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、降低風險。目前的銷售形態，可能只是高度依賴於服務產品領域中的極少數幾種服務而已，新產品的引入，可以平衡目前偏頗的銷售形態。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、探索新機會。新機會的出現往往是在於一家競爭對手公司從市場撤退，或者在於顧客需要的變化。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在創造和推出新產品的過程中，最主要的絆脚石就是如何將服務的概念有形化。推廣有形產品傳統的方法，如產品試銷放大法（</a:t>
            </a:r>
            <a:r>
              <a:rPr lang="en-US" altLang="zh-TW" sz="1200" dirty="0">
                <a:solidFill>
                  <a:schemeClr val="tx1"/>
                </a:solidFill>
                <a:ea typeface="宋体" pitchFamily="2" charset="-122"/>
              </a:rPr>
              <a:t>product prototyping</a:t>
            </a:r>
            <a:r>
              <a:rPr lang="zh-TW" altLang="en-US" sz="1200" dirty="0">
                <a:solidFill>
                  <a:schemeClr val="tx1"/>
                </a:solidFill>
                <a:ea typeface="宋体" pitchFamily="2" charset="-122"/>
              </a:rPr>
              <a:t>），對新服務的引入推廣是沒有效的。因爲服務經常是爲顧客單獨設計提供的，很難將服務群體進行放大推廣。不過，通過改進新服務開發過程，工業品服務公司還是能有辦法來克服這些困難，從而做到成功的新服務行銷。詹姆斯（</a:t>
            </a:r>
            <a:r>
              <a:rPr lang="en-US" altLang="zh-TW" sz="1200" dirty="0">
                <a:solidFill>
                  <a:schemeClr val="tx1"/>
                </a:solidFill>
                <a:ea typeface="宋体" pitchFamily="2" charset="-122"/>
              </a:rPr>
              <a:t>James Heskett</a:t>
            </a:r>
            <a:r>
              <a:rPr lang="zh-TW" altLang="en-US" sz="1200" dirty="0">
                <a:solidFill>
                  <a:schemeClr val="tx1"/>
                </a:solidFill>
                <a:ea typeface="宋体" pitchFamily="2" charset="-122"/>
              </a:rPr>
              <a:t>）提出了五步驟法來改進服務公司的新服務開發流程，與有形產品的創新一致，服務公司内創造一種適度的組織創新氛圍是非常重要的。</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新服務開發流程的步驟	描述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、建立一種具有創業精神的企業文化	通過創造合適的氛圍來鼓勵員工敢於承擔風險，提出新建議；提供研發基金，做客戶需求研究，允許員工提出相反的觀點。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、組建一個團隊來鼓勵新服務開發	成立一個小組，人員包括：高級經理（</a:t>
            </a:r>
            <a:r>
              <a:rPr lang="en-US" altLang="zh-TW" sz="1200" dirty="0">
                <a:solidFill>
                  <a:schemeClr val="tx1"/>
                </a:solidFill>
                <a:ea typeface="宋体" pitchFamily="2" charset="-122"/>
              </a:rPr>
              <a:t>senior sponsor</a:t>
            </a:r>
            <a:r>
              <a:rPr lang="zh-TW" altLang="en-US" sz="1200" dirty="0">
                <a:solidFill>
                  <a:schemeClr val="tx1"/>
                </a:solidFill>
                <a:ea typeface="宋体" pitchFamily="2" charset="-122"/>
              </a:rPr>
              <a:t>）有權威，產品擁護者（</a:t>
            </a:r>
            <a:r>
              <a:rPr lang="en-US" altLang="zh-TW" sz="1200" dirty="0">
                <a:solidFill>
                  <a:schemeClr val="tx1"/>
                </a:solidFill>
                <a:ea typeface="宋体" pitchFamily="2" charset="-122"/>
              </a:rPr>
              <a:t>product champion</a:t>
            </a:r>
            <a:r>
              <a:rPr lang="zh-TW" altLang="en-US" sz="1200" dirty="0">
                <a:solidFill>
                  <a:schemeClr val="tx1"/>
                </a:solidFill>
                <a:ea typeface="宋体" pitchFamily="2" charset="-122"/>
              </a:rPr>
              <a:t>）始終如一熱情高漲，整合人員（</a:t>
            </a:r>
            <a:r>
              <a:rPr lang="en-US" altLang="zh-TW" sz="1200" dirty="0">
                <a:solidFill>
                  <a:schemeClr val="tx1"/>
                </a:solidFill>
                <a:ea typeface="宋体" pitchFamily="2" charset="-122"/>
              </a:rPr>
              <a:t>integrator</a:t>
            </a:r>
            <a:r>
              <a:rPr lang="zh-TW" altLang="en-US" sz="1200" dirty="0">
                <a:solidFill>
                  <a:schemeClr val="tx1"/>
                </a:solidFill>
                <a:ea typeface="宋体" pitchFamily="2" charset="-122"/>
              </a:rPr>
              <a:t>）協調團隊職能，裁判（</a:t>
            </a:r>
            <a:r>
              <a:rPr lang="en-US" altLang="zh-TW" sz="1200" dirty="0">
                <a:solidFill>
                  <a:schemeClr val="tx1"/>
                </a:solidFill>
                <a:ea typeface="宋体" pitchFamily="2" charset="-122"/>
              </a:rPr>
              <a:t>referee</a:t>
            </a:r>
            <a:r>
              <a:rPr lang="zh-TW" altLang="en-US" sz="1200" dirty="0">
                <a:solidFill>
                  <a:schemeClr val="tx1"/>
                </a:solidFill>
                <a:ea typeface="宋体" pitchFamily="2" charset="-122"/>
              </a:rPr>
              <a:t>）建立流程規則並管理流程。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、在市場上進行試驗	由於服務的無形性，新的想法必須在市場上接受試驗。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、監控結果	建立有效的方法來評估上述過程，並追蹤客戶的反應。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、獎勵勇於冒風險的人員	獎勵那些敢冒風險的人員，即使他們並不總是成功。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Adapted From James </a:t>
            </a:r>
            <a:r>
              <a:rPr lang="en-US" altLang="zh-TW" sz="1200" dirty="0" err="1">
                <a:solidFill>
                  <a:schemeClr val="tx1"/>
                </a:solidFill>
                <a:ea typeface="宋体" pitchFamily="2" charset="-122"/>
              </a:rPr>
              <a:t>L.Heskett</a:t>
            </a:r>
            <a:r>
              <a:rPr lang="en-US" altLang="zh-TW" sz="1200" dirty="0">
                <a:solidFill>
                  <a:schemeClr val="tx1"/>
                </a:solidFill>
                <a:ea typeface="宋体" pitchFamily="2" charset="-122"/>
              </a:rPr>
              <a:t>, Marketing in the Service Economy, Boston: Harvard Business School Press, 1986, 86~90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8.4.2</a:t>
            </a:r>
            <a:r>
              <a:rPr lang="zh-TW" altLang="en-US" sz="1200" dirty="0">
                <a:solidFill>
                  <a:schemeClr val="tx1"/>
                </a:solidFill>
                <a:ea typeface="宋体" pitchFamily="2" charset="-122"/>
              </a:rPr>
              <a:t>、服務創新成與敗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的質量依賴於提供服務的人員的技能和才幹，如果一項新的服務游離於公司服務行銷人員的能力之外（新服務和公司人員的優勢不能結合），服務的品質和服務的發送都將可能出現偏差，最終會導致服務消費者對此項新服務的不愉快的感受。因此服務部門的經理在篩選和確定新的服務項目時，應特別的關注那些能將公司的市場行銷、技術、操作能力高度綜合的新服務方案。</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最近的一項研究解決了以下的這些問題：什麽情形才是工業服務公司典型的新服務開發過程？是何種因素導致了一些公司的新服務取得成功，而另一些公司的新服務項目招致失敗？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Ulrike de Brentani. New Industrial Service Development: Scenarios for Success and Failure. Journal of Business Research, 1995, 32:96. Copyright(c)1995. Reprinted by permission of the publisher, Elsevier-Science, Inc.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成功情況：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、顧客化的專業服務（</a:t>
            </a:r>
            <a:r>
              <a:rPr lang="en-US" altLang="zh-TW" sz="1200" dirty="0">
                <a:solidFill>
                  <a:schemeClr val="tx1"/>
                </a:solidFill>
                <a:ea typeface="宋体" pitchFamily="2" charset="-122"/>
              </a:rPr>
              <a:t>customized expert service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新服務項目能充分平衡服務公司專業能力及其所擁有的資源（尤其是它的專業服務人員），因爲專業的服務人員是公司進行顧客化服務和保證高品質服務成果的重要環節。新服務項目開發的成功有賴於員工的參與和以創新爲導向的公司環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、有計劃的開拓項目（</a:t>
            </a:r>
            <a:r>
              <a:rPr lang="en-US" altLang="zh-TW" sz="1200" dirty="0">
                <a:solidFill>
                  <a:schemeClr val="tx1"/>
                </a:solidFill>
                <a:ea typeface="宋体" pitchFamily="2" charset="-122"/>
              </a:rPr>
              <a:t>planned </a:t>
            </a:r>
            <a:r>
              <a:rPr lang="zh-TW" altLang="en-US" sz="1200" dirty="0">
                <a:solidFill>
                  <a:schemeClr val="tx1"/>
                </a:solidFill>
                <a:ea typeface="宋体" pitchFamily="2" charset="-122"/>
              </a:rPr>
              <a:t>「</a:t>
            </a:r>
            <a:r>
              <a:rPr lang="en-US" altLang="zh-TW" sz="1200" dirty="0">
                <a:solidFill>
                  <a:schemeClr val="tx1"/>
                </a:solidFill>
                <a:ea typeface="宋体" pitchFamily="2" charset="-122"/>
              </a:rPr>
              <a:t>pioneering</a:t>
            </a:r>
            <a:r>
              <a:rPr lang="zh-TW" altLang="en-US" sz="1200" dirty="0">
                <a:solidFill>
                  <a:schemeClr val="tx1"/>
                </a:solidFill>
                <a:ea typeface="宋体" pitchFamily="2" charset="-122"/>
              </a:rPr>
              <a:t>」 </a:t>
            </a:r>
            <a:r>
              <a:rPr lang="en-US" altLang="zh-TW" sz="1200" dirty="0">
                <a:solidFill>
                  <a:schemeClr val="tx1"/>
                </a:solidFill>
                <a:ea typeface="宋体" pitchFamily="2" charset="-122"/>
              </a:rPr>
              <a:t>venture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開拓一項新的服務項目在於進入有吸引力高容量的細分服務市場。關鍵因素涉及：公司首次進入市場，服務滿足顧客的需要（市場細分需要），公司的能力和資源，服務促銷有形展示，新產品開發階段（</a:t>
            </a:r>
            <a:r>
              <a:rPr lang="en-US" altLang="zh-TW" sz="1200" dirty="0">
                <a:solidFill>
                  <a:schemeClr val="tx1"/>
                </a:solidFill>
                <a:ea typeface="宋体" pitchFamily="2" charset="-122"/>
              </a:rPr>
              <a:t>NSD-new service development</a:t>
            </a:r>
            <a:r>
              <a:rPr lang="zh-TW" altLang="en-US" sz="1200" dirty="0">
                <a:solidFill>
                  <a:schemeClr val="tx1"/>
                </a:solidFill>
                <a:ea typeface="宋体" pitchFamily="2" charset="-122"/>
              </a:rPr>
              <a:t>）詳細計劃和高質量的運作實施。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、改進服務流程（</a:t>
            </a:r>
            <a:r>
              <a:rPr lang="en-US" altLang="zh-TW" sz="1200" dirty="0">
                <a:solidFill>
                  <a:schemeClr val="tx1"/>
                </a:solidFill>
                <a:ea typeface="宋体" pitchFamily="2" charset="-122"/>
              </a:rPr>
              <a:t>improved service experience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不斷改進服務的速度和可靠性是以操作設備爲依托的新服務的基本特徵。服務公司的專業人員對客戶的需求有良好的理解，他們的服務品質有良好的保證，在開發和推廣新服務時他們使用相當有計劃的方法來進行市場調研、服務設計、行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失敗情況：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、外圍，低市場潛力的服務（</a:t>
            </a:r>
            <a:r>
              <a:rPr lang="en-US" altLang="zh-TW" sz="1200" dirty="0">
                <a:solidFill>
                  <a:schemeClr val="tx1"/>
                </a:solidFill>
                <a:ea typeface="宋体" pitchFamily="2" charset="-122"/>
              </a:rPr>
              <a:t>peripheral, low market potential service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新服務不能向客戶提供真正的利益，新服務市場的發展潛力小。新服務在公司核心服務的外圍，而且看上去不能爲公司的核心服務有所幫助。新產品開發流程沒有計劃，公司濫用有形展示對服務品質造假。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、缺乏計劃的工業化複製（</a:t>
            </a:r>
            <a:r>
              <a:rPr lang="en-US" altLang="zh-TW" sz="1200" dirty="0">
                <a:solidFill>
                  <a:schemeClr val="tx1"/>
                </a:solidFill>
                <a:ea typeface="宋体" pitchFamily="2" charset="-122"/>
              </a:rPr>
              <a:t>poorly planning </a:t>
            </a:r>
            <a:r>
              <a:rPr lang="zh-TW" altLang="en-US" sz="1200" dirty="0">
                <a:solidFill>
                  <a:schemeClr val="tx1"/>
                </a:solidFill>
                <a:ea typeface="宋体" pitchFamily="2" charset="-122"/>
              </a:rPr>
              <a:t>「</a:t>
            </a:r>
            <a:r>
              <a:rPr lang="en-US" altLang="zh-TW" sz="1200" dirty="0">
                <a:solidFill>
                  <a:schemeClr val="tx1"/>
                </a:solidFill>
                <a:ea typeface="宋体" pitchFamily="2" charset="-122"/>
              </a:rPr>
              <a:t>industrialized</a:t>
            </a:r>
            <a:r>
              <a:rPr lang="zh-TW" altLang="en-US" sz="1200" dirty="0">
                <a:solidFill>
                  <a:schemeClr val="tx1"/>
                </a:solidFill>
                <a:ea typeface="宋体" pitchFamily="2" charset="-122"/>
              </a:rPr>
              <a:t>」 </a:t>
            </a:r>
            <a:r>
              <a:rPr lang="en-US" altLang="zh-TW" sz="1200" dirty="0">
                <a:solidFill>
                  <a:schemeClr val="tx1"/>
                </a:solidFill>
                <a:ea typeface="宋体" pitchFamily="2" charset="-122"/>
              </a:rPr>
              <a:t>clone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種情況下，服務公司試圖以「我也是」的簡單複製來使那些複雜的以產品設備爲依托的服務工業化，結果以失敗告終。原因是這類公司比競爭對手進入市場要晚，他們新的服務項目沒能有效地以客戶爲導向，新服務品質差强人意，服務創新不夠，不能有效地匹配公司的能力和資源，不能保證新服務開發活動的品質，盲目地模仿抄襲他人導致失敗。</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三種成功的情景在服務的主動性、服務創新的程度、開發和行銷新服務時的方法是有所不同的。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、顧客化的專業服務（</a:t>
            </a:r>
            <a:r>
              <a:rPr lang="en-US" altLang="zh-TW" sz="1200" dirty="0">
                <a:solidFill>
                  <a:schemeClr val="tx1"/>
                </a:solidFill>
                <a:ea typeface="宋体" pitchFamily="2" charset="-122"/>
              </a:rPr>
              <a:t>customized expert service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類新服務相對較爲直接和便宜，新服務以顧客化來迎合客戶公司的需求和操作系統。爲了應對顧客提出的特殊要求，專業服務人員是成功服務戰略實施的關鍵。例如，管理咨詢公司向客戶提供顧客化的學習中心，市場行銷溝通公司向客戶專門制定符合客戶特點的媒體規劃模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、有計劃地開拓項目（</a:t>
            </a:r>
            <a:r>
              <a:rPr lang="en-US" altLang="zh-TW" sz="1200" dirty="0">
                <a:solidFill>
                  <a:schemeClr val="tx1"/>
                </a:solidFill>
                <a:ea typeface="宋体" pitchFamily="2" charset="-122"/>
              </a:rPr>
              <a:t>planned </a:t>
            </a:r>
            <a:r>
              <a:rPr lang="zh-TW" altLang="en-US" sz="1200" dirty="0">
                <a:solidFill>
                  <a:schemeClr val="tx1"/>
                </a:solidFill>
                <a:ea typeface="宋体" pitchFamily="2" charset="-122"/>
              </a:rPr>
              <a:t>「</a:t>
            </a:r>
            <a:r>
              <a:rPr lang="en-US" altLang="zh-TW" sz="1200" dirty="0">
                <a:solidFill>
                  <a:schemeClr val="tx1"/>
                </a:solidFill>
                <a:ea typeface="宋体" pitchFamily="2" charset="-122"/>
              </a:rPr>
              <a:t>pioneering</a:t>
            </a:r>
            <a:r>
              <a:rPr lang="zh-TW" altLang="en-US" sz="1200" dirty="0">
                <a:solidFill>
                  <a:schemeClr val="tx1"/>
                </a:solidFill>
                <a:ea typeface="宋体" pitchFamily="2" charset="-122"/>
              </a:rPr>
              <a:t>」 </a:t>
            </a:r>
            <a:r>
              <a:rPr lang="en-US" altLang="zh-TW" sz="1200" dirty="0">
                <a:solidFill>
                  <a:schemeClr val="tx1"/>
                </a:solidFill>
                <a:ea typeface="宋体" pitchFamily="2" charset="-122"/>
              </a:rPr>
              <a:t>venture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類新服務是首次進入市場，是獨特、複雜、昂貴的服務。有正式詳盡規劃的新服務開發流程是這類新服務與衆不同的特性。服務公司重視向潛在顧客提供有形化展示來讓他們了解使用新服務的好處。這類服務的例子有：電信公司開發的一種新服務，可幫助股票經紀人用一個終端裝置就可連接大量的市場信息源；銀行開發的基於計算機的遠程訪問系統來簡化組織的工資單處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、改進服務流程（</a:t>
            </a:r>
            <a:r>
              <a:rPr lang="en-US" altLang="zh-TW" sz="1200" dirty="0">
                <a:solidFill>
                  <a:schemeClr val="tx1"/>
                </a:solidFill>
                <a:ea typeface="宋体" pitchFamily="2" charset="-122"/>
              </a:rPr>
              <a:t>improved service experience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這類新服務説的是，基於操作設備的改進，來使現有的服務加快服務速度，增强服務可靠性。例如，快遞郵件處理中心引用更先進的設備來加快郵件分揀，提高分揀準確率；引用全球定位系統（</a:t>
            </a:r>
            <a:r>
              <a:rPr lang="en-US" altLang="zh-TW" sz="1200" dirty="0">
                <a:solidFill>
                  <a:schemeClr val="tx1"/>
                </a:solidFill>
                <a:ea typeface="宋体" pitchFamily="2" charset="-122"/>
              </a:rPr>
              <a:t>GPS</a:t>
            </a:r>
            <a:r>
              <a:rPr lang="zh-TW" altLang="en-US" sz="1200" dirty="0">
                <a:solidFill>
                  <a:schemeClr val="tx1"/>
                </a:solidFill>
                <a:ea typeface="宋体" pitchFamily="2" charset="-122"/>
              </a:rPr>
              <a:t>）來跟蹤快遞服務車輛的位置，客戶還可通過網絡查詢自己的郵件狀況。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三類成功的新服務開發情形也有它們共同要遵守的重要準則，即不論工業服務採取何種服務方式，新服務的成功都離不開公司對市場需求的快速反應；利用自己已經擁有的良好聲望、技能、資源，以及良好管理的新服務開發流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爲什麽新服務會失敗？這類新服務失敗的特點是什麽？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、外圍，低市場潛力的服務（</a:t>
            </a:r>
            <a:r>
              <a:rPr lang="en-US" altLang="zh-TW" sz="1200" dirty="0">
                <a:solidFill>
                  <a:schemeClr val="tx1"/>
                </a:solidFill>
                <a:ea typeface="宋体" pitchFamily="2" charset="-122"/>
              </a:rPr>
              <a:t>peripheral, low market potential service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這類新服務往往在公司核心服務的外圍，不能爲客戶提供附加價值，並且進入的是沒有發展潛力的有限市場。這類失敗在組織服務行銷部門較爲常見。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、缺乏計劃的工業化複製（</a:t>
            </a:r>
            <a:r>
              <a:rPr lang="en-US" altLang="zh-TW" sz="1200" dirty="0">
                <a:solidFill>
                  <a:schemeClr val="tx1"/>
                </a:solidFill>
                <a:ea typeface="宋体" pitchFamily="2" charset="-122"/>
              </a:rPr>
              <a:t>poorly planning </a:t>
            </a:r>
            <a:r>
              <a:rPr lang="zh-TW" altLang="en-US" sz="1200" dirty="0">
                <a:solidFill>
                  <a:schemeClr val="tx1"/>
                </a:solidFill>
                <a:ea typeface="宋体" pitchFamily="2" charset="-122"/>
              </a:rPr>
              <a:t>「</a:t>
            </a:r>
            <a:r>
              <a:rPr lang="en-US" altLang="zh-TW" sz="1200" dirty="0">
                <a:solidFill>
                  <a:schemeClr val="tx1"/>
                </a:solidFill>
                <a:ea typeface="宋体" pitchFamily="2" charset="-122"/>
              </a:rPr>
              <a:t>industrialized</a:t>
            </a:r>
            <a:r>
              <a:rPr lang="zh-TW" altLang="en-US" sz="1200" dirty="0">
                <a:solidFill>
                  <a:schemeClr val="tx1"/>
                </a:solidFill>
                <a:ea typeface="宋体" pitchFamily="2" charset="-122"/>
              </a:rPr>
              <a:t>」 </a:t>
            </a:r>
            <a:r>
              <a:rPr lang="en-US" altLang="zh-TW" sz="1200" dirty="0">
                <a:solidFill>
                  <a:schemeClr val="tx1"/>
                </a:solidFill>
                <a:ea typeface="宋体" pitchFamily="2" charset="-122"/>
              </a:rPr>
              <a:t>clone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類是複雜的新服務，極大地依賴「硬」技術（如設備）來生產和發送。通常情況下，這類失敗的服務都是「我也是」，並不能向客戶提供真正的利益，也沒能向顧客提供比競爭對手更好的服務。許多銀行和保險公司在開拓新服務的時候成功了，他們與那些失敗的同行相比較發現，管理人員不充分的計劃是引發失敗的最主要的特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很明顯，通過降低與客戶的接觸、引入設備密集型的服務流程來改進服務的效率和可靠性已經在一些工業品服務部門取得了成功。但是，按照尤瑞克</a:t>
            </a:r>
            <a:r>
              <a:rPr lang="en-US" altLang="zh-TW" sz="1200" dirty="0">
                <a:solidFill>
                  <a:schemeClr val="tx1"/>
                </a:solidFill>
                <a:ea typeface="宋体" pitchFamily="2" charset="-122"/>
              </a:rPr>
              <a:t>·</a:t>
            </a:r>
            <a:r>
              <a:rPr lang="zh-TW" altLang="en-US" sz="1200" dirty="0">
                <a:solidFill>
                  <a:schemeClr val="tx1"/>
                </a:solidFill>
                <a:ea typeface="宋体" pitchFamily="2" charset="-122"/>
              </a:rPr>
              <a:t>布蘭特妮（</a:t>
            </a:r>
            <a:r>
              <a:rPr lang="en-US" altLang="zh-TW" sz="1200" dirty="0">
                <a:solidFill>
                  <a:schemeClr val="tx1"/>
                </a:solidFill>
                <a:ea typeface="宋体" pitchFamily="2" charset="-122"/>
              </a:rPr>
              <a:t>Ulrike de Brentani</a:t>
            </a:r>
            <a:r>
              <a:rPr lang="zh-TW" altLang="en-US" sz="1200" dirty="0">
                <a:solidFill>
                  <a:schemeClr val="tx1"/>
                </a:solidFill>
                <a:ea typeface="宋体" pitchFamily="2" charset="-122"/>
              </a:rPr>
              <a:t>）的説法：「新服務必須讓客戶看見明顯的好處，即更高的效率和更有效的解決方案；新服務要與公司的能力相適應；新服務能帶來服務競爭力優勢；新服務開發要有一套完整的市場調研、服務設計、市場行銷推廣活動規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8.4.3</a:t>
            </a:r>
            <a:r>
              <a:rPr lang="zh-TW" altLang="en-US" sz="1200" dirty="0">
                <a:solidFill>
                  <a:schemeClr val="tx1"/>
                </a:solidFill>
                <a:ea typeface="宋体" pitchFamily="2" charset="-122"/>
              </a:rPr>
              <a:t>、開發服務新產品的途徑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現代服務市場上，服務企業大體上總是通過兩種途徑引入新產品：一是通過購買或特許經營的方式從外部獲得，這種戰略在國際市場行銷過程中較爲常見；二是從企業内部進行新服務的開發。當然這兩種策略都有風險，而且新產品開發的失敗率是相當高的。一個研究報告指出：新產品的失敗率中消費品爲</a:t>
            </a:r>
            <a:r>
              <a:rPr lang="en-US" altLang="zh-TW" sz="1200" dirty="0">
                <a:solidFill>
                  <a:schemeClr val="tx1"/>
                </a:solidFill>
                <a:ea typeface="宋体" pitchFamily="2" charset="-122"/>
              </a:rPr>
              <a:t>40%</a:t>
            </a:r>
            <a:r>
              <a:rPr lang="zh-TW" altLang="en-US" sz="1200" dirty="0">
                <a:solidFill>
                  <a:schemeClr val="tx1"/>
                </a:solidFill>
                <a:ea typeface="宋体" pitchFamily="2" charset="-122"/>
              </a:rPr>
              <a:t>，工業品爲</a:t>
            </a:r>
            <a:r>
              <a:rPr lang="en-US" altLang="zh-TW" sz="1200" dirty="0">
                <a:solidFill>
                  <a:schemeClr val="tx1"/>
                </a:solidFill>
                <a:ea typeface="宋体" pitchFamily="2" charset="-122"/>
              </a:rPr>
              <a:t>20%</a:t>
            </a:r>
            <a:r>
              <a:rPr lang="zh-TW" altLang="en-US" sz="1200" dirty="0">
                <a:solidFill>
                  <a:schemeClr val="tx1"/>
                </a:solidFill>
                <a:ea typeface="宋体" pitchFamily="2" charset="-122"/>
              </a:rPr>
              <a:t>，服務型商品爲</a:t>
            </a:r>
            <a:r>
              <a:rPr lang="en-US" altLang="zh-TW" sz="1200" dirty="0">
                <a:solidFill>
                  <a:schemeClr val="tx1"/>
                </a:solidFill>
                <a:ea typeface="宋体" pitchFamily="2" charset="-122"/>
              </a:rPr>
              <a:t>18%</a:t>
            </a:r>
            <a:r>
              <a:rPr lang="zh-TW" altLang="en-US" sz="1200" dirty="0">
                <a:solidFill>
                  <a:schemeClr val="tx1"/>
                </a:solidFill>
                <a:ea typeface="宋体" pitchFamily="2" charset="-122"/>
              </a:rPr>
              <a:t>。導致新服務失敗的因素有很多，如產品構思上的錯誤、實際服務產品沒有達到設計要求、市場定位錯誤、行銷策略失誤。同時，產品的設計達不到顧客的要求，或無法滿足運輸、維修方面的需要，也可能導致失敗。</a:t>
            </a:r>
          </a:p>
        </p:txBody>
      </p:sp>
      <p:sp>
        <p:nvSpPr>
          <p:cNvPr id="24580" name="灯片编号占位符 3">
            <a:extLst>
              <a:ext uri="{FF2B5EF4-FFF2-40B4-BE49-F238E27FC236}">
                <a16:creationId xmlns:a16="http://schemas.microsoft.com/office/drawing/2014/main" id="{68A333A1-DA39-E9BE-0DBC-00D8D908155E}"/>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78</a:t>
            </a:fld>
            <a:endParaRPr lang="en-US" altLang="zh-CN" dirty="0"/>
          </a:p>
        </p:txBody>
      </p:sp>
    </p:spTree>
    <p:extLst>
      <p:ext uri="{BB962C8B-B14F-4D97-AF65-F5344CB8AC3E}">
        <p14:creationId xmlns:p14="http://schemas.microsoft.com/office/powerpoint/2010/main" val="148305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2 </a:t>
            </a:r>
            <a:r>
              <a:rPr lang="zh-CN" altLang="en-US" sz="1200" dirty="0">
                <a:solidFill>
                  <a:schemeClr val="tx1"/>
                </a:solidFill>
                <a:ea typeface="宋体" pitchFamily="2" charset="-122"/>
              </a:rPr>
              <a:t>章 工業品購買行爲分析</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2.6</a:t>
            </a:r>
            <a:r>
              <a:rPr lang="zh-TW" altLang="en-US" sz="1200" dirty="0">
                <a:solidFill>
                  <a:schemeClr val="tx1"/>
                </a:solidFill>
                <a:ea typeface="宋体" pitchFamily="2" charset="-122"/>
              </a:rPr>
              <a:t>、採購中心（</a:t>
            </a:r>
            <a:r>
              <a:rPr lang="en-US" altLang="zh-TW" sz="1200" dirty="0">
                <a:solidFill>
                  <a:schemeClr val="tx1"/>
                </a:solidFill>
                <a:ea typeface="宋体" pitchFamily="2" charset="-122"/>
              </a:rPr>
              <a:t>buying center</a:t>
            </a:r>
            <a:r>
              <a:rPr lang="zh-TW" altLang="en-US" sz="1200" dirty="0">
                <a:solidFill>
                  <a:schemeClr val="tx1"/>
                </a:solidFill>
                <a:ea typeface="宋体" pitchFamily="2" charset="-122"/>
              </a:rPr>
              <a:t>）分析</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採購的群體性及影響因素的多重性是組織購買決策過程中最重要的特徵之一，組織購買過程是由一系列較小的次級決策構成並受到多位獨立個體的影響。在採購過程中，群體成員的參與程度因購買類型的不同而不同，在直接重購中，採購代理只是簡單地考慮一下其他人的偏好就行了，而在首次購買中，群體要在整個採購過程中起著積極的作用。因此，工業品行銷人員面臨的一項主要任務是，識別出以各種方式介入採購決策過程的人員，即決策單位（</a:t>
            </a:r>
            <a:r>
              <a:rPr lang="en-US" altLang="zh-TW" sz="1200" dirty="0">
                <a:solidFill>
                  <a:schemeClr val="tx1"/>
                </a:solidFill>
                <a:ea typeface="宋体" pitchFamily="2" charset="-122"/>
              </a:rPr>
              <a:t>decision-making unit, DMU</a:t>
            </a:r>
            <a:r>
              <a:rPr lang="zh-TW" altLang="en-US" sz="1200" dirty="0">
                <a:solidFill>
                  <a:schemeClr val="tx1"/>
                </a:solidFill>
                <a:ea typeface="宋体" pitchFamily="2" charset="-122"/>
              </a:rPr>
              <a:t>），韋伯斯特（</a:t>
            </a:r>
            <a:r>
              <a:rPr lang="en-US" altLang="zh-TW" sz="1200" dirty="0" err="1">
                <a:solidFill>
                  <a:schemeClr val="tx1"/>
                </a:solidFill>
                <a:ea typeface="宋体" pitchFamily="2" charset="-122"/>
              </a:rPr>
              <a:t>WeBster</a:t>
            </a:r>
            <a:r>
              <a:rPr lang="zh-TW" altLang="en-US" sz="1200" dirty="0">
                <a:solidFill>
                  <a:schemeClr val="tx1"/>
                </a:solidFill>
                <a:ea typeface="宋体" pitchFamily="2" charset="-122"/>
              </a:rPr>
              <a:t>）和溫德（</a:t>
            </a:r>
            <a:r>
              <a:rPr lang="en-US" altLang="zh-TW" sz="1200" dirty="0" err="1">
                <a:solidFill>
                  <a:schemeClr val="tx1"/>
                </a:solidFill>
                <a:ea typeface="宋体" pitchFamily="2" charset="-122"/>
              </a:rPr>
              <a:t>WinD</a:t>
            </a:r>
            <a:r>
              <a:rPr lang="zh-TW" altLang="en-US" sz="1200" dirty="0">
                <a:solidFill>
                  <a:schemeClr val="tx1"/>
                </a:solidFill>
                <a:ea typeface="宋体" pitchFamily="2" charset="-122"/>
              </a:rPr>
              <a:t>）稱採購組織的決策單位爲採購中心（</a:t>
            </a:r>
            <a:r>
              <a:rPr lang="en-US" altLang="zh-TW" sz="1200" dirty="0">
                <a:solidFill>
                  <a:schemeClr val="tx1"/>
                </a:solidFill>
                <a:ea typeface="宋体" pitchFamily="2" charset="-122"/>
              </a:rPr>
              <a:t>buying center</a:t>
            </a:r>
            <a:r>
              <a:rPr lang="zh-TW" altLang="en-US" sz="1200" dirty="0">
                <a:solidFill>
                  <a:schemeClr val="tx1"/>
                </a:solidFill>
                <a:ea typeface="宋体" pitchFamily="2" charset="-122"/>
              </a:rPr>
              <a:t>），並把它定義爲：「所有參與購買決策過程的個人和集體，他們具有某種共同目標並一起承擔由決策所引發的各種風險。」採購中心是一個非正式的跨部門決策單位，其主要目標就是獲取、分享、處理有關採購的信息。然而，正如採購代理商所察覺的一樣，採購中心成員的相對重要性隨產品類型和決策類型的不同而改變。</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2.6.2</a:t>
            </a:r>
            <a:r>
              <a:rPr lang="zh-TW" altLang="en-US" sz="1200" dirty="0">
                <a:solidFill>
                  <a:schemeClr val="tx1"/>
                </a:solidFill>
                <a:ea typeface="宋体" pitchFamily="2" charset="-122"/>
              </a:rPr>
              <a:t>、採購中心的角色與影響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制定採購決策時，採購中心成員的職責和工作頭銜經常不是決定影響程度大小的因素。因爲買方的資歷不同，所以在不同情況下使用解決問題的方法不同。在採購過程的不同階段，角色影響會發生變化，這取決於採購類型、所涉及的人數、採購的複雜性和所涉及的職能。在採購決策的整個過程中，採購中心的成員擔任著不同的角色。韋伯斯特（</a:t>
            </a:r>
            <a:r>
              <a:rPr lang="en-US" altLang="zh-TW" sz="1200" dirty="0" err="1">
                <a:solidFill>
                  <a:schemeClr val="tx1"/>
                </a:solidFill>
                <a:ea typeface="宋体" pitchFamily="2" charset="-122"/>
              </a:rPr>
              <a:t>WeBster</a:t>
            </a:r>
            <a:r>
              <a:rPr lang="zh-TW" altLang="en-US" sz="1200" dirty="0">
                <a:solidFill>
                  <a:schemeClr val="tx1"/>
                </a:solidFill>
                <a:ea typeface="宋体" pitchFamily="2" charset="-122"/>
              </a:rPr>
              <a:t>）和溫德（</a:t>
            </a:r>
            <a:r>
              <a:rPr lang="en-US" altLang="zh-TW" sz="1200" dirty="0" err="1">
                <a:solidFill>
                  <a:schemeClr val="tx1"/>
                </a:solidFill>
                <a:ea typeface="宋体" pitchFamily="2" charset="-122"/>
              </a:rPr>
              <a:t>WinD</a:t>
            </a:r>
            <a:r>
              <a:rPr lang="zh-TW" altLang="en-US" sz="1200" dirty="0">
                <a:solidFill>
                  <a:schemeClr val="tx1"/>
                </a:solidFill>
                <a:ea typeface="宋体" pitchFamily="2" charset="-122"/>
              </a:rPr>
              <a:t>）將角色分爲以下五種：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、使用者（</a:t>
            </a:r>
            <a:r>
              <a:rPr lang="en-US" altLang="zh-TW" sz="1200" dirty="0">
                <a:solidFill>
                  <a:schemeClr val="tx1"/>
                </a:solidFill>
                <a:ea typeface="宋体" pitchFamily="2" charset="-122"/>
              </a:rPr>
              <a:t>users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使用者是指組織中使用產品和服務的成員。在許多場合中，使用者首先啓動了購買過程，甚至詳細説明購買的要求，並協助確定產品規格。如果產品使用時不能令人滿意，使用者損失最大，因此，採購中心給予使用者相當大權力和足夠尊敬。使用者也是否決者，他可以拒絕接受或使用某一特定供應商的產品。使用者可能是生產經理、工廠職員、工程師、研究與開發人員、公司管理人員、會計、銷售與行銷經理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、影響者（</a:t>
            </a:r>
            <a:r>
              <a:rPr lang="en-US" altLang="zh-TW" sz="1200" dirty="0">
                <a:solidFill>
                  <a:schemeClr val="tx1"/>
                </a:solidFill>
                <a:ea typeface="宋体" pitchFamily="2" charset="-122"/>
              </a:rPr>
              <a:t>influencers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影響者是指直接或間接參與購買過程，並能在採購中程度不同地影響購買決策的人。他們具有技術知識，以維持生產程序、設計要求，或了解價格、供應商和採購流程情況等爲緣由，而對購買決策施加壓力。影響者可能是採購經理、採購部門内的採購員、總經理、生產和辦公室人員、技術工程師、工藝工程師等。有時候，購買組織的外部人員也能是影響者，例如，在高科技產品的採購中，技術顧問將會在採購過程中發揮重要的影響作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、決定者（</a:t>
            </a:r>
            <a:r>
              <a:rPr lang="en-US" altLang="zh-TW" sz="1200" dirty="0">
                <a:solidFill>
                  <a:schemeClr val="tx1"/>
                </a:solidFill>
                <a:ea typeface="宋体" pitchFamily="2" charset="-122"/>
              </a:rPr>
              <a:t>deciders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決定者是指那些在組織中有正式或非正式權力做出最終決策的人。這個人對採購中心其他人的提議具有否決權。現實中，決策者的界定有一定的難度，他們可能是工程師、管理人員、監督人員、銷售與行銷經理、研製工程師、採購經理等。所有的決策者都不在採購中心，因爲某些研究者發現，修正重購中近三分之二的產品，是由單人而不是由採購中心集體做出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、購買者（</a:t>
            </a:r>
            <a:r>
              <a:rPr lang="en-US" altLang="zh-TW" sz="1200" dirty="0">
                <a:solidFill>
                  <a:schemeClr val="tx1"/>
                </a:solidFill>
                <a:ea typeface="宋体" pitchFamily="2" charset="-122"/>
              </a:rPr>
              <a:t>buyers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購買者是指正式有權選擇供應商並安排購買條件的人。購買者可以幫助制定產品規格，但主要任務是選擇供應商和交易談判。一般來説，購買者就是採購部門人員，但在某些情況較爲複雜的購買中，購買者也可能包含一些中高層管理人員和其他人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、傳達室大爺（</a:t>
            </a:r>
            <a:r>
              <a:rPr lang="en-US" altLang="zh-TW" sz="1200" dirty="0">
                <a:solidFill>
                  <a:schemeClr val="tx1"/>
                </a:solidFill>
                <a:ea typeface="宋体" pitchFamily="2" charset="-122"/>
              </a:rPr>
              <a:t>gatekeepers</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守門者是指控制信息傳遞給采購中心成員的任何人員。在工業品行銷活動中，了解守門人的作用至關重要。信息可能被守門人過濾掉，因爲他們處於信息源與信息接收者之間，守門人能夠使任何與他想法不一致或不滿意的信息，無法傳遞到達決策者手中，從而對採購過程施加控制。採購經理在遇到其他人冒犯其權威時可能自己擔任此角色。技術人員也可以扮演守門人的角色，當他們阻止或輸入過多的關鍵信息給採購中心以控制或耽擱其決策制定時。</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組織中的某一個成員可能同時擔任上述多種角色，也可能由不同人扮演不同角色，無論如何，採購中心（</a:t>
            </a:r>
            <a:r>
              <a:rPr lang="en-US" altLang="zh-TW" sz="1200" dirty="0">
                <a:solidFill>
                  <a:schemeClr val="tx1"/>
                </a:solidFill>
                <a:ea typeface="宋体" pitchFamily="2" charset="-122"/>
              </a:rPr>
              <a:t>buying center</a:t>
            </a:r>
            <a:r>
              <a:rPr lang="zh-TW" altLang="en-US" sz="1200" dirty="0">
                <a:solidFill>
                  <a:schemeClr val="tx1"/>
                </a:solidFill>
                <a:ea typeface="宋体" pitchFamily="2" charset="-122"/>
              </a:rPr>
              <a:t>）已經是一個複雜的組織現象。對於行銷人員來説，便是如何判斷採購中心最有權威或者説最有影響力的人：</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、辨別採購中主要風險承擔者。</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那些在採購中承擔個人風險的人員，比其他人員更能發揮影響作用。例如，爲籌建新工廠而進行的生產設備的採購，將會導致創建新工廠的部門相關人員的積極參與。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、注意信息的流動方向。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採購中心有影響力的人物，往往是有關採購決策信息的中心人物，組織中的其他人員將會及時地將信息傳遞給那些有影響力的採購中心成員。</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、確認專家。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專家性權力，是採購中心的一個重要影響，那些在採購中心具有淵博的學識，並且經常向銷售人員提出犀利的問題的人員，往往是具有影響力的。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、充分理解采購人員的角色。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在常規採購中，採購人員有決定性的作用。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、追尋與高層的聯系。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有權威的採購中心成員經常與最高管理層保持著密切聯系，這種聯系加强了採購中心成員的地位和影響力。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可以看到，那些在決策中承擔很大個人風險、擁有專家權力、並隨時了解信息的人員，是採購中心（</a:t>
            </a:r>
            <a:r>
              <a:rPr lang="en-US" altLang="zh-TW" sz="1200" dirty="0">
                <a:solidFill>
                  <a:schemeClr val="tx1"/>
                </a:solidFill>
                <a:ea typeface="宋体" pitchFamily="2" charset="-122"/>
              </a:rPr>
              <a:t>buying center</a:t>
            </a:r>
            <a:r>
              <a:rPr lang="zh-TW" altLang="en-US" sz="1200" dirty="0">
                <a:solidFill>
                  <a:schemeClr val="tx1"/>
                </a:solidFill>
                <a:ea typeface="宋体" pitchFamily="2" charset="-122"/>
              </a:rPr>
              <a:t>）具有權威和影響力的關鍵人物。</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a:t>
            </a:fld>
            <a:endParaRPr lang="en-US" altLang="zh-CN" dirty="0"/>
          </a:p>
        </p:txBody>
      </p:sp>
    </p:spTree>
    <p:extLst>
      <p:ext uri="{BB962C8B-B14F-4D97-AF65-F5344CB8AC3E}">
        <p14:creationId xmlns:p14="http://schemas.microsoft.com/office/powerpoint/2010/main" val="2826992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 </a:t>
            </a:r>
            <a:r>
              <a:rPr lang="en-US" altLang="zh-CN" sz="1200" dirty="0">
                <a:solidFill>
                  <a:schemeClr val="tx1"/>
                </a:solidFill>
                <a:ea typeface="宋体" pitchFamily="2" charset="-122"/>
              </a:rPr>
              <a:t>5 </a:t>
            </a:r>
            <a:r>
              <a:rPr lang="zh-CN" altLang="en-US" sz="1200" dirty="0">
                <a:solidFill>
                  <a:schemeClr val="tx1"/>
                </a:solidFill>
                <a:ea typeface="宋体" pitchFamily="2" charset="-122"/>
              </a:rPr>
              <a:t>章 目標市場選擇</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5.3.2</a:t>
            </a:r>
            <a:r>
              <a:rPr lang="zh-TW" altLang="en-US" sz="1200" dirty="0">
                <a:solidFill>
                  <a:schemeClr val="tx1"/>
                </a:solidFill>
                <a:ea typeface="宋体" pitchFamily="2" charset="-122"/>
              </a:rPr>
              <a:t>、</a:t>
            </a:r>
            <a:r>
              <a:rPr lang="zh-CN" altLang="en-US" sz="1200" dirty="0">
                <a:solidFill>
                  <a:schemeClr val="tx1"/>
                </a:solidFill>
                <a:ea typeface="宋体" pitchFamily="2" charset="-122"/>
              </a:rPr>
              <a:t>微觀市場細分變量</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a:t>
            </a:r>
            <a:r>
              <a:rPr lang="zh-CN" altLang="en-US" sz="1200" dirty="0">
                <a:solidFill>
                  <a:schemeClr val="tx1"/>
                </a:solidFill>
                <a:ea typeface="宋体" pitchFamily="2" charset="-122"/>
              </a:rPr>
              <a:t>、採購戰略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微觀細分市場可以根據採購組織所使用的採購戰略來劃分。不同的組織購買者有各自的採購戰略，這裏只闡述兩種主要的採購戰略：滿意化戰略和最優化戰略。</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滿意化戰略是指組織購買者在做出採購決策時，從熟悉的或以前有來往的供應商名單中進行篩選，把訂單交給那個第一個滿足其對產品和配送要求的供應商。</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最優化戰略則要從衆多的供應商那裏尋求解決方案，只要能接觸到的供應商，無論熟悉與否，都要詢問一下價格，並深入細緻地做出優劣比較，隨後選擇最優的解決方案。</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這兩種採購戰略有多種意義。一個新進入市場的供應商很難滲入到採取滿意化採購戰略的組織中，但很容易滲入到那些採取最優化採購戰略的組織中。</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鑒別出不同的採購戰略能夠幫助行銷商理解對行銷刺激的不同反應。例如，一位爲機關團體提供飲食服務的工業品行銷商既可能遇到滿意化戰略的採購者，又可能遇到最優化戰略的採購者。規模較大的大學通常要認真地評估和測試每一種飲食方案，仔細地聽取學生的意見，並深入分析每份飯菜的價錢，然後，再選擇飲食供應商，顯然，這是最優化戰略。餐館和企業職工食堂就採取不同的戰略。一般來説，餐館經理在與厨師長協商後，就會選擇一家能夠滿足其對產品質量和交貨要求的供應商，顯然，這就是滿意化戰略。值得注意的是，最優化戰略和滿意化戰略，僅僅是組織購買者衆多採購戰略中的兩個。</a:t>
            </a:r>
            <a:endParaRPr lang="zh-TW" altLang="en-US"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a:t>
            </a:fld>
            <a:endParaRPr lang="en-US" altLang="zh-CN" dirty="0"/>
          </a:p>
        </p:txBody>
      </p:sp>
    </p:spTree>
    <p:extLst>
      <p:ext uri="{BB962C8B-B14F-4D97-AF65-F5344CB8AC3E}">
        <p14:creationId xmlns:p14="http://schemas.microsoft.com/office/powerpoint/2010/main" val="2170073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cstate="print">
            <a:extLst>
              <a:ext uri="{28A0092B-C50C-407E-A947-70E740481C1C}">
                <a14:useLocalDpi xmlns:a14="http://schemas.microsoft.com/office/drawing/2010/main" val="0"/>
              </a:ext>
            </a:extLst>
          </a:blip>
          <a:srcRect t="8968" b="2744"/>
          <a:stretch>
            <a:fillRect/>
          </a:stretch>
        </p:blipFill>
        <p:spPr bwMode="auto">
          <a:xfrm>
            <a:off x="3"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4" y="284165"/>
            <a:ext cx="9793288"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7"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55461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63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47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69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40" y="1087438"/>
            <a:ext cx="5356224"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40" y="3551240"/>
            <a:ext cx="5356224"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486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20911"/>
          <a:stretch>
            <a:fillRect/>
          </a:stretch>
        </p:blipFill>
        <p:spPr bwMode="auto">
          <a:xfrm>
            <a:off x="3" y="2"/>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cstate="print">
            <a:extLst>
              <a:ext uri="{28A0092B-C50C-407E-A947-70E740481C1C}">
                <a14:useLocalDpi xmlns:a14="http://schemas.microsoft.com/office/drawing/2010/main" val="0"/>
              </a:ext>
            </a:extLst>
          </a:blip>
          <a:srcRect l="621" t="59732" r="491" b="2483"/>
          <a:stretch>
            <a:fillRect/>
          </a:stretch>
        </p:blipFill>
        <p:spPr bwMode="auto">
          <a:xfrm>
            <a:off x="3"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1" y="3868739"/>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1" y="5005390"/>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21328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0656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56423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7"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41"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196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7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1684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5304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836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4850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82415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2486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3647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3" y="2343152"/>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solidFill>
                  <a:schemeClr val="bg1"/>
                </a:solidFill>
                <a:ea typeface="Arial Unicode MS" pitchFamily="34" charset="-122"/>
                <a:cs typeface="Arial Unicode MS" pitchFamily="34" charset="-122"/>
              </a:rPr>
              <a:t>© 2011 </a:t>
            </a:r>
            <a:r>
              <a:rPr lang="en-US" altLang="zh-CN" sz="800" dirty="0" err="1">
                <a:solidFill>
                  <a:schemeClr val="bg1"/>
                </a:solidFill>
                <a:ea typeface="Arial Unicode MS" pitchFamily="34" charset="-122"/>
                <a:cs typeface="Arial Unicode MS" pitchFamily="34" charset="-122"/>
              </a:rPr>
              <a:t>Mindray</a:t>
            </a:r>
            <a:r>
              <a:rPr lang="en-US" altLang="zh-CN" sz="800" dirty="0">
                <a:solidFill>
                  <a:schemeClr val="bg1"/>
                </a:solidFill>
                <a:ea typeface="Arial Unicode MS" pitchFamily="34" charset="-122"/>
                <a:cs typeface="Arial Unicode MS" pitchFamily="34" charset="-122"/>
              </a:rPr>
              <a:t> Confidential</a:t>
            </a:r>
          </a:p>
        </p:txBody>
      </p:sp>
      <p:sp>
        <p:nvSpPr>
          <p:cNvPr id="7" name="Freeform 17"/>
          <p:cNvSpPr>
            <a:spLocks noEditPoints="1"/>
          </p:cNvSpPr>
          <p:nvPr/>
        </p:nvSpPr>
        <p:spPr bwMode="auto">
          <a:xfrm>
            <a:off x="8632828" y="5851525"/>
            <a:ext cx="2444749"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91"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E80CFC63-2406-49D0-9C54-FBB492850B08}" type="slidenum">
              <a:rPr lang="en-US" altLang="zh-CN"/>
              <a:pPr>
                <a:defRPr/>
              </a:pPr>
              <a:t>‹#›</a:t>
            </a:fld>
            <a:endParaRPr lang="en-US" altLang="zh-CN" dirty="0"/>
          </a:p>
        </p:txBody>
      </p:sp>
    </p:spTree>
    <p:extLst>
      <p:ext uri="{BB962C8B-B14F-4D97-AF65-F5344CB8AC3E}">
        <p14:creationId xmlns:p14="http://schemas.microsoft.com/office/powerpoint/2010/main" val="2947202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846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75633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9042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75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66025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59677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621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476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5595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1925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59735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3" y="1925639"/>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90" y="4841876"/>
            <a:ext cx="8066086"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1"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33ABA569-27A8-43CF-8612-E7C2905B5874}" type="slidenum">
              <a:rPr lang="en-US" altLang="zh-CN"/>
              <a:pPr>
                <a:defRPr/>
              </a:pPr>
              <a:t>‹#›</a:t>
            </a:fld>
            <a:endParaRPr lang="en-US" altLang="zh-CN" dirty="0"/>
          </a:p>
        </p:txBody>
      </p:sp>
    </p:spTree>
    <p:extLst>
      <p:ext uri="{BB962C8B-B14F-4D97-AF65-F5344CB8AC3E}">
        <p14:creationId xmlns:p14="http://schemas.microsoft.com/office/powerpoint/2010/main" val="437675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4919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47095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475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3478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50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30804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2130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40275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71890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04248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129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957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040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23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2036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390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5" y="44450"/>
            <a:ext cx="10864851"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5" y="1087438"/>
            <a:ext cx="10864851"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2" r:id="rId1"/>
    <p:sldLayoutId id="2147486071" r:id="rId2"/>
    <p:sldLayoutId id="2147486070" r:id="rId3"/>
    <p:sldLayoutId id="2147486069" r:id="rId4"/>
    <p:sldLayoutId id="2147486068" r:id="rId5"/>
    <p:sldLayoutId id="2147486067" r:id="rId6"/>
    <p:sldLayoutId id="2147486066" r:id="rId7"/>
    <p:sldLayoutId id="2147486065" r:id="rId8"/>
    <p:sldLayoutId id="2147486064" r:id="rId9"/>
    <p:sldLayoutId id="2147486063" r:id="rId10"/>
    <p:sldLayoutId id="2147486062" r:id="rId11"/>
    <p:sldLayoutId id="2147486061" r:id="rId12"/>
    <p:sldLayoutId id="2147486060"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5" y="0"/>
            <a:ext cx="10864851"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5" y="1030289"/>
            <a:ext cx="10864851"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3" r:id="rId1"/>
    <p:sldLayoutId id="2147486081" r:id="rId2"/>
    <p:sldLayoutId id="2147486080" r:id="rId3"/>
    <p:sldLayoutId id="2147486079" r:id="rId4"/>
    <p:sldLayoutId id="2147486078" r:id="rId5"/>
    <p:sldLayoutId id="2147486077" r:id="rId6"/>
    <p:sldLayoutId id="2147486076" r:id="rId7"/>
    <p:sldLayoutId id="2147486075" r:id="rId8"/>
    <p:sldLayoutId id="2147486074" r:id="rId9"/>
    <p:sldLayoutId id="2147486073" r:id="rId10"/>
    <p:sldLayoutId id="214748607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5" y="44450"/>
            <a:ext cx="10864851"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5" y="1090613"/>
            <a:ext cx="10864851" cy="477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141716F1-DEB9-4CEB-A50B-35CD946F019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3078"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4" r:id="rId1"/>
    <p:sldLayoutId id="2147486091" r:id="rId2"/>
    <p:sldLayoutId id="2147486090" r:id="rId3"/>
    <p:sldLayoutId id="2147486089" r:id="rId4"/>
    <p:sldLayoutId id="2147486088" r:id="rId5"/>
    <p:sldLayoutId id="2147486087" r:id="rId6"/>
    <p:sldLayoutId id="2147486086" r:id="rId7"/>
    <p:sldLayoutId id="2147486085" r:id="rId8"/>
    <p:sldLayoutId id="2147486084" r:id="rId9"/>
    <p:sldLayoutId id="2147486083" r:id="rId10"/>
    <p:sldLayoutId id="214748608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5" y="0"/>
            <a:ext cx="10864851"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5" y="1074740"/>
            <a:ext cx="10864851"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97717CAE-8A56-4A1E-9CCF-14BB7D98A06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4102"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5" r:id="rId1"/>
    <p:sldLayoutId id="2147486101" r:id="rId2"/>
    <p:sldLayoutId id="2147486100" r:id="rId3"/>
    <p:sldLayoutId id="2147486099" r:id="rId4"/>
    <p:sldLayoutId id="2147486098" r:id="rId5"/>
    <p:sldLayoutId id="2147486097" r:id="rId6"/>
    <p:sldLayoutId id="2147486096" r:id="rId7"/>
    <p:sldLayoutId id="2147486095" r:id="rId8"/>
    <p:sldLayoutId id="2147486094" r:id="rId9"/>
    <p:sldLayoutId id="2147486093" r:id="rId10"/>
    <p:sldLayoutId id="214748609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lang="zh-CN" altLang="en-US" sz="900" dirty="0">
              <a:solidFill>
                <a:srgbClr val="000000"/>
              </a:solidFill>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id="{66B703F2-5B63-1729-0E94-F4755CD823E9}"/>
              </a:ext>
            </a:extLst>
          </p:cNvPr>
          <p:cNvSpPr/>
          <p:nvPr/>
        </p:nvSpPr>
        <p:spPr>
          <a:xfrm>
            <a:off x="3737558" y="1660066"/>
            <a:ext cx="4046957" cy="1476173"/>
          </a:xfrm>
          <a:prstGeom prst="rect">
            <a:avLst/>
          </a:prstGeom>
        </p:spPr>
        <p:txBody>
          <a:bodyPr wrap="square">
            <a:spAutoFit/>
          </a:bodyPr>
          <a:lstStyle/>
          <a:p>
            <a:pPr algn="ctr">
              <a:lnSpc>
                <a:spcPct val="150000"/>
              </a:lnSpc>
            </a:pPr>
            <a:r>
              <a:rPr lang="zh-CN" altLang="en-US" sz="3200" dirty="0">
                <a:solidFill>
                  <a:srgbClr val="4D4D4D"/>
                </a:solidFill>
                <a:latin typeface="Times New Roman" pitchFamily="18" charset="0"/>
                <a:cs typeface="Times New Roman" pitchFamily="18" charset="0"/>
              </a:rPr>
              <a:t>工業品行銷（</a:t>
            </a:r>
            <a:r>
              <a:rPr lang="en-US" altLang="zh-CN" sz="3200" dirty="0">
                <a:solidFill>
                  <a:srgbClr val="4D4D4D"/>
                </a:solidFill>
                <a:latin typeface="Times New Roman" pitchFamily="18" charset="0"/>
                <a:cs typeface="Times New Roman" pitchFamily="18" charset="0"/>
              </a:rPr>
              <a:t>Industrial Marketing</a:t>
            </a:r>
            <a:r>
              <a:rPr lang="zh-CN" altLang="en-US" sz="3200" dirty="0">
                <a:solidFill>
                  <a:srgbClr val="4D4D4D"/>
                </a:solidFill>
                <a:latin typeface="Times New Roman" pitchFamily="18" charset="0"/>
                <a:cs typeface="Times New Roman" pitchFamily="18" charset="0"/>
              </a:rPr>
              <a:t>）</a:t>
            </a:r>
            <a:endParaRPr lang="zh-TW" altLang="en-US" sz="32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1555850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1111235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組織購買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Organization purchase behavior</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影響因素：環境因素</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environmental</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、組織因素</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organizational</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、團體因素</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group</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、個人因素</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individual</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C98BFCC5-1FDC-A0DE-A4CB-CA2D74274BBE}"/>
              </a:ext>
            </a:extLst>
          </p:cNvPr>
          <p:cNvSpPr/>
          <p:nvPr/>
        </p:nvSpPr>
        <p:spPr>
          <a:xfrm>
            <a:off x="487680" y="3149609"/>
            <a:ext cx="3469412"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組織</a:t>
            </a:r>
            <a:r>
              <a:rPr lang="zh-TW" altLang="en-US" sz="1100" dirty="0">
                <a:solidFill>
                  <a:srgbClr val="000000"/>
                </a:solidFill>
                <a:latin typeface="Times New Roman" pitchFamily="18" charset="0"/>
                <a:cs typeface="Times New Roman" pitchFamily="18" charset="0"/>
              </a:rPr>
              <a:t>購買（</a:t>
            </a:r>
            <a:r>
              <a:rPr lang="en-US" altLang="zh-TW" sz="1100" dirty="0">
                <a:solidFill>
                  <a:srgbClr val="000000"/>
                </a:solidFill>
                <a:latin typeface="Times New Roman" pitchFamily="18" charset="0"/>
                <a:cs typeface="Times New Roman" pitchFamily="18" charset="0"/>
              </a:rPr>
              <a:t>Organization purchase behavior</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影響</a:t>
            </a:r>
            <a:r>
              <a:rPr lang="zh-TW" altLang="en-US" sz="1100" dirty="0">
                <a:solidFill>
                  <a:srgbClr val="000000"/>
                </a:solidFill>
                <a:latin typeface="Times New Roman" pitchFamily="18" charset="0"/>
                <a:cs typeface="Times New Roman" pitchFamily="18" charset="0"/>
              </a:rPr>
              <a:t>因素</a:t>
            </a:r>
          </a:p>
        </p:txBody>
      </p:sp>
      <p:sp>
        <p:nvSpPr>
          <p:cNvPr id="6" name="矩形 5">
            <a:extLst>
              <a:ext uri="{FF2B5EF4-FFF2-40B4-BE49-F238E27FC236}">
                <a16:creationId xmlns:a16="http://schemas.microsoft.com/office/drawing/2014/main" id="{15203752-9F90-0361-35CC-5A7181E29569}"/>
              </a:ext>
            </a:extLst>
          </p:cNvPr>
          <p:cNvSpPr/>
          <p:nvPr/>
        </p:nvSpPr>
        <p:spPr>
          <a:xfrm>
            <a:off x="4232295" y="1174431"/>
            <a:ext cx="24476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環境因素（</a:t>
            </a:r>
            <a:r>
              <a:rPr lang="en-US" altLang="zh-CN" sz="1100" dirty="0">
                <a:solidFill>
                  <a:srgbClr val="000000"/>
                </a:solidFill>
                <a:latin typeface="Times New Roman" pitchFamily="18" charset="0"/>
                <a:cs typeface="Times New Roman" pitchFamily="18" charset="0"/>
              </a:rPr>
              <a:t>environmental forces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A52324E0-2767-814D-BD86-341316A53BE9}"/>
              </a:ext>
            </a:extLst>
          </p:cNvPr>
          <p:cNvSpPr/>
          <p:nvPr/>
        </p:nvSpPr>
        <p:spPr>
          <a:xfrm>
            <a:off x="3957092" y="1223342"/>
            <a:ext cx="264989" cy="419744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00966417-8942-EE2D-896E-04CF5C28C888}"/>
              </a:ext>
            </a:extLst>
          </p:cNvPr>
          <p:cNvSpPr/>
          <p:nvPr/>
        </p:nvSpPr>
        <p:spPr>
          <a:xfrm>
            <a:off x="4232293" y="2681580"/>
            <a:ext cx="244760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、組織因素（</a:t>
            </a:r>
            <a:r>
              <a:rPr lang="en-US" altLang="zh-TW" sz="1100" dirty="0">
                <a:solidFill>
                  <a:srgbClr val="000000"/>
                </a:solidFill>
                <a:latin typeface="Times New Roman" pitchFamily="18" charset="0"/>
                <a:cs typeface="Times New Roman" pitchFamily="18" charset="0"/>
              </a:rPr>
              <a:t>organizational forces</a:t>
            </a:r>
            <a:r>
              <a:rPr lang="zh-TW" altLang="en-US" sz="1100" dirty="0">
                <a:solidFill>
                  <a:srgbClr val="000000"/>
                </a:solidFill>
                <a:latin typeface="Times New Roman" pitchFamily="18" charset="0"/>
                <a:cs typeface="Times New Roman" pitchFamily="18" charset="0"/>
              </a:rPr>
              <a:t>）</a:t>
            </a:r>
          </a:p>
        </p:txBody>
      </p:sp>
      <p:sp>
        <p:nvSpPr>
          <p:cNvPr id="9" name="矩形 8">
            <a:extLst>
              <a:ext uri="{FF2B5EF4-FFF2-40B4-BE49-F238E27FC236}">
                <a16:creationId xmlns:a16="http://schemas.microsoft.com/office/drawing/2014/main" id="{7ABC3776-C8A8-B57E-57F0-645B2D87BCAB}"/>
              </a:ext>
            </a:extLst>
          </p:cNvPr>
          <p:cNvSpPr/>
          <p:nvPr/>
        </p:nvSpPr>
        <p:spPr>
          <a:xfrm>
            <a:off x="4232294" y="4054505"/>
            <a:ext cx="244760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、團體因素（</a:t>
            </a:r>
            <a:r>
              <a:rPr lang="en-US" altLang="zh-TW" sz="1100" dirty="0">
                <a:solidFill>
                  <a:srgbClr val="000000"/>
                </a:solidFill>
                <a:latin typeface="Times New Roman" pitchFamily="18" charset="0"/>
                <a:cs typeface="Times New Roman" pitchFamily="18" charset="0"/>
              </a:rPr>
              <a:t>group forces</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563DED7B-6B91-4246-F11F-FB2E630B83DE}"/>
              </a:ext>
            </a:extLst>
          </p:cNvPr>
          <p:cNvSpPr/>
          <p:nvPr/>
        </p:nvSpPr>
        <p:spPr>
          <a:xfrm>
            <a:off x="6963013" y="668719"/>
            <a:ext cx="33087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經濟環境</a:t>
            </a:r>
            <a:endParaRPr lang="zh-TW" altLang="en-US" sz="1100" dirty="0">
              <a:solidFill>
                <a:srgbClr val="000000"/>
              </a:solidFill>
              <a:latin typeface="Times New Roman" pitchFamily="18" charset="0"/>
              <a:cs typeface="Times New Roman" pitchFamily="18" charset="0"/>
            </a:endParaRPr>
          </a:p>
        </p:txBody>
      </p:sp>
      <p:sp>
        <p:nvSpPr>
          <p:cNvPr id="11" name="左大括号 10">
            <a:extLst>
              <a:ext uri="{FF2B5EF4-FFF2-40B4-BE49-F238E27FC236}">
                <a16:creationId xmlns:a16="http://schemas.microsoft.com/office/drawing/2014/main" id="{10DB9C49-97EA-5076-0E04-5B60DC2AD603}"/>
              </a:ext>
            </a:extLst>
          </p:cNvPr>
          <p:cNvSpPr/>
          <p:nvPr/>
        </p:nvSpPr>
        <p:spPr>
          <a:xfrm>
            <a:off x="6687814" y="717630"/>
            <a:ext cx="250792" cy="122860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2" name="矩形 11">
            <a:extLst>
              <a:ext uri="{FF2B5EF4-FFF2-40B4-BE49-F238E27FC236}">
                <a16:creationId xmlns:a16="http://schemas.microsoft.com/office/drawing/2014/main" id="{10EC2F02-8E64-B755-3153-9B976D8B7652}"/>
              </a:ext>
            </a:extLst>
          </p:cNvPr>
          <p:cNvSpPr/>
          <p:nvPr/>
        </p:nvSpPr>
        <p:spPr>
          <a:xfrm>
            <a:off x="6963012" y="988760"/>
            <a:ext cx="330874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政治和法律環境</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8C215F73-9D18-3067-0C29-E8EDFE323BCA}"/>
              </a:ext>
            </a:extLst>
          </p:cNvPr>
          <p:cNvSpPr/>
          <p:nvPr/>
        </p:nvSpPr>
        <p:spPr>
          <a:xfrm>
            <a:off x="6963012" y="1307944"/>
            <a:ext cx="33087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技術環境</a:t>
            </a:r>
            <a:endParaRPr lang="zh-TW" altLang="en-US" sz="1100" dirty="0">
              <a:solidFill>
                <a:srgbClr val="000000"/>
              </a:solidFill>
              <a:latin typeface="Times New Roman" pitchFamily="18" charset="0"/>
              <a:cs typeface="Times New Roman" pitchFamily="18" charset="0"/>
            </a:endParaRPr>
          </a:p>
        </p:txBody>
      </p:sp>
      <p:sp>
        <p:nvSpPr>
          <p:cNvPr id="17" name="矩形 16">
            <a:extLst>
              <a:ext uri="{FF2B5EF4-FFF2-40B4-BE49-F238E27FC236}">
                <a16:creationId xmlns:a16="http://schemas.microsoft.com/office/drawing/2014/main" id="{EEF9D85A-B884-305D-E150-2294F8695FF3}"/>
              </a:ext>
            </a:extLst>
          </p:cNvPr>
          <p:cNvSpPr/>
          <p:nvPr/>
        </p:nvSpPr>
        <p:spPr>
          <a:xfrm>
            <a:off x="4232294" y="5118926"/>
            <a:ext cx="244760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、個人因素（</a:t>
            </a:r>
            <a:r>
              <a:rPr lang="en-US" altLang="zh-TW" sz="1100" dirty="0">
                <a:solidFill>
                  <a:srgbClr val="000000"/>
                </a:solidFill>
                <a:latin typeface="Times New Roman" pitchFamily="18" charset="0"/>
                <a:cs typeface="Times New Roman" pitchFamily="18" charset="0"/>
              </a:rPr>
              <a:t>individual forces</a:t>
            </a:r>
            <a:r>
              <a:rPr lang="zh-TW" altLang="en-US" sz="1100" dirty="0">
                <a:solidFill>
                  <a:srgbClr val="000000"/>
                </a:solidFill>
                <a:latin typeface="Times New Roman" pitchFamily="18" charset="0"/>
                <a:cs typeface="Times New Roman" pitchFamily="18" charset="0"/>
              </a:rPr>
              <a:t>）</a:t>
            </a:r>
          </a:p>
        </p:txBody>
      </p:sp>
      <p:sp>
        <p:nvSpPr>
          <p:cNvPr id="18" name="矩形 17">
            <a:extLst>
              <a:ext uri="{FF2B5EF4-FFF2-40B4-BE49-F238E27FC236}">
                <a16:creationId xmlns:a16="http://schemas.microsoft.com/office/drawing/2014/main" id="{482E34FE-CF75-333F-B9B7-8BC73CDFD2A7}"/>
              </a:ext>
            </a:extLst>
          </p:cNvPr>
          <p:cNvSpPr/>
          <p:nvPr/>
        </p:nvSpPr>
        <p:spPr>
          <a:xfrm>
            <a:off x="6963011" y="1632109"/>
            <a:ext cx="33087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文化環境</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826CF91A-447A-3543-985F-C5604587E106}"/>
              </a:ext>
            </a:extLst>
          </p:cNvPr>
          <p:cNvSpPr/>
          <p:nvPr/>
        </p:nvSpPr>
        <p:spPr>
          <a:xfrm>
            <a:off x="6963013" y="2028127"/>
            <a:ext cx="33087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採購部門在組織中的地位</a:t>
            </a:r>
            <a:endParaRPr lang="zh-TW" altLang="en-US" sz="1100" dirty="0">
              <a:solidFill>
                <a:srgbClr val="000000"/>
              </a:solidFill>
              <a:latin typeface="Times New Roman" pitchFamily="18" charset="0"/>
              <a:cs typeface="Times New Roman" pitchFamily="18" charset="0"/>
            </a:endParaRPr>
          </a:p>
        </p:txBody>
      </p:sp>
      <p:sp>
        <p:nvSpPr>
          <p:cNvPr id="20" name="左大括号 19">
            <a:extLst>
              <a:ext uri="{FF2B5EF4-FFF2-40B4-BE49-F238E27FC236}">
                <a16:creationId xmlns:a16="http://schemas.microsoft.com/office/drawing/2014/main" id="{EB917230-B5F2-A471-1B69-1B7CF3B658B2}"/>
              </a:ext>
            </a:extLst>
          </p:cNvPr>
          <p:cNvSpPr/>
          <p:nvPr/>
        </p:nvSpPr>
        <p:spPr>
          <a:xfrm>
            <a:off x="6687814" y="2077037"/>
            <a:ext cx="250792" cy="154272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1" name="矩形 20">
            <a:extLst>
              <a:ext uri="{FF2B5EF4-FFF2-40B4-BE49-F238E27FC236}">
                <a16:creationId xmlns:a16="http://schemas.microsoft.com/office/drawing/2014/main" id="{E380A8D8-3CB4-0BDA-E662-FFC7B331D674}"/>
              </a:ext>
            </a:extLst>
          </p:cNvPr>
          <p:cNvSpPr/>
          <p:nvPr/>
        </p:nvSpPr>
        <p:spPr>
          <a:xfrm>
            <a:off x="6963012" y="2348168"/>
            <a:ext cx="330874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採購績效評估機制</a:t>
            </a:r>
            <a:endParaRPr lang="zh-TW" altLang="en-US" sz="1100" dirty="0">
              <a:solidFill>
                <a:srgbClr val="000000"/>
              </a:solidFill>
              <a:latin typeface="Times New Roman" pitchFamily="18" charset="0"/>
              <a:cs typeface="Times New Roman" pitchFamily="18" charset="0"/>
            </a:endParaRPr>
          </a:p>
        </p:txBody>
      </p:sp>
      <p:sp>
        <p:nvSpPr>
          <p:cNvPr id="22" name="矩形 21">
            <a:extLst>
              <a:ext uri="{FF2B5EF4-FFF2-40B4-BE49-F238E27FC236}">
                <a16:creationId xmlns:a16="http://schemas.microsoft.com/office/drawing/2014/main" id="{601AC622-D397-F50B-A69F-EE3F7F7597D5}"/>
              </a:ext>
            </a:extLst>
          </p:cNvPr>
          <p:cNvSpPr/>
          <p:nvPr/>
        </p:nvSpPr>
        <p:spPr>
          <a:xfrm>
            <a:off x="6963012" y="2667352"/>
            <a:ext cx="33087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買方與賣方的長期合作關系</a:t>
            </a:r>
            <a:endParaRPr lang="zh-TW" altLang="en-US" sz="1100" dirty="0">
              <a:solidFill>
                <a:srgbClr val="0000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2712E80F-C51D-5DBA-31E7-623AF58DD152}"/>
              </a:ext>
            </a:extLst>
          </p:cNvPr>
          <p:cNvSpPr/>
          <p:nvPr/>
        </p:nvSpPr>
        <p:spPr>
          <a:xfrm>
            <a:off x="6963011" y="2991517"/>
            <a:ext cx="33087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集中採購的趨勢</a:t>
            </a:r>
            <a:endParaRPr lang="zh-TW" altLang="en-US" sz="1100" dirty="0">
              <a:solidFill>
                <a:srgbClr val="000000"/>
              </a:solidFill>
              <a:latin typeface="Times New Roman" pitchFamily="18" charset="0"/>
              <a:cs typeface="Times New Roman" pitchFamily="18" charset="0"/>
            </a:endParaRPr>
          </a:p>
        </p:txBody>
      </p:sp>
      <p:sp>
        <p:nvSpPr>
          <p:cNvPr id="24" name="矩形 23">
            <a:extLst>
              <a:ext uri="{FF2B5EF4-FFF2-40B4-BE49-F238E27FC236}">
                <a16:creationId xmlns:a16="http://schemas.microsoft.com/office/drawing/2014/main" id="{2D065979-761A-229F-4DF4-6181A3E7A802}"/>
              </a:ext>
            </a:extLst>
          </p:cNvPr>
          <p:cNvSpPr/>
          <p:nvPr/>
        </p:nvSpPr>
        <p:spPr>
          <a:xfrm>
            <a:off x="6963011" y="3305642"/>
            <a:ext cx="33087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小額採購權力下放</a:t>
            </a:r>
            <a:endParaRPr lang="zh-TW" altLang="en-US" sz="1100" dirty="0">
              <a:solidFill>
                <a:srgbClr val="000000"/>
              </a:solidFill>
              <a:latin typeface="Times New Roman" pitchFamily="18" charset="0"/>
              <a:cs typeface="Times New Roman" pitchFamily="18" charset="0"/>
            </a:endParaRPr>
          </a:p>
        </p:txBody>
      </p:sp>
      <p:sp>
        <p:nvSpPr>
          <p:cNvPr id="25" name="矩形 24">
            <a:extLst>
              <a:ext uri="{FF2B5EF4-FFF2-40B4-BE49-F238E27FC236}">
                <a16:creationId xmlns:a16="http://schemas.microsoft.com/office/drawing/2014/main" id="{9D8A27BE-C7A9-D25E-6482-FCD380DF3D1A}"/>
              </a:ext>
            </a:extLst>
          </p:cNvPr>
          <p:cNvSpPr/>
          <p:nvPr/>
        </p:nvSpPr>
        <p:spPr>
          <a:xfrm>
            <a:off x="6963013" y="3707575"/>
            <a:ext cx="33087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組織裏的哪些成員參與購買過程？</a:t>
            </a:r>
            <a:endParaRPr lang="zh-TW" altLang="en-US" sz="1100" dirty="0">
              <a:solidFill>
                <a:srgbClr val="000000"/>
              </a:solidFill>
              <a:latin typeface="Times New Roman" pitchFamily="18" charset="0"/>
              <a:cs typeface="Times New Roman" pitchFamily="18" charset="0"/>
            </a:endParaRPr>
          </a:p>
        </p:txBody>
      </p:sp>
      <p:sp>
        <p:nvSpPr>
          <p:cNvPr id="26" name="左大括号 25">
            <a:extLst>
              <a:ext uri="{FF2B5EF4-FFF2-40B4-BE49-F238E27FC236}">
                <a16:creationId xmlns:a16="http://schemas.microsoft.com/office/drawing/2014/main" id="{32B49F6F-9F08-9B4F-0E34-FF06564DDD2F}"/>
              </a:ext>
            </a:extLst>
          </p:cNvPr>
          <p:cNvSpPr/>
          <p:nvPr/>
        </p:nvSpPr>
        <p:spPr>
          <a:xfrm>
            <a:off x="6687814" y="3756486"/>
            <a:ext cx="250792" cy="90444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7" name="矩形 26">
            <a:extLst>
              <a:ext uri="{FF2B5EF4-FFF2-40B4-BE49-F238E27FC236}">
                <a16:creationId xmlns:a16="http://schemas.microsoft.com/office/drawing/2014/main" id="{69CD30C9-051E-F9FD-64BB-5991530F5F5D}"/>
              </a:ext>
            </a:extLst>
          </p:cNvPr>
          <p:cNvSpPr/>
          <p:nvPr/>
        </p:nvSpPr>
        <p:spPr>
          <a:xfrm>
            <a:off x="6963012" y="4027616"/>
            <a:ext cx="330874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參與採購的成員在決策中的地位？</a:t>
            </a:r>
            <a:endParaRPr lang="zh-TW" altLang="en-US" sz="1100" dirty="0">
              <a:solidFill>
                <a:srgbClr val="000000"/>
              </a:solidFill>
              <a:latin typeface="Times New Roman" pitchFamily="18" charset="0"/>
              <a:cs typeface="Times New Roman" pitchFamily="18" charset="0"/>
            </a:endParaRPr>
          </a:p>
        </p:txBody>
      </p:sp>
      <p:sp>
        <p:nvSpPr>
          <p:cNvPr id="28" name="矩形 27">
            <a:extLst>
              <a:ext uri="{FF2B5EF4-FFF2-40B4-BE49-F238E27FC236}">
                <a16:creationId xmlns:a16="http://schemas.microsoft.com/office/drawing/2014/main" id="{E1E1986C-6B20-00D6-2AB9-80AD60EF6707}"/>
              </a:ext>
            </a:extLst>
          </p:cNvPr>
          <p:cNvSpPr/>
          <p:nvPr/>
        </p:nvSpPr>
        <p:spPr>
          <a:xfrm>
            <a:off x="6963012" y="4346800"/>
            <a:ext cx="33087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採購中心成員各自對供應商的潛在評價標準？</a:t>
            </a:r>
            <a:endParaRPr lang="zh-TW" altLang="en-US" sz="1100" dirty="0">
              <a:solidFill>
                <a:srgbClr val="000000"/>
              </a:solidFill>
              <a:latin typeface="Times New Roman" pitchFamily="18" charset="0"/>
              <a:cs typeface="Times New Roman" pitchFamily="18" charset="0"/>
            </a:endParaRPr>
          </a:p>
        </p:txBody>
      </p:sp>
      <p:sp>
        <p:nvSpPr>
          <p:cNvPr id="31" name="矩形 30">
            <a:extLst>
              <a:ext uri="{FF2B5EF4-FFF2-40B4-BE49-F238E27FC236}">
                <a16:creationId xmlns:a16="http://schemas.microsoft.com/office/drawing/2014/main" id="{37C756A5-209B-56D3-728E-7BF46352C9FD}"/>
              </a:ext>
            </a:extLst>
          </p:cNvPr>
          <p:cNvSpPr/>
          <p:nvPr/>
        </p:nvSpPr>
        <p:spPr>
          <a:xfrm>
            <a:off x="6963013" y="4786624"/>
            <a:ext cx="330874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個體動機的評價標准？</a:t>
            </a:r>
            <a:endParaRPr lang="zh-TW" altLang="en-US" sz="1100" dirty="0">
              <a:solidFill>
                <a:srgbClr val="000000"/>
              </a:solidFill>
              <a:latin typeface="Times New Roman" pitchFamily="18" charset="0"/>
              <a:cs typeface="Times New Roman" pitchFamily="18" charset="0"/>
            </a:endParaRPr>
          </a:p>
        </p:txBody>
      </p:sp>
      <p:sp>
        <p:nvSpPr>
          <p:cNvPr id="32" name="左大括号 31">
            <a:extLst>
              <a:ext uri="{FF2B5EF4-FFF2-40B4-BE49-F238E27FC236}">
                <a16:creationId xmlns:a16="http://schemas.microsoft.com/office/drawing/2014/main" id="{3CC4DACD-A64F-5820-72A3-C1AD7D50C9C3}"/>
              </a:ext>
            </a:extLst>
          </p:cNvPr>
          <p:cNvSpPr/>
          <p:nvPr/>
        </p:nvSpPr>
        <p:spPr>
          <a:xfrm>
            <a:off x="6687814" y="4835535"/>
            <a:ext cx="250792" cy="90444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33" name="矩形 32">
            <a:extLst>
              <a:ext uri="{FF2B5EF4-FFF2-40B4-BE49-F238E27FC236}">
                <a16:creationId xmlns:a16="http://schemas.microsoft.com/office/drawing/2014/main" id="{6EC2CF7F-DB24-47CF-ABD1-72215E4CA966}"/>
              </a:ext>
            </a:extLst>
          </p:cNvPr>
          <p:cNvSpPr/>
          <p:nvPr/>
        </p:nvSpPr>
        <p:spPr>
          <a:xfrm>
            <a:off x="6963012" y="5106665"/>
            <a:ext cx="330874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個體對信息的認知偏好？</a:t>
            </a:r>
            <a:endParaRPr lang="zh-TW" altLang="en-US" sz="1100" dirty="0">
              <a:solidFill>
                <a:srgbClr val="000000"/>
              </a:solidFill>
              <a:latin typeface="Times New Roman" pitchFamily="18" charset="0"/>
              <a:cs typeface="Times New Roman" pitchFamily="18" charset="0"/>
            </a:endParaRPr>
          </a:p>
        </p:txBody>
      </p:sp>
      <p:sp>
        <p:nvSpPr>
          <p:cNvPr id="34" name="矩形 33">
            <a:extLst>
              <a:ext uri="{FF2B5EF4-FFF2-40B4-BE49-F238E27FC236}">
                <a16:creationId xmlns:a16="http://schemas.microsoft.com/office/drawing/2014/main" id="{0DECE599-E172-685B-0F89-921BED73ED18}"/>
              </a:ext>
            </a:extLst>
          </p:cNvPr>
          <p:cNvSpPr/>
          <p:nvPr/>
        </p:nvSpPr>
        <p:spPr>
          <a:xfrm>
            <a:off x="6963012" y="5425849"/>
            <a:ext cx="33087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個體規避風險策略？</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0595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關系行銷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relationship 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關系連續體；</a:t>
            </a:r>
          </a:p>
        </p:txBody>
      </p:sp>
      <p:sp>
        <p:nvSpPr>
          <p:cNvPr id="5" name="矩形 4">
            <a:extLst>
              <a:ext uri="{FF2B5EF4-FFF2-40B4-BE49-F238E27FC236}">
                <a16:creationId xmlns:a16="http://schemas.microsoft.com/office/drawing/2014/main" id="{66B703F2-5B63-1729-0E94-F4755CD823E9}"/>
              </a:ext>
            </a:extLst>
          </p:cNvPr>
          <p:cNvSpPr/>
          <p:nvPr/>
        </p:nvSpPr>
        <p:spPr>
          <a:xfrm>
            <a:off x="1861391" y="984059"/>
            <a:ext cx="7560000" cy="823687"/>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關系行銷（</a:t>
            </a:r>
            <a:r>
              <a:rPr lang="en-US" altLang="zh-CN" sz="1100" dirty="0">
                <a:solidFill>
                  <a:srgbClr val="4D4D4D"/>
                </a:solidFill>
                <a:latin typeface="Times New Roman" pitchFamily="18" charset="0"/>
                <a:cs typeface="Times New Roman" pitchFamily="18" charset="0"/>
              </a:rPr>
              <a:t>relationship marketing</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關系連續體：</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關系在很大程度上是一種態度</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當顧客意識到與供應商或服務提供商之間存在著相互理解時，關系就建立了</a:t>
            </a:r>
            <a:r>
              <a:rPr lang="zh-CN" altLang="en-US" sz="1100" dirty="0">
                <a:solidFill>
                  <a:srgbClr val="4D4D4D"/>
                </a:solidFill>
                <a:latin typeface="Times New Roman" pitchFamily="18" charset="0"/>
                <a:cs typeface="Times New Roman" pitchFamily="18" charset="0"/>
              </a:rPr>
              <a:t>，每種關系的核心是一個交換過程。</a:t>
            </a:r>
            <a:endParaRPr lang="zh-TW" altLang="en-US" sz="1100" dirty="0">
              <a:solidFill>
                <a:srgbClr val="4D4D4D"/>
              </a:solidFill>
              <a:latin typeface="Times New Roman" pitchFamily="18" charset="0"/>
              <a:cs typeface="Times New Roman" pitchFamily="18" charset="0"/>
            </a:endParaRPr>
          </a:p>
        </p:txBody>
      </p:sp>
      <p:sp>
        <p:nvSpPr>
          <p:cNvPr id="4" name="箭头: 右 3">
            <a:extLst>
              <a:ext uri="{FF2B5EF4-FFF2-40B4-BE49-F238E27FC236}">
                <a16:creationId xmlns:a16="http://schemas.microsoft.com/office/drawing/2014/main" id="{E088548C-E37C-4218-99B6-4C73591F6615}"/>
              </a:ext>
            </a:extLst>
          </p:cNvPr>
          <p:cNvSpPr/>
          <p:nvPr/>
        </p:nvSpPr>
        <p:spPr>
          <a:xfrm>
            <a:off x="1861390" y="3083024"/>
            <a:ext cx="7560000" cy="314125"/>
          </a:xfrm>
          <a:prstGeom prst="rightArrow">
            <a:avLst/>
          </a:prstGeom>
          <a:gradFill flip="none" rotWithShape="1">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左大括号 6">
            <a:extLst>
              <a:ext uri="{FF2B5EF4-FFF2-40B4-BE49-F238E27FC236}">
                <a16:creationId xmlns:a16="http://schemas.microsoft.com/office/drawing/2014/main" id="{49C28536-6CBA-8266-0FFC-5447B42F9DDE}"/>
              </a:ext>
            </a:extLst>
          </p:cNvPr>
          <p:cNvSpPr/>
          <p:nvPr/>
        </p:nvSpPr>
        <p:spPr>
          <a:xfrm rot="5400000">
            <a:off x="2931499" y="1633131"/>
            <a:ext cx="379787" cy="252000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大括号 7">
            <a:extLst>
              <a:ext uri="{FF2B5EF4-FFF2-40B4-BE49-F238E27FC236}">
                <a16:creationId xmlns:a16="http://schemas.microsoft.com/office/drawing/2014/main" id="{573B52C5-5BA4-9A68-9BB6-040EE824327B}"/>
              </a:ext>
            </a:extLst>
          </p:cNvPr>
          <p:cNvSpPr/>
          <p:nvPr/>
        </p:nvSpPr>
        <p:spPr>
          <a:xfrm rot="5400000">
            <a:off x="5451501" y="1633131"/>
            <a:ext cx="379787" cy="252000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a:extLst>
              <a:ext uri="{FF2B5EF4-FFF2-40B4-BE49-F238E27FC236}">
                <a16:creationId xmlns:a16="http://schemas.microsoft.com/office/drawing/2014/main" id="{6347E6FE-2194-CA5E-C075-69B3977F4033}"/>
              </a:ext>
            </a:extLst>
          </p:cNvPr>
          <p:cNvSpPr/>
          <p:nvPr/>
        </p:nvSpPr>
        <p:spPr>
          <a:xfrm rot="5400000">
            <a:off x="7971500" y="1633129"/>
            <a:ext cx="379787" cy="252000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2DB60C0-196E-EC7D-03CB-A716E26E03EC}"/>
              </a:ext>
            </a:extLst>
          </p:cNvPr>
          <p:cNvSpPr/>
          <p:nvPr/>
        </p:nvSpPr>
        <p:spPr>
          <a:xfrm>
            <a:off x="1861390" y="2389113"/>
            <a:ext cx="2520003"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交易型交換</a:t>
            </a:r>
            <a:endParaRPr lang="zh-TW" altLang="en-US" sz="1100" dirty="0">
              <a:solidFill>
                <a:srgbClr val="4D4D4D"/>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78E1D61A-AD2A-B797-35F0-1FCAB49895CC}"/>
              </a:ext>
            </a:extLst>
          </p:cNvPr>
          <p:cNvSpPr/>
          <p:nvPr/>
        </p:nvSpPr>
        <p:spPr>
          <a:xfrm>
            <a:off x="4381388" y="2389209"/>
            <a:ext cx="2520003"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價值增加型交換</a:t>
            </a:r>
            <a:endParaRPr lang="zh-TW" altLang="en-US" sz="1100" dirty="0">
              <a:solidFill>
                <a:srgbClr val="4D4D4D"/>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C17E7588-A6AA-0950-6E18-FC7CA9777128}"/>
              </a:ext>
            </a:extLst>
          </p:cNvPr>
          <p:cNvSpPr/>
          <p:nvPr/>
        </p:nvSpPr>
        <p:spPr>
          <a:xfrm>
            <a:off x="6901391" y="2389064"/>
            <a:ext cx="2520003"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合作型交換</a:t>
            </a:r>
            <a:endParaRPr lang="zh-TW" altLang="en-US" sz="1100" dirty="0">
              <a:solidFill>
                <a:srgbClr val="4D4D4D"/>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7174CAFA-BE5B-B740-A6A0-F00B24EC9760}"/>
              </a:ext>
            </a:extLst>
          </p:cNvPr>
          <p:cNvSpPr/>
          <p:nvPr/>
        </p:nvSpPr>
        <p:spPr>
          <a:xfrm>
            <a:off x="1861390" y="3460987"/>
            <a:ext cx="1067385" cy="821956"/>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匿名交易</a:t>
            </a: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自動購買</a:t>
            </a: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零和博弈</a:t>
            </a:r>
            <a:endParaRPr lang="zh-TW" altLang="en-US" sz="1100" dirty="0">
              <a:solidFill>
                <a:srgbClr val="4D4D4D"/>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368BF9FD-1A25-A77E-7D9E-C498FADFD57C}"/>
              </a:ext>
            </a:extLst>
          </p:cNvPr>
          <p:cNvSpPr/>
          <p:nvPr/>
        </p:nvSpPr>
        <p:spPr>
          <a:xfrm>
            <a:off x="8091279" y="3460987"/>
            <a:ext cx="1330112" cy="821956"/>
          </a:xfrm>
          <a:prstGeom prst="rect">
            <a:avLst/>
          </a:prstGeom>
        </p:spPr>
        <p:txBody>
          <a:bodyPr wrap="square">
            <a:spAutoFit/>
          </a:bodyPr>
          <a:lstStyle/>
          <a:p>
            <a:pPr algn="r">
              <a:lnSpc>
                <a:spcPct val="150000"/>
              </a:lnSpc>
            </a:pPr>
            <a:r>
              <a:rPr lang="zh-CN" altLang="en-US" sz="1100" dirty="0">
                <a:solidFill>
                  <a:srgbClr val="4D4D4D"/>
                </a:solidFill>
                <a:latin typeface="Times New Roman" pitchFamily="18" charset="0"/>
                <a:cs typeface="Times New Roman" pitchFamily="18" charset="0"/>
              </a:rPr>
              <a:t>完全合作</a:t>
            </a:r>
            <a:endParaRPr lang="en-US" altLang="zh-CN" sz="1100" dirty="0">
              <a:solidFill>
                <a:srgbClr val="4D4D4D"/>
              </a:solidFill>
              <a:latin typeface="Times New Roman" pitchFamily="18" charset="0"/>
              <a:cs typeface="Times New Roman" pitchFamily="18" charset="0"/>
            </a:endParaRPr>
          </a:p>
          <a:p>
            <a:pPr algn="r">
              <a:lnSpc>
                <a:spcPct val="150000"/>
              </a:lnSpc>
            </a:pPr>
            <a:r>
              <a:rPr lang="zh-CN" altLang="en-US" sz="1100" dirty="0">
                <a:solidFill>
                  <a:srgbClr val="4D4D4D"/>
                </a:solidFill>
                <a:latin typeface="Times New Roman" pitchFamily="18" charset="0"/>
                <a:cs typeface="Times New Roman" pitchFamily="18" charset="0"/>
              </a:rPr>
              <a:t>買賣雙方一體化</a:t>
            </a:r>
            <a:endParaRPr lang="en-US" altLang="zh-CN" sz="1100" dirty="0">
              <a:solidFill>
                <a:srgbClr val="4D4D4D"/>
              </a:solidFill>
              <a:latin typeface="Times New Roman" pitchFamily="18" charset="0"/>
              <a:cs typeface="Times New Roman" pitchFamily="18" charset="0"/>
            </a:endParaRPr>
          </a:p>
          <a:p>
            <a:pPr algn="r">
              <a:lnSpc>
                <a:spcPct val="150000"/>
              </a:lnSpc>
            </a:pPr>
            <a:r>
              <a:rPr lang="zh-CN" altLang="en-US" sz="1100" dirty="0">
                <a:solidFill>
                  <a:srgbClr val="4D4D4D"/>
                </a:solidFill>
                <a:latin typeface="Times New Roman" pitchFamily="18" charset="0"/>
                <a:cs typeface="Times New Roman" pitchFamily="18" charset="0"/>
              </a:rPr>
              <a:t>正和博弈</a:t>
            </a:r>
            <a:endParaRPr lang="zh-TW" altLang="en-US" sz="11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353797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關系行銷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relationship 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關系連續體；</a:t>
            </a:r>
          </a:p>
        </p:txBody>
      </p:sp>
      <p:sp>
        <p:nvSpPr>
          <p:cNvPr id="5" name="矩形 4">
            <a:extLst>
              <a:ext uri="{FF2B5EF4-FFF2-40B4-BE49-F238E27FC236}">
                <a16:creationId xmlns:a16="http://schemas.microsoft.com/office/drawing/2014/main" id="{66B703F2-5B63-1729-0E94-F4755CD823E9}"/>
              </a:ext>
            </a:extLst>
          </p:cNvPr>
          <p:cNvSpPr/>
          <p:nvPr/>
        </p:nvSpPr>
        <p:spPr>
          <a:xfrm>
            <a:off x="2065944" y="1083734"/>
            <a:ext cx="7390185" cy="821956"/>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關系行銷（</a:t>
            </a:r>
            <a:r>
              <a:rPr lang="en-US" altLang="zh-CN" sz="1100" dirty="0">
                <a:solidFill>
                  <a:srgbClr val="4D4D4D"/>
                </a:solidFill>
                <a:latin typeface="Times New Roman" pitchFamily="18" charset="0"/>
                <a:cs typeface="Times New Roman" pitchFamily="18" charset="0"/>
              </a:rPr>
              <a:t>relationship marketing</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聯結買賣雙方的關系紐帶</a:t>
            </a:r>
          </a:p>
          <a:p>
            <a:pPr>
              <a:lnSpc>
                <a:spcPct val="150000"/>
              </a:lnSpc>
            </a:pPr>
            <a:r>
              <a:rPr lang="zh-TW" altLang="en-US" sz="1100" dirty="0">
                <a:solidFill>
                  <a:srgbClr val="4D4D4D"/>
                </a:solidFill>
                <a:latin typeface="Times New Roman" pitchFamily="18" charset="0"/>
                <a:cs typeface="Times New Roman" pitchFamily="18" charset="0"/>
              </a:rPr>
              <a:t>在關系連續體上，不同的關系類型强調不同的關系紐帶</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即交易雙方相互聯系和開展業務的途徑。關系紐帶折射出，在一種特定的買賣關系下買賣雙方的行爲和期望。</a:t>
            </a:r>
          </a:p>
        </p:txBody>
      </p:sp>
      <p:sp>
        <p:nvSpPr>
          <p:cNvPr id="6" name="矩形 5">
            <a:extLst>
              <a:ext uri="{FF2B5EF4-FFF2-40B4-BE49-F238E27FC236}">
                <a16:creationId xmlns:a16="http://schemas.microsoft.com/office/drawing/2014/main" id="{909A3229-34E5-5483-2C9E-0BFC88C6CF2F}"/>
              </a:ext>
            </a:extLst>
          </p:cNvPr>
          <p:cNvSpPr/>
          <p:nvPr/>
        </p:nvSpPr>
        <p:spPr>
          <a:xfrm>
            <a:off x="2522220" y="3398782"/>
            <a:ext cx="193931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聯結買賣雙方的關系紐帶</a:t>
            </a:r>
          </a:p>
        </p:txBody>
      </p:sp>
      <p:sp>
        <p:nvSpPr>
          <p:cNvPr id="15" name="矩形 14">
            <a:extLst>
              <a:ext uri="{FF2B5EF4-FFF2-40B4-BE49-F238E27FC236}">
                <a16:creationId xmlns:a16="http://schemas.microsoft.com/office/drawing/2014/main" id="{7709AFBB-36A4-4381-8D35-1CFF62F26072}"/>
              </a:ext>
            </a:extLst>
          </p:cNvPr>
          <p:cNvSpPr/>
          <p:nvPr/>
        </p:nvSpPr>
        <p:spPr>
          <a:xfrm>
            <a:off x="4736732" y="2408045"/>
            <a:ext cx="425487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信息交換</a:t>
            </a:r>
            <a:endParaRPr lang="zh-TW" altLang="en-US" sz="1100" dirty="0">
              <a:solidFill>
                <a:srgbClr val="000000"/>
              </a:solidFill>
              <a:latin typeface="Times New Roman" pitchFamily="18" charset="0"/>
              <a:cs typeface="Times New Roman" pitchFamily="18" charset="0"/>
            </a:endParaRPr>
          </a:p>
        </p:txBody>
      </p:sp>
      <p:sp>
        <p:nvSpPr>
          <p:cNvPr id="16" name="左大括号 15">
            <a:extLst>
              <a:ext uri="{FF2B5EF4-FFF2-40B4-BE49-F238E27FC236}">
                <a16:creationId xmlns:a16="http://schemas.microsoft.com/office/drawing/2014/main" id="{76617FCA-1F69-DD57-7E02-9E68865A0E84}"/>
              </a:ext>
            </a:extLst>
          </p:cNvPr>
          <p:cNvSpPr/>
          <p:nvPr/>
        </p:nvSpPr>
        <p:spPr>
          <a:xfrm>
            <a:off x="4461531" y="2456956"/>
            <a:ext cx="264989" cy="21977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7" name="矩形 16">
            <a:extLst>
              <a:ext uri="{FF2B5EF4-FFF2-40B4-BE49-F238E27FC236}">
                <a16:creationId xmlns:a16="http://schemas.microsoft.com/office/drawing/2014/main" id="{0D19AF15-DEC6-4823-69E4-D4364E4DA4C3}"/>
              </a:ext>
            </a:extLst>
          </p:cNvPr>
          <p:cNvSpPr/>
          <p:nvPr/>
        </p:nvSpPr>
        <p:spPr>
          <a:xfrm>
            <a:off x="4736729" y="2728086"/>
            <a:ext cx="42548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運營聯系</a:t>
            </a:r>
            <a:endParaRPr lang="zh-TW"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A958B1C2-F627-522D-38CA-D2ED9D108FCC}"/>
              </a:ext>
            </a:extLst>
          </p:cNvPr>
          <p:cNvSpPr/>
          <p:nvPr/>
        </p:nvSpPr>
        <p:spPr>
          <a:xfrm>
            <a:off x="4736730" y="3048133"/>
            <a:ext cx="42548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法律合同</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8F2E782B-0825-3ECD-D28C-446122E4AB94}"/>
              </a:ext>
            </a:extLst>
          </p:cNvPr>
          <p:cNvSpPr/>
          <p:nvPr/>
        </p:nvSpPr>
        <p:spPr>
          <a:xfrm>
            <a:off x="4736730" y="3368189"/>
            <a:ext cx="425487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、合作標準</a:t>
            </a:r>
          </a:p>
        </p:txBody>
      </p:sp>
      <p:sp>
        <p:nvSpPr>
          <p:cNvPr id="20" name="矩形 19">
            <a:extLst>
              <a:ext uri="{FF2B5EF4-FFF2-40B4-BE49-F238E27FC236}">
                <a16:creationId xmlns:a16="http://schemas.microsoft.com/office/drawing/2014/main" id="{A4F277A9-6C19-1206-649F-535EB6034FED}"/>
              </a:ext>
            </a:extLst>
          </p:cNvPr>
          <p:cNvSpPr/>
          <p:nvPr/>
        </p:nvSpPr>
        <p:spPr>
          <a:xfrm>
            <a:off x="4736730" y="3688226"/>
            <a:ext cx="425487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、買賣</a:t>
            </a:r>
            <a:r>
              <a:rPr lang="zh-CN" altLang="en-US" sz="1100" dirty="0">
                <a:solidFill>
                  <a:srgbClr val="000000"/>
                </a:solidFill>
                <a:latin typeface="Times New Roman" pitchFamily="18" charset="0"/>
                <a:cs typeface="Times New Roman" pitchFamily="18" charset="0"/>
              </a:rPr>
              <a:t>雙</a:t>
            </a:r>
            <a:r>
              <a:rPr lang="zh-TW" altLang="en-US" sz="1100" dirty="0">
                <a:solidFill>
                  <a:srgbClr val="000000"/>
                </a:solidFill>
                <a:latin typeface="Times New Roman" pitchFamily="18" charset="0"/>
                <a:cs typeface="Times New Roman" pitchFamily="18" charset="0"/>
              </a:rPr>
              <a:t>方</a:t>
            </a:r>
            <a:r>
              <a:rPr lang="zh-CN" altLang="en-US" sz="1100" dirty="0">
                <a:solidFill>
                  <a:srgbClr val="000000"/>
                </a:solidFill>
                <a:latin typeface="Times New Roman" pitchFamily="18" charset="0"/>
                <a:cs typeface="Times New Roman" pitchFamily="18" charset="0"/>
              </a:rPr>
              <a:t>對各自產品</a:t>
            </a:r>
            <a:r>
              <a:rPr lang="zh-TW" altLang="en-US" sz="1100" dirty="0">
                <a:solidFill>
                  <a:srgbClr val="000000"/>
                </a:solidFill>
                <a:latin typeface="Times New Roman" pitchFamily="18" charset="0"/>
                <a:cs typeface="Times New Roman" pitchFamily="18" charset="0"/>
              </a:rPr>
              <a:t>所作的特定關系的調整</a:t>
            </a:r>
          </a:p>
        </p:txBody>
      </p:sp>
      <p:sp>
        <p:nvSpPr>
          <p:cNvPr id="21" name="矩形 20">
            <a:extLst>
              <a:ext uri="{FF2B5EF4-FFF2-40B4-BE49-F238E27FC236}">
                <a16:creationId xmlns:a16="http://schemas.microsoft.com/office/drawing/2014/main" id="{6216CA94-6E09-006F-BECE-AE8CE05EC648}"/>
              </a:ext>
            </a:extLst>
          </p:cNvPr>
          <p:cNvSpPr/>
          <p:nvPr/>
        </p:nvSpPr>
        <p:spPr>
          <a:xfrm>
            <a:off x="4736731" y="4018001"/>
            <a:ext cx="425487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買賣情景：市場的動態性、多種選擇的可能性、採購複雜性</a:t>
            </a:r>
            <a:endParaRPr lang="zh-TW" altLang="en-US" sz="1100" dirty="0">
              <a:solidFill>
                <a:srgbClr val="000000"/>
              </a:solidFill>
              <a:latin typeface="Times New Roman" pitchFamily="18" charset="0"/>
              <a:cs typeface="Times New Roman" pitchFamily="18" charset="0"/>
            </a:endParaRPr>
          </a:p>
        </p:txBody>
      </p:sp>
      <p:sp>
        <p:nvSpPr>
          <p:cNvPr id="22" name="矩形 21">
            <a:extLst>
              <a:ext uri="{FF2B5EF4-FFF2-40B4-BE49-F238E27FC236}">
                <a16:creationId xmlns:a16="http://schemas.microsoft.com/office/drawing/2014/main" id="{E4D32993-6300-F3D0-7BF9-5F0AA151A6BF}"/>
              </a:ext>
            </a:extLst>
          </p:cNvPr>
          <p:cNvSpPr/>
          <p:nvPr/>
        </p:nvSpPr>
        <p:spPr>
          <a:xfrm>
            <a:off x="4733486" y="4340610"/>
            <a:ext cx="425487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、客戶對供應商的</a:t>
            </a:r>
            <a:r>
              <a:rPr lang="zh-CN" altLang="en-US" sz="1100" dirty="0">
                <a:solidFill>
                  <a:srgbClr val="000000"/>
                </a:solidFill>
                <a:latin typeface="Times New Roman" pitchFamily="18" charset="0"/>
                <a:cs typeface="Times New Roman" pitchFamily="18" charset="0"/>
              </a:rPr>
              <a:t>期望</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9088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關系行銷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relationship 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與交易行銷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transactional marketing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的區別；</a:t>
            </a:r>
          </a:p>
        </p:txBody>
      </p:sp>
      <p:sp>
        <p:nvSpPr>
          <p:cNvPr id="5" name="矩形 4">
            <a:extLst>
              <a:ext uri="{FF2B5EF4-FFF2-40B4-BE49-F238E27FC236}">
                <a16:creationId xmlns:a16="http://schemas.microsoft.com/office/drawing/2014/main" id="{66B703F2-5B63-1729-0E94-F4755CD823E9}"/>
              </a:ext>
            </a:extLst>
          </p:cNvPr>
          <p:cNvSpPr/>
          <p:nvPr/>
        </p:nvSpPr>
        <p:spPr>
          <a:xfrm>
            <a:off x="1092779" y="859317"/>
            <a:ext cx="503908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關系行銷（</a:t>
            </a:r>
            <a:r>
              <a:rPr lang="en-US" altLang="zh-CN" sz="1100" dirty="0">
                <a:solidFill>
                  <a:srgbClr val="4D4D4D"/>
                </a:solidFill>
                <a:latin typeface="Times New Roman" pitchFamily="18" charset="0"/>
                <a:cs typeface="Times New Roman" pitchFamily="18" charset="0"/>
              </a:rPr>
              <a:t>relationship marketing</a:t>
            </a:r>
            <a:r>
              <a:rPr lang="zh-CN" altLang="en-US" sz="1100" dirty="0">
                <a:solidFill>
                  <a:srgbClr val="4D4D4D"/>
                </a:solidFill>
                <a:latin typeface="Times New Roman" pitchFamily="18" charset="0"/>
                <a:cs typeface="Times New Roman" pitchFamily="18" charset="0"/>
              </a:rPr>
              <a:t>）與交易行銷（</a:t>
            </a:r>
            <a:r>
              <a:rPr lang="en-US" altLang="zh-CN" sz="1100" dirty="0">
                <a:solidFill>
                  <a:srgbClr val="4D4D4D"/>
                </a:solidFill>
                <a:latin typeface="Times New Roman" pitchFamily="18" charset="0"/>
                <a:cs typeface="Times New Roman" pitchFamily="18" charset="0"/>
              </a:rPr>
              <a:t>transactional marketing</a:t>
            </a:r>
            <a:r>
              <a:rPr lang="zh-CN" altLang="en-US" sz="1100" dirty="0">
                <a:solidFill>
                  <a:srgbClr val="4D4D4D"/>
                </a:solidFill>
                <a:latin typeface="Times New Roman" pitchFamily="18" charset="0"/>
                <a:cs typeface="Times New Roman" pitchFamily="18" charset="0"/>
              </a:rPr>
              <a:t>）的區別：</a:t>
            </a:r>
            <a:endParaRPr lang="zh-TW" altLang="en-US" sz="1100" dirty="0">
              <a:solidFill>
                <a:srgbClr val="4D4D4D"/>
              </a:solidFill>
              <a:latin typeface="Times New Roman" pitchFamily="18" charset="0"/>
              <a:cs typeface="Times New Roman" pitchFamily="18" charset="0"/>
            </a:endParaRPr>
          </a:p>
        </p:txBody>
      </p:sp>
      <p:cxnSp>
        <p:nvCxnSpPr>
          <p:cNvPr id="10" name="直接连接符 9">
            <a:extLst>
              <a:ext uri="{FF2B5EF4-FFF2-40B4-BE49-F238E27FC236}">
                <a16:creationId xmlns:a16="http://schemas.microsoft.com/office/drawing/2014/main" id="{6B048E46-6466-50EC-0DBB-6BF64D192EDF}"/>
              </a:ext>
            </a:extLst>
          </p:cNvPr>
          <p:cNvCxnSpPr>
            <a:cxnSpLocks/>
          </p:cNvCxnSpPr>
          <p:nvPr/>
        </p:nvCxnSpPr>
        <p:spPr>
          <a:xfrm>
            <a:off x="5545883" y="3034745"/>
            <a:ext cx="43200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CF334ABF-F9DB-3167-02ED-C8811A5B7912}"/>
              </a:ext>
            </a:extLst>
          </p:cNvPr>
          <p:cNvCxnSpPr>
            <a:cxnSpLocks/>
          </p:cNvCxnSpPr>
          <p:nvPr/>
        </p:nvCxnSpPr>
        <p:spPr>
          <a:xfrm>
            <a:off x="7706374" y="1595729"/>
            <a:ext cx="0" cy="288000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223A58CE-40C5-FDFF-71AC-22985B783C8D}"/>
              </a:ext>
            </a:extLst>
          </p:cNvPr>
          <p:cNvSpPr/>
          <p:nvPr/>
        </p:nvSpPr>
        <p:spPr>
          <a:xfrm>
            <a:off x="7219553" y="1138509"/>
            <a:ext cx="972659" cy="455253"/>
          </a:xfrm>
          <a:prstGeom prst="rect">
            <a:avLst/>
          </a:prstGeom>
        </p:spPr>
        <p:txBody>
          <a:bodyPr wrap="square">
            <a:spAutoFit/>
          </a:bodyPr>
          <a:lstStyle/>
          <a:p>
            <a:pPr algn="ctr">
              <a:lnSpc>
                <a:spcPct val="150000"/>
              </a:lnSpc>
            </a:pPr>
            <a:r>
              <a:rPr lang="zh-CN" altLang="en-US" dirty="0">
                <a:solidFill>
                  <a:srgbClr val="4D4D4D"/>
                </a:solidFill>
                <a:latin typeface="Times New Roman" pitchFamily="18" charset="0"/>
                <a:cs typeface="Times New Roman" pitchFamily="18" charset="0"/>
              </a:rPr>
              <a:t>共生</a:t>
            </a:r>
            <a:endParaRPr lang="zh-TW" altLang="en-US" dirty="0">
              <a:solidFill>
                <a:srgbClr val="4D4D4D"/>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95234FCE-11F4-1823-9B1F-1001B3589BEF}"/>
              </a:ext>
            </a:extLst>
          </p:cNvPr>
          <p:cNvSpPr/>
          <p:nvPr/>
        </p:nvSpPr>
        <p:spPr>
          <a:xfrm>
            <a:off x="7219552" y="4472735"/>
            <a:ext cx="972659" cy="455253"/>
          </a:xfrm>
          <a:prstGeom prst="rect">
            <a:avLst/>
          </a:prstGeom>
        </p:spPr>
        <p:txBody>
          <a:bodyPr wrap="square">
            <a:spAutoFit/>
          </a:bodyPr>
          <a:lstStyle/>
          <a:p>
            <a:pPr algn="ctr">
              <a:lnSpc>
                <a:spcPct val="150000"/>
              </a:lnSpc>
            </a:pPr>
            <a:r>
              <a:rPr lang="zh-CN" altLang="en-US" dirty="0">
                <a:solidFill>
                  <a:srgbClr val="4D4D4D"/>
                </a:solidFill>
                <a:latin typeface="Times New Roman" pitchFamily="18" charset="0"/>
                <a:cs typeface="Times New Roman" pitchFamily="18" charset="0"/>
              </a:rPr>
              <a:t>獨立</a:t>
            </a:r>
            <a:endParaRPr lang="zh-TW" altLang="en-US" dirty="0">
              <a:solidFill>
                <a:srgbClr val="4D4D4D"/>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2EA692AA-40F0-09D8-1E34-B5FF84A8D5E1}"/>
              </a:ext>
            </a:extLst>
          </p:cNvPr>
          <p:cNvSpPr/>
          <p:nvPr/>
        </p:nvSpPr>
        <p:spPr>
          <a:xfrm>
            <a:off x="4666401" y="2807118"/>
            <a:ext cx="885126" cy="455253"/>
          </a:xfrm>
          <a:prstGeom prst="rect">
            <a:avLst/>
          </a:prstGeom>
        </p:spPr>
        <p:txBody>
          <a:bodyPr wrap="square">
            <a:spAutoFit/>
          </a:bodyPr>
          <a:lstStyle/>
          <a:p>
            <a:pPr algn="r">
              <a:lnSpc>
                <a:spcPct val="150000"/>
              </a:lnSpc>
            </a:pPr>
            <a:r>
              <a:rPr lang="zh-CN" altLang="en-US" dirty="0">
                <a:solidFill>
                  <a:srgbClr val="4D4D4D"/>
                </a:solidFill>
                <a:latin typeface="Times New Roman" pitchFamily="18" charset="0"/>
                <a:cs typeface="Times New Roman" pitchFamily="18" charset="0"/>
              </a:rPr>
              <a:t>對立</a:t>
            </a:r>
            <a:endParaRPr lang="zh-TW" altLang="en-US" dirty="0">
              <a:solidFill>
                <a:srgbClr val="4D4D4D"/>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4433A9B5-8077-D21B-7F9C-81AA2BE18D0E}"/>
              </a:ext>
            </a:extLst>
          </p:cNvPr>
          <p:cNvSpPr/>
          <p:nvPr/>
        </p:nvSpPr>
        <p:spPr>
          <a:xfrm>
            <a:off x="9860239" y="2807118"/>
            <a:ext cx="885126" cy="455253"/>
          </a:xfrm>
          <a:prstGeom prst="rect">
            <a:avLst/>
          </a:prstGeom>
        </p:spPr>
        <p:txBody>
          <a:bodyPr wrap="square">
            <a:spAutoFit/>
          </a:bodyPr>
          <a:lstStyle/>
          <a:p>
            <a:pPr>
              <a:lnSpc>
                <a:spcPct val="150000"/>
              </a:lnSpc>
            </a:pPr>
            <a:r>
              <a:rPr lang="zh-CN" altLang="en-US" dirty="0">
                <a:solidFill>
                  <a:srgbClr val="4D4D4D"/>
                </a:solidFill>
                <a:latin typeface="Times New Roman" pitchFamily="18" charset="0"/>
                <a:cs typeface="Times New Roman" pitchFamily="18" charset="0"/>
              </a:rPr>
              <a:t>合作</a:t>
            </a:r>
            <a:endParaRPr lang="zh-TW" altLang="en-US" dirty="0">
              <a:solidFill>
                <a:srgbClr val="4D4D4D"/>
              </a:solidFill>
              <a:latin typeface="Times New Roman" pitchFamily="18" charset="0"/>
              <a:cs typeface="Times New Roman" pitchFamily="18" charset="0"/>
            </a:endParaRPr>
          </a:p>
        </p:txBody>
      </p:sp>
      <p:sp>
        <p:nvSpPr>
          <p:cNvPr id="18" name="椭圆 17">
            <a:extLst>
              <a:ext uri="{FF2B5EF4-FFF2-40B4-BE49-F238E27FC236}">
                <a16:creationId xmlns:a16="http://schemas.microsoft.com/office/drawing/2014/main" id="{8B404939-382A-F475-EB76-CB8C99BD26E6}"/>
              </a:ext>
            </a:extLst>
          </p:cNvPr>
          <p:cNvSpPr/>
          <p:nvPr/>
        </p:nvSpPr>
        <p:spPr>
          <a:xfrm>
            <a:off x="8070561" y="1903434"/>
            <a:ext cx="1637275" cy="671229"/>
          </a:xfrm>
          <a:prstGeom prst="ellipse">
            <a:avLst/>
          </a:prstGeom>
          <a:noFill/>
          <a:ln w="6350">
            <a:solidFill>
              <a:srgbClr val="C7000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關系行銷</a:t>
            </a:r>
          </a:p>
        </p:txBody>
      </p:sp>
      <p:sp>
        <p:nvSpPr>
          <p:cNvPr id="19" name="椭圆 18">
            <a:extLst>
              <a:ext uri="{FF2B5EF4-FFF2-40B4-BE49-F238E27FC236}">
                <a16:creationId xmlns:a16="http://schemas.microsoft.com/office/drawing/2014/main" id="{FB3B7F46-9767-2371-0D94-34FDB5009099}"/>
              </a:ext>
            </a:extLst>
          </p:cNvPr>
          <p:cNvSpPr/>
          <p:nvPr/>
        </p:nvSpPr>
        <p:spPr>
          <a:xfrm>
            <a:off x="5704913" y="3418126"/>
            <a:ext cx="1637275" cy="671229"/>
          </a:xfrm>
          <a:prstGeom prst="ellipse">
            <a:avLst/>
          </a:prstGeom>
          <a:noFill/>
          <a:ln w="6350">
            <a:solidFill>
              <a:srgbClr val="C7000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交易行銷</a:t>
            </a:r>
          </a:p>
        </p:txBody>
      </p:sp>
      <p:graphicFrame>
        <p:nvGraphicFramePr>
          <p:cNvPr id="20" name="表格 19">
            <a:extLst>
              <a:ext uri="{FF2B5EF4-FFF2-40B4-BE49-F238E27FC236}">
                <a16:creationId xmlns:a16="http://schemas.microsoft.com/office/drawing/2014/main" id="{DE6A5154-A1BF-328F-B40B-35A3AC90E1BF}"/>
              </a:ext>
            </a:extLst>
          </p:cNvPr>
          <p:cNvGraphicFramePr>
            <a:graphicFrameLocks noGrp="1"/>
          </p:cNvGraphicFramePr>
          <p:nvPr>
            <p:extLst>
              <p:ext uri="{D42A27DB-BD31-4B8C-83A1-F6EECF244321}">
                <p14:modId xmlns:p14="http://schemas.microsoft.com/office/powerpoint/2010/main" val="2793695585"/>
              </p:ext>
            </p:extLst>
          </p:nvPr>
        </p:nvGraphicFramePr>
        <p:xfrm>
          <a:off x="742401" y="2013881"/>
          <a:ext cx="3946141" cy="2041725"/>
        </p:xfrm>
        <a:graphic>
          <a:graphicData uri="http://schemas.openxmlformats.org/drawingml/2006/table">
            <a:tbl>
              <a:tblPr firstRow="1" firstCol="1" bandRow="1"/>
              <a:tblGrid>
                <a:gridCol w="1146359">
                  <a:extLst>
                    <a:ext uri="{9D8B030D-6E8A-4147-A177-3AD203B41FA5}">
                      <a16:colId xmlns:a16="http://schemas.microsoft.com/office/drawing/2014/main" val="2891418264"/>
                    </a:ext>
                  </a:extLst>
                </a:gridCol>
                <a:gridCol w="1399891">
                  <a:extLst>
                    <a:ext uri="{9D8B030D-6E8A-4147-A177-3AD203B41FA5}">
                      <a16:colId xmlns:a16="http://schemas.microsoft.com/office/drawing/2014/main" val="114493015"/>
                    </a:ext>
                  </a:extLst>
                </a:gridCol>
                <a:gridCol w="1399891">
                  <a:extLst>
                    <a:ext uri="{9D8B030D-6E8A-4147-A177-3AD203B41FA5}">
                      <a16:colId xmlns:a16="http://schemas.microsoft.com/office/drawing/2014/main" val="3940690842"/>
                    </a:ext>
                  </a:extLst>
                </a:gridCol>
              </a:tblGrid>
              <a:tr h="291675">
                <a:tc>
                  <a:txBody>
                    <a:bodyPr/>
                    <a:lstStyle/>
                    <a:p>
                      <a:pPr algn="ctr"/>
                      <a:r>
                        <a:rPr lang="en-US" sz="1050" kern="100">
                          <a:effectLst/>
                          <a:latin typeface="宋体" panose="02010600030101010101" pitchFamily="2" charset="-122"/>
                          <a:ea typeface="等线" panose="02010600030101010101" pitchFamily="2" charset="-122"/>
                          <a:cs typeface="Times New Roman" panose="02020603050405020304" pitchFamily="18" charset="0"/>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交易型交換</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關系型交換</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683398"/>
                  </a:ext>
                </a:extLst>
              </a:tr>
              <a:tr h="291675">
                <a:tc>
                  <a:txBody>
                    <a:bodyPr/>
                    <a:lstStyle/>
                    <a:p>
                      <a:pPr algn="ctr"/>
                      <a:r>
                        <a:rPr lang="zh-CN" sz="1050" kern="100" dirty="0">
                          <a:effectLst/>
                          <a:latin typeface="宋体" panose="02010600030101010101" pitchFamily="2" charset="-122"/>
                          <a:ea typeface="等线" panose="02010600030101010101" pitchFamily="2" charset="-122"/>
                          <a:cs typeface="Times New Roman" panose="02020603050405020304" pitchFamily="18" charset="0"/>
                        </a:rPr>
                        <a:t>選擇可能性</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許多選擇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極少選擇</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750587438"/>
                  </a:ext>
                </a:extLst>
              </a:tr>
              <a:tr h="291675">
                <a:tc>
                  <a:txBody>
                    <a:bodyPr/>
                    <a:lstStyle/>
                    <a:p>
                      <a:pPr algn="ctr"/>
                      <a:r>
                        <a:rPr lang="zh-CN" sz="1050" kern="100" dirty="0">
                          <a:effectLst/>
                          <a:latin typeface="宋体" panose="02010600030101010101" pitchFamily="2" charset="-122"/>
                          <a:ea typeface="等线" panose="02010600030101010101" pitchFamily="2" charset="-122"/>
                          <a:cs typeface="Times New Roman" panose="02020603050405020304" pitchFamily="18" charset="0"/>
                        </a:rPr>
                        <a:t>供應市場動態性</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穩定</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變動</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873585158"/>
                  </a:ext>
                </a:extLst>
              </a:tr>
              <a:tr h="291675">
                <a:tc>
                  <a:txBody>
                    <a:bodyPr/>
                    <a:lstStyle/>
                    <a:p>
                      <a:pPr algn="ctr"/>
                      <a:r>
                        <a:rPr lang="zh-CN" sz="1050" kern="100" dirty="0">
                          <a:effectLst/>
                          <a:latin typeface="宋体" panose="02010600030101010101" pitchFamily="2" charset="-122"/>
                          <a:ea typeface="等线" panose="02010600030101010101" pitchFamily="2" charset="-122"/>
                          <a:cs typeface="Times New Roman" panose="02020603050405020304" pitchFamily="18" charset="0"/>
                        </a:rPr>
                        <a:t>採購重要性</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r>
                        <a:rPr lang="zh-CN" sz="1050" kern="100" dirty="0">
                          <a:effectLst/>
                          <a:latin typeface="宋体" panose="02010600030101010101" pitchFamily="2" charset="-122"/>
                          <a:ea typeface="等线" panose="02010600030101010101" pitchFamily="2" charset="-122"/>
                          <a:cs typeface="Times New Roman" panose="02020603050405020304" pitchFamily="18" charset="0"/>
                        </a:rPr>
                        <a:t>高</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13392054"/>
                  </a:ext>
                </a:extLst>
              </a:tr>
              <a:tr h="291675">
                <a:tc>
                  <a:txBody>
                    <a:bodyPr/>
                    <a:lstStyle/>
                    <a:p>
                      <a:pPr algn="ctr"/>
                      <a:r>
                        <a:rPr lang="zh-CN" sz="1050" kern="100" dirty="0">
                          <a:effectLst/>
                          <a:latin typeface="宋体" panose="02010600030101010101" pitchFamily="2" charset="-122"/>
                          <a:ea typeface="等线" panose="02010600030101010101" pitchFamily="2" charset="-122"/>
                          <a:cs typeface="Times New Roman" panose="02020603050405020304" pitchFamily="18" charset="0"/>
                        </a:rPr>
                        <a:t>採購複雜性</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r>
                        <a:rPr lang="zh-CN" sz="1050" kern="100" dirty="0">
                          <a:effectLst/>
                          <a:latin typeface="宋体" panose="02010600030101010101" pitchFamily="2" charset="-122"/>
                          <a:ea typeface="等线" panose="02010600030101010101" pitchFamily="2" charset="-122"/>
                          <a:cs typeface="Times New Roman" panose="02020603050405020304" pitchFamily="18" charset="0"/>
                        </a:rPr>
                        <a:t>高</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489459401"/>
                  </a:ext>
                </a:extLst>
              </a:tr>
              <a:tr h="291675">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信息交換</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低</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高</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288870905"/>
                  </a:ext>
                </a:extLst>
              </a:tr>
              <a:tr h="291675">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運營聯系</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r>
                        <a:rPr lang="zh-CN" sz="1050" kern="100">
                          <a:effectLst/>
                          <a:latin typeface="宋体" panose="02010600030101010101" pitchFamily="2" charset="-122"/>
                          <a:ea typeface="等线" panose="02010600030101010101" pitchFamily="2" charset="-122"/>
                          <a:cs typeface="Times New Roman" panose="02020603050405020304" pitchFamily="18" charset="0"/>
                        </a:rPr>
                        <a:t>有限的</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ctr"/>
                      <a:r>
                        <a:rPr lang="zh-CN" sz="1050" kern="100" dirty="0">
                          <a:effectLst/>
                          <a:latin typeface="宋体" panose="02010600030101010101" pitchFamily="2" charset="-122"/>
                          <a:ea typeface="等线" panose="02010600030101010101" pitchFamily="2" charset="-122"/>
                          <a:cs typeface="Times New Roman" panose="02020603050405020304" pitchFamily="18" charset="0"/>
                        </a:rPr>
                        <a:t>廣泛的</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1501782"/>
                  </a:ext>
                </a:extLst>
              </a:tr>
            </a:tbl>
          </a:graphicData>
        </a:graphic>
      </p:graphicFrame>
      <p:cxnSp>
        <p:nvCxnSpPr>
          <p:cNvPr id="22" name="直接箭头连接符 21">
            <a:extLst>
              <a:ext uri="{FF2B5EF4-FFF2-40B4-BE49-F238E27FC236}">
                <a16:creationId xmlns:a16="http://schemas.microsoft.com/office/drawing/2014/main" id="{E227A0BD-B882-23D4-BE4C-CF94207D7D99}"/>
              </a:ext>
            </a:extLst>
          </p:cNvPr>
          <p:cNvCxnSpPr>
            <a:cxnSpLocks/>
          </p:cNvCxnSpPr>
          <p:nvPr/>
        </p:nvCxnSpPr>
        <p:spPr>
          <a:xfrm>
            <a:off x="3033446" y="2166065"/>
            <a:ext cx="504000" cy="0"/>
          </a:xfrm>
          <a:prstGeom prst="straightConnector1">
            <a:avLst/>
          </a:prstGeom>
          <a:ln w="6350">
            <a:solidFill>
              <a:srgbClr val="0070C0"/>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004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關系行銷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relationship 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戰略聯盟</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strategic alliance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66B703F2-5B63-1729-0E94-F4755CD823E9}"/>
              </a:ext>
            </a:extLst>
          </p:cNvPr>
          <p:cNvSpPr/>
          <p:nvPr/>
        </p:nvSpPr>
        <p:spPr>
          <a:xfrm>
            <a:off x="2941418" y="869127"/>
            <a:ext cx="6713948"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關系行銷（</a:t>
            </a:r>
            <a:r>
              <a:rPr lang="en-US" altLang="zh-CN" sz="1100" dirty="0">
                <a:solidFill>
                  <a:srgbClr val="4D4D4D"/>
                </a:solidFill>
                <a:latin typeface="Times New Roman" pitchFamily="18" charset="0"/>
                <a:cs typeface="Times New Roman" pitchFamily="18" charset="0"/>
              </a:rPr>
              <a:t>relationship marketing</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戰略聯盟（</a:t>
            </a:r>
            <a:r>
              <a:rPr lang="en-US" altLang="zh-CN" sz="1100" dirty="0">
                <a:solidFill>
                  <a:srgbClr val="4D4D4D"/>
                </a:solidFill>
                <a:latin typeface="Times New Roman" pitchFamily="18" charset="0"/>
                <a:cs typeface="Times New Roman" pitchFamily="18" charset="0"/>
              </a:rPr>
              <a:t>strategic alliance</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822282BD-0C3F-94E2-B816-0F02E66F9C64}"/>
              </a:ext>
            </a:extLst>
          </p:cNvPr>
          <p:cNvSpPr/>
          <p:nvPr/>
        </p:nvSpPr>
        <p:spPr>
          <a:xfrm>
            <a:off x="3125310" y="2298488"/>
            <a:ext cx="250722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戰略聯盟（</a:t>
            </a:r>
            <a:r>
              <a:rPr lang="en-US" altLang="zh-TW" sz="1100" dirty="0">
                <a:solidFill>
                  <a:srgbClr val="000000"/>
                </a:solidFill>
                <a:latin typeface="Times New Roman" pitchFamily="18" charset="0"/>
                <a:cs typeface="Times New Roman" pitchFamily="18" charset="0"/>
              </a:rPr>
              <a:t>strategic alliance</a:t>
            </a:r>
            <a:r>
              <a:rPr lang="zh-TW" altLang="en-US" sz="1100" dirty="0">
                <a:solidFill>
                  <a:srgbClr val="000000"/>
                </a:solidFill>
                <a:latin typeface="Times New Roman" pitchFamily="18" charset="0"/>
                <a:cs typeface="Times New Roman" pitchFamily="18" charset="0"/>
              </a:rPr>
              <a:t>）的特徵</a:t>
            </a:r>
          </a:p>
        </p:txBody>
      </p:sp>
      <p:sp>
        <p:nvSpPr>
          <p:cNvPr id="6" name="矩形 5">
            <a:extLst>
              <a:ext uri="{FF2B5EF4-FFF2-40B4-BE49-F238E27FC236}">
                <a16:creationId xmlns:a16="http://schemas.microsoft.com/office/drawing/2014/main" id="{5FC48901-14D9-AF4C-30D0-5091B0ADA7A7}"/>
              </a:ext>
            </a:extLst>
          </p:cNvPr>
          <p:cNvSpPr/>
          <p:nvPr/>
        </p:nvSpPr>
        <p:spPr>
          <a:xfrm>
            <a:off x="5895420" y="1633943"/>
            <a:ext cx="162876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、組織的鬆散性</a:t>
            </a:r>
          </a:p>
        </p:txBody>
      </p:sp>
      <p:sp>
        <p:nvSpPr>
          <p:cNvPr id="7" name="左大括号 6">
            <a:extLst>
              <a:ext uri="{FF2B5EF4-FFF2-40B4-BE49-F238E27FC236}">
                <a16:creationId xmlns:a16="http://schemas.microsoft.com/office/drawing/2014/main" id="{0F080F97-89EB-7065-A400-8AFFAE9F74A6}"/>
              </a:ext>
            </a:extLst>
          </p:cNvPr>
          <p:cNvSpPr/>
          <p:nvPr/>
        </p:nvSpPr>
        <p:spPr>
          <a:xfrm>
            <a:off x="5620219" y="1682854"/>
            <a:ext cx="264989" cy="154539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9ADE3C99-8716-FC33-EEC7-373FE5029F29}"/>
              </a:ext>
            </a:extLst>
          </p:cNvPr>
          <p:cNvSpPr/>
          <p:nvPr/>
        </p:nvSpPr>
        <p:spPr>
          <a:xfrm>
            <a:off x="5895417" y="1953984"/>
            <a:ext cx="162876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、指向的戰略性</a:t>
            </a:r>
          </a:p>
        </p:txBody>
      </p:sp>
      <p:sp>
        <p:nvSpPr>
          <p:cNvPr id="9" name="矩形 8">
            <a:extLst>
              <a:ext uri="{FF2B5EF4-FFF2-40B4-BE49-F238E27FC236}">
                <a16:creationId xmlns:a16="http://schemas.microsoft.com/office/drawing/2014/main" id="{B1A7F517-3FEE-022A-4679-84BB4AC4BF89}"/>
              </a:ext>
            </a:extLst>
          </p:cNvPr>
          <p:cNvSpPr/>
          <p:nvPr/>
        </p:nvSpPr>
        <p:spPr>
          <a:xfrm>
            <a:off x="5895418" y="2274031"/>
            <a:ext cx="162876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合作的互利性</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F1E1ED63-5859-F4EE-76A0-9EEFE632E62B}"/>
              </a:ext>
            </a:extLst>
          </p:cNvPr>
          <p:cNvSpPr/>
          <p:nvPr/>
        </p:nvSpPr>
        <p:spPr>
          <a:xfrm>
            <a:off x="5895418" y="2594087"/>
            <a:ext cx="162876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、目標的廣泛性</a:t>
            </a:r>
          </a:p>
        </p:txBody>
      </p:sp>
      <p:sp>
        <p:nvSpPr>
          <p:cNvPr id="17" name="矩形 16">
            <a:extLst>
              <a:ext uri="{FF2B5EF4-FFF2-40B4-BE49-F238E27FC236}">
                <a16:creationId xmlns:a16="http://schemas.microsoft.com/office/drawing/2014/main" id="{0D9FE468-A1C5-C40C-1D8D-94B8FE980858}"/>
              </a:ext>
            </a:extLst>
          </p:cNvPr>
          <p:cNvSpPr/>
          <p:nvPr/>
        </p:nvSpPr>
        <p:spPr>
          <a:xfrm>
            <a:off x="5895418" y="2914124"/>
            <a:ext cx="162876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、管理的困難性</a:t>
            </a:r>
          </a:p>
        </p:txBody>
      </p:sp>
      <p:sp>
        <p:nvSpPr>
          <p:cNvPr id="24" name="矩形 23">
            <a:extLst>
              <a:ext uri="{FF2B5EF4-FFF2-40B4-BE49-F238E27FC236}">
                <a16:creationId xmlns:a16="http://schemas.microsoft.com/office/drawing/2014/main" id="{AB7D3ED1-FC2D-74A0-D309-AC08D3E68322}"/>
              </a:ext>
            </a:extLst>
          </p:cNvPr>
          <p:cNvSpPr/>
          <p:nvPr/>
        </p:nvSpPr>
        <p:spPr>
          <a:xfrm>
            <a:off x="2941418" y="4168158"/>
            <a:ext cx="266534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戰略聯盟（</a:t>
            </a:r>
            <a:r>
              <a:rPr lang="en-US" altLang="zh-TW" sz="1100" dirty="0">
                <a:solidFill>
                  <a:srgbClr val="000000"/>
                </a:solidFill>
                <a:latin typeface="Times New Roman" pitchFamily="18" charset="0"/>
                <a:cs typeface="Times New Roman" pitchFamily="18" charset="0"/>
              </a:rPr>
              <a:t>strategic alliance</a:t>
            </a:r>
            <a:r>
              <a:rPr lang="zh-TW" altLang="en-US" sz="1100" dirty="0">
                <a:solidFill>
                  <a:srgbClr val="000000"/>
                </a:solidFill>
                <a:latin typeface="Times New Roman" pitchFamily="18" charset="0"/>
                <a:cs typeface="Times New Roman" pitchFamily="18" charset="0"/>
              </a:rPr>
              <a:t>）決定因素</a:t>
            </a:r>
          </a:p>
        </p:txBody>
      </p:sp>
      <p:sp>
        <p:nvSpPr>
          <p:cNvPr id="25" name="矩形 24">
            <a:extLst>
              <a:ext uri="{FF2B5EF4-FFF2-40B4-BE49-F238E27FC236}">
                <a16:creationId xmlns:a16="http://schemas.microsoft.com/office/drawing/2014/main" id="{9B4D389A-7A94-9A70-3D86-1FCCD3741CE2}"/>
              </a:ext>
            </a:extLst>
          </p:cNvPr>
          <p:cNvSpPr/>
          <p:nvPr/>
        </p:nvSpPr>
        <p:spPr>
          <a:xfrm>
            <a:off x="5892175" y="3663630"/>
            <a:ext cx="162876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、工作關系</a:t>
            </a:r>
          </a:p>
        </p:txBody>
      </p:sp>
      <p:sp>
        <p:nvSpPr>
          <p:cNvPr id="26" name="左大括号 25">
            <a:extLst>
              <a:ext uri="{FF2B5EF4-FFF2-40B4-BE49-F238E27FC236}">
                <a16:creationId xmlns:a16="http://schemas.microsoft.com/office/drawing/2014/main" id="{55EE8A29-2458-C314-79DF-C3EB48365635}"/>
              </a:ext>
            </a:extLst>
          </p:cNvPr>
          <p:cNvSpPr/>
          <p:nvPr/>
        </p:nvSpPr>
        <p:spPr>
          <a:xfrm>
            <a:off x="5616974" y="3712542"/>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7" name="矩形 26">
            <a:extLst>
              <a:ext uri="{FF2B5EF4-FFF2-40B4-BE49-F238E27FC236}">
                <a16:creationId xmlns:a16="http://schemas.microsoft.com/office/drawing/2014/main" id="{5F7A0C7D-51C5-C49E-5BC0-40606E4452A2}"/>
              </a:ext>
            </a:extLst>
          </p:cNvPr>
          <p:cNvSpPr/>
          <p:nvPr/>
        </p:nvSpPr>
        <p:spPr>
          <a:xfrm>
            <a:off x="5892172" y="3983671"/>
            <a:ext cx="162876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、跨越邊界的連接</a:t>
            </a:r>
          </a:p>
        </p:txBody>
      </p:sp>
      <p:sp>
        <p:nvSpPr>
          <p:cNvPr id="28" name="矩形 27">
            <a:extLst>
              <a:ext uri="{FF2B5EF4-FFF2-40B4-BE49-F238E27FC236}">
                <a16:creationId xmlns:a16="http://schemas.microsoft.com/office/drawing/2014/main" id="{4319F073-E0B8-4152-ECD8-F92D2E04B646}"/>
              </a:ext>
            </a:extLst>
          </p:cNvPr>
          <p:cNvSpPr/>
          <p:nvPr/>
        </p:nvSpPr>
        <p:spPr>
          <a:xfrm>
            <a:off x="5892173" y="4303718"/>
            <a:ext cx="162876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接觸機制</a:t>
            </a:r>
            <a:endParaRPr lang="zh-TW" altLang="en-US" sz="1100" dirty="0">
              <a:solidFill>
                <a:srgbClr val="000000"/>
              </a:solidFill>
              <a:latin typeface="Times New Roman" pitchFamily="18" charset="0"/>
              <a:cs typeface="Times New Roman" pitchFamily="18" charset="0"/>
            </a:endParaRPr>
          </a:p>
        </p:txBody>
      </p:sp>
      <p:sp>
        <p:nvSpPr>
          <p:cNvPr id="29" name="矩形 28">
            <a:extLst>
              <a:ext uri="{FF2B5EF4-FFF2-40B4-BE49-F238E27FC236}">
                <a16:creationId xmlns:a16="http://schemas.microsoft.com/office/drawing/2014/main" id="{5912A602-4D92-27FD-144A-03371411D55D}"/>
              </a:ext>
            </a:extLst>
          </p:cNvPr>
          <p:cNvSpPr/>
          <p:nvPr/>
        </p:nvSpPr>
        <p:spPr>
          <a:xfrm>
            <a:off x="5892173" y="4623774"/>
            <a:ext cx="162876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、人際關系</a:t>
            </a:r>
          </a:p>
        </p:txBody>
      </p:sp>
    </p:spTree>
    <p:extLst>
      <p:ext uri="{BB962C8B-B14F-4D97-AF65-F5344CB8AC3E}">
        <p14:creationId xmlns:p14="http://schemas.microsoft.com/office/powerpoint/2010/main" val="4242449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產品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：核心競爭力 → 核心產品 → 最終產品；</a:t>
            </a:r>
          </a:p>
        </p:txBody>
      </p:sp>
      <p:sp>
        <p:nvSpPr>
          <p:cNvPr id="5" name="矩形 4">
            <a:extLst>
              <a:ext uri="{FF2B5EF4-FFF2-40B4-BE49-F238E27FC236}">
                <a16:creationId xmlns:a16="http://schemas.microsoft.com/office/drawing/2014/main" id="{66B703F2-5B63-1729-0E94-F4755CD823E9}"/>
              </a:ext>
            </a:extLst>
          </p:cNvPr>
          <p:cNvSpPr/>
          <p:nvPr/>
        </p:nvSpPr>
        <p:spPr>
          <a:xfrm>
            <a:off x="2117076" y="1088056"/>
            <a:ext cx="7098152" cy="56977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產品（</a:t>
            </a:r>
            <a:r>
              <a:rPr lang="en-US" altLang="zh-CN" sz="1100" dirty="0">
                <a:solidFill>
                  <a:srgbClr val="4D4D4D"/>
                </a:solidFill>
                <a:latin typeface="Times New Roman" pitchFamily="18" charset="0"/>
                <a:cs typeface="Times New Roman" pitchFamily="18" charset="0"/>
              </a:rPr>
              <a:t>product</a:t>
            </a:r>
            <a:r>
              <a:rPr lang="zh-CN" altLang="en-US" sz="1100" dirty="0">
                <a:solidFill>
                  <a:srgbClr val="4D4D4D"/>
                </a:solidFill>
                <a:latin typeface="Times New Roman" pitchFamily="18" charset="0"/>
                <a:cs typeface="Times New Roman" pitchFamily="18" charset="0"/>
              </a:rPr>
              <a:t>）的概念：滿足</a:t>
            </a:r>
            <a:r>
              <a:rPr lang="zh-TW" altLang="en-US" sz="1100" dirty="0">
                <a:solidFill>
                  <a:srgbClr val="4D4D4D"/>
                </a:solidFill>
                <a:latin typeface="Times New Roman" pitchFamily="18" charset="0"/>
                <a:cs typeface="Times New Roman" pitchFamily="18" charset="0"/>
              </a:rPr>
              <a:t>需求的解決方案的集合</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核心競爭力是企業優勢的源泉和根基。</a:t>
            </a:r>
            <a:endParaRPr lang="zh-TW" altLang="en-US" sz="1100" dirty="0">
              <a:solidFill>
                <a:srgbClr val="4D4D4D"/>
              </a:solidFill>
              <a:latin typeface="Times New Roman" pitchFamily="18" charset="0"/>
              <a:cs typeface="Times New Roman" pitchFamily="18" charset="0"/>
            </a:endParaRPr>
          </a:p>
        </p:txBody>
      </p:sp>
      <p:sp>
        <p:nvSpPr>
          <p:cNvPr id="4" name="矩形: 圆角 3">
            <a:extLst>
              <a:ext uri="{FF2B5EF4-FFF2-40B4-BE49-F238E27FC236}">
                <a16:creationId xmlns:a16="http://schemas.microsoft.com/office/drawing/2014/main" id="{1D71F9C7-17E2-7146-A6BF-C87ED5C67D4B}"/>
              </a:ext>
            </a:extLst>
          </p:cNvPr>
          <p:cNvSpPr/>
          <p:nvPr/>
        </p:nvSpPr>
        <p:spPr>
          <a:xfrm>
            <a:off x="2117076" y="2155356"/>
            <a:ext cx="1586753" cy="887506"/>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核心競爭力</a:t>
            </a:r>
          </a:p>
        </p:txBody>
      </p:sp>
      <p:cxnSp>
        <p:nvCxnSpPr>
          <p:cNvPr id="10" name="直接箭头连接符 9">
            <a:extLst>
              <a:ext uri="{FF2B5EF4-FFF2-40B4-BE49-F238E27FC236}">
                <a16:creationId xmlns:a16="http://schemas.microsoft.com/office/drawing/2014/main" id="{9D5DC380-6045-BBA9-22C8-CED1D04C471C}"/>
              </a:ext>
            </a:extLst>
          </p:cNvPr>
          <p:cNvCxnSpPr>
            <a:cxnSpLocks/>
          </p:cNvCxnSpPr>
          <p:nvPr/>
        </p:nvCxnSpPr>
        <p:spPr>
          <a:xfrm>
            <a:off x="3838302" y="2594626"/>
            <a:ext cx="90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03931346-FDAD-91E1-9442-A6695996AB70}"/>
              </a:ext>
            </a:extLst>
          </p:cNvPr>
          <p:cNvSpPr/>
          <p:nvPr/>
        </p:nvSpPr>
        <p:spPr>
          <a:xfrm>
            <a:off x="4872775" y="2150873"/>
            <a:ext cx="1586753" cy="887506"/>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核心產品</a:t>
            </a:r>
          </a:p>
        </p:txBody>
      </p:sp>
      <p:cxnSp>
        <p:nvCxnSpPr>
          <p:cNvPr id="12" name="直接箭头连接符 11">
            <a:extLst>
              <a:ext uri="{FF2B5EF4-FFF2-40B4-BE49-F238E27FC236}">
                <a16:creationId xmlns:a16="http://schemas.microsoft.com/office/drawing/2014/main" id="{F78F5F2F-F966-F492-548C-EAC6B10ED842}"/>
              </a:ext>
            </a:extLst>
          </p:cNvPr>
          <p:cNvCxnSpPr>
            <a:cxnSpLocks/>
          </p:cNvCxnSpPr>
          <p:nvPr/>
        </p:nvCxnSpPr>
        <p:spPr>
          <a:xfrm>
            <a:off x="6594001" y="2590143"/>
            <a:ext cx="90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38B3E18A-17B4-3B80-A965-957B1523B813}"/>
              </a:ext>
            </a:extLst>
          </p:cNvPr>
          <p:cNvSpPr/>
          <p:nvPr/>
        </p:nvSpPr>
        <p:spPr>
          <a:xfrm>
            <a:off x="7628474" y="2146390"/>
            <a:ext cx="1586753" cy="887506"/>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最終產品</a:t>
            </a:r>
          </a:p>
        </p:txBody>
      </p:sp>
      <p:sp>
        <p:nvSpPr>
          <p:cNvPr id="15" name="矩形 14">
            <a:extLst>
              <a:ext uri="{FF2B5EF4-FFF2-40B4-BE49-F238E27FC236}">
                <a16:creationId xmlns:a16="http://schemas.microsoft.com/office/drawing/2014/main" id="{D71FB6EE-459B-E2B5-FB59-58A9679A8B43}"/>
              </a:ext>
            </a:extLst>
          </p:cNvPr>
          <p:cNvSpPr/>
          <p:nvPr/>
        </p:nvSpPr>
        <p:spPr>
          <a:xfrm>
            <a:off x="2428815" y="4149829"/>
            <a:ext cx="378692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工業品</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Industrial </a:t>
            </a:r>
            <a:r>
              <a:rPr lang="en-US" altLang="zh-CN" sz="1100" dirty="0">
                <a:solidFill>
                  <a:srgbClr val="000000"/>
                </a:solidFill>
                <a:latin typeface="Times New Roman" pitchFamily="18" charset="0"/>
                <a:cs typeface="Times New Roman" pitchFamily="18" charset="0"/>
              </a:rPr>
              <a:t>goods</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產品缐（</a:t>
            </a:r>
            <a:r>
              <a:rPr lang="en-US" altLang="zh-CN" sz="1100" dirty="0">
                <a:solidFill>
                  <a:srgbClr val="000000"/>
                </a:solidFill>
                <a:latin typeface="Times New Roman" pitchFamily="18" charset="0"/>
                <a:cs typeface="Times New Roman" pitchFamily="18" charset="0"/>
              </a:rPr>
              <a:t>Product Line</a:t>
            </a:r>
            <a:r>
              <a:rPr lang="zh-CN" altLang="en-US" sz="1100" dirty="0">
                <a:solidFill>
                  <a:srgbClr val="000000"/>
                </a:solidFill>
                <a:latin typeface="Times New Roman" pitchFamily="18" charset="0"/>
                <a:cs typeface="Times New Roman" pitchFamily="18" charset="0"/>
              </a:rPr>
              <a:t>）的類型</a:t>
            </a:r>
            <a:endParaRPr lang="zh-TW" altLang="en-US" sz="11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6AF4180C-80A2-EC48-B8FE-91F461C58A6B}"/>
              </a:ext>
            </a:extLst>
          </p:cNvPr>
          <p:cNvSpPr/>
          <p:nvPr/>
        </p:nvSpPr>
        <p:spPr>
          <a:xfrm>
            <a:off x="6501156" y="3645301"/>
            <a:ext cx="186229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、專利產品或目錄產品</a:t>
            </a:r>
          </a:p>
        </p:txBody>
      </p:sp>
      <p:sp>
        <p:nvSpPr>
          <p:cNvPr id="17" name="左大括号 16">
            <a:extLst>
              <a:ext uri="{FF2B5EF4-FFF2-40B4-BE49-F238E27FC236}">
                <a16:creationId xmlns:a16="http://schemas.microsoft.com/office/drawing/2014/main" id="{A83AD100-B062-7F29-0FA8-CF9B11565EAF}"/>
              </a:ext>
            </a:extLst>
          </p:cNvPr>
          <p:cNvSpPr/>
          <p:nvPr/>
        </p:nvSpPr>
        <p:spPr>
          <a:xfrm>
            <a:off x="6225954" y="3694213"/>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8" name="矩形 17">
            <a:extLst>
              <a:ext uri="{FF2B5EF4-FFF2-40B4-BE49-F238E27FC236}">
                <a16:creationId xmlns:a16="http://schemas.microsoft.com/office/drawing/2014/main" id="{92D17F23-188F-5AA5-AA7D-98BC37238161}"/>
              </a:ext>
            </a:extLst>
          </p:cNvPr>
          <p:cNvSpPr/>
          <p:nvPr/>
        </p:nvSpPr>
        <p:spPr>
          <a:xfrm>
            <a:off x="6501153" y="3965342"/>
            <a:ext cx="186229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、客戶定制產品</a:t>
            </a:r>
          </a:p>
        </p:txBody>
      </p:sp>
      <p:sp>
        <p:nvSpPr>
          <p:cNvPr id="19" name="矩形 18">
            <a:extLst>
              <a:ext uri="{FF2B5EF4-FFF2-40B4-BE49-F238E27FC236}">
                <a16:creationId xmlns:a16="http://schemas.microsoft.com/office/drawing/2014/main" id="{249BE545-4C5D-A622-343F-2ADD9712DB03}"/>
              </a:ext>
            </a:extLst>
          </p:cNvPr>
          <p:cNvSpPr/>
          <p:nvPr/>
        </p:nvSpPr>
        <p:spPr>
          <a:xfrm>
            <a:off x="6501154" y="4285389"/>
            <a:ext cx="186229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、客戶自定義設計產品</a:t>
            </a:r>
          </a:p>
        </p:txBody>
      </p:sp>
      <p:sp>
        <p:nvSpPr>
          <p:cNvPr id="20" name="矩形 19">
            <a:extLst>
              <a:ext uri="{FF2B5EF4-FFF2-40B4-BE49-F238E27FC236}">
                <a16:creationId xmlns:a16="http://schemas.microsoft.com/office/drawing/2014/main" id="{00407F33-8654-9B53-0E57-B21565B1B4CB}"/>
              </a:ext>
            </a:extLst>
          </p:cNvPr>
          <p:cNvSpPr/>
          <p:nvPr/>
        </p:nvSpPr>
        <p:spPr>
          <a:xfrm>
            <a:off x="6501154" y="4605445"/>
            <a:ext cx="186229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、工業品服務</a:t>
            </a:r>
          </a:p>
        </p:txBody>
      </p:sp>
    </p:spTree>
    <p:extLst>
      <p:ext uri="{BB962C8B-B14F-4D97-AF65-F5344CB8AC3E}">
        <p14:creationId xmlns:p14="http://schemas.microsoft.com/office/powerpoint/2010/main" val="2543859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產品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品質</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quality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66B703F2-5B63-1729-0E94-F4755CD823E9}"/>
              </a:ext>
            </a:extLst>
          </p:cNvPr>
          <p:cNvSpPr/>
          <p:nvPr/>
        </p:nvSpPr>
        <p:spPr>
          <a:xfrm>
            <a:off x="6974540" y="4828883"/>
            <a:ext cx="2061883" cy="314125"/>
          </a:xfrm>
          <a:prstGeom prst="rect">
            <a:avLst/>
          </a:prstGeom>
        </p:spPr>
        <p:txBody>
          <a:bodyPr wrap="square">
            <a:spAutoFit/>
          </a:bodyPr>
          <a:lstStyle/>
          <a:p>
            <a:pPr>
              <a:lnSpc>
                <a:spcPct val="150000"/>
              </a:lnSpc>
            </a:pPr>
            <a:r>
              <a:rPr lang="zh-CN" altLang="en-US" sz="1100" dirty="0">
                <a:solidFill>
                  <a:srgbClr val="FF0915"/>
                </a:solidFill>
                <a:latin typeface="Times New Roman" pitchFamily="18" charset="0"/>
                <a:cs typeface="Times New Roman" pitchFamily="18" charset="0"/>
              </a:rPr>
              <a:t>注意，是思想，不是行爲。</a:t>
            </a:r>
            <a:endParaRPr lang="zh-TW" altLang="en-US" sz="1100" dirty="0">
              <a:solidFill>
                <a:srgbClr val="FF0915"/>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DFFA3D24-EE60-86D2-F92D-D1E3FEDADCDA}"/>
              </a:ext>
            </a:extLst>
          </p:cNvPr>
          <p:cNvSpPr/>
          <p:nvPr/>
        </p:nvSpPr>
        <p:spPr>
          <a:xfrm>
            <a:off x="5738998" y="3416810"/>
            <a:ext cx="998351" cy="455253"/>
          </a:xfrm>
          <a:prstGeom prst="rect">
            <a:avLst/>
          </a:prstGeom>
        </p:spPr>
        <p:txBody>
          <a:bodyPr wrap="square">
            <a:spAutoFit/>
          </a:bodyPr>
          <a:lstStyle/>
          <a:p>
            <a:pPr algn="ctr">
              <a:lnSpc>
                <a:spcPct val="150000"/>
              </a:lnSpc>
            </a:pPr>
            <a:r>
              <a:rPr lang="zh-CN" altLang="en-US" dirty="0">
                <a:solidFill>
                  <a:srgbClr val="4D4D4D"/>
                </a:solidFill>
                <a:latin typeface="Times New Roman" pitchFamily="18" charset="0"/>
                <a:cs typeface="Times New Roman" pitchFamily="18" charset="0"/>
              </a:rPr>
              <a:t>「檢查」</a:t>
            </a:r>
            <a:endParaRPr lang="zh-TW" altLang="en-US" dirty="0">
              <a:solidFill>
                <a:srgbClr val="4D4D4D"/>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59316338-E60A-7052-6AA1-91C06D16ED7B}"/>
              </a:ext>
            </a:extLst>
          </p:cNvPr>
          <p:cNvSpPr/>
          <p:nvPr/>
        </p:nvSpPr>
        <p:spPr>
          <a:xfrm>
            <a:off x="6737349" y="2961557"/>
            <a:ext cx="998351" cy="455253"/>
          </a:xfrm>
          <a:prstGeom prst="rect">
            <a:avLst/>
          </a:prstGeom>
        </p:spPr>
        <p:txBody>
          <a:bodyPr wrap="square">
            <a:spAutoFit/>
          </a:bodyPr>
          <a:lstStyle/>
          <a:p>
            <a:pPr algn="ctr">
              <a:lnSpc>
                <a:spcPct val="150000"/>
              </a:lnSpc>
            </a:pPr>
            <a:r>
              <a:rPr lang="zh-CN" altLang="en-US" dirty="0">
                <a:solidFill>
                  <a:srgbClr val="4D4D4D"/>
                </a:solidFill>
                <a:latin typeface="Times New Roman" pitchFamily="18" charset="0"/>
                <a:cs typeface="Times New Roman" pitchFamily="18" charset="0"/>
              </a:rPr>
              <a:t>「保證」</a:t>
            </a:r>
            <a:endParaRPr lang="zh-TW" altLang="en-US" dirty="0">
              <a:solidFill>
                <a:srgbClr val="4D4D4D"/>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7E96715E-A8A4-C73B-0AA2-CAB62A1D03E0}"/>
              </a:ext>
            </a:extLst>
          </p:cNvPr>
          <p:cNvSpPr/>
          <p:nvPr/>
        </p:nvSpPr>
        <p:spPr>
          <a:xfrm>
            <a:off x="7735700" y="2501475"/>
            <a:ext cx="998351" cy="455253"/>
          </a:xfrm>
          <a:prstGeom prst="rect">
            <a:avLst/>
          </a:prstGeom>
        </p:spPr>
        <p:txBody>
          <a:bodyPr wrap="square">
            <a:spAutoFit/>
          </a:bodyPr>
          <a:lstStyle/>
          <a:p>
            <a:pPr algn="ctr">
              <a:lnSpc>
                <a:spcPct val="150000"/>
              </a:lnSpc>
            </a:pPr>
            <a:r>
              <a:rPr lang="zh-CN" altLang="en-US" dirty="0">
                <a:solidFill>
                  <a:srgbClr val="4D4D4D"/>
                </a:solidFill>
                <a:latin typeface="Times New Roman" pitchFamily="18" charset="0"/>
                <a:cs typeface="Times New Roman" pitchFamily="18" charset="0"/>
              </a:rPr>
              <a:t>「預防」</a:t>
            </a:r>
            <a:endParaRPr lang="zh-TW" altLang="en-US" dirty="0">
              <a:solidFill>
                <a:srgbClr val="4D4D4D"/>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8830C66F-059D-5F8B-312D-AD5A8083DFBA}"/>
              </a:ext>
            </a:extLst>
          </p:cNvPr>
          <p:cNvSpPr/>
          <p:nvPr/>
        </p:nvSpPr>
        <p:spPr>
          <a:xfrm>
            <a:off x="8734051" y="2041393"/>
            <a:ext cx="998351" cy="455253"/>
          </a:xfrm>
          <a:prstGeom prst="rect">
            <a:avLst/>
          </a:prstGeom>
        </p:spPr>
        <p:txBody>
          <a:bodyPr wrap="square">
            <a:spAutoFit/>
          </a:bodyPr>
          <a:lstStyle/>
          <a:p>
            <a:pPr algn="ctr">
              <a:lnSpc>
                <a:spcPct val="150000"/>
              </a:lnSpc>
            </a:pPr>
            <a:r>
              <a:rPr lang="zh-CN" altLang="en-US" dirty="0">
                <a:solidFill>
                  <a:srgbClr val="4D4D4D"/>
                </a:solidFill>
                <a:latin typeface="Times New Roman" pitchFamily="18" charset="0"/>
                <a:cs typeface="Times New Roman" pitchFamily="18" charset="0"/>
              </a:rPr>
              <a:t>「完善」</a:t>
            </a:r>
            <a:endParaRPr lang="zh-TW" altLang="en-US" dirty="0">
              <a:solidFill>
                <a:srgbClr val="4D4D4D"/>
              </a:solidFill>
              <a:latin typeface="Times New Roman" pitchFamily="18" charset="0"/>
              <a:cs typeface="Times New Roman" pitchFamily="18" charset="0"/>
            </a:endParaRPr>
          </a:p>
        </p:txBody>
      </p:sp>
      <p:cxnSp>
        <p:nvCxnSpPr>
          <p:cNvPr id="10" name="直接连接符 9">
            <a:extLst>
              <a:ext uri="{FF2B5EF4-FFF2-40B4-BE49-F238E27FC236}">
                <a16:creationId xmlns:a16="http://schemas.microsoft.com/office/drawing/2014/main" id="{0AF728D3-12AD-C414-0BD3-A573D0BF34CF}"/>
              </a:ext>
            </a:extLst>
          </p:cNvPr>
          <p:cNvCxnSpPr>
            <a:cxnSpLocks/>
          </p:cNvCxnSpPr>
          <p:nvPr/>
        </p:nvCxnSpPr>
        <p:spPr>
          <a:xfrm>
            <a:off x="5738998" y="3877517"/>
            <a:ext cx="998351"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398E1F8-5214-68DD-50FE-019EAF1CF89E}"/>
              </a:ext>
            </a:extLst>
          </p:cNvPr>
          <p:cNvCxnSpPr>
            <a:cxnSpLocks/>
          </p:cNvCxnSpPr>
          <p:nvPr/>
        </p:nvCxnSpPr>
        <p:spPr>
          <a:xfrm>
            <a:off x="8725086" y="2496646"/>
            <a:ext cx="998351"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AB37B1A-E3E9-552E-0DE5-EFD2368B6E7E}"/>
              </a:ext>
            </a:extLst>
          </p:cNvPr>
          <p:cNvCxnSpPr>
            <a:cxnSpLocks/>
          </p:cNvCxnSpPr>
          <p:nvPr/>
        </p:nvCxnSpPr>
        <p:spPr>
          <a:xfrm>
            <a:off x="7735700" y="2956728"/>
            <a:ext cx="998351"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EB151D1F-C8D1-77BC-4EFF-49670A5B07CF}"/>
              </a:ext>
            </a:extLst>
          </p:cNvPr>
          <p:cNvCxnSpPr>
            <a:cxnSpLocks/>
          </p:cNvCxnSpPr>
          <p:nvPr/>
        </p:nvCxnSpPr>
        <p:spPr>
          <a:xfrm>
            <a:off x="6737349" y="3416810"/>
            <a:ext cx="998351"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974F3D1-D9B3-B2A0-2722-277A0C520D0B}"/>
              </a:ext>
            </a:extLst>
          </p:cNvPr>
          <p:cNvCxnSpPr>
            <a:cxnSpLocks/>
          </p:cNvCxnSpPr>
          <p:nvPr/>
        </p:nvCxnSpPr>
        <p:spPr>
          <a:xfrm rot="-60000" flipV="1">
            <a:off x="5595561" y="1584190"/>
            <a:ext cx="3494229" cy="1603044"/>
          </a:xfrm>
          <a:prstGeom prst="straightConnector1">
            <a:avLst/>
          </a:prstGeom>
          <a:ln w="317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411FD162-3181-9371-7C99-C23BBD3BF1EF}"/>
              </a:ext>
            </a:extLst>
          </p:cNvPr>
          <p:cNvSpPr/>
          <p:nvPr/>
        </p:nvSpPr>
        <p:spPr>
          <a:xfrm rot="-1560000">
            <a:off x="6106433" y="2014498"/>
            <a:ext cx="1972234" cy="455253"/>
          </a:xfrm>
          <a:prstGeom prst="rect">
            <a:avLst/>
          </a:prstGeom>
        </p:spPr>
        <p:txBody>
          <a:bodyPr wrap="square">
            <a:spAutoFit/>
          </a:bodyPr>
          <a:lstStyle/>
          <a:p>
            <a:pPr algn="ctr">
              <a:lnSpc>
                <a:spcPct val="150000"/>
              </a:lnSpc>
            </a:pPr>
            <a:r>
              <a:rPr lang="zh-CN" altLang="en-US" dirty="0">
                <a:solidFill>
                  <a:srgbClr val="4D4D4D"/>
                </a:solidFill>
                <a:latin typeface="Times New Roman" pitchFamily="18" charset="0"/>
                <a:cs typeface="Times New Roman" pitchFamily="18" charset="0"/>
              </a:rPr>
              <a:t>品質管理成績</a:t>
            </a:r>
            <a:endParaRPr lang="zh-TW" altLang="en-US" dirty="0">
              <a:solidFill>
                <a:srgbClr val="4D4D4D"/>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61544B1B-C5A3-A7F1-5F42-F68093CB0A66}"/>
              </a:ext>
            </a:extLst>
          </p:cNvPr>
          <p:cNvSpPr/>
          <p:nvPr/>
        </p:nvSpPr>
        <p:spPr>
          <a:xfrm>
            <a:off x="6558055" y="4264989"/>
            <a:ext cx="2215682" cy="455253"/>
          </a:xfrm>
          <a:prstGeom prst="rect">
            <a:avLst/>
          </a:prstGeom>
          <a:ln>
            <a:noFill/>
          </a:ln>
        </p:spPr>
        <p:txBody>
          <a:bodyPr wrap="square">
            <a:spAutoFit/>
          </a:bodyPr>
          <a:lstStyle/>
          <a:p>
            <a:pPr algn="ctr">
              <a:lnSpc>
                <a:spcPct val="150000"/>
              </a:lnSpc>
            </a:pPr>
            <a:r>
              <a:rPr lang="zh-CN" altLang="en-US" dirty="0">
                <a:solidFill>
                  <a:srgbClr val="4D4D4D"/>
                </a:solidFill>
                <a:latin typeface="Times New Roman" pitchFamily="18" charset="0"/>
                <a:cs typeface="Times New Roman" pitchFamily="18" charset="0"/>
              </a:rPr>
              <a:t>品質管理</a:t>
            </a:r>
            <a:r>
              <a:rPr lang="zh-CN" altLang="en-US" b="1" dirty="0">
                <a:latin typeface="Times New Roman" pitchFamily="18" charset="0"/>
                <a:cs typeface="Times New Roman" pitchFamily="18" charset="0"/>
              </a:rPr>
              <a:t>思想</a:t>
            </a:r>
            <a:endParaRPr lang="zh-TW" altLang="en-US" b="1" dirty="0">
              <a:latin typeface="Times New Roman" pitchFamily="18" charset="0"/>
              <a:cs typeface="Times New Roman" pitchFamily="18" charset="0"/>
            </a:endParaRPr>
          </a:p>
        </p:txBody>
      </p:sp>
      <p:cxnSp>
        <p:nvCxnSpPr>
          <p:cNvPr id="22" name="直接连接符 21">
            <a:extLst>
              <a:ext uri="{FF2B5EF4-FFF2-40B4-BE49-F238E27FC236}">
                <a16:creationId xmlns:a16="http://schemas.microsoft.com/office/drawing/2014/main" id="{52EAC53D-2912-EE9A-1523-23C8402986EB}"/>
              </a:ext>
            </a:extLst>
          </p:cNvPr>
          <p:cNvCxnSpPr>
            <a:cxnSpLocks/>
          </p:cNvCxnSpPr>
          <p:nvPr/>
        </p:nvCxnSpPr>
        <p:spPr>
          <a:xfrm>
            <a:off x="5175063" y="4264989"/>
            <a:ext cx="492162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1F7DD25-B7DF-C057-3BFE-5A4BCE4ABC85}"/>
              </a:ext>
            </a:extLst>
          </p:cNvPr>
          <p:cNvSpPr/>
          <p:nvPr/>
        </p:nvSpPr>
        <p:spPr>
          <a:xfrm>
            <a:off x="1094237" y="1722172"/>
            <a:ext cx="3387573" cy="2853282"/>
          </a:xfrm>
          <a:prstGeom prst="rect">
            <a:avLst/>
          </a:prstGeom>
        </p:spPr>
        <p:txBody>
          <a:bodyPr wrap="square">
            <a:spAutoFit/>
          </a:bodyPr>
          <a:lstStyle/>
          <a:p>
            <a:pPr>
              <a:lnSpc>
                <a:spcPct val="150000"/>
              </a:lnSpc>
            </a:pPr>
            <a:r>
              <a:rPr lang="zh-CN" altLang="en-US" sz="1100" b="1" dirty="0">
                <a:solidFill>
                  <a:srgbClr val="4D4D4D"/>
                </a:solidFill>
                <a:latin typeface="Times New Roman" pitchFamily="18" charset="0"/>
                <a:cs typeface="Times New Roman" pitchFamily="18" charset="0"/>
              </a:rPr>
              <a:t>第一級</a:t>
            </a:r>
            <a:r>
              <a:rPr lang="zh-CN" altLang="en-US" sz="1100" dirty="0">
                <a:solidFill>
                  <a:srgbClr val="4D4D4D"/>
                </a:solidFill>
                <a:latin typeface="Times New Roman" pitchFamily="18" charset="0"/>
                <a:cs typeface="Times New Roman" pitchFamily="18" charset="0"/>
              </a:rPr>
              <a:t>：品質檢查。通過質量檢測分離殘缺品。</a:t>
            </a:r>
            <a:endParaRPr lang="en-US" altLang="zh-CN" sz="1100" dirty="0">
              <a:solidFill>
                <a:srgbClr val="4D4D4D"/>
              </a:solidFill>
              <a:latin typeface="Times New Roman" pitchFamily="18" charset="0"/>
              <a:cs typeface="Times New Roman" pitchFamily="18" charset="0"/>
            </a:endParaRPr>
          </a:p>
          <a:p>
            <a:pPr>
              <a:lnSpc>
                <a:spcPct val="150000"/>
              </a:lnSpc>
            </a:pP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b="1" dirty="0">
                <a:solidFill>
                  <a:srgbClr val="4D4D4D"/>
                </a:solidFill>
                <a:latin typeface="Times New Roman" pitchFamily="18" charset="0"/>
                <a:cs typeface="Times New Roman" pitchFamily="18" charset="0"/>
              </a:rPr>
              <a:t>第二級</a:t>
            </a:r>
            <a:r>
              <a:rPr lang="zh-CN" altLang="en-US" sz="1100" dirty="0">
                <a:solidFill>
                  <a:srgbClr val="4D4D4D"/>
                </a:solidFill>
                <a:latin typeface="Times New Roman" pitchFamily="18" charset="0"/>
                <a:cs typeface="Times New Roman" pitchFamily="18" charset="0"/>
              </a:rPr>
              <a:t>：質量保證。通過優化製造工藝，監測生產過程穩定性減少產出殘缺品。</a:t>
            </a:r>
            <a:endParaRPr lang="en-US" altLang="zh-CN" sz="1100" dirty="0">
              <a:solidFill>
                <a:srgbClr val="4D4D4D"/>
              </a:solidFill>
              <a:latin typeface="Times New Roman" pitchFamily="18" charset="0"/>
              <a:cs typeface="Times New Roman" pitchFamily="18" charset="0"/>
            </a:endParaRPr>
          </a:p>
          <a:p>
            <a:pPr>
              <a:lnSpc>
                <a:spcPct val="150000"/>
              </a:lnSpc>
            </a:pP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b="1" dirty="0">
                <a:solidFill>
                  <a:srgbClr val="4D4D4D"/>
                </a:solidFill>
                <a:latin typeface="Times New Roman" pitchFamily="18" charset="0"/>
                <a:cs typeface="Times New Roman" pitchFamily="18" charset="0"/>
              </a:rPr>
              <a:t>第三級</a:t>
            </a:r>
            <a:r>
              <a:rPr lang="zh-CN" altLang="en-US" sz="1100" dirty="0">
                <a:solidFill>
                  <a:srgbClr val="4D4D4D"/>
                </a:solidFill>
                <a:latin typeface="Times New Roman" pitchFamily="18" charset="0"/>
                <a:cs typeface="Times New Roman" pitchFamily="18" charset="0"/>
              </a:rPr>
              <a:t>：預防。通過提高產品設計（</a:t>
            </a:r>
            <a:r>
              <a:rPr lang="en-US" altLang="zh-CN" sz="1100" dirty="0">
                <a:solidFill>
                  <a:srgbClr val="4D4D4D"/>
                </a:solidFill>
                <a:latin typeface="Times New Roman" pitchFamily="18" charset="0"/>
                <a:cs typeface="Times New Roman" pitchFamily="18" charset="0"/>
              </a:rPr>
              <a:t>Design Quality Indicator, DQI</a:t>
            </a:r>
            <a:r>
              <a:rPr lang="zh-CN" altLang="en-US" sz="1100" dirty="0">
                <a:solidFill>
                  <a:srgbClr val="4D4D4D"/>
                </a:solidFill>
                <a:latin typeface="Times New Roman" pitchFamily="18" charset="0"/>
                <a:cs typeface="Times New Roman" pitchFamily="18" charset="0"/>
              </a:rPr>
              <a:t>）消除產出殘缺品。</a:t>
            </a:r>
            <a:endParaRPr lang="en-US" altLang="zh-CN" sz="1100" dirty="0">
              <a:solidFill>
                <a:srgbClr val="4D4D4D"/>
              </a:solidFill>
              <a:latin typeface="Times New Roman" pitchFamily="18" charset="0"/>
              <a:cs typeface="Times New Roman" pitchFamily="18" charset="0"/>
            </a:endParaRPr>
          </a:p>
          <a:p>
            <a:pPr>
              <a:lnSpc>
                <a:spcPct val="150000"/>
              </a:lnSpc>
            </a:pP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b="1" dirty="0">
                <a:solidFill>
                  <a:srgbClr val="4D4D4D"/>
                </a:solidFill>
                <a:latin typeface="Times New Roman" pitchFamily="18" charset="0"/>
                <a:cs typeface="Times New Roman" pitchFamily="18" charset="0"/>
              </a:rPr>
              <a:t>第四級</a:t>
            </a:r>
            <a:r>
              <a:rPr lang="zh-CN" altLang="en-US" sz="1100" dirty="0">
                <a:solidFill>
                  <a:srgbClr val="4D4D4D"/>
                </a:solidFill>
                <a:latin typeface="Times New Roman" pitchFamily="18" charset="0"/>
                <a:cs typeface="Times New Roman" pitchFamily="18" charset="0"/>
              </a:rPr>
              <a:t>：完善。面向用戶需求的質量管理，優化從零配件原料供應商到使用客戶，這一流程中所有程序，最大提升用戶使用體驗。</a:t>
            </a:r>
            <a:endParaRPr lang="zh-TW" altLang="en-US" sz="1100" dirty="0">
              <a:solidFill>
                <a:srgbClr val="4D4D4D"/>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C5238F25-4F6C-F581-C6D3-BFF96F760816}"/>
              </a:ext>
            </a:extLst>
          </p:cNvPr>
          <p:cNvSpPr/>
          <p:nvPr/>
        </p:nvSpPr>
        <p:spPr>
          <a:xfrm>
            <a:off x="1094236" y="784962"/>
            <a:ext cx="848854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產品（</a:t>
            </a:r>
            <a:r>
              <a:rPr lang="en-US" altLang="zh-CN" sz="1100" dirty="0">
                <a:solidFill>
                  <a:srgbClr val="4D4D4D"/>
                </a:solidFill>
                <a:latin typeface="Times New Roman" pitchFamily="18" charset="0"/>
                <a:cs typeface="Times New Roman" pitchFamily="18" charset="0"/>
              </a:rPr>
              <a:t>product</a:t>
            </a:r>
            <a:r>
              <a:rPr lang="zh-CN" altLang="en-US" sz="1100" dirty="0">
                <a:solidFill>
                  <a:srgbClr val="4D4D4D"/>
                </a:solidFill>
                <a:latin typeface="Times New Roman" pitchFamily="18" charset="0"/>
                <a:cs typeface="Times New Roman" pitchFamily="18" charset="0"/>
              </a:rPr>
              <a:t>）的品質（</a:t>
            </a:r>
            <a:r>
              <a:rPr lang="en-US" altLang="zh-CN" sz="1100" dirty="0">
                <a:solidFill>
                  <a:srgbClr val="4D4D4D"/>
                </a:solidFill>
                <a:latin typeface="Times New Roman" pitchFamily="18" charset="0"/>
                <a:cs typeface="Times New Roman" pitchFamily="18" charset="0"/>
              </a:rPr>
              <a:t>quality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在工業品生產企業中，通常用</a:t>
            </a:r>
            <a:r>
              <a:rPr lang="zh-CN" altLang="en-US" sz="1100" dirty="0">
                <a:solidFill>
                  <a:srgbClr val="4D4D4D"/>
                </a:solidFill>
                <a:latin typeface="Times New Roman" pitchFamily="18" charset="0"/>
                <a:cs typeface="Times New Roman" pitchFamily="18" charset="0"/>
              </a:rPr>
              <a:t>產品</a:t>
            </a:r>
            <a:r>
              <a:rPr lang="zh-TW" altLang="en-US" sz="1100" dirty="0">
                <a:solidFill>
                  <a:srgbClr val="4D4D4D"/>
                </a:solidFill>
                <a:latin typeface="Times New Roman" pitchFamily="18" charset="0"/>
                <a:cs typeface="Times New Roman" pitchFamily="18" charset="0"/>
              </a:rPr>
              <a:t>設計品質和</a:t>
            </a:r>
            <a:r>
              <a:rPr lang="zh-CN" altLang="en-US" sz="1100" dirty="0">
                <a:solidFill>
                  <a:srgbClr val="4D4D4D"/>
                </a:solidFill>
                <a:latin typeface="Times New Roman" pitchFamily="18" charset="0"/>
                <a:cs typeface="Times New Roman" pitchFamily="18" charset="0"/>
              </a:rPr>
              <a:t>製造</a:t>
            </a:r>
            <a:r>
              <a:rPr lang="zh-TW" altLang="en-US" sz="1100" dirty="0">
                <a:solidFill>
                  <a:srgbClr val="4D4D4D"/>
                </a:solidFill>
                <a:latin typeface="Times New Roman" pitchFamily="18" charset="0"/>
                <a:cs typeface="Times New Roman" pitchFamily="18" charset="0"/>
              </a:rPr>
              <a:t>工藝品質兩項指數作爲檢查質量的標準。</a:t>
            </a:r>
          </a:p>
        </p:txBody>
      </p:sp>
    </p:spTree>
    <p:extLst>
      <p:ext uri="{BB962C8B-B14F-4D97-AF65-F5344CB8AC3E}">
        <p14:creationId xmlns:p14="http://schemas.microsoft.com/office/powerpoint/2010/main" val="243859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產品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新產品開發</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research and development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430339C3-7F3A-BDCC-E264-33C0A25089F5}"/>
              </a:ext>
            </a:extLst>
          </p:cNvPr>
          <p:cNvSpPr/>
          <p:nvPr/>
        </p:nvSpPr>
        <p:spPr>
          <a:xfrm>
            <a:off x="3119270" y="962550"/>
            <a:ext cx="6095958" cy="56804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新產品開發（</a:t>
            </a:r>
            <a:r>
              <a:rPr lang="en-US" altLang="zh-CN" sz="1100" dirty="0">
                <a:solidFill>
                  <a:srgbClr val="4D4D4D"/>
                </a:solidFill>
                <a:latin typeface="Times New Roman" pitchFamily="18" charset="0"/>
                <a:cs typeface="Times New Roman" pitchFamily="18" charset="0"/>
              </a:rPr>
              <a:t>research and development</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「新」字歸納起來有兩層含義：</a:t>
            </a:r>
          </a:p>
          <a:p>
            <a:pPr>
              <a:lnSpc>
                <a:spcPct val="150000"/>
              </a:lnSpc>
            </a:pPr>
            <a:r>
              <a:rPr lang="en-US" altLang="zh-TW" sz="1100" dirty="0">
                <a:solidFill>
                  <a:srgbClr val="4D4D4D"/>
                </a:solidFill>
                <a:latin typeface="Times New Roman" pitchFamily="18" charset="0"/>
                <a:cs typeface="Times New Roman" pitchFamily="18" charset="0"/>
              </a:rPr>
              <a:t>(1)</a:t>
            </a:r>
            <a:r>
              <a:rPr lang="zh-TW" altLang="en-US" sz="1100" dirty="0">
                <a:solidFill>
                  <a:srgbClr val="4D4D4D"/>
                </a:solidFill>
                <a:latin typeface="Times New Roman" pitchFamily="18" charset="0"/>
                <a:cs typeface="Times New Roman" pitchFamily="18" charset="0"/>
              </a:rPr>
              <a:t>、對於公司來説是新的。 </a:t>
            </a:r>
            <a:r>
              <a:rPr lang="en-US" altLang="zh-TW" sz="1100" dirty="0">
                <a:solidFill>
                  <a:srgbClr val="4D4D4D"/>
                </a:solidFill>
                <a:latin typeface="Times New Roman" pitchFamily="18" charset="0"/>
                <a:cs typeface="Times New Roman" pitchFamily="18" charset="0"/>
              </a:rPr>
              <a:t>(2)</a:t>
            </a:r>
            <a:r>
              <a:rPr lang="zh-TW" altLang="en-US" sz="1100" dirty="0">
                <a:solidFill>
                  <a:srgbClr val="4D4D4D"/>
                </a:solidFill>
                <a:latin typeface="Times New Roman" pitchFamily="18" charset="0"/>
                <a:cs typeface="Times New Roman" pitchFamily="18" charset="0"/>
              </a:rPr>
              <a:t>、對於市場來説是新的</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486873E7-B4CD-E53C-969D-74272F992682}"/>
              </a:ext>
            </a:extLst>
          </p:cNvPr>
          <p:cNvSpPr/>
          <p:nvPr/>
        </p:nvSpPr>
        <p:spPr>
          <a:xfrm>
            <a:off x="3119270" y="2755408"/>
            <a:ext cx="2823679"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新產品（</a:t>
            </a:r>
            <a:r>
              <a:rPr lang="en-US" altLang="zh-CN" sz="1100" dirty="0">
                <a:solidFill>
                  <a:srgbClr val="000000"/>
                </a:solidFill>
                <a:latin typeface="Times New Roman" pitchFamily="18" charset="0"/>
                <a:cs typeface="Times New Roman" pitchFamily="18" charset="0"/>
              </a:rPr>
              <a:t>research and development</a:t>
            </a:r>
            <a:r>
              <a:rPr lang="zh-CN" altLang="en-US" sz="1100" dirty="0">
                <a:solidFill>
                  <a:srgbClr val="000000"/>
                </a:solidFill>
                <a:latin typeface="Times New Roman" pitchFamily="18" charset="0"/>
                <a:cs typeface="Times New Roman" pitchFamily="18" charset="0"/>
              </a:rPr>
              <a:t>）分類</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68090288-DA32-57ED-A108-D7A251196DBB}"/>
              </a:ext>
            </a:extLst>
          </p:cNvPr>
          <p:cNvSpPr/>
          <p:nvPr/>
        </p:nvSpPr>
        <p:spPr>
          <a:xfrm>
            <a:off x="6218151" y="1929777"/>
            <a:ext cx="19531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、全新產品</a:t>
            </a:r>
          </a:p>
        </p:txBody>
      </p:sp>
      <p:sp>
        <p:nvSpPr>
          <p:cNvPr id="15" name="左大括号 14">
            <a:extLst>
              <a:ext uri="{FF2B5EF4-FFF2-40B4-BE49-F238E27FC236}">
                <a16:creationId xmlns:a16="http://schemas.microsoft.com/office/drawing/2014/main" id="{9D770B4B-286D-1DDA-351F-5AC8C158F977}"/>
              </a:ext>
            </a:extLst>
          </p:cNvPr>
          <p:cNvSpPr/>
          <p:nvPr/>
        </p:nvSpPr>
        <p:spPr>
          <a:xfrm>
            <a:off x="5942949" y="1978688"/>
            <a:ext cx="264989" cy="186756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6" name="矩形 15">
            <a:extLst>
              <a:ext uri="{FF2B5EF4-FFF2-40B4-BE49-F238E27FC236}">
                <a16:creationId xmlns:a16="http://schemas.microsoft.com/office/drawing/2014/main" id="{68F5681E-7B4B-6DEA-6ECA-38ECD1DB7BB2}"/>
              </a:ext>
            </a:extLst>
          </p:cNvPr>
          <p:cNvSpPr/>
          <p:nvPr/>
        </p:nvSpPr>
        <p:spPr>
          <a:xfrm>
            <a:off x="6218148" y="2249818"/>
            <a:ext cx="19531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、新</a:t>
            </a:r>
            <a:r>
              <a:rPr lang="zh-CN" altLang="en-US" sz="1100" dirty="0">
                <a:solidFill>
                  <a:srgbClr val="000000"/>
                </a:solidFill>
                <a:latin typeface="Times New Roman" pitchFamily="18" charset="0"/>
                <a:cs typeface="Times New Roman" pitchFamily="18" charset="0"/>
              </a:rPr>
              <a:t>開設的</a:t>
            </a:r>
            <a:r>
              <a:rPr lang="zh-TW" altLang="en-US" sz="1100" dirty="0">
                <a:solidFill>
                  <a:srgbClr val="000000"/>
                </a:solidFill>
                <a:latin typeface="Times New Roman" pitchFamily="18" charset="0"/>
                <a:cs typeface="Times New Roman" pitchFamily="18" charset="0"/>
              </a:rPr>
              <a:t>產品缐</a:t>
            </a:r>
          </a:p>
        </p:txBody>
      </p:sp>
      <p:sp>
        <p:nvSpPr>
          <p:cNvPr id="19" name="矩形 18">
            <a:extLst>
              <a:ext uri="{FF2B5EF4-FFF2-40B4-BE49-F238E27FC236}">
                <a16:creationId xmlns:a16="http://schemas.microsoft.com/office/drawing/2014/main" id="{7793F671-2D40-2356-476D-EEAE16F398CF}"/>
              </a:ext>
            </a:extLst>
          </p:cNvPr>
          <p:cNvSpPr/>
          <p:nvPr/>
        </p:nvSpPr>
        <p:spPr>
          <a:xfrm>
            <a:off x="6218149" y="2569865"/>
            <a:ext cx="195318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、原有產品缐的延伸</a:t>
            </a:r>
          </a:p>
        </p:txBody>
      </p:sp>
      <p:sp>
        <p:nvSpPr>
          <p:cNvPr id="24" name="矩形 23">
            <a:extLst>
              <a:ext uri="{FF2B5EF4-FFF2-40B4-BE49-F238E27FC236}">
                <a16:creationId xmlns:a16="http://schemas.microsoft.com/office/drawing/2014/main" id="{A9CAD54E-C05B-B615-B17C-3F215A23F7F3}"/>
              </a:ext>
            </a:extLst>
          </p:cNvPr>
          <p:cNvSpPr/>
          <p:nvPr/>
        </p:nvSpPr>
        <p:spPr>
          <a:xfrm>
            <a:off x="6218149" y="2889921"/>
            <a:ext cx="195318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原有產品的</a:t>
            </a:r>
            <a:r>
              <a:rPr lang="zh-TW" altLang="en-US" sz="1100" dirty="0">
                <a:solidFill>
                  <a:srgbClr val="000000"/>
                </a:solidFill>
                <a:latin typeface="Times New Roman" pitchFamily="18" charset="0"/>
                <a:cs typeface="Times New Roman" pitchFamily="18" charset="0"/>
              </a:rPr>
              <a:t>改進與完善</a:t>
            </a:r>
          </a:p>
        </p:txBody>
      </p:sp>
      <p:sp>
        <p:nvSpPr>
          <p:cNvPr id="29" name="矩形 28">
            <a:extLst>
              <a:ext uri="{FF2B5EF4-FFF2-40B4-BE49-F238E27FC236}">
                <a16:creationId xmlns:a16="http://schemas.microsoft.com/office/drawing/2014/main" id="{80350309-DE15-6866-52DA-E0E7FED81BEE}"/>
              </a:ext>
            </a:extLst>
          </p:cNvPr>
          <p:cNvSpPr/>
          <p:nvPr/>
        </p:nvSpPr>
        <p:spPr>
          <a:xfrm>
            <a:off x="6218149" y="3209958"/>
            <a:ext cx="195318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、原有產品的重新定位</a:t>
            </a:r>
          </a:p>
        </p:txBody>
      </p:sp>
      <p:sp>
        <p:nvSpPr>
          <p:cNvPr id="32" name="矩形 31">
            <a:extLst>
              <a:ext uri="{FF2B5EF4-FFF2-40B4-BE49-F238E27FC236}">
                <a16:creationId xmlns:a16="http://schemas.microsoft.com/office/drawing/2014/main" id="{8BC5D62F-1450-4FFC-C6D2-1521FBBE6615}"/>
              </a:ext>
            </a:extLst>
          </p:cNvPr>
          <p:cNvSpPr/>
          <p:nvPr/>
        </p:nvSpPr>
        <p:spPr>
          <a:xfrm>
            <a:off x="6218148" y="3532130"/>
            <a:ext cx="195318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、原有產品降低成本</a:t>
            </a:r>
          </a:p>
        </p:txBody>
      </p:sp>
      <p:sp>
        <p:nvSpPr>
          <p:cNvPr id="33" name="矩形 32">
            <a:extLst>
              <a:ext uri="{FF2B5EF4-FFF2-40B4-BE49-F238E27FC236}">
                <a16:creationId xmlns:a16="http://schemas.microsoft.com/office/drawing/2014/main" id="{207EAF18-C269-7F7D-CFFE-4A8BD2EEDC01}"/>
              </a:ext>
            </a:extLst>
          </p:cNvPr>
          <p:cNvSpPr/>
          <p:nvPr/>
        </p:nvSpPr>
        <p:spPr>
          <a:xfrm>
            <a:off x="3119270" y="4458260"/>
            <a:ext cx="3503139"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新產品開發（</a:t>
            </a:r>
            <a:r>
              <a:rPr lang="en-US" altLang="zh-CN" sz="1100" dirty="0">
                <a:solidFill>
                  <a:srgbClr val="000000"/>
                </a:solidFill>
                <a:latin typeface="Times New Roman" pitchFamily="18" charset="0"/>
                <a:cs typeface="Times New Roman" pitchFamily="18" charset="0"/>
              </a:rPr>
              <a:t>research and development</a:t>
            </a:r>
            <a:r>
              <a:rPr lang="zh-CN" altLang="en-US" sz="1100" dirty="0">
                <a:solidFill>
                  <a:srgbClr val="000000"/>
                </a:solidFill>
                <a:latin typeface="Times New Roman" pitchFamily="18" charset="0"/>
                <a:cs typeface="Times New Roman" pitchFamily="18" charset="0"/>
              </a:rPr>
              <a:t>）風險的類型</a:t>
            </a:r>
            <a:endParaRPr lang="zh-TW" altLang="en-US" sz="1100" dirty="0">
              <a:solidFill>
                <a:srgbClr val="000000"/>
              </a:solidFill>
              <a:latin typeface="Times New Roman" pitchFamily="18" charset="0"/>
              <a:cs typeface="Times New Roman" pitchFamily="18" charset="0"/>
            </a:endParaRPr>
          </a:p>
        </p:txBody>
      </p:sp>
      <p:sp>
        <p:nvSpPr>
          <p:cNvPr id="34" name="矩形 33">
            <a:extLst>
              <a:ext uri="{FF2B5EF4-FFF2-40B4-BE49-F238E27FC236}">
                <a16:creationId xmlns:a16="http://schemas.microsoft.com/office/drawing/2014/main" id="{60447A63-69F6-E8A7-C90B-39B069140ADC}"/>
              </a:ext>
            </a:extLst>
          </p:cNvPr>
          <p:cNvSpPr/>
          <p:nvPr/>
        </p:nvSpPr>
        <p:spPr>
          <a:xfrm>
            <a:off x="6897612" y="4295282"/>
            <a:ext cx="118670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、技術風險</a:t>
            </a:r>
          </a:p>
        </p:txBody>
      </p:sp>
      <p:sp>
        <p:nvSpPr>
          <p:cNvPr id="35" name="左大括号 34">
            <a:extLst>
              <a:ext uri="{FF2B5EF4-FFF2-40B4-BE49-F238E27FC236}">
                <a16:creationId xmlns:a16="http://schemas.microsoft.com/office/drawing/2014/main" id="{7DCA0035-9D5E-CAEB-4116-9D32EC9980A5}"/>
              </a:ext>
            </a:extLst>
          </p:cNvPr>
          <p:cNvSpPr/>
          <p:nvPr/>
        </p:nvSpPr>
        <p:spPr>
          <a:xfrm>
            <a:off x="6622410" y="4344193"/>
            <a:ext cx="264989" cy="58525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36" name="矩形 35">
            <a:extLst>
              <a:ext uri="{FF2B5EF4-FFF2-40B4-BE49-F238E27FC236}">
                <a16:creationId xmlns:a16="http://schemas.microsoft.com/office/drawing/2014/main" id="{62047E3B-6DCA-4BAD-5BBE-A63351441778}"/>
              </a:ext>
            </a:extLst>
          </p:cNvPr>
          <p:cNvSpPr/>
          <p:nvPr/>
        </p:nvSpPr>
        <p:spPr>
          <a:xfrm>
            <a:off x="6897609" y="4615323"/>
            <a:ext cx="118670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、市場風險</a:t>
            </a:r>
          </a:p>
        </p:txBody>
      </p:sp>
    </p:spTree>
    <p:extLst>
      <p:ext uri="{BB962C8B-B14F-4D97-AF65-F5344CB8AC3E}">
        <p14:creationId xmlns:p14="http://schemas.microsoft.com/office/powerpoint/2010/main" val="177433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7A0A1-8A4A-3B17-101C-7C21CACC23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1EC4534-DEED-861E-0CB5-AC0E39B7D80A}"/>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C49DBCF-03E6-9436-AA44-886B92AEA372}"/>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產品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新產品開發</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research and development</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流程</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process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F2013221-16EC-4405-2D20-3C91C1E3EC65}"/>
              </a:ext>
            </a:extLst>
          </p:cNvPr>
          <p:cNvSpPr/>
          <p:nvPr/>
        </p:nvSpPr>
        <p:spPr>
          <a:xfrm>
            <a:off x="2377056" y="861883"/>
            <a:ext cx="5881561"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新產品開發（</a:t>
            </a:r>
            <a:r>
              <a:rPr lang="en-US" altLang="zh-CN" sz="1100" dirty="0">
                <a:solidFill>
                  <a:srgbClr val="4D4D4D"/>
                </a:solidFill>
                <a:latin typeface="Times New Roman" pitchFamily="18" charset="0"/>
                <a:cs typeface="Times New Roman" pitchFamily="18" charset="0"/>
              </a:rPr>
              <a:t>research and development</a:t>
            </a:r>
            <a:r>
              <a:rPr lang="zh-CN" altLang="en-US" sz="1100" dirty="0">
                <a:solidFill>
                  <a:srgbClr val="4D4D4D"/>
                </a:solidFill>
                <a:latin typeface="Times New Roman" pitchFamily="18" charset="0"/>
                <a:cs typeface="Times New Roman" pitchFamily="18" charset="0"/>
              </a:rPr>
              <a:t>）的流程（</a:t>
            </a:r>
            <a:r>
              <a:rPr lang="en-US" altLang="zh-CN" sz="1100" dirty="0">
                <a:solidFill>
                  <a:srgbClr val="4D4D4D"/>
                </a:solidFill>
                <a:latin typeface="Times New Roman" pitchFamily="18" charset="0"/>
                <a:cs typeface="Times New Roman" pitchFamily="18" charset="0"/>
              </a:rPr>
              <a:t>process</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4" name="矩形: 圆角 3">
            <a:extLst>
              <a:ext uri="{FF2B5EF4-FFF2-40B4-BE49-F238E27FC236}">
                <a16:creationId xmlns:a16="http://schemas.microsoft.com/office/drawing/2014/main" id="{65141EFE-8C71-E859-0498-CDA38718015C}"/>
              </a:ext>
            </a:extLst>
          </p:cNvPr>
          <p:cNvSpPr/>
          <p:nvPr/>
        </p:nvSpPr>
        <p:spPr>
          <a:xfrm>
            <a:off x="1417828" y="1599542"/>
            <a:ext cx="1586753"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CN" altLang="en-US" dirty="0">
                <a:solidFill>
                  <a:schemeClr val="tx1"/>
                </a:solidFill>
                <a:latin typeface="宋体" panose="02010600030101010101" pitchFamily="2" charset="-122"/>
                <a:ea typeface="宋体" panose="02010600030101010101" pitchFamily="2" charset="-122"/>
              </a:rPr>
              <a:t>概念創意</a:t>
            </a:r>
          </a:p>
        </p:txBody>
      </p:sp>
      <p:cxnSp>
        <p:nvCxnSpPr>
          <p:cNvPr id="6" name="直接箭头连接符 5">
            <a:extLst>
              <a:ext uri="{FF2B5EF4-FFF2-40B4-BE49-F238E27FC236}">
                <a16:creationId xmlns:a16="http://schemas.microsoft.com/office/drawing/2014/main" id="{896566AF-4D73-4B59-8211-F15243EBC175}"/>
              </a:ext>
            </a:extLst>
          </p:cNvPr>
          <p:cNvCxnSpPr>
            <a:cxnSpLocks/>
          </p:cNvCxnSpPr>
          <p:nvPr/>
        </p:nvCxnSpPr>
        <p:spPr>
          <a:xfrm>
            <a:off x="3139054" y="2137424"/>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EFDD42C7-9410-D5B1-C5B2-6CF104FA4CD9}"/>
              </a:ext>
            </a:extLst>
          </p:cNvPr>
          <p:cNvSpPr/>
          <p:nvPr/>
        </p:nvSpPr>
        <p:spPr>
          <a:xfrm>
            <a:off x="3813527" y="1595059"/>
            <a:ext cx="1735625"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CN" altLang="en-US" dirty="0">
                <a:solidFill>
                  <a:schemeClr val="tx1"/>
                </a:solidFill>
                <a:latin typeface="宋体" panose="02010600030101010101" pitchFamily="2" charset="-122"/>
                <a:ea typeface="宋体" panose="02010600030101010101" pitchFamily="2" charset="-122"/>
              </a:rPr>
              <a:t>產品特徵描述</a:t>
            </a:r>
          </a:p>
        </p:txBody>
      </p:sp>
      <p:cxnSp>
        <p:nvCxnSpPr>
          <p:cNvPr id="12" name="直接箭头连接符 11">
            <a:extLst>
              <a:ext uri="{FF2B5EF4-FFF2-40B4-BE49-F238E27FC236}">
                <a16:creationId xmlns:a16="http://schemas.microsoft.com/office/drawing/2014/main" id="{6EAECE7E-92FB-ECB2-DFC3-4C9F716A4406}"/>
              </a:ext>
            </a:extLst>
          </p:cNvPr>
          <p:cNvCxnSpPr>
            <a:cxnSpLocks/>
          </p:cNvCxnSpPr>
          <p:nvPr/>
        </p:nvCxnSpPr>
        <p:spPr>
          <a:xfrm>
            <a:off x="5670417" y="2129117"/>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39B817F0-BDA8-F132-A933-2394C06C7FAA}"/>
              </a:ext>
            </a:extLst>
          </p:cNvPr>
          <p:cNvSpPr/>
          <p:nvPr/>
        </p:nvSpPr>
        <p:spPr>
          <a:xfrm>
            <a:off x="6349133" y="1595059"/>
            <a:ext cx="3816842"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CN" altLang="en-US" dirty="0">
                <a:solidFill>
                  <a:schemeClr val="tx1"/>
                </a:solidFill>
                <a:latin typeface="宋体" panose="02010600030101010101" pitchFamily="2" charset="-122"/>
                <a:ea typeface="宋体" panose="02010600030101010101" pitchFamily="2" charset="-122"/>
              </a:rPr>
              <a:t>品質功能展開</a:t>
            </a:r>
            <a:endParaRPr lang="en-US" altLang="zh-CN" dirty="0">
              <a:solidFill>
                <a:schemeClr val="tx1"/>
              </a:solidFill>
              <a:latin typeface="宋体" panose="02010600030101010101" pitchFamily="2" charset="-122"/>
              <a:ea typeface="宋体" panose="02010600030101010101" pitchFamily="2" charset="-122"/>
            </a:endParaRPr>
          </a:p>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quality function deployment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QFD</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ct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4" name="直接箭头连接符 13">
            <a:extLst>
              <a:ext uri="{FF2B5EF4-FFF2-40B4-BE49-F238E27FC236}">
                <a16:creationId xmlns:a16="http://schemas.microsoft.com/office/drawing/2014/main" id="{1780A336-DBC0-215A-9318-37A81A82379C}"/>
              </a:ext>
            </a:extLst>
          </p:cNvPr>
          <p:cNvCxnSpPr>
            <a:cxnSpLocks/>
          </p:cNvCxnSpPr>
          <p:nvPr/>
        </p:nvCxnSpPr>
        <p:spPr>
          <a:xfrm rot="5400000">
            <a:off x="7997581" y="3177333"/>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44C5073E-FBA4-F719-8F8F-15FF2962D7D8}"/>
              </a:ext>
            </a:extLst>
          </p:cNvPr>
          <p:cNvSpPr/>
          <p:nvPr/>
        </p:nvSpPr>
        <p:spPr>
          <a:xfrm>
            <a:off x="6113452" y="3665256"/>
            <a:ext cx="4362048"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CN" altLang="en-US" dirty="0">
                <a:solidFill>
                  <a:schemeClr val="tx1"/>
                </a:solidFill>
                <a:latin typeface="宋体" panose="02010600030101010101" pitchFamily="2" charset="-122"/>
                <a:ea typeface="宋体" panose="02010600030101010101" pitchFamily="2" charset="-122"/>
              </a:rPr>
              <a:t>產品開發</a:t>
            </a:r>
            <a:endParaRPr lang="en-US" altLang="zh-CN" dirty="0">
              <a:solidFill>
                <a:schemeClr val="tx1"/>
              </a:solidFill>
              <a:latin typeface="宋体" panose="02010600030101010101" pitchFamily="2" charset="-122"/>
              <a:ea typeface="宋体" panose="02010600030101010101" pitchFamily="2" charset="-122"/>
            </a:endParaRPr>
          </a:p>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Waterfall or Spiral or Agile or Iterative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9" name="直接箭头连接符 18">
            <a:extLst>
              <a:ext uri="{FF2B5EF4-FFF2-40B4-BE49-F238E27FC236}">
                <a16:creationId xmlns:a16="http://schemas.microsoft.com/office/drawing/2014/main" id="{24D6F04C-F3F5-C591-EB8A-EBD8BEA99532}"/>
              </a:ext>
            </a:extLst>
          </p:cNvPr>
          <p:cNvCxnSpPr>
            <a:cxnSpLocks/>
          </p:cNvCxnSpPr>
          <p:nvPr/>
        </p:nvCxnSpPr>
        <p:spPr>
          <a:xfrm flipH="1">
            <a:off x="5452686" y="4208931"/>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4AD95D40-8AA2-C81F-56F0-4E3ACBB9F620}"/>
              </a:ext>
            </a:extLst>
          </p:cNvPr>
          <p:cNvSpPr/>
          <p:nvPr/>
        </p:nvSpPr>
        <p:spPr>
          <a:xfrm>
            <a:off x="3582827" y="3665256"/>
            <a:ext cx="1735625"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CN" altLang="en-US" dirty="0">
                <a:solidFill>
                  <a:schemeClr val="tx1"/>
                </a:solidFill>
                <a:latin typeface="宋体" panose="02010600030101010101" pitchFamily="2" charset="-122"/>
                <a:ea typeface="宋体" panose="02010600030101010101" pitchFamily="2" charset="-122"/>
              </a:rPr>
              <a:t>產品測試</a:t>
            </a:r>
            <a:endParaRPr lang="en-US" altLang="zh-CN" dirty="0">
              <a:solidFill>
                <a:schemeClr val="tx1"/>
              </a:solidFill>
              <a:latin typeface="宋体" panose="02010600030101010101" pitchFamily="2" charset="-122"/>
              <a:ea typeface="宋体" panose="02010600030101010101" pitchFamily="2" charset="-122"/>
            </a:endParaRPr>
          </a:p>
          <a:p>
            <a:pPr algn="ct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α</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β</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γ</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ctr"/>
            <a:endParaRPr lang="zh-CN" altLang="en-US" dirty="0">
              <a:solidFill>
                <a:schemeClr val="tx1"/>
              </a:solidFill>
              <a:latin typeface="宋体" panose="02010600030101010101" pitchFamily="2" charset="-122"/>
              <a:ea typeface="宋体" panose="02010600030101010101" pitchFamily="2" charset="-122"/>
            </a:endParaRPr>
          </a:p>
        </p:txBody>
      </p:sp>
      <p:cxnSp>
        <p:nvCxnSpPr>
          <p:cNvPr id="21" name="直接箭头连接符 20">
            <a:extLst>
              <a:ext uri="{FF2B5EF4-FFF2-40B4-BE49-F238E27FC236}">
                <a16:creationId xmlns:a16="http://schemas.microsoft.com/office/drawing/2014/main" id="{237F22D8-62D2-1FE6-7244-9938EAE282A9}"/>
              </a:ext>
            </a:extLst>
          </p:cNvPr>
          <p:cNvCxnSpPr>
            <a:cxnSpLocks/>
          </p:cNvCxnSpPr>
          <p:nvPr/>
        </p:nvCxnSpPr>
        <p:spPr>
          <a:xfrm flipH="1">
            <a:off x="2908594" y="4208931"/>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矩形: 圆角 21">
            <a:extLst>
              <a:ext uri="{FF2B5EF4-FFF2-40B4-BE49-F238E27FC236}">
                <a16:creationId xmlns:a16="http://schemas.microsoft.com/office/drawing/2014/main" id="{AACD1041-F1C6-5CC1-1007-09BDC71DAAAC}"/>
              </a:ext>
            </a:extLst>
          </p:cNvPr>
          <p:cNvSpPr/>
          <p:nvPr/>
        </p:nvSpPr>
        <p:spPr>
          <a:xfrm>
            <a:off x="1038735" y="3665256"/>
            <a:ext cx="1735625"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CN" altLang="en-US" dirty="0">
                <a:solidFill>
                  <a:schemeClr val="tx1"/>
                </a:solidFill>
                <a:latin typeface="宋体" panose="02010600030101010101" pitchFamily="2" charset="-122"/>
                <a:ea typeface="宋体" panose="02010600030101010101" pitchFamily="2" charset="-122"/>
              </a:rPr>
              <a:t>發布投放</a:t>
            </a:r>
          </a:p>
        </p:txBody>
      </p:sp>
    </p:spTree>
    <p:extLst>
      <p:ext uri="{BB962C8B-B14F-4D97-AF65-F5344CB8AC3E}">
        <p14:creationId xmlns:p14="http://schemas.microsoft.com/office/powerpoint/2010/main" val="4211262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2684-1934-B0D1-6F2D-BABC6A1C951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D6D580B-4FA7-FC9B-CD7F-E64E258EEC0A}"/>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4F79B584-63C1-757A-6574-39C1D404C515}"/>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產品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product</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新產品開發</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research and development</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：品質功能展開</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quality function deployment</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QFD</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EB5CA444-3E07-FF64-CD76-0C9B3E0B3B9B}"/>
              </a:ext>
            </a:extLst>
          </p:cNvPr>
          <p:cNvSpPr/>
          <p:nvPr/>
        </p:nvSpPr>
        <p:spPr>
          <a:xfrm>
            <a:off x="1644523" y="614422"/>
            <a:ext cx="8229600" cy="56804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新產品開發（</a:t>
            </a:r>
            <a:r>
              <a:rPr lang="en-US" altLang="zh-CN" sz="1100" dirty="0">
                <a:solidFill>
                  <a:srgbClr val="4D4D4D"/>
                </a:solidFill>
                <a:latin typeface="Times New Roman" pitchFamily="18" charset="0"/>
                <a:cs typeface="Times New Roman" pitchFamily="18" charset="0"/>
              </a:rPr>
              <a:t>research and development</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品質功能展開（</a:t>
            </a:r>
            <a:r>
              <a:rPr lang="en-US" altLang="zh-CN" sz="1100" dirty="0">
                <a:solidFill>
                  <a:srgbClr val="4D4D4D"/>
                </a:solidFill>
                <a:latin typeface="Times New Roman" pitchFamily="18" charset="0"/>
                <a:cs typeface="Times New Roman" pitchFamily="18" charset="0"/>
              </a:rPr>
              <a:t>quality function deployment, QFD</a:t>
            </a:r>
            <a:r>
              <a:rPr lang="zh-CN" altLang="en-US" sz="1100" dirty="0">
                <a:solidFill>
                  <a:srgbClr val="4D4D4D"/>
                </a:solidFill>
                <a:latin typeface="Times New Roman" pitchFamily="18" charset="0"/>
                <a:cs typeface="Times New Roman" pitchFamily="18" charset="0"/>
              </a:rPr>
              <a:t>）的</a:t>
            </a:r>
            <a:r>
              <a:rPr lang="zh-CN" altLang="en-US" sz="1100" b="1" dirty="0">
                <a:latin typeface="Times New Roman" pitchFamily="18" charset="0"/>
                <a:cs typeface="Times New Roman" pitchFamily="18" charset="0"/>
              </a:rPr>
              <a:t>展示工具</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品質分解矩陣（</a:t>
            </a:r>
            <a:r>
              <a:rPr lang="zh-CN" altLang="en-US" sz="1100" dirty="0">
                <a:solidFill>
                  <a:srgbClr val="4D4D4D"/>
                </a:solidFill>
                <a:latin typeface="Times New Roman" pitchFamily="18" charset="0"/>
                <a:cs typeface="Times New Roman" pitchFamily="18" charset="0"/>
              </a:rPr>
              <a:t>質量</a:t>
            </a:r>
            <a:r>
              <a:rPr lang="zh-TW" altLang="en-US" sz="1100" dirty="0">
                <a:solidFill>
                  <a:srgbClr val="4D4D4D"/>
                </a:solidFill>
                <a:latin typeface="Times New Roman" pitchFamily="18" charset="0"/>
                <a:cs typeface="Times New Roman" pitchFamily="18" charset="0"/>
              </a:rPr>
              <a:t>屋）</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pic>
        <p:nvPicPr>
          <p:cNvPr id="4" name="图片 3">
            <a:extLst>
              <a:ext uri="{FF2B5EF4-FFF2-40B4-BE49-F238E27FC236}">
                <a16:creationId xmlns:a16="http://schemas.microsoft.com/office/drawing/2014/main" id="{E4ECFE21-B415-7B98-6FC8-2A4FB86FAD30}"/>
              </a:ext>
            </a:extLst>
          </p:cNvPr>
          <p:cNvPicPr>
            <a:picLocks noChangeAspect="1"/>
          </p:cNvPicPr>
          <p:nvPr/>
        </p:nvPicPr>
        <p:blipFill>
          <a:blip r:embed="rId3"/>
          <a:stretch>
            <a:fillRect/>
          </a:stretch>
        </p:blipFill>
        <p:spPr>
          <a:xfrm>
            <a:off x="4177756" y="2231380"/>
            <a:ext cx="3149355" cy="3374310"/>
          </a:xfrm>
          <a:prstGeom prst="rect">
            <a:avLst/>
          </a:prstGeom>
        </p:spPr>
      </p:pic>
      <p:grpSp>
        <p:nvGrpSpPr>
          <p:cNvPr id="45" name="组合 44">
            <a:extLst>
              <a:ext uri="{FF2B5EF4-FFF2-40B4-BE49-F238E27FC236}">
                <a16:creationId xmlns:a16="http://schemas.microsoft.com/office/drawing/2014/main" id="{95035115-316C-66D4-D479-B2565DD7CA78}"/>
              </a:ext>
            </a:extLst>
          </p:cNvPr>
          <p:cNvGrpSpPr/>
          <p:nvPr/>
        </p:nvGrpSpPr>
        <p:grpSpPr>
          <a:xfrm>
            <a:off x="2429323" y="1417844"/>
            <a:ext cx="6660000" cy="580935"/>
            <a:chOff x="2429323" y="1256477"/>
            <a:chExt cx="6660000" cy="580935"/>
          </a:xfrm>
        </p:grpSpPr>
        <p:sp>
          <p:nvSpPr>
            <p:cNvPr id="6" name="矩形 5">
              <a:extLst>
                <a:ext uri="{FF2B5EF4-FFF2-40B4-BE49-F238E27FC236}">
                  <a16:creationId xmlns:a16="http://schemas.microsoft.com/office/drawing/2014/main" id="{456270F5-5687-65D8-F29C-C5E8973A8618}"/>
                </a:ext>
              </a:extLst>
            </p:cNvPr>
            <p:cNvSpPr/>
            <p:nvPr/>
          </p:nvSpPr>
          <p:spPr>
            <a:xfrm>
              <a:off x="2429323" y="1404505"/>
              <a:ext cx="6660000" cy="414922"/>
            </a:xfrm>
            <a:prstGeom prst="rect">
              <a:avLst/>
            </a:prstGeom>
          </p:spPr>
          <p:txBody>
            <a:bodyPr wrap="square">
              <a:spAutoFit/>
            </a:bodyPr>
            <a:lstStyle/>
            <a:p>
              <a:pPr algn="ctr">
                <a:lnSpc>
                  <a:spcPct val="150000"/>
                </a:lnSpc>
              </a:pPr>
              <a:r>
                <a:rPr lang="zh-CN" altLang="en-US" sz="1600" dirty="0">
                  <a:solidFill>
                    <a:srgbClr val="4D4D4D"/>
                  </a:solidFill>
                  <a:latin typeface="Times New Roman" pitchFamily="18" charset="0"/>
                  <a:cs typeface="Times New Roman" pitchFamily="18" charset="0"/>
                </a:rPr>
                <a:t>顧客需求 → 產品設計要求 → 零部件要求 → 製造工藝要求 → 生產要求</a:t>
              </a:r>
              <a:endParaRPr lang="zh-TW" altLang="en-US" sz="1600" dirty="0">
                <a:solidFill>
                  <a:srgbClr val="4D4D4D"/>
                </a:solidFill>
                <a:latin typeface="Times New Roman" pitchFamily="18" charset="0"/>
                <a:cs typeface="Times New Roman" pitchFamily="18" charset="0"/>
              </a:endParaRPr>
            </a:p>
          </p:txBody>
        </p:sp>
        <p:cxnSp>
          <p:nvCxnSpPr>
            <p:cNvPr id="8" name="直接连接符 7">
              <a:extLst>
                <a:ext uri="{FF2B5EF4-FFF2-40B4-BE49-F238E27FC236}">
                  <a16:creationId xmlns:a16="http://schemas.microsoft.com/office/drawing/2014/main" id="{B56E5B18-2AA9-8386-F59B-3B1B6BBAEC17}"/>
                </a:ext>
              </a:extLst>
            </p:cNvPr>
            <p:cNvCxnSpPr>
              <a:cxnSpLocks/>
            </p:cNvCxnSpPr>
            <p:nvPr/>
          </p:nvCxnSpPr>
          <p:spPr>
            <a:xfrm>
              <a:off x="3699147" y="1440365"/>
              <a:ext cx="0" cy="3960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AB26658-C107-2E6A-4712-D9917AA8E94D}"/>
                </a:ext>
              </a:extLst>
            </p:cNvPr>
            <p:cNvCxnSpPr>
              <a:cxnSpLocks/>
            </p:cNvCxnSpPr>
            <p:nvPr/>
          </p:nvCxnSpPr>
          <p:spPr>
            <a:xfrm>
              <a:off x="4973929" y="1441412"/>
              <a:ext cx="0" cy="3960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4F802EB-D305-82B2-50E4-C527A721554E}"/>
                </a:ext>
              </a:extLst>
            </p:cNvPr>
            <p:cNvCxnSpPr>
              <a:cxnSpLocks/>
            </p:cNvCxnSpPr>
            <p:nvPr/>
          </p:nvCxnSpPr>
          <p:spPr>
            <a:xfrm>
              <a:off x="4339227" y="1262565"/>
              <a:ext cx="634702" cy="1778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0FF54E4-F560-5A05-6DBD-5450CFF9817B}"/>
                </a:ext>
              </a:extLst>
            </p:cNvPr>
            <p:cNvCxnSpPr>
              <a:cxnSpLocks/>
            </p:cNvCxnSpPr>
            <p:nvPr/>
          </p:nvCxnSpPr>
          <p:spPr>
            <a:xfrm flipH="1">
              <a:off x="3699147" y="1262565"/>
              <a:ext cx="640080" cy="1778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3115018-0ED4-7782-9D4D-E81B8BC993E1}"/>
                </a:ext>
              </a:extLst>
            </p:cNvPr>
            <p:cNvCxnSpPr>
              <a:cxnSpLocks/>
            </p:cNvCxnSpPr>
            <p:nvPr/>
          </p:nvCxnSpPr>
          <p:spPr>
            <a:xfrm>
              <a:off x="5226391" y="1440365"/>
              <a:ext cx="0" cy="3960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14E925C-FEB0-1458-CECA-132254ACFB9A}"/>
                </a:ext>
              </a:extLst>
            </p:cNvPr>
            <p:cNvCxnSpPr>
              <a:cxnSpLocks/>
            </p:cNvCxnSpPr>
            <p:nvPr/>
          </p:nvCxnSpPr>
          <p:spPr>
            <a:xfrm>
              <a:off x="6287813" y="1441412"/>
              <a:ext cx="0" cy="3960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166216D-F6E1-0FCC-1074-BF5B9A7C3F52}"/>
                </a:ext>
              </a:extLst>
            </p:cNvPr>
            <p:cNvCxnSpPr>
              <a:cxnSpLocks/>
            </p:cNvCxnSpPr>
            <p:nvPr/>
          </p:nvCxnSpPr>
          <p:spPr>
            <a:xfrm>
              <a:off x="5752434" y="1262565"/>
              <a:ext cx="535379" cy="167997"/>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B164B50-9F66-C604-3D56-9B648C2762BD}"/>
                </a:ext>
              </a:extLst>
            </p:cNvPr>
            <p:cNvCxnSpPr>
              <a:cxnSpLocks/>
            </p:cNvCxnSpPr>
            <p:nvPr/>
          </p:nvCxnSpPr>
          <p:spPr>
            <a:xfrm flipH="1">
              <a:off x="5226391" y="1262565"/>
              <a:ext cx="526043" cy="1778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078C904-EC59-B960-73DF-06B361193CFE}"/>
                </a:ext>
              </a:extLst>
            </p:cNvPr>
            <p:cNvCxnSpPr>
              <a:cxnSpLocks/>
            </p:cNvCxnSpPr>
            <p:nvPr/>
          </p:nvCxnSpPr>
          <p:spPr>
            <a:xfrm>
              <a:off x="6545917" y="1434277"/>
              <a:ext cx="0" cy="3960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C2151E7-606B-C17E-5FA4-3B57A2E4B537}"/>
                </a:ext>
              </a:extLst>
            </p:cNvPr>
            <p:cNvCxnSpPr>
              <a:cxnSpLocks/>
            </p:cNvCxnSpPr>
            <p:nvPr/>
          </p:nvCxnSpPr>
          <p:spPr>
            <a:xfrm>
              <a:off x="7820699" y="1435324"/>
              <a:ext cx="0" cy="3960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A4E1CDE-4074-44EA-68B1-915A61DBF736}"/>
                </a:ext>
              </a:extLst>
            </p:cNvPr>
            <p:cNvCxnSpPr>
              <a:cxnSpLocks/>
            </p:cNvCxnSpPr>
            <p:nvPr/>
          </p:nvCxnSpPr>
          <p:spPr>
            <a:xfrm>
              <a:off x="7185997" y="1256477"/>
              <a:ext cx="634702" cy="1778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45BAAEE-7E9C-7097-5A49-707EB9F64184}"/>
                </a:ext>
              </a:extLst>
            </p:cNvPr>
            <p:cNvCxnSpPr>
              <a:cxnSpLocks/>
            </p:cNvCxnSpPr>
            <p:nvPr/>
          </p:nvCxnSpPr>
          <p:spPr>
            <a:xfrm flipH="1">
              <a:off x="6545917" y="1256477"/>
              <a:ext cx="640080" cy="1778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34045AF-CBBA-FF60-2FC5-EB0CF5BEBB48}"/>
                </a:ext>
              </a:extLst>
            </p:cNvPr>
            <p:cNvCxnSpPr>
              <a:cxnSpLocks/>
            </p:cNvCxnSpPr>
            <p:nvPr/>
          </p:nvCxnSpPr>
          <p:spPr>
            <a:xfrm>
              <a:off x="8077265" y="1434277"/>
              <a:ext cx="0" cy="3960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564CF0A-7B0F-11CF-703F-6A98F78952DE}"/>
                </a:ext>
              </a:extLst>
            </p:cNvPr>
            <p:cNvCxnSpPr>
              <a:cxnSpLocks/>
            </p:cNvCxnSpPr>
            <p:nvPr/>
          </p:nvCxnSpPr>
          <p:spPr>
            <a:xfrm>
              <a:off x="8938027" y="1435324"/>
              <a:ext cx="0" cy="3960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E71B12A9-3881-F9DB-C67A-7B2556F2EFF9}"/>
                </a:ext>
              </a:extLst>
            </p:cNvPr>
            <p:cNvCxnSpPr>
              <a:cxnSpLocks/>
            </p:cNvCxnSpPr>
            <p:nvPr/>
          </p:nvCxnSpPr>
          <p:spPr>
            <a:xfrm>
              <a:off x="8494502" y="1256477"/>
              <a:ext cx="443525" cy="1778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E3B5D4EF-31D3-EECB-F24A-B9220B4C985F}"/>
                </a:ext>
              </a:extLst>
            </p:cNvPr>
            <p:cNvCxnSpPr>
              <a:cxnSpLocks/>
            </p:cNvCxnSpPr>
            <p:nvPr/>
          </p:nvCxnSpPr>
          <p:spPr>
            <a:xfrm flipH="1">
              <a:off x="8077265" y="1256477"/>
              <a:ext cx="417237" cy="177800"/>
            </a:xfrm>
            <a:prstGeom prst="line">
              <a:avLst/>
            </a:prstGeom>
            <a:ln>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46" name="矩形 45">
            <a:extLst>
              <a:ext uri="{FF2B5EF4-FFF2-40B4-BE49-F238E27FC236}">
                <a16:creationId xmlns:a16="http://schemas.microsoft.com/office/drawing/2014/main" id="{397FCCB4-F56B-4A99-4916-3FEB8AF9F9FF}"/>
              </a:ext>
            </a:extLst>
          </p:cNvPr>
          <p:cNvSpPr/>
          <p:nvPr/>
        </p:nvSpPr>
        <p:spPr>
          <a:xfrm>
            <a:off x="4177755" y="5644685"/>
            <a:ext cx="3149355"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示例：鉛筆產品設計品質分解矩陣（質量屋）</a:t>
            </a:r>
            <a:endParaRPr lang="zh-TW" altLang="en-US" sz="1100" dirty="0">
              <a:solidFill>
                <a:srgbClr val="4D4D4D"/>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AC7F6963-2B2D-1C79-1A64-645D55B28309}"/>
              </a:ext>
            </a:extLst>
          </p:cNvPr>
          <p:cNvSpPr/>
          <p:nvPr/>
        </p:nvSpPr>
        <p:spPr>
          <a:xfrm>
            <a:off x="7327110" y="866864"/>
            <a:ext cx="2147547" cy="314125"/>
          </a:xfrm>
          <a:prstGeom prst="rect">
            <a:avLst/>
          </a:prstGeom>
        </p:spPr>
        <p:txBody>
          <a:bodyPr wrap="square">
            <a:spAutoFit/>
          </a:bodyPr>
          <a:lstStyle/>
          <a:p>
            <a:pPr>
              <a:lnSpc>
                <a:spcPct val="150000"/>
              </a:lnSpc>
            </a:pPr>
            <a:r>
              <a:rPr lang="zh-CN" altLang="en-US" sz="1100" dirty="0">
                <a:solidFill>
                  <a:srgbClr val="FF0915"/>
                </a:solidFill>
                <a:latin typeface="Times New Roman" pitchFamily="18" charset="0"/>
                <a:cs typeface="Times New Roman" pitchFamily="18" charset="0"/>
              </a:rPr>
              <a:t>注意，是手段，不是目的。</a:t>
            </a:r>
            <a:endParaRPr lang="zh-TW" altLang="en-US" sz="1100" dirty="0">
              <a:solidFill>
                <a:srgbClr val="FF0915"/>
              </a:solidFill>
              <a:latin typeface="Times New Roman" pitchFamily="18" charset="0"/>
              <a:cs typeface="Times New Roman" pitchFamily="18" charset="0"/>
            </a:endParaRPr>
          </a:p>
        </p:txBody>
      </p:sp>
    </p:spTree>
    <p:extLst>
      <p:ext uri="{BB962C8B-B14F-4D97-AF65-F5344CB8AC3E}">
        <p14:creationId xmlns:p14="http://schemas.microsoft.com/office/powerpoint/2010/main" val="124116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9242653E-20FF-8CC4-640F-EC6FA33728D7}"/>
              </a:ext>
            </a:extLst>
          </p:cNvPr>
          <p:cNvSpPr/>
          <p:nvPr/>
        </p:nvSpPr>
        <p:spPr>
          <a:xfrm>
            <a:off x="952079" y="594858"/>
            <a:ext cx="9999631"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埃德沃德</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布瑞體（</a:t>
            </a:r>
            <a:r>
              <a:rPr lang="en-US" altLang="zh-CN" sz="1100" dirty="0">
                <a:solidFill>
                  <a:srgbClr val="4D4D4D"/>
                </a:solidFill>
                <a:latin typeface="Times New Roman" pitchFamily="18" charset="0"/>
                <a:cs typeface="Times New Roman" pitchFamily="18" charset="0"/>
              </a:rPr>
              <a:t>Edward G. Brierty</a:t>
            </a:r>
            <a:r>
              <a:rPr lang="zh-CN" altLang="en-US" sz="1100" dirty="0">
                <a:solidFill>
                  <a:srgbClr val="4D4D4D"/>
                </a:solidFill>
                <a:latin typeface="Times New Roman" pitchFamily="18" charset="0"/>
                <a:cs typeface="Times New Roman" pitchFamily="18" charset="0"/>
              </a:rPr>
              <a:t>）等學者，對工業品行銷工業品行銷（</a:t>
            </a:r>
            <a:r>
              <a:rPr lang="en-US" altLang="zh-CN" sz="1100" dirty="0">
                <a:solidFill>
                  <a:srgbClr val="4D4D4D"/>
                </a:solidFill>
                <a:latin typeface="Times New Roman" pitchFamily="18" charset="0"/>
                <a:cs typeface="Times New Roman" pitchFamily="18" charset="0"/>
              </a:rPr>
              <a:t>Industrial Marketing</a:t>
            </a:r>
            <a:r>
              <a:rPr lang="zh-CN" altLang="en-US" sz="1100" dirty="0">
                <a:solidFill>
                  <a:srgbClr val="4D4D4D"/>
                </a:solidFill>
                <a:latin typeface="Times New Roman" pitchFamily="18" charset="0"/>
                <a:cs typeface="Times New Roman" pitchFamily="18" charset="0"/>
              </a:rPr>
              <a:t>）與消費品行銷（</a:t>
            </a:r>
            <a:r>
              <a:rPr lang="en-US" altLang="zh-CN" sz="1100" dirty="0">
                <a:solidFill>
                  <a:srgbClr val="4D4D4D"/>
                </a:solidFill>
                <a:latin typeface="Times New Roman" pitchFamily="18" charset="0"/>
                <a:cs typeface="Times New Roman" pitchFamily="18" charset="0"/>
              </a:rPr>
              <a:t>Consumer Marketing</a:t>
            </a:r>
            <a:r>
              <a:rPr lang="zh-CN" altLang="en-US" sz="1100" dirty="0">
                <a:solidFill>
                  <a:srgbClr val="4D4D4D"/>
                </a:solidFill>
                <a:latin typeface="Times New Roman" pitchFamily="18" charset="0"/>
                <a:cs typeface="Times New Roman" pitchFamily="18" charset="0"/>
              </a:rPr>
              <a:t>）之間的區別做出分析。</a:t>
            </a:r>
            <a:endParaRPr lang="zh-TW" altLang="en-US" sz="1100" dirty="0">
              <a:solidFill>
                <a:srgbClr val="4D4D4D"/>
              </a:solidFill>
              <a:latin typeface="Times New Roman" pitchFamily="18" charset="0"/>
              <a:cs typeface="Times New Roman" pitchFamily="18" charset="0"/>
            </a:endParaRPr>
          </a:p>
        </p:txBody>
      </p:sp>
      <p:graphicFrame>
        <p:nvGraphicFramePr>
          <p:cNvPr id="6" name="表格 5">
            <a:extLst>
              <a:ext uri="{FF2B5EF4-FFF2-40B4-BE49-F238E27FC236}">
                <a16:creationId xmlns:a16="http://schemas.microsoft.com/office/drawing/2014/main" id="{7E4C4BFE-2ABD-B240-F41B-023F4E463E4C}"/>
              </a:ext>
            </a:extLst>
          </p:cNvPr>
          <p:cNvGraphicFramePr>
            <a:graphicFrameLocks noGrp="1"/>
          </p:cNvGraphicFramePr>
          <p:nvPr>
            <p:extLst>
              <p:ext uri="{D42A27DB-BD31-4B8C-83A1-F6EECF244321}">
                <p14:modId xmlns:p14="http://schemas.microsoft.com/office/powerpoint/2010/main" val="1079400640"/>
              </p:ext>
            </p:extLst>
          </p:nvPr>
        </p:nvGraphicFramePr>
        <p:xfrm>
          <a:off x="1256879" y="1039902"/>
          <a:ext cx="9008316" cy="4796125"/>
        </p:xfrm>
        <a:graphic>
          <a:graphicData uri="http://schemas.openxmlformats.org/drawingml/2006/table">
            <a:tbl>
              <a:tblPr firstRow="1" firstCol="1" bandRow="1"/>
              <a:tblGrid>
                <a:gridCol w="1536320">
                  <a:extLst>
                    <a:ext uri="{9D8B030D-6E8A-4147-A177-3AD203B41FA5}">
                      <a16:colId xmlns:a16="http://schemas.microsoft.com/office/drawing/2014/main" val="522278780"/>
                    </a:ext>
                  </a:extLst>
                </a:gridCol>
                <a:gridCol w="3735432">
                  <a:extLst>
                    <a:ext uri="{9D8B030D-6E8A-4147-A177-3AD203B41FA5}">
                      <a16:colId xmlns:a16="http://schemas.microsoft.com/office/drawing/2014/main" val="2844737668"/>
                    </a:ext>
                  </a:extLst>
                </a:gridCol>
                <a:gridCol w="3736564">
                  <a:extLst>
                    <a:ext uri="{9D8B030D-6E8A-4147-A177-3AD203B41FA5}">
                      <a16:colId xmlns:a16="http://schemas.microsoft.com/office/drawing/2014/main" val="1795678314"/>
                    </a:ext>
                  </a:extLst>
                </a:gridCol>
              </a:tblGrid>
              <a:tr h="282125">
                <a:tc>
                  <a:txBody>
                    <a:bodyPr/>
                    <a:lstStyle/>
                    <a:p>
                      <a:pPr algn="ct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工業品</a:t>
                      </a: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行銷</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消費品</a:t>
                      </a: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行銷</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3348229"/>
                  </a:ext>
                </a:extLst>
              </a:tr>
              <a:tr h="282125">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市場結構</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a:noFill/>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地理分佈集中</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地理分佈分散</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339037970"/>
                  </a:ext>
                </a:extLst>
              </a:tr>
              <a:tr h="282125">
                <a:tc>
                  <a:txBody>
                    <a:bodyPr/>
                    <a:lstStyle/>
                    <a:p>
                      <a:pPr algn="ct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a:noFill/>
                    </a:lnT>
                    <a:lnB>
                      <a:noFill/>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購買者相對較少</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購買者衆多</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977882789"/>
                  </a:ext>
                </a:extLst>
              </a:tr>
              <a:tr h="282125">
                <a:tc>
                  <a:txBody>
                    <a:bodyPr/>
                    <a:lstStyle/>
                    <a:p>
                      <a:pPr algn="ct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少數售賣者壟斷競爭</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純粹競爭</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9600424"/>
                  </a:ext>
                </a:extLst>
              </a:tr>
              <a:tr h="282125">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購買者行爲</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a:noFill/>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組織行爲</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家庭行爲</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334750188"/>
                  </a:ext>
                </a:extLst>
              </a:tr>
              <a:tr h="282125">
                <a:tc>
                  <a:txBody>
                    <a:bodyPr/>
                    <a:lstStyle/>
                    <a:p>
                      <a:pPr algn="ct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a:noFill/>
                    </a:lnT>
                    <a:lnB>
                      <a:noFill/>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理性或任務動機優先</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社會或感性動機優先</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549679602"/>
                  </a:ext>
                </a:extLst>
              </a:tr>
              <a:tr h="282125">
                <a:tc>
                  <a:txBody>
                    <a:bodyPr/>
                    <a:lstStyle/>
                    <a:p>
                      <a:pPr algn="ct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a:noFill/>
                    </a:lnT>
                    <a:lnB>
                      <a:noFill/>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買賣雙方關係穩定</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買賣雙方忠誠度很少</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27748163"/>
                  </a:ext>
                </a:extLst>
              </a:tr>
              <a:tr h="282125">
                <a:tc>
                  <a:txBody>
                    <a:bodyPr/>
                    <a:lstStyle/>
                    <a:p>
                      <a:pPr algn="ct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專業人員購買</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沒有經過訓練，通常沒有經驗</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9730440"/>
                  </a:ext>
                </a:extLst>
              </a:tr>
              <a:tr h="282125">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決策</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a:noFill/>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明確分爲幾個階段</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模糊的、衝動型</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893872353"/>
                  </a:ext>
                </a:extLst>
              </a:tr>
              <a:tr h="282125">
                <a:tc>
                  <a:txBody>
                    <a:bodyPr/>
                    <a:lstStyle/>
                    <a:p>
                      <a:pPr algn="ct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經常是群體決策</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通常是個人決策</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811781"/>
                  </a:ext>
                </a:extLst>
              </a:tr>
              <a:tr h="282125">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產品</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a:noFill/>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許多是爲客戶定做的</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大多數是標準的</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015437062"/>
                  </a:ext>
                </a:extLst>
              </a:tr>
              <a:tr h="282125">
                <a:tc>
                  <a:txBody>
                    <a:bodyPr/>
                    <a:lstStyle/>
                    <a:p>
                      <a:pPr algn="ct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服務、運輸、可靠性非常重要</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服務、運輸、可靠性要求一般</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432205"/>
                  </a:ext>
                </a:extLst>
              </a:tr>
              <a:tr h="282125">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通路</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短、更直接、連接少</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長、間接、多重關聯</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220571"/>
                  </a:ext>
                </a:extLst>
              </a:tr>
              <a:tr h="282125">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促銷</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强調人員推銷</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强調廣告促銷</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141716"/>
                  </a:ext>
                </a:extLst>
              </a:tr>
              <a:tr h="282125">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價格</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a:noFill/>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競爭招標</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標出價格並有折讓步</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667272259"/>
                  </a:ext>
                </a:extLst>
              </a:tr>
              <a:tr h="282125">
                <a:tc>
                  <a:txBody>
                    <a:bodyPr/>
                    <a:lstStyle/>
                    <a:p>
                      <a:pPr algn="ct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a:noFill/>
                    </a:lnT>
                    <a:lnB>
                      <a:noFill/>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複雜、長時間談判</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只考慮幾個因素</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305455096"/>
                  </a:ext>
                </a:extLst>
              </a:tr>
              <a:tr h="282125">
                <a:tc>
                  <a:txBody>
                    <a:bodyPr/>
                    <a:lstStyle/>
                    <a:p>
                      <a:pPr algn="ct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停止使用成本非常重要</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zh-TW" sz="1600" kern="100" dirty="0">
                          <a:effectLst/>
                          <a:latin typeface="宋体" panose="02010600030101010101" pitchFamily="2" charset="-122"/>
                          <a:ea typeface="宋体" panose="02010600030101010101" pitchFamily="2" charset="-122"/>
                          <a:cs typeface="Times New Roman" panose="02020603050405020304" pitchFamily="18" charset="0"/>
                        </a:rPr>
                        <a:t>標出的價格非常重要</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133095"/>
                  </a:ext>
                </a:extLst>
              </a:tr>
            </a:tbl>
          </a:graphicData>
        </a:graphic>
      </p:graphicFrame>
    </p:spTree>
    <p:extLst>
      <p:ext uri="{BB962C8B-B14F-4D97-AF65-F5344CB8AC3E}">
        <p14:creationId xmlns:p14="http://schemas.microsoft.com/office/powerpoint/2010/main" val="233456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55DB7-1CE4-72CB-DE57-AD13832346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DCEAFB5-0FC3-330A-B715-2C5A1F3436C0}"/>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90E6CB8B-857F-0EEA-7920-16E6CE53E616}"/>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定價</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Price</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3FDFF769-DB7C-0549-4C01-C9C5C3D381AD}"/>
              </a:ext>
            </a:extLst>
          </p:cNvPr>
          <p:cNvSpPr/>
          <p:nvPr/>
        </p:nvSpPr>
        <p:spPr>
          <a:xfrm>
            <a:off x="1644523" y="614422"/>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）：定價（</a:t>
            </a:r>
            <a:r>
              <a:rPr lang="en-US" altLang="zh-CN" sz="1100" dirty="0">
                <a:solidFill>
                  <a:srgbClr val="4D4D4D"/>
                </a:solidFill>
                <a:latin typeface="Times New Roman" pitchFamily="18" charset="0"/>
                <a:cs typeface="Times New Roman" pitchFamily="18" charset="0"/>
              </a:rPr>
              <a:t>Price</a:t>
            </a:r>
            <a:r>
              <a:rPr lang="zh-CN" altLang="en-US" sz="1100" dirty="0">
                <a:solidFill>
                  <a:srgbClr val="4D4D4D"/>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4F18A06B-8CA2-B7C2-9329-41F3C30615B8}"/>
              </a:ext>
            </a:extLst>
          </p:cNvPr>
          <p:cNvSpPr/>
          <p:nvPr/>
        </p:nvSpPr>
        <p:spPr>
          <a:xfrm>
            <a:off x="2587494" y="1972467"/>
            <a:ext cx="233913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工業品（</a:t>
            </a:r>
            <a:r>
              <a:rPr lang="en-US" altLang="zh-CN" sz="1100" dirty="0">
                <a:solidFill>
                  <a:srgbClr val="000000"/>
                </a:solidFill>
                <a:latin typeface="Times New Roman" pitchFamily="18" charset="0"/>
                <a:cs typeface="Times New Roman" pitchFamily="18" charset="0"/>
              </a:rPr>
              <a:t>industrial</a:t>
            </a:r>
            <a:r>
              <a:rPr lang="zh-CN" altLang="en-US" sz="1100" dirty="0">
                <a:solidFill>
                  <a:srgbClr val="000000"/>
                </a:solidFill>
                <a:latin typeface="Times New Roman" pitchFamily="18" charset="0"/>
                <a:cs typeface="Times New Roman" pitchFamily="18" charset="0"/>
              </a:rPr>
              <a:t>）定價（</a:t>
            </a:r>
            <a:r>
              <a:rPr lang="en-US" altLang="zh-CN" sz="1100" dirty="0">
                <a:solidFill>
                  <a:srgbClr val="000000"/>
                </a:solidFill>
                <a:latin typeface="Times New Roman" pitchFamily="18" charset="0"/>
                <a:cs typeface="Times New Roman" pitchFamily="18" charset="0"/>
              </a:rPr>
              <a:t>price</a:t>
            </a:r>
            <a:r>
              <a:rPr lang="zh-CN" altLang="en-US" sz="1100" dirty="0">
                <a:solidFill>
                  <a:srgbClr val="000000"/>
                </a:solidFill>
                <a:latin typeface="Times New Roman" pitchFamily="18" charset="0"/>
                <a:cs typeface="Times New Roman" pitchFamily="18" charset="0"/>
              </a:rPr>
              <a:t>）</a:t>
            </a:r>
          </a:p>
        </p:txBody>
      </p:sp>
      <p:sp>
        <p:nvSpPr>
          <p:cNvPr id="6" name="矩形 5">
            <a:extLst>
              <a:ext uri="{FF2B5EF4-FFF2-40B4-BE49-F238E27FC236}">
                <a16:creationId xmlns:a16="http://schemas.microsoft.com/office/drawing/2014/main" id="{AFCCDFFD-3139-C8A3-447D-F412929F528F}"/>
              </a:ext>
            </a:extLst>
          </p:cNvPr>
          <p:cNvSpPr/>
          <p:nvPr/>
        </p:nvSpPr>
        <p:spPr>
          <a:xfrm>
            <a:off x="5201832" y="1627967"/>
            <a:ext cx="336781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、成本導向定價</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「成本 </a:t>
            </a:r>
            <a:r>
              <a:rPr lang="en-US" altLang="zh-TW"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利潤」</a:t>
            </a:r>
          </a:p>
        </p:txBody>
      </p:sp>
      <p:sp>
        <p:nvSpPr>
          <p:cNvPr id="7" name="左大括号 6">
            <a:extLst>
              <a:ext uri="{FF2B5EF4-FFF2-40B4-BE49-F238E27FC236}">
                <a16:creationId xmlns:a16="http://schemas.microsoft.com/office/drawing/2014/main" id="{69CA805D-2991-7042-2DAF-6A9E26A9F9A0}"/>
              </a:ext>
            </a:extLst>
          </p:cNvPr>
          <p:cNvSpPr/>
          <p:nvPr/>
        </p:nvSpPr>
        <p:spPr>
          <a:xfrm>
            <a:off x="4926631" y="1676879"/>
            <a:ext cx="264989" cy="90530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6ACD7024-6C2D-CED2-B505-C8FFA48E9236}"/>
              </a:ext>
            </a:extLst>
          </p:cNvPr>
          <p:cNvSpPr/>
          <p:nvPr/>
        </p:nvSpPr>
        <p:spPr>
          <a:xfrm>
            <a:off x="5201829" y="1948008"/>
            <a:ext cx="336781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、顧客導向定價</a:t>
            </a:r>
            <a:r>
              <a:rPr lang="zh-CN" altLang="en-US" sz="1100" dirty="0">
                <a:solidFill>
                  <a:srgbClr val="000000"/>
                </a:solidFill>
                <a:latin typeface="Times New Roman" pitchFamily="18" charset="0"/>
                <a:cs typeface="Times New Roman" pitchFamily="18" charset="0"/>
              </a:rPr>
              <a:t>：以產品</a:t>
            </a:r>
            <a:r>
              <a:rPr lang="zh-TW" altLang="en-US" sz="1100" dirty="0">
                <a:solidFill>
                  <a:srgbClr val="000000"/>
                </a:solidFill>
                <a:latin typeface="Times New Roman" pitchFamily="18" charset="0"/>
                <a:cs typeface="Times New Roman" pitchFamily="18" charset="0"/>
              </a:rPr>
              <a:t>價值爲基礎的定價</a:t>
            </a:r>
          </a:p>
        </p:txBody>
      </p:sp>
      <p:sp>
        <p:nvSpPr>
          <p:cNvPr id="9" name="矩形 8">
            <a:extLst>
              <a:ext uri="{FF2B5EF4-FFF2-40B4-BE49-F238E27FC236}">
                <a16:creationId xmlns:a16="http://schemas.microsoft.com/office/drawing/2014/main" id="{BEAA6BAB-5EDA-3B4E-44CE-DDB59898A27A}"/>
              </a:ext>
            </a:extLst>
          </p:cNvPr>
          <p:cNvSpPr/>
          <p:nvPr/>
        </p:nvSpPr>
        <p:spPr>
          <a:xfrm>
            <a:off x="5201830" y="2268055"/>
            <a:ext cx="336781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、競爭導向定價</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定價是實現市場占有率的手段</a:t>
            </a:r>
          </a:p>
        </p:txBody>
      </p:sp>
      <p:sp>
        <p:nvSpPr>
          <p:cNvPr id="13" name="矩形 12">
            <a:extLst>
              <a:ext uri="{FF2B5EF4-FFF2-40B4-BE49-F238E27FC236}">
                <a16:creationId xmlns:a16="http://schemas.microsoft.com/office/drawing/2014/main" id="{A5F6067C-65C2-8A1B-6F56-4CC791F73C20}"/>
              </a:ext>
            </a:extLst>
          </p:cNvPr>
          <p:cNvSpPr/>
          <p:nvPr/>
        </p:nvSpPr>
        <p:spPr>
          <a:xfrm>
            <a:off x="1443608" y="3194974"/>
            <a:ext cx="8634857" cy="569771"/>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Ken Monroe, Tridib Mazumdar. Pricing Decision Models: Recent Developments and Research Opportunities in issues in pricing Theory and research, ed. Timothy </a:t>
            </a:r>
            <a:r>
              <a:rPr lang="en-US" altLang="zh-CN" sz="1100" dirty="0" err="1">
                <a:solidFill>
                  <a:srgbClr val="4D4D4D"/>
                </a:solidFill>
                <a:latin typeface="Times New Roman" pitchFamily="18" charset="0"/>
                <a:cs typeface="Times New Roman" pitchFamily="18" charset="0"/>
              </a:rPr>
              <a:t>Devinney</a:t>
            </a:r>
            <a:r>
              <a:rPr lang="en-US" altLang="zh-CN" sz="1100" dirty="0">
                <a:solidFill>
                  <a:srgbClr val="4D4D4D"/>
                </a:solidFill>
                <a:latin typeface="Times New Roman" pitchFamily="18" charset="0"/>
                <a:cs typeface="Times New Roman" pitchFamily="18" charset="0"/>
              </a:rPr>
              <a:t> Lexington, MA: Lexington Books, 1988. 361~88</a:t>
            </a:r>
            <a:endParaRPr lang="zh-TW" altLang="en-US" sz="1100" dirty="0">
              <a:solidFill>
                <a:srgbClr val="4D4D4D"/>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19296AE5-B00C-49A1-8238-ED6A33EFD6A6}"/>
              </a:ext>
            </a:extLst>
          </p:cNvPr>
          <p:cNvSpPr/>
          <p:nvPr/>
        </p:nvSpPr>
        <p:spPr>
          <a:xfrm>
            <a:off x="1443608" y="3764745"/>
            <a:ext cx="8634857"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内格尔（</a:t>
            </a:r>
            <a:r>
              <a:rPr lang="en-US" altLang="zh-CN" sz="1100" dirty="0">
                <a:solidFill>
                  <a:srgbClr val="4D4D4D"/>
                </a:solidFill>
                <a:latin typeface="Times New Roman" pitchFamily="18" charset="0"/>
                <a:cs typeface="Times New Roman" pitchFamily="18" charset="0"/>
              </a:rPr>
              <a:t>Nagle, Thomas T</a:t>
            </a:r>
            <a:r>
              <a:rPr lang="zh-CN" altLang="en-US" sz="1100" dirty="0">
                <a:solidFill>
                  <a:srgbClr val="4D4D4D"/>
                </a:solidFill>
                <a:latin typeface="Times New Roman" pitchFamily="18" charset="0"/>
                <a:cs typeface="Times New Roman" pitchFamily="18" charset="0"/>
              </a:rPr>
              <a:t>），霍尔登（</a:t>
            </a:r>
            <a:r>
              <a:rPr lang="en-US" altLang="zh-CN" sz="1100" dirty="0">
                <a:solidFill>
                  <a:srgbClr val="4D4D4D"/>
                </a:solidFill>
                <a:latin typeface="Times New Roman" pitchFamily="18" charset="0"/>
                <a:cs typeface="Times New Roman" pitchFamily="18" charset="0"/>
              </a:rPr>
              <a:t>Holden, Reed K</a:t>
            </a:r>
            <a:r>
              <a:rPr lang="zh-CN" altLang="en-US" sz="1100" dirty="0">
                <a:solidFill>
                  <a:srgbClr val="4D4D4D"/>
                </a:solidFill>
                <a:latin typeface="Times New Roman" pitchFamily="18" charset="0"/>
                <a:cs typeface="Times New Roman" pitchFamily="18" charset="0"/>
              </a:rPr>
              <a:t>） 著</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赵平 译</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定价策略与技巧</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第 </a:t>
            </a:r>
            <a:r>
              <a:rPr lang="en-US" altLang="zh-CN" sz="1100" dirty="0">
                <a:solidFill>
                  <a:srgbClr val="4D4D4D"/>
                </a:solidFill>
                <a:latin typeface="Times New Roman" pitchFamily="18" charset="0"/>
                <a:cs typeface="Times New Roman" pitchFamily="18" charset="0"/>
              </a:rPr>
              <a:t>2 </a:t>
            </a:r>
            <a:r>
              <a:rPr lang="zh-CN" altLang="en-US" sz="1100" dirty="0">
                <a:solidFill>
                  <a:srgbClr val="4D4D4D"/>
                </a:solidFill>
                <a:latin typeface="Times New Roman" pitchFamily="18" charset="0"/>
                <a:cs typeface="Times New Roman" pitchFamily="18" charset="0"/>
              </a:rPr>
              <a:t>版</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北京：清华大学出版社，</a:t>
            </a:r>
            <a:r>
              <a:rPr lang="en-US" altLang="zh-CN" sz="1100" dirty="0">
                <a:solidFill>
                  <a:srgbClr val="4D4D4D"/>
                </a:solidFill>
                <a:latin typeface="Times New Roman" pitchFamily="18" charset="0"/>
                <a:cs typeface="Times New Roman" pitchFamily="18" charset="0"/>
              </a:rPr>
              <a:t>1998. 73~78</a:t>
            </a:r>
            <a:endParaRPr lang="zh-TW" altLang="en-US" sz="11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1875392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C1561-60CD-0D2B-BEF2-AE279EFE000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BE5F59D-FE57-857A-7ABE-890B092900C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EB7BD04C-9B58-F02D-4512-C07AC32CAA0C}"/>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定價</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Price</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FE313C69-1BC3-DFCD-1A9F-94EF55D1D40C}"/>
              </a:ext>
            </a:extLst>
          </p:cNvPr>
          <p:cNvSpPr/>
          <p:nvPr/>
        </p:nvSpPr>
        <p:spPr>
          <a:xfrm>
            <a:off x="1222875" y="608147"/>
            <a:ext cx="8359906"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）：定價（</a:t>
            </a:r>
            <a:r>
              <a:rPr lang="en-US" altLang="zh-CN" sz="1100" dirty="0">
                <a:solidFill>
                  <a:srgbClr val="4D4D4D"/>
                </a:solidFill>
                <a:latin typeface="Times New Roman" pitchFamily="18" charset="0"/>
                <a:cs typeface="Times New Roman" pitchFamily="18" charset="0"/>
              </a:rPr>
              <a:t>Price</a:t>
            </a:r>
            <a:r>
              <a:rPr lang="zh-CN" altLang="en-US" sz="1100" dirty="0">
                <a:solidFill>
                  <a:srgbClr val="4D4D4D"/>
                </a:solidFill>
                <a:latin typeface="Times New Roman" pitchFamily="18" charset="0"/>
                <a:cs typeface="Times New Roman" pitchFamily="18" charset="0"/>
              </a:rPr>
              <a:t>）影響因素</a:t>
            </a:r>
          </a:p>
        </p:txBody>
      </p:sp>
      <p:sp>
        <p:nvSpPr>
          <p:cNvPr id="4" name="矩形 3">
            <a:extLst>
              <a:ext uri="{FF2B5EF4-FFF2-40B4-BE49-F238E27FC236}">
                <a16:creationId xmlns:a16="http://schemas.microsoft.com/office/drawing/2014/main" id="{F3334857-5C00-34BD-B6AE-F0C38A251356}"/>
              </a:ext>
            </a:extLst>
          </p:cNvPr>
          <p:cNvSpPr/>
          <p:nvPr/>
        </p:nvSpPr>
        <p:spPr>
          <a:xfrm>
            <a:off x="1213908" y="3240530"/>
            <a:ext cx="2706776"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工業品（</a:t>
            </a:r>
            <a:r>
              <a:rPr lang="en-US" altLang="zh-CN" sz="1100" dirty="0">
                <a:solidFill>
                  <a:srgbClr val="000000"/>
                </a:solidFill>
                <a:latin typeface="Times New Roman" pitchFamily="18" charset="0"/>
                <a:cs typeface="Times New Roman" pitchFamily="18" charset="0"/>
              </a:rPr>
              <a:t>industrial</a:t>
            </a:r>
            <a:r>
              <a:rPr lang="zh-CN" altLang="en-US" sz="1100" dirty="0">
                <a:solidFill>
                  <a:srgbClr val="000000"/>
                </a:solidFill>
                <a:latin typeface="Times New Roman" pitchFamily="18" charset="0"/>
                <a:cs typeface="Times New Roman" pitchFamily="18" charset="0"/>
              </a:rPr>
              <a:t>）定價（</a:t>
            </a:r>
            <a:r>
              <a:rPr lang="en-US" altLang="zh-CN" sz="1100" dirty="0">
                <a:solidFill>
                  <a:srgbClr val="000000"/>
                </a:solidFill>
                <a:latin typeface="Times New Roman" pitchFamily="18" charset="0"/>
                <a:cs typeface="Times New Roman" pitchFamily="18" charset="0"/>
              </a:rPr>
              <a:t>price</a:t>
            </a:r>
            <a:r>
              <a:rPr lang="zh-CN" altLang="en-US" sz="1100" dirty="0">
                <a:solidFill>
                  <a:srgbClr val="000000"/>
                </a:solidFill>
                <a:latin typeface="Times New Roman" pitchFamily="18" charset="0"/>
                <a:cs typeface="Times New Roman" pitchFamily="18" charset="0"/>
              </a:rPr>
              <a:t>）要素</a:t>
            </a:r>
          </a:p>
        </p:txBody>
      </p:sp>
      <p:sp>
        <p:nvSpPr>
          <p:cNvPr id="6" name="矩形 5">
            <a:extLst>
              <a:ext uri="{FF2B5EF4-FFF2-40B4-BE49-F238E27FC236}">
                <a16:creationId xmlns:a16="http://schemas.microsoft.com/office/drawing/2014/main" id="{B9AB1009-87F3-17C1-4007-A63C5DE6E435}"/>
              </a:ext>
            </a:extLst>
          </p:cNvPr>
          <p:cNvSpPr/>
          <p:nvPr/>
        </p:nvSpPr>
        <p:spPr>
          <a:xfrm>
            <a:off x="4208089" y="1482816"/>
            <a:ext cx="190584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需求（</a:t>
            </a:r>
            <a:r>
              <a:rPr lang="en-US" altLang="zh-CN" sz="1100" dirty="0">
                <a:solidFill>
                  <a:srgbClr val="000000"/>
                </a:solidFill>
                <a:latin typeface="Times New Roman" pitchFamily="18" charset="0"/>
                <a:cs typeface="Times New Roman" pitchFamily="18" charset="0"/>
              </a:rPr>
              <a:t>demand</a:t>
            </a:r>
            <a:r>
              <a:rPr lang="zh-CN" altLang="en-US" sz="1100" dirty="0">
                <a:solidFill>
                  <a:srgbClr val="000000"/>
                </a:solidFill>
                <a:latin typeface="Times New Roman" pitchFamily="18" charset="0"/>
                <a:cs typeface="Times New Roman" pitchFamily="18" charset="0"/>
              </a:rPr>
              <a:t>）分析</a:t>
            </a:r>
            <a:endParaRPr lang="zh-TW"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8AE74D1C-289A-263A-2700-EB0F1A360072}"/>
              </a:ext>
            </a:extLst>
          </p:cNvPr>
          <p:cNvSpPr/>
          <p:nvPr/>
        </p:nvSpPr>
        <p:spPr>
          <a:xfrm>
            <a:off x="3932886" y="1112626"/>
            <a:ext cx="264989" cy="456993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50FED054-CCB9-BD9A-1BC2-13CEA3D86392}"/>
              </a:ext>
            </a:extLst>
          </p:cNvPr>
          <p:cNvSpPr/>
          <p:nvPr/>
        </p:nvSpPr>
        <p:spPr>
          <a:xfrm>
            <a:off x="4208088" y="2997585"/>
            <a:ext cx="190584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成本（</a:t>
            </a:r>
            <a:r>
              <a:rPr lang="en-US" altLang="zh-CN" sz="1100" dirty="0">
                <a:solidFill>
                  <a:srgbClr val="000000"/>
                </a:solidFill>
                <a:latin typeface="Times New Roman" pitchFamily="18" charset="0"/>
                <a:cs typeface="Times New Roman" pitchFamily="18" charset="0"/>
              </a:rPr>
              <a:t>cost</a:t>
            </a:r>
            <a:r>
              <a:rPr lang="zh-CN" altLang="en-US" sz="1100" dirty="0">
                <a:solidFill>
                  <a:srgbClr val="000000"/>
                </a:solidFill>
                <a:latin typeface="Times New Roman" pitchFamily="18" charset="0"/>
                <a:cs typeface="Times New Roman" pitchFamily="18" charset="0"/>
              </a:rPr>
              <a:t>）分析</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7DC96485-2FBB-5484-7080-69BBC366B44C}"/>
              </a:ext>
            </a:extLst>
          </p:cNvPr>
          <p:cNvSpPr/>
          <p:nvPr/>
        </p:nvSpPr>
        <p:spPr>
          <a:xfrm>
            <a:off x="4208089" y="4568630"/>
            <a:ext cx="190584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競爭（</a:t>
            </a:r>
            <a:r>
              <a:rPr lang="en-US" altLang="zh-CN" sz="1100" dirty="0">
                <a:solidFill>
                  <a:srgbClr val="000000"/>
                </a:solidFill>
                <a:latin typeface="Times New Roman" pitchFamily="18" charset="0"/>
                <a:cs typeface="Times New Roman" pitchFamily="18" charset="0"/>
              </a:rPr>
              <a:t>competitor</a:t>
            </a:r>
            <a:r>
              <a:rPr lang="zh-CN" altLang="en-US" sz="1100" dirty="0">
                <a:solidFill>
                  <a:srgbClr val="000000"/>
                </a:solidFill>
                <a:latin typeface="Times New Roman" pitchFamily="18" charset="0"/>
                <a:cs typeface="Times New Roman" pitchFamily="18" charset="0"/>
              </a:rPr>
              <a:t>）分析</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AD324478-05AC-427C-7921-7BCD31E4ADB2}"/>
              </a:ext>
            </a:extLst>
          </p:cNvPr>
          <p:cNvSpPr/>
          <p:nvPr/>
        </p:nvSpPr>
        <p:spPr>
          <a:xfrm>
            <a:off x="6400921" y="1297144"/>
            <a:ext cx="317289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衡量顧客認知價值（</a:t>
            </a:r>
            <a:r>
              <a:rPr lang="en-US" altLang="zh-CN" sz="1100" dirty="0">
                <a:solidFill>
                  <a:srgbClr val="000000"/>
                </a:solidFill>
                <a:latin typeface="Times New Roman" pitchFamily="18" charset="0"/>
                <a:cs typeface="Times New Roman" pitchFamily="18" charset="0"/>
              </a:rPr>
              <a:t>perceived value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1" name="左大括号 10">
            <a:extLst>
              <a:ext uri="{FF2B5EF4-FFF2-40B4-BE49-F238E27FC236}">
                <a16:creationId xmlns:a16="http://schemas.microsoft.com/office/drawing/2014/main" id="{68871B1B-6522-F8FF-E6C0-BCA8734163BB}"/>
              </a:ext>
            </a:extLst>
          </p:cNvPr>
          <p:cNvSpPr/>
          <p:nvPr/>
        </p:nvSpPr>
        <p:spPr>
          <a:xfrm>
            <a:off x="6125721" y="1346055"/>
            <a:ext cx="250792" cy="58525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2" name="矩形 11">
            <a:extLst>
              <a:ext uri="{FF2B5EF4-FFF2-40B4-BE49-F238E27FC236}">
                <a16:creationId xmlns:a16="http://schemas.microsoft.com/office/drawing/2014/main" id="{4769C67F-6EDD-6785-B0DE-C9A0EEABF1B4}"/>
              </a:ext>
            </a:extLst>
          </p:cNvPr>
          <p:cNvSpPr/>
          <p:nvPr/>
        </p:nvSpPr>
        <p:spPr>
          <a:xfrm>
            <a:off x="6400920" y="1617185"/>
            <a:ext cx="317289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需求價格彈性（</a:t>
            </a:r>
            <a:r>
              <a:rPr lang="en-US" altLang="zh-CN" sz="1100" dirty="0">
                <a:solidFill>
                  <a:srgbClr val="000000"/>
                </a:solidFill>
                <a:latin typeface="Times New Roman" pitchFamily="18" charset="0"/>
                <a:cs typeface="Times New Roman" pitchFamily="18" charset="0"/>
              </a:rPr>
              <a:t>price elasticity of demand</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D75BFAA5-D9D4-D359-96E9-065B9C63F69B}"/>
              </a:ext>
            </a:extLst>
          </p:cNvPr>
          <p:cNvSpPr/>
          <p:nvPr/>
        </p:nvSpPr>
        <p:spPr>
          <a:xfrm>
            <a:off x="4205788" y="1061098"/>
            <a:ext cx="190673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價格目標</a:t>
            </a:r>
            <a:endParaRPr lang="zh-TW" altLang="en-US" sz="11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10A28A4E-0EB6-3E38-311D-AC50EADC759C}"/>
              </a:ext>
            </a:extLst>
          </p:cNvPr>
          <p:cNvSpPr/>
          <p:nvPr/>
        </p:nvSpPr>
        <p:spPr>
          <a:xfrm>
            <a:off x="6400922" y="2016393"/>
            <a:ext cx="317289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固定成本（</a:t>
            </a:r>
            <a:r>
              <a:rPr lang="en-US" altLang="zh-CN" sz="1100" dirty="0">
                <a:solidFill>
                  <a:srgbClr val="000000"/>
                </a:solidFill>
                <a:latin typeface="Times New Roman" pitchFamily="18" charset="0"/>
                <a:cs typeface="Times New Roman" pitchFamily="18" charset="0"/>
              </a:rPr>
              <a:t>fixed cost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7" name="左大括号 16">
            <a:extLst>
              <a:ext uri="{FF2B5EF4-FFF2-40B4-BE49-F238E27FC236}">
                <a16:creationId xmlns:a16="http://schemas.microsoft.com/office/drawing/2014/main" id="{7E3C4862-A6E5-7BE1-5318-E090F8B819AD}"/>
              </a:ext>
            </a:extLst>
          </p:cNvPr>
          <p:cNvSpPr/>
          <p:nvPr/>
        </p:nvSpPr>
        <p:spPr>
          <a:xfrm>
            <a:off x="6125722" y="2065302"/>
            <a:ext cx="250792" cy="218106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8" name="矩形 17">
            <a:extLst>
              <a:ext uri="{FF2B5EF4-FFF2-40B4-BE49-F238E27FC236}">
                <a16:creationId xmlns:a16="http://schemas.microsoft.com/office/drawing/2014/main" id="{89A780DE-7D25-CAB2-5D2E-166B27164BEA}"/>
              </a:ext>
            </a:extLst>
          </p:cNvPr>
          <p:cNvSpPr/>
          <p:nvPr/>
        </p:nvSpPr>
        <p:spPr>
          <a:xfrm>
            <a:off x="6400921" y="2336434"/>
            <a:ext cx="317289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可變成本（</a:t>
            </a:r>
            <a:r>
              <a:rPr lang="en-US" altLang="zh-CN" sz="1100" dirty="0">
                <a:solidFill>
                  <a:srgbClr val="000000"/>
                </a:solidFill>
                <a:latin typeface="Times New Roman" pitchFamily="18" charset="0"/>
                <a:cs typeface="Times New Roman" pitchFamily="18" charset="0"/>
              </a:rPr>
              <a:t>variable cost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911CB57F-2832-7262-FC96-ACB8FDCF5CB1}"/>
              </a:ext>
            </a:extLst>
          </p:cNvPr>
          <p:cNvSpPr/>
          <p:nvPr/>
        </p:nvSpPr>
        <p:spPr>
          <a:xfrm>
            <a:off x="6400921" y="2655618"/>
            <a:ext cx="317289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直接成本（</a:t>
            </a:r>
            <a:r>
              <a:rPr lang="en-US" altLang="zh-CN" sz="1100" dirty="0">
                <a:solidFill>
                  <a:srgbClr val="000000"/>
                </a:solidFill>
                <a:latin typeface="Times New Roman" pitchFamily="18" charset="0"/>
                <a:cs typeface="Times New Roman" pitchFamily="18" charset="0"/>
              </a:rPr>
              <a:t>direct cost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0" name="矩形 19">
            <a:extLst>
              <a:ext uri="{FF2B5EF4-FFF2-40B4-BE49-F238E27FC236}">
                <a16:creationId xmlns:a16="http://schemas.microsoft.com/office/drawing/2014/main" id="{8BD72EFE-8253-4599-A887-317668AFA731}"/>
              </a:ext>
            </a:extLst>
          </p:cNvPr>
          <p:cNvSpPr/>
          <p:nvPr/>
        </p:nvSpPr>
        <p:spPr>
          <a:xfrm>
            <a:off x="6400920" y="2979783"/>
            <a:ext cx="317289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間接成本（</a:t>
            </a:r>
            <a:r>
              <a:rPr lang="en-US" altLang="zh-CN" sz="1100" dirty="0">
                <a:solidFill>
                  <a:srgbClr val="000000"/>
                </a:solidFill>
                <a:latin typeface="Times New Roman" pitchFamily="18" charset="0"/>
                <a:cs typeface="Times New Roman" pitchFamily="18" charset="0"/>
              </a:rPr>
              <a:t>indirect cost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21CD2567-199C-9526-1A18-53688D04A850}"/>
              </a:ext>
            </a:extLst>
          </p:cNvPr>
          <p:cNvSpPr/>
          <p:nvPr/>
        </p:nvSpPr>
        <p:spPr>
          <a:xfrm>
            <a:off x="6400920" y="3293908"/>
            <a:ext cx="317289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總成本（</a:t>
            </a:r>
            <a:r>
              <a:rPr lang="en-US" altLang="zh-CN" sz="1100" dirty="0">
                <a:solidFill>
                  <a:srgbClr val="000000"/>
                </a:solidFill>
                <a:latin typeface="Times New Roman" pitchFamily="18" charset="0"/>
                <a:cs typeface="Times New Roman" pitchFamily="18" charset="0"/>
              </a:rPr>
              <a:t>total cost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2" name="矩形 21">
            <a:extLst>
              <a:ext uri="{FF2B5EF4-FFF2-40B4-BE49-F238E27FC236}">
                <a16:creationId xmlns:a16="http://schemas.microsoft.com/office/drawing/2014/main" id="{BDAE7360-34DD-8EFB-BEF4-D9D0EC9F9FCF}"/>
              </a:ext>
            </a:extLst>
          </p:cNvPr>
          <p:cNvSpPr/>
          <p:nvPr/>
        </p:nvSpPr>
        <p:spPr>
          <a:xfrm>
            <a:off x="6400921" y="4380361"/>
            <a:ext cx="317289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傳統意義上在穩定狀態下的靜態競爭模式</a:t>
            </a:r>
            <a:endParaRPr lang="zh-TW" altLang="en-US" sz="1100" dirty="0">
              <a:solidFill>
                <a:srgbClr val="000000"/>
              </a:solidFill>
              <a:latin typeface="Times New Roman" pitchFamily="18" charset="0"/>
              <a:cs typeface="Times New Roman" pitchFamily="18" charset="0"/>
            </a:endParaRPr>
          </a:p>
        </p:txBody>
      </p:sp>
      <p:sp>
        <p:nvSpPr>
          <p:cNvPr id="23" name="左大括号 22">
            <a:extLst>
              <a:ext uri="{FF2B5EF4-FFF2-40B4-BE49-F238E27FC236}">
                <a16:creationId xmlns:a16="http://schemas.microsoft.com/office/drawing/2014/main" id="{179B272D-43DD-6876-EA98-7AEF0704A381}"/>
              </a:ext>
            </a:extLst>
          </p:cNvPr>
          <p:cNvSpPr/>
          <p:nvPr/>
        </p:nvSpPr>
        <p:spPr>
          <a:xfrm>
            <a:off x="6125721" y="4429272"/>
            <a:ext cx="250792" cy="58525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4" name="矩形 23">
            <a:extLst>
              <a:ext uri="{FF2B5EF4-FFF2-40B4-BE49-F238E27FC236}">
                <a16:creationId xmlns:a16="http://schemas.microsoft.com/office/drawing/2014/main" id="{F7BD99ED-87C2-C4F6-8B82-2C45F4CE8529}"/>
              </a:ext>
            </a:extLst>
          </p:cNvPr>
          <p:cNvSpPr/>
          <p:nvPr/>
        </p:nvSpPr>
        <p:spPr>
          <a:xfrm>
            <a:off x="6400920" y="4700402"/>
            <a:ext cx="317289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在迅速變化環境中的超級競爭模式</a:t>
            </a:r>
            <a:endParaRPr lang="zh-TW" altLang="en-US" sz="1100" dirty="0">
              <a:solidFill>
                <a:srgbClr val="000000"/>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86F6C872-07F7-E6BD-F984-035BCEF87BEF}"/>
              </a:ext>
            </a:extLst>
          </p:cNvPr>
          <p:cNvSpPr/>
          <p:nvPr/>
        </p:nvSpPr>
        <p:spPr>
          <a:xfrm>
            <a:off x="6400920" y="3615940"/>
            <a:ext cx="317289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單位成本（</a:t>
            </a:r>
            <a:r>
              <a:rPr lang="en-US" altLang="zh-CN" sz="1100" dirty="0">
                <a:solidFill>
                  <a:srgbClr val="000000"/>
                </a:solidFill>
                <a:latin typeface="Times New Roman" pitchFamily="18" charset="0"/>
                <a:cs typeface="Times New Roman" pitchFamily="18" charset="0"/>
              </a:rPr>
              <a:t>average cost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1" name="矩形 30">
            <a:extLst>
              <a:ext uri="{FF2B5EF4-FFF2-40B4-BE49-F238E27FC236}">
                <a16:creationId xmlns:a16="http://schemas.microsoft.com/office/drawing/2014/main" id="{209B56E7-13EA-3B08-FFDF-686523FBE52F}"/>
              </a:ext>
            </a:extLst>
          </p:cNvPr>
          <p:cNvSpPr/>
          <p:nvPr/>
        </p:nvSpPr>
        <p:spPr>
          <a:xfrm>
            <a:off x="6400920" y="3932245"/>
            <a:ext cx="317289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學習曲缐（</a:t>
            </a:r>
            <a:r>
              <a:rPr lang="en-US" altLang="zh-CN" sz="1100" dirty="0">
                <a:solidFill>
                  <a:srgbClr val="000000"/>
                </a:solidFill>
                <a:latin typeface="Times New Roman" pitchFamily="18" charset="0"/>
                <a:cs typeface="Times New Roman" pitchFamily="18" charset="0"/>
              </a:rPr>
              <a:t>experience curve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2" name="矩形 31">
            <a:extLst>
              <a:ext uri="{FF2B5EF4-FFF2-40B4-BE49-F238E27FC236}">
                <a16:creationId xmlns:a16="http://schemas.microsoft.com/office/drawing/2014/main" id="{0110CA3B-EA39-14A7-8787-F268857259A4}"/>
              </a:ext>
            </a:extLst>
          </p:cNvPr>
          <p:cNvSpPr/>
          <p:nvPr/>
        </p:nvSpPr>
        <p:spPr>
          <a:xfrm>
            <a:off x="4208089" y="5047354"/>
            <a:ext cx="190584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產品缐對定價的影響</a:t>
            </a:r>
            <a:endParaRPr lang="zh-TW" altLang="en-US" sz="1100" dirty="0">
              <a:solidFill>
                <a:srgbClr val="000000"/>
              </a:solidFill>
              <a:latin typeface="Times New Roman" pitchFamily="18" charset="0"/>
              <a:cs typeface="Times New Roman" pitchFamily="18" charset="0"/>
            </a:endParaRPr>
          </a:p>
        </p:txBody>
      </p:sp>
      <p:sp>
        <p:nvSpPr>
          <p:cNvPr id="33" name="矩形 32">
            <a:extLst>
              <a:ext uri="{FF2B5EF4-FFF2-40B4-BE49-F238E27FC236}">
                <a16:creationId xmlns:a16="http://schemas.microsoft.com/office/drawing/2014/main" id="{5C34B8F8-F31E-BA08-489B-2837A409C344}"/>
              </a:ext>
            </a:extLst>
          </p:cNvPr>
          <p:cNvSpPr/>
          <p:nvPr/>
        </p:nvSpPr>
        <p:spPr>
          <a:xfrm>
            <a:off x="4206941" y="5368437"/>
            <a:ext cx="190584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法律環境</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16691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71EC6-8EEA-EB05-FD23-E7853183675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F78F62-209F-BAFA-07E9-DAC5722AAE9A}"/>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523440EF-9AC2-0DD6-9456-A2B45A722AB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定價</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競爭分析</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competitor</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64B5DD76-70FC-41B1-3C43-DCDC6BB148CA}"/>
              </a:ext>
            </a:extLst>
          </p:cNvPr>
          <p:cNvSpPr/>
          <p:nvPr/>
        </p:nvSpPr>
        <p:spPr>
          <a:xfrm>
            <a:off x="1644523" y="614422"/>
            <a:ext cx="8229600" cy="56804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）：定價（</a:t>
            </a:r>
            <a:r>
              <a:rPr lang="en-US" altLang="zh-CN" sz="1100" dirty="0">
                <a:solidFill>
                  <a:srgbClr val="4D4D4D"/>
                </a:solidFill>
                <a:latin typeface="Times New Roman" pitchFamily="18" charset="0"/>
                <a:cs typeface="Times New Roman" pitchFamily="18" charset="0"/>
              </a:rPr>
              <a:t>Price</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市場挑戰者（</a:t>
            </a:r>
            <a:r>
              <a:rPr lang="en-US" altLang="zh-CN" sz="1100" dirty="0">
                <a:solidFill>
                  <a:srgbClr val="4D4D4D"/>
                </a:solidFill>
                <a:latin typeface="Times New Roman" pitchFamily="18" charset="0"/>
                <a:cs typeface="Times New Roman" pitchFamily="18" charset="0"/>
              </a:rPr>
              <a:t>Market Challenger</a:t>
            </a:r>
            <a:r>
              <a:rPr lang="zh-CN" altLang="en-US" sz="1100" dirty="0">
                <a:solidFill>
                  <a:srgbClr val="4D4D4D"/>
                </a:solidFill>
                <a:latin typeface="Times New Roman" pitchFamily="18" charset="0"/>
                <a:cs typeface="Times New Roman" pitchFamily="18" charset="0"/>
              </a:rPr>
              <a:t>）與市場領導者（</a:t>
            </a:r>
            <a:r>
              <a:rPr lang="en-US" altLang="zh-CN" sz="1100" dirty="0">
                <a:solidFill>
                  <a:srgbClr val="4D4D4D"/>
                </a:solidFill>
                <a:latin typeface="Times New Roman" pitchFamily="18" charset="0"/>
                <a:cs typeface="Times New Roman" pitchFamily="18" charset="0"/>
              </a:rPr>
              <a:t>Market Leader</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的成本比較</a:t>
            </a:r>
            <a:endParaRPr lang="zh-CN" altLang="en-US" sz="1100" dirty="0">
              <a:solidFill>
                <a:srgbClr val="4D4D4D"/>
              </a:solidFill>
              <a:latin typeface="Times New Roman" pitchFamily="18" charset="0"/>
              <a:cs typeface="Times New Roman" pitchFamily="18" charset="0"/>
            </a:endParaRPr>
          </a:p>
        </p:txBody>
      </p:sp>
      <p:graphicFrame>
        <p:nvGraphicFramePr>
          <p:cNvPr id="6" name="表格 5">
            <a:extLst>
              <a:ext uri="{FF2B5EF4-FFF2-40B4-BE49-F238E27FC236}">
                <a16:creationId xmlns:a16="http://schemas.microsoft.com/office/drawing/2014/main" id="{37CEEC03-C160-C94E-5675-9B5D853CEFF9}"/>
              </a:ext>
            </a:extLst>
          </p:cNvPr>
          <p:cNvGraphicFramePr>
            <a:graphicFrameLocks noGrp="1"/>
          </p:cNvGraphicFramePr>
          <p:nvPr>
            <p:extLst>
              <p:ext uri="{D42A27DB-BD31-4B8C-83A1-F6EECF244321}">
                <p14:modId xmlns:p14="http://schemas.microsoft.com/office/powerpoint/2010/main" val="4122000174"/>
              </p:ext>
            </p:extLst>
          </p:nvPr>
        </p:nvGraphicFramePr>
        <p:xfrm>
          <a:off x="1494411" y="1735806"/>
          <a:ext cx="8533252" cy="3651980"/>
        </p:xfrm>
        <a:graphic>
          <a:graphicData uri="http://schemas.openxmlformats.org/drawingml/2006/table">
            <a:tbl>
              <a:tblPr firstRow="1" firstCol="1" bandRow="1"/>
              <a:tblGrid>
                <a:gridCol w="2036625">
                  <a:extLst>
                    <a:ext uri="{9D8B030D-6E8A-4147-A177-3AD203B41FA5}">
                      <a16:colId xmlns:a16="http://schemas.microsoft.com/office/drawing/2014/main" val="3686253651"/>
                    </a:ext>
                  </a:extLst>
                </a:gridCol>
                <a:gridCol w="6496627">
                  <a:extLst>
                    <a:ext uri="{9D8B030D-6E8A-4147-A177-3AD203B41FA5}">
                      <a16:colId xmlns:a16="http://schemas.microsoft.com/office/drawing/2014/main" val="1795241197"/>
                    </a:ext>
                  </a:extLst>
                </a:gridCol>
              </a:tblGrid>
              <a:tr h="912995">
                <a:tc>
                  <a:txBody>
                    <a:bodyPr/>
                    <a:lstStyle/>
                    <a:p>
                      <a:pPr algn="ctr"/>
                      <a:r>
                        <a:rPr lang="zh-CN" sz="1800" kern="100" dirty="0">
                          <a:effectLst/>
                          <a:latin typeface="等线" panose="02010600030101010101" pitchFamily="2" charset="-122"/>
                          <a:ea typeface="宋体" panose="02010600030101010101" pitchFamily="2" charset="-122"/>
                          <a:cs typeface="Times New Roman" panose="02020603050405020304" pitchFamily="18" charset="0"/>
                        </a:rPr>
                        <a:t>技術、規模經濟</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800" kern="100" dirty="0">
                          <a:effectLst/>
                          <a:latin typeface="等线" panose="02010600030101010101" pitchFamily="2" charset="-122"/>
                          <a:ea typeface="宋体" panose="02010600030101010101" pitchFamily="2" charset="-122"/>
                          <a:cs typeface="Times New Roman" panose="02020603050405020304" pitchFamily="18" charset="0"/>
                        </a:rPr>
                        <a:t>跟隨者可以比首創者採用更加現成的生產技術或建造更大規模的生產工廠而獲取收益。</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5288374"/>
                  </a:ext>
                </a:extLst>
              </a:tr>
              <a:tr h="912995">
                <a:tc>
                  <a:txBody>
                    <a:bodyPr/>
                    <a:lstStyle/>
                    <a:p>
                      <a:pPr algn="ctr"/>
                      <a:r>
                        <a:rPr lang="zh-CN" sz="1800" kern="100" dirty="0">
                          <a:effectLst/>
                          <a:latin typeface="等线" panose="02010600030101010101" pitchFamily="2" charset="-122"/>
                          <a:ea typeface="宋体" panose="02010600030101010101" pitchFamily="2" charset="-122"/>
                          <a:cs typeface="Times New Roman" panose="02020603050405020304" pitchFamily="18" charset="0"/>
                        </a:rPr>
                        <a:t>產品、市場知識</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800" kern="100" dirty="0">
                          <a:effectLst/>
                          <a:latin typeface="等线" panose="02010600030101010101" pitchFamily="2" charset="-122"/>
                          <a:ea typeface="宋体" panose="02010600030101010101" pitchFamily="2" charset="-122"/>
                          <a:cs typeface="Times New Roman" panose="02020603050405020304" pitchFamily="18" charset="0"/>
                        </a:rPr>
                        <a:t>跟隨者通過分析競爭對手的產品、雇傭關鍵的人員、鑒別客戶和通路成員的問題，來發現首創者的失誤並從中獲得知識。</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722875"/>
                  </a:ext>
                </a:extLst>
              </a:tr>
              <a:tr h="912995">
                <a:tc>
                  <a:txBody>
                    <a:bodyPr/>
                    <a:lstStyle/>
                    <a:p>
                      <a:pPr algn="ctr"/>
                      <a:r>
                        <a:rPr lang="zh-CN" sz="1800" kern="100" dirty="0">
                          <a:effectLst/>
                          <a:latin typeface="等线" panose="02010600030101010101" pitchFamily="2" charset="-122"/>
                          <a:ea typeface="宋体" panose="02010600030101010101" pitchFamily="2" charset="-122"/>
                          <a:cs typeface="Times New Roman" panose="02020603050405020304" pitchFamily="18" charset="0"/>
                        </a:rPr>
                        <a:t>分享經驗</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800" kern="100" dirty="0">
                          <a:effectLst/>
                          <a:latin typeface="等线" panose="02010600030101010101" pitchFamily="2" charset="-122"/>
                          <a:ea typeface="宋体" panose="02010600030101010101" pitchFamily="2" charset="-122"/>
                          <a:cs typeface="Times New Roman" panose="02020603050405020304" pitchFamily="18" charset="0"/>
                        </a:rPr>
                        <a:t>與首創者相比較，跟隨者可以與其他公司合作，共享運作，能夠在成本要素方面獲得優勢。</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7066036"/>
                  </a:ext>
                </a:extLst>
              </a:tr>
              <a:tr h="912995">
                <a:tc>
                  <a:txBody>
                    <a:bodyPr/>
                    <a:lstStyle/>
                    <a:p>
                      <a:pPr algn="ctr"/>
                      <a:r>
                        <a:rPr lang="zh-CN" sz="1800" kern="100" dirty="0">
                          <a:effectLst/>
                          <a:latin typeface="等线" panose="02010600030101010101" pitchFamily="2" charset="-122"/>
                          <a:ea typeface="宋体" panose="02010600030101010101" pitchFamily="2" charset="-122"/>
                          <a:cs typeface="Times New Roman" panose="02020603050405020304" pitchFamily="18" charset="0"/>
                        </a:rPr>
                        <a:t>供應商的經驗</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sz="1800" kern="100" dirty="0">
                          <a:effectLst/>
                          <a:latin typeface="等线" panose="02010600030101010101" pitchFamily="2" charset="-122"/>
                          <a:ea typeface="宋体" panose="02010600030101010101" pitchFamily="2" charset="-122"/>
                          <a:cs typeface="Times New Roman" panose="02020603050405020304" pitchFamily="18" charset="0"/>
                        </a:rPr>
                        <a:t>跟隨者包括首創者可以從外部零件設備供應商的成本降低中獲得好處。</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2335973"/>
                  </a:ext>
                </a:extLst>
              </a:tr>
            </a:tbl>
          </a:graphicData>
        </a:graphic>
      </p:graphicFrame>
    </p:spTree>
    <p:extLst>
      <p:ext uri="{BB962C8B-B14F-4D97-AF65-F5344CB8AC3E}">
        <p14:creationId xmlns:p14="http://schemas.microsoft.com/office/powerpoint/2010/main" val="1973960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ED071-3012-6C73-5823-36FD366EEE7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8092F0A-0D9D-2632-128D-2ABF353815C0}"/>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7608A0C0-8A24-B60E-B793-87AFD0FC2AFA}"/>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定價</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顧客認知價值</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perceived value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2B93E438-AEE8-A7B4-52ED-6B77E3FEA96F}"/>
              </a:ext>
            </a:extLst>
          </p:cNvPr>
          <p:cNvSpPr/>
          <p:nvPr/>
        </p:nvSpPr>
        <p:spPr>
          <a:xfrm>
            <a:off x="1644523" y="614422"/>
            <a:ext cx="8229600" cy="56804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）：定價（</a:t>
            </a:r>
            <a:r>
              <a:rPr lang="en-US" altLang="zh-CN" sz="1100" dirty="0">
                <a:solidFill>
                  <a:srgbClr val="4D4D4D"/>
                </a:solidFill>
                <a:latin typeface="Times New Roman" pitchFamily="18" charset="0"/>
                <a:cs typeface="Times New Roman" pitchFamily="18" charset="0"/>
              </a:rPr>
              <a:t>Price</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）的顧客認知價值（</a:t>
            </a:r>
            <a:r>
              <a:rPr lang="en-US" altLang="zh-CN" sz="1100" dirty="0">
                <a:solidFill>
                  <a:srgbClr val="4D4D4D"/>
                </a:solidFill>
                <a:latin typeface="Times New Roman" pitchFamily="18" charset="0"/>
                <a:cs typeface="Times New Roman" pitchFamily="18" charset="0"/>
              </a:rPr>
              <a:t>perceived value</a:t>
            </a:r>
            <a:r>
              <a:rPr lang="zh-CN" altLang="en-US" sz="1100" dirty="0">
                <a:solidFill>
                  <a:srgbClr val="4D4D4D"/>
                </a:solidFill>
                <a:latin typeface="Times New Roman" pitchFamily="18" charset="0"/>
                <a:cs typeface="Times New Roman" pitchFamily="18" charset="0"/>
              </a:rPr>
              <a:t>）屬性評估量表</a:t>
            </a:r>
          </a:p>
        </p:txBody>
      </p:sp>
      <p:graphicFrame>
        <p:nvGraphicFramePr>
          <p:cNvPr id="4" name="表格 3">
            <a:extLst>
              <a:ext uri="{FF2B5EF4-FFF2-40B4-BE49-F238E27FC236}">
                <a16:creationId xmlns:a16="http://schemas.microsoft.com/office/drawing/2014/main" id="{C7E62783-806A-28D0-E241-501A7CC3847A}"/>
              </a:ext>
            </a:extLst>
          </p:cNvPr>
          <p:cNvGraphicFramePr>
            <a:graphicFrameLocks noGrp="1"/>
          </p:cNvGraphicFramePr>
          <p:nvPr>
            <p:extLst>
              <p:ext uri="{D42A27DB-BD31-4B8C-83A1-F6EECF244321}">
                <p14:modId xmlns:p14="http://schemas.microsoft.com/office/powerpoint/2010/main" val="3900313327"/>
              </p:ext>
            </p:extLst>
          </p:nvPr>
        </p:nvGraphicFramePr>
        <p:xfrm>
          <a:off x="1677605" y="1552813"/>
          <a:ext cx="8166864" cy="3786022"/>
        </p:xfrm>
        <a:graphic>
          <a:graphicData uri="http://schemas.openxmlformats.org/drawingml/2006/table">
            <a:tbl>
              <a:tblPr firstRow="1" firstCol="1" bandRow="1"/>
              <a:tblGrid>
                <a:gridCol w="1875849">
                  <a:extLst>
                    <a:ext uri="{9D8B030D-6E8A-4147-A177-3AD203B41FA5}">
                      <a16:colId xmlns:a16="http://schemas.microsoft.com/office/drawing/2014/main" val="4038373833"/>
                    </a:ext>
                  </a:extLst>
                </a:gridCol>
                <a:gridCol w="1875849">
                  <a:extLst>
                    <a:ext uri="{9D8B030D-6E8A-4147-A177-3AD203B41FA5}">
                      <a16:colId xmlns:a16="http://schemas.microsoft.com/office/drawing/2014/main" val="1016143185"/>
                    </a:ext>
                  </a:extLst>
                </a:gridCol>
                <a:gridCol w="1875849">
                  <a:extLst>
                    <a:ext uri="{9D8B030D-6E8A-4147-A177-3AD203B41FA5}">
                      <a16:colId xmlns:a16="http://schemas.microsoft.com/office/drawing/2014/main" val="3394301426"/>
                    </a:ext>
                  </a:extLst>
                </a:gridCol>
                <a:gridCol w="2539317">
                  <a:extLst>
                    <a:ext uri="{9D8B030D-6E8A-4147-A177-3AD203B41FA5}">
                      <a16:colId xmlns:a16="http://schemas.microsoft.com/office/drawing/2014/main" val="2613241679"/>
                    </a:ext>
                  </a:extLst>
                </a:gridCol>
              </a:tblGrid>
              <a:tr h="762022">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因素</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factor</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權重</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weight</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得分</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Likert</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-5</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加權調整得分</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weight</a:t>
                      </a:r>
                      <a:r>
                        <a:rPr lang="en-US" altLang="zh-CN" sz="1800" i="0" kern="100" dirty="0">
                          <a:effectLst/>
                          <a:latin typeface="Times New Roman" panose="02020603050405020304" pitchFamily="18" charset="0"/>
                          <a:ea typeface="楷体_GB2312"/>
                          <a:cs typeface="Times New Roman" panose="02020603050405020304" pitchFamily="18" charset="0"/>
                        </a:rPr>
                        <a:t> </a:t>
                      </a:r>
                      <a:r>
                        <a:rPr lang="en-US" altLang="zh-CN" sz="1800" i="0" kern="100" dirty="0">
                          <a:effectLst/>
                          <a:latin typeface="宋体" panose="02010600030101010101" pitchFamily="2" charset="-122"/>
                          <a:ea typeface="楷体_GB2312"/>
                          <a:cs typeface="Times New Roman" panose="02020603050405020304" pitchFamily="18" charset="0"/>
                        </a:rPr>
                        <a:t>×</a:t>
                      </a:r>
                      <a:r>
                        <a:rPr lang="en-US" altLang="zh-CN" sz="1800" i="0" kern="100" dirty="0">
                          <a:effectLst/>
                          <a:latin typeface="Times New Roman" panose="02020603050405020304" pitchFamily="18" charset="0"/>
                          <a:ea typeface="楷体_GB2312"/>
                          <a:cs typeface="Times New Roman" panose="02020603050405020304" pitchFamily="18" charset="0"/>
                        </a:rPr>
                        <a:t> </a:t>
                      </a:r>
                      <a:r>
                        <a:rPr lang="en-US" altLang="zh-CN" sz="1800" i="1" kern="100" dirty="0">
                          <a:effectLst/>
                          <a:latin typeface="Times New Roman" panose="02020603050405020304" pitchFamily="18" charset="0"/>
                          <a:ea typeface="楷体_GB2312"/>
                          <a:cs typeface="Times New Roman" panose="02020603050405020304" pitchFamily="18" charset="0"/>
                        </a:rPr>
                        <a:t>Likert</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2008651"/>
                  </a:ext>
                </a:extLst>
              </a:tr>
              <a:tr h="432000">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品質</a:t>
                      </a: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0.2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5</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2928243"/>
                  </a:ext>
                </a:extLst>
              </a:tr>
              <a:tr h="432000">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配送期</a:t>
                      </a: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0.15</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3</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0.45</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9753838"/>
                  </a:ext>
                </a:extLst>
              </a:tr>
              <a:tr h="432000">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功能完整性</a:t>
                      </a: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0.25</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5</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1.25</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8460492"/>
                  </a:ext>
                </a:extLst>
              </a:tr>
              <a:tr h="432000">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改良能力</a:t>
                      </a: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0.2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5</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9056880"/>
                  </a:ext>
                </a:extLst>
              </a:tr>
              <a:tr h="432000">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培訓服務</a:t>
                      </a: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0.1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0.2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1330870"/>
                  </a:ext>
                </a:extLst>
              </a:tr>
              <a:tr h="432000">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售後服務</a:t>
                      </a: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0.1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0.2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277292"/>
                  </a:ext>
                </a:extLst>
              </a:tr>
              <a:tr h="432000">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總計得分</a:t>
                      </a: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22</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宋体" panose="02010600030101010101" pitchFamily="2" charset="-122"/>
                          <a:cs typeface="Times New Roman" panose="02020603050405020304" pitchFamily="18" charset="0"/>
                        </a:rPr>
                        <a:t>4.1</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5159526"/>
                  </a:ext>
                </a:extLst>
              </a:tr>
            </a:tbl>
          </a:graphicData>
        </a:graphic>
      </p:graphicFrame>
    </p:spTree>
    <p:extLst>
      <p:ext uri="{BB962C8B-B14F-4D97-AF65-F5344CB8AC3E}">
        <p14:creationId xmlns:p14="http://schemas.microsoft.com/office/powerpoint/2010/main" val="2057131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47547-959A-4D3F-2B61-183A6E3CD0E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32A4B08-E488-1FA7-98CB-51F74E0243E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F4094FB-B4E9-5C91-276F-918A025B850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定價</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價格調節</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adjust price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060EEDD5-7DE0-0DB3-B37B-EE1286215760}"/>
              </a:ext>
            </a:extLst>
          </p:cNvPr>
          <p:cNvSpPr/>
          <p:nvPr/>
        </p:nvSpPr>
        <p:spPr>
          <a:xfrm>
            <a:off x="1646237" y="889325"/>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）：定價（</a:t>
            </a:r>
            <a:r>
              <a:rPr lang="en-US" altLang="zh-CN" sz="1100" dirty="0">
                <a:solidFill>
                  <a:srgbClr val="4D4D4D"/>
                </a:solidFill>
                <a:latin typeface="Times New Roman" pitchFamily="18" charset="0"/>
                <a:cs typeface="Times New Roman" pitchFamily="18" charset="0"/>
              </a:rPr>
              <a:t>Price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價格調節（</a:t>
            </a:r>
            <a:r>
              <a:rPr lang="en-US" altLang="zh-CN" sz="1100" dirty="0">
                <a:solidFill>
                  <a:srgbClr val="4D4D4D"/>
                </a:solidFill>
                <a:latin typeface="Times New Roman" pitchFamily="18" charset="0"/>
                <a:cs typeface="Times New Roman" pitchFamily="18" charset="0"/>
              </a:rPr>
              <a:t>adjust price</a:t>
            </a:r>
            <a:r>
              <a:rPr lang="zh-CN" altLang="en-US" sz="1100" dirty="0">
                <a:solidFill>
                  <a:srgbClr val="4D4D4D"/>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E2B97009-E198-028F-2938-281901E55340}"/>
              </a:ext>
            </a:extLst>
          </p:cNvPr>
          <p:cNvSpPr/>
          <p:nvPr/>
        </p:nvSpPr>
        <p:spPr>
          <a:xfrm>
            <a:off x="1121117" y="3266454"/>
            <a:ext cx="2533859"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工業品（</a:t>
            </a:r>
            <a:r>
              <a:rPr lang="en-US" altLang="zh-CN" sz="1100" dirty="0">
                <a:solidFill>
                  <a:srgbClr val="000000"/>
                </a:solidFill>
                <a:latin typeface="Times New Roman" pitchFamily="18" charset="0"/>
                <a:cs typeface="Times New Roman" pitchFamily="18" charset="0"/>
              </a:rPr>
              <a:t>industrial</a:t>
            </a:r>
            <a:r>
              <a:rPr lang="zh-CN" altLang="en-US" sz="1100" dirty="0">
                <a:solidFill>
                  <a:srgbClr val="000000"/>
                </a:solidFill>
                <a:latin typeface="Times New Roman" pitchFamily="18" charset="0"/>
                <a:cs typeface="Times New Roman" pitchFamily="18" charset="0"/>
              </a:rPr>
              <a:t>）定價（</a:t>
            </a:r>
            <a:r>
              <a:rPr lang="en-US" altLang="zh-CN" sz="1100" dirty="0">
                <a:solidFill>
                  <a:srgbClr val="000000"/>
                </a:solidFill>
                <a:latin typeface="Times New Roman" pitchFamily="18" charset="0"/>
                <a:cs typeface="Times New Roman" pitchFamily="18" charset="0"/>
              </a:rPr>
              <a:t>price</a:t>
            </a:r>
            <a:r>
              <a:rPr lang="zh-CN" altLang="en-US" sz="1100" dirty="0">
                <a:solidFill>
                  <a:srgbClr val="000000"/>
                </a:solidFill>
                <a:latin typeface="Times New Roman" pitchFamily="18" charset="0"/>
                <a:cs typeface="Times New Roman" pitchFamily="18" charset="0"/>
              </a:rPr>
              <a:t>）調節</a:t>
            </a:r>
          </a:p>
        </p:txBody>
      </p:sp>
      <p:sp>
        <p:nvSpPr>
          <p:cNvPr id="7" name="左大括号 6">
            <a:extLst>
              <a:ext uri="{FF2B5EF4-FFF2-40B4-BE49-F238E27FC236}">
                <a16:creationId xmlns:a16="http://schemas.microsoft.com/office/drawing/2014/main" id="{61881E52-C2C9-1A9F-8C79-029447D03A1D}"/>
              </a:ext>
            </a:extLst>
          </p:cNvPr>
          <p:cNvSpPr/>
          <p:nvPr/>
        </p:nvSpPr>
        <p:spPr>
          <a:xfrm>
            <a:off x="3654978" y="2188394"/>
            <a:ext cx="264989" cy="247024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EEFC8309-A885-C36D-010D-64048AB31E38}"/>
              </a:ext>
            </a:extLst>
          </p:cNvPr>
          <p:cNvSpPr/>
          <p:nvPr/>
        </p:nvSpPr>
        <p:spPr>
          <a:xfrm>
            <a:off x="3930179" y="3400998"/>
            <a:ext cx="2512753" cy="314125"/>
          </a:xfrm>
          <a:prstGeom prst="rect">
            <a:avLst/>
          </a:prstGeom>
        </p:spPr>
        <p:txBody>
          <a:bodyPr wrap="square">
            <a:spAutoFit/>
          </a:bodyPr>
          <a:lstStyle/>
          <a:p>
            <a:pPr algn="ct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價格折讓（</a:t>
            </a:r>
            <a:r>
              <a:rPr lang="en-US" altLang="zh-CN" sz="1100" dirty="0">
                <a:solidFill>
                  <a:srgbClr val="000000"/>
                </a:solidFill>
                <a:latin typeface="Times New Roman" pitchFamily="18" charset="0"/>
                <a:cs typeface="Times New Roman" pitchFamily="18" charset="0"/>
              </a:rPr>
              <a:t>discount pricing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2D40E21A-19DE-958A-611E-FDF4794B852E}"/>
              </a:ext>
            </a:extLst>
          </p:cNvPr>
          <p:cNvSpPr/>
          <p:nvPr/>
        </p:nvSpPr>
        <p:spPr>
          <a:xfrm>
            <a:off x="3930180" y="4344514"/>
            <a:ext cx="2512751" cy="314125"/>
          </a:xfrm>
          <a:prstGeom prst="rect">
            <a:avLst/>
          </a:prstGeom>
        </p:spPr>
        <p:txBody>
          <a:bodyPr wrap="square">
            <a:spAutoFit/>
          </a:bodyPr>
          <a:lstStyle/>
          <a:p>
            <a:pPr algn="ct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競爭性投標（</a:t>
            </a:r>
            <a:r>
              <a:rPr lang="en-US" altLang="zh-CN" sz="1100" dirty="0">
                <a:solidFill>
                  <a:srgbClr val="000000"/>
                </a:solidFill>
                <a:latin typeface="Times New Roman" pitchFamily="18" charset="0"/>
                <a:cs typeface="Times New Roman" pitchFamily="18" charset="0"/>
              </a:rPr>
              <a:t>competitive bidding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C627E0D7-E140-4FAC-01F0-DB50A4BE3AC0}"/>
              </a:ext>
            </a:extLst>
          </p:cNvPr>
          <p:cNvSpPr/>
          <p:nvPr/>
        </p:nvSpPr>
        <p:spPr>
          <a:xfrm>
            <a:off x="6729026" y="1637807"/>
            <a:ext cx="360727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、原產地定價法（</a:t>
            </a:r>
            <a:r>
              <a:rPr lang="en-US" altLang="zh-TW" sz="1100" dirty="0">
                <a:solidFill>
                  <a:srgbClr val="000000"/>
                </a:solidFill>
                <a:latin typeface="Times New Roman" pitchFamily="18" charset="0"/>
                <a:cs typeface="Times New Roman" pitchFamily="18" charset="0"/>
              </a:rPr>
              <a:t>Free on Board, FOB-Origin Pricing</a:t>
            </a:r>
            <a:r>
              <a:rPr lang="zh-TW" altLang="en-US" sz="1100" dirty="0">
                <a:solidFill>
                  <a:srgbClr val="000000"/>
                </a:solidFill>
                <a:latin typeface="Times New Roman" pitchFamily="18" charset="0"/>
                <a:cs typeface="Times New Roman" pitchFamily="18" charset="0"/>
              </a:rPr>
              <a:t>）</a:t>
            </a:r>
          </a:p>
        </p:txBody>
      </p:sp>
      <p:sp>
        <p:nvSpPr>
          <p:cNvPr id="11" name="左大括号 10">
            <a:extLst>
              <a:ext uri="{FF2B5EF4-FFF2-40B4-BE49-F238E27FC236}">
                <a16:creationId xmlns:a16="http://schemas.microsoft.com/office/drawing/2014/main" id="{33673FB1-1151-D969-D1A4-278DFF3CEA06}"/>
              </a:ext>
            </a:extLst>
          </p:cNvPr>
          <p:cNvSpPr/>
          <p:nvPr/>
        </p:nvSpPr>
        <p:spPr>
          <a:xfrm>
            <a:off x="6453826" y="1686718"/>
            <a:ext cx="250792" cy="121350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2" name="矩形 11">
            <a:extLst>
              <a:ext uri="{FF2B5EF4-FFF2-40B4-BE49-F238E27FC236}">
                <a16:creationId xmlns:a16="http://schemas.microsoft.com/office/drawing/2014/main" id="{B705C922-A994-A563-8458-AA75DFD3EE0E}"/>
              </a:ext>
            </a:extLst>
          </p:cNvPr>
          <p:cNvSpPr/>
          <p:nvPr/>
        </p:nvSpPr>
        <p:spPr>
          <a:xfrm>
            <a:off x="6729025" y="1957848"/>
            <a:ext cx="36072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、統一</a:t>
            </a:r>
            <a:r>
              <a:rPr lang="zh-CN" altLang="en-US" sz="1100" dirty="0">
                <a:solidFill>
                  <a:srgbClr val="000000"/>
                </a:solidFill>
                <a:latin typeface="Times New Roman" pitchFamily="18" charset="0"/>
                <a:cs typeface="Times New Roman" pitchFamily="18" charset="0"/>
              </a:rPr>
              <a:t>運費</a:t>
            </a:r>
            <a:r>
              <a:rPr lang="zh-TW" altLang="en-US" sz="1100" dirty="0">
                <a:solidFill>
                  <a:srgbClr val="000000"/>
                </a:solidFill>
                <a:latin typeface="Times New Roman" pitchFamily="18" charset="0"/>
                <a:cs typeface="Times New Roman" pitchFamily="18" charset="0"/>
              </a:rPr>
              <a:t>定價法</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Uniform Delivered Pricing</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8A674EDF-ABDC-24C5-ABB1-153B57439E95}"/>
              </a:ext>
            </a:extLst>
          </p:cNvPr>
          <p:cNvSpPr/>
          <p:nvPr/>
        </p:nvSpPr>
        <p:spPr>
          <a:xfrm>
            <a:off x="3927880" y="2136865"/>
            <a:ext cx="2513932" cy="314125"/>
          </a:xfrm>
          <a:prstGeom prst="rect">
            <a:avLst/>
          </a:prstGeom>
        </p:spPr>
        <p:txBody>
          <a:bodyPr wrap="square">
            <a:spAutoFit/>
          </a:bodyPr>
          <a:lstStyle/>
          <a:p>
            <a:pPr algn="ct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運費定價</a:t>
            </a:r>
            <a:endParaRPr lang="zh-TW" altLang="en-US" sz="1100" dirty="0">
              <a:solidFill>
                <a:srgbClr val="000000"/>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33225606-D063-24CB-32C8-ED94EF83C545}"/>
              </a:ext>
            </a:extLst>
          </p:cNvPr>
          <p:cNvSpPr/>
          <p:nvPr/>
        </p:nvSpPr>
        <p:spPr>
          <a:xfrm>
            <a:off x="6729027" y="3056304"/>
            <a:ext cx="360727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現金折讓</a:t>
            </a:r>
            <a:endParaRPr lang="zh-TW" altLang="en-US" sz="1100" dirty="0">
              <a:solidFill>
                <a:srgbClr val="000000"/>
              </a:solidFill>
              <a:latin typeface="Times New Roman" pitchFamily="18" charset="0"/>
              <a:cs typeface="Times New Roman" pitchFamily="18" charset="0"/>
            </a:endParaRPr>
          </a:p>
        </p:txBody>
      </p:sp>
      <p:sp>
        <p:nvSpPr>
          <p:cNvPr id="15" name="左大括号 14">
            <a:extLst>
              <a:ext uri="{FF2B5EF4-FFF2-40B4-BE49-F238E27FC236}">
                <a16:creationId xmlns:a16="http://schemas.microsoft.com/office/drawing/2014/main" id="{B2B433E5-B800-8FDF-3766-8F7DE76A64B1}"/>
              </a:ext>
            </a:extLst>
          </p:cNvPr>
          <p:cNvSpPr/>
          <p:nvPr/>
        </p:nvSpPr>
        <p:spPr>
          <a:xfrm>
            <a:off x="6453827" y="3105213"/>
            <a:ext cx="250792" cy="90444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6" name="矩形 15">
            <a:extLst>
              <a:ext uri="{FF2B5EF4-FFF2-40B4-BE49-F238E27FC236}">
                <a16:creationId xmlns:a16="http://schemas.microsoft.com/office/drawing/2014/main" id="{8AD7965E-7B58-DB0B-D805-DF2F071DE998}"/>
              </a:ext>
            </a:extLst>
          </p:cNvPr>
          <p:cNvSpPr/>
          <p:nvPr/>
        </p:nvSpPr>
        <p:spPr>
          <a:xfrm>
            <a:off x="6729026" y="3376345"/>
            <a:ext cx="36072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數量折讓</a:t>
            </a:r>
            <a:endParaRPr lang="zh-TW" altLang="en-US" sz="1100" dirty="0">
              <a:solidFill>
                <a:srgbClr val="000000"/>
              </a:solidFill>
              <a:latin typeface="Times New Roman" pitchFamily="18" charset="0"/>
              <a:cs typeface="Times New Roman" pitchFamily="18" charset="0"/>
            </a:endParaRPr>
          </a:p>
        </p:txBody>
      </p:sp>
      <p:sp>
        <p:nvSpPr>
          <p:cNvPr id="17" name="矩形 16">
            <a:extLst>
              <a:ext uri="{FF2B5EF4-FFF2-40B4-BE49-F238E27FC236}">
                <a16:creationId xmlns:a16="http://schemas.microsoft.com/office/drawing/2014/main" id="{2C9F3C91-7060-9FE1-62D9-9E83AF99F128}"/>
              </a:ext>
            </a:extLst>
          </p:cNvPr>
          <p:cNvSpPr/>
          <p:nvPr/>
        </p:nvSpPr>
        <p:spPr>
          <a:xfrm>
            <a:off x="6729026" y="3695529"/>
            <a:ext cx="360728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通路功能折讓</a:t>
            </a:r>
            <a:endParaRPr lang="zh-TW" altLang="en-US" sz="1100" dirty="0">
              <a:solidFill>
                <a:srgbClr val="000000"/>
              </a:solidFill>
              <a:latin typeface="Times New Roman" pitchFamily="18" charset="0"/>
              <a:cs typeface="Times New Roman" pitchFamily="18" charset="0"/>
            </a:endParaRPr>
          </a:p>
        </p:txBody>
      </p:sp>
      <p:sp>
        <p:nvSpPr>
          <p:cNvPr id="20" name="矩形 19">
            <a:extLst>
              <a:ext uri="{FF2B5EF4-FFF2-40B4-BE49-F238E27FC236}">
                <a16:creationId xmlns:a16="http://schemas.microsoft.com/office/drawing/2014/main" id="{616DD214-0EA2-9E14-EC7E-70CF6E6D11C0}"/>
              </a:ext>
            </a:extLst>
          </p:cNvPr>
          <p:cNvSpPr/>
          <p:nvPr/>
        </p:nvSpPr>
        <p:spPr>
          <a:xfrm>
            <a:off x="6729026" y="4166592"/>
            <a:ext cx="360727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、封閉式招標（</a:t>
            </a:r>
            <a:r>
              <a:rPr lang="en-US" altLang="zh-TW" sz="1100" dirty="0">
                <a:solidFill>
                  <a:srgbClr val="000000"/>
                </a:solidFill>
                <a:latin typeface="Times New Roman" pitchFamily="18" charset="0"/>
                <a:cs typeface="Times New Roman" pitchFamily="18" charset="0"/>
              </a:rPr>
              <a:t>closed bidding</a:t>
            </a:r>
            <a:r>
              <a:rPr lang="zh-TW" altLang="en-US" sz="1100" dirty="0">
                <a:solidFill>
                  <a:srgbClr val="000000"/>
                </a:solidFill>
                <a:latin typeface="Times New Roman" pitchFamily="18" charset="0"/>
                <a:cs typeface="Times New Roman" pitchFamily="18" charset="0"/>
              </a:rPr>
              <a:t>）</a:t>
            </a:r>
          </a:p>
        </p:txBody>
      </p:sp>
      <p:sp>
        <p:nvSpPr>
          <p:cNvPr id="21" name="左大括号 20">
            <a:extLst>
              <a:ext uri="{FF2B5EF4-FFF2-40B4-BE49-F238E27FC236}">
                <a16:creationId xmlns:a16="http://schemas.microsoft.com/office/drawing/2014/main" id="{339D323B-5270-B2B3-D973-FA5C541A577E}"/>
              </a:ext>
            </a:extLst>
          </p:cNvPr>
          <p:cNvSpPr/>
          <p:nvPr/>
        </p:nvSpPr>
        <p:spPr>
          <a:xfrm>
            <a:off x="6453826" y="4215503"/>
            <a:ext cx="250792" cy="58525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2" name="矩形 21">
            <a:extLst>
              <a:ext uri="{FF2B5EF4-FFF2-40B4-BE49-F238E27FC236}">
                <a16:creationId xmlns:a16="http://schemas.microsoft.com/office/drawing/2014/main" id="{213C3E96-160C-A35F-3F21-92D631D1F714}"/>
              </a:ext>
            </a:extLst>
          </p:cNvPr>
          <p:cNvSpPr/>
          <p:nvPr/>
        </p:nvSpPr>
        <p:spPr>
          <a:xfrm>
            <a:off x="6729025" y="4486633"/>
            <a:ext cx="36072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、公開式招標（</a:t>
            </a:r>
            <a:r>
              <a:rPr lang="en-US" altLang="zh-TW" sz="1100" dirty="0">
                <a:solidFill>
                  <a:srgbClr val="000000"/>
                </a:solidFill>
                <a:latin typeface="Times New Roman" pitchFamily="18" charset="0"/>
                <a:cs typeface="Times New Roman" pitchFamily="18" charset="0"/>
              </a:rPr>
              <a:t>open bidding</a:t>
            </a:r>
            <a:r>
              <a:rPr lang="zh-TW" altLang="en-US" sz="1100" dirty="0">
                <a:solidFill>
                  <a:srgbClr val="000000"/>
                </a:solidFill>
                <a:latin typeface="Times New Roman" pitchFamily="18" charset="0"/>
                <a:cs typeface="Times New Roman" pitchFamily="18" charset="0"/>
              </a:rPr>
              <a:t>）</a:t>
            </a:r>
          </a:p>
        </p:txBody>
      </p:sp>
      <p:sp>
        <p:nvSpPr>
          <p:cNvPr id="27" name="矩形 26">
            <a:extLst>
              <a:ext uri="{FF2B5EF4-FFF2-40B4-BE49-F238E27FC236}">
                <a16:creationId xmlns:a16="http://schemas.microsoft.com/office/drawing/2014/main" id="{C89FC7B6-D091-0649-9938-7D8E6DED6FFC}"/>
              </a:ext>
            </a:extLst>
          </p:cNvPr>
          <p:cNvSpPr/>
          <p:nvPr/>
        </p:nvSpPr>
        <p:spPr>
          <a:xfrm>
            <a:off x="6729025" y="2271973"/>
            <a:ext cx="36072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、基點定價方法（</a:t>
            </a:r>
            <a:r>
              <a:rPr lang="en-US" altLang="zh-TW" sz="1100" dirty="0">
                <a:solidFill>
                  <a:srgbClr val="000000"/>
                </a:solidFill>
                <a:latin typeface="Times New Roman" pitchFamily="18" charset="0"/>
                <a:cs typeface="Times New Roman" pitchFamily="18" charset="0"/>
              </a:rPr>
              <a:t>Basing-Point Pricing</a:t>
            </a:r>
            <a:r>
              <a:rPr lang="zh-TW" altLang="en-US" sz="1100" dirty="0">
                <a:solidFill>
                  <a:srgbClr val="000000"/>
                </a:solidFill>
                <a:latin typeface="Times New Roman" pitchFamily="18" charset="0"/>
                <a:cs typeface="Times New Roman" pitchFamily="18" charset="0"/>
              </a:rPr>
              <a:t>）</a:t>
            </a:r>
          </a:p>
        </p:txBody>
      </p:sp>
      <p:sp>
        <p:nvSpPr>
          <p:cNvPr id="28" name="矩形 27">
            <a:extLst>
              <a:ext uri="{FF2B5EF4-FFF2-40B4-BE49-F238E27FC236}">
                <a16:creationId xmlns:a16="http://schemas.microsoft.com/office/drawing/2014/main" id="{22BC0B51-B8BE-AEA8-6754-457A462B4E8F}"/>
              </a:ext>
            </a:extLst>
          </p:cNvPr>
          <p:cNvSpPr/>
          <p:nvPr/>
        </p:nvSpPr>
        <p:spPr>
          <a:xfrm>
            <a:off x="6729025" y="2586098"/>
            <a:ext cx="360728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4</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、免收運費定價法（</a:t>
            </a:r>
            <a:r>
              <a:rPr lang="en-US" altLang="zh-TW" sz="1100" dirty="0">
                <a:solidFill>
                  <a:srgbClr val="000000"/>
                </a:solidFill>
                <a:latin typeface="Times New Roman" pitchFamily="18" charset="0"/>
                <a:cs typeface="Times New Roman" pitchFamily="18" charset="0"/>
              </a:rPr>
              <a:t>Freight-Absorption Pricing</a:t>
            </a:r>
            <a:r>
              <a:rPr lang="zh-TW"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866048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132AF-014C-1CB4-5DBD-C5EE6CF3518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5800BD4-CEFC-5A83-4CC0-1136E794C4C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B9F4D6E-9873-4FAC-4BFF-5939F1FBEF3A}"/>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定價</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競爭性投標</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competitive bidding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B41FDB5A-959F-FF05-D6DE-A629CB2A6FAA}"/>
              </a:ext>
            </a:extLst>
          </p:cNvPr>
          <p:cNvSpPr/>
          <p:nvPr/>
        </p:nvSpPr>
        <p:spPr>
          <a:xfrm>
            <a:off x="1646237" y="981975"/>
            <a:ext cx="8229600" cy="56977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）：定價（</a:t>
            </a:r>
            <a:r>
              <a:rPr lang="en-US" altLang="zh-CN" sz="1100" dirty="0">
                <a:solidFill>
                  <a:srgbClr val="4D4D4D"/>
                </a:solidFill>
                <a:latin typeface="Times New Roman" pitchFamily="18" charset="0"/>
                <a:cs typeface="Times New Roman" pitchFamily="18" charset="0"/>
              </a:rPr>
              <a:t>Price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競爭性投標（</a:t>
            </a:r>
            <a:r>
              <a:rPr lang="en-US" altLang="zh-CN" sz="1100" dirty="0">
                <a:solidFill>
                  <a:srgbClr val="4D4D4D"/>
                </a:solidFill>
                <a:latin typeface="Times New Roman" pitchFamily="18" charset="0"/>
                <a:cs typeface="Times New Roman" pitchFamily="18" charset="0"/>
              </a:rPr>
              <a:t>competitive bidding</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競標機會的評估量表</a:t>
            </a:r>
            <a:r>
              <a:rPr lang="zh-CN" altLang="en-US" sz="1100" dirty="0">
                <a:solidFill>
                  <a:srgbClr val="4D4D4D"/>
                </a:solidFill>
                <a:latin typeface="Times New Roman" pitchFamily="18" charset="0"/>
                <a:cs typeface="Times New Roman" pitchFamily="18" charset="0"/>
              </a:rPr>
              <a:t>：</a:t>
            </a:r>
          </a:p>
        </p:txBody>
      </p:sp>
      <p:graphicFrame>
        <p:nvGraphicFramePr>
          <p:cNvPr id="8" name="表格 7">
            <a:extLst>
              <a:ext uri="{FF2B5EF4-FFF2-40B4-BE49-F238E27FC236}">
                <a16:creationId xmlns:a16="http://schemas.microsoft.com/office/drawing/2014/main" id="{283C8F12-080C-F29C-FBF3-479610C079FB}"/>
              </a:ext>
            </a:extLst>
          </p:cNvPr>
          <p:cNvGraphicFramePr>
            <a:graphicFrameLocks noGrp="1"/>
          </p:cNvGraphicFramePr>
          <p:nvPr>
            <p:extLst>
              <p:ext uri="{D42A27DB-BD31-4B8C-83A1-F6EECF244321}">
                <p14:modId xmlns:p14="http://schemas.microsoft.com/office/powerpoint/2010/main" val="1827794435"/>
              </p:ext>
            </p:extLst>
          </p:nvPr>
        </p:nvGraphicFramePr>
        <p:xfrm>
          <a:off x="1679319" y="1920366"/>
          <a:ext cx="8166864" cy="3354022"/>
        </p:xfrm>
        <a:graphic>
          <a:graphicData uri="http://schemas.openxmlformats.org/drawingml/2006/table">
            <a:tbl>
              <a:tblPr firstRow="1" firstCol="1" bandRow="1"/>
              <a:tblGrid>
                <a:gridCol w="2464089">
                  <a:extLst>
                    <a:ext uri="{9D8B030D-6E8A-4147-A177-3AD203B41FA5}">
                      <a16:colId xmlns:a16="http://schemas.microsoft.com/office/drawing/2014/main" val="4038373833"/>
                    </a:ext>
                  </a:extLst>
                </a:gridCol>
                <a:gridCol w="1581729">
                  <a:extLst>
                    <a:ext uri="{9D8B030D-6E8A-4147-A177-3AD203B41FA5}">
                      <a16:colId xmlns:a16="http://schemas.microsoft.com/office/drawing/2014/main" val="1016143185"/>
                    </a:ext>
                  </a:extLst>
                </a:gridCol>
                <a:gridCol w="1581729">
                  <a:extLst>
                    <a:ext uri="{9D8B030D-6E8A-4147-A177-3AD203B41FA5}">
                      <a16:colId xmlns:a16="http://schemas.microsoft.com/office/drawing/2014/main" val="3394301426"/>
                    </a:ext>
                  </a:extLst>
                </a:gridCol>
                <a:gridCol w="2539317">
                  <a:extLst>
                    <a:ext uri="{9D8B030D-6E8A-4147-A177-3AD203B41FA5}">
                      <a16:colId xmlns:a16="http://schemas.microsoft.com/office/drawing/2014/main" val="2613241679"/>
                    </a:ext>
                  </a:extLst>
                </a:gridCol>
              </a:tblGrid>
              <a:tr h="762022">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因素</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factor</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權重</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sz="1800" i="1" kern="100" dirty="0">
                          <a:effectLst/>
                          <a:latin typeface="Times New Roman" panose="02020603050405020304" pitchFamily="18" charset="0"/>
                          <a:ea typeface="宋体" panose="02010600030101010101" pitchFamily="2" charset="-122"/>
                          <a:cs typeface="Times New Roman" panose="02020603050405020304" pitchFamily="18" charset="0"/>
                        </a:rPr>
                        <a:t>weight</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得分</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Likert</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-5</a:t>
                      </a: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加權調整得分</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algn="ct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cs typeface="Times New Roman" panose="02020603050405020304" pitchFamily="18" charset="0"/>
                        </a:rPr>
                        <a:t>weight</a:t>
                      </a:r>
                      <a:r>
                        <a:rPr lang="en-US" altLang="zh-CN" sz="1800" i="0" kern="100" dirty="0">
                          <a:effectLst/>
                          <a:latin typeface="Times New Roman" panose="02020603050405020304" pitchFamily="18" charset="0"/>
                          <a:ea typeface="楷体_GB2312"/>
                          <a:cs typeface="Times New Roman" panose="02020603050405020304" pitchFamily="18" charset="0"/>
                        </a:rPr>
                        <a:t> </a:t>
                      </a:r>
                      <a:r>
                        <a:rPr lang="en-US" altLang="zh-CN" sz="1800" i="0" kern="100" dirty="0">
                          <a:effectLst/>
                          <a:latin typeface="宋体" panose="02010600030101010101" pitchFamily="2" charset="-122"/>
                          <a:ea typeface="楷体_GB2312"/>
                          <a:cs typeface="Times New Roman" panose="02020603050405020304" pitchFamily="18" charset="0"/>
                        </a:rPr>
                        <a:t>×</a:t>
                      </a:r>
                      <a:r>
                        <a:rPr lang="en-US" altLang="zh-CN" sz="1800" i="0" kern="100" dirty="0">
                          <a:effectLst/>
                          <a:latin typeface="Times New Roman" panose="02020603050405020304" pitchFamily="18" charset="0"/>
                          <a:ea typeface="楷体_GB2312"/>
                          <a:cs typeface="Times New Roman" panose="02020603050405020304" pitchFamily="18" charset="0"/>
                        </a:rPr>
                        <a:t> </a:t>
                      </a:r>
                      <a:r>
                        <a:rPr lang="en-US" altLang="zh-CN" sz="1800" i="1" kern="100" dirty="0">
                          <a:effectLst/>
                          <a:latin typeface="Times New Roman" panose="02020603050405020304" pitchFamily="18" charset="0"/>
                          <a:ea typeface="楷体_GB2312"/>
                          <a:cs typeface="Times New Roman" panose="02020603050405020304" pitchFamily="18" charset="0"/>
                        </a:rPr>
                        <a:t>Likert</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2008651"/>
                  </a:ext>
                </a:extLst>
              </a:tr>
              <a:tr h="432000">
                <a:tc>
                  <a:txBody>
                    <a:bodyPr/>
                    <a:lstStyle/>
                    <a:p>
                      <a:pPr algn="ct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企業能力</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0.2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2928243"/>
                  </a:ext>
                </a:extLst>
              </a:tr>
              <a:tr h="432000">
                <a:tc>
                  <a:txBody>
                    <a:bodyPr/>
                    <a:lstStyle/>
                    <a:p>
                      <a:pPr algn="ct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過往經驗</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0.25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0.75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9753838"/>
                  </a:ext>
                </a:extLst>
              </a:tr>
              <a:tr h="432000">
                <a:tc>
                  <a:txBody>
                    <a:bodyPr/>
                    <a:lstStyle/>
                    <a:p>
                      <a:pPr algn="ctr"/>
                      <a:r>
                        <a:rPr lang="zh-TW" altLang="en-US" sz="1800" kern="100" dirty="0">
                          <a:effectLst/>
                          <a:latin typeface="宋体" panose="02010600030101010101" pitchFamily="2" charset="-122"/>
                          <a:ea typeface="宋体" panose="02010600030101010101" pitchFamily="2" charset="-122"/>
                          <a:cs typeface="Times New Roman" panose="02020603050405020304" pitchFamily="18" charset="0"/>
                        </a:rPr>
                        <a:t>重複</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交易</a:t>
                      </a:r>
                      <a:r>
                        <a:rPr lang="zh-TW" altLang="en-US" sz="1800" kern="100" dirty="0">
                          <a:effectLst/>
                          <a:latin typeface="宋体" panose="02010600030101010101" pitchFamily="2" charset="-122"/>
                          <a:ea typeface="宋体" panose="02010600030101010101" pitchFamily="2" charset="-122"/>
                          <a:cs typeface="Times New Roman" panose="02020603050405020304" pitchFamily="18" charset="0"/>
                        </a:rPr>
                        <a:t>的可能性</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0.2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0.2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8460492"/>
                  </a:ext>
                </a:extLst>
              </a:tr>
              <a:tr h="432000">
                <a:tc>
                  <a:txBody>
                    <a:bodyPr/>
                    <a:lstStyle/>
                    <a:p>
                      <a:pPr algn="ct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競爭情況</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0.15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0.45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9056880"/>
                  </a:ext>
                </a:extLst>
              </a:tr>
              <a:tr h="432000">
                <a:tc>
                  <a:txBody>
                    <a:bodyPr/>
                    <a:lstStyle/>
                    <a:p>
                      <a:pPr algn="ct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配送要求</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0.2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1330870"/>
                  </a:ext>
                </a:extLst>
              </a:tr>
              <a:tr h="432000">
                <a:tc>
                  <a:txBody>
                    <a:bodyPr/>
                    <a:lstStyle/>
                    <a:p>
                      <a:pPr algn="ctr"/>
                      <a:r>
                        <a:rPr lang="zh-CN" sz="1800" kern="100" dirty="0">
                          <a:effectLst/>
                          <a:latin typeface="宋体" panose="02010600030101010101" pitchFamily="2" charset="-122"/>
                          <a:ea typeface="宋体" panose="02010600030101010101" pitchFamily="2" charset="-122"/>
                          <a:cs typeface="Times New Roman" panose="02020603050405020304" pitchFamily="18" charset="0"/>
                        </a:rPr>
                        <a:t>總計得分</a:t>
                      </a:r>
                    </a:p>
                  </a:txBody>
                  <a:tcPr marL="68580" marR="68580" marT="0" marB="0"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a:effectLst/>
                          <a:latin typeface="宋体" panose="02010600030101010101" pitchFamily="2" charset="-122"/>
                          <a:ea typeface="等线" panose="02010600030101010101" pitchFamily="2" charset="-122"/>
                          <a:cs typeface="Times New Roman" panose="02020603050405020304" pitchFamily="18" charset="0"/>
                        </a:rPr>
                        <a:t>17</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kern="100" dirty="0">
                          <a:effectLst/>
                          <a:latin typeface="宋体" panose="02010600030101010101" pitchFamily="2" charset="-122"/>
                          <a:ea typeface="等线" panose="02010600030101010101" pitchFamily="2" charset="-122"/>
                          <a:cs typeface="Times New Roman" panose="02020603050405020304" pitchFamily="18" charset="0"/>
                        </a:rPr>
                        <a:t>3.2</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5159526"/>
                  </a:ext>
                </a:extLst>
              </a:tr>
            </a:tbl>
          </a:graphicData>
        </a:graphic>
      </p:graphicFrame>
    </p:spTree>
    <p:extLst>
      <p:ext uri="{BB962C8B-B14F-4D97-AF65-F5344CB8AC3E}">
        <p14:creationId xmlns:p14="http://schemas.microsoft.com/office/powerpoint/2010/main" val="1901948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2FDDB-FA6B-0F99-88D4-04E4D103EF0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E44E7C0-C76C-0F46-DA8A-D77B08D0A6BE}"/>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40ABDAE4-AC26-BAA6-AC50-9005934DEF06}"/>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CA28C083-1DA5-3C5F-0519-9A1D85C8B33F}"/>
              </a:ext>
            </a:extLst>
          </p:cNvPr>
          <p:cNvSpPr/>
          <p:nvPr/>
        </p:nvSpPr>
        <p:spPr>
          <a:xfrm>
            <a:off x="1646237" y="811645"/>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9D9669E9-7010-CE81-F495-75D947F4319C}"/>
              </a:ext>
            </a:extLst>
          </p:cNvPr>
          <p:cNvSpPr/>
          <p:nvPr/>
        </p:nvSpPr>
        <p:spPr>
          <a:xfrm>
            <a:off x="1383852" y="3022902"/>
            <a:ext cx="3099165"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工業品（</a:t>
            </a:r>
            <a:r>
              <a:rPr lang="en-US" altLang="zh-CN" sz="1100" dirty="0">
                <a:solidFill>
                  <a:srgbClr val="000000"/>
                </a:solidFill>
                <a:latin typeface="Times New Roman" pitchFamily="18" charset="0"/>
                <a:cs typeface="Times New Roman" pitchFamily="18" charset="0"/>
              </a:rPr>
              <a:t>industrial</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分銷通路</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Place</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的構成</a:t>
            </a:r>
            <a:endParaRPr lang="zh-CN" altLang="en-US" sz="1100" dirty="0">
              <a:solidFill>
                <a:srgbClr val="000000"/>
              </a:solidFill>
              <a:latin typeface="Times New Roman" pitchFamily="18" charset="0"/>
              <a:cs typeface="Times New Roman" pitchFamily="18" charset="0"/>
            </a:endParaRPr>
          </a:p>
        </p:txBody>
      </p:sp>
      <p:sp>
        <p:nvSpPr>
          <p:cNvPr id="6" name="左大括号 5">
            <a:extLst>
              <a:ext uri="{FF2B5EF4-FFF2-40B4-BE49-F238E27FC236}">
                <a16:creationId xmlns:a16="http://schemas.microsoft.com/office/drawing/2014/main" id="{1A675FC0-2F8C-AFAA-5964-1819209737E4}"/>
              </a:ext>
            </a:extLst>
          </p:cNvPr>
          <p:cNvSpPr/>
          <p:nvPr/>
        </p:nvSpPr>
        <p:spPr>
          <a:xfrm>
            <a:off x="4483018" y="2226782"/>
            <a:ext cx="264989" cy="195464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C5EAAC86-24AD-68D5-0B71-5804C0182C07}"/>
              </a:ext>
            </a:extLst>
          </p:cNvPr>
          <p:cNvSpPr/>
          <p:nvPr/>
        </p:nvSpPr>
        <p:spPr>
          <a:xfrm>
            <a:off x="4758219" y="2900010"/>
            <a:ext cx="323641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、獨立</a:t>
            </a:r>
            <a:r>
              <a:rPr lang="zh-TW" altLang="en-US" sz="1100" dirty="0">
                <a:solidFill>
                  <a:srgbClr val="000000"/>
                </a:solidFill>
                <a:latin typeface="Times New Roman" pitchFamily="18" charset="0"/>
                <a:cs typeface="Times New Roman" pitchFamily="18" charset="0"/>
              </a:rPr>
              <a:t>銷售代表</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sales representative</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20E983FA-E0AA-0FA8-83DE-0D9B2370A6A0}"/>
              </a:ext>
            </a:extLst>
          </p:cNvPr>
          <p:cNvSpPr/>
          <p:nvPr/>
        </p:nvSpPr>
        <p:spPr>
          <a:xfrm>
            <a:off x="4758220" y="3215994"/>
            <a:ext cx="32364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製造商</a:t>
            </a:r>
            <a:r>
              <a:rPr lang="zh-TW" altLang="en-US" sz="1100" dirty="0">
                <a:solidFill>
                  <a:srgbClr val="000000"/>
                </a:solidFill>
                <a:latin typeface="Times New Roman" pitchFamily="18" charset="0"/>
                <a:cs typeface="Times New Roman" pitchFamily="18" charset="0"/>
              </a:rPr>
              <a:t>銷售分支機構</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sales branch company</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C6E78327-52A2-F9E4-28C5-846A54532F22}"/>
              </a:ext>
            </a:extLst>
          </p:cNvPr>
          <p:cNvSpPr/>
          <p:nvPr/>
        </p:nvSpPr>
        <p:spPr>
          <a:xfrm>
            <a:off x="6750243" y="1833675"/>
            <a:ext cx="240600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、全缐經銷商（</a:t>
            </a:r>
            <a:r>
              <a:rPr lang="en-US" altLang="zh-TW" sz="1100" dirty="0">
                <a:solidFill>
                  <a:srgbClr val="000000"/>
                </a:solidFill>
                <a:latin typeface="Times New Roman" pitchFamily="18" charset="0"/>
                <a:cs typeface="Times New Roman" pitchFamily="18" charset="0"/>
              </a:rPr>
              <a:t>general-line</a:t>
            </a:r>
            <a:r>
              <a:rPr lang="zh-TW" altLang="en-US" sz="1100" dirty="0">
                <a:solidFill>
                  <a:srgbClr val="000000"/>
                </a:solidFill>
                <a:latin typeface="Times New Roman" pitchFamily="18" charset="0"/>
                <a:cs typeface="Times New Roman" pitchFamily="18" charset="0"/>
              </a:rPr>
              <a:t>）</a:t>
            </a:r>
          </a:p>
        </p:txBody>
      </p:sp>
      <p:sp>
        <p:nvSpPr>
          <p:cNvPr id="10" name="左大括号 9">
            <a:extLst>
              <a:ext uri="{FF2B5EF4-FFF2-40B4-BE49-F238E27FC236}">
                <a16:creationId xmlns:a16="http://schemas.microsoft.com/office/drawing/2014/main" id="{6E5609F4-E747-C405-0270-93C42BC282B1}"/>
              </a:ext>
            </a:extLst>
          </p:cNvPr>
          <p:cNvSpPr/>
          <p:nvPr/>
        </p:nvSpPr>
        <p:spPr>
          <a:xfrm>
            <a:off x="6475043" y="1882587"/>
            <a:ext cx="250792" cy="89938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1981D4CC-6FDF-E5C3-B3D9-53113870BDBA}"/>
              </a:ext>
            </a:extLst>
          </p:cNvPr>
          <p:cNvSpPr/>
          <p:nvPr/>
        </p:nvSpPr>
        <p:spPr>
          <a:xfrm>
            <a:off x="6750242" y="2153716"/>
            <a:ext cx="240601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、專缐經銷商（</a:t>
            </a:r>
            <a:r>
              <a:rPr lang="en-US" altLang="zh-TW" sz="1100" dirty="0">
                <a:solidFill>
                  <a:srgbClr val="000000"/>
                </a:solidFill>
                <a:latin typeface="Times New Roman" pitchFamily="18" charset="0"/>
                <a:cs typeface="Times New Roman" pitchFamily="18" charset="0"/>
              </a:rPr>
              <a:t>specialists</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D48F883C-22EB-9930-71F5-F7BB8E8082D4}"/>
              </a:ext>
            </a:extLst>
          </p:cNvPr>
          <p:cNvSpPr/>
          <p:nvPr/>
        </p:nvSpPr>
        <p:spPr>
          <a:xfrm>
            <a:off x="4755919" y="2175253"/>
            <a:ext cx="323792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、經銷商</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distributor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0" name="矩形 19">
            <a:extLst>
              <a:ext uri="{FF2B5EF4-FFF2-40B4-BE49-F238E27FC236}">
                <a16:creationId xmlns:a16="http://schemas.microsoft.com/office/drawing/2014/main" id="{A1A2BF7A-A77C-7008-2C05-1C6424638E55}"/>
              </a:ext>
            </a:extLst>
          </p:cNvPr>
          <p:cNvSpPr/>
          <p:nvPr/>
        </p:nvSpPr>
        <p:spPr>
          <a:xfrm>
            <a:off x="6750242" y="2467841"/>
            <a:ext cx="240601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、綜合商行（</a:t>
            </a:r>
            <a:r>
              <a:rPr lang="en-US" altLang="zh-TW" sz="1100" dirty="0">
                <a:solidFill>
                  <a:srgbClr val="000000"/>
                </a:solidFill>
                <a:latin typeface="Times New Roman" pitchFamily="18" charset="0"/>
                <a:cs typeface="Times New Roman" pitchFamily="18" charset="0"/>
              </a:rPr>
              <a:t>combination house</a:t>
            </a:r>
            <a:r>
              <a:rPr lang="zh-TW" altLang="en-US" sz="1100" dirty="0">
                <a:solidFill>
                  <a:srgbClr val="000000"/>
                </a:solidFill>
                <a:latin typeface="Times New Roman" pitchFamily="18" charset="0"/>
                <a:cs typeface="Times New Roman" pitchFamily="18" charset="0"/>
              </a:rPr>
              <a:t>）</a:t>
            </a:r>
          </a:p>
        </p:txBody>
      </p:sp>
      <p:sp>
        <p:nvSpPr>
          <p:cNvPr id="22" name="矩形 21">
            <a:extLst>
              <a:ext uri="{FF2B5EF4-FFF2-40B4-BE49-F238E27FC236}">
                <a16:creationId xmlns:a16="http://schemas.microsoft.com/office/drawing/2014/main" id="{120A26FF-DEF0-0E57-6406-AA2FF39D4C10}"/>
              </a:ext>
            </a:extLst>
          </p:cNvPr>
          <p:cNvSpPr/>
          <p:nvPr/>
        </p:nvSpPr>
        <p:spPr>
          <a:xfrm>
            <a:off x="4756972" y="3544316"/>
            <a:ext cx="32364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、經紀人</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broker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C8FA018B-5FC9-1FB6-D7F9-5D87F86EED40}"/>
              </a:ext>
            </a:extLst>
          </p:cNvPr>
          <p:cNvSpPr/>
          <p:nvPr/>
        </p:nvSpPr>
        <p:spPr>
          <a:xfrm>
            <a:off x="4756972" y="3867304"/>
            <a:ext cx="32364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、增值中間商</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value-added distributor</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8681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F4041-2F63-6101-D615-A41279FDEDD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8E874CC-E414-03B2-41F6-19792D8D14E8}"/>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09259F0E-8CBB-D4AC-1171-CBBCFF8B21BF}"/>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經銷商</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distributor</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D9EB9A51-2D0D-8662-2B7A-6EC1E2592524}"/>
              </a:ext>
            </a:extLst>
          </p:cNvPr>
          <p:cNvSpPr/>
          <p:nvPr/>
        </p:nvSpPr>
        <p:spPr>
          <a:xfrm>
            <a:off x="2385037" y="1134016"/>
            <a:ext cx="7490799"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經銷商（</a:t>
            </a:r>
            <a:r>
              <a:rPr lang="en-US" altLang="zh-CN" sz="1100" dirty="0">
                <a:solidFill>
                  <a:srgbClr val="4D4D4D"/>
                </a:solidFill>
                <a:latin typeface="Times New Roman" pitchFamily="18" charset="0"/>
                <a:cs typeface="Times New Roman" pitchFamily="18" charset="0"/>
              </a:rPr>
              <a:t>distributor</a:t>
            </a:r>
            <a:r>
              <a:rPr lang="zh-CN" altLang="en-US" sz="1100" dirty="0">
                <a:solidFill>
                  <a:srgbClr val="4D4D4D"/>
                </a:solidFill>
                <a:latin typeface="Times New Roman" pitchFamily="18" charset="0"/>
                <a:cs typeface="Times New Roman" pitchFamily="18" charset="0"/>
              </a:rPr>
              <a:t>）</a:t>
            </a:r>
          </a:p>
        </p:txBody>
      </p:sp>
      <p:sp>
        <p:nvSpPr>
          <p:cNvPr id="24" name="矩形 23">
            <a:extLst>
              <a:ext uri="{FF2B5EF4-FFF2-40B4-BE49-F238E27FC236}">
                <a16:creationId xmlns:a16="http://schemas.microsoft.com/office/drawing/2014/main" id="{711A7B45-A83E-E1AA-7106-1D4E13A941C8}"/>
              </a:ext>
            </a:extLst>
          </p:cNvPr>
          <p:cNvSpPr/>
          <p:nvPr/>
        </p:nvSpPr>
        <p:spPr>
          <a:xfrm>
            <a:off x="5898169" y="2039476"/>
            <a:ext cx="236394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、全缐經銷商（</a:t>
            </a:r>
            <a:r>
              <a:rPr lang="en-US" altLang="zh-TW" sz="1100" dirty="0">
                <a:solidFill>
                  <a:srgbClr val="000000"/>
                </a:solidFill>
                <a:latin typeface="Times New Roman" pitchFamily="18" charset="0"/>
                <a:cs typeface="Times New Roman" pitchFamily="18" charset="0"/>
              </a:rPr>
              <a:t>general-line</a:t>
            </a:r>
            <a:r>
              <a:rPr lang="zh-TW" altLang="en-US" sz="1100" dirty="0">
                <a:solidFill>
                  <a:srgbClr val="000000"/>
                </a:solidFill>
                <a:latin typeface="Times New Roman" pitchFamily="18" charset="0"/>
                <a:cs typeface="Times New Roman" pitchFamily="18" charset="0"/>
              </a:rPr>
              <a:t>）</a:t>
            </a:r>
          </a:p>
        </p:txBody>
      </p:sp>
      <p:sp>
        <p:nvSpPr>
          <p:cNvPr id="25" name="左大括号 24">
            <a:extLst>
              <a:ext uri="{FF2B5EF4-FFF2-40B4-BE49-F238E27FC236}">
                <a16:creationId xmlns:a16="http://schemas.microsoft.com/office/drawing/2014/main" id="{AA9AEEAE-23C5-3DE2-4E6A-9273A7151B6D}"/>
              </a:ext>
            </a:extLst>
          </p:cNvPr>
          <p:cNvSpPr/>
          <p:nvPr/>
        </p:nvSpPr>
        <p:spPr>
          <a:xfrm>
            <a:off x="5622968" y="2088388"/>
            <a:ext cx="250792" cy="89938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6" name="矩形 25">
            <a:extLst>
              <a:ext uri="{FF2B5EF4-FFF2-40B4-BE49-F238E27FC236}">
                <a16:creationId xmlns:a16="http://schemas.microsoft.com/office/drawing/2014/main" id="{5EAAF274-CE7D-C42A-9667-6B396ED599DB}"/>
              </a:ext>
            </a:extLst>
          </p:cNvPr>
          <p:cNvSpPr/>
          <p:nvPr/>
        </p:nvSpPr>
        <p:spPr>
          <a:xfrm>
            <a:off x="5898167" y="2359517"/>
            <a:ext cx="236394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、專缐經銷商（</a:t>
            </a:r>
            <a:r>
              <a:rPr lang="en-US" altLang="zh-TW" sz="1100" dirty="0">
                <a:solidFill>
                  <a:srgbClr val="000000"/>
                </a:solidFill>
                <a:latin typeface="Times New Roman" pitchFamily="18" charset="0"/>
                <a:cs typeface="Times New Roman" pitchFamily="18" charset="0"/>
              </a:rPr>
              <a:t>specialists</a:t>
            </a:r>
            <a:r>
              <a:rPr lang="zh-TW" altLang="en-US" sz="1100" dirty="0">
                <a:solidFill>
                  <a:srgbClr val="000000"/>
                </a:solidFill>
                <a:latin typeface="Times New Roman" pitchFamily="18" charset="0"/>
                <a:cs typeface="Times New Roman" pitchFamily="18" charset="0"/>
              </a:rPr>
              <a:t>）</a:t>
            </a:r>
          </a:p>
        </p:txBody>
      </p:sp>
      <p:sp>
        <p:nvSpPr>
          <p:cNvPr id="27" name="矩形 26">
            <a:extLst>
              <a:ext uri="{FF2B5EF4-FFF2-40B4-BE49-F238E27FC236}">
                <a16:creationId xmlns:a16="http://schemas.microsoft.com/office/drawing/2014/main" id="{95B5A0AA-E11E-FB55-6F03-7805102D2A22}"/>
              </a:ext>
            </a:extLst>
          </p:cNvPr>
          <p:cNvSpPr/>
          <p:nvPr/>
        </p:nvSpPr>
        <p:spPr>
          <a:xfrm>
            <a:off x="2386556" y="2381054"/>
            <a:ext cx="3236411"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a:t>
            </a:r>
            <a:r>
              <a:rPr lang="en-US" altLang="zh-TW" sz="1100" dirty="0">
                <a:solidFill>
                  <a:srgbClr val="000000"/>
                </a:solidFill>
                <a:latin typeface="Times New Roman" pitchFamily="18" charset="0"/>
                <a:cs typeface="Times New Roman" pitchFamily="18" charset="0"/>
              </a:rPr>
              <a:t>industrial</a:t>
            </a:r>
            <a:r>
              <a:rPr lang="zh-TW" altLang="en-US" sz="1100" dirty="0">
                <a:solidFill>
                  <a:srgbClr val="000000"/>
                </a:solidFill>
                <a:latin typeface="Times New Roman" pitchFamily="18" charset="0"/>
                <a:cs typeface="Times New Roman" pitchFamily="18" charset="0"/>
              </a:rPr>
              <a:t>）經銷商</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distributor</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類型</a:t>
            </a:r>
          </a:p>
        </p:txBody>
      </p:sp>
      <p:sp>
        <p:nvSpPr>
          <p:cNvPr id="28" name="矩形 27">
            <a:extLst>
              <a:ext uri="{FF2B5EF4-FFF2-40B4-BE49-F238E27FC236}">
                <a16:creationId xmlns:a16="http://schemas.microsoft.com/office/drawing/2014/main" id="{F51A62F8-3FF1-DB22-A18B-ED453855D7EC}"/>
              </a:ext>
            </a:extLst>
          </p:cNvPr>
          <p:cNvSpPr/>
          <p:nvPr/>
        </p:nvSpPr>
        <p:spPr>
          <a:xfrm>
            <a:off x="5898167" y="2673642"/>
            <a:ext cx="236394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、綜合商行（</a:t>
            </a:r>
            <a:r>
              <a:rPr lang="en-US" altLang="zh-TW" sz="1100" dirty="0">
                <a:solidFill>
                  <a:srgbClr val="000000"/>
                </a:solidFill>
                <a:latin typeface="Times New Roman" pitchFamily="18" charset="0"/>
                <a:cs typeface="Times New Roman" pitchFamily="18" charset="0"/>
              </a:rPr>
              <a:t>combination house</a:t>
            </a:r>
            <a:r>
              <a:rPr lang="zh-TW" altLang="en-US" sz="1100" dirty="0">
                <a:solidFill>
                  <a:srgbClr val="000000"/>
                </a:solidFill>
                <a:latin typeface="Times New Roman" pitchFamily="18" charset="0"/>
                <a:cs typeface="Times New Roman" pitchFamily="18" charset="0"/>
              </a:rPr>
              <a:t>）</a:t>
            </a:r>
          </a:p>
        </p:txBody>
      </p:sp>
      <p:sp>
        <p:nvSpPr>
          <p:cNvPr id="34" name="矩形 33">
            <a:extLst>
              <a:ext uri="{FF2B5EF4-FFF2-40B4-BE49-F238E27FC236}">
                <a16:creationId xmlns:a16="http://schemas.microsoft.com/office/drawing/2014/main" id="{ECE3BE33-C640-D1BE-09CC-ED125CA33921}"/>
              </a:ext>
            </a:extLst>
          </p:cNvPr>
          <p:cNvSpPr/>
          <p:nvPr/>
        </p:nvSpPr>
        <p:spPr>
          <a:xfrm>
            <a:off x="5898167" y="3602382"/>
            <a:ext cx="270868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、外部銷售人員（</a:t>
            </a:r>
            <a:r>
              <a:rPr lang="en-US" altLang="zh-TW" sz="1100" dirty="0">
                <a:solidFill>
                  <a:srgbClr val="000000"/>
                </a:solidFill>
                <a:latin typeface="Times New Roman" pitchFamily="18" charset="0"/>
                <a:cs typeface="Times New Roman" pitchFamily="18" charset="0"/>
              </a:rPr>
              <a:t>outside salespersons</a:t>
            </a:r>
            <a:r>
              <a:rPr lang="zh-TW" altLang="en-US" sz="1100" dirty="0">
                <a:solidFill>
                  <a:srgbClr val="000000"/>
                </a:solidFill>
                <a:latin typeface="Times New Roman" pitchFamily="18" charset="0"/>
                <a:cs typeface="Times New Roman" pitchFamily="18" charset="0"/>
              </a:rPr>
              <a:t>）</a:t>
            </a:r>
          </a:p>
        </p:txBody>
      </p:sp>
      <p:sp>
        <p:nvSpPr>
          <p:cNvPr id="35" name="左大括号 34">
            <a:extLst>
              <a:ext uri="{FF2B5EF4-FFF2-40B4-BE49-F238E27FC236}">
                <a16:creationId xmlns:a16="http://schemas.microsoft.com/office/drawing/2014/main" id="{7D4AC581-3B17-5E82-6AD2-5F5F701712A8}"/>
              </a:ext>
            </a:extLst>
          </p:cNvPr>
          <p:cNvSpPr/>
          <p:nvPr/>
        </p:nvSpPr>
        <p:spPr>
          <a:xfrm>
            <a:off x="5622967" y="3651294"/>
            <a:ext cx="250792" cy="58525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36" name="矩形 35">
            <a:extLst>
              <a:ext uri="{FF2B5EF4-FFF2-40B4-BE49-F238E27FC236}">
                <a16:creationId xmlns:a16="http://schemas.microsoft.com/office/drawing/2014/main" id="{C5354E95-9253-FD4F-B40F-D299D3CE3F73}"/>
              </a:ext>
            </a:extLst>
          </p:cNvPr>
          <p:cNvSpPr/>
          <p:nvPr/>
        </p:nvSpPr>
        <p:spPr>
          <a:xfrm>
            <a:off x="5898165" y="3922423"/>
            <a:ext cx="270868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、内部銷售人員（</a:t>
            </a:r>
            <a:r>
              <a:rPr lang="en-US" altLang="zh-TW" sz="1100" dirty="0">
                <a:solidFill>
                  <a:srgbClr val="000000"/>
                </a:solidFill>
                <a:latin typeface="Times New Roman" pitchFamily="18" charset="0"/>
                <a:cs typeface="Times New Roman" pitchFamily="18" charset="0"/>
              </a:rPr>
              <a:t>inside salespersons</a:t>
            </a:r>
            <a:r>
              <a:rPr lang="zh-TW" altLang="en-US" sz="1100" dirty="0">
                <a:solidFill>
                  <a:srgbClr val="000000"/>
                </a:solidFill>
                <a:latin typeface="Times New Roman" pitchFamily="18" charset="0"/>
                <a:cs typeface="Times New Roman" pitchFamily="18" charset="0"/>
              </a:rPr>
              <a:t>）</a:t>
            </a:r>
          </a:p>
        </p:txBody>
      </p:sp>
      <p:sp>
        <p:nvSpPr>
          <p:cNvPr id="37" name="矩形 36">
            <a:extLst>
              <a:ext uri="{FF2B5EF4-FFF2-40B4-BE49-F238E27FC236}">
                <a16:creationId xmlns:a16="http://schemas.microsoft.com/office/drawing/2014/main" id="{128DFEAF-2B25-8AD2-3692-229A0B38AB80}"/>
              </a:ext>
            </a:extLst>
          </p:cNvPr>
          <p:cNvSpPr/>
          <p:nvPr/>
        </p:nvSpPr>
        <p:spPr>
          <a:xfrm>
            <a:off x="2385038" y="3761208"/>
            <a:ext cx="3237929"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a:t>
            </a:r>
            <a:r>
              <a:rPr lang="en-US" altLang="zh-TW" sz="1100" dirty="0">
                <a:solidFill>
                  <a:srgbClr val="000000"/>
                </a:solidFill>
                <a:latin typeface="Times New Roman" pitchFamily="18" charset="0"/>
                <a:cs typeface="Times New Roman" pitchFamily="18" charset="0"/>
              </a:rPr>
              <a:t>industrial</a:t>
            </a:r>
            <a:r>
              <a:rPr lang="zh-TW" altLang="en-US" sz="1100" dirty="0">
                <a:solidFill>
                  <a:srgbClr val="000000"/>
                </a:solidFill>
                <a:latin typeface="Times New Roman" pitchFamily="18" charset="0"/>
                <a:cs typeface="Times New Roman" pitchFamily="18" charset="0"/>
              </a:rPr>
              <a:t>）經銷商</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distributor</a:t>
            </a:r>
            <a:r>
              <a:rPr lang="zh-CN" altLang="en-US" sz="1100" dirty="0">
                <a:solidFill>
                  <a:srgbClr val="000000"/>
                </a:solidFill>
                <a:latin typeface="Times New Roman" pitchFamily="18" charset="0"/>
                <a:cs typeface="Times New Roman" pitchFamily="18" charset="0"/>
              </a:rPr>
              <a:t>）的員工</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27444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604CF-63AE-0028-9767-1699508AAB2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D76E3FC-C43F-6501-B937-0A0D040E9F33}"/>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96CC8B23-547A-7CE5-001E-C5DB6076590B}"/>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經銷商</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distributor</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A369AAA6-0611-DB25-9825-5C2FD29B4078}"/>
              </a:ext>
            </a:extLst>
          </p:cNvPr>
          <p:cNvSpPr/>
          <p:nvPr/>
        </p:nvSpPr>
        <p:spPr>
          <a:xfrm>
            <a:off x="1646237" y="784404"/>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經銷商（</a:t>
            </a:r>
            <a:r>
              <a:rPr lang="en-US" altLang="zh-CN" sz="1100" dirty="0">
                <a:solidFill>
                  <a:srgbClr val="4D4D4D"/>
                </a:solidFill>
                <a:latin typeface="Times New Roman" pitchFamily="18" charset="0"/>
                <a:cs typeface="Times New Roman" pitchFamily="18" charset="0"/>
              </a:rPr>
              <a:t>distributor</a:t>
            </a:r>
            <a:r>
              <a:rPr lang="zh-CN" altLang="en-US" sz="1100" dirty="0">
                <a:solidFill>
                  <a:srgbClr val="4D4D4D"/>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F6CF0914-3FCB-A205-0511-0CE98EE78E3C}"/>
              </a:ext>
            </a:extLst>
          </p:cNvPr>
          <p:cNvSpPr/>
          <p:nvPr/>
        </p:nvSpPr>
        <p:spPr>
          <a:xfrm>
            <a:off x="708211" y="3253354"/>
            <a:ext cx="3279505"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工業品（</a:t>
            </a:r>
            <a:r>
              <a:rPr lang="en-US" altLang="zh-CN" sz="1100" dirty="0">
                <a:solidFill>
                  <a:srgbClr val="000000"/>
                </a:solidFill>
                <a:latin typeface="Times New Roman" pitchFamily="18" charset="0"/>
                <a:cs typeface="Times New Roman" pitchFamily="18" charset="0"/>
              </a:rPr>
              <a:t>industrial</a:t>
            </a:r>
            <a:r>
              <a:rPr lang="zh-CN" altLang="en-US" sz="1100" dirty="0">
                <a:solidFill>
                  <a:srgbClr val="000000"/>
                </a:solidFill>
                <a:latin typeface="Times New Roman" pitchFamily="18" charset="0"/>
                <a:cs typeface="Times New Roman" pitchFamily="18" charset="0"/>
              </a:rPr>
              <a:t>）經銷商（</a:t>
            </a:r>
            <a:r>
              <a:rPr lang="en-US" altLang="zh-CN" sz="1100" dirty="0">
                <a:solidFill>
                  <a:srgbClr val="000000"/>
                </a:solidFill>
                <a:latin typeface="Times New Roman" pitchFamily="18" charset="0"/>
                <a:cs typeface="Times New Roman" pitchFamily="18" charset="0"/>
              </a:rPr>
              <a:t>distributor</a:t>
            </a:r>
            <a:r>
              <a:rPr lang="zh-CN" altLang="en-US" sz="1100" dirty="0">
                <a:solidFill>
                  <a:srgbClr val="000000"/>
                </a:solidFill>
                <a:latin typeface="Times New Roman" pitchFamily="18" charset="0"/>
                <a:cs typeface="Times New Roman" pitchFamily="18" charset="0"/>
              </a:rPr>
              <a:t>）的功能</a:t>
            </a:r>
          </a:p>
        </p:txBody>
      </p:sp>
      <p:sp>
        <p:nvSpPr>
          <p:cNvPr id="6" name="左大括号 5">
            <a:extLst>
              <a:ext uri="{FF2B5EF4-FFF2-40B4-BE49-F238E27FC236}">
                <a16:creationId xmlns:a16="http://schemas.microsoft.com/office/drawing/2014/main" id="{F928A8A1-7BFF-2151-510E-9F45E83CC480}"/>
              </a:ext>
            </a:extLst>
          </p:cNvPr>
          <p:cNvSpPr/>
          <p:nvPr/>
        </p:nvSpPr>
        <p:spPr>
          <a:xfrm>
            <a:off x="3987718" y="2230272"/>
            <a:ext cx="264989" cy="238764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94DBFF33-E726-C8BE-7484-DD55B98602F3}"/>
              </a:ext>
            </a:extLst>
          </p:cNvPr>
          <p:cNvSpPr/>
          <p:nvPr/>
        </p:nvSpPr>
        <p:spPr>
          <a:xfrm>
            <a:off x="4262920" y="4303788"/>
            <a:ext cx="208185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爲</a:t>
            </a:r>
            <a:r>
              <a:rPr lang="zh-CN" altLang="en-US" sz="1100" dirty="0">
                <a:solidFill>
                  <a:srgbClr val="000000"/>
                </a:solidFill>
                <a:latin typeface="Times New Roman" pitchFamily="18" charset="0"/>
                <a:cs typeface="Times New Roman" pitchFamily="18" charset="0"/>
              </a:rPr>
              <a:t>工業品用戶</a:t>
            </a:r>
            <a:r>
              <a:rPr lang="zh-TW" altLang="en-US" sz="1100" dirty="0">
                <a:solidFill>
                  <a:srgbClr val="000000"/>
                </a:solidFill>
                <a:latin typeface="Times New Roman" pitchFamily="18" charset="0"/>
                <a:cs typeface="Times New Roman" pitchFamily="18" charset="0"/>
              </a:rPr>
              <a:t>提供的服務：</a:t>
            </a:r>
          </a:p>
        </p:txBody>
      </p:sp>
      <p:sp>
        <p:nvSpPr>
          <p:cNvPr id="9" name="矩形 8">
            <a:extLst>
              <a:ext uri="{FF2B5EF4-FFF2-40B4-BE49-F238E27FC236}">
                <a16:creationId xmlns:a16="http://schemas.microsoft.com/office/drawing/2014/main" id="{EB525226-7235-22AD-7AF0-54058E4C0595}"/>
              </a:ext>
            </a:extLst>
          </p:cNvPr>
          <p:cNvSpPr/>
          <p:nvPr/>
        </p:nvSpPr>
        <p:spPr>
          <a:xfrm>
            <a:off x="6632804" y="1364725"/>
            <a:ext cx="347042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、提供市場占領</a:t>
            </a:r>
          </a:p>
        </p:txBody>
      </p:sp>
      <p:sp>
        <p:nvSpPr>
          <p:cNvPr id="10" name="左大括号 9">
            <a:extLst>
              <a:ext uri="{FF2B5EF4-FFF2-40B4-BE49-F238E27FC236}">
                <a16:creationId xmlns:a16="http://schemas.microsoft.com/office/drawing/2014/main" id="{C8DF8D96-4732-38D7-2277-94B22B023432}"/>
              </a:ext>
            </a:extLst>
          </p:cNvPr>
          <p:cNvSpPr/>
          <p:nvPr/>
        </p:nvSpPr>
        <p:spPr>
          <a:xfrm>
            <a:off x="6357604" y="1413637"/>
            <a:ext cx="250792" cy="185219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5994B2F7-946B-E5D9-C7B2-75A8456917CB}"/>
              </a:ext>
            </a:extLst>
          </p:cNvPr>
          <p:cNvSpPr/>
          <p:nvPr/>
        </p:nvSpPr>
        <p:spPr>
          <a:xfrm>
            <a:off x="6632802" y="1684766"/>
            <a:ext cx="3470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、充當製造商與工業品用戶之間銷售聯系的紐帶</a:t>
            </a:r>
          </a:p>
        </p:txBody>
      </p:sp>
      <p:sp>
        <p:nvSpPr>
          <p:cNvPr id="12" name="矩形 11">
            <a:extLst>
              <a:ext uri="{FF2B5EF4-FFF2-40B4-BE49-F238E27FC236}">
                <a16:creationId xmlns:a16="http://schemas.microsoft.com/office/drawing/2014/main" id="{645FB321-46DD-34FD-44AF-B57B04246FB5}"/>
              </a:ext>
            </a:extLst>
          </p:cNvPr>
          <p:cNvSpPr/>
          <p:nvPr/>
        </p:nvSpPr>
        <p:spPr>
          <a:xfrm>
            <a:off x="4260620" y="2178743"/>
            <a:ext cx="20828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、爲製造商提供的服務</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336DCC47-60F2-078E-D491-8F7EC847E64B}"/>
              </a:ext>
            </a:extLst>
          </p:cNvPr>
          <p:cNvSpPr/>
          <p:nvPr/>
        </p:nvSpPr>
        <p:spPr>
          <a:xfrm>
            <a:off x="6632802" y="1998891"/>
            <a:ext cx="3470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、保持一定庫存</a:t>
            </a:r>
          </a:p>
        </p:txBody>
      </p:sp>
      <p:sp>
        <p:nvSpPr>
          <p:cNvPr id="16" name="矩形 15">
            <a:extLst>
              <a:ext uri="{FF2B5EF4-FFF2-40B4-BE49-F238E27FC236}">
                <a16:creationId xmlns:a16="http://schemas.microsoft.com/office/drawing/2014/main" id="{883F440C-CBF5-9F7F-487A-AF375F7DD5C3}"/>
              </a:ext>
            </a:extLst>
          </p:cNvPr>
          <p:cNvSpPr/>
          <p:nvPr/>
        </p:nvSpPr>
        <p:spPr>
          <a:xfrm>
            <a:off x="6632804" y="2317544"/>
            <a:ext cx="347042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4</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、處理訂單</a:t>
            </a:r>
          </a:p>
        </p:txBody>
      </p:sp>
      <p:sp>
        <p:nvSpPr>
          <p:cNvPr id="17" name="矩形 16">
            <a:extLst>
              <a:ext uri="{FF2B5EF4-FFF2-40B4-BE49-F238E27FC236}">
                <a16:creationId xmlns:a16="http://schemas.microsoft.com/office/drawing/2014/main" id="{FE44DB33-B58E-9707-094F-6AAFA326514B}"/>
              </a:ext>
            </a:extLst>
          </p:cNvPr>
          <p:cNvSpPr/>
          <p:nvPr/>
        </p:nvSpPr>
        <p:spPr>
          <a:xfrm>
            <a:off x="6632802" y="2637585"/>
            <a:ext cx="3470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、收集市場信息</a:t>
            </a:r>
          </a:p>
        </p:txBody>
      </p:sp>
      <p:sp>
        <p:nvSpPr>
          <p:cNvPr id="18" name="矩形 17">
            <a:extLst>
              <a:ext uri="{FF2B5EF4-FFF2-40B4-BE49-F238E27FC236}">
                <a16:creationId xmlns:a16="http://schemas.microsoft.com/office/drawing/2014/main" id="{6DF3BAA0-683C-0B52-80D3-793D057F8749}"/>
              </a:ext>
            </a:extLst>
          </p:cNvPr>
          <p:cNvSpPr/>
          <p:nvPr/>
        </p:nvSpPr>
        <p:spPr>
          <a:xfrm>
            <a:off x="6632802" y="2951710"/>
            <a:ext cx="3470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6</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、向</a:t>
            </a:r>
            <a:r>
              <a:rPr lang="zh-CN" altLang="en-US" sz="1100" dirty="0">
                <a:solidFill>
                  <a:srgbClr val="000000"/>
                </a:solidFill>
                <a:latin typeface="Times New Roman" pitchFamily="18" charset="0"/>
                <a:cs typeface="Times New Roman" pitchFamily="18" charset="0"/>
              </a:rPr>
              <a:t>工業品用戶</a:t>
            </a:r>
            <a:r>
              <a:rPr lang="zh-TW" altLang="en-US" sz="1100" dirty="0">
                <a:solidFill>
                  <a:srgbClr val="000000"/>
                </a:solidFill>
                <a:latin typeface="Times New Roman" pitchFamily="18" charset="0"/>
                <a:cs typeface="Times New Roman" pitchFamily="18" charset="0"/>
              </a:rPr>
              <a:t>提供支持</a:t>
            </a:r>
          </a:p>
        </p:txBody>
      </p:sp>
      <p:sp>
        <p:nvSpPr>
          <p:cNvPr id="19" name="矩形 18">
            <a:extLst>
              <a:ext uri="{FF2B5EF4-FFF2-40B4-BE49-F238E27FC236}">
                <a16:creationId xmlns:a16="http://schemas.microsoft.com/office/drawing/2014/main" id="{CCBFF91D-4529-FC14-5222-C4F7275F6E2A}"/>
              </a:ext>
            </a:extLst>
          </p:cNvPr>
          <p:cNvSpPr/>
          <p:nvPr/>
        </p:nvSpPr>
        <p:spPr>
          <a:xfrm>
            <a:off x="6632804" y="3488919"/>
            <a:ext cx="347042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、確保產品</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有效性</a:t>
            </a:r>
          </a:p>
        </p:txBody>
      </p:sp>
      <p:sp>
        <p:nvSpPr>
          <p:cNvPr id="20" name="左大括号 19">
            <a:extLst>
              <a:ext uri="{FF2B5EF4-FFF2-40B4-BE49-F238E27FC236}">
                <a16:creationId xmlns:a16="http://schemas.microsoft.com/office/drawing/2014/main" id="{C0361FB4-3C77-B699-FF75-EA126B24B6BD}"/>
              </a:ext>
            </a:extLst>
          </p:cNvPr>
          <p:cNvSpPr/>
          <p:nvPr/>
        </p:nvSpPr>
        <p:spPr>
          <a:xfrm>
            <a:off x="6357604" y="3537831"/>
            <a:ext cx="250792" cy="185219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1" name="矩形 20">
            <a:extLst>
              <a:ext uri="{FF2B5EF4-FFF2-40B4-BE49-F238E27FC236}">
                <a16:creationId xmlns:a16="http://schemas.microsoft.com/office/drawing/2014/main" id="{91DAF54F-0D9E-67F2-8D99-80C00E9B6B75}"/>
              </a:ext>
            </a:extLst>
          </p:cNvPr>
          <p:cNvSpPr/>
          <p:nvPr/>
        </p:nvSpPr>
        <p:spPr>
          <a:xfrm>
            <a:off x="6632802" y="3808960"/>
            <a:ext cx="3470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、提供</a:t>
            </a:r>
            <a:r>
              <a:rPr lang="zh-CN" altLang="en-US" sz="1100" dirty="0">
                <a:solidFill>
                  <a:srgbClr val="000000"/>
                </a:solidFill>
                <a:latin typeface="Times New Roman" pitchFamily="18" charset="0"/>
                <a:cs typeface="Times New Roman" pitchFamily="18" charset="0"/>
              </a:rPr>
              <a:t>用戶</a:t>
            </a:r>
            <a:r>
              <a:rPr lang="zh-TW" altLang="en-US" sz="1100" dirty="0">
                <a:solidFill>
                  <a:srgbClr val="000000"/>
                </a:solidFill>
                <a:latin typeface="Times New Roman" pitchFamily="18" charset="0"/>
                <a:cs typeface="Times New Roman" pitchFamily="18" charset="0"/>
              </a:rPr>
              <a:t>服務</a:t>
            </a:r>
          </a:p>
        </p:txBody>
      </p:sp>
      <p:sp>
        <p:nvSpPr>
          <p:cNvPr id="22" name="矩形 21">
            <a:extLst>
              <a:ext uri="{FF2B5EF4-FFF2-40B4-BE49-F238E27FC236}">
                <a16:creationId xmlns:a16="http://schemas.microsoft.com/office/drawing/2014/main" id="{D2686043-ABD9-1928-3F12-D32D1712C02D}"/>
              </a:ext>
            </a:extLst>
          </p:cNvPr>
          <p:cNvSpPr/>
          <p:nvPr/>
        </p:nvSpPr>
        <p:spPr>
          <a:xfrm>
            <a:off x="6632802" y="4123085"/>
            <a:ext cx="3470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、向用戶提供拓展貸款和金融支持</a:t>
            </a:r>
          </a:p>
        </p:txBody>
      </p:sp>
      <p:sp>
        <p:nvSpPr>
          <p:cNvPr id="23" name="矩形 22">
            <a:extLst>
              <a:ext uri="{FF2B5EF4-FFF2-40B4-BE49-F238E27FC236}">
                <a16:creationId xmlns:a16="http://schemas.microsoft.com/office/drawing/2014/main" id="{3CA3817D-BC6B-A424-5D15-67790B0A13CF}"/>
              </a:ext>
            </a:extLst>
          </p:cNvPr>
          <p:cNvSpPr/>
          <p:nvPr/>
        </p:nvSpPr>
        <p:spPr>
          <a:xfrm>
            <a:off x="6632804" y="4441738"/>
            <a:ext cx="347042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4</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爲用戶</a:t>
            </a:r>
            <a:r>
              <a:rPr lang="zh-TW" altLang="en-US" sz="1100" dirty="0">
                <a:solidFill>
                  <a:srgbClr val="000000"/>
                </a:solidFill>
                <a:latin typeface="Times New Roman" pitchFamily="18" charset="0"/>
                <a:cs typeface="Times New Roman" pitchFamily="18" charset="0"/>
              </a:rPr>
              <a:t>提供分類便利</a:t>
            </a:r>
          </a:p>
        </p:txBody>
      </p:sp>
      <p:sp>
        <p:nvSpPr>
          <p:cNvPr id="29" name="矩形 28">
            <a:extLst>
              <a:ext uri="{FF2B5EF4-FFF2-40B4-BE49-F238E27FC236}">
                <a16:creationId xmlns:a16="http://schemas.microsoft.com/office/drawing/2014/main" id="{2709C4F0-FF0A-EFB1-DC35-F8613E1067BA}"/>
              </a:ext>
            </a:extLst>
          </p:cNvPr>
          <p:cNvSpPr/>
          <p:nvPr/>
        </p:nvSpPr>
        <p:spPr>
          <a:xfrm>
            <a:off x="6632802" y="4761779"/>
            <a:ext cx="3470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、整批分零</a:t>
            </a:r>
          </a:p>
        </p:txBody>
      </p:sp>
      <p:sp>
        <p:nvSpPr>
          <p:cNvPr id="30" name="矩形 29">
            <a:extLst>
              <a:ext uri="{FF2B5EF4-FFF2-40B4-BE49-F238E27FC236}">
                <a16:creationId xmlns:a16="http://schemas.microsoft.com/office/drawing/2014/main" id="{06CEA019-BEC2-1C1C-BF0D-A30A81D4AD5E}"/>
              </a:ext>
            </a:extLst>
          </p:cNvPr>
          <p:cNvSpPr/>
          <p:nvPr/>
        </p:nvSpPr>
        <p:spPr>
          <a:xfrm>
            <a:off x="6632802" y="5075904"/>
            <a:ext cx="347042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6</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、向用戶提供建議和技術支持</a:t>
            </a:r>
          </a:p>
        </p:txBody>
      </p:sp>
    </p:spTree>
    <p:extLst>
      <p:ext uri="{BB962C8B-B14F-4D97-AF65-F5344CB8AC3E}">
        <p14:creationId xmlns:p14="http://schemas.microsoft.com/office/powerpoint/2010/main" val="1934265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47BDB-F262-EDD5-DD28-3443A0886A5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200BEFA-07E2-76A2-30F1-18DF1791FC13}"/>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F54C6B2A-E5DD-F045-6C80-6AD821918F72}"/>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獨立銷售代表</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sales representative</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2EF99111-744D-0AD5-F7E9-AD7F38BA2F27}"/>
              </a:ext>
            </a:extLst>
          </p:cNvPr>
          <p:cNvSpPr/>
          <p:nvPr/>
        </p:nvSpPr>
        <p:spPr>
          <a:xfrm>
            <a:off x="1646237" y="632351"/>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獨立銷售代表（</a:t>
            </a:r>
            <a:r>
              <a:rPr lang="en-US" altLang="zh-CN" sz="1100" dirty="0">
                <a:solidFill>
                  <a:srgbClr val="4D4D4D"/>
                </a:solidFill>
                <a:latin typeface="Times New Roman" pitchFamily="18" charset="0"/>
                <a:cs typeface="Times New Roman" pitchFamily="18" charset="0"/>
              </a:rPr>
              <a:t>sales representative</a:t>
            </a:r>
            <a:r>
              <a:rPr lang="zh-CN" altLang="en-US" sz="1100" dirty="0">
                <a:solidFill>
                  <a:srgbClr val="4D4D4D"/>
                </a:solidFill>
                <a:latin typeface="Times New Roman" pitchFamily="18" charset="0"/>
                <a:cs typeface="Times New Roman" pitchFamily="18" charset="0"/>
              </a:rPr>
              <a:t>）</a:t>
            </a:r>
          </a:p>
        </p:txBody>
      </p:sp>
      <p:sp>
        <p:nvSpPr>
          <p:cNvPr id="13" name="矩形 12">
            <a:extLst>
              <a:ext uri="{FF2B5EF4-FFF2-40B4-BE49-F238E27FC236}">
                <a16:creationId xmlns:a16="http://schemas.microsoft.com/office/drawing/2014/main" id="{746B147C-BFFF-7495-329A-82AB3BB420D2}"/>
              </a:ext>
            </a:extLst>
          </p:cNvPr>
          <p:cNvSpPr/>
          <p:nvPr/>
        </p:nvSpPr>
        <p:spPr>
          <a:xfrm>
            <a:off x="1646237" y="1014798"/>
            <a:ext cx="8229600"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製造商的直接銷售人員（</a:t>
            </a:r>
            <a:r>
              <a:rPr lang="en-US" altLang="zh-TW" sz="1100" dirty="0">
                <a:solidFill>
                  <a:srgbClr val="4D4D4D"/>
                </a:solidFill>
                <a:latin typeface="Times New Roman" pitchFamily="18" charset="0"/>
                <a:cs typeface="Times New Roman" pitchFamily="18" charset="0"/>
              </a:rPr>
              <a:t>Salespersons</a:t>
            </a:r>
            <a:r>
              <a:rPr lang="zh-TW" altLang="en-US" sz="1100" dirty="0">
                <a:solidFill>
                  <a:srgbClr val="4D4D4D"/>
                </a:solidFill>
                <a:latin typeface="Times New Roman" pitchFamily="18" charset="0"/>
                <a:cs typeface="Times New Roman" pitchFamily="18" charset="0"/>
              </a:rPr>
              <a:t>）與獨立的銷售代表（</a:t>
            </a:r>
            <a:r>
              <a:rPr lang="en-US" altLang="zh-TW" sz="1100" dirty="0">
                <a:solidFill>
                  <a:srgbClr val="4D4D4D"/>
                </a:solidFill>
                <a:latin typeface="Times New Roman" pitchFamily="18" charset="0"/>
                <a:cs typeface="Times New Roman" pitchFamily="18" charset="0"/>
              </a:rPr>
              <a:t>Sales representative</a:t>
            </a:r>
            <a:r>
              <a:rPr lang="zh-TW" altLang="en-US" sz="1100" dirty="0">
                <a:solidFill>
                  <a:srgbClr val="4D4D4D"/>
                </a:solidFill>
                <a:latin typeface="Times New Roman" pitchFamily="18" charset="0"/>
                <a:cs typeface="Times New Roman" pitchFamily="18" charset="0"/>
              </a:rPr>
              <a:t>）之間的區別：</a:t>
            </a:r>
            <a:endParaRPr lang="zh-CN" altLang="en-US" sz="1100" dirty="0">
              <a:solidFill>
                <a:srgbClr val="4D4D4D"/>
              </a:solidFill>
              <a:latin typeface="Times New Roman" pitchFamily="18" charset="0"/>
              <a:cs typeface="Times New Roman" pitchFamily="18" charset="0"/>
            </a:endParaRPr>
          </a:p>
        </p:txBody>
      </p:sp>
      <p:graphicFrame>
        <p:nvGraphicFramePr>
          <p:cNvPr id="14" name="表格 13">
            <a:extLst>
              <a:ext uri="{FF2B5EF4-FFF2-40B4-BE49-F238E27FC236}">
                <a16:creationId xmlns:a16="http://schemas.microsoft.com/office/drawing/2014/main" id="{031E3675-7A5D-A2AC-A777-114D96AB92FE}"/>
              </a:ext>
            </a:extLst>
          </p:cNvPr>
          <p:cNvGraphicFramePr>
            <a:graphicFrameLocks noGrp="1"/>
          </p:cNvGraphicFramePr>
          <p:nvPr>
            <p:extLst>
              <p:ext uri="{D42A27DB-BD31-4B8C-83A1-F6EECF244321}">
                <p14:modId xmlns:p14="http://schemas.microsoft.com/office/powerpoint/2010/main" val="1167151615"/>
              </p:ext>
            </p:extLst>
          </p:nvPr>
        </p:nvGraphicFramePr>
        <p:xfrm>
          <a:off x="1646237" y="1354572"/>
          <a:ext cx="8229600" cy="3984408"/>
        </p:xfrm>
        <a:graphic>
          <a:graphicData uri="http://schemas.openxmlformats.org/drawingml/2006/table">
            <a:tbl>
              <a:tblPr firstRow="1" firstCol="1" bandRow="1"/>
              <a:tblGrid>
                <a:gridCol w="4114800">
                  <a:extLst>
                    <a:ext uri="{9D8B030D-6E8A-4147-A177-3AD203B41FA5}">
                      <a16:colId xmlns:a16="http://schemas.microsoft.com/office/drawing/2014/main" val="4205997632"/>
                    </a:ext>
                  </a:extLst>
                </a:gridCol>
                <a:gridCol w="4114800">
                  <a:extLst>
                    <a:ext uri="{9D8B030D-6E8A-4147-A177-3AD203B41FA5}">
                      <a16:colId xmlns:a16="http://schemas.microsoft.com/office/drawing/2014/main" val="112684422"/>
                    </a:ext>
                  </a:extLst>
                </a:gridCol>
              </a:tblGrid>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獨立的銷售代表（</a:t>
                      </a:r>
                      <a:r>
                        <a:rPr lang="en-US" sz="1600" i="1" kern="100" dirty="0">
                          <a:effectLst/>
                          <a:latin typeface="Times New Roman" panose="02020603050405020304" pitchFamily="18" charset="0"/>
                          <a:ea typeface="宋体" panose="02010600030101010101" pitchFamily="2" charset="-122"/>
                          <a:cs typeface="Times New Roman" panose="02020603050405020304" pitchFamily="18" charset="0"/>
                        </a:rPr>
                        <a:t>Sales representative</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製造商的直接銷售人員（</a:t>
                      </a:r>
                      <a:r>
                        <a:rPr lang="en-US" sz="1600" i="1" kern="100" dirty="0">
                          <a:effectLst/>
                          <a:latin typeface="Times New Roman" panose="02020603050405020304" pitchFamily="18" charset="0"/>
                          <a:ea typeface="宋体" panose="02010600030101010101" pitchFamily="2" charset="-122"/>
                          <a:cs typeface="Times New Roman" panose="02020603050405020304" pitchFamily="18" charset="0"/>
                        </a:rPr>
                        <a:t>Salesman</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7965515"/>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純粹只提供推銷服務</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銷售、服務、推銷</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9319694"/>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只需直接支付每份訂單的佣金</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需支付：薪金、佣金、業務費用</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137904"/>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銷售許多不同的產品缐</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只銷售一個產品缐</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8715054"/>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代表許多公司</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代表一家公司</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6174519"/>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不爲顧客提供賬期</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可以爲顧客提供賬期</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6466721"/>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雇傭迅速</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招聘解聘流程時間更長</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3331858"/>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無法支配控制</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便於監督支配强制管控</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161098"/>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無需支付固定開支</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需支付：薪金、業務費用</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4849541"/>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有限的培訓</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需要培訓</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5548422"/>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顧客反饋受限</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顧客反饋及時</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4661660"/>
                  </a:ext>
                </a:extLst>
              </a:tr>
              <a:tr h="33203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有限的監督，銷售潛力受限</a:t>
                      </a: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强制管控，激發銷售潛力最大化</a:t>
                      </a: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1272820"/>
                  </a:ext>
                </a:extLst>
              </a:tr>
            </a:tbl>
          </a:graphicData>
        </a:graphic>
      </p:graphicFrame>
    </p:spTree>
    <p:extLst>
      <p:ext uri="{BB962C8B-B14F-4D97-AF65-F5344CB8AC3E}">
        <p14:creationId xmlns:p14="http://schemas.microsoft.com/office/powerpoint/2010/main" val="283451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客戶</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Customer</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分類：工商企業、政府、機構；</a:t>
            </a:r>
          </a:p>
        </p:txBody>
      </p:sp>
      <p:sp>
        <p:nvSpPr>
          <p:cNvPr id="4" name="矩形 3">
            <a:extLst>
              <a:ext uri="{FF2B5EF4-FFF2-40B4-BE49-F238E27FC236}">
                <a16:creationId xmlns:a16="http://schemas.microsoft.com/office/drawing/2014/main" id="{E6535823-7FEC-0412-2F2C-86A3B9462A62}"/>
              </a:ext>
            </a:extLst>
          </p:cNvPr>
          <p:cNvSpPr/>
          <p:nvPr/>
        </p:nvSpPr>
        <p:spPr>
          <a:xfrm>
            <a:off x="988809" y="3014989"/>
            <a:ext cx="280572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工業品行銷（</a:t>
            </a:r>
            <a:r>
              <a:rPr lang="en-US" altLang="zh-TW" sz="1100" dirty="0">
                <a:solidFill>
                  <a:srgbClr val="000000"/>
                </a:solidFill>
                <a:latin typeface="Times New Roman" pitchFamily="18" charset="0"/>
                <a:cs typeface="Times New Roman" pitchFamily="18" charset="0"/>
              </a:rPr>
              <a:t>Industrial Marketing</a:t>
            </a:r>
            <a:r>
              <a:rPr lang="zh-TW" altLang="en-US" sz="1100" dirty="0">
                <a:solidFill>
                  <a:srgbClr val="000000"/>
                </a:solidFill>
                <a:latin typeface="Times New Roman" pitchFamily="18" charset="0"/>
                <a:cs typeface="Times New Roman" pitchFamily="18" charset="0"/>
              </a:rPr>
              <a:t>）的客戶</a:t>
            </a:r>
          </a:p>
        </p:txBody>
      </p:sp>
      <p:sp>
        <p:nvSpPr>
          <p:cNvPr id="7" name="矩形 6">
            <a:extLst>
              <a:ext uri="{FF2B5EF4-FFF2-40B4-BE49-F238E27FC236}">
                <a16:creationId xmlns:a16="http://schemas.microsoft.com/office/drawing/2014/main" id="{BA80CF56-A18E-71F1-9DF5-83CBFAED7B42}"/>
              </a:ext>
            </a:extLst>
          </p:cNvPr>
          <p:cNvSpPr/>
          <p:nvPr/>
        </p:nvSpPr>
        <p:spPr>
          <a:xfrm>
            <a:off x="4069735" y="2370771"/>
            <a:ext cx="132074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、工商企業客戶</a:t>
            </a:r>
          </a:p>
        </p:txBody>
      </p:sp>
      <p:sp>
        <p:nvSpPr>
          <p:cNvPr id="8" name="左大括号 7">
            <a:extLst>
              <a:ext uri="{FF2B5EF4-FFF2-40B4-BE49-F238E27FC236}">
                <a16:creationId xmlns:a16="http://schemas.microsoft.com/office/drawing/2014/main" id="{A58B9130-C661-D594-026F-DCBACACDE95D}"/>
              </a:ext>
            </a:extLst>
          </p:cNvPr>
          <p:cNvSpPr/>
          <p:nvPr/>
        </p:nvSpPr>
        <p:spPr>
          <a:xfrm>
            <a:off x="3794532" y="2419682"/>
            <a:ext cx="264989" cy="150474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9" name="矩形 8">
            <a:extLst>
              <a:ext uri="{FF2B5EF4-FFF2-40B4-BE49-F238E27FC236}">
                <a16:creationId xmlns:a16="http://schemas.microsoft.com/office/drawing/2014/main" id="{717E800B-38F4-6E8E-C674-0710A06CC8C9}"/>
              </a:ext>
            </a:extLst>
          </p:cNvPr>
          <p:cNvSpPr/>
          <p:nvPr/>
        </p:nvSpPr>
        <p:spPr>
          <a:xfrm>
            <a:off x="4069734" y="3071812"/>
            <a:ext cx="132074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、政府類客戶</a:t>
            </a:r>
          </a:p>
        </p:txBody>
      </p:sp>
      <p:sp>
        <p:nvSpPr>
          <p:cNvPr id="10" name="矩形 9">
            <a:extLst>
              <a:ext uri="{FF2B5EF4-FFF2-40B4-BE49-F238E27FC236}">
                <a16:creationId xmlns:a16="http://schemas.microsoft.com/office/drawing/2014/main" id="{A2028B45-CB20-13FF-ABE4-62A24D035A84}"/>
              </a:ext>
            </a:extLst>
          </p:cNvPr>
          <p:cNvSpPr/>
          <p:nvPr/>
        </p:nvSpPr>
        <p:spPr>
          <a:xfrm>
            <a:off x="4069735" y="3610299"/>
            <a:ext cx="132074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、機構類客戶</a:t>
            </a:r>
          </a:p>
        </p:txBody>
      </p:sp>
      <p:sp>
        <p:nvSpPr>
          <p:cNvPr id="12" name="矩形 11">
            <a:extLst>
              <a:ext uri="{FF2B5EF4-FFF2-40B4-BE49-F238E27FC236}">
                <a16:creationId xmlns:a16="http://schemas.microsoft.com/office/drawing/2014/main" id="{4FA59E24-01F6-1014-C830-C6DD0CCB3653}"/>
              </a:ext>
            </a:extLst>
          </p:cNvPr>
          <p:cNvSpPr/>
          <p:nvPr/>
        </p:nvSpPr>
        <p:spPr>
          <a:xfrm>
            <a:off x="5668388" y="2029651"/>
            <a:ext cx="392534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使用者</a:t>
            </a:r>
            <a:endParaRPr lang="zh-TW" altLang="en-US" sz="1100" dirty="0">
              <a:solidFill>
                <a:srgbClr val="000000"/>
              </a:solidFill>
              <a:latin typeface="Times New Roman" pitchFamily="18" charset="0"/>
              <a:cs typeface="Times New Roman" pitchFamily="18" charset="0"/>
            </a:endParaRPr>
          </a:p>
        </p:txBody>
      </p:sp>
      <p:sp>
        <p:nvSpPr>
          <p:cNvPr id="13" name="左大括号 12">
            <a:extLst>
              <a:ext uri="{FF2B5EF4-FFF2-40B4-BE49-F238E27FC236}">
                <a16:creationId xmlns:a16="http://schemas.microsoft.com/office/drawing/2014/main" id="{E4E95DFB-9A54-B0DB-F058-6E1A428E73DC}"/>
              </a:ext>
            </a:extLst>
          </p:cNvPr>
          <p:cNvSpPr/>
          <p:nvPr/>
        </p:nvSpPr>
        <p:spPr>
          <a:xfrm>
            <a:off x="5393188" y="2078562"/>
            <a:ext cx="250792" cy="90443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042804EB-44C1-6F0B-E55C-BE2ED6B3ACB4}"/>
              </a:ext>
            </a:extLst>
          </p:cNvPr>
          <p:cNvSpPr/>
          <p:nvPr/>
        </p:nvSpPr>
        <p:spPr>
          <a:xfrm>
            <a:off x="5668386" y="2349692"/>
            <a:ext cx="392534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原設備製造廠</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Original Equipment Manufacturer, OEM</a:t>
            </a:r>
            <a:r>
              <a:rPr lang="zh-TW" altLang="en-US" sz="1100" dirty="0">
                <a:solidFill>
                  <a:srgbClr val="000000"/>
                </a:solidFill>
                <a:latin typeface="Times New Roman" pitchFamily="18" charset="0"/>
                <a:cs typeface="Times New Roman" pitchFamily="18" charset="0"/>
              </a:rPr>
              <a:t>）</a:t>
            </a:r>
          </a:p>
        </p:txBody>
      </p:sp>
      <p:sp>
        <p:nvSpPr>
          <p:cNvPr id="15" name="矩形 14">
            <a:extLst>
              <a:ext uri="{FF2B5EF4-FFF2-40B4-BE49-F238E27FC236}">
                <a16:creationId xmlns:a16="http://schemas.microsoft.com/office/drawing/2014/main" id="{789DDE67-D6C7-F3F3-D38C-B6E6385C148C}"/>
              </a:ext>
            </a:extLst>
          </p:cNvPr>
          <p:cNvSpPr/>
          <p:nvPr/>
        </p:nvSpPr>
        <p:spPr>
          <a:xfrm>
            <a:off x="5668386" y="2668876"/>
            <a:ext cx="392534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分銷商</a:t>
            </a:r>
            <a:r>
              <a:rPr lang="zh-TW" altLang="en-US" sz="1100" dirty="0">
                <a:solidFill>
                  <a:srgbClr val="000000"/>
                </a:solidFill>
                <a:latin typeface="Times New Roman" pitchFamily="18" charset="0"/>
                <a:cs typeface="Times New Roman" pitchFamily="18" charset="0"/>
              </a:rPr>
              <a:t>（</a:t>
            </a:r>
            <a:r>
              <a:rPr lang="en-US" altLang="zh-TW" sz="1100" dirty="0" err="1">
                <a:solidFill>
                  <a:srgbClr val="000000"/>
                </a:solidFill>
                <a:latin typeface="Times New Roman" pitchFamily="18" charset="0"/>
                <a:cs typeface="Times New Roman" pitchFamily="18" charset="0"/>
              </a:rPr>
              <a:t>Sdealers</a:t>
            </a:r>
            <a:r>
              <a:rPr lang="en-US" altLang="zh-TW" sz="1100" dirty="0">
                <a:solidFill>
                  <a:srgbClr val="000000"/>
                </a:solidFill>
                <a:latin typeface="Times New Roman" pitchFamily="18" charset="0"/>
                <a:cs typeface="Times New Roman" pitchFamily="18" charset="0"/>
              </a:rPr>
              <a:t> and Distributors</a:t>
            </a:r>
            <a:r>
              <a:rPr lang="zh-TW" altLang="en-US" sz="1100" dirty="0">
                <a:solidFill>
                  <a:srgbClr val="000000"/>
                </a:solidFill>
                <a:latin typeface="Times New Roman" pitchFamily="18" charset="0"/>
                <a:cs typeface="Times New Roman" pitchFamily="18" charset="0"/>
              </a:rPr>
              <a:t>）</a:t>
            </a:r>
          </a:p>
        </p:txBody>
      </p:sp>
      <p:sp>
        <p:nvSpPr>
          <p:cNvPr id="16" name="矩形 15">
            <a:extLst>
              <a:ext uri="{FF2B5EF4-FFF2-40B4-BE49-F238E27FC236}">
                <a16:creationId xmlns:a16="http://schemas.microsoft.com/office/drawing/2014/main" id="{5C70F7BC-F0BC-DA50-AFFF-53CD1B0C58EF}"/>
              </a:ext>
            </a:extLst>
          </p:cNvPr>
          <p:cNvSpPr/>
          <p:nvPr/>
        </p:nvSpPr>
        <p:spPr>
          <a:xfrm>
            <a:off x="1256879" y="1182650"/>
            <a:ext cx="833685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工業品行銷（</a:t>
            </a:r>
            <a:r>
              <a:rPr lang="en-US" altLang="zh-CN" sz="1100" dirty="0">
                <a:solidFill>
                  <a:srgbClr val="4D4D4D"/>
                </a:solidFill>
                <a:latin typeface="Times New Roman" pitchFamily="18" charset="0"/>
                <a:cs typeface="Times New Roman" pitchFamily="18" charset="0"/>
              </a:rPr>
              <a:t>Industrial Marketing</a:t>
            </a:r>
            <a:r>
              <a:rPr lang="zh-CN" altLang="en-US" sz="1100" dirty="0">
                <a:solidFill>
                  <a:srgbClr val="4D4D4D"/>
                </a:solidFill>
                <a:latin typeface="Times New Roman" pitchFamily="18" charset="0"/>
                <a:cs typeface="Times New Roman" pitchFamily="18" charset="0"/>
              </a:rPr>
              <a:t>）的客戶（</a:t>
            </a:r>
            <a:r>
              <a:rPr lang="en-US" altLang="zh-CN" sz="1100" dirty="0">
                <a:solidFill>
                  <a:srgbClr val="4D4D4D"/>
                </a:solidFill>
                <a:latin typeface="Times New Roman" pitchFamily="18" charset="0"/>
                <a:cs typeface="Times New Roman" pitchFamily="18" charset="0"/>
              </a:rPr>
              <a:t>Customer</a:t>
            </a:r>
            <a:r>
              <a:rPr lang="zh-CN" altLang="en-US" sz="1100" dirty="0">
                <a:solidFill>
                  <a:srgbClr val="4D4D4D"/>
                </a:solidFill>
                <a:latin typeface="Times New Roman" pitchFamily="18" charset="0"/>
                <a:cs typeface="Times New Roman" pitchFamily="18" charset="0"/>
              </a:rPr>
              <a:t>）可以分爲三類：</a:t>
            </a:r>
            <a:r>
              <a:rPr lang="en-US" altLang="zh-CN" sz="1100" dirty="0">
                <a:solidFill>
                  <a:srgbClr val="4D4D4D"/>
                </a:solidFill>
                <a:latin typeface="Times New Roman" pitchFamily="18" charset="0"/>
                <a:cs typeface="Times New Roman" pitchFamily="18" charset="0"/>
              </a:rPr>
              <a:t>1</a:t>
            </a:r>
            <a:r>
              <a:rPr lang="zh-CN" altLang="en-US" sz="1100" dirty="0">
                <a:solidFill>
                  <a:srgbClr val="4D4D4D"/>
                </a:solidFill>
                <a:latin typeface="Times New Roman" pitchFamily="18" charset="0"/>
                <a:cs typeface="Times New Roman" pitchFamily="18" charset="0"/>
              </a:rPr>
              <a:t>、工商企業客戶；</a:t>
            </a:r>
            <a:r>
              <a:rPr lang="en-US" altLang="zh-CN" sz="1100" dirty="0">
                <a:solidFill>
                  <a:srgbClr val="4D4D4D"/>
                </a:solidFill>
                <a:latin typeface="Times New Roman" pitchFamily="18" charset="0"/>
                <a:cs typeface="Times New Roman" pitchFamily="18" charset="0"/>
              </a:rPr>
              <a:t>2</a:t>
            </a:r>
            <a:r>
              <a:rPr lang="zh-CN" altLang="en-US" sz="1100" dirty="0">
                <a:solidFill>
                  <a:srgbClr val="4D4D4D"/>
                </a:solidFill>
                <a:latin typeface="Times New Roman" pitchFamily="18" charset="0"/>
                <a:cs typeface="Times New Roman" pitchFamily="18" charset="0"/>
              </a:rPr>
              <a:t>、政府類客戶；</a:t>
            </a:r>
            <a:r>
              <a:rPr lang="en-US" altLang="zh-CN" sz="1100" dirty="0">
                <a:solidFill>
                  <a:srgbClr val="4D4D4D"/>
                </a:solidFill>
                <a:latin typeface="Times New Roman" pitchFamily="18" charset="0"/>
                <a:cs typeface="Times New Roman" pitchFamily="18" charset="0"/>
              </a:rPr>
              <a:t>3</a:t>
            </a:r>
            <a:r>
              <a:rPr lang="zh-CN" altLang="en-US" sz="1100" dirty="0">
                <a:solidFill>
                  <a:srgbClr val="4D4D4D"/>
                </a:solidFill>
                <a:latin typeface="Times New Roman" pitchFamily="18" charset="0"/>
                <a:cs typeface="Times New Roman" pitchFamily="18" charset="0"/>
              </a:rPr>
              <a:t>、機構類客戶。</a:t>
            </a:r>
            <a:endParaRPr lang="zh-TW" altLang="en-US" sz="1100" dirty="0">
              <a:solidFill>
                <a:srgbClr val="4D4D4D"/>
              </a:solidFill>
              <a:latin typeface="Times New Roman" pitchFamily="18" charset="0"/>
              <a:cs typeface="Times New Roman" pitchFamily="18" charset="0"/>
            </a:endParaRPr>
          </a:p>
        </p:txBody>
      </p:sp>
      <p:sp>
        <p:nvSpPr>
          <p:cNvPr id="17" name="矩形 16">
            <a:extLst>
              <a:ext uri="{FF2B5EF4-FFF2-40B4-BE49-F238E27FC236}">
                <a16:creationId xmlns:a16="http://schemas.microsoft.com/office/drawing/2014/main" id="{33622DB9-E659-76A7-935B-651DB3620ACF}"/>
              </a:ext>
            </a:extLst>
          </p:cNvPr>
          <p:cNvSpPr/>
          <p:nvPr/>
        </p:nvSpPr>
        <p:spPr>
          <a:xfrm>
            <a:off x="5668388" y="3426651"/>
            <a:ext cx="392534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非營利組織（</a:t>
            </a:r>
            <a:r>
              <a:rPr lang="en-US" altLang="zh-CN" sz="1100" dirty="0">
                <a:solidFill>
                  <a:srgbClr val="000000"/>
                </a:solidFill>
                <a:latin typeface="Times New Roman" pitchFamily="18" charset="0"/>
                <a:cs typeface="Times New Roman" pitchFamily="18" charset="0"/>
              </a:rPr>
              <a:t>Non-Profit Organizations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8" name="左大括号 17">
            <a:extLst>
              <a:ext uri="{FF2B5EF4-FFF2-40B4-BE49-F238E27FC236}">
                <a16:creationId xmlns:a16="http://schemas.microsoft.com/office/drawing/2014/main" id="{6040AE72-836A-8006-1A06-82B5F8145E11}"/>
              </a:ext>
            </a:extLst>
          </p:cNvPr>
          <p:cNvSpPr/>
          <p:nvPr/>
        </p:nvSpPr>
        <p:spPr>
          <a:xfrm>
            <a:off x="5393188" y="3475562"/>
            <a:ext cx="250792" cy="58525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9" name="矩形 18">
            <a:extLst>
              <a:ext uri="{FF2B5EF4-FFF2-40B4-BE49-F238E27FC236}">
                <a16:creationId xmlns:a16="http://schemas.microsoft.com/office/drawing/2014/main" id="{52F2CD84-AF68-76AC-F4E2-5092136321DE}"/>
              </a:ext>
            </a:extLst>
          </p:cNvPr>
          <p:cNvSpPr/>
          <p:nvPr/>
        </p:nvSpPr>
        <p:spPr>
          <a:xfrm>
            <a:off x="5668386" y="3746692"/>
            <a:ext cx="392534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營利性組織</a:t>
            </a:r>
            <a:r>
              <a:rPr lang="zh-TW"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For</a:t>
            </a:r>
            <a:r>
              <a:rPr lang="en-US" altLang="zh-TW" sz="1100" dirty="0">
                <a:solidFill>
                  <a:srgbClr val="000000"/>
                </a:solidFill>
                <a:latin typeface="Times New Roman" pitchFamily="18" charset="0"/>
                <a:cs typeface="Times New Roman" pitchFamily="18" charset="0"/>
              </a:rPr>
              <a:t>-Profit Organizations</a:t>
            </a:r>
            <a:r>
              <a:rPr lang="zh-TW"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837637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57FCD-522A-EA29-1700-FB38ACE04D7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6E41C6A-DCE1-567C-49E6-6EE042DF91CD}"/>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D59A695B-9397-42EC-3A75-8ECB33652992}"/>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增值中間商</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value-added distributor</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5247CC58-2324-C313-418C-DF6085A93483}"/>
              </a:ext>
            </a:extLst>
          </p:cNvPr>
          <p:cNvSpPr/>
          <p:nvPr/>
        </p:nvSpPr>
        <p:spPr>
          <a:xfrm>
            <a:off x="1646237" y="811645"/>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增值中間商（</a:t>
            </a:r>
            <a:r>
              <a:rPr lang="en-US" altLang="zh-CN" sz="1100" dirty="0">
                <a:solidFill>
                  <a:srgbClr val="4D4D4D"/>
                </a:solidFill>
                <a:latin typeface="Times New Roman" pitchFamily="18" charset="0"/>
                <a:cs typeface="Times New Roman" pitchFamily="18" charset="0"/>
              </a:rPr>
              <a:t>value-added distributor</a:t>
            </a:r>
            <a:r>
              <a:rPr lang="zh-CN" altLang="en-US" sz="1100" dirty="0">
                <a:solidFill>
                  <a:srgbClr val="4D4D4D"/>
                </a:solidFill>
                <a:latin typeface="Times New Roman" pitchFamily="18" charset="0"/>
                <a:cs typeface="Times New Roman" pitchFamily="18" charset="0"/>
              </a:rPr>
              <a:t>）</a:t>
            </a:r>
          </a:p>
        </p:txBody>
      </p:sp>
      <p:sp>
        <p:nvSpPr>
          <p:cNvPr id="13" name="矩形 12">
            <a:extLst>
              <a:ext uri="{FF2B5EF4-FFF2-40B4-BE49-F238E27FC236}">
                <a16:creationId xmlns:a16="http://schemas.microsoft.com/office/drawing/2014/main" id="{08500593-4291-8225-352D-6122767327BF}"/>
              </a:ext>
            </a:extLst>
          </p:cNvPr>
          <p:cNvSpPr/>
          <p:nvPr/>
        </p:nvSpPr>
        <p:spPr>
          <a:xfrm>
            <a:off x="1646237" y="1869480"/>
            <a:ext cx="6439928" cy="1329788"/>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這是一種新類型的中間商，由於計算機產業而聞名。計算機製造商也求助於增值中間商和初始設備製造商，把他們與商務最終用戶區別開來。許多增值中間商專門滿足特殊區隔市場的需求（如零售商、銀行、會計師事務所）。他們把個別製造商的相互分立的產品收集到一起，設計出一種定制化系統，以滿足專業的工業顧客的需求。隨著計算機變得日益普及，外部設備更加多樣化和專用需求的增加，增值中間商給買方和賣方都提供了非常有價值的服務。</a:t>
            </a:r>
            <a:endParaRPr lang="zh-CN" altLang="en-US" sz="1100" dirty="0">
              <a:solidFill>
                <a:srgbClr val="4D4D4D"/>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0FC5EC5A-DD4B-EC05-F6B6-2A2481B22F54}"/>
              </a:ext>
            </a:extLst>
          </p:cNvPr>
          <p:cNvSpPr/>
          <p:nvPr/>
        </p:nvSpPr>
        <p:spPr>
          <a:xfrm>
            <a:off x="1646237" y="3653456"/>
            <a:ext cx="6439928"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臺北訊舟科技股份有限公司，北京愛迪麥斯科技有限責任公司</a:t>
            </a:r>
          </a:p>
        </p:txBody>
      </p:sp>
    </p:spTree>
    <p:extLst>
      <p:ext uri="{BB962C8B-B14F-4D97-AF65-F5344CB8AC3E}">
        <p14:creationId xmlns:p14="http://schemas.microsoft.com/office/powerpoint/2010/main" val="2999899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07634-AA91-0A66-5AE9-DF7A50DD82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69899E9-D4D3-FF5A-89DD-18EEA9D34E0E}"/>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5653BCB7-2DF0-8F9D-87CE-136900076EC7}"/>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分銷通路設計；</a:t>
            </a:r>
          </a:p>
        </p:txBody>
      </p:sp>
      <p:sp>
        <p:nvSpPr>
          <p:cNvPr id="5" name="矩形 4">
            <a:extLst>
              <a:ext uri="{FF2B5EF4-FFF2-40B4-BE49-F238E27FC236}">
                <a16:creationId xmlns:a16="http://schemas.microsoft.com/office/drawing/2014/main" id="{7B634AD9-ACEE-7360-6CB1-A0D8D97DDF96}"/>
              </a:ext>
            </a:extLst>
          </p:cNvPr>
          <p:cNvSpPr/>
          <p:nvPr/>
        </p:nvSpPr>
        <p:spPr>
          <a:xfrm>
            <a:off x="1646237" y="677170"/>
            <a:ext cx="8229600" cy="1075872"/>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分銷通路設計</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通路設計是指在創建全新市場分銷通路或改進現有通路的過程中所做的決策。從本質上說，通路設計是在兩個互相矛盾的目標中尋找一種平衡。一個目標是希望能直接控制重要的通路功能，而另一個目標則是協調有限的資源，尤其是財務資源和銷售資源。一般而言，通路設計決策可被分爲以下七個階段或步驟：</a:t>
            </a:r>
            <a:endParaRPr lang="zh-CN" altLang="en-US" sz="1100" dirty="0">
              <a:solidFill>
                <a:srgbClr val="4D4D4D"/>
              </a:solidFill>
              <a:latin typeface="Times New Roman" pitchFamily="18" charset="0"/>
              <a:cs typeface="Times New Roman" pitchFamily="18" charset="0"/>
            </a:endParaRPr>
          </a:p>
        </p:txBody>
      </p:sp>
      <p:sp>
        <p:nvSpPr>
          <p:cNvPr id="17" name="矩形: 圆角 16">
            <a:extLst>
              <a:ext uri="{FF2B5EF4-FFF2-40B4-BE49-F238E27FC236}">
                <a16:creationId xmlns:a16="http://schemas.microsoft.com/office/drawing/2014/main" id="{9121E5D4-1B43-4E2A-9AFA-231B34146BE3}"/>
              </a:ext>
            </a:extLst>
          </p:cNvPr>
          <p:cNvSpPr/>
          <p:nvPr/>
        </p:nvSpPr>
        <p:spPr>
          <a:xfrm>
            <a:off x="1268957" y="2108418"/>
            <a:ext cx="1735625"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確認通路設計決策的必要性</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8" name="直接箭头连接符 17">
            <a:extLst>
              <a:ext uri="{FF2B5EF4-FFF2-40B4-BE49-F238E27FC236}">
                <a16:creationId xmlns:a16="http://schemas.microsoft.com/office/drawing/2014/main" id="{872E92C5-34E0-4FA5-8039-0942450127A5}"/>
              </a:ext>
            </a:extLst>
          </p:cNvPr>
          <p:cNvCxnSpPr>
            <a:cxnSpLocks/>
          </p:cNvCxnSpPr>
          <p:nvPr/>
        </p:nvCxnSpPr>
        <p:spPr>
          <a:xfrm>
            <a:off x="3139055" y="2646300"/>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45FC8C7E-B16B-A041-C8B7-F690264F8EAC}"/>
              </a:ext>
            </a:extLst>
          </p:cNvPr>
          <p:cNvSpPr/>
          <p:nvPr/>
        </p:nvSpPr>
        <p:spPr>
          <a:xfrm>
            <a:off x="3813528" y="2103935"/>
            <a:ext cx="1504925"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設立並調整分銷目標</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20" name="直接箭头连接符 19">
            <a:extLst>
              <a:ext uri="{FF2B5EF4-FFF2-40B4-BE49-F238E27FC236}">
                <a16:creationId xmlns:a16="http://schemas.microsoft.com/office/drawing/2014/main" id="{B078490B-3536-C5EF-2F9E-8236D3079726}"/>
              </a:ext>
            </a:extLst>
          </p:cNvPr>
          <p:cNvCxnSpPr>
            <a:cxnSpLocks/>
          </p:cNvCxnSpPr>
          <p:nvPr/>
        </p:nvCxnSpPr>
        <p:spPr>
          <a:xfrm>
            <a:off x="5437336" y="2637993"/>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矩形: 圆角 20">
            <a:extLst>
              <a:ext uri="{FF2B5EF4-FFF2-40B4-BE49-F238E27FC236}">
                <a16:creationId xmlns:a16="http://schemas.microsoft.com/office/drawing/2014/main" id="{443C906C-9FA4-A55C-093A-CE59930F024F}"/>
              </a:ext>
            </a:extLst>
          </p:cNvPr>
          <p:cNvSpPr/>
          <p:nvPr/>
        </p:nvSpPr>
        <p:spPr>
          <a:xfrm>
            <a:off x="6107086" y="2103935"/>
            <a:ext cx="1136396"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明確分銷任務</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22" name="直接箭头连接符 21">
            <a:extLst>
              <a:ext uri="{FF2B5EF4-FFF2-40B4-BE49-F238E27FC236}">
                <a16:creationId xmlns:a16="http://schemas.microsoft.com/office/drawing/2014/main" id="{F1D3EDBD-38E9-198A-3302-2B2B00686B1E}"/>
              </a:ext>
            </a:extLst>
          </p:cNvPr>
          <p:cNvCxnSpPr>
            <a:cxnSpLocks/>
          </p:cNvCxnSpPr>
          <p:nvPr/>
        </p:nvCxnSpPr>
        <p:spPr>
          <a:xfrm rot="5400000">
            <a:off x="8625113" y="3686209"/>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59D31C04-11EB-32F5-85B2-28542B6924CC}"/>
              </a:ext>
            </a:extLst>
          </p:cNvPr>
          <p:cNvSpPr/>
          <p:nvPr/>
        </p:nvSpPr>
        <p:spPr>
          <a:xfrm>
            <a:off x="8031901" y="4174132"/>
            <a:ext cx="1735625"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評估影響通路結構的因素</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E7BA81E4-83F0-9101-5765-C6AC554DF016}"/>
              </a:ext>
            </a:extLst>
          </p:cNvPr>
          <p:cNvCxnSpPr>
            <a:cxnSpLocks/>
          </p:cNvCxnSpPr>
          <p:nvPr/>
        </p:nvCxnSpPr>
        <p:spPr>
          <a:xfrm flipH="1">
            <a:off x="7371135" y="4717807"/>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矩形: 圆角 24">
            <a:extLst>
              <a:ext uri="{FF2B5EF4-FFF2-40B4-BE49-F238E27FC236}">
                <a16:creationId xmlns:a16="http://schemas.microsoft.com/office/drawing/2014/main" id="{BF3AF798-2699-9B3A-F461-B95FB92C7BB0}"/>
              </a:ext>
            </a:extLst>
          </p:cNvPr>
          <p:cNvSpPr/>
          <p:nvPr/>
        </p:nvSpPr>
        <p:spPr>
          <a:xfrm>
            <a:off x="5501276" y="4174132"/>
            <a:ext cx="1735625"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選出「最佳」通路結構</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26" name="直接箭头连接符 25">
            <a:extLst>
              <a:ext uri="{FF2B5EF4-FFF2-40B4-BE49-F238E27FC236}">
                <a16:creationId xmlns:a16="http://schemas.microsoft.com/office/drawing/2014/main" id="{D03BD765-920F-EABA-B02E-9ADBCC4C5625}"/>
              </a:ext>
            </a:extLst>
          </p:cNvPr>
          <p:cNvCxnSpPr>
            <a:cxnSpLocks/>
          </p:cNvCxnSpPr>
          <p:nvPr/>
        </p:nvCxnSpPr>
        <p:spPr>
          <a:xfrm flipH="1">
            <a:off x="4827043" y="4717807"/>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7" name="矩形: 圆角 26">
            <a:extLst>
              <a:ext uri="{FF2B5EF4-FFF2-40B4-BE49-F238E27FC236}">
                <a16:creationId xmlns:a16="http://schemas.microsoft.com/office/drawing/2014/main" id="{0116743C-E4E3-0825-B258-ACD7B4B850E2}"/>
              </a:ext>
            </a:extLst>
          </p:cNvPr>
          <p:cNvSpPr/>
          <p:nvPr/>
        </p:nvSpPr>
        <p:spPr>
          <a:xfrm>
            <a:off x="2957184" y="4174132"/>
            <a:ext cx="1735625"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挑選通路成員</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28" name="直接箭头连接符 27">
            <a:extLst>
              <a:ext uri="{FF2B5EF4-FFF2-40B4-BE49-F238E27FC236}">
                <a16:creationId xmlns:a16="http://schemas.microsoft.com/office/drawing/2014/main" id="{84D04FDD-B304-FFC8-405C-1E1513B24DDD}"/>
              </a:ext>
            </a:extLst>
          </p:cNvPr>
          <p:cNvCxnSpPr>
            <a:cxnSpLocks/>
          </p:cNvCxnSpPr>
          <p:nvPr/>
        </p:nvCxnSpPr>
        <p:spPr>
          <a:xfrm>
            <a:off x="7355788" y="2646956"/>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矩形: 圆角 28">
            <a:extLst>
              <a:ext uri="{FF2B5EF4-FFF2-40B4-BE49-F238E27FC236}">
                <a16:creationId xmlns:a16="http://schemas.microsoft.com/office/drawing/2014/main" id="{5781972C-92D4-5DC4-33BC-32A4CEEB6275}"/>
              </a:ext>
            </a:extLst>
          </p:cNvPr>
          <p:cNvSpPr/>
          <p:nvPr/>
        </p:nvSpPr>
        <p:spPr>
          <a:xfrm>
            <a:off x="8025537" y="2112898"/>
            <a:ext cx="1735617"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設立各類可行的通路機構</a:t>
            </a:r>
            <a:endParaRPr lang="zh-CN" altLang="en-US"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66467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09B7C-DB02-29E2-7876-DB483329908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A7A02CD-6D4D-5E55-541F-30B123CC59A1}"/>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F0136967-BF69-F01D-4C40-2E6A44BD949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分銷通路設計：</a:t>
            </a:r>
            <a:r>
              <a:rPr lang="zh-TW" altLang="en-US" sz="900" dirty="0">
                <a:solidFill>
                  <a:srgbClr val="000000"/>
                </a:solidFill>
                <a:latin typeface="Times New Roman" pitchFamily="18" charset="0"/>
                <a:cs typeface="Times New Roman" pitchFamily="18" charset="0"/>
              </a:rPr>
              <a:t>明確分銷任務</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9DF22C36-F663-9B6D-0269-30AC9727149B}"/>
              </a:ext>
            </a:extLst>
          </p:cNvPr>
          <p:cNvSpPr/>
          <p:nvPr/>
        </p:nvSpPr>
        <p:spPr>
          <a:xfrm>
            <a:off x="1646237" y="605457"/>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分銷通路設計：</a:t>
            </a:r>
            <a:r>
              <a:rPr lang="zh-TW" altLang="en-US" sz="1100" dirty="0">
                <a:solidFill>
                  <a:srgbClr val="4D4D4D"/>
                </a:solidFill>
                <a:latin typeface="Times New Roman" pitchFamily="18" charset="0"/>
                <a:cs typeface="Times New Roman" pitchFamily="18" charset="0"/>
              </a:rPr>
              <a:t>明確分銷任務</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B12F4460-9771-4E00-FD74-52E6799DF827}"/>
              </a:ext>
            </a:extLst>
          </p:cNvPr>
          <p:cNvSpPr/>
          <p:nvPr/>
        </p:nvSpPr>
        <p:spPr>
          <a:xfrm>
            <a:off x="5205073" y="4280695"/>
            <a:ext cx="1111928"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明確分銷任務</a:t>
            </a:r>
            <a:endParaRPr lang="zh-CN" altLang="en-US" sz="1100" dirty="0">
              <a:solidFill>
                <a:srgbClr val="000000"/>
              </a:solidFill>
              <a:latin typeface="Times New Roman" pitchFamily="18" charset="0"/>
              <a:cs typeface="Times New Roman" pitchFamily="18" charset="0"/>
            </a:endParaRPr>
          </a:p>
        </p:txBody>
      </p:sp>
      <p:sp>
        <p:nvSpPr>
          <p:cNvPr id="6" name="左大括号 5">
            <a:extLst>
              <a:ext uri="{FF2B5EF4-FFF2-40B4-BE49-F238E27FC236}">
                <a16:creationId xmlns:a16="http://schemas.microsoft.com/office/drawing/2014/main" id="{09098CEA-DFD5-1B4D-8913-E2917EC29FAF}"/>
              </a:ext>
            </a:extLst>
          </p:cNvPr>
          <p:cNvSpPr/>
          <p:nvPr/>
        </p:nvSpPr>
        <p:spPr>
          <a:xfrm>
            <a:off x="6317003" y="3657659"/>
            <a:ext cx="264989" cy="156019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F62F1048-C9D9-2B47-C3D6-F1B5A1FD8103}"/>
              </a:ext>
            </a:extLst>
          </p:cNvPr>
          <p:cNvSpPr/>
          <p:nvPr/>
        </p:nvSpPr>
        <p:spPr>
          <a:xfrm>
            <a:off x="6592204" y="3936437"/>
            <a:ext cx="105126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、運輸</a:t>
            </a:r>
            <a:endParaRPr lang="zh-TW" altLang="en-US" sz="1100" dirty="0">
              <a:solidFill>
                <a:srgbClr val="000000"/>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E75FD763-6095-8BF3-5300-59878CEDC2A2}"/>
              </a:ext>
            </a:extLst>
          </p:cNvPr>
          <p:cNvSpPr/>
          <p:nvPr/>
        </p:nvSpPr>
        <p:spPr>
          <a:xfrm>
            <a:off x="6592205" y="4252421"/>
            <a:ext cx="105126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、倉儲</a:t>
            </a:r>
          </a:p>
        </p:txBody>
      </p:sp>
      <p:sp>
        <p:nvSpPr>
          <p:cNvPr id="12" name="矩形 11">
            <a:extLst>
              <a:ext uri="{FF2B5EF4-FFF2-40B4-BE49-F238E27FC236}">
                <a16:creationId xmlns:a16="http://schemas.microsoft.com/office/drawing/2014/main" id="{8AEAB737-527C-0954-472A-ACA41F2D9DD3}"/>
              </a:ext>
            </a:extLst>
          </p:cNvPr>
          <p:cNvSpPr/>
          <p:nvPr/>
        </p:nvSpPr>
        <p:spPr>
          <a:xfrm>
            <a:off x="6589905" y="3606129"/>
            <a:ext cx="105176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、銷售</a:t>
            </a:r>
          </a:p>
        </p:txBody>
      </p:sp>
      <p:sp>
        <p:nvSpPr>
          <p:cNvPr id="14" name="矩形 13">
            <a:extLst>
              <a:ext uri="{FF2B5EF4-FFF2-40B4-BE49-F238E27FC236}">
                <a16:creationId xmlns:a16="http://schemas.microsoft.com/office/drawing/2014/main" id="{A09B6800-7107-4A1D-41B8-6B525CD5BDCD}"/>
              </a:ext>
            </a:extLst>
          </p:cNvPr>
          <p:cNvSpPr/>
          <p:nvPr/>
        </p:nvSpPr>
        <p:spPr>
          <a:xfrm>
            <a:off x="6590957" y="4580743"/>
            <a:ext cx="105126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、風險承擔</a:t>
            </a:r>
          </a:p>
        </p:txBody>
      </p:sp>
      <p:sp>
        <p:nvSpPr>
          <p:cNvPr id="15" name="矩形 14">
            <a:extLst>
              <a:ext uri="{FF2B5EF4-FFF2-40B4-BE49-F238E27FC236}">
                <a16:creationId xmlns:a16="http://schemas.microsoft.com/office/drawing/2014/main" id="{06C2CF51-3B29-87F3-2C26-63EBD4F1EC12}"/>
              </a:ext>
            </a:extLst>
          </p:cNvPr>
          <p:cNvSpPr/>
          <p:nvPr/>
        </p:nvSpPr>
        <p:spPr>
          <a:xfrm>
            <a:off x="6590957" y="4903731"/>
            <a:ext cx="105126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、融資</a:t>
            </a:r>
          </a:p>
        </p:txBody>
      </p:sp>
      <p:sp>
        <p:nvSpPr>
          <p:cNvPr id="16" name="矩形 15">
            <a:extLst>
              <a:ext uri="{FF2B5EF4-FFF2-40B4-BE49-F238E27FC236}">
                <a16:creationId xmlns:a16="http://schemas.microsoft.com/office/drawing/2014/main" id="{408056B8-A5CE-2C36-2835-EB65907F37D8}"/>
              </a:ext>
            </a:extLst>
          </p:cNvPr>
          <p:cNvSpPr/>
          <p:nvPr/>
        </p:nvSpPr>
        <p:spPr>
          <a:xfrm>
            <a:off x="1646237" y="919582"/>
            <a:ext cx="8229600" cy="3361113"/>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某金屬生產商的服務於小型客戶的分銷商的分銷任務示例：</a:t>
            </a:r>
            <a:endParaRPr lang="en-US" altLang="zh-CN" sz="1100" dirty="0">
              <a:solidFill>
                <a:srgbClr val="4D4D4D"/>
              </a:solidFill>
              <a:latin typeface="Times New Roman" pitchFamily="18" charset="0"/>
              <a:cs typeface="Times New Roman" pitchFamily="18" charset="0"/>
            </a:endParaRPr>
          </a:p>
          <a:p>
            <a:pPr>
              <a:lnSpc>
                <a:spcPct val="150000"/>
              </a:lnSpc>
            </a:pPr>
            <a:r>
              <a:rPr lang="en-US" altLang="zh-TW" sz="1100" dirty="0">
                <a:solidFill>
                  <a:srgbClr val="4D4D4D"/>
                </a:solidFill>
                <a:latin typeface="Times New Roman" pitchFamily="18" charset="0"/>
                <a:cs typeface="Times New Roman" pitchFamily="18" charset="0"/>
              </a:rPr>
              <a:t>(1)</a:t>
            </a:r>
            <a:r>
              <a:rPr lang="zh-TW" altLang="en-US" sz="1100" dirty="0">
                <a:solidFill>
                  <a:srgbClr val="4D4D4D"/>
                </a:solidFill>
                <a:latin typeface="Times New Roman" pitchFamily="18" charset="0"/>
                <a:cs typeface="Times New Roman" pitchFamily="18" charset="0"/>
              </a:rPr>
              <a:t>、保持完備的存貨清單（詳細列出數量和品種）；</a:t>
            </a:r>
          </a:p>
          <a:p>
            <a:pPr>
              <a:lnSpc>
                <a:spcPct val="150000"/>
              </a:lnSpc>
            </a:pPr>
            <a:r>
              <a:rPr lang="en-US" altLang="zh-TW" sz="1100" dirty="0">
                <a:solidFill>
                  <a:srgbClr val="4D4D4D"/>
                </a:solidFill>
                <a:latin typeface="Times New Roman" pitchFamily="18" charset="0"/>
                <a:cs typeface="Times New Roman" pitchFamily="18" charset="0"/>
              </a:rPr>
              <a:t>(2)</a:t>
            </a:r>
            <a:r>
              <a:rPr lang="zh-TW" altLang="en-US" sz="1100" dirty="0">
                <a:solidFill>
                  <a:srgbClr val="4D4D4D"/>
                </a:solidFill>
                <a:latin typeface="Times New Roman" pitchFamily="18" charset="0"/>
                <a:cs typeface="Times New Roman" pitchFamily="18" charset="0"/>
              </a:rPr>
              <a:t>、提供快捷的交付（具體列出天數與小時）；</a:t>
            </a:r>
          </a:p>
          <a:p>
            <a:pPr>
              <a:lnSpc>
                <a:spcPct val="150000"/>
              </a:lnSpc>
            </a:pPr>
            <a:r>
              <a:rPr lang="en-US" altLang="zh-TW" sz="1100" dirty="0">
                <a:solidFill>
                  <a:srgbClr val="4D4D4D"/>
                </a:solidFill>
                <a:latin typeface="Times New Roman" pitchFamily="18" charset="0"/>
                <a:cs typeface="Times New Roman" pitchFamily="18" charset="0"/>
              </a:rPr>
              <a:t>(3)</a:t>
            </a:r>
            <a:r>
              <a:rPr lang="zh-TW" altLang="en-US" sz="1100" dirty="0">
                <a:solidFill>
                  <a:srgbClr val="4D4D4D"/>
                </a:solidFill>
                <a:latin typeface="Times New Roman" pitchFamily="18" charset="0"/>
                <a:cs typeface="Times New Roman" pitchFamily="18" charset="0"/>
              </a:rPr>
              <a:t>、提供信貸；</a:t>
            </a:r>
          </a:p>
          <a:p>
            <a:pPr>
              <a:lnSpc>
                <a:spcPct val="150000"/>
              </a:lnSpc>
            </a:pPr>
            <a:r>
              <a:rPr lang="en-US" altLang="zh-TW" sz="1100" dirty="0">
                <a:solidFill>
                  <a:srgbClr val="4D4D4D"/>
                </a:solidFill>
                <a:latin typeface="Times New Roman" pitchFamily="18" charset="0"/>
                <a:cs typeface="Times New Roman" pitchFamily="18" charset="0"/>
              </a:rPr>
              <a:t>(4)</a:t>
            </a:r>
            <a:r>
              <a:rPr lang="zh-TW" altLang="en-US" sz="1100" dirty="0">
                <a:solidFill>
                  <a:srgbClr val="4D4D4D"/>
                </a:solidFill>
                <a:latin typeface="Times New Roman" pitchFamily="18" charset="0"/>
                <a:cs typeface="Times New Roman" pitchFamily="18" charset="0"/>
              </a:rPr>
              <a:t>、提供緊急服務；</a:t>
            </a:r>
          </a:p>
          <a:p>
            <a:pPr>
              <a:lnSpc>
                <a:spcPct val="150000"/>
              </a:lnSpc>
            </a:pPr>
            <a:r>
              <a:rPr lang="en-US" altLang="zh-TW" sz="1100" dirty="0">
                <a:solidFill>
                  <a:srgbClr val="4D4D4D"/>
                </a:solidFill>
                <a:latin typeface="Times New Roman" pitchFamily="18" charset="0"/>
                <a:cs typeface="Times New Roman" pitchFamily="18" charset="0"/>
              </a:rPr>
              <a:t>(5)</a:t>
            </a:r>
            <a:r>
              <a:rPr lang="zh-TW" altLang="en-US" sz="1100" dirty="0">
                <a:solidFill>
                  <a:srgbClr val="4D4D4D"/>
                </a:solidFill>
                <a:latin typeface="Times New Roman" pitchFamily="18" charset="0"/>
                <a:cs typeface="Times New Roman" pitchFamily="18" charset="0"/>
              </a:rPr>
              <a:t>、提供部分裝配服務，例如切割、修剪、開槽、交織、花樣切割、花式碾軋、再軋、調整延伸、焊接、研磨、壓造、修鉸服務；</a:t>
            </a:r>
          </a:p>
          <a:p>
            <a:pPr>
              <a:lnSpc>
                <a:spcPct val="150000"/>
              </a:lnSpc>
            </a:pPr>
            <a:r>
              <a:rPr lang="en-US" altLang="zh-TW" sz="1100" dirty="0">
                <a:solidFill>
                  <a:srgbClr val="4D4D4D"/>
                </a:solidFill>
                <a:latin typeface="Times New Roman" pitchFamily="18" charset="0"/>
                <a:cs typeface="Times New Roman" pitchFamily="18" charset="0"/>
              </a:rPr>
              <a:t>(6)</a:t>
            </a:r>
            <a:r>
              <a:rPr lang="zh-TW" altLang="en-US" sz="1100" dirty="0">
                <a:solidFill>
                  <a:srgbClr val="4D4D4D"/>
                </a:solidFill>
                <a:latin typeface="Times New Roman" pitchFamily="18" charset="0"/>
                <a:cs typeface="Times New Roman" pitchFamily="18" charset="0"/>
              </a:rPr>
              <a:t>、提供包裝和特殊製作服務；</a:t>
            </a:r>
          </a:p>
          <a:p>
            <a:pPr>
              <a:lnSpc>
                <a:spcPct val="150000"/>
              </a:lnSpc>
            </a:pPr>
            <a:r>
              <a:rPr lang="en-US" altLang="zh-TW" sz="1100" dirty="0">
                <a:solidFill>
                  <a:srgbClr val="4D4D4D"/>
                </a:solidFill>
                <a:latin typeface="Times New Roman" pitchFamily="18" charset="0"/>
                <a:cs typeface="Times New Roman" pitchFamily="18" charset="0"/>
              </a:rPr>
              <a:t>(7)</a:t>
            </a:r>
            <a:r>
              <a:rPr lang="zh-TW" altLang="en-US" sz="1100" dirty="0">
                <a:solidFill>
                  <a:srgbClr val="4D4D4D"/>
                </a:solidFill>
                <a:latin typeface="Times New Roman" pitchFamily="18" charset="0"/>
                <a:cs typeface="Times New Roman" pitchFamily="18" charset="0"/>
              </a:rPr>
              <a:t>、提供諸如問題分析、產品選擇、應用、停止使用方面的技術幫助；</a:t>
            </a:r>
          </a:p>
          <a:p>
            <a:pPr>
              <a:lnSpc>
                <a:spcPct val="150000"/>
              </a:lnSpc>
            </a:pPr>
            <a:r>
              <a:rPr lang="en-US" altLang="zh-TW" sz="1100" dirty="0">
                <a:solidFill>
                  <a:srgbClr val="4D4D4D"/>
                </a:solidFill>
                <a:latin typeface="Times New Roman" pitchFamily="18" charset="0"/>
                <a:cs typeface="Times New Roman" pitchFamily="18" charset="0"/>
              </a:rPr>
              <a:t>(8)</a:t>
            </a:r>
            <a:r>
              <a:rPr lang="zh-TW" altLang="en-US" sz="1100" dirty="0">
                <a:solidFill>
                  <a:srgbClr val="4D4D4D"/>
                </a:solidFill>
                <a:latin typeface="Times New Roman" pitchFamily="18" charset="0"/>
                <a:cs typeface="Times New Roman" pitchFamily="18" charset="0"/>
              </a:rPr>
              <a:t>、持續獲取市場信息；</a:t>
            </a:r>
          </a:p>
          <a:p>
            <a:pPr>
              <a:lnSpc>
                <a:spcPct val="150000"/>
              </a:lnSpc>
            </a:pPr>
            <a:r>
              <a:rPr lang="en-US" altLang="zh-TW" sz="1100" dirty="0">
                <a:solidFill>
                  <a:srgbClr val="4D4D4D"/>
                </a:solidFill>
                <a:latin typeface="Times New Roman" pitchFamily="18" charset="0"/>
                <a:cs typeface="Times New Roman" pitchFamily="18" charset="0"/>
              </a:rPr>
              <a:t>(9)</a:t>
            </a:r>
            <a:r>
              <a:rPr lang="zh-TW" altLang="en-US" sz="1100" dirty="0">
                <a:solidFill>
                  <a:srgbClr val="4D4D4D"/>
                </a:solidFill>
                <a:latin typeface="Times New Roman" pitchFamily="18" charset="0"/>
                <a:cs typeface="Times New Roman" pitchFamily="18" charset="0"/>
              </a:rPr>
              <a:t>、提供倉儲空間；</a:t>
            </a:r>
          </a:p>
          <a:p>
            <a:pPr>
              <a:lnSpc>
                <a:spcPct val="150000"/>
              </a:lnSpc>
            </a:pPr>
            <a:r>
              <a:rPr lang="en-US" altLang="zh-TW" sz="1100" dirty="0">
                <a:solidFill>
                  <a:srgbClr val="4D4D4D"/>
                </a:solidFill>
                <a:latin typeface="Times New Roman" pitchFamily="18" charset="0"/>
                <a:cs typeface="Times New Roman" pitchFamily="18" charset="0"/>
              </a:rPr>
              <a:t>(10)</a:t>
            </a:r>
            <a:r>
              <a:rPr lang="zh-TW" altLang="en-US" sz="1100" dirty="0">
                <a:solidFill>
                  <a:srgbClr val="4D4D4D"/>
                </a:solidFill>
                <a:latin typeface="Times New Roman" pitchFamily="18" charset="0"/>
                <a:cs typeface="Times New Roman" pitchFamily="18" charset="0"/>
              </a:rPr>
              <a:t>、允許合并型號和取消級別；</a:t>
            </a:r>
          </a:p>
          <a:p>
            <a:pPr>
              <a:lnSpc>
                <a:spcPct val="150000"/>
              </a:lnSpc>
            </a:pPr>
            <a:r>
              <a:rPr lang="en-US" altLang="zh-TW" sz="1100" dirty="0">
                <a:solidFill>
                  <a:srgbClr val="4D4D4D"/>
                </a:solidFill>
                <a:latin typeface="Times New Roman" pitchFamily="18" charset="0"/>
                <a:cs typeface="Times New Roman" pitchFamily="18" charset="0"/>
              </a:rPr>
              <a:t>(11)</a:t>
            </a:r>
            <a:r>
              <a:rPr lang="zh-TW" altLang="en-US" sz="1100" dirty="0">
                <a:solidFill>
                  <a:srgbClr val="4D4D4D"/>
                </a:solidFill>
                <a:latin typeface="Times New Roman" pitchFamily="18" charset="0"/>
                <a:cs typeface="Times New Roman" pitchFamily="18" charset="0"/>
              </a:rPr>
              <a:t>、爲多種客戶處理訂單和單據；</a:t>
            </a:r>
          </a:p>
          <a:p>
            <a:pPr>
              <a:lnSpc>
                <a:spcPct val="150000"/>
              </a:lnSpc>
            </a:pPr>
            <a:r>
              <a:rPr lang="en-US" altLang="zh-TW" sz="1100" dirty="0">
                <a:solidFill>
                  <a:srgbClr val="4D4D4D"/>
                </a:solidFill>
                <a:latin typeface="Times New Roman" pitchFamily="18" charset="0"/>
                <a:cs typeface="Times New Roman" pitchFamily="18" charset="0"/>
              </a:rPr>
              <a:t>(12)</a:t>
            </a:r>
            <a:r>
              <a:rPr lang="zh-TW" altLang="en-US" sz="1100" dirty="0">
                <a:solidFill>
                  <a:srgbClr val="4D4D4D"/>
                </a:solidFill>
                <a:latin typeface="Times New Roman" pitchFamily="18" charset="0"/>
                <a:cs typeface="Times New Roman" pitchFamily="18" charset="0"/>
              </a:rPr>
              <a:t>、提供退貨服務。</a:t>
            </a:r>
          </a:p>
        </p:txBody>
      </p:sp>
    </p:spTree>
    <p:extLst>
      <p:ext uri="{BB962C8B-B14F-4D97-AF65-F5344CB8AC3E}">
        <p14:creationId xmlns:p14="http://schemas.microsoft.com/office/powerpoint/2010/main" val="1964358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F97AA-95C6-49A3-EF35-BCAB21EBDC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0835A36-8B1F-09BE-B00A-419E6D89EE7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0A819D0A-95EA-42DC-84DB-347B9E9F6077}"/>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分銷通路設計：</a:t>
            </a:r>
            <a:r>
              <a:rPr lang="zh-TW" altLang="en-US" sz="900" dirty="0">
                <a:solidFill>
                  <a:srgbClr val="000000"/>
                </a:solidFill>
                <a:latin typeface="Times New Roman" pitchFamily="18" charset="0"/>
                <a:cs typeface="Times New Roman" pitchFamily="18" charset="0"/>
              </a:rPr>
              <a:t>設立可行的通路機構</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97272B85-EEEE-C9D1-BD3D-834D8814308E}"/>
              </a:ext>
            </a:extLst>
          </p:cNvPr>
          <p:cNvSpPr/>
          <p:nvPr/>
        </p:nvSpPr>
        <p:spPr>
          <a:xfrm>
            <a:off x="1646237" y="1134375"/>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分銷通路設計：</a:t>
            </a:r>
            <a:r>
              <a:rPr lang="zh-TW" altLang="en-US" sz="1100" dirty="0">
                <a:solidFill>
                  <a:srgbClr val="4D4D4D"/>
                </a:solidFill>
                <a:latin typeface="Times New Roman" pitchFamily="18" charset="0"/>
                <a:cs typeface="Times New Roman" pitchFamily="18" charset="0"/>
              </a:rPr>
              <a:t>設立各類可行的通路機構</a:t>
            </a:r>
            <a:endParaRPr lang="zh-CN" altLang="en-US" sz="1100" dirty="0">
              <a:solidFill>
                <a:srgbClr val="4D4D4D"/>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C731BA1C-E2D5-3A0E-231A-D3162316D375}"/>
              </a:ext>
            </a:extLst>
          </p:cNvPr>
          <p:cNvSpPr/>
          <p:nvPr/>
        </p:nvSpPr>
        <p:spPr>
          <a:xfrm>
            <a:off x="3192467" y="3083024"/>
            <a:ext cx="1623276"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設立可行的通路機構</a:t>
            </a:r>
            <a:endParaRPr lang="zh-CN" altLang="en-US" sz="1100" dirty="0">
              <a:solidFill>
                <a:srgbClr val="000000"/>
              </a:solidFill>
              <a:latin typeface="Times New Roman" pitchFamily="18" charset="0"/>
              <a:cs typeface="Times New Roman" pitchFamily="18" charset="0"/>
            </a:endParaRPr>
          </a:p>
        </p:txBody>
      </p:sp>
      <p:sp>
        <p:nvSpPr>
          <p:cNvPr id="10" name="左大括号 9">
            <a:extLst>
              <a:ext uri="{FF2B5EF4-FFF2-40B4-BE49-F238E27FC236}">
                <a16:creationId xmlns:a16="http://schemas.microsoft.com/office/drawing/2014/main" id="{EC5C8B12-3D02-532A-C78C-C3C35E413C09}"/>
              </a:ext>
            </a:extLst>
          </p:cNvPr>
          <p:cNvSpPr/>
          <p:nvPr/>
        </p:nvSpPr>
        <p:spPr>
          <a:xfrm>
            <a:off x="4815743" y="2337406"/>
            <a:ext cx="264989" cy="180536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AE1EA74D-AF4F-B83F-F1C7-55C4AE1AA24D}"/>
              </a:ext>
            </a:extLst>
          </p:cNvPr>
          <p:cNvSpPr/>
          <p:nvPr/>
        </p:nvSpPr>
        <p:spPr>
          <a:xfrm>
            <a:off x="5090944" y="3010634"/>
            <a:ext cx="171682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各層次的密度</a:t>
            </a:r>
          </a:p>
        </p:txBody>
      </p:sp>
      <p:sp>
        <p:nvSpPr>
          <p:cNvPr id="13" name="矩形 12">
            <a:extLst>
              <a:ext uri="{FF2B5EF4-FFF2-40B4-BE49-F238E27FC236}">
                <a16:creationId xmlns:a16="http://schemas.microsoft.com/office/drawing/2014/main" id="{BC8C19EC-B457-089D-B217-31AC1E03803B}"/>
              </a:ext>
            </a:extLst>
          </p:cNvPr>
          <p:cNvSpPr/>
          <p:nvPr/>
        </p:nvSpPr>
        <p:spPr>
          <a:xfrm>
            <a:off x="5090945" y="3828644"/>
            <a:ext cx="171682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、各層次的中間商類型</a:t>
            </a:r>
          </a:p>
        </p:txBody>
      </p:sp>
      <p:sp>
        <p:nvSpPr>
          <p:cNvPr id="16" name="矩形 15">
            <a:extLst>
              <a:ext uri="{FF2B5EF4-FFF2-40B4-BE49-F238E27FC236}">
                <a16:creationId xmlns:a16="http://schemas.microsoft.com/office/drawing/2014/main" id="{99D0D70A-DB20-36E5-7650-BF01ECDCFB2A}"/>
              </a:ext>
            </a:extLst>
          </p:cNvPr>
          <p:cNvSpPr/>
          <p:nvPr/>
        </p:nvSpPr>
        <p:spPr>
          <a:xfrm>
            <a:off x="6787135" y="2688370"/>
            <a:ext cx="102215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、密集型</a:t>
            </a:r>
          </a:p>
        </p:txBody>
      </p:sp>
      <p:sp>
        <p:nvSpPr>
          <p:cNvPr id="17" name="左大括号 16">
            <a:extLst>
              <a:ext uri="{FF2B5EF4-FFF2-40B4-BE49-F238E27FC236}">
                <a16:creationId xmlns:a16="http://schemas.microsoft.com/office/drawing/2014/main" id="{B190512F-3DEA-D84C-9451-398EAD4E6A88}"/>
              </a:ext>
            </a:extLst>
          </p:cNvPr>
          <p:cNvSpPr/>
          <p:nvPr/>
        </p:nvSpPr>
        <p:spPr>
          <a:xfrm>
            <a:off x="6511934" y="2737282"/>
            <a:ext cx="250792" cy="89938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8" name="矩形 17">
            <a:extLst>
              <a:ext uri="{FF2B5EF4-FFF2-40B4-BE49-F238E27FC236}">
                <a16:creationId xmlns:a16="http://schemas.microsoft.com/office/drawing/2014/main" id="{B4027ACE-A7F8-1C74-B4D1-794851D09A65}"/>
              </a:ext>
            </a:extLst>
          </p:cNvPr>
          <p:cNvSpPr/>
          <p:nvPr/>
        </p:nvSpPr>
        <p:spPr>
          <a:xfrm>
            <a:off x="6787133" y="3008411"/>
            <a:ext cx="102215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、部分型</a:t>
            </a:r>
          </a:p>
        </p:txBody>
      </p:sp>
      <p:sp>
        <p:nvSpPr>
          <p:cNvPr id="19" name="矩形 18">
            <a:extLst>
              <a:ext uri="{FF2B5EF4-FFF2-40B4-BE49-F238E27FC236}">
                <a16:creationId xmlns:a16="http://schemas.microsoft.com/office/drawing/2014/main" id="{23828580-F79A-360D-5C68-E2FAB9C14D25}"/>
              </a:ext>
            </a:extLst>
          </p:cNvPr>
          <p:cNvSpPr/>
          <p:nvPr/>
        </p:nvSpPr>
        <p:spPr>
          <a:xfrm>
            <a:off x="5088645" y="2285877"/>
            <a:ext cx="17176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、通路中的層次數</a:t>
            </a:r>
          </a:p>
        </p:txBody>
      </p:sp>
      <p:sp>
        <p:nvSpPr>
          <p:cNvPr id="20" name="矩形 19">
            <a:extLst>
              <a:ext uri="{FF2B5EF4-FFF2-40B4-BE49-F238E27FC236}">
                <a16:creationId xmlns:a16="http://schemas.microsoft.com/office/drawing/2014/main" id="{000B5471-3642-1BB9-EAB7-FBA452E9549D}"/>
              </a:ext>
            </a:extLst>
          </p:cNvPr>
          <p:cNvSpPr/>
          <p:nvPr/>
        </p:nvSpPr>
        <p:spPr>
          <a:xfrm>
            <a:off x="6787133" y="3322536"/>
            <a:ext cx="102215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、惟一型</a:t>
            </a:r>
          </a:p>
        </p:txBody>
      </p:sp>
    </p:spTree>
    <p:extLst>
      <p:ext uri="{BB962C8B-B14F-4D97-AF65-F5344CB8AC3E}">
        <p14:creationId xmlns:p14="http://schemas.microsoft.com/office/powerpoint/2010/main" val="3822917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1A86E-CEA1-CCF1-684A-1B211C4900C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627570-AF51-90F4-6FBC-A6271EABAEB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AFA6A37F-1C2D-13C6-986E-6CBD54FB12DC}"/>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分銷通路設計：</a:t>
            </a:r>
            <a:r>
              <a:rPr lang="zh-TW" altLang="en-US" sz="900" dirty="0">
                <a:solidFill>
                  <a:srgbClr val="000000"/>
                </a:solidFill>
                <a:latin typeface="Times New Roman" pitchFamily="18" charset="0"/>
                <a:cs typeface="Times New Roman" pitchFamily="18" charset="0"/>
              </a:rPr>
              <a:t>評估影響通路結構的因素</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B2549E6D-DBC9-8779-2677-5D167E8C27B3}"/>
              </a:ext>
            </a:extLst>
          </p:cNvPr>
          <p:cNvSpPr/>
          <p:nvPr/>
        </p:nvSpPr>
        <p:spPr>
          <a:xfrm>
            <a:off x="1927411" y="1161270"/>
            <a:ext cx="7948425"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分銷通路設計：</a:t>
            </a:r>
            <a:r>
              <a:rPr lang="zh-TW" altLang="en-US" sz="1100" dirty="0">
                <a:solidFill>
                  <a:srgbClr val="4D4D4D"/>
                </a:solidFill>
                <a:latin typeface="Times New Roman" pitchFamily="18" charset="0"/>
                <a:cs typeface="Times New Roman" pitchFamily="18" charset="0"/>
              </a:rPr>
              <a:t>評估影響通路結構的因素</a:t>
            </a:r>
            <a:endParaRPr lang="zh-CN" altLang="en-US" sz="1100" dirty="0">
              <a:solidFill>
                <a:srgbClr val="4D4D4D"/>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4B51C9B6-7CC5-A37E-14B3-68763E4547E5}"/>
              </a:ext>
            </a:extLst>
          </p:cNvPr>
          <p:cNvSpPr/>
          <p:nvPr/>
        </p:nvSpPr>
        <p:spPr>
          <a:xfrm>
            <a:off x="1520175" y="2953344"/>
            <a:ext cx="2000825"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評估影響通路結構的因素</a:t>
            </a:r>
            <a:endParaRPr lang="zh-CN" altLang="en-US" sz="1100" dirty="0">
              <a:solidFill>
                <a:srgbClr val="000000"/>
              </a:solidFill>
              <a:latin typeface="Times New Roman" pitchFamily="18" charset="0"/>
              <a:cs typeface="Times New Roman" pitchFamily="18" charset="0"/>
            </a:endParaRPr>
          </a:p>
        </p:txBody>
      </p:sp>
      <p:sp>
        <p:nvSpPr>
          <p:cNvPr id="10" name="左大括号 9">
            <a:extLst>
              <a:ext uri="{FF2B5EF4-FFF2-40B4-BE49-F238E27FC236}">
                <a16:creationId xmlns:a16="http://schemas.microsoft.com/office/drawing/2014/main" id="{CE5821B7-800F-B1B1-965C-D40D97299933}"/>
              </a:ext>
            </a:extLst>
          </p:cNvPr>
          <p:cNvSpPr/>
          <p:nvPr/>
        </p:nvSpPr>
        <p:spPr>
          <a:xfrm>
            <a:off x="3521000" y="2171739"/>
            <a:ext cx="264989" cy="187733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84DB911F-B579-F963-0255-1D1FCBABB2DD}"/>
              </a:ext>
            </a:extLst>
          </p:cNvPr>
          <p:cNvSpPr/>
          <p:nvPr/>
        </p:nvSpPr>
        <p:spPr>
          <a:xfrm>
            <a:off x="3796201" y="2441556"/>
            <a:ext cx="6077382"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CN" altLang="en-US" sz="1100" b="1" dirty="0">
                <a:solidFill>
                  <a:srgbClr val="000000"/>
                </a:solidFill>
                <a:latin typeface="Times New Roman" pitchFamily="18" charset="0"/>
                <a:cs typeface="Times New Roman" pitchFamily="18" charset="0"/>
              </a:rPr>
              <a:t>、產品因素</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體積與重量、易腐性、單位價值、標準化程度、技術性和非技術性、嶄新度</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2CFC2D70-D4E4-A079-C4EC-72B7EC67C085}"/>
              </a:ext>
            </a:extLst>
          </p:cNvPr>
          <p:cNvSpPr/>
          <p:nvPr/>
        </p:nvSpPr>
        <p:spPr>
          <a:xfrm>
            <a:off x="3796202" y="2766504"/>
            <a:ext cx="6077375"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、製造商因素</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規模、經濟實力、管理才能、目標與策略。</a:t>
            </a:r>
          </a:p>
        </p:txBody>
      </p:sp>
      <p:sp>
        <p:nvSpPr>
          <p:cNvPr id="19" name="矩形 18">
            <a:extLst>
              <a:ext uri="{FF2B5EF4-FFF2-40B4-BE49-F238E27FC236}">
                <a16:creationId xmlns:a16="http://schemas.microsoft.com/office/drawing/2014/main" id="{37386EA0-F937-17B0-EAF9-5DB280247C85}"/>
              </a:ext>
            </a:extLst>
          </p:cNvPr>
          <p:cNvSpPr/>
          <p:nvPr/>
        </p:nvSpPr>
        <p:spPr>
          <a:xfrm>
            <a:off x="3793901" y="2120210"/>
            <a:ext cx="6080232"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、市場因素</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市場區域、市場規模、市場密度、市場行爲</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5CCE3F95-F188-D0D7-501C-1B0F5AE24F84}"/>
              </a:ext>
            </a:extLst>
          </p:cNvPr>
          <p:cNvSpPr/>
          <p:nvPr/>
        </p:nvSpPr>
        <p:spPr>
          <a:xfrm>
            <a:off x="3797905" y="3409999"/>
            <a:ext cx="6077382"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5</a:t>
            </a:r>
            <a:r>
              <a:rPr lang="zh-CN" altLang="en-US" sz="1100" b="1" dirty="0">
                <a:solidFill>
                  <a:srgbClr val="000000"/>
                </a:solidFill>
                <a:latin typeface="Times New Roman" pitchFamily="18" charset="0"/>
                <a:cs typeface="Times New Roman" pitchFamily="18" charset="0"/>
              </a:rPr>
              <a:t>、環境因素</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經濟環境、社會文化環境、競爭環境、技術法律環境。</a:t>
            </a:r>
          </a:p>
        </p:txBody>
      </p:sp>
      <p:sp>
        <p:nvSpPr>
          <p:cNvPr id="6" name="矩形 5">
            <a:extLst>
              <a:ext uri="{FF2B5EF4-FFF2-40B4-BE49-F238E27FC236}">
                <a16:creationId xmlns:a16="http://schemas.microsoft.com/office/drawing/2014/main" id="{A694C72F-FBA5-E0A3-3CCB-A4CF16140C9A}"/>
              </a:ext>
            </a:extLst>
          </p:cNvPr>
          <p:cNvSpPr/>
          <p:nvPr/>
        </p:nvSpPr>
        <p:spPr>
          <a:xfrm>
            <a:off x="3797906" y="3734951"/>
            <a:ext cx="6077375"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6</a:t>
            </a:r>
            <a:r>
              <a:rPr lang="zh-TW" altLang="en-US" sz="1100" b="1" dirty="0">
                <a:solidFill>
                  <a:srgbClr val="000000"/>
                </a:solidFill>
                <a:latin typeface="Times New Roman" pitchFamily="18" charset="0"/>
                <a:cs typeface="Times New Roman" pitchFamily="18" charset="0"/>
              </a:rPr>
              <a:t>、行爲因素</a:t>
            </a:r>
            <a:r>
              <a:rPr lang="zh-CN" altLang="en-US" sz="1100" dirty="0">
                <a:solidFill>
                  <a:srgbClr val="000000"/>
                </a:solidFill>
                <a:latin typeface="Times New Roman" pitchFamily="18" charset="0"/>
                <a:cs typeface="Times New Roman" pitchFamily="18" charset="0"/>
              </a:rPr>
              <a:t>：通路衝突。</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A9B068D6-7A65-32C1-8E2E-E67FC4B180D1}"/>
              </a:ext>
            </a:extLst>
          </p:cNvPr>
          <p:cNvSpPr/>
          <p:nvPr/>
        </p:nvSpPr>
        <p:spPr>
          <a:xfrm>
            <a:off x="3795605" y="3088652"/>
            <a:ext cx="6080232"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、中間商因素</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可得性、成本、所提供的服務。</a:t>
            </a:r>
          </a:p>
        </p:txBody>
      </p:sp>
    </p:spTree>
    <p:extLst>
      <p:ext uri="{BB962C8B-B14F-4D97-AF65-F5344CB8AC3E}">
        <p14:creationId xmlns:p14="http://schemas.microsoft.com/office/powerpoint/2010/main" val="1138551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D591C-2CB0-9C83-FBD9-516A2211683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908EDDC-AD00-550A-F1C4-490C120A3B5F}"/>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7DA5D36-34CF-F3D4-4B57-19BC64FA81CE}"/>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分銷通路管理；</a:t>
            </a:r>
          </a:p>
        </p:txBody>
      </p:sp>
      <p:sp>
        <p:nvSpPr>
          <p:cNvPr id="5" name="矩形 4">
            <a:extLst>
              <a:ext uri="{FF2B5EF4-FFF2-40B4-BE49-F238E27FC236}">
                <a16:creationId xmlns:a16="http://schemas.microsoft.com/office/drawing/2014/main" id="{61274ABE-F356-741E-A548-F7A1116CFBCC}"/>
              </a:ext>
            </a:extLst>
          </p:cNvPr>
          <p:cNvSpPr/>
          <p:nvPr/>
        </p:nvSpPr>
        <p:spPr>
          <a:xfrm>
            <a:off x="982848" y="686136"/>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工業品分銷通路管理</a:t>
            </a:r>
          </a:p>
        </p:txBody>
      </p:sp>
      <p:sp>
        <p:nvSpPr>
          <p:cNvPr id="4" name="矩形 3">
            <a:extLst>
              <a:ext uri="{FF2B5EF4-FFF2-40B4-BE49-F238E27FC236}">
                <a16:creationId xmlns:a16="http://schemas.microsoft.com/office/drawing/2014/main" id="{956B804E-4102-972E-31FA-96704EC90F65}"/>
              </a:ext>
            </a:extLst>
          </p:cNvPr>
          <p:cNvSpPr/>
          <p:nvPr/>
        </p:nvSpPr>
        <p:spPr>
          <a:xfrm>
            <a:off x="982847" y="1000261"/>
            <a:ext cx="10061669"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製造商可採用優惠條件吸引中間商，大多屬於下列四種情況之一：① 質量好、利潤高的產品，② 廣告、促銷支持，③ 管理援助，④ 公平交易、友好合作關系。</a:t>
            </a:r>
            <a:endParaRPr lang="zh-CN" altLang="en-US" sz="1100" dirty="0">
              <a:solidFill>
                <a:srgbClr val="4D4D4D"/>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23970727-7464-4842-BD75-2F3E815A2A81}"/>
              </a:ext>
            </a:extLst>
          </p:cNvPr>
          <p:cNvSpPr/>
          <p:nvPr/>
        </p:nvSpPr>
        <p:spPr>
          <a:xfrm>
            <a:off x="654424" y="3193103"/>
            <a:ext cx="155691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工業品分銷通路管理</a:t>
            </a:r>
            <a:endParaRPr lang="zh-CN"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19EB7C39-D313-93F0-7982-16557F51C867}"/>
              </a:ext>
            </a:extLst>
          </p:cNvPr>
          <p:cNvSpPr/>
          <p:nvPr/>
        </p:nvSpPr>
        <p:spPr>
          <a:xfrm>
            <a:off x="2211334" y="1517480"/>
            <a:ext cx="264989" cy="366537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26FAA7F4-B1AB-0895-6D4D-A48E8EC000EA}"/>
              </a:ext>
            </a:extLst>
          </p:cNvPr>
          <p:cNvSpPr/>
          <p:nvPr/>
        </p:nvSpPr>
        <p:spPr>
          <a:xfrm>
            <a:off x="2486535" y="1787294"/>
            <a:ext cx="7196769" cy="755656"/>
          </a:xfrm>
          <a:prstGeom prst="rect">
            <a:avLst/>
          </a:prstGeom>
        </p:spPr>
        <p:txBody>
          <a:bodyPr wrap="square">
            <a:spAutoFit/>
          </a:bodyPr>
          <a:lstStyle/>
          <a:p>
            <a:pPr>
              <a:lnSpc>
                <a:spcPct val="150000"/>
              </a:lnSpc>
            </a:pPr>
            <a:r>
              <a:rPr lang="en-US" altLang="zh-CN" sz="1000" dirty="0">
                <a:solidFill>
                  <a:srgbClr val="000000"/>
                </a:solidFill>
                <a:latin typeface="宋体" panose="02010600030101010101" pitchFamily="2" charset="-122"/>
                <a:cs typeface="Times New Roman" pitchFamily="18" charset="0"/>
              </a:rPr>
              <a:t>(1)</a:t>
            </a:r>
            <a:r>
              <a:rPr lang="zh-CN" altLang="en-US" sz="1000" dirty="0">
                <a:solidFill>
                  <a:srgbClr val="000000"/>
                </a:solidFill>
                <a:latin typeface="宋体" panose="02010600030101010101" pitchFamily="2" charset="-122"/>
                <a:cs typeface="Times New Roman" pitchFamily="18" charset="0"/>
              </a:rPr>
              <a:t>、</a:t>
            </a:r>
            <a:r>
              <a:rPr lang="zh-TW" altLang="en-US" sz="1000" dirty="0">
                <a:solidFill>
                  <a:srgbClr val="000000"/>
                </a:solidFill>
                <a:latin typeface="宋体" panose="02010600030101010101" pitchFamily="2" charset="-122"/>
                <a:cs typeface="Times New Roman" pitchFamily="18" charset="0"/>
              </a:rPr>
              <a:t>中間商首先是其顧客的購買代理，其次才是製造商的銷售代理，其興趣是銷售顧客希望從他們那購買的商品</a:t>
            </a:r>
            <a:r>
              <a:rPr lang="zh-CN" altLang="en-US" sz="1000" dirty="0">
                <a:solidFill>
                  <a:srgbClr val="000000"/>
                </a:solidFill>
                <a:latin typeface="宋体" panose="02010600030101010101" pitchFamily="2" charset="-122"/>
                <a:cs typeface="Times New Roman" pitchFamily="18" charset="0"/>
              </a:rPr>
              <a:t>：</a:t>
            </a:r>
            <a:endParaRPr lang="en-US" altLang="zh-CN" sz="1000" dirty="0">
              <a:solidFill>
                <a:srgbClr val="000000"/>
              </a:solidFill>
              <a:latin typeface="宋体" panose="02010600030101010101" pitchFamily="2" charset="-122"/>
              <a:cs typeface="Times New Roman" pitchFamily="18" charset="0"/>
            </a:endParaRPr>
          </a:p>
          <a:p>
            <a:pPr>
              <a:lnSpc>
                <a:spcPct val="150000"/>
              </a:lnSpc>
            </a:pPr>
            <a:r>
              <a:rPr lang="en-US" altLang="zh-CN" sz="1000" dirty="0">
                <a:solidFill>
                  <a:srgbClr val="000000"/>
                </a:solidFill>
                <a:latin typeface="宋体" panose="02010600030101010101" pitchFamily="2" charset="-122"/>
                <a:cs typeface="Times New Roman" pitchFamily="18" charset="0"/>
              </a:rPr>
              <a:t>(2)</a:t>
            </a:r>
            <a:r>
              <a:rPr lang="zh-CN" altLang="en-US" sz="1000" dirty="0">
                <a:solidFill>
                  <a:srgbClr val="000000"/>
                </a:solidFill>
                <a:latin typeface="宋体" panose="02010600030101010101" pitchFamily="2" charset="-122"/>
                <a:cs typeface="Times New Roman" pitchFamily="18" charset="0"/>
              </a:rPr>
              <a:t>、</a:t>
            </a:r>
            <a:r>
              <a:rPr lang="zh-TW" altLang="en-US" sz="1000" dirty="0">
                <a:solidFill>
                  <a:srgbClr val="000000"/>
                </a:solidFill>
                <a:latin typeface="宋体" panose="02010600030101010101" pitchFamily="2" charset="-122"/>
                <a:cs typeface="Times New Roman" pitchFamily="18" charset="0"/>
              </a:rPr>
              <a:t>除非得到足夠的激勵，中間商一般不會保留按照產品品牌所作的記錄，那些對製造商的產品開發、定價、促銷計劃有用的信息通常淹沒在中間商的記錄中，甚至故意不提供給製造商。</a:t>
            </a:r>
            <a:endParaRPr lang="zh-TW" altLang="en-US" sz="10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B2E02F7B-0AEF-7A7D-77CD-7DDC80632309}"/>
              </a:ext>
            </a:extLst>
          </p:cNvPr>
          <p:cNvSpPr/>
          <p:nvPr/>
        </p:nvSpPr>
        <p:spPr>
          <a:xfrm>
            <a:off x="2486535" y="2551509"/>
            <a:ext cx="7196762"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、通路衝突管理</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潛在衝突 </a:t>
            </a:r>
            <a:r>
              <a:rPr lang="zh-CN" altLang="en-US"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察覺衝突 </a:t>
            </a:r>
            <a:r>
              <a:rPr lang="zh-CN" altLang="en-US"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感覺衝突 </a:t>
            </a:r>
            <a:r>
              <a:rPr lang="zh-CN" altLang="en-US"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公開衝突 </a:t>
            </a:r>
            <a:r>
              <a:rPr lang="zh-CN" altLang="en-US"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衝突餘波</a:t>
            </a:r>
          </a:p>
        </p:txBody>
      </p:sp>
      <p:sp>
        <p:nvSpPr>
          <p:cNvPr id="10" name="矩形 9">
            <a:extLst>
              <a:ext uri="{FF2B5EF4-FFF2-40B4-BE49-F238E27FC236}">
                <a16:creationId xmlns:a16="http://schemas.microsoft.com/office/drawing/2014/main" id="{80038A42-2F5C-04A1-1FB6-AAE80DA33D08}"/>
              </a:ext>
            </a:extLst>
          </p:cNvPr>
          <p:cNvSpPr/>
          <p:nvPr/>
        </p:nvSpPr>
        <p:spPr>
          <a:xfrm>
            <a:off x="2484236" y="1465951"/>
            <a:ext cx="7200144"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、激勵通路成員</a:t>
            </a:r>
            <a:r>
              <a:rPr lang="zh-CN"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宋体" panose="02010600030101010101" pitchFamily="2" charset="-122"/>
                <a:cs typeface="Times New Roman" pitchFamily="18" charset="0"/>
              </a:rPr>
              <a:t>① </a:t>
            </a:r>
            <a:r>
              <a:rPr lang="zh-TW" altLang="en-US" sz="1100" dirty="0">
                <a:solidFill>
                  <a:srgbClr val="000000"/>
                </a:solidFill>
                <a:latin typeface="Times New Roman" pitchFamily="18" charset="0"/>
                <a:cs typeface="Times New Roman" pitchFamily="18" charset="0"/>
              </a:rPr>
              <a:t>爲通路成員提供價格折讓</a:t>
            </a:r>
            <a:r>
              <a:rPr lang="zh-CN"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宋体" panose="02010600030101010101" pitchFamily="2" charset="-122"/>
                <a:cs typeface="Times New Roman" pitchFamily="18" charset="0"/>
              </a:rPr>
              <a:t>② </a:t>
            </a:r>
            <a:r>
              <a:rPr lang="zh-TW" altLang="en-US" sz="1100" dirty="0">
                <a:solidFill>
                  <a:srgbClr val="000000"/>
                </a:solidFill>
                <a:latin typeface="Times New Roman" pitchFamily="18" charset="0"/>
                <a:cs typeface="Times New Roman" pitchFamily="18" charset="0"/>
              </a:rPr>
              <a:t>爲通路成員提供經濟資助</a:t>
            </a:r>
            <a:r>
              <a:rPr lang="zh-CN"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宋体" panose="02010600030101010101" pitchFamily="2" charset="-122"/>
                <a:cs typeface="Times New Roman" pitchFamily="18" charset="0"/>
              </a:rPr>
              <a:t>③ </a:t>
            </a:r>
            <a:r>
              <a:rPr lang="zh-TW" altLang="en-US" sz="1100" dirty="0">
                <a:solidFill>
                  <a:srgbClr val="000000"/>
                </a:solidFill>
                <a:latin typeface="Times New Roman" pitchFamily="18" charset="0"/>
                <a:cs typeface="Times New Roman" pitchFamily="18" charset="0"/>
              </a:rPr>
              <a:t>爲通路成員提供保護措施。</a:t>
            </a:r>
          </a:p>
        </p:txBody>
      </p:sp>
      <p:sp>
        <p:nvSpPr>
          <p:cNvPr id="11" name="矩形 10">
            <a:extLst>
              <a:ext uri="{FF2B5EF4-FFF2-40B4-BE49-F238E27FC236}">
                <a16:creationId xmlns:a16="http://schemas.microsoft.com/office/drawing/2014/main" id="{2F7E14B0-8BC5-0F98-DC88-1BD51B3BCFC5}"/>
              </a:ext>
            </a:extLst>
          </p:cNvPr>
          <p:cNvSpPr/>
          <p:nvPr/>
        </p:nvSpPr>
        <p:spPr>
          <a:xfrm>
            <a:off x="2485287" y="3865953"/>
            <a:ext cx="7196762"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、評估通路成員績效</a:t>
            </a:r>
            <a:r>
              <a:rPr lang="zh-CN"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宋体" panose="02010600030101010101" pitchFamily="2" charset="-122"/>
                <a:cs typeface="Times New Roman" pitchFamily="18" charset="0"/>
              </a:rPr>
              <a:t>① 監控、② 審計。</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0367221C-6E40-FF51-97B2-4E3122832506}"/>
              </a:ext>
            </a:extLst>
          </p:cNvPr>
          <p:cNvSpPr/>
          <p:nvPr/>
        </p:nvSpPr>
        <p:spPr>
          <a:xfrm>
            <a:off x="2485283" y="2874193"/>
            <a:ext cx="7196769" cy="986489"/>
          </a:xfrm>
          <a:prstGeom prst="rect">
            <a:avLst/>
          </a:prstGeom>
        </p:spPr>
        <p:txBody>
          <a:bodyPr wrap="square">
            <a:spAutoFit/>
          </a:bodyPr>
          <a:lstStyle/>
          <a:p>
            <a:pPr>
              <a:lnSpc>
                <a:spcPct val="150000"/>
              </a:lnSpc>
            </a:pPr>
            <a:r>
              <a:rPr lang="zh-TW" altLang="en-US" sz="1000" dirty="0">
                <a:solidFill>
                  <a:srgbClr val="000000"/>
                </a:solidFill>
                <a:latin typeface="宋体" panose="02010600030101010101" pitchFamily="2" charset="-122"/>
                <a:cs typeface="Times New Roman" pitchFamily="18" charset="0"/>
              </a:rPr>
              <a:t>通路衝突的原因</a:t>
            </a:r>
            <a:r>
              <a:rPr lang="zh-CN" altLang="en-US" sz="1000" dirty="0">
                <a:solidFill>
                  <a:srgbClr val="000000"/>
                </a:solidFill>
                <a:latin typeface="宋体" panose="02010600030101010101" pitchFamily="2" charset="-122"/>
                <a:cs typeface="Times New Roman" pitchFamily="18" charset="0"/>
              </a:rPr>
              <a:t>包括：</a:t>
            </a:r>
            <a:r>
              <a:rPr lang="zh-TW" altLang="en-US" sz="1000" dirty="0">
                <a:solidFill>
                  <a:srgbClr val="000000"/>
                </a:solidFill>
                <a:latin typeface="宋体" panose="02010600030101010101" pitchFamily="2" charset="-122"/>
                <a:cs typeface="Times New Roman" pitchFamily="18" charset="0"/>
              </a:rPr>
              <a:t>通路成員之間的目標不一致、角色不互補、資源稀缺、認識上的差異、期望值的差異、決策領域無共識溝通不足。根據分歧的强烈程度、重要程度、經常性三方面，可以把衝突劃分爲三個水平，即</a:t>
            </a:r>
            <a:r>
              <a:rPr lang="zh-CN" altLang="en-US" sz="1000" dirty="0">
                <a:solidFill>
                  <a:srgbClr val="000000"/>
                </a:solidFill>
                <a:latin typeface="宋体" panose="02010600030101010101" pitchFamily="2" charset="-122"/>
                <a:cs typeface="Times New Roman" pitchFamily="18" charset="0"/>
              </a:rPr>
              <a:t>：</a:t>
            </a:r>
            <a:r>
              <a:rPr lang="zh-TW" altLang="en-US" sz="1000" dirty="0">
                <a:solidFill>
                  <a:srgbClr val="000000"/>
                </a:solidFill>
                <a:latin typeface="宋体" panose="02010600030101010101" pitchFamily="2" charset="-122"/>
                <a:cs typeface="Times New Roman" pitchFamily="18" charset="0"/>
              </a:rPr>
              <a:t>高衝突區、中等衝突區、低衝突區。低水平衝突對通路效率沒有大影響，中等水平的衝突可以促使通路成員增强適應性對於市場機會更加敏感，高水平的衝突則對通路效率有坏的或破壞性的影響，如通路成員之間互相拆臺、傷害、報復。</a:t>
            </a:r>
            <a:r>
              <a:rPr lang="zh-CN" altLang="en-US" sz="1000" dirty="0">
                <a:solidFill>
                  <a:srgbClr val="000000"/>
                </a:solidFill>
                <a:latin typeface="宋体" panose="02010600030101010101" pitchFamily="2" charset="-122"/>
                <a:cs typeface="Times New Roman" pitchFamily="18" charset="0"/>
              </a:rPr>
              <a:t>通路審計</a:t>
            </a:r>
            <a:r>
              <a:rPr lang="zh-TW" altLang="en-US" sz="1000" dirty="0">
                <a:solidFill>
                  <a:srgbClr val="000000"/>
                </a:solidFill>
                <a:latin typeface="宋体" panose="02010600030101010101" pitchFamily="2" charset="-122"/>
                <a:cs typeface="Times New Roman" pitchFamily="18" charset="0"/>
              </a:rPr>
              <a:t>有助於通路成員發現潛在衝突</a:t>
            </a:r>
            <a:r>
              <a:rPr lang="zh-CN" altLang="en-US" sz="1000" dirty="0">
                <a:solidFill>
                  <a:srgbClr val="000000"/>
                </a:solidFill>
                <a:latin typeface="宋体" panose="02010600030101010101" pitchFamily="2" charset="-122"/>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D7B235D0-AD63-9F14-46ED-7FF10D361B62}"/>
              </a:ext>
            </a:extLst>
          </p:cNvPr>
          <p:cNvSpPr/>
          <p:nvPr/>
        </p:nvSpPr>
        <p:spPr>
          <a:xfrm>
            <a:off x="2485282" y="4196365"/>
            <a:ext cx="7196769" cy="986489"/>
          </a:xfrm>
          <a:prstGeom prst="rect">
            <a:avLst/>
          </a:prstGeom>
        </p:spPr>
        <p:txBody>
          <a:bodyPr wrap="square">
            <a:spAutoFit/>
          </a:bodyPr>
          <a:lstStyle/>
          <a:p>
            <a:pPr>
              <a:lnSpc>
                <a:spcPct val="150000"/>
              </a:lnSpc>
            </a:pPr>
            <a:r>
              <a:rPr lang="zh-TW" altLang="en-US" sz="1000" dirty="0">
                <a:solidFill>
                  <a:srgbClr val="000000"/>
                </a:solidFill>
                <a:latin typeface="宋体" panose="02010600030101010101" pitchFamily="2" charset="-122"/>
                <a:cs typeface="Times New Roman" pitchFamily="18" charset="0"/>
              </a:rPr>
              <a:t>通路成員的審計是一種定期、全面評估通路成員的方法。該審計可以針對一個、多個、所有的通路成員。審計次數不同，但對每個通路成員每年審計一次的情況很少見。通路成員績效審計包括三個階段：① 制定度量通路成員績效的標準、② 根據度量績效的標準定期評估通路成員的績效、③ 推薦正確的行動以減少成員不恰當的績效。</a:t>
            </a:r>
            <a:r>
              <a:rPr lang="zh-CN" altLang="en-US" sz="1000" dirty="0">
                <a:solidFill>
                  <a:srgbClr val="000000"/>
                </a:solidFill>
                <a:latin typeface="宋体" panose="02010600030101010101" pitchFamily="2" charset="-122"/>
                <a:cs typeface="Times New Roman" pitchFamily="18" charset="0"/>
              </a:rPr>
              <a:t>通</a:t>
            </a:r>
            <a:r>
              <a:rPr lang="zh-TW" altLang="en-US" sz="1000" dirty="0">
                <a:solidFill>
                  <a:srgbClr val="000000"/>
                </a:solidFill>
                <a:latin typeface="宋体" panose="02010600030101010101" pitchFamily="2" charset="-122"/>
                <a:cs typeface="Times New Roman" pitchFamily="18" charset="0"/>
              </a:rPr>
              <a:t>路成員很少願意花費時間和精力爲製造商提供針對全部通路成員評估的完整績效數據。</a:t>
            </a:r>
            <a:endParaRPr lang="zh-TW" altLang="en-US" sz="10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05202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9F16C-B288-99E2-E018-76BFF439EF0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5313E89-CA35-5149-3158-206BF7DEAA5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53936A00-7F27-8C53-92CD-FB564ACED5E2}"/>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分銷通路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TW" sz="900" dirty="0">
                <a:solidFill>
                  <a:srgbClr val="000000"/>
                </a:solidFill>
                <a:latin typeface="Times New Roman" pitchFamily="18" charset="0"/>
                <a:cs typeface="Times New Roman" pitchFamily="18" charset="0"/>
              </a:rPr>
              <a:t>) - </a:t>
            </a:r>
            <a:r>
              <a:rPr lang="zh-TW" altLang="en-US" sz="900" dirty="0">
                <a:solidFill>
                  <a:srgbClr val="000000"/>
                </a:solidFill>
                <a:latin typeface="Times New Roman" pitchFamily="18" charset="0"/>
                <a:cs typeface="Times New Roman" pitchFamily="18" charset="0"/>
              </a:rPr>
              <a:t>工業品國際分銷通路</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1ED1FCD1-C0BA-8A0B-4F15-C76D666416E5}"/>
              </a:ext>
            </a:extLst>
          </p:cNvPr>
          <p:cNvSpPr/>
          <p:nvPr/>
        </p:nvSpPr>
        <p:spPr>
          <a:xfrm>
            <a:off x="2578474" y="1167753"/>
            <a:ext cx="7116948"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）：分銷通路（</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工業品國際分銷通路</a:t>
            </a:r>
            <a:endParaRPr lang="zh-CN" altLang="en-US" sz="1100" dirty="0">
              <a:solidFill>
                <a:srgbClr val="4D4D4D"/>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39F3BB22-2D22-0B10-6CE1-0EA2032AC11F}"/>
              </a:ext>
            </a:extLst>
          </p:cNvPr>
          <p:cNvSpPr/>
          <p:nvPr/>
        </p:nvSpPr>
        <p:spPr>
          <a:xfrm>
            <a:off x="678047" y="3016570"/>
            <a:ext cx="1523259"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工業品國際分銷通路</a:t>
            </a:r>
            <a:endParaRPr lang="zh-CN"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09A4C248-D14F-7349-96FF-51BD12D97E54}"/>
              </a:ext>
            </a:extLst>
          </p:cNvPr>
          <p:cNvSpPr/>
          <p:nvPr/>
        </p:nvSpPr>
        <p:spPr>
          <a:xfrm>
            <a:off x="2201306" y="2431287"/>
            <a:ext cx="264989" cy="150660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056011BA-E62F-232E-B4EB-B47BD56D736D}"/>
              </a:ext>
            </a:extLst>
          </p:cNvPr>
          <p:cNvSpPr/>
          <p:nvPr/>
        </p:nvSpPr>
        <p:spPr>
          <a:xfrm>
            <a:off x="2476507" y="2702445"/>
            <a:ext cx="8199120"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CN" altLang="en-US" sz="1100" b="1" dirty="0">
                <a:solidFill>
                  <a:srgbClr val="000000"/>
                </a:solidFill>
                <a:latin typeface="Times New Roman" pitchFamily="18" charset="0"/>
                <a:cs typeface="Times New Roman" pitchFamily="18" charset="0"/>
              </a:rPr>
              <a:t>、出口貿易公司</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export trading company, ETC</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製造商的經銷或代理機構，</a:t>
            </a:r>
            <a:r>
              <a:rPr lang="zh-CN" altLang="en-US" sz="1100" dirty="0">
                <a:solidFill>
                  <a:srgbClr val="000000"/>
                </a:solidFill>
                <a:latin typeface="Times New Roman" pitchFamily="18" charset="0"/>
                <a:cs typeface="Times New Roman" pitchFamily="18" charset="0"/>
              </a:rPr>
              <a:t>未</a:t>
            </a:r>
            <a:r>
              <a:rPr lang="zh-TW" altLang="en-US" sz="1100" dirty="0">
                <a:solidFill>
                  <a:srgbClr val="000000"/>
                </a:solidFill>
                <a:latin typeface="Times New Roman" pitchFamily="18" charset="0"/>
                <a:cs typeface="Times New Roman" pitchFamily="18" charset="0"/>
              </a:rPr>
              <a:t>取得產品的所有權</a:t>
            </a:r>
            <a:r>
              <a:rPr lang="zh-CN" altLang="en-US" sz="1100" dirty="0">
                <a:solidFill>
                  <a:srgbClr val="000000"/>
                </a:solidFill>
                <a:latin typeface="Times New Roman" pitchFamily="18" charset="0"/>
                <a:cs typeface="Times New Roman" pitchFamily="18" charset="0"/>
              </a:rPr>
              <a:t>，收取佣金。</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1CD1A22C-F9C5-267A-B4A1-90A35C124EA5}"/>
              </a:ext>
            </a:extLst>
          </p:cNvPr>
          <p:cNvSpPr/>
          <p:nvPr/>
        </p:nvSpPr>
        <p:spPr>
          <a:xfrm>
            <a:off x="2476507" y="3026049"/>
            <a:ext cx="8199113"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、進出口貿易商</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import / export merchant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自由代理商</a:t>
            </a:r>
            <a:r>
              <a:rPr lang="zh-CN" altLang="en-US" sz="1100" dirty="0">
                <a:solidFill>
                  <a:srgbClr val="000000"/>
                </a:solidFill>
                <a:latin typeface="Times New Roman" pitchFamily="18" charset="0"/>
                <a:cs typeface="Times New Roman" pitchFamily="18" charset="0"/>
              </a:rPr>
              <a:t>，無</a:t>
            </a:r>
            <a:r>
              <a:rPr lang="zh-TW" altLang="en-US" sz="1100" dirty="0">
                <a:solidFill>
                  <a:srgbClr val="000000"/>
                </a:solidFill>
                <a:latin typeface="Times New Roman" pitchFamily="18" charset="0"/>
                <a:cs typeface="Times New Roman" pitchFamily="18" charset="0"/>
              </a:rPr>
              <a:t>固定客戶群，取得產品的所有權</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承擔所有的風險，獲得全部利潤</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2E71571C-67B0-A00C-2A99-94A6F5949431}"/>
              </a:ext>
            </a:extLst>
          </p:cNvPr>
          <p:cNvSpPr/>
          <p:nvPr/>
        </p:nvSpPr>
        <p:spPr>
          <a:xfrm>
            <a:off x="2474208" y="2379757"/>
            <a:ext cx="8202966"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、出口管理公司</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export management company, EMC</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製造商的經銷或代理機構，取得產品的所有權</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承擔風險</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231104A4-31AD-D89F-9974-745DE3EA4AA8}"/>
              </a:ext>
            </a:extLst>
          </p:cNvPr>
          <p:cNvSpPr/>
          <p:nvPr/>
        </p:nvSpPr>
        <p:spPr>
          <a:xfrm>
            <a:off x="2475260" y="3623763"/>
            <a:ext cx="3566055"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、當地的中間商</a:t>
            </a:r>
          </a:p>
        </p:txBody>
      </p:sp>
      <p:sp>
        <p:nvSpPr>
          <p:cNvPr id="13" name="矩形 12">
            <a:extLst>
              <a:ext uri="{FF2B5EF4-FFF2-40B4-BE49-F238E27FC236}">
                <a16:creationId xmlns:a16="http://schemas.microsoft.com/office/drawing/2014/main" id="{47AD7352-31CC-C42E-D4F6-EFEF405424BD}"/>
              </a:ext>
            </a:extLst>
          </p:cNvPr>
          <p:cNvSpPr/>
          <p:nvPr/>
        </p:nvSpPr>
        <p:spPr>
          <a:xfrm>
            <a:off x="4046539" y="3469266"/>
            <a:ext cx="586708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、取得商品</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所有權：當地的經銷商（</a:t>
            </a:r>
            <a:r>
              <a:rPr lang="en-US" altLang="zh-TW" sz="1100" dirty="0">
                <a:solidFill>
                  <a:srgbClr val="000000"/>
                </a:solidFill>
                <a:latin typeface="Times New Roman" pitchFamily="18" charset="0"/>
                <a:cs typeface="Times New Roman" pitchFamily="18" charset="0"/>
              </a:rPr>
              <a:t>distributor</a:t>
            </a:r>
            <a:r>
              <a:rPr lang="zh-TW" altLang="en-US" sz="1100" dirty="0">
                <a:solidFill>
                  <a:srgbClr val="000000"/>
                </a:solidFill>
                <a:latin typeface="Times New Roman" pitchFamily="18" charset="0"/>
                <a:cs typeface="Times New Roman" pitchFamily="18" charset="0"/>
              </a:rPr>
              <a:t>）、批發商、進口批發商</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4" name="左大括号 13">
            <a:extLst>
              <a:ext uri="{FF2B5EF4-FFF2-40B4-BE49-F238E27FC236}">
                <a16:creationId xmlns:a16="http://schemas.microsoft.com/office/drawing/2014/main" id="{D9A0C81F-664C-86C2-B7BF-AF9720CFE8DE}"/>
              </a:ext>
            </a:extLst>
          </p:cNvPr>
          <p:cNvSpPr/>
          <p:nvPr/>
        </p:nvSpPr>
        <p:spPr>
          <a:xfrm>
            <a:off x="3771339" y="3518178"/>
            <a:ext cx="250792" cy="58525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5" name="矩形 14">
            <a:extLst>
              <a:ext uri="{FF2B5EF4-FFF2-40B4-BE49-F238E27FC236}">
                <a16:creationId xmlns:a16="http://schemas.microsoft.com/office/drawing/2014/main" id="{E69339D5-AA34-D407-8A19-0811F9CC7CB3}"/>
              </a:ext>
            </a:extLst>
          </p:cNvPr>
          <p:cNvSpPr/>
          <p:nvPr/>
        </p:nvSpPr>
        <p:spPr>
          <a:xfrm>
            <a:off x="4046537" y="3789307"/>
            <a:ext cx="586708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、未取得商品所有權：經紀人（</a:t>
            </a:r>
            <a:r>
              <a:rPr lang="en-US" altLang="zh-TW" sz="1100" dirty="0">
                <a:solidFill>
                  <a:srgbClr val="000000"/>
                </a:solidFill>
                <a:latin typeface="Times New Roman" pitchFamily="18" charset="0"/>
                <a:cs typeface="Times New Roman" pitchFamily="18" charset="0"/>
              </a:rPr>
              <a:t>broker</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獨立</a:t>
            </a:r>
            <a:r>
              <a:rPr lang="zh-TW" altLang="en-US" sz="1100" dirty="0">
                <a:solidFill>
                  <a:srgbClr val="000000"/>
                </a:solidFill>
                <a:latin typeface="Times New Roman" pitchFamily="18" charset="0"/>
                <a:cs typeface="Times New Roman" pitchFamily="18" charset="0"/>
              </a:rPr>
              <a:t>銷售代表（</a:t>
            </a:r>
            <a:r>
              <a:rPr lang="en-US" altLang="zh-TW" sz="1100" dirty="0">
                <a:solidFill>
                  <a:srgbClr val="000000"/>
                </a:solidFill>
                <a:latin typeface="Times New Roman" pitchFamily="18" charset="0"/>
                <a:cs typeface="Times New Roman" pitchFamily="18" charset="0"/>
              </a:rPr>
              <a:t>sales representative</a:t>
            </a:r>
            <a:r>
              <a:rPr lang="zh-TW" altLang="en-US" sz="1100" dirty="0">
                <a:solidFill>
                  <a:srgbClr val="000000"/>
                </a:solidFill>
                <a:latin typeface="Times New Roman" pitchFamily="18" charset="0"/>
                <a:cs typeface="Times New Roman" pitchFamily="18" charset="0"/>
              </a:rPr>
              <a:t>）、代辦商。</a:t>
            </a:r>
          </a:p>
        </p:txBody>
      </p:sp>
    </p:spTree>
    <p:extLst>
      <p:ext uri="{BB962C8B-B14F-4D97-AF65-F5344CB8AC3E}">
        <p14:creationId xmlns:p14="http://schemas.microsoft.com/office/powerpoint/2010/main" val="2333061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1667013" y="657976"/>
            <a:ext cx="8923151" cy="1329788"/>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特徵：</a:t>
            </a:r>
          </a:p>
          <a:p>
            <a:pPr>
              <a:lnSpc>
                <a:spcPct val="150000"/>
              </a:lnSpc>
            </a:pPr>
            <a:r>
              <a:rPr lang="en-US" altLang="zh-TW" sz="1100" dirty="0">
                <a:solidFill>
                  <a:srgbClr val="4D4D4D"/>
                </a:solidFill>
                <a:latin typeface="Times New Roman" pitchFamily="18" charset="0"/>
                <a:cs typeface="Times New Roman" pitchFamily="18" charset="0"/>
              </a:rPr>
              <a:t>(1)</a:t>
            </a:r>
            <a:r>
              <a:rPr lang="zh-TW" altLang="en-US" sz="1100" dirty="0">
                <a:solidFill>
                  <a:srgbClr val="4D4D4D"/>
                </a:solidFill>
                <a:latin typeface="Times New Roman" pitchFamily="18" charset="0"/>
                <a:cs typeface="Times New Roman" pitchFamily="18" charset="0"/>
              </a:rPr>
              <a:t>、銷售促進基本上是一種短期、暫時性的活動，通常都有一定期限。</a:t>
            </a:r>
          </a:p>
          <a:p>
            <a:pPr>
              <a:lnSpc>
                <a:spcPct val="150000"/>
              </a:lnSpc>
            </a:pPr>
            <a:r>
              <a:rPr lang="en-US" altLang="zh-TW" sz="1100" dirty="0">
                <a:solidFill>
                  <a:srgbClr val="4D4D4D"/>
                </a:solidFill>
                <a:latin typeface="Times New Roman" pitchFamily="18" charset="0"/>
                <a:cs typeface="Times New Roman" pitchFamily="18" charset="0"/>
              </a:rPr>
              <a:t>(2)</a:t>
            </a:r>
            <a:r>
              <a:rPr lang="zh-TW" altLang="en-US" sz="1100" dirty="0">
                <a:solidFill>
                  <a:srgbClr val="4D4D4D"/>
                </a:solidFill>
                <a:latin typeface="Times New Roman" pitchFamily="18" charset="0"/>
                <a:cs typeface="Times New Roman" pitchFamily="18" charset="0"/>
              </a:rPr>
              <a:t>、銷售促進目的在於刺激銷售促進對象的立即購買行爲。</a:t>
            </a:r>
          </a:p>
          <a:p>
            <a:pPr>
              <a:lnSpc>
                <a:spcPct val="150000"/>
              </a:lnSpc>
            </a:pPr>
            <a:r>
              <a:rPr lang="en-US" altLang="zh-TW" sz="1100" dirty="0">
                <a:solidFill>
                  <a:srgbClr val="4D4D4D"/>
                </a:solidFill>
                <a:latin typeface="Times New Roman" pitchFamily="18" charset="0"/>
                <a:cs typeface="Times New Roman" pitchFamily="18" charset="0"/>
              </a:rPr>
              <a:t>(3)</a:t>
            </a:r>
            <a:r>
              <a:rPr lang="zh-TW" altLang="en-US" sz="1100" dirty="0">
                <a:solidFill>
                  <a:srgbClr val="4D4D4D"/>
                </a:solidFill>
                <a:latin typeface="Times New Roman" pitchFamily="18" charset="0"/>
                <a:cs typeface="Times New Roman" pitchFamily="18" charset="0"/>
              </a:rPr>
              <a:t>、銷售促進是針對特定對象的活動。而依照銷售促進對象的不同，可分爲：消費者、零售商、經銷商三類，這裏將對象鎖定在消費者。</a:t>
            </a:r>
          </a:p>
          <a:p>
            <a:pPr>
              <a:lnSpc>
                <a:spcPct val="150000"/>
              </a:lnSpc>
            </a:pPr>
            <a:r>
              <a:rPr lang="en-US" altLang="zh-TW" sz="1100" dirty="0">
                <a:solidFill>
                  <a:srgbClr val="4D4D4D"/>
                </a:solidFill>
                <a:latin typeface="Times New Roman" pitchFamily="18" charset="0"/>
                <a:cs typeface="Times New Roman" pitchFamily="18" charset="0"/>
              </a:rPr>
              <a:t>(4)</a:t>
            </a:r>
            <a:r>
              <a:rPr lang="zh-TW" altLang="en-US" sz="1100" dirty="0">
                <a:solidFill>
                  <a:srgbClr val="4D4D4D"/>
                </a:solidFill>
                <a:latin typeface="Times New Roman" pitchFamily="18" charset="0"/>
                <a:cs typeface="Times New Roman" pitchFamily="18" charset="0"/>
              </a:rPr>
              <a:t>、無法歸屬於人員推銷、廣告、公開報道的推廣活動，都屬於銷售促進範圍。</a:t>
            </a:r>
          </a:p>
        </p:txBody>
      </p:sp>
      <p:sp>
        <p:nvSpPr>
          <p:cNvPr id="4" name="矩形 3">
            <a:extLst>
              <a:ext uri="{FF2B5EF4-FFF2-40B4-BE49-F238E27FC236}">
                <a16:creationId xmlns:a16="http://schemas.microsoft.com/office/drawing/2014/main" id="{287C5BA4-7EF4-0FDD-5081-30267915DB65}"/>
              </a:ext>
            </a:extLst>
          </p:cNvPr>
          <p:cNvSpPr/>
          <p:nvPr/>
        </p:nvSpPr>
        <p:spPr>
          <a:xfrm>
            <a:off x="2411504" y="3822254"/>
            <a:ext cx="3307156"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a:t>
            </a:r>
            <a:r>
              <a:rPr lang="en-US" altLang="zh-TW" sz="1100" dirty="0">
                <a:solidFill>
                  <a:srgbClr val="000000"/>
                </a:solidFill>
                <a:latin typeface="Times New Roman" pitchFamily="18" charset="0"/>
                <a:cs typeface="Times New Roman" pitchFamily="18" charset="0"/>
              </a:rPr>
              <a:t>industrial</a:t>
            </a:r>
            <a:r>
              <a:rPr lang="zh-TW" altLang="en-US" sz="1100" dirty="0">
                <a:solidFill>
                  <a:srgbClr val="000000"/>
                </a:solidFill>
                <a:latin typeface="Times New Roman" pitchFamily="18" charset="0"/>
                <a:cs typeface="Times New Roman" pitchFamily="18" charset="0"/>
              </a:rPr>
              <a:t>）銷售促進（</a:t>
            </a:r>
            <a:r>
              <a:rPr lang="en-US" altLang="zh-TW" sz="1100" dirty="0">
                <a:solidFill>
                  <a:srgbClr val="000000"/>
                </a:solidFill>
                <a:latin typeface="Times New Roman" pitchFamily="18" charset="0"/>
                <a:cs typeface="Times New Roman" pitchFamily="18" charset="0"/>
              </a:rPr>
              <a:t>Promotion</a:t>
            </a:r>
            <a:r>
              <a:rPr lang="zh-TW" altLang="en-US" sz="1100" dirty="0">
                <a:solidFill>
                  <a:srgbClr val="000000"/>
                </a:solidFill>
                <a:latin typeface="Times New Roman" pitchFamily="18" charset="0"/>
                <a:cs typeface="Times New Roman" pitchFamily="18" charset="0"/>
              </a:rPr>
              <a:t>）工具</a:t>
            </a:r>
            <a:endParaRPr lang="zh-CN" altLang="en-US" sz="1100" dirty="0">
              <a:solidFill>
                <a:srgbClr val="000000"/>
              </a:solidFill>
              <a:latin typeface="Times New Roman" pitchFamily="18" charset="0"/>
              <a:cs typeface="Times New Roman" pitchFamily="18" charset="0"/>
            </a:endParaRPr>
          </a:p>
        </p:txBody>
      </p:sp>
      <p:sp>
        <p:nvSpPr>
          <p:cNvPr id="6" name="左大括号 5">
            <a:extLst>
              <a:ext uri="{FF2B5EF4-FFF2-40B4-BE49-F238E27FC236}">
                <a16:creationId xmlns:a16="http://schemas.microsoft.com/office/drawing/2014/main" id="{A74FBAAA-2E93-99BB-E3AD-4F8A5581DBD3}"/>
              </a:ext>
            </a:extLst>
          </p:cNvPr>
          <p:cNvSpPr/>
          <p:nvPr/>
        </p:nvSpPr>
        <p:spPr>
          <a:xfrm>
            <a:off x="5723766" y="2227553"/>
            <a:ext cx="264989" cy="350352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5371255D-73C7-AC99-4BF7-0636FFCE97C9}"/>
              </a:ext>
            </a:extLst>
          </p:cNvPr>
          <p:cNvSpPr/>
          <p:nvPr/>
        </p:nvSpPr>
        <p:spPr>
          <a:xfrm>
            <a:off x="5998968" y="2506332"/>
            <a:ext cx="122658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、產品承諾</a:t>
            </a:r>
            <a:endParaRPr lang="zh-TW" altLang="en-US" sz="1100" dirty="0">
              <a:solidFill>
                <a:srgbClr val="000000"/>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EFEAB0FA-4912-D0DE-B48D-AE95D35A5170}"/>
              </a:ext>
            </a:extLst>
          </p:cNvPr>
          <p:cNvSpPr/>
          <p:nvPr/>
        </p:nvSpPr>
        <p:spPr>
          <a:xfrm>
            <a:off x="5998968" y="2822316"/>
            <a:ext cx="12265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、信用賒銷</a:t>
            </a:r>
          </a:p>
        </p:txBody>
      </p:sp>
      <p:sp>
        <p:nvSpPr>
          <p:cNvPr id="9" name="矩形 8">
            <a:extLst>
              <a:ext uri="{FF2B5EF4-FFF2-40B4-BE49-F238E27FC236}">
                <a16:creationId xmlns:a16="http://schemas.microsoft.com/office/drawing/2014/main" id="{A4E7690F-E0D0-9495-EE4C-54915076EE54}"/>
              </a:ext>
            </a:extLst>
          </p:cNvPr>
          <p:cNvSpPr/>
          <p:nvPr/>
        </p:nvSpPr>
        <p:spPr>
          <a:xfrm>
            <a:off x="5996668" y="2176024"/>
            <a:ext cx="122716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、試用</a:t>
            </a:r>
          </a:p>
        </p:txBody>
      </p:sp>
      <p:sp>
        <p:nvSpPr>
          <p:cNvPr id="10" name="矩形 9">
            <a:extLst>
              <a:ext uri="{FF2B5EF4-FFF2-40B4-BE49-F238E27FC236}">
                <a16:creationId xmlns:a16="http://schemas.microsoft.com/office/drawing/2014/main" id="{AC7439FE-EDCB-9F53-E05C-41B1126A3D37}"/>
              </a:ext>
            </a:extLst>
          </p:cNvPr>
          <p:cNvSpPr/>
          <p:nvPr/>
        </p:nvSpPr>
        <p:spPr>
          <a:xfrm>
            <a:off x="5997720" y="3150638"/>
            <a:ext cx="12265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、租賃</a:t>
            </a:r>
          </a:p>
        </p:txBody>
      </p:sp>
      <p:sp>
        <p:nvSpPr>
          <p:cNvPr id="11" name="矩形 10">
            <a:extLst>
              <a:ext uri="{FF2B5EF4-FFF2-40B4-BE49-F238E27FC236}">
                <a16:creationId xmlns:a16="http://schemas.microsoft.com/office/drawing/2014/main" id="{242B3226-76E7-5400-8DC6-5590672D6A57}"/>
              </a:ext>
            </a:extLst>
          </p:cNvPr>
          <p:cNvSpPr/>
          <p:nvPr/>
        </p:nvSpPr>
        <p:spPr>
          <a:xfrm>
            <a:off x="5997720" y="3473626"/>
            <a:ext cx="12265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、以舊換新</a:t>
            </a:r>
          </a:p>
        </p:txBody>
      </p:sp>
      <p:sp>
        <p:nvSpPr>
          <p:cNvPr id="12" name="矩形 11">
            <a:extLst>
              <a:ext uri="{FF2B5EF4-FFF2-40B4-BE49-F238E27FC236}">
                <a16:creationId xmlns:a16="http://schemas.microsoft.com/office/drawing/2014/main" id="{D6E193A1-1F64-8A1C-9018-F1552DFBEE59}"/>
              </a:ext>
            </a:extLst>
          </p:cNvPr>
          <p:cNvSpPr/>
          <p:nvPr/>
        </p:nvSpPr>
        <p:spPr>
          <a:xfrm>
            <a:off x="5998968" y="4121128"/>
            <a:ext cx="122658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CN" altLang="en-US" sz="1100" dirty="0">
                <a:solidFill>
                  <a:srgbClr val="000000"/>
                </a:solidFill>
                <a:latin typeface="Times New Roman" pitchFamily="18" charset="0"/>
                <a:cs typeface="Times New Roman" pitchFamily="18" charset="0"/>
              </a:rPr>
              <a:t>、演示會</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560C1067-3DEA-C548-C85D-8134EA32CF23}"/>
              </a:ext>
            </a:extLst>
          </p:cNvPr>
          <p:cNvSpPr/>
          <p:nvPr/>
        </p:nvSpPr>
        <p:spPr>
          <a:xfrm>
            <a:off x="5998968" y="4437112"/>
            <a:ext cx="12265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、展示會</a:t>
            </a:r>
          </a:p>
        </p:txBody>
      </p:sp>
      <p:sp>
        <p:nvSpPr>
          <p:cNvPr id="14" name="矩形 13">
            <a:extLst>
              <a:ext uri="{FF2B5EF4-FFF2-40B4-BE49-F238E27FC236}">
                <a16:creationId xmlns:a16="http://schemas.microsoft.com/office/drawing/2014/main" id="{D1D35FA9-446A-0902-093B-AAA64962FBFB}"/>
              </a:ext>
            </a:extLst>
          </p:cNvPr>
          <p:cNvSpPr/>
          <p:nvPr/>
        </p:nvSpPr>
        <p:spPr>
          <a:xfrm>
            <a:off x="5996668" y="3790820"/>
            <a:ext cx="122716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、培訓班</a:t>
            </a:r>
          </a:p>
        </p:txBody>
      </p:sp>
      <p:sp>
        <p:nvSpPr>
          <p:cNvPr id="15" name="矩形 14">
            <a:extLst>
              <a:ext uri="{FF2B5EF4-FFF2-40B4-BE49-F238E27FC236}">
                <a16:creationId xmlns:a16="http://schemas.microsoft.com/office/drawing/2014/main" id="{55796DDC-7EEF-9458-E970-8F38D5FB7978}"/>
              </a:ext>
            </a:extLst>
          </p:cNvPr>
          <p:cNvSpPr/>
          <p:nvPr/>
        </p:nvSpPr>
        <p:spPr>
          <a:xfrm>
            <a:off x="5997720" y="4765434"/>
            <a:ext cx="12265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、會員制</a:t>
            </a:r>
          </a:p>
        </p:txBody>
      </p:sp>
      <p:sp>
        <p:nvSpPr>
          <p:cNvPr id="16" name="矩形 15">
            <a:extLst>
              <a:ext uri="{FF2B5EF4-FFF2-40B4-BE49-F238E27FC236}">
                <a16:creationId xmlns:a16="http://schemas.microsoft.com/office/drawing/2014/main" id="{AF4D40D3-93F2-A5F7-FC89-0FEE9028EA95}"/>
              </a:ext>
            </a:extLst>
          </p:cNvPr>
          <p:cNvSpPr/>
          <p:nvPr/>
        </p:nvSpPr>
        <p:spPr>
          <a:xfrm>
            <a:off x="5997720" y="5088422"/>
            <a:ext cx="12265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、互惠購買</a:t>
            </a:r>
          </a:p>
        </p:txBody>
      </p:sp>
      <p:sp>
        <p:nvSpPr>
          <p:cNvPr id="17" name="矩形 16">
            <a:extLst>
              <a:ext uri="{FF2B5EF4-FFF2-40B4-BE49-F238E27FC236}">
                <a16:creationId xmlns:a16="http://schemas.microsoft.com/office/drawing/2014/main" id="{2696498D-7B63-3204-3F0C-E5981DD165DA}"/>
              </a:ext>
            </a:extLst>
          </p:cNvPr>
          <p:cNvSpPr/>
          <p:nvPr/>
        </p:nvSpPr>
        <p:spPr>
          <a:xfrm>
            <a:off x="5997720" y="5416958"/>
            <a:ext cx="122658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11</a:t>
            </a:r>
            <a:r>
              <a:rPr lang="zh-TW" altLang="en-US" sz="1100" dirty="0">
                <a:solidFill>
                  <a:srgbClr val="000000"/>
                </a:solidFill>
                <a:latin typeface="Times New Roman" pitchFamily="18" charset="0"/>
                <a:cs typeface="Times New Roman" pitchFamily="18" charset="0"/>
              </a:rPr>
              <a:t>、贈送</a:t>
            </a:r>
          </a:p>
        </p:txBody>
      </p:sp>
    </p:spTree>
    <p:extLst>
      <p:ext uri="{BB962C8B-B14F-4D97-AF65-F5344CB8AC3E}">
        <p14:creationId xmlns:p14="http://schemas.microsoft.com/office/powerpoint/2010/main" val="1900454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商業展覽會</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trade exhibition</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2079813" y="1357444"/>
            <a:ext cx="7164537" cy="56977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商業展覽會（</a:t>
            </a:r>
            <a:r>
              <a:rPr lang="en-US" altLang="zh-CN" sz="1100" dirty="0">
                <a:solidFill>
                  <a:srgbClr val="4D4D4D"/>
                </a:solidFill>
                <a:latin typeface="Times New Roman" pitchFamily="18" charset="0"/>
                <a:cs typeface="Times New Roman" pitchFamily="18" charset="0"/>
              </a:rPr>
              <a:t>trade exhibition</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商業展覽會是工業品行銷商最重要的行銷方式之一，也是企業開闢新市場的首選方式。</a:t>
            </a:r>
            <a:endParaRPr lang="zh-CN" altLang="en-US" sz="1100" dirty="0">
              <a:solidFill>
                <a:srgbClr val="4D4D4D"/>
              </a:solidFill>
              <a:latin typeface="Times New Roman" pitchFamily="18" charset="0"/>
              <a:cs typeface="Times New Roman" pitchFamily="18" charset="0"/>
            </a:endParaRPr>
          </a:p>
        </p:txBody>
      </p:sp>
      <p:sp>
        <p:nvSpPr>
          <p:cNvPr id="4" name="矩形: 圆角 3">
            <a:extLst>
              <a:ext uri="{FF2B5EF4-FFF2-40B4-BE49-F238E27FC236}">
                <a16:creationId xmlns:a16="http://schemas.microsoft.com/office/drawing/2014/main" id="{D83AA61A-DF86-10B1-2026-0432359374DE}"/>
              </a:ext>
            </a:extLst>
          </p:cNvPr>
          <p:cNvSpPr/>
          <p:nvPr/>
        </p:nvSpPr>
        <p:spPr>
          <a:xfrm>
            <a:off x="1115206" y="2789160"/>
            <a:ext cx="1163231"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設定參展目標</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6" name="直接箭头连接符 5">
            <a:extLst>
              <a:ext uri="{FF2B5EF4-FFF2-40B4-BE49-F238E27FC236}">
                <a16:creationId xmlns:a16="http://schemas.microsoft.com/office/drawing/2014/main" id="{548623E3-19EA-E868-0403-A44BB2C01A77}"/>
              </a:ext>
            </a:extLst>
          </p:cNvPr>
          <p:cNvCxnSpPr>
            <a:cxnSpLocks/>
          </p:cNvCxnSpPr>
          <p:nvPr/>
        </p:nvCxnSpPr>
        <p:spPr>
          <a:xfrm>
            <a:off x="2412910" y="3327042"/>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14C9D63C-C63B-3C6F-2183-0875C4FE74BC}"/>
              </a:ext>
            </a:extLst>
          </p:cNvPr>
          <p:cNvSpPr/>
          <p:nvPr/>
        </p:nvSpPr>
        <p:spPr>
          <a:xfrm>
            <a:off x="5165412" y="2778075"/>
            <a:ext cx="1162467"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選擇展覽會</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8" name="直接箭头连接符 7">
            <a:extLst>
              <a:ext uri="{FF2B5EF4-FFF2-40B4-BE49-F238E27FC236}">
                <a16:creationId xmlns:a16="http://schemas.microsoft.com/office/drawing/2014/main" id="{032FE9C6-CF39-5FB8-08DB-A03945D656FD}"/>
              </a:ext>
            </a:extLst>
          </p:cNvPr>
          <p:cNvCxnSpPr>
            <a:cxnSpLocks/>
          </p:cNvCxnSpPr>
          <p:nvPr/>
        </p:nvCxnSpPr>
        <p:spPr>
          <a:xfrm>
            <a:off x="6446762" y="3327373"/>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101BDE77-CDD3-2C3D-4E36-680BF739048E}"/>
              </a:ext>
            </a:extLst>
          </p:cNvPr>
          <p:cNvSpPr/>
          <p:nvPr/>
        </p:nvSpPr>
        <p:spPr>
          <a:xfrm>
            <a:off x="7116511" y="2787038"/>
            <a:ext cx="1265489" cy="1085386"/>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展覽會行銷策略</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6" name="直接箭头连接符 15">
            <a:extLst>
              <a:ext uri="{FF2B5EF4-FFF2-40B4-BE49-F238E27FC236}">
                <a16:creationId xmlns:a16="http://schemas.microsoft.com/office/drawing/2014/main" id="{AC95B265-CB7B-52F9-C583-ABEF2AF0F5F0}"/>
              </a:ext>
            </a:extLst>
          </p:cNvPr>
          <p:cNvCxnSpPr>
            <a:cxnSpLocks/>
          </p:cNvCxnSpPr>
          <p:nvPr/>
        </p:nvCxnSpPr>
        <p:spPr>
          <a:xfrm>
            <a:off x="8522993" y="3326176"/>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B1CD83C3-21AD-A588-F92B-1D9DB8EE868C}"/>
              </a:ext>
            </a:extLst>
          </p:cNvPr>
          <p:cNvSpPr/>
          <p:nvPr/>
        </p:nvSpPr>
        <p:spPr>
          <a:xfrm>
            <a:off x="9192743" y="2787038"/>
            <a:ext cx="1163232" cy="1085387"/>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衡量展示效果</a:t>
            </a:r>
            <a:endParaRPr lang="zh-CN" altLang="en-US" dirty="0">
              <a:solidFill>
                <a:schemeClr val="tx1"/>
              </a:solidFill>
              <a:latin typeface="宋体" panose="02010600030101010101" pitchFamily="2" charset="-122"/>
              <a:ea typeface="宋体" panose="02010600030101010101" pitchFamily="2" charset="-122"/>
            </a:endParaRPr>
          </a:p>
        </p:txBody>
      </p:sp>
      <p:sp>
        <p:nvSpPr>
          <p:cNvPr id="10" name="矩形: 圆角 9">
            <a:extLst>
              <a:ext uri="{FF2B5EF4-FFF2-40B4-BE49-F238E27FC236}">
                <a16:creationId xmlns:a16="http://schemas.microsoft.com/office/drawing/2014/main" id="{24F0628A-05FE-ABF0-70DE-48D72BC6F00A}"/>
              </a:ext>
            </a:extLst>
          </p:cNvPr>
          <p:cNvSpPr/>
          <p:nvPr/>
        </p:nvSpPr>
        <p:spPr>
          <a:xfrm>
            <a:off x="3089180" y="2787038"/>
            <a:ext cx="1265489"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確定</a:t>
            </a:r>
            <a:r>
              <a:rPr lang="zh-CN" altLang="en-US" dirty="0">
                <a:solidFill>
                  <a:schemeClr val="tx1"/>
                </a:solidFill>
                <a:latin typeface="宋体" panose="02010600030101010101" pitchFamily="2" charset="-122"/>
                <a:ea typeface="宋体" panose="02010600030101010101" pitchFamily="2" charset="-122"/>
              </a:rPr>
              <a:t>參展費用</a:t>
            </a:r>
            <a:r>
              <a:rPr lang="zh-TW" altLang="en-US" dirty="0">
                <a:solidFill>
                  <a:schemeClr val="tx1"/>
                </a:solidFill>
                <a:latin typeface="宋体" panose="02010600030101010101" pitchFamily="2" charset="-122"/>
                <a:ea typeface="宋体" panose="02010600030101010101" pitchFamily="2" charset="-122"/>
              </a:rPr>
              <a:t>預算</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1" name="直接箭头连接符 10">
            <a:extLst>
              <a:ext uri="{FF2B5EF4-FFF2-40B4-BE49-F238E27FC236}">
                <a16:creationId xmlns:a16="http://schemas.microsoft.com/office/drawing/2014/main" id="{441642CA-7779-C523-799E-A9B8AD5529A1}"/>
              </a:ext>
            </a:extLst>
          </p:cNvPr>
          <p:cNvCxnSpPr>
            <a:cxnSpLocks/>
          </p:cNvCxnSpPr>
          <p:nvPr/>
        </p:nvCxnSpPr>
        <p:spPr>
          <a:xfrm>
            <a:off x="4473552" y="3336336"/>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671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商業展覽會</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trade exhibition</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1510132" y="683297"/>
            <a:ext cx="8501810" cy="1075872"/>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商業展覽會（</a:t>
            </a:r>
            <a:r>
              <a:rPr lang="en-US" altLang="zh-CN" sz="1100" dirty="0">
                <a:solidFill>
                  <a:srgbClr val="4D4D4D"/>
                </a:solidFill>
                <a:latin typeface="Times New Roman" pitchFamily="18" charset="0"/>
                <a:cs typeface="Times New Roman" pitchFamily="18" charset="0"/>
              </a:rPr>
              <a:t>trade exhibition</a:t>
            </a:r>
            <a:r>
              <a:rPr lang="zh-CN" altLang="en-US" sz="1100" dirty="0">
                <a:solidFill>
                  <a:srgbClr val="4D4D4D"/>
                </a:solidFill>
                <a:latin typeface="Times New Roman" pitchFamily="18" charset="0"/>
                <a:cs typeface="Times New Roman" pitchFamily="18" charset="0"/>
              </a:rPr>
              <a:t>）：選擇展覽會</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選擇展覽會的過程是一個成本</a:t>
            </a:r>
            <a:r>
              <a:rPr lang="en-US" altLang="zh-TW"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效益分析（</a:t>
            </a:r>
            <a:r>
              <a:rPr lang="en-US" altLang="zh-TW" sz="1100" dirty="0" err="1">
                <a:solidFill>
                  <a:srgbClr val="4D4D4D"/>
                </a:solidFill>
                <a:latin typeface="Times New Roman" pitchFamily="18" charset="0"/>
                <a:cs typeface="Times New Roman" pitchFamily="18" charset="0"/>
              </a:rPr>
              <a:t>cost</a:t>
            </a:r>
            <a:r>
              <a:rPr lang="en-US" altLang="zh-CN" sz="1100" dirty="0" err="1">
                <a:solidFill>
                  <a:srgbClr val="4D4D4D"/>
                </a:solidFill>
                <a:latin typeface="Times New Roman" pitchFamily="18" charset="0"/>
                <a:cs typeface="Times New Roman" pitchFamily="18" charset="0"/>
              </a:rPr>
              <a:t>~</a:t>
            </a:r>
            <a:r>
              <a:rPr lang="en-US" altLang="zh-TW" sz="1100" dirty="0" err="1">
                <a:solidFill>
                  <a:srgbClr val="4D4D4D"/>
                </a:solidFill>
                <a:latin typeface="Times New Roman" pitchFamily="18" charset="0"/>
                <a:cs typeface="Times New Roman" pitchFamily="18" charset="0"/>
              </a:rPr>
              <a:t>benefit</a:t>
            </a:r>
            <a:r>
              <a:rPr lang="en-US" altLang="zh-TW" sz="1100" dirty="0">
                <a:solidFill>
                  <a:srgbClr val="4D4D4D"/>
                </a:solidFill>
                <a:latin typeface="Times New Roman" pitchFamily="18" charset="0"/>
                <a:cs typeface="Times New Roman" pitchFamily="18" charset="0"/>
              </a:rPr>
              <a:t> analysis</a:t>
            </a:r>
            <a:r>
              <a:rPr lang="zh-TW" altLang="en-US" sz="1100" dirty="0">
                <a:solidFill>
                  <a:srgbClr val="4D4D4D"/>
                </a:solidFill>
                <a:latin typeface="Times New Roman" pitchFamily="18" charset="0"/>
                <a:cs typeface="Times New Roman" pitchFamily="18" charset="0"/>
              </a:rPr>
              <a:t>）的過程，可以用兩種方法來預測在展覽會中接觸到的潛在顧客的數量：</a:t>
            </a:r>
          </a:p>
          <a:p>
            <a:pPr>
              <a:lnSpc>
                <a:spcPct val="150000"/>
              </a:lnSpc>
            </a:pPr>
            <a:r>
              <a:rPr lang="zh-TW" altLang="en-US" sz="1100" dirty="0">
                <a:solidFill>
                  <a:srgbClr val="4D4D4D"/>
                </a:solidFill>
                <a:latin typeface="Times New Roman" pitchFamily="18" charset="0"/>
                <a:cs typeface="Times New Roman" pitchFamily="18" charset="0"/>
              </a:rPr>
              <a:t>① 净購買影響（</a:t>
            </a:r>
            <a:r>
              <a:rPr lang="en-US" altLang="zh-TW" sz="1100" dirty="0">
                <a:solidFill>
                  <a:srgbClr val="4D4D4D"/>
                </a:solidFill>
                <a:latin typeface="Times New Roman" pitchFamily="18" charset="0"/>
                <a:cs typeface="Times New Roman" pitchFamily="18" charset="0"/>
              </a:rPr>
              <a:t>net buying influences</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净購買影響就是在某一展覽會上對購買過程有影響的參展人員的比重。</a:t>
            </a:r>
          </a:p>
          <a:p>
            <a:pPr>
              <a:lnSpc>
                <a:spcPct val="150000"/>
              </a:lnSpc>
            </a:pPr>
            <a:r>
              <a:rPr lang="zh-TW" altLang="en-US" sz="1100" dirty="0">
                <a:solidFill>
                  <a:srgbClr val="4D4D4D"/>
                </a:solidFill>
                <a:latin typeface="Times New Roman" pitchFamily="18" charset="0"/>
                <a:cs typeface="Times New Roman" pitchFamily="18" charset="0"/>
              </a:rPr>
              <a:t>② 總購買計劃（</a:t>
            </a:r>
            <a:r>
              <a:rPr lang="en-US" altLang="zh-TW" sz="1100" dirty="0">
                <a:solidFill>
                  <a:srgbClr val="4D4D4D"/>
                </a:solidFill>
                <a:latin typeface="Times New Roman" pitchFamily="18" charset="0"/>
                <a:cs typeface="Times New Roman" pitchFamily="18" charset="0"/>
              </a:rPr>
              <a:t>total buying plans</a:t>
            </a:r>
            <a:r>
              <a:rPr lang="zh-TW" altLang="en-US" sz="1100" dirty="0">
                <a:solidFill>
                  <a:srgbClr val="4D4D4D"/>
                </a:solidFill>
                <a:latin typeface="Times New Roman" pitchFamily="18" charset="0"/>
                <a:cs typeface="Times New Roman" pitchFamily="18" charset="0"/>
              </a:rPr>
              <a:t>）。總購買計劃是那些參展後，計劃在一年内進行購買的顧客所占的比重。</a:t>
            </a:r>
          </a:p>
        </p:txBody>
      </p:sp>
      <p:sp>
        <p:nvSpPr>
          <p:cNvPr id="4" name="矩形 3">
            <a:extLst>
              <a:ext uri="{FF2B5EF4-FFF2-40B4-BE49-F238E27FC236}">
                <a16:creationId xmlns:a16="http://schemas.microsoft.com/office/drawing/2014/main" id="{3D8C4941-53B8-7796-6A07-BE0C2CF1F605}"/>
              </a:ext>
            </a:extLst>
          </p:cNvPr>
          <p:cNvSpPr/>
          <p:nvPr/>
        </p:nvSpPr>
        <p:spPr>
          <a:xfrm>
            <a:off x="1600200" y="3437821"/>
            <a:ext cx="2488506"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選擇商業</a:t>
            </a:r>
            <a:r>
              <a:rPr lang="zh-TW" altLang="en-US" sz="1100" dirty="0">
                <a:solidFill>
                  <a:srgbClr val="000000"/>
                </a:solidFill>
                <a:latin typeface="Times New Roman" pitchFamily="18" charset="0"/>
                <a:cs typeface="Times New Roman" pitchFamily="18" charset="0"/>
              </a:rPr>
              <a:t>展覽會（</a:t>
            </a:r>
            <a:r>
              <a:rPr lang="en-US" altLang="zh-TW" sz="1100" dirty="0">
                <a:solidFill>
                  <a:srgbClr val="000000"/>
                </a:solidFill>
                <a:latin typeface="Times New Roman" pitchFamily="18" charset="0"/>
                <a:cs typeface="Times New Roman" pitchFamily="18" charset="0"/>
              </a:rPr>
              <a:t>trade exhibition</a:t>
            </a:r>
            <a:r>
              <a:rPr lang="zh-TW" altLang="en-US" sz="1100" dirty="0">
                <a:solidFill>
                  <a:srgbClr val="000000"/>
                </a:solidFill>
                <a:latin typeface="Times New Roman" pitchFamily="18" charset="0"/>
                <a:cs typeface="Times New Roman" pitchFamily="18" charset="0"/>
              </a:rPr>
              <a:t>）</a:t>
            </a:r>
            <a:endParaRPr lang="zh-CN" altLang="en-US" sz="1100" dirty="0">
              <a:solidFill>
                <a:srgbClr val="000000"/>
              </a:solidFill>
              <a:latin typeface="Times New Roman" pitchFamily="18" charset="0"/>
              <a:cs typeface="Times New Roman" pitchFamily="18" charset="0"/>
            </a:endParaRPr>
          </a:p>
        </p:txBody>
      </p:sp>
      <p:sp>
        <p:nvSpPr>
          <p:cNvPr id="6" name="左大括号 5">
            <a:extLst>
              <a:ext uri="{FF2B5EF4-FFF2-40B4-BE49-F238E27FC236}">
                <a16:creationId xmlns:a16="http://schemas.microsoft.com/office/drawing/2014/main" id="{02AD8332-C393-0B15-BA28-8B594F47FBE6}"/>
              </a:ext>
            </a:extLst>
          </p:cNvPr>
          <p:cNvSpPr/>
          <p:nvPr/>
        </p:nvSpPr>
        <p:spPr>
          <a:xfrm>
            <a:off x="4088706" y="2344731"/>
            <a:ext cx="264989" cy="250945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45B1054B-090C-7944-BAC3-E34461E6098A}"/>
              </a:ext>
            </a:extLst>
          </p:cNvPr>
          <p:cNvSpPr/>
          <p:nvPr/>
        </p:nvSpPr>
        <p:spPr>
          <a:xfrm>
            <a:off x="4363909" y="3308027"/>
            <a:ext cx="184078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、地域性（</a:t>
            </a:r>
            <a:r>
              <a:rPr lang="en-US" altLang="zh-CN" sz="1100" i="1" dirty="0">
                <a:solidFill>
                  <a:srgbClr val="000000"/>
                </a:solidFill>
                <a:latin typeface="Times New Roman" pitchFamily="18" charset="0"/>
                <a:cs typeface="Times New Roman" pitchFamily="18" charset="0"/>
              </a:rPr>
              <a:t>region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D5A8409B-BF4D-DDF0-8C47-A712463C6BCF}"/>
              </a:ext>
            </a:extLst>
          </p:cNvPr>
          <p:cNvSpPr/>
          <p:nvPr/>
        </p:nvSpPr>
        <p:spPr>
          <a:xfrm>
            <a:off x="4363909" y="4540057"/>
            <a:ext cx="184078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專業性（</a:t>
            </a:r>
            <a:r>
              <a:rPr lang="en-US" altLang="zh-CN" sz="1100" i="1" dirty="0">
                <a:solidFill>
                  <a:srgbClr val="000000"/>
                </a:solidFill>
                <a:latin typeface="Times New Roman" pitchFamily="18" charset="0"/>
                <a:cs typeface="Times New Roman" pitchFamily="18" charset="0"/>
              </a:rPr>
              <a:t>professional</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7CC3B4A4-52B3-6D1D-F85E-347DA6AD2330}"/>
              </a:ext>
            </a:extLst>
          </p:cNvPr>
          <p:cNvSpPr/>
          <p:nvPr/>
        </p:nvSpPr>
        <p:spPr>
          <a:xfrm>
            <a:off x="6466196" y="2104022"/>
            <a:ext cx="19386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行業公會主辦的展覽會</a:t>
            </a:r>
            <a:endParaRPr lang="zh-TW" altLang="en-US" sz="1100" dirty="0">
              <a:solidFill>
                <a:srgbClr val="000000"/>
              </a:solidFill>
              <a:latin typeface="Times New Roman" pitchFamily="18" charset="0"/>
              <a:cs typeface="Times New Roman" pitchFamily="18" charset="0"/>
            </a:endParaRPr>
          </a:p>
        </p:txBody>
      </p:sp>
      <p:sp>
        <p:nvSpPr>
          <p:cNvPr id="10" name="左大括号 9">
            <a:extLst>
              <a:ext uri="{FF2B5EF4-FFF2-40B4-BE49-F238E27FC236}">
                <a16:creationId xmlns:a16="http://schemas.microsoft.com/office/drawing/2014/main" id="{FD513CAB-C2FF-C1C8-C6AA-6930294B1919}"/>
              </a:ext>
            </a:extLst>
          </p:cNvPr>
          <p:cNvSpPr/>
          <p:nvPr/>
        </p:nvSpPr>
        <p:spPr>
          <a:xfrm>
            <a:off x="6210046" y="2152933"/>
            <a:ext cx="250792" cy="59287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F333F128-2264-7494-98A5-B58E5904D7E3}"/>
              </a:ext>
            </a:extLst>
          </p:cNvPr>
          <p:cNvSpPr/>
          <p:nvPr/>
        </p:nvSpPr>
        <p:spPr>
          <a:xfrm>
            <a:off x="6466194" y="2431683"/>
            <a:ext cx="19386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盈利性展覽會</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E1AA33C8-9EE4-BE7E-FFA7-2A519D99DD49}"/>
              </a:ext>
            </a:extLst>
          </p:cNvPr>
          <p:cNvSpPr/>
          <p:nvPr/>
        </p:nvSpPr>
        <p:spPr>
          <a:xfrm>
            <a:off x="4361609" y="2293202"/>
            <a:ext cx="184164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盈利性（</a:t>
            </a:r>
            <a:r>
              <a:rPr lang="en-US" altLang="zh-CN" sz="1100" i="1" dirty="0">
                <a:solidFill>
                  <a:srgbClr val="000000"/>
                </a:solidFill>
                <a:latin typeface="Times New Roman" pitchFamily="18" charset="0"/>
                <a:cs typeface="Times New Roman" pitchFamily="18" charset="0"/>
              </a:rPr>
              <a:t>profit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69112BFA-5D4F-063D-E732-BFB3C8EC419E}"/>
              </a:ext>
            </a:extLst>
          </p:cNvPr>
          <p:cNvSpPr/>
          <p:nvPr/>
        </p:nvSpPr>
        <p:spPr>
          <a:xfrm>
            <a:off x="6466196" y="2970162"/>
            <a:ext cx="19386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地區型展覽會</a:t>
            </a:r>
            <a:endParaRPr lang="zh-TW" altLang="en-US" sz="1100" dirty="0">
              <a:solidFill>
                <a:srgbClr val="000000"/>
              </a:solidFill>
              <a:latin typeface="Times New Roman" pitchFamily="18" charset="0"/>
              <a:cs typeface="Times New Roman" pitchFamily="18" charset="0"/>
            </a:endParaRPr>
          </a:p>
        </p:txBody>
      </p:sp>
      <p:sp>
        <p:nvSpPr>
          <p:cNvPr id="17" name="左大括号 16">
            <a:extLst>
              <a:ext uri="{FF2B5EF4-FFF2-40B4-BE49-F238E27FC236}">
                <a16:creationId xmlns:a16="http://schemas.microsoft.com/office/drawing/2014/main" id="{C8DE56BC-C9E6-B081-B300-89C921A06B21}"/>
              </a:ext>
            </a:extLst>
          </p:cNvPr>
          <p:cNvSpPr/>
          <p:nvPr/>
        </p:nvSpPr>
        <p:spPr>
          <a:xfrm>
            <a:off x="6210046" y="3019073"/>
            <a:ext cx="250792" cy="89346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8" name="矩形 17">
            <a:extLst>
              <a:ext uri="{FF2B5EF4-FFF2-40B4-BE49-F238E27FC236}">
                <a16:creationId xmlns:a16="http://schemas.microsoft.com/office/drawing/2014/main" id="{1983FF09-DC59-8911-4F26-F5AD8E9035F6}"/>
              </a:ext>
            </a:extLst>
          </p:cNvPr>
          <p:cNvSpPr/>
          <p:nvPr/>
        </p:nvSpPr>
        <p:spPr>
          <a:xfrm>
            <a:off x="6466194" y="3290203"/>
            <a:ext cx="19386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全域型展覽會</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57AA7E21-D058-5F93-9497-95DFA21C0FFA}"/>
              </a:ext>
            </a:extLst>
          </p:cNvPr>
          <p:cNvSpPr/>
          <p:nvPr/>
        </p:nvSpPr>
        <p:spPr>
          <a:xfrm>
            <a:off x="6466194" y="3604328"/>
            <a:ext cx="19386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國際展覽會</a:t>
            </a:r>
            <a:endParaRPr lang="zh-TW" altLang="en-US" sz="1100" dirty="0">
              <a:solidFill>
                <a:srgbClr val="000000"/>
              </a:solidFill>
              <a:latin typeface="Times New Roman" pitchFamily="18" charset="0"/>
              <a:cs typeface="Times New Roman" pitchFamily="18" charset="0"/>
            </a:endParaRPr>
          </a:p>
        </p:txBody>
      </p:sp>
      <p:sp>
        <p:nvSpPr>
          <p:cNvPr id="20" name="矩形 19">
            <a:extLst>
              <a:ext uri="{FF2B5EF4-FFF2-40B4-BE49-F238E27FC236}">
                <a16:creationId xmlns:a16="http://schemas.microsoft.com/office/drawing/2014/main" id="{FE045329-1B9F-5B34-5DDE-3B21FB1701F4}"/>
              </a:ext>
            </a:extLst>
          </p:cNvPr>
          <p:cNvSpPr/>
          <p:nvPr/>
        </p:nvSpPr>
        <p:spPr>
          <a:xfrm>
            <a:off x="6466196" y="4153802"/>
            <a:ext cx="19386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垂直展覽會</a:t>
            </a:r>
            <a:endParaRPr lang="zh-TW" altLang="en-US" sz="1100" dirty="0">
              <a:solidFill>
                <a:srgbClr val="000000"/>
              </a:solidFill>
              <a:latin typeface="Times New Roman" pitchFamily="18" charset="0"/>
              <a:cs typeface="Times New Roman" pitchFamily="18" charset="0"/>
            </a:endParaRPr>
          </a:p>
        </p:txBody>
      </p:sp>
      <p:sp>
        <p:nvSpPr>
          <p:cNvPr id="21" name="左大括号 20">
            <a:extLst>
              <a:ext uri="{FF2B5EF4-FFF2-40B4-BE49-F238E27FC236}">
                <a16:creationId xmlns:a16="http://schemas.microsoft.com/office/drawing/2014/main" id="{0453658C-EDAA-1313-586D-3A9CE0CFA0A1}"/>
              </a:ext>
            </a:extLst>
          </p:cNvPr>
          <p:cNvSpPr/>
          <p:nvPr/>
        </p:nvSpPr>
        <p:spPr>
          <a:xfrm>
            <a:off x="6210046" y="4202714"/>
            <a:ext cx="250792" cy="98740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2" name="矩形 21">
            <a:extLst>
              <a:ext uri="{FF2B5EF4-FFF2-40B4-BE49-F238E27FC236}">
                <a16:creationId xmlns:a16="http://schemas.microsoft.com/office/drawing/2014/main" id="{74C27312-59C7-AC03-88C5-43DF57D25B4D}"/>
              </a:ext>
            </a:extLst>
          </p:cNvPr>
          <p:cNvSpPr/>
          <p:nvPr/>
        </p:nvSpPr>
        <p:spPr>
          <a:xfrm>
            <a:off x="6466194" y="4877703"/>
            <a:ext cx="193866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水平展覽會</a:t>
            </a:r>
            <a:endParaRPr lang="zh-TW" altLang="en-US" sz="1100" dirty="0">
              <a:solidFill>
                <a:srgbClr val="0000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EB17A387-1CB6-13F2-F022-F55A11381D19}"/>
              </a:ext>
            </a:extLst>
          </p:cNvPr>
          <p:cNvSpPr/>
          <p:nvPr/>
        </p:nvSpPr>
        <p:spPr>
          <a:xfrm>
            <a:off x="8051156" y="3978542"/>
            <a:ext cx="1290228" cy="314125"/>
          </a:xfrm>
          <a:prstGeom prst="rect">
            <a:avLst/>
          </a:prstGeom>
        </p:spPr>
        <p:txBody>
          <a:bodyPr wrap="square">
            <a:spAutoFit/>
          </a:bodyPr>
          <a:lstStyle/>
          <a:p>
            <a:pPr>
              <a:lnSpc>
                <a:spcPct val="150000"/>
              </a:lnSpc>
            </a:pPr>
            <a:r>
              <a:rPr lang="en-US" altLang="zh-TW" sz="1100" dirty="0">
                <a:solidFill>
                  <a:srgbClr val="000000"/>
                </a:solidFill>
                <a:latin typeface="宋体" panose="02010600030101010101" pitchFamily="2" charset="-122"/>
                <a:cs typeface="Times New Roman" pitchFamily="18" charset="0"/>
              </a:rPr>
              <a:t>①</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垂直購買者</a:t>
            </a:r>
            <a:endParaRPr lang="zh-TW" altLang="en-US" sz="1100" dirty="0">
              <a:solidFill>
                <a:srgbClr val="000000"/>
              </a:solidFill>
              <a:latin typeface="Times New Roman" pitchFamily="18" charset="0"/>
              <a:cs typeface="Times New Roman" pitchFamily="18" charset="0"/>
            </a:endParaRPr>
          </a:p>
        </p:txBody>
      </p:sp>
      <p:sp>
        <p:nvSpPr>
          <p:cNvPr id="24" name="左大括号 23">
            <a:extLst>
              <a:ext uri="{FF2B5EF4-FFF2-40B4-BE49-F238E27FC236}">
                <a16:creationId xmlns:a16="http://schemas.microsoft.com/office/drawing/2014/main" id="{9D0C50D6-FCFF-A725-CE1D-C9C9EFB30FE5}"/>
              </a:ext>
            </a:extLst>
          </p:cNvPr>
          <p:cNvSpPr/>
          <p:nvPr/>
        </p:nvSpPr>
        <p:spPr>
          <a:xfrm>
            <a:off x="7795006" y="4027454"/>
            <a:ext cx="250792" cy="57933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5" name="矩形 24">
            <a:extLst>
              <a:ext uri="{FF2B5EF4-FFF2-40B4-BE49-F238E27FC236}">
                <a16:creationId xmlns:a16="http://schemas.microsoft.com/office/drawing/2014/main" id="{EF31CC1D-55C8-EAA0-8B1F-2F49998837D3}"/>
              </a:ext>
            </a:extLst>
          </p:cNvPr>
          <p:cNvSpPr/>
          <p:nvPr/>
        </p:nvSpPr>
        <p:spPr>
          <a:xfrm>
            <a:off x="8051154" y="4298583"/>
            <a:ext cx="1290228" cy="314125"/>
          </a:xfrm>
          <a:prstGeom prst="rect">
            <a:avLst/>
          </a:prstGeom>
        </p:spPr>
        <p:txBody>
          <a:bodyPr wrap="square">
            <a:spAutoFit/>
          </a:bodyPr>
          <a:lstStyle/>
          <a:p>
            <a:pPr>
              <a:lnSpc>
                <a:spcPct val="150000"/>
              </a:lnSpc>
            </a:pPr>
            <a:r>
              <a:rPr lang="en-US" altLang="zh-TW" sz="1100" dirty="0">
                <a:solidFill>
                  <a:srgbClr val="000000"/>
                </a:solidFill>
                <a:latin typeface="宋体" panose="02010600030101010101" pitchFamily="2" charset="-122"/>
                <a:cs typeface="Times New Roman" pitchFamily="18" charset="0"/>
              </a:rPr>
              <a:t>②</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水平購買者</a:t>
            </a:r>
            <a:endParaRPr lang="zh-TW" altLang="en-US" sz="1100" dirty="0">
              <a:solidFill>
                <a:srgbClr val="000000"/>
              </a:solidFill>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FA95F389-9050-F988-2215-AB732C17DD13}"/>
              </a:ext>
            </a:extLst>
          </p:cNvPr>
          <p:cNvSpPr/>
          <p:nvPr/>
        </p:nvSpPr>
        <p:spPr>
          <a:xfrm>
            <a:off x="8051156" y="4702442"/>
            <a:ext cx="1290228" cy="314125"/>
          </a:xfrm>
          <a:prstGeom prst="rect">
            <a:avLst/>
          </a:prstGeom>
        </p:spPr>
        <p:txBody>
          <a:bodyPr wrap="square">
            <a:spAutoFit/>
          </a:bodyPr>
          <a:lstStyle/>
          <a:p>
            <a:pPr>
              <a:lnSpc>
                <a:spcPct val="150000"/>
              </a:lnSpc>
            </a:pPr>
            <a:r>
              <a:rPr lang="en-US" altLang="zh-TW" sz="1100" dirty="0">
                <a:solidFill>
                  <a:srgbClr val="000000"/>
                </a:solidFill>
                <a:latin typeface="宋体" panose="02010600030101010101" pitchFamily="2" charset="-122"/>
                <a:cs typeface="Times New Roman" pitchFamily="18" charset="0"/>
              </a:rPr>
              <a:t>①</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垂直購買者</a:t>
            </a:r>
            <a:endParaRPr lang="zh-TW" altLang="en-US" sz="1100" dirty="0">
              <a:solidFill>
                <a:srgbClr val="000000"/>
              </a:solidFill>
              <a:latin typeface="Times New Roman" pitchFamily="18" charset="0"/>
              <a:cs typeface="Times New Roman" pitchFamily="18" charset="0"/>
            </a:endParaRPr>
          </a:p>
        </p:txBody>
      </p:sp>
      <p:sp>
        <p:nvSpPr>
          <p:cNvPr id="27" name="左大括号 26">
            <a:extLst>
              <a:ext uri="{FF2B5EF4-FFF2-40B4-BE49-F238E27FC236}">
                <a16:creationId xmlns:a16="http://schemas.microsoft.com/office/drawing/2014/main" id="{0D265EC7-AA8F-24DA-FFCB-1D406F976A8D}"/>
              </a:ext>
            </a:extLst>
          </p:cNvPr>
          <p:cNvSpPr/>
          <p:nvPr/>
        </p:nvSpPr>
        <p:spPr>
          <a:xfrm>
            <a:off x="7795006" y="4751354"/>
            <a:ext cx="250792" cy="57933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8" name="矩形 27">
            <a:extLst>
              <a:ext uri="{FF2B5EF4-FFF2-40B4-BE49-F238E27FC236}">
                <a16:creationId xmlns:a16="http://schemas.microsoft.com/office/drawing/2014/main" id="{1CD60657-9252-9AE5-79D2-90391486AD49}"/>
              </a:ext>
            </a:extLst>
          </p:cNvPr>
          <p:cNvSpPr/>
          <p:nvPr/>
        </p:nvSpPr>
        <p:spPr>
          <a:xfrm>
            <a:off x="8051154" y="5022483"/>
            <a:ext cx="1290228" cy="314125"/>
          </a:xfrm>
          <a:prstGeom prst="rect">
            <a:avLst/>
          </a:prstGeom>
        </p:spPr>
        <p:txBody>
          <a:bodyPr wrap="square">
            <a:spAutoFit/>
          </a:bodyPr>
          <a:lstStyle/>
          <a:p>
            <a:pPr>
              <a:lnSpc>
                <a:spcPct val="150000"/>
              </a:lnSpc>
            </a:pPr>
            <a:r>
              <a:rPr lang="en-US" altLang="zh-TW" sz="1100" dirty="0">
                <a:solidFill>
                  <a:srgbClr val="000000"/>
                </a:solidFill>
                <a:latin typeface="宋体" panose="02010600030101010101" pitchFamily="2" charset="-122"/>
                <a:cs typeface="Times New Roman" pitchFamily="18" charset="0"/>
              </a:rPr>
              <a:t>②</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水平購買者</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2830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工業品的分類：投入品</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Entering goods</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、基礎品</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Foundation goods</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、便利品</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Facilitating goods</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66B703F2-5B63-1729-0E94-F4755CD823E9}"/>
              </a:ext>
            </a:extLst>
          </p:cNvPr>
          <p:cNvSpPr/>
          <p:nvPr/>
        </p:nvSpPr>
        <p:spPr>
          <a:xfrm>
            <a:off x="818480" y="1179504"/>
            <a:ext cx="10312681"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菲利普</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科特勒（</a:t>
            </a:r>
            <a:r>
              <a:rPr lang="en-US" altLang="zh-CN" sz="1100" dirty="0">
                <a:solidFill>
                  <a:srgbClr val="4D4D4D"/>
                </a:solidFill>
                <a:latin typeface="Times New Roman" pitchFamily="18" charset="0"/>
                <a:cs typeface="Times New Roman" pitchFamily="18" charset="0"/>
              </a:rPr>
              <a:t>Philip. Kotler</a:t>
            </a:r>
            <a:r>
              <a:rPr lang="zh-CN" altLang="en-US" sz="1100" dirty="0">
                <a:solidFill>
                  <a:srgbClr val="4D4D4D"/>
                </a:solidFill>
                <a:latin typeface="Times New Roman" pitchFamily="18" charset="0"/>
                <a:cs typeface="Times New Roman" pitchFamily="18" charset="0"/>
              </a:rPr>
              <a:t>）教授把工業品（</a:t>
            </a:r>
            <a:r>
              <a:rPr lang="en-US" altLang="zh-CN" sz="1100" dirty="0">
                <a:solidFill>
                  <a:srgbClr val="4D4D4D"/>
                </a:solidFill>
                <a:latin typeface="Times New Roman" pitchFamily="18" charset="0"/>
                <a:cs typeface="Times New Roman" pitchFamily="18" charset="0"/>
              </a:rPr>
              <a:t>Industrial goods</a:t>
            </a:r>
            <a:r>
              <a:rPr lang="zh-CN" altLang="en-US" sz="1100" dirty="0">
                <a:solidFill>
                  <a:srgbClr val="4D4D4D"/>
                </a:solidFill>
                <a:latin typeface="Times New Roman" pitchFamily="18" charset="0"/>
                <a:cs typeface="Times New Roman" pitchFamily="18" charset="0"/>
              </a:rPr>
              <a:t>）分爲三類：投入品（</a:t>
            </a:r>
            <a:r>
              <a:rPr lang="en-US" altLang="zh-CN" sz="1100" dirty="0">
                <a:solidFill>
                  <a:srgbClr val="4D4D4D"/>
                </a:solidFill>
                <a:latin typeface="Times New Roman" pitchFamily="18" charset="0"/>
                <a:cs typeface="Times New Roman" pitchFamily="18" charset="0"/>
              </a:rPr>
              <a:t>Entering goods</a:t>
            </a:r>
            <a:r>
              <a:rPr lang="zh-CN" altLang="en-US" sz="1100" dirty="0">
                <a:solidFill>
                  <a:srgbClr val="4D4D4D"/>
                </a:solidFill>
                <a:latin typeface="Times New Roman" pitchFamily="18" charset="0"/>
                <a:cs typeface="Times New Roman" pitchFamily="18" charset="0"/>
              </a:rPr>
              <a:t>）、基礎品（</a:t>
            </a:r>
            <a:r>
              <a:rPr lang="en-US" altLang="zh-CN" sz="1100" dirty="0">
                <a:solidFill>
                  <a:srgbClr val="4D4D4D"/>
                </a:solidFill>
                <a:latin typeface="Times New Roman" pitchFamily="18" charset="0"/>
                <a:cs typeface="Times New Roman" pitchFamily="18" charset="0"/>
              </a:rPr>
              <a:t>Foundation goods</a:t>
            </a:r>
            <a:r>
              <a:rPr lang="zh-CN" altLang="en-US" sz="1100" dirty="0">
                <a:solidFill>
                  <a:srgbClr val="4D4D4D"/>
                </a:solidFill>
                <a:latin typeface="Times New Roman" pitchFamily="18" charset="0"/>
                <a:cs typeface="Times New Roman" pitchFamily="18" charset="0"/>
              </a:rPr>
              <a:t>）、便利品（</a:t>
            </a:r>
            <a:r>
              <a:rPr lang="en-US" altLang="zh-CN" sz="1100" dirty="0">
                <a:solidFill>
                  <a:srgbClr val="4D4D4D"/>
                </a:solidFill>
                <a:latin typeface="Times New Roman" pitchFamily="18" charset="0"/>
                <a:cs typeface="Times New Roman" pitchFamily="18" charset="0"/>
              </a:rPr>
              <a:t>Facilitating goods</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55BE4C22-FCB5-7159-3589-9B1ABD46BD0F}"/>
              </a:ext>
            </a:extLst>
          </p:cNvPr>
          <p:cNvSpPr/>
          <p:nvPr/>
        </p:nvSpPr>
        <p:spPr>
          <a:xfrm>
            <a:off x="818480" y="3321316"/>
            <a:ext cx="280572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工業品行銷（</a:t>
            </a:r>
            <a:r>
              <a:rPr lang="en-US" altLang="zh-TW" sz="1100" dirty="0">
                <a:solidFill>
                  <a:srgbClr val="000000"/>
                </a:solidFill>
                <a:latin typeface="Times New Roman" pitchFamily="18" charset="0"/>
                <a:cs typeface="Times New Roman" pitchFamily="18" charset="0"/>
              </a:rPr>
              <a:t>Industrial Marketing</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分類</a:t>
            </a:r>
            <a:endParaRPr lang="zh-TW" altLang="en-US" sz="1100" dirty="0">
              <a:solidFill>
                <a:srgbClr val="000000"/>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FEACF50F-C57B-E650-0EB2-699466860D5C}"/>
              </a:ext>
            </a:extLst>
          </p:cNvPr>
          <p:cNvSpPr/>
          <p:nvPr/>
        </p:nvSpPr>
        <p:spPr>
          <a:xfrm>
            <a:off x="3899406" y="2110792"/>
            <a:ext cx="225038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、投入品（</a:t>
            </a:r>
            <a:r>
              <a:rPr lang="en-US" altLang="zh-TW" sz="1100" dirty="0">
                <a:solidFill>
                  <a:srgbClr val="000000"/>
                </a:solidFill>
                <a:latin typeface="Times New Roman" pitchFamily="18" charset="0"/>
                <a:cs typeface="Times New Roman" pitchFamily="18" charset="0"/>
              </a:rPr>
              <a:t>Entering goods</a:t>
            </a:r>
            <a:r>
              <a:rPr lang="zh-TW" altLang="en-US" sz="1100" dirty="0">
                <a:solidFill>
                  <a:srgbClr val="000000"/>
                </a:solidFill>
                <a:latin typeface="Times New Roman" pitchFamily="18" charset="0"/>
                <a:cs typeface="Times New Roman" pitchFamily="18" charset="0"/>
              </a:rPr>
              <a:t>）</a:t>
            </a:r>
          </a:p>
        </p:txBody>
      </p:sp>
      <p:sp>
        <p:nvSpPr>
          <p:cNvPr id="7" name="左大括号 6">
            <a:extLst>
              <a:ext uri="{FF2B5EF4-FFF2-40B4-BE49-F238E27FC236}">
                <a16:creationId xmlns:a16="http://schemas.microsoft.com/office/drawing/2014/main" id="{DED5D538-360A-73F8-0985-59145C90E89C}"/>
              </a:ext>
            </a:extLst>
          </p:cNvPr>
          <p:cNvSpPr/>
          <p:nvPr/>
        </p:nvSpPr>
        <p:spPr>
          <a:xfrm>
            <a:off x="3624203" y="2159703"/>
            <a:ext cx="264989" cy="263735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A4788A6F-E33B-9AE2-7629-1A303DE2BCCF}"/>
              </a:ext>
            </a:extLst>
          </p:cNvPr>
          <p:cNvSpPr/>
          <p:nvPr/>
        </p:nvSpPr>
        <p:spPr>
          <a:xfrm>
            <a:off x="3899405" y="3000092"/>
            <a:ext cx="225038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、基礎品（</a:t>
            </a:r>
            <a:r>
              <a:rPr lang="en-US" altLang="zh-TW" sz="1100" dirty="0">
                <a:solidFill>
                  <a:srgbClr val="000000"/>
                </a:solidFill>
                <a:latin typeface="Times New Roman" pitchFamily="18" charset="0"/>
                <a:cs typeface="Times New Roman" pitchFamily="18" charset="0"/>
              </a:rPr>
              <a:t>Foundation goods</a:t>
            </a:r>
            <a:r>
              <a:rPr lang="zh-TW" altLang="en-US" sz="1100" dirty="0">
                <a:solidFill>
                  <a:srgbClr val="000000"/>
                </a:solidFill>
                <a:latin typeface="Times New Roman" pitchFamily="18" charset="0"/>
                <a:cs typeface="Times New Roman" pitchFamily="18" charset="0"/>
              </a:rPr>
              <a:t>）</a:t>
            </a:r>
          </a:p>
        </p:txBody>
      </p:sp>
      <p:sp>
        <p:nvSpPr>
          <p:cNvPr id="9" name="矩形 8">
            <a:extLst>
              <a:ext uri="{FF2B5EF4-FFF2-40B4-BE49-F238E27FC236}">
                <a16:creationId xmlns:a16="http://schemas.microsoft.com/office/drawing/2014/main" id="{BBD3128B-25A3-CBCD-2BC4-6CC72846AA51}"/>
              </a:ext>
            </a:extLst>
          </p:cNvPr>
          <p:cNvSpPr/>
          <p:nvPr/>
        </p:nvSpPr>
        <p:spPr>
          <a:xfrm>
            <a:off x="3899406" y="3906130"/>
            <a:ext cx="225038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、便利品（</a:t>
            </a:r>
            <a:r>
              <a:rPr lang="en-US" altLang="zh-TW" sz="1100" dirty="0">
                <a:solidFill>
                  <a:srgbClr val="000000"/>
                </a:solidFill>
                <a:latin typeface="Times New Roman" pitchFamily="18" charset="0"/>
                <a:cs typeface="Times New Roman" pitchFamily="18" charset="0"/>
              </a:rPr>
              <a:t>Facilitating goods</a:t>
            </a:r>
            <a:r>
              <a:rPr lang="zh-TW" altLang="en-US" sz="1100" dirty="0">
                <a:solidFill>
                  <a:srgbClr val="000000"/>
                </a:solidFill>
                <a:latin typeface="Times New Roman" pitchFamily="18" charset="0"/>
                <a:cs typeface="Times New Roman" pitchFamily="18" charset="0"/>
              </a:rPr>
              <a:t>）</a:t>
            </a:r>
          </a:p>
        </p:txBody>
      </p:sp>
      <p:sp>
        <p:nvSpPr>
          <p:cNvPr id="17" name="矩形 16">
            <a:extLst>
              <a:ext uri="{FF2B5EF4-FFF2-40B4-BE49-F238E27FC236}">
                <a16:creationId xmlns:a16="http://schemas.microsoft.com/office/drawing/2014/main" id="{0B9BC35D-7CC9-93A5-FEBD-A333A72E073F}"/>
              </a:ext>
            </a:extLst>
          </p:cNvPr>
          <p:cNvSpPr/>
          <p:nvPr/>
        </p:nvSpPr>
        <p:spPr>
          <a:xfrm>
            <a:off x="3899406" y="2424917"/>
            <a:ext cx="5782478" cy="569771"/>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投入品（</a:t>
            </a:r>
            <a:r>
              <a:rPr lang="en-US" altLang="zh-TW" sz="1100" dirty="0">
                <a:solidFill>
                  <a:srgbClr val="000000"/>
                </a:solidFill>
                <a:latin typeface="Times New Roman" pitchFamily="18" charset="0"/>
                <a:cs typeface="Times New Roman" pitchFamily="18" charset="0"/>
              </a:rPr>
              <a:t>Entering goods</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是指那些成爲最終製成品一部分的產品，這類產品包括原材料、加工材料和部件，它們的成本是製造過程的一個費用項目。</a:t>
            </a:r>
            <a:endParaRPr lang="zh-TW"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2A7522A2-819E-058E-EFB0-67F5CF18B341}"/>
              </a:ext>
            </a:extLst>
          </p:cNvPr>
          <p:cNvSpPr/>
          <p:nvPr/>
        </p:nvSpPr>
        <p:spPr>
          <a:xfrm>
            <a:off x="3899405" y="3329668"/>
            <a:ext cx="5782478" cy="569771"/>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基礎品（</a:t>
            </a:r>
            <a:r>
              <a:rPr lang="en-US" altLang="zh-TW" sz="1100" dirty="0">
                <a:solidFill>
                  <a:srgbClr val="000000"/>
                </a:solidFill>
                <a:latin typeface="Times New Roman" pitchFamily="18" charset="0"/>
                <a:cs typeface="Times New Roman" pitchFamily="18" charset="0"/>
              </a:rPr>
              <a:t>Foundation goods</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是指資本品，隨著資本品的耗盡或用完，一部分成本，就會以折舊費用的形式，進入生產流程，基礎品包括設施和附件。</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07BAD667-C0D3-89F3-BE27-CA8B953D6DF6}"/>
              </a:ext>
            </a:extLst>
          </p:cNvPr>
          <p:cNvSpPr/>
          <p:nvPr/>
        </p:nvSpPr>
        <p:spPr>
          <a:xfrm>
            <a:off x="3898157" y="4229014"/>
            <a:ext cx="5782478" cy="568041"/>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便利品（</a:t>
            </a:r>
            <a:r>
              <a:rPr lang="en-US" altLang="zh-CN" sz="1100" dirty="0">
                <a:solidFill>
                  <a:srgbClr val="000000"/>
                </a:solidFill>
                <a:latin typeface="Times New Roman" pitchFamily="18" charset="0"/>
                <a:cs typeface="Times New Roman" pitchFamily="18" charset="0"/>
              </a:rPr>
              <a:t>Facilitating goods</a:t>
            </a:r>
            <a:r>
              <a:rPr lang="zh-CN" altLang="en-US" sz="1100" dirty="0">
                <a:solidFill>
                  <a:srgbClr val="000000"/>
                </a:solidFill>
                <a:latin typeface="Times New Roman" pitchFamily="18" charset="0"/>
                <a:cs typeface="Times New Roman" pitchFamily="18" charset="0"/>
              </a:rPr>
              <a:t>）包括支持組織運作的輔助材料和客戶服務，因爲這些項目不能進入生產過程，因此不能成爲最終產品的一部分，它們的成本是作爲費用項目處理的。</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93748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商業展覽會</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trade exhibition</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1646237" y="991829"/>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商業展覽會（</a:t>
            </a:r>
            <a:r>
              <a:rPr lang="en-US" altLang="zh-CN" sz="1100" dirty="0">
                <a:solidFill>
                  <a:srgbClr val="4D4D4D"/>
                </a:solidFill>
                <a:latin typeface="Times New Roman" pitchFamily="18" charset="0"/>
                <a:cs typeface="Times New Roman" pitchFamily="18" charset="0"/>
              </a:rPr>
              <a:t>trade exhibition</a:t>
            </a:r>
            <a:r>
              <a:rPr lang="zh-CN" altLang="en-US" sz="1100" dirty="0">
                <a:solidFill>
                  <a:srgbClr val="4D4D4D"/>
                </a:solidFill>
                <a:latin typeface="Times New Roman" pitchFamily="18" charset="0"/>
                <a:cs typeface="Times New Roman" pitchFamily="18" charset="0"/>
              </a:rPr>
              <a:t>）：行銷策略</a:t>
            </a:r>
          </a:p>
        </p:txBody>
      </p:sp>
      <p:sp>
        <p:nvSpPr>
          <p:cNvPr id="4" name="矩形 3">
            <a:extLst>
              <a:ext uri="{FF2B5EF4-FFF2-40B4-BE49-F238E27FC236}">
                <a16:creationId xmlns:a16="http://schemas.microsoft.com/office/drawing/2014/main" id="{4242A04A-85A7-B32C-861F-A86CF5BB7BCF}"/>
              </a:ext>
            </a:extLst>
          </p:cNvPr>
          <p:cNvSpPr/>
          <p:nvPr/>
        </p:nvSpPr>
        <p:spPr>
          <a:xfrm>
            <a:off x="1748118" y="3484287"/>
            <a:ext cx="2691108"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商業</a:t>
            </a:r>
            <a:r>
              <a:rPr lang="zh-TW" altLang="en-US" sz="1100" dirty="0">
                <a:solidFill>
                  <a:srgbClr val="000000"/>
                </a:solidFill>
                <a:latin typeface="Times New Roman" pitchFamily="18" charset="0"/>
                <a:cs typeface="Times New Roman" pitchFamily="18" charset="0"/>
              </a:rPr>
              <a:t>展覽會（</a:t>
            </a:r>
            <a:r>
              <a:rPr lang="en-US" altLang="zh-TW" sz="1100" dirty="0">
                <a:solidFill>
                  <a:srgbClr val="000000"/>
                </a:solidFill>
                <a:latin typeface="Times New Roman" pitchFamily="18" charset="0"/>
                <a:cs typeface="Times New Roman" pitchFamily="18" charset="0"/>
              </a:rPr>
              <a:t>trade exhibition</a:t>
            </a:r>
            <a:r>
              <a:rPr lang="zh-TW" altLang="en-US" sz="1100" dirty="0">
                <a:solidFill>
                  <a:srgbClr val="000000"/>
                </a:solidFill>
                <a:latin typeface="Times New Roman" pitchFamily="18" charset="0"/>
                <a:cs typeface="Times New Roman" pitchFamily="18" charset="0"/>
              </a:rPr>
              <a:t>）行銷策略</a:t>
            </a:r>
            <a:endParaRPr lang="zh-CN" altLang="en-US" sz="1100" dirty="0">
              <a:solidFill>
                <a:srgbClr val="000000"/>
              </a:solidFill>
              <a:latin typeface="Times New Roman" pitchFamily="18" charset="0"/>
              <a:cs typeface="Times New Roman" pitchFamily="18" charset="0"/>
            </a:endParaRPr>
          </a:p>
        </p:txBody>
      </p:sp>
      <p:sp>
        <p:nvSpPr>
          <p:cNvPr id="6" name="左大括号 5">
            <a:extLst>
              <a:ext uri="{FF2B5EF4-FFF2-40B4-BE49-F238E27FC236}">
                <a16:creationId xmlns:a16="http://schemas.microsoft.com/office/drawing/2014/main" id="{C66C6EB6-DABE-13AB-22D8-FDC237CFA77E}"/>
              </a:ext>
            </a:extLst>
          </p:cNvPr>
          <p:cNvSpPr/>
          <p:nvPr/>
        </p:nvSpPr>
        <p:spPr>
          <a:xfrm>
            <a:off x="4439226" y="2391197"/>
            <a:ext cx="264989" cy="249421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04B3E4BA-7C61-7405-00EF-3B4458154353}"/>
              </a:ext>
            </a:extLst>
          </p:cNvPr>
          <p:cNvSpPr/>
          <p:nvPr/>
        </p:nvSpPr>
        <p:spPr>
          <a:xfrm>
            <a:off x="4714428" y="3692313"/>
            <a:ext cx="107677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、展中管理</a:t>
            </a:r>
            <a:endParaRPr lang="zh-TW" altLang="en-US" sz="1100" dirty="0">
              <a:solidFill>
                <a:srgbClr val="000000"/>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A886A19E-1765-1E83-BEB5-749607CDEEFB}"/>
              </a:ext>
            </a:extLst>
          </p:cNvPr>
          <p:cNvSpPr/>
          <p:nvPr/>
        </p:nvSpPr>
        <p:spPr>
          <a:xfrm>
            <a:off x="4714428" y="4571283"/>
            <a:ext cx="107677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、展後跟蹤</a:t>
            </a:r>
          </a:p>
        </p:txBody>
      </p:sp>
      <p:sp>
        <p:nvSpPr>
          <p:cNvPr id="9" name="矩形 8">
            <a:extLst>
              <a:ext uri="{FF2B5EF4-FFF2-40B4-BE49-F238E27FC236}">
                <a16:creationId xmlns:a16="http://schemas.microsoft.com/office/drawing/2014/main" id="{39D2BD68-71D4-01F6-5EE4-CBCADA314AFA}"/>
              </a:ext>
            </a:extLst>
          </p:cNvPr>
          <p:cNvSpPr/>
          <p:nvPr/>
        </p:nvSpPr>
        <p:spPr>
          <a:xfrm>
            <a:off x="6048439" y="1685668"/>
            <a:ext cx="29385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、刊登廣告</a:t>
            </a:r>
          </a:p>
        </p:txBody>
      </p:sp>
      <p:sp>
        <p:nvSpPr>
          <p:cNvPr id="10" name="左大括号 9">
            <a:extLst>
              <a:ext uri="{FF2B5EF4-FFF2-40B4-BE49-F238E27FC236}">
                <a16:creationId xmlns:a16="http://schemas.microsoft.com/office/drawing/2014/main" id="{910AB870-1E2F-2D86-B19E-DA02F90A676F}"/>
              </a:ext>
            </a:extLst>
          </p:cNvPr>
          <p:cNvSpPr/>
          <p:nvPr/>
        </p:nvSpPr>
        <p:spPr>
          <a:xfrm>
            <a:off x="5792289" y="1734579"/>
            <a:ext cx="250792" cy="152762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894C8829-84CC-ACCC-B732-3FA7B8528D77}"/>
              </a:ext>
            </a:extLst>
          </p:cNvPr>
          <p:cNvSpPr/>
          <p:nvPr/>
        </p:nvSpPr>
        <p:spPr>
          <a:xfrm>
            <a:off x="6048437" y="2005709"/>
            <a:ext cx="29385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、直接信函</a:t>
            </a:r>
          </a:p>
        </p:txBody>
      </p:sp>
      <p:sp>
        <p:nvSpPr>
          <p:cNvPr id="12" name="矩形 11">
            <a:extLst>
              <a:ext uri="{FF2B5EF4-FFF2-40B4-BE49-F238E27FC236}">
                <a16:creationId xmlns:a16="http://schemas.microsoft.com/office/drawing/2014/main" id="{F6985409-6278-5CFE-1A62-FAB7181EA96D}"/>
              </a:ext>
            </a:extLst>
          </p:cNvPr>
          <p:cNvSpPr/>
          <p:nvPr/>
        </p:nvSpPr>
        <p:spPr>
          <a:xfrm>
            <a:off x="4712128" y="2339668"/>
            <a:ext cx="107727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、展前促銷</a:t>
            </a:r>
          </a:p>
        </p:txBody>
      </p:sp>
      <p:sp>
        <p:nvSpPr>
          <p:cNvPr id="13" name="矩形 12">
            <a:extLst>
              <a:ext uri="{FF2B5EF4-FFF2-40B4-BE49-F238E27FC236}">
                <a16:creationId xmlns:a16="http://schemas.microsoft.com/office/drawing/2014/main" id="{FFD5C834-6B1E-0177-38C8-84AA4ADF0C21}"/>
              </a:ext>
            </a:extLst>
          </p:cNvPr>
          <p:cNvSpPr/>
          <p:nvPr/>
        </p:nvSpPr>
        <p:spPr>
          <a:xfrm>
            <a:off x="6048437" y="2319834"/>
            <a:ext cx="29385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、電話與傳真邀請</a:t>
            </a:r>
          </a:p>
        </p:txBody>
      </p:sp>
      <p:sp>
        <p:nvSpPr>
          <p:cNvPr id="14" name="矩形 13">
            <a:extLst>
              <a:ext uri="{FF2B5EF4-FFF2-40B4-BE49-F238E27FC236}">
                <a16:creationId xmlns:a16="http://schemas.microsoft.com/office/drawing/2014/main" id="{40606F41-8E28-0F55-58D1-B8D2371CA2EF}"/>
              </a:ext>
            </a:extLst>
          </p:cNvPr>
          <p:cNvSpPr/>
          <p:nvPr/>
        </p:nvSpPr>
        <p:spPr>
          <a:xfrm>
            <a:off x="6048437" y="2633959"/>
            <a:ext cx="29385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4</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、發新聞稿</a:t>
            </a:r>
          </a:p>
        </p:txBody>
      </p:sp>
      <p:sp>
        <p:nvSpPr>
          <p:cNvPr id="15" name="矩形 14">
            <a:extLst>
              <a:ext uri="{FF2B5EF4-FFF2-40B4-BE49-F238E27FC236}">
                <a16:creationId xmlns:a16="http://schemas.microsoft.com/office/drawing/2014/main" id="{C24EE15F-8301-183A-0F1B-55238F07AB20}"/>
              </a:ext>
            </a:extLst>
          </p:cNvPr>
          <p:cNvSpPr/>
          <p:nvPr/>
        </p:nvSpPr>
        <p:spPr>
          <a:xfrm>
            <a:off x="6048437" y="2948084"/>
            <a:ext cx="29385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、宣布新產品上市消息</a:t>
            </a:r>
          </a:p>
        </p:txBody>
      </p:sp>
      <p:sp>
        <p:nvSpPr>
          <p:cNvPr id="16" name="矩形 15">
            <a:extLst>
              <a:ext uri="{FF2B5EF4-FFF2-40B4-BE49-F238E27FC236}">
                <a16:creationId xmlns:a16="http://schemas.microsoft.com/office/drawing/2014/main" id="{E2E9B55E-D252-AC8E-7540-B5EA19CEA928}"/>
              </a:ext>
            </a:extLst>
          </p:cNvPr>
          <p:cNvSpPr/>
          <p:nvPr/>
        </p:nvSpPr>
        <p:spPr>
          <a:xfrm>
            <a:off x="6048439" y="3354448"/>
            <a:ext cx="29385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、接待人員</a:t>
            </a:r>
          </a:p>
        </p:txBody>
      </p:sp>
      <p:sp>
        <p:nvSpPr>
          <p:cNvPr id="17" name="左大括号 16">
            <a:extLst>
              <a:ext uri="{FF2B5EF4-FFF2-40B4-BE49-F238E27FC236}">
                <a16:creationId xmlns:a16="http://schemas.microsoft.com/office/drawing/2014/main" id="{CA8E00E0-FEA7-63D5-72C9-11C5DAF051A0}"/>
              </a:ext>
            </a:extLst>
          </p:cNvPr>
          <p:cNvSpPr/>
          <p:nvPr/>
        </p:nvSpPr>
        <p:spPr>
          <a:xfrm>
            <a:off x="5792289" y="3403359"/>
            <a:ext cx="250792" cy="89346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8" name="矩形 17">
            <a:extLst>
              <a:ext uri="{FF2B5EF4-FFF2-40B4-BE49-F238E27FC236}">
                <a16:creationId xmlns:a16="http://schemas.microsoft.com/office/drawing/2014/main" id="{7CD2D9E5-75CC-80CC-4895-1BB9C8D45E3A}"/>
              </a:ext>
            </a:extLst>
          </p:cNvPr>
          <p:cNvSpPr/>
          <p:nvPr/>
        </p:nvSpPr>
        <p:spPr>
          <a:xfrm>
            <a:off x="6048437" y="3674489"/>
            <a:ext cx="29385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、現場環境佈置（</a:t>
            </a:r>
            <a:r>
              <a:rPr lang="en-US" altLang="zh-TW" sz="1100" dirty="0">
                <a:solidFill>
                  <a:srgbClr val="000000"/>
                </a:solidFill>
                <a:latin typeface="Times New Roman" pitchFamily="18" charset="0"/>
                <a:cs typeface="Times New Roman" pitchFamily="18" charset="0"/>
              </a:rPr>
              <a:t>Physical Environment</a:t>
            </a:r>
            <a:r>
              <a:rPr lang="zh-TW" altLang="en-US" sz="1100" dirty="0">
                <a:solidFill>
                  <a:srgbClr val="000000"/>
                </a:solidFill>
                <a:latin typeface="Times New Roman" pitchFamily="18" charset="0"/>
                <a:cs typeface="Times New Roman" pitchFamily="18" charset="0"/>
              </a:rPr>
              <a:t>）</a:t>
            </a:r>
          </a:p>
        </p:txBody>
      </p:sp>
      <p:sp>
        <p:nvSpPr>
          <p:cNvPr id="19" name="矩形 18">
            <a:extLst>
              <a:ext uri="{FF2B5EF4-FFF2-40B4-BE49-F238E27FC236}">
                <a16:creationId xmlns:a16="http://schemas.microsoft.com/office/drawing/2014/main" id="{56B7B066-E4BE-2F2B-9F5F-12A4AC1CEB08}"/>
              </a:ext>
            </a:extLst>
          </p:cNvPr>
          <p:cNvSpPr/>
          <p:nvPr/>
        </p:nvSpPr>
        <p:spPr>
          <a:xfrm>
            <a:off x="6048437" y="3988614"/>
            <a:ext cx="29385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產品</a:t>
            </a:r>
            <a:r>
              <a:rPr lang="zh-TW" altLang="en-US" sz="1100" dirty="0">
                <a:solidFill>
                  <a:srgbClr val="000000"/>
                </a:solidFill>
                <a:latin typeface="Times New Roman" pitchFamily="18" charset="0"/>
                <a:cs typeface="Times New Roman" pitchFamily="18" charset="0"/>
              </a:rPr>
              <a:t>介紹資料</a:t>
            </a:r>
            <a:r>
              <a:rPr lang="zh-CN" altLang="en-US" sz="1100" dirty="0">
                <a:solidFill>
                  <a:srgbClr val="000000"/>
                </a:solidFill>
                <a:latin typeface="Times New Roman" pitchFamily="18" charset="0"/>
                <a:cs typeface="Times New Roman" pitchFamily="18" charset="0"/>
              </a:rPr>
              <a:t>印製</a:t>
            </a:r>
            <a:endParaRPr lang="zh-TW" altLang="en-US" sz="1100" dirty="0">
              <a:solidFill>
                <a:srgbClr val="000000"/>
              </a:solidFill>
              <a:latin typeface="Times New Roman" pitchFamily="18" charset="0"/>
              <a:cs typeface="Times New Roman" pitchFamily="18" charset="0"/>
            </a:endParaRPr>
          </a:p>
        </p:txBody>
      </p:sp>
      <p:sp>
        <p:nvSpPr>
          <p:cNvPr id="22" name="矩形 21">
            <a:extLst>
              <a:ext uri="{FF2B5EF4-FFF2-40B4-BE49-F238E27FC236}">
                <a16:creationId xmlns:a16="http://schemas.microsoft.com/office/drawing/2014/main" id="{B7EC7CA1-230A-A1CF-762C-E02FAFEE4A4C}"/>
              </a:ext>
            </a:extLst>
          </p:cNvPr>
          <p:cNvSpPr/>
          <p:nvPr/>
        </p:nvSpPr>
        <p:spPr>
          <a:xfrm>
            <a:off x="6048439" y="4390768"/>
            <a:ext cx="29385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、整理</a:t>
            </a:r>
            <a:r>
              <a:rPr lang="zh-CN" altLang="en-US" sz="1100" dirty="0">
                <a:solidFill>
                  <a:srgbClr val="000000"/>
                </a:solidFill>
                <a:latin typeface="Times New Roman" pitchFamily="18" charset="0"/>
                <a:cs typeface="Times New Roman" pitchFamily="18" charset="0"/>
              </a:rPr>
              <a:t>參觀者</a:t>
            </a:r>
            <a:r>
              <a:rPr lang="zh-TW" altLang="en-US" sz="1100" dirty="0">
                <a:solidFill>
                  <a:srgbClr val="000000"/>
                </a:solidFill>
                <a:latin typeface="Times New Roman" pitchFamily="18" charset="0"/>
                <a:cs typeface="Times New Roman" pitchFamily="18" charset="0"/>
              </a:rPr>
              <a:t>名單</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聯系顧客</a:t>
            </a:r>
          </a:p>
        </p:txBody>
      </p:sp>
      <p:sp>
        <p:nvSpPr>
          <p:cNvPr id="23" name="左大括号 22">
            <a:extLst>
              <a:ext uri="{FF2B5EF4-FFF2-40B4-BE49-F238E27FC236}">
                <a16:creationId xmlns:a16="http://schemas.microsoft.com/office/drawing/2014/main" id="{03801CBA-0C60-83C6-347F-40066C8C46DB}"/>
              </a:ext>
            </a:extLst>
          </p:cNvPr>
          <p:cNvSpPr/>
          <p:nvPr/>
        </p:nvSpPr>
        <p:spPr>
          <a:xfrm>
            <a:off x="5792289" y="4439680"/>
            <a:ext cx="250792" cy="57933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4" name="矩形 23">
            <a:extLst>
              <a:ext uri="{FF2B5EF4-FFF2-40B4-BE49-F238E27FC236}">
                <a16:creationId xmlns:a16="http://schemas.microsoft.com/office/drawing/2014/main" id="{19685156-1C52-3321-F53D-9FB24B386D4F}"/>
              </a:ext>
            </a:extLst>
          </p:cNvPr>
          <p:cNvSpPr/>
          <p:nvPr/>
        </p:nvSpPr>
        <p:spPr>
          <a:xfrm>
            <a:off x="6048437" y="4710809"/>
            <a:ext cx="293850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、應與展會期間洽談内容一致</a:t>
            </a:r>
          </a:p>
        </p:txBody>
      </p:sp>
    </p:spTree>
    <p:extLst>
      <p:ext uri="{BB962C8B-B14F-4D97-AF65-F5344CB8AC3E}">
        <p14:creationId xmlns:p14="http://schemas.microsoft.com/office/powerpoint/2010/main" val="1358546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商業展覽會</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trade exhibition</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1646237" y="631299"/>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商業展覽會（</a:t>
            </a:r>
            <a:r>
              <a:rPr lang="en-US" altLang="zh-CN" sz="1100" dirty="0">
                <a:solidFill>
                  <a:srgbClr val="4D4D4D"/>
                </a:solidFill>
                <a:latin typeface="Times New Roman" pitchFamily="18" charset="0"/>
                <a:cs typeface="Times New Roman" pitchFamily="18" charset="0"/>
              </a:rPr>
              <a:t>trade exhibition</a:t>
            </a:r>
            <a:r>
              <a:rPr lang="zh-CN" altLang="en-US" sz="1100" dirty="0">
                <a:solidFill>
                  <a:srgbClr val="4D4D4D"/>
                </a:solidFill>
                <a:latin typeface="Times New Roman" pitchFamily="18" charset="0"/>
                <a:cs typeface="Times New Roman" pitchFamily="18" charset="0"/>
              </a:rPr>
              <a:t>）：衡量參展效果</a:t>
            </a:r>
          </a:p>
        </p:txBody>
      </p:sp>
      <p:graphicFrame>
        <p:nvGraphicFramePr>
          <p:cNvPr id="4" name="表格 3">
            <a:extLst>
              <a:ext uri="{FF2B5EF4-FFF2-40B4-BE49-F238E27FC236}">
                <a16:creationId xmlns:a16="http://schemas.microsoft.com/office/drawing/2014/main" id="{EAAA8F47-0009-882C-7FBF-6959BA6898A8}"/>
              </a:ext>
            </a:extLst>
          </p:cNvPr>
          <p:cNvGraphicFramePr>
            <a:graphicFrameLocks noGrp="1"/>
          </p:cNvGraphicFramePr>
          <p:nvPr>
            <p:extLst>
              <p:ext uri="{D42A27DB-BD31-4B8C-83A1-F6EECF244321}">
                <p14:modId xmlns:p14="http://schemas.microsoft.com/office/powerpoint/2010/main" val="3839778158"/>
              </p:ext>
            </p:extLst>
          </p:nvPr>
        </p:nvGraphicFramePr>
        <p:xfrm>
          <a:off x="757096" y="1112688"/>
          <a:ext cx="10007881" cy="4664468"/>
        </p:xfrm>
        <a:graphic>
          <a:graphicData uri="http://schemas.openxmlformats.org/drawingml/2006/table">
            <a:tbl>
              <a:tblPr firstRow="1" firstCol="1" bandRow="1"/>
              <a:tblGrid>
                <a:gridCol w="1482445">
                  <a:extLst>
                    <a:ext uri="{9D8B030D-6E8A-4147-A177-3AD203B41FA5}">
                      <a16:colId xmlns:a16="http://schemas.microsoft.com/office/drawing/2014/main" val="3972369860"/>
                    </a:ext>
                  </a:extLst>
                </a:gridCol>
                <a:gridCol w="4262718">
                  <a:extLst>
                    <a:ext uri="{9D8B030D-6E8A-4147-A177-3AD203B41FA5}">
                      <a16:colId xmlns:a16="http://schemas.microsoft.com/office/drawing/2014/main" val="1223238242"/>
                    </a:ext>
                  </a:extLst>
                </a:gridCol>
                <a:gridCol w="4262718">
                  <a:extLst>
                    <a:ext uri="{9D8B030D-6E8A-4147-A177-3AD203B41FA5}">
                      <a16:colId xmlns:a16="http://schemas.microsoft.com/office/drawing/2014/main" val="610148308"/>
                    </a:ext>
                  </a:extLst>
                </a:gridCol>
              </a:tblGrid>
              <a:tr h="336308">
                <a:tc>
                  <a:txBody>
                    <a:bodyPr/>
                    <a:lstStyle/>
                    <a:p>
                      <a:pPr algn="ctr"/>
                      <a:r>
                        <a:rPr lang="zh-CN" sz="1500" kern="100" dirty="0">
                          <a:effectLst/>
                          <a:latin typeface="等线" panose="02010600030101010101" pitchFamily="2" charset="-122"/>
                          <a:ea typeface="宋体" panose="02010600030101010101" pitchFamily="2" charset="-122"/>
                          <a:cs typeface="Times New Roman" panose="02020603050405020304" pitchFamily="18" charset="0"/>
                        </a:rPr>
                        <a:t>因子</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500" kern="100" dirty="0">
                          <a:effectLst/>
                          <a:latin typeface="等线" panose="02010600030101010101" pitchFamily="2" charset="-122"/>
                          <a:ea typeface="宋体" panose="02010600030101010101" pitchFamily="2" charset="-122"/>
                          <a:cs typeface="Times New Roman" panose="02020603050405020304" pitchFamily="18" charset="0"/>
                        </a:rPr>
                        <a:t>算法</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500" kern="100" dirty="0">
                          <a:effectLst/>
                          <a:latin typeface="等线" panose="02010600030101010101" pitchFamily="2" charset="-122"/>
                          <a:ea typeface="宋体" panose="02010600030101010101" pitchFamily="2" charset="-122"/>
                          <a:cs typeface="Times New Roman" panose="02020603050405020304" pitchFamily="18" charset="0"/>
                        </a:rPr>
                        <a:t>因由</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5316202"/>
                  </a:ext>
                </a:extLst>
              </a:tr>
              <a:tr h="1201271">
                <a:tc>
                  <a:txBody>
                    <a:bodyPr/>
                    <a:lstStyle/>
                    <a:p>
                      <a:pPr algn="ctr"/>
                      <a:r>
                        <a:rPr lang="zh-CN" sz="1500" kern="100" dirty="0">
                          <a:effectLst/>
                          <a:latin typeface="等线" panose="02010600030101010101" pitchFamily="2" charset="-122"/>
                          <a:ea typeface="宋体" panose="02010600030101010101" pitchFamily="2" charset="-122"/>
                          <a:cs typeface="Times New Roman" panose="02020603050405020304" pitchFamily="18" charset="0"/>
                        </a:rPr>
                        <a:t>展位訪問人數</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500" kern="100" dirty="0">
                          <a:effectLst/>
                          <a:latin typeface="等线" panose="02010600030101010101" pitchFamily="2" charset="-122"/>
                          <a:ea typeface="宋体" panose="02010600030101010101" pitchFamily="2" charset="-122"/>
                          <a:cs typeface="Times New Roman" panose="02020603050405020304" pitchFamily="18" charset="0"/>
                        </a:rPr>
                        <a:t>每天都要計算訪問展位的人數，然後進行加總。一個簡單的做法是根據所發放出去宣傳冊的多少，估計展位的總訪問人數。</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500" kern="100" dirty="0">
                          <a:effectLst/>
                          <a:latin typeface="等线" panose="02010600030101010101" pitchFamily="2" charset="-122"/>
                          <a:ea typeface="宋体" panose="02010600030101010101" pitchFamily="2" charset="-122"/>
                          <a:cs typeface="Times New Roman" panose="02020603050405020304" pitchFamily="18" charset="0"/>
                        </a:rPr>
                        <a:t>公司的展示計劃是否能吸引顧客訪問展位？有些公司也對走過展位前的人流進行計算，以便知道本公司展位的吸引力大小，即訪問的人與經過的人之比率。</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910867"/>
                  </a:ext>
                </a:extLst>
              </a:tr>
              <a:tr h="726141">
                <a:tc>
                  <a:txBody>
                    <a:bodyPr/>
                    <a:lstStyle/>
                    <a:p>
                      <a:pPr algn="ctr"/>
                      <a:r>
                        <a:rPr lang="zh-CN" sz="1500" kern="100" dirty="0">
                          <a:effectLst/>
                          <a:latin typeface="等线" panose="02010600030101010101" pitchFamily="2" charset="-122"/>
                          <a:ea typeface="宋体" panose="02010600030101010101" pitchFamily="2" charset="-122"/>
                          <a:cs typeface="Times New Roman" panose="02020603050405020304" pitchFamily="18" charset="0"/>
                        </a:rPr>
                        <a:t>直郵回訪率</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500" kern="100" dirty="0">
                          <a:effectLst/>
                          <a:latin typeface="等线" panose="02010600030101010101" pitchFamily="2" charset="-122"/>
                          <a:ea typeface="宋体" panose="02010600030101010101" pitchFamily="2" charset="-122"/>
                          <a:cs typeface="Times New Roman" panose="02020603050405020304" pitchFamily="18" charset="0"/>
                        </a:rPr>
                        <a:t>公司展前會給一些企業去函，在展會期間應該計算出這些收到函件的企業，有多少拜訪展位。</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500" kern="100" dirty="0">
                          <a:effectLst/>
                          <a:latin typeface="等线" panose="02010600030101010101" pitchFamily="2" charset="-122"/>
                          <a:ea typeface="宋体" panose="02010600030101010101" pitchFamily="2" charset="-122"/>
                          <a:cs typeface="Times New Roman" panose="02020603050405020304" pitchFamily="18" charset="0"/>
                        </a:rPr>
                        <a:t>直郵回訪率提示，企業展前促銷的效果如何。</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5592723"/>
                  </a:ext>
                </a:extLst>
              </a:tr>
              <a:tr h="726141">
                <a:tc>
                  <a:txBody>
                    <a:bodyPr/>
                    <a:lstStyle/>
                    <a:p>
                      <a:pPr algn="ctr"/>
                      <a:r>
                        <a:rPr lang="zh-CN" sz="1500" kern="100" dirty="0">
                          <a:effectLst/>
                          <a:latin typeface="等线" panose="02010600030101010101" pitchFamily="2" charset="-122"/>
                          <a:ea typeface="宋体" panose="02010600030101010101" pitchFamily="2" charset="-122"/>
                          <a:cs typeface="Times New Roman" panose="02020603050405020304" pitchFamily="18" charset="0"/>
                        </a:rPr>
                        <a:t>吸引力</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500" kern="100" dirty="0">
                          <a:effectLst/>
                          <a:latin typeface="等线" panose="02010600030101010101" pitchFamily="2" charset="-122"/>
                          <a:ea typeface="宋体" panose="02010600030101010101" pitchFamily="2" charset="-122"/>
                          <a:cs typeface="Times New Roman" panose="02020603050405020304" pitchFamily="18" charset="0"/>
                        </a:rPr>
                        <a:t>用合格的潛在顧客數量除以參展的總人數，這一數據可以從展覽會管理機構獲取。</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500" kern="100" dirty="0">
                          <a:effectLst/>
                          <a:latin typeface="等线" panose="02010600030101010101" pitchFamily="2" charset="-122"/>
                          <a:ea typeface="宋体" panose="02010600030101010101" pitchFamily="2" charset="-122"/>
                          <a:cs typeface="Times New Roman" panose="02020603050405020304" pitchFamily="18" charset="0"/>
                        </a:rPr>
                        <a:t>這一數據提示，企業的展示計劃能夠吸引正確潛在顧客的程度。</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9697607"/>
                  </a:ext>
                </a:extLst>
              </a:tr>
              <a:tr h="699247">
                <a:tc>
                  <a:txBody>
                    <a:bodyPr/>
                    <a:lstStyle/>
                    <a:p>
                      <a:pPr algn="ctr"/>
                      <a:r>
                        <a:rPr lang="zh-CN" sz="1500" kern="100" dirty="0">
                          <a:effectLst/>
                          <a:latin typeface="等线" panose="02010600030101010101" pitchFamily="2" charset="-122"/>
                          <a:ea typeface="宋体" panose="02010600030101010101" pitchFamily="2" charset="-122"/>
                          <a:cs typeface="Times New Roman" panose="02020603050405020304" pitchFamily="18" charset="0"/>
                        </a:rPr>
                        <a:t>總媒體覆蓋率</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500" kern="100" dirty="0">
                          <a:effectLst/>
                          <a:latin typeface="等线" panose="02010600030101010101" pitchFamily="2" charset="-122"/>
                          <a:ea typeface="宋体" panose="02010600030101010101" pitchFamily="2" charset="-122"/>
                          <a:cs typeface="Times New Roman" panose="02020603050405020304" pitchFamily="18" charset="0"/>
                        </a:rPr>
                        <a:t>被記者、新聞機構或其他專業機構人員訪問的次數。</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500" kern="100" dirty="0">
                          <a:effectLst/>
                          <a:latin typeface="等线" panose="02010600030101010101" pitchFamily="2" charset="-122"/>
                          <a:ea typeface="宋体" panose="02010600030101010101" pitchFamily="2" charset="-122"/>
                          <a:cs typeface="Times New Roman" panose="02020603050405020304" pitchFamily="18" charset="0"/>
                        </a:rPr>
                        <a:t>雖然企業不能立即衡量公共關系的效果，但這一數據提示，企業吸引媒體注意能力的大小。</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2957156"/>
                  </a:ext>
                </a:extLst>
              </a:tr>
              <a:tr h="975360">
                <a:tc>
                  <a:txBody>
                    <a:bodyPr/>
                    <a:lstStyle/>
                    <a:p>
                      <a:pPr algn="ctr"/>
                      <a:r>
                        <a:rPr lang="zh-CN" sz="1500" kern="100" dirty="0">
                          <a:effectLst/>
                          <a:latin typeface="等线" panose="02010600030101010101" pitchFamily="2" charset="-122"/>
                          <a:ea typeface="宋体" panose="02010600030101010101" pitchFamily="2" charset="-122"/>
                          <a:cs typeface="Times New Roman" panose="02020603050405020304" pitchFamily="18" charset="0"/>
                        </a:rPr>
                        <a:t>軼事</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sz="1500" kern="100" dirty="0">
                          <a:effectLst/>
                          <a:latin typeface="等线" panose="02010600030101010101" pitchFamily="2" charset="-122"/>
                          <a:ea typeface="宋体" panose="02010600030101010101" pitchFamily="2" charset="-122"/>
                          <a:cs typeface="Times New Roman" panose="02020603050405020304" pitchFamily="18" charset="0"/>
                        </a:rPr>
                        <a:t>企業應該記錄下，有哪些顧客訪問展位和其訪問過程細節如何。</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sz="1500" kern="100" dirty="0">
                          <a:effectLst/>
                          <a:latin typeface="等线" panose="02010600030101010101" pitchFamily="2" charset="-122"/>
                          <a:ea typeface="宋体" panose="02010600030101010101" pitchFamily="2" charset="-122"/>
                          <a:cs typeface="Times New Roman" panose="02020603050405020304" pitchFamily="18" charset="0"/>
                        </a:rPr>
                        <a:t>在有些市場上，單筆交易就可以彌補展示計劃的成本。軼事可以讓企業經理人員對展示的成功有感性的認識。</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4683936"/>
                  </a:ext>
                </a:extLst>
              </a:tr>
            </a:tbl>
          </a:graphicData>
        </a:graphic>
      </p:graphicFrame>
    </p:spTree>
    <p:extLst>
      <p:ext uri="{BB962C8B-B14F-4D97-AF65-F5344CB8AC3E}">
        <p14:creationId xmlns:p14="http://schemas.microsoft.com/office/powerpoint/2010/main" val="1368045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advertising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30CEC2D9-F676-F6B5-6294-BE4303C5307C}"/>
              </a:ext>
            </a:extLst>
          </p:cNvPr>
          <p:cNvSpPr/>
          <p:nvPr/>
        </p:nvSpPr>
        <p:spPr>
          <a:xfrm>
            <a:off x="1646237" y="1087904"/>
            <a:ext cx="8229600" cy="1075872"/>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廣而告之（</a:t>
            </a:r>
            <a:r>
              <a:rPr lang="en-US" altLang="zh-CN" sz="1100" dirty="0">
                <a:solidFill>
                  <a:srgbClr val="4D4D4D"/>
                </a:solidFill>
                <a:latin typeface="Times New Roman" pitchFamily="18" charset="0"/>
                <a:cs typeface="Times New Roman" pitchFamily="18" charset="0"/>
              </a:rPr>
              <a:t>advertising</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工業品購買中心人員的組成一般相當複雜，推銷員</a:t>
            </a:r>
            <a:r>
              <a:rPr lang="zh-CN" altLang="en-US" sz="1100" dirty="0">
                <a:solidFill>
                  <a:srgbClr val="4D4D4D"/>
                </a:solidFill>
                <a:latin typeface="Times New Roman" pitchFamily="18" charset="0"/>
                <a:cs typeface="Times New Roman" pitchFamily="18" charset="0"/>
              </a:rPr>
              <a:t>不能</a:t>
            </a:r>
            <a:r>
              <a:rPr lang="zh-TW" altLang="en-US" sz="1100" dirty="0">
                <a:solidFill>
                  <a:srgbClr val="4D4D4D"/>
                </a:solidFill>
                <a:latin typeface="Times New Roman" pitchFamily="18" charset="0"/>
                <a:cs typeface="Times New Roman" pitchFamily="18" charset="0"/>
              </a:rPr>
              <a:t>接觸到採購中心的所有成員，並且，公司的潛在顧客也並非都明確，推銷員只能接觸到一部分潛在的顧客，廣告具有傳播範圍廣、覆蓋率高、可以重複播出、生動形象的特點，所以在產品的告知階段，廣告具有不可替代的作用，可以超越推銷員將信息傳遞到衆多的潛在顧客那裏。</a:t>
            </a:r>
            <a:endParaRPr lang="zh-CN" altLang="en-US" sz="1100" dirty="0">
              <a:solidFill>
                <a:srgbClr val="4D4D4D"/>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A90F39C7-7C1D-4FBD-735C-FCD27B434B95}"/>
              </a:ext>
            </a:extLst>
          </p:cNvPr>
          <p:cNvSpPr/>
          <p:nvPr/>
        </p:nvSpPr>
        <p:spPr>
          <a:xfrm>
            <a:off x="1501019" y="3471467"/>
            <a:ext cx="382710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廣告</a:t>
            </a:r>
            <a:r>
              <a:rPr lang="zh-TW" altLang="en-US"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advertising</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在</a:t>
            </a:r>
            <a:r>
              <a:rPr lang="zh-TW" altLang="en-US" sz="1100" dirty="0">
                <a:solidFill>
                  <a:srgbClr val="000000"/>
                </a:solidFill>
                <a:latin typeface="Times New Roman" pitchFamily="18" charset="0"/>
                <a:cs typeface="Times New Roman" pitchFamily="18" charset="0"/>
              </a:rPr>
              <a:t>工業品（</a:t>
            </a:r>
            <a:r>
              <a:rPr lang="en-US" altLang="zh-TW" sz="1100" i="1" dirty="0">
                <a:solidFill>
                  <a:srgbClr val="000000"/>
                </a:solidFill>
                <a:latin typeface="Times New Roman" pitchFamily="18" charset="0"/>
                <a:cs typeface="Times New Roman" pitchFamily="18" charset="0"/>
              </a:rPr>
              <a:t>industrial</a:t>
            </a:r>
            <a:r>
              <a:rPr lang="zh-TW" altLang="en-US" sz="1100" dirty="0">
                <a:solidFill>
                  <a:srgbClr val="000000"/>
                </a:solidFill>
                <a:latin typeface="Times New Roman" pitchFamily="18" charset="0"/>
                <a:cs typeface="Times New Roman" pitchFamily="18" charset="0"/>
              </a:rPr>
              <a:t>）行銷中的作用</a:t>
            </a:r>
            <a:endParaRPr lang="zh-CN"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B6C500E5-CC34-6CB8-86E4-8FD73C6565C4}"/>
              </a:ext>
            </a:extLst>
          </p:cNvPr>
          <p:cNvSpPr/>
          <p:nvPr/>
        </p:nvSpPr>
        <p:spPr>
          <a:xfrm>
            <a:off x="5328126" y="2689834"/>
            <a:ext cx="264989" cy="187739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A27EF8E7-4631-3462-27F8-D6F47F73F11A}"/>
              </a:ext>
            </a:extLst>
          </p:cNvPr>
          <p:cNvSpPr/>
          <p:nvPr/>
        </p:nvSpPr>
        <p:spPr>
          <a:xfrm>
            <a:off x="5603327" y="2968612"/>
            <a:ext cx="365433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增加購買者對產品的了解，刺激引導購買者的需求</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CBAC4315-2B16-F065-31CB-CDB6BDA08768}"/>
              </a:ext>
            </a:extLst>
          </p:cNvPr>
          <p:cNvSpPr/>
          <p:nvPr/>
        </p:nvSpPr>
        <p:spPr>
          <a:xfrm>
            <a:off x="5603328" y="3284596"/>
            <a:ext cx="36543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、促銷（</a:t>
            </a:r>
            <a:r>
              <a:rPr lang="en-US" altLang="zh-CN" sz="1100" i="1" dirty="0">
                <a:solidFill>
                  <a:srgbClr val="000000"/>
                </a:solidFill>
                <a:latin typeface="Times New Roman" pitchFamily="18" charset="0"/>
                <a:cs typeface="Times New Roman" pitchFamily="18" charset="0"/>
              </a:rPr>
              <a:t>p</a:t>
            </a:r>
            <a:r>
              <a:rPr lang="en-US" altLang="zh-TW" sz="1100" i="1" dirty="0">
                <a:solidFill>
                  <a:srgbClr val="000000"/>
                </a:solidFill>
                <a:latin typeface="Times New Roman" pitchFamily="18" charset="0"/>
                <a:cs typeface="Times New Roman" pitchFamily="18" charset="0"/>
              </a:rPr>
              <a:t>romotion</a:t>
            </a:r>
            <a:r>
              <a:rPr lang="zh-TW" altLang="en-US" sz="1100" dirty="0">
                <a:solidFill>
                  <a:srgbClr val="000000"/>
                </a:solidFill>
                <a:latin typeface="Times New Roman" pitchFamily="18" charset="0"/>
                <a:cs typeface="Times New Roman" pitchFamily="18" charset="0"/>
              </a:rPr>
              <a:t>）工具</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BD5E0207-F084-5222-4219-98EACFE3BA50}"/>
              </a:ext>
            </a:extLst>
          </p:cNvPr>
          <p:cNvSpPr/>
          <p:nvPr/>
        </p:nvSpPr>
        <p:spPr>
          <a:xfrm>
            <a:off x="5601027" y="2638304"/>
            <a:ext cx="365604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、爲人員推銷創造一個良好的氛圍</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ADF55E36-5BAF-5F98-8098-9119C6CD71BC}"/>
              </a:ext>
            </a:extLst>
          </p:cNvPr>
          <p:cNvSpPr/>
          <p:nvPr/>
        </p:nvSpPr>
        <p:spPr>
          <a:xfrm>
            <a:off x="5602080" y="3612918"/>
            <a:ext cx="36543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、把</a:t>
            </a:r>
            <a:r>
              <a:rPr lang="zh-CN" altLang="en-US" sz="1100" dirty="0">
                <a:solidFill>
                  <a:srgbClr val="000000"/>
                </a:solidFill>
                <a:latin typeface="Times New Roman" pitchFamily="18" charset="0"/>
                <a:cs typeface="Times New Roman" pitchFamily="18" charset="0"/>
              </a:rPr>
              <a:t>資訊</a:t>
            </a:r>
            <a:r>
              <a:rPr lang="zh-TW" altLang="en-US" sz="1100" dirty="0">
                <a:solidFill>
                  <a:srgbClr val="000000"/>
                </a:solidFill>
                <a:latin typeface="Times New Roman" pitchFamily="18" charset="0"/>
                <a:cs typeface="Times New Roman" pitchFamily="18" charset="0"/>
              </a:rPr>
              <a:t>傳遞給不能接觸和不知道的潛在客戶</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C99E5685-06B8-2B59-433A-D75992DE011A}"/>
              </a:ext>
            </a:extLst>
          </p:cNvPr>
          <p:cNvSpPr/>
          <p:nvPr/>
        </p:nvSpPr>
        <p:spPr>
          <a:xfrm>
            <a:off x="5602080" y="3935906"/>
            <a:ext cx="36543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、提高公司形象</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054B11E8-0EA0-C1FB-E553-5762586CF6F4}"/>
              </a:ext>
            </a:extLst>
          </p:cNvPr>
          <p:cNvSpPr/>
          <p:nvPr/>
        </p:nvSpPr>
        <p:spPr>
          <a:xfrm>
            <a:off x="5601027" y="4253100"/>
            <a:ext cx="365604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、產生銷售提示</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54468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advertising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1646237" y="1124360"/>
            <a:ext cx="8229600" cy="1075872"/>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廣而告之（</a:t>
            </a:r>
            <a:r>
              <a:rPr lang="en-US" altLang="zh-CN" sz="1100" dirty="0">
                <a:solidFill>
                  <a:srgbClr val="4D4D4D"/>
                </a:solidFill>
                <a:latin typeface="Times New Roman" pitchFamily="18" charset="0"/>
                <a:cs typeface="Times New Roman" pitchFamily="18" charset="0"/>
              </a:rPr>
              <a:t>advertising</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工業品購買中心人員的組成一般相當複雜，推銷員</a:t>
            </a:r>
            <a:r>
              <a:rPr lang="zh-CN" altLang="en-US" sz="1100" dirty="0">
                <a:solidFill>
                  <a:srgbClr val="4D4D4D"/>
                </a:solidFill>
                <a:latin typeface="Times New Roman" pitchFamily="18" charset="0"/>
                <a:cs typeface="Times New Roman" pitchFamily="18" charset="0"/>
              </a:rPr>
              <a:t>不能</a:t>
            </a:r>
            <a:r>
              <a:rPr lang="zh-TW" altLang="en-US" sz="1100" dirty="0">
                <a:solidFill>
                  <a:srgbClr val="4D4D4D"/>
                </a:solidFill>
                <a:latin typeface="Times New Roman" pitchFamily="18" charset="0"/>
                <a:cs typeface="Times New Roman" pitchFamily="18" charset="0"/>
              </a:rPr>
              <a:t>接觸到採購中心的所有成員，並且，公司的潛在顧客也並非都明確，推銷員只能接觸到一部分潛在的顧客，廣告具有傳播範圍廣、覆蓋率高、可以重複播出、生動形象的特點，所以在產品的告知階段，廣告具有不可替代的作用，可以超越推銷員將信息傳遞到衆多的潛在顧客那裏。</a:t>
            </a:r>
            <a:endParaRPr lang="zh-CN" altLang="en-US" sz="1100" dirty="0">
              <a:solidFill>
                <a:srgbClr val="4D4D4D"/>
              </a:solidFill>
              <a:latin typeface="Times New Roman" pitchFamily="18" charset="0"/>
              <a:cs typeface="Times New Roman" pitchFamily="18" charset="0"/>
            </a:endParaRPr>
          </a:p>
        </p:txBody>
      </p:sp>
      <p:sp>
        <p:nvSpPr>
          <p:cNvPr id="4" name="矩形: 圆角 3">
            <a:extLst>
              <a:ext uri="{FF2B5EF4-FFF2-40B4-BE49-F238E27FC236}">
                <a16:creationId xmlns:a16="http://schemas.microsoft.com/office/drawing/2014/main" id="{400CE66A-7740-E98E-5CE3-9A1DE0E4EA58}"/>
              </a:ext>
            </a:extLst>
          </p:cNvPr>
          <p:cNvSpPr/>
          <p:nvPr/>
        </p:nvSpPr>
        <p:spPr>
          <a:xfrm>
            <a:off x="917986" y="2979782"/>
            <a:ext cx="1163231"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確定廣告目標</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6" name="直接箭头连接符 5">
            <a:extLst>
              <a:ext uri="{FF2B5EF4-FFF2-40B4-BE49-F238E27FC236}">
                <a16:creationId xmlns:a16="http://schemas.microsoft.com/office/drawing/2014/main" id="{E53D82A8-DDD3-9463-0FDF-809E24D41CE4}"/>
              </a:ext>
            </a:extLst>
          </p:cNvPr>
          <p:cNvCxnSpPr>
            <a:cxnSpLocks/>
          </p:cNvCxnSpPr>
          <p:nvPr/>
        </p:nvCxnSpPr>
        <p:spPr>
          <a:xfrm>
            <a:off x="2215690" y="3517664"/>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A64BEA57-1644-8DF7-0637-AF8B63F8CB9C}"/>
              </a:ext>
            </a:extLst>
          </p:cNvPr>
          <p:cNvSpPr/>
          <p:nvPr/>
        </p:nvSpPr>
        <p:spPr>
          <a:xfrm>
            <a:off x="2892126" y="2975299"/>
            <a:ext cx="1413313"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確定廣告</a:t>
            </a:r>
            <a:r>
              <a:rPr lang="zh-CN" altLang="en-US" dirty="0">
                <a:solidFill>
                  <a:schemeClr val="tx1"/>
                </a:solidFill>
                <a:latin typeface="宋体" panose="02010600030101010101" pitchFamily="2" charset="-122"/>
                <a:ea typeface="宋体" panose="02010600030101010101" pitchFamily="2" charset="-122"/>
              </a:rPr>
              <a:t>費用</a:t>
            </a:r>
            <a:r>
              <a:rPr lang="zh-TW" altLang="en-US" dirty="0">
                <a:solidFill>
                  <a:schemeClr val="tx1"/>
                </a:solidFill>
                <a:latin typeface="宋体" panose="02010600030101010101" pitchFamily="2" charset="-122"/>
                <a:ea typeface="宋体" panose="02010600030101010101" pitchFamily="2" charset="-122"/>
              </a:rPr>
              <a:t>預算</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8" name="直接箭头连接符 7">
            <a:extLst>
              <a:ext uri="{FF2B5EF4-FFF2-40B4-BE49-F238E27FC236}">
                <a16:creationId xmlns:a16="http://schemas.microsoft.com/office/drawing/2014/main" id="{08F0467E-FA6F-D96A-F08C-3D4FE831AD31}"/>
              </a:ext>
            </a:extLst>
          </p:cNvPr>
          <p:cNvCxnSpPr>
            <a:cxnSpLocks/>
          </p:cNvCxnSpPr>
          <p:nvPr/>
        </p:nvCxnSpPr>
        <p:spPr>
          <a:xfrm>
            <a:off x="4424322" y="3524597"/>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4EB19232-F097-1878-EE9D-EF1B81203572}"/>
              </a:ext>
            </a:extLst>
          </p:cNvPr>
          <p:cNvSpPr/>
          <p:nvPr/>
        </p:nvSpPr>
        <p:spPr>
          <a:xfrm>
            <a:off x="5094071" y="2984262"/>
            <a:ext cx="1162467" cy="1085386"/>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編輯廣告資訊</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0" name="直接箭头连接符 9">
            <a:extLst>
              <a:ext uri="{FF2B5EF4-FFF2-40B4-BE49-F238E27FC236}">
                <a16:creationId xmlns:a16="http://schemas.microsoft.com/office/drawing/2014/main" id="{AC0AD37A-8DD8-D35C-10F8-728FE3C58CE5}"/>
              </a:ext>
            </a:extLst>
          </p:cNvPr>
          <p:cNvCxnSpPr>
            <a:cxnSpLocks/>
          </p:cNvCxnSpPr>
          <p:nvPr/>
        </p:nvCxnSpPr>
        <p:spPr>
          <a:xfrm>
            <a:off x="6392975" y="3523400"/>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F0AB5AB4-7EB4-D49F-B00A-93A65724F096}"/>
              </a:ext>
            </a:extLst>
          </p:cNvPr>
          <p:cNvSpPr/>
          <p:nvPr/>
        </p:nvSpPr>
        <p:spPr>
          <a:xfrm>
            <a:off x="7069411" y="2984262"/>
            <a:ext cx="1512781" cy="1085387"/>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工業品廣告傳媒的選擇</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12" name="直接箭头连接符 11">
            <a:extLst>
              <a:ext uri="{FF2B5EF4-FFF2-40B4-BE49-F238E27FC236}">
                <a16:creationId xmlns:a16="http://schemas.microsoft.com/office/drawing/2014/main" id="{CCE6DB49-88C9-B743-053A-7DD9DABE0670}"/>
              </a:ext>
            </a:extLst>
          </p:cNvPr>
          <p:cNvCxnSpPr>
            <a:cxnSpLocks/>
          </p:cNvCxnSpPr>
          <p:nvPr/>
        </p:nvCxnSpPr>
        <p:spPr>
          <a:xfrm>
            <a:off x="8723800" y="3523399"/>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89AAF917-54D7-A0B5-2F52-368A8E83AF84}"/>
              </a:ext>
            </a:extLst>
          </p:cNvPr>
          <p:cNvSpPr/>
          <p:nvPr/>
        </p:nvSpPr>
        <p:spPr>
          <a:xfrm>
            <a:off x="9405407" y="2984261"/>
            <a:ext cx="1162467" cy="1085387"/>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廣告效果評價</a:t>
            </a:r>
            <a:endParaRPr lang="zh-CN" altLang="en-US"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4993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advertising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1429449" y="1054237"/>
            <a:ext cx="8663175" cy="56804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廣而告之（</a:t>
            </a:r>
            <a:r>
              <a:rPr lang="en-US" altLang="zh-CN" sz="1100" dirty="0">
                <a:solidFill>
                  <a:srgbClr val="4D4D4D"/>
                </a:solidFill>
                <a:latin typeface="Times New Roman" pitchFamily="18" charset="0"/>
                <a:cs typeface="Times New Roman" pitchFamily="18" charset="0"/>
              </a:rPr>
              <a:t>advertising</a:t>
            </a:r>
            <a:r>
              <a:rPr lang="zh-CN" altLang="en-US" sz="1100" dirty="0">
                <a:solidFill>
                  <a:srgbClr val="4D4D4D"/>
                </a:solidFill>
                <a:latin typeface="Times New Roman" pitchFamily="18" charset="0"/>
                <a:cs typeface="Times New Roman" pitchFamily="18" charset="0"/>
              </a:rPr>
              <a:t>）：編輯廣告資訊</a:t>
            </a:r>
            <a:endParaRPr lang="en-US" altLang="zh-CN"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廣告</a:t>
            </a:r>
            <a:r>
              <a:rPr lang="zh-TW" altLang="en-US" sz="1100" dirty="0">
                <a:solidFill>
                  <a:srgbClr val="4D4D4D"/>
                </a:solidFill>
                <a:latin typeface="Times New Roman" pitchFamily="18" charset="0"/>
                <a:cs typeface="Times New Roman" pitchFamily="18" charset="0"/>
              </a:rPr>
              <a:t>資訊的編輯是把既定的廣告目標轉換爲原稿和圖像，包括廣告主題和要傳遞的内容，即規劃向受衆「説什麽」和「怎麽説」的問題。</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EA681D4B-0041-AE7E-90C3-FA7D7A499746}"/>
              </a:ext>
            </a:extLst>
          </p:cNvPr>
          <p:cNvSpPr/>
          <p:nvPr/>
        </p:nvSpPr>
        <p:spPr>
          <a:xfrm>
            <a:off x="1174378" y="3140758"/>
            <a:ext cx="296901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編輯廣告</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advertising</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資訊</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information</a:t>
            </a:r>
            <a:r>
              <a:rPr lang="zh-CN" altLang="en-US" sz="1100" dirty="0">
                <a:solidFill>
                  <a:srgbClr val="000000"/>
                </a:solidFill>
                <a:latin typeface="Times New Roman" pitchFamily="18" charset="0"/>
                <a:cs typeface="Times New Roman" pitchFamily="18" charset="0"/>
              </a:rPr>
              <a:t>）</a:t>
            </a:r>
          </a:p>
        </p:txBody>
      </p:sp>
      <p:sp>
        <p:nvSpPr>
          <p:cNvPr id="6" name="左大括号 5">
            <a:extLst>
              <a:ext uri="{FF2B5EF4-FFF2-40B4-BE49-F238E27FC236}">
                <a16:creationId xmlns:a16="http://schemas.microsoft.com/office/drawing/2014/main" id="{32A650F5-18F1-B5FE-7659-6A0BEEC617E0}"/>
              </a:ext>
            </a:extLst>
          </p:cNvPr>
          <p:cNvSpPr/>
          <p:nvPr/>
        </p:nvSpPr>
        <p:spPr>
          <a:xfrm>
            <a:off x="4143392" y="2498772"/>
            <a:ext cx="264989" cy="159731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3001A6CD-CCCC-6017-131F-EF7556033B65}"/>
              </a:ext>
            </a:extLst>
          </p:cNvPr>
          <p:cNvSpPr/>
          <p:nvPr/>
        </p:nvSpPr>
        <p:spPr>
          <a:xfrm>
            <a:off x="4418594" y="3781958"/>
            <a:ext cx="161619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廣告表現策略</a:t>
            </a:r>
          </a:p>
        </p:txBody>
      </p:sp>
      <p:sp>
        <p:nvSpPr>
          <p:cNvPr id="12" name="矩形 11">
            <a:extLst>
              <a:ext uri="{FF2B5EF4-FFF2-40B4-BE49-F238E27FC236}">
                <a16:creationId xmlns:a16="http://schemas.microsoft.com/office/drawing/2014/main" id="{0E8314E6-A509-F79C-3BF8-C5153C51EE56}"/>
              </a:ext>
            </a:extLst>
          </p:cNvPr>
          <p:cNvSpPr/>
          <p:nvPr/>
        </p:nvSpPr>
        <p:spPr>
          <a:xfrm>
            <a:off x="4416294" y="2447243"/>
            <a:ext cx="161695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、廣告的主題和内容</a:t>
            </a:r>
          </a:p>
        </p:txBody>
      </p:sp>
      <p:sp>
        <p:nvSpPr>
          <p:cNvPr id="16" name="矩形 15">
            <a:extLst>
              <a:ext uri="{FF2B5EF4-FFF2-40B4-BE49-F238E27FC236}">
                <a16:creationId xmlns:a16="http://schemas.microsoft.com/office/drawing/2014/main" id="{7836DA6A-2738-FD58-F119-BE89C6A721E6}"/>
              </a:ext>
            </a:extLst>
          </p:cNvPr>
          <p:cNvSpPr/>
          <p:nvPr/>
        </p:nvSpPr>
        <p:spPr>
          <a:xfrm>
            <a:off x="6299452" y="3282728"/>
            <a:ext cx="42789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、獨特銷售主題策略（</a:t>
            </a:r>
            <a:r>
              <a:rPr lang="en-US" altLang="zh-TW" sz="1100" dirty="0">
                <a:solidFill>
                  <a:srgbClr val="000000"/>
                </a:solidFill>
                <a:latin typeface="Times New Roman" pitchFamily="18" charset="0"/>
                <a:cs typeface="Times New Roman" pitchFamily="18" charset="0"/>
              </a:rPr>
              <a:t>unique selling proposition strategy, USP</a:t>
            </a:r>
            <a:r>
              <a:rPr lang="zh-TW" altLang="en-US" sz="1100" dirty="0">
                <a:solidFill>
                  <a:srgbClr val="000000"/>
                </a:solidFill>
                <a:latin typeface="Times New Roman" pitchFamily="18" charset="0"/>
                <a:cs typeface="Times New Roman" pitchFamily="18" charset="0"/>
              </a:rPr>
              <a:t>）</a:t>
            </a:r>
          </a:p>
        </p:txBody>
      </p:sp>
      <p:sp>
        <p:nvSpPr>
          <p:cNvPr id="17" name="左大括号 16">
            <a:extLst>
              <a:ext uri="{FF2B5EF4-FFF2-40B4-BE49-F238E27FC236}">
                <a16:creationId xmlns:a16="http://schemas.microsoft.com/office/drawing/2014/main" id="{E1A164A7-6ACC-F40D-882B-58922CDAF9F6}"/>
              </a:ext>
            </a:extLst>
          </p:cNvPr>
          <p:cNvSpPr/>
          <p:nvPr/>
        </p:nvSpPr>
        <p:spPr>
          <a:xfrm>
            <a:off x="6043303" y="3331639"/>
            <a:ext cx="250792" cy="122112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8" name="矩形 17">
            <a:extLst>
              <a:ext uri="{FF2B5EF4-FFF2-40B4-BE49-F238E27FC236}">
                <a16:creationId xmlns:a16="http://schemas.microsoft.com/office/drawing/2014/main" id="{902FA8A6-800E-51B3-1B46-6EA9B356277B}"/>
              </a:ext>
            </a:extLst>
          </p:cNvPr>
          <p:cNvSpPr/>
          <p:nvPr/>
        </p:nvSpPr>
        <p:spPr>
          <a:xfrm>
            <a:off x="6299450" y="3602769"/>
            <a:ext cx="42789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、品牌印象策略（</a:t>
            </a:r>
            <a:r>
              <a:rPr lang="en-US" altLang="zh-TW" sz="1100" dirty="0">
                <a:solidFill>
                  <a:srgbClr val="000000"/>
                </a:solidFill>
                <a:latin typeface="Times New Roman" pitchFamily="18" charset="0"/>
                <a:cs typeface="Times New Roman" pitchFamily="18" charset="0"/>
              </a:rPr>
              <a:t>brand image</a:t>
            </a:r>
            <a:r>
              <a:rPr lang="zh-TW" altLang="en-US" sz="1100" dirty="0">
                <a:solidFill>
                  <a:srgbClr val="000000"/>
                </a:solidFill>
                <a:latin typeface="Times New Roman" pitchFamily="18" charset="0"/>
                <a:cs typeface="Times New Roman" pitchFamily="18" charset="0"/>
              </a:rPr>
              <a:t>）</a:t>
            </a:r>
          </a:p>
        </p:txBody>
      </p:sp>
      <p:sp>
        <p:nvSpPr>
          <p:cNvPr id="19" name="矩形 18">
            <a:extLst>
              <a:ext uri="{FF2B5EF4-FFF2-40B4-BE49-F238E27FC236}">
                <a16:creationId xmlns:a16="http://schemas.microsoft.com/office/drawing/2014/main" id="{2DF09972-1575-42AD-1290-1D421147F83C}"/>
              </a:ext>
            </a:extLst>
          </p:cNvPr>
          <p:cNvSpPr/>
          <p:nvPr/>
        </p:nvSpPr>
        <p:spPr>
          <a:xfrm>
            <a:off x="6299450" y="3916894"/>
            <a:ext cx="42789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r>
              <a:rPr lang="zh-TW" altLang="sv-SE" sz="1100" dirty="0">
                <a:solidFill>
                  <a:srgbClr val="000000"/>
                </a:solidFill>
                <a:latin typeface="Times New Roman" pitchFamily="18" charset="0"/>
                <a:cs typeface="Times New Roman" pitchFamily="18" charset="0"/>
              </a:rPr>
              <a:t>定位策略（</a:t>
            </a:r>
            <a:r>
              <a:rPr lang="sv-SE" altLang="zh-TW" sz="1100" dirty="0">
                <a:solidFill>
                  <a:srgbClr val="000000"/>
                </a:solidFill>
                <a:latin typeface="Times New Roman" pitchFamily="18" charset="0"/>
                <a:cs typeface="Times New Roman" pitchFamily="18" charset="0"/>
              </a:rPr>
              <a:t>positioning</a:t>
            </a:r>
            <a:r>
              <a:rPr lang="zh-TW" altLang="sv-SE"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150F8124-428E-D246-BEC6-EC37574B10C8}"/>
              </a:ext>
            </a:extLst>
          </p:cNvPr>
          <p:cNvSpPr/>
          <p:nvPr/>
        </p:nvSpPr>
        <p:spPr>
          <a:xfrm>
            <a:off x="6299449" y="2108351"/>
            <a:ext cx="42789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、聚焦於顧客利益</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4" name="左大括号 23">
            <a:extLst>
              <a:ext uri="{FF2B5EF4-FFF2-40B4-BE49-F238E27FC236}">
                <a16:creationId xmlns:a16="http://schemas.microsoft.com/office/drawing/2014/main" id="{0173799F-2364-D73B-818A-2BD72AF40643}"/>
              </a:ext>
            </a:extLst>
          </p:cNvPr>
          <p:cNvSpPr/>
          <p:nvPr/>
        </p:nvSpPr>
        <p:spPr>
          <a:xfrm>
            <a:off x="6043300" y="2157262"/>
            <a:ext cx="250792" cy="89346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5" name="矩形 24">
            <a:extLst>
              <a:ext uri="{FF2B5EF4-FFF2-40B4-BE49-F238E27FC236}">
                <a16:creationId xmlns:a16="http://schemas.microsoft.com/office/drawing/2014/main" id="{F930698A-B83C-6CF6-3734-883E13F621E4}"/>
              </a:ext>
            </a:extLst>
          </p:cNvPr>
          <p:cNvSpPr/>
          <p:nvPr/>
        </p:nvSpPr>
        <p:spPr>
          <a:xfrm>
            <a:off x="6299447" y="2428392"/>
            <a:ext cx="42789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、理解購買者的動機</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D93B2715-5E37-93E3-3341-8FD45E16DF72}"/>
              </a:ext>
            </a:extLst>
          </p:cNvPr>
          <p:cNvSpPr/>
          <p:nvPr/>
        </p:nvSpPr>
        <p:spPr>
          <a:xfrm>
            <a:off x="6299447" y="2742517"/>
            <a:ext cx="42789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、分析品牌形象與企業形象，增强顧客信心</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77BFD306-3766-EE15-5B80-5750FCF23C5D}"/>
              </a:ext>
            </a:extLst>
          </p:cNvPr>
          <p:cNvSpPr/>
          <p:nvPr/>
        </p:nvSpPr>
        <p:spPr>
          <a:xfrm>
            <a:off x="6298798" y="4234829"/>
            <a:ext cx="42789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4</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、系列化策略（</a:t>
            </a:r>
            <a:r>
              <a:rPr lang="en-US" altLang="zh-TW" sz="1100" dirty="0">
                <a:solidFill>
                  <a:srgbClr val="000000"/>
                </a:solidFill>
                <a:latin typeface="Times New Roman" pitchFamily="18" charset="0"/>
                <a:cs typeface="Times New Roman" pitchFamily="18" charset="0"/>
              </a:rPr>
              <a:t>series of advertisements</a:t>
            </a:r>
            <a:r>
              <a:rPr lang="zh-TW"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160070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advertising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1646237" y="867620"/>
            <a:ext cx="8229600" cy="56977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廣而告之（</a:t>
            </a:r>
            <a:r>
              <a:rPr lang="en-US" altLang="zh-CN" sz="1100" dirty="0">
                <a:solidFill>
                  <a:srgbClr val="4D4D4D"/>
                </a:solidFill>
                <a:latin typeface="Times New Roman" pitchFamily="18" charset="0"/>
                <a:cs typeface="Times New Roman" pitchFamily="18" charset="0"/>
              </a:rPr>
              <a:t>advertising</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傳媒（</a:t>
            </a:r>
            <a:r>
              <a:rPr lang="en-US" altLang="zh-TW" sz="1100" dirty="0">
                <a:solidFill>
                  <a:srgbClr val="4D4D4D"/>
                </a:solidFill>
                <a:latin typeface="Times New Roman" pitchFamily="18" charset="0"/>
                <a:cs typeface="Times New Roman" pitchFamily="18" charset="0"/>
              </a:rPr>
              <a:t>media</a:t>
            </a:r>
            <a:r>
              <a:rPr lang="zh-TW" altLang="en-US" sz="1100" dirty="0">
                <a:solidFill>
                  <a:srgbClr val="4D4D4D"/>
                </a:solidFill>
                <a:latin typeface="Times New Roman" pitchFamily="18" charset="0"/>
                <a:cs typeface="Times New Roman" pitchFamily="18" charset="0"/>
              </a:rPr>
              <a:t>）選擇</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廣告媒體是指實現廣告主與廣告對象之間聯系的工具，或者説，廣告媒體就是廣告資訊的傳遞工具。</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0227805A-5DBD-85A2-CFD7-2C023B2C7068}"/>
              </a:ext>
            </a:extLst>
          </p:cNvPr>
          <p:cNvSpPr/>
          <p:nvPr/>
        </p:nvSpPr>
        <p:spPr>
          <a:xfrm>
            <a:off x="1150040" y="2322283"/>
            <a:ext cx="4159625"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工業品（</a:t>
            </a:r>
            <a:r>
              <a:rPr lang="en-US" altLang="zh-CN" sz="1100" dirty="0">
                <a:solidFill>
                  <a:srgbClr val="000000"/>
                </a:solidFill>
                <a:latin typeface="Times New Roman" pitchFamily="18" charset="0"/>
                <a:cs typeface="Times New Roman" pitchFamily="18" charset="0"/>
              </a:rPr>
              <a:t>industrial</a:t>
            </a:r>
            <a:r>
              <a:rPr lang="zh-CN" altLang="en-US" sz="1100" dirty="0">
                <a:solidFill>
                  <a:srgbClr val="000000"/>
                </a:solidFill>
                <a:latin typeface="Times New Roman" pitchFamily="18" charset="0"/>
                <a:cs typeface="Times New Roman" pitchFamily="18" charset="0"/>
              </a:rPr>
              <a:t>）行銷廣告（</a:t>
            </a:r>
            <a:r>
              <a:rPr lang="en-US" altLang="zh-CN" sz="1100" dirty="0">
                <a:solidFill>
                  <a:srgbClr val="000000"/>
                </a:solidFill>
                <a:latin typeface="Times New Roman" pitchFamily="18" charset="0"/>
                <a:cs typeface="Times New Roman" pitchFamily="18" charset="0"/>
              </a:rPr>
              <a:t>advertising</a:t>
            </a:r>
            <a:r>
              <a:rPr lang="zh-CN" altLang="en-US" sz="1100" dirty="0">
                <a:solidFill>
                  <a:srgbClr val="000000"/>
                </a:solidFill>
                <a:latin typeface="Times New Roman" pitchFamily="18" charset="0"/>
                <a:cs typeface="Times New Roman" pitchFamily="18" charset="0"/>
              </a:rPr>
              <a:t>）傳媒（</a:t>
            </a:r>
            <a:r>
              <a:rPr lang="en-US" altLang="zh-CN" sz="1100" dirty="0">
                <a:solidFill>
                  <a:srgbClr val="000000"/>
                </a:solidFill>
                <a:latin typeface="Times New Roman" pitchFamily="18" charset="0"/>
                <a:cs typeface="Times New Roman" pitchFamily="18" charset="0"/>
              </a:rPr>
              <a:t>media</a:t>
            </a:r>
            <a:r>
              <a:rPr lang="zh-CN" altLang="en-US" sz="1100" dirty="0">
                <a:solidFill>
                  <a:srgbClr val="000000"/>
                </a:solidFill>
                <a:latin typeface="Times New Roman" pitchFamily="18" charset="0"/>
                <a:cs typeface="Times New Roman" pitchFamily="18" charset="0"/>
              </a:rPr>
              <a:t>）選擇</a:t>
            </a:r>
          </a:p>
        </p:txBody>
      </p:sp>
      <p:sp>
        <p:nvSpPr>
          <p:cNvPr id="6" name="矩形 5">
            <a:extLst>
              <a:ext uri="{FF2B5EF4-FFF2-40B4-BE49-F238E27FC236}">
                <a16:creationId xmlns:a16="http://schemas.microsoft.com/office/drawing/2014/main" id="{D6007A83-0112-3474-C9C2-98C8841F31AB}"/>
              </a:ext>
            </a:extLst>
          </p:cNvPr>
          <p:cNvSpPr/>
          <p:nvPr/>
        </p:nvSpPr>
        <p:spPr>
          <a:xfrm>
            <a:off x="5566902" y="1984418"/>
            <a:ext cx="280299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、商業期刊</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magazine advertisements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DEE6569B-E517-4D00-CAB2-E557F0E0BF3B}"/>
              </a:ext>
            </a:extLst>
          </p:cNvPr>
          <p:cNvSpPr/>
          <p:nvPr/>
        </p:nvSpPr>
        <p:spPr>
          <a:xfrm>
            <a:off x="5310752" y="2033328"/>
            <a:ext cx="250792" cy="188998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BD5615E3-F75B-DB56-A7FF-D410CCC8531B}"/>
              </a:ext>
            </a:extLst>
          </p:cNvPr>
          <p:cNvSpPr/>
          <p:nvPr/>
        </p:nvSpPr>
        <p:spPr>
          <a:xfrm>
            <a:off x="5566900" y="2416519"/>
            <a:ext cx="280299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、直接郵寄（</a:t>
            </a:r>
            <a:r>
              <a:rPr lang="en-US" altLang="zh-CN" sz="1100" dirty="0">
                <a:solidFill>
                  <a:srgbClr val="000000"/>
                </a:solidFill>
                <a:latin typeface="Times New Roman" pitchFamily="18" charset="0"/>
                <a:cs typeface="Times New Roman" pitchFamily="18" charset="0"/>
              </a:rPr>
              <a:t>d</a:t>
            </a:r>
            <a:r>
              <a:rPr lang="en-US" altLang="zh-TW" sz="1100" dirty="0">
                <a:solidFill>
                  <a:srgbClr val="000000"/>
                </a:solidFill>
                <a:latin typeface="Times New Roman" pitchFamily="18" charset="0"/>
                <a:cs typeface="Times New Roman" pitchFamily="18" charset="0"/>
              </a:rPr>
              <a:t>irect </a:t>
            </a:r>
            <a:r>
              <a:rPr lang="en-US" altLang="zh-CN" sz="1100" dirty="0">
                <a:solidFill>
                  <a:srgbClr val="000000"/>
                </a:solidFill>
                <a:latin typeface="Times New Roman" pitchFamily="18" charset="0"/>
                <a:cs typeface="Times New Roman" pitchFamily="18" charset="0"/>
              </a:rPr>
              <a:t>m</a:t>
            </a:r>
            <a:r>
              <a:rPr lang="en-US" altLang="zh-TW" sz="1100" dirty="0">
                <a:solidFill>
                  <a:srgbClr val="000000"/>
                </a:solidFill>
                <a:latin typeface="Times New Roman" pitchFamily="18" charset="0"/>
                <a:cs typeface="Times New Roman" pitchFamily="18" charset="0"/>
              </a:rPr>
              <a:t>ail advertising, DM</a:t>
            </a:r>
            <a:r>
              <a:rPr lang="zh-TW" altLang="en-US" sz="1100" dirty="0">
                <a:solidFill>
                  <a:srgbClr val="000000"/>
                </a:solidFill>
                <a:latin typeface="Times New Roman" pitchFamily="18" charset="0"/>
                <a:cs typeface="Times New Roman" pitchFamily="18" charset="0"/>
              </a:rPr>
              <a:t>）</a:t>
            </a:r>
          </a:p>
        </p:txBody>
      </p:sp>
      <p:sp>
        <p:nvSpPr>
          <p:cNvPr id="9" name="矩形 8">
            <a:extLst>
              <a:ext uri="{FF2B5EF4-FFF2-40B4-BE49-F238E27FC236}">
                <a16:creationId xmlns:a16="http://schemas.microsoft.com/office/drawing/2014/main" id="{A66547A5-6ED7-3F47-A061-67384BDC2214}"/>
              </a:ext>
            </a:extLst>
          </p:cNvPr>
          <p:cNvSpPr/>
          <p:nvPr/>
        </p:nvSpPr>
        <p:spPr>
          <a:xfrm>
            <a:off x="5566900" y="3609185"/>
            <a:ext cx="280299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、網路廣告（</a:t>
            </a:r>
            <a:r>
              <a:rPr lang="en-US" altLang="zh-TW" sz="1100" dirty="0">
                <a:solidFill>
                  <a:srgbClr val="000000"/>
                </a:solidFill>
                <a:latin typeface="Times New Roman" pitchFamily="18" charset="0"/>
                <a:cs typeface="Times New Roman" pitchFamily="18" charset="0"/>
              </a:rPr>
              <a:t>online advertising</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531F97D2-214C-72CA-247D-134222C31DBC}"/>
              </a:ext>
            </a:extLst>
          </p:cNvPr>
          <p:cNvSpPr/>
          <p:nvPr/>
        </p:nvSpPr>
        <p:spPr>
          <a:xfrm>
            <a:off x="2553306" y="5196888"/>
            <a:ext cx="5465202" cy="293991"/>
          </a:xfrm>
          <a:prstGeom prst="rect">
            <a:avLst/>
          </a:prstGeom>
        </p:spPr>
        <p:txBody>
          <a:bodyPr wrap="square">
            <a:spAutoFit/>
          </a:bodyPr>
          <a:lstStyle/>
          <a:p>
            <a:pPr algn="ctr">
              <a:lnSpc>
                <a:spcPct val="150000"/>
              </a:lnSpc>
            </a:pPr>
            <a:r>
              <a:rPr lang="zh-TW" altLang="en-US" sz="1000" dirty="0">
                <a:solidFill>
                  <a:srgbClr val="4D4D4D"/>
                </a:solidFill>
                <a:latin typeface="Times New Roman" pitchFamily="18" charset="0"/>
                <a:cs typeface="Times New Roman" pitchFamily="18" charset="0"/>
              </a:rPr>
              <a:t>詹姆斯</a:t>
            </a:r>
            <a:r>
              <a:rPr lang="en-US" altLang="zh-TW" sz="1000" dirty="0">
                <a:solidFill>
                  <a:srgbClr val="4D4D4D"/>
                </a:solidFill>
                <a:latin typeface="Times New Roman" pitchFamily="18" charset="0"/>
                <a:cs typeface="Times New Roman" pitchFamily="18" charset="0"/>
              </a:rPr>
              <a:t>·</a:t>
            </a:r>
            <a:r>
              <a:rPr lang="zh-TW" altLang="en-US" sz="1000" dirty="0">
                <a:solidFill>
                  <a:srgbClr val="4D4D4D"/>
                </a:solidFill>
                <a:latin typeface="Times New Roman" pitchFamily="18" charset="0"/>
                <a:cs typeface="Times New Roman" pitchFamily="18" charset="0"/>
              </a:rPr>
              <a:t>莫里斯（</a:t>
            </a:r>
            <a:r>
              <a:rPr lang="en-US" altLang="zh-TW" sz="1000" dirty="0">
                <a:solidFill>
                  <a:srgbClr val="4D4D4D"/>
                </a:solidFill>
                <a:latin typeface="Times New Roman" pitchFamily="18" charset="0"/>
                <a:cs typeface="Times New Roman" pitchFamily="18" charset="0"/>
              </a:rPr>
              <a:t>James </a:t>
            </a:r>
            <a:r>
              <a:rPr lang="en-US" altLang="zh-TW" sz="1000" dirty="0" err="1">
                <a:solidFill>
                  <a:srgbClr val="4D4D4D"/>
                </a:solidFill>
                <a:latin typeface="Times New Roman" pitchFamily="18" charset="0"/>
                <a:cs typeface="Times New Roman" pitchFamily="18" charset="0"/>
              </a:rPr>
              <a:t>Mirrlees</a:t>
            </a:r>
            <a:r>
              <a:rPr lang="zh-TW" altLang="en-US" sz="1000" dirty="0">
                <a:solidFill>
                  <a:srgbClr val="4D4D4D"/>
                </a:solidFill>
                <a:latin typeface="Times New Roman" pitchFamily="18" charset="0"/>
                <a:cs typeface="Times New Roman" pitchFamily="18" charset="0"/>
              </a:rPr>
              <a:t>）</a:t>
            </a:r>
            <a:r>
              <a:rPr lang="en-US" altLang="zh-TW" sz="1000" dirty="0">
                <a:solidFill>
                  <a:srgbClr val="4D4D4D"/>
                </a:solidFill>
                <a:latin typeface="Times New Roman" pitchFamily="18" charset="0"/>
                <a:cs typeface="Times New Roman" pitchFamily="18" charset="0"/>
              </a:rPr>
              <a:t>. </a:t>
            </a:r>
            <a:r>
              <a:rPr lang="zh-TW" altLang="en-US" sz="1000" dirty="0">
                <a:solidFill>
                  <a:srgbClr val="4D4D4D"/>
                </a:solidFill>
                <a:latin typeface="Times New Roman" pitchFamily="18" charset="0"/>
                <a:cs typeface="Times New Roman" pitchFamily="18" charset="0"/>
              </a:rPr>
              <a:t>對你所選擇的媒體進行平衡</a:t>
            </a:r>
            <a:r>
              <a:rPr lang="en-US" altLang="zh-TW" sz="1000" dirty="0">
                <a:solidFill>
                  <a:srgbClr val="4D4D4D"/>
                </a:solidFill>
                <a:latin typeface="Times New Roman" pitchFamily="18" charset="0"/>
                <a:cs typeface="Times New Roman" pitchFamily="18" charset="0"/>
              </a:rPr>
              <a:t>. </a:t>
            </a:r>
            <a:r>
              <a:rPr lang="zh-TW" altLang="en-US" sz="1000" dirty="0">
                <a:solidFill>
                  <a:srgbClr val="4D4D4D"/>
                </a:solidFill>
                <a:latin typeface="Times New Roman" pitchFamily="18" charset="0"/>
                <a:cs typeface="Times New Roman" pitchFamily="18" charset="0"/>
              </a:rPr>
              <a:t>工業品行銷，</a:t>
            </a:r>
            <a:r>
              <a:rPr lang="en-US" altLang="zh-TW" sz="1000" dirty="0">
                <a:solidFill>
                  <a:srgbClr val="4D4D4D"/>
                </a:solidFill>
                <a:latin typeface="Times New Roman" pitchFamily="18" charset="0"/>
                <a:cs typeface="Times New Roman" pitchFamily="18" charset="0"/>
              </a:rPr>
              <a:t>1987</a:t>
            </a:r>
            <a:endParaRPr lang="zh-CN" altLang="en-US" sz="1000" dirty="0">
              <a:solidFill>
                <a:srgbClr val="4D4D4D"/>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9B2D02B4-2D39-39DA-D436-358178FEEBCD}"/>
              </a:ext>
            </a:extLst>
          </p:cNvPr>
          <p:cNvSpPr/>
          <p:nvPr/>
        </p:nvSpPr>
        <p:spPr>
          <a:xfrm>
            <a:off x="8074649" y="2966224"/>
            <a:ext cx="154179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、廣泛的傳播時空</a:t>
            </a:r>
          </a:p>
        </p:txBody>
      </p:sp>
      <p:sp>
        <p:nvSpPr>
          <p:cNvPr id="12" name="左大括号 11">
            <a:extLst>
              <a:ext uri="{FF2B5EF4-FFF2-40B4-BE49-F238E27FC236}">
                <a16:creationId xmlns:a16="http://schemas.microsoft.com/office/drawing/2014/main" id="{E312F9F4-BA8E-B9C7-6D52-45F7EA00C76E}"/>
              </a:ext>
            </a:extLst>
          </p:cNvPr>
          <p:cNvSpPr/>
          <p:nvPr/>
        </p:nvSpPr>
        <p:spPr>
          <a:xfrm>
            <a:off x="7818499" y="3015135"/>
            <a:ext cx="250792" cy="152762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3" name="矩形 12">
            <a:extLst>
              <a:ext uri="{FF2B5EF4-FFF2-40B4-BE49-F238E27FC236}">
                <a16:creationId xmlns:a16="http://schemas.microsoft.com/office/drawing/2014/main" id="{E8AB43A8-EB09-6651-EE65-70ED1985D3A7}"/>
              </a:ext>
            </a:extLst>
          </p:cNvPr>
          <p:cNvSpPr/>
          <p:nvPr/>
        </p:nvSpPr>
        <p:spPr>
          <a:xfrm>
            <a:off x="8074647" y="3286265"/>
            <a:ext cx="154179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、即時互動</a:t>
            </a:r>
          </a:p>
        </p:txBody>
      </p:sp>
      <p:sp>
        <p:nvSpPr>
          <p:cNvPr id="14" name="矩形 13">
            <a:extLst>
              <a:ext uri="{FF2B5EF4-FFF2-40B4-BE49-F238E27FC236}">
                <a16:creationId xmlns:a16="http://schemas.microsoft.com/office/drawing/2014/main" id="{3B9B84C4-6338-60EF-328C-CCC865F0B53F}"/>
              </a:ext>
            </a:extLst>
          </p:cNvPr>
          <p:cNvSpPr/>
          <p:nvPr/>
        </p:nvSpPr>
        <p:spPr>
          <a:xfrm>
            <a:off x="8074647" y="3600390"/>
            <a:ext cx="154179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低成本</a:t>
            </a:r>
            <a:endParaRPr lang="zh-TW" altLang="en-US" sz="1100" dirty="0">
              <a:solidFill>
                <a:srgbClr val="00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7B9088A5-B7AE-58DA-6724-BB2EDCA279ED}"/>
              </a:ext>
            </a:extLst>
          </p:cNvPr>
          <p:cNvSpPr/>
          <p:nvPr/>
        </p:nvSpPr>
        <p:spPr>
          <a:xfrm>
            <a:off x="8074647" y="3914515"/>
            <a:ext cx="154179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4</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、非强迫性</a:t>
            </a:r>
          </a:p>
        </p:txBody>
      </p:sp>
      <p:sp>
        <p:nvSpPr>
          <p:cNvPr id="16" name="矩形 15">
            <a:extLst>
              <a:ext uri="{FF2B5EF4-FFF2-40B4-BE49-F238E27FC236}">
                <a16:creationId xmlns:a16="http://schemas.microsoft.com/office/drawing/2014/main" id="{43F6F491-FA40-6B13-2F32-5DB2AB9EDB42}"/>
              </a:ext>
            </a:extLst>
          </p:cNvPr>
          <p:cNvSpPr/>
          <p:nvPr/>
        </p:nvSpPr>
        <p:spPr>
          <a:xfrm>
            <a:off x="8074647" y="4228640"/>
            <a:ext cx="154179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、可測評性</a:t>
            </a:r>
          </a:p>
        </p:txBody>
      </p:sp>
    </p:spTree>
    <p:extLst>
      <p:ext uri="{BB962C8B-B14F-4D97-AF65-F5344CB8AC3E}">
        <p14:creationId xmlns:p14="http://schemas.microsoft.com/office/powerpoint/2010/main" val="3862381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advertising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614635" y="796706"/>
            <a:ext cx="10292803" cy="821956"/>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廣而告之（</a:t>
            </a:r>
            <a:r>
              <a:rPr lang="en-US" altLang="zh-CN" sz="1100" dirty="0">
                <a:solidFill>
                  <a:srgbClr val="4D4D4D"/>
                </a:solidFill>
                <a:latin typeface="Times New Roman" pitchFamily="18" charset="0"/>
                <a:cs typeface="Times New Roman" pitchFamily="18" charset="0"/>
              </a:rPr>
              <a:t>advertising</a:t>
            </a:r>
            <a:r>
              <a:rPr lang="zh-CN" altLang="en-US" sz="1100" dirty="0">
                <a:solidFill>
                  <a:srgbClr val="4D4D4D"/>
                </a:solidFill>
                <a:latin typeface="Times New Roman" pitchFamily="18" charset="0"/>
                <a:cs typeface="Times New Roman" pitchFamily="18" charset="0"/>
              </a:rPr>
              <a:t>）：效果評價</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對廣告的效果作量化的分析，傳統媒體的廣告業中流傳這樣一句話：「我知道有一半的廣告費用被浪費掉了，但我不知道是哪一半。」事實上很多廣告的受衆是無法精確把握的，因此大都是從廣告播放的時段和方式考慮，盡量能使產品的潛在顧客能夠接受廣告的内容和廣告所代表的產品，從而增大其成爲確定顧客的可能性。</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D898D5F5-D6CD-5D07-EDB4-C3371137AF62}"/>
              </a:ext>
            </a:extLst>
          </p:cNvPr>
          <p:cNvSpPr/>
          <p:nvPr/>
        </p:nvSpPr>
        <p:spPr>
          <a:xfrm>
            <a:off x="2143760" y="3432344"/>
            <a:ext cx="3336565"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成功工業品</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industrial</a:t>
            </a:r>
            <a:r>
              <a:rPr lang="zh-CN" altLang="en-US" sz="1100" dirty="0">
                <a:solidFill>
                  <a:srgbClr val="000000"/>
                </a:solidFill>
                <a:latin typeface="Times New Roman" pitchFamily="18" charset="0"/>
                <a:cs typeface="Times New Roman" pitchFamily="18" charset="0"/>
              </a:rPr>
              <a:t>）廣告（</a:t>
            </a:r>
            <a:r>
              <a:rPr lang="en-US" altLang="zh-CN" sz="1100" dirty="0">
                <a:solidFill>
                  <a:srgbClr val="000000"/>
                </a:solidFill>
                <a:latin typeface="Times New Roman" pitchFamily="18" charset="0"/>
                <a:cs typeface="Times New Roman" pitchFamily="18" charset="0"/>
              </a:rPr>
              <a:t>advertising</a:t>
            </a:r>
            <a:r>
              <a:rPr lang="zh-CN" altLang="en-US" sz="1100" dirty="0">
                <a:solidFill>
                  <a:srgbClr val="000000"/>
                </a:solidFill>
                <a:latin typeface="Times New Roman" pitchFamily="18" charset="0"/>
                <a:cs typeface="Times New Roman" pitchFamily="18" charset="0"/>
              </a:rPr>
              <a:t>）標準</a:t>
            </a:r>
          </a:p>
        </p:txBody>
      </p:sp>
      <p:sp>
        <p:nvSpPr>
          <p:cNvPr id="9" name="矩形 8">
            <a:extLst>
              <a:ext uri="{FF2B5EF4-FFF2-40B4-BE49-F238E27FC236}">
                <a16:creationId xmlns:a16="http://schemas.microsoft.com/office/drawing/2014/main" id="{E77671C4-1D4D-73D9-5BD2-146908501237}"/>
              </a:ext>
            </a:extLst>
          </p:cNvPr>
          <p:cNvSpPr/>
          <p:nvPr/>
        </p:nvSpPr>
        <p:spPr>
          <a:xfrm>
            <a:off x="5739153" y="1976572"/>
            <a:ext cx="248248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、具有高度的視覺吸引力</a:t>
            </a:r>
          </a:p>
        </p:txBody>
      </p:sp>
      <p:sp>
        <p:nvSpPr>
          <p:cNvPr id="10" name="左大括号 9">
            <a:extLst>
              <a:ext uri="{FF2B5EF4-FFF2-40B4-BE49-F238E27FC236}">
                <a16:creationId xmlns:a16="http://schemas.microsoft.com/office/drawing/2014/main" id="{D6382D2F-6BE0-F7B9-C10E-E5DCCFD5FAAC}"/>
              </a:ext>
            </a:extLst>
          </p:cNvPr>
          <p:cNvSpPr/>
          <p:nvPr/>
        </p:nvSpPr>
        <p:spPr>
          <a:xfrm>
            <a:off x="5483003" y="2025482"/>
            <a:ext cx="250792" cy="312785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94C7D725-9BCF-BD2C-B012-3A080CD27A8B}"/>
              </a:ext>
            </a:extLst>
          </p:cNvPr>
          <p:cNvSpPr/>
          <p:nvPr/>
        </p:nvSpPr>
        <p:spPr>
          <a:xfrm>
            <a:off x="5739151" y="2296613"/>
            <a:ext cx="248248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、選擇合適的目標受衆</a:t>
            </a:r>
          </a:p>
        </p:txBody>
      </p:sp>
      <p:sp>
        <p:nvSpPr>
          <p:cNvPr id="13" name="矩形 12">
            <a:extLst>
              <a:ext uri="{FF2B5EF4-FFF2-40B4-BE49-F238E27FC236}">
                <a16:creationId xmlns:a16="http://schemas.microsoft.com/office/drawing/2014/main" id="{C4DB645D-4808-DB54-EDA8-F5B1BB37E685}"/>
              </a:ext>
            </a:extLst>
          </p:cNvPr>
          <p:cNvSpPr/>
          <p:nvPr/>
        </p:nvSpPr>
        <p:spPr>
          <a:xfrm>
            <a:off x="5739151" y="2610738"/>
            <a:ext cx="248248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、讓讀者進入情景之中</a:t>
            </a:r>
          </a:p>
        </p:txBody>
      </p:sp>
      <p:sp>
        <p:nvSpPr>
          <p:cNvPr id="14" name="矩形 13">
            <a:extLst>
              <a:ext uri="{FF2B5EF4-FFF2-40B4-BE49-F238E27FC236}">
                <a16:creationId xmlns:a16="http://schemas.microsoft.com/office/drawing/2014/main" id="{813660B0-6560-EF62-C990-32DE82A2B1F3}"/>
              </a:ext>
            </a:extLst>
          </p:cNvPr>
          <p:cNvSpPr/>
          <p:nvPr/>
        </p:nvSpPr>
        <p:spPr>
          <a:xfrm>
            <a:off x="5739151" y="2924863"/>
            <a:ext cx="248248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、承諾回報</a:t>
            </a:r>
          </a:p>
        </p:txBody>
      </p:sp>
      <p:sp>
        <p:nvSpPr>
          <p:cNvPr id="15" name="矩形 14">
            <a:extLst>
              <a:ext uri="{FF2B5EF4-FFF2-40B4-BE49-F238E27FC236}">
                <a16:creationId xmlns:a16="http://schemas.microsoft.com/office/drawing/2014/main" id="{9D13FE16-7F0A-06ED-B8E5-F8FA8620FA9B}"/>
              </a:ext>
            </a:extLst>
          </p:cNvPr>
          <p:cNvSpPr/>
          <p:nvPr/>
        </p:nvSpPr>
        <p:spPr>
          <a:xfrm>
            <a:off x="5739151" y="3238988"/>
            <a:ext cx="248248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、支持承諾</a:t>
            </a:r>
          </a:p>
        </p:txBody>
      </p:sp>
      <p:sp>
        <p:nvSpPr>
          <p:cNvPr id="16" name="矩形 15">
            <a:extLst>
              <a:ext uri="{FF2B5EF4-FFF2-40B4-BE49-F238E27FC236}">
                <a16:creationId xmlns:a16="http://schemas.microsoft.com/office/drawing/2014/main" id="{1D9A2AED-9456-6F8E-5EEF-904600C64DB2}"/>
              </a:ext>
            </a:extLst>
          </p:cNvPr>
          <p:cNvSpPr/>
          <p:nvPr/>
        </p:nvSpPr>
        <p:spPr>
          <a:xfrm>
            <a:off x="5738599" y="3885774"/>
            <a:ext cx="248248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、用面對面的方式進行交談</a:t>
            </a:r>
          </a:p>
        </p:txBody>
      </p:sp>
      <p:sp>
        <p:nvSpPr>
          <p:cNvPr id="18" name="矩形 17">
            <a:extLst>
              <a:ext uri="{FF2B5EF4-FFF2-40B4-BE49-F238E27FC236}">
                <a16:creationId xmlns:a16="http://schemas.microsoft.com/office/drawing/2014/main" id="{41331A1B-B62B-4949-DA55-ABED7F2BDFA2}"/>
              </a:ext>
            </a:extLst>
          </p:cNvPr>
          <p:cNvSpPr/>
          <p:nvPr/>
        </p:nvSpPr>
        <p:spPr>
          <a:xfrm>
            <a:off x="5738597" y="4205815"/>
            <a:ext cx="248248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、易讀</a:t>
            </a:r>
          </a:p>
        </p:txBody>
      </p:sp>
      <p:sp>
        <p:nvSpPr>
          <p:cNvPr id="19" name="矩形 18">
            <a:extLst>
              <a:ext uri="{FF2B5EF4-FFF2-40B4-BE49-F238E27FC236}">
                <a16:creationId xmlns:a16="http://schemas.microsoft.com/office/drawing/2014/main" id="{AB6D20A5-23D6-D5A2-2E37-4D0426ADF266}"/>
              </a:ext>
            </a:extLst>
          </p:cNvPr>
          <p:cNvSpPr/>
          <p:nvPr/>
        </p:nvSpPr>
        <p:spPr>
          <a:xfrm>
            <a:off x="5738597" y="4519940"/>
            <a:ext cx="248248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、强調服務而不是資源</a:t>
            </a:r>
          </a:p>
        </p:txBody>
      </p:sp>
      <p:sp>
        <p:nvSpPr>
          <p:cNvPr id="20" name="矩形 19">
            <a:extLst>
              <a:ext uri="{FF2B5EF4-FFF2-40B4-BE49-F238E27FC236}">
                <a16:creationId xmlns:a16="http://schemas.microsoft.com/office/drawing/2014/main" id="{7104A22A-3115-9DC6-2FB6-FBA61B621051}"/>
              </a:ext>
            </a:extLst>
          </p:cNvPr>
          <p:cNvSpPr/>
          <p:nvPr/>
        </p:nvSpPr>
        <p:spPr>
          <a:xfrm>
            <a:off x="5738597" y="4839209"/>
            <a:ext cx="248248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en-US" altLang="zh-CN" sz="1100" dirty="0">
                <a:solidFill>
                  <a:srgbClr val="000000"/>
                </a:solidFill>
                <a:latin typeface="Times New Roman" pitchFamily="18" charset="0"/>
                <a:cs typeface="Times New Roman" pitchFamily="18" charset="0"/>
              </a:rPr>
              <a:t>0</a:t>
            </a:r>
            <a:r>
              <a:rPr lang="zh-TW" altLang="en-US" sz="1100" dirty="0">
                <a:solidFill>
                  <a:srgbClr val="000000"/>
                </a:solidFill>
                <a:latin typeface="Times New Roman" pitchFamily="18" charset="0"/>
                <a:cs typeface="Times New Roman" pitchFamily="18" charset="0"/>
              </a:rPr>
              <a:t>、反映</a:t>
            </a:r>
            <a:r>
              <a:rPr lang="zh-CN" altLang="en-US" sz="1100" dirty="0">
                <a:solidFill>
                  <a:srgbClr val="000000"/>
                </a:solidFill>
                <a:latin typeface="Times New Roman" pitchFamily="18" charset="0"/>
                <a:cs typeface="Times New Roman" pitchFamily="18" charset="0"/>
              </a:rPr>
              <a:t>企業</a:t>
            </a:r>
            <a:r>
              <a:rPr lang="zh-TW" altLang="en-US" sz="1100" dirty="0">
                <a:solidFill>
                  <a:srgbClr val="000000"/>
                </a:solidFill>
                <a:latin typeface="Times New Roman" pitchFamily="18" charset="0"/>
                <a:cs typeface="Times New Roman" pitchFamily="18" charset="0"/>
              </a:rPr>
              <a:t>的個性</a:t>
            </a:r>
          </a:p>
        </p:txBody>
      </p:sp>
      <p:sp>
        <p:nvSpPr>
          <p:cNvPr id="23" name="矩形 22">
            <a:extLst>
              <a:ext uri="{FF2B5EF4-FFF2-40B4-BE49-F238E27FC236}">
                <a16:creationId xmlns:a16="http://schemas.microsoft.com/office/drawing/2014/main" id="{BEF6BCE5-F24B-D2C0-FD8E-64A88931EE2E}"/>
              </a:ext>
            </a:extLst>
          </p:cNvPr>
          <p:cNvSpPr/>
          <p:nvPr/>
        </p:nvSpPr>
        <p:spPr>
          <a:xfrm>
            <a:off x="5739151" y="3558972"/>
            <a:ext cx="248248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、以一定的邏輯順序提出銷售建議</a:t>
            </a:r>
          </a:p>
        </p:txBody>
      </p:sp>
    </p:spTree>
    <p:extLst>
      <p:ext uri="{BB962C8B-B14F-4D97-AF65-F5344CB8AC3E}">
        <p14:creationId xmlns:p14="http://schemas.microsoft.com/office/powerpoint/2010/main" val="3826652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廣告</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advertising</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2025272" y="639838"/>
            <a:ext cx="747153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廣而告之（</a:t>
            </a:r>
            <a:r>
              <a:rPr lang="en-US" altLang="zh-CN" sz="1100" dirty="0">
                <a:solidFill>
                  <a:srgbClr val="4D4D4D"/>
                </a:solidFill>
                <a:latin typeface="Times New Roman" pitchFamily="18" charset="0"/>
                <a:cs typeface="Times New Roman" pitchFamily="18" charset="0"/>
              </a:rPr>
              <a:t>advertising</a:t>
            </a:r>
            <a:r>
              <a:rPr lang="zh-CN" altLang="en-US" sz="1100" dirty="0">
                <a:solidFill>
                  <a:srgbClr val="4D4D4D"/>
                </a:solidFill>
                <a:latin typeface="Times New Roman" pitchFamily="18" charset="0"/>
                <a:cs typeface="Times New Roman" pitchFamily="18" charset="0"/>
              </a:rPr>
              <a:t>）：效果評價</a:t>
            </a:r>
          </a:p>
        </p:txBody>
      </p:sp>
      <p:sp>
        <p:nvSpPr>
          <p:cNvPr id="4" name="矩形 3">
            <a:extLst>
              <a:ext uri="{FF2B5EF4-FFF2-40B4-BE49-F238E27FC236}">
                <a16:creationId xmlns:a16="http://schemas.microsoft.com/office/drawing/2014/main" id="{D898D5F5-D6CD-5D07-EDB4-C3371137AF62}"/>
              </a:ext>
            </a:extLst>
          </p:cNvPr>
          <p:cNvSpPr/>
          <p:nvPr/>
        </p:nvSpPr>
        <p:spPr>
          <a:xfrm>
            <a:off x="2450500" y="2925962"/>
            <a:ext cx="2069406"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廣告（</a:t>
            </a:r>
            <a:r>
              <a:rPr lang="en-US" altLang="zh-CN" sz="1100" dirty="0">
                <a:solidFill>
                  <a:srgbClr val="000000"/>
                </a:solidFill>
                <a:latin typeface="Times New Roman" pitchFamily="18" charset="0"/>
                <a:cs typeface="Times New Roman" pitchFamily="18" charset="0"/>
              </a:rPr>
              <a:t>advertising</a:t>
            </a:r>
            <a:r>
              <a:rPr lang="zh-CN" altLang="en-US" sz="1100" dirty="0">
                <a:solidFill>
                  <a:srgbClr val="000000"/>
                </a:solidFill>
                <a:latin typeface="Times New Roman" pitchFamily="18" charset="0"/>
                <a:cs typeface="Times New Roman" pitchFamily="18" charset="0"/>
              </a:rPr>
              <a:t>）效果測量</a:t>
            </a:r>
          </a:p>
        </p:txBody>
      </p:sp>
      <p:sp>
        <p:nvSpPr>
          <p:cNvPr id="6" name="左大括号 5">
            <a:extLst>
              <a:ext uri="{FF2B5EF4-FFF2-40B4-BE49-F238E27FC236}">
                <a16:creationId xmlns:a16="http://schemas.microsoft.com/office/drawing/2014/main" id="{35F56344-D20A-47F2-C47C-28B307A88691}"/>
              </a:ext>
            </a:extLst>
          </p:cNvPr>
          <p:cNvSpPr/>
          <p:nvPr/>
        </p:nvSpPr>
        <p:spPr>
          <a:xfrm>
            <a:off x="4519906" y="1832872"/>
            <a:ext cx="264989" cy="329685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C50C8EE5-D109-7923-6A1F-9F2754A81987}"/>
              </a:ext>
            </a:extLst>
          </p:cNvPr>
          <p:cNvSpPr/>
          <p:nvPr/>
        </p:nvSpPr>
        <p:spPr>
          <a:xfrm>
            <a:off x="4795108" y="3454028"/>
            <a:ext cx="107677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、事中測量</a:t>
            </a:r>
            <a:endParaRPr lang="zh-TW" altLang="en-US" sz="1100" dirty="0">
              <a:solidFill>
                <a:srgbClr val="000000"/>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FC5DF807-F512-23B2-7A29-2A134A85252C}"/>
              </a:ext>
            </a:extLst>
          </p:cNvPr>
          <p:cNvSpPr/>
          <p:nvPr/>
        </p:nvSpPr>
        <p:spPr>
          <a:xfrm>
            <a:off x="4795108" y="4815598"/>
            <a:ext cx="107677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、事後測量</a:t>
            </a:r>
          </a:p>
        </p:txBody>
      </p:sp>
      <p:sp>
        <p:nvSpPr>
          <p:cNvPr id="9" name="矩形 8">
            <a:extLst>
              <a:ext uri="{FF2B5EF4-FFF2-40B4-BE49-F238E27FC236}">
                <a16:creationId xmlns:a16="http://schemas.microsoft.com/office/drawing/2014/main" id="{E77671C4-1D4D-73D9-5BD2-146908501237}"/>
              </a:ext>
            </a:extLst>
          </p:cNvPr>
          <p:cNvSpPr/>
          <p:nvPr/>
        </p:nvSpPr>
        <p:spPr>
          <a:xfrm>
            <a:off x="6129119" y="1127343"/>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、專家意見綜合法</a:t>
            </a:r>
          </a:p>
        </p:txBody>
      </p:sp>
      <p:sp>
        <p:nvSpPr>
          <p:cNvPr id="10" name="左大括号 9">
            <a:extLst>
              <a:ext uri="{FF2B5EF4-FFF2-40B4-BE49-F238E27FC236}">
                <a16:creationId xmlns:a16="http://schemas.microsoft.com/office/drawing/2014/main" id="{D6382D2F-6BE0-F7B9-C10E-E5DCCFD5FAAC}"/>
              </a:ext>
            </a:extLst>
          </p:cNvPr>
          <p:cNvSpPr/>
          <p:nvPr/>
        </p:nvSpPr>
        <p:spPr>
          <a:xfrm>
            <a:off x="5872969" y="1176254"/>
            <a:ext cx="250792" cy="184761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94C7D725-9BCF-BD2C-B012-3A080CD27A8B}"/>
              </a:ext>
            </a:extLst>
          </p:cNvPr>
          <p:cNvSpPr/>
          <p:nvPr/>
        </p:nvSpPr>
        <p:spPr>
          <a:xfrm>
            <a:off x="6129117" y="1447384"/>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、消費者評定法</a:t>
            </a:r>
          </a:p>
        </p:txBody>
      </p:sp>
      <p:sp>
        <p:nvSpPr>
          <p:cNvPr id="12" name="矩形 11">
            <a:extLst>
              <a:ext uri="{FF2B5EF4-FFF2-40B4-BE49-F238E27FC236}">
                <a16:creationId xmlns:a16="http://schemas.microsoft.com/office/drawing/2014/main" id="{58A9C94C-12E4-0FC9-A56F-31D91E4E8195}"/>
              </a:ext>
            </a:extLst>
          </p:cNvPr>
          <p:cNvSpPr/>
          <p:nvPr/>
        </p:nvSpPr>
        <p:spPr>
          <a:xfrm>
            <a:off x="4792808" y="1781343"/>
            <a:ext cx="107727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、事前測量</a:t>
            </a:r>
          </a:p>
        </p:txBody>
      </p:sp>
      <p:sp>
        <p:nvSpPr>
          <p:cNvPr id="13" name="矩形 12">
            <a:extLst>
              <a:ext uri="{FF2B5EF4-FFF2-40B4-BE49-F238E27FC236}">
                <a16:creationId xmlns:a16="http://schemas.microsoft.com/office/drawing/2014/main" id="{C4DB645D-4808-DB54-EDA8-F5B1BB37E685}"/>
              </a:ext>
            </a:extLst>
          </p:cNvPr>
          <p:cNvSpPr/>
          <p:nvPr/>
        </p:nvSpPr>
        <p:spPr>
          <a:xfrm>
            <a:off x="6129117" y="1761509"/>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、檢查表測定法</a:t>
            </a:r>
          </a:p>
        </p:txBody>
      </p:sp>
      <p:sp>
        <p:nvSpPr>
          <p:cNvPr id="14" name="矩形 13">
            <a:extLst>
              <a:ext uri="{FF2B5EF4-FFF2-40B4-BE49-F238E27FC236}">
                <a16:creationId xmlns:a16="http://schemas.microsoft.com/office/drawing/2014/main" id="{813660B0-6560-EF62-C990-32DE82A2B1F3}"/>
              </a:ext>
            </a:extLst>
          </p:cNvPr>
          <p:cNvSpPr/>
          <p:nvPr/>
        </p:nvSpPr>
        <p:spPr>
          <a:xfrm>
            <a:off x="6129117" y="2075634"/>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4</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、言詞反應法</a:t>
            </a:r>
          </a:p>
        </p:txBody>
      </p:sp>
      <p:sp>
        <p:nvSpPr>
          <p:cNvPr id="15" name="矩形 14">
            <a:extLst>
              <a:ext uri="{FF2B5EF4-FFF2-40B4-BE49-F238E27FC236}">
                <a16:creationId xmlns:a16="http://schemas.microsoft.com/office/drawing/2014/main" id="{9D13FE16-7F0A-06ED-B8E5-F8FA8620FA9B}"/>
              </a:ext>
            </a:extLst>
          </p:cNvPr>
          <p:cNvSpPr/>
          <p:nvPr/>
        </p:nvSpPr>
        <p:spPr>
          <a:xfrm>
            <a:off x="6129117" y="2389759"/>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、機械測量法</a:t>
            </a:r>
          </a:p>
        </p:txBody>
      </p:sp>
      <p:sp>
        <p:nvSpPr>
          <p:cNvPr id="16" name="矩形 15">
            <a:extLst>
              <a:ext uri="{FF2B5EF4-FFF2-40B4-BE49-F238E27FC236}">
                <a16:creationId xmlns:a16="http://schemas.microsoft.com/office/drawing/2014/main" id="{1D9A2AED-9456-6F8E-5EEF-904600C64DB2}"/>
              </a:ext>
            </a:extLst>
          </p:cNvPr>
          <p:cNvSpPr/>
          <p:nvPr/>
        </p:nvSpPr>
        <p:spPr>
          <a:xfrm>
            <a:off x="6129119" y="3116163"/>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、函詢法</a:t>
            </a:r>
          </a:p>
        </p:txBody>
      </p:sp>
      <p:sp>
        <p:nvSpPr>
          <p:cNvPr id="17" name="左大括号 16">
            <a:extLst>
              <a:ext uri="{FF2B5EF4-FFF2-40B4-BE49-F238E27FC236}">
                <a16:creationId xmlns:a16="http://schemas.microsoft.com/office/drawing/2014/main" id="{18ECDF72-EA97-FD02-3D8E-48A2FFE0124C}"/>
              </a:ext>
            </a:extLst>
          </p:cNvPr>
          <p:cNvSpPr/>
          <p:nvPr/>
        </p:nvSpPr>
        <p:spPr>
          <a:xfrm>
            <a:off x="5872969" y="3165074"/>
            <a:ext cx="250792" cy="89346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8" name="矩形 17">
            <a:extLst>
              <a:ext uri="{FF2B5EF4-FFF2-40B4-BE49-F238E27FC236}">
                <a16:creationId xmlns:a16="http://schemas.microsoft.com/office/drawing/2014/main" id="{41331A1B-B62B-4949-DA55-ABED7F2BDFA2}"/>
              </a:ext>
            </a:extLst>
          </p:cNvPr>
          <p:cNvSpPr/>
          <p:nvPr/>
        </p:nvSpPr>
        <p:spPr>
          <a:xfrm>
            <a:off x="6129117" y="3436204"/>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、詢問法</a:t>
            </a:r>
          </a:p>
        </p:txBody>
      </p:sp>
      <p:sp>
        <p:nvSpPr>
          <p:cNvPr id="19" name="矩形 18">
            <a:extLst>
              <a:ext uri="{FF2B5EF4-FFF2-40B4-BE49-F238E27FC236}">
                <a16:creationId xmlns:a16="http://schemas.microsoft.com/office/drawing/2014/main" id="{AB6D20A5-23D6-D5A2-2E37-4D0426ADF266}"/>
              </a:ext>
            </a:extLst>
          </p:cNvPr>
          <p:cNvSpPr/>
          <p:nvPr/>
        </p:nvSpPr>
        <p:spPr>
          <a:xfrm>
            <a:off x="6129117" y="3750329"/>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、回憶測量法</a:t>
            </a:r>
          </a:p>
        </p:txBody>
      </p:sp>
      <p:sp>
        <p:nvSpPr>
          <p:cNvPr id="20" name="矩形 19">
            <a:extLst>
              <a:ext uri="{FF2B5EF4-FFF2-40B4-BE49-F238E27FC236}">
                <a16:creationId xmlns:a16="http://schemas.microsoft.com/office/drawing/2014/main" id="{7104A22A-3115-9DC6-2FB6-FBA61B621051}"/>
              </a:ext>
            </a:extLst>
          </p:cNvPr>
          <p:cNvSpPr/>
          <p:nvPr/>
        </p:nvSpPr>
        <p:spPr>
          <a:xfrm>
            <a:off x="6129119" y="4152483"/>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、認知測量法</a:t>
            </a:r>
          </a:p>
        </p:txBody>
      </p:sp>
      <p:sp>
        <p:nvSpPr>
          <p:cNvPr id="21" name="左大括号 20">
            <a:extLst>
              <a:ext uri="{FF2B5EF4-FFF2-40B4-BE49-F238E27FC236}">
                <a16:creationId xmlns:a16="http://schemas.microsoft.com/office/drawing/2014/main" id="{5BD602BD-B68C-F7FB-D058-B5FBF03BACFC}"/>
              </a:ext>
            </a:extLst>
          </p:cNvPr>
          <p:cNvSpPr/>
          <p:nvPr/>
        </p:nvSpPr>
        <p:spPr>
          <a:xfrm>
            <a:off x="5872969" y="4201395"/>
            <a:ext cx="250792" cy="154192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2" name="矩形 21">
            <a:extLst>
              <a:ext uri="{FF2B5EF4-FFF2-40B4-BE49-F238E27FC236}">
                <a16:creationId xmlns:a16="http://schemas.microsoft.com/office/drawing/2014/main" id="{13371878-B932-C316-D461-963E46142AB4}"/>
              </a:ext>
            </a:extLst>
          </p:cNvPr>
          <p:cNvSpPr/>
          <p:nvPr/>
        </p:nvSpPr>
        <p:spPr>
          <a:xfrm>
            <a:off x="6129117" y="4472524"/>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、回憶測量法</a:t>
            </a:r>
          </a:p>
        </p:txBody>
      </p:sp>
      <p:sp>
        <p:nvSpPr>
          <p:cNvPr id="23" name="矩形 22">
            <a:extLst>
              <a:ext uri="{FF2B5EF4-FFF2-40B4-BE49-F238E27FC236}">
                <a16:creationId xmlns:a16="http://schemas.microsoft.com/office/drawing/2014/main" id="{BEF6BCE5-F24B-D2C0-FD8E-64A88931EE2E}"/>
              </a:ext>
            </a:extLst>
          </p:cNvPr>
          <p:cNvSpPr/>
          <p:nvPr/>
        </p:nvSpPr>
        <p:spPr>
          <a:xfrm>
            <a:off x="6129117" y="2709743"/>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6</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、概念測量法</a:t>
            </a:r>
          </a:p>
        </p:txBody>
      </p:sp>
      <p:sp>
        <p:nvSpPr>
          <p:cNvPr id="24" name="矩形 23">
            <a:extLst>
              <a:ext uri="{FF2B5EF4-FFF2-40B4-BE49-F238E27FC236}">
                <a16:creationId xmlns:a16="http://schemas.microsoft.com/office/drawing/2014/main" id="{893ABD4D-351C-C66B-05FD-7F58E7A909FF}"/>
              </a:ext>
            </a:extLst>
          </p:cNvPr>
          <p:cNvSpPr/>
          <p:nvPr/>
        </p:nvSpPr>
        <p:spPr>
          <a:xfrm>
            <a:off x="6128841" y="4794182"/>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、識別法</a:t>
            </a:r>
          </a:p>
        </p:txBody>
      </p:sp>
      <p:sp>
        <p:nvSpPr>
          <p:cNvPr id="25" name="矩形 24">
            <a:extLst>
              <a:ext uri="{FF2B5EF4-FFF2-40B4-BE49-F238E27FC236}">
                <a16:creationId xmlns:a16="http://schemas.microsoft.com/office/drawing/2014/main" id="{56DC7ACE-D5CC-0C28-1494-2ED8B91252E9}"/>
              </a:ext>
            </a:extLst>
          </p:cNvPr>
          <p:cNvSpPr/>
          <p:nvPr/>
        </p:nvSpPr>
        <p:spPr>
          <a:xfrm>
            <a:off x="6128841" y="5113451"/>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4</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、銷售反應法</a:t>
            </a:r>
          </a:p>
        </p:txBody>
      </p:sp>
      <p:sp>
        <p:nvSpPr>
          <p:cNvPr id="26" name="矩形 25">
            <a:extLst>
              <a:ext uri="{FF2B5EF4-FFF2-40B4-BE49-F238E27FC236}">
                <a16:creationId xmlns:a16="http://schemas.microsoft.com/office/drawing/2014/main" id="{30003883-0F72-E373-4348-62C7F0240212}"/>
              </a:ext>
            </a:extLst>
          </p:cNvPr>
          <p:cNvSpPr/>
          <p:nvPr/>
        </p:nvSpPr>
        <p:spPr>
          <a:xfrm>
            <a:off x="6128565" y="5435109"/>
            <a:ext cx="160742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、綜合測量法</a:t>
            </a:r>
          </a:p>
        </p:txBody>
      </p:sp>
    </p:spTree>
    <p:extLst>
      <p:ext uri="{BB962C8B-B14F-4D97-AF65-F5344CB8AC3E}">
        <p14:creationId xmlns:p14="http://schemas.microsoft.com/office/powerpoint/2010/main" val="2934365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人員推銷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personal selling</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準則</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guidelines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1318735" y="805105"/>
            <a:ext cx="8884603" cy="1075872"/>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人員推銷（</a:t>
            </a:r>
            <a:r>
              <a:rPr lang="en-US" altLang="zh-CN" sz="1100" dirty="0">
                <a:solidFill>
                  <a:srgbClr val="4D4D4D"/>
                </a:solidFill>
                <a:latin typeface="Times New Roman" pitchFamily="18" charset="0"/>
                <a:cs typeface="Times New Roman" pitchFamily="18" charset="0"/>
              </a:rPr>
              <a:t>personal selling</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遵循原則（</a:t>
            </a:r>
            <a:r>
              <a:rPr lang="en-US" altLang="zh-CN" sz="1100" dirty="0">
                <a:solidFill>
                  <a:srgbClr val="4D4D4D"/>
                </a:solidFill>
                <a:latin typeface="Times New Roman" pitchFamily="18" charset="0"/>
                <a:cs typeface="Times New Roman" pitchFamily="18" charset="0"/>
              </a:rPr>
              <a:t>guidelines</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人員推銷是一種雙向的溝通方式，它是指企業的銷售人員與有可能成爲產品購買者進行交談，作口頭宣傳，以達到推銷產品、實現行銷目標的一種直接銷售方法。這裏所指的銷售人員包括企業的推銷員、市場代表、商店售貨員、批發企業的供貨員</a:t>
            </a:r>
            <a:r>
              <a:rPr lang="zh-CN" altLang="en-US" sz="1100" dirty="0">
                <a:solidFill>
                  <a:srgbClr val="4D4D4D"/>
                </a:solidFill>
                <a:latin typeface="Times New Roman" pitchFamily="18" charset="0"/>
                <a:cs typeface="Times New Roman" pitchFamily="18" charset="0"/>
              </a:rPr>
              <a:t>等</a:t>
            </a:r>
            <a:r>
              <a:rPr lang="zh-TW" altLang="en-US" sz="1100" dirty="0">
                <a:solidFill>
                  <a:srgbClr val="4D4D4D"/>
                </a:solidFill>
                <a:latin typeface="Times New Roman" pitchFamily="18" charset="0"/>
                <a:cs typeface="Times New Roman" pitchFamily="18" charset="0"/>
              </a:rPr>
              <a:t>。人員推銷之所以在工業品行銷中占據主導地位，是因爲工業品市場的潛在用戶相對於消費品市場購買金額大，並且工業品市場上對廠商的技術服務要求比消費品市場高。</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CCE152F4-8270-B987-A6EF-A32F9A9FBC02}"/>
              </a:ext>
            </a:extLst>
          </p:cNvPr>
          <p:cNvSpPr/>
          <p:nvPr/>
        </p:nvSpPr>
        <p:spPr>
          <a:xfrm>
            <a:off x="434340" y="3397076"/>
            <a:ext cx="2245078"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人員推銷（</a:t>
            </a:r>
            <a:r>
              <a:rPr lang="en-US" altLang="zh-TW" sz="1100" i="1" dirty="0">
                <a:solidFill>
                  <a:srgbClr val="000000"/>
                </a:solidFill>
                <a:latin typeface="Times New Roman" pitchFamily="18" charset="0"/>
                <a:cs typeface="Times New Roman" pitchFamily="18" charset="0"/>
              </a:rPr>
              <a:t>personal selling</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特點</a:t>
            </a:r>
            <a:endParaRPr lang="zh-TW" altLang="en-US" sz="1100" dirty="0">
              <a:solidFill>
                <a:srgbClr val="000000"/>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6AB1DD97-D748-281C-B638-3618004250E1}"/>
              </a:ext>
            </a:extLst>
          </p:cNvPr>
          <p:cNvSpPr/>
          <p:nvPr/>
        </p:nvSpPr>
        <p:spPr>
          <a:xfrm>
            <a:off x="2936656" y="2733961"/>
            <a:ext cx="102661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、適應性強</a:t>
            </a:r>
          </a:p>
        </p:txBody>
      </p:sp>
      <p:sp>
        <p:nvSpPr>
          <p:cNvPr id="7" name="左大括号 6">
            <a:extLst>
              <a:ext uri="{FF2B5EF4-FFF2-40B4-BE49-F238E27FC236}">
                <a16:creationId xmlns:a16="http://schemas.microsoft.com/office/drawing/2014/main" id="{367BBB4A-BCFF-010E-EF8B-EC38A278081D}"/>
              </a:ext>
            </a:extLst>
          </p:cNvPr>
          <p:cNvSpPr/>
          <p:nvPr/>
        </p:nvSpPr>
        <p:spPr>
          <a:xfrm>
            <a:off x="2680506" y="2782873"/>
            <a:ext cx="250792" cy="154192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DC67CD14-2CA2-3D69-135F-FEE625B14EE9}"/>
              </a:ext>
            </a:extLst>
          </p:cNvPr>
          <p:cNvSpPr/>
          <p:nvPr/>
        </p:nvSpPr>
        <p:spPr>
          <a:xfrm>
            <a:off x="2936654" y="3054002"/>
            <a:ext cx="102661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、説服力強</a:t>
            </a:r>
          </a:p>
        </p:txBody>
      </p:sp>
      <p:sp>
        <p:nvSpPr>
          <p:cNvPr id="9" name="矩形 8">
            <a:extLst>
              <a:ext uri="{FF2B5EF4-FFF2-40B4-BE49-F238E27FC236}">
                <a16:creationId xmlns:a16="http://schemas.microsoft.com/office/drawing/2014/main" id="{1E2027FF-66E2-3107-78D9-690212F127DC}"/>
              </a:ext>
            </a:extLst>
          </p:cNvPr>
          <p:cNvSpPr/>
          <p:nvPr/>
        </p:nvSpPr>
        <p:spPr>
          <a:xfrm>
            <a:off x="2936378" y="3375660"/>
            <a:ext cx="102661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、促成交易</a:t>
            </a:r>
          </a:p>
        </p:txBody>
      </p:sp>
      <p:sp>
        <p:nvSpPr>
          <p:cNvPr id="10" name="矩形 9">
            <a:extLst>
              <a:ext uri="{FF2B5EF4-FFF2-40B4-BE49-F238E27FC236}">
                <a16:creationId xmlns:a16="http://schemas.microsoft.com/office/drawing/2014/main" id="{34CFC39B-EBF0-AB0D-7C31-584F58735D99}"/>
              </a:ext>
            </a:extLst>
          </p:cNvPr>
          <p:cNvSpPr/>
          <p:nvPr/>
        </p:nvSpPr>
        <p:spPr>
          <a:xfrm>
            <a:off x="2936378" y="3694929"/>
            <a:ext cx="102661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、售中服務</a:t>
            </a:r>
          </a:p>
        </p:txBody>
      </p:sp>
      <p:sp>
        <p:nvSpPr>
          <p:cNvPr id="11" name="矩形 10">
            <a:extLst>
              <a:ext uri="{FF2B5EF4-FFF2-40B4-BE49-F238E27FC236}">
                <a16:creationId xmlns:a16="http://schemas.microsoft.com/office/drawing/2014/main" id="{7CA69D70-84F2-168E-9FA8-041122F82718}"/>
              </a:ext>
            </a:extLst>
          </p:cNvPr>
          <p:cNvSpPr/>
          <p:nvPr/>
        </p:nvSpPr>
        <p:spPr>
          <a:xfrm>
            <a:off x="2936102" y="4016587"/>
            <a:ext cx="102661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、成本高</a:t>
            </a:r>
          </a:p>
        </p:txBody>
      </p:sp>
      <p:sp>
        <p:nvSpPr>
          <p:cNvPr id="12" name="矩形 11">
            <a:extLst>
              <a:ext uri="{FF2B5EF4-FFF2-40B4-BE49-F238E27FC236}">
                <a16:creationId xmlns:a16="http://schemas.microsoft.com/office/drawing/2014/main" id="{5EB331CB-1299-8151-6CE7-37FE51EF68A3}"/>
              </a:ext>
            </a:extLst>
          </p:cNvPr>
          <p:cNvSpPr/>
          <p:nvPr/>
        </p:nvSpPr>
        <p:spPr>
          <a:xfrm>
            <a:off x="4351019" y="3398278"/>
            <a:ext cx="2481299"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人員推銷（</a:t>
            </a:r>
            <a:r>
              <a:rPr lang="en-US" altLang="zh-TW" sz="1100" i="1" dirty="0">
                <a:solidFill>
                  <a:srgbClr val="000000"/>
                </a:solidFill>
                <a:latin typeface="Times New Roman" pitchFamily="18" charset="0"/>
                <a:cs typeface="Times New Roman" pitchFamily="18" charset="0"/>
              </a:rPr>
              <a:t>personal selling</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遵循原則</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64476090-D987-F24C-9D86-1338292CC619}"/>
              </a:ext>
            </a:extLst>
          </p:cNvPr>
          <p:cNvSpPr/>
          <p:nvPr/>
        </p:nvSpPr>
        <p:spPr>
          <a:xfrm>
            <a:off x="7097176" y="2255103"/>
            <a:ext cx="376132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、對顧客進行使用價值的推銷</a:t>
            </a:r>
          </a:p>
        </p:txBody>
      </p:sp>
      <p:sp>
        <p:nvSpPr>
          <p:cNvPr id="14" name="左大括号 13">
            <a:extLst>
              <a:ext uri="{FF2B5EF4-FFF2-40B4-BE49-F238E27FC236}">
                <a16:creationId xmlns:a16="http://schemas.microsoft.com/office/drawing/2014/main" id="{F95A146E-3E0C-89B0-541F-BF51A8A72B25}"/>
              </a:ext>
            </a:extLst>
          </p:cNvPr>
          <p:cNvSpPr/>
          <p:nvPr/>
        </p:nvSpPr>
        <p:spPr>
          <a:xfrm>
            <a:off x="6841026" y="2304015"/>
            <a:ext cx="250792" cy="250459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5" name="矩形 14">
            <a:extLst>
              <a:ext uri="{FF2B5EF4-FFF2-40B4-BE49-F238E27FC236}">
                <a16:creationId xmlns:a16="http://schemas.microsoft.com/office/drawing/2014/main" id="{65904948-25A0-3ADC-428E-904ABA19B967}"/>
              </a:ext>
            </a:extLst>
          </p:cNvPr>
          <p:cNvSpPr/>
          <p:nvPr/>
        </p:nvSpPr>
        <p:spPr>
          <a:xfrm>
            <a:off x="7097174" y="2575144"/>
            <a:ext cx="376132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、三位一體「吉姆」信念</a:t>
            </a:r>
            <a:r>
              <a:rPr lang="zh-TW" altLang="en-US"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g</a:t>
            </a:r>
            <a:r>
              <a:rPr lang="en-US" altLang="zh-TW" sz="1000" i="1" dirty="0">
                <a:solidFill>
                  <a:srgbClr val="000000"/>
                </a:solidFill>
                <a:latin typeface="Times New Roman" pitchFamily="18" charset="0"/>
                <a:cs typeface="Times New Roman" pitchFamily="18" charset="0"/>
              </a:rPr>
              <a:t>oods</a:t>
            </a:r>
            <a:r>
              <a:rPr lang="en-US" altLang="zh-TW"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e</a:t>
            </a:r>
            <a:r>
              <a:rPr lang="en-US" altLang="zh-TW" sz="1000" i="1" dirty="0">
                <a:solidFill>
                  <a:srgbClr val="000000"/>
                </a:solidFill>
                <a:latin typeface="Times New Roman" pitchFamily="18" charset="0"/>
                <a:cs typeface="Times New Roman" pitchFamily="18" charset="0"/>
              </a:rPr>
              <a:t>nterprise</a:t>
            </a:r>
            <a:r>
              <a:rPr lang="en-US" altLang="zh-TW" sz="1000" dirty="0">
                <a:solidFill>
                  <a:srgbClr val="000000"/>
                </a:solidFill>
                <a:latin typeface="Times New Roman" pitchFamily="18" charset="0"/>
                <a:cs typeface="Times New Roman" pitchFamily="18" charset="0"/>
              </a:rPr>
              <a:t> - </a:t>
            </a:r>
            <a:r>
              <a:rPr lang="en-US" altLang="zh-CN" sz="1000" i="1" dirty="0">
                <a:solidFill>
                  <a:srgbClr val="000000"/>
                </a:solidFill>
                <a:latin typeface="Times New Roman" pitchFamily="18" charset="0"/>
                <a:cs typeface="Times New Roman" pitchFamily="18" charset="0"/>
              </a:rPr>
              <a:t>m</a:t>
            </a:r>
            <a:r>
              <a:rPr lang="en-US" altLang="zh-TW" sz="1000" i="1" dirty="0">
                <a:solidFill>
                  <a:srgbClr val="000000"/>
                </a:solidFill>
                <a:latin typeface="Times New Roman" pitchFamily="18" charset="0"/>
                <a:cs typeface="Times New Roman" pitchFamily="18" charset="0"/>
              </a:rPr>
              <a:t>yself</a:t>
            </a:r>
            <a:r>
              <a:rPr lang="en-US" altLang="zh-TW" sz="1000" dirty="0">
                <a:solidFill>
                  <a:srgbClr val="000000"/>
                </a:solidFill>
                <a:latin typeface="Times New Roman" pitchFamily="18" charset="0"/>
                <a:cs typeface="Times New Roman" pitchFamily="18" charset="0"/>
              </a:rPr>
              <a:t>, GEM</a:t>
            </a:r>
            <a:r>
              <a:rPr lang="zh-TW" altLang="en-US" sz="1000" dirty="0">
                <a:solidFill>
                  <a:srgbClr val="000000"/>
                </a:solidFill>
                <a:latin typeface="Times New Roman" pitchFamily="18" charset="0"/>
                <a:cs typeface="Times New Roman" pitchFamily="18" charset="0"/>
              </a:rPr>
              <a:t>）</a:t>
            </a:r>
          </a:p>
        </p:txBody>
      </p:sp>
      <p:sp>
        <p:nvSpPr>
          <p:cNvPr id="16" name="矩形 15">
            <a:extLst>
              <a:ext uri="{FF2B5EF4-FFF2-40B4-BE49-F238E27FC236}">
                <a16:creationId xmlns:a16="http://schemas.microsoft.com/office/drawing/2014/main" id="{228B2768-860A-135B-4B3C-6AB8AEE76DBC}"/>
              </a:ext>
            </a:extLst>
          </p:cNvPr>
          <p:cNvSpPr/>
          <p:nvPr/>
        </p:nvSpPr>
        <p:spPr>
          <a:xfrm>
            <a:off x="7096898" y="2896802"/>
            <a:ext cx="376132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、避免强行推銷</a:t>
            </a:r>
          </a:p>
        </p:txBody>
      </p:sp>
      <p:sp>
        <p:nvSpPr>
          <p:cNvPr id="17" name="矩形 16">
            <a:extLst>
              <a:ext uri="{FF2B5EF4-FFF2-40B4-BE49-F238E27FC236}">
                <a16:creationId xmlns:a16="http://schemas.microsoft.com/office/drawing/2014/main" id="{DA2E1301-6D50-9F66-240C-6B86C8DDE961}"/>
              </a:ext>
            </a:extLst>
          </p:cNvPr>
          <p:cNvSpPr/>
          <p:nvPr/>
        </p:nvSpPr>
        <p:spPr>
          <a:xfrm>
            <a:off x="7096898" y="3216071"/>
            <a:ext cx="376132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、不要向顧客推銷最貴的商品</a:t>
            </a:r>
          </a:p>
        </p:txBody>
      </p:sp>
      <p:sp>
        <p:nvSpPr>
          <p:cNvPr id="18" name="矩形 17">
            <a:extLst>
              <a:ext uri="{FF2B5EF4-FFF2-40B4-BE49-F238E27FC236}">
                <a16:creationId xmlns:a16="http://schemas.microsoft.com/office/drawing/2014/main" id="{34122769-80DF-926A-B238-9D93633FB822}"/>
              </a:ext>
            </a:extLst>
          </p:cNvPr>
          <p:cNvSpPr/>
          <p:nvPr/>
        </p:nvSpPr>
        <p:spPr>
          <a:xfrm>
            <a:off x="7096622" y="3537729"/>
            <a:ext cx="376132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、時刻把顧客利益放在首位</a:t>
            </a:r>
          </a:p>
        </p:txBody>
      </p:sp>
      <p:sp>
        <p:nvSpPr>
          <p:cNvPr id="19" name="矩形 18">
            <a:extLst>
              <a:ext uri="{FF2B5EF4-FFF2-40B4-BE49-F238E27FC236}">
                <a16:creationId xmlns:a16="http://schemas.microsoft.com/office/drawing/2014/main" id="{2195AF81-762A-1EBB-B514-F4F43E9ADEEA}"/>
              </a:ext>
            </a:extLst>
          </p:cNvPr>
          <p:cNvSpPr/>
          <p:nvPr/>
        </p:nvSpPr>
        <p:spPr>
          <a:xfrm>
            <a:off x="7096622" y="3853557"/>
            <a:ext cx="376132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、曉之以理、動之以情，富有感染力</a:t>
            </a:r>
          </a:p>
        </p:txBody>
      </p:sp>
      <p:sp>
        <p:nvSpPr>
          <p:cNvPr id="20" name="矩形 19">
            <a:extLst>
              <a:ext uri="{FF2B5EF4-FFF2-40B4-BE49-F238E27FC236}">
                <a16:creationId xmlns:a16="http://schemas.microsoft.com/office/drawing/2014/main" id="{CE8F9CEE-F3B9-15AD-F40B-16560E4EA263}"/>
              </a:ext>
            </a:extLst>
          </p:cNvPr>
          <p:cNvSpPr/>
          <p:nvPr/>
        </p:nvSpPr>
        <p:spPr>
          <a:xfrm>
            <a:off x="7096622" y="4172826"/>
            <a:ext cx="376132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、傾聽顧客的意見</a:t>
            </a:r>
            <a:r>
              <a:rPr lang="zh-CN" altLang="en-US" sz="1100" dirty="0">
                <a:solidFill>
                  <a:srgbClr val="000000"/>
                </a:solidFill>
                <a:latin typeface="Times New Roman" pitchFamily="18" charset="0"/>
                <a:cs typeface="Times New Roman" pitchFamily="18" charset="0"/>
              </a:rPr>
              <a:t>，樂於承擔、</a:t>
            </a:r>
            <a:r>
              <a:rPr lang="zh-TW" altLang="en-US" sz="1100" dirty="0">
                <a:solidFill>
                  <a:srgbClr val="000000"/>
                </a:solidFill>
                <a:latin typeface="Times New Roman" pitchFamily="18" charset="0"/>
                <a:cs typeface="Times New Roman" pitchFamily="18" charset="0"/>
              </a:rPr>
              <a:t>勇於</a:t>
            </a:r>
            <a:r>
              <a:rPr lang="zh-CN" altLang="en-US" sz="1100" dirty="0">
                <a:solidFill>
                  <a:srgbClr val="000000"/>
                </a:solidFill>
                <a:latin typeface="Times New Roman" pitchFamily="18" charset="0"/>
                <a:cs typeface="Times New Roman" pitchFamily="18" charset="0"/>
              </a:rPr>
              <a:t>承諾</a:t>
            </a:r>
            <a:endParaRPr lang="zh-TW" altLang="en-US" sz="1100" dirty="0">
              <a:solidFill>
                <a:srgbClr val="00000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8E8EFF5B-168B-985C-BAE0-66C88FD85581}"/>
              </a:ext>
            </a:extLst>
          </p:cNvPr>
          <p:cNvSpPr/>
          <p:nvPr/>
        </p:nvSpPr>
        <p:spPr>
          <a:xfrm>
            <a:off x="7096346" y="4494484"/>
            <a:ext cx="376132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不能</a:t>
            </a:r>
            <a:r>
              <a:rPr lang="zh-TW" altLang="en-US" sz="1100" dirty="0">
                <a:solidFill>
                  <a:srgbClr val="000000"/>
                </a:solidFill>
                <a:latin typeface="Times New Roman" pitchFamily="18" charset="0"/>
                <a:cs typeface="Times New Roman" pitchFamily="18" charset="0"/>
              </a:rPr>
              <a:t>誇誇其談、信口開河</a:t>
            </a:r>
            <a:r>
              <a:rPr lang="zh-CN" altLang="en-US" sz="1100" dirty="0">
                <a:solidFill>
                  <a:srgbClr val="000000"/>
                </a:solidFill>
                <a:latin typeface="Times New Roman" pitchFamily="18" charset="0"/>
                <a:cs typeface="Times New Roman" pitchFamily="18" charset="0"/>
              </a:rPr>
              <a:t>，不能自相矛盾</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689398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人員推銷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personal selling</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方法</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method</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1646237" y="910431"/>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銷售促進</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人員推銷（</a:t>
            </a:r>
            <a:r>
              <a:rPr lang="en-US" altLang="zh-CN" sz="1100" dirty="0">
                <a:solidFill>
                  <a:srgbClr val="4D4D4D"/>
                </a:solidFill>
                <a:latin typeface="Times New Roman" pitchFamily="18" charset="0"/>
                <a:cs typeface="Times New Roman" pitchFamily="18" charset="0"/>
              </a:rPr>
              <a:t>personal selling</a:t>
            </a:r>
            <a:r>
              <a:rPr lang="zh-CN" altLang="en-US" sz="1100" dirty="0">
                <a:solidFill>
                  <a:srgbClr val="4D4D4D"/>
                </a:solidFill>
                <a:latin typeface="Times New Roman" pitchFamily="18" charset="0"/>
                <a:cs typeface="Times New Roman" pitchFamily="18" charset="0"/>
              </a:rPr>
              <a:t>）：方法（</a:t>
            </a:r>
            <a:r>
              <a:rPr lang="en-US" altLang="zh-CN" sz="1100" dirty="0">
                <a:solidFill>
                  <a:srgbClr val="4D4D4D"/>
                </a:solidFill>
                <a:latin typeface="Times New Roman" pitchFamily="18" charset="0"/>
                <a:cs typeface="Times New Roman" pitchFamily="18" charset="0"/>
              </a:rPr>
              <a:t>method</a:t>
            </a:r>
            <a:r>
              <a:rPr lang="zh-CN" altLang="en-US" sz="1100" dirty="0">
                <a:solidFill>
                  <a:srgbClr val="4D4D4D"/>
                </a:solidFill>
                <a:latin typeface="Times New Roman" pitchFamily="18" charset="0"/>
                <a:cs typeface="Times New Roman" pitchFamily="18" charset="0"/>
              </a:rPr>
              <a:t>）</a:t>
            </a:r>
          </a:p>
        </p:txBody>
      </p:sp>
      <p:sp>
        <p:nvSpPr>
          <p:cNvPr id="22" name="矩形 21">
            <a:extLst>
              <a:ext uri="{FF2B5EF4-FFF2-40B4-BE49-F238E27FC236}">
                <a16:creationId xmlns:a16="http://schemas.microsoft.com/office/drawing/2014/main" id="{39519D02-1CE2-B0E9-66CA-E733B880121F}"/>
              </a:ext>
            </a:extLst>
          </p:cNvPr>
          <p:cNvSpPr/>
          <p:nvPr/>
        </p:nvSpPr>
        <p:spPr>
          <a:xfrm>
            <a:off x="2290915" y="2232047"/>
            <a:ext cx="2305721"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人員推銷（</a:t>
            </a:r>
            <a:r>
              <a:rPr lang="en-US" altLang="zh-TW" sz="1100" dirty="0">
                <a:solidFill>
                  <a:srgbClr val="000000"/>
                </a:solidFill>
                <a:latin typeface="Times New Roman" pitchFamily="18" charset="0"/>
                <a:cs typeface="Times New Roman" pitchFamily="18" charset="0"/>
              </a:rPr>
              <a:t>personal selling</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方法</a:t>
            </a:r>
            <a:endParaRPr lang="zh-TW" altLang="en-US" sz="1100" dirty="0">
              <a:solidFill>
                <a:srgbClr val="0000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49372A83-B84B-E8F1-E02C-AF36F90E5B67}"/>
              </a:ext>
            </a:extLst>
          </p:cNvPr>
          <p:cNvSpPr/>
          <p:nvPr/>
        </p:nvSpPr>
        <p:spPr>
          <a:xfrm>
            <a:off x="4861494" y="1637512"/>
            <a:ext cx="472156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、程序化推銷理論</a:t>
            </a:r>
          </a:p>
        </p:txBody>
      </p:sp>
      <p:sp>
        <p:nvSpPr>
          <p:cNvPr id="24" name="左大括号 23">
            <a:extLst>
              <a:ext uri="{FF2B5EF4-FFF2-40B4-BE49-F238E27FC236}">
                <a16:creationId xmlns:a16="http://schemas.microsoft.com/office/drawing/2014/main" id="{F255CA26-334D-0EE2-6197-1D0B836E43F6}"/>
              </a:ext>
            </a:extLst>
          </p:cNvPr>
          <p:cNvSpPr/>
          <p:nvPr/>
        </p:nvSpPr>
        <p:spPr>
          <a:xfrm>
            <a:off x="4605344" y="1686424"/>
            <a:ext cx="250792" cy="139627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5" name="矩形 24">
            <a:extLst>
              <a:ext uri="{FF2B5EF4-FFF2-40B4-BE49-F238E27FC236}">
                <a16:creationId xmlns:a16="http://schemas.microsoft.com/office/drawing/2014/main" id="{5BA0324B-0E1C-FDAE-54EF-73111CC5D7BF}"/>
              </a:ext>
            </a:extLst>
          </p:cNvPr>
          <p:cNvSpPr/>
          <p:nvPr/>
        </p:nvSpPr>
        <p:spPr>
          <a:xfrm>
            <a:off x="4861492" y="1957553"/>
            <a:ext cx="4721564" cy="547907"/>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、「迪佰達」推銷法</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Definition</a:t>
            </a:r>
            <a:r>
              <a:rPr lang="en-US" altLang="zh-TW" sz="1000" dirty="0">
                <a:solidFill>
                  <a:srgbClr val="000000"/>
                </a:solidFill>
                <a:latin typeface="Times New Roman" pitchFamily="18" charset="0"/>
                <a:cs typeface="Times New Roman" pitchFamily="18" charset="0"/>
              </a:rPr>
              <a:t> </a:t>
            </a:r>
            <a:r>
              <a:rPr lang="en-US" altLang="zh-TW" sz="1000" dirty="0">
                <a:solidFill>
                  <a:srgbClr val="000000"/>
                </a:solidFill>
                <a:latin typeface="宋体" panose="02010600030101010101" pitchFamily="2" charset="-122"/>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Identification</a:t>
            </a:r>
            <a:r>
              <a:rPr lang="en-US" altLang="zh-TW" sz="1000" dirty="0">
                <a:solidFill>
                  <a:srgbClr val="000000"/>
                </a:solidFill>
                <a:latin typeface="Times New Roman" pitchFamily="18" charset="0"/>
                <a:cs typeface="Times New Roman" pitchFamily="18" charset="0"/>
              </a:rPr>
              <a:t> </a:t>
            </a:r>
            <a:r>
              <a:rPr lang="en-US" altLang="zh-TW" sz="1000" dirty="0">
                <a:solidFill>
                  <a:srgbClr val="000000"/>
                </a:solidFill>
                <a:latin typeface="宋体" panose="02010600030101010101" pitchFamily="2" charset="-122"/>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Proof</a:t>
            </a:r>
            <a:r>
              <a:rPr lang="en-US" altLang="zh-TW" sz="1000" dirty="0">
                <a:solidFill>
                  <a:srgbClr val="000000"/>
                </a:solidFill>
                <a:latin typeface="Times New Roman" pitchFamily="18" charset="0"/>
                <a:cs typeface="Times New Roman" pitchFamily="18" charset="0"/>
              </a:rPr>
              <a:t> </a:t>
            </a:r>
            <a:r>
              <a:rPr lang="en-US" altLang="zh-TW" sz="1000" dirty="0">
                <a:solidFill>
                  <a:srgbClr val="000000"/>
                </a:solidFill>
                <a:latin typeface="宋体" panose="02010600030101010101" pitchFamily="2" charset="-122"/>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Acceptance</a:t>
            </a:r>
            <a:r>
              <a:rPr lang="en-US" altLang="zh-TW" sz="1000" dirty="0">
                <a:solidFill>
                  <a:srgbClr val="000000"/>
                </a:solidFill>
                <a:latin typeface="Times New Roman" pitchFamily="18" charset="0"/>
                <a:cs typeface="Times New Roman" pitchFamily="18" charset="0"/>
              </a:rPr>
              <a:t> </a:t>
            </a:r>
            <a:r>
              <a:rPr lang="en-US" altLang="zh-TW" sz="1000" dirty="0">
                <a:solidFill>
                  <a:srgbClr val="000000"/>
                </a:solidFill>
                <a:latin typeface="宋体" panose="02010600030101010101" pitchFamily="2" charset="-122"/>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Desire</a:t>
            </a:r>
            <a:r>
              <a:rPr lang="en-US" altLang="zh-TW" sz="1000" dirty="0">
                <a:solidFill>
                  <a:srgbClr val="000000"/>
                </a:solidFill>
                <a:latin typeface="Times New Roman" pitchFamily="18" charset="0"/>
                <a:cs typeface="Times New Roman" pitchFamily="18" charset="0"/>
              </a:rPr>
              <a:t> </a:t>
            </a:r>
            <a:r>
              <a:rPr lang="en-US" altLang="zh-TW" sz="1000" dirty="0">
                <a:solidFill>
                  <a:srgbClr val="000000"/>
                </a:solidFill>
                <a:latin typeface="宋体" panose="02010600030101010101" pitchFamily="2" charset="-122"/>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Action</a:t>
            </a:r>
            <a:r>
              <a:rPr lang="en-US" altLang="zh-TW" sz="1000" dirty="0">
                <a:solidFill>
                  <a:srgbClr val="000000"/>
                </a:solidFill>
                <a:latin typeface="Times New Roman" pitchFamily="18" charset="0"/>
                <a:cs typeface="Times New Roman" pitchFamily="18" charset="0"/>
              </a:rPr>
              <a:t>, DIPADA</a:t>
            </a:r>
            <a:r>
              <a:rPr lang="zh-TW" altLang="en-US" sz="1000" dirty="0">
                <a:solidFill>
                  <a:srgbClr val="000000"/>
                </a:solidFill>
                <a:latin typeface="Times New Roman" pitchFamily="18" charset="0"/>
                <a:cs typeface="Times New Roman" pitchFamily="18" charset="0"/>
              </a:rPr>
              <a:t>）</a:t>
            </a:r>
          </a:p>
        </p:txBody>
      </p:sp>
      <p:sp>
        <p:nvSpPr>
          <p:cNvPr id="27" name="矩形 26">
            <a:extLst>
              <a:ext uri="{FF2B5EF4-FFF2-40B4-BE49-F238E27FC236}">
                <a16:creationId xmlns:a16="http://schemas.microsoft.com/office/drawing/2014/main" id="{90B3A76C-BEE8-3251-2A78-161CE58B71D9}"/>
              </a:ext>
            </a:extLst>
          </p:cNvPr>
          <p:cNvSpPr/>
          <p:nvPr/>
        </p:nvSpPr>
        <p:spPr>
          <a:xfrm>
            <a:off x="4861216" y="2514660"/>
            <a:ext cx="4721564" cy="568041"/>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、「愛達斯」推銷法</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Awareness</a:t>
            </a:r>
            <a:r>
              <a:rPr lang="en-US" altLang="zh-TW" sz="1000" dirty="0">
                <a:solidFill>
                  <a:srgbClr val="000000"/>
                </a:solidFill>
                <a:latin typeface="Times New Roman" pitchFamily="18" charset="0"/>
                <a:cs typeface="Times New Roman" pitchFamily="18" charset="0"/>
              </a:rPr>
              <a:t> </a:t>
            </a:r>
            <a:r>
              <a:rPr lang="en-US" altLang="zh-TW" sz="1000" dirty="0">
                <a:solidFill>
                  <a:srgbClr val="000000"/>
                </a:solidFill>
                <a:latin typeface="宋体" panose="02010600030101010101" pitchFamily="2" charset="-122"/>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Interest</a:t>
            </a:r>
            <a:r>
              <a:rPr lang="en-US" altLang="zh-TW" sz="1000" dirty="0">
                <a:solidFill>
                  <a:srgbClr val="000000"/>
                </a:solidFill>
                <a:latin typeface="Times New Roman" pitchFamily="18" charset="0"/>
                <a:cs typeface="Times New Roman" pitchFamily="18" charset="0"/>
              </a:rPr>
              <a:t> </a:t>
            </a:r>
            <a:r>
              <a:rPr lang="en-US" altLang="zh-TW" sz="1000" dirty="0">
                <a:solidFill>
                  <a:srgbClr val="000000"/>
                </a:solidFill>
                <a:latin typeface="宋体" panose="02010600030101010101" pitchFamily="2" charset="-122"/>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Desire</a:t>
            </a:r>
            <a:r>
              <a:rPr lang="en-US" altLang="zh-TW" sz="1000" dirty="0">
                <a:solidFill>
                  <a:srgbClr val="000000"/>
                </a:solidFill>
                <a:latin typeface="Times New Roman" pitchFamily="18" charset="0"/>
                <a:cs typeface="Times New Roman" pitchFamily="18" charset="0"/>
              </a:rPr>
              <a:t> </a:t>
            </a:r>
            <a:r>
              <a:rPr lang="en-US" altLang="zh-TW" sz="1000" dirty="0">
                <a:solidFill>
                  <a:srgbClr val="000000"/>
                </a:solidFill>
                <a:latin typeface="宋体" panose="02010600030101010101" pitchFamily="2" charset="-122"/>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Action</a:t>
            </a:r>
            <a:r>
              <a:rPr lang="en-US" altLang="zh-TW" sz="1000" dirty="0">
                <a:solidFill>
                  <a:srgbClr val="000000"/>
                </a:solidFill>
                <a:latin typeface="Times New Roman" pitchFamily="18" charset="0"/>
                <a:cs typeface="Times New Roman" pitchFamily="18" charset="0"/>
              </a:rPr>
              <a:t> </a:t>
            </a:r>
            <a:r>
              <a:rPr lang="en-US" altLang="zh-TW" sz="1000" dirty="0">
                <a:solidFill>
                  <a:srgbClr val="000000"/>
                </a:solidFill>
                <a:latin typeface="宋体" panose="02010600030101010101" pitchFamily="2" charset="-122"/>
                <a:cs typeface="Times New Roman" pitchFamily="18" charset="0"/>
              </a:rPr>
              <a:t>→</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Satisfaction</a:t>
            </a:r>
            <a:r>
              <a:rPr lang="en-US" altLang="zh-TW" sz="1000" dirty="0">
                <a:solidFill>
                  <a:srgbClr val="000000"/>
                </a:solidFill>
                <a:latin typeface="Times New Roman" pitchFamily="18" charset="0"/>
                <a:cs typeface="Times New Roman" pitchFamily="18" charset="0"/>
              </a:rPr>
              <a:t>, AIDAS</a:t>
            </a:r>
            <a:r>
              <a:rPr lang="zh-TW" altLang="en-US" sz="1000" dirty="0">
                <a:solidFill>
                  <a:srgbClr val="000000"/>
                </a:solidFill>
                <a:latin typeface="Times New Roman" pitchFamily="18" charset="0"/>
                <a:cs typeface="Times New Roman" pitchFamily="18" charset="0"/>
              </a:rPr>
              <a:t>）</a:t>
            </a:r>
          </a:p>
        </p:txBody>
      </p:sp>
      <p:sp>
        <p:nvSpPr>
          <p:cNvPr id="4" name="矩形: 圆角 3">
            <a:extLst>
              <a:ext uri="{FF2B5EF4-FFF2-40B4-BE49-F238E27FC236}">
                <a16:creationId xmlns:a16="http://schemas.microsoft.com/office/drawing/2014/main" id="{F5640AF4-E985-B506-A3CD-4466D6718FA0}"/>
              </a:ext>
            </a:extLst>
          </p:cNvPr>
          <p:cNvSpPr/>
          <p:nvPr/>
        </p:nvSpPr>
        <p:spPr>
          <a:xfrm>
            <a:off x="1622500" y="4315296"/>
            <a:ext cx="876676" cy="619539"/>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sz="1300" dirty="0">
                <a:solidFill>
                  <a:schemeClr val="tx1"/>
                </a:solidFill>
                <a:latin typeface="宋体" panose="02010600030101010101" pitchFamily="2" charset="-122"/>
                <a:ea typeface="宋体" panose="02010600030101010101" pitchFamily="2" charset="-122"/>
              </a:rPr>
              <a:t>找出潛在顧客</a:t>
            </a:r>
            <a:endParaRPr lang="zh-CN" altLang="en-US" sz="1300" dirty="0">
              <a:solidFill>
                <a:schemeClr val="tx1"/>
              </a:solidFill>
              <a:latin typeface="宋体" panose="02010600030101010101" pitchFamily="2" charset="-122"/>
              <a:ea typeface="宋体" panose="02010600030101010101" pitchFamily="2" charset="-122"/>
            </a:endParaRPr>
          </a:p>
        </p:txBody>
      </p:sp>
      <p:sp>
        <p:nvSpPr>
          <p:cNvPr id="7" name="矩形: 圆角 6">
            <a:extLst>
              <a:ext uri="{FF2B5EF4-FFF2-40B4-BE49-F238E27FC236}">
                <a16:creationId xmlns:a16="http://schemas.microsoft.com/office/drawing/2014/main" id="{EB2BD91F-182A-68BC-4EC5-21E16A5C3E54}"/>
              </a:ext>
            </a:extLst>
          </p:cNvPr>
          <p:cNvSpPr/>
          <p:nvPr/>
        </p:nvSpPr>
        <p:spPr>
          <a:xfrm>
            <a:off x="3015266" y="4306331"/>
            <a:ext cx="876676" cy="619539"/>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CN" altLang="en-US" sz="1300" dirty="0">
                <a:solidFill>
                  <a:schemeClr val="tx1"/>
                </a:solidFill>
                <a:latin typeface="宋体" panose="02010600030101010101" pitchFamily="2" charset="-122"/>
                <a:ea typeface="宋体" panose="02010600030101010101" pitchFamily="2" charset="-122"/>
              </a:rPr>
              <a:t>接觸</a:t>
            </a:r>
            <a:r>
              <a:rPr lang="zh-TW" altLang="en-US" sz="1300" dirty="0">
                <a:solidFill>
                  <a:schemeClr val="tx1"/>
                </a:solidFill>
                <a:latin typeface="宋体" panose="02010600030101010101" pitchFamily="2" charset="-122"/>
                <a:ea typeface="宋体" panose="02010600030101010101" pitchFamily="2" charset="-122"/>
              </a:rPr>
              <a:t>前準備</a:t>
            </a:r>
            <a:endParaRPr lang="zh-CN" altLang="en-US" sz="1300" dirty="0">
              <a:solidFill>
                <a:schemeClr val="tx1"/>
              </a:solidFill>
              <a:latin typeface="宋体" panose="02010600030101010101" pitchFamily="2" charset="-122"/>
              <a:ea typeface="宋体" panose="02010600030101010101" pitchFamily="2" charset="-122"/>
            </a:endParaRPr>
          </a:p>
        </p:txBody>
      </p:sp>
      <p:sp>
        <p:nvSpPr>
          <p:cNvPr id="9" name="矩形: 圆角 8">
            <a:extLst>
              <a:ext uri="{FF2B5EF4-FFF2-40B4-BE49-F238E27FC236}">
                <a16:creationId xmlns:a16="http://schemas.microsoft.com/office/drawing/2014/main" id="{C781DCB7-CF3A-35B7-316C-C4DE03D8D071}"/>
              </a:ext>
            </a:extLst>
          </p:cNvPr>
          <p:cNvSpPr/>
          <p:nvPr/>
        </p:nvSpPr>
        <p:spPr>
          <a:xfrm>
            <a:off x="4406991" y="4315296"/>
            <a:ext cx="685119" cy="619539"/>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sz="1300" dirty="0">
                <a:solidFill>
                  <a:schemeClr val="tx1"/>
                </a:solidFill>
                <a:latin typeface="宋体" panose="02010600030101010101" pitchFamily="2" charset="-122"/>
                <a:ea typeface="宋体" panose="02010600030101010101" pitchFamily="2" charset="-122"/>
              </a:rPr>
              <a:t>接近顧客</a:t>
            </a:r>
            <a:endParaRPr lang="zh-CN" altLang="en-US" sz="1300" dirty="0">
              <a:solidFill>
                <a:schemeClr val="tx1"/>
              </a:solidFill>
              <a:latin typeface="宋体" panose="02010600030101010101" pitchFamily="2" charset="-122"/>
              <a:ea typeface="宋体" panose="02010600030101010101" pitchFamily="2" charset="-122"/>
            </a:endParaRPr>
          </a:p>
        </p:txBody>
      </p:sp>
      <p:sp>
        <p:nvSpPr>
          <p:cNvPr id="11" name="矩形: 圆角 10">
            <a:extLst>
              <a:ext uri="{FF2B5EF4-FFF2-40B4-BE49-F238E27FC236}">
                <a16:creationId xmlns:a16="http://schemas.microsoft.com/office/drawing/2014/main" id="{2F63629D-334B-20C1-A0CC-6BF4B61ED0CE}"/>
              </a:ext>
            </a:extLst>
          </p:cNvPr>
          <p:cNvSpPr/>
          <p:nvPr/>
        </p:nvSpPr>
        <p:spPr>
          <a:xfrm>
            <a:off x="6806166" y="4306329"/>
            <a:ext cx="684689" cy="619539"/>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sz="1300" dirty="0">
                <a:solidFill>
                  <a:schemeClr val="tx1"/>
                </a:solidFill>
                <a:latin typeface="宋体" panose="02010600030101010101" pitchFamily="2" charset="-122"/>
                <a:ea typeface="宋体" panose="02010600030101010101" pitchFamily="2" charset="-122"/>
              </a:rPr>
              <a:t>處理異議</a:t>
            </a:r>
            <a:endParaRPr lang="zh-CN" altLang="en-US" sz="13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圆角 12">
            <a:extLst>
              <a:ext uri="{FF2B5EF4-FFF2-40B4-BE49-F238E27FC236}">
                <a16:creationId xmlns:a16="http://schemas.microsoft.com/office/drawing/2014/main" id="{80815D76-BA14-6CF0-7453-29FFF5E3376C}"/>
              </a:ext>
            </a:extLst>
          </p:cNvPr>
          <p:cNvSpPr/>
          <p:nvPr/>
        </p:nvSpPr>
        <p:spPr>
          <a:xfrm>
            <a:off x="8002630" y="4306328"/>
            <a:ext cx="684689" cy="619539"/>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sz="1300" dirty="0">
                <a:solidFill>
                  <a:schemeClr val="tx1"/>
                </a:solidFill>
                <a:latin typeface="宋体" panose="02010600030101010101" pitchFamily="2" charset="-122"/>
                <a:ea typeface="宋体" panose="02010600030101010101" pitchFamily="2" charset="-122"/>
              </a:rPr>
              <a:t>達成交易</a:t>
            </a:r>
            <a:endParaRPr lang="zh-CN" altLang="en-US" sz="1300" dirty="0">
              <a:solidFill>
                <a:schemeClr val="tx1"/>
              </a:solidFill>
              <a:latin typeface="宋体" panose="02010600030101010101" pitchFamily="2" charset="-122"/>
              <a:ea typeface="宋体" panose="02010600030101010101" pitchFamily="2" charset="-122"/>
            </a:endParaRPr>
          </a:p>
        </p:txBody>
      </p:sp>
      <p:sp>
        <p:nvSpPr>
          <p:cNvPr id="15" name="矩形: 圆角 14">
            <a:extLst>
              <a:ext uri="{FF2B5EF4-FFF2-40B4-BE49-F238E27FC236}">
                <a16:creationId xmlns:a16="http://schemas.microsoft.com/office/drawing/2014/main" id="{68756078-12FD-B2DE-7603-BB5B5B1F52C4}"/>
              </a:ext>
            </a:extLst>
          </p:cNvPr>
          <p:cNvSpPr/>
          <p:nvPr/>
        </p:nvSpPr>
        <p:spPr>
          <a:xfrm>
            <a:off x="9199609" y="4306327"/>
            <a:ext cx="684689" cy="619539"/>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sz="1300" dirty="0">
                <a:solidFill>
                  <a:schemeClr val="tx1"/>
                </a:solidFill>
                <a:latin typeface="宋体" panose="02010600030101010101" pitchFamily="2" charset="-122"/>
                <a:ea typeface="宋体" panose="02010600030101010101" pitchFamily="2" charset="-122"/>
              </a:rPr>
              <a:t>事後跟蹤</a:t>
            </a:r>
            <a:endParaRPr lang="zh-CN" altLang="en-US" sz="1300" dirty="0">
              <a:solidFill>
                <a:schemeClr val="tx1"/>
              </a:solidFill>
              <a:latin typeface="宋体" panose="02010600030101010101" pitchFamily="2" charset="-122"/>
              <a:ea typeface="宋体" panose="02010600030101010101" pitchFamily="2" charset="-122"/>
            </a:endParaRPr>
          </a:p>
        </p:txBody>
      </p:sp>
      <p:sp>
        <p:nvSpPr>
          <p:cNvPr id="17" name="矩形: 圆角 16">
            <a:extLst>
              <a:ext uri="{FF2B5EF4-FFF2-40B4-BE49-F238E27FC236}">
                <a16:creationId xmlns:a16="http://schemas.microsoft.com/office/drawing/2014/main" id="{6FC5FBCB-2553-C1B8-16C4-1627A0F321F6}"/>
              </a:ext>
            </a:extLst>
          </p:cNvPr>
          <p:cNvSpPr/>
          <p:nvPr/>
        </p:nvSpPr>
        <p:spPr>
          <a:xfrm>
            <a:off x="5604943" y="4306330"/>
            <a:ext cx="684686" cy="619539"/>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CN" altLang="en-US" sz="1300" dirty="0">
                <a:solidFill>
                  <a:schemeClr val="tx1"/>
                </a:solidFill>
                <a:latin typeface="宋体" panose="02010600030101010101" pitchFamily="2" charset="-122"/>
                <a:ea typeface="宋体" panose="02010600030101010101" pitchFamily="2" charset="-122"/>
              </a:rPr>
              <a:t>介紹產品</a:t>
            </a:r>
          </a:p>
        </p:txBody>
      </p:sp>
      <p:cxnSp>
        <p:nvCxnSpPr>
          <p:cNvPr id="19" name="直接箭头连接符 18">
            <a:extLst>
              <a:ext uri="{FF2B5EF4-FFF2-40B4-BE49-F238E27FC236}">
                <a16:creationId xmlns:a16="http://schemas.microsoft.com/office/drawing/2014/main" id="{5FB48CB7-52A8-6BC9-A60B-E2D3F26B9384}"/>
              </a:ext>
            </a:extLst>
          </p:cNvPr>
          <p:cNvCxnSpPr>
            <a:cxnSpLocks/>
          </p:cNvCxnSpPr>
          <p:nvPr/>
        </p:nvCxnSpPr>
        <p:spPr>
          <a:xfrm flipV="1">
            <a:off x="2576606" y="4616102"/>
            <a:ext cx="360000" cy="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F3ECB84-DD72-46EE-C60C-2C6CCBE9B58D}"/>
              </a:ext>
            </a:extLst>
          </p:cNvPr>
          <p:cNvCxnSpPr>
            <a:cxnSpLocks/>
          </p:cNvCxnSpPr>
          <p:nvPr/>
        </p:nvCxnSpPr>
        <p:spPr>
          <a:xfrm flipV="1">
            <a:off x="3968142" y="4616100"/>
            <a:ext cx="360000" cy="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29B2B7C-935F-7B12-6D03-DF78D50A04EB}"/>
              </a:ext>
            </a:extLst>
          </p:cNvPr>
          <p:cNvCxnSpPr>
            <a:cxnSpLocks/>
          </p:cNvCxnSpPr>
          <p:nvPr/>
        </p:nvCxnSpPr>
        <p:spPr>
          <a:xfrm flipV="1">
            <a:off x="5168310" y="4616100"/>
            <a:ext cx="360000" cy="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9BA5DF4B-320C-5D31-596C-DD338B2EDFFA}"/>
              </a:ext>
            </a:extLst>
          </p:cNvPr>
          <p:cNvCxnSpPr>
            <a:cxnSpLocks/>
          </p:cNvCxnSpPr>
          <p:nvPr/>
        </p:nvCxnSpPr>
        <p:spPr>
          <a:xfrm flipV="1">
            <a:off x="6365829" y="4616099"/>
            <a:ext cx="360000" cy="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1DB9950-B62F-5A72-0E1F-DA53F45A1EF0}"/>
              </a:ext>
            </a:extLst>
          </p:cNvPr>
          <p:cNvCxnSpPr>
            <a:cxnSpLocks/>
          </p:cNvCxnSpPr>
          <p:nvPr/>
        </p:nvCxnSpPr>
        <p:spPr>
          <a:xfrm flipV="1">
            <a:off x="7567055" y="4623999"/>
            <a:ext cx="360000" cy="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1A4EA8EB-E984-8A49-36B6-A31F92B95B39}"/>
              </a:ext>
            </a:extLst>
          </p:cNvPr>
          <p:cNvCxnSpPr>
            <a:cxnSpLocks/>
          </p:cNvCxnSpPr>
          <p:nvPr/>
        </p:nvCxnSpPr>
        <p:spPr>
          <a:xfrm flipV="1">
            <a:off x="8763519" y="4623999"/>
            <a:ext cx="360000" cy="0"/>
          </a:xfrm>
          <a:prstGeom prst="straightConnector1">
            <a:avLst/>
          </a:prstGeom>
          <a:ln w="190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D3FD1A68-4F77-9BEA-025D-7ED8FE08C9CF}"/>
              </a:ext>
            </a:extLst>
          </p:cNvPr>
          <p:cNvSpPr/>
          <p:nvPr/>
        </p:nvSpPr>
        <p:spPr>
          <a:xfrm>
            <a:off x="1269650" y="3707742"/>
            <a:ext cx="8967533" cy="1565392"/>
          </a:xfrm>
          <a:prstGeom prst="rect">
            <a:avLst/>
          </a:prstGeom>
          <a:noFill/>
          <a:ln w="63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TW" altLang="en-US" sz="1200" dirty="0">
                <a:solidFill>
                  <a:schemeClr val="tx1"/>
                </a:solidFill>
                <a:latin typeface="宋体" panose="02010600030101010101" pitchFamily="2" charset="-122"/>
                <a:ea typeface="宋体" panose="02010600030101010101" pitchFamily="2" charset="-122"/>
              </a:rPr>
              <a:t>程序化推銷理論</a:t>
            </a:r>
          </a:p>
        </p:txBody>
      </p:sp>
    </p:spTree>
    <p:extLst>
      <p:ext uri="{BB962C8B-B14F-4D97-AF65-F5344CB8AC3E}">
        <p14:creationId xmlns:p14="http://schemas.microsoft.com/office/powerpoint/2010/main" val="1704449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工業品市場的特點</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66B703F2-5B63-1729-0E94-F4755CD823E9}"/>
              </a:ext>
            </a:extLst>
          </p:cNvPr>
          <p:cNvSpPr/>
          <p:nvPr/>
        </p:nvSpPr>
        <p:spPr>
          <a:xfrm>
            <a:off x="2787987" y="956303"/>
            <a:ext cx="6705109"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工業品市場的特點：</a:t>
            </a:r>
            <a:endParaRPr lang="zh-TW"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5D1819FA-38CA-D3DA-DB95-DC928FAC0B3A}"/>
              </a:ext>
            </a:extLst>
          </p:cNvPr>
          <p:cNvSpPr/>
          <p:nvPr/>
        </p:nvSpPr>
        <p:spPr>
          <a:xfrm>
            <a:off x="3060065" y="3199565"/>
            <a:ext cx="150590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工業品市場特點</a:t>
            </a:r>
          </a:p>
        </p:txBody>
      </p:sp>
      <p:sp>
        <p:nvSpPr>
          <p:cNvPr id="6" name="矩形 5">
            <a:extLst>
              <a:ext uri="{FF2B5EF4-FFF2-40B4-BE49-F238E27FC236}">
                <a16:creationId xmlns:a16="http://schemas.microsoft.com/office/drawing/2014/main" id="{C873A7F4-2C90-6163-B70E-AB42B8D57800}"/>
              </a:ext>
            </a:extLst>
          </p:cNvPr>
          <p:cNvSpPr/>
          <p:nvPr/>
        </p:nvSpPr>
        <p:spPr>
          <a:xfrm>
            <a:off x="4841171" y="1735242"/>
            <a:ext cx="262642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購買者少</a:t>
            </a:r>
            <a:endParaRPr lang="zh-TW"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506A0B7F-C03C-498C-1074-E54E19235E58}"/>
              </a:ext>
            </a:extLst>
          </p:cNvPr>
          <p:cNvSpPr/>
          <p:nvPr/>
        </p:nvSpPr>
        <p:spPr>
          <a:xfrm>
            <a:off x="4565969" y="1784153"/>
            <a:ext cx="264989" cy="314863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1B81762A-81E7-BE2C-6600-A4DDFBFF3A0E}"/>
              </a:ext>
            </a:extLst>
          </p:cNvPr>
          <p:cNvSpPr/>
          <p:nvPr/>
        </p:nvSpPr>
        <p:spPr>
          <a:xfrm>
            <a:off x="4841169" y="2055283"/>
            <a:ext cx="262643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購買量大</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DC8374A7-7900-F228-62D3-2839CBBCCACD}"/>
              </a:ext>
            </a:extLst>
          </p:cNvPr>
          <p:cNvSpPr/>
          <p:nvPr/>
        </p:nvSpPr>
        <p:spPr>
          <a:xfrm>
            <a:off x="4841170" y="2375330"/>
            <a:ext cx="26264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訂製，供應商與購買者聯系緊密</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A191EC6D-F724-5C23-15DF-755E5216D101}"/>
              </a:ext>
            </a:extLst>
          </p:cNvPr>
          <p:cNvSpPr/>
          <p:nvPr/>
        </p:nvSpPr>
        <p:spPr>
          <a:xfrm>
            <a:off x="4841170" y="2695386"/>
            <a:ext cx="26264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、購買者分布集中</a:t>
            </a:r>
          </a:p>
        </p:txBody>
      </p:sp>
      <p:sp>
        <p:nvSpPr>
          <p:cNvPr id="11" name="矩形 10">
            <a:extLst>
              <a:ext uri="{FF2B5EF4-FFF2-40B4-BE49-F238E27FC236}">
                <a16:creationId xmlns:a16="http://schemas.microsoft.com/office/drawing/2014/main" id="{9B1A74D1-F427-C397-FE7F-3E814B3C67FB}"/>
              </a:ext>
            </a:extLst>
          </p:cNvPr>
          <p:cNvSpPr/>
          <p:nvPr/>
        </p:nvSpPr>
        <p:spPr>
          <a:xfrm>
            <a:off x="4841169" y="3015423"/>
            <a:ext cx="262642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、需求由消費品衍生</a:t>
            </a:r>
          </a:p>
        </p:txBody>
      </p:sp>
      <p:sp>
        <p:nvSpPr>
          <p:cNvPr id="12" name="矩形 11">
            <a:extLst>
              <a:ext uri="{FF2B5EF4-FFF2-40B4-BE49-F238E27FC236}">
                <a16:creationId xmlns:a16="http://schemas.microsoft.com/office/drawing/2014/main" id="{3D37F031-79B3-13D9-F69F-E5C474C9E009}"/>
              </a:ext>
            </a:extLst>
          </p:cNvPr>
          <p:cNvSpPr/>
          <p:nvPr/>
        </p:nvSpPr>
        <p:spPr>
          <a:xfrm>
            <a:off x="4841170" y="3345198"/>
            <a:ext cx="262642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、價格彈性（</a:t>
            </a:r>
            <a:r>
              <a:rPr lang="en-US" altLang="zh-TW" sz="1100" dirty="0">
                <a:solidFill>
                  <a:srgbClr val="000000"/>
                </a:solidFill>
                <a:latin typeface="Times New Roman" pitchFamily="18" charset="0"/>
                <a:cs typeface="Times New Roman" pitchFamily="18" charset="0"/>
              </a:rPr>
              <a:t>price elasticity</a:t>
            </a:r>
            <a:r>
              <a:rPr lang="zh-TW" altLang="en-US" sz="1100" dirty="0">
                <a:solidFill>
                  <a:srgbClr val="000000"/>
                </a:solidFill>
                <a:latin typeface="Times New Roman" pitchFamily="18" charset="0"/>
                <a:cs typeface="Times New Roman" pitchFamily="18" charset="0"/>
              </a:rPr>
              <a:t>）小</a:t>
            </a:r>
          </a:p>
        </p:txBody>
      </p:sp>
      <p:sp>
        <p:nvSpPr>
          <p:cNvPr id="13" name="矩形 12">
            <a:extLst>
              <a:ext uri="{FF2B5EF4-FFF2-40B4-BE49-F238E27FC236}">
                <a16:creationId xmlns:a16="http://schemas.microsoft.com/office/drawing/2014/main" id="{851B38C1-3DE6-A311-6200-595C05FCEB43}"/>
              </a:ext>
            </a:extLst>
          </p:cNvPr>
          <p:cNvSpPr/>
          <p:nvPr/>
        </p:nvSpPr>
        <p:spPr>
          <a:xfrm>
            <a:off x="4837926" y="3667807"/>
            <a:ext cx="262643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、需求變化大（</a:t>
            </a:r>
            <a:r>
              <a:rPr lang="en-US" altLang="zh-TW" sz="1100" dirty="0">
                <a:solidFill>
                  <a:srgbClr val="000000"/>
                </a:solidFill>
                <a:latin typeface="Times New Roman" pitchFamily="18" charset="0"/>
                <a:cs typeface="Times New Roman" pitchFamily="18" charset="0"/>
              </a:rPr>
              <a:t>acceleration principle</a:t>
            </a:r>
            <a:r>
              <a:rPr lang="zh-TW" altLang="en-US" sz="1100" dirty="0">
                <a:solidFill>
                  <a:srgbClr val="000000"/>
                </a:solidFill>
                <a:latin typeface="Times New Roman" pitchFamily="18" charset="0"/>
                <a:cs typeface="Times New Roman" pitchFamily="18" charset="0"/>
              </a:rPr>
              <a:t>）</a:t>
            </a:r>
          </a:p>
        </p:txBody>
      </p:sp>
      <p:sp>
        <p:nvSpPr>
          <p:cNvPr id="14" name="矩形 13">
            <a:extLst>
              <a:ext uri="{FF2B5EF4-FFF2-40B4-BE49-F238E27FC236}">
                <a16:creationId xmlns:a16="http://schemas.microsoft.com/office/drawing/2014/main" id="{8E4E39CC-C6FA-F6B3-9A6C-863FFD6933C6}"/>
              </a:ext>
            </a:extLst>
          </p:cNvPr>
          <p:cNvSpPr/>
          <p:nvPr/>
        </p:nvSpPr>
        <p:spPr>
          <a:xfrm>
            <a:off x="4841170" y="3981932"/>
            <a:ext cx="262642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、具有專業知識的人購買</a:t>
            </a:r>
          </a:p>
        </p:txBody>
      </p:sp>
      <p:sp>
        <p:nvSpPr>
          <p:cNvPr id="15" name="矩形 14">
            <a:extLst>
              <a:ext uri="{FF2B5EF4-FFF2-40B4-BE49-F238E27FC236}">
                <a16:creationId xmlns:a16="http://schemas.microsoft.com/office/drawing/2014/main" id="{C53DC326-64D4-5429-3544-F2CB4FF7BDCF}"/>
              </a:ext>
            </a:extLst>
          </p:cNvPr>
          <p:cNvSpPr/>
          <p:nvPr/>
        </p:nvSpPr>
        <p:spPr>
          <a:xfrm>
            <a:off x="4837926" y="4304541"/>
            <a:ext cx="262643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、直接向生產商採購</a:t>
            </a:r>
          </a:p>
        </p:txBody>
      </p:sp>
      <p:sp>
        <p:nvSpPr>
          <p:cNvPr id="16" name="矩形 15">
            <a:extLst>
              <a:ext uri="{FF2B5EF4-FFF2-40B4-BE49-F238E27FC236}">
                <a16:creationId xmlns:a16="http://schemas.microsoft.com/office/drawing/2014/main" id="{F1DBB5F0-4458-71C7-A443-D0C4D9A22629}"/>
              </a:ext>
            </a:extLst>
          </p:cNvPr>
          <p:cNvSpPr/>
          <p:nvPr/>
        </p:nvSpPr>
        <p:spPr>
          <a:xfrm>
            <a:off x="4844416" y="4618666"/>
            <a:ext cx="26264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10</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購買者與供應商互惠購買</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441258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1D979-91F9-80B0-F135-24FA2928A22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2C6210C-F622-3300-3274-CF76350B03D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967D279-7A5F-33B1-16EC-73EF204381A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促銷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人員推銷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personal selling</a:t>
            </a:r>
            <a:r>
              <a:rPr lang="en-US" altLang="zh-CN"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管理</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management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457DB244-FED4-167B-7514-DCBCB30147BD}"/>
              </a:ext>
            </a:extLst>
          </p:cNvPr>
          <p:cNvSpPr/>
          <p:nvPr/>
        </p:nvSpPr>
        <p:spPr>
          <a:xfrm>
            <a:off x="643848" y="986172"/>
            <a:ext cx="2664128" cy="986489"/>
          </a:xfrm>
          <a:prstGeom prst="rect">
            <a:avLst/>
          </a:prstGeom>
        </p:spPr>
        <p:txBody>
          <a:bodyPr wrap="square">
            <a:spAutoFit/>
          </a:bodyPr>
          <a:lstStyle/>
          <a:p>
            <a:pPr>
              <a:lnSpc>
                <a:spcPct val="150000"/>
              </a:lnSpc>
            </a:pPr>
            <a:r>
              <a:rPr lang="zh-CN" altLang="en-US" sz="1000" dirty="0">
                <a:solidFill>
                  <a:srgbClr val="4D4D4D"/>
                </a:solidFill>
                <a:latin typeface="Times New Roman" pitchFamily="18" charset="0"/>
                <a:cs typeface="Times New Roman" pitchFamily="18" charset="0"/>
              </a:rPr>
              <a:t>工業品（</a:t>
            </a:r>
            <a:r>
              <a:rPr lang="en-US" altLang="zh-CN" sz="1000" dirty="0">
                <a:solidFill>
                  <a:srgbClr val="4D4D4D"/>
                </a:solidFill>
                <a:latin typeface="Times New Roman" pitchFamily="18" charset="0"/>
                <a:cs typeface="Times New Roman" pitchFamily="18" charset="0"/>
              </a:rPr>
              <a:t>industrial</a:t>
            </a:r>
            <a:r>
              <a:rPr lang="zh-CN" altLang="en-US" sz="1000" dirty="0">
                <a:solidFill>
                  <a:srgbClr val="4D4D4D"/>
                </a:solidFill>
                <a:latin typeface="Times New Roman" pitchFamily="18" charset="0"/>
                <a:cs typeface="Times New Roman" pitchFamily="18" charset="0"/>
              </a:rPr>
              <a:t>）人員推銷（</a:t>
            </a:r>
            <a:r>
              <a:rPr lang="en-US" altLang="zh-CN" sz="1000" dirty="0">
                <a:solidFill>
                  <a:srgbClr val="4D4D4D"/>
                </a:solidFill>
                <a:latin typeface="Times New Roman" pitchFamily="18" charset="0"/>
                <a:cs typeface="Times New Roman" pitchFamily="18" charset="0"/>
              </a:rPr>
              <a:t>personal selling</a:t>
            </a:r>
            <a:r>
              <a:rPr lang="zh-CN" altLang="en-US" sz="1000" dirty="0">
                <a:solidFill>
                  <a:srgbClr val="4D4D4D"/>
                </a:solidFill>
                <a:latin typeface="Times New Roman" pitchFamily="18" charset="0"/>
                <a:cs typeface="Times New Roman" pitchFamily="18" charset="0"/>
              </a:rPr>
              <a:t>）</a:t>
            </a:r>
            <a:r>
              <a:rPr lang="zh-TW" altLang="en-US" sz="1000" dirty="0">
                <a:solidFill>
                  <a:srgbClr val="4D4D4D"/>
                </a:solidFill>
                <a:latin typeface="Times New Roman" pitchFamily="18" charset="0"/>
                <a:cs typeface="Times New Roman" pitchFamily="18" charset="0"/>
              </a:rPr>
              <a:t>管理</a:t>
            </a:r>
            <a:r>
              <a:rPr lang="zh-CN" altLang="en-US" sz="1000" dirty="0">
                <a:solidFill>
                  <a:srgbClr val="4D4D4D"/>
                </a:solidFill>
                <a:latin typeface="Times New Roman" pitchFamily="18" charset="0"/>
                <a:cs typeface="Times New Roman" pitchFamily="18" charset="0"/>
              </a:rPr>
              <a:t>（</a:t>
            </a:r>
            <a:r>
              <a:rPr lang="en-US" altLang="zh-CN" sz="1000" dirty="0">
                <a:solidFill>
                  <a:srgbClr val="4D4D4D"/>
                </a:solidFill>
                <a:latin typeface="Times New Roman" pitchFamily="18" charset="0"/>
                <a:cs typeface="Times New Roman" pitchFamily="18" charset="0"/>
              </a:rPr>
              <a:t>management</a:t>
            </a:r>
            <a:r>
              <a:rPr lang="zh-CN" altLang="en-US" sz="1000" dirty="0">
                <a:solidFill>
                  <a:srgbClr val="4D4D4D"/>
                </a:solidFill>
                <a:latin typeface="Times New Roman" pitchFamily="18" charset="0"/>
                <a:cs typeface="Times New Roman" pitchFamily="18" charset="0"/>
              </a:rPr>
              <a:t>）：</a:t>
            </a:r>
            <a:r>
              <a:rPr lang="zh-TW" altLang="en-US" sz="1000" dirty="0">
                <a:solidFill>
                  <a:srgbClr val="4D4D4D"/>
                </a:solidFill>
                <a:latin typeface="Times New Roman" pitchFamily="18" charset="0"/>
                <a:cs typeface="Times New Roman" pitchFamily="18" charset="0"/>
              </a:rPr>
              <a:t>指的是對推銷</a:t>
            </a:r>
            <a:r>
              <a:rPr lang="zh-CN" altLang="en-US" sz="1000" dirty="0">
                <a:solidFill>
                  <a:srgbClr val="4D4D4D"/>
                </a:solidFill>
                <a:latin typeface="Times New Roman" pitchFamily="18" charset="0"/>
                <a:cs typeface="Times New Roman" pitchFamily="18" charset="0"/>
              </a:rPr>
              <a:t>人員</a:t>
            </a:r>
            <a:r>
              <a:rPr lang="zh-TW" altLang="en-US" sz="1000" dirty="0">
                <a:solidFill>
                  <a:srgbClr val="4D4D4D"/>
                </a:solidFill>
                <a:latin typeface="Times New Roman" pitchFamily="18" charset="0"/>
                <a:cs typeface="Times New Roman" pitchFamily="18" charset="0"/>
              </a:rPr>
              <a:t>的計劃、組織、指導、控制。</a:t>
            </a:r>
            <a:r>
              <a:rPr lang="zh-CN" altLang="en-US" sz="1000" dirty="0">
                <a:solidFill>
                  <a:srgbClr val="4D4D4D"/>
                </a:solidFill>
                <a:latin typeface="Times New Roman" pitchFamily="18" charset="0"/>
                <a:cs typeface="Times New Roman" pitchFamily="18" charset="0"/>
              </a:rPr>
              <a:t>推銷人員</a:t>
            </a:r>
            <a:r>
              <a:rPr lang="zh-TW" altLang="en-US" sz="1000" dirty="0">
                <a:solidFill>
                  <a:srgbClr val="4D4D4D"/>
                </a:solidFill>
                <a:latin typeface="Times New Roman" pitchFamily="18" charset="0"/>
                <a:cs typeface="Times New Roman" pitchFamily="18" charset="0"/>
              </a:rPr>
              <a:t>管理涉及招聘、培訓、監督、激勵、評估。</a:t>
            </a:r>
            <a:endParaRPr lang="zh-CN" altLang="en-US" sz="10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8B67600A-FE07-4A08-2961-627829E11905}"/>
              </a:ext>
            </a:extLst>
          </p:cNvPr>
          <p:cNvSpPr/>
          <p:nvPr/>
        </p:nvSpPr>
        <p:spPr>
          <a:xfrm>
            <a:off x="430306" y="2866693"/>
            <a:ext cx="3609545"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工業品（</a:t>
            </a:r>
            <a:r>
              <a:rPr lang="en-US" altLang="zh-CN" sz="1100" dirty="0">
                <a:solidFill>
                  <a:srgbClr val="000000"/>
                </a:solidFill>
                <a:latin typeface="Times New Roman" pitchFamily="18" charset="0"/>
                <a:cs typeface="Times New Roman" pitchFamily="18" charset="0"/>
              </a:rPr>
              <a:t>industrial</a:t>
            </a:r>
            <a:r>
              <a:rPr lang="zh-CN" altLang="en-US" sz="1100" dirty="0">
                <a:solidFill>
                  <a:srgbClr val="000000"/>
                </a:solidFill>
                <a:latin typeface="Times New Roman" pitchFamily="18" charset="0"/>
                <a:cs typeface="Times New Roman" pitchFamily="18" charset="0"/>
              </a:rPr>
              <a:t>）人員推銷（</a:t>
            </a:r>
            <a:r>
              <a:rPr lang="en-US" altLang="zh-CN" sz="1100" dirty="0">
                <a:solidFill>
                  <a:srgbClr val="000000"/>
                </a:solidFill>
                <a:latin typeface="Times New Roman" pitchFamily="18" charset="0"/>
                <a:cs typeface="Times New Roman" pitchFamily="18" charset="0"/>
              </a:rPr>
              <a:t>personal selling</a:t>
            </a:r>
            <a:r>
              <a:rPr lang="zh-CN" altLang="en-US" sz="1100" dirty="0">
                <a:solidFill>
                  <a:srgbClr val="000000"/>
                </a:solidFill>
                <a:latin typeface="Times New Roman" pitchFamily="18" charset="0"/>
                <a:cs typeface="Times New Roman" pitchFamily="18" charset="0"/>
              </a:rPr>
              <a:t>）管理</a:t>
            </a:r>
          </a:p>
        </p:txBody>
      </p:sp>
      <p:sp>
        <p:nvSpPr>
          <p:cNvPr id="6" name="左大括号 5">
            <a:extLst>
              <a:ext uri="{FF2B5EF4-FFF2-40B4-BE49-F238E27FC236}">
                <a16:creationId xmlns:a16="http://schemas.microsoft.com/office/drawing/2014/main" id="{CFBD8EF6-8C06-BAA6-2919-C333A1414434}"/>
              </a:ext>
            </a:extLst>
          </p:cNvPr>
          <p:cNvSpPr/>
          <p:nvPr/>
        </p:nvSpPr>
        <p:spPr>
          <a:xfrm>
            <a:off x="4039851" y="1092375"/>
            <a:ext cx="264989" cy="386293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4CFA5BE8-9D64-A1F5-E043-D774E65F7744}"/>
              </a:ext>
            </a:extLst>
          </p:cNvPr>
          <p:cNvSpPr/>
          <p:nvPr/>
        </p:nvSpPr>
        <p:spPr>
          <a:xfrm>
            <a:off x="4315054" y="2078981"/>
            <a:ext cx="98533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、人員聘請</a:t>
            </a:r>
            <a:endParaRPr lang="zh-TW" altLang="en-US" sz="1100" dirty="0">
              <a:solidFill>
                <a:srgbClr val="000000"/>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2CFB3BAF-93E9-5650-732F-5C3DD7A38021}"/>
              </a:ext>
            </a:extLst>
          </p:cNvPr>
          <p:cNvSpPr/>
          <p:nvPr/>
        </p:nvSpPr>
        <p:spPr>
          <a:xfrm>
            <a:off x="4315054" y="3107507"/>
            <a:ext cx="9853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、人員激勵</a:t>
            </a:r>
          </a:p>
        </p:txBody>
      </p:sp>
      <p:sp>
        <p:nvSpPr>
          <p:cNvPr id="9" name="矩形 8">
            <a:extLst>
              <a:ext uri="{FF2B5EF4-FFF2-40B4-BE49-F238E27FC236}">
                <a16:creationId xmlns:a16="http://schemas.microsoft.com/office/drawing/2014/main" id="{2F8216C5-234A-42AA-BD62-9C3A903D51A6}"/>
              </a:ext>
            </a:extLst>
          </p:cNvPr>
          <p:cNvSpPr/>
          <p:nvPr/>
        </p:nvSpPr>
        <p:spPr>
          <a:xfrm>
            <a:off x="5556916" y="699266"/>
            <a:ext cx="531987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、顧客型結構</a:t>
            </a:r>
          </a:p>
        </p:txBody>
      </p:sp>
      <p:sp>
        <p:nvSpPr>
          <p:cNvPr id="10" name="左大括号 9">
            <a:extLst>
              <a:ext uri="{FF2B5EF4-FFF2-40B4-BE49-F238E27FC236}">
                <a16:creationId xmlns:a16="http://schemas.microsoft.com/office/drawing/2014/main" id="{13AF4597-E23F-D5FC-44D1-C7496207CBA8}"/>
              </a:ext>
            </a:extLst>
          </p:cNvPr>
          <p:cNvSpPr/>
          <p:nvPr/>
        </p:nvSpPr>
        <p:spPr>
          <a:xfrm>
            <a:off x="5300766" y="748177"/>
            <a:ext cx="250792" cy="90845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DB8DB117-7889-204E-1339-A3ED92F00143}"/>
              </a:ext>
            </a:extLst>
          </p:cNvPr>
          <p:cNvSpPr/>
          <p:nvPr/>
        </p:nvSpPr>
        <p:spPr>
          <a:xfrm>
            <a:off x="5556914" y="1026927"/>
            <a:ext cx="531987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、產品型結構</a:t>
            </a:r>
          </a:p>
        </p:txBody>
      </p:sp>
      <p:sp>
        <p:nvSpPr>
          <p:cNvPr id="12" name="矩形 11">
            <a:extLst>
              <a:ext uri="{FF2B5EF4-FFF2-40B4-BE49-F238E27FC236}">
                <a16:creationId xmlns:a16="http://schemas.microsoft.com/office/drawing/2014/main" id="{CD4BEA7B-E56B-EB06-4D67-15A193E65508}"/>
              </a:ext>
            </a:extLst>
          </p:cNvPr>
          <p:cNvSpPr/>
          <p:nvPr/>
        </p:nvSpPr>
        <p:spPr>
          <a:xfrm>
            <a:off x="4312754" y="1040846"/>
            <a:ext cx="98579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、人員組織</a:t>
            </a:r>
          </a:p>
        </p:txBody>
      </p:sp>
      <p:sp>
        <p:nvSpPr>
          <p:cNvPr id="13" name="矩形 12">
            <a:extLst>
              <a:ext uri="{FF2B5EF4-FFF2-40B4-BE49-F238E27FC236}">
                <a16:creationId xmlns:a16="http://schemas.microsoft.com/office/drawing/2014/main" id="{6D31ECED-A49C-AC32-936B-5CD179C1AFED}"/>
              </a:ext>
            </a:extLst>
          </p:cNvPr>
          <p:cNvSpPr/>
          <p:nvPr/>
        </p:nvSpPr>
        <p:spPr>
          <a:xfrm>
            <a:off x="5556916" y="1734391"/>
            <a:ext cx="532131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、業務素質</a:t>
            </a:r>
            <a:r>
              <a:rPr lang="zh-CN" altLang="en-US" sz="1100" dirty="0">
                <a:solidFill>
                  <a:srgbClr val="000000"/>
                </a:solidFill>
                <a:latin typeface="Times New Roman" pitchFamily="18" charset="0"/>
                <a:cs typeface="Times New Roman" pitchFamily="18" charset="0"/>
              </a:rPr>
              <a:t>：企業知識、技術知識、用戶知識、市場知識、同行知識</a:t>
            </a:r>
            <a:endParaRPr lang="zh-TW" altLang="en-US" sz="1100" dirty="0">
              <a:solidFill>
                <a:srgbClr val="000000"/>
              </a:solidFill>
              <a:latin typeface="Times New Roman" pitchFamily="18" charset="0"/>
              <a:cs typeface="Times New Roman" pitchFamily="18" charset="0"/>
            </a:endParaRPr>
          </a:p>
        </p:txBody>
      </p:sp>
      <p:sp>
        <p:nvSpPr>
          <p:cNvPr id="14" name="左大括号 13">
            <a:extLst>
              <a:ext uri="{FF2B5EF4-FFF2-40B4-BE49-F238E27FC236}">
                <a16:creationId xmlns:a16="http://schemas.microsoft.com/office/drawing/2014/main" id="{45280EF0-AF8D-2242-6832-779CB19FD8C3}"/>
              </a:ext>
            </a:extLst>
          </p:cNvPr>
          <p:cNvSpPr/>
          <p:nvPr/>
        </p:nvSpPr>
        <p:spPr>
          <a:xfrm>
            <a:off x="5300766" y="1783302"/>
            <a:ext cx="250792" cy="893463"/>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5" name="矩形 14">
            <a:extLst>
              <a:ext uri="{FF2B5EF4-FFF2-40B4-BE49-F238E27FC236}">
                <a16:creationId xmlns:a16="http://schemas.microsoft.com/office/drawing/2014/main" id="{BF1B3FA3-012E-EEA0-E488-06F2031DD53D}"/>
              </a:ext>
            </a:extLst>
          </p:cNvPr>
          <p:cNvSpPr/>
          <p:nvPr/>
        </p:nvSpPr>
        <p:spPr>
          <a:xfrm>
            <a:off x="5556914" y="2054432"/>
            <a:ext cx="532131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、行銷素質</a:t>
            </a:r>
            <a:r>
              <a:rPr lang="zh-CN" altLang="en-US" sz="1100" dirty="0">
                <a:solidFill>
                  <a:srgbClr val="000000"/>
                </a:solidFill>
                <a:latin typeface="Times New Roman" pitchFamily="18" charset="0"/>
                <a:cs typeface="Times New Roman" pitchFamily="18" charset="0"/>
              </a:rPr>
              <a:t>：法規</a:t>
            </a:r>
            <a:r>
              <a:rPr lang="zh-TW" altLang="en-US" sz="1100" dirty="0">
                <a:solidFill>
                  <a:srgbClr val="000000"/>
                </a:solidFill>
                <a:latin typeface="Times New Roman" pitchFamily="18" charset="0"/>
                <a:cs typeface="Times New Roman" pitchFamily="18" charset="0"/>
              </a:rPr>
              <a:t>意識</a:t>
            </a:r>
            <a:r>
              <a:rPr lang="zh-CN" altLang="en-US" sz="1100" dirty="0">
                <a:solidFill>
                  <a:srgbClr val="000000"/>
                </a:solidFill>
                <a:latin typeface="Times New Roman" pitchFamily="18" charset="0"/>
                <a:cs typeface="Times New Roman" pitchFamily="18" charset="0"/>
              </a:rPr>
              <a:t>、職業道德觀、</a:t>
            </a:r>
            <a:r>
              <a:rPr lang="zh-TW" altLang="en-US" sz="1100" dirty="0">
                <a:solidFill>
                  <a:srgbClr val="000000"/>
                </a:solidFill>
                <a:latin typeface="Times New Roman" pitchFamily="18" charset="0"/>
                <a:cs typeface="Times New Roman" pitchFamily="18" charset="0"/>
              </a:rPr>
              <a:t>態度</a:t>
            </a:r>
            <a:r>
              <a:rPr lang="zh-CN" altLang="en-US" sz="1100" dirty="0">
                <a:solidFill>
                  <a:srgbClr val="000000"/>
                </a:solidFill>
                <a:latin typeface="Times New Roman" pitchFamily="18" charset="0"/>
                <a:cs typeface="Times New Roman" pitchFamily="18" charset="0"/>
              </a:rPr>
              <a:t>誠實、風度舉止莊重</a:t>
            </a:r>
            <a:endParaRPr lang="zh-TW" altLang="en-US" sz="11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374612F1-D9AB-E0AF-F08A-EFF70145CF3E}"/>
              </a:ext>
            </a:extLst>
          </p:cNvPr>
          <p:cNvSpPr/>
          <p:nvPr/>
        </p:nvSpPr>
        <p:spPr>
          <a:xfrm>
            <a:off x="5556914" y="2368557"/>
            <a:ext cx="532131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人身素質：旺盛精力、耐勞精神、勇</a:t>
            </a:r>
            <a:r>
              <a:rPr lang="zh-TW" altLang="en-US" sz="1100" dirty="0">
                <a:solidFill>
                  <a:srgbClr val="000000"/>
                </a:solidFill>
                <a:latin typeface="Times New Roman" pitchFamily="18" charset="0"/>
                <a:cs typeface="Times New Roman" pitchFamily="18" charset="0"/>
              </a:rPr>
              <a:t>於</a:t>
            </a:r>
            <a:r>
              <a:rPr lang="zh-CN" altLang="en-US" sz="1100" dirty="0">
                <a:solidFill>
                  <a:srgbClr val="000000"/>
                </a:solidFill>
                <a:latin typeface="Times New Roman" pitchFamily="18" charset="0"/>
                <a:cs typeface="Times New Roman" pitchFamily="18" charset="0"/>
              </a:rPr>
              <a:t>挑戰、</a:t>
            </a:r>
            <a:r>
              <a:rPr lang="zh-TW" altLang="en-US" sz="1100" dirty="0">
                <a:solidFill>
                  <a:srgbClr val="000000"/>
                </a:solidFill>
                <a:latin typeface="Times New Roman" pitchFamily="18" charset="0"/>
                <a:cs typeface="Times New Roman" pitchFamily="18" charset="0"/>
              </a:rPr>
              <a:t>追求整體利益不計較一時一事</a:t>
            </a:r>
          </a:p>
        </p:txBody>
      </p:sp>
      <p:sp>
        <p:nvSpPr>
          <p:cNvPr id="17" name="矩形 16">
            <a:extLst>
              <a:ext uri="{FF2B5EF4-FFF2-40B4-BE49-F238E27FC236}">
                <a16:creationId xmlns:a16="http://schemas.microsoft.com/office/drawing/2014/main" id="{B736ABF4-C855-7CB4-9CDC-A2B710043E03}"/>
              </a:ext>
            </a:extLst>
          </p:cNvPr>
          <p:cNvSpPr/>
          <p:nvPr/>
        </p:nvSpPr>
        <p:spPr>
          <a:xfrm>
            <a:off x="5556916" y="3809569"/>
            <a:ext cx="531843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、平均訪問</a:t>
            </a:r>
            <a:r>
              <a:rPr lang="zh-CN" altLang="en-US" sz="1100" dirty="0">
                <a:solidFill>
                  <a:srgbClr val="000000"/>
                </a:solidFill>
                <a:latin typeface="Times New Roman" pitchFamily="18" charset="0"/>
                <a:cs typeface="Times New Roman" pitchFamily="18" charset="0"/>
              </a:rPr>
              <a:t>客戶</a:t>
            </a:r>
            <a:r>
              <a:rPr lang="zh-TW" altLang="en-US" sz="1100" dirty="0">
                <a:solidFill>
                  <a:srgbClr val="000000"/>
                </a:solidFill>
                <a:latin typeface="Times New Roman" pitchFamily="18" charset="0"/>
                <a:cs typeface="Times New Roman" pitchFamily="18" charset="0"/>
              </a:rPr>
              <a:t>次數</a:t>
            </a:r>
          </a:p>
        </p:txBody>
      </p:sp>
      <p:sp>
        <p:nvSpPr>
          <p:cNvPr id="18" name="左大括号 17">
            <a:extLst>
              <a:ext uri="{FF2B5EF4-FFF2-40B4-BE49-F238E27FC236}">
                <a16:creationId xmlns:a16="http://schemas.microsoft.com/office/drawing/2014/main" id="{91B2CA1D-217A-D93D-7513-38FF26FD2414}"/>
              </a:ext>
            </a:extLst>
          </p:cNvPr>
          <p:cNvSpPr/>
          <p:nvPr/>
        </p:nvSpPr>
        <p:spPr>
          <a:xfrm>
            <a:off x="5300766" y="3858481"/>
            <a:ext cx="250792" cy="18726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9" name="矩形 18">
            <a:extLst>
              <a:ext uri="{FF2B5EF4-FFF2-40B4-BE49-F238E27FC236}">
                <a16:creationId xmlns:a16="http://schemas.microsoft.com/office/drawing/2014/main" id="{9ADD5288-1D50-A176-E3AF-84142DDCBF30}"/>
              </a:ext>
            </a:extLst>
          </p:cNvPr>
          <p:cNvSpPr/>
          <p:nvPr/>
        </p:nvSpPr>
        <p:spPr>
          <a:xfrm>
            <a:off x="5556914" y="4451354"/>
            <a:ext cx="531843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平均單位訪問訂單收益</a:t>
            </a:r>
            <a:endParaRPr lang="zh-TW" altLang="en-US" sz="1100" dirty="0">
              <a:solidFill>
                <a:srgbClr val="000000"/>
              </a:solidFill>
              <a:latin typeface="Times New Roman" pitchFamily="18" charset="0"/>
              <a:cs typeface="Times New Roman" pitchFamily="18" charset="0"/>
            </a:endParaRPr>
          </a:p>
        </p:txBody>
      </p:sp>
      <p:sp>
        <p:nvSpPr>
          <p:cNvPr id="26" name="矩形 25">
            <a:extLst>
              <a:ext uri="{FF2B5EF4-FFF2-40B4-BE49-F238E27FC236}">
                <a16:creationId xmlns:a16="http://schemas.microsoft.com/office/drawing/2014/main" id="{C88121AB-D8A4-E5FE-075E-D8B5425BCA44}"/>
              </a:ext>
            </a:extLst>
          </p:cNvPr>
          <p:cNvSpPr/>
          <p:nvPr/>
        </p:nvSpPr>
        <p:spPr>
          <a:xfrm>
            <a:off x="4313620" y="4641181"/>
            <a:ext cx="98533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、人員評估</a:t>
            </a:r>
          </a:p>
        </p:txBody>
      </p:sp>
      <p:sp>
        <p:nvSpPr>
          <p:cNvPr id="27" name="矩形 26">
            <a:extLst>
              <a:ext uri="{FF2B5EF4-FFF2-40B4-BE49-F238E27FC236}">
                <a16:creationId xmlns:a16="http://schemas.microsoft.com/office/drawing/2014/main" id="{98F8D88D-4C8B-6888-D44D-394D4C50DBD1}"/>
              </a:ext>
            </a:extLst>
          </p:cNvPr>
          <p:cNvSpPr/>
          <p:nvPr/>
        </p:nvSpPr>
        <p:spPr>
          <a:xfrm>
            <a:off x="5558349" y="1345198"/>
            <a:ext cx="531987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、地區型結構</a:t>
            </a:r>
          </a:p>
        </p:txBody>
      </p:sp>
      <p:sp>
        <p:nvSpPr>
          <p:cNvPr id="28" name="矩形 27">
            <a:extLst>
              <a:ext uri="{FF2B5EF4-FFF2-40B4-BE49-F238E27FC236}">
                <a16:creationId xmlns:a16="http://schemas.microsoft.com/office/drawing/2014/main" id="{6469F68C-824D-D9DC-F5C6-88C87BCD7132}"/>
              </a:ext>
            </a:extLst>
          </p:cNvPr>
          <p:cNvSpPr/>
          <p:nvPr/>
        </p:nvSpPr>
        <p:spPr>
          <a:xfrm>
            <a:off x="5556912" y="2766618"/>
            <a:ext cx="53184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正向高效激勵：</a:t>
            </a:r>
            <a:r>
              <a:rPr lang="zh-TW" altLang="en-US" sz="1100" dirty="0">
                <a:solidFill>
                  <a:srgbClr val="000000"/>
                </a:solidFill>
                <a:latin typeface="Times New Roman" pitchFamily="18" charset="0"/>
                <a:cs typeface="Times New Roman" pitchFamily="18" charset="0"/>
              </a:rPr>
              <a:t>收入、權力晉升</a:t>
            </a:r>
          </a:p>
        </p:txBody>
      </p:sp>
      <p:sp>
        <p:nvSpPr>
          <p:cNvPr id="29" name="左大括号 28">
            <a:extLst>
              <a:ext uri="{FF2B5EF4-FFF2-40B4-BE49-F238E27FC236}">
                <a16:creationId xmlns:a16="http://schemas.microsoft.com/office/drawing/2014/main" id="{0A0AC62D-662F-5973-5DE4-2F4ECC22F6F0}"/>
              </a:ext>
            </a:extLst>
          </p:cNvPr>
          <p:cNvSpPr/>
          <p:nvPr/>
        </p:nvSpPr>
        <p:spPr>
          <a:xfrm>
            <a:off x="5300764" y="2815529"/>
            <a:ext cx="250792" cy="90529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30" name="矩形 29">
            <a:extLst>
              <a:ext uri="{FF2B5EF4-FFF2-40B4-BE49-F238E27FC236}">
                <a16:creationId xmlns:a16="http://schemas.microsoft.com/office/drawing/2014/main" id="{86FE9C68-572C-78F9-84E5-A0B2C2395731}"/>
              </a:ext>
            </a:extLst>
          </p:cNvPr>
          <p:cNvSpPr/>
          <p:nvPr/>
        </p:nvSpPr>
        <p:spPr>
          <a:xfrm>
            <a:off x="5556910" y="3086659"/>
            <a:ext cx="53184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正向低效激勵：表揚、安撫、</a:t>
            </a:r>
            <a:r>
              <a:rPr lang="zh-TW" altLang="en-US" sz="1100" dirty="0">
                <a:solidFill>
                  <a:srgbClr val="000000"/>
                </a:solidFill>
                <a:latin typeface="Times New Roman" pitchFamily="18" charset="0"/>
                <a:cs typeface="Times New Roman" pitchFamily="18" charset="0"/>
              </a:rPr>
              <a:t>尊敬、安全感</a:t>
            </a:r>
          </a:p>
        </p:txBody>
      </p:sp>
      <p:sp>
        <p:nvSpPr>
          <p:cNvPr id="32" name="矩形 31">
            <a:extLst>
              <a:ext uri="{FF2B5EF4-FFF2-40B4-BE49-F238E27FC236}">
                <a16:creationId xmlns:a16="http://schemas.microsoft.com/office/drawing/2014/main" id="{E5AF96E9-48FA-4B04-D46F-5C04A67154B2}"/>
              </a:ext>
            </a:extLst>
          </p:cNvPr>
          <p:cNvSpPr/>
          <p:nvPr/>
        </p:nvSpPr>
        <p:spPr>
          <a:xfrm>
            <a:off x="5558348" y="3406700"/>
            <a:ext cx="531844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3</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負向激勵：與客戶價值衝突、職責預期不定、角色模糊</a:t>
            </a:r>
            <a:endParaRPr lang="zh-TW" altLang="en-US" sz="1100" dirty="0">
              <a:solidFill>
                <a:srgbClr val="000000"/>
              </a:solidFill>
              <a:latin typeface="Times New Roman" pitchFamily="18" charset="0"/>
              <a:cs typeface="Times New Roman" pitchFamily="18" charset="0"/>
            </a:endParaRPr>
          </a:p>
        </p:txBody>
      </p:sp>
      <p:sp>
        <p:nvSpPr>
          <p:cNvPr id="33" name="矩形 32">
            <a:extLst>
              <a:ext uri="{FF2B5EF4-FFF2-40B4-BE49-F238E27FC236}">
                <a16:creationId xmlns:a16="http://schemas.microsoft.com/office/drawing/2014/main" id="{A82DBB7B-8A70-AC35-58F4-884A188203C0}"/>
              </a:ext>
            </a:extLst>
          </p:cNvPr>
          <p:cNvSpPr/>
          <p:nvPr/>
        </p:nvSpPr>
        <p:spPr>
          <a:xfrm>
            <a:off x="5557297" y="4129610"/>
            <a:ext cx="531843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2</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、平均</a:t>
            </a:r>
            <a:r>
              <a:rPr lang="zh-CN" altLang="en-US" sz="1100" dirty="0">
                <a:solidFill>
                  <a:srgbClr val="000000"/>
                </a:solidFill>
                <a:latin typeface="Times New Roman" pitchFamily="18" charset="0"/>
                <a:cs typeface="Times New Roman" pitchFamily="18" charset="0"/>
              </a:rPr>
              <a:t>單位</a:t>
            </a:r>
            <a:r>
              <a:rPr lang="zh-TW" altLang="en-US" sz="1100" dirty="0">
                <a:solidFill>
                  <a:srgbClr val="000000"/>
                </a:solidFill>
                <a:latin typeface="Times New Roman" pitchFamily="18" charset="0"/>
                <a:cs typeface="Times New Roman" pitchFamily="18" charset="0"/>
              </a:rPr>
              <a:t>訪問</a:t>
            </a:r>
            <a:r>
              <a:rPr lang="zh-CN" altLang="en-US" sz="1100" dirty="0">
                <a:solidFill>
                  <a:srgbClr val="000000"/>
                </a:solidFill>
                <a:latin typeface="Times New Roman" pitchFamily="18" charset="0"/>
                <a:cs typeface="Times New Roman" pitchFamily="18" charset="0"/>
              </a:rPr>
              <a:t>時長</a:t>
            </a:r>
            <a:endParaRPr lang="zh-TW" altLang="en-US" sz="1100" dirty="0">
              <a:solidFill>
                <a:srgbClr val="000000"/>
              </a:solidFill>
              <a:latin typeface="Times New Roman" pitchFamily="18" charset="0"/>
              <a:cs typeface="Times New Roman" pitchFamily="18" charset="0"/>
            </a:endParaRPr>
          </a:p>
        </p:txBody>
      </p:sp>
      <p:sp>
        <p:nvSpPr>
          <p:cNvPr id="34" name="矩形 33">
            <a:extLst>
              <a:ext uri="{FF2B5EF4-FFF2-40B4-BE49-F238E27FC236}">
                <a16:creationId xmlns:a16="http://schemas.microsoft.com/office/drawing/2014/main" id="{96D6FB64-7BB3-615F-F8B5-5958B86E3714}"/>
              </a:ext>
            </a:extLst>
          </p:cNvPr>
          <p:cNvSpPr/>
          <p:nvPr/>
        </p:nvSpPr>
        <p:spPr>
          <a:xfrm>
            <a:off x="5551556" y="4775241"/>
            <a:ext cx="531843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4</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、平均</a:t>
            </a:r>
            <a:r>
              <a:rPr lang="zh-CN" altLang="en-US" sz="1100" dirty="0">
                <a:solidFill>
                  <a:srgbClr val="000000"/>
                </a:solidFill>
                <a:latin typeface="Times New Roman" pitchFamily="18" charset="0"/>
                <a:cs typeface="Times New Roman" pitchFamily="18" charset="0"/>
              </a:rPr>
              <a:t>單位</a:t>
            </a:r>
            <a:r>
              <a:rPr lang="zh-TW" altLang="en-US" sz="1100" dirty="0">
                <a:solidFill>
                  <a:srgbClr val="000000"/>
                </a:solidFill>
                <a:latin typeface="Times New Roman" pitchFamily="18" charset="0"/>
                <a:cs typeface="Times New Roman" pitchFamily="18" charset="0"/>
              </a:rPr>
              <a:t>訪問</a:t>
            </a:r>
            <a:r>
              <a:rPr lang="zh-CN" altLang="en-US" sz="1100" dirty="0">
                <a:solidFill>
                  <a:srgbClr val="000000"/>
                </a:solidFill>
                <a:latin typeface="Times New Roman" pitchFamily="18" charset="0"/>
                <a:cs typeface="Times New Roman" pitchFamily="18" charset="0"/>
              </a:rPr>
              <a:t>費用</a:t>
            </a:r>
            <a:endParaRPr lang="zh-TW" altLang="en-US" sz="1100" dirty="0">
              <a:solidFill>
                <a:srgbClr val="000000"/>
              </a:solidFill>
              <a:latin typeface="Times New Roman" pitchFamily="18" charset="0"/>
              <a:cs typeface="Times New Roman" pitchFamily="18" charset="0"/>
            </a:endParaRPr>
          </a:p>
        </p:txBody>
      </p:sp>
      <p:sp>
        <p:nvSpPr>
          <p:cNvPr id="35" name="矩形 34">
            <a:extLst>
              <a:ext uri="{FF2B5EF4-FFF2-40B4-BE49-F238E27FC236}">
                <a16:creationId xmlns:a16="http://schemas.microsoft.com/office/drawing/2014/main" id="{D59ADCA8-9663-1ABE-0C03-AF43EF6EB689}"/>
              </a:ext>
            </a:extLst>
          </p:cNvPr>
          <p:cNvSpPr/>
          <p:nvPr/>
        </p:nvSpPr>
        <p:spPr>
          <a:xfrm>
            <a:off x="5551554" y="5417026"/>
            <a:ext cx="531843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6</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新增客戶數</a:t>
            </a:r>
            <a:endParaRPr lang="zh-TW" altLang="en-US" sz="1100" dirty="0">
              <a:solidFill>
                <a:srgbClr val="000000"/>
              </a:solidFill>
              <a:latin typeface="Times New Roman" pitchFamily="18" charset="0"/>
              <a:cs typeface="Times New Roman" pitchFamily="18" charset="0"/>
            </a:endParaRPr>
          </a:p>
        </p:txBody>
      </p:sp>
      <p:sp>
        <p:nvSpPr>
          <p:cNvPr id="36" name="矩形 35">
            <a:extLst>
              <a:ext uri="{FF2B5EF4-FFF2-40B4-BE49-F238E27FC236}">
                <a16:creationId xmlns:a16="http://schemas.microsoft.com/office/drawing/2014/main" id="{6F7E5824-D371-D781-9691-1E57C1C7A6C6}"/>
              </a:ext>
            </a:extLst>
          </p:cNvPr>
          <p:cNvSpPr/>
          <p:nvPr/>
        </p:nvSpPr>
        <p:spPr>
          <a:xfrm>
            <a:off x="5551937" y="5095282"/>
            <a:ext cx="531843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訂單數與訪問數之比率</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41638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0B43D-551C-DDB5-05B7-E8C963E780E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FB0DE1E-A2BD-8C70-70EA-2C93860ED27F}"/>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F56C600D-547C-9E62-2CA0-DE775E3EAACB}"/>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82C6C04E-3472-7BC4-40C8-97FA43756329}"/>
              </a:ext>
            </a:extLst>
          </p:cNvPr>
          <p:cNvSpPr/>
          <p:nvPr/>
        </p:nvSpPr>
        <p:spPr>
          <a:xfrm>
            <a:off x="2237417" y="577509"/>
            <a:ext cx="7183998"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07B64D86-285F-16C9-F1BE-569FD0A45592}"/>
              </a:ext>
            </a:extLst>
          </p:cNvPr>
          <p:cNvSpPr/>
          <p:nvPr/>
        </p:nvSpPr>
        <p:spPr>
          <a:xfrm>
            <a:off x="2237417" y="891634"/>
            <a:ext cx="7183998" cy="1075872"/>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物流（</a:t>
            </a:r>
            <a:r>
              <a:rPr lang="en-US" altLang="zh-TW" sz="1100" dirty="0">
                <a:solidFill>
                  <a:srgbClr val="4D4D4D"/>
                </a:solidFill>
                <a:latin typeface="Times New Roman" pitchFamily="18" charset="0"/>
                <a:cs typeface="Times New Roman" pitchFamily="18" charset="0"/>
              </a:rPr>
              <a:t>Logistics</a:t>
            </a:r>
            <a:r>
              <a:rPr lang="zh-TW" altLang="en-US" sz="1100" dirty="0">
                <a:solidFill>
                  <a:srgbClr val="4D4D4D"/>
                </a:solidFill>
                <a:latin typeface="Times New Roman" pitchFamily="18" charset="0"/>
                <a:cs typeface="Times New Roman" pitchFamily="18" charset="0"/>
              </a:rPr>
              <a:t>）是指爲保證能將各種材料及時提供給生產商或是將製成品及時提供給工業品顧客並保證產品的適用狀態，而對相關活動（包括：運輸、存貨、倉儲、聯絡）進行的設計和管理。這個定義包括兩個方面的涵義：</a:t>
            </a:r>
          </a:p>
          <a:p>
            <a:pPr>
              <a:lnSpc>
                <a:spcPct val="150000"/>
              </a:lnSpc>
            </a:pPr>
            <a:r>
              <a:rPr lang="zh-TW" altLang="en-US" sz="1100" dirty="0">
                <a:solidFill>
                  <a:srgbClr val="4D4D4D"/>
                </a:solidFill>
                <a:latin typeface="Times New Roman" pitchFamily="18" charset="0"/>
                <a:cs typeface="Times New Roman" pitchFamily="18" charset="0"/>
              </a:rPr>
              <a:t>① 生產供給。即將原材料、零部件等提供到生產過程中；</a:t>
            </a:r>
          </a:p>
          <a:p>
            <a:pPr>
              <a:lnSpc>
                <a:spcPct val="150000"/>
              </a:lnSpc>
            </a:pPr>
            <a:r>
              <a:rPr lang="zh-TW" altLang="en-US" sz="1100" dirty="0">
                <a:solidFill>
                  <a:srgbClr val="4D4D4D"/>
                </a:solidFill>
                <a:latin typeface="Times New Roman" pitchFamily="18" charset="0"/>
                <a:cs typeface="Times New Roman" pitchFamily="18" charset="0"/>
              </a:rPr>
              <a:t>② 產品配送。即將製成品送交給中間商或顧客。</a:t>
            </a:r>
          </a:p>
        </p:txBody>
      </p:sp>
      <p:sp>
        <p:nvSpPr>
          <p:cNvPr id="6" name="矩形 5">
            <a:extLst>
              <a:ext uri="{FF2B5EF4-FFF2-40B4-BE49-F238E27FC236}">
                <a16:creationId xmlns:a16="http://schemas.microsoft.com/office/drawing/2014/main" id="{D978E3CD-0E10-5705-4BFC-B353B7BE7562}"/>
              </a:ext>
            </a:extLst>
          </p:cNvPr>
          <p:cNvSpPr/>
          <p:nvPr/>
        </p:nvSpPr>
        <p:spPr>
          <a:xfrm>
            <a:off x="1030942" y="2803796"/>
            <a:ext cx="317935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a:t>
            </a:r>
            <a:r>
              <a:rPr lang="en-US" altLang="zh-TW" sz="1100" dirty="0">
                <a:solidFill>
                  <a:srgbClr val="000000"/>
                </a:solidFill>
                <a:latin typeface="Times New Roman" pitchFamily="18" charset="0"/>
                <a:cs typeface="Times New Roman" pitchFamily="18" charset="0"/>
              </a:rPr>
              <a:t>industrial</a:t>
            </a:r>
            <a:r>
              <a:rPr lang="zh-TW" altLang="en-US" sz="1100" dirty="0">
                <a:solidFill>
                  <a:srgbClr val="000000"/>
                </a:solidFill>
                <a:latin typeface="Times New Roman" pitchFamily="18" charset="0"/>
                <a:cs typeface="Times New Roman" pitchFamily="18" charset="0"/>
              </a:rPr>
              <a:t>）物流（</a:t>
            </a:r>
            <a:r>
              <a:rPr lang="en-US" altLang="zh-CN" sz="1100" dirty="0">
                <a:solidFill>
                  <a:srgbClr val="000000"/>
                </a:solidFill>
                <a:latin typeface="Times New Roman" pitchFamily="18" charset="0"/>
                <a:cs typeface="Times New Roman" pitchFamily="18" charset="0"/>
              </a:rPr>
              <a:t>l</a:t>
            </a:r>
            <a:r>
              <a:rPr lang="en-US" altLang="zh-TW" sz="1100" dirty="0">
                <a:solidFill>
                  <a:srgbClr val="000000"/>
                </a:solidFill>
                <a:latin typeface="Times New Roman" pitchFamily="18" charset="0"/>
                <a:cs typeface="Times New Roman" pitchFamily="18" charset="0"/>
              </a:rPr>
              <a:t>ogistics</a:t>
            </a:r>
            <a:r>
              <a:rPr lang="zh-TW" altLang="en-US" sz="1100" dirty="0">
                <a:solidFill>
                  <a:srgbClr val="000000"/>
                </a:solidFill>
                <a:latin typeface="Times New Roman" pitchFamily="18" charset="0"/>
                <a:cs typeface="Times New Roman" pitchFamily="18" charset="0"/>
              </a:rPr>
              <a:t>）管理的目標</a:t>
            </a:r>
            <a:endParaRPr lang="zh-CN"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2704E435-D824-245F-81CD-388C10F864F2}"/>
              </a:ext>
            </a:extLst>
          </p:cNvPr>
          <p:cNvSpPr/>
          <p:nvPr/>
        </p:nvSpPr>
        <p:spPr>
          <a:xfrm>
            <a:off x="4210297" y="2180760"/>
            <a:ext cx="264989" cy="156019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C38A18F1-A795-3909-7D88-4D741749CBE7}"/>
              </a:ext>
            </a:extLst>
          </p:cNvPr>
          <p:cNvSpPr/>
          <p:nvPr/>
        </p:nvSpPr>
        <p:spPr>
          <a:xfrm>
            <a:off x="4485498" y="2459538"/>
            <a:ext cx="556469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快速、及時目標</a:t>
            </a:r>
          </a:p>
        </p:txBody>
      </p:sp>
      <p:sp>
        <p:nvSpPr>
          <p:cNvPr id="9" name="矩形 8">
            <a:extLst>
              <a:ext uri="{FF2B5EF4-FFF2-40B4-BE49-F238E27FC236}">
                <a16:creationId xmlns:a16="http://schemas.microsoft.com/office/drawing/2014/main" id="{255A07B9-89EF-069F-603F-BEDC19D00703}"/>
              </a:ext>
            </a:extLst>
          </p:cNvPr>
          <p:cNvSpPr/>
          <p:nvPr/>
        </p:nvSpPr>
        <p:spPr>
          <a:xfrm>
            <a:off x="4485499" y="2775522"/>
            <a:ext cx="556469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、節約目標</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物流不提高商品使用價值</a:t>
            </a:r>
          </a:p>
        </p:txBody>
      </p:sp>
      <p:sp>
        <p:nvSpPr>
          <p:cNvPr id="10" name="矩形 9">
            <a:extLst>
              <a:ext uri="{FF2B5EF4-FFF2-40B4-BE49-F238E27FC236}">
                <a16:creationId xmlns:a16="http://schemas.microsoft.com/office/drawing/2014/main" id="{81F5D881-DA5B-DC20-0EC6-B74E978D40E7}"/>
              </a:ext>
            </a:extLst>
          </p:cNvPr>
          <p:cNvSpPr/>
          <p:nvPr/>
        </p:nvSpPr>
        <p:spPr>
          <a:xfrm>
            <a:off x="4483198" y="2129230"/>
            <a:ext cx="55673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、服務目標</a:t>
            </a:r>
            <a:r>
              <a:rPr lang="zh-CN" altLang="en-US" sz="1100" dirty="0">
                <a:solidFill>
                  <a:srgbClr val="000000"/>
                </a:solidFill>
                <a:latin typeface="Times New Roman" pitchFamily="18" charset="0"/>
                <a:cs typeface="Times New Roman" pitchFamily="18" charset="0"/>
              </a:rPr>
              <a:t>：「準時供貨方式（</a:t>
            </a:r>
            <a:r>
              <a:rPr lang="en-US" altLang="zh-CN" sz="1100" dirty="0">
                <a:solidFill>
                  <a:srgbClr val="000000"/>
                </a:solidFill>
                <a:latin typeface="Times New Roman" pitchFamily="18" charset="0"/>
                <a:cs typeface="Times New Roman" pitchFamily="18" charset="0"/>
              </a:rPr>
              <a:t>just in time, JIT</a:t>
            </a:r>
            <a:r>
              <a:rPr lang="zh-CN" altLang="en-US" sz="1100" dirty="0">
                <a:solidFill>
                  <a:srgbClr val="000000"/>
                </a:solidFill>
                <a:latin typeface="Times New Roman" pitchFamily="18" charset="0"/>
                <a:cs typeface="Times New Roman" pitchFamily="18" charset="0"/>
              </a:rPr>
              <a:t>）」、「柔性供貨方式（</a:t>
            </a:r>
            <a:r>
              <a:rPr lang="en-US" altLang="zh-CN" sz="1100" dirty="0">
                <a:solidFill>
                  <a:srgbClr val="000000"/>
                </a:solidFill>
                <a:latin typeface="Times New Roman" pitchFamily="18" charset="0"/>
                <a:cs typeface="Times New Roman" pitchFamily="18" charset="0"/>
              </a:rPr>
              <a:t>Flexibility</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054030AE-5562-3A03-DC0D-8D2B42666E16}"/>
              </a:ext>
            </a:extLst>
          </p:cNvPr>
          <p:cNvSpPr/>
          <p:nvPr/>
        </p:nvSpPr>
        <p:spPr>
          <a:xfrm>
            <a:off x="4484251" y="3103844"/>
            <a:ext cx="556469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、規模化目標</a:t>
            </a:r>
          </a:p>
        </p:txBody>
      </p:sp>
      <p:sp>
        <p:nvSpPr>
          <p:cNvPr id="12" name="矩形 11">
            <a:extLst>
              <a:ext uri="{FF2B5EF4-FFF2-40B4-BE49-F238E27FC236}">
                <a16:creationId xmlns:a16="http://schemas.microsoft.com/office/drawing/2014/main" id="{2ED9DA67-FEA4-F926-8DD4-6BDB076F9FCD}"/>
              </a:ext>
            </a:extLst>
          </p:cNvPr>
          <p:cNvSpPr/>
          <p:nvPr/>
        </p:nvSpPr>
        <p:spPr>
          <a:xfrm>
            <a:off x="4484251" y="3426832"/>
            <a:ext cx="556469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、庫存調節目標</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服務性的延伸</a:t>
            </a:r>
          </a:p>
        </p:txBody>
      </p:sp>
      <p:sp>
        <p:nvSpPr>
          <p:cNvPr id="13" name="矩形 12">
            <a:extLst>
              <a:ext uri="{FF2B5EF4-FFF2-40B4-BE49-F238E27FC236}">
                <a16:creationId xmlns:a16="http://schemas.microsoft.com/office/drawing/2014/main" id="{ACE3EBE7-D44B-570B-AB03-2C5F4142AB7F}"/>
              </a:ext>
            </a:extLst>
          </p:cNvPr>
          <p:cNvSpPr/>
          <p:nvPr/>
        </p:nvSpPr>
        <p:spPr>
          <a:xfrm>
            <a:off x="2770091" y="4714802"/>
            <a:ext cx="306125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a:t>
            </a:r>
            <a:r>
              <a:rPr lang="en-US" altLang="zh-TW" sz="1100" dirty="0">
                <a:solidFill>
                  <a:srgbClr val="000000"/>
                </a:solidFill>
                <a:latin typeface="Times New Roman" pitchFamily="18" charset="0"/>
                <a:cs typeface="Times New Roman" pitchFamily="18" charset="0"/>
              </a:rPr>
              <a:t>industrial</a:t>
            </a:r>
            <a:r>
              <a:rPr lang="zh-TW" altLang="en-US" sz="1100" dirty="0">
                <a:solidFill>
                  <a:srgbClr val="000000"/>
                </a:solidFill>
                <a:latin typeface="Times New Roman" pitchFamily="18" charset="0"/>
                <a:cs typeface="Times New Roman" pitchFamily="18" charset="0"/>
              </a:rPr>
              <a:t>）物流（</a:t>
            </a:r>
            <a:r>
              <a:rPr lang="en-US" altLang="zh-CN" sz="1100" dirty="0">
                <a:solidFill>
                  <a:srgbClr val="000000"/>
                </a:solidFill>
                <a:latin typeface="Times New Roman" pitchFamily="18" charset="0"/>
                <a:cs typeface="Times New Roman" pitchFamily="18" charset="0"/>
              </a:rPr>
              <a:t>l</a:t>
            </a:r>
            <a:r>
              <a:rPr lang="en-US" altLang="zh-TW" sz="1100" dirty="0">
                <a:solidFill>
                  <a:srgbClr val="000000"/>
                </a:solidFill>
                <a:latin typeface="Times New Roman" pitchFamily="18" charset="0"/>
                <a:cs typeface="Times New Roman" pitchFamily="18" charset="0"/>
              </a:rPr>
              <a:t>ogistics</a:t>
            </a:r>
            <a:r>
              <a:rPr lang="zh-TW" altLang="en-US" sz="1100" dirty="0">
                <a:solidFill>
                  <a:srgbClr val="000000"/>
                </a:solidFill>
                <a:latin typeface="Times New Roman" pitchFamily="18" charset="0"/>
                <a:cs typeface="Times New Roman" pitchFamily="18" charset="0"/>
              </a:rPr>
              <a:t>）管理</a:t>
            </a:r>
            <a:r>
              <a:rPr lang="zh-CN" altLang="en-US" sz="1100" dirty="0">
                <a:solidFill>
                  <a:srgbClr val="000000"/>
                </a:solidFill>
                <a:latin typeface="Times New Roman" pitchFamily="18" charset="0"/>
                <a:cs typeface="Times New Roman" pitchFamily="18" charset="0"/>
              </a:rPr>
              <a:t>要素</a:t>
            </a:r>
          </a:p>
        </p:txBody>
      </p:sp>
      <p:sp>
        <p:nvSpPr>
          <p:cNvPr id="14" name="左大括号 13">
            <a:extLst>
              <a:ext uri="{FF2B5EF4-FFF2-40B4-BE49-F238E27FC236}">
                <a16:creationId xmlns:a16="http://schemas.microsoft.com/office/drawing/2014/main" id="{C3683864-A2C3-95EF-A907-8309F403040E}"/>
              </a:ext>
            </a:extLst>
          </p:cNvPr>
          <p:cNvSpPr/>
          <p:nvPr/>
        </p:nvSpPr>
        <p:spPr>
          <a:xfrm>
            <a:off x="5831344" y="4091766"/>
            <a:ext cx="264989" cy="156019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5" name="矩形 14">
            <a:extLst>
              <a:ext uri="{FF2B5EF4-FFF2-40B4-BE49-F238E27FC236}">
                <a16:creationId xmlns:a16="http://schemas.microsoft.com/office/drawing/2014/main" id="{9312833F-18DF-A0FE-2A44-1DCEB8D98A38}"/>
              </a:ext>
            </a:extLst>
          </p:cNvPr>
          <p:cNvSpPr/>
          <p:nvPr/>
        </p:nvSpPr>
        <p:spPr>
          <a:xfrm>
            <a:off x="6106545" y="4370544"/>
            <a:ext cx="116507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、配送</a:t>
            </a:r>
            <a:endParaRPr lang="zh-TW" altLang="en-US" sz="11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5EC5A7C0-3150-0174-53C9-00CAB262C665}"/>
              </a:ext>
            </a:extLst>
          </p:cNvPr>
          <p:cNvSpPr/>
          <p:nvPr/>
        </p:nvSpPr>
        <p:spPr>
          <a:xfrm>
            <a:off x="6106546" y="4686528"/>
            <a:ext cx="116507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、存貨控制</a:t>
            </a:r>
          </a:p>
        </p:txBody>
      </p:sp>
      <p:sp>
        <p:nvSpPr>
          <p:cNvPr id="17" name="矩形 16">
            <a:extLst>
              <a:ext uri="{FF2B5EF4-FFF2-40B4-BE49-F238E27FC236}">
                <a16:creationId xmlns:a16="http://schemas.microsoft.com/office/drawing/2014/main" id="{35483D90-C2BC-F567-F960-8CD0728925F5}"/>
              </a:ext>
            </a:extLst>
          </p:cNvPr>
          <p:cNvSpPr/>
          <p:nvPr/>
        </p:nvSpPr>
        <p:spPr>
          <a:xfrm>
            <a:off x="6104246" y="4040236"/>
            <a:ext cx="116562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、運輸</a:t>
            </a:r>
          </a:p>
        </p:txBody>
      </p:sp>
      <p:sp>
        <p:nvSpPr>
          <p:cNvPr id="18" name="矩形 17">
            <a:extLst>
              <a:ext uri="{FF2B5EF4-FFF2-40B4-BE49-F238E27FC236}">
                <a16:creationId xmlns:a16="http://schemas.microsoft.com/office/drawing/2014/main" id="{D4E905D3-D5C6-7B6B-9D21-2D765F3532D0}"/>
              </a:ext>
            </a:extLst>
          </p:cNvPr>
          <p:cNvSpPr/>
          <p:nvPr/>
        </p:nvSpPr>
        <p:spPr>
          <a:xfrm>
            <a:off x="6105298" y="5014850"/>
            <a:ext cx="116507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、訂單處理</a:t>
            </a:r>
          </a:p>
        </p:txBody>
      </p:sp>
      <p:sp>
        <p:nvSpPr>
          <p:cNvPr id="19" name="矩形 18">
            <a:extLst>
              <a:ext uri="{FF2B5EF4-FFF2-40B4-BE49-F238E27FC236}">
                <a16:creationId xmlns:a16="http://schemas.microsoft.com/office/drawing/2014/main" id="{11EC3150-283E-F779-555B-03C523B00CF2}"/>
              </a:ext>
            </a:extLst>
          </p:cNvPr>
          <p:cNvSpPr/>
          <p:nvPr/>
        </p:nvSpPr>
        <p:spPr>
          <a:xfrm>
            <a:off x="6105298" y="5337838"/>
            <a:ext cx="116507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、包裝</a:t>
            </a:r>
          </a:p>
        </p:txBody>
      </p:sp>
    </p:spTree>
    <p:extLst>
      <p:ext uri="{BB962C8B-B14F-4D97-AF65-F5344CB8AC3E}">
        <p14:creationId xmlns:p14="http://schemas.microsoft.com/office/powerpoint/2010/main" val="3488437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A4F3B-B8EC-BB9D-F7AF-0BEE0254F26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9E0ABA2-0FF2-DBC5-6A44-2524ECD13F1C}"/>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0BD20EDD-9D91-CE1A-1F8B-2357026A9744}"/>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：運輸</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transportation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6C40AF17-CAF1-720D-3FA1-FC8F49AE5710}"/>
              </a:ext>
            </a:extLst>
          </p:cNvPr>
          <p:cNvSpPr/>
          <p:nvPr/>
        </p:nvSpPr>
        <p:spPr>
          <a:xfrm>
            <a:off x="1927413" y="605455"/>
            <a:ext cx="7948424"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）：運輸（</a:t>
            </a:r>
            <a:r>
              <a:rPr lang="en-US" altLang="zh-CN" sz="1100" dirty="0">
                <a:solidFill>
                  <a:srgbClr val="4D4D4D"/>
                </a:solidFill>
                <a:latin typeface="Times New Roman" pitchFamily="18" charset="0"/>
                <a:cs typeface="Times New Roman" pitchFamily="18" charset="0"/>
              </a:rPr>
              <a:t>transportation</a:t>
            </a:r>
            <a:r>
              <a:rPr lang="zh-CN" altLang="en-US" sz="1100" dirty="0">
                <a:solidFill>
                  <a:srgbClr val="4D4D4D"/>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723BD15B-0B77-5587-2DE4-56D558A8A653}"/>
              </a:ext>
            </a:extLst>
          </p:cNvPr>
          <p:cNvSpPr/>
          <p:nvPr/>
        </p:nvSpPr>
        <p:spPr>
          <a:xfrm>
            <a:off x="1927413" y="1486945"/>
            <a:ext cx="3416571"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物流（</a:t>
            </a:r>
            <a:r>
              <a:rPr lang="en-US" altLang="zh-CN" sz="1100" dirty="0">
                <a:solidFill>
                  <a:srgbClr val="000000"/>
                </a:solidFill>
                <a:latin typeface="Times New Roman" pitchFamily="18" charset="0"/>
                <a:cs typeface="Times New Roman" pitchFamily="18" charset="0"/>
              </a:rPr>
              <a:t>l</a:t>
            </a:r>
            <a:r>
              <a:rPr lang="en-US" altLang="zh-TW" sz="1100" dirty="0">
                <a:solidFill>
                  <a:srgbClr val="000000"/>
                </a:solidFill>
                <a:latin typeface="Times New Roman" pitchFamily="18" charset="0"/>
                <a:cs typeface="Times New Roman" pitchFamily="18" charset="0"/>
              </a:rPr>
              <a:t>ogistics</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運輸（</a:t>
            </a:r>
            <a:r>
              <a:rPr lang="en-US" altLang="zh-CN" sz="1100" dirty="0">
                <a:solidFill>
                  <a:srgbClr val="000000"/>
                </a:solidFill>
                <a:latin typeface="Times New Roman" pitchFamily="18" charset="0"/>
                <a:cs typeface="Times New Roman" pitchFamily="18" charset="0"/>
              </a:rPr>
              <a:t>transportation</a:t>
            </a:r>
            <a:r>
              <a:rPr lang="zh-CN" altLang="en-US" sz="1100" dirty="0">
                <a:solidFill>
                  <a:srgbClr val="000000"/>
                </a:solidFill>
                <a:latin typeface="Times New Roman" pitchFamily="18" charset="0"/>
                <a:cs typeface="Times New Roman" pitchFamily="18" charset="0"/>
              </a:rPr>
              <a:t>）的實現方式</a:t>
            </a:r>
          </a:p>
        </p:txBody>
      </p:sp>
      <p:sp>
        <p:nvSpPr>
          <p:cNvPr id="6" name="左大括号 5">
            <a:extLst>
              <a:ext uri="{FF2B5EF4-FFF2-40B4-BE49-F238E27FC236}">
                <a16:creationId xmlns:a16="http://schemas.microsoft.com/office/drawing/2014/main" id="{9AE2614A-43C5-D706-4245-E55C7E5817EC}"/>
              </a:ext>
            </a:extLst>
          </p:cNvPr>
          <p:cNvSpPr/>
          <p:nvPr/>
        </p:nvSpPr>
        <p:spPr>
          <a:xfrm>
            <a:off x="5343986" y="1187202"/>
            <a:ext cx="264989" cy="90888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8D100A9C-EC6C-08A9-504C-3E788F8F148C}"/>
              </a:ext>
            </a:extLst>
          </p:cNvPr>
          <p:cNvSpPr/>
          <p:nvPr/>
        </p:nvSpPr>
        <p:spPr>
          <a:xfrm>
            <a:off x="5619186" y="1465980"/>
            <a:ext cx="330070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、合同運輸：</a:t>
            </a:r>
            <a:r>
              <a:rPr lang="zh-TW" altLang="en-US" sz="1100" dirty="0">
                <a:solidFill>
                  <a:srgbClr val="000000"/>
                </a:solidFill>
                <a:latin typeface="Times New Roman" pitchFamily="18" charset="0"/>
                <a:cs typeface="Times New Roman" pitchFamily="18" charset="0"/>
              </a:rPr>
              <a:t>專業</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運輸公司</a:t>
            </a:r>
          </a:p>
        </p:txBody>
      </p:sp>
      <p:sp>
        <p:nvSpPr>
          <p:cNvPr id="8" name="矩形 7">
            <a:extLst>
              <a:ext uri="{FF2B5EF4-FFF2-40B4-BE49-F238E27FC236}">
                <a16:creationId xmlns:a16="http://schemas.microsoft.com/office/drawing/2014/main" id="{D16D91D3-9EFD-155D-1070-93018B619E24}"/>
              </a:ext>
            </a:extLst>
          </p:cNvPr>
          <p:cNvSpPr/>
          <p:nvPr/>
        </p:nvSpPr>
        <p:spPr>
          <a:xfrm>
            <a:off x="5619187" y="1781964"/>
            <a:ext cx="330069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、公共運輸</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以單獨裝運爲條件的運輸承運人</a:t>
            </a:r>
          </a:p>
        </p:txBody>
      </p:sp>
      <p:sp>
        <p:nvSpPr>
          <p:cNvPr id="9" name="矩形 8">
            <a:extLst>
              <a:ext uri="{FF2B5EF4-FFF2-40B4-BE49-F238E27FC236}">
                <a16:creationId xmlns:a16="http://schemas.microsoft.com/office/drawing/2014/main" id="{FDD1CFFB-14B4-24BF-87EE-FA341B7650F2}"/>
              </a:ext>
            </a:extLst>
          </p:cNvPr>
          <p:cNvSpPr/>
          <p:nvPr/>
        </p:nvSpPr>
        <p:spPr>
          <a:xfrm>
            <a:off x="5616887" y="1135672"/>
            <a:ext cx="330225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、私人運輸</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私營的車隊設備</a:t>
            </a:r>
          </a:p>
        </p:txBody>
      </p:sp>
      <p:sp>
        <p:nvSpPr>
          <p:cNvPr id="12" name="矩形 11">
            <a:extLst>
              <a:ext uri="{FF2B5EF4-FFF2-40B4-BE49-F238E27FC236}">
                <a16:creationId xmlns:a16="http://schemas.microsoft.com/office/drawing/2014/main" id="{4EB87A7E-1A06-F274-9F92-A9DC2B2D111F}"/>
              </a:ext>
            </a:extLst>
          </p:cNvPr>
          <p:cNvSpPr/>
          <p:nvPr/>
        </p:nvSpPr>
        <p:spPr>
          <a:xfrm>
            <a:off x="329941" y="3758534"/>
            <a:ext cx="3416571"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物流（</a:t>
            </a:r>
            <a:r>
              <a:rPr lang="en-US" altLang="zh-CN" sz="1100" dirty="0">
                <a:solidFill>
                  <a:srgbClr val="000000"/>
                </a:solidFill>
                <a:latin typeface="Times New Roman" pitchFamily="18" charset="0"/>
                <a:cs typeface="Times New Roman" pitchFamily="18" charset="0"/>
              </a:rPr>
              <a:t>l</a:t>
            </a:r>
            <a:r>
              <a:rPr lang="en-US" altLang="zh-TW" sz="1100" dirty="0">
                <a:solidFill>
                  <a:srgbClr val="000000"/>
                </a:solidFill>
                <a:latin typeface="Times New Roman" pitchFamily="18" charset="0"/>
                <a:cs typeface="Times New Roman" pitchFamily="18" charset="0"/>
              </a:rPr>
              <a:t>ogistics</a:t>
            </a:r>
            <a:r>
              <a:rPr lang="zh-TW" altLang="en-US" sz="1100" dirty="0">
                <a:solidFill>
                  <a:srgbClr val="000000"/>
                </a:solidFill>
                <a:latin typeface="Times New Roman" pitchFamily="18" charset="0"/>
                <a:cs typeface="Times New Roman" pitchFamily="18" charset="0"/>
              </a:rPr>
              <a:t>）管理</a:t>
            </a:r>
            <a:r>
              <a:rPr lang="zh-CN" altLang="en-US" sz="1100" dirty="0">
                <a:solidFill>
                  <a:srgbClr val="000000"/>
                </a:solidFill>
                <a:latin typeface="Times New Roman" pitchFamily="18" charset="0"/>
                <a:cs typeface="Times New Roman" pitchFamily="18" charset="0"/>
              </a:rPr>
              <a:t>的運輸（</a:t>
            </a:r>
            <a:r>
              <a:rPr lang="en-US" altLang="zh-CN" sz="1100" dirty="0">
                <a:solidFill>
                  <a:srgbClr val="000000"/>
                </a:solidFill>
                <a:latin typeface="Times New Roman" pitchFamily="18" charset="0"/>
                <a:cs typeface="Times New Roman" pitchFamily="18" charset="0"/>
              </a:rPr>
              <a:t>transportation</a:t>
            </a:r>
            <a:r>
              <a:rPr lang="zh-CN" altLang="en-US" sz="1100" dirty="0">
                <a:solidFill>
                  <a:srgbClr val="000000"/>
                </a:solidFill>
                <a:latin typeface="Times New Roman" pitchFamily="18" charset="0"/>
                <a:cs typeface="Times New Roman" pitchFamily="18" charset="0"/>
              </a:rPr>
              <a:t>）要素</a:t>
            </a:r>
          </a:p>
        </p:txBody>
      </p:sp>
      <p:sp>
        <p:nvSpPr>
          <p:cNvPr id="13" name="左大括号 12">
            <a:extLst>
              <a:ext uri="{FF2B5EF4-FFF2-40B4-BE49-F238E27FC236}">
                <a16:creationId xmlns:a16="http://schemas.microsoft.com/office/drawing/2014/main" id="{72CB76B6-9FD1-168D-9D2C-24B7E17432E1}"/>
              </a:ext>
            </a:extLst>
          </p:cNvPr>
          <p:cNvSpPr/>
          <p:nvPr/>
        </p:nvSpPr>
        <p:spPr>
          <a:xfrm>
            <a:off x="3746513" y="2312362"/>
            <a:ext cx="264989" cy="320647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A1C0F1C0-9598-D3DC-B586-549AA793A085}"/>
              </a:ext>
            </a:extLst>
          </p:cNvPr>
          <p:cNvSpPr/>
          <p:nvPr/>
        </p:nvSpPr>
        <p:spPr>
          <a:xfrm>
            <a:off x="4012748" y="3111093"/>
            <a:ext cx="6577959"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CN" altLang="en-US" sz="1100" b="1" dirty="0">
                <a:solidFill>
                  <a:srgbClr val="000000"/>
                </a:solidFill>
                <a:latin typeface="Times New Roman" pitchFamily="18" charset="0"/>
                <a:cs typeface="Times New Roman" pitchFamily="18" charset="0"/>
              </a:rPr>
              <a:t>、速度</a:t>
            </a:r>
            <a:endParaRPr lang="zh-TW" altLang="en-US" sz="1100" b="1" dirty="0">
              <a:solidFill>
                <a:srgbClr val="000000"/>
              </a:solidFill>
              <a:latin typeface="Times New Roman" pitchFamily="18" charset="0"/>
              <a:cs typeface="Times New Roman" pitchFamily="18" charset="0"/>
            </a:endParaRPr>
          </a:p>
        </p:txBody>
      </p:sp>
      <p:sp>
        <p:nvSpPr>
          <p:cNvPr id="15" name="矩形 14">
            <a:extLst>
              <a:ext uri="{FF2B5EF4-FFF2-40B4-BE49-F238E27FC236}">
                <a16:creationId xmlns:a16="http://schemas.microsoft.com/office/drawing/2014/main" id="{3CDC1B9E-0AA0-D2FE-5B7A-01F18B167CB4}"/>
              </a:ext>
            </a:extLst>
          </p:cNvPr>
          <p:cNvSpPr/>
          <p:nvPr/>
        </p:nvSpPr>
        <p:spPr>
          <a:xfrm>
            <a:off x="4012749" y="4440088"/>
            <a:ext cx="6577954"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、一致性</a:t>
            </a:r>
          </a:p>
        </p:txBody>
      </p:sp>
      <p:sp>
        <p:nvSpPr>
          <p:cNvPr id="16" name="矩形 15">
            <a:extLst>
              <a:ext uri="{FF2B5EF4-FFF2-40B4-BE49-F238E27FC236}">
                <a16:creationId xmlns:a16="http://schemas.microsoft.com/office/drawing/2014/main" id="{3AA82546-D1BD-937F-D5ED-79334BCE5169}"/>
              </a:ext>
            </a:extLst>
          </p:cNvPr>
          <p:cNvSpPr/>
          <p:nvPr/>
        </p:nvSpPr>
        <p:spPr>
          <a:xfrm>
            <a:off x="4019414" y="2260833"/>
            <a:ext cx="6581048"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、成本</a:t>
            </a:r>
          </a:p>
        </p:txBody>
      </p:sp>
      <p:sp>
        <p:nvSpPr>
          <p:cNvPr id="19" name="矩形 18">
            <a:extLst>
              <a:ext uri="{FF2B5EF4-FFF2-40B4-BE49-F238E27FC236}">
                <a16:creationId xmlns:a16="http://schemas.microsoft.com/office/drawing/2014/main" id="{B8999BB2-AB5B-9880-BFFA-9DCB189D00D2}"/>
              </a:ext>
            </a:extLst>
          </p:cNvPr>
          <p:cNvSpPr/>
          <p:nvPr/>
        </p:nvSpPr>
        <p:spPr>
          <a:xfrm>
            <a:off x="4019414" y="2574958"/>
            <a:ext cx="6581048" cy="524824"/>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運輸成本是指爲兩個地理位置間的運輸所支付的款項以及與行政管理和維持運輸中的存貨有關的費用。物流系統的設計應該利用能把系統總成本降到最低程度的運輸，這意味著最低費用的運輸並不總是導致最低的運輸總成本。</a:t>
            </a:r>
          </a:p>
        </p:txBody>
      </p:sp>
      <p:sp>
        <p:nvSpPr>
          <p:cNvPr id="20" name="矩形 19">
            <a:extLst>
              <a:ext uri="{FF2B5EF4-FFF2-40B4-BE49-F238E27FC236}">
                <a16:creationId xmlns:a16="http://schemas.microsoft.com/office/drawing/2014/main" id="{EBCBDD0D-8172-FF4C-05DB-64E219FC837B}"/>
              </a:ext>
            </a:extLst>
          </p:cNvPr>
          <p:cNvSpPr/>
          <p:nvPr/>
        </p:nvSpPr>
        <p:spPr>
          <a:xfrm>
            <a:off x="4019414" y="3437828"/>
            <a:ext cx="6581048" cy="986489"/>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運輸速度是指完成特定的運輸所需的時間。</a:t>
            </a:r>
            <a:endParaRPr lang="en-US" altLang="zh-TW" sz="10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運輸速度和成本的關系，表現在：</a:t>
            </a:r>
            <a:endParaRPr lang="en-US" altLang="zh-TW" sz="10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宋体" panose="02010600030101010101" pitchFamily="2" charset="-122"/>
                <a:cs typeface="Times New Roman" pitchFamily="18" charset="0"/>
              </a:rPr>
              <a:t>① </a:t>
            </a:r>
            <a:r>
              <a:rPr lang="zh-TW" altLang="en-US" sz="1000" dirty="0">
                <a:solidFill>
                  <a:srgbClr val="000000"/>
                </a:solidFill>
                <a:latin typeface="Times New Roman" pitchFamily="18" charset="0"/>
                <a:cs typeface="Times New Roman" pitchFamily="18" charset="0"/>
              </a:rPr>
              <a:t>能夠提供更快速服務的運輸商實際要收取更高的運費；</a:t>
            </a:r>
            <a:endParaRPr lang="en-US" altLang="zh-TW" sz="10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宋体" panose="02010600030101010101" pitchFamily="2" charset="-122"/>
                <a:cs typeface="Times New Roman" pitchFamily="18" charset="0"/>
              </a:rPr>
              <a:t>② </a:t>
            </a:r>
            <a:r>
              <a:rPr lang="zh-TW" altLang="en-US" sz="1000" dirty="0">
                <a:solidFill>
                  <a:srgbClr val="000000"/>
                </a:solidFill>
                <a:latin typeface="Times New Roman" pitchFamily="18" charset="0"/>
                <a:cs typeface="Times New Roman" pitchFamily="18" charset="0"/>
              </a:rPr>
              <a:t>運輸服務愈快，運輸中的存貨愈少，無法利用的運輸間隔時間就愈短。</a:t>
            </a:r>
          </a:p>
        </p:txBody>
      </p:sp>
      <p:sp>
        <p:nvSpPr>
          <p:cNvPr id="21" name="矩形 20">
            <a:extLst>
              <a:ext uri="{FF2B5EF4-FFF2-40B4-BE49-F238E27FC236}">
                <a16:creationId xmlns:a16="http://schemas.microsoft.com/office/drawing/2014/main" id="{20EB78F7-99D9-12A6-6117-1959F613BF33}"/>
              </a:ext>
            </a:extLst>
          </p:cNvPr>
          <p:cNvSpPr/>
          <p:nvPr/>
        </p:nvSpPr>
        <p:spPr>
          <a:xfrm>
            <a:off x="4019414" y="4763178"/>
            <a:ext cx="6581048" cy="755656"/>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運輸的一致性是指在若干次裝運中某一運次所需的時間與原定時間或與前幾次運輸所需時間的一致性，它是運輸可靠性的反映。一致性已經被看做是高品質運輸最重要的特徵。如果運輸缺乏一致性，就需要安全儲備存貨，運輸一致性會影響買賣雙方承擔的存貨義務和風險。速度和一致性相結合是創造運輸品質的必要條件。</a:t>
            </a:r>
          </a:p>
        </p:txBody>
      </p:sp>
    </p:spTree>
    <p:extLst>
      <p:ext uri="{BB962C8B-B14F-4D97-AF65-F5344CB8AC3E}">
        <p14:creationId xmlns:p14="http://schemas.microsoft.com/office/powerpoint/2010/main" val="938098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F03EE-7670-BC18-472F-E5671C07CEF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AA5B186-1533-6E51-1588-26A8839D6763}"/>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7207A23-863A-A5CF-6ABB-B9E108CFF867}"/>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：配送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delivery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B041528C-7795-4067-C607-008A96D4FC25}"/>
              </a:ext>
            </a:extLst>
          </p:cNvPr>
          <p:cNvSpPr/>
          <p:nvPr/>
        </p:nvSpPr>
        <p:spPr>
          <a:xfrm>
            <a:off x="1640121" y="945066"/>
            <a:ext cx="9281739" cy="821956"/>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）：配送（</a:t>
            </a:r>
            <a:r>
              <a:rPr lang="en-US" altLang="zh-CN" sz="1100" dirty="0">
                <a:solidFill>
                  <a:srgbClr val="4D4D4D"/>
                </a:solidFill>
                <a:latin typeface="Times New Roman" pitchFamily="18" charset="0"/>
                <a:cs typeface="Times New Roman" pitchFamily="18" charset="0"/>
              </a:rPr>
              <a:t>delivery</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配送是物流中一種特殊的、綜合的活動形式、是商流與物流的緊密結合，包含了商流活動和物流活動，也包含了物流中若干功能要素的一種形式。</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配送功能要素包括：備貨 → 儲存 → 分揀及配貨 → 裝運 → 運輸 → 送達服務 → 配送加工</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BAE1C0BA-8825-0E3D-FE2D-D2D9946722B6}"/>
              </a:ext>
            </a:extLst>
          </p:cNvPr>
          <p:cNvSpPr/>
          <p:nvPr/>
        </p:nvSpPr>
        <p:spPr>
          <a:xfrm>
            <a:off x="1775015" y="3404722"/>
            <a:ext cx="373123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物流（</a:t>
            </a:r>
            <a:r>
              <a:rPr lang="en-US" altLang="zh-TW" sz="1100" dirty="0">
                <a:solidFill>
                  <a:srgbClr val="000000"/>
                </a:solidFill>
                <a:latin typeface="Times New Roman" pitchFamily="18" charset="0"/>
                <a:cs typeface="Times New Roman" pitchFamily="18" charset="0"/>
              </a:rPr>
              <a:t>logistics</a:t>
            </a:r>
            <a:r>
              <a:rPr lang="zh-TW" altLang="en-US" sz="1100" dirty="0">
                <a:solidFill>
                  <a:srgbClr val="000000"/>
                </a:solidFill>
                <a:latin typeface="Times New Roman" pitchFamily="18" charset="0"/>
                <a:cs typeface="Times New Roman" pitchFamily="18" charset="0"/>
              </a:rPr>
              <a:t>）管理</a:t>
            </a:r>
            <a:r>
              <a:rPr lang="zh-CN" altLang="en-US" sz="1100" dirty="0">
                <a:solidFill>
                  <a:srgbClr val="000000"/>
                </a:solidFill>
                <a:latin typeface="Times New Roman" pitchFamily="18" charset="0"/>
                <a:cs typeface="Times New Roman" pitchFamily="18" charset="0"/>
              </a:rPr>
              <a:t>中判斷</a:t>
            </a:r>
            <a:r>
              <a:rPr lang="zh-TW" altLang="en-US" sz="1100" dirty="0">
                <a:solidFill>
                  <a:srgbClr val="000000"/>
                </a:solidFill>
                <a:latin typeface="Times New Roman" pitchFamily="18" charset="0"/>
                <a:cs typeface="Times New Roman" pitchFamily="18" charset="0"/>
              </a:rPr>
              <a:t>配送（</a:t>
            </a:r>
            <a:r>
              <a:rPr lang="en-US" altLang="zh-TW" sz="1100" dirty="0">
                <a:solidFill>
                  <a:srgbClr val="000000"/>
                </a:solidFill>
                <a:latin typeface="Times New Roman" pitchFamily="18" charset="0"/>
                <a:cs typeface="Times New Roman" pitchFamily="18" charset="0"/>
              </a:rPr>
              <a:t>delivery</a:t>
            </a:r>
            <a:r>
              <a:rPr lang="zh-TW" altLang="en-US" sz="1100" dirty="0">
                <a:solidFill>
                  <a:srgbClr val="000000"/>
                </a:solidFill>
                <a:latin typeface="Times New Roman" pitchFamily="18" charset="0"/>
                <a:cs typeface="Times New Roman" pitchFamily="18" charset="0"/>
              </a:rPr>
              <a:t>）要素</a:t>
            </a:r>
            <a:r>
              <a:rPr lang="zh-CN" altLang="en-US" sz="1100" dirty="0">
                <a:solidFill>
                  <a:srgbClr val="000000"/>
                </a:solidFill>
                <a:latin typeface="Times New Roman" pitchFamily="18" charset="0"/>
                <a:cs typeface="Times New Roman" pitchFamily="18" charset="0"/>
              </a:rPr>
              <a:t>的標誌</a:t>
            </a:r>
            <a:endParaRPr lang="zh-TW" altLang="en-US" sz="1100" dirty="0">
              <a:solidFill>
                <a:srgbClr val="000000"/>
              </a:solidFill>
              <a:latin typeface="Times New Roman" pitchFamily="18" charset="0"/>
              <a:cs typeface="Times New Roman" pitchFamily="18" charset="0"/>
            </a:endParaRPr>
          </a:p>
        </p:txBody>
      </p:sp>
      <p:sp>
        <p:nvSpPr>
          <p:cNvPr id="6" name="左大括号 5">
            <a:extLst>
              <a:ext uri="{FF2B5EF4-FFF2-40B4-BE49-F238E27FC236}">
                <a16:creationId xmlns:a16="http://schemas.microsoft.com/office/drawing/2014/main" id="{A67E9B58-A409-0734-35CD-9B0714D6FB82}"/>
              </a:ext>
            </a:extLst>
          </p:cNvPr>
          <p:cNvSpPr/>
          <p:nvPr/>
        </p:nvSpPr>
        <p:spPr>
          <a:xfrm>
            <a:off x="5506245" y="2459292"/>
            <a:ext cx="264989" cy="219972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89699290-F63E-4D16-0CD4-830181E04D63}"/>
              </a:ext>
            </a:extLst>
          </p:cNvPr>
          <p:cNvSpPr/>
          <p:nvPr/>
        </p:nvSpPr>
        <p:spPr>
          <a:xfrm>
            <a:off x="5781446" y="2738070"/>
            <a:ext cx="319161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、資金標誌</a:t>
            </a:r>
            <a:endParaRPr lang="zh-TW" altLang="en-US" sz="1100" dirty="0">
              <a:solidFill>
                <a:srgbClr val="000000"/>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C6A0274A-FE27-9E89-380F-0DDA8F1E227B}"/>
              </a:ext>
            </a:extLst>
          </p:cNvPr>
          <p:cNvSpPr/>
          <p:nvPr/>
        </p:nvSpPr>
        <p:spPr>
          <a:xfrm>
            <a:off x="5781447" y="3054054"/>
            <a:ext cx="31916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、成本和效益</a:t>
            </a:r>
          </a:p>
        </p:txBody>
      </p:sp>
      <p:sp>
        <p:nvSpPr>
          <p:cNvPr id="9" name="矩形 8">
            <a:extLst>
              <a:ext uri="{FF2B5EF4-FFF2-40B4-BE49-F238E27FC236}">
                <a16:creationId xmlns:a16="http://schemas.microsoft.com/office/drawing/2014/main" id="{309DCA2C-10C6-597E-0AE0-08FDCD34B906}"/>
              </a:ext>
            </a:extLst>
          </p:cNvPr>
          <p:cNvSpPr/>
          <p:nvPr/>
        </p:nvSpPr>
        <p:spPr>
          <a:xfrm>
            <a:off x="5779146" y="2407762"/>
            <a:ext cx="31931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、庫存標誌</a:t>
            </a:r>
          </a:p>
        </p:txBody>
      </p:sp>
      <p:sp>
        <p:nvSpPr>
          <p:cNvPr id="10" name="矩形 9">
            <a:extLst>
              <a:ext uri="{FF2B5EF4-FFF2-40B4-BE49-F238E27FC236}">
                <a16:creationId xmlns:a16="http://schemas.microsoft.com/office/drawing/2014/main" id="{70043A45-FC86-834F-CA0E-465E49DD5F10}"/>
              </a:ext>
            </a:extLst>
          </p:cNvPr>
          <p:cNvSpPr/>
          <p:nvPr/>
        </p:nvSpPr>
        <p:spPr>
          <a:xfrm>
            <a:off x="5780199" y="3382376"/>
            <a:ext cx="31916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、供應保證標誌</a:t>
            </a:r>
          </a:p>
        </p:txBody>
      </p:sp>
      <p:sp>
        <p:nvSpPr>
          <p:cNvPr id="11" name="矩形 10">
            <a:extLst>
              <a:ext uri="{FF2B5EF4-FFF2-40B4-BE49-F238E27FC236}">
                <a16:creationId xmlns:a16="http://schemas.microsoft.com/office/drawing/2014/main" id="{B66A5A2F-B68E-AF0D-5D5A-DEDC170BAF4F}"/>
              </a:ext>
            </a:extLst>
          </p:cNvPr>
          <p:cNvSpPr/>
          <p:nvPr/>
        </p:nvSpPr>
        <p:spPr>
          <a:xfrm>
            <a:off x="5780199" y="3705364"/>
            <a:ext cx="31916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、社會運力節約標誌</a:t>
            </a:r>
          </a:p>
        </p:txBody>
      </p:sp>
      <p:sp>
        <p:nvSpPr>
          <p:cNvPr id="12" name="矩形 11">
            <a:extLst>
              <a:ext uri="{FF2B5EF4-FFF2-40B4-BE49-F238E27FC236}">
                <a16:creationId xmlns:a16="http://schemas.microsoft.com/office/drawing/2014/main" id="{3C458491-BC5B-5503-F411-71245AAB3FBD}"/>
              </a:ext>
            </a:extLst>
          </p:cNvPr>
          <p:cNvSpPr/>
          <p:nvPr/>
        </p:nvSpPr>
        <p:spPr>
          <a:xfrm>
            <a:off x="5779695" y="4021899"/>
            <a:ext cx="31916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、用戶倉儲、供應、進貨人力物力節約標誌</a:t>
            </a:r>
          </a:p>
        </p:txBody>
      </p:sp>
      <p:sp>
        <p:nvSpPr>
          <p:cNvPr id="13" name="矩形 12">
            <a:extLst>
              <a:ext uri="{FF2B5EF4-FFF2-40B4-BE49-F238E27FC236}">
                <a16:creationId xmlns:a16="http://schemas.microsoft.com/office/drawing/2014/main" id="{29FAFBDF-640F-48AB-86F4-8CEAB0816850}"/>
              </a:ext>
            </a:extLst>
          </p:cNvPr>
          <p:cNvSpPr/>
          <p:nvPr/>
        </p:nvSpPr>
        <p:spPr>
          <a:xfrm>
            <a:off x="5779695" y="4344887"/>
            <a:ext cx="319160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、物流合理化標誌</a:t>
            </a:r>
          </a:p>
        </p:txBody>
      </p:sp>
    </p:spTree>
    <p:extLst>
      <p:ext uri="{BB962C8B-B14F-4D97-AF65-F5344CB8AC3E}">
        <p14:creationId xmlns:p14="http://schemas.microsoft.com/office/powerpoint/2010/main" val="4209757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499D4-B907-9A46-D467-324F827FA4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2213ADF-E263-F18B-957C-2C0B5A8BB928}"/>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67500DF-38FA-DD25-AA78-F49C076FC9E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：配送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delivery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E86441A6-353B-2027-2B20-8CBCF82AE4D8}"/>
              </a:ext>
            </a:extLst>
          </p:cNvPr>
          <p:cNvSpPr/>
          <p:nvPr/>
        </p:nvSpPr>
        <p:spPr>
          <a:xfrm>
            <a:off x="1541508" y="991210"/>
            <a:ext cx="9281739" cy="821956"/>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）：配送（</a:t>
            </a:r>
            <a:r>
              <a:rPr lang="en-US" altLang="zh-CN" sz="1100" dirty="0">
                <a:solidFill>
                  <a:srgbClr val="4D4D4D"/>
                </a:solidFill>
                <a:latin typeface="Times New Roman" pitchFamily="18" charset="0"/>
                <a:cs typeface="Times New Roman" pitchFamily="18" charset="0"/>
              </a:rPr>
              <a:t>delivery</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配送是物流中一種特殊的、綜合的活動形式、是商流與物流的緊密結合，包含了商流活動和物流活動，也包含了物流中若干功能要素的一種形式。</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配送功能要素包括：備貨 → 儲存 → 分揀及配貨 → 裝運 → 運輸 → 送達服務 → 配送加工</a:t>
            </a:r>
            <a:endParaRPr lang="zh-CN" altLang="en-US" sz="1100" dirty="0">
              <a:solidFill>
                <a:srgbClr val="4D4D4D"/>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03A048CD-52D7-D6EB-93C0-CA67288AFFC9}"/>
              </a:ext>
            </a:extLst>
          </p:cNvPr>
          <p:cNvSpPr/>
          <p:nvPr/>
        </p:nvSpPr>
        <p:spPr>
          <a:xfrm>
            <a:off x="806822" y="3476651"/>
            <a:ext cx="3802948"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物流（</a:t>
            </a:r>
            <a:r>
              <a:rPr lang="en-US" altLang="zh-TW" sz="1100" dirty="0">
                <a:solidFill>
                  <a:srgbClr val="000000"/>
                </a:solidFill>
                <a:latin typeface="Times New Roman" pitchFamily="18" charset="0"/>
                <a:cs typeface="Times New Roman" pitchFamily="18" charset="0"/>
              </a:rPr>
              <a:t>logistics</a:t>
            </a:r>
            <a:r>
              <a:rPr lang="zh-TW" altLang="en-US" sz="1100" dirty="0">
                <a:solidFill>
                  <a:srgbClr val="000000"/>
                </a:solidFill>
                <a:latin typeface="Times New Roman" pitchFamily="18" charset="0"/>
                <a:cs typeface="Times New Roman" pitchFamily="18" charset="0"/>
              </a:rPr>
              <a:t>）管理</a:t>
            </a:r>
            <a:r>
              <a:rPr lang="zh-CN" altLang="en-US" sz="1100" dirty="0">
                <a:solidFill>
                  <a:srgbClr val="000000"/>
                </a:solidFill>
                <a:latin typeface="Times New Roman" pitchFamily="18" charset="0"/>
                <a:cs typeface="Times New Roman" pitchFamily="18" charset="0"/>
              </a:rPr>
              <a:t>中</a:t>
            </a:r>
            <a:r>
              <a:rPr lang="zh-TW" altLang="en-US" sz="1100" dirty="0">
                <a:solidFill>
                  <a:srgbClr val="000000"/>
                </a:solidFill>
                <a:latin typeface="Times New Roman" pitchFamily="18" charset="0"/>
                <a:cs typeface="Times New Roman" pitchFamily="18" charset="0"/>
              </a:rPr>
              <a:t>配送（</a:t>
            </a:r>
            <a:r>
              <a:rPr lang="en-US" altLang="zh-TW" sz="1100" dirty="0">
                <a:solidFill>
                  <a:srgbClr val="000000"/>
                </a:solidFill>
                <a:latin typeface="Times New Roman" pitchFamily="18" charset="0"/>
                <a:cs typeface="Times New Roman" pitchFamily="18" charset="0"/>
              </a:rPr>
              <a:t>delivery</a:t>
            </a:r>
            <a:r>
              <a:rPr lang="zh-TW" altLang="en-US" sz="1100" dirty="0">
                <a:solidFill>
                  <a:srgbClr val="000000"/>
                </a:solidFill>
                <a:latin typeface="Times New Roman" pitchFamily="18" charset="0"/>
                <a:cs typeface="Times New Roman" pitchFamily="18" charset="0"/>
              </a:rPr>
              <a:t>）要素</a:t>
            </a:r>
            <a:r>
              <a:rPr lang="zh-CN" altLang="en-US" sz="1100" dirty="0">
                <a:solidFill>
                  <a:srgbClr val="000000"/>
                </a:solidFill>
                <a:latin typeface="Times New Roman" pitchFamily="18" charset="0"/>
                <a:cs typeface="Times New Roman" pitchFamily="18" charset="0"/>
              </a:rPr>
              <a:t>的庫存標誌</a:t>
            </a:r>
            <a:endParaRPr lang="zh-TW" altLang="en-US" sz="1100" dirty="0">
              <a:solidFill>
                <a:srgbClr val="000000"/>
              </a:solidFill>
              <a:latin typeface="Times New Roman" pitchFamily="18" charset="0"/>
              <a:cs typeface="Times New Roman" pitchFamily="18" charset="0"/>
            </a:endParaRPr>
          </a:p>
        </p:txBody>
      </p:sp>
      <p:sp>
        <p:nvSpPr>
          <p:cNvPr id="13" name="左大括号 12">
            <a:extLst>
              <a:ext uri="{FF2B5EF4-FFF2-40B4-BE49-F238E27FC236}">
                <a16:creationId xmlns:a16="http://schemas.microsoft.com/office/drawing/2014/main" id="{3C8D4C81-8E06-51F7-C275-C8629F82EA0E}"/>
              </a:ext>
            </a:extLst>
          </p:cNvPr>
          <p:cNvSpPr/>
          <p:nvPr/>
        </p:nvSpPr>
        <p:spPr>
          <a:xfrm>
            <a:off x="4609770" y="2342751"/>
            <a:ext cx="264989" cy="258192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B5521DCF-0AF0-6073-BDE5-194EDEFFD7CF}"/>
              </a:ext>
            </a:extLst>
          </p:cNvPr>
          <p:cNvSpPr/>
          <p:nvPr/>
        </p:nvSpPr>
        <p:spPr>
          <a:xfrm>
            <a:off x="4884971" y="2621529"/>
            <a:ext cx="4816093" cy="986489"/>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庫存總量在一個配送系統中，從分散於各個用戶轉移給配送中心，配送中心庫存數量加上各用戶在實行配送後庫存量之和，應低於實行配送前各用戶庫存量之和。</a:t>
            </a:r>
          </a:p>
          <a:p>
            <a:pPr>
              <a:lnSpc>
                <a:spcPct val="150000"/>
              </a:lnSpc>
            </a:pPr>
            <a:r>
              <a:rPr lang="zh-TW" altLang="en-US" sz="1000" dirty="0">
                <a:solidFill>
                  <a:srgbClr val="000000"/>
                </a:solidFill>
                <a:latin typeface="Times New Roman" pitchFamily="18" charset="0"/>
                <a:cs typeface="Times New Roman" pitchFamily="18" charset="0"/>
              </a:rPr>
              <a:t>此外，從各個用戶角度判斷，各用戶與實行配送前後的庫存量相比較，也是判斷配送合理與否的標準，某個用戶上升而總量下降，也屬於不合理。</a:t>
            </a:r>
          </a:p>
        </p:txBody>
      </p:sp>
      <p:sp>
        <p:nvSpPr>
          <p:cNvPr id="15" name="矩形 14">
            <a:extLst>
              <a:ext uri="{FF2B5EF4-FFF2-40B4-BE49-F238E27FC236}">
                <a16:creationId xmlns:a16="http://schemas.microsoft.com/office/drawing/2014/main" id="{F23121A3-15E8-CE41-5EEA-1FD8CFAEB14B}"/>
              </a:ext>
            </a:extLst>
          </p:cNvPr>
          <p:cNvSpPr/>
          <p:nvPr/>
        </p:nvSpPr>
        <p:spPr>
          <a:xfrm>
            <a:off x="4884971" y="3609866"/>
            <a:ext cx="4816089"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、庫存周轉</a:t>
            </a:r>
          </a:p>
        </p:txBody>
      </p:sp>
      <p:sp>
        <p:nvSpPr>
          <p:cNvPr id="16" name="矩形 15">
            <a:extLst>
              <a:ext uri="{FF2B5EF4-FFF2-40B4-BE49-F238E27FC236}">
                <a16:creationId xmlns:a16="http://schemas.microsoft.com/office/drawing/2014/main" id="{2160DD5B-50F5-9615-3F26-AC49EC8DA858}"/>
              </a:ext>
            </a:extLst>
          </p:cNvPr>
          <p:cNvSpPr/>
          <p:nvPr/>
        </p:nvSpPr>
        <p:spPr>
          <a:xfrm>
            <a:off x="4882671" y="2291221"/>
            <a:ext cx="4818354"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、庫存總量</a:t>
            </a:r>
          </a:p>
        </p:txBody>
      </p:sp>
      <p:sp>
        <p:nvSpPr>
          <p:cNvPr id="17" name="矩形 16">
            <a:extLst>
              <a:ext uri="{FF2B5EF4-FFF2-40B4-BE49-F238E27FC236}">
                <a16:creationId xmlns:a16="http://schemas.microsoft.com/office/drawing/2014/main" id="{F78BFD96-43A4-5A77-A758-F3E80C4AA4F4}"/>
              </a:ext>
            </a:extLst>
          </p:cNvPr>
          <p:cNvSpPr/>
          <p:nvPr/>
        </p:nvSpPr>
        <p:spPr>
          <a:xfrm>
            <a:off x="4883723" y="3938188"/>
            <a:ext cx="4816089" cy="986489"/>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由於配送企業的調劑作用，以低庫存保持高的供應能力，庫存周轉一般總是快於原來各企業的庫存周轉。</a:t>
            </a:r>
          </a:p>
          <a:p>
            <a:pPr>
              <a:lnSpc>
                <a:spcPct val="150000"/>
              </a:lnSpc>
            </a:pPr>
            <a:r>
              <a:rPr lang="zh-TW" altLang="en-US" sz="1000" dirty="0">
                <a:solidFill>
                  <a:srgbClr val="000000"/>
                </a:solidFill>
                <a:latin typeface="Times New Roman" pitchFamily="18" charset="0"/>
                <a:cs typeface="Times New Roman" pitchFamily="18" charset="0"/>
              </a:rPr>
              <a:t>此外，從各個用戶角度進行判斷，各用戶與實行配送前後的庫存周轉比較，也是判斷合理與否的標志。</a:t>
            </a:r>
          </a:p>
        </p:txBody>
      </p:sp>
    </p:spTree>
    <p:extLst>
      <p:ext uri="{BB962C8B-B14F-4D97-AF65-F5344CB8AC3E}">
        <p14:creationId xmlns:p14="http://schemas.microsoft.com/office/powerpoint/2010/main" val="16256012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E4322-9ECA-7CFB-6ADC-64125744288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6EB06C-0CD7-8104-5E86-D74DD26F647A}"/>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C8B2B3DB-DE08-7708-39A8-FB8710747A4E}"/>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：配送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delivery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E70CD84C-1005-5F5A-1EE9-FE3F1D5D7908}"/>
              </a:ext>
            </a:extLst>
          </p:cNvPr>
          <p:cNvSpPr/>
          <p:nvPr/>
        </p:nvSpPr>
        <p:spPr>
          <a:xfrm>
            <a:off x="1326355" y="882314"/>
            <a:ext cx="9281739" cy="821956"/>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）：配送（</a:t>
            </a:r>
            <a:r>
              <a:rPr lang="en-US" altLang="zh-CN" sz="1100" dirty="0">
                <a:solidFill>
                  <a:srgbClr val="4D4D4D"/>
                </a:solidFill>
                <a:latin typeface="Times New Roman" pitchFamily="18" charset="0"/>
                <a:cs typeface="Times New Roman" pitchFamily="18" charset="0"/>
              </a:rPr>
              <a:t>delivery</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配送是物流中一種特殊的、綜合的活動形式、是商流與物流的緊密結合，包含了商流活動和物流活動，也包含了物流中若干功能要素的一種形式。</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配送功能要素包括：備貨 → 儲存 → 分揀及配貨 → 裝運 → 運輸 → 送達服務 → 配送加工</a:t>
            </a:r>
            <a:endParaRPr lang="zh-CN" altLang="en-US" sz="1100" dirty="0">
              <a:solidFill>
                <a:srgbClr val="4D4D4D"/>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D95A1FEA-6CBD-2839-F957-326E11B12A13}"/>
              </a:ext>
            </a:extLst>
          </p:cNvPr>
          <p:cNvSpPr/>
          <p:nvPr/>
        </p:nvSpPr>
        <p:spPr>
          <a:xfrm>
            <a:off x="806822" y="3244317"/>
            <a:ext cx="3802948"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物流（</a:t>
            </a:r>
            <a:r>
              <a:rPr lang="en-US" altLang="zh-TW" sz="1100" dirty="0">
                <a:solidFill>
                  <a:srgbClr val="000000"/>
                </a:solidFill>
                <a:latin typeface="Times New Roman" pitchFamily="18" charset="0"/>
                <a:cs typeface="Times New Roman" pitchFamily="18" charset="0"/>
              </a:rPr>
              <a:t>logistics</a:t>
            </a:r>
            <a:r>
              <a:rPr lang="zh-TW" altLang="en-US" sz="1100" dirty="0">
                <a:solidFill>
                  <a:srgbClr val="000000"/>
                </a:solidFill>
                <a:latin typeface="Times New Roman" pitchFamily="18" charset="0"/>
                <a:cs typeface="Times New Roman" pitchFamily="18" charset="0"/>
              </a:rPr>
              <a:t>）管理</a:t>
            </a:r>
            <a:r>
              <a:rPr lang="zh-CN" altLang="en-US" sz="1100" dirty="0">
                <a:solidFill>
                  <a:srgbClr val="000000"/>
                </a:solidFill>
                <a:latin typeface="Times New Roman" pitchFamily="18" charset="0"/>
                <a:cs typeface="Times New Roman" pitchFamily="18" charset="0"/>
              </a:rPr>
              <a:t>中</a:t>
            </a:r>
            <a:r>
              <a:rPr lang="zh-TW" altLang="en-US" sz="1100" dirty="0">
                <a:solidFill>
                  <a:srgbClr val="000000"/>
                </a:solidFill>
                <a:latin typeface="Times New Roman" pitchFamily="18" charset="0"/>
                <a:cs typeface="Times New Roman" pitchFamily="18" charset="0"/>
              </a:rPr>
              <a:t>配送（</a:t>
            </a:r>
            <a:r>
              <a:rPr lang="en-US" altLang="zh-TW" sz="1100" dirty="0">
                <a:solidFill>
                  <a:srgbClr val="000000"/>
                </a:solidFill>
                <a:latin typeface="Times New Roman" pitchFamily="18" charset="0"/>
                <a:cs typeface="Times New Roman" pitchFamily="18" charset="0"/>
              </a:rPr>
              <a:t>delivery</a:t>
            </a:r>
            <a:r>
              <a:rPr lang="zh-TW" altLang="en-US" sz="1100" dirty="0">
                <a:solidFill>
                  <a:srgbClr val="000000"/>
                </a:solidFill>
                <a:latin typeface="Times New Roman" pitchFamily="18" charset="0"/>
                <a:cs typeface="Times New Roman" pitchFamily="18" charset="0"/>
              </a:rPr>
              <a:t>）要素</a:t>
            </a:r>
            <a:r>
              <a:rPr lang="zh-CN" altLang="en-US" sz="1100" dirty="0">
                <a:solidFill>
                  <a:srgbClr val="000000"/>
                </a:solidFill>
                <a:latin typeface="Times New Roman" pitchFamily="18" charset="0"/>
                <a:cs typeface="Times New Roman" pitchFamily="18" charset="0"/>
              </a:rPr>
              <a:t>的資金標誌</a:t>
            </a:r>
            <a:endParaRPr lang="zh-TW" altLang="en-US" sz="1100" dirty="0">
              <a:solidFill>
                <a:srgbClr val="000000"/>
              </a:solidFill>
              <a:latin typeface="Times New Roman" pitchFamily="18" charset="0"/>
              <a:cs typeface="Times New Roman" pitchFamily="18" charset="0"/>
            </a:endParaRPr>
          </a:p>
        </p:txBody>
      </p:sp>
      <p:sp>
        <p:nvSpPr>
          <p:cNvPr id="13" name="左大括号 12">
            <a:extLst>
              <a:ext uri="{FF2B5EF4-FFF2-40B4-BE49-F238E27FC236}">
                <a16:creationId xmlns:a16="http://schemas.microsoft.com/office/drawing/2014/main" id="{9C704D0B-00C9-DE55-66F8-E489A714E53F}"/>
              </a:ext>
            </a:extLst>
          </p:cNvPr>
          <p:cNvSpPr/>
          <p:nvPr/>
        </p:nvSpPr>
        <p:spPr>
          <a:xfrm>
            <a:off x="4609770" y="2136563"/>
            <a:ext cx="264989" cy="252963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73B7CA78-24CB-D5A3-5468-6D296E084B9B}"/>
              </a:ext>
            </a:extLst>
          </p:cNvPr>
          <p:cNvSpPr/>
          <p:nvPr/>
        </p:nvSpPr>
        <p:spPr>
          <a:xfrm>
            <a:off x="4884971" y="2415341"/>
            <a:ext cx="4816093" cy="524824"/>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用於資源籌措所占用流動資金總量，隨著儲備總量的下降及供應方式的改變必然有一個較大的降低。</a:t>
            </a:r>
          </a:p>
        </p:txBody>
      </p:sp>
      <p:sp>
        <p:nvSpPr>
          <p:cNvPr id="15" name="矩形 14">
            <a:extLst>
              <a:ext uri="{FF2B5EF4-FFF2-40B4-BE49-F238E27FC236}">
                <a16:creationId xmlns:a16="http://schemas.microsoft.com/office/drawing/2014/main" id="{01E77ABF-B840-A92E-1FA7-E03782892A7E}"/>
              </a:ext>
            </a:extLst>
          </p:cNvPr>
          <p:cNvSpPr/>
          <p:nvPr/>
        </p:nvSpPr>
        <p:spPr>
          <a:xfrm>
            <a:off x="4884971" y="2946478"/>
            <a:ext cx="4816089"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、資金周轉</a:t>
            </a:r>
          </a:p>
        </p:txBody>
      </p:sp>
      <p:sp>
        <p:nvSpPr>
          <p:cNvPr id="16" name="矩形 15">
            <a:extLst>
              <a:ext uri="{FF2B5EF4-FFF2-40B4-BE49-F238E27FC236}">
                <a16:creationId xmlns:a16="http://schemas.microsoft.com/office/drawing/2014/main" id="{7C808B6D-0C2E-03E5-DC48-90ECB7E78397}"/>
              </a:ext>
            </a:extLst>
          </p:cNvPr>
          <p:cNvSpPr/>
          <p:nvPr/>
        </p:nvSpPr>
        <p:spPr>
          <a:xfrm>
            <a:off x="4882671" y="2085033"/>
            <a:ext cx="4818354"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、資金總量</a:t>
            </a:r>
          </a:p>
        </p:txBody>
      </p:sp>
      <p:sp>
        <p:nvSpPr>
          <p:cNvPr id="17" name="矩形 16">
            <a:extLst>
              <a:ext uri="{FF2B5EF4-FFF2-40B4-BE49-F238E27FC236}">
                <a16:creationId xmlns:a16="http://schemas.microsoft.com/office/drawing/2014/main" id="{3615C7AC-F9DB-1B0D-BB7C-6EE300D17527}"/>
              </a:ext>
            </a:extLst>
          </p:cNvPr>
          <p:cNvSpPr/>
          <p:nvPr/>
        </p:nvSpPr>
        <p:spPr>
          <a:xfrm>
            <a:off x="4883723" y="3274800"/>
            <a:ext cx="4816089" cy="524824"/>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從資金運用來講，由於整個節奏加快，資金充分發揮作用，同樣數量資金，過去需要較長時期才能滿足一定供應要求，配送之後，在較短時期内就能達到此目的。</a:t>
            </a:r>
          </a:p>
        </p:txBody>
      </p:sp>
      <p:sp>
        <p:nvSpPr>
          <p:cNvPr id="18" name="矩形 17">
            <a:extLst>
              <a:ext uri="{FF2B5EF4-FFF2-40B4-BE49-F238E27FC236}">
                <a16:creationId xmlns:a16="http://schemas.microsoft.com/office/drawing/2014/main" id="{FD8BA76B-4E57-9240-A54F-D588E65AF193}"/>
              </a:ext>
            </a:extLst>
          </p:cNvPr>
          <p:cNvSpPr/>
          <p:nvPr/>
        </p:nvSpPr>
        <p:spPr>
          <a:xfrm>
            <a:off x="4884971" y="3813052"/>
            <a:ext cx="4816089"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、資金投向的改變</a:t>
            </a:r>
          </a:p>
        </p:txBody>
      </p:sp>
      <p:sp>
        <p:nvSpPr>
          <p:cNvPr id="19" name="矩形 18">
            <a:extLst>
              <a:ext uri="{FF2B5EF4-FFF2-40B4-BE49-F238E27FC236}">
                <a16:creationId xmlns:a16="http://schemas.microsoft.com/office/drawing/2014/main" id="{48C21C0D-B8F9-7730-09BE-3361A4202F8F}"/>
              </a:ext>
            </a:extLst>
          </p:cNvPr>
          <p:cNvSpPr/>
          <p:nvPr/>
        </p:nvSpPr>
        <p:spPr>
          <a:xfrm>
            <a:off x="4883723" y="4141374"/>
            <a:ext cx="4816089" cy="524824"/>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資金分散投入還是集中投入，是資金調控能力的重要反映。實行配送後，資金必然應當從分散投入改爲集中投入，以增加調控作用。</a:t>
            </a:r>
          </a:p>
        </p:txBody>
      </p:sp>
    </p:spTree>
    <p:extLst>
      <p:ext uri="{BB962C8B-B14F-4D97-AF65-F5344CB8AC3E}">
        <p14:creationId xmlns:p14="http://schemas.microsoft.com/office/powerpoint/2010/main" val="603646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E0FE6-27AE-8A0A-4544-C886AE49006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1A6722C-DD65-69F4-9B72-E9B8C0A2C2C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A4DE73D0-AF99-AE1D-1477-E3FF71A322BC}"/>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：配送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delivery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B3D8DB15-D3A5-CE59-0229-70F5BF65FB1C}"/>
              </a:ext>
            </a:extLst>
          </p:cNvPr>
          <p:cNvSpPr/>
          <p:nvPr/>
        </p:nvSpPr>
        <p:spPr>
          <a:xfrm>
            <a:off x="1120167" y="810596"/>
            <a:ext cx="9281739" cy="1329788"/>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a:t>
            </a:r>
            <a:r>
              <a:rPr lang="en-US" altLang="zh-CN" sz="1100" dirty="0">
                <a:solidFill>
                  <a:srgbClr val="4D4D4D"/>
                </a:solidFill>
                <a:latin typeface="Times New Roman" pitchFamily="18" charset="0"/>
                <a:cs typeface="Times New Roman" pitchFamily="18" charset="0"/>
              </a:rPr>
              <a:t> -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）：配送（</a:t>
            </a:r>
            <a:r>
              <a:rPr lang="en-US" altLang="zh-CN" sz="1100" dirty="0">
                <a:solidFill>
                  <a:srgbClr val="4D4D4D"/>
                </a:solidFill>
                <a:latin typeface="Times New Roman" pitchFamily="18" charset="0"/>
                <a:cs typeface="Times New Roman" pitchFamily="18" charset="0"/>
              </a:rPr>
              <a:t>delivery</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配送是物流中一種特殊的、綜合的活動形式、是商流與物流的緊密結合，包含了商流活動和物流活動，也包含了物流中若干功能要素的一種形式。</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配送功能要素包括：備貨 → 儲存 → 分揀及配貨 → 裝運 → 運輸 → 送達服務 → 配送加工</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需要强調，配送企業的供應保障能力，是一個科學的度量概念，而不是無限的概念。具體來講，如果供應保障能力過高，超過了實際的需要，屬於不合理。所以追求供應保障能力的合理化是有限度的。</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F43388ED-B641-EF94-263A-4913107290CB}"/>
              </a:ext>
            </a:extLst>
          </p:cNvPr>
          <p:cNvSpPr/>
          <p:nvPr/>
        </p:nvSpPr>
        <p:spPr>
          <a:xfrm>
            <a:off x="1027804" y="3392236"/>
            <a:ext cx="3955346"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物流（</a:t>
            </a:r>
            <a:r>
              <a:rPr lang="en-US" altLang="zh-TW" sz="1100" dirty="0">
                <a:solidFill>
                  <a:srgbClr val="000000"/>
                </a:solidFill>
                <a:latin typeface="Times New Roman" pitchFamily="18" charset="0"/>
                <a:cs typeface="Times New Roman" pitchFamily="18" charset="0"/>
              </a:rPr>
              <a:t>logistics</a:t>
            </a:r>
            <a:r>
              <a:rPr lang="zh-TW" altLang="en-US" sz="1100" dirty="0">
                <a:solidFill>
                  <a:srgbClr val="000000"/>
                </a:solidFill>
                <a:latin typeface="Times New Roman" pitchFamily="18" charset="0"/>
                <a:cs typeface="Times New Roman" pitchFamily="18" charset="0"/>
              </a:rPr>
              <a:t>）管理中配送（</a:t>
            </a:r>
            <a:r>
              <a:rPr lang="en-US" altLang="zh-TW" sz="1100" dirty="0">
                <a:solidFill>
                  <a:srgbClr val="000000"/>
                </a:solidFill>
                <a:latin typeface="Times New Roman" pitchFamily="18" charset="0"/>
                <a:cs typeface="Times New Roman" pitchFamily="18" charset="0"/>
              </a:rPr>
              <a:t>delivery</a:t>
            </a:r>
            <a:r>
              <a:rPr lang="zh-TW" altLang="en-US" sz="1100" dirty="0">
                <a:solidFill>
                  <a:srgbClr val="000000"/>
                </a:solidFill>
                <a:latin typeface="Times New Roman" pitchFamily="18" charset="0"/>
                <a:cs typeface="Times New Roman" pitchFamily="18" charset="0"/>
              </a:rPr>
              <a:t>）要素的供應保證標誌</a:t>
            </a:r>
          </a:p>
        </p:txBody>
      </p:sp>
      <p:sp>
        <p:nvSpPr>
          <p:cNvPr id="13" name="左大括号 12">
            <a:extLst>
              <a:ext uri="{FF2B5EF4-FFF2-40B4-BE49-F238E27FC236}">
                <a16:creationId xmlns:a16="http://schemas.microsoft.com/office/drawing/2014/main" id="{229B4C18-67CD-AF45-C1D2-5D3A44762E8B}"/>
              </a:ext>
            </a:extLst>
          </p:cNvPr>
          <p:cNvSpPr/>
          <p:nvPr/>
        </p:nvSpPr>
        <p:spPr>
          <a:xfrm>
            <a:off x="4983150" y="2517564"/>
            <a:ext cx="264989" cy="206347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4" name="矩形 13">
            <a:extLst>
              <a:ext uri="{FF2B5EF4-FFF2-40B4-BE49-F238E27FC236}">
                <a16:creationId xmlns:a16="http://schemas.microsoft.com/office/drawing/2014/main" id="{FB9F48CD-9E9E-1708-B7F3-3CFA781B4731}"/>
              </a:ext>
            </a:extLst>
          </p:cNvPr>
          <p:cNvSpPr/>
          <p:nvPr/>
        </p:nvSpPr>
        <p:spPr>
          <a:xfrm>
            <a:off x="5258351" y="2796341"/>
            <a:ext cx="4816093"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實行配送後，</a:t>
            </a:r>
            <a:r>
              <a:rPr lang="zh-CN" altLang="en-US" sz="1000" dirty="0">
                <a:solidFill>
                  <a:srgbClr val="000000"/>
                </a:solidFill>
                <a:latin typeface="Times New Roman" pitchFamily="18" charset="0"/>
                <a:cs typeface="Times New Roman" pitchFamily="18" charset="0"/>
              </a:rPr>
              <a:t>缺貨次數</a:t>
            </a:r>
            <a:r>
              <a:rPr lang="zh-TW" altLang="en-US" sz="1000" dirty="0">
                <a:solidFill>
                  <a:srgbClr val="000000"/>
                </a:solidFill>
                <a:latin typeface="Times New Roman" pitchFamily="18" charset="0"/>
                <a:cs typeface="Times New Roman" pitchFamily="18" charset="0"/>
              </a:rPr>
              <a:t>必須下降</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才算合理。</a:t>
            </a:r>
          </a:p>
        </p:txBody>
      </p:sp>
      <p:sp>
        <p:nvSpPr>
          <p:cNvPr id="15" name="矩形 14">
            <a:extLst>
              <a:ext uri="{FF2B5EF4-FFF2-40B4-BE49-F238E27FC236}">
                <a16:creationId xmlns:a16="http://schemas.microsoft.com/office/drawing/2014/main" id="{7D87C081-4701-D9FD-7921-31D3BE766982}"/>
              </a:ext>
            </a:extLst>
          </p:cNvPr>
          <p:cNvSpPr/>
          <p:nvPr/>
        </p:nvSpPr>
        <p:spPr>
          <a:xfrm>
            <a:off x="5258351" y="3094395"/>
            <a:ext cx="4816089"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、配送企業集中庫存量</a:t>
            </a:r>
          </a:p>
        </p:txBody>
      </p:sp>
      <p:sp>
        <p:nvSpPr>
          <p:cNvPr id="16" name="矩形 15">
            <a:extLst>
              <a:ext uri="{FF2B5EF4-FFF2-40B4-BE49-F238E27FC236}">
                <a16:creationId xmlns:a16="http://schemas.microsoft.com/office/drawing/2014/main" id="{A7539AD8-9030-6475-E861-0239F704A3A7}"/>
              </a:ext>
            </a:extLst>
          </p:cNvPr>
          <p:cNvSpPr/>
          <p:nvPr/>
        </p:nvSpPr>
        <p:spPr>
          <a:xfrm>
            <a:off x="5256051" y="2466033"/>
            <a:ext cx="4818354"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、缺貨次數</a:t>
            </a:r>
          </a:p>
        </p:txBody>
      </p:sp>
      <p:sp>
        <p:nvSpPr>
          <p:cNvPr id="17" name="矩形 16">
            <a:extLst>
              <a:ext uri="{FF2B5EF4-FFF2-40B4-BE49-F238E27FC236}">
                <a16:creationId xmlns:a16="http://schemas.microsoft.com/office/drawing/2014/main" id="{F3739035-6E47-F75E-F12C-D91CBF026CEB}"/>
              </a:ext>
            </a:extLst>
          </p:cNvPr>
          <p:cNvSpPr/>
          <p:nvPr/>
        </p:nvSpPr>
        <p:spPr>
          <a:xfrm>
            <a:off x="5257103" y="3422717"/>
            <a:ext cx="4816089" cy="293991"/>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對每一個用戶來講，其數量所形成的保證供應能力高於配送前單個企業保證程度</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D6BFE694-1CA9-FA47-8E03-C8AA1112A56B}"/>
              </a:ext>
            </a:extLst>
          </p:cNvPr>
          <p:cNvSpPr/>
          <p:nvPr/>
        </p:nvSpPr>
        <p:spPr>
          <a:xfrm>
            <a:off x="5258351" y="3727887"/>
            <a:ext cx="4816089"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、即時配送的能力及速度</a:t>
            </a:r>
          </a:p>
        </p:txBody>
      </p:sp>
      <p:sp>
        <p:nvSpPr>
          <p:cNvPr id="19" name="矩形 18">
            <a:extLst>
              <a:ext uri="{FF2B5EF4-FFF2-40B4-BE49-F238E27FC236}">
                <a16:creationId xmlns:a16="http://schemas.microsoft.com/office/drawing/2014/main" id="{59EED3FF-440B-4AD2-E4AC-68D203DD71CA}"/>
              </a:ext>
            </a:extLst>
          </p:cNvPr>
          <p:cNvSpPr/>
          <p:nvPr/>
        </p:nvSpPr>
        <p:spPr>
          <a:xfrm>
            <a:off x="5257103" y="4056209"/>
            <a:ext cx="4816089" cy="524824"/>
          </a:xfrm>
          <a:prstGeom prst="rect">
            <a:avLst/>
          </a:prstGeom>
        </p:spPr>
        <p:txBody>
          <a:bodyPr wrap="square">
            <a:spAutoFit/>
          </a:bodyPr>
          <a:lstStyle/>
          <a:p>
            <a:pPr>
              <a:lnSpc>
                <a:spcPct val="150000"/>
              </a:lnSpc>
            </a:pPr>
            <a:r>
              <a:rPr lang="zh-TW" altLang="en-US" sz="1000" dirty="0">
                <a:solidFill>
                  <a:srgbClr val="000000"/>
                </a:solidFill>
                <a:latin typeface="Times New Roman" pitchFamily="18" charset="0"/>
                <a:cs typeface="Times New Roman" pitchFamily="18" charset="0"/>
              </a:rPr>
              <a:t>即時配送的能力及速度是用戶出現特殊情況時的特殊供應保障方式，這一能力必須高於未實行配送前用戶緊急進貨能力及速度才算合理。</a:t>
            </a:r>
          </a:p>
        </p:txBody>
      </p:sp>
    </p:spTree>
    <p:extLst>
      <p:ext uri="{BB962C8B-B14F-4D97-AF65-F5344CB8AC3E}">
        <p14:creationId xmlns:p14="http://schemas.microsoft.com/office/powerpoint/2010/main" val="88423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27776-653D-43CA-220B-66774AC8D9C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074818C-680A-B7E5-06AD-AEF92A2CC6D8}"/>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652373A9-3992-3925-7FA8-3E441E11F86A}"/>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：配送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delivery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E4D92A5A-9A71-2734-87A3-B54BBC06737D}"/>
              </a:ext>
            </a:extLst>
          </p:cNvPr>
          <p:cNvSpPr/>
          <p:nvPr/>
        </p:nvSpPr>
        <p:spPr>
          <a:xfrm>
            <a:off x="1292289" y="1192044"/>
            <a:ext cx="9281739" cy="1329788"/>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）：配送（</a:t>
            </a:r>
            <a:r>
              <a:rPr lang="en-US" altLang="zh-CN" sz="1100" dirty="0">
                <a:solidFill>
                  <a:srgbClr val="4D4D4D"/>
                </a:solidFill>
                <a:latin typeface="Times New Roman" pitchFamily="18" charset="0"/>
                <a:cs typeface="Times New Roman" pitchFamily="18" charset="0"/>
              </a:rPr>
              <a:t>delivery</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配送是物流中一種特殊的、綜合的活動形式、是商流與物流的緊密結合，包含了商流活動和物流活動，也包含了物流中若干功能要素的一種形式。</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配送功能要素包括：備貨 → 儲存 → 分揀及配貨 → 裝運 → 運輸 → 送達服務 → 配送加工</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末端運輸是目前運能、運力使用不合理，浪費較大的領域，運力使用的合理化是依靠送貨運力的規劃和整個配送系統的合理流程及與社會運輸系統合理銜接實現的。</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35A724FC-976A-ED61-4EC2-7CE1F347FB4D}"/>
              </a:ext>
            </a:extLst>
          </p:cNvPr>
          <p:cNvSpPr/>
          <p:nvPr/>
        </p:nvSpPr>
        <p:spPr>
          <a:xfrm>
            <a:off x="1290468" y="3510897"/>
            <a:ext cx="4297350"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物流（</a:t>
            </a:r>
            <a:r>
              <a:rPr lang="en-US" altLang="zh-TW" sz="1100" dirty="0">
                <a:solidFill>
                  <a:srgbClr val="000000"/>
                </a:solidFill>
                <a:latin typeface="Times New Roman" pitchFamily="18" charset="0"/>
                <a:cs typeface="Times New Roman" pitchFamily="18" charset="0"/>
              </a:rPr>
              <a:t>logistics</a:t>
            </a:r>
            <a:r>
              <a:rPr lang="zh-TW" altLang="en-US" sz="1100" dirty="0">
                <a:solidFill>
                  <a:srgbClr val="000000"/>
                </a:solidFill>
                <a:latin typeface="Times New Roman" pitchFamily="18" charset="0"/>
                <a:cs typeface="Times New Roman" pitchFamily="18" charset="0"/>
              </a:rPr>
              <a:t>）管理中配送（</a:t>
            </a:r>
            <a:r>
              <a:rPr lang="en-US" altLang="zh-TW" sz="1100" dirty="0">
                <a:solidFill>
                  <a:srgbClr val="000000"/>
                </a:solidFill>
                <a:latin typeface="Times New Roman" pitchFamily="18" charset="0"/>
                <a:cs typeface="Times New Roman" pitchFamily="18" charset="0"/>
              </a:rPr>
              <a:t>delivery</a:t>
            </a:r>
            <a:r>
              <a:rPr lang="zh-TW" altLang="en-US" sz="1100" dirty="0">
                <a:solidFill>
                  <a:srgbClr val="000000"/>
                </a:solidFill>
                <a:latin typeface="Times New Roman" pitchFamily="18" charset="0"/>
                <a:cs typeface="Times New Roman" pitchFamily="18" charset="0"/>
              </a:rPr>
              <a:t>）要素的社會運力節約標誌</a:t>
            </a:r>
          </a:p>
        </p:txBody>
      </p:sp>
      <p:sp>
        <p:nvSpPr>
          <p:cNvPr id="13" name="左大括号 12">
            <a:extLst>
              <a:ext uri="{FF2B5EF4-FFF2-40B4-BE49-F238E27FC236}">
                <a16:creationId xmlns:a16="http://schemas.microsoft.com/office/drawing/2014/main" id="{0EEBF16F-C423-D6CF-5D57-16633ED22DF2}"/>
              </a:ext>
            </a:extLst>
          </p:cNvPr>
          <p:cNvSpPr/>
          <p:nvPr/>
        </p:nvSpPr>
        <p:spPr>
          <a:xfrm>
            <a:off x="5587818" y="3213673"/>
            <a:ext cx="264989" cy="90857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5" name="矩形 14">
            <a:extLst>
              <a:ext uri="{FF2B5EF4-FFF2-40B4-BE49-F238E27FC236}">
                <a16:creationId xmlns:a16="http://schemas.microsoft.com/office/drawing/2014/main" id="{037D9C55-A400-592E-CE4B-05818C69169A}"/>
              </a:ext>
            </a:extLst>
          </p:cNvPr>
          <p:cNvSpPr/>
          <p:nvPr/>
        </p:nvSpPr>
        <p:spPr>
          <a:xfrm>
            <a:off x="5863019" y="3482567"/>
            <a:ext cx="39085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、以社會車輛空駛減少爲更合理</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DBB72A00-E4FC-E729-9FCA-510DE5769402}"/>
              </a:ext>
            </a:extLst>
          </p:cNvPr>
          <p:cNvSpPr/>
          <p:nvPr/>
        </p:nvSpPr>
        <p:spPr>
          <a:xfrm>
            <a:off x="5860719" y="3162142"/>
            <a:ext cx="391034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、以社會車輛總數減少，而承運量增加爲更合理</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91C97571-FB69-4664-9BD3-91EBEBC890DD}"/>
              </a:ext>
            </a:extLst>
          </p:cNvPr>
          <p:cNvSpPr/>
          <p:nvPr/>
        </p:nvSpPr>
        <p:spPr>
          <a:xfrm>
            <a:off x="5863019" y="3808121"/>
            <a:ext cx="390850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、以一家一戶自提自運減少，而社會化運輸增加爲更合理。</a:t>
            </a:r>
          </a:p>
        </p:txBody>
      </p:sp>
    </p:spTree>
    <p:extLst>
      <p:ext uri="{BB962C8B-B14F-4D97-AF65-F5344CB8AC3E}">
        <p14:creationId xmlns:p14="http://schemas.microsoft.com/office/powerpoint/2010/main" val="2689704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6A5F8-2FA6-A0FE-359A-1D8723D8593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1115E47-D477-8124-14F1-FCFB7C448F9A}"/>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604E46F4-8101-0CCD-CAFE-94BFA30B7347}"/>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：配送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delivery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3486929C-9282-6E6B-0896-9C9189A11B33}"/>
              </a:ext>
            </a:extLst>
          </p:cNvPr>
          <p:cNvSpPr/>
          <p:nvPr/>
        </p:nvSpPr>
        <p:spPr>
          <a:xfrm>
            <a:off x="1120167" y="579753"/>
            <a:ext cx="9281739" cy="821956"/>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）：配送（</a:t>
            </a:r>
            <a:r>
              <a:rPr lang="en-US" altLang="zh-CN" sz="1100" dirty="0">
                <a:solidFill>
                  <a:srgbClr val="4D4D4D"/>
                </a:solidFill>
                <a:latin typeface="Times New Roman" pitchFamily="18" charset="0"/>
                <a:cs typeface="Times New Roman" pitchFamily="18" charset="0"/>
              </a:rPr>
              <a:t>delivery</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配送是物流中一種特殊的、綜合的活動形式、是商流與物流的緊密結合，包含了商流活動和物流活動，也包含了物流中若干功能要素的一種形式。</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配送功能要素包括：備貨 → 儲存 → 分揀及配貨 → 裝運 → 運輸 → 送達服務 → 配送加工</a:t>
            </a:r>
            <a:endParaRPr lang="zh-CN" altLang="en-US" sz="1100" dirty="0">
              <a:solidFill>
                <a:srgbClr val="4D4D4D"/>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486A0801-F517-596F-0D5C-134F1A69B225}"/>
              </a:ext>
            </a:extLst>
          </p:cNvPr>
          <p:cNvSpPr/>
          <p:nvPr/>
        </p:nvSpPr>
        <p:spPr>
          <a:xfrm>
            <a:off x="5483257" y="1563714"/>
            <a:ext cx="264989" cy="187673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BD00E4B6-2ACE-22F1-28A5-2C88C783D5C3}"/>
              </a:ext>
            </a:extLst>
          </p:cNvPr>
          <p:cNvSpPr/>
          <p:nvPr/>
        </p:nvSpPr>
        <p:spPr>
          <a:xfrm>
            <a:off x="5758459" y="1842492"/>
            <a:ext cx="27242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是否減少了物流損失</a:t>
            </a:r>
          </a:p>
        </p:txBody>
      </p:sp>
      <p:sp>
        <p:nvSpPr>
          <p:cNvPr id="9" name="矩形 8">
            <a:extLst>
              <a:ext uri="{FF2B5EF4-FFF2-40B4-BE49-F238E27FC236}">
                <a16:creationId xmlns:a16="http://schemas.microsoft.com/office/drawing/2014/main" id="{626365D5-FAA5-9DD3-062A-23C3493650C5}"/>
              </a:ext>
            </a:extLst>
          </p:cNvPr>
          <p:cNvSpPr/>
          <p:nvPr/>
        </p:nvSpPr>
        <p:spPr>
          <a:xfrm>
            <a:off x="5758459" y="2158476"/>
            <a:ext cx="272422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、是否加快了物流速度</a:t>
            </a:r>
          </a:p>
        </p:txBody>
      </p:sp>
      <p:sp>
        <p:nvSpPr>
          <p:cNvPr id="10" name="矩形 9">
            <a:extLst>
              <a:ext uri="{FF2B5EF4-FFF2-40B4-BE49-F238E27FC236}">
                <a16:creationId xmlns:a16="http://schemas.microsoft.com/office/drawing/2014/main" id="{217BA6AA-A9B9-7ECC-270D-A2E8129C04DF}"/>
              </a:ext>
            </a:extLst>
          </p:cNvPr>
          <p:cNvSpPr/>
          <p:nvPr/>
        </p:nvSpPr>
        <p:spPr>
          <a:xfrm>
            <a:off x="5756159" y="1512184"/>
            <a:ext cx="272550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、是否降低了物流費用</a:t>
            </a:r>
          </a:p>
        </p:txBody>
      </p:sp>
      <p:sp>
        <p:nvSpPr>
          <p:cNvPr id="11" name="矩形 10">
            <a:extLst>
              <a:ext uri="{FF2B5EF4-FFF2-40B4-BE49-F238E27FC236}">
                <a16:creationId xmlns:a16="http://schemas.microsoft.com/office/drawing/2014/main" id="{F418CDCB-72BD-86DD-1479-3A29721B054D}"/>
              </a:ext>
            </a:extLst>
          </p:cNvPr>
          <p:cNvSpPr/>
          <p:nvPr/>
        </p:nvSpPr>
        <p:spPr>
          <a:xfrm>
            <a:off x="5757211" y="2486798"/>
            <a:ext cx="272422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、是否發揮了各種物流方式的最優效果</a:t>
            </a:r>
          </a:p>
        </p:txBody>
      </p:sp>
      <p:sp>
        <p:nvSpPr>
          <p:cNvPr id="12" name="矩形 11">
            <a:extLst>
              <a:ext uri="{FF2B5EF4-FFF2-40B4-BE49-F238E27FC236}">
                <a16:creationId xmlns:a16="http://schemas.microsoft.com/office/drawing/2014/main" id="{6689CEF8-9548-2AF6-0E02-2FEC2C8FF2B3}"/>
              </a:ext>
            </a:extLst>
          </p:cNvPr>
          <p:cNvSpPr/>
          <p:nvPr/>
        </p:nvSpPr>
        <p:spPr>
          <a:xfrm>
            <a:off x="5757211" y="2809786"/>
            <a:ext cx="272422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、是否有效銜接了幹缐運輸和末端運輸</a:t>
            </a:r>
          </a:p>
        </p:txBody>
      </p:sp>
      <p:sp>
        <p:nvSpPr>
          <p:cNvPr id="20" name="矩形 19">
            <a:extLst>
              <a:ext uri="{FF2B5EF4-FFF2-40B4-BE49-F238E27FC236}">
                <a16:creationId xmlns:a16="http://schemas.microsoft.com/office/drawing/2014/main" id="{78184B69-0C0E-3493-26B1-D233D63BE036}"/>
              </a:ext>
            </a:extLst>
          </p:cNvPr>
          <p:cNvSpPr/>
          <p:nvPr/>
        </p:nvSpPr>
        <p:spPr>
          <a:xfrm>
            <a:off x="5756707" y="3126321"/>
            <a:ext cx="272422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、是否不增加實際的物流中轉次數</a:t>
            </a:r>
          </a:p>
        </p:txBody>
      </p:sp>
      <p:sp>
        <p:nvSpPr>
          <p:cNvPr id="22" name="矩形 21">
            <a:extLst>
              <a:ext uri="{FF2B5EF4-FFF2-40B4-BE49-F238E27FC236}">
                <a16:creationId xmlns:a16="http://schemas.microsoft.com/office/drawing/2014/main" id="{B03A78BB-CE29-A608-4AC3-9058E29596F4}"/>
              </a:ext>
            </a:extLst>
          </p:cNvPr>
          <p:cNvSpPr/>
          <p:nvPr/>
        </p:nvSpPr>
        <p:spPr>
          <a:xfrm>
            <a:off x="2122845" y="2328831"/>
            <a:ext cx="336041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配送（</a:t>
            </a:r>
            <a:r>
              <a:rPr lang="en-US" altLang="zh-TW" sz="1100" dirty="0">
                <a:solidFill>
                  <a:srgbClr val="000000"/>
                </a:solidFill>
                <a:latin typeface="Times New Roman" pitchFamily="18" charset="0"/>
                <a:cs typeface="Times New Roman" pitchFamily="18" charset="0"/>
              </a:rPr>
              <a:t>delivery</a:t>
            </a:r>
            <a:r>
              <a:rPr lang="zh-TW" altLang="en-US" sz="1100" dirty="0">
                <a:solidFill>
                  <a:srgbClr val="000000"/>
                </a:solidFill>
                <a:latin typeface="Times New Roman" pitchFamily="18" charset="0"/>
                <a:cs typeface="Times New Roman" pitchFamily="18" charset="0"/>
              </a:rPr>
              <a:t>）要素的物流（</a:t>
            </a:r>
            <a:r>
              <a:rPr lang="en-US" altLang="zh-TW" sz="1100" dirty="0">
                <a:solidFill>
                  <a:srgbClr val="000000"/>
                </a:solidFill>
                <a:latin typeface="Times New Roman" pitchFamily="18" charset="0"/>
                <a:cs typeface="Times New Roman" pitchFamily="18" charset="0"/>
              </a:rPr>
              <a:t>logistics</a:t>
            </a:r>
            <a:r>
              <a:rPr lang="zh-TW" altLang="en-US" sz="1100" dirty="0">
                <a:solidFill>
                  <a:srgbClr val="000000"/>
                </a:solidFill>
                <a:latin typeface="Times New Roman" pitchFamily="18" charset="0"/>
                <a:cs typeface="Times New Roman" pitchFamily="18" charset="0"/>
              </a:rPr>
              <a:t>）合理化標誌</a:t>
            </a:r>
          </a:p>
        </p:txBody>
      </p:sp>
      <p:sp>
        <p:nvSpPr>
          <p:cNvPr id="23" name="左大括号 22">
            <a:extLst>
              <a:ext uri="{FF2B5EF4-FFF2-40B4-BE49-F238E27FC236}">
                <a16:creationId xmlns:a16="http://schemas.microsoft.com/office/drawing/2014/main" id="{2D6414B2-42C8-173E-8A99-C3458971A407}"/>
              </a:ext>
            </a:extLst>
          </p:cNvPr>
          <p:cNvSpPr/>
          <p:nvPr/>
        </p:nvSpPr>
        <p:spPr>
          <a:xfrm>
            <a:off x="5108122" y="3789922"/>
            <a:ext cx="264989" cy="187673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4" name="矩形 23">
            <a:extLst>
              <a:ext uri="{FF2B5EF4-FFF2-40B4-BE49-F238E27FC236}">
                <a16:creationId xmlns:a16="http://schemas.microsoft.com/office/drawing/2014/main" id="{6B2CA4F3-787C-9B7E-296C-DF4148A946FC}"/>
              </a:ext>
            </a:extLst>
          </p:cNvPr>
          <p:cNvSpPr/>
          <p:nvPr/>
        </p:nvSpPr>
        <p:spPr>
          <a:xfrm>
            <a:off x="5383324" y="4068700"/>
            <a:ext cx="208289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、推行</a:t>
            </a:r>
            <a:r>
              <a:rPr lang="zh-TW" altLang="en-US" sz="1100" dirty="0">
                <a:solidFill>
                  <a:srgbClr val="000000"/>
                </a:solidFill>
                <a:latin typeface="Times New Roman" pitchFamily="18" charset="0"/>
                <a:cs typeface="Times New Roman" pitchFamily="18" charset="0"/>
              </a:rPr>
              <a:t>加工和配送相結合</a:t>
            </a:r>
          </a:p>
        </p:txBody>
      </p:sp>
      <p:sp>
        <p:nvSpPr>
          <p:cNvPr id="25" name="矩形 24">
            <a:extLst>
              <a:ext uri="{FF2B5EF4-FFF2-40B4-BE49-F238E27FC236}">
                <a16:creationId xmlns:a16="http://schemas.microsoft.com/office/drawing/2014/main" id="{7352024C-1EDD-4F79-A4D1-8EDF3BD33BD3}"/>
              </a:ext>
            </a:extLst>
          </p:cNvPr>
          <p:cNvSpPr/>
          <p:nvPr/>
        </p:nvSpPr>
        <p:spPr>
          <a:xfrm>
            <a:off x="5383324" y="4384684"/>
            <a:ext cx="208289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、推行共同配送</a:t>
            </a:r>
          </a:p>
        </p:txBody>
      </p:sp>
      <p:sp>
        <p:nvSpPr>
          <p:cNvPr id="26" name="矩形 25">
            <a:extLst>
              <a:ext uri="{FF2B5EF4-FFF2-40B4-BE49-F238E27FC236}">
                <a16:creationId xmlns:a16="http://schemas.microsoft.com/office/drawing/2014/main" id="{262F1356-22C5-3F3D-B484-65F2C1651DF0}"/>
              </a:ext>
            </a:extLst>
          </p:cNvPr>
          <p:cNvSpPr/>
          <p:nvPr/>
        </p:nvSpPr>
        <p:spPr>
          <a:xfrm>
            <a:off x="5381024" y="3738392"/>
            <a:ext cx="2083872"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、推行綜合</a:t>
            </a:r>
            <a:r>
              <a:rPr lang="zh-CN" altLang="en-US" sz="1100" dirty="0">
                <a:solidFill>
                  <a:srgbClr val="000000"/>
                </a:solidFill>
                <a:latin typeface="Times New Roman" pitchFamily="18" charset="0"/>
                <a:cs typeface="Times New Roman" pitchFamily="18" charset="0"/>
              </a:rPr>
              <a:t>化</a:t>
            </a:r>
            <a:r>
              <a:rPr lang="zh-TW" altLang="en-US" sz="1100" dirty="0">
                <a:solidFill>
                  <a:srgbClr val="000000"/>
                </a:solidFill>
                <a:latin typeface="Times New Roman" pitchFamily="18" charset="0"/>
                <a:cs typeface="Times New Roman" pitchFamily="18" charset="0"/>
              </a:rPr>
              <a:t>的專業化配送</a:t>
            </a:r>
          </a:p>
        </p:txBody>
      </p:sp>
      <p:sp>
        <p:nvSpPr>
          <p:cNvPr id="27" name="矩形 26">
            <a:extLst>
              <a:ext uri="{FF2B5EF4-FFF2-40B4-BE49-F238E27FC236}">
                <a16:creationId xmlns:a16="http://schemas.microsoft.com/office/drawing/2014/main" id="{2A8FACC5-4022-A862-3445-1D00433B848F}"/>
              </a:ext>
            </a:extLst>
          </p:cNvPr>
          <p:cNvSpPr/>
          <p:nvPr/>
        </p:nvSpPr>
        <p:spPr>
          <a:xfrm>
            <a:off x="5382076" y="4713006"/>
            <a:ext cx="208289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、實行送</a:t>
            </a:r>
            <a:r>
              <a:rPr lang="zh-CN" altLang="en-US" sz="1100" dirty="0">
                <a:solidFill>
                  <a:srgbClr val="000000"/>
                </a:solidFill>
                <a:latin typeface="Times New Roman" pitchFamily="18" charset="0"/>
                <a:cs typeface="Times New Roman" pitchFamily="18" charset="0"/>
              </a:rPr>
              <a:t>件和</a:t>
            </a:r>
            <a:r>
              <a:rPr lang="zh-TW" altLang="en-US" sz="1100" dirty="0">
                <a:solidFill>
                  <a:srgbClr val="000000"/>
                </a:solidFill>
                <a:latin typeface="Times New Roman" pitchFamily="18" charset="0"/>
                <a:cs typeface="Times New Roman" pitchFamily="18" charset="0"/>
              </a:rPr>
              <a:t>取</a:t>
            </a:r>
            <a:r>
              <a:rPr lang="zh-CN" altLang="en-US" sz="1100" dirty="0">
                <a:solidFill>
                  <a:srgbClr val="000000"/>
                </a:solidFill>
                <a:latin typeface="Times New Roman" pitchFamily="18" charset="0"/>
                <a:cs typeface="Times New Roman" pitchFamily="18" charset="0"/>
              </a:rPr>
              <a:t>件相</a:t>
            </a:r>
            <a:r>
              <a:rPr lang="zh-TW" altLang="en-US" sz="1100" dirty="0">
                <a:solidFill>
                  <a:srgbClr val="000000"/>
                </a:solidFill>
                <a:latin typeface="Times New Roman" pitchFamily="18" charset="0"/>
                <a:cs typeface="Times New Roman" pitchFamily="18" charset="0"/>
              </a:rPr>
              <a:t>結合</a:t>
            </a:r>
          </a:p>
        </p:txBody>
      </p:sp>
      <p:sp>
        <p:nvSpPr>
          <p:cNvPr id="28" name="矩形 27">
            <a:extLst>
              <a:ext uri="{FF2B5EF4-FFF2-40B4-BE49-F238E27FC236}">
                <a16:creationId xmlns:a16="http://schemas.microsoft.com/office/drawing/2014/main" id="{D23612A6-9AA4-EA19-A44D-901B566323AA}"/>
              </a:ext>
            </a:extLst>
          </p:cNvPr>
          <p:cNvSpPr/>
          <p:nvPr/>
        </p:nvSpPr>
        <p:spPr>
          <a:xfrm>
            <a:off x="5382076" y="5035994"/>
            <a:ext cx="208289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、推行準時配送系統</a:t>
            </a:r>
          </a:p>
        </p:txBody>
      </p:sp>
      <p:sp>
        <p:nvSpPr>
          <p:cNvPr id="29" name="矩形 28">
            <a:extLst>
              <a:ext uri="{FF2B5EF4-FFF2-40B4-BE49-F238E27FC236}">
                <a16:creationId xmlns:a16="http://schemas.microsoft.com/office/drawing/2014/main" id="{1C2A312D-2B0C-89C8-0224-A4114D4CD190}"/>
              </a:ext>
            </a:extLst>
          </p:cNvPr>
          <p:cNvSpPr/>
          <p:nvPr/>
        </p:nvSpPr>
        <p:spPr>
          <a:xfrm>
            <a:off x="5381572" y="5352529"/>
            <a:ext cx="208289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、推行即時配送</a:t>
            </a:r>
          </a:p>
        </p:txBody>
      </p:sp>
      <p:sp>
        <p:nvSpPr>
          <p:cNvPr id="30" name="矩形 29">
            <a:extLst>
              <a:ext uri="{FF2B5EF4-FFF2-40B4-BE49-F238E27FC236}">
                <a16:creationId xmlns:a16="http://schemas.microsoft.com/office/drawing/2014/main" id="{CBD6174A-8156-5E1F-2275-A2DCB8DA0452}"/>
              </a:ext>
            </a:extLst>
          </p:cNvPr>
          <p:cNvSpPr/>
          <p:nvPr/>
        </p:nvSpPr>
        <p:spPr>
          <a:xfrm>
            <a:off x="2663865" y="4555039"/>
            <a:ext cx="244425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推行</a:t>
            </a:r>
            <a:r>
              <a:rPr lang="zh-TW" altLang="en-US" sz="1100" dirty="0">
                <a:solidFill>
                  <a:srgbClr val="000000"/>
                </a:solidFill>
                <a:latin typeface="Times New Roman" pitchFamily="18" charset="0"/>
                <a:cs typeface="Times New Roman" pitchFamily="18" charset="0"/>
              </a:rPr>
              <a:t>物流（</a:t>
            </a:r>
            <a:r>
              <a:rPr lang="en-US" altLang="zh-TW" sz="1100" dirty="0">
                <a:solidFill>
                  <a:srgbClr val="000000"/>
                </a:solidFill>
                <a:latin typeface="Times New Roman" pitchFamily="18" charset="0"/>
                <a:cs typeface="Times New Roman" pitchFamily="18" charset="0"/>
              </a:rPr>
              <a:t>logistics</a:t>
            </a:r>
            <a:r>
              <a:rPr lang="zh-TW" altLang="en-US" sz="1100" dirty="0">
                <a:solidFill>
                  <a:srgbClr val="000000"/>
                </a:solidFill>
                <a:latin typeface="Times New Roman" pitchFamily="18" charset="0"/>
                <a:cs typeface="Times New Roman" pitchFamily="18" charset="0"/>
              </a:rPr>
              <a:t>）合理化</a:t>
            </a:r>
            <a:r>
              <a:rPr lang="zh-CN" altLang="en-US" sz="1100" dirty="0">
                <a:solidFill>
                  <a:srgbClr val="000000"/>
                </a:solidFill>
                <a:latin typeface="Times New Roman" pitchFamily="18" charset="0"/>
                <a:cs typeface="Times New Roman" pitchFamily="18" charset="0"/>
              </a:rPr>
              <a:t>的對策</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757843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732D7-41EE-A154-A025-A165006B2EF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9F77DF6-8019-04B6-5BF4-53B9CFA5CBE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96187BE7-2B6F-E96C-FA57-67DA471C692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：包裝</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packaging</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D84E7F8C-2E80-CBEC-30AE-88DD803D6151}"/>
              </a:ext>
            </a:extLst>
          </p:cNvPr>
          <p:cNvSpPr/>
          <p:nvPr/>
        </p:nvSpPr>
        <p:spPr>
          <a:xfrm>
            <a:off x="1120167" y="695680"/>
            <a:ext cx="9281739" cy="1839350"/>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）：包裝（</a:t>
            </a:r>
            <a:r>
              <a:rPr lang="en-US" altLang="zh-CN" sz="1100" dirty="0">
                <a:solidFill>
                  <a:srgbClr val="4D4D4D"/>
                </a:solidFill>
                <a:latin typeface="Times New Roman" pitchFamily="18" charset="0"/>
                <a:cs typeface="Times New Roman" pitchFamily="18" charset="0"/>
              </a:rPr>
              <a:t>packaging</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包裝是物流過程中保護產品、方便儲運、促進銷售，按一定技術方法採用容器、材料、輔助物將物品包封並予以適當的包裝和標誌的工作總稱。簡言之，包裝是包裝物及包裝操作的總稱。</a:t>
            </a:r>
          </a:p>
          <a:p>
            <a:pPr>
              <a:lnSpc>
                <a:spcPct val="150000"/>
              </a:lnSpc>
            </a:pPr>
            <a:r>
              <a:rPr lang="zh-TW" altLang="en-US" sz="1100" dirty="0">
                <a:solidFill>
                  <a:srgbClr val="4D4D4D"/>
                </a:solidFill>
                <a:latin typeface="Times New Roman" pitchFamily="18" charset="0"/>
                <a:cs typeface="Times New Roman" pitchFamily="18" charset="0"/>
              </a:rPr>
              <a:t>在現代物流觀念形成以前，包裝被天經地義的看成是生產的終點，因而一直是在生產領域的活動。包裝的設計往往主要從生產終結的要求出發，因而常常不能滿足流通的要求。物流的研究認爲，包裝與物流的關系，比之與生產的關系要密切得多，其作爲物流始點的意義比之作爲生產終點的意義要大得多。因此，包裝應進入物流系統之中，這是現代物流的觀念。</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工業品包裝主要指的是運輸包裝，即强化輸送、保護產品爲目標的包裝。運輸包裝的重要特點，是在滿足物流要求的基礎上使包裝費用愈低愈好。</a:t>
            </a:r>
          </a:p>
        </p:txBody>
      </p:sp>
      <p:sp>
        <p:nvSpPr>
          <p:cNvPr id="19" name="矩形 18">
            <a:extLst>
              <a:ext uri="{FF2B5EF4-FFF2-40B4-BE49-F238E27FC236}">
                <a16:creationId xmlns:a16="http://schemas.microsoft.com/office/drawing/2014/main" id="{D31FE406-81F2-75E1-3A5E-4B25D58A74A3}"/>
              </a:ext>
            </a:extLst>
          </p:cNvPr>
          <p:cNvSpPr/>
          <p:nvPr/>
        </p:nvSpPr>
        <p:spPr>
          <a:xfrm>
            <a:off x="5461300" y="4817050"/>
            <a:ext cx="302391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a:t>
            </a:r>
            <a:r>
              <a:rPr lang="en-US" altLang="zh-TW" sz="1100" dirty="0">
                <a:solidFill>
                  <a:srgbClr val="000000"/>
                </a:solidFill>
                <a:latin typeface="Times New Roman" pitchFamily="18" charset="0"/>
                <a:cs typeface="Times New Roman" pitchFamily="18" charset="0"/>
              </a:rPr>
              <a:t>industrial</a:t>
            </a:r>
            <a:r>
              <a:rPr lang="zh-TW" altLang="en-US" sz="1100" dirty="0">
                <a:solidFill>
                  <a:srgbClr val="000000"/>
                </a:solidFill>
                <a:latin typeface="Times New Roman" pitchFamily="18" charset="0"/>
                <a:cs typeface="Times New Roman" pitchFamily="18" charset="0"/>
              </a:rPr>
              <a:t>）包裝（</a:t>
            </a:r>
            <a:r>
              <a:rPr lang="en-US" altLang="zh-TW" sz="1100" dirty="0">
                <a:solidFill>
                  <a:srgbClr val="000000"/>
                </a:solidFill>
                <a:latin typeface="Times New Roman" pitchFamily="18" charset="0"/>
                <a:cs typeface="Times New Roman" pitchFamily="18" charset="0"/>
              </a:rPr>
              <a:t>packaging</a:t>
            </a:r>
            <a:r>
              <a:rPr lang="zh-TW" altLang="en-US" sz="1100" dirty="0">
                <a:solidFill>
                  <a:srgbClr val="000000"/>
                </a:solidFill>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特點</a:t>
            </a:r>
            <a:endParaRPr lang="zh-TW" altLang="en-US" sz="1100" dirty="0">
              <a:solidFill>
                <a:srgbClr val="000000"/>
              </a:solidFill>
              <a:latin typeface="Times New Roman" pitchFamily="18" charset="0"/>
              <a:cs typeface="Times New Roman" pitchFamily="18" charset="0"/>
            </a:endParaRPr>
          </a:p>
        </p:txBody>
      </p:sp>
      <p:sp>
        <p:nvSpPr>
          <p:cNvPr id="23" name="左大括号 22">
            <a:extLst>
              <a:ext uri="{FF2B5EF4-FFF2-40B4-BE49-F238E27FC236}">
                <a16:creationId xmlns:a16="http://schemas.microsoft.com/office/drawing/2014/main" id="{2699A4BE-7775-24AB-638E-5B59809B7743}"/>
              </a:ext>
            </a:extLst>
          </p:cNvPr>
          <p:cNvSpPr/>
          <p:nvPr/>
        </p:nvSpPr>
        <p:spPr>
          <a:xfrm>
            <a:off x="8485212" y="4519826"/>
            <a:ext cx="264989" cy="90857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4" name="矩形 23">
            <a:extLst>
              <a:ext uri="{FF2B5EF4-FFF2-40B4-BE49-F238E27FC236}">
                <a16:creationId xmlns:a16="http://schemas.microsoft.com/office/drawing/2014/main" id="{3E91968B-4074-CF61-05F3-D06F15D39881}"/>
              </a:ext>
            </a:extLst>
          </p:cNvPr>
          <p:cNvSpPr/>
          <p:nvPr/>
        </p:nvSpPr>
        <p:spPr>
          <a:xfrm>
            <a:off x="8760414" y="4788720"/>
            <a:ext cx="12370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、單位集中性</a:t>
            </a:r>
          </a:p>
        </p:txBody>
      </p:sp>
      <p:sp>
        <p:nvSpPr>
          <p:cNvPr id="25" name="矩形 24">
            <a:extLst>
              <a:ext uri="{FF2B5EF4-FFF2-40B4-BE49-F238E27FC236}">
                <a16:creationId xmlns:a16="http://schemas.microsoft.com/office/drawing/2014/main" id="{95020B59-5FD1-652B-3D7B-2DABEAF82315}"/>
              </a:ext>
            </a:extLst>
          </p:cNvPr>
          <p:cNvSpPr/>
          <p:nvPr/>
        </p:nvSpPr>
        <p:spPr>
          <a:xfrm>
            <a:off x="8758114" y="4468295"/>
            <a:ext cx="123761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、保護性</a:t>
            </a:r>
          </a:p>
        </p:txBody>
      </p:sp>
      <p:sp>
        <p:nvSpPr>
          <p:cNvPr id="26" name="矩形 25">
            <a:extLst>
              <a:ext uri="{FF2B5EF4-FFF2-40B4-BE49-F238E27FC236}">
                <a16:creationId xmlns:a16="http://schemas.microsoft.com/office/drawing/2014/main" id="{DFF5D1EB-88F6-7974-FD0C-88BAA072BAAF}"/>
              </a:ext>
            </a:extLst>
          </p:cNvPr>
          <p:cNvSpPr/>
          <p:nvPr/>
        </p:nvSpPr>
        <p:spPr>
          <a:xfrm>
            <a:off x="8760414" y="5114274"/>
            <a:ext cx="12370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、便利性</a:t>
            </a:r>
          </a:p>
        </p:txBody>
      </p:sp>
      <p:sp>
        <p:nvSpPr>
          <p:cNvPr id="27" name="矩形 26">
            <a:extLst>
              <a:ext uri="{FF2B5EF4-FFF2-40B4-BE49-F238E27FC236}">
                <a16:creationId xmlns:a16="http://schemas.microsoft.com/office/drawing/2014/main" id="{754CF845-3D06-87DA-817F-614F3D5DCAB8}"/>
              </a:ext>
            </a:extLst>
          </p:cNvPr>
          <p:cNvSpPr/>
          <p:nvPr/>
        </p:nvSpPr>
        <p:spPr>
          <a:xfrm>
            <a:off x="5465507" y="3267231"/>
            <a:ext cx="302391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工業品（</a:t>
            </a:r>
            <a:r>
              <a:rPr lang="en-US" altLang="zh-TW" sz="1100" dirty="0">
                <a:solidFill>
                  <a:srgbClr val="000000"/>
                </a:solidFill>
                <a:latin typeface="Times New Roman" pitchFamily="18" charset="0"/>
                <a:cs typeface="Times New Roman" pitchFamily="18" charset="0"/>
              </a:rPr>
              <a:t>industrial</a:t>
            </a:r>
            <a:r>
              <a:rPr lang="zh-TW" altLang="en-US" sz="1100" dirty="0">
                <a:solidFill>
                  <a:srgbClr val="000000"/>
                </a:solidFill>
                <a:latin typeface="Times New Roman" pitchFamily="18" charset="0"/>
                <a:cs typeface="Times New Roman" pitchFamily="18" charset="0"/>
              </a:rPr>
              <a:t>）包裝（</a:t>
            </a:r>
            <a:r>
              <a:rPr lang="en-US" altLang="zh-TW" sz="1100" dirty="0">
                <a:solidFill>
                  <a:srgbClr val="000000"/>
                </a:solidFill>
                <a:latin typeface="Times New Roman" pitchFamily="18" charset="0"/>
                <a:cs typeface="Times New Roman" pitchFamily="18" charset="0"/>
              </a:rPr>
              <a:t>packaging</a:t>
            </a:r>
            <a:r>
              <a:rPr lang="zh-TW" altLang="en-US" sz="1100" dirty="0">
                <a:solidFill>
                  <a:srgbClr val="000000"/>
                </a:solidFill>
                <a:latin typeface="Times New Roman" pitchFamily="18" charset="0"/>
                <a:cs typeface="Times New Roman" pitchFamily="18" charset="0"/>
              </a:rPr>
              <a:t>）的</a:t>
            </a:r>
            <a:r>
              <a:rPr lang="zh-CN" altLang="en-US" sz="1100" dirty="0">
                <a:solidFill>
                  <a:srgbClr val="000000"/>
                </a:solidFill>
                <a:latin typeface="Times New Roman" pitchFamily="18" charset="0"/>
                <a:cs typeface="Times New Roman" pitchFamily="18" charset="0"/>
              </a:rPr>
              <a:t>功能</a:t>
            </a:r>
            <a:endParaRPr lang="zh-TW" altLang="en-US" sz="1100" dirty="0">
              <a:solidFill>
                <a:srgbClr val="000000"/>
              </a:solidFill>
              <a:latin typeface="Times New Roman" pitchFamily="18" charset="0"/>
              <a:cs typeface="Times New Roman" pitchFamily="18" charset="0"/>
            </a:endParaRPr>
          </a:p>
        </p:txBody>
      </p:sp>
      <p:sp>
        <p:nvSpPr>
          <p:cNvPr id="28" name="左大括号 27">
            <a:extLst>
              <a:ext uri="{FF2B5EF4-FFF2-40B4-BE49-F238E27FC236}">
                <a16:creationId xmlns:a16="http://schemas.microsoft.com/office/drawing/2014/main" id="{F4545E91-7A83-86E2-033A-65A8813676C3}"/>
              </a:ext>
            </a:extLst>
          </p:cNvPr>
          <p:cNvSpPr/>
          <p:nvPr/>
        </p:nvSpPr>
        <p:spPr>
          <a:xfrm>
            <a:off x="8487975" y="2813676"/>
            <a:ext cx="264989" cy="123093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9" name="矩形 28">
            <a:extLst>
              <a:ext uri="{FF2B5EF4-FFF2-40B4-BE49-F238E27FC236}">
                <a16:creationId xmlns:a16="http://schemas.microsoft.com/office/drawing/2014/main" id="{4C9AE638-D3B2-1619-63FB-518E0D0199D7}"/>
              </a:ext>
            </a:extLst>
          </p:cNvPr>
          <p:cNvSpPr/>
          <p:nvPr/>
        </p:nvSpPr>
        <p:spPr>
          <a:xfrm>
            <a:off x="8763177" y="3082570"/>
            <a:ext cx="12370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、收集信息</a:t>
            </a:r>
          </a:p>
        </p:txBody>
      </p:sp>
      <p:sp>
        <p:nvSpPr>
          <p:cNvPr id="30" name="矩形 29">
            <a:extLst>
              <a:ext uri="{FF2B5EF4-FFF2-40B4-BE49-F238E27FC236}">
                <a16:creationId xmlns:a16="http://schemas.microsoft.com/office/drawing/2014/main" id="{9CC30898-9B2C-AE9E-1EF6-82C6CDDC384D}"/>
              </a:ext>
            </a:extLst>
          </p:cNvPr>
          <p:cNvSpPr/>
          <p:nvPr/>
        </p:nvSpPr>
        <p:spPr>
          <a:xfrm>
            <a:off x="8760877" y="2762145"/>
            <a:ext cx="123761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、保護商品</a:t>
            </a:r>
          </a:p>
        </p:txBody>
      </p:sp>
      <p:sp>
        <p:nvSpPr>
          <p:cNvPr id="31" name="矩形 30">
            <a:extLst>
              <a:ext uri="{FF2B5EF4-FFF2-40B4-BE49-F238E27FC236}">
                <a16:creationId xmlns:a16="http://schemas.microsoft.com/office/drawing/2014/main" id="{3F321100-6B4C-1AAF-FEEE-30E582D7176E}"/>
              </a:ext>
            </a:extLst>
          </p:cNvPr>
          <p:cNvSpPr/>
          <p:nvPr/>
        </p:nvSpPr>
        <p:spPr>
          <a:xfrm>
            <a:off x="8763177" y="3408124"/>
            <a:ext cx="12370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、方便物流</a:t>
            </a:r>
          </a:p>
        </p:txBody>
      </p:sp>
      <p:sp>
        <p:nvSpPr>
          <p:cNvPr id="32" name="矩形 31">
            <a:extLst>
              <a:ext uri="{FF2B5EF4-FFF2-40B4-BE49-F238E27FC236}">
                <a16:creationId xmlns:a16="http://schemas.microsoft.com/office/drawing/2014/main" id="{A13DE247-06DB-FB63-35A3-A424205CED1C}"/>
              </a:ext>
            </a:extLst>
          </p:cNvPr>
          <p:cNvSpPr/>
          <p:nvPr/>
        </p:nvSpPr>
        <p:spPr>
          <a:xfrm>
            <a:off x="8761459" y="3730483"/>
            <a:ext cx="12370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、促進銷售</a:t>
            </a:r>
          </a:p>
        </p:txBody>
      </p:sp>
      <p:sp>
        <p:nvSpPr>
          <p:cNvPr id="33" name="矩形 32">
            <a:extLst>
              <a:ext uri="{FF2B5EF4-FFF2-40B4-BE49-F238E27FC236}">
                <a16:creationId xmlns:a16="http://schemas.microsoft.com/office/drawing/2014/main" id="{494DFF36-E1E5-8658-247F-1FCC168627BA}"/>
              </a:ext>
            </a:extLst>
          </p:cNvPr>
          <p:cNvSpPr/>
          <p:nvPr/>
        </p:nvSpPr>
        <p:spPr>
          <a:xfrm>
            <a:off x="1019314" y="4019241"/>
            <a:ext cx="245928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包裝（</a:t>
            </a:r>
            <a:r>
              <a:rPr lang="en-US" altLang="zh-TW" sz="1100" dirty="0">
                <a:solidFill>
                  <a:srgbClr val="000000"/>
                </a:solidFill>
                <a:latin typeface="Times New Roman" pitchFamily="18" charset="0"/>
                <a:cs typeface="Times New Roman" pitchFamily="18" charset="0"/>
              </a:rPr>
              <a:t>packaging</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的保護技術分類</a:t>
            </a:r>
            <a:endParaRPr lang="zh-TW" altLang="en-US" sz="1100" dirty="0">
              <a:solidFill>
                <a:srgbClr val="000000"/>
              </a:solidFill>
              <a:latin typeface="Times New Roman" pitchFamily="18" charset="0"/>
              <a:cs typeface="Times New Roman" pitchFamily="18" charset="0"/>
            </a:endParaRPr>
          </a:p>
        </p:txBody>
      </p:sp>
      <p:sp>
        <p:nvSpPr>
          <p:cNvPr id="34" name="左大括号 33">
            <a:extLst>
              <a:ext uri="{FF2B5EF4-FFF2-40B4-BE49-F238E27FC236}">
                <a16:creationId xmlns:a16="http://schemas.microsoft.com/office/drawing/2014/main" id="{8C369F69-D9E3-D205-0882-AB8003D5C1D2}"/>
              </a:ext>
            </a:extLst>
          </p:cNvPr>
          <p:cNvSpPr/>
          <p:nvPr/>
        </p:nvSpPr>
        <p:spPr>
          <a:xfrm>
            <a:off x="3477153" y="3242868"/>
            <a:ext cx="264989" cy="187638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35" name="矩形 34">
            <a:extLst>
              <a:ext uri="{FF2B5EF4-FFF2-40B4-BE49-F238E27FC236}">
                <a16:creationId xmlns:a16="http://schemas.microsoft.com/office/drawing/2014/main" id="{E00523B3-A8BA-16E1-9873-9E4A9A19CEAE}"/>
              </a:ext>
            </a:extLst>
          </p:cNvPr>
          <p:cNvSpPr/>
          <p:nvPr/>
        </p:nvSpPr>
        <p:spPr>
          <a:xfrm>
            <a:off x="3752355" y="3511763"/>
            <a:ext cx="12370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、防鏽包裝</a:t>
            </a:r>
          </a:p>
        </p:txBody>
      </p:sp>
      <p:sp>
        <p:nvSpPr>
          <p:cNvPr id="36" name="矩形 35">
            <a:extLst>
              <a:ext uri="{FF2B5EF4-FFF2-40B4-BE49-F238E27FC236}">
                <a16:creationId xmlns:a16="http://schemas.microsoft.com/office/drawing/2014/main" id="{E628CBB1-EF57-F908-3E5C-D22B4FB07B87}"/>
              </a:ext>
            </a:extLst>
          </p:cNvPr>
          <p:cNvSpPr/>
          <p:nvPr/>
        </p:nvSpPr>
        <p:spPr>
          <a:xfrm>
            <a:off x="3750055" y="3191338"/>
            <a:ext cx="123761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、防潮包裝</a:t>
            </a:r>
          </a:p>
        </p:txBody>
      </p:sp>
      <p:sp>
        <p:nvSpPr>
          <p:cNvPr id="37" name="矩形 36">
            <a:extLst>
              <a:ext uri="{FF2B5EF4-FFF2-40B4-BE49-F238E27FC236}">
                <a16:creationId xmlns:a16="http://schemas.microsoft.com/office/drawing/2014/main" id="{C5D063F7-B894-1C0D-1919-D5276F84E7EE}"/>
              </a:ext>
            </a:extLst>
          </p:cNvPr>
          <p:cNvSpPr/>
          <p:nvPr/>
        </p:nvSpPr>
        <p:spPr>
          <a:xfrm>
            <a:off x="3752355" y="3837317"/>
            <a:ext cx="12370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、防蟲包裝</a:t>
            </a:r>
          </a:p>
        </p:txBody>
      </p:sp>
      <p:sp>
        <p:nvSpPr>
          <p:cNvPr id="38" name="矩形 37">
            <a:extLst>
              <a:ext uri="{FF2B5EF4-FFF2-40B4-BE49-F238E27FC236}">
                <a16:creationId xmlns:a16="http://schemas.microsoft.com/office/drawing/2014/main" id="{9EA775EC-68D2-5F8E-78F5-4A0B01236177}"/>
              </a:ext>
            </a:extLst>
          </p:cNvPr>
          <p:cNvSpPr/>
          <p:nvPr/>
        </p:nvSpPr>
        <p:spPr>
          <a:xfrm>
            <a:off x="3750637" y="4159676"/>
            <a:ext cx="12370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、防腐包裝</a:t>
            </a:r>
          </a:p>
        </p:txBody>
      </p:sp>
      <p:sp>
        <p:nvSpPr>
          <p:cNvPr id="39" name="矩形 38">
            <a:extLst>
              <a:ext uri="{FF2B5EF4-FFF2-40B4-BE49-F238E27FC236}">
                <a16:creationId xmlns:a16="http://schemas.microsoft.com/office/drawing/2014/main" id="{FB0F7A95-4742-6393-540C-E7FD515DA40F}"/>
              </a:ext>
            </a:extLst>
          </p:cNvPr>
          <p:cNvSpPr/>
          <p:nvPr/>
        </p:nvSpPr>
        <p:spPr>
          <a:xfrm>
            <a:off x="3752825" y="4482766"/>
            <a:ext cx="12370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、防震包裝</a:t>
            </a:r>
          </a:p>
        </p:txBody>
      </p:sp>
      <p:sp>
        <p:nvSpPr>
          <p:cNvPr id="40" name="矩形 39">
            <a:extLst>
              <a:ext uri="{FF2B5EF4-FFF2-40B4-BE49-F238E27FC236}">
                <a16:creationId xmlns:a16="http://schemas.microsoft.com/office/drawing/2014/main" id="{4CD3B29A-4704-866A-1658-D461DBC58CE0}"/>
              </a:ext>
            </a:extLst>
          </p:cNvPr>
          <p:cNvSpPr/>
          <p:nvPr/>
        </p:nvSpPr>
        <p:spPr>
          <a:xfrm>
            <a:off x="3751107" y="4805125"/>
            <a:ext cx="123702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、危險品包裝</a:t>
            </a:r>
          </a:p>
        </p:txBody>
      </p:sp>
    </p:spTree>
    <p:extLst>
      <p:ext uri="{BB962C8B-B14F-4D97-AF65-F5344CB8AC3E}">
        <p14:creationId xmlns:p14="http://schemas.microsoft.com/office/powerpoint/2010/main" val="2423824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組織購買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Organization purchase behavior</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類型：首次購買、修正重購、直接重購</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66B703F2-5B63-1729-0E94-F4755CD823E9}"/>
              </a:ext>
            </a:extLst>
          </p:cNvPr>
          <p:cNvSpPr/>
          <p:nvPr/>
        </p:nvSpPr>
        <p:spPr>
          <a:xfrm>
            <a:off x="1646237" y="678427"/>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組織購買（</a:t>
            </a:r>
            <a:r>
              <a:rPr lang="en-US" altLang="zh-CN" sz="1100" dirty="0">
                <a:solidFill>
                  <a:srgbClr val="4D4D4D"/>
                </a:solidFill>
                <a:latin typeface="Times New Roman" pitchFamily="18" charset="0"/>
                <a:cs typeface="Times New Roman" pitchFamily="18" charset="0"/>
              </a:rPr>
              <a:t>Organization purchase behavior</a:t>
            </a:r>
            <a:r>
              <a:rPr lang="zh-CN" altLang="en-US" sz="1100" dirty="0">
                <a:solidFill>
                  <a:srgbClr val="4D4D4D"/>
                </a:solidFill>
                <a:latin typeface="Times New Roman" pitchFamily="18" charset="0"/>
                <a:cs typeface="Times New Roman" pitchFamily="18" charset="0"/>
              </a:rPr>
              <a:t>）的類型：</a:t>
            </a:r>
            <a:endParaRPr lang="zh-TW" altLang="en-US" sz="1100" dirty="0">
              <a:solidFill>
                <a:srgbClr val="4D4D4D"/>
              </a:solidFill>
              <a:latin typeface="Times New Roman" pitchFamily="18" charset="0"/>
              <a:cs typeface="Times New Roman" pitchFamily="18" charset="0"/>
            </a:endParaRPr>
          </a:p>
        </p:txBody>
      </p:sp>
      <p:graphicFrame>
        <p:nvGraphicFramePr>
          <p:cNvPr id="6" name="表格 5">
            <a:extLst>
              <a:ext uri="{FF2B5EF4-FFF2-40B4-BE49-F238E27FC236}">
                <a16:creationId xmlns:a16="http://schemas.microsoft.com/office/drawing/2014/main" id="{E5647209-A717-1E93-F167-891C08487587}"/>
              </a:ext>
            </a:extLst>
          </p:cNvPr>
          <p:cNvGraphicFramePr>
            <a:graphicFrameLocks noGrp="1"/>
          </p:cNvGraphicFramePr>
          <p:nvPr>
            <p:extLst>
              <p:ext uri="{D42A27DB-BD31-4B8C-83A1-F6EECF244321}">
                <p14:modId xmlns:p14="http://schemas.microsoft.com/office/powerpoint/2010/main" val="980925018"/>
              </p:ext>
            </p:extLst>
          </p:nvPr>
        </p:nvGraphicFramePr>
        <p:xfrm>
          <a:off x="1646237" y="1201265"/>
          <a:ext cx="8229600" cy="4320000"/>
        </p:xfrm>
        <a:graphic>
          <a:graphicData uri="http://schemas.openxmlformats.org/drawingml/2006/table">
            <a:tbl>
              <a:tblPr firstRow="1" firstCol="1" bandRow="1"/>
              <a:tblGrid>
                <a:gridCol w="3033339">
                  <a:extLst>
                    <a:ext uri="{9D8B030D-6E8A-4147-A177-3AD203B41FA5}">
                      <a16:colId xmlns:a16="http://schemas.microsoft.com/office/drawing/2014/main" val="4114386385"/>
                    </a:ext>
                  </a:extLst>
                </a:gridCol>
                <a:gridCol w="1732087">
                  <a:extLst>
                    <a:ext uri="{9D8B030D-6E8A-4147-A177-3AD203B41FA5}">
                      <a16:colId xmlns:a16="http://schemas.microsoft.com/office/drawing/2014/main" val="2279868341"/>
                    </a:ext>
                  </a:extLst>
                </a:gridCol>
                <a:gridCol w="1732087">
                  <a:extLst>
                    <a:ext uri="{9D8B030D-6E8A-4147-A177-3AD203B41FA5}">
                      <a16:colId xmlns:a16="http://schemas.microsoft.com/office/drawing/2014/main" val="2412879817"/>
                    </a:ext>
                  </a:extLst>
                </a:gridCol>
                <a:gridCol w="1732087">
                  <a:extLst>
                    <a:ext uri="{9D8B030D-6E8A-4147-A177-3AD203B41FA5}">
                      <a16:colId xmlns:a16="http://schemas.microsoft.com/office/drawing/2014/main" val="3017798297"/>
                    </a:ext>
                  </a:extLst>
                </a:gridCol>
              </a:tblGrid>
              <a:tr h="540000">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特徵</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直接重購</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修正重購</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首次</a:t>
                      </a: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採</a:t>
                      </a: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購</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712"/>
                  </a:ext>
                </a:extLst>
              </a:tr>
              <a:tr h="540000">
                <a:tc>
                  <a:txBody>
                    <a:bodyPr/>
                    <a:lstStyle/>
                    <a:p>
                      <a:pPr algn="ct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採</a:t>
                      </a: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購過程耗時</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短</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中等</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長</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867395530"/>
                  </a:ext>
                </a:extLst>
              </a:tr>
              <a:tr h="540000">
                <a:tc>
                  <a:txBody>
                    <a:bodyPr/>
                    <a:lstStyle/>
                    <a:p>
                      <a:pPr algn="ct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採</a:t>
                      </a: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購團隊人員規模</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少</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中等</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多</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249456199"/>
                  </a:ext>
                </a:extLst>
              </a:tr>
              <a:tr h="540000">
                <a:tc>
                  <a:txBody>
                    <a:bodyPr/>
                    <a:lstStyle/>
                    <a:p>
                      <a:pPr algn="ct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採</a:t>
                      </a: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購決策</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所</a:t>
                      </a: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需信息量</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少</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中等</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多</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897182579"/>
                  </a:ext>
                </a:extLst>
              </a:tr>
              <a:tr h="540000">
                <a:tc>
                  <a:txBody>
                    <a:bodyPr/>
                    <a:lstStyle/>
                    <a:p>
                      <a:pPr algn="ct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採</a:t>
                      </a: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購決策藉鑒的</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案例</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無</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很少</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多</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36388929"/>
                  </a:ext>
                </a:extLst>
              </a:tr>
              <a:tr h="540000">
                <a:tc>
                  <a:txBody>
                    <a:bodyPr/>
                    <a:lstStyle/>
                    <a:p>
                      <a:pPr algn="ct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採</a:t>
                      </a:r>
                      <a:r>
                        <a:rPr lang="zh-TW" altLang="zh-CN" sz="1600" b="1" kern="100" dirty="0">
                          <a:effectLst/>
                          <a:latin typeface="宋体" panose="02010600030101010101" pitchFamily="2" charset="-122"/>
                          <a:ea typeface="宋体" panose="02010600030101010101" pitchFamily="2" charset="-122"/>
                          <a:cs typeface="Times New Roman" panose="02020603050405020304" pitchFamily="18" charset="0"/>
                        </a:rPr>
                        <a:t>購</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者成長</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無</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很少</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大</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119135670"/>
                  </a:ext>
                </a:extLst>
              </a:tr>
              <a:tr h="540000">
                <a:tc>
                  <a:txBody>
                    <a:bodyPr/>
                    <a:lstStyle/>
                    <a:p>
                      <a:pPr algn="ct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採</a:t>
                      </a: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購決策</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過程的</a:t>
                      </a: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複雜性</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低</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中等</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高</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30233689"/>
                  </a:ext>
                </a:extLst>
              </a:tr>
              <a:tr h="540000">
                <a:tc>
                  <a:txBody>
                    <a:bodyPr/>
                    <a:lstStyle/>
                    <a:p>
                      <a:pPr algn="ct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採</a:t>
                      </a: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購頻率</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經常</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重複</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TW" sz="1900" kern="100" dirty="0">
                          <a:effectLst/>
                          <a:latin typeface="宋体" panose="02010600030101010101" pitchFamily="2" charset="-122"/>
                          <a:ea typeface="宋体" panose="02010600030101010101" pitchFamily="2" charset="-122"/>
                          <a:cs typeface="Times New Roman" panose="02020603050405020304" pitchFamily="18" charset="0"/>
                        </a:rPr>
                        <a:t>偶爾</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3811938"/>
                  </a:ext>
                </a:extLst>
              </a:tr>
            </a:tbl>
          </a:graphicData>
        </a:graphic>
      </p:graphicFrame>
    </p:spTree>
    <p:extLst>
      <p:ext uri="{BB962C8B-B14F-4D97-AF65-F5344CB8AC3E}">
        <p14:creationId xmlns:p14="http://schemas.microsoft.com/office/powerpoint/2010/main" val="41591241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46A16-77AC-FEE8-4423-831112B03B4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54495A3-84A0-E74C-7AE4-DD30FC5DDCB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874E1F22-8121-6C8C-C1E8-8FBC9EE39D1C}"/>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物流系統的產出</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benefit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3C580709-BB05-2728-F0E3-AA25D73D4721}"/>
              </a:ext>
            </a:extLst>
          </p:cNvPr>
          <p:cNvSpPr/>
          <p:nvPr/>
        </p:nvSpPr>
        <p:spPr>
          <a:xfrm>
            <a:off x="1260544" y="945066"/>
            <a:ext cx="9000985" cy="1583703"/>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物流系統的產出</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benefit</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用戶服務（</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工業品用戶並不是根據產品發票上的價格確認產品的價值，而是根據其總使用成本，</a:t>
            </a:r>
            <a:r>
              <a:rPr lang="zh-CN" altLang="en-US" sz="1100" dirty="0">
                <a:solidFill>
                  <a:srgbClr val="4D4D4D"/>
                </a:solidFill>
                <a:latin typeface="Times New Roman" pitchFamily="18" charset="0"/>
                <a:cs typeface="Times New Roman" pitchFamily="18" charset="0"/>
              </a:rPr>
              <a:t>提升服務水平可能提升銷售收入，但是也會提升成本。</a:t>
            </a:r>
            <a:r>
              <a:rPr lang="zh-TW" altLang="en-US" sz="1100" dirty="0">
                <a:solidFill>
                  <a:srgbClr val="4D4D4D"/>
                </a:solidFill>
                <a:latin typeface="Times New Roman" pitchFamily="18" charset="0"/>
                <a:cs typeface="Times New Roman" pitchFamily="18" charset="0"/>
              </a:rPr>
              <a:t>用戶服務能夠影響價格，例如，從用戶視角看，降低訂單周期時間（從確定訂單到交貨之間的時長）能夠保持較低的庫存，降低維護成本。供應商持續不斷的、準時的交貨允許用戶按部就班地以較低的成本購買並大大減少生產停工的危險。因此，當用戶得到使用成本較低的高水平服務時，他們就能夠接受較高的價格。實際上，製造商不應該把用戶服務只看成是產生了成本，還應該把它看成是獲得總行銷最大值的一部分。當有許多競爭性產品扮演著基本相同的角色時，良好的服務就是很重要的競爭工具。當產品極具創新性和競爭力時，就不</a:t>
            </a:r>
            <a:r>
              <a:rPr lang="zh-CN" altLang="en-US" sz="1100" dirty="0">
                <a:solidFill>
                  <a:srgbClr val="4D4D4D"/>
                </a:solidFill>
                <a:latin typeface="Times New Roman" pitchFamily="18" charset="0"/>
                <a:cs typeface="Times New Roman" pitchFamily="18" charset="0"/>
              </a:rPr>
              <a:t>必</a:t>
            </a:r>
            <a:r>
              <a:rPr lang="zh-TW" altLang="en-US" sz="1100" dirty="0">
                <a:solidFill>
                  <a:srgbClr val="4D4D4D"/>
                </a:solidFill>
                <a:latin typeface="Times New Roman" pitchFamily="18" charset="0"/>
                <a:cs typeface="Times New Roman" pitchFamily="18" charset="0"/>
              </a:rPr>
              <a:t>需要提供高水平的服務。</a:t>
            </a:r>
            <a:endParaRPr lang="zh-CN" altLang="en-US" sz="1100" dirty="0">
              <a:solidFill>
                <a:srgbClr val="4D4D4D"/>
              </a:solidFill>
              <a:latin typeface="Times New Roman" pitchFamily="18" charset="0"/>
              <a:cs typeface="Times New Roman" pitchFamily="18" charset="0"/>
            </a:endParaRPr>
          </a:p>
        </p:txBody>
      </p:sp>
      <p:sp>
        <p:nvSpPr>
          <p:cNvPr id="4" name="左大括号 3">
            <a:extLst>
              <a:ext uri="{FF2B5EF4-FFF2-40B4-BE49-F238E27FC236}">
                <a16:creationId xmlns:a16="http://schemas.microsoft.com/office/drawing/2014/main" id="{AAA708B3-34AE-4188-FA01-694FC9FEBE10}"/>
              </a:ext>
            </a:extLst>
          </p:cNvPr>
          <p:cNvSpPr/>
          <p:nvPr/>
        </p:nvSpPr>
        <p:spPr>
          <a:xfrm>
            <a:off x="4399911" y="2983097"/>
            <a:ext cx="264989" cy="187673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3749BC06-ABD7-E1C7-D85E-4A36EE64173C}"/>
              </a:ext>
            </a:extLst>
          </p:cNvPr>
          <p:cNvSpPr/>
          <p:nvPr/>
        </p:nvSpPr>
        <p:spPr>
          <a:xfrm>
            <a:off x="4675114" y="3261875"/>
            <a:ext cx="439842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、訂單周轉時長，從確定訂單到接到貨的時間。</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84595C2F-ABDC-D703-D57E-73529BB348D3}"/>
              </a:ext>
            </a:extLst>
          </p:cNvPr>
          <p:cNvSpPr/>
          <p:nvPr/>
        </p:nvSpPr>
        <p:spPr>
          <a:xfrm>
            <a:off x="4675113" y="3577859"/>
            <a:ext cx="439841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信息支持，對庫存水平、訂單狀況的及時準確回答。</a:t>
            </a:r>
            <a:endParaRPr lang="zh-TW" altLang="en-US" sz="1100" dirty="0">
              <a:solidFill>
                <a:srgbClr val="000000"/>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DB345845-F180-DC1F-880E-02C8A62F5AD3}"/>
              </a:ext>
            </a:extLst>
          </p:cNvPr>
          <p:cNvSpPr/>
          <p:nvPr/>
        </p:nvSpPr>
        <p:spPr>
          <a:xfrm>
            <a:off x="4672813" y="2931567"/>
            <a:ext cx="440048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產品的可用性。</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37C14FDE-7AB7-15D3-B100-A7E07F2F6B6B}"/>
              </a:ext>
            </a:extLst>
          </p:cNvPr>
          <p:cNvSpPr/>
          <p:nvPr/>
        </p:nvSpPr>
        <p:spPr>
          <a:xfrm>
            <a:off x="4673865" y="3906181"/>
            <a:ext cx="439841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系統靈活性，處理非常情況的能力，迅速與替換。</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DBA9F785-303E-E345-646D-F6FDD913B5EA}"/>
              </a:ext>
            </a:extLst>
          </p:cNvPr>
          <p:cNvSpPr/>
          <p:nvPr/>
        </p:nvSpPr>
        <p:spPr>
          <a:xfrm>
            <a:off x="4673865" y="4229169"/>
            <a:ext cx="439841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故障處理，迅速地矯正問題的能力，錯誤、厭惡、損壞、索賠。</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23939A1C-11E8-8495-D3AE-293272635465}"/>
              </a:ext>
            </a:extLst>
          </p:cNvPr>
          <p:cNvSpPr/>
          <p:nvPr/>
        </p:nvSpPr>
        <p:spPr>
          <a:xfrm>
            <a:off x="4673361" y="4545704"/>
            <a:ext cx="439841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售後支持，提供技術支持、維修、零部件的效率。</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2A05E71C-881A-A881-337B-59BC0A90D17A}"/>
              </a:ext>
            </a:extLst>
          </p:cNvPr>
          <p:cNvSpPr/>
          <p:nvPr/>
        </p:nvSpPr>
        <p:spPr>
          <a:xfrm>
            <a:off x="1955654" y="3748214"/>
            <a:ext cx="244425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工業品（</a:t>
            </a:r>
            <a:r>
              <a:rPr lang="en-US" altLang="zh-CN" sz="1100" dirty="0">
                <a:solidFill>
                  <a:srgbClr val="000000"/>
                </a:solidFill>
                <a:latin typeface="Times New Roman" pitchFamily="18" charset="0"/>
                <a:cs typeface="Times New Roman" pitchFamily="18" charset="0"/>
              </a:rPr>
              <a:t>industrial</a:t>
            </a:r>
            <a:r>
              <a:rPr lang="zh-CN" altLang="en-US" sz="1100" dirty="0">
                <a:solidFill>
                  <a:srgbClr val="000000"/>
                </a:solidFill>
                <a:latin typeface="Times New Roman" pitchFamily="18" charset="0"/>
                <a:cs typeface="Times New Roman" pitchFamily="18" charset="0"/>
              </a:rPr>
              <a:t>）用戶服務要素</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519740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19C9-C15D-01BA-655F-37BD2F8A4C7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A73CBEE-CAA3-91D0-C8DD-AA7800D83E06}"/>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F315C417-0BFC-62C9-B171-C546D003513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電子商務</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electronic</a:t>
            </a:r>
            <a:r>
              <a:rPr lang="en-US" altLang="zh-CN" sz="900" dirty="0">
                <a:solidFill>
                  <a:srgbClr val="000000"/>
                </a:solidFill>
                <a:latin typeface="Times New Roman" pitchFamily="18" charset="0"/>
                <a:cs typeface="Times New Roman" pitchFamily="18" charset="0"/>
              </a:rPr>
              <a:t> - </a:t>
            </a:r>
            <a:r>
              <a:rPr lang="en-US" altLang="zh-CN" sz="900" i="1" dirty="0" err="1">
                <a:solidFill>
                  <a:srgbClr val="000000"/>
                </a:solidFill>
                <a:latin typeface="Times New Roman" pitchFamily="18" charset="0"/>
                <a:cs typeface="Times New Roman" pitchFamily="18" charset="0"/>
              </a:rPr>
              <a:t>bussiness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環境下的物流管理系統；</a:t>
            </a:r>
          </a:p>
        </p:txBody>
      </p:sp>
      <p:sp>
        <p:nvSpPr>
          <p:cNvPr id="5" name="矩形 4">
            <a:extLst>
              <a:ext uri="{FF2B5EF4-FFF2-40B4-BE49-F238E27FC236}">
                <a16:creationId xmlns:a16="http://schemas.microsoft.com/office/drawing/2014/main" id="{F01BCCA7-C3CB-EA8F-5B89-B95E3DCB10B2}"/>
              </a:ext>
            </a:extLst>
          </p:cNvPr>
          <p:cNvSpPr/>
          <p:nvPr/>
        </p:nvSpPr>
        <p:spPr>
          <a:xfrm>
            <a:off x="1318814" y="989109"/>
            <a:ext cx="8884445" cy="1583703"/>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電子商務（</a:t>
            </a:r>
            <a:r>
              <a:rPr lang="en-US" altLang="zh-CN" sz="1100" dirty="0">
                <a:solidFill>
                  <a:srgbClr val="4D4D4D"/>
                </a:solidFill>
                <a:latin typeface="Times New Roman" pitchFamily="18" charset="0"/>
                <a:cs typeface="Times New Roman" pitchFamily="18" charset="0"/>
              </a:rPr>
              <a:t>electronic - </a:t>
            </a:r>
            <a:r>
              <a:rPr lang="en-US" altLang="zh-CN" sz="1100" dirty="0" err="1">
                <a:solidFill>
                  <a:srgbClr val="4D4D4D"/>
                </a:solidFill>
                <a:latin typeface="Times New Roman" pitchFamily="18" charset="0"/>
                <a:cs typeface="Times New Roman" pitchFamily="18" charset="0"/>
              </a:rPr>
              <a:t>bussiness</a:t>
            </a:r>
            <a:r>
              <a:rPr lang="zh-CN" altLang="en-US" sz="1100" dirty="0">
                <a:solidFill>
                  <a:srgbClr val="4D4D4D"/>
                </a:solidFill>
                <a:latin typeface="Times New Roman" pitchFamily="18" charset="0"/>
                <a:cs typeface="Times New Roman" pitchFamily="18" charset="0"/>
              </a:rPr>
              <a:t>）環境下的物流管理系統</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物流是以適時地滿足顧客的需求爲目的，而對原材料、半成品、成品進行從供應方道需求方的商品、服務、信息的快速流動，是一種通過對物資的時間或空間非物質形態的服務，來爲顧客創造價值效用的經濟活動過程。現代物流泛指原材料及產成品從起點至終點有效流動的全過程，它以提高企業的效益、滿足消費者的需求爲目標，將</a:t>
            </a:r>
            <a:r>
              <a:rPr lang="zh-CN" altLang="en-US" sz="1100" dirty="0">
                <a:solidFill>
                  <a:srgbClr val="4D4D4D"/>
                </a:solidFill>
                <a:latin typeface="Times New Roman" pitchFamily="18" charset="0"/>
                <a:cs typeface="Times New Roman" pitchFamily="18" charset="0"/>
              </a:rPr>
              <a:t>包裝、</a:t>
            </a:r>
            <a:r>
              <a:rPr lang="zh-TW" altLang="en-US" sz="1100" dirty="0">
                <a:solidFill>
                  <a:srgbClr val="4D4D4D"/>
                </a:solidFill>
                <a:latin typeface="Times New Roman" pitchFamily="18" charset="0"/>
                <a:cs typeface="Times New Roman" pitchFamily="18" charset="0"/>
              </a:rPr>
              <a:t>運輸、存儲、裝卸、加工、整理、配送信息方面有機結合形成完整的供應鏈，爲用戶提供多功能、一體化的綜合性服務。在資訊技術支撐下，物流已從「後勤保障系統」和「生產的繼續」變成了「經濟的先導」</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物流系統只有通過資訊技術將原割裂的供應鏈中各個物流環節整合在一起，才能充分發揮物流的作用，保證完成物流系統的整體功能。</a:t>
            </a:r>
            <a:endParaRPr lang="zh-CN" altLang="en-US" sz="1100" dirty="0">
              <a:solidFill>
                <a:srgbClr val="4D4D4D"/>
              </a:solidFill>
              <a:latin typeface="Times New Roman" pitchFamily="18" charset="0"/>
              <a:cs typeface="Times New Roman" pitchFamily="18" charset="0"/>
            </a:endParaRPr>
          </a:p>
        </p:txBody>
      </p:sp>
      <p:sp>
        <p:nvSpPr>
          <p:cNvPr id="4" name="左大括号 3">
            <a:extLst>
              <a:ext uri="{FF2B5EF4-FFF2-40B4-BE49-F238E27FC236}">
                <a16:creationId xmlns:a16="http://schemas.microsoft.com/office/drawing/2014/main" id="{CE9854AA-5FCB-BA6D-1962-A9A7D03A1BA1}"/>
              </a:ext>
            </a:extLst>
          </p:cNvPr>
          <p:cNvSpPr/>
          <p:nvPr/>
        </p:nvSpPr>
        <p:spPr>
          <a:xfrm>
            <a:off x="5372580" y="3076998"/>
            <a:ext cx="264989" cy="156019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389C4575-8DF8-EB9A-93CA-7F172F45DFC1}"/>
              </a:ext>
            </a:extLst>
          </p:cNvPr>
          <p:cNvSpPr/>
          <p:nvPr/>
        </p:nvSpPr>
        <p:spPr>
          <a:xfrm>
            <a:off x="5647783" y="3355776"/>
            <a:ext cx="230964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、物流自動化（</a:t>
            </a:r>
            <a:r>
              <a:rPr lang="en-US" altLang="zh-CN" sz="1100" dirty="0">
                <a:solidFill>
                  <a:srgbClr val="000000"/>
                </a:solidFill>
                <a:latin typeface="Times New Roman" pitchFamily="18" charset="0"/>
                <a:cs typeface="Times New Roman" pitchFamily="18" charset="0"/>
              </a:rPr>
              <a:t>Automation</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8F760592-A642-C892-1CF4-88A14D936DC2}"/>
              </a:ext>
            </a:extLst>
          </p:cNvPr>
          <p:cNvSpPr/>
          <p:nvPr/>
        </p:nvSpPr>
        <p:spPr>
          <a:xfrm>
            <a:off x="5647782" y="3671760"/>
            <a:ext cx="230964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、物流互聯網化（</a:t>
            </a:r>
            <a:r>
              <a:rPr lang="en-US" altLang="zh-TW" sz="1100" dirty="0">
                <a:solidFill>
                  <a:srgbClr val="000000"/>
                </a:solidFill>
                <a:latin typeface="Times New Roman" pitchFamily="18" charset="0"/>
                <a:cs typeface="Times New Roman" pitchFamily="18" charset="0"/>
              </a:rPr>
              <a:t>Internet</a:t>
            </a:r>
            <a:r>
              <a:rPr lang="zh-TW" altLang="en-US" sz="1100" dirty="0">
                <a:solidFill>
                  <a:srgbClr val="000000"/>
                </a:solidFill>
                <a:latin typeface="Times New Roman" pitchFamily="18" charset="0"/>
                <a:cs typeface="Times New Roman" pitchFamily="18" charset="0"/>
              </a:rPr>
              <a:t>）</a:t>
            </a:r>
          </a:p>
        </p:txBody>
      </p:sp>
      <p:sp>
        <p:nvSpPr>
          <p:cNvPr id="8" name="矩形 7">
            <a:extLst>
              <a:ext uri="{FF2B5EF4-FFF2-40B4-BE49-F238E27FC236}">
                <a16:creationId xmlns:a16="http://schemas.microsoft.com/office/drawing/2014/main" id="{D6DC5C49-DF60-4989-0669-4F3E8356533A}"/>
              </a:ext>
            </a:extLst>
          </p:cNvPr>
          <p:cNvSpPr/>
          <p:nvPr/>
        </p:nvSpPr>
        <p:spPr>
          <a:xfrm>
            <a:off x="5645482" y="3025468"/>
            <a:ext cx="231072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、物流資訊化（</a:t>
            </a:r>
            <a:r>
              <a:rPr lang="en-US" altLang="zh-TW" sz="1100" dirty="0">
                <a:solidFill>
                  <a:srgbClr val="000000"/>
                </a:solidFill>
                <a:latin typeface="Times New Roman" pitchFamily="18" charset="0"/>
                <a:cs typeface="Times New Roman" pitchFamily="18" charset="0"/>
              </a:rPr>
              <a:t>Informatization</a:t>
            </a:r>
            <a:r>
              <a:rPr lang="zh-TW" altLang="en-US" sz="1100" dirty="0">
                <a:solidFill>
                  <a:srgbClr val="000000"/>
                </a:solidFill>
                <a:latin typeface="Times New Roman" pitchFamily="18" charset="0"/>
                <a:cs typeface="Times New Roman" pitchFamily="18" charset="0"/>
              </a:rPr>
              <a:t>）</a:t>
            </a:r>
          </a:p>
        </p:txBody>
      </p:sp>
      <p:sp>
        <p:nvSpPr>
          <p:cNvPr id="9" name="矩形 8">
            <a:extLst>
              <a:ext uri="{FF2B5EF4-FFF2-40B4-BE49-F238E27FC236}">
                <a16:creationId xmlns:a16="http://schemas.microsoft.com/office/drawing/2014/main" id="{CAE611A4-C9CC-7066-A9A2-556BAC1DAF7A}"/>
              </a:ext>
            </a:extLst>
          </p:cNvPr>
          <p:cNvSpPr/>
          <p:nvPr/>
        </p:nvSpPr>
        <p:spPr>
          <a:xfrm>
            <a:off x="5646534" y="4000082"/>
            <a:ext cx="230964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、物流智慧化（</a:t>
            </a:r>
            <a:r>
              <a:rPr lang="en-US" altLang="zh-TW" sz="1100" dirty="0" err="1">
                <a:solidFill>
                  <a:srgbClr val="000000"/>
                </a:solidFill>
                <a:latin typeface="Times New Roman" pitchFamily="18" charset="0"/>
                <a:cs typeface="Times New Roman" pitchFamily="18" charset="0"/>
              </a:rPr>
              <a:t>Intelligentize</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2C87C1D9-FC9D-2E10-7E9F-46EF901A0E94}"/>
              </a:ext>
            </a:extLst>
          </p:cNvPr>
          <p:cNvSpPr/>
          <p:nvPr/>
        </p:nvSpPr>
        <p:spPr>
          <a:xfrm>
            <a:off x="5646534" y="4323070"/>
            <a:ext cx="230964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zh-TW" altLang="pt-BR" sz="1100" dirty="0">
                <a:solidFill>
                  <a:srgbClr val="000000"/>
                </a:solidFill>
                <a:latin typeface="Times New Roman" pitchFamily="18" charset="0"/>
                <a:cs typeface="Times New Roman" pitchFamily="18" charset="0"/>
              </a:rPr>
              <a:t>物流柔性化（</a:t>
            </a:r>
            <a:r>
              <a:rPr lang="pt-BR" altLang="zh-TW" sz="1100" dirty="0">
                <a:solidFill>
                  <a:srgbClr val="000000"/>
                </a:solidFill>
                <a:latin typeface="Times New Roman" pitchFamily="18" charset="0"/>
                <a:cs typeface="Times New Roman" pitchFamily="18" charset="0"/>
              </a:rPr>
              <a:t>Flexibility</a:t>
            </a:r>
            <a:r>
              <a:rPr lang="zh-TW" altLang="pt-BR"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50D35864-D31C-6CEA-1565-E9DE17ED446F}"/>
              </a:ext>
            </a:extLst>
          </p:cNvPr>
          <p:cNvSpPr/>
          <p:nvPr/>
        </p:nvSpPr>
        <p:spPr>
          <a:xfrm>
            <a:off x="1743633" y="3700033"/>
            <a:ext cx="362894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電子商務（</a:t>
            </a:r>
            <a:r>
              <a:rPr lang="en-US" altLang="zh-CN" sz="1100" dirty="0">
                <a:solidFill>
                  <a:srgbClr val="000000"/>
                </a:solidFill>
                <a:latin typeface="Times New Roman" pitchFamily="18" charset="0"/>
                <a:cs typeface="Times New Roman" pitchFamily="18" charset="0"/>
              </a:rPr>
              <a:t>electronic - </a:t>
            </a:r>
            <a:r>
              <a:rPr lang="en-US" altLang="zh-CN" sz="1100" dirty="0" err="1">
                <a:solidFill>
                  <a:srgbClr val="000000"/>
                </a:solidFill>
                <a:latin typeface="Times New Roman" pitchFamily="18" charset="0"/>
                <a:cs typeface="Times New Roman" pitchFamily="18" charset="0"/>
              </a:rPr>
              <a:t>bussiness</a:t>
            </a:r>
            <a:r>
              <a:rPr lang="zh-CN" altLang="en-US" sz="1100" dirty="0">
                <a:solidFill>
                  <a:srgbClr val="000000"/>
                </a:solidFill>
                <a:latin typeface="Times New Roman" pitchFamily="18" charset="0"/>
                <a:cs typeface="Times New Roman" pitchFamily="18" charset="0"/>
              </a:rPr>
              <a:t>）環境下物流管理特徵</a:t>
            </a:r>
          </a:p>
        </p:txBody>
      </p:sp>
    </p:spTree>
    <p:extLst>
      <p:ext uri="{BB962C8B-B14F-4D97-AF65-F5344CB8AC3E}">
        <p14:creationId xmlns:p14="http://schemas.microsoft.com/office/powerpoint/2010/main" val="40738211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B8165-6086-95A5-FAF4-973B3256ED1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4EC6AD9-FC6D-A561-8F51-6333F11843FF}"/>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7EF40AF6-0F22-1EE1-53E2-C8A5C012C223}"/>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Logistics</a:t>
            </a:r>
            <a:r>
              <a:rPr lang="en-US" altLang="zh-TW"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第三方物流</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Third</a:t>
            </a:r>
            <a:r>
              <a:rPr lang="en-US" altLang="zh-CN" sz="900" dirty="0">
                <a:solidFill>
                  <a:srgbClr val="000000"/>
                </a:solidFill>
                <a:latin typeface="Times New Roman" pitchFamily="18" charset="0"/>
                <a:cs typeface="Times New Roman" pitchFamily="18" charset="0"/>
              </a:rPr>
              <a:t> - </a:t>
            </a:r>
            <a:r>
              <a:rPr lang="en-US" altLang="zh-CN" sz="900" i="1" dirty="0">
                <a:solidFill>
                  <a:srgbClr val="000000"/>
                </a:solidFill>
                <a:latin typeface="Times New Roman" pitchFamily="18" charset="0"/>
                <a:cs typeface="Times New Roman" pitchFamily="18" charset="0"/>
              </a:rPr>
              <a:t>Party</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logistics</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85D91247-23AB-BD04-01ED-75798BF9D406}"/>
              </a:ext>
            </a:extLst>
          </p:cNvPr>
          <p:cNvSpPr/>
          <p:nvPr/>
        </p:nvSpPr>
        <p:spPr>
          <a:xfrm>
            <a:off x="1040908" y="801631"/>
            <a:ext cx="9440257" cy="2345450"/>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物流（</a:t>
            </a:r>
            <a:r>
              <a:rPr lang="en-US" altLang="zh-CN" sz="1100" dirty="0">
                <a:solidFill>
                  <a:srgbClr val="4D4D4D"/>
                </a:solidFill>
                <a:latin typeface="Times New Roman" pitchFamily="18" charset="0"/>
                <a:cs typeface="Times New Roman" pitchFamily="18" charset="0"/>
              </a:rPr>
              <a:t>Logistics</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第三方物流</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Third - Party logistics</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第三方物流是在物流通路中由中間商提供的服務，中間商以合同的形式在一定期限内，提供企業所需的全部或部分物流服務。第三方物流提供者是一個爲外部客戶管理、控制、提供物流服務作業的公司，他們並不在供應鏈中占有一席之地，僅是第三方（</a:t>
            </a:r>
            <a:r>
              <a:rPr lang="en-US" altLang="zh-TW" sz="1100" dirty="0">
                <a:solidFill>
                  <a:srgbClr val="4D4D4D"/>
                </a:solidFill>
                <a:latin typeface="Times New Roman" pitchFamily="18" charset="0"/>
                <a:cs typeface="Times New Roman" pitchFamily="18" charset="0"/>
              </a:rPr>
              <a:t>Third - Party</a:t>
            </a:r>
            <a:r>
              <a:rPr lang="zh-TW" altLang="en-US" sz="1100" dirty="0">
                <a:solidFill>
                  <a:srgbClr val="4D4D4D"/>
                </a:solidFill>
                <a:latin typeface="Times New Roman" pitchFamily="18" charset="0"/>
                <a:cs typeface="Times New Roman" pitchFamily="18" charset="0"/>
              </a:rPr>
              <a:t>），但通過提供一整套物流活動來服務於供應鏈。第三方物流是物流業發展到一定階段的必然產物。企業的全部經營活動體現在物質的價值上就是不斷增值的過程，其中增值最大的環節是企業的核心業務，也是競爭優勢所在。因此，企業内部管理的完善和優化體現在價值鏈管理上就是加强企業内的優勢環節，減少企業内不增值的弱勢環節，第三方物流業的出現解決了規模經濟和企業的柔性要求的矛盾，企業通過與第三方物流提供者實現資源共享的方式，將非核心業務外包出去，實現其專業化的服務，將有限的資源投入到核心業務的專業化運作上，實現總體運行的高效率。資訊技術的高速發展和社會分工的進一步細化，由此產生了供應鏈、虛擬企業等一系列强調外部協調合作的新型管理觀念，增加了物流活動的複雜性，又對物流活動提出了零庫存、準時制、快速反應、有效的顧客反應等更高的要求，使一般企業很難承擔此類業務，由此產生了專業化物流服務的需求。第三方物流的思想正是爲滿足這種需求而產生。</a:t>
            </a:r>
            <a:endParaRPr lang="zh-CN" altLang="en-US" sz="1100" dirty="0">
              <a:solidFill>
                <a:srgbClr val="4D4D4D"/>
              </a:solidFill>
              <a:latin typeface="Times New Roman" pitchFamily="18" charset="0"/>
              <a:cs typeface="Times New Roman" pitchFamily="18" charset="0"/>
            </a:endParaRPr>
          </a:p>
        </p:txBody>
      </p:sp>
      <p:sp>
        <p:nvSpPr>
          <p:cNvPr id="4" name="左大括号 3">
            <a:extLst>
              <a:ext uri="{FF2B5EF4-FFF2-40B4-BE49-F238E27FC236}">
                <a16:creationId xmlns:a16="http://schemas.microsoft.com/office/drawing/2014/main" id="{47CC3EAF-5413-F2CB-AD54-8A58287AA3B0}"/>
              </a:ext>
            </a:extLst>
          </p:cNvPr>
          <p:cNvSpPr/>
          <p:nvPr/>
        </p:nvSpPr>
        <p:spPr>
          <a:xfrm>
            <a:off x="4789807" y="3534200"/>
            <a:ext cx="264989" cy="156019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6" name="矩形 5">
            <a:extLst>
              <a:ext uri="{FF2B5EF4-FFF2-40B4-BE49-F238E27FC236}">
                <a16:creationId xmlns:a16="http://schemas.microsoft.com/office/drawing/2014/main" id="{FAA8F1D7-5854-5F17-CBFC-B7CF00CF3433}"/>
              </a:ext>
            </a:extLst>
          </p:cNvPr>
          <p:cNvSpPr/>
          <p:nvPr/>
        </p:nvSpPr>
        <p:spPr>
          <a:xfrm>
            <a:off x="5065010" y="3812978"/>
            <a:ext cx="541591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節省費用，減少資本積壓</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1B80720D-F06F-B98E-1B27-BCF266FE4072}"/>
              </a:ext>
            </a:extLst>
          </p:cNvPr>
          <p:cNvSpPr/>
          <p:nvPr/>
        </p:nvSpPr>
        <p:spPr>
          <a:xfrm>
            <a:off x="5065009" y="4128962"/>
            <a:ext cx="541591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、減少庫存</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A4C1BE38-860A-D9F3-46BA-6DEF55366CC6}"/>
              </a:ext>
            </a:extLst>
          </p:cNvPr>
          <p:cNvSpPr/>
          <p:nvPr/>
        </p:nvSpPr>
        <p:spPr>
          <a:xfrm>
            <a:off x="5062708" y="3482670"/>
            <a:ext cx="541845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、集中主業</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B6AE1262-9A35-5F03-520F-0595D97CD289}"/>
              </a:ext>
            </a:extLst>
          </p:cNvPr>
          <p:cNvSpPr/>
          <p:nvPr/>
        </p:nvSpPr>
        <p:spPr>
          <a:xfrm>
            <a:off x="5063761" y="4457284"/>
            <a:ext cx="541591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、提升企業形象</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050F3790-ADA2-9454-D968-2E613B4B0029}"/>
              </a:ext>
            </a:extLst>
          </p:cNvPr>
          <p:cNvSpPr/>
          <p:nvPr/>
        </p:nvSpPr>
        <p:spPr>
          <a:xfrm>
            <a:off x="5063761" y="4780272"/>
            <a:ext cx="541591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、通過「量體裁衣」式的設計，制定出以顧客爲導向、低成本高效率的物流方案</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754BAD7D-19FB-9E53-AA5B-978C1A4085A4}"/>
              </a:ext>
            </a:extLst>
          </p:cNvPr>
          <p:cNvSpPr/>
          <p:nvPr/>
        </p:nvSpPr>
        <p:spPr>
          <a:xfrm>
            <a:off x="1721156" y="4157235"/>
            <a:ext cx="3068651"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第三方物流（</a:t>
            </a:r>
            <a:r>
              <a:rPr lang="en-US" altLang="zh-CN" sz="1100" dirty="0">
                <a:solidFill>
                  <a:srgbClr val="000000"/>
                </a:solidFill>
                <a:latin typeface="Times New Roman" pitchFamily="18" charset="0"/>
                <a:cs typeface="Times New Roman" pitchFamily="18" charset="0"/>
              </a:rPr>
              <a:t>Third - Party logistics</a:t>
            </a:r>
            <a:r>
              <a:rPr lang="zh-CN" altLang="en-US" sz="1100" dirty="0">
                <a:solidFill>
                  <a:srgbClr val="000000"/>
                </a:solidFill>
                <a:latin typeface="Times New Roman" pitchFamily="18" charset="0"/>
                <a:cs typeface="Times New Roman" pitchFamily="18" charset="0"/>
              </a:rPr>
              <a:t>）的優越性</a:t>
            </a:r>
          </a:p>
        </p:txBody>
      </p:sp>
    </p:spTree>
    <p:extLst>
      <p:ext uri="{BB962C8B-B14F-4D97-AF65-F5344CB8AC3E}">
        <p14:creationId xmlns:p14="http://schemas.microsoft.com/office/powerpoint/2010/main" val="6185148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30E2-6645-50CC-847B-CFA19184334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4E2FBA-674D-08E0-4DE1-C9AF083E610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1481C02-FEC7-50EC-393D-E15874A613C2}"/>
              </a:ext>
            </a:extLst>
          </p:cNvPr>
          <p:cNvSpPr>
            <a:spLocks noChangeArrowheads="1"/>
          </p:cNvSpPr>
          <p:nvPr/>
        </p:nvSpPr>
        <p:spPr bwMode="auto">
          <a:xfrm>
            <a:off x="48707" y="240082"/>
            <a:ext cx="983936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策略</a:t>
            </a:r>
            <a:r>
              <a:rPr lang="zh-TW" altLang="en-US" sz="900" dirty="0">
                <a:solidFill>
                  <a:srgbClr val="000000"/>
                </a:solidFill>
                <a:latin typeface="Times New Roman" pitchFamily="18" charset="0"/>
                <a:cs typeface="Times New Roman" pitchFamily="18" charset="0"/>
              </a:rPr>
              <a:t>控制與執行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TW" sz="900" dirty="0">
                <a:solidFill>
                  <a:srgbClr val="000000"/>
                </a:solidFill>
                <a:latin typeface="Times New Roman" pitchFamily="18" charset="0"/>
                <a:cs typeface="Times New Roman" pitchFamily="18" charset="0"/>
              </a:rPr>
              <a: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ED6E7390-B64E-0299-5D2B-74BAE409F6B1}"/>
              </a:ext>
            </a:extLst>
          </p:cNvPr>
          <p:cNvSpPr/>
          <p:nvPr/>
        </p:nvSpPr>
        <p:spPr>
          <a:xfrm>
            <a:off x="2508378" y="1465345"/>
            <a:ext cx="6505318"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控制與執行</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p>
        </p:txBody>
      </p:sp>
      <p:sp>
        <p:nvSpPr>
          <p:cNvPr id="4" name="矩形: 圆角 3">
            <a:extLst>
              <a:ext uri="{FF2B5EF4-FFF2-40B4-BE49-F238E27FC236}">
                <a16:creationId xmlns:a16="http://schemas.microsoft.com/office/drawing/2014/main" id="{E28E4740-803E-B6C2-F9A7-76286303E607}"/>
              </a:ext>
            </a:extLst>
          </p:cNvPr>
          <p:cNvSpPr/>
          <p:nvPr/>
        </p:nvSpPr>
        <p:spPr>
          <a:xfrm>
            <a:off x="2091203" y="2513617"/>
            <a:ext cx="2421878"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將</a:t>
            </a:r>
            <a:r>
              <a:rPr lang="zh-CN" altLang="en-US" dirty="0">
                <a:solidFill>
                  <a:schemeClr val="tx1"/>
                </a:solidFill>
                <a:latin typeface="宋体" panose="02010600030101010101" pitchFamily="2" charset="-122"/>
                <a:ea typeface="宋体" panose="02010600030101010101" pitchFamily="2" charset="-122"/>
              </a:rPr>
              <a:t>策略</a:t>
            </a:r>
            <a:r>
              <a:rPr lang="zh-TW" altLang="en-US" dirty="0">
                <a:solidFill>
                  <a:schemeClr val="tx1"/>
                </a:solidFill>
                <a:latin typeface="宋体" panose="02010600030101010101" pitchFamily="2" charset="-122"/>
                <a:ea typeface="宋体" panose="02010600030101010101" pitchFamily="2" charset="-122"/>
              </a:rPr>
              <a:t>目標轉換爲具體業績測度的框架</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6" name="直接箭头连接符 5">
            <a:extLst>
              <a:ext uri="{FF2B5EF4-FFF2-40B4-BE49-F238E27FC236}">
                <a16:creationId xmlns:a16="http://schemas.microsoft.com/office/drawing/2014/main" id="{96AA7F84-5987-BE37-D9D0-28CBDE8210BD}"/>
              </a:ext>
            </a:extLst>
          </p:cNvPr>
          <p:cNvCxnSpPr>
            <a:cxnSpLocks/>
          </p:cNvCxnSpPr>
          <p:nvPr/>
        </p:nvCxnSpPr>
        <p:spPr>
          <a:xfrm>
            <a:off x="4647554" y="3051499"/>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D3D7B463-7202-5217-841F-6AB992FAADE3}"/>
              </a:ext>
            </a:extLst>
          </p:cNvPr>
          <p:cNvSpPr/>
          <p:nvPr/>
        </p:nvSpPr>
        <p:spPr>
          <a:xfrm>
            <a:off x="5323990" y="2509134"/>
            <a:ext cx="1413313" cy="1094351"/>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過程</a:t>
            </a:r>
            <a:r>
              <a:rPr lang="zh-CN" altLang="en-US" dirty="0">
                <a:solidFill>
                  <a:schemeClr val="tx1"/>
                </a:solidFill>
                <a:latin typeface="宋体" panose="02010600030101010101" pitchFamily="2" charset="-122"/>
                <a:ea typeface="宋体" panose="02010600030101010101" pitchFamily="2" charset="-122"/>
              </a:rPr>
              <a:t>控制</a:t>
            </a:r>
            <a:r>
              <a:rPr lang="zh-TW" altLang="en-US" dirty="0">
                <a:solidFill>
                  <a:schemeClr val="tx1"/>
                </a:solidFill>
                <a:latin typeface="宋体" panose="02010600030101010101" pitchFamily="2" charset="-122"/>
                <a:ea typeface="宋体" panose="02010600030101010101" pitchFamily="2" charset="-122"/>
              </a:rPr>
              <a:t>要素</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8" name="直接箭头连接符 7">
            <a:extLst>
              <a:ext uri="{FF2B5EF4-FFF2-40B4-BE49-F238E27FC236}">
                <a16:creationId xmlns:a16="http://schemas.microsoft.com/office/drawing/2014/main" id="{0C0F3F19-20B2-EAEC-CC19-9358A0C72185}"/>
              </a:ext>
            </a:extLst>
          </p:cNvPr>
          <p:cNvCxnSpPr>
            <a:cxnSpLocks/>
          </p:cNvCxnSpPr>
          <p:nvPr/>
        </p:nvCxnSpPr>
        <p:spPr>
          <a:xfrm>
            <a:off x="6856186" y="3058432"/>
            <a:ext cx="540000" cy="0"/>
          </a:xfrm>
          <a:prstGeom prst="straightConnector1">
            <a:avLst/>
          </a:prstGeom>
          <a:ln w="44450">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B392340F-4FD0-E91D-893B-878241F0104A}"/>
              </a:ext>
            </a:extLst>
          </p:cNvPr>
          <p:cNvSpPr/>
          <p:nvPr/>
        </p:nvSpPr>
        <p:spPr>
          <a:xfrm>
            <a:off x="7525935" y="2518097"/>
            <a:ext cx="1342586" cy="1085386"/>
          </a:xfrm>
          <a:prstGeom prst="round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chorCtr="1"/>
          <a:lstStyle/>
          <a:p>
            <a:pPr algn="ctr"/>
            <a:r>
              <a:rPr lang="zh-TW" altLang="en-US" dirty="0">
                <a:solidFill>
                  <a:schemeClr val="tx1"/>
                </a:solidFill>
                <a:latin typeface="宋体" panose="02010600030101010101" pitchFamily="2" charset="-122"/>
                <a:ea typeface="宋体" panose="02010600030101010101" pitchFamily="2" charset="-122"/>
              </a:rPr>
              <a:t>執行技巧</a:t>
            </a:r>
            <a:endParaRPr lang="zh-CN" altLang="en-US"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420417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30E2-6645-50CC-847B-CFA19184334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4E2FBA-674D-08E0-4DE1-C9AF083E610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1481C02-FEC7-50EC-393D-E15874A613C2}"/>
              </a:ext>
            </a:extLst>
          </p:cNvPr>
          <p:cNvSpPr>
            <a:spLocks noChangeArrowheads="1"/>
          </p:cNvSpPr>
          <p:nvPr/>
        </p:nvSpPr>
        <p:spPr bwMode="auto">
          <a:xfrm>
            <a:off x="48707" y="240082"/>
            <a:ext cx="983936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策略</a:t>
            </a:r>
            <a:r>
              <a:rPr lang="zh-TW" altLang="en-US" sz="900" dirty="0">
                <a:solidFill>
                  <a:srgbClr val="000000"/>
                </a:solidFill>
                <a:latin typeface="Times New Roman" pitchFamily="18" charset="0"/>
                <a:cs typeface="Times New Roman" pitchFamily="18" charset="0"/>
              </a:rPr>
              <a:t>控制與執行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TW"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將策略目標轉換爲具體業績測度的框架：平衡計分卡</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balanced scorecard</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ED6E7390-B64E-0299-5D2B-74BAE409F6B1}"/>
              </a:ext>
            </a:extLst>
          </p:cNvPr>
          <p:cNvSpPr/>
          <p:nvPr/>
        </p:nvSpPr>
        <p:spPr>
          <a:xfrm>
            <a:off x="600108" y="909208"/>
            <a:ext cx="10321857" cy="56804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控制與執行</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將策略目標轉換爲具體業績測度的框架：平衡計分卡（</a:t>
            </a:r>
            <a:r>
              <a:rPr lang="en-US" altLang="zh-CN" sz="1100" dirty="0">
                <a:solidFill>
                  <a:srgbClr val="4D4D4D"/>
                </a:solidFill>
                <a:latin typeface="Times New Roman" pitchFamily="18" charset="0"/>
                <a:cs typeface="Times New Roman" pitchFamily="18" charset="0"/>
              </a:rPr>
              <a:t>balanced scorecard</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平衡計分卡把企業的使命和</a:t>
            </a:r>
            <a:r>
              <a:rPr lang="zh-CN" altLang="en-US" sz="1100" dirty="0">
                <a:solidFill>
                  <a:srgbClr val="4D4D4D"/>
                </a:solidFill>
                <a:latin typeface="Times New Roman" pitchFamily="18" charset="0"/>
                <a:cs typeface="Times New Roman" pitchFamily="18" charset="0"/>
              </a:rPr>
              <a:t>策略</a:t>
            </a:r>
            <a:r>
              <a:rPr lang="zh-TW" altLang="en-US" sz="1100" dirty="0">
                <a:solidFill>
                  <a:srgbClr val="4D4D4D"/>
                </a:solidFill>
                <a:latin typeface="Times New Roman" pitchFamily="18" charset="0"/>
                <a:cs typeface="Times New Roman" pitchFamily="18" charset="0"/>
              </a:rPr>
              <a:t>轉變爲可衡量的目標和方法，這些目標和方法分爲四個方面：財務、客戶、内部</a:t>
            </a:r>
            <a:r>
              <a:rPr lang="zh-CN" altLang="en-US" sz="1100" dirty="0">
                <a:solidFill>
                  <a:srgbClr val="4D4D4D"/>
                </a:solidFill>
                <a:latin typeface="Times New Roman" pitchFamily="18" charset="0"/>
                <a:cs typeface="Times New Roman" pitchFamily="18" charset="0"/>
              </a:rPr>
              <a:t>運營</a:t>
            </a:r>
            <a:r>
              <a:rPr lang="zh-TW" altLang="en-US" sz="1100" dirty="0">
                <a:solidFill>
                  <a:srgbClr val="4D4D4D"/>
                </a:solidFill>
                <a:latin typeface="Times New Roman" pitchFamily="18" charset="0"/>
                <a:cs typeface="Times New Roman" pitchFamily="18" charset="0"/>
              </a:rPr>
              <a:t>過程、學習與成長，各部分被細化爲若干指標。</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5BC35E71-D3D3-BBCB-A7B7-DC7EED4FFCF6}"/>
              </a:ext>
            </a:extLst>
          </p:cNvPr>
          <p:cNvSpPr/>
          <p:nvPr/>
        </p:nvSpPr>
        <p:spPr>
          <a:xfrm>
            <a:off x="1276574" y="3427164"/>
            <a:ext cx="264135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平衡計分卡（</a:t>
            </a:r>
            <a:r>
              <a:rPr lang="en-US" altLang="zh-CN" sz="1100" dirty="0">
                <a:solidFill>
                  <a:srgbClr val="000000"/>
                </a:solidFill>
                <a:latin typeface="Times New Roman" pitchFamily="18" charset="0"/>
                <a:cs typeface="Times New Roman" pitchFamily="18" charset="0"/>
              </a:rPr>
              <a:t>balanced scorecard</a:t>
            </a:r>
            <a:r>
              <a:rPr lang="zh-CN" altLang="en-US" sz="1100" dirty="0">
                <a:solidFill>
                  <a:srgbClr val="000000"/>
                </a:solidFill>
                <a:latin typeface="Times New Roman" pitchFamily="18" charset="0"/>
                <a:cs typeface="Times New Roman" pitchFamily="18" charset="0"/>
              </a:rPr>
              <a:t>）評估</a:t>
            </a:r>
          </a:p>
        </p:txBody>
      </p:sp>
      <p:sp>
        <p:nvSpPr>
          <p:cNvPr id="13" name="矩形 12">
            <a:extLst>
              <a:ext uri="{FF2B5EF4-FFF2-40B4-BE49-F238E27FC236}">
                <a16:creationId xmlns:a16="http://schemas.microsoft.com/office/drawing/2014/main" id="{AB8562BE-E597-BD72-F671-C1D1A4D9FF89}"/>
              </a:ext>
            </a:extLst>
          </p:cNvPr>
          <p:cNvSpPr/>
          <p:nvPr/>
        </p:nvSpPr>
        <p:spPr>
          <a:xfrm>
            <a:off x="4174081" y="2082823"/>
            <a:ext cx="5411879" cy="1009572"/>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、財務</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a:p>
            <a:pPr>
              <a:lnSpc>
                <a:spcPct val="150000"/>
              </a:lnSpc>
            </a:pPr>
            <a:r>
              <a:rPr lang="zh-CN" altLang="en-US" sz="1000" dirty="0">
                <a:solidFill>
                  <a:srgbClr val="000000"/>
                </a:solidFill>
                <a:latin typeface="Times New Roman" pitchFamily="18" charset="0"/>
                <a:cs typeface="Times New Roman" pitchFamily="18" charset="0"/>
              </a:rPr>
              <a:t>資產負債率（</a:t>
            </a:r>
            <a:r>
              <a:rPr lang="en-US" altLang="zh-CN" sz="1000" dirty="0">
                <a:solidFill>
                  <a:srgbClr val="000000"/>
                </a:solidFill>
                <a:latin typeface="Times New Roman" pitchFamily="18" charset="0"/>
                <a:cs typeface="Times New Roman" pitchFamily="18" charset="0"/>
              </a:rPr>
              <a:t>asset-liability ratio</a:t>
            </a:r>
            <a:r>
              <a:rPr lang="zh-CN" altLang="en-US" sz="1000" dirty="0">
                <a:solidFill>
                  <a:srgbClr val="000000"/>
                </a:solidFill>
                <a:latin typeface="Times New Roman" pitchFamily="18" charset="0"/>
                <a:cs typeface="Times New Roman" pitchFamily="18" charset="0"/>
              </a:rPr>
              <a:t>）、流動比率（</a:t>
            </a:r>
            <a:r>
              <a:rPr lang="en-US" altLang="zh-CN" sz="1000" dirty="0">
                <a:solidFill>
                  <a:srgbClr val="000000"/>
                </a:solidFill>
                <a:latin typeface="Times New Roman" pitchFamily="18" charset="0"/>
                <a:cs typeface="Times New Roman" pitchFamily="18" charset="0"/>
              </a:rPr>
              <a:t>current ratio</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速動比率</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quick ratio</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、應收賬款周轉率</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receivables-turnover ratio</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、存貨周轉率</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inventory-turnover rate</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、資本金利潤率</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rate of return on capital</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、銷售</a:t>
            </a:r>
            <a:r>
              <a:rPr lang="zh-CN" altLang="en-US" sz="1000" dirty="0">
                <a:solidFill>
                  <a:srgbClr val="000000"/>
                </a:solidFill>
                <a:latin typeface="Times New Roman" pitchFamily="18" charset="0"/>
                <a:cs typeface="Times New Roman" pitchFamily="18" charset="0"/>
              </a:rPr>
              <a:t>利潤</a:t>
            </a:r>
            <a:r>
              <a:rPr lang="zh-TW" altLang="en-US" sz="1000" dirty="0">
                <a:solidFill>
                  <a:srgbClr val="000000"/>
                </a:solidFill>
                <a:latin typeface="Times New Roman" pitchFamily="18" charset="0"/>
                <a:cs typeface="Times New Roman" pitchFamily="18" charset="0"/>
              </a:rPr>
              <a:t>率</a:t>
            </a:r>
            <a:r>
              <a:rPr lang="zh-CN" altLang="en-US" sz="10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operating margin</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14" name="左大括号 13">
            <a:extLst>
              <a:ext uri="{FF2B5EF4-FFF2-40B4-BE49-F238E27FC236}">
                <a16:creationId xmlns:a16="http://schemas.microsoft.com/office/drawing/2014/main" id="{AF772D5C-5A1B-877E-1343-085F2C010D46}"/>
              </a:ext>
            </a:extLst>
          </p:cNvPr>
          <p:cNvSpPr/>
          <p:nvPr/>
        </p:nvSpPr>
        <p:spPr>
          <a:xfrm>
            <a:off x="3917931" y="2131733"/>
            <a:ext cx="250792" cy="290498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5" name="矩形 14">
            <a:extLst>
              <a:ext uri="{FF2B5EF4-FFF2-40B4-BE49-F238E27FC236}">
                <a16:creationId xmlns:a16="http://schemas.microsoft.com/office/drawing/2014/main" id="{BD2661B2-AE64-B83F-B0D4-AD12624AE1A1}"/>
              </a:ext>
            </a:extLst>
          </p:cNvPr>
          <p:cNvSpPr/>
          <p:nvPr/>
        </p:nvSpPr>
        <p:spPr>
          <a:xfrm>
            <a:off x="4174079" y="3103904"/>
            <a:ext cx="5411879" cy="778739"/>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、客戶</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a:p>
            <a:pPr>
              <a:lnSpc>
                <a:spcPct val="150000"/>
              </a:lnSpc>
            </a:pPr>
            <a:r>
              <a:rPr lang="zh-CN" altLang="en-US" sz="1000" dirty="0">
                <a:solidFill>
                  <a:srgbClr val="000000"/>
                </a:solidFill>
                <a:latin typeface="Times New Roman" pitchFamily="18" charset="0"/>
                <a:cs typeface="Times New Roman" pitchFamily="18" charset="0"/>
              </a:rPr>
              <a:t>市場份額（</a:t>
            </a:r>
            <a:r>
              <a:rPr lang="en-US" altLang="zh-CN" sz="1000" dirty="0">
                <a:solidFill>
                  <a:srgbClr val="000000"/>
                </a:solidFill>
                <a:latin typeface="Times New Roman" pitchFamily="18" charset="0"/>
                <a:cs typeface="Times New Roman" pitchFamily="18" charset="0"/>
              </a:rPr>
              <a:t>market share</a:t>
            </a:r>
            <a:r>
              <a:rPr lang="zh-CN" altLang="en-US" sz="1000" dirty="0">
                <a:solidFill>
                  <a:srgbClr val="000000"/>
                </a:solidFill>
                <a:latin typeface="Times New Roman" pitchFamily="18" charset="0"/>
                <a:cs typeface="Times New Roman" pitchFamily="18" charset="0"/>
              </a:rPr>
              <a:t>）、顧客獲得（</a:t>
            </a:r>
            <a:r>
              <a:rPr lang="en-US" altLang="zh-CN" sz="1000" dirty="0">
                <a:solidFill>
                  <a:srgbClr val="000000"/>
                </a:solidFill>
                <a:latin typeface="Times New Roman" pitchFamily="18" charset="0"/>
                <a:cs typeface="Times New Roman" pitchFamily="18" charset="0"/>
              </a:rPr>
              <a:t>customer acquisition</a:t>
            </a:r>
            <a:r>
              <a:rPr lang="zh-CN" altLang="en-US" sz="1000" dirty="0">
                <a:solidFill>
                  <a:srgbClr val="000000"/>
                </a:solidFill>
                <a:latin typeface="Times New Roman" pitchFamily="18" charset="0"/>
                <a:cs typeface="Times New Roman" pitchFamily="18" charset="0"/>
              </a:rPr>
              <a:t>）、顧客留住（</a:t>
            </a:r>
            <a:r>
              <a:rPr lang="en-US" altLang="zh-CN" sz="1000" dirty="0">
                <a:solidFill>
                  <a:srgbClr val="000000"/>
                </a:solidFill>
                <a:latin typeface="Times New Roman" pitchFamily="18" charset="0"/>
                <a:cs typeface="Times New Roman" pitchFamily="18" charset="0"/>
              </a:rPr>
              <a:t>customer retention</a:t>
            </a:r>
            <a:r>
              <a:rPr lang="zh-CN" altLang="en-US" sz="1000" dirty="0">
                <a:solidFill>
                  <a:srgbClr val="000000"/>
                </a:solidFill>
                <a:latin typeface="Times New Roman" pitchFamily="18" charset="0"/>
                <a:cs typeface="Times New Roman" pitchFamily="18" charset="0"/>
              </a:rPr>
              <a:t>）、顧客滿意（</a:t>
            </a:r>
            <a:r>
              <a:rPr lang="en-US" altLang="zh-CN" sz="1000" dirty="0">
                <a:solidFill>
                  <a:srgbClr val="000000"/>
                </a:solidFill>
                <a:latin typeface="Times New Roman" pitchFamily="18" charset="0"/>
                <a:cs typeface="Times New Roman" pitchFamily="18" charset="0"/>
              </a:rPr>
              <a:t>customer satisfaction</a:t>
            </a:r>
            <a:r>
              <a:rPr lang="zh-CN" altLang="en-US" sz="1000" dirty="0">
                <a:solidFill>
                  <a:srgbClr val="000000"/>
                </a:solidFill>
                <a:latin typeface="Times New Roman" pitchFamily="18" charset="0"/>
                <a:cs typeface="Times New Roman" pitchFamily="18" charset="0"/>
              </a:rPr>
              <a:t>）、顧客盈利率（</a:t>
            </a:r>
            <a:r>
              <a:rPr lang="en-US" altLang="zh-CN" sz="1000" dirty="0">
                <a:solidFill>
                  <a:srgbClr val="000000"/>
                </a:solidFill>
                <a:latin typeface="Times New Roman" pitchFamily="18" charset="0"/>
                <a:cs typeface="Times New Roman" pitchFamily="18" charset="0"/>
              </a:rPr>
              <a:t>customer profitability</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16" name="矩形 15">
            <a:extLst>
              <a:ext uri="{FF2B5EF4-FFF2-40B4-BE49-F238E27FC236}">
                <a16:creationId xmlns:a16="http://schemas.microsoft.com/office/drawing/2014/main" id="{FC56B588-C443-91C8-2B74-9E446248ACD2}"/>
              </a:ext>
            </a:extLst>
          </p:cNvPr>
          <p:cNvSpPr/>
          <p:nvPr/>
        </p:nvSpPr>
        <p:spPr>
          <a:xfrm>
            <a:off x="4174079" y="3890469"/>
            <a:ext cx="5411879" cy="568041"/>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a:t>
            </a:r>
            <a:r>
              <a:rPr lang="zh-CN" altLang="en-US" sz="1100" b="1" dirty="0">
                <a:solidFill>
                  <a:srgbClr val="000000"/>
                </a:solidFill>
                <a:latin typeface="Times New Roman" pitchFamily="18" charset="0"/>
                <a:cs typeface="Times New Roman" pitchFamily="18" charset="0"/>
              </a:rPr>
              <a:t>運營</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創新過程、與傳遞產品和服務相關的營運過程、售後服務過程</a:t>
            </a:r>
          </a:p>
        </p:txBody>
      </p:sp>
      <p:sp>
        <p:nvSpPr>
          <p:cNvPr id="34" name="矩形 33">
            <a:extLst>
              <a:ext uri="{FF2B5EF4-FFF2-40B4-BE49-F238E27FC236}">
                <a16:creationId xmlns:a16="http://schemas.microsoft.com/office/drawing/2014/main" id="{977E26CA-E5A3-C29F-B2F6-6F1C0EEE0A5A}"/>
              </a:ext>
            </a:extLst>
          </p:cNvPr>
          <p:cNvSpPr/>
          <p:nvPr/>
        </p:nvSpPr>
        <p:spPr>
          <a:xfrm>
            <a:off x="4173801" y="4468681"/>
            <a:ext cx="5411879" cy="568041"/>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a:t>
            </a:r>
            <a:r>
              <a:rPr lang="zh-CN" altLang="en-US" sz="1100" b="1" dirty="0">
                <a:solidFill>
                  <a:srgbClr val="000000"/>
                </a:solidFill>
                <a:latin typeface="Times New Roman" pitchFamily="18" charset="0"/>
                <a:cs typeface="Times New Roman" pitchFamily="18" charset="0"/>
              </a:rPr>
              <a:t>組織的</a:t>
            </a:r>
            <a:r>
              <a:rPr lang="zh-TW" altLang="en-US" sz="1100" b="1" dirty="0">
                <a:solidFill>
                  <a:srgbClr val="000000"/>
                </a:solidFill>
                <a:latin typeface="Times New Roman" pitchFamily="18" charset="0"/>
                <a:cs typeface="Times New Roman" pitchFamily="18" charset="0"/>
              </a:rPr>
              <a:t>學習</a:t>
            </a:r>
            <a:r>
              <a:rPr lang="zh-CN" altLang="en-US" sz="1100" b="1" dirty="0">
                <a:solidFill>
                  <a:srgbClr val="000000"/>
                </a:solidFill>
                <a:latin typeface="Times New Roman" pitchFamily="18" charset="0"/>
                <a:cs typeface="Times New Roman" pitchFamily="18" charset="0"/>
              </a:rPr>
              <a:t>和</a:t>
            </a:r>
            <a:r>
              <a:rPr lang="zh-TW" altLang="en-US" sz="1100" b="1" dirty="0">
                <a:solidFill>
                  <a:srgbClr val="000000"/>
                </a:solidFill>
                <a:latin typeface="Times New Roman" pitchFamily="18" charset="0"/>
                <a:cs typeface="Times New Roman" pitchFamily="18" charset="0"/>
              </a:rPr>
              <a:t>成長</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員工能力、資訊系統能力、組織激勵人才的系統程序</a:t>
            </a:r>
          </a:p>
        </p:txBody>
      </p:sp>
    </p:spTree>
    <p:extLst>
      <p:ext uri="{BB962C8B-B14F-4D97-AF65-F5344CB8AC3E}">
        <p14:creationId xmlns:p14="http://schemas.microsoft.com/office/powerpoint/2010/main" val="22488902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30E2-6645-50CC-847B-CFA19184334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4E2FBA-674D-08E0-4DE1-C9AF083E610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1481C02-FEC7-50EC-393D-E15874A613C2}"/>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策略</a:t>
            </a:r>
            <a:r>
              <a:rPr lang="zh-TW" altLang="en-US" sz="900" dirty="0">
                <a:solidFill>
                  <a:srgbClr val="000000"/>
                </a:solidFill>
                <a:latin typeface="Times New Roman" pitchFamily="18" charset="0"/>
                <a:cs typeface="Times New Roman" pitchFamily="18" charset="0"/>
              </a:rPr>
              <a:t>控制與執行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TW"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行銷過程</a:t>
            </a:r>
            <a:r>
              <a:rPr lang="zh-TW" altLang="en-US" sz="900" dirty="0">
                <a:solidFill>
                  <a:srgbClr val="000000"/>
                </a:solidFill>
                <a:latin typeface="Times New Roman" pitchFamily="18" charset="0"/>
                <a:cs typeface="Times New Roman" pitchFamily="18" charset="0"/>
              </a:rPr>
              <a:t>控制要素</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ED6E7390-B64E-0299-5D2B-74BAE409F6B1}"/>
              </a:ext>
            </a:extLst>
          </p:cNvPr>
          <p:cNvSpPr/>
          <p:nvPr/>
        </p:nvSpPr>
        <p:spPr>
          <a:xfrm>
            <a:off x="2297444" y="607463"/>
            <a:ext cx="6927186" cy="56977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控制與執行</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行銷控制過程要素</a:t>
            </a:r>
            <a:endParaRPr lang="en-US" altLang="zh-TW"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組織内部設計、製造、銷售人員、售後服務對行銷戰略的形成和執行起著至關重要的作用。</a:t>
            </a:r>
          </a:p>
        </p:txBody>
      </p:sp>
      <p:sp>
        <p:nvSpPr>
          <p:cNvPr id="4" name="左大括号 3">
            <a:extLst>
              <a:ext uri="{FF2B5EF4-FFF2-40B4-BE49-F238E27FC236}">
                <a16:creationId xmlns:a16="http://schemas.microsoft.com/office/drawing/2014/main" id="{418FC2A1-2BAE-EC81-E29A-93E66B27FC5A}"/>
              </a:ext>
            </a:extLst>
          </p:cNvPr>
          <p:cNvSpPr/>
          <p:nvPr/>
        </p:nvSpPr>
        <p:spPr>
          <a:xfrm>
            <a:off x="3585014" y="4225370"/>
            <a:ext cx="264989" cy="101155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235A6EDC-172E-25AB-DE01-B20AAE5B4148}"/>
              </a:ext>
            </a:extLst>
          </p:cNvPr>
          <p:cNvSpPr/>
          <p:nvPr/>
        </p:nvSpPr>
        <p:spPr>
          <a:xfrm>
            <a:off x="3857916" y="4173840"/>
            <a:ext cx="1884704"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「有形」的正式控制</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6DDFAFBD-8FE9-25A9-1170-D251F2825F84}"/>
              </a:ext>
            </a:extLst>
          </p:cNvPr>
          <p:cNvSpPr/>
          <p:nvPr/>
        </p:nvSpPr>
        <p:spPr>
          <a:xfrm>
            <a:off x="3858968" y="4922802"/>
            <a:ext cx="1883819"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「無形」的非正式控制</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6ACD412A-1A70-0F64-8FE4-8177BF505831}"/>
              </a:ext>
            </a:extLst>
          </p:cNvPr>
          <p:cNvSpPr/>
          <p:nvPr/>
        </p:nvSpPr>
        <p:spPr>
          <a:xfrm>
            <a:off x="2169455" y="4574085"/>
            <a:ext cx="1415559"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行銷過程控制形式</a:t>
            </a:r>
          </a:p>
        </p:txBody>
      </p:sp>
      <p:sp>
        <p:nvSpPr>
          <p:cNvPr id="12" name="左大括号 11">
            <a:extLst>
              <a:ext uri="{FF2B5EF4-FFF2-40B4-BE49-F238E27FC236}">
                <a16:creationId xmlns:a16="http://schemas.microsoft.com/office/drawing/2014/main" id="{5C76DF36-A2E2-E1DC-24E8-931A261B1052}"/>
              </a:ext>
            </a:extLst>
          </p:cNvPr>
          <p:cNvSpPr/>
          <p:nvPr/>
        </p:nvSpPr>
        <p:spPr>
          <a:xfrm>
            <a:off x="5746424" y="4041298"/>
            <a:ext cx="264989" cy="58301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3" name="矩形 12">
            <a:extLst>
              <a:ext uri="{FF2B5EF4-FFF2-40B4-BE49-F238E27FC236}">
                <a16:creationId xmlns:a16="http://schemas.microsoft.com/office/drawing/2014/main" id="{1CE7D2E5-9582-53BB-045F-E54601806709}"/>
              </a:ext>
            </a:extLst>
          </p:cNvPr>
          <p:cNvSpPr/>
          <p:nvPr/>
        </p:nvSpPr>
        <p:spPr>
          <a:xfrm>
            <a:off x="6021626" y="4310192"/>
            <a:ext cx="247691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期望</a:t>
            </a:r>
            <a:r>
              <a:rPr lang="zh-TW" altLang="en-US" sz="1100" dirty="0">
                <a:solidFill>
                  <a:srgbClr val="000000"/>
                </a:solidFill>
                <a:latin typeface="Times New Roman" pitchFamily="18" charset="0"/>
                <a:cs typeface="Times New Roman" pitchFamily="18" charset="0"/>
              </a:rPr>
              <a:t>業績與現實業績的比較</a:t>
            </a:r>
          </a:p>
        </p:txBody>
      </p:sp>
      <p:sp>
        <p:nvSpPr>
          <p:cNvPr id="14" name="矩形 13">
            <a:extLst>
              <a:ext uri="{FF2B5EF4-FFF2-40B4-BE49-F238E27FC236}">
                <a16:creationId xmlns:a16="http://schemas.microsoft.com/office/drawing/2014/main" id="{F14A1CE4-7AE2-B5C0-3DD6-84824B918421}"/>
              </a:ext>
            </a:extLst>
          </p:cNvPr>
          <p:cNvSpPr/>
          <p:nvPr/>
        </p:nvSpPr>
        <p:spPr>
          <a:xfrm>
            <a:off x="6019326" y="3989767"/>
            <a:ext cx="247807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、對資源分配的有效性進行控制</a:t>
            </a:r>
          </a:p>
        </p:txBody>
      </p:sp>
      <p:sp>
        <p:nvSpPr>
          <p:cNvPr id="16" name="左大括号 15">
            <a:extLst>
              <a:ext uri="{FF2B5EF4-FFF2-40B4-BE49-F238E27FC236}">
                <a16:creationId xmlns:a16="http://schemas.microsoft.com/office/drawing/2014/main" id="{F21011FA-4E80-2848-AC6C-AFC03B136B7A}"/>
              </a:ext>
            </a:extLst>
          </p:cNvPr>
          <p:cNvSpPr/>
          <p:nvPr/>
        </p:nvSpPr>
        <p:spPr>
          <a:xfrm>
            <a:off x="5746424" y="4795678"/>
            <a:ext cx="264989" cy="58301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7" name="矩形 16">
            <a:extLst>
              <a:ext uri="{FF2B5EF4-FFF2-40B4-BE49-F238E27FC236}">
                <a16:creationId xmlns:a16="http://schemas.microsoft.com/office/drawing/2014/main" id="{4E03EC00-A194-C849-3790-195CCD16ADDD}"/>
              </a:ext>
            </a:extLst>
          </p:cNvPr>
          <p:cNvSpPr/>
          <p:nvPr/>
        </p:nvSpPr>
        <p:spPr>
          <a:xfrm>
            <a:off x="6021626" y="5064572"/>
            <a:ext cx="247691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信仰</a:t>
            </a:r>
            <a:endParaRPr lang="zh-TW"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7EED68CE-EB89-0D07-921B-70ACF726582A}"/>
              </a:ext>
            </a:extLst>
          </p:cNvPr>
          <p:cNvSpPr/>
          <p:nvPr/>
        </p:nvSpPr>
        <p:spPr>
          <a:xfrm>
            <a:off x="6019326" y="4744147"/>
            <a:ext cx="247807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價值觀</a:t>
            </a:r>
            <a:endParaRPr lang="zh-TW" altLang="en-US" sz="1100" dirty="0">
              <a:solidFill>
                <a:srgbClr val="000000"/>
              </a:solidFill>
              <a:latin typeface="Times New Roman" pitchFamily="18" charset="0"/>
              <a:cs typeface="Times New Roman" pitchFamily="18" charset="0"/>
            </a:endParaRPr>
          </a:p>
        </p:txBody>
      </p:sp>
      <p:sp>
        <p:nvSpPr>
          <p:cNvPr id="19" name="矩形 18">
            <a:extLst>
              <a:ext uri="{FF2B5EF4-FFF2-40B4-BE49-F238E27FC236}">
                <a16:creationId xmlns:a16="http://schemas.microsoft.com/office/drawing/2014/main" id="{EB3A67BB-273C-216E-B8AE-3D66178AECA8}"/>
              </a:ext>
            </a:extLst>
          </p:cNvPr>
          <p:cNvSpPr/>
          <p:nvPr/>
        </p:nvSpPr>
        <p:spPr>
          <a:xfrm>
            <a:off x="2399858" y="2408418"/>
            <a:ext cx="1183696"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設計行銷策略</a:t>
            </a:r>
          </a:p>
        </p:txBody>
      </p:sp>
      <p:sp>
        <p:nvSpPr>
          <p:cNvPr id="20" name="矩形 19">
            <a:extLst>
              <a:ext uri="{FF2B5EF4-FFF2-40B4-BE49-F238E27FC236}">
                <a16:creationId xmlns:a16="http://schemas.microsoft.com/office/drawing/2014/main" id="{F2047462-67DB-E694-9161-0234B73F1ED2}"/>
              </a:ext>
            </a:extLst>
          </p:cNvPr>
          <p:cNvSpPr/>
          <p:nvPr/>
        </p:nvSpPr>
        <p:spPr>
          <a:xfrm>
            <a:off x="3842382" y="1437364"/>
            <a:ext cx="5411879"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1</a:t>
            </a:r>
            <a:r>
              <a:rPr lang="zh-CN" altLang="en-US" sz="1100" b="1" dirty="0">
                <a:solidFill>
                  <a:srgbClr val="000000"/>
                </a:solidFill>
                <a:latin typeface="Times New Roman" pitchFamily="18" charset="0"/>
                <a:cs typeface="Times New Roman" pitchFamily="18" charset="0"/>
              </a:rPr>
              <a:t>、</a:t>
            </a:r>
            <a:r>
              <a:rPr lang="zh-TW" altLang="en-US" sz="1100" b="1" dirty="0">
                <a:solidFill>
                  <a:srgbClr val="000000"/>
                </a:solidFill>
                <a:latin typeface="Times New Roman" pitchFamily="18" charset="0"/>
                <a:cs typeface="Times New Roman" pitchFamily="18" charset="0"/>
              </a:rPr>
              <a:t>在計劃階段，需要花費多少行銷費用？</a:t>
            </a:r>
            <a:endParaRPr lang="en-US" altLang="zh-CN" sz="11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這是爲實現行銷策略進行的預算工作</a:t>
            </a:r>
            <a:r>
              <a:rPr lang="zh-CN" altLang="en-US"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21" name="左大括号 20">
            <a:extLst>
              <a:ext uri="{FF2B5EF4-FFF2-40B4-BE49-F238E27FC236}">
                <a16:creationId xmlns:a16="http://schemas.microsoft.com/office/drawing/2014/main" id="{C2B08DC8-6B71-DDE4-B9FE-DFAFFE8803CA}"/>
              </a:ext>
            </a:extLst>
          </p:cNvPr>
          <p:cNvSpPr/>
          <p:nvPr/>
        </p:nvSpPr>
        <p:spPr>
          <a:xfrm>
            <a:off x="3586232" y="1486274"/>
            <a:ext cx="250792" cy="215841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2" name="矩形 21">
            <a:extLst>
              <a:ext uri="{FF2B5EF4-FFF2-40B4-BE49-F238E27FC236}">
                <a16:creationId xmlns:a16="http://schemas.microsoft.com/office/drawing/2014/main" id="{072A7545-4065-A97F-13DB-495474BA23A9}"/>
              </a:ext>
            </a:extLst>
          </p:cNvPr>
          <p:cNvSpPr/>
          <p:nvPr/>
        </p:nvSpPr>
        <p:spPr>
          <a:xfrm>
            <a:off x="3842380" y="1991085"/>
            <a:ext cx="5411879"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CN" altLang="en-US" sz="1100" b="1" dirty="0">
                <a:solidFill>
                  <a:srgbClr val="000000"/>
                </a:solidFill>
                <a:latin typeface="Times New Roman" pitchFamily="18" charset="0"/>
                <a:cs typeface="Times New Roman" pitchFamily="18" charset="0"/>
              </a:rPr>
              <a:t>、</a:t>
            </a:r>
            <a:r>
              <a:rPr lang="zh-TW" altLang="en-US" sz="1100" b="1" dirty="0">
                <a:solidFill>
                  <a:srgbClr val="000000"/>
                </a:solidFill>
                <a:latin typeface="Times New Roman" pitchFamily="18" charset="0"/>
                <a:cs typeface="Times New Roman" pitchFamily="18" charset="0"/>
              </a:rPr>
              <a:t>行銷中，資金應該怎樣分配？</a:t>
            </a:r>
            <a:endParaRPr lang="en-US" altLang="zh-CN" sz="11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例如，廣告需要多少？個人推銷需要多少？</a:t>
            </a:r>
          </a:p>
        </p:txBody>
      </p:sp>
      <p:sp>
        <p:nvSpPr>
          <p:cNvPr id="23" name="矩形 22">
            <a:extLst>
              <a:ext uri="{FF2B5EF4-FFF2-40B4-BE49-F238E27FC236}">
                <a16:creationId xmlns:a16="http://schemas.microsoft.com/office/drawing/2014/main" id="{D812EA93-A1FF-CB5B-F1A6-784598F1554C}"/>
              </a:ext>
            </a:extLst>
          </p:cNvPr>
          <p:cNvSpPr/>
          <p:nvPr/>
        </p:nvSpPr>
        <p:spPr>
          <a:xfrm>
            <a:off x="3842380" y="2543970"/>
            <a:ext cx="5411879"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CN" altLang="en-US" sz="1100" b="1" dirty="0">
                <a:solidFill>
                  <a:srgbClr val="000000"/>
                </a:solidFill>
                <a:latin typeface="Times New Roman" pitchFamily="18" charset="0"/>
                <a:cs typeface="Times New Roman" pitchFamily="18" charset="0"/>
              </a:rPr>
              <a:t>、</a:t>
            </a:r>
            <a:r>
              <a:rPr lang="zh-TW" altLang="en-US" sz="1100" b="1" dirty="0">
                <a:solidFill>
                  <a:srgbClr val="000000"/>
                </a:solidFill>
                <a:latin typeface="Times New Roman" pitchFamily="18" charset="0"/>
                <a:cs typeface="Times New Roman" pitchFamily="18" charset="0"/>
              </a:rPr>
              <a:t>在行銷策略的每一個要素中，資源應該如何分配才能最好實現企業的行銷目標？</a:t>
            </a:r>
            <a:endParaRPr lang="en-US" altLang="zh-CN" sz="11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例如，應該選擇何種廣告傳媒？應該如何針對現有顧客和潛在顧客來部署銷售人員？</a:t>
            </a:r>
          </a:p>
        </p:txBody>
      </p:sp>
      <p:sp>
        <p:nvSpPr>
          <p:cNvPr id="24" name="矩形 23">
            <a:extLst>
              <a:ext uri="{FF2B5EF4-FFF2-40B4-BE49-F238E27FC236}">
                <a16:creationId xmlns:a16="http://schemas.microsoft.com/office/drawing/2014/main" id="{1027DB91-62DA-F417-6BE6-79C1A39AD292}"/>
              </a:ext>
            </a:extLst>
          </p:cNvPr>
          <p:cNvSpPr/>
          <p:nvPr/>
        </p:nvSpPr>
        <p:spPr>
          <a:xfrm>
            <a:off x="3842102" y="3096782"/>
            <a:ext cx="5411879"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4</a:t>
            </a:r>
            <a:r>
              <a:rPr lang="zh-CN" altLang="en-US" sz="1100" b="1" dirty="0">
                <a:solidFill>
                  <a:srgbClr val="000000"/>
                </a:solidFill>
                <a:latin typeface="Times New Roman" pitchFamily="18" charset="0"/>
                <a:cs typeface="Times New Roman" pitchFamily="18" charset="0"/>
              </a:rPr>
              <a:t>、</a:t>
            </a:r>
            <a:r>
              <a:rPr lang="zh-TW" altLang="en-US" sz="1100" b="1" dirty="0">
                <a:solidFill>
                  <a:srgbClr val="000000"/>
                </a:solidFill>
                <a:latin typeface="Times New Roman" pitchFamily="18" charset="0"/>
                <a:cs typeface="Times New Roman" pitchFamily="18" charset="0"/>
              </a:rPr>
              <a:t>哪一個區隔市場、地理區域、哪一種產品盈利最豐？</a:t>
            </a:r>
            <a:endParaRPr lang="en-US" altLang="zh-CN" sz="1100" b="1"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在激烈的市場競爭中，每一個區隔市場或潛在市場組合方面的需要是不同的。</a:t>
            </a:r>
          </a:p>
        </p:txBody>
      </p:sp>
    </p:spTree>
    <p:extLst>
      <p:ext uri="{BB962C8B-B14F-4D97-AF65-F5344CB8AC3E}">
        <p14:creationId xmlns:p14="http://schemas.microsoft.com/office/powerpoint/2010/main" val="1713750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30E2-6645-50CC-847B-CFA19184334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4E2FBA-674D-08E0-4DE1-C9AF083E610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1481C02-FEC7-50EC-393D-E15874A613C2}"/>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策略</a:t>
            </a:r>
            <a:r>
              <a:rPr lang="zh-TW" altLang="en-US" sz="900" dirty="0">
                <a:solidFill>
                  <a:srgbClr val="000000"/>
                </a:solidFill>
                <a:latin typeface="Times New Roman" pitchFamily="18" charset="0"/>
                <a:cs typeface="Times New Roman" pitchFamily="18" charset="0"/>
              </a:rPr>
              <a:t>控制與執行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TW"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行銷過程</a:t>
            </a:r>
            <a:r>
              <a:rPr lang="zh-TW" altLang="en-US" sz="900" dirty="0">
                <a:solidFill>
                  <a:srgbClr val="000000"/>
                </a:solidFill>
                <a:latin typeface="Times New Roman" pitchFamily="18" charset="0"/>
                <a:cs typeface="Times New Roman" pitchFamily="18" charset="0"/>
              </a:rPr>
              <a:t>控制要素</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ED6E7390-B64E-0299-5D2B-74BAE409F6B1}"/>
              </a:ext>
            </a:extLst>
          </p:cNvPr>
          <p:cNvSpPr/>
          <p:nvPr/>
        </p:nvSpPr>
        <p:spPr>
          <a:xfrm>
            <a:off x="2297444" y="561162"/>
            <a:ext cx="6927186" cy="569771"/>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控制與執行</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行銷控制過程要素</a:t>
            </a:r>
            <a:endParaRPr lang="en-US" altLang="zh-TW"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組織内部設計、製造、銷售人員、售後服務對行銷戰略的形成和執行起著至關重要的作用。</a:t>
            </a:r>
          </a:p>
        </p:txBody>
      </p:sp>
      <p:sp>
        <p:nvSpPr>
          <p:cNvPr id="6" name="左大括号 5">
            <a:extLst>
              <a:ext uri="{FF2B5EF4-FFF2-40B4-BE49-F238E27FC236}">
                <a16:creationId xmlns:a16="http://schemas.microsoft.com/office/drawing/2014/main" id="{28638822-897C-355C-B0C0-BC080A55CBCA}"/>
              </a:ext>
            </a:extLst>
          </p:cNvPr>
          <p:cNvSpPr/>
          <p:nvPr/>
        </p:nvSpPr>
        <p:spPr>
          <a:xfrm>
            <a:off x="3967365" y="1419203"/>
            <a:ext cx="264989" cy="380785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7" name="矩形 6">
            <a:extLst>
              <a:ext uri="{FF2B5EF4-FFF2-40B4-BE49-F238E27FC236}">
                <a16:creationId xmlns:a16="http://schemas.microsoft.com/office/drawing/2014/main" id="{E85DB150-95C7-09E0-B2F0-3AB72A5C322A}"/>
              </a:ext>
            </a:extLst>
          </p:cNvPr>
          <p:cNvSpPr/>
          <p:nvPr/>
        </p:nvSpPr>
        <p:spPr>
          <a:xfrm>
            <a:off x="4242569" y="1916421"/>
            <a:ext cx="4193439"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2</a:t>
            </a:r>
            <a:r>
              <a:rPr lang="zh-CN" altLang="en-US" sz="1100" b="1" dirty="0">
                <a:solidFill>
                  <a:srgbClr val="000000"/>
                </a:solidFill>
                <a:latin typeface="Times New Roman" pitchFamily="18" charset="0"/>
                <a:cs typeface="Times New Roman" pitchFamily="18" charset="0"/>
              </a:rPr>
              <a:t>、可行性</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題設是否現實？</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例如，關於銷售、利潤、競爭情況的假設，是基於事實嗎？</a:t>
            </a:r>
          </a:p>
        </p:txBody>
      </p:sp>
      <p:sp>
        <p:nvSpPr>
          <p:cNvPr id="9" name="矩形 8">
            <a:extLst>
              <a:ext uri="{FF2B5EF4-FFF2-40B4-BE49-F238E27FC236}">
                <a16:creationId xmlns:a16="http://schemas.microsoft.com/office/drawing/2014/main" id="{FF79471A-05E1-A5BB-FB38-199BD074241E}"/>
              </a:ext>
            </a:extLst>
          </p:cNvPr>
          <p:cNvSpPr/>
          <p:nvPr/>
        </p:nvSpPr>
        <p:spPr>
          <a:xfrm>
            <a:off x="4242568" y="2466085"/>
            <a:ext cx="4193436"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、靈活性</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是否擁有技術、資源、執行能力？</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例如，是否有足夠的銷售隊伍、廣告預算？員工能否履行義務？</a:t>
            </a:r>
          </a:p>
        </p:txBody>
      </p:sp>
      <p:sp>
        <p:nvSpPr>
          <p:cNvPr id="15" name="矩形 14">
            <a:extLst>
              <a:ext uri="{FF2B5EF4-FFF2-40B4-BE49-F238E27FC236}">
                <a16:creationId xmlns:a16="http://schemas.microsoft.com/office/drawing/2014/main" id="{574CC42E-C92A-775A-B8F5-974173CDD7CF}"/>
              </a:ext>
            </a:extLst>
          </p:cNvPr>
          <p:cNvSpPr/>
          <p:nvPr/>
        </p:nvSpPr>
        <p:spPr>
          <a:xfrm>
            <a:off x="4240816" y="1367673"/>
            <a:ext cx="4194974"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、適宜</a:t>
            </a:r>
            <a:r>
              <a:rPr lang="zh-CN" altLang="en-US" sz="1100" b="1" dirty="0">
                <a:solidFill>
                  <a:srgbClr val="000000"/>
                </a:solidFill>
                <a:latin typeface="Times New Roman" pitchFamily="18" charset="0"/>
                <a:cs typeface="Times New Roman" pitchFamily="18" charset="0"/>
              </a:rPr>
              <a:t>性</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是否具有持續優勢？</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例如，根據業務能力和競爭者的可能反應評價每一種可供選擇的策略。</a:t>
            </a:r>
          </a:p>
        </p:txBody>
      </p:sp>
      <p:sp>
        <p:nvSpPr>
          <p:cNvPr id="25" name="矩形 24">
            <a:extLst>
              <a:ext uri="{FF2B5EF4-FFF2-40B4-BE49-F238E27FC236}">
                <a16:creationId xmlns:a16="http://schemas.microsoft.com/office/drawing/2014/main" id="{383B15E3-09C7-E34E-B33E-EA65938EF45D}"/>
              </a:ext>
            </a:extLst>
          </p:cNvPr>
          <p:cNvSpPr/>
          <p:nvPr/>
        </p:nvSpPr>
        <p:spPr>
          <a:xfrm>
            <a:off x="4241320" y="3020467"/>
            <a:ext cx="4193436"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、一致性</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各決策是否結合爲一體？</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例如，公司内部各職能部門之間是否能保持一致？</a:t>
            </a:r>
          </a:p>
        </p:txBody>
      </p:sp>
      <p:sp>
        <p:nvSpPr>
          <p:cNvPr id="26" name="矩形 25">
            <a:extLst>
              <a:ext uri="{FF2B5EF4-FFF2-40B4-BE49-F238E27FC236}">
                <a16:creationId xmlns:a16="http://schemas.microsoft.com/office/drawing/2014/main" id="{6C92EB49-34E1-11DE-44FD-208C18DA651B}"/>
              </a:ext>
            </a:extLst>
          </p:cNvPr>
          <p:cNvSpPr/>
          <p:nvPr/>
        </p:nvSpPr>
        <p:spPr>
          <a:xfrm>
            <a:off x="4241320" y="3572055"/>
            <a:ext cx="4193436"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5</a:t>
            </a:r>
            <a:r>
              <a:rPr lang="zh-TW" altLang="en-US" sz="1100" b="1" dirty="0">
                <a:solidFill>
                  <a:srgbClr val="000000"/>
                </a:solidFill>
                <a:latin typeface="Times New Roman" pitchFamily="18" charset="0"/>
                <a:cs typeface="Times New Roman" pitchFamily="18" charset="0"/>
              </a:rPr>
              <a:t>、脆弱性</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將面臨何種風險和偶然因素？</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例如，如果關鍵性的假設錯誤，各決策將存在何種風險？</a:t>
            </a:r>
          </a:p>
        </p:txBody>
      </p:sp>
      <p:sp>
        <p:nvSpPr>
          <p:cNvPr id="27" name="矩形 26">
            <a:extLst>
              <a:ext uri="{FF2B5EF4-FFF2-40B4-BE49-F238E27FC236}">
                <a16:creationId xmlns:a16="http://schemas.microsoft.com/office/drawing/2014/main" id="{F3E86D30-ADE6-CE89-6EA2-DFD9A5E2E620}"/>
              </a:ext>
            </a:extLst>
          </p:cNvPr>
          <p:cNvSpPr/>
          <p:nvPr/>
        </p:nvSpPr>
        <p:spPr>
          <a:xfrm>
            <a:off x="4240816" y="4122270"/>
            <a:ext cx="4193436"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6</a:t>
            </a:r>
            <a:r>
              <a:rPr lang="zh-TW" altLang="en-US" sz="1100" b="1" dirty="0">
                <a:solidFill>
                  <a:srgbClr val="000000"/>
                </a:solidFill>
                <a:latin typeface="Times New Roman" pitchFamily="18" charset="0"/>
                <a:cs typeface="Times New Roman" pitchFamily="18" charset="0"/>
              </a:rPr>
              <a:t>、適應性</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能繼續保持靈活性嗎？</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例如，若有重大偶然事故發生，策略能在未來得到合理的修改嗎？</a:t>
            </a:r>
          </a:p>
        </p:txBody>
      </p:sp>
      <p:sp>
        <p:nvSpPr>
          <p:cNvPr id="28" name="矩形 27">
            <a:extLst>
              <a:ext uri="{FF2B5EF4-FFF2-40B4-BE49-F238E27FC236}">
                <a16:creationId xmlns:a16="http://schemas.microsoft.com/office/drawing/2014/main" id="{1809FD7A-6C05-CC8A-5C22-635B7555127A}"/>
              </a:ext>
            </a:extLst>
          </p:cNvPr>
          <p:cNvSpPr/>
          <p:nvPr/>
        </p:nvSpPr>
        <p:spPr>
          <a:xfrm>
            <a:off x="2312178" y="3166067"/>
            <a:ext cx="165518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行銷策略選擇關鍵問題</a:t>
            </a:r>
            <a:endParaRPr lang="zh-TW" altLang="en-US" sz="1100" dirty="0">
              <a:solidFill>
                <a:srgbClr val="000000"/>
              </a:solidFill>
              <a:latin typeface="Times New Roman" pitchFamily="18" charset="0"/>
              <a:cs typeface="Times New Roman" pitchFamily="18" charset="0"/>
            </a:endParaRPr>
          </a:p>
        </p:txBody>
      </p:sp>
      <p:sp>
        <p:nvSpPr>
          <p:cNvPr id="29" name="矩形 28">
            <a:extLst>
              <a:ext uri="{FF2B5EF4-FFF2-40B4-BE49-F238E27FC236}">
                <a16:creationId xmlns:a16="http://schemas.microsoft.com/office/drawing/2014/main" id="{32E23565-3991-A87B-C6E6-C37A467684D2}"/>
              </a:ext>
            </a:extLst>
          </p:cNvPr>
          <p:cNvSpPr/>
          <p:nvPr/>
        </p:nvSpPr>
        <p:spPr>
          <a:xfrm>
            <a:off x="4240816" y="4679150"/>
            <a:ext cx="4193436"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7</a:t>
            </a:r>
            <a:r>
              <a:rPr lang="zh-TW" altLang="en-US" sz="1100" b="1" dirty="0">
                <a:solidFill>
                  <a:srgbClr val="000000"/>
                </a:solidFill>
                <a:latin typeface="Times New Roman" pitchFamily="18" charset="0"/>
                <a:cs typeface="Times New Roman" pitchFamily="18" charset="0"/>
              </a:rPr>
              <a:t>、財務期望</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能帶來幾多經濟價值？</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聯系風險和回報，每一個策略選擇具有何種吸引力？</a:t>
            </a:r>
          </a:p>
        </p:txBody>
      </p:sp>
      <p:sp>
        <p:nvSpPr>
          <p:cNvPr id="37" name="矩形 36">
            <a:extLst>
              <a:ext uri="{FF2B5EF4-FFF2-40B4-BE49-F238E27FC236}">
                <a16:creationId xmlns:a16="http://schemas.microsoft.com/office/drawing/2014/main" id="{E4FABDF0-06FE-163A-3E7E-0A9B35995BDF}"/>
              </a:ext>
            </a:extLst>
          </p:cNvPr>
          <p:cNvSpPr/>
          <p:nvPr/>
        </p:nvSpPr>
        <p:spPr>
          <a:xfrm>
            <a:off x="2297444" y="5473715"/>
            <a:ext cx="6927186"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乔治</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达伊（</a:t>
            </a:r>
            <a:r>
              <a:rPr lang="en-US" altLang="zh-CN" sz="1100" dirty="0">
                <a:solidFill>
                  <a:srgbClr val="4D4D4D"/>
                </a:solidFill>
                <a:latin typeface="Times New Roman" pitchFamily="18" charset="0"/>
                <a:cs typeface="Times New Roman" pitchFamily="18" charset="0"/>
              </a:rPr>
              <a:t>George Day</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战略开发所需的强硬问题</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企业战略杂志，</a:t>
            </a:r>
            <a:r>
              <a:rPr lang="en-US" altLang="zh-CN" sz="1100" dirty="0">
                <a:solidFill>
                  <a:srgbClr val="4D4D4D"/>
                </a:solidFill>
                <a:latin typeface="Times New Roman" pitchFamily="18" charset="0"/>
                <a:cs typeface="Times New Roman" pitchFamily="18" charset="0"/>
              </a:rPr>
              <a:t>1986(7):60~68</a:t>
            </a:r>
            <a:endParaRPr lang="zh-CN" altLang="en-US" sz="11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3845625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30E2-6645-50CC-847B-CFA19184334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4E2FBA-674D-08E0-4DE1-C9AF083E610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1481C02-FEC7-50EC-393D-E15874A613C2}"/>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策略</a:t>
            </a:r>
            <a:r>
              <a:rPr lang="zh-TW" altLang="en-US" sz="900" dirty="0">
                <a:solidFill>
                  <a:srgbClr val="000000"/>
                </a:solidFill>
                <a:latin typeface="Times New Roman" pitchFamily="18" charset="0"/>
                <a:cs typeface="Times New Roman" pitchFamily="18" charset="0"/>
              </a:rPr>
              <a:t>控制與執行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TW"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行銷過程</a:t>
            </a:r>
            <a:r>
              <a:rPr lang="zh-TW" altLang="en-US" sz="900" dirty="0">
                <a:solidFill>
                  <a:srgbClr val="000000"/>
                </a:solidFill>
                <a:latin typeface="Times New Roman" pitchFamily="18" charset="0"/>
                <a:cs typeface="Times New Roman" pitchFamily="18" charset="0"/>
              </a:rPr>
              <a:t>控制要素</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ED6E7390-B64E-0299-5D2B-74BAE409F6B1}"/>
              </a:ext>
            </a:extLst>
          </p:cNvPr>
          <p:cNvSpPr/>
          <p:nvPr/>
        </p:nvSpPr>
        <p:spPr>
          <a:xfrm>
            <a:off x="2294754" y="711984"/>
            <a:ext cx="6932565"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控制與執行</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行銷控制過程要素</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B16141CF-251D-F7E5-4F7F-52BFB8F15D03}"/>
              </a:ext>
            </a:extLst>
          </p:cNvPr>
          <p:cNvSpPr/>
          <p:nvPr/>
        </p:nvSpPr>
        <p:spPr>
          <a:xfrm>
            <a:off x="1681391" y="1710220"/>
            <a:ext cx="1226725"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行銷控制的層次</a:t>
            </a:r>
            <a:endParaRPr lang="zh-CN"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E8BF5880-73E9-2E03-719F-02F1B71F3EEE}"/>
              </a:ext>
            </a:extLst>
          </p:cNvPr>
          <p:cNvSpPr/>
          <p:nvPr/>
        </p:nvSpPr>
        <p:spPr>
          <a:xfrm>
            <a:off x="3167314" y="1205623"/>
            <a:ext cx="693256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、策略控制</a:t>
            </a:r>
            <a:r>
              <a:rPr lang="zh-CN" altLang="en-US" sz="1100" dirty="0">
                <a:solidFill>
                  <a:srgbClr val="000000"/>
                </a:solidFill>
                <a:latin typeface="Times New Roman" pitchFamily="18" charset="0"/>
                <a:cs typeface="Times New Roman" pitchFamily="18" charset="0"/>
              </a:rPr>
              <a:t>：行銷效果考察、行銷審計（</a:t>
            </a:r>
            <a:r>
              <a:rPr lang="en-US" altLang="zh-CN" sz="1100" dirty="0">
                <a:solidFill>
                  <a:srgbClr val="000000"/>
                </a:solidFill>
                <a:latin typeface="Times New Roman" pitchFamily="18" charset="0"/>
                <a:cs typeface="Times New Roman" pitchFamily="18" charset="0"/>
              </a:rPr>
              <a:t>marketing audit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4" name="左大括号 13">
            <a:extLst>
              <a:ext uri="{FF2B5EF4-FFF2-40B4-BE49-F238E27FC236}">
                <a16:creationId xmlns:a16="http://schemas.microsoft.com/office/drawing/2014/main" id="{E304E6A6-C0BA-60D9-04BB-6E701BB0E790}"/>
              </a:ext>
            </a:extLst>
          </p:cNvPr>
          <p:cNvSpPr/>
          <p:nvPr/>
        </p:nvSpPr>
        <p:spPr>
          <a:xfrm>
            <a:off x="2911164" y="1254535"/>
            <a:ext cx="250792" cy="1225496"/>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5" name="矩形 14">
            <a:extLst>
              <a:ext uri="{FF2B5EF4-FFF2-40B4-BE49-F238E27FC236}">
                <a16:creationId xmlns:a16="http://schemas.microsoft.com/office/drawing/2014/main" id="{20C30B9C-9AD2-0662-3140-B29194B04942}"/>
              </a:ext>
            </a:extLst>
          </p:cNvPr>
          <p:cNvSpPr/>
          <p:nvPr/>
        </p:nvSpPr>
        <p:spPr>
          <a:xfrm>
            <a:off x="3167312" y="1525664"/>
            <a:ext cx="693256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、會計期間（</a:t>
            </a:r>
            <a:r>
              <a:rPr lang="en-US" altLang="zh-TW" sz="1100" dirty="0">
                <a:solidFill>
                  <a:srgbClr val="000000"/>
                </a:solidFill>
                <a:latin typeface="Times New Roman" pitchFamily="18" charset="0"/>
                <a:cs typeface="Times New Roman" pitchFamily="18" charset="0"/>
              </a:rPr>
              <a:t>fiscal period</a:t>
            </a:r>
            <a:r>
              <a:rPr lang="zh-TW" altLang="en-US" sz="1100" dirty="0">
                <a:solidFill>
                  <a:srgbClr val="000000"/>
                </a:solidFill>
                <a:latin typeface="Times New Roman" pitchFamily="18" charset="0"/>
                <a:cs typeface="Times New Roman" pitchFamily="18" charset="0"/>
              </a:rPr>
              <a:t>）計劃控制</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市場占有率分析、銷售費用</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銷售額</a:t>
            </a:r>
            <a:r>
              <a:rPr lang="zh-TW" altLang="en-US" sz="1100" dirty="0">
                <a:solidFill>
                  <a:srgbClr val="000000"/>
                </a:solidFill>
                <a:latin typeface="Times New Roman" pitchFamily="18" charset="0"/>
                <a:cs typeface="Times New Roman" pitchFamily="18" charset="0"/>
              </a:rPr>
              <a:t>分析、財務分析、顧客態度追蹤</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A430F534-CC1B-D6B7-A0B1-952EE1B099A7}"/>
              </a:ext>
            </a:extLst>
          </p:cNvPr>
          <p:cNvSpPr/>
          <p:nvPr/>
        </p:nvSpPr>
        <p:spPr>
          <a:xfrm>
            <a:off x="3168052" y="1845865"/>
            <a:ext cx="693256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、效率和效果控制</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費用比率、廣告效果評估、市場潛力、貢獻率分析。</a:t>
            </a:r>
          </a:p>
        </p:txBody>
      </p:sp>
      <p:sp>
        <p:nvSpPr>
          <p:cNvPr id="31" name="矩形 30">
            <a:extLst>
              <a:ext uri="{FF2B5EF4-FFF2-40B4-BE49-F238E27FC236}">
                <a16:creationId xmlns:a16="http://schemas.microsoft.com/office/drawing/2014/main" id="{1AB3B45F-BCE4-ED9D-397C-04BABA189350}"/>
              </a:ext>
            </a:extLst>
          </p:cNvPr>
          <p:cNvSpPr/>
          <p:nvPr/>
        </p:nvSpPr>
        <p:spPr>
          <a:xfrm>
            <a:off x="3168050" y="2165906"/>
            <a:ext cx="693256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、盈利能力控制</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產品、區域、顧客群、分銷通路、訂單盈利情況。</a:t>
            </a:r>
          </a:p>
        </p:txBody>
      </p:sp>
      <p:sp>
        <p:nvSpPr>
          <p:cNvPr id="32" name="左大括号 31">
            <a:extLst>
              <a:ext uri="{FF2B5EF4-FFF2-40B4-BE49-F238E27FC236}">
                <a16:creationId xmlns:a16="http://schemas.microsoft.com/office/drawing/2014/main" id="{AF4A15E3-B1CB-6F3B-A5B7-34E4CFEF3123}"/>
              </a:ext>
            </a:extLst>
          </p:cNvPr>
          <p:cNvSpPr/>
          <p:nvPr/>
        </p:nvSpPr>
        <p:spPr>
          <a:xfrm>
            <a:off x="5169531" y="2983097"/>
            <a:ext cx="264989" cy="1876732"/>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33" name="矩形 32">
            <a:extLst>
              <a:ext uri="{FF2B5EF4-FFF2-40B4-BE49-F238E27FC236}">
                <a16:creationId xmlns:a16="http://schemas.microsoft.com/office/drawing/2014/main" id="{45911281-4D42-D89C-BB09-06F93331A04D}"/>
              </a:ext>
            </a:extLst>
          </p:cNvPr>
          <p:cNvSpPr/>
          <p:nvPr/>
        </p:nvSpPr>
        <p:spPr>
          <a:xfrm>
            <a:off x="5444735" y="3261875"/>
            <a:ext cx="152881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2</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行銷策略審計</a:t>
            </a:r>
          </a:p>
        </p:txBody>
      </p:sp>
      <p:sp>
        <p:nvSpPr>
          <p:cNvPr id="34" name="矩形 33">
            <a:extLst>
              <a:ext uri="{FF2B5EF4-FFF2-40B4-BE49-F238E27FC236}">
                <a16:creationId xmlns:a16="http://schemas.microsoft.com/office/drawing/2014/main" id="{94B66C1D-C5F7-282B-3FC1-E3E5C4315F6E}"/>
              </a:ext>
            </a:extLst>
          </p:cNvPr>
          <p:cNvSpPr/>
          <p:nvPr/>
        </p:nvSpPr>
        <p:spPr>
          <a:xfrm>
            <a:off x="5444733" y="3577859"/>
            <a:ext cx="152881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、行銷組織審計</a:t>
            </a:r>
          </a:p>
        </p:txBody>
      </p:sp>
      <p:sp>
        <p:nvSpPr>
          <p:cNvPr id="35" name="矩形 34">
            <a:extLst>
              <a:ext uri="{FF2B5EF4-FFF2-40B4-BE49-F238E27FC236}">
                <a16:creationId xmlns:a16="http://schemas.microsoft.com/office/drawing/2014/main" id="{FC6708D8-FE93-978A-832D-BADAF0CC9697}"/>
              </a:ext>
            </a:extLst>
          </p:cNvPr>
          <p:cNvSpPr/>
          <p:nvPr/>
        </p:nvSpPr>
        <p:spPr>
          <a:xfrm>
            <a:off x="5442433" y="2931567"/>
            <a:ext cx="152953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、行銷環境審計</a:t>
            </a:r>
          </a:p>
        </p:txBody>
      </p:sp>
      <p:sp>
        <p:nvSpPr>
          <p:cNvPr id="36" name="矩形 35">
            <a:extLst>
              <a:ext uri="{FF2B5EF4-FFF2-40B4-BE49-F238E27FC236}">
                <a16:creationId xmlns:a16="http://schemas.microsoft.com/office/drawing/2014/main" id="{8A917DCD-185D-2116-7105-7B3831FCED35}"/>
              </a:ext>
            </a:extLst>
          </p:cNvPr>
          <p:cNvSpPr/>
          <p:nvPr/>
        </p:nvSpPr>
        <p:spPr>
          <a:xfrm>
            <a:off x="5443485" y="3898561"/>
            <a:ext cx="152881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資訊</a:t>
            </a:r>
            <a:r>
              <a:rPr lang="zh-TW" altLang="en-US" sz="1100" dirty="0">
                <a:solidFill>
                  <a:srgbClr val="000000"/>
                </a:solidFill>
                <a:latin typeface="Times New Roman" pitchFamily="18" charset="0"/>
                <a:cs typeface="Times New Roman" pitchFamily="18" charset="0"/>
              </a:rPr>
              <a:t>系統審計</a:t>
            </a:r>
          </a:p>
        </p:txBody>
      </p:sp>
      <p:sp>
        <p:nvSpPr>
          <p:cNvPr id="37" name="矩形 36">
            <a:extLst>
              <a:ext uri="{FF2B5EF4-FFF2-40B4-BE49-F238E27FC236}">
                <a16:creationId xmlns:a16="http://schemas.microsoft.com/office/drawing/2014/main" id="{8FA6B55F-DEA3-9B71-F9D7-33EC251BDF53}"/>
              </a:ext>
            </a:extLst>
          </p:cNvPr>
          <p:cNvSpPr/>
          <p:nvPr/>
        </p:nvSpPr>
        <p:spPr>
          <a:xfrm>
            <a:off x="5443485" y="4221549"/>
            <a:ext cx="152881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、行銷</a:t>
            </a:r>
            <a:r>
              <a:rPr lang="zh-CN" altLang="en-US" sz="1100" dirty="0">
                <a:solidFill>
                  <a:srgbClr val="000000"/>
                </a:solidFill>
                <a:latin typeface="Times New Roman" pitchFamily="18" charset="0"/>
                <a:cs typeface="Times New Roman" pitchFamily="18" charset="0"/>
              </a:rPr>
              <a:t>產出</a:t>
            </a:r>
            <a:r>
              <a:rPr lang="zh-TW" altLang="en-US" sz="1100" dirty="0">
                <a:solidFill>
                  <a:srgbClr val="000000"/>
                </a:solidFill>
                <a:latin typeface="Times New Roman" pitchFamily="18" charset="0"/>
                <a:cs typeface="Times New Roman" pitchFamily="18" charset="0"/>
              </a:rPr>
              <a:t>率審計</a:t>
            </a:r>
          </a:p>
        </p:txBody>
      </p:sp>
      <p:sp>
        <p:nvSpPr>
          <p:cNvPr id="38" name="矩形 37">
            <a:extLst>
              <a:ext uri="{FF2B5EF4-FFF2-40B4-BE49-F238E27FC236}">
                <a16:creationId xmlns:a16="http://schemas.microsoft.com/office/drawing/2014/main" id="{C88DA8BC-D7C0-494B-D6A4-D890C54BC299}"/>
              </a:ext>
            </a:extLst>
          </p:cNvPr>
          <p:cNvSpPr/>
          <p:nvPr/>
        </p:nvSpPr>
        <p:spPr>
          <a:xfrm>
            <a:off x="5442981" y="4538084"/>
            <a:ext cx="1528815"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、行銷職能審計</a:t>
            </a:r>
          </a:p>
        </p:txBody>
      </p:sp>
      <p:sp>
        <p:nvSpPr>
          <p:cNvPr id="39" name="矩形 38">
            <a:extLst>
              <a:ext uri="{FF2B5EF4-FFF2-40B4-BE49-F238E27FC236}">
                <a16:creationId xmlns:a16="http://schemas.microsoft.com/office/drawing/2014/main" id="{9A057BA8-669B-30D3-F135-9D47DC4B61E6}"/>
              </a:ext>
            </a:extLst>
          </p:cNvPr>
          <p:cNvSpPr/>
          <p:nvPr/>
        </p:nvSpPr>
        <p:spPr>
          <a:xfrm>
            <a:off x="3284220" y="3748214"/>
            <a:ext cx="1885311"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行銷審計（</a:t>
            </a:r>
            <a:r>
              <a:rPr lang="en-US" altLang="zh-CN" sz="1100" dirty="0">
                <a:solidFill>
                  <a:srgbClr val="000000"/>
                </a:solidFill>
                <a:latin typeface="Times New Roman" pitchFamily="18" charset="0"/>
                <a:cs typeface="Times New Roman" pitchFamily="18" charset="0"/>
              </a:rPr>
              <a:t>marketing audit</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852964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30E2-6645-50CC-847B-CFA19184334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4E2FBA-674D-08E0-4DE1-C9AF083E610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1481C02-FEC7-50EC-393D-E15874A613C2}"/>
              </a:ext>
            </a:extLst>
          </p:cNvPr>
          <p:cNvSpPr>
            <a:spLocks noChangeArrowheads="1"/>
          </p:cNvSpPr>
          <p:nvPr/>
        </p:nvSpPr>
        <p:spPr bwMode="auto">
          <a:xfrm>
            <a:off x="48707" y="240082"/>
            <a:ext cx="1075376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策略</a:t>
            </a:r>
            <a:r>
              <a:rPr lang="zh-TW" altLang="en-US" sz="900" dirty="0">
                <a:solidFill>
                  <a:srgbClr val="000000"/>
                </a:solidFill>
                <a:latin typeface="Times New Roman" pitchFamily="18" charset="0"/>
                <a:cs typeface="Times New Roman" pitchFamily="18" charset="0"/>
              </a:rPr>
              <a:t>控制與執行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TW"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行銷過程</a:t>
            </a:r>
            <a:r>
              <a:rPr lang="zh-TW" altLang="en-US" sz="900" dirty="0">
                <a:solidFill>
                  <a:srgbClr val="000000"/>
                </a:solidFill>
                <a:latin typeface="Times New Roman" pitchFamily="18" charset="0"/>
                <a:cs typeface="Times New Roman" pitchFamily="18" charset="0"/>
              </a:rPr>
              <a:t>控制要素</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盈利率控制 </a:t>
            </a:r>
            <a:r>
              <a:rPr lang="en-US" altLang="zh-TW"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以活動爲基礎的成本系統</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activity based classification</a:t>
            </a:r>
            <a:r>
              <a:rPr lang="en-US" altLang="zh-TW" sz="900" dirty="0">
                <a:solidFill>
                  <a:srgbClr val="000000"/>
                </a:solidFill>
                <a:latin typeface="Times New Roman" pitchFamily="18" charset="0"/>
                <a:cs typeface="Times New Roman" pitchFamily="18" charset="0"/>
              </a:rPr>
              <a:t>, ABC)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ED6E7390-B64E-0299-5D2B-74BAE409F6B1}"/>
              </a:ext>
            </a:extLst>
          </p:cNvPr>
          <p:cNvSpPr/>
          <p:nvPr/>
        </p:nvSpPr>
        <p:spPr>
          <a:xfrm>
            <a:off x="500993" y="613676"/>
            <a:ext cx="1052008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控制與執行</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行銷控制過程要素</a:t>
            </a:r>
            <a:r>
              <a:rPr lang="zh-CN" altLang="en-US" sz="1100" dirty="0">
                <a:solidFill>
                  <a:srgbClr val="4D4D4D"/>
                </a:solidFill>
                <a:latin typeface="Times New Roman" pitchFamily="18" charset="0"/>
                <a:cs typeface="Times New Roman" pitchFamily="18" charset="0"/>
              </a:rPr>
              <a:t>：盈利率控制 </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以活動爲基礎的成本系統（</a:t>
            </a:r>
            <a:r>
              <a:rPr lang="en-US" altLang="zh-CN" sz="1100" dirty="0">
                <a:solidFill>
                  <a:srgbClr val="4D4D4D"/>
                </a:solidFill>
                <a:latin typeface="Times New Roman" pitchFamily="18" charset="0"/>
                <a:cs typeface="Times New Roman" pitchFamily="18" charset="0"/>
              </a:rPr>
              <a:t>activity based classification, ABC</a:t>
            </a:r>
            <a:r>
              <a:rPr lang="zh-CN" altLang="en-US" sz="1100" dirty="0">
                <a:solidFill>
                  <a:srgbClr val="4D4D4D"/>
                </a:solidFill>
                <a:latin typeface="Times New Roman" pitchFamily="18" charset="0"/>
                <a:cs typeface="Times New Roman" pitchFamily="18" charset="0"/>
              </a:rPr>
              <a:t>）</a:t>
            </a:r>
          </a:p>
        </p:txBody>
      </p:sp>
      <p:sp>
        <p:nvSpPr>
          <p:cNvPr id="6" name="矩形 5">
            <a:extLst>
              <a:ext uri="{FF2B5EF4-FFF2-40B4-BE49-F238E27FC236}">
                <a16:creationId xmlns:a16="http://schemas.microsoft.com/office/drawing/2014/main" id="{39938268-91AE-A097-BB92-E57321F6C81C}"/>
              </a:ext>
            </a:extLst>
          </p:cNvPr>
          <p:cNvSpPr/>
          <p:nvPr/>
        </p:nvSpPr>
        <p:spPr>
          <a:xfrm>
            <a:off x="500993" y="927801"/>
            <a:ext cx="10520083" cy="1837619"/>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組織的會計系統必須首先識別各種行銷活動的成本，然後把活動成本和重要的區隔群結合起來進行分析。這個過程的關鍵是決定產品、客戶的有關成本，並追溯所有活動的成本（如倉儲、廣告），在這些活動中，資源被分配給特定的產品和區隔市場。以活動爲基礎的成本系統（</a:t>
            </a:r>
            <a:r>
              <a:rPr lang="en-US" altLang="zh-TW" sz="1100" dirty="0">
                <a:solidFill>
                  <a:srgbClr val="4D4D4D"/>
                </a:solidFill>
                <a:latin typeface="Times New Roman" pitchFamily="18" charset="0"/>
                <a:cs typeface="Times New Roman" pitchFamily="18" charset="0"/>
              </a:rPr>
              <a:t>ABC</a:t>
            </a:r>
            <a:r>
              <a:rPr lang="zh-TW" altLang="en-US" sz="1100" dirty="0">
                <a:solidFill>
                  <a:srgbClr val="4D4D4D"/>
                </a:solidFill>
                <a:latin typeface="Times New Roman" pitchFamily="18" charset="0"/>
                <a:cs typeface="Times New Roman" pitchFamily="18" charset="0"/>
              </a:rPr>
              <a:t>方法）（</a:t>
            </a:r>
            <a:r>
              <a:rPr lang="en-US" altLang="zh-TW" sz="1100" dirty="0">
                <a:solidFill>
                  <a:srgbClr val="4D4D4D"/>
                </a:solidFill>
                <a:latin typeface="Times New Roman" pitchFamily="18" charset="0"/>
                <a:cs typeface="Times New Roman" pitchFamily="18" charset="0"/>
              </a:rPr>
              <a:t>activity based classification, ABC</a:t>
            </a:r>
            <a:r>
              <a:rPr lang="zh-TW" altLang="en-US" sz="1100" dirty="0">
                <a:solidFill>
                  <a:srgbClr val="4D4D4D"/>
                </a:solidFill>
                <a:latin typeface="Times New Roman" pitchFamily="18" charset="0"/>
                <a:cs typeface="Times New Roman" pitchFamily="18" charset="0"/>
              </a:rPr>
              <a:t>）揭示了舉辦特別的活動與舉辦這些活動對組織資源需求之間的聯系。即產品、品牌、顧客、設施、區域或分銷通路究竟是如何產生收入和消耗資源的。基於活動的成本分析主要集中於改善這些活動，從而產生最大的利潤。</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以活動爲基礎的成本系統（</a:t>
            </a:r>
            <a:r>
              <a:rPr lang="en-US" altLang="zh-TW" sz="1100" dirty="0">
                <a:solidFill>
                  <a:srgbClr val="4D4D4D"/>
                </a:solidFill>
                <a:latin typeface="Times New Roman" pitchFamily="18" charset="0"/>
                <a:cs typeface="Times New Roman" pitchFamily="18" charset="0"/>
              </a:rPr>
              <a:t>ABC</a:t>
            </a:r>
            <a:r>
              <a:rPr lang="zh-TW" altLang="en-US" sz="1100" dirty="0">
                <a:solidFill>
                  <a:srgbClr val="4D4D4D"/>
                </a:solidFill>
                <a:latin typeface="Times New Roman" pitchFamily="18" charset="0"/>
                <a:cs typeface="Times New Roman" pitchFamily="18" charset="0"/>
              </a:rPr>
              <a:t>方法）（</a:t>
            </a:r>
            <a:r>
              <a:rPr lang="en-US" altLang="zh-TW" sz="1100" dirty="0">
                <a:solidFill>
                  <a:srgbClr val="4D4D4D"/>
                </a:solidFill>
                <a:latin typeface="Times New Roman" pitchFamily="18" charset="0"/>
                <a:cs typeface="Times New Roman" pitchFamily="18" charset="0"/>
              </a:rPr>
              <a:t>activity based classification, ABC</a:t>
            </a:r>
            <a:r>
              <a:rPr lang="zh-TW" altLang="en-US" sz="1100" dirty="0">
                <a:solidFill>
                  <a:srgbClr val="4D4D4D"/>
                </a:solidFill>
                <a:latin typeface="Times New Roman" pitchFamily="18" charset="0"/>
                <a:cs typeface="Times New Roman" pitchFamily="18" charset="0"/>
              </a:rPr>
              <a:t>）需要打破傳統的會計概念，不再根據職能單位（</a:t>
            </a:r>
            <a:r>
              <a:rPr lang="en-US" altLang="zh-CN" sz="1100" dirty="0">
                <a:solidFill>
                  <a:srgbClr val="4D4D4D"/>
                </a:solidFill>
                <a:latin typeface="Times New Roman" pitchFamily="18" charset="0"/>
                <a:cs typeface="Times New Roman" pitchFamily="18" charset="0"/>
              </a:rPr>
              <a:t>p</a:t>
            </a:r>
            <a:r>
              <a:rPr lang="en-US" altLang="zh-TW" sz="1100" dirty="0">
                <a:solidFill>
                  <a:srgbClr val="4D4D4D"/>
                </a:solidFill>
                <a:latin typeface="Times New Roman" pitchFamily="18" charset="0"/>
                <a:cs typeface="Times New Roman" pitchFamily="18" charset="0"/>
              </a:rPr>
              <a:t>rofit </a:t>
            </a:r>
            <a:r>
              <a:rPr lang="en-US" altLang="zh-CN" sz="1100" dirty="0">
                <a:solidFill>
                  <a:srgbClr val="4D4D4D"/>
                </a:solidFill>
                <a:latin typeface="Times New Roman" pitchFamily="18" charset="0"/>
                <a:cs typeface="Times New Roman" pitchFamily="18" charset="0"/>
              </a:rPr>
              <a:t>c</a:t>
            </a:r>
            <a:r>
              <a:rPr lang="en-US" altLang="zh-TW" sz="1100" dirty="0">
                <a:solidFill>
                  <a:srgbClr val="4D4D4D"/>
                </a:solidFill>
                <a:latin typeface="Times New Roman" pitchFamily="18" charset="0"/>
                <a:cs typeface="Times New Roman" pitchFamily="18" charset="0"/>
              </a:rPr>
              <a:t>enter </a:t>
            </a:r>
            <a:r>
              <a:rPr lang="en-US" altLang="zh-CN" sz="1100" dirty="0">
                <a:solidFill>
                  <a:srgbClr val="4D4D4D"/>
                </a:solidFill>
                <a:latin typeface="Times New Roman" pitchFamily="18" charset="0"/>
                <a:cs typeface="Times New Roman" pitchFamily="18" charset="0"/>
              </a:rPr>
              <a:t>or b</a:t>
            </a:r>
            <a:r>
              <a:rPr lang="en-US" altLang="zh-TW" sz="1100" dirty="0">
                <a:solidFill>
                  <a:srgbClr val="4D4D4D"/>
                </a:solidFill>
                <a:latin typeface="Times New Roman" pitchFamily="18" charset="0"/>
                <a:cs typeface="Times New Roman" pitchFamily="18" charset="0"/>
              </a:rPr>
              <a:t>usiness </a:t>
            </a:r>
            <a:r>
              <a:rPr lang="en-US" altLang="zh-CN" sz="1100" dirty="0">
                <a:solidFill>
                  <a:srgbClr val="4D4D4D"/>
                </a:solidFill>
                <a:latin typeface="Times New Roman" pitchFamily="18" charset="0"/>
                <a:cs typeface="Times New Roman" pitchFamily="18" charset="0"/>
              </a:rPr>
              <a:t>u</a:t>
            </a:r>
            <a:r>
              <a:rPr lang="en-US" altLang="zh-TW" sz="1100" dirty="0">
                <a:solidFill>
                  <a:srgbClr val="4D4D4D"/>
                </a:solidFill>
                <a:latin typeface="Times New Roman" pitchFamily="18" charset="0"/>
                <a:cs typeface="Times New Roman" pitchFamily="18" charset="0"/>
              </a:rPr>
              <a:t>nit, BU</a:t>
            </a:r>
            <a:r>
              <a:rPr lang="zh-TW" altLang="en-US" sz="1100" dirty="0">
                <a:solidFill>
                  <a:srgbClr val="4D4D4D"/>
                </a:solidFill>
                <a:latin typeface="Times New Roman" pitchFamily="18" charset="0"/>
                <a:cs typeface="Times New Roman" pitchFamily="18" charset="0"/>
              </a:rPr>
              <a:t>）分配費用，而是把費用與活動</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operating activity</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相匹配。一旦把資源投入與相應的活動聯系起來，就能選擇不同的決策，減少資源浪費。爲了提高盈利率，工業品行銷需要明確如何降低資源的投入或增加資源的輸出。</a:t>
            </a:r>
            <a:endParaRPr lang="zh-CN" altLang="en-US" sz="1100" dirty="0">
              <a:solidFill>
                <a:srgbClr val="4D4D4D"/>
              </a:solidFill>
              <a:latin typeface="Times New Roman" pitchFamily="18" charset="0"/>
              <a:cs typeface="Times New Roman" pitchFamily="18" charset="0"/>
            </a:endParaRPr>
          </a:p>
        </p:txBody>
      </p:sp>
      <p:graphicFrame>
        <p:nvGraphicFramePr>
          <p:cNvPr id="7" name="表格 6">
            <a:extLst>
              <a:ext uri="{FF2B5EF4-FFF2-40B4-BE49-F238E27FC236}">
                <a16:creationId xmlns:a16="http://schemas.microsoft.com/office/drawing/2014/main" id="{DCD19C94-AD45-59A2-24AE-A952F559B9B2}"/>
              </a:ext>
            </a:extLst>
          </p:cNvPr>
          <p:cNvGraphicFramePr>
            <a:graphicFrameLocks noGrp="1"/>
          </p:cNvGraphicFramePr>
          <p:nvPr>
            <p:extLst>
              <p:ext uri="{D42A27DB-BD31-4B8C-83A1-F6EECF244321}">
                <p14:modId xmlns:p14="http://schemas.microsoft.com/office/powerpoint/2010/main" val="910376024"/>
              </p:ext>
            </p:extLst>
          </p:nvPr>
        </p:nvGraphicFramePr>
        <p:xfrm>
          <a:off x="1794296" y="3121726"/>
          <a:ext cx="7933476" cy="1642336"/>
        </p:xfrm>
        <a:graphic>
          <a:graphicData uri="http://schemas.openxmlformats.org/drawingml/2006/table">
            <a:tbl>
              <a:tblPr firstRow="1" bandRow="1">
                <a:tableStyleId>{5C22544A-7EE6-4342-B048-85BDC9FD1C3A}</a:tableStyleId>
              </a:tblPr>
              <a:tblGrid>
                <a:gridCol w="1138518">
                  <a:extLst>
                    <a:ext uri="{9D8B030D-6E8A-4147-A177-3AD203B41FA5}">
                      <a16:colId xmlns:a16="http://schemas.microsoft.com/office/drawing/2014/main" val="1126843155"/>
                    </a:ext>
                  </a:extLst>
                </a:gridCol>
                <a:gridCol w="3397479">
                  <a:extLst>
                    <a:ext uri="{9D8B030D-6E8A-4147-A177-3AD203B41FA5}">
                      <a16:colId xmlns:a16="http://schemas.microsoft.com/office/drawing/2014/main" val="4288993446"/>
                    </a:ext>
                  </a:extLst>
                </a:gridCol>
                <a:gridCol w="3397479">
                  <a:extLst>
                    <a:ext uri="{9D8B030D-6E8A-4147-A177-3AD203B41FA5}">
                      <a16:colId xmlns:a16="http://schemas.microsoft.com/office/drawing/2014/main" val="1079328578"/>
                    </a:ext>
                  </a:extLst>
                </a:gridCol>
              </a:tblGrid>
              <a:tr h="821168">
                <a:tc>
                  <a:txBody>
                    <a:bodyPr/>
                    <a:lstStyle/>
                    <a:p>
                      <a:pPr algn="ctr"/>
                      <a:endParaRPr lang="zh-CN" altLang="en-US" sz="1400" b="1" kern="1200" dirty="0">
                        <a:solidFill>
                          <a:schemeClr val="tx1"/>
                        </a:solidFill>
                        <a:latin typeface="宋体" panose="02010600030101010101" pitchFamily="2" charset="-122"/>
                        <a:ea typeface="宋体" panose="02010600030101010101" pitchFamily="2" charset="-122"/>
                        <a:cs typeface="+mn-cs"/>
                      </a:endParaRPr>
                    </a:p>
                  </a:txBody>
                  <a:tcPr anchor="ctr"/>
                </a:tc>
                <a:tc>
                  <a:txBody>
                    <a:bodyPr/>
                    <a:lstStyle/>
                    <a:p>
                      <a:pPr algn="ctr"/>
                      <a:r>
                        <a:rPr lang="zh-CN" altLang="en-US" sz="1400" dirty="0">
                          <a:solidFill>
                            <a:schemeClr val="tx1"/>
                          </a:solidFill>
                          <a:latin typeface="宋体" panose="02010600030101010101" pitchFamily="2" charset="-122"/>
                          <a:ea typeface="宋体" panose="02010600030101010101" pitchFamily="2" charset="-122"/>
                        </a:rPr>
                        <a:t>傳統會計概念</a:t>
                      </a:r>
                    </a:p>
                  </a:txBody>
                  <a:tcPr anchor="ctr"/>
                </a:tc>
                <a:tc>
                  <a:txBody>
                    <a:bodyPr/>
                    <a:lstStyle/>
                    <a:p>
                      <a:pPr algn="ctr"/>
                      <a:r>
                        <a:rPr lang="zh-CN" altLang="en-US"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以活動爲基礎的成本系統</a:t>
                      </a:r>
                      <a:endParaRPr lang="en-US"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ctr"/>
                      <a:r>
                        <a:rPr lang="zh-CN" altLang="en-US"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400" b="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activity based classification</a:t>
                      </a:r>
                      <a:r>
                        <a:rPr lang="en-US" altLang="zh-CN" sz="1400" b="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ABC</a:t>
                      </a:r>
                      <a:r>
                        <a:rPr lang="zh-CN" altLang="en-US" sz="1400" dirty="0">
                          <a:solidFill>
                            <a:schemeClr val="tx1"/>
                          </a:solidFill>
                          <a:latin typeface="宋体" panose="02010600030101010101" pitchFamily="2" charset="-122"/>
                          <a:ea typeface="宋体" panose="02010600030101010101" pitchFamily="2" charset="-122"/>
                        </a:rPr>
                        <a:t>）</a:t>
                      </a:r>
                    </a:p>
                  </a:txBody>
                  <a:tcPr anchor="ctr"/>
                </a:tc>
                <a:extLst>
                  <a:ext uri="{0D108BD9-81ED-4DB2-BD59-A6C34878D82A}">
                    <a16:rowId xmlns:a16="http://schemas.microsoft.com/office/drawing/2014/main" val="3513733"/>
                  </a:ext>
                </a:extLst>
              </a:tr>
              <a:tr h="821168">
                <a:tc>
                  <a:txBody>
                    <a:bodyPr/>
                    <a:lstStyle/>
                    <a:p>
                      <a:pPr algn="ctr"/>
                      <a:r>
                        <a:rPr lang="zh-CN" altLang="en-US" sz="1400" b="1" kern="1200" dirty="0">
                          <a:solidFill>
                            <a:schemeClr val="tx1"/>
                          </a:solidFill>
                          <a:latin typeface="宋体" panose="02010600030101010101" pitchFamily="2" charset="-122"/>
                          <a:ea typeface="宋体" panose="02010600030101010101" pitchFamily="2" charset="-122"/>
                          <a:cs typeface="+mn-cs"/>
                        </a:rPr>
                        <a:t>會計單位</a:t>
                      </a:r>
                      <a:endParaRPr lang="en-US" altLang="zh-CN" sz="1400" b="1" kern="1200" dirty="0">
                        <a:solidFill>
                          <a:schemeClr val="tx1"/>
                        </a:solidFill>
                        <a:latin typeface="宋体" panose="02010600030101010101" pitchFamily="2" charset="-122"/>
                        <a:ea typeface="宋体" panose="02010600030101010101" pitchFamily="2" charset="-122"/>
                        <a:cs typeface="+mn-cs"/>
                      </a:endParaRPr>
                    </a:p>
                    <a:p>
                      <a:pPr algn="ctr"/>
                      <a:r>
                        <a:rPr lang="zh-CN" altLang="en-US" sz="1400" b="0" kern="1200" dirty="0">
                          <a:solidFill>
                            <a:schemeClr val="tx1"/>
                          </a:solidFill>
                          <a:latin typeface="宋体" panose="02010600030101010101" pitchFamily="2" charset="-122"/>
                          <a:ea typeface="宋体" panose="02010600030101010101" pitchFamily="2" charset="-122"/>
                          <a:cs typeface="+mn-cs"/>
                        </a:rPr>
                        <a:t>（</a:t>
                      </a:r>
                      <a:r>
                        <a:rPr lang="en-US" altLang="zh-CN" sz="1400" b="0" i="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unit</a:t>
                      </a:r>
                      <a:r>
                        <a:rPr lang="zh-CN" altLang="en-US" sz="1400" b="0" kern="1200" dirty="0">
                          <a:solidFill>
                            <a:schemeClr val="tx1"/>
                          </a:solidFill>
                          <a:latin typeface="宋体" panose="02010600030101010101" pitchFamily="2" charset="-122"/>
                          <a:ea typeface="宋体" panose="02010600030101010101" pitchFamily="2" charset="-122"/>
                          <a:cs typeface="+mn-cs"/>
                        </a:rPr>
                        <a:t>）</a:t>
                      </a:r>
                    </a:p>
                  </a:txBody>
                  <a:tcPr anchor="ctr"/>
                </a:tc>
                <a:tc>
                  <a:txBody>
                    <a:bodyPr/>
                    <a:lstStyle/>
                    <a:p>
                      <a:pPr algn="ctr"/>
                      <a:r>
                        <a:rPr lang="zh-CN" altLang="en-US" sz="1400" dirty="0">
                          <a:solidFill>
                            <a:schemeClr val="tx1"/>
                          </a:solidFill>
                          <a:latin typeface="宋体" panose="02010600030101010101" pitchFamily="2" charset="-122"/>
                          <a:ea typeface="宋体" panose="02010600030101010101" pitchFamily="2" charset="-122"/>
                        </a:rPr>
                        <a:t>職能單位</a:t>
                      </a:r>
                      <a:endParaRPr lang="en-US" altLang="zh-CN" sz="1400" dirty="0">
                        <a:solidFill>
                          <a:schemeClr val="tx1"/>
                        </a:solidFill>
                        <a:latin typeface="宋体" panose="02010600030101010101" pitchFamily="2" charset="-122"/>
                        <a:ea typeface="宋体" panose="02010600030101010101" pitchFamily="2" charset="-122"/>
                      </a:endParaRPr>
                    </a:p>
                    <a:p>
                      <a:pPr algn="ctr"/>
                      <a:r>
                        <a:rPr lang="zh-CN" altLang="en-US" sz="1400" dirty="0">
                          <a:solidFill>
                            <a:schemeClr val="tx1"/>
                          </a:solidFill>
                          <a:latin typeface="宋体" panose="02010600030101010101" pitchFamily="2" charset="-122"/>
                          <a:ea typeface="宋体" panose="02010600030101010101" pitchFamily="2" charset="-122"/>
                        </a:rPr>
                        <a:t>（</a:t>
                      </a:r>
                      <a:r>
                        <a:rPr lang="en-US" altLang="zh-CN" sz="1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profit center or business unit</a:t>
                      </a:r>
                      <a:r>
                        <a:rPr lang="en-US"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BU</a:t>
                      </a:r>
                      <a:r>
                        <a:rPr lang="zh-CN" altLang="en-US" sz="1400" dirty="0">
                          <a:solidFill>
                            <a:schemeClr val="tx1"/>
                          </a:solidFill>
                          <a:latin typeface="宋体" panose="02010600030101010101" pitchFamily="2" charset="-122"/>
                          <a:ea typeface="宋体" panose="02010600030101010101" pitchFamily="2" charset="-122"/>
                        </a:rPr>
                        <a:t>）</a:t>
                      </a:r>
                    </a:p>
                  </a:txBody>
                  <a:tcPr anchor="ctr"/>
                </a:tc>
                <a:tc>
                  <a:txBody>
                    <a:bodyPr/>
                    <a:lstStyle/>
                    <a:p>
                      <a:pPr algn="ctr"/>
                      <a:r>
                        <a:rPr lang="zh-CN" altLang="en-US" sz="1400" dirty="0">
                          <a:solidFill>
                            <a:schemeClr val="tx1"/>
                          </a:solidFill>
                          <a:latin typeface="宋体" panose="02010600030101010101" pitchFamily="2" charset="-122"/>
                          <a:ea typeface="宋体" panose="02010600030101010101" pitchFamily="2" charset="-122"/>
                        </a:rPr>
                        <a:t>運營活動</a:t>
                      </a:r>
                      <a:endParaRPr lang="en-US" altLang="zh-CN" sz="1400" dirty="0">
                        <a:solidFill>
                          <a:schemeClr val="tx1"/>
                        </a:solidFill>
                        <a:latin typeface="宋体" panose="02010600030101010101" pitchFamily="2" charset="-122"/>
                        <a:ea typeface="宋体" panose="02010600030101010101" pitchFamily="2" charset="-122"/>
                      </a:endParaRPr>
                    </a:p>
                    <a:p>
                      <a:pPr algn="ctr"/>
                      <a:r>
                        <a:rPr lang="zh-CN" altLang="en-US" sz="1400" dirty="0">
                          <a:solidFill>
                            <a:schemeClr val="tx1"/>
                          </a:solidFill>
                          <a:latin typeface="宋体" panose="02010600030101010101" pitchFamily="2" charset="-122"/>
                          <a:ea typeface="宋体" panose="02010600030101010101" pitchFamily="2" charset="-122"/>
                        </a:rPr>
                        <a:t>（</a:t>
                      </a:r>
                      <a:r>
                        <a:rPr lang="en-US" altLang="zh-CN" sz="1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operating activity</a:t>
                      </a:r>
                      <a:r>
                        <a:rPr lang="zh-CN" altLang="en-US" sz="1400" dirty="0">
                          <a:solidFill>
                            <a:schemeClr val="tx1"/>
                          </a:solidFill>
                          <a:latin typeface="宋体" panose="02010600030101010101" pitchFamily="2" charset="-122"/>
                          <a:ea typeface="宋体" panose="02010600030101010101" pitchFamily="2" charset="-122"/>
                        </a:rPr>
                        <a:t>）</a:t>
                      </a:r>
                    </a:p>
                  </a:txBody>
                  <a:tcPr anchor="ctr"/>
                </a:tc>
                <a:extLst>
                  <a:ext uri="{0D108BD9-81ED-4DB2-BD59-A6C34878D82A}">
                    <a16:rowId xmlns:a16="http://schemas.microsoft.com/office/drawing/2014/main" val="3245005295"/>
                  </a:ext>
                </a:extLst>
              </a:tr>
            </a:tbl>
          </a:graphicData>
        </a:graphic>
      </p:graphicFrame>
      <p:sp>
        <p:nvSpPr>
          <p:cNvPr id="8" name="矩形 7">
            <a:extLst>
              <a:ext uri="{FF2B5EF4-FFF2-40B4-BE49-F238E27FC236}">
                <a16:creationId xmlns:a16="http://schemas.microsoft.com/office/drawing/2014/main" id="{F15A5953-F6D3-0CD3-D1D5-CD54DA04BC7B}"/>
              </a:ext>
            </a:extLst>
          </p:cNvPr>
          <p:cNvSpPr/>
          <p:nvPr/>
        </p:nvSpPr>
        <p:spPr>
          <a:xfrm>
            <a:off x="500992" y="5238249"/>
            <a:ext cx="10520083" cy="568041"/>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罗宾</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考珀（</a:t>
            </a:r>
            <a:r>
              <a:rPr lang="en-US" altLang="zh-CN" sz="1100" dirty="0">
                <a:solidFill>
                  <a:srgbClr val="4D4D4D"/>
                </a:solidFill>
                <a:latin typeface="Times New Roman" pitchFamily="18" charset="0"/>
                <a:cs typeface="Times New Roman" pitchFamily="18" charset="0"/>
              </a:rPr>
              <a:t>Robin Cooper</a:t>
            </a:r>
            <a:r>
              <a:rPr lang="zh-CN" altLang="en-US" sz="1100" dirty="0">
                <a:solidFill>
                  <a:srgbClr val="4D4D4D"/>
                </a:solidFill>
                <a:latin typeface="Times New Roman" pitchFamily="18" charset="0"/>
                <a:cs typeface="Times New Roman" pitchFamily="18" charset="0"/>
              </a:rPr>
              <a:t>），罗伯特</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卡普兰（</a:t>
            </a:r>
            <a:r>
              <a:rPr lang="en-US" altLang="zh-CN" sz="1100" dirty="0">
                <a:solidFill>
                  <a:srgbClr val="4D4D4D"/>
                </a:solidFill>
                <a:latin typeface="Times New Roman" pitchFamily="18" charset="0"/>
                <a:cs typeface="Times New Roman" pitchFamily="18" charset="0"/>
              </a:rPr>
              <a:t>Robert Kaplan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ABC</a:t>
            </a:r>
            <a:r>
              <a:rPr lang="zh-CN" altLang="en-US" sz="1100" dirty="0">
                <a:solidFill>
                  <a:srgbClr val="4D4D4D"/>
                </a:solidFill>
                <a:latin typeface="Times New Roman" pitchFamily="18" charset="0"/>
                <a:cs typeface="Times New Roman" pitchFamily="18" charset="0"/>
              </a:rPr>
              <a:t>分析中的利润优先</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哈佛商学院评论，</a:t>
            </a:r>
            <a:r>
              <a:rPr lang="en-US" altLang="zh-CN" sz="1100" dirty="0">
                <a:solidFill>
                  <a:srgbClr val="4D4D4D"/>
                </a:solidFill>
                <a:latin typeface="Times New Roman" pitchFamily="18" charset="0"/>
                <a:cs typeface="Times New Roman" pitchFamily="18" charset="0"/>
              </a:rPr>
              <a:t>1993</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130</a:t>
            </a:r>
          </a:p>
          <a:p>
            <a:pPr algn="ctr">
              <a:lnSpc>
                <a:spcPct val="150000"/>
              </a:lnSpc>
            </a:pPr>
            <a:r>
              <a:rPr lang="zh-CN" altLang="en-US" sz="1100" dirty="0">
                <a:solidFill>
                  <a:srgbClr val="4D4D4D"/>
                </a:solidFill>
                <a:latin typeface="Times New Roman" pitchFamily="18" charset="0"/>
                <a:cs typeface="Times New Roman" pitchFamily="18" charset="0"/>
              </a:rPr>
              <a:t>罗宾</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考珀（</a:t>
            </a:r>
            <a:r>
              <a:rPr lang="en-US" altLang="zh-CN" sz="1100" dirty="0">
                <a:solidFill>
                  <a:srgbClr val="4D4D4D"/>
                </a:solidFill>
                <a:latin typeface="Times New Roman" pitchFamily="18" charset="0"/>
                <a:cs typeface="Times New Roman" pitchFamily="18" charset="0"/>
              </a:rPr>
              <a:t>Robin Cooper</a:t>
            </a:r>
            <a:r>
              <a:rPr lang="zh-CN" altLang="en-US" sz="1100" dirty="0">
                <a:solidFill>
                  <a:srgbClr val="4D4D4D"/>
                </a:solidFill>
                <a:latin typeface="Times New Roman" pitchFamily="18" charset="0"/>
                <a:cs typeface="Times New Roman" pitchFamily="18" charset="0"/>
              </a:rPr>
              <a:t>），罗伯特</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卡普兰（</a:t>
            </a:r>
            <a:r>
              <a:rPr lang="en-US" altLang="zh-CN" sz="1100" dirty="0">
                <a:solidFill>
                  <a:srgbClr val="4D4D4D"/>
                </a:solidFill>
                <a:latin typeface="Times New Roman" pitchFamily="18" charset="0"/>
                <a:cs typeface="Times New Roman" pitchFamily="18" charset="0"/>
              </a:rPr>
              <a:t>Robert Kaplan</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承诺和危险组成的成本系统</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哈佛商学院评论，</a:t>
            </a:r>
            <a:r>
              <a:rPr lang="en-US" altLang="zh-CN" sz="1100" dirty="0">
                <a:solidFill>
                  <a:srgbClr val="4D4D4D"/>
                </a:solidFill>
                <a:latin typeface="Times New Roman" pitchFamily="18" charset="0"/>
                <a:cs typeface="Times New Roman" pitchFamily="18" charset="0"/>
              </a:rPr>
              <a:t>1998</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7~8</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74. 109~119</a:t>
            </a:r>
          </a:p>
        </p:txBody>
      </p:sp>
    </p:spTree>
    <p:extLst>
      <p:ext uri="{BB962C8B-B14F-4D97-AF65-F5344CB8AC3E}">
        <p14:creationId xmlns:p14="http://schemas.microsoft.com/office/powerpoint/2010/main" val="28996059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C30E2-6645-50CC-847B-CFA19184334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4E2FBA-674D-08E0-4DE1-C9AF083E610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31481C02-FEC7-50EC-393D-E15874A613C2}"/>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策略</a:t>
            </a:r>
            <a:r>
              <a:rPr lang="zh-TW" altLang="en-US" sz="900" dirty="0">
                <a:solidFill>
                  <a:srgbClr val="000000"/>
                </a:solidFill>
                <a:latin typeface="Times New Roman" pitchFamily="18" charset="0"/>
                <a:cs typeface="Times New Roman" pitchFamily="18" charset="0"/>
              </a:rPr>
              <a:t>控制與執行</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Marketing Performance Analysis</a:t>
            </a:r>
            <a:r>
              <a:rPr lang="en-US" altLang="zh-TW"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行銷策略執行技巧；</a:t>
            </a:r>
          </a:p>
        </p:txBody>
      </p:sp>
      <p:sp>
        <p:nvSpPr>
          <p:cNvPr id="5" name="矩形 4">
            <a:extLst>
              <a:ext uri="{FF2B5EF4-FFF2-40B4-BE49-F238E27FC236}">
                <a16:creationId xmlns:a16="http://schemas.microsoft.com/office/drawing/2014/main" id="{ED6E7390-B64E-0299-5D2B-74BAE409F6B1}"/>
              </a:ext>
            </a:extLst>
          </p:cNvPr>
          <p:cNvSpPr/>
          <p:nvPr/>
        </p:nvSpPr>
        <p:spPr>
          <a:xfrm>
            <a:off x="2294754" y="1038219"/>
            <a:ext cx="6932565"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en-US" altLang="zh-CN" sz="1100" dirty="0">
                <a:solidFill>
                  <a:srgbClr val="4D4D4D"/>
                </a:solidFill>
                <a:latin typeface="Times New Roman" pitchFamily="18" charset="0"/>
                <a:cs typeface="Times New Roman" pitchFamily="18" charset="0"/>
              </a:rPr>
              <a:t>industrial</a:t>
            </a:r>
            <a:r>
              <a:rPr lang="zh-CN" altLang="en-US" sz="1100" dirty="0">
                <a:solidFill>
                  <a:srgbClr val="4D4D4D"/>
                </a:solidFill>
                <a:latin typeface="Times New Roman" pitchFamily="18" charset="0"/>
                <a:cs typeface="Times New Roman" pitchFamily="18" charset="0"/>
              </a:rPr>
              <a:t>）行銷 </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控制與執行</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Marketing Performance Analysis</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TW" altLang="en-US" sz="1100" dirty="0">
                <a:solidFill>
                  <a:srgbClr val="4D4D4D"/>
                </a:solidFill>
                <a:latin typeface="Times New Roman" pitchFamily="18" charset="0"/>
                <a:cs typeface="Times New Roman" pitchFamily="18" charset="0"/>
              </a:rPr>
              <a:t>行銷</a:t>
            </a:r>
            <a:r>
              <a:rPr lang="zh-CN" altLang="en-US" sz="1100" dirty="0">
                <a:solidFill>
                  <a:srgbClr val="4D4D4D"/>
                </a:solidFill>
                <a:latin typeface="Times New Roman" pitchFamily="18" charset="0"/>
                <a:cs typeface="Times New Roman" pitchFamily="18" charset="0"/>
              </a:rPr>
              <a:t>策略</a:t>
            </a:r>
            <a:r>
              <a:rPr lang="zh-TW" altLang="en-US" sz="1100" dirty="0">
                <a:solidFill>
                  <a:srgbClr val="4D4D4D"/>
                </a:solidFill>
                <a:latin typeface="Times New Roman" pitchFamily="18" charset="0"/>
                <a:cs typeface="Times New Roman" pitchFamily="18" charset="0"/>
              </a:rPr>
              <a:t>執行技巧</a:t>
            </a:r>
            <a:endParaRPr lang="zh-CN"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AF121DA4-4CA8-869D-3BBA-5B8177DD71D2}"/>
              </a:ext>
            </a:extLst>
          </p:cNvPr>
          <p:cNvSpPr/>
          <p:nvPr/>
        </p:nvSpPr>
        <p:spPr>
          <a:xfrm>
            <a:off x="1221143" y="3015089"/>
            <a:ext cx="1226725"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行銷策略的執行</a:t>
            </a:r>
          </a:p>
        </p:txBody>
      </p:sp>
      <p:sp>
        <p:nvSpPr>
          <p:cNvPr id="6" name="矩形 5">
            <a:extLst>
              <a:ext uri="{FF2B5EF4-FFF2-40B4-BE49-F238E27FC236}">
                <a16:creationId xmlns:a16="http://schemas.microsoft.com/office/drawing/2014/main" id="{365C748D-14A6-2362-EBE3-04463AD3C9E8}"/>
              </a:ext>
            </a:extLst>
          </p:cNvPr>
          <p:cNvSpPr/>
          <p:nvPr/>
        </p:nvSpPr>
        <p:spPr>
          <a:xfrm>
            <a:off x="2710114" y="1924971"/>
            <a:ext cx="7027510" cy="778739"/>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、互動</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行銷</a:t>
            </a:r>
            <a:r>
              <a:rPr lang="zh-CN" altLang="en-US" sz="1000" dirty="0">
                <a:solidFill>
                  <a:srgbClr val="000000"/>
                </a:solidFill>
                <a:latin typeface="Times New Roman" pitchFamily="18" charset="0"/>
                <a:cs typeface="Times New Roman" pitchFamily="18" charset="0"/>
              </a:rPr>
              <a:t>執行者</a:t>
            </a:r>
            <a:r>
              <a:rPr lang="zh-TW" altLang="en-US" sz="1000" dirty="0">
                <a:solidFill>
                  <a:srgbClr val="000000"/>
                </a:solidFill>
                <a:latin typeface="Times New Roman" pitchFamily="18" charset="0"/>
                <a:cs typeface="Times New Roman" pitchFamily="18" charset="0"/>
              </a:rPr>
              <a:t>需要與組織内、外部的其他人員頻繁的互動。組織内部的同事對行銷策略的形成和執行有至關重要的作用。在組織外部，行銷人員需要和重要的顧客、通路成員、廣告商打交道。</a:t>
            </a:r>
          </a:p>
        </p:txBody>
      </p:sp>
      <p:sp>
        <p:nvSpPr>
          <p:cNvPr id="7" name="左大括号 6">
            <a:extLst>
              <a:ext uri="{FF2B5EF4-FFF2-40B4-BE49-F238E27FC236}">
                <a16:creationId xmlns:a16="http://schemas.microsoft.com/office/drawing/2014/main" id="{6DB0B64D-3A57-9446-702D-6C078AA127A8}"/>
              </a:ext>
            </a:extLst>
          </p:cNvPr>
          <p:cNvSpPr/>
          <p:nvPr/>
        </p:nvSpPr>
        <p:spPr>
          <a:xfrm>
            <a:off x="2453964" y="1973883"/>
            <a:ext cx="250792" cy="239653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446D5E37-618E-EF8D-677F-7A555BA48D14}"/>
              </a:ext>
            </a:extLst>
          </p:cNvPr>
          <p:cNvSpPr/>
          <p:nvPr/>
        </p:nvSpPr>
        <p:spPr>
          <a:xfrm>
            <a:off x="2710112" y="2709832"/>
            <a:ext cx="7027510" cy="547907"/>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、分配</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行銷執行者根據手邊的銷售任務合理分配時間、任務、人員、資金。</a:t>
            </a:r>
          </a:p>
        </p:txBody>
      </p:sp>
      <p:sp>
        <p:nvSpPr>
          <p:cNvPr id="9" name="矩形 8">
            <a:extLst>
              <a:ext uri="{FF2B5EF4-FFF2-40B4-BE49-F238E27FC236}">
                <a16:creationId xmlns:a16="http://schemas.microsoft.com/office/drawing/2014/main" id="{F2BD51B0-725F-39A2-BCB2-327A49F21F51}"/>
              </a:ext>
            </a:extLst>
          </p:cNvPr>
          <p:cNvSpPr/>
          <p:nvPr/>
        </p:nvSpPr>
        <p:spPr>
          <a:xfrm>
            <a:off x="2710852" y="3266253"/>
            <a:ext cx="7027510"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、管理</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良好</a:t>
            </a:r>
            <a:r>
              <a:rPr lang="zh-CN" altLang="en-US" sz="1000" dirty="0">
                <a:solidFill>
                  <a:srgbClr val="000000"/>
                </a:solidFill>
                <a:latin typeface="Times New Roman" pitchFamily="18" charset="0"/>
                <a:cs typeface="Times New Roman" pitchFamily="18" charset="0"/>
              </a:rPr>
              <a:t>的</a:t>
            </a:r>
            <a:r>
              <a:rPr lang="zh-TW" altLang="en-US" sz="1000" dirty="0">
                <a:solidFill>
                  <a:srgbClr val="000000"/>
                </a:solidFill>
                <a:latin typeface="Times New Roman" pitchFamily="18" charset="0"/>
                <a:cs typeface="Times New Roman" pitchFamily="18" charset="0"/>
              </a:rPr>
              <a:t>管理技能在處理公司的資訊和控制系統時，常表現出過人的靈活性</a:t>
            </a:r>
            <a:r>
              <a:rPr lang="zh-CN" altLang="en-US"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而不管</a:t>
            </a:r>
            <a:r>
              <a:rPr lang="zh-CN" altLang="en-US" sz="1000" dirty="0">
                <a:solidFill>
                  <a:srgbClr val="000000"/>
                </a:solidFill>
                <a:latin typeface="Times New Roman" pitchFamily="18" charset="0"/>
                <a:cs typeface="Times New Roman" pitchFamily="18" charset="0"/>
              </a:rPr>
              <a:t>資訊</a:t>
            </a:r>
            <a:r>
              <a:rPr lang="zh-TW" altLang="en-US" sz="1000" dirty="0">
                <a:solidFill>
                  <a:srgbClr val="000000"/>
                </a:solidFill>
                <a:latin typeface="Times New Roman" pitchFamily="18" charset="0"/>
                <a:cs typeface="Times New Roman" pitchFamily="18" charset="0"/>
              </a:rPr>
              <a:t>控制系統是否充分。</a:t>
            </a:r>
          </a:p>
        </p:txBody>
      </p:sp>
      <p:sp>
        <p:nvSpPr>
          <p:cNvPr id="10" name="矩形 9">
            <a:extLst>
              <a:ext uri="{FF2B5EF4-FFF2-40B4-BE49-F238E27FC236}">
                <a16:creationId xmlns:a16="http://schemas.microsoft.com/office/drawing/2014/main" id="{B03A0D3F-C96A-5B39-9447-EC0545417C9B}"/>
              </a:ext>
            </a:extLst>
          </p:cNvPr>
          <p:cNvSpPr/>
          <p:nvPr/>
        </p:nvSpPr>
        <p:spPr>
          <a:xfrm>
            <a:off x="2710850" y="3822514"/>
            <a:ext cx="7027510" cy="547907"/>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、組織</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a:p>
            <a:pPr>
              <a:lnSpc>
                <a:spcPct val="150000"/>
              </a:lnSpc>
            </a:pPr>
            <a:r>
              <a:rPr lang="zh-TW" altLang="en-US" sz="1000" dirty="0">
                <a:solidFill>
                  <a:srgbClr val="000000"/>
                </a:solidFill>
                <a:latin typeface="Times New Roman" pitchFamily="18" charset="0"/>
                <a:cs typeface="Times New Roman" pitchFamily="18" charset="0"/>
              </a:rPr>
              <a:t>最好的行銷執行者也一定是有效的組織者。合理地執行常以行銷人員能否與組織内正式、非正式的人際網路的協調爲基礎。</a:t>
            </a:r>
          </a:p>
        </p:txBody>
      </p:sp>
    </p:spTree>
    <p:extLst>
      <p:ext uri="{BB962C8B-B14F-4D97-AF65-F5344CB8AC3E}">
        <p14:creationId xmlns:p14="http://schemas.microsoft.com/office/powerpoint/2010/main" val="25716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組織購買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Organization purchase behavior</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流程</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66B703F2-5B63-1729-0E94-F4755CD823E9}"/>
              </a:ext>
            </a:extLst>
          </p:cNvPr>
          <p:cNvSpPr/>
          <p:nvPr/>
        </p:nvSpPr>
        <p:spPr>
          <a:xfrm>
            <a:off x="1646237" y="678427"/>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組織購買（</a:t>
            </a:r>
            <a:r>
              <a:rPr lang="en-US" altLang="zh-CN" sz="1100" dirty="0">
                <a:solidFill>
                  <a:srgbClr val="4D4D4D"/>
                </a:solidFill>
                <a:latin typeface="Times New Roman" pitchFamily="18" charset="0"/>
                <a:cs typeface="Times New Roman" pitchFamily="18" charset="0"/>
              </a:rPr>
              <a:t>Organization purchase behavior</a:t>
            </a:r>
            <a:r>
              <a:rPr lang="zh-CN" altLang="en-US" sz="1100" dirty="0">
                <a:solidFill>
                  <a:srgbClr val="4D4D4D"/>
                </a:solidFill>
                <a:latin typeface="Times New Roman" pitchFamily="18" charset="0"/>
                <a:cs typeface="Times New Roman" pitchFamily="18" charset="0"/>
              </a:rPr>
              <a:t>）的流程階段：</a:t>
            </a:r>
            <a:endParaRPr lang="zh-TW" altLang="en-US" sz="1100" dirty="0">
              <a:solidFill>
                <a:srgbClr val="4D4D4D"/>
              </a:solidFill>
              <a:latin typeface="Times New Roman" pitchFamily="18" charset="0"/>
              <a:cs typeface="Times New Roman" pitchFamily="18" charset="0"/>
            </a:endParaRPr>
          </a:p>
        </p:txBody>
      </p:sp>
      <p:graphicFrame>
        <p:nvGraphicFramePr>
          <p:cNvPr id="4" name="表格 3">
            <a:extLst>
              <a:ext uri="{FF2B5EF4-FFF2-40B4-BE49-F238E27FC236}">
                <a16:creationId xmlns:a16="http://schemas.microsoft.com/office/drawing/2014/main" id="{40D3B0D3-034E-C154-7E6A-AAED60470E4F}"/>
              </a:ext>
            </a:extLst>
          </p:cNvPr>
          <p:cNvGraphicFramePr>
            <a:graphicFrameLocks noGrp="1"/>
          </p:cNvGraphicFramePr>
          <p:nvPr>
            <p:extLst>
              <p:ext uri="{D42A27DB-BD31-4B8C-83A1-F6EECF244321}">
                <p14:modId xmlns:p14="http://schemas.microsoft.com/office/powerpoint/2010/main" val="1048603326"/>
              </p:ext>
            </p:extLst>
          </p:nvPr>
        </p:nvGraphicFramePr>
        <p:xfrm>
          <a:off x="1646237" y="1147473"/>
          <a:ext cx="8229600" cy="4536000"/>
        </p:xfrm>
        <a:graphic>
          <a:graphicData uri="http://schemas.openxmlformats.org/drawingml/2006/table">
            <a:tbl>
              <a:tblPr firstRow="1" firstCol="1" bandRow="1"/>
              <a:tblGrid>
                <a:gridCol w="3365034">
                  <a:extLst>
                    <a:ext uri="{9D8B030D-6E8A-4147-A177-3AD203B41FA5}">
                      <a16:colId xmlns:a16="http://schemas.microsoft.com/office/drawing/2014/main" val="4114386385"/>
                    </a:ext>
                  </a:extLst>
                </a:gridCol>
                <a:gridCol w="1621522">
                  <a:extLst>
                    <a:ext uri="{9D8B030D-6E8A-4147-A177-3AD203B41FA5}">
                      <a16:colId xmlns:a16="http://schemas.microsoft.com/office/drawing/2014/main" val="2279868341"/>
                    </a:ext>
                  </a:extLst>
                </a:gridCol>
                <a:gridCol w="1621522">
                  <a:extLst>
                    <a:ext uri="{9D8B030D-6E8A-4147-A177-3AD203B41FA5}">
                      <a16:colId xmlns:a16="http://schemas.microsoft.com/office/drawing/2014/main" val="2412879817"/>
                    </a:ext>
                  </a:extLst>
                </a:gridCol>
                <a:gridCol w="1621522">
                  <a:extLst>
                    <a:ext uri="{9D8B030D-6E8A-4147-A177-3AD203B41FA5}">
                      <a16:colId xmlns:a16="http://schemas.microsoft.com/office/drawing/2014/main" val="3017798297"/>
                    </a:ext>
                  </a:extLst>
                </a:gridCol>
              </a:tblGrid>
              <a:tr h="567000">
                <a:tc>
                  <a:txBody>
                    <a:bodyPr/>
                    <a:lstStyle/>
                    <a:p>
                      <a:pPr algn="ct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採購過程               採購</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類型</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a:noFill/>
                    </a:lnL>
                    <a:lnR w="9525"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9525" cap="flat" cmpd="sng" algn="ctr">
                      <a:solidFill>
                        <a:schemeClr val="tx1"/>
                      </a:solidFill>
                      <a:prstDash val="solid"/>
                      <a:round/>
                      <a:headEnd type="none" w="med" len="med"/>
                      <a:tailEnd type="none" w="med" len="med"/>
                    </a:lnTlToBr>
                    <a:noFill/>
                  </a:tcPr>
                </a:tc>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直接重購</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修正重購</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首次</a:t>
                      </a: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採</a:t>
                      </a:r>
                      <a:r>
                        <a:rPr lang="zh-TW" sz="1600" b="1" kern="100" dirty="0">
                          <a:effectLst/>
                          <a:latin typeface="宋体" panose="02010600030101010101" pitchFamily="2" charset="-122"/>
                          <a:ea typeface="宋体" panose="02010600030101010101" pitchFamily="2" charset="-122"/>
                          <a:cs typeface="Times New Roman" panose="02020603050405020304" pitchFamily="18" charset="0"/>
                        </a:rPr>
                        <a:t>購</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712"/>
                  </a:ext>
                </a:extLst>
              </a:tr>
              <a:tr h="567000">
                <a:tc>
                  <a:txBody>
                    <a:bodyPr/>
                    <a:lstStyle/>
                    <a:p>
                      <a:pPr algn="just"/>
                      <a:r>
                        <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rPr>
                        <a:t>1</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、預測和認識需求</a:t>
                      </a:r>
                      <a:endParaRPr lang="zh-CN" sz="16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40000" marR="137160" marT="137160" marB="137160" anchor="ctr">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不必</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可能需要</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必需</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867395530"/>
                  </a:ext>
                </a:extLst>
              </a:tr>
              <a:tr h="567000">
                <a:tc>
                  <a:txBody>
                    <a:bodyPr/>
                    <a:lstStyle/>
                    <a:p>
                      <a:pPr algn="just"/>
                      <a:r>
                        <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rPr>
                        <a:t>2</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、分析描述需求特徵和規模</a:t>
                      </a:r>
                      <a:endParaRPr lang="zh-CN" sz="16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40000" marR="137160" marT="137160" marB="13716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不必</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可能需要</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必需</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249456199"/>
                  </a:ext>
                </a:extLst>
              </a:tr>
              <a:tr h="567000">
                <a:tc>
                  <a:txBody>
                    <a:bodyPr/>
                    <a:lstStyle/>
                    <a:p>
                      <a:pPr algn="just"/>
                      <a:r>
                        <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、尋找備選供貨商</a:t>
                      </a:r>
                      <a:endParaRPr lang="zh-CN" sz="16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40000" marR="137160" marT="137160" marB="13716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不必</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必需</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必需</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897182579"/>
                  </a:ext>
                </a:extLst>
              </a:tr>
              <a:tr h="567000">
                <a:tc>
                  <a:txBody>
                    <a:bodyPr/>
                    <a:lstStyle/>
                    <a:p>
                      <a:pPr algn="just"/>
                      <a:r>
                        <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rPr>
                        <a:t>4</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、詢價</a:t>
                      </a:r>
                      <a:endParaRPr lang="zh-CN" sz="16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40000" marR="137160" marT="137160" marB="13716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不必</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可能需要</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必需</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636388929"/>
                  </a:ext>
                </a:extLst>
              </a:tr>
              <a:tr h="567000">
                <a:tc>
                  <a:txBody>
                    <a:bodyPr/>
                    <a:lstStyle/>
                    <a:p>
                      <a:pPr algn="just"/>
                      <a:r>
                        <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rPr>
                        <a:t>5</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、評價供貨商</a:t>
                      </a:r>
                      <a:endParaRPr lang="zh-CN" sz="16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40000" marR="137160" marT="137160" marB="13716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不必</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可能需要</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必需</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119135670"/>
                  </a:ext>
                </a:extLst>
              </a:tr>
              <a:tr h="567000">
                <a:tc>
                  <a:txBody>
                    <a:bodyPr/>
                    <a:lstStyle/>
                    <a:p>
                      <a:pPr algn="just"/>
                      <a:r>
                        <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rPr>
                        <a:t>6</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a:t>
                      </a:r>
                      <a:r>
                        <a:rPr lang="zh-TW" altLang="en-US" sz="1600" b="1" kern="100" dirty="0">
                          <a:effectLst/>
                          <a:latin typeface="宋体" panose="02010600030101010101" pitchFamily="2" charset="-122"/>
                          <a:ea typeface="宋体" panose="02010600030101010101" pitchFamily="2" charset="-122"/>
                          <a:cs typeface="Times New Roman" panose="02020603050405020304" pitchFamily="18" charset="0"/>
                        </a:rPr>
                        <a:t>制訂供貨程序簽訂合同</a:t>
                      </a:r>
                      <a:endParaRPr lang="zh-CN" sz="16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40000" marR="137160" marT="137160" marB="13716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不必</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可能需要</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必需</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30233689"/>
                  </a:ext>
                </a:extLst>
              </a:tr>
              <a:tr h="567000">
                <a:tc>
                  <a:txBody>
                    <a:bodyPr/>
                    <a:lstStyle/>
                    <a:p>
                      <a:pPr algn="just"/>
                      <a:r>
                        <a:rPr lang="en-US" altLang="zh-CN" sz="1600" b="1" kern="100" dirty="0">
                          <a:effectLst/>
                          <a:latin typeface="宋体" panose="02010600030101010101" pitchFamily="2" charset="-122"/>
                          <a:ea typeface="宋体" panose="02010600030101010101" pitchFamily="2" charset="-122"/>
                          <a:cs typeface="Times New Roman" panose="02020603050405020304" pitchFamily="18" charset="0"/>
                        </a:rPr>
                        <a:t>7</a:t>
                      </a:r>
                      <a:r>
                        <a:rPr lang="zh-CN" altLang="en-US" sz="1600" b="1" kern="100" dirty="0">
                          <a:effectLst/>
                          <a:latin typeface="宋体" panose="02010600030101010101" pitchFamily="2" charset="-122"/>
                          <a:ea typeface="宋体" panose="02010600030101010101" pitchFamily="2" charset="-122"/>
                          <a:cs typeface="Times New Roman" panose="02020603050405020304" pitchFamily="18" charset="0"/>
                        </a:rPr>
                        <a:t>、合同執行情況評價</a:t>
                      </a:r>
                      <a:endParaRPr lang="zh-CN" sz="16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540000" marR="137160" marT="137160" marB="137160" anchor="ctr">
                    <a:lnL>
                      <a:noFill/>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必需</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9525"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必需</a:t>
                      </a:r>
                      <a:endParaRPr 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r>
                        <a:rPr lang="zh-CN" altLang="en-US" sz="1900" kern="100" dirty="0">
                          <a:effectLst/>
                          <a:latin typeface="宋体" panose="02010600030101010101" pitchFamily="2" charset="-122"/>
                          <a:ea typeface="宋体" panose="02010600030101010101" pitchFamily="2" charset="-122"/>
                          <a:cs typeface="Times New Roman" panose="02020603050405020304" pitchFamily="18" charset="0"/>
                        </a:rPr>
                        <a:t>必需</a:t>
                      </a:r>
                      <a:endParaRPr lang="zh-CN" altLang="zh-CN" sz="19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lnL w="6350" cap="flat" cmpd="sng" algn="ctr">
                      <a:solidFill>
                        <a:schemeClr val="tx1"/>
                      </a:solidFill>
                      <a:prstDash val="solid"/>
                      <a:round/>
                      <a:headEnd type="none" w="med" len="med"/>
                      <a:tailEnd type="none" w="med" len="med"/>
                    </a:lnL>
                    <a:lnR>
                      <a:noFill/>
                    </a:lnR>
                    <a:lnT w="3175" cap="flat" cmpd="sng" algn="ctr">
                      <a:solidFill>
                        <a:schemeClr val="tx1"/>
                      </a:solidFill>
                      <a:prstDash val="sys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3811938"/>
                  </a:ext>
                </a:extLst>
              </a:tr>
            </a:tbl>
          </a:graphicData>
        </a:graphic>
      </p:graphicFrame>
    </p:spTree>
    <p:extLst>
      <p:ext uri="{BB962C8B-B14F-4D97-AF65-F5344CB8AC3E}">
        <p14:creationId xmlns:p14="http://schemas.microsoft.com/office/powerpoint/2010/main" val="28760192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F1E6B-5F7D-328C-AAFB-BA1E4FA3529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40D30E2-4C03-86F1-D194-40909D1A33B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F8A57988-FD87-846B-CDF4-C87547FCB064}"/>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lang="zh-CN" altLang="en-US" sz="900" dirty="0">
                <a:solidFill>
                  <a:srgbClr val="000000"/>
                </a:solidFill>
                <a:latin typeface="Times New Roman" pitchFamily="18" charset="0"/>
                <a:cs typeface="Times New Roman" pitchFamily="18" charset="0"/>
              </a:rPr>
              <a:t>服務</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特徵</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characteristic</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A72BCEF8-95AD-ED16-A83D-BC43DBD89AD7}"/>
              </a:ext>
            </a:extLst>
          </p:cNvPr>
          <p:cNvSpPr/>
          <p:nvPr/>
        </p:nvSpPr>
        <p:spPr>
          <a:xfrm>
            <a:off x="639340" y="642758"/>
            <a:ext cx="9980987"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zh-TW" altLang="en-US" sz="1100" dirty="0">
                <a:solidFill>
                  <a:srgbClr val="4D4D4D"/>
                </a:solidFill>
                <a:latin typeface="Times New Roman" pitchFamily="18" charset="0"/>
                <a:cs typeface="Times New Roman" pitchFamily="18" charset="0"/>
              </a:rPr>
              <a:t>市場的服務產品（</a:t>
            </a:r>
            <a:r>
              <a:rPr lang="en-US" altLang="zh-TW" sz="1100" dirty="0">
                <a:solidFill>
                  <a:srgbClr val="4D4D4D"/>
                </a:solidFill>
                <a:latin typeface="Times New Roman" pitchFamily="18" charset="0"/>
                <a:cs typeface="Times New Roman" pitchFamily="18" charset="0"/>
              </a:rPr>
              <a:t>industrial service</a:t>
            </a:r>
            <a:r>
              <a:rPr lang="zh-TW" altLang="en-US" sz="1100" dirty="0">
                <a:solidFill>
                  <a:srgbClr val="4D4D4D"/>
                </a:solidFill>
                <a:latin typeface="Times New Roman" pitchFamily="18" charset="0"/>
                <a:cs typeface="Times New Roman" pitchFamily="18" charset="0"/>
              </a:rPr>
              <a:t>），有兩種類型</a:t>
            </a:r>
            <a:r>
              <a:rPr lang="zh-CN"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宋体" panose="02010600030101010101" pitchFamily="2" charset="-122"/>
                <a:cs typeface="Times New Roman" pitchFamily="18" charset="0"/>
              </a:rPr>
              <a:t>① </a:t>
            </a:r>
            <a:r>
              <a:rPr lang="zh-TW" altLang="en-US" sz="1100" dirty="0">
                <a:solidFill>
                  <a:srgbClr val="4D4D4D"/>
                </a:solidFill>
                <a:latin typeface="Times New Roman" pitchFamily="18" charset="0"/>
                <a:cs typeface="Times New Roman" pitchFamily="18" charset="0"/>
              </a:rPr>
              <a:t>有產品依托的服務（</a:t>
            </a:r>
            <a:r>
              <a:rPr lang="en-US" altLang="zh-TW" sz="1100" dirty="0">
                <a:solidFill>
                  <a:srgbClr val="4D4D4D"/>
                </a:solidFill>
                <a:latin typeface="Times New Roman" pitchFamily="18" charset="0"/>
                <a:cs typeface="Times New Roman" pitchFamily="18" charset="0"/>
              </a:rPr>
              <a:t>products supported by services</a:t>
            </a:r>
            <a:r>
              <a:rPr lang="zh-TW"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宋体" panose="02010600030101010101" pitchFamily="2" charset="-122"/>
                <a:cs typeface="Times New Roman" pitchFamily="18" charset="0"/>
              </a:rPr>
              <a:t>② </a:t>
            </a:r>
            <a:r>
              <a:rPr lang="zh-TW" altLang="en-US" sz="1100" dirty="0">
                <a:solidFill>
                  <a:srgbClr val="4D4D4D"/>
                </a:solidFill>
                <a:latin typeface="Times New Roman" pitchFamily="18" charset="0"/>
                <a:cs typeface="Times New Roman" pitchFamily="18" charset="0"/>
              </a:rPr>
              <a:t>純粹服務或商業服務（</a:t>
            </a:r>
            <a:r>
              <a:rPr lang="en-US" altLang="zh-TW" sz="1100" dirty="0">
                <a:solidFill>
                  <a:srgbClr val="4D4D4D"/>
                </a:solidFill>
                <a:latin typeface="Times New Roman" pitchFamily="18" charset="0"/>
                <a:cs typeface="Times New Roman" pitchFamily="18" charset="0"/>
              </a:rPr>
              <a:t>pure services</a:t>
            </a:r>
            <a:r>
              <a:rPr lang="zh-TW" altLang="en-US" sz="1100" dirty="0">
                <a:solidFill>
                  <a:srgbClr val="4D4D4D"/>
                </a:solidFill>
                <a:latin typeface="Times New Roman" pitchFamily="18" charset="0"/>
                <a:cs typeface="Times New Roman" pitchFamily="18" charset="0"/>
              </a:rPr>
              <a:t>）。</a:t>
            </a:r>
          </a:p>
        </p:txBody>
      </p:sp>
      <p:graphicFrame>
        <p:nvGraphicFramePr>
          <p:cNvPr id="4" name="表格 3">
            <a:extLst>
              <a:ext uri="{FF2B5EF4-FFF2-40B4-BE49-F238E27FC236}">
                <a16:creationId xmlns:a16="http://schemas.microsoft.com/office/drawing/2014/main" id="{56E3AA46-3182-5238-B33C-63579F032794}"/>
              </a:ext>
            </a:extLst>
          </p:cNvPr>
          <p:cNvGraphicFramePr>
            <a:graphicFrameLocks noGrp="1"/>
          </p:cNvGraphicFramePr>
          <p:nvPr>
            <p:extLst>
              <p:ext uri="{D42A27DB-BD31-4B8C-83A1-F6EECF244321}">
                <p14:modId xmlns:p14="http://schemas.microsoft.com/office/powerpoint/2010/main" val="3470188274"/>
              </p:ext>
            </p:extLst>
          </p:nvPr>
        </p:nvGraphicFramePr>
        <p:xfrm>
          <a:off x="615296" y="1085101"/>
          <a:ext cx="10291482" cy="4880783"/>
        </p:xfrm>
        <a:graphic>
          <a:graphicData uri="http://schemas.openxmlformats.org/drawingml/2006/table">
            <a:tbl>
              <a:tblPr firstRow="1" firstCol="1" bandRow="1"/>
              <a:tblGrid>
                <a:gridCol w="1783978">
                  <a:extLst>
                    <a:ext uri="{9D8B030D-6E8A-4147-A177-3AD203B41FA5}">
                      <a16:colId xmlns:a16="http://schemas.microsoft.com/office/drawing/2014/main" val="1621519494"/>
                    </a:ext>
                  </a:extLst>
                </a:gridCol>
                <a:gridCol w="3445714">
                  <a:extLst>
                    <a:ext uri="{9D8B030D-6E8A-4147-A177-3AD203B41FA5}">
                      <a16:colId xmlns:a16="http://schemas.microsoft.com/office/drawing/2014/main" val="3138721990"/>
                    </a:ext>
                  </a:extLst>
                </a:gridCol>
                <a:gridCol w="5061790">
                  <a:extLst>
                    <a:ext uri="{9D8B030D-6E8A-4147-A177-3AD203B41FA5}">
                      <a16:colId xmlns:a16="http://schemas.microsoft.com/office/drawing/2014/main" val="3215543331"/>
                    </a:ext>
                  </a:extLst>
                </a:gridCol>
              </a:tblGrid>
              <a:tr h="457646">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服務</a:t>
                      </a: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型商品的</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特性</a:t>
                      </a:r>
                    </a:p>
                  </a:txBody>
                  <a:tcPr marL="68580" marR="68580" marT="0"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引發的行銷問題</a:t>
                      </a: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建議的行銷戰略</a:t>
                      </a:r>
                    </a:p>
                  </a:txBody>
                  <a:tcPr marL="68580" marR="68580" marT="0"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2741824"/>
                  </a:ext>
                </a:extLst>
              </a:tr>
              <a:tr h="1847460">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無形性</a:t>
                      </a:r>
                    </a:p>
                  </a:txBody>
                  <a:tcPr marL="68580" marR="68580" marT="0"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不能存儲</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不能通過專利保護</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③ 不能進行展示和交流</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④ 定價困難</a:t>
                      </a: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强調有形的部分</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使用個人資源多於非個人資源</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③ 模擬或激發語言交流</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④ 創造强有力的組織形象</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⑤ 運用成本會計來幫助定價</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⑥ 加强售後交流</a:t>
                      </a:r>
                    </a:p>
                  </a:txBody>
                  <a:tcPr marL="68580" marR="68580" marT="0"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2279873"/>
                  </a:ext>
                </a:extLst>
              </a:tr>
              <a:tr h="97195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不可分割性</a:t>
                      </a:r>
                    </a:p>
                  </a:txBody>
                  <a:tcPr marL="68580" marR="68580" marT="0"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消費者參與生產</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其他消費者也參與生產</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③ 服務採用集中大規模生產很困難</a:t>
                      </a: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强調選擇和公共聯系的訓練</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管理消費者</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③ 採取多地址分布</a:t>
                      </a:r>
                    </a:p>
                  </a:txBody>
                  <a:tcPr marL="68580" marR="68580" marT="0"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6919275"/>
                  </a:ext>
                </a:extLst>
              </a:tr>
              <a:tr h="651209">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異質性</a:t>
                      </a:r>
                    </a:p>
                  </a:txBody>
                  <a:tcPr marL="68580" marR="68580" marT="0"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①</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標準化和質量控制比較難實現</a:t>
                      </a: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工業化服務（把一些普通服務標準化）</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定制服務</a:t>
                      </a:r>
                    </a:p>
                  </a:txBody>
                  <a:tcPr marL="68580" marR="68580" marT="0"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4738597"/>
                  </a:ext>
                </a:extLst>
              </a:tr>
              <a:tr h="95251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不可存儲性</a:t>
                      </a:r>
                    </a:p>
                  </a:txBody>
                  <a:tcPr marL="68580" marR="68580" marT="0"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②</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服務不可以存儲</a:t>
                      </a: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運用正確戰略以滿足波動的需求</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調整需求與滿足需求的能力以獲得二者的最佳匹配</a:t>
                      </a:r>
                    </a:p>
                  </a:txBody>
                  <a:tcPr marL="68580" marR="68580" marT="0"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601714"/>
                  </a:ext>
                </a:extLst>
              </a:tr>
            </a:tbl>
          </a:graphicData>
        </a:graphic>
      </p:graphicFrame>
    </p:spTree>
    <p:extLst>
      <p:ext uri="{BB962C8B-B14F-4D97-AF65-F5344CB8AC3E}">
        <p14:creationId xmlns:p14="http://schemas.microsoft.com/office/powerpoint/2010/main" val="3947317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AB9B7-56A3-1F95-C4AF-31A32A14B5C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16EC78E-F893-26E2-2FA7-0B2EEC1EAA14}"/>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71B45184-2FAA-E2C1-5430-3749AEB0B413}"/>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服務品質</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quality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A143A24F-04D0-C812-06A3-F7EE5487C77E}"/>
              </a:ext>
            </a:extLst>
          </p:cNvPr>
          <p:cNvSpPr/>
          <p:nvPr/>
        </p:nvSpPr>
        <p:spPr>
          <a:xfrm>
            <a:off x="1646237" y="664550"/>
            <a:ext cx="8229600" cy="1077603"/>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）的品質（</a:t>
            </a:r>
            <a:r>
              <a:rPr lang="en-US" altLang="zh-CN" sz="1100" dirty="0">
                <a:solidFill>
                  <a:srgbClr val="4D4D4D"/>
                </a:solidFill>
                <a:latin typeface="Times New Roman" pitchFamily="18" charset="0"/>
                <a:cs typeface="Times New Roman" pitchFamily="18" charset="0"/>
              </a:rPr>
              <a:t>quality</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服務的質量依賴於提供服務的人員的技能和才幹，如果一項新的服務游離於公司服務行銷人員的能力之外（新服務和公司人員的優勢不能結合），服務的品質和服務的發送都將可能出現偏差，最終會導致服務消費者對此項新服務的不愉快的感受。</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C7000B"/>
                </a:solidFill>
                <a:latin typeface="Times New Roman" pitchFamily="18" charset="0"/>
                <a:cs typeface="Times New Roman" pitchFamily="18" charset="0"/>
              </a:rPr>
              <a:t>服務提供者的實際服務表現，或他們對服務質量的理解，與消費者對服務的理解，基本沒有任何的相關性。</a:t>
            </a:r>
          </a:p>
        </p:txBody>
      </p:sp>
      <p:sp>
        <p:nvSpPr>
          <p:cNvPr id="6" name="矩形 5">
            <a:extLst>
              <a:ext uri="{FF2B5EF4-FFF2-40B4-BE49-F238E27FC236}">
                <a16:creationId xmlns:a16="http://schemas.microsoft.com/office/drawing/2014/main" id="{17BE8721-C23C-60B3-3009-B75831830BA7}"/>
              </a:ext>
            </a:extLst>
          </p:cNvPr>
          <p:cNvSpPr/>
          <p:nvPr/>
        </p:nvSpPr>
        <p:spPr>
          <a:xfrm>
            <a:off x="1646237" y="5420159"/>
            <a:ext cx="6923405" cy="314125"/>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Adapted from Valarie A. Zeithaml and Mary Jo Bitner. Services Marketing New York: McGraw-Hill, 2000, 82~85</a:t>
            </a:r>
            <a:endParaRPr lang="zh-TW" altLang="en-US" sz="1100" dirty="0">
              <a:solidFill>
                <a:srgbClr val="4D4D4D"/>
              </a:solidFill>
              <a:latin typeface="Times New Roman" pitchFamily="18" charset="0"/>
              <a:cs typeface="Times New Roman" pitchFamily="18" charset="0"/>
            </a:endParaRPr>
          </a:p>
        </p:txBody>
      </p:sp>
      <p:graphicFrame>
        <p:nvGraphicFramePr>
          <p:cNvPr id="7" name="表格 6">
            <a:extLst>
              <a:ext uri="{FF2B5EF4-FFF2-40B4-BE49-F238E27FC236}">
                <a16:creationId xmlns:a16="http://schemas.microsoft.com/office/drawing/2014/main" id="{E18033F1-6444-D257-7BB6-E9ABB47BC0AF}"/>
              </a:ext>
            </a:extLst>
          </p:cNvPr>
          <p:cNvGraphicFramePr>
            <a:graphicFrameLocks noGrp="1"/>
          </p:cNvGraphicFramePr>
          <p:nvPr>
            <p:extLst>
              <p:ext uri="{D42A27DB-BD31-4B8C-83A1-F6EECF244321}">
                <p14:modId xmlns:p14="http://schemas.microsoft.com/office/powerpoint/2010/main" val="4246502181"/>
              </p:ext>
            </p:extLst>
          </p:nvPr>
        </p:nvGraphicFramePr>
        <p:xfrm>
          <a:off x="1607957" y="2178451"/>
          <a:ext cx="8306159" cy="2957131"/>
        </p:xfrm>
        <a:graphic>
          <a:graphicData uri="http://schemas.openxmlformats.org/drawingml/2006/table">
            <a:tbl>
              <a:tblPr firstRow="1" firstCol="1" bandRow="1"/>
              <a:tblGrid>
                <a:gridCol w="2202043">
                  <a:extLst>
                    <a:ext uri="{9D8B030D-6E8A-4147-A177-3AD203B41FA5}">
                      <a16:colId xmlns:a16="http://schemas.microsoft.com/office/drawing/2014/main" val="3416087419"/>
                    </a:ext>
                  </a:extLst>
                </a:gridCol>
                <a:gridCol w="3052058">
                  <a:extLst>
                    <a:ext uri="{9D8B030D-6E8A-4147-A177-3AD203B41FA5}">
                      <a16:colId xmlns:a16="http://schemas.microsoft.com/office/drawing/2014/main" val="1631597319"/>
                    </a:ext>
                  </a:extLst>
                </a:gridCol>
                <a:gridCol w="3052058">
                  <a:extLst>
                    <a:ext uri="{9D8B030D-6E8A-4147-A177-3AD203B41FA5}">
                      <a16:colId xmlns:a16="http://schemas.microsoft.com/office/drawing/2014/main" val="3792386285"/>
                    </a:ext>
                  </a:extLst>
                </a:gridCol>
              </a:tblGrid>
              <a:tr h="480297">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服務質量組成要素</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表現方式</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示例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347209"/>
                  </a:ext>
                </a:extLst>
              </a:tr>
              <a:tr h="480297">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可靠性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a:noFill/>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服務承諾</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a:noFill/>
                    </a:lnB>
                    <a:noFill/>
                  </a:tcPr>
                </a:tc>
                <a:tc>
                  <a:txBody>
                    <a:bodyPr/>
                    <a:lstStyle/>
                    <a:p>
                      <a:pPr algn="ctr"/>
                      <a:r>
                        <a:rPr lang="zh-CN" sz="1600" kern="100">
                          <a:effectLst/>
                          <a:latin typeface="等线" panose="02010600030101010101" pitchFamily="2" charset="-122"/>
                          <a:ea typeface="宋体" panose="02010600030101010101" pitchFamily="2" charset="-122"/>
                          <a:cs typeface="Times New Roman" panose="02020603050405020304" pitchFamily="18" charset="0"/>
                        </a:rPr>
                        <a:t>承諾按期提供服務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w="635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1278655583"/>
                  </a:ext>
                </a:extLst>
              </a:tr>
              <a:tr h="480297">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反應快</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願意提供服務</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a:effectLst/>
                          <a:latin typeface="等线" panose="02010600030101010101" pitchFamily="2" charset="-122"/>
                          <a:ea typeface="宋体" panose="02010600030101010101" pitchFamily="2" charset="-122"/>
                          <a:cs typeface="Times New Roman" panose="02020603050405020304" pitchFamily="18" charset="0"/>
                        </a:rPr>
                        <a:t>對顧客的要求快速反應</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a:noFill/>
                    </a:lnT>
                    <a:lnB>
                      <a:noFill/>
                    </a:lnB>
                    <a:noFill/>
                  </a:tcPr>
                </a:tc>
                <a:extLst>
                  <a:ext uri="{0D108BD9-81ED-4DB2-BD59-A6C34878D82A}">
                    <a16:rowId xmlns:a16="http://schemas.microsoft.com/office/drawing/2014/main" val="850872879"/>
                  </a:ext>
                </a:extLst>
              </a:tr>
              <a:tr h="480297">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有保證</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使顧客產生信任和信心</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a:effectLst/>
                          <a:latin typeface="等线" panose="02010600030101010101" pitchFamily="2" charset="-122"/>
                          <a:ea typeface="宋体" panose="02010600030101010101" pitchFamily="2" charset="-122"/>
                          <a:cs typeface="Times New Roman" panose="02020603050405020304" pitchFamily="18" charset="0"/>
                        </a:rPr>
                        <a:t>專業化和内行的員工</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a:noFill/>
                    </a:lnT>
                    <a:lnB>
                      <a:noFill/>
                    </a:lnB>
                    <a:noFill/>
                  </a:tcPr>
                </a:tc>
                <a:extLst>
                  <a:ext uri="{0D108BD9-81ED-4DB2-BD59-A6C34878D82A}">
                    <a16:rowId xmlns:a16="http://schemas.microsoft.com/office/drawing/2014/main" val="2040831985"/>
                  </a:ext>
                </a:extLst>
              </a:tr>
              <a:tr h="555646">
                <a:tc>
                  <a:txBody>
                    <a:bodyPr/>
                    <a:lstStyle/>
                    <a:p>
                      <a:pPr algn="ct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針對</a:t>
                      </a: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認真對待每一位顧客</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滿足不同顧客的特殊要求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a:noFill/>
                    </a:lnT>
                    <a:lnB>
                      <a:noFill/>
                    </a:lnB>
                    <a:noFill/>
                  </a:tcPr>
                </a:tc>
                <a:extLst>
                  <a:ext uri="{0D108BD9-81ED-4DB2-BD59-A6C34878D82A}">
                    <a16:rowId xmlns:a16="http://schemas.microsoft.com/office/drawing/2014/main" val="370464933"/>
                  </a:ext>
                </a:extLst>
              </a:tr>
              <a:tr h="480297">
                <a:tc>
                  <a:txBody>
                    <a:bodyPr/>
                    <a:lstStyle/>
                    <a:p>
                      <a:pPr algn="ct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可見</a:t>
                      </a: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展示服務的有形性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印製不同的宣傳文檔</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3052285"/>
                  </a:ext>
                </a:extLst>
              </a:tr>
            </a:tbl>
          </a:graphicData>
        </a:graphic>
      </p:graphicFrame>
      <p:sp>
        <p:nvSpPr>
          <p:cNvPr id="5" name="矩形 4">
            <a:extLst>
              <a:ext uri="{FF2B5EF4-FFF2-40B4-BE49-F238E27FC236}">
                <a16:creationId xmlns:a16="http://schemas.microsoft.com/office/drawing/2014/main" id="{63D8FB00-9093-8D14-30AD-9BEC59FCBCC1}"/>
              </a:ext>
            </a:extLst>
          </p:cNvPr>
          <p:cNvSpPr/>
          <p:nvPr/>
        </p:nvSpPr>
        <p:spPr>
          <a:xfrm>
            <a:off x="1646237" y="1864326"/>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）品質（</a:t>
            </a:r>
            <a:r>
              <a:rPr lang="en-US" altLang="zh-CN" sz="1100" dirty="0">
                <a:solidFill>
                  <a:srgbClr val="4D4D4D"/>
                </a:solidFill>
                <a:latin typeface="Times New Roman" pitchFamily="18" charset="0"/>
                <a:cs typeface="Times New Roman" pitchFamily="18" charset="0"/>
              </a:rPr>
              <a:t>quality</a:t>
            </a:r>
            <a:r>
              <a:rPr lang="zh-CN" altLang="en-US" sz="1100" dirty="0">
                <a:solidFill>
                  <a:srgbClr val="4D4D4D"/>
                </a:solidFill>
                <a:latin typeface="Times New Roman" pitchFamily="18" charset="0"/>
                <a:cs typeface="Times New Roman" pitchFamily="18" charset="0"/>
              </a:rPr>
              <a:t>）的組成要素：</a:t>
            </a:r>
            <a:endParaRPr lang="zh-TW" altLang="en-US" sz="11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2685767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D0EB0-8AEA-09B6-CF63-BB9A4795475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F0E5E5D-7DC8-987B-861D-C756A52ECE8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5ED0D45-343E-E1B0-80BA-FA4A00A60154}"/>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服務品質</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quality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B746E94B-60EC-4FA8-473D-0FF8EBC3EAAA}"/>
              </a:ext>
            </a:extLst>
          </p:cNvPr>
          <p:cNvSpPr/>
          <p:nvPr/>
        </p:nvSpPr>
        <p:spPr>
          <a:xfrm>
            <a:off x="1268320" y="1054884"/>
            <a:ext cx="9534073" cy="1583703"/>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）的品質（</a:t>
            </a:r>
            <a:r>
              <a:rPr lang="en-US" altLang="zh-CN" sz="1100" dirty="0">
                <a:solidFill>
                  <a:srgbClr val="4D4D4D"/>
                </a:solidFill>
                <a:latin typeface="Times New Roman" pitchFamily="18" charset="0"/>
                <a:cs typeface="Times New Roman" pitchFamily="18" charset="0"/>
              </a:rPr>
              <a:t>quality</a:t>
            </a:r>
            <a:r>
              <a:rPr lang="zh-CN" altLang="en-US" sz="1100" dirty="0">
                <a:solidFill>
                  <a:srgbClr val="4D4D4D"/>
                </a:solidFill>
                <a:latin typeface="Times New Roman" pitchFamily="18" charset="0"/>
                <a:cs typeface="Times New Roman" pitchFamily="18" charset="0"/>
              </a:rPr>
              <a:t>）：顧客的滿意度和忠誠度</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滿意是一個人通過對一個產品和服務的可感知的效果與他的期望相比較後所形成的感覺狀態</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因此，滿意水平是可感知的效果和期望值之間的差異函數。</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顧客滿意度和忠誠度的相關性並不大，「完全」滿意（</a:t>
            </a:r>
            <a:r>
              <a:rPr lang="en-US" altLang="zh-TW" sz="1100" dirty="0">
                <a:solidFill>
                  <a:srgbClr val="4D4D4D"/>
                </a:solidFill>
                <a:latin typeface="Times New Roman" pitchFamily="18" charset="0"/>
                <a:cs typeface="Times New Roman" pitchFamily="18" charset="0"/>
              </a:rPr>
              <a:t>totally satisfied</a:t>
            </a:r>
            <a:r>
              <a:rPr lang="zh-TW" altLang="en-US" sz="1100" dirty="0">
                <a:solidFill>
                  <a:srgbClr val="4D4D4D"/>
                </a:solidFill>
                <a:latin typeface="Times New Roman" pitchFamily="18" charset="0"/>
                <a:cs typeface="Times New Roman" pitchFamily="18" charset="0"/>
              </a:rPr>
              <a:t>）才會引發顧客的忠誠度。</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創造「追隨者」（</a:t>
            </a:r>
            <a:r>
              <a:rPr lang="en-US" altLang="zh-TW" sz="1100" dirty="0">
                <a:solidFill>
                  <a:srgbClr val="4D4D4D"/>
                </a:solidFill>
                <a:latin typeface="Times New Roman" pitchFamily="18" charset="0"/>
                <a:cs typeface="Times New Roman" pitchFamily="18" charset="0"/>
              </a:rPr>
              <a:t>apostles</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；避免創造「搗亂者」（</a:t>
            </a:r>
            <a:r>
              <a:rPr lang="en-US" altLang="zh-CN" sz="1100" dirty="0">
                <a:solidFill>
                  <a:srgbClr val="4D4D4D"/>
                </a:solidFill>
                <a:latin typeface="Times New Roman" pitchFamily="18" charset="0"/>
                <a:cs typeface="Times New Roman" pitchFamily="18" charset="0"/>
              </a:rPr>
              <a:t>terrorists</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建立良好完善的客戶保護恢復流程，當公司服務出現失誤時，如果公司在彌補方面（保護、恢復流程）做得出色，客戶對公司的信任就不僅僅是恢復，還會有所加深。他們將會成爲公司的「追隨者」 （</a:t>
            </a:r>
            <a:r>
              <a:rPr lang="en-US" altLang="zh-TW" sz="1100" dirty="0">
                <a:solidFill>
                  <a:srgbClr val="4D4D4D"/>
                </a:solidFill>
                <a:latin typeface="Times New Roman" pitchFamily="18" charset="0"/>
                <a:cs typeface="Times New Roman" pitchFamily="18" charset="0"/>
              </a:rPr>
              <a:t>apostles</a:t>
            </a:r>
            <a:r>
              <a:rPr lang="zh-TW" altLang="en-US" sz="1100" dirty="0">
                <a:solidFill>
                  <a:srgbClr val="4D4D4D"/>
                </a:solidFill>
                <a:latin typeface="Times New Roman" pitchFamily="18" charset="0"/>
                <a:cs typeface="Times New Roman" pitchFamily="18" charset="0"/>
              </a:rPr>
              <a:t>），並向公司的潛在的客戶傳播公司的好口碑。</a:t>
            </a:r>
          </a:p>
        </p:txBody>
      </p:sp>
      <p:sp>
        <p:nvSpPr>
          <p:cNvPr id="5" name="矩形 4">
            <a:extLst>
              <a:ext uri="{FF2B5EF4-FFF2-40B4-BE49-F238E27FC236}">
                <a16:creationId xmlns:a16="http://schemas.microsoft.com/office/drawing/2014/main" id="{28149346-82C1-783E-312F-C3B50F01A791}"/>
              </a:ext>
            </a:extLst>
          </p:cNvPr>
          <p:cNvSpPr/>
          <p:nvPr/>
        </p:nvSpPr>
        <p:spPr>
          <a:xfrm>
            <a:off x="2164555" y="4948370"/>
            <a:ext cx="7192963" cy="314125"/>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Christian </a:t>
            </a:r>
            <a:r>
              <a:rPr lang="en-US" altLang="zh-CN" sz="1100" dirty="0" err="1">
                <a:solidFill>
                  <a:srgbClr val="4D4D4D"/>
                </a:solidFill>
                <a:latin typeface="Times New Roman" pitchFamily="18" charset="0"/>
                <a:cs typeface="Times New Roman" pitchFamily="18" charset="0"/>
              </a:rPr>
              <a:t>Gronroos</a:t>
            </a:r>
            <a:r>
              <a:rPr lang="en-US" altLang="zh-CN" sz="1100" dirty="0">
                <a:solidFill>
                  <a:srgbClr val="4D4D4D"/>
                </a:solidFill>
                <a:latin typeface="Times New Roman" pitchFamily="18" charset="0"/>
                <a:cs typeface="Times New Roman" pitchFamily="18" charset="0"/>
              </a:rPr>
              <a:t>. A service quality model and its marketing implication. European Journal of Marketing, 1984, 18(4)</a:t>
            </a:r>
            <a:endParaRPr lang="zh-TW" altLang="en-US" sz="1100" dirty="0">
              <a:solidFill>
                <a:srgbClr val="4D4D4D"/>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5F9DF443-CFD4-8C93-58A2-6D351EFC07E3}"/>
              </a:ext>
            </a:extLst>
          </p:cNvPr>
          <p:cNvSpPr/>
          <p:nvPr/>
        </p:nvSpPr>
        <p:spPr>
          <a:xfrm>
            <a:off x="1464369" y="3660871"/>
            <a:ext cx="215702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四種因素會影響顧客的滿意度</a:t>
            </a:r>
          </a:p>
        </p:txBody>
      </p:sp>
      <p:sp>
        <p:nvSpPr>
          <p:cNvPr id="9" name="矩形 8">
            <a:extLst>
              <a:ext uri="{FF2B5EF4-FFF2-40B4-BE49-F238E27FC236}">
                <a16:creationId xmlns:a16="http://schemas.microsoft.com/office/drawing/2014/main" id="{75F2143B-8E36-8281-8F97-95406E0F9A74}"/>
              </a:ext>
            </a:extLst>
          </p:cNvPr>
          <p:cNvSpPr/>
          <p:nvPr/>
        </p:nvSpPr>
        <p:spPr>
          <a:xfrm>
            <a:off x="3896592" y="3156343"/>
            <a:ext cx="562570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、顧客期望所有的供應商都要提供產品和服務的基本要素。</a:t>
            </a:r>
          </a:p>
        </p:txBody>
      </p:sp>
      <p:sp>
        <p:nvSpPr>
          <p:cNvPr id="10" name="左大括号 9">
            <a:extLst>
              <a:ext uri="{FF2B5EF4-FFF2-40B4-BE49-F238E27FC236}">
                <a16:creationId xmlns:a16="http://schemas.microsoft.com/office/drawing/2014/main" id="{C2C4293B-0135-5F31-EDC8-8E430B72E51C}"/>
              </a:ext>
            </a:extLst>
          </p:cNvPr>
          <p:cNvSpPr/>
          <p:nvPr/>
        </p:nvSpPr>
        <p:spPr>
          <a:xfrm>
            <a:off x="3621391" y="3205255"/>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EFACAF32-86A9-FC57-A483-1841FC5E68FA}"/>
              </a:ext>
            </a:extLst>
          </p:cNvPr>
          <p:cNvSpPr/>
          <p:nvPr/>
        </p:nvSpPr>
        <p:spPr>
          <a:xfrm>
            <a:off x="3896589" y="3476384"/>
            <a:ext cx="562570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、基本的支持性服務使得產品和服務更加有效或更易於使用，如提供技術協助和培訓</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023411B4-6652-4F5D-7593-7950885DF3FA}"/>
              </a:ext>
            </a:extLst>
          </p:cNvPr>
          <p:cNvSpPr/>
          <p:nvPr/>
        </p:nvSpPr>
        <p:spPr>
          <a:xfrm>
            <a:off x="3896590" y="3796431"/>
            <a:ext cx="562570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、有一個保護恢復性的流程，</a:t>
            </a:r>
            <a:r>
              <a:rPr lang="zh-CN" altLang="en-US" sz="1100" dirty="0">
                <a:solidFill>
                  <a:srgbClr val="000000"/>
                </a:solidFill>
                <a:latin typeface="Times New Roman" pitchFamily="18" charset="0"/>
                <a:cs typeface="Times New Roman" pitchFamily="18" charset="0"/>
              </a:rPr>
              <a:t>當</a:t>
            </a:r>
            <a:r>
              <a:rPr lang="zh-TW" altLang="en-US" sz="1100" dirty="0">
                <a:solidFill>
                  <a:srgbClr val="000000"/>
                </a:solidFill>
                <a:latin typeface="Times New Roman" pitchFamily="18" charset="0"/>
                <a:cs typeface="Times New Roman" pitchFamily="18" charset="0"/>
              </a:rPr>
              <a:t>產品和服務出現失誤時，能快速回退操作解決</a:t>
            </a:r>
            <a:r>
              <a:rPr lang="zh-CN" altLang="en-US" sz="1100" dirty="0">
                <a:solidFill>
                  <a:srgbClr val="000000"/>
                </a:solidFill>
                <a:latin typeface="Times New Roman" pitchFamily="18" charset="0"/>
                <a:cs typeface="Times New Roman" pitchFamily="18" charset="0"/>
              </a:rPr>
              <a:t>問題。</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D72A6F0E-0EAB-E5A5-5D84-CB3FF64A5A9C}"/>
              </a:ext>
            </a:extLst>
          </p:cNvPr>
          <p:cNvSpPr/>
          <p:nvPr/>
        </p:nvSpPr>
        <p:spPr>
          <a:xfrm>
            <a:off x="3896590" y="4116487"/>
            <a:ext cx="562570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、爲客戶獨特的問題提供</a:t>
            </a:r>
            <a:r>
              <a:rPr lang="zh-CN" altLang="en-US" sz="1100" dirty="0">
                <a:solidFill>
                  <a:srgbClr val="000000"/>
                </a:solidFill>
                <a:latin typeface="Times New Roman" pitchFamily="18" charset="0"/>
                <a:cs typeface="Times New Roman" pitchFamily="18" charset="0"/>
              </a:rPr>
              <a:t>針對性的</a:t>
            </a:r>
            <a:r>
              <a:rPr lang="zh-TW" altLang="en-US" sz="1100" dirty="0">
                <a:solidFill>
                  <a:srgbClr val="000000"/>
                </a:solidFill>
                <a:latin typeface="Times New Roman" pitchFamily="18" charset="0"/>
                <a:cs typeface="Times New Roman" pitchFamily="18" charset="0"/>
              </a:rPr>
              <a:t>解決方案，使得產品和服務看上去更加的顧客化。</a:t>
            </a:r>
          </a:p>
        </p:txBody>
      </p:sp>
    </p:spTree>
    <p:extLst>
      <p:ext uri="{BB962C8B-B14F-4D97-AF65-F5344CB8AC3E}">
        <p14:creationId xmlns:p14="http://schemas.microsoft.com/office/powerpoint/2010/main" val="2842168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5DFE5-247B-5889-E0FB-4F77AE0551D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622D9A8-0369-CF47-32B3-F3897B070526}"/>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6026391-A6C7-5FD8-1240-334FFA2133BF}"/>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服務品質</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quality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2B6870CA-5BDA-979F-85BF-8179E80277FB}"/>
              </a:ext>
            </a:extLst>
          </p:cNvPr>
          <p:cNvSpPr/>
          <p:nvPr/>
        </p:nvSpPr>
        <p:spPr>
          <a:xfrm>
            <a:off x="2018102" y="641765"/>
            <a:ext cx="8089040" cy="1075872"/>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）的品質（</a:t>
            </a:r>
            <a:r>
              <a:rPr lang="en-US" altLang="zh-CN" sz="1100" dirty="0">
                <a:solidFill>
                  <a:srgbClr val="4D4D4D"/>
                </a:solidFill>
                <a:latin typeface="Times New Roman" pitchFamily="18" charset="0"/>
                <a:cs typeface="Times New Roman" pitchFamily="18" charset="0"/>
              </a:rPr>
              <a:t>quality</a:t>
            </a:r>
            <a:r>
              <a:rPr lang="zh-CN" altLang="en-US" sz="1100" dirty="0">
                <a:solidFill>
                  <a:srgbClr val="4D4D4D"/>
                </a:solidFill>
                <a:latin typeface="Times New Roman" pitchFamily="18" charset="0"/>
                <a:cs typeface="Times New Roman" pitchFamily="18" charset="0"/>
              </a:rPr>
              <a:t>）：提升</a:t>
            </a:r>
            <a:r>
              <a:rPr lang="zh-TW" altLang="en-US" sz="1100" dirty="0">
                <a:solidFill>
                  <a:srgbClr val="4D4D4D"/>
                </a:solidFill>
                <a:latin typeface="Times New Roman" pitchFamily="18" charset="0"/>
                <a:cs typeface="Times New Roman" pitchFamily="18" charset="0"/>
              </a:rPr>
              <a:t>服務品質</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服務質量的改進應算做一項投資，這項活動必須有足夠的投入，以確保花掉的費用因沒有產出回報而被白白浪費掉。</a:t>
            </a:r>
            <a:endParaRPr lang="en-US" altLang="zh-TW"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對於</a:t>
            </a:r>
            <a:r>
              <a:rPr lang="zh-TW" altLang="en-US" sz="1100" dirty="0">
                <a:solidFill>
                  <a:srgbClr val="4D4D4D"/>
                </a:solidFill>
                <a:latin typeface="Times New Roman" pitchFamily="18" charset="0"/>
                <a:cs typeface="Times New Roman" pitchFamily="18" charset="0"/>
              </a:rPr>
              <a:t>服務的需求稍縱即逝</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「要麽是滿足，要麽是喪失」</a:t>
            </a:r>
            <a:r>
              <a:rPr lang="zh-CN" altLang="en-US" sz="1100" dirty="0">
                <a:solidFill>
                  <a:srgbClr val="4D4D4D"/>
                </a:solidFill>
                <a:latin typeface="Times New Roman" pitchFamily="18" charset="0"/>
                <a:cs typeface="Times New Roman" pitchFamily="18" charset="0"/>
              </a:rPr>
              <a:t>，需求易逝。</a:t>
            </a:r>
            <a:endParaRPr lang="en-US" altLang="zh-TW"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盡管初聼員工培訓不像是行銷工作應承擔的職責，然而事實上，培訓與提高員工素質，正是工業品服務行銷工作的本質内容。</a:t>
            </a:r>
            <a:endParaRPr lang="zh-TW" altLang="en-US" sz="1100" dirty="0">
              <a:solidFill>
                <a:srgbClr val="4D4D4D"/>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5C474C3C-7C6F-1EC7-34A1-EE5ECDD56A1F}"/>
              </a:ext>
            </a:extLst>
          </p:cNvPr>
          <p:cNvSpPr/>
          <p:nvPr/>
        </p:nvSpPr>
        <p:spPr>
          <a:xfrm>
            <a:off x="2150182" y="2711954"/>
            <a:ext cx="215702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改進服務生產能力的六種方式</a:t>
            </a:r>
          </a:p>
        </p:txBody>
      </p:sp>
      <p:sp>
        <p:nvSpPr>
          <p:cNvPr id="9" name="矩形 8">
            <a:extLst>
              <a:ext uri="{FF2B5EF4-FFF2-40B4-BE49-F238E27FC236}">
                <a16:creationId xmlns:a16="http://schemas.microsoft.com/office/drawing/2014/main" id="{9C7C33C9-4DE5-927B-6D85-2DFA984EA6AC}"/>
              </a:ext>
            </a:extLst>
          </p:cNvPr>
          <p:cNvSpPr/>
          <p:nvPr/>
        </p:nvSpPr>
        <p:spPr>
          <a:xfrm>
            <a:off x="4582406" y="1890336"/>
            <a:ext cx="389104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、服務提供商以高勞動强度更加努力工作。</a:t>
            </a:r>
          </a:p>
        </p:txBody>
      </p:sp>
      <p:sp>
        <p:nvSpPr>
          <p:cNvPr id="10" name="左大括号 9">
            <a:extLst>
              <a:ext uri="{FF2B5EF4-FFF2-40B4-BE49-F238E27FC236}">
                <a16:creationId xmlns:a16="http://schemas.microsoft.com/office/drawing/2014/main" id="{26E2DD64-7BFE-B784-1975-5D88A4A3C70A}"/>
              </a:ext>
            </a:extLst>
          </p:cNvPr>
          <p:cNvSpPr/>
          <p:nvPr/>
        </p:nvSpPr>
        <p:spPr>
          <a:xfrm>
            <a:off x="4307204" y="1939248"/>
            <a:ext cx="264989" cy="185953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CEF1D856-3492-7B68-C6AC-DD62D6CD8708}"/>
              </a:ext>
            </a:extLst>
          </p:cNvPr>
          <p:cNvSpPr/>
          <p:nvPr/>
        </p:nvSpPr>
        <p:spPr>
          <a:xfrm>
            <a:off x="4582403" y="2210377"/>
            <a:ext cx="389104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、以降低服務品質爲代價提高服務數量</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6BAF1E40-EB71-99EE-8108-1AB9576CAFC7}"/>
              </a:ext>
            </a:extLst>
          </p:cNvPr>
          <p:cNvSpPr/>
          <p:nvPr/>
        </p:nvSpPr>
        <p:spPr>
          <a:xfrm>
            <a:off x="4582404" y="2530424"/>
            <a:ext cx="38910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、「服務產業化」，即增加設備，實現服務標準化</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9C86E3CC-7710-D299-FC22-C580A88BCF02}"/>
              </a:ext>
            </a:extLst>
          </p:cNvPr>
          <p:cNvSpPr/>
          <p:nvPr/>
        </p:nvSpPr>
        <p:spPr>
          <a:xfrm>
            <a:off x="4582404" y="2850480"/>
            <a:ext cx="38910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、開發一種</a:t>
            </a:r>
            <a:r>
              <a:rPr lang="zh-CN" altLang="en-US" sz="1100" dirty="0">
                <a:solidFill>
                  <a:srgbClr val="000000"/>
                </a:solidFill>
                <a:latin typeface="Times New Roman" pitchFamily="18" charset="0"/>
                <a:cs typeface="Times New Roman" pitchFamily="18" charset="0"/>
              </a:rPr>
              <a:t>實物</a:t>
            </a:r>
            <a:r>
              <a:rPr lang="zh-TW" altLang="en-US" sz="1100" dirty="0">
                <a:solidFill>
                  <a:srgbClr val="000000"/>
                </a:solidFill>
                <a:latin typeface="Times New Roman" pitchFamily="18" charset="0"/>
                <a:cs typeface="Times New Roman" pitchFamily="18" charset="0"/>
              </a:rPr>
              <a:t>替代品以減少或消除對服務的需求。</a:t>
            </a:r>
          </a:p>
        </p:txBody>
      </p:sp>
      <p:sp>
        <p:nvSpPr>
          <p:cNvPr id="6" name="矩形 5">
            <a:extLst>
              <a:ext uri="{FF2B5EF4-FFF2-40B4-BE49-F238E27FC236}">
                <a16:creationId xmlns:a16="http://schemas.microsoft.com/office/drawing/2014/main" id="{E3255D5F-0D65-816E-9DE7-DFAF92D1BE5F}"/>
              </a:ext>
            </a:extLst>
          </p:cNvPr>
          <p:cNvSpPr/>
          <p:nvPr/>
        </p:nvSpPr>
        <p:spPr>
          <a:xfrm>
            <a:off x="4582403" y="3164605"/>
            <a:ext cx="38910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、設計更加高效的服務方式</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29464910-5E9E-CACB-6C92-250EDD5387FF}"/>
              </a:ext>
            </a:extLst>
          </p:cNvPr>
          <p:cNvSpPr/>
          <p:nvPr/>
        </p:nvSpPr>
        <p:spPr>
          <a:xfrm>
            <a:off x="4582403" y="3484661"/>
            <a:ext cx="38910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、要求用戶提供部分人員以解決服務企業人員緊張的壓力。</a:t>
            </a:r>
          </a:p>
        </p:txBody>
      </p:sp>
      <p:sp>
        <p:nvSpPr>
          <p:cNvPr id="15" name="矩形 14">
            <a:extLst>
              <a:ext uri="{FF2B5EF4-FFF2-40B4-BE49-F238E27FC236}">
                <a16:creationId xmlns:a16="http://schemas.microsoft.com/office/drawing/2014/main" id="{8475F28A-596B-C632-354D-5BD64D29A970}"/>
              </a:ext>
            </a:extLst>
          </p:cNvPr>
          <p:cNvSpPr/>
          <p:nvPr/>
        </p:nvSpPr>
        <p:spPr>
          <a:xfrm>
            <a:off x="601926" y="4791859"/>
            <a:ext cx="1292148"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改善品質的投資</a:t>
            </a:r>
          </a:p>
        </p:txBody>
      </p:sp>
      <p:sp>
        <p:nvSpPr>
          <p:cNvPr id="16" name="矩形 15">
            <a:extLst>
              <a:ext uri="{FF2B5EF4-FFF2-40B4-BE49-F238E27FC236}">
                <a16:creationId xmlns:a16="http://schemas.microsoft.com/office/drawing/2014/main" id="{EC4AA3C4-F9D7-761B-082A-CE933CC13CCA}"/>
              </a:ext>
            </a:extLst>
          </p:cNvPr>
          <p:cNvSpPr/>
          <p:nvPr/>
        </p:nvSpPr>
        <p:spPr>
          <a:xfrm>
            <a:off x="2753094" y="4793338"/>
            <a:ext cx="2157022"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顧客滿意度：</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「完全」滿意</a:t>
            </a:r>
            <a:r>
              <a:rPr lang="en-US" altLang="zh-CN"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totally satisfied</a:t>
            </a:r>
            <a:r>
              <a:rPr lang="en-US" altLang="zh-CN" sz="1200" dirty="0">
                <a:solidFill>
                  <a:schemeClr val="tx1"/>
                </a:solidFill>
                <a:latin typeface="宋体" panose="02010600030101010101" pitchFamily="2" charset="-122"/>
                <a:ea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7" name="矩形 16">
            <a:extLst>
              <a:ext uri="{FF2B5EF4-FFF2-40B4-BE49-F238E27FC236}">
                <a16:creationId xmlns:a16="http://schemas.microsoft.com/office/drawing/2014/main" id="{B8361E52-C808-4E0D-5D15-896158D81800}"/>
              </a:ext>
            </a:extLst>
          </p:cNvPr>
          <p:cNvSpPr/>
          <p:nvPr/>
        </p:nvSpPr>
        <p:spPr>
          <a:xfrm>
            <a:off x="1898267" y="4674466"/>
            <a:ext cx="849533"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D33A6C5A-66E6-68B2-64F4-331A3D319E9D}"/>
              </a:ext>
            </a:extLst>
          </p:cNvPr>
          <p:cNvSpPr/>
          <p:nvPr/>
        </p:nvSpPr>
        <p:spPr>
          <a:xfrm>
            <a:off x="5783632" y="4793338"/>
            <a:ext cx="1553508"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客戶保持：</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「追隨者」</a:t>
            </a:r>
            <a:r>
              <a:rPr lang="en-US" altLang="zh-CN"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apostles</a:t>
            </a:r>
            <a:r>
              <a:rPr lang="en-US" altLang="zh-CN" sz="1200" dirty="0">
                <a:solidFill>
                  <a:schemeClr val="tx1"/>
                </a:solidFill>
                <a:latin typeface="宋体" panose="02010600030101010101" pitchFamily="2" charset="-122"/>
                <a:ea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9" name="矩形 18">
            <a:extLst>
              <a:ext uri="{FF2B5EF4-FFF2-40B4-BE49-F238E27FC236}">
                <a16:creationId xmlns:a16="http://schemas.microsoft.com/office/drawing/2014/main" id="{AF810119-C9F6-D739-E733-F5BA47D38C7E}"/>
              </a:ext>
            </a:extLst>
          </p:cNvPr>
          <p:cNvSpPr/>
          <p:nvPr/>
        </p:nvSpPr>
        <p:spPr>
          <a:xfrm>
            <a:off x="4923546" y="4669655"/>
            <a:ext cx="849533"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A5A17A45-2BEE-2071-4029-0CAE22C618CD}"/>
              </a:ext>
            </a:extLst>
          </p:cNvPr>
          <p:cNvSpPr/>
          <p:nvPr/>
        </p:nvSpPr>
        <p:spPr>
          <a:xfrm>
            <a:off x="8196012" y="4791053"/>
            <a:ext cx="999718"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市場占有率</a:t>
            </a:r>
          </a:p>
        </p:txBody>
      </p:sp>
      <p:sp>
        <p:nvSpPr>
          <p:cNvPr id="23" name="矩形 22">
            <a:extLst>
              <a:ext uri="{FF2B5EF4-FFF2-40B4-BE49-F238E27FC236}">
                <a16:creationId xmlns:a16="http://schemas.microsoft.com/office/drawing/2014/main" id="{127B12FB-C51E-91EA-42BF-34DF61DD3FEC}"/>
              </a:ext>
            </a:extLst>
          </p:cNvPr>
          <p:cNvSpPr/>
          <p:nvPr/>
        </p:nvSpPr>
        <p:spPr>
          <a:xfrm>
            <a:off x="10055292" y="4796636"/>
            <a:ext cx="806996"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獲利能力</a:t>
            </a:r>
          </a:p>
        </p:txBody>
      </p:sp>
      <p:sp>
        <p:nvSpPr>
          <p:cNvPr id="24" name="矩形 23">
            <a:extLst>
              <a:ext uri="{FF2B5EF4-FFF2-40B4-BE49-F238E27FC236}">
                <a16:creationId xmlns:a16="http://schemas.microsoft.com/office/drawing/2014/main" id="{E8A1104B-D3C7-F9E0-A8AD-9DEE58AB21DA}"/>
              </a:ext>
            </a:extLst>
          </p:cNvPr>
          <p:cNvSpPr/>
          <p:nvPr/>
        </p:nvSpPr>
        <p:spPr>
          <a:xfrm>
            <a:off x="1893350" y="4763055"/>
            <a:ext cx="855310" cy="273793"/>
          </a:xfrm>
          <a:prstGeom prst="rect">
            <a:avLst/>
          </a:prstGeom>
        </p:spPr>
        <p:txBody>
          <a:bodyPr wrap="square">
            <a:spAutoFit/>
          </a:bodyPr>
          <a:lstStyle/>
          <a:p>
            <a:pPr algn="ctr">
              <a:lnSpc>
                <a:spcPct val="150000"/>
              </a:lnSpc>
            </a:pPr>
            <a:r>
              <a:rPr lang="en-US" altLang="zh-CN" sz="900" dirty="0">
                <a:solidFill>
                  <a:srgbClr val="4D4D4D"/>
                </a:solidFill>
                <a:latin typeface="Times New Roman" pitchFamily="18" charset="0"/>
                <a:cs typeface="Times New Roman" pitchFamily="18" charset="0"/>
              </a:rPr>
              <a:t>× </a:t>
            </a:r>
            <a:r>
              <a:rPr lang="en-US" altLang="zh-CN" sz="900" i="1" dirty="0">
                <a:solidFill>
                  <a:srgbClr val="4D4D4D"/>
                </a:solidFill>
                <a:latin typeface="Times New Roman" pitchFamily="18" charset="0"/>
                <a:cs typeface="Times New Roman" pitchFamily="18" charset="0"/>
              </a:rPr>
              <a:t>probability</a:t>
            </a:r>
            <a:endParaRPr lang="zh-TW" altLang="en-US" sz="900" i="1" dirty="0">
              <a:solidFill>
                <a:srgbClr val="4D4D4D"/>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175821F9-D743-D967-F73E-AAD573A35659}"/>
              </a:ext>
            </a:extLst>
          </p:cNvPr>
          <p:cNvSpPr/>
          <p:nvPr/>
        </p:nvSpPr>
        <p:spPr>
          <a:xfrm>
            <a:off x="4921298" y="4770066"/>
            <a:ext cx="855310" cy="273793"/>
          </a:xfrm>
          <a:prstGeom prst="rect">
            <a:avLst/>
          </a:prstGeom>
        </p:spPr>
        <p:txBody>
          <a:bodyPr wrap="square">
            <a:spAutoFit/>
          </a:bodyPr>
          <a:lstStyle/>
          <a:p>
            <a:pPr algn="ctr">
              <a:lnSpc>
                <a:spcPct val="150000"/>
              </a:lnSpc>
            </a:pPr>
            <a:r>
              <a:rPr lang="en-US" altLang="zh-CN" sz="900" dirty="0">
                <a:solidFill>
                  <a:srgbClr val="4D4D4D"/>
                </a:solidFill>
                <a:latin typeface="Times New Roman" pitchFamily="18" charset="0"/>
                <a:cs typeface="Times New Roman" pitchFamily="18" charset="0"/>
              </a:rPr>
              <a:t>× </a:t>
            </a:r>
            <a:r>
              <a:rPr lang="en-US" altLang="zh-CN" sz="900" i="1" dirty="0">
                <a:solidFill>
                  <a:srgbClr val="4D4D4D"/>
                </a:solidFill>
                <a:latin typeface="Times New Roman" pitchFamily="18" charset="0"/>
                <a:cs typeface="Times New Roman" pitchFamily="18" charset="0"/>
              </a:rPr>
              <a:t>probability</a:t>
            </a:r>
            <a:endParaRPr lang="zh-TW" altLang="en-US" sz="900" i="1" dirty="0">
              <a:solidFill>
                <a:srgbClr val="4D4D4D"/>
              </a:solidFill>
              <a:latin typeface="Times New Roman" pitchFamily="18" charset="0"/>
              <a:cs typeface="Times New Roman" pitchFamily="18" charset="0"/>
            </a:endParaRPr>
          </a:p>
        </p:txBody>
      </p:sp>
      <p:sp>
        <p:nvSpPr>
          <p:cNvPr id="28" name="矩形 27">
            <a:extLst>
              <a:ext uri="{FF2B5EF4-FFF2-40B4-BE49-F238E27FC236}">
                <a16:creationId xmlns:a16="http://schemas.microsoft.com/office/drawing/2014/main" id="{0ACBE44E-CFFA-D390-D7B8-A622019C71A4}"/>
              </a:ext>
            </a:extLst>
          </p:cNvPr>
          <p:cNvSpPr/>
          <p:nvPr/>
        </p:nvSpPr>
        <p:spPr>
          <a:xfrm>
            <a:off x="7339388" y="4665592"/>
            <a:ext cx="849533"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9" name="矩形 28">
            <a:extLst>
              <a:ext uri="{FF2B5EF4-FFF2-40B4-BE49-F238E27FC236}">
                <a16:creationId xmlns:a16="http://schemas.microsoft.com/office/drawing/2014/main" id="{1305C497-45C5-4F27-2EF8-9BF0B7E33162}"/>
              </a:ext>
            </a:extLst>
          </p:cNvPr>
          <p:cNvSpPr/>
          <p:nvPr/>
        </p:nvSpPr>
        <p:spPr>
          <a:xfrm>
            <a:off x="7337140" y="4766003"/>
            <a:ext cx="855310" cy="273793"/>
          </a:xfrm>
          <a:prstGeom prst="rect">
            <a:avLst/>
          </a:prstGeom>
        </p:spPr>
        <p:txBody>
          <a:bodyPr wrap="square">
            <a:spAutoFit/>
          </a:bodyPr>
          <a:lstStyle/>
          <a:p>
            <a:pPr algn="ctr">
              <a:lnSpc>
                <a:spcPct val="150000"/>
              </a:lnSpc>
            </a:pPr>
            <a:r>
              <a:rPr lang="en-US" altLang="zh-CN" sz="900" dirty="0">
                <a:solidFill>
                  <a:srgbClr val="4D4D4D"/>
                </a:solidFill>
                <a:latin typeface="Times New Roman" pitchFamily="18" charset="0"/>
                <a:cs typeface="Times New Roman" pitchFamily="18" charset="0"/>
              </a:rPr>
              <a:t>× </a:t>
            </a:r>
            <a:r>
              <a:rPr lang="en-US" altLang="zh-CN" sz="900" i="1" dirty="0">
                <a:solidFill>
                  <a:srgbClr val="4D4D4D"/>
                </a:solidFill>
                <a:latin typeface="Times New Roman" pitchFamily="18" charset="0"/>
                <a:cs typeface="Times New Roman" pitchFamily="18" charset="0"/>
              </a:rPr>
              <a:t>probability</a:t>
            </a:r>
            <a:endParaRPr lang="zh-TW" altLang="en-US" sz="900" i="1" dirty="0">
              <a:solidFill>
                <a:srgbClr val="4D4D4D"/>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2BFB68B6-8D78-9DD4-014C-CA5836630665}"/>
              </a:ext>
            </a:extLst>
          </p:cNvPr>
          <p:cNvSpPr/>
          <p:nvPr/>
        </p:nvSpPr>
        <p:spPr>
          <a:xfrm>
            <a:off x="9192511" y="4665592"/>
            <a:ext cx="849533"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1" name="矩形 30">
            <a:extLst>
              <a:ext uri="{FF2B5EF4-FFF2-40B4-BE49-F238E27FC236}">
                <a16:creationId xmlns:a16="http://schemas.microsoft.com/office/drawing/2014/main" id="{364CC96A-6B46-33A3-81A9-9D9AE583D3AC}"/>
              </a:ext>
            </a:extLst>
          </p:cNvPr>
          <p:cNvSpPr/>
          <p:nvPr/>
        </p:nvSpPr>
        <p:spPr>
          <a:xfrm>
            <a:off x="9190263" y="4766003"/>
            <a:ext cx="855310" cy="273793"/>
          </a:xfrm>
          <a:prstGeom prst="rect">
            <a:avLst/>
          </a:prstGeom>
        </p:spPr>
        <p:txBody>
          <a:bodyPr wrap="square">
            <a:spAutoFit/>
          </a:bodyPr>
          <a:lstStyle/>
          <a:p>
            <a:pPr algn="ctr">
              <a:lnSpc>
                <a:spcPct val="150000"/>
              </a:lnSpc>
            </a:pPr>
            <a:r>
              <a:rPr lang="en-US" altLang="zh-CN" sz="900" dirty="0">
                <a:solidFill>
                  <a:srgbClr val="4D4D4D"/>
                </a:solidFill>
                <a:latin typeface="Times New Roman" pitchFamily="18" charset="0"/>
                <a:cs typeface="Times New Roman" pitchFamily="18" charset="0"/>
              </a:rPr>
              <a:t>× </a:t>
            </a:r>
            <a:r>
              <a:rPr lang="en-US" altLang="zh-CN" sz="900" i="1" dirty="0">
                <a:solidFill>
                  <a:srgbClr val="4D4D4D"/>
                </a:solidFill>
                <a:latin typeface="Times New Roman" pitchFamily="18" charset="0"/>
                <a:cs typeface="Times New Roman" pitchFamily="18" charset="0"/>
              </a:rPr>
              <a:t>probability</a:t>
            </a:r>
            <a:endParaRPr lang="zh-TW" altLang="en-US" sz="900" i="1" dirty="0">
              <a:solidFill>
                <a:srgbClr val="4D4D4D"/>
              </a:solidFill>
              <a:latin typeface="Times New Roman" pitchFamily="18" charset="0"/>
              <a:cs typeface="Times New Roman" pitchFamily="18" charset="0"/>
            </a:endParaRPr>
          </a:p>
        </p:txBody>
      </p:sp>
      <p:sp>
        <p:nvSpPr>
          <p:cNvPr id="32" name="矩形 31">
            <a:extLst>
              <a:ext uri="{FF2B5EF4-FFF2-40B4-BE49-F238E27FC236}">
                <a16:creationId xmlns:a16="http://schemas.microsoft.com/office/drawing/2014/main" id="{3BBB126D-81C4-C2C5-9CE4-0EB5BBA76C0D}"/>
              </a:ext>
            </a:extLst>
          </p:cNvPr>
          <p:cNvSpPr/>
          <p:nvPr/>
        </p:nvSpPr>
        <p:spPr>
          <a:xfrm>
            <a:off x="335280" y="4172109"/>
            <a:ext cx="10789920" cy="1350913"/>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TW" altLang="en-US" sz="1200" dirty="0">
                <a:solidFill>
                  <a:schemeClr val="tx1"/>
                </a:solidFill>
                <a:latin typeface="宋体" panose="02010600030101010101" pitchFamily="2" charset="-122"/>
                <a:ea typeface="宋体" panose="02010600030101010101" pitchFamily="2" charset="-122"/>
              </a:rPr>
              <a:t>品質（</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TW"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uality</a:t>
            </a:r>
            <a:r>
              <a:rPr lang="zh-TW" altLang="en-US" sz="1200" dirty="0">
                <a:solidFill>
                  <a:schemeClr val="tx1"/>
                </a:solidFill>
                <a:latin typeface="宋体" panose="02010600030101010101" pitchFamily="2" charset="-122"/>
                <a:ea typeface="宋体" panose="02010600030101010101" pitchFamily="2" charset="-122"/>
              </a:rPr>
              <a:t>）投資</a:t>
            </a: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Investment</a:t>
            </a:r>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回報</a:t>
            </a: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Return</a:t>
            </a:r>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模型</a:t>
            </a: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Model</a:t>
            </a:r>
            <a:r>
              <a:rPr lang="zh-CN" altLang="en-US" sz="1200" dirty="0">
                <a:solidFill>
                  <a:schemeClr val="tx1"/>
                </a:solidFill>
                <a:latin typeface="宋体" panose="02010600030101010101" pitchFamily="2" charset="-122"/>
                <a:ea typeface="宋体" panose="02010600030101010101" pitchFamily="2" charset="-122"/>
              </a:rPr>
              <a:t>）</a:t>
            </a:r>
            <a:endParaRPr lang="zh-TW" altLang="en-US" sz="12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530680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3F0DD-E0AA-CBDF-2683-D126958AA87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D599139-4278-A02A-4AB8-A930D492EAD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D8F6125C-E7AD-B20D-CFF6-71399689E08F}"/>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區隔市場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Segment Target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111BCD16-069D-77F3-E12E-77EAB9D5155C}"/>
              </a:ext>
            </a:extLst>
          </p:cNvPr>
          <p:cNvSpPr/>
          <p:nvPr/>
        </p:nvSpPr>
        <p:spPr>
          <a:xfrm>
            <a:off x="1257617" y="1175027"/>
            <a:ext cx="9006840" cy="821956"/>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區隔市場（</a:t>
            </a:r>
            <a:r>
              <a:rPr lang="en-US" altLang="zh-CN" sz="1100" dirty="0">
                <a:solidFill>
                  <a:srgbClr val="4D4D4D"/>
                </a:solidFill>
                <a:latin typeface="Times New Roman" pitchFamily="18" charset="0"/>
                <a:cs typeface="Times New Roman" pitchFamily="18" charset="0"/>
              </a:rPr>
              <a:t>Segment Target</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所謂「目標行銷」（</a:t>
            </a:r>
            <a:r>
              <a:rPr lang="en-US" altLang="zh-TW" sz="1100" dirty="0">
                <a:solidFill>
                  <a:srgbClr val="4D4D4D"/>
                </a:solidFill>
                <a:latin typeface="Times New Roman" pitchFamily="18" charset="0"/>
                <a:cs typeface="Times New Roman" pitchFamily="18" charset="0"/>
              </a:rPr>
              <a:t>Target Marketing</a:t>
            </a:r>
            <a:r>
              <a:rPr lang="zh-TW" altLang="en-US" sz="1100" dirty="0">
                <a:solidFill>
                  <a:srgbClr val="4D4D4D"/>
                </a:solidFill>
                <a:latin typeface="Times New Roman" pitchFamily="18" charset="0"/>
                <a:cs typeface="Times New Roman" pitchFamily="18" charset="0"/>
              </a:rPr>
              <a:t>），市場區隔化（</a:t>
            </a:r>
            <a:r>
              <a:rPr lang="en-US" altLang="zh-TW" sz="1100" dirty="0">
                <a:solidFill>
                  <a:srgbClr val="4D4D4D"/>
                </a:solidFill>
                <a:latin typeface="Times New Roman" pitchFamily="18" charset="0"/>
                <a:cs typeface="Times New Roman" pitchFamily="18" charset="0"/>
              </a:rPr>
              <a:t>Market Segmentation</a:t>
            </a:r>
            <a:r>
              <a:rPr lang="zh-TW" altLang="en-US" sz="1100" dirty="0">
                <a:solidFill>
                  <a:srgbClr val="4D4D4D"/>
                </a:solidFill>
                <a:latin typeface="Times New Roman" pitchFamily="18" charset="0"/>
                <a:cs typeface="Times New Roman" pitchFamily="18" charset="0"/>
              </a:rPr>
              <a:t>）係指廠商將整個大市場（</a:t>
            </a:r>
            <a:r>
              <a:rPr lang="en-US" altLang="zh-TW" sz="1100" dirty="0">
                <a:solidFill>
                  <a:srgbClr val="4D4D4D"/>
                </a:solidFill>
                <a:latin typeface="Times New Roman" pitchFamily="18" charset="0"/>
                <a:cs typeface="Times New Roman" pitchFamily="18" charset="0"/>
              </a:rPr>
              <a:t>Whole Market</a:t>
            </a:r>
            <a:r>
              <a:rPr lang="zh-TW" altLang="en-US" sz="1100" dirty="0">
                <a:solidFill>
                  <a:srgbClr val="4D4D4D"/>
                </a:solidFill>
                <a:latin typeface="Times New Roman" pitchFamily="18" charset="0"/>
                <a:cs typeface="Times New Roman" pitchFamily="18" charset="0"/>
              </a:rPr>
              <a:t>）細分為不同的區隔市場（</a:t>
            </a:r>
            <a:r>
              <a:rPr lang="en-US" altLang="zh-TW" sz="1100" dirty="0">
                <a:solidFill>
                  <a:srgbClr val="4D4D4D"/>
                </a:solidFill>
                <a:latin typeface="Times New Roman" pitchFamily="18" charset="0"/>
                <a:cs typeface="Times New Roman" pitchFamily="18" charset="0"/>
              </a:rPr>
              <a:t>Segment Target</a:t>
            </a:r>
            <a:r>
              <a:rPr lang="zh-TW" altLang="en-US" sz="1100" dirty="0">
                <a:solidFill>
                  <a:srgbClr val="4D4D4D"/>
                </a:solidFill>
                <a:latin typeface="Times New Roman" pitchFamily="18" charset="0"/>
                <a:cs typeface="Times New Roman" pitchFamily="18" charset="0"/>
              </a:rPr>
              <a:t>）；然後針對這些區隔化後之市場，設計相對應的產品及行銷組合，以求滿足這些區隔目標之消費群，並進而達成銷售目標。</a:t>
            </a:r>
          </a:p>
        </p:txBody>
      </p:sp>
      <p:sp>
        <p:nvSpPr>
          <p:cNvPr id="5" name="矩形 4">
            <a:extLst>
              <a:ext uri="{FF2B5EF4-FFF2-40B4-BE49-F238E27FC236}">
                <a16:creationId xmlns:a16="http://schemas.microsoft.com/office/drawing/2014/main" id="{F3A681F2-667A-59FF-BDEF-B80BA820DC24}"/>
              </a:ext>
            </a:extLst>
          </p:cNvPr>
          <p:cNvSpPr/>
          <p:nvPr/>
        </p:nvSpPr>
        <p:spPr>
          <a:xfrm>
            <a:off x="1200777" y="3156155"/>
            <a:ext cx="3796651"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服務型商品（</a:t>
            </a:r>
            <a:r>
              <a:rPr lang="en-US" altLang="zh-CN" sz="1100" dirty="0">
                <a:solidFill>
                  <a:srgbClr val="000000"/>
                </a:solidFill>
                <a:latin typeface="Times New Roman" pitchFamily="18" charset="0"/>
                <a:cs typeface="Times New Roman" pitchFamily="18" charset="0"/>
              </a:rPr>
              <a:t>Service</a:t>
            </a:r>
            <a:r>
              <a:rPr lang="zh-CN" altLang="en-US" sz="1100" dirty="0">
                <a:solidFill>
                  <a:srgbClr val="000000"/>
                </a:solidFill>
                <a:latin typeface="Times New Roman" pitchFamily="18" charset="0"/>
                <a:cs typeface="Times New Roman" pitchFamily="18" charset="0"/>
              </a:rPr>
              <a:t>）區隔市場（</a:t>
            </a:r>
            <a:r>
              <a:rPr lang="en-US" altLang="zh-CN" sz="1100" dirty="0">
                <a:solidFill>
                  <a:srgbClr val="000000"/>
                </a:solidFill>
                <a:latin typeface="Times New Roman" pitchFamily="18" charset="0"/>
                <a:cs typeface="Times New Roman" pitchFamily="18" charset="0"/>
              </a:rPr>
              <a:t>Segment Target</a:t>
            </a:r>
            <a:r>
              <a:rPr lang="zh-CN" altLang="en-US" sz="1100" dirty="0">
                <a:solidFill>
                  <a:srgbClr val="000000"/>
                </a:solidFill>
                <a:latin typeface="Times New Roman" pitchFamily="18" charset="0"/>
                <a:cs typeface="Times New Roman" pitchFamily="18" charset="0"/>
              </a:rPr>
              <a:t>）的特徵</a:t>
            </a:r>
            <a:endParaRPr lang="zh-TW" altLang="en-US" sz="1100" dirty="0">
              <a:solidFill>
                <a:srgbClr val="000000"/>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8FE1F097-EF1C-871A-242C-ABDB34CE2656}"/>
              </a:ext>
            </a:extLst>
          </p:cNvPr>
          <p:cNvSpPr/>
          <p:nvPr/>
        </p:nvSpPr>
        <p:spPr>
          <a:xfrm>
            <a:off x="5272630" y="2651627"/>
            <a:ext cx="447017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、較爲窄小</a:t>
            </a:r>
            <a:r>
              <a:rPr lang="zh-CN" altLang="en-US" sz="1100" dirty="0">
                <a:solidFill>
                  <a:srgbClr val="000000"/>
                </a:solidFill>
                <a:latin typeface="Times New Roman" pitchFamily="18" charset="0"/>
                <a:cs typeface="Times New Roman" pitchFamily="18" charset="0"/>
              </a:rPr>
              <a:t>，異質性高、針對性定制化服務。</a:t>
            </a:r>
            <a:endParaRPr lang="zh-TW"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50543499-814D-2E4A-65DF-303C013C143E}"/>
              </a:ext>
            </a:extLst>
          </p:cNvPr>
          <p:cNvSpPr/>
          <p:nvPr/>
        </p:nvSpPr>
        <p:spPr>
          <a:xfrm>
            <a:off x="4997428" y="2700539"/>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E4888246-605D-1BC5-003B-D947218C35A7}"/>
              </a:ext>
            </a:extLst>
          </p:cNvPr>
          <p:cNvSpPr/>
          <p:nvPr/>
        </p:nvSpPr>
        <p:spPr>
          <a:xfrm>
            <a:off x="5272627" y="2971668"/>
            <a:ext cx="447017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、客戶對服務活動的定義和歸類，與服務供應商的定義和歸類不同</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E5E2A7CF-8A7C-1A79-5BDB-FA98C90E4919}"/>
              </a:ext>
            </a:extLst>
          </p:cNvPr>
          <p:cNvSpPr/>
          <p:nvPr/>
        </p:nvSpPr>
        <p:spPr>
          <a:xfrm>
            <a:off x="5272628" y="3291715"/>
            <a:ext cx="447017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、可按區隔市場（</a:t>
            </a:r>
            <a:r>
              <a:rPr lang="en-US" altLang="zh-TW" sz="1100" dirty="0">
                <a:solidFill>
                  <a:srgbClr val="000000"/>
                </a:solidFill>
                <a:latin typeface="Times New Roman" pitchFamily="18" charset="0"/>
                <a:cs typeface="Times New Roman" pitchFamily="18" charset="0"/>
              </a:rPr>
              <a:t>Segment Target</a:t>
            </a:r>
            <a:r>
              <a:rPr lang="zh-TW" altLang="en-US" sz="1100" dirty="0">
                <a:solidFill>
                  <a:srgbClr val="000000"/>
                </a:solidFill>
                <a:latin typeface="Times New Roman" pitchFamily="18" charset="0"/>
                <a:cs typeface="Times New Roman" pitchFamily="18" charset="0"/>
              </a:rPr>
              <a:t>）的需求來</a:t>
            </a:r>
            <a:r>
              <a:rPr lang="zh-CN" altLang="en-US" sz="1100" dirty="0">
                <a:solidFill>
                  <a:srgbClr val="000000"/>
                </a:solidFill>
                <a:latin typeface="Times New Roman" pitchFamily="18" charset="0"/>
                <a:cs typeface="Times New Roman" pitchFamily="18" charset="0"/>
              </a:rPr>
              <a:t>預測</a:t>
            </a:r>
            <a:r>
              <a:rPr lang="zh-TW" altLang="en-US" sz="1100" dirty="0">
                <a:solidFill>
                  <a:srgbClr val="000000"/>
                </a:solidFill>
                <a:latin typeface="Times New Roman" pitchFamily="18" charset="0"/>
                <a:cs typeface="Times New Roman" pitchFamily="18" charset="0"/>
              </a:rPr>
              <a:t>調整服務的容量</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4E0658E2-B014-4831-E791-7F8018868E06}"/>
              </a:ext>
            </a:extLst>
          </p:cNvPr>
          <p:cNvSpPr/>
          <p:nvPr/>
        </p:nvSpPr>
        <p:spPr>
          <a:xfrm>
            <a:off x="5272628" y="3611771"/>
            <a:ext cx="447017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可</a:t>
            </a:r>
            <a:r>
              <a:rPr lang="zh-TW" altLang="en-US" sz="1100" dirty="0">
                <a:solidFill>
                  <a:srgbClr val="000000"/>
                </a:solidFill>
                <a:latin typeface="Times New Roman" pitchFamily="18" charset="0"/>
                <a:cs typeface="Times New Roman" pitchFamily="18" charset="0"/>
              </a:rPr>
              <a:t>提高買賣雙方的自信程度</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68470080-26AE-BC7A-16DD-D483A9E1CC30}"/>
              </a:ext>
            </a:extLst>
          </p:cNvPr>
          <p:cNvSpPr/>
          <p:nvPr/>
        </p:nvSpPr>
        <p:spPr>
          <a:xfrm>
            <a:off x="755528" y="4622529"/>
            <a:ext cx="10011018" cy="314125"/>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全面的客戶服務</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a:t>
            </a:r>
            <a:r>
              <a:rPr lang="en-US" altLang="zh-CN" sz="1100" dirty="0" err="1">
                <a:solidFill>
                  <a:srgbClr val="4D4D4D"/>
                </a:solidFill>
                <a:latin typeface="Times New Roman" pitchFamily="18" charset="0"/>
                <a:cs typeface="Times New Roman" pitchFamily="18" charset="0"/>
              </a:rPr>
              <a:t>Daviddow</a:t>
            </a:r>
            <a:r>
              <a:rPr lang="en-US" altLang="zh-CN" sz="1100" dirty="0">
                <a:solidFill>
                  <a:srgbClr val="4D4D4D"/>
                </a:solidFill>
                <a:latin typeface="Times New Roman" pitchFamily="18" charset="0"/>
                <a:cs typeface="Times New Roman" pitchFamily="18" charset="0"/>
              </a:rPr>
              <a:t>, William H. &amp; Bro Uttal. (1989). 《Total Customer Service》. New York: Harper &amp; Row </a:t>
            </a:r>
            <a:r>
              <a:rPr lang="en-US" altLang="zh-CN" sz="1100" dirty="0" err="1">
                <a:solidFill>
                  <a:srgbClr val="4D4D4D"/>
                </a:solidFill>
                <a:latin typeface="Times New Roman" pitchFamily="18" charset="0"/>
                <a:cs typeface="Times New Roman" pitchFamily="18" charset="0"/>
              </a:rPr>
              <a:t>Publisher.Davidow</a:t>
            </a:r>
            <a:r>
              <a:rPr lang="en-US" altLang="zh-CN" sz="1100" dirty="0">
                <a:solidFill>
                  <a:srgbClr val="4D4D4D"/>
                </a:solidFill>
                <a:latin typeface="Times New Roman" pitchFamily="18" charset="0"/>
                <a:cs typeface="Times New Roman" pitchFamily="18" charset="0"/>
              </a:rPr>
              <a:t>, W.H., &amp; Uttal, B. (1989)</a:t>
            </a:r>
            <a:endParaRPr lang="zh-TW" altLang="en-US" sz="11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30504044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6EE06-DEAC-42A3-0957-272456986AA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5A94C2B-D14D-3445-3DE3-E081BF22AD1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8037DDB8-D647-2373-504F-D18B569C5EF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行銷策略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服務型商品的概念化</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Conceptualization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E40E0D25-BBF9-D033-6F73-1AAE3858054A}"/>
              </a:ext>
            </a:extLst>
          </p:cNvPr>
          <p:cNvSpPr/>
          <p:nvPr/>
        </p:nvSpPr>
        <p:spPr>
          <a:xfrm>
            <a:off x="2168965" y="1108647"/>
            <a:ext cx="718414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）：服務類型商品的概念化（</a:t>
            </a:r>
            <a:r>
              <a:rPr lang="en-US" altLang="zh-CN" sz="1100" dirty="0">
                <a:solidFill>
                  <a:srgbClr val="4D4D4D"/>
                </a:solidFill>
                <a:latin typeface="Times New Roman" pitchFamily="18" charset="0"/>
                <a:cs typeface="Times New Roman" pitchFamily="18" charset="0"/>
              </a:rPr>
              <a:t>Conceptualization</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id="{0B4E07C7-8C00-EC53-3E59-375C59D5EC9E}"/>
              </a:ext>
            </a:extLst>
          </p:cNvPr>
          <p:cNvSpPr/>
          <p:nvPr/>
        </p:nvSpPr>
        <p:spPr>
          <a:xfrm>
            <a:off x="1480423" y="4855610"/>
            <a:ext cx="8561228" cy="314125"/>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Donald Cowell. The Management of </a:t>
            </a:r>
            <a:r>
              <a:rPr lang="en-US" altLang="zh-CN" sz="1100" dirty="0" err="1">
                <a:solidFill>
                  <a:srgbClr val="4D4D4D"/>
                </a:solidFill>
                <a:latin typeface="Times New Roman" pitchFamily="18" charset="0"/>
                <a:cs typeface="Times New Roman" pitchFamily="18" charset="0"/>
              </a:rPr>
              <a:t>Services.London</a:t>
            </a:r>
            <a:r>
              <a:rPr lang="en-US" altLang="zh-CN" sz="1100" dirty="0">
                <a:solidFill>
                  <a:srgbClr val="4D4D4D"/>
                </a:solidFill>
                <a:latin typeface="Times New Roman" pitchFamily="18" charset="0"/>
                <a:cs typeface="Times New Roman" pitchFamily="18" charset="0"/>
              </a:rPr>
              <a:t>: William Heinemann, Ltd. 1984. 100. Published by Heinemann Professional Publishing, Ltd.</a:t>
            </a:r>
            <a:endParaRPr lang="zh-TW" altLang="en-US" sz="1100" dirty="0">
              <a:solidFill>
                <a:srgbClr val="4D4D4D"/>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0BCA5611-2521-0DC2-1750-9676041A7C0C}"/>
              </a:ext>
            </a:extLst>
          </p:cNvPr>
          <p:cNvSpPr/>
          <p:nvPr/>
        </p:nvSpPr>
        <p:spPr>
          <a:xfrm>
            <a:off x="4028188" y="3869015"/>
            <a:ext cx="3304250"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服務類型商品的概念化（</a:t>
            </a:r>
            <a:r>
              <a:rPr lang="en-US" altLang="zh-CN" sz="1100" dirty="0">
                <a:solidFill>
                  <a:srgbClr val="4D4D4D"/>
                </a:solidFill>
                <a:latin typeface="Times New Roman" pitchFamily="18" charset="0"/>
                <a:cs typeface="Times New Roman" pitchFamily="18" charset="0"/>
              </a:rPr>
              <a:t>Conceptualization</a:t>
            </a:r>
            <a:r>
              <a:rPr lang="zh-CN" altLang="en-US" sz="1100" dirty="0">
                <a:solidFill>
                  <a:srgbClr val="4D4D4D"/>
                </a:solidFill>
                <a:latin typeface="Times New Roman" pitchFamily="18" charset="0"/>
                <a:cs typeface="Times New Roman" pitchFamily="18" charset="0"/>
              </a:rPr>
              <a:t>）過程</a:t>
            </a:r>
            <a:endParaRPr lang="zh-TW" altLang="en-US" sz="1100" dirty="0">
              <a:solidFill>
                <a:srgbClr val="4D4D4D"/>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47546B15-F159-B73D-1F27-E30D65FD944C}"/>
              </a:ext>
            </a:extLst>
          </p:cNvPr>
          <p:cNvSpPr/>
          <p:nvPr/>
        </p:nvSpPr>
        <p:spPr>
          <a:xfrm>
            <a:off x="1417911" y="2772945"/>
            <a:ext cx="2171554"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顧客利益觀念</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customer</a:t>
            </a:r>
            <a:r>
              <a:rPr lang="en-US" altLang="zh-CN" sz="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benefit concept</a:t>
            </a:r>
            <a:r>
              <a:rPr lang="zh-CN" altLang="en-US" sz="1200" dirty="0">
                <a:solidFill>
                  <a:schemeClr val="tx1"/>
                </a:solidFill>
                <a:latin typeface="宋体" panose="02010600030101010101" pitchFamily="2" charset="-122"/>
                <a:ea typeface="宋体" panose="02010600030101010101" pitchFamily="2" charset="-122"/>
              </a:rPr>
              <a:t>）</a:t>
            </a:r>
          </a:p>
        </p:txBody>
      </p:sp>
      <p:sp>
        <p:nvSpPr>
          <p:cNvPr id="8" name="矩形 7">
            <a:extLst>
              <a:ext uri="{FF2B5EF4-FFF2-40B4-BE49-F238E27FC236}">
                <a16:creationId xmlns:a16="http://schemas.microsoft.com/office/drawing/2014/main" id="{C43849E9-BC63-FE9E-8F8A-A4F5406BBC4B}"/>
              </a:ext>
            </a:extLst>
          </p:cNvPr>
          <p:cNvSpPr/>
          <p:nvPr/>
        </p:nvSpPr>
        <p:spPr>
          <a:xfrm>
            <a:off x="4080927" y="2774424"/>
            <a:ext cx="1439998"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服務觀念</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service concept</a:t>
            </a:r>
            <a:r>
              <a:rPr lang="zh-CN" altLang="en-US" sz="1200" dirty="0">
                <a:solidFill>
                  <a:schemeClr val="tx1"/>
                </a:solidFill>
                <a:latin typeface="宋体" panose="02010600030101010101" pitchFamily="2" charset="-122"/>
                <a:ea typeface="宋体" panose="02010600030101010101" pitchFamily="2" charset="-122"/>
              </a:rPr>
              <a:t>）</a:t>
            </a:r>
          </a:p>
        </p:txBody>
      </p:sp>
      <p:sp>
        <p:nvSpPr>
          <p:cNvPr id="9" name="矩形 8">
            <a:extLst>
              <a:ext uri="{FF2B5EF4-FFF2-40B4-BE49-F238E27FC236}">
                <a16:creationId xmlns:a16="http://schemas.microsoft.com/office/drawing/2014/main" id="{4A65DAA9-947C-D881-1F04-8DDF25E9181E}"/>
              </a:ext>
            </a:extLst>
          </p:cNvPr>
          <p:cNvSpPr/>
          <p:nvPr/>
        </p:nvSpPr>
        <p:spPr>
          <a:xfrm>
            <a:off x="3593658" y="2656139"/>
            <a:ext cx="474990" cy="579967"/>
          </a:xfrm>
          <a:prstGeom prst="rect">
            <a:avLst/>
          </a:prstGeom>
        </p:spPr>
        <p:txBody>
          <a:bodyPr wrap="square" anchor="ctr" anchorCtr="1">
            <a:spAutoFit/>
          </a:bodyPr>
          <a:lstStyle/>
          <a:p>
            <a:pPr algn="ctr">
              <a:lnSpc>
                <a:spcPct val="150000"/>
              </a:lnSpc>
            </a:pPr>
            <a:r>
              <a:rPr lang="zh-CN" altLang="en-US" sz="2400" dirty="0">
                <a:solidFill>
                  <a:srgbClr val="336600"/>
                </a:solidFill>
                <a:latin typeface="Times New Roman" pitchFamily="18" charset="0"/>
                <a:cs typeface="Times New Roman" pitchFamily="18" charset="0"/>
              </a:rPr>
              <a:t>→</a:t>
            </a:r>
            <a:endParaRPr lang="zh-TW" altLang="en-US" sz="2400" dirty="0">
              <a:solidFill>
                <a:srgbClr val="3366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C1EFEB1D-0552-39BC-F576-6FCB437A314E}"/>
              </a:ext>
            </a:extLst>
          </p:cNvPr>
          <p:cNvSpPr/>
          <p:nvPr/>
        </p:nvSpPr>
        <p:spPr>
          <a:xfrm>
            <a:off x="6005012" y="2774424"/>
            <a:ext cx="2023461"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服務供應：澄清要素清單</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service offer</a:t>
            </a:r>
            <a:r>
              <a:rPr lang="zh-CN" altLang="en-US" sz="1200" dirty="0">
                <a:solidFill>
                  <a:schemeClr val="tx1"/>
                </a:solidFill>
                <a:latin typeface="宋体" panose="02010600030101010101" pitchFamily="2" charset="-122"/>
                <a:ea typeface="宋体" panose="02010600030101010101" pitchFamily="2" charset="-122"/>
              </a:rPr>
              <a:t>）</a:t>
            </a:r>
          </a:p>
        </p:txBody>
      </p:sp>
      <p:sp>
        <p:nvSpPr>
          <p:cNvPr id="11" name="矩形 10">
            <a:extLst>
              <a:ext uri="{FF2B5EF4-FFF2-40B4-BE49-F238E27FC236}">
                <a16:creationId xmlns:a16="http://schemas.microsoft.com/office/drawing/2014/main" id="{A367DF9F-5D8D-6E19-30CC-98BDC39D36B0}"/>
              </a:ext>
            </a:extLst>
          </p:cNvPr>
          <p:cNvSpPr/>
          <p:nvPr/>
        </p:nvSpPr>
        <p:spPr>
          <a:xfrm>
            <a:off x="5525238" y="2651328"/>
            <a:ext cx="474990" cy="579967"/>
          </a:xfrm>
          <a:prstGeom prst="rect">
            <a:avLst/>
          </a:prstGeom>
        </p:spPr>
        <p:txBody>
          <a:bodyPr wrap="square" anchor="ctr" anchorCtr="1">
            <a:spAutoFit/>
          </a:bodyPr>
          <a:lstStyle/>
          <a:p>
            <a:pPr algn="ctr">
              <a:lnSpc>
                <a:spcPct val="150000"/>
              </a:lnSpc>
            </a:pPr>
            <a:r>
              <a:rPr lang="zh-CN" altLang="en-US" sz="2400" dirty="0">
                <a:solidFill>
                  <a:srgbClr val="336600"/>
                </a:solidFill>
                <a:latin typeface="Times New Roman" pitchFamily="18" charset="0"/>
                <a:cs typeface="Times New Roman" pitchFamily="18" charset="0"/>
              </a:rPr>
              <a:t>→</a:t>
            </a:r>
            <a:endParaRPr lang="zh-TW" altLang="en-US" sz="2400" dirty="0">
              <a:solidFill>
                <a:srgbClr val="3366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E390A2C9-9933-D6C2-2950-76C82F09D52C}"/>
              </a:ext>
            </a:extLst>
          </p:cNvPr>
          <p:cNvSpPr/>
          <p:nvPr/>
        </p:nvSpPr>
        <p:spPr>
          <a:xfrm>
            <a:off x="8519794" y="2772139"/>
            <a:ext cx="1653216"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發送服務：</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將服務傳遞給消費者</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8445997F-BFE7-7D43-C438-73181E341FF6}"/>
              </a:ext>
            </a:extLst>
          </p:cNvPr>
          <p:cNvSpPr/>
          <p:nvPr/>
        </p:nvSpPr>
        <p:spPr>
          <a:xfrm>
            <a:off x="994000" y="1998949"/>
            <a:ext cx="9534073" cy="1729411"/>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服務的概念化（</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Conceptualization</a:t>
            </a:r>
            <a:r>
              <a:rPr lang="zh-CN" altLang="en-US" sz="1200" dirty="0">
                <a:solidFill>
                  <a:schemeClr val="tx1"/>
                </a:solidFill>
                <a:latin typeface="宋体" panose="02010600030101010101" pitchFamily="2" charset="-122"/>
                <a:ea typeface="宋体" panose="02010600030101010101" pitchFamily="2" charset="-122"/>
              </a:rPr>
              <a:t>）</a:t>
            </a:r>
          </a:p>
        </p:txBody>
      </p:sp>
      <p:sp>
        <p:nvSpPr>
          <p:cNvPr id="16" name="矩形 15">
            <a:extLst>
              <a:ext uri="{FF2B5EF4-FFF2-40B4-BE49-F238E27FC236}">
                <a16:creationId xmlns:a16="http://schemas.microsoft.com/office/drawing/2014/main" id="{002419DD-DB7F-9BD0-E99F-E295683BF725}"/>
              </a:ext>
            </a:extLst>
          </p:cNvPr>
          <p:cNvSpPr/>
          <p:nvPr/>
        </p:nvSpPr>
        <p:spPr>
          <a:xfrm>
            <a:off x="8039694" y="2647265"/>
            <a:ext cx="474990" cy="579967"/>
          </a:xfrm>
          <a:prstGeom prst="rect">
            <a:avLst/>
          </a:prstGeom>
        </p:spPr>
        <p:txBody>
          <a:bodyPr wrap="square" anchor="ctr" anchorCtr="1">
            <a:spAutoFit/>
          </a:bodyPr>
          <a:lstStyle/>
          <a:p>
            <a:pPr algn="ctr">
              <a:lnSpc>
                <a:spcPct val="150000"/>
              </a:lnSpc>
            </a:pPr>
            <a:r>
              <a:rPr lang="zh-CN" altLang="en-US" sz="2400" dirty="0">
                <a:solidFill>
                  <a:srgbClr val="336600"/>
                </a:solidFill>
                <a:latin typeface="Times New Roman" pitchFamily="18" charset="0"/>
                <a:cs typeface="Times New Roman" pitchFamily="18" charset="0"/>
              </a:rPr>
              <a:t>→</a:t>
            </a:r>
            <a:endParaRPr lang="zh-TW" altLang="en-US" sz="2400" dirty="0">
              <a:solidFill>
                <a:srgbClr val="336600"/>
              </a:solidFill>
              <a:latin typeface="Times New Roman" pitchFamily="18" charset="0"/>
              <a:cs typeface="Times New Roman" pitchFamily="18" charset="0"/>
            </a:endParaRPr>
          </a:p>
        </p:txBody>
      </p:sp>
    </p:spTree>
    <p:extLst>
      <p:ext uri="{BB962C8B-B14F-4D97-AF65-F5344CB8AC3E}">
        <p14:creationId xmlns:p14="http://schemas.microsoft.com/office/powerpoint/2010/main" val="36200351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DE24B-B06B-E439-1760-CB3D6947653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F5F25D0-7595-6A7A-6133-CDEA5D7691FF}"/>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8EDFBD0A-29D8-72FF-2650-60B281CEEF38}"/>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行銷策略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：定價</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Price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A94A06EA-5B80-4111-A353-77C057F3A1B1}"/>
              </a:ext>
            </a:extLst>
          </p:cNvPr>
          <p:cNvSpPr/>
          <p:nvPr/>
        </p:nvSpPr>
        <p:spPr>
          <a:xfrm>
            <a:off x="2431097" y="1635721"/>
            <a:ext cx="7352983" cy="823687"/>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）：服務類型商品的定價（</a:t>
            </a:r>
            <a:r>
              <a:rPr lang="en-US" altLang="zh-CN" sz="1100" dirty="0">
                <a:solidFill>
                  <a:srgbClr val="4D4D4D"/>
                </a:solidFill>
                <a:latin typeface="Times New Roman" pitchFamily="18" charset="0"/>
                <a:cs typeface="Times New Roman" pitchFamily="18" charset="0"/>
              </a:rPr>
              <a:t>Price</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由於服務具有易逝性的特點，所以很難達成穩定的服務需求，或通過服務需求預測，來降低服務需求起伏的風險</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根據價格彈性</a:t>
            </a:r>
            <a:r>
              <a:rPr lang="zh-CN" altLang="en-US" sz="1100" dirty="0">
                <a:solidFill>
                  <a:srgbClr val="4D4D4D"/>
                </a:solidFill>
                <a:latin typeface="Times New Roman" pitchFamily="18" charset="0"/>
                <a:cs typeface="Times New Roman" pitchFamily="18" charset="0"/>
              </a:rPr>
              <a:t>，調整</a:t>
            </a:r>
            <a:r>
              <a:rPr lang="zh-TW" altLang="en-US" sz="1100" dirty="0">
                <a:solidFill>
                  <a:srgbClr val="4D4D4D"/>
                </a:solidFill>
                <a:latin typeface="Times New Roman" pitchFamily="18" charset="0"/>
                <a:cs typeface="Times New Roman" pitchFamily="18" charset="0"/>
              </a:rPr>
              <a:t>服務</a:t>
            </a:r>
            <a:r>
              <a:rPr lang="zh-CN" altLang="en-US" sz="1100" dirty="0">
                <a:solidFill>
                  <a:srgbClr val="4D4D4D"/>
                </a:solidFill>
                <a:latin typeface="Times New Roman" pitchFamily="18" charset="0"/>
                <a:cs typeface="Times New Roman" pitchFamily="18" charset="0"/>
              </a:rPr>
              <a:t>市場</a:t>
            </a:r>
            <a:r>
              <a:rPr lang="zh-TW" altLang="en-US" sz="1100" dirty="0">
                <a:solidFill>
                  <a:srgbClr val="4D4D4D"/>
                </a:solidFill>
                <a:latin typeface="Times New Roman" pitchFamily="18" charset="0"/>
                <a:cs typeface="Times New Roman" pitchFamily="18" charset="0"/>
              </a:rPr>
              <a:t>的</a:t>
            </a:r>
            <a:r>
              <a:rPr lang="zh-CN" altLang="en-US" sz="1100" dirty="0">
                <a:solidFill>
                  <a:srgbClr val="4D4D4D"/>
                </a:solidFill>
                <a:latin typeface="Times New Roman" pitchFamily="18" charset="0"/>
                <a:cs typeface="Times New Roman" pitchFamily="18" charset="0"/>
              </a:rPr>
              <a:t>需求</a:t>
            </a:r>
            <a:r>
              <a:rPr lang="zh-TW" altLang="en-US" sz="1100" dirty="0">
                <a:solidFill>
                  <a:srgbClr val="4D4D4D"/>
                </a:solidFill>
                <a:latin typeface="Times New Roman" pitchFamily="18" charset="0"/>
                <a:cs typeface="Times New Roman" pitchFamily="18" charset="0"/>
              </a:rPr>
              <a:t>容量</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D84629B9-016A-4E0E-A184-E99E072EC207}"/>
              </a:ext>
            </a:extLst>
          </p:cNvPr>
          <p:cNvSpPr/>
          <p:nvPr/>
        </p:nvSpPr>
        <p:spPr>
          <a:xfrm>
            <a:off x="2733036" y="3333202"/>
            <a:ext cx="197515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捆綁服務（</a:t>
            </a:r>
            <a:r>
              <a:rPr lang="en-US" altLang="zh-TW" sz="1100" i="1" dirty="0">
                <a:solidFill>
                  <a:srgbClr val="000000"/>
                </a:solidFill>
                <a:latin typeface="Times New Roman" pitchFamily="18" charset="0"/>
                <a:cs typeface="Times New Roman" pitchFamily="18" charset="0"/>
              </a:rPr>
              <a:t>service bundling</a:t>
            </a:r>
            <a:r>
              <a:rPr lang="zh-TW"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889122E7-BA9F-D3B1-A731-C89C6D4D1A23}"/>
              </a:ext>
            </a:extLst>
          </p:cNvPr>
          <p:cNvSpPr/>
          <p:nvPr/>
        </p:nvSpPr>
        <p:spPr>
          <a:xfrm>
            <a:off x="4983392" y="2988703"/>
            <a:ext cx="351005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、完全捆綁服務（</a:t>
            </a:r>
            <a:r>
              <a:rPr lang="en-US" altLang="zh-TW" sz="1100" i="1" dirty="0">
                <a:solidFill>
                  <a:srgbClr val="000000"/>
                </a:solidFill>
                <a:latin typeface="Times New Roman" pitchFamily="18" charset="0"/>
                <a:cs typeface="Times New Roman" pitchFamily="18" charset="0"/>
              </a:rPr>
              <a:t>pure bundling</a:t>
            </a:r>
            <a:r>
              <a:rPr lang="zh-TW" altLang="en-US" sz="1100" dirty="0">
                <a:solidFill>
                  <a:srgbClr val="000000"/>
                </a:solidFill>
                <a:latin typeface="Times New Roman" pitchFamily="18" charset="0"/>
                <a:cs typeface="Times New Roman" pitchFamily="18" charset="0"/>
              </a:rPr>
              <a:t>）</a:t>
            </a:r>
          </a:p>
        </p:txBody>
      </p:sp>
      <p:sp>
        <p:nvSpPr>
          <p:cNvPr id="8" name="左大括号 7">
            <a:extLst>
              <a:ext uri="{FF2B5EF4-FFF2-40B4-BE49-F238E27FC236}">
                <a16:creationId xmlns:a16="http://schemas.microsoft.com/office/drawing/2014/main" id="{F00C4B55-3DAF-0968-C5E4-76F552555F40}"/>
              </a:ext>
            </a:extLst>
          </p:cNvPr>
          <p:cNvSpPr/>
          <p:nvPr/>
        </p:nvSpPr>
        <p:spPr>
          <a:xfrm>
            <a:off x="4708190" y="3037615"/>
            <a:ext cx="264989" cy="90530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9" name="矩形 8">
            <a:extLst>
              <a:ext uri="{FF2B5EF4-FFF2-40B4-BE49-F238E27FC236}">
                <a16:creationId xmlns:a16="http://schemas.microsoft.com/office/drawing/2014/main" id="{3A24E232-A63E-4DE9-F830-05A525F2E206}"/>
              </a:ext>
            </a:extLst>
          </p:cNvPr>
          <p:cNvSpPr/>
          <p:nvPr/>
        </p:nvSpPr>
        <p:spPr>
          <a:xfrm>
            <a:off x="4983389" y="3308744"/>
            <a:ext cx="351005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、組合捆綁服務（</a:t>
            </a:r>
            <a:r>
              <a:rPr lang="en-US" altLang="zh-TW" sz="1100" i="1" dirty="0">
                <a:solidFill>
                  <a:srgbClr val="000000"/>
                </a:solidFill>
                <a:latin typeface="Times New Roman" pitchFamily="18" charset="0"/>
                <a:cs typeface="Times New Roman" pitchFamily="18" charset="0"/>
              </a:rPr>
              <a:t>mixed bundling</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34CBB2DF-8734-7A0A-DAD9-22001B09E986}"/>
              </a:ext>
            </a:extLst>
          </p:cNvPr>
          <p:cNvSpPr/>
          <p:nvPr/>
        </p:nvSpPr>
        <p:spPr>
          <a:xfrm>
            <a:off x="4983390" y="3628791"/>
            <a:ext cx="351005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、縱向銷售（</a:t>
            </a:r>
            <a:r>
              <a:rPr lang="en-US" altLang="zh-TW" sz="1100" i="1" dirty="0">
                <a:solidFill>
                  <a:srgbClr val="000000"/>
                </a:solidFill>
                <a:latin typeface="Times New Roman" pitchFamily="18" charset="0"/>
                <a:cs typeface="Times New Roman" pitchFamily="18" charset="0"/>
              </a:rPr>
              <a:t>cross</a:t>
            </a:r>
            <a:r>
              <a:rPr lang="en-US" altLang="zh-TW" sz="1100" dirty="0">
                <a:solidFill>
                  <a:srgbClr val="000000"/>
                </a:solidFill>
                <a:latin typeface="Times New Roman" pitchFamily="18" charset="0"/>
                <a:cs typeface="Times New Roman" pitchFamily="18" charset="0"/>
              </a:rPr>
              <a:t> - </a:t>
            </a:r>
            <a:r>
              <a:rPr lang="en-US" altLang="zh-TW" sz="1100" i="1" dirty="0">
                <a:solidFill>
                  <a:srgbClr val="000000"/>
                </a:solidFill>
                <a:latin typeface="Times New Roman" pitchFamily="18" charset="0"/>
                <a:cs typeface="Times New Roman" pitchFamily="18" charset="0"/>
              </a:rPr>
              <a:t>selling</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向老客戶推銷新服務</a:t>
            </a:r>
          </a:p>
        </p:txBody>
      </p:sp>
    </p:spTree>
    <p:extLst>
      <p:ext uri="{BB962C8B-B14F-4D97-AF65-F5344CB8AC3E}">
        <p14:creationId xmlns:p14="http://schemas.microsoft.com/office/powerpoint/2010/main" val="3785755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E4DBE-C9E9-359F-2BF5-67CB34C640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DD40949-9955-4394-F408-188439151A4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452BAFE4-DE55-F245-0167-5DB1244272BA}"/>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行銷策略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：推廣</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3D330A05-069A-C021-7CEA-C6AD6344A18D}"/>
              </a:ext>
            </a:extLst>
          </p:cNvPr>
          <p:cNvSpPr/>
          <p:nvPr/>
        </p:nvSpPr>
        <p:spPr>
          <a:xfrm>
            <a:off x="2499835" y="886808"/>
            <a:ext cx="652240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）：服務類型商品的促銷（</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id="{E53B89AE-1C0E-0C06-5D23-5BDCBDE9D869}"/>
              </a:ext>
            </a:extLst>
          </p:cNvPr>
          <p:cNvSpPr/>
          <p:nvPr/>
        </p:nvSpPr>
        <p:spPr>
          <a:xfrm>
            <a:off x="2629572" y="4665615"/>
            <a:ext cx="6392666" cy="568041"/>
          </a:xfrm>
          <a:prstGeom prst="rect">
            <a:avLst/>
          </a:prstGeom>
        </p:spPr>
        <p:txBody>
          <a:bodyPr wrap="square">
            <a:spAutoFit/>
          </a:bodyPr>
          <a:lstStyle/>
          <a:p>
            <a:pPr algn="ctr">
              <a:lnSpc>
                <a:spcPct val="150000"/>
              </a:lnSpc>
            </a:pPr>
            <a:r>
              <a:rPr lang="zh-TW" altLang="en-US" sz="1100" dirty="0">
                <a:solidFill>
                  <a:srgbClr val="4D4D4D"/>
                </a:solidFill>
                <a:latin typeface="Times New Roman" pitchFamily="18" charset="0"/>
                <a:cs typeface="Times New Roman" pitchFamily="18" charset="0"/>
              </a:rPr>
              <a:t>（美）</a:t>
            </a:r>
            <a:r>
              <a:rPr lang="en-US" altLang="zh-TW" sz="1100" dirty="0">
                <a:solidFill>
                  <a:srgbClr val="4D4D4D"/>
                </a:solidFill>
                <a:latin typeface="Times New Roman" pitchFamily="18" charset="0"/>
                <a:cs typeface="Times New Roman" pitchFamily="18" charset="0"/>
              </a:rPr>
              <a:t>Edward G. Brierty, Robert W. Eckles, Robert R. Reeder Prentice Hall, 《Business Marketing》</a:t>
            </a:r>
          </a:p>
          <a:p>
            <a:pPr algn="ctr">
              <a:lnSpc>
                <a:spcPct val="150000"/>
              </a:lnSpc>
            </a:pPr>
            <a:r>
              <a:rPr lang="zh-TW" altLang="en-US" sz="1100" dirty="0">
                <a:solidFill>
                  <a:srgbClr val="4D4D4D"/>
                </a:solidFill>
                <a:latin typeface="Times New Roman" pitchFamily="18" charset="0"/>
                <a:cs typeface="Times New Roman" pitchFamily="18" charset="0"/>
              </a:rPr>
              <a:t>李雪峰，时宝东等译，</a:t>
            </a:r>
            <a:r>
              <a:rPr lang="en-US" altLang="zh-TW"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商务营销</a:t>
            </a:r>
            <a:r>
              <a:rPr lang="en-US" altLang="zh-TW"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第 </a:t>
            </a:r>
            <a:r>
              <a:rPr lang="en-US" altLang="zh-TW" sz="1100" dirty="0">
                <a:solidFill>
                  <a:srgbClr val="4D4D4D"/>
                </a:solidFill>
                <a:latin typeface="Times New Roman" pitchFamily="18" charset="0"/>
                <a:cs typeface="Times New Roman" pitchFamily="18" charset="0"/>
              </a:rPr>
              <a:t>3 </a:t>
            </a:r>
            <a:r>
              <a:rPr lang="zh-TW" altLang="en-US" sz="1100" dirty="0">
                <a:solidFill>
                  <a:srgbClr val="4D4D4D"/>
                </a:solidFill>
                <a:latin typeface="Times New Roman" pitchFamily="18" charset="0"/>
                <a:cs typeface="Times New Roman" pitchFamily="18" charset="0"/>
              </a:rPr>
              <a:t>版</a:t>
            </a:r>
            <a:r>
              <a:rPr lang="en-US" altLang="zh-TW"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北京：清华大学出版社，</a:t>
            </a:r>
            <a:r>
              <a:rPr lang="en-US" altLang="zh-TW" sz="1100" dirty="0">
                <a:solidFill>
                  <a:srgbClr val="4D4D4D"/>
                </a:solidFill>
                <a:latin typeface="Times New Roman" pitchFamily="18" charset="0"/>
                <a:cs typeface="Times New Roman" pitchFamily="18" charset="0"/>
              </a:rPr>
              <a:t>2000</a:t>
            </a:r>
            <a:endParaRPr lang="zh-TW" altLang="en-US" sz="1100" dirty="0">
              <a:solidFill>
                <a:srgbClr val="4D4D4D"/>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99D6B210-115E-0D12-7D77-3BE95D03D189}"/>
              </a:ext>
            </a:extLst>
          </p:cNvPr>
          <p:cNvSpPr/>
          <p:nvPr/>
        </p:nvSpPr>
        <p:spPr>
          <a:xfrm>
            <a:off x="1851660" y="2577612"/>
            <a:ext cx="1419211"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服務型商品的</a:t>
            </a:r>
            <a:r>
              <a:rPr lang="zh-CN" altLang="en-US" sz="1100" dirty="0">
                <a:solidFill>
                  <a:srgbClr val="000000"/>
                </a:solidFill>
                <a:latin typeface="Times New Roman" pitchFamily="18" charset="0"/>
                <a:cs typeface="Times New Roman" pitchFamily="18" charset="0"/>
              </a:rPr>
              <a:t>促銷</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Promotion</a:t>
            </a:r>
            <a:r>
              <a:rPr lang="zh-TW"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AF44B789-FA05-D110-975F-ACF5202E8BD0}"/>
              </a:ext>
            </a:extLst>
          </p:cNvPr>
          <p:cNvSpPr/>
          <p:nvPr/>
        </p:nvSpPr>
        <p:spPr>
          <a:xfrm>
            <a:off x="3546072" y="1555271"/>
            <a:ext cx="5376951" cy="569771"/>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、内部溝通</a:t>
            </a:r>
            <a:endParaRPr lang="en-US" altLang="zh-TW" sz="1100" b="1"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内部員工的溝通</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與向潛在的客戶</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行銷活動</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具有同等的重要性。</a:t>
            </a:r>
          </a:p>
        </p:txBody>
      </p:sp>
      <p:sp>
        <p:nvSpPr>
          <p:cNvPr id="8" name="左大括号 7">
            <a:extLst>
              <a:ext uri="{FF2B5EF4-FFF2-40B4-BE49-F238E27FC236}">
                <a16:creationId xmlns:a16="http://schemas.microsoft.com/office/drawing/2014/main" id="{50A95EFB-DD29-B2AF-809E-98C2B05DE36C}"/>
              </a:ext>
            </a:extLst>
          </p:cNvPr>
          <p:cNvSpPr/>
          <p:nvPr/>
        </p:nvSpPr>
        <p:spPr>
          <a:xfrm>
            <a:off x="3270871" y="1604182"/>
            <a:ext cx="264989" cy="250551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9" name="矩形 8">
            <a:extLst>
              <a:ext uri="{FF2B5EF4-FFF2-40B4-BE49-F238E27FC236}">
                <a16:creationId xmlns:a16="http://schemas.microsoft.com/office/drawing/2014/main" id="{76F71DF6-2671-E33F-CAD7-45983FEEBB96}"/>
              </a:ext>
            </a:extLst>
          </p:cNvPr>
          <p:cNvSpPr/>
          <p:nvPr/>
        </p:nvSpPr>
        <p:spPr>
          <a:xfrm>
            <a:off x="3546069" y="2134392"/>
            <a:ext cx="5376951" cy="821956"/>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、建立口碑</a:t>
            </a:r>
            <a:endParaRPr lang="en-US" altLang="zh-TW" sz="1100" b="1"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因爲很難對服務質量和價值進行評估，購買者通常會認爲購買服務比購買</a:t>
            </a:r>
            <a:r>
              <a:rPr lang="zh-CN" altLang="en-US" sz="1100" dirty="0">
                <a:solidFill>
                  <a:srgbClr val="000000"/>
                </a:solidFill>
                <a:latin typeface="Times New Roman" pitchFamily="18" charset="0"/>
                <a:cs typeface="Times New Roman" pitchFamily="18" charset="0"/>
              </a:rPr>
              <a:t>實體</a:t>
            </a:r>
            <a:r>
              <a:rPr lang="zh-TW" altLang="en-US" sz="1100" dirty="0">
                <a:solidFill>
                  <a:srgbClr val="000000"/>
                </a:solidFill>
                <a:latin typeface="Times New Roman" pitchFamily="18" charset="0"/>
                <a:cs typeface="Times New Roman" pitchFamily="18" charset="0"/>
              </a:rPr>
              <a:t>產品的風險更大</a:t>
            </a:r>
            <a:r>
              <a:rPr lang="zh-CN" altLang="en-US" sz="1100" dirty="0">
                <a:solidFill>
                  <a:srgbClr val="000000"/>
                </a:solidFill>
                <a:latin typeface="Times New Roman" pitchFamily="18" charset="0"/>
                <a:cs typeface="Times New Roman" pitchFamily="18" charset="0"/>
              </a:rPr>
              <a:t>，使</a:t>
            </a:r>
            <a:r>
              <a:rPr lang="zh-TW" altLang="en-US" sz="1100" dirty="0">
                <a:solidFill>
                  <a:srgbClr val="000000"/>
                </a:solidFill>
                <a:latin typeface="Times New Roman" pitchFamily="18" charset="0"/>
                <a:cs typeface="Times New Roman" pitchFamily="18" charset="0"/>
              </a:rPr>
              <a:t>服務購買者易受同儕、同級和其他一些使用過類似服務人士的影響。</a:t>
            </a:r>
          </a:p>
        </p:txBody>
      </p:sp>
      <p:sp>
        <p:nvSpPr>
          <p:cNvPr id="10" name="矩形 9">
            <a:extLst>
              <a:ext uri="{FF2B5EF4-FFF2-40B4-BE49-F238E27FC236}">
                <a16:creationId xmlns:a16="http://schemas.microsoft.com/office/drawing/2014/main" id="{0948FB4B-BEAB-76A2-E974-1F6AEA808F14}"/>
              </a:ext>
            </a:extLst>
          </p:cNvPr>
          <p:cNvSpPr/>
          <p:nvPr/>
        </p:nvSpPr>
        <p:spPr>
          <a:xfrm>
            <a:off x="3546070" y="2964979"/>
            <a:ext cx="5376951" cy="821956"/>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、有形化展示</a:t>
            </a:r>
            <a:r>
              <a:rPr lang="zh-TW" altLang="en-US"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physical evidence</a:t>
            </a:r>
            <a:r>
              <a:rPr lang="zh-TW" altLang="en-US" sz="1100" dirty="0">
                <a:solidFill>
                  <a:srgbClr val="000000"/>
                </a:solidFill>
                <a:latin typeface="Times New Roman" pitchFamily="18" charset="0"/>
                <a:cs typeface="Times New Roman" pitchFamily="18" charset="0"/>
              </a:rPr>
              <a:t>）</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服務的有形實體表現可以影響顧客對服務的認知。實體展示（</a:t>
            </a:r>
            <a:r>
              <a:rPr lang="en-US" altLang="zh-TW" sz="1100" i="1" dirty="0">
                <a:solidFill>
                  <a:srgbClr val="000000"/>
                </a:solidFill>
                <a:latin typeface="Times New Roman" pitchFamily="18" charset="0"/>
                <a:cs typeface="Times New Roman" pitchFamily="18" charset="0"/>
              </a:rPr>
              <a:t>physical evidence</a:t>
            </a:r>
            <a:r>
              <a:rPr lang="zh-TW" altLang="en-US" sz="1100" dirty="0">
                <a:solidFill>
                  <a:srgbClr val="000000"/>
                </a:solidFill>
                <a:latin typeface="Times New Roman" pitchFamily="18" charset="0"/>
                <a:cs typeface="Times New Roman" pitchFamily="18" charset="0"/>
              </a:rPr>
              <a:t>）是服務組合中的有形化部分，應盡量將服務的無形化屬性轉換爲具體的實體。</a:t>
            </a:r>
          </a:p>
        </p:txBody>
      </p:sp>
      <p:sp>
        <p:nvSpPr>
          <p:cNvPr id="11" name="矩形 10">
            <a:extLst>
              <a:ext uri="{FF2B5EF4-FFF2-40B4-BE49-F238E27FC236}">
                <a16:creationId xmlns:a16="http://schemas.microsoft.com/office/drawing/2014/main" id="{CDBE66E4-12A6-5E38-4A8A-42EFD209D693}"/>
              </a:ext>
            </a:extLst>
          </p:cNvPr>
          <p:cNvSpPr/>
          <p:nvPr/>
        </p:nvSpPr>
        <p:spPr>
          <a:xfrm>
            <a:off x="3546070" y="3795575"/>
            <a:ext cx="5376951"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、廣告</a:t>
            </a:r>
          </a:p>
        </p:txBody>
      </p:sp>
    </p:spTree>
    <p:extLst>
      <p:ext uri="{BB962C8B-B14F-4D97-AF65-F5344CB8AC3E}">
        <p14:creationId xmlns:p14="http://schemas.microsoft.com/office/powerpoint/2010/main" val="26142495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72F71-E7FD-9DEA-32AD-DA1B52C40FA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710EC44-FDC0-8CE3-8AB0-7C0EDE1D9F8D}"/>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BB3F407-47ED-E011-0EA3-52019EAD9D5E}"/>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新品開發</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research and development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1A9F9E04-F1F6-9EBC-F219-069426E37DFF}"/>
              </a:ext>
            </a:extLst>
          </p:cNvPr>
          <p:cNvSpPr/>
          <p:nvPr/>
        </p:nvSpPr>
        <p:spPr>
          <a:xfrm>
            <a:off x="2215151" y="890453"/>
            <a:ext cx="7782629" cy="1583703"/>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i="1"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）的新產品開發（</a:t>
            </a:r>
            <a:r>
              <a:rPr lang="en-US" altLang="zh-CN" sz="1100" i="1" dirty="0">
                <a:solidFill>
                  <a:srgbClr val="4D4D4D"/>
                </a:solidFill>
                <a:latin typeface="Times New Roman" pitchFamily="18" charset="0"/>
                <a:cs typeface="Times New Roman" pitchFamily="18" charset="0"/>
              </a:rPr>
              <a:t>research and development</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在行銷管理中，凡是能給顧客帶來某種新的滿足、新的利益的產品都可稱爲新產品。</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在創造和推出新</a:t>
            </a:r>
            <a:r>
              <a:rPr lang="zh-CN" altLang="en-US" sz="1100" dirty="0">
                <a:solidFill>
                  <a:srgbClr val="4D4D4D"/>
                </a:solidFill>
                <a:latin typeface="Times New Roman" pitchFamily="18" charset="0"/>
                <a:cs typeface="Times New Roman" pitchFamily="18" charset="0"/>
              </a:rPr>
              <a:t>的服务型商品</a:t>
            </a:r>
            <a:r>
              <a:rPr lang="zh-TW" altLang="en-US" sz="1100" dirty="0">
                <a:solidFill>
                  <a:srgbClr val="4D4D4D"/>
                </a:solidFill>
                <a:latin typeface="Times New Roman" pitchFamily="18" charset="0"/>
                <a:cs typeface="Times New Roman" pitchFamily="18" charset="0"/>
              </a:rPr>
              <a:t>的過程中，最</a:t>
            </a:r>
            <a:r>
              <a:rPr lang="zh-CN" altLang="en-US" sz="1100" dirty="0">
                <a:solidFill>
                  <a:srgbClr val="4D4D4D"/>
                </a:solidFill>
                <a:latin typeface="Times New Roman" pitchFamily="18" charset="0"/>
                <a:cs typeface="Times New Roman" pitchFamily="18" charset="0"/>
              </a:rPr>
              <a:t>困难的地方</a:t>
            </a:r>
            <a:r>
              <a:rPr lang="zh-TW" altLang="en-US" sz="1100" dirty="0">
                <a:solidFill>
                  <a:srgbClr val="4D4D4D"/>
                </a:solidFill>
                <a:latin typeface="Times New Roman" pitchFamily="18" charset="0"/>
                <a:cs typeface="Times New Roman" pitchFamily="18" charset="0"/>
              </a:rPr>
              <a:t>就是如何將服務的概念有形化。</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服務的質量依賴於提供服務的人員的技能和才幹，如果一項新的服務游離於公司服務行銷人員的能力之外（新服務和公司人員的優勢不能結合），服務的品質和服務的發送都將可能出現偏差，最終會導致服務消費者對此項新服務的不愉快的感受。因此在篩選和確定新的服務項目時，應特別的關注那些能將公司的市場行銷、技術、操作能力高度綜合的新服務方案。</a:t>
            </a:r>
          </a:p>
        </p:txBody>
      </p:sp>
      <p:sp>
        <p:nvSpPr>
          <p:cNvPr id="5" name="矩形 4">
            <a:extLst>
              <a:ext uri="{FF2B5EF4-FFF2-40B4-BE49-F238E27FC236}">
                <a16:creationId xmlns:a16="http://schemas.microsoft.com/office/drawing/2014/main" id="{710274BC-FA23-A2CF-EA3D-C1EC0BECD8A1}"/>
              </a:ext>
            </a:extLst>
          </p:cNvPr>
          <p:cNvSpPr/>
          <p:nvPr/>
        </p:nvSpPr>
        <p:spPr>
          <a:xfrm>
            <a:off x="1900807" y="5222741"/>
            <a:ext cx="8096973" cy="314125"/>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Ulrike de Brentani. New Industrial Service Development: Scenarios for Success and Failure. Journal of Business Research, 1995, 32:96.</a:t>
            </a:r>
          </a:p>
        </p:txBody>
      </p:sp>
      <p:sp>
        <p:nvSpPr>
          <p:cNvPr id="6" name="矩形 5">
            <a:extLst>
              <a:ext uri="{FF2B5EF4-FFF2-40B4-BE49-F238E27FC236}">
                <a16:creationId xmlns:a16="http://schemas.microsoft.com/office/drawing/2014/main" id="{D5B63008-72FF-CC2D-EECE-2E8375DA298E}"/>
              </a:ext>
            </a:extLst>
          </p:cNvPr>
          <p:cNvSpPr/>
          <p:nvPr/>
        </p:nvSpPr>
        <p:spPr>
          <a:xfrm>
            <a:off x="2215151" y="3000431"/>
            <a:ext cx="2599572"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服務型商品成功新品開發的三個特點</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research and development</a:t>
            </a:r>
            <a:r>
              <a:rPr lang="zh-CN"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5939C0BC-0414-8441-F53B-36ABCA899E0C}"/>
              </a:ext>
            </a:extLst>
          </p:cNvPr>
          <p:cNvSpPr/>
          <p:nvPr/>
        </p:nvSpPr>
        <p:spPr>
          <a:xfrm>
            <a:off x="5095030" y="2782890"/>
            <a:ext cx="454964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、顧客化的專業服務（</a:t>
            </a:r>
            <a:r>
              <a:rPr lang="en-US" altLang="zh-TW" sz="1100" i="1" dirty="0">
                <a:solidFill>
                  <a:srgbClr val="000000"/>
                </a:solidFill>
                <a:latin typeface="Times New Roman" pitchFamily="18" charset="0"/>
                <a:cs typeface="Times New Roman" pitchFamily="18" charset="0"/>
              </a:rPr>
              <a:t>customized expert service</a:t>
            </a:r>
            <a:r>
              <a:rPr lang="zh-TW" altLang="en-US" sz="1100" dirty="0">
                <a:solidFill>
                  <a:srgbClr val="000000"/>
                </a:solidFill>
                <a:latin typeface="Times New Roman" pitchFamily="18" charset="0"/>
                <a:cs typeface="Times New Roman" pitchFamily="18" charset="0"/>
              </a:rPr>
              <a:t>）</a:t>
            </a:r>
          </a:p>
        </p:txBody>
      </p:sp>
      <p:sp>
        <p:nvSpPr>
          <p:cNvPr id="8" name="左大括号 7">
            <a:extLst>
              <a:ext uri="{FF2B5EF4-FFF2-40B4-BE49-F238E27FC236}">
                <a16:creationId xmlns:a16="http://schemas.microsoft.com/office/drawing/2014/main" id="{0D02C76E-1F23-4708-58AE-0B7DF56739A4}"/>
              </a:ext>
            </a:extLst>
          </p:cNvPr>
          <p:cNvSpPr/>
          <p:nvPr/>
        </p:nvSpPr>
        <p:spPr>
          <a:xfrm>
            <a:off x="4819829" y="2831802"/>
            <a:ext cx="264989" cy="90530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9" name="矩形 8">
            <a:extLst>
              <a:ext uri="{FF2B5EF4-FFF2-40B4-BE49-F238E27FC236}">
                <a16:creationId xmlns:a16="http://schemas.microsoft.com/office/drawing/2014/main" id="{2796E827-68D5-2103-A328-6BD156028D00}"/>
              </a:ext>
            </a:extLst>
          </p:cNvPr>
          <p:cNvSpPr/>
          <p:nvPr/>
        </p:nvSpPr>
        <p:spPr>
          <a:xfrm>
            <a:off x="5095027" y="3102931"/>
            <a:ext cx="454964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、有計劃的開拓項目（</a:t>
            </a:r>
            <a:r>
              <a:rPr lang="en-US" altLang="zh-TW" sz="1100" i="1" dirty="0">
                <a:solidFill>
                  <a:srgbClr val="000000"/>
                </a:solidFill>
                <a:latin typeface="Times New Roman" pitchFamily="18" charset="0"/>
                <a:cs typeface="Times New Roman" pitchFamily="18" charset="0"/>
              </a:rPr>
              <a:t>planned</a:t>
            </a:r>
            <a:r>
              <a:rPr lang="en-US" altLang="zh-TW"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pioneering</a:t>
            </a:r>
            <a:r>
              <a:rPr lang="zh-TW" altLang="en-US" sz="1100" dirty="0">
                <a:solidFill>
                  <a:srgbClr val="000000"/>
                </a:solidFill>
                <a:latin typeface="Times New Roman" pitchFamily="18" charset="0"/>
                <a:cs typeface="Times New Roman" pitchFamily="18" charset="0"/>
              </a:rPr>
              <a:t>」 </a:t>
            </a:r>
            <a:r>
              <a:rPr lang="en-US" altLang="zh-TW" sz="1100" i="1" dirty="0">
                <a:solidFill>
                  <a:srgbClr val="000000"/>
                </a:solidFill>
                <a:latin typeface="Times New Roman" pitchFamily="18" charset="0"/>
                <a:cs typeface="Times New Roman" pitchFamily="18" charset="0"/>
              </a:rPr>
              <a:t>venture</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C40AAA00-1705-EEE4-9E26-70EA8EC1A00E}"/>
              </a:ext>
            </a:extLst>
          </p:cNvPr>
          <p:cNvSpPr/>
          <p:nvPr/>
        </p:nvSpPr>
        <p:spPr>
          <a:xfrm>
            <a:off x="5095028" y="3422978"/>
            <a:ext cx="454964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、改進服務流程（</a:t>
            </a:r>
            <a:r>
              <a:rPr lang="en-US" altLang="zh-TW" sz="1100" i="1" dirty="0">
                <a:solidFill>
                  <a:srgbClr val="000000"/>
                </a:solidFill>
                <a:latin typeface="Times New Roman" pitchFamily="18" charset="0"/>
                <a:cs typeface="Times New Roman" pitchFamily="18" charset="0"/>
              </a:rPr>
              <a:t>improved service experience</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944E869B-DD15-17CA-D40E-82184AC0860B}"/>
              </a:ext>
            </a:extLst>
          </p:cNvPr>
          <p:cNvSpPr/>
          <p:nvPr/>
        </p:nvSpPr>
        <p:spPr>
          <a:xfrm>
            <a:off x="2220254" y="4237040"/>
            <a:ext cx="2599572"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服務型商品失敗新品開發的兩個特點</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research and development</a:t>
            </a:r>
            <a:r>
              <a:rPr lang="zh-CN" altLang="en-US" sz="1100" dirty="0">
                <a:solidFill>
                  <a:srgbClr val="000000"/>
                </a:solidFill>
                <a:latin typeface="Times New Roman" pitchFamily="18" charset="0"/>
                <a:cs typeface="Times New Roman" pitchFamily="18" charset="0"/>
              </a:rPr>
              <a:t>）</a:t>
            </a:r>
          </a:p>
        </p:txBody>
      </p:sp>
      <p:sp>
        <p:nvSpPr>
          <p:cNvPr id="13" name="矩形 12">
            <a:extLst>
              <a:ext uri="{FF2B5EF4-FFF2-40B4-BE49-F238E27FC236}">
                <a16:creationId xmlns:a16="http://schemas.microsoft.com/office/drawing/2014/main" id="{94536FBF-547C-F22C-2590-FBDB75FB5F15}"/>
              </a:ext>
            </a:extLst>
          </p:cNvPr>
          <p:cNvSpPr/>
          <p:nvPr/>
        </p:nvSpPr>
        <p:spPr>
          <a:xfrm>
            <a:off x="5095030" y="4176456"/>
            <a:ext cx="454964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、外圍</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低市場潛力的服務（</a:t>
            </a:r>
            <a:r>
              <a:rPr lang="en-US" altLang="zh-TW" sz="1100" i="1" dirty="0">
                <a:solidFill>
                  <a:srgbClr val="000000"/>
                </a:solidFill>
                <a:latin typeface="Times New Roman" pitchFamily="18" charset="0"/>
                <a:cs typeface="Times New Roman" pitchFamily="18" charset="0"/>
              </a:rPr>
              <a:t>peripheral, low market potential service</a:t>
            </a:r>
            <a:r>
              <a:rPr lang="zh-TW" altLang="en-US" sz="1100" dirty="0">
                <a:solidFill>
                  <a:srgbClr val="000000"/>
                </a:solidFill>
                <a:latin typeface="Times New Roman" pitchFamily="18" charset="0"/>
                <a:cs typeface="Times New Roman" pitchFamily="18" charset="0"/>
              </a:rPr>
              <a:t>）</a:t>
            </a:r>
          </a:p>
        </p:txBody>
      </p:sp>
      <p:sp>
        <p:nvSpPr>
          <p:cNvPr id="14" name="左大括号 13">
            <a:extLst>
              <a:ext uri="{FF2B5EF4-FFF2-40B4-BE49-F238E27FC236}">
                <a16:creationId xmlns:a16="http://schemas.microsoft.com/office/drawing/2014/main" id="{356F55C8-8FEE-5EFD-EDE7-8ED23F461F94}"/>
              </a:ext>
            </a:extLst>
          </p:cNvPr>
          <p:cNvSpPr/>
          <p:nvPr/>
        </p:nvSpPr>
        <p:spPr>
          <a:xfrm>
            <a:off x="4819829" y="4225369"/>
            <a:ext cx="264989" cy="58525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5" name="矩形 14">
            <a:extLst>
              <a:ext uri="{FF2B5EF4-FFF2-40B4-BE49-F238E27FC236}">
                <a16:creationId xmlns:a16="http://schemas.microsoft.com/office/drawing/2014/main" id="{5C4833C2-703A-A6DC-0564-7B11793C12BE}"/>
              </a:ext>
            </a:extLst>
          </p:cNvPr>
          <p:cNvSpPr/>
          <p:nvPr/>
        </p:nvSpPr>
        <p:spPr>
          <a:xfrm>
            <a:off x="5095027" y="4496497"/>
            <a:ext cx="454964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、缺乏計劃的工業化複製（</a:t>
            </a:r>
            <a:r>
              <a:rPr lang="en-US" altLang="zh-TW" sz="1100" i="1" dirty="0">
                <a:solidFill>
                  <a:srgbClr val="000000"/>
                </a:solidFill>
                <a:latin typeface="Times New Roman" pitchFamily="18" charset="0"/>
                <a:cs typeface="Times New Roman" pitchFamily="18" charset="0"/>
              </a:rPr>
              <a:t>poorly planning</a:t>
            </a:r>
            <a:r>
              <a:rPr lang="en-US" altLang="zh-TW"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industrialized</a:t>
            </a:r>
            <a:r>
              <a:rPr lang="zh-TW" altLang="en-US" sz="1100" dirty="0">
                <a:solidFill>
                  <a:srgbClr val="000000"/>
                </a:solidFill>
                <a:latin typeface="Times New Roman" pitchFamily="18" charset="0"/>
                <a:cs typeface="Times New Roman" pitchFamily="18" charset="0"/>
              </a:rPr>
              <a:t>」 </a:t>
            </a:r>
            <a:r>
              <a:rPr lang="en-US" altLang="zh-TW" sz="1100" i="1" dirty="0">
                <a:solidFill>
                  <a:srgbClr val="000000"/>
                </a:solidFill>
                <a:latin typeface="Times New Roman" pitchFamily="18" charset="0"/>
                <a:cs typeface="Times New Roman" pitchFamily="18" charset="0"/>
              </a:rPr>
              <a:t>clone</a:t>
            </a:r>
            <a:r>
              <a:rPr lang="zh-TW"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38961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組織購買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Organization purchase behavior</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決策單位</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decision-making unit</a:t>
            </a:r>
            <a:r>
              <a:rPr lang="en-US" altLang="zh-CN" sz="900" dirty="0">
                <a:solidFill>
                  <a:srgbClr val="000000"/>
                </a:solidFill>
                <a:latin typeface="Times New Roman" pitchFamily="18" charset="0"/>
                <a:cs typeface="Times New Roman" pitchFamily="18" charset="0"/>
              </a:rPr>
              <a:t>, DMU</a:t>
            </a:r>
            <a:r>
              <a:rPr lang="en-US" altLang="zh-TW" sz="900" dirty="0">
                <a:solidFill>
                  <a:srgbClr val="000000"/>
                </a:solidFill>
                <a:latin typeface="Times New Roman" pitchFamily="18" charset="0"/>
                <a:cs typeface="Times New Roman" pitchFamily="18" charset="0"/>
              </a:rPr>
              <a: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66B703F2-5B63-1729-0E94-F4755CD823E9}"/>
              </a:ext>
            </a:extLst>
          </p:cNvPr>
          <p:cNvSpPr/>
          <p:nvPr/>
        </p:nvSpPr>
        <p:spPr>
          <a:xfrm>
            <a:off x="2067578" y="875653"/>
            <a:ext cx="7712916"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組織購買（</a:t>
            </a:r>
            <a:r>
              <a:rPr lang="en-US" altLang="zh-CN" sz="1100" dirty="0">
                <a:solidFill>
                  <a:srgbClr val="4D4D4D"/>
                </a:solidFill>
                <a:latin typeface="Times New Roman" pitchFamily="18" charset="0"/>
                <a:cs typeface="Times New Roman" pitchFamily="18" charset="0"/>
              </a:rPr>
              <a:t>Organization purchase behavior</a:t>
            </a:r>
            <a:r>
              <a:rPr lang="zh-CN" altLang="en-US" sz="1100" dirty="0">
                <a:solidFill>
                  <a:srgbClr val="4D4D4D"/>
                </a:solidFill>
                <a:latin typeface="Times New Roman" pitchFamily="18" charset="0"/>
                <a:cs typeface="Times New Roman" pitchFamily="18" charset="0"/>
              </a:rPr>
              <a:t>）的決策單位（</a:t>
            </a:r>
            <a:r>
              <a:rPr lang="en-US" altLang="zh-CN" sz="1100" dirty="0">
                <a:solidFill>
                  <a:srgbClr val="4D4D4D"/>
                </a:solidFill>
                <a:latin typeface="Times New Roman" pitchFamily="18" charset="0"/>
                <a:cs typeface="Times New Roman" pitchFamily="18" charset="0"/>
              </a:rPr>
              <a:t>decision-making unit, DMU</a:t>
            </a:r>
            <a:r>
              <a:rPr lang="zh-CN" altLang="en-US" sz="1100" dirty="0">
                <a:solidFill>
                  <a:srgbClr val="4D4D4D"/>
                </a:solidFill>
                <a:latin typeface="Times New Roman" pitchFamily="18" charset="0"/>
                <a:cs typeface="Times New Roman" pitchFamily="18" charset="0"/>
              </a:rPr>
              <a:t>）</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採購中心（</a:t>
            </a:r>
            <a:r>
              <a:rPr lang="en-US" altLang="zh-CN" sz="1100" dirty="0">
                <a:solidFill>
                  <a:srgbClr val="4D4D4D"/>
                </a:solidFill>
                <a:latin typeface="Times New Roman" pitchFamily="18" charset="0"/>
                <a:cs typeface="Times New Roman" pitchFamily="18" charset="0"/>
              </a:rPr>
              <a:t>buying center</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4" name="矩形 3">
            <a:extLst>
              <a:ext uri="{FF2B5EF4-FFF2-40B4-BE49-F238E27FC236}">
                <a16:creationId xmlns:a16="http://schemas.microsoft.com/office/drawing/2014/main" id="{C2A562E7-6616-DAD6-1DE5-7E73329576C0}"/>
              </a:ext>
            </a:extLst>
          </p:cNvPr>
          <p:cNvSpPr/>
          <p:nvPr/>
        </p:nvSpPr>
        <p:spPr>
          <a:xfrm>
            <a:off x="2447364" y="2142264"/>
            <a:ext cx="3391593"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組織購買（</a:t>
            </a:r>
            <a:r>
              <a:rPr lang="en-US" altLang="zh-TW" sz="1100" dirty="0">
                <a:solidFill>
                  <a:srgbClr val="000000"/>
                </a:solidFill>
                <a:latin typeface="Times New Roman" pitchFamily="18" charset="0"/>
                <a:cs typeface="Times New Roman" pitchFamily="18" charset="0"/>
              </a:rPr>
              <a:t>Organization purchase behavior</a:t>
            </a:r>
            <a:r>
              <a:rPr lang="zh-TW" altLang="en-US" sz="1100" dirty="0">
                <a:solidFill>
                  <a:srgbClr val="000000"/>
                </a:solidFill>
                <a:latin typeface="Times New Roman" pitchFamily="18" charset="0"/>
                <a:cs typeface="Times New Roman" pitchFamily="18" charset="0"/>
              </a:rPr>
              <a:t>）決策單位（</a:t>
            </a:r>
            <a:r>
              <a:rPr lang="en-US" altLang="zh-TW" sz="1100" dirty="0">
                <a:solidFill>
                  <a:srgbClr val="000000"/>
                </a:solidFill>
                <a:latin typeface="Times New Roman" pitchFamily="18" charset="0"/>
                <a:cs typeface="Times New Roman" pitchFamily="18" charset="0"/>
              </a:rPr>
              <a:t>decision-making unit, DMU</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成員的角色</a:t>
            </a:r>
            <a:endParaRPr lang="zh-TW" altLang="en-US" sz="1100" dirty="0">
              <a:solidFill>
                <a:srgbClr val="000000"/>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B1483BA2-259B-C5E5-4603-0E3C0C013DA2}"/>
              </a:ext>
            </a:extLst>
          </p:cNvPr>
          <p:cNvSpPr/>
          <p:nvPr/>
        </p:nvSpPr>
        <p:spPr>
          <a:xfrm>
            <a:off x="6114161" y="1604677"/>
            <a:ext cx="227680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使用者（</a:t>
            </a:r>
            <a:r>
              <a:rPr lang="en-US" altLang="zh-CN" sz="1100" dirty="0">
                <a:solidFill>
                  <a:srgbClr val="000000"/>
                </a:solidFill>
                <a:latin typeface="Times New Roman" pitchFamily="18" charset="0"/>
                <a:cs typeface="Times New Roman" pitchFamily="18" charset="0"/>
              </a:rPr>
              <a:t>users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DED38FF9-634E-2704-C24E-BC20A783DE3C}"/>
              </a:ext>
            </a:extLst>
          </p:cNvPr>
          <p:cNvSpPr/>
          <p:nvPr/>
        </p:nvSpPr>
        <p:spPr>
          <a:xfrm>
            <a:off x="5838958" y="1653588"/>
            <a:ext cx="264989" cy="154539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D1289E49-B044-A40F-1324-D7EFFFFF96D4}"/>
              </a:ext>
            </a:extLst>
          </p:cNvPr>
          <p:cNvSpPr/>
          <p:nvPr/>
        </p:nvSpPr>
        <p:spPr>
          <a:xfrm>
            <a:off x="6114158" y="1924718"/>
            <a:ext cx="2276807"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影響者（</a:t>
            </a:r>
            <a:r>
              <a:rPr lang="en-US" altLang="zh-CN" sz="1100" dirty="0">
                <a:solidFill>
                  <a:srgbClr val="000000"/>
                </a:solidFill>
                <a:latin typeface="Times New Roman" pitchFamily="18" charset="0"/>
                <a:cs typeface="Times New Roman" pitchFamily="18" charset="0"/>
              </a:rPr>
              <a:t>influencers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B4F89196-C1EC-EE21-5644-58156C824A36}"/>
              </a:ext>
            </a:extLst>
          </p:cNvPr>
          <p:cNvSpPr/>
          <p:nvPr/>
        </p:nvSpPr>
        <p:spPr>
          <a:xfrm>
            <a:off x="6114159" y="2244765"/>
            <a:ext cx="22768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決定者（</a:t>
            </a:r>
            <a:r>
              <a:rPr lang="en-US" altLang="zh-CN" sz="1100" dirty="0">
                <a:solidFill>
                  <a:srgbClr val="000000"/>
                </a:solidFill>
                <a:latin typeface="Times New Roman" pitchFamily="18" charset="0"/>
                <a:cs typeface="Times New Roman" pitchFamily="18" charset="0"/>
              </a:rPr>
              <a:t>deciders</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8CEA64D2-79A7-B948-BD87-45C5001F43A5}"/>
              </a:ext>
            </a:extLst>
          </p:cNvPr>
          <p:cNvSpPr/>
          <p:nvPr/>
        </p:nvSpPr>
        <p:spPr>
          <a:xfrm>
            <a:off x="6114159" y="2564821"/>
            <a:ext cx="2276807"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、購買者（</a:t>
            </a:r>
            <a:r>
              <a:rPr lang="en-US" altLang="zh-TW" sz="1100" dirty="0">
                <a:solidFill>
                  <a:srgbClr val="000000"/>
                </a:solidFill>
                <a:latin typeface="Times New Roman" pitchFamily="18" charset="0"/>
                <a:cs typeface="Times New Roman" pitchFamily="18" charset="0"/>
              </a:rPr>
              <a:t>buyers</a:t>
            </a:r>
            <a:r>
              <a:rPr lang="zh-TW" altLang="en-US" sz="1100" dirty="0">
                <a:solidFill>
                  <a:srgbClr val="000000"/>
                </a:solidFill>
                <a:latin typeface="Times New Roman" pitchFamily="18" charset="0"/>
                <a:cs typeface="Times New Roman" pitchFamily="18" charset="0"/>
              </a:rPr>
              <a:t>）</a:t>
            </a:r>
          </a:p>
        </p:txBody>
      </p:sp>
      <p:sp>
        <p:nvSpPr>
          <p:cNvPr id="11" name="矩形 10">
            <a:extLst>
              <a:ext uri="{FF2B5EF4-FFF2-40B4-BE49-F238E27FC236}">
                <a16:creationId xmlns:a16="http://schemas.microsoft.com/office/drawing/2014/main" id="{9244ECBA-ECE5-0E05-137F-F053F1473243}"/>
              </a:ext>
            </a:extLst>
          </p:cNvPr>
          <p:cNvSpPr/>
          <p:nvPr/>
        </p:nvSpPr>
        <p:spPr>
          <a:xfrm>
            <a:off x="6114159" y="2884858"/>
            <a:ext cx="227680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、傳達室</a:t>
            </a:r>
            <a:r>
              <a:rPr lang="zh-CN" altLang="en-US" sz="1100" dirty="0">
                <a:solidFill>
                  <a:srgbClr val="000000"/>
                </a:solidFill>
                <a:latin typeface="Times New Roman" pitchFamily="18" charset="0"/>
                <a:cs typeface="Times New Roman" pitchFamily="18" charset="0"/>
              </a:rPr>
              <a:t>看門人</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gatekeepers</a:t>
            </a:r>
            <a:r>
              <a:rPr lang="zh-TW" altLang="en-US" sz="1100" dirty="0">
                <a:solidFill>
                  <a:srgbClr val="000000"/>
                </a:solidFill>
                <a:latin typeface="Times New Roman" pitchFamily="18" charset="0"/>
                <a:cs typeface="Times New Roman" pitchFamily="18" charset="0"/>
              </a:rPr>
              <a:t>）</a:t>
            </a:r>
          </a:p>
        </p:txBody>
      </p:sp>
      <p:sp>
        <p:nvSpPr>
          <p:cNvPr id="17" name="矩形 16">
            <a:extLst>
              <a:ext uri="{FF2B5EF4-FFF2-40B4-BE49-F238E27FC236}">
                <a16:creationId xmlns:a16="http://schemas.microsoft.com/office/drawing/2014/main" id="{E68D07CD-F9E8-2A4F-4698-9F6B5635A75A}"/>
              </a:ext>
            </a:extLst>
          </p:cNvPr>
          <p:cNvSpPr/>
          <p:nvPr/>
        </p:nvSpPr>
        <p:spPr>
          <a:xfrm>
            <a:off x="2286001" y="4318666"/>
            <a:ext cx="3552955"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識別採購中心（</a:t>
            </a:r>
            <a:r>
              <a:rPr lang="en-US" altLang="zh-CN" sz="1100" dirty="0">
                <a:solidFill>
                  <a:srgbClr val="000000"/>
                </a:solidFill>
                <a:latin typeface="Times New Roman" pitchFamily="18" charset="0"/>
                <a:cs typeface="Times New Roman" pitchFamily="18" charset="0"/>
              </a:rPr>
              <a:t>buying center</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織</a:t>
            </a:r>
            <a:r>
              <a:rPr lang="zh-CN" altLang="en-US" sz="1100" dirty="0">
                <a:solidFill>
                  <a:srgbClr val="000000"/>
                </a:solidFill>
                <a:latin typeface="Times New Roman" pitchFamily="18" charset="0"/>
                <a:cs typeface="Times New Roman" pitchFamily="18" charset="0"/>
              </a:rPr>
              <a:t>具有影響力的人物</a:t>
            </a:r>
            <a:endParaRPr lang="zh-TW"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40D6C0F6-F2C1-41EB-8681-CB2A83A0B071}"/>
              </a:ext>
            </a:extLst>
          </p:cNvPr>
          <p:cNvSpPr/>
          <p:nvPr/>
        </p:nvSpPr>
        <p:spPr>
          <a:xfrm>
            <a:off x="6114159" y="3654121"/>
            <a:ext cx="235749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、辨別採購中主要風險承擔者</a:t>
            </a:r>
          </a:p>
        </p:txBody>
      </p:sp>
      <p:sp>
        <p:nvSpPr>
          <p:cNvPr id="19" name="左大括号 18">
            <a:extLst>
              <a:ext uri="{FF2B5EF4-FFF2-40B4-BE49-F238E27FC236}">
                <a16:creationId xmlns:a16="http://schemas.microsoft.com/office/drawing/2014/main" id="{AE679062-E73E-680A-A344-CABD521980CA}"/>
              </a:ext>
            </a:extLst>
          </p:cNvPr>
          <p:cNvSpPr/>
          <p:nvPr/>
        </p:nvSpPr>
        <p:spPr>
          <a:xfrm>
            <a:off x="5838956" y="3703032"/>
            <a:ext cx="264989" cy="154539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0" name="矩形 19">
            <a:extLst>
              <a:ext uri="{FF2B5EF4-FFF2-40B4-BE49-F238E27FC236}">
                <a16:creationId xmlns:a16="http://schemas.microsoft.com/office/drawing/2014/main" id="{8C3D2740-D7CF-CDEC-4AAC-2DFED27CE165}"/>
              </a:ext>
            </a:extLst>
          </p:cNvPr>
          <p:cNvSpPr/>
          <p:nvPr/>
        </p:nvSpPr>
        <p:spPr>
          <a:xfrm>
            <a:off x="6114156" y="3974162"/>
            <a:ext cx="235749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、注意信息的流動方向</a:t>
            </a:r>
          </a:p>
        </p:txBody>
      </p:sp>
      <p:sp>
        <p:nvSpPr>
          <p:cNvPr id="21" name="矩形 20">
            <a:extLst>
              <a:ext uri="{FF2B5EF4-FFF2-40B4-BE49-F238E27FC236}">
                <a16:creationId xmlns:a16="http://schemas.microsoft.com/office/drawing/2014/main" id="{583D690E-18A1-A4FF-A45C-D7F3BE416D29}"/>
              </a:ext>
            </a:extLst>
          </p:cNvPr>
          <p:cNvSpPr/>
          <p:nvPr/>
        </p:nvSpPr>
        <p:spPr>
          <a:xfrm>
            <a:off x="6114157" y="4294209"/>
            <a:ext cx="235749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確認專家</a:t>
            </a:r>
            <a:endParaRPr lang="zh-TW" altLang="en-US" sz="1100" dirty="0">
              <a:solidFill>
                <a:srgbClr val="000000"/>
              </a:solidFill>
              <a:latin typeface="Times New Roman" pitchFamily="18" charset="0"/>
              <a:cs typeface="Times New Roman" pitchFamily="18" charset="0"/>
            </a:endParaRPr>
          </a:p>
        </p:txBody>
      </p:sp>
      <p:sp>
        <p:nvSpPr>
          <p:cNvPr id="22" name="矩形 21">
            <a:extLst>
              <a:ext uri="{FF2B5EF4-FFF2-40B4-BE49-F238E27FC236}">
                <a16:creationId xmlns:a16="http://schemas.microsoft.com/office/drawing/2014/main" id="{5D71CB81-DDAB-C68E-54BF-C9E7422EBFE7}"/>
              </a:ext>
            </a:extLst>
          </p:cNvPr>
          <p:cNvSpPr/>
          <p:nvPr/>
        </p:nvSpPr>
        <p:spPr>
          <a:xfrm>
            <a:off x="6114157" y="4614265"/>
            <a:ext cx="2357491"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、充分理解采購人員的角色</a:t>
            </a:r>
          </a:p>
        </p:txBody>
      </p:sp>
      <p:sp>
        <p:nvSpPr>
          <p:cNvPr id="23" name="矩形 22">
            <a:extLst>
              <a:ext uri="{FF2B5EF4-FFF2-40B4-BE49-F238E27FC236}">
                <a16:creationId xmlns:a16="http://schemas.microsoft.com/office/drawing/2014/main" id="{C17F19C7-17D0-8CAE-6CB1-34AEA326DA8F}"/>
              </a:ext>
            </a:extLst>
          </p:cNvPr>
          <p:cNvSpPr/>
          <p:nvPr/>
        </p:nvSpPr>
        <p:spPr>
          <a:xfrm>
            <a:off x="6114157" y="4934302"/>
            <a:ext cx="235749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、追尋與高層的聯系</a:t>
            </a:r>
          </a:p>
        </p:txBody>
      </p:sp>
    </p:spTree>
    <p:extLst>
      <p:ext uri="{BB962C8B-B14F-4D97-AF65-F5344CB8AC3E}">
        <p14:creationId xmlns:p14="http://schemas.microsoft.com/office/powerpoint/2010/main" val="390157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930E5-ED62-896D-BE20-9F8E15879C4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153600F-B540-613F-82B2-CD0571A4A0B0}"/>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工業品行銷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Industrial Marketing</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組織購買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Organization purchase behavior</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採購策略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buying strategy</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滿意化</a:t>
            </a:r>
            <a:r>
              <a:rPr lang="zh-CN" altLang="en-US" sz="900" dirty="0">
                <a:solidFill>
                  <a:srgbClr val="000000"/>
                </a:solidFill>
                <a:latin typeface="Times New Roman" pitchFamily="18" charset="0"/>
                <a:cs typeface="Times New Roman" pitchFamily="18" charset="0"/>
              </a:rPr>
              <a:t>策略</a:t>
            </a:r>
            <a:r>
              <a:rPr lang="zh-TW" altLang="en-US" sz="900" dirty="0">
                <a:solidFill>
                  <a:srgbClr val="000000"/>
                </a:solidFill>
                <a:latin typeface="Times New Roman" pitchFamily="18" charset="0"/>
                <a:cs typeface="Times New Roman" pitchFamily="18" charset="0"/>
              </a:rPr>
              <a:t>、最優化</a:t>
            </a:r>
            <a:r>
              <a:rPr lang="zh-CN" altLang="en-US" sz="900" dirty="0">
                <a:solidFill>
                  <a:srgbClr val="000000"/>
                </a:solidFill>
                <a:latin typeface="Times New Roman" pitchFamily="18" charset="0"/>
                <a:cs typeface="Times New Roman" pitchFamily="18" charset="0"/>
              </a:rPr>
              <a:t>策略；</a:t>
            </a:r>
          </a:p>
        </p:txBody>
      </p:sp>
      <p:sp>
        <p:nvSpPr>
          <p:cNvPr id="5" name="矩形 4">
            <a:extLst>
              <a:ext uri="{FF2B5EF4-FFF2-40B4-BE49-F238E27FC236}">
                <a16:creationId xmlns:a16="http://schemas.microsoft.com/office/drawing/2014/main" id="{66B703F2-5B63-1729-0E94-F4755CD823E9}"/>
              </a:ext>
            </a:extLst>
          </p:cNvPr>
          <p:cNvSpPr/>
          <p:nvPr/>
        </p:nvSpPr>
        <p:spPr>
          <a:xfrm>
            <a:off x="2216999" y="1218621"/>
            <a:ext cx="7712916"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組織購買（</a:t>
            </a:r>
            <a:r>
              <a:rPr lang="en-US" altLang="zh-CN" sz="1100" dirty="0">
                <a:solidFill>
                  <a:srgbClr val="4D4D4D"/>
                </a:solidFill>
                <a:latin typeface="Times New Roman" pitchFamily="18" charset="0"/>
                <a:cs typeface="Times New Roman" pitchFamily="18" charset="0"/>
              </a:rPr>
              <a:t>Organization purchase behavior</a:t>
            </a:r>
            <a:r>
              <a:rPr lang="zh-CN" altLang="en-US" sz="1100" dirty="0">
                <a:solidFill>
                  <a:srgbClr val="4D4D4D"/>
                </a:solidFill>
                <a:latin typeface="Times New Roman" pitchFamily="18" charset="0"/>
                <a:cs typeface="Times New Roman" pitchFamily="18" charset="0"/>
              </a:rPr>
              <a:t>）的採購策略（</a:t>
            </a:r>
            <a:r>
              <a:rPr lang="en-US" altLang="zh-CN" sz="1100" dirty="0">
                <a:solidFill>
                  <a:srgbClr val="4D4D4D"/>
                </a:solidFill>
                <a:latin typeface="Times New Roman" pitchFamily="18" charset="0"/>
                <a:cs typeface="Times New Roman" pitchFamily="18" charset="0"/>
              </a:rPr>
              <a:t>buying strategy</a:t>
            </a:r>
            <a:r>
              <a:rPr lang="zh-CN" altLang="en-US" sz="1100" dirty="0">
                <a:solidFill>
                  <a:srgbClr val="4D4D4D"/>
                </a:solidFill>
                <a:latin typeface="Times New Roman" pitchFamily="18" charset="0"/>
                <a:cs typeface="Times New Roman" pitchFamily="18" charset="0"/>
              </a:rPr>
              <a:t>）：滿意化策略、最優化策略；</a:t>
            </a:r>
            <a:endParaRPr lang="zh-TW" altLang="en-US" sz="1100" dirty="0">
              <a:solidFill>
                <a:srgbClr val="4D4D4D"/>
              </a:solidFill>
              <a:latin typeface="Times New Roman" pitchFamily="18" charset="0"/>
              <a:cs typeface="Times New Roman" pitchFamily="18" charset="0"/>
            </a:endParaRPr>
          </a:p>
        </p:txBody>
      </p:sp>
      <p:sp>
        <p:nvSpPr>
          <p:cNvPr id="17" name="矩形 16">
            <a:extLst>
              <a:ext uri="{FF2B5EF4-FFF2-40B4-BE49-F238E27FC236}">
                <a16:creationId xmlns:a16="http://schemas.microsoft.com/office/drawing/2014/main" id="{E68D07CD-F9E8-2A4F-4698-9F6B5635A75A}"/>
              </a:ext>
            </a:extLst>
          </p:cNvPr>
          <p:cNvSpPr/>
          <p:nvPr/>
        </p:nvSpPr>
        <p:spPr>
          <a:xfrm>
            <a:off x="3798590" y="2221481"/>
            <a:ext cx="1893867"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採購策略（</a:t>
            </a:r>
            <a:r>
              <a:rPr lang="en-US" altLang="zh-CN" sz="1100" dirty="0">
                <a:solidFill>
                  <a:srgbClr val="000000"/>
                </a:solidFill>
                <a:latin typeface="Times New Roman" pitchFamily="18" charset="0"/>
                <a:cs typeface="Times New Roman" pitchFamily="18" charset="0"/>
              </a:rPr>
              <a:t>buying strategy</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40D6C0F6-F2C1-41EB-8681-CB2A83A0B071}"/>
              </a:ext>
            </a:extLst>
          </p:cNvPr>
          <p:cNvSpPr/>
          <p:nvPr/>
        </p:nvSpPr>
        <p:spPr>
          <a:xfrm>
            <a:off x="5967660" y="2044616"/>
            <a:ext cx="118014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滿意化策略</a:t>
            </a:r>
            <a:endParaRPr lang="zh-TW" altLang="en-US" sz="1100" dirty="0">
              <a:solidFill>
                <a:srgbClr val="000000"/>
              </a:solidFill>
              <a:latin typeface="Times New Roman" pitchFamily="18" charset="0"/>
              <a:cs typeface="Times New Roman" pitchFamily="18" charset="0"/>
            </a:endParaRPr>
          </a:p>
        </p:txBody>
      </p:sp>
      <p:sp>
        <p:nvSpPr>
          <p:cNvPr id="19" name="左大括号 18">
            <a:extLst>
              <a:ext uri="{FF2B5EF4-FFF2-40B4-BE49-F238E27FC236}">
                <a16:creationId xmlns:a16="http://schemas.microsoft.com/office/drawing/2014/main" id="{AE679062-E73E-680A-A344-CABD521980CA}"/>
              </a:ext>
            </a:extLst>
          </p:cNvPr>
          <p:cNvSpPr/>
          <p:nvPr/>
        </p:nvSpPr>
        <p:spPr>
          <a:xfrm>
            <a:off x="5692457" y="2093527"/>
            <a:ext cx="264989" cy="585255"/>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20" name="矩形 19">
            <a:extLst>
              <a:ext uri="{FF2B5EF4-FFF2-40B4-BE49-F238E27FC236}">
                <a16:creationId xmlns:a16="http://schemas.microsoft.com/office/drawing/2014/main" id="{8C3D2740-D7CF-CDEC-4AAC-2DFED27CE165}"/>
              </a:ext>
            </a:extLst>
          </p:cNvPr>
          <p:cNvSpPr/>
          <p:nvPr/>
        </p:nvSpPr>
        <p:spPr>
          <a:xfrm>
            <a:off x="5967657" y="2364657"/>
            <a:ext cx="1180145"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最優化策略</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CD7F756B-B751-FA7A-BCBF-CFDC8D2294FA}"/>
              </a:ext>
            </a:extLst>
          </p:cNvPr>
          <p:cNvSpPr/>
          <p:nvPr/>
        </p:nvSpPr>
        <p:spPr>
          <a:xfrm>
            <a:off x="2216999" y="3281197"/>
            <a:ext cx="7712916" cy="1583703"/>
          </a:xfrm>
          <a:prstGeom prst="rect">
            <a:avLst/>
          </a:prstGeom>
        </p:spPr>
        <p:txBody>
          <a:bodyPr wrap="square">
            <a:spAutoFit/>
          </a:bodyPr>
          <a:lstStyle/>
          <a:p>
            <a:pPr>
              <a:lnSpc>
                <a:spcPct val="150000"/>
              </a:lnSpc>
            </a:pPr>
            <a:r>
              <a:rPr lang="en-US" altLang="zh-TW" sz="1100" dirty="0">
                <a:solidFill>
                  <a:srgbClr val="4D4D4D"/>
                </a:solidFill>
                <a:latin typeface="Times New Roman" pitchFamily="18" charset="0"/>
                <a:cs typeface="Times New Roman" pitchFamily="18" charset="0"/>
              </a:rPr>
              <a:t>1</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滿意化戰略是指</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組織購買者在做出採購決策時，從</a:t>
            </a:r>
            <a:r>
              <a:rPr lang="zh-CN" altLang="en-US" sz="1100" dirty="0">
                <a:solidFill>
                  <a:srgbClr val="4D4D4D"/>
                </a:solidFill>
                <a:latin typeface="Times New Roman" pitchFamily="18" charset="0"/>
                <a:cs typeface="Times New Roman" pitchFamily="18" charset="0"/>
              </a:rPr>
              <a:t>已熟悉</a:t>
            </a:r>
            <a:r>
              <a:rPr lang="zh-TW" altLang="en-US" sz="1100" dirty="0">
                <a:solidFill>
                  <a:srgbClr val="4D4D4D"/>
                </a:solidFill>
                <a:latin typeface="Times New Roman" pitchFamily="18" charset="0"/>
                <a:cs typeface="Times New Roman" pitchFamily="18" charset="0"/>
              </a:rPr>
              <a:t>的供應商名單中篩選，</a:t>
            </a:r>
            <a:r>
              <a:rPr lang="zh-CN" altLang="en-US" sz="1100" dirty="0">
                <a:solidFill>
                  <a:srgbClr val="4D4D4D"/>
                </a:solidFill>
                <a:latin typeface="Times New Roman" pitchFamily="18" charset="0"/>
                <a:cs typeface="Times New Roman" pitchFamily="18" charset="0"/>
              </a:rPr>
              <a:t>選擇</a:t>
            </a:r>
            <a:r>
              <a:rPr lang="zh-TW" altLang="en-US" sz="1100" dirty="0">
                <a:solidFill>
                  <a:srgbClr val="4D4D4D"/>
                </a:solidFill>
                <a:latin typeface="Times New Roman" pitchFamily="18" charset="0"/>
                <a:cs typeface="Times New Roman" pitchFamily="18" charset="0"/>
              </a:rPr>
              <a:t>第一個滿足要求的供應商。</a:t>
            </a:r>
          </a:p>
          <a:p>
            <a:pPr>
              <a:lnSpc>
                <a:spcPct val="150000"/>
              </a:lnSpc>
            </a:pPr>
            <a:endParaRPr lang="en-US" altLang="zh-CN" sz="1100" dirty="0">
              <a:solidFill>
                <a:srgbClr val="4D4D4D"/>
              </a:solidFill>
              <a:latin typeface="Times New Roman" pitchFamily="18" charset="0"/>
              <a:cs typeface="Times New Roman" pitchFamily="18" charset="0"/>
            </a:endParaRPr>
          </a:p>
          <a:p>
            <a:pPr>
              <a:lnSpc>
                <a:spcPct val="150000"/>
              </a:lnSpc>
            </a:pPr>
            <a:r>
              <a:rPr lang="en-US" altLang="zh-CN" sz="1100" dirty="0">
                <a:solidFill>
                  <a:srgbClr val="4D4D4D"/>
                </a:solidFill>
                <a:latin typeface="Times New Roman" pitchFamily="18" charset="0"/>
                <a:cs typeface="Times New Roman" pitchFamily="18" charset="0"/>
              </a:rPr>
              <a:t>2</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最優化戰略則要從衆多的供應商那裏尋求解決方案，無論熟悉與否，都要細緻地做出比較，</a:t>
            </a:r>
            <a:r>
              <a:rPr lang="zh-CN" altLang="en-US" sz="1100" dirty="0">
                <a:solidFill>
                  <a:srgbClr val="4D4D4D"/>
                </a:solidFill>
                <a:latin typeface="Times New Roman" pitchFamily="18" charset="0"/>
                <a:cs typeface="Times New Roman" pitchFamily="18" charset="0"/>
              </a:rPr>
              <a:t>從中</a:t>
            </a:r>
            <a:r>
              <a:rPr lang="zh-TW" altLang="en-US" sz="1100" dirty="0">
                <a:solidFill>
                  <a:srgbClr val="4D4D4D"/>
                </a:solidFill>
                <a:latin typeface="Times New Roman" pitchFamily="18" charset="0"/>
                <a:cs typeface="Times New Roman" pitchFamily="18" charset="0"/>
              </a:rPr>
              <a:t>選擇最優的解決方案。</a:t>
            </a:r>
          </a:p>
          <a:p>
            <a:pPr>
              <a:lnSpc>
                <a:spcPct val="150000"/>
              </a:lnSpc>
            </a:pP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這兩種採購戰略有多種意義。一個新進入市場的供應商</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很難滲入採取滿意化採購戰略的組織中，但很容易滲入採取最優化採購戰略的組織中。</a:t>
            </a:r>
          </a:p>
        </p:txBody>
      </p:sp>
    </p:spTree>
    <p:extLst>
      <p:ext uri="{BB962C8B-B14F-4D97-AF65-F5344CB8AC3E}">
        <p14:creationId xmlns:p14="http://schemas.microsoft.com/office/powerpoint/2010/main" val="866289403"/>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中文PPT模板2011 4.3</Template>
  <TotalTime>76373</TotalTime>
  <Words>172876</Words>
  <Application>Microsoft Office PowerPoint</Application>
  <PresentationFormat>自定义</PresentationFormat>
  <Paragraphs>4242</Paragraphs>
  <Slides>78</Slides>
  <Notes>78</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78</vt:i4>
      </vt:variant>
    </vt:vector>
  </HeadingPairs>
  <TitlesOfParts>
    <vt:vector size="90" baseType="lpstr">
      <vt:lpstr>Arial Unicode MS</vt:lpstr>
      <vt:lpstr>等线</vt:lpstr>
      <vt:lpstr>方正兰亭黑6_GBK</vt:lpstr>
      <vt:lpstr>楷体_GB2312</vt:lpstr>
      <vt:lpstr>宋体</vt:lpstr>
      <vt:lpstr>Arial</vt:lpstr>
      <vt:lpstr>Times New Roman</vt:lpstr>
      <vt:lpstr>Wingdings</vt:lpstr>
      <vt:lpstr>中文PPT模板2011 4.3</vt:lpstr>
      <vt:lpstr>自定义设计方案</vt:lpstr>
      <vt:lpstr>1_自定义设计方案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工業品行銷（Industrial Marketing）</dc:title>
  <dc:subject>行銷學（Marketing）</dc:subject>
  <dc:creator>趙健</dc:creator>
  <cp:keywords>市場、行銷、傳播、工業品行銷、Industrial Marketing、工業品、Industrial、產品、訂價、通路、推廣、品牌</cp:keywords>
  <dc:description>+8618604537694；
283640621@qq.com；</dc:description>
  <cp:lastModifiedBy>Admin</cp:lastModifiedBy>
  <cp:revision>4837</cp:revision>
  <dcterms:created xsi:type="dcterms:W3CDTF">2011-12-19T07:14:23Z</dcterms:created>
  <dcterms:modified xsi:type="dcterms:W3CDTF">2024-05-26T07:47:31Z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