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658" r:id="rId2"/>
    <p:sldMasterId id="2147483660" r:id="rId3"/>
    <p:sldMasterId id="2147483662" r:id="rId4"/>
  </p:sldMasterIdLst>
  <p:notesMasterIdLst>
    <p:notesMasterId r:id="rId20"/>
  </p:notesMasterIdLst>
  <p:sldIdLst>
    <p:sldId id="953" r:id="rId5"/>
    <p:sldId id="766" r:id="rId6"/>
    <p:sldId id="785" r:id="rId7"/>
    <p:sldId id="945" r:id="rId8"/>
    <p:sldId id="946" r:id="rId9"/>
    <p:sldId id="954" r:id="rId10"/>
    <p:sldId id="955" r:id="rId11"/>
    <p:sldId id="947" r:id="rId12"/>
    <p:sldId id="956" r:id="rId13"/>
    <p:sldId id="957" r:id="rId14"/>
    <p:sldId id="958" r:id="rId15"/>
    <p:sldId id="959" r:id="rId16"/>
    <p:sldId id="961" r:id="rId17"/>
    <p:sldId id="791" r:id="rId18"/>
    <p:sldId id="960" r:id="rId19"/>
  </p:sldIdLst>
  <p:sldSz cx="11522075" cy="6480175"/>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041">
          <p15:clr>
            <a:srgbClr val="A4A3A4"/>
          </p15:clr>
        </p15:guide>
        <p15:guide id="2" pos="362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7000B"/>
    <a:srgbClr val="990000"/>
    <a:srgbClr val="FF6600"/>
    <a:srgbClr val="FF00FF"/>
    <a:srgbClr val="FF0915"/>
    <a:srgbClr val="33660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29" autoAdjust="0"/>
    <p:restoredTop sz="81283" autoAdjust="0"/>
  </p:normalViewPr>
  <p:slideViewPr>
    <p:cSldViewPr snapToGrid="0">
      <p:cViewPr varScale="1">
        <p:scale>
          <a:sx n="85" d="100"/>
          <a:sy n="85" d="100"/>
        </p:scale>
        <p:origin x="787" y="58"/>
      </p:cViewPr>
      <p:guideLst>
        <p:guide orient="horz" pos="2041"/>
        <p:guide pos="3629"/>
      </p:guideLst>
    </p:cSldViewPr>
  </p:slideViewPr>
  <p:outlineViewPr>
    <p:cViewPr>
      <p:scale>
        <a:sx n="33" d="100"/>
        <a:sy n="33" d="100"/>
      </p:scale>
      <p:origin x="0" y="-18636"/>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6" d="100"/>
          <a:sy n="76" d="100"/>
        </p:scale>
        <p:origin x="-2923"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ea typeface="宋体" charset="-122"/>
              </a:defRPr>
            </a:lvl1pPr>
          </a:lstStyle>
          <a:p>
            <a:pPr>
              <a:defRPr/>
            </a:pPr>
            <a:endParaRPr lang="en-US" altLang="zh-CN"/>
          </a:p>
        </p:txBody>
      </p:sp>
      <p:sp>
        <p:nvSpPr>
          <p:cNvPr id="6656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ea typeface="宋体" charset="-122"/>
              </a:defRPr>
            </a:lvl1pPr>
          </a:lstStyle>
          <a:p>
            <a:pPr>
              <a:defRPr/>
            </a:pPr>
            <a:endParaRPr lang="en-US" altLang="zh-CN"/>
          </a:p>
        </p:txBody>
      </p:sp>
      <p:sp>
        <p:nvSpPr>
          <p:cNvPr id="1946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656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656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ea typeface="宋体" charset="-122"/>
              </a:defRPr>
            </a:lvl1pPr>
          </a:lstStyle>
          <a:p>
            <a:pPr>
              <a:defRPr/>
            </a:pPr>
            <a:endParaRPr lang="en-US" altLang="zh-CN"/>
          </a:p>
        </p:txBody>
      </p:sp>
      <p:sp>
        <p:nvSpPr>
          <p:cNvPr id="6656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ea typeface="宋体" charset="-122"/>
              </a:defRPr>
            </a:lvl1pPr>
          </a:lstStyle>
          <a:p>
            <a:pPr>
              <a:defRPr/>
            </a:pPr>
            <a:fld id="{00D0DE39-752F-48E6-8B1F-196CB12F13B9}" type="slidenum">
              <a:rPr lang="en-US" altLang="zh-CN"/>
              <a:pPr>
                <a:defRPr/>
              </a:pPr>
              <a:t>‹#›</a:t>
            </a:fld>
            <a:endParaRPr lang="en-US" altLang="zh-CN" dirty="0"/>
          </a:p>
        </p:txBody>
      </p:sp>
    </p:spTree>
    <p:extLst>
      <p:ext uri="{BB962C8B-B14F-4D97-AF65-F5344CB8AC3E}">
        <p14:creationId xmlns:p14="http://schemas.microsoft.com/office/powerpoint/2010/main" val="16944923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CFDC8C-1FFB-7E14-8A57-D24E3FE09A05}"/>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C925CBEC-7AC4-6E74-1BAF-E5B30A77564E}"/>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A540D147-D373-0BEF-03F3-4D9248715E4B}"/>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endParaRPr lang="en-US" altLang="zh-TW" sz="1200" dirty="0">
              <a:solidFill>
                <a:schemeClr val="tx1"/>
              </a:solidFill>
              <a:ea typeface="宋体"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t>《</a:t>
            </a:r>
            <a:r>
              <a:rPr lang="zh-CN" altLang="en-US" sz="1200" dirty="0"/>
              <a:t>服务营销</a:t>
            </a:r>
            <a:r>
              <a:rPr lang="en-US" altLang="zh-CN" sz="1200" dirty="0"/>
              <a:t>》</a:t>
            </a:r>
            <a:r>
              <a:rPr lang="zh-CN" altLang="en-US" sz="1200" dirty="0"/>
              <a:t>，曹礼和 著，武汉：湖北人民出版社，</a:t>
            </a:r>
            <a:r>
              <a:rPr lang="en-US" altLang="zh-CN" sz="1200" dirty="0"/>
              <a:t>2000 </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r>
              <a:rPr lang="zh-CN" altLang="en-US" sz="1200" dirty="0"/>
              <a:t>，</a:t>
            </a:r>
            <a:r>
              <a:rPr lang="zh-TW" altLang="en-US" sz="1200" dirty="0">
                <a:solidFill>
                  <a:schemeClr val="tx1"/>
                </a:solidFill>
                <a:ea typeface="宋体" pitchFamily="2" charset="-122"/>
              </a:rPr>
              <a:t>第 </a:t>
            </a:r>
            <a:r>
              <a:rPr lang="en-US" altLang="zh-TW" sz="1200" dirty="0">
                <a:solidFill>
                  <a:schemeClr val="tx1"/>
                </a:solidFill>
                <a:ea typeface="宋体" pitchFamily="2" charset="-122"/>
              </a:rPr>
              <a:t>8 </a:t>
            </a:r>
            <a:r>
              <a:rPr lang="zh-TW" altLang="en-US" sz="1200" dirty="0">
                <a:solidFill>
                  <a:schemeClr val="tx1"/>
                </a:solidFill>
                <a:ea typeface="宋体" pitchFamily="2" charset="-122"/>
              </a:rPr>
              <a:t>章 工業品（</a:t>
            </a:r>
            <a:r>
              <a:rPr lang="en-US" altLang="zh-CN" sz="1200" dirty="0">
                <a:solidFill>
                  <a:schemeClr val="tx1"/>
                </a:solidFill>
                <a:ea typeface="宋体" pitchFamily="2" charset="-122"/>
              </a:rPr>
              <a:t>I</a:t>
            </a:r>
            <a:r>
              <a:rPr lang="en-US" altLang="zh-TW" sz="1200" dirty="0">
                <a:solidFill>
                  <a:schemeClr val="tx1"/>
                </a:solidFill>
                <a:ea typeface="宋体" pitchFamily="2" charset="-122"/>
              </a:rPr>
              <a:t>ndustrial</a:t>
            </a:r>
            <a:r>
              <a:rPr lang="zh-TW" altLang="en-US" sz="1200" dirty="0">
                <a:solidFill>
                  <a:schemeClr val="tx1"/>
                </a:solidFill>
                <a:ea typeface="宋体" pitchFamily="2" charset="-122"/>
              </a:rPr>
              <a:t>）服務</a:t>
            </a:r>
            <a:r>
              <a:rPr lang="zh-CN" altLang="en-US" sz="1200" dirty="0">
                <a:solidFill>
                  <a:schemeClr val="tx1"/>
                </a:solidFill>
                <a:ea typeface="宋体" pitchFamily="2" charset="-122"/>
              </a:rPr>
              <a:t>（</a:t>
            </a:r>
            <a:r>
              <a:rPr lang="en-US" altLang="zh-CN" sz="1200" dirty="0">
                <a:solidFill>
                  <a:schemeClr val="tx1"/>
                </a:solidFill>
                <a:ea typeface="宋体" pitchFamily="2" charset="-122"/>
              </a:rPr>
              <a:t>Service</a:t>
            </a:r>
            <a:r>
              <a:rPr lang="zh-CN" altLang="en-US" sz="1200" dirty="0">
                <a:solidFill>
                  <a:schemeClr val="tx1"/>
                </a:solidFill>
                <a:ea typeface="宋体" pitchFamily="2" charset="-122"/>
              </a:rPr>
              <a:t>）</a:t>
            </a:r>
            <a:r>
              <a:rPr lang="zh-TW" altLang="en-US" sz="1200" dirty="0">
                <a:solidFill>
                  <a:schemeClr val="tx1"/>
                </a:solidFill>
                <a:ea typeface="宋体" pitchFamily="2" charset="-122"/>
              </a:rPr>
              <a:t>的行銷策略</a:t>
            </a:r>
            <a:endParaRPr lang="en-US" altLang="zh-CN" sz="1200" dirty="0"/>
          </a:p>
          <a:p>
            <a:pPr>
              <a:lnSpc>
                <a:spcPct val="150000"/>
              </a:lnSpc>
            </a:pPr>
            <a:r>
              <a:rPr lang="en-US" altLang="zh-TW" sz="1200" dirty="0"/>
              <a:t>《</a:t>
            </a:r>
            <a:r>
              <a:rPr lang="zh-TW" altLang="en-US" sz="1200" dirty="0"/>
              <a:t>行銷學：精華理論與本土案例</a:t>
            </a:r>
            <a:r>
              <a:rPr lang="en-US" altLang="zh-TW" sz="1200" dirty="0"/>
              <a:t>》</a:t>
            </a:r>
            <a:r>
              <a:rPr lang="zh-TW" altLang="en-US" sz="1200" dirty="0"/>
              <a:t>第三版，戴國良 著，台北：五南圖書出版股份有限公司，</a:t>
            </a:r>
            <a:r>
              <a:rPr lang="en-US" altLang="zh-TW" sz="1200" dirty="0"/>
              <a:t>2016.09</a:t>
            </a:r>
            <a:br>
              <a:rPr lang="zh-CN" altLang="en-US" sz="1200" dirty="0"/>
            </a:br>
            <a:r>
              <a:rPr lang="en-US" altLang="zh-TW" sz="1200" dirty="0"/>
              <a:t>《</a:t>
            </a:r>
            <a:r>
              <a:rPr lang="zh-TW" altLang="en-US" sz="1200" dirty="0"/>
              <a:t>消費者行為</a:t>
            </a:r>
            <a:r>
              <a:rPr lang="en-US" altLang="zh-TW" sz="1200" dirty="0"/>
              <a:t>》</a:t>
            </a:r>
            <a:r>
              <a:rPr lang="zh-TW" altLang="en-US" sz="1200" dirty="0"/>
              <a:t>第六版，原著 </a:t>
            </a:r>
            <a:r>
              <a:rPr lang="en-US" altLang="zh-TW" sz="1200" dirty="0"/>
              <a:t>Michael </a:t>
            </a:r>
            <a:r>
              <a:rPr lang="en-US" altLang="zh-TW" sz="1200" dirty="0" err="1"/>
              <a:t>R.Solomon</a:t>
            </a:r>
            <a:r>
              <a:rPr lang="zh-TW" altLang="en-US" sz="1200" dirty="0"/>
              <a:t>，譯者 陳志銘、杜玉蓉、蕭幼麟、周佳樺，主編 鄭佳美，發行所出版者：台北 台灣培生教育出版股份有限公司 </a:t>
            </a:r>
            <a:r>
              <a:rPr lang="en-US" altLang="zh-TW" sz="1200" dirty="0"/>
              <a:t>2005.5</a:t>
            </a:r>
          </a:p>
          <a:p>
            <a:pPr>
              <a:lnSpc>
                <a:spcPct val="150000"/>
              </a:lnSpc>
            </a:pPr>
            <a:r>
              <a:rPr lang="en-US" altLang="zh-TW" sz="1200" dirty="0"/>
              <a:t>《</a:t>
            </a:r>
            <a:r>
              <a:rPr lang="zh-TW" altLang="en-US" sz="1200" dirty="0"/>
              <a:t>市場調查</a:t>
            </a:r>
            <a:r>
              <a:rPr lang="en-US" altLang="zh-TW" sz="1200" dirty="0"/>
              <a:t>》</a:t>
            </a:r>
            <a:r>
              <a:rPr lang="zh-TW" altLang="en-US" sz="1200" dirty="0"/>
              <a:t>第四版</a:t>
            </a:r>
            <a:endParaRPr lang="en-US" altLang="zh-TW" sz="1200" dirty="0"/>
          </a:p>
          <a:p>
            <a:pPr>
              <a:lnSpc>
                <a:spcPct val="150000"/>
              </a:lnSpc>
            </a:pPr>
            <a:r>
              <a:rPr lang="en-US" altLang="zh-CN" sz="1200" dirty="0"/>
              <a:t>《</a:t>
            </a:r>
            <a:r>
              <a:rPr lang="zh-CN" altLang="en-US" sz="1200" dirty="0"/>
              <a:t>问卷设计手册</a:t>
            </a:r>
            <a:r>
              <a:rPr lang="en-US" altLang="zh-CN" sz="1200" dirty="0"/>
              <a:t>—</a:t>
            </a:r>
            <a:r>
              <a:rPr lang="zh-CN" altLang="en-US" sz="1200" dirty="0"/>
              <a:t>市场研究、民意调查、社会调查、健康调查指南</a:t>
            </a:r>
            <a:r>
              <a:rPr lang="en-US" altLang="zh-CN"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a:t>
            </a:r>
            <a:r>
              <a:rPr lang="zh-CN" altLang="en-US" sz="1200" dirty="0">
                <a:solidFill>
                  <a:schemeClr val="tx1"/>
                </a:solidFill>
                <a:ea typeface="宋体" pitchFamily="2" charset="-122"/>
              </a:rPr>
              <a:t>传播学概论</a:t>
            </a:r>
            <a:r>
              <a:rPr lang="en-US" altLang="zh-CN" sz="1200" dirty="0">
                <a:solidFill>
                  <a:schemeClr val="tx1"/>
                </a:solidFill>
                <a:ea typeface="宋体" pitchFamily="2" charset="-122"/>
              </a:rPr>
              <a:t>》</a:t>
            </a:r>
            <a:r>
              <a:rPr lang="zh-CN" altLang="en-US" sz="1200" dirty="0">
                <a:solidFill>
                  <a:schemeClr val="tx1"/>
                </a:solidFill>
                <a:ea typeface="宋体" pitchFamily="2" charset="-122"/>
              </a:rPr>
              <a:t>第二版，北京交通大学出版社，许静</a:t>
            </a:r>
            <a:endParaRPr lang="en-US" altLang="zh-CN" sz="1200" dirty="0">
              <a:solidFill>
                <a:schemeClr val="tx1"/>
              </a:solidFill>
              <a:ea typeface="宋体"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a:t>
            </a:r>
            <a:r>
              <a:rPr lang="zh-CN" altLang="en-US" sz="1200" dirty="0">
                <a:solidFill>
                  <a:schemeClr val="tx1"/>
                </a:solidFill>
                <a:ea typeface="宋体" pitchFamily="2" charset="-122"/>
              </a:rPr>
              <a:t>市场调研策划</a:t>
            </a:r>
            <a:r>
              <a:rPr lang="en-US" altLang="zh-CN" sz="1200" dirty="0">
                <a:solidFill>
                  <a:schemeClr val="tx1"/>
                </a:solidFill>
                <a:ea typeface="宋体" pitchFamily="2" charset="-122"/>
              </a:rPr>
              <a:t>》</a:t>
            </a:r>
            <a:r>
              <a:rPr lang="zh-CN" altLang="en-US" sz="1200" dirty="0">
                <a:solidFill>
                  <a:schemeClr val="tx1"/>
                </a:solidFill>
                <a:ea typeface="宋体" pitchFamily="2" charset="-122"/>
              </a:rPr>
              <a:t>西南财经大学出版社，肖梁，董亚妮</a:t>
            </a:r>
            <a:endParaRPr lang="en-US" altLang="zh-CN" sz="1200" dirty="0">
              <a:solidFill>
                <a:schemeClr val="tx1"/>
              </a:solidFill>
              <a:ea typeface="宋体"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a:t>
            </a:r>
            <a:r>
              <a:rPr lang="zh-CN" altLang="en-US" sz="1200" dirty="0">
                <a:solidFill>
                  <a:schemeClr val="tx1"/>
                </a:solidFill>
                <a:ea typeface="宋体" pitchFamily="2" charset="-122"/>
              </a:rPr>
              <a:t>消费者行为学：中国消费者透视</a:t>
            </a:r>
            <a:r>
              <a:rPr lang="en-US" altLang="zh-CN" sz="1200" dirty="0">
                <a:solidFill>
                  <a:schemeClr val="tx1"/>
                </a:solidFill>
                <a:ea typeface="宋体" pitchFamily="2" charset="-122"/>
              </a:rPr>
              <a:t>》</a:t>
            </a:r>
            <a:r>
              <a:rPr lang="zh-CN" altLang="en-US" sz="1200" dirty="0">
                <a:solidFill>
                  <a:schemeClr val="tx1"/>
                </a:solidFill>
                <a:ea typeface="宋体" pitchFamily="2" charset="-122"/>
              </a:rPr>
              <a:t>中国人民大学出版社，卢泰宏，周懿瑾</a:t>
            </a:r>
            <a:endParaRPr lang="en-US" altLang="zh-CN" sz="1200" dirty="0">
              <a:solidFill>
                <a:schemeClr val="tx1"/>
              </a:solidFill>
              <a:ea typeface="宋体" pitchFamily="2" charset="-122"/>
            </a:endParaRPr>
          </a:p>
          <a:p>
            <a:pPr>
              <a:lnSpc>
                <a:spcPct val="150000"/>
              </a:lnSpc>
            </a:pPr>
            <a:r>
              <a:rPr lang="en-US" altLang="zh-CN" sz="1200" dirty="0"/>
              <a:t>《</a:t>
            </a:r>
            <a:r>
              <a:rPr lang="zh-CN" altLang="en-US" sz="1200" dirty="0"/>
              <a:t>传播学概论</a:t>
            </a:r>
            <a:r>
              <a:rPr lang="en-US" altLang="zh-CN" sz="1200" dirty="0"/>
              <a:t>》</a:t>
            </a:r>
            <a:r>
              <a:rPr lang="zh-CN" altLang="en-US" sz="1200" dirty="0"/>
              <a:t>（第</a:t>
            </a:r>
            <a:r>
              <a:rPr lang="en-US" altLang="zh-CN" sz="1200" dirty="0"/>
              <a:t>2</a:t>
            </a:r>
            <a:r>
              <a:rPr lang="zh-CN" altLang="en-US" sz="1200" dirty="0"/>
              <a:t>版）</a:t>
            </a:r>
            <a:r>
              <a:rPr lang="zh-TW" altLang="en-US" sz="1200" dirty="0"/>
              <a:t>，</a:t>
            </a:r>
            <a:r>
              <a:rPr lang="zh-CN" altLang="en-US" sz="1200" dirty="0"/>
              <a:t>作者 许静</a:t>
            </a:r>
            <a:r>
              <a:rPr lang="zh-TW" altLang="en-US" sz="1200" dirty="0"/>
              <a:t>，</a:t>
            </a:r>
            <a:r>
              <a:rPr lang="zh-CN" altLang="en-US" sz="1200" dirty="0"/>
              <a:t>北京</a:t>
            </a:r>
            <a:r>
              <a:rPr lang="zh-TW" altLang="en-US" sz="1200" dirty="0"/>
              <a:t>：</a:t>
            </a:r>
            <a:r>
              <a:rPr lang="zh-CN" altLang="en-US" sz="1200" dirty="0"/>
              <a:t>北京交通大学出版社</a:t>
            </a:r>
            <a:r>
              <a:rPr lang="zh-TW" altLang="en-US" sz="1200" dirty="0"/>
              <a:t>，</a:t>
            </a:r>
            <a:r>
              <a:rPr lang="en-US" altLang="zh-CN" sz="1200" dirty="0"/>
              <a:t>2013</a:t>
            </a:r>
            <a:r>
              <a:rPr lang="en-US" altLang="zh-TW" sz="1200" dirty="0"/>
              <a:t>.0</a:t>
            </a:r>
            <a:r>
              <a:rPr lang="en-US" altLang="zh-CN" sz="1200" dirty="0"/>
              <a:t>8</a:t>
            </a:r>
          </a:p>
          <a:p>
            <a:pPr>
              <a:lnSpc>
                <a:spcPct val="150000"/>
              </a:lnSpc>
            </a:pP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社会心理学高级教程</a:t>
            </a:r>
            <a:r>
              <a:rPr lang="en-US" altLang="zh-CN" sz="1200" dirty="0">
                <a:latin typeface="Times New Roman" pitchFamily="18" charset="0"/>
                <a:cs typeface="Times New Roman" pitchFamily="18" charset="0"/>
              </a:rPr>
              <a:t>》</a:t>
            </a:r>
            <a:r>
              <a:rPr lang="zh-TW" altLang="en-US" sz="1200" dirty="0"/>
              <a:t>，</a:t>
            </a:r>
            <a:r>
              <a:rPr lang="zh-CN" altLang="en-US" sz="1200" dirty="0"/>
              <a:t>作者 汪新建</a:t>
            </a:r>
            <a:r>
              <a:rPr lang="zh-TW" altLang="en-US" sz="1200" dirty="0"/>
              <a:t>，</a:t>
            </a:r>
            <a:r>
              <a:rPr lang="zh-CN" altLang="en-US" sz="1200" dirty="0"/>
              <a:t>合肥</a:t>
            </a:r>
            <a:r>
              <a:rPr lang="zh-TW" altLang="en-US" sz="1200" dirty="0"/>
              <a:t>：</a:t>
            </a:r>
            <a:r>
              <a:rPr lang="zh-CN" altLang="en-US" sz="1200" dirty="0"/>
              <a:t>安徽人民出版社</a:t>
            </a:r>
            <a:r>
              <a:rPr lang="zh-TW" altLang="en-US" sz="1200" dirty="0"/>
              <a:t>，</a:t>
            </a:r>
            <a:r>
              <a:rPr lang="en-US" altLang="zh-CN" sz="1200" dirty="0"/>
              <a:t>2010</a:t>
            </a:r>
            <a:r>
              <a:rPr lang="en-US" altLang="zh-TW" sz="1200" dirty="0"/>
              <a:t>.</a:t>
            </a:r>
            <a:r>
              <a:rPr lang="en-US" altLang="zh-CN" sz="1200" dirty="0"/>
              <a:t>11</a:t>
            </a:r>
          </a:p>
          <a:p>
            <a:pPr>
              <a:lnSpc>
                <a:spcPct val="150000"/>
              </a:lnSpc>
            </a:pP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文案创作完全手册</a:t>
            </a:r>
            <a:r>
              <a:rPr lang="en-US" altLang="zh-CN" sz="1200" dirty="0">
                <a:latin typeface="Times New Roman" pitchFamily="18" charset="0"/>
                <a:cs typeface="Times New Roman" pitchFamily="18" charset="0"/>
              </a:rPr>
              <a:t>》</a:t>
            </a:r>
            <a:endParaRPr lang="en-US" altLang="zh-CN" sz="1200" dirty="0"/>
          </a:p>
          <a:p>
            <a:pPr>
              <a:lnSpc>
                <a:spcPct val="150000"/>
              </a:lnSpc>
            </a:pP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管理学基础</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（第六版）</a:t>
            </a:r>
            <a:endParaRPr lang="en-US" altLang="zh-CN" sz="1200" dirty="0">
              <a:solidFill>
                <a:schemeClr val="tx1"/>
              </a:solidFill>
              <a:ea typeface="宋体" pitchFamily="2" charset="-122"/>
            </a:endParaRPr>
          </a:p>
          <a:p>
            <a:pPr>
              <a:lnSpc>
                <a:spcPct val="150000"/>
              </a:lnSpc>
            </a:pP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基于</a:t>
            </a:r>
            <a:r>
              <a:rPr lang="en-US" altLang="zh-CN" sz="1200" dirty="0">
                <a:latin typeface="Times New Roman" pitchFamily="18" charset="0"/>
                <a:cs typeface="Times New Roman" pitchFamily="18" charset="0"/>
              </a:rPr>
              <a:t>Excel</a:t>
            </a:r>
            <a:r>
              <a:rPr lang="zh-CN" altLang="en-US" sz="1200" dirty="0">
                <a:latin typeface="Times New Roman" pitchFamily="18" charset="0"/>
                <a:cs typeface="Times New Roman" pitchFamily="18" charset="0"/>
              </a:rPr>
              <a:t>的营销调研</a:t>
            </a:r>
            <a:r>
              <a:rPr lang="en-US" altLang="zh-CN" sz="1200" dirty="0">
                <a:latin typeface="Times New Roman" pitchFamily="18" charset="0"/>
                <a:cs typeface="Times New Roman" pitchFamily="18" charset="0"/>
              </a:rPr>
              <a:t>》</a:t>
            </a:r>
            <a:r>
              <a:rPr lang="zh-CN" altLang="en-US" sz="1200" dirty="0">
                <a:latin typeface="Times New Roman" pitchFamily="18" charset="0"/>
                <a:cs typeface="Times New Roman" pitchFamily="18" charset="0"/>
              </a:rPr>
              <a:t>第</a:t>
            </a:r>
            <a:r>
              <a:rPr lang="en-US" altLang="zh-CN" sz="1200" dirty="0">
                <a:latin typeface="Times New Roman" pitchFamily="18" charset="0"/>
                <a:cs typeface="Times New Roman" pitchFamily="18" charset="0"/>
              </a:rPr>
              <a:t>3</a:t>
            </a:r>
            <a:r>
              <a:rPr lang="zh-CN" altLang="en-US" sz="1200" dirty="0">
                <a:latin typeface="Times New Roman" pitchFamily="18" charset="0"/>
                <a:cs typeface="Times New Roman" pitchFamily="18" charset="0"/>
              </a:rPr>
              <a:t>版，阿尔文</a:t>
            </a:r>
            <a:r>
              <a:rPr lang="en-US" altLang="zh-CN" sz="1200" dirty="0">
                <a:latin typeface="Times New Roman" pitchFamily="18" charset="0"/>
                <a:cs typeface="Times New Roman" pitchFamily="18" charset="0"/>
              </a:rPr>
              <a:t>·C·</a:t>
            </a:r>
            <a:r>
              <a:rPr lang="zh-CN" altLang="en-US" sz="1200" dirty="0">
                <a:latin typeface="Times New Roman" pitchFamily="18" charset="0"/>
                <a:cs typeface="Times New Roman" pitchFamily="18" charset="0"/>
              </a:rPr>
              <a:t>伯恩斯（</a:t>
            </a:r>
            <a:r>
              <a:rPr lang="en-US" altLang="zh-CN" sz="1200" dirty="0">
                <a:latin typeface="Times New Roman" pitchFamily="18" charset="0"/>
                <a:cs typeface="Times New Roman" pitchFamily="18" charset="0"/>
              </a:rPr>
              <a:t>Alvin C. Burns</a:t>
            </a:r>
            <a:r>
              <a:rPr lang="zh-CN" altLang="en-US" sz="1200" dirty="0">
                <a:latin typeface="Times New Roman" pitchFamily="18" charset="0"/>
                <a:cs typeface="Times New Roman" pitchFamily="18" charset="0"/>
              </a:rPr>
              <a:t>） 罗纳德</a:t>
            </a:r>
            <a:r>
              <a:rPr lang="en-US" altLang="zh-CN" sz="1200" dirty="0">
                <a:latin typeface="Times New Roman" pitchFamily="18" charset="0"/>
                <a:cs typeface="Times New Roman" pitchFamily="18" charset="0"/>
              </a:rPr>
              <a:t>·F·</a:t>
            </a:r>
            <a:r>
              <a:rPr lang="zh-CN" altLang="en-US" sz="1200" dirty="0">
                <a:latin typeface="Times New Roman" pitchFamily="18" charset="0"/>
                <a:cs typeface="Times New Roman" pitchFamily="18" charset="0"/>
              </a:rPr>
              <a:t>布什（</a:t>
            </a:r>
            <a:r>
              <a:rPr lang="en-US" altLang="zh-CN" sz="1200" dirty="0">
                <a:latin typeface="Times New Roman" pitchFamily="18" charset="0"/>
                <a:cs typeface="Times New Roman" pitchFamily="18" charset="0"/>
              </a:rPr>
              <a:t>Ronald F. Bush</a:t>
            </a:r>
            <a:r>
              <a:rPr lang="zh-CN" altLang="en-US" sz="1200" dirty="0">
                <a:latin typeface="Times New Roman" pitchFamily="18" charset="0"/>
                <a:cs typeface="Times New Roman" pitchFamily="18" charset="0"/>
              </a:rPr>
              <a:t>） 著，于洪彦 金钰 译，北京：中国人民大学出版社，</a:t>
            </a:r>
            <a:r>
              <a:rPr lang="en-US" altLang="zh-CN" sz="1200" dirty="0">
                <a:latin typeface="Times New Roman" pitchFamily="18" charset="0"/>
                <a:cs typeface="Times New Roman" pitchFamily="18" charset="0"/>
              </a:rPr>
              <a:t>2014.01</a:t>
            </a:r>
            <a:endParaRPr lang="en-US" altLang="zh-CN" sz="1200" dirty="0">
              <a:solidFill>
                <a:schemeClr val="tx1"/>
              </a:solidFill>
              <a:ea typeface="宋体" pitchFamily="2" charset="-122"/>
            </a:endParaRPr>
          </a:p>
        </p:txBody>
      </p:sp>
      <p:sp>
        <p:nvSpPr>
          <p:cNvPr id="24580" name="灯片编号占位符 3">
            <a:extLst>
              <a:ext uri="{FF2B5EF4-FFF2-40B4-BE49-F238E27FC236}">
                <a16:creationId xmlns:a16="http://schemas.microsoft.com/office/drawing/2014/main" id="{12CBC23D-A60E-BE1A-E4EF-411DC1289429}"/>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a:t>
            </a:fld>
            <a:endParaRPr lang="en-US" altLang="zh-CN" dirty="0"/>
          </a:p>
        </p:txBody>
      </p:sp>
    </p:spTree>
    <p:extLst>
      <p:ext uri="{BB962C8B-B14F-4D97-AF65-F5344CB8AC3E}">
        <p14:creationId xmlns:p14="http://schemas.microsoft.com/office/powerpoint/2010/main" val="403414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E43CF0-DF99-F0ED-33D1-A2B12F2B5970}"/>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5C93349A-4012-BB6F-5EE0-AEC4AFDF9E07}"/>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68AF97DB-A49B-E828-FF3C-D44B15C30B55}"/>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8 </a:t>
            </a:r>
            <a:r>
              <a:rPr lang="zh-TW" altLang="en-US" sz="1200" dirty="0">
                <a:solidFill>
                  <a:schemeClr val="tx1"/>
                </a:solidFill>
                <a:ea typeface="宋体" pitchFamily="2" charset="-122"/>
              </a:rPr>
              <a:t>章 工業品（</a:t>
            </a:r>
            <a:r>
              <a:rPr lang="en-US" altLang="zh-CN" sz="1200" dirty="0">
                <a:solidFill>
                  <a:schemeClr val="tx1"/>
                </a:solidFill>
                <a:ea typeface="宋体" pitchFamily="2" charset="-122"/>
              </a:rPr>
              <a:t>I</a:t>
            </a:r>
            <a:r>
              <a:rPr lang="en-US" altLang="zh-TW" sz="1200" dirty="0">
                <a:solidFill>
                  <a:schemeClr val="tx1"/>
                </a:solidFill>
                <a:ea typeface="宋体" pitchFamily="2" charset="-122"/>
              </a:rPr>
              <a:t>ndustrial</a:t>
            </a:r>
            <a:r>
              <a:rPr lang="zh-TW" altLang="en-US" sz="1200" dirty="0">
                <a:solidFill>
                  <a:schemeClr val="tx1"/>
                </a:solidFill>
                <a:ea typeface="宋体" pitchFamily="2" charset="-122"/>
              </a:rPr>
              <a:t>）服務</a:t>
            </a:r>
            <a:r>
              <a:rPr lang="zh-CN" altLang="en-US" sz="1200" dirty="0">
                <a:solidFill>
                  <a:schemeClr val="tx1"/>
                </a:solidFill>
                <a:ea typeface="宋体" pitchFamily="2" charset="-122"/>
              </a:rPr>
              <a:t>（</a:t>
            </a:r>
            <a:r>
              <a:rPr lang="en-US" altLang="zh-CN" sz="1200" dirty="0">
                <a:solidFill>
                  <a:schemeClr val="tx1"/>
                </a:solidFill>
                <a:ea typeface="宋体" pitchFamily="2" charset="-122"/>
              </a:rPr>
              <a:t>Service</a:t>
            </a:r>
            <a:r>
              <a:rPr lang="zh-CN" altLang="en-US" sz="1200" dirty="0">
                <a:solidFill>
                  <a:schemeClr val="tx1"/>
                </a:solidFill>
                <a:ea typeface="宋体" pitchFamily="2" charset="-122"/>
              </a:rPr>
              <a:t>）</a:t>
            </a:r>
            <a:r>
              <a:rPr lang="zh-TW" altLang="en-US" sz="1200" dirty="0">
                <a:solidFill>
                  <a:schemeClr val="tx1"/>
                </a:solidFill>
                <a:ea typeface="宋体" pitchFamily="2" charset="-122"/>
              </a:rPr>
              <a:t>的行銷策略</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8.3.3</a:t>
            </a:r>
            <a:r>
              <a:rPr lang="zh-TW" altLang="en-US" sz="1200" dirty="0">
                <a:solidFill>
                  <a:schemeClr val="tx1"/>
                </a:solidFill>
                <a:ea typeface="宋体" pitchFamily="2" charset="-122"/>
              </a:rPr>
              <a:t>、服務定價</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、服務定價策略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由於服務具有易逝性的特點，所以很難達成穩定的服務需求，或通過服務需求預測，來降低服務需求起伏的風險。對工業品服務行銷人員來講，最困難的就是決定服務系統的容量：它是應該以服務需求峰值爲准？還是以需求平均水平爲准？還是選擇介於它們之間的某個值？可以通過服務定價來管理服務需求的時間選擇，還可以把定價與服務的容量水平聯系起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爲了管理需求，行銷人員應制定服務非高峰期的定價計劃和價格刺激政策來激勵那些提前預定的服務訂單。例如，度假酒店在學校假期和公共假期期間，會入住大量的興致勃勃的游客，不愁客源，價格彈性小。而在旅游淡季，酒店就應制定特別的工業品服務組合，提供優惠的價格政策。同樣的情景，許多公共設施在淡季都會提供相當大的租金折扣；相反，如果有可能，可以根據價格彈性和競爭狀況，爲峰值時期的需求加收溢價部分的費用。很有意思的是，最近一項對服務公司定價戰略使用的研究發現，許多服務公司在淡季並不通過降低價格來增加收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服務與品質的關系也在服務行銷工作中處於重要地位。由於用戶無法準確地對服務價值與質量水平作出判斷，因而要求行銷人員必須制定出適宜的定價策略。如果服務項目定價過低，購買者會主觀地認爲服務質量也不可能太好；相反如果價格很高，購買者卻往往會認爲該企業是最好的服務提供商。很明顯，這種定價策略就是通過高價格樹立高服務品質的企業形象。當然，如果無法提供與高價格相符合的高技術品質，其結果將是一場經營的災難。一些缺乏經驗的管理咨詢顧問所犯的最爲常見的錯誤之一，就是通過低價來吸引客戶，結果適得其反，反而在用戶心中留下了「該企業的服務檔次比不上其競爭對手」的印象。當然，任何時候用戶都希望以最低價格購買最佳的服務。</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、捆綁服務（</a:t>
            </a:r>
            <a:r>
              <a:rPr lang="en-US" altLang="zh-TW" sz="1200" dirty="0">
                <a:solidFill>
                  <a:schemeClr val="tx1"/>
                </a:solidFill>
                <a:ea typeface="宋体" pitchFamily="2" charset="-122"/>
              </a:rPr>
              <a:t>service bundling</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工業品服務公司的服務包括核心的服務和其他外圍附帶的服務。如何對服務進行定價呢？是把所有的服務作爲一個整體定價？還是進行服務組合捆綁定價？還是每項服務單獨定價？捆綁服務（</a:t>
            </a:r>
            <a:r>
              <a:rPr lang="en-US" altLang="zh-TW" sz="1200" dirty="0">
                <a:solidFill>
                  <a:schemeClr val="tx1"/>
                </a:solidFill>
                <a:ea typeface="宋体" pitchFamily="2" charset="-122"/>
              </a:rPr>
              <a:t>service bundling</a:t>
            </a:r>
            <a:r>
              <a:rPr lang="zh-TW" altLang="en-US" sz="1200" dirty="0">
                <a:solidFill>
                  <a:schemeClr val="tx1"/>
                </a:solidFill>
                <a:ea typeface="宋体" pitchFamily="2" charset="-122"/>
              </a:rPr>
              <a:t>）是在行銷實踐中，將兩個或兩個以上的服務組合在一起所制訂的價格。捆綁服務組合在工業品服務環境下是有一定的實際意義的，因爲大多數的工業品服務都有較高的固定成本與變動成本的比率，公司相關的服務很大程度上共同分攤服務成本。因此，在核心服務之外提供額外服務的邊際成本一般都是比較低的。</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服務供應商的一項關鍵決策就是要決定是提供完全捆綁服務（</a:t>
            </a:r>
            <a:r>
              <a:rPr lang="en-US" altLang="zh-TW" sz="1200" dirty="0">
                <a:solidFill>
                  <a:schemeClr val="tx1"/>
                </a:solidFill>
                <a:ea typeface="宋体" pitchFamily="2" charset="-122"/>
              </a:rPr>
              <a:t>pure bundling</a:t>
            </a:r>
            <a:r>
              <a:rPr lang="zh-TW" altLang="en-US" sz="1200" dirty="0">
                <a:solidFill>
                  <a:schemeClr val="tx1"/>
                </a:solidFill>
                <a:ea typeface="宋体" pitchFamily="2" charset="-122"/>
              </a:rPr>
              <a:t>），還是組合捆綁服務（</a:t>
            </a:r>
            <a:r>
              <a:rPr lang="en-US" altLang="zh-TW" sz="1200" dirty="0">
                <a:solidFill>
                  <a:schemeClr val="tx1"/>
                </a:solidFill>
                <a:ea typeface="宋体" pitchFamily="2" charset="-122"/>
              </a:rPr>
              <a:t>mixed bundling</a:t>
            </a:r>
            <a:r>
              <a:rPr lang="zh-TW" altLang="en-US" sz="1200" dirty="0">
                <a:solidFill>
                  <a:schemeClr val="tx1"/>
                </a:solidFill>
                <a:ea typeface="宋体" pitchFamily="2" charset="-122"/>
              </a:rPr>
              <a:t>）。在完全捆綁服務中，服務只能以捆綁的形式得到，即服務不可以單獨購買。在組合捆綁服務中，顧客可以單獨購買捆綁服務中的一項或幾項，也可以購買整個服務捆綁。例如，一家公共倉儲公司可提供的服務有倉儲、貨物搬運、文書工作。該公司以捆綁服務的形式向生產製造商每單位收取固定的費用八美分。該公司還可以對每個單項服務分別定價，如存儲每單位三美分，貨物搬運每單位四美分，文書記錄每單位一美分。除此之外，在此三項基本服務的基礎上客戶可以要求其他外圍附帶服務，如貨物庫存盤點，運輸公司和運輸路缐的選擇，商品返還和維修等。通過這種方式，顧客就可以選擇他們所需求的服務並對每項服務單獨付款。</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通過縱向銷售（</a:t>
            </a:r>
            <a:r>
              <a:rPr lang="en-US" altLang="zh-TW" sz="1200" dirty="0">
                <a:solidFill>
                  <a:schemeClr val="tx1"/>
                </a:solidFill>
                <a:ea typeface="宋体" pitchFamily="2" charset="-122"/>
              </a:rPr>
              <a:t>cross-selling</a:t>
            </a:r>
            <a:r>
              <a:rPr lang="zh-TW" altLang="en-US" sz="1200" dirty="0">
                <a:solidFill>
                  <a:schemeClr val="tx1"/>
                </a:solidFill>
                <a:ea typeface="宋体" pitchFamily="2" charset="-122"/>
              </a:rPr>
              <a:t>，向老客戶推銷新服務）和吸引新客戶，不同的服務捆綁定價戰略可用來擴展企業的銷售額。以公共倉儲的縱向銷售（</a:t>
            </a:r>
            <a:r>
              <a:rPr lang="en-US" altLang="zh-TW" sz="1200" dirty="0">
                <a:solidFill>
                  <a:schemeClr val="tx1"/>
                </a:solidFill>
                <a:ea typeface="宋体" pitchFamily="2" charset="-122"/>
              </a:rPr>
              <a:t>cross-selling</a:t>
            </a:r>
            <a:r>
              <a:rPr lang="zh-TW" altLang="en-US" sz="1200" dirty="0">
                <a:solidFill>
                  <a:schemeClr val="tx1"/>
                </a:solidFill>
                <a:ea typeface="宋体" pitchFamily="2" charset="-122"/>
              </a:rPr>
              <a:t>）爲例，一方面，現有的客戶（正在使用存儲服務）或許會被倉儲公司的新服務（如代爲企業產品貼標簽）吸引進而購買新服務；另一方面，捆綁服務的價格也由於總服務成本的下降而降低。如果服務屬性在購買前可以由客戶評估出並且該公司的核心服務有需求彈性時，那麽服務捆綁在吸引新的客戶方面將會是十分有效的。例如汽車租賃公司在出租汽車的同時捆綁提供保險服務就有可能更有效地吸引新的客戶。</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在計算機服務行業，製造商發現以前單個售出的服務如果進行捆綁服務的話可能會銷售得更好。惠普公司（</a:t>
            </a:r>
            <a:r>
              <a:rPr lang="en-US" altLang="zh-TW" sz="1200" dirty="0">
                <a:solidFill>
                  <a:schemeClr val="tx1"/>
                </a:solidFill>
                <a:ea typeface="宋体" pitchFamily="2" charset="-122"/>
              </a:rPr>
              <a:t>Hewlett Packard</a:t>
            </a:r>
            <a:r>
              <a:rPr lang="zh-TW" altLang="en-US" sz="1200" dirty="0">
                <a:solidFill>
                  <a:schemeClr val="tx1"/>
                </a:solidFill>
                <a:ea typeface="宋体" pitchFamily="2" charset="-122"/>
              </a:rPr>
              <a:t>）正在進行向客戶提供不同捆綁服務的試驗，目的就是爲了確定什麽類型服務才是顧客想要購買的。很明顯，它們的服務組合、捆綁服務定價將會對公司取得成功產生重要的影響。</a:t>
            </a:r>
          </a:p>
        </p:txBody>
      </p:sp>
      <p:sp>
        <p:nvSpPr>
          <p:cNvPr id="24580" name="灯片编号占位符 3">
            <a:extLst>
              <a:ext uri="{FF2B5EF4-FFF2-40B4-BE49-F238E27FC236}">
                <a16:creationId xmlns:a16="http://schemas.microsoft.com/office/drawing/2014/main" id="{0B6F38DA-0CB7-A7FF-2087-CEA54D1409EC}"/>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10</a:t>
            </a:fld>
            <a:endParaRPr lang="en-US" altLang="zh-CN" dirty="0"/>
          </a:p>
        </p:txBody>
      </p:sp>
    </p:spTree>
    <p:extLst>
      <p:ext uri="{BB962C8B-B14F-4D97-AF65-F5344CB8AC3E}">
        <p14:creationId xmlns:p14="http://schemas.microsoft.com/office/powerpoint/2010/main" val="1490479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BC6DFD-1588-221F-4B37-1413051E4652}"/>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63171C42-0C86-2D8E-C18E-F4B7E2D6E970}"/>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728B9238-02AE-797D-729C-54DC836794B5}"/>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8 </a:t>
            </a:r>
            <a:r>
              <a:rPr lang="zh-TW" altLang="en-US" sz="1200" dirty="0">
                <a:solidFill>
                  <a:schemeClr val="tx1"/>
                </a:solidFill>
                <a:ea typeface="宋体" pitchFamily="2" charset="-122"/>
              </a:rPr>
              <a:t>章 工業品（</a:t>
            </a:r>
            <a:r>
              <a:rPr lang="en-US" altLang="zh-CN" sz="1200" dirty="0">
                <a:solidFill>
                  <a:schemeClr val="tx1"/>
                </a:solidFill>
                <a:ea typeface="宋体" pitchFamily="2" charset="-122"/>
              </a:rPr>
              <a:t>I</a:t>
            </a:r>
            <a:r>
              <a:rPr lang="en-US" altLang="zh-TW" sz="1200" dirty="0">
                <a:solidFill>
                  <a:schemeClr val="tx1"/>
                </a:solidFill>
                <a:ea typeface="宋体" pitchFamily="2" charset="-122"/>
              </a:rPr>
              <a:t>ndustrial</a:t>
            </a:r>
            <a:r>
              <a:rPr lang="zh-TW" altLang="en-US" sz="1200" dirty="0">
                <a:solidFill>
                  <a:schemeClr val="tx1"/>
                </a:solidFill>
                <a:ea typeface="宋体" pitchFamily="2" charset="-122"/>
              </a:rPr>
              <a:t>）服務</a:t>
            </a:r>
            <a:r>
              <a:rPr lang="zh-CN" altLang="en-US" sz="1200" dirty="0">
                <a:solidFill>
                  <a:schemeClr val="tx1"/>
                </a:solidFill>
                <a:ea typeface="宋体" pitchFamily="2" charset="-122"/>
              </a:rPr>
              <a:t>（</a:t>
            </a:r>
            <a:r>
              <a:rPr lang="en-US" altLang="zh-CN" sz="1200" dirty="0">
                <a:solidFill>
                  <a:schemeClr val="tx1"/>
                </a:solidFill>
                <a:ea typeface="宋体" pitchFamily="2" charset="-122"/>
              </a:rPr>
              <a:t>Service</a:t>
            </a:r>
            <a:r>
              <a:rPr lang="zh-CN" altLang="en-US" sz="1200" dirty="0">
                <a:solidFill>
                  <a:schemeClr val="tx1"/>
                </a:solidFill>
                <a:ea typeface="宋体" pitchFamily="2" charset="-122"/>
              </a:rPr>
              <a:t>）</a:t>
            </a:r>
            <a:r>
              <a:rPr lang="zh-TW" altLang="en-US" sz="1200" dirty="0">
                <a:solidFill>
                  <a:schemeClr val="tx1"/>
                </a:solidFill>
                <a:ea typeface="宋体" pitchFamily="2" charset="-122"/>
              </a:rPr>
              <a:t>的行銷策略</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（美）</a:t>
            </a:r>
            <a:r>
              <a:rPr lang="en-US" altLang="zh-CN" sz="1200" dirty="0">
                <a:solidFill>
                  <a:schemeClr val="tx1"/>
                </a:solidFill>
                <a:ea typeface="宋体" pitchFamily="2" charset="-122"/>
              </a:rPr>
              <a:t>Edward G. Brierty, Robert W. Eckles, Robert R. Reeder Prentice Hall, 《Business Marketing》</a:t>
            </a:r>
            <a:r>
              <a:rPr lang="zh-CN" altLang="en-US" sz="1200" dirty="0">
                <a:solidFill>
                  <a:schemeClr val="tx1"/>
                </a:solidFill>
                <a:ea typeface="宋体" pitchFamily="2" charset="-122"/>
              </a:rPr>
              <a:t>，李雪峰，时宝东等译，</a:t>
            </a:r>
            <a:r>
              <a:rPr lang="en-US" altLang="zh-CN" sz="1200" dirty="0">
                <a:solidFill>
                  <a:schemeClr val="tx1"/>
                </a:solidFill>
                <a:ea typeface="宋体" pitchFamily="2" charset="-122"/>
              </a:rPr>
              <a:t>《</a:t>
            </a:r>
            <a:r>
              <a:rPr lang="zh-CN" altLang="en-US" sz="1200" dirty="0">
                <a:solidFill>
                  <a:schemeClr val="tx1"/>
                </a:solidFill>
                <a:ea typeface="宋体" pitchFamily="2" charset="-122"/>
              </a:rPr>
              <a:t>商务营销</a:t>
            </a:r>
            <a:r>
              <a:rPr lang="en-US" altLang="zh-CN" sz="1200" dirty="0">
                <a:solidFill>
                  <a:schemeClr val="tx1"/>
                </a:solidFill>
                <a:ea typeface="宋体" pitchFamily="2" charset="-122"/>
              </a:rPr>
              <a:t>》.</a:t>
            </a:r>
            <a:r>
              <a:rPr lang="zh-CN" altLang="en-US" sz="1200" dirty="0">
                <a:solidFill>
                  <a:schemeClr val="tx1"/>
                </a:solidFill>
                <a:ea typeface="宋体" pitchFamily="2" charset="-122"/>
              </a:rPr>
              <a:t>第 </a:t>
            </a:r>
            <a:r>
              <a:rPr lang="en-US" altLang="zh-CN" sz="1200" dirty="0">
                <a:solidFill>
                  <a:schemeClr val="tx1"/>
                </a:solidFill>
                <a:ea typeface="宋体" pitchFamily="2" charset="-122"/>
              </a:rPr>
              <a:t>3 </a:t>
            </a:r>
            <a:r>
              <a:rPr lang="zh-CN" altLang="en-US" sz="1200" dirty="0">
                <a:solidFill>
                  <a:schemeClr val="tx1"/>
                </a:solidFill>
                <a:ea typeface="宋体" pitchFamily="2" charset="-122"/>
              </a:rPr>
              <a:t>版</a:t>
            </a:r>
            <a:r>
              <a:rPr lang="en-US" altLang="zh-CN" sz="1200" dirty="0">
                <a:solidFill>
                  <a:schemeClr val="tx1"/>
                </a:solidFill>
                <a:ea typeface="宋体" pitchFamily="2" charset="-122"/>
              </a:rPr>
              <a:t>.</a:t>
            </a:r>
            <a:r>
              <a:rPr lang="zh-CN" altLang="en-US" sz="1200" dirty="0">
                <a:solidFill>
                  <a:schemeClr val="tx1"/>
                </a:solidFill>
                <a:ea typeface="宋体" pitchFamily="2" charset="-122"/>
              </a:rPr>
              <a:t>北京：清华大学出版社，</a:t>
            </a:r>
            <a:r>
              <a:rPr lang="en-US" altLang="zh-CN" sz="1200" dirty="0">
                <a:solidFill>
                  <a:schemeClr val="tx1"/>
                </a:solidFill>
                <a:ea typeface="宋体" pitchFamily="2" charset="-122"/>
              </a:rPr>
              <a:t>2000</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8.3.4</a:t>
            </a:r>
            <a:r>
              <a:rPr lang="zh-TW" altLang="en-US" sz="1200" dirty="0">
                <a:solidFill>
                  <a:schemeClr val="tx1"/>
                </a:solidFill>
                <a:ea typeface="宋体" pitchFamily="2" charset="-122"/>
              </a:rPr>
              <a:t>、服務促銷</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、内部溝通</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服務人員對服務公司的重要性不言而喻。他們的表現對顧客滿意度的影響是深遠的。服務公司應首先從公司内部著手，對員工進行宣傳以達到以下的效果：</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、使員工理解公司的使命和客戶服務的意義及收益；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、員工懂得如何提供「好」的服務；</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、員工知道激勵與服務表現有關；</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、員工知道管理層對他們的期望。</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可以將上述的幾點作爲公司内部的溝通活動。内部員工的溝通與向潛在的客戶進行行銷活動具有同等的重要性。這種内部的溝通强調公司的宗旨，高水準的服務，以及在開發滿意客戶方面每個員工所應扮演的角色。有能力的服務人員不僅能夠爲客戶服務增加價值，還能增强顧客的滿意度。</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、建立口碑</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因爲很難對服務質量和價值進行評估，購買者通常會認爲購買服務比購買產品所冒的風險更大。結果，服務購買者易於受到同儕、同級和其他一些購買或使用過類似服務人士的影響。促銷應圍繞那些在購買過程中起決定作用的人來進行，同時建立自己良好的服務口碑。以下方法可用於在消費者中建立口碑：</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、説服滿意的顧客向他人講述自己的滿意；</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、印製宣傳資料通過已有的客戶向非客戶傳播；</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、針對有決定權的領導製作特別的廣告；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、鼓勵潛在的客戶與現有的客戶溝通交流。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通過在廣告中引入消費者對服務的評價，服務行銷人員可以利用目前客戶的滿意度和已建立的口碑進行促銷。如卡耐基培訓公司（</a:t>
            </a:r>
            <a:r>
              <a:rPr lang="en-US" altLang="zh-TW" sz="1200" dirty="0">
                <a:solidFill>
                  <a:schemeClr val="tx1"/>
                </a:solidFill>
                <a:ea typeface="宋体" pitchFamily="2" charset="-122"/>
              </a:rPr>
              <a:t>Dale Carnegie</a:t>
            </a:r>
            <a:r>
              <a:rPr lang="zh-TW" altLang="en-US" sz="1200" dirty="0">
                <a:solidFill>
                  <a:schemeClr val="tx1"/>
                </a:solidFill>
                <a:ea typeface="宋体" pitchFamily="2" charset="-122"/>
              </a:rPr>
              <a:t>）在對他們的經理人培訓課程發布廣告時，經常會引用一流公司高級經理人的滿意言辭。服務行銷人員還可以在公司網站的顯要位置列出消費者的證言或成功的服務案例，以建立良好的口碑。</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、有形化展示（</a:t>
            </a:r>
            <a:r>
              <a:rPr lang="en-US" altLang="zh-TW" sz="1200" dirty="0">
                <a:solidFill>
                  <a:schemeClr val="tx1"/>
                </a:solidFill>
                <a:ea typeface="宋体" pitchFamily="2" charset="-122"/>
              </a:rPr>
              <a:t>physical evidence</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服務行銷人員必須將其注意力放在宣傳服務的實體因素上，或者是讓無形化的服務更加有形化。服務的有形實體表現可以影響顧客對服務的認知。實體展示（</a:t>
            </a:r>
            <a:r>
              <a:rPr lang="en-US" altLang="zh-TW" sz="1200" dirty="0">
                <a:solidFill>
                  <a:schemeClr val="tx1"/>
                </a:solidFill>
                <a:ea typeface="宋体" pitchFamily="2" charset="-122"/>
              </a:rPr>
              <a:t>physical evidence</a:t>
            </a:r>
            <a:r>
              <a:rPr lang="zh-TW" altLang="en-US" sz="1200" dirty="0">
                <a:solidFill>
                  <a:schemeClr val="tx1"/>
                </a:solidFill>
                <a:ea typeface="宋体" pitchFamily="2" charset="-122"/>
              </a:rPr>
              <a:t>）是服務組合中的有形化部分，而這一部分工業品服務行銷人員是可以控制的。企業的市場運作人員應盡量將服務的無形化屬性轉換爲具體的實體。</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對於工業品服務行銷人員來說，服務人員的制服、企業的標識、合同簽訂、擔保的形式、公司建築物的外在形象、豐富多彩的服務項目，都是使服務無形化向有形化轉變的方法。一家設備維修公司向自己的客戶提供免費的季度檢修服務並記錄檢修結果，會使它的服務更加有形地展示出來。施樂公司（</a:t>
            </a:r>
            <a:r>
              <a:rPr lang="en-US" altLang="zh-TW" sz="1200" dirty="0">
                <a:solidFill>
                  <a:schemeClr val="tx1"/>
                </a:solidFill>
                <a:ea typeface="宋体" pitchFamily="2" charset="-122"/>
              </a:rPr>
              <a:t>Xerox</a:t>
            </a:r>
            <a:r>
              <a:rPr lang="zh-TW" altLang="en-US" sz="1200" dirty="0">
                <a:solidFill>
                  <a:schemeClr val="tx1"/>
                </a:solidFill>
                <a:ea typeface="宋体" pitchFamily="2" charset="-122"/>
              </a:rPr>
              <a:t>）向顧客提供完全滿意擔保服務，即客戶可以任何理由退貨。汽車租賃公司的信用卡服務是又一讓服務有形化的嘗試。服務行銷人員的一個特別關心的方面就是如何爲管理實體展示建立一個完善的戰略，這是爲了通過有形化展示來增强服務吸引力和實行服務差異化。這種吸引力和差異化爲服務銷售公司提供了機會，使自己經營的產品或服務在購買者心中能夠留下特殊的印象，從而使公司獲取一定的競爭優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、廣告與服務促銷</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廣告與促銷的關系有值得關注和思考的地方。在</a:t>
            </a:r>
            <a:r>
              <a:rPr lang="en-US" altLang="zh-TW" sz="1200" dirty="0">
                <a:solidFill>
                  <a:schemeClr val="tx1"/>
                </a:solidFill>
                <a:ea typeface="宋体" pitchFamily="2" charset="-122"/>
              </a:rPr>
              <a:t>10~20</a:t>
            </a:r>
            <a:r>
              <a:rPr lang="zh-TW" altLang="en-US" sz="1200" dirty="0">
                <a:solidFill>
                  <a:schemeClr val="tx1"/>
                </a:solidFill>
                <a:ea typeface="宋体" pitchFamily="2" charset="-122"/>
              </a:rPr>
              <a:t>年之後，廣告將成爲工業品服務企業普遍採用的促銷方式。但是，現實中用戶更希望由具體實施服務的人員來説服自己。這不僅僅是一種簡單的個人接觸，通過這種交流，用戶將對服務品質的水準以及未來同服務供應商之間的相互關系作出預測和判斷。</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盡管全美國大約有</a:t>
            </a:r>
            <a:r>
              <a:rPr lang="en-US" altLang="zh-TW" sz="1200" dirty="0">
                <a:solidFill>
                  <a:schemeClr val="tx1"/>
                </a:solidFill>
                <a:ea typeface="宋体" pitchFamily="2" charset="-122"/>
              </a:rPr>
              <a:t>14%</a:t>
            </a:r>
            <a:r>
              <a:rPr lang="zh-TW" altLang="en-US" sz="1200" dirty="0">
                <a:solidFill>
                  <a:schemeClr val="tx1"/>
                </a:solidFill>
                <a:ea typeface="宋体" pitchFamily="2" charset="-122"/>
              </a:rPr>
              <a:t>的律師以及一些注冊會計師事務所採用廣告作爲開發潛在市場的主要方式，但是服務供應商通過廣告向潛在市場傳遞信息的目標仍然受到兩個方面的限制：第一，許多服務用戶在聽到或看到爲專業服務所作的廣告時感到不習慣，從而不願接受其中的信息；他們甚至對此進行消極的理解，認爲如果企業不得不依靠廣告宣傳，那麽就表明該企業缺乏足夠的業務能力。第二，由於專業服務企業希望達到的宣傳目標是「窄而深」的（目標客戶的範圍較窄，需要對用戶進行複雜的解釋才能傳達充分的信息），這與廣告宣傳「廣而淺」的特徵（宣傳範圍廣，宣傳程度不深入）是格格不入的。在這種情況下，即使廣告受衆接受了其中的信息，也很難實現預期的效果。正是由於這些原因，目前絕大多數服務組織仍對通過廣告可以帶來收益持懷疑或觀望的態度。</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盡管存在問題，一些專業服務公司仍然在廣告促銷方式的運用方面取得了成功。舉例來説，一家以廣告作爲開發業務惟一手段的注冊會計師事務所，在四年内銷售額從八千美元猛增到</a:t>
            </a:r>
            <a:r>
              <a:rPr lang="en-US" altLang="zh-TW" sz="1200" dirty="0">
                <a:solidFill>
                  <a:schemeClr val="tx1"/>
                </a:solidFill>
                <a:ea typeface="宋体" pitchFamily="2" charset="-122"/>
              </a:rPr>
              <a:t>175</a:t>
            </a:r>
            <a:r>
              <a:rPr lang="zh-TW" altLang="en-US" sz="1200" dirty="0">
                <a:solidFill>
                  <a:schemeClr val="tx1"/>
                </a:solidFill>
                <a:ea typeface="宋体" pitchFamily="2" charset="-122"/>
              </a:rPr>
              <a:t>萬美元。如果運用得當，廣告可以作爲開發潛在市場的一種可行手段。這要求服務供應商首先明確目標受衆，然後選擇特定刊物或通過直接郵寄的方式，進行低成本廣告宣傳，最終對效果進行監控。必須認真和充分了解需求範圍以及廣告受衆對廣告信息的接納程度，行銷人員才能制訂切實可行的廣告宣傳方案，並實現預期效果。</a:t>
            </a:r>
          </a:p>
        </p:txBody>
      </p:sp>
      <p:sp>
        <p:nvSpPr>
          <p:cNvPr id="24580" name="灯片编号占位符 3">
            <a:extLst>
              <a:ext uri="{FF2B5EF4-FFF2-40B4-BE49-F238E27FC236}">
                <a16:creationId xmlns:a16="http://schemas.microsoft.com/office/drawing/2014/main" id="{D5526C56-5979-B7E8-2454-0D770CDD44B9}"/>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11</a:t>
            </a:fld>
            <a:endParaRPr lang="en-US" altLang="zh-CN" dirty="0"/>
          </a:p>
        </p:txBody>
      </p:sp>
    </p:spTree>
    <p:extLst>
      <p:ext uri="{BB962C8B-B14F-4D97-AF65-F5344CB8AC3E}">
        <p14:creationId xmlns:p14="http://schemas.microsoft.com/office/powerpoint/2010/main" val="1872987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8BB6D9-CF47-0FFF-0F4A-6CD133B43CC0}"/>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796ACDEF-27E0-B66D-18D5-C525575FF178}"/>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2E8E7221-C7FE-6775-B52A-2F52ECC362BA}"/>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8 </a:t>
            </a:r>
            <a:r>
              <a:rPr lang="zh-TW" altLang="en-US" sz="1200" dirty="0">
                <a:solidFill>
                  <a:schemeClr val="tx1"/>
                </a:solidFill>
                <a:ea typeface="宋体" pitchFamily="2" charset="-122"/>
              </a:rPr>
              <a:t>章 工業品（</a:t>
            </a:r>
            <a:r>
              <a:rPr lang="en-US" altLang="zh-CN" sz="1200" dirty="0">
                <a:solidFill>
                  <a:schemeClr val="tx1"/>
                </a:solidFill>
                <a:ea typeface="宋体" pitchFamily="2" charset="-122"/>
              </a:rPr>
              <a:t>I</a:t>
            </a:r>
            <a:r>
              <a:rPr lang="en-US" altLang="zh-TW" sz="1200" dirty="0">
                <a:solidFill>
                  <a:schemeClr val="tx1"/>
                </a:solidFill>
                <a:ea typeface="宋体" pitchFamily="2" charset="-122"/>
              </a:rPr>
              <a:t>ndustrial</a:t>
            </a:r>
            <a:r>
              <a:rPr lang="zh-TW" altLang="en-US" sz="1200" dirty="0">
                <a:solidFill>
                  <a:schemeClr val="tx1"/>
                </a:solidFill>
                <a:ea typeface="宋体" pitchFamily="2" charset="-122"/>
              </a:rPr>
              <a:t>）服務</a:t>
            </a:r>
            <a:r>
              <a:rPr lang="zh-CN" altLang="en-US" sz="1200" dirty="0">
                <a:solidFill>
                  <a:schemeClr val="tx1"/>
                </a:solidFill>
                <a:ea typeface="宋体" pitchFamily="2" charset="-122"/>
              </a:rPr>
              <a:t>（</a:t>
            </a:r>
            <a:r>
              <a:rPr lang="en-US" altLang="zh-CN" sz="1200" dirty="0">
                <a:solidFill>
                  <a:schemeClr val="tx1"/>
                </a:solidFill>
                <a:ea typeface="宋体" pitchFamily="2" charset="-122"/>
              </a:rPr>
              <a:t>Service</a:t>
            </a:r>
            <a:r>
              <a:rPr lang="zh-CN" altLang="en-US" sz="1200" dirty="0">
                <a:solidFill>
                  <a:schemeClr val="tx1"/>
                </a:solidFill>
                <a:ea typeface="宋体" pitchFamily="2" charset="-122"/>
              </a:rPr>
              <a:t>）</a:t>
            </a:r>
            <a:r>
              <a:rPr lang="zh-TW" altLang="en-US" sz="1200" dirty="0">
                <a:solidFill>
                  <a:schemeClr val="tx1"/>
                </a:solidFill>
                <a:ea typeface="宋体" pitchFamily="2" charset="-122"/>
              </a:rPr>
              <a:t>的行銷策略</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8.3.5</a:t>
            </a:r>
            <a:r>
              <a:rPr lang="zh-TW" altLang="en-US" sz="1200" dirty="0">
                <a:solidFill>
                  <a:schemeClr val="tx1"/>
                </a:solidFill>
                <a:ea typeface="宋体" pitchFamily="2" charset="-122"/>
              </a:rPr>
              <a:t>、服務分銷渠道</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服務分銷集中解決怎樣使用戶輕鬆得到公司提供的服務組合。直接銷售是用戶直接找服務供應商購買服務（如製造商爲了儲存自己的產品而找尋公共倉庫），或者更爲常見的是服務供應商上門爲顧客提供服務（如複印機維修服務）。另外，還可以通過互聯網和中間商來發送服務。</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互聯網的興起爲各種服務提供了一個極强的發送渠道。世界上衆多一流的大公司已經發展了一套嚴密的互聯網戰略來降低服務成本，改進服務反應速度，加强與客戶的關系。思科公司（</a:t>
            </a:r>
            <a:r>
              <a:rPr lang="en-US" altLang="zh-TW" sz="1200" dirty="0">
                <a:solidFill>
                  <a:schemeClr val="tx1"/>
                </a:solidFill>
                <a:ea typeface="宋体" pitchFamily="2" charset="-122"/>
              </a:rPr>
              <a:t>Cisco</a:t>
            </a:r>
            <a:r>
              <a:rPr lang="zh-TW" altLang="en-US" sz="1200" dirty="0">
                <a:solidFill>
                  <a:schemeClr val="tx1"/>
                </a:solidFill>
                <a:ea typeface="宋体" pitchFamily="2" charset="-122"/>
              </a:rPr>
              <a:t>）有</a:t>
            </a:r>
            <a:r>
              <a:rPr lang="en-US" altLang="zh-TW" sz="1200" dirty="0">
                <a:solidFill>
                  <a:schemeClr val="tx1"/>
                </a:solidFill>
                <a:ea typeface="宋体" pitchFamily="2" charset="-122"/>
              </a:rPr>
              <a:t>75%</a:t>
            </a:r>
            <a:r>
              <a:rPr lang="zh-TW" altLang="en-US" sz="1200" dirty="0">
                <a:solidFill>
                  <a:schemeClr val="tx1"/>
                </a:solidFill>
                <a:ea typeface="宋体" pitchFamily="2" charset="-122"/>
              </a:rPr>
              <a:t>的產品和服務銷售額來自於它的網站銷售。思科公司（</a:t>
            </a:r>
            <a:r>
              <a:rPr lang="en-US" altLang="zh-TW" sz="1200" dirty="0">
                <a:solidFill>
                  <a:schemeClr val="tx1"/>
                </a:solidFill>
                <a:ea typeface="宋体" pitchFamily="2" charset="-122"/>
              </a:rPr>
              <a:t>Cisco</a:t>
            </a:r>
            <a:r>
              <a:rPr lang="zh-TW" altLang="en-US" sz="1200" dirty="0">
                <a:solidFill>
                  <a:schemeClr val="tx1"/>
                </a:solidFill>
                <a:ea typeface="宋体" pitchFamily="2" charset="-122"/>
              </a:rPr>
              <a:t>）在應用了互聯網向顧客提供服務後，每年因降低了的客戶支持成本和呼叫服務中心的呼叫頻率就可以節省</a:t>
            </a:r>
            <a:r>
              <a:rPr lang="en-US" altLang="zh-TW" sz="1200" dirty="0">
                <a:solidFill>
                  <a:schemeClr val="tx1"/>
                </a:solidFill>
                <a:ea typeface="宋体" pitchFamily="2" charset="-122"/>
              </a:rPr>
              <a:t>5.5</a:t>
            </a:r>
            <a:r>
              <a:rPr lang="zh-TW" altLang="en-US" sz="1200" dirty="0">
                <a:solidFill>
                  <a:schemeClr val="tx1"/>
                </a:solidFill>
                <a:ea typeface="宋体" pitchFamily="2" charset="-122"/>
              </a:rPr>
              <a:t>億美元之多。</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還應注意到的是，互聯網可協助公司忠誠的客戶在公司的網站組成一個能爲公司帶來巨大收益的社區共同體（</a:t>
            </a:r>
            <a:r>
              <a:rPr lang="en-US" altLang="zh-TW" sz="1200" dirty="0">
                <a:solidFill>
                  <a:schemeClr val="tx1"/>
                </a:solidFill>
                <a:ea typeface="宋体" pitchFamily="2" charset="-122"/>
              </a:rPr>
              <a:t>A Community of Loyal Customers</a:t>
            </a:r>
            <a:r>
              <a:rPr lang="zh-TW" altLang="en-US" sz="1200" dirty="0">
                <a:solidFill>
                  <a:schemeClr val="tx1"/>
                </a:solidFill>
                <a:ea typeface="宋体" pitchFamily="2" charset="-122"/>
              </a:rPr>
              <a:t>）。思科公司（</a:t>
            </a:r>
            <a:r>
              <a:rPr lang="en-US" altLang="zh-TW" sz="1200" dirty="0">
                <a:solidFill>
                  <a:schemeClr val="tx1"/>
                </a:solidFill>
                <a:ea typeface="宋体" pitchFamily="2" charset="-122"/>
              </a:rPr>
              <a:t>Cisco</a:t>
            </a:r>
            <a:r>
              <a:rPr lang="zh-TW" altLang="en-US" sz="1200" dirty="0">
                <a:solidFill>
                  <a:schemeClr val="tx1"/>
                </a:solidFill>
                <a:ea typeface="宋体" pitchFamily="2" charset="-122"/>
              </a:rPr>
              <a:t>）就做到了這一點。它的網站鼓勵那些公司潛在的客戶在網站上提問。如果他們沒能從網站上獲取到他們需要的資訊，通常還沒等到公司的技術人員對問題作出解釋，其他的一些用戶就已經替公司回答了。許多人已經完成了思科公司（</a:t>
            </a:r>
            <a:r>
              <a:rPr lang="en-US" altLang="zh-TW" sz="1200" dirty="0">
                <a:solidFill>
                  <a:schemeClr val="tx1"/>
                </a:solidFill>
                <a:ea typeface="宋体" pitchFamily="2" charset="-122"/>
              </a:rPr>
              <a:t>Cisco</a:t>
            </a:r>
            <a:r>
              <a:rPr lang="zh-TW" altLang="en-US" sz="1200" dirty="0">
                <a:solidFill>
                  <a:schemeClr val="tx1"/>
                </a:solidFill>
                <a:ea typeface="宋体" pitchFamily="2" charset="-122"/>
              </a:rPr>
              <a:t>）提供的在綫培訓，他們想通過互聯網來向別人展示自己的知識。通過推動建立這樣的社區，每周有成千上萬的客戶問題會由其他顧客代爲解答。</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波士頓賽鮑德集團（</a:t>
            </a:r>
            <a:r>
              <a:rPr lang="en-US" altLang="zh-TW" sz="1200" dirty="0">
                <a:solidFill>
                  <a:schemeClr val="tx1"/>
                </a:solidFill>
                <a:ea typeface="宋体" pitchFamily="2" charset="-122"/>
              </a:rPr>
              <a:t>Patricia Seybold</a:t>
            </a:r>
            <a:r>
              <a:rPr lang="zh-TW" altLang="en-US" sz="1200" dirty="0">
                <a:solidFill>
                  <a:schemeClr val="tx1"/>
                </a:solidFill>
                <a:ea typeface="宋体" pitchFamily="2" charset="-122"/>
              </a:rPr>
              <a:t>）的首席執行官賽鮑德注意到：思科公司（</a:t>
            </a:r>
            <a:r>
              <a:rPr lang="en-US" altLang="zh-TW" sz="1200" dirty="0">
                <a:solidFill>
                  <a:schemeClr val="tx1"/>
                </a:solidFill>
                <a:ea typeface="宋体" pitchFamily="2" charset="-122"/>
              </a:rPr>
              <a:t>Cisco</a:t>
            </a:r>
            <a:r>
              <a:rPr lang="zh-TW" altLang="en-US" sz="1200" dirty="0">
                <a:solidFill>
                  <a:schemeClr val="tx1"/>
                </a:solidFill>
                <a:ea typeface="宋体" pitchFamily="2" charset="-122"/>
              </a:rPr>
              <a:t>）每月在其網站上會接到並處理三十五萬至四十萬個交易。這是一個極爲令人驚訝的數字，它意味著公司省去了同樣數量的電話呼叫，員工無須再人工親自處理這些服務。這一切的取得都是思科公司（</a:t>
            </a:r>
            <a:r>
              <a:rPr lang="en-US" altLang="zh-TW" sz="1200" dirty="0">
                <a:solidFill>
                  <a:schemeClr val="tx1"/>
                </a:solidFill>
                <a:ea typeface="宋体" pitchFamily="2" charset="-122"/>
              </a:rPr>
              <a:t>Cisco</a:t>
            </a:r>
            <a:r>
              <a:rPr lang="zh-TW" altLang="en-US" sz="1200" dirty="0">
                <a:solidFill>
                  <a:schemeClr val="tx1"/>
                </a:solidFill>
                <a:ea typeface="宋体" pitchFamily="2" charset="-122"/>
              </a:rPr>
              <a:t>）對以下活動關注的結果：① 節省消費者的時間、② 消除服務中的不愉快、③ 建立思科公司（</a:t>
            </a:r>
            <a:r>
              <a:rPr lang="en-US" altLang="zh-TW" sz="1200" dirty="0">
                <a:solidFill>
                  <a:schemeClr val="tx1"/>
                </a:solidFill>
                <a:ea typeface="宋体" pitchFamily="2" charset="-122"/>
              </a:rPr>
              <a:t>Cisco</a:t>
            </a:r>
            <a:r>
              <a:rPr lang="zh-TW" altLang="en-US" sz="1200" dirty="0">
                <a:solidFill>
                  <a:schemeClr val="tx1"/>
                </a:solidFill>
                <a:ea typeface="宋体" pitchFamily="2" charset="-122"/>
              </a:rPr>
              <a:t>）的自助用戶服務區。</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現在，很多公司在通過中間商傳送他們的服務。以現代貨運公司經營爲例，一家德國大型貨運公司提供的服務項目包括：包裝、行銷、出口管理、國外市場調查，當然還包括所有必要的運輸服務。如今，一家國内服務供應商完全可以通過貨運公司的各種服務完成本企業服務的分銷工作。</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提供服務經銷權（</a:t>
            </a:r>
            <a:r>
              <a:rPr lang="en-US" altLang="zh-TW" sz="1200" dirty="0">
                <a:solidFill>
                  <a:schemeClr val="tx1"/>
                </a:solidFill>
                <a:ea typeface="宋体" pitchFamily="2" charset="-122"/>
              </a:rPr>
              <a:t>Franchising</a:t>
            </a:r>
            <a:r>
              <a:rPr lang="zh-TW" altLang="en-US" sz="1200" dirty="0">
                <a:solidFill>
                  <a:schemeClr val="tx1"/>
                </a:solidFill>
                <a:ea typeface="宋体" pitchFamily="2" charset="-122"/>
              </a:rPr>
              <a:t>）是服務分銷的另一種方法，電子行銷（由各地小型分支機構向潛在客戶郵寄服務項目清單）與雇傭臨時人員提供服務是這種分銷形式的典型例子。特許服務經銷權在公司所提供的服務可以實現標準化時使用最佳（如辦公室清潔服務）。特許服務經銷權使得服務供應商能夠以最小的資本投入迅速擴展其市場占有率。</a:t>
            </a:r>
          </a:p>
        </p:txBody>
      </p:sp>
      <p:sp>
        <p:nvSpPr>
          <p:cNvPr id="24580" name="灯片编号占位符 3">
            <a:extLst>
              <a:ext uri="{FF2B5EF4-FFF2-40B4-BE49-F238E27FC236}">
                <a16:creationId xmlns:a16="http://schemas.microsoft.com/office/drawing/2014/main" id="{7854FA36-905F-5806-5FC2-C30F9418A40D}"/>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12</a:t>
            </a:fld>
            <a:endParaRPr lang="en-US" altLang="zh-CN" dirty="0"/>
          </a:p>
        </p:txBody>
      </p:sp>
    </p:spTree>
    <p:extLst>
      <p:ext uri="{BB962C8B-B14F-4D97-AF65-F5344CB8AC3E}">
        <p14:creationId xmlns:p14="http://schemas.microsoft.com/office/powerpoint/2010/main" val="4226999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1EFF46-7D92-2564-A795-C8758C00F8AF}"/>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1FDA6280-19B8-71FF-9C72-81B8B07112F5}"/>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6F6DCC41-2AE5-4D54-6C6F-62DD63756D05}"/>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8 </a:t>
            </a:r>
            <a:r>
              <a:rPr lang="zh-TW" altLang="en-US" sz="1200" dirty="0">
                <a:solidFill>
                  <a:schemeClr val="tx1"/>
                </a:solidFill>
                <a:ea typeface="宋体" pitchFamily="2" charset="-122"/>
              </a:rPr>
              <a:t>章 工業品（</a:t>
            </a:r>
            <a:r>
              <a:rPr lang="en-US" altLang="zh-CN" sz="1200" dirty="0">
                <a:solidFill>
                  <a:schemeClr val="tx1"/>
                </a:solidFill>
                <a:ea typeface="宋体" pitchFamily="2" charset="-122"/>
              </a:rPr>
              <a:t>I</a:t>
            </a:r>
            <a:r>
              <a:rPr lang="en-US" altLang="zh-TW" sz="1200" dirty="0">
                <a:solidFill>
                  <a:schemeClr val="tx1"/>
                </a:solidFill>
                <a:ea typeface="宋体" pitchFamily="2" charset="-122"/>
              </a:rPr>
              <a:t>ndustrial</a:t>
            </a:r>
            <a:r>
              <a:rPr lang="zh-TW" altLang="en-US" sz="1200" dirty="0">
                <a:solidFill>
                  <a:schemeClr val="tx1"/>
                </a:solidFill>
                <a:ea typeface="宋体" pitchFamily="2" charset="-122"/>
              </a:rPr>
              <a:t>）服務</a:t>
            </a:r>
            <a:r>
              <a:rPr lang="zh-CN" altLang="en-US" sz="1200" dirty="0">
                <a:solidFill>
                  <a:schemeClr val="tx1"/>
                </a:solidFill>
                <a:ea typeface="宋体" pitchFamily="2" charset="-122"/>
              </a:rPr>
              <a:t>（</a:t>
            </a:r>
            <a:r>
              <a:rPr lang="en-US" altLang="zh-CN" sz="1200" dirty="0">
                <a:solidFill>
                  <a:schemeClr val="tx1"/>
                </a:solidFill>
                <a:ea typeface="宋体" pitchFamily="2" charset="-122"/>
              </a:rPr>
              <a:t>Service</a:t>
            </a:r>
            <a:r>
              <a:rPr lang="zh-CN" altLang="en-US" sz="1200" dirty="0">
                <a:solidFill>
                  <a:schemeClr val="tx1"/>
                </a:solidFill>
                <a:ea typeface="宋体" pitchFamily="2" charset="-122"/>
              </a:rPr>
              <a:t>）</a:t>
            </a:r>
            <a:r>
              <a:rPr lang="zh-TW" altLang="en-US" sz="1200" dirty="0">
                <a:solidFill>
                  <a:schemeClr val="tx1"/>
                </a:solidFill>
                <a:ea typeface="宋体" pitchFamily="2" charset="-122"/>
              </a:rPr>
              <a:t>的行銷策略</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chemeClr val="tx1"/>
                </a:solidFill>
                <a:ea typeface="宋体" pitchFamily="2" charset="-122"/>
              </a:rPr>
              <a:t>曹礼和著</a:t>
            </a:r>
            <a:r>
              <a:rPr lang="en-US" altLang="zh-CN" sz="1200" dirty="0">
                <a:solidFill>
                  <a:schemeClr val="tx1"/>
                </a:solidFill>
                <a:ea typeface="宋体" pitchFamily="2" charset="-122"/>
              </a:rPr>
              <a:t>. 《</a:t>
            </a:r>
            <a:r>
              <a:rPr lang="zh-CN" altLang="en-US" sz="1200" dirty="0">
                <a:solidFill>
                  <a:schemeClr val="tx1"/>
                </a:solidFill>
                <a:ea typeface="宋体" pitchFamily="2" charset="-122"/>
              </a:rPr>
              <a:t>服务营销</a:t>
            </a:r>
            <a:r>
              <a:rPr lang="en-US" altLang="zh-CN" sz="1200" dirty="0">
                <a:solidFill>
                  <a:schemeClr val="tx1"/>
                </a:solidFill>
                <a:ea typeface="宋体" pitchFamily="2" charset="-122"/>
              </a:rPr>
              <a:t>》. </a:t>
            </a:r>
            <a:r>
              <a:rPr lang="zh-CN" altLang="en-US" sz="1200" dirty="0">
                <a:solidFill>
                  <a:schemeClr val="tx1"/>
                </a:solidFill>
                <a:ea typeface="宋体" pitchFamily="2" charset="-122"/>
              </a:rPr>
              <a:t>武汉：湖北人民出版社，</a:t>
            </a:r>
            <a:r>
              <a:rPr lang="en-US" altLang="zh-CN" sz="1200" dirty="0">
                <a:solidFill>
                  <a:schemeClr val="tx1"/>
                </a:solidFill>
                <a:ea typeface="宋体" pitchFamily="2" charset="-122"/>
              </a:rPr>
              <a:t>2000</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8.3.6</a:t>
            </a:r>
            <a:r>
              <a:rPr lang="zh-TW" altLang="en-US" sz="1200" dirty="0">
                <a:solidFill>
                  <a:schemeClr val="tx1"/>
                </a:solidFill>
                <a:ea typeface="宋体" pitchFamily="2" charset="-122"/>
              </a:rPr>
              <a:t>、服務行銷中的另外三個「</a:t>
            </a:r>
            <a:r>
              <a:rPr lang="en-US" altLang="zh-TW" sz="1200" dirty="0">
                <a:solidFill>
                  <a:schemeClr val="tx1"/>
                </a:solidFill>
                <a:ea typeface="宋体" pitchFamily="2" charset="-122"/>
              </a:rPr>
              <a:t>P</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前幾節討論了服務行銷中的四個「</a:t>
            </a:r>
            <a:r>
              <a:rPr lang="en-US" altLang="zh-TW" sz="1200" dirty="0">
                <a:solidFill>
                  <a:schemeClr val="tx1"/>
                </a:solidFill>
                <a:ea typeface="宋体" pitchFamily="2" charset="-122"/>
              </a:rPr>
              <a:t>P</a:t>
            </a:r>
            <a:r>
              <a:rPr lang="zh-TW" altLang="en-US" sz="1200" dirty="0">
                <a:solidFill>
                  <a:schemeClr val="tx1"/>
                </a:solidFill>
                <a:ea typeface="宋体" pitchFamily="2" charset="-122"/>
              </a:rPr>
              <a:t>」：服務組合（</a:t>
            </a:r>
            <a:r>
              <a:rPr lang="en-US" altLang="zh-TW" sz="1200" dirty="0">
                <a:solidFill>
                  <a:schemeClr val="tx1"/>
                </a:solidFill>
                <a:ea typeface="宋体" pitchFamily="2" charset="-122"/>
              </a:rPr>
              <a:t>Product</a:t>
            </a:r>
            <a:r>
              <a:rPr lang="zh-TW" altLang="en-US" sz="1200" dirty="0">
                <a:solidFill>
                  <a:schemeClr val="tx1"/>
                </a:solidFill>
                <a:ea typeface="宋体" pitchFamily="2" charset="-122"/>
              </a:rPr>
              <a:t>）、服務定價（</a:t>
            </a:r>
            <a:r>
              <a:rPr lang="en-US" altLang="zh-TW" sz="1200" dirty="0">
                <a:solidFill>
                  <a:schemeClr val="tx1"/>
                </a:solidFill>
                <a:ea typeface="宋体" pitchFamily="2" charset="-122"/>
              </a:rPr>
              <a:t>Price</a:t>
            </a:r>
            <a:r>
              <a:rPr lang="zh-TW" altLang="en-US" sz="1200" dirty="0">
                <a:solidFill>
                  <a:schemeClr val="tx1"/>
                </a:solidFill>
                <a:ea typeface="宋体" pitchFamily="2" charset="-122"/>
              </a:rPr>
              <a:t>）、服務促銷（</a:t>
            </a:r>
            <a:r>
              <a:rPr lang="en-US" altLang="zh-TW" sz="1200" dirty="0">
                <a:solidFill>
                  <a:schemeClr val="tx1"/>
                </a:solidFill>
                <a:ea typeface="宋体" pitchFamily="2" charset="-122"/>
              </a:rPr>
              <a:t>Promotion</a:t>
            </a:r>
            <a:r>
              <a:rPr lang="zh-TW" altLang="en-US" sz="1200" dirty="0">
                <a:solidFill>
                  <a:schemeClr val="tx1"/>
                </a:solidFill>
                <a:ea typeface="宋体" pitchFamily="2" charset="-122"/>
              </a:rPr>
              <a:t>）、服務分銷（</a:t>
            </a:r>
            <a:r>
              <a:rPr lang="en-US" altLang="zh-TW" sz="1200" dirty="0">
                <a:solidFill>
                  <a:schemeClr val="tx1"/>
                </a:solidFill>
                <a:ea typeface="宋体" pitchFamily="2" charset="-122"/>
              </a:rPr>
              <a:t>Place</a:t>
            </a:r>
            <a:r>
              <a:rPr lang="zh-TW" altLang="en-US" sz="1200" dirty="0">
                <a:solidFill>
                  <a:schemeClr val="tx1"/>
                </a:solidFill>
                <a:ea typeface="宋体" pitchFamily="2" charset="-122"/>
              </a:rPr>
              <a:t>）。但是僅僅只有這四個是不夠的。還需增加三個「</a:t>
            </a:r>
            <a:r>
              <a:rPr lang="en-US" altLang="zh-TW" sz="1200" dirty="0">
                <a:solidFill>
                  <a:schemeClr val="tx1"/>
                </a:solidFill>
                <a:ea typeface="宋体" pitchFamily="2" charset="-122"/>
              </a:rPr>
              <a:t>P</a:t>
            </a:r>
            <a:r>
              <a:rPr lang="zh-TW" altLang="en-US" sz="1200" dirty="0">
                <a:solidFill>
                  <a:schemeClr val="tx1"/>
                </a:solidFill>
                <a:ea typeface="宋体" pitchFamily="2" charset="-122"/>
              </a:rPr>
              <a:t>」補充到服務行銷戰略中：人員（</a:t>
            </a:r>
            <a:r>
              <a:rPr lang="en-US" altLang="zh-TW" sz="1200" dirty="0">
                <a:solidFill>
                  <a:schemeClr val="tx1"/>
                </a:solidFill>
                <a:ea typeface="宋体" pitchFamily="2" charset="-122"/>
              </a:rPr>
              <a:t>Personnel</a:t>
            </a:r>
            <a:r>
              <a:rPr lang="zh-TW" altLang="en-US" sz="1200" dirty="0">
                <a:solidFill>
                  <a:schemeClr val="tx1"/>
                </a:solidFill>
                <a:ea typeface="宋体" pitchFamily="2" charset="-122"/>
              </a:rPr>
              <a:t>）、物資設備（</a:t>
            </a:r>
            <a:r>
              <a:rPr lang="en-US" altLang="zh-TW" sz="1200" dirty="0">
                <a:solidFill>
                  <a:schemeClr val="tx1"/>
                </a:solidFill>
                <a:ea typeface="宋体" pitchFamily="2" charset="-122"/>
              </a:rPr>
              <a:t>Physical facilities</a:t>
            </a:r>
            <a:r>
              <a:rPr lang="zh-TW" altLang="en-US" sz="1200" dirty="0">
                <a:solidFill>
                  <a:schemeClr val="tx1"/>
                </a:solidFill>
                <a:ea typeface="宋体" pitchFamily="2" charset="-122"/>
              </a:rPr>
              <a:t>）、過程管理（</a:t>
            </a:r>
            <a:r>
              <a:rPr lang="en-US" altLang="zh-TW" sz="1200" dirty="0">
                <a:solidFill>
                  <a:schemeClr val="tx1"/>
                </a:solidFill>
                <a:ea typeface="宋体" pitchFamily="2" charset="-122"/>
              </a:rPr>
              <a:t>Process management</a:t>
            </a:r>
            <a:r>
              <a:rPr lang="zh-TW" altLang="en-US" sz="1200" dirty="0">
                <a:solidFill>
                  <a:schemeClr val="tx1"/>
                </a:solidFill>
                <a:ea typeface="宋体" pitchFamily="2" charset="-122"/>
              </a:rPr>
              <a:t>）。適合的工作人員是創造服務項目並及時交付用戶使用的關鍵因素；物資設備是提高行銷工作可信度以及具體進行服務的至關重要的物質基礎；由於服務的生產和消費同時發生，過程管理可確保項目的充分有效以及服務品質的始終如一。埃默里空中貨運公司（</a:t>
            </a:r>
            <a:r>
              <a:rPr lang="en-US" altLang="zh-TW" sz="1200" dirty="0">
                <a:solidFill>
                  <a:schemeClr val="tx1"/>
                </a:solidFill>
                <a:ea typeface="宋体" pitchFamily="2" charset="-122"/>
              </a:rPr>
              <a:t>Emery</a:t>
            </a:r>
            <a:r>
              <a:rPr lang="zh-TW" altLang="en-US" sz="1200" dirty="0">
                <a:solidFill>
                  <a:schemeClr val="tx1"/>
                </a:solidFill>
                <a:ea typeface="宋体" pitchFamily="2" charset="-122"/>
              </a:rPr>
              <a:t>）非常重視人員方面的因素。該公司創造並長期保持著公司内部樂觀而活躍的工作氛圍，員工協同配合，真正達到了「整體產出超過個體之和」的效果。聯邦快遞公司（</a:t>
            </a:r>
            <a:r>
              <a:rPr lang="en-US" altLang="zh-TW" sz="1200" dirty="0">
                <a:solidFill>
                  <a:schemeClr val="tx1"/>
                </a:solidFill>
                <a:ea typeface="宋体" pitchFamily="2" charset="-122"/>
              </a:rPr>
              <a:t>FedEx</a:t>
            </a:r>
            <a:r>
              <a:rPr lang="zh-TW" altLang="en-US" sz="1200" dirty="0">
                <a:solidFill>
                  <a:schemeClr val="tx1"/>
                </a:solidFill>
                <a:ea typeface="宋体" pitchFamily="2" charset="-122"/>
              </a:rPr>
              <a:t>）開發出一套集中計算機系統來維持買賣雙方的聯系，通過對貨物從航運起點到最終目的地全過程進行監控，聯邦快遞公司（</a:t>
            </a:r>
            <a:r>
              <a:rPr lang="en-US" altLang="zh-TW" sz="1200" dirty="0">
                <a:solidFill>
                  <a:schemeClr val="tx1"/>
                </a:solidFill>
                <a:ea typeface="宋体" pitchFamily="2" charset="-122"/>
              </a:rPr>
              <a:t>FedEx</a:t>
            </a:r>
            <a:r>
              <a:rPr lang="zh-TW" altLang="en-US" sz="1200" dirty="0">
                <a:solidFill>
                  <a:schemeClr val="tx1"/>
                </a:solidFill>
                <a:ea typeface="宋体" pitchFamily="2" charset="-122"/>
              </a:rPr>
              <a:t>）爲用戶提供了更好的服務並帶來了更高的滿意度。</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行銷戰略與服務緊密相關，其中涉及服務組合（</a:t>
            </a:r>
            <a:r>
              <a:rPr lang="en-US" altLang="zh-TW" sz="1200" dirty="0">
                <a:solidFill>
                  <a:schemeClr val="tx1"/>
                </a:solidFill>
                <a:ea typeface="宋体" pitchFamily="2" charset="-122"/>
              </a:rPr>
              <a:t>Product</a:t>
            </a:r>
            <a:r>
              <a:rPr lang="zh-TW" altLang="en-US" sz="1200" dirty="0">
                <a:solidFill>
                  <a:schemeClr val="tx1"/>
                </a:solidFill>
                <a:ea typeface="宋体" pitchFamily="2" charset="-122"/>
              </a:rPr>
              <a:t>）、服務促銷（</a:t>
            </a:r>
            <a:r>
              <a:rPr lang="en-US" altLang="zh-TW" sz="1200" dirty="0">
                <a:solidFill>
                  <a:schemeClr val="tx1"/>
                </a:solidFill>
                <a:ea typeface="宋体" pitchFamily="2" charset="-122"/>
              </a:rPr>
              <a:t>Promotion</a:t>
            </a:r>
            <a:r>
              <a:rPr lang="zh-TW" altLang="en-US" sz="1200" dirty="0">
                <a:solidFill>
                  <a:schemeClr val="tx1"/>
                </a:solidFill>
                <a:ea typeface="宋体" pitchFamily="2" charset="-122"/>
              </a:rPr>
              <a:t>）、服務分銷（</a:t>
            </a:r>
            <a:r>
              <a:rPr lang="en-US" altLang="zh-TW" sz="1200" dirty="0">
                <a:solidFill>
                  <a:schemeClr val="tx1"/>
                </a:solidFill>
                <a:ea typeface="宋体" pitchFamily="2" charset="-122"/>
              </a:rPr>
              <a:t>Place</a:t>
            </a:r>
            <a:r>
              <a:rPr lang="zh-TW" altLang="en-US" sz="1200" dirty="0">
                <a:solidFill>
                  <a:schemeClr val="tx1"/>
                </a:solidFill>
                <a:ea typeface="宋体" pitchFamily="2" charset="-122"/>
              </a:rPr>
              <a:t>）、服務定價（</a:t>
            </a:r>
            <a:r>
              <a:rPr lang="en-US" altLang="zh-TW" sz="1200" dirty="0">
                <a:solidFill>
                  <a:schemeClr val="tx1"/>
                </a:solidFill>
                <a:ea typeface="宋体" pitchFamily="2" charset="-122"/>
              </a:rPr>
              <a:t>Price</a:t>
            </a:r>
            <a:r>
              <a:rPr lang="zh-TW" altLang="en-US" sz="1200" dirty="0">
                <a:solidFill>
                  <a:schemeClr val="tx1"/>
                </a:solidFill>
                <a:ea typeface="宋体" pitchFamily="2" charset="-122"/>
              </a:rPr>
              <a:t>）、服務人員（</a:t>
            </a:r>
            <a:r>
              <a:rPr lang="en-US" altLang="zh-TW" sz="1200" dirty="0">
                <a:solidFill>
                  <a:schemeClr val="tx1"/>
                </a:solidFill>
                <a:ea typeface="宋体" pitchFamily="2" charset="-122"/>
              </a:rPr>
              <a:t>Personnel</a:t>
            </a:r>
            <a:r>
              <a:rPr lang="zh-TW" altLang="en-US" sz="1200" dirty="0">
                <a:solidFill>
                  <a:schemeClr val="tx1"/>
                </a:solidFill>
                <a:ea typeface="宋体" pitchFamily="2" charset="-122"/>
              </a:rPr>
              <a:t>）、物資設備（</a:t>
            </a:r>
            <a:r>
              <a:rPr lang="en-US" altLang="zh-TW" sz="1200" dirty="0">
                <a:solidFill>
                  <a:schemeClr val="tx1"/>
                </a:solidFill>
                <a:ea typeface="宋体" pitchFamily="2" charset="-122"/>
              </a:rPr>
              <a:t>Physical facilities</a:t>
            </a:r>
            <a:r>
              <a:rPr lang="zh-TW" altLang="en-US" sz="1200" dirty="0">
                <a:solidFill>
                  <a:schemeClr val="tx1"/>
                </a:solidFill>
                <a:ea typeface="宋体" pitchFamily="2" charset="-122"/>
              </a:rPr>
              <a:t>）、過程管理（</a:t>
            </a:r>
            <a:r>
              <a:rPr lang="en-US" altLang="zh-TW" sz="1200" dirty="0">
                <a:solidFill>
                  <a:schemeClr val="tx1"/>
                </a:solidFill>
                <a:ea typeface="宋体" pitchFamily="2" charset="-122"/>
              </a:rPr>
              <a:t>Process management</a:t>
            </a:r>
            <a:r>
              <a:rPr lang="zh-TW" altLang="en-US" sz="1200" dirty="0">
                <a:solidFill>
                  <a:schemeClr val="tx1"/>
                </a:solidFill>
                <a:ea typeface="宋体" pitchFamily="2" charset="-122"/>
              </a:rPr>
              <a:t>）。如果一家服務企業希望得以生存和發展，服務供應商必須以市場爲中心，全力關注客戶需求並認真加以滿足。服務的國際化市場發展迅猛，爲許多國家的衆多服務企業帶來了機遇，也帶來了挑戰。</a:t>
            </a:r>
          </a:p>
        </p:txBody>
      </p:sp>
      <p:sp>
        <p:nvSpPr>
          <p:cNvPr id="24580" name="灯片编号占位符 3">
            <a:extLst>
              <a:ext uri="{FF2B5EF4-FFF2-40B4-BE49-F238E27FC236}">
                <a16:creationId xmlns:a16="http://schemas.microsoft.com/office/drawing/2014/main" id="{C126BC1F-982B-DBA8-CC8B-CCE808ABCC02}"/>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13</a:t>
            </a:fld>
            <a:endParaRPr lang="en-US" altLang="zh-CN" dirty="0"/>
          </a:p>
        </p:txBody>
      </p:sp>
    </p:spTree>
    <p:extLst>
      <p:ext uri="{BB962C8B-B14F-4D97-AF65-F5344CB8AC3E}">
        <p14:creationId xmlns:p14="http://schemas.microsoft.com/office/powerpoint/2010/main" val="2320211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D67090-C002-2159-FA8B-EF6B0942D486}"/>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992F48B7-B702-7DA1-2172-89C6573C899A}"/>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88D7B6BE-EC96-2EBB-BC1C-C444BA8E6E5C}"/>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参考书：</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行銷學：精華理論與本土案例</a:t>
            </a:r>
            <a:r>
              <a:rPr lang="en-US" altLang="zh-TW" sz="1200" dirty="0"/>
              <a:t>》</a:t>
            </a:r>
            <a:r>
              <a:rPr lang="zh-TW" altLang="en-US" sz="1200" dirty="0"/>
              <a:t>第三版，戴國良 著，台北：五南圖書出版股份有限公司，</a:t>
            </a:r>
            <a:r>
              <a:rPr lang="en-US" altLang="zh-TW" sz="1200" dirty="0"/>
              <a:t>2016.09</a:t>
            </a:r>
            <a:br>
              <a:rPr lang="en-US" altLang="zh-TW" sz="1200" dirty="0"/>
            </a:br>
            <a:endParaRPr lang="en-US" altLang="zh-TW"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服務業營運「關鍵績效指標」（</a:t>
            </a:r>
            <a:r>
              <a:rPr lang="en-US" altLang="zh-TW" sz="1200" dirty="0"/>
              <a:t>Key Performance Indicator, KPI</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一、</a:t>
            </a:r>
            <a:r>
              <a:rPr lang="zh-TW" altLang="en-US" sz="1200" dirty="0"/>
              <a:t>顧客戰略</a:t>
            </a:r>
            <a:endParaRPr lang="en-US" altLang="zh-TW"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、顧客滿意度</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、新顧客占總顧客數之比例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、既有顧客占總顧客數之比例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、顧客每年或每月消費次數及金額</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、停滯顧客數占總顧客數之比例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、顧客終身價値</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、其他</a:t>
            </a:r>
            <a:endParaRPr lang="en-US" altLang="zh-TW"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二、</a:t>
            </a:r>
            <a:r>
              <a:rPr lang="zh-TW" altLang="en-US" sz="1200" dirty="0"/>
              <a:t>客服中心</a:t>
            </a:r>
            <a:endParaRPr lang="en-US" altLang="zh-TW"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、平均接起電話速度（秒數）</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、平均回答時間</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、平均每天處理件數</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、平均每件處理成本估計</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、一次解決問題比例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、客服人員滿意度與離職率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、其他</a:t>
            </a:r>
            <a:endParaRPr lang="en-US" altLang="zh-TW"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三、</a:t>
            </a:r>
            <a:r>
              <a:rPr lang="zh-TW" altLang="en-US" sz="1200" dirty="0"/>
              <a:t>銷售</a:t>
            </a:r>
            <a:endParaRPr lang="en-US" altLang="zh-TW"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、平均訪問顧客數</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、收到訂單占總訪問顧客數之比例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、平均交貨天數</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、平均準時交貨比例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、銷售費用比例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、平均每年銷售生產總値</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、平均業績達成目標預算比例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8</a:t>
            </a:r>
            <a:r>
              <a:rPr lang="zh-TW" altLang="en-US" sz="1200" dirty="0"/>
              <a:t>、其他</a:t>
            </a:r>
            <a:endParaRPr lang="en-US" altLang="zh-TW"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四、</a:t>
            </a:r>
            <a:r>
              <a:rPr lang="zh-TW" altLang="en-US" sz="1200" dirty="0"/>
              <a:t>行銷比例</a:t>
            </a:r>
            <a:endParaRPr lang="en-US" altLang="zh-TW"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、交叉行銷成功率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、電話行銷平均成功率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、促銷接到訂單投入成本比例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、廣告投入占總營收比例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、直效行銷（</a:t>
            </a:r>
            <a:r>
              <a:rPr lang="en-US" altLang="zh-TW" sz="1200" dirty="0"/>
              <a:t>Direct Marketing</a:t>
            </a:r>
            <a:r>
              <a:rPr lang="zh-TW" altLang="en-US" sz="1200" dirty="0"/>
              <a:t>）郵寄回應率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、品牌形象度排名</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、定位成功度</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8</a:t>
            </a:r>
            <a:r>
              <a:rPr lang="zh-TW" altLang="en-US" sz="1200" dirty="0"/>
              <a:t>、各通路結構比例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9</a:t>
            </a:r>
            <a:r>
              <a:rPr lang="zh-TW" altLang="en-US" sz="1200" dirty="0"/>
              <a:t>、戶外活動平均每次來客數</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10</a:t>
            </a:r>
            <a:r>
              <a:rPr lang="zh-TW" altLang="en-US" sz="1200" dirty="0"/>
              <a:t>、其他</a:t>
            </a:r>
            <a:endParaRPr lang="en-US" altLang="zh-TW"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五、</a:t>
            </a:r>
            <a:r>
              <a:rPr lang="zh-TW" altLang="en-US" sz="1200" dirty="0"/>
              <a:t>會員經營與服務</a:t>
            </a:r>
            <a:endParaRPr lang="en-US" altLang="zh-TW"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、顧客平均再來購次數與再購率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、平均顧客電話問候次數</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、會員顧客分級制度</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、貴賓</a:t>
            </a:r>
            <a:r>
              <a:rPr lang="en-US" altLang="zh-TW" sz="1200" dirty="0"/>
              <a:t>VIP</a:t>
            </a:r>
            <a:r>
              <a:rPr lang="zh-TW" altLang="en-US" sz="1200" dirty="0"/>
              <a:t>顧客服務擴增項目</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、會員信用卡刷卡使用率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、會員資料庫項目增加及更新率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、會員來電詢問率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8</a:t>
            </a:r>
            <a:r>
              <a:rPr lang="zh-TW" altLang="en-US" sz="1200" dirty="0"/>
              <a:t>、其他</a:t>
            </a:r>
            <a:endParaRPr lang="en-US" altLang="zh-TW"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六、</a:t>
            </a:r>
            <a:r>
              <a:rPr lang="zh-TW" altLang="en-US" sz="1200" dirty="0"/>
              <a:t>經營</a:t>
            </a:r>
            <a:endParaRPr lang="en-US" altLang="zh-TW"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、市場占有率變化</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、每位員工生產力（銷售額）</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、新產品上市率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、新品與舊品營收結構比例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、員工滿意度</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6</a:t>
            </a:r>
            <a:r>
              <a:rPr lang="zh-TW" altLang="en-US" sz="1200" dirty="0"/>
              <a:t>、毛利率變化</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7</a:t>
            </a:r>
            <a:r>
              <a:rPr lang="zh-TW" altLang="en-US" sz="1200" dirty="0"/>
              <a:t>、純益率變化</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8</a:t>
            </a:r>
            <a:r>
              <a:rPr lang="zh-TW" altLang="en-US" sz="1200" dirty="0"/>
              <a:t>、營收成長率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9</a:t>
            </a:r>
            <a:r>
              <a:rPr lang="zh-TW" altLang="en-US" sz="1200" dirty="0"/>
              <a:t>、顧客分散程度</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10</a:t>
            </a:r>
            <a:r>
              <a:rPr lang="zh-TW" altLang="en-US" sz="1200" dirty="0"/>
              <a:t>、製造良率提升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11</a:t>
            </a:r>
            <a:r>
              <a:rPr lang="zh-TW" altLang="en-US" sz="1200" dirty="0"/>
              <a:t>、資金成本降低</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12</a:t>
            </a:r>
            <a:r>
              <a:rPr lang="zh-TW" altLang="en-US" sz="1200" dirty="0"/>
              <a:t>、管銷售費用控制</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13</a:t>
            </a:r>
            <a:r>
              <a:rPr lang="zh-TW" altLang="en-US" sz="1200" dirty="0"/>
              <a:t>、存貨降低</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14</a:t>
            </a:r>
            <a:r>
              <a:rPr lang="zh-TW" altLang="en-US" sz="1200" dirty="0"/>
              <a:t>、人員數控制</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15</a:t>
            </a:r>
            <a:r>
              <a:rPr lang="zh-TW" altLang="en-US" sz="1200" dirty="0"/>
              <a:t>、其他</a:t>
            </a:r>
          </a:p>
          <a:p>
            <a:pPr>
              <a:lnSpc>
                <a:spcPct val="150000"/>
              </a:lnSpc>
            </a:pPr>
            <a:r>
              <a:rPr lang="zh-TW" altLang="en-US" sz="1200" dirty="0"/>
              <a:t>每一家服務業公司應依各自不同的行業、不同的資源、條件、不同之發展階段，來建立屬於自己的</a:t>
            </a:r>
            <a:r>
              <a:rPr lang="en-US" altLang="zh-TW" sz="1200" dirty="0"/>
              <a:t>KPI</a:t>
            </a:r>
            <a:r>
              <a:rPr lang="zh-TW" altLang="en-US" sz="1200" dirty="0"/>
              <a:t>，以作為考核基礎。</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行銷學：精華理論與本土案例</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第三版，戴國良 著，台北：五南圖書出版股份有限公司，</a:t>
            </a:r>
            <a:r>
              <a:rPr lang="en-US" altLang="zh-TW" sz="12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a:extLst>
              <a:ext uri="{FF2B5EF4-FFF2-40B4-BE49-F238E27FC236}">
                <a16:creationId xmlns:a16="http://schemas.microsoft.com/office/drawing/2014/main" id="{C7D64429-CE62-9A19-1521-3143A0FAE487}"/>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14</a:t>
            </a:fld>
            <a:endParaRPr lang="en-US" altLang="zh-CN" dirty="0"/>
          </a:p>
        </p:txBody>
      </p:sp>
    </p:spTree>
    <p:extLst>
      <p:ext uri="{BB962C8B-B14F-4D97-AF65-F5344CB8AC3E}">
        <p14:creationId xmlns:p14="http://schemas.microsoft.com/office/powerpoint/2010/main" val="18791771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9B01DB-8212-EFB6-3C97-252EC11A7131}"/>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00017298-C31F-5030-1104-A3759B9F300C}"/>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399D5CC5-5218-2020-3637-8CC9A2928249}"/>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8 </a:t>
            </a:r>
            <a:r>
              <a:rPr lang="zh-TW" altLang="en-US" sz="1200" dirty="0">
                <a:solidFill>
                  <a:schemeClr val="tx1"/>
                </a:solidFill>
                <a:ea typeface="宋体" pitchFamily="2" charset="-122"/>
              </a:rPr>
              <a:t>章 工業品（</a:t>
            </a:r>
            <a:r>
              <a:rPr lang="en-US" altLang="zh-CN" sz="1200" dirty="0">
                <a:solidFill>
                  <a:schemeClr val="tx1"/>
                </a:solidFill>
                <a:ea typeface="宋体" pitchFamily="2" charset="-122"/>
              </a:rPr>
              <a:t>I</a:t>
            </a:r>
            <a:r>
              <a:rPr lang="en-US" altLang="zh-TW" sz="1200" dirty="0">
                <a:solidFill>
                  <a:schemeClr val="tx1"/>
                </a:solidFill>
                <a:ea typeface="宋体" pitchFamily="2" charset="-122"/>
              </a:rPr>
              <a:t>ndustrial</a:t>
            </a:r>
            <a:r>
              <a:rPr lang="zh-TW" altLang="en-US" sz="1200" dirty="0">
                <a:solidFill>
                  <a:schemeClr val="tx1"/>
                </a:solidFill>
                <a:ea typeface="宋体" pitchFamily="2" charset="-122"/>
              </a:rPr>
              <a:t>）服務</a:t>
            </a:r>
            <a:r>
              <a:rPr lang="zh-CN" altLang="en-US" sz="1200" dirty="0">
                <a:solidFill>
                  <a:schemeClr val="tx1"/>
                </a:solidFill>
                <a:ea typeface="宋体" pitchFamily="2" charset="-122"/>
              </a:rPr>
              <a:t>（</a:t>
            </a:r>
            <a:r>
              <a:rPr lang="en-US" altLang="zh-CN" sz="1200" dirty="0">
                <a:solidFill>
                  <a:schemeClr val="tx1"/>
                </a:solidFill>
                <a:ea typeface="宋体" pitchFamily="2" charset="-122"/>
              </a:rPr>
              <a:t>Service</a:t>
            </a:r>
            <a:r>
              <a:rPr lang="zh-CN" altLang="en-US" sz="1200" dirty="0">
                <a:solidFill>
                  <a:schemeClr val="tx1"/>
                </a:solidFill>
                <a:ea typeface="宋体" pitchFamily="2" charset="-122"/>
              </a:rPr>
              <a:t>）</a:t>
            </a:r>
            <a:r>
              <a:rPr lang="zh-TW" altLang="en-US" sz="1200" dirty="0">
                <a:solidFill>
                  <a:schemeClr val="tx1"/>
                </a:solidFill>
                <a:ea typeface="宋体" pitchFamily="2" charset="-122"/>
              </a:rPr>
              <a:t>的行銷策略</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Adapted From James </a:t>
            </a:r>
            <a:r>
              <a:rPr lang="en-US" altLang="zh-CN" sz="1200" dirty="0" err="1">
                <a:solidFill>
                  <a:schemeClr val="tx1"/>
                </a:solidFill>
                <a:ea typeface="宋体" pitchFamily="2" charset="-122"/>
              </a:rPr>
              <a:t>L.Heskett</a:t>
            </a:r>
            <a:r>
              <a:rPr lang="en-US" altLang="zh-CN" sz="1200" dirty="0">
                <a:solidFill>
                  <a:schemeClr val="tx1"/>
                </a:solidFill>
                <a:ea typeface="宋体" pitchFamily="2" charset="-122"/>
              </a:rPr>
              <a:t>, Marketing in the Service Economy, Boston: Harvard Business School Press, 1986, 86~90</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Ulrike de Brentani. New Industrial Service Development: Scenarios for Success and Failure. Journal of Business Research, 1995, 32:96. Copyright(c)1995. Reprinted by permission of the publisher, Elsevier-Science, Inc.</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8.4</a:t>
            </a:r>
            <a:r>
              <a:rPr lang="zh-TW" altLang="en-US" sz="1200" dirty="0">
                <a:solidFill>
                  <a:schemeClr val="tx1"/>
                </a:solidFill>
                <a:ea typeface="宋体" pitchFamily="2" charset="-122"/>
              </a:rPr>
              <a:t>、開發新服務</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許多服務企業沒有建立正規的新產品開發部門。但這並不意味著服務企業不需要開發新產品。服務產品的創新比有形產品的創新更加困難。</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8.4.1</a:t>
            </a:r>
            <a:r>
              <a:rPr lang="zh-TW" altLang="en-US" sz="1200" dirty="0">
                <a:solidFill>
                  <a:schemeClr val="tx1"/>
                </a:solidFill>
                <a:ea typeface="宋体" pitchFamily="2" charset="-122"/>
              </a:rPr>
              <a:t>、開發新服務的重要性和改進</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行銷管理中，凡是能給顧客帶來某種新的滿足、新的利益的產品都可稱爲新產品。一個服務企業的興旺發達只有兩個途徑：一是開發新產品，二是開拓新市場。同樣，服務企業不可能繼續依靠「現有服務產品」而成功，因此開發新服務勢在必行，其主要原因如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、保持競爭力的需要。爲維持現有銷售成果以及獲得足夠資金來適應市場變動的需求，新產品開發相當必要。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、在服務產品組合中棄舊換新，取代已經不合時宜及營業額銳減的服務產品。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、利用超額生產能力，例如多餘的戲劇院座位或體育中心未利用的健身設施等。新服務產品的引入可以創造優勢利益。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、抵消季節性波動。許多服務業公司，如旅游業可能存在各種季節性銷售變動。新產品的引入，有助於平衡銷售的波動。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、降低風險。目前的銷售形態，可能只是高度依賴於服務產品領域中的極少數幾種服務而已，新產品的引入，可以平衡目前偏頗的銷售形態。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(6)</a:t>
            </a:r>
            <a:r>
              <a:rPr lang="zh-TW" altLang="en-US" sz="1200" dirty="0">
                <a:solidFill>
                  <a:schemeClr val="tx1"/>
                </a:solidFill>
                <a:ea typeface="宋体" pitchFamily="2" charset="-122"/>
              </a:rPr>
              <a:t>、探索新機會。新機會的出現往往是在於一家競爭對手公司從市場撤退，或者在於顧客需要的變化。</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在創造和推出新產品的過程中，最主要的絆脚石就是如何將服務的概念有形化。推廣有形產品傳統的方法，如產品試銷放大法（</a:t>
            </a:r>
            <a:r>
              <a:rPr lang="en-US" altLang="zh-TW" sz="1200" dirty="0">
                <a:solidFill>
                  <a:schemeClr val="tx1"/>
                </a:solidFill>
                <a:ea typeface="宋体" pitchFamily="2" charset="-122"/>
              </a:rPr>
              <a:t>product prototyping</a:t>
            </a:r>
            <a:r>
              <a:rPr lang="zh-TW" altLang="en-US" sz="1200" dirty="0">
                <a:solidFill>
                  <a:schemeClr val="tx1"/>
                </a:solidFill>
                <a:ea typeface="宋体" pitchFamily="2" charset="-122"/>
              </a:rPr>
              <a:t>），對新服務的引入推廣是沒有效的。因爲服務經常是爲顧客單獨設計提供的，很難將服務群體進行放大推廣。不過，通過改進新服務開發過程，工業品服務公司還是能有辦法來克服這些困難，從而做到成功的新服務行銷。詹姆斯（</a:t>
            </a:r>
            <a:r>
              <a:rPr lang="en-US" altLang="zh-TW" sz="1200" dirty="0">
                <a:solidFill>
                  <a:schemeClr val="tx1"/>
                </a:solidFill>
                <a:ea typeface="宋体" pitchFamily="2" charset="-122"/>
              </a:rPr>
              <a:t>James Heskett</a:t>
            </a:r>
            <a:r>
              <a:rPr lang="zh-TW" altLang="en-US" sz="1200" dirty="0">
                <a:solidFill>
                  <a:schemeClr val="tx1"/>
                </a:solidFill>
                <a:ea typeface="宋体" pitchFamily="2" charset="-122"/>
              </a:rPr>
              <a:t>）提出了五步驟法來改進服務公司的新服務開發流程，與有形產品的創新一致，服務公司内創造一種適度的組織創新氛圍是非常重要的。</a:t>
            </a:r>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新服務開發流程的步驟	描述</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、建立一種具有創業精神的企業文化	通過創造合適的氛圍來鼓勵員工敢於承擔風險，提出新建議；提供研發基金，做客戶需求研究，允許員工提出相反的觀點。</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、組建一個團隊來鼓勵新服務開發	成立一個小組，人員包括：高級經理（</a:t>
            </a:r>
            <a:r>
              <a:rPr lang="en-US" altLang="zh-TW" sz="1200" dirty="0">
                <a:solidFill>
                  <a:schemeClr val="tx1"/>
                </a:solidFill>
                <a:ea typeface="宋体" pitchFamily="2" charset="-122"/>
              </a:rPr>
              <a:t>senior sponsor</a:t>
            </a:r>
            <a:r>
              <a:rPr lang="zh-TW" altLang="en-US" sz="1200" dirty="0">
                <a:solidFill>
                  <a:schemeClr val="tx1"/>
                </a:solidFill>
                <a:ea typeface="宋体" pitchFamily="2" charset="-122"/>
              </a:rPr>
              <a:t>）有權威，產品擁護者（</a:t>
            </a:r>
            <a:r>
              <a:rPr lang="en-US" altLang="zh-TW" sz="1200" dirty="0">
                <a:solidFill>
                  <a:schemeClr val="tx1"/>
                </a:solidFill>
                <a:ea typeface="宋体" pitchFamily="2" charset="-122"/>
              </a:rPr>
              <a:t>product champion</a:t>
            </a:r>
            <a:r>
              <a:rPr lang="zh-TW" altLang="en-US" sz="1200" dirty="0">
                <a:solidFill>
                  <a:schemeClr val="tx1"/>
                </a:solidFill>
                <a:ea typeface="宋体" pitchFamily="2" charset="-122"/>
              </a:rPr>
              <a:t>）始終如一熱情高漲，整合人員（</a:t>
            </a:r>
            <a:r>
              <a:rPr lang="en-US" altLang="zh-TW" sz="1200" dirty="0">
                <a:solidFill>
                  <a:schemeClr val="tx1"/>
                </a:solidFill>
                <a:ea typeface="宋体" pitchFamily="2" charset="-122"/>
              </a:rPr>
              <a:t>integrator</a:t>
            </a:r>
            <a:r>
              <a:rPr lang="zh-TW" altLang="en-US" sz="1200" dirty="0">
                <a:solidFill>
                  <a:schemeClr val="tx1"/>
                </a:solidFill>
                <a:ea typeface="宋体" pitchFamily="2" charset="-122"/>
              </a:rPr>
              <a:t>）協調團隊職能，裁判（</a:t>
            </a:r>
            <a:r>
              <a:rPr lang="en-US" altLang="zh-TW" sz="1200" dirty="0">
                <a:solidFill>
                  <a:schemeClr val="tx1"/>
                </a:solidFill>
                <a:ea typeface="宋体" pitchFamily="2" charset="-122"/>
              </a:rPr>
              <a:t>referee</a:t>
            </a:r>
            <a:r>
              <a:rPr lang="zh-TW" altLang="en-US" sz="1200" dirty="0">
                <a:solidFill>
                  <a:schemeClr val="tx1"/>
                </a:solidFill>
                <a:ea typeface="宋体" pitchFamily="2" charset="-122"/>
              </a:rPr>
              <a:t>）建立流程規則並管理流程。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、在市場上進行試驗	由於服務的無形性，新的想法必須在市場上接受試驗。</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、監控結果	建立有效的方法來評估上述過程，並追蹤客戶的反應。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、獎勵勇於冒風險的人員	獎勵那些敢冒風險的人員，即使他們並不總是成功。</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Adapted From James </a:t>
            </a:r>
            <a:r>
              <a:rPr lang="en-US" altLang="zh-TW" sz="1200" dirty="0" err="1">
                <a:solidFill>
                  <a:schemeClr val="tx1"/>
                </a:solidFill>
                <a:ea typeface="宋体" pitchFamily="2" charset="-122"/>
              </a:rPr>
              <a:t>L.Heskett</a:t>
            </a:r>
            <a:r>
              <a:rPr lang="en-US" altLang="zh-TW" sz="1200" dirty="0">
                <a:solidFill>
                  <a:schemeClr val="tx1"/>
                </a:solidFill>
                <a:ea typeface="宋体" pitchFamily="2" charset="-122"/>
              </a:rPr>
              <a:t>, Marketing in the Service Economy, Boston: Harvard Business School Press, 1986, 86~90</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8.4.2</a:t>
            </a:r>
            <a:r>
              <a:rPr lang="zh-TW" altLang="en-US" sz="1200" dirty="0">
                <a:solidFill>
                  <a:schemeClr val="tx1"/>
                </a:solidFill>
                <a:ea typeface="宋体" pitchFamily="2" charset="-122"/>
              </a:rPr>
              <a:t>、服務創新成與敗</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服務的質量依賴於提供服務的人員的技能和才幹，如果一項新的服務游離於公司服務行銷人員的能力之外（新服務和公司人員的優勢不能結合），服務的品質和服務的發送都將可能出現偏差，最終會導致服務消費者對此項新服務的不愉快的感受。因此服務部門的經理在篩選和確定新的服務項目時，應特別的關注那些能將公司的市場行銷、技術、操作能力高度綜合的新服務方案。</a:t>
            </a:r>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最近的一項研究解決了以下的這些問題：什麽情形才是工業服務公司典型的新服務開發過程？是何種因素導致了一些公司的新服務取得成功，而另一些公司的新服務項目招致失敗？</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Ulrike de Brentani. New Industrial Service Development: Scenarios for Success and Failure. Journal of Business Research, 1995, 32:96. Copyright(c)1995. Reprinted by permission of the publisher, Elsevier-Science, Inc.</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成功情況：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、顧客化的專業服務（</a:t>
            </a:r>
            <a:r>
              <a:rPr lang="en-US" altLang="zh-TW" sz="1200" dirty="0">
                <a:solidFill>
                  <a:schemeClr val="tx1"/>
                </a:solidFill>
                <a:ea typeface="宋体" pitchFamily="2" charset="-122"/>
              </a:rPr>
              <a:t>customized expert service</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新服務項目能充分平衡服務公司專業能力及其所擁有的資源（尤其是它的專業服務人員），因爲專業的服務人員是公司進行顧客化服務和保證高品質服務成果的重要環節。新服務項目開發的成功有賴於員工的參與和以創新爲導向的公司環境。</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、有計劃的開拓項目（</a:t>
            </a:r>
            <a:r>
              <a:rPr lang="en-US" altLang="zh-TW" sz="1200" dirty="0">
                <a:solidFill>
                  <a:schemeClr val="tx1"/>
                </a:solidFill>
                <a:ea typeface="宋体" pitchFamily="2" charset="-122"/>
              </a:rPr>
              <a:t>planned </a:t>
            </a:r>
            <a:r>
              <a:rPr lang="zh-TW" altLang="en-US" sz="1200" dirty="0">
                <a:solidFill>
                  <a:schemeClr val="tx1"/>
                </a:solidFill>
                <a:ea typeface="宋体" pitchFamily="2" charset="-122"/>
              </a:rPr>
              <a:t>「</a:t>
            </a:r>
            <a:r>
              <a:rPr lang="en-US" altLang="zh-TW" sz="1200" dirty="0">
                <a:solidFill>
                  <a:schemeClr val="tx1"/>
                </a:solidFill>
                <a:ea typeface="宋体" pitchFamily="2" charset="-122"/>
              </a:rPr>
              <a:t>pioneering</a:t>
            </a:r>
            <a:r>
              <a:rPr lang="zh-TW" altLang="en-US" sz="1200" dirty="0">
                <a:solidFill>
                  <a:schemeClr val="tx1"/>
                </a:solidFill>
                <a:ea typeface="宋体" pitchFamily="2" charset="-122"/>
              </a:rPr>
              <a:t>」 </a:t>
            </a:r>
            <a:r>
              <a:rPr lang="en-US" altLang="zh-TW" sz="1200" dirty="0">
                <a:solidFill>
                  <a:schemeClr val="tx1"/>
                </a:solidFill>
                <a:ea typeface="宋体" pitchFamily="2" charset="-122"/>
              </a:rPr>
              <a:t>venture</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開拓一項新的服務項目在於進入有吸引力高容量的細分服務市場。關鍵因素涉及：公司首次進入市場，服務滿足顧客的需要（市場細分需要），公司的能力和資源，服務促銷有形展示，新產品開發階段（</a:t>
            </a:r>
            <a:r>
              <a:rPr lang="en-US" altLang="zh-TW" sz="1200" dirty="0">
                <a:solidFill>
                  <a:schemeClr val="tx1"/>
                </a:solidFill>
                <a:ea typeface="宋体" pitchFamily="2" charset="-122"/>
              </a:rPr>
              <a:t>NSD-new service development</a:t>
            </a:r>
            <a:r>
              <a:rPr lang="zh-TW" altLang="en-US" sz="1200" dirty="0">
                <a:solidFill>
                  <a:schemeClr val="tx1"/>
                </a:solidFill>
                <a:ea typeface="宋体" pitchFamily="2" charset="-122"/>
              </a:rPr>
              <a:t>）詳細計劃和高質量的運作實施。</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、改進服務流程（</a:t>
            </a:r>
            <a:r>
              <a:rPr lang="en-US" altLang="zh-TW" sz="1200" dirty="0">
                <a:solidFill>
                  <a:schemeClr val="tx1"/>
                </a:solidFill>
                <a:ea typeface="宋体" pitchFamily="2" charset="-122"/>
              </a:rPr>
              <a:t>improved service experience</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不斷改進服務的速度和可靠性是以操作設備爲依托的新服務的基本特徵。服務公司的專業人員對客戶的需求有良好的理解，他們的服務品質有良好的保證，在開發和推廣新服務時他們使用相當有計劃的方法來進行市場調研、服務設計、行銷活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失敗情況：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、外圍，低市場潛力的服務（</a:t>
            </a:r>
            <a:r>
              <a:rPr lang="en-US" altLang="zh-TW" sz="1200" dirty="0">
                <a:solidFill>
                  <a:schemeClr val="tx1"/>
                </a:solidFill>
                <a:ea typeface="宋体" pitchFamily="2" charset="-122"/>
              </a:rPr>
              <a:t>peripheral, low market potential service</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新服務不能向客戶提供真正的利益，新服務市場的發展潛力小。新服務在公司核心服務的外圍，而且看上去不能爲公司的核心服務有所幫助。新產品開發流程沒有計劃，公司濫用有形展示對服務品質造假。</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、缺乏計劃的工業化複製（</a:t>
            </a:r>
            <a:r>
              <a:rPr lang="en-US" altLang="zh-TW" sz="1200" dirty="0">
                <a:solidFill>
                  <a:schemeClr val="tx1"/>
                </a:solidFill>
                <a:ea typeface="宋体" pitchFamily="2" charset="-122"/>
              </a:rPr>
              <a:t>poorly planning </a:t>
            </a:r>
            <a:r>
              <a:rPr lang="zh-TW" altLang="en-US" sz="1200" dirty="0">
                <a:solidFill>
                  <a:schemeClr val="tx1"/>
                </a:solidFill>
                <a:ea typeface="宋体" pitchFamily="2" charset="-122"/>
              </a:rPr>
              <a:t>「</a:t>
            </a:r>
            <a:r>
              <a:rPr lang="en-US" altLang="zh-TW" sz="1200" dirty="0">
                <a:solidFill>
                  <a:schemeClr val="tx1"/>
                </a:solidFill>
                <a:ea typeface="宋体" pitchFamily="2" charset="-122"/>
              </a:rPr>
              <a:t>industrialized</a:t>
            </a:r>
            <a:r>
              <a:rPr lang="zh-TW" altLang="en-US" sz="1200" dirty="0">
                <a:solidFill>
                  <a:schemeClr val="tx1"/>
                </a:solidFill>
                <a:ea typeface="宋体" pitchFamily="2" charset="-122"/>
              </a:rPr>
              <a:t>」 </a:t>
            </a:r>
            <a:r>
              <a:rPr lang="en-US" altLang="zh-TW" sz="1200" dirty="0">
                <a:solidFill>
                  <a:schemeClr val="tx1"/>
                </a:solidFill>
                <a:ea typeface="宋体" pitchFamily="2" charset="-122"/>
              </a:rPr>
              <a:t>clone</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這種情況下，服務公司試圖以「我也是」的簡單複製來使那些複雜的以產品設備爲依托的服務工業化，結果以失敗告終。原因是這類公司比競爭對手進入市場要晚，他們新的服務項目沒能有效地以客戶爲導向，新服務品質差强人意，服務創新不夠，不能有效地匹配公司的能力和資源，不能保證新服務開發活動的品質，盲目地模仿抄襲他人導致失敗。</a:t>
            </a:r>
          </a:p>
          <a:p>
            <a:pPr marL="0" marR="0" indent="0" algn="l" defTabSz="914400" rtl="0" eaLnBrk="0" fontAlgn="base" latinLnBrk="0" hangingPunct="0">
              <a:lnSpc>
                <a:spcPct val="100000"/>
              </a:lnSpc>
              <a:spcBef>
                <a:spcPct val="30000"/>
              </a:spcBef>
              <a:spcAft>
                <a:spcPct val="0"/>
              </a:spcAft>
              <a:buClrTx/>
              <a:buSzTx/>
              <a:buFontTx/>
              <a:buNone/>
              <a:tabLst/>
              <a:defRPr/>
            </a:pPr>
            <a:endParaRPr lang="zh-TW" altLang="en-US"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三種成功的情景在服務的主動性、服務創新的程度、開發和行銷新服務時的方法是有所不同的。</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、顧客化的專業服務（</a:t>
            </a:r>
            <a:r>
              <a:rPr lang="en-US" altLang="zh-TW" sz="1200" dirty="0">
                <a:solidFill>
                  <a:schemeClr val="tx1"/>
                </a:solidFill>
                <a:ea typeface="宋体" pitchFamily="2" charset="-122"/>
              </a:rPr>
              <a:t>customized expert service</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這類新服務相對較爲直接和便宜，新服務以顧客化來迎合客戶公司的需求和操作系統。爲了應對顧客提出的特殊要求，專業服務人員是成功服務戰略實施的關鍵。例如，管理咨詢公司向客戶提供顧客化的學習中心，市場行銷溝通公司向客戶專門制定符合客戶特點的媒體規劃模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、有計劃地開拓項目（</a:t>
            </a:r>
            <a:r>
              <a:rPr lang="en-US" altLang="zh-TW" sz="1200" dirty="0">
                <a:solidFill>
                  <a:schemeClr val="tx1"/>
                </a:solidFill>
                <a:ea typeface="宋体" pitchFamily="2" charset="-122"/>
              </a:rPr>
              <a:t>planned </a:t>
            </a:r>
            <a:r>
              <a:rPr lang="zh-TW" altLang="en-US" sz="1200" dirty="0">
                <a:solidFill>
                  <a:schemeClr val="tx1"/>
                </a:solidFill>
                <a:ea typeface="宋体" pitchFamily="2" charset="-122"/>
              </a:rPr>
              <a:t>「</a:t>
            </a:r>
            <a:r>
              <a:rPr lang="en-US" altLang="zh-TW" sz="1200" dirty="0">
                <a:solidFill>
                  <a:schemeClr val="tx1"/>
                </a:solidFill>
                <a:ea typeface="宋体" pitchFamily="2" charset="-122"/>
              </a:rPr>
              <a:t>pioneering</a:t>
            </a:r>
            <a:r>
              <a:rPr lang="zh-TW" altLang="en-US" sz="1200" dirty="0">
                <a:solidFill>
                  <a:schemeClr val="tx1"/>
                </a:solidFill>
                <a:ea typeface="宋体" pitchFamily="2" charset="-122"/>
              </a:rPr>
              <a:t>」 </a:t>
            </a:r>
            <a:r>
              <a:rPr lang="en-US" altLang="zh-TW" sz="1200" dirty="0">
                <a:solidFill>
                  <a:schemeClr val="tx1"/>
                </a:solidFill>
                <a:ea typeface="宋体" pitchFamily="2" charset="-122"/>
              </a:rPr>
              <a:t>venture</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這類新服務是首次進入市場，是獨特、複雜、昂貴的服務。有正式詳盡規劃的新服務開發流程是這類新服務與衆不同的特性。服務公司重視向潛在顧客提供有形化展示來讓他們了解使用新服務的好處。這類服務的例子有：電信公司開發的一種新服務，可幫助股票經紀人用一個終端裝置就可連接大量的市場信息源；銀行開發的基於計算機的遠程訪問系統來簡化組織的工資單處理。</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、改進服務流程（</a:t>
            </a:r>
            <a:r>
              <a:rPr lang="en-US" altLang="zh-TW" sz="1200" dirty="0">
                <a:solidFill>
                  <a:schemeClr val="tx1"/>
                </a:solidFill>
                <a:ea typeface="宋体" pitchFamily="2" charset="-122"/>
              </a:rPr>
              <a:t>improved service experience</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這類新服務説的是，基於操作設備的改進，來使現有的服務加快服務速度，增强服務可靠性。例如，快遞郵件處理中心引用更先進的設備來加快郵件分揀，提高分揀準確率；引用全球定位系統（</a:t>
            </a:r>
            <a:r>
              <a:rPr lang="en-US" altLang="zh-TW" sz="1200" dirty="0">
                <a:solidFill>
                  <a:schemeClr val="tx1"/>
                </a:solidFill>
                <a:ea typeface="宋体" pitchFamily="2" charset="-122"/>
              </a:rPr>
              <a:t>GPS</a:t>
            </a:r>
            <a:r>
              <a:rPr lang="zh-TW" altLang="en-US" sz="1200" dirty="0">
                <a:solidFill>
                  <a:schemeClr val="tx1"/>
                </a:solidFill>
                <a:ea typeface="宋体" pitchFamily="2" charset="-122"/>
              </a:rPr>
              <a:t>）來跟蹤快遞服務車輛的位置，客戶還可通過網絡查詢自己的郵件狀況。</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這三類成功的新服務開發情形也有它們共同要遵守的重要準則，即不論工業服務採取何種服務方式，新服務的成功都離不開公司對市場需求的快速反應；利用自己已經擁有的良好聲望、技能、資源，以及良好管理的新服務開發流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爲什麽新服務會失敗？這類新服務失敗的特點是什麽？</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、外圍，低市場潛力的服務（</a:t>
            </a:r>
            <a:r>
              <a:rPr lang="en-US" altLang="zh-TW" sz="1200" dirty="0">
                <a:solidFill>
                  <a:schemeClr val="tx1"/>
                </a:solidFill>
                <a:ea typeface="宋体" pitchFamily="2" charset="-122"/>
              </a:rPr>
              <a:t>peripheral, low market potential service</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這類新服務往往在公司核心服務的外圍，不能爲客戶提供附加價值，並且進入的是沒有發展潛力的有限市場。這類失敗在組織服務行銷部門較爲常見。</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、缺乏計劃的工業化複製（</a:t>
            </a:r>
            <a:r>
              <a:rPr lang="en-US" altLang="zh-TW" sz="1200" dirty="0">
                <a:solidFill>
                  <a:schemeClr val="tx1"/>
                </a:solidFill>
                <a:ea typeface="宋体" pitchFamily="2" charset="-122"/>
              </a:rPr>
              <a:t>poorly planning </a:t>
            </a:r>
            <a:r>
              <a:rPr lang="zh-TW" altLang="en-US" sz="1200" dirty="0">
                <a:solidFill>
                  <a:schemeClr val="tx1"/>
                </a:solidFill>
                <a:ea typeface="宋体" pitchFamily="2" charset="-122"/>
              </a:rPr>
              <a:t>「</a:t>
            </a:r>
            <a:r>
              <a:rPr lang="en-US" altLang="zh-TW" sz="1200" dirty="0">
                <a:solidFill>
                  <a:schemeClr val="tx1"/>
                </a:solidFill>
                <a:ea typeface="宋体" pitchFamily="2" charset="-122"/>
              </a:rPr>
              <a:t>industrialized</a:t>
            </a:r>
            <a:r>
              <a:rPr lang="zh-TW" altLang="en-US" sz="1200" dirty="0">
                <a:solidFill>
                  <a:schemeClr val="tx1"/>
                </a:solidFill>
                <a:ea typeface="宋体" pitchFamily="2" charset="-122"/>
              </a:rPr>
              <a:t>」 </a:t>
            </a:r>
            <a:r>
              <a:rPr lang="en-US" altLang="zh-TW" sz="1200" dirty="0">
                <a:solidFill>
                  <a:schemeClr val="tx1"/>
                </a:solidFill>
                <a:ea typeface="宋体" pitchFamily="2" charset="-122"/>
              </a:rPr>
              <a:t>clone</a:t>
            </a:r>
            <a:r>
              <a:rPr lang="zh-TW" altLang="en-US" sz="1200" dirty="0">
                <a:solidFill>
                  <a:schemeClr val="tx1"/>
                </a:solidFill>
                <a:ea typeface="宋体" pitchFamily="2" charset="-122"/>
              </a:rPr>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這類是複雜的新服務，極大地依賴「硬」技術（如設備）來生產和發送。通常情況下，這類失敗的服務都是「我也是」，並不能向客戶提供真正的利益，也沒能向顧客提供比競爭對手更好的服務。許多銀行和保險公司在開拓新服務的時候成功了，他們與那些失敗的同行相比較發現，管理人員不充分的計劃是引發失敗的最主要的特徵。</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很明顯，通過降低與客戶的接觸、引入設備密集型的服務流程來改進服務的效率和可靠性已經在一些工業品服務部門取得了成功。但是，按照尤瑞克</a:t>
            </a:r>
            <a:r>
              <a:rPr lang="en-US" altLang="zh-TW" sz="1200" dirty="0">
                <a:solidFill>
                  <a:schemeClr val="tx1"/>
                </a:solidFill>
                <a:ea typeface="宋体" pitchFamily="2" charset="-122"/>
              </a:rPr>
              <a:t>·</a:t>
            </a:r>
            <a:r>
              <a:rPr lang="zh-TW" altLang="en-US" sz="1200" dirty="0">
                <a:solidFill>
                  <a:schemeClr val="tx1"/>
                </a:solidFill>
                <a:ea typeface="宋体" pitchFamily="2" charset="-122"/>
              </a:rPr>
              <a:t>布蘭特妮（</a:t>
            </a:r>
            <a:r>
              <a:rPr lang="en-US" altLang="zh-TW" sz="1200" dirty="0">
                <a:solidFill>
                  <a:schemeClr val="tx1"/>
                </a:solidFill>
                <a:ea typeface="宋体" pitchFamily="2" charset="-122"/>
              </a:rPr>
              <a:t>Ulrike de Brentani</a:t>
            </a:r>
            <a:r>
              <a:rPr lang="zh-TW" altLang="en-US" sz="1200" dirty="0">
                <a:solidFill>
                  <a:schemeClr val="tx1"/>
                </a:solidFill>
                <a:ea typeface="宋体" pitchFamily="2" charset="-122"/>
              </a:rPr>
              <a:t>）的説法：「新服務必須讓客戶看見明顯的好處，即更高的效率和更有效的解決方案；新服務要與公司的能力相適應；新服務能帶來服務競爭力優勢；新服務開發要有一套完整的市場調研、服務設計、市場行銷推廣活動規劃。」</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8.4.3</a:t>
            </a:r>
            <a:r>
              <a:rPr lang="zh-TW" altLang="en-US" sz="1200" dirty="0">
                <a:solidFill>
                  <a:schemeClr val="tx1"/>
                </a:solidFill>
                <a:ea typeface="宋体" pitchFamily="2" charset="-122"/>
              </a:rPr>
              <a:t>、開發服務新產品的途徑</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現代服務市場上，服務企業大體上總是通過兩種途徑引入新產品：一是通過購買或特許經營的方式從外部獲得，這種戰略在國際市場行銷過程中較爲常見；二是從企業内部進行新服務的開發。當然這兩種策略都有風險，而且新產品開發的失敗率是相當高的。一個研究報告指出：新產品的失敗率中消費品爲</a:t>
            </a:r>
            <a:r>
              <a:rPr lang="en-US" altLang="zh-TW" sz="1200" dirty="0">
                <a:solidFill>
                  <a:schemeClr val="tx1"/>
                </a:solidFill>
                <a:ea typeface="宋体" pitchFamily="2" charset="-122"/>
              </a:rPr>
              <a:t>40%</a:t>
            </a:r>
            <a:r>
              <a:rPr lang="zh-TW" altLang="en-US" sz="1200" dirty="0">
                <a:solidFill>
                  <a:schemeClr val="tx1"/>
                </a:solidFill>
                <a:ea typeface="宋体" pitchFamily="2" charset="-122"/>
              </a:rPr>
              <a:t>，工業品爲</a:t>
            </a:r>
            <a:r>
              <a:rPr lang="en-US" altLang="zh-TW" sz="1200" dirty="0">
                <a:solidFill>
                  <a:schemeClr val="tx1"/>
                </a:solidFill>
                <a:ea typeface="宋体" pitchFamily="2" charset="-122"/>
              </a:rPr>
              <a:t>20%</a:t>
            </a:r>
            <a:r>
              <a:rPr lang="zh-TW" altLang="en-US" sz="1200" dirty="0">
                <a:solidFill>
                  <a:schemeClr val="tx1"/>
                </a:solidFill>
                <a:ea typeface="宋体" pitchFamily="2" charset="-122"/>
              </a:rPr>
              <a:t>，服務型商品爲</a:t>
            </a:r>
            <a:r>
              <a:rPr lang="en-US" altLang="zh-TW" sz="1200" dirty="0">
                <a:solidFill>
                  <a:schemeClr val="tx1"/>
                </a:solidFill>
                <a:ea typeface="宋体" pitchFamily="2" charset="-122"/>
              </a:rPr>
              <a:t>18%</a:t>
            </a:r>
            <a:r>
              <a:rPr lang="zh-TW" altLang="en-US" sz="1200" dirty="0">
                <a:solidFill>
                  <a:schemeClr val="tx1"/>
                </a:solidFill>
                <a:ea typeface="宋体" pitchFamily="2" charset="-122"/>
              </a:rPr>
              <a:t>。導致新服務失敗的因素有很多，如產品構思上的錯誤、實際服務產品沒有達到設計要求、市場定位錯誤、行銷策略失誤。同時，產品的設計達不到顧客的要求，或無法滿足運輸、維修方面的需要，也可能導致失敗。</a:t>
            </a:r>
          </a:p>
        </p:txBody>
      </p:sp>
      <p:sp>
        <p:nvSpPr>
          <p:cNvPr id="24580" name="灯片编号占位符 3">
            <a:extLst>
              <a:ext uri="{FF2B5EF4-FFF2-40B4-BE49-F238E27FC236}">
                <a16:creationId xmlns:a16="http://schemas.microsoft.com/office/drawing/2014/main" id="{68A333A1-DA39-E9BE-0DBC-00D8D908155E}"/>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15</a:t>
            </a:fld>
            <a:endParaRPr lang="en-US" altLang="zh-CN" dirty="0"/>
          </a:p>
        </p:txBody>
      </p:sp>
    </p:spTree>
    <p:extLst>
      <p:ext uri="{BB962C8B-B14F-4D97-AF65-F5344CB8AC3E}">
        <p14:creationId xmlns:p14="http://schemas.microsoft.com/office/powerpoint/2010/main" val="148305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参考书：</a:t>
            </a:r>
            <a:endParaRPr lang="en-US" altLang="zh-TW"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行銷學：精華理論與本土案例</a:t>
            </a:r>
            <a:r>
              <a:rPr lang="en-US" altLang="zh-TW" sz="1200" dirty="0"/>
              <a:t>》</a:t>
            </a:r>
            <a:r>
              <a:rPr lang="zh-TW" altLang="en-US" sz="1200" dirty="0"/>
              <a:t>第三版，戴國良 著，台北：五南圖書出版股份有限公司，</a:t>
            </a:r>
            <a:r>
              <a:rPr lang="en-US" altLang="zh-TW" sz="1200" dirty="0"/>
              <a:t>2016.09</a:t>
            </a:r>
            <a:br>
              <a:rPr lang="en-US" altLang="zh-TW" sz="1200" dirty="0"/>
            </a:b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一、</a:t>
            </a:r>
            <a:r>
              <a:rPr lang="zh-TW" altLang="en-US" sz="1200" dirty="0"/>
              <a:t>服務之特性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一般而言，行銷之服務具有以下四種特性：</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、無形的（</a:t>
            </a:r>
            <a:r>
              <a:rPr lang="en-US" altLang="zh-TW" sz="1200" dirty="0"/>
              <a:t>Intangibility</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服務是無形的，例如：做美容手術的人，在購買該服務之前無法看到結果。（亦稱不可觸及性）（不過還是有照片、模仿品可看到）</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、不可分割性（</a:t>
            </a:r>
            <a:r>
              <a:rPr lang="en-US" altLang="zh-TW" sz="1200" dirty="0"/>
              <a:t>Inseparability</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一項服務及其來源是不可分的，例如：某種影片的女主角就應由某位影星來演最傳神，如果換了另一個人則就有些走味而不精彩了。</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三</a:t>
            </a:r>
            <a:r>
              <a:rPr lang="en-US" altLang="zh-TW" sz="1200" dirty="0"/>
              <a:t>)</a:t>
            </a:r>
            <a:r>
              <a:rPr lang="zh-TW" altLang="en-US" sz="1200" dirty="0"/>
              <a:t>、可變動性（</a:t>
            </a:r>
            <a:r>
              <a:rPr lang="en-US" altLang="zh-TW" sz="1200" dirty="0"/>
              <a:t>Variability</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服務是高度可變的，因為它們可依不同顧客，隨時、隨地提供服務而有變化（亦稱品質差異性）。</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四</a:t>
            </a:r>
            <a:r>
              <a:rPr lang="en-US" altLang="zh-TW" sz="1200" dirty="0"/>
              <a:t>)</a:t>
            </a:r>
            <a:r>
              <a:rPr lang="zh-TW" altLang="en-US" sz="1200" dirty="0"/>
              <a:t>、易毀滅性（</a:t>
            </a:r>
            <a:r>
              <a:rPr lang="en-US" altLang="zh-TW" sz="1200" dirty="0"/>
              <a:t>Perishability</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服務是不太能存儲的，例如：火車、飛機、捷運（高速鐵路），必須按時刻表而行駛，不會為某些人慢開。一旦開走了，留下的空位，就要浪費了。</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二、</a:t>
            </a:r>
            <a:r>
              <a:rPr lang="zh-TW" altLang="en-US" sz="1200" dirty="0"/>
              <a:t>服務業供需之策略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行銷學家賽瑟（</a:t>
            </a:r>
            <a:r>
              <a:rPr lang="en-US" altLang="zh-TW" sz="1200" dirty="0"/>
              <a:t>Sasser</a:t>
            </a:r>
            <a:r>
              <a:rPr lang="zh-TW" altLang="en-US" sz="1200" dirty="0"/>
              <a:t>），曾就如何使服務業的需求和供給有效配合，提出一些策略：</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、需求面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、差別定價（</a:t>
            </a:r>
            <a:r>
              <a:rPr lang="en-US" altLang="zh-TW" sz="1200" dirty="0"/>
              <a:t>Differential Pricing</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可使一些顛峰期的需求服務，轉移到非顛峰期，例如：目前電力公司有離峰優待價；電信公司在深夜上網或打國際電話會便宜些。</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、補償性的服務（</a:t>
            </a:r>
            <a:r>
              <a:rPr lang="en-US" altLang="zh-TW" sz="1200" dirty="0"/>
              <a:t>Complementary Services</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在顛峰時間等待服務之消費者，可提供其他服務給他們，例如：在未理髮之前，可先閲讀書報雜誌等。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、培養非顛峰期的需求（</a:t>
            </a:r>
            <a:r>
              <a:rPr lang="en-US" altLang="zh-TW" sz="1200" dirty="0"/>
              <a:t>Nonpeak Demand Can be Cultivated</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透過各種途徑以增加消費者在某段時間内之消費行為。例如：很多主題遊樂園推出晚上較便宜的星光票，以吸引夜間遊樂消費者。</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、預約制度（</a:t>
            </a:r>
            <a:r>
              <a:rPr lang="en-US" altLang="zh-TW" sz="1200" dirty="0"/>
              <a:t>Reservation Systems</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此為有效管理需求順序與數量之方法，例如：航空公司、旅館、醫院、餐廳等，大都使用此方法。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、供給面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、僱用兼職人員（</a:t>
            </a:r>
            <a:r>
              <a:rPr lang="en-US" altLang="zh-TW" sz="1200" dirty="0"/>
              <a:t>Part-Time Employees</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以僱用兼職人員，應付在需求顛峰之服務期間。</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、顛峰時期例行工作的效率化（</a:t>
            </a:r>
            <a:r>
              <a:rPr lang="en-US" altLang="zh-TW" sz="1200" dirty="0"/>
              <a:t>Peak-Time Efficiency Routines</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透過標準作業與一級人手在顛峰時間執行工作，不重要的工作則由副手來做。</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、增加消費者的參與程度（</a:t>
            </a:r>
            <a:r>
              <a:rPr lang="en-US" altLang="zh-TW" sz="1200" dirty="0"/>
              <a:t>Increase Consumer Participation</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亦即增加消費者自助服務的程度，以加速員工對消費者服務之速度。</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三、應用（以音樂會爲例）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現以舉辦音樂會為例，説明在設計行銷前應考慮之服務性：</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一</a:t>
            </a:r>
            <a:r>
              <a:rPr lang="en-US" altLang="zh-TW" sz="1200" dirty="0"/>
              <a:t>)</a:t>
            </a:r>
            <a:r>
              <a:rPr lang="zh-TW" altLang="en-US" sz="1200" dirty="0"/>
              <a:t>、服務之無形性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音樂是一項服務，非有形的商品，因此無法使用金錢去買到實體的音樂，僅能去聆聽、幻想、感受它。因此，行銷人員應特別强調心神的享受與滿足。</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二</a:t>
            </a:r>
            <a:r>
              <a:rPr lang="en-US" altLang="zh-TW" sz="1200" dirty="0"/>
              <a:t>)</a:t>
            </a:r>
            <a:r>
              <a:rPr lang="zh-TW" altLang="en-US" sz="1200" dirty="0"/>
              <a:t>、服務之不可分割性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音樂會演出之好壞與演奏人員及現場設施，具有不可分割性；這類音樂由這類人員演奏，將會具有高度水準；行銷的訴求點可著重在人物及地點的突出上。</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三</a:t>
            </a:r>
            <a:r>
              <a:rPr lang="en-US" altLang="zh-TW" sz="1200" dirty="0"/>
              <a:t>)</a:t>
            </a:r>
            <a:r>
              <a:rPr lang="zh-TW" altLang="en-US" sz="1200" dirty="0"/>
              <a:t>、服務之可變性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音樂將會因演出人、演出時間、演出地點、演出場所之後勤配合等因素，而呈現出不同的演奏品質來；因此，行銷人員必須對這四項做最完善之評估與準備。</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四</a:t>
            </a:r>
            <a:r>
              <a:rPr lang="en-US" altLang="zh-TW" sz="1200" dirty="0"/>
              <a:t>)</a:t>
            </a:r>
            <a:r>
              <a:rPr lang="zh-TW" altLang="en-US" sz="1200" dirty="0"/>
              <a:t>、服務之易毀性（不易儲存性）</a:t>
            </a:r>
          </a:p>
          <a:p>
            <a:pPr>
              <a:lnSpc>
                <a:spcPct val="150000"/>
              </a:lnSpc>
            </a:pPr>
            <a:r>
              <a:rPr lang="zh-TW" altLang="en-US" sz="1200" dirty="0"/>
              <a:t>音樂服務之現場感是無法儲存或保留的，即使錄音起來，也與原音有很大差距。因此，行銷人員應鼓勵消費者珍惜這種人生的少數體驗，激發其重視感。</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行銷學：精華理論與本土案例</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第三版，戴國良 著，台北：五南圖書出版股份有限公司，</a:t>
            </a:r>
            <a:r>
              <a:rPr lang="en-US" altLang="zh-TW" sz="12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2</a:t>
            </a:fld>
            <a:endParaRPr lang="en-US" altLang="zh-CN" dirty="0"/>
          </a:p>
        </p:txBody>
      </p:sp>
    </p:spTree>
    <p:extLst>
      <p:ext uri="{BB962C8B-B14F-4D97-AF65-F5344CB8AC3E}">
        <p14:creationId xmlns:p14="http://schemas.microsoft.com/office/powerpoint/2010/main" val="976751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xfrm>
            <a:off x="381000" y="685800"/>
            <a:ext cx="6096000" cy="3429000"/>
          </a:xfrm>
          <a:ln/>
        </p:spPr>
      </p:sp>
      <p:sp>
        <p:nvSpPr>
          <p:cNvPr id="24579" name="备注占位符 2"/>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参考书：</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a:t>
            </a:r>
            <a:r>
              <a:rPr lang="zh-TW" altLang="en-US" sz="1200" dirty="0"/>
              <a:t>行銷學：精華理論與本土案例</a:t>
            </a:r>
            <a:r>
              <a:rPr lang="en-US" altLang="zh-TW" sz="1200" dirty="0"/>
              <a:t>》</a:t>
            </a:r>
            <a:r>
              <a:rPr lang="zh-TW" altLang="en-US" sz="1200" dirty="0"/>
              <a:t>第三版，戴國良 著，台北：五南圖書出版股份有限公司，</a:t>
            </a:r>
            <a:r>
              <a:rPr lang="en-US" altLang="zh-TW" sz="1200" dirty="0"/>
              <a:t>2016.09</a:t>
            </a:r>
            <a:br>
              <a:rPr lang="en-US" altLang="zh-TW" sz="1200" dirty="0"/>
            </a:br>
            <a:endParaRPr lang="en-US" altLang="zh-TW"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「顧客滿意經營」（</a:t>
            </a:r>
            <a:r>
              <a:rPr lang="en-US" altLang="zh-TW" sz="1200" dirty="0"/>
              <a:t>Customers Satisfaction</a:t>
            </a:r>
            <a:r>
              <a:rPr lang="zh-TW" altLang="en-US" sz="1200" dirty="0"/>
              <a:t>）圖解</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一、「顧客滿意經營」（</a:t>
            </a:r>
            <a:r>
              <a:rPr lang="en-US" altLang="zh-TW" sz="1200" dirty="0"/>
              <a:t>Customers Satisfaction, CS</a:t>
            </a:r>
            <a:r>
              <a:rPr lang="zh-TW" altLang="en-US" sz="1200" dirty="0"/>
              <a:t>）所產生的關聯循環影響</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顧客經營成功與否的關鍵，在於是否為顧客創造出最大的價値。</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而顧客價値提供，則必須從「心」為出發點。</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顧客滿意 ⇆ 獲致顧客共同信賴 ⇆ 業績提升，呈現出三種互動關聯的良性循環。</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二、五種顧客：「廣義顧客」的範疇（五種不同的顧客類型）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外部供應商（上遊廠商）→ 内部顧客（公司員工）→ 批發商、代理商、經銷商、零售商（下遊通路商）→ 本公司現有的顧客（既有的忠誠顧客）← 競爭對手的現有顧客（潛在的顧客）</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要從更高更廣的視野，來定義顧客的範疇。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顧客不是只有一種。不是只有向我們買東西的才算是顧客，他們屬於「直接」的顧客群。另外有所謂「間接」的顧客群，則包括公司的員工、上遊供應商、下遊通路商以及競爭對手的顧客，這些都是讓一個企業具競爭力的重要夥伴顧客，都是屬於關係行銷的重要資產（</a:t>
            </a:r>
            <a:r>
              <a:rPr lang="en-US" altLang="zh-TW" sz="1200" dirty="0"/>
              <a:t>Relations Marketing</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三、顧客滿意經營影響的四層次廣義面向</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既有的顧客滿意 → 廣義的顧客滿意（員工滿意、競爭對手顧客滿意、零售通路商滿意）→ 大眾股東的滿意 → 整個社會的滿意</a:t>
            </a:r>
          </a:p>
          <a:p>
            <a:pPr>
              <a:lnSpc>
                <a:spcPct val="150000"/>
              </a:lnSpc>
            </a:pPr>
            <a:r>
              <a:rPr lang="zh-TW" altLang="en-US" sz="1200" dirty="0"/>
              <a:t>顧客滿意經營的最高層次意義，是可以達到整個社會對該公司的滿意。這時，公司已成為 </a:t>
            </a:r>
            <a:r>
              <a:rPr lang="en-US" altLang="zh-TW" sz="1200" dirty="0"/>
              <a:t>A+ </a:t>
            </a:r>
            <a:r>
              <a:rPr lang="zh-TW" altLang="en-US" sz="1200" dirty="0"/>
              <a:t>的標杆企業，且得到社會大眾的認同！</a:t>
            </a:r>
            <a:r>
              <a:rPr lang="en-US" altLang="zh-TW" sz="1200" dirty="0"/>
              <a:t>《</a:t>
            </a:r>
            <a:r>
              <a:rPr lang="zh-TW" altLang="en-US" sz="1200" dirty="0"/>
              <a:t>天下雜誌</a:t>
            </a:r>
            <a:r>
              <a:rPr lang="en-US" altLang="zh-TW" sz="1200" dirty="0"/>
              <a:t>》</a:t>
            </a:r>
            <a:r>
              <a:rPr lang="zh-TW" altLang="en-US" sz="1200" dirty="0"/>
              <a:t>每年均有舉辦專業人士票選國内各行業的 </a:t>
            </a:r>
            <a:r>
              <a:rPr lang="en-US" altLang="zh-TW" sz="1200" dirty="0"/>
              <a:t>A+ </a:t>
            </a:r>
            <a:r>
              <a:rPr lang="zh-TW" altLang="en-US" sz="1200" dirty="0"/>
              <a:t>標杆企業，包括臺塑、鴻海、臺積電、聯電、廣達、華碩、花旗、中國信托金控、統一超商、家樂福、裕隆、新光三越百貨、統一企業、宏碁電腦、明基電通、東森媒體等公司皆曾上榜。</a:t>
            </a: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t>
            </a:r>
            <a:r>
              <a:rPr lang="zh-TW" altLang="en-US" sz="1200" dirty="0">
                <a:solidFill>
                  <a:schemeClr val="tx1"/>
                </a:solidFill>
                <a:ea typeface="宋体" pitchFamily="2" charset="-122"/>
              </a:rPr>
              <a:t>行銷學：精華理論與本土案例</a:t>
            </a:r>
            <a:r>
              <a:rPr lang="en-US" altLang="zh-TW" sz="1200" dirty="0">
                <a:solidFill>
                  <a:schemeClr val="tx1"/>
                </a:solidFill>
                <a:ea typeface="宋体" pitchFamily="2" charset="-122"/>
              </a:rPr>
              <a:t>》</a:t>
            </a:r>
            <a:r>
              <a:rPr lang="zh-TW" altLang="en-US" sz="1200" dirty="0">
                <a:solidFill>
                  <a:schemeClr val="tx1"/>
                </a:solidFill>
                <a:ea typeface="宋体" pitchFamily="2" charset="-122"/>
              </a:rPr>
              <a:t>第三版，戴國良 著，台北：五南圖書出版股份有限公司，</a:t>
            </a:r>
            <a:r>
              <a:rPr lang="en-US" altLang="zh-TW" sz="1200" dirty="0">
                <a:solidFill>
                  <a:schemeClr val="tx1"/>
                </a:solidFill>
                <a:ea typeface="宋体" pitchFamily="2" charset="-122"/>
              </a:rPr>
              <a:t>2016.09</a:t>
            </a:r>
            <a:endParaRPr lang="en-US" altLang="zh-CN" sz="1200" dirty="0">
              <a:solidFill>
                <a:schemeClr val="tx1"/>
              </a:solidFill>
              <a:ea typeface="宋体" pitchFamily="2" charset="-122"/>
            </a:endParaRPr>
          </a:p>
        </p:txBody>
      </p:sp>
      <p:sp>
        <p:nvSpPr>
          <p:cNvPr id="24580" name="灯片编号占位符 3"/>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3</a:t>
            </a:fld>
            <a:endParaRPr lang="en-US" altLang="zh-CN" dirty="0"/>
          </a:p>
        </p:txBody>
      </p:sp>
    </p:spTree>
    <p:extLst>
      <p:ext uri="{BB962C8B-B14F-4D97-AF65-F5344CB8AC3E}">
        <p14:creationId xmlns:p14="http://schemas.microsoft.com/office/powerpoint/2010/main" val="1929722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479BDD-9B5B-6FA0-CB2E-25882DB05B93}"/>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4BBC5907-EB54-A985-9128-38A0525BA330}"/>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7E417160-09B6-5461-81E6-5324DA7FAD60}"/>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8 </a:t>
            </a:r>
            <a:r>
              <a:rPr lang="zh-TW" altLang="en-US" sz="1200" dirty="0">
                <a:solidFill>
                  <a:schemeClr val="tx1"/>
                </a:solidFill>
                <a:ea typeface="宋体" pitchFamily="2" charset="-122"/>
              </a:rPr>
              <a:t>章 工業品（</a:t>
            </a:r>
            <a:r>
              <a:rPr lang="en-US" altLang="zh-CN" sz="1200" dirty="0">
                <a:solidFill>
                  <a:schemeClr val="tx1"/>
                </a:solidFill>
                <a:ea typeface="宋体" pitchFamily="2" charset="-122"/>
              </a:rPr>
              <a:t>I</a:t>
            </a:r>
            <a:r>
              <a:rPr lang="en-US" altLang="zh-TW" sz="1200" dirty="0">
                <a:solidFill>
                  <a:schemeClr val="tx1"/>
                </a:solidFill>
                <a:ea typeface="宋体" pitchFamily="2" charset="-122"/>
              </a:rPr>
              <a:t>ndustrial</a:t>
            </a:r>
            <a:r>
              <a:rPr lang="zh-TW" altLang="en-US" sz="1200" dirty="0">
                <a:solidFill>
                  <a:schemeClr val="tx1"/>
                </a:solidFill>
                <a:ea typeface="宋体" pitchFamily="2" charset="-122"/>
              </a:rPr>
              <a:t>）服務</a:t>
            </a:r>
            <a:r>
              <a:rPr lang="zh-CN" altLang="en-US" sz="1200" dirty="0">
                <a:solidFill>
                  <a:schemeClr val="tx1"/>
                </a:solidFill>
                <a:ea typeface="宋体" pitchFamily="2" charset="-122"/>
              </a:rPr>
              <a:t>（</a:t>
            </a:r>
            <a:r>
              <a:rPr lang="en-US" altLang="zh-CN" sz="1200" dirty="0">
                <a:solidFill>
                  <a:schemeClr val="tx1"/>
                </a:solidFill>
                <a:ea typeface="宋体" pitchFamily="2" charset="-122"/>
              </a:rPr>
              <a:t>Service</a:t>
            </a:r>
            <a:r>
              <a:rPr lang="zh-CN" altLang="en-US" sz="1200" dirty="0">
                <a:solidFill>
                  <a:schemeClr val="tx1"/>
                </a:solidFill>
                <a:ea typeface="宋体" pitchFamily="2" charset="-122"/>
              </a:rPr>
              <a:t>）</a:t>
            </a:r>
            <a:r>
              <a:rPr lang="zh-TW" altLang="en-US" sz="1200" dirty="0">
                <a:solidFill>
                  <a:schemeClr val="tx1"/>
                </a:solidFill>
                <a:ea typeface="宋体" pitchFamily="2" charset="-122"/>
              </a:rPr>
              <a:t>的行銷策略</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第 </a:t>
            </a:r>
            <a:r>
              <a:rPr lang="en-US" altLang="zh-TW" sz="1200" dirty="0"/>
              <a:t>8 </a:t>
            </a:r>
            <a:r>
              <a:rPr lang="zh-TW" altLang="en-US" sz="1200" dirty="0"/>
              <a:t>章 工業品服務的行銷策略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工藝品行銷的本質是關系行銷，因此客戶服務在建立、擴展、維護組織間關系等方面有獨特的作用。服務是維護客戶資源的紐帶，也是企業創造利潤的另一源泉。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8.1</a:t>
            </a:r>
            <a:r>
              <a:rPr lang="zh-TW" altLang="en-US" sz="1200" dirty="0"/>
              <a:t>、工業品服務的角色和重要性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工業品市場的服務產品，有兩種類型，一種是有產品依托的服務（</a:t>
            </a:r>
            <a:r>
              <a:rPr lang="en-US" altLang="zh-TW" sz="1200" dirty="0"/>
              <a:t>products supported by services</a:t>
            </a:r>
            <a:r>
              <a:rPr lang="zh-TW" altLang="en-US" sz="1200" dirty="0"/>
              <a:t>），另一種是純粹服務或商業服務（</a:t>
            </a:r>
            <a:r>
              <a:rPr lang="en-US" altLang="zh-TW" sz="1200" dirty="0"/>
              <a:t>pure services</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8.1.1</a:t>
            </a:r>
            <a:r>
              <a:rPr lang="zh-TW" altLang="en-US" sz="1200" dirty="0"/>
              <a:t>、有產品依托的服務</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有產品依托的服務，顧名思義，服務是伴隨著產品而來的。伴隨產品實體而來的服務與產品本身所解決的技術問題通常具有同等的重要性。公司生產製造某種產品來滿足市場的需求，買方可能會對生產製造公司提出，除了產品性能以外的其他服務要求，例如技術培訓、提供爲買方特別設計的應用軟件、發貨服務、零配件及維修保養服務等。例如，在奧的斯電梯公司（</a:t>
            </a:r>
            <a:r>
              <a:rPr lang="en-US" altLang="zh-TW" sz="1200" dirty="0"/>
              <a:t>OTIS Elevator</a:t>
            </a:r>
            <a:r>
              <a:rPr lang="zh-TW" altLang="en-US" sz="1200" dirty="0"/>
              <a:t>），服務和保養維修就占其年銷售額五十億美元中</a:t>
            </a:r>
            <a:r>
              <a:rPr lang="en-US" altLang="zh-TW" sz="1200" dirty="0"/>
              <a:t>65%</a:t>
            </a:r>
            <a:r>
              <a:rPr lang="zh-TW" altLang="en-US" sz="1200" dirty="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8.1.2</a:t>
            </a:r>
            <a:r>
              <a:rPr lang="zh-TW" altLang="en-US" sz="1200" dirty="0"/>
              <a:t>、純粹服務或商業服務或工業品服務</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這類服務是指所提供的服務並沒有相應的實物產品。這類服務可被定義爲「一個組織提供給另一個組織的行爲或績效，這種無形的行爲或績效不會導致所有權的轉移。其生產過程不一定要以物質產品爲基礎。」這類的商業包括：保險公司、咨詢公司、銀行業、維護服務、運輸、市場研究、信息技術管理、人事管理、證券業、保護服務、旅行預訂服務等。</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以下四點是導致純粹服務需求增加的主要原因：</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、公司和其他類型的組織將會愈來愈依賴於服務專家，這是因爲組織複雜性的加大和勞動分工及專業化的成本愈來愈高。不是本公司擅長的業務職能，不如交給專業化的服務公司或組織來管理。</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各組織加强了公司戰略和信息技術的直接聯系。戰略專家稱一個組織對信息和知識的管理將決定組織未來的成敗，決定組織是市場的領導還是追隨附屬。爲了將戰略和信息結合，公司需要咨詢到底買什麽樣的設備，怎樣應用信息技術來爲公司服務等來獲得競爭優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、通過雇傭外界的服務，組織可以更好控制資本運作和保持靈活性。這樣的好處就是組織自己擁有所有權，而使用權下放到外部服務單位。</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、時間的壓力（指培訓自己的專業人才所需的大量時間）和缺少内部資源也鼓勵了組織將精力放在一個小的活動範圍内，集中精力把這一小塊做到最好，而其他的活動就轉由服務專家去做。</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另外，經營觀念的變化也是造成純粹服務業需求不斷增長的一個重要的因素，並行工程、全面質量管理（</a:t>
            </a:r>
            <a:r>
              <a:rPr lang="en-US" altLang="zh-TW" sz="1200" dirty="0"/>
              <a:t>TQM</a:t>
            </a:r>
            <a:r>
              <a:rPr lang="zh-TW" altLang="en-US" sz="1200" dirty="0"/>
              <a:t>）、水平型組織以及削減組織規模等一系列最新管理觀念的普及，使企業充分認識到利用服務業這一企業外部資源的巨大優勢。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8.1.3</a:t>
            </a:r>
            <a:r>
              <a:rPr lang="zh-TW" altLang="en-US" sz="1200" dirty="0"/>
              <a:t>、工業品服務的特點</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對有產品依托的服務來講，在設計行銷計劃時，雖然可以簡單地從同一個角度來對待產品和服務，但是產品和服務的相對重要性和它們不同的戰略組成要素是有差異的。亨利</a:t>
            </a:r>
            <a:r>
              <a:rPr lang="en-US" altLang="zh-TW" sz="1200" dirty="0"/>
              <a:t>·</a:t>
            </a:r>
            <a:r>
              <a:rPr lang="zh-TW" altLang="en-US" sz="1200" dirty="0"/>
              <a:t>艾賽爾（</a:t>
            </a:r>
            <a:r>
              <a:rPr lang="en-US" altLang="zh-TW" sz="1200" dirty="0"/>
              <a:t>Henry </a:t>
            </a:r>
            <a:r>
              <a:rPr lang="en-US" altLang="zh-TW" sz="1200" dirty="0" err="1"/>
              <a:t>Assael</a:t>
            </a:r>
            <a:r>
              <a:rPr lang="zh-TW" altLang="en-US" sz="1200" dirty="0"/>
              <a:t>）曾指出產品和服務的内在不同：服務是無形的，產品是有形的；服務消費與服務生產同時進行，而產品消費可在時間上晚於產品生產；服務不可儲存，產品可以；服務存在高度的差異化，產品存在高度的標準化。</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對純粹服務的工業品服務來講，還應多加上兩條：服務的專門化和定制化，服務（複雜程度最高）對技術的要求更高。</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、服務的無形性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無形是服務最明顯的特點，不少行銷專家認爲無形和有形是服務和產品的最主要區別。</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產品是一種或某種有具體特徵和用途的物品，是由某種材料製成的，是有一定的重量、體積、顔色、形狀和輪廓的實物。而服務不是實物產品，服務是無形的，顧客在購買服務之前，看不見、嘗不到、摸不着、聽不見、嗅不到。例如，公司組織員工在醫院裏體檢，不可能事先知道體檢的質量。公司只能從醫院的醫療設備、醫生護士的整體業務水平、現有醫院治療、價格等方面做出對醫院服務質量的評價。一般而言，顧客只有充分信任服務的提供者才會購買或消費。</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信任和經驗因素不僅輔助購買決策，在購買之後仍然有其用武之地。對於用戶來講，無論是將其需要的服務概念化，還是對接受的服務進行評價都是十分困難的。所以，用戶在對服務進行評價時，總是希望能夠「爲無形的服務找到有形的依據」。因此服務提供者應採取一定的措施來增强顧客信心。第一，可以增加服務的有形性。服務行銷人員不但要將所提供的服務充分明確地介紹給客戶，還要幫助用戶對服務進行評價，「隨時爲用戶提供有形的替代性評價依據」。第二，服務提供者可以强調服務帶來的好處，而不只是描述服務的特點。如負責招生的人員可以對潛在的考生談談學校的分配情況，而不只是描述一下校園内的生活。第三，服務的提供者可以對服務制定品牌名稱，以增加顧客的信任感。第四、服務提供者還可以利用名人來爲服務創造信任感，如北京飯店在西元二十世紀八十年代就曾經利用了前美國總統雷根（</a:t>
            </a:r>
            <a:r>
              <a:rPr lang="en-US" altLang="zh-TW" sz="1200" dirty="0"/>
              <a:t>Ronald Wilson Reagan</a:t>
            </a:r>
            <a:r>
              <a:rPr lang="zh-TW" altLang="en-US" sz="1200" dirty="0"/>
              <a:t>）的聲譽。</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對於純服務來説，其建立顧客信任的方式主要有兩種：一是認真挑選和培訓「用戶聯係人」，通過他們推動企業向更多的用戶宣傳自己的服務；二是調整市場的行銷方案，使之更適合構建獨特的企業形象。舉例來説，律師事務所會通過大量的法律書籍、真皮座椅、高效率的接待員來顯示自身的業務實力。廣告咨詢顧問經常會租用豪華的辦公室、駕駛昂貴的汽車、參與奢侈的娛樂活動，他們希望以此將無形化的信息轉化爲有形的依據傳達給客戶。</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另外，爲了消除客戶在購買和評價工業品服務過程中所產生的疑慮，建議行銷人員利用個人聯絡、公共關系、廣告宣傳、服務介紹等經過預先設計的行動使客戶逐漸了解以下内容：</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(1)</a:t>
            </a:r>
            <a:r>
              <a:rPr lang="zh-TW" altLang="en-US" sz="1200" dirty="0"/>
              <a:t>、在何種情況下需要專業化服務；</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、評價不同專業機構所應考慮的主要因素；</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、如何向專業人員表達自己的目的、需求以及其他看法；</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、如何確保自己對服務提供商的期望切合實際。</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這裏需要指出，產品和服務有形和無形的區別，在一般的實際運作中，產品和服務將會呈現出其中一方占主導地位的特性，很少會出現純產品和純服務的情形。</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2</a:t>
            </a:r>
            <a:r>
              <a:rPr lang="zh-TW" altLang="en-US" sz="1200" dirty="0"/>
              <a:t>、服務的不可分割性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有形的實物產品在從生產、流通到最終消費的過程中，往往要經過一系列的中間環節，生產與消費的過程具有一定的時間間隔，生產在先，消費在後。然而服務則與之不同，服務具有不可分割的特徵，即服務的生產過程與消費過程同時進行，也就是說服務人員向顧客提供服務時，也正是顧客消費服務的時刻，二者在時間上不可分離。例如，一位旅客乘汽車從廣州到深圳，車上司機開車之時正是旅客消費的時候，車到深圳司機停車旅客消費結束，這種服務的產生和消費是同時進行的。服務一開始消費就開始，服務一結束消費也就結束。</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由於服務本身不是一個具體的物品，而是一系列的活動或過程，所以在服務的過程中消費者和生產者必須直接發生聯系，從而生產的過程也就是消費的過程。服務的這種特性表明，顧客只有而且必須加入到服務的生產過程中才能最終消費到服務。例如，病人必須與醫生合作，如實向醫生講述自己的病症才能幫助醫生做出正確的診斷，對症下藥。又如，會計事務所對某企業提出納稅建議，其質量在一定程度上就取決於用戶所提供的信息。</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組織能提供服務與客戶願意參與消費共同構成了服務生產與服務消費。所以服務提供商與用戶建立持久關系就顯得尤爲重要。服務買賣雙方保持關系的原因很多，包括：雙方獲得了充分的社會與經濟效益；在相互關系中投資的程度和性質；沒有質量更高的替代品；沒有更換供應商的機會或是雙方已經形成了人格化的關系。上述這些因素應是組織與用戶提供服務並建立關系時著重考慮的關鍵點。從服務的不可分割性可以知道，組織應對與客戶之間已經建立起來的良好關系倍加珍惜，這種投入對企業尤其是工業品服務企業維繫自身生存競爭優勢十分重要。</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3</a:t>
            </a:r>
            <a:r>
              <a:rPr lang="zh-TW" altLang="en-US" sz="1200" dirty="0"/>
              <a:t>、服務的異質性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服務的異質性是指服務的構成及其質量水平經常變化，很難統一界定。因爲每個服務提供商的產出、服務方式及服務價值都是不同的，所以絕大多數服務都無法標準化。「服務是人與人之間的游戲」。由於人類個性和組織差異性的存在，還使得對於服務質量的檢驗很難採用統一的標準。一方面，由於服務人員自身因素（如心理狀態）的影響，即使同一服務人員所提供的服務也可能會有不同的標準；另一方面，由於顧客直接參與服務的生產和消費過程，於是顧客本身的因素（如知識水平、興趣、愛好）也直接影響服務的質量和效果。</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由於始終如一地保證質量非常困難，服務行銷人員應在對其客戶進行有效影響之前進行市場行銷的定位工作。爲了保證客戶對服務滿意，服務提供商必須仔細挑選工作人員，並堅持定期收集客戶需求方面的有關信息。</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4</a:t>
            </a:r>
            <a:r>
              <a:rPr lang="zh-TW" altLang="en-US" sz="1200" dirty="0"/>
              <a:t>、服務的不可儲存性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服務是在一種特定的時間内的需求。一個製造商可以生產出某種商品，然後存放於倉庫之中等待消費，但服務卻不能存儲起來等待消費。因爲服務的生產與消費同時進行，當消費者購買服務時，服務即產生，而當沒有消費者購買服務時，服務的提供者只好坐等顧客。服務的不可儲存性並非表示它不產生儲存成本，只是服務業的儲存成本與製造業的儲存成本不同而已。製造業的儲存成本發生在儲藏產品的花費上，而服務業的儲存成本則主要發生在無顧客上，後者叫做閑置生產力成本，這是指一個公司和個人有提供服務的能力和時間，卻沒有顧客。比如，一個法律事務所某天沒有一個客戶光顧，那麽該事務所絕不可能將該天能夠提供的服務能力和時間儲存起來，以備不時之需。</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對於企業來講，服務需求管理是一項極爲重要的工作。在旺季，爲了滿足市場需求，企業尤其是服務企業往往會添加服務設備，增加服務人員；在淡季，許多企業經常會削價促銷，希望增加銷售量，提高服務設施的利用率，如旅游公司、娛樂場所等行業。</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服務不可儲存，也容易消失。服務在可以利用的時候如果不被購買和利用，它就會消失。例如一個企業購買了一臺大型設備，該設備的設計使用壽命是十年，有免費的三年故障維修服務，假如設備使用已達三年，則供應商爲其提供的免費維修服務也隨之停止，如在此期間設備沒有任何的故障發生，則顧客也不能要求將此免費服務轉爲後續的另一個三年，不能將未使用的服務存儲起來下一次使用。</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5</a:t>
            </a:r>
            <a:r>
              <a:rPr lang="zh-TW" altLang="en-US" sz="1200" dirty="0"/>
              <a:t>、服務的非所有權性</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服務的購買者雖然可以使用他們購買的服務，但並非是對此類服務的完全占有，即不擁有所有權。從根本上講，購買服務是爲使用、進入或雇傭某一類服務所花費的費用。服務提供者應在市場與客戶溝通時强調服務的非所有權性的好處，主要的好處是，通過第三方提供服務可以幫助購買者減少服務人員、降低費用和資本要求。例如企業外包其會計審計業務給專業的服務公司，交付一定的費用，可能要比企業自己運作雇傭會計審計部門要高效。</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t>8.1.4</a:t>
            </a:r>
            <a:r>
              <a:rPr lang="zh-TW" altLang="en-US" sz="1200" dirty="0"/>
              <a:t>、採購主管對工業品服務的看法</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t>研究者對提供服務型商品的企業給出建議，服務行銷人員應當實現服務過程的標準化，重要的一點是爲用戶評價服務質量提供一個參考標準，或者説，提供一種認識方法，使用戶可以更好地判斷，良好服務應當是什麽樣子。</a:t>
            </a:r>
          </a:p>
        </p:txBody>
      </p:sp>
      <p:sp>
        <p:nvSpPr>
          <p:cNvPr id="24580" name="灯片编号占位符 3">
            <a:extLst>
              <a:ext uri="{FF2B5EF4-FFF2-40B4-BE49-F238E27FC236}">
                <a16:creationId xmlns:a16="http://schemas.microsoft.com/office/drawing/2014/main" id="{B573789D-26E5-1171-9354-804A1A3A8BCE}"/>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4</a:t>
            </a:fld>
            <a:endParaRPr lang="en-US" altLang="zh-CN" dirty="0"/>
          </a:p>
        </p:txBody>
      </p:sp>
    </p:spTree>
    <p:extLst>
      <p:ext uri="{BB962C8B-B14F-4D97-AF65-F5344CB8AC3E}">
        <p14:creationId xmlns:p14="http://schemas.microsoft.com/office/powerpoint/2010/main" val="3862266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85103-5270-FB65-84FF-7A6CFFE51508}"/>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C3E47A3E-8BFA-14AB-B08A-8BEB06627CA8}"/>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7A120489-F5CD-C877-40BB-BE4379496308}"/>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8 </a:t>
            </a:r>
            <a:r>
              <a:rPr lang="zh-TW" altLang="en-US" sz="1200" dirty="0">
                <a:solidFill>
                  <a:schemeClr val="tx1"/>
                </a:solidFill>
                <a:ea typeface="宋体" pitchFamily="2" charset="-122"/>
              </a:rPr>
              <a:t>章 工業品（</a:t>
            </a:r>
            <a:r>
              <a:rPr lang="en-US" altLang="zh-CN" sz="1200" dirty="0">
                <a:solidFill>
                  <a:schemeClr val="tx1"/>
                </a:solidFill>
                <a:ea typeface="宋体" pitchFamily="2" charset="-122"/>
              </a:rPr>
              <a:t>I</a:t>
            </a:r>
            <a:r>
              <a:rPr lang="en-US" altLang="zh-TW" sz="1200" dirty="0">
                <a:solidFill>
                  <a:schemeClr val="tx1"/>
                </a:solidFill>
                <a:ea typeface="宋体" pitchFamily="2" charset="-122"/>
              </a:rPr>
              <a:t>ndustrial</a:t>
            </a:r>
            <a:r>
              <a:rPr lang="zh-TW" altLang="en-US" sz="1200" dirty="0">
                <a:solidFill>
                  <a:schemeClr val="tx1"/>
                </a:solidFill>
                <a:ea typeface="宋体" pitchFamily="2" charset="-122"/>
              </a:rPr>
              <a:t>）服務</a:t>
            </a:r>
            <a:r>
              <a:rPr lang="zh-CN" altLang="en-US" sz="1200" dirty="0">
                <a:solidFill>
                  <a:schemeClr val="tx1"/>
                </a:solidFill>
                <a:ea typeface="宋体" pitchFamily="2" charset="-122"/>
              </a:rPr>
              <a:t>（</a:t>
            </a:r>
            <a:r>
              <a:rPr lang="en-US" altLang="zh-CN" sz="1200" dirty="0">
                <a:solidFill>
                  <a:schemeClr val="tx1"/>
                </a:solidFill>
                <a:ea typeface="宋体" pitchFamily="2" charset="-122"/>
              </a:rPr>
              <a:t>Service</a:t>
            </a:r>
            <a:r>
              <a:rPr lang="zh-CN" altLang="en-US" sz="1200" dirty="0">
                <a:solidFill>
                  <a:schemeClr val="tx1"/>
                </a:solidFill>
                <a:ea typeface="宋体" pitchFamily="2" charset="-122"/>
              </a:rPr>
              <a:t>）</a:t>
            </a:r>
            <a:r>
              <a:rPr lang="zh-TW" altLang="en-US" sz="1200" dirty="0">
                <a:solidFill>
                  <a:schemeClr val="tx1"/>
                </a:solidFill>
                <a:ea typeface="宋体" pitchFamily="2" charset="-122"/>
              </a:rPr>
              <a:t>的行銷策略</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Adapted from Valarie A. Zeithaml and Mary Jo Bitner. Services Marketing New York: McGraw-Hill, 2000, 82~85</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8.2</a:t>
            </a:r>
            <a:r>
              <a:rPr lang="zh-TW" altLang="en-US" sz="1200" dirty="0">
                <a:solidFill>
                  <a:schemeClr val="tx1"/>
                </a:solidFill>
                <a:ea typeface="宋体" pitchFamily="2" charset="-122"/>
              </a:rPr>
              <a:t>、服務質量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服務提供者的實際服務表現，或他們對服務質量的理解，與消費者對服務的理解，基本沒有任何的相關性。只有當服務提供者達到或超過顧客的期望時，消費者才會認爲是「好」的服務，提供服務的公司應小心地爲自己提供的商品戰略定位：低服務承諾，高服務質量，以便使顧客的期望稍小於公司實際能提供的服務質量。</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服務的質量依賴於提供服務的人員的技能和才幹，如果一項新的服務游離於公司服務行銷人員的能力之外（新服務和公司人員的優勢不能結合），服務的品質和服務的發送都將可能出現偏差，最終會導致服務消費者對此項新服務的不愉快的感受。</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8.2.1</a:t>
            </a:r>
            <a:r>
              <a:rPr lang="zh-TW" altLang="en-US" sz="1200" dirty="0">
                <a:solidFill>
                  <a:schemeClr val="tx1"/>
                </a:solidFill>
                <a:ea typeface="宋体" pitchFamily="2" charset="-122"/>
              </a:rPr>
              <a:t>、服務質量的組成要素</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由於工業品服務具有無形的特點並且很難標準化，不像評價產品那樣，服務購買者往往很難評價服務質量。由於一些服務提供者沒能提供始終如一的服務質量，這導致顧客不斷地接受到低劣服務的刺激，從而使他們獲得了一種對購買服務型商品風險的認知和預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顧客主要將其注意力放在以下五個方面來評估服務的質量，即：服務是否可靠、是否反應快、是否有保證、服務人員是否用心（針對性）、轉化爲有形展示出的程度。其中，服務是否可靠（發送及承諾）對顧客來講是最重要的。一項針對</a:t>
            </a:r>
            <a:r>
              <a:rPr lang="en-US" altLang="zh-TW" sz="1200" dirty="0">
                <a:solidFill>
                  <a:schemeClr val="tx1"/>
                </a:solidFill>
                <a:ea typeface="宋体" pitchFamily="2" charset="-122"/>
              </a:rPr>
              <a:t>379</a:t>
            </a:r>
            <a:r>
              <a:rPr lang="zh-TW" altLang="en-US" sz="1200" dirty="0">
                <a:solidFill>
                  <a:schemeClr val="tx1"/>
                </a:solidFill>
                <a:ea typeface="宋体" pitchFamily="2" charset="-122"/>
              </a:rPr>
              <a:t>名經理所做的調查中，超過</a:t>
            </a:r>
            <a:r>
              <a:rPr lang="en-US" altLang="zh-TW" sz="1200" dirty="0">
                <a:solidFill>
                  <a:schemeClr val="tx1"/>
                </a:solidFill>
                <a:ea typeface="宋体" pitchFamily="2" charset="-122"/>
              </a:rPr>
              <a:t>90%</a:t>
            </a:r>
            <a:r>
              <a:rPr lang="zh-TW" altLang="en-US" sz="1200" dirty="0">
                <a:solidFill>
                  <a:schemeClr val="tx1"/>
                </a:solidFill>
                <a:ea typeface="宋体" pitchFamily="2" charset="-122"/>
              </a:rPr>
              <a:t>的調查對象認爲可靠性與責任感是服務行銷工作中最基本也是最重要的因素。高質量的服務表現還有賴於一綫服務工作人員的服務方式。對於顧客來講，服務質量應該：能顯示服務人員的反應快慢，這有助於給顧客以信心；能顯示服務人員是否能夠向顧客提供獨特的服務，滿足客戶的偏好；能顯示服務人員能否向顧客提供專業的服務。事實上，服務人員的表現不佳，可以暫時性的由他們與顧客的關系來補償。例如，剛剛修理過的複印件又出現了故障，通過快速地承認錯誤和對所出現的問題及時地響應，服務人員甚至還可以加强鞏固與客戶的關系。另外，服務人員幫助用戶和提供積極支持的真誠願望也是顧客評估服務質量的一個重要的因素。</a:t>
            </a:r>
          </a:p>
        </p:txBody>
      </p:sp>
      <p:sp>
        <p:nvSpPr>
          <p:cNvPr id="24580" name="灯片编号占位符 3">
            <a:extLst>
              <a:ext uri="{FF2B5EF4-FFF2-40B4-BE49-F238E27FC236}">
                <a16:creationId xmlns:a16="http://schemas.microsoft.com/office/drawing/2014/main" id="{50E1DB4F-2592-001F-0925-11DFDFE85FE3}"/>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5</a:t>
            </a:fld>
            <a:endParaRPr lang="en-US" altLang="zh-CN" dirty="0"/>
          </a:p>
        </p:txBody>
      </p:sp>
    </p:spTree>
    <p:extLst>
      <p:ext uri="{BB962C8B-B14F-4D97-AF65-F5344CB8AC3E}">
        <p14:creationId xmlns:p14="http://schemas.microsoft.com/office/powerpoint/2010/main" val="2298532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2904BF-1407-833E-65B5-6D2A13DCD245}"/>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8B3EEFA7-20E1-C59C-3593-74BE284A0F55}"/>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336C62C7-2621-62E7-0FCD-3839AE87E050}"/>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8 </a:t>
            </a:r>
            <a:r>
              <a:rPr lang="zh-TW" altLang="en-US" sz="1200" dirty="0">
                <a:solidFill>
                  <a:schemeClr val="tx1"/>
                </a:solidFill>
                <a:ea typeface="宋体" pitchFamily="2" charset="-122"/>
              </a:rPr>
              <a:t>章 工業品（</a:t>
            </a:r>
            <a:r>
              <a:rPr lang="en-US" altLang="zh-CN" sz="1200" dirty="0">
                <a:solidFill>
                  <a:schemeClr val="tx1"/>
                </a:solidFill>
                <a:ea typeface="宋体" pitchFamily="2" charset="-122"/>
              </a:rPr>
              <a:t>I</a:t>
            </a:r>
            <a:r>
              <a:rPr lang="en-US" altLang="zh-TW" sz="1200" dirty="0">
                <a:solidFill>
                  <a:schemeClr val="tx1"/>
                </a:solidFill>
                <a:ea typeface="宋体" pitchFamily="2" charset="-122"/>
              </a:rPr>
              <a:t>ndustrial</a:t>
            </a:r>
            <a:r>
              <a:rPr lang="zh-TW" altLang="en-US" sz="1200" dirty="0">
                <a:solidFill>
                  <a:schemeClr val="tx1"/>
                </a:solidFill>
                <a:ea typeface="宋体" pitchFamily="2" charset="-122"/>
              </a:rPr>
              <a:t>）服務</a:t>
            </a:r>
            <a:r>
              <a:rPr lang="zh-CN" altLang="en-US" sz="1200" dirty="0">
                <a:solidFill>
                  <a:schemeClr val="tx1"/>
                </a:solidFill>
                <a:ea typeface="宋体" pitchFamily="2" charset="-122"/>
              </a:rPr>
              <a:t>（</a:t>
            </a:r>
            <a:r>
              <a:rPr lang="en-US" altLang="zh-CN" sz="1200" dirty="0">
                <a:solidFill>
                  <a:schemeClr val="tx1"/>
                </a:solidFill>
                <a:ea typeface="宋体" pitchFamily="2" charset="-122"/>
              </a:rPr>
              <a:t>Service</a:t>
            </a:r>
            <a:r>
              <a:rPr lang="zh-CN" altLang="en-US" sz="1200" dirty="0">
                <a:solidFill>
                  <a:schemeClr val="tx1"/>
                </a:solidFill>
                <a:ea typeface="宋体" pitchFamily="2" charset="-122"/>
              </a:rPr>
              <a:t>）</a:t>
            </a:r>
            <a:r>
              <a:rPr lang="zh-TW" altLang="en-US" sz="1200" dirty="0">
                <a:solidFill>
                  <a:schemeClr val="tx1"/>
                </a:solidFill>
                <a:ea typeface="宋体" pitchFamily="2" charset="-122"/>
              </a:rPr>
              <a:t>的行銷策略</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Christian </a:t>
            </a:r>
            <a:r>
              <a:rPr lang="en-US" altLang="zh-TW" sz="1200" dirty="0" err="1">
                <a:solidFill>
                  <a:schemeClr val="tx1"/>
                </a:solidFill>
                <a:ea typeface="宋体" pitchFamily="2" charset="-122"/>
              </a:rPr>
              <a:t>Gronroos</a:t>
            </a:r>
            <a:r>
              <a:rPr lang="en-US" altLang="zh-TW" sz="1200" dirty="0">
                <a:solidFill>
                  <a:schemeClr val="tx1"/>
                </a:solidFill>
                <a:ea typeface="宋体" pitchFamily="2" charset="-122"/>
              </a:rPr>
              <a:t>. A service quality model and its marketing implication. European Journal of Marketing, 1984, 18(4)</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8.2.2</a:t>
            </a:r>
            <a:r>
              <a:rPr lang="zh-TW" altLang="en-US" sz="1200" dirty="0">
                <a:solidFill>
                  <a:schemeClr val="tx1"/>
                </a:solidFill>
                <a:ea typeface="宋体" pitchFamily="2" charset="-122"/>
              </a:rPr>
              <a:t>、顧客滿意度和忠誠度</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、滿意度和忠誠度及其相互關系</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顧客滿意是一種心理活動，是顧客被滿足後的愉悅感。菲利普</a:t>
            </a:r>
            <a:r>
              <a:rPr lang="en-US" altLang="zh-TW" sz="1200" dirty="0">
                <a:solidFill>
                  <a:schemeClr val="tx1"/>
                </a:solidFill>
                <a:ea typeface="宋体" pitchFamily="2" charset="-122"/>
              </a:rPr>
              <a:t>·</a:t>
            </a:r>
            <a:r>
              <a:rPr lang="zh-TW" altLang="en-US" sz="1200" dirty="0">
                <a:solidFill>
                  <a:schemeClr val="tx1"/>
                </a:solidFill>
                <a:ea typeface="宋体" pitchFamily="2" charset="-122"/>
              </a:rPr>
              <a:t>科特勒（</a:t>
            </a:r>
            <a:r>
              <a:rPr lang="en-US" altLang="zh-TW" sz="1200" dirty="0" err="1">
                <a:solidFill>
                  <a:schemeClr val="tx1"/>
                </a:solidFill>
                <a:ea typeface="宋体" pitchFamily="2" charset="-122"/>
              </a:rPr>
              <a:t>Philip·Kotler</a:t>
            </a:r>
            <a:r>
              <a:rPr lang="zh-TW" altLang="en-US" sz="1200" dirty="0">
                <a:solidFill>
                  <a:schemeClr val="tx1"/>
                </a:solidFill>
                <a:ea typeface="宋体" pitchFamily="2" charset="-122"/>
              </a:rPr>
              <a:t>）指出：「滿意是一個人通過對一個產品和服務的可感知的效果與他的期望相比較後所形成的感覺狀態。」因此，滿意水平是可感知的效果和期望值之間的差異函數。</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四種因素會影響顧客的滿意度：</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、顧客期望所有的供應商都要提供產品和服務的基本要素。</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、基本的支持性服務使得產品和服務更加有效或更易於使用，如提供技術協助和培訓；</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、有一個保護恢復性的流程，能夠快速地解決產品和服務的問題；</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、非凡的服務能夠爲客戶獨特的問題提供優秀的解決方案，能夠滿足客戶的需求，使得產品和服務看上去更加的顧客化。</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全球主要的服務性公司都非常仔細地測評和監控其顧客的滿意度，因爲滿意度與顧客的忠誠度有關，作爲回報，顧客忠誠度將爲公司創造長期的利潤。以施樂公司（</a:t>
            </a:r>
            <a:r>
              <a:rPr lang="en-US" altLang="zh-TW" sz="1200" dirty="0">
                <a:solidFill>
                  <a:schemeClr val="tx1"/>
                </a:solidFill>
                <a:ea typeface="宋体" pitchFamily="2" charset="-122"/>
              </a:rPr>
              <a:t>Xerox</a:t>
            </a:r>
            <a:r>
              <a:rPr lang="zh-TW" altLang="en-US" sz="1200" dirty="0">
                <a:solidFill>
                  <a:schemeClr val="tx1"/>
                </a:solidFill>
                <a:ea typeface="宋体" pitchFamily="2" charset="-122"/>
              </a:rPr>
              <a:t>）爲例，該公司就產品和服務的滿意度定期對超過</a:t>
            </a:r>
            <a:r>
              <a:rPr lang="en-US" altLang="zh-TW" sz="1200" dirty="0">
                <a:solidFill>
                  <a:schemeClr val="tx1"/>
                </a:solidFill>
                <a:ea typeface="宋体" pitchFamily="2" charset="-122"/>
              </a:rPr>
              <a:t>40</a:t>
            </a:r>
            <a:r>
              <a:rPr lang="zh-TW" altLang="en-US" sz="1200" dirty="0">
                <a:solidFill>
                  <a:schemeClr val="tx1"/>
                </a:solidFill>
                <a:ea typeface="宋体" pitchFamily="2" charset="-122"/>
              </a:rPr>
              <a:t>萬名的消費者進行調研，調研選用</a:t>
            </a:r>
            <a:r>
              <a:rPr lang="en-US" altLang="zh-TW" sz="1200" dirty="0">
                <a:solidFill>
                  <a:schemeClr val="tx1"/>
                </a:solidFill>
                <a:ea typeface="宋体" pitchFamily="2" charset="-122"/>
              </a:rPr>
              <a:t>5</a:t>
            </a:r>
            <a:r>
              <a:rPr lang="zh-TW" altLang="en-US" sz="1200" dirty="0">
                <a:solidFill>
                  <a:schemeClr val="tx1"/>
                </a:solidFill>
                <a:ea typeface="宋体" pitchFamily="2" charset="-122"/>
              </a:rPr>
              <a:t>分的尺度來衡量，</a:t>
            </a:r>
            <a:r>
              <a:rPr lang="en-US" altLang="zh-TW" sz="1200" dirty="0">
                <a:solidFill>
                  <a:schemeClr val="tx1"/>
                </a:solidFill>
                <a:ea typeface="宋体" pitchFamily="2" charset="-122"/>
              </a:rPr>
              <a:t>5</a:t>
            </a:r>
            <a:r>
              <a:rPr lang="zh-TW" altLang="en-US" sz="1200" dirty="0">
                <a:solidFill>
                  <a:schemeClr val="tx1"/>
                </a:solidFill>
                <a:ea typeface="宋体" pitchFamily="2" charset="-122"/>
              </a:rPr>
              <a:t>分爲最高，</a:t>
            </a:r>
            <a:r>
              <a:rPr lang="en-US" altLang="zh-TW" sz="1200" dirty="0">
                <a:solidFill>
                  <a:schemeClr val="tx1"/>
                </a:solidFill>
                <a:ea typeface="宋体" pitchFamily="2" charset="-122"/>
              </a:rPr>
              <a:t>1</a:t>
            </a:r>
            <a:r>
              <a:rPr lang="zh-TW" altLang="en-US" sz="1200" dirty="0">
                <a:solidFill>
                  <a:schemeClr val="tx1"/>
                </a:solidFill>
                <a:ea typeface="宋体" pitchFamily="2" charset="-122"/>
              </a:rPr>
              <a:t>分爲最低。通過數據分析，施樂公司（</a:t>
            </a:r>
            <a:r>
              <a:rPr lang="en-US" altLang="zh-TW" sz="1200" dirty="0">
                <a:solidFill>
                  <a:schemeClr val="tx1"/>
                </a:solidFill>
                <a:ea typeface="宋体" pitchFamily="2" charset="-122"/>
              </a:rPr>
              <a:t>Xerox</a:t>
            </a:r>
            <a:r>
              <a:rPr lang="zh-TW" altLang="en-US" sz="1200" dirty="0">
                <a:solidFill>
                  <a:schemeClr val="tx1"/>
                </a:solidFill>
                <a:ea typeface="宋体" pitchFamily="2" charset="-122"/>
              </a:rPr>
              <a:t>）的經理們得到了一個驚人的發現，非常滿意（打</a:t>
            </a:r>
            <a:r>
              <a:rPr lang="en-US" altLang="zh-TW" sz="1200" dirty="0">
                <a:solidFill>
                  <a:schemeClr val="tx1"/>
                </a:solidFill>
                <a:ea typeface="宋体" pitchFamily="2" charset="-122"/>
              </a:rPr>
              <a:t>5</a:t>
            </a:r>
            <a:r>
              <a:rPr lang="zh-TW" altLang="en-US" sz="1200" dirty="0">
                <a:solidFill>
                  <a:schemeClr val="tx1"/>
                </a:solidFill>
                <a:ea typeface="宋体" pitchFamily="2" charset="-122"/>
              </a:rPr>
              <a:t>分評價）的顧客忠誠度要遠遠高於滿意（打</a:t>
            </a:r>
            <a:r>
              <a:rPr lang="en-US" altLang="zh-TW" sz="1200" dirty="0">
                <a:solidFill>
                  <a:schemeClr val="tx1"/>
                </a:solidFill>
                <a:ea typeface="宋体" pitchFamily="2" charset="-122"/>
              </a:rPr>
              <a:t>4</a:t>
            </a:r>
            <a:r>
              <a:rPr lang="zh-TW" altLang="en-US" sz="1200" dirty="0">
                <a:solidFill>
                  <a:schemeClr val="tx1"/>
                </a:solidFill>
                <a:ea typeface="宋体" pitchFamily="2" charset="-122"/>
              </a:rPr>
              <a:t>分評價）的顧客。事實上，非常滿意（打</a:t>
            </a:r>
            <a:r>
              <a:rPr lang="en-US" altLang="zh-TW" sz="1200" dirty="0">
                <a:solidFill>
                  <a:schemeClr val="tx1"/>
                </a:solidFill>
                <a:ea typeface="宋体" pitchFamily="2" charset="-122"/>
              </a:rPr>
              <a:t>5</a:t>
            </a:r>
            <a:r>
              <a:rPr lang="zh-TW" altLang="en-US" sz="1200" dirty="0">
                <a:solidFill>
                  <a:schemeClr val="tx1"/>
                </a:solidFill>
                <a:ea typeface="宋体" pitchFamily="2" charset="-122"/>
              </a:rPr>
              <a:t>分評價）的顧客願意重複購買施樂公司（</a:t>
            </a:r>
            <a:r>
              <a:rPr lang="en-US" altLang="zh-TW" sz="1200" dirty="0">
                <a:solidFill>
                  <a:schemeClr val="tx1"/>
                </a:solidFill>
                <a:ea typeface="宋体" pitchFamily="2" charset="-122"/>
              </a:rPr>
              <a:t>Xerox</a:t>
            </a:r>
            <a:r>
              <a:rPr lang="zh-TW" altLang="en-US" sz="1200" dirty="0">
                <a:solidFill>
                  <a:schemeClr val="tx1"/>
                </a:solidFill>
                <a:ea typeface="宋体" pitchFamily="2" charset="-122"/>
              </a:rPr>
              <a:t>）產品的次數，要比滿意（打</a:t>
            </a:r>
            <a:r>
              <a:rPr lang="en-US" altLang="zh-TW" sz="1200" dirty="0">
                <a:solidFill>
                  <a:schemeClr val="tx1"/>
                </a:solidFill>
                <a:ea typeface="宋体" pitchFamily="2" charset="-122"/>
              </a:rPr>
              <a:t>4</a:t>
            </a:r>
            <a:r>
              <a:rPr lang="zh-TW" altLang="en-US" sz="1200" dirty="0">
                <a:solidFill>
                  <a:schemeClr val="tx1"/>
                </a:solidFill>
                <a:ea typeface="宋体" pitchFamily="2" charset="-122"/>
              </a:rPr>
              <a:t>分評價）的顧客大</a:t>
            </a:r>
            <a:r>
              <a:rPr lang="en-US" altLang="zh-TW" sz="1200" dirty="0">
                <a:solidFill>
                  <a:schemeClr val="tx1"/>
                </a:solidFill>
                <a:ea typeface="宋体" pitchFamily="2" charset="-122"/>
              </a:rPr>
              <a:t>6</a:t>
            </a:r>
            <a:r>
              <a:rPr lang="zh-TW" altLang="en-US" sz="1200" dirty="0">
                <a:solidFill>
                  <a:schemeClr val="tx1"/>
                </a:solidFill>
                <a:ea typeface="宋体" pitchFamily="2" charset="-122"/>
              </a:rPr>
              <a:t>倍。因此，公司的主要任務不是培養滿意的顧客，而是培養和留住那些「完全」滿意（</a:t>
            </a:r>
            <a:r>
              <a:rPr lang="en-US" altLang="zh-TW" sz="1200" dirty="0">
                <a:solidFill>
                  <a:schemeClr val="tx1"/>
                </a:solidFill>
                <a:ea typeface="宋体" pitchFamily="2" charset="-122"/>
              </a:rPr>
              <a:t>totally satisfied</a:t>
            </a:r>
            <a:r>
              <a:rPr lang="zh-TW" altLang="en-US" sz="1200" dirty="0">
                <a:solidFill>
                  <a:schemeClr val="tx1"/>
                </a:solidFill>
                <a:ea typeface="宋体" pitchFamily="2" charset="-122"/>
              </a:rPr>
              <a:t>）的顧客。顧客滿意度和忠誠度的相關性並不大，「完全」滿意（</a:t>
            </a:r>
            <a:r>
              <a:rPr lang="en-US" altLang="zh-TW" sz="1200" dirty="0">
                <a:solidFill>
                  <a:schemeClr val="tx1"/>
                </a:solidFill>
                <a:ea typeface="宋体" pitchFamily="2" charset="-122"/>
              </a:rPr>
              <a:t>totally satisfied</a:t>
            </a:r>
            <a:r>
              <a:rPr lang="zh-TW" altLang="en-US" sz="1200" dirty="0">
                <a:solidFill>
                  <a:schemeClr val="tx1"/>
                </a:solidFill>
                <a:ea typeface="宋体" pitchFamily="2" charset="-122"/>
              </a:rPr>
              <a:t>）才會引發顧客的忠誠度。</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基於上述分析，施樂公司（</a:t>
            </a:r>
            <a:r>
              <a:rPr lang="en-US" altLang="zh-TW" sz="1200" dirty="0">
                <a:solidFill>
                  <a:schemeClr val="tx1"/>
                </a:solidFill>
                <a:ea typeface="宋体" pitchFamily="2" charset="-122"/>
              </a:rPr>
              <a:t>Xerox</a:t>
            </a:r>
            <a:r>
              <a:rPr lang="zh-TW" altLang="en-US" sz="1200" dirty="0">
                <a:solidFill>
                  <a:schemeClr val="tx1"/>
                </a:solidFill>
                <a:ea typeface="宋体" pitchFamily="2" charset="-122"/>
              </a:rPr>
              <a:t>）將創造「追隨者」（</a:t>
            </a:r>
            <a:r>
              <a:rPr lang="en-US" altLang="zh-TW" sz="1200" dirty="0">
                <a:solidFill>
                  <a:schemeClr val="tx1"/>
                </a:solidFill>
                <a:ea typeface="宋体" pitchFamily="2" charset="-122"/>
              </a:rPr>
              <a:t>apostles</a:t>
            </a:r>
            <a:r>
              <a:rPr lang="zh-TW" altLang="en-US" sz="1200" dirty="0">
                <a:solidFill>
                  <a:schemeClr val="tx1"/>
                </a:solidFill>
                <a:ea typeface="宋体" pitchFamily="2" charset="-122"/>
              </a:rPr>
              <a:t>）放在了高度優先的位置上。「追隨者」（</a:t>
            </a:r>
            <a:r>
              <a:rPr lang="en-US" altLang="zh-TW" sz="1200" dirty="0">
                <a:solidFill>
                  <a:schemeClr val="tx1"/>
                </a:solidFill>
                <a:ea typeface="宋体" pitchFamily="2" charset="-122"/>
              </a:rPr>
              <a:t>apostles</a:t>
            </a:r>
            <a:r>
              <a:rPr lang="zh-TW" altLang="en-US" sz="1200" dirty="0">
                <a:solidFill>
                  <a:schemeClr val="tx1"/>
                </a:solidFill>
                <a:ea typeface="宋体" pitchFamily="2" charset="-122"/>
              </a:rPr>
              <a:t>）就是指一類對某公司的產品或服務非常滿意的人，他們肯放棄其他公司的產品和服務。托馬斯</a:t>
            </a:r>
            <a:r>
              <a:rPr lang="en-US" altLang="zh-TW" sz="1200" dirty="0">
                <a:solidFill>
                  <a:schemeClr val="tx1"/>
                </a:solidFill>
                <a:ea typeface="宋体" pitchFamily="2" charset="-122"/>
              </a:rPr>
              <a:t>·</a:t>
            </a:r>
            <a:r>
              <a:rPr lang="zh-TW" altLang="en-US" sz="1200" dirty="0">
                <a:solidFill>
                  <a:schemeClr val="tx1"/>
                </a:solidFill>
                <a:ea typeface="宋体" pitchFamily="2" charset="-122"/>
              </a:rPr>
              <a:t>瓊斯（</a:t>
            </a:r>
            <a:r>
              <a:rPr lang="en-US" altLang="zh-TW" sz="1200" dirty="0" err="1">
                <a:solidFill>
                  <a:schemeClr val="tx1"/>
                </a:solidFill>
                <a:ea typeface="宋体" pitchFamily="2" charset="-122"/>
              </a:rPr>
              <a:t>Thomas·Jones</a:t>
            </a:r>
            <a:r>
              <a:rPr lang="zh-TW" altLang="en-US" sz="1200" dirty="0">
                <a:solidFill>
                  <a:schemeClr val="tx1"/>
                </a:solidFill>
                <a:ea typeface="宋体" pitchFamily="2" charset="-122"/>
              </a:rPr>
              <a:t>）和小塞舍爾（</a:t>
            </a:r>
            <a:r>
              <a:rPr lang="en-US" altLang="zh-TW" sz="1200" dirty="0">
                <a:solidFill>
                  <a:schemeClr val="tx1"/>
                </a:solidFill>
                <a:ea typeface="宋体" pitchFamily="2" charset="-122"/>
              </a:rPr>
              <a:t>W. Earl Sasser</a:t>
            </a:r>
            <a:r>
              <a:rPr lang="zh-TW" altLang="en-US" sz="1200" dirty="0">
                <a:solidFill>
                  <a:schemeClr val="tx1"/>
                </a:solidFill>
                <a:ea typeface="宋体" pitchFamily="2" charset="-122"/>
              </a:rPr>
              <a:t>）指出，這些公司都已經建立了良好完善的客戶保護恢復流程，用於當提供的服務不盡人意時，對不喜歡的顧客做出回退操作。「當公司服務出現失誤時，如果公司在彌補方面（保護、恢復流程）做得出色，客戶對公司的信任就不僅僅是恢復，還會有所加深。他們將會成爲公司的</a:t>
            </a:r>
            <a:r>
              <a:rPr lang="en-US" altLang="zh-TW" sz="1200" dirty="0">
                <a:solidFill>
                  <a:schemeClr val="tx1"/>
                </a:solidFill>
                <a:ea typeface="宋体" pitchFamily="2" charset="-122"/>
              </a:rPr>
              <a:t>『</a:t>
            </a:r>
            <a:r>
              <a:rPr lang="zh-TW" altLang="en-US" sz="1200" dirty="0">
                <a:solidFill>
                  <a:schemeClr val="tx1"/>
                </a:solidFill>
                <a:ea typeface="宋体" pitchFamily="2" charset="-122"/>
              </a:rPr>
              <a:t>追隨者</a:t>
            </a:r>
            <a:r>
              <a:rPr lang="en-US" altLang="zh-TW" sz="1200" dirty="0">
                <a:solidFill>
                  <a:schemeClr val="tx1"/>
                </a:solidFill>
                <a:ea typeface="宋体" pitchFamily="2" charset="-122"/>
              </a:rPr>
              <a:t>』</a:t>
            </a:r>
            <a:r>
              <a:rPr lang="zh-TW" altLang="en-US" sz="1200" dirty="0">
                <a:solidFill>
                  <a:schemeClr val="tx1"/>
                </a:solidFill>
                <a:ea typeface="宋体" pitchFamily="2" charset="-122"/>
              </a:rPr>
              <a:t>（</a:t>
            </a:r>
            <a:r>
              <a:rPr lang="en-US" altLang="zh-TW" sz="1200" dirty="0">
                <a:solidFill>
                  <a:schemeClr val="tx1"/>
                </a:solidFill>
                <a:ea typeface="宋体" pitchFamily="2" charset="-122"/>
              </a:rPr>
              <a:t>apostles</a:t>
            </a:r>
            <a:r>
              <a:rPr lang="zh-TW" altLang="en-US" sz="1200" dirty="0">
                <a:solidFill>
                  <a:schemeClr val="tx1"/>
                </a:solidFill>
                <a:ea typeface="宋体" pitchFamily="2" charset="-122"/>
              </a:rPr>
              <a:t>），並向公司的潛在的客戶傳播公司的好口碑。」</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在尋求創造公司的「追隨者」（</a:t>
            </a:r>
            <a:r>
              <a:rPr lang="en-US" altLang="zh-TW" sz="1200" dirty="0">
                <a:solidFill>
                  <a:schemeClr val="tx1"/>
                </a:solidFill>
                <a:ea typeface="宋体" pitchFamily="2" charset="-122"/>
              </a:rPr>
              <a:t>apostles</a:t>
            </a:r>
            <a:r>
              <a:rPr lang="zh-TW" altLang="en-US" sz="1200" dirty="0">
                <a:solidFill>
                  <a:schemeClr val="tx1"/>
                </a:solidFill>
                <a:ea typeface="宋体" pitchFamily="2" charset="-122"/>
              </a:rPr>
              <a:t>）的同時，商業行銷人員還要努力避免創造公司的「搗亂者」（</a:t>
            </a:r>
            <a:r>
              <a:rPr lang="en-US" altLang="zh-TW" sz="1200" dirty="0">
                <a:solidFill>
                  <a:schemeClr val="tx1"/>
                </a:solidFill>
                <a:ea typeface="宋体" pitchFamily="2" charset="-122"/>
              </a:rPr>
              <a:t>terrorists</a:t>
            </a:r>
            <a:r>
              <a:rPr lang="zh-TW" altLang="en-US" sz="1200" dirty="0">
                <a:solidFill>
                  <a:schemeClr val="tx1"/>
                </a:solidFill>
                <a:ea typeface="宋体" pitchFamily="2" charset="-122"/>
              </a:rPr>
              <a:t>）。這類人對公司的產品和服務十分不滿意（打</a:t>
            </a:r>
            <a:r>
              <a:rPr lang="en-US" altLang="zh-TW" sz="1200" dirty="0">
                <a:solidFill>
                  <a:schemeClr val="tx1"/>
                </a:solidFill>
                <a:ea typeface="宋体" pitchFamily="2" charset="-122"/>
              </a:rPr>
              <a:t>1</a:t>
            </a:r>
            <a:r>
              <a:rPr lang="zh-TW" altLang="en-US" sz="1200" dirty="0">
                <a:solidFill>
                  <a:schemeClr val="tx1"/>
                </a:solidFill>
                <a:ea typeface="宋体" pitchFamily="2" charset="-122"/>
              </a:rPr>
              <a:t>分評價），經常講不利於公司產品和服務的言論。這類客戶過去通常會首先向提供服務的公司的行銷代表講述自己的不滿，但是往往沒有人回應。而後，他們往往會向其他人講述自己不愉快的經歷。</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、服務質量的評價模型</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服務供應商的服務項目質量必須與用戶對服務的需求水平相符合，否則用戶就會對服務的質量感到不滿（產生認知上的不和諧）。需求與實際績效之間的差距是不可避免的。用戶對服務中不同部分的質量感覺是不同的，在其感覺中，某些部分超過了期望值，另外一些符合要求，還有一些比預想的差。假如所有績效都低於客戶的期望水平，用戶就會對整體服務的質量表示異議或不滿，即使同行判定該服務的技術水平令人滿意也同樣不可幸免。</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、減少顧客流失</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服務供應商的服務質量是顧客流失的主要影響因素。流失是指顧客將不會有下次的光顧。服務戰略專家指出客戶流失對公司的利潤會產生强大的影響。隨著公司與客戶關系的加强延伸，公司的利潤會不斷上升，而且一般來講增長幅度相當可觀。例如，一家服務公司發現顧客在第四年爲公司創造的利潤是第一年的三倍。服務公司通過留住顧客還會爲自己帶來其他的利益：① 可以有更多的收入因爲生產的成本下降了；② 長期的顧客還會爲公司進行免費的廣告宣傳。</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減少顧客流失給我們行銷管理帶來的啓示是顯而易見的，服務提供者必須認真對待顧客，追蹤客戶的流失，認識到服務質量的持續改進決不是一項成本，按照弗里德里克（</a:t>
            </a:r>
            <a:r>
              <a:rPr lang="en-US" altLang="zh-TW" sz="1200" dirty="0">
                <a:solidFill>
                  <a:schemeClr val="tx1"/>
                </a:solidFill>
                <a:ea typeface="宋体" pitchFamily="2" charset="-122"/>
              </a:rPr>
              <a:t>Frederick Reichheld</a:t>
            </a:r>
            <a:r>
              <a:rPr lang="zh-TW" altLang="en-US" sz="1200" dirty="0">
                <a:solidFill>
                  <a:schemeClr val="tx1"/>
                </a:solidFill>
                <a:ea typeface="宋体" pitchFamily="2" charset="-122"/>
              </a:rPr>
              <a:t>）和塞舍爾（</a:t>
            </a:r>
            <a:r>
              <a:rPr lang="en-US" altLang="zh-TW" sz="1200" dirty="0">
                <a:solidFill>
                  <a:schemeClr val="tx1"/>
                </a:solidFill>
                <a:ea typeface="宋体" pitchFamily="2" charset="-122"/>
              </a:rPr>
              <a:t>W. Earl Sasser</a:t>
            </a:r>
            <a:r>
              <a:rPr lang="zh-TW" altLang="en-US" sz="1200" dirty="0">
                <a:solidFill>
                  <a:schemeClr val="tx1"/>
                </a:solidFill>
                <a:ea typeface="宋体" pitchFamily="2" charset="-122"/>
              </a:rPr>
              <a:t>）的話說：「這應是一項針對顧客並將會產生更多利潤的投資，而不是做一錘子買賣。」</a:t>
            </a:r>
          </a:p>
        </p:txBody>
      </p:sp>
      <p:sp>
        <p:nvSpPr>
          <p:cNvPr id="24580" name="灯片编号占位符 3">
            <a:extLst>
              <a:ext uri="{FF2B5EF4-FFF2-40B4-BE49-F238E27FC236}">
                <a16:creationId xmlns:a16="http://schemas.microsoft.com/office/drawing/2014/main" id="{FAD64B7F-4741-D40E-950B-F714671208F5}"/>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6</a:t>
            </a:fld>
            <a:endParaRPr lang="en-US" altLang="zh-CN" dirty="0"/>
          </a:p>
        </p:txBody>
      </p:sp>
    </p:spTree>
    <p:extLst>
      <p:ext uri="{BB962C8B-B14F-4D97-AF65-F5344CB8AC3E}">
        <p14:creationId xmlns:p14="http://schemas.microsoft.com/office/powerpoint/2010/main" val="1360484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4C890-1321-28CE-C46A-44A3166E0451}"/>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41AF50C9-D900-571D-7324-77CB8C38647C}"/>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BF2D5F36-A1F1-F880-7F89-FFB07063DE7C}"/>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8 </a:t>
            </a:r>
            <a:r>
              <a:rPr lang="zh-TW" altLang="en-US" sz="1200" dirty="0">
                <a:solidFill>
                  <a:schemeClr val="tx1"/>
                </a:solidFill>
                <a:ea typeface="宋体" pitchFamily="2" charset="-122"/>
              </a:rPr>
              <a:t>章 工業品（</a:t>
            </a:r>
            <a:r>
              <a:rPr lang="en-US" altLang="zh-CN" sz="1200" dirty="0">
                <a:solidFill>
                  <a:schemeClr val="tx1"/>
                </a:solidFill>
                <a:ea typeface="宋体" pitchFamily="2" charset="-122"/>
              </a:rPr>
              <a:t>I</a:t>
            </a:r>
            <a:r>
              <a:rPr lang="en-US" altLang="zh-TW" sz="1200" dirty="0">
                <a:solidFill>
                  <a:schemeClr val="tx1"/>
                </a:solidFill>
                <a:ea typeface="宋体" pitchFamily="2" charset="-122"/>
              </a:rPr>
              <a:t>ndustrial</a:t>
            </a:r>
            <a:r>
              <a:rPr lang="zh-TW" altLang="en-US" sz="1200" dirty="0">
                <a:solidFill>
                  <a:schemeClr val="tx1"/>
                </a:solidFill>
                <a:ea typeface="宋体" pitchFamily="2" charset="-122"/>
              </a:rPr>
              <a:t>）服務</a:t>
            </a:r>
            <a:r>
              <a:rPr lang="zh-CN" altLang="en-US" sz="1200" dirty="0">
                <a:solidFill>
                  <a:schemeClr val="tx1"/>
                </a:solidFill>
                <a:ea typeface="宋体" pitchFamily="2" charset="-122"/>
              </a:rPr>
              <a:t>（</a:t>
            </a:r>
            <a:r>
              <a:rPr lang="en-US" altLang="zh-CN" sz="1200" dirty="0">
                <a:solidFill>
                  <a:schemeClr val="tx1"/>
                </a:solidFill>
                <a:ea typeface="宋体" pitchFamily="2" charset="-122"/>
              </a:rPr>
              <a:t>Service</a:t>
            </a:r>
            <a:r>
              <a:rPr lang="zh-CN" altLang="en-US" sz="1200" dirty="0">
                <a:solidFill>
                  <a:schemeClr val="tx1"/>
                </a:solidFill>
                <a:ea typeface="宋体" pitchFamily="2" charset="-122"/>
              </a:rPr>
              <a:t>）</a:t>
            </a:r>
            <a:r>
              <a:rPr lang="zh-TW" altLang="en-US" sz="1200" dirty="0">
                <a:solidFill>
                  <a:schemeClr val="tx1"/>
                </a:solidFill>
                <a:ea typeface="宋体" pitchFamily="2" charset="-122"/>
              </a:rPr>
              <a:t>的行銷策略</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8.2.3</a:t>
            </a:r>
            <a:r>
              <a:rPr lang="zh-TW" altLang="en-US" sz="1200" dirty="0">
                <a:solidFill>
                  <a:schemeClr val="tx1"/>
                </a:solidFill>
                <a:ea typeface="宋体" pitchFamily="2" charset="-122"/>
              </a:rPr>
              <a:t>、提高服務品質</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、服務質量對公司的回報</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工業品服務行銷經理最難的一塊工作就是來決定到底應該在改進服務質量上花費多少錢。很明顯，在質量上追加花費會減少公司的收入，在這一點上，額外的服務質量花費不會增加公司的獲利能力。爲了能就改進服務質量費用做出好的決策，經理們必須在財務的基礎上評價質量的提高所帶來的好處，知道在什麽地方花錢來改進服務質量，花多少錢，什麽時候減少或停止花費。羅蘭德（</a:t>
            </a:r>
            <a:r>
              <a:rPr lang="en-US" altLang="zh-TW" sz="1200" dirty="0">
                <a:solidFill>
                  <a:schemeClr val="tx1"/>
                </a:solidFill>
                <a:ea typeface="宋体" pitchFamily="2" charset="-122"/>
              </a:rPr>
              <a:t>Roland Rust</a:t>
            </a:r>
            <a:r>
              <a:rPr lang="zh-TW" altLang="en-US" sz="1200" dirty="0">
                <a:solidFill>
                  <a:schemeClr val="tx1"/>
                </a:solidFill>
                <a:ea typeface="宋体" pitchFamily="2" charset="-122"/>
              </a:rPr>
              <a:t>）、安商尼（</a:t>
            </a:r>
            <a:r>
              <a:rPr lang="en-US" altLang="zh-TW" sz="1200" dirty="0">
                <a:solidFill>
                  <a:schemeClr val="tx1"/>
                </a:solidFill>
                <a:ea typeface="宋体" pitchFamily="2" charset="-122"/>
              </a:rPr>
              <a:t>Anthony </a:t>
            </a:r>
            <a:r>
              <a:rPr lang="en-US" altLang="zh-TW" sz="1200" dirty="0" err="1">
                <a:solidFill>
                  <a:schemeClr val="tx1"/>
                </a:solidFill>
                <a:ea typeface="宋体" pitchFamily="2" charset="-122"/>
              </a:rPr>
              <a:t>Zahorik</a:t>
            </a:r>
            <a:r>
              <a:rPr lang="zh-TW" altLang="en-US" sz="1200" dirty="0">
                <a:solidFill>
                  <a:schemeClr val="tx1"/>
                </a:solidFill>
                <a:ea typeface="宋体" pitchFamily="2" charset="-122"/>
              </a:rPr>
              <a:t>）、提姆申（</a:t>
            </a:r>
            <a:r>
              <a:rPr lang="en-US" altLang="zh-TW" sz="1200" dirty="0">
                <a:solidFill>
                  <a:schemeClr val="tx1"/>
                </a:solidFill>
                <a:ea typeface="宋体" pitchFamily="2" charset="-122"/>
              </a:rPr>
              <a:t>Timothy </a:t>
            </a:r>
            <a:r>
              <a:rPr lang="en-US" altLang="zh-TW" sz="1200" dirty="0" err="1">
                <a:solidFill>
                  <a:schemeClr val="tx1"/>
                </a:solidFill>
                <a:ea typeface="宋体" pitchFamily="2" charset="-122"/>
              </a:rPr>
              <a:t>Keininggham</a:t>
            </a:r>
            <a:r>
              <a:rPr lang="zh-TW" altLang="en-US" sz="1200" dirty="0">
                <a:solidFill>
                  <a:schemeClr val="tx1"/>
                </a:solidFill>
                <a:ea typeface="宋体" pitchFamily="2" charset="-122"/>
              </a:rPr>
              <a:t>）已經開發出一種計算「品質投資回報」的技術。在這種方法中，服務質量回報與一個連續的過程相關聯，開始是顧客滿意度，隨後是客戶的保持，再接著是市場份額，最後是獲利能力。費用的投入水平和客戶滿意度的關系首先由管理層來衡量，然後再通過市場測試。當二者之間的關系評估出來之後，質量回報就可以通過統計的方式衡量出來。一個重要的結論就是，服務質量的改進應算做一項投資，這項活動必須有足夠的投入，以確保花掉的費用因沒有產出回報而被白白浪費掉。</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、改進服務效率</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對於工業品服務來講，服務提供商進入該行業並不需要巨額的投資。在成功的產品製造企業中常見的以高勞動强度與低勞動成本實現規模效益的現象，在服務業的經營中卻非常少見。各種類型的組織都面臨著對内部員工的勞動生產率與技術知識進行大幅度改進的需要。整體經營環境要求所提供的服務既要求效率又注重效果，要求服務過程合理化和系統化，爲企業的用戶服務定位提供支持。實現提高服務質量這一目標是一個系統工程，其中包括三方面的因素：一是高績效的工作小組、二是一體化的組織、三是不斷擴展的企業。</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著名行銷學者菲利普</a:t>
            </a:r>
            <a:r>
              <a:rPr lang="en-US" altLang="zh-TW" sz="1200" dirty="0">
                <a:solidFill>
                  <a:schemeClr val="tx1"/>
                </a:solidFill>
                <a:ea typeface="宋体" pitchFamily="2" charset="-122"/>
              </a:rPr>
              <a:t>·</a:t>
            </a:r>
            <a:r>
              <a:rPr lang="zh-TW" altLang="en-US" sz="1200" dirty="0">
                <a:solidFill>
                  <a:schemeClr val="tx1"/>
                </a:solidFill>
                <a:ea typeface="宋体" pitchFamily="2" charset="-122"/>
              </a:rPr>
              <a:t>科特勒（</a:t>
            </a:r>
            <a:r>
              <a:rPr lang="en-US" altLang="zh-TW" sz="1200" dirty="0" err="1">
                <a:solidFill>
                  <a:schemeClr val="tx1"/>
                </a:solidFill>
                <a:ea typeface="宋体" pitchFamily="2" charset="-122"/>
              </a:rPr>
              <a:t>Philip·Kotler</a:t>
            </a:r>
            <a:r>
              <a:rPr lang="zh-TW" altLang="en-US" sz="1200" dirty="0">
                <a:solidFill>
                  <a:schemeClr val="tx1"/>
                </a:solidFill>
                <a:ea typeface="宋体" pitchFamily="2" charset="-122"/>
              </a:rPr>
              <a:t>）提出了改進服務生產能力的六種方式：</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(1)</a:t>
            </a:r>
            <a:r>
              <a:rPr lang="zh-TW" altLang="en-US" sz="1200" dirty="0">
                <a:solidFill>
                  <a:schemeClr val="tx1"/>
                </a:solidFill>
                <a:ea typeface="宋体" pitchFamily="2" charset="-122"/>
              </a:rPr>
              <a:t>、服務提供商更加努力工作；</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(2)</a:t>
            </a:r>
            <a:r>
              <a:rPr lang="zh-TW" altLang="en-US" sz="1200" dirty="0">
                <a:solidFill>
                  <a:schemeClr val="tx1"/>
                </a:solidFill>
                <a:ea typeface="宋体" pitchFamily="2" charset="-122"/>
              </a:rPr>
              <a:t>、以降低服務品質爲代價提高服務數量；</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(3)</a:t>
            </a:r>
            <a:r>
              <a:rPr lang="zh-TW" altLang="en-US" sz="1200" dirty="0">
                <a:solidFill>
                  <a:schemeClr val="tx1"/>
                </a:solidFill>
                <a:ea typeface="宋体" pitchFamily="2" charset="-122"/>
              </a:rPr>
              <a:t>、「服務產業化」，即增加設備，實現服務標準化；</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(4)</a:t>
            </a:r>
            <a:r>
              <a:rPr lang="zh-TW" altLang="en-US" sz="1200" dirty="0">
                <a:solidFill>
                  <a:schemeClr val="tx1"/>
                </a:solidFill>
                <a:ea typeface="宋体" pitchFamily="2" charset="-122"/>
              </a:rPr>
              <a:t>、開發一種物質替代品以減少或消除對服務的需求；</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(5)</a:t>
            </a:r>
            <a:r>
              <a:rPr lang="zh-TW" altLang="en-US" sz="1200" dirty="0">
                <a:solidFill>
                  <a:schemeClr val="tx1"/>
                </a:solidFill>
                <a:ea typeface="宋体" pitchFamily="2" charset="-122"/>
              </a:rPr>
              <a:t>、設計更加高效的服務方式；</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(6)</a:t>
            </a:r>
            <a:r>
              <a:rPr lang="zh-TW" altLang="en-US" sz="1200" dirty="0">
                <a:solidFill>
                  <a:schemeClr val="tx1"/>
                </a:solidFill>
                <a:ea typeface="宋体" pitchFamily="2" charset="-122"/>
              </a:rPr>
              <a:t>、要求用戶提供部分人員以解決服務企業人員緊張的壓力。</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對於服務的持續性創新必須成爲企業防禦競爭衝擊和維持競爭優勢的基本方式。事實上，培訓與提高員工素質是工業品服務行銷工作的本質内容。在服務供不應求時，工業品服務企業採用對員工交叉培訓以培養多面手、延長員工工作時間、雇傭兼職工作人員、鼓勵顧客選擇非高峰期使用服務的措施彌補供求差額。一些服務企業首先滿足固定客戶的需求，而讓新客戶等在一旁（甚至放棄新業務），這種經營方式有很大的風險。對服務業來説，提供服務的時間非常關鍵，對某種服務的需求稍縱即逝。對於服務的需求「要麽是滿足，要麽是喪失」。企業一時的輕慢就會失去獲取巨額收益的良機。</a:t>
            </a:r>
          </a:p>
        </p:txBody>
      </p:sp>
      <p:sp>
        <p:nvSpPr>
          <p:cNvPr id="24580" name="灯片编号占位符 3">
            <a:extLst>
              <a:ext uri="{FF2B5EF4-FFF2-40B4-BE49-F238E27FC236}">
                <a16:creationId xmlns:a16="http://schemas.microsoft.com/office/drawing/2014/main" id="{A259B02D-129D-3745-9620-81FE7F00895E}"/>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7</a:t>
            </a:fld>
            <a:endParaRPr lang="en-US" altLang="zh-CN" dirty="0"/>
          </a:p>
        </p:txBody>
      </p:sp>
    </p:spTree>
    <p:extLst>
      <p:ext uri="{BB962C8B-B14F-4D97-AF65-F5344CB8AC3E}">
        <p14:creationId xmlns:p14="http://schemas.microsoft.com/office/powerpoint/2010/main" val="4220282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B40736-4E8B-1601-ACC6-F035786A7F79}"/>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8CC6B76A-11C5-CDDC-DA32-246DEDDB68C1}"/>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68499B3E-9E58-C33D-8CAC-38E63D6F258D}"/>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8 </a:t>
            </a:r>
            <a:r>
              <a:rPr lang="zh-TW" altLang="en-US" sz="1200" dirty="0">
                <a:solidFill>
                  <a:schemeClr val="tx1"/>
                </a:solidFill>
                <a:ea typeface="宋体" pitchFamily="2" charset="-122"/>
              </a:rPr>
              <a:t>章 工業品（</a:t>
            </a:r>
            <a:r>
              <a:rPr lang="en-US" altLang="zh-CN" sz="1200" dirty="0">
                <a:solidFill>
                  <a:schemeClr val="tx1"/>
                </a:solidFill>
                <a:ea typeface="宋体" pitchFamily="2" charset="-122"/>
              </a:rPr>
              <a:t>I</a:t>
            </a:r>
            <a:r>
              <a:rPr lang="en-US" altLang="zh-TW" sz="1200" dirty="0">
                <a:solidFill>
                  <a:schemeClr val="tx1"/>
                </a:solidFill>
                <a:ea typeface="宋体" pitchFamily="2" charset="-122"/>
              </a:rPr>
              <a:t>ndustrial</a:t>
            </a:r>
            <a:r>
              <a:rPr lang="zh-TW" altLang="en-US" sz="1200" dirty="0">
                <a:solidFill>
                  <a:schemeClr val="tx1"/>
                </a:solidFill>
                <a:ea typeface="宋体" pitchFamily="2" charset="-122"/>
              </a:rPr>
              <a:t>）服務</a:t>
            </a:r>
            <a:r>
              <a:rPr lang="zh-CN" altLang="en-US" sz="1200" dirty="0">
                <a:solidFill>
                  <a:schemeClr val="tx1"/>
                </a:solidFill>
                <a:ea typeface="宋体" pitchFamily="2" charset="-122"/>
              </a:rPr>
              <a:t>（</a:t>
            </a:r>
            <a:r>
              <a:rPr lang="en-US" altLang="zh-CN" sz="1200" dirty="0">
                <a:solidFill>
                  <a:schemeClr val="tx1"/>
                </a:solidFill>
                <a:ea typeface="宋体" pitchFamily="2" charset="-122"/>
              </a:rPr>
              <a:t>Service</a:t>
            </a:r>
            <a:r>
              <a:rPr lang="zh-CN" altLang="en-US" sz="1200" dirty="0">
                <a:solidFill>
                  <a:schemeClr val="tx1"/>
                </a:solidFill>
                <a:ea typeface="宋体" pitchFamily="2" charset="-122"/>
              </a:rPr>
              <a:t>）</a:t>
            </a:r>
            <a:r>
              <a:rPr lang="zh-TW" altLang="en-US" sz="1200" dirty="0">
                <a:solidFill>
                  <a:schemeClr val="tx1"/>
                </a:solidFill>
                <a:ea typeface="宋体" pitchFamily="2" charset="-122"/>
              </a:rPr>
              <a:t>的行銷策略</a:t>
            </a:r>
            <a:endParaRPr lang="en-US" altLang="zh-TW" sz="1200" dirty="0">
              <a:solidFill>
                <a:schemeClr val="tx1"/>
              </a:solidFill>
              <a:ea typeface="宋体"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tx1"/>
                </a:solidFill>
                <a:ea typeface="宋体" pitchFamily="2" charset="-122"/>
              </a:rPr>
              <a:t>《</a:t>
            </a:r>
            <a:r>
              <a:rPr lang="zh-TW" altLang="en-US" sz="1200" dirty="0">
                <a:solidFill>
                  <a:schemeClr val="tx1"/>
                </a:solidFill>
                <a:ea typeface="宋体" pitchFamily="2" charset="-122"/>
              </a:rPr>
              <a:t>全面的客戶服務</a:t>
            </a:r>
            <a:r>
              <a:rPr lang="en-US" altLang="zh-CN" sz="1200" dirty="0">
                <a:solidFill>
                  <a:schemeClr val="tx1"/>
                </a:solidFill>
                <a:ea typeface="宋体" pitchFamily="2" charset="-122"/>
              </a:rPr>
              <a:t>》</a:t>
            </a:r>
            <a:r>
              <a:rPr lang="zh-CN" altLang="en-US" sz="1200" dirty="0">
                <a:solidFill>
                  <a:schemeClr val="tx1"/>
                </a:solidFill>
                <a:ea typeface="宋体" pitchFamily="2" charset="-122"/>
              </a:rPr>
              <a:t>：</a:t>
            </a:r>
            <a:r>
              <a:rPr lang="en-US" altLang="zh-TW" sz="1200" dirty="0" err="1">
                <a:solidFill>
                  <a:schemeClr val="tx1"/>
                </a:solidFill>
                <a:ea typeface="宋体" pitchFamily="2" charset="-122"/>
              </a:rPr>
              <a:t>Daviddow</a:t>
            </a:r>
            <a:r>
              <a:rPr lang="en-US" altLang="zh-TW" sz="1200" dirty="0">
                <a:solidFill>
                  <a:schemeClr val="tx1"/>
                </a:solidFill>
                <a:ea typeface="宋体" pitchFamily="2" charset="-122"/>
              </a:rPr>
              <a:t>, William H. &amp; Bro Uttal. (1989). 《Total Customer Service》. New York: Harper &amp; Row </a:t>
            </a:r>
            <a:r>
              <a:rPr lang="en-US" altLang="zh-TW" sz="1200" dirty="0" err="1">
                <a:solidFill>
                  <a:schemeClr val="tx1"/>
                </a:solidFill>
                <a:ea typeface="宋体" pitchFamily="2" charset="-122"/>
              </a:rPr>
              <a:t>Publisher.Davidow</a:t>
            </a:r>
            <a:r>
              <a:rPr lang="en-US" altLang="zh-TW" sz="1200" dirty="0">
                <a:solidFill>
                  <a:schemeClr val="tx1"/>
                </a:solidFill>
                <a:ea typeface="宋体" pitchFamily="2" charset="-122"/>
              </a:rPr>
              <a:t>, W.H., &amp; Uttal, B. (1989)</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8.3</a:t>
            </a:r>
            <a:r>
              <a:rPr lang="zh-TW" altLang="en-US" sz="1200" dirty="0">
                <a:solidFill>
                  <a:schemeClr val="tx1"/>
                </a:solidFill>
                <a:ea typeface="宋体" pitchFamily="2" charset="-122"/>
              </a:rPr>
              <a:t>、工業品服務戰略管理及行銷組合</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爲了有效地滿足服務購買者的需求，要求企業必須有一個整合的行銷戰略。第一，明確目標市場；第二，按照各目標市場的要求特別提供量身定做的行銷組合策略。服務行銷組合的關鍵因素包括發展組合服務、服務定價、服務促銷和服務提供渠道。行銷經理應對每一個因素都給予特別的考慮。</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8.3.1</a:t>
            </a:r>
            <a:r>
              <a:rPr lang="zh-TW" altLang="en-US" sz="1200" dirty="0">
                <a:solidFill>
                  <a:schemeClr val="tx1"/>
                </a:solidFill>
                <a:ea typeface="宋体" pitchFamily="2" charset="-122"/>
              </a:rPr>
              <a:t>、市場細分和目標市場行銷</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在任何行銷環境下，制定行銷組合策略都應根據選擇的目標服務客戶而定。組織將要提供服務的每個層面，以及服務促銷方式、定價、服務發送等都要以大客戶群的需求而轉移。威廉姆（</a:t>
            </a:r>
            <a:r>
              <a:rPr lang="en-US" altLang="zh-TW" sz="1200" dirty="0">
                <a:solidFill>
                  <a:schemeClr val="tx1"/>
                </a:solidFill>
                <a:ea typeface="宋体" pitchFamily="2" charset="-122"/>
              </a:rPr>
              <a:t>William </a:t>
            </a:r>
            <a:r>
              <a:rPr lang="en-US" altLang="zh-TW" sz="1200" dirty="0" err="1">
                <a:solidFill>
                  <a:schemeClr val="tx1"/>
                </a:solidFill>
                <a:ea typeface="宋体" pitchFamily="2" charset="-122"/>
              </a:rPr>
              <a:t>Davidow</a:t>
            </a:r>
            <a:r>
              <a:rPr lang="zh-TW" altLang="en-US" sz="1200" dirty="0">
                <a:solidFill>
                  <a:schemeClr val="tx1"/>
                </a:solidFill>
                <a:ea typeface="宋体" pitchFamily="2" charset="-122"/>
              </a:rPr>
              <a:t>）和布魯（</a:t>
            </a:r>
            <a:r>
              <a:rPr lang="en-US" altLang="zh-TW" sz="1200" dirty="0">
                <a:solidFill>
                  <a:schemeClr val="tx1"/>
                </a:solidFill>
                <a:ea typeface="宋体" pitchFamily="2" charset="-122"/>
              </a:rPr>
              <a:t>Bro Uttal</a:t>
            </a:r>
            <a:r>
              <a:rPr lang="zh-TW" altLang="en-US" sz="1200" dirty="0">
                <a:solidFill>
                  <a:schemeClr val="tx1"/>
                </a:solidFill>
                <a:ea typeface="宋体" pitchFamily="2" charset="-122"/>
              </a:rPr>
              <a:t>）提出客戶服務市場細分有幾個重要方面不同於一般意義上的市場細分。</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首先，服務市場細分通常較爲窄小。這是因爲它反映了顧客希望所提供的服務是定制化的這樣一個事實。如果顧客所收到的服務是標準化或例行公事，將不能滿足顧客的期望。第二，服務細分重點是放在服務購買者的期望上。對服務購買者期望的評估將會在選擇目標市場和開發合適的服務組合中扮演重要的角色。這項評估之所以重要，是因爲大量的研究表明，客戶對不同服務活動的定義和歸類，是與服務供應商的定義和歸類有很多的不同。第三，細分服務市場幫助公司更有效地調整服務容量。細分通常會顯示出總的服務需求是由大量小型的需求所組成，其中多數是可以預見的。例如，對於一個酒店來講，不同類型的顧客的需求如常規客戶、商務旅行、外國游客、度假人員等都可以分別地預測出來，同時還可以按每個細分市場的需求來調整服務的容量。</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市場細分化已經被許多成功的服務提供商所採用，以剋服客戶的不確定性。如果一家服務供應商專業服務於特定而適宜的細分市場，將會建立起極高的聲望，潛在的客戶因而也不會對其經驗與可信程度心懷疑慮。採用專業化與細分化經營方式的服務供應商，在購買服務所需商品時，可以實現一定的規模效應，並可以在「經驗曲缐」的作用下獲得職業服務專門化的巨大收益，其最終結果是提高了買賣雙方的自信程度。</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對於提供純粹服務型商品的企業來講，在選定市場位置之後，採取市場細分專營化策略，其競爭對手很難取代它的市場地位。一家專門面向中小規模企業市場的管理咨詢公司，或是一家只爲法律事務所提供服務的注冊會計師事務所，都是採用目標服務行銷的典型範例。積極的行銷工作將成爲財務服務實施工作的支持和推動力量。這項研究同時顯示，不同形式的目標行銷戰略被普遍採用，而絕大多數企業希望與中小規模企業合作，從而確保對業務經營的有效控制。</a:t>
            </a:r>
          </a:p>
        </p:txBody>
      </p:sp>
      <p:sp>
        <p:nvSpPr>
          <p:cNvPr id="24580" name="灯片编号占位符 3">
            <a:extLst>
              <a:ext uri="{FF2B5EF4-FFF2-40B4-BE49-F238E27FC236}">
                <a16:creationId xmlns:a16="http://schemas.microsoft.com/office/drawing/2014/main" id="{68E85E31-CDC1-B489-1A58-04F219BB07CF}"/>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8</a:t>
            </a:fld>
            <a:endParaRPr lang="en-US" altLang="zh-CN" dirty="0"/>
          </a:p>
        </p:txBody>
      </p:sp>
    </p:spTree>
    <p:extLst>
      <p:ext uri="{BB962C8B-B14F-4D97-AF65-F5344CB8AC3E}">
        <p14:creationId xmlns:p14="http://schemas.microsoft.com/office/powerpoint/2010/main" val="3494348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FFB734-35A8-B55C-3A14-00513FC09961}"/>
            </a:ext>
          </a:extLst>
        </p:cNvPr>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DB27AA8E-6016-EA1E-7381-571460D6E154}"/>
              </a:ext>
            </a:extLst>
          </p:cNvPr>
          <p:cNvSpPr>
            <a:spLocks noGrp="1" noRot="1" noChangeAspect="1" noTextEdit="1"/>
          </p:cNvSpPr>
          <p:nvPr>
            <p:ph type="sldImg"/>
          </p:nvPr>
        </p:nvSpPr>
        <p:spPr>
          <a:xfrm>
            <a:off x="381000" y="685800"/>
            <a:ext cx="6096000" cy="3429000"/>
          </a:xfrm>
          <a:ln/>
        </p:spPr>
      </p:sp>
      <p:sp>
        <p:nvSpPr>
          <p:cNvPr id="24579" name="备注占位符 2">
            <a:extLst>
              <a:ext uri="{FF2B5EF4-FFF2-40B4-BE49-F238E27FC236}">
                <a16:creationId xmlns:a16="http://schemas.microsoft.com/office/drawing/2014/main" id="{170CBF2F-8DBB-F64F-0C12-66B777B839BA}"/>
              </a:ext>
            </a:extLst>
          </p:cNvPr>
          <p:cNvSpPr>
            <a:spLocks noGrp="1"/>
          </p:cNvSpPr>
          <p:nvPr>
            <p:ph type="body" idx="1"/>
          </p:nvPr>
        </p:nvSpPr>
        <p:spPr>
          <a:noFill/>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t>参考书：</a:t>
            </a:r>
            <a:r>
              <a:rPr lang="en-US" altLang="zh-CN" sz="1200" dirty="0"/>
              <a:t>《</a:t>
            </a:r>
            <a:r>
              <a:rPr lang="zh-CN" altLang="en-US" sz="1200" dirty="0"/>
              <a:t>工业品营销管理</a:t>
            </a:r>
            <a:r>
              <a:rPr lang="en-US" altLang="zh-CN" sz="1200" dirty="0"/>
              <a:t>》</a:t>
            </a:r>
            <a:r>
              <a:rPr lang="zh-CN" altLang="en-US" sz="1200" dirty="0"/>
              <a:t>（第 </a:t>
            </a:r>
            <a:r>
              <a:rPr lang="en-US" altLang="zh-CN" sz="1200" dirty="0"/>
              <a:t>2 </a:t>
            </a:r>
            <a:r>
              <a:rPr lang="zh-CN" altLang="en-US" sz="1200" dirty="0"/>
              <a:t>版）普通高等教育“十一五”国家级规划教材</a:t>
            </a:r>
            <a:r>
              <a:rPr lang="en-US" altLang="zh-CN" sz="1200" dirty="0"/>
              <a:t>·</a:t>
            </a:r>
            <a:r>
              <a:rPr lang="zh-CN" altLang="en-US" sz="1200" dirty="0"/>
              <a:t>现代市场营销系列教材，主编 吴长顺，广东高等教育出版社，</a:t>
            </a:r>
            <a:r>
              <a:rPr lang="en-US" altLang="zh-CN" sz="1200" dirty="0"/>
              <a:t>2009.10</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 </a:t>
            </a:r>
            <a:r>
              <a:rPr lang="en-US" altLang="zh-TW" sz="1200" dirty="0">
                <a:solidFill>
                  <a:schemeClr val="tx1"/>
                </a:solidFill>
                <a:ea typeface="宋体" pitchFamily="2" charset="-122"/>
              </a:rPr>
              <a:t>8 </a:t>
            </a:r>
            <a:r>
              <a:rPr lang="zh-TW" altLang="en-US" sz="1200" dirty="0">
                <a:solidFill>
                  <a:schemeClr val="tx1"/>
                </a:solidFill>
                <a:ea typeface="宋体" pitchFamily="2" charset="-122"/>
              </a:rPr>
              <a:t>章 工業品（</a:t>
            </a:r>
            <a:r>
              <a:rPr lang="en-US" altLang="zh-CN" sz="1200" dirty="0">
                <a:solidFill>
                  <a:schemeClr val="tx1"/>
                </a:solidFill>
                <a:ea typeface="宋体" pitchFamily="2" charset="-122"/>
              </a:rPr>
              <a:t>I</a:t>
            </a:r>
            <a:r>
              <a:rPr lang="en-US" altLang="zh-TW" sz="1200" dirty="0">
                <a:solidFill>
                  <a:schemeClr val="tx1"/>
                </a:solidFill>
                <a:ea typeface="宋体" pitchFamily="2" charset="-122"/>
              </a:rPr>
              <a:t>ndustrial</a:t>
            </a:r>
            <a:r>
              <a:rPr lang="zh-TW" altLang="en-US" sz="1200" dirty="0">
                <a:solidFill>
                  <a:schemeClr val="tx1"/>
                </a:solidFill>
                <a:ea typeface="宋体" pitchFamily="2" charset="-122"/>
              </a:rPr>
              <a:t>）服務</a:t>
            </a:r>
            <a:r>
              <a:rPr lang="zh-CN" altLang="en-US" sz="1200" dirty="0">
                <a:solidFill>
                  <a:schemeClr val="tx1"/>
                </a:solidFill>
                <a:ea typeface="宋体" pitchFamily="2" charset="-122"/>
              </a:rPr>
              <a:t>（</a:t>
            </a:r>
            <a:r>
              <a:rPr lang="en-US" altLang="zh-CN" sz="1200" dirty="0">
                <a:solidFill>
                  <a:schemeClr val="tx1"/>
                </a:solidFill>
                <a:ea typeface="宋体" pitchFamily="2" charset="-122"/>
              </a:rPr>
              <a:t>Service</a:t>
            </a:r>
            <a:r>
              <a:rPr lang="zh-CN" altLang="en-US" sz="1200" dirty="0">
                <a:solidFill>
                  <a:schemeClr val="tx1"/>
                </a:solidFill>
                <a:ea typeface="宋体" pitchFamily="2" charset="-122"/>
              </a:rPr>
              <a:t>）</a:t>
            </a:r>
            <a:r>
              <a:rPr lang="zh-TW" altLang="en-US" sz="1200" dirty="0">
                <a:solidFill>
                  <a:schemeClr val="tx1"/>
                </a:solidFill>
                <a:ea typeface="宋体" pitchFamily="2" charset="-122"/>
              </a:rPr>
              <a:t>的行銷策略</a:t>
            </a:r>
            <a:endParaRPr lang="en-US" altLang="zh-TW"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Donald Cowell. The Management of </a:t>
            </a:r>
            <a:r>
              <a:rPr lang="en-US" altLang="zh-TW" sz="1200" dirty="0" err="1">
                <a:solidFill>
                  <a:schemeClr val="tx1"/>
                </a:solidFill>
                <a:ea typeface="宋体" pitchFamily="2" charset="-122"/>
              </a:rPr>
              <a:t>Services.London</a:t>
            </a:r>
            <a:r>
              <a:rPr lang="en-US" altLang="zh-TW" sz="1200" dirty="0">
                <a:solidFill>
                  <a:schemeClr val="tx1"/>
                </a:solidFill>
                <a:ea typeface="宋体" pitchFamily="2" charset="-122"/>
              </a:rPr>
              <a:t>: William Heinemann, Ltd. 1984. 100. Published by Heinemann Professional Publishing, Ltd.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tx1"/>
              </a:solidFill>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a:solidFill>
                  <a:schemeClr val="tx1"/>
                </a:solidFill>
                <a:ea typeface="宋体" pitchFamily="2" charset="-122"/>
              </a:rPr>
              <a:t>8.3.2</a:t>
            </a:r>
            <a:r>
              <a:rPr lang="zh-TW" altLang="en-US" sz="1200" dirty="0">
                <a:solidFill>
                  <a:schemeClr val="tx1"/>
                </a:solidFill>
                <a:ea typeface="宋体" pitchFamily="2" charset="-122"/>
              </a:rPr>
              <a:t>、服務組合</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設計服務組合時可以考慮服務的「產品維度」，包括與服務基本概念有關的決策，提供服務的範圍、品質、層次。此外，服務組合中，還必須考慮服務所特有的方面，例如服務人員的安排、與服務相伴的實物設備、提供服務的流程等。下面展開描述服務型「產品」的概念。</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第一層次 顧客利益觀念</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第二層次 服務觀念</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第三層次 提供服務（概念）</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第四層次 服務發送系統</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顧客購買服務是因爲能從中獲取利益，所以服務公司應首先搞清楚什麽是顧客利益。顧客利益觀念（</a:t>
            </a:r>
            <a:r>
              <a:rPr lang="en-US" altLang="zh-TW" sz="1200" dirty="0">
                <a:solidFill>
                  <a:schemeClr val="tx1"/>
                </a:solidFill>
                <a:ea typeface="宋体" pitchFamily="2" charset="-122"/>
              </a:rPr>
              <a:t>customer-benefit concept</a:t>
            </a:r>
            <a:r>
              <a:rPr lang="zh-TW" altLang="en-US" sz="1200" dirty="0">
                <a:solidFill>
                  <a:schemeClr val="tx1"/>
                </a:solidFill>
                <a:ea typeface="宋体" pitchFamily="2" charset="-122"/>
              </a:rPr>
              <a:t>）就是來評估顧客能從服務中得到的核心利益。對顧客利益的理解使得商業市場人員將注意力集中在以下的幾點：功能、功效、心理。服務不僅只是提供，還要有嚴格的品質控制觀念。舉例來説，一位銷售經理選擇一家度假酒店來召開年度銷售會議，他想購買的核心利益，可以將之描述爲「一次成功的會議」。這家酒店的市場行銷人員必須全方位地評估該酒店的服務屬性和能力，以確定是否可以爲「一次成功的會議」服務。很明顯，許多不同的服務組成因素要開始運作起來，這包括：① 會議室的大小、布局、環境、音響，② 會議餐飲，③ 舒適安靜的臥房，④ 視頻設備，⑤ 服務員工的反應。另一個例子，企業徵信機構登白氏公司（</a:t>
            </a:r>
            <a:r>
              <a:rPr lang="en-US" altLang="zh-TW" sz="1200" dirty="0" err="1">
                <a:solidFill>
                  <a:schemeClr val="tx1"/>
                </a:solidFill>
                <a:ea typeface="宋体" pitchFamily="2" charset="-122"/>
              </a:rPr>
              <a:t>Dun&amp;Bradstereet</a:t>
            </a:r>
            <a:r>
              <a:rPr lang="zh-TW" altLang="en-US" sz="1200" dirty="0">
                <a:solidFill>
                  <a:schemeClr val="tx1"/>
                </a:solidFill>
                <a:ea typeface="宋体" pitchFamily="2" charset="-122"/>
              </a:rPr>
              <a:t>）不向該公司的顧客提供金融服務。它的顧客利益觀念集中在爲客戶提供客觀和準確的信用信息、安全、甚至是「平靜的心緒」上。</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在理解了顧客利益觀念後，下一步就是講述服務概念。所謂服務概念（</a:t>
            </a:r>
            <a:r>
              <a:rPr lang="en-US" altLang="zh-TW" sz="1200" dirty="0">
                <a:solidFill>
                  <a:schemeClr val="tx1"/>
                </a:solidFill>
                <a:ea typeface="宋体" pitchFamily="2" charset="-122"/>
              </a:rPr>
              <a:t>service concept</a:t>
            </a:r>
            <a:r>
              <a:rPr lang="zh-TW" altLang="en-US" sz="1200" dirty="0">
                <a:solidFill>
                  <a:schemeClr val="tx1"/>
                </a:solidFill>
                <a:ea typeface="宋体" pitchFamily="2" charset="-122"/>
              </a:rPr>
              <a:t>）是指服務公司向顧客銷售的產品和服務能爲顧客提供的一般利益。也就是將顧客服務觀念轉換成服務供應商將向顧客提供的利益。繼續使用上面酒店的例子，服務概念會幫助酒店定義向顧客提供的利益。這之中要包括：提供會議服務時的靈活性、反應性、禮貌與謙恭，齊全的視頻設備，靈活的就餐安排，消息收發服務，專業的服務人員，全天候的會議室。</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與服務概念緊密相連的是提供服務（</a:t>
            </a:r>
            <a:r>
              <a:rPr lang="en-US" altLang="zh-TW" sz="1200" dirty="0">
                <a:solidFill>
                  <a:schemeClr val="tx1"/>
                </a:solidFill>
                <a:ea typeface="宋体" pitchFamily="2" charset="-122"/>
              </a:rPr>
              <a:t>service offer</a:t>
            </a:r>
            <a:r>
              <a:rPr lang="zh-TW" altLang="en-US" sz="1200" dirty="0">
                <a:solidFill>
                  <a:schemeClr val="tx1"/>
                </a:solidFill>
                <a:ea typeface="宋体" pitchFamily="2" charset="-122"/>
              </a:rPr>
              <a:t>）。它的任務主要是更加清楚地對要提供的服務進行説明，如何時、何地、由誰提供、如何提供。構成全部服務組合的各服務要素，不論是有形的還是無形的，都應該明確的説明。還以酒店爲例子，酒店的服務提供包括大量的有形要素（隔音的會議室、投影設備、錄像播放機、幻燈機、活動挂圖、餐飲、空調設備）和無形的要素（服務人員的態度、對特別服務的反應、會議室的周圍環境）。一般來講，管理人員會發現管理服務的有形要素（物質和設備）通常要比管理無形要素容易一些。</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最後一部分是服務發送系統，即如何將服務提供傳遞給消費者。包括爲客戶認真設計的服務，服務人員應具有的能力和態度，滿足有效客戶工作流程的設備、設施、布局，爲一般服務所悉心建立的流程和程序。因此，可以說服務發送系統應有一個精心設計的藍本來描述如何向顧客發送服務。</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對於實體產品，生產製造和行銷是分離的不同活動。對於服務而言，這兩類活動常常是不可分離的。服務表現和服務發送系統共同生成「產品」並發送給消費者。服務的這一特性强調人的重要性，尤其是服務人員在市場行銷過程中所發揮的作用。技術人員、維修人員都緊密地捲入客戶服務合同，他們的表現會對客戶關於服務質量的認知起到決定性的影響。所以説，在設計服務組合時，工業品服務行銷人員應密切地關注服務人員和實體證據（如服務人員的工作服等有形化要素）。</a:t>
            </a: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sz="1200" dirty="0">
                <a:solidFill>
                  <a:schemeClr val="tx1"/>
                </a:solidFill>
                <a:ea typeface="宋体" pitchFamily="2" charset="-122"/>
              </a:rPr>
              <a:t>創造一隻有效的服務組合，第一步是要保證公司全體員工知道、理解、接受顧客利益觀念。正如唐納德</a:t>
            </a:r>
            <a:r>
              <a:rPr lang="en-US" altLang="zh-TW" sz="1200" dirty="0">
                <a:solidFill>
                  <a:schemeClr val="tx1"/>
                </a:solidFill>
                <a:ea typeface="宋体" pitchFamily="2" charset="-122"/>
              </a:rPr>
              <a:t>·</a:t>
            </a:r>
            <a:r>
              <a:rPr lang="zh-TW" altLang="en-US" sz="1200" dirty="0">
                <a:solidFill>
                  <a:schemeClr val="tx1"/>
                </a:solidFill>
                <a:ea typeface="宋体" pitchFamily="2" charset="-122"/>
              </a:rPr>
              <a:t>科維爾（</a:t>
            </a:r>
            <a:r>
              <a:rPr lang="en-US" altLang="zh-TW" sz="1200" dirty="0">
                <a:solidFill>
                  <a:schemeClr val="tx1"/>
                </a:solidFill>
                <a:ea typeface="宋体" pitchFamily="2" charset="-122"/>
              </a:rPr>
              <a:t>Donald Cowell</a:t>
            </a:r>
            <a:r>
              <a:rPr lang="zh-TW" altLang="en-US" sz="1200" dirty="0">
                <a:solidFill>
                  <a:schemeClr val="tx1"/>
                </a:solidFill>
                <a:ea typeface="宋体" pitchFamily="2" charset="-122"/>
              </a:rPr>
              <a:t>）所言：服務人員和服務品質是如此的重要，「内部行銷」管理將在企業運作中扮演重要的角色，它主要是來確保全體員工都能有顧客利益觀念。服務人員的態度、技能、知識、行爲會對由服務引發的客戶滿意度有關鍵的影響。</a:t>
            </a:r>
            <a:endParaRPr lang="en-US" altLang="zh-TW" sz="1200" dirty="0">
              <a:solidFill>
                <a:schemeClr val="tx1"/>
              </a:solidFill>
              <a:ea typeface="宋体" pitchFamily="2" charset="-122"/>
            </a:endParaRPr>
          </a:p>
        </p:txBody>
      </p:sp>
      <p:sp>
        <p:nvSpPr>
          <p:cNvPr id="24580" name="灯片编号占位符 3">
            <a:extLst>
              <a:ext uri="{FF2B5EF4-FFF2-40B4-BE49-F238E27FC236}">
                <a16:creationId xmlns:a16="http://schemas.microsoft.com/office/drawing/2014/main" id="{78A10D44-E9EA-28D0-6FF2-78C49C9DCC8A}"/>
              </a:ext>
            </a:extLst>
          </p:cNvPr>
          <p:cNvSpPr>
            <a:spLocks noGrp="1"/>
          </p:cNvSpPr>
          <p:nvPr>
            <p:ph type="sldNum" sz="quarter" idx="5"/>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F2A7AC83-3E51-4C36-BE6A-771C72EBD479}" type="slidenum">
              <a:rPr lang="en-US" altLang="zh-CN" smtClean="0"/>
              <a:pPr eaLnBrk="1" hangingPunct="1"/>
              <a:t>9</a:t>
            </a:fld>
            <a:endParaRPr lang="en-US" altLang="zh-CN" dirty="0"/>
          </a:p>
        </p:txBody>
      </p:sp>
    </p:spTree>
    <p:extLst>
      <p:ext uri="{BB962C8B-B14F-4D97-AF65-F5344CB8AC3E}">
        <p14:creationId xmlns:p14="http://schemas.microsoft.com/office/powerpoint/2010/main" val="2881695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w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2.jpeg"/><Relationship Id="rId1" Type="http://schemas.openxmlformats.org/officeDocument/2006/relationships/slideMaster" Target="../slideMasters/slideMaster4.xml"/><Relationship Id="rId4" Type="http://schemas.openxmlformats.org/officeDocument/2006/relationships/image" Target="../media/image4.wmf"/></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9" descr="PPT用图2 16 9"/>
          <p:cNvPicPr>
            <a:picLocks noChangeAspect="1" noChangeArrowheads="1"/>
          </p:cNvPicPr>
          <p:nvPr/>
        </p:nvPicPr>
        <p:blipFill>
          <a:blip r:embed="rId2" cstate="print">
            <a:extLst>
              <a:ext uri="{28A0092B-C50C-407E-A947-70E740481C1C}">
                <a14:useLocalDpi xmlns:a14="http://schemas.microsoft.com/office/drawing/2010/main" val="0"/>
              </a:ext>
            </a:extLst>
          </a:blip>
          <a:srcRect t="8968" b="2744"/>
          <a:stretch>
            <a:fillRect/>
          </a:stretch>
        </p:blipFill>
        <p:spPr bwMode="auto">
          <a:xfrm>
            <a:off x="3" y="0"/>
            <a:ext cx="11522075" cy="57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0"/>
          <p:cNvSpPr txBox="1">
            <a:spLocks noChangeArrowheads="1"/>
          </p:cNvSpPr>
          <p:nvPr userDrawn="1"/>
        </p:nvSpPr>
        <p:spPr bwMode="auto">
          <a:xfrm>
            <a:off x="387350" y="6092825"/>
            <a:ext cx="1906589" cy="209550"/>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800">
              <a:ea typeface="Arial Unicode MS" pitchFamily="34" charset="-122"/>
              <a:cs typeface="Arial Unicode MS" pitchFamily="34" charset="-122"/>
            </a:endParaRPr>
          </a:p>
        </p:txBody>
      </p:sp>
      <p:sp>
        <p:nvSpPr>
          <p:cNvPr id="20495" name="Rectangle 15"/>
          <p:cNvSpPr>
            <a:spLocks noGrp="1" noChangeArrowheads="1"/>
          </p:cNvSpPr>
          <p:nvPr>
            <p:ph type="ctrTitle"/>
          </p:nvPr>
        </p:nvSpPr>
        <p:spPr>
          <a:xfrm>
            <a:off x="620714" y="284165"/>
            <a:ext cx="9793288" cy="1163637"/>
          </a:xfrm>
        </p:spPr>
        <p:txBody>
          <a:bodyPr/>
          <a:lstStyle>
            <a:lvl1pPr>
              <a:defRPr sz="3000">
                <a:solidFill>
                  <a:schemeClr val="bg1"/>
                </a:solidFill>
                <a:latin typeface="方正兰亭黑6_GBK" pitchFamily="2" charset="-122"/>
              </a:defRPr>
            </a:lvl1pPr>
          </a:lstStyle>
          <a:p>
            <a:pPr lvl="0"/>
            <a:r>
              <a:rPr lang="zh-CN" altLang="en-US" noProof="0"/>
              <a:t>主标</a:t>
            </a:r>
            <a:r>
              <a:rPr lang="en-US" altLang="zh-CN" noProof="0"/>
              <a:t>-</a:t>
            </a:r>
            <a:r>
              <a:rPr lang="zh-CN" altLang="en-US" noProof="0"/>
              <a:t>兰亭黑</a:t>
            </a:r>
            <a:r>
              <a:rPr lang="en-US" altLang="zh-CN" noProof="0"/>
              <a:t>6,30</a:t>
            </a:r>
            <a:r>
              <a:rPr lang="zh-CN" altLang="en-US" noProof="0"/>
              <a:t>号字</a:t>
            </a:r>
          </a:p>
        </p:txBody>
      </p:sp>
      <p:sp>
        <p:nvSpPr>
          <p:cNvPr id="20496" name="Rectangle 16"/>
          <p:cNvSpPr>
            <a:spLocks noGrp="1" noChangeArrowheads="1"/>
          </p:cNvSpPr>
          <p:nvPr>
            <p:ph type="subTitle" idx="1"/>
          </p:nvPr>
        </p:nvSpPr>
        <p:spPr>
          <a:xfrm>
            <a:off x="620717" y="1592263"/>
            <a:ext cx="8064500" cy="773112"/>
          </a:xfrm>
        </p:spPr>
        <p:txBody>
          <a:bodyPr/>
          <a:lstStyle>
            <a:lvl1pPr marL="0" indent="0">
              <a:buFont typeface="Wingdings" pitchFamily="2" charset="2"/>
              <a:buNone/>
              <a:defRPr sz="2400">
                <a:solidFill>
                  <a:schemeClr val="bg1"/>
                </a:solidFill>
                <a:latin typeface="方正兰亭黑6_GBK" pitchFamily="2" charset="-122"/>
                <a:ea typeface="方正兰亭黑6_GBK" pitchFamily="2" charset="-122"/>
              </a:defRPr>
            </a:lvl1pPr>
          </a:lstStyle>
          <a:p>
            <a:pPr lvl="0"/>
            <a:r>
              <a:rPr lang="zh-CN" altLang="en-US" noProof="0"/>
              <a:t>副标</a:t>
            </a:r>
            <a:r>
              <a:rPr lang="en-US" altLang="zh-CN" noProof="0"/>
              <a:t>-</a:t>
            </a:r>
            <a:r>
              <a:rPr lang="zh-CN" altLang="en-US" noProof="0"/>
              <a:t>兰亭黑</a:t>
            </a:r>
            <a:r>
              <a:rPr lang="en-US" altLang="zh-CN" noProof="0"/>
              <a:t>6,24</a:t>
            </a:r>
            <a:r>
              <a:rPr lang="zh-CN" altLang="en-US" noProof="0"/>
              <a:t>号字</a:t>
            </a:r>
          </a:p>
        </p:txBody>
      </p:sp>
    </p:spTree>
    <p:extLst>
      <p:ext uri="{BB962C8B-B14F-4D97-AF65-F5344CB8AC3E}">
        <p14:creationId xmlns:p14="http://schemas.microsoft.com/office/powerpoint/2010/main" val="1554619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16322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51850" y="44452"/>
            <a:ext cx="2716213" cy="5819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6" y="44452"/>
            <a:ext cx="7996237" cy="5819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02478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3215" y="44450"/>
            <a:ext cx="10864851" cy="1046163"/>
          </a:xfrm>
        </p:spPr>
        <p:txBody>
          <a:bodyPr/>
          <a:lstStyle/>
          <a:p>
            <a:r>
              <a:rPr lang="zh-CN" altLang="en-US"/>
              <a:t>单击此处编辑母版标题样式</a:t>
            </a:r>
          </a:p>
        </p:txBody>
      </p:sp>
      <p:sp>
        <p:nvSpPr>
          <p:cNvPr id="3" name="文本占位符 2"/>
          <p:cNvSpPr>
            <a:spLocks noGrp="1"/>
          </p:cNvSpPr>
          <p:nvPr>
            <p:ph type="body" sz="half" idx="1"/>
          </p:nvPr>
        </p:nvSpPr>
        <p:spPr>
          <a:xfrm>
            <a:off x="303217" y="1087438"/>
            <a:ext cx="5356224" cy="47767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40" y="1087438"/>
            <a:ext cx="5356224" cy="47767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04695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03215" y="44450"/>
            <a:ext cx="10864851" cy="1046163"/>
          </a:xfrm>
        </p:spPr>
        <p:txBody>
          <a:bodyPr/>
          <a:lstStyle/>
          <a:p>
            <a:r>
              <a:rPr lang="zh-CN" altLang="en-US"/>
              <a:t>单击此处编辑母版标题样式</a:t>
            </a:r>
          </a:p>
        </p:txBody>
      </p:sp>
      <p:sp>
        <p:nvSpPr>
          <p:cNvPr id="3" name="文本占位符 2"/>
          <p:cNvSpPr>
            <a:spLocks noGrp="1"/>
          </p:cNvSpPr>
          <p:nvPr>
            <p:ph type="body" sz="half" idx="1"/>
          </p:nvPr>
        </p:nvSpPr>
        <p:spPr>
          <a:xfrm>
            <a:off x="303217" y="1087438"/>
            <a:ext cx="5356224" cy="47767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811840" y="1087438"/>
            <a:ext cx="5356224" cy="2311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811840" y="3551240"/>
            <a:ext cx="5356224" cy="23129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74867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3" descr="81785148"/>
          <p:cNvPicPr>
            <a:picLocks noChangeAspect="1" noChangeArrowheads="1"/>
          </p:cNvPicPr>
          <p:nvPr/>
        </p:nvPicPr>
        <p:blipFill>
          <a:blip r:embed="rId2" cstate="print">
            <a:extLst>
              <a:ext uri="{28A0092B-C50C-407E-A947-70E740481C1C}">
                <a14:useLocalDpi xmlns:a14="http://schemas.microsoft.com/office/drawing/2010/main" val="0"/>
              </a:ext>
            </a:extLst>
          </a:blip>
          <a:srcRect t="28224" b="20911"/>
          <a:stretch>
            <a:fillRect/>
          </a:stretch>
        </p:blipFill>
        <p:spPr bwMode="auto">
          <a:xfrm>
            <a:off x="3" y="2"/>
            <a:ext cx="11522075"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1" descr="PPT用图16 9"/>
          <p:cNvPicPr>
            <a:picLocks noChangeAspect="1" noChangeArrowheads="1"/>
          </p:cNvPicPr>
          <p:nvPr/>
        </p:nvPicPr>
        <p:blipFill>
          <a:blip r:embed="rId3" cstate="print">
            <a:extLst>
              <a:ext uri="{28A0092B-C50C-407E-A947-70E740481C1C}">
                <a14:useLocalDpi xmlns:a14="http://schemas.microsoft.com/office/drawing/2010/main" val="0"/>
              </a:ext>
            </a:extLst>
          </a:blip>
          <a:srcRect l="621" t="59732" r="491" b="2483"/>
          <a:stretch>
            <a:fillRect/>
          </a:stretch>
        </p:blipFill>
        <p:spPr bwMode="auto">
          <a:xfrm>
            <a:off x="3" y="3879850"/>
            <a:ext cx="11522075"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
          <p:cNvSpPr txBox="1">
            <a:spLocks noChangeArrowheads="1"/>
          </p:cNvSpPr>
          <p:nvPr/>
        </p:nvSpPr>
        <p:spPr bwMode="auto">
          <a:xfrm>
            <a:off x="387350" y="6092825"/>
            <a:ext cx="1906589" cy="209550"/>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dirty="0">
                <a:ea typeface="Arial Unicode MS" pitchFamily="34" charset="-122"/>
                <a:cs typeface="Arial Unicode MS" pitchFamily="34" charset="-122"/>
              </a:rPr>
              <a:t>© 2011 </a:t>
            </a:r>
            <a:r>
              <a:rPr lang="en-US" altLang="zh-CN" sz="800" dirty="0" err="1">
                <a:ea typeface="Arial Unicode MS" pitchFamily="34" charset="-122"/>
                <a:cs typeface="Arial Unicode MS" pitchFamily="34" charset="-122"/>
              </a:rPr>
              <a:t>Mindray</a:t>
            </a:r>
            <a:r>
              <a:rPr lang="en-US" altLang="zh-CN" sz="800" dirty="0">
                <a:ea typeface="Arial Unicode MS" pitchFamily="34" charset="-122"/>
                <a:cs typeface="Arial Unicode MS" pitchFamily="34" charset="-122"/>
              </a:rPr>
              <a:t> Confidential</a:t>
            </a:r>
          </a:p>
        </p:txBody>
      </p:sp>
      <p:pic>
        <p:nvPicPr>
          <p:cNvPr id="7" name="Picture 2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32828" y="5851525"/>
            <a:ext cx="2444749"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70" name="Rectangle 18"/>
          <p:cNvSpPr>
            <a:spLocks noGrp="1" noChangeArrowheads="1"/>
          </p:cNvSpPr>
          <p:nvPr>
            <p:ph type="ctrTitle"/>
          </p:nvPr>
        </p:nvSpPr>
        <p:spPr>
          <a:xfrm>
            <a:off x="863601" y="3868739"/>
            <a:ext cx="9794875" cy="1082675"/>
          </a:xfrm>
        </p:spPr>
        <p:txBody>
          <a:bodyPr/>
          <a:lstStyle>
            <a:lvl1pPr>
              <a:defRPr sz="3000">
                <a:solidFill>
                  <a:schemeClr val="bg1"/>
                </a:solidFill>
                <a:latin typeface="方正兰亭黑6_GBK" pitchFamily="2" charset="-122"/>
              </a:defRPr>
            </a:lvl1pPr>
          </a:lstStyle>
          <a:p>
            <a:pPr lvl="0"/>
            <a:r>
              <a:rPr lang="zh-CN" altLang="en-US" noProof="0"/>
              <a:t>主标</a:t>
            </a:r>
            <a:r>
              <a:rPr lang="en-US" altLang="zh-CN" noProof="0"/>
              <a:t>-</a:t>
            </a:r>
            <a:r>
              <a:rPr lang="zh-CN" altLang="en-US" noProof="0"/>
              <a:t>兰亭黑</a:t>
            </a:r>
            <a:r>
              <a:rPr lang="en-US" altLang="zh-CN" noProof="0"/>
              <a:t>6,30</a:t>
            </a:r>
            <a:r>
              <a:rPr lang="zh-CN" altLang="en-US" noProof="0"/>
              <a:t>号字</a:t>
            </a:r>
          </a:p>
        </p:txBody>
      </p:sp>
      <p:sp>
        <p:nvSpPr>
          <p:cNvPr id="23571" name="Rectangle 19"/>
          <p:cNvSpPr>
            <a:spLocks noGrp="1" noChangeArrowheads="1"/>
          </p:cNvSpPr>
          <p:nvPr>
            <p:ph type="subTitle" idx="1"/>
          </p:nvPr>
        </p:nvSpPr>
        <p:spPr>
          <a:xfrm>
            <a:off x="863601" y="5005390"/>
            <a:ext cx="8066088" cy="585787"/>
          </a:xfrm>
        </p:spPr>
        <p:txBody>
          <a:bodyPr/>
          <a:lstStyle>
            <a:lvl1pPr marL="0" indent="0">
              <a:buFont typeface="Wingdings" pitchFamily="2" charset="2"/>
              <a:buNone/>
              <a:defRPr sz="2400">
                <a:solidFill>
                  <a:schemeClr val="bg1"/>
                </a:solidFill>
                <a:latin typeface="方正兰亭黑6_GBK" pitchFamily="2" charset="-122"/>
                <a:ea typeface="方正兰亭黑6_GBK" pitchFamily="2" charset="-122"/>
              </a:defRPr>
            </a:lvl1pPr>
          </a:lstStyle>
          <a:p>
            <a:pPr lvl="0"/>
            <a:r>
              <a:rPr lang="zh-CN" altLang="en-US" noProof="0"/>
              <a:t>副标</a:t>
            </a:r>
            <a:r>
              <a:rPr lang="en-US" altLang="zh-CN" noProof="0"/>
              <a:t>-</a:t>
            </a:r>
            <a:r>
              <a:rPr lang="zh-CN" altLang="en-US" noProof="0"/>
              <a:t>兰亭黑</a:t>
            </a:r>
            <a:r>
              <a:rPr lang="en-US" altLang="zh-CN" noProof="0"/>
              <a:t>6,24</a:t>
            </a:r>
            <a:r>
              <a:rPr lang="zh-CN" altLang="en-US" noProof="0"/>
              <a:t>号字</a:t>
            </a:r>
          </a:p>
        </p:txBody>
      </p:sp>
    </p:spTree>
    <p:extLst>
      <p:ext uri="{BB962C8B-B14F-4D97-AF65-F5344CB8AC3E}">
        <p14:creationId xmlns:p14="http://schemas.microsoft.com/office/powerpoint/2010/main" val="1213281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90656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056423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8617" y="1030289"/>
            <a:ext cx="5356224" cy="4829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37241" y="1030289"/>
            <a:ext cx="5356224" cy="4829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119611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5"/>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2"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2"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5"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5"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115752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91684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053041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8369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4"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2248503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5" y="4535490"/>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5"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5"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5824156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324863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70903" y="2"/>
            <a:ext cx="2722563" cy="58594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6" y="2"/>
            <a:ext cx="8015287" cy="58594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136478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8" descr="81785148"/>
          <p:cNvPicPr>
            <a:picLocks noChangeAspect="1" noChangeArrowheads="1"/>
          </p:cNvPicPr>
          <p:nvPr/>
        </p:nvPicPr>
        <p:blipFill>
          <a:blip r:embed="rId2" cstate="print">
            <a:extLst>
              <a:ext uri="{28A0092B-C50C-407E-A947-70E740481C1C}">
                <a14:useLocalDpi xmlns:a14="http://schemas.microsoft.com/office/drawing/2010/main" val="0"/>
              </a:ext>
            </a:extLst>
          </a:blip>
          <a:srcRect t="28224" b="15022"/>
          <a:stretch>
            <a:fillRect/>
          </a:stretch>
        </p:blipFill>
        <p:spPr bwMode="auto">
          <a:xfrm>
            <a:off x="3" y="0"/>
            <a:ext cx="11522075" cy="436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PPT用图红色"/>
          <p:cNvPicPr>
            <a:picLocks noChangeAspect="1" noChangeArrowheads="1"/>
          </p:cNvPicPr>
          <p:nvPr/>
        </p:nvPicPr>
        <p:blipFill>
          <a:blip r:embed="rId3" cstate="print">
            <a:extLst>
              <a:ext uri="{28A0092B-C50C-407E-A947-70E740481C1C}">
                <a14:useLocalDpi xmlns:a14="http://schemas.microsoft.com/office/drawing/2010/main" val="0"/>
              </a:ext>
            </a:extLst>
          </a:blip>
          <a:srcRect l="8858" t="42973" r="9386" b="275"/>
          <a:stretch>
            <a:fillRect/>
          </a:stretch>
        </p:blipFill>
        <p:spPr bwMode="auto">
          <a:xfrm>
            <a:off x="3" y="2343152"/>
            <a:ext cx="11522075" cy="413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
          <p:cNvSpPr txBox="1">
            <a:spLocks noChangeArrowheads="1"/>
          </p:cNvSpPr>
          <p:nvPr/>
        </p:nvSpPr>
        <p:spPr bwMode="auto">
          <a:xfrm>
            <a:off x="387350" y="6092825"/>
            <a:ext cx="1906589" cy="209550"/>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dirty="0">
                <a:solidFill>
                  <a:schemeClr val="bg1"/>
                </a:solidFill>
                <a:ea typeface="Arial Unicode MS" pitchFamily="34" charset="-122"/>
                <a:cs typeface="Arial Unicode MS" pitchFamily="34" charset="-122"/>
              </a:rPr>
              <a:t>© 2011 </a:t>
            </a:r>
            <a:r>
              <a:rPr lang="en-US" altLang="zh-CN" sz="800" dirty="0" err="1">
                <a:solidFill>
                  <a:schemeClr val="bg1"/>
                </a:solidFill>
                <a:ea typeface="Arial Unicode MS" pitchFamily="34" charset="-122"/>
                <a:cs typeface="Arial Unicode MS" pitchFamily="34" charset="-122"/>
              </a:rPr>
              <a:t>Mindray</a:t>
            </a:r>
            <a:r>
              <a:rPr lang="en-US" altLang="zh-CN" sz="800" dirty="0">
                <a:solidFill>
                  <a:schemeClr val="bg1"/>
                </a:solidFill>
                <a:ea typeface="Arial Unicode MS" pitchFamily="34" charset="-122"/>
                <a:cs typeface="Arial Unicode MS" pitchFamily="34" charset="-122"/>
              </a:rPr>
              <a:t> Confidential</a:t>
            </a:r>
          </a:p>
        </p:txBody>
      </p:sp>
      <p:sp>
        <p:nvSpPr>
          <p:cNvPr id="7" name="Freeform 17"/>
          <p:cNvSpPr>
            <a:spLocks noEditPoints="1"/>
          </p:cNvSpPr>
          <p:nvPr/>
        </p:nvSpPr>
        <p:spPr bwMode="auto">
          <a:xfrm>
            <a:off x="8632828" y="5851525"/>
            <a:ext cx="2444749" cy="431800"/>
          </a:xfrm>
          <a:custGeom>
            <a:avLst/>
            <a:gdLst>
              <a:gd name="T0" fmla="*/ 2147483647 w 16940"/>
              <a:gd name="T1" fmla="*/ 2147483647 h 2992"/>
              <a:gd name="T2" fmla="*/ 2147483647 w 16940"/>
              <a:gd name="T3" fmla="*/ 2147483647 h 2992"/>
              <a:gd name="T4" fmla="*/ 2147483647 w 16940"/>
              <a:gd name="T5" fmla="*/ 2147483647 h 2992"/>
              <a:gd name="T6" fmla="*/ 2147483647 w 16940"/>
              <a:gd name="T7" fmla="*/ 2147483647 h 2992"/>
              <a:gd name="T8" fmla="*/ 2147483647 w 16940"/>
              <a:gd name="T9" fmla="*/ 2147483647 h 2992"/>
              <a:gd name="T10" fmla="*/ 2147483647 w 16940"/>
              <a:gd name="T11" fmla="*/ 2147483647 h 2992"/>
              <a:gd name="T12" fmla="*/ 2147483647 w 16940"/>
              <a:gd name="T13" fmla="*/ 2147483647 h 2992"/>
              <a:gd name="T14" fmla="*/ 2147483647 w 16940"/>
              <a:gd name="T15" fmla="*/ 2147483647 h 2992"/>
              <a:gd name="T16" fmla="*/ 2147483647 w 16940"/>
              <a:gd name="T17" fmla="*/ 2147483647 h 2992"/>
              <a:gd name="T18" fmla="*/ 2147483647 w 16940"/>
              <a:gd name="T19" fmla="*/ 2147483647 h 2992"/>
              <a:gd name="T20" fmla="*/ 2147483647 w 16940"/>
              <a:gd name="T21" fmla="*/ 2147483647 h 2992"/>
              <a:gd name="T22" fmla="*/ 2147483647 w 16940"/>
              <a:gd name="T23" fmla="*/ 2147483647 h 2992"/>
              <a:gd name="T24" fmla="*/ 2147483647 w 16940"/>
              <a:gd name="T25" fmla="*/ 2147483647 h 2992"/>
              <a:gd name="T26" fmla="*/ 2147483647 w 16940"/>
              <a:gd name="T27" fmla="*/ 2147483647 h 2992"/>
              <a:gd name="T28" fmla="*/ 2147483647 w 16940"/>
              <a:gd name="T29" fmla="*/ 2147483647 h 2992"/>
              <a:gd name="T30" fmla="*/ 2147483647 w 16940"/>
              <a:gd name="T31" fmla="*/ 2147483647 h 2992"/>
              <a:gd name="T32" fmla="*/ 2147483647 w 16940"/>
              <a:gd name="T33" fmla="*/ 2147483647 h 2992"/>
              <a:gd name="T34" fmla="*/ 2147483647 w 16940"/>
              <a:gd name="T35" fmla="*/ 2147483647 h 2992"/>
              <a:gd name="T36" fmla="*/ 2147483647 w 16940"/>
              <a:gd name="T37" fmla="*/ 2147483647 h 2992"/>
              <a:gd name="T38" fmla="*/ 2147483647 w 16940"/>
              <a:gd name="T39" fmla="*/ 2147483647 h 2992"/>
              <a:gd name="T40" fmla="*/ 2147483647 w 16940"/>
              <a:gd name="T41" fmla="*/ 2147483647 h 2992"/>
              <a:gd name="T42" fmla="*/ 2147483647 w 16940"/>
              <a:gd name="T43" fmla="*/ 2147483647 h 2992"/>
              <a:gd name="T44" fmla="*/ 2147483647 w 16940"/>
              <a:gd name="T45" fmla="*/ 2147483647 h 2992"/>
              <a:gd name="T46" fmla="*/ 2147483647 w 16940"/>
              <a:gd name="T47" fmla="*/ 2147483647 h 2992"/>
              <a:gd name="T48" fmla="*/ 2147483647 w 16940"/>
              <a:gd name="T49" fmla="*/ 2147483647 h 2992"/>
              <a:gd name="T50" fmla="*/ 2147483647 w 16940"/>
              <a:gd name="T51" fmla="*/ 2147483647 h 2992"/>
              <a:gd name="T52" fmla="*/ 2147483647 w 16940"/>
              <a:gd name="T53" fmla="*/ 2147483647 h 2992"/>
              <a:gd name="T54" fmla="*/ 2147483647 w 16940"/>
              <a:gd name="T55" fmla="*/ 2147483647 h 2992"/>
              <a:gd name="T56" fmla="*/ 2147483647 w 16940"/>
              <a:gd name="T57" fmla="*/ 2147483647 h 2992"/>
              <a:gd name="T58" fmla="*/ 2147483647 w 16940"/>
              <a:gd name="T59" fmla="*/ 2147483647 h 2992"/>
              <a:gd name="T60" fmla="*/ 2147483647 w 16940"/>
              <a:gd name="T61" fmla="*/ 2147483647 h 2992"/>
              <a:gd name="T62" fmla="*/ 2147483647 w 16940"/>
              <a:gd name="T63" fmla="*/ 2147483647 h 2992"/>
              <a:gd name="T64" fmla="*/ 2147483647 w 16940"/>
              <a:gd name="T65" fmla="*/ 2147483647 h 2992"/>
              <a:gd name="T66" fmla="*/ 2147483647 w 16940"/>
              <a:gd name="T67" fmla="*/ 2147483647 h 2992"/>
              <a:gd name="T68" fmla="*/ 2147483647 w 16940"/>
              <a:gd name="T69" fmla="*/ 2147483647 h 2992"/>
              <a:gd name="T70" fmla="*/ 2147483647 w 16940"/>
              <a:gd name="T71" fmla="*/ 2147483647 h 2992"/>
              <a:gd name="T72" fmla="*/ 2147483647 w 16940"/>
              <a:gd name="T73" fmla="*/ 2147483647 h 2992"/>
              <a:gd name="T74" fmla="*/ 2147483647 w 16940"/>
              <a:gd name="T75" fmla="*/ 2147483647 h 2992"/>
              <a:gd name="T76" fmla="*/ 2147483647 w 16940"/>
              <a:gd name="T77" fmla="*/ 2147483647 h 2992"/>
              <a:gd name="T78" fmla="*/ 2147483647 w 16940"/>
              <a:gd name="T79" fmla="*/ 2147483647 h 2992"/>
              <a:gd name="T80" fmla="*/ 2147483647 w 16940"/>
              <a:gd name="T81" fmla="*/ 2147483647 h 2992"/>
              <a:gd name="T82" fmla="*/ 2147483647 w 16940"/>
              <a:gd name="T83" fmla="*/ 2147483647 h 2992"/>
              <a:gd name="T84" fmla="*/ 2147483647 w 16940"/>
              <a:gd name="T85" fmla="*/ 2147483647 h 2992"/>
              <a:gd name="T86" fmla="*/ 2147483647 w 16940"/>
              <a:gd name="T87" fmla="*/ 2147483647 h 2992"/>
              <a:gd name="T88" fmla="*/ 2147483647 w 16940"/>
              <a:gd name="T89" fmla="*/ 2147483647 h 2992"/>
              <a:gd name="T90" fmla="*/ 2147483647 w 16940"/>
              <a:gd name="T91" fmla="*/ 2147483647 h 2992"/>
              <a:gd name="T92" fmla="*/ 2147483647 w 16940"/>
              <a:gd name="T93" fmla="*/ 2147483647 h 2992"/>
              <a:gd name="T94" fmla="*/ 2147483647 w 16940"/>
              <a:gd name="T95" fmla="*/ 2147483647 h 2992"/>
              <a:gd name="T96" fmla="*/ 2147483647 w 16940"/>
              <a:gd name="T97" fmla="*/ 0 h 2992"/>
              <a:gd name="T98" fmla="*/ 2147483647 w 16940"/>
              <a:gd name="T99" fmla="*/ 2147483647 h 2992"/>
              <a:gd name="T100" fmla="*/ 2147483647 w 16940"/>
              <a:gd name="T101" fmla="*/ 2147483647 h 2992"/>
              <a:gd name="T102" fmla="*/ 2147483647 w 16940"/>
              <a:gd name="T103" fmla="*/ 2147483647 h 2992"/>
              <a:gd name="T104" fmla="*/ 2147483647 w 16940"/>
              <a:gd name="T105" fmla="*/ 2147483647 h 2992"/>
              <a:gd name="T106" fmla="*/ 2147483647 w 16940"/>
              <a:gd name="T107" fmla="*/ 2147483647 h 2992"/>
              <a:gd name="T108" fmla="*/ 2147483647 w 16940"/>
              <a:gd name="T109" fmla="*/ 2147483647 h 2992"/>
              <a:gd name="T110" fmla="*/ 2147483647 w 16940"/>
              <a:gd name="T111" fmla="*/ 2147483647 h 2992"/>
              <a:gd name="T112" fmla="*/ 2147483647 w 16940"/>
              <a:gd name="T113" fmla="*/ 2147483647 h 2992"/>
              <a:gd name="T114" fmla="*/ 2147483647 w 16940"/>
              <a:gd name="T115" fmla="*/ 2147483647 h 2992"/>
              <a:gd name="T116" fmla="*/ 2147483647 w 16940"/>
              <a:gd name="T117" fmla="*/ 2147483647 h 2992"/>
              <a:gd name="T118" fmla="*/ 2147483647 w 16940"/>
              <a:gd name="T119" fmla="*/ 2147483647 h 2992"/>
              <a:gd name="T120" fmla="*/ 2147483647 w 16940"/>
              <a:gd name="T121" fmla="*/ 2147483647 h 2992"/>
              <a:gd name="T122" fmla="*/ 2147483647 w 16940"/>
              <a:gd name="T123" fmla="*/ 2147483647 h 2992"/>
              <a:gd name="T124" fmla="*/ 2147483647 w 16940"/>
              <a:gd name="T125" fmla="*/ 2147483647 h 299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6940" h="2992">
                <a:moveTo>
                  <a:pt x="12947" y="1611"/>
                </a:moveTo>
                <a:lnTo>
                  <a:pt x="12974" y="1588"/>
                </a:lnTo>
                <a:lnTo>
                  <a:pt x="12998" y="1565"/>
                </a:lnTo>
                <a:lnTo>
                  <a:pt x="13022" y="1539"/>
                </a:lnTo>
                <a:lnTo>
                  <a:pt x="13044" y="1514"/>
                </a:lnTo>
                <a:lnTo>
                  <a:pt x="13066" y="1488"/>
                </a:lnTo>
                <a:lnTo>
                  <a:pt x="13085" y="1459"/>
                </a:lnTo>
                <a:lnTo>
                  <a:pt x="13104" y="1430"/>
                </a:lnTo>
                <a:lnTo>
                  <a:pt x="13122" y="1402"/>
                </a:lnTo>
                <a:lnTo>
                  <a:pt x="13138" y="1371"/>
                </a:lnTo>
                <a:lnTo>
                  <a:pt x="13153" y="1341"/>
                </a:lnTo>
                <a:lnTo>
                  <a:pt x="13167" y="1310"/>
                </a:lnTo>
                <a:lnTo>
                  <a:pt x="13179" y="1279"/>
                </a:lnTo>
                <a:lnTo>
                  <a:pt x="13191" y="1247"/>
                </a:lnTo>
                <a:lnTo>
                  <a:pt x="13200" y="1214"/>
                </a:lnTo>
                <a:lnTo>
                  <a:pt x="13209" y="1182"/>
                </a:lnTo>
                <a:lnTo>
                  <a:pt x="13216" y="1150"/>
                </a:lnTo>
                <a:lnTo>
                  <a:pt x="13230" y="1074"/>
                </a:lnTo>
                <a:lnTo>
                  <a:pt x="13241" y="1002"/>
                </a:lnTo>
                <a:lnTo>
                  <a:pt x="13246" y="967"/>
                </a:lnTo>
                <a:lnTo>
                  <a:pt x="13249" y="932"/>
                </a:lnTo>
                <a:lnTo>
                  <a:pt x="13253" y="896"/>
                </a:lnTo>
                <a:lnTo>
                  <a:pt x="13256" y="860"/>
                </a:lnTo>
                <a:lnTo>
                  <a:pt x="13261" y="784"/>
                </a:lnTo>
                <a:lnTo>
                  <a:pt x="13263" y="700"/>
                </a:lnTo>
                <a:lnTo>
                  <a:pt x="13265" y="608"/>
                </a:lnTo>
                <a:lnTo>
                  <a:pt x="13265" y="503"/>
                </a:lnTo>
                <a:lnTo>
                  <a:pt x="13253" y="503"/>
                </a:lnTo>
                <a:lnTo>
                  <a:pt x="13222" y="503"/>
                </a:lnTo>
                <a:lnTo>
                  <a:pt x="13176" y="503"/>
                </a:lnTo>
                <a:lnTo>
                  <a:pt x="13124" y="503"/>
                </a:lnTo>
                <a:lnTo>
                  <a:pt x="13073" y="503"/>
                </a:lnTo>
                <a:lnTo>
                  <a:pt x="13028" y="503"/>
                </a:lnTo>
                <a:lnTo>
                  <a:pt x="12996" y="503"/>
                </a:lnTo>
                <a:lnTo>
                  <a:pt x="12985" y="503"/>
                </a:lnTo>
                <a:lnTo>
                  <a:pt x="12985" y="493"/>
                </a:lnTo>
                <a:lnTo>
                  <a:pt x="12985" y="465"/>
                </a:lnTo>
                <a:lnTo>
                  <a:pt x="12985" y="427"/>
                </a:lnTo>
                <a:lnTo>
                  <a:pt x="12985" y="382"/>
                </a:lnTo>
                <a:lnTo>
                  <a:pt x="12985" y="339"/>
                </a:lnTo>
                <a:lnTo>
                  <a:pt x="12985" y="300"/>
                </a:lnTo>
                <a:lnTo>
                  <a:pt x="12985" y="273"/>
                </a:lnTo>
                <a:lnTo>
                  <a:pt x="12985" y="263"/>
                </a:lnTo>
                <a:lnTo>
                  <a:pt x="13001" y="263"/>
                </a:lnTo>
                <a:lnTo>
                  <a:pt x="13050" y="263"/>
                </a:lnTo>
                <a:lnTo>
                  <a:pt x="13126" y="263"/>
                </a:lnTo>
                <a:lnTo>
                  <a:pt x="13226" y="263"/>
                </a:lnTo>
                <a:lnTo>
                  <a:pt x="13343" y="263"/>
                </a:lnTo>
                <a:lnTo>
                  <a:pt x="13474" y="263"/>
                </a:lnTo>
                <a:lnTo>
                  <a:pt x="13613" y="263"/>
                </a:lnTo>
                <a:lnTo>
                  <a:pt x="13757" y="263"/>
                </a:lnTo>
                <a:lnTo>
                  <a:pt x="13902" y="263"/>
                </a:lnTo>
                <a:lnTo>
                  <a:pt x="14042" y="263"/>
                </a:lnTo>
                <a:lnTo>
                  <a:pt x="14172" y="263"/>
                </a:lnTo>
                <a:lnTo>
                  <a:pt x="14290" y="263"/>
                </a:lnTo>
                <a:lnTo>
                  <a:pt x="14388" y="263"/>
                </a:lnTo>
                <a:lnTo>
                  <a:pt x="14465" y="263"/>
                </a:lnTo>
                <a:lnTo>
                  <a:pt x="14514" y="263"/>
                </a:lnTo>
                <a:lnTo>
                  <a:pt x="14531" y="263"/>
                </a:lnTo>
                <a:lnTo>
                  <a:pt x="14528" y="273"/>
                </a:lnTo>
                <a:lnTo>
                  <a:pt x="14521" y="300"/>
                </a:lnTo>
                <a:lnTo>
                  <a:pt x="14510" y="339"/>
                </a:lnTo>
                <a:lnTo>
                  <a:pt x="14497" y="382"/>
                </a:lnTo>
                <a:lnTo>
                  <a:pt x="14485" y="427"/>
                </a:lnTo>
                <a:lnTo>
                  <a:pt x="14474" y="465"/>
                </a:lnTo>
                <a:lnTo>
                  <a:pt x="14467" y="493"/>
                </a:lnTo>
                <a:lnTo>
                  <a:pt x="14464" y="503"/>
                </a:lnTo>
                <a:lnTo>
                  <a:pt x="14454" y="503"/>
                </a:lnTo>
                <a:lnTo>
                  <a:pt x="14425" y="503"/>
                </a:lnTo>
                <a:lnTo>
                  <a:pt x="14382" y="503"/>
                </a:lnTo>
                <a:lnTo>
                  <a:pt x="14325" y="503"/>
                </a:lnTo>
                <a:lnTo>
                  <a:pt x="14258" y="503"/>
                </a:lnTo>
                <a:lnTo>
                  <a:pt x="14183" y="503"/>
                </a:lnTo>
                <a:lnTo>
                  <a:pt x="14103" y="503"/>
                </a:lnTo>
                <a:lnTo>
                  <a:pt x="14020" y="503"/>
                </a:lnTo>
                <a:lnTo>
                  <a:pt x="13937" y="503"/>
                </a:lnTo>
                <a:lnTo>
                  <a:pt x="13858" y="503"/>
                </a:lnTo>
                <a:lnTo>
                  <a:pt x="13783" y="503"/>
                </a:lnTo>
                <a:lnTo>
                  <a:pt x="13715" y="503"/>
                </a:lnTo>
                <a:lnTo>
                  <a:pt x="13659" y="503"/>
                </a:lnTo>
                <a:lnTo>
                  <a:pt x="13616" y="503"/>
                </a:lnTo>
                <a:lnTo>
                  <a:pt x="13587" y="503"/>
                </a:lnTo>
                <a:lnTo>
                  <a:pt x="13577" y="503"/>
                </a:lnTo>
                <a:lnTo>
                  <a:pt x="13577" y="513"/>
                </a:lnTo>
                <a:lnTo>
                  <a:pt x="13576" y="539"/>
                </a:lnTo>
                <a:lnTo>
                  <a:pt x="13576" y="577"/>
                </a:lnTo>
                <a:lnTo>
                  <a:pt x="13576" y="620"/>
                </a:lnTo>
                <a:lnTo>
                  <a:pt x="13576" y="662"/>
                </a:lnTo>
                <a:lnTo>
                  <a:pt x="13576" y="700"/>
                </a:lnTo>
                <a:lnTo>
                  <a:pt x="13576" y="727"/>
                </a:lnTo>
                <a:lnTo>
                  <a:pt x="13576" y="736"/>
                </a:lnTo>
                <a:lnTo>
                  <a:pt x="13600" y="736"/>
                </a:lnTo>
                <a:lnTo>
                  <a:pt x="13663" y="736"/>
                </a:lnTo>
                <a:lnTo>
                  <a:pt x="13754" y="736"/>
                </a:lnTo>
                <a:lnTo>
                  <a:pt x="13862" y="736"/>
                </a:lnTo>
                <a:lnTo>
                  <a:pt x="13976" y="736"/>
                </a:lnTo>
                <a:lnTo>
                  <a:pt x="14085" y="736"/>
                </a:lnTo>
                <a:lnTo>
                  <a:pt x="14177" y="736"/>
                </a:lnTo>
                <a:lnTo>
                  <a:pt x="14240" y="736"/>
                </a:lnTo>
                <a:lnTo>
                  <a:pt x="14255" y="736"/>
                </a:lnTo>
                <a:lnTo>
                  <a:pt x="14270" y="738"/>
                </a:lnTo>
                <a:lnTo>
                  <a:pt x="14284" y="740"/>
                </a:lnTo>
                <a:lnTo>
                  <a:pt x="14296" y="743"/>
                </a:lnTo>
                <a:lnTo>
                  <a:pt x="14309" y="745"/>
                </a:lnTo>
                <a:lnTo>
                  <a:pt x="14321" y="749"/>
                </a:lnTo>
                <a:lnTo>
                  <a:pt x="14331" y="753"/>
                </a:lnTo>
                <a:lnTo>
                  <a:pt x="14342" y="758"/>
                </a:lnTo>
                <a:lnTo>
                  <a:pt x="14351" y="763"/>
                </a:lnTo>
                <a:lnTo>
                  <a:pt x="14361" y="768"/>
                </a:lnTo>
                <a:lnTo>
                  <a:pt x="14369" y="774"/>
                </a:lnTo>
                <a:lnTo>
                  <a:pt x="14378" y="780"/>
                </a:lnTo>
                <a:lnTo>
                  <a:pt x="14392" y="794"/>
                </a:lnTo>
                <a:lnTo>
                  <a:pt x="14404" y="806"/>
                </a:lnTo>
                <a:lnTo>
                  <a:pt x="14415" y="821"/>
                </a:lnTo>
                <a:lnTo>
                  <a:pt x="14423" y="835"/>
                </a:lnTo>
                <a:lnTo>
                  <a:pt x="14431" y="848"/>
                </a:lnTo>
                <a:lnTo>
                  <a:pt x="14436" y="860"/>
                </a:lnTo>
                <a:lnTo>
                  <a:pt x="14440" y="872"/>
                </a:lnTo>
                <a:lnTo>
                  <a:pt x="14442" y="881"/>
                </a:lnTo>
                <a:lnTo>
                  <a:pt x="14443" y="890"/>
                </a:lnTo>
                <a:lnTo>
                  <a:pt x="14445" y="896"/>
                </a:lnTo>
                <a:lnTo>
                  <a:pt x="14446" y="908"/>
                </a:lnTo>
                <a:lnTo>
                  <a:pt x="14446" y="914"/>
                </a:lnTo>
                <a:lnTo>
                  <a:pt x="14446" y="939"/>
                </a:lnTo>
                <a:lnTo>
                  <a:pt x="14446" y="1003"/>
                </a:lnTo>
                <a:lnTo>
                  <a:pt x="14446" y="1094"/>
                </a:lnTo>
                <a:lnTo>
                  <a:pt x="14446" y="1198"/>
                </a:lnTo>
                <a:lnTo>
                  <a:pt x="14446" y="1303"/>
                </a:lnTo>
                <a:lnTo>
                  <a:pt x="14446" y="1394"/>
                </a:lnTo>
                <a:lnTo>
                  <a:pt x="14446" y="1458"/>
                </a:lnTo>
                <a:lnTo>
                  <a:pt x="14446" y="1482"/>
                </a:lnTo>
                <a:lnTo>
                  <a:pt x="14443" y="1504"/>
                </a:lnTo>
                <a:lnTo>
                  <a:pt x="14442" y="1526"/>
                </a:lnTo>
                <a:lnTo>
                  <a:pt x="14439" y="1547"/>
                </a:lnTo>
                <a:lnTo>
                  <a:pt x="14436" y="1567"/>
                </a:lnTo>
                <a:lnTo>
                  <a:pt x="14432" y="1586"/>
                </a:lnTo>
                <a:lnTo>
                  <a:pt x="14428" y="1604"/>
                </a:lnTo>
                <a:lnTo>
                  <a:pt x="14422" y="1623"/>
                </a:lnTo>
                <a:lnTo>
                  <a:pt x="14416" y="1640"/>
                </a:lnTo>
                <a:lnTo>
                  <a:pt x="14409" y="1657"/>
                </a:lnTo>
                <a:lnTo>
                  <a:pt x="14401" y="1673"/>
                </a:lnTo>
                <a:lnTo>
                  <a:pt x="14394" y="1688"/>
                </a:lnTo>
                <a:lnTo>
                  <a:pt x="14384" y="1703"/>
                </a:lnTo>
                <a:lnTo>
                  <a:pt x="14375" y="1717"/>
                </a:lnTo>
                <a:lnTo>
                  <a:pt x="14365" y="1730"/>
                </a:lnTo>
                <a:lnTo>
                  <a:pt x="14355" y="1743"/>
                </a:lnTo>
                <a:lnTo>
                  <a:pt x="14343" y="1756"/>
                </a:lnTo>
                <a:lnTo>
                  <a:pt x="14331" y="1766"/>
                </a:lnTo>
                <a:lnTo>
                  <a:pt x="14320" y="1778"/>
                </a:lnTo>
                <a:lnTo>
                  <a:pt x="14306" y="1787"/>
                </a:lnTo>
                <a:lnTo>
                  <a:pt x="14293" y="1797"/>
                </a:lnTo>
                <a:lnTo>
                  <a:pt x="14278" y="1805"/>
                </a:lnTo>
                <a:lnTo>
                  <a:pt x="14265" y="1814"/>
                </a:lnTo>
                <a:lnTo>
                  <a:pt x="14249" y="1820"/>
                </a:lnTo>
                <a:lnTo>
                  <a:pt x="14233" y="1828"/>
                </a:lnTo>
                <a:lnTo>
                  <a:pt x="14217" y="1833"/>
                </a:lnTo>
                <a:lnTo>
                  <a:pt x="14201" y="1838"/>
                </a:lnTo>
                <a:lnTo>
                  <a:pt x="14183" y="1842"/>
                </a:lnTo>
                <a:lnTo>
                  <a:pt x="14166" y="1847"/>
                </a:lnTo>
                <a:lnTo>
                  <a:pt x="14148" y="1850"/>
                </a:lnTo>
                <a:lnTo>
                  <a:pt x="14129" y="1852"/>
                </a:lnTo>
                <a:lnTo>
                  <a:pt x="14110" y="1853"/>
                </a:lnTo>
                <a:lnTo>
                  <a:pt x="14091" y="1854"/>
                </a:lnTo>
                <a:lnTo>
                  <a:pt x="14054" y="1856"/>
                </a:lnTo>
                <a:lnTo>
                  <a:pt x="14001" y="1858"/>
                </a:lnTo>
                <a:lnTo>
                  <a:pt x="13937" y="1860"/>
                </a:lnTo>
                <a:lnTo>
                  <a:pt x="13871" y="1862"/>
                </a:lnTo>
                <a:lnTo>
                  <a:pt x="13807" y="1863"/>
                </a:lnTo>
                <a:lnTo>
                  <a:pt x="13753" y="1864"/>
                </a:lnTo>
                <a:lnTo>
                  <a:pt x="13716" y="1864"/>
                </a:lnTo>
                <a:lnTo>
                  <a:pt x="13702" y="1864"/>
                </a:lnTo>
                <a:lnTo>
                  <a:pt x="13699" y="1851"/>
                </a:lnTo>
                <a:lnTo>
                  <a:pt x="13691" y="1819"/>
                </a:lnTo>
                <a:lnTo>
                  <a:pt x="13679" y="1773"/>
                </a:lnTo>
                <a:lnTo>
                  <a:pt x="13666" y="1720"/>
                </a:lnTo>
                <a:lnTo>
                  <a:pt x="13653" y="1667"/>
                </a:lnTo>
                <a:lnTo>
                  <a:pt x="13641" y="1620"/>
                </a:lnTo>
                <a:lnTo>
                  <a:pt x="13632" y="1587"/>
                </a:lnTo>
                <a:lnTo>
                  <a:pt x="13629" y="1574"/>
                </a:lnTo>
                <a:lnTo>
                  <a:pt x="13639" y="1575"/>
                </a:lnTo>
                <a:lnTo>
                  <a:pt x="13664" y="1578"/>
                </a:lnTo>
                <a:lnTo>
                  <a:pt x="13701" y="1581"/>
                </a:lnTo>
                <a:lnTo>
                  <a:pt x="13748" y="1585"/>
                </a:lnTo>
                <a:lnTo>
                  <a:pt x="13798" y="1588"/>
                </a:lnTo>
                <a:lnTo>
                  <a:pt x="13848" y="1591"/>
                </a:lnTo>
                <a:lnTo>
                  <a:pt x="13895" y="1593"/>
                </a:lnTo>
                <a:lnTo>
                  <a:pt x="13935" y="1595"/>
                </a:lnTo>
                <a:lnTo>
                  <a:pt x="13960" y="1593"/>
                </a:lnTo>
                <a:lnTo>
                  <a:pt x="13982" y="1591"/>
                </a:lnTo>
                <a:lnTo>
                  <a:pt x="14003" y="1588"/>
                </a:lnTo>
                <a:lnTo>
                  <a:pt x="14023" y="1583"/>
                </a:lnTo>
                <a:lnTo>
                  <a:pt x="14041" y="1577"/>
                </a:lnTo>
                <a:lnTo>
                  <a:pt x="14058" y="1569"/>
                </a:lnTo>
                <a:lnTo>
                  <a:pt x="14074" y="1560"/>
                </a:lnTo>
                <a:lnTo>
                  <a:pt x="14088" y="1549"/>
                </a:lnTo>
                <a:lnTo>
                  <a:pt x="14100" y="1537"/>
                </a:lnTo>
                <a:lnTo>
                  <a:pt x="14112" y="1525"/>
                </a:lnTo>
                <a:lnTo>
                  <a:pt x="14122" y="1510"/>
                </a:lnTo>
                <a:lnTo>
                  <a:pt x="14129" y="1494"/>
                </a:lnTo>
                <a:lnTo>
                  <a:pt x="14135" y="1476"/>
                </a:lnTo>
                <a:lnTo>
                  <a:pt x="14140" y="1457"/>
                </a:lnTo>
                <a:lnTo>
                  <a:pt x="14143" y="1437"/>
                </a:lnTo>
                <a:lnTo>
                  <a:pt x="14144" y="1415"/>
                </a:lnTo>
                <a:lnTo>
                  <a:pt x="14144" y="1402"/>
                </a:lnTo>
                <a:lnTo>
                  <a:pt x="14144" y="1365"/>
                </a:lnTo>
                <a:lnTo>
                  <a:pt x="14144" y="1312"/>
                </a:lnTo>
                <a:lnTo>
                  <a:pt x="14144" y="1252"/>
                </a:lnTo>
                <a:lnTo>
                  <a:pt x="14144" y="1192"/>
                </a:lnTo>
                <a:lnTo>
                  <a:pt x="14144" y="1140"/>
                </a:lnTo>
                <a:lnTo>
                  <a:pt x="14144" y="1103"/>
                </a:lnTo>
                <a:lnTo>
                  <a:pt x="14144" y="1088"/>
                </a:lnTo>
                <a:lnTo>
                  <a:pt x="14144" y="1083"/>
                </a:lnTo>
                <a:lnTo>
                  <a:pt x="14142" y="1070"/>
                </a:lnTo>
                <a:lnTo>
                  <a:pt x="14141" y="1062"/>
                </a:lnTo>
                <a:lnTo>
                  <a:pt x="14137" y="1053"/>
                </a:lnTo>
                <a:lnTo>
                  <a:pt x="14134" y="1043"/>
                </a:lnTo>
                <a:lnTo>
                  <a:pt x="14129" y="1033"/>
                </a:lnTo>
                <a:lnTo>
                  <a:pt x="14124" y="1022"/>
                </a:lnTo>
                <a:lnTo>
                  <a:pt x="14116" y="1013"/>
                </a:lnTo>
                <a:lnTo>
                  <a:pt x="14107" y="1004"/>
                </a:lnTo>
                <a:lnTo>
                  <a:pt x="14096" y="996"/>
                </a:lnTo>
                <a:lnTo>
                  <a:pt x="14091" y="993"/>
                </a:lnTo>
                <a:lnTo>
                  <a:pt x="14083" y="990"/>
                </a:lnTo>
                <a:lnTo>
                  <a:pt x="14077" y="986"/>
                </a:lnTo>
                <a:lnTo>
                  <a:pt x="14070" y="984"/>
                </a:lnTo>
                <a:lnTo>
                  <a:pt x="14061" y="982"/>
                </a:lnTo>
                <a:lnTo>
                  <a:pt x="14053" y="981"/>
                </a:lnTo>
                <a:lnTo>
                  <a:pt x="14043" y="980"/>
                </a:lnTo>
                <a:lnTo>
                  <a:pt x="14034" y="980"/>
                </a:lnTo>
                <a:lnTo>
                  <a:pt x="13984" y="980"/>
                </a:lnTo>
                <a:lnTo>
                  <a:pt x="13920" y="980"/>
                </a:lnTo>
                <a:lnTo>
                  <a:pt x="13847" y="980"/>
                </a:lnTo>
                <a:lnTo>
                  <a:pt x="13772" y="980"/>
                </a:lnTo>
                <a:lnTo>
                  <a:pt x="13699" y="980"/>
                </a:lnTo>
                <a:lnTo>
                  <a:pt x="13636" y="980"/>
                </a:lnTo>
                <a:lnTo>
                  <a:pt x="13588" y="980"/>
                </a:lnTo>
                <a:lnTo>
                  <a:pt x="13559" y="980"/>
                </a:lnTo>
                <a:lnTo>
                  <a:pt x="13557" y="1018"/>
                </a:lnTo>
                <a:lnTo>
                  <a:pt x="13553" y="1056"/>
                </a:lnTo>
                <a:lnTo>
                  <a:pt x="13549" y="1093"/>
                </a:lnTo>
                <a:lnTo>
                  <a:pt x="13544" y="1129"/>
                </a:lnTo>
                <a:lnTo>
                  <a:pt x="13537" y="1164"/>
                </a:lnTo>
                <a:lnTo>
                  <a:pt x="13530" y="1199"/>
                </a:lnTo>
                <a:lnTo>
                  <a:pt x="13522" y="1233"/>
                </a:lnTo>
                <a:lnTo>
                  <a:pt x="13514" y="1266"/>
                </a:lnTo>
                <a:lnTo>
                  <a:pt x="13504" y="1299"/>
                </a:lnTo>
                <a:lnTo>
                  <a:pt x="13494" y="1331"/>
                </a:lnTo>
                <a:lnTo>
                  <a:pt x="13482" y="1361"/>
                </a:lnTo>
                <a:lnTo>
                  <a:pt x="13470" y="1392"/>
                </a:lnTo>
                <a:lnTo>
                  <a:pt x="13459" y="1422"/>
                </a:lnTo>
                <a:lnTo>
                  <a:pt x="13445" y="1452"/>
                </a:lnTo>
                <a:lnTo>
                  <a:pt x="13431" y="1479"/>
                </a:lnTo>
                <a:lnTo>
                  <a:pt x="13416" y="1507"/>
                </a:lnTo>
                <a:lnTo>
                  <a:pt x="13402" y="1534"/>
                </a:lnTo>
                <a:lnTo>
                  <a:pt x="13386" y="1561"/>
                </a:lnTo>
                <a:lnTo>
                  <a:pt x="13369" y="1586"/>
                </a:lnTo>
                <a:lnTo>
                  <a:pt x="13352" y="1611"/>
                </a:lnTo>
                <a:lnTo>
                  <a:pt x="13334" y="1636"/>
                </a:lnTo>
                <a:lnTo>
                  <a:pt x="13316" y="1660"/>
                </a:lnTo>
                <a:lnTo>
                  <a:pt x="13297" y="1684"/>
                </a:lnTo>
                <a:lnTo>
                  <a:pt x="13277" y="1706"/>
                </a:lnTo>
                <a:lnTo>
                  <a:pt x="13257" y="1728"/>
                </a:lnTo>
                <a:lnTo>
                  <a:pt x="13236" y="1749"/>
                </a:lnTo>
                <a:lnTo>
                  <a:pt x="13215" y="1770"/>
                </a:lnTo>
                <a:lnTo>
                  <a:pt x="13193" y="1791"/>
                </a:lnTo>
                <a:lnTo>
                  <a:pt x="13172" y="1811"/>
                </a:lnTo>
                <a:lnTo>
                  <a:pt x="13149" y="1830"/>
                </a:lnTo>
                <a:lnTo>
                  <a:pt x="13125" y="1849"/>
                </a:lnTo>
                <a:lnTo>
                  <a:pt x="13102" y="1867"/>
                </a:lnTo>
                <a:lnTo>
                  <a:pt x="13096" y="1856"/>
                </a:lnTo>
                <a:lnTo>
                  <a:pt x="13078" y="1827"/>
                </a:lnTo>
                <a:lnTo>
                  <a:pt x="13053" y="1786"/>
                </a:lnTo>
                <a:lnTo>
                  <a:pt x="13025" y="1739"/>
                </a:lnTo>
                <a:lnTo>
                  <a:pt x="12996" y="1692"/>
                </a:lnTo>
                <a:lnTo>
                  <a:pt x="12972" y="1651"/>
                </a:lnTo>
                <a:lnTo>
                  <a:pt x="12955" y="1622"/>
                </a:lnTo>
                <a:lnTo>
                  <a:pt x="12947" y="1611"/>
                </a:lnTo>
                <a:close/>
                <a:moveTo>
                  <a:pt x="12325" y="1930"/>
                </a:moveTo>
                <a:lnTo>
                  <a:pt x="12334" y="1925"/>
                </a:lnTo>
                <a:lnTo>
                  <a:pt x="12358" y="1911"/>
                </a:lnTo>
                <a:lnTo>
                  <a:pt x="12392" y="1891"/>
                </a:lnTo>
                <a:lnTo>
                  <a:pt x="12430" y="1868"/>
                </a:lnTo>
                <a:lnTo>
                  <a:pt x="12469" y="1846"/>
                </a:lnTo>
                <a:lnTo>
                  <a:pt x="12502" y="1826"/>
                </a:lnTo>
                <a:lnTo>
                  <a:pt x="12526" y="1812"/>
                </a:lnTo>
                <a:lnTo>
                  <a:pt x="12535" y="1806"/>
                </a:lnTo>
                <a:lnTo>
                  <a:pt x="12535" y="1778"/>
                </a:lnTo>
                <a:lnTo>
                  <a:pt x="12535" y="1702"/>
                </a:lnTo>
                <a:lnTo>
                  <a:pt x="12535" y="1595"/>
                </a:lnTo>
                <a:lnTo>
                  <a:pt x="12535" y="1472"/>
                </a:lnTo>
                <a:lnTo>
                  <a:pt x="12536" y="1349"/>
                </a:lnTo>
                <a:lnTo>
                  <a:pt x="12536" y="1242"/>
                </a:lnTo>
                <a:lnTo>
                  <a:pt x="12536" y="1166"/>
                </a:lnTo>
                <a:lnTo>
                  <a:pt x="12536" y="1137"/>
                </a:lnTo>
                <a:lnTo>
                  <a:pt x="12526" y="1137"/>
                </a:lnTo>
                <a:lnTo>
                  <a:pt x="12503" y="1137"/>
                </a:lnTo>
                <a:lnTo>
                  <a:pt x="12470" y="1137"/>
                </a:lnTo>
                <a:lnTo>
                  <a:pt x="12432" y="1137"/>
                </a:lnTo>
                <a:lnTo>
                  <a:pt x="12394" y="1137"/>
                </a:lnTo>
                <a:lnTo>
                  <a:pt x="12361" y="1137"/>
                </a:lnTo>
                <a:lnTo>
                  <a:pt x="12338" y="1137"/>
                </a:lnTo>
                <a:lnTo>
                  <a:pt x="12328" y="1137"/>
                </a:lnTo>
                <a:lnTo>
                  <a:pt x="12328" y="1126"/>
                </a:lnTo>
                <a:lnTo>
                  <a:pt x="12328" y="1099"/>
                </a:lnTo>
                <a:lnTo>
                  <a:pt x="12328" y="1061"/>
                </a:lnTo>
                <a:lnTo>
                  <a:pt x="12328" y="1015"/>
                </a:lnTo>
                <a:lnTo>
                  <a:pt x="12328" y="970"/>
                </a:lnTo>
                <a:lnTo>
                  <a:pt x="12328" y="931"/>
                </a:lnTo>
                <a:lnTo>
                  <a:pt x="12328" y="904"/>
                </a:lnTo>
                <a:lnTo>
                  <a:pt x="12328" y="893"/>
                </a:lnTo>
                <a:lnTo>
                  <a:pt x="12343" y="893"/>
                </a:lnTo>
                <a:lnTo>
                  <a:pt x="12382" y="893"/>
                </a:lnTo>
                <a:lnTo>
                  <a:pt x="12438" y="893"/>
                </a:lnTo>
                <a:lnTo>
                  <a:pt x="12502" y="893"/>
                </a:lnTo>
                <a:lnTo>
                  <a:pt x="12566" y="893"/>
                </a:lnTo>
                <a:lnTo>
                  <a:pt x="12623" y="893"/>
                </a:lnTo>
                <a:lnTo>
                  <a:pt x="12667" y="893"/>
                </a:lnTo>
                <a:lnTo>
                  <a:pt x="12686" y="893"/>
                </a:lnTo>
                <a:lnTo>
                  <a:pt x="12701" y="894"/>
                </a:lnTo>
                <a:lnTo>
                  <a:pt x="12721" y="898"/>
                </a:lnTo>
                <a:lnTo>
                  <a:pt x="12734" y="902"/>
                </a:lnTo>
                <a:lnTo>
                  <a:pt x="12746" y="907"/>
                </a:lnTo>
                <a:lnTo>
                  <a:pt x="12759" y="913"/>
                </a:lnTo>
                <a:lnTo>
                  <a:pt x="12772" y="922"/>
                </a:lnTo>
                <a:lnTo>
                  <a:pt x="12784" y="931"/>
                </a:lnTo>
                <a:lnTo>
                  <a:pt x="12796" y="944"/>
                </a:lnTo>
                <a:lnTo>
                  <a:pt x="12801" y="950"/>
                </a:lnTo>
                <a:lnTo>
                  <a:pt x="12808" y="959"/>
                </a:lnTo>
                <a:lnTo>
                  <a:pt x="12812" y="966"/>
                </a:lnTo>
                <a:lnTo>
                  <a:pt x="12817" y="976"/>
                </a:lnTo>
                <a:lnTo>
                  <a:pt x="12821" y="985"/>
                </a:lnTo>
                <a:lnTo>
                  <a:pt x="12825" y="995"/>
                </a:lnTo>
                <a:lnTo>
                  <a:pt x="12829" y="1005"/>
                </a:lnTo>
                <a:lnTo>
                  <a:pt x="12831" y="1017"/>
                </a:lnTo>
                <a:lnTo>
                  <a:pt x="12833" y="1030"/>
                </a:lnTo>
                <a:lnTo>
                  <a:pt x="12835" y="1044"/>
                </a:lnTo>
                <a:lnTo>
                  <a:pt x="12836" y="1057"/>
                </a:lnTo>
                <a:lnTo>
                  <a:pt x="12836" y="1072"/>
                </a:lnTo>
                <a:lnTo>
                  <a:pt x="12836" y="1081"/>
                </a:lnTo>
                <a:lnTo>
                  <a:pt x="12836" y="1104"/>
                </a:lnTo>
                <a:lnTo>
                  <a:pt x="12836" y="1141"/>
                </a:lnTo>
                <a:lnTo>
                  <a:pt x="12836" y="1188"/>
                </a:lnTo>
                <a:lnTo>
                  <a:pt x="12836" y="1244"/>
                </a:lnTo>
                <a:lnTo>
                  <a:pt x="12836" y="1307"/>
                </a:lnTo>
                <a:lnTo>
                  <a:pt x="12836" y="1374"/>
                </a:lnTo>
                <a:lnTo>
                  <a:pt x="12836" y="1443"/>
                </a:lnTo>
                <a:lnTo>
                  <a:pt x="12836" y="1513"/>
                </a:lnTo>
                <a:lnTo>
                  <a:pt x="12836" y="1580"/>
                </a:lnTo>
                <a:lnTo>
                  <a:pt x="12836" y="1642"/>
                </a:lnTo>
                <a:lnTo>
                  <a:pt x="12836" y="1699"/>
                </a:lnTo>
                <a:lnTo>
                  <a:pt x="12836" y="1746"/>
                </a:lnTo>
                <a:lnTo>
                  <a:pt x="12836" y="1783"/>
                </a:lnTo>
                <a:lnTo>
                  <a:pt x="12836" y="1806"/>
                </a:lnTo>
                <a:lnTo>
                  <a:pt x="12836" y="1815"/>
                </a:lnTo>
                <a:lnTo>
                  <a:pt x="12847" y="1827"/>
                </a:lnTo>
                <a:lnTo>
                  <a:pt x="12859" y="1837"/>
                </a:lnTo>
                <a:lnTo>
                  <a:pt x="12870" y="1848"/>
                </a:lnTo>
                <a:lnTo>
                  <a:pt x="12883" y="1858"/>
                </a:lnTo>
                <a:lnTo>
                  <a:pt x="12896" y="1868"/>
                </a:lnTo>
                <a:lnTo>
                  <a:pt x="12908" y="1877"/>
                </a:lnTo>
                <a:lnTo>
                  <a:pt x="12922" y="1886"/>
                </a:lnTo>
                <a:lnTo>
                  <a:pt x="12937" y="1894"/>
                </a:lnTo>
                <a:lnTo>
                  <a:pt x="12951" y="1903"/>
                </a:lnTo>
                <a:lnTo>
                  <a:pt x="12967" y="1910"/>
                </a:lnTo>
                <a:lnTo>
                  <a:pt x="12982" y="1918"/>
                </a:lnTo>
                <a:lnTo>
                  <a:pt x="12998" y="1925"/>
                </a:lnTo>
                <a:lnTo>
                  <a:pt x="13032" y="1938"/>
                </a:lnTo>
                <a:lnTo>
                  <a:pt x="13068" y="1949"/>
                </a:lnTo>
                <a:lnTo>
                  <a:pt x="13105" y="1960"/>
                </a:lnTo>
                <a:lnTo>
                  <a:pt x="13145" y="1969"/>
                </a:lnTo>
                <a:lnTo>
                  <a:pt x="13187" y="1976"/>
                </a:lnTo>
                <a:lnTo>
                  <a:pt x="13231" y="1981"/>
                </a:lnTo>
                <a:lnTo>
                  <a:pt x="13277" y="1985"/>
                </a:lnTo>
                <a:lnTo>
                  <a:pt x="13324" y="1989"/>
                </a:lnTo>
                <a:lnTo>
                  <a:pt x="13374" y="1991"/>
                </a:lnTo>
                <a:lnTo>
                  <a:pt x="13426" y="1992"/>
                </a:lnTo>
                <a:lnTo>
                  <a:pt x="13439" y="1992"/>
                </a:lnTo>
                <a:lnTo>
                  <a:pt x="13474" y="1992"/>
                </a:lnTo>
                <a:lnTo>
                  <a:pt x="13528" y="1992"/>
                </a:lnTo>
                <a:lnTo>
                  <a:pt x="13599" y="1992"/>
                </a:lnTo>
                <a:lnTo>
                  <a:pt x="13682" y="1992"/>
                </a:lnTo>
                <a:lnTo>
                  <a:pt x="13776" y="1992"/>
                </a:lnTo>
                <a:lnTo>
                  <a:pt x="13876" y="1992"/>
                </a:lnTo>
                <a:lnTo>
                  <a:pt x="13980" y="1992"/>
                </a:lnTo>
                <a:lnTo>
                  <a:pt x="14082" y="1992"/>
                </a:lnTo>
                <a:lnTo>
                  <a:pt x="14182" y="1992"/>
                </a:lnTo>
                <a:lnTo>
                  <a:pt x="14276" y="1992"/>
                </a:lnTo>
                <a:lnTo>
                  <a:pt x="14360" y="1992"/>
                </a:lnTo>
                <a:lnTo>
                  <a:pt x="14431" y="1992"/>
                </a:lnTo>
                <a:lnTo>
                  <a:pt x="14485" y="1992"/>
                </a:lnTo>
                <a:lnTo>
                  <a:pt x="14521" y="1992"/>
                </a:lnTo>
                <a:lnTo>
                  <a:pt x="14532" y="1992"/>
                </a:lnTo>
                <a:lnTo>
                  <a:pt x="14529" y="2003"/>
                </a:lnTo>
                <a:lnTo>
                  <a:pt x="14521" y="2034"/>
                </a:lnTo>
                <a:lnTo>
                  <a:pt x="14508" y="2078"/>
                </a:lnTo>
                <a:lnTo>
                  <a:pt x="14494" y="2129"/>
                </a:lnTo>
                <a:lnTo>
                  <a:pt x="14481" y="2178"/>
                </a:lnTo>
                <a:lnTo>
                  <a:pt x="14468" y="2222"/>
                </a:lnTo>
                <a:lnTo>
                  <a:pt x="14459" y="2252"/>
                </a:lnTo>
                <a:lnTo>
                  <a:pt x="14456" y="2264"/>
                </a:lnTo>
                <a:lnTo>
                  <a:pt x="14443" y="2264"/>
                </a:lnTo>
                <a:lnTo>
                  <a:pt x="14411" y="2264"/>
                </a:lnTo>
                <a:lnTo>
                  <a:pt x="14359" y="2264"/>
                </a:lnTo>
                <a:lnTo>
                  <a:pt x="14291" y="2264"/>
                </a:lnTo>
                <a:lnTo>
                  <a:pt x="14211" y="2264"/>
                </a:lnTo>
                <a:lnTo>
                  <a:pt x="14122" y="2264"/>
                </a:lnTo>
                <a:lnTo>
                  <a:pt x="14026" y="2264"/>
                </a:lnTo>
                <a:lnTo>
                  <a:pt x="13928" y="2264"/>
                </a:lnTo>
                <a:lnTo>
                  <a:pt x="13829" y="2264"/>
                </a:lnTo>
                <a:lnTo>
                  <a:pt x="13733" y="2264"/>
                </a:lnTo>
                <a:lnTo>
                  <a:pt x="13644" y="2264"/>
                </a:lnTo>
                <a:lnTo>
                  <a:pt x="13564" y="2264"/>
                </a:lnTo>
                <a:lnTo>
                  <a:pt x="13496" y="2264"/>
                </a:lnTo>
                <a:lnTo>
                  <a:pt x="13443" y="2264"/>
                </a:lnTo>
                <a:lnTo>
                  <a:pt x="13409" y="2264"/>
                </a:lnTo>
                <a:lnTo>
                  <a:pt x="13397" y="2264"/>
                </a:lnTo>
                <a:lnTo>
                  <a:pt x="13337" y="2261"/>
                </a:lnTo>
                <a:lnTo>
                  <a:pt x="13280" y="2256"/>
                </a:lnTo>
                <a:lnTo>
                  <a:pt x="13224" y="2250"/>
                </a:lnTo>
                <a:lnTo>
                  <a:pt x="13171" y="2244"/>
                </a:lnTo>
                <a:lnTo>
                  <a:pt x="13120" y="2237"/>
                </a:lnTo>
                <a:lnTo>
                  <a:pt x="13070" y="2228"/>
                </a:lnTo>
                <a:lnTo>
                  <a:pt x="13024" y="2219"/>
                </a:lnTo>
                <a:lnTo>
                  <a:pt x="12979" y="2208"/>
                </a:lnTo>
                <a:lnTo>
                  <a:pt x="12937" y="2196"/>
                </a:lnTo>
                <a:lnTo>
                  <a:pt x="12897" y="2183"/>
                </a:lnTo>
                <a:lnTo>
                  <a:pt x="12877" y="2175"/>
                </a:lnTo>
                <a:lnTo>
                  <a:pt x="12859" y="2168"/>
                </a:lnTo>
                <a:lnTo>
                  <a:pt x="12839" y="2159"/>
                </a:lnTo>
                <a:lnTo>
                  <a:pt x="12823" y="2151"/>
                </a:lnTo>
                <a:lnTo>
                  <a:pt x="12805" y="2142"/>
                </a:lnTo>
                <a:lnTo>
                  <a:pt x="12789" y="2133"/>
                </a:lnTo>
                <a:lnTo>
                  <a:pt x="12772" y="2123"/>
                </a:lnTo>
                <a:lnTo>
                  <a:pt x="12757" y="2113"/>
                </a:lnTo>
                <a:lnTo>
                  <a:pt x="12741" y="2102"/>
                </a:lnTo>
                <a:lnTo>
                  <a:pt x="12727" y="2091"/>
                </a:lnTo>
                <a:lnTo>
                  <a:pt x="12713" y="2080"/>
                </a:lnTo>
                <a:lnTo>
                  <a:pt x="12700" y="2067"/>
                </a:lnTo>
                <a:lnTo>
                  <a:pt x="12684" y="2077"/>
                </a:lnTo>
                <a:lnTo>
                  <a:pt x="12641" y="2102"/>
                </a:lnTo>
                <a:lnTo>
                  <a:pt x="12581" y="2137"/>
                </a:lnTo>
                <a:lnTo>
                  <a:pt x="12512" y="2176"/>
                </a:lnTo>
                <a:lnTo>
                  <a:pt x="12443" y="2216"/>
                </a:lnTo>
                <a:lnTo>
                  <a:pt x="12384" y="2251"/>
                </a:lnTo>
                <a:lnTo>
                  <a:pt x="12342" y="2276"/>
                </a:lnTo>
                <a:lnTo>
                  <a:pt x="12326" y="2285"/>
                </a:lnTo>
                <a:lnTo>
                  <a:pt x="12326" y="2269"/>
                </a:lnTo>
                <a:lnTo>
                  <a:pt x="12326" y="2229"/>
                </a:lnTo>
                <a:lnTo>
                  <a:pt x="12325" y="2173"/>
                </a:lnTo>
                <a:lnTo>
                  <a:pt x="12325" y="2107"/>
                </a:lnTo>
                <a:lnTo>
                  <a:pt x="12325" y="2043"/>
                </a:lnTo>
                <a:lnTo>
                  <a:pt x="12325" y="1985"/>
                </a:lnTo>
                <a:lnTo>
                  <a:pt x="12325" y="1945"/>
                </a:lnTo>
                <a:lnTo>
                  <a:pt x="12325" y="1930"/>
                </a:lnTo>
                <a:close/>
                <a:moveTo>
                  <a:pt x="12337" y="299"/>
                </a:moveTo>
                <a:lnTo>
                  <a:pt x="12335" y="296"/>
                </a:lnTo>
                <a:lnTo>
                  <a:pt x="12335" y="288"/>
                </a:lnTo>
                <a:lnTo>
                  <a:pt x="12335" y="284"/>
                </a:lnTo>
                <a:lnTo>
                  <a:pt x="12337" y="280"/>
                </a:lnTo>
                <a:lnTo>
                  <a:pt x="12339" y="275"/>
                </a:lnTo>
                <a:lnTo>
                  <a:pt x="12343" y="271"/>
                </a:lnTo>
                <a:lnTo>
                  <a:pt x="12347" y="268"/>
                </a:lnTo>
                <a:lnTo>
                  <a:pt x="12353" y="265"/>
                </a:lnTo>
                <a:lnTo>
                  <a:pt x="12362" y="263"/>
                </a:lnTo>
                <a:lnTo>
                  <a:pt x="12371" y="263"/>
                </a:lnTo>
                <a:lnTo>
                  <a:pt x="12388" y="263"/>
                </a:lnTo>
                <a:lnTo>
                  <a:pt x="12414" y="263"/>
                </a:lnTo>
                <a:lnTo>
                  <a:pt x="12446" y="263"/>
                </a:lnTo>
                <a:lnTo>
                  <a:pt x="12482" y="263"/>
                </a:lnTo>
                <a:lnTo>
                  <a:pt x="12519" y="263"/>
                </a:lnTo>
                <a:lnTo>
                  <a:pt x="12556" y="263"/>
                </a:lnTo>
                <a:lnTo>
                  <a:pt x="12590" y="263"/>
                </a:lnTo>
                <a:lnTo>
                  <a:pt x="12617" y="263"/>
                </a:lnTo>
                <a:lnTo>
                  <a:pt x="12625" y="263"/>
                </a:lnTo>
                <a:lnTo>
                  <a:pt x="12631" y="264"/>
                </a:lnTo>
                <a:lnTo>
                  <a:pt x="12637" y="266"/>
                </a:lnTo>
                <a:lnTo>
                  <a:pt x="12643" y="268"/>
                </a:lnTo>
                <a:lnTo>
                  <a:pt x="12652" y="274"/>
                </a:lnTo>
                <a:lnTo>
                  <a:pt x="12659" y="281"/>
                </a:lnTo>
                <a:lnTo>
                  <a:pt x="12669" y="293"/>
                </a:lnTo>
                <a:lnTo>
                  <a:pt x="12672" y="300"/>
                </a:lnTo>
                <a:lnTo>
                  <a:pt x="12679" y="317"/>
                </a:lnTo>
                <a:lnTo>
                  <a:pt x="12695" y="362"/>
                </a:lnTo>
                <a:lnTo>
                  <a:pt x="12720" y="427"/>
                </a:lnTo>
                <a:lnTo>
                  <a:pt x="12748" y="500"/>
                </a:lnTo>
                <a:lnTo>
                  <a:pt x="12777" y="574"/>
                </a:lnTo>
                <a:lnTo>
                  <a:pt x="12801" y="638"/>
                </a:lnTo>
                <a:lnTo>
                  <a:pt x="12818" y="683"/>
                </a:lnTo>
                <a:lnTo>
                  <a:pt x="12825" y="700"/>
                </a:lnTo>
                <a:lnTo>
                  <a:pt x="12827" y="706"/>
                </a:lnTo>
                <a:lnTo>
                  <a:pt x="12828" y="716"/>
                </a:lnTo>
                <a:lnTo>
                  <a:pt x="12828" y="722"/>
                </a:lnTo>
                <a:lnTo>
                  <a:pt x="12827" y="726"/>
                </a:lnTo>
                <a:lnTo>
                  <a:pt x="12825" y="731"/>
                </a:lnTo>
                <a:lnTo>
                  <a:pt x="12820" y="735"/>
                </a:lnTo>
                <a:lnTo>
                  <a:pt x="12815" y="740"/>
                </a:lnTo>
                <a:lnTo>
                  <a:pt x="12809" y="742"/>
                </a:lnTo>
                <a:lnTo>
                  <a:pt x="12800" y="744"/>
                </a:lnTo>
                <a:lnTo>
                  <a:pt x="12791" y="745"/>
                </a:lnTo>
                <a:lnTo>
                  <a:pt x="12770" y="745"/>
                </a:lnTo>
                <a:lnTo>
                  <a:pt x="12737" y="745"/>
                </a:lnTo>
                <a:lnTo>
                  <a:pt x="12695" y="745"/>
                </a:lnTo>
                <a:lnTo>
                  <a:pt x="12652" y="745"/>
                </a:lnTo>
                <a:lnTo>
                  <a:pt x="12610" y="745"/>
                </a:lnTo>
                <a:lnTo>
                  <a:pt x="12574" y="745"/>
                </a:lnTo>
                <a:lnTo>
                  <a:pt x="12548" y="745"/>
                </a:lnTo>
                <a:lnTo>
                  <a:pt x="12539" y="745"/>
                </a:lnTo>
                <a:lnTo>
                  <a:pt x="12533" y="744"/>
                </a:lnTo>
                <a:lnTo>
                  <a:pt x="12527" y="743"/>
                </a:lnTo>
                <a:lnTo>
                  <a:pt x="12521" y="741"/>
                </a:lnTo>
                <a:lnTo>
                  <a:pt x="12514" y="737"/>
                </a:lnTo>
                <a:lnTo>
                  <a:pt x="12509" y="734"/>
                </a:lnTo>
                <a:lnTo>
                  <a:pt x="12504" y="729"/>
                </a:lnTo>
                <a:lnTo>
                  <a:pt x="12500" y="724"/>
                </a:lnTo>
                <a:lnTo>
                  <a:pt x="12496" y="717"/>
                </a:lnTo>
                <a:lnTo>
                  <a:pt x="12489" y="698"/>
                </a:lnTo>
                <a:lnTo>
                  <a:pt x="12471" y="651"/>
                </a:lnTo>
                <a:lnTo>
                  <a:pt x="12445" y="584"/>
                </a:lnTo>
                <a:lnTo>
                  <a:pt x="12416" y="506"/>
                </a:lnTo>
                <a:lnTo>
                  <a:pt x="12387" y="430"/>
                </a:lnTo>
                <a:lnTo>
                  <a:pt x="12362" y="363"/>
                </a:lnTo>
                <a:lnTo>
                  <a:pt x="12344" y="317"/>
                </a:lnTo>
                <a:lnTo>
                  <a:pt x="12337" y="299"/>
                </a:lnTo>
                <a:close/>
                <a:moveTo>
                  <a:pt x="15547" y="784"/>
                </a:moveTo>
                <a:lnTo>
                  <a:pt x="15547" y="762"/>
                </a:lnTo>
                <a:lnTo>
                  <a:pt x="15547" y="702"/>
                </a:lnTo>
                <a:lnTo>
                  <a:pt x="15547" y="619"/>
                </a:lnTo>
                <a:lnTo>
                  <a:pt x="15547" y="523"/>
                </a:lnTo>
                <a:lnTo>
                  <a:pt x="15547" y="428"/>
                </a:lnTo>
                <a:lnTo>
                  <a:pt x="15547" y="344"/>
                </a:lnTo>
                <a:lnTo>
                  <a:pt x="15547" y="285"/>
                </a:lnTo>
                <a:lnTo>
                  <a:pt x="15547" y="263"/>
                </a:lnTo>
                <a:lnTo>
                  <a:pt x="15559" y="263"/>
                </a:lnTo>
                <a:lnTo>
                  <a:pt x="15594" y="263"/>
                </a:lnTo>
                <a:lnTo>
                  <a:pt x="15642" y="263"/>
                </a:lnTo>
                <a:lnTo>
                  <a:pt x="15698" y="263"/>
                </a:lnTo>
                <a:lnTo>
                  <a:pt x="15754" y="263"/>
                </a:lnTo>
                <a:lnTo>
                  <a:pt x="15802" y="263"/>
                </a:lnTo>
                <a:lnTo>
                  <a:pt x="15837" y="263"/>
                </a:lnTo>
                <a:lnTo>
                  <a:pt x="15849" y="263"/>
                </a:lnTo>
                <a:lnTo>
                  <a:pt x="15849" y="274"/>
                </a:lnTo>
                <a:lnTo>
                  <a:pt x="15849" y="306"/>
                </a:lnTo>
                <a:lnTo>
                  <a:pt x="15849" y="352"/>
                </a:lnTo>
                <a:lnTo>
                  <a:pt x="15849" y="403"/>
                </a:lnTo>
                <a:lnTo>
                  <a:pt x="15849" y="455"/>
                </a:lnTo>
                <a:lnTo>
                  <a:pt x="15849" y="499"/>
                </a:lnTo>
                <a:lnTo>
                  <a:pt x="15849" y="531"/>
                </a:lnTo>
                <a:lnTo>
                  <a:pt x="15849" y="542"/>
                </a:lnTo>
                <a:lnTo>
                  <a:pt x="15860" y="542"/>
                </a:lnTo>
                <a:lnTo>
                  <a:pt x="15887" y="542"/>
                </a:lnTo>
                <a:lnTo>
                  <a:pt x="15924" y="542"/>
                </a:lnTo>
                <a:lnTo>
                  <a:pt x="15967" y="542"/>
                </a:lnTo>
                <a:lnTo>
                  <a:pt x="16009" y="542"/>
                </a:lnTo>
                <a:lnTo>
                  <a:pt x="16046" y="542"/>
                </a:lnTo>
                <a:lnTo>
                  <a:pt x="16073" y="542"/>
                </a:lnTo>
                <a:lnTo>
                  <a:pt x="16083" y="542"/>
                </a:lnTo>
                <a:lnTo>
                  <a:pt x="16083" y="526"/>
                </a:lnTo>
                <a:lnTo>
                  <a:pt x="16083" y="481"/>
                </a:lnTo>
                <a:lnTo>
                  <a:pt x="16083" y="416"/>
                </a:lnTo>
                <a:lnTo>
                  <a:pt x="16083" y="343"/>
                </a:lnTo>
                <a:lnTo>
                  <a:pt x="16083" y="270"/>
                </a:lnTo>
                <a:lnTo>
                  <a:pt x="16083" y="207"/>
                </a:lnTo>
                <a:lnTo>
                  <a:pt x="16083" y="161"/>
                </a:lnTo>
                <a:lnTo>
                  <a:pt x="16083" y="144"/>
                </a:lnTo>
                <a:lnTo>
                  <a:pt x="16096" y="144"/>
                </a:lnTo>
                <a:lnTo>
                  <a:pt x="16130" y="144"/>
                </a:lnTo>
                <a:lnTo>
                  <a:pt x="16179" y="144"/>
                </a:lnTo>
                <a:lnTo>
                  <a:pt x="16234" y="144"/>
                </a:lnTo>
                <a:lnTo>
                  <a:pt x="16289" y="144"/>
                </a:lnTo>
                <a:lnTo>
                  <a:pt x="16338" y="144"/>
                </a:lnTo>
                <a:lnTo>
                  <a:pt x="16371" y="144"/>
                </a:lnTo>
                <a:lnTo>
                  <a:pt x="16384" y="144"/>
                </a:lnTo>
                <a:lnTo>
                  <a:pt x="16384" y="161"/>
                </a:lnTo>
                <a:lnTo>
                  <a:pt x="16384" y="207"/>
                </a:lnTo>
                <a:lnTo>
                  <a:pt x="16384" y="270"/>
                </a:lnTo>
                <a:lnTo>
                  <a:pt x="16384" y="343"/>
                </a:lnTo>
                <a:lnTo>
                  <a:pt x="16384" y="416"/>
                </a:lnTo>
                <a:lnTo>
                  <a:pt x="16384" y="481"/>
                </a:lnTo>
                <a:lnTo>
                  <a:pt x="16384" y="526"/>
                </a:lnTo>
                <a:lnTo>
                  <a:pt x="16384" y="542"/>
                </a:lnTo>
                <a:lnTo>
                  <a:pt x="16392" y="542"/>
                </a:lnTo>
                <a:lnTo>
                  <a:pt x="16412" y="542"/>
                </a:lnTo>
                <a:lnTo>
                  <a:pt x="16439" y="542"/>
                </a:lnTo>
                <a:lnTo>
                  <a:pt x="16471" y="542"/>
                </a:lnTo>
                <a:lnTo>
                  <a:pt x="16503" y="542"/>
                </a:lnTo>
                <a:lnTo>
                  <a:pt x="16531" y="542"/>
                </a:lnTo>
                <a:lnTo>
                  <a:pt x="16550" y="542"/>
                </a:lnTo>
                <a:lnTo>
                  <a:pt x="16558" y="542"/>
                </a:lnTo>
                <a:lnTo>
                  <a:pt x="16567" y="542"/>
                </a:lnTo>
                <a:lnTo>
                  <a:pt x="16585" y="539"/>
                </a:lnTo>
                <a:lnTo>
                  <a:pt x="16596" y="536"/>
                </a:lnTo>
                <a:lnTo>
                  <a:pt x="16605" y="532"/>
                </a:lnTo>
                <a:lnTo>
                  <a:pt x="16611" y="530"/>
                </a:lnTo>
                <a:lnTo>
                  <a:pt x="16615" y="527"/>
                </a:lnTo>
                <a:lnTo>
                  <a:pt x="16619" y="522"/>
                </a:lnTo>
                <a:lnTo>
                  <a:pt x="16622" y="519"/>
                </a:lnTo>
                <a:lnTo>
                  <a:pt x="16627" y="513"/>
                </a:lnTo>
                <a:lnTo>
                  <a:pt x="16631" y="506"/>
                </a:lnTo>
                <a:lnTo>
                  <a:pt x="16633" y="500"/>
                </a:lnTo>
                <a:lnTo>
                  <a:pt x="16635" y="494"/>
                </a:lnTo>
                <a:lnTo>
                  <a:pt x="16637" y="482"/>
                </a:lnTo>
                <a:lnTo>
                  <a:pt x="16637" y="471"/>
                </a:lnTo>
                <a:lnTo>
                  <a:pt x="16638" y="463"/>
                </a:lnTo>
                <a:lnTo>
                  <a:pt x="16638" y="439"/>
                </a:lnTo>
                <a:lnTo>
                  <a:pt x="16638" y="406"/>
                </a:lnTo>
                <a:lnTo>
                  <a:pt x="16638" y="367"/>
                </a:lnTo>
                <a:lnTo>
                  <a:pt x="16638" y="328"/>
                </a:lnTo>
                <a:lnTo>
                  <a:pt x="16638" y="296"/>
                </a:lnTo>
                <a:lnTo>
                  <a:pt x="16638" y="271"/>
                </a:lnTo>
                <a:lnTo>
                  <a:pt x="16638" y="263"/>
                </a:lnTo>
                <a:lnTo>
                  <a:pt x="16651" y="263"/>
                </a:lnTo>
                <a:lnTo>
                  <a:pt x="16685" y="263"/>
                </a:lnTo>
                <a:lnTo>
                  <a:pt x="16734" y="263"/>
                </a:lnTo>
                <a:lnTo>
                  <a:pt x="16789" y="263"/>
                </a:lnTo>
                <a:lnTo>
                  <a:pt x="16845" y="263"/>
                </a:lnTo>
                <a:lnTo>
                  <a:pt x="16892" y="263"/>
                </a:lnTo>
                <a:lnTo>
                  <a:pt x="16927" y="263"/>
                </a:lnTo>
                <a:lnTo>
                  <a:pt x="16940" y="263"/>
                </a:lnTo>
                <a:lnTo>
                  <a:pt x="16940" y="275"/>
                </a:lnTo>
                <a:lnTo>
                  <a:pt x="16940" y="310"/>
                </a:lnTo>
                <a:lnTo>
                  <a:pt x="16940" y="359"/>
                </a:lnTo>
                <a:lnTo>
                  <a:pt x="16940" y="415"/>
                </a:lnTo>
                <a:lnTo>
                  <a:pt x="16940" y="471"/>
                </a:lnTo>
                <a:lnTo>
                  <a:pt x="16940" y="520"/>
                </a:lnTo>
                <a:lnTo>
                  <a:pt x="16940" y="554"/>
                </a:lnTo>
                <a:lnTo>
                  <a:pt x="16940" y="568"/>
                </a:lnTo>
                <a:lnTo>
                  <a:pt x="16940" y="571"/>
                </a:lnTo>
                <a:lnTo>
                  <a:pt x="16939" y="583"/>
                </a:lnTo>
                <a:lnTo>
                  <a:pt x="16940" y="587"/>
                </a:lnTo>
                <a:lnTo>
                  <a:pt x="16939" y="598"/>
                </a:lnTo>
                <a:lnTo>
                  <a:pt x="16938" y="615"/>
                </a:lnTo>
                <a:lnTo>
                  <a:pt x="16935" y="636"/>
                </a:lnTo>
                <a:lnTo>
                  <a:pt x="16933" y="646"/>
                </a:lnTo>
                <a:lnTo>
                  <a:pt x="16929" y="659"/>
                </a:lnTo>
                <a:lnTo>
                  <a:pt x="16925" y="671"/>
                </a:lnTo>
                <a:lnTo>
                  <a:pt x="16921" y="682"/>
                </a:lnTo>
                <a:lnTo>
                  <a:pt x="16915" y="695"/>
                </a:lnTo>
                <a:lnTo>
                  <a:pt x="16908" y="707"/>
                </a:lnTo>
                <a:lnTo>
                  <a:pt x="16900" y="717"/>
                </a:lnTo>
                <a:lnTo>
                  <a:pt x="16890" y="728"/>
                </a:lnTo>
                <a:lnTo>
                  <a:pt x="16888" y="730"/>
                </a:lnTo>
                <a:lnTo>
                  <a:pt x="16883" y="736"/>
                </a:lnTo>
                <a:lnTo>
                  <a:pt x="16871" y="746"/>
                </a:lnTo>
                <a:lnTo>
                  <a:pt x="16855" y="755"/>
                </a:lnTo>
                <a:lnTo>
                  <a:pt x="16846" y="761"/>
                </a:lnTo>
                <a:lnTo>
                  <a:pt x="16834" y="766"/>
                </a:lnTo>
                <a:lnTo>
                  <a:pt x="16821" y="771"/>
                </a:lnTo>
                <a:lnTo>
                  <a:pt x="16808" y="776"/>
                </a:lnTo>
                <a:lnTo>
                  <a:pt x="16792" y="779"/>
                </a:lnTo>
                <a:lnTo>
                  <a:pt x="16775" y="782"/>
                </a:lnTo>
                <a:lnTo>
                  <a:pt x="16757" y="783"/>
                </a:lnTo>
                <a:lnTo>
                  <a:pt x="16736" y="784"/>
                </a:lnTo>
                <a:lnTo>
                  <a:pt x="16721" y="784"/>
                </a:lnTo>
                <a:lnTo>
                  <a:pt x="16683" y="784"/>
                </a:lnTo>
                <a:lnTo>
                  <a:pt x="16622" y="784"/>
                </a:lnTo>
                <a:lnTo>
                  <a:pt x="16546" y="784"/>
                </a:lnTo>
                <a:lnTo>
                  <a:pt x="16456" y="784"/>
                </a:lnTo>
                <a:lnTo>
                  <a:pt x="16356" y="784"/>
                </a:lnTo>
                <a:lnTo>
                  <a:pt x="16249" y="784"/>
                </a:lnTo>
                <a:lnTo>
                  <a:pt x="16137" y="784"/>
                </a:lnTo>
                <a:lnTo>
                  <a:pt x="16027" y="784"/>
                </a:lnTo>
                <a:lnTo>
                  <a:pt x="15920" y="784"/>
                </a:lnTo>
                <a:lnTo>
                  <a:pt x="15821" y="784"/>
                </a:lnTo>
                <a:lnTo>
                  <a:pt x="15731" y="784"/>
                </a:lnTo>
                <a:lnTo>
                  <a:pt x="15656" y="784"/>
                </a:lnTo>
                <a:lnTo>
                  <a:pt x="15598" y="784"/>
                </a:lnTo>
                <a:lnTo>
                  <a:pt x="15559" y="784"/>
                </a:lnTo>
                <a:lnTo>
                  <a:pt x="15547" y="784"/>
                </a:lnTo>
                <a:close/>
                <a:moveTo>
                  <a:pt x="15547" y="2264"/>
                </a:moveTo>
                <a:lnTo>
                  <a:pt x="15547" y="2254"/>
                </a:lnTo>
                <a:lnTo>
                  <a:pt x="15547" y="2223"/>
                </a:lnTo>
                <a:lnTo>
                  <a:pt x="15547" y="2174"/>
                </a:lnTo>
                <a:lnTo>
                  <a:pt x="15547" y="2112"/>
                </a:lnTo>
                <a:lnTo>
                  <a:pt x="15547" y="2038"/>
                </a:lnTo>
                <a:lnTo>
                  <a:pt x="15547" y="1956"/>
                </a:lnTo>
                <a:lnTo>
                  <a:pt x="15547" y="1867"/>
                </a:lnTo>
                <a:lnTo>
                  <a:pt x="15547" y="1777"/>
                </a:lnTo>
                <a:lnTo>
                  <a:pt x="15547" y="1686"/>
                </a:lnTo>
                <a:lnTo>
                  <a:pt x="15547" y="1597"/>
                </a:lnTo>
                <a:lnTo>
                  <a:pt x="15547" y="1515"/>
                </a:lnTo>
                <a:lnTo>
                  <a:pt x="15547" y="1441"/>
                </a:lnTo>
                <a:lnTo>
                  <a:pt x="15547" y="1378"/>
                </a:lnTo>
                <a:lnTo>
                  <a:pt x="15547" y="1331"/>
                </a:lnTo>
                <a:lnTo>
                  <a:pt x="15547" y="1299"/>
                </a:lnTo>
                <a:lnTo>
                  <a:pt x="15547" y="1288"/>
                </a:lnTo>
                <a:lnTo>
                  <a:pt x="15568" y="1288"/>
                </a:lnTo>
                <a:lnTo>
                  <a:pt x="15623" y="1288"/>
                </a:lnTo>
                <a:lnTo>
                  <a:pt x="15702" y="1288"/>
                </a:lnTo>
                <a:lnTo>
                  <a:pt x="15792" y="1288"/>
                </a:lnTo>
                <a:lnTo>
                  <a:pt x="15883" y="1288"/>
                </a:lnTo>
                <a:lnTo>
                  <a:pt x="15962" y="1288"/>
                </a:lnTo>
                <a:lnTo>
                  <a:pt x="16018" y="1288"/>
                </a:lnTo>
                <a:lnTo>
                  <a:pt x="16039" y="1288"/>
                </a:lnTo>
                <a:lnTo>
                  <a:pt x="16045" y="1265"/>
                </a:lnTo>
                <a:lnTo>
                  <a:pt x="16059" y="1213"/>
                </a:lnTo>
                <a:lnTo>
                  <a:pt x="16074" y="1161"/>
                </a:lnTo>
                <a:lnTo>
                  <a:pt x="16080" y="1137"/>
                </a:lnTo>
                <a:lnTo>
                  <a:pt x="16057" y="1137"/>
                </a:lnTo>
                <a:lnTo>
                  <a:pt x="15996" y="1137"/>
                </a:lnTo>
                <a:lnTo>
                  <a:pt x="15909" y="1137"/>
                </a:lnTo>
                <a:lnTo>
                  <a:pt x="15809" y="1137"/>
                </a:lnTo>
                <a:lnTo>
                  <a:pt x="15709" y="1137"/>
                </a:lnTo>
                <a:lnTo>
                  <a:pt x="15622" y="1137"/>
                </a:lnTo>
                <a:lnTo>
                  <a:pt x="15560" y="1137"/>
                </a:lnTo>
                <a:lnTo>
                  <a:pt x="15537" y="1137"/>
                </a:lnTo>
                <a:lnTo>
                  <a:pt x="15540" y="1126"/>
                </a:lnTo>
                <a:lnTo>
                  <a:pt x="15548" y="1099"/>
                </a:lnTo>
                <a:lnTo>
                  <a:pt x="15558" y="1061"/>
                </a:lnTo>
                <a:lnTo>
                  <a:pt x="15570" y="1015"/>
                </a:lnTo>
                <a:lnTo>
                  <a:pt x="15583" y="970"/>
                </a:lnTo>
                <a:lnTo>
                  <a:pt x="15593" y="932"/>
                </a:lnTo>
                <a:lnTo>
                  <a:pt x="15601" y="905"/>
                </a:lnTo>
                <a:lnTo>
                  <a:pt x="15604" y="894"/>
                </a:lnTo>
                <a:lnTo>
                  <a:pt x="15619" y="894"/>
                </a:lnTo>
                <a:lnTo>
                  <a:pt x="15661" y="894"/>
                </a:lnTo>
                <a:lnTo>
                  <a:pt x="15727" y="894"/>
                </a:lnTo>
                <a:lnTo>
                  <a:pt x="15812" y="894"/>
                </a:lnTo>
                <a:lnTo>
                  <a:pt x="15913" y="894"/>
                </a:lnTo>
                <a:lnTo>
                  <a:pt x="16026" y="894"/>
                </a:lnTo>
                <a:lnTo>
                  <a:pt x="16147" y="894"/>
                </a:lnTo>
                <a:lnTo>
                  <a:pt x="16272" y="894"/>
                </a:lnTo>
                <a:lnTo>
                  <a:pt x="16397" y="894"/>
                </a:lnTo>
                <a:lnTo>
                  <a:pt x="16518" y="894"/>
                </a:lnTo>
                <a:lnTo>
                  <a:pt x="16630" y="894"/>
                </a:lnTo>
                <a:lnTo>
                  <a:pt x="16731" y="894"/>
                </a:lnTo>
                <a:lnTo>
                  <a:pt x="16816" y="894"/>
                </a:lnTo>
                <a:lnTo>
                  <a:pt x="16883" y="894"/>
                </a:lnTo>
                <a:lnTo>
                  <a:pt x="16925" y="894"/>
                </a:lnTo>
                <a:lnTo>
                  <a:pt x="16940" y="894"/>
                </a:lnTo>
                <a:lnTo>
                  <a:pt x="16940" y="905"/>
                </a:lnTo>
                <a:lnTo>
                  <a:pt x="16940" y="932"/>
                </a:lnTo>
                <a:lnTo>
                  <a:pt x="16940" y="970"/>
                </a:lnTo>
                <a:lnTo>
                  <a:pt x="16940" y="1015"/>
                </a:lnTo>
                <a:lnTo>
                  <a:pt x="16940" y="1061"/>
                </a:lnTo>
                <a:lnTo>
                  <a:pt x="16940" y="1099"/>
                </a:lnTo>
                <a:lnTo>
                  <a:pt x="16940" y="1126"/>
                </a:lnTo>
                <a:lnTo>
                  <a:pt x="16940" y="1137"/>
                </a:lnTo>
                <a:lnTo>
                  <a:pt x="16916" y="1137"/>
                </a:lnTo>
                <a:lnTo>
                  <a:pt x="16853" y="1137"/>
                </a:lnTo>
                <a:lnTo>
                  <a:pt x="16764" y="1137"/>
                </a:lnTo>
                <a:lnTo>
                  <a:pt x="16663" y="1137"/>
                </a:lnTo>
                <a:lnTo>
                  <a:pt x="16560" y="1137"/>
                </a:lnTo>
                <a:lnTo>
                  <a:pt x="16471" y="1137"/>
                </a:lnTo>
                <a:lnTo>
                  <a:pt x="16409" y="1137"/>
                </a:lnTo>
                <a:lnTo>
                  <a:pt x="16385" y="1137"/>
                </a:lnTo>
                <a:lnTo>
                  <a:pt x="16378" y="1161"/>
                </a:lnTo>
                <a:lnTo>
                  <a:pt x="16363" y="1213"/>
                </a:lnTo>
                <a:lnTo>
                  <a:pt x="16348" y="1265"/>
                </a:lnTo>
                <a:lnTo>
                  <a:pt x="16342" y="1288"/>
                </a:lnTo>
                <a:lnTo>
                  <a:pt x="16362" y="1288"/>
                </a:lnTo>
                <a:lnTo>
                  <a:pt x="16395" y="1288"/>
                </a:lnTo>
                <a:lnTo>
                  <a:pt x="16438" y="1288"/>
                </a:lnTo>
                <a:lnTo>
                  <a:pt x="16489" y="1288"/>
                </a:lnTo>
                <a:lnTo>
                  <a:pt x="16547" y="1288"/>
                </a:lnTo>
                <a:lnTo>
                  <a:pt x="16609" y="1288"/>
                </a:lnTo>
                <a:lnTo>
                  <a:pt x="16673" y="1288"/>
                </a:lnTo>
                <a:lnTo>
                  <a:pt x="16738" y="1288"/>
                </a:lnTo>
                <a:lnTo>
                  <a:pt x="16755" y="1288"/>
                </a:lnTo>
                <a:lnTo>
                  <a:pt x="16772" y="1290"/>
                </a:lnTo>
                <a:lnTo>
                  <a:pt x="16786" y="1293"/>
                </a:lnTo>
                <a:lnTo>
                  <a:pt x="16800" y="1295"/>
                </a:lnTo>
                <a:lnTo>
                  <a:pt x="16814" y="1299"/>
                </a:lnTo>
                <a:lnTo>
                  <a:pt x="16827" y="1303"/>
                </a:lnTo>
                <a:lnTo>
                  <a:pt x="16838" y="1307"/>
                </a:lnTo>
                <a:lnTo>
                  <a:pt x="16849" y="1313"/>
                </a:lnTo>
                <a:lnTo>
                  <a:pt x="16860" y="1319"/>
                </a:lnTo>
                <a:lnTo>
                  <a:pt x="16869" y="1325"/>
                </a:lnTo>
                <a:lnTo>
                  <a:pt x="16878" y="1332"/>
                </a:lnTo>
                <a:lnTo>
                  <a:pt x="16885" y="1339"/>
                </a:lnTo>
                <a:lnTo>
                  <a:pt x="16892" y="1347"/>
                </a:lnTo>
                <a:lnTo>
                  <a:pt x="16899" y="1354"/>
                </a:lnTo>
                <a:lnTo>
                  <a:pt x="16905" y="1361"/>
                </a:lnTo>
                <a:lnTo>
                  <a:pt x="16910" y="1369"/>
                </a:lnTo>
                <a:lnTo>
                  <a:pt x="16919" y="1385"/>
                </a:lnTo>
                <a:lnTo>
                  <a:pt x="16926" y="1401"/>
                </a:lnTo>
                <a:lnTo>
                  <a:pt x="16932" y="1414"/>
                </a:lnTo>
                <a:lnTo>
                  <a:pt x="16935" y="1428"/>
                </a:lnTo>
                <a:lnTo>
                  <a:pt x="16939" y="1452"/>
                </a:lnTo>
                <a:lnTo>
                  <a:pt x="16940" y="1464"/>
                </a:lnTo>
                <a:lnTo>
                  <a:pt x="16940" y="1491"/>
                </a:lnTo>
                <a:lnTo>
                  <a:pt x="16940" y="1560"/>
                </a:lnTo>
                <a:lnTo>
                  <a:pt x="16940" y="1656"/>
                </a:lnTo>
                <a:lnTo>
                  <a:pt x="16940" y="1768"/>
                </a:lnTo>
                <a:lnTo>
                  <a:pt x="16940" y="1880"/>
                </a:lnTo>
                <a:lnTo>
                  <a:pt x="16940" y="1977"/>
                </a:lnTo>
                <a:lnTo>
                  <a:pt x="16940" y="2046"/>
                </a:lnTo>
                <a:lnTo>
                  <a:pt x="16940" y="2072"/>
                </a:lnTo>
                <a:lnTo>
                  <a:pt x="16939" y="2096"/>
                </a:lnTo>
                <a:lnTo>
                  <a:pt x="16937" y="2117"/>
                </a:lnTo>
                <a:lnTo>
                  <a:pt x="16933" y="2137"/>
                </a:lnTo>
                <a:lnTo>
                  <a:pt x="16926" y="2156"/>
                </a:lnTo>
                <a:lnTo>
                  <a:pt x="16923" y="2166"/>
                </a:lnTo>
                <a:lnTo>
                  <a:pt x="16919" y="2174"/>
                </a:lnTo>
                <a:lnTo>
                  <a:pt x="16915" y="2181"/>
                </a:lnTo>
                <a:lnTo>
                  <a:pt x="16910" y="2190"/>
                </a:lnTo>
                <a:lnTo>
                  <a:pt x="16905" y="2197"/>
                </a:lnTo>
                <a:lnTo>
                  <a:pt x="16899" y="2204"/>
                </a:lnTo>
                <a:lnTo>
                  <a:pt x="16893" y="2211"/>
                </a:lnTo>
                <a:lnTo>
                  <a:pt x="16887" y="2216"/>
                </a:lnTo>
                <a:lnTo>
                  <a:pt x="16880" y="2223"/>
                </a:lnTo>
                <a:lnTo>
                  <a:pt x="16872" y="2228"/>
                </a:lnTo>
                <a:lnTo>
                  <a:pt x="16865" y="2233"/>
                </a:lnTo>
                <a:lnTo>
                  <a:pt x="16856" y="2238"/>
                </a:lnTo>
                <a:lnTo>
                  <a:pt x="16839" y="2246"/>
                </a:lnTo>
                <a:lnTo>
                  <a:pt x="16820" y="2254"/>
                </a:lnTo>
                <a:lnTo>
                  <a:pt x="16799" y="2259"/>
                </a:lnTo>
                <a:lnTo>
                  <a:pt x="16777" y="2262"/>
                </a:lnTo>
                <a:lnTo>
                  <a:pt x="16754" y="2264"/>
                </a:lnTo>
                <a:lnTo>
                  <a:pt x="16728" y="2265"/>
                </a:lnTo>
                <a:lnTo>
                  <a:pt x="16681" y="2265"/>
                </a:lnTo>
                <a:lnTo>
                  <a:pt x="16648" y="2265"/>
                </a:lnTo>
                <a:lnTo>
                  <a:pt x="16631" y="2265"/>
                </a:lnTo>
                <a:lnTo>
                  <a:pt x="16624" y="2265"/>
                </a:lnTo>
                <a:lnTo>
                  <a:pt x="16622" y="2256"/>
                </a:lnTo>
                <a:lnTo>
                  <a:pt x="16615" y="2230"/>
                </a:lnTo>
                <a:lnTo>
                  <a:pt x="16604" y="2195"/>
                </a:lnTo>
                <a:lnTo>
                  <a:pt x="16593" y="2154"/>
                </a:lnTo>
                <a:lnTo>
                  <a:pt x="16581" y="2113"/>
                </a:lnTo>
                <a:lnTo>
                  <a:pt x="16572" y="2078"/>
                </a:lnTo>
                <a:lnTo>
                  <a:pt x="16564" y="2052"/>
                </a:lnTo>
                <a:lnTo>
                  <a:pt x="16561" y="2043"/>
                </a:lnTo>
                <a:lnTo>
                  <a:pt x="16568" y="2042"/>
                </a:lnTo>
                <a:lnTo>
                  <a:pt x="16582" y="2041"/>
                </a:lnTo>
                <a:lnTo>
                  <a:pt x="16597" y="2040"/>
                </a:lnTo>
                <a:lnTo>
                  <a:pt x="16603" y="2038"/>
                </a:lnTo>
                <a:lnTo>
                  <a:pt x="16611" y="2037"/>
                </a:lnTo>
                <a:lnTo>
                  <a:pt x="16616" y="2035"/>
                </a:lnTo>
                <a:lnTo>
                  <a:pt x="16621" y="2032"/>
                </a:lnTo>
                <a:lnTo>
                  <a:pt x="16626" y="2029"/>
                </a:lnTo>
                <a:lnTo>
                  <a:pt x="16629" y="2025"/>
                </a:lnTo>
                <a:lnTo>
                  <a:pt x="16632" y="2020"/>
                </a:lnTo>
                <a:lnTo>
                  <a:pt x="16634" y="2016"/>
                </a:lnTo>
                <a:lnTo>
                  <a:pt x="16635" y="2011"/>
                </a:lnTo>
                <a:lnTo>
                  <a:pt x="16638" y="1994"/>
                </a:lnTo>
                <a:lnTo>
                  <a:pt x="16638" y="1987"/>
                </a:lnTo>
                <a:lnTo>
                  <a:pt x="16638" y="1966"/>
                </a:lnTo>
                <a:lnTo>
                  <a:pt x="16638" y="1914"/>
                </a:lnTo>
                <a:lnTo>
                  <a:pt x="16638" y="1841"/>
                </a:lnTo>
                <a:lnTo>
                  <a:pt x="16638" y="1758"/>
                </a:lnTo>
                <a:lnTo>
                  <a:pt x="16638" y="1673"/>
                </a:lnTo>
                <a:lnTo>
                  <a:pt x="16638" y="1600"/>
                </a:lnTo>
                <a:lnTo>
                  <a:pt x="16638" y="1548"/>
                </a:lnTo>
                <a:lnTo>
                  <a:pt x="16638" y="1529"/>
                </a:lnTo>
                <a:lnTo>
                  <a:pt x="16620" y="1529"/>
                </a:lnTo>
                <a:lnTo>
                  <a:pt x="16581" y="1529"/>
                </a:lnTo>
                <a:lnTo>
                  <a:pt x="16542" y="1529"/>
                </a:lnTo>
                <a:lnTo>
                  <a:pt x="16524" y="1529"/>
                </a:lnTo>
                <a:lnTo>
                  <a:pt x="16524" y="1557"/>
                </a:lnTo>
                <a:lnTo>
                  <a:pt x="16524" y="1633"/>
                </a:lnTo>
                <a:lnTo>
                  <a:pt x="16524" y="1739"/>
                </a:lnTo>
                <a:lnTo>
                  <a:pt x="16524" y="1860"/>
                </a:lnTo>
                <a:lnTo>
                  <a:pt x="16524" y="1982"/>
                </a:lnTo>
                <a:lnTo>
                  <a:pt x="16524" y="2089"/>
                </a:lnTo>
                <a:lnTo>
                  <a:pt x="16524" y="2165"/>
                </a:lnTo>
                <a:lnTo>
                  <a:pt x="16524" y="2192"/>
                </a:lnTo>
                <a:lnTo>
                  <a:pt x="16514" y="2192"/>
                </a:lnTo>
                <a:lnTo>
                  <a:pt x="16488" y="2192"/>
                </a:lnTo>
                <a:lnTo>
                  <a:pt x="16450" y="2193"/>
                </a:lnTo>
                <a:lnTo>
                  <a:pt x="16406" y="2193"/>
                </a:lnTo>
                <a:lnTo>
                  <a:pt x="16364" y="2193"/>
                </a:lnTo>
                <a:lnTo>
                  <a:pt x="16326" y="2193"/>
                </a:lnTo>
                <a:lnTo>
                  <a:pt x="16299" y="2193"/>
                </a:lnTo>
                <a:lnTo>
                  <a:pt x="16290" y="2193"/>
                </a:lnTo>
                <a:lnTo>
                  <a:pt x="16290" y="2165"/>
                </a:lnTo>
                <a:lnTo>
                  <a:pt x="16290" y="2089"/>
                </a:lnTo>
                <a:lnTo>
                  <a:pt x="16290" y="1982"/>
                </a:lnTo>
                <a:lnTo>
                  <a:pt x="16290" y="1860"/>
                </a:lnTo>
                <a:lnTo>
                  <a:pt x="16290" y="1739"/>
                </a:lnTo>
                <a:lnTo>
                  <a:pt x="16290" y="1633"/>
                </a:lnTo>
                <a:lnTo>
                  <a:pt x="16290" y="1557"/>
                </a:lnTo>
                <a:lnTo>
                  <a:pt x="16290" y="1529"/>
                </a:lnTo>
                <a:lnTo>
                  <a:pt x="16273" y="1529"/>
                </a:lnTo>
                <a:lnTo>
                  <a:pt x="16237" y="1529"/>
                </a:lnTo>
                <a:lnTo>
                  <a:pt x="16201" y="1529"/>
                </a:lnTo>
                <a:lnTo>
                  <a:pt x="16184" y="1529"/>
                </a:lnTo>
                <a:lnTo>
                  <a:pt x="16184" y="1557"/>
                </a:lnTo>
                <a:lnTo>
                  <a:pt x="16184" y="1633"/>
                </a:lnTo>
                <a:lnTo>
                  <a:pt x="16184" y="1739"/>
                </a:lnTo>
                <a:lnTo>
                  <a:pt x="16184" y="1860"/>
                </a:lnTo>
                <a:lnTo>
                  <a:pt x="16184" y="1982"/>
                </a:lnTo>
                <a:lnTo>
                  <a:pt x="16184" y="2089"/>
                </a:lnTo>
                <a:lnTo>
                  <a:pt x="16184" y="2165"/>
                </a:lnTo>
                <a:lnTo>
                  <a:pt x="16184" y="2193"/>
                </a:lnTo>
                <a:lnTo>
                  <a:pt x="16175" y="2193"/>
                </a:lnTo>
                <a:lnTo>
                  <a:pt x="16149" y="2193"/>
                </a:lnTo>
                <a:lnTo>
                  <a:pt x="16113" y="2193"/>
                </a:lnTo>
                <a:lnTo>
                  <a:pt x="16072" y="2193"/>
                </a:lnTo>
                <a:lnTo>
                  <a:pt x="16029" y="2193"/>
                </a:lnTo>
                <a:lnTo>
                  <a:pt x="15993" y="2193"/>
                </a:lnTo>
                <a:lnTo>
                  <a:pt x="15968" y="2193"/>
                </a:lnTo>
                <a:lnTo>
                  <a:pt x="15959" y="2193"/>
                </a:lnTo>
                <a:lnTo>
                  <a:pt x="15959" y="2165"/>
                </a:lnTo>
                <a:lnTo>
                  <a:pt x="15959" y="2089"/>
                </a:lnTo>
                <a:lnTo>
                  <a:pt x="15959" y="1982"/>
                </a:lnTo>
                <a:lnTo>
                  <a:pt x="15959" y="1860"/>
                </a:lnTo>
                <a:lnTo>
                  <a:pt x="15959" y="1739"/>
                </a:lnTo>
                <a:lnTo>
                  <a:pt x="15959" y="1633"/>
                </a:lnTo>
                <a:lnTo>
                  <a:pt x="15959" y="1557"/>
                </a:lnTo>
                <a:lnTo>
                  <a:pt x="15959" y="1529"/>
                </a:lnTo>
                <a:lnTo>
                  <a:pt x="15942" y="1529"/>
                </a:lnTo>
                <a:lnTo>
                  <a:pt x="15903" y="1529"/>
                </a:lnTo>
                <a:lnTo>
                  <a:pt x="15865" y="1529"/>
                </a:lnTo>
                <a:lnTo>
                  <a:pt x="15848" y="1529"/>
                </a:lnTo>
                <a:lnTo>
                  <a:pt x="15848" y="1560"/>
                </a:lnTo>
                <a:lnTo>
                  <a:pt x="15848" y="1643"/>
                </a:lnTo>
                <a:lnTo>
                  <a:pt x="15848" y="1761"/>
                </a:lnTo>
                <a:lnTo>
                  <a:pt x="15848" y="1896"/>
                </a:lnTo>
                <a:lnTo>
                  <a:pt x="15848" y="2031"/>
                </a:lnTo>
                <a:lnTo>
                  <a:pt x="15848" y="2150"/>
                </a:lnTo>
                <a:lnTo>
                  <a:pt x="15848" y="2232"/>
                </a:lnTo>
                <a:lnTo>
                  <a:pt x="15848" y="2264"/>
                </a:lnTo>
                <a:lnTo>
                  <a:pt x="15836" y="2264"/>
                </a:lnTo>
                <a:lnTo>
                  <a:pt x="15801" y="2264"/>
                </a:lnTo>
                <a:lnTo>
                  <a:pt x="15753" y="2264"/>
                </a:lnTo>
                <a:lnTo>
                  <a:pt x="15697" y="2264"/>
                </a:lnTo>
                <a:lnTo>
                  <a:pt x="15642" y="2264"/>
                </a:lnTo>
                <a:lnTo>
                  <a:pt x="15593" y="2264"/>
                </a:lnTo>
                <a:lnTo>
                  <a:pt x="15559" y="2264"/>
                </a:lnTo>
                <a:lnTo>
                  <a:pt x="15547" y="2264"/>
                </a:lnTo>
                <a:close/>
                <a:moveTo>
                  <a:pt x="14738" y="1137"/>
                </a:moveTo>
                <a:lnTo>
                  <a:pt x="14738" y="1126"/>
                </a:lnTo>
                <a:lnTo>
                  <a:pt x="14738" y="1099"/>
                </a:lnTo>
                <a:lnTo>
                  <a:pt x="14738" y="1059"/>
                </a:lnTo>
                <a:lnTo>
                  <a:pt x="14738" y="1015"/>
                </a:lnTo>
                <a:lnTo>
                  <a:pt x="14738" y="970"/>
                </a:lnTo>
                <a:lnTo>
                  <a:pt x="14738" y="931"/>
                </a:lnTo>
                <a:lnTo>
                  <a:pt x="14738" y="904"/>
                </a:lnTo>
                <a:lnTo>
                  <a:pt x="14738" y="894"/>
                </a:lnTo>
                <a:lnTo>
                  <a:pt x="14746" y="894"/>
                </a:lnTo>
                <a:lnTo>
                  <a:pt x="14771" y="894"/>
                </a:lnTo>
                <a:lnTo>
                  <a:pt x="14805" y="894"/>
                </a:lnTo>
                <a:lnTo>
                  <a:pt x="14844" y="894"/>
                </a:lnTo>
                <a:lnTo>
                  <a:pt x="14883" y="894"/>
                </a:lnTo>
                <a:lnTo>
                  <a:pt x="14917" y="894"/>
                </a:lnTo>
                <a:lnTo>
                  <a:pt x="14941" y="894"/>
                </a:lnTo>
                <a:lnTo>
                  <a:pt x="14950" y="894"/>
                </a:lnTo>
                <a:lnTo>
                  <a:pt x="14950" y="877"/>
                </a:lnTo>
                <a:lnTo>
                  <a:pt x="14950" y="833"/>
                </a:lnTo>
                <a:lnTo>
                  <a:pt x="14950" y="770"/>
                </a:lnTo>
                <a:lnTo>
                  <a:pt x="14950" y="698"/>
                </a:lnTo>
                <a:lnTo>
                  <a:pt x="14950" y="626"/>
                </a:lnTo>
                <a:lnTo>
                  <a:pt x="14950" y="564"/>
                </a:lnTo>
                <a:lnTo>
                  <a:pt x="14950" y="519"/>
                </a:lnTo>
                <a:lnTo>
                  <a:pt x="14950" y="502"/>
                </a:lnTo>
                <a:lnTo>
                  <a:pt x="14941" y="502"/>
                </a:lnTo>
                <a:lnTo>
                  <a:pt x="14917" y="502"/>
                </a:lnTo>
                <a:lnTo>
                  <a:pt x="14883" y="502"/>
                </a:lnTo>
                <a:lnTo>
                  <a:pt x="14844" y="502"/>
                </a:lnTo>
                <a:lnTo>
                  <a:pt x="14805" y="502"/>
                </a:lnTo>
                <a:lnTo>
                  <a:pt x="14771" y="502"/>
                </a:lnTo>
                <a:lnTo>
                  <a:pt x="14747" y="502"/>
                </a:lnTo>
                <a:lnTo>
                  <a:pt x="14738" y="502"/>
                </a:lnTo>
                <a:lnTo>
                  <a:pt x="14738" y="493"/>
                </a:lnTo>
                <a:lnTo>
                  <a:pt x="14738" y="465"/>
                </a:lnTo>
                <a:lnTo>
                  <a:pt x="14738" y="427"/>
                </a:lnTo>
                <a:lnTo>
                  <a:pt x="14738" y="382"/>
                </a:lnTo>
                <a:lnTo>
                  <a:pt x="14738" y="338"/>
                </a:lnTo>
                <a:lnTo>
                  <a:pt x="14738" y="300"/>
                </a:lnTo>
                <a:lnTo>
                  <a:pt x="14738" y="272"/>
                </a:lnTo>
                <a:lnTo>
                  <a:pt x="14738" y="262"/>
                </a:lnTo>
                <a:lnTo>
                  <a:pt x="14769" y="262"/>
                </a:lnTo>
                <a:lnTo>
                  <a:pt x="14851" y="262"/>
                </a:lnTo>
                <a:lnTo>
                  <a:pt x="14968" y="262"/>
                </a:lnTo>
                <a:lnTo>
                  <a:pt x="15101" y="262"/>
                </a:lnTo>
                <a:lnTo>
                  <a:pt x="15233" y="262"/>
                </a:lnTo>
                <a:lnTo>
                  <a:pt x="15350" y="262"/>
                </a:lnTo>
                <a:lnTo>
                  <a:pt x="15432" y="262"/>
                </a:lnTo>
                <a:lnTo>
                  <a:pt x="15463" y="262"/>
                </a:lnTo>
                <a:lnTo>
                  <a:pt x="15463" y="272"/>
                </a:lnTo>
                <a:lnTo>
                  <a:pt x="15463" y="300"/>
                </a:lnTo>
                <a:lnTo>
                  <a:pt x="15463" y="338"/>
                </a:lnTo>
                <a:lnTo>
                  <a:pt x="15463" y="382"/>
                </a:lnTo>
                <a:lnTo>
                  <a:pt x="15463" y="427"/>
                </a:lnTo>
                <a:lnTo>
                  <a:pt x="15463" y="465"/>
                </a:lnTo>
                <a:lnTo>
                  <a:pt x="15463" y="493"/>
                </a:lnTo>
                <a:lnTo>
                  <a:pt x="15463" y="502"/>
                </a:lnTo>
                <a:lnTo>
                  <a:pt x="15455" y="502"/>
                </a:lnTo>
                <a:lnTo>
                  <a:pt x="15430" y="502"/>
                </a:lnTo>
                <a:lnTo>
                  <a:pt x="15396" y="502"/>
                </a:lnTo>
                <a:lnTo>
                  <a:pt x="15358" y="502"/>
                </a:lnTo>
                <a:lnTo>
                  <a:pt x="15319" y="502"/>
                </a:lnTo>
                <a:lnTo>
                  <a:pt x="15285" y="502"/>
                </a:lnTo>
                <a:lnTo>
                  <a:pt x="15262" y="502"/>
                </a:lnTo>
                <a:lnTo>
                  <a:pt x="15252" y="502"/>
                </a:lnTo>
                <a:lnTo>
                  <a:pt x="15252" y="519"/>
                </a:lnTo>
                <a:lnTo>
                  <a:pt x="15252" y="564"/>
                </a:lnTo>
                <a:lnTo>
                  <a:pt x="15252" y="626"/>
                </a:lnTo>
                <a:lnTo>
                  <a:pt x="15252" y="698"/>
                </a:lnTo>
                <a:lnTo>
                  <a:pt x="15252" y="770"/>
                </a:lnTo>
                <a:lnTo>
                  <a:pt x="15252" y="833"/>
                </a:lnTo>
                <a:lnTo>
                  <a:pt x="15252" y="877"/>
                </a:lnTo>
                <a:lnTo>
                  <a:pt x="15252" y="894"/>
                </a:lnTo>
                <a:lnTo>
                  <a:pt x="15262" y="894"/>
                </a:lnTo>
                <a:lnTo>
                  <a:pt x="15285" y="894"/>
                </a:lnTo>
                <a:lnTo>
                  <a:pt x="15319" y="894"/>
                </a:lnTo>
                <a:lnTo>
                  <a:pt x="15358" y="894"/>
                </a:lnTo>
                <a:lnTo>
                  <a:pt x="15396" y="894"/>
                </a:lnTo>
                <a:lnTo>
                  <a:pt x="15430" y="894"/>
                </a:lnTo>
                <a:lnTo>
                  <a:pt x="15455" y="894"/>
                </a:lnTo>
                <a:lnTo>
                  <a:pt x="15463" y="894"/>
                </a:lnTo>
                <a:lnTo>
                  <a:pt x="15461" y="904"/>
                </a:lnTo>
                <a:lnTo>
                  <a:pt x="15454" y="931"/>
                </a:lnTo>
                <a:lnTo>
                  <a:pt x="15442" y="970"/>
                </a:lnTo>
                <a:lnTo>
                  <a:pt x="15430" y="1015"/>
                </a:lnTo>
                <a:lnTo>
                  <a:pt x="15418" y="1059"/>
                </a:lnTo>
                <a:lnTo>
                  <a:pt x="15407" y="1099"/>
                </a:lnTo>
                <a:lnTo>
                  <a:pt x="15400" y="1126"/>
                </a:lnTo>
                <a:lnTo>
                  <a:pt x="15397" y="1137"/>
                </a:lnTo>
                <a:lnTo>
                  <a:pt x="15374" y="1137"/>
                </a:lnTo>
                <a:lnTo>
                  <a:pt x="15324" y="1137"/>
                </a:lnTo>
                <a:lnTo>
                  <a:pt x="15275" y="1137"/>
                </a:lnTo>
                <a:lnTo>
                  <a:pt x="15252" y="1137"/>
                </a:lnTo>
                <a:lnTo>
                  <a:pt x="15252" y="1166"/>
                </a:lnTo>
                <a:lnTo>
                  <a:pt x="15252" y="1244"/>
                </a:lnTo>
                <a:lnTo>
                  <a:pt x="15252" y="1354"/>
                </a:lnTo>
                <a:lnTo>
                  <a:pt x="15252" y="1480"/>
                </a:lnTo>
                <a:lnTo>
                  <a:pt x="15252" y="1607"/>
                </a:lnTo>
                <a:lnTo>
                  <a:pt x="15252" y="1717"/>
                </a:lnTo>
                <a:lnTo>
                  <a:pt x="15252" y="1795"/>
                </a:lnTo>
                <a:lnTo>
                  <a:pt x="15252" y="1824"/>
                </a:lnTo>
                <a:lnTo>
                  <a:pt x="15261" y="1821"/>
                </a:lnTo>
                <a:lnTo>
                  <a:pt x="15282" y="1812"/>
                </a:lnTo>
                <a:lnTo>
                  <a:pt x="15313" y="1799"/>
                </a:lnTo>
                <a:lnTo>
                  <a:pt x="15349" y="1785"/>
                </a:lnTo>
                <a:lnTo>
                  <a:pt x="15384" y="1770"/>
                </a:lnTo>
                <a:lnTo>
                  <a:pt x="15414" y="1758"/>
                </a:lnTo>
                <a:lnTo>
                  <a:pt x="15436" y="1749"/>
                </a:lnTo>
                <a:lnTo>
                  <a:pt x="15444" y="1745"/>
                </a:lnTo>
                <a:lnTo>
                  <a:pt x="15445" y="1755"/>
                </a:lnTo>
                <a:lnTo>
                  <a:pt x="15447" y="1777"/>
                </a:lnTo>
                <a:lnTo>
                  <a:pt x="15450" y="1809"/>
                </a:lnTo>
                <a:lnTo>
                  <a:pt x="15455" y="1846"/>
                </a:lnTo>
                <a:lnTo>
                  <a:pt x="15459" y="1882"/>
                </a:lnTo>
                <a:lnTo>
                  <a:pt x="15462" y="1913"/>
                </a:lnTo>
                <a:lnTo>
                  <a:pt x="15464" y="1937"/>
                </a:lnTo>
                <a:lnTo>
                  <a:pt x="15465" y="1945"/>
                </a:lnTo>
                <a:lnTo>
                  <a:pt x="15436" y="1970"/>
                </a:lnTo>
                <a:lnTo>
                  <a:pt x="15406" y="1993"/>
                </a:lnTo>
                <a:lnTo>
                  <a:pt x="15376" y="2015"/>
                </a:lnTo>
                <a:lnTo>
                  <a:pt x="15347" y="2036"/>
                </a:lnTo>
                <a:lnTo>
                  <a:pt x="15317" y="2055"/>
                </a:lnTo>
                <a:lnTo>
                  <a:pt x="15287" y="2074"/>
                </a:lnTo>
                <a:lnTo>
                  <a:pt x="15258" y="2092"/>
                </a:lnTo>
                <a:lnTo>
                  <a:pt x="15228" y="2108"/>
                </a:lnTo>
                <a:lnTo>
                  <a:pt x="15199" y="2124"/>
                </a:lnTo>
                <a:lnTo>
                  <a:pt x="15171" y="2139"/>
                </a:lnTo>
                <a:lnTo>
                  <a:pt x="15143" y="2153"/>
                </a:lnTo>
                <a:lnTo>
                  <a:pt x="15116" y="2166"/>
                </a:lnTo>
                <a:lnTo>
                  <a:pt x="15063" y="2189"/>
                </a:lnTo>
                <a:lnTo>
                  <a:pt x="15013" y="2208"/>
                </a:lnTo>
                <a:lnTo>
                  <a:pt x="14966" y="2225"/>
                </a:lnTo>
                <a:lnTo>
                  <a:pt x="14925" y="2239"/>
                </a:lnTo>
                <a:lnTo>
                  <a:pt x="14888" y="2249"/>
                </a:lnTo>
                <a:lnTo>
                  <a:pt x="14856" y="2258"/>
                </a:lnTo>
                <a:lnTo>
                  <a:pt x="14812" y="2268"/>
                </a:lnTo>
                <a:lnTo>
                  <a:pt x="14796" y="2272"/>
                </a:lnTo>
                <a:lnTo>
                  <a:pt x="14793" y="2257"/>
                </a:lnTo>
                <a:lnTo>
                  <a:pt x="14783" y="2218"/>
                </a:lnTo>
                <a:lnTo>
                  <a:pt x="14771" y="2161"/>
                </a:lnTo>
                <a:lnTo>
                  <a:pt x="14756" y="2098"/>
                </a:lnTo>
                <a:lnTo>
                  <a:pt x="14741" y="2034"/>
                </a:lnTo>
                <a:lnTo>
                  <a:pt x="14728" y="1978"/>
                </a:lnTo>
                <a:lnTo>
                  <a:pt x="14719" y="1939"/>
                </a:lnTo>
                <a:lnTo>
                  <a:pt x="14716" y="1924"/>
                </a:lnTo>
                <a:lnTo>
                  <a:pt x="14724" y="1923"/>
                </a:lnTo>
                <a:lnTo>
                  <a:pt x="14747" y="1920"/>
                </a:lnTo>
                <a:lnTo>
                  <a:pt x="14780" y="1914"/>
                </a:lnTo>
                <a:lnTo>
                  <a:pt x="14819" y="1909"/>
                </a:lnTo>
                <a:lnTo>
                  <a:pt x="14861" y="1903"/>
                </a:lnTo>
                <a:lnTo>
                  <a:pt x="14899" y="1896"/>
                </a:lnTo>
                <a:lnTo>
                  <a:pt x="14929" y="1892"/>
                </a:lnTo>
                <a:lnTo>
                  <a:pt x="14950" y="1888"/>
                </a:lnTo>
                <a:lnTo>
                  <a:pt x="14950" y="1880"/>
                </a:lnTo>
                <a:lnTo>
                  <a:pt x="14950" y="1856"/>
                </a:lnTo>
                <a:lnTo>
                  <a:pt x="14950" y="1819"/>
                </a:lnTo>
                <a:lnTo>
                  <a:pt x="14950" y="1770"/>
                </a:lnTo>
                <a:lnTo>
                  <a:pt x="14950" y="1714"/>
                </a:lnTo>
                <a:lnTo>
                  <a:pt x="14950" y="1651"/>
                </a:lnTo>
                <a:lnTo>
                  <a:pt x="14950" y="1583"/>
                </a:lnTo>
                <a:lnTo>
                  <a:pt x="14950" y="1512"/>
                </a:lnTo>
                <a:lnTo>
                  <a:pt x="14950" y="1442"/>
                </a:lnTo>
                <a:lnTo>
                  <a:pt x="14950" y="1374"/>
                </a:lnTo>
                <a:lnTo>
                  <a:pt x="14950" y="1311"/>
                </a:lnTo>
                <a:lnTo>
                  <a:pt x="14950" y="1254"/>
                </a:lnTo>
                <a:lnTo>
                  <a:pt x="14950" y="1206"/>
                </a:lnTo>
                <a:lnTo>
                  <a:pt x="14950" y="1169"/>
                </a:lnTo>
                <a:lnTo>
                  <a:pt x="14950" y="1145"/>
                </a:lnTo>
                <a:lnTo>
                  <a:pt x="14950" y="1137"/>
                </a:lnTo>
                <a:lnTo>
                  <a:pt x="14941" y="1137"/>
                </a:lnTo>
                <a:lnTo>
                  <a:pt x="14917" y="1137"/>
                </a:lnTo>
                <a:lnTo>
                  <a:pt x="14883" y="1137"/>
                </a:lnTo>
                <a:lnTo>
                  <a:pt x="14844" y="1137"/>
                </a:lnTo>
                <a:lnTo>
                  <a:pt x="14805" y="1137"/>
                </a:lnTo>
                <a:lnTo>
                  <a:pt x="14771" y="1137"/>
                </a:lnTo>
                <a:lnTo>
                  <a:pt x="14746" y="1137"/>
                </a:lnTo>
                <a:lnTo>
                  <a:pt x="14738" y="1137"/>
                </a:lnTo>
                <a:close/>
                <a:moveTo>
                  <a:pt x="2783" y="2264"/>
                </a:moveTo>
                <a:lnTo>
                  <a:pt x="2806" y="2264"/>
                </a:lnTo>
                <a:lnTo>
                  <a:pt x="2863" y="2264"/>
                </a:lnTo>
                <a:lnTo>
                  <a:pt x="2943" y="2264"/>
                </a:lnTo>
                <a:lnTo>
                  <a:pt x="3035" y="2264"/>
                </a:lnTo>
                <a:lnTo>
                  <a:pt x="3128" y="2264"/>
                </a:lnTo>
                <a:lnTo>
                  <a:pt x="3208" y="2264"/>
                </a:lnTo>
                <a:lnTo>
                  <a:pt x="3265" y="2264"/>
                </a:lnTo>
                <a:lnTo>
                  <a:pt x="3287" y="2264"/>
                </a:lnTo>
                <a:lnTo>
                  <a:pt x="3287" y="2246"/>
                </a:lnTo>
                <a:lnTo>
                  <a:pt x="3287" y="2194"/>
                </a:lnTo>
                <a:lnTo>
                  <a:pt x="3287" y="2114"/>
                </a:lnTo>
                <a:lnTo>
                  <a:pt x="3287" y="2010"/>
                </a:lnTo>
                <a:lnTo>
                  <a:pt x="3287" y="1886"/>
                </a:lnTo>
                <a:lnTo>
                  <a:pt x="3287" y="1748"/>
                </a:lnTo>
                <a:lnTo>
                  <a:pt x="3287" y="1601"/>
                </a:lnTo>
                <a:lnTo>
                  <a:pt x="3287" y="1448"/>
                </a:lnTo>
                <a:lnTo>
                  <a:pt x="3287" y="1297"/>
                </a:lnTo>
                <a:lnTo>
                  <a:pt x="3287" y="1148"/>
                </a:lnTo>
                <a:lnTo>
                  <a:pt x="3287" y="1011"/>
                </a:lnTo>
                <a:lnTo>
                  <a:pt x="3287" y="888"/>
                </a:lnTo>
                <a:lnTo>
                  <a:pt x="3287" y="783"/>
                </a:lnTo>
                <a:lnTo>
                  <a:pt x="3287" y="702"/>
                </a:lnTo>
                <a:lnTo>
                  <a:pt x="3287" y="651"/>
                </a:lnTo>
                <a:lnTo>
                  <a:pt x="3287" y="633"/>
                </a:lnTo>
                <a:lnTo>
                  <a:pt x="3265" y="633"/>
                </a:lnTo>
                <a:lnTo>
                  <a:pt x="3208" y="633"/>
                </a:lnTo>
                <a:lnTo>
                  <a:pt x="3128" y="633"/>
                </a:lnTo>
                <a:lnTo>
                  <a:pt x="3035" y="633"/>
                </a:lnTo>
                <a:lnTo>
                  <a:pt x="2943" y="633"/>
                </a:lnTo>
                <a:lnTo>
                  <a:pt x="2863" y="633"/>
                </a:lnTo>
                <a:lnTo>
                  <a:pt x="2806" y="633"/>
                </a:lnTo>
                <a:lnTo>
                  <a:pt x="2783" y="633"/>
                </a:lnTo>
                <a:lnTo>
                  <a:pt x="2783" y="651"/>
                </a:lnTo>
                <a:lnTo>
                  <a:pt x="2783" y="702"/>
                </a:lnTo>
                <a:lnTo>
                  <a:pt x="2783" y="783"/>
                </a:lnTo>
                <a:lnTo>
                  <a:pt x="2783" y="888"/>
                </a:lnTo>
                <a:lnTo>
                  <a:pt x="2783" y="1011"/>
                </a:lnTo>
                <a:lnTo>
                  <a:pt x="2783" y="1148"/>
                </a:lnTo>
                <a:lnTo>
                  <a:pt x="2783" y="1297"/>
                </a:lnTo>
                <a:lnTo>
                  <a:pt x="2783" y="1448"/>
                </a:lnTo>
                <a:lnTo>
                  <a:pt x="2783" y="1601"/>
                </a:lnTo>
                <a:lnTo>
                  <a:pt x="2783" y="1748"/>
                </a:lnTo>
                <a:lnTo>
                  <a:pt x="2783" y="1886"/>
                </a:lnTo>
                <a:lnTo>
                  <a:pt x="2783" y="2010"/>
                </a:lnTo>
                <a:lnTo>
                  <a:pt x="2783" y="2114"/>
                </a:lnTo>
                <a:lnTo>
                  <a:pt x="2783" y="2194"/>
                </a:lnTo>
                <a:lnTo>
                  <a:pt x="2783" y="2246"/>
                </a:lnTo>
                <a:lnTo>
                  <a:pt x="2783" y="2264"/>
                </a:lnTo>
                <a:close/>
                <a:moveTo>
                  <a:pt x="9817" y="679"/>
                </a:moveTo>
                <a:lnTo>
                  <a:pt x="9801" y="671"/>
                </a:lnTo>
                <a:lnTo>
                  <a:pt x="9785" y="664"/>
                </a:lnTo>
                <a:lnTo>
                  <a:pt x="9769" y="658"/>
                </a:lnTo>
                <a:lnTo>
                  <a:pt x="9752" y="653"/>
                </a:lnTo>
                <a:lnTo>
                  <a:pt x="9720" y="644"/>
                </a:lnTo>
                <a:lnTo>
                  <a:pt x="9691" y="639"/>
                </a:lnTo>
                <a:lnTo>
                  <a:pt x="9664" y="636"/>
                </a:lnTo>
                <a:lnTo>
                  <a:pt x="9643" y="634"/>
                </a:lnTo>
                <a:lnTo>
                  <a:pt x="9629" y="633"/>
                </a:lnTo>
                <a:lnTo>
                  <a:pt x="9624" y="633"/>
                </a:lnTo>
                <a:lnTo>
                  <a:pt x="9615" y="633"/>
                </a:lnTo>
                <a:lnTo>
                  <a:pt x="9586" y="633"/>
                </a:lnTo>
                <a:lnTo>
                  <a:pt x="9543" y="633"/>
                </a:lnTo>
                <a:lnTo>
                  <a:pt x="9485" y="633"/>
                </a:lnTo>
                <a:lnTo>
                  <a:pt x="9418" y="633"/>
                </a:lnTo>
                <a:lnTo>
                  <a:pt x="9342" y="633"/>
                </a:lnTo>
                <a:lnTo>
                  <a:pt x="9262" y="633"/>
                </a:lnTo>
                <a:lnTo>
                  <a:pt x="9179" y="633"/>
                </a:lnTo>
                <a:lnTo>
                  <a:pt x="9096" y="633"/>
                </a:lnTo>
                <a:lnTo>
                  <a:pt x="9015" y="633"/>
                </a:lnTo>
                <a:lnTo>
                  <a:pt x="8940" y="633"/>
                </a:lnTo>
                <a:lnTo>
                  <a:pt x="8872" y="633"/>
                </a:lnTo>
                <a:lnTo>
                  <a:pt x="8815" y="633"/>
                </a:lnTo>
                <a:lnTo>
                  <a:pt x="8772" y="633"/>
                </a:lnTo>
                <a:lnTo>
                  <a:pt x="8743" y="633"/>
                </a:lnTo>
                <a:lnTo>
                  <a:pt x="8734" y="633"/>
                </a:lnTo>
                <a:lnTo>
                  <a:pt x="8727" y="645"/>
                </a:lnTo>
                <a:lnTo>
                  <a:pt x="8709" y="680"/>
                </a:lnTo>
                <a:lnTo>
                  <a:pt x="8684" y="728"/>
                </a:lnTo>
                <a:lnTo>
                  <a:pt x="8655" y="784"/>
                </a:lnTo>
                <a:lnTo>
                  <a:pt x="8627" y="839"/>
                </a:lnTo>
                <a:lnTo>
                  <a:pt x="8601" y="888"/>
                </a:lnTo>
                <a:lnTo>
                  <a:pt x="8584" y="922"/>
                </a:lnTo>
                <a:lnTo>
                  <a:pt x="8577" y="936"/>
                </a:lnTo>
                <a:lnTo>
                  <a:pt x="8585" y="936"/>
                </a:lnTo>
                <a:lnTo>
                  <a:pt x="8611" y="936"/>
                </a:lnTo>
                <a:lnTo>
                  <a:pt x="8649" y="936"/>
                </a:lnTo>
                <a:lnTo>
                  <a:pt x="8699" y="936"/>
                </a:lnTo>
                <a:lnTo>
                  <a:pt x="8757" y="936"/>
                </a:lnTo>
                <a:lnTo>
                  <a:pt x="8823" y="936"/>
                </a:lnTo>
                <a:lnTo>
                  <a:pt x="8892" y="936"/>
                </a:lnTo>
                <a:lnTo>
                  <a:pt x="8964" y="936"/>
                </a:lnTo>
                <a:lnTo>
                  <a:pt x="9037" y="936"/>
                </a:lnTo>
                <a:lnTo>
                  <a:pt x="9107" y="936"/>
                </a:lnTo>
                <a:lnTo>
                  <a:pt x="9172" y="936"/>
                </a:lnTo>
                <a:lnTo>
                  <a:pt x="9231" y="936"/>
                </a:lnTo>
                <a:lnTo>
                  <a:pt x="9281" y="936"/>
                </a:lnTo>
                <a:lnTo>
                  <a:pt x="9319" y="936"/>
                </a:lnTo>
                <a:lnTo>
                  <a:pt x="9343" y="936"/>
                </a:lnTo>
                <a:lnTo>
                  <a:pt x="9352" y="936"/>
                </a:lnTo>
                <a:lnTo>
                  <a:pt x="9367" y="936"/>
                </a:lnTo>
                <a:lnTo>
                  <a:pt x="9379" y="937"/>
                </a:lnTo>
                <a:lnTo>
                  <a:pt x="9391" y="939"/>
                </a:lnTo>
                <a:lnTo>
                  <a:pt x="9403" y="941"/>
                </a:lnTo>
                <a:lnTo>
                  <a:pt x="9413" y="943"/>
                </a:lnTo>
                <a:lnTo>
                  <a:pt x="9423" y="946"/>
                </a:lnTo>
                <a:lnTo>
                  <a:pt x="9431" y="949"/>
                </a:lnTo>
                <a:lnTo>
                  <a:pt x="9439" y="954"/>
                </a:lnTo>
                <a:lnTo>
                  <a:pt x="9446" y="958"/>
                </a:lnTo>
                <a:lnTo>
                  <a:pt x="9453" y="962"/>
                </a:lnTo>
                <a:lnTo>
                  <a:pt x="9459" y="966"/>
                </a:lnTo>
                <a:lnTo>
                  <a:pt x="9464" y="972"/>
                </a:lnTo>
                <a:lnTo>
                  <a:pt x="9474" y="982"/>
                </a:lnTo>
                <a:lnTo>
                  <a:pt x="9482" y="993"/>
                </a:lnTo>
                <a:lnTo>
                  <a:pt x="9489" y="1004"/>
                </a:lnTo>
                <a:lnTo>
                  <a:pt x="9494" y="1015"/>
                </a:lnTo>
                <a:lnTo>
                  <a:pt x="9497" y="1027"/>
                </a:lnTo>
                <a:lnTo>
                  <a:pt x="9500" y="1037"/>
                </a:lnTo>
                <a:lnTo>
                  <a:pt x="9503" y="1056"/>
                </a:lnTo>
                <a:lnTo>
                  <a:pt x="9503" y="1069"/>
                </a:lnTo>
                <a:lnTo>
                  <a:pt x="9503" y="1080"/>
                </a:lnTo>
                <a:lnTo>
                  <a:pt x="9503" y="1108"/>
                </a:lnTo>
                <a:lnTo>
                  <a:pt x="9503" y="1152"/>
                </a:lnTo>
                <a:lnTo>
                  <a:pt x="9503" y="1209"/>
                </a:lnTo>
                <a:lnTo>
                  <a:pt x="9503" y="1277"/>
                </a:lnTo>
                <a:lnTo>
                  <a:pt x="9503" y="1353"/>
                </a:lnTo>
                <a:lnTo>
                  <a:pt x="9503" y="1433"/>
                </a:lnTo>
                <a:lnTo>
                  <a:pt x="9503" y="1517"/>
                </a:lnTo>
                <a:lnTo>
                  <a:pt x="9503" y="1600"/>
                </a:lnTo>
                <a:lnTo>
                  <a:pt x="9503" y="1681"/>
                </a:lnTo>
                <a:lnTo>
                  <a:pt x="9503" y="1757"/>
                </a:lnTo>
                <a:lnTo>
                  <a:pt x="9503" y="1824"/>
                </a:lnTo>
                <a:lnTo>
                  <a:pt x="9503" y="1882"/>
                </a:lnTo>
                <a:lnTo>
                  <a:pt x="9503" y="1926"/>
                </a:lnTo>
                <a:lnTo>
                  <a:pt x="9503" y="1955"/>
                </a:lnTo>
                <a:lnTo>
                  <a:pt x="9503" y="1964"/>
                </a:lnTo>
                <a:lnTo>
                  <a:pt x="9487" y="1964"/>
                </a:lnTo>
                <a:lnTo>
                  <a:pt x="9446" y="1964"/>
                </a:lnTo>
                <a:lnTo>
                  <a:pt x="9388" y="1964"/>
                </a:lnTo>
                <a:lnTo>
                  <a:pt x="9321" y="1964"/>
                </a:lnTo>
                <a:lnTo>
                  <a:pt x="9253" y="1964"/>
                </a:lnTo>
                <a:lnTo>
                  <a:pt x="9195" y="1964"/>
                </a:lnTo>
                <a:lnTo>
                  <a:pt x="9154" y="1964"/>
                </a:lnTo>
                <a:lnTo>
                  <a:pt x="9138" y="1964"/>
                </a:lnTo>
                <a:lnTo>
                  <a:pt x="9120" y="1963"/>
                </a:lnTo>
                <a:lnTo>
                  <a:pt x="9103" y="1962"/>
                </a:lnTo>
                <a:lnTo>
                  <a:pt x="9087" y="1960"/>
                </a:lnTo>
                <a:lnTo>
                  <a:pt x="9073" y="1956"/>
                </a:lnTo>
                <a:lnTo>
                  <a:pt x="9060" y="1953"/>
                </a:lnTo>
                <a:lnTo>
                  <a:pt x="9047" y="1947"/>
                </a:lnTo>
                <a:lnTo>
                  <a:pt x="9035" y="1942"/>
                </a:lnTo>
                <a:lnTo>
                  <a:pt x="9025" y="1936"/>
                </a:lnTo>
                <a:lnTo>
                  <a:pt x="9015" y="1929"/>
                </a:lnTo>
                <a:lnTo>
                  <a:pt x="9007" y="1922"/>
                </a:lnTo>
                <a:lnTo>
                  <a:pt x="8998" y="1914"/>
                </a:lnTo>
                <a:lnTo>
                  <a:pt x="8991" y="1906"/>
                </a:lnTo>
                <a:lnTo>
                  <a:pt x="8983" y="1898"/>
                </a:lnTo>
                <a:lnTo>
                  <a:pt x="8977" y="1889"/>
                </a:lnTo>
                <a:lnTo>
                  <a:pt x="8971" y="1880"/>
                </a:lnTo>
                <a:lnTo>
                  <a:pt x="8965" y="1870"/>
                </a:lnTo>
                <a:lnTo>
                  <a:pt x="8956" y="1851"/>
                </a:lnTo>
                <a:lnTo>
                  <a:pt x="8950" y="1831"/>
                </a:lnTo>
                <a:lnTo>
                  <a:pt x="8944" y="1812"/>
                </a:lnTo>
                <a:lnTo>
                  <a:pt x="8940" y="1793"/>
                </a:lnTo>
                <a:lnTo>
                  <a:pt x="8937" y="1775"/>
                </a:lnTo>
                <a:lnTo>
                  <a:pt x="8936" y="1759"/>
                </a:lnTo>
                <a:lnTo>
                  <a:pt x="8935" y="1745"/>
                </a:lnTo>
                <a:lnTo>
                  <a:pt x="8935" y="1734"/>
                </a:lnTo>
                <a:lnTo>
                  <a:pt x="8935" y="1727"/>
                </a:lnTo>
                <a:lnTo>
                  <a:pt x="8935" y="1721"/>
                </a:lnTo>
                <a:lnTo>
                  <a:pt x="8936" y="1705"/>
                </a:lnTo>
                <a:lnTo>
                  <a:pt x="8937" y="1690"/>
                </a:lnTo>
                <a:lnTo>
                  <a:pt x="8939" y="1675"/>
                </a:lnTo>
                <a:lnTo>
                  <a:pt x="8941" y="1661"/>
                </a:lnTo>
                <a:lnTo>
                  <a:pt x="8944" y="1649"/>
                </a:lnTo>
                <a:lnTo>
                  <a:pt x="8949" y="1637"/>
                </a:lnTo>
                <a:lnTo>
                  <a:pt x="8953" y="1624"/>
                </a:lnTo>
                <a:lnTo>
                  <a:pt x="8958" y="1614"/>
                </a:lnTo>
                <a:lnTo>
                  <a:pt x="8963" y="1603"/>
                </a:lnTo>
                <a:lnTo>
                  <a:pt x="8969" y="1592"/>
                </a:lnTo>
                <a:lnTo>
                  <a:pt x="8975" y="1583"/>
                </a:lnTo>
                <a:lnTo>
                  <a:pt x="8980" y="1574"/>
                </a:lnTo>
                <a:lnTo>
                  <a:pt x="8994" y="1557"/>
                </a:lnTo>
                <a:lnTo>
                  <a:pt x="9008" y="1543"/>
                </a:lnTo>
                <a:lnTo>
                  <a:pt x="9022" y="1530"/>
                </a:lnTo>
                <a:lnTo>
                  <a:pt x="9034" y="1519"/>
                </a:lnTo>
                <a:lnTo>
                  <a:pt x="9047" y="1511"/>
                </a:lnTo>
                <a:lnTo>
                  <a:pt x="9059" y="1503"/>
                </a:lnTo>
                <a:lnTo>
                  <a:pt x="9077" y="1494"/>
                </a:lnTo>
                <a:lnTo>
                  <a:pt x="9120" y="1472"/>
                </a:lnTo>
                <a:lnTo>
                  <a:pt x="9179" y="1440"/>
                </a:lnTo>
                <a:lnTo>
                  <a:pt x="9248" y="1405"/>
                </a:lnTo>
                <a:lnTo>
                  <a:pt x="9316" y="1369"/>
                </a:lnTo>
                <a:lnTo>
                  <a:pt x="9375" y="1338"/>
                </a:lnTo>
                <a:lnTo>
                  <a:pt x="9417" y="1317"/>
                </a:lnTo>
                <a:lnTo>
                  <a:pt x="9432" y="1308"/>
                </a:lnTo>
                <a:lnTo>
                  <a:pt x="9432" y="1301"/>
                </a:lnTo>
                <a:lnTo>
                  <a:pt x="9432" y="1282"/>
                </a:lnTo>
                <a:lnTo>
                  <a:pt x="9432" y="1255"/>
                </a:lnTo>
                <a:lnTo>
                  <a:pt x="9432" y="1225"/>
                </a:lnTo>
                <a:lnTo>
                  <a:pt x="9432" y="1194"/>
                </a:lnTo>
                <a:lnTo>
                  <a:pt x="9432" y="1168"/>
                </a:lnTo>
                <a:lnTo>
                  <a:pt x="9432" y="1148"/>
                </a:lnTo>
                <a:lnTo>
                  <a:pt x="9432" y="1141"/>
                </a:lnTo>
                <a:lnTo>
                  <a:pt x="9405" y="1145"/>
                </a:lnTo>
                <a:lnTo>
                  <a:pt x="9332" y="1156"/>
                </a:lnTo>
                <a:lnTo>
                  <a:pt x="9228" y="1171"/>
                </a:lnTo>
                <a:lnTo>
                  <a:pt x="9109" y="1188"/>
                </a:lnTo>
                <a:lnTo>
                  <a:pt x="8992" y="1205"/>
                </a:lnTo>
                <a:lnTo>
                  <a:pt x="8888" y="1219"/>
                </a:lnTo>
                <a:lnTo>
                  <a:pt x="8815" y="1229"/>
                </a:lnTo>
                <a:lnTo>
                  <a:pt x="8788" y="1233"/>
                </a:lnTo>
                <a:lnTo>
                  <a:pt x="8772" y="1235"/>
                </a:lnTo>
                <a:lnTo>
                  <a:pt x="8757" y="1239"/>
                </a:lnTo>
                <a:lnTo>
                  <a:pt x="8743" y="1242"/>
                </a:lnTo>
                <a:lnTo>
                  <a:pt x="8728" y="1246"/>
                </a:lnTo>
                <a:lnTo>
                  <a:pt x="8716" y="1250"/>
                </a:lnTo>
                <a:lnTo>
                  <a:pt x="8702" y="1254"/>
                </a:lnTo>
                <a:lnTo>
                  <a:pt x="8689" y="1260"/>
                </a:lnTo>
                <a:lnTo>
                  <a:pt x="8678" y="1266"/>
                </a:lnTo>
                <a:lnTo>
                  <a:pt x="8666" y="1272"/>
                </a:lnTo>
                <a:lnTo>
                  <a:pt x="8654" y="1279"/>
                </a:lnTo>
                <a:lnTo>
                  <a:pt x="8644" y="1286"/>
                </a:lnTo>
                <a:lnTo>
                  <a:pt x="8633" y="1294"/>
                </a:lnTo>
                <a:lnTo>
                  <a:pt x="8613" y="1308"/>
                </a:lnTo>
                <a:lnTo>
                  <a:pt x="8594" y="1326"/>
                </a:lnTo>
                <a:lnTo>
                  <a:pt x="8577" y="1344"/>
                </a:lnTo>
                <a:lnTo>
                  <a:pt x="8562" y="1364"/>
                </a:lnTo>
                <a:lnTo>
                  <a:pt x="8547" y="1384"/>
                </a:lnTo>
                <a:lnTo>
                  <a:pt x="8535" y="1404"/>
                </a:lnTo>
                <a:lnTo>
                  <a:pt x="8523" y="1425"/>
                </a:lnTo>
                <a:lnTo>
                  <a:pt x="8512" y="1446"/>
                </a:lnTo>
                <a:lnTo>
                  <a:pt x="8504" y="1467"/>
                </a:lnTo>
                <a:lnTo>
                  <a:pt x="8495" y="1489"/>
                </a:lnTo>
                <a:lnTo>
                  <a:pt x="8488" y="1510"/>
                </a:lnTo>
                <a:lnTo>
                  <a:pt x="8482" y="1530"/>
                </a:lnTo>
                <a:lnTo>
                  <a:pt x="8476" y="1551"/>
                </a:lnTo>
                <a:lnTo>
                  <a:pt x="8471" y="1571"/>
                </a:lnTo>
                <a:lnTo>
                  <a:pt x="8464" y="1608"/>
                </a:lnTo>
                <a:lnTo>
                  <a:pt x="8459" y="1643"/>
                </a:lnTo>
                <a:lnTo>
                  <a:pt x="8456" y="1673"/>
                </a:lnTo>
                <a:lnTo>
                  <a:pt x="8454" y="1696"/>
                </a:lnTo>
                <a:lnTo>
                  <a:pt x="8454" y="1713"/>
                </a:lnTo>
                <a:lnTo>
                  <a:pt x="8453" y="1722"/>
                </a:lnTo>
                <a:lnTo>
                  <a:pt x="8453" y="1723"/>
                </a:lnTo>
                <a:lnTo>
                  <a:pt x="8453" y="1725"/>
                </a:lnTo>
                <a:lnTo>
                  <a:pt x="8454" y="1770"/>
                </a:lnTo>
                <a:lnTo>
                  <a:pt x="8457" y="1814"/>
                </a:lnTo>
                <a:lnTo>
                  <a:pt x="8463" y="1855"/>
                </a:lnTo>
                <a:lnTo>
                  <a:pt x="8469" y="1893"/>
                </a:lnTo>
                <a:lnTo>
                  <a:pt x="8476" y="1929"/>
                </a:lnTo>
                <a:lnTo>
                  <a:pt x="8486" y="1963"/>
                </a:lnTo>
                <a:lnTo>
                  <a:pt x="8496" y="1995"/>
                </a:lnTo>
                <a:lnTo>
                  <a:pt x="8509" y="2025"/>
                </a:lnTo>
                <a:lnTo>
                  <a:pt x="8522" y="2051"/>
                </a:lnTo>
                <a:lnTo>
                  <a:pt x="8537" y="2077"/>
                </a:lnTo>
                <a:lnTo>
                  <a:pt x="8552" y="2100"/>
                </a:lnTo>
                <a:lnTo>
                  <a:pt x="8567" y="2121"/>
                </a:lnTo>
                <a:lnTo>
                  <a:pt x="8584" y="2140"/>
                </a:lnTo>
                <a:lnTo>
                  <a:pt x="8601" y="2158"/>
                </a:lnTo>
                <a:lnTo>
                  <a:pt x="8619" y="2174"/>
                </a:lnTo>
                <a:lnTo>
                  <a:pt x="8637" y="2188"/>
                </a:lnTo>
                <a:lnTo>
                  <a:pt x="8655" y="2201"/>
                </a:lnTo>
                <a:lnTo>
                  <a:pt x="8673" y="2212"/>
                </a:lnTo>
                <a:lnTo>
                  <a:pt x="8691" y="2222"/>
                </a:lnTo>
                <a:lnTo>
                  <a:pt x="8709" y="2230"/>
                </a:lnTo>
                <a:lnTo>
                  <a:pt x="8727" y="2238"/>
                </a:lnTo>
                <a:lnTo>
                  <a:pt x="8744" y="2244"/>
                </a:lnTo>
                <a:lnTo>
                  <a:pt x="8760" y="2249"/>
                </a:lnTo>
                <a:lnTo>
                  <a:pt x="8776" y="2254"/>
                </a:lnTo>
                <a:lnTo>
                  <a:pt x="8805" y="2259"/>
                </a:lnTo>
                <a:lnTo>
                  <a:pt x="8829" y="2263"/>
                </a:lnTo>
                <a:lnTo>
                  <a:pt x="8848" y="2264"/>
                </a:lnTo>
                <a:lnTo>
                  <a:pt x="8862" y="2265"/>
                </a:lnTo>
                <a:lnTo>
                  <a:pt x="8866" y="2264"/>
                </a:lnTo>
                <a:lnTo>
                  <a:pt x="8867" y="2264"/>
                </a:lnTo>
                <a:lnTo>
                  <a:pt x="8880" y="2264"/>
                </a:lnTo>
                <a:lnTo>
                  <a:pt x="8916" y="2264"/>
                </a:lnTo>
                <a:lnTo>
                  <a:pt x="8972" y="2264"/>
                </a:lnTo>
                <a:lnTo>
                  <a:pt x="9044" y="2264"/>
                </a:lnTo>
                <a:lnTo>
                  <a:pt x="9130" y="2264"/>
                </a:lnTo>
                <a:lnTo>
                  <a:pt x="9225" y="2264"/>
                </a:lnTo>
                <a:lnTo>
                  <a:pt x="9327" y="2264"/>
                </a:lnTo>
                <a:lnTo>
                  <a:pt x="9432" y="2264"/>
                </a:lnTo>
                <a:lnTo>
                  <a:pt x="9537" y="2264"/>
                </a:lnTo>
                <a:lnTo>
                  <a:pt x="9640" y="2264"/>
                </a:lnTo>
                <a:lnTo>
                  <a:pt x="9735" y="2264"/>
                </a:lnTo>
                <a:lnTo>
                  <a:pt x="9820" y="2264"/>
                </a:lnTo>
                <a:lnTo>
                  <a:pt x="9893" y="2264"/>
                </a:lnTo>
                <a:lnTo>
                  <a:pt x="9948" y="2264"/>
                </a:lnTo>
                <a:lnTo>
                  <a:pt x="9984" y="2264"/>
                </a:lnTo>
                <a:lnTo>
                  <a:pt x="9997" y="2264"/>
                </a:lnTo>
                <a:lnTo>
                  <a:pt x="9997" y="2250"/>
                </a:lnTo>
                <a:lnTo>
                  <a:pt x="9997" y="2209"/>
                </a:lnTo>
                <a:lnTo>
                  <a:pt x="9997" y="2145"/>
                </a:lnTo>
                <a:lnTo>
                  <a:pt x="9997" y="2063"/>
                </a:lnTo>
                <a:lnTo>
                  <a:pt x="9997" y="1965"/>
                </a:lnTo>
                <a:lnTo>
                  <a:pt x="9997" y="1856"/>
                </a:lnTo>
                <a:lnTo>
                  <a:pt x="9997" y="1741"/>
                </a:lnTo>
                <a:lnTo>
                  <a:pt x="9997" y="1620"/>
                </a:lnTo>
                <a:lnTo>
                  <a:pt x="9997" y="1500"/>
                </a:lnTo>
                <a:lnTo>
                  <a:pt x="9997" y="1384"/>
                </a:lnTo>
                <a:lnTo>
                  <a:pt x="9997" y="1275"/>
                </a:lnTo>
                <a:lnTo>
                  <a:pt x="9997" y="1177"/>
                </a:lnTo>
                <a:lnTo>
                  <a:pt x="9997" y="1094"/>
                </a:lnTo>
                <a:lnTo>
                  <a:pt x="9997" y="1031"/>
                </a:lnTo>
                <a:lnTo>
                  <a:pt x="9997" y="990"/>
                </a:lnTo>
                <a:lnTo>
                  <a:pt x="9997" y="976"/>
                </a:lnTo>
                <a:lnTo>
                  <a:pt x="9997" y="975"/>
                </a:lnTo>
                <a:lnTo>
                  <a:pt x="9997" y="974"/>
                </a:lnTo>
                <a:lnTo>
                  <a:pt x="9997" y="960"/>
                </a:lnTo>
                <a:lnTo>
                  <a:pt x="9996" y="947"/>
                </a:lnTo>
                <a:lnTo>
                  <a:pt x="9995" y="933"/>
                </a:lnTo>
                <a:lnTo>
                  <a:pt x="9992" y="921"/>
                </a:lnTo>
                <a:lnTo>
                  <a:pt x="9987" y="896"/>
                </a:lnTo>
                <a:lnTo>
                  <a:pt x="9980" y="872"/>
                </a:lnTo>
                <a:lnTo>
                  <a:pt x="9971" y="850"/>
                </a:lnTo>
                <a:lnTo>
                  <a:pt x="9961" y="827"/>
                </a:lnTo>
                <a:lnTo>
                  <a:pt x="9950" y="807"/>
                </a:lnTo>
                <a:lnTo>
                  <a:pt x="9937" y="788"/>
                </a:lnTo>
                <a:lnTo>
                  <a:pt x="9924" y="770"/>
                </a:lnTo>
                <a:lnTo>
                  <a:pt x="9909" y="753"/>
                </a:lnTo>
                <a:lnTo>
                  <a:pt x="9894" y="737"/>
                </a:lnTo>
                <a:lnTo>
                  <a:pt x="9879" y="723"/>
                </a:lnTo>
                <a:lnTo>
                  <a:pt x="9863" y="710"/>
                </a:lnTo>
                <a:lnTo>
                  <a:pt x="9847" y="698"/>
                </a:lnTo>
                <a:lnTo>
                  <a:pt x="9832" y="688"/>
                </a:lnTo>
                <a:lnTo>
                  <a:pt x="9817" y="679"/>
                </a:lnTo>
                <a:close/>
                <a:moveTo>
                  <a:pt x="11516" y="629"/>
                </a:moveTo>
                <a:lnTo>
                  <a:pt x="11512" y="640"/>
                </a:lnTo>
                <a:lnTo>
                  <a:pt x="11498" y="670"/>
                </a:lnTo>
                <a:lnTo>
                  <a:pt x="11477" y="716"/>
                </a:lnTo>
                <a:lnTo>
                  <a:pt x="11449" y="777"/>
                </a:lnTo>
                <a:lnTo>
                  <a:pt x="11418" y="848"/>
                </a:lnTo>
                <a:lnTo>
                  <a:pt x="11382" y="928"/>
                </a:lnTo>
                <a:lnTo>
                  <a:pt x="11342" y="1013"/>
                </a:lnTo>
                <a:lnTo>
                  <a:pt x="11303" y="1101"/>
                </a:lnTo>
                <a:lnTo>
                  <a:pt x="11263" y="1189"/>
                </a:lnTo>
                <a:lnTo>
                  <a:pt x="11225" y="1274"/>
                </a:lnTo>
                <a:lnTo>
                  <a:pt x="11189" y="1353"/>
                </a:lnTo>
                <a:lnTo>
                  <a:pt x="11156" y="1424"/>
                </a:lnTo>
                <a:lnTo>
                  <a:pt x="11129" y="1484"/>
                </a:lnTo>
                <a:lnTo>
                  <a:pt x="11107" y="1531"/>
                </a:lnTo>
                <a:lnTo>
                  <a:pt x="11094" y="1561"/>
                </a:lnTo>
                <a:lnTo>
                  <a:pt x="11089" y="1571"/>
                </a:lnTo>
                <a:lnTo>
                  <a:pt x="11086" y="1575"/>
                </a:lnTo>
                <a:lnTo>
                  <a:pt x="11084" y="1580"/>
                </a:lnTo>
                <a:lnTo>
                  <a:pt x="11080" y="1583"/>
                </a:lnTo>
                <a:lnTo>
                  <a:pt x="11077" y="1585"/>
                </a:lnTo>
                <a:lnTo>
                  <a:pt x="11072" y="1587"/>
                </a:lnTo>
                <a:lnTo>
                  <a:pt x="11067" y="1589"/>
                </a:lnTo>
                <a:lnTo>
                  <a:pt x="11063" y="1590"/>
                </a:lnTo>
                <a:lnTo>
                  <a:pt x="11058" y="1590"/>
                </a:lnTo>
                <a:lnTo>
                  <a:pt x="11051" y="1589"/>
                </a:lnTo>
                <a:lnTo>
                  <a:pt x="11046" y="1588"/>
                </a:lnTo>
                <a:lnTo>
                  <a:pt x="11041" y="1586"/>
                </a:lnTo>
                <a:lnTo>
                  <a:pt x="11036" y="1583"/>
                </a:lnTo>
                <a:lnTo>
                  <a:pt x="11032" y="1579"/>
                </a:lnTo>
                <a:lnTo>
                  <a:pt x="11028" y="1574"/>
                </a:lnTo>
                <a:lnTo>
                  <a:pt x="11026" y="1570"/>
                </a:lnTo>
                <a:lnTo>
                  <a:pt x="11023" y="1566"/>
                </a:lnTo>
                <a:lnTo>
                  <a:pt x="11019" y="1556"/>
                </a:lnTo>
                <a:lnTo>
                  <a:pt x="11009" y="1531"/>
                </a:lnTo>
                <a:lnTo>
                  <a:pt x="10992" y="1490"/>
                </a:lnTo>
                <a:lnTo>
                  <a:pt x="10970" y="1437"/>
                </a:lnTo>
                <a:lnTo>
                  <a:pt x="10944" y="1374"/>
                </a:lnTo>
                <a:lnTo>
                  <a:pt x="10916" y="1304"/>
                </a:lnTo>
                <a:lnTo>
                  <a:pt x="10885" y="1229"/>
                </a:lnTo>
                <a:lnTo>
                  <a:pt x="10853" y="1152"/>
                </a:lnTo>
                <a:lnTo>
                  <a:pt x="10821" y="1074"/>
                </a:lnTo>
                <a:lnTo>
                  <a:pt x="10791" y="999"/>
                </a:lnTo>
                <a:lnTo>
                  <a:pt x="10762" y="929"/>
                </a:lnTo>
                <a:lnTo>
                  <a:pt x="10737" y="867"/>
                </a:lnTo>
                <a:lnTo>
                  <a:pt x="10715" y="814"/>
                </a:lnTo>
                <a:lnTo>
                  <a:pt x="10699" y="772"/>
                </a:lnTo>
                <a:lnTo>
                  <a:pt x="10687" y="746"/>
                </a:lnTo>
                <a:lnTo>
                  <a:pt x="10684" y="736"/>
                </a:lnTo>
                <a:lnTo>
                  <a:pt x="10682" y="732"/>
                </a:lnTo>
                <a:lnTo>
                  <a:pt x="10676" y="719"/>
                </a:lnTo>
                <a:lnTo>
                  <a:pt x="10672" y="712"/>
                </a:lnTo>
                <a:lnTo>
                  <a:pt x="10667" y="702"/>
                </a:lnTo>
                <a:lnTo>
                  <a:pt x="10661" y="693"/>
                </a:lnTo>
                <a:lnTo>
                  <a:pt x="10652" y="683"/>
                </a:lnTo>
                <a:lnTo>
                  <a:pt x="10643" y="673"/>
                </a:lnTo>
                <a:lnTo>
                  <a:pt x="10632" y="663"/>
                </a:lnTo>
                <a:lnTo>
                  <a:pt x="10618" y="655"/>
                </a:lnTo>
                <a:lnTo>
                  <a:pt x="10604" y="646"/>
                </a:lnTo>
                <a:lnTo>
                  <a:pt x="10588" y="640"/>
                </a:lnTo>
                <a:lnTo>
                  <a:pt x="10570" y="635"/>
                </a:lnTo>
                <a:lnTo>
                  <a:pt x="10559" y="633"/>
                </a:lnTo>
                <a:lnTo>
                  <a:pt x="10548" y="630"/>
                </a:lnTo>
                <a:lnTo>
                  <a:pt x="10538" y="630"/>
                </a:lnTo>
                <a:lnTo>
                  <a:pt x="10526" y="629"/>
                </a:lnTo>
                <a:lnTo>
                  <a:pt x="10476" y="629"/>
                </a:lnTo>
                <a:lnTo>
                  <a:pt x="10413" y="629"/>
                </a:lnTo>
                <a:lnTo>
                  <a:pt x="10342" y="629"/>
                </a:lnTo>
                <a:lnTo>
                  <a:pt x="10269" y="629"/>
                </a:lnTo>
                <a:lnTo>
                  <a:pt x="10201" y="629"/>
                </a:lnTo>
                <a:lnTo>
                  <a:pt x="10145" y="629"/>
                </a:lnTo>
                <a:lnTo>
                  <a:pt x="10107" y="629"/>
                </a:lnTo>
                <a:lnTo>
                  <a:pt x="10092" y="629"/>
                </a:lnTo>
                <a:lnTo>
                  <a:pt x="10099" y="645"/>
                </a:lnTo>
                <a:lnTo>
                  <a:pt x="10118" y="690"/>
                </a:lnTo>
                <a:lnTo>
                  <a:pt x="10149" y="760"/>
                </a:lnTo>
                <a:lnTo>
                  <a:pt x="10188" y="850"/>
                </a:lnTo>
                <a:lnTo>
                  <a:pt x="10234" y="957"/>
                </a:lnTo>
                <a:lnTo>
                  <a:pt x="10286" y="1076"/>
                </a:lnTo>
                <a:lnTo>
                  <a:pt x="10342" y="1204"/>
                </a:lnTo>
                <a:lnTo>
                  <a:pt x="10399" y="1335"/>
                </a:lnTo>
                <a:lnTo>
                  <a:pt x="10456" y="1467"/>
                </a:lnTo>
                <a:lnTo>
                  <a:pt x="10511" y="1595"/>
                </a:lnTo>
                <a:lnTo>
                  <a:pt x="10563" y="1713"/>
                </a:lnTo>
                <a:lnTo>
                  <a:pt x="10610" y="1820"/>
                </a:lnTo>
                <a:lnTo>
                  <a:pt x="10649" y="1911"/>
                </a:lnTo>
                <a:lnTo>
                  <a:pt x="10679" y="1980"/>
                </a:lnTo>
                <a:lnTo>
                  <a:pt x="10699" y="2026"/>
                </a:lnTo>
                <a:lnTo>
                  <a:pt x="10705" y="2041"/>
                </a:lnTo>
                <a:lnTo>
                  <a:pt x="10713" y="2066"/>
                </a:lnTo>
                <a:lnTo>
                  <a:pt x="10721" y="2095"/>
                </a:lnTo>
                <a:lnTo>
                  <a:pt x="10724" y="2111"/>
                </a:lnTo>
                <a:lnTo>
                  <a:pt x="10727" y="2127"/>
                </a:lnTo>
                <a:lnTo>
                  <a:pt x="10729" y="2144"/>
                </a:lnTo>
                <a:lnTo>
                  <a:pt x="10731" y="2162"/>
                </a:lnTo>
                <a:lnTo>
                  <a:pt x="10733" y="2180"/>
                </a:lnTo>
                <a:lnTo>
                  <a:pt x="10733" y="2198"/>
                </a:lnTo>
                <a:lnTo>
                  <a:pt x="10731" y="2218"/>
                </a:lnTo>
                <a:lnTo>
                  <a:pt x="10730" y="2237"/>
                </a:lnTo>
                <a:lnTo>
                  <a:pt x="10727" y="2255"/>
                </a:lnTo>
                <a:lnTo>
                  <a:pt x="10724" y="2274"/>
                </a:lnTo>
                <a:lnTo>
                  <a:pt x="10719" y="2292"/>
                </a:lnTo>
                <a:lnTo>
                  <a:pt x="10712" y="2310"/>
                </a:lnTo>
                <a:lnTo>
                  <a:pt x="10698" y="2339"/>
                </a:lnTo>
                <a:lnTo>
                  <a:pt x="10659" y="2417"/>
                </a:lnTo>
                <a:lnTo>
                  <a:pt x="10607" y="2526"/>
                </a:lnTo>
                <a:lnTo>
                  <a:pt x="10544" y="2651"/>
                </a:lnTo>
                <a:lnTo>
                  <a:pt x="10483" y="2776"/>
                </a:lnTo>
                <a:lnTo>
                  <a:pt x="10429" y="2885"/>
                </a:lnTo>
                <a:lnTo>
                  <a:pt x="10391" y="2962"/>
                </a:lnTo>
                <a:lnTo>
                  <a:pt x="10377" y="2992"/>
                </a:lnTo>
                <a:lnTo>
                  <a:pt x="10399" y="2992"/>
                </a:lnTo>
                <a:lnTo>
                  <a:pt x="10457" y="2992"/>
                </a:lnTo>
                <a:lnTo>
                  <a:pt x="10541" y="2992"/>
                </a:lnTo>
                <a:lnTo>
                  <a:pt x="10636" y="2992"/>
                </a:lnTo>
                <a:lnTo>
                  <a:pt x="10730" y="2992"/>
                </a:lnTo>
                <a:lnTo>
                  <a:pt x="10814" y="2992"/>
                </a:lnTo>
                <a:lnTo>
                  <a:pt x="10872" y="2992"/>
                </a:lnTo>
                <a:lnTo>
                  <a:pt x="10895" y="2992"/>
                </a:lnTo>
                <a:lnTo>
                  <a:pt x="10907" y="2966"/>
                </a:lnTo>
                <a:lnTo>
                  <a:pt x="10943" y="2890"/>
                </a:lnTo>
                <a:lnTo>
                  <a:pt x="10999" y="2774"/>
                </a:lnTo>
                <a:lnTo>
                  <a:pt x="11072" y="2623"/>
                </a:lnTo>
                <a:lnTo>
                  <a:pt x="11158" y="2444"/>
                </a:lnTo>
                <a:lnTo>
                  <a:pt x="11253" y="2245"/>
                </a:lnTo>
                <a:lnTo>
                  <a:pt x="11356" y="2031"/>
                </a:lnTo>
                <a:lnTo>
                  <a:pt x="11462" y="1811"/>
                </a:lnTo>
                <a:lnTo>
                  <a:pt x="11568" y="1590"/>
                </a:lnTo>
                <a:lnTo>
                  <a:pt x="11671" y="1377"/>
                </a:lnTo>
                <a:lnTo>
                  <a:pt x="11766" y="1177"/>
                </a:lnTo>
                <a:lnTo>
                  <a:pt x="11853" y="999"/>
                </a:lnTo>
                <a:lnTo>
                  <a:pt x="11925" y="848"/>
                </a:lnTo>
                <a:lnTo>
                  <a:pt x="11981" y="731"/>
                </a:lnTo>
                <a:lnTo>
                  <a:pt x="12017" y="656"/>
                </a:lnTo>
                <a:lnTo>
                  <a:pt x="12030" y="629"/>
                </a:lnTo>
                <a:lnTo>
                  <a:pt x="12007" y="629"/>
                </a:lnTo>
                <a:lnTo>
                  <a:pt x="11949" y="629"/>
                </a:lnTo>
                <a:lnTo>
                  <a:pt x="11868" y="629"/>
                </a:lnTo>
                <a:lnTo>
                  <a:pt x="11773" y="629"/>
                </a:lnTo>
                <a:lnTo>
                  <a:pt x="11679" y="629"/>
                </a:lnTo>
                <a:lnTo>
                  <a:pt x="11596" y="629"/>
                </a:lnTo>
                <a:lnTo>
                  <a:pt x="11538" y="629"/>
                </a:lnTo>
                <a:lnTo>
                  <a:pt x="11516" y="629"/>
                </a:lnTo>
                <a:close/>
                <a:moveTo>
                  <a:pt x="2783" y="503"/>
                </a:moveTo>
                <a:lnTo>
                  <a:pt x="2806" y="503"/>
                </a:lnTo>
                <a:lnTo>
                  <a:pt x="2863" y="503"/>
                </a:lnTo>
                <a:lnTo>
                  <a:pt x="2943" y="503"/>
                </a:lnTo>
                <a:lnTo>
                  <a:pt x="3035" y="503"/>
                </a:lnTo>
                <a:lnTo>
                  <a:pt x="3128" y="503"/>
                </a:lnTo>
                <a:lnTo>
                  <a:pt x="3208" y="503"/>
                </a:lnTo>
                <a:lnTo>
                  <a:pt x="3265" y="503"/>
                </a:lnTo>
                <a:lnTo>
                  <a:pt x="3287" y="503"/>
                </a:lnTo>
                <a:lnTo>
                  <a:pt x="3287" y="482"/>
                </a:lnTo>
                <a:lnTo>
                  <a:pt x="3287" y="425"/>
                </a:lnTo>
                <a:lnTo>
                  <a:pt x="3287" y="344"/>
                </a:lnTo>
                <a:lnTo>
                  <a:pt x="3287" y="252"/>
                </a:lnTo>
                <a:lnTo>
                  <a:pt x="3287" y="160"/>
                </a:lnTo>
                <a:lnTo>
                  <a:pt x="3287" y="79"/>
                </a:lnTo>
                <a:lnTo>
                  <a:pt x="3287" y="22"/>
                </a:lnTo>
                <a:lnTo>
                  <a:pt x="3287" y="1"/>
                </a:lnTo>
                <a:lnTo>
                  <a:pt x="3278" y="1"/>
                </a:lnTo>
                <a:lnTo>
                  <a:pt x="3254" y="1"/>
                </a:lnTo>
                <a:lnTo>
                  <a:pt x="3215" y="1"/>
                </a:lnTo>
                <a:lnTo>
                  <a:pt x="3169" y="1"/>
                </a:lnTo>
                <a:lnTo>
                  <a:pt x="3115" y="1"/>
                </a:lnTo>
                <a:lnTo>
                  <a:pt x="3057" y="1"/>
                </a:lnTo>
                <a:lnTo>
                  <a:pt x="2998" y="1"/>
                </a:lnTo>
                <a:lnTo>
                  <a:pt x="2941" y="1"/>
                </a:lnTo>
                <a:lnTo>
                  <a:pt x="2926" y="1"/>
                </a:lnTo>
                <a:lnTo>
                  <a:pt x="2912" y="2"/>
                </a:lnTo>
                <a:lnTo>
                  <a:pt x="2898" y="4"/>
                </a:lnTo>
                <a:lnTo>
                  <a:pt x="2885" y="7"/>
                </a:lnTo>
                <a:lnTo>
                  <a:pt x="2873" y="11"/>
                </a:lnTo>
                <a:lnTo>
                  <a:pt x="2863" y="14"/>
                </a:lnTo>
                <a:lnTo>
                  <a:pt x="2852" y="18"/>
                </a:lnTo>
                <a:lnTo>
                  <a:pt x="2844" y="23"/>
                </a:lnTo>
                <a:lnTo>
                  <a:pt x="2835" y="29"/>
                </a:lnTo>
                <a:lnTo>
                  <a:pt x="2828" y="34"/>
                </a:lnTo>
                <a:lnTo>
                  <a:pt x="2822" y="40"/>
                </a:lnTo>
                <a:lnTo>
                  <a:pt x="2815" y="46"/>
                </a:lnTo>
                <a:lnTo>
                  <a:pt x="2810" y="52"/>
                </a:lnTo>
                <a:lnTo>
                  <a:pt x="2805" y="59"/>
                </a:lnTo>
                <a:lnTo>
                  <a:pt x="2801" y="66"/>
                </a:lnTo>
                <a:lnTo>
                  <a:pt x="2797" y="72"/>
                </a:lnTo>
                <a:lnTo>
                  <a:pt x="2792" y="86"/>
                </a:lnTo>
                <a:lnTo>
                  <a:pt x="2788" y="99"/>
                </a:lnTo>
                <a:lnTo>
                  <a:pt x="2786" y="110"/>
                </a:lnTo>
                <a:lnTo>
                  <a:pt x="2783" y="121"/>
                </a:lnTo>
                <a:lnTo>
                  <a:pt x="2783" y="138"/>
                </a:lnTo>
                <a:lnTo>
                  <a:pt x="2783" y="143"/>
                </a:lnTo>
                <a:lnTo>
                  <a:pt x="2783" y="159"/>
                </a:lnTo>
                <a:lnTo>
                  <a:pt x="2783" y="200"/>
                </a:lnTo>
                <a:lnTo>
                  <a:pt x="2783" y="257"/>
                </a:lnTo>
                <a:lnTo>
                  <a:pt x="2783" y="323"/>
                </a:lnTo>
                <a:lnTo>
                  <a:pt x="2783" y="390"/>
                </a:lnTo>
                <a:lnTo>
                  <a:pt x="2783" y="447"/>
                </a:lnTo>
                <a:lnTo>
                  <a:pt x="2783" y="488"/>
                </a:lnTo>
                <a:lnTo>
                  <a:pt x="2783" y="503"/>
                </a:lnTo>
                <a:close/>
                <a:moveTo>
                  <a:pt x="6368" y="1965"/>
                </a:moveTo>
                <a:lnTo>
                  <a:pt x="6360" y="1965"/>
                </a:lnTo>
                <a:lnTo>
                  <a:pt x="6337" y="1965"/>
                </a:lnTo>
                <a:lnTo>
                  <a:pt x="6304" y="1965"/>
                </a:lnTo>
                <a:lnTo>
                  <a:pt x="6266" y="1965"/>
                </a:lnTo>
                <a:lnTo>
                  <a:pt x="6228" y="1965"/>
                </a:lnTo>
                <a:lnTo>
                  <a:pt x="6195" y="1965"/>
                </a:lnTo>
                <a:lnTo>
                  <a:pt x="6171" y="1965"/>
                </a:lnTo>
                <a:lnTo>
                  <a:pt x="6163" y="1965"/>
                </a:lnTo>
                <a:lnTo>
                  <a:pt x="6135" y="1964"/>
                </a:lnTo>
                <a:lnTo>
                  <a:pt x="6110" y="1963"/>
                </a:lnTo>
                <a:lnTo>
                  <a:pt x="6086" y="1961"/>
                </a:lnTo>
                <a:lnTo>
                  <a:pt x="6063" y="1958"/>
                </a:lnTo>
                <a:lnTo>
                  <a:pt x="6042" y="1954"/>
                </a:lnTo>
                <a:lnTo>
                  <a:pt x="6023" y="1949"/>
                </a:lnTo>
                <a:lnTo>
                  <a:pt x="6005" y="1944"/>
                </a:lnTo>
                <a:lnTo>
                  <a:pt x="5988" y="1938"/>
                </a:lnTo>
                <a:lnTo>
                  <a:pt x="5973" y="1930"/>
                </a:lnTo>
                <a:lnTo>
                  <a:pt x="5959" y="1923"/>
                </a:lnTo>
                <a:lnTo>
                  <a:pt x="5946" y="1913"/>
                </a:lnTo>
                <a:lnTo>
                  <a:pt x="5934" y="1905"/>
                </a:lnTo>
                <a:lnTo>
                  <a:pt x="5925" y="1894"/>
                </a:lnTo>
                <a:lnTo>
                  <a:pt x="5915" y="1884"/>
                </a:lnTo>
                <a:lnTo>
                  <a:pt x="5907" y="1872"/>
                </a:lnTo>
                <a:lnTo>
                  <a:pt x="5900" y="1859"/>
                </a:lnTo>
                <a:lnTo>
                  <a:pt x="5894" y="1847"/>
                </a:lnTo>
                <a:lnTo>
                  <a:pt x="5888" y="1826"/>
                </a:lnTo>
                <a:lnTo>
                  <a:pt x="5881" y="1798"/>
                </a:lnTo>
                <a:lnTo>
                  <a:pt x="5875" y="1761"/>
                </a:lnTo>
                <a:lnTo>
                  <a:pt x="5872" y="1740"/>
                </a:lnTo>
                <a:lnTo>
                  <a:pt x="5869" y="1715"/>
                </a:lnTo>
                <a:lnTo>
                  <a:pt x="5867" y="1688"/>
                </a:lnTo>
                <a:lnTo>
                  <a:pt x="5864" y="1659"/>
                </a:lnTo>
                <a:lnTo>
                  <a:pt x="5862" y="1626"/>
                </a:lnTo>
                <a:lnTo>
                  <a:pt x="5861" y="1591"/>
                </a:lnTo>
                <a:lnTo>
                  <a:pt x="5860" y="1553"/>
                </a:lnTo>
                <a:lnTo>
                  <a:pt x="5860" y="1512"/>
                </a:lnTo>
                <a:lnTo>
                  <a:pt x="5860" y="1498"/>
                </a:lnTo>
                <a:lnTo>
                  <a:pt x="5860" y="1463"/>
                </a:lnTo>
                <a:lnTo>
                  <a:pt x="5860" y="1413"/>
                </a:lnTo>
                <a:lnTo>
                  <a:pt x="5860" y="1357"/>
                </a:lnTo>
                <a:lnTo>
                  <a:pt x="5860" y="1300"/>
                </a:lnTo>
                <a:lnTo>
                  <a:pt x="5860" y="1250"/>
                </a:lnTo>
                <a:lnTo>
                  <a:pt x="5860" y="1215"/>
                </a:lnTo>
                <a:lnTo>
                  <a:pt x="5860" y="1203"/>
                </a:lnTo>
                <a:lnTo>
                  <a:pt x="5860" y="1201"/>
                </a:lnTo>
                <a:lnTo>
                  <a:pt x="5861" y="1173"/>
                </a:lnTo>
                <a:lnTo>
                  <a:pt x="5861" y="1146"/>
                </a:lnTo>
                <a:lnTo>
                  <a:pt x="5863" y="1122"/>
                </a:lnTo>
                <a:lnTo>
                  <a:pt x="5865" y="1101"/>
                </a:lnTo>
                <a:lnTo>
                  <a:pt x="5868" y="1083"/>
                </a:lnTo>
                <a:lnTo>
                  <a:pt x="5870" y="1066"/>
                </a:lnTo>
                <a:lnTo>
                  <a:pt x="5874" y="1051"/>
                </a:lnTo>
                <a:lnTo>
                  <a:pt x="5877" y="1038"/>
                </a:lnTo>
                <a:lnTo>
                  <a:pt x="5881" y="1027"/>
                </a:lnTo>
                <a:lnTo>
                  <a:pt x="5886" y="1017"/>
                </a:lnTo>
                <a:lnTo>
                  <a:pt x="5890" y="1008"/>
                </a:lnTo>
                <a:lnTo>
                  <a:pt x="5895" y="1000"/>
                </a:lnTo>
                <a:lnTo>
                  <a:pt x="5905" y="986"/>
                </a:lnTo>
                <a:lnTo>
                  <a:pt x="5915" y="974"/>
                </a:lnTo>
                <a:lnTo>
                  <a:pt x="5927" y="963"/>
                </a:lnTo>
                <a:lnTo>
                  <a:pt x="5939" y="955"/>
                </a:lnTo>
                <a:lnTo>
                  <a:pt x="5950" y="947"/>
                </a:lnTo>
                <a:lnTo>
                  <a:pt x="5963" y="943"/>
                </a:lnTo>
                <a:lnTo>
                  <a:pt x="5976" y="939"/>
                </a:lnTo>
                <a:lnTo>
                  <a:pt x="5989" y="937"/>
                </a:lnTo>
                <a:lnTo>
                  <a:pt x="6002" y="936"/>
                </a:lnTo>
                <a:lnTo>
                  <a:pt x="6016" y="936"/>
                </a:lnTo>
                <a:lnTo>
                  <a:pt x="6032" y="936"/>
                </a:lnTo>
                <a:lnTo>
                  <a:pt x="6071" y="936"/>
                </a:lnTo>
                <a:lnTo>
                  <a:pt x="6128" y="936"/>
                </a:lnTo>
                <a:lnTo>
                  <a:pt x="6193" y="936"/>
                </a:lnTo>
                <a:lnTo>
                  <a:pt x="6257" y="936"/>
                </a:lnTo>
                <a:lnTo>
                  <a:pt x="6313" y="936"/>
                </a:lnTo>
                <a:lnTo>
                  <a:pt x="6354" y="936"/>
                </a:lnTo>
                <a:lnTo>
                  <a:pt x="6368" y="936"/>
                </a:lnTo>
                <a:lnTo>
                  <a:pt x="6368" y="947"/>
                </a:lnTo>
                <a:lnTo>
                  <a:pt x="6368" y="979"/>
                </a:lnTo>
                <a:lnTo>
                  <a:pt x="6368" y="1030"/>
                </a:lnTo>
                <a:lnTo>
                  <a:pt x="6368" y="1096"/>
                </a:lnTo>
                <a:lnTo>
                  <a:pt x="6368" y="1174"/>
                </a:lnTo>
                <a:lnTo>
                  <a:pt x="6368" y="1261"/>
                </a:lnTo>
                <a:lnTo>
                  <a:pt x="6368" y="1354"/>
                </a:lnTo>
                <a:lnTo>
                  <a:pt x="6368" y="1450"/>
                </a:lnTo>
                <a:lnTo>
                  <a:pt x="6368" y="1546"/>
                </a:lnTo>
                <a:lnTo>
                  <a:pt x="6368" y="1639"/>
                </a:lnTo>
                <a:lnTo>
                  <a:pt x="6368" y="1726"/>
                </a:lnTo>
                <a:lnTo>
                  <a:pt x="6368" y="1804"/>
                </a:lnTo>
                <a:lnTo>
                  <a:pt x="6368" y="1870"/>
                </a:lnTo>
                <a:lnTo>
                  <a:pt x="6368" y="1921"/>
                </a:lnTo>
                <a:lnTo>
                  <a:pt x="6368" y="1954"/>
                </a:lnTo>
                <a:lnTo>
                  <a:pt x="6368" y="1965"/>
                </a:lnTo>
                <a:close/>
                <a:moveTo>
                  <a:pt x="6368" y="124"/>
                </a:moveTo>
                <a:lnTo>
                  <a:pt x="6368" y="145"/>
                </a:lnTo>
                <a:lnTo>
                  <a:pt x="6368" y="203"/>
                </a:lnTo>
                <a:lnTo>
                  <a:pt x="6368" y="285"/>
                </a:lnTo>
                <a:lnTo>
                  <a:pt x="6368" y="378"/>
                </a:lnTo>
                <a:lnTo>
                  <a:pt x="6368" y="471"/>
                </a:lnTo>
                <a:lnTo>
                  <a:pt x="6368" y="553"/>
                </a:lnTo>
                <a:lnTo>
                  <a:pt x="6368" y="610"/>
                </a:lnTo>
                <a:lnTo>
                  <a:pt x="6368" y="633"/>
                </a:lnTo>
                <a:lnTo>
                  <a:pt x="6346" y="633"/>
                </a:lnTo>
                <a:lnTo>
                  <a:pt x="6287" y="633"/>
                </a:lnTo>
                <a:lnTo>
                  <a:pt x="6202" y="633"/>
                </a:lnTo>
                <a:lnTo>
                  <a:pt x="6106" y="633"/>
                </a:lnTo>
                <a:lnTo>
                  <a:pt x="6009" y="633"/>
                </a:lnTo>
                <a:lnTo>
                  <a:pt x="5925" y="633"/>
                </a:lnTo>
                <a:lnTo>
                  <a:pt x="5865" y="633"/>
                </a:lnTo>
                <a:lnTo>
                  <a:pt x="5842" y="633"/>
                </a:lnTo>
                <a:lnTo>
                  <a:pt x="5841" y="633"/>
                </a:lnTo>
                <a:lnTo>
                  <a:pt x="5800" y="634"/>
                </a:lnTo>
                <a:lnTo>
                  <a:pt x="5762" y="636"/>
                </a:lnTo>
                <a:lnTo>
                  <a:pt x="5726" y="639"/>
                </a:lnTo>
                <a:lnTo>
                  <a:pt x="5692" y="645"/>
                </a:lnTo>
                <a:lnTo>
                  <a:pt x="5661" y="652"/>
                </a:lnTo>
                <a:lnTo>
                  <a:pt x="5631" y="660"/>
                </a:lnTo>
                <a:lnTo>
                  <a:pt x="5618" y="665"/>
                </a:lnTo>
                <a:lnTo>
                  <a:pt x="5605" y="671"/>
                </a:lnTo>
                <a:lnTo>
                  <a:pt x="5592" y="676"/>
                </a:lnTo>
                <a:lnTo>
                  <a:pt x="5580" y="682"/>
                </a:lnTo>
                <a:lnTo>
                  <a:pt x="5568" y="689"/>
                </a:lnTo>
                <a:lnTo>
                  <a:pt x="5556" y="695"/>
                </a:lnTo>
                <a:lnTo>
                  <a:pt x="5545" y="702"/>
                </a:lnTo>
                <a:lnTo>
                  <a:pt x="5534" y="710"/>
                </a:lnTo>
                <a:lnTo>
                  <a:pt x="5514" y="727"/>
                </a:lnTo>
                <a:lnTo>
                  <a:pt x="5495" y="745"/>
                </a:lnTo>
                <a:lnTo>
                  <a:pt x="5478" y="764"/>
                </a:lnTo>
                <a:lnTo>
                  <a:pt x="5461" y="785"/>
                </a:lnTo>
                <a:lnTo>
                  <a:pt x="5445" y="807"/>
                </a:lnTo>
                <a:lnTo>
                  <a:pt x="5431" y="832"/>
                </a:lnTo>
                <a:lnTo>
                  <a:pt x="5422" y="850"/>
                </a:lnTo>
                <a:lnTo>
                  <a:pt x="5412" y="869"/>
                </a:lnTo>
                <a:lnTo>
                  <a:pt x="5404" y="889"/>
                </a:lnTo>
                <a:lnTo>
                  <a:pt x="5396" y="910"/>
                </a:lnTo>
                <a:lnTo>
                  <a:pt x="5390" y="931"/>
                </a:lnTo>
                <a:lnTo>
                  <a:pt x="5384" y="955"/>
                </a:lnTo>
                <a:lnTo>
                  <a:pt x="5378" y="978"/>
                </a:lnTo>
                <a:lnTo>
                  <a:pt x="5373" y="1003"/>
                </a:lnTo>
                <a:lnTo>
                  <a:pt x="5369" y="1029"/>
                </a:lnTo>
                <a:lnTo>
                  <a:pt x="5365" y="1055"/>
                </a:lnTo>
                <a:lnTo>
                  <a:pt x="5362" y="1084"/>
                </a:lnTo>
                <a:lnTo>
                  <a:pt x="5359" y="1112"/>
                </a:lnTo>
                <a:lnTo>
                  <a:pt x="5357" y="1142"/>
                </a:lnTo>
                <a:lnTo>
                  <a:pt x="5356" y="1173"/>
                </a:lnTo>
                <a:lnTo>
                  <a:pt x="5355" y="1206"/>
                </a:lnTo>
                <a:lnTo>
                  <a:pt x="5355" y="1239"/>
                </a:lnTo>
                <a:lnTo>
                  <a:pt x="5355" y="1257"/>
                </a:lnTo>
                <a:lnTo>
                  <a:pt x="5355" y="1304"/>
                </a:lnTo>
                <a:lnTo>
                  <a:pt x="5355" y="1372"/>
                </a:lnTo>
                <a:lnTo>
                  <a:pt x="5355" y="1448"/>
                </a:lnTo>
                <a:lnTo>
                  <a:pt x="5355" y="1526"/>
                </a:lnTo>
                <a:lnTo>
                  <a:pt x="5355" y="1593"/>
                </a:lnTo>
                <a:lnTo>
                  <a:pt x="5355" y="1641"/>
                </a:lnTo>
                <a:lnTo>
                  <a:pt x="5355" y="1659"/>
                </a:lnTo>
                <a:lnTo>
                  <a:pt x="5355" y="1692"/>
                </a:lnTo>
                <a:lnTo>
                  <a:pt x="5356" y="1725"/>
                </a:lnTo>
                <a:lnTo>
                  <a:pt x="5357" y="1756"/>
                </a:lnTo>
                <a:lnTo>
                  <a:pt x="5359" y="1785"/>
                </a:lnTo>
                <a:lnTo>
                  <a:pt x="5362" y="1814"/>
                </a:lnTo>
                <a:lnTo>
                  <a:pt x="5365" y="1842"/>
                </a:lnTo>
                <a:lnTo>
                  <a:pt x="5369" y="1869"/>
                </a:lnTo>
                <a:lnTo>
                  <a:pt x="5373" y="1894"/>
                </a:lnTo>
                <a:lnTo>
                  <a:pt x="5378" y="1920"/>
                </a:lnTo>
                <a:lnTo>
                  <a:pt x="5384" y="1943"/>
                </a:lnTo>
                <a:lnTo>
                  <a:pt x="5390" y="1966"/>
                </a:lnTo>
                <a:lnTo>
                  <a:pt x="5396" y="1988"/>
                </a:lnTo>
                <a:lnTo>
                  <a:pt x="5405" y="2009"/>
                </a:lnTo>
                <a:lnTo>
                  <a:pt x="5412" y="2029"/>
                </a:lnTo>
                <a:lnTo>
                  <a:pt x="5422" y="2048"/>
                </a:lnTo>
                <a:lnTo>
                  <a:pt x="5431" y="2066"/>
                </a:lnTo>
                <a:lnTo>
                  <a:pt x="5439" y="2078"/>
                </a:lnTo>
                <a:lnTo>
                  <a:pt x="5446" y="2090"/>
                </a:lnTo>
                <a:lnTo>
                  <a:pt x="5454" y="2102"/>
                </a:lnTo>
                <a:lnTo>
                  <a:pt x="5462" y="2113"/>
                </a:lnTo>
                <a:lnTo>
                  <a:pt x="5472" y="2123"/>
                </a:lnTo>
                <a:lnTo>
                  <a:pt x="5480" y="2134"/>
                </a:lnTo>
                <a:lnTo>
                  <a:pt x="5491" y="2143"/>
                </a:lnTo>
                <a:lnTo>
                  <a:pt x="5500" y="2153"/>
                </a:lnTo>
                <a:lnTo>
                  <a:pt x="5511" y="2162"/>
                </a:lnTo>
                <a:lnTo>
                  <a:pt x="5521" y="2171"/>
                </a:lnTo>
                <a:lnTo>
                  <a:pt x="5532" y="2179"/>
                </a:lnTo>
                <a:lnTo>
                  <a:pt x="5544" y="2188"/>
                </a:lnTo>
                <a:lnTo>
                  <a:pt x="5567" y="2203"/>
                </a:lnTo>
                <a:lnTo>
                  <a:pt x="5592" y="2215"/>
                </a:lnTo>
                <a:lnTo>
                  <a:pt x="5619" y="2227"/>
                </a:lnTo>
                <a:lnTo>
                  <a:pt x="5646" y="2238"/>
                </a:lnTo>
                <a:lnTo>
                  <a:pt x="5676" y="2246"/>
                </a:lnTo>
                <a:lnTo>
                  <a:pt x="5707" y="2252"/>
                </a:lnTo>
                <a:lnTo>
                  <a:pt x="5737" y="2259"/>
                </a:lnTo>
                <a:lnTo>
                  <a:pt x="5770" y="2262"/>
                </a:lnTo>
                <a:lnTo>
                  <a:pt x="5804" y="2264"/>
                </a:lnTo>
                <a:lnTo>
                  <a:pt x="5840" y="2265"/>
                </a:lnTo>
                <a:lnTo>
                  <a:pt x="5841" y="2265"/>
                </a:lnTo>
                <a:lnTo>
                  <a:pt x="5853" y="2265"/>
                </a:lnTo>
                <a:lnTo>
                  <a:pt x="5885" y="2265"/>
                </a:lnTo>
                <a:lnTo>
                  <a:pt x="5935" y="2265"/>
                </a:lnTo>
                <a:lnTo>
                  <a:pt x="6001" y="2265"/>
                </a:lnTo>
                <a:lnTo>
                  <a:pt x="6078" y="2265"/>
                </a:lnTo>
                <a:lnTo>
                  <a:pt x="6165" y="2265"/>
                </a:lnTo>
                <a:lnTo>
                  <a:pt x="6257" y="2265"/>
                </a:lnTo>
                <a:lnTo>
                  <a:pt x="6353" y="2265"/>
                </a:lnTo>
                <a:lnTo>
                  <a:pt x="6448" y="2265"/>
                </a:lnTo>
                <a:lnTo>
                  <a:pt x="6540" y="2265"/>
                </a:lnTo>
                <a:lnTo>
                  <a:pt x="6627" y="2265"/>
                </a:lnTo>
                <a:lnTo>
                  <a:pt x="6704" y="2265"/>
                </a:lnTo>
                <a:lnTo>
                  <a:pt x="6770" y="2265"/>
                </a:lnTo>
                <a:lnTo>
                  <a:pt x="6820" y="2265"/>
                </a:lnTo>
                <a:lnTo>
                  <a:pt x="6852" y="2265"/>
                </a:lnTo>
                <a:lnTo>
                  <a:pt x="6864" y="2265"/>
                </a:lnTo>
                <a:lnTo>
                  <a:pt x="6864" y="2240"/>
                </a:lnTo>
                <a:lnTo>
                  <a:pt x="6864" y="2168"/>
                </a:lnTo>
                <a:lnTo>
                  <a:pt x="6864" y="2056"/>
                </a:lnTo>
                <a:lnTo>
                  <a:pt x="6864" y="1911"/>
                </a:lnTo>
                <a:lnTo>
                  <a:pt x="6864" y="1740"/>
                </a:lnTo>
                <a:lnTo>
                  <a:pt x="6864" y="1549"/>
                </a:lnTo>
                <a:lnTo>
                  <a:pt x="6864" y="1343"/>
                </a:lnTo>
                <a:lnTo>
                  <a:pt x="6864" y="1133"/>
                </a:lnTo>
                <a:lnTo>
                  <a:pt x="6864" y="922"/>
                </a:lnTo>
                <a:lnTo>
                  <a:pt x="6864" y="717"/>
                </a:lnTo>
                <a:lnTo>
                  <a:pt x="6864" y="526"/>
                </a:lnTo>
                <a:lnTo>
                  <a:pt x="6864" y="354"/>
                </a:lnTo>
                <a:lnTo>
                  <a:pt x="6864" y="209"/>
                </a:lnTo>
                <a:lnTo>
                  <a:pt x="6864" y="97"/>
                </a:lnTo>
                <a:lnTo>
                  <a:pt x="6864" y="25"/>
                </a:lnTo>
                <a:lnTo>
                  <a:pt x="6864" y="0"/>
                </a:lnTo>
                <a:lnTo>
                  <a:pt x="6854" y="0"/>
                </a:lnTo>
                <a:lnTo>
                  <a:pt x="6827" y="0"/>
                </a:lnTo>
                <a:lnTo>
                  <a:pt x="6786" y="0"/>
                </a:lnTo>
                <a:lnTo>
                  <a:pt x="6735" y="0"/>
                </a:lnTo>
                <a:lnTo>
                  <a:pt x="6679" y="0"/>
                </a:lnTo>
                <a:lnTo>
                  <a:pt x="6619" y="0"/>
                </a:lnTo>
                <a:lnTo>
                  <a:pt x="6561" y="0"/>
                </a:lnTo>
                <a:lnTo>
                  <a:pt x="6508" y="0"/>
                </a:lnTo>
                <a:lnTo>
                  <a:pt x="6495" y="1"/>
                </a:lnTo>
                <a:lnTo>
                  <a:pt x="6484" y="2"/>
                </a:lnTo>
                <a:lnTo>
                  <a:pt x="6473" y="3"/>
                </a:lnTo>
                <a:lnTo>
                  <a:pt x="6463" y="5"/>
                </a:lnTo>
                <a:lnTo>
                  <a:pt x="6453" y="8"/>
                </a:lnTo>
                <a:lnTo>
                  <a:pt x="6444" y="12"/>
                </a:lnTo>
                <a:lnTo>
                  <a:pt x="6435" y="16"/>
                </a:lnTo>
                <a:lnTo>
                  <a:pt x="6428" y="19"/>
                </a:lnTo>
                <a:lnTo>
                  <a:pt x="6420" y="24"/>
                </a:lnTo>
                <a:lnTo>
                  <a:pt x="6414" y="29"/>
                </a:lnTo>
                <a:lnTo>
                  <a:pt x="6409" y="34"/>
                </a:lnTo>
                <a:lnTo>
                  <a:pt x="6403" y="39"/>
                </a:lnTo>
                <a:lnTo>
                  <a:pt x="6394" y="51"/>
                </a:lnTo>
                <a:lnTo>
                  <a:pt x="6386" y="61"/>
                </a:lnTo>
                <a:lnTo>
                  <a:pt x="6380" y="73"/>
                </a:lnTo>
                <a:lnTo>
                  <a:pt x="6376" y="85"/>
                </a:lnTo>
                <a:lnTo>
                  <a:pt x="6373" y="95"/>
                </a:lnTo>
                <a:lnTo>
                  <a:pt x="6370" y="104"/>
                </a:lnTo>
                <a:lnTo>
                  <a:pt x="6369" y="119"/>
                </a:lnTo>
                <a:lnTo>
                  <a:pt x="6368" y="124"/>
                </a:lnTo>
                <a:close/>
                <a:moveTo>
                  <a:pt x="4910" y="699"/>
                </a:moveTo>
                <a:lnTo>
                  <a:pt x="4894" y="689"/>
                </a:lnTo>
                <a:lnTo>
                  <a:pt x="4876" y="679"/>
                </a:lnTo>
                <a:lnTo>
                  <a:pt x="4859" y="671"/>
                </a:lnTo>
                <a:lnTo>
                  <a:pt x="4842" y="663"/>
                </a:lnTo>
                <a:lnTo>
                  <a:pt x="4826" y="657"/>
                </a:lnTo>
                <a:lnTo>
                  <a:pt x="4809" y="652"/>
                </a:lnTo>
                <a:lnTo>
                  <a:pt x="4793" y="647"/>
                </a:lnTo>
                <a:lnTo>
                  <a:pt x="4777" y="643"/>
                </a:lnTo>
                <a:lnTo>
                  <a:pt x="4746" y="638"/>
                </a:lnTo>
                <a:lnTo>
                  <a:pt x="4720" y="635"/>
                </a:lnTo>
                <a:lnTo>
                  <a:pt x="4696" y="634"/>
                </a:lnTo>
                <a:lnTo>
                  <a:pt x="4674" y="633"/>
                </a:lnTo>
                <a:lnTo>
                  <a:pt x="4660" y="633"/>
                </a:lnTo>
                <a:lnTo>
                  <a:pt x="4623" y="633"/>
                </a:lnTo>
                <a:lnTo>
                  <a:pt x="4566" y="633"/>
                </a:lnTo>
                <a:lnTo>
                  <a:pt x="4494" y="633"/>
                </a:lnTo>
                <a:lnTo>
                  <a:pt x="4410" y="633"/>
                </a:lnTo>
                <a:lnTo>
                  <a:pt x="4317" y="633"/>
                </a:lnTo>
                <a:lnTo>
                  <a:pt x="4217" y="633"/>
                </a:lnTo>
                <a:lnTo>
                  <a:pt x="4113" y="633"/>
                </a:lnTo>
                <a:lnTo>
                  <a:pt x="4011" y="633"/>
                </a:lnTo>
                <a:lnTo>
                  <a:pt x="3911" y="633"/>
                </a:lnTo>
                <a:lnTo>
                  <a:pt x="3819" y="633"/>
                </a:lnTo>
                <a:lnTo>
                  <a:pt x="3735" y="633"/>
                </a:lnTo>
                <a:lnTo>
                  <a:pt x="3665" y="633"/>
                </a:lnTo>
                <a:lnTo>
                  <a:pt x="3611" y="633"/>
                </a:lnTo>
                <a:lnTo>
                  <a:pt x="3576" y="633"/>
                </a:lnTo>
                <a:lnTo>
                  <a:pt x="3564" y="633"/>
                </a:lnTo>
                <a:lnTo>
                  <a:pt x="3564" y="651"/>
                </a:lnTo>
                <a:lnTo>
                  <a:pt x="3564" y="702"/>
                </a:lnTo>
                <a:lnTo>
                  <a:pt x="3564" y="783"/>
                </a:lnTo>
                <a:lnTo>
                  <a:pt x="3564" y="888"/>
                </a:lnTo>
                <a:lnTo>
                  <a:pt x="3564" y="1011"/>
                </a:lnTo>
                <a:lnTo>
                  <a:pt x="3564" y="1150"/>
                </a:lnTo>
                <a:lnTo>
                  <a:pt x="3564" y="1297"/>
                </a:lnTo>
                <a:lnTo>
                  <a:pt x="3564" y="1448"/>
                </a:lnTo>
                <a:lnTo>
                  <a:pt x="3564" y="1601"/>
                </a:lnTo>
                <a:lnTo>
                  <a:pt x="3564" y="1748"/>
                </a:lnTo>
                <a:lnTo>
                  <a:pt x="3564" y="1887"/>
                </a:lnTo>
                <a:lnTo>
                  <a:pt x="3564" y="2010"/>
                </a:lnTo>
                <a:lnTo>
                  <a:pt x="3564" y="2115"/>
                </a:lnTo>
                <a:lnTo>
                  <a:pt x="3564" y="2195"/>
                </a:lnTo>
                <a:lnTo>
                  <a:pt x="3564" y="2247"/>
                </a:lnTo>
                <a:lnTo>
                  <a:pt x="3564" y="2265"/>
                </a:lnTo>
                <a:lnTo>
                  <a:pt x="3586" y="2265"/>
                </a:lnTo>
                <a:lnTo>
                  <a:pt x="3643" y="2265"/>
                </a:lnTo>
                <a:lnTo>
                  <a:pt x="3726" y="2265"/>
                </a:lnTo>
                <a:lnTo>
                  <a:pt x="3819" y="2265"/>
                </a:lnTo>
                <a:lnTo>
                  <a:pt x="3913" y="2265"/>
                </a:lnTo>
                <a:lnTo>
                  <a:pt x="3995" y="2265"/>
                </a:lnTo>
                <a:lnTo>
                  <a:pt x="4053" y="2265"/>
                </a:lnTo>
                <a:lnTo>
                  <a:pt x="4074" y="2265"/>
                </a:lnTo>
                <a:lnTo>
                  <a:pt x="4074" y="2250"/>
                </a:lnTo>
                <a:lnTo>
                  <a:pt x="4074" y="2208"/>
                </a:lnTo>
                <a:lnTo>
                  <a:pt x="4074" y="2142"/>
                </a:lnTo>
                <a:lnTo>
                  <a:pt x="4074" y="2058"/>
                </a:lnTo>
                <a:lnTo>
                  <a:pt x="4074" y="1957"/>
                </a:lnTo>
                <a:lnTo>
                  <a:pt x="4074" y="1845"/>
                </a:lnTo>
                <a:lnTo>
                  <a:pt x="4074" y="1725"/>
                </a:lnTo>
                <a:lnTo>
                  <a:pt x="4074" y="1601"/>
                </a:lnTo>
                <a:lnTo>
                  <a:pt x="4074" y="1477"/>
                </a:lnTo>
                <a:lnTo>
                  <a:pt x="4074" y="1356"/>
                </a:lnTo>
                <a:lnTo>
                  <a:pt x="4074" y="1244"/>
                </a:lnTo>
                <a:lnTo>
                  <a:pt x="4074" y="1143"/>
                </a:lnTo>
                <a:lnTo>
                  <a:pt x="4074" y="1058"/>
                </a:lnTo>
                <a:lnTo>
                  <a:pt x="4074" y="993"/>
                </a:lnTo>
                <a:lnTo>
                  <a:pt x="4074" y="950"/>
                </a:lnTo>
                <a:lnTo>
                  <a:pt x="4074" y="936"/>
                </a:lnTo>
                <a:lnTo>
                  <a:pt x="4089" y="936"/>
                </a:lnTo>
                <a:lnTo>
                  <a:pt x="4128" y="936"/>
                </a:lnTo>
                <a:lnTo>
                  <a:pt x="4183" y="936"/>
                </a:lnTo>
                <a:lnTo>
                  <a:pt x="4246" y="936"/>
                </a:lnTo>
                <a:lnTo>
                  <a:pt x="4309" y="936"/>
                </a:lnTo>
                <a:lnTo>
                  <a:pt x="4364" y="936"/>
                </a:lnTo>
                <a:lnTo>
                  <a:pt x="4403" y="936"/>
                </a:lnTo>
                <a:lnTo>
                  <a:pt x="4418" y="936"/>
                </a:lnTo>
                <a:lnTo>
                  <a:pt x="4432" y="937"/>
                </a:lnTo>
                <a:lnTo>
                  <a:pt x="4445" y="938"/>
                </a:lnTo>
                <a:lnTo>
                  <a:pt x="4457" y="940"/>
                </a:lnTo>
                <a:lnTo>
                  <a:pt x="4468" y="942"/>
                </a:lnTo>
                <a:lnTo>
                  <a:pt x="4479" y="945"/>
                </a:lnTo>
                <a:lnTo>
                  <a:pt x="4488" y="948"/>
                </a:lnTo>
                <a:lnTo>
                  <a:pt x="4498" y="952"/>
                </a:lnTo>
                <a:lnTo>
                  <a:pt x="4505" y="957"/>
                </a:lnTo>
                <a:lnTo>
                  <a:pt x="4512" y="962"/>
                </a:lnTo>
                <a:lnTo>
                  <a:pt x="4520" y="967"/>
                </a:lnTo>
                <a:lnTo>
                  <a:pt x="4526" y="974"/>
                </a:lnTo>
                <a:lnTo>
                  <a:pt x="4533" y="980"/>
                </a:lnTo>
                <a:lnTo>
                  <a:pt x="4543" y="993"/>
                </a:lnTo>
                <a:lnTo>
                  <a:pt x="4552" y="1008"/>
                </a:lnTo>
                <a:lnTo>
                  <a:pt x="4559" y="1022"/>
                </a:lnTo>
                <a:lnTo>
                  <a:pt x="4565" y="1038"/>
                </a:lnTo>
                <a:lnTo>
                  <a:pt x="4570" y="1054"/>
                </a:lnTo>
                <a:lnTo>
                  <a:pt x="4573" y="1069"/>
                </a:lnTo>
                <a:lnTo>
                  <a:pt x="4575" y="1085"/>
                </a:lnTo>
                <a:lnTo>
                  <a:pt x="4577" y="1099"/>
                </a:lnTo>
                <a:lnTo>
                  <a:pt x="4577" y="1111"/>
                </a:lnTo>
                <a:lnTo>
                  <a:pt x="4578" y="1122"/>
                </a:lnTo>
                <a:lnTo>
                  <a:pt x="4578" y="1135"/>
                </a:lnTo>
                <a:lnTo>
                  <a:pt x="4577" y="1171"/>
                </a:lnTo>
                <a:lnTo>
                  <a:pt x="4577" y="1227"/>
                </a:lnTo>
                <a:lnTo>
                  <a:pt x="4577" y="1300"/>
                </a:lnTo>
                <a:lnTo>
                  <a:pt x="4577" y="1387"/>
                </a:lnTo>
                <a:lnTo>
                  <a:pt x="4577" y="1483"/>
                </a:lnTo>
                <a:lnTo>
                  <a:pt x="4577" y="1587"/>
                </a:lnTo>
                <a:lnTo>
                  <a:pt x="4577" y="1693"/>
                </a:lnTo>
                <a:lnTo>
                  <a:pt x="4577" y="1800"/>
                </a:lnTo>
                <a:lnTo>
                  <a:pt x="4577" y="1904"/>
                </a:lnTo>
                <a:lnTo>
                  <a:pt x="4577" y="2000"/>
                </a:lnTo>
                <a:lnTo>
                  <a:pt x="4577" y="2086"/>
                </a:lnTo>
                <a:lnTo>
                  <a:pt x="4577" y="2159"/>
                </a:lnTo>
                <a:lnTo>
                  <a:pt x="4577" y="2216"/>
                </a:lnTo>
                <a:lnTo>
                  <a:pt x="4577" y="2252"/>
                </a:lnTo>
                <a:lnTo>
                  <a:pt x="4577" y="2265"/>
                </a:lnTo>
                <a:lnTo>
                  <a:pt x="4598" y="2265"/>
                </a:lnTo>
                <a:lnTo>
                  <a:pt x="4655" y="2265"/>
                </a:lnTo>
                <a:lnTo>
                  <a:pt x="4736" y="2265"/>
                </a:lnTo>
                <a:lnTo>
                  <a:pt x="4827" y="2265"/>
                </a:lnTo>
                <a:lnTo>
                  <a:pt x="4919" y="2265"/>
                </a:lnTo>
                <a:lnTo>
                  <a:pt x="4999" y="2265"/>
                </a:lnTo>
                <a:lnTo>
                  <a:pt x="5056" y="2265"/>
                </a:lnTo>
                <a:lnTo>
                  <a:pt x="5078" y="2265"/>
                </a:lnTo>
                <a:lnTo>
                  <a:pt x="5078" y="2251"/>
                </a:lnTo>
                <a:lnTo>
                  <a:pt x="5078" y="2214"/>
                </a:lnTo>
                <a:lnTo>
                  <a:pt x="5078" y="2155"/>
                </a:lnTo>
                <a:lnTo>
                  <a:pt x="5078" y="2079"/>
                </a:lnTo>
                <a:lnTo>
                  <a:pt x="5078" y="1989"/>
                </a:lnTo>
                <a:lnTo>
                  <a:pt x="5078" y="1888"/>
                </a:lnTo>
                <a:lnTo>
                  <a:pt x="5078" y="1780"/>
                </a:lnTo>
                <a:lnTo>
                  <a:pt x="5078" y="1670"/>
                </a:lnTo>
                <a:lnTo>
                  <a:pt x="5078" y="1559"/>
                </a:lnTo>
                <a:lnTo>
                  <a:pt x="5078" y="1450"/>
                </a:lnTo>
                <a:lnTo>
                  <a:pt x="5078" y="1350"/>
                </a:lnTo>
                <a:lnTo>
                  <a:pt x="5078" y="1260"/>
                </a:lnTo>
                <a:lnTo>
                  <a:pt x="5078" y="1183"/>
                </a:lnTo>
                <a:lnTo>
                  <a:pt x="5078" y="1125"/>
                </a:lnTo>
                <a:lnTo>
                  <a:pt x="5078" y="1087"/>
                </a:lnTo>
                <a:lnTo>
                  <a:pt x="5078" y="1073"/>
                </a:lnTo>
                <a:lnTo>
                  <a:pt x="5078" y="1072"/>
                </a:lnTo>
                <a:lnTo>
                  <a:pt x="5077" y="1036"/>
                </a:lnTo>
                <a:lnTo>
                  <a:pt x="5075" y="1002"/>
                </a:lnTo>
                <a:lnTo>
                  <a:pt x="5070" y="969"/>
                </a:lnTo>
                <a:lnTo>
                  <a:pt x="5064" y="939"/>
                </a:lnTo>
                <a:lnTo>
                  <a:pt x="5057" y="910"/>
                </a:lnTo>
                <a:lnTo>
                  <a:pt x="5048" y="884"/>
                </a:lnTo>
                <a:lnTo>
                  <a:pt x="5039" y="858"/>
                </a:lnTo>
                <a:lnTo>
                  <a:pt x="5028" y="834"/>
                </a:lnTo>
                <a:lnTo>
                  <a:pt x="5016" y="813"/>
                </a:lnTo>
                <a:lnTo>
                  <a:pt x="5004" y="791"/>
                </a:lnTo>
                <a:lnTo>
                  <a:pt x="4989" y="772"/>
                </a:lnTo>
                <a:lnTo>
                  <a:pt x="4975" y="755"/>
                </a:lnTo>
                <a:lnTo>
                  <a:pt x="4959" y="740"/>
                </a:lnTo>
                <a:lnTo>
                  <a:pt x="4943" y="725"/>
                </a:lnTo>
                <a:lnTo>
                  <a:pt x="4927" y="711"/>
                </a:lnTo>
                <a:lnTo>
                  <a:pt x="4910" y="699"/>
                </a:lnTo>
                <a:close/>
                <a:moveTo>
                  <a:pt x="2339" y="699"/>
                </a:moveTo>
                <a:lnTo>
                  <a:pt x="2322" y="689"/>
                </a:lnTo>
                <a:lnTo>
                  <a:pt x="2305" y="679"/>
                </a:lnTo>
                <a:lnTo>
                  <a:pt x="2288" y="671"/>
                </a:lnTo>
                <a:lnTo>
                  <a:pt x="2271" y="663"/>
                </a:lnTo>
                <a:lnTo>
                  <a:pt x="2254" y="657"/>
                </a:lnTo>
                <a:lnTo>
                  <a:pt x="2237" y="652"/>
                </a:lnTo>
                <a:lnTo>
                  <a:pt x="2221" y="647"/>
                </a:lnTo>
                <a:lnTo>
                  <a:pt x="2205" y="643"/>
                </a:lnTo>
                <a:lnTo>
                  <a:pt x="2176" y="638"/>
                </a:lnTo>
                <a:lnTo>
                  <a:pt x="2148" y="635"/>
                </a:lnTo>
                <a:lnTo>
                  <a:pt x="2124" y="634"/>
                </a:lnTo>
                <a:lnTo>
                  <a:pt x="2103" y="633"/>
                </a:lnTo>
                <a:lnTo>
                  <a:pt x="2079" y="633"/>
                </a:lnTo>
                <a:lnTo>
                  <a:pt x="2013" y="633"/>
                </a:lnTo>
                <a:lnTo>
                  <a:pt x="1909" y="633"/>
                </a:lnTo>
                <a:lnTo>
                  <a:pt x="1774" y="633"/>
                </a:lnTo>
                <a:lnTo>
                  <a:pt x="1616" y="633"/>
                </a:lnTo>
                <a:lnTo>
                  <a:pt x="1438" y="633"/>
                </a:lnTo>
                <a:lnTo>
                  <a:pt x="1247" y="633"/>
                </a:lnTo>
                <a:lnTo>
                  <a:pt x="1051" y="633"/>
                </a:lnTo>
                <a:lnTo>
                  <a:pt x="855" y="633"/>
                </a:lnTo>
                <a:lnTo>
                  <a:pt x="666" y="633"/>
                </a:lnTo>
                <a:lnTo>
                  <a:pt x="488" y="633"/>
                </a:lnTo>
                <a:lnTo>
                  <a:pt x="328" y="633"/>
                </a:lnTo>
                <a:lnTo>
                  <a:pt x="194" y="633"/>
                </a:lnTo>
                <a:lnTo>
                  <a:pt x="91" y="633"/>
                </a:lnTo>
                <a:lnTo>
                  <a:pt x="23" y="633"/>
                </a:lnTo>
                <a:lnTo>
                  <a:pt x="0" y="633"/>
                </a:lnTo>
                <a:lnTo>
                  <a:pt x="0" y="651"/>
                </a:lnTo>
                <a:lnTo>
                  <a:pt x="0" y="702"/>
                </a:lnTo>
                <a:lnTo>
                  <a:pt x="0" y="783"/>
                </a:lnTo>
                <a:lnTo>
                  <a:pt x="0" y="888"/>
                </a:lnTo>
                <a:lnTo>
                  <a:pt x="0" y="1011"/>
                </a:lnTo>
                <a:lnTo>
                  <a:pt x="0" y="1148"/>
                </a:lnTo>
                <a:lnTo>
                  <a:pt x="0" y="1297"/>
                </a:lnTo>
                <a:lnTo>
                  <a:pt x="0" y="1448"/>
                </a:lnTo>
                <a:lnTo>
                  <a:pt x="0" y="1601"/>
                </a:lnTo>
                <a:lnTo>
                  <a:pt x="0" y="1748"/>
                </a:lnTo>
                <a:lnTo>
                  <a:pt x="0" y="1886"/>
                </a:lnTo>
                <a:lnTo>
                  <a:pt x="0" y="2010"/>
                </a:lnTo>
                <a:lnTo>
                  <a:pt x="0" y="2114"/>
                </a:lnTo>
                <a:lnTo>
                  <a:pt x="0" y="2194"/>
                </a:lnTo>
                <a:lnTo>
                  <a:pt x="0" y="2246"/>
                </a:lnTo>
                <a:lnTo>
                  <a:pt x="0" y="2264"/>
                </a:lnTo>
                <a:lnTo>
                  <a:pt x="21" y="2264"/>
                </a:lnTo>
                <a:lnTo>
                  <a:pt x="78" y="2264"/>
                </a:lnTo>
                <a:lnTo>
                  <a:pt x="158" y="2264"/>
                </a:lnTo>
                <a:lnTo>
                  <a:pt x="250" y="2264"/>
                </a:lnTo>
                <a:lnTo>
                  <a:pt x="341" y="2264"/>
                </a:lnTo>
                <a:lnTo>
                  <a:pt x="421" y="2264"/>
                </a:lnTo>
                <a:lnTo>
                  <a:pt x="477" y="2264"/>
                </a:lnTo>
                <a:lnTo>
                  <a:pt x="500" y="2264"/>
                </a:lnTo>
                <a:lnTo>
                  <a:pt x="500" y="2249"/>
                </a:lnTo>
                <a:lnTo>
                  <a:pt x="500" y="2207"/>
                </a:lnTo>
                <a:lnTo>
                  <a:pt x="500" y="2142"/>
                </a:lnTo>
                <a:lnTo>
                  <a:pt x="500" y="2056"/>
                </a:lnTo>
                <a:lnTo>
                  <a:pt x="500" y="1956"/>
                </a:lnTo>
                <a:lnTo>
                  <a:pt x="500" y="1844"/>
                </a:lnTo>
                <a:lnTo>
                  <a:pt x="500" y="1724"/>
                </a:lnTo>
                <a:lnTo>
                  <a:pt x="500" y="1600"/>
                </a:lnTo>
                <a:lnTo>
                  <a:pt x="500" y="1476"/>
                </a:lnTo>
                <a:lnTo>
                  <a:pt x="500" y="1356"/>
                </a:lnTo>
                <a:lnTo>
                  <a:pt x="500" y="1244"/>
                </a:lnTo>
                <a:lnTo>
                  <a:pt x="500" y="1143"/>
                </a:lnTo>
                <a:lnTo>
                  <a:pt x="500" y="1057"/>
                </a:lnTo>
                <a:lnTo>
                  <a:pt x="500" y="993"/>
                </a:lnTo>
                <a:lnTo>
                  <a:pt x="500" y="950"/>
                </a:lnTo>
                <a:lnTo>
                  <a:pt x="500" y="936"/>
                </a:lnTo>
                <a:lnTo>
                  <a:pt x="515" y="936"/>
                </a:lnTo>
                <a:lnTo>
                  <a:pt x="553" y="936"/>
                </a:lnTo>
                <a:lnTo>
                  <a:pt x="608" y="936"/>
                </a:lnTo>
                <a:lnTo>
                  <a:pt x="671" y="936"/>
                </a:lnTo>
                <a:lnTo>
                  <a:pt x="734" y="936"/>
                </a:lnTo>
                <a:lnTo>
                  <a:pt x="789" y="936"/>
                </a:lnTo>
                <a:lnTo>
                  <a:pt x="828" y="936"/>
                </a:lnTo>
                <a:lnTo>
                  <a:pt x="843" y="936"/>
                </a:lnTo>
                <a:lnTo>
                  <a:pt x="857" y="936"/>
                </a:lnTo>
                <a:lnTo>
                  <a:pt x="870" y="937"/>
                </a:lnTo>
                <a:lnTo>
                  <a:pt x="882" y="939"/>
                </a:lnTo>
                <a:lnTo>
                  <a:pt x="894" y="941"/>
                </a:lnTo>
                <a:lnTo>
                  <a:pt x="904" y="944"/>
                </a:lnTo>
                <a:lnTo>
                  <a:pt x="914" y="948"/>
                </a:lnTo>
                <a:lnTo>
                  <a:pt x="922" y="952"/>
                </a:lnTo>
                <a:lnTo>
                  <a:pt x="931" y="957"/>
                </a:lnTo>
                <a:lnTo>
                  <a:pt x="938" y="962"/>
                </a:lnTo>
                <a:lnTo>
                  <a:pt x="944" y="967"/>
                </a:lnTo>
                <a:lnTo>
                  <a:pt x="951" y="974"/>
                </a:lnTo>
                <a:lnTo>
                  <a:pt x="957" y="979"/>
                </a:lnTo>
                <a:lnTo>
                  <a:pt x="968" y="993"/>
                </a:lnTo>
                <a:lnTo>
                  <a:pt x="976" y="1008"/>
                </a:lnTo>
                <a:lnTo>
                  <a:pt x="984" y="1022"/>
                </a:lnTo>
                <a:lnTo>
                  <a:pt x="990" y="1038"/>
                </a:lnTo>
                <a:lnTo>
                  <a:pt x="994" y="1054"/>
                </a:lnTo>
                <a:lnTo>
                  <a:pt x="997" y="1069"/>
                </a:lnTo>
                <a:lnTo>
                  <a:pt x="1001" y="1085"/>
                </a:lnTo>
                <a:lnTo>
                  <a:pt x="1002" y="1099"/>
                </a:lnTo>
                <a:lnTo>
                  <a:pt x="1003" y="1111"/>
                </a:lnTo>
                <a:lnTo>
                  <a:pt x="1003" y="1122"/>
                </a:lnTo>
                <a:lnTo>
                  <a:pt x="1003" y="1123"/>
                </a:lnTo>
                <a:lnTo>
                  <a:pt x="1003" y="1138"/>
                </a:lnTo>
                <a:lnTo>
                  <a:pt x="1003" y="1175"/>
                </a:lnTo>
                <a:lnTo>
                  <a:pt x="1003" y="1232"/>
                </a:lnTo>
                <a:lnTo>
                  <a:pt x="1003" y="1306"/>
                </a:lnTo>
                <a:lnTo>
                  <a:pt x="1003" y="1392"/>
                </a:lnTo>
                <a:lnTo>
                  <a:pt x="1003" y="1489"/>
                </a:lnTo>
                <a:lnTo>
                  <a:pt x="1003" y="1591"/>
                </a:lnTo>
                <a:lnTo>
                  <a:pt x="1003" y="1697"/>
                </a:lnTo>
                <a:lnTo>
                  <a:pt x="1003" y="1803"/>
                </a:lnTo>
                <a:lnTo>
                  <a:pt x="1003" y="1906"/>
                </a:lnTo>
                <a:lnTo>
                  <a:pt x="1003" y="2001"/>
                </a:lnTo>
                <a:lnTo>
                  <a:pt x="1002" y="2087"/>
                </a:lnTo>
                <a:lnTo>
                  <a:pt x="1002" y="2160"/>
                </a:lnTo>
                <a:lnTo>
                  <a:pt x="1002" y="2215"/>
                </a:lnTo>
                <a:lnTo>
                  <a:pt x="1002" y="2251"/>
                </a:lnTo>
                <a:lnTo>
                  <a:pt x="1002" y="2264"/>
                </a:lnTo>
                <a:lnTo>
                  <a:pt x="1024" y="2264"/>
                </a:lnTo>
                <a:lnTo>
                  <a:pt x="1080" y="2264"/>
                </a:lnTo>
                <a:lnTo>
                  <a:pt x="1160" y="2264"/>
                </a:lnTo>
                <a:lnTo>
                  <a:pt x="1253" y="2264"/>
                </a:lnTo>
                <a:lnTo>
                  <a:pt x="1345" y="2264"/>
                </a:lnTo>
                <a:lnTo>
                  <a:pt x="1425" y="2264"/>
                </a:lnTo>
                <a:lnTo>
                  <a:pt x="1481" y="2264"/>
                </a:lnTo>
                <a:lnTo>
                  <a:pt x="1503" y="2264"/>
                </a:lnTo>
                <a:lnTo>
                  <a:pt x="1503" y="2249"/>
                </a:lnTo>
                <a:lnTo>
                  <a:pt x="1503" y="2207"/>
                </a:lnTo>
                <a:lnTo>
                  <a:pt x="1503" y="2142"/>
                </a:lnTo>
                <a:lnTo>
                  <a:pt x="1503" y="2056"/>
                </a:lnTo>
                <a:lnTo>
                  <a:pt x="1503" y="1956"/>
                </a:lnTo>
                <a:lnTo>
                  <a:pt x="1503" y="1844"/>
                </a:lnTo>
                <a:lnTo>
                  <a:pt x="1503" y="1724"/>
                </a:lnTo>
                <a:lnTo>
                  <a:pt x="1503" y="1600"/>
                </a:lnTo>
                <a:lnTo>
                  <a:pt x="1503" y="1476"/>
                </a:lnTo>
                <a:lnTo>
                  <a:pt x="1503" y="1356"/>
                </a:lnTo>
                <a:lnTo>
                  <a:pt x="1503" y="1244"/>
                </a:lnTo>
                <a:lnTo>
                  <a:pt x="1503" y="1143"/>
                </a:lnTo>
                <a:lnTo>
                  <a:pt x="1503" y="1057"/>
                </a:lnTo>
                <a:lnTo>
                  <a:pt x="1503" y="993"/>
                </a:lnTo>
                <a:lnTo>
                  <a:pt x="1503" y="950"/>
                </a:lnTo>
                <a:lnTo>
                  <a:pt x="1503" y="936"/>
                </a:lnTo>
                <a:lnTo>
                  <a:pt x="1518" y="936"/>
                </a:lnTo>
                <a:lnTo>
                  <a:pt x="1556" y="936"/>
                </a:lnTo>
                <a:lnTo>
                  <a:pt x="1611" y="936"/>
                </a:lnTo>
                <a:lnTo>
                  <a:pt x="1675" y="936"/>
                </a:lnTo>
                <a:lnTo>
                  <a:pt x="1737" y="936"/>
                </a:lnTo>
                <a:lnTo>
                  <a:pt x="1792" y="936"/>
                </a:lnTo>
                <a:lnTo>
                  <a:pt x="1832" y="936"/>
                </a:lnTo>
                <a:lnTo>
                  <a:pt x="1846" y="936"/>
                </a:lnTo>
                <a:lnTo>
                  <a:pt x="1860" y="936"/>
                </a:lnTo>
                <a:lnTo>
                  <a:pt x="1874" y="937"/>
                </a:lnTo>
                <a:lnTo>
                  <a:pt x="1886" y="939"/>
                </a:lnTo>
                <a:lnTo>
                  <a:pt x="1897" y="941"/>
                </a:lnTo>
                <a:lnTo>
                  <a:pt x="1907" y="944"/>
                </a:lnTo>
                <a:lnTo>
                  <a:pt x="1917" y="948"/>
                </a:lnTo>
                <a:lnTo>
                  <a:pt x="1926" y="952"/>
                </a:lnTo>
                <a:lnTo>
                  <a:pt x="1934" y="957"/>
                </a:lnTo>
                <a:lnTo>
                  <a:pt x="1942" y="962"/>
                </a:lnTo>
                <a:lnTo>
                  <a:pt x="1948" y="967"/>
                </a:lnTo>
                <a:lnTo>
                  <a:pt x="1954" y="974"/>
                </a:lnTo>
                <a:lnTo>
                  <a:pt x="1961" y="979"/>
                </a:lnTo>
                <a:lnTo>
                  <a:pt x="1971" y="993"/>
                </a:lnTo>
                <a:lnTo>
                  <a:pt x="1980" y="1008"/>
                </a:lnTo>
                <a:lnTo>
                  <a:pt x="1987" y="1022"/>
                </a:lnTo>
                <a:lnTo>
                  <a:pt x="1994" y="1038"/>
                </a:lnTo>
                <a:lnTo>
                  <a:pt x="1998" y="1054"/>
                </a:lnTo>
                <a:lnTo>
                  <a:pt x="2001" y="1069"/>
                </a:lnTo>
                <a:lnTo>
                  <a:pt x="2003" y="1085"/>
                </a:lnTo>
                <a:lnTo>
                  <a:pt x="2005" y="1099"/>
                </a:lnTo>
                <a:lnTo>
                  <a:pt x="2006" y="1111"/>
                </a:lnTo>
                <a:lnTo>
                  <a:pt x="2006" y="1122"/>
                </a:lnTo>
                <a:lnTo>
                  <a:pt x="2006" y="1123"/>
                </a:lnTo>
                <a:lnTo>
                  <a:pt x="2006" y="1138"/>
                </a:lnTo>
                <a:lnTo>
                  <a:pt x="2006" y="1175"/>
                </a:lnTo>
                <a:lnTo>
                  <a:pt x="2006" y="1232"/>
                </a:lnTo>
                <a:lnTo>
                  <a:pt x="2006" y="1306"/>
                </a:lnTo>
                <a:lnTo>
                  <a:pt x="2006" y="1393"/>
                </a:lnTo>
                <a:lnTo>
                  <a:pt x="2006" y="1490"/>
                </a:lnTo>
                <a:lnTo>
                  <a:pt x="2005" y="1592"/>
                </a:lnTo>
                <a:lnTo>
                  <a:pt x="2005" y="1698"/>
                </a:lnTo>
                <a:lnTo>
                  <a:pt x="2005" y="1804"/>
                </a:lnTo>
                <a:lnTo>
                  <a:pt x="2005" y="1907"/>
                </a:lnTo>
                <a:lnTo>
                  <a:pt x="2005" y="2002"/>
                </a:lnTo>
                <a:lnTo>
                  <a:pt x="2005" y="2088"/>
                </a:lnTo>
                <a:lnTo>
                  <a:pt x="2005" y="2160"/>
                </a:lnTo>
                <a:lnTo>
                  <a:pt x="2005" y="2216"/>
                </a:lnTo>
                <a:lnTo>
                  <a:pt x="2005" y="2252"/>
                </a:lnTo>
                <a:lnTo>
                  <a:pt x="2005" y="2265"/>
                </a:lnTo>
                <a:lnTo>
                  <a:pt x="2028" y="2265"/>
                </a:lnTo>
                <a:lnTo>
                  <a:pt x="2084" y="2265"/>
                </a:lnTo>
                <a:lnTo>
                  <a:pt x="2164" y="2265"/>
                </a:lnTo>
                <a:lnTo>
                  <a:pt x="2256" y="2265"/>
                </a:lnTo>
                <a:lnTo>
                  <a:pt x="2347" y="2265"/>
                </a:lnTo>
                <a:lnTo>
                  <a:pt x="2428" y="2265"/>
                </a:lnTo>
                <a:lnTo>
                  <a:pt x="2485" y="2265"/>
                </a:lnTo>
                <a:lnTo>
                  <a:pt x="2506" y="2265"/>
                </a:lnTo>
                <a:lnTo>
                  <a:pt x="2506" y="2251"/>
                </a:lnTo>
                <a:lnTo>
                  <a:pt x="2506" y="2214"/>
                </a:lnTo>
                <a:lnTo>
                  <a:pt x="2506" y="2155"/>
                </a:lnTo>
                <a:lnTo>
                  <a:pt x="2506" y="2079"/>
                </a:lnTo>
                <a:lnTo>
                  <a:pt x="2506" y="1989"/>
                </a:lnTo>
                <a:lnTo>
                  <a:pt x="2506" y="1888"/>
                </a:lnTo>
                <a:lnTo>
                  <a:pt x="2506" y="1780"/>
                </a:lnTo>
                <a:lnTo>
                  <a:pt x="2506" y="1669"/>
                </a:lnTo>
                <a:lnTo>
                  <a:pt x="2506" y="1557"/>
                </a:lnTo>
                <a:lnTo>
                  <a:pt x="2506" y="1449"/>
                </a:lnTo>
                <a:lnTo>
                  <a:pt x="2506" y="1349"/>
                </a:lnTo>
                <a:lnTo>
                  <a:pt x="2506" y="1259"/>
                </a:lnTo>
                <a:lnTo>
                  <a:pt x="2506" y="1182"/>
                </a:lnTo>
                <a:lnTo>
                  <a:pt x="2506" y="1124"/>
                </a:lnTo>
                <a:lnTo>
                  <a:pt x="2506" y="1086"/>
                </a:lnTo>
                <a:lnTo>
                  <a:pt x="2506" y="1072"/>
                </a:lnTo>
                <a:lnTo>
                  <a:pt x="2505" y="1036"/>
                </a:lnTo>
                <a:lnTo>
                  <a:pt x="2503" y="1002"/>
                </a:lnTo>
                <a:lnTo>
                  <a:pt x="2499" y="969"/>
                </a:lnTo>
                <a:lnTo>
                  <a:pt x="2492" y="939"/>
                </a:lnTo>
                <a:lnTo>
                  <a:pt x="2486" y="910"/>
                </a:lnTo>
                <a:lnTo>
                  <a:pt x="2477" y="884"/>
                </a:lnTo>
                <a:lnTo>
                  <a:pt x="2468" y="858"/>
                </a:lnTo>
                <a:lnTo>
                  <a:pt x="2456" y="834"/>
                </a:lnTo>
                <a:lnTo>
                  <a:pt x="2445" y="813"/>
                </a:lnTo>
                <a:lnTo>
                  <a:pt x="2432" y="791"/>
                </a:lnTo>
                <a:lnTo>
                  <a:pt x="2418" y="772"/>
                </a:lnTo>
                <a:lnTo>
                  <a:pt x="2403" y="755"/>
                </a:lnTo>
                <a:lnTo>
                  <a:pt x="2387" y="740"/>
                </a:lnTo>
                <a:lnTo>
                  <a:pt x="2372" y="725"/>
                </a:lnTo>
                <a:lnTo>
                  <a:pt x="2356" y="711"/>
                </a:lnTo>
                <a:lnTo>
                  <a:pt x="2339" y="699"/>
                </a:lnTo>
                <a:close/>
                <a:moveTo>
                  <a:pt x="8041" y="631"/>
                </a:moveTo>
                <a:lnTo>
                  <a:pt x="8039" y="631"/>
                </a:lnTo>
                <a:lnTo>
                  <a:pt x="8037" y="631"/>
                </a:lnTo>
                <a:lnTo>
                  <a:pt x="7988" y="633"/>
                </a:lnTo>
                <a:lnTo>
                  <a:pt x="7943" y="634"/>
                </a:lnTo>
                <a:lnTo>
                  <a:pt x="7898" y="637"/>
                </a:lnTo>
                <a:lnTo>
                  <a:pt x="7857" y="640"/>
                </a:lnTo>
                <a:lnTo>
                  <a:pt x="7817" y="645"/>
                </a:lnTo>
                <a:lnTo>
                  <a:pt x="7779" y="651"/>
                </a:lnTo>
                <a:lnTo>
                  <a:pt x="7742" y="658"/>
                </a:lnTo>
                <a:lnTo>
                  <a:pt x="7708" y="665"/>
                </a:lnTo>
                <a:lnTo>
                  <a:pt x="7675" y="675"/>
                </a:lnTo>
                <a:lnTo>
                  <a:pt x="7643" y="684"/>
                </a:lnTo>
                <a:lnTo>
                  <a:pt x="7615" y="696"/>
                </a:lnTo>
                <a:lnTo>
                  <a:pt x="7586" y="708"/>
                </a:lnTo>
                <a:lnTo>
                  <a:pt x="7559" y="720"/>
                </a:lnTo>
                <a:lnTo>
                  <a:pt x="7535" y="735"/>
                </a:lnTo>
                <a:lnTo>
                  <a:pt x="7512" y="750"/>
                </a:lnTo>
                <a:lnTo>
                  <a:pt x="7490" y="767"/>
                </a:lnTo>
                <a:lnTo>
                  <a:pt x="7469" y="784"/>
                </a:lnTo>
                <a:lnTo>
                  <a:pt x="7449" y="802"/>
                </a:lnTo>
                <a:lnTo>
                  <a:pt x="7431" y="821"/>
                </a:lnTo>
                <a:lnTo>
                  <a:pt x="7414" y="842"/>
                </a:lnTo>
                <a:lnTo>
                  <a:pt x="7399" y="863"/>
                </a:lnTo>
                <a:lnTo>
                  <a:pt x="7384" y="886"/>
                </a:lnTo>
                <a:lnTo>
                  <a:pt x="7370" y="909"/>
                </a:lnTo>
                <a:lnTo>
                  <a:pt x="7357" y="933"/>
                </a:lnTo>
                <a:lnTo>
                  <a:pt x="7345" y="959"/>
                </a:lnTo>
                <a:lnTo>
                  <a:pt x="7334" y="985"/>
                </a:lnTo>
                <a:lnTo>
                  <a:pt x="7323" y="1013"/>
                </a:lnTo>
                <a:lnTo>
                  <a:pt x="7314" y="1041"/>
                </a:lnTo>
                <a:lnTo>
                  <a:pt x="7305" y="1071"/>
                </a:lnTo>
                <a:lnTo>
                  <a:pt x="7297" y="1102"/>
                </a:lnTo>
                <a:lnTo>
                  <a:pt x="7289" y="1134"/>
                </a:lnTo>
                <a:lnTo>
                  <a:pt x="7282" y="1166"/>
                </a:lnTo>
                <a:lnTo>
                  <a:pt x="7279" y="1178"/>
                </a:lnTo>
                <a:lnTo>
                  <a:pt x="7271" y="1213"/>
                </a:lnTo>
                <a:lnTo>
                  <a:pt x="7260" y="1267"/>
                </a:lnTo>
                <a:lnTo>
                  <a:pt x="7245" y="1337"/>
                </a:lnTo>
                <a:lnTo>
                  <a:pt x="7227" y="1421"/>
                </a:lnTo>
                <a:lnTo>
                  <a:pt x="7207" y="1513"/>
                </a:lnTo>
                <a:lnTo>
                  <a:pt x="7186" y="1611"/>
                </a:lnTo>
                <a:lnTo>
                  <a:pt x="7164" y="1714"/>
                </a:lnTo>
                <a:lnTo>
                  <a:pt x="7141" y="1816"/>
                </a:lnTo>
                <a:lnTo>
                  <a:pt x="7120" y="1916"/>
                </a:lnTo>
                <a:lnTo>
                  <a:pt x="7100" y="2008"/>
                </a:lnTo>
                <a:lnTo>
                  <a:pt x="7082" y="2090"/>
                </a:lnTo>
                <a:lnTo>
                  <a:pt x="7067" y="2160"/>
                </a:lnTo>
                <a:lnTo>
                  <a:pt x="7056" y="2214"/>
                </a:lnTo>
                <a:lnTo>
                  <a:pt x="7048" y="2249"/>
                </a:lnTo>
                <a:lnTo>
                  <a:pt x="7045" y="2262"/>
                </a:lnTo>
                <a:lnTo>
                  <a:pt x="7068" y="2262"/>
                </a:lnTo>
                <a:lnTo>
                  <a:pt x="7131" y="2262"/>
                </a:lnTo>
                <a:lnTo>
                  <a:pt x="7217" y="2262"/>
                </a:lnTo>
                <a:lnTo>
                  <a:pt x="7317" y="2262"/>
                </a:lnTo>
                <a:lnTo>
                  <a:pt x="7418" y="2262"/>
                </a:lnTo>
                <a:lnTo>
                  <a:pt x="7504" y="2262"/>
                </a:lnTo>
                <a:lnTo>
                  <a:pt x="7566" y="2262"/>
                </a:lnTo>
                <a:lnTo>
                  <a:pt x="7589" y="2262"/>
                </a:lnTo>
                <a:lnTo>
                  <a:pt x="7591" y="2250"/>
                </a:lnTo>
                <a:lnTo>
                  <a:pt x="7599" y="2218"/>
                </a:lnTo>
                <a:lnTo>
                  <a:pt x="7609" y="2168"/>
                </a:lnTo>
                <a:lnTo>
                  <a:pt x="7624" y="2102"/>
                </a:lnTo>
                <a:lnTo>
                  <a:pt x="7641" y="2024"/>
                </a:lnTo>
                <a:lnTo>
                  <a:pt x="7659" y="1937"/>
                </a:lnTo>
                <a:lnTo>
                  <a:pt x="7679" y="1845"/>
                </a:lnTo>
                <a:lnTo>
                  <a:pt x="7700" y="1749"/>
                </a:lnTo>
                <a:lnTo>
                  <a:pt x="7720" y="1653"/>
                </a:lnTo>
                <a:lnTo>
                  <a:pt x="7741" y="1561"/>
                </a:lnTo>
                <a:lnTo>
                  <a:pt x="7760" y="1474"/>
                </a:lnTo>
                <a:lnTo>
                  <a:pt x="7777" y="1396"/>
                </a:lnTo>
                <a:lnTo>
                  <a:pt x="7790" y="1331"/>
                </a:lnTo>
                <a:lnTo>
                  <a:pt x="7801" y="1280"/>
                </a:lnTo>
                <a:lnTo>
                  <a:pt x="7808" y="1247"/>
                </a:lnTo>
                <a:lnTo>
                  <a:pt x="7810" y="1235"/>
                </a:lnTo>
                <a:lnTo>
                  <a:pt x="7824" y="1177"/>
                </a:lnTo>
                <a:lnTo>
                  <a:pt x="7837" y="1128"/>
                </a:lnTo>
                <a:lnTo>
                  <a:pt x="7850" y="1087"/>
                </a:lnTo>
                <a:lnTo>
                  <a:pt x="7861" y="1055"/>
                </a:lnTo>
                <a:lnTo>
                  <a:pt x="7871" y="1030"/>
                </a:lnTo>
                <a:lnTo>
                  <a:pt x="7880" y="1012"/>
                </a:lnTo>
                <a:lnTo>
                  <a:pt x="7888" y="999"/>
                </a:lnTo>
                <a:lnTo>
                  <a:pt x="7894" y="992"/>
                </a:lnTo>
                <a:lnTo>
                  <a:pt x="7900" y="984"/>
                </a:lnTo>
                <a:lnTo>
                  <a:pt x="7908" y="978"/>
                </a:lnTo>
                <a:lnTo>
                  <a:pt x="7915" y="972"/>
                </a:lnTo>
                <a:lnTo>
                  <a:pt x="7923" y="966"/>
                </a:lnTo>
                <a:lnTo>
                  <a:pt x="7932" y="961"/>
                </a:lnTo>
                <a:lnTo>
                  <a:pt x="7942" y="957"/>
                </a:lnTo>
                <a:lnTo>
                  <a:pt x="7951" y="951"/>
                </a:lnTo>
                <a:lnTo>
                  <a:pt x="7963" y="948"/>
                </a:lnTo>
                <a:lnTo>
                  <a:pt x="7976" y="944"/>
                </a:lnTo>
                <a:lnTo>
                  <a:pt x="7989" y="941"/>
                </a:lnTo>
                <a:lnTo>
                  <a:pt x="8004" y="939"/>
                </a:lnTo>
                <a:lnTo>
                  <a:pt x="8020" y="937"/>
                </a:lnTo>
                <a:lnTo>
                  <a:pt x="8037" y="934"/>
                </a:lnTo>
                <a:lnTo>
                  <a:pt x="8055" y="933"/>
                </a:lnTo>
                <a:lnTo>
                  <a:pt x="8075" y="932"/>
                </a:lnTo>
                <a:lnTo>
                  <a:pt x="8097" y="932"/>
                </a:lnTo>
                <a:lnTo>
                  <a:pt x="8106" y="932"/>
                </a:lnTo>
                <a:lnTo>
                  <a:pt x="8128" y="932"/>
                </a:lnTo>
                <a:lnTo>
                  <a:pt x="8161" y="932"/>
                </a:lnTo>
                <a:lnTo>
                  <a:pt x="8198" y="932"/>
                </a:lnTo>
                <a:lnTo>
                  <a:pt x="8236" y="932"/>
                </a:lnTo>
                <a:lnTo>
                  <a:pt x="8268" y="932"/>
                </a:lnTo>
                <a:lnTo>
                  <a:pt x="8291" y="932"/>
                </a:lnTo>
                <a:lnTo>
                  <a:pt x="8300" y="932"/>
                </a:lnTo>
                <a:lnTo>
                  <a:pt x="8307" y="920"/>
                </a:lnTo>
                <a:lnTo>
                  <a:pt x="8325" y="886"/>
                </a:lnTo>
                <a:lnTo>
                  <a:pt x="8350" y="837"/>
                </a:lnTo>
                <a:lnTo>
                  <a:pt x="8379" y="782"/>
                </a:lnTo>
                <a:lnTo>
                  <a:pt x="8409" y="727"/>
                </a:lnTo>
                <a:lnTo>
                  <a:pt x="8434" y="679"/>
                </a:lnTo>
                <a:lnTo>
                  <a:pt x="8452" y="645"/>
                </a:lnTo>
                <a:lnTo>
                  <a:pt x="8458" y="631"/>
                </a:lnTo>
                <a:lnTo>
                  <a:pt x="8440" y="631"/>
                </a:lnTo>
                <a:lnTo>
                  <a:pt x="8394" y="631"/>
                </a:lnTo>
                <a:lnTo>
                  <a:pt x="8326" y="631"/>
                </a:lnTo>
                <a:lnTo>
                  <a:pt x="8250" y="631"/>
                </a:lnTo>
                <a:lnTo>
                  <a:pt x="8174" y="631"/>
                </a:lnTo>
                <a:lnTo>
                  <a:pt x="8107" y="631"/>
                </a:lnTo>
                <a:lnTo>
                  <a:pt x="8059" y="631"/>
                </a:lnTo>
                <a:lnTo>
                  <a:pt x="8041" y="6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50" name="Rectangle 2"/>
          <p:cNvSpPr>
            <a:spLocks noGrp="1" noChangeArrowheads="1"/>
          </p:cNvSpPr>
          <p:nvPr>
            <p:ph type="ctrTitle"/>
          </p:nvPr>
        </p:nvSpPr>
        <p:spPr>
          <a:xfrm>
            <a:off x="876300" y="4200525"/>
            <a:ext cx="9793288" cy="795338"/>
          </a:xfrm>
        </p:spPr>
        <p:txBody>
          <a:bodyPr/>
          <a:lstStyle>
            <a:lvl1pPr>
              <a:defRPr sz="3000">
                <a:solidFill>
                  <a:schemeClr val="bg1"/>
                </a:solidFill>
              </a:defRPr>
            </a:lvl1pPr>
          </a:lstStyle>
          <a:p>
            <a:pPr lvl="0"/>
            <a:r>
              <a:rPr lang="zh-CN" altLang="en-US" noProof="0"/>
              <a:t>主标</a:t>
            </a:r>
            <a:r>
              <a:rPr lang="en-US" altLang="zh-CN" noProof="0"/>
              <a:t>-</a:t>
            </a:r>
            <a:r>
              <a:rPr lang="zh-CN" altLang="en-US" noProof="0"/>
              <a:t>兰亭黑</a:t>
            </a:r>
            <a:r>
              <a:rPr lang="en-US" altLang="zh-CN" noProof="0"/>
              <a:t>6,30</a:t>
            </a:r>
            <a:r>
              <a:rPr lang="zh-CN" altLang="en-US" noProof="0"/>
              <a:t>号字</a:t>
            </a:r>
          </a:p>
        </p:txBody>
      </p:sp>
      <p:sp>
        <p:nvSpPr>
          <p:cNvPr id="27651" name="Rectangle 3"/>
          <p:cNvSpPr>
            <a:spLocks noGrp="1" noChangeArrowheads="1"/>
          </p:cNvSpPr>
          <p:nvPr>
            <p:ph type="subTitle" idx="1"/>
          </p:nvPr>
        </p:nvSpPr>
        <p:spPr>
          <a:xfrm>
            <a:off x="852491" y="5078413"/>
            <a:ext cx="8064500" cy="620712"/>
          </a:xfrm>
        </p:spPr>
        <p:txBody>
          <a:bodyPr/>
          <a:lstStyle>
            <a:lvl1pPr marL="0" indent="0">
              <a:buFont typeface="Wingdings" pitchFamily="2" charset="2"/>
              <a:buNone/>
              <a:defRPr sz="2400">
                <a:solidFill>
                  <a:schemeClr val="bg1"/>
                </a:solidFill>
                <a:ea typeface="方正兰亭黑6_GBK" pitchFamily="2" charset="-122"/>
              </a:defRPr>
            </a:lvl1pPr>
          </a:lstStyle>
          <a:p>
            <a:pPr lvl="0"/>
            <a:r>
              <a:rPr lang="zh-CN" altLang="en-US" noProof="0"/>
              <a:t>副标</a:t>
            </a:r>
            <a:r>
              <a:rPr lang="en-US" altLang="zh-CN" noProof="0"/>
              <a:t>-</a:t>
            </a:r>
            <a:r>
              <a:rPr lang="zh-CN" altLang="en-US" noProof="0"/>
              <a:t>兰亭黑</a:t>
            </a:r>
            <a:r>
              <a:rPr lang="en-US" altLang="zh-CN" noProof="0"/>
              <a:t>6,24</a:t>
            </a:r>
            <a:r>
              <a:rPr lang="zh-CN" altLang="en-US" noProof="0"/>
              <a:t>号字</a:t>
            </a:r>
          </a:p>
        </p:txBody>
      </p:sp>
      <p:sp>
        <p:nvSpPr>
          <p:cNvPr id="8" name="Rectangle 4"/>
          <p:cNvSpPr>
            <a:spLocks noGrp="1" noChangeArrowheads="1"/>
          </p:cNvSpPr>
          <p:nvPr>
            <p:ph type="dt" sz="half" idx="10"/>
          </p:nvPr>
        </p:nvSpPr>
        <p:spPr bwMode="auto">
          <a:xfrm>
            <a:off x="576264" y="5900738"/>
            <a:ext cx="2687636" cy="450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charset="-122"/>
              </a:defRPr>
            </a:lvl1pPr>
          </a:lstStyle>
          <a:p>
            <a:pPr>
              <a:defRPr/>
            </a:pPr>
            <a:endParaRPr lang="en-US" altLang="zh-CN"/>
          </a:p>
        </p:txBody>
      </p:sp>
      <p:sp>
        <p:nvSpPr>
          <p:cNvPr id="9" name="Rectangle 5"/>
          <p:cNvSpPr>
            <a:spLocks noGrp="1" noChangeArrowheads="1"/>
          </p:cNvSpPr>
          <p:nvPr>
            <p:ph type="ftr" sz="quarter" idx="11"/>
          </p:nvPr>
        </p:nvSpPr>
        <p:spPr bwMode="auto">
          <a:xfrm>
            <a:off x="3937001" y="5900738"/>
            <a:ext cx="3648075" cy="450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charset="-122"/>
              </a:defRPr>
            </a:lvl1pPr>
          </a:lstStyle>
          <a:p>
            <a:pPr>
              <a:defRPr/>
            </a:pPr>
            <a:endParaRPr lang="en-US" altLang="zh-CN"/>
          </a:p>
        </p:txBody>
      </p:sp>
      <p:sp>
        <p:nvSpPr>
          <p:cNvPr id="10" name="Rectangle 6"/>
          <p:cNvSpPr>
            <a:spLocks noGrp="1" noChangeArrowheads="1"/>
          </p:cNvSpPr>
          <p:nvPr>
            <p:ph type="sldNum" sz="quarter" idx="12"/>
          </p:nvPr>
        </p:nvSpPr>
        <p:spPr bwMode="auto">
          <a:xfrm>
            <a:off x="8258175" y="5900738"/>
            <a:ext cx="2687638" cy="450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charset="-122"/>
              </a:defRPr>
            </a:lvl1pPr>
          </a:lstStyle>
          <a:p>
            <a:pPr>
              <a:defRPr/>
            </a:pPr>
            <a:fld id="{E80CFC63-2406-49D0-9C54-FBB492850B08}" type="slidenum">
              <a:rPr lang="en-US" altLang="zh-CN"/>
              <a:pPr>
                <a:defRPr/>
              </a:pPr>
              <a:t>‹#›</a:t>
            </a:fld>
            <a:endParaRPr lang="en-US" altLang="zh-CN" dirty="0"/>
          </a:p>
        </p:txBody>
      </p:sp>
    </p:spTree>
    <p:extLst>
      <p:ext uri="{BB962C8B-B14F-4D97-AF65-F5344CB8AC3E}">
        <p14:creationId xmlns:p14="http://schemas.microsoft.com/office/powerpoint/2010/main" val="29472025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888465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5756331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7" y="1090613"/>
            <a:ext cx="5356224" cy="4773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40" y="1090613"/>
            <a:ext cx="5356224" cy="4773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890424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5"/>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2"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2"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5"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5"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07564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42660255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1596776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06214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4"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9647634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5" y="4535490"/>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5"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5"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7955952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061925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51850" y="44452"/>
            <a:ext cx="2716213" cy="5819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6" y="44452"/>
            <a:ext cx="7996237" cy="5819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259735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3" descr="81785148"/>
          <p:cNvPicPr>
            <a:picLocks noChangeAspect="1" noChangeArrowheads="1"/>
          </p:cNvPicPr>
          <p:nvPr/>
        </p:nvPicPr>
        <p:blipFill>
          <a:blip r:embed="rId2" cstate="print">
            <a:extLst>
              <a:ext uri="{28A0092B-C50C-407E-A947-70E740481C1C}">
                <a14:useLocalDpi xmlns:a14="http://schemas.microsoft.com/office/drawing/2010/main" val="0"/>
              </a:ext>
            </a:extLst>
          </a:blip>
          <a:srcRect t="28224" b="15022"/>
          <a:stretch>
            <a:fillRect/>
          </a:stretch>
        </p:blipFill>
        <p:spPr bwMode="auto">
          <a:xfrm>
            <a:off x="3" y="0"/>
            <a:ext cx="11522075" cy="436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PPT用图灰色"/>
          <p:cNvPicPr>
            <a:picLocks noChangeAspect="1" noChangeArrowheads="1"/>
          </p:cNvPicPr>
          <p:nvPr/>
        </p:nvPicPr>
        <p:blipFill>
          <a:blip r:embed="rId3" cstate="print">
            <a:extLst>
              <a:ext uri="{28A0092B-C50C-407E-A947-70E740481C1C}">
                <a14:useLocalDpi xmlns:a14="http://schemas.microsoft.com/office/drawing/2010/main" val="0"/>
              </a:ext>
            </a:extLst>
          </a:blip>
          <a:srcRect l="16844" t="46463" r="10741"/>
          <a:stretch>
            <a:fillRect/>
          </a:stretch>
        </p:blipFill>
        <p:spPr bwMode="auto">
          <a:xfrm>
            <a:off x="3" y="1925639"/>
            <a:ext cx="11522075" cy="455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
          <p:cNvSpPr txBox="1">
            <a:spLocks noChangeArrowheads="1"/>
          </p:cNvSpPr>
          <p:nvPr/>
        </p:nvSpPr>
        <p:spPr bwMode="auto">
          <a:xfrm>
            <a:off x="387350" y="6092825"/>
            <a:ext cx="1906589" cy="209550"/>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dirty="0">
                <a:ea typeface="Arial Unicode MS" pitchFamily="34" charset="-122"/>
                <a:cs typeface="Arial Unicode MS" pitchFamily="34" charset="-122"/>
              </a:rPr>
              <a:t>© 2011 </a:t>
            </a:r>
            <a:r>
              <a:rPr lang="en-US" altLang="zh-CN" sz="800" dirty="0" err="1">
                <a:ea typeface="Arial Unicode MS" pitchFamily="34" charset="-122"/>
                <a:cs typeface="Arial Unicode MS" pitchFamily="34" charset="-122"/>
              </a:rPr>
              <a:t>Mindray</a:t>
            </a:r>
            <a:r>
              <a:rPr lang="en-US" altLang="zh-CN" sz="800" dirty="0">
                <a:ea typeface="Arial Unicode MS" pitchFamily="34" charset="-122"/>
                <a:cs typeface="Arial Unicode MS" pitchFamily="34" charset="-122"/>
              </a:rPr>
              <a:t> Confidential</a:t>
            </a:r>
          </a:p>
        </p:txBody>
      </p:sp>
      <p:pic>
        <p:nvPicPr>
          <p:cNvPr id="7" name="Picture 1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32828" y="5851525"/>
            <a:ext cx="2444749"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3"/>
          <p:cNvSpPr>
            <a:spLocks noGrp="1" noChangeArrowheads="1"/>
          </p:cNvSpPr>
          <p:nvPr>
            <p:ph type="subTitle" idx="1"/>
          </p:nvPr>
        </p:nvSpPr>
        <p:spPr>
          <a:xfrm>
            <a:off x="839790" y="4841876"/>
            <a:ext cx="8066086" cy="603250"/>
          </a:xfrm>
        </p:spPr>
        <p:txBody>
          <a:bodyPr/>
          <a:lstStyle>
            <a:lvl1pPr marL="0" indent="0">
              <a:buFont typeface="Wingdings" pitchFamily="2" charset="2"/>
              <a:buNone/>
              <a:defRPr sz="2400">
                <a:ea typeface="方正兰亭黑6_GBK" pitchFamily="2" charset="-122"/>
              </a:defRPr>
            </a:lvl1pPr>
          </a:lstStyle>
          <a:p>
            <a:pPr lvl="0"/>
            <a:r>
              <a:rPr lang="zh-CN" altLang="en-US" noProof="0"/>
              <a:t>副标</a:t>
            </a:r>
            <a:r>
              <a:rPr lang="en-US" altLang="zh-CN" noProof="0"/>
              <a:t>-</a:t>
            </a:r>
            <a:r>
              <a:rPr lang="zh-CN" altLang="en-US" noProof="0"/>
              <a:t>兰亭黑</a:t>
            </a:r>
            <a:r>
              <a:rPr lang="en-US" altLang="zh-CN" noProof="0"/>
              <a:t>6,24</a:t>
            </a:r>
            <a:r>
              <a:rPr lang="zh-CN" altLang="en-US" noProof="0"/>
              <a:t>号字</a:t>
            </a:r>
          </a:p>
        </p:txBody>
      </p:sp>
      <p:sp>
        <p:nvSpPr>
          <p:cNvPr id="29698" name="Rectangle 2"/>
          <p:cNvSpPr>
            <a:spLocks noGrp="1" noChangeArrowheads="1"/>
          </p:cNvSpPr>
          <p:nvPr>
            <p:ph type="ctrTitle"/>
          </p:nvPr>
        </p:nvSpPr>
        <p:spPr>
          <a:xfrm>
            <a:off x="863601" y="3911600"/>
            <a:ext cx="9794875" cy="839788"/>
          </a:xfrm>
        </p:spPr>
        <p:txBody>
          <a:bodyPr/>
          <a:lstStyle>
            <a:lvl1pPr>
              <a:defRPr sz="3000"/>
            </a:lvl1pPr>
          </a:lstStyle>
          <a:p>
            <a:pPr lvl="0"/>
            <a:r>
              <a:rPr lang="zh-CN" altLang="en-US" noProof="0"/>
              <a:t>主标</a:t>
            </a:r>
            <a:r>
              <a:rPr lang="en-US" altLang="zh-CN" noProof="0"/>
              <a:t>-</a:t>
            </a:r>
            <a:r>
              <a:rPr lang="zh-CN" altLang="en-US" noProof="0"/>
              <a:t>兰亭黑</a:t>
            </a:r>
            <a:r>
              <a:rPr lang="en-US" altLang="zh-CN" noProof="0"/>
              <a:t>6,30</a:t>
            </a:r>
            <a:r>
              <a:rPr lang="zh-CN" altLang="en-US" noProof="0"/>
              <a:t>号字</a:t>
            </a:r>
          </a:p>
        </p:txBody>
      </p:sp>
      <p:sp>
        <p:nvSpPr>
          <p:cNvPr id="8" name="Rectangle 4"/>
          <p:cNvSpPr>
            <a:spLocks noGrp="1" noChangeArrowheads="1"/>
          </p:cNvSpPr>
          <p:nvPr>
            <p:ph type="dt" sz="half" idx="10"/>
          </p:nvPr>
        </p:nvSpPr>
        <p:spPr bwMode="auto">
          <a:xfrm>
            <a:off x="576264" y="5900738"/>
            <a:ext cx="2687636" cy="450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a typeface="宋体" charset="-122"/>
              </a:defRPr>
            </a:lvl1pPr>
          </a:lstStyle>
          <a:p>
            <a:pPr>
              <a:defRPr/>
            </a:pPr>
            <a:endParaRPr lang="en-US" altLang="zh-CN"/>
          </a:p>
        </p:txBody>
      </p:sp>
      <p:sp>
        <p:nvSpPr>
          <p:cNvPr id="9" name="Rectangle 5"/>
          <p:cNvSpPr>
            <a:spLocks noGrp="1" noChangeArrowheads="1"/>
          </p:cNvSpPr>
          <p:nvPr>
            <p:ph type="ftr" sz="quarter" idx="11"/>
          </p:nvPr>
        </p:nvSpPr>
        <p:spPr bwMode="auto">
          <a:xfrm>
            <a:off x="3937001" y="5900738"/>
            <a:ext cx="3648075" cy="450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a typeface="宋体" charset="-122"/>
              </a:defRPr>
            </a:lvl1pPr>
          </a:lstStyle>
          <a:p>
            <a:pPr>
              <a:defRPr/>
            </a:pPr>
            <a:endParaRPr lang="en-US" altLang="zh-CN"/>
          </a:p>
        </p:txBody>
      </p:sp>
      <p:sp>
        <p:nvSpPr>
          <p:cNvPr id="10" name="Rectangle 6"/>
          <p:cNvSpPr>
            <a:spLocks noGrp="1" noChangeArrowheads="1"/>
          </p:cNvSpPr>
          <p:nvPr>
            <p:ph type="sldNum" sz="quarter" idx="12"/>
          </p:nvPr>
        </p:nvSpPr>
        <p:spPr bwMode="auto">
          <a:xfrm>
            <a:off x="8258175" y="5900738"/>
            <a:ext cx="2687638" cy="4508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a typeface="宋体" charset="-122"/>
              </a:defRPr>
            </a:lvl1pPr>
          </a:lstStyle>
          <a:p>
            <a:pPr>
              <a:defRPr/>
            </a:pPr>
            <a:fld id="{33ABA569-27A8-43CF-8612-E7C2905B5874}" type="slidenum">
              <a:rPr lang="en-US" altLang="zh-CN"/>
              <a:pPr>
                <a:defRPr/>
              </a:pPr>
              <a:t>‹#›</a:t>
            </a:fld>
            <a:endParaRPr lang="en-US" altLang="zh-CN" dirty="0"/>
          </a:p>
        </p:txBody>
      </p:sp>
    </p:spTree>
    <p:extLst>
      <p:ext uri="{BB962C8B-B14F-4D97-AF65-F5344CB8AC3E}">
        <p14:creationId xmlns:p14="http://schemas.microsoft.com/office/powerpoint/2010/main" val="43767541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249198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4470954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7" y="1074740"/>
            <a:ext cx="5356224"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40" y="1074740"/>
            <a:ext cx="5356224"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84755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7" y="1087438"/>
            <a:ext cx="5356224" cy="4776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40" y="1087438"/>
            <a:ext cx="5356224" cy="4776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734789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5"/>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2"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2"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5"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5"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405022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63080462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62130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4"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30402753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5" y="4535490"/>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5"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5"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13718905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1042481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70903" y="2"/>
            <a:ext cx="2722563" cy="58642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6" y="2"/>
            <a:ext cx="8015287" cy="58642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01291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5"/>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2"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2"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5"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5"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99571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30404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6235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4"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20361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5" y="4535490"/>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5"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5"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163909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4.wmf"/><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4.wmf"/><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3215" y="44450"/>
            <a:ext cx="10864851" cy="104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303215" y="1087438"/>
            <a:ext cx="10864851" cy="477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98314" name="Text Box 10"/>
          <p:cNvSpPr txBox="1">
            <a:spLocks noChangeArrowheads="1"/>
          </p:cNvSpPr>
          <p:nvPr userDrawn="1"/>
        </p:nvSpPr>
        <p:spPr bwMode="auto">
          <a:xfrm>
            <a:off x="952499" y="6026152"/>
            <a:ext cx="1906589" cy="20796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800">
              <a:ea typeface="Arial Unicode MS" pitchFamily="34" charset="-122"/>
              <a:cs typeface="Arial Unicode MS" pitchFamily="34" charset="-122"/>
            </a:endParaRPr>
          </a:p>
        </p:txBody>
      </p:sp>
      <p:sp>
        <p:nvSpPr>
          <p:cNvPr id="98315" name="Text Box 11"/>
          <p:cNvSpPr txBox="1">
            <a:spLocks noChangeArrowheads="1"/>
          </p:cNvSpPr>
          <p:nvPr userDrawn="1"/>
        </p:nvSpPr>
        <p:spPr bwMode="auto">
          <a:xfrm>
            <a:off x="330203" y="5984877"/>
            <a:ext cx="711200" cy="29051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1000">
              <a:ea typeface="Arial Unicode MS" pitchFamily="34" charset="-122"/>
              <a:cs typeface="Arial Unicode MS" pitchFamily="34" charset="-122"/>
            </a:endParaRPr>
          </a:p>
        </p:txBody>
      </p:sp>
      <p:sp>
        <p:nvSpPr>
          <p:cNvPr id="1030" name="Line 15"/>
          <p:cNvSpPr>
            <a:spLocks noChangeShapeType="1"/>
          </p:cNvSpPr>
          <p:nvPr/>
        </p:nvSpPr>
        <p:spPr bwMode="auto">
          <a:xfrm>
            <a:off x="314326" y="5961063"/>
            <a:ext cx="10856914"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Tree>
  </p:cSld>
  <p:clrMap bg1="lt1" tx1="dk1" bg2="lt2" tx2="dk2" accent1="accent1" accent2="accent2" accent3="accent3" accent4="accent4" accent5="accent5" accent6="accent6" hlink="hlink" folHlink="folHlink"/>
  <p:sldLayoutIdLst>
    <p:sldLayoutId id="2147486102" r:id="rId1"/>
    <p:sldLayoutId id="2147486071" r:id="rId2"/>
    <p:sldLayoutId id="2147486070" r:id="rId3"/>
    <p:sldLayoutId id="2147486069" r:id="rId4"/>
    <p:sldLayoutId id="2147486068" r:id="rId5"/>
    <p:sldLayoutId id="2147486067" r:id="rId6"/>
    <p:sldLayoutId id="2147486066" r:id="rId7"/>
    <p:sldLayoutId id="2147486065" r:id="rId8"/>
    <p:sldLayoutId id="2147486064" r:id="rId9"/>
    <p:sldLayoutId id="2147486063" r:id="rId10"/>
    <p:sldLayoutId id="2147486062" r:id="rId11"/>
    <p:sldLayoutId id="2147486061" r:id="rId12"/>
    <p:sldLayoutId id="2147486060" r:id="rId13"/>
  </p:sldLayoutIdLst>
  <p:txStyles>
    <p:title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mn-cs"/>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宋体" charset="-122"/>
        </a:defRPr>
      </a:lvl5pPr>
      <a:lvl6pPr marL="2514600" indent="-228600" algn="l" rtl="0" fontAlgn="base">
        <a:spcBef>
          <a:spcPct val="20000"/>
        </a:spcBef>
        <a:spcAft>
          <a:spcPct val="0"/>
        </a:spcAft>
        <a:buChar char="»"/>
        <a:defRPr sz="2000">
          <a:solidFill>
            <a:schemeClr val="tx1"/>
          </a:solidFill>
          <a:latin typeface="+mn-lt"/>
          <a:ea typeface="宋体" charset="-122"/>
        </a:defRPr>
      </a:lvl6pPr>
      <a:lvl7pPr marL="2971800" indent="-228600" algn="l" rtl="0" fontAlgn="base">
        <a:spcBef>
          <a:spcPct val="20000"/>
        </a:spcBef>
        <a:spcAft>
          <a:spcPct val="0"/>
        </a:spcAft>
        <a:buChar char="»"/>
        <a:defRPr sz="2000">
          <a:solidFill>
            <a:schemeClr val="tx1"/>
          </a:solidFill>
          <a:latin typeface="+mn-lt"/>
          <a:ea typeface="宋体" charset="-122"/>
        </a:defRPr>
      </a:lvl7pPr>
      <a:lvl8pPr marL="3429000" indent="-228600" algn="l" rtl="0" fontAlgn="base">
        <a:spcBef>
          <a:spcPct val="20000"/>
        </a:spcBef>
        <a:spcAft>
          <a:spcPct val="0"/>
        </a:spcAft>
        <a:buChar char="»"/>
        <a:defRPr sz="2000">
          <a:solidFill>
            <a:schemeClr val="tx1"/>
          </a:solidFill>
          <a:latin typeface="+mn-lt"/>
          <a:ea typeface="宋体" charset="-122"/>
        </a:defRPr>
      </a:lvl8pPr>
      <a:lvl9pPr marL="3886200" indent="-228600" algn="l" rtl="0" fontAlgn="base">
        <a:spcBef>
          <a:spcPct val="20000"/>
        </a:spcBef>
        <a:spcAft>
          <a:spcPct val="0"/>
        </a:spcAft>
        <a:buChar char="»"/>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03215" y="0"/>
            <a:ext cx="10864851" cy="1027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328615" y="1030289"/>
            <a:ext cx="10864851" cy="482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98314" name="Text Box 10"/>
          <p:cNvSpPr txBox="1">
            <a:spLocks noChangeArrowheads="1"/>
          </p:cNvSpPr>
          <p:nvPr userDrawn="1"/>
        </p:nvSpPr>
        <p:spPr bwMode="auto">
          <a:xfrm>
            <a:off x="952499" y="6026152"/>
            <a:ext cx="1906589" cy="20796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800">
              <a:ea typeface="Arial Unicode MS" pitchFamily="34" charset="-122"/>
              <a:cs typeface="Arial Unicode MS" pitchFamily="34" charset="-122"/>
            </a:endParaRPr>
          </a:p>
        </p:txBody>
      </p:sp>
      <p:sp>
        <p:nvSpPr>
          <p:cNvPr id="98315" name="Text Box 11"/>
          <p:cNvSpPr txBox="1">
            <a:spLocks noChangeArrowheads="1"/>
          </p:cNvSpPr>
          <p:nvPr userDrawn="1"/>
        </p:nvSpPr>
        <p:spPr bwMode="auto">
          <a:xfrm>
            <a:off x="330203" y="5984877"/>
            <a:ext cx="711200" cy="29051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1000">
              <a:ea typeface="Arial Unicode MS" pitchFamily="34" charset="-122"/>
              <a:cs typeface="Arial Unicode MS" pitchFamily="34" charset="-122"/>
            </a:endParaRPr>
          </a:p>
        </p:txBody>
      </p:sp>
      <p:sp>
        <p:nvSpPr>
          <p:cNvPr id="2054" name="Line 15"/>
          <p:cNvSpPr>
            <a:spLocks noChangeShapeType="1"/>
          </p:cNvSpPr>
          <p:nvPr/>
        </p:nvSpPr>
        <p:spPr bwMode="auto">
          <a:xfrm>
            <a:off x="314326" y="5961063"/>
            <a:ext cx="10856914"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Tree>
  </p:cSld>
  <p:clrMap bg1="lt1" tx1="dk1" bg2="lt2" tx2="dk2" accent1="accent1" accent2="accent2" accent3="accent3" accent4="accent4" accent5="accent5" accent6="accent6" hlink="hlink" folHlink="folHlink"/>
  <p:sldLayoutIdLst>
    <p:sldLayoutId id="2147486103" r:id="rId1"/>
    <p:sldLayoutId id="2147486081" r:id="rId2"/>
    <p:sldLayoutId id="2147486080" r:id="rId3"/>
    <p:sldLayoutId id="2147486079" r:id="rId4"/>
    <p:sldLayoutId id="2147486078" r:id="rId5"/>
    <p:sldLayoutId id="2147486077" r:id="rId6"/>
    <p:sldLayoutId id="2147486076" r:id="rId7"/>
    <p:sldLayoutId id="2147486075" r:id="rId8"/>
    <p:sldLayoutId id="2147486074" r:id="rId9"/>
    <p:sldLayoutId id="2147486073" r:id="rId10"/>
    <p:sldLayoutId id="2147486072" r:id="rId11"/>
  </p:sldLayoutIdLst>
  <p:txStyles>
    <p:title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mn-cs"/>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defRPr>
      </a:lvl4pPr>
      <a:lvl5pPr marL="2057400" indent="-228600" algn="l" rtl="0" eaLnBrk="0" fontAlgn="base" hangingPunct="0">
        <a:spcBef>
          <a:spcPct val="20000"/>
        </a:spcBef>
        <a:spcAft>
          <a:spcPct val="0"/>
        </a:spcAft>
        <a:buChar char="»"/>
        <a:defRPr sz="2000">
          <a:solidFill>
            <a:srgbClr val="4D4D4D"/>
          </a:solidFill>
          <a:latin typeface="+mn-lt"/>
          <a:ea typeface="+mn-ea"/>
        </a:defRPr>
      </a:lvl5pPr>
      <a:lvl6pPr marL="2514600" indent="-228600" algn="l" rtl="0" fontAlgn="base">
        <a:spcBef>
          <a:spcPct val="20000"/>
        </a:spcBef>
        <a:spcAft>
          <a:spcPct val="0"/>
        </a:spcAft>
        <a:buChar char="»"/>
        <a:defRPr sz="2000">
          <a:solidFill>
            <a:srgbClr val="4D4D4D"/>
          </a:solidFill>
          <a:latin typeface="+mn-lt"/>
          <a:ea typeface="+mn-ea"/>
        </a:defRPr>
      </a:lvl6pPr>
      <a:lvl7pPr marL="2971800" indent="-228600" algn="l" rtl="0" fontAlgn="base">
        <a:spcBef>
          <a:spcPct val="20000"/>
        </a:spcBef>
        <a:spcAft>
          <a:spcPct val="0"/>
        </a:spcAft>
        <a:buChar char="»"/>
        <a:defRPr sz="2000">
          <a:solidFill>
            <a:srgbClr val="4D4D4D"/>
          </a:solidFill>
          <a:latin typeface="+mn-lt"/>
          <a:ea typeface="+mn-ea"/>
        </a:defRPr>
      </a:lvl7pPr>
      <a:lvl8pPr marL="3429000" indent="-228600" algn="l" rtl="0" fontAlgn="base">
        <a:spcBef>
          <a:spcPct val="20000"/>
        </a:spcBef>
        <a:spcAft>
          <a:spcPct val="0"/>
        </a:spcAft>
        <a:buChar char="»"/>
        <a:defRPr sz="2000">
          <a:solidFill>
            <a:srgbClr val="4D4D4D"/>
          </a:solidFill>
          <a:latin typeface="+mn-lt"/>
          <a:ea typeface="+mn-ea"/>
        </a:defRPr>
      </a:lvl8pPr>
      <a:lvl9pPr marL="3886200" indent="-228600" algn="l" rtl="0" fontAlgn="base">
        <a:spcBef>
          <a:spcPct val="20000"/>
        </a:spcBef>
        <a:spcAft>
          <a:spcPct val="0"/>
        </a:spcAft>
        <a:buChar char="»"/>
        <a:defRPr sz="2000">
          <a:solidFill>
            <a:srgbClr val="4D4D4D"/>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303215" y="44450"/>
            <a:ext cx="10864851" cy="104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Rectangle 3"/>
          <p:cNvSpPr>
            <a:spLocks noGrp="1" noChangeArrowheads="1"/>
          </p:cNvSpPr>
          <p:nvPr>
            <p:ph type="body" idx="1"/>
          </p:nvPr>
        </p:nvSpPr>
        <p:spPr bwMode="auto">
          <a:xfrm>
            <a:off x="303215" y="1090613"/>
            <a:ext cx="10864851" cy="477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98314" name="Text Box 10"/>
          <p:cNvSpPr txBox="1">
            <a:spLocks noChangeArrowheads="1"/>
          </p:cNvSpPr>
          <p:nvPr/>
        </p:nvSpPr>
        <p:spPr bwMode="auto">
          <a:xfrm>
            <a:off x="952499" y="6026152"/>
            <a:ext cx="1906589" cy="20796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dirty="0">
                <a:ea typeface="Arial Unicode MS" pitchFamily="34" charset="-122"/>
                <a:cs typeface="Arial Unicode MS" pitchFamily="34" charset="-122"/>
              </a:rPr>
              <a:t>© 2011 </a:t>
            </a:r>
            <a:r>
              <a:rPr lang="en-US" altLang="zh-CN" sz="800" dirty="0" err="1">
                <a:ea typeface="Arial Unicode MS" pitchFamily="34" charset="-122"/>
                <a:cs typeface="Arial Unicode MS" pitchFamily="34" charset="-122"/>
              </a:rPr>
              <a:t>Mindray</a:t>
            </a:r>
            <a:r>
              <a:rPr lang="en-US" altLang="zh-CN" sz="800" dirty="0">
                <a:ea typeface="Arial Unicode MS" pitchFamily="34" charset="-122"/>
                <a:cs typeface="Arial Unicode MS" pitchFamily="34" charset="-122"/>
              </a:rPr>
              <a:t> Confidential</a:t>
            </a:r>
          </a:p>
        </p:txBody>
      </p:sp>
      <p:sp>
        <p:nvSpPr>
          <p:cNvPr id="98315" name="Text Box 11"/>
          <p:cNvSpPr txBox="1">
            <a:spLocks noChangeArrowheads="1"/>
          </p:cNvSpPr>
          <p:nvPr/>
        </p:nvSpPr>
        <p:spPr bwMode="auto">
          <a:xfrm>
            <a:off x="330203" y="5984877"/>
            <a:ext cx="711200" cy="29051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fld id="{141716F1-DEB9-4CEB-A50B-35CD946F019C}" type="slidenum">
              <a:rPr lang="en-US" altLang="zh-CN" sz="1000" smtClean="0">
                <a:ea typeface="Arial Unicode MS" pitchFamily="34" charset="-122"/>
                <a:cs typeface="Arial Unicode MS" pitchFamily="34" charset="-122"/>
              </a:rPr>
              <a:pPr eaLnBrk="0" hangingPunct="0">
                <a:spcBef>
                  <a:spcPct val="70000"/>
                </a:spcBef>
                <a:buClr>
                  <a:srgbClr val="990000"/>
                </a:buClr>
                <a:buFont typeface="Wingdings" pitchFamily="2" charset="2"/>
                <a:buNone/>
                <a:defRPr/>
              </a:pPr>
              <a:t>‹#›</a:t>
            </a:fld>
            <a:endParaRPr lang="en-US" altLang="zh-CN" sz="1000" dirty="0">
              <a:ea typeface="Arial Unicode MS" pitchFamily="34" charset="-122"/>
              <a:cs typeface="Arial Unicode MS" pitchFamily="34" charset="-122"/>
            </a:endParaRPr>
          </a:p>
        </p:txBody>
      </p:sp>
      <p:sp>
        <p:nvSpPr>
          <p:cNvPr id="3078" name="Line 15"/>
          <p:cNvSpPr>
            <a:spLocks noChangeShapeType="1"/>
          </p:cNvSpPr>
          <p:nvPr/>
        </p:nvSpPr>
        <p:spPr bwMode="auto">
          <a:xfrm>
            <a:off x="314326" y="5961063"/>
            <a:ext cx="10856914"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pic>
        <p:nvPicPr>
          <p:cNvPr id="3079" name="Picture 11" descr="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358313" y="5999163"/>
            <a:ext cx="1781176"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104" r:id="rId1"/>
    <p:sldLayoutId id="2147486091" r:id="rId2"/>
    <p:sldLayoutId id="2147486090" r:id="rId3"/>
    <p:sldLayoutId id="2147486089" r:id="rId4"/>
    <p:sldLayoutId id="2147486088" r:id="rId5"/>
    <p:sldLayoutId id="2147486087" r:id="rId6"/>
    <p:sldLayoutId id="2147486086" r:id="rId7"/>
    <p:sldLayoutId id="2147486085" r:id="rId8"/>
    <p:sldLayoutId id="2147486084" r:id="rId9"/>
    <p:sldLayoutId id="2147486083" r:id="rId10"/>
    <p:sldLayoutId id="2147486082" r:id="rId11"/>
  </p:sldLayoutIdLst>
  <p:txStyles>
    <p:title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mn-cs"/>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328615" y="0"/>
            <a:ext cx="10864851" cy="108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Rectangle 3"/>
          <p:cNvSpPr>
            <a:spLocks noGrp="1" noChangeArrowheads="1"/>
          </p:cNvSpPr>
          <p:nvPr>
            <p:ph type="body" idx="1"/>
          </p:nvPr>
        </p:nvSpPr>
        <p:spPr bwMode="auto">
          <a:xfrm>
            <a:off x="303215" y="1074740"/>
            <a:ext cx="10864851" cy="478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98314" name="Text Box 10"/>
          <p:cNvSpPr txBox="1">
            <a:spLocks noChangeArrowheads="1"/>
          </p:cNvSpPr>
          <p:nvPr/>
        </p:nvSpPr>
        <p:spPr bwMode="auto">
          <a:xfrm>
            <a:off x="952499" y="6026152"/>
            <a:ext cx="1906589" cy="20796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dirty="0">
                <a:ea typeface="Arial Unicode MS" pitchFamily="34" charset="-122"/>
                <a:cs typeface="Arial Unicode MS" pitchFamily="34" charset="-122"/>
              </a:rPr>
              <a:t>© 2011 </a:t>
            </a:r>
            <a:r>
              <a:rPr lang="en-US" altLang="zh-CN" sz="800" dirty="0" err="1">
                <a:ea typeface="Arial Unicode MS" pitchFamily="34" charset="-122"/>
                <a:cs typeface="Arial Unicode MS" pitchFamily="34" charset="-122"/>
              </a:rPr>
              <a:t>Mindray</a:t>
            </a:r>
            <a:r>
              <a:rPr lang="en-US" altLang="zh-CN" sz="800" dirty="0">
                <a:ea typeface="Arial Unicode MS" pitchFamily="34" charset="-122"/>
                <a:cs typeface="Arial Unicode MS" pitchFamily="34" charset="-122"/>
              </a:rPr>
              <a:t> Confidential</a:t>
            </a:r>
          </a:p>
        </p:txBody>
      </p:sp>
      <p:sp>
        <p:nvSpPr>
          <p:cNvPr id="98315" name="Text Box 11"/>
          <p:cNvSpPr txBox="1">
            <a:spLocks noChangeArrowheads="1"/>
          </p:cNvSpPr>
          <p:nvPr/>
        </p:nvSpPr>
        <p:spPr bwMode="auto">
          <a:xfrm>
            <a:off x="330203" y="5984877"/>
            <a:ext cx="711200" cy="29051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fld id="{97717CAE-8A56-4A1E-9CCF-14BB7D98A060}" type="slidenum">
              <a:rPr lang="en-US" altLang="zh-CN" sz="1000" smtClean="0">
                <a:ea typeface="Arial Unicode MS" pitchFamily="34" charset="-122"/>
                <a:cs typeface="Arial Unicode MS" pitchFamily="34" charset="-122"/>
              </a:rPr>
              <a:pPr eaLnBrk="0" hangingPunct="0">
                <a:spcBef>
                  <a:spcPct val="70000"/>
                </a:spcBef>
                <a:buClr>
                  <a:srgbClr val="990000"/>
                </a:buClr>
                <a:buFont typeface="Wingdings" pitchFamily="2" charset="2"/>
                <a:buNone/>
                <a:defRPr/>
              </a:pPr>
              <a:t>‹#›</a:t>
            </a:fld>
            <a:endParaRPr lang="en-US" altLang="zh-CN" sz="1000" dirty="0">
              <a:ea typeface="Arial Unicode MS" pitchFamily="34" charset="-122"/>
              <a:cs typeface="Arial Unicode MS" pitchFamily="34" charset="-122"/>
            </a:endParaRPr>
          </a:p>
        </p:txBody>
      </p:sp>
      <p:sp>
        <p:nvSpPr>
          <p:cNvPr id="4102" name="Line 15"/>
          <p:cNvSpPr>
            <a:spLocks noChangeShapeType="1"/>
          </p:cNvSpPr>
          <p:nvPr/>
        </p:nvSpPr>
        <p:spPr bwMode="auto">
          <a:xfrm>
            <a:off x="314326" y="5961063"/>
            <a:ext cx="10856914"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pic>
        <p:nvPicPr>
          <p:cNvPr id="4103" name="Picture 11" descr="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358313" y="5999163"/>
            <a:ext cx="1781176"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105" r:id="rId1"/>
    <p:sldLayoutId id="2147486101" r:id="rId2"/>
    <p:sldLayoutId id="2147486100" r:id="rId3"/>
    <p:sldLayoutId id="2147486099" r:id="rId4"/>
    <p:sldLayoutId id="2147486098" r:id="rId5"/>
    <p:sldLayoutId id="2147486097" r:id="rId6"/>
    <p:sldLayoutId id="2147486096" r:id="rId7"/>
    <p:sldLayoutId id="2147486095" r:id="rId8"/>
    <p:sldLayoutId id="2147486094" r:id="rId9"/>
    <p:sldLayoutId id="2147486093" r:id="rId10"/>
    <p:sldLayoutId id="2147486092" r:id="rId11"/>
  </p:sldLayoutIdLst>
  <p:txStyles>
    <p:title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p:titleStyle>
    <p:bodyStyle>
      <a:lvl1pPr marL="342900" indent="-342900" algn="l" rtl="0" eaLnBrk="0" fontAlgn="base" hangingPunct="0">
        <a:lnSpc>
          <a:spcPct val="120000"/>
        </a:lnSpc>
        <a:spcBef>
          <a:spcPct val="0"/>
        </a:spcBef>
        <a:spcAft>
          <a:spcPct val="0"/>
        </a:spcAft>
        <a:buClr>
          <a:srgbClr val="C7000B"/>
        </a:buClr>
        <a:buFont typeface="Wingdings" pitchFamily="2" charset="2"/>
        <a:buChar char="l"/>
        <a:defRPr sz="2000">
          <a:solidFill>
            <a:srgbClr val="4D4D4D"/>
          </a:solidFill>
          <a:latin typeface="+mn-lt"/>
          <a:ea typeface="+mn-ea"/>
          <a:cs typeface="+mn-cs"/>
        </a:defRPr>
      </a:lvl1pPr>
      <a:lvl2pPr marL="742950" indent="-285750" algn="l" rtl="0" eaLnBrk="0" fontAlgn="base" hangingPunct="0">
        <a:lnSpc>
          <a:spcPct val="120000"/>
        </a:lnSpc>
        <a:spcBef>
          <a:spcPct val="0"/>
        </a:spcBef>
        <a:spcAft>
          <a:spcPct val="0"/>
        </a:spcAft>
        <a:buClr>
          <a:srgbClr val="C7000B"/>
        </a:buClr>
        <a:buFont typeface="Wingdings" pitchFamily="2" charset="2"/>
        <a:buChar char="l"/>
        <a:defRPr>
          <a:solidFill>
            <a:srgbClr val="4D4D4D"/>
          </a:solidFill>
          <a:latin typeface="+mn-lt"/>
          <a:ea typeface="+mn-ea"/>
        </a:defRPr>
      </a:lvl2pPr>
      <a:lvl3pPr marL="1143000" indent="-228600" algn="l" rtl="0" eaLnBrk="0" fontAlgn="base" hangingPunct="0">
        <a:lnSpc>
          <a:spcPct val="120000"/>
        </a:lnSpc>
        <a:spcBef>
          <a:spcPct val="0"/>
        </a:spcBef>
        <a:spcAft>
          <a:spcPct val="0"/>
        </a:spcAft>
        <a:buClr>
          <a:srgbClr val="C7000B"/>
        </a:buClr>
        <a:buFont typeface="Wingdings" pitchFamily="2" charset="2"/>
        <a:buChar char="l"/>
        <a:defRPr sz="1600">
          <a:solidFill>
            <a:srgbClr val="4D4D4D"/>
          </a:solidFill>
          <a:latin typeface="+mn-lt"/>
          <a:ea typeface="+mn-ea"/>
        </a:defRPr>
      </a:lvl3pPr>
      <a:lvl4pPr marL="1600200" indent="-228600" algn="l" rtl="0" eaLnBrk="0" fontAlgn="base" hangingPunct="0">
        <a:lnSpc>
          <a:spcPct val="120000"/>
        </a:lnSpc>
        <a:spcBef>
          <a:spcPct val="0"/>
        </a:spcBef>
        <a:spcAft>
          <a:spcPct val="0"/>
        </a:spcAft>
        <a:buClr>
          <a:srgbClr val="C7000B"/>
        </a:buClr>
        <a:buFont typeface="Wingdings" pitchFamily="2" charset="2"/>
        <a:buChar char="l"/>
        <a:defRPr sz="1400">
          <a:solidFill>
            <a:srgbClr val="4D4D4D"/>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宋体" charset="-122"/>
        </a:defRPr>
      </a:lvl5pPr>
      <a:lvl6pPr marL="2514600" indent="-228600" algn="l" rtl="0" fontAlgn="base">
        <a:spcBef>
          <a:spcPct val="20000"/>
        </a:spcBef>
        <a:spcAft>
          <a:spcPct val="0"/>
        </a:spcAft>
        <a:buChar char="»"/>
        <a:defRPr sz="2000">
          <a:solidFill>
            <a:schemeClr val="tx1"/>
          </a:solidFill>
          <a:latin typeface="+mn-lt"/>
          <a:ea typeface="宋体" charset="-122"/>
        </a:defRPr>
      </a:lvl6pPr>
      <a:lvl7pPr marL="2971800" indent="-228600" algn="l" rtl="0" fontAlgn="base">
        <a:spcBef>
          <a:spcPct val="20000"/>
        </a:spcBef>
        <a:spcAft>
          <a:spcPct val="0"/>
        </a:spcAft>
        <a:buChar char="»"/>
        <a:defRPr sz="2000">
          <a:solidFill>
            <a:schemeClr val="tx1"/>
          </a:solidFill>
          <a:latin typeface="+mn-lt"/>
          <a:ea typeface="宋体" charset="-122"/>
        </a:defRPr>
      </a:lvl7pPr>
      <a:lvl8pPr marL="3429000" indent="-228600" algn="l" rtl="0" fontAlgn="base">
        <a:spcBef>
          <a:spcPct val="20000"/>
        </a:spcBef>
        <a:spcAft>
          <a:spcPct val="0"/>
        </a:spcAft>
        <a:buChar char="»"/>
        <a:defRPr sz="2000">
          <a:solidFill>
            <a:schemeClr val="tx1"/>
          </a:solidFill>
          <a:latin typeface="+mn-lt"/>
          <a:ea typeface="宋体" charset="-122"/>
        </a:defRPr>
      </a:lvl8pPr>
      <a:lvl9pPr marL="3886200" indent="-228600" algn="l" rtl="0" fontAlgn="base">
        <a:spcBef>
          <a:spcPct val="20000"/>
        </a:spcBef>
        <a:spcAft>
          <a:spcPct val="0"/>
        </a:spcAft>
        <a:buChar char="»"/>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BB5737-49C3-41E1-8F52-316CBA15AD9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16E621D-FD2C-9C4B-400B-D9B42B82751A}"/>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E183BF06-5B0F-1C90-64F7-A84207947381}"/>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lang="zh-CN" altLang="en-US" sz="900" dirty="0">
                <a:solidFill>
                  <a:srgbClr val="000000"/>
                </a:solidFill>
                <a:latin typeface="Times New Roman" pitchFamily="18" charset="0"/>
                <a:cs typeface="Times New Roman" pitchFamily="18" charset="0"/>
              </a:rPr>
              <a:t>服務業行銷</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Service</a:t>
            </a:r>
            <a:r>
              <a:rPr lang="en-US" altLang="zh-CN" sz="900" dirty="0">
                <a:solidFill>
                  <a:srgbClr val="000000"/>
                </a:solidFill>
                <a:latin typeface="Times New Roman" pitchFamily="18" charset="0"/>
                <a:cs typeface="Times New Roman" pitchFamily="18" charset="0"/>
              </a:rPr>
              <a:t> </a:t>
            </a:r>
            <a:r>
              <a:rPr lang="en-US" altLang="zh-CN" sz="900" i="1" dirty="0">
                <a:solidFill>
                  <a:srgbClr val="000000"/>
                </a:solidFill>
                <a:latin typeface="Times New Roman" pitchFamily="18" charset="0"/>
                <a:cs typeface="Times New Roman" pitchFamily="18" charset="0"/>
              </a:rPr>
              <a:t>Marketing</a:t>
            </a:r>
            <a:r>
              <a:rPr lang="en-US" altLang="zh-TW" sz="900" dirty="0">
                <a:solidFill>
                  <a:srgbClr val="000000"/>
                </a:solidFill>
                <a:latin typeface="Times New Roman" pitchFamily="18" charset="0"/>
                <a:cs typeface="Times New Roman" pitchFamily="18" charset="0"/>
              </a:rPr>
              <a:t>)</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
        <p:nvSpPr>
          <p:cNvPr id="4" name="矩形 3">
            <a:extLst>
              <a:ext uri="{FF2B5EF4-FFF2-40B4-BE49-F238E27FC236}">
                <a16:creationId xmlns:a16="http://schemas.microsoft.com/office/drawing/2014/main" id="{2BAC3EB8-588B-2B52-BFFF-7340023C5E76}"/>
              </a:ext>
            </a:extLst>
          </p:cNvPr>
          <p:cNvSpPr/>
          <p:nvPr/>
        </p:nvSpPr>
        <p:spPr>
          <a:xfrm>
            <a:off x="3635007" y="1763914"/>
            <a:ext cx="4252059" cy="1476173"/>
          </a:xfrm>
          <a:prstGeom prst="rect">
            <a:avLst/>
          </a:prstGeom>
        </p:spPr>
        <p:txBody>
          <a:bodyPr wrap="square">
            <a:spAutoFit/>
          </a:bodyPr>
          <a:lstStyle/>
          <a:p>
            <a:pPr algn="ctr">
              <a:lnSpc>
                <a:spcPct val="150000"/>
              </a:lnSpc>
            </a:pPr>
            <a:r>
              <a:rPr lang="zh-TW" altLang="en-US" sz="3200" dirty="0">
                <a:solidFill>
                  <a:srgbClr val="4D4D4D"/>
                </a:solidFill>
                <a:latin typeface="Times New Roman" pitchFamily="18" charset="0"/>
                <a:cs typeface="Times New Roman" pitchFamily="18" charset="0"/>
              </a:rPr>
              <a:t>服務</a:t>
            </a:r>
            <a:r>
              <a:rPr lang="zh-CN" altLang="en-US" sz="3200" dirty="0">
                <a:solidFill>
                  <a:srgbClr val="4D4D4D"/>
                </a:solidFill>
                <a:latin typeface="Times New Roman" pitchFamily="18" charset="0"/>
                <a:cs typeface="Times New Roman" pitchFamily="18" charset="0"/>
              </a:rPr>
              <a:t>業行銷</a:t>
            </a:r>
            <a:endParaRPr lang="en-US" altLang="zh-CN" sz="3200" dirty="0">
              <a:solidFill>
                <a:srgbClr val="4D4D4D"/>
              </a:solidFill>
              <a:latin typeface="Times New Roman" pitchFamily="18" charset="0"/>
              <a:cs typeface="Times New Roman" pitchFamily="18" charset="0"/>
            </a:endParaRPr>
          </a:p>
          <a:p>
            <a:pPr algn="ctr">
              <a:lnSpc>
                <a:spcPct val="150000"/>
              </a:lnSpc>
            </a:pPr>
            <a:r>
              <a:rPr lang="zh-CN" altLang="en-US" sz="3200" dirty="0">
                <a:solidFill>
                  <a:srgbClr val="4D4D4D"/>
                </a:solidFill>
                <a:latin typeface="Times New Roman" pitchFamily="18" charset="0"/>
                <a:cs typeface="Times New Roman" pitchFamily="18" charset="0"/>
              </a:rPr>
              <a:t>（</a:t>
            </a:r>
            <a:r>
              <a:rPr lang="en-US" altLang="zh-CN" sz="3200" dirty="0">
                <a:solidFill>
                  <a:srgbClr val="4D4D4D"/>
                </a:solidFill>
                <a:latin typeface="Times New Roman" pitchFamily="18" charset="0"/>
                <a:cs typeface="Times New Roman" pitchFamily="18" charset="0"/>
              </a:rPr>
              <a:t>Service Marketing</a:t>
            </a:r>
            <a:r>
              <a:rPr lang="zh-CN" altLang="en-US" sz="3200" dirty="0">
                <a:solidFill>
                  <a:srgbClr val="4D4D4D"/>
                </a:solidFill>
                <a:latin typeface="Times New Roman" pitchFamily="18" charset="0"/>
                <a:cs typeface="Times New Roman" pitchFamily="18" charset="0"/>
              </a:rPr>
              <a:t>）</a:t>
            </a:r>
            <a:endParaRPr lang="zh-TW" altLang="en-US" sz="3200" dirty="0">
              <a:solidFill>
                <a:srgbClr val="4D4D4D"/>
              </a:solidFill>
              <a:latin typeface="Times New Roman" pitchFamily="18" charset="0"/>
              <a:cs typeface="Times New Roman" pitchFamily="18" charset="0"/>
            </a:endParaRPr>
          </a:p>
        </p:txBody>
      </p:sp>
    </p:spTree>
    <p:extLst>
      <p:ext uri="{BB962C8B-B14F-4D97-AF65-F5344CB8AC3E}">
        <p14:creationId xmlns:p14="http://schemas.microsoft.com/office/powerpoint/2010/main" val="3980560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DDE24B-B06B-E439-1760-CB3D6947653E}"/>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F5F25D0-7595-6A7A-6133-CDEA5D7691FF}"/>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8EDFBD0A-29D8-72FF-2650-60B281CEEF38}"/>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lang="zh-CN" altLang="en-US" sz="900" dirty="0">
                <a:solidFill>
                  <a:srgbClr val="000000"/>
                </a:solidFill>
                <a:latin typeface="Times New Roman" pitchFamily="18" charset="0"/>
                <a:cs typeface="Times New Roman" pitchFamily="18" charset="0"/>
              </a:rPr>
              <a:t>服務業行銷</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Service</a:t>
            </a:r>
            <a:r>
              <a:rPr lang="en-US" altLang="zh-CN" sz="900" dirty="0">
                <a:solidFill>
                  <a:srgbClr val="000000"/>
                </a:solidFill>
                <a:latin typeface="Times New Roman" pitchFamily="18" charset="0"/>
                <a:cs typeface="Times New Roman" pitchFamily="18" charset="0"/>
              </a:rPr>
              <a:t> </a:t>
            </a:r>
            <a:r>
              <a:rPr lang="en-US" altLang="zh-CN" sz="900" i="1" dirty="0">
                <a:solidFill>
                  <a:srgbClr val="000000"/>
                </a:solidFill>
                <a:latin typeface="Times New Roman" pitchFamily="18" charset="0"/>
                <a:cs typeface="Times New Roman" pitchFamily="18" charset="0"/>
              </a:rPr>
              <a:t>Marketing</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行銷策略</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strategy</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：定價</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Price</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
        <p:nvSpPr>
          <p:cNvPr id="4" name="矩形 3">
            <a:extLst>
              <a:ext uri="{FF2B5EF4-FFF2-40B4-BE49-F238E27FC236}">
                <a16:creationId xmlns:a16="http://schemas.microsoft.com/office/drawing/2014/main" id="{A94A06EA-5B80-4111-A353-77C057F3A1B1}"/>
              </a:ext>
            </a:extLst>
          </p:cNvPr>
          <p:cNvSpPr/>
          <p:nvPr/>
        </p:nvSpPr>
        <p:spPr>
          <a:xfrm>
            <a:off x="2431097" y="1635721"/>
            <a:ext cx="7352983" cy="823687"/>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服務業（</a:t>
            </a:r>
            <a:r>
              <a:rPr lang="en-US" altLang="zh-CN" sz="1100" dirty="0">
                <a:solidFill>
                  <a:srgbClr val="4D4D4D"/>
                </a:solidFill>
                <a:latin typeface="Times New Roman" pitchFamily="18" charset="0"/>
                <a:cs typeface="Times New Roman" pitchFamily="18" charset="0"/>
              </a:rPr>
              <a:t>service</a:t>
            </a:r>
            <a:r>
              <a:rPr lang="zh-CN" altLang="en-US" sz="1100" dirty="0">
                <a:solidFill>
                  <a:srgbClr val="4D4D4D"/>
                </a:solidFill>
                <a:latin typeface="Times New Roman" pitchFamily="18" charset="0"/>
                <a:cs typeface="Times New Roman" pitchFamily="18" charset="0"/>
              </a:rPr>
              <a:t>）的行銷策略（</a:t>
            </a:r>
            <a:r>
              <a:rPr lang="en-US" altLang="zh-CN" sz="1100" dirty="0">
                <a:solidFill>
                  <a:srgbClr val="4D4D4D"/>
                </a:solidFill>
                <a:latin typeface="Times New Roman" pitchFamily="18" charset="0"/>
                <a:cs typeface="Times New Roman" pitchFamily="18" charset="0"/>
              </a:rPr>
              <a:t>Marketing Strategy</a:t>
            </a:r>
            <a:r>
              <a:rPr lang="zh-CN" altLang="en-US" sz="1100" dirty="0">
                <a:solidFill>
                  <a:srgbClr val="4D4D4D"/>
                </a:solidFill>
                <a:latin typeface="Times New Roman" pitchFamily="18" charset="0"/>
                <a:cs typeface="Times New Roman" pitchFamily="18" charset="0"/>
              </a:rPr>
              <a:t>）：定價（</a:t>
            </a:r>
            <a:r>
              <a:rPr lang="en-US" altLang="zh-CN" sz="1100" dirty="0">
                <a:solidFill>
                  <a:srgbClr val="4D4D4D"/>
                </a:solidFill>
                <a:latin typeface="Times New Roman" pitchFamily="18" charset="0"/>
                <a:cs typeface="Times New Roman" pitchFamily="18" charset="0"/>
              </a:rPr>
              <a:t>Price</a:t>
            </a:r>
            <a:r>
              <a:rPr lang="zh-CN" altLang="en-US" sz="1100" dirty="0">
                <a:solidFill>
                  <a:srgbClr val="4D4D4D"/>
                </a:solidFill>
                <a:latin typeface="Times New Roman" pitchFamily="18" charset="0"/>
                <a:cs typeface="Times New Roman" pitchFamily="18" charset="0"/>
              </a:rPr>
              <a:t>）</a:t>
            </a:r>
            <a:endParaRPr lang="en-US" altLang="zh-CN"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由於服務具有易逝性的特點，所以很難達成穩定的服務需求，或通過服務需求預測，來降低服務需求起伏的風險</a:t>
            </a:r>
            <a:r>
              <a:rPr lang="zh-CN" altLang="en-US" sz="1100" dirty="0">
                <a:solidFill>
                  <a:srgbClr val="4D4D4D"/>
                </a:solidFill>
                <a:latin typeface="Times New Roman" pitchFamily="18" charset="0"/>
                <a:cs typeface="Times New Roman" pitchFamily="18" charset="0"/>
              </a:rPr>
              <a:t>。</a:t>
            </a:r>
            <a:endParaRPr lang="en-US" altLang="zh-CN"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根據價格彈性</a:t>
            </a:r>
            <a:r>
              <a:rPr lang="zh-CN" altLang="en-US" sz="1100" dirty="0">
                <a:solidFill>
                  <a:srgbClr val="4D4D4D"/>
                </a:solidFill>
                <a:latin typeface="Times New Roman" pitchFamily="18" charset="0"/>
                <a:cs typeface="Times New Roman" pitchFamily="18" charset="0"/>
              </a:rPr>
              <a:t>，調整</a:t>
            </a:r>
            <a:r>
              <a:rPr lang="zh-TW" altLang="en-US" sz="1100" dirty="0">
                <a:solidFill>
                  <a:srgbClr val="4D4D4D"/>
                </a:solidFill>
                <a:latin typeface="Times New Roman" pitchFamily="18" charset="0"/>
                <a:cs typeface="Times New Roman" pitchFamily="18" charset="0"/>
              </a:rPr>
              <a:t>服務</a:t>
            </a:r>
            <a:r>
              <a:rPr lang="zh-CN" altLang="en-US" sz="1100" dirty="0">
                <a:solidFill>
                  <a:srgbClr val="4D4D4D"/>
                </a:solidFill>
                <a:latin typeface="Times New Roman" pitchFamily="18" charset="0"/>
                <a:cs typeface="Times New Roman" pitchFamily="18" charset="0"/>
              </a:rPr>
              <a:t>市場</a:t>
            </a:r>
            <a:r>
              <a:rPr lang="zh-TW" altLang="en-US" sz="1100" dirty="0">
                <a:solidFill>
                  <a:srgbClr val="4D4D4D"/>
                </a:solidFill>
                <a:latin typeface="Times New Roman" pitchFamily="18" charset="0"/>
                <a:cs typeface="Times New Roman" pitchFamily="18" charset="0"/>
              </a:rPr>
              <a:t>的</a:t>
            </a:r>
            <a:r>
              <a:rPr lang="zh-CN" altLang="en-US" sz="1100" dirty="0">
                <a:solidFill>
                  <a:srgbClr val="4D4D4D"/>
                </a:solidFill>
                <a:latin typeface="Times New Roman" pitchFamily="18" charset="0"/>
                <a:cs typeface="Times New Roman" pitchFamily="18" charset="0"/>
              </a:rPr>
              <a:t>需求</a:t>
            </a:r>
            <a:r>
              <a:rPr lang="zh-TW" altLang="en-US" sz="1100" dirty="0">
                <a:solidFill>
                  <a:srgbClr val="4D4D4D"/>
                </a:solidFill>
                <a:latin typeface="Times New Roman" pitchFamily="18" charset="0"/>
                <a:cs typeface="Times New Roman" pitchFamily="18" charset="0"/>
              </a:rPr>
              <a:t>容量</a:t>
            </a:r>
            <a:r>
              <a:rPr lang="zh-CN" altLang="en-US" sz="1100" dirty="0">
                <a:solidFill>
                  <a:srgbClr val="4D4D4D"/>
                </a:solidFill>
                <a:latin typeface="Times New Roman" pitchFamily="18" charset="0"/>
                <a:cs typeface="Times New Roman" pitchFamily="18" charset="0"/>
              </a:rPr>
              <a:t>。</a:t>
            </a:r>
            <a:endParaRPr lang="zh-TW" altLang="en-US" sz="1100" dirty="0">
              <a:solidFill>
                <a:srgbClr val="4D4D4D"/>
              </a:solidFill>
              <a:latin typeface="Times New Roman" pitchFamily="18" charset="0"/>
              <a:cs typeface="Times New Roman" pitchFamily="18" charset="0"/>
            </a:endParaRPr>
          </a:p>
        </p:txBody>
      </p:sp>
      <p:sp>
        <p:nvSpPr>
          <p:cNvPr id="6" name="矩形 5">
            <a:extLst>
              <a:ext uri="{FF2B5EF4-FFF2-40B4-BE49-F238E27FC236}">
                <a16:creationId xmlns:a16="http://schemas.microsoft.com/office/drawing/2014/main" id="{D84629B9-016A-4E0E-A184-E99E072EC207}"/>
              </a:ext>
            </a:extLst>
          </p:cNvPr>
          <p:cNvSpPr/>
          <p:nvPr/>
        </p:nvSpPr>
        <p:spPr>
          <a:xfrm>
            <a:off x="2733036" y="3333202"/>
            <a:ext cx="1975153"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捆綁服務（</a:t>
            </a:r>
            <a:r>
              <a:rPr lang="en-US" altLang="zh-TW" sz="1100" i="1" dirty="0">
                <a:solidFill>
                  <a:srgbClr val="000000"/>
                </a:solidFill>
                <a:latin typeface="Times New Roman" pitchFamily="18" charset="0"/>
                <a:cs typeface="Times New Roman" pitchFamily="18" charset="0"/>
              </a:rPr>
              <a:t>service bundling</a:t>
            </a:r>
            <a:r>
              <a:rPr lang="zh-TW" altLang="en-US" sz="1100" dirty="0">
                <a:solidFill>
                  <a:srgbClr val="000000"/>
                </a:solidFill>
                <a:latin typeface="Times New Roman" pitchFamily="18" charset="0"/>
                <a:cs typeface="Times New Roman" pitchFamily="18" charset="0"/>
              </a:rPr>
              <a:t>）</a:t>
            </a:r>
          </a:p>
        </p:txBody>
      </p:sp>
      <p:sp>
        <p:nvSpPr>
          <p:cNvPr id="7" name="矩形 6">
            <a:extLst>
              <a:ext uri="{FF2B5EF4-FFF2-40B4-BE49-F238E27FC236}">
                <a16:creationId xmlns:a16="http://schemas.microsoft.com/office/drawing/2014/main" id="{889122E7-BA9F-D3B1-A731-C89C6D4D1A23}"/>
              </a:ext>
            </a:extLst>
          </p:cNvPr>
          <p:cNvSpPr/>
          <p:nvPr/>
        </p:nvSpPr>
        <p:spPr>
          <a:xfrm>
            <a:off x="4983392" y="2988703"/>
            <a:ext cx="351005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、完全捆綁服務（</a:t>
            </a:r>
            <a:r>
              <a:rPr lang="en-US" altLang="zh-TW" sz="1100" i="1" dirty="0">
                <a:solidFill>
                  <a:srgbClr val="000000"/>
                </a:solidFill>
                <a:latin typeface="Times New Roman" pitchFamily="18" charset="0"/>
                <a:cs typeface="Times New Roman" pitchFamily="18" charset="0"/>
              </a:rPr>
              <a:t>pure bundling</a:t>
            </a:r>
            <a:r>
              <a:rPr lang="zh-TW" altLang="en-US" sz="1100" dirty="0">
                <a:solidFill>
                  <a:srgbClr val="000000"/>
                </a:solidFill>
                <a:latin typeface="Times New Roman" pitchFamily="18" charset="0"/>
                <a:cs typeface="Times New Roman" pitchFamily="18" charset="0"/>
              </a:rPr>
              <a:t>）</a:t>
            </a:r>
          </a:p>
        </p:txBody>
      </p:sp>
      <p:sp>
        <p:nvSpPr>
          <p:cNvPr id="8" name="左大括号 7">
            <a:extLst>
              <a:ext uri="{FF2B5EF4-FFF2-40B4-BE49-F238E27FC236}">
                <a16:creationId xmlns:a16="http://schemas.microsoft.com/office/drawing/2014/main" id="{F00C4B55-3DAF-0968-C5E4-76F552555F40}"/>
              </a:ext>
            </a:extLst>
          </p:cNvPr>
          <p:cNvSpPr/>
          <p:nvPr/>
        </p:nvSpPr>
        <p:spPr>
          <a:xfrm>
            <a:off x="4708190" y="3037615"/>
            <a:ext cx="264989" cy="905301"/>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9" name="矩形 8">
            <a:extLst>
              <a:ext uri="{FF2B5EF4-FFF2-40B4-BE49-F238E27FC236}">
                <a16:creationId xmlns:a16="http://schemas.microsoft.com/office/drawing/2014/main" id="{3A24E232-A63E-4DE9-F830-05A525F2E206}"/>
              </a:ext>
            </a:extLst>
          </p:cNvPr>
          <p:cNvSpPr/>
          <p:nvPr/>
        </p:nvSpPr>
        <p:spPr>
          <a:xfrm>
            <a:off x="4983389" y="3308744"/>
            <a:ext cx="351005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、組合捆綁服務（</a:t>
            </a:r>
            <a:r>
              <a:rPr lang="en-US" altLang="zh-TW" sz="1100" i="1" dirty="0">
                <a:solidFill>
                  <a:srgbClr val="000000"/>
                </a:solidFill>
                <a:latin typeface="Times New Roman" pitchFamily="18" charset="0"/>
                <a:cs typeface="Times New Roman" pitchFamily="18" charset="0"/>
              </a:rPr>
              <a:t>mixed bundling</a:t>
            </a:r>
            <a:r>
              <a:rPr lang="zh-TW" altLang="en-US" sz="1100" dirty="0">
                <a:solidFill>
                  <a:srgbClr val="000000"/>
                </a:solidFill>
                <a:latin typeface="Times New Roman" pitchFamily="18" charset="0"/>
                <a:cs typeface="Times New Roman" pitchFamily="18" charset="0"/>
              </a:rPr>
              <a:t>）</a:t>
            </a:r>
          </a:p>
        </p:txBody>
      </p:sp>
      <p:sp>
        <p:nvSpPr>
          <p:cNvPr id="10" name="矩形 9">
            <a:extLst>
              <a:ext uri="{FF2B5EF4-FFF2-40B4-BE49-F238E27FC236}">
                <a16:creationId xmlns:a16="http://schemas.microsoft.com/office/drawing/2014/main" id="{34CBB2DF-8734-7A0A-DAD9-22001B09E986}"/>
              </a:ext>
            </a:extLst>
          </p:cNvPr>
          <p:cNvSpPr/>
          <p:nvPr/>
        </p:nvSpPr>
        <p:spPr>
          <a:xfrm>
            <a:off x="4983390" y="3628791"/>
            <a:ext cx="351005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、縱向銷售（</a:t>
            </a:r>
            <a:r>
              <a:rPr lang="en-US" altLang="zh-TW" sz="1100" i="1" dirty="0">
                <a:solidFill>
                  <a:srgbClr val="000000"/>
                </a:solidFill>
                <a:latin typeface="Times New Roman" pitchFamily="18" charset="0"/>
                <a:cs typeface="Times New Roman" pitchFamily="18" charset="0"/>
              </a:rPr>
              <a:t>cross</a:t>
            </a:r>
            <a:r>
              <a:rPr lang="en-US" altLang="zh-TW" sz="1100" dirty="0">
                <a:solidFill>
                  <a:srgbClr val="000000"/>
                </a:solidFill>
                <a:latin typeface="Times New Roman" pitchFamily="18" charset="0"/>
                <a:cs typeface="Times New Roman" pitchFamily="18" charset="0"/>
              </a:rPr>
              <a:t> - </a:t>
            </a:r>
            <a:r>
              <a:rPr lang="en-US" altLang="zh-TW" sz="1100" i="1" dirty="0">
                <a:solidFill>
                  <a:srgbClr val="000000"/>
                </a:solidFill>
                <a:latin typeface="Times New Roman" pitchFamily="18" charset="0"/>
                <a:cs typeface="Times New Roman" pitchFamily="18" charset="0"/>
              </a:rPr>
              <a:t>selling</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向老客戶推銷新服務</a:t>
            </a:r>
          </a:p>
        </p:txBody>
      </p:sp>
    </p:spTree>
    <p:extLst>
      <p:ext uri="{BB962C8B-B14F-4D97-AF65-F5344CB8AC3E}">
        <p14:creationId xmlns:p14="http://schemas.microsoft.com/office/powerpoint/2010/main" val="3785755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CE4DBE-C9E9-359F-2BF5-67CB34C640A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DD40949-9955-4394-F408-188439151A42}"/>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452BAFE4-DE55-F245-0167-5DB1244272BA}"/>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lang="zh-CN" altLang="en-US" sz="900" dirty="0">
                <a:solidFill>
                  <a:srgbClr val="000000"/>
                </a:solidFill>
                <a:latin typeface="Times New Roman" pitchFamily="18" charset="0"/>
                <a:cs typeface="Times New Roman" pitchFamily="18" charset="0"/>
              </a:rPr>
              <a:t>服務業行銷</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Service</a:t>
            </a:r>
            <a:r>
              <a:rPr lang="en-US" altLang="zh-CN" sz="900" dirty="0">
                <a:solidFill>
                  <a:srgbClr val="000000"/>
                </a:solidFill>
                <a:latin typeface="Times New Roman" pitchFamily="18" charset="0"/>
                <a:cs typeface="Times New Roman" pitchFamily="18" charset="0"/>
              </a:rPr>
              <a:t> </a:t>
            </a:r>
            <a:r>
              <a:rPr lang="en-US" altLang="zh-CN" sz="900" i="1" dirty="0">
                <a:solidFill>
                  <a:srgbClr val="000000"/>
                </a:solidFill>
                <a:latin typeface="Times New Roman" pitchFamily="18" charset="0"/>
                <a:cs typeface="Times New Roman" pitchFamily="18" charset="0"/>
              </a:rPr>
              <a:t>Marketing</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行銷策略</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strategy</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：推廣</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Promotion</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
        <p:nvSpPr>
          <p:cNvPr id="4" name="矩形 3">
            <a:extLst>
              <a:ext uri="{FF2B5EF4-FFF2-40B4-BE49-F238E27FC236}">
                <a16:creationId xmlns:a16="http://schemas.microsoft.com/office/drawing/2014/main" id="{3D330A05-069A-C021-7CEA-C6AD6344A18D}"/>
              </a:ext>
            </a:extLst>
          </p:cNvPr>
          <p:cNvSpPr/>
          <p:nvPr/>
        </p:nvSpPr>
        <p:spPr>
          <a:xfrm>
            <a:off x="2499835" y="886808"/>
            <a:ext cx="6522403"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服務業（</a:t>
            </a:r>
            <a:r>
              <a:rPr lang="en-US" altLang="zh-CN" sz="1100" dirty="0">
                <a:solidFill>
                  <a:srgbClr val="4D4D4D"/>
                </a:solidFill>
                <a:latin typeface="Times New Roman" pitchFamily="18" charset="0"/>
                <a:cs typeface="Times New Roman" pitchFamily="18" charset="0"/>
              </a:rPr>
              <a:t>service</a:t>
            </a:r>
            <a:r>
              <a:rPr lang="zh-CN" altLang="en-US" sz="1100" dirty="0">
                <a:solidFill>
                  <a:srgbClr val="4D4D4D"/>
                </a:solidFill>
                <a:latin typeface="Times New Roman" pitchFamily="18" charset="0"/>
                <a:cs typeface="Times New Roman" pitchFamily="18" charset="0"/>
              </a:rPr>
              <a:t>）的行銷策略（</a:t>
            </a:r>
            <a:r>
              <a:rPr lang="en-US" altLang="zh-CN" sz="1100" dirty="0">
                <a:solidFill>
                  <a:srgbClr val="4D4D4D"/>
                </a:solidFill>
                <a:latin typeface="Times New Roman" pitchFamily="18" charset="0"/>
                <a:cs typeface="Times New Roman" pitchFamily="18" charset="0"/>
              </a:rPr>
              <a:t>Marketing Strategy</a:t>
            </a:r>
            <a:r>
              <a:rPr lang="zh-CN" altLang="en-US" sz="1100" dirty="0">
                <a:solidFill>
                  <a:srgbClr val="4D4D4D"/>
                </a:solidFill>
                <a:latin typeface="Times New Roman" pitchFamily="18" charset="0"/>
                <a:cs typeface="Times New Roman" pitchFamily="18" charset="0"/>
              </a:rPr>
              <a:t>）：促銷（</a:t>
            </a:r>
            <a:r>
              <a:rPr lang="en-US" altLang="zh-CN" sz="1100" dirty="0">
                <a:solidFill>
                  <a:srgbClr val="4D4D4D"/>
                </a:solidFill>
                <a:latin typeface="Times New Roman" pitchFamily="18" charset="0"/>
                <a:cs typeface="Times New Roman" pitchFamily="18" charset="0"/>
              </a:rPr>
              <a:t>Promotion</a:t>
            </a:r>
            <a:r>
              <a:rPr lang="zh-CN" altLang="en-US" sz="1100" dirty="0">
                <a:solidFill>
                  <a:srgbClr val="4D4D4D"/>
                </a:solidFill>
                <a:latin typeface="Times New Roman" pitchFamily="18" charset="0"/>
                <a:cs typeface="Times New Roman" pitchFamily="18" charset="0"/>
              </a:rPr>
              <a:t>）</a:t>
            </a:r>
            <a:endParaRPr lang="zh-TW" altLang="en-US" sz="1100" dirty="0">
              <a:solidFill>
                <a:srgbClr val="4D4D4D"/>
              </a:solidFill>
              <a:latin typeface="Times New Roman" pitchFamily="18" charset="0"/>
              <a:cs typeface="Times New Roman" pitchFamily="18" charset="0"/>
            </a:endParaRPr>
          </a:p>
        </p:txBody>
      </p:sp>
      <p:sp>
        <p:nvSpPr>
          <p:cNvPr id="5" name="矩形 4">
            <a:extLst>
              <a:ext uri="{FF2B5EF4-FFF2-40B4-BE49-F238E27FC236}">
                <a16:creationId xmlns:a16="http://schemas.microsoft.com/office/drawing/2014/main" id="{E53B89AE-1C0E-0C06-5D23-5BDCBDE9D869}"/>
              </a:ext>
            </a:extLst>
          </p:cNvPr>
          <p:cNvSpPr/>
          <p:nvPr/>
        </p:nvSpPr>
        <p:spPr>
          <a:xfrm>
            <a:off x="2629572" y="4665615"/>
            <a:ext cx="6392666" cy="568041"/>
          </a:xfrm>
          <a:prstGeom prst="rect">
            <a:avLst/>
          </a:prstGeom>
        </p:spPr>
        <p:txBody>
          <a:bodyPr wrap="square">
            <a:spAutoFit/>
          </a:bodyPr>
          <a:lstStyle/>
          <a:p>
            <a:pPr algn="ctr">
              <a:lnSpc>
                <a:spcPct val="150000"/>
              </a:lnSpc>
            </a:pPr>
            <a:r>
              <a:rPr lang="zh-TW" altLang="en-US" sz="1100" dirty="0">
                <a:solidFill>
                  <a:srgbClr val="4D4D4D"/>
                </a:solidFill>
                <a:latin typeface="Times New Roman" pitchFamily="18" charset="0"/>
                <a:cs typeface="Times New Roman" pitchFamily="18" charset="0"/>
              </a:rPr>
              <a:t>（美）</a:t>
            </a:r>
            <a:r>
              <a:rPr lang="en-US" altLang="zh-TW" sz="1100" dirty="0">
                <a:solidFill>
                  <a:srgbClr val="4D4D4D"/>
                </a:solidFill>
                <a:latin typeface="Times New Roman" pitchFamily="18" charset="0"/>
                <a:cs typeface="Times New Roman" pitchFamily="18" charset="0"/>
              </a:rPr>
              <a:t>Edward G. Brierty, Robert W. Eckles, Robert R. Reeder Prentice Hall, 《Business Marketing》</a:t>
            </a:r>
          </a:p>
          <a:p>
            <a:pPr algn="ctr">
              <a:lnSpc>
                <a:spcPct val="150000"/>
              </a:lnSpc>
            </a:pPr>
            <a:r>
              <a:rPr lang="zh-TW" altLang="en-US" sz="1100" dirty="0">
                <a:solidFill>
                  <a:srgbClr val="4D4D4D"/>
                </a:solidFill>
                <a:latin typeface="Times New Roman" pitchFamily="18" charset="0"/>
                <a:cs typeface="Times New Roman" pitchFamily="18" charset="0"/>
              </a:rPr>
              <a:t>李雪峰，时宝东等译，</a:t>
            </a:r>
            <a:r>
              <a:rPr lang="en-US" altLang="zh-TW"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商务营销</a:t>
            </a:r>
            <a:r>
              <a:rPr lang="en-US" altLang="zh-TW"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第 </a:t>
            </a:r>
            <a:r>
              <a:rPr lang="en-US" altLang="zh-TW" sz="1100" dirty="0">
                <a:solidFill>
                  <a:srgbClr val="4D4D4D"/>
                </a:solidFill>
                <a:latin typeface="Times New Roman" pitchFamily="18" charset="0"/>
                <a:cs typeface="Times New Roman" pitchFamily="18" charset="0"/>
              </a:rPr>
              <a:t>3 </a:t>
            </a:r>
            <a:r>
              <a:rPr lang="zh-TW" altLang="en-US" sz="1100" dirty="0">
                <a:solidFill>
                  <a:srgbClr val="4D4D4D"/>
                </a:solidFill>
                <a:latin typeface="Times New Roman" pitchFamily="18" charset="0"/>
                <a:cs typeface="Times New Roman" pitchFamily="18" charset="0"/>
              </a:rPr>
              <a:t>版</a:t>
            </a:r>
            <a:r>
              <a:rPr lang="en-US" altLang="zh-TW"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北京：清华大学出版社，</a:t>
            </a:r>
            <a:r>
              <a:rPr lang="en-US" altLang="zh-TW" sz="1100" dirty="0">
                <a:solidFill>
                  <a:srgbClr val="4D4D4D"/>
                </a:solidFill>
                <a:latin typeface="Times New Roman" pitchFamily="18" charset="0"/>
                <a:cs typeface="Times New Roman" pitchFamily="18" charset="0"/>
              </a:rPr>
              <a:t>2000</a:t>
            </a:r>
            <a:endParaRPr lang="zh-TW" altLang="en-US" sz="1100" dirty="0">
              <a:solidFill>
                <a:srgbClr val="4D4D4D"/>
              </a:solidFill>
              <a:latin typeface="Times New Roman" pitchFamily="18" charset="0"/>
              <a:cs typeface="Times New Roman" pitchFamily="18" charset="0"/>
            </a:endParaRPr>
          </a:p>
        </p:txBody>
      </p:sp>
      <p:sp>
        <p:nvSpPr>
          <p:cNvPr id="6" name="矩形 5">
            <a:extLst>
              <a:ext uri="{FF2B5EF4-FFF2-40B4-BE49-F238E27FC236}">
                <a16:creationId xmlns:a16="http://schemas.microsoft.com/office/drawing/2014/main" id="{99D6B210-115E-0D12-7D77-3BE95D03D189}"/>
              </a:ext>
            </a:extLst>
          </p:cNvPr>
          <p:cNvSpPr/>
          <p:nvPr/>
        </p:nvSpPr>
        <p:spPr>
          <a:xfrm>
            <a:off x="1851660" y="2577612"/>
            <a:ext cx="1419211" cy="568041"/>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服務型商品的</a:t>
            </a:r>
            <a:r>
              <a:rPr lang="zh-CN" altLang="en-US" sz="1100" dirty="0">
                <a:solidFill>
                  <a:srgbClr val="000000"/>
                </a:solidFill>
                <a:latin typeface="Times New Roman" pitchFamily="18" charset="0"/>
                <a:cs typeface="Times New Roman" pitchFamily="18" charset="0"/>
              </a:rPr>
              <a:t>促銷</a:t>
            </a:r>
            <a:endParaRPr lang="en-US" altLang="zh-CN" sz="1100" dirty="0">
              <a:solidFill>
                <a:srgbClr val="000000"/>
              </a:solidFill>
              <a:latin typeface="Times New Roman" pitchFamily="18" charset="0"/>
              <a:cs typeface="Times New Roman" pitchFamily="18" charset="0"/>
            </a:endParaRPr>
          </a:p>
          <a:p>
            <a:pPr algn="ctr">
              <a:lnSpc>
                <a:spcPct val="150000"/>
              </a:lnSpc>
            </a:pPr>
            <a:r>
              <a:rPr lang="zh-TW" altLang="en-US" sz="1100" dirty="0">
                <a:solidFill>
                  <a:srgbClr val="000000"/>
                </a:solidFill>
                <a:latin typeface="Times New Roman" pitchFamily="18" charset="0"/>
                <a:cs typeface="Times New Roman" pitchFamily="18" charset="0"/>
              </a:rPr>
              <a:t>（</a:t>
            </a:r>
            <a:r>
              <a:rPr lang="en-US" altLang="zh-TW" sz="1100" dirty="0">
                <a:solidFill>
                  <a:srgbClr val="000000"/>
                </a:solidFill>
                <a:latin typeface="Times New Roman" pitchFamily="18" charset="0"/>
                <a:cs typeface="Times New Roman" pitchFamily="18" charset="0"/>
              </a:rPr>
              <a:t>Promotion</a:t>
            </a:r>
            <a:r>
              <a:rPr lang="zh-TW" altLang="en-US" sz="1100" dirty="0">
                <a:solidFill>
                  <a:srgbClr val="000000"/>
                </a:solidFill>
                <a:latin typeface="Times New Roman" pitchFamily="18" charset="0"/>
                <a:cs typeface="Times New Roman" pitchFamily="18" charset="0"/>
              </a:rPr>
              <a:t>）</a:t>
            </a:r>
          </a:p>
        </p:txBody>
      </p:sp>
      <p:sp>
        <p:nvSpPr>
          <p:cNvPr id="7" name="矩形 6">
            <a:extLst>
              <a:ext uri="{FF2B5EF4-FFF2-40B4-BE49-F238E27FC236}">
                <a16:creationId xmlns:a16="http://schemas.microsoft.com/office/drawing/2014/main" id="{AF44B789-FA05-D110-975F-ACF5202E8BD0}"/>
              </a:ext>
            </a:extLst>
          </p:cNvPr>
          <p:cNvSpPr/>
          <p:nvPr/>
        </p:nvSpPr>
        <p:spPr>
          <a:xfrm>
            <a:off x="3546072" y="1555271"/>
            <a:ext cx="5376951" cy="569771"/>
          </a:xfrm>
          <a:prstGeom prst="rect">
            <a:avLst/>
          </a:prstGeom>
        </p:spPr>
        <p:txBody>
          <a:bodyPr wrap="square">
            <a:spAutoFit/>
          </a:bodyPr>
          <a:lstStyle/>
          <a:p>
            <a:pPr>
              <a:lnSpc>
                <a:spcPct val="150000"/>
              </a:lnSpc>
            </a:pPr>
            <a:r>
              <a:rPr lang="en-US" altLang="zh-TW" sz="1100" b="1" dirty="0">
                <a:solidFill>
                  <a:srgbClr val="000000"/>
                </a:solidFill>
                <a:latin typeface="Times New Roman" pitchFamily="18" charset="0"/>
                <a:cs typeface="Times New Roman" pitchFamily="18" charset="0"/>
              </a:rPr>
              <a:t>1</a:t>
            </a:r>
            <a:r>
              <a:rPr lang="zh-TW" altLang="en-US" sz="1100" b="1" dirty="0">
                <a:solidFill>
                  <a:srgbClr val="000000"/>
                </a:solidFill>
                <a:latin typeface="Times New Roman" pitchFamily="18" charset="0"/>
                <a:cs typeface="Times New Roman" pitchFamily="18" charset="0"/>
              </a:rPr>
              <a:t>、内部溝通</a:t>
            </a:r>
            <a:endParaRPr lang="en-US" altLang="zh-TW" sz="1100" b="1" dirty="0">
              <a:solidFill>
                <a:srgbClr val="000000"/>
              </a:solidFill>
              <a:latin typeface="Times New Roman" pitchFamily="18" charset="0"/>
              <a:cs typeface="Times New Roman" pitchFamily="18" charset="0"/>
            </a:endParaRPr>
          </a:p>
          <a:p>
            <a:pPr>
              <a:lnSpc>
                <a:spcPct val="150000"/>
              </a:lnSpc>
            </a:pPr>
            <a:r>
              <a:rPr lang="zh-TW" altLang="en-US" sz="1100" dirty="0">
                <a:solidFill>
                  <a:srgbClr val="000000"/>
                </a:solidFill>
                <a:latin typeface="Times New Roman" pitchFamily="18" charset="0"/>
                <a:cs typeface="Times New Roman" pitchFamily="18" charset="0"/>
              </a:rPr>
              <a:t>内部員工的溝通</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與向潛在的客戶</a:t>
            </a:r>
            <a:r>
              <a:rPr lang="zh-CN" altLang="en-US" sz="1100" dirty="0">
                <a:solidFill>
                  <a:srgbClr val="000000"/>
                </a:solidFill>
                <a:latin typeface="Times New Roman" pitchFamily="18" charset="0"/>
                <a:cs typeface="Times New Roman" pitchFamily="18" charset="0"/>
              </a:rPr>
              <a:t>的</a:t>
            </a:r>
            <a:r>
              <a:rPr lang="zh-TW" altLang="en-US" sz="1100" dirty="0">
                <a:solidFill>
                  <a:srgbClr val="000000"/>
                </a:solidFill>
                <a:latin typeface="Times New Roman" pitchFamily="18" charset="0"/>
                <a:cs typeface="Times New Roman" pitchFamily="18" charset="0"/>
              </a:rPr>
              <a:t>行銷活動</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具有同等的重要性。</a:t>
            </a:r>
          </a:p>
        </p:txBody>
      </p:sp>
      <p:sp>
        <p:nvSpPr>
          <p:cNvPr id="8" name="左大括号 7">
            <a:extLst>
              <a:ext uri="{FF2B5EF4-FFF2-40B4-BE49-F238E27FC236}">
                <a16:creationId xmlns:a16="http://schemas.microsoft.com/office/drawing/2014/main" id="{50A95EFB-DD29-B2AF-809E-98C2B05DE36C}"/>
              </a:ext>
            </a:extLst>
          </p:cNvPr>
          <p:cNvSpPr/>
          <p:nvPr/>
        </p:nvSpPr>
        <p:spPr>
          <a:xfrm>
            <a:off x="3270871" y="1604182"/>
            <a:ext cx="264989" cy="2505517"/>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9" name="矩形 8">
            <a:extLst>
              <a:ext uri="{FF2B5EF4-FFF2-40B4-BE49-F238E27FC236}">
                <a16:creationId xmlns:a16="http://schemas.microsoft.com/office/drawing/2014/main" id="{76F71DF6-2671-E33F-CAD7-45983FEEBB96}"/>
              </a:ext>
            </a:extLst>
          </p:cNvPr>
          <p:cNvSpPr/>
          <p:nvPr/>
        </p:nvSpPr>
        <p:spPr>
          <a:xfrm>
            <a:off x="3546069" y="2134392"/>
            <a:ext cx="5376951" cy="821956"/>
          </a:xfrm>
          <a:prstGeom prst="rect">
            <a:avLst/>
          </a:prstGeom>
        </p:spPr>
        <p:txBody>
          <a:bodyPr wrap="square">
            <a:spAutoFit/>
          </a:bodyPr>
          <a:lstStyle/>
          <a:p>
            <a:pPr>
              <a:lnSpc>
                <a:spcPct val="150000"/>
              </a:lnSpc>
            </a:pPr>
            <a:r>
              <a:rPr lang="en-US" altLang="zh-TW" sz="1100" b="1" dirty="0">
                <a:solidFill>
                  <a:srgbClr val="000000"/>
                </a:solidFill>
                <a:latin typeface="Times New Roman" pitchFamily="18" charset="0"/>
                <a:cs typeface="Times New Roman" pitchFamily="18" charset="0"/>
              </a:rPr>
              <a:t>2</a:t>
            </a:r>
            <a:r>
              <a:rPr lang="zh-TW" altLang="en-US" sz="1100" b="1" dirty="0">
                <a:solidFill>
                  <a:srgbClr val="000000"/>
                </a:solidFill>
                <a:latin typeface="Times New Roman" pitchFamily="18" charset="0"/>
                <a:cs typeface="Times New Roman" pitchFamily="18" charset="0"/>
              </a:rPr>
              <a:t>、建立口碑</a:t>
            </a:r>
            <a:endParaRPr lang="en-US" altLang="zh-TW" sz="1100" b="1" dirty="0">
              <a:solidFill>
                <a:srgbClr val="000000"/>
              </a:solidFill>
              <a:latin typeface="Times New Roman" pitchFamily="18" charset="0"/>
              <a:cs typeface="Times New Roman" pitchFamily="18" charset="0"/>
            </a:endParaRPr>
          </a:p>
          <a:p>
            <a:pPr>
              <a:lnSpc>
                <a:spcPct val="150000"/>
              </a:lnSpc>
            </a:pPr>
            <a:r>
              <a:rPr lang="zh-TW" altLang="en-US" sz="1100" dirty="0">
                <a:solidFill>
                  <a:srgbClr val="000000"/>
                </a:solidFill>
                <a:latin typeface="Times New Roman" pitchFamily="18" charset="0"/>
                <a:cs typeface="Times New Roman" pitchFamily="18" charset="0"/>
              </a:rPr>
              <a:t>因爲很難對服務質量和價值進行評估，購買者通常會認爲購買服務比購買</a:t>
            </a:r>
            <a:r>
              <a:rPr lang="zh-CN" altLang="en-US" sz="1100" dirty="0">
                <a:solidFill>
                  <a:srgbClr val="000000"/>
                </a:solidFill>
                <a:latin typeface="Times New Roman" pitchFamily="18" charset="0"/>
                <a:cs typeface="Times New Roman" pitchFamily="18" charset="0"/>
              </a:rPr>
              <a:t>實體</a:t>
            </a:r>
            <a:r>
              <a:rPr lang="zh-TW" altLang="en-US" sz="1100" dirty="0">
                <a:solidFill>
                  <a:srgbClr val="000000"/>
                </a:solidFill>
                <a:latin typeface="Times New Roman" pitchFamily="18" charset="0"/>
                <a:cs typeface="Times New Roman" pitchFamily="18" charset="0"/>
              </a:rPr>
              <a:t>產品的風險更大</a:t>
            </a:r>
            <a:r>
              <a:rPr lang="zh-CN" altLang="en-US" sz="1100" dirty="0">
                <a:solidFill>
                  <a:srgbClr val="000000"/>
                </a:solidFill>
                <a:latin typeface="Times New Roman" pitchFamily="18" charset="0"/>
                <a:cs typeface="Times New Roman" pitchFamily="18" charset="0"/>
              </a:rPr>
              <a:t>，使</a:t>
            </a:r>
            <a:r>
              <a:rPr lang="zh-TW" altLang="en-US" sz="1100" dirty="0">
                <a:solidFill>
                  <a:srgbClr val="000000"/>
                </a:solidFill>
                <a:latin typeface="Times New Roman" pitchFamily="18" charset="0"/>
                <a:cs typeface="Times New Roman" pitchFamily="18" charset="0"/>
              </a:rPr>
              <a:t>服務購買者易受同儕、同級和其他一些使用過類似服務人士的影響。</a:t>
            </a:r>
          </a:p>
        </p:txBody>
      </p:sp>
      <p:sp>
        <p:nvSpPr>
          <p:cNvPr id="10" name="矩形 9">
            <a:extLst>
              <a:ext uri="{FF2B5EF4-FFF2-40B4-BE49-F238E27FC236}">
                <a16:creationId xmlns:a16="http://schemas.microsoft.com/office/drawing/2014/main" id="{0948FB4B-BEAB-76A2-E974-1F6AEA808F14}"/>
              </a:ext>
            </a:extLst>
          </p:cNvPr>
          <p:cNvSpPr/>
          <p:nvPr/>
        </p:nvSpPr>
        <p:spPr>
          <a:xfrm>
            <a:off x="3546070" y="2964979"/>
            <a:ext cx="5376951" cy="821956"/>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3</a:t>
            </a:r>
            <a:r>
              <a:rPr lang="zh-TW" altLang="en-US" sz="1100" b="1" dirty="0">
                <a:solidFill>
                  <a:srgbClr val="000000"/>
                </a:solidFill>
                <a:latin typeface="Times New Roman" pitchFamily="18" charset="0"/>
                <a:cs typeface="Times New Roman" pitchFamily="18" charset="0"/>
              </a:rPr>
              <a:t>、有形化展示</a:t>
            </a:r>
            <a:r>
              <a:rPr lang="zh-TW" altLang="en-US" sz="1100" dirty="0">
                <a:solidFill>
                  <a:srgbClr val="000000"/>
                </a:solidFill>
                <a:latin typeface="Times New Roman" pitchFamily="18" charset="0"/>
                <a:cs typeface="Times New Roman" pitchFamily="18" charset="0"/>
              </a:rPr>
              <a:t>（</a:t>
            </a:r>
            <a:r>
              <a:rPr lang="en-US" altLang="zh-TW" sz="1100" i="1" dirty="0">
                <a:solidFill>
                  <a:srgbClr val="000000"/>
                </a:solidFill>
                <a:latin typeface="Times New Roman" pitchFamily="18" charset="0"/>
                <a:cs typeface="Times New Roman" pitchFamily="18" charset="0"/>
              </a:rPr>
              <a:t>physical evidence</a:t>
            </a:r>
            <a:r>
              <a:rPr lang="zh-TW" altLang="en-US" sz="1100" dirty="0">
                <a:solidFill>
                  <a:srgbClr val="000000"/>
                </a:solidFill>
                <a:latin typeface="Times New Roman" pitchFamily="18" charset="0"/>
                <a:cs typeface="Times New Roman" pitchFamily="18" charset="0"/>
              </a:rPr>
              <a:t>）</a:t>
            </a:r>
            <a:endParaRPr lang="en-US" altLang="zh-TW" sz="1100" dirty="0">
              <a:solidFill>
                <a:srgbClr val="000000"/>
              </a:solidFill>
              <a:latin typeface="Times New Roman" pitchFamily="18" charset="0"/>
              <a:cs typeface="Times New Roman" pitchFamily="18" charset="0"/>
            </a:endParaRPr>
          </a:p>
          <a:p>
            <a:pPr>
              <a:lnSpc>
                <a:spcPct val="150000"/>
              </a:lnSpc>
            </a:pPr>
            <a:r>
              <a:rPr lang="zh-TW" altLang="en-US" sz="1100" dirty="0">
                <a:solidFill>
                  <a:srgbClr val="000000"/>
                </a:solidFill>
                <a:latin typeface="Times New Roman" pitchFamily="18" charset="0"/>
                <a:cs typeface="Times New Roman" pitchFamily="18" charset="0"/>
              </a:rPr>
              <a:t>服務的有形實體表現可以影響顧客對服務的認知。實體展示（</a:t>
            </a:r>
            <a:r>
              <a:rPr lang="en-US" altLang="zh-TW" sz="1100" i="1" dirty="0">
                <a:solidFill>
                  <a:srgbClr val="000000"/>
                </a:solidFill>
                <a:latin typeface="Times New Roman" pitchFamily="18" charset="0"/>
                <a:cs typeface="Times New Roman" pitchFamily="18" charset="0"/>
              </a:rPr>
              <a:t>physical evidence</a:t>
            </a:r>
            <a:r>
              <a:rPr lang="zh-TW" altLang="en-US" sz="1100" dirty="0">
                <a:solidFill>
                  <a:srgbClr val="000000"/>
                </a:solidFill>
                <a:latin typeface="Times New Roman" pitchFamily="18" charset="0"/>
                <a:cs typeface="Times New Roman" pitchFamily="18" charset="0"/>
              </a:rPr>
              <a:t>）是服務組合中的有形化部分，應盡量將服務的無形化屬性轉換爲具體的實體。</a:t>
            </a:r>
          </a:p>
        </p:txBody>
      </p:sp>
      <p:sp>
        <p:nvSpPr>
          <p:cNvPr id="11" name="矩形 10">
            <a:extLst>
              <a:ext uri="{FF2B5EF4-FFF2-40B4-BE49-F238E27FC236}">
                <a16:creationId xmlns:a16="http://schemas.microsoft.com/office/drawing/2014/main" id="{CDBE66E4-12A6-5E38-4A8A-42EFD209D693}"/>
              </a:ext>
            </a:extLst>
          </p:cNvPr>
          <p:cNvSpPr/>
          <p:nvPr/>
        </p:nvSpPr>
        <p:spPr>
          <a:xfrm>
            <a:off x="3546070" y="3795575"/>
            <a:ext cx="5376951" cy="314125"/>
          </a:xfrm>
          <a:prstGeom prst="rect">
            <a:avLst/>
          </a:prstGeom>
        </p:spPr>
        <p:txBody>
          <a:bodyPr wrap="square">
            <a:spAutoFit/>
          </a:bodyPr>
          <a:lstStyle/>
          <a:p>
            <a:pPr>
              <a:lnSpc>
                <a:spcPct val="150000"/>
              </a:lnSpc>
            </a:pPr>
            <a:r>
              <a:rPr lang="en-US" altLang="zh-CN" sz="1100" b="1" dirty="0">
                <a:solidFill>
                  <a:srgbClr val="000000"/>
                </a:solidFill>
                <a:latin typeface="Times New Roman" pitchFamily="18" charset="0"/>
                <a:cs typeface="Times New Roman" pitchFamily="18" charset="0"/>
              </a:rPr>
              <a:t>4</a:t>
            </a:r>
            <a:r>
              <a:rPr lang="zh-TW" altLang="en-US" sz="1100" b="1" dirty="0">
                <a:solidFill>
                  <a:srgbClr val="000000"/>
                </a:solidFill>
                <a:latin typeface="Times New Roman" pitchFamily="18" charset="0"/>
                <a:cs typeface="Times New Roman" pitchFamily="18" charset="0"/>
              </a:rPr>
              <a:t>、廣告</a:t>
            </a:r>
          </a:p>
        </p:txBody>
      </p:sp>
    </p:spTree>
    <p:extLst>
      <p:ext uri="{BB962C8B-B14F-4D97-AF65-F5344CB8AC3E}">
        <p14:creationId xmlns:p14="http://schemas.microsoft.com/office/powerpoint/2010/main" val="2614249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C19ACB-3A4B-35AE-0517-621E8F8F5C4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BE3ED49-5004-5103-40F2-2E48F689189E}"/>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7D78AE07-55FD-D2D1-7D66-4BF5D1F55344}"/>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lang="zh-CN" altLang="en-US" sz="900" dirty="0">
                <a:solidFill>
                  <a:srgbClr val="000000"/>
                </a:solidFill>
                <a:latin typeface="Times New Roman" pitchFamily="18" charset="0"/>
                <a:cs typeface="Times New Roman" pitchFamily="18" charset="0"/>
              </a:rPr>
              <a:t>服務業行銷</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Service</a:t>
            </a:r>
            <a:r>
              <a:rPr lang="en-US" altLang="zh-CN" sz="900" dirty="0">
                <a:solidFill>
                  <a:srgbClr val="000000"/>
                </a:solidFill>
                <a:latin typeface="Times New Roman" pitchFamily="18" charset="0"/>
                <a:cs typeface="Times New Roman" pitchFamily="18" charset="0"/>
              </a:rPr>
              <a:t> </a:t>
            </a:r>
            <a:r>
              <a:rPr lang="en-US" altLang="zh-CN" sz="900" i="1" dirty="0">
                <a:solidFill>
                  <a:srgbClr val="000000"/>
                </a:solidFill>
                <a:latin typeface="Times New Roman" pitchFamily="18" charset="0"/>
                <a:cs typeface="Times New Roman" pitchFamily="18" charset="0"/>
              </a:rPr>
              <a:t>Marketing</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行銷策略</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strategy</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：通路</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Place</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
        <p:nvSpPr>
          <p:cNvPr id="4" name="矩形 3">
            <a:extLst>
              <a:ext uri="{FF2B5EF4-FFF2-40B4-BE49-F238E27FC236}">
                <a16:creationId xmlns:a16="http://schemas.microsoft.com/office/drawing/2014/main" id="{E1A049D6-33AF-701C-8899-B334B3A16E65}"/>
              </a:ext>
            </a:extLst>
          </p:cNvPr>
          <p:cNvSpPr/>
          <p:nvPr/>
        </p:nvSpPr>
        <p:spPr>
          <a:xfrm>
            <a:off x="1585435" y="1509007"/>
            <a:ext cx="8351203" cy="821956"/>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工業品服務（</a:t>
            </a:r>
            <a:r>
              <a:rPr lang="en-US" altLang="zh-CN" sz="1100" dirty="0">
                <a:solidFill>
                  <a:srgbClr val="4D4D4D"/>
                </a:solidFill>
                <a:latin typeface="Times New Roman" pitchFamily="18" charset="0"/>
                <a:cs typeface="Times New Roman" pitchFamily="18" charset="0"/>
              </a:rPr>
              <a:t>industrial service</a:t>
            </a:r>
            <a:r>
              <a:rPr lang="zh-CN" altLang="en-US" sz="1100" dirty="0">
                <a:solidFill>
                  <a:srgbClr val="4D4D4D"/>
                </a:solidFill>
                <a:latin typeface="Times New Roman" pitchFamily="18" charset="0"/>
                <a:cs typeface="Times New Roman" pitchFamily="18" charset="0"/>
              </a:rPr>
              <a:t>）的行銷策略（</a:t>
            </a:r>
            <a:r>
              <a:rPr lang="en-US" altLang="zh-CN" sz="1100" dirty="0">
                <a:solidFill>
                  <a:srgbClr val="4D4D4D"/>
                </a:solidFill>
                <a:latin typeface="Times New Roman" pitchFamily="18" charset="0"/>
                <a:cs typeface="Times New Roman" pitchFamily="18" charset="0"/>
              </a:rPr>
              <a:t>Marketing Strategy</a:t>
            </a:r>
            <a:r>
              <a:rPr lang="zh-CN" altLang="en-US" sz="1100" dirty="0">
                <a:solidFill>
                  <a:srgbClr val="4D4D4D"/>
                </a:solidFill>
                <a:latin typeface="Times New Roman" pitchFamily="18" charset="0"/>
                <a:cs typeface="Times New Roman" pitchFamily="18" charset="0"/>
              </a:rPr>
              <a:t>）：服務類型商品的分銷（</a:t>
            </a:r>
            <a:r>
              <a:rPr lang="en-US" altLang="zh-CN" sz="1100" dirty="0">
                <a:solidFill>
                  <a:srgbClr val="4D4D4D"/>
                </a:solidFill>
                <a:latin typeface="Times New Roman" pitchFamily="18" charset="0"/>
                <a:cs typeface="Times New Roman" pitchFamily="18" charset="0"/>
              </a:rPr>
              <a:t>Place</a:t>
            </a:r>
            <a:r>
              <a:rPr lang="zh-CN" altLang="en-US" sz="1100" dirty="0">
                <a:solidFill>
                  <a:srgbClr val="4D4D4D"/>
                </a:solidFill>
                <a:latin typeface="Times New Roman" pitchFamily="18" charset="0"/>
                <a:cs typeface="Times New Roman" pitchFamily="18" charset="0"/>
              </a:rPr>
              <a:t>）</a:t>
            </a:r>
            <a:endParaRPr lang="en-US" altLang="zh-CN"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服務分銷集中解決怎樣使用戶輕鬆得到公司提供的服務組合。直接銷售是用戶直接找服務供應商購買服務，或者更爲常見的是服務供應商上門爲顧客提供服務。另外，還可以通過互聯網和中間商來發送服務。互聯網的興起爲各種服務提供了一個極强的發送渠道。</a:t>
            </a:r>
          </a:p>
        </p:txBody>
      </p:sp>
      <p:sp>
        <p:nvSpPr>
          <p:cNvPr id="12" name="矩形 11">
            <a:extLst>
              <a:ext uri="{FF2B5EF4-FFF2-40B4-BE49-F238E27FC236}">
                <a16:creationId xmlns:a16="http://schemas.microsoft.com/office/drawing/2014/main" id="{5D8117DD-F46E-D07E-FB93-BE76696ED75D}"/>
              </a:ext>
            </a:extLst>
          </p:cNvPr>
          <p:cNvSpPr/>
          <p:nvPr/>
        </p:nvSpPr>
        <p:spPr>
          <a:xfrm>
            <a:off x="1585434" y="2654351"/>
            <a:ext cx="8351203"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提供服務經銷權（</a:t>
            </a:r>
            <a:r>
              <a:rPr lang="en-US" altLang="zh-CN" sz="1100" dirty="0">
                <a:solidFill>
                  <a:srgbClr val="4D4D4D"/>
                </a:solidFill>
                <a:latin typeface="Times New Roman" pitchFamily="18" charset="0"/>
                <a:cs typeface="Times New Roman" pitchFamily="18" charset="0"/>
              </a:rPr>
              <a:t>Franchising</a:t>
            </a:r>
            <a:r>
              <a:rPr lang="zh-CN" altLang="en-US" sz="1100" dirty="0">
                <a:solidFill>
                  <a:srgbClr val="4D4D4D"/>
                </a:solidFill>
                <a:latin typeface="Times New Roman" pitchFamily="18" charset="0"/>
                <a:cs typeface="Times New Roman" pitchFamily="18" charset="0"/>
              </a:rPr>
              <a:t>）</a:t>
            </a:r>
            <a:endParaRPr lang="zh-TW" altLang="en-US" sz="1100" dirty="0">
              <a:solidFill>
                <a:srgbClr val="4D4D4D"/>
              </a:solidFill>
              <a:latin typeface="Times New Roman" pitchFamily="18" charset="0"/>
              <a:cs typeface="Times New Roman" pitchFamily="18" charset="0"/>
            </a:endParaRPr>
          </a:p>
        </p:txBody>
      </p:sp>
      <p:sp>
        <p:nvSpPr>
          <p:cNvPr id="13" name="矩形 12">
            <a:extLst>
              <a:ext uri="{FF2B5EF4-FFF2-40B4-BE49-F238E27FC236}">
                <a16:creationId xmlns:a16="http://schemas.microsoft.com/office/drawing/2014/main" id="{210460F7-9068-7D99-7277-2691E4635985}"/>
              </a:ext>
            </a:extLst>
          </p:cNvPr>
          <p:cNvSpPr/>
          <p:nvPr/>
        </p:nvSpPr>
        <p:spPr>
          <a:xfrm>
            <a:off x="1585434" y="3605989"/>
            <a:ext cx="8351203"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社區共同體（</a:t>
            </a:r>
            <a:r>
              <a:rPr lang="en-US" altLang="zh-CN" sz="1100" dirty="0">
                <a:solidFill>
                  <a:srgbClr val="4D4D4D"/>
                </a:solidFill>
                <a:latin typeface="Times New Roman" pitchFamily="18" charset="0"/>
                <a:cs typeface="Times New Roman" pitchFamily="18" charset="0"/>
              </a:rPr>
              <a:t>A Community of Loyal Customers</a:t>
            </a:r>
            <a:r>
              <a:rPr lang="zh-CN" altLang="en-US" sz="1100" dirty="0">
                <a:solidFill>
                  <a:srgbClr val="4D4D4D"/>
                </a:solidFill>
                <a:latin typeface="Times New Roman" pitchFamily="18" charset="0"/>
                <a:cs typeface="Times New Roman" pitchFamily="18" charset="0"/>
              </a:rPr>
              <a:t>）</a:t>
            </a:r>
            <a:endParaRPr lang="zh-TW" altLang="en-US" sz="1100" dirty="0">
              <a:solidFill>
                <a:srgbClr val="4D4D4D"/>
              </a:solidFill>
              <a:latin typeface="Times New Roman" pitchFamily="18" charset="0"/>
              <a:cs typeface="Times New Roman" pitchFamily="18" charset="0"/>
            </a:endParaRPr>
          </a:p>
        </p:txBody>
      </p:sp>
      <p:sp>
        <p:nvSpPr>
          <p:cNvPr id="14" name="矩形 13">
            <a:extLst>
              <a:ext uri="{FF2B5EF4-FFF2-40B4-BE49-F238E27FC236}">
                <a16:creationId xmlns:a16="http://schemas.microsoft.com/office/drawing/2014/main" id="{F95E8FA5-B5B0-3960-9C7B-33FA772C91A2}"/>
              </a:ext>
            </a:extLst>
          </p:cNvPr>
          <p:cNvSpPr/>
          <p:nvPr/>
        </p:nvSpPr>
        <p:spPr>
          <a:xfrm>
            <a:off x="1585433" y="3291864"/>
            <a:ext cx="8351203"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另外，還可以通過互聯網和中間商來發送服務。互聯網的興起爲各種服務提供了一個極强的發送渠道。</a:t>
            </a:r>
          </a:p>
        </p:txBody>
      </p:sp>
      <p:sp>
        <p:nvSpPr>
          <p:cNvPr id="15" name="矩形 14">
            <a:extLst>
              <a:ext uri="{FF2B5EF4-FFF2-40B4-BE49-F238E27FC236}">
                <a16:creationId xmlns:a16="http://schemas.microsoft.com/office/drawing/2014/main" id="{C6FC8FA5-50A6-B6AB-97CB-2EBABBCD719F}"/>
              </a:ext>
            </a:extLst>
          </p:cNvPr>
          <p:cNvSpPr/>
          <p:nvPr/>
        </p:nvSpPr>
        <p:spPr>
          <a:xfrm>
            <a:off x="1585432" y="1092078"/>
            <a:ext cx="8351203"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服務業（</a:t>
            </a:r>
            <a:r>
              <a:rPr lang="en-US" altLang="zh-CN" sz="1100" dirty="0">
                <a:solidFill>
                  <a:srgbClr val="4D4D4D"/>
                </a:solidFill>
                <a:latin typeface="Times New Roman" pitchFamily="18" charset="0"/>
                <a:cs typeface="Times New Roman" pitchFamily="18" charset="0"/>
              </a:rPr>
              <a:t>service</a:t>
            </a:r>
            <a:r>
              <a:rPr lang="zh-CN" altLang="en-US" sz="1100" dirty="0">
                <a:solidFill>
                  <a:srgbClr val="4D4D4D"/>
                </a:solidFill>
                <a:latin typeface="Times New Roman" pitchFamily="18" charset="0"/>
                <a:cs typeface="Times New Roman" pitchFamily="18" charset="0"/>
              </a:rPr>
              <a:t>）的行銷策略（</a:t>
            </a:r>
            <a:r>
              <a:rPr lang="en-US" altLang="zh-CN" sz="1100" dirty="0">
                <a:solidFill>
                  <a:srgbClr val="4D4D4D"/>
                </a:solidFill>
                <a:latin typeface="Times New Roman" pitchFamily="18" charset="0"/>
                <a:cs typeface="Times New Roman" pitchFamily="18" charset="0"/>
              </a:rPr>
              <a:t>Marketing Strategy</a:t>
            </a:r>
            <a:r>
              <a:rPr lang="zh-CN" altLang="en-US" sz="1100" dirty="0">
                <a:solidFill>
                  <a:srgbClr val="4D4D4D"/>
                </a:solidFill>
                <a:latin typeface="Times New Roman" pitchFamily="18" charset="0"/>
                <a:cs typeface="Times New Roman" pitchFamily="18" charset="0"/>
              </a:rPr>
              <a:t>）：分銷（</a:t>
            </a:r>
            <a:r>
              <a:rPr lang="en-US" altLang="zh-CN" sz="1100" dirty="0">
                <a:solidFill>
                  <a:srgbClr val="4D4D4D"/>
                </a:solidFill>
                <a:latin typeface="Times New Roman" pitchFamily="18" charset="0"/>
                <a:cs typeface="Times New Roman" pitchFamily="18" charset="0"/>
              </a:rPr>
              <a:t>Place</a:t>
            </a:r>
            <a:r>
              <a:rPr lang="zh-CN" altLang="en-US" sz="1100" dirty="0">
                <a:solidFill>
                  <a:srgbClr val="4D4D4D"/>
                </a:solidFill>
                <a:latin typeface="Times New Roman" pitchFamily="18" charset="0"/>
                <a:cs typeface="Times New Roman" pitchFamily="18" charset="0"/>
              </a:rPr>
              <a:t>）</a:t>
            </a:r>
            <a:endParaRPr lang="zh-TW" altLang="en-US" sz="1100" dirty="0">
              <a:solidFill>
                <a:srgbClr val="4D4D4D"/>
              </a:solidFill>
              <a:latin typeface="Times New Roman" pitchFamily="18" charset="0"/>
              <a:cs typeface="Times New Roman" pitchFamily="18" charset="0"/>
            </a:endParaRPr>
          </a:p>
        </p:txBody>
      </p:sp>
    </p:spTree>
    <p:extLst>
      <p:ext uri="{BB962C8B-B14F-4D97-AF65-F5344CB8AC3E}">
        <p14:creationId xmlns:p14="http://schemas.microsoft.com/office/powerpoint/2010/main" val="3410268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81A1B8-3D0B-9772-6997-BD646F97B77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9C7F393-6091-544E-B8C3-5B1016C724FC}"/>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426A6E4B-0787-C73A-4178-27AD286474D6}"/>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lang="zh-CN" altLang="en-US" sz="900" dirty="0">
                <a:solidFill>
                  <a:srgbClr val="000000"/>
                </a:solidFill>
                <a:latin typeface="Times New Roman" pitchFamily="18" charset="0"/>
                <a:cs typeface="Times New Roman" pitchFamily="18" charset="0"/>
              </a:rPr>
              <a:t>服務業行銷</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Service</a:t>
            </a:r>
            <a:r>
              <a:rPr lang="en-US" altLang="zh-CN" sz="900" dirty="0">
                <a:solidFill>
                  <a:srgbClr val="000000"/>
                </a:solidFill>
                <a:latin typeface="Times New Roman" pitchFamily="18" charset="0"/>
                <a:cs typeface="Times New Roman" pitchFamily="18" charset="0"/>
              </a:rPr>
              <a:t> </a:t>
            </a:r>
            <a:r>
              <a:rPr lang="en-US" altLang="zh-CN" sz="900" i="1" dirty="0">
                <a:solidFill>
                  <a:srgbClr val="000000"/>
                </a:solidFill>
                <a:latin typeface="Times New Roman" pitchFamily="18" charset="0"/>
                <a:cs typeface="Times New Roman" pitchFamily="18" charset="0"/>
              </a:rPr>
              <a:t>Marketing</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行銷策略</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strategy</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：工作人員</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Personnel</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、實體器具</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Physical facilities</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、過程管理</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Process management</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
        <p:nvSpPr>
          <p:cNvPr id="15" name="矩形 14">
            <a:extLst>
              <a:ext uri="{FF2B5EF4-FFF2-40B4-BE49-F238E27FC236}">
                <a16:creationId xmlns:a16="http://schemas.microsoft.com/office/drawing/2014/main" id="{9357C71B-7032-304E-07CC-B868CE7952DF}"/>
              </a:ext>
            </a:extLst>
          </p:cNvPr>
          <p:cNvSpPr/>
          <p:nvPr/>
        </p:nvSpPr>
        <p:spPr>
          <a:xfrm>
            <a:off x="789283" y="1359684"/>
            <a:ext cx="9943507"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服務業（</a:t>
            </a:r>
            <a:r>
              <a:rPr lang="en-US" altLang="zh-CN" sz="1100" dirty="0">
                <a:solidFill>
                  <a:srgbClr val="4D4D4D"/>
                </a:solidFill>
                <a:latin typeface="Times New Roman" pitchFamily="18" charset="0"/>
                <a:cs typeface="Times New Roman" pitchFamily="18" charset="0"/>
              </a:rPr>
              <a:t>service</a:t>
            </a:r>
            <a:r>
              <a:rPr lang="zh-CN" altLang="en-US" sz="1100" dirty="0">
                <a:solidFill>
                  <a:srgbClr val="4D4D4D"/>
                </a:solidFill>
                <a:latin typeface="Times New Roman" pitchFamily="18" charset="0"/>
                <a:cs typeface="Times New Roman" pitchFamily="18" charset="0"/>
              </a:rPr>
              <a:t>）的行銷策略（</a:t>
            </a:r>
            <a:r>
              <a:rPr lang="en-US" altLang="zh-CN" sz="1100" dirty="0">
                <a:solidFill>
                  <a:srgbClr val="4D4D4D"/>
                </a:solidFill>
                <a:latin typeface="Times New Roman" pitchFamily="18" charset="0"/>
                <a:cs typeface="Times New Roman" pitchFamily="18" charset="0"/>
              </a:rPr>
              <a:t>Marketing Strategy</a:t>
            </a:r>
            <a:r>
              <a:rPr lang="zh-CN" altLang="en-US" sz="1100" dirty="0">
                <a:solidFill>
                  <a:srgbClr val="4D4D4D"/>
                </a:solidFill>
                <a:latin typeface="Times New Roman" pitchFamily="18" charset="0"/>
                <a:cs typeface="Times New Roman" pitchFamily="18" charset="0"/>
              </a:rPr>
              <a:t>）：工作人員（</a:t>
            </a:r>
            <a:r>
              <a:rPr lang="en-US" altLang="zh-CN" sz="1100" dirty="0">
                <a:solidFill>
                  <a:srgbClr val="4D4D4D"/>
                </a:solidFill>
                <a:latin typeface="Times New Roman" pitchFamily="18" charset="0"/>
                <a:cs typeface="Times New Roman" pitchFamily="18" charset="0"/>
              </a:rPr>
              <a:t>Personnel</a:t>
            </a:r>
            <a:r>
              <a:rPr lang="zh-CN" altLang="en-US" sz="1100" dirty="0">
                <a:solidFill>
                  <a:srgbClr val="4D4D4D"/>
                </a:solidFill>
                <a:latin typeface="Times New Roman" pitchFamily="18" charset="0"/>
                <a:cs typeface="Times New Roman" pitchFamily="18" charset="0"/>
              </a:rPr>
              <a:t>）、實體器具（</a:t>
            </a:r>
            <a:r>
              <a:rPr lang="en-US" altLang="zh-CN" sz="1100" dirty="0">
                <a:solidFill>
                  <a:srgbClr val="4D4D4D"/>
                </a:solidFill>
                <a:latin typeface="Times New Roman" pitchFamily="18" charset="0"/>
                <a:cs typeface="Times New Roman" pitchFamily="18" charset="0"/>
              </a:rPr>
              <a:t>Physical facilities</a:t>
            </a:r>
            <a:r>
              <a:rPr lang="zh-CN" altLang="en-US" sz="1100" dirty="0">
                <a:solidFill>
                  <a:srgbClr val="4D4D4D"/>
                </a:solidFill>
                <a:latin typeface="Times New Roman" pitchFamily="18" charset="0"/>
                <a:cs typeface="Times New Roman" pitchFamily="18" charset="0"/>
              </a:rPr>
              <a:t>）、過程管理（</a:t>
            </a:r>
            <a:r>
              <a:rPr lang="en-US" altLang="zh-CN" sz="1100" dirty="0">
                <a:solidFill>
                  <a:srgbClr val="4D4D4D"/>
                </a:solidFill>
                <a:latin typeface="Times New Roman" pitchFamily="18" charset="0"/>
                <a:cs typeface="Times New Roman" pitchFamily="18" charset="0"/>
              </a:rPr>
              <a:t>Process management</a:t>
            </a:r>
            <a:r>
              <a:rPr lang="zh-CN" altLang="en-US" sz="1100" dirty="0">
                <a:solidFill>
                  <a:srgbClr val="4D4D4D"/>
                </a:solidFill>
                <a:latin typeface="Times New Roman" pitchFamily="18" charset="0"/>
                <a:cs typeface="Times New Roman" pitchFamily="18" charset="0"/>
              </a:rPr>
              <a:t>）</a:t>
            </a:r>
            <a:endParaRPr lang="zh-TW" altLang="en-US" sz="1100" dirty="0">
              <a:solidFill>
                <a:srgbClr val="4D4D4D"/>
              </a:solidFill>
              <a:latin typeface="Times New Roman" pitchFamily="18" charset="0"/>
              <a:cs typeface="Times New Roman" pitchFamily="18" charset="0"/>
            </a:endParaRPr>
          </a:p>
        </p:txBody>
      </p:sp>
      <p:sp>
        <p:nvSpPr>
          <p:cNvPr id="5" name="矩形 4">
            <a:extLst>
              <a:ext uri="{FF2B5EF4-FFF2-40B4-BE49-F238E27FC236}">
                <a16:creationId xmlns:a16="http://schemas.microsoft.com/office/drawing/2014/main" id="{C58A0133-4970-70C5-7316-8598ECA4EE0B}"/>
              </a:ext>
            </a:extLst>
          </p:cNvPr>
          <p:cNvSpPr/>
          <p:nvPr/>
        </p:nvSpPr>
        <p:spPr>
          <a:xfrm>
            <a:off x="3928347" y="4391295"/>
            <a:ext cx="3665378" cy="314125"/>
          </a:xfrm>
          <a:prstGeom prst="rect">
            <a:avLst/>
          </a:prstGeom>
        </p:spPr>
        <p:txBody>
          <a:bodyPr wrap="square">
            <a:spAutoFit/>
          </a:bodyPr>
          <a:lstStyle/>
          <a:p>
            <a:pPr algn="ctr">
              <a:lnSpc>
                <a:spcPct val="150000"/>
              </a:lnSpc>
            </a:pPr>
            <a:r>
              <a:rPr lang="zh-CN" altLang="en-US" sz="1100" dirty="0">
                <a:solidFill>
                  <a:srgbClr val="4D4D4D"/>
                </a:solidFill>
                <a:latin typeface="Times New Roman" pitchFamily="18" charset="0"/>
                <a:cs typeface="Times New Roman" pitchFamily="18" charset="0"/>
              </a:rPr>
              <a:t>曹礼和著</a:t>
            </a:r>
            <a:r>
              <a:rPr lang="en-US" altLang="zh-CN" sz="1100" dirty="0">
                <a:solidFill>
                  <a:srgbClr val="4D4D4D"/>
                </a:solidFill>
                <a:latin typeface="Times New Roman" pitchFamily="18" charset="0"/>
                <a:cs typeface="Times New Roman" pitchFamily="18" charset="0"/>
              </a:rPr>
              <a:t>. 《</a:t>
            </a:r>
            <a:r>
              <a:rPr lang="zh-CN" altLang="en-US" sz="1100" dirty="0">
                <a:solidFill>
                  <a:srgbClr val="4D4D4D"/>
                </a:solidFill>
                <a:latin typeface="Times New Roman" pitchFamily="18" charset="0"/>
                <a:cs typeface="Times New Roman" pitchFamily="18" charset="0"/>
              </a:rPr>
              <a:t>服务营销</a:t>
            </a:r>
            <a:r>
              <a:rPr lang="en-US" altLang="zh-CN" sz="1100" dirty="0">
                <a:solidFill>
                  <a:srgbClr val="4D4D4D"/>
                </a:solidFill>
                <a:latin typeface="Times New Roman" pitchFamily="18" charset="0"/>
                <a:cs typeface="Times New Roman" pitchFamily="18" charset="0"/>
              </a:rPr>
              <a:t>》. </a:t>
            </a:r>
            <a:r>
              <a:rPr lang="zh-CN" altLang="en-US" sz="1100" dirty="0">
                <a:solidFill>
                  <a:srgbClr val="4D4D4D"/>
                </a:solidFill>
                <a:latin typeface="Times New Roman" pitchFamily="18" charset="0"/>
                <a:cs typeface="Times New Roman" pitchFamily="18" charset="0"/>
              </a:rPr>
              <a:t>武汉：湖北人民出版社</a:t>
            </a:r>
            <a:r>
              <a:rPr lang="zh-TW" altLang="en-US" sz="1100" dirty="0">
                <a:solidFill>
                  <a:srgbClr val="4D4D4D"/>
                </a:solidFill>
                <a:latin typeface="Times New Roman" pitchFamily="18" charset="0"/>
                <a:cs typeface="Times New Roman" pitchFamily="18" charset="0"/>
              </a:rPr>
              <a:t>，</a:t>
            </a:r>
            <a:r>
              <a:rPr lang="en-US" altLang="zh-TW" sz="1100" dirty="0">
                <a:solidFill>
                  <a:srgbClr val="4D4D4D"/>
                </a:solidFill>
                <a:latin typeface="Times New Roman" pitchFamily="18" charset="0"/>
                <a:cs typeface="Times New Roman" pitchFamily="18" charset="0"/>
              </a:rPr>
              <a:t>2000</a:t>
            </a:r>
            <a:endParaRPr lang="zh-TW" altLang="en-US" sz="1100" dirty="0">
              <a:solidFill>
                <a:srgbClr val="4D4D4D"/>
              </a:solidFill>
              <a:latin typeface="Times New Roman" pitchFamily="18" charset="0"/>
              <a:cs typeface="Times New Roman" pitchFamily="18" charset="0"/>
            </a:endParaRPr>
          </a:p>
        </p:txBody>
      </p:sp>
    </p:spTree>
    <p:extLst>
      <p:ext uri="{BB962C8B-B14F-4D97-AF65-F5344CB8AC3E}">
        <p14:creationId xmlns:p14="http://schemas.microsoft.com/office/powerpoint/2010/main" val="4188018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63826D-12C2-65AD-6162-E92FC2803992}"/>
            </a:ext>
          </a:extLst>
        </p:cNvPr>
        <p:cNvGrpSpPr/>
        <p:nvPr/>
      </p:nvGrpSpPr>
      <p:grpSpPr>
        <a:xfrm>
          <a:off x="0" y="0"/>
          <a:ext cx="0" cy="0"/>
          <a:chOff x="0" y="0"/>
          <a:chExt cx="0" cy="0"/>
        </a:xfrm>
      </p:grpSpPr>
      <p:sp>
        <p:nvSpPr>
          <p:cNvPr id="8" name="标题 1">
            <a:extLst>
              <a:ext uri="{FF2B5EF4-FFF2-40B4-BE49-F238E27FC236}">
                <a16:creationId xmlns:a16="http://schemas.microsoft.com/office/drawing/2014/main" id="{90867C87-0265-ED1C-754E-366EA656C37F}"/>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a:extLst>
              <a:ext uri="{FF2B5EF4-FFF2-40B4-BE49-F238E27FC236}">
                <a16:creationId xmlns:a16="http://schemas.microsoft.com/office/drawing/2014/main" id="{526C8849-FA20-58A1-4456-0D9E89F87694}"/>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服務業行銷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Service</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a:t>
            </a:r>
            <a:r>
              <a:rPr kumimoji="0" lang="en-US" altLang="zh-TW"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TW"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服務業營運「關鍵績效指標」</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Key Performance Indicator</a:t>
            </a:r>
            <a:r>
              <a:rPr kumimoji="0" lang="en-US" altLang="zh-CN" sz="900" b="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KPI</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3" name="矩形 2">
            <a:extLst>
              <a:ext uri="{FF2B5EF4-FFF2-40B4-BE49-F238E27FC236}">
                <a16:creationId xmlns:a16="http://schemas.microsoft.com/office/drawing/2014/main" id="{3D36F431-3AC1-A343-D749-0456B28BEE53}"/>
              </a:ext>
            </a:extLst>
          </p:cNvPr>
          <p:cNvSpPr/>
          <p:nvPr/>
        </p:nvSpPr>
        <p:spPr>
          <a:xfrm>
            <a:off x="581345" y="604163"/>
            <a:ext cx="9001435"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服務業營運「關鍵績效指標」（</a:t>
            </a:r>
            <a:r>
              <a:rPr lang="en-US" altLang="zh-TW" sz="1100" dirty="0">
                <a:solidFill>
                  <a:srgbClr val="4D4D4D"/>
                </a:solidFill>
                <a:latin typeface="Times New Roman" pitchFamily="18" charset="0"/>
                <a:cs typeface="Times New Roman" pitchFamily="18" charset="0"/>
              </a:rPr>
              <a:t>Key Performance Indicator, KPI</a:t>
            </a:r>
            <a:r>
              <a:rPr lang="zh-TW" altLang="en-US" sz="1100" dirty="0">
                <a:solidFill>
                  <a:srgbClr val="4D4D4D"/>
                </a:solidFill>
                <a:latin typeface="Times New Roman" pitchFamily="18" charset="0"/>
                <a:cs typeface="Times New Roman" pitchFamily="18" charset="0"/>
              </a:rPr>
              <a:t>）</a:t>
            </a:r>
          </a:p>
        </p:txBody>
      </p:sp>
      <p:graphicFrame>
        <p:nvGraphicFramePr>
          <p:cNvPr id="10" name="表格 9">
            <a:extLst>
              <a:ext uri="{FF2B5EF4-FFF2-40B4-BE49-F238E27FC236}">
                <a16:creationId xmlns:a16="http://schemas.microsoft.com/office/drawing/2014/main" id="{2C606646-633C-36EF-6500-45A870EDDDFD}"/>
              </a:ext>
            </a:extLst>
          </p:cNvPr>
          <p:cNvGraphicFramePr>
            <a:graphicFrameLocks noGrp="1"/>
          </p:cNvGraphicFramePr>
          <p:nvPr/>
        </p:nvGraphicFramePr>
        <p:xfrm>
          <a:off x="278739" y="3306840"/>
          <a:ext cx="10907394" cy="2471322"/>
        </p:xfrm>
        <a:graphic>
          <a:graphicData uri="http://schemas.openxmlformats.org/drawingml/2006/table">
            <a:tbl>
              <a:tblPr firstRow="1" firstCol="1" bandRow="1"/>
              <a:tblGrid>
                <a:gridCol w="1930286">
                  <a:extLst>
                    <a:ext uri="{9D8B030D-6E8A-4147-A177-3AD203B41FA5}">
                      <a16:colId xmlns:a16="http://schemas.microsoft.com/office/drawing/2014/main" val="4262438072"/>
                    </a:ext>
                  </a:extLst>
                </a:gridCol>
                <a:gridCol w="1671170">
                  <a:extLst>
                    <a:ext uri="{9D8B030D-6E8A-4147-A177-3AD203B41FA5}">
                      <a16:colId xmlns:a16="http://schemas.microsoft.com/office/drawing/2014/main" val="1368984566"/>
                    </a:ext>
                  </a:extLst>
                </a:gridCol>
                <a:gridCol w="1956745">
                  <a:extLst>
                    <a:ext uri="{9D8B030D-6E8A-4147-A177-3AD203B41FA5}">
                      <a16:colId xmlns:a16="http://schemas.microsoft.com/office/drawing/2014/main" val="1899179322"/>
                    </a:ext>
                  </a:extLst>
                </a:gridCol>
                <a:gridCol w="1840803">
                  <a:extLst>
                    <a:ext uri="{9D8B030D-6E8A-4147-A177-3AD203B41FA5}">
                      <a16:colId xmlns:a16="http://schemas.microsoft.com/office/drawing/2014/main" val="3904010985"/>
                    </a:ext>
                  </a:extLst>
                </a:gridCol>
                <a:gridCol w="1817793">
                  <a:extLst>
                    <a:ext uri="{9D8B030D-6E8A-4147-A177-3AD203B41FA5}">
                      <a16:colId xmlns:a16="http://schemas.microsoft.com/office/drawing/2014/main" val="3862379269"/>
                    </a:ext>
                  </a:extLst>
                </a:gridCol>
                <a:gridCol w="1690597">
                  <a:extLst>
                    <a:ext uri="{9D8B030D-6E8A-4147-A177-3AD203B41FA5}">
                      <a16:colId xmlns:a16="http://schemas.microsoft.com/office/drawing/2014/main" val="375626541"/>
                    </a:ext>
                  </a:extLst>
                </a:gridCol>
              </a:tblGrid>
              <a:tr h="231989">
                <a:tc>
                  <a:txBody>
                    <a:bodyPr/>
                    <a:lstStyle/>
                    <a:p>
                      <a:pPr algn="ctr"/>
                      <a:r>
                        <a:rPr lang="zh-TW" sz="900" kern="100" dirty="0">
                          <a:effectLst/>
                          <a:latin typeface="等线" panose="02010600030101010101" pitchFamily="2" charset="-122"/>
                          <a:ea typeface="等线" panose="02010600030101010101" pitchFamily="2" charset="-122"/>
                          <a:cs typeface="Times New Roman" panose="02020603050405020304" pitchFamily="18" charset="0"/>
                        </a:rPr>
                        <a:t>顧客戰略</a:t>
                      </a:r>
                    </a:p>
                  </a:txBody>
                  <a:tcPr marL="62036" marR="6203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TW" sz="900" kern="100" dirty="0">
                          <a:effectLst/>
                          <a:latin typeface="等线" panose="02010600030101010101" pitchFamily="2" charset="-122"/>
                          <a:ea typeface="等线" panose="02010600030101010101" pitchFamily="2" charset="-122"/>
                          <a:cs typeface="Times New Roman" panose="02020603050405020304" pitchFamily="18" charset="0"/>
                        </a:rPr>
                        <a:t>客服中心</a:t>
                      </a:r>
                    </a:p>
                  </a:txBody>
                  <a:tcPr marL="62036" marR="6203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TW" sz="900" kern="100" dirty="0">
                          <a:effectLst/>
                          <a:latin typeface="等线" panose="02010600030101010101" pitchFamily="2" charset="-122"/>
                          <a:ea typeface="等线" panose="02010600030101010101" pitchFamily="2" charset="-122"/>
                          <a:cs typeface="Times New Roman" panose="02020603050405020304" pitchFamily="18" charset="0"/>
                        </a:rPr>
                        <a:t>銷售</a:t>
                      </a:r>
                    </a:p>
                  </a:txBody>
                  <a:tcPr marL="62036" marR="6203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TW" sz="900" kern="100" dirty="0">
                          <a:effectLst/>
                          <a:latin typeface="等线" panose="02010600030101010101" pitchFamily="2" charset="-122"/>
                          <a:ea typeface="等线" panose="02010600030101010101" pitchFamily="2" charset="-122"/>
                          <a:cs typeface="Times New Roman" panose="02020603050405020304" pitchFamily="18" charset="0"/>
                        </a:rPr>
                        <a:t>行銷比例</a:t>
                      </a:r>
                    </a:p>
                  </a:txBody>
                  <a:tcPr marL="62036" marR="6203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TW" sz="900" kern="100" dirty="0">
                          <a:effectLst/>
                          <a:latin typeface="等线" panose="02010600030101010101" pitchFamily="2" charset="-122"/>
                          <a:ea typeface="等线" panose="02010600030101010101" pitchFamily="2" charset="-122"/>
                          <a:cs typeface="Times New Roman" panose="02020603050405020304" pitchFamily="18" charset="0"/>
                        </a:rPr>
                        <a:t>會員經營與服務</a:t>
                      </a:r>
                    </a:p>
                  </a:txBody>
                  <a:tcPr marL="62036" marR="6203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zh-TW" sz="900" kern="100" dirty="0">
                          <a:effectLst/>
                          <a:latin typeface="等线" panose="02010600030101010101" pitchFamily="2" charset="-122"/>
                          <a:ea typeface="等线" panose="02010600030101010101" pitchFamily="2" charset="-122"/>
                          <a:cs typeface="Times New Roman" panose="02020603050405020304" pitchFamily="18" charset="0"/>
                        </a:rPr>
                        <a:t>經營</a:t>
                      </a:r>
                    </a:p>
                  </a:txBody>
                  <a:tcPr marL="62036" marR="62036" marT="0" marB="0" anchor="ctr" anchorCtr="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9250555"/>
                  </a:ext>
                </a:extLst>
              </a:tr>
              <a:tr h="2239333">
                <a:tc>
                  <a:txBody>
                    <a:bodyPr/>
                    <a:lstStyle/>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、顧客滿意度</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、新顧客占總顧客數之比例</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、既有顧客占總顧客數之比例</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、顧客每年或每月消費次數及金額</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、停滯顧客數占總顧客數之比例</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、顧客終身</a:t>
                      </a:r>
                      <a:r>
                        <a:rPr lang="zh-TW" altLang="en-US" sz="900" kern="100" dirty="0">
                          <a:effectLst/>
                          <a:latin typeface="等线" panose="02010600030101010101" pitchFamily="2" charset="-122"/>
                          <a:ea typeface="等线" panose="02010600030101010101" pitchFamily="2" charset="-122"/>
                          <a:cs typeface="Times New Roman" panose="02020603050405020304" pitchFamily="18" charset="0"/>
                        </a:rPr>
                        <a:t>價値</a:t>
                      </a:r>
                      <a:endParaRPr lang="zh-TW" sz="9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、其他</a:t>
                      </a:r>
                    </a:p>
                  </a:txBody>
                  <a:tcPr marL="62036" marR="620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、平均接起電話速度（秒數）</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、平均回答時間</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、平均每天處理件數</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、平均每件處理成本估計</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、一次解決問題比例</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、客服人員滿意度與離職率</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7</a:t>
                      </a:r>
                      <a:r>
                        <a:rPr lang="zh-CN" sz="900" kern="100" dirty="0">
                          <a:effectLst/>
                          <a:latin typeface="等线" panose="02010600030101010101" pitchFamily="2" charset="-122"/>
                          <a:ea typeface="等线" panose="02010600030101010101" pitchFamily="2" charset="-122"/>
                          <a:cs typeface="Times New Roman" panose="02020603050405020304" pitchFamily="18" charset="0"/>
                        </a:rPr>
                        <a:t>、其他</a:t>
                      </a:r>
                      <a:endParaRPr lang="zh-TW" sz="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2036" marR="620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、平均訪問顧客數</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、收到訂單占總訪問顧客數之比例</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、平均交貨天數</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、平均準時交貨比例</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、銷售費用比例</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、平均每年銷售生產總</a:t>
                      </a:r>
                      <a:r>
                        <a:rPr lang="zh-TW" altLang="en-US" sz="900" kern="100" dirty="0">
                          <a:effectLst/>
                          <a:latin typeface="等线" panose="02010600030101010101" pitchFamily="2" charset="-122"/>
                          <a:ea typeface="等线" panose="02010600030101010101" pitchFamily="2" charset="-122"/>
                          <a:cs typeface="Times New Roman" panose="02020603050405020304" pitchFamily="18" charset="0"/>
                        </a:rPr>
                        <a:t>値</a:t>
                      </a:r>
                      <a:endParaRPr lang="zh-TW" sz="9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、平均業績達成目標預算比例</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8</a:t>
                      </a:r>
                      <a:r>
                        <a:rPr lang="zh-CN" sz="900" kern="100" dirty="0">
                          <a:effectLst/>
                          <a:latin typeface="等线" panose="02010600030101010101" pitchFamily="2" charset="-122"/>
                          <a:ea typeface="等线" panose="02010600030101010101" pitchFamily="2" charset="-122"/>
                          <a:cs typeface="Times New Roman" panose="02020603050405020304" pitchFamily="18" charset="0"/>
                        </a:rPr>
                        <a:t>、其他</a:t>
                      </a:r>
                      <a:endParaRPr lang="zh-TW" sz="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2036" marR="620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、交叉行銷成功率</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、電話行銷平均成功率</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、促銷接到訂單投入成本比例</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、廣告投入占總營收比例</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5</a:t>
                      </a:r>
                      <a:r>
                        <a:rPr lang="zh-CN" sz="900" kern="100" dirty="0">
                          <a:effectLst/>
                          <a:latin typeface="等线" panose="02010600030101010101" pitchFamily="2" charset="-122"/>
                          <a:ea typeface="等线" panose="02010600030101010101" pitchFamily="2" charset="-122"/>
                          <a:cs typeface="Times New Roman" panose="02020603050405020304" pitchFamily="18" charset="0"/>
                        </a:rPr>
                        <a:t>、直效行銷（</a:t>
                      </a:r>
                      <a:r>
                        <a:rPr lang="en-US" sz="900" kern="100" dirty="0">
                          <a:effectLst/>
                          <a:latin typeface="等线" panose="02010600030101010101" pitchFamily="2" charset="-122"/>
                          <a:ea typeface="等线" panose="02010600030101010101" pitchFamily="2" charset="-122"/>
                          <a:cs typeface="Times New Roman" panose="02020603050405020304" pitchFamily="18" charset="0"/>
                        </a:rPr>
                        <a:t>Direct Marketing</a:t>
                      </a:r>
                      <a:r>
                        <a:rPr lang="zh-CN" sz="900" kern="100" dirty="0">
                          <a:effectLst/>
                          <a:latin typeface="等线" panose="02010600030101010101" pitchFamily="2" charset="-122"/>
                          <a:ea typeface="等线" panose="02010600030101010101" pitchFamily="2" charset="-122"/>
                          <a:cs typeface="Times New Roman" panose="02020603050405020304" pitchFamily="18" charset="0"/>
                        </a:rPr>
                        <a:t>）郵寄回應率</a:t>
                      </a:r>
                      <a:endParaRPr lang="zh-TW" sz="9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6</a:t>
                      </a:r>
                      <a:r>
                        <a:rPr lang="zh-CN" sz="900" kern="100" dirty="0">
                          <a:effectLst/>
                          <a:latin typeface="等线" panose="02010600030101010101" pitchFamily="2" charset="-122"/>
                          <a:ea typeface="等线" panose="02010600030101010101" pitchFamily="2" charset="-122"/>
                          <a:cs typeface="Times New Roman" panose="02020603050405020304" pitchFamily="18" charset="0"/>
                        </a:rPr>
                        <a:t>、品牌形象度排名</a:t>
                      </a:r>
                      <a:endParaRPr lang="zh-TW" sz="9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7</a:t>
                      </a:r>
                      <a:r>
                        <a:rPr lang="zh-CN" sz="900" kern="100" dirty="0">
                          <a:effectLst/>
                          <a:latin typeface="等线" panose="02010600030101010101" pitchFamily="2" charset="-122"/>
                          <a:ea typeface="等线" panose="02010600030101010101" pitchFamily="2" charset="-122"/>
                          <a:cs typeface="Times New Roman" panose="02020603050405020304" pitchFamily="18" charset="0"/>
                        </a:rPr>
                        <a:t>、定位成功度</a:t>
                      </a:r>
                      <a:endParaRPr lang="zh-TW" sz="9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、各通路結構比例</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9</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、戶外活動平均每次來客數</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10</a:t>
                      </a:r>
                      <a:r>
                        <a:rPr lang="zh-CN" sz="900" kern="100" dirty="0">
                          <a:effectLst/>
                          <a:latin typeface="等线" panose="02010600030101010101" pitchFamily="2" charset="-122"/>
                          <a:ea typeface="等线" panose="02010600030101010101" pitchFamily="2" charset="-122"/>
                          <a:cs typeface="Times New Roman" panose="02020603050405020304" pitchFamily="18" charset="0"/>
                        </a:rPr>
                        <a:t>、其他</a:t>
                      </a:r>
                      <a:endParaRPr lang="zh-TW" sz="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2036" marR="620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、顧客平均再來購次數與再購率</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、平均顧客電話問候次數</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、會員顧客分級制度</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、貴賓</a:t>
                      </a:r>
                      <a:r>
                        <a:rPr lang="en-US" sz="900" kern="100" dirty="0">
                          <a:effectLst/>
                          <a:latin typeface="等线" panose="02010600030101010101" pitchFamily="2" charset="-122"/>
                          <a:ea typeface="等线" panose="02010600030101010101" pitchFamily="2" charset="-122"/>
                          <a:cs typeface="Times New Roman" panose="02020603050405020304" pitchFamily="18" charset="0"/>
                        </a:rPr>
                        <a:t>VIP</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顧客服務擴增項目</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、會員信用卡刷卡使用率</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、會員資料庫項目增加及更新率</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、會員來電詢問率</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、其他</a:t>
                      </a:r>
                    </a:p>
                  </a:txBody>
                  <a:tcPr marL="62036" marR="620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1</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、市場占有率變化</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2</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、每位員工生產力（銷售額）</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3</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、新產品上市率</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4</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、新品與舊品營收結構比例</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5</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、員工滿意度</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6</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、毛利率變化</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7</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、純益率變化</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8</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、營收成長率</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9</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、顧客分散程度</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10</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、製造良率提升</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11</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、資金成本降低</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12</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、管銷售費用控制</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13</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、存貨降低</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14</a:t>
                      </a:r>
                      <a:r>
                        <a:rPr lang="zh-TW" sz="900" kern="100" dirty="0">
                          <a:effectLst/>
                          <a:latin typeface="等线" panose="02010600030101010101" pitchFamily="2" charset="-122"/>
                          <a:ea typeface="等线" panose="02010600030101010101" pitchFamily="2" charset="-122"/>
                          <a:cs typeface="Times New Roman" panose="02020603050405020304" pitchFamily="18" charset="0"/>
                        </a:rPr>
                        <a:t>、人員數控制</a:t>
                      </a:r>
                    </a:p>
                    <a:p>
                      <a:pPr algn="just"/>
                      <a:r>
                        <a:rPr lang="en-US" sz="900" kern="100" dirty="0">
                          <a:effectLst/>
                          <a:latin typeface="等线" panose="02010600030101010101" pitchFamily="2" charset="-122"/>
                          <a:ea typeface="等线" panose="02010600030101010101" pitchFamily="2" charset="-122"/>
                          <a:cs typeface="Times New Roman" panose="02020603050405020304" pitchFamily="18" charset="0"/>
                        </a:rPr>
                        <a:t>15</a:t>
                      </a:r>
                      <a:r>
                        <a:rPr lang="zh-CN" sz="900" kern="100" dirty="0">
                          <a:effectLst/>
                          <a:latin typeface="等线" panose="02010600030101010101" pitchFamily="2" charset="-122"/>
                          <a:ea typeface="等线" panose="02010600030101010101" pitchFamily="2" charset="-122"/>
                          <a:cs typeface="Times New Roman" panose="02020603050405020304" pitchFamily="18" charset="0"/>
                        </a:rPr>
                        <a:t>、其他</a:t>
                      </a:r>
                      <a:endParaRPr lang="zh-TW" sz="9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2036" marR="6203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4847283"/>
                  </a:ext>
                </a:extLst>
              </a:tr>
            </a:tbl>
          </a:graphicData>
        </a:graphic>
      </p:graphicFrame>
      <p:sp>
        <p:nvSpPr>
          <p:cNvPr id="11" name="矩形 10">
            <a:extLst>
              <a:ext uri="{FF2B5EF4-FFF2-40B4-BE49-F238E27FC236}">
                <a16:creationId xmlns:a16="http://schemas.microsoft.com/office/drawing/2014/main" id="{A5FF061F-AAA8-AB2B-CC5D-D40B9BAF304C}"/>
              </a:ext>
            </a:extLst>
          </p:cNvPr>
          <p:cNvSpPr/>
          <p:nvPr/>
        </p:nvSpPr>
        <p:spPr>
          <a:xfrm>
            <a:off x="3000375" y="1691798"/>
            <a:ext cx="2288263" cy="568041"/>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服務業營運「關鍵績效指標」</a:t>
            </a:r>
            <a:endParaRPr lang="en-US" altLang="zh-CN" sz="1100" dirty="0">
              <a:solidFill>
                <a:srgbClr val="000000"/>
              </a:solidFill>
              <a:latin typeface="Times New Roman" pitchFamily="18" charset="0"/>
              <a:cs typeface="Times New Roman" pitchFamily="18" charset="0"/>
            </a:endParaRPr>
          </a:p>
          <a:p>
            <a:pPr algn="ctr">
              <a:lnSpc>
                <a:spcPct val="150000"/>
              </a:lnSpc>
            </a:pPr>
            <a:r>
              <a:rPr lang="zh-CN" altLang="en-US" sz="1100" dirty="0">
                <a:solidFill>
                  <a:srgbClr val="000000"/>
                </a:solidFill>
                <a:latin typeface="Times New Roman" pitchFamily="18" charset="0"/>
                <a:cs typeface="Times New Roman" pitchFamily="18" charset="0"/>
              </a:rPr>
              <a:t>（</a:t>
            </a:r>
            <a:r>
              <a:rPr lang="en-US" altLang="zh-CN" sz="1100" dirty="0">
                <a:solidFill>
                  <a:srgbClr val="000000"/>
                </a:solidFill>
                <a:latin typeface="Times New Roman" pitchFamily="18" charset="0"/>
                <a:cs typeface="Times New Roman" pitchFamily="18" charset="0"/>
              </a:rPr>
              <a:t>Key Performance Indicator, KPI</a:t>
            </a:r>
            <a:r>
              <a:rPr lang="zh-CN" altLang="en-US" sz="1100" dirty="0">
                <a:solidFill>
                  <a:srgbClr val="000000"/>
                </a:solidFill>
                <a:latin typeface="Times New Roman" pitchFamily="18" charset="0"/>
                <a:cs typeface="Times New Roman" pitchFamily="18" charset="0"/>
              </a:rPr>
              <a:t>）</a:t>
            </a:r>
          </a:p>
        </p:txBody>
      </p:sp>
      <p:sp>
        <p:nvSpPr>
          <p:cNvPr id="12" name="矩形 11">
            <a:extLst>
              <a:ext uri="{FF2B5EF4-FFF2-40B4-BE49-F238E27FC236}">
                <a16:creationId xmlns:a16="http://schemas.microsoft.com/office/drawing/2014/main" id="{418A0573-AE2E-EA09-7AE2-4CE3C7C5CE35}"/>
              </a:ext>
            </a:extLst>
          </p:cNvPr>
          <p:cNvSpPr/>
          <p:nvPr/>
        </p:nvSpPr>
        <p:spPr>
          <a:xfrm>
            <a:off x="5518125" y="930703"/>
            <a:ext cx="141608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、顧客戰略</a:t>
            </a:r>
          </a:p>
        </p:txBody>
      </p:sp>
      <p:sp>
        <p:nvSpPr>
          <p:cNvPr id="14" name="左大括号 13">
            <a:extLst>
              <a:ext uri="{FF2B5EF4-FFF2-40B4-BE49-F238E27FC236}">
                <a16:creationId xmlns:a16="http://schemas.microsoft.com/office/drawing/2014/main" id="{536CDE57-ED9C-3F87-62F3-7F8F12F20CD6}"/>
              </a:ext>
            </a:extLst>
          </p:cNvPr>
          <p:cNvSpPr/>
          <p:nvPr/>
        </p:nvSpPr>
        <p:spPr>
          <a:xfrm>
            <a:off x="5288639" y="930704"/>
            <a:ext cx="229483" cy="2090230"/>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ED7C0A10-570A-74A9-D57F-935ACDD014EC}"/>
              </a:ext>
            </a:extLst>
          </p:cNvPr>
          <p:cNvSpPr/>
          <p:nvPr/>
        </p:nvSpPr>
        <p:spPr>
          <a:xfrm>
            <a:off x="5518122" y="1288618"/>
            <a:ext cx="141608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、客服中心</a:t>
            </a:r>
          </a:p>
        </p:txBody>
      </p:sp>
      <p:sp>
        <p:nvSpPr>
          <p:cNvPr id="16" name="矩形 15">
            <a:extLst>
              <a:ext uri="{FF2B5EF4-FFF2-40B4-BE49-F238E27FC236}">
                <a16:creationId xmlns:a16="http://schemas.microsoft.com/office/drawing/2014/main" id="{FAF8CDE7-7BB6-D76D-C42D-832D0F67FBF8}"/>
              </a:ext>
            </a:extLst>
          </p:cNvPr>
          <p:cNvSpPr/>
          <p:nvPr/>
        </p:nvSpPr>
        <p:spPr>
          <a:xfrm>
            <a:off x="5518122" y="1642043"/>
            <a:ext cx="141608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、銷售</a:t>
            </a:r>
          </a:p>
        </p:txBody>
      </p:sp>
      <p:sp>
        <p:nvSpPr>
          <p:cNvPr id="17" name="矩形 16">
            <a:extLst>
              <a:ext uri="{FF2B5EF4-FFF2-40B4-BE49-F238E27FC236}">
                <a16:creationId xmlns:a16="http://schemas.microsoft.com/office/drawing/2014/main" id="{6FB5A976-95CF-AC3F-E436-629D9999D5DC}"/>
              </a:ext>
            </a:extLst>
          </p:cNvPr>
          <p:cNvSpPr/>
          <p:nvPr/>
        </p:nvSpPr>
        <p:spPr>
          <a:xfrm>
            <a:off x="5518122" y="1995468"/>
            <a:ext cx="141608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、行銷比例</a:t>
            </a:r>
          </a:p>
        </p:txBody>
      </p:sp>
      <p:sp>
        <p:nvSpPr>
          <p:cNvPr id="18" name="矩形 17">
            <a:extLst>
              <a:ext uri="{FF2B5EF4-FFF2-40B4-BE49-F238E27FC236}">
                <a16:creationId xmlns:a16="http://schemas.microsoft.com/office/drawing/2014/main" id="{63E17791-AB1C-4F47-AC9E-9B4A61DD0498}"/>
              </a:ext>
            </a:extLst>
          </p:cNvPr>
          <p:cNvSpPr/>
          <p:nvPr/>
        </p:nvSpPr>
        <p:spPr>
          <a:xfrm>
            <a:off x="5518119" y="2353383"/>
            <a:ext cx="141608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、會員經營與服務</a:t>
            </a:r>
          </a:p>
        </p:txBody>
      </p:sp>
      <p:sp>
        <p:nvSpPr>
          <p:cNvPr id="19" name="矩形 18">
            <a:extLst>
              <a:ext uri="{FF2B5EF4-FFF2-40B4-BE49-F238E27FC236}">
                <a16:creationId xmlns:a16="http://schemas.microsoft.com/office/drawing/2014/main" id="{69A13258-6A27-BDB8-D76C-FDD66D5B2727}"/>
              </a:ext>
            </a:extLst>
          </p:cNvPr>
          <p:cNvSpPr/>
          <p:nvPr/>
        </p:nvSpPr>
        <p:spPr>
          <a:xfrm>
            <a:off x="5518119" y="2706808"/>
            <a:ext cx="141608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、經營</a:t>
            </a:r>
          </a:p>
        </p:txBody>
      </p:sp>
    </p:spTree>
    <p:extLst>
      <p:ext uri="{BB962C8B-B14F-4D97-AF65-F5344CB8AC3E}">
        <p14:creationId xmlns:p14="http://schemas.microsoft.com/office/powerpoint/2010/main" val="31183448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972F71-E7FD-9DEA-32AD-DA1B52C40FAC}"/>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710EC44-FDC0-8CE3-8AB0-7C0EDE1D9F8D}"/>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2BB3F407-47ED-E011-0EA3-52019EAD9D5E}"/>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lang="zh-CN" altLang="en-US" sz="900" dirty="0">
                <a:solidFill>
                  <a:srgbClr val="000000"/>
                </a:solidFill>
                <a:latin typeface="Times New Roman" pitchFamily="18" charset="0"/>
                <a:cs typeface="Times New Roman" pitchFamily="18" charset="0"/>
              </a:rPr>
              <a:t>服務業行銷</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Service</a:t>
            </a:r>
            <a:r>
              <a:rPr lang="en-US" altLang="zh-CN" sz="900" dirty="0">
                <a:solidFill>
                  <a:srgbClr val="000000"/>
                </a:solidFill>
                <a:latin typeface="Times New Roman" pitchFamily="18" charset="0"/>
                <a:cs typeface="Times New Roman" pitchFamily="18" charset="0"/>
              </a:rPr>
              <a:t> </a:t>
            </a:r>
            <a:r>
              <a:rPr lang="en-US" altLang="zh-CN" sz="900" i="1" dirty="0">
                <a:solidFill>
                  <a:srgbClr val="000000"/>
                </a:solidFill>
                <a:latin typeface="Times New Roman" pitchFamily="18" charset="0"/>
                <a:cs typeface="Times New Roman" pitchFamily="18" charset="0"/>
              </a:rPr>
              <a:t>Marketing</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新產品開發</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research and development</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
        <p:nvSpPr>
          <p:cNvPr id="4" name="矩形 3">
            <a:extLst>
              <a:ext uri="{FF2B5EF4-FFF2-40B4-BE49-F238E27FC236}">
                <a16:creationId xmlns:a16="http://schemas.microsoft.com/office/drawing/2014/main" id="{1A9F9E04-F1F6-9EBC-F219-069426E37DFF}"/>
              </a:ext>
            </a:extLst>
          </p:cNvPr>
          <p:cNvSpPr/>
          <p:nvPr/>
        </p:nvSpPr>
        <p:spPr>
          <a:xfrm>
            <a:off x="2215151" y="890453"/>
            <a:ext cx="7782629" cy="1583703"/>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服務業（</a:t>
            </a:r>
            <a:r>
              <a:rPr lang="en-US" altLang="zh-CN" sz="1100" dirty="0">
                <a:solidFill>
                  <a:srgbClr val="4D4D4D"/>
                </a:solidFill>
                <a:latin typeface="Times New Roman" pitchFamily="18" charset="0"/>
                <a:cs typeface="Times New Roman" pitchFamily="18" charset="0"/>
              </a:rPr>
              <a:t>service</a:t>
            </a:r>
            <a:r>
              <a:rPr lang="zh-CN" altLang="en-US" sz="1100" dirty="0">
                <a:solidFill>
                  <a:srgbClr val="4D4D4D"/>
                </a:solidFill>
                <a:latin typeface="Times New Roman" pitchFamily="18" charset="0"/>
                <a:cs typeface="Times New Roman" pitchFamily="18" charset="0"/>
              </a:rPr>
              <a:t>）的新產品開發（</a:t>
            </a:r>
            <a:r>
              <a:rPr lang="en-US" altLang="zh-CN" sz="1100" i="1" dirty="0">
                <a:solidFill>
                  <a:srgbClr val="4D4D4D"/>
                </a:solidFill>
                <a:latin typeface="Times New Roman" pitchFamily="18" charset="0"/>
                <a:cs typeface="Times New Roman" pitchFamily="18" charset="0"/>
              </a:rPr>
              <a:t>research and development</a:t>
            </a:r>
            <a:r>
              <a:rPr lang="zh-CN" altLang="en-US" sz="1100" dirty="0">
                <a:solidFill>
                  <a:srgbClr val="4D4D4D"/>
                </a:solidFill>
                <a:latin typeface="Times New Roman" pitchFamily="18" charset="0"/>
                <a:cs typeface="Times New Roman" pitchFamily="18" charset="0"/>
              </a:rPr>
              <a:t>）</a:t>
            </a:r>
            <a:endParaRPr lang="en-US" altLang="zh-CN"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在行銷管理中，凡是能給顧客帶來某種新的滿足、新的利益的產品都可稱爲新產品。</a:t>
            </a:r>
            <a:endParaRPr lang="en-US" altLang="zh-TW"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在創造和推出新</a:t>
            </a:r>
            <a:r>
              <a:rPr lang="zh-CN" altLang="en-US" sz="1100" dirty="0">
                <a:solidFill>
                  <a:srgbClr val="4D4D4D"/>
                </a:solidFill>
                <a:latin typeface="Times New Roman" pitchFamily="18" charset="0"/>
                <a:cs typeface="Times New Roman" pitchFamily="18" charset="0"/>
              </a:rPr>
              <a:t>的服务型商品</a:t>
            </a:r>
            <a:r>
              <a:rPr lang="zh-TW" altLang="en-US" sz="1100" dirty="0">
                <a:solidFill>
                  <a:srgbClr val="4D4D4D"/>
                </a:solidFill>
                <a:latin typeface="Times New Roman" pitchFamily="18" charset="0"/>
                <a:cs typeface="Times New Roman" pitchFamily="18" charset="0"/>
              </a:rPr>
              <a:t>的過程中，最</a:t>
            </a:r>
            <a:r>
              <a:rPr lang="zh-CN" altLang="en-US" sz="1100" dirty="0">
                <a:solidFill>
                  <a:srgbClr val="4D4D4D"/>
                </a:solidFill>
                <a:latin typeface="Times New Roman" pitchFamily="18" charset="0"/>
                <a:cs typeface="Times New Roman" pitchFamily="18" charset="0"/>
              </a:rPr>
              <a:t>困难的地方</a:t>
            </a:r>
            <a:r>
              <a:rPr lang="zh-TW" altLang="en-US" sz="1100" dirty="0">
                <a:solidFill>
                  <a:srgbClr val="4D4D4D"/>
                </a:solidFill>
                <a:latin typeface="Times New Roman" pitchFamily="18" charset="0"/>
                <a:cs typeface="Times New Roman" pitchFamily="18" charset="0"/>
              </a:rPr>
              <a:t>就是如何將服務的概念有形化。</a:t>
            </a:r>
            <a:endParaRPr lang="en-US" altLang="zh-TW"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服務的質量依賴於提供服務的人員的技能和才幹，如果一項新的服務游離於公司服務行銷人員的能力之外（新服務和公司人員的優勢不能結合），服務的品質和服務的發送都將可能出現偏差，最終會導致服務消費者對此項新服務的不愉快的感受。因此在篩選和確定新的服務項目時，應特別的關注那些能將公司的市場行銷、技術、操作能力高度綜合的新服務方案。</a:t>
            </a:r>
          </a:p>
        </p:txBody>
      </p:sp>
      <p:sp>
        <p:nvSpPr>
          <p:cNvPr id="5" name="矩形 4">
            <a:extLst>
              <a:ext uri="{FF2B5EF4-FFF2-40B4-BE49-F238E27FC236}">
                <a16:creationId xmlns:a16="http://schemas.microsoft.com/office/drawing/2014/main" id="{710274BC-FA23-A2CF-EA3D-C1EC0BECD8A1}"/>
              </a:ext>
            </a:extLst>
          </p:cNvPr>
          <p:cNvSpPr/>
          <p:nvPr/>
        </p:nvSpPr>
        <p:spPr>
          <a:xfrm>
            <a:off x="1900807" y="5222741"/>
            <a:ext cx="8096973" cy="314125"/>
          </a:xfrm>
          <a:prstGeom prst="rect">
            <a:avLst/>
          </a:prstGeom>
        </p:spPr>
        <p:txBody>
          <a:bodyPr wrap="square">
            <a:spAutoFit/>
          </a:bodyPr>
          <a:lstStyle/>
          <a:p>
            <a:pPr algn="ctr">
              <a:lnSpc>
                <a:spcPct val="150000"/>
              </a:lnSpc>
            </a:pPr>
            <a:r>
              <a:rPr lang="en-US" altLang="zh-CN" sz="1100" dirty="0">
                <a:solidFill>
                  <a:srgbClr val="4D4D4D"/>
                </a:solidFill>
                <a:latin typeface="Times New Roman" pitchFamily="18" charset="0"/>
                <a:cs typeface="Times New Roman" pitchFamily="18" charset="0"/>
              </a:rPr>
              <a:t>Ulrike de Brentani. New Industrial Service Development: Scenarios for Success and Failure. Journal of Business Research, 1995, 32:96.</a:t>
            </a:r>
          </a:p>
        </p:txBody>
      </p:sp>
      <p:sp>
        <p:nvSpPr>
          <p:cNvPr id="6" name="矩形 5">
            <a:extLst>
              <a:ext uri="{FF2B5EF4-FFF2-40B4-BE49-F238E27FC236}">
                <a16:creationId xmlns:a16="http://schemas.microsoft.com/office/drawing/2014/main" id="{D5B63008-72FF-CC2D-EECE-2E8375DA298E}"/>
              </a:ext>
            </a:extLst>
          </p:cNvPr>
          <p:cNvSpPr/>
          <p:nvPr/>
        </p:nvSpPr>
        <p:spPr>
          <a:xfrm>
            <a:off x="2215151" y="3000431"/>
            <a:ext cx="2599572" cy="568041"/>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服務型商品成功新品開發的三個特點</a:t>
            </a:r>
            <a:endParaRPr lang="en-US" altLang="zh-CN" sz="1100" dirty="0">
              <a:solidFill>
                <a:srgbClr val="000000"/>
              </a:solidFill>
              <a:latin typeface="Times New Roman" pitchFamily="18" charset="0"/>
              <a:cs typeface="Times New Roman" pitchFamily="18" charset="0"/>
            </a:endParaRPr>
          </a:p>
          <a:p>
            <a:pPr algn="ctr">
              <a:lnSpc>
                <a:spcPct val="150000"/>
              </a:lnSpc>
            </a:pPr>
            <a:r>
              <a:rPr lang="zh-CN" altLang="en-US" sz="1100" dirty="0">
                <a:solidFill>
                  <a:srgbClr val="000000"/>
                </a:solidFill>
                <a:latin typeface="Times New Roman" pitchFamily="18" charset="0"/>
                <a:cs typeface="Times New Roman" pitchFamily="18" charset="0"/>
              </a:rPr>
              <a:t>（</a:t>
            </a:r>
            <a:r>
              <a:rPr lang="en-US" altLang="zh-CN" sz="1100" i="1" dirty="0">
                <a:solidFill>
                  <a:srgbClr val="000000"/>
                </a:solidFill>
                <a:latin typeface="Times New Roman" pitchFamily="18" charset="0"/>
                <a:cs typeface="Times New Roman" pitchFamily="18" charset="0"/>
              </a:rPr>
              <a:t>research and development</a:t>
            </a:r>
            <a:r>
              <a:rPr lang="zh-CN" altLang="en-US" sz="1100" dirty="0">
                <a:solidFill>
                  <a:srgbClr val="000000"/>
                </a:solidFill>
                <a:latin typeface="Times New Roman" pitchFamily="18" charset="0"/>
                <a:cs typeface="Times New Roman" pitchFamily="18" charset="0"/>
              </a:rPr>
              <a:t>）</a:t>
            </a:r>
          </a:p>
        </p:txBody>
      </p:sp>
      <p:sp>
        <p:nvSpPr>
          <p:cNvPr id="7" name="矩形 6">
            <a:extLst>
              <a:ext uri="{FF2B5EF4-FFF2-40B4-BE49-F238E27FC236}">
                <a16:creationId xmlns:a16="http://schemas.microsoft.com/office/drawing/2014/main" id="{5939C0BC-0414-8441-F53B-36ABCA899E0C}"/>
              </a:ext>
            </a:extLst>
          </p:cNvPr>
          <p:cNvSpPr/>
          <p:nvPr/>
        </p:nvSpPr>
        <p:spPr>
          <a:xfrm>
            <a:off x="5095030" y="2782890"/>
            <a:ext cx="454964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、顧客化的專業服務（</a:t>
            </a:r>
            <a:r>
              <a:rPr lang="en-US" altLang="zh-TW" sz="1100" i="1" dirty="0">
                <a:solidFill>
                  <a:srgbClr val="000000"/>
                </a:solidFill>
                <a:latin typeface="Times New Roman" pitchFamily="18" charset="0"/>
                <a:cs typeface="Times New Roman" pitchFamily="18" charset="0"/>
              </a:rPr>
              <a:t>customized expert service</a:t>
            </a:r>
            <a:r>
              <a:rPr lang="zh-TW" altLang="en-US" sz="1100" dirty="0">
                <a:solidFill>
                  <a:srgbClr val="000000"/>
                </a:solidFill>
                <a:latin typeface="Times New Roman" pitchFamily="18" charset="0"/>
                <a:cs typeface="Times New Roman" pitchFamily="18" charset="0"/>
              </a:rPr>
              <a:t>）</a:t>
            </a:r>
          </a:p>
        </p:txBody>
      </p:sp>
      <p:sp>
        <p:nvSpPr>
          <p:cNvPr id="8" name="左大括号 7">
            <a:extLst>
              <a:ext uri="{FF2B5EF4-FFF2-40B4-BE49-F238E27FC236}">
                <a16:creationId xmlns:a16="http://schemas.microsoft.com/office/drawing/2014/main" id="{0D02C76E-1F23-4708-58AE-0B7DF56739A4}"/>
              </a:ext>
            </a:extLst>
          </p:cNvPr>
          <p:cNvSpPr/>
          <p:nvPr/>
        </p:nvSpPr>
        <p:spPr>
          <a:xfrm>
            <a:off x="4819829" y="2831802"/>
            <a:ext cx="264989" cy="905301"/>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9" name="矩形 8">
            <a:extLst>
              <a:ext uri="{FF2B5EF4-FFF2-40B4-BE49-F238E27FC236}">
                <a16:creationId xmlns:a16="http://schemas.microsoft.com/office/drawing/2014/main" id="{2796E827-68D5-2103-A328-6BD156028D00}"/>
              </a:ext>
            </a:extLst>
          </p:cNvPr>
          <p:cNvSpPr/>
          <p:nvPr/>
        </p:nvSpPr>
        <p:spPr>
          <a:xfrm>
            <a:off x="5095027" y="3102931"/>
            <a:ext cx="4549646"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、有計劃的開拓項目（</a:t>
            </a:r>
            <a:r>
              <a:rPr lang="en-US" altLang="zh-TW" sz="1100" i="1" dirty="0">
                <a:solidFill>
                  <a:srgbClr val="000000"/>
                </a:solidFill>
                <a:latin typeface="Times New Roman" pitchFamily="18" charset="0"/>
                <a:cs typeface="Times New Roman" pitchFamily="18" charset="0"/>
              </a:rPr>
              <a:t>planned</a:t>
            </a:r>
            <a:r>
              <a:rPr lang="en-US" altLang="zh-TW" sz="1100" dirty="0">
                <a:solidFill>
                  <a:srgbClr val="000000"/>
                </a:solidFill>
                <a:latin typeface="Times New Roman" pitchFamily="18" charset="0"/>
                <a:cs typeface="Times New Roman" pitchFamily="18" charset="0"/>
              </a:rPr>
              <a:t> </a:t>
            </a:r>
            <a:r>
              <a:rPr lang="zh-TW" altLang="en-US" sz="1100" dirty="0">
                <a:solidFill>
                  <a:srgbClr val="000000"/>
                </a:solidFill>
                <a:latin typeface="Times New Roman" pitchFamily="18" charset="0"/>
                <a:cs typeface="Times New Roman" pitchFamily="18" charset="0"/>
              </a:rPr>
              <a:t>「</a:t>
            </a:r>
            <a:r>
              <a:rPr lang="en-US" altLang="zh-TW" sz="1100" i="1" dirty="0">
                <a:solidFill>
                  <a:srgbClr val="000000"/>
                </a:solidFill>
                <a:latin typeface="Times New Roman" pitchFamily="18" charset="0"/>
                <a:cs typeface="Times New Roman" pitchFamily="18" charset="0"/>
              </a:rPr>
              <a:t>pioneering</a:t>
            </a:r>
            <a:r>
              <a:rPr lang="zh-TW" altLang="en-US" sz="1100" dirty="0">
                <a:solidFill>
                  <a:srgbClr val="000000"/>
                </a:solidFill>
                <a:latin typeface="Times New Roman" pitchFamily="18" charset="0"/>
                <a:cs typeface="Times New Roman" pitchFamily="18" charset="0"/>
              </a:rPr>
              <a:t>」 </a:t>
            </a:r>
            <a:r>
              <a:rPr lang="en-US" altLang="zh-TW" sz="1100" i="1" dirty="0">
                <a:solidFill>
                  <a:srgbClr val="000000"/>
                </a:solidFill>
                <a:latin typeface="Times New Roman" pitchFamily="18" charset="0"/>
                <a:cs typeface="Times New Roman" pitchFamily="18" charset="0"/>
              </a:rPr>
              <a:t>venture</a:t>
            </a:r>
            <a:r>
              <a:rPr lang="zh-TW" altLang="en-US" sz="1100" dirty="0">
                <a:solidFill>
                  <a:srgbClr val="000000"/>
                </a:solidFill>
                <a:latin typeface="Times New Roman" pitchFamily="18" charset="0"/>
                <a:cs typeface="Times New Roman" pitchFamily="18" charset="0"/>
              </a:rPr>
              <a:t>）</a:t>
            </a:r>
          </a:p>
        </p:txBody>
      </p:sp>
      <p:sp>
        <p:nvSpPr>
          <p:cNvPr id="10" name="矩形 9">
            <a:extLst>
              <a:ext uri="{FF2B5EF4-FFF2-40B4-BE49-F238E27FC236}">
                <a16:creationId xmlns:a16="http://schemas.microsoft.com/office/drawing/2014/main" id="{C40AAA00-1705-EEE4-9E26-70EA8EC1A00E}"/>
              </a:ext>
            </a:extLst>
          </p:cNvPr>
          <p:cNvSpPr/>
          <p:nvPr/>
        </p:nvSpPr>
        <p:spPr>
          <a:xfrm>
            <a:off x="5095028" y="3422978"/>
            <a:ext cx="4549646"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、改進服務流程（</a:t>
            </a:r>
            <a:r>
              <a:rPr lang="en-US" altLang="zh-TW" sz="1100" i="1" dirty="0">
                <a:solidFill>
                  <a:srgbClr val="000000"/>
                </a:solidFill>
                <a:latin typeface="Times New Roman" pitchFamily="18" charset="0"/>
                <a:cs typeface="Times New Roman" pitchFamily="18" charset="0"/>
              </a:rPr>
              <a:t>improved service experience</a:t>
            </a:r>
            <a:r>
              <a:rPr lang="zh-TW" altLang="en-US" sz="1100" dirty="0">
                <a:solidFill>
                  <a:srgbClr val="000000"/>
                </a:solidFill>
                <a:latin typeface="Times New Roman" pitchFamily="18" charset="0"/>
                <a:cs typeface="Times New Roman" pitchFamily="18" charset="0"/>
              </a:rPr>
              <a:t>）</a:t>
            </a:r>
          </a:p>
        </p:txBody>
      </p:sp>
      <p:sp>
        <p:nvSpPr>
          <p:cNvPr id="12" name="矩形 11">
            <a:extLst>
              <a:ext uri="{FF2B5EF4-FFF2-40B4-BE49-F238E27FC236}">
                <a16:creationId xmlns:a16="http://schemas.microsoft.com/office/drawing/2014/main" id="{944E869B-DD15-17CA-D40E-82184AC0860B}"/>
              </a:ext>
            </a:extLst>
          </p:cNvPr>
          <p:cNvSpPr/>
          <p:nvPr/>
        </p:nvSpPr>
        <p:spPr>
          <a:xfrm>
            <a:off x="2220254" y="4237040"/>
            <a:ext cx="2599572" cy="568041"/>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服務型商品失敗新品開發的兩個特點</a:t>
            </a:r>
            <a:endParaRPr lang="en-US" altLang="zh-CN" sz="1100" dirty="0">
              <a:solidFill>
                <a:srgbClr val="000000"/>
              </a:solidFill>
              <a:latin typeface="Times New Roman" pitchFamily="18" charset="0"/>
              <a:cs typeface="Times New Roman" pitchFamily="18" charset="0"/>
            </a:endParaRPr>
          </a:p>
          <a:p>
            <a:pPr algn="ctr">
              <a:lnSpc>
                <a:spcPct val="150000"/>
              </a:lnSpc>
            </a:pPr>
            <a:r>
              <a:rPr lang="zh-CN" altLang="en-US" sz="1100" dirty="0">
                <a:solidFill>
                  <a:srgbClr val="000000"/>
                </a:solidFill>
                <a:latin typeface="Times New Roman" pitchFamily="18" charset="0"/>
                <a:cs typeface="Times New Roman" pitchFamily="18" charset="0"/>
              </a:rPr>
              <a:t>（</a:t>
            </a:r>
            <a:r>
              <a:rPr lang="en-US" altLang="zh-CN" sz="1100" i="1" dirty="0">
                <a:solidFill>
                  <a:srgbClr val="000000"/>
                </a:solidFill>
                <a:latin typeface="Times New Roman" pitchFamily="18" charset="0"/>
                <a:cs typeface="Times New Roman" pitchFamily="18" charset="0"/>
              </a:rPr>
              <a:t>research and development</a:t>
            </a:r>
            <a:r>
              <a:rPr lang="zh-CN" altLang="en-US" sz="1100" dirty="0">
                <a:solidFill>
                  <a:srgbClr val="000000"/>
                </a:solidFill>
                <a:latin typeface="Times New Roman" pitchFamily="18" charset="0"/>
                <a:cs typeface="Times New Roman" pitchFamily="18" charset="0"/>
              </a:rPr>
              <a:t>）</a:t>
            </a:r>
          </a:p>
        </p:txBody>
      </p:sp>
      <p:sp>
        <p:nvSpPr>
          <p:cNvPr id="13" name="矩形 12">
            <a:extLst>
              <a:ext uri="{FF2B5EF4-FFF2-40B4-BE49-F238E27FC236}">
                <a16:creationId xmlns:a16="http://schemas.microsoft.com/office/drawing/2014/main" id="{94536FBF-547C-F22C-2590-FBDB75FB5F15}"/>
              </a:ext>
            </a:extLst>
          </p:cNvPr>
          <p:cNvSpPr/>
          <p:nvPr/>
        </p:nvSpPr>
        <p:spPr>
          <a:xfrm>
            <a:off x="5095030" y="4176456"/>
            <a:ext cx="4549649"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、外圍</a:t>
            </a:r>
            <a:r>
              <a:rPr lang="zh-CN" altLang="en-US"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低市場潛力的服務（</a:t>
            </a:r>
            <a:r>
              <a:rPr lang="en-US" altLang="zh-TW" sz="1100" i="1" dirty="0">
                <a:solidFill>
                  <a:srgbClr val="000000"/>
                </a:solidFill>
                <a:latin typeface="Times New Roman" pitchFamily="18" charset="0"/>
                <a:cs typeface="Times New Roman" pitchFamily="18" charset="0"/>
              </a:rPr>
              <a:t>peripheral, low market potential service</a:t>
            </a:r>
            <a:r>
              <a:rPr lang="zh-TW" altLang="en-US" sz="1100" dirty="0">
                <a:solidFill>
                  <a:srgbClr val="000000"/>
                </a:solidFill>
                <a:latin typeface="Times New Roman" pitchFamily="18" charset="0"/>
                <a:cs typeface="Times New Roman" pitchFamily="18" charset="0"/>
              </a:rPr>
              <a:t>）</a:t>
            </a:r>
          </a:p>
        </p:txBody>
      </p:sp>
      <p:sp>
        <p:nvSpPr>
          <p:cNvPr id="14" name="左大括号 13">
            <a:extLst>
              <a:ext uri="{FF2B5EF4-FFF2-40B4-BE49-F238E27FC236}">
                <a16:creationId xmlns:a16="http://schemas.microsoft.com/office/drawing/2014/main" id="{356F55C8-8FEE-5EFD-EDE7-8ED23F461F94}"/>
              </a:ext>
            </a:extLst>
          </p:cNvPr>
          <p:cNvSpPr/>
          <p:nvPr/>
        </p:nvSpPr>
        <p:spPr>
          <a:xfrm>
            <a:off x="4819829" y="4225369"/>
            <a:ext cx="264989" cy="585254"/>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5" name="矩形 14">
            <a:extLst>
              <a:ext uri="{FF2B5EF4-FFF2-40B4-BE49-F238E27FC236}">
                <a16:creationId xmlns:a16="http://schemas.microsoft.com/office/drawing/2014/main" id="{5C4833C2-703A-A6DC-0564-7B11793C12BE}"/>
              </a:ext>
            </a:extLst>
          </p:cNvPr>
          <p:cNvSpPr/>
          <p:nvPr/>
        </p:nvSpPr>
        <p:spPr>
          <a:xfrm>
            <a:off x="5095027" y="4496497"/>
            <a:ext cx="4549649"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、缺乏計劃的工業化複製（</a:t>
            </a:r>
            <a:r>
              <a:rPr lang="en-US" altLang="zh-TW" sz="1100" i="1" dirty="0">
                <a:solidFill>
                  <a:srgbClr val="000000"/>
                </a:solidFill>
                <a:latin typeface="Times New Roman" pitchFamily="18" charset="0"/>
                <a:cs typeface="Times New Roman" pitchFamily="18" charset="0"/>
              </a:rPr>
              <a:t>poorly planning</a:t>
            </a:r>
            <a:r>
              <a:rPr lang="en-US" altLang="zh-TW" sz="1100" dirty="0">
                <a:solidFill>
                  <a:srgbClr val="000000"/>
                </a:solidFill>
                <a:latin typeface="Times New Roman" pitchFamily="18" charset="0"/>
                <a:cs typeface="Times New Roman" pitchFamily="18" charset="0"/>
              </a:rPr>
              <a:t> </a:t>
            </a:r>
            <a:r>
              <a:rPr lang="zh-TW" altLang="en-US" sz="1100" dirty="0">
                <a:solidFill>
                  <a:srgbClr val="000000"/>
                </a:solidFill>
                <a:latin typeface="Times New Roman" pitchFamily="18" charset="0"/>
                <a:cs typeface="Times New Roman" pitchFamily="18" charset="0"/>
              </a:rPr>
              <a:t>「</a:t>
            </a:r>
            <a:r>
              <a:rPr lang="en-US" altLang="zh-TW" sz="1100" i="1" dirty="0">
                <a:solidFill>
                  <a:srgbClr val="000000"/>
                </a:solidFill>
                <a:latin typeface="Times New Roman" pitchFamily="18" charset="0"/>
                <a:cs typeface="Times New Roman" pitchFamily="18" charset="0"/>
              </a:rPr>
              <a:t>industrialized</a:t>
            </a:r>
            <a:r>
              <a:rPr lang="zh-TW" altLang="en-US" sz="1100" dirty="0">
                <a:solidFill>
                  <a:srgbClr val="000000"/>
                </a:solidFill>
                <a:latin typeface="Times New Roman" pitchFamily="18" charset="0"/>
                <a:cs typeface="Times New Roman" pitchFamily="18" charset="0"/>
              </a:rPr>
              <a:t>」 </a:t>
            </a:r>
            <a:r>
              <a:rPr lang="en-US" altLang="zh-TW" sz="1100" i="1" dirty="0">
                <a:solidFill>
                  <a:srgbClr val="000000"/>
                </a:solidFill>
                <a:latin typeface="Times New Roman" pitchFamily="18" charset="0"/>
                <a:cs typeface="Times New Roman" pitchFamily="18" charset="0"/>
              </a:rPr>
              <a:t>clone</a:t>
            </a:r>
            <a:r>
              <a:rPr lang="zh-TW" altLang="en-US" sz="1100" dirty="0">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1389619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服務業行銷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Service</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a:t>
            </a:r>
            <a:r>
              <a:rPr kumimoji="0" lang="en-US" altLang="zh-TW"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特徵</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characteristic</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3" name="矩形 2">
            <a:extLst>
              <a:ext uri="{FF2B5EF4-FFF2-40B4-BE49-F238E27FC236}">
                <a16:creationId xmlns:a16="http://schemas.microsoft.com/office/drawing/2014/main" id="{6AED05C2-1D91-C07C-80CF-C0C03C8134B9}"/>
              </a:ext>
            </a:extLst>
          </p:cNvPr>
          <p:cNvSpPr/>
          <p:nvPr/>
        </p:nvSpPr>
        <p:spPr>
          <a:xfrm>
            <a:off x="1906621" y="746220"/>
            <a:ext cx="7957226" cy="568041"/>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服務</a:t>
            </a:r>
            <a:r>
              <a:rPr lang="zh-CN" altLang="en-US" sz="1100" dirty="0">
                <a:solidFill>
                  <a:srgbClr val="4D4D4D"/>
                </a:solidFill>
                <a:latin typeface="Times New Roman" pitchFamily="18" charset="0"/>
                <a:cs typeface="Times New Roman" pitchFamily="18" charset="0"/>
              </a:rPr>
              <a:t>業</a:t>
            </a:r>
            <a:r>
              <a:rPr lang="zh-TW" altLang="en-US" sz="1100" dirty="0">
                <a:solidFill>
                  <a:srgbClr val="4D4D4D"/>
                </a:solidFill>
                <a:latin typeface="Times New Roman" pitchFamily="18" charset="0"/>
                <a:cs typeface="Times New Roman" pitchFamily="18" charset="0"/>
              </a:rPr>
              <a:t>之特性</a:t>
            </a:r>
          </a:p>
          <a:p>
            <a:pPr>
              <a:lnSpc>
                <a:spcPct val="150000"/>
              </a:lnSpc>
            </a:pPr>
            <a:r>
              <a:rPr lang="zh-TW" altLang="en-US" sz="1100" dirty="0">
                <a:solidFill>
                  <a:srgbClr val="4D4D4D"/>
                </a:solidFill>
                <a:latin typeface="Times New Roman" pitchFamily="18" charset="0"/>
                <a:cs typeface="Times New Roman" pitchFamily="18" charset="0"/>
              </a:rPr>
              <a:t>一般而言，行銷之服務具有以下四種特性：</a:t>
            </a:r>
          </a:p>
        </p:txBody>
      </p:sp>
      <p:sp>
        <p:nvSpPr>
          <p:cNvPr id="2" name="左大括号 1">
            <a:extLst>
              <a:ext uri="{FF2B5EF4-FFF2-40B4-BE49-F238E27FC236}">
                <a16:creationId xmlns:a16="http://schemas.microsoft.com/office/drawing/2014/main" id="{92C7FAF6-6407-AF2B-7901-7CE64357E25D}"/>
              </a:ext>
            </a:extLst>
          </p:cNvPr>
          <p:cNvSpPr/>
          <p:nvPr/>
        </p:nvSpPr>
        <p:spPr>
          <a:xfrm>
            <a:off x="3671937" y="1648416"/>
            <a:ext cx="236919" cy="1348479"/>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43885676-E1AC-DC05-7943-D3C82C97B4B1}"/>
              </a:ext>
            </a:extLst>
          </p:cNvPr>
          <p:cNvSpPr/>
          <p:nvPr/>
        </p:nvSpPr>
        <p:spPr>
          <a:xfrm>
            <a:off x="2577830" y="2173321"/>
            <a:ext cx="1091628" cy="314125"/>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服務業之特性</a:t>
            </a:r>
          </a:p>
        </p:txBody>
      </p:sp>
      <p:sp>
        <p:nvSpPr>
          <p:cNvPr id="5" name="矩形 4">
            <a:extLst>
              <a:ext uri="{FF2B5EF4-FFF2-40B4-BE49-F238E27FC236}">
                <a16:creationId xmlns:a16="http://schemas.microsoft.com/office/drawing/2014/main" id="{0B57E602-9927-DD47-1B17-CB4B1EA7BFB1}"/>
              </a:ext>
            </a:extLst>
          </p:cNvPr>
          <p:cNvSpPr/>
          <p:nvPr/>
        </p:nvSpPr>
        <p:spPr>
          <a:xfrm>
            <a:off x="3913818" y="1594010"/>
            <a:ext cx="307064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、無形的（</a:t>
            </a:r>
            <a:r>
              <a:rPr lang="en-US" altLang="zh-TW" sz="1100" dirty="0">
                <a:solidFill>
                  <a:srgbClr val="000000"/>
                </a:solidFill>
                <a:latin typeface="Times New Roman" pitchFamily="18" charset="0"/>
                <a:cs typeface="Times New Roman" pitchFamily="18" charset="0"/>
              </a:rPr>
              <a:t>Intangibility</a:t>
            </a:r>
            <a:r>
              <a:rPr lang="zh-TW" altLang="en-US" sz="1100" dirty="0">
                <a:solidFill>
                  <a:srgbClr val="000000"/>
                </a:solidFill>
                <a:latin typeface="Times New Roman" pitchFamily="18" charset="0"/>
                <a:cs typeface="Times New Roman" pitchFamily="18" charset="0"/>
              </a:rPr>
              <a:t>）（亦稱不可觸及性）</a:t>
            </a:r>
          </a:p>
        </p:txBody>
      </p:sp>
      <p:sp>
        <p:nvSpPr>
          <p:cNvPr id="6" name="矩形 5">
            <a:extLst>
              <a:ext uri="{FF2B5EF4-FFF2-40B4-BE49-F238E27FC236}">
                <a16:creationId xmlns:a16="http://schemas.microsoft.com/office/drawing/2014/main" id="{6F731B31-0CA0-9216-AC02-4F3F6C6C7E29}"/>
              </a:ext>
            </a:extLst>
          </p:cNvPr>
          <p:cNvSpPr/>
          <p:nvPr/>
        </p:nvSpPr>
        <p:spPr>
          <a:xfrm>
            <a:off x="3913815" y="1965058"/>
            <a:ext cx="307064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it-IT" sz="1100" dirty="0">
                <a:solidFill>
                  <a:srgbClr val="000000"/>
                </a:solidFill>
                <a:latin typeface="Times New Roman" pitchFamily="18" charset="0"/>
                <a:cs typeface="Times New Roman" pitchFamily="18" charset="0"/>
              </a:rPr>
              <a:t>、不可分割性（</a:t>
            </a:r>
            <a:r>
              <a:rPr lang="it-IT" altLang="zh-TW" sz="1100" dirty="0">
                <a:solidFill>
                  <a:srgbClr val="000000"/>
                </a:solidFill>
                <a:latin typeface="Times New Roman" pitchFamily="18" charset="0"/>
                <a:cs typeface="Times New Roman" pitchFamily="18" charset="0"/>
              </a:rPr>
              <a:t>Inseparability</a:t>
            </a:r>
            <a:r>
              <a:rPr lang="zh-TW" altLang="it-IT"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7" name="矩形 6">
            <a:extLst>
              <a:ext uri="{FF2B5EF4-FFF2-40B4-BE49-F238E27FC236}">
                <a16:creationId xmlns:a16="http://schemas.microsoft.com/office/drawing/2014/main" id="{644E2878-EF50-1B96-33C0-3E0D10D0FEB1}"/>
              </a:ext>
            </a:extLst>
          </p:cNvPr>
          <p:cNvSpPr/>
          <p:nvPr/>
        </p:nvSpPr>
        <p:spPr>
          <a:xfrm>
            <a:off x="3913815" y="2323914"/>
            <a:ext cx="3070644"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、可變動性（</a:t>
            </a:r>
            <a:r>
              <a:rPr lang="en-US" altLang="zh-TW" sz="1100" dirty="0">
                <a:solidFill>
                  <a:srgbClr val="000000"/>
                </a:solidFill>
                <a:latin typeface="Times New Roman" pitchFamily="18" charset="0"/>
                <a:cs typeface="Times New Roman" pitchFamily="18" charset="0"/>
              </a:rPr>
              <a:t>Variability</a:t>
            </a:r>
            <a:r>
              <a:rPr lang="zh-TW" altLang="en-US" sz="1100" dirty="0">
                <a:solidFill>
                  <a:srgbClr val="000000"/>
                </a:solidFill>
                <a:latin typeface="Times New Roman" pitchFamily="18" charset="0"/>
                <a:cs typeface="Times New Roman" pitchFamily="18" charset="0"/>
              </a:rPr>
              <a:t>）（亦稱品質差異性）</a:t>
            </a:r>
          </a:p>
        </p:txBody>
      </p:sp>
      <p:sp>
        <p:nvSpPr>
          <p:cNvPr id="10" name="矩形 9">
            <a:extLst>
              <a:ext uri="{FF2B5EF4-FFF2-40B4-BE49-F238E27FC236}">
                <a16:creationId xmlns:a16="http://schemas.microsoft.com/office/drawing/2014/main" id="{D94419AE-B5D1-E5C7-EE59-ED28558FF379}"/>
              </a:ext>
            </a:extLst>
          </p:cNvPr>
          <p:cNvSpPr/>
          <p:nvPr/>
        </p:nvSpPr>
        <p:spPr>
          <a:xfrm>
            <a:off x="3913814" y="2682770"/>
            <a:ext cx="3070641"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、易毀滅性（</a:t>
            </a:r>
            <a:r>
              <a:rPr lang="en-US" altLang="zh-TW" sz="1100" dirty="0">
                <a:solidFill>
                  <a:srgbClr val="000000"/>
                </a:solidFill>
                <a:latin typeface="Times New Roman" pitchFamily="18" charset="0"/>
                <a:cs typeface="Times New Roman" pitchFamily="18" charset="0"/>
              </a:rPr>
              <a:t>Perishability</a:t>
            </a:r>
            <a:r>
              <a:rPr lang="zh-TW" altLang="en-US" sz="1100" dirty="0">
                <a:solidFill>
                  <a:srgbClr val="000000"/>
                </a:solidFill>
                <a:latin typeface="Times New Roman" pitchFamily="18" charset="0"/>
                <a:cs typeface="Times New Roman" pitchFamily="18" charset="0"/>
              </a:rPr>
              <a:t>）</a:t>
            </a:r>
          </a:p>
        </p:txBody>
      </p:sp>
      <p:sp>
        <p:nvSpPr>
          <p:cNvPr id="12" name="矩形 11">
            <a:extLst>
              <a:ext uri="{FF2B5EF4-FFF2-40B4-BE49-F238E27FC236}">
                <a16:creationId xmlns:a16="http://schemas.microsoft.com/office/drawing/2014/main" id="{238417ED-8C7D-AA93-0519-B907AF698D03}"/>
              </a:ext>
            </a:extLst>
          </p:cNvPr>
          <p:cNvSpPr/>
          <p:nvPr/>
        </p:nvSpPr>
        <p:spPr>
          <a:xfrm>
            <a:off x="1906621" y="3324759"/>
            <a:ext cx="7957226" cy="568041"/>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服務業供需之策略</a:t>
            </a:r>
          </a:p>
          <a:p>
            <a:pPr>
              <a:lnSpc>
                <a:spcPct val="150000"/>
              </a:lnSpc>
            </a:pPr>
            <a:r>
              <a:rPr lang="zh-TW" altLang="en-US" sz="1100" dirty="0">
                <a:solidFill>
                  <a:srgbClr val="4D4D4D"/>
                </a:solidFill>
                <a:latin typeface="Times New Roman" pitchFamily="18" charset="0"/>
                <a:cs typeface="Times New Roman" pitchFamily="18" charset="0"/>
              </a:rPr>
              <a:t>行銷學家賽瑟（</a:t>
            </a:r>
            <a:r>
              <a:rPr lang="en-US" altLang="zh-TW" sz="1100" dirty="0">
                <a:solidFill>
                  <a:srgbClr val="4D4D4D"/>
                </a:solidFill>
                <a:latin typeface="Times New Roman" pitchFamily="18" charset="0"/>
                <a:cs typeface="Times New Roman" pitchFamily="18" charset="0"/>
              </a:rPr>
              <a:t>Sasser</a:t>
            </a:r>
            <a:r>
              <a:rPr lang="zh-TW" altLang="en-US" sz="1100" dirty="0">
                <a:solidFill>
                  <a:srgbClr val="4D4D4D"/>
                </a:solidFill>
                <a:latin typeface="Times New Roman" pitchFamily="18" charset="0"/>
                <a:cs typeface="Times New Roman" pitchFamily="18" charset="0"/>
              </a:rPr>
              <a:t>），曾就如何使服務業的需求和供給有效配合，提出一些策略：</a:t>
            </a:r>
          </a:p>
        </p:txBody>
      </p:sp>
      <p:sp>
        <p:nvSpPr>
          <p:cNvPr id="13" name="左大括号 12">
            <a:extLst>
              <a:ext uri="{FF2B5EF4-FFF2-40B4-BE49-F238E27FC236}">
                <a16:creationId xmlns:a16="http://schemas.microsoft.com/office/drawing/2014/main" id="{D2B0251B-96F6-4CDD-0BE8-9E854191B52D}"/>
              </a:ext>
            </a:extLst>
          </p:cNvPr>
          <p:cNvSpPr/>
          <p:nvPr/>
        </p:nvSpPr>
        <p:spPr>
          <a:xfrm>
            <a:off x="3671937" y="4207499"/>
            <a:ext cx="236919" cy="1348479"/>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004BBBC7-2A6D-DBC5-1996-EDD047747EBA}"/>
              </a:ext>
            </a:extLst>
          </p:cNvPr>
          <p:cNvSpPr/>
          <p:nvPr/>
        </p:nvSpPr>
        <p:spPr>
          <a:xfrm>
            <a:off x="1605064" y="4732404"/>
            <a:ext cx="2064394"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服務業供需策略</a:t>
            </a:r>
            <a:r>
              <a:rPr lang="zh-CN" altLang="en-US" sz="1100" dirty="0">
                <a:solidFill>
                  <a:srgbClr val="000000"/>
                </a:solidFill>
                <a:latin typeface="Times New Roman" pitchFamily="18" charset="0"/>
                <a:cs typeface="Times New Roman" pitchFamily="18" charset="0"/>
              </a:rPr>
              <a:t>之需求面調整</a:t>
            </a:r>
          </a:p>
        </p:txBody>
      </p:sp>
      <p:sp>
        <p:nvSpPr>
          <p:cNvPr id="15" name="矩形 14">
            <a:extLst>
              <a:ext uri="{FF2B5EF4-FFF2-40B4-BE49-F238E27FC236}">
                <a16:creationId xmlns:a16="http://schemas.microsoft.com/office/drawing/2014/main" id="{131343AC-5CAC-3698-6A25-E0433BF1311F}"/>
              </a:ext>
            </a:extLst>
          </p:cNvPr>
          <p:cNvSpPr/>
          <p:nvPr/>
        </p:nvSpPr>
        <p:spPr>
          <a:xfrm>
            <a:off x="3913818" y="4153093"/>
            <a:ext cx="3994769"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、差別定價（</a:t>
            </a:r>
            <a:r>
              <a:rPr lang="en-US" altLang="zh-TW" sz="1100" dirty="0">
                <a:solidFill>
                  <a:srgbClr val="000000"/>
                </a:solidFill>
                <a:latin typeface="Times New Roman" pitchFamily="18" charset="0"/>
                <a:cs typeface="Times New Roman" pitchFamily="18" charset="0"/>
              </a:rPr>
              <a:t>Differential Pricing</a:t>
            </a:r>
            <a:r>
              <a:rPr lang="zh-TW" altLang="en-US" sz="1100" dirty="0">
                <a:solidFill>
                  <a:srgbClr val="000000"/>
                </a:solidFill>
                <a:latin typeface="Times New Roman" pitchFamily="18" charset="0"/>
                <a:cs typeface="Times New Roman" pitchFamily="18" charset="0"/>
              </a:rPr>
              <a:t>）</a:t>
            </a:r>
          </a:p>
        </p:txBody>
      </p:sp>
      <p:sp>
        <p:nvSpPr>
          <p:cNvPr id="16" name="矩形 15">
            <a:extLst>
              <a:ext uri="{FF2B5EF4-FFF2-40B4-BE49-F238E27FC236}">
                <a16:creationId xmlns:a16="http://schemas.microsoft.com/office/drawing/2014/main" id="{34B37424-0763-4E55-48BD-0CB921931260}"/>
              </a:ext>
            </a:extLst>
          </p:cNvPr>
          <p:cNvSpPr/>
          <p:nvPr/>
        </p:nvSpPr>
        <p:spPr>
          <a:xfrm>
            <a:off x="3913815" y="4524141"/>
            <a:ext cx="3994769"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it-IT" sz="1100" dirty="0">
                <a:solidFill>
                  <a:srgbClr val="000000"/>
                </a:solidFill>
                <a:latin typeface="Times New Roman" pitchFamily="18" charset="0"/>
                <a:cs typeface="Times New Roman" pitchFamily="18" charset="0"/>
              </a:rPr>
              <a:t>、</a:t>
            </a:r>
            <a:r>
              <a:rPr lang="zh-TW" altLang="en-US" sz="1100" dirty="0">
                <a:solidFill>
                  <a:srgbClr val="000000"/>
                </a:solidFill>
                <a:latin typeface="Times New Roman" pitchFamily="18" charset="0"/>
                <a:cs typeface="Times New Roman" pitchFamily="18" charset="0"/>
              </a:rPr>
              <a:t>補償性的服務（</a:t>
            </a:r>
            <a:r>
              <a:rPr lang="en-US" altLang="zh-TW" sz="1100" dirty="0">
                <a:solidFill>
                  <a:srgbClr val="000000"/>
                </a:solidFill>
                <a:latin typeface="Times New Roman" pitchFamily="18" charset="0"/>
                <a:cs typeface="Times New Roman" pitchFamily="18" charset="0"/>
              </a:rPr>
              <a:t>Complementary Services</a:t>
            </a:r>
            <a:r>
              <a:rPr lang="zh-TW" altLang="en-US" sz="1100" dirty="0">
                <a:solidFill>
                  <a:srgbClr val="000000"/>
                </a:solidFill>
                <a:latin typeface="Times New Roman" pitchFamily="18" charset="0"/>
                <a:cs typeface="Times New Roman" pitchFamily="18" charset="0"/>
              </a:rPr>
              <a:t>）</a:t>
            </a:r>
          </a:p>
        </p:txBody>
      </p:sp>
      <p:sp>
        <p:nvSpPr>
          <p:cNvPr id="17" name="矩形 16">
            <a:extLst>
              <a:ext uri="{FF2B5EF4-FFF2-40B4-BE49-F238E27FC236}">
                <a16:creationId xmlns:a16="http://schemas.microsoft.com/office/drawing/2014/main" id="{88BB4537-EAAA-7EE2-712A-64A2C110D3D8}"/>
              </a:ext>
            </a:extLst>
          </p:cNvPr>
          <p:cNvSpPr/>
          <p:nvPr/>
        </p:nvSpPr>
        <p:spPr>
          <a:xfrm>
            <a:off x="3913815" y="4882997"/>
            <a:ext cx="3994772"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、培養非顛峰期的需求（</a:t>
            </a:r>
            <a:r>
              <a:rPr lang="en-US" altLang="zh-TW" sz="1100" dirty="0">
                <a:solidFill>
                  <a:srgbClr val="000000"/>
                </a:solidFill>
                <a:latin typeface="Times New Roman" pitchFamily="18" charset="0"/>
                <a:cs typeface="Times New Roman" pitchFamily="18" charset="0"/>
              </a:rPr>
              <a:t>Nonpeak Demand Can be Cultivated</a:t>
            </a:r>
            <a:r>
              <a:rPr lang="zh-TW" altLang="en-US" sz="1100" dirty="0">
                <a:solidFill>
                  <a:srgbClr val="000000"/>
                </a:solidFill>
                <a:latin typeface="Times New Roman" pitchFamily="18" charset="0"/>
                <a:cs typeface="Times New Roman" pitchFamily="18" charset="0"/>
              </a:rPr>
              <a:t>）</a:t>
            </a:r>
          </a:p>
        </p:txBody>
      </p:sp>
      <p:sp>
        <p:nvSpPr>
          <p:cNvPr id="18" name="矩形 17">
            <a:extLst>
              <a:ext uri="{FF2B5EF4-FFF2-40B4-BE49-F238E27FC236}">
                <a16:creationId xmlns:a16="http://schemas.microsoft.com/office/drawing/2014/main" id="{262B32C9-0B71-24EB-6B04-4773A1E6AB4F}"/>
              </a:ext>
            </a:extLst>
          </p:cNvPr>
          <p:cNvSpPr/>
          <p:nvPr/>
        </p:nvSpPr>
        <p:spPr>
          <a:xfrm>
            <a:off x="3913814" y="5241853"/>
            <a:ext cx="3994769"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、預約制度（</a:t>
            </a:r>
            <a:r>
              <a:rPr lang="en-US" altLang="zh-TW" sz="1100" dirty="0">
                <a:solidFill>
                  <a:srgbClr val="000000"/>
                </a:solidFill>
                <a:latin typeface="Times New Roman" pitchFamily="18" charset="0"/>
                <a:cs typeface="Times New Roman" pitchFamily="18" charset="0"/>
              </a:rPr>
              <a:t>Reservation Systems</a:t>
            </a:r>
            <a:r>
              <a:rPr lang="zh-TW" altLang="en-US" sz="1100" dirty="0">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4100156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9" name="矩形 3"/>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服務業行銷</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Service</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Marketing</a:t>
            </a:r>
            <a:r>
              <a:rPr kumimoji="0" lang="en-US" altLang="zh-TW"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 - </a:t>
            </a:r>
            <a:r>
              <a:rPr kumimoji="0" lang="zh-CN" altLang="en-US"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特徵</a:t>
            </a:r>
            <a:r>
              <a:rPr kumimoji="0" lang="en-US" altLang="zh-CN" sz="900" b="0" i="0"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a:t>
            </a:r>
            <a:r>
              <a:rPr kumimoji="0" lang="en-US" altLang="zh-CN" sz="900" b="0" i="1" u="none" strike="noStrike" kern="1200" cap="none" spc="0" normalizeH="0" baseline="0" noProof="0" dirty="0">
                <a:ln>
                  <a:noFill/>
                </a:ln>
                <a:solidFill>
                  <a:srgbClr val="000000"/>
                </a:solidFill>
                <a:effectLst/>
                <a:uLnTx/>
                <a:uFillTx/>
                <a:latin typeface="Times New Roman" pitchFamily="18" charset="0"/>
                <a:ea typeface="宋体" pitchFamily="2" charset="-122"/>
                <a:cs typeface="Times New Roman" pitchFamily="18" charset="0"/>
              </a:rPr>
              <a:t>characteristic</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endParaRPr lang="zh-CN" altLang="en-US" sz="1300" dirty="0">
              <a:solidFill>
                <a:srgbClr val="000000"/>
              </a:solidFill>
              <a:latin typeface="Times New Roman" pitchFamily="18" charset="0"/>
              <a:cs typeface="Times New Roman" pitchFamily="18" charset="0"/>
            </a:endParaRPr>
          </a:p>
        </p:txBody>
      </p:sp>
      <p:sp>
        <p:nvSpPr>
          <p:cNvPr id="3" name="矩形 2">
            <a:extLst>
              <a:ext uri="{FF2B5EF4-FFF2-40B4-BE49-F238E27FC236}">
                <a16:creationId xmlns:a16="http://schemas.microsoft.com/office/drawing/2014/main" id="{6AED05C2-1D91-C07C-80CF-C0C03C8134B9}"/>
              </a:ext>
            </a:extLst>
          </p:cNvPr>
          <p:cNvSpPr/>
          <p:nvPr/>
        </p:nvSpPr>
        <p:spPr>
          <a:xfrm>
            <a:off x="799790" y="870195"/>
            <a:ext cx="9922493" cy="821956"/>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五種顧客：「廣義顧客」的範疇（五種不同的顧客類型）</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要從更高更廣的視野，來定義顧客的範疇。</a:t>
            </a:r>
          </a:p>
          <a:p>
            <a:pPr>
              <a:lnSpc>
                <a:spcPct val="150000"/>
              </a:lnSpc>
            </a:pPr>
            <a:r>
              <a:rPr lang="zh-TW" altLang="en-US" sz="1100" dirty="0">
                <a:solidFill>
                  <a:srgbClr val="4D4D4D"/>
                </a:solidFill>
                <a:latin typeface="Times New Roman" pitchFamily="18" charset="0"/>
                <a:cs typeface="Times New Roman" pitchFamily="18" charset="0"/>
              </a:rPr>
              <a:t>顧客不是只有一種。不是只有向我們買東西的才算是顧客，他們屬於「直接」的顧客群。另外有所謂「間接」的顧客群，則包括公司的員工、上遊供應商、下遊通路商以及競爭對手的顧客，這些都是讓一個企業具競爭力的重要夥伴顧客，都是屬於關係行銷的重要資產（</a:t>
            </a:r>
            <a:r>
              <a:rPr lang="en-US" altLang="zh-TW" sz="1100" dirty="0">
                <a:solidFill>
                  <a:srgbClr val="4D4D4D"/>
                </a:solidFill>
                <a:latin typeface="Times New Roman" pitchFamily="18" charset="0"/>
                <a:cs typeface="Times New Roman" pitchFamily="18" charset="0"/>
              </a:rPr>
              <a:t>Relations Marketing</a:t>
            </a:r>
            <a:r>
              <a:rPr lang="zh-TW" altLang="en-US" sz="1100" dirty="0">
                <a:solidFill>
                  <a:srgbClr val="4D4D4D"/>
                </a:solidFill>
                <a:latin typeface="Times New Roman" pitchFamily="18" charset="0"/>
                <a:cs typeface="Times New Roman" pitchFamily="18" charset="0"/>
              </a:rPr>
              <a:t>）。</a:t>
            </a:r>
          </a:p>
        </p:txBody>
      </p:sp>
      <p:sp>
        <p:nvSpPr>
          <p:cNvPr id="2" name="矩形 1">
            <a:extLst>
              <a:ext uri="{FF2B5EF4-FFF2-40B4-BE49-F238E27FC236}">
                <a16:creationId xmlns:a16="http://schemas.microsoft.com/office/drawing/2014/main" id="{52BC530F-B23B-7BCC-45F2-42B29E255B92}"/>
              </a:ext>
            </a:extLst>
          </p:cNvPr>
          <p:cNvSpPr/>
          <p:nvPr/>
        </p:nvSpPr>
        <p:spPr>
          <a:xfrm>
            <a:off x="606717" y="2087026"/>
            <a:ext cx="1087079"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zh-TW" altLang="en-US" sz="1200" dirty="0">
                <a:solidFill>
                  <a:schemeClr val="tx1"/>
                </a:solidFill>
                <a:latin typeface="宋体" panose="02010600030101010101" pitchFamily="2" charset="-122"/>
                <a:ea typeface="宋体" panose="02010600030101010101" pitchFamily="2" charset="-122"/>
              </a:rPr>
              <a:t>一）</a:t>
            </a:r>
            <a:endParaRPr lang="en-US" altLang="zh-TW" sz="1200" dirty="0">
              <a:solidFill>
                <a:schemeClr val="tx1"/>
              </a:solidFill>
              <a:latin typeface="宋体" panose="02010600030101010101" pitchFamily="2" charset="-122"/>
              <a:ea typeface="宋体" panose="02010600030101010101" pitchFamily="2" charset="-122"/>
            </a:endParaRPr>
          </a:p>
          <a:p>
            <a:endParaRPr lang="en-US" altLang="zh-TW"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外部供應商</a:t>
            </a:r>
            <a:endParaRPr lang="en-US" altLang="zh-TW"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（上遊廠商）</a:t>
            </a:r>
            <a:endParaRPr lang="zh-CN" altLang="en-US" sz="1200" dirty="0">
              <a:solidFill>
                <a:schemeClr val="tx1"/>
              </a:solidFill>
              <a:latin typeface="宋体" panose="02010600030101010101" pitchFamily="2" charset="-122"/>
              <a:ea typeface="宋体" panose="02010600030101010101" pitchFamily="2" charset="-122"/>
            </a:endParaRPr>
          </a:p>
        </p:txBody>
      </p:sp>
      <p:sp>
        <p:nvSpPr>
          <p:cNvPr id="4" name="矩形 3">
            <a:extLst>
              <a:ext uri="{FF2B5EF4-FFF2-40B4-BE49-F238E27FC236}">
                <a16:creationId xmlns:a16="http://schemas.microsoft.com/office/drawing/2014/main" id="{9307CEC7-B68E-1B77-8232-190C925488F3}"/>
              </a:ext>
            </a:extLst>
          </p:cNvPr>
          <p:cNvSpPr/>
          <p:nvPr/>
        </p:nvSpPr>
        <p:spPr>
          <a:xfrm>
            <a:off x="2290763" y="2087026"/>
            <a:ext cx="1107499"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（二）</a:t>
            </a:r>
            <a:endParaRPr lang="en-US" altLang="zh-CN" sz="1200" dirty="0">
              <a:solidFill>
                <a:schemeClr val="tx1"/>
              </a:solidFill>
              <a:latin typeface="宋体" panose="02010600030101010101" pitchFamily="2" charset="-122"/>
              <a:ea typeface="宋体" panose="02010600030101010101" pitchFamily="2" charset="-122"/>
            </a:endParaRPr>
          </a:p>
          <a:p>
            <a:endParaRPr lang="en-US" altLang="zh-CN"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内部顧客</a:t>
            </a:r>
            <a:endParaRPr lang="en-US" altLang="zh-TW"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（公司員工）</a:t>
            </a:r>
            <a:endParaRPr lang="zh-CN" altLang="en-US" sz="1200" dirty="0">
              <a:solidFill>
                <a:schemeClr val="tx1"/>
              </a:solidFill>
              <a:latin typeface="宋体" panose="02010600030101010101" pitchFamily="2" charset="-122"/>
              <a:ea typeface="宋体" panose="02010600030101010101" pitchFamily="2" charset="-122"/>
            </a:endParaRPr>
          </a:p>
        </p:txBody>
      </p:sp>
      <p:sp>
        <p:nvSpPr>
          <p:cNvPr id="5" name="矩形 4">
            <a:extLst>
              <a:ext uri="{FF2B5EF4-FFF2-40B4-BE49-F238E27FC236}">
                <a16:creationId xmlns:a16="http://schemas.microsoft.com/office/drawing/2014/main" id="{69890A47-73E2-9BED-A230-8C38D459EB52}"/>
              </a:ext>
            </a:extLst>
          </p:cNvPr>
          <p:cNvSpPr/>
          <p:nvPr/>
        </p:nvSpPr>
        <p:spPr>
          <a:xfrm>
            <a:off x="3995996" y="2087026"/>
            <a:ext cx="2493696"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（三）</a:t>
            </a:r>
            <a:endParaRPr lang="en-US" altLang="zh-CN" sz="1200" dirty="0">
              <a:solidFill>
                <a:schemeClr val="tx1"/>
              </a:solidFill>
              <a:latin typeface="宋体" panose="02010600030101010101" pitchFamily="2" charset="-122"/>
              <a:ea typeface="宋体" panose="02010600030101010101" pitchFamily="2" charset="-122"/>
            </a:endParaRPr>
          </a:p>
          <a:p>
            <a:endParaRPr lang="en-US" altLang="zh-CN"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批發商、代理商、經銷商、零售商</a:t>
            </a:r>
            <a:endParaRPr lang="en-US" altLang="zh-TW"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（下遊通路商）</a:t>
            </a:r>
            <a:endParaRPr lang="zh-CN" altLang="en-US" sz="1200" dirty="0">
              <a:solidFill>
                <a:schemeClr val="tx1"/>
              </a:solidFill>
              <a:latin typeface="宋体" panose="02010600030101010101" pitchFamily="2" charset="-122"/>
              <a:ea typeface="宋体" panose="02010600030101010101" pitchFamily="2" charset="-122"/>
            </a:endParaRPr>
          </a:p>
        </p:txBody>
      </p:sp>
      <p:sp>
        <p:nvSpPr>
          <p:cNvPr id="6" name="矩形 5">
            <a:extLst>
              <a:ext uri="{FF2B5EF4-FFF2-40B4-BE49-F238E27FC236}">
                <a16:creationId xmlns:a16="http://schemas.microsoft.com/office/drawing/2014/main" id="{5BB4868F-3BA5-40E4-00DF-D23E32D780E1}"/>
              </a:ext>
            </a:extLst>
          </p:cNvPr>
          <p:cNvSpPr/>
          <p:nvPr/>
        </p:nvSpPr>
        <p:spPr>
          <a:xfrm>
            <a:off x="1698625" y="2168298"/>
            <a:ext cx="592138"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13" name="矩形 12">
            <a:extLst>
              <a:ext uri="{FF2B5EF4-FFF2-40B4-BE49-F238E27FC236}">
                <a16:creationId xmlns:a16="http://schemas.microsoft.com/office/drawing/2014/main" id="{2A2CFF10-3503-0D86-1712-CDF1B220C593}"/>
              </a:ext>
            </a:extLst>
          </p:cNvPr>
          <p:cNvSpPr/>
          <p:nvPr/>
        </p:nvSpPr>
        <p:spPr>
          <a:xfrm>
            <a:off x="7081830" y="2087026"/>
            <a:ext cx="1566870"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zh-TW" altLang="en-US" sz="1200" dirty="0">
                <a:solidFill>
                  <a:schemeClr val="tx1"/>
                </a:solidFill>
                <a:latin typeface="宋体" panose="02010600030101010101" pitchFamily="2" charset="-122"/>
                <a:ea typeface="宋体" panose="02010600030101010101" pitchFamily="2" charset="-122"/>
              </a:rPr>
              <a:t>四）</a:t>
            </a:r>
            <a:endParaRPr lang="en-US" altLang="zh-TW" sz="1200" dirty="0">
              <a:solidFill>
                <a:schemeClr val="tx1"/>
              </a:solidFill>
              <a:latin typeface="宋体" panose="02010600030101010101" pitchFamily="2" charset="-122"/>
              <a:ea typeface="宋体" panose="02010600030101010101" pitchFamily="2" charset="-122"/>
            </a:endParaRPr>
          </a:p>
          <a:p>
            <a:endParaRPr lang="en-US" altLang="zh-TW"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本公司現有的顧客</a:t>
            </a:r>
            <a:endParaRPr lang="en-US" altLang="zh-TW"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（既有的忠誠顧客）</a:t>
            </a:r>
            <a:endParaRPr lang="zh-CN" altLang="en-US" sz="1200" dirty="0">
              <a:solidFill>
                <a:schemeClr val="tx1"/>
              </a:solidFill>
              <a:latin typeface="宋体" panose="02010600030101010101" pitchFamily="2" charset="-122"/>
              <a:ea typeface="宋体" panose="02010600030101010101" pitchFamily="2" charset="-122"/>
            </a:endParaRPr>
          </a:p>
        </p:txBody>
      </p:sp>
      <p:sp>
        <p:nvSpPr>
          <p:cNvPr id="20" name="矩形 19">
            <a:extLst>
              <a:ext uri="{FF2B5EF4-FFF2-40B4-BE49-F238E27FC236}">
                <a16:creationId xmlns:a16="http://schemas.microsoft.com/office/drawing/2014/main" id="{EDA754FA-A5E8-8BD8-CD38-3DA2CDC3F463}"/>
              </a:ext>
            </a:extLst>
          </p:cNvPr>
          <p:cNvSpPr/>
          <p:nvPr/>
        </p:nvSpPr>
        <p:spPr>
          <a:xfrm>
            <a:off x="3401060" y="2168298"/>
            <a:ext cx="592138"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21" name="矩形 20">
            <a:extLst>
              <a:ext uri="{FF2B5EF4-FFF2-40B4-BE49-F238E27FC236}">
                <a16:creationId xmlns:a16="http://schemas.microsoft.com/office/drawing/2014/main" id="{6E59EFAB-4C0F-F593-BAEF-572FEA3C825B}"/>
              </a:ext>
            </a:extLst>
          </p:cNvPr>
          <p:cNvSpPr/>
          <p:nvPr/>
        </p:nvSpPr>
        <p:spPr>
          <a:xfrm>
            <a:off x="6489692" y="2168298"/>
            <a:ext cx="592138"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23" name="矩形 22">
            <a:extLst>
              <a:ext uri="{FF2B5EF4-FFF2-40B4-BE49-F238E27FC236}">
                <a16:creationId xmlns:a16="http://schemas.microsoft.com/office/drawing/2014/main" id="{5154C45E-32BB-04FA-A362-75358703E1D9}"/>
              </a:ext>
            </a:extLst>
          </p:cNvPr>
          <p:cNvSpPr/>
          <p:nvPr/>
        </p:nvSpPr>
        <p:spPr>
          <a:xfrm>
            <a:off x="8648700" y="2168298"/>
            <a:ext cx="592138"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24" name="矩形 23">
            <a:extLst>
              <a:ext uri="{FF2B5EF4-FFF2-40B4-BE49-F238E27FC236}">
                <a16:creationId xmlns:a16="http://schemas.microsoft.com/office/drawing/2014/main" id="{7DC42C63-136A-F897-DFB4-8F5C10A01DF3}"/>
              </a:ext>
            </a:extLst>
          </p:cNvPr>
          <p:cNvSpPr/>
          <p:nvPr/>
        </p:nvSpPr>
        <p:spPr>
          <a:xfrm>
            <a:off x="9240838" y="2087026"/>
            <a:ext cx="1595802"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zh-TW" altLang="en-US" sz="1200" dirty="0">
                <a:solidFill>
                  <a:schemeClr val="tx1"/>
                </a:solidFill>
                <a:latin typeface="宋体" panose="02010600030101010101" pitchFamily="2" charset="-122"/>
                <a:ea typeface="宋体" panose="02010600030101010101" pitchFamily="2" charset="-122"/>
              </a:rPr>
              <a:t>五）</a:t>
            </a:r>
            <a:endParaRPr lang="en-US" altLang="zh-TW" sz="1200" dirty="0">
              <a:solidFill>
                <a:schemeClr val="tx1"/>
              </a:solidFill>
              <a:latin typeface="宋体" panose="02010600030101010101" pitchFamily="2" charset="-122"/>
              <a:ea typeface="宋体" panose="02010600030101010101" pitchFamily="2" charset="-122"/>
            </a:endParaRPr>
          </a:p>
          <a:p>
            <a:endParaRPr lang="en-US" altLang="zh-TW"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競爭對手的現有顧客</a:t>
            </a:r>
            <a:endParaRPr lang="en-US" altLang="zh-TW"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（潛在的顧客）</a:t>
            </a:r>
            <a:endParaRPr lang="zh-CN" altLang="en-US" sz="1200" dirty="0">
              <a:solidFill>
                <a:schemeClr val="tx1"/>
              </a:solidFill>
              <a:latin typeface="宋体" panose="02010600030101010101" pitchFamily="2" charset="-122"/>
              <a:ea typeface="宋体" panose="02010600030101010101" pitchFamily="2" charset="-122"/>
            </a:endParaRPr>
          </a:p>
        </p:txBody>
      </p:sp>
      <p:sp>
        <p:nvSpPr>
          <p:cNvPr id="25" name="矩形 24">
            <a:extLst>
              <a:ext uri="{FF2B5EF4-FFF2-40B4-BE49-F238E27FC236}">
                <a16:creationId xmlns:a16="http://schemas.microsoft.com/office/drawing/2014/main" id="{3B59BCE5-68C8-415B-FF1C-40AC5E6BD848}"/>
              </a:ext>
            </a:extLst>
          </p:cNvPr>
          <p:cNvSpPr/>
          <p:nvPr/>
        </p:nvSpPr>
        <p:spPr>
          <a:xfrm>
            <a:off x="799790" y="3582529"/>
            <a:ext cx="9922493" cy="314125"/>
          </a:xfrm>
          <a:prstGeom prst="rect">
            <a:avLst/>
          </a:prstGeom>
        </p:spPr>
        <p:txBody>
          <a:bodyPr wrap="square">
            <a:spAutoFit/>
          </a:bodyPr>
          <a:lstStyle/>
          <a:p>
            <a:pPr>
              <a:lnSpc>
                <a:spcPct val="150000"/>
              </a:lnSpc>
            </a:pPr>
            <a:r>
              <a:rPr lang="zh-TW" altLang="en-US" sz="1100" dirty="0">
                <a:solidFill>
                  <a:srgbClr val="4D4D4D"/>
                </a:solidFill>
                <a:latin typeface="Times New Roman" pitchFamily="18" charset="0"/>
                <a:cs typeface="Times New Roman" pitchFamily="18" charset="0"/>
              </a:rPr>
              <a:t>「顧客滿意經營」（</a:t>
            </a:r>
            <a:r>
              <a:rPr lang="en-US" altLang="zh-TW" sz="1100" dirty="0">
                <a:solidFill>
                  <a:srgbClr val="4D4D4D"/>
                </a:solidFill>
                <a:latin typeface="Times New Roman" pitchFamily="18" charset="0"/>
                <a:cs typeface="Times New Roman" pitchFamily="18" charset="0"/>
              </a:rPr>
              <a:t>Customers Satisfaction, CS</a:t>
            </a:r>
            <a:r>
              <a:rPr lang="zh-TW" altLang="en-US" sz="1100" dirty="0">
                <a:solidFill>
                  <a:srgbClr val="4D4D4D"/>
                </a:solidFill>
                <a:latin typeface="Times New Roman" pitchFamily="18" charset="0"/>
                <a:cs typeface="Times New Roman" pitchFamily="18" charset="0"/>
              </a:rPr>
              <a:t>）影響的四層次廣義面向</a:t>
            </a:r>
          </a:p>
        </p:txBody>
      </p:sp>
      <p:sp>
        <p:nvSpPr>
          <p:cNvPr id="26" name="矩形 25">
            <a:extLst>
              <a:ext uri="{FF2B5EF4-FFF2-40B4-BE49-F238E27FC236}">
                <a16:creationId xmlns:a16="http://schemas.microsoft.com/office/drawing/2014/main" id="{F9313E35-94E5-0E44-4839-A4196BE5B5DB}"/>
              </a:ext>
            </a:extLst>
          </p:cNvPr>
          <p:cNvSpPr/>
          <p:nvPr/>
        </p:nvSpPr>
        <p:spPr>
          <a:xfrm>
            <a:off x="1135766" y="4304060"/>
            <a:ext cx="1272406"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zh-TW" altLang="en-US" sz="1200" dirty="0">
                <a:solidFill>
                  <a:schemeClr val="tx1"/>
                </a:solidFill>
                <a:latin typeface="宋体" panose="02010600030101010101" pitchFamily="2" charset="-122"/>
                <a:ea typeface="宋体" panose="02010600030101010101" pitchFamily="2" charset="-122"/>
              </a:rPr>
              <a:t>一）</a:t>
            </a:r>
            <a:endParaRPr lang="en-US" altLang="zh-TW" sz="1200" dirty="0">
              <a:solidFill>
                <a:schemeClr val="tx1"/>
              </a:solidFill>
              <a:latin typeface="宋体" panose="02010600030101010101" pitchFamily="2" charset="-122"/>
              <a:ea typeface="宋体" panose="02010600030101010101" pitchFamily="2" charset="-122"/>
            </a:endParaRPr>
          </a:p>
          <a:p>
            <a:endParaRPr lang="en-US" altLang="zh-TW"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既有的顧客滿意</a:t>
            </a:r>
            <a:endParaRPr lang="zh-CN" altLang="en-US" sz="1200" dirty="0">
              <a:solidFill>
                <a:schemeClr val="tx1"/>
              </a:solidFill>
              <a:latin typeface="宋体" panose="02010600030101010101" pitchFamily="2" charset="-122"/>
              <a:ea typeface="宋体" panose="02010600030101010101" pitchFamily="2" charset="-122"/>
            </a:endParaRPr>
          </a:p>
        </p:txBody>
      </p:sp>
      <p:sp>
        <p:nvSpPr>
          <p:cNvPr id="27" name="矩形 26">
            <a:extLst>
              <a:ext uri="{FF2B5EF4-FFF2-40B4-BE49-F238E27FC236}">
                <a16:creationId xmlns:a16="http://schemas.microsoft.com/office/drawing/2014/main" id="{D1385687-6874-DB01-9840-D7D592FE13D2}"/>
              </a:ext>
            </a:extLst>
          </p:cNvPr>
          <p:cNvSpPr/>
          <p:nvPr/>
        </p:nvSpPr>
        <p:spPr>
          <a:xfrm>
            <a:off x="3005138" y="4304060"/>
            <a:ext cx="3690052"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（二）</a:t>
            </a:r>
            <a:endParaRPr lang="en-US" altLang="zh-CN" sz="1200" dirty="0">
              <a:solidFill>
                <a:schemeClr val="tx1"/>
              </a:solidFill>
              <a:latin typeface="宋体" panose="02010600030101010101" pitchFamily="2" charset="-122"/>
              <a:ea typeface="宋体" panose="02010600030101010101" pitchFamily="2" charset="-122"/>
            </a:endParaRPr>
          </a:p>
          <a:p>
            <a:endParaRPr lang="en-US" altLang="zh-CN"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廣義的顧客滿意</a:t>
            </a:r>
            <a:endParaRPr lang="en-US" altLang="zh-TW"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（員工滿意、競爭對手顧客滿意、零售通路商滿意）</a:t>
            </a:r>
            <a:endParaRPr lang="zh-CN" altLang="en-US" sz="1200" dirty="0">
              <a:solidFill>
                <a:schemeClr val="tx1"/>
              </a:solidFill>
              <a:latin typeface="宋体" panose="02010600030101010101" pitchFamily="2" charset="-122"/>
              <a:ea typeface="宋体" panose="02010600030101010101" pitchFamily="2" charset="-122"/>
            </a:endParaRPr>
          </a:p>
        </p:txBody>
      </p:sp>
      <p:sp>
        <p:nvSpPr>
          <p:cNvPr id="28" name="矩形 27">
            <a:extLst>
              <a:ext uri="{FF2B5EF4-FFF2-40B4-BE49-F238E27FC236}">
                <a16:creationId xmlns:a16="http://schemas.microsoft.com/office/drawing/2014/main" id="{2BFDFD7F-5082-2990-576E-8D8CD0361DE9}"/>
              </a:ext>
            </a:extLst>
          </p:cNvPr>
          <p:cNvSpPr/>
          <p:nvPr/>
        </p:nvSpPr>
        <p:spPr>
          <a:xfrm>
            <a:off x="7288727" y="4304060"/>
            <a:ext cx="1279266"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（三）</a:t>
            </a:r>
            <a:endParaRPr lang="en-US" altLang="zh-CN" sz="1200" dirty="0">
              <a:solidFill>
                <a:schemeClr val="tx1"/>
              </a:solidFill>
              <a:latin typeface="宋体" panose="02010600030101010101" pitchFamily="2" charset="-122"/>
              <a:ea typeface="宋体" panose="02010600030101010101" pitchFamily="2" charset="-122"/>
            </a:endParaRPr>
          </a:p>
          <a:p>
            <a:endParaRPr lang="en-US" altLang="zh-CN"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大眾股東的滿意</a:t>
            </a:r>
            <a:endParaRPr lang="zh-CN" altLang="en-US" sz="1200" dirty="0">
              <a:solidFill>
                <a:schemeClr val="tx1"/>
              </a:solidFill>
              <a:latin typeface="宋体" panose="02010600030101010101" pitchFamily="2" charset="-122"/>
              <a:ea typeface="宋体" panose="02010600030101010101" pitchFamily="2" charset="-122"/>
            </a:endParaRPr>
          </a:p>
        </p:txBody>
      </p:sp>
      <p:sp>
        <p:nvSpPr>
          <p:cNvPr id="29" name="矩形 28">
            <a:extLst>
              <a:ext uri="{FF2B5EF4-FFF2-40B4-BE49-F238E27FC236}">
                <a16:creationId xmlns:a16="http://schemas.microsoft.com/office/drawing/2014/main" id="{A47C825C-8834-6B6F-CBE0-65EC15D5571F}"/>
              </a:ext>
            </a:extLst>
          </p:cNvPr>
          <p:cNvSpPr/>
          <p:nvPr/>
        </p:nvSpPr>
        <p:spPr>
          <a:xfrm>
            <a:off x="2413000" y="4385332"/>
            <a:ext cx="592138"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30" name="矩形 29">
            <a:extLst>
              <a:ext uri="{FF2B5EF4-FFF2-40B4-BE49-F238E27FC236}">
                <a16:creationId xmlns:a16="http://schemas.microsoft.com/office/drawing/2014/main" id="{13B674F5-AC4A-BAD6-0DC3-7D45480B6BDF}"/>
              </a:ext>
            </a:extLst>
          </p:cNvPr>
          <p:cNvSpPr/>
          <p:nvPr/>
        </p:nvSpPr>
        <p:spPr>
          <a:xfrm>
            <a:off x="9162929" y="4304062"/>
            <a:ext cx="1279266" cy="905056"/>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a:t>
            </a:r>
            <a:r>
              <a:rPr lang="zh-TW" altLang="en-US" sz="1200" dirty="0">
                <a:solidFill>
                  <a:schemeClr val="tx1"/>
                </a:solidFill>
                <a:latin typeface="宋体" panose="02010600030101010101" pitchFamily="2" charset="-122"/>
                <a:ea typeface="宋体" panose="02010600030101010101" pitchFamily="2" charset="-122"/>
              </a:rPr>
              <a:t>四）</a:t>
            </a:r>
            <a:endParaRPr lang="en-US" altLang="zh-TW" sz="1200" dirty="0">
              <a:solidFill>
                <a:schemeClr val="tx1"/>
              </a:solidFill>
              <a:latin typeface="宋体" panose="02010600030101010101" pitchFamily="2" charset="-122"/>
              <a:ea typeface="宋体" panose="02010600030101010101" pitchFamily="2" charset="-122"/>
            </a:endParaRPr>
          </a:p>
          <a:p>
            <a:endParaRPr lang="en-US" altLang="zh-TW"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整個社會的滿意</a:t>
            </a:r>
            <a:endParaRPr lang="zh-CN" altLang="en-US" sz="1200" dirty="0">
              <a:solidFill>
                <a:schemeClr val="tx1"/>
              </a:solidFill>
              <a:latin typeface="宋体" panose="02010600030101010101" pitchFamily="2" charset="-122"/>
              <a:ea typeface="宋体" panose="02010600030101010101" pitchFamily="2" charset="-122"/>
            </a:endParaRPr>
          </a:p>
        </p:txBody>
      </p:sp>
      <p:sp>
        <p:nvSpPr>
          <p:cNvPr id="31" name="矩形 30">
            <a:extLst>
              <a:ext uri="{FF2B5EF4-FFF2-40B4-BE49-F238E27FC236}">
                <a16:creationId xmlns:a16="http://schemas.microsoft.com/office/drawing/2014/main" id="{97D1DA19-606E-10E7-B834-161F8579A96D}"/>
              </a:ext>
            </a:extLst>
          </p:cNvPr>
          <p:cNvSpPr/>
          <p:nvPr/>
        </p:nvSpPr>
        <p:spPr>
          <a:xfrm>
            <a:off x="6695190" y="4385332"/>
            <a:ext cx="592138"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32" name="矩形 31">
            <a:extLst>
              <a:ext uri="{FF2B5EF4-FFF2-40B4-BE49-F238E27FC236}">
                <a16:creationId xmlns:a16="http://schemas.microsoft.com/office/drawing/2014/main" id="{FDD32A38-BDBA-866A-67FC-D9EEEC987E3C}"/>
              </a:ext>
            </a:extLst>
          </p:cNvPr>
          <p:cNvSpPr/>
          <p:nvPr/>
        </p:nvSpPr>
        <p:spPr>
          <a:xfrm>
            <a:off x="8570791" y="4385333"/>
            <a:ext cx="592138"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Tree>
    <p:extLst>
      <p:ext uri="{BB962C8B-B14F-4D97-AF65-F5344CB8AC3E}">
        <p14:creationId xmlns:p14="http://schemas.microsoft.com/office/powerpoint/2010/main" val="1309309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F1E6B-5F7D-328C-AAFB-BA1E4FA3529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40D30E2-4C03-86F1-D194-40909D1A33BB}"/>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F8A57988-FD87-846B-CDF4-C87547FCB064}"/>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lang="zh-CN" altLang="en-US" sz="900" dirty="0">
                <a:solidFill>
                  <a:srgbClr val="000000"/>
                </a:solidFill>
                <a:latin typeface="Times New Roman" pitchFamily="18" charset="0"/>
                <a:cs typeface="Times New Roman" pitchFamily="18" charset="0"/>
              </a:rPr>
              <a:t>服務業行銷</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Service</a:t>
            </a:r>
            <a:r>
              <a:rPr lang="en-US" altLang="zh-CN" sz="900" dirty="0">
                <a:solidFill>
                  <a:srgbClr val="000000"/>
                </a:solidFill>
                <a:latin typeface="Times New Roman" pitchFamily="18" charset="0"/>
                <a:cs typeface="Times New Roman" pitchFamily="18" charset="0"/>
              </a:rPr>
              <a:t> </a:t>
            </a:r>
            <a:r>
              <a:rPr lang="en-US" altLang="zh-CN" sz="900" i="1" dirty="0">
                <a:solidFill>
                  <a:srgbClr val="000000"/>
                </a:solidFill>
                <a:latin typeface="Times New Roman" pitchFamily="18" charset="0"/>
                <a:cs typeface="Times New Roman" pitchFamily="18" charset="0"/>
              </a:rPr>
              <a:t>Marketing</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特徵</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characteristic</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
        <p:nvSpPr>
          <p:cNvPr id="5" name="矩形 4">
            <a:extLst>
              <a:ext uri="{FF2B5EF4-FFF2-40B4-BE49-F238E27FC236}">
                <a16:creationId xmlns:a16="http://schemas.microsoft.com/office/drawing/2014/main" id="{A72BCEF8-95AD-ED16-A83D-BC43DBD89AD7}"/>
              </a:ext>
            </a:extLst>
          </p:cNvPr>
          <p:cNvSpPr/>
          <p:nvPr/>
        </p:nvSpPr>
        <p:spPr>
          <a:xfrm>
            <a:off x="639340" y="642758"/>
            <a:ext cx="9980987"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a:t>
            </a:r>
            <a:r>
              <a:rPr lang="zh-TW" altLang="en-US" sz="1100" dirty="0">
                <a:solidFill>
                  <a:srgbClr val="4D4D4D"/>
                </a:solidFill>
                <a:latin typeface="Times New Roman" pitchFamily="18" charset="0"/>
                <a:cs typeface="Times New Roman" pitchFamily="18" charset="0"/>
              </a:rPr>
              <a:t>市場的服務產品（</a:t>
            </a:r>
            <a:r>
              <a:rPr lang="en-US" altLang="zh-TW" sz="1100" dirty="0">
                <a:solidFill>
                  <a:srgbClr val="4D4D4D"/>
                </a:solidFill>
                <a:latin typeface="Times New Roman" pitchFamily="18" charset="0"/>
                <a:cs typeface="Times New Roman" pitchFamily="18" charset="0"/>
              </a:rPr>
              <a:t>industrial service</a:t>
            </a:r>
            <a:r>
              <a:rPr lang="zh-TW" altLang="en-US" sz="1100" dirty="0">
                <a:solidFill>
                  <a:srgbClr val="4D4D4D"/>
                </a:solidFill>
                <a:latin typeface="Times New Roman" pitchFamily="18" charset="0"/>
                <a:cs typeface="Times New Roman" pitchFamily="18" charset="0"/>
              </a:rPr>
              <a:t>），有兩種類型</a:t>
            </a:r>
            <a:r>
              <a:rPr lang="zh-CN" altLang="en-US" sz="1100" dirty="0">
                <a:solidFill>
                  <a:srgbClr val="4D4D4D"/>
                </a:solidFill>
                <a:latin typeface="Times New Roman" pitchFamily="18" charset="0"/>
                <a:cs typeface="Times New Roman" pitchFamily="18" charset="0"/>
              </a:rPr>
              <a:t>：</a:t>
            </a:r>
            <a:r>
              <a:rPr lang="zh-CN" altLang="en-US" sz="1100" dirty="0">
                <a:solidFill>
                  <a:srgbClr val="4D4D4D"/>
                </a:solidFill>
                <a:latin typeface="宋体" panose="02010600030101010101" pitchFamily="2" charset="-122"/>
                <a:cs typeface="Times New Roman" pitchFamily="18" charset="0"/>
              </a:rPr>
              <a:t>① </a:t>
            </a:r>
            <a:r>
              <a:rPr lang="zh-TW" altLang="en-US" sz="1100" dirty="0">
                <a:solidFill>
                  <a:srgbClr val="4D4D4D"/>
                </a:solidFill>
                <a:latin typeface="Times New Roman" pitchFamily="18" charset="0"/>
                <a:cs typeface="Times New Roman" pitchFamily="18" charset="0"/>
              </a:rPr>
              <a:t>有產品依托的服務（</a:t>
            </a:r>
            <a:r>
              <a:rPr lang="en-US" altLang="zh-TW" sz="1100" dirty="0">
                <a:solidFill>
                  <a:srgbClr val="4D4D4D"/>
                </a:solidFill>
                <a:latin typeface="Times New Roman" pitchFamily="18" charset="0"/>
                <a:cs typeface="Times New Roman" pitchFamily="18" charset="0"/>
              </a:rPr>
              <a:t>products supported by services</a:t>
            </a:r>
            <a:r>
              <a:rPr lang="zh-TW"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宋体" panose="02010600030101010101" pitchFamily="2" charset="-122"/>
                <a:cs typeface="Times New Roman" pitchFamily="18" charset="0"/>
              </a:rPr>
              <a:t>② </a:t>
            </a:r>
            <a:r>
              <a:rPr lang="zh-TW" altLang="en-US" sz="1100" dirty="0">
                <a:solidFill>
                  <a:srgbClr val="4D4D4D"/>
                </a:solidFill>
                <a:latin typeface="Times New Roman" pitchFamily="18" charset="0"/>
                <a:cs typeface="Times New Roman" pitchFamily="18" charset="0"/>
              </a:rPr>
              <a:t>純粹服務或商業服務（</a:t>
            </a:r>
            <a:r>
              <a:rPr lang="en-US" altLang="zh-TW" sz="1100" dirty="0">
                <a:solidFill>
                  <a:srgbClr val="4D4D4D"/>
                </a:solidFill>
                <a:latin typeface="Times New Roman" pitchFamily="18" charset="0"/>
                <a:cs typeface="Times New Roman" pitchFamily="18" charset="0"/>
              </a:rPr>
              <a:t>pure services</a:t>
            </a:r>
            <a:r>
              <a:rPr lang="zh-TW" altLang="en-US" sz="1100" dirty="0">
                <a:solidFill>
                  <a:srgbClr val="4D4D4D"/>
                </a:solidFill>
                <a:latin typeface="Times New Roman" pitchFamily="18" charset="0"/>
                <a:cs typeface="Times New Roman" pitchFamily="18" charset="0"/>
              </a:rPr>
              <a:t>）。</a:t>
            </a:r>
          </a:p>
        </p:txBody>
      </p:sp>
      <p:graphicFrame>
        <p:nvGraphicFramePr>
          <p:cNvPr id="4" name="表格 3">
            <a:extLst>
              <a:ext uri="{FF2B5EF4-FFF2-40B4-BE49-F238E27FC236}">
                <a16:creationId xmlns:a16="http://schemas.microsoft.com/office/drawing/2014/main" id="{56E3AA46-3182-5238-B33C-63579F032794}"/>
              </a:ext>
            </a:extLst>
          </p:cNvPr>
          <p:cNvGraphicFramePr>
            <a:graphicFrameLocks noGrp="1"/>
          </p:cNvGraphicFramePr>
          <p:nvPr>
            <p:extLst>
              <p:ext uri="{D42A27DB-BD31-4B8C-83A1-F6EECF244321}">
                <p14:modId xmlns:p14="http://schemas.microsoft.com/office/powerpoint/2010/main" val="3470188274"/>
              </p:ext>
            </p:extLst>
          </p:nvPr>
        </p:nvGraphicFramePr>
        <p:xfrm>
          <a:off x="615296" y="1085101"/>
          <a:ext cx="10291482" cy="4880783"/>
        </p:xfrm>
        <a:graphic>
          <a:graphicData uri="http://schemas.openxmlformats.org/drawingml/2006/table">
            <a:tbl>
              <a:tblPr firstRow="1" firstCol="1" bandRow="1"/>
              <a:tblGrid>
                <a:gridCol w="1783978">
                  <a:extLst>
                    <a:ext uri="{9D8B030D-6E8A-4147-A177-3AD203B41FA5}">
                      <a16:colId xmlns:a16="http://schemas.microsoft.com/office/drawing/2014/main" val="1621519494"/>
                    </a:ext>
                  </a:extLst>
                </a:gridCol>
                <a:gridCol w="3445714">
                  <a:extLst>
                    <a:ext uri="{9D8B030D-6E8A-4147-A177-3AD203B41FA5}">
                      <a16:colId xmlns:a16="http://schemas.microsoft.com/office/drawing/2014/main" val="3138721990"/>
                    </a:ext>
                  </a:extLst>
                </a:gridCol>
                <a:gridCol w="5061790">
                  <a:extLst>
                    <a:ext uri="{9D8B030D-6E8A-4147-A177-3AD203B41FA5}">
                      <a16:colId xmlns:a16="http://schemas.microsoft.com/office/drawing/2014/main" val="3215543331"/>
                    </a:ext>
                  </a:extLst>
                </a:gridCol>
              </a:tblGrid>
              <a:tr h="457646">
                <a:tc>
                  <a:txBody>
                    <a:bodyPr/>
                    <a:lstStyle/>
                    <a:p>
                      <a:pPr algn="ct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服務</a:t>
                      </a:r>
                      <a:r>
                        <a:rPr lang="zh-CN" altLang="en-US" sz="1600" kern="100" dirty="0">
                          <a:effectLst/>
                          <a:latin typeface="宋体" panose="02010600030101010101" pitchFamily="2" charset="-122"/>
                          <a:ea typeface="宋体" panose="02010600030101010101" pitchFamily="2" charset="-122"/>
                          <a:cs typeface="Times New Roman" panose="02020603050405020304" pitchFamily="18" charset="0"/>
                        </a:rPr>
                        <a:t>型商品的</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特性</a:t>
                      </a:r>
                    </a:p>
                  </a:txBody>
                  <a:tcPr marL="68580" marR="68580" marT="0" marB="0" anchor="ct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引發的行銷問題</a:t>
                      </a:r>
                    </a:p>
                  </a:txBody>
                  <a:tcPr marL="68580" marR="6858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建議的行銷戰略</a:t>
                      </a:r>
                    </a:p>
                  </a:txBody>
                  <a:tcPr marL="68580" marR="68580" marT="0"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12741824"/>
                  </a:ext>
                </a:extLst>
              </a:tr>
              <a:tr h="1847460">
                <a:tc>
                  <a:txBody>
                    <a:bodyPr/>
                    <a:lstStyle/>
                    <a:p>
                      <a:pPr algn="ct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無形性</a:t>
                      </a:r>
                    </a:p>
                  </a:txBody>
                  <a:tcPr marL="68580" marR="68580" marT="0" marB="0" anchor="ct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r>
                        <a:rPr lang="zh-CN" sz="1600" kern="100" dirty="0">
                          <a:effectLst/>
                          <a:latin typeface="宋体" panose="02010600030101010101" pitchFamily="2" charset="-122"/>
                          <a:ea typeface="宋体" panose="02010600030101010101" pitchFamily="2" charset="-122"/>
                          <a:cs typeface="Times New Roman" panose="02020603050405020304" pitchFamily="18" charset="0"/>
                        </a:rPr>
                        <a:t>① 不能存儲</a:t>
                      </a:r>
                    </a:p>
                    <a:p>
                      <a:pPr algn="l"/>
                      <a:r>
                        <a:rPr lang="zh-CN" sz="1600" kern="100" dirty="0">
                          <a:effectLst/>
                          <a:latin typeface="宋体" panose="02010600030101010101" pitchFamily="2" charset="-122"/>
                          <a:ea typeface="宋体" panose="02010600030101010101" pitchFamily="2" charset="-122"/>
                          <a:cs typeface="Times New Roman" panose="02020603050405020304" pitchFamily="18" charset="0"/>
                        </a:rPr>
                        <a:t>② 不能通過專利保護</a:t>
                      </a:r>
                    </a:p>
                    <a:p>
                      <a:pPr algn="l"/>
                      <a:r>
                        <a:rPr lang="zh-CN" sz="1600" kern="100" dirty="0">
                          <a:effectLst/>
                          <a:latin typeface="宋体" panose="02010600030101010101" pitchFamily="2" charset="-122"/>
                          <a:ea typeface="宋体" panose="02010600030101010101" pitchFamily="2" charset="-122"/>
                          <a:cs typeface="Times New Roman" panose="02020603050405020304" pitchFamily="18" charset="0"/>
                        </a:rPr>
                        <a:t>③ 不能進行展示和交流</a:t>
                      </a:r>
                    </a:p>
                    <a:p>
                      <a:pPr algn="l"/>
                      <a:r>
                        <a:rPr lang="zh-CN" sz="1600" kern="100" dirty="0">
                          <a:effectLst/>
                          <a:latin typeface="宋体" panose="02010600030101010101" pitchFamily="2" charset="-122"/>
                          <a:ea typeface="宋体" panose="02010600030101010101" pitchFamily="2" charset="-122"/>
                          <a:cs typeface="Times New Roman" panose="02020603050405020304" pitchFamily="18" charset="0"/>
                        </a:rPr>
                        <a:t>④ 定價困難</a:t>
                      </a:r>
                    </a:p>
                  </a:txBody>
                  <a:tcPr marL="68580" marR="6858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r>
                        <a:rPr lang="zh-CN" sz="1600" kern="100" dirty="0">
                          <a:effectLst/>
                          <a:latin typeface="宋体" panose="02010600030101010101" pitchFamily="2" charset="-122"/>
                          <a:ea typeface="宋体" panose="02010600030101010101" pitchFamily="2" charset="-122"/>
                          <a:cs typeface="Times New Roman" panose="02020603050405020304" pitchFamily="18" charset="0"/>
                        </a:rPr>
                        <a:t>① 强調有形的部分</a:t>
                      </a:r>
                    </a:p>
                    <a:p>
                      <a:pPr algn="l"/>
                      <a:r>
                        <a:rPr lang="zh-CN" sz="1600" kern="100" dirty="0">
                          <a:effectLst/>
                          <a:latin typeface="宋体" panose="02010600030101010101" pitchFamily="2" charset="-122"/>
                          <a:ea typeface="宋体" panose="02010600030101010101" pitchFamily="2" charset="-122"/>
                          <a:cs typeface="Times New Roman" panose="02020603050405020304" pitchFamily="18" charset="0"/>
                        </a:rPr>
                        <a:t>② 使用個人資源多於非個人資源</a:t>
                      </a:r>
                    </a:p>
                    <a:p>
                      <a:pPr algn="l"/>
                      <a:r>
                        <a:rPr lang="zh-CN" sz="1600" kern="100" dirty="0">
                          <a:effectLst/>
                          <a:latin typeface="宋体" panose="02010600030101010101" pitchFamily="2" charset="-122"/>
                          <a:ea typeface="宋体" panose="02010600030101010101" pitchFamily="2" charset="-122"/>
                          <a:cs typeface="Times New Roman" panose="02020603050405020304" pitchFamily="18" charset="0"/>
                        </a:rPr>
                        <a:t>③ 模擬或激發語言交流</a:t>
                      </a:r>
                    </a:p>
                    <a:p>
                      <a:pPr algn="l"/>
                      <a:r>
                        <a:rPr lang="zh-CN" sz="1600" kern="100" dirty="0">
                          <a:effectLst/>
                          <a:latin typeface="宋体" panose="02010600030101010101" pitchFamily="2" charset="-122"/>
                          <a:ea typeface="宋体" panose="02010600030101010101" pitchFamily="2" charset="-122"/>
                          <a:cs typeface="Times New Roman" panose="02020603050405020304" pitchFamily="18" charset="0"/>
                        </a:rPr>
                        <a:t>④ 創造强有力的組織形象</a:t>
                      </a:r>
                    </a:p>
                    <a:p>
                      <a:pPr algn="l"/>
                      <a:r>
                        <a:rPr lang="zh-CN" sz="1600" kern="100" dirty="0">
                          <a:effectLst/>
                          <a:latin typeface="宋体" panose="02010600030101010101" pitchFamily="2" charset="-122"/>
                          <a:ea typeface="宋体" panose="02010600030101010101" pitchFamily="2" charset="-122"/>
                          <a:cs typeface="Times New Roman" panose="02020603050405020304" pitchFamily="18" charset="0"/>
                        </a:rPr>
                        <a:t>⑤ 運用成本會計來幫助定價</a:t>
                      </a:r>
                    </a:p>
                    <a:p>
                      <a:pPr algn="l"/>
                      <a:r>
                        <a:rPr lang="zh-CN" sz="1600" kern="100" dirty="0">
                          <a:effectLst/>
                          <a:latin typeface="宋体" panose="02010600030101010101" pitchFamily="2" charset="-122"/>
                          <a:ea typeface="宋体" panose="02010600030101010101" pitchFamily="2" charset="-122"/>
                          <a:cs typeface="Times New Roman" panose="02020603050405020304" pitchFamily="18" charset="0"/>
                        </a:rPr>
                        <a:t>⑥ 加强售後交流</a:t>
                      </a:r>
                    </a:p>
                  </a:txBody>
                  <a:tcPr marL="68580" marR="68580" marT="0"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52279873"/>
                  </a:ext>
                </a:extLst>
              </a:tr>
              <a:tr h="971954">
                <a:tc>
                  <a:txBody>
                    <a:bodyPr/>
                    <a:lstStyle/>
                    <a:p>
                      <a:pPr algn="ct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不可分割性</a:t>
                      </a:r>
                    </a:p>
                  </a:txBody>
                  <a:tcPr marL="68580" marR="68580" marT="0" marB="0" anchor="ct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r>
                        <a:rPr lang="zh-CN" sz="1600" kern="100" dirty="0">
                          <a:effectLst/>
                          <a:latin typeface="宋体" panose="02010600030101010101" pitchFamily="2" charset="-122"/>
                          <a:ea typeface="宋体" panose="02010600030101010101" pitchFamily="2" charset="-122"/>
                          <a:cs typeface="Times New Roman" panose="02020603050405020304" pitchFamily="18" charset="0"/>
                        </a:rPr>
                        <a:t>① 消費者參與生產</a:t>
                      </a:r>
                    </a:p>
                    <a:p>
                      <a:pPr algn="l"/>
                      <a:r>
                        <a:rPr lang="zh-CN" sz="1600" kern="100" dirty="0">
                          <a:effectLst/>
                          <a:latin typeface="宋体" panose="02010600030101010101" pitchFamily="2" charset="-122"/>
                          <a:ea typeface="宋体" panose="02010600030101010101" pitchFamily="2" charset="-122"/>
                          <a:cs typeface="Times New Roman" panose="02020603050405020304" pitchFamily="18" charset="0"/>
                        </a:rPr>
                        <a:t>② 其他消費者也參與生產</a:t>
                      </a:r>
                    </a:p>
                    <a:p>
                      <a:pPr algn="l"/>
                      <a:r>
                        <a:rPr lang="zh-CN" sz="1600" kern="100" dirty="0">
                          <a:effectLst/>
                          <a:latin typeface="宋体" panose="02010600030101010101" pitchFamily="2" charset="-122"/>
                          <a:ea typeface="宋体" panose="02010600030101010101" pitchFamily="2" charset="-122"/>
                          <a:cs typeface="Times New Roman" panose="02020603050405020304" pitchFamily="18" charset="0"/>
                        </a:rPr>
                        <a:t>③ 服務採用集中大規模生產很困難</a:t>
                      </a:r>
                    </a:p>
                  </a:txBody>
                  <a:tcPr marL="68580" marR="6858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r>
                        <a:rPr lang="zh-CN" sz="1600" kern="100" dirty="0">
                          <a:effectLst/>
                          <a:latin typeface="宋体" panose="02010600030101010101" pitchFamily="2" charset="-122"/>
                          <a:ea typeface="宋体" panose="02010600030101010101" pitchFamily="2" charset="-122"/>
                          <a:cs typeface="Times New Roman" panose="02020603050405020304" pitchFamily="18" charset="0"/>
                        </a:rPr>
                        <a:t>① 强調選擇和公共聯系的訓練</a:t>
                      </a:r>
                    </a:p>
                    <a:p>
                      <a:pPr algn="l"/>
                      <a:r>
                        <a:rPr lang="zh-CN" sz="1600" kern="100" dirty="0">
                          <a:effectLst/>
                          <a:latin typeface="宋体" panose="02010600030101010101" pitchFamily="2" charset="-122"/>
                          <a:ea typeface="宋体" panose="02010600030101010101" pitchFamily="2" charset="-122"/>
                          <a:cs typeface="Times New Roman" panose="02020603050405020304" pitchFamily="18" charset="0"/>
                        </a:rPr>
                        <a:t>② 管理消費者</a:t>
                      </a:r>
                    </a:p>
                    <a:p>
                      <a:pPr algn="l"/>
                      <a:r>
                        <a:rPr lang="zh-CN" sz="1600" kern="100" dirty="0">
                          <a:effectLst/>
                          <a:latin typeface="宋体" panose="02010600030101010101" pitchFamily="2" charset="-122"/>
                          <a:ea typeface="宋体" panose="02010600030101010101" pitchFamily="2" charset="-122"/>
                          <a:cs typeface="Times New Roman" panose="02020603050405020304" pitchFamily="18" charset="0"/>
                        </a:rPr>
                        <a:t>③ 採取多地址分布</a:t>
                      </a:r>
                    </a:p>
                  </a:txBody>
                  <a:tcPr marL="68580" marR="68580" marT="0"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46919275"/>
                  </a:ext>
                </a:extLst>
              </a:tr>
              <a:tr h="651209">
                <a:tc>
                  <a:txBody>
                    <a:bodyPr/>
                    <a:lstStyle/>
                    <a:p>
                      <a:pPr algn="ct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異質性</a:t>
                      </a:r>
                    </a:p>
                  </a:txBody>
                  <a:tcPr marL="68580" marR="68580" marT="0" marB="0" anchor="ct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①</a:t>
                      </a:r>
                      <a:r>
                        <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rPr>
                        <a:t> </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標準化和質量控制比較難實現</a:t>
                      </a:r>
                    </a:p>
                  </a:txBody>
                  <a:tcPr marL="68580" marR="6858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l"/>
                      <a:r>
                        <a:rPr lang="zh-CN" sz="1600" kern="100" dirty="0">
                          <a:effectLst/>
                          <a:latin typeface="宋体" panose="02010600030101010101" pitchFamily="2" charset="-122"/>
                          <a:ea typeface="宋体" panose="02010600030101010101" pitchFamily="2" charset="-122"/>
                          <a:cs typeface="Times New Roman" panose="02020603050405020304" pitchFamily="18" charset="0"/>
                        </a:rPr>
                        <a:t>① 工業化服務（把一些普通服務標準化）</a:t>
                      </a:r>
                    </a:p>
                    <a:p>
                      <a:pPr algn="l"/>
                      <a:r>
                        <a:rPr lang="zh-CN" sz="1600" kern="100" dirty="0">
                          <a:effectLst/>
                          <a:latin typeface="宋体" panose="02010600030101010101" pitchFamily="2" charset="-122"/>
                          <a:ea typeface="宋体" panose="02010600030101010101" pitchFamily="2" charset="-122"/>
                          <a:cs typeface="Times New Roman" panose="02020603050405020304" pitchFamily="18" charset="0"/>
                        </a:rPr>
                        <a:t>② 定制服務</a:t>
                      </a:r>
                    </a:p>
                  </a:txBody>
                  <a:tcPr marL="68580" marR="68580" marT="0"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ysDot"/>
                      <a:round/>
                      <a:headEnd type="none" w="med" len="med"/>
                      <a:tailEnd type="none" w="med" len="med"/>
                    </a:lnT>
                    <a:lnB w="3175"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4738597"/>
                  </a:ext>
                </a:extLst>
              </a:tr>
              <a:tr h="952514">
                <a:tc>
                  <a:txBody>
                    <a:bodyPr/>
                    <a:lstStyle/>
                    <a:p>
                      <a:pPr algn="ct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不可存儲性</a:t>
                      </a:r>
                    </a:p>
                  </a:txBody>
                  <a:tcPr marL="68580" marR="68580" marT="0" marB="0" anchor="ctr">
                    <a:lnL w="12700"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altLang="zh-CN" sz="1600" kern="100" dirty="0">
                          <a:effectLst/>
                          <a:latin typeface="宋体" panose="02010600030101010101" pitchFamily="2" charset="-122"/>
                          <a:ea typeface="宋体" panose="02010600030101010101" pitchFamily="2" charset="-122"/>
                          <a:cs typeface="Times New Roman" panose="02020603050405020304" pitchFamily="18" charset="0"/>
                        </a:rPr>
                        <a:t>②</a:t>
                      </a:r>
                      <a:r>
                        <a:rPr lang="en-US" altLang="zh-CN" sz="1600" kern="100" dirty="0">
                          <a:effectLst/>
                          <a:latin typeface="宋体" panose="02010600030101010101" pitchFamily="2" charset="-122"/>
                          <a:ea typeface="宋体" panose="02010600030101010101" pitchFamily="2" charset="-122"/>
                          <a:cs typeface="Times New Roman" panose="02020603050405020304" pitchFamily="18" charset="0"/>
                        </a:rPr>
                        <a:t> </a:t>
                      </a:r>
                      <a:r>
                        <a:rPr lang="zh-CN" sz="1600" kern="100" dirty="0">
                          <a:effectLst/>
                          <a:latin typeface="宋体" panose="02010600030101010101" pitchFamily="2" charset="-122"/>
                          <a:ea typeface="宋体" panose="02010600030101010101" pitchFamily="2" charset="-122"/>
                          <a:cs typeface="Times New Roman" panose="02020603050405020304" pitchFamily="18" charset="0"/>
                        </a:rPr>
                        <a:t>服務不可以存儲</a:t>
                      </a:r>
                    </a:p>
                  </a:txBody>
                  <a:tcPr marL="68580" marR="6858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3175" cap="flat" cmpd="sng" algn="ctr">
                      <a:solidFill>
                        <a:schemeClr val="tx1"/>
                      </a:solidFill>
                      <a:prstDash val="sysDot"/>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zh-CN" sz="1600" kern="100" dirty="0">
                          <a:effectLst/>
                          <a:latin typeface="宋体" panose="02010600030101010101" pitchFamily="2" charset="-122"/>
                          <a:ea typeface="宋体" panose="02010600030101010101" pitchFamily="2" charset="-122"/>
                          <a:cs typeface="Times New Roman" panose="02020603050405020304" pitchFamily="18" charset="0"/>
                        </a:rPr>
                        <a:t>① 運用正確戰略以滿足波動的需求</a:t>
                      </a:r>
                    </a:p>
                    <a:p>
                      <a:pPr algn="l"/>
                      <a:r>
                        <a:rPr lang="zh-CN" sz="1600" kern="100" dirty="0">
                          <a:effectLst/>
                          <a:latin typeface="宋体" panose="02010600030101010101" pitchFamily="2" charset="-122"/>
                          <a:ea typeface="宋体" panose="02010600030101010101" pitchFamily="2" charset="-122"/>
                          <a:cs typeface="Times New Roman" panose="02020603050405020304" pitchFamily="18" charset="0"/>
                        </a:rPr>
                        <a:t>② 調整需求與滿足需求的能力以獲得二者的最佳匹配</a:t>
                      </a:r>
                    </a:p>
                  </a:txBody>
                  <a:tcPr marL="68580" marR="68580" marT="0" marB="0" anchor="ctr">
                    <a:lnL w="952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solidFill>
                      <a:prstDash val="sysDot"/>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3601714"/>
                  </a:ext>
                </a:extLst>
              </a:tr>
            </a:tbl>
          </a:graphicData>
        </a:graphic>
      </p:graphicFrame>
    </p:spTree>
    <p:extLst>
      <p:ext uri="{BB962C8B-B14F-4D97-AF65-F5344CB8AC3E}">
        <p14:creationId xmlns:p14="http://schemas.microsoft.com/office/powerpoint/2010/main" val="3947317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AB9B7-56A3-1F95-C4AF-31A32A14B5C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16EC78E-F893-26E2-2FA7-0B2EEC1EAA14}"/>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71B45184-2FAA-E2C1-5430-3749AEB0B413}"/>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lang="zh-CN" altLang="en-US" sz="900" dirty="0">
                <a:solidFill>
                  <a:srgbClr val="000000"/>
                </a:solidFill>
                <a:latin typeface="Times New Roman" pitchFamily="18" charset="0"/>
                <a:cs typeface="Times New Roman" pitchFamily="18" charset="0"/>
              </a:rPr>
              <a:t>服務業行銷</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Service</a:t>
            </a:r>
            <a:r>
              <a:rPr lang="en-US" altLang="zh-CN" sz="900" dirty="0">
                <a:solidFill>
                  <a:srgbClr val="000000"/>
                </a:solidFill>
                <a:latin typeface="Times New Roman" pitchFamily="18" charset="0"/>
                <a:cs typeface="Times New Roman" pitchFamily="18" charset="0"/>
              </a:rPr>
              <a:t> </a:t>
            </a:r>
            <a:r>
              <a:rPr lang="en-US" altLang="zh-CN" sz="900" i="1" dirty="0">
                <a:solidFill>
                  <a:srgbClr val="000000"/>
                </a:solidFill>
                <a:latin typeface="Times New Roman" pitchFamily="18" charset="0"/>
                <a:cs typeface="Times New Roman" pitchFamily="18" charset="0"/>
              </a:rPr>
              <a:t>Marketing</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服務品質</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quality</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
        <p:nvSpPr>
          <p:cNvPr id="4" name="矩形 3">
            <a:extLst>
              <a:ext uri="{FF2B5EF4-FFF2-40B4-BE49-F238E27FC236}">
                <a16:creationId xmlns:a16="http://schemas.microsoft.com/office/drawing/2014/main" id="{A143A24F-04D0-C812-06A3-F7EE5487C77E}"/>
              </a:ext>
            </a:extLst>
          </p:cNvPr>
          <p:cNvSpPr/>
          <p:nvPr/>
        </p:nvSpPr>
        <p:spPr>
          <a:xfrm>
            <a:off x="1646237" y="664550"/>
            <a:ext cx="8229600" cy="1077603"/>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服務類型商品（</a:t>
            </a:r>
            <a:r>
              <a:rPr lang="en-US" altLang="zh-CN" sz="1100" dirty="0">
                <a:solidFill>
                  <a:srgbClr val="4D4D4D"/>
                </a:solidFill>
                <a:latin typeface="Times New Roman" pitchFamily="18" charset="0"/>
                <a:cs typeface="Times New Roman" pitchFamily="18" charset="0"/>
              </a:rPr>
              <a:t>service</a:t>
            </a:r>
            <a:r>
              <a:rPr lang="zh-CN" altLang="en-US" sz="1100" dirty="0">
                <a:solidFill>
                  <a:srgbClr val="4D4D4D"/>
                </a:solidFill>
                <a:latin typeface="Times New Roman" pitchFamily="18" charset="0"/>
                <a:cs typeface="Times New Roman" pitchFamily="18" charset="0"/>
              </a:rPr>
              <a:t>）的品質（</a:t>
            </a:r>
            <a:r>
              <a:rPr lang="en-US" altLang="zh-CN" sz="1100" dirty="0">
                <a:solidFill>
                  <a:srgbClr val="4D4D4D"/>
                </a:solidFill>
                <a:latin typeface="Times New Roman" pitchFamily="18" charset="0"/>
                <a:cs typeface="Times New Roman" pitchFamily="18" charset="0"/>
              </a:rPr>
              <a:t>quality</a:t>
            </a:r>
            <a:r>
              <a:rPr lang="zh-CN" altLang="en-US" sz="1100" dirty="0">
                <a:solidFill>
                  <a:srgbClr val="4D4D4D"/>
                </a:solidFill>
                <a:latin typeface="Times New Roman" pitchFamily="18" charset="0"/>
                <a:cs typeface="Times New Roman" pitchFamily="18" charset="0"/>
              </a:rPr>
              <a:t>）</a:t>
            </a:r>
            <a:endParaRPr lang="en-US" altLang="zh-CN"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服務的質量依賴於提供服務的人員的技能和才幹，如果一項新的服務游離於公司服務行銷人員的能力之外（新服務和公司人員的優勢不能結合），服務的品質和服務的發送都將可能出現偏差，最終會導致服務消費者對此項新服務的不愉快的感受。</a:t>
            </a:r>
            <a:endParaRPr lang="en-US" altLang="zh-TW"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C7000B"/>
                </a:solidFill>
                <a:latin typeface="Times New Roman" pitchFamily="18" charset="0"/>
                <a:cs typeface="Times New Roman" pitchFamily="18" charset="0"/>
              </a:rPr>
              <a:t>服務提供者的實際服務表現，或他們對服務質量的理解，與消費者對服務的理解，基本沒有任何的相關性。</a:t>
            </a:r>
          </a:p>
        </p:txBody>
      </p:sp>
      <p:sp>
        <p:nvSpPr>
          <p:cNvPr id="6" name="矩形 5">
            <a:extLst>
              <a:ext uri="{FF2B5EF4-FFF2-40B4-BE49-F238E27FC236}">
                <a16:creationId xmlns:a16="http://schemas.microsoft.com/office/drawing/2014/main" id="{17BE8721-C23C-60B3-3009-B75831830BA7}"/>
              </a:ext>
            </a:extLst>
          </p:cNvPr>
          <p:cNvSpPr/>
          <p:nvPr/>
        </p:nvSpPr>
        <p:spPr>
          <a:xfrm>
            <a:off x="1646237" y="5420159"/>
            <a:ext cx="6923405" cy="314125"/>
          </a:xfrm>
          <a:prstGeom prst="rect">
            <a:avLst/>
          </a:prstGeom>
        </p:spPr>
        <p:txBody>
          <a:bodyPr wrap="square">
            <a:spAutoFit/>
          </a:bodyPr>
          <a:lstStyle/>
          <a:p>
            <a:pPr algn="ctr">
              <a:lnSpc>
                <a:spcPct val="150000"/>
              </a:lnSpc>
            </a:pPr>
            <a:r>
              <a:rPr lang="en-US" altLang="zh-CN" sz="1100" dirty="0">
                <a:solidFill>
                  <a:srgbClr val="4D4D4D"/>
                </a:solidFill>
                <a:latin typeface="Times New Roman" pitchFamily="18" charset="0"/>
                <a:cs typeface="Times New Roman" pitchFamily="18" charset="0"/>
              </a:rPr>
              <a:t>Adapted from Valarie A. Zeithaml and Mary Jo Bitner. Services Marketing New York: McGraw-Hill, 2000, 82~85</a:t>
            </a:r>
            <a:endParaRPr lang="zh-TW" altLang="en-US" sz="1100" dirty="0">
              <a:solidFill>
                <a:srgbClr val="4D4D4D"/>
              </a:solidFill>
              <a:latin typeface="Times New Roman" pitchFamily="18" charset="0"/>
              <a:cs typeface="Times New Roman" pitchFamily="18" charset="0"/>
            </a:endParaRPr>
          </a:p>
        </p:txBody>
      </p:sp>
      <p:graphicFrame>
        <p:nvGraphicFramePr>
          <p:cNvPr id="7" name="表格 6">
            <a:extLst>
              <a:ext uri="{FF2B5EF4-FFF2-40B4-BE49-F238E27FC236}">
                <a16:creationId xmlns:a16="http://schemas.microsoft.com/office/drawing/2014/main" id="{E18033F1-6444-D257-7BB6-E9ABB47BC0AF}"/>
              </a:ext>
            </a:extLst>
          </p:cNvPr>
          <p:cNvGraphicFramePr>
            <a:graphicFrameLocks noGrp="1"/>
          </p:cNvGraphicFramePr>
          <p:nvPr>
            <p:extLst>
              <p:ext uri="{D42A27DB-BD31-4B8C-83A1-F6EECF244321}">
                <p14:modId xmlns:p14="http://schemas.microsoft.com/office/powerpoint/2010/main" val="4246502181"/>
              </p:ext>
            </p:extLst>
          </p:nvPr>
        </p:nvGraphicFramePr>
        <p:xfrm>
          <a:off x="1607957" y="2178451"/>
          <a:ext cx="8306159" cy="2957131"/>
        </p:xfrm>
        <a:graphic>
          <a:graphicData uri="http://schemas.openxmlformats.org/drawingml/2006/table">
            <a:tbl>
              <a:tblPr firstRow="1" firstCol="1" bandRow="1"/>
              <a:tblGrid>
                <a:gridCol w="2202043">
                  <a:extLst>
                    <a:ext uri="{9D8B030D-6E8A-4147-A177-3AD203B41FA5}">
                      <a16:colId xmlns:a16="http://schemas.microsoft.com/office/drawing/2014/main" val="3416087419"/>
                    </a:ext>
                  </a:extLst>
                </a:gridCol>
                <a:gridCol w="3052058">
                  <a:extLst>
                    <a:ext uri="{9D8B030D-6E8A-4147-A177-3AD203B41FA5}">
                      <a16:colId xmlns:a16="http://schemas.microsoft.com/office/drawing/2014/main" val="1631597319"/>
                    </a:ext>
                  </a:extLst>
                </a:gridCol>
                <a:gridCol w="3052058">
                  <a:extLst>
                    <a:ext uri="{9D8B030D-6E8A-4147-A177-3AD203B41FA5}">
                      <a16:colId xmlns:a16="http://schemas.microsoft.com/office/drawing/2014/main" val="3792386285"/>
                    </a:ext>
                  </a:extLst>
                </a:gridCol>
              </a:tblGrid>
              <a:tr h="480297">
                <a:tc>
                  <a:txBody>
                    <a:bodyPr/>
                    <a:lstStyle/>
                    <a:p>
                      <a:pPr algn="ctr"/>
                      <a:r>
                        <a:rPr lang="zh-CN" sz="1600" kern="100" dirty="0">
                          <a:effectLst/>
                          <a:latin typeface="等线" panose="02010600030101010101" pitchFamily="2" charset="-122"/>
                          <a:ea typeface="宋体" panose="02010600030101010101" pitchFamily="2" charset="-122"/>
                          <a:cs typeface="Times New Roman" panose="02020603050405020304" pitchFamily="18" charset="0"/>
                        </a:rPr>
                        <a:t>服務質量組成要素</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w="3175" cap="flat" cmpd="sng" algn="ctr">
                      <a:solidFill>
                        <a:schemeClr val="tx1"/>
                      </a:solidFill>
                      <a:prstDash val="sys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zh-CN" sz="1600" kern="100" dirty="0">
                          <a:effectLst/>
                          <a:latin typeface="等线" panose="02010600030101010101" pitchFamily="2" charset="-122"/>
                          <a:ea typeface="宋体" panose="02010600030101010101" pitchFamily="2" charset="-122"/>
                          <a:cs typeface="Times New Roman" panose="02020603050405020304" pitchFamily="18" charset="0"/>
                        </a:rPr>
                        <a:t>表現方式</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ctr"/>
                      <a:r>
                        <a:rPr lang="zh-CN" sz="1600" kern="100" dirty="0">
                          <a:effectLst/>
                          <a:latin typeface="等线" panose="02010600030101010101" pitchFamily="2" charset="-122"/>
                          <a:ea typeface="宋体" panose="02010600030101010101" pitchFamily="2" charset="-122"/>
                          <a:cs typeface="Times New Roman" panose="02020603050405020304" pitchFamily="18" charset="0"/>
                        </a:rPr>
                        <a:t>示例</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347209"/>
                  </a:ext>
                </a:extLst>
              </a:tr>
              <a:tr h="480297">
                <a:tc>
                  <a:txBody>
                    <a:bodyPr/>
                    <a:lstStyle/>
                    <a:p>
                      <a:pPr algn="ctr"/>
                      <a:r>
                        <a:rPr lang="zh-CN" sz="1600" kern="100" dirty="0">
                          <a:effectLst/>
                          <a:latin typeface="等线" panose="02010600030101010101" pitchFamily="2" charset="-122"/>
                          <a:ea typeface="宋体" panose="02010600030101010101" pitchFamily="2" charset="-122"/>
                          <a:cs typeface="Times New Roman" panose="02020603050405020304" pitchFamily="18" charset="0"/>
                        </a:rPr>
                        <a:t>可靠性</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w="3175" cap="flat" cmpd="sng" algn="ctr">
                      <a:solidFill>
                        <a:schemeClr val="tx1"/>
                      </a:solidFill>
                      <a:prstDash val="sysDot"/>
                      <a:round/>
                      <a:headEnd type="none" w="med" len="med"/>
                      <a:tailEnd type="none" w="med" len="med"/>
                    </a:lnR>
                    <a:lnT w="6350" cap="flat" cmpd="sng" algn="ctr">
                      <a:solidFill>
                        <a:schemeClr val="tx1"/>
                      </a:solidFill>
                      <a:prstDash val="solid"/>
                      <a:round/>
                      <a:headEnd type="none" w="med" len="med"/>
                      <a:tailEnd type="none" w="med" len="med"/>
                    </a:lnT>
                    <a:lnB>
                      <a:noFill/>
                    </a:lnB>
                    <a:noFill/>
                  </a:tcPr>
                </a:tc>
                <a:tc>
                  <a:txBody>
                    <a:bodyPr/>
                    <a:lstStyle/>
                    <a:p>
                      <a:pPr algn="ctr"/>
                      <a:r>
                        <a:rPr lang="zh-CN" sz="1600" kern="100" dirty="0">
                          <a:effectLst/>
                          <a:latin typeface="等线" panose="02010600030101010101" pitchFamily="2" charset="-122"/>
                          <a:ea typeface="宋体" panose="02010600030101010101" pitchFamily="2" charset="-122"/>
                          <a:cs typeface="Times New Roman" panose="02020603050405020304" pitchFamily="18" charset="0"/>
                        </a:rPr>
                        <a:t>服務承諾</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w="6350" cap="flat" cmpd="sng" algn="ctr">
                      <a:solidFill>
                        <a:schemeClr val="tx1"/>
                      </a:solidFill>
                      <a:prstDash val="solid"/>
                      <a:round/>
                      <a:headEnd type="none" w="med" len="med"/>
                      <a:tailEnd type="none" w="med" len="med"/>
                    </a:lnT>
                    <a:lnB>
                      <a:noFill/>
                    </a:lnB>
                    <a:noFill/>
                  </a:tcPr>
                </a:tc>
                <a:tc>
                  <a:txBody>
                    <a:bodyPr/>
                    <a:lstStyle/>
                    <a:p>
                      <a:pPr algn="ctr"/>
                      <a:r>
                        <a:rPr lang="zh-CN" sz="1600" kern="100">
                          <a:effectLst/>
                          <a:latin typeface="等线" panose="02010600030101010101" pitchFamily="2" charset="-122"/>
                          <a:ea typeface="宋体" panose="02010600030101010101" pitchFamily="2" charset="-122"/>
                          <a:cs typeface="Times New Roman" panose="02020603050405020304" pitchFamily="18" charset="0"/>
                        </a:rPr>
                        <a:t>承諾按期提供服務</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a:noFill/>
                    </a:lnR>
                    <a:lnT w="6350" cap="flat" cmpd="sng" algn="ctr">
                      <a:solidFill>
                        <a:schemeClr val="tx1"/>
                      </a:solidFill>
                      <a:prstDash val="solid"/>
                      <a:round/>
                      <a:headEnd type="none" w="med" len="med"/>
                      <a:tailEnd type="none" w="med" len="med"/>
                    </a:lnT>
                    <a:lnB>
                      <a:noFill/>
                    </a:lnB>
                    <a:noFill/>
                  </a:tcPr>
                </a:tc>
                <a:extLst>
                  <a:ext uri="{0D108BD9-81ED-4DB2-BD59-A6C34878D82A}">
                    <a16:rowId xmlns:a16="http://schemas.microsoft.com/office/drawing/2014/main" val="1278655583"/>
                  </a:ext>
                </a:extLst>
              </a:tr>
              <a:tr h="480297">
                <a:tc>
                  <a:txBody>
                    <a:bodyPr/>
                    <a:lstStyle/>
                    <a:p>
                      <a:pPr algn="ctr"/>
                      <a:r>
                        <a:rPr lang="zh-CN" sz="1600" kern="100" dirty="0">
                          <a:effectLst/>
                          <a:latin typeface="等线" panose="02010600030101010101" pitchFamily="2" charset="-122"/>
                          <a:ea typeface="宋体" panose="02010600030101010101" pitchFamily="2" charset="-122"/>
                          <a:cs typeface="Times New Roman" panose="02020603050405020304" pitchFamily="18" charset="0"/>
                        </a:rPr>
                        <a:t>反應快</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w="3175" cap="flat" cmpd="sng" algn="ctr">
                      <a:solidFill>
                        <a:schemeClr val="tx1"/>
                      </a:solidFill>
                      <a:prstDash val="sysDot"/>
                      <a:round/>
                      <a:headEnd type="none" w="med" len="med"/>
                      <a:tailEnd type="none" w="med" len="med"/>
                    </a:lnR>
                    <a:lnT>
                      <a:noFill/>
                    </a:lnT>
                    <a:lnB>
                      <a:noFill/>
                    </a:lnB>
                    <a:noFill/>
                  </a:tcPr>
                </a:tc>
                <a:tc>
                  <a:txBody>
                    <a:bodyPr/>
                    <a:lstStyle/>
                    <a:p>
                      <a:pPr algn="ctr"/>
                      <a:r>
                        <a:rPr lang="zh-CN" sz="1600" kern="100" dirty="0">
                          <a:effectLst/>
                          <a:latin typeface="等线" panose="02010600030101010101" pitchFamily="2" charset="-122"/>
                          <a:ea typeface="宋体" panose="02010600030101010101" pitchFamily="2" charset="-122"/>
                          <a:cs typeface="Times New Roman" panose="02020603050405020304" pitchFamily="18" charset="0"/>
                        </a:rPr>
                        <a:t>願意提供服務</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a:noFill/>
                    </a:lnT>
                    <a:lnB>
                      <a:noFill/>
                    </a:lnB>
                    <a:noFill/>
                  </a:tcPr>
                </a:tc>
                <a:tc>
                  <a:txBody>
                    <a:bodyPr/>
                    <a:lstStyle/>
                    <a:p>
                      <a:pPr algn="ctr"/>
                      <a:r>
                        <a:rPr lang="zh-CN" sz="1600" kern="100">
                          <a:effectLst/>
                          <a:latin typeface="等线" panose="02010600030101010101" pitchFamily="2" charset="-122"/>
                          <a:ea typeface="宋体" panose="02010600030101010101" pitchFamily="2" charset="-122"/>
                          <a:cs typeface="Times New Roman" panose="02020603050405020304" pitchFamily="18" charset="0"/>
                        </a:rPr>
                        <a:t>對顧客的要求快速反應</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a:noFill/>
                    </a:lnR>
                    <a:lnT>
                      <a:noFill/>
                    </a:lnT>
                    <a:lnB>
                      <a:noFill/>
                    </a:lnB>
                    <a:noFill/>
                  </a:tcPr>
                </a:tc>
                <a:extLst>
                  <a:ext uri="{0D108BD9-81ED-4DB2-BD59-A6C34878D82A}">
                    <a16:rowId xmlns:a16="http://schemas.microsoft.com/office/drawing/2014/main" val="850872879"/>
                  </a:ext>
                </a:extLst>
              </a:tr>
              <a:tr h="480297">
                <a:tc>
                  <a:txBody>
                    <a:bodyPr/>
                    <a:lstStyle/>
                    <a:p>
                      <a:pPr algn="ctr"/>
                      <a:r>
                        <a:rPr lang="zh-CN" sz="1600" kern="100" dirty="0">
                          <a:effectLst/>
                          <a:latin typeface="等线" panose="02010600030101010101" pitchFamily="2" charset="-122"/>
                          <a:ea typeface="宋体" panose="02010600030101010101" pitchFamily="2" charset="-122"/>
                          <a:cs typeface="Times New Roman" panose="02020603050405020304" pitchFamily="18" charset="0"/>
                        </a:rPr>
                        <a:t>有保證</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w="3175" cap="flat" cmpd="sng" algn="ctr">
                      <a:solidFill>
                        <a:schemeClr val="tx1"/>
                      </a:solidFill>
                      <a:prstDash val="sysDot"/>
                      <a:round/>
                      <a:headEnd type="none" w="med" len="med"/>
                      <a:tailEnd type="none" w="med" len="med"/>
                    </a:lnR>
                    <a:lnT>
                      <a:noFill/>
                    </a:lnT>
                    <a:lnB>
                      <a:noFill/>
                    </a:lnB>
                    <a:noFill/>
                  </a:tcPr>
                </a:tc>
                <a:tc>
                  <a:txBody>
                    <a:bodyPr/>
                    <a:lstStyle/>
                    <a:p>
                      <a:pPr algn="ctr"/>
                      <a:r>
                        <a:rPr lang="zh-CN" sz="1600" kern="100" dirty="0">
                          <a:effectLst/>
                          <a:latin typeface="等线" panose="02010600030101010101" pitchFamily="2" charset="-122"/>
                          <a:ea typeface="宋体" panose="02010600030101010101" pitchFamily="2" charset="-122"/>
                          <a:cs typeface="Times New Roman" panose="02020603050405020304" pitchFamily="18" charset="0"/>
                        </a:rPr>
                        <a:t>使顧客產生信任和信心</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a:noFill/>
                    </a:lnT>
                    <a:lnB>
                      <a:noFill/>
                    </a:lnB>
                    <a:noFill/>
                  </a:tcPr>
                </a:tc>
                <a:tc>
                  <a:txBody>
                    <a:bodyPr/>
                    <a:lstStyle/>
                    <a:p>
                      <a:pPr algn="ctr"/>
                      <a:r>
                        <a:rPr lang="zh-CN" sz="1600" kern="100">
                          <a:effectLst/>
                          <a:latin typeface="等线" panose="02010600030101010101" pitchFamily="2" charset="-122"/>
                          <a:ea typeface="宋体" panose="02010600030101010101" pitchFamily="2" charset="-122"/>
                          <a:cs typeface="Times New Roman" panose="02020603050405020304" pitchFamily="18" charset="0"/>
                        </a:rPr>
                        <a:t>專業化和内行的員工</a:t>
                      </a:r>
                      <a:endParaRPr lang="zh-CN" sz="16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a:noFill/>
                    </a:lnR>
                    <a:lnT>
                      <a:noFill/>
                    </a:lnT>
                    <a:lnB>
                      <a:noFill/>
                    </a:lnB>
                    <a:noFill/>
                  </a:tcPr>
                </a:tc>
                <a:extLst>
                  <a:ext uri="{0D108BD9-81ED-4DB2-BD59-A6C34878D82A}">
                    <a16:rowId xmlns:a16="http://schemas.microsoft.com/office/drawing/2014/main" val="2040831985"/>
                  </a:ext>
                </a:extLst>
              </a:tr>
              <a:tr h="555646">
                <a:tc>
                  <a:txBody>
                    <a:bodyPr/>
                    <a:lstStyle/>
                    <a:p>
                      <a:pPr algn="ctr"/>
                      <a:r>
                        <a:rPr lang="zh-CN" altLang="en-US" sz="1600" kern="100" dirty="0">
                          <a:effectLst/>
                          <a:latin typeface="等线" panose="02010600030101010101" pitchFamily="2" charset="-122"/>
                          <a:ea typeface="宋体" panose="02010600030101010101" pitchFamily="2" charset="-122"/>
                          <a:cs typeface="Times New Roman" panose="02020603050405020304" pitchFamily="18" charset="0"/>
                        </a:rPr>
                        <a:t>針對</a:t>
                      </a:r>
                      <a:r>
                        <a:rPr lang="zh-CN" sz="1600" kern="100" dirty="0">
                          <a:effectLst/>
                          <a:latin typeface="等线" panose="02010600030101010101" pitchFamily="2" charset="-122"/>
                          <a:ea typeface="宋体" panose="02010600030101010101" pitchFamily="2" charset="-122"/>
                          <a:cs typeface="Times New Roman" panose="02020603050405020304" pitchFamily="18" charset="0"/>
                        </a:rPr>
                        <a:t>性</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w="3175" cap="flat" cmpd="sng" algn="ctr">
                      <a:solidFill>
                        <a:schemeClr val="tx1"/>
                      </a:solidFill>
                      <a:prstDash val="sysDot"/>
                      <a:round/>
                      <a:headEnd type="none" w="med" len="med"/>
                      <a:tailEnd type="none" w="med" len="med"/>
                    </a:lnR>
                    <a:lnT>
                      <a:noFill/>
                    </a:lnT>
                    <a:lnB>
                      <a:noFill/>
                    </a:lnB>
                    <a:noFill/>
                  </a:tcPr>
                </a:tc>
                <a:tc>
                  <a:txBody>
                    <a:bodyPr/>
                    <a:lstStyle/>
                    <a:p>
                      <a:pPr algn="ctr"/>
                      <a:r>
                        <a:rPr lang="zh-CN" sz="1600" kern="100" dirty="0">
                          <a:effectLst/>
                          <a:latin typeface="等线" panose="02010600030101010101" pitchFamily="2" charset="-122"/>
                          <a:ea typeface="宋体" panose="02010600030101010101" pitchFamily="2" charset="-122"/>
                          <a:cs typeface="Times New Roman" panose="02020603050405020304" pitchFamily="18" charset="0"/>
                        </a:rPr>
                        <a:t>認真對待每一位顧客</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a:noFill/>
                    </a:lnT>
                    <a:lnB>
                      <a:noFill/>
                    </a:lnB>
                    <a:noFill/>
                  </a:tcPr>
                </a:tc>
                <a:tc>
                  <a:txBody>
                    <a:bodyPr/>
                    <a:lstStyle/>
                    <a:p>
                      <a:pPr algn="ctr"/>
                      <a:r>
                        <a:rPr lang="zh-CN" sz="1600" kern="100" dirty="0">
                          <a:effectLst/>
                          <a:latin typeface="等线" panose="02010600030101010101" pitchFamily="2" charset="-122"/>
                          <a:ea typeface="宋体" panose="02010600030101010101" pitchFamily="2" charset="-122"/>
                          <a:cs typeface="Times New Roman" panose="02020603050405020304" pitchFamily="18" charset="0"/>
                        </a:rPr>
                        <a:t>滿足不同顧客的特殊要求</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a:noFill/>
                    </a:lnR>
                    <a:lnT>
                      <a:noFill/>
                    </a:lnT>
                    <a:lnB>
                      <a:noFill/>
                    </a:lnB>
                    <a:noFill/>
                  </a:tcPr>
                </a:tc>
                <a:extLst>
                  <a:ext uri="{0D108BD9-81ED-4DB2-BD59-A6C34878D82A}">
                    <a16:rowId xmlns:a16="http://schemas.microsoft.com/office/drawing/2014/main" val="370464933"/>
                  </a:ext>
                </a:extLst>
              </a:tr>
              <a:tr h="480297">
                <a:tc>
                  <a:txBody>
                    <a:bodyPr/>
                    <a:lstStyle/>
                    <a:p>
                      <a:pPr algn="ctr"/>
                      <a:r>
                        <a:rPr lang="zh-CN" altLang="en-US" sz="1600" kern="100" dirty="0">
                          <a:effectLst/>
                          <a:latin typeface="等线" panose="02010600030101010101" pitchFamily="2" charset="-122"/>
                          <a:ea typeface="宋体" panose="02010600030101010101" pitchFamily="2" charset="-122"/>
                          <a:cs typeface="Times New Roman" panose="02020603050405020304" pitchFamily="18" charset="0"/>
                        </a:rPr>
                        <a:t>可見</a:t>
                      </a:r>
                      <a:r>
                        <a:rPr lang="zh-CN" sz="1600" kern="100" dirty="0">
                          <a:effectLst/>
                          <a:latin typeface="等线" panose="02010600030101010101" pitchFamily="2" charset="-122"/>
                          <a:ea typeface="宋体" panose="02010600030101010101" pitchFamily="2" charset="-122"/>
                          <a:cs typeface="Times New Roman" panose="02020603050405020304" pitchFamily="18" charset="0"/>
                        </a:rPr>
                        <a:t>性</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a:noFill/>
                    </a:lnL>
                    <a:lnR w="3175" cap="flat" cmpd="sng" algn="ctr">
                      <a:solidFill>
                        <a:schemeClr val="tx1"/>
                      </a:solidFill>
                      <a:prstDash val="sysDot"/>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ctr"/>
                      <a:r>
                        <a:rPr lang="zh-CN" sz="1600" kern="100" dirty="0">
                          <a:effectLst/>
                          <a:latin typeface="等线" panose="02010600030101010101" pitchFamily="2" charset="-122"/>
                          <a:ea typeface="宋体" panose="02010600030101010101" pitchFamily="2" charset="-122"/>
                          <a:cs typeface="Times New Roman" panose="02020603050405020304" pitchFamily="18" charset="0"/>
                        </a:rPr>
                        <a:t>展示服務的有形性</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w="3175" cap="flat" cmpd="sng" algn="ctr">
                      <a:solidFill>
                        <a:schemeClr val="tx1"/>
                      </a:solidFill>
                      <a:prstDash val="sysDot"/>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ctr"/>
                      <a:r>
                        <a:rPr lang="zh-CN" sz="1600" kern="100" dirty="0">
                          <a:effectLst/>
                          <a:latin typeface="等线" panose="02010600030101010101" pitchFamily="2" charset="-122"/>
                          <a:ea typeface="宋体" panose="02010600030101010101" pitchFamily="2" charset="-122"/>
                          <a:cs typeface="Times New Roman" panose="02020603050405020304" pitchFamily="18" charset="0"/>
                        </a:rPr>
                        <a:t>印製不同的宣傳文檔</a:t>
                      </a:r>
                      <a:endParaRPr lang="zh-CN" sz="16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lnL w="3175" cap="flat" cmpd="sng" algn="ctr">
                      <a:solidFill>
                        <a:schemeClr val="tx1"/>
                      </a:solidFill>
                      <a:prstDash val="sysDot"/>
                      <a:round/>
                      <a:headEnd type="none" w="med" len="med"/>
                      <a:tailEnd type="none" w="med" len="med"/>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63052285"/>
                  </a:ext>
                </a:extLst>
              </a:tr>
            </a:tbl>
          </a:graphicData>
        </a:graphic>
      </p:graphicFrame>
      <p:sp>
        <p:nvSpPr>
          <p:cNvPr id="5" name="矩形 4">
            <a:extLst>
              <a:ext uri="{FF2B5EF4-FFF2-40B4-BE49-F238E27FC236}">
                <a16:creationId xmlns:a16="http://schemas.microsoft.com/office/drawing/2014/main" id="{63D8FB00-9093-8D14-30AD-9BEC59FCBCC1}"/>
              </a:ext>
            </a:extLst>
          </p:cNvPr>
          <p:cNvSpPr/>
          <p:nvPr/>
        </p:nvSpPr>
        <p:spPr>
          <a:xfrm>
            <a:off x="1646237" y="1864326"/>
            <a:ext cx="8229600"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工業品服務（</a:t>
            </a:r>
            <a:r>
              <a:rPr lang="en-US" altLang="zh-CN" sz="1100" dirty="0">
                <a:solidFill>
                  <a:srgbClr val="4D4D4D"/>
                </a:solidFill>
                <a:latin typeface="Times New Roman" pitchFamily="18" charset="0"/>
                <a:cs typeface="Times New Roman" pitchFamily="18" charset="0"/>
              </a:rPr>
              <a:t>industrial service</a:t>
            </a:r>
            <a:r>
              <a:rPr lang="zh-CN" altLang="en-US" sz="1100" dirty="0">
                <a:solidFill>
                  <a:srgbClr val="4D4D4D"/>
                </a:solidFill>
                <a:latin typeface="Times New Roman" pitchFamily="18" charset="0"/>
                <a:cs typeface="Times New Roman" pitchFamily="18" charset="0"/>
              </a:rPr>
              <a:t>）品質（</a:t>
            </a:r>
            <a:r>
              <a:rPr lang="en-US" altLang="zh-CN" sz="1100" dirty="0">
                <a:solidFill>
                  <a:srgbClr val="4D4D4D"/>
                </a:solidFill>
                <a:latin typeface="Times New Roman" pitchFamily="18" charset="0"/>
                <a:cs typeface="Times New Roman" pitchFamily="18" charset="0"/>
              </a:rPr>
              <a:t>quality</a:t>
            </a:r>
            <a:r>
              <a:rPr lang="zh-CN" altLang="en-US" sz="1100" dirty="0">
                <a:solidFill>
                  <a:srgbClr val="4D4D4D"/>
                </a:solidFill>
                <a:latin typeface="Times New Roman" pitchFamily="18" charset="0"/>
                <a:cs typeface="Times New Roman" pitchFamily="18" charset="0"/>
              </a:rPr>
              <a:t>）的組成要素：</a:t>
            </a:r>
            <a:endParaRPr lang="zh-TW" altLang="en-US" sz="1100" dirty="0">
              <a:solidFill>
                <a:srgbClr val="4D4D4D"/>
              </a:solidFill>
              <a:latin typeface="Times New Roman" pitchFamily="18" charset="0"/>
              <a:cs typeface="Times New Roman" pitchFamily="18" charset="0"/>
            </a:endParaRPr>
          </a:p>
        </p:txBody>
      </p:sp>
    </p:spTree>
    <p:extLst>
      <p:ext uri="{BB962C8B-B14F-4D97-AF65-F5344CB8AC3E}">
        <p14:creationId xmlns:p14="http://schemas.microsoft.com/office/powerpoint/2010/main" val="2685767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CD0EB0-8AEA-09B6-CF63-BB9A4795475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F0E5E5D-7DC8-987B-861D-C756A52ECE87}"/>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B5ED0D45-343E-E1B0-80BA-FA4A00A60154}"/>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lang="zh-CN" altLang="en-US" sz="900" dirty="0">
                <a:solidFill>
                  <a:srgbClr val="000000"/>
                </a:solidFill>
                <a:latin typeface="Times New Roman" pitchFamily="18" charset="0"/>
                <a:cs typeface="Times New Roman" pitchFamily="18" charset="0"/>
              </a:rPr>
              <a:t>服務業行銷</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Service</a:t>
            </a:r>
            <a:r>
              <a:rPr lang="en-US" altLang="zh-CN" sz="900" dirty="0">
                <a:solidFill>
                  <a:srgbClr val="000000"/>
                </a:solidFill>
                <a:latin typeface="Times New Roman" pitchFamily="18" charset="0"/>
                <a:cs typeface="Times New Roman" pitchFamily="18" charset="0"/>
              </a:rPr>
              <a:t> </a:t>
            </a:r>
            <a:r>
              <a:rPr lang="en-US" altLang="zh-CN" sz="900" i="1" dirty="0">
                <a:solidFill>
                  <a:srgbClr val="000000"/>
                </a:solidFill>
                <a:latin typeface="Times New Roman" pitchFamily="18" charset="0"/>
                <a:cs typeface="Times New Roman" pitchFamily="18" charset="0"/>
              </a:rPr>
              <a:t>Marketing</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服務品質</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quality</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
        <p:nvSpPr>
          <p:cNvPr id="4" name="矩形 3">
            <a:extLst>
              <a:ext uri="{FF2B5EF4-FFF2-40B4-BE49-F238E27FC236}">
                <a16:creationId xmlns:a16="http://schemas.microsoft.com/office/drawing/2014/main" id="{B746E94B-60EC-4FA8-473D-0FF8EBC3EAAA}"/>
              </a:ext>
            </a:extLst>
          </p:cNvPr>
          <p:cNvSpPr/>
          <p:nvPr/>
        </p:nvSpPr>
        <p:spPr>
          <a:xfrm>
            <a:off x="1268320" y="1054884"/>
            <a:ext cx="9534073" cy="1583703"/>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服務類型商品（</a:t>
            </a:r>
            <a:r>
              <a:rPr lang="en-US" altLang="zh-CN" sz="1100" dirty="0">
                <a:solidFill>
                  <a:srgbClr val="4D4D4D"/>
                </a:solidFill>
                <a:latin typeface="Times New Roman" pitchFamily="18" charset="0"/>
                <a:cs typeface="Times New Roman" pitchFamily="18" charset="0"/>
              </a:rPr>
              <a:t>service</a:t>
            </a:r>
            <a:r>
              <a:rPr lang="zh-CN" altLang="en-US" sz="1100" dirty="0">
                <a:solidFill>
                  <a:srgbClr val="4D4D4D"/>
                </a:solidFill>
                <a:latin typeface="Times New Roman" pitchFamily="18" charset="0"/>
                <a:cs typeface="Times New Roman" pitchFamily="18" charset="0"/>
              </a:rPr>
              <a:t>）的品質（</a:t>
            </a:r>
            <a:r>
              <a:rPr lang="en-US" altLang="zh-CN" sz="1100" dirty="0">
                <a:solidFill>
                  <a:srgbClr val="4D4D4D"/>
                </a:solidFill>
                <a:latin typeface="Times New Roman" pitchFamily="18" charset="0"/>
                <a:cs typeface="Times New Roman" pitchFamily="18" charset="0"/>
              </a:rPr>
              <a:t>quality</a:t>
            </a:r>
            <a:r>
              <a:rPr lang="zh-CN" altLang="en-US" sz="1100" dirty="0">
                <a:solidFill>
                  <a:srgbClr val="4D4D4D"/>
                </a:solidFill>
                <a:latin typeface="Times New Roman" pitchFamily="18" charset="0"/>
                <a:cs typeface="Times New Roman" pitchFamily="18" charset="0"/>
              </a:rPr>
              <a:t>）：顧客的滿意度和忠誠度</a:t>
            </a:r>
            <a:endParaRPr lang="en-US" altLang="zh-CN"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滿意是一個人通過對一個產品和服務的可感知的效果與他的期望相比較後所形成的感覺狀態</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因此，滿意水平是可感知的效果和期望值之間的差異函數。</a:t>
            </a:r>
            <a:endParaRPr lang="en-US" altLang="zh-TW"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顧客滿意度和忠誠度的相關性並不大，「完全」滿意（</a:t>
            </a:r>
            <a:r>
              <a:rPr lang="en-US" altLang="zh-TW" sz="1100" dirty="0">
                <a:solidFill>
                  <a:srgbClr val="4D4D4D"/>
                </a:solidFill>
                <a:latin typeface="Times New Roman" pitchFamily="18" charset="0"/>
                <a:cs typeface="Times New Roman" pitchFamily="18" charset="0"/>
              </a:rPr>
              <a:t>totally satisfied</a:t>
            </a:r>
            <a:r>
              <a:rPr lang="zh-TW" altLang="en-US" sz="1100" dirty="0">
                <a:solidFill>
                  <a:srgbClr val="4D4D4D"/>
                </a:solidFill>
                <a:latin typeface="Times New Roman" pitchFamily="18" charset="0"/>
                <a:cs typeface="Times New Roman" pitchFamily="18" charset="0"/>
              </a:rPr>
              <a:t>）才會引發顧客的忠誠度。</a:t>
            </a:r>
            <a:endParaRPr lang="en-US" altLang="zh-TW"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創造「追隨者」（</a:t>
            </a:r>
            <a:r>
              <a:rPr lang="en-US" altLang="zh-TW" sz="1100" dirty="0">
                <a:solidFill>
                  <a:srgbClr val="4D4D4D"/>
                </a:solidFill>
                <a:latin typeface="Times New Roman" pitchFamily="18" charset="0"/>
                <a:cs typeface="Times New Roman" pitchFamily="18" charset="0"/>
              </a:rPr>
              <a:t>apostles</a:t>
            </a:r>
            <a:r>
              <a:rPr lang="zh-TW" altLang="en-US" sz="1100" dirty="0">
                <a:solidFill>
                  <a:srgbClr val="4D4D4D"/>
                </a:solidFill>
                <a:latin typeface="Times New Roman" pitchFamily="18" charset="0"/>
                <a:cs typeface="Times New Roman" pitchFamily="18" charset="0"/>
              </a:rPr>
              <a:t>）</a:t>
            </a:r>
            <a:r>
              <a:rPr lang="zh-CN" altLang="en-US" sz="1100" dirty="0">
                <a:solidFill>
                  <a:srgbClr val="4D4D4D"/>
                </a:solidFill>
                <a:latin typeface="Times New Roman" pitchFamily="18" charset="0"/>
                <a:cs typeface="Times New Roman" pitchFamily="18" charset="0"/>
              </a:rPr>
              <a:t>；避免創造「搗亂者」（</a:t>
            </a:r>
            <a:r>
              <a:rPr lang="en-US" altLang="zh-CN" sz="1100" dirty="0">
                <a:solidFill>
                  <a:srgbClr val="4D4D4D"/>
                </a:solidFill>
                <a:latin typeface="Times New Roman" pitchFamily="18" charset="0"/>
                <a:cs typeface="Times New Roman" pitchFamily="18" charset="0"/>
              </a:rPr>
              <a:t>terrorists</a:t>
            </a:r>
            <a:r>
              <a:rPr lang="zh-CN" altLang="en-US" sz="1100" dirty="0">
                <a:solidFill>
                  <a:srgbClr val="4D4D4D"/>
                </a:solidFill>
                <a:latin typeface="Times New Roman" pitchFamily="18" charset="0"/>
                <a:cs typeface="Times New Roman" pitchFamily="18" charset="0"/>
              </a:rPr>
              <a:t>）。</a:t>
            </a:r>
            <a:endParaRPr lang="en-US" altLang="zh-CN"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建立良好完善的客戶保護恢復流程，當公司服務出現失誤時，如果公司在彌補方面（保護、恢復流程）做得出色，客戶對公司的信任就不僅僅是恢復，還會有所加深。他們將會成爲公司的「追隨者」 （</a:t>
            </a:r>
            <a:r>
              <a:rPr lang="en-US" altLang="zh-TW" sz="1100" dirty="0">
                <a:solidFill>
                  <a:srgbClr val="4D4D4D"/>
                </a:solidFill>
                <a:latin typeface="Times New Roman" pitchFamily="18" charset="0"/>
                <a:cs typeface="Times New Roman" pitchFamily="18" charset="0"/>
              </a:rPr>
              <a:t>apostles</a:t>
            </a:r>
            <a:r>
              <a:rPr lang="zh-TW" altLang="en-US" sz="1100" dirty="0">
                <a:solidFill>
                  <a:srgbClr val="4D4D4D"/>
                </a:solidFill>
                <a:latin typeface="Times New Roman" pitchFamily="18" charset="0"/>
                <a:cs typeface="Times New Roman" pitchFamily="18" charset="0"/>
              </a:rPr>
              <a:t>），並向公司的潛在的客戶傳播公司的好口碑。</a:t>
            </a:r>
          </a:p>
        </p:txBody>
      </p:sp>
      <p:sp>
        <p:nvSpPr>
          <p:cNvPr id="5" name="矩形 4">
            <a:extLst>
              <a:ext uri="{FF2B5EF4-FFF2-40B4-BE49-F238E27FC236}">
                <a16:creationId xmlns:a16="http://schemas.microsoft.com/office/drawing/2014/main" id="{28149346-82C1-783E-312F-C3B50F01A791}"/>
              </a:ext>
            </a:extLst>
          </p:cNvPr>
          <p:cNvSpPr/>
          <p:nvPr/>
        </p:nvSpPr>
        <p:spPr>
          <a:xfrm>
            <a:off x="2164555" y="4948370"/>
            <a:ext cx="7192963" cy="314125"/>
          </a:xfrm>
          <a:prstGeom prst="rect">
            <a:avLst/>
          </a:prstGeom>
        </p:spPr>
        <p:txBody>
          <a:bodyPr wrap="square">
            <a:spAutoFit/>
          </a:bodyPr>
          <a:lstStyle/>
          <a:p>
            <a:pPr algn="ctr">
              <a:lnSpc>
                <a:spcPct val="150000"/>
              </a:lnSpc>
            </a:pPr>
            <a:r>
              <a:rPr lang="en-US" altLang="zh-CN" sz="1100" dirty="0">
                <a:solidFill>
                  <a:srgbClr val="4D4D4D"/>
                </a:solidFill>
                <a:latin typeface="Times New Roman" pitchFamily="18" charset="0"/>
                <a:cs typeface="Times New Roman" pitchFamily="18" charset="0"/>
              </a:rPr>
              <a:t>Christian </a:t>
            </a:r>
            <a:r>
              <a:rPr lang="en-US" altLang="zh-CN" sz="1100" dirty="0" err="1">
                <a:solidFill>
                  <a:srgbClr val="4D4D4D"/>
                </a:solidFill>
                <a:latin typeface="Times New Roman" pitchFamily="18" charset="0"/>
                <a:cs typeface="Times New Roman" pitchFamily="18" charset="0"/>
              </a:rPr>
              <a:t>Gronroos</a:t>
            </a:r>
            <a:r>
              <a:rPr lang="en-US" altLang="zh-CN" sz="1100" dirty="0">
                <a:solidFill>
                  <a:srgbClr val="4D4D4D"/>
                </a:solidFill>
                <a:latin typeface="Times New Roman" pitchFamily="18" charset="0"/>
                <a:cs typeface="Times New Roman" pitchFamily="18" charset="0"/>
              </a:rPr>
              <a:t>. A service quality model and its marketing implication. European Journal of Marketing, 1984, 18(4)</a:t>
            </a:r>
            <a:endParaRPr lang="zh-TW" altLang="en-US" sz="1100" dirty="0">
              <a:solidFill>
                <a:srgbClr val="4D4D4D"/>
              </a:solidFill>
              <a:latin typeface="Times New Roman" pitchFamily="18" charset="0"/>
              <a:cs typeface="Times New Roman" pitchFamily="18" charset="0"/>
            </a:endParaRPr>
          </a:p>
        </p:txBody>
      </p:sp>
      <p:sp>
        <p:nvSpPr>
          <p:cNvPr id="8" name="矩形 7">
            <a:extLst>
              <a:ext uri="{FF2B5EF4-FFF2-40B4-BE49-F238E27FC236}">
                <a16:creationId xmlns:a16="http://schemas.microsoft.com/office/drawing/2014/main" id="{5F9DF443-CFD4-8C93-58A2-6D351EFC07E3}"/>
              </a:ext>
            </a:extLst>
          </p:cNvPr>
          <p:cNvSpPr/>
          <p:nvPr/>
        </p:nvSpPr>
        <p:spPr>
          <a:xfrm>
            <a:off x="1464369" y="3660871"/>
            <a:ext cx="2157022"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四種因素會影響顧客的滿意度</a:t>
            </a:r>
          </a:p>
        </p:txBody>
      </p:sp>
      <p:sp>
        <p:nvSpPr>
          <p:cNvPr id="9" name="矩形 8">
            <a:extLst>
              <a:ext uri="{FF2B5EF4-FFF2-40B4-BE49-F238E27FC236}">
                <a16:creationId xmlns:a16="http://schemas.microsoft.com/office/drawing/2014/main" id="{75F2143B-8E36-8281-8F97-95406E0F9A74}"/>
              </a:ext>
            </a:extLst>
          </p:cNvPr>
          <p:cNvSpPr/>
          <p:nvPr/>
        </p:nvSpPr>
        <p:spPr>
          <a:xfrm>
            <a:off x="3896592" y="3156343"/>
            <a:ext cx="5625703"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、顧客期望所有的供應商都要提供產品和服務的基本要素。</a:t>
            </a:r>
          </a:p>
        </p:txBody>
      </p:sp>
      <p:sp>
        <p:nvSpPr>
          <p:cNvPr id="10" name="左大括号 9">
            <a:extLst>
              <a:ext uri="{FF2B5EF4-FFF2-40B4-BE49-F238E27FC236}">
                <a16:creationId xmlns:a16="http://schemas.microsoft.com/office/drawing/2014/main" id="{C2C4293B-0135-5F31-EDC8-8E430B72E51C}"/>
              </a:ext>
            </a:extLst>
          </p:cNvPr>
          <p:cNvSpPr/>
          <p:nvPr/>
        </p:nvSpPr>
        <p:spPr>
          <a:xfrm>
            <a:off x="3621391" y="3205255"/>
            <a:ext cx="264989" cy="1225358"/>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1" name="矩形 10">
            <a:extLst>
              <a:ext uri="{FF2B5EF4-FFF2-40B4-BE49-F238E27FC236}">
                <a16:creationId xmlns:a16="http://schemas.microsoft.com/office/drawing/2014/main" id="{EFACAF32-86A9-FC57-A483-1841FC5E68FA}"/>
              </a:ext>
            </a:extLst>
          </p:cNvPr>
          <p:cNvSpPr/>
          <p:nvPr/>
        </p:nvSpPr>
        <p:spPr>
          <a:xfrm>
            <a:off x="3896589" y="3476384"/>
            <a:ext cx="5625703"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、基本的支持性服務使得產品和服務更加有效或更易於使用，如提供技術協助和培訓</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2" name="矩形 11">
            <a:extLst>
              <a:ext uri="{FF2B5EF4-FFF2-40B4-BE49-F238E27FC236}">
                <a16:creationId xmlns:a16="http://schemas.microsoft.com/office/drawing/2014/main" id="{023411B4-6652-4F5D-7593-7950885DF3FA}"/>
              </a:ext>
            </a:extLst>
          </p:cNvPr>
          <p:cNvSpPr/>
          <p:nvPr/>
        </p:nvSpPr>
        <p:spPr>
          <a:xfrm>
            <a:off x="3896590" y="3796431"/>
            <a:ext cx="5625703"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、有一個保護恢復性的流程，</a:t>
            </a:r>
            <a:r>
              <a:rPr lang="zh-CN" altLang="en-US" sz="1100" dirty="0">
                <a:solidFill>
                  <a:srgbClr val="000000"/>
                </a:solidFill>
                <a:latin typeface="Times New Roman" pitchFamily="18" charset="0"/>
                <a:cs typeface="Times New Roman" pitchFamily="18" charset="0"/>
              </a:rPr>
              <a:t>當</a:t>
            </a:r>
            <a:r>
              <a:rPr lang="zh-TW" altLang="en-US" sz="1100" dirty="0">
                <a:solidFill>
                  <a:srgbClr val="000000"/>
                </a:solidFill>
                <a:latin typeface="Times New Roman" pitchFamily="18" charset="0"/>
                <a:cs typeface="Times New Roman" pitchFamily="18" charset="0"/>
              </a:rPr>
              <a:t>產品和服務出現失誤時，能快速回退操作解決</a:t>
            </a:r>
            <a:r>
              <a:rPr lang="zh-CN" altLang="en-US" sz="1100" dirty="0">
                <a:solidFill>
                  <a:srgbClr val="000000"/>
                </a:solidFill>
                <a:latin typeface="Times New Roman" pitchFamily="18" charset="0"/>
                <a:cs typeface="Times New Roman" pitchFamily="18" charset="0"/>
              </a:rPr>
              <a:t>問題。</a:t>
            </a:r>
            <a:endParaRPr lang="zh-TW" altLang="en-US" sz="1100" dirty="0">
              <a:solidFill>
                <a:srgbClr val="000000"/>
              </a:solidFill>
              <a:latin typeface="Times New Roman" pitchFamily="18" charset="0"/>
              <a:cs typeface="Times New Roman" pitchFamily="18" charset="0"/>
            </a:endParaRPr>
          </a:p>
        </p:txBody>
      </p:sp>
      <p:sp>
        <p:nvSpPr>
          <p:cNvPr id="13" name="矩形 12">
            <a:extLst>
              <a:ext uri="{FF2B5EF4-FFF2-40B4-BE49-F238E27FC236}">
                <a16:creationId xmlns:a16="http://schemas.microsoft.com/office/drawing/2014/main" id="{D72A6F0E-0EAB-E5A5-5D84-CB3FF64A5A9C}"/>
              </a:ext>
            </a:extLst>
          </p:cNvPr>
          <p:cNvSpPr/>
          <p:nvPr/>
        </p:nvSpPr>
        <p:spPr>
          <a:xfrm>
            <a:off x="3896590" y="4116487"/>
            <a:ext cx="5625703"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、爲客戶獨特的問題提供</a:t>
            </a:r>
            <a:r>
              <a:rPr lang="zh-CN" altLang="en-US" sz="1100" dirty="0">
                <a:solidFill>
                  <a:srgbClr val="000000"/>
                </a:solidFill>
                <a:latin typeface="Times New Roman" pitchFamily="18" charset="0"/>
                <a:cs typeface="Times New Roman" pitchFamily="18" charset="0"/>
              </a:rPr>
              <a:t>針對性的</a:t>
            </a:r>
            <a:r>
              <a:rPr lang="zh-TW" altLang="en-US" sz="1100" dirty="0">
                <a:solidFill>
                  <a:srgbClr val="000000"/>
                </a:solidFill>
                <a:latin typeface="Times New Roman" pitchFamily="18" charset="0"/>
                <a:cs typeface="Times New Roman" pitchFamily="18" charset="0"/>
              </a:rPr>
              <a:t>解決方案，使得產品和服務看上去更加的顧客化。</a:t>
            </a:r>
          </a:p>
        </p:txBody>
      </p:sp>
    </p:spTree>
    <p:extLst>
      <p:ext uri="{BB962C8B-B14F-4D97-AF65-F5344CB8AC3E}">
        <p14:creationId xmlns:p14="http://schemas.microsoft.com/office/powerpoint/2010/main" val="2842168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95DFE5-247B-5889-E0FB-4F77AE0551D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622D9A8-0369-CF47-32B3-F3897B070526}"/>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26026391-A6C7-5FD8-1240-334FFA2133BF}"/>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lang="zh-CN" altLang="en-US" sz="900" dirty="0">
                <a:solidFill>
                  <a:srgbClr val="000000"/>
                </a:solidFill>
                <a:latin typeface="Times New Roman" pitchFamily="18" charset="0"/>
                <a:cs typeface="Times New Roman" pitchFamily="18" charset="0"/>
              </a:rPr>
              <a:t>服務業行銷</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Service</a:t>
            </a:r>
            <a:r>
              <a:rPr lang="en-US" altLang="zh-CN" sz="900" dirty="0">
                <a:solidFill>
                  <a:srgbClr val="000000"/>
                </a:solidFill>
                <a:latin typeface="Times New Roman" pitchFamily="18" charset="0"/>
                <a:cs typeface="Times New Roman" pitchFamily="18" charset="0"/>
              </a:rPr>
              <a:t> </a:t>
            </a:r>
            <a:r>
              <a:rPr lang="en-US" altLang="zh-CN" sz="900" i="1" dirty="0">
                <a:solidFill>
                  <a:srgbClr val="000000"/>
                </a:solidFill>
                <a:latin typeface="Times New Roman" pitchFamily="18" charset="0"/>
                <a:cs typeface="Times New Roman" pitchFamily="18" charset="0"/>
              </a:rPr>
              <a:t>Marketing</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服務品質</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quality</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
        <p:nvSpPr>
          <p:cNvPr id="4" name="矩形 3">
            <a:extLst>
              <a:ext uri="{FF2B5EF4-FFF2-40B4-BE49-F238E27FC236}">
                <a16:creationId xmlns:a16="http://schemas.microsoft.com/office/drawing/2014/main" id="{2B6870CA-5BDA-979F-85BF-8179E80277FB}"/>
              </a:ext>
            </a:extLst>
          </p:cNvPr>
          <p:cNvSpPr/>
          <p:nvPr/>
        </p:nvSpPr>
        <p:spPr>
          <a:xfrm>
            <a:off x="2018102" y="641765"/>
            <a:ext cx="8089040" cy="1075872"/>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服務類型商品（</a:t>
            </a:r>
            <a:r>
              <a:rPr lang="en-US" altLang="zh-CN" sz="1100" dirty="0">
                <a:solidFill>
                  <a:srgbClr val="4D4D4D"/>
                </a:solidFill>
                <a:latin typeface="Times New Roman" pitchFamily="18" charset="0"/>
                <a:cs typeface="Times New Roman" pitchFamily="18" charset="0"/>
              </a:rPr>
              <a:t>service</a:t>
            </a:r>
            <a:r>
              <a:rPr lang="zh-CN" altLang="en-US" sz="1100" dirty="0">
                <a:solidFill>
                  <a:srgbClr val="4D4D4D"/>
                </a:solidFill>
                <a:latin typeface="Times New Roman" pitchFamily="18" charset="0"/>
                <a:cs typeface="Times New Roman" pitchFamily="18" charset="0"/>
              </a:rPr>
              <a:t>）的品質（</a:t>
            </a:r>
            <a:r>
              <a:rPr lang="en-US" altLang="zh-CN" sz="1100" dirty="0">
                <a:solidFill>
                  <a:srgbClr val="4D4D4D"/>
                </a:solidFill>
                <a:latin typeface="Times New Roman" pitchFamily="18" charset="0"/>
                <a:cs typeface="Times New Roman" pitchFamily="18" charset="0"/>
              </a:rPr>
              <a:t>quality</a:t>
            </a:r>
            <a:r>
              <a:rPr lang="zh-CN" altLang="en-US" sz="1100" dirty="0">
                <a:solidFill>
                  <a:srgbClr val="4D4D4D"/>
                </a:solidFill>
                <a:latin typeface="Times New Roman" pitchFamily="18" charset="0"/>
                <a:cs typeface="Times New Roman" pitchFamily="18" charset="0"/>
              </a:rPr>
              <a:t>）：提升</a:t>
            </a:r>
            <a:r>
              <a:rPr lang="zh-TW" altLang="en-US" sz="1100" dirty="0">
                <a:solidFill>
                  <a:srgbClr val="4D4D4D"/>
                </a:solidFill>
                <a:latin typeface="Times New Roman" pitchFamily="18" charset="0"/>
                <a:cs typeface="Times New Roman" pitchFamily="18" charset="0"/>
              </a:rPr>
              <a:t>服務品質</a:t>
            </a:r>
            <a:endParaRPr lang="en-US" altLang="zh-TW"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服務質量的改進應算做一項投資，這項活動必須有足夠的投入，以確保花掉的費用因沒有產出回報而被白白浪費掉。</a:t>
            </a:r>
            <a:endParaRPr lang="en-US" altLang="zh-TW" sz="1100" dirty="0">
              <a:solidFill>
                <a:srgbClr val="4D4D4D"/>
              </a:solidFill>
              <a:latin typeface="Times New Roman" pitchFamily="18" charset="0"/>
              <a:cs typeface="Times New Roman" pitchFamily="18" charset="0"/>
            </a:endParaRPr>
          </a:p>
          <a:p>
            <a:pPr>
              <a:lnSpc>
                <a:spcPct val="150000"/>
              </a:lnSpc>
            </a:pPr>
            <a:r>
              <a:rPr lang="zh-CN" altLang="en-US" sz="1100" dirty="0">
                <a:solidFill>
                  <a:srgbClr val="4D4D4D"/>
                </a:solidFill>
                <a:latin typeface="Times New Roman" pitchFamily="18" charset="0"/>
                <a:cs typeface="Times New Roman" pitchFamily="18" charset="0"/>
              </a:rPr>
              <a:t>對於</a:t>
            </a:r>
            <a:r>
              <a:rPr lang="zh-TW" altLang="en-US" sz="1100" dirty="0">
                <a:solidFill>
                  <a:srgbClr val="4D4D4D"/>
                </a:solidFill>
                <a:latin typeface="Times New Roman" pitchFamily="18" charset="0"/>
                <a:cs typeface="Times New Roman" pitchFamily="18" charset="0"/>
              </a:rPr>
              <a:t>服務的需求稍縱即逝</a:t>
            </a:r>
            <a:r>
              <a:rPr lang="zh-CN" altLang="en-US"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「要麽是滿足，要麽是喪失」</a:t>
            </a:r>
            <a:r>
              <a:rPr lang="zh-CN" altLang="en-US" sz="1100" dirty="0">
                <a:solidFill>
                  <a:srgbClr val="4D4D4D"/>
                </a:solidFill>
                <a:latin typeface="Times New Roman" pitchFamily="18" charset="0"/>
                <a:cs typeface="Times New Roman" pitchFamily="18" charset="0"/>
              </a:rPr>
              <a:t>，需求易逝。</a:t>
            </a:r>
            <a:endParaRPr lang="en-US" altLang="zh-TW" sz="1100" dirty="0">
              <a:solidFill>
                <a:srgbClr val="4D4D4D"/>
              </a:solidFill>
              <a:latin typeface="Times New Roman" pitchFamily="18" charset="0"/>
              <a:cs typeface="Times New Roman" pitchFamily="18" charset="0"/>
            </a:endParaRPr>
          </a:p>
          <a:p>
            <a:pPr>
              <a:lnSpc>
                <a:spcPct val="150000"/>
              </a:lnSpc>
            </a:pPr>
            <a:r>
              <a:rPr lang="zh-CN" altLang="en-US" sz="1100" dirty="0">
                <a:solidFill>
                  <a:srgbClr val="4D4D4D"/>
                </a:solidFill>
                <a:latin typeface="Times New Roman" pitchFamily="18" charset="0"/>
                <a:cs typeface="Times New Roman" pitchFamily="18" charset="0"/>
              </a:rPr>
              <a:t>盡管初聼員工培訓不像是行銷工作應承擔的職責，然而事實上，培訓與提高員工素質，正是工業品服務行銷工作的本質内容。</a:t>
            </a:r>
            <a:endParaRPr lang="zh-TW" altLang="en-US" sz="1100" dirty="0">
              <a:solidFill>
                <a:srgbClr val="4D4D4D"/>
              </a:solidFill>
              <a:latin typeface="Times New Roman" pitchFamily="18" charset="0"/>
              <a:cs typeface="Times New Roman" pitchFamily="18" charset="0"/>
            </a:endParaRPr>
          </a:p>
        </p:txBody>
      </p:sp>
      <p:sp>
        <p:nvSpPr>
          <p:cNvPr id="8" name="矩形 7">
            <a:extLst>
              <a:ext uri="{FF2B5EF4-FFF2-40B4-BE49-F238E27FC236}">
                <a16:creationId xmlns:a16="http://schemas.microsoft.com/office/drawing/2014/main" id="{5C474C3C-7C6F-1EC7-34A1-EE5ECDD56A1F}"/>
              </a:ext>
            </a:extLst>
          </p:cNvPr>
          <p:cNvSpPr/>
          <p:nvPr/>
        </p:nvSpPr>
        <p:spPr>
          <a:xfrm>
            <a:off x="2150182" y="2711954"/>
            <a:ext cx="2157022" cy="314125"/>
          </a:xfrm>
          <a:prstGeom prst="rect">
            <a:avLst/>
          </a:prstGeom>
        </p:spPr>
        <p:txBody>
          <a:bodyPr wrap="square">
            <a:spAutoFit/>
          </a:bodyPr>
          <a:lstStyle/>
          <a:p>
            <a:pPr algn="ctr">
              <a:lnSpc>
                <a:spcPct val="150000"/>
              </a:lnSpc>
            </a:pPr>
            <a:r>
              <a:rPr lang="zh-TW" altLang="en-US" sz="1100" dirty="0">
                <a:solidFill>
                  <a:srgbClr val="000000"/>
                </a:solidFill>
                <a:latin typeface="Times New Roman" pitchFamily="18" charset="0"/>
                <a:cs typeface="Times New Roman" pitchFamily="18" charset="0"/>
              </a:rPr>
              <a:t>改進服務生產能力的六種方式</a:t>
            </a:r>
          </a:p>
        </p:txBody>
      </p:sp>
      <p:sp>
        <p:nvSpPr>
          <p:cNvPr id="9" name="矩形 8">
            <a:extLst>
              <a:ext uri="{FF2B5EF4-FFF2-40B4-BE49-F238E27FC236}">
                <a16:creationId xmlns:a16="http://schemas.microsoft.com/office/drawing/2014/main" id="{9C7C33C9-4DE5-927B-6D85-2DFA984EA6AC}"/>
              </a:ext>
            </a:extLst>
          </p:cNvPr>
          <p:cNvSpPr/>
          <p:nvPr/>
        </p:nvSpPr>
        <p:spPr>
          <a:xfrm>
            <a:off x="4582406" y="1890336"/>
            <a:ext cx="389104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、服務提供商以高勞動强度更加努力工作。</a:t>
            </a:r>
          </a:p>
        </p:txBody>
      </p:sp>
      <p:sp>
        <p:nvSpPr>
          <p:cNvPr id="10" name="左大括号 9">
            <a:extLst>
              <a:ext uri="{FF2B5EF4-FFF2-40B4-BE49-F238E27FC236}">
                <a16:creationId xmlns:a16="http://schemas.microsoft.com/office/drawing/2014/main" id="{26E2DD64-7BFE-B784-1975-5D88A4A3C70A}"/>
              </a:ext>
            </a:extLst>
          </p:cNvPr>
          <p:cNvSpPr/>
          <p:nvPr/>
        </p:nvSpPr>
        <p:spPr>
          <a:xfrm>
            <a:off x="4307204" y="1939248"/>
            <a:ext cx="264989" cy="1859538"/>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11" name="矩形 10">
            <a:extLst>
              <a:ext uri="{FF2B5EF4-FFF2-40B4-BE49-F238E27FC236}">
                <a16:creationId xmlns:a16="http://schemas.microsoft.com/office/drawing/2014/main" id="{CEF1D856-3492-7B68-C6AC-DD62D6CD8708}"/>
              </a:ext>
            </a:extLst>
          </p:cNvPr>
          <p:cNvSpPr/>
          <p:nvPr/>
        </p:nvSpPr>
        <p:spPr>
          <a:xfrm>
            <a:off x="4582403" y="2210377"/>
            <a:ext cx="3891048"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、以降低服務品質爲代價提高服務數量</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2" name="矩形 11">
            <a:extLst>
              <a:ext uri="{FF2B5EF4-FFF2-40B4-BE49-F238E27FC236}">
                <a16:creationId xmlns:a16="http://schemas.microsoft.com/office/drawing/2014/main" id="{6BAF1E40-EB71-99EE-8108-1AB9576CAFC7}"/>
              </a:ext>
            </a:extLst>
          </p:cNvPr>
          <p:cNvSpPr/>
          <p:nvPr/>
        </p:nvSpPr>
        <p:spPr>
          <a:xfrm>
            <a:off x="4582404" y="2530424"/>
            <a:ext cx="389104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、「服務產業化」，即增加設備，實現服務標準化</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3" name="矩形 12">
            <a:extLst>
              <a:ext uri="{FF2B5EF4-FFF2-40B4-BE49-F238E27FC236}">
                <a16:creationId xmlns:a16="http://schemas.microsoft.com/office/drawing/2014/main" id="{9C86E3CC-7710-D299-FC22-C580A88BCF02}"/>
              </a:ext>
            </a:extLst>
          </p:cNvPr>
          <p:cNvSpPr/>
          <p:nvPr/>
        </p:nvSpPr>
        <p:spPr>
          <a:xfrm>
            <a:off x="4582404" y="2850480"/>
            <a:ext cx="389104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、開發一種</a:t>
            </a:r>
            <a:r>
              <a:rPr lang="zh-CN" altLang="en-US" sz="1100" dirty="0">
                <a:solidFill>
                  <a:srgbClr val="000000"/>
                </a:solidFill>
                <a:latin typeface="Times New Roman" pitchFamily="18" charset="0"/>
                <a:cs typeface="Times New Roman" pitchFamily="18" charset="0"/>
              </a:rPr>
              <a:t>實物</a:t>
            </a:r>
            <a:r>
              <a:rPr lang="zh-TW" altLang="en-US" sz="1100" dirty="0">
                <a:solidFill>
                  <a:srgbClr val="000000"/>
                </a:solidFill>
                <a:latin typeface="Times New Roman" pitchFamily="18" charset="0"/>
                <a:cs typeface="Times New Roman" pitchFamily="18" charset="0"/>
              </a:rPr>
              <a:t>替代品以減少或消除對服務的需求。</a:t>
            </a:r>
          </a:p>
        </p:txBody>
      </p:sp>
      <p:sp>
        <p:nvSpPr>
          <p:cNvPr id="6" name="矩形 5">
            <a:extLst>
              <a:ext uri="{FF2B5EF4-FFF2-40B4-BE49-F238E27FC236}">
                <a16:creationId xmlns:a16="http://schemas.microsoft.com/office/drawing/2014/main" id="{E3255D5F-0D65-816E-9DE7-DFAF92D1BE5F}"/>
              </a:ext>
            </a:extLst>
          </p:cNvPr>
          <p:cNvSpPr/>
          <p:nvPr/>
        </p:nvSpPr>
        <p:spPr>
          <a:xfrm>
            <a:off x="4582403" y="3164605"/>
            <a:ext cx="389104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5</a:t>
            </a:r>
            <a:r>
              <a:rPr lang="zh-TW" altLang="en-US" sz="1100" dirty="0">
                <a:solidFill>
                  <a:srgbClr val="000000"/>
                </a:solidFill>
                <a:latin typeface="Times New Roman" pitchFamily="18" charset="0"/>
                <a:cs typeface="Times New Roman" pitchFamily="18" charset="0"/>
              </a:rPr>
              <a:t>、設計更加高效的服務方式</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7" name="矩形 6">
            <a:extLst>
              <a:ext uri="{FF2B5EF4-FFF2-40B4-BE49-F238E27FC236}">
                <a16:creationId xmlns:a16="http://schemas.microsoft.com/office/drawing/2014/main" id="{29464910-5E9E-CACB-6C92-250EDD5387FF}"/>
              </a:ext>
            </a:extLst>
          </p:cNvPr>
          <p:cNvSpPr/>
          <p:nvPr/>
        </p:nvSpPr>
        <p:spPr>
          <a:xfrm>
            <a:off x="4582403" y="3484661"/>
            <a:ext cx="3891048"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6</a:t>
            </a:r>
            <a:r>
              <a:rPr lang="zh-TW" altLang="en-US" sz="1100" dirty="0">
                <a:solidFill>
                  <a:srgbClr val="000000"/>
                </a:solidFill>
                <a:latin typeface="Times New Roman" pitchFamily="18" charset="0"/>
                <a:cs typeface="Times New Roman" pitchFamily="18" charset="0"/>
              </a:rPr>
              <a:t>、要求用戶提供部分人員以解決服務企業人員緊張的壓力。</a:t>
            </a:r>
          </a:p>
        </p:txBody>
      </p:sp>
      <p:sp>
        <p:nvSpPr>
          <p:cNvPr id="15" name="矩形 14">
            <a:extLst>
              <a:ext uri="{FF2B5EF4-FFF2-40B4-BE49-F238E27FC236}">
                <a16:creationId xmlns:a16="http://schemas.microsoft.com/office/drawing/2014/main" id="{8475F28A-596B-C632-354D-5BD64D29A970}"/>
              </a:ext>
            </a:extLst>
          </p:cNvPr>
          <p:cNvSpPr/>
          <p:nvPr/>
        </p:nvSpPr>
        <p:spPr>
          <a:xfrm>
            <a:off x="601926" y="4791859"/>
            <a:ext cx="1292148" cy="504000"/>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zh-CN" altLang="en-US" sz="1200" dirty="0">
                <a:solidFill>
                  <a:schemeClr val="tx1"/>
                </a:solidFill>
                <a:latin typeface="宋体" panose="02010600030101010101" pitchFamily="2" charset="-122"/>
                <a:ea typeface="宋体" panose="02010600030101010101" pitchFamily="2" charset="-122"/>
              </a:rPr>
              <a:t>改善品質的投資</a:t>
            </a:r>
          </a:p>
        </p:txBody>
      </p:sp>
      <p:sp>
        <p:nvSpPr>
          <p:cNvPr id="16" name="矩形 15">
            <a:extLst>
              <a:ext uri="{FF2B5EF4-FFF2-40B4-BE49-F238E27FC236}">
                <a16:creationId xmlns:a16="http://schemas.microsoft.com/office/drawing/2014/main" id="{EC4AA3C4-F9D7-761B-082A-CE933CC13CCA}"/>
              </a:ext>
            </a:extLst>
          </p:cNvPr>
          <p:cNvSpPr/>
          <p:nvPr/>
        </p:nvSpPr>
        <p:spPr>
          <a:xfrm>
            <a:off x="2753094" y="4793338"/>
            <a:ext cx="2157022" cy="504000"/>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zh-CN" altLang="en-US" sz="1200" dirty="0">
                <a:solidFill>
                  <a:schemeClr val="tx1"/>
                </a:solidFill>
                <a:latin typeface="宋体" panose="02010600030101010101" pitchFamily="2" charset="-122"/>
                <a:ea typeface="宋体" panose="02010600030101010101" pitchFamily="2" charset="-122"/>
              </a:rPr>
              <a:t>顧客滿意度：</a:t>
            </a:r>
            <a:endParaRPr lang="en-US" altLang="zh-CN" sz="1200" dirty="0">
              <a:solidFill>
                <a:schemeClr val="tx1"/>
              </a:solidFill>
              <a:latin typeface="宋体" panose="02010600030101010101" pitchFamily="2" charset="-122"/>
              <a:ea typeface="宋体" panose="02010600030101010101" pitchFamily="2" charset="-122"/>
            </a:endParaRPr>
          </a:p>
          <a:p>
            <a:pPr algn="ctr"/>
            <a:r>
              <a:rPr lang="zh-CN" altLang="en-US" sz="1200" dirty="0">
                <a:solidFill>
                  <a:schemeClr val="tx1"/>
                </a:solidFill>
                <a:latin typeface="宋体" panose="02010600030101010101" pitchFamily="2" charset="-122"/>
                <a:ea typeface="宋体" panose="02010600030101010101" pitchFamily="2" charset="-122"/>
              </a:rPr>
              <a:t>「完全」滿意</a:t>
            </a:r>
            <a:r>
              <a:rPr lang="en-US" altLang="zh-CN" sz="1200" dirty="0">
                <a:solidFill>
                  <a:schemeClr val="tx1"/>
                </a:solidFill>
                <a:latin typeface="宋体" panose="02010600030101010101" pitchFamily="2" charset="-122"/>
                <a:ea typeface="宋体" panose="02010600030101010101" pitchFamily="2" charset="-122"/>
              </a:rPr>
              <a:t>(</a:t>
            </a:r>
            <a:r>
              <a:rPr lang="en-US" altLang="zh-CN" sz="1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totally satisfied</a:t>
            </a:r>
            <a:r>
              <a:rPr lang="en-US" altLang="zh-CN" sz="1200" dirty="0">
                <a:solidFill>
                  <a:schemeClr val="tx1"/>
                </a:solidFill>
                <a:latin typeface="宋体" panose="02010600030101010101" pitchFamily="2" charset="-122"/>
                <a:ea typeface="宋体" panose="02010600030101010101" pitchFamily="2" charset="-122"/>
              </a:rPr>
              <a:t>)</a:t>
            </a:r>
            <a:endParaRPr lang="zh-CN" altLang="en-US" sz="1200" dirty="0">
              <a:solidFill>
                <a:schemeClr val="tx1"/>
              </a:solidFill>
              <a:latin typeface="宋体" panose="02010600030101010101" pitchFamily="2" charset="-122"/>
              <a:ea typeface="宋体" panose="02010600030101010101" pitchFamily="2" charset="-122"/>
            </a:endParaRPr>
          </a:p>
        </p:txBody>
      </p:sp>
      <p:sp>
        <p:nvSpPr>
          <p:cNvPr id="17" name="矩形 16">
            <a:extLst>
              <a:ext uri="{FF2B5EF4-FFF2-40B4-BE49-F238E27FC236}">
                <a16:creationId xmlns:a16="http://schemas.microsoft.com/office/drawing/2014/main" id="{B8361E52-C808-4E0D-5D15-896158D81800}"/>
              </a:ext>
            </a:extLst>
          </p:cNvPr>
          <p:cNvSpPr/>
          <p:nvPr/>
        </p:nvSpPr>
        <p:spPr>
          <a:xfrm>
            <a:off x="1898267" y="4674466"/>
            <a:ext cx="849533"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18" name="矩形 17">
            <a:extLst>
              <a:ext uri="{FF2B5EF4-FFF2-40B4-BE49-F238E27FC236}">
                <a16:creationId xmlns:a16="http://schemas.microsoft.com/office/drawing/2014/main" id="{D33A6C5A-66E6-68B2-64F4-331A3D319E9D}"/>
              </a:ext>
            </a:extLst>
          </p:cNvPr>
          <p:cNvSpPr/>
          <p:nvPr/>
        </p:nvSpPr>
        <p:spPr>
          <a:xfrm>
            <a:off x="5783632" y="4793338"/>
            <a:ext cx="1553508" cy="504000"/>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zh-CN" altLang="en-US" sz="1200" dirty="0">
                <a:solidFill>
                  <a:schemeClr val="tx1"/>
                </a:solidFill>
                <a:latin typeface="宋体" panose="02010600030101010101" pitchFamily="2" charset="-122"/>
                <a:ea typeface="宋体" panose="02010600030101010101" pitchFamily="2" charset="-122"/>
              </a:rPr>
              <a:t>客戶保持：</a:t>
            </a:r>
            <a:endParaRPr lang="en-US" altLang="zh-CN" sz="1200" dirty="0">
              <a:solidFill>
                <a:schemeClr val="tx1"/>
              </a:solidFill>
              <a:latin typeface="宋体" panose="02010600030101010101" pitchFamily="2" charset="-122"/>
              <a:ea typeface="宋体" panose="02010600030101010101" pitchFamily="2" charset="-122"/>
            </a:endParaRPr>
          </a:p>
          <a:p>
            <a:pPr algn="ctr"/>
            <a:r>
              <a:rPr lang="zh-CN" altLang="en-US" sz="1200" dirty="0">
                <a:solidFill>
                  <a:schemeClr val="tx1"/>
                </a:solidFill>
                <a:latin typeface="宋体" panose="02010600030101010101" pitchFamily="2" charset="-122"/>
                <a:ea typeface="宋体" panose="02010600030101010101" pitchFamily="2" charset="-122"/>
              </a:rPr>
              <a:t>「追隨者」</a:t>
            </a:r>
            <a:r>
              <a:rPr lang="en-US" altLang="zh-CN" sz="1200" dirty="0">
                <a:solidFill>
                  <a:schemeClr val="tx1"/>
                </a:solidFill>
                <a:latin typeface="宋体" panose="02010600030101010101" pitchFamily="2" charset="-122"/>
                <a:ea typeface="宋体" panose="02010600030101010101" pitchFamily="2" charset="-122"/>
              </a:rPr>
              <a:t>(</a:t>
            </a:r>
            <a:r>
              <a:rPr lang="en-US" altLang="zh-CN" sz="1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apostles</a:t>
            </a:r>
            <a:r>
              <a:rPr lang="en-US" altLang="zh-CN" sz="1200" dirty="0">
                <a:solidFill>
                  <a:schemeClr val="tx1"/>
                </a:solidFill>
                <a:latin typeface="宋体" panose="02010600030101010101" pitchFamily="2" charset="-122"/>
                <a:ea typeface="宋体" panose="02010600030101010101" pitchFamily="2" charset="-122"/>
              </a:rPr>
              <a:t>)</a:t>
            </a:r>
            <a:endParaRPr lang="zh-CN" altLang="en-US" sz="1200" dirty="0">
              <a:solidFill>
                <a:schemeClr val="tx1"/>
              </a:solidFill>
              <a:latin typeface="宋体" panose="02010600030101010101" pitchFamily="2" charset="-122"/>
              <a:ea typeface="宋体" panose="02010600030101010101" pitchFamily="2" charset="-122"/>
            </a:endParaRPr>
          </a:p>
        </p:txBody>
      </p:sp>
      <p:sp>
        <p:nvSpPr>
          <p:cNvPr id="19" name="矩形 18">
            <a:extLst>
              <a:ext uri="{FF2B5EF4-FFF2-40B4-BE49-F238E27FC236}">
                <a16:creationId xmlns:a16="http://schemas.microsoft.com/office/drawing/2014/main" id="{AF810119-C9F6-D739-E733-F5BA47D38C7E}"/>
              </a:ext>
            </a:extLst>
          </p:cNvPr>
          <p:cNvSpPr/>
          <p:nvPr/>
        </p:nvSpPr>
        <p:spPr>
          <a:xfrm>
            <a:off x="4923546" y="4669655"/>
            <a:ext cx="849533"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21" name="矩形 20">
            <a:extLst>
              <a:ext uri="{FF2B5EF4-FFF2-40B4-BE49-F238E27FC236}">
                <a16:creationId xmlns:a16="http://schemas.microsoft.com/office/drawing/2014/main" id="{A5A17A45-2BEE-2071-4029-0CAE22C618CD}"/>
              </a:ext>
            </a:extLst>
          </p:cNvPr>
          <p:cNvSpPr/>
          <p:nvPr/>
        </p:nvSpPr>
        <p:spPr>
          <a:xfrm>
            <a:off x="8196012" y="4791053"/>
            <a:ext cx="999718" cy="504000"/>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zh-CN" altLang="en-US" sz="1200" dirty="0">
                <a:solidFill>
                  <a:schemeClr val="tx1"/>
                </a:solidFill>
                <a:latin typeface="宋体" panose="02010600030101010101" pitchFamily="2" charset="-122"/>
                <a:ea typeface="宋体" panose="02010600030101010101" pitchFamily="2" charset="-122"/>
              </a:rPr>
              <a:t>市場占有率</a:t>
            </a:r>
          </a:p>
        </p:txBody>
      </p:sp>
      <p:sp>
        <p:nvSpPr>
          <p:cNvPr id="23" name="矩形 22">
            <a:extLst>
              <a:ext uri="{FF2B5EF4-FFF2-40B4-BE49-F238E27FC236}">
                <a16:creationId xmlns:a16="http://schemas.microsoft.com/office/drawing/2014/main" id="{127B12FB-C51E-91EA-42BF-34DF61DD3FEC}"/>
              </a:ext>
            </a:extLst>
          </p:cNvPr>
          <p:cNvSpPr/>
          <p:nvPr/>
        </p:nvSpPr>
        <p:spPr>
          <a:xfrm>
            <a:off x="10055292" y="4796636"/>
            <a:ext cx="806996" cy="504000"/>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zh-CN" altLang="en-US" sz="1200" dirty="0">
                <a:solidFill>
                  <a:schemeClr val="tx1"/>
                </a:solidFill>
                <a:latin typeface="宋体" panose="02010600030101010101" pitchFamily="2" charset="-122"/>
                <a:ea typeface="宋体" panose="02010600030101010101" pitchFamily="2" charset="-122"/>
              </a:rPr>
              <a:t>獲利能力</a:t>
            </a:r>
          </a:p>
        </p:txBody>
      </p:sp>
      <p:sp>
        <p:nvSpPr>
          <p:cNvPr id="24" name="矩形 23">
            <a:extLst>
              <a:ext uri="{FF2B5EF4-FFF2-40B4-BE49-F238E27FC236}">
                <a16:creationId xmlns:a16="http://schemas.microsoft.com/office/drawing/2014/main" id="{E8A1104B-D3C7-F9E0-A8AD-9DEE58AB21DA}"/>
              </a:ext>
            </a:extLst>
          </p:cNvPr>
          <p:cNvSpPr/>
          <p:nvPr/>
        </p:nvSpPr>
        <p:spPr>
          <a:xfrm>
            <a:off x="1893350" y="4763055"/>
            <a:ext cx="855310" cy="273793"/>
          </a:xfrm>
          <a:prstGeom prst="rect">
            <a:avLst/>
          </a:prstGeom>
        </p:spPr>
        <p:txBody>
          <a:bodyPr wrap="square">
            <a:spAutoFit/>
          </a:bodyPr>
          <a:lstStyle/>
          <a:p>
            <a:pPr algn="ctr">
              <a:lnSpc>
                <a:spcPct val="150000"/>
              </a:lnSpc>
            </a:pPr>
            <a:r>
              <a:rPr lang="en-US" altLang="zh-CN" sz="900" dirty="0">
                <a:solidFill>
                  <a:srgbClr val="4D4D4D"/>
                </a:solidFill>
                <a:latin typeface="Times New Roman" pitchFamily="18" charset="0"/>
                <a:cs typeface="Times New Roman" pitchFamily="18" charset="0"/>
              </a:rPr>
              <a:t>× </a:t>
            </a:r>
            <a:r>
              <a:rPr lang="en-US" altLang="zh-CN" sz="900" i="1" dirty="0">
                <a:solidFill>
                  <a:srgbClr val="4D4D4D"/>
                </a:solidFill>
                <a:latin typeface="Times New Roman" pitchFamily="18" charset="0"/>
                <a:cs typeface="Times New Roman" pitchFamily="18" charset="0"/>
              </a:rPr>
              <a:t>probability</a:t>
            </a:r>
            <a:endParaRPr lang="zh-TW" altLang="en-US" sz="900" i="1" dirty="0">
              <a:solidFill>
                <a:srgbClr val="4D4D4D"/>
              </a:solidFill>
              <a:latin typeface="Times New Roman" pitchFamily="18" charset="0"/>
              <a:cs typeface="Times New Roman" pitchFamily="18" charset="0"/>
            </a:endParaRPr>
          </a:p>
        </p:txBody>
      </p:sp>
      <p:sp>
        <p:nvSpPr>
          <p:cNvPr id="27" name="矩形 26">
            <a:extLst>
              <a:ext uri="{FF2B5EF4-FFF2-40B4-BE49-F238E27FC236}">
                <a16:creationId xmlns:a16="http://schemas.microsoft.com/office/drawing/2014/main" id="{175821F9-D743-D967-F73E-AAD573A35659}"/>
              </a:ext>
            </a:extLst>
          </p:cNvPr>
          <p:cNvSpPr/>
          <p:nvPr/>
        </p:nvSpPr>
        <p:spPr>
          <a:xfrm>
            <a:off x="4921298" y="4770066"/>
            <a:ext cx="855310" cy="273793"/>
          </a:xfrm>
          <a:prstGeom prst="rect">
            <a:avLst/>
          </a:prstGeom>
        </p:spPr>
        <p:txBody>
          <a:bodyPr wrap="square">
            <a:spAutoFit/>
          </a:bodyPr>
          <a:lstStyle/>
          <a:p>
            <a:pPr algn="ctr">
              <a:lnSpc>
                <a:spcPct val="150000"/>
              </a:lnSpc>
            </a:pPr>
            <a:r>
              <a:rPr lang="en-US" altLang="zh-CN" sz="900" dirty="0">
                <a:solidFill>
                  <a:srgbClr val="4D4D4D"/>
                </a:solidFill>
                <a:latin typeface="Times New Roman" pitchFamily="18" charset="0"/>
                <a:cs typeface="Times New Roman" pitchFamily="18" charset="0"/>
              </a:rPr>
              <a:t>× </a:t>
            </a:r>
            <a:r>
              <a:rPr lang="en-US" altLang="zh-CN" sz="900" i="1" dirty="0">
                <a:solidFill>
                  <a:srgbClr val="4D4D4D"/>
                </a:solidFill>
                <a:latin typeface="Times New Roman" pitchFamily="18" charset="0"/>
                <a:cs typeface="Times New Roman" pitchFamily="18" charset="0"/>
              </a:rPr>
              <a:t>probability</a:t>
            </a:r>
            <a:endParaRPr lang="zh-TW" altLang="en-US" sz="900" i="1" dirty="0">
              <a:solidFill>
                <a:srgbClr val="4D4D4D"/>
              </a:solidFill>
              <a:latin typeface="Times New Roman" pitchFamily="18" charset="0"/>
              <a:cs typeface="Times New Roman" pitchFamily="18" charset="0"/>
            </a:endParaRPr>
          </a:p>
        </p:txBody>
      </p:sp>
      <p:sp>
        <p:nvSpPr>
          <p:cNvPr id="28" name="矩形 27">
            <a:extLst>
              <a:ext uri="{FF2B5EF4-FFF2-40B4-BE49-F238E27FC236}">
                <a16:creationId xmlns:a16="http://schemas.microsoft.com/office/drawing/2014/main" id="{0ACBE44E-CFFA-D390-D7B8-A622019C71A4}"/>
              </a:ext>
            </a:extLst>
          </p:cNvPr>
          <p:cNvSpPr/>
          <p:nvPr/>
        </p:nvSpPr>
        <p:spPr>
          <a:xfrm>
            <a:off x="7339388" y="4665592"/>
            <a:ext cx="849533"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29" name="矩形 28">
            <a:extLst>
              <a:ext uri="{FF2B5EF4-FFF2-40B4-BE49-F238E27FC236}">
                <a16:creationId xmlns:a16="http://schemas.microsoft.com/office/drawing/2014/main" id="{1305C497-45C5-4F27-2EF8-9BF0B7E33162}"/>
              </a:ext>
            </a:extLst>
          </p:cNvPr>
          <p:cNvSpPr/>
          <p:nvPr/>
        </p:nvSpPr>
        <p:spPr>
          <a:xfrm>
            <a:off x="7337140" y="4766003"/>
            <a:ext cx="855310" cy="273793"/>
          </a:xfrm>
          <a:prstGeom prst="rect">
            <a:avLst/>
          </a:prstGeom>
        </p:spPr>
        <p:txBody>
          <a:bodyPr wrap="square">
            <a:spAutoFit/>
          </a:bodyPr>
          <a:lstStyle/>
          <a:p>
            <a:pPr algn="ctr">
              <a:lnSpc>
                <a:spcPct val="150000"/>
              </a:lnSpc>
            </a:pPr>
            <a:r>
              <a:rPr lang="en-US" altLang="zh-CN" sz="900" dirty="0">
                <a:solidFill>
                  <a:srgbClr val="4D4D4D"/>
                </a:solidFill>
                <a:latin typeface="Times New Roman" pitchFamily="18" charset="0"/>
                <a:cs typeface="Times New Roman" pitchFamily="18" charset="0"/>
              </a:rPr>
              <a:t>× </a:t>
            </a:r>
            <a:r>
              <a:rPr lang="en-US" altLang="zh-CN" sz="900" i="1" dirty="0">
                <a:solidFill>
                  <a:srgbClr val="4D4D4D"/>
                </a:solidFill>
                <a:latin typeface="Times New Roman" pitchFamily="18" charset="0"/>
                <a:cs typeface="Times New Roman" pitchFamily="18" charset="0"/>
              </a:rPr>
              <a:t>probability</a:t>
            </a:r>
            <a:endParaRPr lang="zh-TW" altLang="en-US" sz="900" i="1" dirty="0">
              <a:solidFill>
                <a:srgbClr val="4D4D4D"/>
              </a:solidFill>
              <a:latin typeface="Times New Roman" pitchFamily="18" charset="0"/>
              <a:cs typeface="Times New Roman" pitchFamily="18" charset="0"/>
            </a:endParaRPr>
          </a:p>
        </p:txBody>
      </p:sp>
      <p:sp>
        <p:nvSpPr>
          <p:cNvPr id="30" name="矩形 29">
            <a:extLst>
              <a:ext uri="{FF2B5EF4-FFF2-40B4-BE49-F238E27FC236}">
                <a16:creationId xmlns:a16="http://schemas.microsoft.com/office/drawing/2014/main" id="{2BFB68B6-8D78-9DD4-014C-CA5836630665}"/>
              </a:ext>
            </a:extLst>
          </p:cNvPr>
          <p:cNvSpPr/>
          <p:nvPr/>
        </p:nvSpPr>
        <p:spPr>
          <a:xfrm>
            <a:off x="9192511" y="4665592"/>
            <a:ext cx="849533" cy="742511"/>
          </a:xfrm>
          <a:prstGeom prst="rect">
            <a:avLst/>
          </a:prstGeom>
        </p:spPr>
        <p:txBody>
          <a:bodyPr wrap="square" anchor="ctr" anchorCtr="1">
            <a:spAutoFit/>
          </a:bodyPr>
          <a:lstStyle/>
          <a:p>
            <a:pPr algn="ctr">
              <a:lnSpc>
                <a:spcPct val="150000"/>
              </a:lnSpc>
            </a:pPr>
            <a:r>
              <a:rPr lang="zh-CN" altLang="en-US" sz="3200" dirty="0">
                <a:solidFill>
                  <a:srgbClr val="336600"/>
                </a:solidFill>
                <a:latin typeface="Times New Roman" pitchFamily="18" charset="0"/>
                <a:cs typeface="Times New Roman" pitchFamily="18" charset="0"/>
              </a:rPr>
              <a:t>→</a:t>
            </a:r>
            <a:endParaRPr lang="zh-TW" altLang="en-US" sz="3200" dirty="0">
              <a:solidFill>
                <a:srgbClr val="336600"/>
              </a:solidFill>
              <a:latin typeface="Times New Roman" pitchFamily="18" charset="0"/>
              <a:cs typeface="Times New Roman" pitchFamily="18" charset="0"/>
            </a:endParaRPr>
          </a:p>
        </p:txBody>
      </p:sp>
      <p:sp>
        <p:nvSpPr>
          <p:cNvPr id="31" name="矩形 30">
            <a:extLst>
              <a:ext uri="{FF2B5EF4-FFF2-40B4-BE49-F238E27FC236}">
                <a16:creationId xmlns:a16="http://schemas.microsoft.com/office/drawing/2014/main" id="{364CC96A-6B46-33A3-81A9-9D9AE583D3AC}"/>
              </a:ext>
            </a:extLst>
          </p:cNvPr>
          <p:cNvSpPr/>
          <p:nvPr/>
        </p:nvSpPr>
        <p:spPr>
          <a:xfrm>
            <a:off x="9190263" y="4766003"/>
            <a:ext cx="855310" cy="273793"/>
          </a:xfrm>
          <a:prstGeom prst="rect">
            <a:avLst/>
          </a:prstGeom>
        </p:spPr>
        <p:txBody>
          <a:bodyPr wrap="square">
            <a:spAutoFit/>
          </a:bodyPr>
          <a:lstStyle/>
          <a:p>
            <a:pPr algn="ctr">
              <a:lnSpc>
                <a:spcPct val="150000"/>
              </a:lnSpc>
            </a:pPr>
            <a:r>
              <a:rPr lang="en-US" altLang="zh-CN" sz="900" dirty="0">
                <a:solidFill>
                  <a:srgbClr val="4D4D4D"/>
                </a:solidFill>
                <a:latin typeface="Times New Roman" pitchFamily="18" charset="0"/>
                <a:cs typeface="Times New Roman" pitchFamily="18" charset="0"/>
              </a:rPr>
              <a:t>× </a:t>
            </a:r>
            <a:r>
              <a:rPr lang="en-US" altLang="zh-CN" sz="900" i="1" dirty="0">
                <a:solidFill>
                  <a:srgbClr val="4D4D4D"/>
                </a:solidFill>
                <a:latin typeface="Times New Roman" pitchFamily="18" charset="0"/>
                <a:cs typeface="Times New Roman" pitchFamily="18" charset="0"/>
              </a:rPr>
              <a:t>probability</a:t>
            </a:r>
            <a:endParaRPr lang="zh-TW" altLang="en-US" sz="900" i="1" dirty="0">
              <a:solidFill>
                <a:srgbClr val="4D4D4D"/>
              </a:solidFill>
              <a:latin typeface="Times New Roman" pitchFamily="18" charset="0"/>
              <a:cs typeface="Times New Roman" pitchFamily="18" charset="0"/>
            </a:endParaRPr>
          </a:p>
        </p:txBody>
      </p:sp>
      <p:sp>
        <p:nvSpPr>
          <p:cNvPr id="32" name="矩形 31">
            <a:extLst>
              <a:ext uri="{FF2B5EF4-FFF2-40B4-BE49-F238E27FC236}">
                <a16:creationId xmlns:a16="http://schemas.microsoft.com/office/drawing/2014/main" id="{3BBB126D-81C4-C2C5-9CE4-0EB5BBA76C0D}"/>
              </a:ext>
            </a:extLst>
          </p:cNvPr>
          <p:cNvSpPr/>
          <p:nvPr/>
        </p:nvSpPr>
        <p:spPr>
          <a:xfrm>
            <a:off x="335280" y="4172109"/>
            <a:ext cx="10789920" cy="1350913"/>
          </a:xfrm>
          <a:prstGeom prst="rect">
            <a:avLst/>
          </a:prstGeom>
          <a:noFill/>
          <a:ln w="6350">
            <a:solidFill>
              <a:srgbClr val="C7000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TW" altLang="en-US" sz="1200" dirty="0">
                <a:solidFill>
                  <a:schemeClr val="tx1"/>
                </a:solidFill>
                <a:latin typeface="宋体" panose="02010600030101010101" pitchFamily="2" charset="-122"/>
                <a:ea typeface="宋体" panose="02010600030101010101" pitchFamily="2" charset="-122"/>
              </a:rPr>
              <a:t>品質（</a:t>
            </a:r>
            <a:r>
              <a:rPr lang="en-US" altLang="zh-CN" sz="1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Q</a:t>
            </a:r>
            <a:r>
              <a:rPr lang="en-US" altLang="zh-TW" sz="1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uality</a:t>
            </a:r>
            <a:r>
              <a:rPr lang="zh-TW" altLang="en-US" sz="1200" dirty="0">
                <a:solidFill>
                  <a:schemeClr val="tx1"/>
                </a:solidFill>
                <a:latin typeface="宋体" panose="02010600030101010101" pitchFamily="2" charset="-122"/>
                <a:ea typeface="宋体" panose="02010600030101010101" pitchFamily="2" charset="-122"/>
              </a:rPr>
              <a:t>）投資</a:t>
            </a:r>
            <a:r>
              <a:rPr lang="zh-CN" altLang="en-US" sz="1200" dirty="0">
                <a:solidFill>
                  <a:schemeClr val="tx1"/>
                </a:solidFill>
                <a:latin typeface="宋体" panose="02010600030101010101" pitchFamily="2" charset="-122"/>
                <a:ea typeface="宋体" panose="02010600030101010101" pitchFamily="2" charset="-122"/>
              </a:rPr>
              <a:t>（</a:t>
            </a:r>
            <a:r>
              <a:rPr lang="en-US" altLang="zh-CN" sz="1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Investment</a:t>
            </a:r>
            <a:r>
              <a:rPr lang="zh-CN" altLang="en-US" sz="1200" dirty="0">
                <a:solidFill>
                  <a:schemeClr val="tx1"/>
                </a:solidFill>
                <a:latin typeface="宋体" panose="02010600030101010101" pitchFamily="2" charset="-122"/>
                <a:ea typeface="宋体" panose="02010600030101010101" pitchFamily="2" charset="-122"/>
              </a:rPr>
              <a:t>）</a:t>
            </a:r>
            <a:r>
              <a:rPr lang="zh-TW" altLang="en-US" sz="1200" dirty="0">
                <a:solidFill>
                  <a:schemeClr val="tx1"/>
                </a:solidFill>
                <a:latin typeface="宋体" panose="02010600030101010101" pitchFamily="2" charset="-122"/>
                <a:ea typeface="宋体" panose="02010600030101010101" pitchFamily="2" charset="-122"/>
              </a:rPr>
              <a:t>回報</a:t>
            </a:r>
            <a:r>
              <a:rPr lang="zh-CN" altLang="en-US" sz="1200" dirty="0">
                <a:solidFill>
                  <a:schemeClr val="tx1"/>
                </a:solidFill>
                <a:latin typeface="宋体" panose="02010600030101010101" pitchFamily="2" charset="-122"/>
                <a:ea typeface="宋体" panose="02010600030101010101" pitchFamily="2" charset="-122"/>
              </a:rPr>
              <a:t>（</a:t>
            </a:r>
            <a:r>
              <a:rPr lang="en-US" altLang="zh-CN" sz="1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Return</a:t>
            </a:r>
            <a:r>
              <a:rPr lang="zh-CN" altLang="en-US" sz="1200" dirty="0">
                <a:solidFill>
                  <a:schemeClr val="tx1"/>
                </a:solidFill>
                <a:latin typeface="宋体" panose="02010600030101010101" pitchFamily="2" charset="-122"/>
                <a:ea typeface="宋体" panose="02010600030101010101" pitchFamily="2" charset="-122"/>
              </a:rPr>
              <a:t>）</a:t>
            </a:r>
            <a:r>
              <a:rPr lang="zh-TW" altLang="en-US" sz="1200" dirty="0">
                <a:solidFill>
                  <a:schemeClr val="tx1"/>
                </a:solidFill>
                <a:latin typeface="宋体" panose="02010600030101010101" pitchFamily="2" charset="-122"/>
                <a:ea typeface="宋体" panose="02010600030101010101" pitchFamily="2" charset="-122"/>
              </a:rPr>
              <a:t>模型</a:t>
            </a:r>
            <a:r>
              <a:rPr lang="zh-CN" altLang="en-US" sz="1200" dirty="0">
                <a:solidFill>
                  <a:schemeClr val="tx1"/>
                </a:solidFill>
                <a:latin typeface="宋体" panose="02010600030101010101" pitchFamily="2" charset="-122"/>
                <a:ea typeface="宋体" panose="02010600030101010101" pitchFamily="2" charset="-122"/>
              </a:rPr>
              <a:t>（</a:t>
            </a:r>
            <a:r>
              <a:rPr lang="en-US" altLang="zh-CN" sz="1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Model</a:t>
            </a:r>
            <a:r>
              <a:rPr lang="zh-CN" altLang="en-US" sz="1200" dirty="0">
                <a:solidFill>
                  <a:schemeClr val="tx1"/>
                </a:solidFill>
                <a:latin typeface="宋体" panose="02010600030101010101" pitchFamily="2" charset="-122"/>
                <a:ea typeface="宋体" panose="02010600030101010101" pitchFamily="2" charset="-122"/>
              </a:rPr>
              <a:t>）</a:t>
            </a:r>
            <a:endParaRPr lang="zh-TW" altLang="en-US" sz="1200" dirty="0">
              <a:solidFill>
                <a:schemeClr val="tx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53068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43F0DD-E0AA-CBDF-2683-D126958AA87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D599139-4278-A02A-4AB8-A930D492EADB}"/>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D8F6125C-E7AD-B20D-CFF6-71399689E08F}"/>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lang="zh-CN" altLang="en-US" sz="900" dirty="0">
                <a:solidFill>
                  <a:srgbClr val="000000"/>
                </a:solidFill>
                <a:latin typeface="Times New Roman" pitchFamily="18" charset="0"/>
                <a:cs typeface="Times New Roman" pitchFamily="18" charset="0"/>
              </a:rPr>
              <a:t>服務業行銷</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Service</a:t>
            </a:r>
            <a:r>
              <a:rPr lang="en-US" altLang="zh-CN" sz="900" dirty="0">
                <a:solidFill>
                  <a:srgbClr val="000000"/>
                </a:solidFill>
                <a:latin typeface="Times New Roman" pitchFamily="18" charset="0"/>
                <a:cs typeface="Times New Roman" pitchFamily="18" charset="0"/>
              </a:rPr>
              <a:t> </a:t>
            </a:r>
            <a:r>
              <a:rPr lang="en-US" altLang="zh-CN" sz="900" i="1" dirty="0">
                <a:solidFill>
                  <a:srgbClr val="000000"/>
                </a:solidFill>
                <a:latin typeface="Times New Roman" pitchFamily="18" charset="0"/>
                <a:cs typeface="Times New Roman" pitchFamily="18" charset="0"/>
              </a:rPr>
              <a:t>Marketing</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區隔市場</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Segment Target</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
        <p:nvSpPr>
          <p:cNvPr id="4" name="矩形 3">
            <a:extLst>
              <a:ext uri="{FF2B5EF4-FFF2-40B4-BE49-F238E27FC236}">
                <a16:creationId xmlns:a16="http://schemas.microsoft.com/office/drawing/2014/main" id="{111BCD16-069D-77F3-E12E-77EAB9D5155C}"/>
              </a:ext>
            </a:extLst>
          </p:cNvPr>
          <p:cNvSpPr/>
          <p:nvPr/>
        </p:nvSpPr>
        <p:spPr>
          <a:xfrm>
            <a:off x="1257617" y="1175027"/>
            <a:ext cx="9006840" cy="821956"/>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服務業（</a:t>
            </a:r>
            <a:r>
              <a:rPr lang="en-US" altLang="zh-CN" sz="1100" dirty="0">
                <a:solidFill>
                  <a:srgbClr val="4D4D4D"/>
                </a:solidFill>
                <a:latin typeface="Times New Roman" pitchFamily="18" charset="0"/>
                <a:cs typeface="Times New Roman" pitchFamily="18" charset="0"/>
              </a:rPr>
              <a:t>service</a:t>
            </a:r>
            <a:r>
              <a:rPr lang="zh-CN" altLang="en-US" sz="1100" dirty="0">
                <a:solidFill>
                  <a:srgbClr val="4D4D4D"/>
                </a:solidFill>
                <a:latin typeface="Times New Roman" pitchFamily="18" charset="0"/>
                <a:cs typeface="Times New Roman" pitchFamily="18" charset="0"/>
              </a:rPr>
              <a:t>）的行銷策略（</a:t>
            </a:r>
            <a:r>
              <a:rPr lang="en-US" altLang="zh-CN" sz="1100" dirty="0">
                <a:solidFill>
                  <a:srgbClr val="4D4D4D"/>
                </a:solidFill>
                <a:latin typeface="Times New Roman" pitchFamily="18" charset="0"/>
                <a:cs typeface="Times New Roman" pitchFamily="18" charset="0"/>
              </a:rPr>
              <a:t>Marketing Strategy</a:t>
            </a:r>
            <a:r>
              <a:rPr lang="zh-CN" altLang="en-US" sz="1100" dirty="0">
                <a:solidFill>
                  <a:srgbClr val="4D4D4D"/>
                </a:solidFill>
                <a:latin typeface="Times New Roman" pitchFamily="18" charset="0"/>
                <a:cs typeface="Times New Roman" pitchFamily="18" charset="0"/>
              </a:rPr>
              <a:t>）：區隔市場（</a:t>
            </a:r>
            <a:r>
              <a:rPr lang="en-US" altLang="zh-CN" sz="1100" dirty="0">
                <a:solidFill>
                  <a:srgbClr val="4D4D4D"/>
                </a:solidFill>
                <a:latin typeface="Times New Roman" pitchFamily="18" charset="0"/>
                <a:cs typeface="Times New Roman" pitchFamily="18" charset="0"/>
              </a:rPr>
              <a:t>Segment Target</a:t>
            </a:r>
            <a:r>
              <a:rPr lang="zh-CN" altLang="en-US" sz="1100" dirty="0">
                <a:solidFill>
                  <a:srgbClr val="4D4D4D"/>
                </a:solidFill>
                <a:latin typeface="Times New Roman" pitchFamily="18" charset="0"/>
                <a:cs typeface="Times New Roman" pitchFamily="18" charset="0"/>
              </a:rPr>
              <a:t>）</a:t>
            </a:r>
            <a:endParaRPr lang="en-US" altLang="zh-CN" sz="1100" dirty="0">
              <a:solidFill>
                <a:srgbClr val="4D4D4D"/>
              </a:solidFill>
              <a:latin typeface="Times New Roman" pitchFamily="18" charset="0"/>
              <a:cs typeface="Times New Roman" pitchFamily="18" charset="0"/>
            </a:endParaRPr>
          </a:p>
          <a:p>
            <a:pPr>
              <a:lnSpc>
                <a:spcPct val="150000"/>
              </a:lnSpc>
            </a:pPr>
            <a:r>
              <a:rPr lang="zh-TW" altLang="en-US" sz="1100" dirty="0">
                <a:solidFill>
                  <a:srgbClr val="4D4D4D"/>
                </a:solidFill>
                <a:latin typeface="Times New Roman" pitchFamily="18" charset="0"/>
                <a:cs typeface="Times New Roman" pitchFamily="18" charset="0"/>
              </a:rPr>
              <a:t>所謂「目標行銷」（</a:t>
            </a:r>
            <a:r>
              <a:rPr lang="en-US" altLang="zh-TW" sz="1100" dirty="0">
                <a:solidFill>
                  <a:srgbClr val="4D4D4D"/>
                </a:solidFill>
                <a:latin typeface="Times New Roman" pitchFamily="18" charset="0"/>
                <a:cs typeface="Times New Roman" pitchFamily="18" charset="0"/>
              </a:rPr>
              <a:t>Target Marketing</a:t>
            </a:r>
            <a:r>
              <a:rPr lang="zh-TW" altLang="en-US" sz="1100" dirty="0">
                <a:solidFill>
                  <a:srgbClr val="4D4D4D"/>
                </a:solidFill>
                <a:latin typeface="Times New Roman" pitchFamily="18" charset="0"/>
                <a:cs typeface="Times New Roman" pitchFamily="18" charset="0"/>
              </a:rPr>
              <a:t>），市場區隔化（</a:t>
            </a:r>
            <a:r>
              <a:rPr lang="en-US" altLang="zh-TW" sz="1100" dirty="0">
                <a:solidFill>
                  <a:srgbClr val="4D4D4D"/>
                </a:solidFill>
                <a:latin typeface="Times New Roman" pitchFamily="18" charset="0"/>
                <a:cs typeface="Times New Roman" pitchFamily="18" charset="0"/>
              </a:rPr>
              <a:t>Market Segmentation</a:t>
            </a:r>
            <a:r>
              <a:rPr lang="zh-TW" altLang="en-US" sz="1100" dirty="0">
                <a:solidFill>
                  <a:srgbClr val="4D4D4D"/>
                </a:solidFill>
                <a:latin typeface="Times New Roman" pitchFamily="18" charset="0"/>
                <a:cs typeface="Times New Roman" pitchFamily="18" charset="0"/>
              </a:rPr>
              <a:t>）係指廠商將整個大市場（</a:t>
            </a:r>
            <a:r>
              <a:rPr lang="en-US" altLang="zh-TW" sz="1100" dirty="0">
                <a:solidFill>
                  <a:srgbClr val="4D4D4D"/>
                </a:solidFill>
                <a:latin typeface="Times New Roman" pitchFamily="18" charset="0"/>
                <a:cs typeface="Times New Roman" pitchFamily="18" charset="0"/>
              </a:rPr>
              <a:t>Whole Market</a:t>
            </a:r>
            <a:r>
              <a:rPr lang="zh-TW" altLang="en-US" sz="1100" dirty="0">
                <a:solidFill>
                  <a:srgbClr val="4D4D4D"/>
                </a:solidFill>
                <a:latin typeface="Times New Roman" pitchFamily="18" charset="0"/>
                <a:cs typeface="Times New Roman" pitchFamily="18" charset="0"/>
              </a:rPr>
              <a:t>）細分為不同的區隔市場（</a:t>
            </a:r>
            <a:r>
              <a:rPr lang="en-US" altLang="zh-TW" sz="1100" dirty="0">
                <a:solidFill>
                  <a:srgbClr val="4D4D4D"/>
                </a:solidFill>
                <a:latin typeface="Times New Roman" pitchFamily="18" charset="0"/>
                <a:cs typeface="Times New Roman" pitchFamily="18" charset="0"/>
              </a:rPr>
              <a:t>Segment Target</a:t>
            </a:r>
            <a:r>
              <a:rPr lang="zh-TW" altLang="en-US" sz="1100" dirty="0">
                <a:solidFill>
                  <a:srgbClr val="4D4D4D"/>
                </a:solidFill>
                <a:latin typeface="Times New Roman" pitchFamily="18" charset="0"/>
                <a:cs typeface="Times New Roman" pitchFamily="18" charset="0"/>
              </a:rPr>
              <a:t>）；然後針對這些區隔化後之市場，設計相對應的產品及行銷組合，以求滿足這些區隔目標之消費群，並進而達成銷售目標。</a:t>
            </a:r>
          </a:p>
        </p:txBody>
      </p:sp>
      <p:sp>
        <p:nvSpPr>
          <p:cNvPr id="5" name="矩形 4">
            <a:extLst>
              <a:ext uri="{FF2B5EF4-FFF2-40B4-BE49-F238E27FC236}">
                <a16:creationId xmlns:a16="http://schemas.microsoft.com/office/drawing/2014/main" id="{F3A681F2-667A-59FF-BDEF-B80BA820DC24}"/>
              </a:ext>
            </a:extLst>
          </p:cNvPr>
          <p:cNvSpPr/>
          <p:nvPr/>
        </p:nvSpPr>
        <p:spPr>
          <a:xfrm>
            <a:off x="1200777" y="3156155"/>
            <a:ext cx="3796651" cy="314125"/>
          </a:xfrm>
          <a:prstGeom prst="rect">
            <a:avLst/>
          </a:prstGeom>
        </p:spPr>
        <p:txBody>
          <a:bodyPr wrap="square">
            <a:spAutoFit/>
          </a:bodyPr>
          <a:lstStyle/>
          <a:p>
            <a:pPr algn="ctr">
              <a:lnSpc>
                <a:spcPct val="150000"/>
              </a:lnSpc>
            </a:pPr>
            <a:r>
              <a:rPr lang="zh-CN" altLang="en-US" sz="1100" dirty="0">
                <a:solidFill>
                  <a:srgbClr val="000000"/>
                </a:solidFill>
                <a:latin typeface="Times New Roman" pitchFamily="18" charset="0"/>
                <a:cs typeface="Times New Roman" pitchFamily="18" charset="0"/>
              </a:rPr>
              <a:t>服務型商品（</a:t>
            </a:r>
            <a:r>
              <a:rPr lang="en-US" altLang="zh-CN" sz="1100" dirty="0">
                <a:solidFill>
                  <a:srgbClr val="000000"/>
                </a:solidFill>
                <a:latin typeface="Times New Roman" pitchFamily="18" charset="0"/>
                <a:cs typeface="Times New Roman" pitchFamily="18" charset="0"/>
              </a:rPr>
              <a:t>Service</a:t>
            </a:r>
            <a:r>
              <a:rPr lang="zh-CN" altLang="en-US" sz="1100" dirty="0">
                <a:solidFill>
                  <a:srgbClr val="000000"/>
                </a:solidFill>
                <a:latin typeface="Times New Roman" pitchFamily="18" charset="0"/>
                <a:cs typeface="Times New Roman" pitchFamily="18" charset="0"/>
              </a:rPr>
              <a:t>）區隔市場（</a:t>
            </a:r>
            <a:r>
              <a:rPr lang="en-US" altLang="zh-CN" sz="1100" dirty="0">
                <a:solidFill>
                  <a:srgbClr val="000000"/>
                </a:solidFill>
                <a:latin typeface="Times New Roman" pitchFamily="18" charset="0"/>
                <a:cs typeface="Times New Roman" pitchFamily="18" charset="0"/>
              </a:rPr>
              <a:t>Segment Target</a:t>
            </a:r>
            <a:r>
              <a:rPr lang="zh-CN" altLang="en-US" sz="1100" dirty="0">
                <a:solidFill>
                  <a:srgbClr val="000000"/>
                </a:solidFill>
                <a:latin typeface="Times New Roman" pitchFamily="18" charset="0"/>
                <a:cs typeface="Times New Roman" pitchFamily="18" charset="0"/>
              </a:rPr>
              <a:t>）的特徵</a:t>
            </a:r>
            <a:endParaRPr lang="zh-TW" altLang="en-US" sz="1100" dirty="0">
              <a:solidFill>
                <a:srgbClr val="000000"/>
              </a:solidFill>
              <a:latin typeface="Times New Roman" pitchFamily="18" charset="0"/>
              <a:cs typeface="Times New Roman" pitchFamily="18" charset="0"/>
            </a:endParaRPr>
          </a:p>
        </p:txBody>
      </p:sp>
      <p:sp>
        <p:nvSpPr>
          <p:cNvPr id="6" name="矩形 5">
            <a:extLst>
              <a:ext uri="{FF2B5EF4-FFF2-40B4-BE49-F238E27FC236}">
                <a16:creationId xmlns:a16="http://schemas.microsoft.com/office/drawing/2014/main" id="{8FE1F097-EF1C-871A-242C-ABDB34CE2656}"/>
              </a:ext>
            </a:extLst>
          </p:cNvPr>
          <p:cNvSpPr/>
          <p:nvPr/>
        </p:nvSpPr>
        <p:spPr>
          <a:xfrm>
            <a:off x="5272630" y="2651627"/>
            <a:ext cx="447017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1</a:t>
            </a:r>
            <a:r>
              <a:rPr lang="zh-TW" altLang="en-US" sz="1100" dirty="0">
                <a:solidFill>
                  <a:srgbClr val="000000"/>
                </a:solidFill>
                <a:latin typeface="Times New Roman" pitchFamily="18" charset="0"/>
                <a:cs typeface="Times New Roman" pitchFamily="18" charset="0"/>
              </a:rPr>
              <a:t>、較爲窄小</a:t>
            </a:r>
            <a:r>
              <a:rPr lang="zh-CN" altLang="en-US" sz="1100" dirty="0">
                <a:solidFill>
                  <a:srgbClr val="000000"/>
                </a:solidFill>
                <a:latin typeface="Times New Roman" pitchFamily="18" charset="0"/>
                <a:cs typeface="Times New Roman" pitchFamily="18" charset="0"/>
              </a:rPr>
              <a:t>，異質性高、針對性定制化服務。</a:t>
            </a:r>
            <a:endParaRPr lang="zh-TW" altLang="en-US" sz="1100" dirty="0">
              <a:solidFill>
                <a:srgbClr val="000000"/>
              </a:solidFill>
              <a:latin typeface="Times New Roman" pitchFamily="18" charset="0"/>
              <a:cs typeface="Times New Roman" pitchFamily="18" charset="0"/>
            </a:endParaRPr>
          </a:p>
        </p:txBody>
      </p:sp>
      <p:sp>
        <p:nvSpPr>
          <p:cNvPr id="7" name="左大括号 6">
            <a:extLst>
              <a:ext uri="{FF2B5EF4-FFF2-40B4-BE49-F238E27FC236}">
                <a16:creationId xmlns:a16="http://schemas.microsoft.com/office/drawing/2014/main" id="{50543499-814D-2E4A-65DF-303C013C143E}"/>
              </a:ext>
            </a:extLst>
          </p:cNvPr>
          <p:cNvSpPr/>
          <p:nvPr/>
        </p:nvSpPr>
        <p:spPr>
          <a:xfrm>
            <a:off x="4997428" y="2700539"/>
            <a:ext cx="264989" cy="1225358"/>
          </a:xfrm>
          <a:prstGeom prst="leftBrace">
            <a:avLst/>
          </a:prstGeom>
          <a:ln w="63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p>
        </p:txBody>
      </p:sp>
      <p:sp>
        <p:nvSpPr>
          <p:cNvPr id="8" name="矩形 7">
            <a:extLst>
              <a:ext uri="{FF2B5EF4-FFF2-40B4-BE49-F238E27FC236}">
                <a16:creationId xmlns:a16="http://schemas.microsoft.com/office/drawing/2014/main" id="{E4888246-605D-1BC5-003B-D947218C35A7}"/>
              </a:ext>
            </a:extLst>
          </p:cNvPr>
          <p:cNvSpPr/>
          <p:nvPr/>
        </p:nvSpPr>
        <p:spPr>
          <a:xfrm>
            <a:off x="5272627" y="2971668"/>
            <a:ext cx="4470170" cy="314125"/>
          </a:xfrm>
          <a:prstGeom prst="rect">
            <a:avLst/>
          </a:prstGeom>
        </p:spPr>
        <p:txBody>
          <a:bodyPr wrap="square">
            <a:spAutoFit/>
          </a:bodyPr>
          <a:lstStyle/>
          <a:p>
            <a:pPr>
              <a:lnSpc>
                <a:spcPct val="150000"/>
              </a:lnSpc>
            </a:pPr>
            <a:r>
              <a:rPr lang="en-US" altLang="zh-TW" sz="1100" dirty="0">
                <a:solidFill>
                  <a:srgbClr val="000000"/>
                </a:solidFill>
                <a:latin typeface="Times New Roman" pitchFamily="18" charset="0"/>
                <a:cs typeface="Times New Roman" pitchFamily="18" charset="0"/>
              </a:rPr>
              <a:t>2</a:t>
            </a:r>
            <a:r>
              <a:rPr lang="zh-TW" altLang="en-US" sz="1100" dirty="0">
                <a:solidFill>
                  <a:srgbClr val="000000"/>
                </a:solidFill>
                <a:latin typeface="Times New Roman" pitchFamily="18" charset="0"/>
                <a:cs typeface="Times New Roman" pitchFamily="18" charset="0"/>
              </a:rPr>
              <a:t>、客戶對服務活動的定義和歸類，與服務供應商的定義和歸類不同</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9" name="矩形 8">
            <a:extLst>
              <a:ext uri="{FF2B5EF4-FFF2-40B4-BE49-F238E27FC236}">
                <a16:creationId xmlns:a16="http://schemas.microsoft.com/office/drawing/2014/main" id="{E5E2A7CF-8A7C-1A79-5BDB-FA98C90E4919}"/>
              </a:ext>
            </a:extLst>
          </p:cNvPr>
          <p:cNvSpPr/>
          <p:nvPr/>
        </p:nvSpPr>
        <p:spPr>
          <a:xfrm>
            <a:off x="5272628" y="3291715"/>
            <a:ext cx="447017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3</a:t>
            </a:r>
            <a:r>
              <a:rPr lang="zh-TW" altLang="en-US" sz="1100" dirty="0">
                <a:solidFill>
                  <a:srgbClr val="000000"/>
                </a:solidFill>
                <a:latin typeface="Times New Roman" pitchFamily="18" charset="0"/>
                <a:cs typeface="Times New Roman" pitchFamily="18" charset="0"/>
              </a:rPr>
              <a:t>、可按區隔市場（</a:t>
            </a:r>
            <a:r>
              <a:rPr lang="en-US" altLang="zh-TW" sz="1100" dirty="0">
                <a:solidFill>
                  <a:srgbClr val="000000"/>
                </a:solidFill>
                <a:latin typeface="Times New Roman" pitchFamily="18" charset="0"/>
                <a:cs typeface="Times New Roman" pitchFamily="18" charset="0"/>
              </a:rPr>
              <a:t>Segment Target</a:t>
            </a:r>
            <a:r>
              <a:rPr lang="zh-TW" altLang="en-US" sz="1100" dirty="0">
                <a:solidFill>
                  <a:srgbClr val="000000"/>
                </a:solidFill>
                <a:latin typeface="Times New Roman" pitchFamily="18" charset="0"/>
                <a:cs typeface="Times New Roman" pitchFamily="18" charset="0"/>
              </a:rPr>
              <a:t>）的需求來</a:t>
            </a:r>
            <a:r>
              <a:rPr lang="zh-CN" altLang="en-US" sz="1100" dirty="0">
                <a:solidFill>
                  <a:srgbClr val="000000"/>
                </a:solidFill>
                <a:latin typeface="Times New Roman" pitchFamily="18" charset="0"/>
                <a:cs typeface="Times New Roman" pitchFamily="18" charset="0"/>
              </a:rPr>
              <a:t>預測</a:t>
            </a:r>
            <a:r>
              <a:rPr lang="zh-TW" altLang="en-US" sz="1100" dirty="0">
                <a:solidFill>
                  <a:srgbClr val="000000"/>
                </a:solidFill>
                <a:latin typeface="Times New Roman" pitchFamily="18" charset="0"/>
                <a:cs typeface="Times New Roman" pitchFamily="18" charset="0"/>
              </a:rPr>
              <a:t>調整服務的容量</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0" name="矩形 9">
            <a:extLst>
              <a:ext uri="{FF2B5EF4-FFF2-40B4-BE49-F238E27FC236}">
                <a16:creationId xmlns:a16="http://schemas.microsoft.com/office/drawing/2014/main" id="{4E0658E2-B014-4831-E791-7F8018868E06}"/>
              </a:ext>
            </a:extLst>
          </p:cNvPr>
          <p:cNvSpPr/>
          <p:nvPr/>
        </p:nvSpPr>
        <p:spPr>
          <a:xfrm>
            <a:off x="5272628" y="3611771"/>
            <a:ext cx="4470170" cy="314125"/>
          </a:xfrm>
          <a:prstGeom prst="rect">
            <a:avLst/>
          </a:prstGeom>
        </p:spPr>
        <p:txBody>
          <a:bodyPr wrap="square">
            <a:spAutoFit/>
          </a:bodyPr>
          <a:lstStyle/>
          <a:p>
            <a:pPr>
              <a:lnSpc>
                <a:spcPct val="150000"/>
              </a:lnSpc>
            </a:pPr>
            <a:r>
              <a:rPr lang="en-US" altLang="zh-CN" sz="1100" dirty="0">
                <a:solidFill>
                  <a:srgbClr val="000000"/>
                </a:solidFill>
                <a:latin typeface="Times New Roman" pitchFamily="18" charset="0"/>
                <a:cs typeface="Times New Roman" pitchFamily="18" charset="0"/>
              </a:rPr>
              <a:t>4</a:t>
            </a:r>
            <a:r>
              <a:rPr lang="zh-TW" altLang="en-US" sz="1100" dirty="0">
                <a:solidFill>
                  <a:srgbClr val="000000"/>
                </a:solidFill>
                <a:latin typeface="Times New Roman" pitchFamily="18" charset="0"/>
                <a:cs typeface="Times New Roman" pitchFamily="18" charset="0"/>
              </a:rPr>
              <a:t>、</a:t>
            </a:r>
            <a:r>
              <a:rPr lang="zh-CN" altLang="en-US" sz="1100" dirty="0">
                <a:solidFill>
                  <a:srgbClr val="000000"/>
                </a:solidFill>
                <a:latin typeface="Times New Roman" pitchFamily="18" charset="0"/>
                <a:cs typeface="Times New Roman" pitchFamily="18" charset="0"/>
              </a:rPr>
              <a:t>可</a:t>
            </a:r>
            <a:r>
              <a:rPr lang="zh-TW" altLang="en-US" sz="1100" dirty="0">
                <a:solidFill>
                  <a:srgbClr val="000000"/>
                </a:solidFill>
                <a:latin typeface="Times New Roman" pitchFamily="18" charset="0"/>
                <a:cs typeface="Times New Roman" pitchFamily="18" charset="0"/>
              </a:rPr>
              <a:t>提高買賣雙方的自信程度</a:t>
            </a:r>
            <a:r>
              <a:rPr lang="zh-CN" altLang="en-US" sz="1100" dirty="0">
                <a:solidFill>
                  <a:srgbClr val="000000"/>
                </a:solidFill>
                <a:latin typeface="Times New Roman" pitchFamily="18" charset="0"/>
                <a:cs typeface="Times New Roman" pitchFamily="18" charset="0"/>
              </a:rPr>
              <a:t>。</a:t>
            </a:r>
            <a:endParaRPr lang="zh-TW" altLang="en-US" sz="1100" dirty="0">
              <a:solidFill>
                <a:srgbClr val="000000"/>
              </a:solidFill>
              <a:latin typeface="Times New Roman" pitchFamily="18" charset="0"/>
              <a:cs typeface="Times New Roman" pitchFamily="18" charset="0"/>
            </a:endParaRPr>
          </a:p>
        </p:txBody>
      </p:sp>
      <p:sp>
        <p:nvSpPr>
          <p:cNvPr id="11" name="矩形 10">
            <a:extLst>
              <a:ext uri="{FF2B5EF4-FFF2-40B4-BE49-F238E27FC236}">
                <a16:creationId xmlns:a16="http://schemas.microsoft.com/office/drawing/2014/main" id="{68470080-26AE-BC7A-16DD-D483A9E1CC30}"/>
              </a:ext>
            </a:extLst>
          </p:cNvPr>
          <p:cNvSpPr/>
          <p:nvPr/>
        </p:nvSpPr>
        <p:spPr>
          <a:xfrm>
            <a:off x="755528" y="4622529"/>
            <a:ext cx="10011018" cy="314125"/>
          </a:xfrm>
          <a:prstGeom prst="rect">
            <a:avLst/>
          </a:prstGeom>
        </p:spPr>
        <p:txBody>
          <a:bodyPr wrap="square">
            <a:spAutoFit/>
          </a:bodyPr>
          <a:lstStyle/>
          <a:p>
            <a:pPr algn="ctr">
              <a:lnSpc>
                <a:spcPct val="150000"/>
              </a:lnSpc>
            </a:pPr>
            <a:r>
              <a:rPr lang="en-US" altLang="zh-CN" sz="1100" dirty="0">
                <a:solidFill>
                  <a:srgbClr val="4D4D4D"/>
                </a:solidFill>
                <a:latin typeface="Times New Roman" pitchFamily="18" charset="0"/>
                <a:cs typeface="Times New Roman" pitchFamily="18" charset="0"/>
              </a:rPr>
              <a:t>《</a:t>
            </a:r>
            <a:r>
              <a:rPr lang="zh-TW" altLang="en-US" sz="1100" dirty="0">
                <a:solidFill>
                  <a:srgbClr val="4D4D4D"/>
                </a:solidFill>
                <a:latin typeface="Times New Roman" pitchFamily="18" charset="0"/>
                <a:cs typeface="Times New Roman" pitchFamily="18" charset="0"/>
              </a:rPr>
              <a:t>全面的客戶服務</a:t>
            </a:r>
            <a:r>
              <a:rPr lang="en-US" altLang="zh-CN" sz="1100" dirty="0">
                <a:solidFill>
                  <a:srgbClr val="4D4D4D"/>
                </a:solidFill>
                <a:latin typeface="Times New Roman" pitchFamily="18" charset="0"/>
                <a:cs typeface="Times New Roman" pitchFamily="18" charset="0"/>
              </a:rPr>
              <a:t>》</a:t>
            </a:r>
            <a:r>
              <a:rPr lang="zh-CN" altLang="en-US" sz="1100" dirty="0">
                <a:solidFill>
                  <a:srgbClr val="4D4D4D"/>
                </a:solidFill>
                <a:latin typeface="Times New Roman" pitchFamily="18" charset="0"/>
                <a:cs typeface="Times New Roman" pitchFamily="18" charset="0"/>
              </a:rPr>
              <a:t>：</a:t>
            </a:r>
            <a:r>
              <a:rPr lang="en-US" altLang="zh-CN" sz="1100" dirty="0" err="1">
                <a:solidFill>
                  <a:srgbClr val="4D4D4D"/>
                </a:solidFill>
                <a:latin typeface="Times New Roman" pitchFamily="18" charset="0"/>
                <a:cs typeface="Times New Roman" pitchFamily="18" charset="0"/>
              </a:rPr>
              <a:t>Daviddow</a:t>
            </a:r>
            <a:r>
              <a:rPr lang="en-US" altLang="zh-CN" sz="1100" dirty="0">
                <a:solidFill>
                  <a:srgbClr val="4D4D4D"/>
                </a:solidFill>
                <a:latin typeface="Times New Roman" pitchFamily="18" charset="0"/>
                <a:cs typeface="Times New Roman" pitchFamily="18" charset="0"/>
              </a:rPr>
              <a:t>, William H. &amp; Bro Uttal. (1989). 《Total Customer Service》. New York: Harper &amp; Row </a:t>
            </a:r>
            <a:r>
              <a:rPr lang="en-US" altLang="zh-CN" sz="1100" dirty="0" err="1">
                <a:solidFill>
                  <a:srgbClr val="4D4D4D"/>
                </a:solidFill>
                <a:latin typeface="Times New Roman" pitchFamily="18" charset="0"/>
                <a:cs typeface="Times New Roman" pitchFamily="18" charset="0"/>
              </a:rPr>
              <a:t>Publisher.Davidow</a:t>
            </a:r>
            <a:r>
              <a:rPr lang="en-US" altLang="zh-CN" sz="1100" dirty="0">
                <a:solidFill>
                  <a:srgbClr val="4D4D4D"/>
                </a:solidFill>
                <a:latin typeface="Times New Roman" pitchFamily="18" charset="0"/>
                <a:cs typeface="Times New Roman" pitchFamily="18" charset="0"/>
              </a:rPr>
              <a:t>, W.H., &amp; Uttal, B. (1989)</a:t>
            </a:r>
            <a:endParaRPr lang="zh-TW" altLang="en-US" sz="1100" dirty="0">
              <a:solidFill>
                <a:srgbClr val="4D4D4D"/>
              </a:solidFill>
              <a:latin typeface="Times New Roman" pitchFamily="18" charset="0"/>
              <a:cs typeface="Times New Roman" pitchFamily="18" charset="0"/>
            </a:endParaRPr>
          </a:p>
        </p:txBody>
      </p:sp>
    </p:spTree>
    <p:extLst>
      <p:ext uri="{BB962C8B-B14F-4D97-AF65-F5344CB8AC3E}">
        <p14:creationId xmlns:p14="http://schemas.microsoft.com/office/powerpoint/2010/main" val="3050404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06EE06-DEAC-42A3-0957-272456986AA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5A94C2B-D14D-3445-3DE3-E081BF22AD12}"/>
              </a:ext>
            </a:extLst>
          </p:cNvPr>
          <p:cNvSpPr txBox="1">
            <a:spLocks/>
          </p:cNvSpPr>
          <p:nvPr/>
        </p:nvSpPr>
        <p:spPr bwMode="auto">
          <a:xfrm>
            <a:off x="44767" y="60568"/>
            <a:ext cx="8524875" cy="215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400">
                <a:solidFill>
                  <a:srgbClr val="C7000B"/>
                </a:solidFill>
                <a:latin typeface="+mj-lt"/>
                <a:ea typeface="+mj-ea"/>
                <a:cs typeface="+mj-cs"/>
              </a:defRPr>
            </a:lvl1pPr>
            <a:lvl2pPr algn="l" rtl="0" eaLnBrk="0" fontAlgn="base" hangingPunct="0">
              <a:spcBef>
                <a:spcPct val="0"/>
              </a:spcBef>
              <a:spcAft>
                <a:spcPct val="0"/>
              </a:spcAft>
              <a:defRPr sz="2400">
                <a:solidFill>
                  <a:srgbClr val="C7000B"/>
                </a:solidFill>
                <a:latin typeface="Arial" charset="0"/>
                <a:ea typeface="方正兰亭黑6_GBK" pitchFamily="2" charset="-122"/>
              </a:defRPr>
            </a:lvl2pPr>
            <a:lvl3pPr algn="l" rtl="0" eaLnBrk="0" fontAlgn="base" hangingPunct="0">
              <a:spcBef>
                <a:spcPct val="0"/>
              </a:spcBef>
              <a:spcAft>
                <a:spcPct val="0"/>
              </a:spcAft>
              <a:defRPr sz="2400">
                <a:solidFill>
                  <a:srgbClr val="C7000B"/>
                </a:solidFill>
                <a:latin typeface="Arial" charset="0"/>
                <a:ea typeface="方正兰亭黑6_GBK" pitchFamily="2" charset="-122"/>
              </a:defRPr>
            </a:lvl3pPr>
            <a:lvl4pPr algn="l" rtl="0" eaLnBrk="0" fontAlgn="base" hangingPunct="0">
              <a:spcBef>
                <a:spcPct val="0"/>
              </a:spcBef>
              <a:spcAft>
                <a:spcPct val="0"/>
              </a:spcAft>
              <a:defRPr sz="2400">
                <a:solidFill>
                  <a:srgbClr val="C7000B"/>
                </a:solidFill>
                <a:latin typeface="Arial" charset="0"/>
                <a:ea typeface="方正兰亭黑6_GBK" pitchFamily="2" charset="-122"/>
              </a:defRPr>
            </a:lvl4pPr>
            <a:lvl5pPr algn="l" rtl="0" eaLnBrk="0" fontAlgn="base" hangingPunct="0">
              <a:spcBef>
                <a:spcPct val="0"/>
              </a:spcBef>
              <a:spcAft>
                <a:spcPct val="0"/>
              </a:spcAft>
              <a:defRPr sz="2400">
                <a:solidFill>
                  <a:srgbClr val="C7000B"/>
                </a:solidFill>
                <a:latin typeface="Arial" charset="0"/>
                <a:ea typeface="方正兰亭黑6_GBK" pitchFamily="2" charset="-122"/>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a:lstStyle>
          <a:p>
            <a:r>
              <a:rPr lang="zh-CN" altLang="en-US" sz="1500" dirty="0">
                <a:ea typeface="楷体_GB2312" pitchFamily="49" charset="-122"/>
              </a:rPr>
              <a:t>行銷學</a:t>
            </a:r>
          </a:p>
        </p:txBody>
      </p:sp>
      <p:sp>
        <p:nvSpPr>
          <p:cNvPr id="3" name="矩形 3">
            <a:extLst>
              <a:ext uri="{FF2B5EF4-FFF2-40B4-BE49-F238E27FC236}">
                <a16:creationId xmlns:a16="http://schemas.microsoft.com/office/drawing/2014/main" id="{8037DDB8-D647-2373-504F-D18B569C5EFD}"/>
              </a:ext>
            </a:extLst>
          </p:cNvPr>
          <p:cNvSpPr>
            <a:spLocks noChangeArrowheads="1"/>
          </p:cNvSpPr>
          <p:nvPr/>
        </p:nvSpPr>
        <p:spPr bwMode="auto">
          <a:xfrm>
            <a:off x="48707" y="240082"/>
            <a:ext cx="953407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行銷學</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en-US" altLang="zh-TW" sz="1200" b="0" i="1"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Marketing</a:t>
            </a:r>
            <a:r>
              <a:rPr kumimoji="0" lang="en-US" altLang="zh-TW" sz="1200" b="0" i="0" u="none" strike="noStrike" kern="1200" cap="none" spc="0" normalizeH="0" baseline="0" noProof="0" dirty="0">
                <a:ln>
                  <a:noFill/>
                </a:ln>
                <a:solidFill>
                  <a:srgbClr val="000000"/>
                </a:solidFill>
                <a:effectLst/>
                <a:uLnTx/>
                <a:uFillTx/>
                <a:latin typeface="Arial" charset="0"/>
                <a:ea typeface="宋体" pitchFamily="2" charset="-122"/>
                <a:cs typeface="+mn-cs"/>
              </a:rPr>
              <a:t>)</a:t>
            </a:r>
            <a:r>
              <a:rPr kumimoji="0" lang="zh-TW" altLang="en-US" sz="1200" b="0" i="0" u="none" strike="noStrike" kern="1200" cap="none" spc="0" normalizeH="0" baseline="0" noProof="0" dirty="0">
                <a:ln>
                  <a:noFill/>
                </a:ln>
                <a:solidFill>
                  <a:srgbClr val="000000"/>
                </a:solidFill>
                <a:effectLst/>
                <a:uLnTx/>
                <a:uFillTx/>
                <a:latin typeface="Arial" charset="0"/>
                <a:ea typeface="宋体" pitchFamily="2" charset="-122"/>
                <a:cs typeface="+mn-cs"/>
              </a:rPr>
              <a:t> </a:t>
            </a:r>
            <a:r>
              <a:rPr kumimoji="0" lang="zh-CN" altLang="en-US" sz="12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zh-CN" altLang="en-US" sz="9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a:t>
            </a:r>
            <a:r>
              <a:rPr kumimoji="0" lang="en-US" altLang="zh-CN" sz="1300" b="0" i="0" u="none" strike="noStrike" kern="1200" cap="none" spc="0" normalizeH="0" baseline="0" noProof="0" dirty="0">
                <a:ln>
                  <a:noFill/>
                </a:ln>
                <a:solidFill>
                  <a:srgbClr val="000000"/>
                </a:solidFill>
                <a:effectLst/>
                <a:uLnTx/>
                <a:uFillTx/>
                <a:latin typeface="Arial" pitchFamily="34" charset="0"/>
                <a:ea typeface="宋体" pitchFamily="2" charset="-122"/>
                <a:cs typeface="+mn-cs"/>
              </a:rPr>
              <a:t> </a:t>
            </a:r>
            <a:r>
              <a:rPr lang="zh-CN" altLang="en-US" sz="900" dirty="0">
                <a:solidFill>
                  <a:srgbClr val="000000"/>
                </a:solidFill>
                <a:latin typeface="Times New Roman" pitchFamily="18" charset="0"/>
                <a:cs typeface="Times New Roman" pitchFamily="18" charset="0"/>
              </a:rPr>
              <a:t>服務業行銷</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Service</a:t>
            </a:r>
            <a:r>
              <a:rPr lang="en-US" altLang="zh-CN" sz="900" dirty="0">
                <a:solidFill>
                  <a:srgbClr val="000000"/>
                </a:solidFill>
                <a:latin typeface="Times New Roman" pitchFamily="18" charset="0"/>
                <a:cs typeface="Times New Roman" pitchFamily="18" charset="0"/>
              </a:rPr>
              <a:t> </a:t>
            </a:r>
            <a:r>
              <a:rPr lang="en-US" altLang="zh-CN" sz="900" i="1" dirty="0">
                <a:solidFill>
                  <a:srgbClr val="000000"/>
                </a:solidFill>
                <a:latin typeface="Times New Roman" pitchFamily="18" charset="0"/>
                <a:cs typeface="Times New Roman" pitchFamily="18" charset="0"/>
              </a:rPr>
              <a:t>Marketing</a:t>
            </a:r>
            <a:r>
              <a:rPr lang="en-US" altLang="zh-TW" sz="900" dirty="0">
                <a:solidFill>
                  <a:srgbClr val="000000"/>
                </a:solidFill>
                <a:latin typeface="Times New Roman" pitchFamily="18" charset="0"/>
                <a:cs typeface="Times New Roman" pitchFamily="18" charset="0"/>
              </a:rPr>
              <a:t>) - </a:t>
            </a:r>
            <a:r>
              <a:rPr lang="zh-CN" altLang="en-US" sz="900" dirty="0">
                <a:solidFill>
                  <a:srgbClr val="000000"/>
                </a:solidFill>
                <a:latin typeface="Times New Roman" pitchFamily="18" charset="0"/>
                <a:cs typeface="Times New Roman" pitchFamily="18" charset="0"/>
              </a:rPr>
              <a:t>行銷策略</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strategy</a:t>
            </a:r>
            <a:r>
              <a:rPr lang="en-US" altLang="zh-CN" sz="900" dirty="0">
                <a:solidFill>
                  <a:srgbClr val="000000"/>
                </a:solidFill>
                <a:latin typeface="Times New Roman" pitchFamily="18" charset="0"/>
                <a:cs typeface="Times New Roman" pitchFamily="18" charset="0"/>
              </a:rPr>
              <a:t>)</a:t>
            </a:r>
            <a:r>
              <a:rPr lang="zh-CN" altLang="en-US" sz="900" dirty="0">
                <a:solidFill>
                  <a:srgbClr val="000000"/>
                </a:solidFill>
                <a:latin typeface="Times New Roman" pitchFamily="18" charset="0"/>
                <a:cs typeface="Times New Roman" pitchFamily="18" charset="0"/>
              </a:rPr>
              <a:t>：</a:t>
            </a:r>
            <a:r>
              <a:rPr lang="zh-TW" altLang="en-US" sz="900" dirty="0">
                <a:solidFill>
                  <a:srgbClr val="000000"/>
                </a:solidFill>
                <a:latin typeface="Times New Roman" pitchFamily="18" charset="0"/>
                <a:cs typeface="Times New Roman" pitchFamily="18" charset="0"/>
              </a:rPr>
              <a:t>服務型商品的概念化</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Conceptualization</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a:t>
            </a:r>
          </a:p>
        </p:txBody>
      </p:sp>
      <p:sp>
        <p:nvSpPr>
          <p:cNvPr id="4" name="矩形 3">
            <a:extLst>
              <a:ext uri="{FF2B5EF4-FFF2-40B4-BE49-F238E27FC236}">
                <a16:creationId xmlns:a16="http://schemas.microsoft.com/office/drawing/2014/main" id="{E40E0D25-BBF9-D033-6F73-1AAE3858054A}"/>
              </a:ext>
            </a:extLst>
          </p:cNvPr>
          <p:cNvSpPr/>
          <p:nvPr/>
        </p:nvSpPr>
        <p:spPr>
          <a:xfrm>
            <a:off x="2168965" y="1108647"/>
            <a:ext cx="7184143" cy="314125"/>
          </a:xfrm>
          <a:prstGeom prst="rect">
            <a:avLst/>
          </a:prstGeom>
        </p:spPr>
        <p:txBody>
          <a:bodyPr wrap="square">
            <a:spAutoFit/>
          </a:bodyPr>
          <a:lstStyle/>
          <a:p>
            <a:pPr>
              <a:lnSpc>
                <a:spcPct val="150000"/>
              </a:lnSpc>
            </a:pPr>
            <a:r>
              <a:rPr lang="zh-CN" altLang="en-US" sz="1100" dirty="0">
                <a:solidFill>
                  <a:srgbClr val="4D4D4D"/>
                </a:solidFill>
                <a:latin typeface="Times New Roman" pitchFamily="18" charset="0"/>
                <a:cs typeface="Times New Roman" pitchFamily="18" charset="0"/>
              </a:rPr>
              <a:t>服務業（</a:t>
            </a:r>
            <a:r>
              <a:rPr lang="en-US" altLang="zh-CN" sz="1100" dirty="0">
                <a:solidFill>
                  <a:srgbClr val="4D4D4D"/>
                </a:solidFill>
                <a:latin typeface="Times New Roman" pitchFamily="18" charset="0"/>
                <a:cs typeface="Times New Roman" pitchFamily="18" charset="0"/>
              </a:rPr>
              <a:t>service</a:t>
            </a:r>
            <a:r>
              <a:rPr lang="zh-CN" altLang="en-US" sz="1100" dirty="0">
                <a:solidFill>
                  <a:srgbClr val="4D4D4D"/>
                </a:solidFill>
                <a:latin typeface="Times New Roman" pitchFamily="18" charset="0"/>
                <a:cs typeface="Times New Roman" pitchFamily="18" charset="0"/>
              </a:rPr>
              <a:t>）的行銷策略（</a:t>
            </a:r>
            <a:r>
              <a:rPr lang="en-US" altLang="zh-CN" sz="1100" dirty="0">
                <a:solidFill>
                  <a:srgbClr val="4D4D4D"/>
                </a:solidFill>
                <a:latin typeface="Times New Roman" pitchFamily="18" charset="0"/>
                <a:cs typeface="Times New Roman" pitchFamily="18" charset="0"/>
              </a:rPr>
              <a:t>Marketing Strategy</a:t>
            </a:r>
            <a:r>
              <a:rPr lang="zh-CN" altLang="en-US" sz="1100" dirty="0">
                <a:solidFill>
                  <a:srgbClr val="4D4D4D"/>
                </a:solidFill>
                <a:latin typeface="Times New Roman" pitchFamily="18" charset="0"/>
                <a:cs typeface="Times New Roman" pitchFamily="18" charset="0"/>
              </a:rPr>
              <a:t>）：服務類型商品的概念化（</a:t>
            </a:r>
            <a:r>
              <a:rPr lang="en-US" altLang="zh-CN" sz="1100" dirty="0">
                <a:solidFill>
                  <a:srgbClr val="4D4D4D"/>
                </a:solidFill>
                <a:latin typeface="Times New Roman" pitchFamily="18" charset="0"/>
                <a:cs typeface="Times New Roman" pitchFamily="18" charset="0"/>
              </a:rPr>
              <a:t>Conceptualization</a:t>
            </a:r>
            <a:r>
              <a:rPr lang="zh-CN" altLang="en-US" sz="1100" dirty="0">
                <a:solidFill>
                  <a:srgbClr val="4D4D4D"/>
                </a:solidFill>
                <a:latin typeface="Times New Roman" pitchFamily="18" charset="0"/>
                <a:cs typeface="Times New Roman" pitchFamily="18" charset="0"/>
              </a:rPr>
              <a:t>）</a:t>
            </a:r>
            <a:endParaRPr lang="zh-TW" altLang="en-US" sz="1100" dirty="0">
              <a:solidFill>
                <a:srgbClr val="4D4D4D"/>
              </a:solidFill>
              <a:latin typeface="Times New Roman" pitchFamily="18" charset="0"/>
              <a:cs typeface="Times New Roman" pitchFamily="18" charset="0"/>
            </a:endParaRPr>
          </a:p>
        </p:txBody>
      </p:sp>
      <p:sp>
        <p:nvSpPr>
          <p:cNvPr id="5" name="矩形 4">
            <a:extLst>
              <a:ext uri="{FF2B5EF4-FFF2-40B4-BE49-F238E27FC236}">
                <a16:creationId xmlns:a16="http://schemas.microsoft.com/office/drawing/2014/main" id="{0B4E07C7-8C00-EC53-3E59-375C59D5EC9E}"/>
              </a:ext>
            </a:extLst>
          </p:cNvPr>
          <p:cNvSpPr/>
          <p:nvPr/>
        </p:nvSpPr>
        <p:spPr>
          <a:xfrm>
            <a:off x="1480423" y="4855610"/>
            <a:ext cx="8561228" cy="314125"/>
          </a:xfrm>
          <a:prstGeom prst="rect">
            <a:avLst/>
          </a:prstGeom>
        </p:spPr>
        <p:txBody>
          <a:bodyPr wrap="square">
            <a:spAutoFit/>
          </a:bodyPr>
          <a:lstStyle/>
          <a:p>
            <a:pPr algn="ctr">
              <a:lnSpc>
                <a:spcPct val="150000"/>
              </a:lnSpc>
            </a:pPr>
            <a:r>
              <a:rPr lang="en-US" altLang="zh-CN" sz="1100" dirty="0">
                <a:solidFill>
                  <a:srgbClr val="4D4D4D"/>
                </a:solidFill>
                <a:latin typeface="Times New Roman" pitchFamily="18" charset="0"/>
                <a:cs typeface="Times New Roman" pitchFamily="18" charset="0"/>
              </a:rPr>
              <a:t>Donald Cowell. The Management of </a:t>
            </a:r>
            <a:r>
              <a:rPr lang="en-US" altLang="zh-CN" sz="1100" dirty="0" err="1">
                <a:solidFill>
                  <a:srgbClr val="4D4D4D"/>
                </a:solidFill>
                <a:latin typeface="Times New Roman" pitchFamily="18" charset="0"/>
                <a:cs typeface="Times New Roman" pitchFamily="18" charset="0"/>
              </a:rPr>
              <a:t>Services.London</a:t>
            </a:r>
            <a:r>
              <a:rPr lang="en-US" altLang="zh-CN" sz="1100" dirty="0">
                <a:solidFill>
                  <a:srgbClr val="4D4D4D"/>
                </a:solidFill>
                <a:latin typeface="Times New Roman" pitchFamily="18" charset="0"/>
                <a:cs typeface="Times New Roman" pitchFamily="18" charset="0"/>
              </a:rPr>
              <a:t>: William Heinemann, Ltd. 1984. 100. Published by Heinemann Professional Publishing, Ltd.</a:t>
            </a:r>
            <a:endParaRPr lang="zh-TW" altLang="en-US" sz="1100" dirty="0">
              <a:solidFill>
                <a:srgbClr val="4D4D4D"/>
              </a:solidFill>
              <a:latin typeface="Times New Roman" pitchFamily="18" charset="0"/>
              <a:cs typeface="Times New Roman" pitchFamily="18" charset="0"/>
            </a:endParaRPr>
          </a:p>
        </p:txBody>
      </p:sp>
      <p:sp>
        <p:nvSpPr>
          <p:cNvPr id="6" name="矩形 5">
            <a:extLst>
              <a:ext uri="{FF2B5EF4-FFF2-40B4-BE49-F238E27FC236}">
                <a16:creationId xmlns:a16="http://schemas.microsoft.com/office/drawing/2014/main" id="{0BCA5611-2521-0DC2-1750-9676041A7C0C}"/>
              </a:ext>
            </a:extLst>
          </p:cNvPr>
          <p:cNvSpPr/>
          <p:nvPr/>
        </p:nvSpPr>
        <p:spPr>
          <a:xfrm>
            <a:off x="4028188" y="3869015"/>
            <a:ext cx="3304250" cy="314125"/>
          </a:xfrm>
          <a:prstGeom prst="rect">
            <a:avLst/>
          </a:prstGeom>
        </p:spPr>
        <p:txBody>
          <a:bodyPr wrap="square">
            <a:spAutoFit/>
          </a:bodyPr>
          <a:lstStyle/>
          <a:p>
            <a:pPr algn="ctr">
              <a:lnSpc>
                <a:spcPct val="150000"/>
              </a:lnSpc>
            </a:pPr>
            <a:r>
              <a:rPr lang="zh-CN" altLang="en-US" sz="1100" dirty="0">
                <a:solidFill>
                  <a:srgbClr val="4D4D4D"/>
                </a:solidFill>
                <a:latin typeface="Times New Roman" pitchFamily="18" charset="0"/>
                <a:cs typeface="Times New Roman" pitchFamily="18" charset="0"/>
              </a:rPr>
              <a:t>服務類型商品的概念化（</a:t>
            </a:r>
            <a:r>
              <a:rPr lang="en-US" altLang="zh-CN" sz="1100" dirty="0">
                <a:solidFill>
                  <a:srgbClr val="4D4D4D"/>
                </a:solidFill>
                <a:latin typeface="Times New Roman" pitchFamily="18" charset="0"/>
                <a:cs typeface="Times New Roman" pitchFamily="18" charset="0"/>
              </a:rPr>
              <a:t>Conceptualization</a:t>
            </a:r>
            <a:r>
              <a:rPr lang="zh-CN" altLang="en-US" sz="1100" dirty="0">
                <a:solidFill>
                  <a:srgbClr val="4D4D4D"/>
                </a:solidFill>
                <a:latin typeface="Times New Roman" pitchFamily="18" charset="0"/>
                <a:cs typeface="Times New Roman" pitchFamily="18" charset="0"/>
              </a:rPr>
              <a:t>）過程</a:t>
            </a:r>
            <a:endParaRPr lang="zh-TW" altLang="en-US" sz="1100" dirty="0">
              <a:solidFill>
                <a:srgbClr val="4D4D4D"/>
              </a:solidFill>
              <a:latin typeface="Times New Roman" pitchFamily="18" charset="0"/>
              <a:cs typeface="Times New Roman" pitchFamily="18" charset="0"/>
            </a:endParaRPr>
          </a:p>
        </p:txBody>
      </p:sp>
      <p:sp>
        <p:nvSpPr>
          <p:cNvPr id="7" name="矩形 6">
            <a:extLst>
              <a:ext uri="{FF2B5EF4-FFF2-40B4-BE49-F238E27FC236}">
                <a16:creationId xmlns:a16="http://schemas.microsoft.com/office/drawing/2014/main" id="{47546B15-F159-B73D-1F27-E30D65FD944C}"/>
              </a:ext>
            </a:extLst>
          </p:cNvPr>
          <p:cNvSpPr/>
          <p:nvPr/>
        </p:nvSpPr>
        <p:spPr>
          <a:xfrm>
            <a:off x="1417911" y="2772945"/>
            <a:ext cx="2171554" cy="504000"/>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zh-CN" altLang="en-US" sz="1200" dirty="0">
                <a:solidFill>
                  <a:schemeClr val="tx1"/>
                </a:solidFill>
                <a:latin typeface="宋体" panose="02010600030101010101" pitchFamily="2" charset="-122"/>
                <a:ea typeface="宋体" panose="02010600030101010101" pitchFamily="2" charset="-122"/>
              </a:rPr>
              <a:t>顧客利益觀念</a:t>
            </a:r>
            <a:endParaRPr lang="en-US" altLang="zh-CN" sz="1200" dirty="0">
              <a:solidFill>
                <a:schemeClr val="tx1"/>
              </a:solidFill>
              <a:latin typeface="宋体" panose="02010600030101010101" pitchFamily="2" charset="-122"/>
              <a:ea typeface="宋体" panose="02010600030101010101" pitchFamily="2" charset="-122"/>
            </a:endParaRPr>
          </a:p>
          <a:p>
            <a:pPr algn="ctr"/>
            <a:r>
              <a:rPr lang="zh-CN" altLang="en-US" sz="1200" dirty="0">
                <a:solidFill>
                  <a:schemeClr val="tx1"/>
                </a:solidFill>
                <a:latin typeface="宋体" panose="02010600030101010101" pitchFamily="2" charset="-122"/>
                <a:ea typeface="宋体" panose="02010600030101010101" pitchFamily="2" charset="-122"/>
              </a:rPr>
              <a:t>（</a:t>
            </a:r>
            <a:r>
              <a:rPr lang="en-US" altLang="zh-CN" sz="1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customer</a:t>
            </a:r>
            <a:r>
              <a:rPr lang="en-US" altLang="zh-CN" sz="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sz="1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benefit concept</a:t>
            </a:r>
            <a:r>
              <a:rPr lang="zh-CN" altLang="en-US" sz="1200" dirty="0">
                <a:solidFill>
                  <a:schemeClr val="tx1"/>
                </a:solidFill>
                <a:latin typeface="宋体" panose="02010600030101010101" pitchFamily="2" charset="-122"/>
                <a:ea typeface="宋体" panose="02010600030101010101" pitchFamily="2" charset="-122"/>
              </a:rPr>
              <a:t>）</a:t>
            </a:r>
          </a:p>
        </p:txBody>
      </p:sp>
      <p:sp>
        <p:nvSpPr>
          <p:cNvPr id="8" name="矩形 7">
            <a:extLst>
              <a:ext uri="{FF2B5EF4-FFF2-40B4-BE49-F238E27FC236}">
                <a16:creationId xmlns:a16="http://schemas.microsoft.com/office/drawing/2014/main" id="{C43849E9-BC63-FE9E-8F8A-A4F5406BBC4B}"/>
              </a:ext>
            </a:extLst>
          </p:cNvPr>
          <p:cNvSpPr/>
          <p:nvPr/>
        </p:nvSpPr>
        <p:spPr>
          <a:xfrm>
            <a:off x="4080927" y="2774424"/>
            <a:ext cx="1439998" cy="504000"/>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zh-CN" altLang="en-US" sz="1200" dirty="0">
                <a:solidFill>
                  <a:schemeClr val="tx1"/>
                </a:solidFill>
                <a:latin typeface="宋体" panose="02010600030101010101" pitchFamily="2" charset="-122"/>
                <a:ea typeface="宋体" panose="02010600030101010101" pitchFamily="2" charset="-122"/>
              </a:rPr>
              <a:t>服務觀念</a:t>
            </a:r>
            <a:endParaRPr lang="en-US" altLang="zh-CN" sz="1200" dirty="0">
              <a:solidFill>
                <a:schemeClr val="tx1"/>
              </a:solidFill>
              <a:latin typeface="宋体" panose="02010600030101010101" pitchFamily="2" charset="-122"/>
              <a:ea typeface="宋体" panose="02010600030101010101" pitchFamily="2" charset="-122"/>
            </a:endParaRPr>
          </a:p>
          <a:p>
            <a:pPr algn="ctr"/>
            <a:r>
              <a:rPr lang="zh-CN" altLang="en-US" sz="1200" dirty="0">
                <a:solidFill>
                  <a:schemeClr val="tx1"/>
                </a:solidFill>
                <a:latin typeface="宋体" panose="02010600030101010101" pitchFamily="2" charset="-122"/>
                <a:ea typeface="宋体" panose="02010600030101010101" pitchFamily="2" charset="-122"/>
              </a:rPr>
              <a:t>（</a:t>
            </a:r>
            <a:r>
              <a:rPr lang="en-US" altLang="zh-CN" sz="1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service concept</a:t>
            </a:r>
            <a:r>
              <a:rPr lang="zh-CN" altLang="en-US" sz="1200" dirty="0">
                <a:solidFill>
                  <a:schemeClr val="tx1"/>
                </a:solidFill>
                <a:latin typeface="宋体" panose="02010600030101010101" pitchFamily="2" charset="-122"/>
                <a:ea typeface="宋体" panose="02010600030101010101" pitchFamily="2" charset="-122"/>
              </a:rPr>
              <a:t>）</a:t>
            </a:r>
          </a:p>
        </p:txBody>
      </p:sp>
      <p:sp>
        <p:nvSpPr>
          <p:cNvPr id="9" name="矩形 8">
            <a:extLst>
              <a:ext uri="{FF2B5EF4-FFF2-40B4-BE49-F238E27FC236}">
                <a16:creationId xmlns:a16="http://schemas.microsoft.com/office/drawing/2014/main" id="{4A65DAA9-947C-D881-1F04-8DDF25E9181E}"/>
              </a:ext>
            </a:extLst>
          </p:cNvPr>
          <p:cNvSpPr/>
          <p:nvPr/>
        </p:nvSpPr>
        <p:spPr>
          <a:xfrm>
            <a:off x="3593658" y="2656139"/>
            <a:ext cx="474990" cy="579967"/>
          </a:xfrm>
          <a:prstGeom prst="rect">
            <a:avLst/>
          </a:prstGeom>
        </p:spPr>
        <p:txBody>
          <a:bodyPr wrap="square" anchor="ctr" anchorCtr="1">
            <a:spAutoFit/>
          </a:bodyPr>
          <a:lstStyle/>
          <a:p>
            <a:pPr algn="ctr">
              <a:lnSpc>
                <a:spcPct val="150000"/>
              </a:lnSpc>
            </a:pPr>
            <a:r>
              <a:rPr lang="zh-CN" altLang="en-US" sz="2400" dirty="0">
                <a:solidFill>
                  <a:srgbClr val="336600"/>
                </a:solidFill>
                <a:latin typeface="Times New Roman" pitchFamily="18" charset="0"/>
                <a:cs typeface="Times New Roman" pitchFamily="18" charset="0"/>
              </a:rPr>
              <a:t>→</a:t>
            </a:r>
            <a:endParaRPr lang="zh-TW" altLang="en-US" sz="2400" dirty="0">
              <a:solidFill>
                <a:srgbClr val="336600"/>
              </a:solidFill>
              <a:latin typeface="Times New Roman" pitchFamily="18" charset="0"/>
              <a:cs typeface="Times New Roman" pitchFamily="18" charset="0"/>
            </a:endParaRPr>
          </a:p>
        </p:txBody>
      </p:sp>
      <p:sp>
        <p:nvSpPr>
          <p:cNvPr id="10" name="矩形 9">
            <a:extLst>
              <a:ext uri="{FF2B5EF4-FFF2-40B4-BE49-F238E27FC236}">
                <a16:creationId xmlns:a16="http://schemas.microsoft.com/office/drawing/2014/main" id="{C1EFEB1D-0552-39BC-F576-6FCB437A314E}"/>
              </a:ext>
            </a:extLst>
          </p:cNvPr>
          <p:cNvSpPr/>
          <p:nvPr/>
        </p:nvSpPr>
        <p:spPr>
          <a:xfrm>
            <a:off x="6005012" y="2774424"/>
            <a:ext cx="2023461" cy="504000"/>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zh-CN" altLang="en-US" sz="1200" dirty="0">
                <a:solidFill>
                  <a:schemeClr val="tx1"/>
                </a:solidFill>
                <a:latin typeface="宋体" panose="02010600030101010101" pitchFamily="2" charset="-122"/>
                <a:ea typeface="宋体" panose="02010600030101010101" pitchFamily="2" charset="-122"/>
              </a:rPr>
              <a:t>服務供應：澄清要素清單</a:t>
            </a:r>
            <a:endParaRPr lang="en-US" altLang="zh-CN" sz="1200" dirty="0">
              <a:solidFill>
                <a:schemeClr val="tx1"/>
              </a:solidFill>
              <a:latin typeface="宋体" panose="02010600030101010101" pitchFamily="2" charset="-122"/>
              <a:ea typeface="宋体" panose="02010600030101010101" pitchFamily="2" charset="-122"/>
            </a:endParaRPr>
          </a:p>
          <a:p>
            <a:pPr algn="ctr"/>
            <a:r>
              <a:rPr lang="zh-CN" altLang="en-US" sz="1200" dirty="0">
                <a:solidFill>
                  <a:schemeClr val="tx1"/>
                </a:solidFill>
                <a:latin typeface="宋体" panose="02010600030101010101" pitchFamily="2" charset="-122"/>
                <a:ea typeface="宋体" panose="02010600030101010101" pitchFamily="2" charset="-122"/>
              </a:rPr>
              <a:t>（</a:t>
            </a:r>
            <a:r>
              <a:rPr lang="en-US" altLang="zh-CN" sz="1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service offer</a:t>
            </a:r>
            <a:r>
              <a:rPr lang="zh-CN" altLang="en-US" sz="1200" dirty="0">
                <a:solidFill>
                  <a:schemeClr val="tx1"/>
                </a:solidFill>
                <a:latin typeface="宋体" panose="02010600030101010101" pitchFamily="2" charset="-122"/>
                <a:ea typeface="宋体" panose="02010600030101010101" pitchFamily="2" charset="-122"/>
              </a:rPr>
              <a:t>）</a:t>
            </a:r>
          </a:p>
        </p:txBody>
      </p:sp>
      <p:sp>
        <p:nvSpPr>
          <p:cNvPr id="11" name="矩形 10">
            <a:extLst>
              <a:ext uri="{FF2B5EF4-FFF2-40B4-BE49-F238E27FC236}">
                <a16:creationId xmlns:a16="http://schemas.microsoft.com/office/drawing/2014/main" id="{A367DF9F-5D8D-6E19-30CC-98BDC39D36B0}"/>
              </a:ext>
            </a:extLst>
          </p:cNvPr>
          <p:cNvSpPr/>
          <p:nvPr/>
        </p:nvSpPr>
        <p:spPr>
          <a:xfrm>
            <a:off x="5525238" y="2651328"/>
            <a:ext cx="474990" cy="579967"/>
          </a:xfrm>
          <a:prstGeom prst="rect">
            <a:avLst/>
          </a:prstGeom>
        </p:spPr>
        <p:txBody>
          <a:bodyPr wrap="square" anchor="ctr" anchorCtr="1">
            <a:spAutoFit/>
          </a:bodyPr>
          <a:lstStyle/>
          <a:p>
            <a:pPr algn="ctr">
              <a:lnSpc>
                <a:spcPct val="150000"/>
              </a:lnSpc>
            </a:pPr>
            <a:r>
              <a:rPr lang="zh-CN" altLang="en-US" sz="2400" dirty="0">
                <a:solidFill>
                  <a:srgbClr val="336600"/>
                </a:solidFill>
                <a:latin typeface="Times New Roman" pitchFamily="18" charset="0"/>
                <a:cs typeface="Times New Roman" pitchFamily="18" charset="0"/>
              </a:rPr>
              <a:t>→</a:t>
            </a:r>
            <a:endParaRPr lang="zh-TW" altLang="en-US" sz="2400" dirty="0">
              <a:solidFill>
                <a:srgbClr val="336600"/>
              </a:solidFill>
              <a:latin typeface="Times New Roman" pitchFamily="18" charset="0"/>
              <a:cs typeface="Times New Roman" pitchFamily="18" charset="0"/>
            </a:endParaRPr>
          </a:p>
        </p:txBody>
      </p:sp>
      <p:sp>
        <p:nvSpPr>
          <p:cNvPr id="12" name="矩形 11">
            <a:extLst>
              <a:ext uri="{FF2B5EF4-FFF2-40B4-BE49-F238E27FC236}">
                <a16:creationId xmlns:a16="http://schemas.microsoft.com/office/drawing/2014/main" id="{E390A2C9-9933-D6C2-2950-76C82F09D52C}"/>
              </a:ext>
            </a:extLst>
          </p:cNvPr>
          <p:cNvSpPr/>
          <p:nvPr/>
        </p:nvSpPr>
        <p:spPr>
          <a:xfrm>
            <a:off x="8519794" y="2772139"/>
            <a:ext cx="1653216" cy="504000"/>
          </a:xfrm>
          <a:prstGeom prst="rect">
            <a:avLst/>
          </a:prstGeom>
          <a:noFill/>
          <a:ln w="6350">
            <a:solidFill>
              <a:srgbClr val="3366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zh-CN" altLang="en-US" sz="1200" dirty="0">
                <a:solidFill>
                  <a:schemeClr val="tx1"/>
                </a:solidFill>
                <a:latin typeface="宋体" panose="02010600030101010101" pitchFamily="2" charset="-122"/>
                <a:ea typeface="宋体" panose="02010600030101010101" pitchFamily="2" charset="-122"/>
              </a:rPr>
              <a:t>發送服務：</a:t>
            </a:r>
            <a:endParaRPr lang="en-US" altLang="zh-CN" sz="1200" dirty="0">
              <a:solidFill>
                <a:schemeClr val="tx1"/>
              </a:solidFill>
              <a:latin typeface="宋体" panose="02010600030101010101" pitchFamily="2" charset="-122"/>
              <a:ea typeface="宋体" panose="02010600030101010101" pitchFamily="2" charset="-122"/>
            </a:endParaRPr>
          </a:p>
          <a:p>
            <a:pPr algn="ctr"/>
            <a:r>
              <a:rPr lang="zh-TW" altLang="en-US" sz="1200" dirty="0">
                <a:solidFill>
                  <a:schemeClr val="tx1"/>
                </a:solidFill>
                <a:latin typeface="宋体" panose="02010600030101010101" pitchFamily="2" charset="-122"/>
                <a:ea typeface="宋体" panose="02010600030101010101" pitchFamily="2" charset="-122"/>
              </a:rPr>
              <a:t>將服務傳遞給消費者</a:t>
            </a:r>
            <a:endParaRPr lang="zh-CN" altLang="en-US" sz="1200" dirty="0">
              <a:solidFill>
                <a:schemeClr val="tx1"/>
              </a:solidFill>
              <a:latin typeface="宋体" panose="02010600030101010101" pitchFamily="2" charset="-122"/>
              <a:ea typeface="宋体" panose="02010600030101010101" pitchFamily="2" charset="-122"/>
            </a:endParaRPr>
          </a:p>
        </p:txBody>
      </p:sp>
      <p:sp>
        <p:nvSpPr>
          <p:cNvPr id="13" name="矩形 12">
            <a:extLst>
              <a:ext uri="{FF2B5EF4-FFF2-40B4-BE49-F238E27FC236}">
                <a16:creationId xmlns:a16="http://schemas.microsoft.com/office/drawing/2014/main" id="{8445997F-BFE7-7D43-C438-73181E341FF6}"/>
              </a:ext>
            </a:extLst>
          </p:cNvPr>
          <p:cNvSpPr/>
          <p:nvPr/>
        </p:nvSpPr>
        <p:spPr>
          <a:xfrm>
            <a:off x="994000" y="1998949"/>
            <a:ext cx="9534073" cy="1729411"/>
          </a:xfrm>
          <a:prstGeom prst="rect">
            <a:avLst/>
          </a:prstGeom>
          <a:noFill/>
          <a:ln w="6350">
            <a:solidFill>
              <a:srgbClr val="C7000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1200" dirty="0">
                <a:solidFill>
                  <a:schemeClr val="tx1"/>
                </a:solidFill>
                <a:latin typeface="宋体" panose="02010600030101010101" pitchFamily="2" charset="-122"/>
                <a:ea typeface="宋体" panose="02010600030101010101" pitchFamily="2" charset="-122"/>
              </a:rPr>
              <a:t>服務的概念化（</a:t>
            </a:r>
            <a:r>
              <a:rPr lang="en-US" altLang="zh-CN" sz="12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Conceptualization</a:t>
            </a:r>
            <a:r>
              <a:rPr lang="zh-CN" altLang="en-US" sz="1200" dirty="0">
                <a:solidFill>
                  <a:schemeClr val="tx1"/>
                </a:solidFill>
                <a:latin typeface="宋体" panose="02010600030101010101" pitchFamily="2" charset="-122"/>
                <a:ea typeface="宋体" panose="02010600030101010101" pitchFamily="2" charset="-122"/>
              </a:rPr>
              <a:t>）</a:t>
            </a:r>
          </a:p>
        </p:txBody>
      </p:sp>
      <p:sp>
        <p:nvSpPr>
          <p:cNvPr id="16" name="矩形 15">
            <a:extLst>
              <a:ext uri="{FF2B5EF4-FFF2-40B4-BE49-F238E27FC236}">
                <a16:creationId xmlns:a16="http://schemas.microsoft.com/office/drawing/2014/main" id="{002419DD-DB7F-9BD0-E99F-E295683BF725}"/>
              </a:ext>
            </a:extLst>
          </p:cNvPr>
          <p:cNvSpPr/>
          <p:nvPr/>
        </p:nvSpPr>
        <p:spPr>
          <a:xfrm>
            <a:off x="8039694" y="2647265"/>
            <a:ext cx="474990" cy="579967"/>
          </a:xfrm>
          <a:prstGeom prst="rect">
            <a:avLst/>
          </a:prstGeom>
        </p:spPr>
        <p:txBody>
          <a:bodyPr wrap="square" anchor="ctr" anchorCtr="1">
            <a:spAutoFit/>
          </a:bodyPr>
          <a:lstStyle/>
          <a:p>
            <a:pPr algn="ctr">
              <a:lnSpc>
                <a:spcPct val="150000"/>
              </a:lnSpc>
            </a:pPr>
            <a:r>
              <a:rPr lang="zh-CN" altLang="en-US" sz="2400" dirty="0">
                <a:solidFill>
                  <a:srgbClr val="336600"/>
                </a:solidFill>
                <a:latin typeface="Times New Roman" pitchFamily="18" charset="0"/>
                <a:cs typeface="Times New Roman" pitchFamily="18" charset="0"/>
              </a:rPr>
              <a:t>→</a:t>
            </a:r>
            <a:endParaRPr lang="zh-TW" altLang="en-US" sz="2400" dirty="0">
              <a:solidFill>
                <a:srgbClr val="336600"/>
              </a:solidFill>
              <a:latin typeface="Times New Roman" pitchFamily="18" charset="0"/>
              <a:cs typeface="Times New Roman" pitchFamily="18" charset="0"/>
            </a:endParaRPr>
          </a:p>
        </p:txBody>
      </p:sp>
    </p:spTree>
    <p:extLst>
      <p:ext uri="{BB962C8B-B14F-4D97-AF65-F5344CB8AC3E}">
        <p14:creationId xmlns:p14="http://schemas.microsoft.com/office/powerpoint/2010/main" val="3620035183"/>
      </p:ext>
    </p:extLst>
  </p:cSld>
  <p:clrMapOvr>
    <a:masterClrMapping/>
  </p:clrMapOvr>
</p:sld>
</file>

<file path=ppt/theme/theme1.xml><?xml version="1.0" encoding="utf-8"?>
<a:theme xmlns:a="http://schemas.openxmlformats.org/drawingml/2006/main" name="中文PPT模板2011 4.3">
  <a:themeElements>
    <a:clrScheme name="中文PPT模板2011 4.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中文PPT模板2011 4.3">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中文PPT模板2011 4.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中文PPT模板2011 4.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中文PPT模板2011 4.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中文PPT模板2011 4.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中文PPT模板2011 4.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中文PPT模板2011 4.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中文PPT模板2011 4.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中文PPT模板2011 4.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中文PPT模板2011 4.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中文PPT模板2011 4.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中文PPT模板2011 4.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中文PPT模板2011 4.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中文PPT模板2011 4.3</Template>
  <TotalTime>74854</TotalTime>
  <Words>23582</Words>
  <Application>Microsoft Office PowerPoint</Application>
  <PresentationFormat>自定义</PresentationFormat>
  <Paragraphs>708</Paragraphs>
  <Slides>15</Slides>
  <Notes>15</Notes>
  <HiddenSlides>0</HiddenSlides>
  <MMClips>0</MMClips>
  <ScaleCrop>false</ScaleCrop>
  <HeadingPairs>
    <vt:vector size="6" baseType="variant">
      <vt:variant>
        <vt:lpstr>已用的字体</vt:lpstr>
      </vt:variant>
      <vt:variant>
        <vt:i4>8</vt:i4>
      </vt:variant>
      <vt:variant>
        <vt:lpstr>主题</vt:lpstr>
      </vt:variant>
      <vt:variant>
        <vt:i4>4</vt:i4>
      </vt:variant>
      <vt:variant>
        <vt:lpstr>幻灯片标题</vt:lpstr>
      </vt:variant>
      <vt:variant>
        <vt:i4>15</vt:i4>
      </vt:variant>
    </vt:vector>
  </HeadingPairs>
  <TitlesOfParts>
    <vt:vector size="27" baseType="lpstr">
      <vt:lpstr>Arial Unicode MS</vt:lpstr>
      <vt:lpstr>等线</vt:lpstr>
      <vt:lpstr>方正兰亭黑6_GBK</vt:lpstr>
      <vt:lpstr>楷体_GB2312</vt:lpstr>
      <vt:lpstr>宋体</vt:lpstr>
      <vt:lpstr>Arial</vt:lpstr>
      <vt:lpstr>Times New Roman</vt:lpstr>
      <vt:lpstr>Wingdings</vt:lpstr>
      <vt:lpstr>中文PPT模板2011 4.3</vt:lpstr>
      <vt:lpstr>自定义设计方案</vt:lpstr>
      <vt:lpstr>1_自定义设计方案</vt:lpstr>
      <vt:lpstr>2_自定义设计方案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服務業行銷（Service Marketing）</dc:title>
  <dc:subject>行銷學（Marketing）</dc:subject>
  <dc:creator>趙健</dc:creator>
  <cp:keywords>市場、行銷、傳播、服務業、Service、產品、訂價、通路、推廣、品牌</cp:keywords>
  <dc:description>+8618604537694；
283640621@qq.com；</dc:description>
  <cp:lastModifiedBy>Admin</cp:lastModifiedBy>
  <cp:revision>4623</cp:revision>
  <dcterms:created xsi:type="dcterms:W3CDTF">2011-12-19T07:14:23Z</dcterms:created>
  <dcterms:modified xsi:type="dcterms:W3CDTF">2024-05-25T12:20:13Z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y fmtid="{D5CDD505-2E9C-101B-9397-08002B2CF9AE}" pid="3" name="LCID">
    <vt:i4>2052</vt:i4>
  </property>
</Properties>
</file>