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120"/>
  </p:notesMasterIdLst>
  <p:sldIdLst>
    <p:sldId id="965" r:id="rId5"/>
    <p:sldId id="888" r:id="rId6"/>
    <p:sldId id="880" r:id="rId7"/>
    <p:sldId id="885" r:id="rId8"/>
    <p:sldId id="887" r:id="rId9"/>
    <p:sldId id="753" r:id="rId10"/>
    <p:sldId id="748" r:id="rId11"/>
    <p:sldId id="749" r:id="rId12"/>
    <p:sldId id="858" r:id="rId13"/>
    <p:sldId id="856" r:id="rId14"/>
    <p:sldId id="859" r:id="rId15"/>
    <p:sldId id="857" r:id="rId16"/>
    <p:sldId id="861" r:id="rId17"/>
    <p:sldId id="752" r:id="rId18"/>
    <p:sldId id="754" r:id="rId19"/>
    <p:sldId id="756" r:id="rId20"/>
    <p:sldId id="762" r:id="rId21"/>
    <p:sldId id="758" r:id="rId22"/>
    <p:sldId id="761" r:id="rId23"/>
    <p:sldId id="786" r:id="rId24"/>
    <p:sldId id="879" r:id="rId25"/>
    <p:sldId id="882" r:id="rId26"/>
    <p:sldId id="891" r:id="rId27"/>
    <p:sldId id="892" r:id="rId28"/>
    <p:sldId id="893" r:id="rId29"/>
    <p:sldId id="894" r:id="rId30"/>
    <p:sldId id="881" r:id="rId31"/>
    <p:sldId id="896" r:id="rId32"/>
    <p:sldId id="898" r:id="rId33"/>
    <p:sldId id="899" r:id="rId34"/>
    <p:sldId id="900" r:id="rId35"/>
    <p:sldId id="901" r:id="rId36"/>
    <p:sldId id="903" r:id="rId37"/>
    <p:sldId id="902" r:id="rId38"/>
    <p:sldId id="890" r:id="rId39"/>
    <p:sldId id="904" r:id="rId40"/>
    <p:sldId id="905" r:id="rId41"/>
    <p:sldId id="906" r:id="rId42"/>
    <p:sldId id="907" r:id="rId43"/>
    <p:sldId id="908" r:id="rId44"/>
    <p:sldId id="763" r:id="rId45"/>
    <p:sldId id="764" r:id="rId46"/>
    <p:sldId id="769" r:id="rId47"/>
    <p:sldId id="766" r:id="rId48"/>
    <p:sldId id="785" r:id="rId49"/>
    <p:sldId id="791" r:id="rId50"/>
    <p:sldId id="790" r:id="rId51"/>
    <p:sldId id="768" r:id="rId52"/>
    <p:sldId id="770" r:id="rId53"/>
    <p:sldId id="778" r:id="rId54"/>
    <p:sldId id="772" r:id="rId55"/>
    <p:sldId id="773" r:id="rId56"/>
    <p:sldId id="781" r:id="rId57"/>
    <p:sldId id="784" r:id="rId58"/>
    <p:sldId id="767" r:id="rId59"/>
    <p:sldId id="796" r:id="rId60"/>
    <p:sldId id="797" r:id="rId61"/>
    <p:sldId id="793" r:id="rId62"/>
    <p:sldId id="807" r:id="rId63"/>
    <p:sldId id="809" r:id="rId64"/>
    <p:sldId id="811" r:id="rId65"/>
    <p:sldId id="813" r:id="rId66"/>
    <p:sldId id="810" r:id="rId67"/>
    <p:sldId id="812" r:id="rId68"/>
    <p:sldId id="801" r:id="rId69"/>
    <p:sldId id="802" r:id="rId70"/>
    <p:sldId id="814" r:id="rId71"/>
    <p:sldId id="720" r:id="rId72"/>
    <p:sldId id="723" r:id="rId73"/>
    <p:sldId id="724" r:id="rId74"/>
    <p:sldId id="726" r:id="rId75"/>
    <p:sldId id="727" r:id="rId76"/>
    <p:sldId id="728" r:id="rId77"/>
    <p:sldId id="729" r:id="rId78"/>
    <p:sldId id="730" r:id="rId79"/>
    <p:sldId id="732" r:id="rId80"/>
    <p:sldId id="819" r:id="rId81"/>
    <p:sldId id="794" r:id="rId82"/>
    <p:sldId id="817" r:id="rId83"/>
    <p:sldId id="828" r:id="rId84"/>
    <p:sldId id="823" r:id="rId85"/>
    <p:sldId id="824" r:id="rId86"/>
    <p:sldId id="831" r:id="rId87"/>
    <p:sldId id="836" r:id="rId88"/>
    <p:sldId id="842" r:id="rId89"/>
    <p:sldId id="843" r:id="rId90"/>
    <p:sldId id="838" r:id="rId91"/>
    <p:sldId id="839" r:id="rId92"/>
    <p:sldId id="844" r:id="rId93"/>
    <p:sldId id="847" r:id="rId94"/>
    <p:sldId id="850" r:id="rId95"/>
    <p:sldId id="825" r:id="rId96"/>
    <p:sldId id="832" r:id="rId97"/>
    <p:sldId id="833" r:id="rId98"/>
    <p:sldId id="834" r:id="rId99"/>
    <p:sldId id="860" r:id="rId100"/>
    <p:sldId id="864" r:id="rId101"/>
    <p:sldId id="865" r:id="rId102"/>
    <p:sldId id="866" r:id="rId103"/>
    <p:sldId id="867" r:id="rId104"/>
    <p:sldId id="863" r:id="rId105"/>
    <p:sldId id="868" r:id="rId106"/>
    <p:sldId id="869" r:id="rId107"/>
    <p:sldId id="870" r:id="rId108"/>
    <p:sldId id="871" r:id="rId109"/>
    <p:sldId id="872" r:id="rId110"/>
    <p:sldId id="873" r:id="rId111"/>
    <p:sldId id="874" r:id="rId112"/>
    <p:sldId id="875" r:id="rId113"/>
    <p:sldId id="876" r:id="rId114"/>
    <p:sldId id="877" r:id="rId115"/>
    <p:sldId id="853" r:id="rId116"/>
    <p:sldId id="852" r:id="rId117"/>
    <p:sldId id="854" r:id="rId118"/>
    <p:sldId id="855" r:id="rId119"/>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000B"/>
    <a:srgbClr val="990000"/>
    <a:srgbClr val="FF6600"/>
    <a:srgbClr val="FF00FF"/>
    <a:srgbClr val="FF0915"/>
    <a:srgbClr val="3366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1283" autoAdjust="0"/>
  </p:normalViewPr>
  <p:slideViewPr>
    <p:cSldViewPr snapToGrid="0">
      <p:cViewPr varScale="1">
        <p:scale>
          <a:sx n="85" d="100"/>
          <a:sy n="85" d="100"/>
        </p:scale>
        <p:origin x="787" y="58"/>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92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市場分類</c:v>
                </c:pt>
              </c:strCache>
            </c:strRef>
          </c:tx>
          <c:spPr>
            <a:noFill/>
            <a:ln w="12700">
              <a:solidFill>
                <a:srgbClr val="990000"/>
              </a:solidFill>
            </a:ln>
            <a:effectLst/>
          </c:spPr>
          <c:dPt>
            <c:idx val="0"/>
            <c:bubble3D val="0"/>
            <c:spPr>
              <a:noFill/>
              <a:ln w="12700">
                <a:solidFill>
                  <a:srgbClr val="990000"/>
                </a:solidFill>
              </a:ln>
              <a:effectLst/>
            </c:spPr>
            <c:extLst>
              <c:ext xmlns:c16="http://schemas.microsoft.com/office/drawing/2014/chart" uri="{C3380CC4-5D6E-409C-BE32-E72D297353CC}">
                <c16:uniqueId val="{00000001-CB0E-4755-A335-93BEE0A726CC}"/>
              </c:ext>
            </c:extLst>
          </c:dPt>
          <c:dPt>
            <c:idx val="1"/>
            <c:bubble3D val="0"/>
            <c:spPr>
              <a:noFill/>
              <a:ln w="12700">
                <a:solidFill>
                  <a:srgbClr val="990000"/>
                </a:solidFill>
              </a:ln>
              <a:effectLst/>
            </c:spPr>
            <c:extLst>
              <c:ext xmlns:c16="http://schemas.microsoft.com/office/drawing/2014/chart" uri="{C3380CC4-5D6E-409C-BE32-E72D297353CC}">
                <c16:uniqueId val="{00000003-CB0E-4755-A335-93BEE0A726CC}"/>
              </c:ext>
            </c:extLst>
          </c:dPt>
          <c:dPt>
            <c:idx val="2"/>
            <c:bubble3D val="0"/>
            <c:spPr>
              <a:noFill/>
              <a:ln w="12700">
                <a:solidFill>
                  <a:srgbClr val="990000"/>
                </a:solidFill>
              </a:ln>
              <a:effectLst/>
            </c:spPr>
            <c:extLst>
              <c:ext xmlns:c16="http://schemas.microsoft.com/office/drawing/2014/chart" uri="{C3380CC4-5D6E-409C-BE32-E72D297353CC}">
                <c16:uniqueId val="{00000005-CB0E-4755-A335-93BEE0A726CC}"/>
              </c:ext>
            </c:extLst>
          </c:dPt>
          <c:dPt>
            <c:idx val="3"/>
            <c:bubble3D val="0"/>
            <c:spPr>
              <a:noFill/>
              <a:ln w="12700">
                <a:solidFill>
                  <a:srgbClr val="990000"/>
                </a:solidFill>
              </a:ln>
              <a:effectLst/>
            </c:spPr>
            <c:extLst>
              <c:ext xmlns:c16="http://schemas.microsoft.com/office/drawing/2014/chart" uri="{C3380CC4-5D6E-409C-BE32-E72D297353CC}">
                <c16:uniqueId val="{00000007-CB0E-4755-A335-93BEE0A726CC}"/>
              </c:ext>
            </c:extLst>
          </c:dPt>
          <c:dPt>
            <c:idx val="4"/>
            <c:bubble3D val="0"/>
            <c:spPr>
              <a:noFill/>
              <a:ln w="12700">
                <a:solidFill>
                  <a:srgbClr val="990000"/>
                </a:solidFill>
              </a:ln>
              <a:effectLst/>
            </c:spPr>
            <c:extLst>
              <c:ext xmlns:c16="http://schemas.microsoft.com/office/drawing/2014/chart" uri="{C3380CC4-5D6E-409C-BE32-E72D297353CC}">
                <c16:uniqueId val="{00000009-CB0E-4755-A335-93BEE0A726CC}"/>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宋体" panose="02010600030101010101" pitchFamily="2" charset="-122"/>
                    <a:ea typeface="宋体" panose="02010600030101010101" pitchFamily="2" charset="-122"/>
                    <a:cs typeface="+mn-cs"/>
                  </a:defRPr>
                </a:pPr>
                <a:endParaRPr lang="zh-CN"/>
              </a:p>
            </c:txPr>
            <c:dLblPos val="inEnd"/>
            <c:showLegendKey val="0"/>
            <c:showVal val="0"/>
            <c:showCatName val="1"/>
            <c:showSerName val="0"/>
            <c:showPercent val="0"/>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Sheet1!$A$2:$A$6</c:f>
              <c:strCache>
                <c:ptCount val="5"/>
                <c:pt idx="0">
                  <c:v>消費品市場（Consumer Market）</c:v>
                </c:pt>
                <c:pt idx="1">
                  <c:v>工業品市場（Industrial Market）</c:v>
                </c:pt>
                <c:pt idx="2">
                  <c:v>中間商市場（Reseller Market）</c:v>
                </c:pt>
                <c:pt idx="3">
                  <c:v>政府市場（Governmental Market）</c:v>
                </c:pt>
                <c:pt idx="4">
                  <c:v>企業市場（Corporate Market）</c:v>
                </c:pt>
              </c:strCache>
            </c:strRef>
          </c:cat>
          <c:val>
            <c:numRef>
              <c:f>Sheet1!$B$2:$B$6</c:f>
              <c:numCache>
                <c:formatCode>General</c:formatCode>
                <c:ptCount val="5"/>
                <c:pt idx="0">
                  <c:v>0.2</c:v>
                </c:pt>
                <c:pt idx="1">
                  <c:v>0.2</c:v>
                </c:pt>
                <c:pt idx="2">
                  <c:v>0.2</c:v>
                </c:pt>
                <c:pt idx="3">
                  <c:v>0.2</c:v>
                </c:pt>
                <c:pt idx="4">
                  <c:v>0.2</c:v>
                </c:pt>
              </c:numCache>
            </c:numRef>
          </c:val>
          <c:extLst>
            <c:ext xmlns:c16="http://schemas.microsoft.com/office/drawing/2014/chart" uri="{C3380CC4-5D6E-409C-BE32-E72D297353CC}">
              <c16:uniqueId val="{00000000-F96A-49A1-A1CA-F9F16DE04122}"/>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74590330986697"/>
          <c:y val="6.4480575958782427E-2"/>
          <c:w val="0.67917370947952271"/>
          <c:h val="0.87351887023469599"/>
        </c:manualLayout>
      </c:layout>
      <c:scatterChart>
        <c:scatterStyle val="lineMarker"/>
        <c:varyColors val="0"/>
        <c:ser>
          <c:idx val="0"/>
          <c:order val="0"/>
          <c:tx>
            <c:strRef>
              <c:f>Sheet1!$B$1</c:f>
              <c:strCache>
                <c:ptCount val="1"/>
                <c:pt idx="0">
                  <c:v>價位</c:v>
                </c:pt>
              </c:strCache>
            </c:strRef>
          </c:tx>
          <c:spPr>
            <a:ln w="28575" cap="rnd">
              <a:noFill/>
              <a:round/>
            </a:ln>
            <a:effectLst/>
          </c:spPr>
          <c:marker>
            <c:symbol val="circle"/>
            <c:size val="5"/>
            <c:spPr>
              <a:solidFill>
                <a:srgbClr val="002060"/>
              </a:solidFill>
              <a:ln w="9525">
                <a:solidFill>
                  <a:schemeClr val="accent1"/>
                </a:solidFill>
              </a:ln>
              <a:effectLst/>
            </c:spPr>
          </c:marker>
          <c:dPt>
            <c:idx val="9"/>
            <c:marker>
              <c:symbol val="none"/>
            </c:marker>
            <c:bubble3D val="0"/>
            <c:extLst>
              <c:ext xmlns:c16="http://schemas.microsoft.com/office/drawing/2014/chart" uri="{C3380CC4-5D6E-409C-BE32-E72D297353CC}">
                <c16:uniqueId val="{00000002-B2D6-4213-A75D-7CD3BAA17B13}"/>
              </c:ext>
            </c:extLst>
          </c:dPt>
          <c:dPt>
            <c:idx val="10"/>
            <c:marker>
              <c:symbol val="none"/>
            </c:marker>
            <c:bubble3D val="0"/>
            <c:extLst>
              <c:ext xmlns:c16="http://schemas.microsoft.com/office/drawing/2014/chart" uri="{C3380CC4-5D6E-409C-BE32-E72D297353CC}">
                <c16:uniqueId val="{00000003-B2D6-4213-A75D-7CD3BAA17B13}"/>
              </c:ext>
            </c:extLst>
          </c:dPt>
          <c:dPt>
            <c:idx val="11"/>
            <c:marker>
              <c:symbol val="none"/>
            </c:marker>
            <c:bubble3D val="0"/>
            <c:extLst>
              <c:ext xmlns:c16="http://schemas.microsoft.com/office/drawing/2014/chart" uri="{C3380CC4-5D6E-409C-BE32-E72D297353CC}">
                <c16:uniqueId val="{00000004-B2D6-4213-A75D-7CD3BAA17B13}"/>
              </c:ext>
            </c:extLst>
          </c:dPt>
          <c:dPt>
            <c:idx val="12"/>
            <c:marker>
              <c:symbol val="none"/>
            </c:marker>
            <c:bubble3D val="0"/>
            <c:extLst>
              <c:ext xmlns:c16="http://schemas.microsoft.com/office/drawing/2014/chart" uri="{C3380CC4-5D6E-409C-BE32-E72D297353CC}">
                <c16:uniqueId val="{00000005-B2D6-4213-A75D-7CD3BAA17B13}"/>
              </c:ext>
            </c:extLst>
          </c:dPt>
          <c:dLbls>
            <c:dLbl>
              <c:idx val="0"/>
              <c:tx>
                <c:rich>
                  <a:bodyPr/>
                  <a:lstStyle/>
                  <a:p>
                    <a:fld id="{1ECC088F-C2A1-404B-AF93-375558478C32}" type="CELLRANGE">
                      <a:rPr lang="en-US" altLang="zh-CN"/>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B2D6-4213-A75D-7CD3BAA17B13}"/>
                </c:ext>
              </c:extLst>
            </c:dLbl>
            <c:dLbl>
              <c:idx val="1"/>
              <c:tx>
                <c:rich>
                  <a:bodyPr/>
                  <a:lstStyle/>
                  <a:p>
                    <a:fld id="{6F70F415-7FC3-40F4-BB54-E0F36FF589F0}"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2D6-4213-A75D-7CD3BAA17B13}"/>
                </c:ext>
              </c:extLst>
            </c:dLbl>
            <c:dLbl>
              <c:idx val="2"/>
              <c:tx>
                <c:rich>
                  <a:bodyPr/>
                  <a:lstStyle/>
                  <a:p>
                    <a:fld id="{58450CB9-8AFE-478B-9B79-E6E33AB2E6C9}"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2D6-4213-A75D-7CD3BAA17B13}"/>
                </c:ext>
              </c:extLst>
            </c:dLbl>
            <c:dLbl>
              <c:idx val="3"/>
              <c:tx>
                <c:rich>
                  <a:bodyPr/>
                  <a:lstStyle/>
                  <a:p>
                    <a:fld id="{F12E4E13-16EF-4B5D-AE66-A411D2ECFC25}"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2D6-4213-A75D-7CD3BAA17B13}"/>
                </c:ext>
              </c:extLst>
            </c:dLbl>
            <c:dLbl>
              <c:idx val="4"/>
              <c:tx>
                <c:rich>
                  <a:bodyPr/>
                  <a:lstStyle/>
                  <a:p>
                    <a:fld id="{0C416DAB-B590-4822-ADD2-AFDDD2D08BC9}"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B2D6-4213-A75D-7CD3BAA17B13}"/>
                </c:ext>
              </c:extLst>
            </c:dLbl>
            <c:dLbl>
              <c:idx val="5"/>
              <c:tx>
                <c:rich>
                  <a:bodyPr/>
                  <a:lstStyle/>
                  <a:p>
                    <a:fld id="{B7E37079-F77B-4521-9A84-E7602534069B}"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2D6-4213-A75D-7CD3BAA17B13}"/>
                </c:ext>
              </c:extLst>
            </c:dLbl>
            <c:dLbl>
              <c:idx val="6"/>
              <c:tx>
                <c:rich>
                  <a:bodyPr/>
                  <a:lstStyle/>
                  <a:p>
                    <a:fld id="{23BCD7E4-062C-45AE-BE27-6E6CB8104780}"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B2D6-4213-A75D-7CD3BAA17B13}"/>
                </c:ext>
              </c:extLst>
            </c:dLbl>
            <c:dLbl>
              <c:idx val="7"/>
              <c:tx>
                <c:rich>
                  <a:bodyPr/>
                  <a:lstStyle/>
                  <a:p>
                    <a:fld id="{2F7A0E95-6022-4A72-AEB3-54FF7E872501}"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2D6-4213-A75D-7CD3BAA17B13}"/>
                </c:ext>
              </c:extLst>
            </c:dLbl>
            <c:dLbl>
              <c:idx val="8"/>
              <c:tx>
                <c:rich>
                  <a:bodyPr/>
                  <a:lstStyle/>
                  <a:p>
                    <a:fld id="{4859B0A1-291D-40C0-A64E-F846B540C69D}"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B2D6-4213-A75D-7CD3BAA17B13}"/>
                </c:ext>
              </c:extLst>
            </c:dLbl>
            <c:dLbl>
              <c:idx val="9"/>
              <c:tx>
                <c:rich>
                  <a:bodyPr/>
                  <a:lstStyle/>
                  <a:p>
                    <a:fld id="{B94402BF-3FD9-4038-8E73-69D30AF6C6CD}" type="CELLRANGE">
                      <a:rPr lang="en-US" altLang="zh-CN"/>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B2D6-4213-A75D-7CD3BAA17B13}"/>
                </c:ext>
              </c:extLst>
            </c:dLbl>
            <c:dLbl>
              <c:idx val="10"/>
              <c:tx>
                <c:rich>
                  <a:bodyPr/>
                  <a:lstStyle/>
                  <a:p>
                    <a:fld id="{262790D6-3F77-4E83-8217-88E55762B8F4}"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2D6-4213-A75D-7CD3BAA17B13}"/>
                </c:ext>
              </c:extLst>
            </c:dLbl>
            <c:dLbl>
              <c:idx val="11"/>
              <c:tx>
                <c:rich>
                  <a:bodyPr/>
                  <a:lstStyle/>
                  <a:p>
                    <a:fld id="{FF690BFF-DD76-4D88-887A-3AD6D33A7870}" type="CELLRANGE">
                      <a:rPr lang="zh-TW" altLang="en-US"/>
                      <a:pPr/>
                      <a:t>[CELLRANGE]</a:t>
                    </a:fld>
                    <a:endParaRPr lang="zh-CN" altLang="en-US"/>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B2D6-4213-A75D-7CD3BAA17B13}"/>
                </c:ext>
              </c:extLst>
            </c:dLbl>
            <c:dLbl>
              <c:idx val="12"/>
              <c:tx>
                <c:rich>
                  <a:bodyPr/>
                  <a:lstStyle/>
                  <a:p>
                    <a:fld id="{39BE3A91-91D6-483E-9D2E-16089A4B2102}" type="CELLRANGE">
                      <a:rPr lang="zh-TW" altLang="en-US"/>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B2D6-4213-A75D-7CD3BAA17B1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Sheet1!$A$2:$A$14</c:f>
              <c:numCache>
                <c:formatCode>General</c:formatCode>
                <c:ptCount val="13"/>
                <c:pt idx="0">
                  <c:v>0.45</c:v>
                </c:pt>
                <c:pt idx="1">
                  <c:v>0.45</c:v>
                </c:pt>
                <c:pt idx="2">
                  <c:v>0.45</c:v>
                </c:pt>
                <c:pt idx="3">
                  <c:v>-0.45</c:v>
                </c:pt>
                <c:pt idx="4">
                  <c:v>-0.45</c:v>
                </c:pt>
                <c:pt idx="5">
                  <c:v>-0.45</c:v>
                </c:pt>
                <c:pt idx="6">
                  <c:v>-0.6</c:v>
                </c:pt>
                <c:pt idx="7">
                  <c:v>-0.6</c:v>
                </c:pt>
                <c:pt idx="8">
                  <c:v>-0.6</c:v>
                </c:pt>
                <c:pt idx="9">
                  <c:v>0</c:v>
                </c:pt>
                <c:pt idx="10">
                  <c:v>0</c:v>
                </c:pt>
                <c:pt idx="11">
                  <c:v>-1</c:v>
                </c:pt>
                <c:pt idx="12">
                  <c:v>1</c:v>
                </c:pt>
              </c:numCache>
            </c:numRef>
          </c:xVal>
          <c:yVal>
            <c:numRef>
              <c:f>Sheet1!$B$2:$B$14</c:f>
              <c:numCache>
                <c:formatCode>General</c:formatCode>
                <c:ptCount val="13"/>
                <c:pt idx="0">
                  <c:v>0.8</c:v>
                </c:pt>
                <c:pt idx="1">
                  <c:v>0.55000000000000004</c:v>
                </c:pt>
                <c:pt idx="2">
                  <c:v>0.3</c:v>
                </c:pt>
                <c:pt idx="3">
                  <c:v>0.8</c:v>
                </c:pt>
                <c:pt idx="4">
                  <c:v>0.55000000000000004</c:v>
                </c:pt>
                <c:pt idx="5">
                  <c:v>0.3</c:v>
                </c:pt>
                <c:pt idx="6">
                  <c:v>-0.2</c:v>
                </c:pt>
                <c:pt idx="7">
                  <c:v>-0.5</c:v>
                </c:pt>
                <c:pt idx="8">
                  <c:v>-0.8</c:v>
                </c:pt>
                <c:pt idx="9">
                  <c:v>1</c:v>
                </c:pt>
                <c:pt idx="10">
                  <c:v>-1</c:v>
                </c:pt>
                <c:pt idx="11">
                  <c:v>0</c:v>
                </c:pt>
                <c:pt idx="12">
                  <c:v>0</c:v>
                </c:pt>
              </c:numCache>
            </c:numRef>
          </c:yVal>
          <c:smooth val="0"/>
          <c:extLst>
            <c:ext xmlns:c15="http://schemas.microsoft.com/office/drawing/2012/chart" uri="{02D57815-91ED-43cb-92C2-25804820EDAC}">
              <c15:datalabelsRange>
                <c15:f>Sheet1!$C$2:$C$14</c15:f>
                <c15:dlblRangeCache>
                  <c:ptCount val="13"/>
                  <c:pt idx="0">
                    <c:v>賓士（Benz）</c:v>
                  </c:pt>
                  <c:pt idx="1">
                    <c:v>寶馬（BMW）</c:v>
                  </c:pt>
                  <c:pt idx="2">
                    <c:v>雷克薩斯（Lexus）</c:v>
                  </c:pt>
                  <c:pt idx="3">
                    <c:v>三菱（Grunder）</c:v>
                  </c:pt>
                  <c:pt idx="4">
                    <c:v>凱美瑞（Camry）</c:v>
                  </c:pt>
                  <c:pt idx="5">
                    <c:v>天籟（Teana）</c:v>
                  </c:pt>
                  <c:pt idx="6">
                    <c:v>卡羅拉（Altis）</c:v>
                  </c:pt>
                  <c:pt idx="7">
                    <c:v>軒逸（Sentra）</c:v>
                  </c:pt>
                  <c:pt idx="8">
                    <c:v>威姿（Yaris）</c:v>
                  </c:pt>
                  <c:pt idx="9">
                    <c:v>高價位</c:v>
                  </c:pt>
                  <c:pt idx="10">
                    <c:v>低價位</c:v>
                  </c:pt>
                  <c:pt idx="11">
                    <c:v>簡易車型
（一般品質）</c:v>
                  </c:pt>
                  <c:pt idx="12">
                    <c:v>豪華車型
（高品質）</c:v>
                  </c:pt>
                </c15:dlblRangeCache>
              </c15:datalabelsRange>
            </c:ext>
            <c:ext xmlns:c16="http://schemas.microsoft.com/office/drawing/2014/chart" uri="{C3380CC4-5D6E-409C-BE32-E72D297353CC}">
              <c16:uniqueId val="{00000000-B2D6-4213-A75D-7CD3BAA17B13}"/>
            </c:ext>
          </c:extLst>
        </c:ser>
        <c:dLbls>
          <c:showLegendKey val="0"/>
          <c:showVal val="0"/>
          <c:showCatName val="0"/>
          <c:showSerName val="0"/>
          <c:showPercent val="0"/>
          <c:showBubbleSize val="0"/>
        </c:dLbls>
        <c:axId val="373903320"/>
        <c:axId val="381217448"/>
      </c:scatterChart>
      <c:valAx>
        <c:axId val="373903320"/>
        <c:scaling>
          <c:orientation val="minMax"/>
          <c:max val="1"/>
          <c:min val="-1"/>
        </c:scaling>
        <c:delete val="0"/>
        <c:axPos val="b"/>
        <c:majorGridlines>
          <c:spPr>
            <a:ln w="9525" cap="flat" cmpd="sng" algn="ctr">
              <a:noFill/>
              <a:round/>
            </a:ln>
            <a:effectLst/>
          </c:spPr>
        </c:majorGridlines>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1217448"/>
        <c:crosses val="autoZero"/>
        <c:crossBetween val="midCat"/>
      </c:valAx>
      <c:valAx>
        <c:axId val="381217448"/>
        <c:scaling>
          <c:orientation val="minMax"/>
          <c:max val="1"/>
          <c:min val="-1"/>
        </c:scaling>
        <c:delete val="0"/>
        <c:axPos val="l"/>
        <c:majorGridlines>
          <c:spPr>
            <a:ln w="9525" cap="flat" cmpd="sng" algn="ctr">
              <a:noFill/>
              <a:round/>
            </a:ln>
            <a:effectLst/>
          </c:spPr>
        </c:majorGridlines>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739033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69301279833968"/>
          <c:y val="6.4480575958782427E-2"/>
          <c:w val="0.62060100311310962"/>
          <c:h val="0.87351887023469599"/>
        </c:manualLayout>
      </c:layout>
      <c:scatterChart>
        <c:scatterStyle val="lineMarker"/>
        <c:varyColors val="0"/>
        <c:ser>
          <c:idx val="0"/>
          <c:order val="0"/>
          <c:tx>
            <c:strRef>
              <c:f>Sheet1!$B$1</c:f>
              <c:strCache>
                <c:ptCount val="1"/>
                <c:pt idx="0">
                  <c:v>價位</c:v>
                </c:pt>
              </c:strCache>
            </c:strRef>
          </c:tx>
          <c:spPr>
            <a:ln w="28575" cap="rnd">
              <a:noFill/>
              <a:round/>
            </a:ln>
            <a:effectLst/>
          </c:spPr>
          <c:marker>
            <c:symbol val="circle"/>
            <c:size val="5"/>
            <c:spPr>
              <a:solidFill>
                <a:srgbClr val="002060"/>
              </a:solidFill>
              <a:ln w="9525">
                <a:solidFill>
                  <a:schemeClr val="accent1"/>
                </a:solidFill>
              </a:ln>
              <a:effectLst/>
            </c:spPr>
          </c:marker>
          <c:dPt>
            <c:idx val="4"/>
            <c:marker>
              <c:symbol val="none"/>
            </c:marker>
            <c:bubble3D val="0"/>
            <c:extLst>
              <c:ext xmlns:c16="http://schemas.microsoft.com/office/drawing/2014/chart" uri="{C3380CC4-5D6E-409C-BE32-E72D297353CC}">
                <c16:uniqueId val="{00000008-F107-4B59-85B1-0B5EB030FE36}"/>
              </c:ext>
            </c:extLst>
          </c:dPt>
          <c:dPt>
            <c:idx val="5"/>
            <c:marker>
              <c:symbol val="none"/>
            </c:marker>
            <c:bubble3D val="0"/>
            <c:extLst>
              <c:ext xmlns:c16="http://schemas.microsoft.com/office/drawing/2014/chart" uri="{C3380CC4-5D6E-409C-BE32-E72D297353CC}">
                <c16:uniqueId val="{00000009-F107-4B59-85B1-0B5EB030FE36}"/>
              </c:ext>
            </c:extLst>
          </c:dPt>
          <c:dPt>
            <c:idx val="6"/>
            <c:marker>
              <c:symbol val="none"/>
            </c:marker>
            <c:bubble3D val="0"/>
            <c:extLst>
              <c:ext xmlns:c16="http://schemas.microsoft.com/office/drawing/2014/chart" uri="{C3380CC4-5D6E-409C-BE32-E72D297353CC}">
                <c16:uniqueId val="{0000000A-F107-4B59-85B1-0B5EB030FE36}"/>
              </c:ext>
            </c:extLst>
          </c:dPt>
          <c:dPt>
            <c:idx val="7"/>
            <c:marker>
              <c:symbol val="none"/>
            </c:marker>
            <c:bubble3D val="0"/>
            <c:extLst>
              <c:ext xmlns:c16="http://schemas.microsoft.com/office/drawing/2014/chart" uri="{C3380CC4-5D6E-409C-BE32-E72D297353CC}">
                <c16:uniqueId val="{0000000B-F107-4B59-85B1-0B5EB030FE36}"/>
              </c:ext>
            </c:extLst>
          </c:dPt>
          <c:dPt>
            <c:idx val="9"/>
            <c:marker>
              <c:symbol val="none"/>
            </c:marker>
            <c:bubble3D val="0"/>
            <c:extLst>
              <c:ext xmlns:c16="http://schemas.microsoft.com/office/drawing/2014/chart" uri="{C3380CC4-5D6E-409C-BE32-E72D297353CC}">
                <c16:uniqueId val="{00000000-F107-4B59-85B1-0B5EB030FE36}"/>
              </c:ext>
            </c:extLst>
          </c:dPt>
          <c:dPt>
            <c:idx val="10"/>
            <c:marker>
              <c:symbol val="none"/>
            </c:marker>
            <c:bubble3D val="0"/>
            <c:extLst>
              <c:ext xmlns:c16="http://schemas.microsoft.com/office/drawing/2014/chart" uri="{C3380CC4-5D6E-409C-BE32-E72D297353CC}">
                <c16:uniqueId val="{00000001-F107-4B59-85B1-0B5EB030FE36}"/>
              </c:ext>
            </c:extLst>
          </c:dPt>
          <c:dPt>
            <c:idx val="11"/>
            <c:marker>
              <c:symbol val="none"/>
            </c:marker>
            <c:bubble3D val="0"/>
            <c:extLst>
              <c:ext xmlns:c16="http://schemas.microsoft.com/office/drawing/2014/chart" uri="{C3380CC4-5D6E-409C-BE32-E72D297353CC}">
                <c16:uniqueId val="{00000002-F107-4B59-85B1-0B5EB030FE36}"/>
              </c:ext>
            </c:extLst>
          </c:dPt>
          <c:dPt>
            <c:idx val="12"/>
            <c:marker>
              <c:symbol val="none"/>
            </c:marker>
            <c:bubble3D val="0"/>
            <c:extLst>
              <c:ext xmlns:c16="http://schemas.microsoft.com/office/drawing/2014/chart" uri="{C3380CC4-5D6E-409C-BE32-E72D297353CC}">
                <c16:uniqueId val="{00000003-F107-4B59-85B1-0B5EB030FE36}"/>
              </c:ext>
            </c:extLst>
          </c:dPt>
          <c:dLbls>
            <c:dLbl>
              <c:idx val="0"/>
              <c:tx>
                <c:rich>
                  <a:bodyPr/>
                  <a:lstStyle/>
                  <a:p>
                    <a:fld id="{9B6F7791-6C67-4A07-BBBD-33D14E0D301B}" type="CELLRANGE">
                      <a:rPr lang="zh-TW"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107-4B59-85B1-0B5EB030FE36}"/>
                </c:ext>
              </c:extLst>
            </c:dLbl>
            <c:dLbl>
              <c:idx val="1"/>
              <c:tx>
                <c:rich>
                  <a:bodyPr/>
                  <a:lstStyle/>
                  <a:p>
                    <a:fld id="{48330136-4F82-490E-85D1-A7473A3C6C68}"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107-4B59-85B1-0B5EB030FE36}"/>
                </c:ext>
              </c:extLst>
            </c:dLbl>
            <c:dLbl>
              <c:idx val="2"/>
              <c:tx>
                <c:rich>
                  <a:bodyPr/>
                  <a:lstStyle/>
                  <a:p>
                    <a:fld id="{CAD052EB-1E1D-4869-B467-337EE617D7EA}"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107-4B59-85B1-0B5EB030FE36}"/>
                </c:ext>
              </c:extLst>
            </c:dLbl>
            <c:dLbl>
              <c:idx val="3"/>
              <c:tx>
                <c:rich>
                  <a:bodyPr/>
                  <a:lstStyle/>
                  <a:p>
                    <a:fld id="{99C00F29-4C45-4972-9095-A66ACED8C78F}"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107-4B59-85B1-0B5EB030FE36}"/>
                </c:ext>
              </c:extLst>
            </c:dLbl>
            <c:dLbl>
              <c:idx val="4"/>
              <c:tx>
                <c:rich>
                  <a:bodyPr/>
                  <a:lstStyle/>
                  <a:p>
                    <a:fld id="{86BA4F26-B1D3-4BDC-BEC2-37DCAA15DB55}" type="CELLRANGE">
                      <a:rPr lang="zh-CN" altLang="en-US"/>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F107-4B59-85B1-0B5EB030FE36}"/>
                </c:ext>
              </c:extLst>
            </c:dLbl>
            <c:dLbl>
              <c:idx val="5"/>
              <c:tx>
                <c:rich>
                  <a:bodyPr/>
                  <a:lstStyle/>
                  <a:p>
                    <a:fld id="{025FB925-9C82-4CBF-AD0F-02EC3CA8E999}"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107-4B59-85B1-0B5EB030FE36}"/>
                </c:ext>
              </c:extLst>
            </c:dLbl>
            <c:dLbl>
              <c:idx val="6"/>
              <c:tx>
                <c:rich>
                  <a:bodyPr/>
                  <a:lstStyle/>
                  <a:p>
                    <a:fld id="{B028E8D9-E3DE-4B4E-8340-69E57B647B92}" type="CELLRANGE">
                      <a:rPr lang="zh-TW" altLang="en-US"/>
                      <a:pPr/>
                      <a:t>[CELLRANGE]</a:t>
                    </a:fld>
                    <a:endParaRPr lang="zh-CN" altLang="en-US"/>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F107-4B59-85B1-0B5EB030FE36}"/>
                </c:ext>
              </c:extLst>
            </c:dLbl>
            <c:dLbl>
              <c:idx val="7"/>
              <c:tx>
                <c:rich>
                  <a:bodyPr/>
                  <a:lstStyle/>
                  <a:p>
                    <a:fld id="{ACDD3737-22F9-426E-8A48-363B163F9B4D}" type="CELLRANGE">
                      <a:rPr lang="zh-CN" altLang="en-US"/>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F107-4B59-85B1-0B5EB030FE36}"/>
                </c:ext>
              </c:extLst>
            </c:dLbl>
            <c:dLbl>
              <c:idx val="9"/>
              <c:tx>
                <c:rich>
                  <a:bodyPr/>
                  <a:lstStyle/>
                  <a:p>
                    <a:fld id="{9EF0D18E-DEEC-4C6A-92E0-231F31A22213}" type="CELLRANGE">
                      <a:rPr lang="zh-CN" altLang="en-US"/>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107-4B59-85B1-0B5EB030FE36}"/>
                </c:ext>
              </c:extLst>
            </c:dLbl>
            <c:dLbl>
              <c:idx val="11"/>
              <c:tx>
                <c:rich>
                  <a:bodyPr/>
                  <a:lstStyle/>
                  <a:p>
                    <a:fld id="{70496486-0AA7-452A-8B07-B7B8AD68E85A}" type="CELLRANGE">
                      <a:rPr lang="zh-TW" altLang="en-US" sz="800"/>
                      <a:pPr/>
                      <a:t>[CELLRANGE]</a:t>
                    </a:fld>
                    <a:endParaRPr lang="zh-CN" altLang="en-US"/>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107-4B59-85B1-0B5EB030FE36}"/>
                </c:ext>
              </c:extLst>
            </c:dLbl>
            <c:dLbl>
              <c:idx val="12"/>
              <c:tx>
                <c:rich>
                  <a:bodyPr/>
                  <a:lstStyle/>
                  <a:p>
                    <a:fld id="{4749D8A7-FE78-4AB7-9116-B847FC69D9E7}" type="CELLRANGE">
                      <a:rPr lang="zh-TW" altLang="en-US" sz="800"/>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107-4B59-85B1-0B5EB030FE3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CN"/>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Sheet1!$A$2:$A$9</c:f>
              <c:numCache>
                <c:formatCode>General</c:formatCode>
                <c:ptCount val="8"/>
                <c:pt idx="0">
                  <c:v>0.5</c:v>
                </c:pt>
                <c:pt idx="1">
                  <c:v>-0.3</c:v>
                </c:pt>
                <c:pt idx="2">
                  <c:v>-0.5</c:v>
                </c:pt>
                <c:pt idx="3">
                  <c:v>-0.7</c:v>
                </c:pt>
                <c:pt idx="4">
                  <c:v>0</c:v>
                </c:pt>
                <c:pt idx="5">
                  <c:v>0</c:v>
                </c:pt>
                <c:pt idx="6">
                  <c:v>-1</c:v>
                </c:pt>
                <c:pt idx="7">
                  <c:v>1</c:v>
                </c:pt>
              </c:numCache>
            </c:numRef>
          </c:xVal>
          <c:yVal>
            <c:numRef>
              <c:f>Sheet1!$B$2:$B$9</c:f>
              <c:numCache>
                <c:formatCode>General</c:formatCode>
                <c:ptCount val="8"/>
                <c:pt idx="0">
                  <c:v>0.6</c:v>
                </c:pt>
                <c:pt idx="1">
                  <c:v>0.5</c:v>
                </c:pt>
                <c:pt idx="2">
                  <c:v>-0.2</c:v>
                </c:pt>
                <c:pt idx="3">
                  <c:v>-0.4</c:v>
                </c:pt>
                <c:pt idx="4">
                  <c:v>1</c:v>
                </c:pt>
                <c:pt idx="5">
                  <c:v>-1</c:v>
                </c:pt>
                <c:pt idx="6">
                  <c:v>0</c:v>
                </c:pt>
                <c:pt idx="7">
                  <c:v>0</c:v>
                </c:pt>
              </c:numCache>
            </c:numRef>
          </c:yVal>
          <c:smooth val="0"/>
          <c:extLst>
            <c:ext xmlns:c15="http://schemas.microsoft.com/office/drawing/2012/chart" uri="{02D57815-91ED-43cb-92C2-25804820EDAC}">
              <c15:datalabelsRange>
                <c15:f>Sheet1!$C$2:$C$9</c15:f>
                <c15:dlblRangeCache>
                  <c:ptCount val="8"/>
                  <c:pt idx="0">
                    <c:v>舒酸定牙膏</c:v>
                  </c:pt>
                  <c:pt idx="1">
                    <c:v>高露潔牙膏</c:v>
                  </c:pt>
                  <c:pt idx="2">
                    <c:v>黑人牙膏</c:v>
                  </c:pt>
                  <c:pt idx="3">
                    <c:v>白人牙膏</c:v>
                  </c:pt>
                  <c:pt idx="4">
                    <c:v>高價位</c:v>
                  </c:pt>
                  <c:pt idx="5">
                    <c:v>低價位</c:v>
                  </c:pt>
                  <c:pt idx="6">
                    <c:v>非過敏性牙齒</c:v>
                  </c:pt>
                  <c:pt idx="7">
                    <c:v>過敏性牙齒</c:v>
                  </c:pt>
                </c15:dlblRangeCache>
              </c15:datalabelsRange>
            </c:ext>
            <c:ext xmlns:c16="http://schemas.microsoft.com/office/drawing/2014/chart" uri="{C3380CC4-5D6E-409C-BE32-E72D297353CC}">
              <c16:uniqueId val="{0000000D-F107-4B59-85B1-0B5EB030FE36}"/>
            </c:ext>
          </c:extLst>
        </c:ser>
        <c:dLbls>
          <c:showLegendKey val="0"/>
          <c:showVal val="0"/>
          <c:showCatName val="0"/>
          <c:showSerName val="0"/>
          <c:showPercent val="0"/>
          <c:showBubbleSize val="0"/>
        </c:dLbls>
        <c:axId val="373903320"/>
        <c:axId val="381217448"/>
      </c:scatterChart>
      <c:valAx>
        <c:axId val="373903320"/>
        <c:scaling>
          <c:orientation val="minMax"/>
          <c:max val="1"/>
          <c:min val="-1"/>
        </c:scaling>
        <c:delete val="0"/>
        <c:axPos val="b"/>
        <c:majorGridlines>
          <c:spPr>
            <a:ln w="9525" cap="flat" cmpd="sng" algn="ctr">
              <a:noFill/>
              <a:round/>
            </a:ln>
            <a:effectLst/>
          </c:spPr>
        </c:majorGridlines>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1217448"/>
        <c:crosses val="autoZero"/>
        <c:crossBetween val="midCat"/>
      </c:valAx>
      <c:valAx>
        <c:axId val="381217448"/>
        <c:scaling>
          <c:orientation val="minMax"/>
          <c:max val="1"/>
          <c:min val="-1"/>
        </c:scaling>
        <c:delete val="0"/>
        <c:axPos val="l"/>
        <c:majorGridlines>
          <c:spPr>
            <a:ln w="9525" cap="flat" cmpd="sng" algn="ctr">
              <a:noFill/>
              <a:round/>
            </a:ln>
            <a:effectLst/>
          </c:spPr>
        </c:majorGridlines>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739033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9942E-9E4F-4F2E-BE98-D05B663268E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7886A112-E06E-4164-9120-5B8E7C471B2B}">
      <dgm:prSet phldrT="[文本]" custT="1"/>
      <dgm:spPr>
        <a:solidFill>
          <a:srgbClr val="92D050">
            <a:alpha val="20000"/>
          </a:srgbClr>
        </a:solidFill>
        <a:ln w="12700">
          <a:noFill/>
        </a:ln>
      </dgm:spPr>
      <dgm:t>
        <a:bodyPr/>
        <a:lstStyle/>
        <a:p>
          <a:r>
            <a:rPr lang="zh-CN" altLang="en-US" sz="2000" dirty="0">
              <a:solidFill>
                <a:schemeClr val="tx1"/>
              </a:solidFill>
            </a:rPr>
            <a:t>萬寶路</a:t>
          </a:r>
          <a:endParaRPr lang="en-US" altLang="zh-CN" sz="2000" dirty="0">
            <a:solidFill>
              <a:schemeClr val="tx1"/>
            </a:solidFill>
          </a:endParaRPr>
        </a:p>
        <a:p>
          <a:r>
            <a:rPr lang="zh-CN" altLang="en-US" sz="2000" dirty="0">
              <a:solidFill>
                <a:schemeClr val="tx1"/>
              </a:solidFill>
            </a:rPr>
            <a:t>香菸</a:t>
          </a:r>
        </a:p>
      </dgm:t>
    </dgm:pt>
    <dgm:pt modelId="{1E8F0868-2F43-4882-9860-25A441F3A629}" type="parTrans" cxnId="{CAD0AED4-5041-49EE-A2C6-DC1CF90E144D}">
      <dgm:prSet/>
      <dgm:spPr/>
      <dgm:t>
        <a:bodyPr/>
        <a:lstStyle/>
        <a:p>
          <a:endParaRPr lang="zh-CN" altLang="en-US" sz="2000">
            <a:solidFill>
              <a:schemeClr val="tx1"/>
            </a:solidFill>
          </a:endParaRPr>
        </a:p>
      </dgm:t>
    </dgm:pt>
    <dgm:pt modelId="{11983E69-0064-4FE3-BD7C-1B6736BADA09}" type="sibTrans" cxnId="{CAD0AED4-5041-49EE-A2C6-DC1CF90E144D}">
      <dgm:prSet custT="1"/>
      <dgm:spPr>
        <a:noFill/>
        <a:ln w="9525">
          <a:solidFill>
            <a:srgbClr val="92D050">
              <a:alpha val="70000"/>
            </a:srgbClr>
          </a:solidFill>
          <a:round/>
        </a:ln>
      </dgm:spPr>
      <dgm:t>
        <a:bodyPr/>
        <a:lstStyle/>
        <a:p>
          <a:endParaRPr lang="zh-CN" altLang="en-US" sz="2000">
            <a:solidFill>
              <a:schemeClr val="tx1"/>
            </a:solidFill>
          </a:endParaRPr>
        </a:p>
      </dgm:t>
    </dgm:pt>
    <dgm:pt modelId="{5F32373C-A474-4E0D-9512-6123B239BD18}">
      <dgm:prSet phldrT="[文本]" custT="1"/>
      <dgm:spPr>
        <a:solidFill>
          <a:srgbClr val="92D050">
            <a:alpha val="20000"/>
          </a:srgbClr>
        </a:solidFill>
        <a:ln w="12700">
          <a:noFill/>
        </a:ln>
      </dgm:spPr>
      <dgm:t>
        <a:bodyPr/>
        <a:lstStyle/>
        <a:p>
          <a:r>
            <a:rPr lang="zh-CN" altLang="en-US" sz="2000" dirty="0">
              <a:solidFill>
                <a:schemeClr val="tx1"/>
              </a:solidFill>
            </a:rPr>
            <a:t>粗獷</a:t>
          </a:r>
          <a:endParaRPr lang="en-US" altLang="zh-CN" sz="2000" dirty="0">
            <a:solidFill>
              <a:schemeClr val="tx1"/>
            </a:solidFill>
          </a:endParaRPr>
        </a:p>
      </dgm:t>
    </dgm:pt>
    <dgm:pt modelId="{A8EE9452-92BA-48F5-878C-2617017119FC}" type="parTrans" cxnId="{96062B49-55EF-4186-BF68-8B4B926C8CB0}">
      <dgm:prSet/>
      <dgm:spPr/>
      <dgm:t>
        <a:bodyPr/>
        <a:lstStyle/>
        <a:p>
          <a:endParaRPr lang="zh-CN" altLang="en-US" sz="2000">
            <a:solidFill>
              <a:schemeClr val="tx1"/>
            </a:solidFill>
          </a:endParaRPr>
        </a:p>
      </dgm:t>
    </dgm:pt>
    <dgm:pt modelId="{EB316CDC-17F0-4435-A9DE-6485788E6158}" type="sibTrans" cxnId="{96062B49-55EF-4186-BF68-8B4B926C8CB0}">
      <dgm:prSet custT="1"/>
      <dgm:spPr>
        <a:noFill/>
        <a:ln w="9525">
          <a:solidFill>
            <a:srgbClr val="92D050">
              <a:alpha val="70000"/>
            </a:srgbClr>
          </a:solidFill>
        </a:ln>
      </dgm:spPr>
      <dgm:t>
        <a:bodyPr/>
        <a:lstStyle/>
        <a:p>
          <a:endParaRPr lang="zh-CN" altLang="en-US" sz="2000">
            <a:solidFill>
              <a:schemeClr val="tx1"/>
            </a:solidFill>
          </a:endParaRPr>
        </a:p>
      </dgm:t>
    </dgm:pt>
    <dgm:pt modelId="{A6A89368-43CD-4739-BFA3-CCC1A574385D}">
      <dgm:prSet phldrT="[文本]" custT="1"/>
      <dgm:spPr>
        <a:solidFill>
          <a:srgbClr val="92D050">
            <a:alpha val="20000"/>
          </a:srgbClr>
        </a:solidFill>
        <a:ln w="12700">
          <a:noFill/>
        </a:ln>
      </dgm:spPr>
      <dgm:t>
        <a:bodyPr/>
        <a:lstStyle/>
        <a:p>
          <a:r>
            <a:rPr lang="zh-CN" altLang="en-US" sz="2400" dirty="0">
              <a:solidFill>
                <a:schemeClr val="tx1"/>
              </a:solidFill>
            </a:rPr>
            <a:t>牛仔</a:t>
          </a:r>
        </a:p>
      </dgm:t>
    </dgm:pt>
    <dgm:pt modelId="{D16BC532-EE26-4479-A4E7-08B204A2B28E}" type="parTrans" cxnId="{C3A01AE1-C5CB-4581-966B-FC977080611F}">
      <dgm:prSet/>
      <dgm:spPr/>
      <dgm:t>
        <a:bodyPr/>
        <a:lstStyle/>
        <a:p>
          <a:endParaRPr lang="zh-CN" altLang="en-US" sz="2000">
            <a:solidFill>
              <a:schemeClr val="tx1"/>
            </a:solidFill>
          </a:endParaRPr>
        </a:p>
      </dgm:t>
    </dgm:pt>
    <dgm:pt modelId="{F83FA575-A056-46F8-A868-B807AECD9309}" type="sibTrans" cxnId="{C3A01AE1-C5CB-4581-966B-FC977080611F}">
      <dgm:prSet custT="1"/>
      <dgm:spPr>
        <a:noFill/>
        <a:ln w="9525">
          <a:solidFill>
            <a:srgbClr val="92D050">
              <a:alpha val="70000"/>
            </a:srgbClr>
          </a:solidFill>
        </a:ln>
      </dgm:spPr>
      <dgm:t>
        <a:bodyPr/>
        <a:lstStyle/>
        <a:p>
          <a:endParaRPr lang="zh-CN" altLang="en-US" sz="2000">
            <a:solidFill>
              <a:schemeClr val="tx1"/>
            </a:solidFill>
          </a:endParaRPr>
        </a:p>
      </dgm:t>
    </dgm:pt>
    <dgm:pt modelId="{A19C2347-902C-42C8-B87D-EC5A54C7CB03}" type="pres">
      <dgm:prSet presAssocID="{7879942E-9E4F-4F2E-BE98-D05B663268E5}" presName="cycle" presStyleCnt="0">
        <dgm:presLayoutVars>
          <dgm:dir/>
          <dgm:resizeHandles val="exact"/>
        </dgm:presLayoutVars>
      </dgm:prSet>
      <dgm:spPr/>
    </dgm:pt>
    <dgm:pt modelId="{4FC734C5-BA54-4310-B260-1BF334C4D4A8}" type="pres">
      <dgm:prSet presAssocID="{7886A112-E06E-4164-9120-5B8E7C471B2B}" presName="node" presStyleLbl="node1" presStyleIdx="0" presStyleCnt="3">
        <dgm:presLayoutVars>
          <dgm:bulletEnabled val="1"/>
        </dgm:presLayoutVars>
      </dgm:prSet>
      <dgm:spPr/>
    </dgm:pt>
    <dgm:pt modelId="{127D5EB6-491B-4EA3-8295-BC6CE759A1BD}" type="pres">
      <dgm:prSet presAssocID="{11983E69-0064-4FE3-BD7C-1B6736BADA09}" presName="sibTrans" presStyleLbl="sibTrans2D1" presStyleIdx="0" presStyleCnt="3" custScaleX="137203" custScaleY="47344"/>
      <dgm:spPr>
        <a:prstGeom prst="leftRightArrow">
          <a:avLst/>
        </a:prstGeom>
      </dgm:spPr>
    </dgm:pt>
    <dgm:pt modelId="{394F1980-FA82-40EB-A65E-64F6706280ED}" type="pres">
      <dgm:prSet presAssocID="{11983E69-0064-4FE3-BD7C-1B6736BADA09}" presName="connectorText" presStyleLbl="sibTrans2D1" presStyleIdx="0" presStyleCnt="3"/>
      <dgm:spPr/>
    </dgm:pt>
    <dgm:pt modelId="{F61120BF-2B00-40A2-8BB4-24FB41086A9D}" type="pres">
      <dgm:prSet presAssocID="{5F32373C-A474-4E0D-9512-6123B239BD18}" presName="node" presStyleLbl="node1" presStyleIdx="1" presStyleCnt="3">
        <dgm:presLayoutVars>
          <dgm:bulletEnabled val="1"/>
        </dgm:presLayoutVars>
      </dgm:prSet>
      <dgm:spPr/>
    </dgm:pt>
    <dgm:pt modelId="{90239337-0D65-4F74-A4A8-522CDE548C3B}" type="pres">
      <dgm:prSet presAssocID="{EB316CDC-17F0-4435-A9DE-6485788E6158}" presName="sibTrans" presStyleLbl="sibTrans2D1" presStyleIdx="1" presStyleCnt="3" custScaleX="137203" custScaleY="47344"/>
      <dgm:spPr>
        <a:prstGeom prst="leftRightArrow">
          <a:avLst/>
        </a:prstGeom>
      </dgm:spPr>
    </dgm:pt>
    <dgm:pt modelId="{3F03BC94-E39F-4A31-9722-F243C6080957}" type="pres">
      <dgm:prSet presAssocID="{EB316CDC-17F0-4435-A9DE-6485788E6158}" presName="connectorText" presStyleLbl="sibTrans2D1" presStyleIdx="1" presStyleCnt="3"/>
      <dgm:spPr/>
    </dgm:pt>
    <dgm:pt modelId="{EFB71532-D0CB-4D87-B834-929BB21EDCC1}" type="pres">
      <dgm:prSet presAssocID="{A6A89368-43CD-4739-BFA3-CCC1A574385D}" presName="node" presStyleLbl="node1" presStyleIdx="2" presStyleCnt="3">
        <dgm:presLayoutVars>
          <dgm:bulletEnabled val="1"/>
        </dgm:presLayoutVars>
      </dgm:prSet>
      <dgm:spPr/>
    </dgm:pt>
    <dgm:pt modelId="{C40D6CE1-F122-431A-BBCC-F2C2A246C10E}" type="pres">
      <dgm:prSet presAssocID="{F83FA575-A056-46F8-A868-B807AECD9309}" presName="sibTrans" presStyleLbl="sibTrans2D1" presStyleIdx="2" presStyleCnt="3" custScaleX="137203" custScaleY="47344"/>
      <dgm:spPr>
        <a:prstGeom prst="leftRightArrow">
          <a:avLst/>
        </a:prstGeom>
      </dgm:spPr>
    </dgm:pt>
    <dgm:pt modelId="{ACE99E1E-55A7-4B89-BF42-38AD0F5020CA}" type="pres">
      <dgm:prSet presAssocID="{F83FA575-A056-46F8-A868-B807AECD9309}" presName="connectorText" presStyleLbl="sibTrans2D1" presStyleIdx="2" presStyleCnt="3"/>
      <dgm:spPr/>
    </dgm:pt>
  </dgm:ptLst>
  <dgm:cxnLst>
    <dgm:cxn modelId="{FDD34303-869D-4236-8202-AAB34D1F0375}" type="presOf" srcId="{F83FA575-A056-46F8-A868-B807AECD9309}" destId="{ACE99E1E-55A7-4B89-BF42-38AD0F5020CA}" srcOrd="1" destOrd="0" presId="urn:microsoft.com/office/officeart/2005/8/layout/cycle2"/>
    <dgm:cxn modelId="{C54AD909-D530-4504-965A-D73854252A37}" type="presOf" srcId="{5F32373C-A474-4E0D-9512-6123B239BD18}" destId="{F61120BF-2B00-40A2-8BB4-24FB41086A9D}" srcOrd="0" destOrd="0" presId="urn:microsoft.com/office/officeart/2005/8/layout/cycle2"/>
    <dgm:cxn modelId="{C2549D0B-73E5-4FF5-89D1-146D757C3E8B}" type="presOf" srcId="{7879942E-9E4F-4F2E-BE98-D05B663268E5}" destId="{A19C2347-902C-42C8-B87D-EC5A54C7CB03}" srcOrd="0" destOrd="0" presId="urn:microsoft.com/office/officeart/2005/8/layout/cycle2"/>
    <dgm:cxn modelId="{C665E91C-385F-4CF8-82D6-5D9D467CE713}" type="presOf" srcId="{11983E69-0064-4FE3-BD7C-1B6736BADA09}" destId="{127D5EB6-491B-4EA3-8295-BC6CE759A1BD}" srcOrd="0" destOrd="0" presId="urn:microsoft.com/office/officeart/2005/8/layout/cycle2"/>
    <dgm:cxn modelId="{E1F5AB5F-C4EA-447A-A143-E819686A5E9B}" type="presOf" srcId="{EB316CDC-17F0-4435-A9DE-6485788E6158}" destId="{90239337-0D65-4F74-A4A8-522CDE548C3B}" srcOrd="0" destOrd="0" presId="urn:microsoft.com/office/officeart/2005/8/layout/cycle2"/>
    <dgm:cxn modelId="{130DCC5F-D2F4-493A-8DBD-6A1697D3B1D2}" type="presOf" srcId="{11983E69-0064-4FE3-BD7C-1B6736BADA09}" destId="{394F1980-FA82-40EB-A65E-64F6706280ED}" srcOrd="1" destOrd="0" presId="urn:microsoft.com/office/officeart/2005/8/layout/cycle2"/>
    <dgm:cxn modelId="{96062B49-55EF-4186-BF68-8B4B926C8CB0}" srcId="{7879942E-9E4F-4F2E-BE98-D05B663268E5}" destId="{5F32373C-A474-4E0D-9512-6123B239BD18}" srcOrd="1" destOrd="0" parTransId="{A8EE9452-92BA-48F5-878C-2617017119FC}" sibTransId="{EB316CDC-17F0-4435-A9DE-6485788E6158}"/>
    <dgm:cxn modelId="{E3A39281-D7D2-4240-9C3D-CC1E9202F939}" type="presOf" srcId="{F83FA575-A056-46F8-A868-B807AECD9309}" destId="{C40D6CE1-F122-431A-BBCC-F2C2A246C10E}" srcOrd="0" destOrd="0" presId="urn:microsoft.com/office/officeart/2005/8/layout/cycle2"/>
    <dgm:cxn modelId="{8D6A6186-946D-40B4-8AB6-ED7D833832F3}" type="presOf" srcId="{A6A89368-43CD-4739-BFA3-CCC1A574385D}" destId="{EFB71532-D0CB-4D87-B834-929BB21EDCC1}" srcOrd="0" destOrd="0" presId="urn:microsoft.com/office/officeart/2005/8/layout/cycle2"/>
    <dgm:cxn modelId="{0353CFB4-A0B9-4759-B095-19C278F24481}" type="presOf" srcId="{7886A112-E06E-4164-9120-5B8E7C471B2B}" destId="{4FC734C5-BA54-4310-B260-1BF334C4D4A8}" srcOrd="0" destOrd="0" presId="urn:microsoft.com/office/officeart/2005/8/layout/cycle2"/>
    <dgm:cxn modelId="{CAD0AED4-5041-49EE-A2C6-DC1CF90E144D}" srcId="{7879942E-9E4F-4F2E-BE98-D05B663268E5}" destId="{7886A112-E06E-4164-9120-5B8E7C471B2B}" srcOrd="0" destOrd="0" parTransId="{1E8F0868-2F43-4882-9860-25A441F3A629}" sibTransId="{11983E69-0064-4FE3-BD7C-1B6736BADA09}"/>
    <dgm:cxn modelId="{C3A01AE1-C5CB-4581-966B-FC977080611F}" srcId="{7879942E-9E4F-4F2E-BE98-D05B663268E5}" destId="{A6A89368-43CD-4739-BFA3-CCC1A574385D}" srcOrd="2" destOrd="0" parTransId="{D16BC532-EE26-4479-A4E7-08B204A2B28E}" sibTransId="{F83FA575-A056-46F8-A868-B807AECD9309}"/>
    <dgm:cxn modelId="{94BBD3E3-A142-4281-AA91-E9F81676CB03}" type="presOf" srcId="{EB316CDC-17F0-4435-A9DE-6485788E6158}" destId="{3F03BC94-E39F-4A31-9722-F243C6080957}" srcOrd="1" destOrd="0" presId="urn:microsoft.com/office/officeart/2005/8/layout/cycle2"/>
    <dgm:cxn modelId="{A99FF0BD-1773-4B1B-BCC3-9CF0F02D73F1}" type="presParOf" srcId="{A19C2347-902C-42C8-B87D-EC5A54C7CB03}" destId="{4FC734C5-BA54-4310-B260-1BF334C4D4A8}" srcOrd="0" destOrd="0" presId="urn:microsoft.com/office/officeart/2005/8/layout/cycle2"/>
    <dgm:cxn modelId="{F3F1DC53-CB5E-416D-8A95-8F613193DBA8}" type="presParOf" srcId="{A19C2347-902C-42C8-B87D-EC5A54C7CB03}" destId="{127D5EB6-491B-4EA3-8295-BC6CE759A1BD}" srcOrd="1" destOrd="0" presId="urn:microsoft.com/office/officeart/2005/8/layout/cycle2"/>
    <dgm:cxn modelId="{EEBB4615-66ED-47C6-98AD-B272F99892B8}" type="presParOf" srcId="{127D5EB6-491B-4EA3-8295-BC6CE759A1BD}" destId="{394F1980-FA82-40EB-A65E-64F6706280ED}" srcOrd="0" destOrd="0" presId="urn:microsoft.com/office/officeart/2005/8/layout/cycle2"/>
    <dgm:cxn modelId="{679854A4-8AAB-4A5D-8C1A-D5AF4B67ACF2}" type="presParOf" srcId="{A19C2347-902C-42C8-B87D-EC5A54C7CB03}" destId="{F61120BF-2B00-40A2-8BB4-24FB41086A9D}" srcOrd="2" destOrd="0" presId="urn:microsoft.com/office/officeart/2005/8/layout/cycle2"/>
    <dgm:cxn modelId="{5EAFB59C-EBBB-476A-BDBB-5D8C1D15348F}" type="presParOf" srcId="{A19C2347-902C-42C8-B87D-EC5A54C7CB03}" destId="{90239337-0D65-4F74-A4A8-522CDE548C3B}" srcOrd="3" destOrd="0" presId="urn:microsoft.com/office/officeart/2005/8/layout/cycle2"/>
    <dgm:cxn modelId="{A4792F4B-69CE-4BD7-A4AD-E38E8133E399}" type="presParOf" srcId="{90239337-0D65-4F74-A4A8-522CDE548C3B}" destId="{3F03BC94-E39F-4A31-9722-F243C6080957}" srcOrd="0" destOrd="0" presId="urn:microsoft.com/office/officeart/2005/8/layout/cycle2"/>
    <dgm:cxn modelId="{201D791B-DA1E-42E0-ACFB-2A154D65CA95}" type="presParOf" srcId="{A19C2347-902C-42C8-B87D-EC5A54C7CB03}" destId="{EFB71532-D0CB-4D87-B834-929BB21EDCC1}" srcOrd="4" destOrd="0" presId="urn:microsoft.com/office/officeart/2005/8/layout/cycle2"/>
    <dgm:cxn modelId="{F58AF53D-9F59-4ACD-B3DF-874D8F65309F}" type="presParOf" srcId="{A19C2347-902C-42C8-B87D-EC5A54C7CB03}" destId="{C40D6CE1-F122-431A-BBCC-F2C2A246C10E}" srcOrd="5" destOrd="0" presId="urn:microsoft.com/office/officeart/2005/8/layout/cycle2"/>
    <dgm:cxn modelId="{D1CF401C-0A36-461A-988B-015CEFF28194}" type="presParOf" srcId="{C40D6CE1-F122-431A-BBCC-F2C2A246C10E}" destId="{ACE99E1E-55A7-4B89-BF42-38AD0F5020CA}" srcOrd="0" destOrd="0" presId="urn:microsoft.com/office/officeart/2005/8/layout/cycle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34C5-BA54-4310-B260-1BF334C4D4A8}">
      <dsp:nvSpPr>
        <dsp:cNvPr id="0" name=""/>
        <dsp:cNvSpPr/>
      </dsp:nvSpPr>
      <dsp:spPr>
        <a:xfrm>
          <a:off x="1426765" y="831"/>
          <a:ext cx="1577122" cy="1577122"/>
        </a:xfrm>
        <a:prstGeom prst="ellipse">
          <a:avLst/>
        </a:prstGeom>
        <a:solidFill>
          <a:srgbClr val="92D050">
            <a:alpha val="20000"/>
          </a:srgb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萬寶路</a:t>
          </a:r>
          <a:endParaRPr lang="en-US" altLang="zh-CN" sz="2000" kern="1200" dirty="0">
            <a:solidFill>
              <a:schemeClr val="tx1"/>
            </a:solidFill>
          </a:endParaRPr>
        </a:p>
        <a:p>
          <a:pPr marL="0" lvl="0" indent="0" algn="ctr" defTabSz="889000">
            <a:lnSpc>
              <a:spcPct val="90000"/>
            </a:lnSpc>
            <a:spcBef>
              <a:spcPct val="0"/>
            </a:spcBef>
            <a:spcAft>
              <a:spcPct val="35000"/>
            </a:spcAft>
            <a:buNone/>
          </a:pPr>
          <a:r>
            <a:rPr lang="zh-CN" altLang="en-US" sz="2000" kern="1200" dirty="0">
              <a:solidFill>
                <a:schemeClr val="tx1"/>
              </a:solidFill>
            </a:rPr>
            <a:t>香菸</a:t>
          </a:r>
        </a:p>
      </dsp:txBody>
      <dsp:txXfrm>
        <a:off x="1657729" y="231795"/>
        <a:ext cx="1115194" cy="1115194"/>
      </dsp:txXfrm>
    </dsp:sp>
    <dsp:sp modelId="{127D5EB6-491B-4EA3-8295-BC6CE759A1BD}">
      <dsp:nvSpPr>
        <dsp:cNvPr id="0" name=""/>
        <dsp:cNvSpPr/>
      </dsp:nvSpPr>
      <dsp:spPr>
        <a:xfrm rot="3600000">
          <a:off x="2513693" y="1679007"/>
          <a:ext cx="575999" cy="252002"/>
        </a:xfrm>
        <a:prstGeom prst="leftRightArrow">
          <a:avLst/>
        </a:prstGeom>
        <a:noFill/>
        <a:ln w="9525">
          <a:solidFill>
            <a:srgbClr val="92D050">
              <a:alpha val="70000"/>
            </a:srgbClr>
          </a:solidFill>
          <a:round/>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1"/>
            </a:solidFill>
          </a:endParaRPr>
        </a:p>
      </dsp:txBody>
      <dsp:txXfrm>
        <a:off x="2532593" y="1696671"/>
        <a:ext cx="500398" cy="151202"/>
      </dsp:txXfrm>
    </dsp:sp>
    <dsp:sp modelId="{F61120BF-2B00-40A2-8BB4-24FB41086A9D}">
      <dsp:nvSpPr>
        <dsp:cNvPr id="0" name=""/>
        <dsp:cNvSpPr/>
      </dsp:nvSpPr>
      <dsp:spPr>
        <a:xfrm>
          <a:off x="2611379" y="2052642"/>
          <a:ext cx="1577122" cy="1577122"/>
        </a:xfrm>
        <a:prstGeom prst="ellipse">
          <a:avLst/>
        </a:prstGeom>
        <a:solidFill>
          <a:srgbClr val="92D050">
            <a:alpha val="20000"/>
          </a:srgb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粗獷</a:t>
          </a:r>
          <a:endParaRPr lang="en-US" altLang="zh-CN" sz="2000" kern="1200" dirty="0">
            <a:solidFill>
              <a:schemeClr val="tx1"/>
            </a:solidFill>
          </a:endParaRPr>
        </a:p>
      </dsp:txBody>
      <dsp:txXfrm>
        <a:off x="2842343" y="2283606"/>
        <a:ext cx="1115194" cy="1115194"/>
      </dsp:txXfrm>
    </dsp:sp>
    <dsp:sp modelId="{90239337-0D65-4F74-A4A8-522CDE548C3B}">
      <dsp:nvSpPr>
        <dsp:cNvPr id="0" name=""/>
        <dsp:cNvSpPr/>
      </dsp:nvSpPr>
      <dsp:spPr>
        <a:xfrm rot="10800000">
          <a:off x="1939208" y="2715202"/>
          <a:ext cx="575999" cy="252002"/>
        </a:xfrm>
        <a:prstGeom prst="leftRightArrow">
          <a:avLst/>
        </a:prstGeom>
        <a:noFill/>
        <a:ln w="9525">
          <a:solidFill>
            <a:srgbClr val="92D050">
              <a:alpha val="70000"/>
            </a:srgb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1"/>
            </a:solidFill>
          </a:endParaRPr>
        </a:p>
      </dsp:txBody>
      <dsp:txXfrm rot="10800000">
        <a:off x="2014809" y="2765602"/>
        <a:ext cx="500398" cy="151202"/>
      </dsp:txXfrm>
    </dsp:sp>
    <dsp:sp modelId="{EFB71532-D0CB-4D87-B834-929BB21EDCC1}">
      <dsp:nvSpPr>
        <dsp:cNvPr id="0" name=""/>
        <dsp:cNvSpPr/>
      </dsp:nvSpPr>
      <dsp:spPr>
        <a:xfrm>
          <a:off x="242152" y="2052642"/>
          <a:ext cx="1577122" cy="1577122"/>
        </a:xfrm>
        <a:prstGeom prst="ellipse">
          <a:avLst/>
        </a:prstGeom>
        <a:solidFill>
          <a:srgbClr val="92D050">
            <a:alpha val="20000"/>
          </a:srgb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牛仔</a:t>
          </a:r>
        </a:p>
      </dsp:txBody>
      <dsp:txXfrm>
        <a:off x="473116" y="2283606"/>
        <a:ext cx="1115194" cy="1115194"/>
      </dsp:txXfrm>
    </dsp:sp>
    <dsp:sp modelId="{C40D6CE1-F122-431A-BBCC-F2C2A246C10E}">
      <dsp:nvSpPr>
        <dsp:cNvPr id="0" name=""/>
        <dsp:cNvSpPr/>
      </dsp:nvSpPr>
      <dsp:spPr>
        <a:xfrm rot="18000000">
          <a:off x="1329079" y="1699587"/>
          <a:ext cx="575999" cy="252002"/>
        </a:xfrm>
        <a:prstGeom prst="leftRightArrow">
          <a:avLst/>
        </a:prstGeom>
        <a:noFill/>
        <a:ln w="9525">
          <a:solidFill>
            <a:srgbClr val="92D050">
              <a:alpha val="70000"/>
            </a:srgb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1"/>
            </a:solidFill>
          </a:endParaRPr>
        </a:p>
      </dsp:txBody>
      <dsp:txXfrm>
        <a:off x="1347979" y="1782723"/>
        <a:ext cx="500398" cy="15120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381000" y="685800"/>
            <a:ext cx="6096000" cy="3429000"/>
          </a:xfrm>
          <a:ln/>
        </p:spPr>
      </p:sp>
      <p:sp>
        <p:nvSpPr>
          <p:cNvPr id="20483"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dirty="0"/>
              <a:t>参考书：</a:t>
            </a:r>
            <a:endParaRPr lang="en-US" altLang="zh-CN" sz="10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000" dirty="0">
                <a:solidFill>
                  <a:schemeClr val="tx1"/>
                </a:solidFill>
                <a:ea typeface="宋体" pitchFamily="2" charset="-122"/>
              </a:rPr>
              <a:t>《</a:t>
            </a:r>
            <a:r>
              <a:rPr lang="zh-TW" altLang="en-US" sz="1000" dirty="0">
                <a:solidFill>
                  <a:schemeClr val="tx1"/>
                </a:solidFill>
                <a:ea typeface="宋体" pitchFamily="2" charset="-122"/>
              </a:rPr>
              <a:t>行銷學：精華理論與本土案例</a:t>
            </a:r>
            <a:r>
              <a:rPr lang="en-US" altLang="zh-TW" sz="1000" dirty="0">
                <a:solidFill>
                  <a:schemeClr val="tx1"/>
                </a:solidFill>
                <a:ea typeface="宋体" pitchFamily="2" charset="-122"/>
              </a:rPr>
              <a:t>》</a:t>
            </a:r>
            <a:r>
              <a:rPr lang="zh-TW" altLang="en-US" sz="1000" dirty="0">
                <a:solidFill>
                  <a:schemeClr val="tx1"/>
                </a:solidFill>
                <a:ea typeface="宋体" pitchFamily="2" charset="-122"/>
              </a:rPr>
              <a:t>第三版，戴國良 著，台北：五南圖書出版股份有限公司，</a:t>
            </a:r>
            <a:r>
              <a:rPr lang="en-US" altLang="zh-TW" sz="1000" dirty="0">
                <a:solidFill>
                  <a:schemeClr val="tx1"/>
                </a:solidFill>
                <a:ea typeface="宋体" pitchFamily="2" charset="-122"/>
              </a:rPr>
              <a:t>2016.09</a:t>
            </a:r>
            <a:endParaRPr lang="en-US" altLang="zh-CN" sz="10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dirty="0"/>
              <a:t>《</a:t>
            </a:r>
            <a:r>
              <a:rPr lang="zh-CN" altLang="en-US" sz="1000" dirty="0"/>
              <a:t>工业品营销管理</a:t>
            </a:r>
            <a:r>
              <a:rPr lang="en-US" altLang="zh-CN" sz="1000" dirty="0"/>
              <a:t>》</a:t>
            </a:r>
            <a:r>
              <a:rPr lang="zh-CN" altLang="en-US" sz="1000" dirty="0"/>
              <a:t>（第 </a:t>
            </a:r>
            <a:r>
              <a:rPr lang="en-US" altLang="zh-CN" sz="1000" dirty="0"/>
              <a:t>2 </a:t>
            </a:r>
            <a:r>
              <a:rPr lang="zh-CN" altLang="en-US" sz="1000" dirty="0"/>
              <a:t>版）普通高等教育“十一五”国家级规划教材</a:t>
            </a:r>
            <a:r>
              <a:rPr lang="en-US" altLang="zh-CN" sz="1000" dirty="0"/>
              <a:t>·</a:t>
            </a:r>
            <a:r>
              <a:rPr lang="zh-CN" altLang="en-US" sz="1000" dirty="0"/>
              <a:t>现代市场营销系列教材，主编 吴长顺，广东高等教育出版社，</a:t>
            </a:r>
            <a:r>
              <a:rPr lang="en-US" altLang="zh-CN" sz="10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000" dirty="0">
                <a:solidFill>
                  <a:schemeClr val="tx1"/>
                </a:solidFill>
                <a:ea typeface="宋体" pitchFamily="2" charset="-122"/>
              </a:rPr>
              <a:t>《</a:t>
            </a:r>
            <a:r>
              <a:rPr lang="zh-TW" altLang="en-US" sz="1000" dirty="0">
                <a:solidFill>
                  <a:schemeClr val="tx1"/>
                </a:solidFill>
                <a:ea typeface="宋体" pitchFamily="2" charset="-122"/>
              </a:rPr>
              <a:t>市場調查</a:t>
            </a:r>
            <a:r>
              <a:rPr lang="en-US" altLang="zh-TW" sz="1000" dirty="0">
                <a:solidFill>
                  <a:schemeClr val="tx1"/>
                </a:solidFill>
                <a:ea typeface="宋体" pitchFamily="2" charset="-122"/>
              </a:rPr>
              <a:t>》</a:t>
            </a:r>
            <a:r>
              <a:rPr lang="zh-TW" altLang="en-US" sz="1000" dirty="0">
                <a:solidFill>
                  <a:schemeClr val="tx1"/>
                </a:solidFill>
                <a:ea typeface="宋体" pitchFamily="2" charset="-122"/>
              </a:rPr>
              <a:t>第四版，</a:t>
            </a:r>
            <a:r>
              <a:rPr lang="zh-CN" altLang="en-US" sz="1000" dirty="0">
                <a:solidFill>
                  <a:schemeClr val="tx1"/>
                </a:solidFill>
                <a:ea typeface="宋体" pitchFamily="2" charset="-122"/>
              </a:rPr>
              <a:t>楊和炳 </a:t>
            </a:r>
            <a:r>
              <a:rPr lang="zh-TW" altLang="en-US" sz="1000" dirty="0">
                <a:solidFill>
                  <a:schemeClr val="tx1"/>
                </a:solidFill>
                <a:ea typeface="宋体" pitchFamily="2" charset="-122"/>
              </a:rPr>
              <a:t>著，台北：五南圖書出版股份有限公司，</a:t>
            </a:r>
            <a:r>
              <a:rPr lang="en-US" altLang="zh-TW" sz="1000" dirty="0">
                <a:solidFill>
                  <a:schemeClr val="tx1"/>
                </a:solidFill>
                <a:ea typeface="宋体" pitchFamily="2" charset="-122"/>
              </a:rPr>
              <a:t>20</a:t>
            </a:r>
            <a:r>
              <a:rPr lang="en-US" altLang="zh-CN" sz="1000" dirty="0">
                <a:solidFill>
                  <a:schemeClr val="tx1"/>
                </a:solidFill>
                <a:ea typeface="宋体" pitchFamily="2" charset="-122"/>
              </a:rPr>
              <a:t>08</a:t>
            </a:r>
            <a:r>
              <a:rPr lang="en-US" altLang="zh-TW" sz="1000" dirty="0">
                <a:solidFill>
                  <a:schemeClr val="tx1"/>
                </a:solidFill>
                <a:ea typeface="宋体" pitchFamily="2" charset="-122"/>
              </a:rPr>
              <a:t>.09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chemeClr val="tx1"/>
                </a:solidFill>
                <a:ea typeface="宋体" pitchFamily="2" charset="-122"/>
              </a:rPr>
              <a:t>《</a:t>
            </a:r>
            <a:r>
              <a:rPr lang="zh-CN" altLang="en-US" sz="1000" dirty="0">
                <a:solidFill>
                  <a:schemeClr val="tx1"/>
                </a:solidFill>
                <a:ea typeface="宋体" pitchFamily="2" charset="-122"/>
              </a:rPr>
              <a:t>消費者行爲</a:t>
            </a:r>
            <a:r>
              <a:rPr lang="en-US" altLang="zh-CN" sz="1000" dirty="0">
                <a:solidFill>
                  <a:schemeClr val="tx1"/>
                </a:solidFill>
                <a:ea typeface="宋体" pitchFamily="2" charset="-122"/>
              </a:rPr>
              <a:t>》</a:t>
            </a:r>
            <a:r>
              <a:rPr lang="zh-CN" altLang="en-US" sz="1000" dirty="0">
                <a:solidFill>
                  <a:schemeClr val="tx1"/>
                </a:solidFill>
                <a:ea typeface="宋体" pitchFamily="2" charset="-122"/>
              </a:rPr>
              <a:t>第六版 </a:t>
            </a:r>
            <a:r>
              <a:rPr lang="en-US" altLang="zh-CN" sz="1000" dirty="0">
                <a:solidFill>
                  <a:schemeClr val="tx1"/>
                </a:solidFill>
                <a:ea typeface="宋体" pitchFamily="2" charset="-122"/>
              </a:rPr>
              <a:t>(Consumer Behavior : Buying, Having, and Being 6</a:t>
            </a:r>
            <a:r>
              <a:rPr lang="en-US" altLang="zh-CN" sz="1000" baseline="30000" dirty="0">
                <a:solidFill>
                  <a:schemeClr val="tx1"/>
                </a:solidFill>
                <a:ea typeface="宋体" pitchFamily="2" charset="-122"/>
              </a:rPr>
              <a:t>th</a:t>
            </a:r>
            <a:r>
              <a:rPr lang="en-US" altLang="zh-CN" sz="1000" dirty="0">
                <a:solidFill>
                  <a:schemeClr val="tx1"/>
                </a:solidFill>
                <a:ea typeface="宋体" pitchFamily="2" charset="-122"/>
              </a:rPr>
              <a:t> Edition)</a:t>
            </a:r>
            <a:r>
              <a:rPr lang="zh-CN" altLang="en-US" sz="1000" dirty="0">
                <a:solidFill>
                  <a:schemeClr val="tx1"/>
                </a:solidFill>
                <a:ea typeface="宋体" pitchFamily="2" charset="-122"/>
              </a:rPr>
              <a:t>，原著 所羅門</a:t>
            </a:r>
            <a:r>
              <a:rPr lang="en-US" altLang="zh-CN" sz="1000" dirty="0">
                <a:solidFill>
                  <a:schemeClr val="tx1"/>
                </a:solidFill>
                <a:ea typeface="宋体" pitchFamily="2" charset="-122"/>
              </a:rPr>
              <a:t>(Michael R.</a:t>
            </a:r>
            <a:r>
              <a:rPr lang="zh-CN" altLang="en-US" sz="1000" dirty="0">
                <a:solidFill>
                  <a:schemeClr val="tx1"/>
                </a:solidFill>
                <a:ea typeface="宋体" pitchFamily="2" charset="-122"/>
              </a:rPr>
              <a:t> </a:t>
            </a:r>
            <a:r>
              <a:rPr lang="en-US" altLang="zh-CN" sz="1000" dirty="0">
                <a:solidFill>
                  <a:schemeClr val="tx1"/>
                </a:solidFill>
                <a:ea typeface="宋体" pitchFamily="2" charset="-122"/>
              </a:rPr>
              <a:t>Solomon) (</a:t>
            </a:r>
            <a:r>
              <a:rPr lang="zh-CN" altLang="en-US" sz="1000" dirty="0">
                <a:solidFill>
                  <a:schemeClr val="tx1"/>
                </a:solidFill>
                <a:ea typeface="宋体" pitchFamily="2" charset="-122"/>
              </a:rPr>
              <a:t>美</a:t>
            </a:r>
            <a:r>
              <a:rPr lang="en-US" altLang="zh-CN" sz="1000" dirty="0">
                <a:solidFill>
                  <a:schemeClr val="tx1"/>
                </a:solidFill>
                <a:ea typeface="宋体" pitchFamily="2" charset="-122"/>
              </a:rPr>
              <a:t>)</a:t>
            </a:r>
            <a:r>
              <a:rPr lang="zh-CN" altLang="en-US" sz="1000" dirty="0">
                <a:solidFill>
                  <a:schemeClr val="tx1"/>
                </a:solidFill>
                <a:ea typeface="宋体" pitchFamily="2" charset="-122"/>
              </a:rPr>
              <a:t>，翻譯 陳志銘、郭庭魁、杜玉蓉、蕭幼麟、周佳樺，臺北：臺灣臺灣培生教育出版股份有限公司，</a:t>
            </a:r>
            <a:r>
              <a:rPr lang="en-US" altLang="zh-CN" sz="1000" dirty="0">
                <a:solidFill>
                  <a:schemeClr val="tx1"/>
                </a:solidFill>
                <a:ea typeface="宋体" pitchFamily="2" charset="-122"/>
              </a:rPr>
              <a:t>2005.5</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chemeClr val="tx1"/>
                </a:solidFill>
                <a:ea typeface="宋体" pitchFamily="2" charset="-122"/>
              </a:rPr>
              <a:t>《</a:t>
            </a:r>
            <a:r>
              <a:rPr lang="zh-CN" altLang="en-US" sz="1000" dirty="0">
                <a:solidFill>
                  <a:schemeClr val="tx1"/>
                </a:solidFill>
                <a:ea typeface="宋体" pitchFamily="2" charset="-122"/>
              </a:rPr>
              <a:t>传播学概论</a:t>
            </a:r>
            <a:r>
              <a:rPr lang="en-US" altLang="zh-CN" sz="1000" dirty="0">
                <a:solidFill>
                  <a:schemeClr val="tx1"/>
                </a:solidFill>
                <a:ea typeface="宋体" pitchFamily="2" charset="-122"/>
              </a:rPr>
              <a:t>》</a:t>
            </a:r>
            <a:r>
              <a:rPr lang="zh-CN" altLang="en-US" sz="1000" dirty="0">
                <a:solidFill>
                  <a:schemeClr val="tx1"/>
                </a:solidFill>
                <a:ea typeface="宋体" pitchFamily="2" charset="-122"/>
              </a:rPr>
              <a:t>第二版，北京交通大学出版社，许静</a:t>
            </a:r>
            <a:endParaRPr lang="en-US" altLang="zh-CN" sz="10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chemeClr val="tx1"/>
                </a:solidFill>
                <a:ea typeface="宋体" pitchFamily="2" charset="-122"/>
              </a:rPr>
              <a:t>《</a:t>
            </a:r>
            <a:r>
              <a:rPr lang="zh-CN" altLang="en-US" sz="1000" dirty="0">
                <a:solidFill>
                  <a:schemeClr val="tx1"/>
                </a:solidFill>
                <a:ea typeface="宋体" pitchFamily="2" charset="-122"/>
              </a:rPr>
              <a:t>市场调研策划</a:t>
            </a:r>
            <a:r>
              <a:rPr lang="en-US" altLang="zh-CN" sz="1000" dirty="0">
                <a:solidFill>
                  <a:schemeClr val="tx1"/>
                </a:solidFill>
                <a:ea typeface="宋体" pitchFamily="2" charset="-122"/>
              </a:rPr>
              <a:t>》</a:t>
            </a:r>
            <a:r>
              <a:rPr lang="zh-CN" altLang="en-US" sz="1000" dirty="0">
                <a:solidFill>
                  <a:schemeClr val="tx1"/>
                </a:solidFill>
                <a:ea typeface="宋体" pitchFamily="2" charset="-122"/>
              </a:rPr>
              <a:t>西南财经大学出版社，肖梁，董亚妮</a:t>
            </a:r>
            <a:endParaRPr lang="en-US" altLang="zh-CN" sz="10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chemeClr val="tx1"/>
                </a:solidFill>
                <a:ea typeface="宋体" pitchFamily="2" charset="-122"/>
              </a:rPr>
              <a:t>《</a:t>
            </a:r>
            <a:r>
              <a:rPr lang="zh-CN" altLang="en-US" sz="1000" dirty="0">
                <a:solidFill>
                  <a:schemeClr val="tx1"/>
                </a:solidFill>
                <a:ea typeface="宋体" pitchFamily="2" charset="-122"/>
              </a:rPr>
              <a:t>消费者行为学：中国消费者透视</a:t>
            </a:r>
            <a:r>
              <a:rPr lang="en-US" altLang="zh-CN" sz="1000" dirty="0">
                <a:solidFill>
                  <a:schemeClr val="tx1"/>
                </a:solidFill>
                <a:ea typeface="宋体" pitchFamily="2" charset="-122"/>
              </a:rPr>
              <a:t>》</a:t>
            </a:r>
            <a:r>
              <a:rPr lang="zh-CN" altLang="en-US" sz="1000" dirty="0">
                <a:solidFill>
                  <a:schemeClr val="tx1"/>
                </a:solidFill>
                <a:ea typeface="宋体" pitchFamily="2" charset="-122"/>
              </a:rPr>
              <a:t>中国人民大学出版社，卢泰宏，周懿瑾</a:t>
            </a:r>
            <a:endParaRPr lang="en-US" altLang="zh-CN" sz="1000" dirty="0">
              <a:solidFill>
                <a:schemeClr val="tx1"/>
              </a:solidFill>
              <a:ea typeface="宋体" pitchFamily="2" charset="-122"/>
            </a:endParaRPr>
          </a:p>
          <a:p>
            <a:pPr>
              <a:lnSpc>
                <a:spcPct val="150000"/>
              </a:lnSpc>
            </a:pPr>
            <a:r>
              <a:rPr lang="en-US" altLang="zh-CN" sz="1000" dirty="0"/>
              <a:t>《</a:t>
            </a:r>
            <a:r>
              <a:rPr lang="zh-CN" altLang="en-US" sz="1000" dirty="0"/>
              <a:t>问卷设计手册</a:t>
            </a:r>
            <a:r>
              <a:rPr lang="en-US" altLang="zh-CN" sz="1000" dirty="0"/>
              <a:t>—</a:t>
            </a:r>
            <a:r>
              <a:rPr lang="zh-CN" altLang="en-US" sz="1000" dirty="0"/>
              <a:t>市场研究、民意调查、社会调查、健康调查指南</a:t>
            </a:r>
            <a:r>
              <a:rPr lang="en-US" altLang="zh-CN" sz="1000" dirty="0"/>
              <a:t>》</a:t>
            </a:r>
          </a:p>
          <a:p>
            <a:pPr>
              <a:lnSpc>
                <a:spcPct val="150000"/>
              </a:lnSpc>
            </a:pP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基于</a:t>
            </a:r>
            <a:r>
              <a:rPr lang="en-US" altLang="zh-CN" sz="1000" dirty="0">
                <a:latin typeface="Times New Roman" pitchFamily="18" charset="0"/>
                <a:cs typeface="Times New Roman" pitchFamily="18" charset="0"/>
              </a:rPr>
              <a:t>Excel</a:t>
            </a:r>
            <a:r>
              <a:rPr lang="zh-CN" altLang="en-US" sz="1000" dirty="0">
                <a:latin typeface="Times New Roman" pitchFamily="18" charset="0"/>
                <a:cs typeface="Times New Roman" pitchFamily="18" charset="0"/>
              </a:rPr>
              <a:t>的营销调研</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第</a:t>
            </a:r>
            <a:r>
              <a:rPr lang="en-US" altLang="zh-CN" sz="1000" dirty="0">
                <a:latin typeface="Times New Roman" pitchFamily="18" charset="0"/>
                <a:cs typeface="Times New Roman" pitchFamily="18" charset="0"/>
              </a:rPr>
              <a:t>3</a:t>
            </a:r>
            <a:r>
              <a:rPr lang="zh-CN" altLang="en-US" sz="1000" dirty="0">
                <a:latin typeface="Times New Roman" pitchFamily="18" charset="0"/>
                <a:cs typeface="Times New Roman" pitchFamily="18" charset="0"/>
              </a:rPr>
              <a:t>版，阿尔文</a:t>
            </a:r>
            <a:r>
              <a:rPr lang="en-US" altLang="zh-CN" sz="1000" dirty="0">
                <a:latin typeface="Times New Roman" pitchFamily="18" charset="0"/>
                <a:cs typeface="Times New Roman" pitchFamily="18" charset="0"/>
              </a:rPr>
              <a:t>·C·</a:t>
            </a:r>
            <a:r>
              <a:rPr lang="zh-CN" altLang="en-US" sz="1000" dirty="0">
                <a:latin typeface="Times New Roman" pitchFamily="18" charset="0"/>
                <a:cs typeface="Times New Roman" pitchFamily="18" charset="0"/>
              </a:rPr>
              <a:t>伯恩斯（</a:t>
            </a:r>
            <a:r>
              <a:rPr lang="en-US" altLang="zh-CN" sz="1000" dirty="0">
                <a:latin typeface="Times New Roman" pitchFamily="18" charset="0"/>
                <a:cs typeface="Times New Roman" pitchFamily="18" charset="0"/>
              </a:rPr>
              <a:t>Alvin C. Burns</a:t>
            </a:r>
            <a:r>
              <a:rPr lang="zh-CN" altLang="en-US" sz="1000" dirty="0">
                <a:latin typeface="Times New Roman" pitchFamily="18" charset="0"/>
                <a:cs typeface="Times New Roman" pitchFamily="18" charset="0"/>
              </a:rPr>
              <a:t>） 罗纳德</a:t>
            </a:r>
            <a:r>
              <a:rPr lang="en-US" altLang="zh-CN" sz="1000" dirty="0">
                <a:latin typeface="Times New Roman" pitchFamily="18" charset="0"/>
                <a:cs typeface="Times New Roman" pitchFamily="18" charset="0"/>
              </a:rPr>
              <a:t>·F·</a:t>
            </a:r>
            <a:r>
              <a:rPr lang="zh-CN" altLang="en-US" sz="1000" dirty="0">
                <a:latin typeface="Times New Roman" pitchFamily="18" charset="0"/>
                <a:cs typeface="Times New Roman" pitchFamily="18" charset="0"/>
              </a:rPr>
              <a:t>布什（</a:t>
            </a:r>
            <a:r>
              <a:rPr lang="en-US" altLang="zh-CN" sz="1000" dirty="0">
                <a:latin typeface="Times New Roman" pitchFamily="18" charset="0"/>
                <a:cs typeface="Times New Roman" pitchFamily="18" charset="0"/>
              </a:rPr>
              <a:t>Ronald F. Bush</a:t>
            </a:r>
            <a:r>
              <a:rPr lang="zh-CN" altLang="en-US" sz="1000" dirty="0">
                <a:latin typeface="Times New Roman" pitchFamily="18" charset="0"/>
                <a:cs typeface="Times New Roman" pitchFamily="18" charset="0"/>
              </a:rPr>
              <a:t>） 著，于洪彦 金钰 译，北京：中国人民大学出版社，</a:t>
            </a:r>
            <a:r>
              <a:rPr lang="en-US" altLang="zh-CN" sz="1000" dirty="0">
                <a:latin typeface="Times New Roman" pitchFamily="18" charset="0"/>
                <a:cs typeface="Times New Roman" pitchFamily="18" charset="0"/>
              </a:rPr>
              <a:t>2014.01</a:t>
            </a:r>
          </a:p>
          <a:p>
            <a:pPr>
              <a:lnSpc>
                <a:spcPct val="150000"/>
              </a:lnSpc>
            </a:pP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社会心理学高级教程</a:t>
            </a:r>
            <a:r>
              <a:rPr lang="en-US" altLang="zh-CN" sz="1000" dirty="0">
                <a:latin typeface="Times New Roman" pitchFamily="18" charset="0"/>
                <a:cs typeface="Times New Roman" pitchFamily="18" charset="0"/>
              </a:rPr>
              <a:t>》</a:t>
            </a:r>
            <a:r>
              <a:rPr lang="zh-TW" altLang="en-US" sz="1000" dirty="0"/>
              <a:t>，</a:t>
            </a:r>
            <a:r>
              <a:rPr lang="zh-CN" altLang="en-US" sz="1000" dirty="0"/>
              <a:t>作者 汪新建</a:t>
            </a:r>
            <a:r>
              <a:rPr lang="zh-TW" altLang="en-US" sz="1000" dirty="0"/>
              <a:t>，</a:t>
            </a:r>
            <a:r>
              <a:rPr lang="zh-CN" altLang="en-US" sz="1000" dirty="0"/>
              <a:t>合肥</a:t>
            </a:r>
            <a:r>
              <a:rPr lang="zh-TW" altLang="en-US" sz="1000" dirty="0"/>
              <a:t>：</a:t>
            </a:r>
            <a:r>
              <a:rPr lang="zh-CN" altLang="en-US" sz="1000" dirty="0"/>
              <a:t>安徽人民出版社</a:t>
            </a:r>
            <a:r>
              <a:rPr lang="zh-TW" altLang="en-US" sz="1000" dirty="0"/>
              <a:t>，</a:t>
            </a:r>
            <a:r>
              <a:rPr lang="en-US" altLang="zh-CN" sz="1000" dirty="0"/>
              <a:t>2010</a:t>
            </a:r>
            <a:r>
              <a:rPr lang="en-US" altLang="zh-TW" sz="1000" dirty="0"/>
              <a:t>.</a:t>
            </a:r>
            <a:r>
              <a:rPr lang="en-US" altLang="zh-CN" sz="1000" dirty="0"/>
              <a:t>11</a:t>
            </a:r>
          </a:p>
          <a:p>
            <a:pPr>
              <a:lnSpc>
                <a:spcPct val="150000"/>
              </a:lnSpc>
            </a:pP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文案创作完全手册</a:t>
            </a:r>
            <a:r>
              <a:rPr lang="en-US" altLang="zh-CN" sz="1000" dirty="0">
                <a:latin typeface="Times New Roman" pitchFamily="18" charset="0"/>
                <a:cs typeface="Times New Roman" pitchFamily="18" charset="0"/>
              </a:rPr>
              <a:t>》</a:t>
            </a:r>
            <a:endParaRPr lang="en-US" altLang="zh-CN" sz="1000" dirty="0"/>
          </a:p>
          <a:p>
            <a:pPr>
              <a:lnSpc>
                <a:spcPct val="150000"/>
              </a:lnSpc>
            </a:pP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管理学基础</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（第六版）</a:t>
            </a:r>
            <a:endParaRPr lang="en-US" altLang="zh-CN" sz="1000" dirty="0">
              <a:solidFill>
                <a:schemeClr val="tx1"/>
              </a:solidFill>
              <a:ea typeface="宋体" pitchFamily="2" charset="-122"/>
            </a:endParaRPr>
          </a:p>
        </p:txBody>
      </p:sp>
      <p:sp>
        <p:nvSpPr>
          <p:cNvPr id="2048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EEA629-6D7D-4E96-A7AB-B6867313A94E}" type="slidenum">
              <a:rPr lang="en-US" altLang="zh-CN" smtClean="0"/>
              <a:pPr eaLnBrk="1" hangingPunct="1"/>
              <a:t>1</a:t>
            </a:fld>
            <a:endParaRPr lang="en-US" altLang="zh-CN" dirty="0"/>
          </a:p>
        </p:txBody>
      </p:sp>
    </p:spTree>
    <p:extLst>
      <p:ext uri="{BB962C8B-B14F-4D97-AF65-F5344CB8AC3E}">
        <p14:creationId xmlns:p14="http://schemas.microsoft.com/office/powerpoint/2010/main" val="149220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四、市場調查的類別内容</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從行銷領域看，市場調查的内容，大致包括以下九大領域：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、市場研究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包括市場規模、市場可行性調查、市場潛力、市場利益等。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、國内兒童美語市場有多大規模？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、國内寬頻上網市場有多大訂戶規模？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、國内電視購物（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TV-Shopping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）有多大市場潛力？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、國内民營的油品市場規模多大？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行動市場潛力為何？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、國内筆記型（</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NoteBook</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computer, NB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）電腦市場需求有多大？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、國内液晶電視機市場需求有多大？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包括產品的品質、功能、效用、價格、通路、包裝、規格、色彩、大小尺寸、外觀設計、品名以及新產品推出上市等。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、麥當勞推出具果及鐵板雞肉漢堡新產品之市場調查。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推出「御便當」之市場調查。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、中華電信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ADSL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降價對有缐電視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Cable Modem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上網定價之影響市場調查。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、聯合利華推出「多芬品牌」對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寶潔公司（</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Procter&amp;Gamble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洗髮精品牌市場占有率影響。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、「大賣場」通路對本公司行銷通路之影響。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、潘婷、沙宣、海倫仙度絲、飛柔等品牌命名之市場調查。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、消費者對「保養品」要求的功效與價格帶之市場調查。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、競爭市場調查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包括國内、國外競爭者現在及未來之動態的調查研究與分析。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、臺塑石油上市對中油市場占有率及價格之影響市場調查。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、大陸速食麵進口到臺灣對既有國内統一、味丹、維力、金車之影響市場調查。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、三大固網電信公司對中華電信市占率之影響市場調查。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、大陸青島啤酒及燕京啤酒進口臺灣，對臺灣啤酒品牌市場占有率之影響市場調查。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、日本豐田（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TOYOTA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）推出</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）新車對雙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高級車市場銷售之影響市場調查。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、有缐電視頻道對無缐電視經營影響。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、消費者購買行為研究調查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包括購買的地點、時間、方式、影響因素等之市場調查。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、消費者對超市及大賣場選擇之市場調查。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、賣場售點現場廣告（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Point of Purchase, POP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）對購買者購買意願刺激之影響市場調查。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、購買豐田（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TOYOTA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）群體行為之市場調查。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、學生族群對歌手偏愛之市場調查。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、消費者對品牌忠誠度與採購行為之相關市場調查。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、廣告及促銷市場調查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包括廣告演員選擇、廣告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、促銷方案、促銷吸引度、廣告後效益測試、廣告表現方式等之市場調查。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、百貨公司買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之吸引市場調查。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、潘婷洗髮精選用蕭亞軒代言之接受度市場調查。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、多芬洗髮乳膠片廣告（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commercial film, CF</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）採用一般消費者證言式呈現之廣告效益市場調查。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、臺灣啤酒廣告尚青啦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吸引力市場調查。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、顧客滿意度調查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顧客滿意度調查（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Customer Satisfaction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也是經常看到的，包括顧客對本公司的產品、品牌、售價、通路方便性、促銷、送貨速度、售後服務、客服中心服務態度、退錢速度、網路内容、包裝方式、尺寸大小、功效品質、口味、廣告宣傳、維修服務速度及公司形象等滿意程度如何，包括：很滿意、還算滿意、不太滿意、很不滿意、無意見等五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、中國信託信用卡每年度均定期做卡友滿意度調查。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、麥當勞每季均定期做顧客滿意度調查。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、長榮航空、君悅飯店在現場均可填寫顧客意見調查表。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、裕隆汽車對新購車者，也會寄使用後滿意度調查問卷，請車主填寫。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、銷售研究調查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包括淡旺季、銷售產品別、銷售客戶別、銷售時段（時間）別、銷售地區別、放長假時間及假日與非假日銷售等各項市場調查。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、通路研究調查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包括通路的型態、通路的强弱、通路的配合、通路結構變化、通路與消費者結合的程度、通路的獎勵等市場調查。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、行銷環境變化研究調查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對影響消費者與消費環境生態之各項因素，例如：文化、人口結構、流行風、所得水準、教育程度、家庭結構、開放觀念、媒體影響、學校教育、同儕影響、娛樂場所、崇拜偶像、雙週休、生活型態與消費者觀念。</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、年輕族群喜歡哪些形式、功能與色彩的手機之市場調查。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、老年化社會對銀髮族市場之商機市場調查。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、年輕族群對各種媒體的接觸與需求之市場調查。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、哈日、哈韓流行風對流行商品商機之市場調查。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、家庭結構改變對產品包裝大小之影響市場調查。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、雙週休對娛樂行業之商機市場調查。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、崇拜藝人偶像對出唱片歌手選擇之市場調查。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、教育提升對資訊情報需求之市場調查。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、家庭主婦對兒童小孩教育投入之市場調查。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、國人不婚（不結婚）、不生（不生小孩），或晚婚、晚生之趨勢，對廠商行銷影響之市場調查。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、分眾化有缐電視頻道對廣告安排之影響及改變。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、國人新生兒每年降到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萬人之不利環境變化之研究。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兹彙整前述九項市場調查類別内容，如圖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14-2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市場調查九大類別内容：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、市場研究調查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、產品研究調查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、競爭研究調查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、消費者購買行為研究調查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、廣告及促銷研究調查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、顧客滿意度調查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、銷售研究調查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、通路研究調查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、行銷環境變化研究調查</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a:t>
            </a:fld>
            <a:endParaRPr lang="en-US" altLang="zh-CN" dirty="0"/>
          </a:p>
        </p:txBody>
      </p:sp>
    </p:spTree>
    <p:extLst>
      <p:ext uri="{BB962C8B-B14F-4D97-AF65-F5344CB8AC3E}">
        <p14:creationId xmlns:p14="http://schemas.microsoft.com/office/powerpoint/2010/main" val="37492498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、强化品牌忠誠度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、王品（餐飲業）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、定期發送產品電子報，寄給會員（會員資料庫行銷）。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、會員生日，提供折價券，鼓勵回店用餐。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、顧客會員管理：顧客姓名、電話、年齡、生日、工作等建檔。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、新舊客戶比例為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，鞏固七成死忠顧客，做好老顧客生意，引老顧客回流。利用口碑行銷，再帶入三成新顧客。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萬元行銷預算中花費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萬元在老顧客回流計畫，包括送禮物、回籠、折價券、文宣品、電子報（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、新光三越（百貨公司業）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、除最大型的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月週年慶販促活動外，每月均推出主題活動，卡友已超過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萬人。每年提供刷卡贈品、來店禮案、百萬份郵寄廣告（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）型錄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印刷品等。花費占行銷預算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、另有禮賓日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月（針對購買力強的顧客）：在折扣活動開始前幾天，先請其回店消費，避開擁擠人潮。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、外商品牌</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美國耐克體育運動品牌（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Nike</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：打造神格化品牌，創造高價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品牌精神，引來死忠的品牌追隨者。</a:t>
            </a:r>
          </a:p>
          <a:p>
            <a:pPr>
              <a:lnSpc>
                <a:spcPct val="150000"/>
              </a:lnSpc>
            </a:pPr>
            <a:r>
              <a:rPr lang="en-US" altLang="zh-TW" sz="1800" dirty="0">
                <a:effectLst/>
                <a:latin typeface="等线" panose="02010600030101010101" pitchFamily="2" charset="-122"/>
                <a:cs typeface="Times New Roman" panose="02020603050405020304" pitchFamily="18" charset="0"/>
              </a:rPr>
              <a:t>4</a:t>
            </a:r>
            <a:r>
              <a:rPr lang="zh-TW" altLang="zh-TW" sz="1800" dirty="0">
                <a:effectLst/>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外商品牌</a:t>
            </a:r>
            <a:r>
              <a:rPr lang="zh-TW" altLang="en-US" sz="1800" dirty="0">
                <a:effectLst/>
                <a:ea typeface="等线" panose="02010600030101010101" pitchFamily="2" charset="-122"/>
                <a:cs typeface="Times New Roman" panose="02020603050405020304" pitchFamily="18" charset="0"/>
              </a:rPr>
              <a:t>荷蘭海尼根啤酒（</a:t>
            </a:r>
            <a:r>
              <a:rPr lang="en-US" altLang="zh-TW" sz="1800" dirty="0">
                <a:effectLst/>
                <a:ea typeface="等线" panose="02010600030101010101" pitchFamily="2" charset="-122"/>
                <a:cs typeface="Times New Roman" panose="02020603050405020304" pitchFamily="18" charset="0"/>
              </a:rPr>
              <a:t>Heineken </a:t>
            </a:r>
            <a:r>
              <a:rPr lang="en-US" altLang="zh-TW" sz="1800" dirty="0" err="1">
                <a:effectLst/>
                <a:ea typeface="等线" panose="02010600030101010101" pitchFamily="2" charset="-122"/>
                <a:cs typeface="Times New Roman" panose="02020603050405020304" pitchFamily="18" charset="0"/>
              </a:rPr>
              <a:t>Brouwerijen</a:t>
            </a:r>
            <a:r>
              <a:rPr lang="zh-TW" altLang="en-US" sz="1800" dirty="0">
                <a:effectLst/>
                <a:ea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：致力於使消費者對海尼根品牌個性（歡樂</a:t>
            </a:r>
            <a:r>
              <a:rPr lang="en-US" altLang="zh-TW" sz="1800" dirty="0">
                <a:effectLst/>
                <a:ea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幽默）產生認同感，然後產生忠誠度。</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100</a:t>
            </a:fld>
            <a:endParaRPr lang="en-US" altLang="zh-CN" dirty="0"/>
          </a:p>
        </p:txBody>
      </p:sp>
    </p:spTree>
    <p:extLst>
      <p:ext uri="{BB962C8B-B14F-4D97-AF65-F5344CB8AC3E}">
        <p14:creationId xmlns:p14="http://schemas.microsoft.com/office/powerpoint/2010/main" val="42358251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第二節 行銷的經營績效分析概述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一、行銷企劃經理、產品經理、品牌經理如何衡量行銷績效的十五大面向及項目内容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、「過程」績效與「結果」績效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、行銷企劃或品牌行銷部門之成員，是公司的成本單位，但錢要花得有代價、有品質、有意義、以及有成就。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、對公司而言，行銷績效最終與最大的一個有形效益目標，就是完全達成年度營業收入與獲利目標，甚至還超過原訂目標。那行銷企劃與業務部人員就是完成了他們的任務使命。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、不過，行銷績效也不能只看業績，那只是最後的一個「結果」，而不是「過程」，必須觀察各種「過程」績效的累積，然後才分析出最終的業績。因為，這兩部分必須兼顧來看。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、業務重要？或行銷企劃重要？兩者相輔相成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另外，衡量行銷企劃或產品經理、或品牌經理的行銷績效，有時候需從身處何種產業而定。例如壽險、汽車銷售、資訊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Computer, Communication, Consumer Electronics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機械設備、理財基金、直銷、專櫃等，這類公司的業務部門對行銷績效有較直接的影響，而行銷企劃的影響就較為間接。但是並未透過銷售人員的消費品行業，例如零食、飲料、口香糖、咖啡、洗髮精、沐浴精、洗衣精、除臭劑、信用卡、唱片、娛樂場所、電影、演唱會、書籍、開架式美容化妝品、名牌精品、家居用品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這類由消費者在零售賣場自行拿取的產業，行銷企劃部門或品牌行銷部門所扮演的績效角色就比業務部門更為重要，更具影響力。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、衡量行銷績效的十五類全方位面向</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以下圖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係以一個全方位角度，既有行銷企劃人員又有業務人員的角度，列出對行銷績效評估、檢討及衡量的十五類面向，説明如下：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17-7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行銷企劃與品牌行銷人員的績效衡量十五類面向：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、公司的總業績績效：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、營收額達成率狀況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、稅前獲利額達成狀況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、每股盈餘（</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Earningsper</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Share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EPS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）達成狀況</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、市場占有率消長狀況</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、各品牌別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各產品種別業績績效：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、品牌開發已達成率狀況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、品牌獲利狀況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、品牌市場占有率消長狀況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、品牌得獎狀況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、新產品開發及上市績效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、本年度新產品開發及上市數量目標達成狀況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、新品上市成功，不下架的品項數量及比率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、新品上市營收占總營收總貢獻度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、新品上市獲利占總獲利貢獻度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、新品上市成功對其他既有品牌拉抬帶動的貢獻程度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、廣告宣傳預算支出能否達成原訂公司總業績預算目標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、廣告宣傳預算占公司營收總比例的消長狀況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、廣告宣傳支出對新品上市成功的貢獻度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、廣告宣傳支出對各品牌與業績成效的比較分析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、廣告宣傳支出對企業形象或品牌形象的消長情況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、廣告宣傳支出在各種媒介分配的效益分析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、廣告宣傳支出凝集通路商向心力的程度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、同業對手之間廣告宣傳支出及其成果比較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、某廣告宣傳支出與某期間内業績的交叉比對分析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、年度形象廣告對本品牌資產價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的累積性貢獻情況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、廣告代言人是否有成效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、播出膠片廣告（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CF</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）吸引力成效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、某販促活動與某期間的業績增長狀況的交叉比對（例如：母親節檔、年中慶、週年慶等）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、年度販促活動與年度總業績的交叉比較分析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、販促活動執行力品質總檢討（每一次重大販促活動，依原規劃案及執行力品質達成交叉比對）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、販促活動類型與内容有效性及成果性，依序排名比較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、販促活動除業績帶動首要目的外，還產生哪些效益（例如：知名度提升、會員人數增加、辦卡人數增加、新客戶人數增加、通路商向心力增加、客層擴大等）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、販促活動成本預算的控制程度狀況，以及投入總成本與業績總收入的比較分析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、媒體公共關係活動與媒體正面報導績效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、各媒體露出總則數狀況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、各媒體面有利報導及負面不利報導則數狀況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、媒體公關投入總成本與正面有利報導則數的成本效益及分析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、各媒體專訪</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深度報導次數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、媒體版面及篇幅大小的狀況分析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、置入新聞報導的次數狀況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、置入節目次數狀況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、事件行銷活動績效（例如：時尚晚會運動行銷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招待會、時裝發表會、旗艦店開幕會等）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、每次活動參加的人數狀況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、每次活動被媒體報導及轉播的次數、版面、篇幅等狀況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、每次活動累積品牌資產的效果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、每次活動帶動業績的間接效果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、每次活動加强會員顧客連結度的效果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、每次活動投入的成本，得到的有形及無形效益對比分析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、零售據點店頭行銷活動績效（例如：店頭販促廣告招牌（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）、店頭擺置、試吃、產品數量及促銷活動等）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、賣場店頭本品牌是否有特別專區或專櫃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、本品牌陳列在較佳架位及位置的狀況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、本品牌（或多個品牌）架位上陳列的數量及項目多寡，並與其他競爭者比較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、本品牌在現場舉辦表演活動及試吃活動的次數，以及當天的業績狀況交叉比對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、在賣場包裝促銷活動（例如：買大送小、買二送一、附送贈品專案）帶動業績的交叉效益分析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、本品牌在店頭有特殊吸引人的店頭販促廣告招牌廣告（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）、海報、招牌的陳列狀況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、通路商行銷績效（例如：對全國各地區各縣市經銷商、代理商活動）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、年度投入在各種通路支出成本狀況分析，以及與所得到通路別業績的交叉分析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、各通路商業績與去年消長狀況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、通路商有效擴點擴張增加的狀況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、提升通路商經營水準的具體數據為何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、通路商對本公司本品牌的支援滿意度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、對通路商業績提升最有效的措施排名分析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公益行銷績效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、年度投入多少次公益行銷？總支出金額多少？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、每次得到有形及無形效益狀況（例如：有多少人參加公益活動、有多少人受益、有多少媒體報導等）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、公益獲獎狀況如何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、與同業投入公益行銷總金額的比較分析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、社會大眾對本公司、本品牌形象的好感度調查結果及消長狀況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、是否每年編製公益手冊或公益年報提供各機構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、結合外部各單位及各人士，擴大舉辦活動的效果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、會員經營績效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、每年舉辦多少次會員活動？有多少人參加？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、會員對活動的滿意狀況為何？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、會員的自購率是否提升？每次購買單價是否提升？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、新會員是否增加？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、會員忠誠度是否提升或維持？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、會員中是否每一等級均有提升的人數？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、舊會員流失的比例狀況？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、平均每位會員投入多少經費成本、行銷成本？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、會員喜歡的活動項目排名？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、投入會員經營的總成本跟競爭對手比較狀況如何？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、顧客對本公司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本品牌的現場人員服務滿意度如何？客服服務滿意度如何？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、在各種服務創新的次數、内容為何？以及帶來之效益為何？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、每位會員平均服務成本多少？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、服務帶來哪些有形及無形效益？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、服務評比是否得獎？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、進行多少次内部服務績效評鑑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、客訴處理次數及内容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、品牌併購績效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、是否有品牌併購？</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、品牌併購後，發生哪些有形與無形的具體效益？哪些短期或中長期的預估效益？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、如何充分利用品牌併購，發揮綜效功能？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、行銷研究與市場調查績效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、每年做多少市場調查研究？内容為何？每次結果帶來哪些具體的衍生效益？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、市場及行銷研究對本公司在產品開發、產品上市、廣告、宣傳、販促、通路、顧客關係、會員經費、品牌資產、事件活動、代言人、公益活動、服務等各面向之創新改革及行銷操作，帶來什麽助益？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、行銷研究及調查占營業額比例狀況與行銷預算比例狀況？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十五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、策略行銷績效</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、品質水準的策略性環境變化及趨勢分析的次數？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、提出品質水準及成果效益的策略行銷計畫之次數為何？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、對上述建言的貢獻度</a:t>
            </a:r>
          </a:p>
          <a:p>
            <a:pPr>
              <a:lnSpc>
                <a:spcPct val="150000"/>
              </a:lnSpc>
            </a:pPr>
            <a:r>
              <a:rPr lang="en-US" altLang="zh-TW" sz="1800" dirty="0">
                <a:effectLst/>
                <a:latin typeface="等线" panose="02010600030101010101" pitchFamily="2" charset="-122"/>
                <a:cs typeface="Times New Roman" panose="02020603050405020304" pitchFamily="18" charset="0"/>
              </a:rPr>
              <a:t>4</a:t>
            </a:r>
            <a:r>
              <a:rPr lang="zh-TW" altLang="zh-TW" sz="1800" dirty="0">
                <a:effectLst/>
                <a:ea typeface="等线" panose="02010600030101010101" pitchFamily="2" charset="-122"/>
                <a:cs typeface="Times New Roman" panose="02020603050405020304" pitchFamily="18" charset="0"/>
              </a:rPr>
              <a:t>、每年投入多少策略行銷研究人員及專案成效？</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101</a:t>
            </a:fld>
            <a:endParaRPr lang="en-US" altLang="zh-CN" dirty="0"/>
          </a:p>
        </p:txBody>
      </p:sp>
    </p:spTree>
    <p:extLst>
      <p:ext uri="{BB962C8B-B14F-4D97-AF65-F5344CB8AC3E}">
        <p14:creationId xmlns:p14="http://schemas.microsoft.com/office/powerpoint/2010/main" val="190034548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第二節 行銷的經營績效分析概述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一、行銷企劃經理、產品經理、品牌經理如何衡量行銷績效的十五大面向及項目内容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、「過程」績效與「結果」績效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、行銷企劃或品牌行銷部門之成員，是公司的成本單位，但錢要花得有代價、有品質、有意義、以及有成就。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、對公司而言，行銷績效最終與最大的一個有形效益目標，就是完全達成年度營業收入與獲利目標，甚至還超過原訂目標。那行銷企劃與業務部人員就是完成了他們的任務使命。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、不過，行銷績效也不能只看業績，那只是最後的一個「結果」，而不是「過程」，必須觀察各種「過程」績效的累積，然後才分析出最終的業績。因為，這兩部分必須兼顧來看。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、業務重要？或行銷企劃重要？兩者相輔相成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另外，衡量行銷企劃或產品經理、或品牌經理的行銷績效，有時候需從身處何種產業而定。例如壽險、汽車銷售、資訊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Computer, Communication, Consumer Electronics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機械設備、理財基金、直銷、專櫃等，這類公司的業務部門對行銷績效有較直接的影響，而行銷企劃的影響就較為間接。但是並未透過銷售人員的消費品行業，例如零食、飲料、口香糖、咖啡、洗髮精、沐浴精、洗衣精、除臭劑、信用卡、唱片、娛樂場所、電影、演唱會、書籍、開架式美容化妝品、名牌精品、家居用品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這類由消費者在零售賣場自行拿取的產業，行銷企劃部門或品牌行銷部門所扮演的績效角色就比業務部門更為重要，更具影響力。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、衡量行銷績效的十五類全方位面向</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以下圖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係以一個全方位角度，既有行銷企劃人員又有業務人員的角度，列出對行銷績效評估、檢討及衡量的十五類面向，説明如下：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17-7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行銷企劃與品牌行銷人員的績效衡量十五類面向：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、公司的總業績績效：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、營收額達成率狀況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、稅前獲利額達成狀況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、每股盈餘（</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Earningsper</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Share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EPS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）達成狀況</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、市場占有率消長狀況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、各品牌別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各產品種別業績績效：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、品牌開發已達成率狀況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、品牌獲利狀況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、品牌市場占有率消長狀況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、品牌得獎狀況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、新產品開發及上市績效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、本年度新產品開發及上市數量目標達成狀況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、新品上市成功，不下架的品項數量及比率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、新品上市營收占總營收總貢獻度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、新品上市獲利占總獲利貢獻度</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、新品上市成功對其他既有品牌拉抬帶動的貢獻程度</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102</a:t>
            </a:fld>
            <a:endParaRPr lang="en-US" altLang="zh-CN" dirty="0"/>
          </a:p>
        </p:txBody>
      </p:sp>
    </p:spTree>
    <p:extLst>
      <p:ext uri="{BB962C8B-B14F-4D97-AF65-F5344CB8AC3E}">
        <p14:creationId xmlns:p14="http://schemas.microsoft.com/office/powerpoint/2010/main" val="9778492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、廣告宣傳預算支出能否達成原訂公司總業績預算目標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、廣告宣傳預算占公司營收總比例的消長狀況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、廣告宣傳支出對新品上市成功的貢獻度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、廣告宣傳支出對各品牌與業績成效的比較分析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、廣告宣傳支出對企業形象或品牌形象的消長情況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、廣告宣傳支出在各種媒介分配的效益分析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、廣告宣傳支出凝集通路商向心力的程度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、同業對手之間廣告宣傳支出及其成果比較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、某廣告宣傳支出與某期間内業績的交叉比對分析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、年度形象廣告對本品牌資產價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的累積性貢獻情況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、廣告代言人是否有成效</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、播出膠片廣告（</a:t>
            </a:r>
            <a:r>
              <a:rPr lang="en-US" altLang="zh-TW" sz="1800" dirty="0">
                <a:solidFill>
                  <a:srgbClr val="000000"/>
                </a:solidFill>
                <a:latin typeface="Times New Roman" pitchFamily="18" charset="0"/>
                <a:cs typeface="Times New Roman" pitchFamily="18" charset="0"/>
              </a:rPr>
              <a:t>commercial film,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CF</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）吸引力成效</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103</a:t>
            </a:fld>
            <a:endParaRPr lang="en-US" altLang="zh-CN" dirty="0"/>
          </a:p>
        </p:txBody>
      </p:sp>
    </p:spTree>
    <p:extLst>
      <p:ext uri="{BB962C8B-B14F-4D97-AF65-F5344CB8AC3E}">
        <p14:creationId xmlns:p14="http://schemas.microsoft.com/office/powerpoint/2010/main" val="10844570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、某販促活動與某期間的業績增長狀況的交叉比對（例如：母親節檔、年中慶、週年慶等）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、年度販促活動與年度總業績的交叉比較分析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、販促活動執行力品質總檢討（每一次重大販促活動，依原規劃案及執行力品質達成交叉比對）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、販促活動類型與内容有效性及成果性，依序排名比較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、販促活動除業績帶動首要目的外，還產生哪些效益（例如：知名度提升、會員人數增加、辦卡人數增加、新客戶人數增加、通路商向心力增加、客層擴大等）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、販促活動成本預算的控制程度狀況，以及投入總成本與業績總收入的比較分析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、媒體公共關係活動與媒體正面報導績效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、各媒體露出總則數狀況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、各媒體面有利報導及負面不利報導則數狀況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、媒體公關投入總成本與正面有利報導則數的成本效益及分析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、各媒體專訪</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深度報導次數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、媒體版面及篇幅大小的狀況分析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、置入新聞報導的次數狀況</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、置入節目次數狀況</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104</a:t>
            </a:fld>
            <a:endParaRPr lang="en-US" altLang="zh-CN" dirty="0"/>
          </a:p>
        </p:txBody>
      </p:sp>
    </p:spTree>
    <p:extLst>
      <p:ext uri="{BB962C8B-B14F-4D97-AF65-F5344CB8AC3E}">
        <p14:creationId xmlns:p14="http://schemas.microsoft.com/office/powerpoint/2010/main" val="394146646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、事件行銷活動績效（例如：時尚晚會運動行銷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招待會、時裝發表會、旗艦店開幕會等）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、每次活動參加的人數狀況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、每次活動被媒體報導及轉播的次數、版面、篇幅等狀況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、每次活動累積品牌資產的效果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、每次活動帶動業績的間接效果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、每次活動加强會員顧客連結度的效果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、每次活動投入的成本，得到的有形及無形效益對比分析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、零售據點店頭行銷活動績效（例如：店頭販促廣告招牌（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）、店頭擺置、試吃、產品數量及促銷活動等）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、賣場店頭本品牌是否有特別專區或專櫃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、本品牌陳列在較佳架位及位置的狀況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、本品牌（或多個品牌）架位上陳列的數量及項目多寡，並與其他競爭者比較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、本品牌在現場舉辦表演活動及試吃活動的次數，以及當天的業績狀況交叉比對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、在賣場包裝促銷活動（例如：買大送小、買二送一、附送贈品專案）帶動業績的交叉效益分析</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、本品牌在店頭有特殊吸引人的店頭販促廣告招牌廣告（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）、海報、招牌的陳列狀況</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105</a:t>
            </a:fld>
            <a:endParaRPr lang="en-US" altLang="zh-CN" dirty="0"/>
          </a:p>
        </p:txBody>
      </p:sp>
    </p:spTree>
    <p:extLst>
      <p:ext uri="{BB962C8B-B14F-4D97-AF65-F5344CB8AC3E}">
        <p14:creationId xmlns:p14="http://schemas.microsoft.com/office/powerpoint/2010/main" val="12997748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、通路商行銷績效（例如：對全國各地區各縣市經銷商、代理商活動）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、年度投入在各種通路支出成本狀況分析，以及與所得到通路別業績的交叉分析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、各通路商業績與去年消長狀況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、通路商有效擴點擴張增加的狀況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、提升通路商經營水準的具體數據為何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、通路商對本公司本品牌的支援滿意度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、對通路商業績提升最有效的措施排名分析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公益行銷績效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、年度投入多少次公益行銷？總支出金額多少？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、每次得到有形及無形效益狀況（例如：有多少人參加公益活動、有多少人受益、有多少媒體報導等）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、公益獲獎狀況如何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、與同業投入公益行銷總金額的比較分析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、社會大眾對本公司、本品牌形象的好感度調查結果及消長狀況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、是否每年編製公益手冊或公益年報提供各機構</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、結合外部各單位及各人士，擴大舉辦活動的效果</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106</a:t>
            </a:fld>
            <a:endParaRPr lang="en-US" altLang="zh-CN" dirty="0"/>
          </a:p>
        </p:txBody>
      </p:sp>
    </p:spTree>
    <p:extLst>
      <p:ext uri="{BB962C8B-B14F-4D97-AF65-F5344CB8AC3E}">
        <p14:creationId xmlns:p14="http://schemas.microsoft.com/office/powerpoint/2010/main" val="27874596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、會員經營績效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、每年舉辦多少次會員活動？有多少人參加？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、會員對活動的滿意狀況為何？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、會員的自購率是否提升？每次購買單價是否提升？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、新會員是否增加？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、會員忠誠度是否提升或維持？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、會員中是否每一等級均有提升的人數？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、舊會員流失的比例狀況？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、平均每位會員投入多少經費成本、行銷成本？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、會員喜歡的活動項目排名？</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、投入會員經營的總成本跟競爭對手比較狀況如何？</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107</a:t>
            </a:fld>
            <a:endParaRPr lang="en-US" altLang="zh-CN" dirty="0"/>
          </a:p>
        </p:txBody>
      </p:sp>
    </p:spTree>
    <p:extLst>
      <p:ext uri="{BB962C8B-B14F-4D97-AF65-F5344CB8AC3E}">
        <p14:creationId xmlns:p14="http://schemas.microsoft.com/office/powerpoint/2010/main" val="50874122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、顧客對本公司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本品牌的現場人員服務滿意度如何？客服服務滿意度如何？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、在各種服務創新的次數、内容為何？以及帶來之效益為何？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、每位會員平均服務成本多少？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、服務帶來哪些有形及無形效益？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、服務評比是否得獎？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、進行多少次内部服務績效評鑑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、客訴處理次數及内容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、品牌併購績效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、是否有品牌併購？</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、品牌併購後，發生哪些有形與無形的具體效益？哪些短期或中長期的預估效益？</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、如何充分利用品牌併購，發揮綜效功能？</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108</a:t>
            </a:fld>
            <a:endParaRPr lang="en-US" altLang="zh-CN" dirty="0"/>
          </a:p>
        </p:txBody>
      </p:sp>
    </p:spTree>
    <p:extLst>
      <p:ext uri="{BB962C8B-B14F-4D97-AF65-F5344CB8AC3E}">
        <p14:creationId xmlns:p14="http://schemas.microsoft.com/office/powerpoint/2010/main" val="418663769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、行銷研究與市場調查績效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、每年做多少市場調查研究？内容為何？每次結果帶來哪些具體的衍生效益？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、市場及行銷研究對本公司在產品開發、產品上市、廣告、宣傳、販促、通路、顧客關係、會員經費、品牌資產、事件活動、代言人、公益活動、服務等各面向之創新改革及行銷操作，帶來什麽助益？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、行銷研究及調查占營業額比例狀況與行銷預算比例狀況？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十五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、策略行銷績效</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、品質水準的策略性環境變化及趨勢分析的次數？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、提出品質水準及成果效益的策略行銷計畫之次數為何？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、對上述建言的貢獻度</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、每年投入多少策略行銷研究人員及專案成效？</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109</a:t>
            </a:fld>
            <a:endParaRPr lang="en-US" altLang="zh-CN" dirty="0"/>
          </a:p>
        </p:txBody>
      </p:sp>
    </p:spTree>
    <p:extLst>
      <p:ext uri="{BB962C8B-B14F-4D97-AF65-F5344CB8AC3E}">
        <p14:creationId xmlns:p14="http://schemas.microsoft.com/office/powerpoint/2010/main" val="87382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五、市場調查應掌握的原則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市場調查為求其數據資料有效性及可用性，必須掌握下列五項原則：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、真實性（正確性）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市場調查研究設計、問卷設計、執行及統計分析等均應審慎從事，全程追蹤。另外，針對結果，也不能作假，或者是報喜不報憂，蒙蔽討好上級長官。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、比較性（與自己及與競爭者做比較）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市場調查必須做到比較性，才可看出自己本身的進退狀況。因此，市場調查内容必須有自己與競爭者的比較，以及自己現在與過去的比較。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、連續性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市場調查應具有長期連續性，定期做、持續做，才能隨時發現問題，不斷解決問題，並且甚至成為創新點子的來源。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、一致性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如果是相同的市場調查主題，其問卷内容，每一次除必要性新增加題目外，應盡儘量相同一致，才能與歷次做比較對照與分析。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、現實性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問卷内容與題目，有時候也要考慮到内外部行銷環境產生的大變化；此時，行銷人員應適度掌握現實性與當前重要的關鍵問題，而加入問卷内或訪談大綱問題内，以尋求符合當前公司所急切想要知道的答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六、市調進行模式：企業本身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委外</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實務上來看，一般公司對市場調查進行有三種模式，一是完全由自己公司來做，二是委託外部的市場調查公司來做，三是混合兩種均有。一般來説，小規模的市場調查，會由公司自己來做；大規模的市場調查，則必須委由外界專業市場調查公司來進行。有時候委託外部市場調查，亦是尋求具有客觀性市場調查數據之支持證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七、問卷調查的方式（量化調查）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屬於定量調查的問卷調查方法，大概依不同的需求與進行方式，可以區分為六種方法，如圖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14-4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定量調查（問卷調查）的方式：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、街頭訪問面談調查法：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内容：調查員以個別街頭訪問面談的方式詢問問題。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優點：可確認回答者是不是本人，以及其回答内容的精確度。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缺點：成本花費高。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、留置問卷填寫：</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内容：調查員將問卷交給對方，過幾天訪問時再收回。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優點：調查對象多的時候有效。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缺點：不知道回答者是不是受訪者。</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、郵寄調查法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内容：基本上以郵寄發送，以回郵方式回答。</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優點：調查對象為分散的狀況有效。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缺點：回收率不佳（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左右）缺乏代表性。</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、電話訪問調查法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内容：調查員以打電話的方式詢問問題。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優點：很快就知道答案，費用便宜，可適用於全國性。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缺點：侷限於問題的數量與深入内涵。</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、集體問卷填寫法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内容：將調查對象集合在一起，進行問卷調查。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優點：可確認回答者是不是本人，以及其回答内容的精確度。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缺點：成本花費高。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、電腦網路調查法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内容：對電腦通訊、網際網路上不特定的人選，以公開討論等方式實施進行。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優點：成本便宜，速度快。</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缺點：關於電腦狂熱分子之類的傾向者，其答案不可當作一般常態性，易造成特殊的回答。</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八、定性調查的方式（質化調查）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為了尋求質化的調查，不適宜用大量樣本的電話訪問或問卷訪問，而需改採面對面的個別或團體的焦點訪談方式，才能取得消費者心中的真正想法、看法、需求與認知，而這不是在電話中可以立即回答的。</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a:t>
            </a:fld>
            <a:endParaRPr lang="en-US" altLang="zh-CN" dirty="0"/>
          </a:p>
        </p:txBody>
      </p:sp>
    </p:spTree>
    <p:extLst>
      <p:ext uri="{BB962C8B-B14F-4D97-AF65-F5344CB8AC3E}">
        <p14:creationId xmlns:p14="http://schemas.microsoft.com/office/powerpoint/2010/main" val="101134776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二、從企業營運活動「所有相關人」（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Stake-Holders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）看行銷績效的呈現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、所有利害相關人的七種分類（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Stake-holders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17-10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「所有相關人」（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Stake-Holders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）看待行銷績效的呈現：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、公司董事會及股東大會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、總營收成長多少？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、總獲利成長多少？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、每股盈餘（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Earning Per Share, EPS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）成長多少？</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、股價成長多少？</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、公司高階經營團隊</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、新品開發上市成功的數目？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、品牌知名度、信賴度、好感度、忠誠度、滿意度、聯想度、口碑度是否成長？成長多少？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、創新產品與創新服務的質與量是否成長？成長多少？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、營收與獲利，每股盈餘（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Earning Per Share, EPS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）是否達成年度預算目標？</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、市場占有率、品牌地位、企業形象是否成長？成長多少？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、顧客對本公司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本品牌的滿意度、信賴度、忠誠度、喜愛度是否成長？成長多少？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、顧客會員人數的質與量是否成長？成長多少？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、下游通路商</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、通路商對本公司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本品牌的相關配合事宜是否滿意、信賴、忠誠？成長多少？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、通路商的質與量是否成長？成長多少？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、上游及周邊供應商</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、上游及周邊供應商（如委託代工廠（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Original Equipment Manufacturer, OEM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）、廣告商、設計公司、印製公司、公關公司、活動公司等）對本公司本品牌的相關合作事項是否滿意、信賴、忠誠、好口碑？</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、是否優先與本公司合作及支援？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、社會大眾、媒體界、非營業機構及行政機構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、本公司做了多少公益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社會行銷活動？質與量的成長狀況如何？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、本公司本品牌被敬重、被稱讚、被肯定的狀況如何？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、公司員工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、在職員工及離職員工是否滿意與肯定公司的整體表現？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、在職員工是否更加認真投入在工作上？是否為堅强的行銷團隊？</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、員工是否實踐了顧客導向理念？</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110</a:t>
            </a:fld>
            <a:endParaRPr lang="en-US" altLang="zh-CN" dirty="0"/>
          </a:p>
        </p:txBody>
      </p:sp>
    </p:spTree>
    <p:extLst>
      <p:ext uri="{BB962C8B-B14F-4D97-AF65-F5344CB8AC3E}">
        <p14:creationId xmlns:p14="http://schemas.microsoft.com/office/powerpoint/2010/main" val="7019726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三、全公司、產品缐別、品牌別及事業部別四種利潤中心（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）制度的績效分析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、現在已有愈來愈多的現代化企業採取了先進的績效考核制度，以及進行組織變革；其中，最明顯的就是導入了「責任利潤中心」（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Profit Center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）制度。也有人稱此為「事業單位責任制」（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），簡稱為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制，公司可以有很多個業務單位（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 strategies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、例如，以臺灣三立頻道而言，它們有三個「事業單位責任制」（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別是三立臺灣臺（綜合頻道）、三立新聞臺及三立都會臺，這三個頻道都要各別計算每月的損益，最後三者合併即為全公司的損益。另外，也有製造廠，他們按各廠別或各事業部別，而採取自己的「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）組織責任制度運作。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、綜合來看，「事業單位責任制」（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）責任單位制度的運作，從最大或最小單位，大致如圖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集團合併報表（區分類型：公司別的「事業單位責任制」（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公司合併報表（區分類型：事業部別的「事業單位責任制」（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事業部、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事業部、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事業部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事業部合併報表（區分類型：產品缐別的「事業單位責任制」（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產品缐合併報表（區分類型：品牌別的「事業單位責任制」（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1&gt;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多芬洗髮用品損益表（某月）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多芬洗髮品：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營業收入（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營業成本（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營業毛利：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營業費用（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營業損益：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營業外收支（±）：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稅前</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多芬沐浴品：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營業收入（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營業成本（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營業毛利：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營業費用（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營業損益：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營業外收支（±）：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稅前</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營業收入（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營業成本（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營業毛利：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營業費用（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營業損益：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營業外收支（±）：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稅前</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説明：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、合計毛利率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毛利額 ÷ 營收額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1500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、合計稅前</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利潤率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稅前</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利潤額 ÷ 營收額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、多芬洗髮品稅前</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利潤額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某月稅前獲利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、多芬沐浴品稅前</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利潤額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某月稅前獲利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、合計營業收入額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某月合計營業收入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萬元，若平均乘上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個月，則年度營收額為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「事業單位責任制」（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）制與損益表的關聯性：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在實務上，現在很多企業都採取產品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制、品牌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制、分店別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制、事業部別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制，在各個獨立自主、權責合一且責任利潤中心制度下，各個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都必須與每月的損益表相結合來觀察它們的經營績效與行銷效益。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所以，總結來看，業務單位（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 strategies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）責任單位獨立制度的經營績效考核，大致有四種類型：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、各公司別的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；即公司與公司的比較經營績效。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、某公司内部各事業部別的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；即各事業部別的比較經營績效。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、某公司内部各產品缐或產品群的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；即各產品缐別的比較經營績效。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、某公司内部各品牌別的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；即各品牌別的比較經營績效。</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四、為何採取</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業務單位（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 strategies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各公司採取業務單位（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 strategies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）制度，主要目的是：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、希望促進内部良性的競爭氣氛，各事業部、各產品缐、各品牌別等，都要力爭上游，輸入不輸陣，有競爭才會進步。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、希望明確每個單位、每個組織及每個人的權利與責任，透過權責合一，有權利，即有責任，權責都很清楚，不能使大家吃大鍋飯，什麽事都混在一起，糾纏不清，責任難清，獎勵也難清。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、希望促進總體營收及獲利業績的增進及不斷成長，因為重賞之下必有勇夫。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、希望拔擢真正優秀的人才與潛在性的年輕好人才，透過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制度，好的單位、好的人才、努力的人才、努力的單位，是可以很快被發現及拔擢的。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、希望促進公司不斷創新與改革的企業文化及組織氣候，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獨立營運制可以使每個不同的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，激發出他們最大的技術創新、產品創新與服務創新。</a:t>
            </a:r>
          </a:p>
          <a:p>
            <a:pPr>
              <a:lnSpc>
                <a:spcPct val="150000"/>
              </a:lnSpc>
            </a:pPr>
            <a:r>
              <a:rPr lang="en-US" altLang="zh-TW" sz="1800" dirty="0">
                <a:effectLst/>
                <a:latin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六</a:t>
            </a:r>
            <a:r>
              <a:rPr lang="en-US" altLang="zh-TW" sz="1800" dirty="0">
                <a:effectLst/>
                <a:ea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、希望達到賞罰分明的人事管理目標，對公司有戰功、有貢獻的</a:t>
            </a:r>
            <a:r>
              <a:rPr lang="en-US" altLang="zh-TW" sz="1800" dirty="0">
                <a:effectLst/>
                <a:ea typeface="等线" panose="02010600030101010101" pitchFamily="2" charset="-122"/>
                <a:cs typeface="Times New Roman" panose="02020603050405020304" pitchFamily="18" charset="0"/>
              </a:rPr>
              <a:t>BU</a:t>
            </a:r>
            <a:r>
              <a:rPr lang="zh-TW" altLang="zh-TW" sz="1800" dirty="0">
                <a:effectLst/>
                <a:ea typeface="等线" panose="02010600030101010101" pitchFamily="2" charset="-122"/>
                <a:cs typeface="Times New Roman" panose="02020603050405020304" pitchFamily="18" charset="0"/>
              </a:rPr>
              <a:t>單位及其屬下人員，都可以得到較高的薪酬與獎金回饋，這又激勵了他們的心。</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111</a:t>
            </a:fld>
            <a:endParaRPr lang="en-US" altLang="zh-CN" dirty="0"/>
          </a:p>
        </p:txBody>
      </p:sp>
    </p:spTree>
    <p:extLst>
      <p:ext uri="{BB962C8B-B14F-4D97-AF65-F5344CB8AC3E}">
        <p14:creationId xmlns:p14="http://schemas.microsoft.com/office/powerpoint/2010/main" val="7357085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第十三章 行銷企劃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第一節 撰寫行銷、經營企劃案的重要性及重點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一、撰寫企劃報告的重要性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為什麽撰寫企劃報告這麽重要？因為那是「董事長決策」與「公司決策」的重要參考依據來源。董事長每天做的事情，就是在做各單位的各項重大決策事宜。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單位提出來的工作（或企劃）報告，也代表著每個單位對每件事情推動之前，是否有很完整與周全的思考、分析、評估及相關行動計畫研擬。所謂「謀定而後動」、「運籌帷幄，決勝於千里之外」，即是此意。依據作者本人工作多年的感受，做決策之後有三種狀況出現：第一種是「完全正確與有力」的決策；第二種是「完全錯誤與失敗」的決策；第三種是「表現平平」的決策（不算成功也不算失敗）。這三種狀況的出現，決定於兩個因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、各單位撰寫的工作（企劃）報告，其内容分析與行動建議是否正確有力。這考驗著各單位主事者及承辦單位人員的專業能力（報告内容要見樹且見林）。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、董事長及公司高階團隊主管對此工作（企劃）報告，是否做了正確與有力的決策裁示。這考驗著董事會、董事長、總經理及各副總經理的智慧、經驗、專長、素質、視野、能力，與大公無私的心胸。</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二、撰寫企劃報告的建議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撰寫企劃報告，或指導部屬時，期勉更進步與避免失敗的幾點建議如下：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管一定要嚴格督導屬下撰寫企劃案。督導的第一步做法，即是要求部屬先草擬這次撰寫報告的「綱要架構與目標（報告大綱）」，然後再互動討論，是否夠完整周全與能否達成目標。確定之後，再由部屬展開資料蒐集與撰寫工作。那麽究竟要如何提升判斷大綱能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、多看、多聽、多學習、多思考、多站在消費者和觀眾的顧客導向與顧客需求的立場，去尋求突破與滿足之道。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、不要「一言堂」。就行銷活動與創意而言，是沒有長官一言堂的，只有組織集體的討論或辯論的創意、對策等智慧而已。</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、大部分的工作報告（或企劃報告），最終一定要彰顯出七個重點：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、商機何在。</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、能夠立竿見影的賺錢之道（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Show me money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、有形與無形的效益分析。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、如何做到（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 to do</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 to reach</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、是否有夠專業的人員與組織去專責負責。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、報告内容最好能見樹又見林。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、利益比較原則。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是任何公司董事長在每次會議中，一再强調與重視的。因此，每一次完成報告撰寫後，一定要思考報告中是否已呈現了這些思路及内容。不然，易招致董事長批評，「這是不合格的企劃報告」，或「這不是我想看的東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任何工作（企劃）報告，不可能一蹴可幾，因此，要有流動式企劃的新概念。在每天試行中，不斷隨時調整策略、方向、計畫與組織人力。企劃案應是每週不斷激烈辯論、討論、集思廣益，然後才會有更好的創意及更新、更好與更正確的解決方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這就是「滾動式企劃」。在很多狀況下，企劃案經常是在迷霧中前進，但是愈改會愈好、愈改會愈正確，然後才會突破成功，所謂「窮則變，變則通，通則發」，變就是創新。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但是，在這些過程中，還要注意幾點：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、要勇於認錯。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、要即時、加速調整、修正、轉向、轉型與改善，勿耗時間。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、要認真模仿學習國内外同業第一名（第一品牌）的做法。最後，還要超越他們。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、要勇於嘗試創新，允許犯錯的創新，但必須在錯誤中學習到真理。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、要善於投資，為未來投資、為擴大長遠競爭力而投資，並且容忍初期的虧損。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三、如何隨時充實自己：多看書、多看專業書報雜誌，時刻掌握資訊情報</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除了各位所在部門單位的本行專業知識，建議各位讀者應該培養更廣泛、更高層次的知識、視野與決策力，此時，就應該多吸收自己專長以外的其他更多知識與經驗。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閲讀專業財經平面報紙、雜誌及專書是六大有力管道。筆者目前都會閲讀下列資料：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、《經濟日報》與《工商時報》（每天閲讀吸收）。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、《商業周刊》、《今周刊》、《天下》、《數位時代》等四本（每週閲讀吸收）。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、《遠見》、《哈佛商業評論》、《管理》、《動腦》、《廣告》、《財訊》及《會計》等（每月閲讀吸收）。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、每月至少閲讀國内外的商業財經書籍兩本以上（例如：《執行力》、《從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消費心理學》等）。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、每月閲讀三本自己訂閲的日文商業雜誌（《日本商業周刊》、《日本東洋雜誌》、《日本鑽石雜誌》）。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、以及定期瀏覽相關各種專業性及綜合性的知識内容網站（例如：凱洛媒體公司網站、東方缐上資料庫（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EICP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）、尼爾森資料公司等）。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「會議」是學習進步最好與最快的一種最佳管道。透過開會討論，可以學習到：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、第二專長；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、不同的思考角度；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、不同框架；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、不同部門的實務經驗歷練。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歲以下的主管，如果時間還允許，可以考慮進修國内企業管理碩士（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EMBA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）或大傳碩士學位。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臺灣統一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徐重仁經理及日本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鈴木敏文董事長的最新思維：「只要消費者有不滿意，就會有商機存在。」「昨天的消費者，不等於明天的消費者。」「提供意外的滿意給消費者。」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四、日日學習，日日進步；終身學習，終身進步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最後，筆者有幾句座右銘，提供與各位讀者共勉之：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、「日日學習，日日進步；終身學習，終身進步」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、統一集團高清愿董事長曾説過，他終身的遺憾就是念書太少，當初他因家境關係，只有小學畢業。「不斷學習、不斷充電，就是邁向成功的不二法門」、「不進步，就會被進步的潮流及人流所淘汰」。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、半導體教父張忠謀董事長曾説過：「我發現只有在工作前五年，用得到大學與研究所學到的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，之後的工作生涯，直接用到的幾乎等於零，因此無論身處何種行業，都要跟上潮流。」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、奇異公司前任總裁傑克·威爾許曾説過：「他要求幹部每年固定淘汰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員工，以維持公司競爭力。不淘汰，就先開除該名主管。」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、彼得·杜拉克（於</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歲亡故）管理大師在其名著《未來管理》一書中指出：學習不間斷，才能和契機賽跑。世界充滿了契機，因為每一次改變，就是契機。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、「領導主管一定要有眼光，但要有這個眼光，就要不斷充實自己，如果領導主管跑錯方向，所有人也跟著跑錯，跟著苦了。」（統一超商公司總經理徐重仁接受《天下》專訪）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生途中，一定會有不如意，不可能事事順遂。人生像坐火車，經過長長隧道時，整個都是黑暗的；出了隧道之後，又是柳暗花明。因此，要正面思考人生，正面思考事業，正面思考工作，一定有突破之道，勿怨天尤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、「心胸有多大，事業就有多大。」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、唐太宗名言（用以褒揚其著名諫臣：魏徵）：「以銅為鏡，可以正衣冠；以古為鏡，可以知興替；以人為鏡，可以明得失。」</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 </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第二節 經營企劃與行銷企劃案撰寫的重要原則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由於企劃案的種類太多，依筆者本人經驗，原則上並沒有特定固定的格式、名稱、段落及項目。這要視不同的產業、不同的目標、不同的條件狀況，甚至不同的公司而定。因此，企劃人員並不必太拘泥於某一種企劃内容撰寫模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一、應掌握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6W2H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九項原則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不管是哪一種層次或哪一個部門的企劃案，均應掌握接下來所述的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九項原則。換言之，當撰寫任何一個企劃案時，必須審慎思考及注意，您的企劃案内容與架構，是否確已包含了這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的精神及内涵。</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：何事、何目的、何目標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第一個要注意到撰寫這次企劃案的最主要核心的目的、目標及主題為何，而且一定要將這個目的、目標及主題界定（</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Identify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）得很清楚、很明確，不能太模糊，也不要範圍太大。因此，當主題、目的、目標確立之後，就可以環繞在這個主軸上，展開企劃案的架構設計、資料蒐集、分析、評估及撰寫工作了。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：如何達成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第二個撰寫原則是非常重要的，那就是您將陳述要如何達成前面所提到，這次企劃的主題、目的與目標。在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（如何達成）的階段中，要特別注意到幾點：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、您有哪些假設前提？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、這些假設前提，有哪些客觀的科學數據支持它們？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、這些客觀科學數據的來源及產生，又是如何？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階段中，您如何説服別人相信這些想法與做法，是可以有效達成的？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階段中，您是否展現一些創新與突破在裏面，而不是只有傳統的做法而已？</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下面舉幾個案例來做説明：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假設某洗髮精品牌目前市場占有率第二名，現在行銷部提出企劃案，表明一年内市占率將躍升第一名。那麽行銷部究竟要如何讓第二品牌在短短一年内，躍升為第一品牌目標呢？他們一年内做得到嗎？又如何做呢？原第一品牌不會反擊嗎？行銷部又要花多少成本代價，才能取代第一品牌的位置呢？這樣做</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得嗎？而在實際做法上，價格策略、商品策略、通路策略、促銷策略、廣告策略、公共事務策略等，又有何創新手法可以超越第一品牌呢？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假設某連鎖便利商店，目前已有近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家店面，居市場第一名。業務部提出三年内將突破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家的最高飽和市場規模目標，那麽業務部在三年内，將如何使店數順利再擴充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家店？主要是分布在哪些縣市地區？三年的分配目標額大致如何？公司在人力、資訊、宣傳及營運方面如何配合這個三年目標？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假設國内某筆記型（</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NoteBook</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computer, NB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）電腦大廠，設定三年内成為全球第一大筆記型（</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NoteBook</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computer, NB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）電腦的代工大廠目標，與每年出貨量高達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萬臺的驚人成長目標。那麽經營企劃部提出的企劃案，將如何説服別人相信，他們有哪些具體的做法及計畫，可以實現三年後成為全球第一大筆記型（</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NoteBook</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computer, NB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）電腦代工大廠？他們的顧客策略如何？全球各市場的策略如何？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OEM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價格策略如何？海外布局生產據點配合又如何？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Much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：多少預算，要花多少錢，能賺多少錢，要虧多少錢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大部分的企劃案，一定都要有數字出現，不能只有文字而已。因為任何的企劃案，最後還是要付諸執行的，一旦需要執行，就一定會有預算出現。因此，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 Much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是一個企劃案的表現重點之一。因為，很多的決策，必須依賴最後的數字，才能做下決定，否則沒有客觀的數據分析做基礎，常無法做決策或誤導成錯誤的決策。在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 Much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方面，包括營收預算、成本預算、資本支出預算、管銷費用預算、人力需求預算、廠房規模預算、損益預算及資金流量預估等。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某晶圓代工大廠，在臺南縣科學園區要投資最先進的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吋晶圓廠。那麽在投資建廠企劃案中，必然要列出建廠的總資本支出及資金需求多大，五年内的損益狀況如何，這數千億龐大的資金來源方式又是如何。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某食品飲料大廠，在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年將要推出三種新產品上市，在行銷企劃案中，應該列示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年度的行銷總費用是多少；分配在各項產品是多少；投入龐大的行銷費用，將可以達成多少的績效目標。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：何時（時程計畫與安排）</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企劃案的第四個重點原則是，一定要陳述這些計畫的執行時程安排大概如何，包括：什麽時候開始正式啓動，哪些時候應該依序完成哪些工作項目，最後總完成時間大概是何時。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假設某銀行信用卡部門將推出新上市的信用卡行銷活動，因此必須列出信用卡新上市所有工作時程表，包括卡片設計、審卡、記者會、膠片廣告（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commercial film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）上檔、促銷活動、新聞報導、贈品採購、業務組織與推展、客服中心等數十個工作事項，均應列入工作時程表内，然後依時全面展開工作。因此，企劃案中的時間點應該非常明確。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：何人（組織、人力、配置）</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個企劃案沒有人及組織，當然不能夠執行。因此，企劃案中，對於將來執行本案的組織、人力及相關配置需求也要説明清楚。這包括公司内部既有的組織與人力，以及外部待聘的組織和人力需求。特別是一個新廠擴建案，必然會帶動新組織與新人力需求的增加。</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的問題中，應該注意到必須專責專人來負責特定的企劃案，這樣權責一致，才能有效推動任何的企劃案。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：某電腦公司成立大陸投資事業委員會，授權該公司執行副總全權負責，並網羅各部門相關人員，計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人，組成西進大陸發展的專案小組。展開從調查評估、廠址選定、生產規模、建廠、用人、試運行、正式投產及銷售等全部營運事宜。這就是「專責專人」負全責的模式。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Where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：何地（國内、國外、單一地點、多元地點）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企劃案的第六個重點原則，必須對企劃案内容的地點加以説明。亦即這個企劃案所涉及到的地點是在國内或國外，是單一地點或多元地點。例如：某電子廠</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：爲何（產業分析、市場分析、顧客分析、競爭者分析、自我分析、外部環境分析、科技分析）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企劃案撰寫中，經常要自己問自己很多的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（為什麽）。唯有能夠很正確有力的答覆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，企劃案才不會怕別人的挑戰與批評。例如：撰寫企劃案後，常會被人挑戰說：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、為什麽對產業成長數據樂觀預估？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、科技變化的速度是否列入考慮了？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、競爭者難道不會取得核心技術能力？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、美國經濟環境會如期復甦嗎？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、自身的核心競爭力已是對手難以追上的嗎？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、市場需求會有跳躍式的成長嗎？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為了答覆這一連串的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因此企劃人員在企劃案中，必須很深入的做好產業分析、市場分析、競爭者分析、顧客分析、自我分析、科技分析、法令分析及外部政經環境分析。企劃人員若能正確掌握這些複雜的分析情報，那麽在撰寫企劃案中，將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如何達成目標的問題，更加有自信與看法。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Whom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：對象與目標是誰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企劃案撰寫還要考慮到此案的顧客對象與目標群眾，或分眾市場是哪些人或哪些公司。</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Evaluation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：效益評估（有形與無形效益評估）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企劃案的最後一個重點原則，必須對本案的效益評估做出説明，以作為結論引導。對企業的效益可以區分為「有形效益」及「無形效益」兩種。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、有形效益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指的是可以明確衡量的效益。例如：帶動營收及獲利增加、帶動市占率上升、帶動成本大幅下降、帶動股價上升、帶動顧客滿意度上升、帶動品牌知名度上升、帶動組織人力精減、帶動資金成本降低、帶動生產良率提高、帶動專利權申請數增加、帶動關鍵技術突破順利上缐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、無形效益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指的是難以用立即呈現在眼前的數據所衡量的。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、例如：策略所帶來的戰略上效益。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、例如：企業形象上升變好，對企業銷售的無形助力。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、例如：技術研發人員送日本受訓，其所增加的研發技術能力與知識潛在增加。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、例如：公益活動所帶來的社會良好口碑與認同。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、例如：出國考察及感受到的創新、點子與模仿。</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兹將前述内容，彙整如圖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另外，用更淺顯的文字、圖形及邏輯順序表達出這九項重點原則，如圖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13-1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企劃案内容撰寫的九項共同重要原則：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做何事、何目的、何目標、何主題。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 to reach</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如何做，如何讓人相信是可以達成的。</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How much</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要多少預算、要花多少錢、有多少收入。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何時做，時程計畫安排。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何人做，組織、人力、配置。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Where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何地做，國内、國外、單一地、多元地。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為什麽如此做。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Whom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對象目標是誰。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Evaluation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效益評估，有形或無形效益。</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112</a:t>
            </a:fld>
            <a:endParaRPr lang="en-US" altLang="zh-CN" dirty="0"/>
          </a:p>
        </p:txBody>
      </p:sp>
    </p:spTree>
    <p:extLst>
      <p:ext uri="{BB962C8B-B14F-4D97-AF65-F5344CB8AC3E}">
        <p14:creationId xmlns:p14="http://schemas.microsoft.com/office/powerpoint/2010/main" val="15974028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第三節 撰寫企劃案的步驟與注意要點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從企業實務經驗來看，撰寫企劃案的步驟及過程注意要點，大致如圖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所示，並分述如後。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13-3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撰寫企劃案的十大步驟：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、企劃案的來源→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、界定問題、明確問題→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、先架構出綱要項目→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、進行蒐集資料→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、對資料的整理過濾與運用→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、提出可行方案及創意好點子→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、展開跨部門、跨小組討論，並做修正→</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、向最高決策者提報討論、修正及定案→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、展開執行→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、執行後，隨即檢討、分析並再修正策略及方案。</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一、企劃案的來源（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Source of Plan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企業内部每天都在營運，有些是固定的工作（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Routine Work</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有些會面臨變化與挑戰，有些則是要思考較長遠未來的工作。但不管如何，都要做企劃，而且企劃案來源的管道，也不是單一的，而是多元的。這種多元的管道大致有三種：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、是「老闆（董事長或總經理）」交代的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老闆的人際關係比底下的人多且廣，每天接觸不少高階層的人，他的想法點子與思路，自然比員工更快、更廣、更急與更多。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尤其是在董事長制一人發號施令的公司，更是如此。不過，老闆的點子及想法，也不能太多，否則底下的人會疲於奔命，分散力量，變成在應付老闆的個人化需求或是難以達成的要求。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過，總結來看，老闆有點子、有想法，終究是好事，總比沒有點子、沒有想法、平平庸庸來得強些。其實，我們看看今日一些企業有成的公司，像廣達電腦、仁寶電腦、華碩電腦、鴻海精密、臺積電、宏碁電腦、東森媒體、威盛、聯發科、臺塑、統一食品、中國信托、統一超商、遠東集團、奇美集團、國泰金控、星巴克、臺灣大哥大、裕隆汽車、聯電等公司最高負責人，都是滿腦子充滿點子、想法與遠見的企業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、是「部門主管」交代的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部門主管在各自工作任務崗位上，必然每天都會有做不完的事情，一件接著一件，一天過一天，處理掉舊事情，又來新任務與新的競爭挑戰。為了要使企業或部門永遠保持在第一名的地位，要比別人、比別公司花費更多時間與精力，做更多、更强、更快更好的事情才行。因此，很多的戰術層次企劃案，都是由部門主管（或上級主管）交辦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、是「專責企劃部門」提出的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一般中大型公司通常都會設置綜合企劃部門或經營企劃部門，或其他類似名稱的部門，專責從事各種層次與層面的分析專案、企劃專案、評比專案等。因為他們的工作就是負責各種企劃案的研究提報工作職掌。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二、界定問題、明確問題（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Define Problem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Clarify Problem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有了案子來源以後，企劃人員必須先界定或明確企劃案的主題及問題是什麽，才能對症下藥。企劃人員此刻必須不斷問自己：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、問題是什麽？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、真的是問題嗎？背景如何？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、會影響多大層面與程度？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、是大問題還是小問題？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、多久之後才會產生影響？是即刻影響？不久後影響？要很久後才會影響？</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唯有先界定、明確存在的問題，才能有效尋求解決方案或是接著撰寫好的企劃案。然而，有時候界定問題與明確問題並不簡單，因為有些問題，確實難以界定、估計或判斷，這些問題可能很混沌，可能難以估計，可能太複雜了。這個時候，企劃單位的企劃人員必須尋求公司内部其他部門的專業人員加入，共同撰寫與分析討論，或是求助於外部專業人才也可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不過，若干狀況下，依然無法百分之八明確界定問題，建議企劃工作可以持續進展下去，待到某個階段時，問題也許將會更清晰。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問題列舉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：上級交代研究中國大陸進口的速食麵或是啤酒或是家電產品，它們會影響本國廠商的營運與市場嗎？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問題列舉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：中國大陸低價產品開放進口對臺灣本土產品是否造成影響？這的確是個問題。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但是，影響到哪些層面？影響力多大？時間多久會開始發酵影響？我們又如何因應呢？我們該打哪些行銷戰呢？或是與狼共舞合作呢？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三、架構綱要項目（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Construct Report Frame Work</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步驟，企劃人員明瞭清楚上述問題、主題及目的與界定之後，接著展開撰寫企劃案的首要工作，研擬出「架構綱要」來，這是第一步要做好與做對的事情。為什麽撰寫企劃案要先架構出好的綱要與項目呢？這就好比是蓋房子，要先挖地基，先搭好鋼樑柱子；先建造一個房子雛形，然後再灌泥漿與裝潢内部。事先研擬完成架構綱要，有幾個好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、您將會知道您要蒐集哪些資料來對應您所要撰寫的内容，因為您要把這些資料填進去這些各項架構綱要裏面。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、有了架構綱要之後才不會茫茫然，不知從何處著手，尤其是碰到較大的案子時。</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了架構綱要之後，才知道這個企劃報告所需的分工分組撰寫與協調分配。一個企劃人員絕對不可能獨立完成一個超大專案。尤其是當案子涉及到財務預測或是專案的工程技術或是第一缐業務戰況時，作為幕僚角色的企劃，就必須透過專業分工，最後才能組合完成為報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、有了架構綱要，有助於未來在撰寫企劃報告時，内容項目上不致於有所遺漏或不足。因為架構綱要就好像身體骨骼支架及重要器官部位一樣，很容易看出來哪裏還有缺失或不足。</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但是，坦白說，要架構一個大企劃案的綱要項目，並不是隨便一個企劃人員就可輕易做到的，而是需要幾項條件：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、企劃人員必須有長時間的企劃經驗。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、企劃人員必須具備相關的學理知識與一般化知識。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、企劃人員必須有戰略性的視野與思路，凡事可以從高、從寬、從深看，這是一種企劃内功的歷練，不是一蹴可幾的。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、企劃人員必須擁有能夠即刻掌握重點、看清問題與解決問題的特殊秉賦，而這也是企劃人員的歷練、專長與興趣綜合的表現。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、企劃人員可以多參考一些過去的企劃案或是別公司的企劃案，從中學到東西，具有參考、吸收的能耐。別人過去的智慧結晶，我們應多加見習與模仿運用。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13-5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架構一個大企劃案綱要項目所需的能力有哪些</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培養架構企劃案的綱要項目能力：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、企劃人員必須有長時間（至少三年）企劃工作的經營。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、企劃人員必須有廣泛的學理知識與一般化概念知識。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、企劃人員可以參考及學習過去做過的案子，或是別公司的企劃案，從中學習。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、企劃人員必須有即刻掌握重點、看清問題與知道如何解決問題的能力。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、企劃人員必須擁有戰略性的視野與思路，從高、從寬、從深角度看待一切問題。</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四、蒐集資料（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Collecting Data</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資料的蒐集，可從兩個角度來區分：</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、依公司内部資料與公司外部資料來區分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、公司内部資料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包括公司各部、室、處、廠等一級單位，都是取得内部資料的來源。例如：您要業績資料，就必須跟業務部拿；要生產資料，就必須跟生產部拿；要財會資料，就必須跟財務部拿。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、公司外部資料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這包括國内及國外的資料來源。例如：產業、技術、市場、競爭者、產品、工程及法令等外部資料内容。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、依照原始資料與次級資料來做區分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、原始資料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透過民調、市調、訪談、觀察或試驗等所得到的第一手資料，不是參考別人出版的資料，這就是原始資料。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案例：當某家公司想推出一項新產品或新服務時，尚不太能掌握市場的接受度及接收度比率會多少，因此可能必須委外進行市場調查，取得較為科學的統計數字。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、次級資料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這是指經由國内外網站搜尋、下載，或是經由國内外報紙、雜誌、期刊、專刊、專書、研究報告、公開年報、公司簡介、政府出版品、公會出版品等二手管道所得到的資料。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五、資料的整理、過濾與運用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資料蒐集之後，必須進行資料的整理、過濾與運用，將有用的、要用到的資料留下來，並運用到企劃案的相關内容。此項工作，看似簡單，其實不易。因這涉及到每個人的「判斷」能力有所不同。因此，企劃人員必須有「判斷」能力才行，才能夠在紛亂而多樣的文字資料及數據資料，抓出他所要的資料。換言之，要能夠抓出資料的重點，並且用到企劃案上去。現在不少進步的企業，大都把公司各部門的重要事項資料都上傳到公司的内部網站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B2E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），提供全體員工輸入密碼，進入查詢；有些機密資料只有特定的人，才有權限進入觀看。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六、提出可行解決方案及創意好點子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人員整理、過濾與運用資料之後，還是有所不足。在第六步驟裏，企劃案要進一步提出能夠或是可能可以解決問題的可行方案，以及更難得的是創意好點子。這裏是企劃案的靈魂核心所在，當然，最困難的可能也在這個部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案例：大陸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吋晶圓代工廠即將完工生產，此對臺灣的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吋晶圓代工業者將會產生競爭力遭受挑戰的問題。那麽，公司有何可行解決方案呢？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行方案通常可以是唯一的一種，但是也可能有多個可行方案，需待最高決策者拍板選擇。實務上，企劃人員應該多提一些不同角度、不同花費與不同結果的可行方案給最高經營者，他才能綜合各種觀點去做最後的決定。所謂「見樹不見林」就是只有一種觀點、一種方案、一種做法、一種結果而已。但企業最高經營者，應該是猶如乘坐直升機般，「既能見樹，又能見林」，將會有助於做下更正確與更周全的決策指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七、展開跨部門、跨小組討論，並做修正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當企劃案撰寫完成後，或是完成組合各部門的撰寫資料後，第七步驟應該接著召開跨部門或跨小組的討論會。嚴謹地對企劃案内容、數據的正確性或方案可行性程度，或是尚缺哪些報告内容做討論，集體開會一、二次，並進行必要調整修改。然後形成同意的共識，並爭取其他部門共同支持本案。有些企劃人員悶著頭自己寫，但沒有經過跨部門協調及討論，以至於受到批評，這是企劃人員必須注意到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八、向最高決策者提報、討論、修正及定案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經過跨部門討論後，即可安排向最高決策者專案提報或空頭面報，或召集高階一級主管共同討論、辯論、修正，最後正式定案。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依筆者經驗，最高決策者的決策風格有三種：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、「威權式」的決策風格，由我一人來做決策，底下都是奉命辦事的。但這種決策風格，雖然速度較快，但也冒了決策粗糙或決策可能失誤的風險。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、「民主式」的決策風格，由最高經營者找相關一級主管共同交換意見，各陳己見，可以容納不同的聲音。絕不是一言堂，大家不能完全是乖乖牌，假使覺得有問題，即可站出來反對最高經營者。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、「民主之中，帶點威權決策感」。這種決策風格經常在國内本土企業看到。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九、展開「執行」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案經董事長或總經理拍板定案之後，即會依照計畫時程表，如期展開行動與執行。「執行」其實是很重要的一環，有些案子企劃得很好，但執行起來就有落差，並沒有完全按照當初的規劃内容去做，使得企劃案的效果可能打些折扣，最後可能成為「失敗」的企劃案。另外，執行是要靠跨部門合力行動的，絕不能單靠企劃部去做，而是要結合每個部門不同專長的人才與分工的職掌，全面落實執行下去。</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十、執行後，隨即檢討、分析，並再修正策略方案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一段時間後（一週、二週、一月、一季度），應該馬上展開檢討分析報告，到底企劃案是否有效？如不是，問題出現在哪裏？要如何改，才會較有效果？因此，再修正是必然會發生的過程之一。企劃案就是能夠面對市場、產業與競爭者的激烈變化，而立刻自我調整，然後再出發，直到有效果出現為止。有不少企劃案，都是執行之後，才發現哪裏有問題，然後隨即展開分析、討論對策與產生新方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十一、結語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節所述的撰寫企劃案十大步驟及其注意要點，看起來頗有次序的。但在實務上，經常為了應付老闆的限時指令和急迫的時間要求，而會把這十大步驟急速壓縮，把兩步併一步走，或者是幾個步驟亦會分頭同時進行，這是迫不得已的狀況。</a:t>
            </a: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但不管事情如何急迫，這些步驟及精神原則仍是存在的。對企業而言，時間就是代價與金錢，企劃案的時間，亦需配合公司的現實與競爭壓力，加以加速濃縮，這也是必要的。</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113</a:t>
            </a:fld>
            <a:endParaRPr lang="en-US" altLang="zh-CN" dirty="0"/>
          </a:p>
        </p:txBody>
      </p:sp>
    </p:spTree>
    <p:extLst>
      <p:ext uri="{BB962C8B-B14F-4D97-AF65-F5344CB8AC3E}">
        <p14:creationId xmlns:p14="http://schemas.microsoft.com/office/powerpoint/2010/main" val="2963720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第四節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行銷企劃内容（</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Content of Marketing Plan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一個完整周全的行銷企劃，其内容應含括下列八項：</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一、執行摘要（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Executive Summary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此部分係概述本次行銷企劃内容之精要部分，請以簡短的文字説明，讓高階主管了解整個企劃案做法及其目的。</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二、目前行銷（市場）狀況（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Current Marketing Situation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這是針對目前市場的各種實際情況，提出了解之説明，可區分為：</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、市場情況（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Market Situation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、全部市場成長。</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、區隔市場成長。</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、顧客之需求。</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、消費者購買行為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、產品情況（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 Situation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了解公司各產品之銷售量、價格、成本與利潤。</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、競爭情況（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Competition Situation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了解主要競爭對手之行銷策略、產品特質、銷售通路、價位、促銷活動、市場區隔以及市場占有率，以求了解</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對手動態。</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、通路情況（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Distribution Situation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、了解市場上通路變化的實況。</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、分析各通路對本公司之重要性程度。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、分析公司對通路依賴的狀況。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、總體環境情況（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Macroenvironment Situation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了解經營環境中之政治、經濟、文化、社會、法令、人口等之變化。</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三、機會與問題分析（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Opportunity and Threat Analysis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在了解市場與總體環境之後，必然會發現一些新的機會與潛在難題。</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因此，此階段必須唯一步加以分析與評估。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、機會與威脅分析（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Opportunity and Threat Analysis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，簡稱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分析）</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外在經營環境之演變，多少都會呈現過去未有的新機會，同時，也可能帶來過去未來的新競爭威脅。</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在這個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分析裏面，應有幾點認知：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、要分析機會與威脅之項目。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、要分析對公司形成影響的程度大小為何。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、要進一步分析其形成背後之原因與來源，如此，才能確切掌握住問題的本質。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、優勢與弱點分析（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Strength and Weakness Analysis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，簡稱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S/W</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分析）</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前面的機會與威脅分析是屬於外在的，而這裏的優勢與弱點分析則是内在的。</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當要做好外在因素之控制，顯然必須要有内在優秀條件的支持，才能克竟全功。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因此，行銷人員必須充分體認到自己有哪些競爭上的優勢，然後從此優勢資源上多加發揮；另方面，則積極對弱點進行長期性的補强措施。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、問題分析（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Issue Analysis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經過前面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兩階段分析後，應可對内外環境與狀況得到認知，並且能夠對公司未來行銷發展上之可能問題加以界定並建立共識；最後，進而得以導引出使命、目標、策略、政策與戰術出來。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四、確立目標（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Objective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行銷企劃必須要有目標，才會有行動指導目的。其目標可含括兩方面：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、財務目標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、希望年度投資報酬率多少？營收成長多少？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、希望年度</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利潤額度多少？純益率多少？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、希望現金流量額多少？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、行銷目標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財務目標必須靠行銷目標來支撐才會產生，而行銷目標則為：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、銷售成長率需多少？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、價位應訂在多少？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、市場占有率應該維持多少？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、品牌知名度應該提升多少？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、銷售通路據點應該擴增多少？</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五、行銷策略（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Marketing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這階段就是要研訂整體性之行銷策略，以達成行銷企劃之目標。</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、定義</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行銷策略係指企業達成目標的途徑，它包括四項決策行動：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、先做市場區隔（亦即目標市場）。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、再做產品定位。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、研定行銷組合作業。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、以及決定行銷支出預算能力。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行銷策略之内容，可表達於目標市場、定位、產品缐、價格、配銷通路、銷售人力、廣告、促銷服務、研究開發等。</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六、執行方案（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Action Program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行銷策略方針研訂之後，就必須訂出詳細的執行方案，此包括幾項重點：</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、哪些單位及哪些人負責？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、在何時執行？應於何時完成？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、應該如何去進行？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、執行時需要多少資源支援？</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七、預估損益表（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Projected Income Statement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有了行銷目標、行銷策略及行銷執行方案後，本階段應編製預估損益表，包括：</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、營業收入預估。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、營業成本預估。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、管理銷售費用預估。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、純益預估。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八、控制、評估與再修正</a:t>
            </a: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行銷企劃之最後階段就是必須研訂控制考核之單位及事務，以求實際與預估之密切配合，並且應該研究應變的計劃措施，以因應可能或突發之困局。</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114</a:t>
            </a:fld>
            <a:endParaRPr lang="en-US" altLang="zh-CN" dirty="0"/>
          </a:p>
        </p:txBody>
      </p:sp>
    </p:spTree>
    <p:extLst>
      <p:ext uri="{BB962C8B-B14F-4D97-AF65-F5344CB8AC3E}">
        <p14:creationId xmlns:p14="http://schemas.microsoft.com/office/powerpoint/2010/main" val="24082768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第五節 行銷企劃成功關鍵二十一點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是任何行銷活動的第一階段工作，企劃工作的周全與完善，將可以提高行銷成功的績效程度。根據筆者過去多年在企業實務界的工作經驗，以及個人所做的個案學術研究結果，顯示在規劃及執行行銷企劃時，可以歸納下列成功關鍵的二十一項要點，是</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得行銷人員在工作上參考借鏡的：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一、參考過去的做法，避免犯同樣的錯誤</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可以參考去年或以前做過的同類型行銷企劃案，拿出來看看，並了解過去案子的得與失。如何避免過去的疏失，避免再犯同樣的錯誤，並吸收過去成功的經驗與做法，想想是否可以再沿用並擴大戰功。因此，了解過去、掌握現在、策勵未來是行銷企劃重要的三部曲。例如，以百貨公司週年慶為例，去年最受歡迎及對業績成長最有幫助的是哪一項促銷活動呢？是免息分期付款，或是全館全面八折，或是買五千送五百，還是大抽獎活動等等。另外，在交通動缐安排及結賬人潮紓解等方面，我們有什麽可以再改善的空間等，均必須力求再精進。</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二、是否真的可以滿足顧客需求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我們應該問自己，這些内容及做法是否可以滿足目標顧客群的真正需求嗎？這個案子，對顧客是否有吸引力？是否有價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能堅守顧客導向的立場去做行銷規劃呢？以及我們是否真的洞察到顧客的需求？並能感動他們？我們又如何來確認這些真的是顧客想要的東西呢？因此，行銷企劃人員及其跨部門小組成員，均必須不斷的討論、辯論及尋求真理出來。必要時，也應該將消費者納入企劃會議内，認真傾聽他們的聲音及看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三、顛覆傳統、大膽創新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我們應該掌握大膽的行銷創新原則，不走老套，要有獨特性、差異化、特色化、流行化，行銷企劃創新應讓人眼睛為之一亮。這些創新方向，包括了：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、新服務創新；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、新通路創新；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、新訂價策略創新；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、新廣告模式創新；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、促銷活動創新；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、定位創新；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、異業結盟創新；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、科技運用創新。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所稱創新的意思是，要與過去的做法及呈現，的確有所不同。但是，行銷創新仍然不要忘記，這些創新最終的結果，還是要植基在啊「顧客價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」與「顧客滿足」的立場上才行，不要為了創新而創新，否則創新很容易失敗或不討好。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四、定位與區隔是否正確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我們應該想一想，是否在一開頭，即對：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、行銷企劃案的目的；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、目標市場；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、區隔顧客群；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、產品定位；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、品牌定位；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、公司經營定位。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有最深入、最明確與最正確的概念與結論。未來的行銷企劃一切作為，都將環繞在這些主軸上規劃及發想，只要方向對了，執行面的計畫才會比較有效：如全國電子感動行銷的廣告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CF</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企劃、臺新銀行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Story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現金卡、晶華大飯店、涵碧樓休閒精緻旅館、家樂福、麥當勞及無印良品等，就是很成功的做好品牌定位。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五、速度與誘因必須超過競爭對手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我們的行銷企劃案是否勝過競爭對手所推出的案子内容及做法。如果企劃案力道沒有比對手更好、更有誘因、更强，那麽就不太會超越競爭對手。另外，在推出的速度上，如果能超越對手，成為第一個推出此案的領先者，則其行銷企劃效果將會更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六、行銷應與策略經營結合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我們應該想一想此次的行銷企劃案，是否能和本公司的最高經營策略相結合，使策略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行銷的二方資源相互搭配，而成為策略行銷（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Strategic Marketing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）力量。例如：</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、王品、西堤、陶板屋等連推八個品牌的餐飲連鎖企劃；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、新光三越百貨公司在信義商圈，十年内快速推出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等四大館的策略行銷大氣魄做法；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、家樂福大賣場加速擴點，以及推出綜合式商場結合大賣場的策略行銷大戰略等，就是展現出一種「策略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行銷」的有力資源及經營戰略，進而使他們成為該行業的領導品牌，並創造優良經營績效與進入障礙。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七、洞察環境最新變化趨勢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我們應該想一想並注意到環境條件的最新變化趨勢。例如，人口結構、家庭結構、購買地點行為、購買時間行為、消費者價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觀、生活型態、分眾化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小眾化市場發展、借款消費、名牌消費、教育水準、所得差距、女性購買力、商業區改變、城鄉差異、南北差異、科技條件、法令與政策、外食人口、通路變化、流行風潮、個性化等，各種變化。這些變化的方向、程度、力道、影響性等，均會對我們行銷企劃案的内容及規劃產生一定的影響，以及我們的因應對策又是如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八、科學化數據做支撐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在行銷企劃案中，一定要有相關數據來支撐我們的方案及設想。這包括了過去以來的市場及產業數據資料與其趨勢變化，以及我們委外所做的客觀市場調查及推估、預估數據。亦只有這樣做，才有利於高級主管做最後的決策。因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、歷史性的；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、科學性的；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、外部客觀的；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、業者比較性的；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、内部合理推估的各種主客觀數據的反映，</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均是在比較重大行銷企劃案中必須呈現出來的。例如，臺灣便利商店近幾年來，積極提高鮮食產品類在全店中的營業占比，這部分日本的數據，目前已達到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，而臺灣約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，成長空間仍很大。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九、向國外先進業者取經</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我們是否必須參考國外先進國家的市場發展、產業現況，以及領導廠商的成功經營策略模式與成功行銷和促銷做法，作為我們的必要參考借鏡。一方面可以學習別人的優點及成功方法，二方面對上級的詢問也能回答得出來，三方面亦將會使自己的心理更加篤定及堅定信心。因此，國外市場考察、業者訪談或是資料報告取得或網站查詢蒐集等，均是可做的。在最近幾年國内蓬勃發展的便利商店、藥妝店、咖啡連鎖店、量販大賣場、百貨公司、餐飲連鎖、電視購物、型錄購物等，均是向國外取經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十、各種效益面向的分析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我們應該想一想在行銷企劃案中，最後應該要有不可或缺的效益分析部分，包括：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、無形效益與有形效益列示；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、短期與長期效益列示；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、内部與外部效益列示；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、成本與利益之對照列示分析，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此亦有助於最高經營者對本案決策之支持。效益分析是過去行銷企劃人員最常忽略的工作，也是行銷人員自己較缺乏的專業知識。事實上，經過效益分析的過程，也可讓企劃人員深度再評估企劃案的可行性及做法内容的有效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十一、提出多個方案做比較選擇及思考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我們應該想一想在行銷企劃案中，對於解決方案或是提案方案的數量，最好能有多個不同考量面向及資源投入的「選擇方案」（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Alternatives Plan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目的，主要在提供決策者的比較思考之用。有時候行銷企劃人員與最高決策者在決策觀點、決策視野、決策所站位置，以及決策的影響深遠程度等，均會有不同的看法、思考及觀察。因此，行銷企劃人員最好要站在不同主管級層次、不同時間點以及不同的戰略戰術觀點，多提出幾個不同的方案，並分析他們的優缺點、使用時機及影響面向等。如此，也有助於決策者的最終正確決策。</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十二、行銷預算的編列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大部分的行銷企劃案，一定要有行銷預算編列，可能包括：單純的支出預算，或收入與支出均存在的預算，以及最後的損益預算等。從預算中，才可以反映出行銷方案的決策該如何做。沒有數據，是無法做最後行銷決策的。沒有預算數據支撐下的行銷決策，其風險是相對高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十三、時程表做追考之用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我們應該想一想行銷企劃案中，應該要有時程表作為追蹤考核之用，以及各單位所應負責的工作事項。時程表也是貫徹執行力好壞的一個基礎。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十四、賽局理論，想到第二步、第三步去</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當我們推出這一個行銷企劃案時，應再進一步設想到主力競爭對手會有何反應，以及會採取什麽樣的反擊或跟進措施，來迎戰我們。在此狀況下，行銷企劃方案應更深遠的想到下一個方案我們要準備哪些第二波行銷火力，這就是策略賽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Game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）理論的推演，這些事情都應該事先準備好。例如，我們推出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年）免息分期付款，而競爭對手則推出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年）更强烈的免息方案，那時我們該如何呢？我們是跟進？或是下更重口味的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年）方案？但此時我們利息成本負擔的加重，是否會吃掉我們微薄的獲利呢？這些都必須事前模擬想到的。</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十五、準備好配套的標準作業流程（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Standard of Procedure, SOP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我們應該想一想，對一個比較複雜的行銷企劃案，應再考量到執行的作業流程是否已安排好或設計好，或同步建構中，這就是所謂標準作業流程（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Standard of Procedure, SOP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很多的行銷企劃計畫推動，必然要涉及到多個不同協同部門作業執行面的改變或執行，這方面也必須做好「配套」準備才行。例如，要在三個月内，推出一項新產品上市；要在十二個月内，推出一部新車款上市；要在六個月内，建立作業自動化的資訊系統等，均要牽涉到很多部門、很多負責人員，很多上、中、下游内外部作業接續流程等之統合、合作及協調才可以的。很多外商消費品公司在這方面，都有很好的及很嚴謹的標準作業流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Standard of Procedure, SOP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）制度，標準作業流程（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Standard of Procedure, SOP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）亦可視為是確保執行力品質的重要根基。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十六、異業資源結盟，擴大力量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我們應該想一想行銷企劃案，大部分時候，也必須藉助異業的行銷資源力量合作，才會壯大自己的方案價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及吸引力。因此，異業行銷結盟合作是一個重點。例如，統一超商與日本凱蒂貓（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Hello Kitty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作。再如，最近，臺新、國泰世華、中國信托等前三大信用卡銀行，亦紛紛與各大飯店、各大旅遊景點、各大精品店、各大餐飲店等合作推出刷卡消費折扣之優惠。另外，也有紅利積點可以折換屈臣氏、麥當勞、肯德基等折價券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十七、能賺錢的，就是好的企劃案（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Show me the money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我們應該想一想老闆最想看到的行銷企劃案是「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Show me the money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」，最好的行銷企劃案就是能夠讓公司立竿見影，創造高業績、高現金週轉、高毛利的賺錢企劃案。例如，統一超商的凱蒂貓（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Hello Kitty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促銷活動案，就非常成功帶動該公司業績成長二、三成之多，可説是近來最成功的行銷企劃案典範。因此，在討論及設計行銷企劃案中，不要忘記了能夠為公司賺多少錢，或是省下多少通路成功、人力成本、產品成本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Cost Down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之事宜，然後老闆才會很快同意我們的案子。事實上「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Show me the money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」的行銷理念，也促使行銷企劃人員，更加思考及重視行銷企劃案的創新性、可行性及效益性。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十八、通過可行性考驗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我們應該想一想，到底這個行銷企劃案是否具有「可行性」（</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Feasibility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做過詳細及説服力強的可行性評估，被證明是可行的。很多時候，老闆或部門主管會質詢此方案的可行性問題，我們必須要答覆得上來才行。當然，有時候，一些過去沒做過的，或是創新做法的，或是新開創市場，以及巨大變革事項等，均會涉及到可行性問題；而且有時候，也很不易對此做百分之百的確定。因此，相對的，我們也要進一步想到可能的風險性問題，亦即公司可以承擔多大損害的風險程度。然後，老闆才會下決策。當然，有時候也要注意到可行性議題，也不能當作阻礙行銷創新的藉口，因為創新必須容忍某種可接受的風險存在。因此，有時候也不能花太多時間在可行性的辯論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十九、跨部門、跨單位共同討論後的結論</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我們應該想一想這個行銷企劃案是否最後經過所有公司相關部門的多次開會討論、辯論、修正及最後定案的，其目的就是在求取所有關係部門的共同認同及承諾，以及專業的分工負責。換言之，這個行銷企劃案是跨部門、跨單位共同認可及討論出來的最後結果，大家共同對此負責。因此，行銷企劃單位，應會同業務部、資訊部、商品開發部、生產部、財會部、品質部、物流倉儲部、廣告宣傳部、管理部、門市店、加盟部等，所有關係到此次行銷企劃活動的部門，要共同結合為團隊作戰的行銷力量才可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二十、爭取老闆或決策主管的全力支持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另外，我們應該想一想行銷企劃案的成功，必然要爭取到最高主管或老闆的全力支援（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Support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才行。這種支援，代表了公司會全力支援行銷企劃案的相關必要資源，包括人力資源、金流資源、產品資源、研發資源、設備資源等。唯有資源力量充足，行銷企劃案才會有力量，否則再好的想法，沒有公司資源的支撐，也不能落實行銷企劃的美好想法及點子。尤其在中小企業，或市占率在第三名之後的公司，常因為公司老闆所給的資源不足，而使行銷企劃功能一直無法發揮，而變成重業務而輕企劃單位的不良現象。</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二十一、流動型企劃案，隨時檢討改進</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後一點，我們應該要知道行銷企劃案不是一案定江山、不是一案到底、不是一本漂亮的計畫報告、不是不能改變的，也不是怕失面子而不敢修改的。相反的，任何大大小小的行銷企劃案，絕對是：應該彈性、流動、非固定、可調整、應改變，要看效果而定的最大原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就是筆者本人一直强調的「流動型行銷企劃案」的根本原因。因為，行銷企劃案會遇到外部自然環境、競爭對手、供應廠商、消費者等，各種條件而影響。因此，只要行銷企劃案推出一週、半個月、一個月或一季度被證明是無效或效益低落時，就應該馬上調整改變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有，行銷企劃案在實務上，也不是說一次就應該寫好一大本、寫好全部的事情，這是不切實際的。行銷企劃案可能會被切割成幾個在不同時間去規劃及推出來小案子累積而成的。換言之，每天、每週、每旬、每月、每季、每半年、每年等，都可能會有大大小小的行銷企劃案及接連順序而推出的行銷企劃案，我們每天都必須非常重視外部及内部的數據情報及動態情報，然後研擬出「流動型行銷企劃案」，而這些累積起來，最終就是這家公司的行銷企劃最强戰鬥力及最佳的年終行銷企劃績效成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結語：把二十一點視為行銷企劃的關鍵組合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以上是當您在設計、構思、撰寫、討論、修正以及進入執行階段時，應該隨時隨地都必須想到的二十一個行銷企劃推動的重要要點所在。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千萬不要忽略了其中任何一點，因為一點就足以讓行銷企劃案破產；因此，必須以非常戒慎恐懼的態度及邏輯化與多元化的思考，然後行銷企劃案才會大功告成，然後行銷企劃人員在公司的地位，才會受到業務部門及老闆的高度重視、支持與肯定。因此，我們可以總結說，本文的二十一點就是任何一個行銷企劃案關鍵成功因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Key Success Factor, K.S.F</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）的組合體；也是作為一個成功卓越行銷企劃人員，應該必備的行銷智慧内涵之所在。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13-8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成功行銷企劃案的關鍵二十一點：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、參考過去的做法，避免犯同樣的錯誤。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、是否真的可以滿足顧客需求。</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、顛覆傳統，大膽創新。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、定位與區隔正確。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、速度與誘因超過競爭對手。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、行銷應與策略經營結合。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、洞察環境最新變化趨勢。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、科學化數據做支撐。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、向國外先進業者取經。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、各種效益面向的分析。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、提出多個方案，做比較選擇及思考。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、行銷預算的編列。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、時程表做追考之用。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、賽局理論，想到第二步、第三步。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、準備好配套的</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標準作業流程（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Standard of Procedure, SOP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、能賺錢的，就是好的企劃案（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Show me the money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、通過可行性考驗。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、跨部門、跨單位共同討論後的結論。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、異業資源結盟，擴大力量。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、爭取老闆或決策主管的全力支援。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、流動型企劃案，隨時檢討改進。</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第六節 行銷企劃案例介紹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福特汽車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METROSTAR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促銷方案（行銷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何為行銷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5P</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、價格：</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Price</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Place</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、促銷：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Promotion</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、公共關係：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Relations</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METROSTAR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的行銷策略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、全新詮釋「德國車」的價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：不再只是日系國產車。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、全新定義一部「好車」的基準：不只是「華而不實」的日系國產車。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、越級挑戰直逼「賓士汽車」（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）：向上提升，不再向下沉淪。</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一、產品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All New MONDEO METROSTAR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全新上市，全球肯定</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、德國金舵獎（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Golden Steering Wheel Award</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Auto Car Magazine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：年度家庭房車。</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Auto 1 Magazine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：日内瓦房車首獎。</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What Car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？：年度風雲車。</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What Car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？：最舒適中型房車。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、品牌定位及策略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唯一承襲德國精質造車工藝，國產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房車目標客群刨析：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30~39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歲。</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、教育程度：大專。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、平均家庭月收入：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80000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元。</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、婚姻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家庭狀況：已婚，有小孩。</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、職業：白領階級之中高級主管。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、可能為換購之升級買家。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、目標客群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、對德國車有偏好，但花不起上百萬買德國進口車的人。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、福特現有車主升級（</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Telstar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Laser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Liata</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、現有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小型房車（如：</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Altis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Sentra</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Virage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）的升級車主。</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All New MONDEO METROSTAR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四大賣點</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、媲美賓士汽車（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）外形設計。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級德國精質内裝。</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、德裔血統極致操控。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頂級安全配備。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外型：媲美賓士汽車（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）外型設計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級德國精質内裝</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德國精質造車工藝</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德裔血統極致操控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頂級安全配備：國產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房車最大碟盤面積（雙碟式煞車、超人碟盤面積、前通風碟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300mm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、後實心碟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280mm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房車唯一配備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顆氣囊、先進的防盜科技。</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二、價格</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METROSTAR =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全新購車觀念：</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、梅賽德斯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賓士</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Mercedez</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）百萬名車的品質。</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、百萬預算内的價格。</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、國内外專業媒體一致推薦：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METROSTAR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 一部可媲美賓士（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）的德國好車。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三、通路</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四、促銷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、品牌廣告打響知名度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、電視廣告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、報紙廣告。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、電臺廣告。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、汽車雜誌廣告。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、福特汽車（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Ford</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、電視廣告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、「期待篇」前導廣告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、「賓士篇」主題廣告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60/45/30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、報紙廣告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、「車尾篇」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「手把篇」前導廣告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、「車尾篇」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「引擎室篇」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「内裝篇」主題廣告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小全頁。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、「車尾篇」前導廣告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、「手把篇」前導廣告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、「車尾篇」主題廣告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、「引擎室篇」主題廣告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、「内裝篇」主題廣告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、汽車雜誌廣告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、電臺廣告「車門聲篇」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五、福特汽車（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Ford</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六、型錄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POS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銷售武器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、頁精裝版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頁平裝版產品型錄。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VS.Benz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海報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日系競品海報。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POS/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展示間錄影帶。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、型錄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、比較海報（</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VS.Benz</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C-class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、比較海報（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日系競品）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RCO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紅地毯專案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、低頭款（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萬元以下）、低月付（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萬元以下）。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、高於平均的二手車價（兩年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、合理的佣金。</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公共關係（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、媒體公關試駕體驗</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、正式上市記者會。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、記者長途試駕。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、記者長期試駕。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、歐洲試駕提早造勢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歐洲專業媒體：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、報紙報導：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、雜誌報導：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「漢光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號」邀約試駕：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METROSTAR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限量試車禮</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首席設計師專訪（</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Mr.Paul</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Mascarenas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05/17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，地點：臺北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八、結論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、廣告只是行銷企劃的一項。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、創新、創意、求新、求變以吸引消費者注意。</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、產品銷售成功的關鍵點是一個好的行銷策略。</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115</a:t>
            </a:fld>
            <a:endParaRPr lang="en-US" altLang="zh-CN" dirty="0"/>
          </a:p>
        </p:txBody>
      </p:sp>
    </p:spTree>
    <p:extLst>
      <p:ext uri="{BB962C8B-B14F-4D97-AF65-F5344CB8AC3E}">
        <p14:creationId xmlns:p14="http://schemas.microsoft.com/office/powerpoint/2010/main" val="207950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十、量化研究各種方式、優缺點及價格</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量化研究主要是指問卷式與較大樣本數的調查而言，這裏面包括以下的六種方式：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、電話問卷訪問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、郵寄問卷訪問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、網路問卷訪問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、街頭（攔人）問卷訪問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、家庭（按門鈴或事先約定）問卷訪問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、特定對象約定問卷訪問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而上述每個問卷調查方式的優點、缺點及每個樣本的計價收費，整理如表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表格</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14-1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量化研究工具特性及基本計價（資料來源：《動腦雜誌》，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月號，頁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、面對面訪問類：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、家訪：</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每一個樣本價錢：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1500~2000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新臺幣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、可展示實物抽樣，</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、正確性高，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、可觀察受訪戶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、成本高，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、耗時長，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、安全性堪慮，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、被拒絕率高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注意事項：通常會做</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4000~5000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個樣本，日本人特別愛用。由於臺灣住宅環境設計多為大樓、治安也不若日本好，因此臺灣不建議使用。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、街訪：</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每一個樣本價錢：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1000~1200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新臺幣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、可展示實物，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、成本較低，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、較省時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、訪問時間有限，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、樣本分散性低，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、上街的多為年輕人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注意事項：最適合調查女性和學生的產品，最不適合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歲以下的男性產品使用，因為他們很少會出來逛街。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、約訪：</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每一個樣本價錢：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元新臺幣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、可展示實物，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、訪談時間長，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、抽樣正確性高，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、減少樣本尋找時間</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、成本高，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、約訪不易</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注意事項：最難做，因此一天最多三個，執行者多為研究員。</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、非面對面訪問類：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、電話訪問：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每一個樣本價錢：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元新臺幣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、易於抽樣與複訪，</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、便於監督問卷，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、設計較有彈性，</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、可接觸各族群，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、速度快、成本低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、訪問時間有限，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、無法展示實物，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、問題型態有限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注意事項：通常以時間計費，每個樣本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分鐘為基礎，一個產品的電話訪問預算約為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萬，最適合臺灣。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、郵寄訪問：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每一個樣本價錢：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350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元新臺幣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、可接觸各階層，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、可進行大樣本調查，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、無訪員調查誤差，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、可展示照片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、回應率低，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、填答狀況無法控制，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、問卷設計受限，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、回收緩慢，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、無法前測，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、名單不易取得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注意事項：常用於特點團體及高關心度的調查，極少用於一般消費性產品調查。</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、網路：</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每一個樣本價錢：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元新臺幣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、迅速蒐集大量資料，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、成本低，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、可展示照片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缺點：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、填答者偏年輕，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、無法確認填答者背景，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、填答狀況無法控制，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、問卷設計受限，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、重複篩檢不易</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注意事項：較適用於特定團體調查，決策風險性高。一般適用在「公關行為」或「建立品牌形象」。</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12</a:t>
            </a:fld>
            <a:endParaRPr lang="en-US" altLang="zh-CN" dirty="0"/>
          </a:p>
        </p:txBody>
      </p:sp>
    </p:spTree>
    <p:extLst>
      <p:ext uri="{BB962C8B-B14F-4D97-AF65-F5344CB8AC3E}">
        <p14:creationId xmlns:p14="http://schemas.microsoft.com/office/powerpoint/2010/main" val="1349669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九、企業選擇市調公司的六項因素</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企業或公司的行銷部門還是會經常需要市場調查公司或行銷研究公司，然後付一筆錢委託做某項目標或目的式的市場調查工作。那麽，企業界應如何選擇市場調查公司呢？這主要從六項評估因素來看待或思考：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、誠信度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做一個精準的研究，廣告主的一切會赤裸地呈現在市場調查公司面前。因此，為了避免商業機密外洩，遵守約定很重要。此外，服務的團隊也不能服務其他競品。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、專業度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每種工具的應用會隨著運用的人不同，而產生不同的結果，因此，市場調查公司裏研究員的專業度與態度也很重要。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、配合度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廣告主在推出產品時，常常是與時間在賽跑，市場調查資料若能愈快呈現，廣告主愈能快速搶得先機做出決斷。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、執行力</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有時候一個調查動輒就要上千個樣本，如何在限時内能做完研究，也很重要。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、分析力</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不管是問卷或訪談，所呈現出來的都只是數據或一堆文字，如何根據產業特性加以分析，詳細的説明調查結果才是功力所在。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、知名度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有時候知名度也很重要，因為知名度在某種程度來説，也代表著他們公司的依賴度。有時候找知名度較高的公司，將來把結果對外形象宣傳也有它的好處。另外，公司的上級主管在批核時，也比較容易通過。</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第二節 國内案例介紹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某電視購物臺客戶滿意度調查報告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、研究設計與方法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14-2</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調查地區：臺灣地區</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1998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月消費的客戶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抽樣方法：以購物臺之客戶資料庫為母機體，採分層比例隨機抽樣法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調查方法：電話訪問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有效樣本：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抽樣誤差：在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的信賴水準下，全體之抽樣誤差大約在正負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調查時間：西元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1998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18:00~22:00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分析方法：依受訪者基本資料做交叉分析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注意事項：樣本數少於</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之調查結果，在引用資料時需特別注意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、結果摘要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、以您在購物臺的購物經驗，整體來説，請問您滿不滿意購物臺提供的服務？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76.89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14.81%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68.72%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8.74%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5.15%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、請問您為何不滿意某購物臺所提供的服務？（複選）</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調查對象：不滿意電視購物服務的受訪者（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、品質不理想：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26.02%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、與商品電視介紹不同：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23.58%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、退貨服務不好：</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21.95%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、售後服務很差：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11.38%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、送貨時間太長：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10.57%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、送貨服務做得不好：</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9.76%</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、針對您最近購買的商品來説，請問您為何想買這個商品？（複選）</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、該（喜歡）商品符合需求：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61.45%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、廣告相當吸引人：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24.38%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、價格比市面上便宜：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18.22%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、商品具有實用性：</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、方便</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有專人送貨到家：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5.89%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、好奇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想用用看看：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4.51%</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、單純就最近購買的商品來説，請問您滿不滿意？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72.51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14.63%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56.67%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16.38%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、請問您為何不滿意最近買的商品？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調查對象：不滿意電視購物服務的受訪者（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、商品與電視介紹不同：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36.11%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、品質不理想：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25.46%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、產品有瑕疵：</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18.52%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、使用效果不滿意：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、產品買回後不覺得實用：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9.26%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、衣褲不舒適或尺寸不合適：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8.33%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、請問您撥打購物臺訂購專缐（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080-016-080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）時，是否每次都有服務人員馬上為您服務？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80.59%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18.03%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、請問您等候的時間大概多久？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調查對象：有回答題目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93.53%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73.39%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60.44%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42.45%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38.13%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、整體而言，請問您對「訂購專缐」服務人員的接電話速度滿不滿意？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調查對象：有打過訂購專缐的受訪者（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1072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83.99%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30.78%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62.87%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3.92%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0.28%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、請問您對「訂購專缐」服務人員的服務態度滿不滿意？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調查對象：有打過訂購專缐的受訪者（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1072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85.71%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37.41%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57.65%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0.37%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、請問您對「訂購專缐」服務人員在產品解説方面滿不滿意？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調查對象：有撥打過訂購專缐的受訪者（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1072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72.15%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17.35%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34.98%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7.28%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0.84%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39.55%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、請問您知不知道購物臺有「售後服務」專缐電話？</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36.80%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63.20%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、請問您是否撥打過「售後服務專缐」電話？</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調查對象：知道有售後服務專缐的受訪者（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30.25%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、沒有：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69.75%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、請問您撥打售後服務專缐，是否每次都有服務人員馬上為您服務？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調查對象：有撥打過售後服務專缐的受訪者（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65.92%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34.71%</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、請問您等候的時間大概多久？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、請問您對「售後服務專缐」服務人員的接電話速度滿不滿意？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調查對象：有撥打過售後服務專缐的受訪者（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76.69%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33.06%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44.63%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9.09%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9.09%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4.13%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、請問您對「售後服務專缐」服務人員的解決問題能力滿不滿意？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調查對象：有撥打過售後服務專缐的受訪者（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72.89%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21.49%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48.76%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10.74%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8.26%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10.74%</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、請問您有沒有接觸過送貨人員，那您對送貨人員的服務態度滿不滿意？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調查對象：接觸過送貨員的受訪者（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731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83.53%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30.23%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61.15%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2.33%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0.82%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5.47%</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、從訂貨致收到貨物，請問您大概要等幾天？</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調查對象：全體受訪者中有回答的題目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天以内：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26.38%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11.07%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31.13%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12.25%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、就送貨的速度來説，請問您滿不滿意？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78.71%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27.69%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55.29%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11.22%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2.94%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2.85%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、請問是否有因購買的商品不滿意而退貨的經驗？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、沒有：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84.82%</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、請問您以何種方式退貨？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調查對象：有退貨經驗的受訪者（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、自行退貨到倉庫：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、撥打購物臺服務電話請人來拿：</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80.00%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、從您通知到購物臺派人取貨，請問您大概等幾天？</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調查對象：有通知購物臺派人取退貨的受訪者（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天以内：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50.76%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7.58%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9.09%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3.79%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14.39%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0.00%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9.09%</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、請問您對購物臺派人來取退貨的速度滿不滿意？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調查對象：有通知購物臺派人取退貨的受訪者（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、整體評分：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70.91%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21.79%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、還算滿意：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46.21%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、不太滿意：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、非常不滿意：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11.36%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7.58%</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、請問您自退貨日到取得退貨款當中大概間隔多久？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調查對象：有退貨經驗的受訪者（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天以内：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0.61%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5.45%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47.70%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天以上：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49.70%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、不知道：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41.82%</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、請問您接受教育程度？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、國小以下：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7.54%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、高中高職：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47.01%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、專科：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17.02%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、大學及以上：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14.35%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、拒絕回答：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0.92%</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、請問您的職業？</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、藍領：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70.54%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、白領：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23.28%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、商店老闆：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10.40%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、專業技術人員：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5.43%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、學生：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、家庭主婦：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35.51%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、退休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物業：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0.46%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、拒絕回答：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0.37%</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、請問您是單身還是已婚？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、單身：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16.38%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、已婚：</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83.85%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、拒絕回答：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0.28%</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、請問您家中有沒有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歲以下的小孩？</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56.21%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、沒有：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43.42%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、拒絕回答：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0.37%</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題目：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、請問您全家的平均月收入大約多少？</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調查對象：全體受訪者（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1087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萬元以下：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4.32%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24.29%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13.89%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萬元以上：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11.59%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、拒絕回答：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14.54%</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13</a:t>
            </a:fld>
            <a:endParaRPr lang="en-US" altLang="zh-CN" dirty="0"/>
          </a:p>
        </p:txBody>
      </p:sp>
    </p:spTree>
    <p:extLst>
      <p:ext uri="{BB962C8B-B14F-4D97-AF65-F5344CB8AC3E}">
        <p14:creationId xmlns:p14="http://schemas.microsoft.com/office/powerpoint/2010/main" val="3945138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800" dirty="0">
                <a:effectLst/>
                <a:ea typeface="等线" panose="02010600030101010101" pitchFamily="2" charset="-122"/>
                <a:cs typeface="Times New Roman" panose="02020603050405020304" pitchFamily="18" charset="0"/>
              </a:rPr>
              <a:t>行銷環境（</a:t>
            </a:r>
            <a:r>
              <a:rPr lang="en-US" altLang="zh-CN" sz="1800" dirty="0">
                <a:effectLst/>
                <a:ea typeface="等线" panose="02010600030101010101" pitchFamily="2" charset="-122"/>
                <a:cs typeface="Times New Roman" panose="02020603050405020304" pitchFamily="18" charset="0"/>
              </a:rPr>
              <a:t>Marketing Environment</a:t>
            </a:r>
            <a:r>
              <a:rPr lang="zh-CN" altLang="zh-CN" sz="1800" dirty="0">
                <a:effectLst/>
                <a:ea typeface="等线" panose="02010600030101010101" pitchFamily="2" charset="-122"/>
                <a:cs typeface="Times New Roman" panose="02020603050405020304" pitchFamily="18" charset="0"/>
              </a:rPr>
              <a:t>）係指公司在設計行銷策略與執行行銷戰術方案時，所遭遇之「不可控制」（</a:t>
            </a:r>
            <a:r>
              <a:rPr lang="en-US" altLang="zh-CN" sz="1800" dirty="0">
                <a:effectLst/>
                <a:ea typeface="等线" panose="02010600030101010101" pitchFamily="2" charset="-122"/>
                <a:cs typeface="Times New Roman" panose="02020603050405020304" pitchFamily="18" charset="0"/>
              </a:rPr>
              <a:t>Uncontrollable</a:t>
            </a:r>
            <a:r>
              <a:rPr lang="zh-CN" altLang="zh-CN" sz="1800" dirty="0">
                <a:effectLst/>
                <a:ea typeface="等线" panose="02010600030101010101" pitchFamily="2" charset="-122"/>
                <a:cs typeface="Times New Roman" panose="02020603050405020304" pitchFamily="18" charset="0"/>
              </a:rPr>
              <a:t>）的角色（</a:t>
            </a:r>
            <a:r>
              <a:rPr lang="en-US" altLang="zh-CN" sz="1800" dirty="0">
                <a:effectLst/>
                <a:ea typeface="等线" panose="02010600030101010101" pitchFamily="2" charset="-122"/>
                <a:cs typeface="Times New Roman" panose="02020603050405020304" pitchFamily="18" charset="0"/>
              </a:rPr>
              <a:t>Actors</a:t>
            </a:r>
            <a:r>
              <a:rPr lang="zh-CN" altLang="zh-CN" sz="1800" dirty="0">
                <a:effectLst/>
                <a:ea typeface="等线" panose="02010600030101010101" pitchFamily="2" charset="-122"/>
                <a:cs typeface="Times New Roman" panose="02020603050405020304" pitchFamily="18" charset="0"/>
              </a:rPr>
              <a:t>）與力量（</a:t>
            </a:r>
            <a:r>
              <a:rPr lang="en-US" altLang="zh-CN" sz="1800" dirty="0">
                <a:effectLst/>
                <a:ea typeface="等线" panose="02010600030101010101" pitchFamily="2" charset="-122"/>
                <a:cs typeface="Times New Roman" panose="02020603050405020304" pitchFamily="18" charset="0"/>
              </a:rPr>
              <a:t>Forces</a:t>
            </a:r>
            <a:r>
              <a:rPr lang="zh-CN" altLang="zh-CN"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pPr>
              <a:lnSpc>
                <a:spcPct val="150000"/>
              </a:lnSpc>
            </a:pPr>
            <a:r>
              <a:rPr lang="zh-CN" altLang="zh-CN" sz="1800" dirty="0">
                <a:effectLst/>
                <a:ea typeface="等线" panose="02010600030101010101" pitchFamily="2" charset="-122"/>
                <a:cs typeface="Times New Roman" panose="02020603050405020304" pitchFamily="18" charset="0"/>
              </a:rPr>
              <a:t>亦即這些角色行為者與其力量，將對行銷人員管理機能之發揮產生衝擊。</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8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14</a:t>
            </a:fld>
            <a:endParaRPr lang="en-US" altLang="zh-CN" dirty="0"/>
          </a:p>
        </p:txBody>
      </p:sp>
    </p:spTree>
    <p:extLst>
      <p:ext uri="{BB962C8B-B14F-4D97-AF65-F5344CB8AC3E}">
        <p14:creationId xmlns:p14="http://schemas.microsoft.com/office/powerpoint/2010/main" val="3328709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 Segmentation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過去的市場是比較屬於「大</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Mass-Market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），如今，現在的市場則屬於比較「大</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Segment-Market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），或是「小</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市場」的趨勢是非常明顯的。</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」總架構與目標行銷</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一、定義</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所謂「目標行銷」（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Target Marketing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），係指廠商將整個大市場（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Whole Market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）細分為不同的區隔市場（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Segment Target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）；然後針對這些區隔化後之市場，設計相對應的產品及行銷組合，以求滿足這些區隔目標之消費群，並進而達成銷售目標。</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二、步驟</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 Segmentation, 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首先必須依據特定的區隔變數，將整個大市場，區隔為幾個不同類型的市場，並以不同的產品及行銷組合準備因應（尤順應），且評估每一個區隔化後市場之吸引力與潛力規模。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、目標市場選定（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 Targeting, 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）（或鎖定目標客層）（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Target Audience, 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大市場經過區隔後，即需針對每一個區隔市場進行考量、分析評估，然後選定一個或數個具有可觀性之市場作為目標市場。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Product Positioning, 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）（或品牌定位）</a:t>
            </a:r>
          </a:p>
          <a:p>
            <a:r>
              <a:rPr lang="zh-CN" altLang="zh-CN" sz="1800" dirty="0">
                <a:effectLst/>
                <a:ea typeface="等线" panose="02010600030101010101" pitchFamily="2" charset="-122"/>
                <a:cs typeface="Times New Roman" panose="02020603050405020304" pitchFamily="18" charset="0"/>
              </a:rPr>
              <a:t>即指替產品及品牌訂出競爭優勢的位置所在，並且依此位置研訂詳細之行銷</a:t>
            </a:r>
            <a:r>
              <a:rPr lang="en-US" altLang="zh-CN" sz="1800" dirty="0">
                <a:effectLst/>
                <a:ea typeface="等线" panose="02010600030101010101" pitchFamily="2" charset="-122"/>
                <a:cs typeface="Times New Roman" panose="02020603050405020304" pitchFamily="18" charset="0"/>
              </a:rPr>
              <a:t>4P</a:t>
            </a:r>
            <a:r>
              <a:rPr lang="zh-CN" altLang="zh-CN" sz="1800" dirty="0">
                <a:effectLst/>
                <a:ea typeface="等线" panose="02010600030101010101" pitchFamily="2" charset="-122"/>
                <a:cs typeface="Times New Roman" panose="02020603050405020304" pitchFamily="18" charset="0"/>
              </a:rPr>
              <a:t>組合「產品（</a:t>
            </a:r>
            <a:r>
              <a:rPr lang="en-US" altLang="zh-CN" sz="1800" dirty="0">
                <a:effectLst/>
                <a:ea typeface="等线" panose="02010600030101010101" pitchFamily="2" charset="-122"/>
                <a:cs typeface="Times New Roman" panose="02020603050405020304" pitchFamily="18" charset="0"/>
              </a:rPr>
              <a:t>Product</a:t>
            </a:r>
            <a:r>
              <a:rPr lang="zh-CN" altLang="zh-CN" sz="1800" dirty="0">
                <a:effectLst/>
                <a:ea typeface="等线" panose="02010600030101010101" pitchFamily="2" charset="-122"/>
                <a:cs typeface="Times New Roman" panose="02020603050405020304" pitchFamily="18" charset="0"/>
              </a:rPr>
              <a:t>）、通路（</a:t>
            </a:r>
            <a:r>
              <a:rPr lang="en-US" altLang="zh-CN" sz="1800" dirty="0">
                <a:effectLst/>
                <a:ea typeface="等线" panose="02010600030101010101" pitchFamily="2" charset="-122"/>
                <a:cs typeface="Times New Roman" panose="02020603050405020304" pitchFamily="18" charset="0"/>
              </a:rPr>
              <a:t>Place</a:t>
            </a:r>
            <a:r>
              <a:rPr lang="zh-CN" altLang="zh-CN" sz="1800" dirty="0">
                <a:effectLst/>
                <a:ea typeface="等线" panose="02010600030101010101" pitchFamily="2" charset="-122"/>
                <a:cs typeface="Times New Roman" panose="02020603050405020304" pitchFamily="18" charset="0"/>
              </a:rPr>
              <a:t>）、定價（</a:t>
            </a:r>
            <a:r>
              <a:rPr lang="en-US" altLang="zh-CN" sz="1800" dirty="0">
                <a:effectLst/>
                <a:ea typeface="等线" panose="02010600030101010101" pitchFamily="2" charset="-122"/>
                <a:cs typeface="Times New Roman" panose="02020603050405020304" pitchFamily="18" charset="0"/>
              </a:rPr>
              <a:t>Price</a:t>
            </a:r>
            <a:r>
              <a:rPr lang="zh-CN" altLang="zh-CN" sz="1800" dirty="0">
                <a:effectLst/>
                <a:ea typeface="等线" panose="02010600030101010101" pitchFamily="2" charset="-122"/>
                <a:cs typeface="Times New Roman" panose="02020603050405020304" pitchFamily="18" charset="0"/>
              </a:rPr>
              <a:t>）、推廣（</a:t>
            </a:r>
            <a:r>
              <a:rPr lang="en-US" altLang="zh-CN" sz="1800" dirty="0">
                <a:effectLst/>
                <a:ea typeface="等线" panose="02010600030101010101" pitchFamily="2" charset="-122"/>
                <a:cs typeface="Times New Roman" panose="02020603050405020304" pitchFamily="18" charset="0"/>
              </a:rPr>
              <a:t>Promotion</a:t>
            </a:r>
            <a:r>
              <a:rPr lang="zh-CN" altLang="zh-CN" sz="1800" dirty="0">
                <a:effectLst/>
                <a:ea typeface="等线" panose="02010600030101010101" pitchFamily="2" charset="-122"/>
                <a:cs typeface="Times New Roman" panose="02020603050405020304" pitchFamily="18" charset="0"/>
              </a:rPr>
              <a:t>）」以為配合。</a:t>
            </a:r>
            <a:endParaRPr lang="en-US" altLang="zh-TW" sz="1800" dirty="0">
              <a:effectLst/>
              <a:ea typeface="宋体"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案例Ⅰ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白蘭氏鷄精的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架構分析：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、區隔市場（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Segmentation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、老人健康補給食品市場。</a:t>
            </a:r>
          </a:p>
          <a:p>
            <a:r>
              <a:rPr lang="en-US" altLang="zh-CN" sz="1800" dirty="0">
                <a:effectLst/>
                <a:latin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、上班族健康活力食品市場。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、鎖定目標客層</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、老年人，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歲以上，住院老人及非住院老人。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、上班族，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25~40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歲，男性，對精神活力重視的人。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、把健康事，就交給白蘭氏。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、健康補給營養品的第一品牌。</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、商品質健康補給營養品。</a:t>
            </a:r>
          </a:p>
          <a:p>
            <a:pPr>
              <a:lnSpc>
                <a:spcPct val="150000"/>
              </a:lnSpc>
            </a:pPr>
            <a:r>
              <a:rPr lang="en-US" altLang="zh-CN" sz="1800" dirty="0">
                <a:effectLst/>
                <a:latin typeface="等线" panose="02010600030101010101" pitchFamily="2" charset="-122"/>
                <a:cs typeface="Times New Roman" panose="02020603050405020304" pitchFamily="18" charset="0"/>
              </a:rPr>
              <a:t>4)</a:t>
            </a:r>
            <a:r>
              <a:rPr lang="zh-CN" altLang="zh-CN" sz="1800" dirty="0">
                <a:effectLst/>
                <a:ea typeface="等线" panose="02010600030101010101" pitchFamily="2" charset="-122"/>
                <a:cs typeface="Times New Roman" panose="02020603050405020304" pitchFamily="18" charset="0"/>
              </a:rPr>
              <a:t>、運用王力宏做代言人，把品牌年輕化。</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15</a:t>
            </a:fld>
            <a:endParaRPr lang="en-US" altLang="zh-CN" dirty="0"/>
          </a:p>
        </p:txBody>
      </p:sp>
    </p:spTree>
    <p:extLst>
      <p:ext uri="{BB962C8B-B14F-4D97-AF65-F5344CB8AC3E}">
        <p14:creationId xmlns:p14="http://schemas.microsoft.com/office/powerpoint/2010/main" val="3211066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市場區隔變數（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 Segmentation Variables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要將市場區隔、其依據的變數，必然是多個的。下面針對市場區隔化的主要變數，加以討論。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一、地理區隔化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係按地理區域之不同，而區隔為不同的市場；此地理變數也，如按國家、省、城市、人口密度、氣候等予以區隔。</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通用食品生產的麥斯威爾咖啡，在美國西部城市所銷售之咖啡，其味道較濃；再如，中國川湘地區的速食麺口味就比較需要辣一些。另外，在美國因為地大物博，因此轎車都比較大，而在臺灣和日本則人口擁擠，汽車大小設計得較為適中。</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二、人口變數區隔化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所謂人口變數區隔化，係依人口變數而將市場予以區隔；這些人口變數包括下列：</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、年齡與生命周期</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人的消費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望、程度及能力，會隨年齡及生命週期而有不同；而這些不同，即可藉以區分為不同的區隔市場。</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麗嬰房專賣店，係以專賣嬰兒用品為主要區隔市場，例如：酒館是以年輕人為對象的熱鬧舞池酒館。再如，美國通用食品曾推出一組四種的罐頭狗食：第一種適合「小狗」、第二種適合「已長大的狗」、第三種適合「過重的狗」、第四種適合「老狗」，企圖以此擴大市場占有率。國内巧連智兒童出版公司，亦將其兒童刊物分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歲等多種不同年齡層的不同内容刊物。</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、性別</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性別也漸漸被用來作為區隔市場的變數。</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例如：在香菸行業，男性與女性香菸，在菸味、包裝設計、行銷廣告等方面均有明顯不同。此外，汽車、化妝品、雑誌、服飾、瘦身美容、手提電話設計等，均按性別來區隔市場。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、所得（收入）</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所得（收入）早已普遍作為區隔市場之最古老的變數，主要是因所得代表一種購買力，而購買力就是業者的銷售基礎。</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例如：在汽車業、服裝業、住屋、飾品等方面，均依高所得、中所得、低所得，而分別推出不同相對應的產品及行銷組合訴求。</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例如：賓士轎車以高所得群為銷售對象，而裕隆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Teana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及豐田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Camry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則以中產階級群主；再如歐洲名牌精品廠商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Chanel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等為高價位的時尚代表者。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、家庭</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以家庭人口數及家庭生命循環週期為區隔變數，也偶可見到。</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例如：小套房住宅以單身貴族為銷售對象；高級休旅車、大型液晶電視，以家庭為銷售對象。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、職業</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一般來説，職業之區隔，可以分為七類：</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、家庭主婦</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、學生</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、白領上班族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、藍領上班族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、退休人員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、技術人員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、商店老闆、企業老闆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其他變數，諸如：受教育程度、宗教、種族、國籍等均可作為區隔市場之用。</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例如：資訊電腦產品以較高學歷的消費群為主；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唱片則以年輕女學生及上班族為主；另外，佛教商品亦以信仰佛教者為主；再如財經商業性質的周刊、月刊等，係以白領上班族為主要銷售對象。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、用「所得」來區隔市場</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例如：高所得市場、高價位市場、或低價位市場、平價市場、中價位市場等。</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、用「年齡」來區隔市場</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例如：兒童市場、學生市場、年輕上班族市場、中年市場、銀髮族市場、熟女市場、熟男市場等。</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、用「性別」來區隔市場</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例如：男性市場、女性市場。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、用「職業別」來區隔市場</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例如：家庭主婦市場、白領上班族市場、藍領上班族市場。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、用「家庭」來區隔市場</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例如：單身家庭、小家庭、三代同堂大家庭等。</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、用「學歷」來區隔市場</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例如：高學歷市場、中低學歷市場。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用地理因素、心理因素、宗教因素、</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價値</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觀因素……，區隔不同的市場出來。</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三、心理區隔化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係按下列心理變數而將消費者區分為不同群體：</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、社會階層（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Social Class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一般而言，社會階層可區分為六個階層，分別為上上、上下、中上、中下、下上、下下等六個社會階層；各個階層可以自成一個市場的區隔。</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、生活方式（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Way of Life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經實證研究顯示，消費者的興趣及消費能力，已愈來愈受其生活方式的影響；而不同的生活方式，也構成了市場區隔之參考變數。</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例如：德國的福斯汽車，依消費者的生活型態，設計了兩種不同車型，一種是替「保守的好國民」設計，强調安全、經濟、生態維護等；另一種是替「汽車幻想者」設計，强調消遣娛樂、刺激與快速。</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Personality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行銷人員有時對他們的產品，賦予「品牌個性」（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Brand Personality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）以求與「消費者人格」（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Consumer Personality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）相配對。</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例如：美國福特汽車的購買者被認為是具獨立性、大丈夫氣概且充滿自信；而雪佛蘭汽車，則被認為是偏於保守、節儉、柔順、不走極端。</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依消費者不同的人格特質，亦可設計出不同的產品及行銷組合，以期抓住相同人格的消費群，而達成銷售目標。</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四、有效區隔市場的條件</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為求達成有效的市場區隔，應具備下列條件（或特性）：</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、可衡量性（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Measurability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此係指經過區隔化後市場之規模、購買力等，均能加以評估出來；亦即要能知道此市場大小。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、可接近性（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Accessibility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係指經過區隔化後市場，廠商能有效的進入及服務該區隔市場内之消費群。</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例如：男性化妝品市場區隔，應該用何種行銷組合才能有效爭取到該市場。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、足量性（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Substantiality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此係指此一區隔市場，未來在銷售量或利潤額上是否足夠滿足廠商最低要求標準。</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例如：汽車廠商要開發女性用車，則必須先行評估衡量此種市場潛在銷售量是否足量，然後才能決定要不要投入該區隔市場。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、可行動性（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Actionability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nSpc>
                <a:spcPct val="150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此係指廠商行銷及業務人員，對於區隔化之市場是否在人力及行銷計畫案均能有效推動執行。</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16</a:t>
            </a:fld>
            <a:endParaRPr lang="en-US" altLang="zh-CN" dirty="0"/>
          </a:p>
        </p:txBody>
      </p:sp>
    </p:spTree>
    <p:extLst>
      <p:ext uri="{BB962C8B-B14F-4D97-AF65-F5344CB8AC3E}">
        <p14:creationId xmlns:p14="http://schemas.microsoft.com/office/powerpoint/2010/main" val="3478578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Product Positioning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一、定義</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係指廠商設計公司的產品及行銷組合，期使能在消費者心目中占有一席之地，進而建立堅固印象。換個角度看，產品定位也可以説是在目標市場消費群，該產品的品牌個性（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Brand Personality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）為何。著名的廣告人歐格威曾對定位有以下描述：「這個產品要做什麽，是給誰用的？」因此，關於定位首先應先釐清下列四個觀念：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、什麽樣的人會來買這個產品？（目標消費者）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、這些人為什麽要來買這個產品？（產品差異化）</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、目標消費者會以這個產品替代什麽產品？（競爭者是誰）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、本產品的位置站在哪裏？特色是什麽？（我是誰，我在哪裏）</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Product Positioning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）的意義，可從三方面來加以説明：</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、亦即是發掘顧客對於某種產品所重視之「屬性」為何。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、確定各種品牌產品在由此等屬性所構成之「產品空間」（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Product Space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、發掘顧客心目中此種產品之「理想點」（</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Ideal Point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）之位置。</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總之，廠商應該釐清公司產品的位置在哪裏，選定它、占住它。對產品定位之意義有清楚認知後，廠商可以據以評估並訂定有效的行銷策略以為適當之因應。</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二、定位方法</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有關產品定位可利用「知覺地圖」（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Perceptual 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）來處理，兹列舉各個案例輔以説明如下。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豐田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TOYOTA Lexus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）汽車的價格定位：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150~450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萬元日本高級汽車。</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宣傳口號（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）：專注完美，近乎苛求。</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三、定位的七大步驟（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Positioning Process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產品定位是企業行銷策略規劃上重要的一環。產品定位成功，就能讓消費者在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多的競爭產品中，獨樹一格，加深品牌印象，並強而有力的站在有利的市場定位上。一般來説，對於產品或服務的定位步驟，大致有七個步驟程序，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、明確在區隔市場内之競爭者產品之相關事項。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、明確產品的決定性屬性特質。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、蒐集顧客對現有市場上相關產品之決定性屬性特質。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、決定產品的現在定位。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、決定顧客對產品決定性屬性特質之偏愛為何。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、查核本公司現有產品定位與目標市場顧客之偏好，是否相一致。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、撰寫定位的陳述内容以及行銷策略之執行。</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對於在前述定位步驟中，有一項很重要的分析項目，即對於所提供產品或服務的「決定性特質屬性」（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Determinant Attribute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），必須予以深刻的了解、比較、分析、評估及判斷，才有助於產品和服務定位的成功。</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四、產品定位權衡之因素</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廠商在進行產品定位時，應評估以下幾個因素：</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、競爭者的產品定位</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了解主力競爭者的產品定位，有助於認清市場的現實與消費者需求，避免閉門造車。</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、消費者的偏好</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產品定位必須符合消費者之偏好，如此才能獲得消費者之青睞與喜愛，產品也才能銷售出去。</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、產品定位之前，應做好市場區隔的選擇，如此才能針對特定市場，做出有效的相應對策。因此，市場區隔與產品定位是兩面一體的東西。</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、本公司產品的優勢與特色所在</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產品定位若能針對自己公司的優勢及特色，如此則比較能有較鮮明的定位呈現。</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五、市場區隔與定位之比較</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、從意義上看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、市場區隔：就是選擇適當的區隔變數（如：人口、心理、地理、行為等變數），對市場做有意義之切割，以期廠商行銷人員能從中發掘可供企業拓展業務之利基（市場機會）。</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、產品定位：係指賦予產品獨特之品牌個性與生命，在消費者心目中找到歸屬的位置。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、從著眼點看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、市場區隔：從市場切入。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、產品定位：從產品競爭角度出發。</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、從運作過程看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、市場區隔：係根據區隔變數，對特定市場加以切割。</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、產品定位：係根據消費者認知與競爭者比較的分析結果而「無中生有」，以創造出一個屬於自己的獨特地位。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、從結果看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、市場區隔：廠商可對目標消費群加以確定，以作為行銷努力之接近對象。</a:t>
            </a:r>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、產品定位：指出了整體行銷努力之方向，以使廠商能研訂行銷組合，打一場勝戰。</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17</a:t>
            </a:fld>
            <a:endParaRPr lang="en-US" altLang="zh-CN" dirty="0"/>
          </a:p>
        </p:txBody>
      </p:sp>
    </p:spTree>
    <p:extLst>
      <p:ext uri="{BB962C8B-B14F-4D97-AF65-F5344CB8AC3E}">
        <p14:creationId xmlns:p14="http://schemas.microsoft.com/office/powerpoint/2010/main" val="3924049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Product Positioning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一、定義</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係指廠商設計公司的產品及行銷組合，期使能在消費者心目中占有一席之地，進而建立堅固印象。換個角度看，產品定位也可以説是在目標市場消費群，該產品的品牌個性（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Brand Personality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）為何。著名的廣告人歐格威曾對定位有以下描述：「這個產品要做什麽，是給誰用的？」因此，關於定位首先應先釐清下列四個觀念：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、什麽樣的人會來買這個產品？（目標消費者）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、這些人為什麽要來買這個產品？（產品差異化）</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、目標消費者會以這個產品替代什麽產品？（競爭者是誰）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、本產品的位置站在哪裏？特色是什麽？（我是誰，我在哪裏）</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Product Positioning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）的意義，可從三方面來加以説明：</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、亦即是發掘顧客對於某種產品所重視之「屬性」為何。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、確定各種品牌產品在由此等屬性所構成之「產品空間」（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Product Space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、發掘顧客心目中此種產品之「理想點」（</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Ideal Point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）之位置。</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總之，廠商應該釐清公司產品的位置在哪裏，選定它、占住它。對產品定位之意義有清楚認知後，廠商可以據以評估並訂定有效的行銷策略以為適當之因應。</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二、定位方法</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有關產品定位可利用「知覺地圖」（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Perceptual 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）來處理，兹列舉各個案例輔以説明如下。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豐田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TOYOTA Lexus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）汽車的價格定位：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150~450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萬元日本高級汽車。</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宣傳口號（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）：專注完美，近乎苛求。</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三、定位的七大步驟（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Positioning Process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產品定位是企業行銷策略規劃上重要的一環。產品定位成功，就能讓消費者在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多的競爭產品中，獨樹一格，加深品牌印象，並強而有力的站在有利的市場定位上。一般來説，對於產品或服務的定位步驟，大致有七個步驟程序，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、明確在區隔市場内之競爭者產品之相關事項。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、明確產品的決定性屬性特質。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、蒐集顧客對現有市場上相關產品之決定性屬性特質。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、決定產品的現在定位。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、決定顧客對產品決定性屬性特質之偏愛為何。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、查核本公司現有產品定位與目標市場顧客之偏好，是否相一致。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、撰寫定位的陳述内容以及行銷策略之執行。</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對於在前述定位步驟中，有一項很重要的分析項目，即對於所提供產品或服務的「決定性特質屬性」（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Determinant Attribute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），必須予以深刻的了解、比較、分析、評估及判斷，才有助於產品和服務定位的成功。</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四、產品定位權衡之因素</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廠商在進行產品定位時，應評估以下幾個因素：</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、競爭者的產品定位</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了解主力競爭者的產品定位，有助於認清市場的現實與消費者需求，避免閉門造車。</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、消費者的偏好</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產品定位必須符合消費者之偏好，如此才能獲得消費者之青睞與喜愛，產品也才能銷售出去。</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、產品定位之前，應做好市場區隔的選擇，如此才能針對特定市場，做出有效的相應對策。因此，市場區隔與產品定位是兩面一體的東西。</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、本公司產品的優勢與特色所在</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產品定位若能針對自己公司的優勢及特色，如此則比較能有較鮮明的定位呈現。</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五、市場區隔與定位之比較</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、從意義上看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、市場區隔：就是選擇適當的區隔變數（如：人口、心理、地理、行為等變數），對市場做有意義之切割，以期廠商行銷人員能從中發掘可供企業拓展業務之利基（市場機會）。</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、產品定位：係指賦予產品獨特之品牌個性與生命，在消費者心目中找到歸屬的位置。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、從著眼點看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、市場區隔：從市場切入。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、產品定位：從產品競爭角度出發。</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、從運作過程看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、市場區隔：係根據區隔變數，對特定市場加以切割。</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、產品定位：係根據消費者認知與競爭者比較的分析結果而「無中生有」，以創造出一個屬於自己的獨特地位。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、從結果看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、市場區隔：廠商可對目標消費群加以確定，以作為行銷努力之接近對象。</a:t>
            </a:r>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、產品定位：指出了整體行銷努力之方向，以使廠商能研訂行銷組合，打一場勝戰。</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18</a:t>
            </a:fld>
            <a:endParaRPr lang="en-US" altLang="zh-CN" dirty="0"/>
          </a:p>
        </p:txBody>
      </p:sp>
    </p:spTree>
    <p:extLst>
      <p:ext uri="{BB962C8B-B14F-4D97-AF65-F5344CB8AC3E}">
        <p14:creationId xmlns:p14="http://schemas.microsoft.com/office/powerpoint/2010/main" val="3379404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消費者情境之影響（</a:t>
            </a:r>
            <a:r>
              <a:rPr lang="en-US" altLang="zh-TW" sz="1200" dirty="0"/>
              <a:t>Situational Influence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一、消費者情境類型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消費者情境主要可區分為三種（學者：依格（</a:t>
            </a:r>
            <a:r>
              <a:rPr lang="en-US" altLang="zh-TW" sz="1200" dirty="0"/>
              <a:t>Engel</a:t>
            </a:r>
            <a:r>
              <a:rPr lang="zh-TW" altLang="en-US" sz="1200" dirty="0"/>
              <a:t>）的區分法），概述如下：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、溝通情境（</a:t>
            </a:r>
            <a:r>
              <a:rPr lang="en-US" altLang="zh-TW" sz="1200" dirty="0"/>
              <a:t>Communication Situation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溝通情境依其溝通來源之不同，又可區分為兩型：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、非個人之溝通（</a:t>
            </a:r>
            <a:r>
              <a:rPr lang="en-US" altLang="zh-TW" sz="1200" dirty="0"/>
              <a:t>Nonpersonal Communication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包括諸如廣告、電視節目、出版刊物、廣播及網站等途徑，可將產品及其相關訊息傳達給消費者。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例如：在國内很多銷售房屋之廣告，都透過美麗、吸引人的電視廣告方式，將未來的住屋美好情境感覺，傳達給收看之消費者，激發購買之情緒衝動。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、個人之溝通（</a:t>
            </a:r>
            <a:r>
              <a:rPr lang="en-US" altLang="zh-TW" sz="1200" dirty="0"/>
              <a:t>Personal Communication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係指透過實際人員之交談，而達成溝通之目的，此包括銷售人員或已經購買過此產品的同事、家人及友人等。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、購買情境（</a:t>
            </a:r>
            <a:r>
              <a:rPr lang="en-US" altLang="zh-TW" sz="1200" dirty="0"/>
              <a:t>Purchase Situation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、零售點環境（</a:t>
            </a:r>
            <a:r>
              <a:rPr lang="en-US" altLang="zh-TW" sz="1200" dirty="0"/>
              <a:t>Retail Environment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實際零售點或店面之環境，可能對消費者購買之知覺及行為產生影響，此包括：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、現場布置與擺設。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、店面之色彩。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、現場之音樂。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、現場之人群。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、店内、店外之宣傳素材（</a:t>
            </a:r>
            <a:r>
              <a:rPr lang="en-US" altLang="zh-TW" sz="1200" dirty="0"/>
              <a:t>POP</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POP</a:t>
            </a:r>
            <a:r>
              <a:rPr lang="zh-TW" altLang="en-US" sz="1200" dirty="0"/>
              <a:t>：是指商業銷售中的一種店頭促銷工具，其型式不拘，但以擺設在店頭的展示物為主，如吊牌、海報、小貼紙、紙貨架、展示架、紙堆頭、大招牌、實物模型、旗幟等等，都是林立在</a:t>
            </a:r>
            <a:r>
              <a:rPr lang="en-US" altLang="zh-TW" sz="1200" dirty="0"/>
              <a:t>POP</a:t>
            </a:r>
            <a:r>
              <a:rPr lang="zh-TW" altLang="en-US" sz="1200" dirty="0"/>
              <a:t>的範圍內。其主要商業用途是刺激引導消費和活躍賣場氣氛。常用的</a:t>
            </a:r>
            <a:r>
              <a:rPr lang="en-US" altLang="zh-TW" sz="1200" dirty="0"/>
              <a:t>POP</a:t>
            </a:r>
            <a:r>
              <a:rPr lang="zh-TW" altLang="en-US" sz="1200" dirty="0"/>
              <a:t>為短期的促銷使用，它的形式有戶外招牌、展板、櫥窗海報、店內台牌、價目表、吊旗，甚至是誇張幽默和色彩強烈立體卡通模型等，能有效地吸引顧客的視點喚起購買慾，它作為一種低價高效的廣告方式已被廣泛應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、銷售人員或店老闆。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、時間性的壓力。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、資訊環境（</a:t>
            </a:r>
            <a:r>
              <a:rPr lang="en-US" altLang="zh-TW" sz="1200" dirty="0"/>
              <a:t>Information Environment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此係指提供消費者有關產品知識與資料，使消費者能夠立即或有效的做下決策。而此資訊特性包括有：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、資訊的有效性（</a:t>
            </a:r>
            <a:r>
              <a:rPr lang="en-US" altLang="zh-TW" sz="1200" dirty="0"/>
              <a:t>Availability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、資訊的數量（充分性）。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、資訊表達之形式（量化或質化）。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、使用情境（</a:t>
            </a:r>
            <a:r>
              <a:rPr lang="en-US" altLang="zh-TW" sz="1200" dirty="0"/>
              <a:t>Usage Surroundings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使用情境係指消費者實際消費活動之狀況，及其所受之影響而言，這可區分為兩種：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、社會環境影響（</a:t>
            </a:r>
            <a:r>
              <a:rPr lang="en-US" altLang="zh-TW" sz="1200" dirty="0"/>
              <a:t>Social Surroundings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例如：有些場所張貼禁菸標誌，因此某些人想抽菸，但看到後，只好忍下來不抽了。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、時間影響（</a:t>
            </a:r>
            <a:r>
              <a:rPr lang="en-US" altLang="zh-TW" sz="1200" dirty="0"/>
              <a:t>Time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例如：在美國，柳橙汁一向都在早餐時飲用，麥片也在早餐食用。因此，有些廠商就在廣告上標示柳橙汁之飲用不僅限於早餐，其他時間飲用也很好（</a:t>
            </a:r>
            <a:r>
              <a:rPr lang="en-US" altLang="zh-TW" sz="1200" dirty="0"/>
              <a:t>It’s not just for breakfast anymore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二、消費者情境之特質（</a:t>
            </a:r>
            <a:r>
              <a:rPr lang="en-US" altLang="zh-TW" sz="1200" dirty="0"/>
              <a:t>Characteristics of Consumer Situation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行銷學者 </a:t>
            </a:r>
            <a:r>
              <a:rPr lang="en-US" altLang="zh-TW" sz="1200" dirty="0"/>
              <a:t>Russell </a:t>
            </a:r>
            <a:r>
              <a:rPr lang="en-US" altLang="zh-TW" sz="1200" dirty="0" err="1"/>
              <a:t>W.Bell</a:t>
            </a:r>
            <a:r>
              <a:rPr lang="en-US" altLang="zh-TW" sz="1200" dirty="0"/>
              <a:t> </a:t>
            </a:r>
            <a:r>
              <a:rPr lang="zh-TW" altLang="en-US" sz="1200" dirty="0"/>
              <a:t>曾指出，消費者情境之特質有下列五項：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、實體環境（</a:t>
            </a:r>
            <a:r>
              <a:rPr lang="en-US" altLang="zh-TW" sz="1200" dirty="0"/>
              <a:t>Physical Surrounding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包括地理位置、燈光、天候、商品輪廓、刺激性宣傳素材等。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、社會環境（</a:t>
            </a:r>
            <a:r>
              <a:rPr lang="en-US" altLang="zh-TW" sz="1200" dirty="0"/>
              <a:t>Social Surrounding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現場人群的熱絡或乏人問津。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、時間性（</a:t>
            </a:r>
            <a:r>
              <a:rPr lang="en-US" altLang="zh-TW" sz="1200" dirty="0"/>
              <a:t>Time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在時間上急切感或舒緩感。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、任務（</a:t>
            </a:r>
            <a:r>
              <a:rPr lang="en-US" altLang="zh-TW" sz="1200" dirty="0"/>
              <a:t>Task</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當購買有其目的的任務存在與否，與自己隨心所慾的上街購物等兩種任務不同，其動機程度也互有差異。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、前提狀況（</a:t>
            </a:r>
            <a:r>
              <a:rPr lang="en-US" altLang="zh-TW" sz="1200" dirty="0"/>
              <a:t>Antecedent States</a:t>
            </a:r>
            <a:r>
              <a:rPr lang="zh-TW" altLang="en-US" sz="1200" dirty="0"/>
              <a:t>）</a:t>
            </a:r>
          </a:p>
          <a:p>
            <a:pPr>
              <a:lnSpc>
                <a:spcPct val="150000"/>
              </a:lnSpc>
            </a:pPr>
            <a:r>
              <a:rPr lang="zh-TW" altLang="en-US" sz="1200" dirty="0"/>
              <a:t>個人的心情（愉快、興奮、焦慮），與狀況（手頭現金很多、現金快用完了）等兩大個人之前提，也會導致消費情境之不同。</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19</a:t>
            </a:fld>
            <a:endParaRPr lang="en-US" altLang="zh-CN" dirty="0"/>
          </a:p>
        </p:txBody>
      </p:sp>
    </p:spTree>
    <p:extLst>
      <p:ext uri="{BB962C8B-B14F-4D97-AF65-F5344CB8AC3E}">
        <p14:creationId xmlns:p14="http://schemas.microsoft.com/office/powerpoint/2010/main" val="233225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a:t>
            </a:fld>
            <a:endParaRPr lang="en-US" altLang="zh-CN" dirty="0"/>
          </a:p>
        </p:txBody>
      </p:sp>
    </p:spTree>
    <p:extLst>
      <p:ext uri="{BB962C8B-B14F-4D97-AF65-F5344CB8AC3E}">
        <p14:creationId xmlns:p14="http://schemas.microsoft.com/office/powerpoint/2010/main" val="512551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R="0" algn="just" rtl="0"/>
            <a:r>
              <a:rPr lang="zh-TW" altLang="en-US" sz="1200" b="0" i="0" u="none" strike="noStrike" kern="100" baseline="0" dirty="0">
                <a:latin typeface="等线" panose="02010600030101010101" pitchFamily="2" charset="-122"/>
                <a:ea typeface="等线" panose="02010600030101010101" pitchFamily="2" charset="-122"/>
              </a:rPr>
              <a:t>四、</a:t>
            </a:r>
            <a:r>
              <a:rPr lang="en-US" altLang="zh-TW" sz="1200" b="0" i="0" u="none" strike="noStrike" kern="100" baseline="0" dirty="0">
                <a:latin typeface="等线" panose="02010600030101010101" pitchFamily="2" charset="-122"/>
                <a:ea typeface="等线" panose="02010600030101010101" pitchFamily="2" charset="-122"/>
              </a:rPr>
              <a:t>4P + 3R </a:t>
            </a:r>
            <a:r>
              <a:rPr lang="zh-TW" altLang="en-US" sz="1200" b="0" i="0" u="none" strike="noStrike" kern="100" baseline="0" dirty="0">
                <a:latin typeface="等线" panose="02010600030101010101" pitchFamily="2" charset="-122"/>
                <a:ea typeface="等线" panose="02010600030101010101" pitchFamily="2" charset="-122"/>
              </a:rPr>
              <a:t>行銷策略：新顧客要開發，既有客戶更要維繫</a:t>
            </a:r>
            <a:endParaRPr lang="zh-TW" altLang="en-US" sz="1200" b="0" i="0" u="none" strike="noStrike" kern="100" baseline="0" dirty="0">
              <a:latin typeface="Times New Roman" panose="02020603050405020304" pitchFamily="18" charset="0"/>
              <a:ea typeface="等线" panose="02010600030101010101" pitchFamily="2" charset="-122"/>
            </a:endParaRPr>
          </a:p>
          <a:p>
            <a:pPr marR="0" algn="l" rtl="0"/>
            <a:r>
              <a:rPr lang="en-US" altLang="zh-CN" sz="1200" b="0" i="0" u="none" strike="noStrike" kern="100" baseline="0" dirty="0">
                <a:latin typeface="等线" panose="02010600030101010101" pitchFamily="2" charset="-122"/>
                <a:ea typeface="等线" panose="02010600030101010101" pitchFamily="2" charset="-122"/>
              </a:rPr>
              <a:t>4P</a:t>
            </a:r>
            <a:r>
              <a:rPr lang="en-US" altLang="zh-CN" sz="1200" b="0" i="0" u="none" strike="noStrike" kern="100" baseline="0" dirty="0">
                <a:latin typeface="Times New Roman" panose="02020603050405020304" pitchFamily="18" charset="0"/>
                <a:ea typeface="等线" panose="02010600030101010101" pitchFamily="2" charset="-122"/>
              </a:rPr>
              <a:t>			</a:t>
            </a:r>
          </a:p>
          <a:p>
            <a:pPr marR="0" algn="just" rtl="0"/>
            <a:r>
              <a:rPr lang="en-US" altLang="zh-TW" sz="1200" b="0" i="0" u="none" strike="noStrike" kern="100" baseline="0" dirty="0">
                <a:latin typeface="等线" panose="02010600030101010101" pitchFamily="2" charset="-122"/>
                <a:ea typeface="等线" panose="02010600030101010101" pitchFamily="2" charset="-122"/>
              </a:rPr>
              <a:t>1</a:t>
            </a:r>
            <a:r>
              <a:rPr lang="zh-TW" altLang="en-US" sz="1200" b="0" i="0" u="none" strike="noStrike" kern="100" baseline="0" dirty="0">
                <a:latin typeface="等线" panose="02010600030101010101" pitchFamily="2" charset="-122"/>
                <a:ea typeface="等线" panose="02010600030101010101" pitchFamily="2" charset="-122"/>
              </a:rPr>
              <a:t>、產品策略（</a:t>
            </a:r>
            <a:r>
              <a:rPr lang="en-US" altLang="zh-CN" sz="1200" b="0" i="0" u="none" strike="noStrike" kern="100" baseline="0" dirty="0">
                <a:latin typeface="等线" panose="02010600030101010101" pitchFamily="2" charset="-122"/>
                <a:ea typeface="等线" panose="02010600030101010101" pitchFamily="2" charset="-122"/>
              </a:rPr>
              <a:t>Product</a:t>
            </a:r>
            <a:r>
              <a:rPr lang="zh-CN" altLang="en-US" sz="1200" b="0" i="0" u="none" strike="noStrike" kern="100" baseline="0" dirty="0">
                <a:latin typeface="等线" panose="02010600030101010101" pitchFamily="2" charset="-122"/>
                <a:ea typeface="等线" panose="02010600030101010101" pitchFamily="2" charset="-122"/>
              </a:rPr>
              <a:t>）</a:t>
            </a:r>
            <a:endParaRPr lang="en-US" altLang="zh-CN" sz="1200" b="0" i="0" u="none" strike="noStrike" kern="100" baseline="0" dirty="0">
              <a:latin typeface="Times New Roman" panose="02020603050405020304" pitchFamily="18" charset="0"/>
              <a:ea typeface="等线" panose="02010600030101010101" pitchFamily="2" charset="-122"/>
            </a:endParaRPr>
          </a:p>
          <a:p>
            <a:pPr marR="0" algn="just" rtl="0"/>
            <a:r>
              <a:rPr lang="en-US" altLang="zh-TW" sz="1200" b="0" i="0" u="none" strike="noStrike" kern="100" baseline="0" dirty="0">
                <a:latin typeface="等线" panose="02010600030101010101" pitchFamily="2" charset="-122"/>
                <a:ea typeface="等线" panose="02010600030101010101" pitchFamily="2" charset="-122"/>
              </a:rPr>
              <a:t>2</a:t>
            </a:r>
            <a:r>
              <a:rPr lang="zh-TW" altLang="en-US" sz="1200" b="0" i="0" u="none" strike="noStrike" kern="100" baseline="0" dirty="0">
                <a:latin typeface="等线" panose="02010600030101010101" pitchFamily="2" charset="-122"/>
                <a:ea typeface="等线" panose="02010600030101010101" pitchFamily="2" charset="-122"/>
              </a:rPr>
              <a:t>、價格策略（</a:t>
            </a:r>
            <a:r>
              <a:rPr lang="en-US" altLang="zh-CN" sz="1200" b="0" i="0" u="none" strike="noStrike" kern="100" baseline="0" dirty="0">
                <a:latin typeface="等线" panose="02010600030101010101" pitchFamily="2" charset="-122"/>
                <a:ea typeface="等线" panose="02010600030101010101" pitchFamily="2" charset="-122"/>
              </a:rPr>
              <a:t>Pricing</a:t>
            </a:r>
            <a:r>
              <a:rPr lang="zh-CN" altLang="en-US" sz="1200" b="0" i="0" u="none" strike="noStrike" kern="100" baseline="0" dirty="0">
                <a:latin typeface="等线" panose="02010600030101010101" pitchFamily="2" charset="-122"/>
                <a:ea typeface="等线" panose="02010600030101010101" pitchFamily="2" charset="-122"/>
              </a:rPr>
              <a:t>）</a:t>
            </a:r>
            <a:endParaRPr lang="en-US" altLang="zh-CN" sz="1200" b="0" i="0" u="none" strike="noStrike" kern="100" baseline="0" dirty="0">
              <a:latin typeface="Times New Roman" panose="02020603050405020304" pitchFamily="18" charset="0"/>
              <a:ea typeface="等线" panose="02010600030101010101" pitchFamily="2" charset="-122"/>
            </a:endParaRPr>
          </a:p>
          <a:p>
            <a:pPr marR="0" algn="just" rtl="0"/>
            <a:r>
              <a:rPr lang="en-US" altLang="zh-TW" sz="1200" b="0" i="0" u="none" strike="noStrike" kern="100" baseline="0" dirty="0">
                <a:latin typeface="等线" panose="02010600030101010101" pitchFamily="2" charset="-122"/>
                <a:ea typeface="等线" panose="02010600030101010101" pitchFamily="2" charset="-122"/>
              </a:rPr>
              <a:t>3</a:t>
            </a:r>
            <a:r>
              <a:rPr lang="zh-TW" altLang="en-US" sz="1200" b="0" i="0" u="none" strike="noStrike" kern="100" baseline="0" dirty="0">
                <a:latin typeface="等线" panose="02010600030101010101" pitchFamily="2" charset="-122"/>
                <a:ea typeface="等线" panose="02010600030101010101" pitchFamily="2" charset="-122"/>
              </a:rPr>
              <a:t>、通路策略（</a:t>
            </a:r>
            <a:r>
              <a:rPr lang="en-US" altLang="zh-CN" sz="1200" b="0" i="0" u="none" strike="noStrike" kern="100" baseline="0" dirty="0">
                <a:latin typeface="等线" panose="02010600030101010101" pitchFamily="2" charset="-122"/>
                <a:ea typeface="等线" panose="02010600030101010101" pitchFamily="2" charset="-122"/>
              </a:rPr>
              <a:t>Place</a:t>
            </a:r>
            <a:r>
              <a:rPr lang="zh-CN" altLang="en-US" sz="1200" b="0" i="0" u="none" strike="noStrike" kern="100" baseline="0" dirty="0">
                <a:latin typeface="等线" panose="02010600030101010101" pitchFamily="2" charset="-122"/>
                <a:ea typeface="等线" panose="02010600030101010101" pitchFamily="2" charset="-122"/>
              </a:rPr>
              <a:t>）</a:t>
            </a:r>
            <a:endParaRPr lang="en-US" altLang="zh-CN" sz="1200" b="0" i="0" u="none" strike="noStrike" kern="100" baseline="0" dirty="0">
              <a:latin typeface="Times New Roman" panose="02020603050405020304" pitchFamily="18" charset="0"/>
              <a:ea typeface="等线" panose="02010600030101010101" pitchFamily="2" charset="-122"/>
            </a:endParaRPr>
          </a:p>
          <a:p>
            <a:pPr marR="0" algn="just" rtl="0"/>
            <a:r>
              <a:rPr lang="en-US" altLang="zh-TW" sz="1200" b="0" i="0" u="none" strike="noStrike" kern="100" baseline="0" dirty="0">
                <a:latin typeface="等线" panose="02010600030101010101" pitchFamily="2" charset="-122"/>
                <a:ea typeface="等线" panose="02010600030101010101" pitchFamily="2" charset="-122"/>
              </a:rPr>
              <a:t>4</a:t>
            </a:r>
            <a:r>
              <a:rPr lang="zh-TW" altLang="en-US" sz="1200" b="0" i="0" u="none" strike="noStrike" kern="100" baseline="0" dirty="0">
                <a:latin typeface="等线" panose="02010600030101010101" pitchFamily="2" charset="-122"/>
                <a:ea typeface="等线" panose="02010600030101010101" pitchFamily="2" charset="-122"/>
              </a:rPr>
              <a:t>、推廣策略（</a:t>
            </a:r>
            <a:r>
              <a:rPr lang="en-US" altLang="zh-CN" sz="1200" b="0" i="0" u="none" strike="noStrike" kern="100" baseline="0" dirty="0">
                <a:latin typeface="等线" panose="02010600030101010101" pitchFamily="2" charset="-122"/>
                <a:ea typeface="等线" panose="02010600030101010101" pitchFamily="2" charset="-122"/>
              </a:rPr>
              <a:t>Promotion</a:t>
            </a:r>
            <a:r>
              <a:rPr lang="zh-CN" altLang="en-US" sz="1200" b="0" i="0" u="none" strike="noStrike" kern="100" baseline="0" dirty="0">
                <a:latin typeface="等线" panose="02010600030101010101" pitchFamily="2" charset="-122"/>
                <a:ea typeface="等线" panose="02010600030101010101" pitchFamily="2" charset="-122"/>
              </a:rPr>
              <a:t>）</a:t>
            </a:r>
            <a:endParaRPr lang="en-US" altLang="zh-CN" sz="1200" b="0" i="0" u="none" strike="noStrike" kern="100" baseline="0" dirty="0">
              <a:latin typeface="等线" panose="02010600030101010101" pitchFamily="2" charset="-122"/>
              <a:ea typeface="等线" panose="02010600030101010101" pitchFamily="2" charset="-122"/>
            </a:endParaRPr>
          </a:p>
          <a:p>
            <a:pPr marR="0" algn="just" rtl="0"/>
            <a:r>
              <a:rPr lang="en-US" altLang="zh-CN" sz="1200" b="0" i="0" u="none" strike="noStrike" kern="100" baseline="0" dirty="0">
                <a:latin typeface="等线" panose="02010600030101010101" pitchFamily="2" charset="-122"/>
                <a:ea typeface="等线" panose="02010600030101010101" pitchFamily="2" charset="-122"/>
              </a:rPr>
              <a:t>3R</a:t>
            </a:r>
            <a:endParaRPr lang="en-US" altLang="zh-CN" sz="1200" b="0" i="0" u="none" strike="noStrike" kern="100" baseline="0" dirty="0">
              <a:latin typeface="Times New Roman" panose="02020603050405020304" pitchFamily="18" charset="0"/>
              <a:ea typeface="等线" panose="02010600030101010101" pitchFamily="2" charset="-122"/>
            </a:endParaRPr>
          </a:p>
          <a:p>
            <a:pPr marR="0" algn="just" rtl="0"/>
            <a:r>
              <a:rPr lang="en-US" altLang="zh-CN" sz="1200" b="0" i="0" u="none" strike="noStrike" kern="100" baseline="0" dirty="0">
                <a:latin typeface="等线" panose="02010600030101010101" pitchFamily="2" charset="-122"/>
                <a:ea typeface="等线" panose="02010600030101010101" pitchFamily="2" charset="-122"/>
              </a:rPr>
              <a:t>1</a:t>
            </a:r>
            <a:r>
              <a:rPr lang="zh-CN" altLang="en-US" sz="1200" b="0" i="0" u="none" strike="noStrike" kern="100" baseline="0" dirty="0">
                <a:latin typeface="等线" panose="02010600030101010101" pitchFamily="2" charset="-122"/>
                <a:ea typeface="等线" panose="02010600030101010101" pitchFamily="2" charset="-122"/>
              </a:rPr>
              <a:t>、</a:t>
            </a:r>
            <a:r>
              <a:rPr lang="zh-TW" altLang="en-US" sz="1200" b="0" i="0" u="none" strike="noStrike" kern="100" baseline="0" dirty="0">
                <a:latin typeface="等线" panose="02010600030101010101" pitchFamily="2" charset="-122"/>
                <a:ea typeface="等线" panose="02010600030101010101" pitchFamily="2" charset="-122"/>
              </a:rPr>
              <a:t>顧客維持策略（</a:t>
            </a:r>
            <a:r>
              <a:rPr lang="en-US" altLang="zh-CN" sz="1200" b="0" i="0" u="none" strike="noStrike" kern="100" baseline="0" dirty="0">
                <a:latin typeface="等线" panose="02010600030101010101" pitchFamily="2" charset="-122"/>
                <a:ea typeface="等线" panose="02010600030101010101" pitchFamily="2" charset="-122"/>
              </a:rPr>
              <a:t>Retention</a:t>
            </a:r>
            <a:r>
              <a:rPr lang="zh-CN" altLang="en-US" sz="1200" b="0" i="0" u="none" strike="noStrike" kern="100" baseline="0" dirty="0">
                <a:latin typeface="等线" panose="02010600030101010101" pitchFamily="2" charset="-122"/>
                <a:ea typeface="等线" panose="02010600030101010101" pitchFamily="2" charset="-122"/>
              </a:rPr>
              <a:t>）</a:t>
            </a:r>
            <a:endParaRPr lang="en-US" altLang="zh-CN" sz="1200" b="0" i="0" u="none" strike="noStrike" kern="100" baseline="0" dirty="0">
              <a:latin typeface="Times New Roman" panose="02020603050405020304" pitchFamily="18" charset="0"/>
              <a:ea typeface="等线" panose="02010600030101010101" pitchFamily="2" charset="-122"/>
            </a:endParaRPr>
          </a:p>
          <a:p>
            <a:pPr marR="0" algn="just" rtl="0"/>
            <a:r>
              <a:rPr lang="en-US" altLang="zh-TW" sz="1200" b="0" i="0" u="none" strike="noStrike" kern="100" baseline="0" dirty="0">
                <a:latin typeface="等线" panose="02010600030101010101" pitchFamily="2" charset="-122"/>
                <a:ea typeface="等线" panose="02010600030101010101" pitchFamily="2" charset="-122"/>
              </a:rPr>
              <a:t>2</a:t>
            </a:r>
            <a:r>
              <a:rPr lang="zh-TW" altLang="en-US" sz="1200" b="0" i="0" u="none" strike="noStrike" kern="100" baseline="0" dirty="0">
                <a:latin typeface="等线" panose="02010600030101010101" pitchFamily="2" charset="-122"/>
                <a:ea typeface="等线" panose="02010600030101010101" pitchFamily="2" charset="-122"/>
              </a:rPr>
              <a:t>、關聯銷售策略（</a:t>
            </a:r>
            <a:r>
              <a:rPr lang="en-US" altLang="zh-CN" sz="1200" b="0" i="0" u="none" strike="noStrike" kern="100" baseline="0" dirty="0">
                <a:latin typeface="等线" panose="02010600030101010101" pitchFamily="2" charset="-122"/>
                <a:ea typeface="等线" panose="02010600030101010101" pitchFamily="2" charset="-122"/>
              </a:rPr>
              <a:t>Related Sales</a:t>
            </a:r>
            <a:r>
              <a:rPr lang="zh-CN" altLang="en-US" sz="1200" b="0" i="0" u="none" strike="noStrike" kern="100" baseline="0" dirty="0">
                <a:latin typeface="等线" panose="02010600030101010101" pitchFamily="2" charset="-122"/>
                <a:ea typeface="等线" panose="02010600030101010101" pitchFamily="2" charset="-122"/>
              </a:rPr>
              <a:t>）</a:t>
            </a:r>
            <a:endParaRPr lang="en-US" altLang="zh-CN" sz="1200" b="0" i="0" u="none" strike="noStrike" kern="100" baseline="0" dirty="0">
              <a:latin typeface="Times New Roman" panose="02020603050405020304" pitchFamily="18" charset="0"/>
              <a:ea typeface="等线" panose="02010600030101010101" pitchFamily="2" charset="-122"/>
            </a:endParaRPr>
          </a:p>
          <a:p>
            <a:pPr marR="0" algn="just" rtl="0"/>
            <a:r>
              <a:rPr lang="en-US" altLang="zh-TW" sz="1200" b="0" i="0" u="none" strike="noStrike" kern="100" baseline="0" dirty="0">
                <a:latin typeface="等线" panose="02010600030101010101" pitchFamily="2" charset="-122"/>
                <a:ea typeface="等线" panose="02010600030101010101" pitchFamily="2" charset="-122"/>
              </a:rPr>
              <a:t>3</a:t>
            </a:r>
            <a:r>
              <a:rPr lang="zh-TW" altLang="en-US" sz="1200" b="0" i="0" u="none" strike="noStrike" kern="100" baseline="0" dirty="0">
                <a:latin typeface="等线" panose="02010600030101010101" pitchFamily="2" charset="-122"/>
                <a:ea typeface="等线" panose="02010600030101010101" pitchFamily="2" charset="-122"/>
              </a:rPr>
              <a:t>、顧客介紹策略（</a:t>
            </a:r>
            <a:r>
              <a:rPr lang="en-US" altLang="zh-CN" sz="1200" b="0" i="0" u="none" strike="noStrike" kern="100" baseline="0" dirty="0">
                <a:latin typeface="等线" panose="02010600030101010101" pitchFamily="2" charset="-122"/>
                <a:ea typeface="等线" panose="02010600030101010101" pitchFamily="2" charset="-122"/>
              </a:rPr>
              <a:t>Referral</a:t>
            </a:r>
            <a:r>
              <a:rPr lang="zh-CN" altLang="en-US" sz="1200" b="0" i="0" u="none" strike="noStrike" kern="100" baseline="0" dirty="0">
                <a:latin typeface="等线" panose="02010600030101010101" pitchFamily="2" charset="-122"/>
                <a:ea typeface="等线" panose="02010600030101010101" pitchFamily="2" charset="-122"/>
              </a:rPr>
              <a:t>）（</a:t>
            </a:r>
            <a:r>
              <a:rPr lang="en-US" altLang="zh-CN" sz="1200" b="0" i="0" u="none" strike="noStrike" kern="100" baseline="0" dirty="0">
                <a:latin typeface="等线" panose="02010600030101010101" pitchFamily="2" charset="-122"/>
                <a:ea typeface="等线" panose="02010600030101010101" pitchFamily="2" charset="-122"/>
              </a:rPr>
              <a:t>Member Get Member</a:t>
            </a:r>
            <a:r>
              <a:rPr lang="zh-CN" altLang="en-US" sz="1200" b="0" i="0" u="none" strike="noStrike" kern="100" baseline="0" dirty="0">
                <a:latin typeface="等线" panose="02010600030101010101" pitchFamily="2" charset="-122"/>
                <a:ea typeface="等线" panose="02010600030101010101" pitchFamily="2" charset="-122"/>
              </a:rPr>
              <a:t>）</a:t>
            </a:r>
            <a:endParaRPr lang="en-US" altLang="zh-CN" sz="1200" b="0" i="0" u="none" strike="noStrike" kern="100" baseline="0" dirty="0">
              <a:latin typeface="Times New Roman" panose="02020603050405020304" pitchFamily="18" charset="0"/>
              <a:ea typeface="等线" panose="02010600030101010101" pitchFamily="2" charset="-122"/>
            </a:endParaRPr>
          </a:p>
          <a:p>
            <a:pPr marR="0" algn="just" rtl="0"/>
            <a:r>
              <a:rPr lang="en-US" altLang="zh-CN" sz="1200" b="0" i="0" u="none" strike="noStrike" kern="100" baseline="0" dirty="0">
                <a:latin typeface="等线" panose="02010600030101010101" pitchFamily="2" charset="-122"/>
                <a:ea typeface="等线" panose="02010600030101010101" pitchFamily="2" charset="-122"/>
              </a:rPr>
              <a:t>4P + 3R = </a:t>
            </a:r>
            <a:r>
              <a:rPr lang="zh-TW" altLang="en-US" sz="1200" b="0" i="0" u="none" strike="noStrike" kern="100" baseline="0" dirty="0">
                <a:latin typeface="等线" panose="02010600030101010101" pitchFamily="2" charset="-122"/>
                <a:ea typeface="等线" panose="02010600030101010101" pitchFamily="2" charset="-122"/>
              </a:rPr>
              <a:t>舊客戶 </a:t>
            </a:r>
            <a:r>
              <a:rPr lang="en-US" altLang="zh-TW" sz="1200" b="0" i="0" u="none" strike="noStrike" kern="100" baseline="0" dirty="0">
                <a:latin typeface="等线" panose="02010600030101010101" pitchFamily="2" charset="-122"/>
                <a:ea typeface="等线" panose="02010600030101010101" pitchFamily="2" charset="-122"/>
              </a:rPr>
              <a:t>+ </a:t>
            </a:r>
            <a:r>
              <a:rPr lang="zh-TW" altLang="en-US" sz="1200" b="0" i="0" u="none" strike="noStrike" kern="100" baseline="0" dirty="0">
                <a:latin typeface="等线" panose="02010600030101010101" pitchFamily="2" charset="-122"/>
                <a:ea typeface="等线" panose="02010600030101010101" pitchFamily="2" charset="-122"/>
              </a:rPr>
              <a:t>新客戶</a:t>
            </a:r>
            <a:r>
              <a:rPr lang="zh-TW" altLang="en-US" sz="1200" b="0" i="0" u="none" strike="noStrike" kern="100" baseline="0" dirty="0">
                <a:latin typeface="Times New Roman" panose="02020603050405020304" pitchFamily="18" charset="0"/>
                <a:ea typeface="等线" panose="02010600030101010101" pitchFamily="2" charset="-122"/>
              </a:rPr>
              <a:t>	</a:t>
            </a:r>
          </a:p>
          <a:p>
            <a:pPr marR="0" algn="l" rtl="0"/>
            <a:r>
              <a:rPr lang="zh-TW" altLang="en-US" sz="1200" b="0" i="0" u="none" strike="noStrike" kern="100" baseline="0" dirty="0">
                <a:latin typeface="等线" panose="02010600030101010101" pitchFamily="2" charset="-122"/>
                <a:ea typeface="等线" panose="02010600030101010101" pitchFamily="2" charset="-122"/>
              </a:rPr>
              <a:t>注：獲得新顧客的成本是維持舊客戶的 </a:t>
            </a:r>
            <a:r>
              <a:rPr lang="en-US" altLang="zh-TW" sz="1200" b="0" i="0" u="none" strike="noStrike" kern="100" baseline="0" dirty="0">
                <a:latin typeface="等线" panose="02010600030101010101" pitchFamily="2" charset="-122"/>
                <a:ea typeface="等线" panose="02010600030101010101" pitchFamily="2" charset="-122"/>
              </a:rPr>
              <a:t>3~5 </a:t>
            </a:r>
            <a:r>
              <a:rPr lang="zh-TW" altLang="en-US" sz="1200" b="0" i="0" u="none" strike="noStrike" kern="100" baseline="0" dirty="0">
                <a:latin typeface="等线" panose="02010600030101010101" pitchFamily="2" charset="-122"/>
                <a:ea typeface="等线" panose="02010600030101010101" pitchFamily="2" charset="-122"/>
              </a:rPr>
              <a:t>倍。</a:t>
            </a:r>
            <a:r>
              <a:rPr lang="zh-TW" altLang="en-US" sz="1200" b="0" i="0" u="none" strike="noStrike" kern="100" baseline="0" dirty="0">
                <a:latin typeface="Times New Roman" panose="02020603050405020304" pitchFamily="18" charset="0"/>
                <a:ea typeface="等线" panose="02010600030101010101"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20</a:t>
            </a:fld>
            <a:endParaRPr lang="en-US" altLang="zh-CN" dirty="0"/>
          </a:p>
        </p:txBody>
      </p:sp>
    </p:spTree>
    <p:extLst>
      <p:ext uri="{BB962C8B-B14F-4D97-AF65-F5344CB8AC3E}">
        <p14:creationId xmlns:p14="http://schemas.microsoft.com/office/powerpoint/2010/main" val="3305732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第十六章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Marketing Strategy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綜述</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第一節 市場第二、第三品牌的攻擊策略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在實務上，市場挑戰者</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 Challenger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可採用之行銷攻擊策略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Marketing Strategy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，包括以下幾點：</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一、低價格折扣策略（或低價策略、割喉價策略）</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提供在品質上與市場領導者</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Market Leader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相等，但價格更便宜之產品，以打擊市場領導者。</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全聯福利中心的乾貨產品，其價格均比量販店、超市及便利商店更便宜，故全聯在近幾年快速崛起，成為第一大超市，並進逼家樂福量販店老大的地位。</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味全公司引進大陸康師傅速食麵，以碗麵</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元嘗味價，或是一般簡式包裝麵</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元，超低價攻擊臺灣第一品牌統一速食麵</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的市場占有率。當然，統一速食麵也採取了</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回擊的因應對策。但迄西元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年，康師傅市場占有率仍只有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而已，主因是無法進入統一超商的通路體系，影響銷售量。</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固網電信廣告强調</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002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改打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，每分鐘國際電話只要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0.5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毛錢，希望搶食中華電信的國際電話業務。</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、降價後若商品、服務品質不好，反而會令消費者反感。</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另外，一般降價促銷，價格有易</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降難升的問題，因此最好不要全面降價，需選擇少數產品降價促銷，即可有效吸引消費者來光顧，並刺激其他消費。</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二、名氣、尊容、高品質產品策略（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Prestige-Goods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日本豐田汽車（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TOYOTA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）臺灣公司推出各種等級</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轎車（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），以與德國梅賽德斯賓士（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）及寶馬（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BMW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）對決，藉由最高等級的</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轎車（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）取代寶馬（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BMW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）的外國轎車第二名位置，然後再與梅賽德斯賓士（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）汽車看齊。到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年時，</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轎車（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）已經超過梅賽德斯賓士（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）和寶馬（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BMW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）汽車，成為進口高級車的第一名市場占有率。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國泰銀行推出最頂級信用卡（世界卡），以金字塔頂端人口，年所得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萬以上人士才能辦卡。</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三、產品繁殖策略（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Product-Proliferation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市場挑戰者可以尾隨市場領導者暢銷之產品，而相繼推出不同形式、規格、包裝、口味之近似產品，以互相爭奪市場。</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、例如：光泉優酪乳推出「晶球式」</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的優酪乳，以區別於一般水式優酪乳。</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、漢斯商城（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Hunt’s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）在番茄醬市場緊隨亨氏公司（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Heinz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）之後的原因，乃在漢斯商城（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Hunt’s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）提供了多種口味和大小，而亨氏公司（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Heinz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）則只有一種口味和容納包裝規格有限。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四、產品創新策略（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Product-Innovation Strategy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市場挑戰者可以自創一個新的產品，吸引市場注目，而達到攻擊領導者之目的，並建立自己的新地位。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例如：舒酸定過敏性牙膏、華碩廉價的</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Eee</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PC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電腦、蘋果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iPod</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、豐田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高級汽車、索尼</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PS3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游戲機、大熒幕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吋以上的液晶電視機、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智慧型手機等，均屬於產品創新策略。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五、製造成本降低策略（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Cost-Down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透過產品成本降低，可以使產品價格更具彈性，强化市場競爭力，此為日本企業界所常使用之方法。</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、例如：臺灣資訊電腦業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OEM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代工廠，如廣達、仁寶、緯創等公司，均採規模經濟化的低價成本，搶美國及日本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OEM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大訂單量。</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、臺塑石油製造成本因用人成本及管理得當，製造成本略低於市場老大的國營企業中油公司，使其汽油產品價格更具挑戰彈性。</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六、通路創新策略（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Distribution Innovation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市場挑戰者可以透過創新性的通路而滲入市場，讓市場領導者出其不意而措手不及。</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來自日本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DHC</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化妝品型錄，採取在超商免費取閲的模式，殺出一條美容保養品的新品牌之路。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年度，營業額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萬名會員。這與一般在百貨公司擺專櫃的模式不一樣。</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資訊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Computer, Communication, Consumer Electronics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、數位家電、手機及美容保養品等，均在家樂福量販店等通路銷售，成果不錯，也算是一種通路創新。</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七、改進服務策略（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Service-improve Strategy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建立一種完善的售前、售後服務系統，提供客戶不同於市場領導者之附加服務功能，以爭取此客戶之同情與認同，而奪取一份市場。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、例如：統一速達公司可以在指定時間内（例如：晚上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點至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點）將貨送達家裏，</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以便有人收貨，避免白跑一趟，或客人的抱怨。</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、統一超商引進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機，便利消費者金融提款及轉賬之用。</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、福特汽車推出維修中心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Quality Care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計畫。</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、大型網路購物公司推出大臺北地區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小時送貨到家服務。</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、麥當勞推出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小時不打烊及送貨到家的服務措施。</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八、密集的廣告促銷活動（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Intensive Advertising Promotion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蘋果日報在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日正式在臺上市，搶攻國内三大報市場。各種雜誌及電視臺均大幅報導暴風來到。</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而在南京東路及敦化北路大型帷幕墻看板，標題是：送蘋果，看真相，一咬上癮。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臺新銀行強打「財富管理銀行」</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新定位。</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滙豐銀行（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HSBC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）强打「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Direct 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倍」紅利賺的電視廣告及關鍵字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倍搜尋廣告。</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豐田的</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凌志</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）汽車，每年均會強打廣告，塑造品牌形象，其標志（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）「專注完美，近乎苛求」更是耳熟能詳。</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説明如圖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市場挑戰者之行銷策略：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、價格折扣戰策略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、名氣產品策略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、產品繁殖策略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、產品創新策略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、製造成本降低策略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、通路創新策略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、改進服務策略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、密集廣告促銷策略</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21</a:t>
            </a:fld>
            <a:endParaRPr lang="en-US" altLang="zh-CN" dirty="0"/>
          </a:p>
        </p:txBody>
      </p:sp>
    </p:spTree>
    <p:extLst>
      <p:ext uri="{BB962C8B-B14F-4D97-AF65-F5344CB8AC3E}">
        <p14:creationId xmlns:p14="http://schemas.microsoft.com/office/powerpoint/2010/main" val="1085285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第二節 在不同產品生命週期</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之行銷策略（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Marketing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一、產品生命週期概念</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、產品生命週期（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 Life Cycle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，簡稱：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PLC</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、導入期（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Introduction Stage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導入期係指一產品被導入市場的最初階段，此時銷售成長較為緩慢，而且因導入期廣告支出較多，且銷量少、單位成本高，故利潤很微薄，甚且無利潤。</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、廉價小型筆記型電腦（華碩易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行動手機（第三代行動彩色上網手機）。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、大尺寸液晶平面電視機。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、數位機上盒（</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Set Top Box</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）與數位電視機（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Digital TV</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、洗衣烘乾二合一機。</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、成長期（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Growth Stage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成長期時，產品已迅速為消費者接受，銷量大幅擴張，單位成本低，故利潤已顯著增加。</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、液晶電視機。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、筆記型電腦（</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NoteBook</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computer, NB</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、兒童教育補習（英語班、才藝班、安親班）。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、溫泉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SPA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、寬頻高速上網（中華光世代）。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、藥妝日用品連鎖店。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、網站購物。</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、鐳射（激光）（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laser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）美容。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、國内外旅游。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、成熟期（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Maturity Stage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成熟期時，產品已經廣為消費者所使用，銷售量呈緩慢小幅成長或維持穩定；由於競爭者投入市場增多，導致產品價格下降，廣告行銷費用支出上升，故總利潤不如成長時之高。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、家電。</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、桌上型電腦。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、食品、飲料。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、人壽保險。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、機車。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、大型醫院。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、化妝品。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、保養品。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、健身中心。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、出版。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、菸酒。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、雜誌。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、電視頻道。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、唱片。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、大學教育。</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、國内、國際航空。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、衰退期（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Decline Stage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此期產品功能已漸為其他新產品所取代，故銷量及總利潤均呈下跌趨勢。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、報紙廣告。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、紡織品。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、瓷磚。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、水泥。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、傳統雜貨店。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、批發商、中盤商。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、計程車業（被捷運取代）。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、鐵路業（被高速鐵路取代）。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、國内航空業（被高速鐵路取代）。</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原則上，在不同的產品與企業發展階段，公司必須注意大環境變化，以便採取適當的策略。生產者在產品生命週期四個階段當中，會依企業内部資源限制或環境外部變動情形施予不同的操作及策略，用以因應不同的模仿產品競爭及市場顧客喜好做多樣性變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、導入期階段</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產品初次在市場上銷售與曝光，消費者對產品仍未能了解。開始僅有少數具有開創性消費者願意嘗試購買。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、成長期階段</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消費者在此階段對產品並不陌生，此時產品的銷售數量亦穩定的成長增加當中。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、成熟期階段</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產品進入成熟階段市場應已充斥著同質性相仿產品，消費者有了各式各樣的選擇。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、衰退期階段</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產品進入衰退期即代表消費者對其產品喜好或熱衷已逐漸消退，可反應在市場銷售量上。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、改進（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Refinement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）或加入新功能（</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New Application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）階段</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般產品在進入衰退期後銷量會逐步下降，直至在市場消失為止。但亦有產品在進入衰退期前或後改進產品，或為產品加入新功能。如改進設計做得好，不單可延遲產品的衰退期，甚至可把產品的生命週期推向第二個高峰。</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22</a:t>
            </a:fld>
            <a:endParaRPr lang="en-US" altLang="zh-CN" dirty="0"/>
          </a:p>
        </p:txBody>
      </p:sp>
    </p:spTree>
    <p:extLst>
      <p:ext uri="{BB962C8B-B14F-4D97-AF65-F5344CB8AC3E}">
        <p14:creationId xmlns:p14="http://schemas.microsoft.com/office/powerpoint/2010/main" val="2255876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二、面對</a:t>
            </a:r>
            <a:r>
              <a:rPr lang="zh-CN" altLang="en-US" sz="1800" dirty="0">
                <a:solidFill>
                  <a:srgbClr val="000000"/>
                </a:solidFill>
                <a:latin typeface="Times New Roman" pitchFamily="18" charset="0"/>
                <a:cs typeface="Times New Roman" pitchFamily="18" charset="0"/>
              </a:rPr>
              <a:t>「成熟」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Maturity Stage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行銷策略與行銷活動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、擴大滲透率將非使用者轉變成使用者策略（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Increase Penetration Strategy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、提升產品的價値，因而增加產品的特質、利益或服務。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、提升產品價値，經由整合性系統的設計。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、選定潛在目標區隔市場，並做大量廣告宣傳活動。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、藉由開發創新配銷系統，而改善產品的可行性。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、經由業務人員銷售努力，以開發新世代消費者。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、國内汽車業者開發</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March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ALTIS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等較小型的汽車，以適合女性消費者購車需求，以使購車族從男性擴及女性的非使用者。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、國内各大學廣設推廣進修教育，設立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EMBA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班、學分班、各種專業課程，使過去受過正規教育的消費者，能有再進修機會。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、唱片業者發行懷念老歌、民歌系列，吸引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歲消費者購買唱片。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、延伸使用策略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、增加現有使用者的使用頻率</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、經由提供額外附加包裝容量或設計。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、鼓勵大容量採購，提供數量折扣誘因，或促銷活動。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、提醒在不同使用環境下之利益。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、克寧奶粉或一般礦泉水，出現大容量包裝，使消費者買回去後，可能會加速使用頻率，否則會壞掉。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、手機行動電話業者廣告誘使大眾在不同場合，經常使用手機打電話，對於達到一定用話者還給予折扣優待。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、鼓勵現有使用者較廣泛多元的使用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、發展產品缐擴增，以做額外的使用。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、開發及促進新的使用及應用。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、與補充性產品搭配促銷。</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經常會有創新服務推出，使得消費者會不斷增加到統一超商的頻率。例如：可以沖洗照片、可以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轉賬、可以買午餐國民便當、可以預約節慶禮品，以及多功能便利商店終端機（</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ibon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）機器下載服務等。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、國内六福村、九族文化村、劍湖山等主題遊樂區，經常會定期推出新的主題遊樂設施，以吸引游客再次、多次的光臨消費。</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、國内信用卡公司，不僅推行一般性的金卡，而且還有較高所得水準的白金卡，另外還有現金卡，功能不斷延伸，消費者使用信用卡的機會及頻率也擴大。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、市場擴張策略（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Market Expansion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、發展差異化品牌或產品缐，以抓住不同的區隔目標群體。</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、考慮私有品牌商品</a:t>
            </a:r>
            <a:r>
              <a:rPr lang="zh-TW" altLang="en-US" sz="1800" dirty="0">
                <a:solidFill>
                  <a:srgbClr val="000000"/>
                </a:solidFill>
                <a:latin typeface="Times New Roman" pitchFamily="18" charset="0"/>
                <a:cs typeface="Times New Roman" pitchFamily="18" charset="0"/>
              </a:rPr>
              <a:t>（</a:t>
            </a:r>
            <a:r>
              <a:rPr lang="en-US" altLang="zh-TW" sz="1800" dirty="0">
                <a:solidFill>
                  <a:srgbClr val="000000"/>
                </a:solidFill>
                <a:latin typeface="Times New Roman" pitchFamily="18" charset="0"/>
                <a:cs typeface="Times New Roman" pitchFamily="18" charset="0"/>
              </a:rPr>
              <a:t>Patent Logo, PL</a:t>
            </a:r>
            <a:r>
              <a:rPr lang="zh-TW" altLang="en-US" sz="1800" dirty="0">
                <a:solidFill>
                  <a:srgbClr val="000000"/>
                </a:solidFill>
                <a:latin typeface="Times New Roman" pitchFamily="18" charset="0"/>
                <a:cs typeface="Times New Roman"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、建立獨特配銷通路，以更有效觸及潛在客戶。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、進入全球市場。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、設計廣告、促銷活動及人員銷售活動，以擴增未被開發的區隔市場。</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、國内寶僑（</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Procter&amp;Gamble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）公司不斷推出六、七種差異化品牌洗髮精，擴張市場。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、電視機業者推出液晶電視機，再創熱潮。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、家電業者推出空氣清淨機及變頻冷氣機（省電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冷暖兩用），此為創新產品，使市場擴張。</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、國内各超商推出私有品牌</a:t>
            </a:r>
            <a:r>
              <a:rPr lang="zh-TW" altLang="en-US" sz="1800" dirty="0">
                <a:solidFill>
                  <a:srgbClr val="000000"/>
                </a:solidFill>
                <a:latin typeface="Times New Roman" pitchFamily="18" charset="0"/>
                <a:cs typeface="Times New Roman" pitchFamily="18" charset="0"/>
              </a:rPr>
              <a:t>（</a:t>
            </a:r>
            <a:r>
              <a:rPr lang="en-US" altLang="zh-TW" sz="1800" dirty="0">
                <a:solidFill>
                  <a:srgbClr val="000000"/>
                </a:solidFill>
                <a:latin typeface="Times New Roman" pitchFamily="18" charset="0"/>
                <a:cs typeface="Times New Roman" pitchFamily="18" charset="0"/>
              </a:rPr>
              <a:t>Patent Logo, PL</a:t>
            </a:r>
            <a:r>
              <a:rPr lang="zh-TW" altLang="en-US" sz="1800" dirty="0">
                <a:solidFill>
                  <a:srgbClr val="000000"/>
                </a:solidFill>
                <a:latin typeface="Times New Roman" pitchFamily="18" charset="0"/>
                <a:cs typeface="Times New Roman"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商品，例如：關東煮、三明治、飯糰、冰砂、涼麵等，以擴大市場。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、手機行動電話業者，向上發展第四代上網（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）手機服務。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、個人電腦（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）廠商從桌上型電腦發展到筆記型電腦（</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NoteBook</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computer, NB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），現在則更發展一萬元低價電腦。</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、中華電信公司提供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ADSL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寬頻高速上網功能，以區別過去</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HiNet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窄頻撥號連接上網。</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23</a:t>
            </a:fld>
            <a:endParaRPr lang="en-US" altLang="zh-CN" dirty="0"/>
          </a:p>
        </p:txBody>
      </p:sp>
    </p:spTree>
    <p:extLst>
      <p:ext uri="{BB962C8B-B14F-4D97-AF65-F5344CB8AC3E}">
        <p14:creationId xmlns:p14="http://schemas.microsoft.com/office/powerpoint/2010/main" val="674674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zh-TW" altLang="en-US" sz="1800" dirty="0">
                <a:solidFill>
                  <a:srgbClr val="000000"/>
                </a:solidFill>
                <a:latin typeface="Times New Roman" pitchFamily="18" charset="0"/>
                <a:cs typeface="Times New Roman" pitchFamily="18" charset="0"/>
              </a:rPr>
              <a:t>「衰退階段」</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Decline Stage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、確認弱勢產品，並減少其投資。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、對於已絕對無望的產品，結束其產銷運作，做退場機制。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、將售價降低，打折出售，以收回現金週轉之用。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、增加各方面投資，以確保使衰退再回復到正常水準。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、增加於强調產品的投資，以獲取第一市場占有率。</a:t>
            </a:r>
          </a:p>
          <a:p>
            <a:pPr marL="0" marR="0" lvl="0" indent="0" algn="just" defTabSz="914400" rtl="0" eaLnBrk="0" fontAlgn="base" latinLnBrk="0" hangingPunct="0">
              <a:lnSpc>
                <a:spcPct val="100000"/>
              </a:lnSpc>
              <a:spcBef>
                <a:spcPct val="30000"/>
              </a:spcBef>
              <a:spcAft>
                <a:spcPct val="0"/>
              </a:spcAft>
              <a:buClrTx/>
              <a:buSzTx/>
              <a:buFontTx/>
              <a:buNone/>
              <a:tabLst/>
              <a:defRPr/>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zh-TW" altLang="en-US" sz="1800" dirty="0">
                <a:solidFill>
                  <a:srgbClr val="000000"/>
                </a:solidFill>
                <a:latin typeface="Times New Roman" pitchFamily="18" charset="0"/>
                <a:cs typeface="Times New Roman" pitchFamily="18" charset="0"/>
              </a:rPr>
              <a:t>「衰退階段」</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Decline Stage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產品之跡象</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在衰退期的產品或是成熟期末尾的產品，很可能出現以下若干跡象：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、銷售額（量）連年下降或成長很微小。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、價格不斷下跌；無法回升。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、利潤也因價格下跌而連帶縮減，甚至虧損經營。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、面臨新的替代品出現，例如：木質網球拍已經為纖維網球拍取代。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、產品的功能無法有效做新的突破。</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、面臨顧客對此需求的減弱，例如：過去縫紉機銷售，已因消費者購買成衣的習慣，而漸漸失去它的市場。</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24</a:t>
            </a:fld>
            <a:endParaRPr lang="en-US" altLang="zh-CN" dirty="0"/>
          </a:p>
        </p:txBody>
      </p:sp>
    </p:spTree>
    <p:extLst>
      <p:ext uri="{BB962C8B-B14F-4D97-AF65-F5344CB8AC3E}">
        <p14:creationId xmlns:p14="http://schemas.microsoft.com/office/powerpoint/2010/main" val="3556967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六、面對「導入期」（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Introduction </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tage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依據促銷程度與產品售價的高低不同，總共有四種不同策略，企業必須考慮狀況不同而審慎採用適當策略。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、快速吸脂策略（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Market-skimming Stage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）（產品售價高）</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所謂「市場吸脂法」係指公司以訂定高價位方式，迅速在短期内獲取最大的投資報酬，又稱「吸脂訂價」（</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Skim-the-cream Pricing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），此屬於高價之策略。</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（註：所謂吸脂，意指把乳牛所產出的乳脂，上面一層最厚的脂肪吸取下來，有最油、最肥之意，故又被視為訂定高價之由來。）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説服大眾具備高價格水準的產品價値，適用狀況是：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、大部分人並不知道產品存在。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、知道該產品的消費者願意以高價擁有它。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、面對潛在產品競爭，企業要建立品牌偏好。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、產品具有相當的獨特性及差異化。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、產品率先推出市場，市場暫時不易出現太多競爭者。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、初期進入門檻高。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、快速滲透策略（促銷程度高、產品售價低）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此策略可最迅速獲取最大市場占有率，適用狀況是：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、市場非常大。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、購買者非常重視價格，價格敏感度高。</a:t>
            </a:r>
          </a:p>
          <a:p>
            <a:pPr>
              <a:lnSpc>
                <a:spcPct val="150000"/>
              </a:lnSpc>
            </a:pPr>
            <a:r>
              <a:rPr lang="en-US" altLang="zh-TW" sz="1800" dirty="0">
                <a:effectLst/>
                <a:latin typeface="等线" panose="02010600030101010101" pitchFamily="2" charset="-122"/>
                <a:cs typeface="Times New Roman" panose="02020603050405020304" pitchFamily="18" charset="0"/>
              </a:rPr>
              <a:t>3</a:t>
            </a:r>
            <a:r>
              <a:rPr lang="zh-TW" altLang="zh-TW" sz="1800" dirty="0">
                <a:effectLst/>
                <a:ea typeface="等线" panose="02010600030101010101" pitchFamily="2" charset="-122"/>
                <a:cs typeface="Times New Roman" panose="02020603050405020304" pitchFamily="18" charset="0"/>
              </a:rPr>
              <a:t>、未來潛在競爭激烈，進入門檻低。</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25</a:t>
            </a:fld>
            <a:endParaRPr lang="en-US" altLang="zh-CN" dirty="0"/>
          </a:p>
        </p:txBody>
      </p:sp>
    </p:spTree>
    <p:extLst>
      <p:ext uri="{BB962C8B-B14F-4D97-AF65-F5344CB8AC3E}">
        <p14:creationId xmlns:p14="http://schemas.microsoft.com/office/powerpoint/2010/main" val="2864778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七、面對「成長期」（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Growth Stage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）市場的行銷策略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、增加產品樣式，專注於改善產品品質、内容、特色、外觀、包裝設計、包封，以及大小尺寸等。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、進入新的市場區隔。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、進入新的配銷通路。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、廣告策略由建立產品認知轉移至説服消費者購買。</a:t>
            </a:r>
          </a:p>
          <a:p>
            <a:pPr>
              <a:lnSpc>
                <a:spcPct val="150000"/>
              </a:lnSpc>
            </a:pPr>
            <a:r>
              <a:rPr lang="en-US" altLang="zh-TW" sz="1800" dirty="0">
                <a:effectLst/>
                <a:latin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五</a:t>
            </a:r>
            <a:r>
              <a:rPr lang="en-US" altLang="zh-TW" sz="1800" dirty="0">
                <a:effectLst/>
                <a:ea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、適時降價或舉辦大型促銷活動，以吸引價格敏感者。</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26</a:t>
            </a:fld>
            <a:endParaRPr lang="en-US" altLang="zh-CN" dirty="0"/>
          </a:p>
        </p:txBody>
      </p:sp>
    </p:spTree>
    <p:extLst>
      <p:ext uri="{BB962C8B-B14F-4D97-AF65-F5344CB8AC3E}">
        <p14:creationId xmlns:p14="http://schemas.microsoft.com/office/powerpoint/2010/main" val="807167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第三節 「策略行銷管理」（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Strategic Marketing Management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）重裝出擊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過去傳統的行銷管理，比較著重及强調的是行銷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（產品、通路、定價、推廣）的分析規劃及執行，亦大致視行銷管理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的邏輯。</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過，到了晚近，由於經營環境變化起伏很大，競爭對手的市場爭奪戰亦日益激烈，而行銷層面亦與公司經營策略層面的關聯性，日益產生連結性。因為，唯有連結好的競爭策略及有力的行銷活動，才能為公司創下優越的業績與市場領導地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因而，「策略行銷管理」（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Strategic Marketing Management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）亦成為行銷人員必須重視的一個新概念及新做法。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一、策略行銷管理的循環架構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一個完整面向的策略行銷管理循環架構，應該包括八個階段，如圖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所示。這八個階段項目，包括：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、策略環境分析與評估。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、策略分析結果。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、確立策略性行銷政策。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、發展行銷戰略及戰術具體計畫。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、外部協力行銷單位的配合。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、編製行銷（營業）預算。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、執行及管理行銷計畫達成度。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、行銷成果展現及追求下一波再成長。</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16-3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策略行銷完整循環架構：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、策略環境分析與評估。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、策略分析結果。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、確立策略性行銷政策。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、發展行銷戰略及戰術具體計畫。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、外部協力行銷單位的配合。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、編製行銷（營業）預算。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、執行及管理行銷計畫達成度。</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、行銷成果展現及追求下一波再成長。</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27</a:t>
            </a:fld>
            <a:endParaRPr lang="en-US" altLang="zh-CN" dirty="0"/>
          </a:p>
        </p:txBody>
      </p:sp>
    </p:spTree>
    <p:extLst>
      <p:ext uri="{BB962C8B-B14F-4D97-AF65-F5344CB8AC3E}">
        <p14:creationId xmlns:p14="http://schemas.microsoft.com/office/powerpoint/2010/main" val="1512318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策略環境分析與評估的第一個階段中，是非常重要的。因為在為公司制定可行的、有效的及致勝的行銷策略及計畫中，必須充分與即時的掌握好整個行銷環境的變化及趨勢。而在行銷策略環境分析與評估中，又可區分為三種分析的内涵，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第一：外部分析。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包括競爭者分析、市場分析、顧客分析及總體環境分析等，四個分析的面向。</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第二：内部分析。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包括公司内部各種營運部門的優劣勢如何的檢討及評估。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第三：競爭策略抉擇分析。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在這個行銷環境與市場競爭中，採取各種競爭策略導向的優缺點分析及可行性分析，包括成本、差異化、品牌、產品創新及價格等，各種不同競爭策略導向的評估及選擇。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16-4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策略環境分析與評估：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、外部分析：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、競爭者分析：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、競爭者最新動態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、各競爭對手的優勢及劣勢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、各競爭對手的背景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、各競爭對手勝出的關鍵點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、市場規模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、市場生命週期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、市場的獲利性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、市場成長性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、市場結構性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、市場進入障礙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、市場關鍵成功因素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、市場成本結構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、市場通路結構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、市場發展趨勢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、顧客區隔類型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、顧客購買動機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、顧客購買力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、顧客滿意度狀況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、未被滿足的需求</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、顧客忠誠度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、如何創造顧客價値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、總體環境分析：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、科技變化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、人口統計變化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、社會文化變化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、經濟景氣變化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、政府法令變化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、供應商變化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、國際環境變化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、内部分析：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、組織與人力分析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、財務分析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、製造分析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、研發分析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、物流配送分析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、行銷業務分析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、專利權分析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、品牌資源分析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、國際行銷分析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、競爭策略分析：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、成本競爭策略導向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、差異化競爭策略導向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、品牌競爭策略導向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、產品創新競爭策略導向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、價格競爭策略導向</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當第一階段對策略環境分析與評估完成之後，即可進行第二階段策略分析結果的確定研議，如圖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，這包括了：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、這個市場存在什麽樣的空間？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、這個市場的商機何在及未來發展趨勢與方向為何？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、這個市場現在面臨哪些問題點？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、對本公司進入這個市場與這類產品業務之自我優劣勢的了解、比較分析及確認。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、本公司進入這個市場贏的核心競爭力（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Core-competence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）及關鍵成功因素（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Key Success Factor, KSF</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）何在？</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、本公司應采取什麽樣的競爭策略型態與内涵的決定？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16-5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策略分析結果：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、市場存在的空間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、市場商機何在及趨勢何在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、市場現有問題點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、自我優勢與劣勢的確認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、贏的核心競爭力（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Core-competence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）及關鍵成功因素（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Key Success Factor, KSF</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）何在</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、競爭策略型態與内涵的決定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針對上述策略分析結果，到第三階段則進入到策略性行銷政策的確認及建立，如圖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所示。此階段是對策略性行銷的大方向、大戰略及大原則，所確立的一些必要政策指標，包括：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、公司應如何真正貫徹顧客導向策略？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、公司應如何做有效與正確的市場區隔策略？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、公司應如何明確產品定位、品牌定位及品牌策略？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、公司應做哪些方向的產品或市場成長的抉擇？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、公司為落實策略行銷體制，在組織及企業文化變革方面，應做如何之配合？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、公司應如何安排資源投入及其配置原則，以使策略行銷火力充足？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、對公司未來的行銷願景及目標的宣示，以作為全體員工奮進奪標的總體意志力。</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16-6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確立策略性行銷政策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、顧客導向策略（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Customer-driven Strategy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、市場區隔策略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、產品定位、品牌定位、品牌策略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、成長方向的抉擇（產品或市場矩陣）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、組織變革與企業文化變革的配合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、公司資源投入與配置原則</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、行銷願景與目標</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28</a:t>
            </a:fld>
            <a:endParaRPr lang="en-US" altLang="zh-CN" dirty="0"/>
          </a:p>
        </p:txBody>
      </p:sp>
    </p:spTree>
    <p:extLst>
      <p:ext uri="{BB962C8B-B14F-4D97-AF65-F5344CB8AC3E}">
        <p14:creationId xmlns:p14="http://schemas.microsoft.com/office/powerpoint/2010/main" val="2906281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第一：外部分析。</a:t>
            </a:r>
          </a:p>
          <a:p>
            <a:pPr>
              <a:lnSpc>
                <a:spcPct val="150000"/>
              </a:lnSpc>
            </a:pP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包括競爭者分析、市場分析、顧客分析及總體環境分析等，四個分析的面向。</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29</a:t>
            </a:fld>
            <a:endParaRPr lang="en-US" altLang="zh-CN" dirty="0"/>
          </a:p>
        </p:txBody>
      </p:sp>
    </p:spTree>
    <p:extLst>
      <p:ext uri="{BB962C8B-B14F-4D97-AF65-F5344CB8AC3E}">
        <p14:creationId xmlns:p14="http://schemas.microsoft.com/office/powerpoint/2010/main" val="117525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endPar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a:t>
            </a:fld>
            <a:endParaRPr lang="en-US" altLang="zh-CN" dirty="0"/>
          </a:p>
        </p:txBody>
      </p:sp>
    </p:spTree>
    <p:extLst>
      <p:ext uri="{BB962C8B-B14F-4D97-AF65-F5344CB8AC3E}">
        <p14:creationId xmlns:p14="http://schemas.microsoft.com/office/powerpoint/2010/main" val="2137387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第一：外部分析。</a:t>
            </a:r>
          </a:p>
          <a:p>
            <a:pPr>
              <a:lnSpc>
                <a:spcPct val="150000"/>
              </a:lnSpc>
            </a:pP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包括競爭者分析、市場分析、顧客分析及總體環境分析等，四個分析的面向。</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30</a:t>
            </a:fld>
            <a:endParaRPr lang="en-US" altLang="zh-CN" dirty="0"/>
          </a:p>
        </p:txBody>
      </p:sp>
    </p:spTree>
    <p:extLst>
      <p:ext uri="{BB962C8B-B14F-4D97-AF65-F5344CB8AC3E}">
        <p14:creationId xmlns:p14="http://schemas.microsoft.com/office/powerpoint/2010/main" val="298421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第一：外部分析。</a:t>
            </a:r>
          </a:p>
          <a:p>
            <a:pPr>
              <a:lnSpc>
                <a:spcPct val="150000"/>
              </a:lnSpc>
            </a:pP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包括競爭者分析、市場分析、顧客分析及總體環境分析等，四個分析的面向。</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31</a:t>
            </a:fld>
            <a:endParaRPr lang="en-US" altLang="zh-CN" dirty="0"/>
          </a:p>
        </p:txBody>
      </p:sp>
    </p:spTree>
    <p:extLst>
      <p:ext uri="{BB962C8B-B14F-4D97-AF65-F5344CB8AC3E}">
        <p14:creationId xmlns:p14="http://schemas.microsoft.com/office/powerpoint/2010/main" val="2396266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第一：外部分析。</a:t>
            </a:r>
          </a:p>
          <a:p>
            <a:pPr>
              <a:lnSpc>
                <a:spcPct val="150000"/>
              </a:lnSpc>
            </a:pP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包括競爭者分析、市場分析、顧客分析及總體環境分析等，四個分析的面向。</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32</a:t>
            </a:fld>
            <a:endParaRPr lang="en-US" altLang="zh-CN" dirty="0"/>
          </a:p>
        </p:txBody>
      </p:sp>
    </p:spTree>
    <p:extLst>
      <p:ext uri="{BB962C8B-B14F-4D97-AF65-F5344CB8AC3E}">
        <p14:creationId xmlns:p14="http://schemas.microsoft.com/office/powerpoint/2010/main" val="2970993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第二：内部分析。</a:t>
            </a:r>
          </a:p>
          <a:p>
            <a:pPr>
              <a:lnSpc>
                <a:spcPct val="150000"/>
              </a:lnSpc>
            </a:pPr>
            <a:r>
              <a:rPr lang="zh-TW" altLang="zh-TW" sz="1800" dirty="0">
                <a:effectLst/>
                <a:ea typeface="等线" panose="02010600030101010101" pitchFamily="2" charset="-122"/>
                <a:cs typeface="Times New Roman" panose="02020603050405020304" pitchFamily="18" charset="0"/>
              </a:rPr>
              <a:t>包括公司内部各種營運部門的優劣勢如何的檢討及評估。</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33</a:t>
            </a:fld>
            <a:endParaRPr lang="en-US" altLang="zh-CN" dirty="0"/>
          </a:p>
        </p:txBody>
      </p:sp>
    </p:spTree>
    <p:extLst>
      <p:ext uri="{BB962C8B-B14F-4D97-AF65-F5344CB8AC3E}">
        <p14:creationId xmlns:p14="http://schemas.microsoft.com/office/powerpoint/2010/main" val="2597944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第三：競爭策略抉擇分析。</a:t>
            </a:r>
          </a:p>
          <a:p>
            <a:pPr>
              <a:lnSpc>
                <a:spcPct val="150000"/>
              </a:lnSpc>
            </a:pPr>
            <a:r>
              <a:rPr lang="zh-TW" altLang="zh-TW" sz="1800" dirty="0">
                <a:effectLst/>
                <a:ea typeface="等线" panose="02010600030101010101" pitchFamily="2" charset="-122"/>
                <a:cs typeface="Times New Roman" panose="02020603050405020304" pitchFamily="18" charset="0"/>
              </a:rPr>
              <a:t>在這個行銷環境與市場競爭中，採取各種競爭策略導向的優缺點分析及可行性分析，包括成本、差異化、品牌、產品創新及價格等，各種不同競爭策略導向的評估及選擇。</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34</a:t>
            </a:fld>
            <a:endParaRPr lang="en-US" altLang="zh-CN" dirty="0"/>
          </a:p>
        </p:txBody>
      </p:sp>
    </p:spTree>
    <p:extLst>
      <p:ext uri="{BB962C8B-B14F-4D97-AF65-F5344CB8AC3E}">
        <p14:creationId xmlns:p14="http://schemas.microsoft.com/office/powerpoint/2010/main" val="2420182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邁克爾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波特（</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Michael </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E.Porter</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1947 — </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），男，哈佛商學院大學教授（大學教授，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University Professor</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，是哈佛大學的最高榮譽，邁克爾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波特是該校歷史上第四位獲得此項殊榮的教授）。邁克爾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波特在世界管理思想界可謂是“活著的傳奇”，他是當今全球第一戰略權威，是商業管理界公認的“競爭戰略之父”，在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年世界管理思想家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強排行榜上，他位居第一。</a:t>
            </a:r>
            <a:endPar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二、策略行銷的涵義及策略做法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意指任何行銷有策略性的重大行動，行銷前面加個策略性的做法，將對行銷成果發揮正面與有利的影響力。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、策略做法（十八種）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、波特教授：低成本、差異化行銷（特色化）、專注化。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、併購策略（收購）：簡稱：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Mergers and Acquisitions, M&amp;A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併加收購等於併購。最近有好幾個案例可以歸類為此；如福客多（把營業讓予權讓給全家便利店）、臺北農產超市賣給全聯福利中心、特意購賣給家樂福、維力食品賣給統一；即在短時間又不花很多錢，就可以拓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、合併策略：相互合併。</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、分割策略：宏碁電腦（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、垂直整合策略：上、下游整合。</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、水平整合策略：水平式的整合，如福客多被全家併購。</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、自有品牌策略：私有的商標（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Patent Logo, PL</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、海外市場策略：新光三越到中國大陸等。</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、產品缐策略：產品缐不斷擴張的策略，如統一的飲料。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、代理策略：英國瑪莎百貨（</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Marks&amp;Spencer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M&amp;S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）的代理等。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、引進新事業策略：王品的牛排。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、多品牌策略。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、高級化、頂級化策略。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、獨賣策略。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、虛實通路並進策略：雄獅旅遊和易遊網的實體店面。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、利基市場（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Niche Market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、異業合作策略：信用卡的異業合作。</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、產品創新策略。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、二十種「策略性行銷」趨勢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、公仔策略行銷：全家便利商店好神公仔，營業額增加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億元，毛利額淨增加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億元，廣告費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億元，淨賺大概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億元。全家運用的行銷：在七月鬼月推出好神公仔，偵測環境的變化。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、自有品牌行銷（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Private Brand or Private Label, PB/PL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的茶飲料在夏季也成功推出；家樂福的自有品牌：高中低品質的產品，營業額占全營業額的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、複合式行銷：萊爾富的自製麵包、糕點。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、併購行銷：如前述併購。</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、整合式店頭行銷：賣場内的整合行銷、專案方式、帶動等，整合在一起的行銷，根據</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333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理論，有三成的人在店頭中看到便宜者會願意買，三成的人是品牌愛用者，另外三成是介於中間者。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、頂級行銷。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、多品牌行銷：如雄獅旅游的實體和虛體的品牌。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、實虛通路並進式行銷。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、低成本行銷。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、價値行銷。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、忠誠卡行銷：遠東百貨的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Happy 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購物卡，有三成的人在使用，故此可以了解有一定的忠誠度。家樂福的好康卡，有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萬的卡友。忠誠卡的行銷，就是希望客戶再回流，造成一定的行銷度。會推忠誠卡是因為：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、環境變化；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、太競爭；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、品牌忠誠度下降；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、供應商增加；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型社會兩極化產生。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、運動行銷：美國職業棒球大聯盟（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Major League Baseball</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，簡稱：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MLB</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，或大聯盟）運動員：王建民。</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、異業合作行銷。</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、重要人物（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very important person, VIP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、產品創新行銷。</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、產品缐組合行銷。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、集團支援整合行銷。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、獨家行銷。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、品牌切割行銷。</a:t>
            </a:r>
          </a:p>
          <a:p>
            <a:pPr>
              <a:lnSpc>
                <a:spcPct val="150000"/>
              </a:lnSpc>
            </a:pPr>
            <a:r>
              <a:rPr lang="en-US" altLang="zh-TW" sz="1800" dirty="0">
                <a:effectLst/>
                <a:latin typeface="等线" panose="02010600030101010101" pitchFamily="2" charset="-122"/>
                <a:cs typeface="Times New Roman" panose="02020603050405020304" pitchFamily="18" charset="0"/>
              </a:rPr>
              <a:t>20</a:t>
            </a:r>
            <a:r>
              <a:rPr lang="zh-CN" altLang="zh-TW" sz="1800" dirty="0">
                <a:effectLst/>
                <a:ea typeface="等线" panose="02010600030101010101" pitchFamily="2" charset="-122"/>
                <a:cs typeface="Times New Roman" panose="02020603050405020304" pitchFamily="18" charset="0"/>
              </a:rPr>
              <a:t>、代理國外名牌行銷。</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35</a:t>
            </a:fld>
            <a:endParaRPr lang="en-US" altLang="zh-CN" dirty="0"/>
          </a:p>
        </p:txBody>
      </p:sp>
    </p:spTree>
    <p:extLst>
      <p:ext uri="{BB962C8B-B14F-4D97-AF65-F5344CB8AC3E}">
        <p14:creationId xmlns:p14="http://schemas.microsoft.com/office/powerpoint/2010/main" val="2591073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三、嶄新且完整的「策略行銷組合」（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Strategic Marketing Mix</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8P/1S/1B/2C</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在第四階段中，也是整個策略行銷的最核心關鍵樞紐所在。此即公司應發展出策略行銷的火力攻擊武器，包括了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的創新行銷計劃，如圖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16-7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發展行銷戰略與戰術創新計畫（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計畫）：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、產品策略與計畫（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、通路策略與計畫（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Place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、訂價策略與計畫（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Pricing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、推廣策略與計畫（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Promotion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、公共關係策略與計畫（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Relationship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、業務組織與銷售策略及計</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畫</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Personal Sales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、實體環境策略與計</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畫</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Physical Environment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、服務客戶的流程作業策略與計畫（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Processing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、整體服務策略與計畫（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Service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1B</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、品牌策略與計</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畫</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Branding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2C</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、顧客關係管理（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Customer Relations Management, CRM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、企業行銷社會責任（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Corporate Marketing Social Responsibility, CSR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8P/1S/1B/2C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的「策略行銷組合」（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Strategic Marketing Mix</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），是企業最重要行銷競爭力的總體展現，也是提供最大顧客價値，提升最高顧客滿意度，並藉以發揮勝過競爭對手的十二個決戰項目。因此，企業必須努力同時把十二個項目的組合確實做好，並做出：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、差異化；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、領先化；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、獨特化；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、創新化；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、套裝化；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、整合化。</a:t>
            </a:r>
          </a:p>
          <a:p>
            <a:pPr>
              <a:lnSpc>
                <a:spcPct val="150000"/>
              </a:lnSpc>
            </a:pPr>
            <a:r>
              <a:rPr lang="zh-TW" altLang="zh-TW" sz="1800" dirty="0">
                <a:effectLst/>
                <a:ea typeface="等线" panose="02010600030101010101" pitchFamily="2" charset="-122"/>
                <a:cs typeface="Times New Roman" panose="02020603050405020304" pitchFamily="18" charset="0"/>
              </a:rPr>
              <a:t>此為致勝目標要求的六化水準。</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36</a:t>
            </a:fld>
            <a:endParaRPr lang="en-US" altLang="zh-CN" dirty="0"/>
          </a:p>
        </p:txBody>
      </p:sp>
    </p:spTree>
    <p:extLst>
      <p:ext uri="{BB962C8B-B14F-4D97-AF65-F5344CB8AC3E}">
        <p14:creationId xmlns:p14="http://schemas.microsoft.com/office/powerpoint/2010/main" val="354238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當然，在設計、規劃、準備，甚至是執行策略行銷組合計畫的過程中，公司免不了必須仰賴外部一些行銷協力單位的支援、分工及配合，才會使公司的策略行銷競爭力更為强大。這些外部（委托外部）單位，包括了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的各種專業行銷服務單位，例如：廣告代理商、媒體購買公司、平面及電子媒體公司、公關公司、市場調查公司、異業結盟公司、贈品公司、賣場布置公司，銷售外包公司，以及：金流、物流、資訊流、產品流等公司。</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16-8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外部行銷協力單位配合：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、廣告代理商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、媒體購買公司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、平面媒體公司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、電子媒體公司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、網路、廣播、戶外媒體公司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、金流（金融銀行）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、物流（宅配、運輸、倉儲）公司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、產品流（上游供應商）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、公關公司、活動公司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、銷售業務外包公司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、賣場布置及宣傳公司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、贈品公司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、印刷、美術編輯公司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、國内異業結盟公司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、國外合作公司</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、資訊流</a:t>
            </a:r>
            <a:r>
              <a:rPr lang="zh-CN" altLang="en-US" sz="1800" dirty="0">
                <a:solidFill>
                  <a:srgbClr val="000000"/>
                </a:solidFill>
                <a:latin typeface="Times New Roman" pitchFamily="18" charset="0"/>
                <a:cs typeface="Times New Roman" pitchFamily="18" charset="0"/>
              </a:rPr>
              <a:t>（</a:t>
            </a:r>
            <a:r>
              <a:rPr lang="en-US" altLang="zh-CN" sz="1800" dirty="0">
                <a:solidFill>
                  <a:srgbClr val="000000"/>
                </a:solidFill>
                <a:latin typeface="Times New Roman" pitchFamily="18" charset="0"/>
                <a:cs typeface="Times New Roman" pitchFamily="18" charset="0"/>
              </a:rPr>
              <a:t>Stream of Information</a:t>
            </a:r>
            <a:r>
              <a:rPr lang="zh-CN" altLang="en-US" sz="1800" dirty="0">
                <a:solidFill>
                  <a:srgbClr val="000000"/>
                </a:solidFill>
                <a:latin typeface="Times New Roman" pitchFamily="18" charset="0"/>
                <a:cs typeface="Times New Roman" pitchFamily="18" charset="0"/>
              </a:rPr>
              <a:t>）代理</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，例如：抖音（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TikTok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）信息流廣告代理公司</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37</a:t>
            </a:fld>
            <a:endParaRPr lang="en-US" altLang="zh-CN" dirty="0"/>
          </a:p>
        </p:txBody>
      </p:sp>
    </p:spTree>
    <p:extLst>
      <p:ext uri="{BB962C8B-B14F-4D97-AF65-F5344CB8AC3E}">
        <p14:creationId xmlns:p14="http://schemas.microsoft.com/office/powerpoint/2010/main" val="3192607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到了第六階段，公司應該針對每一項日常行銷活動或特案行銷活動，編製出它每月、每季、每年的行銷預算或營業預算。因為，在檢驗行銷的效率及效能時，仍然必須仰賴數據作為決策前的評估及思考，以及執行後的追蹤考核與管理，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所示，行銷預算應包括它的營業收入、營業成本及損益狀況。在編製時，還應再細分到各產品別、地區別、事業別等區隔清楚的責任劃分。真正做到每一個大、中、小的「行銷戰略事業部門」（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Strategic Marketing Business Units, SMBUs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）的權責劃分及其賞罰分明，並藉此作為内部相互良性競爭的一種組織機制功能。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此外，除了損益預估數據之外，在市場占有率、品牌知名度、顧客滿意度、會員數目等目標，亦應訂出合理及具有挑戰性的攻擊數據，並作為策略行銷達成的效能考核指標。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16-9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編製行銷或營業預算：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、營業收入預算（產品別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地區別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事業別）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、營業成本與費用預算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、損益預算（產品別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地區別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事業別）（年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季</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、市場占有率目標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、品牌知名度目標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、顧客滿意度目標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、績效管理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目標管理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到了第七階段，就是進入整個策略行銷計畫的實際展開推動及其相關管理配合，如圖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所示。在這個階段中，最重要的還是必須每天、每週、每月緊緊抓住業績目標的達成狀況，並無時無刻的進行檢討、分析、改善的行動，這包括了組織、人力、制度、資訊科技（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Information Technology, 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部門合作、獎懲以及策略等各種重要内涵的機動調整及因應改變。此目的只有一個，就是要如期、如數據的達成原先訂定的預算目標才行。這就是在策略行銷管理過程中，最後的績效管理及目標管理這兩件大事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16-10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執行與管理行銷計畫：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、業績預算達成的分析、檢討及改善對策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、業績獎懲辦法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、業務人力、組織及教育訓練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、市場研究與消費者研究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、競爭者動態掌握、分析及對策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、行銷策略與方向檢討</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、資訊科技</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Information Technology, 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支援配合</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另外，如圖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所示，即是公司在選擇未來總體成長方向時，有四個區塊可加以評估分析及抉擇。</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、既有市場的滲透成長（既有市場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既有產品）。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、市場擴張延伸的成長（既有產品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、產品擴張延伸的成長（既有市場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、多角化的成長（新市場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16-11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產品和市場成長矩陣的評估及抉擇：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、既有產品和既有市場：市場滲透（市場深耕）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、既有產品和新市場：市場擴張（市場延伸）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、新產品和既有市場：產品擴張（產品延伸）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、新產品和新市場：多角化</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四、策略行銷操作架構與案例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16-12 </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策略性新事業、新版圖、新願景（</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Place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、訂價（</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Pricing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、推廣（</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Promotion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）、公共關係（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Relationship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、業務組織與銷售（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Personal Sales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）、實體環境（店頭體驗行銷）（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Physical Environment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）、服務客戶的</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流程作業（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Processing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整體服務（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Service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Branding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）、顧客關係管理（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Customer Relations Management, CRM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）、企業行銷社會責任（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Corporate Marketing Social Responsibility, CSR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SOGO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百貨復興館；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、統一超商引進瑪莎百貨、無印良品、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Plaza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生活雜貨品、多拿滋；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、王品第九個品牌「品田牧場」日式炸豬排與咖喱飯；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、康師傅在中國一年獲利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、家樂福、愛買擴大商場規模、複合式經營；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、新光三越兩岸發展；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SOGO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百貨兩岸發展；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、蘋果日報；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、興奇購物網站。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、策略性產品規劃：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、統一超商</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icash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卡突破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萬張；</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、遠雄建設數位光機；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、中華電信光世代</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ADSL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、和泰豐田汽車；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、摩根富林明基金；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、蘋果數位隨身播放機（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iPod</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Payeasy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DHL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型錄；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、三立連續劇；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、八大韓劇。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、策略性訂價規劃：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、全聯福利中心實在真便宜；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℃咖啡蛋糕；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、國外名牌精品高訂價。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、策略性通路規劃：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、全聯福利中心突破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店最具黑馬潛力；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、屈臣氏突破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店；</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、康是美突破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290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店；</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、誠品旗艦店。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、策略性推廣規劃：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、遠東集團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Happy 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紅利跨平臺集點卡；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、家樂福好康卡；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、全家好神公仔全店行銷；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、統一超商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Hello Kitty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Sony101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大樓跨年煙火；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、張惠妹做臺啤代言人；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、百貨公司週年慶典；</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、燦坤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Computer, Communication, Consumer Electronics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會員招待會；</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、全國電子破盤價。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、策略性公共關係規劃：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、統一企業；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、宏碁電腦（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、臺積電；</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、鴻海。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、策略性人員銷售規劃：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、直銷公司人員；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、壽險公司電話行銷人員；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、理財基金人員。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、策略性實體環境規劃：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、晶華、君悅大飯店；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SOGO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百貨、新光三越百貨；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購物中心；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、高級餐廳（紅花、法樂琪）。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、策略性流程作業規劃：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、王品牛排餐廳；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、麥當勞餐廳。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、策略性服務規劃：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、黑貓宅急便優質服務；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小時營業；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、麥當勞外送服務；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、黑貓宅急便到府邸收貨。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、策略性品牌規劃：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ASUS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品牌與代工切割分家；</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、宏碁電腦（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）用美國職業棒球大聯盟（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Major League Baseball</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，簡稱：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MLB</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，或大聯盟）運動員王建民代言。</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、策略性顧客關係管理（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Customer Relations Management, CRM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）規劃：</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、微風廣場封館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秀；</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SK-</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Ⅱ、資生堂會員分級。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、策略性企業行銷社會責任（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Corporate Marketing Social Responsibility, CSR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）規劃：</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、豐田汽車（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TOYOTA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）萬人萬步走；</a:t>
            </a:r>
          </a:p>
          <a:p>
            <a:pPr>
              <a:lnSpc>
                <a:spcPct val="150000"/>
              </a:lnSpc>
            </a:pPr>
            <a:r>
              <a:rPr lang="en-US" altLang="zh-TW" sz="1800" dirty="0">
                <a:effectLst/>
                <a:latin typeface="等线" panose="02010600030101010101" pitchFamily="2" charset="-122"/>
                <a:cs typeface="Times New Roman" panose="02020603050405020304" pitchFamily="18" charset="0"/>
              </a:rPr>
              <a:t>(2)</a:t>
            </a:r>
            <a:r>
              <a:rPr lang="zh-TW" altLang="zh-TW" sz="1800" dirty="0">
                <a:effectLst/>
                <a:ea typeface="等线" panose="02010600030101010101" pitchFamily="2" charset="-122"/>
                <a:cs typeface="Times New Roman" panose="02020603050405020304" pitchFamily="18" charset="0"/>
              </a:rPr>
              <a:t>、國泰人壽獎學金。</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38</a:t>
            </a:fld>
            <a:endParaRPr lang="en-US" altLang="zh-CN" dirty="0"/>
          </a:p>
        </p:txBody>
      </p:sp>
    </p:spTree>
    <p:extLst>
      <p:ext uri="{BB962C8B-B14F-4D97-AF65-F5344CB8AC3E}">
        <p14:creationId xmlns:p14="http://schemas.microsoft.com/office/powerpoint/2010/main" val="2121543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六、策略行銷成功的十項條件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16-13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策略行銷成功的十項條件：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、能實踐顧客導向（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Customer Value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、能帶給顧客便利（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Convenience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、能為顧客帶來低成本（平價位）（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Low Cost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、能與顧客做良好溝通傳播（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Communication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注：以上合稱為：行銷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4C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理論</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、能帶來差異化（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Differential</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、能具有獨特性、唯一性（</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Unique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、能具有競爭優勢的（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Advantage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、能具有市場商機的、具成長性市場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、能展現創新（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Innovation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、能影響深遠、廣大。</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策略性行銷的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Place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、訂價（</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Pricing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、推廣（</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Promotion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）、公共關係（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Relationship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、業務組織與銷售（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Personal Sales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）、實體環境（店頭體驗行銷）（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Physical Environment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、服務客戶的流程作業（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Processing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整體服務（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Service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Branding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）、顧客關係管理（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Customer Relations Management, CRM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）、企業行銷社會責任（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Corporate Marketing Social Responsibility, CSR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 策略性新事業、新版圖、新願景</a:t>
            </a:r>
          </a:p>
          <a:p>
            <a:pPr algn="just"/>
            <a:endPar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五、策略行銷成功案例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最後，來看看過去有幾個成功的策略行銷案例，例如：</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、蘋果數位隨身播放機（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iPod</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年）、智慧型手機（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iPhone 3G 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年）的風行暢銷。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購滿</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元即送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Hello Kitty</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磁鐵（西元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年），創造好業績。</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、八大戲劇臺購播系列韓劇，創造高收視率（例如：大長今、浪漫滿屋、巴黎戀人等）（西元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、新光三越百貨公司在信義區，六年内連開四家分館（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），成為聚集人潮的新商圈，並成為國内第一大百貨公司的龍頭（西元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、宏碁電腦公司自創</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品牌，逐漸成為國際品牌氣候（西元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、統一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引進日本多拿滋甜甜圈新事業，創下第一年即獲利的新公司高績效（西元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、豐田凌志高級轎車（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Lexus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）在臺灣位居進口車銷售量的第一品牌，已超越梅賽德斯賓士（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Benz</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）和寶馬（</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Bmw</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）轎車（西元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、寶僑公司（</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Procter&amp;Gamble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SK-</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Ⅱ名牌化妝保養品及日系資生堂，始終位在中、高級區隔市場，歷二十年不曾衰落（西元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、王品牛排店、西堤、陶板屋等，創造八個餐飲連鎖店品牌的成功經營（西元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a:t>
            </a: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總結來説，任何一個新事業、任何一個新產品、任何一項新服務、任何一個新品項，或者是舊產品再革新等之行銷過程，欲達到成功目標，不是任意而為、不是無計畫而為、不是無策略選擇而為、不是盲目而為、不是自欺欺人而為、不是憑大而為、也不是錢多而為，而是必須依據前述完整、具有邏輯性的展開策略行銷管理八階段的嚴謹分析及規劃過程，然後再輔以高度執行力的全方位落實實踐，並堅守顧客導向精神及改革創新的理念。最後，必然可以在激烈競爭的市場與萬變的環境中，脫穎而出，贏得行銷戰場。因此，行銷人員應該高舉「策略行銷管理」聖經寶典，重裝出擊，才可在行銷戰場大獲全勝。</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39</a:t>
            </a:fld>
            <a:endParaRPr lang="en-US" altLang="zh-CN" dirty="0"/>
          </a:p>
        </p:txBody>
      </p:sp>
    </p:spTree>
    <p:extLst>
      <p:ext uri="{BB962C8B-B14F-4D97-AF65-F5344CB8AC3E}">
        <p14:creationId xmlns:p14="http://schemas.microsoft.com/office/powerpoint/2010/main" val="401064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a:t>
            </a:fld>
            <a:endParaRPr lang="en-US" altLang="zh-CN" dirty="0"/>
          </a:p>
        </p:txBody>
      </p:sp>
    </p:spTree>
    <p:extLst>
      <p:ext uri="{BB962C8B-B14F-4D97-AF65-F5344CB8AC3E}">
        <p14:creationId xmlns:p14="http://schemas.microsoft.com/office/powerpoint/2010/main" val="395062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第四節 對抗不景氣</a:t>
            </a:r>
            <a:r>
              <a:rPr lang="zh-CN" altLang="en-US" sz="1800" dirty="0">
                <a:solidFill>
                  <a:srgbClr val="4D4D4D"/>
                </a:solidFill>
                <a:latin typeface="Times New Roman" pitchFamily="18" charset="0"/>
                <a:cs typeface="Times New Roman" pitchFamily="18" charset="0"/>
              </a:rPr>
              <a:t>市場</a:t>
            </a:r>
            <a:r>
              <a:rPr lang="zh-TW" altLang="en-US" sz="1800" dirty="0">
                <a:solidFill>
                  <a:srgbClr val="4D4D4D"/>
                </a:solidFill>
                <a:latin typeface="Times New Roman" pitchFamily="18" charset="0"/>
                <a:cs typeface="Times New Roman" pitchFamily="18" charset="0"/>
              </a:rPr>
              <a:t>的二十一個行銷策略（</a:t>
            </a:r>
            <a:r>
              <a:rPr lang="en-US" altLang="zh-TW" sz="1800" dirty="0">
                <a:solidFill>
                  <a:srgbClr val="4D4D4D"/>
                </a:solidFill>
                <a:latin typeface="Times New Roman" pitchFamily="18" charset="0"/>
                <a:cs typeface="Times New Roman" pitchFamily="18" charset="0"/>
              </a:rPr>
              <a:t>Marketing Strategy</a:t>
            </a:r>
            <a:r>
              <a:rPr lang="zh-TW" altLang="en-US" sz="1800" dirty="0">
                <a:solidFill>
                  <a:srgbClr val="4D4D4D"/>
                </a:solidFill>
                <a:latin typeface="Times New Roman" pitchFamily="18" charset="0"/>
                <a:cs typeface="Times New Roman"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面對當前的市場不景氣、景氣低迷及消費保守的嚴峻行銷環境下，廠商及行銷人員對抗不景氣有哪些行銷策略可以使用，是實務界大家所共同關心的議題。兹整理各行各業目前所做的對抗不景氣的二十一個行銷策略，簡述如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一、降低產品成本策略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消費低迷時代，有時候真的各種行銷作業都不一定能夠立即奏效，因此，面對營業收入衰退一成、二成的現象，導致當月份或當年度可能虧損的必然狀況。此時，廠商根本之計，就只有朝降低產品成本及降低公司整體經營成本著手，以使虧損降到最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至於降低成本，主要有幾個方向：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、若是進口商、貿易商或代理商，則應跟原廠説明事實狀況，請求原廠降低產品成本的報價（即降價），降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都好，</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最理想。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、若我們是製造廠，則應向上游的原物料廠商或零組件廠商請求降價。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、接下來，則是我們自己公司要節省降低的成本，包括：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、降低人事成本：遇缺不補、裁員、減薪、付無薪假等措施。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、降低管理費用：包括影印費、電話費、房租費、交際費、公關費、加班費、文具費、電腦資訊費、保全費、保險費、交通費、座車費等各項費用。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、降低行銷費用：包括廣告費、業務人員業績獎金降比率費、宣傳費等。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二、降價策略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很多廠商在不景氣時期，最直接有效的行銷策略，就是降價策略。把降價直接回饋給消費者，而減少廣告費及業務人員獎金比例。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採行降價策略，要思考幾項問題：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、那些品類、品項或品牌要降價？是全部或部分產品？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、要降多久？是長期一年以上均是如此降價出售，或是短期幾個月的措施對策而已？</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、要觀察競爭對手的價格策略如何？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、要評估降價後，最終對公司損益帶來的影響評估是如何？降價後，營收可能上升，但毛利率下降，最後損益（即盈或虧）是如何？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、降價策略是否已經配合產品成本已下降的相對措施，故有能力降價？</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當然，直接降價且長期的降價是非常不得已的措施，這也只有在公司營收業績明顯且連續好幾個月都在衰退時才使用的對策。當然，廠商如果成本降低了，價格自然也能夠配合降價，因此努力控制及降低成本是廠商要努力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三、促銷策略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促銷（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Sales Promotion, SP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）活動是不景氣時，廠商為提振業績經常使用的有效方法之一，像週年慶、年中慶、會員招待會、破盤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月招待、卡友招待會、特賣會、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日、春季購物節、美國商品週、大抽獎活動等。至於促銷的内容項目，比較常見有效的，包括：折扣價、優惠價、免息分期付款、紅利積點回饋、大抽獎、大贈獎、集點送、刮刮樂、加價購、抵用券、滿千送百等各種促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Sales Promotion, SP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）方式。</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四、包裝促銷策略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在零售店面内，包裝式促銷已成為最新的流行趨勢，例如：在包裝上强調買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加量不加價、買大送小、包裝附贈品等，都在賣場上經常可見。賣場是消費者實際取拿之處，當面對的不是品牌的忠誠者，而是價格或贈品的追逐者時，此時店頭的包裝式促銷操作就成為很有效的方法之一。不少消費者就是因為賣場的包裝式促銷，即轉而購買此類產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五、通路商激勵策略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是指廠商對下游的經銷商、代理商、經銷店、加盟店等通路商所採取的一些激勵措施，以使他們多銷售本公司的產品。對中間通路商所採取的激勵措施，廠商經常推出競賽辦法，在此辦法中，給予一些特別的優惠，例如：現金折扣、數量折扣、免費招待出國旅遊、各種補助費用等實質利益給通路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六、推出低價（平價）產品策略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廠商推出低價產品缐也是經常可見的行銷策略，例如很多手機、液晶電視機、西式速食漢堡等，都可見到低價產品缐的影子。在不景氣時代，「低價為王」、「低價當道」、「低價才能銷」已成為金科玉律，而且這也不影響到廠商原有較高價的產品缐。因為低價有低價的目標區隔市場，兩者並不互相衝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低價雖然毛利率低、獲利也低些，但若確實能迎合市場需求，以及不打擊到高價產品市場，即値得推出。像目前流行的低價小筆記本電腦，即受到市場歡迎。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七、開發新產品缐進入多角化新市場</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面對已經飽和及不再成長的既有產品市場，廠商即使花再多的心力，也不易有成長的空間，此時，廠商即應轉向新產品缐的開發。例如：有些化妝保養品公司，即轉向洗髮精、沐浴乳及美容健康飲品等新產品缐發展，以進入多角化新市場，追尋成長的新動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八、加强異業結盟行銷活動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例如：像統一超商的思樂冰與變形金剛電影合作行銷，就使思樂冰的銷售量增加兩成；再如早期的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Hello Kitty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玩偶與統一超商的促銷活動；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City-Café</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與柏靈頓玩偶的合作，都有不錯的成果。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透過異業結盟，可發揮</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的綜效成果，故只要結盟對象具有話題性、吸引力及新聞性，就會發揮集客的行銷效果。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九、會員卡紅利積點折現策略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比較知名的遠東集團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Happy</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卡、家樂福好康卡、全聯福利中心福利卡、屈臣氏寵</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卡、誠品書店會員卡、星巴克的隨行卡、統一超商</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-cash</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卡、燦坤</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卡等均屬之。紅利積點可以折現或換贈品的誘因，都使消費者養成更高的忠誠度及習慣性使用，在不景氣時期，會員卡的操作是鞏固消費者忠誠與習慣再購的重要工具之一，也是有效的行銷策略。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當然，對發卡公司而言，如何加速辦卡「總人數」及提升「活卡率」是行銷努力的重點所在。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十、深耕市場策略（拓展更多的分眾區隔市場）</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例如：像白蘭氏鷄精的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高市場占有率，主要是該公司成功的從老年人鷄精市場，延伸拓展到白領上班族市場、學生市場及孩童市場，如此深耕市場，便掌握鷄精更多的分眾區隔市場，這就鞏固了高市場占有率。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因此，廠商當面對既有市場已飽和時，必須轉向另一個分眾市場進攻，即可增加新的營收及業績來源。當然，市場深耕活動，必須配合另一套的整合行銷活動操作，例如：全新的標簽（</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）、全新的代言人、新的廣告宣傳、新的公關活動、新的品牌名稱、新的包裝、新的產品内容成分等之配合，才易於成功拓展新分眾市場。</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十一、轉向拓展海外市場策略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臺灣國内市場只有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人口市場、比起中國大陸的十三億、美國的三億、日本的一億兩千萬、韓國的五千萬、印度的十億等地區人口，仍是很小規模的内需市場。因此，有些行業及有些廠商必然轉向海外市場或國際市場，開闢新成長的契機來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只是海外市場，也不是很容易做的，有些可以只靠出口貿易，有些則必須赴當地做生產及銷售工作，人力派遣、時間花費、資金準備等，這些都是新的任務及新的挑戰。不過，這也是必然要走的一條路，像國内統一企業、統一超商、味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、星巴克、旺旺、王品等，都已在中國大陸市場登陸。</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十二、關掉虧錢門市店策略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景氣來源將使企業經營更加嚴格，對擁有直營門市店的公司而言，必然要壯士斷腕，對於長期不賺錢的門市店，成為公司的沉重包袱時，一定要勇於關掉這些門市店，務使每個店都能符合賺錢的經營效益。寧願公司「小而美」，也不要「大而無當」，這是門市店重質而不重量的政策貫徹。</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十三、不斷推出物超所値的新產品策略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既有產品有時也會面臨品牌老化或產品老化時刻，也會面臨消費者喜新厭舊的淘汰，也可能是競爭品牌超越過我們的產品。因此，廠商每年度應保持固定幾項新產品的上市推出，以保持本公司產品組合陣容的競爭力，又能滿足消費者的需求及市場需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不過，新產品上市也不是一定會成功，失敗下架者多的是，因此，新產品上市要成功，應該要注意到以下幾點：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、是否真的物超所值？</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、是否做過嚴謹的市場調查步驟？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、是否具有差異化特色？</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、是否有廣告量的支撐？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、是否兼具品質及平價？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、是否能滿足顧客需求？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十四、廣告投入不減少策略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景氣時，廣告量經常被首先刪減。當然，對部分廠商而言，不景氣時廣告投入的效益可能是不佳的，或是也不會使業績效益回升，因此，廠商寧願使用直接降價回饋的方式取代廣告投入。不過對於部分廠商而言，其產品型態及廣告創意表現方式，以及有新產品上市搭配時，若能有適當的廣告宣傳費投入，將會把這支新產品打紅，為公司帶來新增業績的收入。因此，這是要看如何有效操作的問題，而不是一律刪除。另外，維持一定的廣告聲量，也是為了維持品牌形象與品牌市場地位的作用。如果廣告量刪減太大，反而會造成反效果，使其他品牌追趕上我們，造成更嚴重的後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十五、加强店頭行銷活動策略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人講不景氣時代，決戰的場所是在零售場所。因此，很多的廣告招牌、試吃、廣告海報及陳列方式等都移到店頭去了。因此，「店頭行銷」或「店頭力」也就更被廠商看中了。每家廠商都盡可能在零售賣場有更吸引人注目的演出，包括：試吃、試喝、啦啦隊、陳列專區、代言人出現在賣場、宣傳海報、宣傳電視、包裝促銷等各式各樣的活潑呈現。事實上也證明店頭行銷力的提升，對業績的成長或至少維繫不下降，是由一定效果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十六、有效運用代言人策略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愈不景氣愈時，如果廣告減量、行銷費用支出也減少、代言人操作也取消，其實反而為業績帶來更負面的結果。有些行業及有些產品類型，仍然會適合代言人的操作策略。例如，桂冠用女藝人王月做代言人、白蘭氏鷄精用王力宏做代言人，並且有好的標語口號（</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）喊出及完整的整合行銷傳播操作呈現，在不景氣時的業績，反而逆勢成長。因此，在不景氣時，若能有效選擇、規劃代言人及其整合行銷傳播的操作策略與呈現計畫，則對業績提升必有助益。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十七、提升銷售組織與銷售人員戰鬥力策略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汽車業、保險業、專櫃產品銷售業、直銷業、直營門市店業（服飾等）各行業，他們在人員銷售組織戰力的呈現，對銷售業績的表現也有絕對的影響力。在不景氣時代，更是考驗這群第一缐的銷售尖兵。因此，在人員甄選、人員培訓、人員汰弱扶強、人員獎金制度、人員銷售技巧、人員服務與待客等策略上，要有更新的變革與調整，然後人員的業績戰鬥力才能提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十八、零售商發展低價的自有品牌產品策略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不景氣時代，更是零售商發展自有品牌（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Private Brand, PB</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最佳時刻。例如：家樂福、統一超商、屈臣氏、愛買、大潤發、全家等，均積極發展「低價」的自有品牌產品，其成果慢慢浮現，業績占比逐步提升。主要是低價訴求，滿足了市場與顧客的需求，故能形成一股趨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十九、守住主力明星產品，犧牲周邊產品策略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一定會有明星主力產品及非明星產品，在不景氣時期，公司政策上一定要以明星主力產品為對象，支持其所需人力、物力、財力、廣告力，期使這一部分不要受到太大的不利影響，如此公司的獲利就不會怕下降太多。因此，一定要區別對待，集中力量與資源，以支撐公司的明星主力產品，讓它們能賣得更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二十、加强媒體公關報導，維繫領導品牌市場地位策略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景氣時期雖然廣告量會少一些，但媒體公關的報導仍然不能少，要有一定的版面及則數露出。這些正面的露出，對維繫本公司的領導品牌地位與市場地位，是很重要的。如果減少廣告量，再加上減少媒體公關報導，則將危及整個品牌的力道，最後就會影響到業績。</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二十一、强化與大型連鎖零售商的促銷活動策略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型連鎖零售商已成為商品銷售業績愈來愈大的比重，其重要性日益上升。因此，必須强化與他們在促銷活動上的密切合作推動與計畫。很多大型品牌廠商都已積極與大型連鎖零售商，做好年度促銷活動的計畫工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16-14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對抗不景氣</a:t>
            </a:r>
            <a:r>
              <a:rPr lang="zh-CN" altLang="en-US" sz="1800" dirty="0">
                <a:solidFill>
                  <a:srgbClr val="4D4D4D"/>
                </a:solidFill>
                <a:latin typeface="Times New Roman" pitchFamily="18" charset="0"/>
                <a:cs typeface="Times New Roman" pitchFamily="18" charset="0"/>
              </a:rPr>
              <a:t>市場</a:t>
            </a:r>
            <a:r>
              <a:rPr lang="zh-TW" altLang="en-US" sz="1800" dirty="0">
                <a:solidFill>
                  <a:srgbClr val="4D4D4D"/>
                </a:solidFill>
                <a:latin typeface="Times New Roman" pitchFamily="18" charset="0"/>
                <a:cs typeface="Times New Roman" pitchFamily="18" charset="0"/>
              </a:rPr>
              <a:t>的二十一個行銷策略（</a:t>
            </a:r>
            <a:r>
              <a:rPr lang="en-US" altLang="zh-TW" sz="1800" dirty="0">
                <a:solidFill>
                  <a:srgbClr val="4D4D4D"/>
                </a:solidFill>
                <a:latin typeface="Times New Roman" pitchFamily="18" charset="0"/>
                <a:cs typeface="Times New Roman" pitchFamily="18" charset="0"/>
              </a:rPr>
              <a:t>Marketing Strategy</a:t>
            </a:r>
            <a:r>
              <a:rPr lang="zh-TW" altLang="en-US" sz="1800" dirty="0">
                <a:solidFill>
                  <a:srgbClr val="4D4D4D"/>
                </a:solidFill>
                <a:latin typeface="Times New Roman" pitchFamily="18" charset="0"/>
                <a:cs typeface="Times New Roman"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、降低產品成本策略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、降價策略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、促銷策略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、包裝促銷策略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、通路商激勵策略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、推出低價（平價）產品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、開發新產品缐進入多角化新市場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、加强異業結盟活動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、會員卡紅利積點折現策略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、深耕市場策略（拓展更多的分眾化區隔市場）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、轉向拓展海外市場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、關掉虧錢門市店策略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、不斷推出物超所値的新產品策略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、廣告投入不減少策略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、加强店頭行銷活動策略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、有效運用代言人策略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、提升銷售組織與銷售人員戰鬥力策略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、零售商發展低價的自有品牌產品策略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、守住主力明星產品，犧牲周邊產品策略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、加强媒體公關報導，維繫領導品牌市場地位策略</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、强化與大型連鎖零售商的促銷合作活動策略</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40</a:t>
            </a:fld>
            <a:endParaRPr lang="en-US" altLang="zh-CN" dirty="0"/>
          </a:p>
        </p:txBody>
      </p:sp>
    </p:spTree>
    <p:extLst>
      <p:ext uri="{BB962C8B-B14F-4D97-AF65-F5344CB8AC3E}">
        <p14:creationId xmlns:p14="http://schemas.microsoft.com/office/powerpoint/2010/main" val="19698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產品與品牌研究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一、行銷「</a:t>
            </a:r>
            <a:r>
              <a:rPr lang="en-US" altLang="zh-TW" sz="1200" dirty="0"/>
              <a:t>4P</a:t>
            </a:r>
            <a:r>
              <a:rPr lang="zh-TW" altLang="en-US" sz="1200" dirty="0"/>
              <a:t>組合」的内容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行銷組合（</a:t>
            </a:r>
            <a:r>
              <a:rPr lang="en-US" altLang="zh-TW" sz="1200" dirty="0"/>
              <a:t>Marketing Mix</a:t>
            </a:r>
            <a:r>
              <a:rPr lang="zh-TW" altLang="en-US" sz="1200" dirty="0"/>
              <a:t>）是行銷作業的真正核心，它是由產品（</a:t>
            </a:r>
            <a:r>
              <a:rPr lang="en-US" altLang="zh-TW" sz="1200" dirty="0"/>
              <a:t>Product</a:t>
            </a:r>
            <a:r>
              <a:rPr lang="zh-TW" altLang="en-US" sz="1200" dirty="0"/>
              <a:t>）、價格（</a:t>
            </a:r>
            <a:r>
              <a:rPr lang="en-US" altLang="zh-TW" sz="1200" dirty="0"/>
              <a:t>Price</a:t>
            </a:r>
            <a:r>
              <a:rPr lang="zh-TW" altLang="en-US" sz="1200" dirty="0"/>
              <a:t>）、通路（</a:t>
            </a:r>
            <a:r>
              <a:rPr lang="en-US" altLang="zh-TW" sz="1200" dirty="0"/>
              <a:t>Place</a:t>
            </a:r>
            <a:r>
              <a:rPr lang="zh-TW" altLang="en-US" sz="1200" dirty="0"/>
              <a:t>）、及推廣（</a:t>
            </a:r>
            <a:r>
              <a:rPr lang="en-US" altLang="zh-TW" sz="1200" dirty="0"/>
              <a:t>Promotion</a:t>
            </a:r>
            <a:r>
              <a:rPr lang="zh-TW" altLang="en-US" sz="1200" dirty="0"/>
              <a:t>）等四個主軸所形成。由於這四個英文名詞均有一個</a:t>
            </a:r>
            <a:r>
              <a:rPr lang="en-US" altLang="zh-TW" sz="1200" dirty="0"/>
              <a:t>P</a:t>
            </a:r>
            <a:r>
              <a:rPr lang="zh-TW" altLang="en-US" sz="1200" dirty="0"/>
              <a:t>字，故又被稱為行銷</a:t>
            </a:r>
            <a:r>
              <a:rPr lang="en-US" altLang="zh-TW" sz="1200" dirty="0"/>
              <a:t>4P</a:t>
            </a:r>
            <a:r>
              <a:rPr lang="zh-TW" altLang="en-US" sz="1200" dirty="0"/>
              <a:t>。換言之，行銷「組合」又稱「</a:t>
            </a:r>
            <a:r>
              <a:rPr lang="en-US" altLang="zh-TW" sz="1200" dirty="0"/>
              <a:t>4P</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其中，推廣（</a:t>
            </a:r>
            <a:r>
              <a:rPr lang="en-US" altLang="zh-TW" sz="1200" dirty="0"/>
              <a:t>Promotion</a:t>
            </a:r>
            <a:r>
              <a:rPr lang="zh-TW" altLang="en-US" sz="1200" dirty="0"/>
              <a:t>）可再細分為如下：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、印刷品及廣播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、產品外包裝</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、傳單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、郵件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、型錄（購物清單目錄）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、宣傳小冊子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、海報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、工商名錄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、銷售促進（促銷活動）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、競賽、遊戲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、抽獎、彩券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、獎金、禮物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、派樣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、折扣戰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、發表會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、體驗（試用）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、折價券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、滿千送百活動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、免息分期付款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、公共關係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、記者招待會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、研討會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、慈善樂捐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、公共報導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、演講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、年報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、事件行銷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、獲獎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、專訪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、人員銷售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、銷售簡報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、銷售人員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、電話行銷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、激勵方案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、商展或展示會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、直效行銷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、產品型錄（產品目錄）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、郵件（</a:t>
            </a:r>
            <a:r>
              <a:rPr lang="en-US" altLang="zh-TW" sz="1200" dirty="0"/>
              <a:t>DM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、電話行銷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、電子商店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、電視購物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、傳真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a:t>
            </a:r>
            <a:r>
              <a:rPr lang="en-US" altLang="zh-TW" sz="1200" dirty="0"/>
              <a:t>e-mail</a:t>
            </a:r>
            <a:r>
              <a:rPr lang="zh-TW" altLang="en-US" sz="1200" dirty="0"/>
              <a:t>（</a:t>
            </a:r>
            <a:r>
              <a:rPr lang="en-US" altLang="zh-TW" sz="1200" dirty="0"/>
              <a:t>e-DM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、手機簡訊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那麽為何要説「組合」（</a:t>
            </a:r>
            <a:r>
              <a:rPr lang="en-US" altLang="zh-TW" sz="1200" dirty="0"/>
              <a:t>Mix</a:t>
            </a:r>
            <a:r>
              <a:rPr lang="zh-TW" altLang="en-US" sz="1200" dirty="0"/>
              <a:t>）呢？主要是說，當企業推出一項產品或服務，要成功的話，必須是「同時、同步」要把</a:t>
            </a:r>
            <a:r>
              <a:rPr lang="en-US" altLang="zh-TW" sz="1200" dirty="0"/>
              <a:t>4P</a:t>
            </a:r>
            <a:r>
              <a:rPr lang="zh-TW" altLang="en-US" sz="1200" dirty="0"/>
              <a:t>都做好，任何一個</a:t>
            </a:r>
            <a:r>
              <a:rPr lang="en-US" altLang="zh-TW" sz="1200" dirty="0"/>
              <a:t>P</a:t>
            </a:r>
            <a:r>
              <a:rPr lang="zh-TW" altLang="en-US" sz="1200" dirty="0"/>
              <a:t>都不能疏漏，或是有缺失。例如：某項產品品質與設計根本不怎麽樣，如果只是一味大做廣告，那麽產品仍不太可能會有很好的銷售結果。同樣地，如果是一個不錯的產品，如果沒有投資廣告，那麽將不太可能成為知名度很高的品牌。尤其是現在全國知名品牌，根本不可能一年停下來不做廣告的；例如：</a:t>
            </a:r>
            <a:r>
              <a:rPr lang="en-US" altLang="zh-TW" sz="1200" kern="100" dirty="0" err="1">
                <a:effectLst/>
                <a:latin typeface="等线" panose="02010600030101010101" pitchFamily="2" charset="-122"/>
                <a:ea typeface="等线" panose="02010600030101010101" pitchFamily="2" charset="-122"/>
                <a:cs typeface="Times New Roman" panose="02020603050405020304" pitchFamily="18" charset="0"/>
              </a:rPr>
              <a:t>Procter&amp;Gamble</a:t>
            </a:r>
            <a:r>
              <a:rPr lang="zh-TW" altLang="en-US" sz="1200" dirty="0"/>
              <a:t>、統一、花王、</a:t>
            </a:r>
            <a:r>
              <a:rPr lang="en-US" altLang="zh-TW" sz="1200" dirty="0"/>
              <a:t>TOYOTA</a:t>
            </a:r>
            <a:r>
              <a:rPr lang="zh-TW" altLang="en-US" sz="1200" dirty="0"/>
              <a:t>、</a:t>
            </a:r>
            <a:r>
              <a:rPr lang="en-US" altLang="zh-TW" sz="1200" dirty="0"/>
              <a:t>NOKIA</a:t>
            </a:r>
            <a:r>
              <a:rPr lang="zh-TW" altLang="en-US" sz="1200" dirty="0"/>
              <a:t>、麥當勞等。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還可以把行銷</a:t>
            </a:r>
            <a:r>
              <a:rPr lang="en-US" altLang="zh-TW" sz="1200" dirty="0"/>
              <a:t>4P</a:t>
            </a:r>
            <a:r>
              <a:rPr lang="zh-TW" altLang="en-US" sz="1200" dirty="0"/>
              <a:t>，擴張為服務業行銷</a:t>
            </a:r>
            <a:r>
              <a:rPr lang="en-US" altLang="zh-TW" sz="1200" dirty="0"/>
              <a:t>8P</a:t>
            </a:r>
            <a:r>
              <a:rPr lang="zh-TW" altLang="en-US" sz="1200" dirty="0"/>
              <a:t>，主要是從推廣（</a:t>
            </a:r>
            <a:r>
              <a:rPr lang="en-US" altLang="zh-TW" sz="1200" dirty="0"/>
              <a:t>Promotion</a:t>
            </a:r>
            <a:r>
              <a:rPr lang="zh-TW" altLang="en-US" sz="1200" dirty="0"/>
              <a:t>）中，再細分出來更細的幾個</a:t>
            </a:r>
            <a:r>
              <a:rPr lang="en-US" altLang="zh-TW" sz="1200" dirty="0"/>
              <a:t>P</a:t>
            </a:r>
            <a:r>
              <a:rPr lang="zh-TW" altLang="en-US" sz="1200" dirty="0"/>
              <a:t>，包括：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5P</a:t>
            </a:r>
            <a:r>
              <a:rPr lang="zh-TW" altLang="en-US" sz="1200" dirty="0"/>
              <a:t>：</a:t>
            </a:r>
            <a:r>
              <a:rPr lang="en-US" altLang="zh-TW" sz="1200" dirty="0"/>
              <a:t>Public Relation</a:t>
            </a:r>
            <a:r>
              <a:rPr lang="zh-TW" altLang="en-US" sz="1200" dirty="0"/>
              <a:t>，簡稱</a:t>
            </a:r>
            <a:r>
              <a:rPr lang="en-US" altLang="zh-TW" sz="1200" dirty="0"/>
              <a:t>PR</a:t>
            </a:r>
            <a:r>
              <a:rPr lang="zh-TW" altLang="en-US" sz="1200" dirty="0"/>
              <a:t>，即公共事務作業，主要是如何做好與電視、報紙、雜誌、廣播、網站等五種媒體的公共關係。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6P</a:t>
            </a:r>
            <a:r>
              <a:rPr lang="zh-TW" altLang="en-US" sz="1200" dirty="0"/>
              <a:t>：</a:t>
            </a:r>
            <a:r>
              <a:rPr lang="en-US" altLang="zh-TW" sz="1200" dirty="0"/>
              <a:t>Personal Selling</a:t>
            </a:r>
            <a:r>
              <a:rPr lang="zh-TW" altLang="en-US" sz="1200" dirty="0"/>
              <a:t>，即個別的銷售業務或銷售團隊。因為很多服務業，還是仰賴人員銷售為主，例如：壽險業務、產險、汽車、名牌精品、旅遊、百貨公司、財富管理、基金、健康食品、補習班、戶外活動等均是。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7P</a:t>
            </a:r>
            <a:r>
              <a:rPr lang="zh-TW" altLang="en-US" sz="1200" dirty="0"/>
              <a:t>：</a:t>
            </a:r>
            <a:r>
              <a:rPr lang="en-US" altLang="zh-TW" sz="1200" dirty="0"/>
              <a:t>Physical Environment</a:t>
            </a:r>
            <a:r>
              <a:rPr lang="zh-TW" altLang="en-US" sz="1200" dirty="0"/>
              <a:t>，即實體環境與情境的影響。服務業很重視現場環境的布置、刺激、感官感覺、視覺吸引等。因此，不管在大賣場、在貴賓室、在門市店、在專櫃、在咖啡館、在超市、在百貨公司、在俱樂部（</a:t>
            </a:r>
            <a:r>
              <a:rPr lang="en-US" altLang="zh-TW" sz="1200" dirty="0"/>
              <a:t>PUB</a:t>
            </a:r>
            <a:r>
              <a:rPr lang="zh-TW" altLang="en-US" sz="1200" dirty="0"/>
              <a:t>）等，均必須强化現場環境的帶動行銷力量。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8P</a:t>
            </a:r>
            <a:r>
              <a:rPr lang="zh-TW" altLang="en-US" sz="1200" dirty="0"/>
              <a:t>：</a:t>
            </a:r>
            <a:r>
              <a:rPr lang="en-US" altLang="zh-TW" sz="1200" dirty="0"/>
              <a:t>Process</a:t>
            </a:r>
            <a:r>
              <a:rPr lang="zh-TW" altLang="en-US" sz="1200" dirty="0"/>
              <a:t>，即服務客戶的作業流程，儘可能一致性與標準化（</a:t>
            </a:r>
            <a:r>
              <a:rPr lang="en-US" altLang="zh-TW" sz="1200" dirty="0"/>
              <a:t>S.O.P</a:t>
            </a:r>
            <a:r>
              <a:rPr lang="zh-TW" altLang="en-US" sz="1200" dirty="0"/>
              <a:t>）。避免因不同的服務人員，而有不同的服務程序及不同的服務結果。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1S</a:t>
            </a:r>
            <a:r>
              <a:rPr lang="zh-TW" altLang="en-US" sz="1200" dirty="0"/>
              <a:t>：</a:t>
            </a:r>
            <a:r>
              <a:rPr lang="en-US" altLang="zh-TW" sz="1200" dirty="0"/>
              <a:t>Service</a:t>
            </a:r>
            <a:r>
              <a:rPr lang="zh-TW" altLang="en-US" sz="1200" dirty="0"/>
              <a:t>，產品在銷售出去之後，當然還要有完美的售後服務，包括客服中心的服務、維修中心的服務及售後的服務等，均是行銷完整服務的最後一環，必須做好。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1C</a:t>
            </a:r>
            <a:r>
              <a:rPr lang="zh-TW" altLang="en-US" sz="1200" dirty="0"/>
              <a:t>：</a:t>
            </a:r>
            <a:r>
              <a:rPr lang="en-US" altLang="zh-TW" sz="1200" dirty="0"/>
              <a:t>CRM</a:t>
            </a:r>
            <a:r>
              <a:rPr lang="zh-TW" altLang="en-US" sz="1200" dirty="0"/>
              <a:t>，意指顧客關係管理（</a:t>
            </a:r>
            <a:r>
              <a:rPr lang="en-US" altLang="zh-TW" sz="1200" dirty="0"/>
              <a:t>Customer Relationship Management</a:t>
            </a:r>
            <a:r>
              <a:rPr lang="zh-TW" altLang="en-US" sz="1200" dirty="0"/>
              <a:t>）。例如，像</a:t>
            </a:r>
            <a:r>
              <a:rPr lang="en-US" altLang="zh-TW" sz="1200" dirty="0"/>
              <a:t>SOGO</a:t>
            </a:r>
            <a:r>
              <a:rPr lang="zh-TW" altLang="en-US" sz="1200" dirty="0"/>
              <a:t>百貨公司的</a:t>
            </a:r>
            <a:r>
              <a:rPr lang="en-US" altLang="zh-TW" sz="1200" dirty="0"/>
              <a:t>Happy GO</a:t>
            </a:r>
            <a:r>
              <a:rPr lang="zh-TW" altLang="en-US" sz="1200" dirty="0"/>
              <a:t>卡，即屬於忠誠卡計畫，利用在遠東集團九個關係企業及跨異業</a:t>
            </a:r>
            <a:r>
              <a:rPr lang="en-US" altLang="zh-TW" sz="1200" dirty="0"/>
              <a:t>3,000</a:t>
            </a:r>
            <a:r>
              <a:rPr lang="zh-TW" altLang="en-US" sz="1200" dirty="0"/>
              <a:t>多個據點消費，均可纍積紅利，然後折抵現金或換贈品；目前已發卡</a:t>
            </a:r>
            <a:r>
              <a:rPr lang="en-US" altLang="zh-TW" sz="1200" dirty="0"/>
              <a:t>400</a:t>
            </a:r>
            <a:r>
              <a:rPr lang="zh-TW" altLang="en-US" sz="1200" dirty="0"/>
              <a:t>多萬張，活卡率達</a:t>
            </a:r>
            <a:r>
              <a:rPr lang="en-US" altLang="zh-TW" sz="1200" dirty="0"/>
              <a:t>70%</a:t>
            </a:r>
            <a:r>
              <a:rPr lang="zh-TW" altLang="en-US" sz="1200" dirty="0"/>
              <a:t>，算是很成功的</a:t>
            </a:r>
            <a:r>
              <a:rPr lang="en-US" altLang="zh-TW" sz="1200" dirty="0"/>
              <a:t>CRM</a:t>
            </a:r>
            <a:r>
              <a:rPr lang="zh-TW" altLang="en-US" sz="1200" dirty="0"/>
              <a:t>操作手法之一。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a:t>
            </a:r>
            <a:r>
              <a:rPr lang="en-US" altLang="zh-TW" sz="1200" dirty="0"/>
              <a:t>3R</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1R</a:t>
            </a:r>
            <a:r>
              <a:rPr lang="zh-TW" altLang="en-US" sz="1200" dirty="0"/>
              <a:t>為</a:t>
            </a:r>
            <a:r>
              <a:rPr lang="en-US" altLang="zh-TW" sz="1200" dirty="0"/>
              <a:t>Retention</a:t>
            </a:r>
            <a:r>
              <a:rPr lang="zh-TW" altLang="en-US" sz="1200" dirty="0"/>
              <a:t>，係指顧客「維繫」策略，因為開發一個新客戶的成本，約為維持一個舊客戶成本的</a:t>
            </a:r>
            <a:r>
              <a:rPr lang="en-US" altLang="zh-TW" sz="1200" dirty="0"/>
              <a:t>3~5</a:t>
            </a:r>
            <a:r>
              <a:rPr lang="zh-TW" altLang="en-US" sz="1200" dirty="0"/>
              <a:t>倍。</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2R</a:t>
            </a:r>
            <a:r>
              <a:rPr lang="zh-TW" altLang="en-US" sz="1200" dirty="0"/>
              <a:t>為</a:t>
            </a:r>
            <a:r>
              <a:rPr lang="en-US" altLang="zh-TW" sz="1200" dirty="0"/>
              <a:t>Related</a:t>
            </a:r>
            <a:r>
              <a:rPr lang="zh-TW" altLang="en-US" sz="1200" dirty="0"/>
              <a:t>，係指顧客「關係」銷售，當公司開發出另一種新產品或是關係企業的產品，可以介紹給既有顧客購買，例如：現在流行的交叉銷售（</a:t>
            </a:r>
            <a:r>
              <a:rPr lang="en-US" altLang="zh-TW" sz="1200" dirty="0"/>
              <a:t>Cross Selling</a:t>
            </a:r>
            <a:r>
              <a:rPr lang="zh-TW" altLang="en-US" sz="1200" dirty="0"/>
              <a:t>）亦屬此類。</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3R</a:t>
            </a:r>
            <a:r>
              <a:rPr lang="zh-TW" altLang="en-US" sz="1200" dirty="0"/>
              <a:t>為</a:t>
            </a:r>
            <a:r>
              <a:rPr lang="en-US" altLang="zh-TW" sz="1200" dirty="0"/>
              <a:t>Referral</a:t>
            </a:r>
            <a:r>
              <a:rPr lang="zh-TW" altLang="en-US" sz="1200" dirty="0"/>
              <a:t>，係指顧客介紹顧客，或是會員介紹新會員（</a:t>
            </a:r>
            <a:r>
              <a:rPr lang="en-US" altLang="zh-TW" sz="1200" dirty="0"/>
              <a:t>Member Get Member</a:t>
            </a:r>
            <a:r>
              <a:rPr lang="zh-TW" altLang="en-US" sz="1200" dirty="0"/>
              <a:t>），然後給既有會員一些獎金或優惠。</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41</a:t>
            </a:fld>
            <a:endParaRPr lang="en-US" altLang="zh-CN" dirty="0"/>
          </a:p>
        </p:txBody>
      </p:sp>
    </p:spTree>
    <p:extLst>
      <p:ext uri="{BB962C8B-B14F-4D97-AF65-F5344CB8AC3E}">
        <p14:creationId xmlns:p14="http://schemas.microsoft.com/office/powerpoint/2010/main" val="263494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產品的三個層面（</a:t>
            </a:r>
            <a:r>
              <a:rPr lang="en-US" altLang="zh-TW" sz="1200" dirty="0"/>
              <a:t>Product Characteristics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一、產品的定義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可從三個層面加以觀察：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、核心產品（</a:t>
            </a:r>
            <a:r>
              <a:rPr lang="en-US" altLang="zh-TW" sz="1200" dirty="0"/>
              <a:t>Core Product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係指核心利益或服務，例如：為了健康、美麗、享受或地位。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、有形之產品（</a:t>
            </a:r>
            <a:r>
              <a:rPr lang="en-US" altLang="zh-TW" sz="1200" dirty="0"/>
              <a:t>Tangible Product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係指產品之外觀形式、品質水準、品牌名稱、包裝、特徵、口味、尺寸大小及容量等。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、擴大之產品（</a:t>
            </a:r>
            <a:r>
              <a:rPr lang="en-US" altLang="zh-TW" sz="1200" dirty="0"/>
              <a:t>Expand Product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係指產品之安裝、保證、售後服務、運送及信用等。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二、產品的内涵意義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顧客購買的是對產品或服務的「滿足」，而不是產品的外型。因此，產品是企業提供給顧客需求的滿足。這種滿足是整體的滿足感，包括：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、優良品質。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、清楚的説明。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、方便的購買。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、便利使用。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、可靠的售後保證。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、完美與快速的售後服務。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、甚至是信任品牌與榮耀感等。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因此，行銷的重點乃在如何構想，設法從三種層次去滿足顧客的需求。由於競爭的結果，現在行銷都已强調擴大之產品，亦即提供更多物超所値的服務項目。例如：可以多期或分期付款、免費安裝、三年保證維修、客服中心專屬人員服務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三、行銷意義何在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公司行銷人員將因擴大其產品所產生之有效競爭方法，而發現更多機會。依行銷學家李維特（</a:t>
            </a:r>
            <a:r>
              <a:rPr lang="en-US" altLang="zh-TW" sz="1200" dirty="0"/>
              <a:t>Levitt</a:t>
            </a:r>
            <a:r>
              <a:rPr lang="zh-TW" altLang="en-US" sz="1200" dirty="0"/>
              <a:t>）的説法，新的競爭並非決定於各公司在其工廠中所生產的部分，而在於附加的包裝、服務、廣告、客戶咨詢、資金融通、交貨運輸、倉儲、心理滿足、便利，以及其他顧客認為有價値的地方，甚至是終身價値（</a:t>
            </a:r>
            <a:r>
              <a:rPr lang="en-US" altLang="zh-TW" sz="1200" dirty="0"/>
              <a:t>Lift Time Value, LTV</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因此，行銷企劃人員所能設計與企劃之空間，就更加寬闊與具創造性了。</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42</a:t>
            </a:fld>
            <a:endParaRPr lang="en-US" altLang="zh-CN" dirty="0"/>
          </a:p>
        </p:txBody>
      </p:sp>
    </p:spTree>
    <p:extLst>
      <p:ext uri="{BB962C8B-B14F-4D97-AF65-F5344CB8AC3E}">
        <p14:creationId xmlns:p14="http://schemas.microsoft.com/office/powerpoint/2010/main" val="3716200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產品線（</a:t>
            </a:r>
            <a:r>
              <a:rPr lang="en-US" altLang="zh-TW" sz="1200" dirty="0"/>
              <a:t>Product Line</a:t>
            </a:r>
            <a:r>
              <a:rPr lang="zh-TW" altLang="en-US" sz="1200" dirty="0"/>
              <a:t>）是指密切相關的一組產品，因為這些產品以類似的方式發揮作用，售給同類客戶群，通過同一種類的管道銷售出去，售價在一定的幅度內波動。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產品缐決策（</a:t>
            </a:r>
            <a:r>
              <a:rPr lang="en-US" altLang="zh-TW" sz="1200" dirty="0"/>
              <a:t>Product Line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一、擴大產品缐之方法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、產品缐延伸決策（</a:t>
            </a:r>
            <a:r>
              <a:rPr lang="en-US" altLang="zh-TW" sz="1200" dirty="0"/>
              <a:t>Line-Stretching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、向下延伸（</a:t>
            </a:r>
            <a:r>
              <a:rPr lang="en-US" altLang="zh-TW" sz="1200" dirty="0"/>
              <a:t>Downward Stretch</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此係指公司原本在高價位市場，現在開始產銷中價位或低價位之產品；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a:t>
            </a:r>
            <a:r>
              <a:rPr lang="zh-CN" altLang="en-US" sz="1200" dirty="0"/>
              <a:t>寶僑</a:t>
            </a:r>
            <a:r>
              <a:rPr lang="zh-TW" altLang="en-US" sz="1200" dirty="0"/>
              <a:t>公司</a:t>
            </a:r>
            <a:r>
              <a:rPr lang="zh-CN" altLang="en-US" sz="1200" dirty="0"/>
              <a:t>（</a:t>
            </a:r>
            <a:r>
              <a:rPr lang="en-US" altLang="zh-CN" sz="1200" dirty="0" err="1"/>
              <a:t>Procter&amp;Gamble</a:t>
            </a:r>
            <a:r>
              <a:rPr lang="zh-CN" altLang="en-US" sz="1200" dirty="0"/>
              <a:t>）</a:t>
            </a:r>
            <a:r>
              <a:rPr lang="en-US" altLang="zh-TW" sz="1200" dirty="0"/>
              <a:t>SK-Ⅱ</a:t>
            </a:r>
            <a:r>
              <a:rPr lang="zh-TW" altLang="en-US" sz="1200" dirty="0"/>
              <a:t>化妝保養品是高價位，但歐蕾產品是開架式的中低價位保養品，亦即高低價位的保養品均要通吃。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公司採取產品缐向下延伸之理由，主要為：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有利影響</a:t>
            </a:r>
            <a:r>
              <a:rPr lang="en-US" altLang="zh-TW" sz="1200" dirty="0"/>
              <a:t>&gt;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、公司過去經營良好的高品類（高價位）產品，正受到激烈之競爭，可能不再像以往那樣獲利豐厚；因此，轉往低品類產品另闢新的戰場經營。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、公司初期進入高品類市場，主要是要先塑造一個良好形象，有助往後推出之中低價位與品類之產品。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、高品類產品已步入成熟階段，成長將趨緩慢，未來已不再被看好。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不利影響</a:t>
            </a:r>
            <a:r>
              <a:rPr lang="en-US" altLang="zh-TW" sz="1200" dirty="0"/>
              <a:t>&gt;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採用產品缐向下延伸策略，也可能帶來一些不利影響，包括：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、低品類產品可能會傷害到原先高品類之產品。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、經銷通路系統也可能不太願意促銷此種產品，主因是利潤微博。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、向上延伸（</a:t>
            </a:r>
            <a:r>
              <a:rPr lang="en-US" altLang="zh-TW" sz="1200" dirty="0"/>
              <a:t>Upward Stretch</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原先產銷低品類之產品，也有機會向中高品類之產品發展。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a:t>
            </a:r>
            <a:r>
              <a:rPr lang="en-US" altLang="zh-TW" sz="1200" dirty="0"/>
              <a:t>TOYOTA</a:t>
            </a:r>
            <a:r>
              <a:rPr lang="zh-TW" altLang="en-US" sz="1200" dirty="0"/>
              <a:t>的</a:t>
            </a:r>
            <a:r>
              <a:rPr lang="en-US" altLang="zh-TW" sz="1200" dirty="0"/>
              <a:t>Lexus</a:t>
            </a:r>
            <a:r>
              <a:rPr lang="zh-TW" altLang="en-US" sz="1200" dirty="0"/>
              <a:t>即為高價位汽車，有別於</a:t>
            </a:r>
            <a:r>
              <a:rPr lang="en-US" altLang="zh-TW" sz="1200" dirty="0"/>
              <a:t>Camry</a:t>
            </a:r>
            <a:r>
              <a:rPr lang="zh-TW" altLang="en-US" sz="1200" dirty="0"/>
              <a:t>、</a:t>
            </a:r>
            <a:r>
              <a:rPr lang="en-US" altLang="zh-TW" sz="1200" dirty="0"/>
              <a:t>Corona</a:t>
            </a:r>
            <a:r>
              <a:rPr lang="zh-TW" altLang="en-US" sz="1200" dirty="0"/>
              <a:t>、</a:t>
            </a:r>
            <a:r>
              <a:rPr lang="en-US" altLang="zh-TW" sz="1200" dirty="0" err="1"/>
              <a:t>Vios</a:t>
            </a:r>
            <a:r>
              <a:rPr lang="zh-TW" altLang="en-US" sz="1200" dirty="0"/>
              <a:t>、</a:t>
            </a:r>
            <a:r>
              <a:rPr lang="en-US" altLang="zh-TW" sz="1200" dirty="0" err="1"/>
              <a:t>Altis</a:t>
            </a:r>
            <a:r>
              <a:rPr lang="zh-TW" altLang="en-US" sz="1200" dirty="0"/>
              <a:t>及</a:t>
            </a:r>
            <a:r>
              <a:rPr lang="en-US" altLang="zh-TW" sz="1200" dirty="0"/>
              <a:t>Yaris</a:t>
            </a:r>
            <a:r>
              <a:rPr lang="zh-TW" altLang="en-US" sz="1200" dirty="0"/>
              <a:t>等中低價位車款。採取的主要理由是：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有利影響</a:t>
            </a:r>
            <a:r>
              <a:rPr lang="en-US" altLang="zh-TW" sz="1200" dirty="0"/>
              <a:t>&gt;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、可能受到高品類產品之客觀獲利率之誘惑而加入。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、可能希望成為一個完整產品缐（</a:t>
            </a:r>
            <a:r>
              <a:rPr lang="en-US" altLang="zh-TW" sz="1200" dirty="0"/>
              <a:t>Full-line</a:t>
            </a:r>
            <a:r>
              <a:rPr lang="zh-TW" altLang="en-US" sz="1200" dirty="0"/>
              <a:t>）之供應廠商。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但採此方向也會有一些潛在之風險：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不利影響</a:t>
            </a:r>
            <a:r>
              <a:rPr lang="en-US" altLang="zh-TW" sz="1200" dirty="0"/>
              <a:t>&gt;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、客戶不相信中低品類之廠商，有能力生產高品類產品。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、公司的業務組織及通路組織成員，可能均尚未有充分之能力與準備進入此類市場。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、可能造成高品類廠商之反擊，而危及公司原有中低品類之市場。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、水平式延伸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公司若定位在中間範圍之公司，水品產品缐的深耕下去。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、產品缐補充決策（</a:t>
            </a:r>
            <a:r>
              <a:rPr lang="en-US" altLang="zh-TW" sz="1200" dirty="0"/>
              <a:t>Line-Filling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此策略係指透過增加現有產品缐範圍内更多的產品項目，達到增長目的。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例如：統一食品公司的食品與飲料產品缐是最多的。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採取產品缐補充策略之動機有：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、增加總利潤。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、希望成為完整產品缐之領導者。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、滿足經銷商一次進貨與顧客購買之需求。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二、產品缐刪減決策（</a:t>
            </a:r>
            <a:r>
              <a:rPr lang="en-US" altLang="zh-TW" sz="1200" dirty="0"/>
              <a:t>Line-Reducing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當產品缐經理發覺某些產品銷售量、利潤都急速下降時，這表示該產品已步入了衰退期，必須深入檢討，是否有必要予以刪除掉不再生產或縮減生產量。</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產品組合決策（</a:t>
            </a:r>
            <a:r>
              <a:rPr lang="en-US" altLang="zh-TW" sz="1200" dirty="0"/>
              <a:t>Product Mix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產品組合，亦稱為產品搭配，係指廠商提供給消費者所有產品缐與產品項目之組合而言。例如：美國雅芳（</a:t>
            </a:r>
            <a:r>
              <a:rPr lang="en-US" altLang="zh-TW" sz="1200" dirty="0"/>
              <a:t>Avon</a:t>
            </a:r>
            <a:r>
              <a:rPr lang="zh-TW" altLang="en-US" sz="1200" dirty="0"/>
              <a:t>）公司的產品組合，係由主要三條產品缐所組成，合計大約有 </a:t>
            </a:r>
            <a:r>
              <a:rPr lang="en-US" altLang="zh-TW" sz="1200" dirty="0"/>
              <a:t>1,300 </a:t>
            </a:r>
            <a:r>
              <a:rPr lang="zh-TW" altLang="en-US" sz="1200" dirty="0"/>
              <a:t>項產品。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、化妝品缐：包括護唇膏、口紅、乳液、粉餅等。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、家庭用品缐。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、寶石裝飾品缐。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再如，統一企業的產品缐包括速食麺、飲料、冰品、沙拉油、乳品、冷凍食品、健康食品、飼料、麵粉等。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二、寬度、長度、深度與一致性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對於一個廠商，我們可就其產品之寬度、長度、深度與一致性來討論產品組合之意義。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、產品的寬度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係指有多少種產品缐之數目。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、產品的長度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係指每一種產品缐中品牌或產品項目之數目。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a:t>
            </a:r>
            <a:r>
              <a:rPr lang="zh-CN" altLang="en-US" sz="1200" dirty="0"/>
              <a:t>寶僑公司（</a:t>
            </a:r>
            <a:r>
              <a:rPr lang="en-US" altLang="zh-CN" sz="1200" dirty="0" err="1"/>
              <a:t>Procter&amp;Gamble</a:t>
            </a:r>
            <a:r>
              <a:rPr lang="zh-CN" altLang="en-US" sz="1200" dirty="0"/>
              <a:t>）</a:t>
            </a:r>
            <a:r>
              <a:rPr lang="zh-TW" altLang="en-US" sz="1200" dirty="0"/>
              <a:t>的洗髮精共計有四個品牌之多，包括海倫仙度絲、飛柔、潘婷、沙宣等。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、產品的深度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係指每一項產品或品牌中之不同規格、包裝形式、包封種類、口味種類、配方種類等之數目。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三、在行銷上之涵義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以上所討論之產品組合的四個構面，對行銷人員之涵義包括：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、可考慮擴大產品缐之寬度，以再開展更大的市場銷售額。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、可考慮增加產品缐之長度，以使產品缐漸趨完整，形成一個</a:t>
            </a:r>
            <a:r>
              <a:rPr lang="en-US" altLang="zh-TW" sz="1200" dirty="0"/>
              <a:t>Full-line</a:t>
            </a:r>
            <a:r>
              <a:rPr lang="zh-TW" altLang="en-US" sz="1200" dirty="0"/>
              <a:t>的產品缐。例如在飲料產品缐，包括茶飲料、乳品飲料、咖啡飲料、果汁飲料、碳酸飲料等。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、可考慮增加產品缐之包裝、形式、規格、色彩，以加深其產品組合。</a:t>
            </a:r>
          </a:p>
          <a:p>
            <a:pPr>
              <a:lnSpc>
                <a:spcPct val="150000"/>
              </a:lnSpc>
            </a:pPr>
            <a:r>
              <a:rPr lang="en-US" altLang="zh-TW" sz="1200" dirty="0"/>
              <a:t>4</a:t>
            </a:r>
            <a:r>
              <a:rPr lang="zh-TW" altLang="en-US" sz="1200" dirty="0"/>
              <a:t>、可考慮更專業化或介入更多領域發展，此可由產品一致性或多樣化而得。</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43</a:t>
            </a:fld>
            <a:endParaRPr lang="en-US" altLang="zh-CN" dirty="0"/>
          </a:p>
        </p:txBody>
      </p:sp>
    </p:spTree>
    <p:extLst>
      <p:ext uri="{BB962C8B-B14F-4D97-AF65-F5344CB8AC3E}">
        <p14:creationId xmlns:p14="http://schemas.microsoft.com/office/powerpoint/2010/main" val="844441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一、</a:t>
            </a:r>
            <a:r>
              <a:rPr lang="zh-TW" altLang="en-US" sz="1200" dirty="0"/>
              <a:t>服務之特性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一般而言，行銷之服務具有以下四種特性：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、無形的（</a:t>
            </a:r>
            <a:r>
              <a:rPr lang="en-US" altLang="zh-TW" sz="1200" dirty="0"/>
              <a:t>Intangibility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服務是無形的，例如：做美容手術的人，在購買該服務之前無法看到結果。（亦稱不可觸及性）（不過還是有照片、模仿品可看到）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、不可分割性（</a:t>
            </a:r>
            <a:r>
              <a:rPr lang="en-US" altLang="zh-TW" sz="1200" dirty="0"/>
              <a:t>Inseparability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一項服務及其來源是不可分的，例如：某種影片的女主角就應由某位影星來演最傳神，如果換了另一個人則就有些走味而不精彩了。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、可變動性（</a:t>
            </a:r>
            <a:r>
              <a:rPr lang="en-US" altLang="zh-TW" sz="1200" dirty="0"/>
              <a:t>Variability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服務是高度可變的，因為它們可依不同顧客，隨時、隨地提供服務而有變化（亦稱品質差異性）。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、易毀滅性（</a:t>
            </a:r>
            <a:r>
              <a:rPr lang="en-US" altLang="zh-TW" sz="1200" dirty="0"/>
              <a:t>Perishability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服務是不太能存儲的，例如：火車、飛機、捷運（高速鐵路），必須按時刻表而行駛，不會為某些人慢開。一旦開走了，留下的空位，就要浪費了。</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二、</a:t>
            </a:r>
            <a:r>
              <a:rPr lang="zh-TW" altLang="en-US" sz="1200" dirty="0"/>
              <a:t>服務業供需之策略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行銷學家賽瑟（</a:t>
            </a:r>
            <a:r>
              <a:rPr lang="en-US" altLang="zh-TW" sz="1200" dirty="0"/>
              <a:t>Sasser</a:t>
            </a:r>
            <a:r>
              <a:rPr lang="zh-TW" altLang="en-US" sz="1200" dirty="0"/>
              <a:t>），曾就如何使服務業的需求和供給有效配合，提出一些策略：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、需求面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、差別定價（</a:t>
            </a:r>
            <a:r>
              <a:rPr lang="en-US" altLang="zh-TW" sz="1200" dirty="0"/>
              <a:t>Differential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可使一些顛峰期的需求服務，轉移到非顛峰期，例如：目前電力公司有離峰優待價；電信公司在深夜上網或打國際電話會便宜些。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、補償性的服務（</a:t>
            </a:r>
            <a:r>
              <a:rPr lang="en-US" altLang="zh-TW" sz="1200" dirty="0"/>
              <a:t>Complementary Services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在顛峰時間等待服務之消費者，可提供其他服務給他們，例如：在未理髮之前，可先閲讀書報雜誌等。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、培養非顛峰期的需求（</a:t>
            </a:r>
            <a:r>
              <a:rPr lang="en-US" altLang="zh-TW" sz="1200" dirty="0"/>
              <a:t>Nonpeak Demand Can be Cultivated</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透過各種途徑以增加消費者在某段時間内之消費行為。例如：很多主題遊樂園推出晚上較便宜的星光票，以吸引夜間遊樂消費者。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、預約制度（</a:t>
            </a:r>
            <a:r>
              <a:rPr lang="en-US" altLang="zh-TW" sz="1200" dirty="0"/>
              <a:t>Reservation Systems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此為有效管理需求順序與數量之方法，例如：航空公司、旅館、醫院、餐廳等，大都使用此方法。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、供給面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、僱用兼職人員（</a:t>
            </a:r>
            <a:r>
              <a:rPr lang="en-US" altLang="zh-TW" sz="1200" dirty="0"/>
              <a:t>Part-Time Employees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以僱用兼職人員，應付在需求顛峰之服務期間。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、顛峰時期例行工作的效率化（</a:t>
            </a:r>
            <a:r>
              <a:rPr lang="en-US" altLang="zh-TW" sz="1200" dirty="0"/>
              <a:t>Peak-Time Efficiency Routines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透過標準作業與一級人手在顛峰時間執行工作，不重要的工作則由副手來做。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、增加消費者的參與程度（</a:t>
            </a:r>
            <a:r>
              <a:rPr lang="en-US" altLang="zh-TW" sz="1200" dirty="0"/>
              <a:t>Increase Consumer Participation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亦即增加消費者自助服務的程度，以加速員工對消費者服務之速度。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三、應用（以音樂會爲例）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現以舉辦音樂會為例，説明在設計行銷前應考慮之服務性：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、服務之無形性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音樂是一項服務，非有形的商品，因此無法使用金錢去買到實體的音樂，僅能去聆聽、幻想、感受它。因此，行銷人員應特別强調心神的享受與滿足。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、服務之不可分割性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音樂會演出之好壞與演奏人員及現場設施，具有不可分割性；這類音樂由這類人員演奏，將會具有高度水準；行銷的訴求點可著重在人物及地點的突出上。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、服務之可變性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音樂將會因演出人、演出時間、演出地點、演出場所之後勤配合等因素，而呈現出不同的演奏品質來；因此，行銷人員必須對這四項做最完善之評估與準備。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、服務之易毀性（不易儲存性）</a:t>
            </a:r>
          </a:p>
          <a:p>
            <a:pPr>
              <a:lnSpc>
                <a:spcPct val="150000"/>
              </a:lnSpc>
            </a:pPr>
            <a:r>
              <a:rPr lang="zh-TW" altLang="en-US" sz="1200" dirty="0"/>
              <a:t>音樂服務之現場感是無法儲存或保留的，即使錄音起來，也與原音有很大差距。因此，行銷人員應鼓勵消費者珍惜這種人生的少數體驗，激發其重視感。</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44</a:t>
            </a:fld>
            <a:endParaRPr lang="en-US" altLang="zh-CN" dirty="0"/>
          </a:p>
        </p:txBody>
      </p:sp>
    </p:spTree>
    <p:extLst>
      <p:ext uri="{BB962C8B-B14F-4D97-AF65-F5344CB8AC3E}">
        <p14:creationId xmlns:p14="http://schemas.microsoft.com/office/powerpoint/2010/main" val="97675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「顧客滿意經營」（</a:t>
            </a:r>
            <a:r>
              <a:rPr lang="en-US" altLang="zh-TW" sz="1200" dirty="0"/>
              <a:t>Customers Satisfaction</a:t>
            </a:r>
            <a:r>
              <a:rPr lang="zh-TW" altLang="en-US" sz="1200" dirty="0"/>
              <a:t>）圖解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一、「顧客滿意經營」（</a:t>
            </a:r>
            <a:r>
              <a:rPr lang="en-US" altLang="zh-TW" sz="1200" dirty="0"/>
              <a:t>Customers Satisfaction, CS</a:t>
            </a:r>
            <a:r>
              <a:rPr lang="zh-TW" altLang="en-US" sz="1200" dirty="0"/>
              <a:t>）所產生的關聯循環影響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顧客經營成功與否的關鍵，在於是否為顧客創造出最大的價値。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而顧客價値提供，則必須從「心」為出發點。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顧客滿意 ⇆ 獲致顧客共同信賴 ⇆ 業績提升，呈現出三種互動關聯的良性循環。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二、五種顧客：「廣義顧客」的範疇（五種不同的顧客類型）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外部供應商（上遊廠商）→ 内部顧客（公司員工）→ 批發商、代理商、經銷商、零售商（下遊通路商）→ 本公司現有的顧客（既有的忠誠顧客）← 競爭對手的現有顧客（潛在的顧客）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要從更高更廣的視野，來定義顧客的範疇。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不是只有一種。不是只有向我們買東西的才算是顧客，他們屬於「直接」的顧客群。另外有所謂「間接」的顧客群，則包括公司的員工、上遊供應商、下遊通路商以及競爭對手的顧客，這些都是讓一個企業具競爭力的重要夥伴顧客，都是屬於關係行銷的重要資產（</a:t>
            </a:r>
            <a:r>
              <a:rPr lang="en-US" altLang="zh-TW" sz="1200" dirty="0"/>
              <a:t>Relations Marketing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三、顧客滿意經營影響的四層次廣義面向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既有的顧客滿意 → 廣義的顧客滿意（員工滿意、競爭對手顧客滿意、零售通路商滿意）→ 大眾股東的滿意 → 整個社會的滿意</a:t>
            </a:r>
          </a:p>
          <a:p>
            <a:pPr>
              <a:lnSpc>
                <a:spcPct val="150000"/>
              </a:lnSpc>
            </a:pPr>
            <a:r>
              <a:rPr lang="zh-TW" altLang="en-US" sz="1200" dirty="0"/>
              <a:t>顧客滿意經營的最高層次意義，是可以達到整個社會對該公司的滿意。這時，公司已成為 </a:t>
            </a:r>
            <a:r>
              <a:rPr lang="en-US" altLang="zh-TW" sz="1200" dirty="0"/>
              <a:t>A+ </a:t>
            </a:r>
            <a:r>
              <a:rPr lang="zh-TW" altLang="en-US" sz="1200" dirty="0"/>
              <a:t>的標杆企業，且得到社會大眾的認同！</a:t>
            </a:r>
            <a:r>
              <a:rPr lang="en-US" altLang="zh-TW" sz="1200" dirty="0"/>
              <a:t>《</a:t>
            </a:r>
            <a:r>
              <a:rPr lang="zh-TW" altLang="en-US" sz="1200" dirty="0"/>
              <a:t>天下雜誌</a:t>
            </a:r>
            <a:r>
              <a:rPr lang="en-US" altLang="zh-TW" sz="1200" dirty="0"/>
              <a:t>》</a:t>
            </a:r>
            <a:r>
              <a:rPr lang="zh-TW" altLang="en-US" sz="1200" dirty="0"/>
              <a:t>每年均有舉辦專業人士票選國内各行業的 </a:t>
            </a:r>
            <a:r>
              <a:rPr lang="en-US" altLang="zh-TW" sz="1200" dirty="0"/>
              <a:t>A+ </a:t>
            </a:r>
            <a:r>
              <a:rPr lang="zh-TW" altLang="en-US" sz="1200" dirty="0"/>
              <a:t>標杆企業，包括臺塑、鴻海、臺積電、聯電、廣達、華碩、花旗、中國信托金控、統一超商、家樂福、裕隆、新光三越百貨、統一企業、宏碁電腦、明基電通、東森媒體等公司皆曾上榜。</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45</a:t>
            </a:fld>
            <a:endParaRPr lang="en-US" altLang="zh-CN" dirty="0"/>
          </a:p>
        </p:txBody>
      </p:sp>
    </p:spTree>
    <p:extLst>
      <p:ext uri="{BB962C8B-B14F-4D97-AF65-F5344CB8AC3E}">
        <p14:creationId xmlns:p14="http://schemas.microsoft.com/office/powerpoint/2010/main" val="19297228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服務業營運「關鍵績效指標」（</a:t>
            </a:r>
            <a:r>
              <a:rPr lang="en-US" altLang="zh-TW" sz="1200" dirty="0"/>
              <a:t>Key Performance Indicator, KPI</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一、</a:t>
            </a:r>
            <a:r>
              <a:rPr lang="zh-TW" altLang="en-US" sz="1200" dirty="0"/>
              <a:t>顧客戰略</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、顧客滿意度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、新顧客占總顧客數之比例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、既有顧客占總顧客數之比例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、顧客每年或每月消費次數及金額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、停滯顧客數占總顧客數之比例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、顧客終身價値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二、</a:t>
            </a:r>
            <a:r>
              <a:rPr lang="zh-TW" altLang="en-US" sz="1200" dirty="0"/>
              <a:t>客服中心</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、平均接起電話速度（秒數）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、平均回答時間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、平均每天處理件數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、平均每件處理成本估計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、一次解決問題比例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、客服人員滿意度與離職率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三、</a:t>
            </a:r>
            <a:r>
              <a:rPr lang="zh-TW" altLang="en-US" sz="1200" dirty="0"/>
              <a:t>銷售</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、平均訪問顧客數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、收到訂單占總訪問顧客數之比例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、平均交貨天數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、平均準時交貨比例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、銷售費用比例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、平均每年銷售生產總値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、平均業績達成目標預算比例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四、</a:t>
            </a:r>
            <a:r>
              <a:rPr lang="zh-TW" altLang="en-US" sz="1200" dirty="0"/>
              <a:t>行銷比例</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、交叉行銷成功率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、電話行銷平均成功率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、促銷接到訂單投入成本比例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、廣告投入占總營收比例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、直效行銷（</a:t>
            </a:r>
            <a:r>
              <a:rPr lang="en-US" altLang="zh-TW" sz="1200" dirty="0"/>
              <a:t>Direct Marketing</a:t>
            </a:r>
            <a:r>
              <a:rPr lang="zh-TW" altLang="en-US" sz="1200" dirty="0"/>
              <a:t>）郵寄回應率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、品牌形象度排名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、定位成功度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、各通路結構比例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、戶外活動平均每次來客數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五、</a:t>
            </a:r>
            <a:r>
              <a:rPr lang="zh-TW" altLang="en-US" sz="1200" dirty="0"/>
              <a:t>會員經營與服務</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、顧客平均再來購次數與再購率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、平均顧客電話問候次數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、會員顧客分級制度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、貴賓</a:t>
            </a:r>
            <a:r>
              <a:rPr lang="en-US" altLang="zh-TW" sz="1200" dirty="0"/>
              <a:t>VIP</a:t>
            </a:r>
            <a:r>
              <a:rPr lang="zh-TW" altLang="en-US" sz="1200" dirty="0"/>
              <a:t>顧客服務擴增項目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、會員信用卡刷卡使用率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、會員資料庫項目增加及更新率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、會員來電詢問率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六、</a:t>
            </a:r>
            <a:r>
              <a:rPr lang="zh-TW" altLang="en-US" sz="1200" dirty="0"/>
              <a:t>經營</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、市場占有率變化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、每位員工生產力（銷售額）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、新產品上市率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、新品與舊品營收結構比例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、員工滿意度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、毛利率變化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、純益率變化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、營收成長率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、顧客分散程度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、製造良率提升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、資金成本降低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、管銷售費用控制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、存貨降低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、人員數控制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、其他</a:t>
            </a:r>
          </a:p>
          <a:p>
            <a:pPr>
              <a:lnSpc>
                <a:spcPct val="150000"/>
              </a:lnSpc>
            </a:pPr>
            <a:r>
              <a:rPr lang="zh-TW" altLang="en-US" sz="1200" dirty="0"/>
              <a:t>每一家服務業公司應依各自不同的行業、不同的資源、條件、不同之發展階段，來建立屬於自己的</a:t>
            </a:r>
            <a:r>
              <a:rPr lang="en-US" altLang="zh-TW" sz="1200" dirty="0"/>
              <a:t>KPI</a:t>
            </a:r>
            <a:r>
              <a:rPr lang="zh-TW" altLang="en-US" sz="1200" dirty="0"/>
              <a:t>，以作為考核基礎。</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46</a:t>
            </a:fld>
            <a:endParaRPr lang="en-US" altLang="zh-CN" dirty="0"/>
          </a:p>
        </p:txBody>
      </p:sp>
    </p:spTree>
    <p:extLst>
      <p:ext uri="{BB962C8B-B14F-4D97-AF65-F5344CB8AC3E}">
        <p14:creationId xmlns:p14="http://schemas.microsoft.com/office/powerpoint/2010/main" val="19443987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十六、顧客滿意度調查的方法及内容項目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一、調查方法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、電話訪問法（</a:t>
            </a:r>
            <a:r>
              <a:rPr lang="en-US" altLang="zh-TW" sz="1200" dirty="0"/>
              <a:t>Telephone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、焦點團體座談會（</a:t>
            </a:r>
            <a:r>
              <a:rPr lang="en-US" altLang="zh-TW" sz="1200" dirty="0"/>
              <a:t>FGD</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、書面填寫問卷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、第一缐人員及客服中心日常所蒐集到的顧客反應資料（看到、聽到、問到、感覺到的）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、網站所蒐集到的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二、調查項目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、有關對產品及服務的評價反應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、產品多元、豐富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、品質、功能、獨特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、品質問題的回饋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、價位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、交期、交貨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、退貨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、付款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、有關對技術的評價反應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、技術支援（水準、速度、人力）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、商品開發（獨特性、時間）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、有關對現場業務的據點反應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、對現場銷售及服務人員的反應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、對公司總部的支援反應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、有關公司整體的評價反應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、對公司形象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、對品牌形象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、對總體感受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顧客滿意度調查可以通過各種方法進行，也可以許多方法同時並用，也可以由内部自行或委由外部同時進行，以求得最客觀、最完整、最正確的民調結果，這樣才能對未來的相關行銷決策做出有利且正確的決定。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二十一、顧客價値的全貌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顧客價値：</a:t>
            </a:r>
            <a:r>
              <a:rPr lang="en-US" altLang="zh-TW" sz="1200" dirty="0"/>
              <a:t>1</a:t>
            </a:r>
            <a:r>
              <a:rPr lang="zh-TW" altLang="en-US" sz="1200" dirty="0"/>
              <a:t>、使用價値，</a:t>
            </a:r>
            <a:r>
              <a:rPr lang="en-US" altLang="zh-TW" sz="1200" dirty="0"/>
              <a:t>2</a:t>
            </a:r>
            <a:r>
              <a:rPr lang="zh-TW" altLang="en-US" sz="1200" dirty="0"/>
              <a:t>、商品價値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商品價値：</a:t>
            </a:r>
            <a:r>
              <a:rPr lang="en-US" altLang="zh-TW" sz="1200" dirty="0"/>
              <a:t>1</a:t>
            </a:r>
            <a:r>
              <a:rPr lang="zh-TW" altLang="en-US" sz="1200" dirty="0"/>
              <a:t>、功能價値，</a:t>
            </a:r>
            <a:r>
              <a:rPr lang="en-US" altLang="zh-TW" sz="1200" dirty="0"/>
              <a:t>2</a:t>
            </a:r>
            <a:r>
              <a:rPr lang="zh-TW" altLang="en-US" sz="1200" dirty="0"/>
              <a:t>、品牌價値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功能價値：</a:t>
            </a:r>
            <a:r>
              <a:rPr lang="en-US" altLang="zh-TW" sz="1200" dirty="0"/>
              <a:t>1</a:t>
            </a:r>
            <a:r>
              <a:rPr lang="zh-TW" altLang="en-US" sz="1200" dirty="0"/>
              <a:t>、設計，</a:t>
            </a:r>
            <a:r>
              <a:rPr lang="en-US" altLang="zh-TW" sz="1200" dirty="0"/>
              <a:t>2</a:t>
            </a:r>
            <a:r>
              <a:rPr lang="zh-TW" altLang="en-US" sz="1200" dirty="0"/>
              <a:t>、耐用性，</a:t>
            </a:r>
            <a:r>
              <a:rPr lang="en-US" altLang="zh-TW" sz="1200" dirty="0"/>
              <a:t>3</a:t>
            </a:r>
            <a:r>
              <a:rPr lang="zh-TW" altLang="en-US" sz="1200" dirty="0"/>
              <a:t>、操作性，</a:t>
            </a:r>
            <a:r>
              <a:rPr lang="en-US" altLang="zh-TW" sz="1200" dirty="0"/>
              <a:t>4</a:t>
            </a:r>
            <a:r>
              <a:rPr lang="zh-TW" altLang="en-US" sz="1200" dirty="0"/>
              <a:t>、價格合宜性，</a:t>
            </a:r>
            <a:r>
              <a:rPr lang="en-US" altLang="zh-TW" sz="1200" dirty="0"/>
              <a:t>5</a:t>
            </a:r>
            <a:r>
              <a:rPr lang="zh-TW" altLang="en-US" sz="1200" dirty="0"/>
              <a:t>、功能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品牌價値：</a:t>
            </a:r>
            <a:r>
              <a:rPr lang="en-US" altLang="zh-TW" sz="1200" dirty="0"/>
              <a:t>1</a:t>
            </a:r>
            <a:r>
              <a:rPr lang="zh-TW" altLang="en-US" sz="1200" dirty="0"/>
              <a:t>、企業信賴性，</a:t>
            </a:r>
            <a:r>
              <a:rPr lang="en-US" altLang="zh-TW" sz="1200" dirty="0"/>
              <a:t>2</a:t>
            </a:r>
            <a:r>
              <a:rPr lang="zh-TW" altLang="en-US" sz="1200" dirty="0"/>
              <a:t>、高品質感，</a:t>
            </a:r>
            <a:r>
              <a:rPr lang="en-US" altLang="zh-TW" sz="1200" dirty="0"/>
              <a:t>3</a:t>
            </a:r>
            <a:r>
              <a:rPr lang="zh-TW" altLang="en-US" sz="1200" dirty="0"/>
              <a:t>、流行尖端印象，</a:t>
            </a:r>
            <a:r>
              <a:rPr lang="en-US" altLang="zh-TW" sz="1200" dirty="0"/>
              <a:t>4</a:t>
            </a:r>
            <a:r>
              <a:rPr lang="zh-TW" altLang="en-US" sz="1200" dirty="0"/>
              <a:t>、其他感受</a:t>
            </a:r>
          </a:p>
          <a:p>
            <a:pPr>
              <a:lnSpc>
                <a:spcPct val="150000"/>
              </a:lnSpc>
            </a:pPr>
            <a:r>
              <a:rPr lang="zh-TW" altLang="en-US" sz="1200" dirty="0"/>
              <a:t>企業要不斷提升顧客感受的新價値，包括顧客對產品及服務所感受到的使用價値、功能價値、品牌價値等三種内涵價値。而這些創造新價値的工作内涵及項目絕非只有單一目的，而是有多個項目，必須經由多個部門共同努力改善纍積而成。</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47</a:t>
            </a:fld>
            <a:endParaRPr lang="en-US" altLang="zh-CN" dirty="0"/>
          </a:p>
        </p:txBody>
      </p:sp>
    </p:spTree>
    <p:extLst>
      <p:ext uri="{BB962C8B-B14F-4D97-AF65-F5344CB8AC3E}">
        <p14:creationId xmlns:p14="http://schemas.microsoft.com/office/powerpoint/2010/main" val="23130503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一、何謂品牌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、品牌意義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許多公司都了解，品牌並非只是公司的商標、產品、象徵或是名稱。對產品與品牌之間的差異，小説家史蒂芬</a:t>
            </a:r>
            <a:r>
              <a:rPr lang="en-US" altLang="zh-TW" sz="1200" dirty="0"/>
              <a:t>·</a:t>
            </a:r>
            <a:r>
              <a:rPr lang="zh-TW" altLang="en-US" sz="1200" dirty="0"/>
              <a:t>金（</a:t>
            </a:r>
            <a:r>
              <a:rPr lang="en-US" altLang="zh-TW" sz="1200" dirty="0"/>
              <a:t>Stephen King</a:t>
            </a:r>
            <a:r>
              <a:rPr lang="zh-TW" altLang="en-US" sz="1200" dirty="0"/>
              <a:t>）曾提出一個很實用的論點：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「產品是來自工廠，而消費者購買品牌。產品可以複製，品牌卻是獨一無二的。產品很快就過時了，但精心策畫的成功品牌，卻永垂不朽。」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二、兩大類品牌區分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通常，品牌依製造商與零售商而區別，可稱之為「全國性」及「自有」品牌兩種。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、全國性或製造商品牌（</a:t>
            </a:r>
            <a:r>
              <a:rPr lang="en-US" altLang="zh-TW" sz="1200" dirty="0"/>
              <a:t>National Brand or Manufacture Brand</a:t>
            </a:r>
            <a:r>
              <a:rPr lang="zh-TW" altLang="en-US" sz="1200" dirty="0"/>
              <a:t>）（簡稱</a:t>
            </a:r>
            <a:r>
              <a:rPr lang="en-US" altLang="zh-TW" sz="1200" dirty="0"/>
              <a:t>NB</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、零售商、自有品牌或通路品牌（</a:t>
            </a:r>
            <a:r>
              <a:rPr lang="en-US" altLang="zh-TW" sz="1200" dirty="0"/>
              <a:t>Retail Brand or Private Brand or Private Label</a:t>
            </a:r>
            <a:r>
              <a:rPr lang="zh-TW" altLang="en-US" sz="1200" dirty="0"/>
              <a:t>）（簡稱</a:t>
            </a:r>
            <a:r>
              <a:rPr lang="en-US" altLang="zh-TW" sz="1200" dirty="0"/>
              <a:t>PB</a:t>
            </a:r>
            <a:r>
              <a:rPr lang="zh-TW" altLang="en-US" sz="1200" dirty="0"/>
              <a:t>或</a:t>
            </a:r>
            <a:r>
              <a:rPr lang="en-US" altLang="zh-TW" sz="1200" dirty="0"/>
              <a:t>PL</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三、品牌的行銷功能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a:t>
            </a:r>
            <a:r>
              <a:rPr lang="en-US" altLang="zh-TW" sz="1200" dirty="0"/>
              <a:t>Brand</a:t>
            </a:r>
            <a:r>
              <a:rPr lang="zh-TW" altLang="en-US" sz="1200" dirty="0"/>
              <a:t>）在行銷上之功能，可從兩個角度來看：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、就廠商而言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、有助於廣告及展示計畫</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品牌可建立公司之印象，並使消費者易於辨認出來。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、有助於增加控制及握有市場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品牌建立起消費者高度之忠誠感之後，可使消費者重複指名購買，必有助於市場之控制。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、避免價格競爭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高知名度品牌與其他低層次之品牌將有所區別，如此將可避免陷於價格殺價競爭。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、便利產品組合之擴張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當廠商已有數種高知名度品牌的產品時，可帶動其他新產品組合之增長，助其較快且有效的成功上市。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、有助於銷售業績及市占率的鞏固或提上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、就消費者而言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、同一品牌的產品原則上具有相同之品質，將會較易獲得消費者之信任。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、由於品牌存在，使購買者易於辨認所需之產品與服務。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、品牌可使消費者便於找到製造商，而進行維修與更換零件。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、不同品牌之間，便於比較價格、品質、容量、包裝等。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四、品名應具備之特質（</a:t>
            </a:r>
            <a:r>
              <a:rPr lang="en-US" altLang="zh-TW" sz="1200" dirty="0"/>
              <a:t>Characteristic of Brand Name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、它應該能夠表現出能給顧客帶來的好處；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例如：香鷄漢堡、克蟑、茶裏王、滿漢香腸、蠻牛、最佳女主角、吉列牌刮鬍刀、滿漢大餐速食面、舒酸定牙膏等。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、它應該能夠表現出產品的品質，包括性能、色彩或造型上。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、它應該能夠很容易的發音、辨認和記憶；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例如：黑人牙膏、賓士轎車、保肝丸、臺灣大哥大、</a:t>
            </a:r>
            <a:r>
              <a:rPr lang="en-US" altLang="zh-TW" sz="1200" dirty="0"/>
              <a:t>BenQ</a:t>
            </a:r>
            <a:r>
              <a:rPr lang="zh-TW" altLang="en-US" sz="1200" dirty="0"/>
              <a:t>、</a:t>
            </a:r>
            <a:r>
              <a:rPr lang="en-US" altLang="zh-TW" sz="1200" dirty="0"/>
              <a:t>Acer</a:t>
            </a:r>
            <a:r>
              <a:rPr lang="zh-TW" altLang="en-US" sz="1200" dirty="0"/>
              <a:t>、</a:t>
            </a:r>
            <a:r>
              <a:rPr lang="en-US" altLang="zh-TW" sz="1200" dirty="0"/>
              <a:t>Lexus</a:t>
            </a:r>
            <a:r>
              <a:rPr lang="zh-TW" altLang="en-US" sz="1200" dirty="0"/>
              <a:t>汽車（凌志）、</a:t>
            </a:r>
            <a:r>
              <a:rPr lang="en-US" altLang="zh-TW" sz="1200" dirty="0"/>
              <a:t>iPod</a:t>
            </a:r>
            <a:r>
              <a:rPr lang="zh-TW" altLang="en-US" sz="1200" dirty="0"/>
              <a:t>、</a:t>
            </a:r>
            <a:r>
              <a:rPr lang="en-US" altLang="zh-TW" sz="1200" dirty="0"/>
              <a:t>iPhone</a:t>
            </a:r>
            <a:r>
              <a:rPr lang="zh-TW" altLang="en-US" sz="1200" dirty="0"/>
              <a:t>、</a:t>
            </a:r>
            <a:r>
              <a:rPr lang="en-US" altLang="zh-TW" sz="1200" dirty="0"/>
              <a:t>PSP</a:t>
            </a:r>
            <a:r>
              <a:rPr lang="zh-TW" altLang="en-US" sz="1200" dirty="0"/>
              <a:t>遊戲機、易</a:t>
            </a:r>
            <a:r>
              <a:rPr lang="en-US" altLang="zh-TW" sz="1200" dirty="0"/>
              <a:t>PC</a:t>
            </a:r>
            <a:r>
              <a:rPr lang="zh-TW" altLang="en-US" sz="1200" dirty="0"/>
              <a:t>、</a:t>
            </a:r>
            <a:r>
              <a:rPr lang="en-US" altLang="zh-TW" sz="1200" dirty="0"/>
              <a:t>ASUS</a:t>
            </a:r>
            <a:r>
              <a:rPr lang="zh-TW" altLang="en-US" sz="1200" dirty="0"/>
              <a:t>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、它應該具有若干的獨特性，例如：可口可樂、保利達、左岸咖啡、蠻牛、多喝水、貝納頌咖啡、舒跑、林鳳營鮮奶、多芬洗髮乳等。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、品名最好中文字在三個字以内，較易記住。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五、品名（品牌）測試方法（</a:t>
            </a:r>
            <a:r>
              <a:rPr lang="en-US" altLang="zh-TW" sz="1200" dirty="0"/>
              <a:t>Brand Name Test Method</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在實務上，對於一項品牌之定名是頗費時間與傷人腦筋的，它可透過各種方式及人員來進行測試哪一種品牌名稱可能是較理想的，方法包括：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、偏好測試（</a:t>
            </a:r>
            <a:r>
              <a:rPr lang="en-US" altLang="zh-TW" sz="1200" dirty="0"/>
              <a:t>Preference Test</a:t>
            </a:r>
            <a:r>
              <a:rPr lang="zh-TW" altLang="en-US" sz="1200" dirty="0"/>
              <a:t>）：哪一個名稱最受人喜愛。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、記憶測試（</a:t>
            </a:r>
            <a:r>
              <a:rPr lang="en-US" altLang="zh-TW" sz="1200" dirty="0"/>
              <a:t>Memory Test</a:t>
            </a:r>
            <a:r>
              <a:rPr lang="zh-TW" altLang="en-US" sz="1200" dirty="0"/>
              <a:t>）：哪一個名稱最讓人記憶深刻。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、學習測試（</a:t>
            </a:r>
            <a:r>
              <a:rPr lang="en-US" altLang="zh-TW" sz="1200" dirty="0"/>
              <a:t>Learning Test</a:t>
            </a:r>
            <a:r>
              <a:rPr lang="zh-TW" altLang="en-US" sz="1200" dirty="0"/>
              <a:t>）：哪一個名稱最好發音。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、聯想測試（</a:t>
            </a:r>
            <a:r>
              <a:rPr lang="en-US" altLang="zh-TW" sz="1200" dirty="0"/>
              <a:t>Association Test</a:t>
            </a:r>
            <a:r>
              <a:rPr lang="zh-TW" altLang="en-US" sz="1200" dirty="0"/>
              <a:t>）：在聽到或看到此品牌後，會讓人聯想或回復什麽記憶與幻想。</a:t>
            </a:r>
          </a:p>
          <a:p>
            <a:pPr>
              <a:lnSpc>
                <a:spcPct val="150000"/>
              </a:lnSpc>
            </a:pPr>
            <a:r>
              <a:rPr lang="zh-TW" altLang="en-US" sz="1200" dirty="0"/>
              <a:t>然後根據以上四種測試方法，進而整合、分析並決定採用哪一個品牌名稱是最理想的。</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48</a:t>
            </a:fld>
            <a:endParaRPr lang="en-US" altLang="zh-CN" dirty="0"/>
          </a:p>
        </p:txBody>
      </p:sp>
    </p:spTree>
    <p:extLst>
      <p:ext uri="{BB962C8B-B14F-4D97-AF65-F5344CB8AC3E}">
        <p14:creationId xmlns:p14="http://schemas.microsoft.com/office/powerpoint/2010/main" val="1362791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品牌定位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所謂品牌定位，係指將本公司之品牌特性與競爭者之品牌特性相比較，而將其定位於較有利之位置。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、品牌重定位決策（</a:t>
            </a:r>
            <a:r>
              <a:rPr lang="en-US" altLang="zh-TW" sz="1200" dirty="0"/>
              <a:t>Brand-Repositioning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一個品牌可能會因時空之變化，而必須對原先之定位，再重新調整，以符合實際需求，此乃重定位。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品牌必須重定位之原因有：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、競爭者的品牌定位接近公司的品牌，而且這些競爭者也已搶走了很大部分的市場占有率，讓本公司品牌之生存空間愈來愈小。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、顧客的偏好已不復往昔而有了很大改變，使過去之產品定位有弱化之趨勢。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、原有品牌定位之市場漸趨減縮，而另有潛力之目標市場，因此也會考慮（移轉區隔市場）。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、最後一個原因，可能是原有品牌定位發生錯誤，使品牌知名度及產品銷售一直都無法好起來，而年年虧損。因此為求翻身起見，必須做一次大改革，徹底改頭換面，重新再出發。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例如，麥當勞從</a:t>
            </a:r>
            <a:r>
              <a:rPr lang="en-US" altLang="zh-TW" sz="1200" dirty="0"/>
              <a:t>2005</a:t>
            </a:r>
            <a:r>
              <a:rPr lang="zh-TW" altLang="en-US" sz="1200" dirty="0"/>
              <a:t>年起，重新定位在 </a:t>
            </a:r>
            <a:r>
              <a:rPr lang="en-US" altLang="zh-TW" sz="1200" dirty="0"/>
              <a:t>I’m </a:t>
            </a:r>
            <a:r>
              <a:rPr lang="en-US" altLang="zh-TW" sz="1200" dirty="0" err="1"/>
              <a:t>lovin’it</a:t>
            </a:r>
            <a:r>
              <a:rPr lang="zh-TW" altLang="en-US" sz="1200" dirty="0"/>
              <a:t>（我就喜歡），將品牌轉向年輕化與自在化，當時全球各國麥當勞並花了很多媒體公關及電視廣告宣傳費用。</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市場調查</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第四版，</a:t>
            </a:r>
            <a:r>
              <a:rPr lang="zh-CN" altLang="en-US" sz="1200" dirty="0">
                <a:solidFill>
                  <a:schemeClr val="tx1"/>
                </a:solidFill>
                <a:ea typeface="宋体" pitchFamily="2" charset="-122"/>
              </a:rPr>
              <a:t>楊和炳 </a:t>
            </a:r>
            <a:r>
              <a:rPr lang="zh-TW" altLang="en-US" sz="1200" dirty="0">
                <a:solidFill>
                  <a:schemeClr val="tx1"/>
                </a:solidFill>
                <a:ea typeface="宋体" pitchFamily="2" charset="-122"/>
              </a:rPr>
              <a:t>著，台北：五南圖書出版股份有限公司，</a:t>
            </a:r>
            <a:r>
              <a:rPr lang="en-US" altLang="zh-TW" sz="1200" dirty="0">
                <a:solidFill>
                  <a:schemeClr val="tx1"/>
                </a:solidFill>
                <a:ea typeface="宋体" pitchFamily="2" charset="-122"/>
              </a:rPr>
              <a:t>20</a:t>
            </a:r>
            <a:r>
              <a:rPr lang="en-US" altLang="zh-CN" sz="1200" dirty="0">
                <a:solidFill>
                  <a:schemeClr val="tx1"/>
                </a:solidFill>
                <a:ea typeface="宋体" pitchFamily="2" charset="-122"/>
              </a:rPr>
              <a:t>08</a:t>
            </a:r>
            <a:r>
              <a:rPr lang="en-US" altLang="zh-TW" sz="1200" dirty="0">
                <a:solidFill>
                  <a:schemeClr val="tx1"/>
                </a:solidFill>
                <a:ea typeface="宋体" pitchFamily="2" charset="-122"/>
              </a:rPr>
              <a:t>.09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49</a:t>
            </a:fld>
            <a:endParaRPr lang="en-US" altLang="zh-CN" dirty="0"/>
          </a:p>
        </p:txBody>
      </p:sp>
    </p:spTree>
    <p:extLst>
      <p:ext uri="{BB962C8B-B14F-4D97-AF65-F5344CB8AC3E}">
        <p14:creationId xmlns:p14="http://schemas.microsoft.com/office/powerpoint/2010/main" val="195917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a:t>
            </a:fld>
            <a:endParaRPr lang="en-US" altLang="zh-CN" dirty="0"/>
          </a:p>
        </p:txBody>
      </p:sp>
    </p:spTree>
    <p:extLst>
      <p:ext uri="{BB962C8B-B14F-4D97-AF65-F5344CB8AC3E}">
        <p14:creationId xmlns:p14="http://schemas.microsoft.com/office/powerpoint/2010/main" val="25698503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家族、個別品牌策略（</a:t>
            </a:r>
            <a:r>
              <a:rPr lang="en-US" altLang="zh-TW" sz="1200" dirty="0"/>
              <a:t>Family &amp; Individual Brand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、品牌策略類型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當一個廠商使用自己的品牌時，對於數十到數百種相似或不相似產品時，究竟該如何決定其品牌，有四類型可提供參考。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、個別品牌（</a:t>
            </a:r>
            <a:r>
              <a:rPr lang="en-US" altLang="zh-TW" sz="1200" dirty="0"/>
              <a:t>Individual Brand Name</a:t>
            </a:r>
            <a:r>
              <a:rPr lang="zh-TW" altLang="en-US" sz="1200" dirty="0"/>
              <a:t>）（多品牌策略）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亦即每一個產品項目，有代表自己身分的名稱，亦可以視為多品牌制度。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例如統一企業茶飲料中，即有茶裏王、純喫茶、統一茶等多個品牌。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、全部產品採用整體的家族品牌（</a:t>
            </a:r>
            <a:r>
              <a:rPr lang="en-US" altLang="zh-TW" sz="1200" dirty="0"/>
              <a:t>A Family Name for All Products</a:t>
            </a:r>
            <a:r>
              <a:rPr lang="zh-TW" altLang="en-US" sz="1200" dirty="0"/>
              <a:t>）（家族品牌策略）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例如：國内的大同家電公司、其不論電視、冰箱、微波爐、電扇等均取名為大同。再如：國泰銀行、國泰人壽、富邦銀行、富邦人壽、</a:t>
            </a:r>
            <a:r>
              <a:rPr lang="en-US" altLang="zh-TW" sz="1200" dirty="0"/>
              <a:t>NOKIA</a:t>
            </a:r>
            <a:r>
              <a:rPr lang="zh-TW" altLang="en-US" sz="1200" dirty="0"/>
              <a:t>手機、三星產品、</a:t>
            </a:r>
            <a:r>
              <a:rPr lang="en-US" altLang="zh-TW" sz="1200" dirty="0"/>
              <a:t>Dell</a:t>
            </a:r>
            <a:r>
              <a:rPr lang="zh-TW" altLang="en-US" sz="1200" dirty="0"/>
              <a:t>電腦、微軟產品、</a:t>
            </a:r>
            <a:r>
              <a:rPr lang="en-US" altLang="zh-TW" sz="1200" dirty="0"/>
              <a:t>ASUS</a:t>
            </a:r>
            <a:r>
              <a:rPr lang="zh-TW" altLang="en-US" sz="1200" dirty="0"/>
              <a:t>、</a:t>
            </a:r>
            <a:r>
              <a:rPr lang="en-US" altLang="zh-TW" sz="1200" dirty="0"/>
              <a:t>Acer</a:t>
            </a:r>
            <a:r>
              <a:rPr lang="zh-TW" altLang="en-US" sz="1200" dirty="0"/>
              <a:t>等均屬之。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、分類產品的家族名稱（</a:t>
            </a:r>
            <a:r>
              <a:rPr lang="en-US" altLang="zh-TW" sz="1200" dirty="0"/>
              <a:t>Separate Family Name for All Products</a:t>
            </a:r>
            <a:r>
              <a:rPr lang="zh-TW" altLang="en-US" sz="1200" dirty="0"/>
              <a:t>）（品類品牌策略）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此係指某一相關系列產品均採一名稱，但不同系列則採不同名稱。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例如：美國</a:t>
            </a:r>
            <a:r>
              <a:rPr lang="en-US" altLang="zh-TW" sz="1200" dirty="0"/>
              <a:t>Sears</a:t>
            </a:r>
            <a:r>
              <a:rPr lang="zh-TW" altLang="en-US" sz="1200" dirty="0"/>
              <a:t>百貨公司，其家電用品之品牌一律為</a:t>
            </a:r>
            <a:r>
              <a:rPr lang="en-US" altLang="zh-TW" sz="1200" dirty="0"/>
              <a:t>Kenmore</a:t>
            </a:r>
            <a:r>
              <a:rPr lang="zh-TW" altLang="en-US" sz="1200" dirty="0"/>
              <a:t>、女性服飾類品牌一律為</a:t>
            </a:r>
            <a:r>
              <a:rPr lang="en-US" altLang="zh-TW" sz="1200" dirty="0" err="1"/>
              <a:t>Kerrybrook</a:t>
            </a:r>
            <a:r>
              <a:rPr lang="zh-TW" altLang="en-US" sz="1200" dirty="0"/>
              <a:t>、家庭設備類品牌</a:t>
            </a:r>
            <a:r>
              <a:rPr lang="en-US" altLang="zh-TW" sz="1200" dirty="0" err="1"/>
              <a:t>Homart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、公司名稱連結個別產品名稱（</a:t>
            </a:r>
            <a:r>
              <a:rPr lang="en-US" altLang="zh-TW" sz="1200" dirty="0"/>
              <a:t>Company Trade Name Combined with Individual Product Name</a:t>
            </a:r>
            <a:r>
              <a:rPr lang="zh-TW" altLang="en-US" sz="1200" dirty="0"/>
              <a:t>）（母子品牌策略）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例如：美國第二大日用品公司高露潔（</a:t>
            </a:r>
            <a:r>
              <a:rPr lang="en-US" altLang="zh-TW" sz="1200" dirty="0"/>
              <a:t>Colgate</a:t>
            </a:r>
            <a:r>
              <a:rPr lang="zh-TW" altLang="en-US" sz="1200" dirty="0"/>
              <a:t>）就經常以「高露潔」名稱連上個別產品名稱，以及</a:t>
            </a:r>
            <a:r>
              <a:rPr lang="en-US" altLang="zh-TW" sz="1200" dirty="0"/>
              <a:t>TOYOTA</a:t>
            </a:r>
            <a:r>
              <a:rPr lang="zh-TW" altLang="en-US" sz="1200" dirty="0"/>
              <a:t>汽車、三菱中華汽車、</a:t>
            </a:r>
            <a:r>
              <a:rPr lang="en-US" altLang="zh-TW" sz="1200" dirty="0"/>
              <a:t>NISSAN</a:t>
            </a:r>
            <a:r>
              <a:rPr lang="zh-TW" altLang="en-US" sz="1200" dirty="0"/>
              <a:t>汽車等也是採此方式。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、個別品牌或家族品牌考慮因素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廠商究係採取很多的個別品牌好呢？還是延用單一的家庭品牌為佳？主要應視以下因素而定：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、廠商之各種產品是否屬於同一類別？如果各種產品間具有相同用途，滿足相同的需要，或訴諸於相同動機，則可用家族品牌，例如：食品罐頭。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、廠商之各種產品是否屬於同一等級？若屬同一等級則可使用家族品牌，否則用個別品牌為佳。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、廠商之各種產品是否銷售予市場中相同的市場區隔？若銷售對象相同，則家族品牌可產生相互提攜作用。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、廠商之各種產品是否經由相同零售店銷售？若是，則可壯大聲勢，吸引顧客注意。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、應考慮顧客對產品特性與品牌的偏好認知，例如：以飲料來説，有很多的個別品牌，代表不同的意義，而消費者也對此類狀況有所偏愛時，則應採多樣性的個別品牌。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、應考慮顧客對此類產品之品牌忠誠度（</a:t>
            </a:r>
            <a:r>
              <a:rPr lang="en-US" altLang="zh-TW" sz="1200" dirty="0"/>
              <a:t>Brand Loyalty</a:t>
            </a:r>
            <a:r>
              <a:rPr lang="zh-TW" altLang="en-US" sz="1200" dirty="0"/>
              <a:t>）的一貫認知為何；如果品牌忠誠度很低，表示消費者喜歡常換品牌，則需採個別品牌而非家族品牌。</a:t>
            </a:r>
          </a:p>
          <a:p>
            <a:pPr>
              <a:lnSpc>
                <a:spcPct val="150000"/>
              </a:lnSpc>
            </a:pPr>
            <a:r>
              <a:rPr lang="en-US" altLang="zh-TW" sz="1200" dirty="0"/>
              <a:t>7</a:t>
            </a:r>
            <a:r>
              <a:rPr lang="zh-TW" altLang="en-US" sz="1200" dirty="0"/>
              <a:t>、考慮產品發展的新舊程度，一個完全新的產品，往往會賦予它全新的面目，以擺脫過去陳舊的感覺。</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50</a:t>
            </a:fld>
            <a:endParaRPr lang="en-US" altLang="zh-CN" dirty="0"/>
          </a:p>
        </p:txBody>
      </p:sp>
    </p:spTree>
    <p:extLst>
      <p:ext uri="{BB962C8B-B14F-4D97-AF65-F5344CB8AC3E}">
        <p14:creationId xmlns:p14="http://schemas.microsoft.com/office/powerpoint/2010/main" val="35571259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多品牌決策（</a:t>
            </a:r>
            <a:r>
              <a:rPr lang="en-US" altLang="zh-TW" sz="1200" dirty="0"/>
              <a:t>Multi-Brand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多品牌策略是指廠商在同一產品中推出兩個或更多的品牌，使產品互相競爭。例如：屹立民生消費產業超過一百六十二年的</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，是由一位蠟燭製造商與一位肥皂製造商共同成立的，目前已跨足紙類、食品、香皂、藥品、飲料、美容、美髮等不同業別，總共</a:t>
            </a:r>
            <a:r>
              <a:rPr lang="en-US" altLang="zh-TW" sz="1200" dirty="0"/>
              <a:t>300</a:t>
            </a:r>
            <a:r>
              <a:rPr lang="zh-TW" altLang="en-US" sz="1200" dirty="0"/>
              <a:t>多項產品，在臺灣也上市了</a:t>
            </a:r>
            <a:r>
              <a:rPr lang="en-US" altLang="zh-TW" sz="1200" dirty="0"/>
              <a:t>16</a:t>
            </a:r>
            <a:r>
              <a:rPr lang="zh-TW" altLang="en-US" sz="1200" dirty="0"/>
              <a:t>項產品。每一種品牌都有一組人專門負責該品牌的管理，也各自擁有一套行銷策略，這就是</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首創的「品牌管理系統」；最早可追溯自</a:t>
            </a:r>
            <a:r>
              <a:rPr lang="en-US" altLang="zh-TW" sz="1200" dirty="0"/>
              <a:t>1881</a:t>
            </a:r>
            <a:r>
              <a:rPr lang="zh-TW" altLang="en-US" sz="1200" dirty="0"/>
              <a:t>年</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推出</a:t>
            </a:r>
            <a:r>
              <a:rPr lang="en-US" altLang="zh-TW" sz="1200" dirty="0"/>
              <a:t>Ivory</a:t>
            </a:r>
            <a:r>
              <a:rPr lang="zh-TW" altLang="en-US" sz="1200" dirty="0"/>
              <a:t>象牙皂，四十五年後（</a:t>
            </a:r>
            <a:r>
              <a:rPr lang="en-US" altLang="zh-TW" sz="1200" dirty="0"/>
              <a:t>1962</a:t>
            </a:r>
            <a:r>
              <a:rPr lang="zh-TW" altLang="en-US" sz="1200" dirty="0"/>
              <a:t>年）又推出</a:t>
            </a:r>
            <a:r>
              <a:rPr lang="en-US" altLang="zh-TW" sz="1200" dirty="0"/>
              <a:t>Camay</a:t>
            </a:r>
            <a:r>
              <a:rPr lang="zh-TW" altLang="en-US" sz="1200" dirty="0"/>
              <a:t>佳美香皂，而同時擁有兩種互相競爭的品牌，是現行「品牌經理制度」的雛形。這種透過以品牌經理為核心的品牌經營團隊，共同為品牌打拼，是</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的最佳法寶。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、廠商運用多品牌策略的原因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、商品陳列架的空間有限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零售市場上，商業陳列架的空間有限，每個品牌競爭激烈，每一產品可分配的空間有限，多品牌的陳列，加總所占的空間自然較多。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、可抓住一些品牌轉換者的消費群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所謂消費者的忠誠度亦成疑問，消費者為了嘗試新產品，曾經常轉換品牌以比較優劣，廠商推出多品牌，可以抓住這些品牌轉換者的消費群。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、較易激發組織内部的效率和競爭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從廠商本身而言，多推出新品牌，較易激發組織内部的效率和競爭。例如：寶僑公司</a:t>
            </a:r>
            <a:r>
              <a:rPr lang="zh-CN" altLang="en-US" sz="1200" dirty="0"/>
              <a:t>（</a:t>
            </a:r>
            <a:r>
              <a:rPr lang="en-US" altLang="zh-CN" sz="1200" dirty="0" err="1"/>
              <a:t>Procter&amp;Gamble</a:t>
            </a:r>
            <a:r>
              <a:rPr lang="zh-CN" altLang="en-US" sz="1200" dirty="0"/>
              <a:t>）</a:t>
            </a:r>
            <a:r>
              <a:rPr lang="zh-TW" altLang="en-US" sz="1200" dirty="0"/>
              <a:t>的多品牌政策，可激勵品牌經理間的士氣和競爭效率。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、利於不同市場區隔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廠商運用多品牌策略，較利於不同的市場區隔。消費者對各種訴求和利益有不同的反應，不同品牌間縱然差異不大，但也可以激起消費者的反應。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、對總業績有幫助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寶僑公司</a:t>
            </a:r>
            <a:r>
              <a:rPr lang="zh-CN" altLang="en-US" sz="1200" dirty="0"/>
              <a:t>（</a:t>
            </a:r>
            <a:r>
              <a:rPr lang="en-US" altLang="zh-CN" sz="1200" dirty="0" err="1"/>
              <a:t>Procter&amp;Gamble</a:t>
            </a:r>
            <a:r>
              <a:rPr lang="zh-CN" altLang="en-US" sz="1200" dirty="0"/>
              <a:t>）</a:t>
            </a:r>
            <a:r>
              <a:rPr lang="zh-TW" altLang="en-US" sz="1200" dirty="0"/>
              <a:t>的洗髮精產品總共推出五個品牌，包括采妍、海倫仙度絲、潘婷、飛柔和沙宣。品牌間互相競爭後，個別品牌的市場占有率可能略損，但五者總銷售量卻增加了。雖然許多人認為，多品牌競爭會引起企業内部各兄弟單位之間經營各自品牌自相殘殺的局面，但寶僑</a:t>
            </a:r>
            <a:r>
              <a:rPr lang="zh-CN" altLang="en-US" sz="1200" dirty="0"/>
              <a:t>公司（</a:t>
            </a:r>
            <a:r>
              <a:rPr lang="en-US" altLang="zh-CN" sz="1200" dirty="0" err="1"/>
              <a:t>Procter&amp;Gamble</a:t>
            </a:r>
            <a:r>
              <a:rPr lang="zh-CN" altLang="en-US" sz="1200" dirty="0"/>
              <a:t>）</a:t>
            </a:r>
            <a:r>
              <a:rPr lang="zh-TW" altLang="en-US" sz="1200" dirty="0"/>
              <a:t>則認為，最好的策略就是自己不斷攻擊自己。這是因為市場經濟是競爭經濟，與其讓對手開發出新產品去瓜分自己的市場，不如自己向自己挑戰，讓本企業各種品牌的產品分別占領市場，以鞏固自己在市場的領導地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、廠商為尋求更高市場占有率之目標與更大之銷售利潤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、新品牌終有一天也會變成舊品牌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為了確實把握未來之市場，必須不斷的推陳出新，永遠讓客戶感覺是一家創新與活力之廠商。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、注意問題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在採行多品牌決策時，尚需對下列問題加以考量：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、產品定位與目標市場之方向應與原有品牌有所區別。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、如果沒有顯著區別，應考慮是否會搶走原有品牌之客戶，而無法達成銷量增加之目的。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、如果實施多品牌策略之後，每個品牌只占很小之市場占有率，並且沒有一個是特別獲利的；此時，應檢討是否投注了太多資源在許多不太成功的品牌上，有資源使用效率不佳之處。</a:t>
            </a:r>
          </a:p>
          <a:p>
            <a:pPr>
              <a:lnSpc>
                <a:spcPct val="150000"/>
              </a:lnSpc>
            </a:pPr>
            <a:r>
              <a:rPr lang="en-US" altLang="zh-TW" sz="1200" dirty="0"/>
              <a:t>4</a:t>
            </a:r>
            <a:r>
              <a:rPr lang="zh-TW" altLang="en-US" sz="1200" dirty="0"/>
              <a:t>、新品牌在實質上或行銷手法上，是否與原有品牌有若干區別，而能讓消費者接受。</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51</a:t>
            </a:fld>
            <a:endParaRPr lang="en-US" altLang="zh-CN" dirty="0"/>
          </a:p>
        </p:txBody>
      </p:sp>
    </p:spTree>
    <p:extLst>
      <p:ext uri="{BB962C8B-B14F-4D97-AF65-F5344CB8AC3E}">
        <p14:creationId xmlns:p14="http://schemas.microsoft.com/office/powerpoint/2010/main" val="2757847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九、零售通路商積極開發自有品牌商品的三大原因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國内家樂福、大潤發、愛買、統一超商、屈臣氏等通路商，積極投入開發及銷售自有品牌商品，主要是基於下列三大原因，分述如下：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、自有品牌具有較高的利潤率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大型連鎖零售商挾著既有通路的優勢，全面發動自有品牌產品，主要理由即著眼於具有高利潤。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過去，傳統製造商成本中，以品牌廣宣費用及通路促銷費用占比頗高，幾乎達到</a:t>
            </a:r>
            <a:r>
              <a:rPr lang="en-US" altLang="zh-TW" sz="1200" dirty="0"/>
              <a:t>40%</a:t>
            </a:r>
            <a:r>
              <a:rPr lang="zh-TW" altLang="en-US" sz="1200" dirty="0"/>
              <a:t>左右，但零售商自有品牌在這</a:t>
            </a:r>
            <a:r>
              <a:rPr lang="en-US" altLang="zh-TW" sz="1200" dirty="0"/>
              <a:t>40%</a:t>
            </a:r>
            <a:r>
              <a:rPr lang="zh-TW" altLang="en-US" sz="1200" dirty="0"/>
              <a:t>的兩個部分，幾乎可以省下來，最多只支出</a:t>
            </a:r>
            <a:r>
              <a:rPr lang="en-US" altLang="zh-TW" sz="1200" dirty="0"/>
              <a:t>10%</a:t>
            </a:r>
            <a:r>
              <a:rPr lang="zh-TW" altLang="en-US" sz="1200" dirty="0"/>
              <a:t>而已。因此，利潤自然高出三成至四成，既然如此，何必全部跟製造商進貨，自己也可以委託生產來賣，這樣賺的更多。當然，零售商也不會完全不進大廠商的貨，只是説要減少一部分，而以自己的產品替代上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、低價可以帶動業績成長，又無斷貨風險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由於在不景氣市況、</a:t>
            </a:r>
            <a:r>
              <a:rPr lang="en-US" altLang="zh-TW" sz="1200" dirty="0"/>
              <a:t>M</a:t>
            </a:r>
            <a:r>
              <a:rPr lang="zh-TW" altLang="en-US" sz="1200" dirty="0"/>
              <a:t>型社會及</a:t>
            </a:r>
            <a:r>
              <a:rPr lang="en-US" altLang="zh-TW" sz="1200" dirty="0"/>
              <a:t>M</a:t>
            </a:r>
            <a:r>
              <a:rPr lang="zh-TW" altLang="en-US" sz="1200" dirty="0"/>
              <a:t>型消費型態下，零售商或量販店打的就是「價格戰」（</a:t>
            </a:r>
            <a:r>
              <a:rPr lang="en-US" altLang="zh-TW" sz="1200" dirty="0"/>
              <a:t>Price War</a:t>
            </a:r>
            <a:r>
              <a:rPr lang="zh-TW" altLang="en-US" sz="1200" dirty="0"/>
              <a:t>）。因此，零售通路業者可以透過他們自己的低價自有品牌產品，吸引消費者上門購買，帶動整體銷售業績的成長。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另外，更重要的是，此舉也可以避免全國性製造商品業者，不願配合量販店促銷時的斷貨風險。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、創造差異化、非同質化，並與同業區隔化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零售通路業者以</a:t>
            </a:r>
            <a:r>
              <a:rPr lang="en-US" altLang="zh-TW" sz="1200" dirty="0"/>
              <a:t>OEM</a:t>
            </a:r>
            <a:r>
              <a:rPr lang="zh-TW" altLang="en-US" sz="1200" dirty="0"/>
              <a:t>代工生產自有品牌，能創造產品差異化，創造獨一無二的產品選擇，對消費者來説，也比較能建立量販店的品牌忠誠度與辨識度，達到與同業區隔的目的。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十、什麽自有品牌產品最好賣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並不是每一樣自有品牌產品都會賣的很好，必須掌握以下幾項原則：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第一：與人體健康品質，並無太大想象關聯的一般日用產品及簡單性產品。例如家樂福的衛生紙、礦泉水、牙線、棉花棒等產品市占率即達</a:t>
            </a:r>
            <a:r>
              <a:rPr lang="en-US" altLang="zh-TW" sz="1200" dirty="0"/>
              <a:t>70%</a:t>
            </a:r>
            <a:r>
              <a:rPr lang="zh-TW" altLang="en-US" sz="1200" dirty="0"/>
              <a:t>。大潤發的大拇指衛生紙在店内市占率第一，其次是燈泡等。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第二：與知名全國性品牌形象的產品類別、能有所避開者。例如，自有品牌的沐浴乳、化妝品、保養品等就不會賣的太好。</a:t>
            </a:r>
          </a:p>
          <a:p>
            <a:pPr>
              <a:lnSpc>
                <a:spcPct val="150000"/>
              </a:lnSpc>
            </a:pPr>
            <a:r>
              <a:rPr lang="zh-TW" altLang="en-US" sz="1200" dirty="0"/>
              <a:t>第三：自有品牌產品若能具有設計、功能、包裝、成分、效益等獨特性與差異化，則亦比較能賣的比較好。</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52</a:t>
            </a:fld>
            <a:endParaRPr lang="en-US" altLang="zh-CN" dirty="0"/>
          </a:p>
        </p:txBody>
      </p:sp>
    </p:spTree>
    <p:extLst>
      <p:ext uri="{BB962C8B-B14F-4D97-AF65-F5344CB8AC3E}">
        <p14:creationId xmlns:p14="http://schemas.microsoft.com/office/powerpoint/2010/main" val="35187383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包裝（</a:t>
            </a:r>
            <a:r>
              <a:rPr lang="en-US" altLang="zh-TW" sz="1200" dirty="0"/>
              <a:t>Packaging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、包裝被重視的原因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包裝設計近年來已經成為一項頗有潛力的行銷工具，主要有以下原因：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、自助服務（</a:t>
            </a:r>
            <a:r>
              <a:rPr lang="en-US" altLang="zh-TW" sz="1200" dirty="0"/>
              <a:t>Self-Service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由於行銷通路的變革，使得超級市場、便利商店、量販中心等自助式選購物品的方式漸成主流；因此為了吸引消費者的注意力與喜愛感，莫不在外觀及包裝上創新意，以求消費者之青睞。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、消費者的富裕（</a:t>
            </a:r>
            <a:r>
              <a:rPr lang="en-US" altLang="zh-TW" sz="1200" dirty="0"/>
              <a:t>Consumer Affluence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由於消費者的購買力不斷增强，對於高級的、可靠的、便利的、有價値感的包裝之產品，並不吝於購買。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、創新的機會（</a:t>
            </a:r>
            <a:r>
              <a:rPr lang="en-US" altLang="zh-TW" sz="1200" dirty="0"/>
              <a:t>Innovation Opportunity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包裝材料、設計之創新，常可延長產品之壽命或創造新的銷售高峰，此種創新可視為提高產品附加價値。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、公司及品牌形象（</a:t>
            </a:r>
            <a:r>
              <a:rPr lang="en-US" altLang="zh-TW" sz="1200" dirty="0"/>
              <a:t>Company and Brand Image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美好的包裝能夠幫助消費者在瞬間認識公司的品牌，便利快速採購。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、包裝的策略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包裝本身是良好的促銷工具，而良好的包裝更是行銷之利器，故包裝策略為企業產品設計相當重要的一環。其常採行之策略有以下幾種：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、家族品牌包裝</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又稱家族包裝或產品缐包裝。例如，柯達相紙、可口可樂、雀巢咖啡、黑人牙膏等。即在公司產品的包裝外形上採用相同之圖案、近似之色彩、共同的特徵，而使顧客易於聯想到是同一家廠商所出品的。這種包裝有以下兩個優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、可節省包裝成本，增加公司的聲勢。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、可藉著公司既有之商譽，減低消費者對新產品的不信賴，而有助於新產品的擴大推銷。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、再使用包裝</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又稱雙用途包裝（</a:t>
            </a:r>
            <a:r>
              <a:rPr lang="en-US" altLang="zh-TW" sz="1200" dirty="0"/>
              <a:t>Dual-use Packaging</a:t>
            </a:r>
            <a:r>
              <a:rPr lang="zh-TW" altLang="en-US" sz="1200" dirty="0"/>
              <a:t>），乃待原來所包裝之產品使用完畢後，空容器可移作其他用途，例如：空瓶、空罐可用以改盛其他物品。這種包裝策略，一方面可討好消費者，一方面使印有商標之容器，發揮廣告效果，引起重複之購買。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、促銷包裝</a:t>
            </a:r>
          </a:p>
          <a:p>
            <a:pPr>
              <a:lnSpc>
                <a:spcPct val="150000"/>
              </a:lnSpc>
            </a:pPr>
            <a:r>
              <a:rPr lang="zh-TW" altLang="en-US" sz="1200" dirty="0"/>
              <a:t>係藉贈品引起消費者購買，而且極易引起再度購買，所以許多製造廠商都樂於採用，是現代重要包裝策略之一，促銷包裝方式，花樣甚多，例如：集贈品券一定數目可換贈品等不一而足；另外，亦常見買二送一、買大送小的促銷包裝。</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53</a:t>
            </a:fld>
            <a:endParaRPr lang="en-US" altLang="zh-CN" dirty="0"/>
          </a:p>
        </p:txBody>
      </p:sp>
    </p:spTree>
    <p:extLst>
      <p:ext uri="{BB962C8B-B14F-4D97-AF65-F5344CB8AC3E}">
        <p14:creationId xmlns:p14="http://schemas.microsoft.com/office/powerpoint/2010/main" val="598397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新產品發展（</a:t>
            </a:r>
            <a:r>
              <a:rPr lang="en-US" altLang="zh-TW" sz="1200" dirty="0"/>
              <a:t>New Product Development</a:t>
            </a:r>
            <a:r>
              <a:rPr lang="zh-TW" altLang="en-US" sz="1200" dirty="0"/>
              <a:t>）</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創新產品（</a:t>
            </a:r>
            <a:r>
              <a:rPr lang="en-US" altLang="zh-TW" sz="1200" dirty="0"/>
              <a:t>innovation</a:t>
            </a:r>
            <a:r>
              <a:rPr lang="zh-TW" altLang="en-US" sz="1200" dirty="0"/>
              <a:t>）是指獨特的、新穎的、顧客從未體驗過的產品。並非所有的新產品都是創新產品，有些新產品不是技術突破的結果，只是降低了已經廣爲接受的產品概念的成本。通常顧客接觸創新產品（</a:t>
            </a:r>
            <a:r>
              <a:rPr lang="en-US" altLang="zh-TW" sz="1200" dirty="0"/>
              <a:t>innovation</a:t>
            </a:r>
            <a:r>
              <a:rPr lang="zh-TW" altLang="en-US" sz="1200" dirty="0"/>
              <a:t>）時的價格敏感度，與他們長期的價格敏感度之間沒有聯系。大多數購買者對創新產品的價格敏感度都比較低，因爲他們傾向於把價格作爲品質的指示器，如果沒有可作爲對比的產品，此時顧客缺乏確定產品價值和公平價格的參照物，由此，也可以理解爲什麽大多數潛在的購買者不會被低於產品價值的價格所吸引，一些創新產品在市場導入期以低於產品成本的價格銷售時，購買者卻不買賬，銷量不盡如人意，就是這種情況。工業品市場中創新產品的這些特點也是存在的，通常新產品的創新程度是不同的，所以擁有這些特徵的程度也是不同的。新產品的這些特徵也爲定價等行銷策略的制定提供了依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、新產品發展原因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、市場需要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由於生活習慣改變，對於便利、速度、安全等需求增加，以及價値觀念的轉移，以至於產生新的需要。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、技術進步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新的原材料、更好的生產制造方法以及新科技的突破等，使得產商能夠提供更好的產品。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、競爭力量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如果沒有競爭，也許廠商會固守原有產品，而不會去理會市場需要改變或技術進步；但在競爭力量迫使下，不得不努力去謀求發展新產品，以保持或增加市場地位。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、成長要求的力量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公司每年一定要求營收及獲利目標的成長，因此唯有不斷開發新產品上市，才能達成此目標。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、新產品發展失敗的原因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根據實證研究顯示，新產品發展的成功比例通常並不高，研究其失敗原因，大概有以下幾點：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、由於市場調查、分析與預估錯誤。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、由於產品本身的缺失，無法做到預期的圓滿。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、成本預估錯誤。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、未能把握適當的上市時機（季節性、流行性或是還不到成熟時機）。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、行銷通路未能做到及時與有力之配合。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、由於市場競爭過於激烈，生存空間漸失。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、由於行銷推廣之配合程度不足，導致產品知名度未能打開。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、新產品發展策略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新產品發展策略，可從兩個構面加以考量。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兹舉例如下：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2-2</a:t>
            </a:r>
            <a:r>
              <a:rPr lang="zh-TW" altLang="en-US" sz="1200" dirty="0"/>
              <a:t>：改進原有技術（或服務）與加强現有市場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、例如：蘋果日報，以圖解式的編輯方式，精簡文字。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、例如：星巴克或丹堤咖啡連鎖店經營。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、例如：</a:t>
            </a:r>
            <a:r>
              <a:rPr lang="en-US" altLang="zh-TW" sz="1200" dirty="0"/>
              <a:t>DHC</a:t>
            </a:r>
            <a:r>
              <a:rPr lang="zh-TW" altLang="en-US" sz="1200" dirty="0"/>
              <a:t>日式型錄（目錄），爭取化妝美容保養品市場。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、例如：洗衣乳（或洗衣精）取代過去顆粒狀的洗衣服。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2-3</a:t>
            </a:r>
            <a:r>
              <a:rPr lang="zh-TW" altLang="en-US" sz="1200" dirty="0"/>
              <a:t>：改進現有市場與提出新技術或新服務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、例如：空氣清淨機的推出。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除了洗髮精產品缐外，還推出</a:t>
            </a:r>
            <a:r>
              <a:rPr lang="en-US" altLang="zh-TW" sz="1200" dirty="0"/>
              <a:t>SK-Ⅱ</a:t>
            </a:r>
            <a:r>
              <a:rPr lang="zh-TW" altLang="en-US" sz="1200" dirty="0"/>
              <a:t>美容保養品缐擴大。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、例如：液晶電視機（</a:t>
            </a:r>
            <a:r>
              <a:rPr lang="en-US" altLang="zh-TW" sz="1200" dirty="0"/>
              <a:t>LCD TV</a:t>
            </a:r>
            <a:r>
              <a:rPr lang="zh-TW" altLang="en-US" sz="1200" dirty="0"/>
              <a:t>）推出，取代傳統電視機。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、例如：銀行推出金卡升級為白金卡。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3-2</a:t>
            </a:r>
            <a:r>
              <a:rPr lang="zh-TW" altLang="en-US" sz="1200" dirty="0"/>
              <a:t>：以新市場與改進原有技術或服務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、例如：筆記型電腦（</a:t>
            </a:r>
            <a:r>
              <a:rPr lang="en-US" altLang="zh-TW" sz="1200" dirty="0" err="1"/>
              <a:t>NoteBook</a:t>
            </a:r>
            <a:r>
              <a:rPr lang="en-US" altLang="zh-TW" sz="1200" dirty="0"/>
              <a:t> computer, NB</a:t>
            </a:r>
            <a:r>
              <a:rPr lang="zh-TW" altLang="en-US" sz="1200" dirty="0"/>
              <a:t>）推出。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、例如：愛之味鮮採番茄汁帶動很多過去不喝番茄汁的人口。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、統一超商推出九種菜色</a:t>
            </a:r>
            <a:r>
              <a:rPr lang="en-US" altLang="zh-TW" sz="1200" dirty="0"/>
              <a:t>60</a:t>
            </a:r>
            <a:r>
              <a:rPr lang="zh-TW" altLang="en-US" sz="1200" dirty="0"/>
              <a:t>元的升級國民便當，希望擴張過去不吃國民便當的人口。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、例如：中華電信</a:t>
            </a:r>
            <a:r>
              <a:rPr lang="en-US" altLang="zh-TW" sz="1200" dirty="0"/>
              <a:t>ADSL</a:t>
            </a:r>
            <a:r>
              <a:rPr lang="zh-TW" altLang="en-US" sz="1200" dirty="0"/>
              <a:t>業務為市場擴伸。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3-3</a:t>
            </a:r>
            <a:r>
              <a:rPr lang="zh-TW" altLang="en-US" sz="1200" dirty="0"/>
              <a:t>：新市場及新技術（或新服務）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、例如：汽車内裝的導航螢幕設備。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、例如：數位電視機上盒（</a:t>
            </a:r>
            <a:r>
              <a:rPr lang="en-US" altLang="zh-TW" sz="1200" dirty="0"/>
              <a:t>STB</a:t>
            </a:r>
            <a:r>
              <a:rPr lang="zh-TW" altLang="en-US" sz="1200" dirty="0"/>
              <a:t>）帶動數位頻道及隨選視訊市場。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、例如：</a:t>
            </a:r>
            <a:r>
              <a:rPr lang="en-US" altLang="zh-TW" sz="1200" dirty="0"/>
              <a:t>4G</a:t>
            </a:r>
            <a:r>
              <a:rPr lang="zh-TW" altLang="en-US" sz="1200" dirty="0"/>
              <a:t>手機、小筆電、薄型電腦。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、例如：數位相機，取代傳統相機。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、例如：有缐電視頻道，開創出一個新市場。</a:t>
            </a:r>
          </a:p>
          <a:p>
            <a:pPr>
              <a:lnSpc>
                <a:spcPct val="150000"/>
              </a:lnSpc>
            </a:pPr>
            <a:r>
              <a:rPr lang="en-US" altLang="zh-TW" sz="1200" dirty="0"/>
              <a:t>(6)</a:t>
            </a:r>
            <a:r>
              <a:rPr lang="zh-TW" altLang="en-US" sz="1200" dirty="0"/>
              <a:t>、例如：電視購物、網站購物、型錄（目錄）購物等亦是。</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54</a:t>
            </a:fld>
            <a:endParaRPr lang="en-US" altLang="zh-CN" dirty="0"/>
          </a:p>
        </p:txBody>
      </p:sp>
    </p:spTree>
    <p:extLst>
      <p:ext uri="{BB962C8B-B14F-4D97-AF65-F5344CB8AC3E}">
        <p14:creationId xmlns:p14="http://schemas.microsoft.com/office/powerpoint/2010/main" val="35556453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新產品發展（</a:t>
            </a:r>
            <a:r>
              <a:rPr lang="en-US" altLang="zh-TW" sz="1200" dirty="0"/>
              <a:t>New Product Development</a:t>
            </a:r>
            <a:r>
              <a:rPr lang="zh-TW" altLang="en-US" sz="1200" dirty="0"/>
              <a:t>）</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創新產品（</a:t>
            </a:r>
            <a:r>
              <a:rPr lang="en-US" altLang="zh-TW" sz="1200" dirty="0"/>
              <a:t>innovation</a:t>
            </a:r>
            <a:r>
              <a:rPr lang="zh-TW" altLang="en-US" sz="1200" dirty="0"/>
              <a:t>）是指獨特的、新穎的、顧客從未體驗過的產品。並非所有的新產品都是創新產品，有些新產品不是技術突破的結果，只是降低了已經廣爲接受的產品概念的成本。通常顧客接觸創新產品（</a:t>
            </a:r>
            <a:r>
              <a:rPr lang="en-US" altLang="zh-TW" sz="1200" dirty="0"/>
              <a:t>innovation</a:t>
            </a:r>
            <a:r>
              <a:rPr lang="zh-TW" altLang="en-US" sz="1200" dirty="0"/>
              <a:t>）時的價格敏感度，與他們長期的價格敏感度之間沒有聯系。大多數購買者對創新產品的價格敏感度都比較低，因爲他們傾向於把價格作爲品質的指示器，如果沒有可作爲對比的產品，此時顧客缺乏確定產品價值和公平價格的參照物，由此，也可以理解爲什麽大多數潛在的購買者不會被低於產品價值的價格所吸引，一些創新產品在市場導入期以低於產品成本的價格銷售時，購買者卻不買賬，銷量不盡如人意，就是這種情況。工業品市場中創新產品的這些特點也是存在的，通常新產品的創新程度是不同的，所以擁有這些特徵的程度也是不同的。新產品的這些特徵也爲定價等行銷策略的制定提供了依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、新產品發展原因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、市場需要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由於生活習慣改變，對於便利、速度、安全等需求增加，以及價値觀念的轉移，以至於產生新的需要。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、技術進步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新的原材料、更好的生產制造方法以及新科技的突破等，使得產商能夠提供更好的產品。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、競爭力量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如果沒有競爭，也許廠商會固守原有產品，而不會去理會市場需要改變或技術進步；但在競爭力量迫使下，不得不努力去謀求發展新產品，以保持或增加市場地位。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、成長要求的力量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公司每年一定要求營收及獲利目標的成長，因此唯有不斷開發新產品上市，才能達成此目標。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、新產品發展失敗的原因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根據實證研究顯示，新產品發展的成功比例通常並不高，研究其失敗原因，大概有以下幾點：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、由於市場調查、分析與預估錯誤。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、由於產品本身的缺失，無法做到預期的圓滿。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、成本預估錯誤。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、未能把握適當的上市時機（季節性、流行性或是還不到成熟時機）。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、行銷通路未能做到及時與有力之配合。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、由於市場競爭過於激烈，生存空間漸失。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、由於行銷推廣之配合程度不足，導致產品知名度未能打開。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、新產品發展策略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新產品發展策略，可從兩個構面加以考量。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兹舉例如下：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2-2</a:t>
            </a:r>
            <a:r>
              <a:rPr lang="zh-TW" altLang="en-US" sz="1200" dirty="0"/>
              <a:t>：改進原有技術（或服務）與加强現有市場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、例如：蘋果日報，以圖解式的編輯方式，精簡文字。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、例如：星巴克或丹堤咖啡連鎖店經營。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、例如：</a:t>
            </a:r>
            <a:r>
              <a:rPr lang="en-US" altLang="zh-TW" sz="1200" dirty="0"/>
              <a:t>DHC</a:t>
            </a:r>
            <a:r>
              <a:rPr lang="zh-TW" altLang="en-US" sz="1200" dirty="0"/>
              <a:t>日式型錄（目錄），爭取化妝美容保養品市場。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、例如：洗衣乳（或洗衣精）取代過去顆粒狀的洗衣服。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2-3</a:t>
            </a:r>
            <a:r>
              <a:rPr lang="zh-TW" altLang="en-US" sz="1200" dirty="0"/>
              <a:t>：改進現有市場與提出新技術或新服務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、例如：空氣清淨機的推出。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除了洗髮精產品缐外，還推出</a:t>
            </a:r>
            <a:r>
              <a:rPr lang="en-US" altLang="zh-TW" sz="1200" dirty="0"/>
              <a:t>SK-Ⅱ</a:t>
            </a:r>
            <a:r>
              <a:rPr lang="zh-TW" altLang="en-US" sz="1200" dirty="0"/>
              <a:t>美容保養品缐擴大。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、例如：液晶電視機（</a:t>
            </a:r>
            <a:r>
              <a:rPr lang="en-US" altLang="zh-TW" sz="1200" dirty="0"/>
              <a:t>LCD TV</a:t>
            </a:r>
            <a:r>
              <a:rPr lang="zh-TW" altLang="en-US" sz="1200" dirty="0"/>
              <a:t>）推出，取代傳統電視機。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、例如：銀行推出金卡升級為白金卡。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3-2</a:t>
            </a:r>
            <a:r>
              <a:rPr lang="zh-TW" altLang="en-US" sz="1200" dirty="0"/>
              <a:t>：以新市場與改進原有技術或服務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、例如：筆記型電腦（</a:t>
            </a:r>
            <a:r>
              <a:rPr lang="en-US" altLang="zh-TW" sz="1200" dirty="0" err="1"/>
              <a:t>NoteBook</a:t>
            </a:r>
            <a:r>
              <a:rPr lang="en-US" altLang="zh-TW" sz="1200" dirty="0"/>
              <a:t> computer, NB</a:t>
            </a:r>
            <a:r>
              <a:rPr lang="zh-TW" altLang="en-US" sz="1200" dirty="0"/>
              <a:t>）推出。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、例如：愛之味鮮採番茄汁帶動很多過去不喝番茄汁的人口。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、統一超商推出九種菜色</a:t>
            </a:r>
            <a:r>
              <a:rPr lang="en-US" altLang="zh-TW" sz="1200" dirty="0"/>
              <a:t>60</a:t>
            </a:r>
            <a:r>
              <a:rPr lang="zh-TW" altLang="en-US" sz="1200" dirty="0"/>
              <a:t>元的升級國民便當，希望擴張過去不吃國民便當的人口。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、例如：中華電信</a:t>
            </a:r>
            <a:r>
              <a:rPr lang="en-US" altLang="zh-TW" sz="1200" dirty="0"/>
              <a:t>ADSL</a:t>
            </a:r>
            <a:r>
              <a:rPr lang="zh-TW" altLang="en-US" sz="1200" dirty="0"/>
              <a:t>業務為市場擴伸。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3-3</a:t>
            </a:r>
            <a:r>
              <a:rPr lang="zh-TW" altLang="en-US" sz="1200" dirty="0"/>
              <a:t>：新市場及新技術（或新服務）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、例如：汽車内裝的導航螢幕設備。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、例如：數位電視機上盒（</a:t>
            </a:r>
            <a:r>
              <a:rPr lang="en-US" altLang="zh-TW" sz="1200" dirty="0"/>
              <a:t>STB</a:t>
            </a:r>
            <a:r>
              <a:rPr lang="zh-TW" altLang="en-US" sz="1200" dirty="0"/>
              <a:t>）帶動數位頻道及隨選視訊市場。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、例如：</a:t>
            </a:r>
            <a:r>
              <a:rPr lang="en-US" altLang="zh-TW" sz="1200" dirty="0"/>
              <a:t>4G</a:t>
            </a:r>
            <a:r>
              <a:rPr lang="zh-TW" altLang="en-US" sz="1200" dirty="0"/>
              <a:t>手機、小筆電、薄型電腦。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、例如：數位相機，取代傳統相機。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、例如：有缐電視頻道，開創出一個新市場。</a:t>
            </a:r>
          </a:p>
          <a:p>
            <a:pPr>
              <a:lnSpc>
                <a:spcPct val="150000"/>
              </a:lnSpc>
            </a:pPr>
            <a:r>
              <a:rPr lang="en-US" altLang="zh-TW" sz="1200" dirty="0"/>
              <a:t>(6)</a:t>
            </a:r>
            <a:r>
              <a:rPr lang="zh-TW" altLang="en-US" sz="1200" dirty="0"/>
              <a:t>、例如：電視購物、網站購物、型錄（目錄）購物等亦是。</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55</a:t>
            </a:fld>
            <a:endParaRPr lang="en-US" altLang="zh-CN" dirty="0"/>
          </a:p>
        </p:txBody>
      </p:sp>
    </p:spTree>
    <p:extLst>
      <p:ext uri="{BB962C8B-B14F-4D97-AF65-F5344CB8AC3E}">
        <p14:creationId xmlns:p14="http://schemas.microsoft.com/office/powerpoint/2010/main" val="31583381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第一節 訂價因素與程序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一、訂價的重要性分析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訂價（</a:t>
            </a:r>
            <a:r>
              <a:rPr lang="en-US" altLang="zh-TW" sz="1200" dirty="0"/>
              <a:t>Pricing</a:t>
            </a:r>
            <a:r>
              <a:rPr lang="zh-TW" altLang="en-US" sz="1200" dirty="0"/>
              <a:t>）對廠商當然是非常重要的，因為這牽涉到三個面向，値得深思。</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、第一個面向：從競爭者看</a:t>
            </a:r>
            <a:r>
              <a:rPr lang="en-US" altLang="zh-TW" sz="1200" dirty="0"/>
              <a:t>——</a:t>
            </a:r>
            <a:r>
              <a:rPr lang="zh-TW" altLang="en-US" sz="1200" dirty="0"/>
              <a:t>競爭對手降價戰的不利影響分析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當您被其他競爭對手，用低價割喉戰攻擊時，如果應對不當或不夠及時，可能會喪失掉市場領導地位。可是，如果您也跟著降價，有時候，也會產生不小的損失。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擧兩個例子來看看：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a:t>
            </a:r>
            <a:r>
              <a:rPr lang="en-US" altLang="zh-TW" sz="1200" dirty="0"/>
              <a:t>1</a:t>
            </a:r>
            <a:r>
              <a:rPr lang="zh-TW" altLang="en-US" sz="1200" dirty="0"/>
              <a:t>：</a:t>
            </a:r>
            <a:r>
              <a:rPr lang="en-US" altLang="zh-TW" sz="1200" dirty="0"/>
              <a:t>《</a:t>
            </a:r>
            <a:r>
              <a:rPr lang="zh-TW" altLang="en-US" sz="1200" dirty="0"/>
              <a:t>蘋果日報</a:t>
            </a:r>
            <a:r>
              <a:rPr lang="en-US" altLang="zh-TW" sz="1200" dirty="0"/>
              <a:t>》</a:t>
            </a:r>
            <a:r>
              <a:rPr lang="zh-TW" altLang="en-US" sz="1200" dirty="0"/>
              <a:t>從香港到臺灣，進軍報業市場，幾年來，由於當初</a:t>
            </a:r>
            <a:r>
              <a:rPr lang="en-US" altLang="zh-TW" sz="1200" dirty="0"/>
              <a:t>10</a:t>
            </a:r>
            <a:r>
              <a:rPr lang="zh-TW" altLang="en-US" sz="1200" dirty="0"/>
              <a:t>元低價策略成功，再加上該報的編輯手法與内容的差異化，使該報的閲讀率，在短短三年内，即已追過</a:t>
            </a:r>
            <a:r>
              <a:rPr lang="en-US" altLang="zh-TW" sz="1200" dirty="0"/>
              <a:t>《</a:t>
            </a:r>
            <a:r>
              <a:rPr lang="zh-TW" altLang="en-US" sz="1200" dirty="0"/>
              <a:t>中國時報</a:t>
            </a:r>
            <a:r>
              <a:rPr lang="en-US" altLang="zh-TW" sz="1200" dirty="0"/>
              <a:t>》</a:t>
            </a:r>
            <a:r>
              <a:rPr lang="zh-TW" altLang="en-US" sz="1200" dirty="0"/>
              <a:t>、</a:t>
            </a:r>
            <a:r>
              <a:rPr lang="en-US" altLang="zh-TW" sz="1200" dirty="0"/>
              <a:t>《</a:t>
            </a:r>
            <a:r>
              <a:rPr lang="zh-TW" altLang="en-US" sz="1200" dirty="0"/>
              <a:t>聯合報</a:t>
            </a:r>
            <a:r>
              <a:rPr lang="en-US" altLang="zh-TW" sz="1200" dirty="0"/>
              <a:t>》</a:t>
            </a:r>
            <a:r>
              <a:rPr lang="zh-TW" altLang="en-US" sz="1200" dirty="0"/>
              <a:t>及</a:t>
            </a:r>
            <a:r>
              <a:rPr lang="en-US" altLang="zh-TW" sz="1200" dirty="0"/>
              <a:t>《</a:t>
            </a:r>
            <a:r>
              <a:rPr lang="zh-TW" altLang="en-US" sz="1200" dirty="0"/>
              <a:t>自由時報</a:t>
            </a:r>
            <a:r>
              <a:rPr lang="en-US" altLang="zh-TW" sz="1200" dirty="0"/>
              <a:t>》</a:t>
            </a:r>
            <a:r>
              <a:rPr lang="zh-TW" altLang="en-US" sz="1200" dirty="0"/>
              <a:t>，成為</a:t>
            </a:r>
            <a:r>
              <a:rPr lang="en-US" altLang="zh-TW" sz="1200" dirty="0"/>
              <a:t>AC</a:t>
            </a:r>
            <a:r>
              <a:rPr lang="zh-TW" altLang="en-US" sz="1200" dirty="0"/>
              <a:t>尼爾森閲報率調查中的第一大報。</a:t>
            </a:r>
            <a:r>
              <a:rPr lang="en-US" altLang="zh-TW" sz="1200" dirty="0"/>
              <a:t>《</a:t>
            </a:r>
            <a:r>
              <a:rPr lang="zh-TW" altLang="en-US" sz="1200" dirty="0"/>
              <a:t>蘋果日報</a:t>
            </a:r>
            <a:r>
              <a:rPr lang="en-US" altLang="zh-TW" sz="1200" dirty="0"/>
              <a:t>》10</a:t>
            </a:r>
            <a:r>
              <a:rPr lang="zh-TW" altLang="en-US" sz="1200" dirty="0"/>
              <a:t>元訂價，其實是虧錢在經營的。但是，此舉也迫使</a:t>
            </a:r>
            <a:r>
              <a:rPr lang="en-US" altLang="zh-TW" sz="1200" dirty="0"/>
              <a:t>《</a:t>
            </a:r>
            <a:r>
              <a:rPr lang="zh-TW" altLang="en-US" sz="1200" dirty="0"/>
              <a:t>中國時報</a:t>
            </a:r>
            <a:r>
              <a:rPr lang="en-US" altLang="zh-TW" sz="1200" dirty="0"/>
              <a:t>》</a:t>
            </a:r>
            <a:r>
              <a:rPr lang="zh-TW" altLang="en-US" sz="1200" dirty="0"/>
              <a:t>及</a:t>
            </a:r>
            <a:r>
              <a:rPr lang="en-US" altLang="zh-TW" sz="1200" dirty="0"/>
              <a:t>《</a:t>
            </a:r>
            <a:r>
              <a:rPr lang="zh-TW" altLang="en-US" sz="1200" dirty="0"/>
              <a:t>聯合報</a:t>
            </a:r>
            <a:r>
              <a:rPr lang="en-US" altLang="zh-TW" sz="1200" dirty="0"/>
              <a:t>》</a:t>
            </a:r>
            <a:r>
              <a:rPr lang="zh-TW" altLang="en-US" sz="1200" dirty="0"/>
              <a:t>，不得不將原來的</a:t>
            </a:r>
            <a:r>
              <a:rPr lang="en-US" altLang="zh-TW" sz="1200" dirty="0"/>
              <a:t>15</a:t>
            </a:r>
            <a:r>
              <a:rPr lang="zh-TW" altLang="en-US" sz="1200" dirty="0"/>
              <a:t>元訂價，同時下調到</a:t>
            </a:r>
            <a:r>
              <a:rPr lang="en-US" altLang="zh-TW" sz="1200" dirty="0"/>
              <a:t>10</a:t>
            </a:r>
            <a:r>
              <a:rPr lang="zh-TW" altLang="en-US" sz="1200" dirty="0"/>
              <a:t>元訂價。這樣一來，該兩大報的淨損失，如下計算：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一份損失</a:t>
            </a:r>
            <a:r>
              <a:rPr lang="en-US" altLang="zh-TW" sz="1200" dirty="0"/>
              <a:t>5</a:t>
            </a:r>
            <a:r>
              <a:rPr lang="zh-TW" altLang="en-US" sz="1200" dirty="0"/>
              <a:t>元收入</a:t>
            </a:r>
            <a:r>
              <a:rPr lang="en-US" altLang="zh-TW" sz="1200" dirty="0"/>
              <a:t>×30</a:t>
            </a:r>
            <a:r>
              <a:rPr lang="zh-TW" altLang="en-US" sz="1200" dirty="0"/>
              <a:t>天</a:t>
            </a:r>
            <a:r>
              <a:rPr lang="en-US" altLang="zh-TW" sz="1200" dirty="0"/>
              <a:t>×50</a:t>
            </a:r>
            <a:r>
              <a:rPr lang="zh-TW" altLang="en-US" sz="1200" dirty="0"/>
              <a:t>萬份每日發行量</a:t>
            </a:r>
            <a:r>
              <a:rPr lang="en-US" altLang="zh-TW" sz="1200" dirty="0"/>
              <a:t>×12</a:t>
            </a:r>
            <a:r>
              <a:rPr lang="zh-TW" altLang="en-US" sz="1200" dirty="0"/>
              <a:t>個月</a:t>
            </a:r>
            <a:r>
              <a:rPr lang="en-US" altLang="zh-TW" sz="1200" dirty="0"/>
              <a:t>=-9</a:t>
            </a:r>
            <a:r>
              <a:rPr lang="zh-TW" altLang="en-US" sz="1200" dirty="0"/>
              <a:t>億元（一年的損失）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從上述來看，不要小看一份報紙降</a:t>
            </a:r>
            <a:r>
              <a:rPr lang="en-US" altLang="zh-TW" sz="1200" dirty="0"/>
              <a:t>5</a:t>
            </a:r>
            <a:r>
              <a:rPr lang="zh-TW" altLang="en-US" sz="1200" dirty="0"/>
              <a:t>元，一年實際損失高達</a:t>
            </a:r>
            <a:r>
              <a:rPr lang="en-US" altLang="zh-TW" sz="1200" dirty="0"/>
              <a:t>9</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難怪，最近幾年來，國内幾乎各大報業都不賺錢（註：除了專業報外，例如</a:t>
            </a:r>
            <a:r>
              <a:rPr lang="en-US" altLang="zh-TW" sz="1200" dirty="0"/>
              <a:t>《</a:t>
            </a:r>
            <a:r>
              <a:rPr lang="zh-TW" altLang="en-US" sz="1200" dirty="0"/>
              <a:t>經濟日報</a:t>
            </a:r>
            <a:r>
              <a:rPr lang="en-US" altLang="zh-TW" sz="1200" dirty="0"/>
              <a:t>》</a:t>
            </a:r>
            <a:r>
              <a:rPr lang="zh-TW" altLang="en-US" sz="1200" dirty="0"/>
              <a:t>、</a:t>
            </a:r>
            <a:r>
              <a:rPr lang="en-US" altLang="zh-TW" sz="1200" dirty="0"/>
              <a:t>《</a:t>
            </a:r>
            <a:r>
              <a:rPr lang="zh-TW" altLang="en-US" sz="1200" dirty="0"/>
              <a:t>工商時報</a:t>
            </a:r>
            <a:r>
              <a:rPr lang="en-US" altLang="zh-TW" sz="1200" dirty="0"/>
              <a:t>》</a:t>
            </a:r>
            <a:r>
              <a:rPr lang="zh-TW" altLang="en-US" sz="1200" dirty="0"/>
              <a:t>仍有小賺錢的）。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a:t>
            </a:r>
            <a:r>
              <a:rPr lang="en-US" altLang="zh-TW" sz="1200" dirty="0"/>
              <a:t>2</a:t>
            </a:r>
            <a:r>
              <a:rPr lang="zh-TW" altLang="en-US" sz="1200" dirty="0"/>
              <a:t>：幾年前，味全公司自中國大陸引進康師傅速食麵的品牌（但仍在臺灣生產），以</a:t>
            </a:r>
            <a:r>
              <a:rPr lang="en-US" altLang="zh-TW" sz="1200" dirty="0"/>
              <a:t>16</a:t>
            </a:r>
            <a:r>
              <a:rPr lang="zh-TW" altLang="en-US" sz="1200" dirty="0"/>
              <a:t>元賞味價，攻進臺灣市場。此亦迫使臺灣的統一、維力等泡麵廠商，不得不以降價或促銷方式應戰，其結果是損失了一些市場占有率及賺的錢也更少了。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、第二個面向：從消費者看</a:t>
            </a:r>
            <a:r>
              <a:rPr lang="en-US" altLang="zh-TW" sz="1200" dirty="0"/>
              <a:t>——</a:t>
            </a:r>
            <a:r>
              <a:rPr lang="zh-TW" altLang="en-US" sz="1200" dirty="0"/>
              <a:t>消費者能夠接受的價格區間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廠商推出一個新商品或改良式商品上市時，它所訂的價位，對消費者而言，是否可以接受；與競爭品牌比較，是否具有競爭力。如果訂價太高或太低得不適當，使其無法被消費者認同或接受時，商品可能會滯銷，而失敗下市，或是無法成為知名品牌商品。尤其，在今天</a:t>
            </a:r>
            <a:r>
              <a:rPr lang="en-US" altLang="zh-TW" sz="1200" dirty="0"/>
              <a:t>M</a:t>
            </a:r>
            <a:r>
              <a:rPr lang="zh-TW" altLang="en-US" sz="1200" dirty="0"/>
              <a:t>型社會，所得兩極化及商品價格也兩極化狀況下，如何做出正確的訂價決策，自然是很重要的。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、第三個面向：從公司自身損益來看</a:t>
            </a:r>
            <a:r>
              <a:rPr lang="en-US" altLang="zh-TW" sz="1200" dirty="0"/>
              <a:t>——</a:t>
            </a:r>
            <a:r>
              <a:rPr lang="zh-TW" altLang="en-US" sz="1200" dirty="0"/>
              <a:t>訂價直接衝擊到公司的損益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公司訂多少價格，當然基本上還是首先要考量到有沒有錢賺或是不能虧錢賣，但到底要賺多少毛利或純利潤才是最恰當的，這必須依賴很多因素來決定，包括：</a:t>
            </a:r>
            <a:r>
              <a:rPr lang="en-US" altLang="zh-TW" sz="1200" dirty="0"/>
              <a:t>(1)</a:t>
            </a:r>
            <a:r>
              <a:rPr lang="zh-TW" altLang="en-US" sz="1200" dirty="0"/>
              <a:t>、商品的特色；</a:t>
            </a:r>
            <a:r>
              <a:rPr lang="en-US" altLang="zh-TW" sz="1200" dirty="0"/>
              <a:t>(2)</a:t>
            </a:r>
            <a:r>
              <a:rPr lang="zh-TW" altLang="en-US" sz="1200" dirty="0"/>
              <a:t>、獨特性；</a:t>
            </a:r>
            <a:r>
              <a:rPr lang="en-US" altLang="zh-TW" sz="1200" dirty="0"/>
              <a:t>(3)</a:t>
            </a:r>
            <a:r>
              <a:rPr lang="zh-TW" altLang="en-US" sz="1200" dirty="0"/>
              <a:t>、流行性；</a:t>
            </a:r>
            <a:r>
              <a:rPr lang="en-US" altLang="zh-TW" sz="1200" dirty="0"/>
              <a:t>(4)</a:t>
            </a:r>
            <a:r>
              <a:rPr lang="zh-TW" altLang="en-US" sz="1200" dirty="0"/>
              <a:t>、生命週期；</a:t>
            </a:r>
            <a:r>
              <a:rPr lang="en-US" altLang="zh-TW" sz="1200" dirty="0"/>
              <a:t>(5)</a:t>
            </a:r>
            <a:r>
              <a:rPr lang="zh-TW" altLang="en-US" sz="1200" dirty="0"/>
              <a:t>、競爭環境；</a:t>
            </a:r>
            <a:r>
              <a:rPr lang="en-US" altLang="zh-TW" sz="1200" dirty="0"/>
              <a:t>(6)</a:t>
            </a:r>
            <a:r>
              <a:rPr lang="zh-TW" altLang="en-US" sz="1200" dirty="0"/>
              <a:t>、公司基本政策；</a:t>
            </a:r>
            <a:r>
              <a:rPr lang="en-US" altLang="zh-TW" sz="1200" dirty="0"/>
              <a:t>(7)</a:t>
            </a:r>
            <a:r>
              <a:rPr lang="zh-TW" altLang="en-US" sz="1200" dirty="0"/>
              <a:t>、公司當前的策略行動原則；</a:t>
            </a:r>
            <a:r>
              <a:rPr lang="en-US" altLang="zh-TW" sz="1200" dirty="0"/>
              <a:t>(8)</a:t>
            </a:r>
            <a:r>
              <a:rPr lang="zh-TW" altLang="en-US" sz="1200" dirty="0"/>
              <a:t>、消費者的需求性；</a:t>
            </a:r>
            <a:r>
              <a:rPr lang="en-US" altLang="zh-TW" sz="1200" dirty="0"/>
              <a:t>(9)</a:t>
            </a:r>
            <a:r>
              <a:rPr lang="zh-TW" altLang="en-US" sz="1200" dirty="0"/>
              <a:t>、其他等因素。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當然，也有少數狀況下，公司為了某種大戰略、大政策及大目標下，會以虧錢方式來訂價格策略，也是曾有的例子。不過，這畢竟是不多，而且也不是長期性常態。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二、對營收、成本、費用與損益的必備基本概念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對於行銷訂價的知識，首先應該對公司每週都必須即時檢討的「損益表」（</a:t>
            </a:r>
            <a:r>
              <a:rPr lang="en-US" altLang="zh-TW" sz="1200" dirty="0"/>
              <a:t>Income Statement</a:t>
            </a:r>
            <a:r>
              <a:rPr lang="zh-TW" altLang="en-US" sz="1200" dirty="0"/>
              <a:t>），有一個基本的認識及知道如何應用才可以。因為，必須從每月損益表的數據中，去檢討訂價策略與行銷策略，並做即時的因應對策才行。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、損益簡表項目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、營業收入（</a:t>
            </a:r>
            <a:r>
              <a:rPr lang="en-US" altLang="zh-TW" sz="1200" dirty="0"/>
              <a:t>Q×P =&gt; </a:t>
            </a:r>
            <a:r>
              <a:rPr lang="zh-TW" altLang="en-US" sz="1200" dirty="0"/>
              <a:t>銷售量</a:t>
            </a:r>
            <a:r>
              <a:rPr lang="en-US" altLang="zh-TW" sz="1200" dirty="0"/>
              <a:t>×</a:t>
            </a:r>
            <a:r>
              <a:rPr lang="zh-TW" altLang="en-US" sz="1200" dirty="0"/>
              <a:t>銷售價格）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、營業成本（製造業務為製造成本，服務業稱為進貨成本）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、營業毛利（毛利率、毛利額）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、營業費用（管理費用 </a:t>
            </a:r>
            <a:r>
              <a:rPr lang="en-US" altLang="zh-TW" sz="1200" dirty="0"/>
              <a:t>+ </a:t>
            </a:r>
            <a:r>
              <a:rPr lang="zh-TW" altLang="en-US" sz="1200" dirty="0"/>
              <a:t>銷售費用）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、營業損益（賺錢時，稱為營業淨利；虧錢時，稱為營業淨損）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、營業外收入與支出（指利息、匯兌、轉投資、資產處分等）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、稅前損益（賺錢時，稱為稅前獲利；虧損時，稱為稅前淨損）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稅負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稅後損益（稅後獲利或稅後虧損）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在外流通股數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每股盈餘（</a:t>
            </a:r>
            <a:r>
              <a:rPr lang="en-US" altLang="zh-TW" sz="1200" dirty="0"/>
              <a:t>Earning Per Share, EPS</a:t>
            </a:r>
            <a:r>
              <a:rPr lang="zh-TW" altLang="en-US" sz="1200" dirty="0"/>
              <a:t>）（意指每股為公司賺多少錢）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、對每月損益表的分析與應用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（公司為何會虧損？）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、當公司呈現虧損時，有哪些原因呢？又如何因應改善呢？有四大原因如下：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、可能是營業收入額不夠。而其中，又可能是銷售量（</a:t>
            </a:r>
            <a:r>
              <a:rPr lang="en-US" altLang="zh-TW" sz="1200" dirty="0"/>
              <a:t>Q</a:t>
            </a:r>
            <a:r>
              <a:rPr lang="zh-TW" altLang="en-US" sz="1200" dirty="0"/>
              <a:t>）不夠，也可能是價格（</a:t>
            </a:r>
            <a:r>
              <a:rPr lang="en-US" altLang="zh-TW" sz="1200" dirty="0"/>
              <a:t>P</a:t>
            </a:r>
            <a:r>
              <a:rPr lang="zh-TW" altLang="en-US" sz="1200" dirty="0"/>
              <a:t>）偏低等所致。例如，一個月必須銷售</a:t>
            </a:r>
            <a:r>
              <a:rPr lang="en-US" altLang="zh-TW" sz="1200" dirty="0"/>
              <a:t>10</a:t>
            </a:r>
            <a:r>
              <a:rPr lang="zh-TW" altLang="en-US" sz="1200" dirty="0"/>
              <a:t>萬瓶飲料，但只賣出</a:t>
            </a:r>
            <a:r>
              <a:rPr lang="en-US" altLang="zh-TW" sz="1200" dirty="0"/>
              <a:t>9</a:t>
            </a:r>
            <a:r>
              <a:rPr lang="zh-TW" altLang="en-US" sz="1200" dirty="0"/>
              <a:t>萬瓶；或是售出價格低於原先預計的售價。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、可能是營業成本偏高。而其中，包括製造成本中的人力成本、零組件成本、原料成本或製造費用等偏高所致；如是服務業則是指進貨成本、進口成本或採購成本偏高所致。例如，最近麵粉、黃豆原料成本高漲。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、可能是營業費用偏高。包括管理費用及銷售費用偏高所致，此即指幕僚人員、房租、銷售獎金、交際費、退休金提撥、健保費、勞保費、加班費、銷售人員等是否偏高。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、可能是營業外支出偏高所致。包括利息負擔大（借款太多）、匯兌損失大、資產處分損失、轉投資損失等。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（公司如何才能獲利賺錢？）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、基本上來説，公司對某商品的訂價，應該是看此產品或是公司的毛利額，是否超過（</a:t>
            </a:r>
            <a:r>
              <a:rPr lang="en-US" altLang="zh-TW" sz="1200" dirty="0"/>
              <a:t>Cover</a:t>
            </a:r>
            <a:r>
              <a:rPr lang="zh-TW" altLang="en-US" sz="1200" dirty="0"/>
              <a:t>）該產品或該公司的每月管理費用和銷售費用及利息費用。如有，才算是可以賺錢的商品或公司。所以，基本上廠商應該都有很豐富的過去經驗，去抓一個適當的毛利率（</a:t>
            </a:r>
            <a:r>
              <a:rPr lang="en-US" altLang="zh-TW" sz="1200" dirty="0"/>
              <a:t>Gross Margin</a:t>
            </a:r>
            <a:r>
              <a:rPr lang="zh-TW" altLang="en-US" sz="1200" dirty="0"/>
              <a:t>）或毛利額。例如說，某一個商品的成本是</a:t>
            </a:r>
            <a:r>
              <a:rPr lang="en-US" altLang="zh-TW" sz="1200" dirty="0"/>
              <a:t>1000</a:t>
            </a:r>
            <a:r>
              <a:rPr lang="zh-TW" altLang="en-US" sz="1200" dirty="0"/>
              <a:t>元，廠商如抓</a:t>
            </a:r>
            <a:r>
              <a:rPr lang="en-US" altLang="zh-TW" sz="1200" dirty="0"/>
              <a:t>30%</a:t>
            </a:r>
            <a:r>
              <a:rPr lang="zh-TW" altLang="en-US" sz="1200" dirty="0"/>
              <a:t>毛利率，即是會將此產品訂價為</a:t>
            </a:r>
            <a:r>
              <a:rPr lang="en-US" altLang="zh-TW" sz="1200" dirty="0"/>
              <a:t>1300</a:t>
            </a:r>
            <a:r>
              <a:rPr lang="zh-TW" altLang="en-US" sz="1200" dirty="0"/>
              <a:t>元左右。亦即，每個商品可以賺</a:t>
            </a:r>
            <a:r>
              <a:rPr lang="en-US" altLang="zh-TW" sz="1200" dirty="0"/>
              <a:t>300</a:t>
            </a:r>
            <a:r>
              <a:rPr lang="zh-TW" altLang="en-US" sz="1200" dirty="0"/>
              <a:t>元毛利額，如果每個月賣出</a:t>
            </a:r>
            <a:r>
              <a:rPr lang="en-US" altLang="zh-TW" sz="1200" dirty="0"/>
              <a:t>10</a:t>
            </a:r>
            <a:r>
              <a:rPr lang="zh-TW" altLang="en-US" sz="1200" dirty="0"/>
              <a:t>萬個，表示每個月可以賺</a:t>
            </a:r>
            <a:r>
              <a:rPr lang="en-US" altLang="zh-TW" sz="1200" dirty="0"/>
              <a:t>3000</a:t>
            </a:r>
            <a:r>
              <a:rPr lang="zh-TW" altLang="en-US" sz="1200" dirty="0"/>
              <a:t>萬元毛利額。如果，這</a:t>
            </a:r>
            <a:r>
              <a:rPr lang="en-US" altLang="zh-TW" sz="1200" dirty="0"/>
              <a:t>3000</a:t>
            </a:r>
            <a:r>
              <a:rPr lang="zh-TW" altLang="en-US" sz="1200" dirty="0"/>
              <a:t>萬元毛利額，是已超過（</a:t>
            </a:r>
            <a:r>
              <a:rPr lang="en-US" altLang="zh-TW" sz="1200" dirty="0"/>
              <a:t>Cover</a:t>
            </a:r>
            <a:r>
              <a:rPr lang="zh-TW" altLang="en-US" sz="1200" dirty="0"/>
              <a:t>）公司的管理費用和銷售費用及利息，就代表公司這個月可以獲利賺錢了。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、不過，不管從銷量（</a:t>
            </a:r>
            <a:r>
              <a:rPr lang="en-US" altLang="zh-TW" sz="1200" dirty="0"/>
              <a:t>Q</a:t>
            </a:r>
            <a:r>
              <a:rPr lang="zh-TW" altLang="en-US" sz="1200" dirty="0"/>
              <a:t>）看，還是從價格（</a:t>
            </a:r>
            <a:r>
              <a:rPr lang="en-US" altLang="zh-TW" sz="1200" dirty="0"/>
              <a:t>P</a:t>
            </a:r>
            <a:r>
              <a:rPr lang="zh-TW" altLang="en-US" sz="1200" dirty="0"/>
              <a:t>）看也好，這兩個也都是動態的與變化的。因為，本公司每個月的銷量（</a:t>
            </a:r>
            <a:r>
              <a:rPr lang="en-US" altLang="zh-TW" sz="1200" dirty="0"/>
              <a:t>Q</a:t>
            </a:r>
            <a:r>
              <a:rPr lang="zh-TW" altLang="en-US" sz="1200" dirty="0"/>
              <a:t>）與價格（</a:t>
            </a:r>
            <a:r>
              <a:rPr lang="en-US" altLang="zh-TW" sz="1200" dirty="0"/>
              <a:t>P</a:t>
            </a:r>
            <a:r>
              <a:rPr lang="zh-TW" altLang="en-US" sz="1200" dirty="0"/>
              <a:t>）是多少，牽涉到了諸多因素的影響。包括：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、本公司内部的因素，例如：廣告宣傳費支出、產品品質、品牌、口碑、特色、業務戰力等。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、本公司外部的因素，例如：競爭對手的多少、是否供過於求、是否採取促銷戰或價格戰、市場景氣好不好等。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、當銷量（</a:t>
            </a:r>
            <a:r>
              <a:rPr lang="en-US" altLang="zh-TW" sz="1200" dirty="0"/>
              <a:t>Q</a:t>
            </a:r>
            <a:r>
              <a:rPr lang="zh-TW" altLang="en-US" sz="1200" dirty="0"/>
              <a:t>）與價格（</a:t>
            </a:r>
            <a:r>
              <a:rPr lang="en-US" altLang="zh-TW" sz="1200" dirty="0"/>
              <a:t>P</a:t>
            </a:r>
            <a:r>
              <a:rPr lang="zh-TW" altLang="en-US" sz="1200" dirty="0"/>
              <a:t>）無法有效增加時，就可能代表整個市場環境非常差，此時必須考量降低管理費用和銷售費用才有可能保持些許利潤，否則將會面臨當月份的虧損。現今，臺灣内需行業普遍面臨大環境不佳的困境，因此都在努力降低成本與降低費用支出，此即降成本（</a:t>
            </a:r>
            <a:r>
              <a:rPr lang="en-US" altLang="zh-TW" sz="1200" dirty="0"/>
              <a:t>Cost Down</a:t>
            </a:r>
            <a:r>
              <a:rPr lang="zh-TW" altLang="en-US" sz="1200" dirty="0"/>
              <a:t>）之意思。</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因此，總結來看，企業廠商每天都是在機動及嚴密注視整個内外部環境的變化，而隨時做行銷</a:t>
            </a:r>
            <a:r>
              <a:rPr lang="en-US" altLang="zh-TW" sz="1200" dirty="0"/>
              <a:t>4P</a:t>
            </a:r>
            <a:r>
              <a:rPr lang="zh-TW" altLang="en-US" sz="1200" dirty="0"/>
              <a:t>策略上的因應措施及反擊措施。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三、公司應如何轉虧為盈或賺取更多利潤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企業經營的目的，即是在獲利及善儘社會公益責任等兩個方向。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企業應如何轉虧為盈，或是在既有基礎上獲取更好的獲利效益呢？主要有以下幾種做法：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、努力提高營業收入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企業如果有虧損或獲利太小，首要原因即是營收額（業績）太少之故。故不考慮下列對策：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、加强改善產品品質及功能，以獲得顧客的好口碑及肯定，願意經常性購買。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、加强開發新產品上市，可以創造新的營收來源，並取代舊有產品。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、應適度投入廣告宣傳費用支出，以打響品牌知名度，才有利於被購買。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、應定期舉辦大型促銷活動（週年慶、年中慶），以吸引人潮及買氣。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、應加强擴大通路的多元性，使公司產品上架更普及，更便利消費者購買。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、應評估適時降價的可行性，以薄利多銷概念帶動銷售量上升。例如，現在很多數位相機、手機、液晶電視機、筆記型電腦等早期價格都很貴，但現在都降價便宜很多，因而提高銷售量。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加强業務銷售組織陣容及人力素質。很多產業仍需仰賴人員銷售，例如百貨公司專櫃人員、精品店銷售人員、汽車經銷店銷售人員、直銷商人員、壽險公司、銀行理財專員等均是，提升業務組織戰力，才會提振銷售業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、增加銷售地區。例如採用增加外銷出口的方式，也可以增加銷售量。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、另外，有時候反而採取提高售價方式。因為產品的原物料、零組件都上漲，迫使產品也必須漲價因應。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、努力降低營業成本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降低成本也是提高利潤或轉虧為盈常使用的方式之一，包括製造成本的降低或是進貨成本的降低。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製造成本的降低方面，包括如何從最大宗的原物料成本或零組件採購成本下降，以及工廠人力成本下降等。因此，如何向國内外原物料供應商詢問到最低價供應商，此為重點所在，或是將採購量標準化儘量集中在少數幾家供應商，以量來制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另外，若是服務業，則在降低進貨成本，包括向國内外進口商及供應商尋求降低報價成本。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、努力提高毛利率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企業獲利不佳，很可能是毛利率不夠。例如毛利率只有二至三成可能不夠，故要提升</a:t>
            </a:r>
            <a:r>
              <a:rPr lang="en-US" altLang="zh-TW" sz="1200" dirty="0"/>
              <a:t>5%</a:t>
            </a:r>
            <a:r>
              <a:rPr lang="zh-TW" altLang="en-US" sz="1200" dirty="0"/>
              <a:t>或</a:t>
            </a:r>
            <a:r>
              <a:rPr lang="en-US" altLang="zh-TW" sz="1200" dirty="0"/>
              <a:t>10%</a:t>
            </a:r>
            <a:r>
              <a:rPr lang="zh-TW" altLang="en-US" sz="1200" dirty="0"/>
              <a:t>。要提高毛利率，則只有兩個途徑而已：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一是提高售價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二是降低成本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、努力降低營業費用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很多時候，要提高毛利率，也不是件容易的事，因為售價不易提升，成本也不易下降。因此，最後只有努力降低營業費用了，包括：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、精簡總公司及工廠的幕僚人員，以降低人事費用。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、節省辦公室房租，可將總公司辦公室遷到二級辦公商圈或移到郊區。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、節省廣告費支出。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、節省交際費。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、節省其它雜費。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、努力降低營業外費用支出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最後，還有一項營業外費用支出，亦是可以努力控制的空間，包括：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、利息節省（向銀行借款減少）。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、轉投資損失減少（減少虧錢的轉投資事業）。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四、公司從行銷</a:t>
            </a:r>
            <a:r>
              <a:rPr lang="en-US" altLang="zh-TW" sz="1200" dirty="0"/>
              <a:t>4P</a:t>
            </a:r>
            <a:r>
              <a:rPr lang="zh-TW" altLang="en-US" sz="1200" dirty="0"/>
              <a:t>面向應如何轉虧爲盈或賺取更多利潤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如果從行銷</a:t>
            </a:r>
            <a:r>
              <a:rPr lang="en-US" altLang="zh-TW" sz="1200" dirty="0"/>
              <a:t>4P</a:t>
            </a:r>
            <a:r>
              <a:rPr lang="zh-TW" altLang="en-US" sz="1200" dirty="0"/>
              <a:t>面向來看，可以加强行銷</a:t>
            </a:r>
            <a:r>
              <a:rPr lang="en-US" altLang="zh-TW" sz="1200" dirty="0"/>
              <a:t>4P</a:t>
            </a:r>
            <a:r>
              <a:rPr lang="zh-TW" altLang="en-US" sz="1200" dirty="0"/>
              <a:t>的操作，以增加營收額或增加獲利額兹説明如下：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、提高產品力（</a:t>
            </a:r>
            <a:r>
              <a:rPr lang="en-US" altLang="zh-TW" sz="1200" dirty="0"/>
              <a:t>Product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產品力是銷售力量的本質，而產品力提升，包括：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、不斷改善產品的品質、設計、内涵、包裝等。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、打響品牌知名度。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、推出優良新產品上市。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、强化齊全的產品缐組合。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、提高通路力（</a:t>
            </a:r>
            <a:r>
              <a:rPr lang="en-US" altLang="zh-TW" sz="1200" dirty="0"/>
              <a:t>Place</a:t>
            </a:r>
            <a:r>
              <a:rPr lang="zh-TW" altLang="en-US" sz="1200" dirty="0"/>
              <a:t>；</a:t>
            </a:r>
            <a:r>
              <a:rPr lang="en-US" altLang="zh-TW" sz="1200" dirty="0"/>
              <a:t>Channel</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、如何使產品通路更多元化、更多的通路布置，以便利消費者。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、如何使產品一定要進入主流賣場而陳列上架。例如統一超商、家樂福、全聯福利中心、百貨公司專櫃、屈臣氏、頂好超市等，大型連鎖零售通路。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、加强在通路賣場的店頭行銷廣宣布置。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、提高推廣力（</a:t>
            </a:r>
            <a:r>
              <a:rPr lang="en-US" altLang="zh-TW" sz="1200" dirty="0"/>
              <a:t>Promotion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、加强廣告宣傳的投資。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、加强公關媒體報導的投資。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、加强人員銷售組織的陣容。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、加强大型促銷活動的投資。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、提高價格力（</a:t>
            </a:r>
            <a:r>
              <a:rPr lang="en-US" altLang="zh-TW" sz="1200" dirty="0"/>
              <a:t>Price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、訂價必須讓消費者感到物超所値。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、訂價與競爭者產品相比較，應具有競爭力。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、訂價應隨環境變化，而能夠彈性、機動、應變，不能太僵硬而一成不變。</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五、訂價之基本因素（</a:t>
            </a:r>
            <a:r>
              <a:rPr lang="en-US" altLang="zh-TW" sz="1200" dirty="0"/>
              <a:t>Basic Factors for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當廠商要決定一個產品之價格時，大致考慮之因素有以下幾點：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、產品之獨特程度（</a:t>
            </a:r>
            <a:r>
              <a:rPr lang="en-US" altLang="zh-TW" sz="1200" dirty="0"/>
              <a:t>Distinctiveness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當產品愈具有設計、功能及品質或品牌上之特色時，其對價格選擇的自主權就會比較高；反之，則幾無任何訂價政策可言。例如：</a:t>
            </a:r>
            <a:r>
              <a:rPr lang="en-US" altLang="zh-TW" sz="1200" dirty="0"/>
              <a:t>LV</a:t>
            </a:r>
            <a:r>
              <a:rPr lang="zh-TW" altLang="en-US" sz="1200" dirty="0"/>
              <a:t>、</a:t>
            </a:r>
            <a:r>
              <a:rPr lang="en-US" altLang="zh-TW" sz="1200" dirty="0"/>
              <a:t>Prada</a:t>
            </a:r>
            <a:r>
              <a:rPr lang="zh-TW" altLang="en-US" sz="1200" dirty="0"/>
              <a:t>、</a:t>
            </a:r>
            <a:r>
              <a:rPr lang="en-US" altLang="zh-TW" sz="1200" dirty="0"/>
              <a:t>Chanel</a:t>
            </a:r>
            <a:r>
              <a:rPr lang="zh-TW" altLang="en-US" sz="1200" dirty="0"/>
              <a:t>、</a:t>
            </a:r>
            <a:r>
              <a:rPr lang="en-US" altLang="zh-TW" sz="1200" dirty="0"/>
              <a:t>BENZ</a:t>
            </a:r>
            <a:r>
              <a:rPr lang="zh-TW" altLang="en-US" sz="1200" dirty="0"/>
              <a:t>、</a:t>
            </a:r>
            <a:r>
              <a:rPr lang="en-US" altLang="zh-TW" sz="1200" dirty="0"/>
              <a:t>Lexus</a:t>
            </a:r>
            <a:r>
              <a:rPr lang="zh-TW" altLang="en-US" sz="1200" dirty="0"/>
              <a:t>等名牌皮件、服飾及高級轎車等，均具有高度的特色或品牌，故能訂出很高價格。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、市場與消費者需要程度性質（</a:t>
            </a:r>
            <a:r>
              <a:rPr lang="en-US" altLang="zh-TW" sz="1200" dirty="0"/>
              <a:t>Demand Condition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此產品對消費者需求的程度愈高，表示消費者沒有辦法不要這類之產品，因此，訂價之自主權也會較高。例如：日劇或韓劇流行時，各電視臺均會搶著購買，韓國電視臺的版權出售訂價也就會拉高。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、產品成本多少（</a:t>
            </a:r>
            <a:r>
              <a:rPr lang="en-US" altLang="zh-TW" sz="1200" dirty="0"/>
              <a:t>Cost Condition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產品訂價在正常情況下，自然必須高於製造成本或進貨成本，才有利潤可言，當然有時為促銷產品而低於成本出售，以求得現金之現象，或為搶占客戶現象也有，但畢竟非屬常態。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、市場競爭激烈狀況（</a:t>
            </a:r>
            <a:r>
              <a:rPr lang="en-US" altLang="zh-TW" sz="1200" dirty="0"/>
              <a:t>Competition Condition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廠商在幾近完全競爭的消費品市場上，並無任何領導性地位時，其訂價必然需要考慮到競爭對手之價格，此乃識時務為俊傑之做法。第二品牌經常會以低價競爭策略，攻擊第一品牌的市占率。但有時也會跟隨第一品牌，大家有默契的共撈好處。總之，當市場供過於求，而太過競爭時，其市場價格必會趨於下降，訂價策略就不易施展，此乃大環境使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、有關政府法令之規定（</a:t>
            </a:r>
            <a:r>
              <a:rPr lang="en-US" altLang="zh-TW" sz="1200" dirty="0"/>
              <a:t>Law-Regulation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在美國有取締造成獨占價格歧視之正式法律，此亦應一併加以注意。國内政府相關單位也有類似的規定，不過這種狀況是很少的。例如：國内有缐電視法訂下收費上限，每個月不得超過</a:t>
            </a:r>
            <a:r>
              <a:rPr lang="en-US" altLang="zh-TW" sz="1200" dirty="0"/>
              <a:t>600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七、訂價程序六步驟（</a:t>
            </a:r>
            <a:r>
              <a:rPr lang="en-US" altLang="zh-TW" sz="1200" dirty="0"/>
              <a:t>Pricing Procedure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企業對一項新產品之訂價決策，其較完整之程序步驟如下：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、擇定訂價目標（</a:t>
            </a:r>
            <a:r>
              <a:rPr lang="en-US" altLang="zh-TW" sz="1200" dirty="0"/>
              <a:t>Pricing Target</a:t>
            </a:r>
            <a:r>
              <a:rPr lang="zh-TW" altLang="en-US" sz="1200" dirty="0"/>
              <a:t>）或訂價政策（</a:t>
            </a:r>
            <a:r>
              <a:rPr lang="en-US" altLang="zh-TW" sz="1200" dirty="0"/>
              <a:t>Policy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對於訂價目標的追求，主要有四項：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、求生存目標（</a:t>
            </a:r>
            <a:r>
              <a:rPr lang="en-US" altLang="zh-TW" sz="1200" dirty="0"/>
              <a:t>To Survive Target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企業要求生存，先要將產品銷售出去，因此訂價若不恰當（過高或過低）勢必影響銷售量，銷售量達不到損益平衡點，自會影響其生存空間。因此，必須先考量此訂價對生存之銷售量或銷售盈餘之影響程度。在此政策下，其訂價會稍低於競爭對手，但仍能有些許利潤；因為，企業不可能長期虧損而仍能存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、求短期利潤最大化（</a:t>
            </a:r>
            <a:r>
              <a:rPr lang="en-US" altLang="zh-TW" sz="1200" dirty="0"/>
              <a:t>To Pursue Profit Maximum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有些企業為求在短期投資報酬回收目的，因此以高價位訂價方式，而企圖獲取短期利潤之最大化；當然此處之高價位並不保證就一定是高品質產品。例如：像早期推出的手機、電腦、</a:t>
            </a:r>
            <a:r>
              <a:rPr lang="en-US" altLang="zh-TW" sz="1200" dirty="0"/>
              <a:t>DVD</a:t>
            </a:r>
            <a:r>
              <a:rPr lang="zh-TW" altLang="en-US" sz="1200" dirty="0"/>
              <a:t>機及液晶電視機均很貴，但後來就便宜了，因為供過於求普及化了。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、求市場占有率領導優勢（</a:t>
            </a:r>
            <a:r>
              <a:rPr lang="en-US" altLang="zh-TW" sz="1200" dirty="0"/>
              <a:t>To Pursue Market Share Leading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些企業訂價的出發點並不在於追求短期利潤之最大化，而是希望先占有較大的市場占有率，創造市場知名度與領導優勢，然後再去考慮利潤最大化之目標。因此，可能會以較低價位去搶攻市場。例如：味全康師傅，以大陸第一品牌及</a:t>
            </a:r>
            <a:r>
              <a:rPr lang="en-US" altLang="zh-TW" sz="1200" dirty="0"/>
              <a:t>16</a:t>
            </a:r>
            <a:r>
              <a:rPr lang="zh-TW" altLang="en-US" sz="1200" dirty="0"/>
              <a:t>元賞味超低價，搶占統一速食麵的</a:t>
            </a:r>
            <a:r>
              <a:rPr lang="en-US" altLang="zh-TW" sz="1200" dirty="0"/>
              <a:t>50%</a:t>
            </a:r>
            <a:r>
              <a:rPr lang="zh-TW" altLang="en-US" sz="1200" dirty="0"/>
              <a:t>市占率。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、求產品高品質領導優勢（</a:t>
            </a:r>
            <a:r>
              <a:rPr lang="en-US" altLang="zh-TW" sz="1200" dirty="0"/>
              <a:t>To Pursue Quality Leading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少數企業則以堅持產品品質之領導優勢，作為訂價之首要目標。換言之，在此堅持之下的訂價，必然是高價位的方式，例如：國外名牌汽車、名牌服飾、名牌皮件及名牌化妝產品等；像國外兩大精品集團</a:t>
            </a:r>
            <a:r>
              <a:rPr lang="en-US" altLang="zh-TW" sz="1200" dirty="0"/>
              <a:t>LVMH</a:t>
            </a:r>
            <a:r>
              <a:rPr lang="zh-TW" altLang="en-US" sz="1200" dirty="0"/>
              <a:t>和</a:t>
            </a:r>
            <a:r>
              <a:rPr lang="en-US" altLang="zh-TW" sz="1200" dirty="0"/>
              <a:t>Gucci</a:t>
            </a:r>
            <a:r>
              <a:rPr lang="zh-TW" altLang="en-US" sz="1200" dirty="0"/>
              <a:t>，其旗下的各系列品牌產品，均係採高價位策略。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、了解消費者需求水準（</a:t>
            </a:r>
            <a:r>
              <a:rPr lang="en-US" altLang="zh-TW" sz="1200" dirty="0"/>
              <a:t>Understand Demand Condition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做訂價目標之後，其次要了解消費者需求水準。因為需求與價格之間有顯著關係。就一般經濟學理論來説，有一條需求曲缐，當價格下降，需求會增加；價格上升，則需求會減少。訂價之前要了解消費者需求水準，主要是希望能夠面對實際市場行情並斟酌不同價位下之可能銷售量。當然，有少數真高品牌之產品，當提高價格後，反而使銷售量增加，這是因價格的一部分為「虛榮心」附加上去的，非屬常態。例如：現在國内高等教育有高學費趨勢，就是因為國内一般民眾有追求高學歷的需求所致。再如，國外</a:t>
            </a:r>
            <a:r>
              <a:rPr lang="en-US" altLang="zh-TW" sz="1200" dirty="0"/>
              <a:t>Cartier</a:t>
            </a:r>
            <a:r>
              <a:rPr lang="zh-TW" altLang="en-US" sz="1200" dirty="0"/>
              <a:t>、</a:t>
            </a:r>
            <a:r>
              <a:rPr lang="en-US" altLang="zh-TW" sz="1200" dirty="0"/>
              <a:t>Fendi</a:t>
            </a:r>
            <a:r>
              <a:rPr lang="zh-TW" altLang="en-US" sz="1200" dirty="0"/>
              <a:t>、寶格麗特、</a:t>
            </a:r>
            <a:r>
              <a:rPr lang="en-US" altLang="zh-TW" sz="1200" dirty="0"/>
              <a:t>Tiffaney</a:t>
            </a:r>
            <a:r>
              <a:rPr lang="zh-TW" altLang="en-US" sz="1200" dirty="0"/>
              <a:t>等珠寶、鑽石與手錶，其價格也高達數十萬元或數百萬元之譜，這是炫耀價値的名牌產品。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、估算產品成本（</a:t>
            </a:r>
            <a:r>
              <a:rPr lang="en-US" altLang="zh-TW" sz="1200" dirty="0"/>
              <a:t>Forecast Product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第三個步驟是要估算產品的成本，因為這是訂價的最下限了。在產品成本方面，有兩點應加以説明：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、產品成本項目及金額的正確估算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個比較具完整性之成本估算，應該包括產品的直接成本，如材料、零組件、直接人工成本、廠務管理費用等；另外，也應包括間接費用的分攤，如廣告促銷費用、總公司間接人工費用以及管理費用等。製造業的零組件及材料成本占比較大，而服務業則以人力成本占較大。產品成本必須精確估算，才能作為訂價時參考基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、產品成本會隨量增而下降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成本中的機械設備折舊費用分攤、廠務幕僚人員薪資及總公司各項費用，可以説都屬固定的。當銷量增加時（生產量也增加），每一個單位產品成本將會隨之下降。例如：生產</a:t>
            </a:r>
            <a:r>
              <a:rPr lang="en-US" altLang="zh-TW" sz="1200" dirty="0"/>
              <a:t>10</a:t>
            </a:r>
            <a:r>
              <a:rPr lang="zh-TW" altLang="en-US" sz="1200" dirty="0"/>
              <a:t>萬輛汽車及生產</a:t>
            </a:r>
            <a:r>
              <a:rPr lang="en-US" altLang="zh-TW" sz="1200" dirty="0"/>
              <a:t>50</a:t>
            </a:r>
            <a:r>
              <a:rPr lang="zh-TW" altLang="en-US" sz="1200" dirty="0"/>
              <a:t>萬輛汽車的成本，就會有很大不同，包括採購成本可以下降、製造費用分攤金額可以下降，以及總公司費用分攤金額也可以下降。這些的下降，就會使每做一個產品的總成本得到下降，這也是所謂「規模經濟」的效應所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、分析競爭者的產品及價位（</a:t>
            </a:r>
            <a:r>
              <a:rPr lang="en-US" altLang="zh-TW" sz="1200" dirty="0"/>
              <a:t>Analyze Competitor’s Product and Price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我們可以這麽説，界定產品需求程度，即是告訴我們訂價的最上限，而預估產品成本，即屬訂價之最下限；而分析競爭者的產品及價位，則有利於我們在上、下限價格帶（</a:t>
            </a:r>
            <a:r>
              <a:rPr lang="en-US" altLang="zh-TW" sz="1200" dirty="0"/>
              <a:t>Price Zone</a:t>
            </a:r>
            <a:r>
              <a:rPr lang="zh-TW" altLang="en-US" sz="1200" dirty="0"/>
              <a:t>）之間，擇定一個較合宜且較具市場競爭力之最後價位。分析對手的產品及價位，主要就是要增强本身的市場競爭力，期使不要陷於價格苦戰之泥淖中，而能認清大局趨勢。特別是對於第一品牌或市占率較高品牌的訂價，尤應深入分析、比較、評估，訂出最有攻擊力的價格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、擇定訂價的方法（</a:t>
            </a:r>
            <a:r>
              <a:rPr lang="en-US" altLang="zh-TW" sz="1200" dirty="0"/>
              <a:t>Select Pricing Method</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在分析過上述四項狀況後，在最後訂價決策之前，必須選擇哪一種方式的訂價方法，此將在後面再做詳細説明。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、擇定最終之價格（</a:t>
            </a:r>
            <a:r>
              <a:rPr lang="en-US" altLang="zh-TW" sz="1200" dirty="0"/>
              <a:t>Finalize the Price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第五步驟的各項訂價方法目的，是要縮小擇定最終價格之考慮範圍。除此之外，對最後價格之確定，尚需考慮：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、消費者心理的因素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產品除了經濟實用性外，尚有心理之因素摻雜在内，亦應一併加以評估。有些產品屬性，不是最便宜就好，因為有些消費者認為便宜必沒好貨。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、公司的訂價政策與訂價一貫性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此次的訂價是否與公司過去一貫的訂價政策有衝突，如果有，合理的解釋為何？是否要改變？改變了是否就更好？以及應如何改變才是最好的？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、訂價對於相關團體之影響</a:t>
            </a:r>
          </a:p>
          <a:p>
            <a:pPr>
              <a:lnSpc>
                <a:spcPct val="150000"/>
              </a:lnSpc>
            </a:pPr>
            <a:r>
              <a:rPr lang="zh-TW" altLang="en-US" sz="1200" dirty="0"/>
              <a:t>這些相關團體包括外部的政府主管機關、民間消費團體、通路團體以及公關媒體等，例如：國内水電費、計程車費、公車費、航空機票費、瓦斯費、有缐電視費，以及民生基本消費品等，一旦漲價就會引起一陣議論。因此，訂價或調整價格的時候，應考慮到外部相關團體的態度、反應及影響性，以避免引起不利的負面效應。</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56</a:t>
            </a:fld>
            <a:endParaRPr lang="en-US" altLang="zh-CN" dirty="0"/>
          </a:p>
        </p:txBody>
      </p:sp>
    </p:spTree>
    <p:extLst>
      <p:ext uri="{BB962C8B-B14F-4D97-AF65-F5344CB8AC3E}">
        <p14:creationId xmlns:p14="http://schemas.microsoft.com/office/powerpoint/2010/main" val="30868231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第二節 訂價方法（</a:t>
            </a:r>
            <a:r>
              <a:rPr lang="en-US" altLang="zh-TW" sz="1200" dirty="0"/>
              <a:t>Pricing Methods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就訂價之方法而言，大致可區分為以下幾種：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一、成本導向訂價法（</a:t>
            </a:r>
            <a:r>
              <a:rPr lang="en-US" altLang="zh-TW" sz="1200" dirty="0"/>
              <a:t>Cost-orientation Pricing Method</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、成本加成方法或稱毛利率加成法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所謂成本加成法，係指在成本之外，再以某個成數百分比為其利潤，此即成本加成法。例如：以某牌</a:t>
            </a:r>
            <a:r>
              <a:rPr lang="en-US" altLang="zh-TW" sz="1200" dirty="0"/>
              <a:t>36</a:t>
            </a:r>
            <a:r>
              <a:rPr lang="zh-TW" altLang="en-US" sz="1200" dirty="0"/>
              <a:t>吋液晶彩色電視機為例，若其成本為</a:t>
            </a:r>
            <a:r>
              <a:rPr lang="en-US" altLang="zh-TW" sz="1200" dirty="0"/>
              <a:t>30000</a:t>
            </a:r>
            <a:r>
              <a:rPr lang="zh-TW" altLang="en-US" sz="1200" dirty="0"/>
              <a:t>元，給經銷店進價為</a:t>
            </a:r>
            <a:r>
              <a:rPr lang="en-US" altLang="zh-TW" sz="1200" dirty="0"/>
              <a:t>33000</a:t>
            </a:r>
            <a:r>
              <a:rPr lang="zh-TW" altLang="en-US" sz="1200" dirty="0"/>
              <a:t>元；則其加成數一成（</a:t>
            </a:r>
            <a:r>
              <a:rPr lang="en-US" altLang="zh-TW" sz="1200" dirty="0"/>
              <a:t>10%</a:t>
            </a:r>
            <a:r>
              <a:rPr lang="zh-TW" altLang="en-US" sz="1200" dirty="0"/>
              <a:t>），利潤額為</a:t>
            </a:r>
            <a:r>
              <a:rPr lang="en-US" altLang="zh-TW" sz="1200" dirty="0"/>
              <a:t>3000</a:t>
            </a:r>
            <a:r>
              <a:rPr lang="zh-TW" altLang="en-US" sz="1200" dirty="0"/>
              <a:t>元。採用此法之理由為：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、簡單易行。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、對利潤率及利潤額之掌握較為清晰明確。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這個方法是到目前為止，被使用最廣泛與最普及的方式。目前一般行業平均合理的毛利率大概為</a:t>
            </a:r>
            <a:r>
              <a:rPr lang="en-US" altLang="zh-TW" sz="1200" dirty="0"/>
              <a:t>20%~40%</a:t>
            </a:r>
            <a:r>
              <a:rPr lang="zh-TW" altLang="en-US" sz="1200" dirty="0"/>
              <a:t>之間，但外銷代工業的毛利率就比較低些，大概只有</a:t>
            </a:r>
            <a:r>
              <a:rPr lang="en-US" altLang="zh-TW" sz="1200" dirty="0"/>
              <a:t>6%~10%</a:t>
            </a:r>
            <a:r>
              <a:rPr lang="zh-TW" altLang="en-US" sz="1200" dirty="0"/>
              <a:t>之間，因為他們的金額較高之故。例如，以廣達公司筆記型電腦代工來説，毛利率為</a:t>
            </a:r>
            <a:r>
              <a:rPr lang="en-US" altLang="zh-TW" sz="1200" dirty="0"/>
              <a:t>6%</a:t>
            </a:r>
            <a:r>
              <a:rPr lang="zh-TW" altLang="en-US" sz="1200" dirty="0"/>
              <a:t>，但全年營業額為</a:t>
            </a:r>
            <a:r>
              <a:rPr lang="en-US" altLang="zh-TW" sz="1200" dirty="0"/>
              <a:t>3000</a:t>
            </a:r>
            <a:r>
              <a:rPr lang="zh-TW" altLang="en-US" sz="1200" dirty="0"/>
              <a:t>億元，乘上</a:t>
            </a:r>
            <a:r>
              <a:rPr lang="en-US" altLang="zh-TW" sz="1200" dirty="0"/>
              <a:t>6%</a:t>
            </a:r>
            <a:r>
              <a:rPr lang="zh-TW" altLang="en-US" sz="1200" dirty="0"/>
              <a:t>，即有巨大的</a:t>
            </a:r>
            <a:r>
              <a:rPr lang="en-US" altLang="zh-TW" sz="1200" dirty="0"/>
              <a:t>180</a:t>
            </a:r>
            <a:r>
              <a:rPr lang="zh-TW" altLang="en-US" sz="1200" dirty="0"/>
              <a:t>億元毛利額可賺，再扣掉管理費用和銷售費用，最終仍賺錢。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二、知覺價値訂價法（</a:t>
            </a:r>
            <a:r>
              <a:rPr lang="en-US" altLang="zh-TW" sz="1200" dirty="0"/>
              <a:t>Perceived-value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種訂價方法是較特殊的，它不以產品成本為基礎，而是以顧客對此產品知覺及所認定之價値，作為衡量及訂定價位之主要依據。此種訂價方法與前面所提的「市場目標與產品定位」頗有一貫化之效果。在現代化行銷策略運作之下，已有愈來愈多高級品牌之消費品，採取此種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因此，廠商應打造出可信賴的與高知名度品牌，才會有比較好的價格。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三、需求導向訂價法（</a:t>
            </a:r>
            <a:r>
              <a:rPr lang="en-US" altLang="zh-TW" sz="1200" dirty="0"/>
              <a:t>Demand Orientation Pricing Method</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、市場競爭訂價方法（</a:t>
            </a:r>
            <a:r>
              <a:rPr lang="en-US" altLang="zh-TW" sz="1200" dirty="0"/>
              <a:t>Competition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某一廠商所選擇之價格，主要依據競爭者產品價格而訂定。大部分廠商，還是會看整個市場競爭的狀況後，才會訂定一個價格。尤其，在「完全競爭市場」下，由於競爭者眾，產品差異化小，故不可能有太高訂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、追隨第一品牌訂價方法（</a:t>
            </a:r>
            <a:r>
              <a:rPr lang="en-US" altLang="zh-TW" sz="1200" dirty="0"/>
              <a:t>Follow-the Leader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此係指追隨市場第一品牌的價格而訂定。這是在第二、第三品牌無法超越第一品牌時，不得不採取的策略，也是經常看到的。此時，大家都避免陷入低價格戰。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、習慣或便利訂價方法（</a:t>
            </a:r>
            <a:r>
              <a:rPr lang="en-US" altLang="zh-TW" sz="1200" dirty="0"/>
              <a:t>Customary or Convenient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某些產品在相當長的一段時間内維持某一價格，或某一價格可使付款方便原因，使得零售廠商或顧客視為當然，此稱之為習慣或便利訂價方法。例如：報紙</a:t>
            </a:r>
            <a:r>
              <a:rPr lang="en-US" altLang="zh-TW" sz="1200" dirty="0"/>
              <a:t>10</a:t>
            </a:r>
            <a:r>
              <a:rPr lang="zh-TW" altLang="en-US" sz="1200" dirty="0"/>
              <a:t>元、飲料</a:t>
            </a:r>
            <a:r>
              <a:rPr lang="en-US" altLang="zh-TW" sz="1200" dirty="0"/>
              <a:t>20</a:t>
            </a:r>
            <a:r>
              <a:rPr lang="zh-TW" altLang="en-US" sz="1200" dirty="0"/>
              <a:t>元、御便當</a:t>
            </a:r>
            <a:r>
              <a:rPr lang="en-US" altLang="zh-TW" sz="1200" dirty="0"/>
              <a:t>50</a:t>
            </a:r>
            <a:r>
              <a:rPr lang="zh-TW" altLang="en-US" sz="1200" dirty="0"/>
              <a:t>元等。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、威望（名牌）訂價法（</a:t>
            </a:r>
            <a:r>
              <a:rPr lang="en-US" altLang="zh-TW" sz="1200" dirty="0"/>
              <a:t>Prestige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係指廠商藉由將某一種產品訂定高價格，以增强消費者對此品牌及對整條產品缐的高品質印象。因此威望訂價法，是具有明顯的品質特性及高價位特性。例如：歐美名牌精品及高級轎車等均屬之。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此訂價法與前述的知覺訂價法最大的不同點，在於知覺不一定就是完全等同於歐美知名品牌。但威望訂價法，就一定是非常有名的牌子，例如像</a:t>
            </a:r>
            <a:r>
              <a:rPr lang="en-US" altLang="zh-TW" sz="1200" dirty="0"/>
              <a:t>LV</a:t>
            </a:r>
            <a:r>
              <a:rPr lang="zh-TW" altLang="en-US" sz="1200" dirty="0"/>
              <a:t>、富士、</a:t>
            </a:r>
            <a:r>
              <a:rPr lang="en-US" altLang="zh-TW" sz="1200" dirty="0"/>
              <a:t>BMW</a:t>
            </a:r>
            <a:r>
              <a:rPr lang="zh-TW" altLang="en-US" sz="1200" dirty="0"/>
              <a:t>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、促銷特價品訂價法（</a:t>
            </a:r>
            <a:r>
              <a:rPr lang="en-US" altLang="zh-TW" sz="1200" dirty="0"/>
              <a:t>Promotion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係指許多規模頗大的量販店，常常會每天推出幾種特別低價之產品，出售一段時日，以廣招徠顧客。由於其具有顧客的聚集作用，故稱為促銷特價品訂價法。採用此法時，應注意以下幾點：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、特價的產品，應是消費者經常使用的產品。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、特價品之價格，應真正降價，以取信於消費者。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大部分百貨公司經常舉辦「年中慶」、「週年慶」、「尾牙祭」、「購物祭」等，各種配合時節的促銷活動。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四、新產品適用的訂價法（</a:t>
            </a:r>
            <a:r>
              <a:rPr lang="en-US" altLang="zh-TW" sz="1200" dirty="0"/>
              <a:t>New Product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廠商如果有新產品上市或改良式產品新上市時，大致有兩種截然不同的訂價策略，説明如下：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、市場吸脂法（</a:t>
            </a:r>
            <a:r>
              <a:rPr lang="en-US" altLang="zh-TW" sz="1200" dirty="0"/>
              <a:t>Market-skimming Price</a:t>
            </a:r>
            <a:r>
              <a:rPr lang="zh-TW" altLang="en-US" sz="1200" dirty="0"/>
              <a:t>）（高價策略）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所謂「市場吸脂法」係指公司以訂定高價位方式，迅速在短期内獲取最大的投資報酬，又稱「吸脂訂價」（</a:t>
            </a:r>
            <a:r>
              <a:rPr lang="en-US" altLang="zh-TW" sz="1200" dirty="0"/>
              <a:t>Skim-the-cream Pricing</a:t>
            </a:r>
            <a:r>
              <a:rPr lang="zh-TW" altLang="en-US" sz="1200" dirty="0"/>
              <a:t>），此屬於高價之策略。（註：所謂吸脂，意指把乳牛所產出的乳脂，上面一層最厚的脂肪吸取下來，有最油、最肥之意，故又被視為訂定高價之由來。）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、適用情況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、消費者願意支付高的價格去購買此產品。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、此產品之需求彈性低，且無替代性。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、高價能塑造高品質之形象。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、高價之基礎在於某個利基市場的市場區隔化，且不致引起太多競爭對手加入。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、適用於品牌小規模生產之產品。例如：某些限量生產的名牌手錶、名牌服飾、名牌手機。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、產品具有某獨特之性質或專利保障。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、屬於新技術之產品（新產品），具有創新價値。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、屬於產品生命週期第一階段的導入期，讓有錢人、有能力的人來買，故可取高價。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、案例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a:t>
            </a:r>
            <a:r>
              <a:rPr lang="en-US" altLang="zh-TW" sz="1200" dirty="0"/>
              <a:t>4G</a:t>
            </a:r>
            <a:r>
              <a:rPr lang="zh-TW" altLang="en-US" sz="1200" dirty="0"/>
              <a:t>行動手機、</a:t>
            </a:r>
            <a:r>
              <a:rPr lang="en-US" altLang="zh-TW" sz="1200" dirty="0"/>
              <a:t>PDA</a:t>
            </a:r>
            <a:r>
              <a:rPr lang="zh-TW" altLang="en-US" sz="1200" dirty="0"/>
              <a:t>、</a:t>
            </a:r>
            <a:r>
              <a:rPr lang="en-US" altLang="zh-TW" sz="1200" dirty="0"/>
              <a:t>DVD</a:t>
            </a:r>
            <a:r>
              <a:rPr lang="zh-TW" altLang="en-US" sz="1200" dirty="0"/>
              <a:t>機、</a:t>
            </a:r>
            <a:r>
              <a:rPr lang="zh-CN" altLang="en-US" sz="1200" dirty="0"/>
              <a:t>筆記型</a:t>
            </a:r>
            <a:r>
              <a:rPr lang="zh-TW" altLang="en-US" sz="1200" dirty="0"/>
              <a:t>電腦</a:t>
            </a:r>
            <a:r>
              <a:rPr lang="zh-CN" altLang="en-US" sz="1200" dirty="0"/>
              <a:t>（</a:t>
            </a:r>
            <a:r>
              <a:rPr lang="en-US" altLang="zh-CN" sz="1200" dirty="0" err="1"/>
              <a:t>NoteBook</a:t>
            </a:r>
            <a:r>
              <a:rPr lang="en-US" altLang="zh-CN" sz="1200" dirty="0"/>
              <a:t> computer, NB</a:t>
            </a:r>
            <a:r>
              <a:rPr lang="zh-CN" altLang="en-US" sz="1200" dirty="0"/>
              <a:t>）</a:t>
            </a:r>
            <a:r>
              <a:rPr lang="zh-TW" altLang="en-US" sz="1200" dirty="0"/>
              <a:t>、液晶電視、單槍投影機、數位照相機等產品，十幾年前剛推出時，訂價都很高；但一段時間後競爭增加，就逐步下降價格，但還是有很多國外高級轎車、服飾名牌精品的價格仍一直居高不下。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、市場滲透訂價法（</a:t>
            </a:r>
            <a:r>
              <a:rPr lang="en-US" altLang="zh-TW" sz="1200" dirty="0"/>
              <a:t>Penetration Price</a:t>
            </a:r>
            <a:r>
              <a:rPr lang="zh-TW" altLang="en-US" sz="1200" dirty="0"/>
              <a:t>）（低價策略）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所謂「市場滲透法」係指公司以低價位方式，冀求占取初期市場較大的市場占有率，以便掌握住品牌知名度與吸引更多客戶，故又稱「滲透訂價法」（</a:t>
            </a:r>
            <a:r>
              <a:rPr lang="en-US" altLang="zh-TW" sz="1200" dirty="0"/>
              <a:t>Penetration Pricing</a:t>
            </a:r>
            <a:r>
              <a:rPr lang="zh-TW" altLang="en-US" sz="1200" dirty="0"/>
              <a:t>），係屬於低價之策略。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、適用情況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、消費者不願以高價購買此產品。例如：食品、飲料、香菸、速食麵、口香糖、報紙等。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、消費者對價格的敏感度極高，低價能廣受歡迎。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、低價由於利潤少，故能削弱其他的競爭者加入之意願。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、產銷量大時，每單位之成本可望逐漸下降。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、廠商希望能爭取到更大的市占率，成為市場的領導品牌。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、基於薄利多銷的概念，雖然單位利潤低，但銷量大，故仍能賺錢。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、案例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例如：國内民營固網的電話費用，一開始就打低價戰。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a:t>
            </a:r>
            <a:r>
              <a:rPr lang="en-US" altLang="zh-TW" sz="1200" dirty="0"/>
              <a:t>《</a:t>
            </a:r>
            <a:r>
              <a:rPr lang="zh-TW" altLang="en-US" sz="1200" dirty="0"/>
              <a:t>蘋果日報</a:t>
            </a:r>
            <a:r>
              <a:rPr lang="en-US" altLang="zh-TW" sz="1200" dirty="0"/>
              <a:t>》</a:t>
            </a:r>
            <a:r>
              <a:rPr lang="zh-TW" altLang="en-US" sz="1200" dirty="0"/>
              <a:t>第一個月上市價格每份</a:t>
            </a:r>
            <a:r>
              <a:rPr lang="en-US" altLang="zh-TW" sz="1200" dirty="0"/>
              <a:t>5</a:t>
            </a:r>
            <a:r>
              <a:rPr lang="zh-TW" altLang="en-US" sz="1200" dirty="0"/>
              <a:t>元，第二個月調為</a:t>
            </a:r>
            <a:r>
              <a:rPr lang="en-US" altLang="zh-TW" sz="1200" dirty="0"/>
              <a:t>10</a:t>
            </a:r>
            <a:r>
              <a:rPr lang="zh-TW" altLang="en-US" sz="1200" dirty="0"/>
              <a:t>元，而</a:t>
            </a:r>
            <a:r>
              <a:rPr lang="en-US" altLang="zh-TW" sz="1200" dirty="0"/>
              <a:t>《</a:t>
            </a:r>
            <a:r>
              <a:rPr lang="zh-TW" altLang="en-US" sz="1200" dirty="0"/>
              <a:t>中國時報</a:t>
            </a:r>
            <a:r>
              <a:rPr lang="en-US" altLang="zh-TW" sz="1200" dirty="0"/>
              <a:t>》</a:t>
            </a:r>
            <a:r>
              <a:rPr lang="zh-TW" altLang="en-US" sz="1200" dirty="0"/>
              <a:t>及</a:t>
            </a:r>
            <a:r>
              <a:rPr lang="en-US" altLang="zh-TW" sz="1200" dirty="0"/>
              <a:t>《</a:t>
            </a:r>
            <a:r>
              <a:rPr lang="zh-TW" altLang="en-US" sz="1200" dirty="0"/>
              <a:t>聯合報</a:t>
            </a:r>
            <a:r>
              <a:rPr lang="en-US" altLang="zh-TW" sz="1200" dirty="0"/>
              <a:t>》</a:t>
            </a:r>
            <a:r>
              <a:rPr lang="zh-TW" altLang="en-US" sz="1200" dirty="0"/>
              <a:t>則從</a:t>
            </a:r>
            <a:r>
              <a:rPr lang="en-US" altLang="zh-TW" sz="1200" dirty="0"/>
              <a:t>15</a:t>
            </a:r>
            <a:r>
              <a:rPr lang="zh-TW" altLang="en-US" sz="1200" dirty="0"/>
              <a:t>元調降至</a:t>
            </a:r>
            <a:r>
              <a:rPr lang="en-US" altLang="zh-TW" sz="1200" dirty="0"/>
              <a:t>10</a:t>
            </a:r>
            <a:r>
              <a:rPr lang="zh-TW" altLang="en-US" sz="1200" dirty="0"/>
              <a:t>元，以為因應。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例如：華碩推出 </a:t>
            </a:r>
            <a:r>
              <a:rPr lang="en-US" altLang="zh-TW" sz="1200" dirty="0" err="1"/>
              <a:t>Eee</a:t>
            </a:r>
            <a:r>
              <a:rPr lang="en-US" altLang="zh-TW" sz="1200" dirty="0"/>
              <a:t> PC</a:t>
            </a:r>
            <a:r>
              <a:rPr lang="zh-TW" altLang="en-US" sz="1200" dirty="0"/>
              <a:t>（易</a:t>
            </a:r>
            <a:r>
              <a:rPr lang="en-US" altLang="zh-TW" sz="1200" dirty="0"/>
              <a:t>PC</a:t>
            </a:r>
            <a:r>
              <a:rPr lang="zh-TW" altLang="en-US" sz="1200" dirty="0"/>
              <a:t>），訂價只有</a:t>
            </a:r>
            <a:r>
              <a:rPr lang="en-US" altLang="zh-TW" sz="1200" dirty="0"/>
              <a:t>1</a:t>
            </a:r>
            <a:r>
              <a:rPr lang="zh-TW" altLang="en-US" sz="1200" dirty="0"/>
              <a:t>萬元出頭，掀起低價筆記型電腦的旋風，算是一個成功的行銷策略。</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第三節 降價戰策略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一、廠商發動降價戰之原因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市場上常見競爭廠商發動降價戰，例如：國内的固網電信、行動電話、百貨公司、大賣場、寬頻上網、家電公司、資訊公司等常引起殺價競爭，其主要原因包括：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、第一品牌廠商力保第一名市占率，並希望拉大與第二名之距離。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、第二或第三品牌廠商為力爭市占率向上提升，進逼第一品牌。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、因應景氣低迷，透過降價，以利刺激消費者購買慾望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、為解決產能過剩，以降價促銷。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、在新市場中，搶奪客戶為第一要務，不計損益如何，先有客戶為重。例如：固網電信公司就以低價爭奪中華電信公司的客戶。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、以降價嚇阻新進入者，形成進入障礙，逼迫退出。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、產業已進入成熟飽和期，成長非常緩慢，甚至有負成長之趨勢，廠商被迫不得不降價，以尋求突破困境。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二、應付競爭對手減價之可行對策（</a:t>
            </a:r>
            <a:r>
              <a:rPr lang="en-US" altLang="zh-TW" sz="1200" dirty="0"/>
              <a:t>Competing the Price-down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當市場的競爭者以相當之產品品質及較低價格，向市場領導廠商進行攻擊時，有可能會使市場領導者失去一部分的市場占有率。此刻，市場領導者可採取之對策有幾種：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、維持價格對策（</a:t>
            </a:r>
            <a:r>
              <a:rPr lang="en-US" altLang="zh-TW" sz="1200" dirty="0"/>
              <a:t>Price Maintenance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亦即不管對手如何低價競爭，本身之價格仍未變動，採取此對策之理由為：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、領導者相信市場占有率不會損失太多，不値得顧慮。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、若將產品降價，有損品牌形象，以後價格很難再調回。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、產品降價，所多出之銷售量利潤不會比失去的利潤還多。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、目標市場及產品定位仍有些許差異。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、即使短期失去一些市場占有率，仍會在長期間回復。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、先採穩扎穩打策略，靜觀一段時間後，再做決策可能較客觀，或是採用贈品或抽獎方式取代降價。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、採用另一個副品牌以低價應付對手的降價戰，但主品牌仍不降價。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、深信採取「品牌深耕」策略，不隨之任意降價，希望以高品質、高附加價値、高品牌的三高策略作為因應之道。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、緊跟減價對策（</a:t>
            </a:r>
            <a:r>
              <a:rPr lang="en-US" altLang="zh-TW" sz="1200" dirty="0"/>
              <a:t>Price-down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此係市場領導者在綜觀全局之後，認為不採取減價對策，將會喪失很大的既有市場占有率，因此相繼降低，以資互相對抗，避免傷害太大。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採取減價對策之理由如下：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、若不降價，將必然喪失不小的市場占有率。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、市場占有率一旦失去，將很難再奪回，而且對公司預算達成，有很不利的影響。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、過去的利潤偏高，即使降價，其每單位利潤仍還算合理。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、減價後可望會增加銷售量，所增加之利潤也許能夠彌補單位利潤之減少。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、此產品已過銷售高峰期，公司之投資也已大部分收回，故可適度降價，以應付成熟飽和期與衰退期之到來。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、未來有計畫的推出另一相似功能，但外型改變的同類產品缐產品，以取代現有產品，故可對現有產品降價。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、公司在降價的同時，也努力降低產品的製造成本或是進貨成本；故在降成本（</a:t>
            </a:r>
            <a:r>
              <a:rPr lang="en-US" altLang="zh-TW" sz="1200" dirty="0"/>
              <a:t>Cost Down</a:t>
            </a:r>
            <a:r>
              <a:rPr lang="zh-TW" altLang="en-US" sz="1200" dirty="0"/>
              <a:t>）的努力中，成本也確實得到一些下降，故能配合價格下降。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、漲價並反擊對策（</a:t>
            </a:r>
            <a:r>
              <a:rPr lang="en-US" altLang="zh-TW" sz="1200" dirty="0"/>
              <a:t>Price Increase with Product Counter Attack</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市場領導公司非但不跟隨降價，還能微幅提高價格。採取漲價反擊之對策，主要的理由有：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、將漲價部分之收入，用於廣告活動上，創造更大聲勢。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、設計稍高層級之產品，全力反擊。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、希望藉此鞏固目標市場的市場區隔，至於一小部分流失者，並非目標客戶，故不在意。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、公司堅信，高級品牌只有靠高價位維持生命。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這個策略比較少見，只有少數大公司、大品牌及有資源的公司才能做到；絕大部分的中小企業或中型公司，則恐怕無此能力。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、對策應考慮之因素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市場領導者在面對第二位或第三位市場競爭者之降價攻擊時，並沒有一套制式化的因應對策，端視以下幾種因素之程度而做適宜之策略。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、此產品處在何種產品生命週期？是在成熟期或是成長期，其所採之對策是不同的？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、此產品在公司產品結構中，處於何種地位？是主力產品或夕陽產品或附屬產品？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、競爭者採取低價攻擊之意圖為何？支持的資源又為何？是長期性或短期性的？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、市場（消費者）對價格的敏感性程度如何？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、價格變動對公司形象、品牌形象之影響為何？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、價格縱使跟著下降，就能維持以往之總利潤額嗎？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、公司有無比降價更好的策略或機會來取代降價措施？或是出現另外一套行銷策略，而以降價為過渡階段之短暫性做法？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、競爭者降價之幅度大小如何？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、消費者對競爭者之反應狀況如何？此可從通路成員中獲取訊息。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、同業及公司銷售通路之成員的反應如何？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、公司對降價戰的長期策略觀察與分析如何？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、公司在自身降成本（</a:t>
            </a:r>
            <a:r>
              <a:rPr lang="en-US" altLang="zh-TW" sz="1200" dirty="0"/>
              <a:t>Cost Down</a:t>
            </a:r>
            <a:r>
              <a:rPr lang="zh-TW" altLang="en-US" sz="1200" dirty="0"/>
              <a:t>）方面，可以做到多少程度？然後再來看價格對策。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三、價格競爭與非價格競爭（</a:t>
            </a:r>
            <a:r>
              <a:rPr lang="en-US" altLang="zh-TW" sz="1200" dirty="0"/>
              <a:t>Price and Non-price Competition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、價格競爭（</a:t>
            </a:r>
            <a:r>
              <a:rPr lang="en-US" altLang="zh-TW" sz="1200" dirty="0"/>
              <a:t>Price Competition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所謂價格競爭，係指廠商以削減價格作為唯一的市場競爭手段，圖求擴大銷售量，攻占市場占有率。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、缺點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、若同業均採同樣手段，則演變成殺價戰，終致兩敗俱傷，殺得大家均無利潤，陷入困境。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、價格下滑，常會引起產品品質與服務水準之下降。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、價格競爭對資本財力雄厚之大廠商影響很小，但對小廠商則終將難以為繼。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、價格下滑後，就很難再回復原有的價格水準。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、對整個產業正常發展，埋下不利因子。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、優點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、價格競爭後，若仍能因銷量增加，而使其盈利不受影響，則不失有效的行銷手段之一。例如：手機電話費下降後，打電話數量反而增加。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、當產品或市場特性是反映在價格競爭上時，則此乃必然之手段。尤其，在一般性消費品，產品差異化很小時，更是經常利用價格策略來爭奪市場。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、非價格競爭（</a:t>
            </a:r>
            <a:r>
              <a:rPr lang="en-US" altLang="zh-TW" sz="1200" dirty="0"/>
              <a:t>Non-price Competition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所謂非價格競爭，係指廠商不做價格上削減，而另以促銷增加頻率、服務升級、廣告加大、媒體報導、人員銷售增强、產品改善、通路改善、店頭展示等手段，期使擴大銷售量、强化市場占有率。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、優點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除可避免上述價格競爭之點，其最大優點是能以全面性的努力來追求銷售的績效，而非偏重某一方面。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、缺失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當產品或市場特性屬於價格競爭特性與狀況時，若不配合因應，會喪失不少市場。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四、實務上，產品成本、進貨折數與零售價關係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在企業實務上，内銷廠商的價格操作，通常是如此作業的：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a:t>
            </a:r>
            <a:r>
              <a:rPr lang="en-US" altLang="zh-TW" sz="1200" dirty="0"/>
              <a:t>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商周出版社現在出版一本書，它的製作成本是</a:t>
            </a:r>
            <a:r>
              <a:rPr lang="en-US" altLang="zh-TW" sz="1200" dirty="0"/>
              <a:t>200</a:t>
            </a:r>
            <a:r>
              <a:rPr lang="zh-TW" altLang="en-US" sz="1200" dirty="0"/>
              <a:t>元，假如商周出版社預計該書訂價是</a:t>
            </a:r>
            <a:r>
              <a:rPr lang="en-US" altLang="zh-TW" sz="1200" dirty="0"/>
              <a:t>400</a:t>
            </a:r>
            <a:r>
              <a:rPr lang="zh-TW" altLang="en-US" sz="1200" dirty="0"/>
              <a:t>元，而銷售公司的誠品連鎖店，向出版社要求按訂價的六成進貨，即</a:t>
            </a:r>
            <a:r>
              <a:rPr lang="en-US" altLang="zh-TW" sz="1200" dirty="0"/>
              <a:t>400</a:t>
            </a:r>
            <a:r>
              <a:rPr lang="zh-TW" altLang="en-US" sz="1200" dirty="0"/>
              <a:t>元</a:t>
            </a:r>
            <a:r>
              <a:rPr lang="en-US" altLang="zh-TW" sz="1200" dirty="0"/>
              <a:t>×60%=240</a:t>
            </a:r>
            <a:r>
              <a:rPr lang="zh-TW" altLang="en-US" sz="1200" dirty="0"/>
              <a:t>元為進貨成本，而此時商周出版社每一本書只賺</a:t>
            </a:r>
            <a:r>
              <a:rPr lang="en-US" altLang="zh-TW" sz="1200" dirty="0"/>
              <a:t>40</a:t>
            </a:r>
            <a:r>
              <a:rPr lang="zh-TW" altLang="en-US" sz="1200" dirty="0"/>
              <a:t>元（即</a:t>
            </a:r>
            <a:r>
              <a:rPr lang="en-US" altLang="zh-TW" sz="1200" dirty="0"/>
              <a:t>240</a:t>
            </a:r>
            <a:r>
              <a:rPr lang="zh-TW" altLang="en-US" sz="1200" dirty="0"/>
              <a:t>元</a:t>
            </a:r>
            <a:r>
              <a:rPr lang="en-US" altLang="zh-TW" sz="1200" dirty="0"/>
              <a:t>-200</a:t>
            </a:r>
            <a:r>
              <a:rPr lang="zh-TW" altLang="en-US" sz="1200" dirty="0"/>
              <a:t>元</a:t>
            </a:r>
            <a:r>
              <a:rPr lang="en-US" altLang="zh-TW" sz="1200" dirty="0"/>
              <a:t>=40</a:t>
            </a:r>
            <a:r>
              <a:rPr lang="zh-TW" altLang="en-US" sz="1200" dirty="0"/>
              <a:t>元），毛利率為二成（即</a:t>
            </a:r>
            <a:r>
              <a:rPr lang="en-US" altLang="zh-TW" sz="1200" dirty="0"/>
              <a:t>40</a:t>
            </a:r>
            <a:r>
              <a:rPr lang="zh-TW" altLang="en-US" sz="1200" dirty="0"/>
              <a:t>元</a:t>
            </a:r>
            <a:r>
              <a:rPr lang="en-US" altLang="zh-TW" sz="1200" dirty="0"/>
              <a:t>÷200</a:t>
            </a:r>
            <a:r>
              <a:rPr lang="zh-TW" altLang="en-US" sz="1200" dirty="0"/>
              <a:t>元</a:t>
            </a:r>
            <a:r>
              <a:rPr lang="en-US" altLang="zh-TW" sz="1200" dirty="0"/>
              <a:t>=20%</a:t>
            </a:r>
            <a:r>
              <a:rPr lang="zh-TW" altLang="en-US" sz="1200" dirty="0"/>
              <a:t>）。故此處：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進貨折數：為六成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零售價：為</a:t>
            </a:r>
            <a:r>
              <a:rPr lang="en-US" altLang="zh-TW" sz="1200" dirty="0"/>
              <a:t>400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產品成本：為</a:t>
            </a:r>
            <a:r>
              <a:rPr lang="en-US" altLang="zh-TW" sz="1200" dirty="0"/>
              <a:t>200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出版社毛利：為</a:t>
            </a:r>
            <a:r>
              <a:rPr lang="en-US" altLang="zh-TW" sz="1200" dirty="0"/>
              <a:t>40</a:t>
            </a:r>
            <a:r>
              <a:rPr lang="zh-TW" altLang="en-US" sz="1200" dirty="0"/>
              <a:t>元（</a:t>
            </a:r>
            <a:r>
              <a:rPr lang="en-US" altLang="zh-TW" sz="1200" dirty="0"/>
              <a:t>20%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連鎖書店毛利：為</a:t>
            </a:r>
            <a:r>
              <a:rPr lang="en-US" altLang="zh-TW" sz="1200" dirty="0"/>
              <a:t>160</a:t>
            </a:r>
            <a:r>
              <a:rPr lang="zh-TW" altLang="en-US" sz="1200" dirty="0"/>
              <a:t>元（</a:t>
            </a:r>
            <a:r>
              <a:rPr lang="en-US" altLang="zh-TW" sz="1200" dirty="0"/>
              <a:t>40%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連鎖書店淨毛利：</a:t>
            </a:r>
            <a:r>
              <a:rPr lang="en-US" altLang="zh-TW" sz="1200" dirty="0"/>
              <a:t>40%-</a:t>
            </a:r>
            <a:r>
              <a:rPr lang="zh-TW" altLang="en-US" sz="1200" dirty="0"/>
              <a:t>誠品卡打九折（</a:t>
            </a:r>
            <a:r>
              <a:rPr lang="en-US" altLang="zh-TW" sz="1200" dirty="0"/>
              <a:t>10%</a:t>
            </a:r>
            <a:r>
              <a:rPr lang="zh-TW" altLang="en-US" sz="1200" dirty="0"/>
              <a:t>）</a:t>
            </a:r>
            <a:r>
              <a:rPr lang="en-US" altLang="zh-TW" sz="1200" dirty="0"/>
              <a:t>=30%</a:t>
            </a:r>
            <a:r>
              <a:rPr lang="zh-TW" altLang="en-US" sz="1200" dirty="0"/>
              <a:t>（即</a:t>
            </a:r>
            <a:r>
              <a:rPr lang="en-US" altLang="zh-TW" sz="1200" dirty="0"/>
              <a:t>120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a:t>
            </a:r>
            <a:r>
              <a:rPr lang="en-US" altLang="zh-TW" sz="1200" dirty="0"/>
              <a:t>2</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某進口商進口某種健康食品，它的進貨成本為</a:t>
            </a:r>
            <a:r>
              <a:rPr lang="en-US" altLang="zh-TW" sz="1200" dirty="0"/>
              <a:t>450</a:t>
            </a:r>
            <a:r>
              <a:rPr lang="zh-TW" altLang="en-US" sz="1200" dirty="0"/>
              <a:t>元一瓶，預計在零售店的零售價為</a:t>
            </a:r>
            <a:r>
              <a:rPr lang="en-US" altLang="zh-TW" sz="1200" dirty="0"/>
              <a:t>1500</a:t>
            </a:r>
            <a:r>
              <a:rPr lang="zh-TW" altLang="en-US" sz="1200" dirty="0"/>
              <a:t>元。此時，各通路過程的進貨折數及毛利額，如下：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零售價（</a:t>
            </a:r>
            <a:r>
              <a:rPr lang="en-US" altLang="zh-TW" sz="1200" dirty="0"/>
              <a:t>1500</a:t>
            </a:r>
            <a:r>
              <a:rPr lang="zh-TW" altLang="en-US" sz="1200" dirty="0"/>
              <a:t>元）→零售店進貨折數（售價八折進貨：</a:t>
            </a:r>
            <a:r>
              <a:rPr lang="en-US" altLang="zh-TW" sz="1200" dirty="0"/>
              <a:t>1200</a:t>
            </a:r>
            <a:r>
              <a:rPr lang="zh-TW" altLang="en-US" sz="1200" dirty="0"/>
              <a:t>元，每賣一瓶獲得毛利</a:t>
            </a:r>
            <a:r>
              <a:rPr lang="en-US" altLang="zh-TW" sz="1200" dirty="0"/>
              <a:t>=1500</a:t>
            </a:r>
            <a:r>
              <a:rPr lang="zh-TW" altLang="en-US" sz="1200" dirty="0"/>
              <a:t>元</a:t>
            </a:r>
            <a:r>
              <a:rPr lang="en-US" altLang="zh-TW" sz="1200" dirty="0"/>
              <a:t>-1200</a:t>
            </a:r>
            <a:r>
              <a:rPr lang="zh-TW" altLang="en-US" sz="1200" dirty="0"/>
              <a:t>元</a:t>
            </a:r>
            <a:r>
              <a:rPr lang="en-US" altLang="zh-TW" sz="1200" dirty="0"/>
              <a:t>=300</a:t>
            </a:r>
            <a:r>
              <a:rPr lang="zh-TW" altLang="en-US" sz="1200" dirty="0"/>
              <a:t>元，毛利率</a:t>
            </a:r>
            <a:r>
              <a:rPr lang="en-US" altLang="zh-TW" sz="1200" dirty="0"/>
              <a:t>=300</a:t>
            </a:r>
            <a:r>
              <a:rPr lang="zh-TW" altLang="en-US" sz="1200" dirty="0"/>
              <a:t>元</a:t>
            </a:r>
            <a:r>
              <a:rPr lang="en-US" altLang="zh-TW" sz="1200" dirty="0"/>
              <a:t>÷1500</a:t>
            </a:r>
            <a:r>
              <a:rPr lang="zh-TW" altLang="en-US" sz="1200" dirty="0"/>
              <a:t>元</a:t>
            </a:r>
            <a:r>
              <a:rPr lang="en-US" altLang="zh-TW" sz="1200" dirty="0"/>
              <a:t>=20%=2</a:t>
            </a:r>
            <a:r>
              <a:rPr lang="zh-TW" altLang="en-US" sz="1200" dirty="0"/>
              <a:t>成）→此區經銷商（售價五折進貨：</a:t>
            </a:r>
            <a:r>
              <a:rPr lang="en-US" altLang="zh-TW" sz="1200" dirty="0"/>
              <a:t>750</a:t>
            </a:r>
            <a:r>
              <a:rPr lang="zh-TW" altLang="en-US" sz="1200" dirty="0"/>
              <a:t>元，每賣一瓶獲得毛利</a:t>
            </a:r>
            <a:r>
              <a:rPr lang="en-US" altLang="zh-TW" sz="1200" dirty="0"/>
              <a:t>=1200</a:t>
            </a:r>
            <a:r>
              <a:rPr lang="zh-TW" altLang="en-US" sz="1200" dirty="0"/>
              <a:t>元</a:t>
            </a:r>
            <a:r>
              <a:rPr lang="en-US" altLang="zh-TW" sz="1200" dirty="0"/>
              <a:t>-750</a:t>
            </a:r>
            <a:r>
              <a:rPr lang="zh-TW" altLang="en-US" sz="1200" dirty="0"/>
              <a:t>元</a:t>
            </a:r>
            <a:r>
              <a:rPr lang="en-US" altLang="zh-TW" sz="1200" dirty="0"/>
              <a:t>=450</a:t>
            </a:r>
            <a:r>
              <a:rPr lang="zh-TW" altLang="en-US" sz="1200" dirty="0"/>
              <a:t>元，毛利率</a:t>
            </a:r>
            <a:r>
              <a:rPr lang="en-US" altLang="zh-TW" sz="1200" dirty="0"/>
              <a:t>=450</a:t>
            </a:r>
            <a:r>
              <a:rPr lang="zh-TW" altLang="en-US" sz="1200" dirty="0"/>
              <a:t>元</a:t>
            </a:r>
            <a:r>
              <a:rPr lang="en-US" altLang="zh-TW" sz="1200" dirty="0"/>
              <a:t>÷1500</a:t>
            </a:r>
            <a:r>
              <a:rPr lang="zh-TW" altLang="en-US" sz="1200" dirty="0"/>
              <a:t>元</a:t>
            </a:r>
            <a:r>
              <a:rPr lang="en-US" altLang="zh-TW" sz="1200" dirty="0"/>
              <a:t>=35%=3</a:t>
            </a:r>
            <a:r>
              <a:rPr lang="zh-TW" altLang="en-US" sz="1200" dirty="0"/>
              <a:t>成</a:t>
            </a:r>
            <a:r>
              <a:rPr lang="en-US" altLang="zh-TW" sz="1200" dirty="0"/>
              <a:t>5</a:t>
            </a:r>
            <a:r>
              <a:rPr lang="zh-TW" altLang="en-US" sz="1200" dirty="0"/>
              <a:t>）→進口商（總代理商）（進貨成本：</a:t>
            </a:r>
            <a:r>
              <a:rPr lang="en-US" altLang="zh-TW" sz="1200" dirty="0"/>
              <a:t>450</a:t>
            </a:r>
            <a:r>
              <a:rPr lang="zh-TW" altLang="en-US" sz="1200" dirty="0"/>
              <a:t>元，每賣一瓶獲得毛利</a:t>
            </a:r>
            <a:r>
              <a:rPr lang="en-US" altLang="zh-TW" sz="1200" dirty="0"/>
              <a:t>=750</a:t>
            </a:r>
            <a:r>
              <a:rPr lang="zh-TW" altLang="en-US" sz="1200" dirty="0"/>
              <a:t>元</a:t>
            </a:r>
            <a:r>
              <a:rPr lang="en-US" altLang="zh-TW" sz="1200" dirty="0"/>
              <a:t>-450</a:t>
            </a:r>
            <a:r>
              <a:rPr lang="zh-TW" altLang="en-US" sz="1200" dirty="0"/>
              <a:t>元</a:t>
            </a:r>
            <a:r>
              <a:rPr lang="en-US" altLang="zh-TW" sz="1200" dirty="0"/>
              <a:t>=300</a:t>
            </a:r>
            <a:r>
              <a:rPr lang="zh-TW" altLang="en-US" sz="1200" dirty="0"/>
              <a:t>元，毛利率</a:t>
            </a:r>
            <a:r>
              <a:rPr lang="en-US" altLang="zh-TW" sz="1200" dirty="0"/>
              <a:t>=300</a:t>
            </a:r>
            <a:r>
              <a:rPr lang="zh-TW" altLang="en-US" sz="1200" dirty="0"/>
              <a:t>元</a:t>
            </a:r>
            <a:r>
              <a:rPr lang="en-US" altLang="zh-TW" sz="1200" dirty="0"/>
              <a:t>÷1500</a:t>
            </a:r>
            <a:r>
              <a:rPr lang="zh-TW" altLang="en-US" sz="1200" dirty="0"/>
              <a:t>元</a:t>
            </a:r>
            <a:r>
              <a:rPr lang="en-US" altLang="zh-TW" sz="1200" dirty="0"/>
              <a:t>=20%=2</a:t>
            </a:r>
            <a:r>
              <a:rPr lang="zh-TW" altLang="en-US" sz="1200" dirty="0"/>
              <a:t>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（説明</a:t>
            </a:r>
            <a:r>
              <a:rPr lang="en-US" altLang="zh-TW" sz="1200" dirty="0"/>
              <a:t>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對進口商而言，該公司要算一下，每一瓶賺兩成毛利額</a:t>
            </a:r>
            <a:r>
              <a:rPr lang="en-US" altLang="zh-TW" sz="1200" dirty="0"/>
              <a:t>300</a:t>
            </a:r>
            <a:r>
              <a:rPr lang="zh-TW" altLang="en-US" sz="1200" dirty="0"/>
              <a:t>元，是否夠？如果兩成毛利率偏低些，則該公司就必須提高零售價格，或是要求經銷商的五折進貨太低了，改為六折進貨，提高一成的毛利率。只有這兩種方法，才能使進口商所賺的毛利額，足以</a:t>
            </a:r>
            <a:r>
              <a:rPr lang="en-US" altLang="zh-TW" sz="1200" dirty="0"/>
              <a:t>Cover</a:t>
            </a:r>
            <a:r>
              <a:rPr lang="zh-TW" altLang="en-US" sz="1200" dirty="0"/>
              <a:t>該公司的管理費用和銷售費用，而最終獲利賺錢。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（説明</a:t>
            </a:r>
            <a:r>
              <a:rPr lang="en-US" altLang="zh-TW" sz="1200" dirty="0"/>
              <a:t>2</a:t>
            </a:r>
            <a:r>
              <a:rPr lang="zh-TW" altLang="en-US" sz="1200" dirty="0"/>
              <a:t>）</a:t>
            </a:r>
          </a:p>
          <a:p>
            <a:pPr>
              <a:lnSpc>
                <a:spcPct val="150000"/>
              </a:lnSpc>
            </a:pPr>
            <a:r>
              <a:rPr lang="zh-TW" altLang="en-US" sz="1200" dirty="0"/>
              <a:t>從這裏可以看出來，最終的零售價格</a:t>
            </a:r>
            <a:r>
              <a:rPr lang="en-US" altLang="zh-TW" sz="1200" dirty="0"/>
              <a:t>1500</a:t>
            </a:r>
            <a:r>
              <a:rPr lang="zh-TW" altLang="en-US" sz="1200" dirty="0"/>
              <a:t>元，是當初進貨成本</a:t>
            </a:r>
            <a:r>
              <a:rPr lang="en-US" altLang="zh-TW" sz="1200" dirty="0"/>
              <a:t>450</a:t>
            </a:r>
            <a:r>
              <a:rPr lang="zh-TW" altLang="en-US" sz="1200" dirty="0"/>
              <a:t>元的</a:t>
            </a:r>
            <a:r>
              <a:rPr lang="en-US" altLang="zh-TW" sz="1200" dirty="0"/>
              <a:t>3.5</a:t>
            </a:r>
            <a:r>
              <a:rPr lang="zh-TW" altLang="en-US" sz="1200" dirty="0"/>
              <a:t>倍之多。所以常説，出廠成本或進口成本，到了最末端的零售價時，通常是</a:t>
            </a:r>
            <a:r>
              <a:rPr lang="en-US" altLang="zh-TW" sz="1200" dirty="0"/>
              <a:t>3~6</a:t>
            </a:r>
            <a:r>
              <a:rPr lang="zh-TW" altLang="en-US" sz="1200" dirty="0"/>
              <a:t>倍之間。有些比</a:t>
            </a:r>
            <a:r>
              <a:rPr lang="en-US" altLang="zh-TW" sz="1200" dirty="0"/>
              <a:t>3.5</a:t>
            </a:r>
            <a:r>
              <a:rPr lang="zh-TW" altLang="en-US" sz="1200" dirty="0"/>
              <a:t>倍更高，像化妝品、保養品、精品、保健食品，有可能是</a:t>
            </a:r>
            <a:r>
              <a:rPr lang="en-US" altLang="zh-TW" sz="1200" dirty="0"/>
              <a:t>5~8</a:t>
            </a:r>
            <a:r>
              <a:rPr lang="zh-TW" altLang="en-US" sz="1200" dirty="0"/>
              <a:t>倍之高。</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57</a:t>
            </a:fld>
            <a:endParaRPr lang="en-US" altLang="zh-CN" dirty="0"/>
          </a:p>
        </p:txBody>
      </p:sp>
    </p:spTree>
    <p:extLst>
      <p:ext uri="{BB962C8B-B14F-4D97-AF65-F5344CB8AC3E}">
        <p14:creationId xmlns:p14="http://schemas.microsoft.com/office/powerpoint/2010/main" val="39237892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最近幾年來，由於通路重要性大增，產品要出售就得上架，讓消費者看得到摸得着找得到。因此，供貨廠商的商品當然要盡可能布局在各種實體或虛擬通路全面上架，才能創造出最高的業績。另一方面，也由於零售通路自身，最近幾年的變化也很大，也很多元化、多樣化，因此帶來各種不同地區及管道的上架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製造廠商→（</a:t>
            </a:r>
            <a:r>
              <a:rPr lang="en-US" altLang="zh-TW" sz="1200" dirty="0"/>
              <a:t>1</a:t>
            </a:r>
            <a:r>
              <a:rPr lang="zh-TW" altLang="en-US" sz="1200" dirty="0"/>
              <a:t>、量販店、超市、便利商店、全省經銷商：各零售店、百貨公司、電視購物、網路購物、直營門市、宅配、預購、型錄、加盟門市）→消費者隨處可買到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9-14 </a:t>
            </a:r>
            <a:r>
              <a:rPr lang="zh-TW" altLang="en-US" sz="1200" dirty="0"/>
              <a:t>多元化十二種銷售通路趨勢（產品應盡可能在各種通路上架）</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第九章 通路研究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第一節 行銷通路的存在價値、功能與種類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一、行銷通路的存在價値（為何需要中間商？）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廠商需要通路商的主要原因有以下幾點：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、缺乏財力與人力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大部分的廠商都缺乏巨大的財力與人力，以直接從事全國性及跨縣市直接銷售據點之闢建。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、為達大量配銷之經濟效益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如果是全國性或全球性的產銷企業，在面對數千數萬個銷售據點之需求時，必然需藉助中間商協助大量的配銷，若僅靠自己，則在經濟效益上實屬不划算。例如：像中國大陸及美國幅員廣大，不可能完全靠自己的直營通路，必然在某些地區必須藉助通路商的協助。如果不藉助地區性批發商、經銷商或代理商，則產品的銷售推廣速度會變得很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、資金運用報酬率之比較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即使廠商有能力在全國建立銷售網路，也應衡量資金用在別處投資，其報酬率是否會較高。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、便利服務客戶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藉助中間商之專業能力，可讓廠商產品很快的出現在全國各縣市消費者及客戶面前，便利服務客戶，而此點是廠商自己不易做到的。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、產銷分離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產銷一致只有大企業做得到，對大部分廠商而言，產銷分離與產銷分工是常態。亦即，工廠專精於製造生產，而通路商則擔負各縣市行銷業務之工作。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二、行銷通路的功能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中間商（行銷通路）之功能，可包括以下幾點：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、促銷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可協助促銷廠商產品之銷售。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、搭配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此包括產品之組合、分裝、分級、重包裝等。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、實體分配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包括貨品之倉儲與運送。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、風險承擔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此風險包括貨品滯銷、損壞、以及其他因在通路作業過程中所發生之風險。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、融資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取得足夠資金，使得貨品進、銷、存能順利作業。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、情報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提供客戶及競爭者之情報、訊息給廠商，以利廠商訂定行銷策略及行銷組合。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三、通路階層的種類（</a:t>
            </a:r>
            <a:r>
              <a:rPr lang="en-US" altLang="zh-TW" sz="1200" dirty="0"/>
              <a:t>Channel Level</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通路階層的種類，可包括以下幾種：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、零階通路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又稱直接行銷通路，例如：安麗、克緹等直銷公司，或是電視購物、型錄購物、網路購物等均是。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製造廠商→直銷人員、電視購物、型錄購物、網路購物→消費者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、一階通路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例如：統一速食麵、鮮奶直接出貨到統一超商店面去銷售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製造廠商→零售商→消費者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、二階通路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例如：金蘭醬油、多芬洗髮精等經過各地區經銷商，然後送到各縣市零售據點去銷售。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製造廠商→批發商、代理商、經銷商→零售商→消費者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、三階通路</a:t>
            </a:r>
          </a:p>
          <a:p>
            <a:pPr>
              <a:lnSpc>
                <a:spcPct val="150000"/>
              </a:lnSpc>
            </a:pPr>
            <a:r>
              <a:rPr lang="zh-TW" altLang="en-US" sz="1200" dirty="0"/>
              <a:t>製造廠商→大盤商→中盤商→零售商→消費者</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58</a:t>
            </a:fld>
            <a:endParaRPr lang="en-US" altLang="zh-CN" dirty="0"/>
          </a:p>
        </p:txBody>
      </p:sp>
    </p:spTree>
    <p:extLst>
      <p:ext uri="{BB962C8B-B14F-4D97-AF65-F5344CB8AC3E}">
        <p14:creationId xmlns:p14="http://schemas.microsoft.com/office/powerpoint/2010/main" val="38963962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九、無店鋪販賣（虛擬通路販賣）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、無店鋪販賣類型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、展示販賣（</a:t>
            </a:r>
            <a:r>
              <a:rPr lang="en-US" altLang="zh-TW" sz="1200" dirty="0"/>
              <a:t>Display Selling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在沒有特定銷售場所下，臨時租用或免費地在百貨公司、大飯店、辦公大樓、騎樓或社區等地方，展示其商品，並進行銷售活動。目前像汽車、語言教材、家電、健康食品、錄影帶、服飾等業別，均有採用此方式販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、型錄販賣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郵購（</a:t>
            </a:r>
            <a:r>
              <a:rPr lang="en-US" altLang="zh-TW" sz="1200" dirty="0"/>
              <a:t>Mail-order</a:t>
            </a:r>
            <a:r>
              <a:rPr lang="zh-TW" altLang="en-US" sz="1200" dirty="0"/>
              <a:t>）：係指利用型錄、</a:t>
            </a:r>
            <a:r>
              <a:rPr lang="en-US" altLang="zh-TW" sz="1200" dirty="0"/>
              <a:t>DM</a:t>
            </a:r>
            <a:r>
              <a:rPr lang="zh-TW" altLang="en-US" sz="1200" dirty="0"/>
              <a:t>、傳單等媒體，主動將產品及服務訊息傳達給消費者，以激起消費者購買慾。國内目前主要有</a:t>
            </a:r>
            <a:r>
              <a:rPr lang="en-US" altLang="zh-TW" sz="1200" dirty="0"/>
              <a:t>DHC</a:t>
            </a:r>
            <a:r>
              <a:rPr lang="zh-TW" altLang="en-US" sz="1200" dirty="0"/>
              <a:t>型錄、東森型錄、統一型錄等。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、訪問販賣（</a:t>
            </a:r>
            <a:r>
              <a:rPr lang="en-US" altLang="zh-TW" sz="1200" dirty="0"/>
              <a:t>Interview selling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訪問販賣亦可謂之「直銷」（</a:t>
            </a:r>
            <a:r>
              <a:rPr lang="en-US" altLang="zh-TW" sz="1200" dirty="0"/>
              <a:t>Direct Sales</a:t>
            </a:r>
            <a:r>
              <a:rPr lang="zh-TW" altLang="en-US" sz="1200" dirty="0"/>
              <a:t>），係透過人員拜訪、解釋與推銷，以完成交易。訪問販賣之進行，係透過產品目錄、樣品或產品實體等向客戶促銷。目前例如：國泰人壽保險公司業務推廣、安麗、雅芳直銷方式等均屬之。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、電話行銷（</a:t>
            </a:r>
            <a:r>
              <a:rPr lang="en-US" altLang="zh-TW" sz="1200" dirty="0"/>
              <a:t>Telephone Marketing</a:t>
            </a:r>
            <a:r>
              <a:rPr lang="zh-TW" altLang="en-US" sz="1200" dirty="0"/>
              <a:t>）（又稱</a:t>
            </a:r>
            <a:r>
              <a:rPr lang="en-US" altLang="zh-TW" sz="1200" dirty="0"/>
              <a:t>T/M</a:t>
            </a:r>
            <a:r>
              <a:rPr lang="zh-TW" altLang="en-US" sz="1200" dirty="0"/>
              <a:t>行銷）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此係指利用電話來進行客戶之服務或產品銷售之任務，又可區分為兩種：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、接聽服務（</a:t>
            </a:r>
            <a:r>
              <a:rPr lang="en-US" altLang="zh-TW" sz="1200" dirty="0"/>
              <a:t>Inbound</a:t>
            </a:r>
            <a:r>
              <a:rPr lang="zh-TW" altLang="en-US" sz="1200" dirty="0"/>
              <a:t>）：透過電話接受客戶之訂貨、查詢與抱怨。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、外打電話（</a:t>
            </a:r>
            <a:r>
              <a:rPr lang="en-US" altLang="zh-TW" sz="1200" dirty="0"/>
              <a:t>Outbound</a:t>
            </a:r>
            <a:r>
              <a:rPr lang="zh-TW" altLang="en-US" sz="1200" dirty="0"/>
              <a:t>）：透過電話向外目標客戶群解説產品性質，並做銷售推廣活動。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例如：目前各大人壽公司即有專職的電話行銷人員，藉由電話行銷，以初步發現潛在之客戶，然後再由業務人員出面拜訪洽談。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、自動化販賣（</a:t>
            </a:r>
            <a:r>
              <a:rPr lang="en-US" altLang="zh-TW" sz="1200" dirty="0"/>
              <a:t>Auto-Machine Selling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此係指透過自動化販賣機以銷售產品，目前這種趨勢在日本及美國有日益明顯現象。例如：飲料、報紙、衛生紙、花束、生理用品、錄音帶、麵包、點心等包羅萬象；在日本尤為普遍。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、電視購物（</a:t>
            </a:r>
            <a:r>
              <a:rPr lang="en-US" altLang="zh-TW" sz="1200" dirty="0"/>
              <a:t>TV-Shopping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藉著電視螢幕而下達採購電話指令，以完成銷售及付款作業，又被稱為有缐電視購物（</a:t>
            </a:r>
            <a:r>
              <a:rPr lang="en-US" altLang="zh-TW" sz="1200" dirty="0"/>
              <a:t>Cable TV</a:t>
            </a:r>
            <a:r>
              <a:rPr lang="zh-TW" altLang="en-US" sz="1200" dirty="0"/>
              <a:t>，簡稱</a:t>
            </a:r>
            <a:r>
              <a:rPr lang="en-US" altLang="zh-TW" sz="1200" dirty="0"/>
              <a:t>CATV</a:t>
            </a:r>
            <a:r>
              <a:rPr lang="zh-TW" altLang="en-US" sz="1200" dirty="0"/>
              <a:t>）。目前國内已有</a:t>
            </a:r>
            <a:r>
              <a:rPr lang="en-US" altLang="zh-TW" sz="1200" dirty="0"/>
              <a:t>4</a:t>
            </a:r>
            <a:r>
              <a:rPr lang="zh-TW" altLang="en-US" sz="1200" dirty="0"/>
              <a:t>家電視購物公司，包括富邦</a:t>
            </a:r>
            <a:r>
              <a:rPr lang="en-US" altLang="zh-TW" sz="1200" dirty="0" err="1"/>
              <a:t>momo</a:t>
            </a:r>
            <a:r>
              <a:rPr lang="zh-TW" altLang="en-US" sz="1200" dirty="0"/>
              <a:t>、中信</a:t>
            </a:r>
            <a:r>
              <a:rPr lang="en-US" altLang="zh-TW" sz="1200" dirty="0" err="1"/>
              <a:t>ViVa</a:t>
            </a:r>
            <a:r>
              <a:rPr lang="zh-TW" altLang="en-US" sz="1200" dirty="0"/>
              <a:t>、東森購物及</a:t>
            </a:r>
            <a:r>
              <a:rPr lang="en-US" altLang="zh-TW" sz="1200" dirty="0"/>
              <a:t>U-life</a:t>
            </a:r>
            <a:r>
              <a:rPr lang="zh-TW" altLang="en-US" sz="1200" dirty="0"/>
              <a:t>等四家公司，係採取現場（</a:t>
            </a:r>
            <a:r>
              <a:rPr lang="en-US" altLang="zh-TW" sz="1200" dirty="0"/>
              <a:t>Live</a:t>
            </a:r>
            <a:r>
              <a:rPr lang="zh-TW" altLang="en-US" sz="1200" dirty="0"/>
              <a:t>）節目直播。電視購物已在臺灣快速崛起，形成新的零售通路創新典範。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、網站購物（</a:t>
            </a:r>
            <a:r>
              <a:rPr lang="en-US" altLang="zh-TW" sz="1200" dirty="0"/>
              <a:t>Internet Shopping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網站購物是透過</a:t>
            </a:r>
            <a:r>
              <a:rPr lang="en-US" altLang="zh-TW" sz="1200" dirty="0"/>
              <a:t>PC</a:t>
            </a:r>
            <a:r>
              <a:rPr lang="zh-TW" altLang="en-US" sz="1200" dirty="0"/>
              <a:t>連缐點選商品，</a:t>
            </a:r>
            <a:r>
              <a:rPr lang="en-US" altLang="zh-TW" sz="1200" dirty="0"/>
              <a:t>B2C</a:t>
            </a:r>
            <a:r>
              <a:rPr lang="zh-TW" altLang="en-US" sz="1200" dirty="0"/>
              <a:t>網站購物亦已日漸普及。目前國内比較大的網購公司包括雅虎奇摩、</a:t>
            </a:r>
            <a:r>
              <a:rPr lang="en-US" altLang="zh-TW" sz="1200" dirty="0" err="1"/>
              <a:t>PChome</a:t>
            </a:r>
            <a:r>
              <a:rPr lang="zh-TW" altLang="en-US" sz="1200" dirty="0"/>
              <a:t>網路家庭、</a:t>
            </a:r>
            <a:r>
              <a:rPr lang="en-US" altLang="zh-TW" sz="1200" dirty="0" err="1"/>
              <a:t>PayEasy</a:t>
            </a:r>
            <a:r>
              <a:rPr lang="zh-TW" altLang="en-US" sz="1200" dirty="0"/>
              <a:t>、博客來網路書店、</a:t>
            </a:r>
            <a:r>
              <a:rPr lang="en-US" altLang="zh-TW" sz="1200" dirty="0"/>
              <a:t>ET Mall</a:t>
            </a:r>
            <a:r>
              <a:rPr lang="zh-TW" altLang="en-US" sz="1200" dirty="0"/>
              <a:t>、統一樂天網路商城、富邦</a:t>
            </a:r>
            <a:r>
              <a:rPr lang="en-US" altLang="zh-TW" sz="1200" dirty="0" err="1"/>
              <a:t>momo</a:t>
            </a:r>
            <a:r>
              <a:rPr lang="zh-TW" altLang="en-US" sz="1200" dirty="0"/>
              <a:t>購物網、易遊網、雄獅旅遊、燦星網等公司為主力。網路購物一年的產値已超過</a:t>
            </a:r>
            <a:r>
              <a:rPr lang="en-US" altLang="zh-TW" sz="1200" dirty="0"/>
              <a:t>3000</a:t>
            </a:r>
            <a:r>
              <a:rPr lang="zh-TW" altLang="en-US" sz="1200" dirty="0"/>
              <a:t>億元，主要以銷售旅遊、美容保養、書、音樂、資訊</a:t>
            </a:r>
            <a:r>
              <a:rPr lang="en-US" altLang="zh-TW" sz="1200" dirty="0"/>
              <a:t>3C</a:t>
            </a:r>
            <a:r>
              <a:rPr lang="zh-TW" altLang="en-US" sz="1200" dirty="0"/>
              <a:t>等產品為主。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、目前虛擬通路的五大型態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而在虛擬零售通路，目前也有異軍突起之勢，目前主力公司，如圖</a:t>
            </a:r>
            <a:r>
              <a:rPr lang="en-US" altLang="zh-TW" sz="1200" dirty="0"/>
              <a:t>9-9</a:t>
            </a:r>
            <a:r>
              <a:rPr lang="zh-TW" altLang="en-US" sz="1200" dirty="0"/>
              <a:t>所示，包括：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、電視購物：東森、富邦</a:t>
            </a:r>
            <a:r>
              <a:rPr lang="en-US" altLang="zh-TW" sz="1200" dirty="0" err="1"/>
              <a:t>momo</a:t>
            </a:r>
            <a:r>
              <a:rPr lang="zh-TW" altLang="en-US" sz="1200" dirty="0"/>
              <a:t>、中信</a:t>
            </a:r>
            <a:r>
              <a:rPr lang="en-US" altLang="zh-TW" sz="1200" dirty="0" err="1"/>
              <a:t>ViVa</a:t>
            </a:r>
            <a:r>
              <a:rPr lang="zh-TW" altLang="en-US" sz="1200" dirty="0"/>
              <a:t>及</a:t>
            </a:r>
            <a:r>
              <a:rPr lang="en-US" altLang="zh-TW" sz="1200" dirty="0"/>
              <a:t>U-life</a:t>
            </a:r>
            <a:r>
              <a:rPr lang="zh-TW" altLang="en-US" sz="1200" dirty="0"/>
              <a:t>等</a:t>
            </a:r>
            <a:r>
              <a:rPr lang="en-US" altLang="zh-TW" sz="1200" dirty="0"/>
              <a:t>4</a:t>
            </a:r>
            <a:r>
              <a:rPr lang="zh-TW" altLang="en-US" sz="1200" dirty="0"/>
              <a:t>家為主。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、網路購物：以</a:t>
            </a:r>
            <a:r>
              <a:rPr lang="en-US" altLang="zh-TW" sz="1200" dirty="0"/>
              <a:t>Yahoo</a:t>
            </a:r>
            <a:r>
              <a:rPr lang="zh-TW" altLang="en-US" sz="1200" dirty="0"/>
              <a:t>的購物中心、</a:t>
            </a:r>
            <a:r>
              <a:rPr lang="en-US" altLang="zh-TW" sz="1200" dirty="0" err="1"/>
              <a:t>PChome</a:t>
            </a:r>
            <a:r>
              <a:rPr lang="zh-TW" altLang="en-US" sz="1200" dirty="0"/>
              <a:t>網路家庭及</a:t>
            </a:r>
            <a:r>
              <a:rPr lang="en-US" altLang="zh-TW" sz="1200" dirty="0" err="1"/>
              <a:t>PayEasy</a:t>
            </a:r>
            <a:r>
              <a:rPr lang="zh-TW" altLang="en-US" sz="1200" dirty="0"/>
              <a:t>與博客來為排名前四大。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、型錄購物：以東森、</a:t>
            </a:r>
            <a:r>
              <a:rPr lang="en-US" altLang="zh-TW" sz="1200" dirty="0"/>
              <a:t>DHC</a:t>
            </a:r>
            <a:r>
              <a:rPr lang="zh-TW" altLang="en-US" sz="1200" dirty="0"/>
              <a:t>、</a:t>
            </a:r>
            <a:r>
              <a:rPr lang="en-US" altLang="zh-TW" sz="1200" dirty="0" err="1"/>
              <a:t>momo</a:t>
            </a:r>
            <a:r>
              <a:rPr lang="zh-TW" altLang="en-US" sz="1200" dirty="0"/>
              <a:t>及統一等</a:t>
            </a:r>
            <a:r>
              <a:rPr lang="en-US" altLang="zh-TW" sz="1200" dirty="0"/>
              <a:t>4</a:t>
            </a:r>
            <a:r>
              <a:rPr lang="zh-TW" altLang="en-US" sz="1200" dirty="0"/>
              <a:t>家為主力。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、直銷購物：以安麗、雅芳、如新、</a:t>
            </a:r>
            <a:r>
              <a:rPr lang="en-US" altLang="zh-TW" sz="1200" dirty="0"/>
              <a:t>USANA</a:t>
            </a:r>
            <a:r>
              <a:rPr lang="zh-TW" altLang="en-US" sz="1200" dirty="0"/>
              <a:t>等為主力。</a:t>
            </a:r>
          </a:p>
          <a:p>
            <a:pPr>
              <a:lnSpc>
                <a:spcPct val="150000"/>
              </a:lnSpc>
            </a:pPr>
            <a:r>
              <a:rPr lang="en-US" altLang="zh-TW" sz="1200" dirty="0"/>
              <a:t>5</a:t>
            </a:r>
            <a:r>
              <a:rPr lang="zh-TW" altLang="en-US" sz="1200" dirty="0"/>
              <a:t>、預購：各大便利商店均有預購業務。</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59</a:t>
            </a:fld>
            <a:endParaRPr lang="en-US" altLang="zh-CN" dirty="0"/>
          </a:p>
        </p:txBody>
      </p:sp>
    </p:spTree>
    <p:extLst>
      <p:ext uri="{BB962C8B-B14F-4D97-AF65-F5344CB8AC3E}">
        <p14:creationId xmlns:p14="http://schemas.microsoft.com/office/powerpoint/2010/main" val="324512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nSpc>
                <a:spcPct val="150000"/>
              </a:lnSpc>
            </a:pPr>
            <a:r>
              <a:rPr lang="zh-TW" altLang="en-US" sz="1800" dirty="0">
                <a:solidFill>
                  <a:srgbClr val="4D4D4D"/>
                </a:solidFill>
                <a:latin typeface="Times New Roman" pitchFamily="18" charset="0"/>
                <a:cs typeface="Times New Roman" pitchFamily="18" charset="0"/>
              </a:rPr>
              <a:t>消費品市場（</a:t>
            </a:r>
            <a:r>
              <a:rPr lang="en-US" altLang="zh-TW" sz="1800" dirty="0">
                <a:solidFill>
                  <a:srgbClr val="4D4D4D"/>
                </a:solidFill>
                <a:latin typeface="Times New Roman" pitchFamily="18" charset="0"/>
                <a:cs typeface="Times New Roman" pitchFamily="18" charset="0"/>
              </a:rPr>
              <a:t>Consumer Market</a:t>
            </a:r>
            <a:r>
              <a:rPr lang="zh-TW" altLang="en-US" sz="1800" dirty="0">
                <a:solidFill>
                  <a:srgbClr val="4D4D4D"/>
                </a:solidFill>
                <a:latin typeface="Times New Roman" pitchFamily="18" charset="0"/>
                <a:cs typeface="Times New Roman" pitchFamily="18" charset="0"/>
              </a:rPr>
              <a:t>）</a:t>
            </a:r>
          </a:p>
          <a:p>
            <a:pPr>
              <a:lnSpc>
                <a:spcPct val="150000"/>
              </a:lnSpc>
            </a:pPr>
            <a:r>
              <a:rPr lang="zh-TW" altLang="en-US" sz="1800" dirty="0">
                <a:solidFill>
                  <a:srgbClr val="4D4D4D"/>
                </a:solidFill>
                <a:latin typeface="Times New Roman" pitchFamily="18" charset="0"/>
                <a:cs typeface="Times New Roman" pitchFamily="18" charset="0"/>
              </a:rPr>
              <a:t>食品、飲料、化妝保養品、房屋、電信產品、信用卡、清潔用品、服飾品、其他消費品。</a:t>
            </a:r>
          </a:p>
          <a:p>
            <a:pPr>
              <a:lnSpc>
                <a:spcPct val="150000"/>
              </a:lnSpc>
            </a:pPr>
            <a:r>
              <a:rPr lang="zh-TW" altLang="en-US" sz="1800" dirty="0">
                <a:solidFill>
                  <a:srgbClr val="4D4D4D"/>
                </a:solidFill>
                <a:latin typeface="Times New Roman" pitchFamily="18" charset="0"/>
                <a:cs typeface="Times New Roman" pitchFamily="18" charset="0"/>
              </a:rPr>
              <a:t>一、人口統計變數</a:t>
            </a:r>
          </a:p>
          <a:p>
            <a:pPr>
              <a:lnSpc>
                <a:spcPct val="150000"/>
              </a:lnSpc>
            </a:pPr>
            <a:r>
              <a:rPr lang="zh-TW" altLang="en-US" sz="1800" dirty="0">
                <a:solidFill>
                  <a:srgbClr val="4D4D4D"/>
                </a:solidFill>
                <a:latin typeface="Times New Roman" pitchFamily="18" charset="0"/>
                <a:cs typeface="Times New Roman" pitchFamily="18" charset="0"/>
              </a:rPr>
              <a:t>消費者市場既由眾多而且不同之消費者或家庭所構成，慾了解此一市場結構，應由人口統計變數（</a:t>
            </a:r>
            <a:r>
              <a:rPr lang="en-US" altLang="zh-TW" sz="1800" dirty="0">
                <a:solidFill>
                  <a:srgbClr val="4D4D4D"/>
                </a:solidFill>
                <a:latin typeface="Times New Roman" pitchFamily="18" charset="0"/>
                <a:cs typeface="Times New Roman" pitchFamily="18" charset="0"/>
              </a:rPr>
              <a:t>Demographic Variables</a:t>
            </a:r>
            <a:r>
              <a:rPr lang="zh-TW" altLang="en-US" sz="1800" dirty="0">
                <a:solidFill>
                  <a:srgbClr val="4D4D4D"/>
                </a:solidFill>
                <a:latin typeface="Times New Roman" pitchFamily="18" charset="0"/>
                <a:cs typeface="Times New Roman" pitchFamily="18" charset="0"/>
              </a:rPr>
              <a:t>）著手，這包括以下項目：</a:t>
            </a:r>
          </a:p>
          <a:p>
            <a:pPr>
              <a:lnSpc>
                <a:spcPct val="150000"/>
              </a:lnSpc>
            </a:pPr>
            <a:r>
              <a:rPr lang="en-US" altLang="zh-TW" sz="1800" dirty="0">
                <a:solidFill>
                  <a:srgbClr val="4D4D4D"/>
                </a:solidFill>
                <a:latin typeface="Times New Roman" pitchFamily="18" charset="0"/>
                <a:cs typeface="Times New Roman" pitchFamily="18" charset="0"/>
              </a:rPr>
              <a:t>1</a:t>
            </a:r>
            <a:r>
              <a:rPr lang="zh-TW" altLang="en-US" sz="1800" dirty="0">
                <a:solidFill>
                  <a:srgbClr val="4D4D4D"/>
                </a:solidFill>
                <a:latin typeface="Times New Roman" pitchFamily="18" charset="0"/>
                <a:cs typeface="Times New Roman" pitchFamily="18" charset="0"/>
              </a:rPr>
              <a:t>、人口及其分布</a:t>
            </a:r>
          </a:p>
          <a:p>
            <a:pPr>
              <a:lnSpc>
                <a:spcPct val="150000"/>
              </a:lnSpc>
            </a:pPr>
            <a:r>
              <a:rPr lang="zh-TW" altLang="en-US" sz="1800" dirty="0">
                <a:solidFill>
                  <a:srgbClr val="4D4D4D"/>
                </a:solidFill>
                <a:latin typeface="Times New Roman" pitchFamily="18" charset="0"/>
                <a:cs typeface="Times New Roman" pitchFamily="18" charset="0"/>
              </a:rPr>
              <a:t>需求的數量乃視一地區内之人口總數而定；而人口分布於城鄉之不同或氣候之不同，也會產生影響。例如：臺北市是臺灣最大的消費力市場，人口有</a:t>
            </a:r>
            <a:r>
              <a:rPr lang="en-US" altLang="zh-TW" sz="1800" dirty="0">
                <a:solidFill>
                  <a:srgbClr val="4D4D4D"/>
                </a:solidFill>
                <a:latin typeface="Times New Roman" pitchFamily="18" charset="0"/>
                <a:cs typeface="Times New Roman" pitchFamily="18" charset="0"/>
              </a:rPr>
              <a:t>250</a:t>
            </a:r>
            <a:r>
              <a:rPr lang="zh-TW" altLang="en-US" sz="1800" dirty="0">
                <a:solidFill>
                  <a:srgbClr val="4D4D4D"/>
                </a:solidFill>
                <a:latin typeface="Times New Roman" pitchFamily="18" charset="0"/>
                <a:cs typeface="Times New Roman" pitchFamily="18" charset="0"/>
              </a:rPr>
              <a:t>萬人，其他縣市中高雄市有</a:t>
            </a:r>
            <a:r>
              <a:rPr lang="en-US" altLang="zh-TW" sz="1800" dirty="0">
                <a:solidFill>
                  <a:srgbClr val="4D4D4D"/>
                </a:solidFill>
                <a:latin typeface="Times New Roman" pitchFamily="18" charset="0"/>
                <a:cs typeface="Times New Roman" pitchFamily="18" charset="0"/>
              </a:rPr>
              <a:t>150</a:t>
            </a:r>
            <a:r>
              <a:rPr lang="zh-TW" altLang="en-US" sz="1800" dirty="0">
                <a:solidFill>
                  <a:srgbClr val="4D4D4D"/>
                </a:solidFill>
                <a:latin typeface="Times New Roman" pitchFamily="18" charset="0"/>
                <a:cs typeface="Times New Roman" pitchFamily="18" charset="0"/>
              </a:rPr>
              <a:t>萬人、臺中市有</a:t>
            </a:r>
            <a:r>
              <a:rPr lang="en-US" altLang="zh-TW" sz="1800" dirty="0">
                <a:solidFill>
                  <a:srgbClr val="4D4D4D"/>
                </a:solidFill>
                <a:latin typeface="Times New Roman" pitchFamily="18" charset="0"/>
                <a:cs typeface="Times New Roman" pitchFamily="18" charset="0"/>
              </a:rPr>
              <a:t>150</a:t>
            </a:r>
            <a:r>
              <a:rPr lang="zh-TW" altLang="en-US" sz="1800" dirty="0">
                <a:solidFill>
                  <a:srgbClr val="4D4D4D"/>
                </a:solidFill>
                <a:latin typeface="Times New Roman" pitchFamily="18" charset="0"/>
                <a:cs typeface="Times New Roman" pitchFamily="18" charset="0"/>
              </a:rPr>
              <a:t>萬人及新北市有</a:t>
            </a:r>
            <a:r>
              <a:rPr lang="en-US" altLang="zh-TW" sz="1800" dirty="0">
                <a:solidFill>
                  <a:srgbClr val="4D4D4D"/>
                </a:solidFill>
                <a:latin typeface="Times New Roman" pitchFamily="18" charset="0"/>
                <a:cs typeface="Times New Roman" pitchFamily="18" charset="0"/>
              </a:rPr>
              <a:t>340</a:t>
            </a:r>
            <a:r>
              <a:rPr lang="zh-TW" altLang="en-US" sz="1800" dirty="0">
                <a:solidFill>
                  <a:srgbClr val="4D4D4D"/>
                </a:solidFill>
                <a:latin typeface="Times New Roman" pitchFamily="18" charset="0"/>
                <a:cs typeface="Times New Roman" pitchFamily="18" charset="0"/>
              </a:rPr>
              <a:t>萬人等。</a:t>
            </a:r>
          </a:p>
          <a:p>
            <a:pPr>
              <a:lnSpc>
                <a:spcPct val="150000"/>
              </a:lnSpc>
            </a:pPr>
            <a:r>
              <a:rPr lang="en-US" altLang="zh-TW" sz="1800" dirty="0">
                <a:solidFill>
                  <a:srgbClr val="4D4D4D"/>
                </a:solidFill>
                <a:latin typeface="Times New Roman" pitchFamily="18" charset="0"/>
                <a:cs typeface="Times New Roman" pitchFamily="18" charset="0"/>
              </a:rPr>
              <a:t>2</a:t>
            </a:r>
            <a:r>
              <a:rPr lang="zh-TW" altLang="en-US" sz="1800" dirty="0">
                <a:solidFill>
                  <a:srgbClr val="4D4D4D"/>
                </a:solidFill>
                <a:latin typeface="Times New Roman" pitchFamily="18" charset="0"/>
                <a:cs typeface="Times New Roman" pitchFamily="18" charset="0"/>
              </a:rPr>
              <a:t>、年齡</a:t>
            </a:r>
          </a:p>
          <a:p>
            <a:pPr>
              <a:lnSpc>
                <a:spcPct val="150000"/>
              </a:lnSpc>
            </a:pPr>
            <a:r>
              <a:rPr lang="zh-TW" altLang="en-US" sz="1800" dirty="0">
                <a:solidFill>
                  <a:srgbClr val="4D4D4D"/>
                </a:solidFill>
                <a:latin typeface="Times New Roman" pitchFamily="18" charset="0"/>
                <a:cs typeface="Times New Roman" pitchFamily="18" charset="0"/>
              </a:rPr>
              <a:t>市場中的消費者年齡結構，對於許多產品的需求，是有不同基本的作用。例如：唱片行、</a:t>
            </a:r>
            <a:r>
              <a:rPr lang="en-US" altLang="zh-TW" sz="1800" dirty="0">
                <a:solidFill>
                  <a:srgbClr val="4D4D4D"/>
                </a:solidFill>
                <a:latin typeface="Times New Roman" pitchFamily="18" charset="0"/>
                <a:cs typeface="Times New Roman" pitchFamily="18" charset="0"/>
              </a:rPr>
              <a:t>PUB</a:t>
            </a:r>
            <a:r>
              <a:rPr lang="zh-TW" altLang="en-US" sz="1800" dirty="0">
                <a:solidFill>
                  <a:srgbClr val="4D4D4D"/>
                </a:solidFill>
                <a:latin typeface="Times New Roman" pitchFamily="18" charset="0"/>
                <a:cs typeface="Times New Roman" pitchFamily="18" charset="0"/>
              </a:rPr>
              <a:t>、遊樂區、電影院等，以年輕消費者爲主；高級餐廳、大飯店、俱樂部等，則以中高年齡者居多。</a:t>
            </a:r>
          </a:p>
          <a:p>
            <a:pPr>
              <a:lnSpc>
                <a:spcPct val="150000"/>
              </a:lnSpc>
            </a:pPr>
            <a:r>
              <a:rPr lang="en-US" altLang="zh-TW" sz="1800" dirty="0">
                <a:solidFill>
                  <a:srgbClr val="4D4D4D"/>
                </a:solidFill>
                <a:latin typeface="Times New Roman" pitchFamily="18" charset="0"/>
                <a:cs typeface="Times New Roman" pitchFamily="18" charset="0"/>
              </a:rPr>
              <a:t>3</a:t>
            </a:r>
            <a:r>
              <a:rPr lang="zh-TW" altLang="en-US" sz="1800" dirty="0">
                <a:solidFill>
                  <a:srgbClr val="4D4D4D"/>
                </a:solidFill>
                <a:latin typeface="Times New Roman" pitchFamily="18" charset="0"/>
                <a:cs typeface="Times New Roman" pitchFamily="18" charset="0"/>
              </a:rPr>
              <a:t>、性別</a:t>
            </a:r>
          </a:p>
          <a:p>
            <a:pPr>
              <a:lnSpc>
                <a:spcPct val="150000"/>
              </a:lnSpc>
            </a:pPr>
            <a:r>
              <a:rPr lang="zh-TW" altLang="en-US" sz="1800" dirty="0">
                <a:solidFill>
                  <a:srgbClr val="4D4D4D"/>
                </a:solidFill>
                <a:latin typeface="Times New Roman" pitchFamily="18" charset="0"/>
                <a:cs typeface="Times New Roman" pitchFamily="18" charset="0"/>
              </a:rPr>
              <a:t>男女性別對於產品及服務之需求，其差別是非常明顯的。例如：化妝、美容、瘦身、</a:t>
            </a:r>
            <a:r>
              <a:rPr lang="en-US" altLang="zh-TW" sz="1800" dirty="0">
                <a:solidFill>
                  <a:srgbClr val="4D4D4D"/>
                </a:solidFill>
                <a:latin typeface="Times New Roman" pitchFamily="18" charset="0"/>
                <a:cs typeface="Times New Roman" pitchFamily="18" charset="0"/>
              </a:rPr>
              <a:t>SPA</a:t>
            </a:r>
            <a:r>
              <a:rPr lang="zh-TW" altLang="en-US" sz="1800" dirty="0">
                <a:solidFill>
                  <a:srgbClr val="4D4D4D"/>
                </a:solidFill>
                <a:latin typeface="Times New Roman" pitchFamily="18" charset="0"/>
                <a:cs typeface="Times New Roman" pitchFamily="18" charset="0"/>
              </a:rPr>
              <a:t>市場以女性為主；蘋果日報的讀者以男性居多；電視購物及型錄購物（網絡購物或書刊雜志等郵寄購物，型錄即指目錄）以女性消費者居多。</a:t>
            </a:r>
          </a:p>
          <a:p>
            <a:pPr>
              <a:lnSpc>
                <a:spcPct val="150000"/>
              </a:lnSpc>
            </a:pPr>
            <a:r>
              <a:rPr lang="en-US" altLang="zh-TW" sz="1800" dirty="0">
                <a:solidFill>
                  <a:srgbClr val="4D4D4D"/>
                </a:solidFill>
                <a:latin typeface="Times New Roman" pitchFamily="18" charset="0"/>
                <a:cs typeface="Times New Roman" pitchFamily="18" charset="0"/>
              </a:rPr>
              <a:t>4</a:t>
            </a:r>
            <a:r>
              <a:rPr lang="zh-TW" altLang="en-US" sz="1800" dirty="0">
                <a:solidFill>
                  <a:srgbClr val="4D4D4D"/>
                </a:solidFill>
                <a:latin typeface="Times New Roman" pitchFamily="18" charset="0"/>
                <a:cs typeface="Times New Roman" pitchFamily="18" charset="0"/>
              </a:rPr>
              <a:t>、職業</a:t>
            </a:r>
          </a:p>
          <a:p>
            <a:pPr>
              <a:lnSpc>
                <a:spcPct val="150000"/>
              </a:lnSpc>
            </a:pPr>
            <a:r>
              <a:rPr lang="zh-TW" altLang="en-US" sz="1800" dirty="0">
                <a:solidFill>
                  <a:srgbClr val="4D4D4D"/>
                </a:solidFill>
                <a:latin typeface="Times New Roman" pitchFamily="18" charset="0"/>
                <a:cs typeface="Times New Roman" pitchFamily="18" charset="0"/>
              </a:rPr>
              <a:t>包括學生、家庭婦女、白領上班族、藍領上班族、退休人員、技術人員、店老闆、高階經營者。例如：電視購物、嬰兒奶粉、兒童教育用品等，以家庭主婦為主。</a:t>
            </a:r>
          </a:p>
          <a:p>
            <a:pPr>
              <a:lnSpc>
                <a:spcPct val="150000"/>
              </a:lnSpc>
            </a:pPr>
            <a:r>
              <a:rPr lang="en-US" altLang="zh-TW" sz="1800" dirty="0">
                <a:solidFill>
                  <a:srgbClr val="4D4D4D"/>
                </a:solidFill>
                <a:latin typeface="Times New Roman" pitchFamily="18" charset="0"/>
                <a:cs typeface="Times New Roman" pitchFamily="18" charset="0"/>
              </a:rPr>
              <a:t>5</a:t>
            </a:r>
            <a:r>
              <a:rPr lang="zh-TW" altLang="en-US" sz="1800" dirty="0">
                <a:solidFill>
                  <a:srgbClr val="4D4D4D"/>
                </a:solidFill>
                <a:latin typeface="Times New Roman" pitchFamily="18" charset="0"/>
                <a:cs typeface="Times New Roman" pitchFamily="18" charset="0"/>
              </a:rPr>
              <a:t>、教育</a:t>
            </a:r>
          </a:p>
          <a:p>
            <a:pPr>
              <a:lnSpc>
                <a:spcPct val="150000"/>
              </a:lnSpc>
            </a:pPr>
            <a:r>
              <a:rPr lang="zh-TW" altLang="en-US" sz="1800" dirty="0">
                <a:solidFill>
                  <a:srgbClr val="4D4D4D"/>
                </a:solidFill>
                <a:latin typeface="Times New Roman" pitchFamily="18" charset="0"/>
                <a:cs typeface="Times New Roman" pitchFamily="18" charset="0"/>
              </a:rPr>
              <a:t>小學、國中、高中職、大專、研究所（碩士研究生）等不同的教育程度水準。</a:t>
            </a:r>
          </a:p>
          <a:p>
            <a:pPr>
              <a:lnSpc>
                <a:spcPct val="150000"/>
              </a:lnSpc>
            </a:pPr>
            <a:r>
              <a:rPr lang="en-US" altLang="zh-TW" sz="1800" dirty="0">
                <a:solidFill>
                  <a:srgbClr val="4D4D4D"/>
                </a:solidFill>
                <a:latin typeface="Times New Roman" pitchFamily="18" charset="0"/>
                <a:cs typeface="Times New Roman" pitchFamily="18" charset="0"/>
              </a:rPr>
              <a:t>6</a:t>
            </a:r>
            <a:r>
              <a:rPr lang="zh-TW" altLang="en-US" sz="1800" dirty="0">
                <a:solidFill>
                  <a:srgbClr val="4D4D4D"/>
                </a:solidFill>
                <a:latin typeface="Times New Roman" pitchFamily="18" charset="0"/>
                <a:cs typeface="Times New Roman" pitchFamily="18" charset="0"/>
              </a:rPr>
              <a:t>、其他</a:t>
            </a:r>
          </a:p>
          <a:p>
            <a:pPr>
              <a:lnSpc>
                <a:spcPct val="150000"/>
              </a:lnSpc>
            </a:pPr>
            <a:r>
              <a:rPr lang="zh-TW" altLang="en-US" sz="1800" dirty="0">
                <a:solidFill>
                  <a:srgbClr val="4D4D4D"/>
                </a:solidFill>
                <a:latin typeface="Times New Roman" pitchFamily="18" charset="0"/>
                <a:cs typeface="Times New Roman" pitchFamily="18" charset="0"/>
              </a:rPr>
              <a:t>包括宗教、政黨、個人偏好、家庭等。例如：訂購</a:t>
            </a:r>
            <a:r>
              <a:rPr lang="en-US" altLang="zh-TW" sz="1800" dirty="0">
                <a:solidFill>
                  <a:srgbClr val="4D4D4D"/>
                </a:solidFill>
                <a:latin typeface="Times New Roman" pitchFamily="18" charset="0"/>
                <a:cs typeface="Times New Roman" pitchFamily="18" charset="0"/>
              </a:rPr>
              <a:t>《</a:t>
            </a:r>
            <a:r>
              <a:rPr lang="zh-TW" altLang="en-US" sz="1800" dirty="0">
                <a:solidFill>
                  <a:srgbClr val="4D4D4D"/>
                </a:solidFill>
                <a:latin typeface="Times New Roman" pitchFamily="18" charset="0"/>
                <a:cs typeface="Times New Roman" pitchFamily="18" charset="0"/>
              </a:rPr>
              <a:t>自由時報</a:t>
            </a:r>
            <a:r>
              <a:rPr lang="en-US" altLang="zh-TW" sz="1800" dirty="0">
                <a:solidFill>
                  <a:srgbClr val="4D4D4D"/>
                </a:solidFill>
                <a:latin typeface="Times New Roman" pitchFamily="18" charset="0"/>
                <a:cs typeface="Times New Roman" pitchFamily="18" charset="0"/>
              </a:rPr>
              <a:t>》</a:t>
            </a:r>
            <a:r>
              <a:rPr lang="zh-TW" altLang="en-US" sz="1800" dirty="0">
                <a:solidFill>
                  <a:srgbClr val="4D4D4D"/>
                </a:solidFill>
                <a:latin typeface="Times New Roman" pitchFamily="18" charset="0"/>
                <a:cs typeface="Times New Roman" pitchFamily="18" charset="0"/>
              </a:rPr>
              <a:t>與</a:t>
            </a:r>
            <a:r>
              <a:rPr lang="en-US" altLang="zh-TW" sz="1800" dirty="0">
                <a:solidFill>
                  <a:srgbClr val="4D4D4D"/>
                </a:solidFill>
                <a:latin typeface="Times New Roman" pitchFamily="18" charset="0"/>
                <a:cs typeface="Times New Roman" pitchFamily="18" charset="0"/>
              </a:rPr>
              <a:t>《</a:t>
            </a:r>
            <a:r>
              <a:rPr lang="zh-TW" altLang="en-US" sz="1800" dirty="0">
                <a:solidFill>
                  <a:srgbClr val="4D4D4D"/>
                </a:solidFill>
                <a:latin typeface="Times New Roman" pitchFamily="18" charset="0"/>
                <a:cs typeface="Times New Roman" pitchFamily="18" charset="0"/>
              </a:rPr>
              <a:t>聯合報</a:t>
            </a:r>
            <a:r>
              <a:rPr lang="en-US" altLang="zh-TW" sz="1800" dirty="0">
                <a:solidFill>
                  <a:srgbClr val="4D4D4D"/>
                </a:solidFill>
                <a:latin typeface="Times New Roman" pitchFamily="18" charset="0"/>
                <a:cs typeface="Times New Roman" pitchFamily="18" charset="0"/>
              </a:rPr>
              <a:t>》</a:t>
            </a:r>
            <a:r>
              <a:rPr lang="zh-TW" altLang="en-US" sz="1800" dirty="0">
                <a:solidFill>
                  <a:srgbClr val="4D4D4D"/>
                </a:solidFill>
                <a:latin typeface="Times New Roman" pitchFamily="18" charset="0"/>
                <a:cs typeface="Times New Roman" pitchFamily="18" charset="0"/>
              </a:rPr>
              <a:t>的族群及政黨傾向就大不相同。</a:t>
            </a:r>
          </a:p>
          <a:p>
            <a:pPr>
              <a:lnSpc>
                <a:spcPct val="150000"/>
              </a:lnSpc>
            </a:pPr>
            <a:r>
              <a:rPr lang="zh-TW" altLang="en-US" sz="1800" dirty="0">
                <a:solidFill>
                  <a:srgbClr val="4D4D4D"/>
                </a:solidFill>
                <a:latin typeface="Times New Roman" pitchFamily="18" charset="0"/>
                <a:cs typeface="Times New Roman" pitchFamily="18" charset="0"/>
              </a:rPr>
              <a:t>二、購買力因素</a:t>
            </a:r>
          </a:p>
          <a:p>
            <a:pPr>
              <a:lnSpc>
                <a:spcPct val="150000"/>
              </a:lnSpc>
            </a:pPr>
            <a:r>
              <a:rPr lang="zh-TW" altLang="en-US" sz="1800" dirty="0">
                <a:solidFill>
                  <a:srgbClr val="4D4D4D"/>
                </a:solidFill>
                <a:latin typeface="Times New Roman" pitchFamily="18" charset="0"/>
                <a:cs typeface="Times New Roman" pitchFamily="18" charset="0"/>
              </a:rPr>
              <a:t>購買力的大小，可由下述三個因素決定：</a:t>
            </a:r>
          </a:p>
          <a:p>
            <a:pPr>
              <a:lnSpc>
                <a:spcPct val="150000"/>
              </a:lnSpc>
            </a:pPr>
            <a:r>
              <a:rPr lang="en-US" altLang="zh-TW" sz="1800" dirty="0">
                <a:solidFill>
                  <a:srgbClr val="4D4D4D"/>
                </a:solidFill>
                <a:latin typeface="Times New Roman" pitchFamily="18" charset="0"/>
                <a:cs typeface="Times New Roman" pitchFamily="18" charset="0"/>
              </a:rPr>
              <a:t>1</a:t>
            </a:r>
            <a:r>
              <a:rPr lang="zh-TW" altLang="en-US" sz="1800" dirty="0">
                <a:solidFill>
                  <a:srgbClr val="4D4D4D"/>
                </a:solidFill>
                <a:latin typeface="Times New Roman" pitchFamily="18" charset="0"/>
                <a:cs typeface="Times New Roman" pitchFamily="18" charset="0"/>
              </a:rPr>
              <a:t>、所得（</a:t>
            </a:r>
            <a:r>
              <a:rPr lang="en-US" altLang="zh-TW" sz="1800" dirty="0">
                <a:solidFill>
                  <a:srgbClr val="4D4D4D"/>
                </a:solidFill>
                <a:latin typeface="Times New Roman" pitchFamily="18" charset="0"/>
                <a:cs typeface="Times New Roman" pitchFamily="18" charset="0"/>
              </a:rPr>
              <a:t>Income</a:t>
            </a:r>
            <a:r>
              <a:rPr lang="zh-TW" altLang="en-US" sz="1800" dirty="0">
                <a:solidFill>
                  <a:srgbClr val="4D4D4D"/>
                </a:solidFill>
                <a:latin typeface="Times New Roman" pitchFamily="18" charset="0"/>
                <a:cs typeface="Times New Roman" pitchFamily="18" charset="0"/>
              </a:rPr>
              <a:t>）</a:t>
            </a:r>
          </a:p>
          <a:p>
            <a:pPr>
              <a:lnSpc>
                <a:spcPct val="150000"/>
              </a:lnSpc>
            </a:pPr>
            <a:r>
              <a:rPr lang="zh-TW" altLang="en-US" sz="1800" dirty="0">
                <a:solidFill>
                  <a:srgbClr val="4D4D4D"/>
                </a:solidFill>
                <a:latin typeface="Times New Roman" pitchFamily="18" charset="0"/>
                <a:cs typeface="Times New Roman" pitchFamily="18" charset="0"/>
              </a:rPr>
              <a:t>代表在一段時間内得自薪資、租金、投資或年金等來源之收入。</a:t>
            </a:r>
          </a:p>
          <a:p>
            <a:pPr>
              <a:lnSpc>
                <a:spcPct val="150000"/>
              </a:lnSpc>
            </a:pPr>
            <a:r>
              <a:rPr lang="en-US" altLang="zh-TW" sz="1800" dirty="0">
                <a:solidFill>
                  <a:srgbClr val="4D4D4D"/>
                </a:solidFill>
                <a:latin typeface="Times New Roman" pitchFamily="18" charset="0"/>
                <a:cs typeface="Times New Roman" pitchFamily="18" charset="0"/>
              </a:rPr>
              <a:t>2</a:t>
            </a:r>
            <a:r>
              <a:rPr lang="zh-TW" altLang="en-US" sz="1800" dirty="0">
                <a:solidFill>
                  <a:srgbClr val="4D4D4D"/>
                </a:solidFill>
                <a:latin typeface="Times New Roman" pitchFamily="18" charset="0"/>
                <a:cs typeface="Times New Roman" pitchFamily="18" charset="0"/>
              </a:rPr>
              <a:t>、信用（</a:t>
            </a:r>
            <a:r>
              <a:rPr lang="en-US" altLang="zh-TW" sz="1800" dirty="0">
                <a:solidFill>
                  <a:srgbClr val="4D4D4D"/>
                </a:solidFill>
                <a:latin typeface="Times New Roman" pitchFamily="18" charset="0"/>
                <a:cs typeface="Times New Roman" pitchFamily="18" charset="0"/>
              </a:rPr>
              <a:t>Credit</a:t>
            </a:r>
            <a:r>
              <a:rPr lang="zh-TW" altLang="en-US" sz="1800" dirty="0">
                <a:solidFill>
                  <a:srgbClr val="4D4D4D"/>
                </a:solidFill>
                <a:latin typeface="Times New Roman" pitchFamily="18" charset="0"/>
                <a:cs typeface="Times New Roman" pitchFamily="18" charset="0"/>
              </a:rPr>
              <a:t>）</a:t>
            </a:r>
          </a:p>
          <a:p>
            <a:pPr>
              <a:lnSpc>
                <a:spcPct val="150000"/>
              </a:lnSpc>
            </a:pPr>
            <a:r>
              <a:rPr lang="zh-TW" altLang="en-US" sz="1800" dirty="0">
                <a:solidFill>
                  <a:srgbClr val="4D4D4D"/>
                </a:solidFill>
                <a:latin typeface="Times New Roman" pitchFamily="18" charset="0"/>
                <a:cs typeface="Times New Roman" pitchFamily="18" charset="0"/>
              </a:rPr>
              <a:t>此即先買後付的制度。例如：白金卡的額度有多少萬元，或是貸款額度有多少萬元。</a:t>
            </a:r>
          </a:p>
          <a:p>
            <a:pPr>
              <a:lnSpc>
                <a:spcPct val="150000"/>
              </a:lnSpc>
            </a:pPr>
            <a:r>
              <a:rPr lang="en-US" altLang="zh-TW" sz="1800" dirty="0">
                <a:solidFill>
                  <a:srgbClr val="4D4D4D"/>
                </a:solidFill>
                <a:latin typeface="Times New Roman" pitchFamily="18" charset="0"/>
                <a:cs typeface="Times New Roman" pitchFamily="18" charset="0"/>
              </a:rPr>
              <a:t>3</a:t>
            </a:r>
            <a:r>
              <a:rPr lang="zh-TW" altLang="en-US" sz="1800" dirty="0">
                <a:solidFill>
                  <a:srgbClr val="4D4D4D"/>
                </a:solidFill>
                <a:latin typeface="Times New Roman" pitchFamily="18" charset="0"/>
                <a:cs typeface="Times New Roman" pitchFamily="18" charset="0"/>
              </a:rPr>
              <a:t>、財產</a:t>
            </a:r>
          </a:p>
          <a:p>
            <a:pPr>
              <a:lnSpc>
                <a:spcPct val="150000"/>
              </a:lnSpc>
            </a:pPr>
            <a:r>
              <a:rPr lang="zh-TW" altLang="en-US" sz="1800" dirty="0">
                <a:solidFill>
                  <a:srgbClr val="4D4D4D"/>
                </a:solidFill>
                <a:latin typeface="Times New Roman" pitchFamily="18" charset="0"/>
                <a:cs typeface="Times New Roman" pitchFamily="18" charset="0"/>
              </a:rPr>
              <a:t>包括動產及不動產，乃代表一個人過去所得或財產之纍積，包括：土地、房子、股票、存款、汽車、人壽保險、基金等。</a:t>
            </a:r>
          </a:p>
          <a:p>
            <a:pPr>
              <a:lnSpc>
                <a:spcPct val="150000"/>
              </a:lnSpc>
            </a:pPr>
            <a:r>
              <a:rPr lang="zh-TW" altLang="en-US" sz="1800" dirty="0">
                <a:solidFill>
                  <a:srgbClr val="4D4D4D"/>
                </a:solidFill>
                <a:latin typeface="Times New Roman" pitchFamily="18" charset="0"/>
                <a:cs typeface="Times New Roman" pitchFamily="18" charset="0"/>
              </a:rPr>
              <a:t>三、支用願望（支付意願）因素</a:t>
            </a:r>
          </a:p>
          <a:p>
            <a:pPr>
              <a:lnSpc>
                <a:spcPct val="150000"/>
              </a:lnSpc>
            </a:pPr>
            <a:r>
              <a:rPr lang="zh-TW" altLang="en-US" sz="1800" dirty="0">
                <a:solidFill>
                  <a:srgbClr val="4D4D4D"/>
                </a:solidFill>
                <a:latin typeface="Times New Roman" pitchFamily="18" charset="0"/>
                <a:cs typeface="Times New Roman" pitchFamily="18" charset="0"/>
              </a:rPr>
              <a:t>前述之所得或購買力大小本身，對支用願望頗具影響作用；但其他因素，諸如動機、未來情況之預期等也有深遠之影響。</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effectLst/>
              <a:ea typeface="宋体" panose="02010600030101010101" pitchFamily="2" charset="-122"/>
              <a:cs typeface="Times New Roman" panose="02020603050405020304" pitchFamily="18" charset="0"/>
            </a:endParaRPr>
          </a:p>
          <a:p>
            <a:pPr>
              <a:lnSpc>
                <a:spcPct val="150000"/>
              </a:lnSpc>
            </a:pPr>
            <a:r>
              <a:rPr lang="zh-TW" altLang="en-US" sz="1800" dirty="0">
                <a:solidFill>
                  <a:srgbClr val="4D4D4D"/>
                </a:solidFill>
                <a:latin typeface="Times New Roman" pitchFamily="18" charset="0"/>
                <a:cs typeface="Times New Roman" pitchFamily="18" charset="0"/>
              </a:rPr>
              <a:t>工業品市場（</a:t>
            </a:r>
            <a:r>
              <a:rPr lang="en-US" altLang="zh-TW" sz="1800" dirty="0">
                <a:solidFill>
                  <a:srgbClr val="4D4D4D"/>
                </a:solidFill>
                <a:latin typeface="Times New Roman" pitchFamily="18" charset="0"/>
                <a:cs typeface="Times New Roman" pitchFamily="18" charset="0"/>
              </a:rPr>
              <a:t>Industrial Market</a:t>
            </a:r>
            <a:r>
              <a:rPr lang="zh-TW" altLang="en-US" sz="1800" dirty="0">
                <a:solidFill>
                  <a:srgbClr val="4D4D4D"/>
                </a:solidFill>
                <a:latin typeface="Times New Roman" pitchFamily="18" charset="0"/>
                <a:cs typeface="Times New Roman" pitchFamily="18" charset="0"/>
              </a:rPr>
              <a:t>）</a:t>
            </a:r>
          </a:p>
          <a:p>
            <a:pPr>
              <a:lnSpc>
                <a:spcPct val="150000"/>
              </a:lnSpc>
            </a:pPr>
            <a:r>
              <a:rPr lang="zh-TW" altLang="en-US" sz="1800" dirty="0">
                <a:solidFill>
                  <a:srgbClr val="4D4D4D"/>
                </a:solidFill>
                <a:latin typeface="Times New Roman" pitchFamily="18" charset="0"/>
                <a:cs typeface="Times New Roman" pitchFamily="18" charset="0"/>
              </a:rPr>
              <a:t>工業市場也是一塊很重要的市場，包括公司採購物料、零組件、機械設備、資訊設備、品管（質量管理）設備、研發設備；或是國外大廠對臺灣工廠所下的委託代工（</a:t>
            </a:r>
            <a:r>
              <a:rPr lang="en-US" altLang="zh-TW" sz="1800" dirty="0">
                <a:solidFill>
                  <a:srgbClr val="4D4D4D"/>
                </a:solidFill>
                <a:latin typeface="Times New Roman" pitchFamily="18" charset="0"/>
                <a:cs typeface="Times New Roman" pitchFamily="18" charset="0"/>
              </a:rPr>
              <a:t>Original Equipment Manufacturer, OEM</a:t>
            </a:r>
            <a:r>
              <a:rPr lang="zh-TW" altLang="en-US" sz="1800" dirty="0">
                <a:solidFill>
                  <a:srgbClr val="4D4D4D"/>
                </a:solidFill>
                <a:latin typeface="Times New Roman" pitchFamily="18" charset="0"/>
                <a:cs typeface="Times New Roman" pitchFamily="18" charset="0"/>
              </a:rPr>
              <a:t>）大訂單等均屬之。</a:t>
            </a:r>
          </a:p>
          <a:p>
            <a:pPr>
              <a:lnSpc>
                <a:spcPct val="150000"/>
              </a:lnSpc>
            </a:pPr>
            <a:r>
              <a:rPr lang="zh-TW" altLang="en-US" sz="1800" dirty="0">
                <a:solidFill>
                  <a:srgbClr val="4D4D4D"/>
                </a:solidFill>
                <a:latin typeface="Times New Roman" pitchFamily="18" charset="0"/>
                <a:cs typeface="Times New Roman" pitchFamily="18" charset="0"/>
              </a:rPr>
              <a:t>一、工業品市場與消費品市場不同之處</a:t>
            </a:r>
          </a:p>
          <a:p>
            <a:pPr>
              <a:lnSpc>
                <a:spcPct val="150000"/>
              </a:lnSpc>
            </a:pPr>
            <a:r>
              <a:rPr lang="en-US" altLang="zh-TW" sz="1800" dirty="0">
                <a:solidFill>
                  <a:srgbClr val="4D4D4D"/>
                </a:solidFill>
                <a:latin typeface="Times New Roman" pitchFamily="18" charset="0"/>
                <a:cs typeface="Times New Roman" pitchFamily="18" charset="0"/>
              </a:rPr>
              <a:t>1</a:t>
            </a:r>
            <a:r>
              <a:rPr lang="zh-TW" altLang="en-US" sz="1800" dirty="0">
                <a:solidFill>
                  <a:srgbClr val="4D4D4D"/>
                </a:solidFill>
                <a:latin typeface="Times New Roman" pitchFamily="18" charset="0"/>
                <a:cs typeface="Times New Roman" pitchFamily="18" charset="0"/>
              </a:rPr>
              <a:t>、較少的購買者</a:t>
            </a:r>
          </a:p>
          <a:p>
            <a:pPr>
              <a:lnSpc>
                <a:spcPct val="150000"/>
              </a:lnSpc>
            </a:pPr>
            <a:r>
              <a:rPr lang="zh-TW" altLang="en-US" sz="1800" dirty="0">
                <a:solidFill>
                  <a:srgbClr val="4D4D4D"/>
                </a:solidFill>
                <a:latin typeface="Times New Roman" pitchFamily="18" charset="0"/>
                <a:cs typeface="Times New Roman" pitchFamily="18" charset="0"/>
              </a:rPr>
              <a:t>工業品市場的客戶通常較少，因爲它面對的客戶通常不一定是最終的消費者。例如：生產輪胎的工廠，它的主力客戶是汽車製造廠。又如：</a:t>
            </a:r>
            <a:r>
              <a:rPr lang="en-US" altLang="zh-TW" sz="1800" dirty="0">
                <a:solidFill>
                  <a:srgbClr val="4D4D4D"/>
                </a:solidFill>
                <a:latin typeface="Times New Roman" pitchFamily="18" charset="0"/>
                <a:cs typeface="Times New Roman" pitchFamily="18" charset="0"/>
              </a:rPr>
              <a:t>TFT-LCD</a:t>
            </a:r>
            <a:r>
              <a:rPr lang="zh-TW" altLang="en-US" sz="1800" dirty="0">
                <a:solidFill>
                  <a:srgbClr val="4D4D4D"/>
                </a:solidFill>
                <a:latin typeface="Times New Roman" pitchFamily="18" charset="0"/>
                <a:cs typeface="Times New Roman" pitchFamily="18" charset="0"/>
              </a:rPr>
              <a:t>液晶面板主要是賣給製造個人電腦的廠商，或是賣給製造液晶電視機的廠商。</a:t>
            </a:r>
          </a:p>
          <a:p>
            <a:pPr>
              <a:lnSpc>
                <a:spcPct val="150000"/>
              </a:lnSpc>
            </a:pPr>
            <a:r>
              <a:rPr lang="en-US" altLang="zh-TW" sz="1800" dirty="0">
                <a:solidFill>
                  <a:srgbClr val="4D4D4D"/>
                </a:solidFill>
                <a:latin typeface="Times New Roman" pitchFamily="18" charset="0"/>
                <a:cs typeface="Times New Roman" pitchFamily="18" charset="0"/>
              </a:rPr>
              <a:t>2</a:t>
            </a:r>
            <a:r>
              <a:rPr lang="zh-TW" altLang="en-US" sz="1800" dirty="0">
                <a:solidFill>
                  <a:srgbClr val="4D4D4D"/>
                </a:solidFill>
                <a:latin typeface="Times New Roman" pitchFamily="18" charset="0"/>
                <a:cs typeface="Times New Roman" pitchFamily="18" charset="0"/>
              </a:rPr>
              <a:t>、大金額的購買者</a:t>
            </a:r>
          </a:p>
          <a:p>
            <a:pPr>
              <a:lnSpc>
                <a:spcPct val="150000"/>
              </a:lnSpc>
            </a:pPr>
            <a:r>
              <a:rPr lang="zh-TW" altLang="en-US" sz="1800" dirty="0">
                <a:solidFill>
                  <a:srgbClr val="4D4D4D"/>
                </a:solidFill>
                <a:latin typeface="Times New Roman" pitchFamily="18" charset="0"/>
                <a:cs typeface="Times New Roman" pitchFamily="18" charset="0"/>
              </a:rPr>
              <a:t>在這少數購買者裏，其每家採購的金額，通常相當巨大。例如：廣達、仁寶、英業達等</a:t>
            </a:r>
            <a:r>
              <a:rPr lang="en-US" altLang="zh-TW" sz="1800" dirty="0">
                <a:solidFill>
                  <a:srgbClr val="4D4D4D"/>
                </a:solidFill>
                <a:latin typeface="Times New Roman" pitchFamily="18" charset="0"/>
                <a:cs typeface="Times New Roman" pitchFamily="18" charset="0"/>
              </a:rPr>
              <a:t>NB</a:t>
            </a:r>
            <a:r>
              <a:rPr lang="zh-TW" altLang="en-US" sz="1800" dirty="0">
                <a:solidFill>
                  <a:srgbClr val="4D4D4D"/>
                </a:solidFill>
                <a:latin typeface="Times New Roman" pitchFamily="18" charset="0"/>
                <a:cs typeface="Times New Roman" pitchFamily="18" charset="0"/>
              </a:rPr>
              <a:t>電腦公司，每年向</a:t>
            </a:r>
            <a:r>
              <a:rPr lang="en-US" altLang="zh-TW" sz="1800" dirty="0">
                <a:solidFill>
                  <a:srgbClr val="4D4D4D"/>
                </a:solidFill>
                <a:latin typeface="Times New Roman" pitchFamily="18" charset="0"/>
                <a:cs typeface="Times New Roman" pitchFamily="18" charset="0"/>
              </a:rPr>
              <a:t>TFT-LCD</a:t>
            </a:r>
            <a:r>
              <a:rPr lang="zh-TW" altLang="en-US" sz="1800" dirty="0">
                <a:solidFill>
                  <a:srgbClr val="4D4D4D"/>
                </a:solidFill>
                <a:latin typeface="Times New Roman" pitchFamily="18" charset="0"/>
                <a:cs typeface="Times New Roman" pitchFamily="18" charset="0"/>
              </a:rPr>
              <a:t>廠商購買很大量的液晶面板。</a:t>
            </a:r>
          </a:p>
          <a:p>
            <a:pPr>
              <a:lnSpc>
                <a:spcPct val="150000"/>
              </a:lnSpc>
            </a:pPr>
            <a:r>
              <a:rPr lang="en-US" altLang="zh-TW" sz="1800" dirty="0">
                <a:solidFill>
                  <a:srgbClr val="4D4D4D"/>
                </a:solidFill>
                <a:latin typeface="Times New Roman" pitchFamily="18" charset="0"/>
                <a:cs typeface="Times New Roman" pitchFamily="18" charset="0"/>
              </a:rPr>
              <a:t>3</a:t>
            </a:r>
            <a:r>
              <a:rPr lang="zh-TW" altLang="en-US" sz="1800" dirty="0">
                <a:solidFill>
                  <a:srgbClr val="4D4D4D"/>
                </a:solidFill>
                <a:latin typeface="Times New Roman" pitchFamily="18" charset="0"/>
                <a:cs typeface="Times New Roman" pitchFamily="18" charset="0"/>
              </a:rPr>
              <a:t>、地理位置集中的購買者</a:t>
            </a:r>
          </a:p>
          <a:p>
            <a:pPr>
              <a:lnSpc>
                <a:spcPct val="150000"/>
              </a:lnSpc>
            </a:pPr>
            <a:r>
              <a:rPr lang="zh-TW" altLang="en-US" sz="1800" dirty="0">
                <a:solidFill>
                  <a:srgbClr val="4D4D4D"/>
                </a:solidFill>
                <a:latin typeface="Times New Roman" pitchFamily="18" charset="0"/>
                <a:cs typeface="Times New Roman" pitchFamily="18" charset="0"/>
              </a:rPr>
              <a:t>以美國工業品市場為例，主要的工業品市場絕大部分分布在東北部的七大洲，如：賓州、麻州、伊州、紐約州等；臺灣市場則集中在臺北市、新竹、臺中、臺南科學園區及新北市、桃園工業區等。</a:t>
            </a:r>
          </a:p>
          <a:p>
            <a:pPr>
              <a:lnSpc>
                <a:spcPct val="150000"/>
              </a:lnSpc>
            </a:pPr>
            <a:r>
              <a:rPr lang="en-US" altLang="zh-TW" sz="1800" dirty="0">
                <a:solidFill>
                  <a:srgbClr val="4D4D4D"/>
                </a:solidFill>
                <a:latin typeface="Times New Roman" pitchFamily="18" charset="0"/>
                <a:cs typeface="Times New Roman" pitchFamily="18" charset="0"/>
              </a:rPr>
              <a:t>4</a:t>
            </a:r>
            <a:r>
              <a:rPr lang="zh-TW" altLang="en-US" sz="1800" dirty="0">
                <a:solidFill>
                  <a:srgbClr val="4D4D4D"/>
                </a:solidFill>
                <a:latin typeface="Times New Roman" pitchFamily="18" charset="0"/>
                <a:cs typeface="Times New Roman" pitchFamily="18" charset="0"/>
              </a:rPr>
              <a:t>、低彈性的需求</a:t>
            </a:r>
          </a:p>
          <a:p>
            <a:pPr>
              <a:lnSpc>
                <a:spcPct val="150000"/>
              </a:lnSpc>
            </a:pPr>
            <a:r>
              <a:rPr lang="zh-TW" altLang="en-US" sz="1800" dirty="0">
                <a:solidFill>
                  <a:srgbClr val="4D4D4D"/>
                </a:solidFill>
                <a:latin typeface="Times New Roman" pitchFamily="18" charset="0"/>
                <a:cs typeface="Times New Roman" pitchFamily="18" charset="0"/>
              </a:rPr>
              <a:t>工業產品的價格彈性比較低，不會因為調高價格而大量少買，也不會因為降價而大量增購。因爲工業品是依訂單而進行採購，跟消費品不一樣，消費品一降價，可以多買一些，留著以後使用。</a:t>
            </a:r>
          </a:p>
          <a:p>
            <a:pPr>
              <a:lnSpc>
                <a:spcPct val="150000"/>
              </a:lnSpc>
            </a:pPr>
            <a:r>
              <a:rPr lang="en-US" altLang="zh-TW" sz="1800" dirty="0">
                <a:solidFill>
                  <a:srgbClr val="4D4D4D"/>
                </a:solidFill>
                <a:latin typeface="Times New Roman" pitchFamily="18" charset="0"/>
                <a:cs typeface="Times New Roman" pitchFamily="18" charset="0"/>
              </a:rPr>
              <a:t>5</a:t>
            </a:r>
            <a:r>
              <a:rPr lang="zh-TW" altLang="en-US" sz="1800" dirty="0">
                <a:solidFill>
                  <a:srgbClr val="4D4D4D"/>
                </a:solidFill>
                <a:latin typeface="Times New Roman" pitchFamily="18" charset="0"/>
                <a:cs typeface="Times New Roman" pitchFamily="18" charset="0"/>
              </a:rPr>
              <a:t>、衍生的需求</a:t>
            </a:r>
          </a:p>
          <a:p>
            <a:pPr>
              <a:lnSpc>
                <a:spcPct val="150000"/>
              </a:lnSpc>
            </a:pPr>
            <a:r>
              <a:rPr lang="zh-TW" altLang="en-US" sz="1800" dirty="0">
                <a:solidFill>
                  <a:srgbClr val="4D4D4D"/>
                </a:solidFill>
                <a:latin typeface="Times New Roman" pitchFamily="18" charset="0"/>
                <a:cs typeface="Times New Roman" pitchFamily="18" charset="0"/>
              </a:rPr>
              <a:t>工業品需視消費者市場需求的狀況而使其生產有所增減。當消費市場大幅成長時，其工業品市場也會跟著水漲船高，因工業品大部分屬於加工零組件、原物材料、附件品、組合品等，係一種衍生性的需求。例如：現在液晶電視、液晶顯示器很看好，就帶動液晶面板的暢銷。</a:t>
            </a:r>
          </a:p>
          <a:p>
            <a:pPr>
              <a:lnSpc>
                <a:spcPct val="150000"/>
              </a:lnSpc>
            </a:pPr>
            <a:r>
              <a:rPr lang="en-US" altLang="zh-TW" sz="1800" dirty="0">
                <a:solidFill>
                  <a:srgbClr val="4D4D4D"/>
                </a:solidFill>
                <a:latin typeface="Times New Roman" pitchFamily="18" charset="0"/>
                <a:cs typeface="Times New Roman" pitchFamily="18" charset="0"/>
              </a:rPr>
              <a:t>6</a:t>
            </a:r>
            <a:r>
              <a:rPr lang="zh-TW" altLang="en-US" sz="1800" dirty="0">
                <a:solidFill>
                  <a:srgbClr val="4D4D4D"/>
                </a:solidFill>
                <a:latin typeface="Times New Roman" pitchFamily="18" charset="0"/>
                <a:cs typeface="Times New Roman" pitchFamily="18" charset="0"/>
              </a:rPr>
              <a:t>、專業的購買</a:t>
            </a:r>
          </a:p>
          <a:p>
            <a:pPr>
              <a:lnSpc>
                <a:spcPct val="150000"/>
              </a:lnSpc>
            </a:pPr>
            <a:r>
              <a:rPr lang="zh-TW" altLang="en-US" sz="1800" dirty="0">
                <a:solidFill>
                  <a:srgbClr val="4D4D4D"/>
                </a:solidFill>
                <a:latin typeface="Times New Roman" pitchFamily="18" charset="0"/>
                <a:cs typeface="Times New Roman" pitchFamily="18" charset="0"/>
              </a:rPr>
              <a:t>工業品的採購人員對該產品都具有充分之經驗與專業知識，與消費品的購買人員只重品牌、色彩、外型、價格、包裝等因素是大不相同的。當然，專業的購買，還是很重視價格，希望為公司省錢。</a:t>
            </a:r>
          </a:p>
          <a:p>
            <a:pPr>
              <a:lnSpc>
                <a:spcPct val="150000"/>
              </a:lnSpc>
            </a:pPr>
            <a:r>
              <a:rPr lang="en-US" altLang="zh-TW" sz="1800" dirty="0">
                <a:solidFill>
                  <a:srgbClr val="4D4D4D"/>
                </a:solidFill>
                <a:latin typeface="Times New Roman" pitchFamily="18" charset="0"/>
                <a:cs typeface="Times New Roman" pitchFamily="18" charset="0"/>
              </a:rPr>
              <a:t>7</a:t>
            </a:r>
            <a:r>
              <a:rPr lang="zh-TW" altLang="en-US" sz="1800" dirty="0">
                <a:solidFill>
                  <a:srgbClr val="4D4D4D"/>
                </a:solidFill>
                <a:latin typeface="Times New Roman" pitchFamily="18" charset="0"/>
                <a:cs typeface="Times New Roman" pitchFamily="18" charset="0"/>
              </a:rPr>
              <a:t>、其他特性</a:t>
            </a:r>
          </a:p>
          <a:p>
            <a:pPr>
              <a:lnSpc>
                <a:spcPct val="150000"/>
              </a:lnSpc>
            </a:pPr>
            <a:r>
              <a:rPr lang="zh-TW" altLang="en-US" sz="1800" dirty="0">
                <a:solidFill>
                  <a:srgbClr val="4D4D4D"/>
                </a:solidFill>
                <a:latin typeface="Times New Roman" pitchFamily="18" charset="0"/>
                <a:cs typeface="Times New Roman" pitchFamily="18" charset="0"/>
              </a:rPr>
              <a:t>有些重大設備採用租賃方式，以及有時候買賣雙方會進行互惠性採購。例如：廣達電腦公司曾向美國惠普公司訂購公司數字化設備與系統，以爭取該公司下單給廣達公司的筆記型</a:t>
            </a:r>
            <a:r>
              <a:rPr lang="en-US" altLang="zh-TW" sz="1800" dirty="0">
                <a:solidFill>
                  <a:srgbClr val="4D4D4D"/>
                </a:solidFill>
                <a:latin typeface="Times New Roman" pitchFamily="18" charset="0"/>
                <a:cs typeface="Times New Roman" pitchFamily="18" charset="0"/>
              </a:rPr>
              <a:t>NB OEM</a:t>
            </a:r>
            <a:r>
              <a:rPr lang="zh-TW" altLang="en-US" sz="1800" dirty="0">
                <a:solidFill>
                  <a:srgbClr val="4D4D4D"/>
                </a:solidFill>
                <a:latin typeface="Times New Roman" pitchFamily="18" charset="0"/>
                <a:cs typeface="Times New Roman" pitchFamily="18" charset="0"/>
              </a:rPr>
              <a:t>代工合約。</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effectLst/>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zh-CN" sz="1800" dirty="0">
                <a:effectLst/>
                <a:ea typeface="宋体" panose="02010600030101010101" pitchFamily="2" charset="-122"/>
                <a:cs typeface="Times New Roman" panose="02020603050405020304" pitchFamily="18" charset="0"/>
              </a:rPr>
              <a:t>顧客（</a:t>
            </a:r>
            <a:r>
              <a:rPr lang="en-US" altLang="zh-CN" sz="1800" dirty="0">
                <a:effectLst/>
                <a:latin typeface="宋体" panose="02010600030101010101" pitchFamily="2" charset="-122"/>
                <a:cs typeface="Times New Roman" panose="02020603050405020304" pitchFamily="18" charset="0"/>
              </a:rPr>
              <a:t>Customers</a:t>
            </a:r>
            <a:r>
              <a:rPr lang="zh-TW" altLang="zh-CN" sz="1800" dirty="0">
                <a:effectLst/>
                <a:ea typeface="宋体" panose="02010600030101010101" pitchFamily="2" charset="-122"/>
                <a:cs typeface="Times New Roman" panose="02020603050405020304" pitchFamily="18" charset="0"/>
              </a:rPr>
              <a:t>）可以分為兩種，一種被稱為消費者（</a:t>
            </a:r>
            <a:r>
              <a:rPr lang="en-US" altLang="zh-CN" sz="1800" dirty="0">
                <a:effectLst/>
                <a:latin typeface="宋体" panose="02010600030101010101" pitchFamily="2" charset="-122"/>
                <a:cs typeface="Times New Roman" panose="02020603050405020304" pitchFamily="18" charset="0"/>
              </a:rPr>
              <a:t>Consumers</a:t>
            </a:r>
            <a:r>
              <a:rPr lang="zh-TW" altLang="zh-CN" sz="1800" dirty="0">
                <a:effectLst/>
                <a:ea typeface="宋体" panose="02010600030101010101" pitchFamily="2" charset="-122"/>
                <a:cs typeface="Times New Roman" panose="02020603050405020304" pitchFamily="18" charset="0"/>
              </a:rPr>
              <a:t>），一種被稱為工業用戶（</a:t>
            </a:r>
            <a:r>
              <a:rPr lang="en-US" altLang="zh-CN" sz="1800" dirty="0">
                <a:effectLst/>
                <a:latin typeface="宋体" panose="02010600030101010101" pitchFamily="2" charset="-122"/>
                <a:cs typeface="Times New Roman" panose="02020603050405020304" pitchFamily="18" charset="0"/>
              </a:rPr>
              <a:t>Industrial Buyers</a:t>
            </a:r>
            <a:r>
              <a:rPr lang="zh-TW" altLang="zh-CN" sz="1800" dirty="0">
                <a:effectLst/>
                <a:ea typeface="宋体" panose="02010600030101010101" pitchFamily="2" charset="-122"/>
                <a:cs typeface="Times New Roman" panose="02020603050405020304" pitchFamily="18" charset="0"/>
              </a:rPr>
              <a:t>）。當顧客（通常這時的顧客是指個人或家庭）購買產品或服務的目的是為了供其最終直接消費之用，則該產品或服務便被稱為「消費品」，而購買該產品的顧客則被稱為「消費者」。例如咖啡飲用者購買咖啡豆回來自己煮咖啡，則此時咖啡豆便是消費品，而咖啡飲用者便是消費者。反之，當顧客（通常這時的顧客是指組織）購買產品或服務的目的是為了投入再製造、再生產與再銷售，則該產品便被稱為「工業品」，而購買該產品的顧客則被稱為「工業用戶」。例如星巴克購買咖啡豆來製作星冰樂，則此時咖啡豆便是工業品，而星巴克便是工業用戶。通常，由消費者所構成的市場被稱為消費市場（</a:t>
            </a:r>
            <a:r>
              <a:rPr lang="en-US" altLang="zh-CN" sz="1800" dirty="0">
                <a:effectLst/>
                <a:latin typeface="宋体" panose="02010600030101010101" pitchFamily="2" charset="-122"/>
                <a:cs typeface="Times New Roman" panose="02020603050405020304" pitchFamily="18" charset="0"/>
              </a:rPr>
              <a:t>Consumer Market</a:t>
            </a:r>
            <a:r>
              <a:rPr lang="zh-TW" altLang="zh-CN" sz="1800" dirty="0">
                <a:effectLst/>
                <a:ea typeface="宋体" panose="02010600030101010101" pitchFamily="2" charset="-122"/>
                <a:cs typeface="Times New Roman" panose="02020603050405020304" pitchFamily="18" charset="0"/>
              </a:rPr>
              <a:t>）。相對地，由工業用戶所構成的市場被稱為組織市場（</a:t>
            </a:r>
            <a:r>
              <a:rPr lang="en-US" altLang="zh-CN" sz="1800" dirty="0">
                <a:effectLst/>
                <a:latin typeface="宋体" panose="02010600030101010101" pitchFamily="2" charset="-122"/>
                <a:cs typeface="Times New Roman" panose="02020603050405020304" pitchFamily="18" charset="0"/>
              </a:rPr>
              <a:t>Organizational Market</a:t>
            </a:r>
            <a:r>
              <a:rPr lang="zh-TW" altLang="zh-CN" sz="1800" dirty="0">
                <a:effectLst/>
                <a:ea typeface="宋体" panose="02010600030101010101" pitchFamily="2" charset="-122"/>
                <a:cs typeface="Times New Roman" panose="02020603050405020304" pitchFamily="18" charset="0"/>
              </a:rPr>
              <a:t>），又稱工業市場（</a:t>
            </a:r>
            <a:r>
              <a:rPr lang="en-US" altLang="zh-CN" sz="1800" dirty="0">
                <a:effectLst/>
                <a:latin typeface="宋体" panose="02010600030101010101" pitchFamily="2" charset="-122"/>
                <a:cs typeface="Times New Roman" panose="02020603050405020304" pitchFamily="18" charset="0"/>
              </a:rPr>
              <a:t>Industrial Market</a:t>
            </a:r>
            <a:r>
              <a:rPr lang="zh-TW" altLang="zh-CN" sz="1800" dirty="0">
                <a:effectLst/>
                <a:ea typeface="宋体" panose="02010600030101010101" pitchFamily="2" charset="-122"/>
                <a:cs typeface="Times New Roman" panose="02020603050405020304" pitchFamily="18" charset="0"/>
              </a:rPr>
              <a:t>），也稱企業市場（</a:t>
            </a:r>
            <a:r>
              <a:rPr lang="en-US" altLang="zh-CN" sz="1800" dirty="0">
                <a:effectLst/>
                <a:latin typeface="宋体" panose="02010600030101010101" pitchFamily="2" charset="-122"/>
                <a:cs typeface="Times New Roman" panose="02020603050405020304" pitchFamily="18" charset="0"/>
              </a:rPr>
              <a:t>Business Market</a:t>
            </a:r>
            <a:r>
              <a:rPr lang="zh-TW" altLang="zh-CN" sz="1800" dirty="0">
                <a:effectLst/>
                <a:ea typeface="宋体" panose="02010600030101010101" pitchFamily="2" charset="-122"/>
                <a:cs typeface="Times New Roman" panose="02020603050405020304" pitchFamily="18" charset="0"/>
              </a:rPr>
              <a:t>）。</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zh-CN" sz="1800" dirty="0">
                <a:effectLst/>
                <a:ea typeface="宋体" panose="02010600030101010101" pitchFamily="2" charset="-122"/>
                <a:cs typeface="Times New Roman" panose="02020603050405020304" pitchFamily="18" charset="0"/>
              </a:rPr>
              <a:t>如前所述，消費市場與工業市場的區別和產品或服務的種類無關。也就是說，同一種產品可能既是消費品，也是工業品。以柳丁為例，家庭主婦買回來榨汁是為了家庭消費之用，因此是消費品；若是由可口可樂公司購入以作為製作美之源果粒橙之用，則變成工業品。因此，工業品和消費品的區分，以及工業市場和消費市場的區分，主要是依據顧客的購買目的而定，而非按照產品的種類來區分。</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a:t>
            </a:fld>
            <a:endParaRPr lang="en-US" altLang="zh-CN" dirty="0"/>
          </a:p>
        </p:txBody>
      </p:sp>
    </p:spTree>
    <p:extLst>
      <p:ext uri="{BB962C8B-B14F-4D97-AF65-F5344CB8AC3E}">
        <p14:creationId xmlns:p14="http://schemas.microsoft.com/office/powerpoint/2010/main" val="35089278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、無店鋪販賣經營要點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要成功經營無店鋪販賣，應注意下列幾個要點：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、要建立完善的客戶資料檔案（</a:t>
            </a:r>
            <a:r>
              <a:rPr lang="en-US" altLang="zh-TW" sz="1200" dirty="0"/>
              <a:t>CRM</a:t>
            </a:r>
            <a:r>
              <a:rPr lang="zh-TW" altLang="en-US" sz="1200" dirty="0"/>
              <a:t>，顧客關係管理的一種資訊系統）。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、產品要具備足夠之特色（或銷售獨特點）。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、訂價要合理，不應比店面貴。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、要建立快速的配送系統（委外處理）（宅配公司已日趨普及進步）。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、要有負責任的售後服務作業（客服中心平台）。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、要建立企業形象及商譽，讓消費者信任。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、要有一套規劃完善的經營管理制度與資訊系統（電話訂購、物流出貨、信用卡刷卡金流及商品資訊四大系統）。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、要擇定適合做無店鋪販賣之產品類別。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、要努力開展行銷動作，建立消費者心目中的品牌知名度。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、需有可信賴與安全的金流機制與銀行配合。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、推出分期付款（免息），從</a:t>
            </a:r>
            <a:r>
              <a:rPr lang="en-US" altLang="zh-TW" sz="1200" dirty="0"/>
              <a:t>3~12</a:t>
            </a:r>
            <a:r>
              <a:rPr lang="zh-TW" altLang="en-US" sz="1200" dirty="0"/>
              <a:t>期的分期，使消費者減低一次支出消費負擔，提升購買意願。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、七天鑑賞期之内，可無條件退貨。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、七天之内必送到家中，都會區内三天内即會送到。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、客服中心</a:t>
            </a:r>
            <a:r>
              <a:rPr lang="en-US" altLang="zh-TW" sz="1200" dirty="0"/>
              <a:t>24</a:t>
            </a:r>
            <a:r>
              <a:rPr lang="zh-TW" altLang="en-US" sz="1200" dirty="0"/>
              <a:t>小時無休接受電話訂購及售後服務詢答。</a:t>
            </a:r>
          </a:p>
          <a:p>
            <a:pPr>
              <a:lnSpc>
                <a:spcPct val="150000"/>
              </a:lnSpc>
            </a:pPr>
            <a:r>
              <a:rPr lang="en-US" altLang="zh-TW" sz="1200" dirty="0"/>
              <a:t>15</a:t>
            </a:r>
            <a:r>
              <a:rPr lang="zh-TW" altLang="en-US" sz="1200" dirty="0"/>
              <a:t>、免費型錄供人在便利商店取拿，或是免費寄到數十萬會員家去。</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60</a:t>
            </a:fld>
            <a:endParaRPr lang="en-US" altLang="zh-CN" dirty="0"/>
          </a:p>
        </p:txBody>
      </p:sp>
    </p:spTree>
    <p:extLst>
      <p:ext uri="{BB962C8B-B14F-4D97-AF65-F5344CB8AC3E}">
        <p14:creationId xmlns:p14="http://schemas.microsoft.com/office/powerpoint/2010/main" val="3976114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、授權加盟經營</a:t>
            </a:r>
            <a:r>
              <a:rPr lang="en-US" altLang="zh-TW" sz="1200" dirty="0"/>
              <a:t>Know-how</a:t>
            </a:r>
            <a:r>
              <a:rPr lang="zh-TW" altLang="en-US" sz="1200" dirty="0"/>
              <a:t>内容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有關授權加盟店整套經營</a:t>
            </a:r>
            <a:r>
              <a:rPr lang="en-US" altLang="zh-TW" sz="1200" dirty="0"/>
              <a:t>Know-how</a:t>
            </a:r>
            <a:r>
              <a:rPr lang="zh-TW" altLang="en-US" sz="1200" dirty="0"/>
              <a:t>之移轉項目，包括如下：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、區域的分配（配當）。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、地點的選擇評估。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、人員的訓練。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、店面設計與裝潢。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、統一化的廣告促銷。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、商品結構規劃。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、商品陳列安排。</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、作業程序指導。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、供貨儲運配合。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、統一化的標價。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、硬體機器的採購。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、經營管理的指導。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、連鎖店系統之優勢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各型各樣的連鎖店系統在最近幾年來，如雨後春筍般成立，形成行銷通路上一大革命趨勢，到底連鎖店系統有何優勢，兹概述如下：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、具規模經濟效益（</a:t>
            </a:r>
            <a:r>
              <a:rPr lang="en-US" altLang="zh-TW" sz="1200" dirty="0"/>
              <a:t>Economy Scale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連鎖店家數不斷擴張的結果，將對以下項目具有規模經濟效益：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、採購成本下降，因為採購量大，議價能力強。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、廣告促銷成本分攤下降，因為以同樣的廣告預算支出，連鎖店家數愈多，每家所負擔的分攤成本將下降。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a:t>
            </a:r>
            <a:r>
              <a:rPr lang="en-US" altLang="zh-TW" sz="1200" dirty="0"/>
              <a:t>Know-how</a:t>
            </a:r>
            <a:r>
              <a:rPr lang="zh-TW" altLang="en-US" sz="1200" dirty="0"/>
              <a:t>（經營與管理技能）養成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連鎖店愈開愈多，每一家店在經營過程中，必然會碰到困難與問題，如果將這些一一克服，必可以累積可觀的經營與管理技能，再將之標準化之後，廣泛運用於所開店面，如此，連鎖系統的成功營運就更有把握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、分散風險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連鎖店成立數十、數百家之後，將不會因為少數幾家店面無法賺錢，而導致整個事業的失敗，是故具有分散風險之功能。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、建立堅强形象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連鎖店面愈開愈多，與消費者的生活及消費也日益密切，藉著强大連鎖力量，可以建立有利與堅强的形象，如此也有助於營運之發展。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十一、案例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1&gt;</a:t>
            </a:r>
            <a:r>
              <a:rPr lang="zh-TW" altLang="en-US" sz="1200" dirty="0"/>
              <a:t>丹堤咖啡的加盟條件及加盟流程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、丹堤咖啡加盟條件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加盟金：</a:t>
            </a:r>
            <a:r>
              <a:rPr lang="en-US" altLang="zh-TW" sz="1200" dirty="0"/>
              <a:t>30</a:t>
            </a:r>
            <a:r>
              <a:rPr lang="zh-TW" altLang="en-US" sz="1200" dirty="0"/>
              <a:t>萬元（每月不需再繳權利金）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保證金：</a:t>
            </a:r>
            <a:r>
              <a:rPr lang="en-US" altLang="zh-TW" sz="1200" dirty="0"/>
              <a:t>30</a:t>
            </a:r>
            <a:r>
              <a:rPr lang="zh-TW" altLang="en-US" sz="1200" dirty="0"/>
              <a:t>萬元（契約期滿不再續約無息退還）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人力支援費用：</a:t>
            </a:r>
            <a:r>
              <a:rPr lang="en-US" altLang="zh-TW" sz="1200" dirty="0"/>
              <a:t>8</a:t>
            </a:r>
            <a:r>
              <a:rPr lang="zh-TW" altLang="en-US" sz="1200" dirty="0"/>
              <a:t>萬元（總公司提供</a:t>
            </a:r>
            <a:r>
              <a:rPr lang="en-US" altLang="zh-TW" sz="1200" dirty="0"/>
              <a:t>2</a:t>
            </a:r>
            <a:r>
              <a:rPr lang="zh-TW" altLang="en-US" sz="1200" dirty="0"/>
              <a:t>位主管入店輔導營運，</a:t>
            </a:r>
            <a:r>
              <a:rPr lang="en-US" altLang="zh-TW" sz="1200" dirty="0"/>
              <a:t>1</a:t>
            </a:r>
            <a:r>
              <a:rPr lang="zh-TW" altLang="en-US" sz="1200" dirty="0"/>
              <a:t>位五週、</a:t>
            </a:r>
            <a:r>
              <a:rPr lang="en-US" altLang="zh-TW" sz="1200" dirty="0"/>
              <a:t>1</a:t>
            </a:r>
            <a:r>
              <a:rPr lang="zh-TW" altLang="en-US" sz="1200" dirty="0"/>
              <a:t>位三週）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契約期間：三年（三年後續約不需再繳加盟金）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投資金額：一般店面</a:t>
            </a:r>
            <a:r>
              <a:rPr lang="en-US" altLang="zh-TW" sz="1200" dirty="0"/>
              <a:t>40</a:t>
            </a:r>
            <a:r>
              <a:rPr lang="zh-TW" altLang="en-US" sz="1200" dirty="0"/>
              <a:t>坪左右約</a:t>
            </a:r>
            <a:r>
              <a:rPr lang="en-US" altLang="zh-TW" sz="1200" dirty="0"/>
              <a:t>550</a:t>
            </a:r>
            <a:r>
              <a:rPr lang="zh-TW" altLang="en-US" sz="1200" dirty="0"/>
              <a:t>萬元（單一樓面），内含加盟金、保證金、人力支援費、裝潢、硬體設施、機器設備等（不含房屋租金、押金、</a:t>
            </a:r>
            <a:r>
              <a:rPr lang="en-US" altLang="zh-TW" sz="1200" dirty="0"/>
              <a:t>5%</a:t>
            </a:r>
            <a:r>
              <a:rPr lang="zh-TW" altLang="en-US" sz="1200" dirty="0"/>
              <a:t>營業稅）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、加盟流程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雙方拜訪約談：加盟契約、規章説明，雙方充分溝通加盟觀念。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閲讀了解加盟契約、規章。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簽訂加盟契約。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尋找店面、設立公司。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教育訓練、門市實習、人員招募。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開店籌備會、員工結業式、開店準備。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營業開始。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十四、國内行銷通路最新的七大趨勢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目前，國内供貨廠商也好或是現有的零售商也好，都有了顯著性的最新趨勢，如下七項：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、供貨廠商建立自主行銷零售通路趨勢。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、加盟連鎖化擴大趨勢，愈來愈熱烈。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、直營連鎖化擴大趨勢。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、大規模化店趨勢。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、虛擬通路不斷快速成長趨勢。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、商品上市進入多元化、多角化通路策略趨勢。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、各大通路廠商均加速擴大展店，形成規模經濟性。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十五、對大型零售商的策略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1</a:t>
            </a:r>
            <a:r>
              <a:rPr lang="zh-TW" altLang="en-US" sz="1200" dirty="0"/>
              <a:t>：設立大客戶組織單位，專員對應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供貨廠商通常會設立</a:t>
            </a:r>
            <a:r>
              <a:rPr lang="en-US" altLang="zh-TW" sz="1200" dirty="0"/>
              <a:t>Key Account</a:t>
            </a:r>
            <a:r>
              <a:rPr lang="zh-TW" altLang="en-US" sz="1200" dirty="0"/>
              <a:t>零售商大客戶，例如將全聯福利中心、家樂福、統一超商、大潤發、屈臣氏等都視為大客戶，因此設立專員小組或高階主管的組織制度，以統籌並建立與這些大型零售商的良好互動人際關係。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2</a:t>
            </a:r>
            <a:r>
              <a:rPr lang="zh-TW" altLang="en-US" sz="1200" dirty="0"/>
              <a:t>：全面善意配合他們的行銷促銷活動及政策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品牌大廠應全面善意配合這些零售商大客戶的政策需求、合理要求及其重大行銷促銷活動，他們才會視我們為良好合作的往來供應商。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3</a:t>
            </a:r>
            <a:r>
              <a:rPr lang="zh-TW" altLang="en-US" sz="1200" dirty="0"/>
              <a:t>：加大店頭行銷預算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大型零售商為提升他們的業績，經常也會要求各個大型供貨品牌大廠多多加强店頭行銷活動的預算，亦即多舉辦價格折扣促銷優惠活動、贈獎、抽獎、試吃、試喝、專區展示、專人解説等活動，以拉攏人氣並促進買氣等目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4</a:t>
            </a:r>
            <a:r>
              <a:rPr lang="zh-TW" altLang="en-US" sz="1200" dirty="0"/>
              <a:t>：全臺性密集鋪貨，讓消費者便利買到東西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供貨大廠基本上都會朝著全臺大小零售據點全面鋪貨的目標，除了大型連鎖零售據點外，比較偏遠的鄉鎮地區，也會透過各縣市經銷商的銷售管道而鋪貨出去。務期達到全臺密集性鋪貨目標，此對消費者也是一種便利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5</a:t>
            </a:r>
            <a:r>
              <a:rPr lang="zh-TW" altLang="en-US" sz="1200" dirty="0"/>
              <a:t>：加强與大型零售商獨自合作促銷活動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現在大型零售商除了全店大型促銷活動外，平常也會要求各品牌大廠輪流與他們舉行獨家合作推出的價格折扣</a:t>
            </a:r>
            <a:r>
              <a:rPr lang="en-US" altLang="zh-TW" sz="1200" dirty="0"/>
              <a:t>SP</a:t>
            </a:r>
            <a:r>
              <a:rPr lang="zh-TW" altLang="en-US" sz="1200" dirty="0"/>
              <a:t>促銷活動，因為大廠的銷售量平常占比較高，故也能帶來零售商業績的上升。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6</a:t>
            </a:r>
            <a:r>
              <a:rPr lang="zh-TW" altLang="en-US" sz="1200" dirty="0"/>
              <a:t>：加强開發新產品，協助零售商增加業績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供貨廠商同一樣舊產品賣久了，銷售自然可略降或平平，不易增加，除非增加新產品上市，因此，零售商也會要求供貨廠商新產品上市，以吸引提振買氣。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7</a:t>
            </a:r>
            <a:r>
              <a:rPr lang="zh-TW" altLang="en-US" sz="1200" dirty="0"/>
              <a:t>：爭取好的與醒目的陳列區位、櫃位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供貨廠商業務人員應該努力與現場零售商爭取到比較有利、比較醒目的產品陳列位置，如此也較有利消費者注目到或便利取拿或找到。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8</a:t>
            </a:r>
            <a:r>
              <a:rPr lang="zh-TW" altLang="en-US" sz="1200" dirty="0"/>
              <a:t>：投入較大廣告費用支援銷售成績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供貨廠商在大打廣告期間，理論上銷售業績都會有部分的增加，或是大幅提升的業績。因此，零售商也都會對供貨廠商要求有廣告預算支出，來強打新產品上市，促銷零售據點的業績增加。這些是品牌大廠比較容易做到的，對中小企業就困難些，因為中小企業營業額小，再打廣告可能就不賺錢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a:t>
            </a:r>
            <a:r>
              <a:rPr lang="en-US" altLang="zh-TW" sz="1200" dirty="0"/>
              <a:t>9</a:t>
            </a:r>
            <a:r>
              <a:rPr lang="zh-TW" altLang="en-US" sz="1200" dirty="0"/>
              <a:t>：考慮為大零售商自有品牌代工的可能性</a:t>
            </a:r>
          </a:p>
          <a:p>
            <a:pPr>
              <a:lnSpc>
                <a:spcPct val="150000"/>
              </a:lnSpc>
            </a:pPr>
            <a:r>
              <a:rPr lang="zh-TW" altLang="en-US" sz="1200" dirty="0"/>
              <a:t>現在大零售商也紛紛推出自有品牌，包括洗髮精、礦泉水、餅乾、清潔用品、泡麵等，這些無異都跟品牌大廠搶生意，因此引起品牌大廠的抱怨。因此，大零售商都找中型供貨廠代工</a:t>
            </a:r>
            <a:r>
              <a:rPr lang="en-US" altLang="zh-TW" sz="1200" dirty="0"/>
              <a:t>OEM</a:t>
            </a:r>
            <a:r>
              <a:rPr lang="zh-TW" altLang="en-US" sz="1200" dirty="0"/>
              <a:t>，因為其受影響性比較小。</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61</a:t>
            </a:fld>
            <a:endParaRPr lang="en-US" altLang="zh-CN" dirty="0"/>
          </a:p>
        </p:txBody>
      </p:sp>
    </p:spTree>
    <p:extLst>
      <p:ext uri="{BB962C8B-B14F-4D97-AF65-F5344CB8AC3E}">
        <p14:creationId xmlns:p14="http://schemas.microsoft.com/office/powerpoint/2010/main" val="31859228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第三節 通路的動態性與變化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一、多通路行銷系統的成長（</a:t>
            </a:r>
            <a:r>
              <a:rPr lang="en-US" altLang="zh-TW" sz="1200" dirty="0"/>
              <a:t>Growth of Multichannel Marketing System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所謂多通路行銷系統，係指透過兩種以上的行銷通路在市場上運作。這兩種以上的行銷通路，可能包括了百貨公司、專賣店、批發倉庫、經銷系統、連鎖店、總代理，甚至是虛擬通路或無店鋪通路等模式。藉著更多樣的通路系統，以期將更多樣的產品，更快的銷售給消費者，並且提高市場占有率。此系統又可稱為多重配銷，意指藉不同配銷管道，而服務不同層面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多重通路系統，亦指生產者或批發商同時採用兩種或兩種以上的通路，以供應同一市場或不同的市場，例如：桂格麥片公司就採取四重通路系統，如圖</a:t>
            </a:r>
            <a:r>
              <a:rPr lang="en-US" altLang="zh-TW" sz="1200" dirty="0"/>
              <a:t>9-11</a:t>
            </a:r>
            <a:r>
              <a:rPr lang="zh-TW" altLang="en-US" sz="1200" dirty="0"/>
              <a:t>所示。桂格麥片公司一方面自行銷售產品給大型食品加工廠與餐廳，同時也直接對超級市場銷售。此外，為顧及多重通路，仍很重視小型購買者及零售商，所以會供應給小食品加工廠和一般家庭用戶；最後，它還設置許多經銷商，專門發貨給零售店。例如：統一食品公司，一方面自行開設便利商店，一方面則在其他便利商店、餐廳和飯店等銷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綜上所述，廠商發展多通路行銷的原因有幾點：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、為便利服務更多不同來源的顧客群。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、為提高公司的總銷售業績及獲利。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、避免的通路過於集中某一個，而受其控制。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、通路的强弱，也不斷在變化中，公司必須針對各種變化，加以掌握。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、多元化通路也可以分散風險。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1&gt; </a:t>
            </a:r>
            <a:r>
              <a:rPr lang="zh-TW" altLang="en-US" sz="1200" dirty="0"/>
              <a:t>桂格麥片公司的多通路行銷體系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桂格麥片公司的多通路行銷體系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（一）、直接用戶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（二）、超級市場→家庭用戶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（三）、大型購物中心→家庭用戶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                     →小食品加工廠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（四）、經銷商→零售商→家庭用戶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9-11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、多元化、多樣化十二種銷售通路全面上架趨勢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最近幾年來，由於通路重要性大增，產品要出售就得上架，讓消費者看得到摸得着找得到。因此，供貨廠商的商品當然要盡可能布局在各種實體或虛擬通路全面上架，才能創造出最高的業績。另一方面，也由於零售通路自身，最近幾年的變化也很大，也很多元化、多樣化，因此帶來各種不同地區及管道的上架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製造廠商→（</a:t>
            </a:r>
            <a:r>
              <a:rPr lang="en-US" altLang="zh-TW" sz="1200" dirty="0"/>
              <a:t>1</a:t>
            </a:r>
            <a:r>
              <a:rPr lang="zh-TW" altLang="en-US" sz="1200" dirty="0"/>
              <a:t>、量販店、超市、便利商店、全省經銷商：各零售店、百貨公司、電視購物、網路購物、直營門市、宅配、預購、型錄、加盟門市）→消費者隨處可買到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9-14 </a:t>
            </a:r>
            <a:r>
              <a:rPr lang="zh-TW" altLang="en-US" sz="1200" dirty="0"/>
              <a:t>多元化十二種銷售通路趨勢（產品應盡可能在各種通路上架）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二、通路的合作、衝突與競爭（</a:t>
            </a:r>
            <a:r>
              <a:rPr lang="en-US" altLang="zh-TW" sz="1200" dirty="0"/>
              <a:t>Channel Cooperation</a:t>
            </a:r>
            <a:r>
              <a:rPr lang="zh-TW" altLang="en-US" sz="1200" dirty="0"/>
              <a:t>，</a:t>
            </a:r>
            <a:r>
              <a:rPr lang="en-US" altLang="zh-TW" sz="1200" dirty="0"/>
              <a:t>Conflict and Competition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、通路合作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此係指通路上下遊成員間基於互補與互利的考量，而雙方結盟或合作。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、經銷商與零售商之間的合作。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、虛擬通路與實體通路之間的合作。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、零售商彼此間的合作。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、工廠與通路商之間的合作。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、通路衝突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此係指一系統中不同層次間產生利益之衝突。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、通路衝突的原因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、製造商直接介入銷售體系：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例如：統一企業大舉建立</a:t>
            </a:r>
            <a:r>
              <a:rPr lang="en-US" altLang="zh-TW" sz="1200" dirty="0"/>
              <a:t>7-Eleven</a:t>
            </a:r>
            <a:r>
              <a:rPr lang="zh-TW" altLang="en-US" sz="1200" dirty="0"/>
              <a:t>便利商店及家樂福量販店連鎖系統，影響批發商及零售店之經營。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、經銷店尋求更多的供應來源：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例如：飲料經銷商現在都經銷兩種以上之產品，不再限於單一產品，以追求更豐厚的利潤，而不再完全為單一廠商賣命。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、經銷店不完全配合廠商要求：有些經銷店對於廠商的價格、促銷、服務、進貨、付款政策，並非完全照辦及遵從，而有自己的辦法處理，導致雙方步調無法統一。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、通路衝突解法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、應由總公司制訂整個系統的總目標，而使通路所有成員都能蒙受應有之利益。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、應定期由廠商出面邀約各通路成員舉行研討會，隨時發現問題、解決問題，進而建立共識與合作之精神。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、例如：統一企業在全國各縣市仍透過當地分公司出貨，而各地分公司則與當地的經銷商合資成立公司合作，共同努力推展業務。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、通路競爭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此係指廠商或通路成員爭取同一市場目標，而發生競爭的情況。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、例如：以水平通路競爭來看，販賣電器產品的通路，可能包括了百貨公司、電器量販店、家電經銷商等來源，而這些來源又均針對相同之購買消費群，故必然產生競爭情況。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、例如：從</a:t>
            </a:r>
            <a:r>
              <a:rPr lang="en-US" altLang="zh-TW" sz="1200" dirty="0"/>
              <a:t>3C</a:t>
            </a:r>
            <a:r>
              <a:rPr lang="zh-TW" altLang="en-US" sz="1200" dirty="0"/>
              <a:t>電腦通訊產品的水平通路來看，過去只有聯强國際、宏碁等等電腦通路商賣得多，現在則有燦坤</a:t>
            </a:r>
            <a:r>
              <a:rPr lang="en-US" altLang="zh-TW" sz="1200" dirty="0"/>
              <a:t>3C</a:t>
            </a:r>
            <a:r>
              <a:rPr lang="zh-TW" altLang="en-US" sz="1200" dirty="0"/>
              <a:t>、全國電子、順發</a:t>
            </a:r>
            <a:r>
              <a:rPr lang="en-US" altLang="zh-TW" sz="1200" dirty="0"/>
              <a:t>3C</a:t>
            </a:r>
            <a:r>
              <a:rPr lang="zh-TW" altLang="en-US" sz="1200" dirty="0"/>
              <a:t>等加入戰局。此外，電視購物頻道中，賣</a:t>
            </a:r>
            <a:r>
              <a:rPr lang="en-US" altLang="zh-TW" sz="1200" dirty="0"/>
              <a:t>3C</a:t>
            </a:r>
            <a:r>
              <a:rPr lang="zh-TW" altLang="en-US" sz="1200" dirty="0"/>
              <a:t>產品也有成長趨勢。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、另外，通路競爭亦指不同零售業別之間的取代競爭，例如百貨公司、網購、大賣場、超市、便利商店、購物中心等，彼此間也出現跨業互搶生意的狀況。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第四節 通路的設計與管理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一、通路設計決策（</a:t>
            </a:r>
            <a:r>
              <a:rPr lang="en-US" altLang="zh-TW" sz="1200" dirty="0"/>
              <a:t>Channel Design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、設定通路目標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廠商在進行有效的通路設計規劃時，首先必須先決定通路目標及找出公司慾提供產品與服務的目標市場在哪裏，因市場的選擇及通路的抉擇兩者是互相依存。此處的通路目標，主要是指：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、預期對客戶服務之水準。例如：高度便利化購買到本公司產品的目標。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、希望中間商擔任何種行銷功能。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、通路設計考慮因素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行銷人員在做通路設計時雖有最佳理想，但往往受限於下列幾個因素，而不得不做現實性的妥協：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、顧客特性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當公司的目標市場極廣且零散分布時，廠商為了有效服務到所有的顧客，必然需要採取二階段或三階段式的長通路型態以為因應。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、產品特性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產品的體積、重量、易腐性、標準化程度，均會影響通路的長度。當產品體積愈大，重量愈重、愈易腐壞、愈未標準化，則其行銷通路的階層就要愈短。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、中間商特性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此係指不同的中間商，在處理促銷、儲存、聯繫、配合、財力等條件上，均有不同的能力表現，也各有優缺點，而公司應衡量該選擇何種條件與素質的中間商配合，才最符合公司整體利益。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、競爭者特性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行銷人員在設計通路時，也應該對競爭對手採取之通路模式加以評估考量，以決定是否採同一模式，抑或不同模式，以求真正具有通路競爭力。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、公司本身特性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公司本身所擁有資源的多寡，也深深關係通路設計的意願程度。此資源係指公司之財力、業務開展力、對中間商的控制力及公司的整體規模等。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、環境變動特性</a:t>
            </a:r>
          </a:p>
          <a:p>
            <a:pPr>
              <a:lnSpc>
                <a:spcPct val="150000"/>
              </a:lnSpc>
            </a:pPr>
            <a:r>
              <a:rPr lang="zh-TW" altLang="en-US" sz="1200" dirty="0"/>
              <a:t>不同的時代環境，自有不同的通路轉變。而此環境變動包括了經濟是否景氣、消費者購買行為是否改變、市場是否完全競爭、法令是否有新規範、經濟規模是否形成、企業經營戰略的新趨勢、交通運輸系統的更新等項目。</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62</a:t>
            </a:fld>
            <a:endParaRPr lang="en-US" altLang="zh-CN" dirty="0"/>
          </a:p>
        </p:txBody>
      </p:sp>
    </p:spTree>
    <p:extLst>
      <p:ext uri="{BB962C8B-B14F-4D97-AF65-F5344CB8AC3E}">
        <p14:creationId xmlns:p14="http://schemas.microsoft.com/office/powerpoint/2010/main" val="34123723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二、通路方案之研究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、研究内容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廠商在制訂行銷通路方案時，應對下列三個項目内容做進一步研究：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、中間商型態（</a:t>
            </a:r>
            <a:r>
              <a:rPr lang="en-US" altLang="zh-TW" sz="1200" dirty="0"/>
              <a:t>Type of Intermediary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此係指中間商階層類型為何？一項產品推出上市前，應先決定要用何種通路型態，此包括總代理商、經銷商、零售店、專賣店、批發商或特殊通路等。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、中間商數量（</a:t>
            </a:r>
            <a:r>
              <a:rPr lang="en-US" altLang="zh-TW" sz="1200" dirty="0"/>
              <a:t>Number of Intermediary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可區分三種方式：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、密集經銷（</a:t>
            </a:r>
            <a:r>
              <a:rPr lang="en-US" altLang="zh-TW" sz="1200" dirty="0"/>
              <a:t>Intensive Distribution</a:t>
            </a:r>
            <a:r>
              <a:rPr lang="zh-TW" altLang="en-US" sz="1200" dirty="0"/>
              <a:t>）：此係指零售據點遍布市場各地，消費者可以很快購買到產品。一般的便利品（</a:t>
            </a:r>
            <a:r>
              <a:rPr lang="en-US" altLang="zh-TW" sz="1200" dirty="0"/>
              <a:t>Convenience Goods</a:t>
            </a:r>
            <a:r>
              <a:rPr lang="zh-TW" altLang="en-US" sz="1200" dirty="0"/>
              <a:t>）均屬此類，例如：速食麵、洗髮精、飲料、文具用品等。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、獨家經銷（</a:t>
            </a:r>
            <a:r>
              <a:rPr lang="en-US" altLang="zh-TW" sz="1200" dirty="0"/>
              <a:t>Exclusive Distribution</a:t>
            </a:r>
            <a:r>
              <a:rPr lang="zh-TW" altLang="en-US" sz="1200" dirty="0"/>
              <a:t>）：此係指廠商授權唯一一家中間商在某區域有銷售此產品之權力，具有高知名度之特殊品、名牌精品或工業品，大都採此類型，例如：機械設備、精密儀器、骨董等。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、選擇性經銷（</a:t>
            </a:r>
            <a:r>
              <a:rPr lang="en-US" altLang="zh-TW" sz="1200" dirty="0"/>
              <a:t>Selective Distribution</a:t>
            </a:r>
            <a:r>
              <a:rPr lang="zh-TW" altLang="en-US" sz="1200" dirty="0"/>
              <a:t>）：此係介於密集經銷與獨家經銷兩者間的類型，例如：汽車產品、健康食品、家電產品、電腦產品、家具產品、高知名品牌等均屬之。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、中間商之交易條件與責任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、價格政策：包括制式的價目表，以及數量及現金折扣。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、經銷區授權（</a:t>
            </a:r>
            <a:r>
              <a:rPr lang="en-US" altLang="zh-TW" sz="1200" dirty="0"/>
              <a:t>Territorial Rights</a:t>
            </a:r>
            <a:r>
              <a:rPr lang="zh-TW" altLang="en-US" sz="1200" dirty="0"/>
              <a:t>）：各經銷區域應劃分清楚，不可互相踰越。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、銷售條件：包括付款方式、產品保證、售後服務、儲運等條件。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、銷售目標（銷售量、銷售額）。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、其他條件與責任。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、評估通路方案（</a:t>
            </a:r>
            <a:r>
              <a:rPr lang="en-US" altLang="zh-TW" sz="1200" dirty="0"/>
              <a:t>Evaluate Channel Alternative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上面我們概要説了通路方案的考慮項目後，應該如何評估及決定是哪一個通路方案呢？以下是四個考量標準：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、成本與效益比較標準（</a:t>
            </a:r>
            <a:r>
              <a:rPr lang="en-US" altLang="zh-TW" sz="1200" dirty="0"/>
              <a:t>Economic Criteria</a:t>
            </a:r>
            <a:r>
              <a:rPr lang="zh-TW" altLang="en-US" sz="1200" dirty="0"/>
              <a:t>）（</a:t>
            </a:r>
            <a:r>
              <a:rPr lang="en-US" altLang="zh-TW" sz="1200" dirty="0"/>
              <a:t>Cost/Effect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不同的通路方案，會有不同的銷售收入、成本費用以及利潤率，因此必須互相預估比較，以求最具經濟效益或是成本效益最高者。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、控制標準（</a:t>
            </a:r>
            <a:r>
              <a:rPr lang="en-US" altLang="zh-TW" sz="1200" dirty="0"/>
              <a:t>Control Criteria</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也應考慮公司對中間商所能做到之控制與激勵能力，以求雙方搭配順利，減少衝突及對抗。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、適應標準（</a:t>
            </a:r>
            <a:r>
              <a:rPr lang="en-US" altLang="zh-TW" sz="1200" dirty="0"/>
              <a:t>Adaptive Criteria</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此係指與經銷商合作契約之長短及條件的嚴或鬆，太長則失去彈性，太短又欠穩定，故需慎重評估。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、業績標準（</a:t>
            </a:r>
            <a:r>
              <a:rPr lang="en-US" altLang="zh-TW" sz="1200" dirty="0"/>
              <a:t>Sales Criteria</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此係指應考量哪一個通路方案，比較能有助於公司達成預定的業績標準。業績當然是最重要的。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、理想經銷商的條件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如果品牌廠商站在强勢全國性品牌立場上，自然有優勢去挑選理想經銷商的條件，這些條件包括：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、產品缐的適合度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即這個經銷商是否以本公司產品缐的販售，為他的專長產品。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、經營者的信譽（信用）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這個經銷商老闆，在過去以來的十多年中，在此地區做生意，是否已搏到好名聲、好信譽；大家都喜歡跟他做生意。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、地區包括性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該地區是否為我們比較弱的地區，而他又能填補我們的迫切需求性。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、業務能力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該經銷商在過去以來，在該地區的業務拓展能力，是否表現的很理想，包括有很强的業務人員、業務組織及業務人脈關係與業務客戶等。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、財務能力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經銷商老闆過去是否有穩定且充足的資本與財務能力也是一項關鍵，如果財務能力夠强，就能配合公司大幅拓展市場的要求能力。如果財務能力不穩定或弱，則就隨時會倒掉。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、售後服務能力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光有業績開發力，但售後服務力不佳，也不會得到顧客的滿意度及忠誠度，故服務能力也是經銷商整合能力之一。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、負責人與總公司老闆的契合度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有時候，兩個老闆在工作上及個人友誼上也很契合、投緣，成為患難之交或好朋友，此亦成為評選指標之一。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三、通路、激勵、管理與改進決策（</a:t>
            </a:r>
            <a:r>
              <a:rPr lang="en-US" altLang="zh-TW" sz="1200" dirty="0"/>
              <a:t>Channel Management and Modification Decision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、通路管理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通路管理問題，主要强調以下三項事情，以期通路任務能夠順利達成：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、選擇優良通路成員（</a:t>
            </a:r>
            <a:r>
              <a:rPr lang="en-US" altLang="zh-TW" sz="1200" dirty="0"/>
              <a:t>Select Channel Members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優秀的通路成員，可以完全配合公司行銷作業，而發揮整體團隊力量，因此，選擇通路成員是首要之路。例如，某廠商選擇優良的各縣市經銷商、經銷店。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、激勵通路成員（</a:t>
            </a:r>
            <a:r>
              <a:rPr lang="en-US" altLang="zh-TW" sz="1200" dirty="0"/>
              <a:t>Motivating Channel Members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對於優秀通路成員，公司必須不斷予以物質及精神上的鼓勵，如此才能長保優良業績，包括各種津貼、折價、獎牌、各種補助費、參股、旅遊。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、評估及調整通路成員（</a:t>
            </a:r>
            <a:r>
              <a:rPr lang="en-US" altLang="zh-TW" sz="1200" dirty="0"/>
              <a:t>Evaluating Channel Members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廠商必須對通路成員，定期評估其績效，以了解是否達到公司標準，並且予以區分等級做不同之對待。不行的，甚至要加以淘汰或加强輔導協助；表現良好的，則給予更多的獎勵及優惠權利。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、激勵經銷商通路成員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品牌大廠商通常對旗下的通路成員，包括經銷商、批發商、代理商或最終的零售商等，大抵有的幾種激勵各種通路成員的手法，包括：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、給予獨家代理、獨家經銷權。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、給予更長年限的長期合約（</a:t>
            </a:r>
            <a:r>
              <a:rPr lang="en-US" altLang="zh-TW" sz="1200" dirty="0"/>
              <a:t>Long-term Contract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、給予某期間價格折扣（限期特價）的優惠促銷。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、給予全國性廣告播出的品牌知名度支援。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、給予店招（店頭壓克力大型招牌）的免費製作安裝。</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、給予競賽活動的各種獲獎優惠。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、給予季節性出清產品的價格優惠。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、給予協助店頭現代化的改裝。</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、給予庫存利息的補貼。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、給予更高比例的佣金或獎金比例。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、給予支援銷售工具與文書作業。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、給予必要的各種教育訓練支援。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、對經銷商不佳績效的處理與調整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對經銷商績效不佳的，或是配合度、忠誠度不夠好的，那麽品牌廠商可能會對旗下的經銷商採取一些必要的處理措施與調整做法，包括：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、必要性的調降此地區經銷商的業績目標額或相關預算額。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、適當的協助、輔導、指正、支援該地區經銷商能夠改善他們過去的弱項及缺失，希望能夠强化他們經銷能力與工作技能。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、對於少數真的工作表現不行的經銷商，那麽可能要採取取消他們的資格或找另一家取代或增加另一家經銷商等措施。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最後，可能總公司會評估是否要改變通路結構。例如，建立自己的地區銷售據點（營業所）、或門市店、直營店等，直接面臨大型販售公司或直接由門市店面對消費者等，或是透過網路銷售等改變做法，也是可能的措施之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、通路改進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對通路改進之方案，大致有以下五類：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、對個別通路成員延攬加入或剔除。例如，替換掉臺中市經銷商。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、對個別銷售通路型態予以介入或剔除。例如，增加網購通路型態。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、建立全新的行銷通路結構。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、通路地區分佈數量的修正改進。例如，北部地區增加經銷商的分布數量，東部地區則予以酌減。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、通路政策的全盤調整修正。例如，取消各地區總經銷制，改為直營分公司接手。</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第五節 國内通路商自有品牌發展現況與前景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零售通路商自有品牌，其意係指由零售通路商自己開發設計，然後委外代工（</a:t>
            </a:r>
            <a:r>
              <a:rPr lang="en-US" altLang="zh-TW" sz="1200" dirty="0"/>
              <a:t>OEM</a:t>
            </a:r>
            <a:r>
              <a:rPr lang="zh-TW" altLang="en-US" sz="1200" dirty="0"/>
              <a:t>），或是研發設計與委外代工全部交給外部工廠或設計公司執行的過程，然後掛上自己的品牌名稱，此即通路商自有品牌的意思。</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此處的通路商，主要指大型零售通路商為主，包括：便利商店（</a:t>
            </a:r>
            <a:r>
              <a:rPr lang="en-US" altLang="zh-TW" sz="1200" dirty="0"/>
              <a:t>7-Eleven</a:t>
            </a:r>
            <a:r>
              <a:rPr lang="zh-TW" altLang="en-US" sz="1200" dirty="0"/>
              <a:t>、全家）、超市（頂好、松青）、量販店（家樂福、大潤發、愛買）、美妝藥妝店（屈臣氏、康是美）；此外，也包括百貨公司自行引進的代理產品（新光三越百貨、遠百、</a:t>
            </a:r>
            <a:r>
              <a:rPr lang="en-US" altLang="zh-TW" sz="1200" dirty="0"/>
              <a:t>SOGO</a:t>
            </a:r>
            <a:r>
              <a:rPr lang="zh-TW" altLang="en-US" sz="1200" dirty="0"/>
              <a:t>百貨等）。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二、通路商品牌與製造商品牌之區別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、早期的品牌，大致上都以製造商品牌（或稱全國性品牌）為主，英文稱為 </a:t>
            </a:r>
            <a:r>
              <a:rPr lang="en-US" altLang="zh-TW" sz="1200" dirty="0"/>
              <a:t>Manufacturer Brand </a:t>
            </a:r>
            <a:r>
              <a:rPr lang="zh-TW" altLang="en-US" sz="1200" dirty="0"/>
              <a:t>或 </a:t>
            </a:r>
            <a:r>
              <a:rPr lang="en-US" altLang="zh-TW" sz="1200" dirty="0"/>
              <a:t>National Brand</a:t>
            </a:r>
            <a:r>
              <a:rPr lang="zh-TW" altLang="en-US" sz="1200" dirty="0"/>
              <a:t>（</a:t>
            </a:r>
            <a:r>
              <a:rPr lang="en-US" altLang="zh-TW" sz="1200" dirty="0"/>
              <a:t>MB</a:t>
            </a:r>
            <a:r>
              <a:rPr lang="zh-TW" altLang="en-US" sz="1200" dirty="0"/>
              <a:t>或</a:t>
            </a:r>
            <a:r>
              <a:rPr lang="en-US" altLang="zh-TW" sz="1200" dirty="0"/>
              <a:t>NB</a:t>
            </a:r>
            <a:r>
              <a:rPr lang="zh-TW" altLang="en-US" sz="1200" dirty="0"/>
              <a:t>）。包括像統一企業、味全、金車、可口可樂、</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、聯合利華、花王、味丹、維力、雀巢、桂格、</a:t>
            </a:r>
            <a:r>
              <a:rPr lang="en-US" altLang="zh-TW" sz="1200" dirty="0"/>
              <a:t>TOYOTA</a:t>
            </a:r>
            <a:r>
              <a:rPr lang="zh-TW" altLang="en-US" sz="1200" dirty="0"/>
              <a:t>、東元、大同、歌林、松下、</a:t>
            </a:r>
            <a:r>
              <a:rPr lang="en-US" altLang="zh-TW" sz="1200" dirty="0"/>
              <a:t>SONY</a:t>
            </a:r>
            <a:r>
              <a:rPr lang="zh-TW" altLang="en-US" sz="1200" dirty="0"/>
              <a:t>、</a:t>
            </a:r>
            <a:r>
              <a:rPr lang="en-US" altLang="zh-TW" sz="1200" dirty="0"/>
              <a:t>Nokia</a:t>
            </a:r>
            <a:r>
              <a:rPr lang="zh-TW" altLang="en-US" sz="1200" dirty="0"/>
              <a:t>、裕隆、</a:t>
            </a:r>
            <a:r>
              <a:rPr lang="en-US" altLang="zh-TW" sz="1200" dirty="0"/>
              <a:t>Moto</a:t>
            </a:r>
            <a:r>
              <a:rPr lang="zh-TW" altLang="en-US" sz="1200" dirty="0"/>
              <a:t>、龍鳳、大成長城、舒潔、黑人牙膏等，均屬於全國性或製造商公司品牌，他們都是擁有自己在臺灣或海外的工廠，然後自己生產並且命名產品品牌。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、而到了最近，通路商自有品牌出現了，其英文名稱可稱為 </a:t>
            </a:r>
            <a:r>
              <a:rPr lang="en-US" altLang="zh-TW" sz="1200" dirty="0"/>
              <a:t>retail brand</a:t>
            </a:r>
            <a:r>
              <a:rPr lang="zh-TW" altLang="en-US" sz="1200" dirty="0"/>
              <a:t>（零售商品牌）或 </a:t>
            </a:r>
            <a:r>
              <a:rPr lang="en-US" altLang="zh-TW" sz="1200" dirty="0"/>
              <a:t>private brand</a:t>
            </a:r>
            <a:r>
              <a:rPr lang="zh-TW" altLang="en-US" sz="1200" dirty="0"/>
              <a:t>（自有、私有品牌）等。此意係指零售商也開始想要有自己的品牌與產品了。因此，委託外部的設計公司與製造工廠，然後掛上自己零售商所訂出來的品牌名稱，放在貨架上出售，此即通路商自有品牌。目前，包括統一超商、全家便利商店、家樂福、大潤發、愛買、屈臣氏、康是美等，均已推出自有品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三、通路商自有品牌的利益點或崛起原因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為什麽零售通路商要大舉發展自有品牌放在貨架上，與全國性品牌相互競爭呢？這主要有以下幾項利益點：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、自有品牌產品的毛利率比較高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通常高出全國性製造商品牌的獲利率，換言之，如果同樣賣出一瓶洗髮精，家樂福自有品牌的獲利，會比</a:t>
            </a:r>
            <a:r>
              <a:rPr lang="zh-CN" altLang="en-US" sz="1200" dirty="0">
                <a:solidFill>
                  <a:srgbClr val="4D4D4D"/>
                </a:solidFill>
                <a:latin typeface="Times New Roman" pitchFamily="18" charset="0"/>
                <a:cs typeface="Times New Roman" pitchFamily="18" charset="0"/>
              </a:rPr>
              <a:t>寶僑公司（</a:t>
            </a:r>
            <a:r>
              <a:rPr lang="en-US" altLang="zh-CN" sz="1200" dirty="0" err="1">
                <a:solidFill>
                  <a:srgbClr val="4D4D4D"/>
                </a:solidFill>
                <a:latin typeface="Times New Roman" pitchFamily="18" charset="0"/>
                <a:cs typeface="Times New Roman" pitchFamily="18" charset="0"/>
              </a:rPr>
              <a:t>Procter&amp;Gamble</a:t>
            </a:r>
            <a:r>
              <a:rPr lang="zh-CN" altLang="en-US" sz="1200" dirty="0">
                <a:solidFill>
                  <a:srgbClr val="4D4D4D"/>
                </a:solidFill>
                <a:latin typeface="Times New Roman" pitchFamily="18" charset="0"/>
                <a:cs typeface="Times New Roman" pitchFamily="18" charset="0"/>
              </a:rPr>
              <a:t>）</a:t>
            </a:r>
            <a:r>
              <a:rPr lang="zh-TW" altLang="en-US" sz="1200" dirty="0"/>
              <a:t>公司的潘婷洗髮精製造商品牌的獲利更高一些。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、微利時代來臨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由於國内近幾年來國民所得增加緩慢，貧富兩極化日益明顯，</a:t>
            </a:r>
            <a:r>
              <a:rPr lang="en-US" altLang="zh-TW" sz="1200" dirty="0"/>
              <a:t>M</a:t>
            </a:r>
            <a:r>
              <a:rPr lang="zh-TW" altLang="en-US" sz="1200" dirty="0"/>
              <a:t>型高低兩端所得社會來臨，物價有些上漲，廠商加入競爭者多，每個行業都是供過於求；再加上少子化及老年化，以及約有</a:t>
            </a:r>
            <a:r>
              <a:rPr lang="en-US" altLang="zh-TW" sz="1200" dirty="0"/>
              <a:t>100</a:t>
            </a:r>
            <a:r>
              <a:rPr lang="zh-TW" altLang="en-US" sz="1200" dirty="0"/>
              <a:t>萬人口的中產階級到中國大陸去上班工作，使臺灣内需市場並無成長的空間及條件。總結來説，就是微利時代來臨了。面對微利時代，大型零售商自然不能坐以待斃，因此，就尋求自行發展具有較高毛利率的自有品牌產品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、發展差異化策略導向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以便利商店而言，小小的</a:t>
            </a:r>
            <a:r>
              <a:rPr lang="en-US" altLang="zh-TW" sz="1200" dirty="0"/>
              <a:t>30</a:t>
            </a:r>
            <a:r>
              <a:rPr lang="zh-TW" altLang="en-US" sz="1200" dirty="0"/>
              <a:t>坪空間，能上貨架的產品並不多，因此，不能太過於同質化，否則會失去競爭力及比價空間。因此，便利商店也就紛紛發展自有品牌產品。例如：統一超商有關東煮、各式各樣的鮮食便當、</a:t>
            </a:r>
            <a:r>
              <a:rPr lang="en-US" altLang="zh-TW" sz="1200" dirty="0"/>
              <a:t>OPEN</a:t>
            </a:r>
            <a:r>
              <a:rPr lang="zh-TW" altLang="en-US" sz="1200" dirty="0"/>
              <a:t>小將產品、</a:t>
            </a:r>
            <a:r>
              <a:rPr lang="en-US" altLang="zh-TW" sz="1200" dirty="0"/>
              <a:t>7-11</a:t>
            </a:r>
            <a:r>
              <a:rPr lang="zh-TW" altLang="en-US" sz="1200" dirty="0"/>
              <a:t>茶飲料、嚴選素材咖啡、</a:t>
            </a:r>
            <a:r>
              <a:rPr lang="en-US" altLang="zh-TW" sz="1200" dirty="0"/>
              <a:t>City Café </a:t>
            </a:r>
            <a:r>
              <a:rPr lang="zh-TW" altLang="en-US" sz="1200" dirty="0"/>
              <a:t>現煮咖啡等上百種產品。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、滿足消費者的低價或平價需求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最後一個原因，在通膨、薪資所得停滯及</a:t>
            </a:r>
            <a:r>
              <a:rPr lang="en-US" altLang="zh-TW" sz="1200" dirty="0"/>
              <a:t>M</a:t>
            </a:r>
            <a:r>
              <a:rPr lang="zh-TW" altLang="en-US" sz="1200" dirty="0"/>
              <a:t>型社會形成下，有愈來愈多的中低所得者，愈來愈需求低價品或平價品。所以，到了各種賣場週年慶、年中慶、尾牙祭，以及各種促銷折扣活動時，就可以看到很多的消費人潮擁入，包括百貨公司、大型購物中心、量販店、超市、美妝店，或各種速食、餐飲、服飾等連鎖店均是如此現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四、國内各大零售通路商發展自有品牌現況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、統一超商經營自有品牌現況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、自有品牌占總營收二成，約</a:t>
            </a:r>
            <a:r>
              <a:rPr lang="en-US" altLang="zh-TW" sz="1200" dirty="0"/>
              <a:t>250</a:t>
            </a:r>
            <a:r>
              <a:rPr lang="zh-TW" altLang="en-US" sz="1200" dirty="0"/>
              <a:t>億元，是創造利潤（</a:t>
            </a:r>
            <a:r>
              <a:rPr lang="en-US" altLang="zh-TW" sz="1200" dirty="0"/>
              <a:t>Make Profit</a:t>
            </a:r>
            <a:r>
              <a:rPr lang="zh-TW" altLang="en-US" sz="1200" dirty="0"/>
              <a:t>）主要來源</a:t>
            </a:r>
            <a:r>
              <a:rPr lang="en-US" altLang="zh-TW" sz="1200" dirty="0"/>
              <a:t>7-Eleven</a:t>
            </a:r>
            <a:r>
              <a:rPr lang="zh-TW" altLang="en-US" sz="1200" dirty="0"/>
              <a:t>自有品牌產品以鮮食食品、飲料及一般用品為主，目前已有</a:t>
            </a:r>
            <a:r>
              <a:rPr lang="en-US" altLang="zh-TW" sz="1200" dirty="0"/>
              <a:t>200</a:t>
            </a:r>
            <a:r>
              <a:rPr lang="zh-TW" altLang="en-US" sz="1200" dirty="0"/>
              <a:t>種品項，</a:t>
            </a:r>
            <a:r>
              <a:rPr lang="en-US" altLang="zh-TW" sz="1200" dirty="0"/>
              <a:t>2010</a:t>
            </a:r>
            <a:r>
              <a:rPr lang="zh-TW" altLang="en-US" sz="1200" dirty="0"/>
              <a:t>年度約占總營收占比的二成，約</a:t>
            </a:r>
            <a:r>
              <a:rPr lang="en-US" altLang="zh-TW" sz="1200" dirty="0"/>
              <a:t>200</a:t>
            </a:r>
            <a:r>
              <a:rPr lang="zh-TW" altLang="en-US" sz="1200" dirty="0"/>
              <a:t>億元。</a:t>
            </a:r>
            <a:r>
              <a:rPr lang="en-US" altLang="zh-TW" sz="1200" dirty="0"/>
              <a:t>7-Eleven</a:t>
            </a:r>
            <a:r>
              <a:rPr lang="zh-TW" altLang="en-US" sz="1200" dirty="0"/>
              <a:t>希望從高價値感來做切入，發展自有品牌，以獨特性及與消費者情感的連結度，以「創意設計、安心、歡樂感」為主軸，滿足消費者平價奢華的需求，破除一般消費大眾認為自有品牌即是「量多價低」的觀念。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2010</a:t>
            </a:r>
            <a:r>
              <a:rPr lang="zh-TW" altLang="en-US" sz="1200" dirty="0"/>
              <a:t>年，</a:t>
            </a:r>
            <a:r>
              <a:rPr lang="en-US" altLang="zh-TW" sz="1200" dirty="0"/>
              <a:t>7-Eleven</a:t>
            </a:r>
            <a:r>
              <a:rPr lang="zh-TW" altLang="en-US" sz="1200" dirty="0"/>
              <a:t>以低於一般商品售價的包裝茶飲料切入市場，並邀請日本知名設計師為產品及包裝設計操刀，一上市即拿下銷售第一；未來，包括包裝水、咖啡及奶茶等較不受季節性影響的飲料，也將陸續上市。通路自有品牌，對於既有的市場將出現洗牌作用，已經讓所有的製造業者備感壓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依照過去統一超商上市公司的財務年報來看，其毛利率約</a:t>
            </a:r>
            <a:r>
              <a:rPr lang="en-US" altLang="zh-TW" sz="1200" dirty="0"/>
              <a:t>30%</a:t>
            </a:r>
            <a:r>
              <a:rPr lang="zh-TW" altLang="en-US" sz="1200" dirty="0"/>
              <a:t>，而稅前獲利率約在</a:t>
            </a:r>
            <a:r>
              <a:rPr lang="en-US" altLang="zh-TW" sz="1200" dirty="0"/>
              <a:t>5~6%</a:t>
            </a:r>
            <a:r>
              <a:rPr lang="zh-TW" altLang="en-US" sz="1200" dirty="0"/>
              <a:t>之間。未來，如果自有品牌營收占比提高到三成、四成或五成時，其毛利率及稅前獲利率也可能會跟著拉高。故自有品牌產品，在統一超商内部也被稱為「</a:t>
            </a:r>
            <a:r>
              <a:rPr lang="en-US" altLang="zh-TW" sz="1200" dirty="0"/>
              <a:t>Make Profit</a:t>
            </a:r>
            <a:r>
              <a:rPr lang="zh-TW" altLang="en-US" sz="1200" dirty="0"/>
              <a:t>」（創造利潤）的重要來源。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、統一超商自有品牌名稱與品項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City Café</a:t>
            </a:r>
            <a:r>
              <a:rPr lang="zh-TW" altLang="en-US" sz="1200" dirty="0"/>
              <a:t>（現煮咖啡）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、思樂冰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、鮮食商品：御便當、御飯糰、關東煮、飲料、光合農場（沙拉）、速食小館（米食、港點、餃類、麵食、湯羹）、麵店（涼麵）、巧克力屋（黑巧克力、有機巧克力、風味巧克力）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a:t>
            </a:r>
            <a:r>
              <a:rPr lang="en-US" altLang="zh-TW" sz="1200" dirty="0"/>
              <a:t>OPEN</a:t>
            </a:r>
            <a:r>
              <a:rPr lang="zh-TW" altLang="en-US" sz="1200" dirty="0"/>
              <a:t>小將：經典文具收藏品、生活日用品、美味食品、飲品、零嘴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、嚴選素材冷藏咖啡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a:t>
            </a:r>
            <a:r>
              <a:rPr lang="en-US" altLang="zh-TW" sz="1200" dirty="0"/>
              <a:t>7-Eleven</a:t>
            </a:r>
            <a:r>
              <a:rPr lang="zh-TW" altLang="en-US" sz="1200" dirty="0"/>
              <a:t>茶飲料、</a:t>
            </a:r>
            <a:r>
              <a:rPr lang="en-US" altLang="zh-TW" sz="1200" dirty="0"/>
              <a:t>7-Eleven</a:t>
            </a:r>
            <a:r>
              <a:rPr lang="zh-TW" altLang="en-US" sz="1200" dirty="0"/>
              <a:t>熱湯系列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、其他（陸續開發中）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、家樂福自有品牌經營現況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家樂福的自有品牌涵蓋類別很廣、從飲料、食品、橫跨到文具、家庭清潔用品、大小家電應有盡有，品項約有</a:t>
            </a:r>
            <a:r>
              <a:rPr lang="en-US" altLang="zh-TW" sz="1200" dirty="0"/>
              <a:t>2000</a:t>
            </a:r>
            <a:r>
              <a:rPr lang="zh-TW" altLang="en-US" sz="1200" dirty="0"/>
              <a:t>多種，目前已占總營收的一成五。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、提供自有品牌的三大保證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保證</a:t>
            </a:r>
            <a:r>
              <a:rPr lang="en-US" altLang="zh-TW" sz="1200" dirty="0"/>
              <a:t>1</a:t>
            </a:r>
            <a:r>
              <a:rPr lang="zh-TW" altLang="en-US" sz="1200" dirty="0"/>
              <a:t>：傾聽心聲，確保新品開發符合需求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傾聽消費者的期待，經專業的市場分析後，進行開發新產品。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保證</a:t>
            </a:r>
            <a:r>
              <a:rPr lang="en-US" altLang="zh-TW" sz="1200" dirty="0"/>
              <a:t>2</a:t>
            </a:r>
            <a:r>
              <a:rPr lang="zh-TW" altLang="en-US" sz="1200" dirty="0"/>
              <a:t>：嚴格品選，確保品質合乎期待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與市場領導品牌比較後，品質同等或優於領導品牌，但售價低於市價</a:t>
            </a:r>
            <a:r>
              <a:rPr lang="en-US" altLang="zh-TW" sz="1200" dirty="0"/>
              <a:t>10~15%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保證</a:t>
            </a:r>
            <a:r>
              <a:rPr lang="en-US" altLang="zh-TW" sz="1200" dirty="0"/>
              <a:t>3</a:t>
            </a:r>
            <a:r>
              <a:rPr lang="zh-TW" altLang="en-US" sz="1200" dirty="0"/>
              <a:t>：精選製造廠，確保製程嚴格控管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家樂福委託</a:t>
            </a:r>
            <a:r>
              <a:rPr lang="en-US" altLang="zh-TW" sz="1200" dirty="0"/>
              <a:t>SGS</a:t>
            </a:r>
            <a:r>
              <a:rPr lang="zh-TW" altLang="en-US" sz="1200" dirty="0"/>
              <a:t>臺灣檢驗科技股份有限公司專業人員進行評核及定期抽檢，以控管其作業符合標準。（註：</a:t>
            </a:r>
            <a:r>
              <a:rPr lang="en-US" altLang="zh-TW" sz="1200" dirty="0"/>
              <a:t>SGS</a:t>
            </a:r>
            <a:r>
              <a:rPr lang="zh-TW" altLang="en-US" sz="1200" dirty="0"/>
              <a:t>集團服務於檢驗、測試、鑑定與驗證領域中，遍布全球</a:t>
            </a:r>
            <a:r>
              <a:rPr lang="en-US" altLang="zh-TW" sz="1200" dirty="0"/>
              <a:t>1000</a:t>
            </a:r>
            <a:r>
              <a:rPr lang="zh-TW" altLang="en-US" sz="1200" dirty="0"/>
              <a:t>多個辦公室及實驗室，提供全球性網狀服務，提供品質及驗證服務。）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、以顔色區隔不同等級的商品（</a:t>
            </a:r>
            <a:r>
              <a:rPr lang="en-US" altLang="zh-TW" sz="1200" dirty="0"/>
              <a:t>2007</a:t>
            </a:r>
            <a:r>
              <a:rPr lang="zh-TW" altLang="en-US" sz="1200" dirty="0"/>
              <a:t>年底修正推出三種品牌等級）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、白底搭配紅色商標，是賣場中最低價系列「家樂福超値商品」（</a:t>
            </a:r>
            <a:r>
              <a:rPr lang="en-US" altLang="zh-TW" sz="1200" dirty="0"/>
              <a:t>Carrefour Value</a:t>
            </a:r>
            <a:r>
              <a:rPr lang="zh-TW" altLang="en-US" sz="1200" dirty="0"/>
              <a:t>），品項涵蓋數量超過</a:t>
            </a:r>
            <a:r>
              <a:rPr lang="en-US" altLang="zh-TW" sz="1200" dirty="0"/>
              <a:t>600</a:t>
            </a:r>
            <a:r>
              <a:rPr lang="zh-TW" altLang="en-US" sz="1200" dirty="0"/>
              <a:t>種，以低於市場領導品牌</a:t>
            </a:r>
            <a:r>
              <a:rPr lang="en-US" altLang="zh-TW" sz="1200" dirty="0"/>
              <a:t>20~30%</a:t>
            </a:r>
            <a:r>
              <a:rPr lang="zh-TW" altLang="en-US" sz="1200" dirty="0"/>
              <a:t>的價格，吸引沒有特定品牌喜好的消費者，包括衛生紙、洗衣精、米登。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、藍底或是反白商標設計的「家樂福商品」（</a:t>
            </a:r>
            <a:r>
              <a:rPr lang="en-US" altLang="zh-TW" sz="1200" dirty="0"/>
              <a:t>Carrefour Product</a:t>
            </a:r>
            <a:r>
              <a:rPr lang="zh-TW" altLang="en-US" sz="1200" dirty="0"/>
              <a:t>），强調品質與市場領導品牌不分軒輊，但價格低</a:t>
            </a:r>
            <a:r>
              <a:rPr lang="en-US" altLang="zh-TW" sz="1200" dirty="0"/>
              <a:t>10~15%</a:t>
            </a:r>
            <a:r>
              <a:rPr lang="zh-TW" altLang="en-US" sz="1200" dirty="0"/>
              <a:t>，目前有</a:t>
            </a:r>
            <a:r>
              <a:rPr lang="en-US" altLang="zh-TW" sz="1200" dirty="0"/>
              <a:t>1600</a:t>
            </a:r>
            <a:r>
              <a:rPr lang="zh-TW" altLang="en-US" sz="1200" dirty="0"/>
              <a:t>種商品。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、黑底加上金色</a:t>
            </a:r>
            <a:r>
              <a:rPr lang="en-US" altLang="zh-TW" sz="1200" dirty="0"/>
              <a:t>LOGO</a:t>
            </a:r>
            <a:r>
              <a:rPr lang="zh-TW" altLang="en-US" sz="1200" dirty="0"/>
              <a:t>是特別標榜高品質及獨特性「家樂福精選品」（</a:t>
            </a:r>
            <a:r>
              <a:rPr lang="en-US" altLang="zh-TW" sz="1200" dirty="0"/>
              <a:t>Carrefour Premium</a:t>
            </a:r>
            <a:r>
              <a:rPr lang="zh-TW" altLang="en-US" sz="1200" dirty="0"/>
              <a:t>），從產品概念、原料、生產流程都以符合嚴格標準為原則。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五、日本通路商發展自有品牌概況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日本零售流通業發展自有品牌歷史比臺灣要早一些。目前日本</a:t>
            </a:r>
            <a:r>
              <a:rPr lang="en-US" altLang="zh-TW" sz="1200" dirty="0"/>
              <a:t>7-Eleven</a:t>
            </a:r>
            <a:r>
              <a:rPr lang="zh-TW" altLang="en-US" sz="1200" dirty="0"/>
              <a:t>公司的自有品牌營收占比已達到近</a:t>
            </a:r>
            <a:r>
              <a:rPr lang="en-US" altLang="zh-TW" sz="1200" dirty="0"/>
              <a:t>50%</a:t>
            </a:r>
            <a:r>
              <a:rPr lang="zh-TW" altLang="en-US" sz="1200" dirty="0"/>
              <a:t>，遠比臺灣統一超商的</a:t>
            </a:r>
            <a:r>
              <a:rPr lang="en-US" altLang="zh-TW" sz="1200" dirty="0"/>
              <a:t>20%</a:t>
            </a:r>
            <a:r>
              <a:rPr lang="zh-TW" altLang="en-US" sz="1200" dirty="0"/>
              <a:t>還要高出很多，顯示臺灣未來成長空間仍很大。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另外，日本大型購物中心永旺（</a:t>
            </a:r>
            <a:r>
              <a:rPr lang="en-US" altLang="zh-TW" sz="1200" dirty="0"/>
              <a:t>AEON</a:t>
            </a:r>
            <a:r>
              <a:rPr lang="zh-TW" altLang="en-US" sz="1200" dirty="0"/>
              <a:t>）零售集團旗下的超市及量販店，在最近幾年也紛紛加速推展自有品牌計畫，從食品、飲料到日用品，超過了</a:t>
            </a:r>
            <a:r>
              <a:rPr lang="en-US" altLang="zh-TW" sz="1200" dirty="0"/>
              <a:t>3000</a:t>
            </a:r>
            <a:r>
              <a:rPr lang="zh-TW" altLang="en-US" sz="1200" dirty="0"/>
              <a:t>多個品項，目前占比雖僅</a:t>
            </a:r>
            <a:r>
              <a:rPr lang="en-US" altLang="zh-TW" sz="1200" dirty="0"/>
              <a:t>5%</a:t>
            </a:r>
            <a:r>
              <a:rPr lang="zh-TW" altLang="en-US" sz="1200" dirty="0"/>
              <a:t>，但未來上看到</a:t>
            </a:r>
            <a:r>
              <a:rPr lang="en-US" altLang="zh-TW" sz="1200" dirty="0"/>
              <a:t>20%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日本零售流通業普遍認為</a:t>
            </a:r>
            <a:r>
              <a:rPr lang="en-US" altLang="zh-TW" sz="1200" dirty="0"/>
              <a:t>PB</a:t>
            </a:r>
            <a:r>
              <a:rPr lang="zh-TW" altLang="en-US" sz="1200" dirty="0"/>
              <a:t>（</a:t>
            </a:r>
            <a:r>
              <a:rPr lang="en-US" altLang="zh-TW" sz="1200" dirty="0"/>
              <a:t>private brand</a:t>
            </a:r>
            <a:r>
              <a:rPr lang="zh-TW" altLang="en-US" sz="1200" dirty="0"/>
              <a:t>，自有、私有品牌</a:t>
            </a:r>
            <a:r>
              <a:rPr lang="zh-CN" altLang="en-US" sz="1200" dirty="0"/>
              <a:t> </a:t>
            </a:r>
            <a:r>
              <a:rPr lang="en-US" altLang="zh-TW" sz="1200" dirty="0">
                <a:solidFill>
                  <a:srgbClr val="000000"/>
                </a:solidFill>
                <a:latin typeface="Times New Roman" pitchFamily="18" charset="0"/>
                <a:cs typeface="Times New Roman" pitchFamily="18" charset="0"/>
              </a:rPr>
              <a:t>Patent Logo, PL</a:t>
            </a:r>
            <a:r>
              <a:rPr lang="zh-TW" altLang="en-US" sz="1200" dirty="0"/>
              <a:t>）自有品牌的加速發展，對</a:t>
            </a:r>
            <a:r>
              <a:rPr lang="en-US" altLang="zh-TW" sz="1200" dirty="0"/>
              <a:t>OEM</a:t>
            </a:r>
            <a:r>
              <a:rPr lang="zh-TW" altLang="en-US" sz="1200" dirty="0"/>
              <a:t>代工工廠而言，很明顯帶來的好處之一，就是它可以有效的帶動代工工廠成本競爭力之提升，各廠之間也有了切磋琢磨的好機會與代工競爭壓力。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六、零售通路</a:t>
            </a:r>
            <a:r>
              <a:rPr lang="en-US" altLang="zh-TW" sz="1200" dirty="0"/>
              <a:t>PB</a:t>
            </a:r>
            <a:r>
              <a:rPr lang="zh-TW" altLang="en-US" sz="1200" dirty="0"/>
              <a:t>（</a:t>
            </a:r>
            <a:r>
              <a:rPr lang="en-US" altLang="zh-TW" sz="1200" dirty="0"/>
              <a:t>private brand</a:t>
            </a:r>
            <a:r>
              <a:rPr lang="zh-TW" altLang="en-US" sz="1200" dirty="0"/>
              <a:t>，自有、私有品牌 </a:t>
            </a:r>
            <a:r>
              <a:rPr lang="en-US" altLang="zh-TW" sz="1200" dirty="0">
                <a:solidFill>
                  <a:srgbClr val="000000"/>
                </a:solidFill>
                <a:latin typeface="Times New Roman" pitchFamily="18" charset="0"/>
                <a:cs typeface="Times New Roman" pitchFamily="18" charset="0"/>
              </a:rPr>
              <a:t>Patent Logo, PL</a:t>
            </a:r>
            <a:r>
              <a:rPr lang="zh-TW" altLang="en-US" sz="1200" dirty="0"/>
              <a:t>）時代來臨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a:t>
            </a:r>
            <a:r>
              <a:rPr lang="en-US" altLang="zh-TW" sz="1200" dirty="0"/>
              <a:t>PB</a:t>
            </a:r>
            <a:r>
              <a:rPr lang="zh-TW" altLang="en-US" sz="1200" dirty="0"/>
              <a:t>（</a:t>
            </a:r>
            <a:r>
              <a:rPr lang="en-US" altLang="zh-TW" sz="1200" dirty="0"/>
              <a:t>private brand</a:t>
            </a:r>
            <a:r>
              <a:rPr lang="zh-TW" altLang="en-US" sz="1200" dirty="0"/>
              <a:t>，自有、私有品牌 </a:t>
            </a:r>
            <a:r>
              <a:rPr lang="en-US" altLang="zh-TW" sz="1200" dirty="0">
                <a:solidFill>
                  <a:srgbClr val="000000"/>
                </a:solidFill>
                <a:latin typeface="Times New Roman" pitchFamily="18" charset="0"/>
                <a:cs typeface="Times New Roman" pitchFamily="18" charset="0"/>
              </a:rPr>
              <a:t>Patent Logo, PL</a:t>
            </a:r>
            <a:r>
              <a:rPr lang="zh-TW" altLang="en-US" sz="1200" dirty="0"/>
              <a:t>）時代環境日益成熟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從日本與臺灣近期的發展來看，我們似乎可以總結出臺灣零售通路商自有、私有品牌</a:t>
            </a:r>
            <a:r>
              <a:rPr lang="zh-TW" altLang="en-US" sz="1200" dirty="0">
                <a:solidFill>
                  <a:srgbClr val="000000"/>
                </a:solidFill>
                <a:latin typeface="Times New Roman" pitchFamily="18" charset="0"/>
                <a:cs typeface="Times New Roman" pitchFamily="18" charset="0"/>
              </a:rPr>
              <a:t>（</a:t>
            </a:r>
            <a:r>
              <a:rPr lang="en-US" altLang="zh-TW" sz="1200" dirty="0">
                <a:solidFill>
                  <a:srgbClr val="000000"/>
                </a:solidFill>
                <a:latin typeface="Times New Roman" pitchFamily="18" charset="0"/>
                <a:cs typeface="Times New Roman" pitchFamily="18" charset="0"/>
              </a:rPr>
              <a:t>Patent Logo, PL</a:t>
            </a:r>
            <a:r>
              <a:rPr lang="zh-TW" altLang="en-US" sz="1200" dirty="0">
                <a:solidFill>
                  <a:srgbClr val="000000"/>
                </a:solidFill>
                <a:latin typeface="Times New Roman" pitchFamily="18" charset="0"/>
                <a:cs typeface="Times New Roman" pitchFamily="18" charset="0"/>
              </a:rPr>
              <a:t>）</a:t>
            </a:r>
            <a:r>
              <a:rPr lang="zh-TW" altLang="en-US" sz="1200" dirty="0"/>
              <a:t>時代確實已經來臨。而此種現象，正是外部行銷大環境加速所造成的結果，包括</a:t>
            </a:r>
            <a:r>
              <a:rPr lang="en-US" altLang="zh-TW" sz="1200" dirty="0"/>
              <a:t>M</a:t>
            </a:r>
            <a:r>
              <a:rPr lang="zh-TW" altLang="en-US" sz="1200" dirty="0"/>
              <a:t>型社會、</a:t>
            </a:r>
            <a:r>
              <a:rPr lang="en-US" altLang="zh-TW" sz="1200" dirty="0"/>
              <a:t>M</a:t>
            </a:r>
            <a:r>
              <a:rPr lang="zh-TW" altLang="en-US" sz="1200" dirty="0"/>
              <a:t>型消費、消費兩極端、新貧族增加、貧富差距拉大、薪資所得停滯不前、臺灣内需市場規模偏小不夠大，以及跨業界限模糊、跨業相互競爭的態勢出現與微利時代來臨等，均造成通路商自有、私有品牌</a:t>
            </a:r>
            <a:r>
              <a:rPr lang="zh-TW" altLang="en-US" sz="1200" dirty="0">
                <a:solidFill>
                  <a:srgbClr val="000000"/>
                </a:solidFill>
                <a:latin typeface="Times New Roman" pitchFamily="18" charset="0"/>
                <a:cs typeface="Times New Roman" pitchFamily="18" charset="0"/>
              </a:rPr>
              <a:t>（</a:t>
            </a:r>
            <a:r>
              <a:rPr lang="en-US" altLang="zh-TW" sz="1200" dirty="0">
                <a:solidFill>
                  <a:srgbClr val="000000"/>
                </a:solidFill>
                <a:latin typeface="Times New Roman" pitchFamily="18" charset="0"/>
                <a:cs typeface="Times New Roman" pitchFamily="18" charset="0"/>
              </a:rPr>
              <a:t>Patent Logo, PL</a:t>
            </a:r>
            <a:r>
              <a:rPr lang="zh-TW" altLang="en-US" sz="1200" dirty="0">
                <a:solidFill>
                  <a:srgbClr val="000000"/>
                </a:solidFill>
                <a:latin typeface="Times New Roman" pitchFamily="18" charset="0"/>
                <a:cs typeface="Times New Roman" pitchFamily="18" charset="0"/>
              </a:rPr>
              <a:t>）</a:t>
            </a:r>
            <a:r>
              <a:rPr lang="zh-TW" altLang="en-US" sz="1200" dirty="0"/>
              <a:t>環境的日益成熟。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而消費者要的是「便宜」、「平價」，而且「品質又不能太差」的好產品條件，此乃「平價奢華風」之涵義。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、全國性廠商也面臨</a:t>
            </a:r>
            <a:r>
              <a:rPr lang="en-US" altLang="zh-TW" sz="1200" dirty="0"/>
              <a:t>PB</a:t>
            </a:r>
            <a:r>
              <a:rPr lang="zh-TW" altLang="en-US" sz="1200" dirty="0"/>
              <a:t>（</a:t>
            </a:r>
            <a:r>
              <a:rPr lang="en-US" altLang="zh-TW" sz="1200" dirty="0"/>
              <a:t>private brand</a:t>
            </a:r>
            <a:r>
              <a:rPr lang="zh-TW" altLang="en-US" sz="1200" dirty="0"/>
              <a:t>，自有、私有品牌</a:t>
            </a:r>
            <a:r>
              <a:rPr lang="zh-TW" altLang="en-US" sz="1200" dirty="0">
                <a:solidFill>
                  <a:srgbClr val="000000"/>
                </a:solidFill>
                <a:latin typeface="Times New Roman" pitchFamily="18" charset="0"/>
                <a:cs typeface="Times New Roman" pitchFamily="18" charset="0"/>
              </a:rPr>
              <a:t> </a:t>
            </a:r>
            <a:r>
              <a:rPr lang="en-US" altLang="zh-TW" sz="1200" dirty="0">
                <a:solidFill>
                  <a:srgbClr val="000000"/>
                </a:solidFill>
                <a:latin typeface="Times New Roman" pitchFamily="18" charset="0"/>
                <a:cs typeface="Times New Roman" pitchFamily="18" charset="0"/>
              </a:rPr>
              <a:t>Patent Logo, PL</a:t>
            </a:r>
            <a:r>
              <a:rPr lang="zh-TW" altLang="en-US" sz="1200" dirty="0"/>
              <a:t>）的相互競爭壓力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通路商自有、私有品牌</a:t>
            </a:r>
            <a:r>
              <a:rPr lang="zh-TW" altLang="en-US" sz="1200" dirty="0">
                <a:solidFill>
                  <a:srgbClr val="000000"/>
                </a:solidFill>
                <a:latin typeface="Times New Roman" pitchFamily="18" charset="0"/>
                <a:cs typeface="Times New Roman" pitchFamily="18" charset="0"/>
              </a:rPr>
              <a:t>（</a:t>
            </a:r>
            <a:r>
              <a:rPr lang="en-US" altLang="zh-TW" sz="1200" dirty="0">
                <a:solidFill>
                  <a:srgbClr val="000000"/>
                </a:solidFill>
                <a:latin typeface="Times New Roman" pitchFamily="18" charset="0"/>
                <a:cs typeface="Times New Roman" pitchFamily="18" charset="0"/>
              </a:rPr>
              <a:t>Patent Logo, PL</a:t>
            </a:r>
            <a:r>
              <a:rPr lang="zh-TW" altLang="en-US" sz="1200" dirty="0">
                <a:solidFill>
                  <a:srgbClr val="000000"/>
                </a:solidFill>
                <a:latin typeface="Times New Roman" pitchFamily="18" charset="0"/>
                <a:cs typeface="Times New Roman" pitchFamily="18" charset="0"/>
              </a:rPr>
              <a:t>）</a:t>
            </a:r>
            <a:r>
              <a:rPr lang="zh-TW" altLang="en-US" sz="1200" dirty="0"/>
              <a:t>環境愈成熟，全國性廠商的既有品牌也就跟著面臨很大的競爭壓力。全國性廠商的品牌市占率，必然會被零售通路商分食一部分而去。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七、全國性廠商的因應對策</a:t>
            </a:r>
          </a:p>
          <a:p>
            <a:pPr>
              <a:lnSpc>
                <a:spcPct val="150000"/>
              </a:lnSpc>
            </a:pPr>
            <a:r>
              <a:rPr lang="zh-TW" altLang="en-US" sz="1200" dirty="0"/>
              <a:t>而到底會分食多少比例呢？這要看未來的各種條件狀況而定，包括：不同的產業、行業，不同的公司競爭力，以及不同的產品類別等三個主要因素而定。但一般來説，通路商自有、私有品牌</a:t>
            </a:r>
            <a:r>
              <a:rPr lang="zh-TW" altLang="en-US" sz="1200" dirty="0">
                <a:solidFill>
                  <a:srgbClr val="000000"/>
                </a:solidFill>
                <a:latin typeface="Times New Roman" pitchFamily="18" charset="0"/>
                <a:cs typeface="Times New Roman" pitchFamily="18" charset="0"/>
              </a:rPr>
              <a:t>（</a:t>
            </a:r>
            <a:r>
              <a:rPr lang="en-US" altLang="zh-TW" sz="1200" dirty="0">
                <a:solidFill>
                  <a:srgbClr val="000000"/>
                </a:solidFill>
                <a:latin typeface="Times New Roman" pitchFamily="18" charset="0"/>
                <a:cs typeface="Times New Roman" pitchFamily="18" charset="0"/>
              </a:rPr>
              <a:t>Patent Logo, PL</a:t>
            </a:r>
            <a:r>
              <a:rPr lang="zh-TW" altLang="en-US" sz="1200" dirty="0">
                <a:solidFill>
                  <a:srgbClr val="000000"/>
                </a:solidFill>
                <a:latin typeface="Times New Roman" pitchFamily="18" charset="0"/>
                <a:cs typeface="Times New Roman" pitchFamily="18" charset="0"/>
              </a:rPr>
              <a:t>）</a:t>
            </a:r>
            <a:r>
              <a:rPr lang="zh-TW" altLang="en-US" sz="1200" dirty="0"/>
              <a:t>所侵蝕到的有可能是末段班的公司或品牌，前三大績優全國性廠商品牌所受影響，理論上應不會太大。因此，廠商一定要努力：</a:t>
            </a:r>
            <a:r>
              <a:rPr lang="en-US" altLang="zh-TW" sz="1200" dirty="0"/>
              <a:t>(1)</a:t>
            </a:r>
            <a:r>
              <a:rPr lang="zh-TW" altLang="en-US" sz="1200" dirty="0"/>
              <a:t>、提升產品的附加價値，以價値取勝；</a:t>
            </a:r>
            <a:r>
              <a:rPr lang="en-US" altLang="zh-TW" sz="1200" dirty="0"/>
              <a:t>(2)</a:t>
            </a:r>
            <a:r>
              <a:rPr lang="zh-TW" altLang="en-US" sz="1200" dirty="0"/>
              <a:t>、提升成本競爭力，以低成本為優勢點；</a:t>
            </a:r>
            <a:r>
              <a:rPr lang="en-US" altLang="zh-TW" sz="1200" dirty="0"/>
              <a:t>(3)</a:t>
            </a:r>
            <a:r>
              <a:rPr lang="zh-TW" altLang="en-US" sz="1200" dirty="0"/>
              <a:t>、强化品牌行銷傳播作為，打造出令人可信賴且忠誠的品牌知名度與品牌喜愛度出來才行。此外，</a:t>
            </a:r>
            <a:r>
              <a:rPr lang="en-US" altLang="zh-TW" sz="1200" dirty="0"/>
              <a:t>(4)</a:t>
            </a:r>
            <a:r>
              <a:rPr lang="zh-TW" altLang="en-US" sz="1200" dirty="0"/>
              <a:t>、中小型的廠商可能必須轉型為替大型零售商</a:t>
            </a:r>
            <a:r>
              <a:rPr lang="en-US" altLang="zh-TW" sz="1200" dirty="0"/>
              <a:t>OEM</a:t>
            </a:r>
            <a:r>
              <a:rPr lang="zh-TW" altLang="en-US" sz="1200" dirty="0"/>
              <a:t>代工工廠的型態，而賺取更為微薄與辛苦的代工利潤，而行銷利潤將與他們絕緣。</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63</a:t>
            </a:fld>
            <a:endParaRPr lang="en-US" altLang="zh-CN" dirty="0"/>
          </a:p>
        </p:txBody>
      </p:sp>
    </p:spTree>
    <p:extLst>
      <p:ext uri="{BB962C8B-B14F-4D97-AF65-F5344CB8AC3E}">
        <p14:creationId xmlns:p14="http://schemas.microsoft.com/office/powerpoint/2010/main" val="7879758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第六節 店頭行銷時代崛起：店頭力（店頭行銷）</a:t>
            </a:r>
            <a:r>
              <a:rPr lang="en-US" altLang="zh-TW" sz="1200" dirty="0"/>
              <a:t>+</a:t>
            </a:r>
            <a:r>
              <a:rPr lang="zh-TW" altLang="en-US" sz="1200" dirty="0"/>
              <a:t>商品力</a:t>
            </a:r>
            <a:r>
              <a:rPr lang="en-US" altLang="zh-TW" sz="1200" dirty="0"/>
              <a:t>+</a:t>
            </a:r>
            <a:r>
              <a:rPr lang="zh-TW" altLang="en-US" sz="1200" dirty="0"/>
              <a:t>品牌力</a:t>
            </a:r>
            <a:r>
              <a:rPr lang="en-US" altLang="zh-TW" sz="1200" dirty="0"/>
              <a:t>=</a:t>
            </a:r>
            <a:r>
              <a:rPr lang="zh-TW" altLang="en-US" sz="1200" dirty="0"/>
              <a:t>總合行銷戰力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一、案例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當消費者心態趨於保守，市場競爭愈來愈大之後，業者除了過去重視的商品力與品牌力之外，必須更加重視店頭力，讓賣場的銷售力更深入打動消費者的心。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制勝要因，除了商品力要比競爭對手更强、更有特色外，店頭行銷力最近一、二年來也受到廣泛重視。很多剛上市的新產品或既有產品放在店頭或大賣場裏，但如何引起消費者的目光、吸引力及促購度，是當前廠商專注的重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1&gt; </a:t>
            </a:r>
            <a:r>
              <a:rPr lang="zh-TW" altLang="en-US" sz="1200" dirty="0"/>
              <a:t>日本 </a:t>
            </a:r>
            <a:r>
              <a:rPr lang="en-US" altLang="zh-TW" sz="1200" dirty="0"/>
              <a:t>ESTEI </a:t>
            </a:r>
            <a:r>
              <a:rPr lang="zh-TW" altLang="en-US" sz="1200" dirty="0"/>
              <a:t>化學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ESTEI </a:t>
            </a:r>
            <a:r>
              <a:rPr lang="zh-TW" altLang="en-US" sz="1200" dirty="0"/>
              <a:t>是日本的芳香除臭劑、脫臭劑、除濕劑等生活日用品大公司之一。根據該公司近幾年的研究發現，消費者有目的型或忠誠及品牌購買型的比例很低，幾乎有八成的消費者都是到了店頭或大賣場才決定要買什麽的，而且他們發現來店客很關心哪些產品有舉辦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為此，</a:t>
            </a:r>
            <a:r>
              <a:rPr lang="en-US" altLang="zh-TW" sz="1200" dirty="0"/>
              <a:t>ESTEI</a:t>
            </a:r>
            <a:r>
              <a:rPr lang="zh-TW" altLang="en-US" sz="1200" dirty="0"/>
              <a:t>在</a:t>
            </a:r>
            <a:r>
              <a:rPr lang="en-US" altLang="zh-TW" sz="1200" dirty="0"/>
              <a:t>2006</a:t>
            </a:r>
            <a:r>
              <a:rPr lang="zh-TW" altLang="en-US" sz="1200" dirty="0"/>
              <a:t>年</a:t>
            </a:r>
            <a:r>
              <a:rPr lang="en-US" altLang="zh-TW" sz="1200" dirty="0"/>
              <a:t>4</a:t>
            </a:r>
            <a:r>
              <a:rPr lang="zh-TW" altLang="en-US" sz="1200" dirty="0"/>
              <a:t>月專門成立一家</a:t>
            </a:r>
            <a:r>
              <a:rPr lang="en-US" altLang="zh-TW" sz="1200" dirty="0"/>
              <a:t>SBS</a:t>
            </a:r>
            <a:r>
              <a:rPr lang="zh-TW" altLang="en-US" sz="1200" dirty="0"/>
              <a:t>公司（</a:t>
            </a:r>
            <a:r>
              <a:rPr lang="en-US" altLang="zh-TW" sz="1200" dirty="0"/>
              <a:t>Store Business Support</a:t>
            </a:r>
            <a:r>
              <a:rPr lang="zh-TW" altLang="en-US" sz="1200" dirty="0"/>
              <a:t>，店頭行銷支援）。在</a:t>
            </a:r>
            <a:r>
              <a:rPr lang="en-US" altLang="zh-TW" sz="1200" dirty="0"/>
              <a:t>SBS</a:t>
            </a:r>
            <a:r>
              <a:rPr lang="zh-TW" altLang="en-US" sz="1200" dirty="0"/>
              <a:t>裏，配置了</a:t>
            </a:r>
            <a:r>
              <a:rPr lang="en-US" altLang="zh-TW" sz="1200" dirty="0"/>
              <a:t>433</a:t>
            </a:r>
            <a:r>
              <a:rPr lang="zh-TW" altLang="en-US" sz="1200" dirty="0"/>
              <a:t>個所謂的「店頭行銷小組」人員。</a:t>
            </a:r>
            <a:r>
              <a:rPr lang="en-US" altLang="zh-TW" sz="1200" dirty="0"/>
              <a:t>ESTEI</a:t>
            </a:r>
            <a:r>
              <a:rPr lang="zh-TW" altLang="en-US" sz="1200" dirty="0"/>
              <a:t>的產品在日本全國有</a:t>
            </a:r>
            <a:r>
              <a:rPr lang="en-US" altLang="zh-TW" sz="1200" dirty="0"/>
              <a:t>27000</a:t>
            </a:r>
            <a:r>
              <a:rPr lang="zh-TW" altLang="en-US" sz="1200" dirty="0"/>
              <a:t>個銷售據點，包括超市、大賣場、藥妝店、藥房店及一般零售店等。這</a:t>
            </a:r>
            <a:r>
              <a:rPr lang="en-US" altLang="zh-TW" sz="1200" dirty="0"/>
              <a:t>433</a:t>
            </a:r>
            <a:r>
              <a:rPr lang="zh-TW" altLang="en-US" sz="1200" dirty="0"/>
              <a:t>個店頭支援小組人員，奉命先針對營業額比較大的</a:t>
            </a:r>
            <a:r>
              <a:rPr lang="en-US" altLang="zh-TW" sz="1200" dirty="0"/>
              <a:t>2500</a:t>
            </a:r>
            <a:r>
              <a:rPr lang="zh-TW" altLang="en-US" sz="1200" dirty="0"/>
              <a:t>家店做店頭行銷的支援工作。這些人，每天必須巡迴被指定負責的重要店頭據點，日常工作包括：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、在季節交替時，商品類別陳列的改變。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、檢視</a:t>
            </a:r>
            <a:r>
              <a:rPr lang="en-US" altLang="zh-TW" sz="1200" dirty="0"/>
              <a:t>POP</a:t>
            </a:r>
            <a:r>
              <a:rPr lang="zh-TW" altLang="en-US" sz="1200" dirty="0"/>
              <a:t>（店頭販促廣告招牌）是否布置好。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、暢銷商品在架位上是否有缺貨。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、專區陳列方式的觀察與調整。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、配合促銷活動之陳列安排。</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、觀察競爭對手的狀況。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另外在</a:t>
            </a:r>
            <a:r>
              <a:rPr lang="en-US" altLang="zh-TW" sz="1200" dirty="0"/>
              <a:t>IT</a:t>
            </a:r>
            <a:r>
              <a:rPr lang="zh-TW" altLang="en-US" sz="1200" dirty="0"/>
              <a:t>活用方面，這些人員還要隨身攜帶數位相機、行動電話及筆記型電腦，每天透過</a:t>
            </a:r>
            <a:r>
              <a:rPr lang="en-US" altLang="zh-TW" sz="1200" dirty="0"/>
              <a:t>SBS</a:t>
            </a:r>
            <a:r>
              <a:rPr lang="zh-TW" altLang="en-US" sz="1200" dirty="0"/>
              <a:t>所開發出來的</a:t>
            </a:r>
            <a:r>
              <a:rPr lang="en-US" altLang="zh-TW" sz="1200" dirty="0"/>
              <a:t>IT</a:t>
            </a:r>
            <a:r>
              <a:rPr lang="zh-TW" altLang="en-US" sz="1200" dirty="0"/>
              <a:t>傳送系統，即時的將他們在上百、上千個店頭内所看到的實況，以及所拍下的照片，包括自己公司與競爭對手公司的狀況等，都傳回</a:t>
            </a:r>
            <a:r>
              <a:rPr lang="en-US" altLang="zh-TW" sz="1200" dirty="0"/>
              <a:t>SBS</a:t>
            </a:r>
            <a:r>
              <a:rPr lang="zh-TW" altLang="en-US" sz="1200" dirty="0"/>
              <a:t>總公司的營業部門參考。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a:t>
            </a:r>
            <a:r>
              <a:rPr lang="en-US" altLang="zh-TW" sz="1200" dirty="0"/>
              <a:t>ESTEI</a:t>
            </a:r>
            <a:r>
              <a:rPr lang="zh-TW" altLang="en-US" sz="1200" dirty="0"/>
              <a:t>新產品導入，要求在四週内必須在全日本店頭上架，現今有了</a:t>
            </a:r>
            <a:r>
              <a:rPr lang="en-US" altLang="zh-TW" sz="1200" dirty="0"/>
              <a:t>SBS</a:t>
            </a:r>
            <a:r>
              <a:rPr lang="zh-TW" altLang="en-US" sz="1200" dirty="0"/>
              <a:t>的協助後，將四週的要求改變為兩週内全面上架完成，才能進一步提升廣告宣傳及大型促銷活動三者間的配合效益。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SBS</a:t>
            </a:r>
            <a:r>
              <a:rPr lang="zh-TW" altLang="en-US" sz="1200" dirty="0"/>
              <a:t>成立一年多來，已看到一些具體成效，包括</a:t>
            </a:r>
            <a:r>
              <a:rPr lang="en-US" altLang="zh-TW" sz="1200" dirty="0"/>
              <a:t>ESTEI</a:t>
            </a:r>
            <a:r>
              <a:rPr lang="zh-TW" altLang="en-US" sz="1200" dirty="0"/>
              <a:t>產品營收額成長了</a:t>
            </a:r>
            <a:r>
              <a:rPr lang="en-US" altLang="zh-TW" sz="1200" dirty="0"/>
              <a:t>3%</a:t>
            </a:r>
            <a:r>
              <a:rPr lang="zh-TW" altLang="en-US" sz="1200" dirty="0"/>
              <a:t>，對這樣大型的公司實屬不易；另外，每天提供給營業部人員新的店頭情報及分析，也是重要的無形效益。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二、整合型店頭行銷扮演角色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綜合以上做法，有些人或許會稱它是店頭行銷、賣場行銷或通路行銷，一個有效的「整合型店頭行銷」内涵，不管從理論或實務來説，大致應包括下列一整套同步、細緻與創意性的操作，才會對銷售業績有所助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POP</a:t>
            </a:r>
            <a:r>
              <a:rPr lang="zh-TW" altLang="en-US" sz="1200" dirty="0"/>
              <a:t>（店頭販促物）設計是否具有目光吸引力？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、是否能爭取在賣場的黃金排面？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、是否能專門設計一個獨立的陳列專區？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、是否能配合贈品或促銷活動（例如：包裝附贈品、買三送一、買大送小等）？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、是否能配合大型抽獎促銷活動？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、是否有現場</a:t>
            </a:r>
            <a:r>
              <a:rPr lang="en-US" altLang="zh-TW" sz="1200" dirty="0"/>
              <a:t>Event</a:t>
            </a:r>
            <a:r>
              <a:rPr lang="zh-TW" altLang="en-US" sz="1200" dirty="0"/>
              <a:t>（事件）行銷活動的舉辦？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、是否陳列整齊？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、是否隨時補貨，無缺貨現象？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、新產品是否舉辦試吃、試喝活動？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、是否配合大賣場定期的週年慶或主題式促銷活動？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、是否與大賣場獨家合作行銷活動或折扣做回饋活動？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、店頭銷售人員整體水準是否提升？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各家企業的積極態度可以發現，店頭力時代已經來臨。長期以來，行銷企劃人員都知道行銷致勝戰力的主要核心在「商品力」及「品牌力」。但是在市場景氣低迷、消費者心態保守，以及供過於求的激烈廝殺行銷環境之下，廠商想要行銷致勝或保持業績成長，勝利方程式將是：店頭力</a:t>
            </a:r>
            <a:r>
              <a:rPr lang="en-US" altLang="zh-TW" sz="1200" dirty="0"/>
              <a:t>+</a:t>
            </a:r>
            <a:r>
              <a:rPr lang="zh-TW" altLang="en-US" sz="1200" dirty="0"/>
              <a:t>商品力</a:t>
            </a:r>
            <a:r>
              <a:rPr lang="en-US" altLang="zh-TW" sz="1200" dirty="0"/>
              <a:t>+</a:t>
            </a:r>
            <a:r>
              <a:rPr lang="zh-TW" altLang="en-US" sz="1200" dirty="0"/>
              <a:t>品牌力</a:t>
            </a:r>
            <a:r>
              <a:rPr lang="en-US" altLang="zh-TW" sz="1200" dirty="0"/>
              <a:t>=</a:t>
            </a:r>
            <a:r>
              <a:rPr lang="zh-TW" altLang="en-US" sz="1200" dirty="0"/>
              <a:t>總合行銷戰力。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三、通路（店頭）行銷服務公司的工作項目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、假日賣場人力派遣。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、門市巡點布置。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、商品派樣試用體驗。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、市場調查分析。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、街頭活動。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、店内活動。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、解説產品。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八</a:t>
            </a:r>
            <a:r>
              <a:rPr lang="en-US" altLang="zh-TW" sz="1200" dirty="0"/>
              <a:t>)</a:t>
            </a:r>
            <a:r>
              <a:rPr lang="zh-TW" altLang="en-US" sz="1200" dirty="0"/>
              <a:t>、展示活動。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九</a:t>
            </a:r>
            <a:r>
              <a:rPr lang="en-US" altLang="zh-TW" sz="1200" dirty="0"/>
              <a:t>)</a:t>
            </a:r>
            <a:r>
              <a:rPr lang="zh-TW" altLang="en-US" sz="1200" dirty="0"/>
              <a:t>、通路特殊活動。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a:t>
            </a:r>
            <a:r>
              <a:rPr lang="en-US" altLang="zh-TW" sz="1200" dirty="0"/>
              <a:t>)</a:t>
            </a:r>
            <a:r>
              <a:rPr lang="zh-TW" altLang="en-US" sz="1200" dirty="0"/>
              <a:t>、通路布置及商品陳列。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十一</a:t>
            </a:r>
            <a:r>
              <a:rPr lang="en-US" altLang="zh-TW" sz="1200" dirty="0"/>
              <a:t>)</a:t>
            </a:r>
            <a:r>
              <a:rPr lang="zh-TW" altLang="en-US" sz="1200" dirty="0"/>
              <a:t>、促購傳播力。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十二</a:t>
            </a:r>
            <a:r>
              <a:rPr lang="en-US" altLang="zh-TW" sz="1200" dirty="0"/>
              <a:t>)</a:t>
            </a:r>
            <a:r>
              <a:rPr lang="zh-TW" altLang="en-US" sz="1200" dirty="0"/>
              <a:t>、通路活動内容設計。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十三</a:t>
            </a:r>
            <a:r>
              <a:rPr lang="en-US" altLang="zh-TW" sz="1200" dirty="0"/>
              <a:t>)</a:t>
            </a:r>
            <a:r>
              <a:rPr lang="zh-TW" altLang="en-US" sz="1200" dirty="0"/>
              <a:t>、體驗行銷活動。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十四</a:t>
            </a:r>
            <a:r>
              <a:rPr lang="en-US" altLang="zh-TW" sz="1200" dirty="0"/>
              <a:t>)</a:t>
            </a:r>
            <a:r>
              <a:rPr lang="zh-TW" altLang="en-US" sz="1200" dirty="0"/>
              <a:t>、零售店神秘訪查。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十五</a:t>
            </a:r>
            <a:r>
              <a:rPr lang="en-US" altLang="zh-TW" sz="1200" dirty="0"/>
              <a:t>)</a:t>
            </a:r>
            <a:r>
              <a:rPr lang="zh-TW" altLang="en-US" sz="1200" dirty="0"/>
              <a:t>、零售店滿意度調查。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十六</a:t>
            </a:r>
            <a:r>
              <a:rPr lang="en-US" altLang="zh-TW" sz="1200" dirty="0"/>
              <a:t>)</a:t>
            </a:r>
            <a:r>
              <a:rPr lang="zh-TW" altLang="en-US" sz="1200" dirty="0"/>
              <a:t>、產品價格通路市調。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十七</a:t>
            </a:r>
            <a:r>
              <a:rPr lang="en-US" altLang="zh-TW" sz="1200" dirty="0"/>
              <a:t>)</a:t>
            </a:r>
            <a:r>
              <a:rPr lang="zh-TW" altLang="en-US" sz="1200" dirty="0"/>
              <a:t>、</a:t>
            </a:r>
            <a:r>
              <a:rPr lang="zh-CN" altLang="en-US" sz="1200" dirty="0"/>
              <a:t>郵寄廣告單</a:t>
            </a:r>
            <a:r>
              <a:rPr lang="zh-TW" altLang="en-US" sz="1200" dirty="0"/>
              <a:t>（</a:t>
            </a:r>
            <a:r>
              <a:rPr lang="en-US" altLang="zh-TW" sz="1200" dirty="0"/>
              <a:t>Direct mail advertising, DM</a:t>
            </a:r>
            <a:r>
              <a:rPr lang="zh-TW" altLang="en-US" sz="1200" dirty="0"/>
              <a:t>）派發。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十八</a:t>
            </a:r>
            <a:r>
              <a:rPr lang="en-US" altLang="zh-TW" sz="1200" dirty="0"/>
              <a:t>)</a:t>
            </a:r>
            <a:r>
              <a:rPr lang="zh-TW" altLang="en-US" sz="1200" dirty="0"/>
              <a:t>、賣場試吃、試喝活動。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十九</a:t>
            </a:r>
            <a:r>
              <a:rPr lang="en-US" altLang="zh-TW" sz="1200" dirty="0"/>
              <a:t>)</a:t>
            </a:r>
            <a:r>
              <a:rPr lang="zh-TW" altLang="en-US" sz="1200" dirty="0"/>
              <a:t>、通路商情研究分析。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二十</a:t>
            </a:r>
            <a:r>
              <a:rPr lang="en-US" altLang="zh-TW" sz="1200" dirty="0"/>
              <a:t>)</a:t>
            </a:r>
            <a:r>
              <a:rPr lang="zh-TW" altLang="en-US" sz="1200" dirty="0"/>
              <a:t>、賣場銷售專區規劃、設計與布置執行。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二十一</a:t>
            </a:r>
            <a:r>
              <a:rPr lang="en-US" altLang="zh-TW" sz="1200" dirty="0"/>
              <a:t>)</a:t>
            </a:r>
            <a:r>
              <a:rPr lang="zh-TW" altLang="en-US" sz="1200" dirty="0"/>
              <a:t>、通路結構與趨勢分析。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二十二</a:t>
            </a:r>
            <a:r>
              <a:rPr lang="en-US" altLang="zh-TW" sz="1200" dirty="0"/>
              <a:t>)</a:t>
            </a:r>
            <a:r>
              <a:rPr lang="zh-TW" altLang="en-US" sz="1200" dirty="0"/>
              <a:t>、包裝促銷印製設計與生產服務。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二十三</a:t>
            </a:r>
            <a:r>
              <a:rPr lang="en-US" altLang="zh-TW" sz="1200" dirty="0"/>
              <a:t>)</a:t>
            </a:r>
            <a:r>
              <a:rPr lang="zh-TW" altLang="en-US" sz="1200" dirty="0"/>
              <a:t>、產品包裝設計。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二十四</a:t>
            </a:r>
            <a:r>
              <a:rPr lang="en-US" altLang="zh-TW" sz="1200" dirty="0"/>
              <a:t>)</a:t>
            </a:r>
            <a:r>
              <a:rPr lang="zh-TW" altLang="en-US" sz="1200" dirty="0"/>
              <a:t>、賣場布置設計。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四、通路（店頭、賣場）行銷服務公司列示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、通路行銷公司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、大予行銷公司（</a:t>
            </a:r>
            <a:r>
              <a:rPr lang="en-US" altLang="zh-TW" sz="1200" dirty="0"/>
              <a:t>02-8770-5557</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、安瑟整合行銷公司（</a:t>
            </a:r>
            <a:r>
              <a:rPr lang="en-US" altLang="zh-TW" sz="1200" dirty="0"/>
              <a:t>02-2587-2389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、彼立恩國際行銷公司（</a:t>
            </a:r>
            <a:r>
              <a:rPr lang="en-US" altLang="zh-TW" sz="1200" dirty="0"/>
              <a:t>02-8773-5001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、通路陳列設計公司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、杰何行銷公司（</a:t>
            </a:r>
            <a:r>
              <a:rPr lang="en-US" altLang="zh-TW" sz="1200" dirty="0"/>
              <a:t>02-2226-3879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、拾穗設計公司（</a:t>
            </a:r>
            <a:r>
              <a:rPr lang="en-US" altLang="zh-TW" sz="1200" dirty="0"/>
              <a:t>02-2501-0796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、惟楷印刷公司（</a:t>
            </a:r>
            <a:r>
              <a:rPr lang="en-US" altLang="zh-TW" sz="1200" dirty="0"/>
              <a:t>02-2248-4916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第七節 國内案例介紹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1&gt;</a:t>
            </a:r>
            <a:r>
              <a:rPr lang="zh-TW" altLang="en-US" sz="1200" dirty="0"/>
              <a:t>通路策略：宏碁、惠普電腦銷售走多通路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、隨著量販店逐漸擴大營業範圍，資訊產品業者也將量販視為</a:t>
            </a:r>
            <a:r>
              <a:rPr lang="en-US" altLang="zh-TW" sz="1200" dirty="0"/>
              <a:t>2005</a:t>
            </a:r>
            <a:r>
              <a:rPr lang="zh-TW" altLang="en-US" sz="1200" dirty="0"/>
              <a:t>年重點經營通路之一。宏碁</a:t>
            </a:r>
            <a:r>
              <a:rPr lang="en-US" altLang="zh-TW" sz="1200" dirty="0"/>
              <a:t>2005</a:t>
            </a:r>
            <a:r>
              <a:rPr lang="zh-TW" altLang="en-US" sz="1200" dirty="0"/>
              <a:t>年第一季開始進入量販通路銷售筆記型電腦，每個月賣出上千臺；惠普消費型筆記型電腦與印表機產品部門中，量販營收貢獻度已經達到</a:t>
            </a:r>
            <a:r>
              <a:rPr lang="en-US" altLang="zh-TW" sz="1200" dirty="0"/>
              <a:t>1~2%</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、宏碁在</a:t>
            </a:r>
            <a:r>
              <a:rPr lang="en-US" altLang="zh-TW" sz="1200" dirty="0"/>
              <a:t>2005</a:t>
            </a:r>
            <a:r>
              <a:rPr lang="zh-TW" altLang="en-US" sz="1200" dirty="0"/>
              <a:t>年第一季進入家樂福大潤發等量販通路，銷售筆記型電腦，與宏碁過去每個月總銷售額約在</a:t>
            </a:r>
            <a:r>
              <a:rPr lang="en-US" altLang="zh-TW" sz="1200" dirty="0"/>
              <a:t>1</a:t>
            </a:r>
            <a:r>
              <a:rPr lang="zh-TW" altLang="en-US" sz="1200" dirty="0"/>
              <a:t>萬臺上下比起來，初次銷售出擊便有約一成的營收貢獻度。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由於量販店消費族群以家庭為主，隨著消費行為逐漸成熟，一方面量販店為擴大營業額，另外一方面也開始針對家族成員提供各自需要的產品。宏碁内部人員表示，來自法國的家樂福，在當地店面當中，資訊產品銷售額貢獻度已經達到</a:t>
            </a:r>
            <a:r>
              <a:rPr lang="en-US" altLang="zh-TW" sz="1200" dirty="0"/>
              <a:t>15%</a:t>
            </a:r>
            <a:r>
              <a:rPr lang="zh-TW" altLang="en-US" sz="1200" dirty="0"/>
              <a:t>，相對於臺灣的</a:t>
            </a:r>
            <a:r>
              <a:rPr lang="en-US" altLang="zh-TW" sz="1200" dirty="0"/>
              <a:t>1~2%</a:t>
            </a:r>
            <a:r>
              <a:rPr lang="zh-TW" altLang="en-US" sz="1200" dirty="0"/>
              <a:t>，成長空間相當大。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、目前臺灣積極引進資訊產品的量販通路，包括家樂福與大潤發。家樂福</a:t>
            </a:r>
            <a:r>
              <a:rPr lang="en-US" altLang="zh-TW" sz="1200" dirty="0"/>
              <a:t>2004</a:t>
            </a:r>
            <a:r>
              <a:rPr lang="zh-TW" altLang="en-US" sz="1200" dirty="0"/>
              <a:t>年一年營收規模約在</a:t>
            </a:r>
            <a:r>
              <a:rPr lang="en-US" altLang="zh-TW" sz="1200" dirty="0"/>
              <a:t>500</a:t>
            </a:r>
            <a:r>
              <a:rPr lang="zh-TW" altLang="en-US" sz="1200" dirty="0"/>
              <a:t>億元，資訊產品營業規模估計在</a:t>
            </a:r>
            <a:r>
              <a:rPr lang="en-US" altLang="zh-TW" sz="1200" dirty="0"/>
              <a:t>5~8</a:t>
            </a:r>
            <a:r>
              <a:rPr lang="zh-TW" altLang="en-US" sz="1200" dirty="0"/>
              <a:t>億元之間；大潤發</a:t>
            </a:r>
            <a:r>
              <a:rPr lang="en-US" altLang="zh-TW" sz="1200" dirty="0"/>
              <a:t>2004</a:t>
            </a:r>
            <a:r>
              <a:rPr lang="zh-TW" altLang="en-US" sz="1200" dirty="0"/>
              <a:t>年營業額約</a:t>
            </a:r>
            <a:r>
              <a:rPr lang="en-US" altLang="zh-TW" sz="1200" dirty="0"/>
              <a:t>400</a:t>
            </a:r>
            <a:r>
              <a:rPr lang="zh-TW" altLang="en-US" sz="1200" dirty="0"/>
              <a:t>億元，資訊產品營收貢獻規模估計不超過</a:t>
            </a:r>
            <a:r>
              <a:rPr lang="en-US" altLang="zh-TW" sz="1200" dirty="0"/>
              <a:t>4</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宏碁電腦各通路營收貢獻率：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3C</a:t>
            </a:r>
            <a:r>
              <a:rPr lang="zh-TW" altLang="en-US" sz="1200" dirty="0"/>
              <a:t>家電連鎖通路：</a:t>
            </a:r>
            <a:r>
              <a:rPr lang="en-US" altLang="zh-TW" sz="1200" dirty="0"/>
              <a:t>19%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、資訊連鎖通路：</a:t>
            </a:r>
            <a:r>
              <a:rPr lang="en-US" altLang="zh-TW" sz="1200" dirty="0"/>
              <a:t>19%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、獨立型資訊產品通路：</a:t>
            </a:r>
            <a:r>
              <a:rPr lang="en-US" altLang="zh-TW" sz="1200" dirty="0"/>
              <a:t>61%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、量販店：</a:t>
            </a:r>
            <a:r>
              <a:rPr lang="en-US" altLang="zh-TW" sz="1200" dirty="0"/>
              <a:t>1%</a:t>
            </a:r>
            <a:r>
              <a:rPr lang="zh-TW" altLang="en-US" sz="1200" dirty="0"/>
              <a:t>以内。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惠普電腦各通路營收貢獻率：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3C</a:t>
            </a:r>
            <a:r>
              <a:rPr lang="zh-TW" altLang="en-US" sz="1200" dirty="0"/>
              <a:t>家電連鎖通路：</a:t>
            </a:r>
            <a:r>
              <a:rPr lang="en-US" altLang="zh-TW" sz="1200" dirty="0"/>
              <a:t>45%</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、資訊連鎖通路：</a:t>
            </a:r>
            <a:r>
              <a:rPr lang="en-US" altLang="zh-TW" sz="1200" dirty="0"/>
              <a:t>30%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、獨立型資訊產品通路：</a:t>
            </a:r>
            <a:r>
              <a:rPr lang="en-US" altLang="zh-TW" sz="1200" dirty="0"/>
              <a:t>10%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、量販店：</a:t>
            </a:r>
            <a:r>
              <a:rPr lang="en-US" altLang="zh-TW" sz="1200" dirty="0"/>
              <a:t>2%</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、其他：</a:t>
            </a:r>
            <a:r>
              <a:rPr lang="en-US" altLang="zh-TW" sz="1200" dirty="0"/>
              <a:t>13%</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3&gt; </a:t>
            </a:r>
            <a:r>
              <a:rPr lang="zh-TW" altLang="en-US" sz="1200" dirty="0"/>
              <a:t>量販店通路日益密集，</a:t>
            </a:r>
            <a:r>
              <a:rPr lang="en-US" altLang="zh-TW" sz="1200" dirty="0"/>
              <a:t>200</a:t>
            </a:r>
            <a:r>
              <a:rPr lang="zh-TW" altLang="en-US" sz="1200" dirty="0"/>
              <a:t>公尺内近身肉搏戰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、量販店</a:t>
            </a:r>
            <a:r>
              <a:rPr lang="en-US" altLang="zh-TW" sz="1200" dirty="0"/>
              <a:t>2004</a:t>
            </a:r>
            <a:r>
              <a:rPr lang="zh-TW" altLang="en-US" sz="1200" dirty="0"/>
              <a:t>年市場達到</a:t>
            </a:r>
            <a:r>
              <a:rPr lang="en-US" altLang="zh-TW" sz="1200" dirty="0"/>
              <a:t>1500</a:t>
            </a:r>
            <a:r>
              <a:rPr lang="zh-TW" altLang="en-US" sz="1200" dirty="0"/>
              <a:t>億元，</a:t>
            </a:r>
            <a:r>
              <a:rPr lang="en-US" altLang="zh-TW" sz="1200" dirty="0"/>
              <a:t>2005</a:t>
            </a:r>
            <a:r>
              <a:rPr lang="zh-TW" altLang="en-US" sz="1200" dirty="0"/>
              <a:t>年預計要再開設近</a:t>
            </a:r>
            <a:r>
              <a:rPr lang="en-US" altLang="zh-TW" sz="1200" dirty="0"/>
              <a:t>10</a:t>
            </a:r>
            <a:r>
              <a:rPr lang="zh-TW" altLang="en-US" sz="1200" dirty="0"/>
              <a:t>家店面，而且有許多店幾乎是</a:t>
            </a:r>
            <a:r>
              <a:rPr lang="en-US" altLang="zh-TW" sz="1200" dirty="0"/>
              <a:t>200</a:t>
            </a:r>
            <a:r>
              <a:rPr lang="zh-TW" altLang="en-US" sz="1200" dirty="0"/>
              <a:t>公尺内就有不同的量販店品牌，密度幾乎比超市還高，近身肉搏戰開打，各家預估在景氣好轉下，期望業績成長</a:t>
            </a:r>
            <a:r>
              <a:rPr lang="en-US" altLang="zh-TW" sz="1200" dirty="0"/>
              <a:t>5~10%</a:t>
            </a:r>
            <a:r>
              <a:rPr lang="zh-TW" altLang="en-US" sz="1200" dirty="0"/>
              <a:t>，整體業績預計上衝</a:t>
            </a:r>
            <a:r>
              <a:rPr lang="en-US" altLang="zh-TW" sz="1200" dirty="0"/>
              <a:t>1600</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、截至</a:t>
            </a:r>
            <a:r>
              <a:rPr lang="en-US" altLang="zh-TW" sz="1200" dirty="0"/>
              <a:t>2004</a:t>
            </a:r>
            <a:r>
              <a:rPr lang="zh-TW" altLang="en-US" sz="1200" dirty="0"/>
              <a:t>年</a:t>
            </a:r>
            <a:r>
              <a:rPr lang="en-US" altLang="zh-TW" sz="1200" dirty="0"/>
              <a:t>12</a:t>
            </a:r>
            <a:r>
              <a:rPr lang="zh-TW" altLang="en-US" sz="1200" dirty="0"/>
              <a:t>月底，全臺灣量販店達到近</a:t>
            </a:r>
            <a:r>
              <a:rPr lang="en-US" altLang="zh-TW" sz="1200" dirty="0"/>
              <a:t>80</a:t>
            </a:r>
            <a:r>
              <a:rPr lang="zh-TW" altLang="en-US" sz="1200" dirty="0"/>
              <a:t>家，以往量販店展店各自稱霸一方，但現在只要有好商圈，不同品牌的量販店一窩蜂湧進，已經出現</a:t>
            </a:r>
            <a:r>
              <a:rPr lang="en-US" altLang="zh-TW" sz="1200" dirty="0"/>
              <a:t>200</a:t>
            </a:r>
            <a:r>
              <a:rPr lang="zh-TW" altLang="en-US" sz="1200" dirty="0"/>
              <a:t>公尺以内有</a:t>
            </a:r>
            <a:r>
              <a:rPr lang="en-US" altLang="zh-TW" sz="1200" dirty="0"/>
              <a:t>2~4</a:t>
            </a:r>
            <a:r>
              <a:rPr lang="zh-TW" altLang="en-US" sz="1200" dirty="0"/>
              <a:t>個品牌同時存在，量販店經營進入近身肉搏戰。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以中和商圈為例，原本只有一家大潤發，但正門口的中山路開出威力廣場，家樂福進駐，雙方競爭火力全開。競爭對手迎面狙擊，大潤發表示，業績難免受到影響，但依舊成長，成長的重點是緊抓住市場最低價策略。但</a:t>
            </a:r>
            <a:r>
              <a:rPr lang="en-US" altLang="zh-TW" sz="1200" dirty="0"/>
              <a:t>2005</a:t>
            </a:r>
            <a:r>
              <a:rPr lang="zh-TW" altLang="en-US" sz="1200" dirty="0"/>
              <a:t>年在大潤發、家樂福距離</a:t>
            </a:r>
            <a:r>
              <a:rPr lang="en-US" altLang="zh-TW" sz="1200" dirty="0"/>
              <a:t>3</a:t>
            </a:r>
            <a:r>
              <a:rPr lang="zh-TW" altLang="en-US" sz="1200" dirty="0"/>
              <a:t>個路口的街廓，又要開出好市多（</a:t>
            </a:r>
            <a:r>
              <a:rPr lang="en-US" altLang="zh-TW" sz="1200" dirty="0"/>
              <a:t>COSTCO</a:t>
            </a:r>
            <a:r>
              <a:rPr lang="zh-TW" altLang="en-US" sz="1200" dirty="0"/>
              <a:t>）以及日系佳市客（</a:t>
            </a:r>
            <a:r>
              <a:rPr lang="en-US" altLang="zh-TW" sz="1200" dirty="0" err="1"/>
              <a:t>Justco</a:t>
            </a:r>
            <a:r>
              <a:rPr lang="zh-TW" altLang="en-US" sz="1200" dirty="0"/>
              <a:t>），競爭將更形白熱化。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、内湖量販特區現在有</a:t>
            </a:r>
            <a:r>
              <a:rPr lang="en-US" altLang="zh-TW" sz="1200" dirty="0"/>
              <a:t>2</a:t>
            </a:r>
            <a:r>
              <a:rPr lang="zh-TW" altLang="en-US" sz="1200" dirty="0"/>
              <a:t>家大潤發，以及</a:t>
            </a:r>
            <a:r>
              <a:rPr lang="en-US" altLang="zh-TW" sz="1200" dirty="0"/>
              <a:t>1</a:t>
            </a:r>
            <a:r>
              <a:rPr lang="zh-TW" altLang="en-US" sz="1200" dirty="0"/>
              <a:t>家好市多，儘管有</a:t>
            </a:r>
            <a:r>
              <a:rPr lang="en-US" altLang="zh-TW" sz="1200" dirty="0"/>
              <a:t>3</a:t>
            </a:r>
            <a:r>
              <a:rPr lang="zh-TW" altLang="en-US" sz="1200" dirty="0"/>
              <a:t>家店，該區卻意外形成量販店業績最高的區域，好市多該店業績一年</a:t>
            </a:r>
            <a:r>
              <a:rPr lang="en-US" altLang="zh-TW" sz="1200" dirty="0"/>
              <a:t>60</a:t>
            </a:r>
            <a:r>
              <a:rPr lang="zh-TW" altLang="en-US" sz="1200" dirty="0"/>
              <a:t>億元，而大潤發</a:t>
            </a:r>
            <a:r>
              <a:rPr lang="en-US" altLang="zh-TW" sz="1200" dirty="0"/>
              <a:t>2</a:t>
            </a:r>
            <a:r>
              <a:rPr lang="zh-TW" altLang="en-US" sz="1200" dirty="0"/>
              <a:t>家店加起來也有</a:t>
            </a:r>
            <a:r>
              <a:rPr lang="en-US" altLang="zh-TW" sz="1200" dirty="0"/>
              <a:t>60</a:t>
            </a:r>
            <a:r>
              <a:rPr lang="zh-TW" altLang="en-US" sz="1200" dirty="0"/>
              <a:t>億元，都是全臺灣店王。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、大潤發總經理魏正元說：「量販店面臨的不只是同業競爭，重點是要能拉進傳統市場</a:t>
            </a:r>
            <a:r>
              <a:rPr lang="en-US" altLang="zh-TW" sz="1200" dirty="0"/>
              <a:t>2000</a:t>
            </a:r>
            <a:r>
              <a:rPr lang="zh-TW" altLang="en-US" sz="1200" dirty="0"/>
              <a:t>億元的消費力。」在傳統市場上，許多消費者認定生鮮肉類商品比量販店新鮮，於是驅動量販店提高生鮮技術，並逼迫量販店推出自有品牌低價商品。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家樂福量販店</a:t>
            </a:r>
            <a:r>
              <a:rPr lang="en-US" altLang="zh-TW" sz="1200" dirty="0"/>
              <a:t>2008</a:t>
            </a:r>
            <a:r>
              <a:rPr lang="zh-TW" altLang="en-US" sz="1200" dirty="0"/>
              <a:t>年規劃展店與業績目標：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新增店數：</a:t>
            </a:r>
            <a:r>
              <a:rPr lang="en-US" altLang="zh-TW" sz="1200" dirty="0"/>
              <a:t>3</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總店數目標：</a:t>
            </a:r>
            <a:r>
              <a:rPr lang="en-US" altLang="zh-TW" sz="1200" dirty="0"/>
              <a:t>50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去年業績：</a:t>
            </a:r>
            <a:r>
              <a:rPr lang="en-US" altLang="zh-TW" sz="1200" dirty="0"/>
              <a:t>500</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預估成長率：</a:t>
            </a:r>
            <a:r>
              <a:rPr lang="en-US" altLang="zh-TW" sz="1200" dirty="0"/>
              <a:t>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大潤發量販店</a:t>
            </a:r>
            <a:r>
              <a:rPr lang="en-US" altLang="zh-TW" sz="1200" dirty="0"/>
              <a:t>2008</a:t>
            </a:r>
            <a:r>
              <a:rPr lang="zh-TW" altLang="en-US" sz="1200" dirty="0"/>
              <a:t>年規劃展店與業績目標：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新增店數：</a:t>
            </a:r>
            <a:r>
              <a:rPr lang="en-US" altLang="zh-TW" sz="1200" dirty="0"/>
              <a:t>1</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總店數目標：</a:t>
            </a:r>
            <a:r>
              <a:rPr lang="en-US" altLang="zh-TW" sz="1200" dirty="0"/>
              <a:t>24</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去年業績：</a:t>
            </a:r>
            <a:r>
              <a:rPr lang="en-US" altLang="zh-TW" sz="1200" dirty="0"/>
              <a:t>400</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預估成長率：</a:t>
            </a:r>
            <a:r>
              <a:rPr lang="en-US" altLang="zh-TW" sz="1200" dirty="0"/>
              <a:t>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愛買量販店</a:t>
            </a:r>
            <a:r>
              <a:rPr lang="en-US" altLang="zh-TW" sz="1200" dirty="0"/>
              <a:t>2008</a:t>
            </a:r>
            <a:r>
              <a:rPr lang="zh-TW" altLang="en-US" sz="1200" dirty="0"/>
              <a:t>年規劃展店與業績目標：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新增店數：</a:t>
            </a:r>
            <a:r>
              <a:rPr lang="en-US" altLang="zh-TW" sz="1200" dirty="0"/>
              <a:t>2</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總店數目標：</a:t>
            </a:r>
            <a:r>
              <a:rPr lang="en-US" altLang="zh-TW" sz="1200" dirty="0"/>
              <a:t>15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去年業績：</a:t>
            </a:r>
            <a:r>
              <a:rPr lang="en-US" altLang="zh-TW" sz="1200" dirty="0"/>
              <a:t>160</a:t>
            </a:r>
            <a:r>
              <a:rPr lang="zh-TW" altLang="en-US" sz="1200" dirty="0"/>
              <a:t>億元</a:t>
            </a:r>
          </a:p>
          <a:p>
            <a:pPr>
              <a:lnSpc>
                <a:spcPct val="150000"/>
              </a:lnSpc>
            </a:pPr>
            <a:r>
              <a:rPr lang="zh-TW" altLang="en-US" sz="1200" dirty="0"/>
              <a:t>預估成長率：</a:t>
            </a:r>
            <a:r>
              <a:rPr lang="en-US" altLang="zh-TW" sz="1200" dirty="0"/>
              <a:t>10%</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64</a:t>
            </a:fld>
            <a:endParaRPr lang="en-US" altLang="zh-CN" dirty="0"/>
          </a:p>
        </p:txBody>
      </p:sp>
    </p:spTree>
    <p:extLst>
      <p:ext uri="{BB962C8B-B14F-4D97-AF65-F5344CB8AC3E}">
        <p14:creationId xmlns:p14="http://schemas.microsoft.com/office/powerpoint/2010/main" val="18823172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rgbClr val="4D4D4D"/>
                </a:solidFill>
                <a:latin typeface="Times New Roman" pitchFamily="18" charset="0"/>
                <a:cs typeface="Times New Roman" pitchFamily="18" charset="0"/>
              </a:rPr>
              <a:t>美國 </a:t>
            </a:r>
            <a:r>
              <a:rPr lang="en-US" altLang="zh-TW" sz="1200" dirty="0">
                <a:solidFill>
                  <a:srgbClr val="4D4D4D"/>
                </a:solidFill>
                <a:latin typeface="Times New Roman" pitchFamily="18" charset="0"/>
                <a:cs typeface="Times New Roman" pitchFamily="18" charset="0"/>
              </a:rPr>
              <a:t>2016 </a:t>
            </a:r>
            <a:r>
              <a:rPr lang="zh-CN" altLang="en-US" sz="1200" dirty="0">
                <a:solidFill>
                  <a:srgbClr val="4D4D4D"/>
                </a:solidFill>
                <a:latin typeface="Times New Roman" pitchFamily="18" charset="0"/>
                <a:cs typeface="Times New Roman" pitchFamily="18" charset="0"/>
              </a:rPr>
              <a:t>年主要</a:t>
            </a:r>
            <a:r>
              <a:rPr lang="zh-TW" altLang="en-US" sz="1200" dirty="0">
                <a:solidFill>
                  <a:srgbClr val="4D4D4D"/>
                </a:solidFill>
                <a:latin typeface="Times New Roman" pitchFamily="18" charset="0"/>
                <a:cs typeface="Times New Roman" pitchFamily="18" charset="0"/>
              </a:rPr>
              <a:t>零售</a:t>
            </a:r>
            <a:r>
              <a:rPr lang="zh-CN" altLang="en-US" sz="1200" dirty="0">
                <a:solidFill>
                  <a:srgbClr val="4D4D4D"/>
                </a:solidFill>
                <a:latin typeface="Times New Roman" pitchFamily="18" charset="0"/>
                <a:cs typeface="Times New Roman" pitchFamily="18" charset="0"/>
              </a:rPr>
              <a:t>業態</a:t>
            </a:r>
            <a:r>
              <a:rPr lang="zh-TW" altLang="en-US" sz="1200" dirty="0">
                <a:solidFill>
                  <a:srgbClr val="4D4D4D"/>
                </a:solidFill>
                <a:latin typeface="Times New Roman" pitchFamily="18" charset="0"/>
                <a:cs typeface="Times New Roman" pitchFamily="18" charset="0"/>
              </a:rPr>
              <a:t>簡介</a:t>
            </a:r>
            <a:r>
              <a:rPr lang="zh-CN" altLang="en-US" sz="1200" dirty="0">
                <a:solidFill>
                  <a:srgbClr val="4D4D4D"/>
                </a:solidFill>
                <a:latin typeface="Times New Roman" pitchFamily="18" charset="0"/>
                <a:cs typeface="Times New Roman" pitchFamily="18" charset="0"/>
              </a:rPr>
              <a:t>；</a:t>
            </a:r>
            <a:endParaRPr lang="en-US" altLang="zh-CN" sz="1200" dirty="0">
              <a:solidFill>
                <a:srgbClr val="4D4D4D"/>
              </a:solidFill>
              <a:latin typeface="Times New Roman" pitchFamily="18" charset="0"/>
              <a:cs typeface="Times New Roman" pitchFamily="18" charset="0"/>
            </a:endParaRPr>
          </a:p>
          <a:p>
            <a:pPr>
              <a:lnSpc>
                <a:spcPct val="150000"/>
              </a:lnSpc>
            </a:pPr>
            <a:r>
              <a:rPr lang="zh-TW" altLang="en-US" sz="1200" dirty="0"/>
              <a:t>美國零售業態可區分為店鋪型態及無店鋪型態兩大類。店鋪型態又可分為食品與非食品兩種，而無店鋪型態又可分為自動販賣機、直接銷售及直接行銷三種。</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65</a:t>
            </a:fld>
            <a:endParaRPr lang="en-US" altLang="zh-CN" dirty="0"/>
          </a:p>
        </p:txBody>
      </p:sp>
    </p:spTree>
    <p:extLst>
      <p:ext uri="{BB962C8B-B14F-4D97-AF65-F5344CB8AC3E}">
        <p14:creationId xmlns:p14="http://schemas.microsoft.com/office/powerpoint/2010/main" val="317130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rgbClr val="4D4D4D"/>
                </a:solidFill>
                <a:latin typeface="Times New Roman" pitchFamily="18" charset="0"/>
                <a:cs typeface="Times New Roman" pitchFamily="18" charset="0"/>
              </a:rPr>
              <a:t>美國 </a:t>
            </a:r>
            <a:r>
              <a:rPr lang="en-US" altLang="zh-TW" sz="1200" dirty="0">
                <a:solidFill>
                  <a:srgbClr val="4D4D4D"/>
                </a:solidFill>
                <a:latin typeface="Times New Roman" pitchFamily="18" charset="0"/>
                <a:cs typeface="Times New Roman" pitchFamily="18" charset="0"/>
              </a:rPr>
              <a:t>2016 </a:t>
            </a:r>
            <a:r>
              <a:rPr lang="zh-CN" altLang="en-US" sz="1200" dirty="0">
                <a:solidFill>
                  <a:srgbClr val="4D4D4D"/>
                </a:solidFill>
                <a:latin typeface="Times New Roman" pitchFamily="18" charset="0"/>
                <a:cs typeface="Times New Roman" pitchFamily="18" charset="0"/>
              </a:rPr>
              <a:t>年主要</a:t>
            </a:r>
            <a:r>
              <a:rPr lang="zh-TW" altLang="en-US" sz="1200" dirty="0">
                <a:solidFill>
                  <a:srgbClr val="4D4D4D"/>
                </a:solidFill>
                <a:latin typeface="Times New Roman" pitchFamily="18" charset="0"/>
                <a:cs typeface="Times New Roman" pitchFamily="18" charset="0"/>
              </a:rPr>
              <a:t>零售</a:t>
            </a:r>
            <a:r>
              <a:rPr lang="zh-CN" altLang="en-US" sz="1200" dirty="0">
                <a:solidFill>
                  <a:srgbClr val="4D4D4D"/>
                </a:solidFill>
                <a:latin typeface="Times New Roman" pitchFamily="18" charset="0"/>
                <a:cs typeface="Times New Roman" pitchFamily="18" charset="0"/>
              </a:rPr>
              <a:t>業態</a:t>
            </a:r>
            <a:r>
              <a:rPr lang="zh-TW" altLang="en-US" sz="1200" dirty="0">
                <a:solidFill>
                  <a:srgbClr val="4D4D4D"/>
                </a:solidFill>
                <a:latin typeface="Times New Roman" pitchFamily="18" charset="0"/>
                <a:cs typeface="Times New Roman" pitchFamily="18" charset="0"/>
              </a:rPr>
              <a:t>簡介</a:t>
            </a:r>
            <a:r>
              <a:rPr lang="zh-CN" altLang="en-US" sz="1200" dirty="0">
                <a:solidFill>
                  <a:srgbClr val="4D4D4D"/>
                </a:solidFill>
                <a:latin typeface="Times New Roman" pitchFamily="18" charset="0"/>
                <a:cs typeface="Times New Roman" pitchFamily="18" charset="0"/>
              </a:rPr>
              <a:t>；</a:t>
            </a:r>
            <a:endParaRPr lang="en-US" altLang="zh-CN" sz="1200" dirty="0">
              <a:solidFill>
                <a:srgbClr val="4D4D4D"/>
              </a:solidFill>
              <a:latin typeface="Times New Roman" pitchFamily="18" charset="0"/>
              <a:cs typeface="Times New Roman" pitchFamily="18" charset="0"/>
            </a:endParaRPr>
          </a:p>
          <a:p>
            <a:pPr>
              <a:lnSpc>
                <a:spcPct val="150000"/>
              </a:lnSpc>
            </a:pPr>
            <a:r>
              <a:rPr lang="zh-TW" altLang="en-US" sz="1200" dirty="0"/>
              <a:t>美國零售業態可區分為店鋪型態及無店鋪型態兩大類。店鋪型態又可分為食品與非食品兩種，而無店鋪型態又可分為自動販賣機、直接銷售及直接行銷三種。</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66</a:t>
            </a:fld>
            <a:endParaRPr lang="en-US" altLang="zh-CN" dirty="0"/>
          </a:p>
        </p:txBody>
      </p:sp>
    </p:spTree>
    <p:extLst>
      <p:ext uri="{BB962C8B-B14F-4D97-AF65-F5344CB8AC3E}">
        <p14:creationId xmlns:p14="http://schemas.microsoft.com/office/powerpoint/2010/main" val="19862167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第十章 促銷、廣告與整合行銷傳播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第一節 發展有效溝通的步驟（</a:t>
            </a:r>
            <a:r>
              <a:rPr lang="en-US" altLang="zh-TW" sz="1200" dirty="0"/>
              <a:t>Steps in Developing Effective Communication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一、推廣組合（</a:t>
            </a:r>
            <a:r>
              <a:rPr lang="en-US" altLang="zh-TW" sz="1200" dirty="0"/>
              <a:t>Promotion Mix</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、意義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推廣組合也稱為傳播溝通組合（</a:t>
            </a:r>
            <a:r>
              <a:rPr lang="en-US" altLang="zh-TW" sz="1200" dirty="0"/>
              <a:t>Communication Mix</a:t>
            </a:r>
            <a:r>
              <a:rPr lang="zh-TW" altLang="en-US" sz="1200" dirty="0"/>
              <a:t>），係指公司在進行説服性溝通時，可採用許多手段，例如：廣告活動、室内展示、贈品、免費樣品等，這些手段稱為推廣工具。而推廣組合的目的就在於如何的「配置」其「推廣組合」，使之達成最大推廣力量之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、内容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推廣組合包括以下四項内容：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、廣告（</a:t>
            </a:r>
            <a:r>
              <a:rPr lang="en-US" altLang="zh-TW" sz="1200" dirty="0"/>
              <a:t>Advertising</a:t>
            </a:r>
            <a:r>
              <a:rPr lang="zh-TW" altLang="en-US" sz="1200" dirty="0"/>
              <a:t>）：係指由身分明確之廠商，為推銷某觀念、商品或服務，因而所提之任何型態的支付代價的非人身表達方式，均稱為廣告。廣告形式包括了電視廣告、報紙廣告、期刊雜誌廣告、網路廣告、戶外廣告、電臺廣告等六大類為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、銷售促進（</a:t>
            </a:r>
            <a:r>
              <a:rPr lang="en-US" altLang="zh-TW" sz="1200" dirty="0"/>
              <a:t>Sales Promotion</a:t>
            </a:r>
            <a:r>
              <a:rPr lang="zh-TW" altLang="en-US" sz="1200" dirty="0"/>
              <a:t>）：係指一切刺激消費者購買或經銷商交易的行銷活動，例如：贈獎、折扣、抽獎、展示會等。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、人員銷售（</a:t>
            </a:r>
            <a:r>
              <a:rPr lang="en-US" altLang="zh-TW" sz="1200" dirty="0"/>
              <a:t>Sales Forces</a:t>
            </a:r>
            <a:r>
              <a:rPr lang="zh-TW" altLang="en-US" sz="1200" dirty="0"/>
              <a:t>）：為銷售產品，與一位或數位可能顧客，所進行交涉中的一切口頭陳述（</a:t>
            </a:r>
            <a:r>
              <a:rPr lang="en-US" altLang="zh-TW" sz="1200" dirty="0"/>
              <a:t>Oral Presentation</a:t>
            </a:r>
            <a:r>
              <a:rPr lang="zh-TW" altLang="en-US" sz="1200" dirty="0"/>
              <a:t>）均屬人員銷售。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、公共報導（</a:t>
            </a:r>
            <a:r>
              <a:rPr lang="en-US" altLang="zh-TW" sz="1200" dirty="0"/>
              <a:t>Publicity</a:t>
            </a:r>
            <a:r>
              <a:rPr lang="zh-TW" altLang="en-US" sz="1200" dirty="0"/>
              <a:t>）：經由製作有關產品、服務、企業機構形象等宣傳性新聞，而透過大眾平面傳播媒體所報導者，均為公共報導。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二、推廣組合之決策問題（</a:t>
            </a:r>
            <a:r>
              <a:rPr lang="en-US" altLang="zh-TW" sz="1200" dirty="0"/>
              <a:t>The Decisions of Promotion Mix</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廠商針對推廣組合作業時，應會面臨兩項決策問題：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、到底整個推廣組合要投入多大的努力與預算？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企業可用的行銷資源與預算通常是有限的，因此，要花多少比例的資源在推廣組合上，就値得深入探討、比較、評估，然後做出決策。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、對於個別的推廣工具，應該配置多少預算？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每一項推廣工具在不同的時空與條件下，有其不同的效果；而各項工具其衝擊力程度，也會有所差別。因此，針對這四種推廣工具，各應配置多少資源與預算，也必須加以審慎評估。不同的行業、不同的產品缐、不同的品牌，在不同的國家以及不同發展階段下，均會有不同的推廣工具做預算配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三、判斷推廣工具使用適當與否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以下幾項因素，可供行銷人員判斷如何適當的使用推廣工具：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、產品生命週期的階段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例如：在上市導入期，應採用公共報導與媒體廣告以打響知名度，而在成熟期則採用促銷活動。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、產品特性的不同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有些產品適用銷售人員推銷才有效果，有些則用行銷廣告手段才有效果。例如：工業產品的銷售，就必須仰賴專業的業務人員，而廣告或促銷並不會產生多大效果。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、目的不同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好比要打出一個陌生產品的全國性快速知名度，可能必須使用電視廣告。反之，如果是以年輕族群為對象，且屬利基市場，則考慮以網路行銷工具為適當。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四、推進策略與拉進策略（</a:t>
            </a:r>
            <a:r>
              <a:rPr lang="en-US" altLang="zh-TW" sz="1200" dirty="0"/>
              <a:t>Push &amp; Pull Strategy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在推廣策略中，有一種屬於推進策略，有一種則相反，屬於拉進策略。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、推進策略（</a:t>
            </a:r>
            <a:r>
              <a:rPr lang="en-US" altLang="zh-TW" sz="1200" dirty="0"/>
              <a:t>Push</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係指廠商積極以各種方式激勵與獎勵辦法，要求批發商或代理商盡快銷售本公司產品給顧客，此乃向前推動之策略，如圖</a:t>
            </a:r>
            <a:r>
              <a:rPr lang="en-US" altLang="zh-TW" sz="1200" dirty="0"/>
              <a:t>10-1</a:t>
            </a:r>
            <a:r>
              <a:rPr lang="zh-TW" altLang="en-US" sz="1200" dirty="0"/>
              <a:t>所示。例如：某汽車公司制定經銷商冬季銷售業績獎勵與競賽辦法，即是對全國各縣市汽車經銷商業績的推動（</a:t>
            </a:r>
            <a:r>
              <a:rPr lang="en-US" altLang="zh-TW" sz="1200" dirty="0"/>
              <a:t>Push</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、拉進策略（</a:t>
            </a:r>
            <a:r>
              <a:rPr lang="en-US" altLang="zh-TW" sz="1200" dirty="0"/>
              <a:t>Pull</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係指廠商積極採取各種促銷手段，意圖引發顧客之興趣與偏好，而購買本公司產品；此乃向客戶拉進之策略，如圖</a:t>
            </a:r>
            <a:r>
              <a:rPr lang="en-US" altLang="zh-TW" sz="1200" dirty="0"/>
              <a:t>10-2</a:t>
            </a:r>
            <a:r>
              <a:rPr lang="zh-TW" altLang="en-US" sz="1200" dirty="0"/>
              <a:t>所示。例如：燦坤舉辦會員招待會促銷活動、全國電子舉辦破盤</a:t>
            </a:r>
            <a:r>
              <a:rPr lang="en-US" altLang="zh-TW" sz="1200" dirty="0"/>
              <a:t>4</a:t>
            </a:r>
            <a:r>
              <a:rPr lang="zh-TW" altLang="en-US" sz="1200" dirty="0"/>
              <a:t>日促銷活動、新光三越百貨舉辦週年慶促銷活動等，均在拉進（</a:t>
            </a:r>
            <a:r>
              <a:rPr lang="en-US" altLang="zh-TW" sz="1200" dirty="0"/>
              <a:t>Pull</a:t>
            </a:r>
            <a:r>
              <a:rPr lang="zh-TW" altLang="en-US" sz="1200" dirty="0"/>
              <a:t>）顧客進來購買。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兩種策略比較：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、推進策略（</a:t>
            </a:r>
            <a:r>
              <a:rPr lang="en-US" altLang="zh-TW" sz="1200" dirty="0"/>
              <a:t>Push</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程序：逐步向前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對象：中間商（行銷通路成員）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使用方法：</a:t>
            </a:r>
            <a:r>
              <a:rPr lang="en-US" altLang="zh-TW" sz="1200" dirty="0"/>
              <a:t>(1)</a:t>
            </a:r>
            <a:r>
              <a:rPr lang="zh-TW" altLang="en-US" sz="1200" dirty="0"/>
              <a:t>、人員推銷，</a:t>
            </a:r>
            <a:r>
              <a:rPr lang="en-US" altLang="zh-TW" sz="1200" dirty="0"/>
              <a:t>(2)</a:t>
            </a:r>
            <a:r>
              <a:rPr lang="zh-TW" altLang="en-US" sz="1200" dirty="0"/>
              <a:t>、進貨獎金，</a:t>
            </a:r>
            <a:r>
              <a:rPr lang="en-US" altLang="zh-TW" sz="1200" dirty="0"/>
              <a:t>(3)</a:t>
            </a:r>
            <a:r>
              <a:rPr lang="zh-TW" altLang="en-US" sz="1200" dirty="0"/>
              <a:t>、銷售獎金，</a:t>
            </a:r>
            <a:r>
              <a:rPr lang="en-US" altLang="zh-TW" sz="1200" dirty="0"/>
              <a:t>(4)</a:t>
            </a:r>
            <a:r>
              <a:rPr lang="zh-TW" altLang="en-US" sz="1200" dirty="0"/>
              <a:t>、廣告支持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、拉進策略（</a:t>
            </a:r>
            <a:r>
              <a:rPr lang="en-US" altLang="zh-TW" sz="1200" dirty="0"/>
              <a:t>Pull</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程序：迂迴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對象：最終顧客</a:t>
            </a:r>
          </a:p>
          <a:p>
            <a:pPr>
              <a:lnSpc>
                <a:spcPct val="150000"/>
              </a:lnSpc>
            </a:pPr>
            <a:r>
              <a:rPr lang="zh-TW" altLang="en-US" sz="1200" dirty="0"/>
              <a:t>使用方法：</a:t>
            </a:r>
            <a:r>
              <a:rPr lang="en-US" altLang="zh-TW" sz="1200" dirty="0"/>
              <a:t>(1)</a:t>
            </a:r>
            <a:r>
              <a:rPr lang="zh-TW" altLang="en-US" sz="1200" dirty="0"/>
              <a:t>、宣傳廣告，</a:t>
            </a:r>
            <a:r>
              <a:rPr lang="en-US" altLang="zh-TW" sz="1200" dirty="0"/>
              <a:t>(2)</a:t>
            </a:r>
            <a:r>
              <a:rPr lang="zh-TW" altLang="en-US" sz="1200" dirty="0"/>
              <a:t>、促銷活動，</a:t>
            </a:r>
            <a:r>
              <a:rPr lang="en-US" altLang="zh-TW" sz="1200" dirty="0"/>
              <a:t>(3)</a:t>
            </a:r>
            <a:r>
              <a:rPr lang="zh-TW" altLang="en-US" sz="1200" dirty="0"/>
              <a:t>、媒體公共報導</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67</a:t>
            </a:fld>
            <a:endParaRPr lang="en-US" altLang="zh-CN" dirty="0"/>
          </a:p>
        </p:txBody>
      </p:sp>
    </p:spTree>
    <p:extLst>
      <p:ext uri="{BB962C8B-B14F-4D97-AF65-F5344CB8AC3E}">
        <p14:creationId xmlns:p14="http://schemas.microsoft.com/office/powerpoint/2010/main" val="24210074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68</a:t>
            </a:fld>
            <a:endParaRPr lang="en-US" altLang="zh-CN" dirty="0"/>
          </a:p>
        </p:txBody>
      </p:sp>
    </p:spTree>
    <p:extLst>
      <p:ext uri="{BB962C8B-B14F-4D97-AF65-F5344CB8AC3E}">
        <p14:creationId xmlns:p14="http://schemas.microsoft.com/office/powerpoint/2010/main" val="14907443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zh-CN" sz="1200" kern="1200" dirty="0">
                <a:solidFill>
                  <a:schemeClr val="tx1"/>
                </a:solidFill>
                <a:effectLst/>
                <a:latin typeface="Arial" charset="0"/>
                <a:ea typeface="宋体" charset="-122"/>
                <a:cs typeface="+mn-cs"/>
              </a:rPr>
              <a:t>在銷售互動過程中，觸覺也是一個因素。在一項研究中，與侍者有身體接觸的用餐者會給更多小費，而在超市中與消費者有輕微接觸的食品試吃服務人員會比較幸運，能夠請到顧客品嘗新式點心，以及收回消費者購買此產品的折價券。英國的</a:t>
            </a:r>
            <a:r>
              <a:rPr lang="en-US" altLang="zh-CN" sz="1200" kern="1200" dirty="0" err="1">
                <a:solidFill>
                  <a:schemeClr val="tx1"/>
                </a:solidFill>
                <a:effectLst/>
                <a:latin typeface="Arial" charset="0"/>
                <a:ea typeface="宋体" charset="-122"/>
                <a:cs typeface="+mn-cs"/>
              </a:rPr>
              <a:t>Asda</a:t>
            </a:r>
            <a:r>
              <a:rPr lang="zh-TW" altLang="zh-CN" sz="1200" kern="1200" dirty="0">
                <a:solidFill>
                  <a:schemeClr val="tx1"/>
                </a:solidFill>
                <a:effectLst/>
                <a:latin typeface="Arial" charset="0"/>
                <a:ea typeface="宋体" charset="-122"/>
                <a:cs typeface="+mn-cs"/>
              </a:rPr>
              <a:t>連鎖商店在商店内陳列著拆掉包裝的多牌衛生紙，方便讓消費者觸摸和比較不同衛生紙的材質，結果使得商店自有品牌的衛生紙銷售量暴增，並且在貨架上多出</a:t>
            </a:r>
            <a:r>
              <a:rPr lang="en-US" altLang="zh-CN" sz="1200" kern="1200" dirty="0">
                <a:solidFill>
                  <a:schemeClr val="tx1"/>
                </a:solidFill>
                <a:effectLst/>
                <a:latin typeface="Arial" charset="0"/>
                <a:ea typeface="宋体" charset="-122"/>
                <a:cs typeface="+mn-cs"/>
              </a:rPr>
              <a:t>50%</a:t>
            </a:r>
            <a:r>
              <a:rPr lang="zh-TW" altLang="zh-CN" sz="1200" kern="1200" dirty="0">
                <a:solidFill>
                  <a:schemeClr val="tx1"/>
                </a:solidFill>
                <a:effectLst/>
                <a:latin typeface="Arial" charset="0"/>
                <a:ea typeface="宋体" charset="-122"/>
                <a:cs typeface="+mn-cs"/>
              </a:rPr>
              <a:t>的陳列位置。</a:t>
            </a:r>
            <a:endParaRPr lang="zh-CN"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日本把這個想法發揚光大爲</a:t>
            </a:r>
            <a:r>
              <a:rPr lang="zh-TW" altLang="zh-CN" sz="1200" b="1" kern="1200" cap="small" dirty="0">
                <a:solidFill>
                  <a:schemeClr val="tx1"/>
                </a:solidFill>
                <a:effectLst/>
                <a:latin typeface="Arial" charset="0"/>
                <a:ea typeface="宋体" charset="-122"/>
                <a:cs typeface="+mn-cs"/>
              </a:rPr>
              <a:t>感性工學</a:t>
            </a:r>
            <a:r>
              <a:rPr lang="zh-CN" altLang="zh-CN" sz="1200" kern="1200" dirty="0">
                <a:solidFill>
                  <a:schemeClr val="tx1"/>
                </a:solidFill>
                <a:effectLst/>
                <a:latin typeface="Arial" charset="0"/>
                <a:ea typeface="宋体" charset="-122"/>
                <a:cs typeface="+mn-cs"/>
              </a:rPr>
              <a:t>（</a:t>
            </a:r>
            <a:r>
              <a:rPr lang="en-US" altLang="zh-CN" sz="1200" kern="1200" dirty="0" err="1">
                <a:solidFill>
                  <a:schemeClr val="tx1"/>
                </a:solidFill>
                <a:effectLst/>
                <a:latin typeface="Arial" charset="0"/>
                <a:ea typeface="宋体" charset="-122"/>
                <a:cs typeface="+mn-cs"/>
              </a:rPr>
              <a:t>Kansei</a:t>
            </a:r>
            <a:r>
              <a:rPr lang="en-US" altLang="zh-CN" sz="1200" kern="1200" dirty="0">
                <a:solidFill>
                  <a:schemeClr val="tx1"/>
                </a:solidFill>
                <a:effectLst/>
                <a:latin typeface="Arial" charset="0"/>
                <a:ea typeface="宋体" charset="-122"/>
                <a:cs typeface="+mn-cs"/>
              </a:rPr>
              <a:t> engineering</a:t>
            </a:r>
            <a:r>
              <a:rPr lang="zh-CN" altLang="zh-CN" sz="1200" kern="1200" dirty="0">
                <a:solidFill>
                  <a:schemeClr val="tx1"/>
                </a:solidFill>
                <a:effectLst/>
                <a:latin typeface="Arial" charset="0"/>
                <a:ea typeface="宋体" charset="-122"/>
                <a:cs typeface="+mn-cs"/>
              </a:rPr>
              <a:t>），意指將顧客的感受加入設計元素當中。</a:t>
            </a:r>
            <a:r>
              <a:rPr lang="zh-TW" altLang="zh-CN" sz="1200" kern="1200" dirty="0">
                <a:solidFill>
                  <a:schemeClr val="tx1"/>
                </a:solidFill>
                <a:effectLst/>
                <a:latin typeface="Arial" charset="0"/>
                <a:ea typeface="宋体" charset="-122"/>
                <a:cs typeface="+mn-cs"/>
              </a:rPr>
              <a:t>馬自達汽車的設計師注意到年輕駕駛者把車子當作身體的延申：一種他們稱之爲「騎師與馬合一」的感受。歷經廣泛的研究後，他們發現把排檔增長</a:t>
            </a:r>
            <a:r>
              <a:rPr lang="en-US" altLang="zh-CN" sz="1200" kern="1200" dirty="0">
                <a:solidFill>
                  <a:schemeClr val="tx1"/>
                </a:solidFill>
                <a:effectLst/>
                <a:latin typeface="Arial" charset="0"/>
                <a:ea typeface="宋体" charset="-122"/>
                <a:cs typeface="+mn-cs"/>
              </a:rPr>
              <a:t>9.5</a:t>
            </a:r>
            <a:r>
              <a:rPr lang="zh-TW" altLang="zh-CN" sz="1200" kern="1200" dirty="0">
                <a:solidFill>
                  <a:schemeClr val="tx1"/>
                </a:solidFill>
                <a:effectLst/>
                <a:latin typeface="Arial" charset="0"/>
                <a:ea typeface="宋体" charset="-122"/>
                <a:cs typeface="+mn-cs"/>
              </a:rPr>
              <a:t>公分具有最佳的操控性。</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人們常將織物和其他表面質地與產品品質相聯繫，一些行銷人員也正在探索如何在包裝上利用觸覺來喚起消費者的興趣。用來裝美容品的一些新型塑膠瓶混合了「觸感柔和」的樹脂，以產生拿在手裡一種柔軟、有摩擦力的阻力。在進行了可麗柔（</a:t>
            </a:r>
            <a:r>
              <a:rPr lang="en-US" altLang="zh-CN" sz="1200" kern="1200" dirty="0">
                <a:solidFill>
                  <a:schemeClr val="tx1"/>
                </a:solidFill>
                <a:effectLst/>
                <a:latin typeface="Arial" charset="0"/>
                <a:ea typeface="宋体" charset="-122"/>
                <a:cs typeface="+mn-cs"/>
              </a:rPr>
              <a:t>Clairol</a:t>
            </a:r>
            <a:r>
              <a:rPr lang="zh-TW" altLang="zh-CN" sz="1200" kern="1200" dirty="0">
                <a:solidFill>
                  <a:schemeClr val="tx1"/>
                </a:solidFill>
                <a:effectLst/>
                <a:latin typeface="Arial" charset="0"/>
                <a:ea typeface="宋体" charset="-122"/>
                <a:cs typeface="+mn-cs"/>
              </a:rPr>
              <a:t>）的新型日常防護洗髮精的包裝測試之後，焦點團體成員把這種感覺描述爲「近乎性感的」，居然對瓶子愛不釋手！</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這種對服裝、床組、室内裝潢品的材料質感，不管是粗糙還是光滑，是柔順還是堅硬，都與產品的「感覺」相聯繫。絲綢等光滑的織物等於奢華，粗斜紋布則被認爲是結實耐用的。表格 肆</a:t>
            </a:r>
            <a:r>
              <a:rPr lang="en-US" altLang="zh-CN" sz="1200" kern="1200" dirty="0">
                <a:solidFill>
                  <a:schemeClr val="tx1"/>
                </a:solidFill>
                <a:effectLst/>
                <a:latin typeface="Arial" charset="0"/>
                <a:ea typeface="宋体" charset="-122"/>
                <a:cs typeface="+mn-cs"/>
              </a:rPr>
              <a:t>.1‑1</a:t>
            </a:r>
            <a:r>
              <a:rPr lang="zh-TW" altLang="zh-CN" sz="1200" kern="1200" dirty="0">
                <a:solidFill>
                  <a:schemeClr val="tx1"/>
                </a:solidFill>
                <a:effectLst/>
                <a:latin typeface="Arial" charset="0"/>
                <a:ea typeface="宋体" charset="-122"/>
                <a:cs typeface="+mn-cs"/>
              </a:rPr>
              <a:t>總結了觸覺</a:t>
            </a:r>
            <a:r>
              <a:rPr lang="en-US" altLang="zh-CN" sz="1200" kern="1200" dirty="0">
                <a:solidFill>
                  <a:schemeClr val="tx1"/>
                </a:solidFill>
                <a:effectLst/>
                <a:latin typeface="Arial" charset="0"/>
                <a:ea typeface="宋体" charset="-122"/>
                <a:cs typeface="+mn-cs"/>
              </a:rPr>
              <a:t>~</a:t>
            </a:r>
            <a:r>
              <a:rPr lang="zh-TW" altLang="zh-CN" sz="1200" kern="1200" dirty="0">
                <a:solidFill>
                  <a:schemeClr val="tx1"/>
                </a:solidFill>
                <a:effectLst/>
                <a:latin typeface="Arial" charset="0"/>
                <a:ea typeface="宋体" charset="-122"/>
                <a:cs typeface="+mn-cs"/>
              </a:rPr>
              <a:t>質感的一些關連性。由稀有材料製成或要求精密處理過程以達到光滑細緻的織物一般是比較昂貴的，因而被認爲是更高級的；而較輕柔和較精緻的質地則被認爲富有女性氣息。粗糙常常得到男性的積極評價，而女性則追求光滑的質感。</a:t>
            </a:r>
            <a:r>
              <a:rPr lang="zh-CN" altLang="zh-CN" dirty="0">
                <a:effectLst/>
              </a:rPr>
              <a:t> </a:t>
            </a:r>
            <a:endParaRPr lang="zh-CN" altLang="zh-CN" sz="1200" kern="1200" dirty="0">
              <a:solidFill>
                <a:schemeClr val="tx1"/>
              </a:solidFill>
              <a:effectLst/>
              <a:latin typeface="Arial"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69</a:t>
            </a:fld>
            <a:endParaRPr lang="en-US" altLang="zh-CN" dirty="0"/>
          </a:p>
        </p:txBody>
      </p:sp>
    </p:spTree>
    <p:extLst>
      <p:ext uri="{BB962C8B-B14F-4D97-AF65-F5344CB8AC3E}">
        <p14:creationId xmlns:p14="http://schemas.microsoft.com/office/powerpoint/2010/main" val="370678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4D4D4D"/>
                </a:solidFill>
                <a:latin typeface="Times New Roman" pitchFamily="18" charset="0"/>
                <a:cs typeface="Times New Roman" pitchFamily="18" charset="0"/>
              </a:rPr>
              <a:t>所謂「顧客」（</a:t>
            </a:r>
            <a:r>
              <a:rPr lang="en-US" altLang="zh-CN" sz="1200" dirty="0">
                <a:solidFill>
                  <a:srgbClr val="4D4D4D"/>
                </a:solidFill>
                <a:latin typeface="Times New Roman" pitchFamily="18" charset="0"/>
                <a:cs typeface="Times New Roman" pitchFamily="18" charset="0"/>
              </a:rPr>
              <a:t>Customers</a:t>
            </a:r>
            <a:r>
              <a:rPr lang="zh-CN" altLang="en-US" sz="1200" dirty="0">
                <a:solidFill>
                  <a:srgbClr val="4D4D4D"/>
                </a:solidFill>
                <a:latin typeface="Times New Roman" pitchFamily="18" charset="0"/>
                <a:cs typeface="Times New Roman" pitchFamily="18" charset="0"/>
              </a:rPr>
              <a:t>），國際標準化組織（</a:t>
            </a:r>
            <a:r>
              <a:rPr lang="en-US" altLang="zh-CN" sz="1200" dirty="0">
                <a:solidFill>
                  <a:srgbClr val="4D4D4D"/>
                </a:solidFill>
                <a:latin typeface="Times New Roman" pitchFamily="18" charset="0"/>
                <a:cs typeface="Times New Roman" pitchFamily="18" charset="0"/>
              </a:rPr>
              <a:t>International Organization for Standardization, ISO</a:t>
            </a:r>
            <a:r>
              <a:rPr lang="zh-CN" altLang="en-US" sz="1200" dirty="0">
                <a:solidFill>
                  <a:srgbClr val="4D4D4D"/>
                </a:solidFill>
                <a:latin typeface="Times New Roman" pitchFamily="18" charset="0"/>
                <a:cs typeface="Times New Roman" pitchFamily="18" charset="0"/>
              </a:rPr>
              <a:t>），將顧客定義爲：接受產品的組織或個人。</a:t>
            </a:r>
            <a:endParaRPr lang="en-US" altLang="zh-CN" sz="1200" dirty="0">
              <a:solidFill>
                <a:srgbClr val="4D4D4D"/>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zh-CN" sz="1200" dirty="0">
                <a:effectLst/>
                <a:ea typeface="宋体" panose="02010600030101010101" pitchFamily="2" charset="-122"/>
                <a:cs typeface="Times New Roman" panose="02020603050405020304" pitchFamily="18" charset="0"/>
              </a:rPr>
              <a:t>顧客（</a:t>
            </a:r>
            <a:r>
              <a:rPr lang="en-US" altLang="zh-CN" sz="1200" dirty="0">
                <a:effectLst/>
                <a:latin typeface="宋体" panose="02010600030101010101" pitchFamily="2" charset="-122"/>
                <a:cs typeface="Times New Roman" panose="02020603050405020304" pitchFamily="18" charset="0"/>
              </a:rPr>
              <a:t>Customers</a:t>
            </a:r>
            <a:r>
              <a:rPr lang="zh-TW" altLang="zh-CN" sz="1200" dirty="0">
                <a:effectLst/>
                <a:ea typeface="宋体" panose="02010600030101010101" pitchFamily="2" charset="-122"/>
                <a:cs typeface="Times New Roman" panose="02020603050405020304" pitchFamily="18" charset="0"/>
              </a:rPr>
              <a:t>）可以分為兩種，一種被稱為消費者（</a:t>
            </a:r>
            <a:r>
              <a:rPr lang="en-US" altLang="zh-CN" sz="1200" dirty="0">
                <a:effectLst/>
                <a:latin typeface="宋体" panose="02010600030101010101" pitchFamily="2" charset="-122"/>
                <a:cs typeface="Times New Roman" panose="02020603050405020304" pitchFamily="18" charset="0"/>
              </a:rPr>
              <a:t>Consumers</a:t>
            </a:r>
            <a:r>
              <a:rPr lang="zh-TW" altLang="zh-CN" sz="1200" dirty="0">
                <a:effectLst/>
                <a:ea typeface="宋体" panose="02010600030101010101" pitchFamily="2" charset="-122"/>
                <a:cs typeface="Times New Roman" panose="02020603050405020304" pitchFamily="18" charset="0"/>
              </a:rPr>
              <a:t>），一種被稱為工業用戶（</a:t>
            </a:r>
            <a:r>
              <a:rPr lang="en-US" altLang="zh-CN" sz="1200" dirty="0">
                <a:effectLst/>
                <a:latin typeface="宋体" panose="02010600030101010101" pitchFamily="2" charset="-122"/>
                <a:cs typeface="Times New Roman" panose="02020603050405020304" pitchFamily="18" charset="0"/>
              </a:rPr>
              <a:t>Industrial Buyers</a:t>
            </a:r>
            <a:r>
              <a:rPr lang="zh-TW" altLang="zh-CN" sz="1200" dirty="0">
                <a:effectLst/>
                <a:ea typeface="宋体" panose="02010600030101010101" pitchFamily="2" charset="-122"/>
                <a:cs typeface="Times New Roman" panose="02020603050405020304" pitchFamily="18" charset="0"/>
              </a:rPr>
              <a:t>）。當顧客（通常這時的顧客是指個人或家庭）購買產品或服務的目的是為了供其最終直接消費之用，則該產品或服務便被稱為「消費品」，而購買該產品的顧客則被稱為「消費者」。例如咖啡飲用者購買咖啡豆回來自己煮咖啡，則此時咖啡豆便是消費品，而咖啡飲用者便是消費者。反之，當顧客（通常這時的顧客是指組織）購買產品或服務的目的是為了投入再製造、再生產與再銷售，則該產品便被稱為「工業品」，而購買該產品的顧客則被稱為「工業用戶」。例如星巴克購買咖啡豆來製作星冰樂，則此時咖啡豆便是工業品，而星巴克便是工業用戶。通常，由消費者所構成的市場被稱為消費市場（</a:t>
            </a:r>
            <a:r>
              <a:rPr lang="en-US" altLang="zh-CN" sz="1200" dirty="0">
                <a:effectLst/>
                <a:latin typeface="宋体" panose="02010600030101010101" pitchFamily="2" charset="-122"/>
                <a:cs typeface="Times New Roman" panose="02020603050405020304" pitchFamily="18" charset="0"/>
              </a:rPr>
              <a:t>Consumer Market</a:t>
            </a:r>
            <a:r>
              <a:rPr lang="zh-TW" altLang="zh-CN" sz="1200" dirty="0">
                <a:effectLst/>
                <a:ea typeface="宋体" panose="02010600030101010101" pitchFamily="2" charset="-122"/>
                <a:cs typeface="Times New Roman" panose="02020603050405020304" pitchFamily="18" charset="0"/>
              </a:rPr>
              <a:t>）。相對地，由工業用戶所構成的市場被稱為組織市場（</a:t>
            </a:r>
            <a:r>
              <a:rPr lang="en-US" altLang="zh-CN" sz="1200" dirty="0">
                <a:effectLst/>
                <a:latin typeface="宋体" panose="02010600030101010101" pitchFamily="2" charset="-122"/>
                <a:cs typeface="Times New Roman" panose="02020603050405020304" pitchFamily="18" charset="0"/>
              </a:rPr>
              <a:t>Organizational Market</a:t>
            </a:r>
            <a:r>
              <a:rPr lang="zh-TW" altLang="zh-CN" sz="1200" dirty="0">
                <a:effectLst/>
                <a:ea typeface="宋体" panose="02010600030101010101" pitchFamily="2" charset="-122"/>
                <a:cs typeface="Times New Roman" panose="02020603050405020304" pitchFamily="18" charset="0"/>
              </a:rPr>
              <a:t>），又稱工業市場（</a:t>
            </a:r>
            <a:r>
              <a:rPr lang="en-US" altLang="zh-CN" sz="1200" dirty="0">
                <a:effectLst/>
                <a:latin typeface="宋体" panose="02010600030101010101" pitchFamily="2" charset="-122"/>
                <a:cs typeface="Times New Roman" panose="02020603050405020304" pitchFamily="18" charset="0"/>
              </a:rPr>
              <a:t>Industrial Market</a:t>
            </a:r>
            <a:r>
              <a:rPr lang="zh-TW" altLang="zh-CN" sz="1200" dirty="0">
                <a:effectLst/>
                <a:ea typeface="宋体" panose="02010600030101010101" pitchFamily="2" charset="-122"/>
                <a:cs typeface="Times New Roman" panose="02020603050405020304" pitchFamily="18" charset="0"/>
              </a:rPr>
              <a:t>），也稱企業市場（</a:t>
            </a:r>
            <a:r>
              <a:rPr lang="en-US" altLang="zh-CN" sz="1200" dirty="0">
                <a:effectLst/>
                <a:latin typeface="宋体" panose="02010600030101010101" pitchFamily="2" charset="-122"/>
                <a:cs typeface="Times New Roman" panose="02020603050405020304" pitchFamily="18" charset="0"/>
              </a:rPr>
              <a:t>Business Market</a:t>
            </a:r>
            <a:r>
              <a:rPr lang="zh-TW" altLang="zh-CN" sz="1200" dirty="0">
                <a:effectLst/>
                <a:ea typeface="宋体" panose="02010600030101010101" pitchFamily="2" charset="-122"/>
                <a:cs typeface="Times New Roman" panose="02020603050405020304" pitchFamily="18" charset="0"/>
              </a:rPr>
              <a:t>）。</a:t>
            </a:r>
            <a:endParaRPr lang="en-US" altLang="zh-CN" sz="10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zh-CN" sz="1200" dirty="0">
                <a:effectLst/>
                <a:ea typeface="宋体" panose="02010600030101010101" pitchFamily="2" charset="-122"/>
                <a:cs typeface="Times New Roman" panose="02020603050405020304" pitchFamily="18" charset="0"/>
              </a:rPr>
              <a:t>如前所述，消費市場與工業市場的區別和產品或服務的種類無關。也就是說，同一種產品可能既是消費品，也是工業品。以柳丁為例，家庭主婦買回來榨汁是為了家庭消費之用，因此是消費品；若是由可口可樂公司購入以作為製作美之源果粒橙之用，則變成工業品。因此，工業品和消費品的區分，以及工業市場和消費市場的區分，主要是依據顧客的購買目的而定，而非按照產品的種類來區分。</a:t>
            </a:r>
            <a:endParaRPr lang="en-US" altLang="zh-CN" sz="1000" dirty="0"/>
          </a:p>
          <a:p>
            <a:pPr>
              <a:lnSpc>
                <a:spcPct val="150000"/>
              </a:lnSpc>
            </a:pPr>
            <a:r>
              <a:rPr lang="zh-CN" altLang="en-US" sz="1200" dirty="0">
                <a:solidFill>
                  <a:srgbClr val="4D4D4D"/>
                </a:solidFill>
                <a:latin typeface="Times New Roman" pitchFamily="18" charset="0"/>
                <a:cs typeface="Times New Roman" pitchFamily="18" charset="0"/>
              </a:rPr>
              <a:t>「市場」（</a:t>
            </a:r>
            <a:r>
              <a:rPr lang="en-US" altLang="zh-CN" sz="1200" dirty="0">
                <a:solidFill>
                  <a:srgbClr val="4D4D4D"/>
                </a:solidFill>
                <a:latin typeface="Times New Roman" pitchFamily="18" charset="0"/>
                <a:cs typeface="Times New Roman" pitchFamily="18" charset="0"/>
              </a:rPr>
              <a:t>Market</a:t>
            </a:r>
            <a:r>
              <a:rPr lang="zh-CN" altLang="en-US" sz="1200" dirty="0">
                <a:solidFill>
                  <a:srgbClr val="4D4D4D"/>
                </a:solidFill>
                <a:latin typeface="Times New Roman" pitchFamily="18" charset="0"/>
                <a:cs typeface="Times New Roman" pitchFamily="18" charset="0"/>
              </a:rPr>
              <a:t>）</a:t>
            </a:r>
            <a:endParaRPr lang="en-US" altLang="zh-CN" sz="1200" dirty="0">
              <a:solidFill>
                <a:srgbClr val="4D4D4D"/>
              </a:solidFill>
              <a:latin typeface="Times New Roman" pitchFamily="18" charset="0"/>
              <a:cs typeface="Times New Roman" pitchFamily="18" charset="0"/>
            </a:endParaRPr>
          </a:p>
          <a:p>
            <a:pPr>
              <a:lnSpc>
                <a:spcPct val="150000"/>
              </a:lnSpc>
            </a:pPr>
            <a:r>
              <a:rPr lang="en-US" altLang="zh-CN" sz="1200" dirty="0">
                <a:solidFill>
                  <a:srgbClr val="4D4D4D"/>
                </a:solidFill>
                <a:latin typeface="Times New Roman" pitchFamily="18" charset="0"/>
                <a:cs typeface="Times New Roman" pitchFamily="18" charset="0"/>
              </a:rPr>
              <a:t>1</a:t>
            </a:r>
            <a:r>
              <a:rPr lang="zh-CN" altLang="en-US" sz="1200" dirty="0">
                <a:solidFill>
                  <a:srgbClr val="4D4D4D"/>
                </a:solidFill>
                <a:latin typeface="Times New Roman" pitchFamily="18" charset="0"/>
                <a:cs typeface="Times New Roman" pitchFamily="18" charset="0"/>
              </a:rPr>
              <a:t>、所謂市場（</a:t>
            </a:r>
            <a:r>
              <a:rPr lang="en-US" altLang="zh-CN" sz="1200" dirty="0">
                <a:solidFill>
                  <a:srgbClr val="4D4D4D"/>
                </a:solidFill>
                <a:latin typeface="Times New Roman" pitchFamily="18" charset="0"/>
                <a:cs typeface="Times New Roman" pitchFamily="18" charset="0"/>
              </a:rPr>
              <a:t>Market</a:t>
            </a:r>
            <a:r>
              <a:rPr lang="zh-CN" altLang="en-US" sz="1200" dirty="0">
                <a:solidFill>
                  <a:srgbClr val="4D4D4D"/>
                </a:solidFill>
                <a:latin typeface="Times New Roman" pitchFamily="18" charset="0"/>
                <a:cs typeface="Times New Roman" pitchFamily="18" charset="0"/>
              </a:rPr>
              <a:t>），乃包括一群顧客（消費者或公司用戶）</a:t>
            </a:r>
            <a:r>
              <a:rPr lang="zh-TW" altLang="zh-CN" sz="1200" dirty="0">
                <a:effectLst/>
                <a:ea typeface="宋体" panose="02010600030101010101" pitchFamily="2" charset="-122"/>
                <a:cs typeface="Times New Roman" panose="02020603050405020304" pitchFamily="18" charset="0"/>
              </a:rPr>
              <a:t>（</a:t>
            </a:r>
            <a:r>
              <a:rPr lang="en-US" altLang="zh-CN" sz="1200" dirty="0">
                <a:effectLst/>
                <a:latin typeface="宋体" panose="02010600030101010101" pitchFamily="2" charset="-122"/>
                <a:cs typeface="Times New Roman" panose="02020603050405020304" pitchFamily="18" charset="0"/>
              </a:rPr>
              <a:t>Customers</a:t>
            </a:r>
            <a:r>
              <a:rPr lang="zh-TW" altLang="zh-CN" sz="1200" dirty="0">
                <a:effectLst/>
                <a:ea typeface="宋体" panose="02010600030101010101" pitchFamily="2" charset="-122"/>
                <a:cs typeface="Times New Roman" panose="02020603050405020304" pitchFamily="18" charset="0"/>
              </a:rPr>
              <a:t>）</a:t>
            </a:r>
            <a:r>
              <a:rPr lang="zh-CN" altLang="en-US" sz="1200" dirty="0">
                <a:solidFill>
                  <a:srgbClr val="4D4D4D"/>
                </a:solidFill>
                <a:latin typeface="Times New Roman" pitchFamily="18" charset="0"/>
                <a:cs typeface="Times New Roman" pitchFamily="18" charset="0"/>
              </a:rPr>
              <a:t>之集體名稱。</a:t>
            </a:r>
            <a:endParaRPr lang="en-US" altLang="zh-CN" sz="1200" dirty="0">
              <a:solidFill>
                <a:srgbClr val="4D4D4D"/>
              </a:solidFill>
              <a:latin typeface="Times New Roman" pitchFamily="18" charset="0"/>
              <a:cs typeface="Times New Roman" pitchFamily="18" charset="0"/>
            </a:endParaRPr>
          </a:p>
          <a:p>
            <a:pPr>
              <a:lnSpc>
                <a:spcPct val="150000"/>
              </a:lnSpc>
            </a:pPr>
            <a:r>
              <a:rPr lang="en-US" altLang="zh-CN" sz="1200" dirty="0">
                <a:solidFill>
                  <a:srgbClr val="4D4D4D"/>
                </a:solidFill>
                <a:latin typeface="Times New Roman" pitchFamily="18" charset="0"/>
                <a:cs typeface="Times New Roman" pitchFamily="18" charset="0"/>
              </a:rPr>
              <a:t>2</a:t>
            </a:r>
            <a:r>
              <a:rPr lang="zh-CN" altLang="en-US" sz="1200" dirty="0">
                <a:solidFill>
                  <a:srgbClr val="4D4D4D"/>
                </a:solidFill>
                <a:latin typeface="Times New Roman" pitchFamily="18" charset="0"/>
                <a:cs typeface="Times New Roman" pitchFamily="18" charset="0"/>
              </a:rPr>
              <a:t>、市場裏之顧客必須符合以下三個條件：</a:t>
            </a:r>
            <a:endParaRPr lang="en-US" altLang="zh-CN" sz="1200" dirty="0">
              <a:solidFill>
                <a:srgbClr val="4D4D4D"/>
              </a:solidFill>
              <a:latin typeface="Times New Roman" pitchFamily="18" charset="0"/>
              <a:cs typeface="Times New Roman" pitchFamily="18" charset="0"/>
            </a:endParaRPr>
          </a:p>
          <a:p>
            <a:pPr>
              <a:lnSpc>
                <a:spcPct val="150000"/>
              </a:lnSpc>
            </a:pPr>
            <a:r>
              <a:rPr lang="en-US" altLang="zh-CN" sz="1200" dirty="0">
                <a:solidFill>
                  <a:srgbClr val="4D4D4D"/>
                </a:solidFill>
                <a:latin typeface="Times New Roman" pitchFamily="18" charset="0"/>
                <a:cs typeface="Times New Roman" pitchFamily="18" charset="0"/>
              </a:rPr>
              <a:t>1)</a:t>
            </a:r>
            <a:r>
              <a:rPr lang="zh-CN" altLang="en-US" sz="1200" dirty="0">
                <a:solidFill>
                  <a:srgbClr val="4D4D4D"/>
                </a:solidFill>
                <a:latin typeface="Times New Roman" pitchFamily="18" charset="0"/>
                <a:cs typeface="Times New Roman" pitchFamily="18" charset="0"/>
              </a:rPr>
              <a:t>、具有某種待滿足之需要</a:t>
            </a:r>
            <a:endParaRPr lang="en-US" altLang="zh-CN" sz="1200" dirty="0">
              <a:solidFill>
                <a:srgbClr val="4D4D4D"/>
              </a:solidFill>
              <a:latin typeface="Times New Roman" pitchFamily="18" charset="0"/>
              <a:cs typeface="Times New Roman" pitchFamily="18" charset="0"/>
            </a:endParaRPr>
          </a:p>
          <a:p>
            <a:pPr>
              <a:lnSpc>
                <a:spcPct val="150000"/>
              </a:lnSpc>
            </a:pPr>
            <a:r>
              <a:rPr lang="zh-CN" altLang="en-US" sz="1200" dirty="0">
                <a:solidFill>
                  <a:srgbClr val="4D4D4D"/>
                </a:solidFill>
                <a:latin typeface="Times New Roman" pitchFamily="18" charset="0"/>
                <a:cs typeface="Times New Roman" pitchFamily="18" charset="0"/>
              </a:rPr>
              <a:t>可藉該種產品或服務得到解決，亦即要有需求。</a:t>
            </a:r>
            <a:endParaRPr lang="en-US" altLang="zh-CN" sz="1200" dirty="0">
              <a:solidFill>
                <a:srgbClr val="4D4D4D"/>
              </a:solidFill>
              <a:latin typeface="Times New Roman" pitchFamily="18" charset="0"/>
              <a:cs typeface="Times New Roman" pitchFamily="18" charset="0"/>
            </a:endParaRPr>
          </a:p>
          <a:p>
            <a:pPr>
              <a:lnSpc>
                <a:spcPct val="150000"/>
              </a:lnSpc>
            </a:pPr>
            <a:r>
              <a:rPr lang="zh-CN" altLang="en-US" sz="1200" dirty="0">
                <a:solidFill>
                  <a:srgbClr val="4D4D4D"/>
                </a:solidFill>
                <a:latin typeface="Times New Roman" pitchFamily="18" charset="0"/>
                <a:cs typeface="Times New Roman" pitchFamily="18" charset="0"/>
              </a:rPr>
              <a:t>例如：想購買機車或汽車作為上班的交通工具；結婚了，希望買個房子住。</a:t>
            </a:r>
            <a:endParaRPr lang="en-US" altLang="zh-CN" sz="1200" dirty="0">
              <a:solidFill>
                <a:srgbClr val="4D4D4D"/>
              </a:solidFill>
              <a:latin typeface="Times New Roman" pitchFamily="18" charset="0"/>
              <a:cs typeface="Times New Roman" pitchFamily="18" charset="0"/>
            </a:endParaRPr>
          </a:p>
          <a:p>
            <a:pPr>
              <a:lnSpc>
                <a:spcPct val="150000"/>
              </a:lnSpc>
            </a:pPr>
            <a:r>
              <a:rPr lang="en-US" altLang="zh-CN" sz="1200" dirty="0">
                <a:solidFill>
                  <a:srgbClr val="4D4D4D"/>
                </a:solidFill>
                <a:latin typeface="Times New Roman" pitchFamily="18" charset="0"/>
                <a:cs typeface="Times New Roman" pitchFamily="18" charset="0"/>
              </a:rPr>
              <a:t>2)</a:t>
            </a:r>
            <a:r>
              <a:rPr lang="zh-CN" altLang="en-US" sz="1200" dirty="0">
                <a:solidFill>
                  <a:srgbClr val="4D4D4D"/>
                </a:solidFill>
                <a:latin typeface="Times New Roman" pitchFamily="18" charset="0"/>
                <a:cs typeface="Times New Roman" pitchFamily="18" charset="0"/>
              </a:rPr>
              <a:t>、具有可供支用之購買力</a:t>
            </a:r>
            <a:endParaRPr lang="en-US" altLang="zh-CN" sz="1200" dirty="0">
              <a:solidFill>
                <a:srgbClr val="4D4D4D"/>
              </a:solidFill>
              <a:latin typeface="Times New Roman" pitchFamily="18" charset="0"/>
              <a:cs typeface="Times New Roman" pitchFamily="18" charset="0"/>
            </a:endParaRPr>
          </a:p>
          <a:p>
            <a:pPr>
              <a:lnSpc>
                <a:spcPct val="150000"/>
              </a:lnSpc>
            </a:pPr>
            <a:r>
              <a:rPr lang="zh-CN" altLang="en-US" sz="1200" dirty="0">
                <a:solidFill>
                  <a:srgbClr val="4D4D4D"/>
                </a:solidFill>
                <a:latin typeface="Times New Roman" pitchFamily="18" charset="0"/>
                <a:cs typeface="Times New Roman" pitchFamily="18" charset="0"/>
              </a:rPr>
              <a:t>能夠取得該產品或服務，亦即要有財力。</a:t>
            </a:r>
            <a:endParaRPr lang="en-US" altLang="zh-CN" sz="1200" dirty="0">
              <a:solidFill>
                <a:srgbClr val="4D4D4D"/>
              </a:solidFill>
              <a:latin typeface="Times New Roman" pitchFamily="18" charset="0"/>
              <a:cs typeface="Times New Roman" pitchFamily="18" charset="0"/>
            </a:endParaRPr>
          </a:p>
          <a:p>
            <a:pPr>
              <a:lnSpc>
                <a:spcPct val="150000"/>
              </a:lnSpc>
            </a:pPr>
            <a:r>
              <a:rPr lang="zh-CN" altLang="en-US" sz="1200" dirty="0">
                <a:solidFill>
                  <a:srgbClr val="4D4D4D"/>
                </a:solidFill>
                <a:latin typeface="Times New Roman" pitchFamily="18" charset="0"/>
                <a:cs typeface="Times New Roman" pitchFamily="18" charset="0"/>
              </a:rPr>
              <a:t>例如：購買車子或房子，必須要準備頭期款，其餘的用貸款，或者一次付清也可以。</a:t>
            </a:r>
            <a:endParaRPr lang="en-US" altLang="zh-CN" sz="1200" dirty="0">
              <a:solidFill>
                <a:srgbClr val="4D4D4D"/>
              </a:solidFill>
              <a:latin typeface="Times New Roman" pitchFamily="18" charset="0"/>
              <a:cs typeface="Times New Roman" pitchFamily="18" charset="0"/>
            </a:endParaRPr>
          </a:p>
          <a:p>
            <a:pPr>
              <a:lnSpc>
                <a:spcPct val="150000"/>
              </a:lnSpc>
            </a:pPr>
            <a:r>
              <a:rPr lang="en-US" altLang="zh-CN" sz="1200" dirty="0">
                <a:solidFill>
                  <a:srgbClr val="4D4D4D"/>
                </a:solidFill>
                <a:latin typeface="Times New Roman" pitchFamily="18" charset="0"/>
                <a:cs typeface="Times New Roman" pitchFamily="18" charset="0"/>
              </a:rPr>
              <a:t>3)</a:t>
            </a:r>
            <a:r>
              <a:rPr lang="zh-CN" altLang="en-US" sz="1200" dirty="0">
                <a:solidFill>
                  <a:srgbClr val="4D4D4D"/>
                </a:solidFill>
                <a:latin typeface="Times New Roman" pitchFamily="18" charset="0"/>
                <a:cs typeface="Times New Roman" pitchFamily="18" charset="0"/>
              </a:rPr>
              <a:t>、具有支用之願望</a:t>
            </a:r>
            <a:endParaRPr lang="en-US" altLang="zh-TW" sz="1200" dirty="0">
              <a:solidFill>
                <a:srgbClr val="4D4D4D"/>
              </a:solidFill>
              <a:latin typeface="Times New Roman" pitchFamily="18" charset="0"/>
              <a:cs typeface="Times New Roman" pitchFamily="18" charset="0"/>
            </a:endParaRPr>
          </a:p>
          <a:p>
            <a:pPr>
              <a:lnSpc>
                <a:spcPct val="150000"/>
              </a:lnSpc>
            </a:pPr>
            <a:r>
              <a:rPr lang="zh-TW" altLang="en-US" sz="1200" dirty="0">
                <a:solidFill>
                  <a:srgbClr val="4D4D4D"/>
                </a:solidFill>
                <a:latin typeface="Times New Roman" pitchFamily="18" charset="0"/>
                <a:cs typeface="Times New Roman" pitchFamily="18" charset="0"/>
              </a:rPr>
              <a:t>有效市場的特性：</a:t>
            </a:r>
          </a:p>
          <a:p>
            <a:pPr>
              <a:lnSpc>
                <a:spcPct val="150000"/>
              </a:lnSpc>
            </a:pPr>
            <a:r>
              <a:rPr lang="zh-TW" altLang="en-US" sz="1200" dirty="0">
                <a:solidFill>
                  <a:srgbClr val="4D4D4D"/>
                </a:solidFill>
                <a:latin typeface="Times New Roman" pitchFamily="18" charset="0"/>
                <a:cs typeface="Times New Roman" pitchFamily="18" charset="0"/>
              </a:rPr>
              <a:t>所謂市場是一種產品特性之所有實際與潛在客戶之集合體，這群客戶應具有三種特性：</a:t>
            </a:r>
          </a:p>
          <a:p>
            <a:pPr>
              <a:lnSpc>
                <a:spcPct val="150000"/>
              </a:lnSpc>
            </a:pPr>
            <a:r>
              <a:rPr lang="en-US" altLang="zh-TW" sz="1200" dirty="0">
                <a:solidFill>
                  <a:srgbClr val="4D4D4D"/>
                </a:solidFill>
                <a:latin typeface="Times New Roman" pitchFamily="18" charset="0"/>
                <a:cs typeface="Times New Roman" pitchFamily="18" charset="0"/>
              </a:rPr>
              <a:t>1</a:t>
            </a:r>
            <a:r>
              <a:rPr lang="zh-TW" altLang="en-US" sz="1200" dirty="0">
                <a:solidFill>
                  <a:srgbClr val="4D4D4D"/>
                </a:solidFill>
                <a:latin typeface="Times New Roman" pitchFamily="18" charset="0"/>
                <a:cs typeface="Times New Roman" pitchFamily="18" charset="0"/>
              </a:rPr>
              <a:t>、有興趣（有需求）</a:t>
            </a:r>
          </a:p>
          <a:p>
            <a:pPr>
              <a:lnSpc>
                <a:spcPct val="150000"/>
              </a:lnSpc>
            </a:pPr>
            <a:r>
              <a:rPr lang="en-US" altLang="zh-TW" sz="1200" dirty="0">
                <a:solidFill>
                  <a:srgbClr val="4D4D4D"/>
                </a:solidFill>
                <a:latin typeface="Times New Roman" pitchFamily="18" charset="0"/>
                <a:cs typeface="Times New Roman" pitchFamily="18" charset="0"/>
              </a:rPr>
              <a:t>2</a:t>
            </a:r>
            <a:r>
              <a:rPr lang="zh-TW" altLang="en-US" sz="1200" dirty="0">
                <a:solidFill>
                  <a:srgbClr val="4D4D4D"/>
                </a:solidFill>
                <a:latin typeface="Times New Roman" pitchFamily="18" charset="0"/>
                <a:cs typeface="Times New Roman" pitchFamily="18" charset="0"/>
              </a:rPr>
              <a:t>、有所得（有錢、消費力）</a:t>
            </a:r>
          </a:p>
          <a:p>
            <a:pPr>
              <a:lnSpc>
                <a:spcPct val="150000"/>
              </a:lnSpc>
            </a:pPr>
            <a:r>
              <a:rPr lang="en-US" altLang="zh-TW" sz="1200" dirty="0">
                <a:solidFill>
                  <a:srgbClr val="4D4D4D"/>
                </a:solidFill>
                <a:latin typeface="Times New Roman" pitchFamily="18" charset="0"/>
                <a:cs typeface="Times New Roman" pitchFamily="18" charset="0"/>
              </a:rPr>
              <a:t>3</a:t>
            </a:r>
            <a:r>
              <a:rPr lang="zh-TW" altLang="en-US" sz="1200" dirty="0">
                <a:solidFill>
                  <a:srgbClr val="4D4D4D"/>
                </a:solidFill>
                <a:latin typeface="Times New Roman" pitchFamily="18" charset="0"/>
                <a:cs typeface="Times New Roman" pitchFamily="18" charset="0"/>
              </a:rPr>
              <a:t>、可接近的（知道哪裏可買到）</a:t>
            </a:r>
          </a:p>
          <a:p>
            <a:pPr>
              <a:lnSpc>
                <a:spcPct val="150000"/>
              </a:lnSpc>
            </a:pPr>
            <a:r>
              <a:rPr lang="zh-TW" altLang="en-US" sz="1200" dirty="0">
                <a:solidFill>
                  <a:srgbClr val="4D4D4D"/>
                </a:solidFill>
                <a:latin typeface="Times New Roman" pitchFamily="18" charset="0"/>
                <a:cs typeface="Times New Roman" pitchFamily="18" charset="0"/>
              </a:rPr>
              <a:t>市場的大小，常會因個人接近障礙（</a:t>
            </a:r>
            <a:r>
              <a:rPr lang="en-US" altLang="zh-TW" sz="1200" dirty="0">
                <a:solidFill>
                  <a:srgbClr val="4D4D4D"/>
                </a:solidFill>
                <a:latin typeface="Times New Roman" pitchFamily="18" charset="0"/>
                <a:cs typeface="Times New Roman" pitchFamily="18" charset="0"/>
              </a:rPr>
              <a:t>Access Barriers</a:t>
            </a:r>
            <a:r>
              <a:rPr lang="zh-TW" altLang="en-US" sz="1200" dirty="0">
                <a:solidFill>
                  <a:srgbClr val="4D4D4D"/>
                </a:solidFill>
                <a:latin typeface="Times New Roman" pitchFamily="18" charset="0"/>
                <a:cs typeface="Times New Roman" pitchFamily="18" charset="0"/>
              </a:rPr>
              <a:t>）而進一步被削減。因此，一個有效市場應是指一群消費者的集合體，而這些消費者對此一特定市場有興趣、有收入能力購買、以及有良好暢通的接近管道。</a:t>
            </a:r>
          </a:p>
          <a:p>
            <a:pPr>
              <a:lnSpc>
                <a:spcPct val="150000"/>
              </a:lnSpc>
            </a:pPr>
            <a:r>
              <a:rPr lang="zh-TW" altLang="en-US" sz="1200" dirty="0">
                <a:solidFill>
                  <a:srgbClr val="4D4D4D"/>
                </a:solidFill>
                <a:latin typeface="Times New Roman" pitchFamily="18" charset="0"/>
                <a:cs typeface="Times New Roman" pitchFamily="18" charset="0"/>
              </a:rPr>
              <a:t>「市場需求」之定義：</a:t>
            </a:r>
          </a:p>
          <a:p>
            <a:pPr>
              <a:lnSpc>
                <a:spcPct val="150000"/>
              </a:lnSpc>
            </a:pPr>
            <a:r>
              <a:rPr lang="zh-TW" altLang="en-US" sz="1200" dirty="0">
                <a:solidFill>
                  <a:srgbClr val="4D4D4D"/>
                </a:solidFill>
                <a:latin typeface="Times New Roman" pitchFamily="18" charset="0"/>
                <a:cs typeface="Times New Roman" pitchFamily="18" charset="0"/>
              </a:rPr>
              <a:t>一個較完整的市場需求定義爲：「某一產品的市場需求是在既定的行銷計畫下，在一定的行銷環境、一定的期間、一定的地理區域下，某特定之顧客群體將會購買的產品總量。」</a:t>
            </a:r>
          </a:p>
          <a:p>
            <a:pPr>
              <a:lnSpc>
                <a:spcPct val="150000"/>
              </a:lnSpc>
            </a:pPr>
            <a:r>
              <a:rPr lang="zh-TW" altLang="en-US" sz="1200" dirty="0">
                <a:solidFill>
                  <a:srgbClr val="4D4D4D"/>
                </a:solidFill>
                <a:latin typeface="Times New Roman" pitchFamily="18" charset="0"/>
                <a:cs typeface="Times New Roman" pitchFamily="18" charset="0"/>
              </a:rPr>
              <a:t>包含八項要素：</a:t>
            </a:r>
          </a:p>
          <a:p>
            <a:pPr>
              <a:lnSpc>
                <a:spcPct val="150000"/>
              </a:lnSpc>
            </a:pPr>
            <a:r>
              <a:rPr lang="en-US" altLang="zh-TW" sz="1200" dirty="0">
                <a:solidFill>
                  <a:srgbClr val="4D4D4D"/>
                </a:solidFill>
                <a:latin typeface="Times New Roman" pitchFamily="18" charset="0"/>
                <a:cs typeface="Times New Roman" pitchFamily="18" charset="0"/>
              </a:rPr>
              <a:t>1</a:t>
            </a:r>
            <a:r>
              <a:rPr lang="zh-TW" altLang="en-US" sz="1200" dirty="0">
                <a:solidFill>
                  <a:srgbClr val="4D4D4D"/>
                </a:solidFill>
                <a:latin typeface="Times New Roman" pitchFamily="18" charset="0"/>
                <a:cs typeface="Times New Roman" pitchFamily="18" charset="0"/>
              </a:rPr>
              <a:t>、要有產品範圍。</a:t>
            </a:r>
          </a:p>
          <a:p>
            <a:pPr>
              <a:lnSpc>
                <a:spcPct val="150000"/>
              </a:lnSpc>
            </a:pPr>
            <a:r>
              <a:rPr lang="en-US" altLang="zh-TW" sz="1200" dirty="0">
                <a:solidFill>
                  <a:srgbClr val="4D4D4D"/>
                </a:solidFill>
                <a:latin typeface="Times New Roman" pitchFamily="18" charset="0"/>
                <a:cs typeface="Times New Roman" pitchFamily="18" charset="0"/>
              </a:rPr>
              <a:t>2</a:t>
            </a:r>
            <a:r>
              <a:rPr lang="zh-TW" altLang="en-US" sz="1200" dirty="0">
                <a:solidFill>
                  <a:srgbClr val="4D4D4D"/>
                </a:solidFill>
                <a:latin typeface="Times New Roman" pitchFamily="18" charset="0"/>
                <a:cs typeface="Times New Roman" pitchFamily="18" charset="0"/>
              </a:rPr>
              <a:t>、可用總量來衡量（</a:t>
            </a:r>
            <a:r>
              <a:rPr lang="en-US" altLang="zh-TW" sz="1200" dirty="0">
                <a:solidFill>
                  <a:srgbClr val="4D4D4D"/>
                </a:solidFill>
                <a:latin typeface="Times New Roman" pitchFamily="18" charset="0"/>
                <a:cs typeface="Times New Roman" pitchFamily="18" charset="0"/>
              </a:rPr>
              <a:t>Total Volume</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3</a:t>
            </a:r>
            <a:r>
              <a:rPr lang="zh-TW" altLang="en-US" sz="1200" dirty="0">
                <a:solidFill>
                  <a:srgbClr val="4D4D4D"/>
                </a:solidFill>
                <a:latin typeface="Times New Roman" pitchFamily="18" charset="0"/>
                <a:cs typeface="Times New Roman" pitchFamily="18" charset="0"/>
              </a:rPr>
              <a:t>、需有購買行動（</a:t>
            </a:r>
            <a:r>
              <a:rPr lang="en-US" altLang="zh-TW" sz="1200" dirty="0">
                <a:solidFill>
                  <a:srgbClr val="4D4D4D"/>
                </a:solidFill>
                <a:latin typeface="Times New Roman" pitchFamily="18" charset="0"/>
                <a:cs typeface="Times New Roman" pitchFamily="18" charset="0"/>
              </a:rPr>
              <a:t>Bought</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4</a:t>
            </a:r>
            <a:r>
              <a:rPr lang="zh-TW" altLang="en-US" sz="1200" dirty="0">
                <a:solidFill>
                  <a:srgbClr val="4D4D4D"/>
                </a:solidFill>
                <a:latin typeface="Times New Roman" pitchFamily="18" charset="0"/>
                <a:cs typeface="Times New Roman" pitchFamily="18" charset="0"/>
              </a:rPr>
              <a:t>、是針對某特定顧客群體（</a:t>
            </a:r>
            <a:r>
              <a:rPr lang="en-US" altLang="zh-TW" sz="1200" dirty="0">
                <a:solidFill>
                  <a:srgbClr val="4D4D4D"/>
                </a:solidFill>
                <a:latin typeface="Times New Roman" pitchFamily="18" charset="0"/>
                <a:cs typeface="Times New Roman" pitchFamily="18" charset="0"/>
              </a:rPr>
              <a:t>Customer Group</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5</a:t>
            </a:r>
            <a:r>
              <a:rPr lang="zh-TW" altLang="en-US" sz="1200" dirty="0">
                <a:solidFill>
                  <a:srgbClr val="4D4D4D"/>
                </a:solidFill>
                <a:latin typeface="Times New Roman" pitchFamily="18" charset="0"/>
                <a:cs typeface="Times New Roman" pitchFamily="18" charset="0"/>
              </a:rPr>
              <a:t>、需界定其地理區域（</a:t>
            </a:r>
            <a:r>
              <a:rPr lang="en-US" altLang="zh-TW" sz="1200" dirty="0">
                <a:solidFill>
                  <a:srgbClr val="4D4D4D"/>
                </a:solidFill>
                <a:latin typeface="Times New Roman" pitchFamily="18" charset="0"/>
                <a:cs typeface="Times New Roman" pitchFamily="18" charset="0"/>
              </a:rPr>
              <a:t>Geographical Area</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6</a:t>
            </a:r>
            <a:r>
              <a:rPr lang="zh-TW" altLang="en-US" sz="1200" dirty="0">
                <a:solidFill>
                  <a:srgbClr val="4D4D4D"/>
                </a:solidFill>
                <a:latin typeface="Times New Roman" pitchFamily="18" charset="0"/>
                <a:cs typeface="Times New Roman" pitchFamily="18" charset="0"/>
              </a:rPr>
              <a:t>、應根據某一特定期間來衡量（</a:t>
            </a:r>
            <a:r>
              <a:rPr lang="en-US" altLang="zh-TW" sz="1200" dirty="0">
                <a:solidFill>
                  <a:srgbClr val="4D4D4D"/>
                </a:solidFill>
                <a:latin typeface="Times New Roman" pitchFamily="18" charset="0"/>
                <a:cs typeface="Times New Roman" pitchFamily="18" charset="0"/>
              </a:rPr>
              <a:t>Time Period</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7</a:t>
            </a:r>
            <a:r>
              <a:rPr lang="zh-TW" altLang="en-US" sz="1200" dirty="0">
                <a:solidFill>
                  <a:srgbClr val="4D4D4D"/>
                </a:solidFill>
                <a:latin typeface="Times New Roman" pitchFamily="18" charset="0"/>
                <a:cs typeface="Times New Roman" pitchFamily="18" charset="0"/>
              </a:rPr>
              <a:t>、曾受行銷環境之影響（</a:t>
            </a:r>
            <a:r>
              <a:rPr lang="en-US" altLang="zh-TW" sz="1200" dirty="0">
                <a:solidFill>
                  <a:srgbClr val="4D4D4D"/>
                </a:solidFill>
                <a:latin typeface="Times New Roman" pitchFamily="18" charset="0"/>
                <a:cs typeface="Times New Roman" pitchFamily="18" charset="0"/>
              </a:rPr>
              <a:t>Marketing Environment</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8</a:t>
            </a:r>
            <a:r>
              <a:rPr lang="zh-TW" altLang="en-US" sz="1200" dirty="0">
                <a:solidFill>
                  <a:srgbClr val="4D4D4D"/>
                </a:solidFill>
                <a:latin typeface="Times New Roman" pitchFamily="18" charset="0"/>
                <a:cs typeface="Times New Roman" pitchFamily="18" charset="0"/>
              </a:rPr>
              <a:t>、曾受廠商行銷方案（</a:t>
            </a:r>
            <a:r>
              <a:rPr lang="en-US" altLang="zh-TW" sz="1200" dirty="0">
                <a:solidFill>
                  <a:srgbClr val="4D4D4D"/>
                </a:solidFill>
                <a:latin typeface="Times New Roman" pitchFamily="18" charset="0"/>
                <a:cs typeface="Times New Roman" pitchFamily="18" charset="0"/>
              </a:rPr>
              <a:t>Marketing Program</a:t>
            </a:r>
            <a:r>
              <a:rPr lang="zh-TW" altLang="en-US" sz="1200" dirty="0">
                <a:solidFill>
                  <a:srgbClr val="4D4D4D"/>
                </a:solidFill>
                <a:latin typeface="Times New Roman" pitchFamily="18" charset="0"/>
                <a:cs typeface="Times New Roman" pitchFamily="18" charset="0"/>
              </a:rPr>
              <a:t>）之因素影響。</a:t>
            </a:r>
          </a:p>
          <a:p>
            <a:pPr>
              <a:lnSpc>
                <a:spcPct val="150000"/>
              </a:lnSpc>
            </a:pPr>
            <a:r>
              <a:rPr lang="zh-TW" altLang="en-US" sz="1200" dirty="0">
                <a:solidFill>
                  <a:srgbClr val="4D4D4D"/>
                </a:solidFill>
                <a:latin typeface="Times New Roman" pitchFamily="18" charset="0"/>
                <a:cs typeface="Times New Roman" pitchFamily="18" charset="0"/>
              </a:rPr>
              <a:t>總之，市場需求不是一個固定的數目，而是一個函數；因此它又被稱爲「市場需求函數」，或「市場反應函數」（</a:t>
            </a:r>
            <a:r>
              <a:rPr lang="en-US" altLang="zh-TW" sz="1200" dirty="0">
                <a:solidFill>
                  <a:srgbClr val="4D4D4D"/>
                </a:solidFill>
                <a:latin typeface="Times New Roman" pitchFamily="18" charset="0"/>
                <a:cs typeface="Times New Roman" pitchFamily="18" charset="0"/>
              </a:rPr>
              <a:t>Market Response Function</a:t>
            </a:r>
            <a:r>
              <a:rPr lang="zh-TW" altLang="en-US" sz="1200" dirty="0">
                <a:solidFill>
                  <a:srgbClr val="4D4D4D"/>
                </a:solidFill>
                <a:latin typeface="Times New Roman" pitchFamily="18" charset="0"/>
                <a:cs typeface="Times New Roman" pitchFamily="18" charset="0"/>
              </a:rPr>
              <a:t>）。</a:t>
            </a:r>
            <a:endParaRPr lang="en-US" altLang="zh-TW" sz="1200" dirty="0">
              <a:solidFill>
                <a:srgbClr val="4D4D4D"/>
              </a:solidFill>
              <a:latin typeface="Times New Roman" pitchFamily="18" charset="0"/>
              <a:cs typeface="Times New Roman" pitchFamily="18" charset="0"/>
            </a:endParaRPr>
          </a:p>
          <a:p>
            <a:pPr>
              <a:lnSpc>
                <a:spcPct val="150000"/>
              </a:lnSpc>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a:t>
            </a:fld>
            <a:endParaRPr lang="en-US" altLang="zh-CN" dirty="0"/>
          </a:p>
        </p:txBody>
      </p:sp>
    </p:spTree>
    <p:extLst>
      <p:ext uri="{BB962C8B-B14F-4D97-AF65-F5344CB8AC3E}">
        <p14:creationId xmlns:p14="http://schemas.microsoft.com/office/powerpoint/2010/main" val="38920587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zh-CN" sz="1200" kern="1200" dirty="0">
                <a:solidFill>
                  <a:schemeClr val="tx1"/>
                </a:solidFill>
                <a:effectLst/>
                <a:latin typeface="Arial" charset="0"/>
                <a:ea typeface="宋体" charset="-122"/>
                <a:cs typeface="+mn-cs"/>
              </a:rPr>
              <a:t>爲了進一步瞭解消費者如何解釋符號意義，一些行銷人員求助於</a:t>
            </a:r>
            <a:r>
              <a:rPr lang="zh-TW" altLang="zh-CN" sz="1200" b="1" kern="1200" cap="small" dirty="0">
                <a:solidFill>
                  <a:schemeClr val="tx1"/>
                </a:solidFill>
                <a:effectLst/>
                <a:latin typeface="Arial" charset="0"/>
                <a:ea typeface="宋体" charset="-122"/>
                <a:cs typeface="+mn-cs"/>
              </a:rPr>
              <a:t>符號學</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semiotics</a:t>
            </a:r>
            <a:r>
              <a:rPr lang="zh-TW" altLang="zh-CN" sz="1200" kern="1200" dirty="0">
                <a:solidFill>
                  <a:schemeClr val="tx1"/>
                </a:solidFill>
                <a:effectLst/>
                <a:latin typeface="Arial" charset="0"/>
                <a:ea typeface="宋体" charset="-122"/>
                <a:cs typeface="+mn-cs"/>
              </a:rPr>
              <a:t>）的研究領域，它檢視的是符號和象徵與其賦予意義的關聯性。因爲消費者會藉由產品來表明社會身份，所以符號學對於理解消費者行爲是很重要的。產品具有後天賦予的意義，而我們要靠行銷人員來幫我們瞭解那些意義。正如一些研究者形容的：「廣告具有一種文化</a:t>
            </a:r>
            <a:r>
              <a:rPr lang="en-US" altLang="zh-CN" sz="1200" kern="1200" dirty="0">
                <a:solidFill>
                  <a:schemeClr val="tx1"/>
                </a:solidFill>
                <a:effectLst/>
                <a:latin typeface="Arial" charset="0"/>
                <a:ea typeface="宋体" charset="-122"/>
                <a:cs typeface="+mn-cs"/>
              </a:rPr>
              <a:t>/</a:t>
            </a:r>
            <a:r>
              <a:rPr lang="zh-TW" altLang="zh-CN" sz="1200" kern="1200" dirty="0">
                <a:solidFill>
                  <a:schemeClr val="tx1"/>
                </a:solidFill>
                <a:effectLst/>
                <a:latin typeface="Arial" charset="0"/>
                <a:ea typeface="宋体" charset="-122"/>
                <a:cs typeface="+mn-cs"/>
              </a:rPr>
              <a:t>消費辭典的作用：它的詞條是產品，而產品定義就是文化的意涵。」</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從符號學的觀點來看，每則行銷廣告都有三個基本元素：客體、象徵或符號，以及詮釋。</a:t>
            </a:r>
            <a:r>
              <a:rPr lang="zh-TW" altLang="zh-CN" sz="1200" b="1" kern="1200" cap="small" dirty="0">
                <a:solidFill>
                  <a:schemeClr val="tx1"/>
                </a:solidFill>
                <a:effectLst/>
                <a:latin typeface="Arial" charset="0"/>
                <a:ea typeface="宋体" charset="-122"/>
                <a:cs typeface="+mn-cs"/>
              </a:rPr>
              <a:t>客體</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object</a:t>
            </a:r>
            <a:r>
              <a:rPr lang="zh-TW" altLang="zh-CN" sz="1200" kern="1200" dirty="0">
                <a:solidFill>
                  <a:schemeClr val="tx1"/>
                </a:solidFill>
                <a:effectLst/>
                <a:latin typeface="Arial" charset="0"/>
                <a:ea typeface="宋体" charset="-122"/>
                <a:cs typeface="+mn-cs"/>
              </a:rPr>
              <a:t>）是廣告詞中訊息焦點的產品（如萬寶路香菸），</a:t>
            </a:r>
            <a:r>
              <a:rPr lang="zh-TW" altLang="zh-CN" sz="1200" b="1" kern="1200" cap="small" dirty="0">
                <a:solidFill>
                  <a:schemeClr val="tx1"/>
                </a:solidFill>
                <a:effectLst/>
                <a:latin typeface="Arial" charset="0"/>
                <a:ea typeface="宋体" charset="-122"/>
                <a:cs typeface="+mn-cs"/>
              </a:rPr>
              <a:t>符號</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sign</a:t>
            </a:r>
            <a:r>
              <a:rPr lang="zh-TW" altLang="zh-CN" sz="1200" kern="1200" dirty="0">
                <a:solidFill>
                  <a:schemeClr val="tx1"/>
                </a:solidFill>
                <a:effectLst/>
                <a:latin typeface="Arial" charset="0"/>
                <a:ea typeface="宋体" charset="-122"/>
                <a:cs typeface="+mn-cs"/>
              </a:rPr>
              <a:t>）即代表著客體意指的感官形象（如萬寶路牛仔），</a:t>
            </a:r>
            <a:r>
              <a:rPr lang="zh-TW" altLang="zh-CN" sz="1200" b="1" kern="1200" cap="small" dirty="0">
                <a:solidFill>
                  <a:schemeClr val="tx1"/>
                </a:solidFill>
                <a:effectLst/>
                <a:latin typeface="Arial" charset="0"/>
                <a:ea typeface="宋体" charset="-122"/>
                <a:cs typeface="+mn-cs"/>
              </a:rPr>
              <a:t>詮釋</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interpreting</a:t>
            </a:r>
            <a:r>
              <a:rPr lang="zh-TW" altLang="zh-CN" sz="1200" kern="1200" dirty="0">
                <a:solidFill>
                  <a:schemeClr val="tx1"/>
                </a:solidFill>
                <a:effectLst/>
                <a:latin typeface="Arial" charset="0"/>
                <a:ea typeface="宋体" charset="-122"/>
                <a:cs typeface="+mn-cs"/>
              </a:rPr>
              <a:t>）即延申義（如粗獷的、個人主義的、美國人的），三者關係如圖表 肆</a:t>
            </a:r>
            <a:r>
              <a:rPr lang="en-US" altLang="zh-CN" sz="1200" kern="1200" dirty="0">
                <a:solidFill>
                  <a:schemeClr val="tx1"/>
                </a:solidFill>
                <a:effectLst/>
                <a:latin typeface="Arial" charset="0"/>
                <a:ea typeface="宋体" charset="-122"/>
                <a:cs typeface="+mn-cs"/>
              </a:rPr>
              <a:t>.1‑13</a:t>
            </a:r>
            <a:r>
              <a:rPr lang="zh-TW" altLang="zh-CN" sz="1200" kern="1200" dirty="0">
                <a:solidFill>
                  <a:schemeClr val="tx1"/>
                </a:solidFill>
                <a:effectLst/>
                <a:latin typeface="Arial" charset="0"/>
                <a:ea typeface="宋体" charset="-122"/>
                <a:cs typeface="+mn-cs"/>
              </a:rPr>
              <a:t>所示。</a:t>
            </a:r>
            <a:endParaRPr lang="en-US" altLang="zh-TW"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根據符號學家皮爾斯的看法，符號與客體的關聯性有以下三種：它可以與客體相似，與之相關或在習慣上與之相連。</a:t>
            </a:r>
            <a:r>
              <a:rPr lang="zh-TW" altLang="zh-CN" sz="1200" b="1" kern="1200" cap="small" dirty="0">
                <a:solidFill>
                  <a:schemeClr val="tx1"/>
                </a:solidFill>
                <a:effectLst/>
                <a:latin typeface="Arial" charset="0"/>
                <a:ea typeface="宋体" charset="-122"/>
                <a:cs typeface="+mn-cs"/>
              </a:rPr>
              <a:t>圖示</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icon</a:t>
            </a:r>
            <a:r>
              <a:rPr lang="zh-TW" altLang="zh-CN" sz="1200" kern="1200" dirty="0">
                <a:solidFill>
                  <a:schemeClr val="tx1"/>
                </a:solidFill>
                <a:effectLst/>
                <a:latin typeface="Arial" charset="0"/>
                <a:ea typeface="宋体" charset="-122"/>
                <a:cs typeface="+mn-cs"/>
              </a:rPr>
              <a:t>）是在某些方面與產品相似的一種符號（如貝爾電話用電話形象代表自己）。</a:t>
            </a:r>
            <a:r>
              <a:rPr lang="zh-TW" altLang="zh-CN" sz="1200" b="1" kern="1200" cap="small" dirty="0">
                <a:solidFill>
                  <a:schemeClr val="tx1"/>
                </a:solidFill>
                <a:effectLst/>
                <a:latin typeface="Arial" charset="0"/>
                <a:ea typeface="宋体" charset="-122"/>
                <a:cs typeface="+mn-cs"/>
              </a:rPr>
              <a:t>指示</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index</a:t>
            </a:r>
            <a:r>
              <a:rPr lang="zh-TW" altLang="zh-CN" sz="1200" kern="1200" dirty="0">
                <a:solidFill>
                  <a:schemeClr val="tx1"/>
                </a:solidFill>
                <a:effectLst/>
                <a:latin typeface="Arial" charset="0"/>
                <a:ea typeface="宋体" charset="-122"/>
                <a:cs typeface="+mn-cs"/>
              </a:rPr>
              <a:t>）是與產品相關的一種符號，因爲兩者具有共通處，如寶鹼</a:t>
            </a:r>
            <a:r>
              <a:rPr lang="en-US" altLang="zh-CN" sz="1200" kern="1200" dirty="0">
                <a:solidFill>
                  <a:schemeClr val="tx1"/>
                </a:solidFill>
                <a:effectLst/>
                <a:latin typeface="Arial" charset="0"/>
                <a:ea typeface="宋体" charset="-122"/>
                <a:cs typeface="+mn-cs"/>
              </a:rPr>
              <a:t>Spic and Span</a:t>
            </a:r>
            <a:r>
              <a:rPr lang="zh-TW" altLang="zh-CN" sz="1200" kern="1200" dirty="0">
                <a:solidFill>
                  <a:schemeClr val="tx1"/>
                </a:solidFill>
                <a:effectLst/>
                <a:latin typeface="Arial" charset="0"/>
                <a:ea typeface="宋体" charset="-122"/>
                <a:cs typeface="+mn-cs"/>
              </a:rPr>
              <a:t>清潔產品上的松樹就表示兩者都具有清新香味。而</a:t>
            </a:r>
            <a:r>
              <a:rPr lang="zh-TW" altLang="zh-CN" sz="1200" b="1" kern="1200" cap="small" dirty="0">
                <a:solidFill>
                  <a:schemeClr val="tx1"/>
                </a:solidFill>
                <a:effectLst/>
                <a:latin typeface="Arial" charset="0"/>
                <a:ea typeface="宋体" charset="-122"/>
                <a:cs typeface="+mn-cs"/>
              </a:rPr>
              <a:t>象徵</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symbol</a:t>
            </a:r>
            <a:r>
              <a:rPr lang="zh-TW" altLang="zh-CN" sz="1200" kern="1200" dirty="0">
                <a:solidFill>
                  <a:schemeClr val="tx1"/>
                </a:solidFill>
                <a:effectLst/>
                <a:latin typeface="Arial" charset="0"/>
                <a:ea typeface="宋体" charset="-122"/>
                <a:cs typeface="+mn-cs"/>
              </a:rPr>
              <a:t>）是透過習慣性或一致認可的聯想而與產品相聯繫的一種符號，如德萊弗斯基金管理機構（</a:t>
            </a:r>
            <a:r>
              <a:rPr lang="en-US" altLang="zh-CN" sz="1200" kern="1200" dirty="0">
                <a:solidFill>
                  <a:schemeClr val="tx1"/>
                </a:solidFill>
                <a:effectLst/>
                <a:latin typeface="Arial" charset="0"/>
                <a:ea typeface="宋体" charset="-122"/>
                <a:cs typeface="+mn-cs"/>
              </a:rPr>
              <a:t>Dreyfus Fund</a:t>
            </a:r>
            <a:r>
              <a:rPr lang="zh-TW" altLang="zh-CN" sz="1200" kern="1200" dirty="0">
                <a:solidFill>
                  <a:schemeClr val="tx1"/>
                </a:solidFill>
                <a:effectLst/>
                <a:latin typeface="Arial" charset="0"/>
                <a:ea typeface="宋体" charset="-122"/>
                <a:cs typeface="+mn-cs"/>
              </a:rPr>
              <a:t>）廣告中的獅子使人習慣性地聯想到無畏與力量，繼而聯想到公司的投資方式。</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大量的時間、思考與金錢都用來創造希望能清楚傳達產品形象的品牌名稱與商標圖案，甚至</a:t>
            </a:r>
            <a:r>
              <a:rPr lang="en-US" altLang="zh-CN" sz="1200" kern="1200" dirty="0">
                <a:solidFill>
                  <a:schemeClr val="tx1"/>
                </a:solidFill>
                <a:effectLst/>
                <a:latin typeface="Arial" charset="0"/>
                <a:ea typeface="宋体" charset="-122"/>
                <a:cs typeface="+mn-cs"/>
              </a:rPr>
              <a:t>Exxon</a:t>
            </a:r>
            <a:r>
              <a:rPr lang="zh-TW" altLang="zh-CN" sz="1200" kern="1200" dirty="0">
                <a:solidFill>
                  <a:schemeClr val="tx1"/>
                </a:solidFill>
                <a:effectLst/>
                <a:latin typeface="Arial" charset="0"/>
                <a:ea typeface="宋体" charset="-122"/>
                <a:cs typeface="+mn-cs"/>
              </a:rPr>
              <a:t>這個名稱還是電腦想出來的！日產</a:t>
            </a:r>
            <a:r>
              <a:rPr lang="en-US" altLang="zh-CN" sz="1200" kern="1200" dirty="0" err="1">
                <a:solidFill>
                  <a:schemeClr val="tx1"/>
                </a:solidFill>
                <a:effectLst/>
                <a:latin typeface="Arial" charset="0"/>
                <a:ea typeface="宋体" charset="-122"/>
                <a:cs typeface="+mn-cs"/>
              </a:rPr>
              <a:t>Xterra</a:t>
            </a:r>
            <a:r>
              <a:rPr lang="zh-TW" altLang="zh-CN" sz="1200" kern="1200" dirty="0">
                <a:solidFill>
                  <a:schemeClr val="tx1"/>
                </a:solidFill>
                <a:effectLst/>
                <a:latin typeface="Arial" charset="0"/>
                <a:ea typeface="宋体" charset="-122"/>
                <a:cs typeface="+mn-cs"/>
              </a:rPr>
              <a:t>車結合了「地形」（</a:t>
            </a:r>
            <a:r>
              <a:rPr lang="en-US" altLang="zh-CN" sz="1200" kern="1200" dirty="0">
                <a:solidFill>
                  <a:schemeClr val="tx1"/>
                </a:solidFill>
                <a:effectLst/>
                <a:latin typeface="Arial" charset="0"/>
                <a:ea typeface="宋体" charset="-122"/>
                <a:cs typeface="+mn-cs"/>
              </a:rPr>
              <a:t>terrain</a:t>
            </a:r>
            <a:r>
              <a:rPr lang="zh-TW" altLang="zh-CN" sz="1200" kern="1200" dirty="0">
                <a:solidFill>
                  <a:schemeClr val="tx1"/>
                </a:solidFill>
                <a:effectLst/>
                <a:latin typeface="Arial" charset="0"/>
                <a:ea typeface="宋体" charset="-122"/>
                <a:cs typeface="+mn-cs"/>
              </a:rPr>
              <a:t>）這個字，以及能讓許多年輕人聯想到極限運動的</a:t>
            </a:r>
            <a:r>
              <a:rPr lang="en-US" altLang="zh-CN" sz="1200" kern="1200" dirty="0">
                <a:solidFill>
                  <a:schemeClr val="tx1"/>
                </a:solidFill>
                <a:effectLst/>
                <a:latin typeface="Arial" charset="0"/>
                <a:ea typeface="宋体" charset="-122"/>
                <a:cs typeface="+mn-cs"/>
              </a:rPr>
              <a:t>X</a:t>
            </a:r>
            <a:r>
              <a:rPr lang="zh-TW" altLang="zh-CN" sz="1200" kern="1200" dirty="0">
                <a:solidFill>
                  <a:schemeClr val="tx1"/>
                </a:solidFill>
                <a:effectLst/>
                <a:latin typeface="Arial" charset="0"/>
                <a:ea typeface="宋体" charset="-122"/>
                <a:cs typeface="+mn-cs"/>
              </a:rPr>
              <a:t>字母，希望讓品牌名稱充滿尖端先進、上山下海的感覺。</a:t>
            </a:r>
            <a:r>
              <a:rPr lang="zh-CN" altLang="zh-CN" sz="1200" kern="1200" dirty="0">
                <a:solidFill>
                  <a:schemeClr val="tx1"/>
                </a:solidFill>
                <a:effectLst/>
                <a:latin typeface="Arial" charset="0"/>
                <a:ea typeface="宋体" charset="-122"/>
                <a:cs typeface="+mn-cs"/>
              </a:rPr>
              <a:t>至於商標圖案的選擇難度更高，因爲品牌必須要能跨越不同文化。例如，中國的企業現階段開始邁向全球化，於是他們開始運用中國古代象形文字，來構形東西不同文化都能領會的新商標圖案。</a:t>
            </a:r>
            <a:r>
              <a:rPr lang="zh-TW" altLang="zh-CN" sz="1200" kern="1200" dirty="0">
                <a:solidFill>
                  <a:schemeClr val="tx1"/>
                </a:solidFill>
                <a:effectLst/>
                <a:latin typeface="Arial" charset="0"/>
                <a:ea typeface="宋体" charset="-122"/>
                <a:cs typeface="+mn-cs"/>
              </a:rPr>
              <a:t>中國字其實就是表意圖象，這些古代符號的形成源自於對字義</a:t>
            </a:r>
            <a:r>
              <a:rPr lang="zh-CN" altLang="zh-CN" sz="1200" kern="1200" dirty="0">
                <a:solidFill>
                  <a:schemeClr val="tx1"/>
                </a:solidFill>
                <a:effectLst/>
                <a:latin typeface="Arial" charset="0"/>
                <a:ea typeface="宋体" charset="-122"/>
                <a:cs typeface="+mn-cs"/>
              </a:rPr>
              <a:t>的圖像描述。例如，中國電信的商標由兩個環扣在一起的</a:t>
            </a:r>
            <a:r>
              <a:rPr lang="en-US" altLang="zh-CN" sz="1200" kern="1200" dirty="0">
                <a:solidFill>
                  <a:schemeClr val="tx1"/>
                </a:solidFill>
                <a:effectLst/>
                <a:latin typeface="Arial" charset="0"/>
                <a:ea typeface="宋体" charset="-122"/>
                <a:cs typeface="+mn-cs"/>
              </a:rPr>
              <a:t>C</a:t>
            </a:r>
            <a:r>
              <a:rPr lang="zh-CN" altLang="zh-CN" sz="1200" kern="1200" dirty="0">
                <a:solidFill>
                  <a:schemeClr val="tx1"/>
                </a:solidFill>
                <a:effectLst/>
                <a:latin typeface="Arial" charset="0"/>
                <a:ea typeface="宋体" charset="-122"/>
                <a:cs typeface="+mn-cs"/>
              </a:rPr>
              <a:t>字母構成，傳達出中國字「中」的意象，也同時代表該公司「顧客」（</a:t>
            </a:r>
            <a:r>
              <a:rPr lang="en-US" altLang="zh-CN" sz="1200" kern="1200" dirty="0">
                <a:solidFill>
                  <a:schemeClr val="tx1"/>
                </a:solidFill>
                <a:effectLst/>
                <a:latin typeface="Arial" charset="0"/>
                <a:ea typeface="宋体" charset="-122"/>
                <a:cs typeface="+mn-cs"/>
              </a:rPr>
              <a:t>customer</a:t>
            </a:r>
            <a:r>
              <a:rPr lang="zh-CN" altLang="zh-CN" sz="1200" kern="1200" dirty="0">
                <a:solidFill>
                  <a:schemeClr val="tx1"/>
                </a:solidFill>
                <a:effectLst/>
                <a:latin typeface="Arial" charset="0"/>
                <a:ea typeface="宋体" charset="-122"/>
                <a:cs typeface="+mn-cs"/>
              </a:rPr>
              <a:t>）與「競爭」（</a:t>
            </a:r>
            <a:r>
              <a:rPr lang="en-US" altLang="zh-CN" sz="1200" kern="1200" dirty="0">
                <a:solidFill>
                  <a:schemeClr val="tx1"/>
                </a:solidFill>
                <a:effectLst/>
                <a:latin typeface="Arial" charset="0"/>
                <a:ea typeface="宋体" charset="-122"/>
                <a:cs typeface="+mn-cs"/>
              </a:rPr>
              <a:t>competition</a:t>
            </a:r>
            <a:r>
              <a:rPr lang="zh-CN" altLang="zh-CN" sz="1200" kern="1200" dirty="0">
                <a:solidFill>
                  <a:schemeClr val="tx1"/>
                </a:solidFill>
                <a:effectLst/>
                <a:latin typeface="Arial" charset="0"/>
                <a:ea typeface="宋体" charset="-122"/>
                <a:cs typeface="+mn-cs"/>
              </a:rPr>
              <a:t>）兩大新焦點。此外，這個商標看起來也類似一對牛角，牛正代表辛勤耕耘之意。</a:t>
            </a:r>
            <a:r>
              <a:rPr lang="zh-TW" altLang="zh-CN" sz="1200" kern="1200" dirty="0">
                <a:solidFill>
                  <a:schemeClr val="tx1"/>
                </a:solidFill>
                <a:effectLst/>
                <a:latin typeface="Arial" charset="0"/>
                <a:ea typeface="宋体" charset="-122"/>
                <a:cs typeface="+mn-cs"/>
              </a:rPr>
              <a:t>軟體業者甲骨文（</a:t>
            </a:r>
            <a:r>
              <a:rPr lang="en-US" altLang="zh-CN" sz="1200" kern="1200" dirty="0">
                <a:solidFill>
                  <a:schemeClr val="tx1"/>
                </a:solidFill>
                <a:effectLst/>
                <a:latin typeface="Arial" charset="0"/>
                <a:ea typeface="宋体" charset="-122"/>
                <a:cs typeface="+mn-cs"/>
              </a:rPr>
              <a:t>Oracle</a:t>
            </a:r>
            <a:r>
              <a:rPr lang="zh-TW" altLang="zh-CN" sz="1200" kern="1200" dirty="0">
                <a:solidFill>
                  <a:schemeClr val="tx1"/>
                </a:solidFill>
                <a:effectLst/>
                <a:latin typeface="Arial" charset="0"/>
                <a:ea typeface="宋体" charset="-122"/>
                <a:cs typeface="+mn-cs"/>
              </a:rPr>
              <a:t>）公司最近也爲進軍中國市場重新設計商標，在</a:t>
            </a:r>
            <a:r>
              <a:rPr lang="zh-CN" altLang="zh-CN" sz="1200" kern="1200" dirty="0">
                <a:solidFill>
                  <a:schemeClr val="tx1"/>
                </a:solidFill>
                <a:effectLst/>
                <a:latin typeface="Arial" charset="0"/>
                <a:ea typeface="宋体" charset="-122"/>
                <a:cs typeface="+mn-cs"/>
              </a:rPr>
              <a:t>圖案底下加上「甲骨文」三個中文字。</a:t>
            </a:r>
            <a:r>
              <a:rPr lang="zh-TW" altLang="zh-CN" sz="1200" kern="1200" dirty="0">
                <a:solidFill>
                  <a:schemeClr val="tx1"/>
                </a:solidFill>
                <a:effectLst/>
                <a:latin typeface="Arial" charset="0"/>
                <a:ea typeface="宋体" charset="-122"/>
                <a:cs typeface="+mn-cs"/>
              </a:rPr>
              <a:t>這個典故可以回溯至中國古代，當時占卜之辭均</a:t>
            </a:r>
            <a:r>
              <a:rPr lang="zh-CN" altLang="zh-CN" sz="1200" kern="1200" dirty="0">
                <a:solidFill>
                  <a:schemeClr val="tx1"/>
                </a:solidFill>
                <a:effectLst/>
                <a:latin typeface="Arial" charset="0"/>
                <a:ea typeface="宋体" charset="-122"/>
                <a:cs typeface="+mn-cs"/>
              </a:rPr>
              <a:t>刻於獸骨龜甲之上。</a:t>
            </a:r>
            <a:r>
              <a:rPr lang="zh-TW" altLang="zh-CN" sz="1200" kern="1200" dirty="0">
                <a:solidFill>
                  <a:schemeClr val="tx1"/>
                </a:solidFill>
                <a:effectLst/>
                <a:latin typeface="Arial" charset="0"/>
                <a:ea typeface="宋体" charset="-122"/>
                <a:cs typeface="+mn-cs"/>
              </a:rPr>
              <a:t>甲骨文公司對這個翻譯熱衷不已，因爲它傳達了該公司的核心能力：資料儲存。</a:t>
            </a:r>
            <a:r>
              <a:rPr lang="zh-CN" altLang="zh-CN" dirty="0">
                <a:effectLst/>
              </a:rPr>
              <a:t> </a:t>
            </a:r>
            <a:endParaRPr lang="zh-CN" altLang="zh-CN" sz="1200" kern="1200" dirty="0">
              <a:solidFill>
                <a:schemeClr val="tx1"/>
              </a:solidFill>
              <a:effectLst/>
              <a:latin typeface="Arial" charset="0"/>
              <a:ea typeface="宋体" charset="-122"/>
              <a:cs typeface="+mn-cs"/>
            </a:endParaRPr>
          </a:p>
          <a:p>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70</a:t>
            </a:fld>
            <a:endParaRPr lang="en-US" altLang="zh-CN" dirty="0"/>
          </a:p>
        </p:txBody>
      </p:sp>
    </p:spTree>
    <p:extLst>
      <p:ext uri="{BB962C8B-B14F-4D97-AF65-F5344CB8AC3E}">
        <p14:creationId xmlns:p14="http://schemas.microsoft.com/office/powerpoint/2010/main" val="38268382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zh-CN" sz="1200" b="1" kern="1200" cap="small" dirty="0">
                <a:solidFill>
                  <a:schemeClr val="tx1"/>
                </a:solidFill>
                <a:effectLst/>
                <a:latin typeface="Arial" charset="0"/>
                <a:ea typeface="宋体" charset="-122"/>
                <a:cs typeface="+mn-cs"/>
              </a:rPr>
              <a:t>行為</a:t>
            </a:r>
            <a:r>
              <a:rPr lang="zh-CN" altLang="zh-CN" sz="1200" b="1" kern="1200" cap="small" dirty="0">
                <a:solidFill>
                  <a:schemeClr val="tx1"/>
                </a:solidFill>
                <a:effectLst/>
                <a:latin typeface="Arial" charset="0"/>
                <a:ea typeface="宋体" charset="-122"/>
                <a:cs typeface="+mn-cs"/>
              </a:rPr>
              <a:t>學習理論</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Behavioral learning theories</a:t>
            </a:r>
            <a:r>
              <a:rPr lang="zh-CN" altLang="zh-CN" sz="1200" kern="1200" dirty="0">
                <a:solidFill>
                  <a:schemeClr val="tx1"/>
                </a:solidFill>
                <a:effectLst/>
                <a:latin typeface="Arial" charset="0"/>
                <a:ea typeface="宋体" charset="-122"/>
                <a:cs typeface="+mn-cs"/>
              </a:rPr>
              <a:t>）假設學習是外部事件引起的反應。贊成這一觀點的心理學家們並不關注内部的思維過程，而是强調可觀察的行爲。</a:t>
            </a:r>
            <a:r>
              <a:rPr lang="zh-TW" altLang="zh-CN" sz="1200" kern="1200" dirty="0">
                <a:solidFill>
                  <a:schemeClr val="tx1"/>
                </a:solidFill>
                <a:effectLst/>
                <a:latin typeface="Arial" charset="0"/>
                <a:ea typeface="宋体" charset="-122"/>
                <a:cs typeface="+mn-cs"/>
              </a:rPr>
              <a:t>他們提議把大腦看做「黑箱」，如圖表 肆</a:t>
            </a:r>
            <a:r>
              <a:rPr lang="en-US" altLang="zh-CN" sz="1200" kern="1200" dirty="0">
                <a:solidFill>
                  <a:schemeClr val="tx1"/>
                </a:solidFill>
                <a:effectLst/>
                <a:latin typeface="Arial" charset="0"/>
                <a:ea typeface="宋体" charset="-122"/>
                <a:cs typeface="+mn-cs"/>
              </a:rPr>
              <a:t>.2‑1</a:t>
            </a:r>
            <a:r>
              <a:rPr lang="zh-TW" altLang="zh-CN" sz="1200" kern="1200" dirty="0">
                <a:solidFill>
                  <a:schemeClr val="tx1"/>
                </a:solidFill>
                <a:effectLst/>
                <a:latin typeface="Arial" charset="0"/>
                <a:ea typeface="宋体" charset="-122"/>
                <a:cs typeface="+mn-cs"/>
              </a:rPr>
              <a:t>所示。可觀察的部分包括輸入箱子的東西（從外部世界感知到的刺激或事件），以及從箱子中輸出的東西（這些刺激引起的回應或反應）。</a:t>
            </a:r>
            <a:endParaRPr lang="en-US" altLang="zh-TW"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關於學習的兩個主要途徑説明了此一觀點：</a:t>
            </a:r>
            <a:r>
              <a:rPr lang="zh-CN" altLang="zh-CN" sz="1200" kern="1200" dirty="0">
                <a:solidFill>
                  <a:schemeClr val="tx1"/>
                </a:solidFill>
                <a:effectLst/>
                <a:latin typeface="Arial" charset="0"/>
                <a:ea typeface="宋体" charset="-122"/>
                <a:cs typeface="+mn-cs"/>
              </a:rPr>
              <a:t>古典制約與工具制約。</a:t>
            </a:r>
            <a:r>
              <a:rPr lang="zh-TW" altLang="zh-CN" sz="1200" kern="1200" dirty="0">
                <a:solidFill>
                  <a:schemeClr val="tx1"/>
                </a:solidFill>
                <a:effectLst/>
                <a:latin typeface="Arial" charset="0"/>
                <a:ea typeface="宋体" charset="-122"/>
                <a:cs typeface="+mn-cs"/>
              </a:rPr>
              <a:t>按照這種觀點來看，正是人們生活時收到的回饋</a:t>
            </a:r>
            <a:r>
              <a:rPr lang="zh-CN" altLang="zh-CN" sz="1200" kern="1200" dirty="0">
                <a:solidFill>
                  <a:schemeClr val="tx1"/>
                </a:solidFill>
                <a:effectLst/>
                <a:latin typeface="Arial" charset="0"/>
                <a:ea typeface="宋体" charset="-122"/>
                <a:cs typeface="+mn-cs"/>
              </a:rPr>
              <a:t>塑造了他們的經驗。</a:t>
            </a:r>
            <a:r>
              <a:rPr lang="zh-TW" altLang="zh-CN" sz="1200" kern="1200" dirty="0">
                <a:solidFill>
                  <a:schemeClr val="tx1"/>
                </a:solidFill>
                <a:effectLst/>
                <a:latin typeface="Arial" charset="0"/>
                <a:ea typeface="宋体" charset="-122"/>
                <a:cs typeface="+mn-cs"/>
              </a:rPr>
              <a:t>同樣地，對於品牌名稱、氣味、廣告語以及其他</a:t>
            </a:r>
            <a:r>
              <a:rPr lang="zh-CN" altLang="zh-CN" sz="1200" kern="1200" dirty="0">
                <a:solidFill>
                  <a:schemeClr val="tx1"/>
                </a:solidFill>
                <a:effectLst/>
                <a:latin typeface="Arial" charset="0"/>
                <a:ea typeface="宋体" charset="-122"/>
                <a:cs typeface="+mn-cs"/>
              </a:rPr>
              <a:t>行銷刺激物，消費者的反應基礎是隨著時間形成的學習聯結。當受到獎勵或懲罰時，人們也可以學習行爲，而且這種回饋會影響他們在未來相似情境中的反應方式。</a:t>
            </a:r>
            <a:r>
              <a:rPr lang="zh-TW" altLang="zh-CN" sz="1200" kern="1200" dirty="0">
                <a:solidFill>
                  <a:schemeClr val="tx1"/>
                </a:solidFill>
                <a:effectLst/>
                <a:latin typeface="Arial" charset="0"/>
                <a:ea typeface="宋体" charset="-122"/>
                <a:cs typeface="+mn-cs"/>
              </a:rPr>
              <a:t>那些因爲選擇了某種產品而得到稱讚的消費者，更可能再購買這個品牌的產品；而那些在某個新餐廳食物中毒的消費者，則不</a:t>
            </a:r>
            <a:r>
              <a:rPr lang="zh-CN" altLang="zh-CN" sz="1200" kern="1200" dirty="0">
                <a:solidFill>
                  <a:schemeClr val="tx1"/>
                </a:solidFill>
                <a:effectLst/>
                <a:latin typeface="Arial" charset="0"/>
                <a:ea typeface="宋体" charset="-122"/>
                <a:cs typeface="+mn-cs"/>
              </a:rPr>
              <a:t>太可能再次光顧這個餐廳。</a:t>
            </a:r>
            <a:r>
              <a:rPr lang="zh-CN" altLang="zh-CN" dirty="0">
                <a:effectLst/>
              </a:rPr>
              <a:t> </a:t>
            </a:r>
            <a:endParaRPr lang="zh-CN" altLang="zh-CN" sz="1200" kern="1200" dirty="0">
              <a:solidFill>
                <a:schemeClr val="tx1"/>
              </a:solidFill>
              <a:effectLst/>
              <a:latin typeface="Arial"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71</a:t>
            </a:fld>
            <a:endParaRPr lang="en-US" altLang="zh-CN" dirty="0"/>
          </a:p>
        </p:txBody>
      </p:sp>
    </p:spTree>
    <p:extLst>
      <p:ext uri="{BB962C8B-B14F-4D97-AF65-F5344CB8AC3E}">
        <p14:creationId xmlns:p14="http://schemas.microsoft.com/office/powerpoint/2010/main" val="36031088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zh-CN" sz="1200" b="1" kern="1200" cap="small" dirty="0">
                <a:solidFill>
                  <a:schemeClr val="tx1"/>
                </a:solidFill>
                <a:effectLst/>
                <a:latin typeface="Arial" charset="0"/>
                <a:ea typeface="宋体" charset="-122"/>
                <a:cs typeface="+mn-cs"/>
              </a:rPr>
              <a:t>工具性制約</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instrumental conditioning</a:t>
            </a:r>
            <a:r>
              <a:rPr lang="zh-TW" altLang="zh-CN" sz="1200" kern="1200" dirty="0">
                <a:solidFill>
                  <a:schemeClr val="tx1"/>
                </a:solidFill>
                <a:effectLst/>
                <a:latin typeface="Arial" charset="0"/>
                <a:ea typeface="宋体" charset="-122"/>
                <a:cs typeface="+mn-cs"/>
              </a:rPr>
              <a:t>）又稱</a:t>
            </a:r>
            <a:r>
              <a:rPr lang="zh-CN" altLang="zh-CN" sz="1200" kern="1200" dirty="0">
                <a:solidFill>
                  <a:schemeClr val="tx1"/>
                </a:solidFill>
                <a:effectLst/>
                <a:latin typeface="Arial" charset="0"/>
                <a:ea typeface="宋体" charset="-122"/>
                <a:cs typeface="+mn-cs"/>
              </a:rPr>
              <a:t>操作性制約，是指個體習得能夠產生積極結果並避免消極結果的行爲。</a:t>
            </a:r>
            <a:r>
              <a:rPr lang="zh-TW" altLang="zh-CN" sz="1200" kern="1200" dirty="0">
                <a:solidFill>
                  <a:schemeClr val="tx1"/>
                </a:solidFill>
                <a:effectLst/>
                <a:latin typeface="Arial" charset="0"/>
                <a:ea typeface="宋体" charset="-122"/>
                <a:cs typeface="+mn-cs"/>
              </a:rPr>
              <a:t>與這一學習過程關係最緊密的是心理學家史基納，他教會鴿子和其他動物跳舞、打乒乓球以及完成其他活動，從而證實了透過系統獎賞來獲得所需行爲的工具性制約。</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儘管在古典制約中反應是自然而然發生的，而且相當簡單。但在工具性制約中，反應是爲了達到一個目標而故意造成的，而且可能很複雜。學習行爲的發生需要一段時間，因爲在</a:t>
            </a:r>
            <a:r>
              <a:rPr lang="zh-TW" altLang="zh-CN" sz="1200" b="1" kern="1200" cap="small" dirty="0">
                <a:solidFill>
                  <a:schemeClr val="tx1"/>
                </a:solidFill>
                <a:effectLst/>
                <a:latin typeface="Arial" charset="0"/>
                <a:ea typeface="宋体" charset="-122"/>
                <a:cs typeface="+mn-cs"/>
              </a:rPr>
              <a:t>塑造</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shaping</a:t>
            </a:r>
            <a:r>
              <a:rPr lang="zh-TW" altLang="zh-CN" sz="1200" kern="1200" dirty="0">
                <a:solidFill>
                  <a:schemeClr val="tx1"/>
                </a:solidFill>
                <a:effectLst/>
                <a:latin typeface="Arial" charset="0"/>
                <a:ea typeface="宋体" charset="-122"/>
                <a:cs typeface="+mn-cs"/>
              </a:rPr>
              <a:t>）過程中還要獎勵中間步驟。例如，一個新店老闆會僅僅因爲購物者惠顧就給予他們一些獎勵，希望他們以後會不斷惠顧，而且最後還會買些東西帶走。</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同樣地，儘管古典制約的發生是因爲兩個刺激緊密配對，但工具性學習發生的原因則是，在所需的行爲發生之後給予了獎勵。工具性學習需要一段時間，在此期間個體也會嘗試其他行爲，但這些行爲因爲沒有得到强化而被個體放棄了。記住區別古典制約和工具性制約兩者間的一個好辦法是：在工具性學習中反應之所以發生，是爲了獲得獎賞或者逃避懲罰的工具。慢慢地，消費者會逐漸與那些給予獎賞的人交往，並選擇那些能夠讓他們感覺很好或是滿足某些需要的產品。</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工具性制約有三種發生方式。當環境給予獎勵，也就是提供</a:t>
            </a:r>
            <a:r>
              <a:rPr lang="zh-TW" altLang="zh-CN" sz="1200" b="1" kern="1200" cap="small" dirty="0">
                <a:solidFill>
                  <a:schemeClr val="tx1"/>
                </a:solidFill>
                <a:effectLst/>
                <a:latin typeface="Arial" charset="0"/>
                <a:ea typeface="宋体" charset="-122"/>
                <a:cs typeface="+mn-cs"/>
              </a:rPr>
              <a:t>正强化</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positive reinforcement</a:t>
            </a:r>
            <a:r>
              <a:rPr lang="zh-TW" altLang="zh-CN" sz="1200" kern="1200" dirty="0">
                <a:solidFill>
                  <a:schemeClr val="tx1"/>
                </a:solidFill>
                <a:effectLst/>
                <a:latin typeface="Arial" charset="0"/>
                <a:ea typeface="宋体" charset="-122"/>
                <a:cs typeface="+mn-cs"/>
              </a:rPr>
              <a:t>）時，可以使反應得到鞏固，並使個體學習適當的行爲。例如，如果某位婦女在噴香水後得到了稱讚，她就會學會只要使用這一產品就能得到滿意效果，所以她就很有可能不斷購買這一產品。</a:t>
            </a:r>
            <a:r>
              <a:rPr lang="zh-TW" altLang="zh-CN" sz="1200" b="1" kern="1200" cap="small" dirty="0">
                <a:solidFill>
                  <a:schemeClr val="tx1"/>
                </a:solidFill>
                <a:effectLst/>
                <a:latin typeface="Arial" charset="0"/>
                <a:ea typeface="宋体" charset="-122"/>
                <a:cs typeface="+mn-cs"/>
              </a:rPr>
              <a:t>負强化</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negative reinforcement</a:t>
            </a:r>
            <a:r>
              <a:rPr lang="zh-TW" altLang="zh-CN" sz="1200" kern="1200" dirty="0">
                <a:solidFill>
                  <a:schemeClr val="tx1"/>
                </a:solidFill>
                <a:effectLst/>
                <a:latin typeface="Arial" charset="0"/>
                <a:ea typeface="宋体" charset="-122"/>
                <a:cs typeface="+mn-cs"/>
              </a:rPr>
              <a:t>）同樣能鞏固反應，並因此習得適當的行爲。某個香水公司可能會播放這樣一則廣告：一名女性週末夜晚不得不獨自在家，就因爲她沒有使用這個公司的香水。這要傳達的資訊便是，她只有使用這個公司的香水才能避免這樣的消極結果。負强化是指我們爲了避免不愉快而學會做某些事情，而</a:t>
            </a:r>
            <a:r>
              <a:rPr lang="zh-TW" altLang="zh-CN" sz="1200" b="1" kern="1200" cap="small" dirty="0">
                <a:solidFill>
                  <a:schemeClr val="tx1"/>
                </a:solidFill>
                <a:effectLst/>
                <a:latin typeface="Arial" charset="0"/>
                <a:ea typeface="宋体" charset="-122"/>
                <a:cs typeface="+mn-cs"/>
              </a:rPr>
              <a:t>懲罰</a:t>
            </a:r>
            <a:r>
              <a:rPr lang="zh-TW"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punishment</a:t>
            </a:r>
            <a:r>
              <a:rPr lang="zh-TW" altLang="zh-CN" sz="1200" kern="1200" dirty="0">
                <a:solidFill>
                  <a:schemeClr val="tx1"/>
                </a:solidFill>
                <a:effectLst/>
                <a:latin typeface="Arial" charset="0"/>
                <a:ea typeface="宋体" charset="-122"/>
                <a:cs typeface="+mn-cs"/>
              </a:rPr>
              <a:t>）則是反應後隨之而來的不愉快事件。如某人由於噴灑了有難聞氣味的香水，而遭到朋友們的奚落。這是一條使我們學會不再重複這些行爲的艱難之路。</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爲了幫助大家能更理解這些機制間的區別，請記住：一個人所在的環境會給予行爲積極或消極的回饋，而且也可以撤去這些結果。也就是説，在既有正强化又有懲罰的條件下，個體會在做某事後得到回饋。相反地，負强化則是指個體爲了避免消極結果而不做某事，也就是環境撤去了消極事物，而能使個體愉快，因此是種獎賞。</a:t>
            </a:r>
            <a:r>
              <a:rPr lang="zh-CN" altLang="zh-CN" dirty="0">
                <a:effectLst/>
              </a:rPr>
              <a:t> </a:t>
            </a:r>
            <a:endParaRPr lang="zh-CN" altLang="zh-CN" sz="1200" kern="1200" dirty="0">
              <a:solidFill>
                <a:schemeClr val="tx1"/>
              </a:solidFill>
              <a:effectLst/>
              <a:latin typeface="Arial"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zh-CN" sz="1200" kern="1200" dirty="0">
                <a:solidFill>
                  <a:schemeClr val="tx1"/>
                </a:solidFill>
                <a:effectLst/>
                <a:latin typeface="Arial" charset="0"/>
                <a:ea typeface="宋体" charset="-122"/>
                <a:cs typeface="+mn-cs"/>
              </a:rPr>
              <a:t>最後，當個體不再得到積極結果時，就很有可能發生消退，而且學習到的刺激——反應聯結也無法繼續維持。比如，那位婦女若不再受到關於其香水的稱讚，就可能不再使用香水。因爲正負强化能夠給予個體愉快的經驗，因而可以鞏固反應和結果間的未來聯結。但在懲罰和消退的情境下，因爲個體得到的是不愉快的經驗，所以會削弱此一聯結。</a:t>
            </a:r>
            <a:r>
              <a:rPr lang="zh-CN" altLang="zh-CN" sz="1200" kern="1200" dirty="0">
                <a:solidFill>
                  <a:schemeClr val="tx1"/>
                </a:solidFill>
                <a:effectLst/>
                <a:latin typeface="Arial" charset="0"/>
                <a:ea typeface="宋体" charset="-122"/>
                <a:cs typeface="+mn-cs"/>
              </a:rPr>
              <a:t>參照圖</a:t>
            </a:r>
            <a:r>
              <a:rPr lang="en-US" altLang="zh-CN" sz="1200" kern="1200" dirty="0">
                <a:solidFill>
                  <a:schemeClr val="tx1"/>
                </a:solidFill>
                <a:effectLst/>
                <a:latin typeface="Arial" charset="0"/>
                <a:ea typeface="宋体" charset="-122"/>
                <a:cs typeface="+mn-cs"/>
              </a:rPr>
              <a:t>3.2</a:t>
            </a:r>
            <a:r>
              <a:rPr lang="zh-CN" altLang="zh-CN" sz="1200" kern="1200" dirty="0">
                <a:solidFill>
                  <a:schemeClr val="tx1"/>
                </a:solidFill>
                <a:effectLst/>
                <a:latin typeface="Arial" charset="0"/>
                <a:ea typeface="宋体" charset="-122"/>
                <a:cs typeface="+mn-cs"/>
              </a:rPr>
              <a:t>可以更容易理解這四種情境間的關係。</a:t>
            </a:r>
            <a:endParaRPr lang="en-US"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要依照什麽規則來適當强化行爲，是影響工具性制約的一個重要因素。如何確定最有效的强化程式對於行銷人員是很重要的，因爲這與他們爲了獎賞消費者，從而制約需要行爲所必須付出的</a:t>
            </a:r>
            <a:r>
              <a:rPr lang="zh-CN" altLang="zh-CN" sz="1200" kern="1200" dirty="0">
                <a:solidFill>
                  <a:schemeClr val="tx1"/>
                </a:solidFill>
                <a:effectLst/>
                <a:latin typeface="Arial" charset="0"/>
                <a:ea typeface="宋体" charset="-122"/>
                <a:cs typeface="+mn-cs"/>
              </a:rPr>
              <a:t>努力和資源數量有關。包括以下幾種計畫：</a:t>
            </a:r>
          </a:p>
          <a:p>
            <a:pPr lvl="0"/>
            <a:r>
              <a:rPr lang="zh-CN" altLang="zh-CN" sz="1200" kern="1200" dirty="0">
                <a:solidFill>
                  <a:schemeClr val="tx1"/>
                </a:solidFill>
                <a:effectLst/>
                <a:latin typeface="Arial" charset="0"/>
                <a:ea typeface="宋体" charset="-122"/>
                <a:cs typeface="+mn-cs"/>
              </a:rPr>
              <a:t>固定時距强化法（</a:t>
            </a:r>
            <a:r>
              <a:rPr lang="en-US" altLang="zh-CN" sz="1200" kern="1200" dirty="0">
                <a:solidFill>
                  <a:schemeClr val="tx1"/>
                </a:solidFill>
                <a:effectLst/>
                <a:latin typeface="Arial" charset="0"/>
                <a:ea typeface="宋体" charset="-122"/>
                <a:cs typeface="+mn-cs"/>
              </a:rPr>
              <a:t>fixed-interval reinforcement</a:t>
            </a:r>
            <a:r>
              <a:rPr lang="zh-CN" altLang="zh-CN" sz="1200" kern="1200" dirty="0">
                <a:solidFill>
                  <a:schemeClr val="tx1"/>
                </a:solidFill>
                <a:effectLst/>
                <a:latin typeface="Arial" charset="0"/>
                <a:ea typeface="宋体" charset="-122"/>
                <a:cs typeface="+mn-cs"/>
              </a:rPr>
              <a:t>）：是指在規定的一段時間間隔後，所作出的第一個反應就會帶來獎賞。</a:t>
            </a:r>
            <a:r>
              <a:rPr lang="zh-TW" altLang="zh-CN" sz="1200" kern="1200" dirty="0">
                <a:solidFill>
                  <a:schemeClr val="tx1"/>
                </a:solidFill>
                <a:effectLst/>
                <a:latin typeface="Arial" charset="0"/>
                <a:ea typeface="宋体" charset="-122"/>
                <a:cs typeface="+mn-cs"/>
              </a:rPr>
              <a:t>在這種條件下，一般人們剛得到强化後，反應會變緩，但在下次强化迫近時，</a:t>
            </a:r>
            <a:r>
              <a:rPr lang="zh-CN" altLang="zh-CN" sz="1200" kern="1200" dirty="0">
                <a:solidFill>
                  <a:schemeClr val="tx1"/>
                </a:solidFill>
                <a:effectLst/>
                <a:latin typeface="Arial" charset="0"/>
                <a:ea typeface="宋体" charset="-122"/>
                <a:cs typeface="+mn-cs"/>
              </a:rPr>
              <a:t>他們反應會迅速增多。舉個例子來説，在某個店鋪舉辦的季特賣最後一天，消費者會大量湧入這個店鋪，但直到下一次季特賣之前，他們就不會再出現了。</a:t>
            </a:r>
          </a:p>
          <a:p>
            <a:pPr lvl="0"/>
            <a:r>
              <a:rPr lang="zh-CN" altLang="zh-CN" sz="1200" kern="1200" dirty="0">
                <a:solidFill>
                  <a:schemeClr val="tx1"/>
                </a:solidFill>
                <a:effectLst/>
                <a:latin typeface="Arial" charset="0"/>
                <a:ea typeface="宋体" charset="-122"/>
                <a:cs typeface="+mn-cs"/>
              </a:rPr>
              <a:t>不定時距强化法（</a:t>
            </a:r>
            <a:r>
              <a:rPr lang="en-US" altLang="zh-CN" sz="1200" kern="1200" dirty="0">
                <a:solidFill>
                  <a:schemeClr val="tx1"/>
                </a:solidFill>
                <a:effectLst/>
                <a:latin typeface="Arial" charset="0"/>
                <a:ea typeface="宋体" charset="-122"/>
                <a:cs typeface="+mn-cs"/>
              </a:rPr>
              <a:t>variable-interval reinforcement</a:t>
            </a:r>
            <a:r>
              <a:rPr lang="zh-CN" altLang="zh-CN" sz="1200" kern="1200" dirty="0">
                <a:solidFill>
                  <a:schemeClr val="tx1"/>
                </a:solidFill>
                <a:effectLst/>
                <a:latin typeface="Arial" charset="0"/>
                <a:ea typeface="宋体" charset="-122"/>
                <a:cs typeface="+mn-cs"/>
              </a:rPr>
              <a:t>）：是指在强化之前必須經過的時間間隔故意在某一平均數上下變化。因爲個體並不會確切知道何時可以得到所期待的强化，所以反應的速率能夠保持一致。零售商聘用所謂的秘密購物者就是依照這一邏輯。這些秘密購物者會不定期佯裝成消費者來測試服務品質。而店主永遠不會確切知道何時會遇到所期待的拜訪，所以爲了「以防萬一」，必須不斷保持高品質的服務。</a:t>
            </a:r>
          </a:p>
          <a:p>
            <a:pPr lvl="0"/>
            <a:r>
              <a:rPr lang="zh-CN" altLang="zh-CN" sz="1200" kern="1200" dirty="0">
                <a:solidFill>
                  <a:schemeClr val="tx1"/>
                </a:solidFill>
                <a:effectLst/>
                <a:latin typeface="Arial" charset="0"/>
                <a:ea typeface="宋体" charset="-122"/>
                <a:cs typeface="+mn-cs"/>
              </a:rPr>
              <a:t>固定比率强化法（</a:t>
            </a:r>
            <a:r>
              <a:rPr lang="en-US" altLang="zh-CN" sz="1200" kern="1200" dirty="0">
                <a:solidFill>
                  <a:schemeClr val="tx1"/>
                </a:solidFill>
                <a:effectLst/>
                <a:latin typeface="Arial" charset="0"/>
                <a:ea typeface="宋体" charset="-122"/>
                <a:cs typeface="+mn-cs"/>
              </a:rPr>
              <a:t>fixed-ratio reinforcement</a:t>
            </a:r>
            <a:r>
              <a:rPr lang="zh-CN" altLang="zh-CN" sz="1200" kern="1200" dirty="0">
                <a:solidFill>
                  <a:schemeClr val="tx1"/>
                </a:solidFill>
                <a:effectLst/>
                <a:latin typeface="Arial" charset="0"/>
                <a:ea typeface="宋体" charset="-122"/>
                <a:cs typeface="+mn-cs"/>
              </a:rPr>
              <a:t>）：指個體只有在完成固定數量的反應後，才會得到强化，這會激勵人們反覆作出同一行爲。</a:t>
            </a:r>
            <a:r>
              <a:rPr lang="zh-TW" altLang="zh-CN" sz="1200" kern="1200" dirty="0">
                <a:solidFill>
                  <a:schemeClr val="tx1"/>
                </a:solidFill>
                <a:effectLst/>
                <a:latin typeface="Arial" charset="0"/>
                <a:ea typeface="宋体" charset="-122"/>
                <a:cs typeface="+mn-cs"/>
              </a:rPr>
              <a:t>例如，某個消費者爲了收集到獲獎所需的</a:t>
            </a:r>
            <a:r>
              <a:rPr lang="en-US" altLang="zh-CN" sz="1200" kern="1200" dirty="0">
                <a:solidFill>
                  <a:schemeClr val="tx1"/>
                </a:solidFill>
                <a:effectLst/>
                <a:latin typeface="Arial" charset="0"/>
                <a:ea typeface="宋体" charset="-122"/>
                <a:cs typeface="+mn-cs"/>
              </a:rPr>
              <a:t>50</a:t>
            </a:r>
            <a:r>
              <a:rPr lang="zh-TW" altLang="zh-CN" sz="1200" kern="1200" dirty="0">
                <a:solidFill>
                  <a:schemeClr val="tx1"/>
                </a:solidFill>
                <a:effectLst/>
                <a:latin typeface="Arial" charset="0"/>
                <a:ea typeface="宋体" charset="-122"/>
                <a:cs typeface="+mn-cs"/>
              </a:rPr>
              <a:t>張收據，就會在同一間店鋪裏</a:t>
            </a:r>
            <a:r>
              <a:rPr lang="zh-CN" altLang="zh-CN" sz="1200" kern="1200" dirty="0">
                <a:solidFill>
                  <a:schemeClr val="tx1"/>
                </a:solidFill>
                <a:effectLst/>
                <a:latin typeface="Arial" charset="0"/>
                <a:ea typeface="宋体" charset="-122"/>
                <a:cs typeface="+mn-cs"/>
              </a:rPr>
              <a:t>不停地購買日用雜貨。</a:t>
            </a:r>
          </a:p>
          <a:p>
            <a:r>
              <a:rPr lang="zh-CN" altLang="zh-CN" sz="1200" kern="1200" dirty="0">
                <a:solidFill>
                  <a:schemeClr val="tx1"/>
                </a:solidFill>
                <a:effectLst/>
                <a:latin typeface="Arial" charset="0"/>
                <a:ea typeface="宋体" charset="-122"/>
                <a:cs typeface="+mn-cs"/>
              </a:rPr>
              <a:t>不定比率强化法（</a:t>
            </a:r>
            <a:r>
              <a:rPr lang="en-US" altLang="zh-CN" sz="1200" kern="1200" dirty="0">
                <a:solidFill>
                  <a:schemeClr val="tx1"/>
                </a:solidFill>
                <a:effectLst/>
                <a:latin typeface="Arial" charset="0"/>
                <a:ea typeface="宋体" charset="-122"/>
                <a:cs typeface="+mn-cs"/>
              </a:rPr>
              <a:t>variable-ratio reinforcement</a:t>
            </a:r>
            <a:r>
              <a:rPr lang="zh-CN" altLang="zh-CN" sz="1200" kern="1200" dirty="0">
                <a:solidFill>
                  <a:schemeClr val="tx1"/>
                </a:solidFill>
                <a:effectLst/>
                <a:latin typeface="Arial" charset="0"/>
                <a:ea typeface="宋体" charset="-122"/>
                <a:cs typeface="+mn-cs"/>
              </a:rPr>
              <a:t>）：是指個體在完成一定量的反應後會得到强化，但是他並不知道需要反應多少次。在這種情況下，人們一般以非常高且穩定的速率反應，而且如此形成的行爲很難消退。</a:t>
            </a:r>
            <a:r>
              <a:rPr lang="zh-TW" altLang="zh-CN" sz="1200" kern="1200" dirty="0">
                <a:solidFill>
                  <a:schemeClr val="tx1"/>
                </a:solidFill>
                <a:effectLst/>
                <a:latin typeface="Arial" charset="0"/>
                <a:ea typeface="宋体" charset="-122"/>
                <a:cs typeface="+mn-cs"/>
              </a:rPr>
              <a:t>吃角子老虎之所以對消費者有那麽大的誘惑力，</a:t>
            </a:r>
            <a:r>
              <a:rPr lang="zh-CN" altLang="zh-CN" sz="1200" kern="1200" dirty="0">
                <a:solidFill>
                  <a:schemeClr val="tx1"/>
                </a:solidFill>
                <a:effectLst/>
                <a:latin typeface="Arial" charset="0"/>
                <a:ea typeface="宋体" charset="-122"/>
                <a:cs typeface="+mn-cs"/>
              </a:rPr>
              <a:t>就是因爲它利用了這一强化程式。</a:t>
            </a:r>
            <a:r>
              <a:rPr lang="zh-TW" altLang="zh-CN" sz="1200" kern="1200" dirty="0">
                <a:solidFill>
                  <a:schemeClr val="tx1"/>
                </a:solidFill>
                <a:effectLst/>
                <a:latin typeface="Arial" charset="0"/>
                <a:ea typeface="宋体" charset="-122"/>
                <a:cs typeface="+mn-cs"/>
              </a:rPr>
              <a:t>消費者學到了這樣的認知：只要不斷地往機器裏</a:t>
            </a:r>
            <a:r>
              <a:rPr lang="zh-CN" altLang="zh-CN" sz="1200" kern="1200" dirty="0">
                <a:solidFill>
                  <a:schemeClr val="tx1"/>
                </a:solidFill>
                <a:effectLst/>
                <a:latin typeface="Arial" charset="0"/>
                <a:ea typeface="宋体" charset="-122"/>
                <a:cs typeface="+mn-cs"/>
              </a:rPr>
              <a:t>扔錢，最終一定會贏得些什麽（當然如果不破產的話）。</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72</a:t>
            </a:fld>
            <a:endParaRPr lang="en-US" altLang="zh-CN" dirty="0"/>
          </a:p>
        </p:txBody>
      </p:sp>
    </p:spTree>
    <p:extLst>
      <p:ext uri="{BB962C8B-B14F-4D97-AF65-F5344CB8AC3E}">
        <p14:creationId xmlns:p14="http://schemas.microsoft.com/office/powerpoint/2010/main" val="4796704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en-US" sz="1200" dirty="0">
                <a:solidFill>
                  <a:schemeClr val="tx1"/>
                </a:solidFill>
                <a:ea typeface="宋体" pitchFamily="2" charset="-122"/>
              </a:rPr>
              <a:t>當人們觀察他人的行動，並注意到他人行爲獲取的强化效果時，就屬於觀察學習（</a:t>
            </a:r>
            <a:r>
              <a:rPr lang="en-US" altLang="zh-TW" sz="1200" dirty="0">
                <a:solidFill>
                  <a:schemeClr val="tx1"/>
                </a:solidFill>
                <a:ea typeface="宋体" pitchFamily="2" charset="-122"/>
              </a:rPr>
              <a:t>observational learning</a:t>
            </a:r>
            <a:r>
              <a:rPr lang="zh-TW" altLang="en-US" sz="1200" dirty="0">
                <a:solidFill>
                  <a:schemeClr val="tx1"/>
                </a:solidFill>
                <a:ea typeface="宋体" pitchFamily="2" charset="-122"/>
              </a:rPr>
              <a:t>）</a:t>
            </a:r>
            <a:r>
              <a:rPr lang="en-US" altLang="zh-TW" sz="1200" dirty="0">
                <a:solidFill>
                  <a:schemeClr val="tx1"/>
                </a:solidFill>
                <a:ea typeface="宋体" pitchFamily="2" charset="-122"/>
              </a:rPr>
              <a:t>——</a:t>
            </a:r>
            <a:r>
              <a:rPr lang="zh-TW" altLang="en-US" sz="1200" dirty="0">
                <a:solidFill>
                  <a:schemeClr val="tx1"/>
                </a:solidFill>
                <a:ea typeface="宋体" pitchFamily="2" charset="-122"/>
              </a:rPr>
              <a:t>這裏的學習是替代性經驗而非直接經驗作用的結果。這類學習是個複雜的過程。當人們積纍知識時，會把所觀察到的事物儲存在記憶中，也許以後會使用這些資訊來指導自己的行爲。這種模擬他人行爲的過程叫做模仿（</a:t>
            </a:r>
            <a:r>
              <a:rPr lang="en-US" altLang="zh-TW" sz="1200" dirty="0">
                <a:solidFill>
                  <a:schemeClr val="tx1"/>
                </a:solidFill>
                <a:ea typeface="宋体" pitchFamily="2" charset="-122"/>
              </a:rPr>
              <a:t>modeling</a:t>
            </a:r>
            <a:r>
              <a:rPr lang="zh-TW" altLang="en-US" sz="1200" dirty="0">
                <a:solidFill>
                  <a:schemeClr val="tx1"/>
                </a:solidFill>
                <a:ea typeface="宋体" pitchFamily="2" charset="-122"/>
              </a:rPr>
              <a:t>）。例如，當某位婦女去購買一種新品牌香水時，她會想起朋友在幾個月前噴灑這種香水時收到了什麽樣的反應，而且會根據朋友的行爲結果來決定她的行爲。模仿過程是一種有效的學習形式，但也有消極作用。特別受到關注的問題是電視節目和電影會不會教給兒童暴力。在給兒童觀看的節目中，他們可能會看到榜樣（如卡通英雄）採取新的攻擊方法；當孩子生氣時，就可能模仿這些行爲。</a:t>
            </a:r>
          </a:p>
          <a:p>
            <a:r>
              <a:rPr lang="zh-TW" altLang="en-US" sz="1200" dirty="0">
                <a:solidFill>
                  <a:schemeClr val="tx1"/>
                </a:solidFill>
                <a:ea typeface="宋体" pitchFamily="2" charset="-122"/>
              </a:rPr>
              <a:t>一項古典研究證明了模仿對於兒童行爲的影響。讓兒童觀察一個成年人踩踏、擊倒或以其他方式折磨一個大的充氣娃娃，然後讓他單獨和這個洋娃娃呆在房間裏，結果兒童會重複這些行爲。那些沒有觀察到成年人攻擊行爲的兒童則不會有這樣的行爲 。不幸的是，這一研究與暴力電視節目的相關性是十分顯著的。</a:t>
            </a:r>
          </a:p>
          <a:p>
            <a:r>
              <a:rPr lang="zh-TW" altLang="en-US" sz="1200" dirty="0">
                <a:solidFill>
                  <a:schemeClr val="tx1"/>
                </a:solidFill>
                <a:ea typeface="宋体" pitchFamily="2" charset="-122"/>
              </a:rPr>
              <a:t>圖表 肆</a:t>
            </a:r>
            <a:r>
              <a:rPr lang="en-US" altLang="zh-TW" sz="1200" dirty="0">
                <a:solidFill>
                  <a:schemeClr val="tx1"/>
                </a:solidFill>
                <a:ea typeface="宋体" pitchFamily="2" charset="-122"/>
              </a:rPr>
              <a:t>.2 4</a:t>
            </a:r>
            <a:r>
              <a:rPr lang="zh-TW" altLang="en-US" sz="1200" dirty="0">
                <a:solidFill>
                  <a:schemeClr val="tx1"/>
                </a:solidFill>
                <a:ea typeface="宋体" pitchFamily="2" charset="-122"/>
              </a:rPr>
              <a:t>顯示了模仿形式的觀察學習必須滿足以下四個條件 ：</a:t>
            </a:r>
          </a:p>
          <a:p>
            <a:r>
              <a:rPr lang="en-US" altLang="zh-TW" sz="1200" dirty="0">
                <a:solidFill>
                  <a:schemeClr val="tx1"/>
                </a:solidFill>
                <a:ea typeface="宋体" pitchFamily="2" charset="-122"/>
              </a:rPr>
              <a:t>1.</a:t>
            </a:r>
            <a:r>
              <a:rPr lang="zh-TW" altLang="en-US" sz="1200" dirty="0">
                <a:solidFill>
                  <a:schemeClr val="tx1"/>
                </a:solidFill>
                <a:ea typeface="宋体" pitchFamily="2" charset="-122"/>
              </a:rPr>
              <a:t>消費者的注意必須指向適當的榜樣，該榜樣因魅力、能力、地位或與消費者的相似性而被模仿。</a:t>
            </a:r>
          </a:p>
          <a:p>
            <a:r>
              <a:rPr lang="en-US" altLang="zh-TW" sz="1200" dirty="0">
                <a:solidFill>
                  <a:schemeClr val="tx1"/>
                </a:solidFill>
                <a:ea typeface="宋体" pitchFamily="2" charset="-122"/>
              </a:rPr>
              <a:t>2.</a:t>
            </a:r>
            <a:r>
              <a:rPr lang="zh-TW" altLang="en-US" sz="1200" dirty="0">
                <a:solidFill>
                  <a:schemeClr val="tx1"/>
                </a:solidFill>
                <a:ea typeface="宋体" pitchFamily="2" charset="-122"/>
              </a:rPr>
              <a:t>消費者必須記得住榜樣的所作所爲。</a:t>
            </a:r>
          </a:p>
          <a:p>
            <a:r>
              <a:rPr lang="en-US" altLang="zh-TW" sz="1200" dirty="0">
                <a:solidFill>
                  <a:schemeClr val="tx1"/>
                </a:solidFill>
                <a:ea typeface="宋体" pitchFamily="2" charset="-122"/>
              </a:rPr>
              <a:t>3.</a:t>
            </a:r>
            <a:r>
              <a:rPr lang="zh-TW" altLang="en-US" sz="1200" dirty="0">
                <a:solidFill>
                  <a:schemeClr val="tx1"/>
                </a:solidFill>
                <a:ea typeface="宋体" pitchFamily="2" charset="-122"/>
              </a:rPr>
              <a:t>消費者必須把這些資訊轉換爲行動。</a:t>
            </a:r>
          </a:p>
          <a:p>
            <a:r>
              <a:rPr lang="en-US" altLang="zh-TW" sz="1200" dirty="0">
                <a:solidFill>
                  <a:schemeClr val="tx1"/>
                </a:solidFill>
                <a:ea typeface="宋体" pitchFamily="2" charset="-122"/>
              </a:rPr>
              <a:t>4.</a:t>
            </a:r>
            <a:r>
              <a:rPr lang="zh-TW" altLang="en-US" sz="1200" dirty="0">
                <a:solidFill>
                  <a:schemeClr val="tx1"/>
                </a:solidFill>
                <a:ea typeface="宋体" pitchFamily="2" charset="-122"/>
              </a:rPr>
              <a:t>必須有動機促使消費者表現出這些行爲。</a:t>
            </a:r>
            <a:endParaRPr lang="en-US" altLang="zh-TW" sz="1200" dirty="0">
              <a:solidFill>
                <a:schemeClr val="tx1"/>
              </a:solidFill>
              <a:ea typeface="宋体" pitchFamily="2" charset="-122"/>
            </a:endParaRPr>
          </a:p>
          <a:p>
            <a:r>
              <a:rPr lang="zh-TW" altLang="zh-CN" sz="1200" b="1" kern="1200" dirty="0">
                <a:solidFill>
                  <a:schemeClr val="tx1"/>
                </a:solidFill>
                <a:effectLst/>
                <a:latin typeface="Arial" charset="0"/>
                <a:ea typeface="宋体" charset="-122"/>
                <a:cs typeface="+mn-cs"/>
              </a:rPr>
              <a:t>認知學習原理的應用</a:t>
            </a:r>
            <a:endParaRPr lang="zh-CN" altLang="zh-CN" sz="1200" b="1"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藉由觀察他人行爲獲得强化，消費者會以替代性方式學習這些行爲，這讓行銷人員的日子更好過了。因爲不必直接强化人們的行爲，所以</a:t>
            </a:r>
            <a:r>
              <a:rPr lang="zh-CN" altLang="zh-CN" sz="1200" kern="1200" dirty="0">
                <a:solidFill>
                  <a:schemeClr val="tx1"/>
                </a:solidFill>
                <a:effectLst/>
                <a:latin typeface="Arial" charset="0"/>
                <a:ea typeface="宋体" charset="-122"/>
                <a:cs typeface="+mn-cs"/>
              </a:rPr>
              <a:t>行銷人員不必實際去獎賞或懲罰消費者的購買行爲。</a:t>
            </a:r>
            <a:r>
              <a:rPr lang="zh-TW" altLang="zh-CN" sz="1200" kern="1200" dirty="0">
                <a:solidFill>
                  <a:schemeClr val="tx1"/>
                </a:solidFill>
                <a:effectLst/>
                <a:latin typeface="Arial" charset="0"/>
                <a:ea typeface="宋体" charset="-122"/>
                <a:cs typeface="+mn-cs"/>
              </a:rPr>
              <a:t>如果真如此實施獎懲的話，將會花費多大？又會帶來多少道德上的問題？實際上，行銷人員只需</a:t>
            </a:r>
            <a:r>
              <a:rPr lang="zh-CN" altLang="zh-CN" sz="1200" kern="1200" dirty="0">
                <a:solidFill>
                  <a:schemeClr val="tx1"/>
                </a:solidFill>
                <a:effectLst/>
                <a:latin typeface="Arial" charset="0"/>
                <a:ea typeface="宋体" charset="-122"/>
                <a:cs typeface="+mn-cs"/>
              </a:rPr>
              <a:t>告訴消費者那些使用過或沒有使用過這些產品的榜樣身上發生了什麽事。因爲他們知道，消費者將來總會被某些動機所激發而模仿榜樣的行爲。</a:t>
            </a:r>
            <a:r>
              <a:rPr lang="zh-TW" altLang="zh-CN" sz="1200" kern="1200" dirty="0">
                <a:solidFill>
                  <a:schemeClr val="tx1"/>
                </a:solidFill>
                <a:effectLst/>
                <a:latin typeface="Arial" charset="0"/>
                <a:ea typeface="宋体" charset="-122"/>
                <a:cs typeface="+mn-cs"/>
              </a:rPr>
              <a:t>例如，某則香水廣告會如此描述：某位</a:t>
            </a:r>
            <a:r>
              <a:rPr lang="zh-CN" altLang="zh-CN" sz="1200" kern="1200" dirty="0">
                <a:solidFill>
                  <a:schemeClr val="tx1"/>
                </a:solidFill>
                <a:effectLst/>
                <a:latin typeface="Arial" charset="0"/>
                <a:ea typeface="宋体" charset="-122"/>
                <a:cs typeface="+mn-cs"/>
              </a:rPr>
              <a:t>女性被一群仰慕者所包圍，就是因爲她使用了某產品。這位婦女使用該產品的行爲受到了仰慕者的正强化。不用説，比起真讓每一位購買這種香水的女性都被一群仰慕者包圍，這種學習過程反而實際得多！</a:t>
            </a:r>
          </a:p>
          <a:p>
            <a:r>
              <a:rPr lang="zh-TW" altLang="zh-CN" sz="1200" kern="1200" dirty="0">
                <a:solidFill>
                  <a:schemeClr val="tx1"/>
                </a:solidFill>
                <a:effectLst/>
                <a:latin typeface="Arial" charset="0"/>
                <a:ea typeface="宋体" charset="-122"/>
                <a:cs typeface="+mn-cs"/>
              </a:rPr>
              <a:t>消費者對於榜樣的評價遠比簡單的刺激—反應聯結複雜。例如，某位名人給人們的印象絕不僅是反射性的好或者壞，而是</a:t>
            </a:r>
            <a:r>
              <a:rPr lang="zh-CN" altLang="zh-CN" sz="1200" kern="1200" dirty="0">
                <a:solidFill>
                  <a:schemeClr val="tx1"/>
                </a:solidFill>
                <a:effectLst/>
                <a:latin typeface="Arial" charset="0"/>
                <a:ea typeface="宋体" charset="-122"/>
                <a:cs typeface="+mn-cs"/>
              </a:rPr>
              <a:t>許多屬性複雜結合的結果。一般而言，榜樣被模仿的程度有賴於他的社會吸引力。社會吸引力基於以下幾個要素：外表、專長以及與評價者的相似性。</a:t>
            </a:r>
            <a:r>
              <a:rPr lang="zh-CN" altLang="zh-CN" dirty="0">
                <a:effectLst/>
              </a:rPr>
              <a:t> </a:t>
            </a:r>
            <a:endParaRPr lang="zh-CN" altLang="zh-CN" sz="1200" kern="1200" dirty="0">
              <a:solidFill>
                <a:schemeClr val="tx1"/>
              </a:solidFill>
              <a:effectLst/>
              <a:latin typeface="Arial"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73</a:t>
            </a:fld>
            <a:endParaRPr lang="en-US" altLang="zh-CN" dirty="0"/>
          </a:p>
        </p:txBody>
      </p:sp>
    </p:spTree>
    <p:extLst>
      <p:ext uri="{BB962C8B-B14F-4D97-AF65-F5344CB8AC3E}">
        <p14:creationId xmlns:p14="http://schemas.microsoft.com/office/powerpoint/2010/main" val="641299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en-US" sz="1200" kern="1200" dirty="0">
                <a:solidFill>
                  <a:schemeClr val="tx1"/>
                </a:solidFill>
                <a:effectLst/>
                <a:latin typeface="Arial" charset="0"/>
                <a:ea typeface="宋体" charset="-122"/>
                <a:cs typeface="+mn-cs"/>
              </a:rPr>
              <a:t>記憶（</a:t>
            </a:r>
            <a:r>
              <a:rPr lang="en-US" altLang="zh-TW" sz="1200" kern="1200" dirty="0">
                <a:solidFill>
                  <a:schemeClr val="tx1"/>
                </a:solidFill>
                <a:effectLst/>
                <a:latin typeface="Arial" charset="0"/>
                <a:ea typeface="宋体" charset="-122"/>
                <a:cs typeface="+mn-cs"/>
              </a:rPr>
              <a:t>memory</a:t>
            </a:r>
            <a:r>
              <a:rPr lang="zh-TW" altLang="en-US" sz="1200" kern="1200" dirty="0">
                <a:solidFill>
                  <a:schemeClr val="tx1"/>
                </a:solidFill>
                <a:effectLst/>
                <a:latin typeface="Arial" charset="0"/>
                <a:ea typeface="宋体" charset="-122"/>
                <a:cs typeface="+mn-cs"/>
              </a:rPr>
              <a:t>）不僅包括獲取資訊的過程，還包括長時間儲存資訊，以保證在需要時可以方便地使用資訊。現代對記憶的研究主要在於資訊處理的方法。這種方法假設人腦在某些方面與電腦類似：輸入資料、處理資料，以及爲了未來使用以修改形式輸出。在編碼（</a:t>
            </a:r>
            <a:r>
              <a:rPr lang="en-US" altLang="zh-TW" sz="1200" kern="1200" dirty="0">
                <a:solidFill>
                  <a:schemeClr val="tx1"/>
                </a:solidFill>
                <a:effectLst/>
                <a:latin typeface="Arial" charset="0"/>
                <a:ea typeface="宋体" charset="-122"/>
                <a:cs typeface="+mn-cs"/>
              </a:rPr>
              <a:t>encoding</a:t>
            </a:r>
            <a:r>
              <a:rPr lang="zh-TW" altLang="en-US" sz="1200" kern="1200" dirty="0">
                <a:solidFill>
                  <a:schemeClr val="tx1"/>
                </a:solidFill>
                <a:effectLst/>
                <a:latin typeface="Arial" charset="0"/>
                <a:ea typeface="宋体" charset="-122"/>
                <a:cs typeface="+mn-cs"/>
              </a:rPr>
              <a:t>）階段，以一種可以被系統識別的方式輸入資訊。在儲存（</a:t>
            </a:r>
            <a:r>
              <a:rPr lang="en-US" altLang="zh-TW" sz="1200" kern="1200" dirty="0">
                <a:solidFill>
                  <a:schemeClr val="tx1"/>
                </a:solidFill>
                <a:effectLst/>
                <a:latin typeface="Arial" charset="0"/>
                <a:ea typeface="宋体" charset="-122"/>
                <a:cs typeface="+mn-cs"/>
              </a:rPr>
              <a:t>storage</a:t>
            </a:r>
            <a:r>
              <a:rPr lang="zh-TW" altLang="en-US" sz="1200" kern="1200" dirty="0">
                <a:solidFill>
                  <a:schemeClr val="tx1"/>
                </a:solidFill>
                <a:effectLst/>
                <a:latin typeface="Arial" charset="0"/>
                <a:ea typeface="宋体" charset="-122"/>
                <a:cs typeface="+mn-cs"/>
              </a:rPr>
              <a:t>）階段，這些知識與已存於記憶中的其他知識綜合，然後「存入倉庫」，直到需要時再使用。在提取（</a:t>
            </a:r>
            <a:r>
              <a:rPr lang="en-US" altLang="zh-TW" sz="1200" kern="1200" dirty="0">
                <a:solidFill>
                  <a:schemeClr val="tx1"/>
                </a:solidFill>
                <a:effectLst/>
                <a:latin typeface="Arial" charset="0"/>
                <a:ea typeface="宋体" charset="-122"/>
                <a:cs typeface="+mn-cs"/>
              </a:rPr>
              <a:t>retrieval</a:t>
            </a:r>
            <a:r>
              <a:rPr lang="zh-TW" altLang="en-US" sz="1200" kern="1200" dirty="0">
                <a:solidFill>
                  <a:schemeClr val="tx1"/>
                </a:solidFill>
                <a:effectLst/>
                <a:latin typeface="Arial" charset="0"/>
                <a:ea typeface="宋体" charset="-122"/>
                <a:cs typeface="+mn-cs"/>
              </a:rPr>
              <a:t>）階段，個體就能獲取所需資訊 。圖表 肆</a:t>
            </a:r>
            <a:r>
              <a:rPr lang="en-US" altLang="zh-TW" sz="1200" kern="1200" dirty="0">
                <a:solidFill>
                  <a:schemeClr val="tx1"/>
                </a:solidFill>
                <a:effectLst/>
                <a:latin typeface="Arial" charset="0"/>
                <a:ea typeface="宋体" charset="-122"/>
                <a:cs typeface="+mn-cs"/>
              </a:rPr>
              <a:t>.2 5</a:t>
            </a:r>
            <a:r>
              <a:rPr lang="zh-TW" altLang="en-US" sz="1200" kern="1200" dirty="0">
                <a:solidFill>
                  <a:schemeClr val="tx1"/>
                </a:solidFill>
                <a:effectLst/>
                <a:latin typeface="Arial" charset="0"/>
                <a:ea typeface="宋体" charset="-122"/>
                <a:cs typeface="+mn-cs"/>
              </a:rPr>
              <a:t>總結了整個記憶過程。</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我們有許多經驗都鎖在腦中，多年以後，如果給我們正確的提示缐索，這些經驗就會再次浮現。消費者能否保住他們習得的關於產品和服務的資訊對於行銷人員是非常重要的，因爲他們相信消費者以後在進行購買決策時肯定會用到這些資訊。在消費者的決策過程中，這些内部記憶會與外部記憶結合，使人們能夠識別和評價各種品牌的備選方案。這裏所説的外部記憶包括包裝和購物清單上所有的產品細節以及其他行銷刺激。</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購物清單是説明强大外部記憶協助的極佳例子。當消費者利用購物清單，他們會照著購買</a:t>
            </a:r>
            <a:r>
              <a:rPr lang="zh-CN" altLang="zh-CN" sz="1200" kern="1200" dirty="0">
                <a:solidFill>
                  <a:schemeClr val="tx1"/>
                </a:solidFill>
                <a:effectLst/>
                <a:latin typeface="Arial" charset="0"/>
                <a:ea typeface="宋体" charset="-122"/>
                <a:cs typeface="+mn-cs"/>
              </a:rPr>
              <a:t>約</a:t>
            </a:r>
            <a:r>
              <a:rPr lang="en-US" altLang="zh-CN" sz="1200" kern="1200" dirty="0">
                <a:solidFill>
                  <a:schemeClr val="tx1"/>
                </a:solidFill>
                <a:effectLst/>
                <a:latin typeface="Arial" charset="0"/>
                <a:ea typeface="宋体" charset="-122"/>
                <a:cs typeface="+mn-cs"/>
              </a:rPr>
              <a:t>80%</a:t>
            </a:r>
            <a:r>
              <a:rPr lang="zh-CN" altLang="zh-CN" sz="1200" kern="1200" dirty="0">
                <a:solidFill>
                  <a:schemeClr val="tx1"/>
                </a:solidFill>
                <a:effectLst/>
                <a:latin typeface="Arial" charset="0"/>
                <a:ea typeface="宋体" charset="-122"/>
                <a:cs typeface="+mn-cs"/>
              </a:rPr>
              <a:t>的商品。</a:t>
            </a:r>
            <a:r>
              <a:rPr lang="zh-TW" altLang="zh-CN" sz="1200" kern="1200" dirty="0">
                <a:solidFill>
                  <a:schemeClr val="tx1"/>
                </a:solidFill>
                <a:effectLst/>
                <a:latin typeface="Arial" charset="0"/>
                <a:ea typeface="宋体" charset="-122"/>
                <a:cs typeface="+mn-cs"/>
              </a:rPr>
              <a:t>特別當寫購物清單的人也參與購物時，就更容易會照單採</a:t>
            </a:r>
            <a:r>
              <a:rPr lang="zh-CN" altLang="zh-CN" sz="1200" kern="1200" dirty="0">
                <a:solidFill>
                  <a:schemeClr val="tx1"/>
                </a:solidFill>
                <a:effectLst/>
                <a:latin typeface="Arial" charset="0"/>
                <a:ea typeface="宋体" charset="-122"/>
                <a:cs typeface="+mn-cs"/>
              </a:rPr>
              <a:t>買。研究人員同時發現，清單上的商品被購買的機率隨著家庭規模及是否在假日採購而增加。也就是說，如果行銷人員可以讓消費者在購物前事先規劃購買自己的商品，該件產品被購買的機率就很高。</a:t>
            </a:r>
            <a:r>
              <a:rPr lang="zh-TW" altLang="zh-CN" sz="1200" kern="1200" dirty="0">
                <a:solidFill>
                  <a:schemeClr val="tx1"/>
                </a:solidFill>
                <a:effectLst/>
                <a:latin typeface="Arial" charset="0"/>
                <a:ea typeface="宋体" charset="-122"/>
                <a:cs typeface="+mn-cs"/>
              </a:rPr>
              <a:t>一種鼓勵這種行爲的作法是在包裝上提供可撕標籤，一旦消費者注意到家中這項產品的存量太低時，就會撕下這張標籤直接貼在購物清單上。</a:t>
            </a:r>
            <a:endParaRPr lang="zh-CN" altLang="zh-CN" sz="1200" kern="1200" dirty="0">
              <a:solidFill>
                <a:schemeClr val="tx1"/>
              </a:solidFill>
              <a:effectLst/>
              <a:latin typeface="Arial" charset="0"/>
              <a:ea typeface="宋体" charset="-122"/>
              <a:cs typeface="+mn-cs"/>
            </a:endParaRPr>
          </a:p>
          <a:p>
            <a:r>
              <a:rPr lang="zh-TW" altLang="zh-CN" sz="1200" kern="1200" dirty="0">
                <a:solidFill>
                  <a:schemeClr val="tx1"/>
                </a:solidFill>
                <a:effectLst/>
                <a:latin typeface="Arial" charset="0"/>
                <a:ea typeface="宋体" charset="-122"/>
                <a:cs typeface="+mn-cs"/>
              </a:rPr>
              <a:t>有種觀念認爲行銷人員可以歪曲消費者對於產品經驗的回憶，研究結果支持了這一觀念。我們認爲我們所「知道」的產品資訊，是可以在使用產品後又被</a:t>
            </a:r>
            <a:r>
              <a:rPr lang="zh-CN" altLang="zh-CN" sz="1200" kern="1200" dirty="0">
                <a:solidFill>
                  <a:schemeClr val="tx1"/>
                </a:solidFill>
                <a:effectLst/>
                <a:latin typeface="Arial" charset="0"/>
                <a:ea typeface="宋体" charset="-122"/>
                <a:cs typeface="+mn-cs"/>
              </a:rPr>
              <a:t>接觸到的廣告訊息所影響。如果這種後經驗廣告（</a:t>
            </a:r>
            <a:r>
              <a:rPr lang="en-US" altLang="zh-CN" sz="1200" kern="1200" dirty="0">
                <a:solidFill>
                  <a:schemeClr val="tx1"/>
                </a:solidFill>
                <a:effectLst/>
                <a:latin typeface="Arial" charset="0"/>
                <a:ea typeface="宋体" charset="-122"/>
                <a:cs typeface="+mn-cs"/>
              </a:rPr>
              <a:t>post-experience advertising</a:t>
            </a:r>
            <a:r>
              <a:rPr lang="zh-CN" altLang="zh-CN" sz="1200" kern="1200" dirty="0">
                <a:solidFill>
                  <a:schemeClr val="tx1"/>
                </a:solidFill>
                <a:effectLst/>
                <a:latin typeface="Arial" charset="0"/>
                <a:ea typeface="宋体" charset="-122"/>
                <a:cs typeface="+mn-cs"/>
              </a:rPr>
              <a:t>）與真實經驗的記憶相似，或者能夠活化有關真實經驗的記憶，就很有可能改變真實的記憶。</a:t>
            </a:r>
            <a:r>
              <a:rPr lang="zh-TW" altLang="zh-CN" sz="1200" kern="1200" dirty="0">
                <a:solidFill>
                  <a:schemeClr val="tx1"/>
                </a:solidFill>
                <a:effectLst/>
                <a:latin typeface="Arial" charset="0"/>
                <a:ea typeface="宋体" charset="-122"/>
                <a:cs typeface="+mn-cs"/>
              </a:rPr>
              <a:t>比方説，廣告可以讓產品在記憶中比在實際中更受歡迎。</a:t>
            </a:r>
            <a:r>
              <a:rPr lang="zh-CN" altLang="zh-CN" dirty="0">
                <a:effectLst/>
              </a:rPr>
              <a:t> </a:t>
            </a:r>
            <a:endParaRPr lang="zh-CN" altLang="zh-CN" sz="1200" kern="1200" dirty="0">
              <a:solidFill>
                <a:schemeClr val="tx1"/>
              </a:solidFill>
              <a:effectLst/>
              <a:latin typeface="Arial"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74</a:t>
            </a:fld>
            <a:endParaRPr lang="en-US" altLang="zh-CN" dirty="0"/>
          </a:p>
        </p:txBody>
      </p:sp>
    </p:spTree>
    <p:extLst>
      <p:ext uri="{BB962C8B-B14F-4D97-AF65-F5344CB8AC3E}">
        <p14:creationId xmlns:p14="http://schemas.microsoft.com/office/powerpoint/2010/main" val="7820480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en-US" sz="1200" dirty="0">
                <a:solidFill>
                  <a:schemeClr val="tx1"/>
                </a:solidFill>
                <a:ea typeface="宋体" pitchFamily="2" charset="-122"/>
              </a:rPr>
              <a:t>資訊處理觀點認爲有三個截然不同的記憶系統：感官記憶、短期記憶（</a:t>
            </a:r>
            <a:r>
              <a:rPr lang="en-US" altLang="zh-TW" sz="1200" dirty="0">
                <a:solidFill>
                  <a:schemeClr val="tx1"/>
                </a:solidFill>
                <a:ea typeface="宋体" pitchFamily="2" charset="-122"/>
              </a:rPr>
              <a:t>STM</a:t>
            </a:r>
            <a:r>
              <a:rPr lang="zh-TW" altLang="en-US" sz="1200" dirty="0">
                <a:solidFill>
                  <a:schemeClr val="tx1"/>
                </a:solidFill>
                <a:ea typeface="宋体" pitchFamily="2" charset="-122"/>
              </a:rPr>
              <a:t>）和長期記憶（</a:t>
            </a:r>
            <a:r>
              <a:rPr lang="en-US" altLang="zh-TW" sz="1200" dirty="0">
                <a:solidFill>
                  <a:schemeClr val="tx1"/>
                </a:solidFill>
                <a:ea typeface="宋体" pitchFamily="2" charset="-122"/>
              </a:rPr>
              <a:t>LTM</a:t>
            </a:r>
            <a:r>
              <a:rPr lang="zh-TW" altLang="en-US" sz="1200" dirty="0">
                <a:solidFill>
                  <a:schemeClr val="tx1"/>
                </a:solidFill>
                <a:ea typeface="宋体" pitchFamily="2" charset="-122"/>
              </a:rPr>
              <a:t>）。每一種記憶系統在對與品牌相關的資訊處理中都扮演了不同角色，圖表 肆</a:t>
            </a:r>
            <a:r>
              <a:rPr lang="en-US" altLang="zh-TW" sz="1200" dirty="0">
                <a:solidFill>
                  <a:schemeClr val="tx1"/>
                </a:solidFill>
                <a:ea typeface="宋体" pitchFamily="2" charset="-122"/>
              </a:rPr>
              <a:t>.2 7</a:t>
            </a:r>
            <a:r>
              <a:rPr lang="zh-TW" altLang="en-US" sz="1200" dirty="0">
                <a:solidFill>
                  <a:schemeClr val="tx1"/>
                </a:solidFill>
                <a:ea typeface="宋体" pitchFamily="2" charset="-122"/>
              </a:rPr>
              <a:t>總結了這些記憶系統的相互關係。</a:t>
            </a:r>
            <a:endParaRPr lang="en-US" altLang="zh-TW" sz="1200" dirty="0">
              <a:solidFill>
                <a:schemeClr val="tx1"/>
              </a:solidFill>
              <a:ea typeface="宋体" pitchFamily="2" charset="-122"/>
            </a:endParaRPr>
          </a:p>
          <a:p>
            <a:r>
              <a:rPr lang="zh-TW" altLang="en-US" sz="1200" dirty="0">
                <a:solidFill>
                  <a:schemeClr val="tx1"/>
                </a:solidFill>
                <a:ea typeface="宋体" pitchFamily="2" charset="-122"/>
              </a:rPr>
              <a:t>感官記憶</a:t>
            </a:r>
          </a:p>
          <a:p>
            <a:r>
              <a:rPr lang="zh-TW" altLang="en-US" sz="1200" dirty="0">
                <a:solidFill>
                  <a:schemeClr val="tx1"/>
                </a:solidFill>
                <a:ea typeface="宋体" pitchFamily="2" charset="-122"/>
              </a:rPr>
              <a:t>感官記憶（</a:t>
            </a:r>
            <a:r>
              <a:rPr lang="en-US" altLang="zh-TW" sz="1200" dirty="0">
                <a:solidFill>
                  <a:schemeClr val="tx1"/>
                </a:solidFill>
                <a:ea typeface="宋体" pitchFamily="2" charset="-122"/>
              </a:rPr>
              <a:t>sensory memory</a:t>
            </a:r>
            <a:r>
              <a:rPr lang="zh-TW" altLang="en-US" sz="1200" dirty="0">
                <a:solidFill>
                  <a:schemeClr val="tx1"/>
                </a:solidFill>
                <a:ea typeface="宋体" pitchFamily="2" charset="-122"/>
              </a:rPr>
              <a:t>）中儲存的是我們從感官處獲取的資訊，儲存時間很短，最多持續幾秒。比如説，有個人路過一個甜甜圈店，聞到裏面烘培食物的陣陣誘人香味。雖然這種感覺只能持續幾秒，但已經足夠讓這個人決定是否要進去看看。如果爲了進一步處理而保留了資訊，這些資訊將通過注意閘門，轉入短期記憶。</a:t>
            </a:r>
          </a:p>
          <a:p>
            <a:r>
              <a:rPr lang="zh-TW" altLang="en-US" sz="1200" dirty="0">
                <a:solidFill>
                  <a:schemeClr val="tx1"/>
                </a:solidFill>
                <a:ea typeface="宋体" pitchFamily="2" charset="-122"/>
              </a:rPr>
              <a:t>短期記憶</a:t>
            </a:r>
          </a:p>
          <a:p>
            <a:r>
              <a:rPr lang="zh-TW" altLang="en-US" sz="1200" dirty="0">
                <a:solidFill>
                  <a:schemeClr val="tx1"/>
                </a:solidFill>
                <a:ea typeface="宋体" pitchFamily="2" charset="-122"/>
              </a:rPr>
              <a:t>短期記憶（</a:t>
            </a:r>
            <a:r>
              <a:rPr lang="en-US" altLang="zh-TW" sz="1200" dirty="0">
                <a:solidFill>
                  <a:schemeClr val="tx1"/>
                </a:solidFill>
                <a:ea typeface="宋体" pitchFamily="2" charset="-122"/>
              </a:rPr>
              <a:t>short-term </a:t>
            </a:r>
            <a:r>
              <a:rPr lang="en-US" altLang="zh-TW" sz="1200" dirty="0" err="1">
                <a:solidFill>
                  <a:schemeClr val="tx1"/>
                </a:solidFill>
                <a:ea typeface="宋体" pitchFamily="2" charset="-122"/>
              </a:rPr>
              <a:t>memory,STM</a:t>
            </a:r>
            <a:r>
              <a:rPr lang="zh-TW" altLang="en-US" sz="1200" dirty="0">
                <a:solidFill>
                  <a:schemeClr val="tx1"/>
                </a:solidFill>
                <a:ea typeface="宋体" pitchFamily="2" charset="-122"/>
              </a:rPr>
              <a:t>）儲存資訊的時間和容量都是有限的。和電腦相似，這個記憶系統可以看做是工作記憶（</a:t>
            </a:r>
            <a:r>
              <a:rPr lang="en-US" altLang="zh-TW" sz="1200" dirty="0">
                <a:solidFill>
                  <a:schemeClr val="tx1"/>
                </a:solidFill>
                <a:ea typeface="宋体" pitchFamily="2" charset="-122"/>
              </a:rPr>
              <a:t>working memory</a:t>
            </a:r>
            <a:r>
              <a:rPr lang="zh-TW" altLang="en-US" sz="1200" dirty="0">
                <a:solidFill>
                  <a:schemeClr val="tx1"/>
                </a:solidFill>
                <a:ea typeface="宋体" pitchFamily="2" charset="-122"/>
              </a:rPr>
              <a:t>），儲存的是正在處理的訊息。言語輸入可以根據發音按聽覺形式儲存，也可以根據意義按語義形式儲存。</a:t>
            </a:r>
          </a:p>
          <a:p>
            <a:r>
              <a:rPr lang="zh-TW" altLang="en-US" sz="1200" dirty="0">
                <a:solidFill>
                  <a:schemeClr val="tx1"/>
                </a:solidFill>
                <a:ea typeface="宋体" pitchFamily="2" charset="-122"/>
              </a:rPr>
              <a:t>在組塊（</a:t>
            </a:r>
            <a:r>
              <a:rPr lang="en-US" altLang="zh-TW" sz="1200" dirty="0">
                <a:solidFill>
                  <a:schemeClr val="tx1"/>
                </a:solidFill>
                <a:ea typeface="宋体" pitchFamily="2" charset="-122"/>
              </a:rPr>
              <a:t>chunking</a:t>
            </a:r>
            <a:r>
              <a:rPr lang="zh-TW" altLang="en-US" sz="1200" dirty="0">
                <a:solidFill>
                  <a:schemeClr val="tx1"/>
                </a:solidFill>
                <a:ea typeface="宋体" pitchFamily="2" charset="-122"/>
              </a:rPr>
              <a:t>）的過程中，小片段的資訊會結合成較大片段以方便儲存。組塊是個體熟悉的組合，並以一個單位進行操作。例如，一個品牌名稱就是歸納了大量關於品牌細節資訊的組塊。</a:t>
            </a:r>
          </a:p>
          <a:p>
            <a:r>
              <a:rPr lang="zh-TW" altLang="en-US" sz="1200" dirty="0">
                <a:solidFill>
                  <a:schemeClr val="tx1"/>
                </a:solidFill>
                <a:ea typeface="宋体" pitchFamily="2" charset="-122"/>
              </a:rPr>
              <a:t>最初，人們認爲短期記憶能夠一次加工</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到</a:t>
            </a:r>
            <a:r>
              <a:rPr lang="en-US" altLang="zh-TW" sz="1200" dirty="0">
                <a:solidFill>
                  <a:schemeClr val="tx1"/>
                </a:solidFill>
                <a:ea typeface="宋体" pitchFamily="2" charset="-122"/>
              </a:rPr>
              <a:t>9</a:t>
            </a:r>
            <a:r>
              <a:rPr lang="zh-TW" altLang="en-US" sz="1200" dirty="0">
                <a:solidFill>
                  <a:schemeClr val="tx1"/>
                </a:solidFill>
                <a:ea typeface="宋体" pitchFamily="2" charset="-122"/>
              </a:rPr>
              <a:t>個組塊的資訊，所以電話號碼被設計成</a:t>
            </a:r>
            <a:r>
              <a:rPr lang="en-US" altLang="zh-TW" sz="1200" dirty="0">
                <a:solidFill>
                  <a:schemeClr val="tx1"/>
                </a:solidFill>
                <a:ea typeface="宋体" pitchFamily="2" charset="-122"/>
              </a:rPr>
              <a:t>7</a:t>
            </a:r>
            <a:r>
              <a:rPr lang="zh-TW" altLang="en-US" sz="1200" dirty="0">
                <a:solidFill>
                  <a:schemeClr val="tx1"/>
                </a:solidFill>
                <a:ea typeface="宋体" pitchFamily="2" charset="-122"/>
              </a:rPr>
              <a:t>位數字 。現在看來有效提取的最佳容量則是</a:t>
            </a:r>
            <a:r>
              <a:rPr lang="en-US" altLang="zh-TW" sz="1200" dirty="0">
                <a:solidFill>
                  <a:schemeClr val="tx1"/>
                </a:solidFill>
                <a:ea typeface="宋体" pitchFamily="2" charset="-122"/>
              </a:rPr>
              <a:t>3</a:t>
            </a:r>
            <a:r>
              <a:rPr lang="zh-TW" altLang="en-US" sz="1200" dirty="0">
                <a:solidFill>
                  <a:schemeClr val="tx1"/>
                </a:solidFill>
                <a:ea typeface="宋体" pitchFamily="2" charset="-122"/>
              </a:rPr>
              <a:t>至</a:t>
            </a:r>
            <a:r>
              <a:rPr lang="en-US" altLang="zh-TW" sz="1200" dirty="0">
                <a:solidFill>
                  <a:schemeClr val="tx1"/>
                </a:solidFill>
                <a:ea typeface="宋体" pitchFamily="2" charset="-122"/>
              </a:rPr>
              <a:t>4</a:t>
            </a:r>
            <a:r>
              <a:rPr lang="zh-TW" altLang="en-US" sz="1200" dirty="0">
                <a:solidFill>
                  <a:schemeClr val="tx1"/>
                </a:solidFill>
                <a:ea typeface="宋体" pitchFamily="2" charset="-122"/>
              </a:rPr>
              <a:t>個組塊。我們之所以能夠記住</a:t>
            </a:r>
            <a:r>
              <a:rPr lang="en-US" altLang="zh-TW" sz="1200" dirty="0">
                <a:solidFill>
                  <a:schemeClr val="tx1"/>
                </a:solidFill>
                <a:ea typeface="宋体" pitchFamily="2" charset="-122"/>
              </a:rPr>
              <a:t>7</a:t>
            </a:r>
            <a:r>
              <a:rPr lang="zh-TW" altLang="en-US" sz="1200" dirty="0">
                <a:solidFill>
                  <a:schemeClr val="tx1"/>
                </a:solidFill>
                <a:ea typeface="宋体" pitchFamily="2" charset="-122"/>
              </a:rPr>
              <a:t>位數字的電話號碼，是因爲我們把單獨數字結合構成了組塊，因此可以把</a:t>
            </a:r>
            <a:r>
              <a:rPr lang="en-US" altLang="zh-TW" sz="1200" dirty="0">
                <a:solidFill>
                  <a:schemeClr val="tx1"/>
                </a:solidFill>
                <a:ea typeface="宋体" pitchFamily="2" charset="-122"/>
              </a:rPr>
              <a:t>3</a:t>
            </a:r>
            <a:r>
              <a:rPr lang="zh-TW" altLang="en-US" sz="1200" dirty="0">
                <a:solidFill>
                  <a:schemeClr val="tx1"/>
                </a:solidFill>
                <a:ea typeface="宋体" pitchFamily="2" charset="-122"/>
              </a:rPr>
              <a:t>位元數字的電話號碼作爲一個資訊單位來記憶 。</a:t>
            </a:r>
          </a:p>
          <a:p>
            <a:r>
              <a:rPr lang="zh-TW" altLang="en-US" sz="1200" dirty="0">
                <a:solidFill>
                  <a:schemeClr val="tx1"/>
                </a:solidFill>
                <a:ea typeface="宋体" pitchFamily="2" charset="-122"/>
              </a:rPr>
              <a:t>長期記憶</a:t>
            </a:r>
          </a:p>
          <a:p>
            <a:r>
              <a:rPr lang="zh-TW" altLang="en-US" sz="1200" dirty="0">
                <a:solidFill>
                  <a:schemeClr val="tx1"/>
                </a:solidFill>
                <a:ea typeface="宋体" pitchFamily="2" charset="-122"/>
              </a:rPr>
              <a:t>長期記憶（</a:t>
            </a:r>
            <a:r>
              <a:rPr lang="en-US" altLang="zh-TW" sz="1200" dirty="0">
                <a:solidFill>
                  <a:schemeClr val="tx1"/>
                </a:solidFill>
                <a:ea typeface="宋体" pitchFamily="2" charset="-122"/>
              </a:rPr>
              <a:t>long-term </a:t>
            </a:r>
            <a:r>
              <a:rPr lang="en-US" altLang="zh-TW" sz="1200" dirty="0" err="1">
                <a:solidFill>
                  <a:schemeClr val="tx1"/>
                </a:solidFill>
                <a:ea typeface="宋体" pitchFamily="2" charset="-122"/>
              </a:rPr>
              <a:t>memory,LTM</a:t>
            </a:r>
            <a:r>
              <a:rPr lang="zh-TW" altLang="en-US" sz="1200" dirty="0">
                <a:solidFill>
                  <a:schemeClr val="tx1"/>
                </a:solidFill>
                <a:ea typeface="宋体" pitchFamily="2" charset="-122"/>
              </a:rPr>
              <a:t>）是我們得以長時間保留資訊的記憶系統。爲了讓資訊從短期記憶進入長期記憶，就必須進行精細的預演。這一過程包括思考刺激的意義，以及把它與記憶中已經存在的資訊聯繫起來。行銷人員有時會幫助我們完成這一過程，他們會設計出消費者自己重複的易記廣告語或廣告歌。</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75</a:t>
            </a:fld>
            <a:endParaRPr lang="en-US" altLang="zh-CN" dirty="0"/>
          </a:p>
        </p:txBody>
      </p:sp>
    </p:spTree>
    <p:extLst>
      <p:ext uri="{BB962C8B-B14F-4D97-AF65-F5344CB8AC3E}">
        <p14:creationId xmlns:p14="http://schemas.microsoft.com/office/powerpoint/2010/main" val="36778264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TW" altLang="en-US" sz="1200" dirty="0">
                <a:solidFill>
                  <a:schemeClr val="tx1"/>
                </a:solidFill>
                <a:ea typeface="宋体" pitchFamily="2" charset="-122"/>
              </a:rPr>
              <a:t>啓動模型認爲輸入的資訊被儲存在關聯網路（</a:t>
            </a:r>
            <a:r>
              <a:rPr lang="en-US" altLang="zh-TW" sz="1200" dirty="0">
                <a:solidFill>
                  <a:schemeClr val="tx1"/>
                </a:solidFill>
                <a:ea typeface="宋体" pitchFamily="2" charset="-122"/>
              </a:rPr>
              <a:t>associative network</a:t>
            </a:r>
            <a:r>
              <a:rPr lang="zh-TW" altLang="en-US" sz="1200" dirty="0">
                <a:solidFill>
                  <a:schemeClr val="tx1"/>
                </a:solidFill>
                <a:ea typeface="宋体" pitchFamily="2" charset="-122"/>
              </a:rPr>
              <a:t>）中，包括許多按照某種關係組織在一起的相關知識。消費者就組織了關於品牌、製造商和商店的概念系統。</a:t>
            </a:r>
          </a:p>
          <a:p>
            <a:r>
              <a:rPr lang="zh-TW" altLang="en-US" sz="1200" dirty="0">
                <a:solidFill>
                  <a:schemeClr val="tx1"/>
                </a:solidFill>
                <a:ea typeface="宋体" pitchFamily="2" charset="-122"/>
              </a:rPr>
              <a:t>我們可以把這些稱爲知識結構（</a:t>
            </a:r>
            <a:r>
              <a:rPr lang="en-US" altLang="zh-TW" sz="1200" dirty="0">
                <a:solidFill>
                  <a:schemeClr val="tx1"/>
                </a:solidFill>
                <a:ea typeface="宋体" pitchFamily="2" charset="-122"/>
              </a:rPr>
              <a:t>knowledge structures</a:t>
            </a:r>
            <a:r>
              <a:rPr lang="zh-TW" altLang="en-US" sz="1200" dirty="0">
                <a:solidFill>
                  <a:schemeClr val="tx1"/>
                </a:solidFill>
                <a:ea typeface="宋体" pitchFamily="2" charset="-122"/>
              </a:rPr>
              <a:t>）的儲存單位想像成充滿了一個個數據的複雜蜘蛛網。資訊將被放入結點（</a:t>
            </a:r>
            <a:r>
              <a:rPr lang="en-US" altLang="zh-TW" sz="1200" dirty="0">
                <a:solidFill>
                  <a:schemeClr val="tx1"/>
                </a:solidFill>
                <a:ea typeface="宋体" pitchFamily="2" charset="-122"/>
              </a:rPr>
              <a:t>node</a:t>
            </a:r>
            <a:r>
              <a:rPr lang="zh-TW" altLang="en-US" sz="1200" dirty="0">
                <a:solidFill>
                  <a:schemeClr val="tx1"/>
                </a:solidFill>
                <a:ea typeface="宋体" pitchFamily="2" charset="-122"/>
              </a:rPr>
              <a:t>），以關聯鏈在知識結構内彼此聯繫。在某種程度上，相似的一條條資訊將被組塊到一個比較抽象的範疇下。現在，爲了與已經在適當位置的知識結構保持一致，新輸入的資訊將被重新解釋 。</a:t>
            </a:r>
          </a:p>
          <a:p>
            <a:r>
              <a:rPr lang="zh-TW" altLang="en-US" sz="1200" dirty="0">
                <a:solidFill>
                  <a:schemeClr val="tx1"/>
                </a:solidFill>
                <a:ea typeface="宋体" pitchFamily="2" charset="-122"/>
              </a:rPr>
              <a:t>層級處理模式（</a:t>
            </a:r>
            <a:r>
              <a:rPr lang="en-US" altLang="zh-TW" sz="1200" dirty="0">
                <a:solidFill>
                  <a:schemeClr val="tx1"/>
                </a:solidFill>
                <a:ea typeface="宋体" pitchFamily="2" charset="-122"/>
              </a:rPr>
              <a:t>hierarchical processing model</a:t>
            </a:r>
            <a:r>
              <a:rPr lang="zh-TW" altLang="en-US" sz="1200" dirty="0">
                <a:solidFill>
                  <a:schemeClr val="tx1"/>
                </a:solidFill>
                <a:ea typeface="宋体" pitchFamily="2" charset="-122"/>
              </a:rPr>
              <a:t>）認爲，資訊是按照自下而上的方式處理的：處理是從非常基本層次開始，而且從屬於需要更大認知容量的更複雜之處理操作。如果一個層次的處理過程沒能喚起下一個層次，對廣告的處理過程就終止了，容量也被分給了其他任務 。</a:t>
            </a:r>
          </a:p>
          <a:p>
            <a:r>
              <a:rPr lang="zh-TW" altLang="en-US" sz="1200" dirty="0">
                <a:solidFill>
                  <a:schemeClr val="tx1"/>
                </a:solidFill>
                <a:ea typeface="宋体" pitchFamily="2" charset="-122"/>
              </a:rPr>
              <a:t>隨著結點鏈的形成，關聯網路也在發展。比方説，某個消費者會有一個關於「香水」的網路。每個結點代表一個與範疇相關的概念，可以是一個特徵、一個特定品牌，也可以是認同一種香水的名人，甚至可以是一個相關產品。一個香水網路包括的概念包括品牌名稱，如香奈兒、激情（</a:t>
            </a:r>
            <a:r>
              <a:rPr lang="en-US" altLang="zh-TW" sz="1200" dirty="0">
                <a:solidFill>
                  <a:schemeClr val="tx1"/>
                </a:solidFill>
                <a:ea typeface="宋体" pitchFamily="2" charset="-122"/>
              </a:rPr>
              <a:t>Obsession</a:t>
            </a:r>
            <a:r>
              <a:rPr lang="zh-TW" altLang="en-US" sz="1200" dirty="0">
                <a:solidFill>
                  <a:schemeClr val="tx1"/>
                </a:solidFill>
                <a:ea typeface="宋体" pitchFamily="2" charset="-122"/>
              </a:rPr>
              <a:t>）、</a:t>
            </a:r>
            <a:r>
              <a:rPr lang="en-US" altLang="zh-TW" sz="1200" dirty="0">
                <a:solidFill>
                  <a:schemeClr val="tx1"/>
                </a:solidFill>
                <a:ea typeface="宋体" pitchFamily="2" charset="-122"/>
              </a:rPr>
              <a:t>Charlie</a:t>
            </a:r>
            <a:r>
              <a:rPr lang="zh-TW" altLang="en-US" sz="1200" dirty="0">
                <a:solidFill>
                  <a:schemeClr val="tx1"/>
                </a:solidFill>
                <a:ea typeface="宋体" pitchFamily="2" charset="-122"/>
              </a:rPr>
              <a:t>；也包括屬性，如性感、優雅等。</a:t>
            </a:r>
          </a:p>
          <a:p>
            <a:r>
              <a:rPr lang="zh-TW" altLang="en-US" sz="1200" dirty="0">
                <a:solidFill>
                  <a:schemeClr val="tx1"/>
                </a:solidFill>
                <a:ea typeface="宋体" pitchFamily="2" charset="-122"/>
              </a:rPr>
              <a:t>當要求消費者列出香水品牌時，他們只能回憶起那些包含在適當範疇下的品牌，列出的這一組香水就是這個人的記憶組合（</a:t>
            </a:r>
            <a:r>
              <a:rPr lang="en-US" altLang="zh-TW" sz="1200" dirty="0">
                <a:solidFill>
                  <a:schemeClr val="tx1"/>
                </a:solidFill>
                <a:ea typeface="宋体" pitchFamily="2" charset="-122"/>
              </a:rPr>
              <a:t>evoked set</a:t>
            </a:r>
            <a:r>
              <a:rPr lang="zh-TW" altLang="en-US" sz="1200" dirty="0">
                <a:solidFill>
                  <a:schemeClr val="tx1"/>
                </a:solidFill>
                <a:ea typeface="宋体" pitchFamily="2" charset="-122"/>
              </a:rPr>
              <a:t>）。如果新進入的概念，比如一種新的華貴香水，想要成爲範疇的成員，就必須提供能夠讓它更容易安置到適當範疇下的缐索。</a:t>
            </a:r>
            <a:r>
              <a:rPr lang="zh-TW" altLang="en-US" sz="1200" dirty="0">
                <a:latin typeface="Times New Roman" pitchFamily="18" charset="0"/>
                <a:cs typeface="Times New Roman" pitchFamily="18" charset="0"/>
              </a:rPr>
              <a:t>圖表 肆</a:t>
            </a:r>
            <a:r>
              <a:rPr lang="en-US" altLang="zh-TW" sz="1200" dirty="0">
                <a:latin typeface="Times New Roman" pitchFamily="18" charset="0"/>
                <a:cs typeface="Times New Roman" pitchFamily="18" charset="0"/>
              </a:rPr>
              <a:t>.2 8</a:t>
            </a:r>
            <a:r>
              <a:rPr lang="zh-TW" altLang="en-US" sz="1200" dirty="0">
                <a:solidFill>
                  <a:schemeClr val="tx1"/>
                </a:solidFill>
                <a:ea typeface="宋体" pitchFamily="2" charset="-122"/>
              </a:rPr>
              <a:t>就描繪出了一個香水網路實例。</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76</a:t>
            </a:fld>
            <a:endParaRPr lang="en-US" altLang="zh-CN" dirty="0"/>
          </a:p>
        </p:txBody>
      </p:sp>
    </p:spTree>
    <p:extLst>
      <p:ext uri="{BB962C8B-B14F-4D97-AF65-F5344CB8AC3E}">
        <p14:creationId xmlns:p14="http://schemas.microsoft.com/office/powerpoint/2010/main" val="21704757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、廣告公司提案的流程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廣告公司對廣告廠商的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CF</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創意簡報提案流程，大致如圖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、廣告廠商（客戶）（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Client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、對廣告公司業務主管（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）説明此次廣告的目的，以及内容方向與簡介。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、行銷研究及產業研究。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、召開廣告公司内部策略會議。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、創意策略。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、向廣告主（客戶）提案。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、修正後正式定案。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、拍攝</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CF</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創意簡報。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、交片子給顧客看，並做修正。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、安排上電視的預算及時間與播次。</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、提供廣告刊播後的效果分析報告，包括：觸及率、促購度、知名度等。</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77</a:t>
            </a:fld>
            <a:endParaRPr lang="en-US" altLang="zh-CN" dirty="0"/>
          </a:p>
        </p:txBody>
      </p:sp>
    </p:spTree>
    <p:extLst>
      <p:ext uri="{BB962C8B-B14F-4D97-AF65-F5344CB8AC3E}">
        <p14:creationId xmlns:p14="http://schemas.microsoft.com/office/powerpoint/2010/main" val="2998292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二、廣告主（廠商）與廣告代理商、媒體購買商、媒體公司、公關公司及整合行銷公司五者間之關係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、關聯架構圖示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般來説，廠商行銷工作經常要與外界的專業單位協力進行才可以完成，有不少事情，並不是由廠商自己做就可以做好的，如果找到優良的協力廠商，藉助他們的專業能力、創意能力、人脈存摺能力及全力以赴的態度之下，反而會做的比廠商自己要好很多。例如，做廣告創意、做媒體購買、做公關報導、做大型公關活動、做置入式行銷等工作，就經常需要仰賴外圍協力公司的資源，才能發揮更大的行銷成果，圖</a:t>
            </a:r>
            <a:r>
              <a:rPr lang="en-US" altLang="zh-TW" sz="1200" dirty="0"/>
              <a:t>10-4</a:t>
            </a:r>
            <a:r>
              <a:rPr lang="zh-TW" altLang="en-US" sz="1200" dirty="0"/>
              <a:t>圖示這五者間的關係。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、為何需要廣告代理商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、因為他們有比較好的創意展現。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、因為他們有這方面的專業能力。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、公司（廠商）缺乏這方面的專業。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、當然，廠商必須選擇優質的廣告代理商，才會做出成功的廣告片出來，播放之後，也才會有好的成效。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、為何需要媒體代理商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、因為他們可以集中向媒體公司採購，因此在規模經濟效益下，可以買到比較便宜的媒體時段託播成本。如果廠商自己去買的話，其成本必然會增加，而且媒體公司也不一定會理您。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、因為他們具有媒體組合規劃與媒體預算配置的專業能力。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、他們收多少服務費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、就目前市場現況行情來説，如果廠商的廣告製作是由</a:t>
            </a:r>
            <a:r>
              <a:rPr lang="en-US" altLang="zh-TW" sz="1200" dirty="0"/>
              <a:t>A</a:t>
            </a:r>
            <a:r>
              <a:rPr lang="zh-TW" altLang="en-US" sz="1200" dirty="0"/>
              <a:t>廣告公司做，而媒體購買公司是由</a:t>
            </a:r>
            <a:r>
              <a:rPr lang="en-US" altLang="zh-TW" sz="1200" dirty="0"/>
              <a:t>B</a:t>
            </a:r>
            <a:r>
              <a:rPr lang="zh-TW" altLang="en-US" sz="1200" dirty="0"/>
              <a:t>媒體公司做，則廠商假使支出一筆</a:t>
            </a:r>
            <a:r>
              <a:rPr lang="en-US" altLang="zh-TW" sz="1200" dirty="0"/>
              <a:t>3000</a:t>
            </a:r>
            <a:r>
              <a:rPr lang="zh-TW" altLang="en-US" sz="1200" dirty="0"/>
              <a:t>萬元廣告預算，則大概必須支付</a:t>
            </a:r>
            <a:r>
              <a:rPr lang="en-US" altLang="zh-TW" sz="1200" dirty="0"/>
              <a:t>10%</a:t>
            </a:r>
            <a:r>
              <a:rPr lang="zh-TW" altLang="en-US" sz="1200" dirty="0"/>
              <a:t>的服務費給</a:t>
            </a:r>
            <a:r>
              <a:rPr lang="en-US" altLang="zh-TW" sz="1200" dirty="0"/>
              <a:t>A</a:t>
            </a:r>
            <a:r>
              <a:rPr lang="zh-TW" altLang="en-US" sz="1200" dirty="0"/>
              <a:t>及</a:t>
            </a:r>
            <a:r>
              <a:rPr lang="en-US" altLang="zh-TW" sz="1200" dirty="0"/>
              <a:t>B</a:t>
            </a:r>
            <a:r>
              <a:rPr lang="zh-TW" altLang="en-US" sz="1200" dirty="0"/>
              <a:t>公司。其中，廣告代理商約可以得到</a:t>
            </a:r>
            <a:r>
              <a:rPr lang="en-US" altLang="zh-TW" sz="1200" dirty="0"/>
              <a:t>7~8%</a:t>
            </a:r>
            <a:r>
              <a:rPr lang="zh-TW" altLang="en-US" sz="1200" dirty="0"/>
              <a:t>的服務費，即</a:t>
            </a:r>
            <a:r>
              <a:rPr lang="en-US" altLang="zh-TW" sz="1200" dirty="0"/>
              <a:t>210~240</a:t>
            </a:r>
            <a:r>
              <a:rPr lang="zh-TW" altLang="en-US" sz="1200" dirty="0"/>
              <a:t>萬元，而媒體代理商約可以得到</a:t>
            </a:r>
            <a:r>
              <a:rPr lang="en-US" altLang="zh-TW" sz="1200" dirty="0"/>
              <a:t>2~3%</a:t>
            </a:r>
            <a:r>
              <a:rPr lang="zh-TW" altLang="en-US" sz="1200" dirty="0"/>
              <a:t>的服務費，即</a:t>
            </a:r>
            <a:r>
              <a:rPr lang="en-US" altLang="zh-TW" sz="1200" dirty="0"/>
              <a:t>60~90</a:t>
            </a:r>
            <a:r>
              <a:rPr lang="zh-TW" altLang="en-US" sz="1200" dirty="0"/>
              <a:t>萬元之間不等。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、另外，就現況來説，媒體代理商又經常向有缐電視公司索取退佣，這種退佣率大致在</a:t>
            </a:r>
            <a:r>
              <a:rPr lang="en-US" altLang="zh-TW" sz="1200" dirty="0"/>
              <a:t>10~20%</a:t>
            </a:r>
            <a:r>
              <a:rPr lang="zh-TW" altLang="en-US" sz="1200" dirty="0"/>
              <a:t>之間，這也是媒體代理商另一份的收入來源，助益蠻大的。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、總結來説，如果某廣告主（廠商）這一筆</a:t>
            </a:r>
            <a:r>
              <a:rPr lang="en-US" altLang="zh-TW" sz="1200" dirty="0"/>
              <a:t>3000</a:t>
            </a:r>
            <a:r>
              <a:rPr lang="zh-TW" altLang="en-US" sz="1200" dirty="0"/>
              <a:t>萬元的廣告預算，要扣掉這</a:t>
            </a:r>
            <a:r>
              <a:rPr lang="en-US" altLang="zh-TW" sz="1200" dirty="0"/>
              <a:t>10%</a:t>
            </a:r>
            <a:r>
              <a:rPr lang="zh-TW" altLang="en-US" sz="1200" dirty="0"/>
              <a:t>，即</a:t>
            </a:r>
            <a:r>
              <a:rPr lang="en-US" altLang="zh-TW" sz="1200" dirty="0"/>
              <a:t>300</a:t>
            </a:r>
            <a:r>
              <a:rPr lang="zh-TW" altLang="en-US" sz="1200" dirty="0"/>
              <a:t>萬元支付給廣告公司及媒體代理公司。因此，只剩下</a:t>
            </a:r>
            <a:r>
              <a:rPr lang="en-US" altLang="zh-TW" sz="1200" dirty="0"/>
              <a:t>2900</a:t>
            </a:r>
            <a:r>
              <a:rPr lang="zh-TW" altLang="en-US" sz="1200" dirty="0"/>
              <a:t>萬元可以刊播廣告。但是，也可以是外加的，即指</a:t>
            </a:r>
            <a:r>
              <a:rPr lang="en-US" altLang="zh-TW" sz="1200" dirty="0"/>
              <a:t>3000</a:t>
            </a:r>
            <a:r>
              <a:rPr lang="zh-TW" altLang="en-US" sz="1200" dirty="0"/>
              <a:t>萬元 </a:t>
            </a:r>
            <a:r>
              <a:rPr lang="en-US" altLang="zh-TW" sz="1200" dirty="0"/>
              <a:t>+ 100</a:t>
            </a:r>
            <a:r>
              <a:rPr lang="zh-TW" altLang="en-US" sz="1200" dirty="0"/>
              <a:t>萬元，即廠商支出</a:t>
            </a:r>
            <a:r>
              <a:rPr lang="en-US" altLang="zh-TW" sz="1200" dirty="0"/>
              <a:t>3100</a:t>
            </a:r>
            <a:r>
              <a:rPr lang="zh-TW" altLang="en-US" sz="1200" dirty="0"/>
              <a:t>萬元，</a:t>
            </a:r>
            <a:r>
              <a:rPr lang="en-US" altLang="zh-TW" sz="1200" dirty="0"/>
              <a:t>3000</a:t>
            </a:r>
            <a:r>
              <a:rPr lang="zh-TW" altLang="en-US" sz="1200" dirty="0"/>
              <a:t>萬元為純刊播廣告，而</a:t>
            </a:r>
            <a:r>
              <a:rPr lang="en-US" altLang="zh-TW" sz="1200" dirty="0"/>
              <a:t>100</a:t>
            </a:r>
            <a:r>
              <a:rPr lang="zh-TW" altLang="en-US" sz="1200" dirty="0"/>
              <a:t>萬元則為支付服務費，這就是内含或外加的不同狀況。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、雖然，媒體代理商只拿到</a:t>
            </a:r>
            <a:r>
              <a:rPr lang="en-US" altLang="zh-TW" sz="1200" dirty="0"/>
              <a:t>2~3%</a:t>
            </a:r>
            <a:r>
              <a:rPr lang="zh-TW" altLang="en-US" sz="1200" dirty="0"/>
              <a:t>的服務費，但由於他們的委託刊播客戶會比較多，故纍積起來，其營業額也不小，例如，凱洛媒體公司的年度營業額為</a:t>
            </a:r>
            <a:r>
              <a:rPr lang="en-US" altLang="zh-TW" sz="1200" dirty="0"/>
              <a:t>70</a:t>
            </a:r>
            <a:r>
              <a:rPr lang="zh-TW" altLang="en-US" sz="1200" dirty="0"/>
              <a:t>億元，若乘上</a:t>
            </a:r>
            <a:r>
              <a:rPr lang="en-US" altLang="zh-TW" sz="1200" dirty="0"/>
              <a:t>2~3%</a:t>
            </a:r>
            <a:r>
              <a:rPr lang="zh-TW" altLang="en-US" sz="1200" dirty="0"/>
              <a:t>的服務費，即有</a:t>
            </a:r>
            <a:r>
              <a:rPr lang="en-US" altLang="zh-TW" sz="1200" dirty="0"/>
              <a:t>1.4~2.1</a:t>
            </a:r>
            <a:r>
              <a:rPr lang="zh-TW" altLang="en-US" sz="1200" dirty="0"/>
              <a:t>億元的獲利收入。相反地，廣告代理商雖然拿到</a:t>
            </a:r>
            <a:r>
              <a:rPr lang="en-US" altLang="zh-TW" sz="1200" dirty="0"/>
              <a:t>7~8%</a:t>
            </a:r>
            <a:r>
              <a:rPr lang="zh-TW" altLang="en-US" sz="1200" dirty="0"/>
              <a:t>的服務費，但他們的客戶數比較少，因為大大小小的廣告公司太多了，因此，他們反而營業額很小，例如李奧貝納及奧美廣告公司的營業額就只有</a:t>
            </a:r>
            <a:r>
              <a:rPr lang="en-US" altLang="zh-TW" sz="1200" dirty="0"/>
              <a:t>2~3</a:t>
            </a:r>
            <a:r>
              <a:rPr lang="zh-TW" altLang="en-US" sz="1200" dirty="0"/>
              <a:t>億元之間而已。顯然，廣告公司由於進入門檻很低，自行創業者很多，因此，要賺大錢是不太容易的。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、為何需要公關公司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、因為他們與各媒體公司（包括電視臺、報社、雜誌社、廣播、網站等）的人脈關係比較熟悉，隨時可以請求這些媒體公司出電視立即轉播車（</a:t>
            </a:r>
            <a:r>
              <a:rPr lang="en-US" altLang="zh-TW" sz="1200" dirty="0"/>
              <a:t>SNG</a:t>
            </a:r>
            <a:r>
              <a:rPr lang="zh-TW" altLang="en-US" sz="1200" dirty="0"/>
              <a:t>）、記者採訪、上報、上電視新聞等，其廣告露出的機會多，而這可能是廠商自己比較不易做到的。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、因為他們舉辦各種公關活動（例如：新產品發表會、法人説明會、新裝上市展示會、展覽會、戶外大型活動、晚會活動、歌友會等）的經驗及專業比廠家要來得強，故委託他們做比較好。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、公關費如何收取，則要看狀況：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、有些是年度常態性收費的，例如：一年收</a:t>
            </a:r>
            <a:r>
              <a:rPr lang="en-US" altLang="zh-TW" sz="1200" dirty="0"/>
              <a:t>240</a:t>
            </a:r>
            <a:r>
              <a:rPr lang="zh-TW" altLang="en-US" sz="1200" dirty="0"/>
              <a:t>萬元，即一個月收</a:t>
            </a:r>
            <a:r>
              <a:rPr lang="en-US" altLang="zh-TW" sz="1200" dirty="0"/>
              <a:t>20</a:t>
            </a:r>
            <a:r>
              <a:rPr lang="zh-TW" altLang="en-US" sz="1200" dirty="0"/>
              <a:t>萬元，則公關公司固定要做那些事情。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、有些則是按件計酬的，例如：舉辦一場新產品發表記者會是</a:t>
            </a:r>
            <a:r>
              <a:rPr lang="en-US" altLang="zh-TW" sz="1200" dirty="0"/>
              <a:t>20~30</a:t>
            </a:r>
            <a:r>
              <a:rPr lang="zh-TW" altLang="en-US" sz="1200" dirty="0"/>
              <a:t>萬元之間。或是更大型的活動，也可能在</a:t>
            </a:r>
            <a:r>
              <a:rPr lang="en-US" altLang="zh-TW" sz="1200" dirty="0"/>
              <a:t>100~300</a:t>
            </a:r>
            <a:r>
              <a:rPr lang="zh-TW" altLang="en-US" sz="1200" dirty="0"/>
              <a:t>萬元之間不等。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、為何需要整合行銷公司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、因為他們舉辦專業活動的經驗及能力比廠家豐富。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、現在也有愈來愈多的中小型（</a:t>
            </a:r>
            <a:r>
              <a:rPr lang="en-US" altLang="zh-TW" sz="1200" dirty="0"/>
              <a:t>5~50</a:t>
            </a:r>
            <a:r>
              <a:rPr lang="zh-TW" altLang="en-US" sz="1200" dirty="0"/>
              <a:t>人）整合行銷公司出現，專門為廠商協助辦理一些室内或室外的行銷活動。例如：廠商的週年慶、廠商的事件行銷活動、廠商的公益活動、廠商的新產品免費發放樣品活動、廠商的大型促銷活動、廠商的會員關係加强活動、廠商的展示活動等，這些也可能委外處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、至於如何收費，則要看案子的大小規模而決定。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、廠商（廣告主）本身應該做什麽事情呢？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如前述所言，廠商在各種行銷過程中，不免會委託外圍專業單位來協助公司各項行銷活動的推展，這是必然的，也是必須的。但是，廠商在這些過程中，也應該保有一些原則能力才行，包括：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、廠商要有良好的抉擇判斷力。能判斷出這些公司的提案及創意好不好，然後提出討論修正的意見及做最後最好的抉擇。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、廠商應注意這些外圍行銷夥伴的下列能力好不好、强不强：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、「創意」能力如何？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、案子推動的「執行力」好不好？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、過去配合的「成果」及「效益」好不好？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、他們是否把我們當成是「重要的客戶」，因此能專心一意的投入在本公司？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、他們是否是一家「穩定」的及「有口碑」的行銷夥伴公司？</a:t>
            </a:r>
          </a:p>
          <a:p>
            <a:pPr>
              <a:lnSpc>
                <a:spcPct val="150000"/>
              </a:lnSpc>
            </a:pPr>
            <a:r>
              <a:rPr lang="en-US" altLang="zh-TW" sz="1200" dirty="0"/>
              <a:t>(6)</a:t>
            </a:r>
            <a:r>
              <a:rPr lang="zh-TW" altLang="en-US" sz="1200" dirty="0"/>
              <a:t>、過去我們與他們雙方的各項合作紀錄，是否「順暢」、「愉快」及具有「默契」？</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78</a:t>
            </a:fld>
            <a:endParaRPr lang="en-US" altLang="zh-CN" dirty="0"/>
          </a:p>
        </p:txBody>
      </p:sp>
    </p:spTree>
    <p:extLst>
      <p:ext uri="{BB962C8B-B14F-4D97-AF65-F5344CB8AC3E}">
        <p14:creationId xmlns:p14="http://schemas.microsoft.com/office/powerpoint/2010/main" val="3365412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三、廣告任務是什麽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廣告主這次請廣告公司來做廣告的任務是什麽，廣告主（廠商）自身必須很清楚，但有時候他們自己也未必十分清楚或十分有把握。因此，雙方必須深入討論，並了解廣告主公司老闆及其產品的市場現況、業績狀況與競爭狀況如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一般來説，廣告主做廣告，其目標或任務，大致如下：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、有新商品上市，或新品牌上市，需要做廣告。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、有既有產品改善後或重新定位後，需要做廣告。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、要做企業形象廣告。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、要做促銷活動宣傳。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、要提高市場占有率。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、要活化品牌，使品牌年輕化，不至於老化。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、要打造品牌，提升品牌知名度。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八</a:t>
            </a:r>
            <a:r>
              <a:rPr lang="en-US" altLang="zh-TW" sz="1200" dirty="0"/>
              <a:t>)</a:t>
            </a:r>
            <a:r>
              <a:rPr lang="zh-TW" altLang="en-US" sz="1200" dirty="0"/>
              <a:t>、最終當然要提振業績。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四、廣告公司對廣告主（廠商）的「廣告提案」三部曲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一般來説，廣告公司在聽取廣告主的簡報（</a:t>
            </a:r>
            <a:r>
              <a:rPr lang="en-US" altLang="zh-TW" sz="1200" dirty="0" err="1"/>
              <a:t>Driefing</a:t>
            </a:r>
            <a:r>
              <a:rPr lang="zh-TW" altLang="en-US" sz="1200" dirty="0"/>
              <a:t>）之後，了解廣告主的需求、目的、預算與目標之後，即會展開内部的分工撰寫及討論工作，主要可區分為三塊工作：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、「市場分析與廣告策略」報告，主要由行銷企劃部負責。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、「影視廣告（</a:t>
            </a:r>
            <a:r>
              <a:rPr lang="en-US" altLang="zh-TW" sz="1200" dirty="0"/>
              <a:t>commercial film, CF</a:t>
            </a:r>
            <a:r>
              <a:rPr lang="zh-TW" altLang="en-US" sz="1200" dirty="0"/>
              <a:t>）創意表現與脚本説明」報告，主要由創意部負責。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、「媒體企劃與媒體購買」報告，主要由媒體部負責。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而這三塊工作，主要在做些什麽呢？如圖 </a:t>
            </a:r>
            <a:r>
              <a:rPr lang="en-US" altLang="zh-TW" sz="1200" dirty="0"/>
              <a:t>10-5 </a:t>
            </a:r>
            <a:r>
              <a:rPr lang="zh-TW" altLang="en-US" sz="1200" dirty="0"/>
              <a:t>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廣告提案三部曲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、市場分析與廣告與策略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、本行業的角色與功能為何？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、本產品的特性如何？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、消費者的需求是什麽？要如何滿足？如何切入？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、本品牌是什麽？定位在哪裏？定位的獨特性？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、我們聼見了（來自各經銷商、各門市店、各加盟店、各消費群、各會員顧客的深度訪談）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、各競爭品牌傳播訴求比較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、檢視本品牌：態勢分析（</a:t>
            </a:r>
            <a:r>
              <a:rPr lang="en-US" altLang="zh-TW" sz="1200" dirty="0"/>
              <a:t>Strengths Weakness Opportunity Threats, SWOT</a:t>
            </a:r>
            <a:r>
              <a:rPr lang="zh-TW" altLang="en-US" sz="1200" dirty="0"/>
              <a:t>）、優劣勢分析為何？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、對競爭對手的觀察分析？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、廣告目標在哪裏？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、策略思考點是什麽？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、廣告主張與廣告策略是什麽？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、消費者心裏洞察？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、品牌主張是什麽？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、創意提案與廣告如何表現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、其他項目説明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、影視廣告（</a:t>
            </a:r>
            <a:r>
              <a:rPr lang="en-US" altLang="zh-TW" sz="1200" dirty="0"/>
              <a:t>commercial film, CF</a:t>
            </a:r>
            <a:r>
              <a:rPr lang="zh-TW" altLang="en-US" sz="1200" dirty="0"/>
              <a:t>）創意表現與脚本説明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、分鏡脚本（含文字脚本）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、幾支？篇名為何？秒數多少？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、檢視廣告創意的重點何在？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、媒體企劃與媒體購買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、此次預算將配置在哪些媒體上面？百分比各占多少？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、電視媒體將配置在哪些頻道？哪些節目？哪些時段？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、報紙媒體將配置在哪些報紙？哪些版面？哪些大小篇幅？（全二十、全十、半、刊頭等）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、雜誌、廣播、網路的配置又如何？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、戶外看板（公車廣告、捷運廣告、包墻廣告等）配置又如何？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、公共關係（</a:t>
            </a:r>
            <a:r>
              <a:rPr lang="en-US" altLang="zh-TW" sz="1200" dirty="0"/>
              <a:t>Public Relations, PR</a:t>
            </a:r>
            <a:r>
              <a:rPr lang="zh-TW" altLang="en-US" sz="1200" dirty="0"/>
              <a:t>）活動要舉辦哪些活動？有幾場？預估金額多少？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、此次預算的時間表將從何時開始？哪些期間是重點轟炸期？高峰期與平常期各配置多少百分比？</a:t>
            </a:r>
          </a:p>
          <a:p>
            <a:pPr>
              <a:lnSpc>
                <a:spcPct val="150000"/>
              </a:lnSpc>
            </a:pPr>
            <a:r>
              <a:rPr lang="en-US" altLang="zh-TW" sz="1200" dirty="0"/>
              <a:t>(8)</a:t>
            </a:r>
            <a:r>
              <a:rPr lang="zh-TW" altLang="en-US" sz="1200" dirty="0"/>
              <a:t>、此次預算的託播時程明細暗示表（</a:t>
            </a:r>
            <a:r>
              <a:rPr lang="en-US" altLang="zh-TW" sz="1200" dirty="0"/>
              <a:t>Cue</a:t>
            </a:r>
            <a:r>
              <a:rPr lang="zh-TW" altLang="en-US" sz="1200" dirty="0"/>
              <a:t>）及刊出明細表為何？</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79</a:t>
            </a:fld>
            <a:endParaRPr lang="en-US" altLang="zh-CN" dirty="0"/>
          </a:p>
        </p:txBody>
      </p:sp>
    </p:spTree>
    <p:extLst>
      <p:ext uri="{BB962C8B-B14F-4D97-AF65-F5344CB8AC3E}">
        <p14:creationId xmlns:p14="http://schemas.microsoft.com/office/powerpoint/2010/main" val="3799940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nSpc>
                <a:spcPct val="150000"/>
              </a:lnSpc>
            </a:pPr>
            <a:r>
              <a:rPr lang="zh-TW" altLang="en-US" sz="1200" dirty="0">
                <a:solidFill>
                  <a:srgbClr val="4D4D4D"/>
                </a:solidFill>
                <a:latin typeface="Times New Roman" pitchFamily="18" charset="0"/>
                <a:cs typeface="Times New Roman" pitchFamily="18" charset="0"/>
              </a:rPr>
              <a:t>市場總潛量（</a:t>
            </a:r>
            <a:r>
              <a:rPr lang="en-US" altLang="zh-TW" sz="1200" dirty="0">
                <a:solidFill>
                  <a:srgbClr val="4D4D4D"/>
                </a:solidFill>
                <a:latin typeface="Times New Roman" pitchFamily="18" charset="0"/>
                <a:cs typeface="Times New Roman" pitchFamily="18" charset="0"/>
              </a:rPr>
              <a:t>Total Market Potential</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所謂市場總潛量乃是在一定的環境條件下、一定的期間及一定的產業行銷努力水準下，產業内所有公司所可能達到的最高銷售量（或金額），亦即：</a:t>
            </a:r>
          </a:p>
          <a:p>
            <a:pPr>
              <a:lnSpc>
                <a:spcPct val="150000"/>
              </a:lnSpc>
            </a:pPr>
            <a:r>
              <a:rPr lang="en-US" altLang="zh-TW" sz="1200" dirty="0">
                <a:solidFill>
                  <a:srgbClr val="4D4D4D"/>
                </a:solidFill>
                <a:latin typeface="Times New Roman" pitchFamily="18" charset="0"/>
                <a:cs typeface="Times New Roman" pitchFamily="18" charset="0"/>
              </a:rPr>
              <a:t>Q = n(</a:t>
            </a:r>
            <a:r>
              <a:rPr lang="zh-TW" altLang="en-US" sz="1200" dirty="0">
                <a:solidFill>
                  <a:srgbClr val="4D4D4D"/>
                </a:solidFill>
                <a:latin typeface="Times New Roman" pitchFamily="18" charset="0"/>
                <a:cs typeface="Times New Roman" pitchFamily="18" charset="0"/>
              </a:rPr>
              <a:t>購買總人數</a:t>
            </a:r>
            <a:r>
              <a:rPr lang="en-US" altLang="zh-TW" sz="1200" dirty="0">
                <a:solidFill>
                  <a:srgbClr val="4D4D4D"/>
                </a:solidFill>
                <a:latin typeface="Times New Roman" pitchFamily="18" charset="0"/>
                <a:cs typeface="Times New Roman" pitchFamily="18" charset="0"/>
              </a:rPr>
              <a:t>) × p(</a:t>
            </a:r>
            <a:r>
              <a:rPr lang="zh-TW" altLang="en-US" sz="1200" dirty="0">
                <a:solidFill>
                  <a:srgbClr val="4D4D4D"/>
                </a:solidFill>
                <a:latin typeface="Times New Roman" pitchFamily="18" charset="0"/>
                <a:cs typeface="Times New Roman" pitchFamily="18" charset="0"/>
              </a:rPr>
              <a:t>單價</a:t>
            </a:r>
            <a:r>
              <a:rPr lang="en-US" altLang="zh-TW" sz="1200" dirty="0">
                <a:solidFill>
                  <a:srgbClr val="4D4D4D"/>
                </a:solidFill>
                <a:latin typeface="Times New Roman" pitchFamily="18" charset="0"/>
                <a:cs typeface="Times New Roman" pitchFamily="18" charset="0"/>
              </a:rPr>
              <a:t>) × q(</a:t>
            </a:r>
            <a:r>
              <a:rPr lang="zh-TW" altLang="en-US" sz="1200" dirty="0">
                <a:solidFill>
                  <a:srgbClr val="4D4D4D"/>
                </a:solidFill>
                <a:latin typeface="Times New Roman" pitchFamily="18" charset="0"/>
                <a:cs typeface="Times New Roman" pitchFamily="18" charset="0"/>
              </a:rPr>
              <a:t>每人購買數量</a:t>
            </a:r>
            <a:r>
              <a:rPr lang="en-US" altLang="zh-TW" sz="1200" dirty="0">
                <a:solidFill>
                  <a:srgbClr val="4D4D4D"/>
                </a:solidFill>
                <a:latin typeface="Times New Roman" pitchFamily="18" charset="0"/>
                <a:cs typeface="Times New Roman" pitchFamily="18" charset="0"/>
              </a:rPr>
              <a:t>)</a:t>
            </a:r>
            <a:endParaRPr lang="zh-TW" altLang="en-US" sz="1200" dirty="0">
              <a:solidFill>
                <a:srgbClr val="4D4D4D"/>
              </a:solidFill>
              <a:latin typeface="Times New Roman" pitchFamily="18" charset="0"/>
              <a:cs typeface="Times New Roman" pitchFamily="18" charset="0"/>
            </a:endParaRPr>
          </a:p>
          <a:p>
            <a:pPr>
              <a:lnSpc>
                <a:spcPct val="150000"/>
              </a:lnSpc>
            </a:pPr>
            <a:r>
              <a:rPr lang="zh-TW" altLang="en-US" sz="1200" dirty="0">
                <a:solidFill>
                  <a:srgbClr val="4D4D4D"/>
                </a:solidFill>
                <a:latin typeface="Times New Roman" pitchFamily="18" charset="0"/>
                <a:cs typeface="Times New Roman" pitchFamily="18" charset="0"/>
              </a:rPr>
              <a:t>預測未來的需求（</a:t>
            </a:r>
            <a:r>
              <a:rPr lang="en-US" altLang="zh-TW" sz="1200" dirty="0">
                <a:solidFill>
                  <a:srgbClr val="4D4D4D"/>
                </a:solidFill>
                <a:latin typeface="Times New Roman" pitchFamily="18" charset="0"/>
                <a:cs typeface="Times New Roman" pitchFamily="18" charset="0"/>
              </a:rPr>
              <a:t>Estimating Future Demand</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1</a:t>
            </a:r>
            <a:r>
              <a:rPr lang="zh-TW" altLang="en-US" sz="1200" dirty="0">
                <a:solidFill>
                  <a:srgbClr val="4D4D4D"/>
                </a:solidFill>
                <a:latin typeface="Times New Roman" pitchFamily="18" charset="0"/>
                <a:cs typeface="Times New Roman" pitchFamily="18" charset="0"/>
              </a:rPr>
              <a:t>、購買者意向調查（</a:t>
            </a:r>
            <a:r>
              <a:rPr lang="en-US" altLang="zh-TW" sz="1200" dirty="0">
                <a:solidFill>
                  <a:srgbClr val="4D4D4D"/>
                </a:solidFill>
                <a:latin typeface="Times New Roman" pitchFamily="18" charset="0"/>
                <a:cs typeface="Times New Roman" pitchFamily="18" charset="0"/>
              </a:rPr>
              <a:t>Surveys of Buyer’s Intention</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透過問卷調查、座談會以及深度訪談等途徑，以了解消費者未來購買之意向。</a:t>
            </a:r>
          </a:p>
          <a:p>
            <a:pPr>
              <a:lnSpc>
                <a:spcPct val="150000"/>
              </a:lnSpc>
            </a:pPr>
            <a:r>
              <a:rPr lang="en-US" altLang="zh-TW" sz="1200" dirty="0">
                <a:solidFill>
                  <a:srgbClr val="4D4D4D"/>
                </a:solidFill>
                <a:latin typeface="Times New Roman" pitchFamily="18" charset="0"/>
                <a:cs typeface="Times New Roman" pitchFamily="18" charset="0"/>
              </a:rPr>
              <a:t>2</a:t>
            </a:r>
            <a:r>
              <a:rPr lang="zh-TW" altLang="en-US" sz="1200" dirty="0">
                <a:solidFill>
                  <a:srgbClr val="4D4D4D"/>
                </a:solidFill>
                <a:latin typeface="Times New Roman" pitchFamily="18" charset="0"/>
                <a:cs typeface="Times New Roman" pitchFamily="18" charset="0"/>
              </a:rPr>
              <a:t>、市場測試法（</a:t>
            </a:r>
            <a:r>
              <a:rPr lang="en-US" altLang="zh-TW" sz="1200" dirty="0">
                <a:solidFill>
                  <a:srgbClr val="4D4D4D"/>
                </a:solidFill>
                <a:latin typeface="Times New Roman" pitchFamily="18" charset="0"/>
                <a:cs typeface="Times New Roman" pitchFamily="18" charset="0"/>
              </a:rPr>
              <a:t>Market-test Method</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對於市場做直接銷售測試，以求得實際之初步了解。</a:t>
            </a:r>
          </a:p>
          <a:p>
            <a:pPr>
              <a:lnSpc>
                <a:spcPct val="150000"/>
              </a:lnSpc>
            </a:pPr>
            <a:r>
              <a:rPr lang="en-US" altLang="zh-TW" sz="1200" dirty="0">
                <a:solidFill>
                  <a:srgbClr val="4D4D4D"/>
                </a:solidFill>
                <a:latin typeface="Times New Roman" pitchFamily="18" charset="0"/>
                <a:cs typeface="Times New Roman" pitchFamily="18" charset="0"/>
              </a:rPr>
              <a:t>3</a:t>
            </a:r>
            <a:r>
              <a:rPr lang="zh-TW" altLang="en-US" sz="1200" dirty="0">
                <a:solidFill>
                  <a:srgbClr val="4D4D4D"/>
                </a:solidFill>
                <a:latin typeface="Times New Roman" pitchFamily="18" charset="0"/>
                <a:cs typeface="Times New Roman" pitchFamily="18" charset="0"/>
              </a:rPr>
              <a:t>、時間數列分析法（</a:t>
            </a:r>
            <a:r>
              <a:rPr lang="en-US" altLang="zh-TW" sz="1200" dirty="0">
                <a:solidFill>
                  <a:srgbClr val="4D4D4D"/>
                </a:solidFill>
                <a:latin typeface="Times New Roman" pitchFamily="18" charset="0"/>
                <a:cs typeface="Times New Roman" pitchFamily="18" charset="0"/>
              </a:rPr>
              <a:t>Time-series Analysis</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以過去銷售資料為基礎做成市場預測，其基本假設為：過去資料乃爲公司持續因果關係之一種表示，此關係可藉統計分析而發現，故這些因果關係可用以預測未來的銷售。</a:t>
            </a:r>
          </a:p>
          <a:p>
            <a:pPr>
              <a:lnSpc>
                <a:spcPct val="150000"/>
              </a:lnSpc>
            </a:pPr>
            <a:r>
              <a:rPr lang="zh-TW" altLang="en-US" sz="1200" dirty="0">
                <a:solidFill>
                  <a:srgbClr val="4D4D4D"/>
                </a:solidFill>
                <a:latin typeface="Times New Roman" pitchFamily="18" charset="0"/>
                <a:cs typeface="Times New Roman" pitchFamily="18" charset="0"/>
              </a:rPr>
              <a:t>可將之區分為四個成分：</a:t>
            </a:r>
          </a:p>
          <a:p>
            <a:pPr>
              <a:lnSpc>
                <a:spcPct val="150000"/>
              </a:lnSpc>
            </a:pPr>
            <a:r>
              <a:rPr lang="en-US" altLang="zh-TW" sz="1200" dirty="0">
                <a:solidFill>
                  <a:srgbClr val="4D4D4D"/>
                </a:solidFill>
                <a:latin typeface="Times New Roman" pitchFamily="18" charset="0"/>
                <a:cs typeface="Times New Roman" pitchFamily="18" charset="0"/>
              </a:rPr>
              <a:t>(1)</a:t>
            </a:r>
            <a:r>
              <a:rPr lang="zh-TW" altLang="en-US" sz="1200" dirty="0">
                <a:solidFill>
                  <a:srgbClr val="4D4D4D"/>
                </a:solidFill>
                <a:latin typeface="Times New Roman" pitchFamily="18" charset="0"/>
                <a:cs typeface="Times New Roman" pitchFamily="18" charset="0"/>
              </a:rPr>
              <a:t>、長期趨勢（</a:t>
            </a:r>
            <a:r>
              <a:rPr lang="en-US" altLang="zh-TW" sz="1200" dirty="0">
                <a:solidFill>
                  <a:srgbClr val="4D4D4D"/>
                </a:solidFill>
                <a:latin typeface="Times New Roman" pitchFamily="18" charset="0"/>
                <a:cs typeface="Times New Roman" pitchFamily="18" charset="0"/>
              </a:rPr>
              <a:t>Trend, T</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(2)</a:t>
            </a:r>
            <a:r>
              <a:rPr lang="zh-TW" altLang="en-US" sz="1200" dirty="0">
                <a:solidFill>
                  <a:srgbClr val="4D4D4D"/>
                </a:solidFill>
                <a:latin typeface="Times New Roman" pitchFamily="18" charset="0"/>
                <a:cs typeface="Times New Roman" pitchFamily="18" charset="0"/>
              </a:rPr>
              <a:t>、循環變動（</a:t>
            </a:r>
            <a:r>
              <a:rPr lang="en-US" altLang="zh-TW" sz="1200" dirty="0">
                <a:solidFill>
                  <a:srgbClr val="4D4D4D"/>
                </a:solidFill>
                <a:latin typeface="Times New Roman" pitchFamily="18" charset="0"/>
                <a:cs typeface="Times New Roman" pitchFamily="18" charset="0"/>
              </a:rPr>
              <a:t>Cycle, C</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(3)</a:t>
            </a:r>
            <a:r>
              <a:rPr lang="zh-TW" altLang="en-US" sz="1200" dirty="0">
                <a:solidFill>
                  <a:srgbClr val="4D4D4D"/>
                </a:solidFill>
                <a:latin typeface="Times New Roman" pitchFamily="18" charset="0"/>
                <a:cs typeface="Times New Roman" pitchFamily="18" charset="0"/>
              </a:rPr>
              <a:t>、季節變動（</a:t>
            </a:r>
            <a:r>
              <a:rPr lang="en-US" altLang="zh-TW" sz="1200" dirty="0">
                <a:solidFill>
                  <a:srgbClr val="4D4D4D"/>
                </a:solidFill>
                <a:latin typeface="Times New Roman" pitchFamily="18" charset="0"/>
                <a:cs typeface="Times New Roman" pitchFamily="18" charset="0"/>
              </a:rPr>
              <a:t>Season, S</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(4)</a:t>
            </a:r>
            <a:r>
              <a:rPr lang="zh-TW" altLang="en-US" sz="1200" dirty="0">
                <a:solidFill>
                  <a:srgbClr val="4D4D4D"/>
                </a:solidFill>
                <a:latin typeface="Times New Roman" pitchFamily="18" charset="0"/>
                <a:cs typeface="Times New Roman" pitchFamily="18" charset="0"/>
              </a:rPr>
              <a:t>、不規則變動（</a:t>
            </a:r>
            <a:r>
              <a:rPr lang="en-US" altLang="zh-TW" sz="1200" dirty="0">
                <a:solidFill>
                  <a:srgbClr val="4D4D4D"/>
                </a:solidFill>
                <a:latin typeface="Times New Roman" pitchFamily="18" charset="0"/>
                <a:cs typeface="Times New Roman" pitchFamily="18" charset="0"/>
              </a:rPr>
              <a:t>Erratic events, E</a:t>
            </a:r>
            <a:r>
              <a:rPr lang="zh-TW" altLang="en-US" sz="1200" dirty="0">
                <a:solidFill>
                  <a:srgbClr val="4D4D4D"/>
                </a:solidFill>
                <a:latin typeface="Times New Roman" pitchFamily="18" charset="0"/>
                <a:cs typeface="Times New Roman" pitchFamily="18" charset="0"/>
              </a:rPr>
              <a:t>）</a:t>
            </a:r>
          </a:p>
          <a:p>
            <a:pPr>
              <a:lnSpc>
                <a:spcPct val="150000"/>
              </a:lnSpc>
            </a:pPr>
            <a:r>
              <a:rPr lang="en-US" altLang="zh-TW" sz="1200" dirty="0">
                <a:solidFill>
                  <a:srgbClr val="4D4D4D"/>
                </a:solidFill>
                <a:latin typeface="Times New Roman" pitchFamily="18" charset="0"/>
                <a:cs typeface="Times New Roman" pitchFamily="18" charset="0"/>
              </a:rPr>
              <a:t>4</a:t>
            </a:r>
            <a:r>
              <a:rPr lang="zh-TW" altLang="en-US" sz="1200" dirty="0">
                <a:solidFill>
                  <a:srgbClr val="4D4D4D"/>
                </a:solidFill>
                <a:latin typeface="Times New Roman" pitchFamily="18" charset="0"/>
                <a:cs typeface="Times New Roman" pitchFamily="18" charset="0"/>
              </a:rPr>
              <a:t>、統計需求分析法（</a:t>
            </a:r>
            <a:r>
              <a:rPr lang="en-US" altLang="zh-TW" sz="1200" dirty="0">
                <a:solidFill>
                  <a:srgbClr val="4D4D4D"/>
                </a:solidFill>
                <a:latin typeface="Times New Roman" pitchFamily="18" charset="0"/>
                <a:cs typeface="Times New Roman" pitchFamily="18" charset="0"/>
              </a:rPr>
              <a:t>Statistical Demand Analysis</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將過去及未來之銷售額都視為時間之函數，而與任何實際的需求因素無關係，不過實際上卻未必如此。統計需求之分析，即在指出一些影響銷售最重要的因素與它的相關影響，這些因素包括價格、所得、人口、促銷活動等，例如應用複回歸分析技術、多變量統計分析等。</a:t>
            </a:r>
          </a:p>
          <a:p>
            <a:pPr>
              <a:lnSpc>
                <a:spcPct val="150000"/>
              </a:lnSpc>
            </a:pPr>
            <a:r>
              <a:rPr lang="zh-TW" altLang="en-US" sz="1200" dirty="0">
                <a:solidFill>
                  <a:srgbClr val="4D4D4D"/>
                </a:solidFill>
                <a:latin typeface="Times New Roman" pitchFamily="18" charset="0"/>
                <a:cs typeface="Times New Roman" pitchFamily="18" charset="0"/>
              </a:rPr>
              <a:t>市場占有率（</a:t>
            </a:r>
            <a:r>
              <a:rPr lang="en-US" altLang="zh-TW" sz="1200" dirty="0">
                <a:solidFill>
                  <a:srgbClr val="4D4D4D"/>
                </a:solidFill>
                <a:latin typeface="Times New Roman" pitchFamily="18" charset="0"/>
                <a:cs typeface="Times New Roman" pitchFamily="18" charset="0"/>
              </a:rPr>
              <a:t>Market Share</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所謂市場占有率係指某廠商在某一定期間内，其銷售額（或量）占總產業或占所服務到市場或占相對於競爭者總產量收入之比率大小。</a:t>
            </a:r>
            <a:endParaRPr lang="en-US" altLang="zh-TW" sz="1200" dirty="0">
              <a:solidFill>
                <a:srgbClr val="4D4D4D"/>
              </a:solidFill>
              <a:latin typeface="Times New Roman" pitchFamily="18" charset="0"/>
              <a:cs typeface="Times New Roman" pitchFamily="18" charset="0"/>
            </a:endParaRPr>
          </a:p>
          <a:p>
            <a:pPr>
              <a:lnSpc>
                <a:spcPct val="150000"/>
              </a:lnSpc>
            </a:pPr>
            <a:r>
              <a:rPr lang="zh-TW" altLang="en-US" sz="1200" dirty="0">
                <a:solidFill>
                  <a:srgbClr val="4D4D4D"/>
                </a:solidFill>
                <a:latin typeface="Times New Roman" pitchFamily="18" charset="0"/>
                <a:cs typeface="Times New Roman" pitchFamily="18" charset="0"/>
              </a:rPr>
              <a:t>全部市場占有率（</a:t>
            </a:r>
            <a:r>
              <a:rPr lang="en-US" altLang="zh-TW" sz="1200" dirty="0">
                <a:solidFill>
                  <a:srgbClr val="4D4D4D"/>
                </a:solidFill>
                <a:latin typeface="Times New Roman" pitchFamily="18" charset="0"/>
                <a:cs typeface="Times New Roman" pitchFamily="18" charset="0"/>
              </a:rPr>
              <a:t>Overall Market Share</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係指公司銷售額占產業銷售額之百分比而言。</a:t>
            </a:r>
          </a:p>
          <a:p>
            <a:pPr>
              <a:lnSpc>
                <a:spcPct val="150000"/>
              </a:lnSpc>
            </a:pPr>
            <a:r>
              <a:rPr lang="zh-TW" altLang="en-US" sz="1200" dirty="0">
                <a:solidFill>
                  <a:srgbClr val="4D4D4D"/>
                </a:solidFill>
                <a:latin typeface="Times New Roman" pitchFamily="18" charset="0"/>
                <a:cs typeface="Times New Roman" pitchFamily="18" charset="0"/>
              </a:rPr>
              <a:t>服務市場占有率（</a:t>
            </a:r>
            <a:r>
              <a:rPr lang="en-US" altLang="zh-TW" sz="1200" dirty="0">
                <a:solidFill>
                  <a:srgbClr val="4D4D4D"/>
                </a:solidFill>
                <a:latin typeface="Times New Roman" pitchFamily="18" charset="0"/>
                <a:cs typeface="Times New Roman" pitchFamily="18" charset="0"/>
              </a:rPr>
              <a:t>Served Market Share</a:t>
            </a:r>
            <a:r>
              <a:rPr lang="zh-TW" altLang="en-US" sz="1200" dirty="0">
                <a:solidFill>
                  <a:srgbClr val="4D4D4D"/>
                </a:solidFill>
                <a:latin typeface="Times New Roman" pitchFamily="18" charset="0"/>
                <a:cs typeface="Times New Roman" pitchFamily="18" charset="0"/>
              </a:rPr>
              <a:t>）：</a:t>
            </a:r>
          </a:p>
          <a:p>
            <a:pPr>
              <a:lnSpc>
                <a:spcPct val="150000"/>
              </a:lnSpc>
            </a:pPr>
            <a:r>
              <a:rPr lang="zh-TW" altLang="en-US" sz="1200" dirty="0">
                <a:solidFill>
                  <a:srgbClr val="4D4D4D"/>
                </a:solidFill>
                <a:latin typeface="Times New Roman" pitchFamily="18" charset="0"/>
                <a:cs typeface="Times New Roman" pitchFamily="18" charset="0"/>
              </a:rPr>
              <a:t>係指公司行銷能力所可及之市場裏，公司之銷售額占可及服務市場上總銷售額而言。</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市場調查</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第四版，</a:t>
            </a:r>
            <a:r>
              <a:rPr lang="zh-CN" altLang="en-US" sz="1200" dirty="0">
                <a:solidFill>
                  <a:schemeClr val="tx1"/>
                </a:solidFill>
                <a:ea typeface="宋体" pitchFamily="2" charset="-122"/>
              </a:rPr>
              <a:t>楊和炳 </a:t>
            </a:r>
            <a:r>
              <a:rPr lang="zh-TW" altLang="en-US" sz="1200" dirty="0">
                <a:solidFill>
                  <a:schemeClr val="tx1"/>
                </a:solidFill>
                <a:ea typeface="宋体" pitchFamily="2" charset="-122"/>
              </a:rPr>
              <a:t>著，台北：五南圖書出版股份有限公司，</a:t>
            </a:r>
            <a:r>
              <a:rPr lang="en-US" altLang="zh-TW" sz="1200" dirty="0">
                <a:solidFill>
                  <a:schemeClr val="tx1"/>
                </a:solidFill>
                <a:ea typeface="宋体" pitchFamily="2" charset="-122"/>
              </a:rPr>
              <a:t>20</a:t>
            </a:r>
            <a:r>
              <a:rPr lang="en-US" altLang="zh-CN" sz="1200" dirty="0">
                <a:solidFill>
                  <a:schemeClr val="tx1"/>
                </a:solidFill>
                <a:ea typeface="宋体" pitchFamily="2" charset="-122"/>
              </a:rPr>
              <a:t>08</a:t>
            </a:r>
            <a:r>
              <a:rPr lang="en-US" altLang="zh-TW" sz="1200" dirty="0">
                <a:solidFill>
                  <a:schemeClr val="tx1"/>
                </a:solidFill>
                <a:ea typeface="宋体" pitchFamily="2" charset="-122"/>
              </a:rPr>
              <a:t>.09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a:t>
            </a:fld>
            <a:endParaRPr lang="en-US" altLang="zh-CN" dirty="0"/>
          </a:p>
        </p:txBody>
      </p:sp>
    </p:spTree>
    <p:extLst>
      <p:ext uri="{BB962C8B-B14F-4D97-AF65-F5344CB8AC3E}">
        <p14:creationId xmlns:p14="http://schemas.microsoft.com/office/powerpoint/2010/main" val="6709325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五、廣告或行銷企劃案的完整撰寫架構及項目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一個完整的廣告或行銷企劃案，大致包括下列内容項目：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、導言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、目的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、有關客戶的指示。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、該案規模及範圍。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、行銷市場背景分析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、市場分析（</a:t>
            </a:r>
            <a:r>
              <a:rPr lang="en-US" altLang="zh-TW" sz="1200" dirty="0"/>
              <a:t>Market Situation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、市場規模（</a:t>
            </a:r>
            <a:r>
              <a:rPr lang="en-US" altLang="zh-TW" sz="1200" dirty="0"/>
              <a:t>Market Size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、主要品牌占有率（</a:t>
            </a:r>
            <a:r>
              <a:rPr lang="en-US" altLang="zh-TW" sz="1200" dirty="0"/>
              <a:t>Market Share of Major Brands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、價格（</a:t>
            </a:r>
            <a:r>
              <a:rPr lang="en-US" altLang="zh-TW" sz="1200" dirty="0"/>
              <a:t>Price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、通路（</a:t>
            </a:r>
            <a:r>
              <a:rPr lang="en-US" altLang="zh-TW" sz="1200" dirty="0"/>
              <a:t>Place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、商品生命週期（</a:t>
            </a:r>
            <a:r>
              <a:rPr lang="en-US" altLang="zh-TW" sz="1200" dirty="0"/>
              <a:t>Product Life Cycle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、競爭分析（</a:t>
            </a:r>
            <a:r>
              <a:rPr lang="en-US" altLang="zh-TW" sz="1200" dirty="0"/>
              <a:t>Major Competitors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、市場地位。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、產品特性。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、通路。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、價格。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、主要訴求對象。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、廣告的訴求、創意表現及選擇的媒體。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、行銷活動的策略及執行。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、商品分析（</a:t>
            </a:r>
            <a:r>
              <a:rPr lang="en-US" altLang="zh-TW" sz="1200" dirty="0"/>
              <a:t>Product Analysis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、包裝規格、各包裝的銷售比與價格帶。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、商品特色。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、上市日期（或推廣日期）及行銷區域。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、消費者分析（</a:t>
            </a:r>
            <a:r>
              <a:rPr lang="en-US" altLang="zh-TW" sz="1200" dirty="0"/>
              <a:t>Consumer Analysis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主要使用者和購買者是誰？總數量？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、消費者購買時受哪些因素影響？購買動機是什麽？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、消費者在什麽時候、什麽地點購買？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、消費者對商品的要求條件是哪些？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、使用次數？使用量？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、多經由什麽管道來得知商品訊息？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、購買者和使用者是否為同樣的人？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、定位：商品現況定位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、市場對象：什麽人買？什麽人用？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、廣告訴求對象：賣給什麽人？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、商品的印象及所塑造的個性。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、問題點及機會點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、問題點（有哪些地方消費者還無法得到滿足？）。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、機會點。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、行銷建議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、行銷目標（</a:t>
            </a:r>
            <a:r>
              <a:rPr lang="en-US" altLang="zh-TW" sz="1200" dirty="0"/>
              <a:t>Marketing Object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、行銷策略（</a:t>
            </a:r>
            <a:r>
              <a:rPr lang="en-US" altLang="zh-TW" sz="1200" dirty="0"/>
              <a:t>Marketing Strategy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、定位（</a:t>
            </a:r>
            <a:r>
              <a:rPr lang="en-US" altLang="zh-TW" sz="1200" dirty="0"/>
              <a:t>Positioning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、產品（</a:t>
            </a:r>
            <a:r>
              <a:rPr lang="en-US" altLang="zh-TW" sz="1200" dirty="0"/>
              <a:t>Product</a:t>
            </a:r>
            <a:r>
              <a:rPr lang="zh-TW" altLang="en-US" sz="1200" dirty="0"/>
              <a:t>）特性：品牌形象、包裝價格、市場趨勢、獨特銷售賣點（</a:t>
            </a:r>
            <a:r>
              <a:rPr lang="en-US" altLang="zh-TW" sz="1200" dirty="0"/>
              <a:t>Unique Selling Proposition, USP</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、目標對象（</a:t>
            </a:r>
            <a:r>
              <a:rPr lang="en-US" altLang="zh-TW" sz="1200" dirty="0"/>
              <a:t>Target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、行銷管道（</a:t>
            </a:r>
            <a:r>
              <a:rPr lang="en-US" altLang="zh-TW" sz="1200" dirty="0"/>
              <a:t>Place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、銷售區域（</a:t>
            </a:r>
            <a:r>
              <a:rPr lang="en-US" altLang="zh-TW" sz="1200" dirty="0"/>
              <a:t>Area</a:t>
            </a:r>
            <a:r>
              <a:rPr lang="zh-TW" altLang="en-US" sz="1200" dirty="0"/>
              <a:t>）：地理、人口、都會區、鬧市區、家庭。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、時間（</a:t>
            </a:r>
            <a:r>
              <a:rPr lang="en-US" altLang="zh-TW" sz="1200" dirty="0"/>
              <a:t>Time</a:t>
            </a:r>
            <a:r>
              <a:rPr lang="zh-TW" altLang="en-US" sz="1200" dirty="0"/>
              <a:t>）：行銷時機、民俗節慶、商品淡旺季。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、廣告建議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、廣告目標（</a:t>
            </a:r>
            <a:r>
              <a:rPr lang="en-US" altLang="zh-TW" sz="1200" dirty="0"/>
              <a:t>Advertising Objective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、訴求對象（</a:t>
            </a:r>
            <a:r>
              <a:rPr lang="en-US" altLang="zh-TW" sz="1200" dirty="0"/>
              <a:t>Target Audience</a:t>
            </a:r>
            <a:r>
              <a:rPr lang="zh-TW" altLang="en-US" sz="1200" dirty="0"/>
              <a:t>）（簡稱</a:t>
            </a:r>
            <a:r>
              <a:rPr lang="en-US" altLang="zh-TW" sz="1200" dirty="0"/>
              <a:t>TA</a:t>
            </a:r>
            <a:r>
              <a:rPr lang="zh-TW" altLang="en-US" sz="1200" dirty="0"/>
              <a:t>）：生活型態、價値觀。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、消費者利益。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、支持點（</a:t>
            </a:r>
            <a:r>
              <a:rPr lang="en-US" altLang="zh-TW" sz="1200" dirty="0"/>
              <a:t>Support Statement</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、氣氛、格調（</a:t>
            </a:r>
            <a:r>
              <a:rPr lang="en-US" altLang="zh-TW" sz="1200" dirty="0"/>
              <a:t>Mood Tone</a:t>
            </a:r>
            <a:r>
              <a:rPr lang="zh-TW" altLang="en-US" sz="1200" dirty="0"/>
              <a:t>）：廣告作品表現格調、視覺色調、聽覺、人物、背景。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、創意構想：理性、感情。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、創意執行。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、媒體計畫</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、媒體目標。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、實施期間。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、媒體戰略。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、媒體預算的分配。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、媒體時間表（</a:t>
            </a:r>
            <a:r>
              <a:rPr lang="en-US" altLang="zh-TW" sz="1200" dirty="0"/>
              <a:t>Media Schedule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八</a:t>
            </a:r>
            <a:r>
              <a:rPr lang="en-US" altLang="zh-TW" sz="1200" dirty="0"/>
              <a:t>)</a:t>
            </a:r>
            <a:r>
              <a:rPr lang="zh-TW" altLang="en-US" sz="1200" dirty="0"/>
              <a:t>、促銷活動建議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、活動目的。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、活動策略。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、執行方案。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、活動時間表。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九</a:t>
            </a:r>
            <a:r>
              <a:rPr lang="en-US" altLang="zh-TW" sz="1200" dirty="0"/>
              <a:t>)</a:t>
            </a:r>
            <a:r>
              <a:rPr lang="zh-TW" altLang="en-US" sz="1200" dirty="0"/>
              <a:t>、工作進度總表</a:t>
            </a:r>
            <a:r>
              <a:rPr lang="en-US" altLang="zh-TW" sz="1200" dirty="0"/>
              <a:t>/</a:t>
            </a:r>
            <a:r>
              <a:rPr lang="zh-TW" altLang="en-US" sz="1200" dirty="0"/>
              <a:t>總預算表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廣告企劃案的撰寫，並無一定之格式，應視個案需要而定，以上為通常不可或缺之項目。</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六、電視廣告優缺點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、優點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、有聲音、影像、色彩及動作，具立體感。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、傳播速度快且傳播面極廣。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、記憶及認知感是所有媒體中最高的。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、高度吸引力，並且表現手法最多。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、缺點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、瞬間消逝，若播放次數太少，則無法建立深刻印象。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、成本相當高，不是小公司所能負擔。</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七、報紙廣告優缺點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、優點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、讀者普遍（因發行量廣）。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、銷售快速。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、信用累積。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、新聞聯繫。</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、改稿容易。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、地域成分。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、費用較電視媒體低。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、缺點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、報紙效用只維持一日，時間短暫。</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、廣告表現手法受到限制，不若電視或廣播那樣變化且吸引人。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、閲讀效果並不會很高。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、閲報率已呈現下滑，看報紙的人口在減少中。</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八、創意執行類型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廣告創意的執行，通常有下列七種方式表現：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、證明法（代言人）：例如，醫生、藝人、專家與意見領袖等。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、問題解決法（洗髮精）：例如，海倫仙度絲解決頭皮屑。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、示範法（洗潔精）：例如，多芬洗面乳、洗髮乳之上班族示範。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、幻想型：英雄救美、穿</a:t>
            </a:r>
            <a:r>
              <a:rPr lang="en-US" altLang="zh-TW" sz="1200" dirty="0" err="1"/>
              <a:t>Levis</a:t>
            </a:r>
            <a:r>
              <a:rPr lang="zh-TW" altLang="en-US" sz="1200" dirty="0"/>
              <a:t>牛仔褲。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、幽默法：例如，用古裝手法拍攝茶飲料。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、生活片段法：例如，統一左岸咖啡、御便當。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、直接銷售法：例如，固網電信與百貨公司促銷打折廣告。</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九、售賣場所（</a:t>
            </a:r>
            <a:r>
              <a:rPr lang="en-US" altLang="zh-TW" sz="1200" dirty="0"/>
              <a:t>Point of Purchase Advertising, POP</a:t>
            </a:r>
            <a:r>
              <a:rPr lang="zh-TW" altLang="en-US" sz="1200" dirty="0"/>
              <a:t>）廣告（也稱點頭廣告或賣場廣告）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、售賣場所（</a:t>
            </a:r>
            <a:r>
              <a:rPr lang="en-US" altLang="zh-TW" sz="1200" dirty="0"/>
              <a:t>Point of Purchase Advertising, POP</a:t>
            </a:r>
            <a:r>
              <a:rPr lang="zh-TW" altLang="en-US" sz="1200" dirty="0"/>
              <a:t>）廣告的功能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、新商品上市的告知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新商品的上市為了要告知消費者，常常會在賣場或店内做一些奇特或新奇醒目的人物造型或者懸掛物，來引起消費者的注意。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、刺激即興的購買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對於低涉入感的產品，售賣場所（</a:t>
            </a:r>
            <a:r>
              <a:rPr lang="en-US" altLang="zh-TW" sz="1200" dirty="0"/>
              <a:t>Point of Purchase Advertising, POP</a:t>
            </a:r>
            <a:r>
              <a:rPr lang="zh-TW" altLang="en-US" sz="1200" dirty="0"/>
              <a:t>）廣告常常會激起消費者的注意與衝動性的購買。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、增加賣場的氣氛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售賣場所（</a:t>
            </a:r>
            <a:r>
              <a:rPr lang="en-US" altLang="zh-TW" sz="1200" dirty="0"/>
              <a:t>Point of Purchase Advertising, POP</a:t>
            </a:r>
            <a:r>
              <a:rPr lang="zh-TW" altLang="en-US" sz="1200" dirty="0"/>
              <a:t>）廣告可以配合公司的開幕或者季節性的廣告活動，來活絡賣場的氣氛。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、傳達商品的内容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售賣場所（</a:t>
            </a:r>
            <a:r>
              <a:rPr lang="en-US" altLang="zh-TW" sz="1200" dirty="0"/>
              <a:t>Point of Purchase Advertising, POP</a:t>
            </a:r>
            <a:r>
              <a:rPr lang="zh-TW" altLang="en-US" sz="1200" dirty="0"/>
              <a:t>）廣告可以扮演商品與消費者之間的無聲業務員，讓消費者很容易與其他產品做區別，同時也可以讓消費者了解商品的内容與產品的價格。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、使用售賣場所（</a:t>
            </a:r>
            <a:r>
              <a:rPr lang="en-US" altLang="zh-TW" sz="1200" dirty="0"/>
              <a:t>Point of Purchase Advertising, POP</a:t>
            </a:r>
            <a:r>
              <a:rPr lang="zh-TW" altLang="en-US" sz="1200" dirty="0"/>
              <a:t>）廣告的注意要點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、在視覺上設計主題之傳達以及色彩形狀的運用能夠醒目、突出、引起消費者的注意，把商品的特色表現出來。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、售賣場所（</a:t>
            </a:r>
            <a:r>
              <a:rPr lang="en-US" altLang="zh-TW" sz="1200" dirty="0"/>
              <a:t>Point of Purchase Advertising, POP</a:t>
            </a:r>
            <a:r>
              <a:rPr lang="zh-TW" altLang="en-US" sz="1200" dirty="0"/>
              <a:t>）廣告放置的角度必須要配合賣場的陳列架構，易於讓消費者視缐接觸到，以引起消費者的注意為主。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、必須配合促銷的目的以及商品的特性來製作，能夠配合賣場的布置與陳列，以增進賣場氣氛和商品的價値。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、產品内容訊息要很簡潔、一目了然，而產品特質、材質要和產品搭配，使消費者有信心。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過去廠商都不重視售賣場所（</a:t>
            </a:r>
            <a:r>
              <a:rPr lang="en-US" altLang="zh-TW" sz="1200" dirty="0"/>
              <a:t>Point of Purchase Advertising, POP</a:t>
            </a:r>
            <a:r>
              <a:rPr lang="zh-TW" altLang="en-US" sz="1200" dirty="0"/>
              <a:t>）廣告，但由於經濟型態的改變和商業間競爭厲害，產品的差異化愈來愈小，售賣場所（</a:t>
            </a:r>
            <a:r>
              <a:rPr lang="en-US" altLang="zh-TW" sz="1200" dirty="0"/>
              <a:t>Point of Purchase Advertising, POP</a:t>
            </a:r>
            <a:r>
              <a:rPr lang="zh-TW" altLang="en-US" sz="1200" dirty="0"/>
              <a:t>）廣告漸漸受到重視，目前每一個銷售地點無不利用售賣場所（</a:t>
            </a:r>
            <a:r>
              <a:rPr lang="en-US" altLang="zh-TW" sz="1200" dirty="0"/>
              <a:t>Point of Purchase Advertising, POP</a:t>
            </a:r>
            <a:r>
              <a:rPr lang="zh-TW" altLang="en-US" sz="1200" dirty="0"/>
              <a:t>）廣告，除了加强氣氛外，主要傳達產品訊息。因此，如何利用售賣場所（</a:t>
            </a:r>
            <a:r>
              <a:rPr lang="en-US" altLang="zh-TW" sz="1200" dirty="0"/>
              <a:t>Point of Purchase Advertising, POP</a:t>
            </a:r>
            <a:r>
              <a:rPr lang="zh-TW" altLang="en-US" sz="1200" dirty="0"/>
              <a:t>）廣告來適應市場環境的變化是最重要的課題。</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十、創意的培養方法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、打破習慣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、跳出框框，不要鑽牛角尖。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、檢視每天的生活。習慣是創意的最大障礙，主動打破習慣，對自己習慣不斷反省與批判。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、觀察敏銳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、對人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察言觀色，從人的表情、服裝、個性動作或看電影去發想。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、對地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風花雪月，從各地的建築物、地形狀態、風土民情的了解。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、對事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耳聽八方，以了解各階層的觀念、語言的溝通方式，幫助自己產生靈感。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、對物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物換星移，了解包裝用品、櫥窗設計，幫助自己產生創意。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、日日閲讀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需有恆心毅力，以馬拉松的精神、片段時間，不斷努力吸收新觀念、技術和方法。例如：書籍能提供一個心靈的知識、啓發思想，更能引起各種情緒。</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、喜愛旅行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發展創意時即可運用旅行來增加見聞，開闊視野，獲取大量組合素材，激發想象力。創意人員常走出都市去體會當地情境的感受，充實經驗，尋找新鮮事物。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、隨手筆記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隨時隨地將感想寫下，尤其是靈感；語言亦是一樣的，隨手記下，抓住靈感，要不然會稍縱即逝。</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、蒐集資料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把舊有的事物形成為一個新的組合，先求量再求質，在平常的日子蒐集資料。蒐集資料愈豐富，產生的創意機會愈多。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七</a:t>
            </a:r>
            <a:r>
              <a:rPr lang="en-US" altLang="zh-TW" sz="1200" dirty="0"/>
              <a:t>)</a:t>
            </a:r>
            <a:r>
              <a:rPr lang="zh-TW" altLang="en-US" sz="1200" dirty="0"/>
              <a:t>、國外參訪考察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透過國外先進國家的各種人、事、物、地等參訪考察、互動討論及蒐集資料等，亦可以得到好的啓示。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八</a:t>
            </a:r>
            <a:r>
              <a:rPr lang="en-US" altLang="zh-TW" sz="1200" dirty="0"/>
              <a:t>)</a:t>
            </a:r>
            <a:r>
              <a:rPr lang="zh-TW" altLang="en-US" sz="1200" dirty="0"/>
              <a:t>、團隊互動討論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廣告是一個團隊工作，必須互相討論以激發思考、啓發靈感，從別人的觀點來得到啓發，讓自己多一層工作經驗。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九</a:t>
            </a:r>
            <a:r>
              <a:rPr lang="en-US" altLang="zh-TW" sz="1200" dirty="0"/>
              <a:t>)</a:t>
            </a:r>
            <a:r>
              <a:rPr lang="zh-TW" altLang="en-US" sz="1200" dirty="0"/>
              <a:t>、放鬆自己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創意人員的工作壓力大，常面臨有創意被否定的狀況，為避免挫折和沮喪，故當思考枯竭時，必須利用各種方式如散步、健行、慢跑、遊泳、瑜珈、</a:t>
            </a:r>
            <a:r>
              <a:rPr lang="en-US" altLang="zh-TW" sz="1200" dirty="0"/>
              <a:t>SPA</a:t>
            </a:r>
            <a:r>
              <a:rPr lang="zh-TW" altLang="en-US" sz="1200" dirty="0"/>
              <a:t>、太極、流汗、洗澡、大睡一場來放鬆自己。</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第三節 臺灣主要的廣告公司、媒體公司、媒體代理公司及公關公司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一、臺灣主要各類型媒體公司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、電視媒體公司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、無缐電視臺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臺視、中視、華視、民視等四家。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、有缐電視臺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、三立家族：三立臺灣、三立都會、三立新聞臺。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a:t>
            </a:r>
            <a:r>
              <a:rPr lang="en-US" altLang="zh-TW" sz="1200" dirty="0"/>
              <a:t>TVBS</a:t>
            </a:r>
            <a:r>
              <a:rPr lang="zh-TW" altLang="en-US" sz="1200" dirty="0"/>
              <a:t>家族：</a:t>
            </a:r>
            <a:r>
              <a:rPr lang="en-US" altLang="zh-TW" sz="1200" dirty="0"/>
              <a:t>TVBS</a:t>
            </a:r>
            <a:r>
              <a:rPr lang="zh-TW" altLang="en-US" sz="1200" dirty="0"/>
              <a:t>、</a:t>
            </a:r>
            <a:r>
              <a:rPr lang="en-US" altLang="zh-TW" sz="1200" dirty="0"/>
              <a:t>TVBS-N</a:t>
            </a:r>
            <a:r>
              <a:rPr lang="zh-TW" altLang="en-US" sz="1200" dirty="0"/>
              <a:t>、</a:t>
            </a:r>
            <a:r>
              <a:rPr lang="en-US" altLang="zh-TW" sz="1200" dirty="0"/>
              <a:t>TVBS-G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、東森家族：東森新聞、東森財經、東森電影、東森洋片、東森娛樂、東森幼幼臺。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、中天家族：中天新聞、中天綜合、中天娛樂。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、報紙公司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、蘋果日報。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、自由時報。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、聯合報。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、中國時報。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、經濟日報。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、工商時報。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、聯合晚報。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、臺灣時報。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、中華日報。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、雜誌公司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、政經類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、商業周刊。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、天下。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、遠見。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、今周刊。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、財訊雜誌。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、數位時代。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、經理人月刊。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、管理月刊。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、哈弗商業評論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、投資理財類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Smart</a:t>
            </a:r>
            <a:r>
              <a:rPr lang="zh-TW" altLang="en-US" sz="1200" dirty="0"/>
              <a:t>智富。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a:t>
            </a:r>
            <a:r>
              <a:rPr lang="en-US" altLang="zh-TW" sz="1200" dirty="0"/>
              <a:t>Money</a:t>
            </a:r>
            <a:r>
              <a:rPr lang="zh-TW" altLang="en-US" sz="1200" dirty="0"/>
              <a:t>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、綜合娛樂類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、壹周刊。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、時報周刊。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a:t>
            </a:r>
            <a:r>
              <a:rPr lang="en-US" altLang="zh-TW" sz="1200" dirty="0"/>
              <a:t>TVBS</a:t>
            </a:r>
            <a:r>
              <a:rPr lang="zh-TW" altLang="en-US" sz="1200" dirty="0"/>
              <a:t>周刊。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、非凡新聞</a:t>
            </a:r>
            <a:r>
              <a:rPr lang="en-US" altLang="zh-TW" sz="1200" dirty="0"/>
              <a:t>e</a:t>
            </a:r>
            <a:r>
              <a:rPr lang="zh-TW" altLang="en-US" sz="1200" dirty="0"/>
              <a:t>周刊。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、新聞娛樂類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Taipei Walker</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、行遍天下。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、世界電影雜誌。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、高爾夫文摘。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a:t>
            </a:r>
            <a:r>
              <a:rPr lang="en-US" altLang="zh-TW" sz="1200" dirty="0"/>
              <a:t>AZ</a:t>
            </a:r>
            <a:r>
              <a:rPr lang="zh-TW" altLang="en-US" sz="1200" dirty="0"/>
              <a:t>時尚旅遊。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、女性流行時尚類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VOUGE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a:t>
            </a:r>
            <a:r>
              <a:rPr lang="en-US" altLang="zh-TW" sz="1200" dirty="0"/>
              <a:t>ELLE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、美麗佳人。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、儂儂。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、大美人。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、美人誌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a:t>
            </a:r>
            <a:r>
              <a:rPr lang="en-US" altLang="zh-TW" sz="1200" dirty="0"/>
              <a:t>CHOC</a:t>
            </a:r>
            <a:r>
              <a:rPr lang="zh-TW" altLang="en-US" sz="1200" dirty="0"/>
              <a:t>恰女生。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、男性流行時尚類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、溝灑</a:t>
            </a:r>
            <a:r>
              <a:rPr lang="en-US" altLang="zh-TW" sz="1200" dirty="0"/>
              <a:t>GQ</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、男人誌</a:t>
            </a:r>
            <a:r>
              <a:rPr lang="en-US" altLang="zh-TW" sz="1200" dirty="0" err="1"/>
              <a:t>Men’suno</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a:t>
            </a:r>
            <a:r>
              <a:rPr lang="en-US" altLang="zh-TW" sz="1200" dirty="0"/>
              <a:t>FHM</a:t>
            </a:r>
            <a:r>
              <a:rPr lang="zh-TW" altLang="en-US" sz="1200" dirty="0"/>
              <a:t>男人幫。</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a:t>
            </a:r>
            <a:r>
              <a:rPr lang="en-US" altLang="zh-TW" sz="1200" dirty="0"/>
              <a:t>COOL</a:t>
            </a:r>
            <a:r>
              <a:rPr lang="zh-TW" altLang="en-US" sz="1200" dirty="0"/>
              <a:t>流行酷報。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、健康類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、健康。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、電腦電玩類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、電腦家庭</a:t>
            </a:r>
            <a:r>
              <a:rPr lang="en-US" altLang="zh-TW" sz="1200" dirty="0" err="1"/>
              <a:t>PChome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、密技吱吱叫。</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、電玩通。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、電擊</a:t>
            </a:r>
            <a:r>
              <a:rPr lang="en-US" altLang="zh-TW" sz="1200" dirty="0"/>
              <a:t>Hobby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、網路媒體公司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Yahoo</a:t>
            </a:r>
            <a:r>
              <a:rPr lang="zh-TW" altLang="en-US" sz="1200" dirty="0"/>
              <a:t>！奇摩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a:t>
            </a:r>
            <a:r>
              <a:rPr lang="en-US" altLang="zh-TW" sz="1200" dirty="0"/>
              <a:t>MSN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a:t>
            </a:r>
            <a:r>
              <a:rPr lang="en-US" altLang="zh-TW" sz="1200" dirty="0"/>
              <a:t>Yam</a:t>
            </a:r>
            <a:r>
              <a:rPr lang="zh-TW" altLang="en-US" sz="1200" dirty="0"/>
              <a:t>天空（天空傳媒）</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a:t>
            </a:r>
            <a:r>
              <a:rPr lang="en-US" altLang="zh-TW" sz="1200" dirty="0"/>
              <a:t>udn.com</a:t>
            </a:r>
            <a:r>
              <a:rPr lang="zh-TW" altLang="en-US" sz="1200" dirty="0"/>
              <a:t>聯合缐上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a:t>
            </a:r>
            <a:r>
              <a:rPr lang="en-US" altLang="zh-TW" sz="1200" dirty="0" err="1"/>
              <a:t>PChome</a:t>
            </a:r>
            <a:r>
              <a:rPr lang="en-US" altLang="zh-TW" sz="1200" dirty="0"/>
              <a:t> online</a:t>
            </a:r>
            <a:r>
              <a:rPr lang="zh-TW" altLang="en-US" sz="1200" dirty="0"/>
              <a:t>網路家庭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a:t>
            </a:r>
            <a:r>
              <a:rPr lang="en-US" altLang="zh-TW" sz="1200" dirty="0"/>
              <a:t>China Times com</a:t>
            </a:r>
            <a:r>
              <a:rPr lang="zh-TW" altLang="en-US" sz="1200" dirty="0"/>
              <a:t>中時網科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a:t>
            </a:r>
            <a:r>
              <a:rPr lang="en-US" altLang="zh-TW" sz="1200" dirty="0" err="1"/>
              <a:t>HiNet</a:t>
            </a:r>
            <a:r>
              <a:rPr lang="zh-TW" altLang="en-US" sz="1200" dirty="0"/>
              <a:t>（中華電信）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、無名小站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a:t>
            </a:r>
            <a:r>
              <a:rPr lang="en-US" altLang="zh-TW" sz="1200" dirty="0"/>
              <a:t>Google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、痞客邦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、巴哈姆特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a:t>
            </a:r>
            <a:r>
              <a:rPr lang="en-US" altLang="zh-TW" sz="1200" dirty="0"/>
              <a:t>104</a:t>
            </a:r>
            <a:r>
              <a:rPr lang="zh-TW" altLang="en-US" sz="1200" dirty="0"/>
              <a:t>人力銀行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a:t>
            </a:r>
            <a:r>
              <a:rPr lang="en-US" altLang="zh-TW" sz="1200" dirty="0"/>
              <a:t>Xuite.net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a:t>
            </a:r>
            <a:r>
              <a:rPr lang="en-US" altLang="zh-TW" sz="1200" dirty="0"/>
              <a:t>Foxy</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a:t>
            </a:r>
            <a:r>
              <a:rPr lang="en-US" altLang="zh-TW" sz="1200" dirty="0"/>
              <a:t>Now News</a:t>
            </a:r>
            <a:r>
              <a:rPr lang="zh-TW" altLang="en-US" sz="1200" dirty="0"/>
              <a:t>（今日新聞）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16</a:t>
            </a:r>
            <a:r>
              <a:rPr lang="zh-TW" altLang="en-US" sz="1200" dirty="0"/>
              <a:t>、</a:t>
            </a:r>
            <a:r>
              <a:rPr lang="en-US" altLang="zh-TW" sz="1200" dirty="0"/>
              <a:t>Facebook</a:t>
            </a:r>
            <a:r>
              <a:rPr lang="zh-TW" altLang="en-US" sz="1200" dirty="0"/>
              <a:t>（臉書）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、廣播公司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、中廣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、好事聯播網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、飛碟聯播網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a:t>
            </a:r>
            <a:r>
              <a:rPr lang="en-US" altLang="zh-TW" sz="1200" dirty="0"/>
              <a:t>Hit FM</a:t>
            </a:r>
            <a:r>
              <a:rPr lang="zh-TW" altLang="en-US" sz="1200" dirty="0"/>
              <a:t>聯播網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a:t>
            </a:r>
            <a:r>
              <a:rPr lang="en-US" altLang="zh-TW" sz="1200" dirty="0"/>
              <a:t>News98</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、亞洲廣播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、環宇廣播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a:t>
            </a:r>
            <a:r>
              <a:rPr lang="en-US" altLang="zh-TW" sz="1200" dirty="0"/>
              <a:t>IC</a:t>
            </a:r>
            <a:r>
              <a:rPr lang="zh-TW" altLang="en-US" sz="1200" dirty="0"/>
              <a:t>之音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、全國廣播（臺中）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、城市廣播（臺中）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、大眾聯播網（高雄）</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二、廣告代理商、媒體代理商、公共關係公司、網路行銷公司、市場調查公司資料彙整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、廣告代理商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、李奧貝納（</a:t>
            </a:r>
            <a:r>
              <a:rPr lang="en-US" altLang="zh-TW" sz="1200" dirty="0"/>
              <a:t>2577-1211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、臺灣電通（</a:t>
            </a:r>
            <a:r>
              <a:rPr lang="en-US" altLang="zh-TW" sz="1200" dirty="0"/>
              <a:t>2508-8398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、奧美（</a:t>
            </a:r>
            <a:r>
              <a:rPr lang="en-US" altLang="zh-TW" sz="1200" dirty="0"/>
              <a:t>2758-8686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、智威湯遜（</a:t>
            </a:r>
            <a:r>
              <a:rPr lang="en-US" altLang="zh-TW" sz="1200" dirty="0"/>
              <a:t>3766-1000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a:t>
            </a:r>
            <a:r>
              <a:rPr lang="en-US" altLang="zh-TW" sz="1200" dirty="0"/>
              <a:t>BBDO</a:t>
            </a:r>
            <a:r>
              <a:rPr lang="zh-TW" altLang="en-US" sz="1200" dirty="0"/>
              <a:t>黃禾（</a:t>
            </a:r>
            <a:r>
              <a:rPr lang="en-US" altLang="zh-TW" sz="1200" dirty="0"/>
              <a:t>8786-6788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、麥肯（</a:t>
            </a:r>
            <a:r>
              <a:rPr lang="en-US" altLang="zh-TW" sz="1200" dirty="0"/>
              <a:t>2758-5000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、達彼思（</a:t>
            </a:r>
            <a:r>
              <a:rPr lang="en-US" altLang="zh-TW" sz="1200" dirty="0"/>
              <a:t>2505-5305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、聯旭（</a:t>
            </a:r>
            <a:r>
              <a:rPr lang="en-US" altLang="zh-TW" sz="1200" dirty="0"/>
              <a:t>8712-8555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、聯廣（</a:t>
            </a:r>
            <a:r>
              <a:rPr lang="en-US" altLang="zh-TW" sz="1200" dirty="0"/>
              <a:t>2545-5858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、上奇（</a:t>
            </a:r>
            <a:r>
              <a:rPr lang="en-US" altLang="zh-TW" sz="1200" dirty="0"/>
              <a:t>2755-8263</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、電通國華（</a:t>
            </a:r>
            <a:r>
              <a:rPr lang="en-US" altLang="zh-TW" sz="1200" dirty="0"/>
              <a:t>2528-5977</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、太笈策略（</a:t>
            </a:r>
            <a:r>
              <a:rPr lang="en-US" altLang="zh-TW" sz="1200" dirty="0"/>
              <a:t>2721-3039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、達一（</a:t>
            </a:r>
            <a:r>
              <a:rPr lang="en-US" altLang="zh-TW" sz="1200" dirty="0"/>
              <a:t>2345-1815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、靈智（</a:t>
            </a:r>
            <a:r>
              <a:rPr lang="en-US" altLang="zh-TW" sz="1200" dirty="0"/>
              <a:t>2718-5558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、東方（</a:t>
            </a:r>
            <a:r>
              <a:rPr lang="en-US" altLang="zh-TW" sz="1200" dirty="0"/>
              <a:t>2707-2141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16</a:t>
            </a:r>
            <a:r>
              <a:rPr lang="zh-TW" altLang="en-US" sz="1200" dirty="0"/>
              <a:t>、我是大衛（</a:t>
            </a:r>
            <a:r>
              <a:rPr lang="en-US" altLang="zh-TW" sz="1200" dirty="0"/>
              <a:t>2762-0660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17</a:t>
            </a:r>
            <a:r>
              <a:rPr lang="zh-TW" altLang="en-US" sz="1200" dirty="0"/>
              <a:t>、博上（</a:t>
            </a:r>
            <a:r>
              <a:rPr lang="en-US" altLang="zh-TW" sz="1200" dirty="0"/>
              <a:t>2516-8158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18</a:t>
            </a:r>
            <a:r>
              <a:rPr lang="zh-TW" altLang="en-US" sz="1200" dirty="0"/>
              <a:t>、博達華商（</a:t>
            </a:r>
            <a:r>
              <a:rPr lang="en-US" altLang="zh-TW" sz="1200" dirty="0"/>
              <a:t>2762-7889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19</a:t>
            </a:r>
            <a:r>
              <a:rPr lang="zh-TW" altLang="en-US" sz="1200" dirty="0"/>
              <a:t>、電通揚雅（</a:t>
            </a:r>
            <a:r>
              <a:rPr lang="en-US" altLang="zh-TW" sz="1200" dirty="0"/>
              <a:t>2326-7300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20</a:t>
            </a:r>
            <a:r>
              <a:rPr lang="zh-TW" altLang="en-US" sz="1200" dirty="0"/>
              <a:t>、華威葛瑞（</a:t>
            </a:r>
            <a:r>
              <a:rPr lang="en-US" altLang="zh-TW" sz="1200" dirty="0"/>
              <a:t>2578-3888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21</a:t>
            </a:r>
            <a:r>
              <a:rPr lang="zh-TW" altLang="en-US" sz="1200" dirty="0"/>
              <a:t>、陽獅（</a:t>
            </a:r>
            <a:r>
              <a:rPr lang="en-US" altLang="zh-TW" sz="1200" dirty="0"/>
              <a:t>2742-5656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22</a:t>
            </a:r>
            <a:r>
              <a:rPr lang="zh-TW" altLang="en-US" sz="1200" dirty="0"/>
              <a:t>、恆美（</a:t>
            </a:r>
            <a:r>
              <a:rPr lang="en-US" altLang="zh-TW" sz="1200" dirty="0"/>
              <a:t>2719-6696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23</a:t>
            </a:r>
            <a:r>
              <a:rPr lang="zh-TW" altLang="en-US" sz="1200" dirty="0"/>
              <a:t>、英泰（</a:t>
            </a:r>
            <a:r>
              <a:rPr lang="en-US" altLang="zh-TW" sz="1200" dirty="0"/>
              <a:t>2586-7789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24</a:t>
            </a:r>
            <a:r>
              <a:rPr lang="zh-TW" altLang="en-US" sz="1200" dirty="0"/>
              <a:t>、聯眾（</a:t>
            </a:r>
            <a:r>
              <a:rPr lang="en-US" altLang="zh-TW" sz="1200" dirty="0"/>
              <a:t>2545-5858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、媒體代理商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、凱絡媒體（</a:t>
            </a:r>
            <a:r>
              <a:rPr lang="en-US" altLang="zh-TW" sz="1200" dirty="0"/>
              <a:t>2717-5238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、媒體庫（</a:t>
            </a:r>
            <a:r>
              <a:rPr lang="en-US" altLang="zh-TW" sz="1200" dirty="0"/>
              <a:t>7710-6228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、傳立媒體（</a:t>
            </a:r>
            <a:r>
              <a:rPr lang="en-US" altLang="zh-TW" sz="1200" dirty="0"/>
              <a:t>7710-6003</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、實立媒體（</a:t>
            </a:r>
            <a:r>
              <a:rPr lang="en-US" altLang="zh-TW" sz="1200" dirty="0"/>
              <a:t>2700-3151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、貝立德（</a:t>
            </a:r>
            <a:r>
              <a:rPr lang="en-US" altLang="zh-TW" sz="1200" dirty="0"/>
              <a:t>2512-8866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、極致傳媒（</a:t>
            </a:r>
            <a:r>
              <a:rPr lang="en-US" altLang="zh-TW" sz="1200" dirty="0"/>
              <a:t>2700-2881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、浩騰媒體（</a:t>
            </a:r>
            <a:r>
              <a:rPr lang="en-US" altLang="zh-TW" sz="1200" dirty="0"/>
              <a:t>2515-1281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、星傳媒體（</a:t>
            </a:r>
            <a:r>
              <a:rPr lang="en-US" altLang="zh-TW" sz="1200" dirty="0"/>
              <a:t>2704-2211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、宏將（</a:t>
            </a:r>
            <a:r>
              <a:rPr lang="en-US" altLang="zh-TW" sz="1200" dirty="0"/>
              <a:t>2502-0598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、優勢麥肯（</a:t>
            </a:r>
            <a:r>
              <a:rPr lang="en-US" altLang="zh-TW" sz="1200" dirty="0"/>
              <a:t>7711-4800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、偉視捷（</a:t>
            </a:r>
            <a:r>
              <a:rPr lang="en-US" altLang="zh-TW" sz="1200" dirty="0"/>
              <a:t>2717-3717</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、博崍媒體（</a:t>
            </a:r>
            <a:r>
              <a:rPr lang="en-US" altLang="zh-TW" sz="1200" dirty="0"/>
              <a:t>2726-1680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、彥星傳播（</a:t>
            </a:r>
            <a:r>
              <a:rPr lang="en-US" altLang="zh-TW" sz="1200" dirty="0"/>
              <a:t>2369-0166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、競立（</a:t>
            </a:r>
            <a:r>
              <a:rPr lang="en-US" altLang="zh-TW" sz="1200" dirty="0"/>
              <a:t>7710-6161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、博報堂（</a:t>
            </a:r>
            <a:r>
              <a:rPr lang="en-US" altLang="zh-TW" sz="1200" dirty="0"/>
              <a:t>2545-7766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16</a:t>
            </a:r>
            <a:r>
              <a:rPr lang="zh-TW" altLang="en-US" sz="1200" dirty="0"/>
              <a:t>、喜思媒體（</a:t>
            </a:r>
            <a:r>
              <a:rPr lang="en-US" altLang="zh-TW" sz="1200" dirty="0"/>
              <a:t>2711-8978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、公共關係公司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、先勢（</a:t>
            </a:r>
            <a:r>
              <a:rPr lang="en-US" altLang="zh-TW" sz="1200" dirty="0"/>
              <a:t>8773-2088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、先擎（</a:t>
            </a:r>
            <a:r>
              <a:rPr lang="en-US" altLang="zh-TW" sz="1200" dirty="0"/>
              <a:t>2775-3488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、戰國策（</a:t>
            </a:r>
            <a:r>
              <a:rPr lang="en-US" altLang="zh-TW" sz="1200" dirty="0"/>
              <a:t>2357-6315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、頤德（</a:t>
            </a:r>
            <a:r>
              <a:rPr lang="en-US" altLang="zh-TW" sz="1200" dirty="0"/>
              <a:t>2704-3024</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、達豐（</a:t>
            </a:r>
            <a:r>
              <a:rPr lang="en-US" altLang="zh-TW" sz="1200" dirty="0"/>
              <a:t>2546-6086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、雙向（</a:t>
            </a:r>
            <a:r>
              <a:rPr lang="en-US" altLang="zh-TW" sz="1200" dirty="0"/>
              <a:t>2558-6698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、聯太（</a:t>
            </a:r>
            <a:r>
              <a:rPr lang="en-US" altLang="zh-TW" sz="1200" dirty="0"/>
              <a:t>2312-9034</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、精英（</a:t>
            </a:r>
            <a:r>
              <a:rPr lang="en-US" altLang="zh-TW" sz="1200" dirty="0"/>
              <a:t>8768-1218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、精采（</a:t>
            </a:r>
            <a:r>
              <a:rPr lang="en-US" altLang="zh-TW" sz="1200" dirty="0"/>
              <a:t>8768-1669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、精策（</a:t>
            </a:r>
            <a:r>
              <a:rPr lang="en-US" altLang="zh-TW" sz="1200" dirty="0"/>
              <a:t>8768-1358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、楷模（</a:t>
            </a:r>
            <a:r>
              <a:rPr lang="en-US" altLang="zh-TW" sz="1200" dirty="0"/>
              <a:t>8768-3889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、經典（</a:t>
            </a:r>
            <a:r>
              <a:rPr lang="en-US" altLang="zh-TW" sz="1200" dirty="0"/>
              <a:t>7718-7777</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、世紀奧美（</a:t>
            </a:r>
            <a:r>
              <a:rPr lang="en-US" altLang="zh-TW" sz="1200" dirty="0"/>
              <a:t>2577-2100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、威肯（</a:t>
            </a:r>
            <a:r>
              <a:rPr lang="en-US" altLang="zh-TW" sz="1200" dirty="0"/>
              <a:t>2397-0378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、奧美（</a:t>
            </a:r>
            <a:r>
              <a:rPr lang="en-US" altLang="zh-TW" sz="1200" dirty="0"/>
              <a:t>3725-1699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16</a:t>
            </a:r>
            <a:r>
              <a:rPr lang="zh-TW" altLang="en-US" sz="1200" dirty="0"/>
              <a:t>、萬博宣偉（</a:t>
            </a:r>
            <a:r>
              <a:rPr lang="en-US" altLang="zh-TW" sz="1200" dirty="0"/>
              <a:t>2722-5779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17</a:t>
            </a:r>
            <a:r>
              <a:rPr lang="zh-TW" altLang="en-US" sz="1200" dirty="0"/>
              <a:t>、知申豐泰（</a:t>
            </a:r>
            <a:r>
              <a:rPr lang="en-US" altLang="zh-TW" sz="1200" dirty="0"/>
              <a:t>2546-6086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、網路行銷公司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、數位互動行銷（</a:t>
            </a:r>
            <a:r>
              <a:rPr lang="en-US" altLang="zh-TW" sz="1200" dirty="0"/>
              <a:t>2778-3988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、米蘭數位科技（</a:t>
            </a:r>
            <a:r>
              <a:rPr lang="en-US" altLang="zh-TW" sz="1200" dirty="0"/>
              <a:t>2504-5111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、安捷達顧問（</a:t>
            </a:r>
            <a:r>
              <a:rPr lang="en-US" altLang="zh-TW" sz="1200" dirty="0"/>
              <a:t>2396-7773</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、功典資訊（</a:t>
            </a:r>
            <a:r>
              <a:rPr lang="en-US" altLang="zh-TW" sz="1200" dirty="0"/>
              <a:t>2218-3785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、貝可網路（</a:t>
            </a:r>
            <a:r>
              <a:rPr lang="en-US" altLang="zh-TW" sz="1200" dirty="0"/>
              <a:t>2721-5335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、知世網路（</a:t>
            </a:r>
            <a:r>
              <a:rPr lang="en-US" altLang="zh-TW" sz="1200" dirty="0"/>
              <a:t>2719-9933</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、傑合資訊（</a:t>
            </a:r>
            <a:r>
              <a:rPr lang="en-US" altLang="zh-TW" sz="1200" dirty="0"/>
              <a:t>2369-8018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、銀河互動網路（</a:t>
            </a:r>
            <a:r>
              <a:rPr lang="en-US" altLang="zh-TW" sz="1200" dirty="0"/>
              <a:t>6600-7079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、摩奇創意</a:t>
            </a:r>
            <a:r>
              <a:rPr lang="en-US" altLang="zh-TW" sz="1200" dirty="0"/>
              <a:t>e21</a:t>
            </a:r>
            <a:r>
              <a:rPr lang="zh-TW" altLang="en-US" sz="1200" dirty="0"/>
              <a:t>（</a:t>
            </a:r>
            <a:r>
              <a:rPr lang="en-US" altLang="zh-TW" sz="1200" dirty="0"/>
              <a:t>2516-1255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、聯網國際（</a:t>
            </a:r>
            <a:r>
              <a:rPr lang="en-US" altLang="zh-TW" sz="1200" dirty="0"/>
              <a:t>8787-1315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、奇禾互動行銷（</a:t>
            </a:r>
            <a:r>
              <a:rPr lang="en-US" altLang="zh-TW" sz="1200" dirty="0"/>
              <a:t>2322-3088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、奧美顧客關係行銷（</a:t>
            </a:r>
            <a:r>
              <a:rPr lang="en-US" altLang="zh-TW" sz="1200" dirty="0"/>
              <a:t>2758-8686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、博達華商（</a:t>
            </a:r>
            <a:r>
              <a:rPr lang="en-US" altLang="zh-TW" sz="1200" dirty="0"/>
              <a:t>2784-3632</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、傳旭科技（</a:t>
            </a:r>
            <a:r>
              <a:rPr lang="en-US" altLang="zh-TW" sz="1200" dirty="0"/>
              <a:t>2718-9155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、亞捷數位科技（</a:t>
            </a:r>
            <a:r>
              <a:rPr lang="en-US" altLang="zh-TW" sz="1200" dirty="0"/>
              <a:t>2356-0698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16</a:t>
            </a:r>
            <a:r>
              <a:rPr lang="zh-TW" altLang="en-US" sz="1200" dirty="0"/>
              <a:t>、穿透力創意行銷（</a:t>
            </a:r>
            <a:r>
              <a:rPr lang="en-US" altLang="zh-TW" sz="1200" dirty="0"/>
              <a:t>2562-0180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17</a:t>
            </a:r>
            <a:r>
              <a:rPr lang="zh-TW" altLang="en-US" sz="1200" dirty="0"/>
              <a:t>、都可行銷（</a:t>
            </a:r>
            <a:r>
              <a:rPr lang="en-US" altLang="zh-TW" sz="1200" dirty="0"/>
              <a:t>8771-0629</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、市場調查公司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、尼爾森行銷研究（</a:t>
            </a:r>
            <a:r>
              <a:rPr lang="en-US" altLang="zh-TW" sz="1200" dirty="0"/>
              <a:t>2756-8668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、尼爾森媒體研究（</a:t>
            </a:r>
            <a:r>
              <a:rPr lang="en-US" altLang="zh-TW" sz="1200" dirty="0"/>
              <a:t>2756-8668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、全國意向（</a:t>
            </a:r>
            <a:r>
              <a:rPr lang="en-US" altLang="zh-TW" sz="1200" dirty="0"/>
              <a:t>2779-1155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、易普索（</a:t>
            </a:r>
            <a:r>
              <a:rPr lang="en-US" altLang="zh-TW" sz="1200" dirty="0"/>
              <a:t>2767-1627</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、好品（</a:t>
            </a:r>
            <a:r>
              <a:rPr lang="en-US" altLang="zh-TW" sz="1200" dirty="0"/>
              <a:t>8780-0080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、中華徵信所（</a:t>
            </a:r>
            <a:r>
              <a:rPr lang="en-US" altLang="zh-TW" sz="1200" dirty="0"/>
              <a:t>8768-3266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、創市際（</a:t>
            </a:r>
            <a:r>
              <a:rPr lang="en-US" altLang="zh-TW" sz="1200" dirty="0"/>
              <a:t>2732-6828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、傳令（</a:t>
            </a:r>
            <a:r>
              <a:rPr lang="en-US" altLang="zh-TW" sz="1200" dirty="0"/>
              <a:t>2545-0118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、模範（</a:t>
            </a:r>
            <a:r>
              <a:rPr lang="en-US" altLang="zh-TW" sz="1200" dirty="0"/>
              <a:t>2570-0556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、潤利</a:t>
            </a:r>
            <a:r>
              <a:rPr lang="en-US" altLang="zh-TW" sz="1200" dirty="0"/>
              <a:t>·</a:t>
            </a:r>
            <a:r>
              <a:rPr lang="zh-TW" altLang="en-US" sz="1200" dirty="0"/>
              <a:t>艾克曼（</a:t>
            </a:r>
            <a:r>
              <a:rPr lang="en-US" altLang="zh-TW" sz="1200" dirty="0"/>
              <a:t>2924-2606</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、靈智精實（</a:t>
            </a:r>
            <a:r>
              <a:rPr lang="en-US" altLang="zh-TW" sz="1200" dirty="0"/>
              <a:t>2503-1818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、觀點（</a:t>
            </a:r>
            <a:r>
              <a:rPr lang="en-US" altLang="zh-TW" sz="1200" dirty="0"/>
              <a:t>2500-7111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、達聯行銷（</a:t>
            </a:r>
            <a:r>
              <a:rPr lang="en-US" altLang="zh-TW" sz="1200" dirty="0"/>
              <a:t>2312-9061</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、商得行銷（</a:t>
            </a:r>
            <a:r>
              <a:rPr lang="en-US" altLang="zh-TW" sz="1200" dirty="0"/>
              <a:t>2388-5058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、思緯（</a:t>
            </a:r>
            <a:r>
              <a:rPr lang="en-US" altLang="zh-TW" sz="1200" dirty="0"/>
              <a:t>2715-9123</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、廣播廣告代理商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、七福傳播公司（</a:t>
            </a:r>
            <a:r>
              <a:rPr lang="en-US" altLang="zh-TW" sz="1200" dirty="0"/>
              <a:t>2721-1668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、瑞迪廣告公司（</a:t>
            </a:r>
            <a:r>
              <a:rPr lang="en-US" altLang="zh-TW" sz="1200" dirty="0"/>
              <a:t>2776-2640</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、知鑫事業公司（</a:t>
            </a:r>
            <a:r>
              <a:rPr lang="en-US" altLang="zh-TW" sz="1200" dirty="0"/>
              <a:t>2771-5577</a:t>
            </a:r>
            <a:r>
              <a:rPr lang="zh-TW" altLang="en-US" sz="1200" dirty="0"/>
              <a:t>）</a:t>
            </a:r>
          </a:p>
          <a:p>
            <a:pPr>
              <a:lnSpc>
                <a:spcPct val="150000"/>
              </a:lnSpc>
            </a:pPr>
            <a:r>
              <a:rPr lang="en-US" altLang="zh-TW" sz="1200" dirty="0"/>
              <a:t>4</a:t>
            </a:r>
            <a:r>
              <a:rPr lang="zh-TW" altLang="en-US" sz="1200" dirty="0"/>
              <a:t>、晴天廣告公司（</a:t>
            </a:r>
            <a:r>
              <a:rPr lang="en-US" altLang="zh-TW" sz="1200" dirty="0"/>
              <a:t>2502-0578</a:t>
            </a:r>
            <a:r>
              <a:rPr lang="zh-TW" altLang="en-US" sz="1200" dirty="0"/>
              <a:t>）</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80</a:t>
            </a:fld>
            <a:endParaRPr lang="en-US" altLang="zh-CN" dirty="0"/>
          </a:p>
        </p:txBody>
      </p:sp>
    </p:spTree>
    <p:extLst>
      <p:ext uri="{BB962C8B-B14F-4D97-AF65-F5344CB8AC3E}">
        <p14:creationId xmlns:p14="http://schemas.microsoft.com/office/powerpoint/2010/main" val="29410254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第四節 促銷研究（</a:t>
            </a:r>
            <a:r>
              <a:rPr lang="en-US" altLang="zh-TW" sz="1200" dirty="0"/>
              <a:t>Sales Promotion, SP</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一、促銷快速成長之因素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促銷在現代商品行銷中已被廣泛及頻繁的使用，主要是基於以下因素：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、對某些類型產品而言，它已被證明是有用、有效果的行銷工具之一。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、競爭廠商開始有促銷的正確概念。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、不景氣的時代中，消費者對折扣產品大表歡迎。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、消費者也期待促銷活動中，得到額外的回饋補償。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、廠商彼此之間競爭的結果。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我們都可以看到百貨公司、量販店、</a:t>
            </a:r>
            <a:r>
              <a:rPr lang="en-US" altLang="zh-TW" sz="1200" dirty="0"/>
              <a:t>3C</a:t>
            </a:r>
            <a:r>
              <a:rPr lang="zh-TW" altLang="en-US" sz="1200" dirty="0"/>
              <a:t>賣場、超市等，在做年中慶、週年慶等降價、折扣的促銷活動時，經常是人潮擁擠，業績大為提升，此代表大型促銷活動是有效的行銷工具。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二、促銷的目的（</a:t>
            </a:r>
            <a:r>
              <a:rPr lang="en-US" altLang="zh-TW" sz="1200" dirty="0"/>
              <a:t>Purpose of Sales Promotion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促銷活動之目的，主要可區分為三類：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、就產品而言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藉促銷而提高知名度，並吸引潛在消費者第一次試用。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、就現有市場而言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、市場領導者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促使消費者多增加購買量，並防止品牌忠誠被轉換。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、市場挑戰者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爭取品牌遊移者轉到本公司來，提高市場占有率。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、就業績而言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希望提升業績或振作業績。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三、促銷的主要決策步驟（</a:t>
            </a:r>
            <a:r>
              <a:rPr lang="en-US" altLang="zh-TW" sz="1200" dirty="0"/>
              <a:t>Major Decision of Sales Promotion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促銷決策内容，包括以下六項，如圖</a:t>
            </a:r>
            <a:r>
              <a:rPr lang="en-US" altLang="zh-TW" sz="1200" dirty="0"/>
              <a:t>10-7</a:t>
            </a:r>
            <a:r>
              <a:rPr lang="zh-TW" altLang="en-US" sz="1200" dirty="0"/>
              <a:t>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決定促銷目標→選擇適當促銷工具→擬定促銷方案→促銷方案之測試→執行促銷方案→評估促銷結果及做修正，並做結案報告。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、決定促銷目標（</a:t>
            </a:r>
            <a:r>
              <a:rPr lang="en-US" altLang="zh-TW" sz="1200" dirty="0"/>
              <a:t>Establishing Sales Promotion Objective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促銷之主要決策，首在於建立促銷目標，而促銷目標依不同角度來看：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、就消費者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促使忠誠顧客多購買數量、促使其他品牌的使用者轉到本公司的品牌來、促使潛在顧客嘗試購買。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、就零售商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促使建立採購的慣性，協助出清存貨，促使追加進貨。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、就銷售人力組織者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提升銷售人員之士氣，協助其銷售障礙之解除。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、選擇適當的促銷工具（</a:t>
            </a:r>
            <a:r>
              <a:rPr lang="en-US" altLang="zh-TW" sz="1200" dirty="0"/>
              <a:t>Selecting Sales Promotion Tool</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、適當的促銷工具之衡量因素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、產品的性質。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、目標市場的狀況。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、成本與效益的分析。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、促銷的目標。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、競爭者的手段。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、吸引力的程度。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、產品生命週期所處階段。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、與其他推廣工具之組合搭配。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、促銷工具的種類（對消費者）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比較常見的促銷工具，大致有以下十四種：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、抽獎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例如：將標簽剪下參加抽獎活動，而獎項可能包括國外旅遊機票、家電產品、轎車、日用品等；這是最常使用的方式。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、免費樣品（</a:t>
            </a:r>
            <a:r>
              <a:rPr lang="en-US" altLang="zh-TW" sz="1200" dirty="0"/>
              <a:t>Free Charge Sample</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不少廠商將新產品投遞到消費者家中的信箱裏，免費將樣品提供給消費者使用，以打開知名度及使用習性。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、贈獎或贈現金（滿千送百及購滿贈）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例如：購買滿多少金額以上，就免費贈送手提袋或其他產品，刺激消費者購買足額，以得到贈獎。例如：買</a:t>
            </a:r>
            <a:r>
              <a:rPr lang="en-US" altLang="zh-TW" sz="1200" dirty="0"/>
              <a:t>2000</a:t>
            </a:r>
            <a:r>
              <a:rPr lang="zh-TW" altLang="en-US" sz="1200" dirty="0"/>
              <a:t>元送</a:t>
            </a:r>
            <a:r>
              <a:rPr lang="en-US" altLang="zh-TW" sz="1200" dirty="0"/>
              <a:t>200</a:t>
            </a:r>
            <a:r>
              <a:rPr lang="zh-TW" altLang="en-US" sz="1200" dirty="0"/>
              <a:t>元抵用券；或買</a:t>
            </a:r>
            <a:r>
              <a:rPr lang="en-US" altLang="zh-TW" sz="1200" dirty="0"/>
              <a:t>3000</a:t>
            </a:r>
            <a:r>
              <a:rPr lang="zh-TW" altLang="en-US" sz="1200" dirty="0"/>
              <a:t>元以上送贈品。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、折扣（全面八折、全面七折）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例如：百貨公司或超級市場，都會在時節、特殊日子或換季時，進行打折活動，通常消費者都會暫時忍耐消費，期待打折時，再大舉購買，以節省支出。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、包裝的變化（贈品包裝）</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愈來愈多廠商為了吸引消費者在購買現場的情緒，通常都會採一大一小的包裝，小的產品則屬於贈品；另外，也有組合裝或二大產品的共裝，但是價格卻較個別購買時為便宜，主要目的，還是希望藉此價格稍便宜而增加銷售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、購買點陣列與展示（</a:t>
            </a:r>
            <a:r>
              <a:rPr lang="en-US" altLang="zh-TW" sz="1200" dirty="0"/>
              <a:t>Point of Purchase Display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廠商也偶見在各種場合，以現場展示與説明，吸引消費者購買。此外，也常見在購買現場張貼海報或旗幟，以引起消費者注意。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、公開展示説明會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例如：像電腦、資訊、家電或海外房地產等產品，常會邀請潛在客戶，赴一些高級場合參觀公司公開的展示説明會，以求讓消費者增加認識與信心。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、特價品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例如：均價</a:t>
            </a:r>
            <a:r>
              <a:rPr lang="en-US" altLang="zh-TW" sz="1200" dirty="0"/>
              <a:t>99</a:t>
            </a:r>
            <a:r>
              <a:rPr lang="zh-TW" altLang="en-US" sz="1200" dirty="0"/>
              <a:t>元活動或特價區（每件</a:t>
            </a:r>
            <a:r>
              <a:rPr lang="en-US" altLang="zh-TW" sz="1200" dirty="0"/>
              <a:t>50</a:t>
            </a:r>
            <a:r>
              <a:rPr lang="zh-TW" altLang="en-US" sz="1200" dirty="0"/>
              <a:t>元、每件</a:t>
            </a:r>
            <a:r>
              <a:rPr lang="en-US" altLang="zh-TW" sz="1200" dirty="0"/>
              <a:t>99</a:t>
            </a:r>
            <a:r>
              <a:rPr lang="zh-TW" altLang="en-US" sz="1200" dirty="0"/>
              <a:t>元）或任選三樣只要很便宜的價錢。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、紅利積點換贈品或折抵現金活動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a:t>
            </a:r>
            <a:r>
              <a:rPr lang="en-US" altLang="zh-TW" sz="1200" dirty="0"/>
              <a:t>SOGO</a:t>
            </a:r>
            <a:r>
              <a:rPr lang="zh-TW" altLang="en-US" sz="1200" dirty="0"/>
              <a:t>與愛買的</a:t>
            </a:r>
            <a:r>
              <a:rPr lang="en-US" altLang="zh-TW" sz="1200" dirty="0"/>
              <a:t>Happy go</a:t>
            </a:r>
            <a:r>
              <a:rPr lang="zh-TW" altLang="en-US" sz="1200" dirty="0"/>
              <a:t>卡、家樂福的好康卡、全聯的福利卡等。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、贈送折價券或抵用券（</a:t>
            </a:r>
            <a:r>
              <a:rPr lang="en-US" altLang="zh-TW" sz="1200" dirty="0"/>
              <a:t>Coupon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、加價購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消費者只要再花一些錢，就可以買到更貴更好的另一個產品。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、買第二個，以八折優待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、來店禮及刷卡禮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、加送期數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例如：兒童雜誌每月</a:t>
            </a:r>
            <a:r>
              <a:rPr lang="en-US" altLang="zh-TW" sz="1200" dirty="0"/>
              <a:t>300</a:t>
            </a:r>
            <a:r>
              <a:rPr lang="zh-TW" altLang="en-US" sz="1200" dirty="0"/>
              <a:t>元，一年期</a:t>
            </a:r>
            <a:r>
              <a:rPr lang="en-US" altLang="zh-TW" sz="1200" dirty="0"/>
              <a:t>3500</a:t>
            </a:r>
            <a:r>
              <a:rPr lang="zh-TW" altLang="en-US" sz="1200" dirty="0"/>
              <a:t>元；但新訂戶免費加送</a:t>
            </a:r>
            <a:r>
              <a:rPr lang="en-US" altLang="zh-TW" sz="1200" dirty="0"/>
              <a:t>2</a:t>
            </a:r>
            <a:r>
              <a:rPr lang="zh-TW" altLang="en-US" sz="1200" dirty="0"/>
              <a:t>期，合計一年共</a:t>
            </a:r>
            <a:r>
              <a:rPr lang="en-US" altLang="zh-TW" sz="1200" dirty="0"/>
              <a:t>14</a:t>
            </a:r>
            <a:r>
              <a:rPr lang="zh-TW" altLang="en-US" sz="1200" dirty="0"/>
              <a:t>期可看。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上述幾種是專對消費者可採用之促銷方式。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、對通路商之促銷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對銷售通路的經銷商、批發商或零售商之促銷方式，則有不一樣的方式，較常採用：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、當進貨量或銷售量超過某一數量後，即給予價格折扣。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、常舉行業績競賽，優秀者贈予金獎牌或招待國外旅遊或頒發獎金等。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、給予經銷商票期拉長，或者允許先進貨有賣出再收款。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、協助經銷商之店面進行改裝或張貼丙烯酸塑料（</a:t>
            </a:r>
            <a:r>
              <a:rPr lang="en-US" altLang="zh-TW" sz="1200" dirty="0"/>
              <a:t>acrylic, </a:t>
            </a:r>
            <a:r>
              <a:rPr lang="zh-TW" altLang="en-US" sz="1200" dirty="0"/>
              <a:t>壓克力）材質招牌等。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兹圖示各種促銷工具與方式如圖</a:t>
            </a:r>
            <a:r>
              <a:rPr lang="en-US" altLang="zh-TW" sz="1200" dirty="0"/>
              <a:t>10-8</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10-8</a:t>
            </a:r>
            <a:r>
              <a:rPr lang="zh-TW" altLang="en-US" sz="1200" dirty="0"/>
              <a:t>促銷工具：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一、對消費者：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、免費樣品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、折價券、抵用券、商品券、禮品券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、贈品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、抽贈獎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、折扣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、特價品、特價區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、紅利積點折抵現金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、均一價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、加價購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、第二個起，以折扣優待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、買</a:t>
            </a:r>
            <a:r>
              <a:rPr lang="en-US" altLang="zh-TW" sz="1200" dirty="0"/>
              <a:t>2000</a:t>
            </a:r>
            <a:r>
              <a:rPr lang="zh-TW" altLang="en-US" sz="1200" dirty="0"/>
              <a:t>元送</a:t>
            </a:r>
            <a:r>
              <a:rPr lang="en-US" altLang="zh-TW" sz="1200" dirty="0"/>
              <a:t>200</a:t>
            </a:r>
            <a:r>
              <a:rPr lang="zh-TW" altLang="en-US" sz="1200" dirty="0"/>
              <a:t>元禮品券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、來店禮及刷卡禮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、加送期數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、附贈品包裝</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二、對通路商：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、提高折扣率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、出國旅遊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、參股（入股）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、津貼補助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、贈品、贈獎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、展示會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三、對業務人員：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、業務競賽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、提高獎金率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、出國旅遊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、晉升職務</a:t>
            </a:r>
          </a:p>
          <a:p>
            <a:pPr>
              <a:lnSpc>
                <a:spcPct val="150000"/>
              </a:lnSpc>
            </a:pPr>
            <a:r>
              <a:rPr lang="en-US" altLang="zh-TW" sz="1200" dirty="0"/>
              <a:t>5</a:t>
            </a:r>
            <a:r>
              <a:rPr lang="zh-TW" altLang="en-US" sz="1200" dirty="0"/>
              <a:t>、國外受訓，參訪</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81</a:t>
            </a:fld>
            <a:endParaRPr lang="en-US" altLang="zh-CN" dirty="0"/>
          </a:p>
        </p:txBody>
      </p:sp>
    </p:spTree>
    <p:extLst>
      <p:ext uri="{BB962C8B-B14F-4D97-AF65-F5344CB8AC3E}">
        <p14:creationId xmlns:p14="http://schemas.microsoft.com/office/powerpoint/2010/main" val="10277313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、擬定促銷方案（</a:t>
            </a:r>
            <a:r>
              <a:rPr lang="en-US" altLang="zh-TW" sz="1200" dirty="0"/>
              <a:t>Developing Sales Promotion Program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對於研訂一個完整、可行與有效果的促銷方案，尚需考量以下幾項細節決策：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、誘因大小的考量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促銷方案誘因太小，則引不起消費者注意，但太大又要顧及鉅額費用是否有其代價的考量。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、媒體分配的考量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促銷費用應如何適切分配於各媒體，以達到最大的告知與吸引效果，應多評估。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、促銷的時機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促銷活動推出的時機，必須慎重評估，不能過早，但也不能落於人後，應考慮多項因素，再做決定。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、促銷時間的長短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促銷時間太短會使人感到過於急迫而缺乏印象，但時間太長則令人感到不像是促銷的味道，而且熱氣會散掉。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、促銷的對象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促銷當然要有對象，不可能亂打高空，但每一類群對象之適用條件與狀況都不太一致，因此，必須研究適合的方案。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、促銷的總預算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廠商用於推廣費用，在正常狀況下，都是有一定的預算與計畫。因此，一般來説，所謂的促銷計畫都是在預算下的產物，不可能天馬行空式的去做促銷規劃。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、促銷方案之測試（</a:t>
            </a:r>
            <a:r>
              <a:rPr lang="en-US" altLang="zh-TW" sz="1200" dirty="0"/>
              <a:t>Pre-test of SP Program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促銷方案在各種條件允許下，應可以事前加以測試，以了解：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、促銷工具是否合適。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、誘因的大小是否最佳。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、表達的方式是否有效。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、執行與控制促銷方案（</a:t>
            </a:r>
            <a:r>
              <a:rPr lang="en-US" altLang="zh-TW" sz="1200" dirty="0"/>
              <a:t>Implementation and Control of SP Program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促銷方案既定之後，應該有前置準備時間、正式執行時間與結束後評估時間等三項時程安排；而控制的目的，乃在使方案精神與標準不產生偏差。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六</a:t>
            </a:r>
            <a:r>
              <a:rPr lang="en-US" altLang="zh-TW" sz="1200" dirty="0"/>
              <a:t>)</a:t>
            </a:r>
            <a:r>
              <a:rPr lang="zh-TW" altLang="en-US" sz="1200" dirty="0"/>
              <a:t>、評估促銷的結果並做結案報告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的評估方法有幾種，但仍以比較促銷前、促銷時與促銷後之銷售量變化情況，為最主要之方式，因為這是比較數量化的指標。最後，行銷部門内還要針對每一次活動結束後，提出結案報告作為檢討，並列入下一次作業的借鏡與精進改善之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四、某大型促銷（</a:t>
            </a:r>
            <a:r>
              <a:rPr lang="en-US" altLang="zh-TW" sz="1200" dirty="0"/>
              <a:t>Sales-Promotion, SP</a:t>
            </a:r>
            <a:r>
              <a:rPr lang="zh-TW" altLang="en-US" sz="1200" dirty="0"/>
              <a:t>）活動舉辦，事後如何評估其效益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、不景氣下，促銷活動成為要角</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在面臨景氣低迷、買氣保守、消費者簡約生活與消費保守心態下，廠商一定會推出各式各樣的大型促銷（</a:t>
            </a:r>
            <a:r>
              <a:rPr lang="en-US" altLang="zh-TW" sz="1200" dirty="0"/>
              <a:t>Sales-Promotion, SP</a:t>
            </a:r>
            <a:r>
              <a:rPr lang="zh-TW" altLang="en-US" sz="1200" dirty="0"/>
              <a:t>）活動，以提振買氣與拉升衰退的業績。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例如：像百貨公司每年的年中慶與年終慶兩次大型促銷活動，還有燦坤</a:t>
            </a:r>
            <a:r>
              <a:rPr lang="en-US" altLang="zh-TW" sz="1200" dirty="0"/>
              <a:t>3C</a:t>
            </a:r>
            <a:r>
              <a:rPr lang="zh-TW" altLang="en-US" sz="1200" dirty="0"/>
              <a:t>的會員招待會、全國電子的破盤</a:t>
            </a:r>
            <a:r>
              <a:rPr lang="en-US" altLang="zh-TW" sz="1200" dirty="0"/>
              <a:t>4</a:t>
            </a:r>
            <a:r>
              <a:rPr lang="zh-TW" altLang="en-US" sz="1200" dirty="0"/>
              <a:t>日促銷活動、大賣場的各種節慶促銷活動或主題活動、消費品廠商的百萬大抽獎、包裝促銷活動（買三送一）或是超市郵寄或定點派發（</a:t>
            </a:r>
            <a:r>
              <a:rPr lang="en-US" altLang="zh-TW" sz="1200" dirty="0"/>
              <a:t>direct mail, DM</a:t>
            </a:r>
            <a:r>
              <a:rPr lang="zh-TW" altLang="en-US" sz="1200" dirty="0"/>
              <a:t>）促銷商品的八折價起等，各種販促活動都是經常可見。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、評估效益的方法及内容（兩個案例）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今天，如果以某消費品廠商舉辦慶祝母親節，其產品在某一個月内，全面八折起為例，事後，要如何評估此折扣戰活動的效益大或小，則要做以下的分析：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第一：首先，要拿過去平均每月的損益表狀況，來做比較的基準。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第二：其次，要以這次折扣戰後的那個月之損益表狀況，來做比過去平均數的狀況是否要好些。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1&gt;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某廠商舉辦千萬大抽獎活動，該月份總計增加支出</a:t>
            </a:r>
            <a:r>
              <a:rPr lang="en-US" altLang="zh-TW" sz="1200" dirty="0"/>
              <a:t>1000</a:t>
            </a:r>
            <a:r>
              <a:rPr lang="zh-TW" altLang="en-US" sz="1200" dirty="0"/>
              <a:t>萬元的抽獎品及</a:t>
            </a:r>
            <a:r>
              <a:rPr lang="en-US" altLang="zh-TW" sz="1200" dirty="0"/>
              <a:t>1000</a:t>
            </a:r>
            <a:r>
              <a:rPr lang="zh-TW" altLang="en-US" sz="1200" dirty="0"/>
              <a:t>萬元的廣宣費用，故合計增加</a:t>
            </a:r>
            <a:r>
              <a:rPr lang="en-US" altLang="zh-TW" sz="1200" dirty="0"/>
              <a:t>2000</a:t>
            </a:r>
            <a:r>
              <a:rPr lang="zh-TW" altLang="en-US" sz="1200" dirty="0"/>
              <a:t>萬元的行銷費用。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、營業收入：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上月份損益狀況：</a:t>
            </a:r>
            <a:r>
              <a:rPr lang="en-US" altLang="zh-TW" sz="1200" dirty="0"/>
              <a:t>3</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本月執行千萬大抽獎活動後損益：</a:t>
            </a:r>
            <a:r>
              <a:rPr lang="en-US" altLang="zh-TW" sz="1200" dirty="0"/>
              <a:t>3.75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增減狀況：營收增加</a:t>
            </a:r>
            <a:r>
              <a:rPr lang="en-US" altLang="zh-TW" sz="1200" dirty="0"/>
              <a:t>7500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、營業成本：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上月份損益狀況：</a:t>
            </a:r>
            <a:r>
              <a:rPr lang="en-US" altLang="zh-TW" sz="1200" dirty="0"/>
              <a:t>2.1</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本月執行千萬大抽獎活動後損益：</a:t>
            </a:r>
            <a:r>
              <a:rPr lang="en-US" altLang="zh-TW" sz="1200" dirty="0"/>
              <a:t>2.5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增減狀況：成本增加</a:t>
            </a:r>
            <a:r>
              <a:rPr lang="en-US" altLang="zh-TW" sz="1200" dirty="0"/>
              <a:t>4000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、營業毛利：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上月份損益狀況：</a:t>
            </a:r>
            <a:r>
              <a:rPr lang="en-US" altLang="zh-TW" sz="1200" dirty="0"/>
              <a:t>9000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本月執行千萬大抽獎活動後損益：</a:t>
            </a:r>
            <a:r>
              <a:rPr lang="en-US" altLang="zh-TW" sz="1200" dirty="0"/>
              <a:t>1</a:t>
            </a:r>
            <a:r>
              <a:rPr lang="zh-TW" altLang="en-US" sz="1200" dirty="0"/>
              <a:t>億</a:t>
            </a:r>
            <a:r>
              <a:rPr lang="en-US" altLang="zh-TW" sz="1200" dirty="0"/>
              <a:t>2500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增減狀況：毛利額增加</a:t>
            </a:r>
            <a:r>
              <a:rPr lang="en-US" altLang="zh-TW" sz="1200" dirty="0"/>
              <a:t>3500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、營業費用：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上月份損益狀況：</a:t>
            </a:r>
            <a:r>
              <a:rPr lang="en-US" altLang="zh-TW" sz="1200" dirty="0"/>
              <a:t>9500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本月執行千萬大抽獎活動後損益：</a:t>
            </a:r>
            <a:r>
              <a:rPr lang="en-US" altLang="zh-TW" sz="1200" dirty="0"/>
              <a:t>9500</a:t>
            </a:r>
            <a:r>
              <a:rPr lang="zh-TW" altLang="en-US" sz="1200" dirty="0"/>
              <a:t>萬元</a:t>
            </a:r>
            <a:r>
              <a:rPr lang="en-US" altLang="zh-TW" sz="1200" dirty="0"/>
              <a:t>+2000</a:t>
            </a:r>
            <a:r>
              <a:rPr lang="zh-TW" altLang="en-US" sz="1200" dirty="0"/>
              <a:t>萬元</a:t>
            </a:r>
            <a:r>
              <a:rPr lang="en-US" altLang="zh-TW" sz="1200" dirty="0"/>
              <a:t>=1</a:t>
            </a:r>
            <a:r>
              <a:rPr lang="zh-TW" altLang="en-US" sz="1200" dirty="0"/>
              <a:t>億</a:t>
            </a:r>
            <a:r>
              <a:rPr lang="en-US" altLang="zh-TW" sz="1200" dirty="0"/>
              <a:t>1500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增減狀況：費用增加</a:t>
            </a:r>
            <a:r>
              <a:rPr lang="en-US" altLang="zh-TW" sz="1200" dirty="0"/>
              <a:t>2000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、虧損：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上月份損益狀況：</a:t>
            </a:r>
            <a:r>
              <a:rPr lang="en-US" altLang="zh-TW" sz="1200" dirty="0"/>
              <a:t>-500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本月執行千萬大抽獎活動後損益：</a:t>
            </a:r>
            <a:r>
              <a:rPr lang="en-US" altLang="zh-TW" sz="1200" dirty="0"/>
              <a:t>+1000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增減狀況：獲利增加</a:t>
            </a:r>
            <a:r>
              <a:rPr lang="en-US" altLang="zh-TW" sz="1200" dirty="0"/>
              <a:t>1500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、總結：此次促銷活動效益顯著，營收額增加二成多，而毛利額也因而增加</a:t>
            </a:r>
            <a:r>
              <a:rPr lang="en-US" altLang="zh-TW" sz="1200" dirty="0"/>
              <a:t>3500</a:t>
            </a:r>
            <a:r>
              <a:rPr lang="zh-TW" altLang="en-US" sz="1200" dirty="0"/>
              <a:t>萬元，故扣掉此次活動的</a:t>
            </a:r>
            <a:r>
              <a:rPr lang="en-US" altLang="zh-TW" sz="1200" dirty="0"/>
              <a:t>2000</a:t>
            </a:r>
            <a:r>
              <a:rPr lang="zh-TW" altLang="en-US" sz="1200" dirty="0"/>
              <a:t>萬元行銷費用，故仍能淨賺</a:t>
            </a:r>
            <a:r>
              <a:rPr lang="en-US" altLang="zh-TW" sz="1200" dirty="0"/>
              <a:t>1500</a:t>
            </a:r>
            <a:r>
              <a:rPr lang="zh-TW" altLang="en-US" sz="1200" dirty="0"/>
              <a:t>萬元。此比上月虧損</a:t>
            </a:r>
            <a:r>
              <a:rPr lang="en-US" altLang="zh-TW" sz="1200" dirty="0"/>
              <a:t>500</a:t>
            </a:r>
            <a:r>
              <a:rPr lang="zh-TW" altLang="en-US" sz="1200" dirty="0"/>
              <a:t>萬元的狀況改善很多。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2&gt;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兹例舉數據比較分析，如下：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表</a:t>
            </a:r>
            <a:r>
              <a:rPr lang="en-US" altLang="zh-TW" sz="1200" dirty="0"/>
              <a:t>10-3</a:t>
            </a:r>
            <a:r>
              <a:rPr lang="zh-TW" altLang="en-US" sz="1200" dirty="0"/>
              <a:t>折扣促銷月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、營業收入：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過去平均每月損益：</a:t>
            </a:r>
            <a:r>
              <a:rPr lang="en-US" altLang="zh-TW" sz="1200" dirty="0"/>
              <a:t>4</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1</a:t>
            </a:r>
            <a:r>
              <a:rPr lang="zh-TW" altLang="en-US" sz="1200" dirty="0"/>
              <a:t>（效益大）：</a:t>
            </a:r>
            <a:r>
              <a:rPr lang="en-US" altLang="zh-TW" sz="1200" dirty="0"/>
              <a:t>9.25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2</a:t>
            </a:r>
            <a:r>
              <a:rPr lang="zh-TW" altLang="en-US" sz="1200" dirty="0"/>
              <a:t>（效益普通）：</a:t>
            </a:r>
            <a:r>
              <a:rPr lang="en-US" altLang="zh-TW" sz="1200" dirty="0"/>
              <a:t>8.25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3</a:t>
            </a:r>
            <a:r>
              <a:rPr lang="zh-TW" altLang="en-US" sz="1200" dirty="0"/>
              <a:t>（效益差）：</a:t>
            </a:r>
            <a:r>
              <a:rPr lang="en-US" altLang="zh-TW" sz="1200" dirty="0"/>
              <a:t>7.25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、營業成本：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過去平均每月損益：</a:t>
            </a:r>
            <a:r>
              <a:rPr lang="en-US" altLang="zh-TW" sz="1200" dirty="0"/>
              <a:t>2.4</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1</a:t>
            </a:r>
            <a:r>
              <a:rPr lang="zh-TW" altLang="en-US" sz="1200" dirty="0"/>
              <a:t>（效益大）：</a:t>
            </a:r>
            <a:r>
              <a:rPr lang="en-US" altLang="zh-TW" sz="1200" dirty="0"/>
              <a:t>7.4</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2</a:t>
            </a:r>
            <a:r>
              <a:rPr lang="zh-TW" altLang="en-US" sz="1200" dirty="0"/>
              <a:t>（效益普通）：</a:t>
            </a:r>
            <a:r>
              <a:rPr lang="en-US" altLang="zh-TW" sz="1200" dirty="0"/>
              <a:t>7.6</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3</a:t>
            </a:r>
            <a:r>
              <a:rPr lang="zh-TW" altLang="en-US" sz="1200" dirty="0"/>
              <a:t>（效益差）：</a:t>
            </a:r>
            <a:r>
              <a:rPr lang="en-US" altLang="zh-TW" sz="1200" dirty="0"/>
              <a:t>6.8</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、營業毛利：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過去平均每月損益：</a:t>
            </a:r>
            <a:r>
              <a:rPr lang="en-US" altLang="zh-TW" sz="1200" dirty="0"/>
              <a:t>1.6</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1</a:t>
            </a:r>
            <a:r>
              <a:rPr lang="zh-TW" altLang="en-US" sz="1200" dirty="0"/>
              <a:t>（效益大）：</a:t>
            </a:r>
            <a:r>
              <a:rPr lang="en-US" altLang="zh-TW" sz="1200" dirty="0"/>
              <a:t>1.85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2</a:t>
            </a:r>
            <a:r>
              <a:rPr lang="zh-TW" altLang="en-US" sz="1200" dirty="0"/>
              <a:t>（效益普通）：</a:t>
            </a:r>
            <a:r>
              <a:rPr lang="en-US" altLang="zh-TW" sz="1200" dirty="0"/>
              <a:t>1.65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3</a:t>
            </a:r>
            <a:r>
              <a:rPr lang="zh-TW" altLang="en-US" sz="1200" dirty="0"/>
              <a:t>（效益差）：</a:t>
            </a:r>
            <a:r>
              <a:rPr lang="en-US" altLang="zh-TW" sz="1200" dirty="0"/>
              <a:t>1.45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、營業費用：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過去平均每月損益：</a:t>
            </a:r>
            <a:r>
              <a:rPr lang="en-US" altLang="zh-TW" sz="1200" dirty="0"/>
              <a:t>1.2</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1</a:t>
            </a:r>
            <a:r>
              <a:rPr lang="zh-TW" altLang="en-US" sz="1200" dirty="0"/>
              <a:t>（效益大）：</a:t>
            </a:r>
            <a:r>
              <a:rPr lang="en-US" altLang="zh-TW" sz="1200" dirty="0"/>
              <a:t>1.25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2</a:t>
            </a:r>
            <a:r>
              <a:rPr lang="zh-TW" altLang="en-US" sz="1200" dirty="0"/>
              <a:t>（效益普通）：</a:t>
            </a:r>
            <a:r>
              <a:rPr lang="en-US" altLang="zh-TW" sz="1200" dirty="0"/>
              <a:t>1.25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3</a:t>
            </a:r>
            <a:r>
              <a:rPr lang="zh-TW" altLang="en-US" sz="1200" dirty="0"/>
              <a:t>（效益差）：</a:t>
            </a:r>
            <a:r>
              <a:rPr lang="en-US" altLang="zh-TW" sz="1200" dirty="0"/>
              <a:t>1.25</a:t>
            </a:r>
            <a:r>
              <a:rPr lang="zh-TW" altLang="en-US" sz="1200" dirty="0"/>
              <a:t>億元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、稅前淨利：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過去平均每月損益：</a:t>
            </a:r>
            <a:r>
              <a:rPr lang="en-US" altLang="zh-TW" sz="1200" dirty="0"/>
              <a:t>4000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1</a:t>
            </a:r>
            <a:r>
              <a:rPr lang="zh-TW" altLang="en-US" sz="1200" dirty="0"/>
              <a:t>（效益大）：</a:t>
            </a:r>
            <a:r>
              <a:rPr lang="en-US" altLang="zh-TW" sz="1200" dirty="0"/>
              <a:t>6000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2</a:t>
            </a:r>
            <a:r>
              <a:rPr lang="zh-TW" altLang="en-US" sz="1200" dirty="0"/>
              <a:t>（效益普通）：</a:t>
            </a:r>
            <a:r>
              <a:rPr lang="en-US" altLang="zh-TW" sz="1200" dirty="0"/>
              <a:t>4000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3</a:t>
            </a:r>
            <a:r>
              <a:rPr lang="zh-TW" altLang="en-US" sz="1200" dirty="0"/>
              <a:t>（效益差）：</a:t>
            </a:r>
            <a:r>
              <a:rPr lang="en-US" altLang="zh-TW" sz="1200" dirty="0"/>
              <a:t>2000</a:t>
            </a:r>
            <a:r>
              <a:rPr lang="zh-TW" altLang="en-US" sz="1200" dirty="0"/>
              <a:t>萬元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、説明：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過去平均每月損益：</a:t>
            </a:r>
            <a:r>
              <a:rPr lang="en-US" altLang="zh-TW" sz="1200" dirty="0"/>
              <a:t>(1)</a:t>
            </a:r>
            <a:r>
              <a:rPr lang="zh-TW" altLang="en-US" sz="1200" dirty="0"/>
              <a:t>、過去平均每月的獲利維持在</a:t>
            </a:r>
            <a:r>
              <a:rPr lang="en-US" altLang="zh-TW" sz="1200" dirty="0"/>
              <a:t>4000</a:t>
            </a:r>
            <a:r>
              <a:rPr lang="zh-TW" altLang="en-US" sz="1200" dirty="0"/>
              <a:t>萬元左右。</a:t>
            </a:r>
            <a:r>
              <a:rPr lang="en-US" altLang="zh-TW" sz="1200" dirty="0"/>
              <a:t>(2)</a:t>
            </a:r>
            <a:r>
              <a:rPr lang="zh-TW" altLang="en-US" sz="1200" dirty="0"/>
              <a:t>、註</a:t>
            </a:r>
            <a:r>
              <a:rPr lang="en-US" altLang="zh-TW" sz="1200" dirty="0"/>
              <a:t>1</a:t>
            </a:r>
            <a:r>
              <a:rPr lang="zh-TW" altLang="en-US" sz="1200" dirty="0"/>
              <a:t>：此公司的平均產品成本率為</a:t>
            </a:r>
            <a:r>
              <a:rPr lang="en-US" altLang="zh-TW" sz="1200" dirty="0"/>
              <a:t>60%</a:t>
            </a:r>
            <a:r>
              <a:rPr lang="zh-TW" altLang="en-US" sz="1200" dirty="0"/>
              <a:t>、毛利率為</a:t>
            </a:r>
            <a:r>
              <a:rPr lang="en-US" altLang="zh-TW" sz="1200" dirty="0"/>
              <a:t>40%</a:t>
            </a:r>
            <a:r>
              <a:rPr lang="zh-TW" altLang="en-US" sz="1200" dirty="0"/>
              <a:t>。</a:t>
            </a:r>
            <a:r>
              <a:rPr lang="en-US" altLang="zh-TW" sz="1200" dirty="0"/>
              <a:t>(3)</a:t>
            </a:r>
            <a:r>
              <a:rPr lang="zh-TW" altLang="en-US" sz="1200" dirty="0"/>
              <a:t>、註</a:t>
            </a:r>
            <a:r>
              <a:rPr lang="en-US" altLang="zh-TW" sz="1200" dirty="0"/>
              <a:t>2</a:t>
            </a:r>
            <a:r>
              <a:rPr lang="zh-TW" altLang="en-US" sz="1200" dirty="0"/>
              <a:t>：當月打八折後，毛利率將降為</a:t>
            </a:r>
            <a:r>
              <a:rPr lang="en-US" altLang="zh-TW" sz="1200" dirty="0"/>
              <a:t>20%</a:t>
            </a:r>
            <a:r>
              <a:rPr lang="zh-TW" altLang="en-US" sz="1200" dirty="0"/>
              <a:t>而已。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1</a:t>
            </a:r>
            <a:r>
              <a:rPr lang="zh-TW" altLang="en-US" sz="1200" dirty="0"/>
              <a:t>（效益大）：</a:t>
            </a:r>
            <a:r>
              <a:rPr lang="en-US" altLang="zh-TW" sz="1200" dirty="0"/>
              <a:t>(1)</a:t>
            </a:r>
            <a:r>
              <a:rPr lang="zh-TW" altLang="en-US" sz="1200" dirty="0"/>
              <a:t>、折扣促銷之後，該月份的營收額倍增到</a:t>
            </a:r>
            <a:r>
              <a:rPr lang="en-US" altLang="zh-TW" sz="1200" dirty="0"/>
              <a:t>9.25</a:t>
            </a:r>
            <a:r>
              <a:rPr lang="zh-TW" altLang="en-US" sz="1200" dirty="0"/>
              <a:t>億元，而獲利額則上升到</a:t>
            </a:r>
            <a:r>
              <a:rPr lang="en-US" altLang="zh-TW" sz="1200" dirty="0"/>
              <a:t>6000</a:t>
            </a:r>
            <a:r>
              <a:rPr lang="zh-TW" altLang="en-US" sz="1200" dirty="0"/>
              <a:t>萬元；比過去平均的</a:t>
            </a:r>
            <a:r>
              <a:rPr lang="en-US" altLang="zh-TW" sz="1200" dirty="0"/>
              <a:t>4000</a:t>
            </a:r>
            <a:r>
              <a:rPr lang="zh-TW" altLang="en-US" sz="1200" dirty="0"/>
              <a:t>萬元更多。</a:t>
            </a:r>
            <a:r>
              <a:rPr lang="en-US" altLang="zh-TW" sz="1200" dirty="0"/>
              <a:t>(2)</a:t>
            </a:r>
            <a:r>
              <a:rPr lang="zh-TW" altLang="en-US" sz="1200" dirty="0"/>
              <a:t>、而且營業額的現金流量，也從</a:t>
            </a:r>
            <a:r>
              <a:rPr lang="en-US" altLang="zh-TW" sz="1200" dirty="0"/>
              <a:t>4</a:t>
            </a:r>
            <a:r>
              <a:rPr lang="zh-TW" altLang="en-US" sz="1200" dirty="0"/>
              <a:t>億元上升到</a:t>
            </a:r>
            <a:r>
              <a:rPr lang="en-US" altLang="zh-TW" sz="1200" dirty="0"/>
              <a:t>9.25</a:t>
            </a:r>
            <a:r>
              <a:rPr lang="zh-TW" altLang="en-US" sz="1200" dirty="0"/>
              <a:t>億元。</a:t>
            </a:r>
            <a:r>
              <a:rPr lang="en-US" altLang="zh-TW" sz="1200" dirty="0"/>
              <a:t>(3)</a:t>
            </a:r>
            <a:r>
              <a:rPr lang="zh-TW" altLang="en-US" sz="1200" dirty="0"/>
              <a:t>、故為成功的促銷活動。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2</a:t>
            </a:r>
            <a:r>
              <a:rPr lang="zh-TW" altLang="en-US" sz="1200" dirty="0"/>
              <a:t>（效益普通）：</a:t>
            </a:r>
            <a:r>
              <a:rPr lang="en-US" altLang="zh-TW" sz="1200" dirty="0"/>
              <a:t>(1)</a:t>
            </a:r>
            <a:r>
              <a:rPr lang="zh-TW" altLang="en-US" sz="1200" dirty="0"/>
              <a:t>、折扣促銷之後的獲利額與過去的</a:t>
            </a:r>
            <a:r>
              <a:rPr lang="en-US" altLang="zh-TW" sz="1200" dirty="0"/>
              <a:t>4000</a:t>
            </a:r>
            <a:r>
              <a:rPr lang="zh-TW" altLang="en-US" sz="1200" dirty="0"/>
              <a:t>萬元維持相同，故未出現好績效。</a:t>
            </a:r>
            <a:r>
              <a:rPr lang="en-US" altLang="zh-TW" sz="1200" dirty="0"/>
              <a:t>(2)</a:t>
            </a:r>
            <a:r>
              <a:rPr lang="zh-TW" altLang="en-US" sz="1200" dirty="0"/>
              <a:t>、但營收額有增加，可達成原訂年度預算目標。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狀況</a:t>
            </a:r>
            <a:r>
              <a:rPr lang="en-US" altLang="zh-TW" sz="1200" dirty="0"/>
              <a:t>3</a:t>
            </a:r>
            <a:r>
              <a:rPr lang="zh-TW" altLang="en-US" sz="1200" dirty="0"/>
              <a:t>（效益差）：</a:t>
            </a:r>
            <a:r>
              <a:rPr lang="en-US" altLang="zh-TW" sz="1200" dirty="0"/>
              <a:t>(1)</a:t>
            </a:r>
            <a:r>
              <a:rPr lang="zh-TW" altLang="en-US" sz="1200" dirty="0"/>
              <a:t>、此狀況代表獲利額反從過去的</a:t>
            </a:r>
            <a:r>
              <a:rPr lang="en-US" altLang="zh-TW" sz="1200" dirty="0"/>
              <a:t>4000</a:t>
            </a:r>
            <a:r>
              <a:rPr lang="zh-TW" altLang="en-US" sz="1200" dirty="0"/>
              <a:t>萬元下降為</a:t>
            </a:r>
            <a:r>
              <a:rPr lang="en-US" altLang="zh-TW" sz="1200" dirty="0"/>
              <a:t>2000</a:t>
            </a:r>
            <a:r>
              <a:rPr lang="zh-TW" altLang="en-US" sz="1200" dirty="0"/>
              <a:t>萬元。主因是此次折扣戰降低了二成毛利率，而且增加</a:t>
            </a:r>
            <a:r>
              <a:rPr lang="en-US" altLang="zh-TW" sz="1200" dirty="0"/>
              <a:t>5000</a:t>
            </a:r>
            <a:r>
              <a:rPr lang="zh-TW" altLang="en-US" sz="1200" dirty="0"/>
              <a:t>萬元的廣宣費用。</a:t>
            </a:r>
            <a:r>
              <a:rPr lang="en-US" altLang="zh-TW" sz="1200" dirty="0"/>
              <a:t>(2)</a:t>
            </a:r>
            <a:r>
              <a:rPr lang="zh-TW" altLang="en-US" sz="1200" dirty="0"/>
              <a:t>、營收額目標沒有達成，故效益算是差的。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、促銷活動的目的與效益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很多企業舉辦促銷活動時，其目的是多元的，但是，除非是很成功的促銷活動，否則並不容易完全達到這些目的與效益。包括：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、希望提振營業收入或提振業績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在不景氣之下，很多企業的營收目標大都無法如期達成，或是較去年同期更為衰退，或微幅減少。因此，提振及達成年初所訂的年度營收額目標預算，是第一個主要目的。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、希望獲取更多的現金流入（</a:t>
            </a:r>
            <a:r>
              <a:rPr lang="en-US" altLang="zh-TW" sz="1200" dirty="0"/>
              <a:t>Cash-in-flow</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促銷活動當然會增加一些營收，因此，也帶來增加的現金在手，這對公司老闆的現金週轉需求是很重要的。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、希望出清過期、過季、過多的庫存品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當季節過了，食品飲料的有效期限將到期，以及生產工廠堆積太多庫存品時，或代理商進口太多而未能順利賣出時，廠商也會透過促銷活動出清商品，至少取得一些現金在手，即使可能虧錢在賣。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第五節 國内案例介紹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1&gt; </a:t>
            </a:r>
            <a:r>
              <a:rPr lang="zh-TW" altLang="en-US" sz="1200" dirty="0"/>
              <a:t>某年某電視購物臺七月份主題活動企劃案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個案大綱説明：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一、企劃架構圖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二、前言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三、活動名稱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四、活動時間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五、企劃概要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六、商品建議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七、宣傳計畫</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八、經費預估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九、工作進度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十、工作分配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一、企劃架構圖：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月涼夏逍遙遊快樂購物心動出遊→全月促銷→</a:t>
            </a:r>
            <a:r>
              <a:rPr lang="en-US" altLang="zh-TW" sz="1200" dirty="0"/>
              <a:t>&lt;</a:t>
            </a:r>
            <a:r>
              <a:rPr lang="zh-TW" altLang="en-US" sz="1200" dirty="0"/>
              <a:t>全月買就送</a:t>
            </a:r>
            <a:r>
              <a:rPr lang="en-US" altLang="zh-TW" sz="1200" dirty="0"/>
              <a:t>&gt;</a:t>
            </a:r>
            <a:r>
              <a:rPr lang="zh-TW" altLang="en-US" sz="1200" dirty="0"/>
              <a:t>開喜烏龍茶，</a:t>
            </a:r>
            <a:r>
              <a:rPr lang="en-US" altLang="zh-TW" sz="1200" dirty="0"/>
              <a:t>&lt;</a:t>
            </a:r>
            <a:r>
              <a:rPr lang="zh-TW" altLang="en-US" sz="1200" dirty="0"/>
              <a:t>全月天天抽</a:t>
            </a:r>
            <a:r>
              <a:rPr lang="en-US" altLang="zh-TW" sz="1200" dirty="0"/>
              <a:t>&gt;</a:t>
            </a:r>
            <a:r>
              <a:rPr lang="zh-TW" altLang="en-US" sz="1200" dirty="0"/>
              <a:t>麗晶餐飲抵用券，</a:t>
            </a:r>
            <a:r>
              <a:rPr lang="en-US" altLang="zh-TW" sz="1200" dirty="0"/>
              <a:t>&lt;</a:t>
            </a:r>
            <a:r>
              <a:rPr lang="zh-TW" altLang="en-US" sz="1200" dirty="0"/>
              <a:t>滿額心動加價購</a:t>
            </a:r>
            <a:r>
              <a:rPr lang="en-US" altLang="zh-TW" sz="1200" dirty="0"/>
              <a:t>&gt;</a:t>
            </a:r>
            <a:r>
              <a:rPr lang="zh-TW" altLang="en-US" sz="1200" dirty="0"/>
              <a:t>老沃（</a:t>
            </a:r>
            <a:r>
              <a:rPr lang="en-US" altLang="zh-TW" sz="1200" dirty="0"/>
              <a:t>Laos, </a:t>
            </a:r>
            <a:r>
              <a:rPr lang="en-US" altLang="zh-TW" sz="1200" dirty="0" err="1"/>
              <a:t>ເມືອງລາວ</a:t>
            </a:r>
            <a:r>
              <a:rPr lang="zh-TW" altLang="en-US" sz="1200" dirty="0"/>
              <a:t>）假期、前進香港、快意新加坡。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活動企劃→</a:t>
            </a:r>
            <a:r>
              <a:rPr lang="en-US" altLang="zh-TW" sz="1200" dirty="0"/>
              <a:t>&lt;</a:t>
            </a:r>
            <a:r>
              <a:rPr lang="zh-TW" altLang="en-US" sz="1200" dirty="0"/>
              <a:t>涼夏商品大出擊</a:t>
            </a:r>
            <a:r>
              <a:rPr lang="en-US" altLang="zh-TW" sz="1200" dirty="0"/>
              <a:t>&gt;7</a:t>
            </a:r>
            <a:r>
              <a:rPr lang="zh-TW" altLang="en-US" sz="1200" dirty="0"/>
              <a:t>月</a:t>
            </a:r>
            <a:r>
              <a:rPr lang="en-US" altLang="zh-TW" sz="1200" dirty="0"/>
              <a:t>1</a:t>
            </a:r>
            <a:r>
              <a:rPr lang="zh-TW" altLang="en-US" sz="1200" dirty="0"/>
              <a:t>日</a:t>
            </a:r>
            <a:r>
              <a:rPr lang="en-US" altLang="zh-TW" sz="1200" dirty="0"/>
              <a:t>~7</a:t>
            </a:r>
            <a:r>
              <a:rPr lang="zh-TW" altLang="en-US" sz="1200" dirty="0"/>
              <a:t>月</a:t>
            </a:r>
            <a:r>
              <a:rPr lang="en-US" altLang="zh-TW" sz="1200" dirty="0"/>
              <a:t>15</a:t>
            </a:r>
            <a:r>
              <a:rPr lang="zh-TW" altLang="en-US" sz="1200" dirty="0"/>
              <a:t>日、販促誘因、季節性商品需求、低價格訴求，</a:t>
            </a:r>
            <a:r>
              <a:rPr lang="en-US" altLang="zh-TW" sz="1200" dirty="0"/>
              <a:t>&lt;</a:t>
            </a:r>
            <a:r>
              <a:rPr lang="zh-TW" altLang="en-US" sz="1200" dirty="0"/>
              <a:t>寵愛老爹特賣會</a:t>
            </a:r>
            <a:r>
              <a:rPr lang="en-US" altLang="zh-TW" sz="1200" dirty="0"/>
              <a:t>&gt;7</a:t>
            </a:r>
            <a:r>
              <a:rPr lang="zh-TW" altLang="en-US" sz="1200" dirty="0"/>
              <a:t>月</a:t>
            </a:r>
            <a:r>
              <a:rPr lang="en-US" altLang="zh-TW" sz="1200" dirty="0"/>
              <a:t>21</a:t>
            </a:r>
            <a:r>
              <a:rPr lang="zh-TW" altLang="en-US" sz="1200" dirty="0"/>
              <a:t>日</a:t>
            </a:r>
            <a:r>
              <a:rPr lang="en-US" altLang="zh-TW" sz="1200" dirty="0"/>
              <a:t>~7</a:t>
            </a:r>
            <a:r>
              <a:rPr lang="zh-TW" altLang="en-US" sz="1200" dirty="0"/>
              <a:t>月</a:t>
            </a:r>
            <a:r>
              <a:rPr lang="en-US" altLang="zh-TW" sz="1200" dirty="0"/>
              <a:t>23</a:t>
            </a:r>
            <a:r>
              <a:rPr lang="zh-TW" altLang="en-US" sz="1200" dirty="0"/>
              <a:t>日、販促誘因、特定節慶禮品需求、加贈禮品包裝、隨貨附贈父親卡。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二、前言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炎炎夏日，各個百貨通路不斷推出琳琅滿目的夏日商品，滿足消費者對季節性商品的採購慾望，因此在主題販促活動的設計上特別推出「涼夏商品大出擊」，希望以無店鋪販售的價格優勢，吸引主婦衝動購買；另為炒熱即將到來的父親節買氣，亦設計「寵愛老爹特賣會」以全力促銷實惠精緻的男性商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在促銷活動的設計上，避免落於主流通路</a:t>
            </a:r>
            <a:r>
              <a:rPr lang="en-US" altLang="zh-TW" sz="1200" dirty="0"/>
              <a:t>7</a:t>
            </a:r>
            <a:r>
              <a:rPr lang="zh-TW" altLang="en-US" sz="1200" dirty="0"/>
              <a:t>月全面夏季折扣的商品價格戰，並凸顯促銷魅力，因此設計全月買天天抽旅遊為促銷訴求，吸引顧客消費；同時為提高來客單價，創造更高營收，因此設計滿額</a:t>
            </a:r>
            <a:r>
              <a:rPr lang="en-US" altLang="zh-TW" sz="1200" dirty="0"/>
              <a:t>5000</a:t>
            </a:r>
            <a:r>
              <a:rPr lang="zh-TW" altLang="en-US" sz="1200" dirty="0"/>
              <a:t>元心動加價購，推出低於市場價格的海外旅遊行程和加價商品，以符合季節性的消費需求。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三、活動名稱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涼夏逍遙游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四、活動時間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月</a:t>
            </a:r>
            <a:r>
              <a:rPr lang="en-US" altLang="zh-TW" sz="1200" dirty="0"/>
              <a:t>1</a:t>
            </a:r>
            <a:r>
              <a:rPr lang="zh-TW" altLang="en-US" sz="1200" dirty="0"/>
              <a:t>日</a:t>
            </a:r>
            <a:r>
              <a:rPr lang="en-US" altLang="zh-TW" sz="1200" dirty="0"/>
              <a:t>~7</a:t>
            </a:r>
            <a:r>
              <a:rPr lang="zh-TW" altLang="en-US" sz="1200" dirty="0"/>
              <a:t>月</a:t>
            </a:r>
            <a:r>
              <a:rPr lang="en-US" altLang="zh-TW" sz="1200" dirty="0"/>
              <a:t>31</a:t>
            </a:r>
            <a:r>
              <a:rPr lang="zh-TW" altLang="en-US" sz="1200" dirty="0"/>
              <a:t>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上期全頻道活動：新春快樂送</a:t>
            </a:r>
            <a:r>
              <a:rPr lang="en-US" altLang="zh-TW" sz="1200" dirty="0"/>
              <a:t>/</a:t>
            </a:r>
            <a:r>
              <a:rPr lang="zh-TW" altLang="en-US" sz="1200" dirty="0"/>
              <a:t>金門感恩送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本期主題活動：涼夏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商品大出擊（</a:t>
            </a:r>
            <a:r>
              <a:rPr lang="en-US" altLang="zh-TW" sz="1200" dirty="0"/>
              <a:t>7</a:t>
            </a:r>
            <a:r>
              <a:rPr lang="zh-TW" altLang="en-US" sz="1200" dirty="0"/>
              <a:t>月</a:t>
            </a:r>
            <a:r>
              <a:rPr lang="en-US" altLang="zh-TW" sz="1200" dirty="0"/>
              <a:t>1</a:t>
            </a:r>
            <a:r>
              <a:rPr lang="zh-TW" altLang="en-US" sz="1200" dirty="0"/>
              <a:t>日</a:t>
            </a:r>
            <a:r>
              <a:rPr lang="en-US" altLang="zh-TW" sz="1200" dirty="0"/>
              <a:t>~7</a:t>
            </a:r>
            <a:r>
              <a:rPr lang="zh-TW" altLang="en-US" sz="1200" dirty="0"/>
              <a:t>月</a:t>
            </a:r>
            <a:r>
              <a:rPr lang="en-US" altLang="zh-TW" sz="1200" dirty="0"/>
              <a:t>15</a:t>
            </a:r>
            <a:r>
              <a:rPr lang="zh-TW" altLang="en-US" sz="1200" dirty="0"/>
              <a:t>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寵愛老爹特賣會（</a:t>
            </a:r>
            <a:r>
              <a:rPr lang="en-US" altLang="zh-TW" sz="1200" dirty="0"/>
              <a:t>7</a:t>
            </a:r>
            <a:r>
              <a:rPr lang="zh-TW" altLang="en-US" sz="1200" dirty="0"/>
              <a:t>月</a:t>
            </a:r>
            <a:r>
              <a:rPr lang="en-US" altLang="zh-TW" sz="1200" dirty="0"/>
              <a:t>21</a:t>
            </a:r>
            <a:r>
              <a:rPr lang="zh-TW" altLang="en-US" sz="1200" dirty="0"/>
              <a:t>日</a:t>
            </a:r>
            <a:r>
              <a:rPr lang="en-US" altLang="zh-TW" sz="1200" dirty="0"/>
              <a:t>~7</a:t>
            </a:r>
            <a:r>
              <a:rPr lang="zh-TW" altLang="en-US" sz="1200" dirty="0"/>
              <a:t>月</a:t>
            </a:r>
            <a:r>
              <a:rPr lang="en-US" altLang="zh-TW" sz="1200" dirty="0"/>
              <a:t>31</a:t>
            </a:r>
            <a:r>
              <a:rPr lang="zh-TW" altLang="en-US" sz="1200" dirty="0"/>
              <a:t>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五、企劃概要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、市場概況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a:t>
            </a:r>
            <a:r>
              <a:rPr lang="en-US" altLang="zh-TW" sz="1200" dirty="0"/>
              <a:t>7</a:t>
            </a:r>
            <a:r>
              <a:rPr lang="zh-TW" altLang="en-US" sz="1200" dirty="0"/>
              <a:t>月中下旬百貨全面折扣，商品價格戰開打。一般精打細算的消費者大多屏息等待</a:t>
            </a:r>
            <a:r>
              <a:rPr lang="en-US" altLang="zh-TW" sz="1200" dirty="0"/>
              <a:t>7</a:t>
            </a:r>
            <a:r>
              <a:rPr lang="zh-TW" altLang="en-US" sz="1200" dirty="0"/>
              <a:t>月中下旬百貨全面降價，除强調商品的低價格優勢外，更要加强宣傳主題促銷活動以吸引顧客消費。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、夏日商品同質性高，價格競爭激烈。為因應酷熱的夏天，許多防曬用品、涼夏服裝、流行飾品、居家用品及戶外休閒用品紛紛出籠，各個通路商品同質性高，價格競爭激烈。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傳統旅遊旺季，旅遊商品關心度高。暑假傳統旅遊旺季，時下流行的自由行旅遊商品廣受消費者青睞，消費者因季節性消費需求强烈，因此對旅行產品的關心度高；且因暑假團費常常慣性調漲，因此對行程價格十分敏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、目標對象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掌握全家購物決策，對價格敏感，精打細算的女性上班族或媽媽。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、企劃目標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營業目標設定。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、全月活動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、買就送開喜烏龍茶。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、天天抽海外逍遙游。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、滿額心動加價購海外假期。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、主題販促活動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、第一階段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涼夏商品大出擊（</a:t>
            </a:r>
            <a:r>
              <a:rPr lang="en-US" altLang="zh-TW" sz="1200" dirty="0"/>
              <a:t>7</a:t>
            </a:r>
            <a:r>
              <a:rPr lang="zh-TW" altLang="en-US" sz="1200" dirty="0"/>
              <a:t>月</a:t>
            </a:r>
            <a:r>
              <a:rPr lang="en-US" altLang="zh-TW" sz="1200" dirty="0"/>
              <a:t>1</a:t>
            </a:r>
            <a:r>
              <a:rPr lang="zh-TW" altLang="en-US" sz="1200" dirty="0"/>
              <a:t>日</a:t>
            </a:r>
            <a:r>
              <a:rPr lang="en-US" altLang="zh-TW" sz="1200" dirty="0"/>
              <a:t>~7</a:t>
            </a:r>
            <a:r>
              <a:rPr lang="zh-TW" altLang="en-US" sz="1200" dirty="0"/>
              <a:t>月</a:t>
            </a:r>
            <a:r>
              <a:rPr lang="en-US" altLang="zh-TW" sz="1200" dirty="0"/>
              <a:t>15</a:t>
            </a:r>
            <a:r>
              <a:rPr lang="zh-TW" altLang="en-US" sz="1200" dirty="0"/>
              <a:t>日）→以夏日商品之低價格訴求，帶動</a:t>
            </a:r>
            <a:r>
              <a:rPr lang="en-US" altLang="zh-TW" sz="1200" dirty="0"/>
              <a:t>7</a:t>
            </a:r>
            <a:r>
              <a:rPr lang="zh-TW" altLang="en-US" sz="1200" dirty="0"/>
              <a:t>月買氣。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、第二階段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寵愛老爹特賣會（</a:t>
            </a:r>
            <a:r>
              <a:rPr lang="en-US" altLang="zh-TW" sz="1200" dirty="0"/>
              <a:t>7</a:t>
            </a:r>
            <a:r>
              <a:rPr lang="zh-TW" altLang="en-US" sz="1200" dirty="0"/>
              <a:t>月</a:t>
            </a:r>
            <a:r>
              <a:rPr lang="en-US" altLang="zh-TW" sz="1200" dirty="0"/>
              <a:t>21</a:t>
            </a:r>
            <a:r>
              <a:rPr lang="zh-TW" altLang="en-US" sz="1200" dirty="0"/>
              <a:t>日</a:t>
            </a:r>
            <a:r>
              <a:rPr lang="en-US" altLang="zh-TW" sz="1200" dirty="0"/>
              <a:t>~7</a:t>
            </a:r>
            <a:r>
              <a:rPr lang="zh-TW" altLang="en-US" sz="1200" dirty="0"/>
              <a:t>月</a:t>
            </a:r>
            <a:r>
              <a:rPr lang="en-US" altLang="zh-TW" sz="1200" dirty="0"/>
              <a:t>31</a:t>
            </a:r>
            <a:r>
              <a:rPr lang="zh-TW" altLang="en-US" sz="1200" dirty="0"/>
              <a:t>日）→以實用優惠的男性商品特賣會，炒熱父親節買氣。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六、商品建議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涼夏商品大出擊（</a:t>
            </a:r>
            <a:r>
              <a:rPr lang="en-US" altLang="zh-TW" sz="1200" dirty="0"/>
              <a:t>7</a:t>
            </a:r>
            <a:r>
              <a:rPr lang="zh-TW" altLang="en-US" sz="1200" dirty="0"/>
              <a:t>月</a:t>
            </a:r>
            <a:r>
              <a:rPr lang="en-US" altLang="zh-TW" sz="1200" dirty="0"/>
              <a:t>1</a:t>
            </a:r>
            <a:r>
              <a:rPr lang="zh-TW" altLang="en-US" sz="1200" dirty="0"/>
              <a:t>日</a:t>
            </a:r>
            <a:r>
              <a:rPr lang="en-US" altLang="zh-TW" sz="1200" dirty="0"/>
              <a:t>~7</a:t>
            </a:r>
            <a:r>
              <a:rPr lang="zh-TW" altLang="en-US" sz="1200" dirty="0"/>
              <a:t>月</a:t>
            </a:r>
            <a:r>
              <a:rPr lang="en-US" altLang="zh-TW" sz="1200" dirty="0"/>
              <a:t>15</a:t>
            </a:r>
            <a:r>
              <a:rPr lang="zh-TW" altLang="en-US" sz="1200" dirty="0"/>
              <a:t>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、夏日紡織品：夏日休閒服</a:t>
            </a:r>
            <a:r>
              <a:rPr lang="en-US" altLang="zh-TW" sz="1200" dirty="0"/>
              <a:t>/</a:t>
            </a:r>
            <a:r>
              <a:rPr lang="zh-TW" altLang="en-US" sz="1200" dirty="0"/>
              <a:t>透氣涼爽。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、休閒用品：攝影器材</a:t>
            </a:r>
            <a:r>
              <a:rPr lang="en-US" altLang="zh-TW" sz="1200" dirty="0"/>
              <a:t>/</a:t>
            </a:r>
            <a:r>
              <a:rPr lang="zh-TW" altLang="en-US" sz="1200" dirty="0"/>
              <a:t>戶外休閒用品。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、塑身内衣：透氣純棉</a:t>
            </a:r>
            <a:r>
              <a:rPr lang="en-US" altLang="zh-TW" sz="1200" dirty="0"/>
              <a:t>/</a:t>
            </a:r>
            <a:r>
              <a:rPr lang="zh-TW" altLang="en-US" sz="1200" dirty="0"/>
              <a:t>塑身機性能強</a:t>
            </a:r>
            <a:r>
              <a:rPr lang="en-US" altLang="zh-TW" sz="1200" dirty="0"/>
              <a:t>/</a:t>
            </a:r>
            <a:r>
              <a:rPr lang="zh-TW" altLang="en-US" sz="1200" dirty="0"/>
              <a:t>遠紅外缐。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、居家用品：省電王</a:t>
            </a:r>
            <a:r>
              <a:rPr lang="en-US" altLang="zh-TW" sz="1200" dirty="0"/>
              <a:t>/</a:t>
            </a:r>
            <a:r>
              <a:rPr lang="zh-TW" altLang="en-US" sz="1200" dirty="0"/>
              <a:t>夏日寢具</a:t>
            </a:r>
            <a:r>
              <a:rPr lang="en-US" altLang="zh-TW" sz="1200" dirty="0"/>
              <a:t>/</a:t>
            </a:r>
            <a:r>
              <a:rPr lang="zh-TW" altLang="en-US" sz="1200" dirty="0"/>
              <a:t>涼夏沙發套。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五</a:t>
            </a:r>
            <a:r>
              <a:rPr lang="en-US" altLang="zh-TW" sz="1200" dirty="0"/>
              <a:t>)</a:t>
            </a:r>
            <a:r>
              <a:rPr lang="zh-TW" altLang="en-US" sz="1200" dirty="0"/>
              <a:t>、防曬用品：乳液。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七、宣傳計畫</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訴求重點：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、快樂購物心動出游：天天抽麗晶餐飲抵用券。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、心動加價購：滿額</a:t>
            </a:r>
            <a:r>
              <a:rPr lang="en-US" altLang="zh-TW" sz="1200" dirty="0"/>
              <a:t>3000</a:t>
            </a:r>
            <a:r>
              <a:rPr lang="zh-TW" altLang="en-US" sz="1200" dirty="0"/>
              <a:t>元，更低心動價加購旅遊行程。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、主題特賣：低價日。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表</a:t>
            </a:r>
            <a:r>
              <a:rPr lang="en-US" altLang="zh-TW" sz="1200" dirty="0"/>
              <a:t>10-4</a:t>
            </a:r>
            <a:r>
              <a:rPr lang="zh-TW" altLang="en-US" sz="1200" dirty="0"/>
              <a:t>宣傳計畫表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、臺内廣告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目標對象：收視戶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3</a:t>
            </a:r>
            <a:r>
              <a:rPr lang="zh-TW" altLang="en-US" sz="1200" dirty="0"/>
              <a:t>支每支</a:t>
            </a:r>
            <a:r>
              <a:rPr lang="en-US" altLang="zh-TW" sz="1200" dirty="0"/>
              <a:t>30</a:t>
            </a:r>
            <a:r>
              <a:rPr lang="zh-TW" altLang="en-US" sz="1200" dirty="0"/>
              <a:t>秒</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使用計畫：天天抽送麗晶餐飲抵用券、涼夏商品大出擊、寵愛老爹特賣會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、衛星託播廣告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目標對象：收視戶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3</a:t>
            </a:r>
            <a:r>
              <a:rPr lang="zh-TW" altLang="en-US" sz="1200" dirty="0"/>
              <a:t>支每支</a:t>
            </a:r>
            <a:r>
              <a:rPr lang="en-US" altLang="zh-TW" sz="1200" dirty="0"/>
              <a:t>30</a:t>
            </a:r>
            <a:r>
              <a:rPr lang="zh-TW" altLang="en-US" sz="1200" dirty="0"/>
              <a:t>秒</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使用計畫：天天抽送麗晶餐飲抵用券、涼夏商品大出擊、寵愛老爹特賣會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、平面報紙稿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目標對象：潛在客戶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2</a:t>
            </a:r>
            <a:r>
              <a:rPr lang="zh-TW" altLang="en-US" sz="1200" dirty="0"/>
              <a:t>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使用計畫：天天抽送麗晶餐飲抵用券、涼夏商品大出擊、寵愛老爹特賣會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、廣播電臺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目標對象：聽眾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2</a:t>
            </a:r>
            <a:r>
              <a:rPr lang="zh-TW" altLang="en-US" sz="1200" dirty="0"/>
              <a:t>次每次</a:t>
            </a:r>
            <a:r>
              <a:rPr lang="en-US" altLang="zh-TW" sz="1200" dirty="0"/>
              <a:t>20</a:t>
            </a:r>
            <a:r>
              <a:rPr lang="zh-TW" altLang="en-US" sz="1200" dirty="0"/>
              <a:t>秒</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使用計畫：天天抽送麗晶餐飲抵用券、涼夏商品大出擊、寵愛老爹特賣會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、網路廣告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目標對象：缐上網友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數量：次數不定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使用計畫：</a:t>
            </a:r>
            <a:r>
              <a:rPr lang="en-US" altLang="zh-TW" sz="1200" dirty="0"/>
              <a:t>7</a:t>
            </a:r>
            <a:r>
              <a:rPr lang="zh-TW" altLang="en-US" sz="1200" dirty="0"/>
              <a:t>月起出現於</a:t>
            </a:r>
            <a:r>
              <a:rPr lang="en-US" altLang="zh-TW" sz="1200" dirty="0" err="1"/>
              <a:t>Etstore</a:t>
            </a:r>
            <a:r>
              <a:rPr lang="zh-TW" altLang="en-US" sz="1200" dirty="0"/>
              <a:t>（網上商店），供網友隨機缐上取得資訊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、公關消息稿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目標對象：潛在客戶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2</a:t>
            </a:r>
            <a:r>
              <a:rPr lang="zh-TW" altLang="en-US" sz="1200" dirty="0"/>
              <a:t>則每消費稿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使用計畫：預計</a:t>
            </a:r>
            <a:r>
              <a:rPr lang="en-US" altLang="zh-TW" sz="1200" dirty="0"/>
              <a:t>6</a:t>
            </a:r>
            <a:r>
              <a:rPr lang="zh-TW" altLang="en-US" sz="1200" dirty="0"/>
              <a:t>月</a:t>
            </a:r>
            <a:r>
              <a:rPr lang="en-US" altLang="zh-TW" sz="1200" dirty="0"/>
              <a:t>25</a:t>
            </a:r>
            <a:r>
              <a:rPr lang="zh-TW" altLang="en-US" sz="1200" dirty="0"/>
              <a:t>日發稿、</a:t>
            </a:r>
            <a:r>
              <a:rPr lang="en-US" altLang="zh-TW" sz="1200" dirty="0"/>
              <a:t>6</a:t>
            </a:r>
            <a:r>
              <a:rPr lang="zh-TW" altLang="en-US" sz="1200" dirty="0"/>
              <a:t>月</a:t>
            </a:r>
            <a:r>
              <a:rPr lang="en-US" altLang="zh-TW" sz="1200" dirty="0"/>
              <a:t>29</a:t>
            </a:r>
            <a:r>
              <a:rPr lang="zh-TW" altLang="en-US" sz="1200" dirty="0"/>
              <a:t>日</a:t>
            </a:r>
            <a:r>
              <a:rPr lang="en-US" altLang="zh-TW" sz="1200" dirty="0"/>
              <a:t>~7</a:t>
            </a:r>
            <a:r>
              <a:rPr lang="zh-TW" altLang="en-US" sz="1200" dirty="0"/>
              <a:t>月</a:t>
            </a:r>
            <a:r>
              <a:rPr lang="en-US" altLang="zh-TW" sz="1200" dirty="0"/>
              <a:t>1</a:t>
            </a:r>
            <a:r>
              <a:rPr lang="zh-TW" altLang="en-US" sz="1200" dirty="0"/>
              <a:t>日見報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、型錄廣告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目標對象：系統臺名單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300000</a:t>
            </a:r>
            <a:r>
              <a:rPr lang="zh-TW" altLang="en-US" sz="1200" dirty="0"/>
              <a:t>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使用計畫：預計</a:t>
            </a:r>
            <a:r>
              <a:rPr lang="en-US" altLang="zh-TW" sz="1200" dirty="0"/>
              <a:t>7</a:t>
            </a:r>
            <a:r>
              <a:rPr lang="zh-TW" altLang="en-US" sz="1200" dirty="0"/>
              <a:t>月初發放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八、經費預估項目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表</a:t>
            </a:r>
            <a:r>
              <a:rPr lang="en-US" altLang="zh-TW" sz="1200" dirty="0"/>
              <a:t>10-5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一、現金支出：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、平面報紙製作費：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數量：全</a:t>
            </a:r>
            <a:r>
              <a:rPr lang="en-US" altLang="zh-TW" sz="1200" dirty="0"/>
              <a:t>+2</a:t>
            </a:r>
            <a:r>
              <a:rPr lang="zh-TW" altLang="en-US" sz="1200" dirty="0"/>
              <a:t>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r>
              <a:rPr lang="en-US" altLang="zh-TW" sz="1200" dirty="0"/>
              <a:t>30000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30000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a:t>
            </a:r>
            <a:r>
              <a:rPr lang="en-US" altLang="zh-TW" sz="1200" dirty="0"/>
              <a:t>2</a:t>
            </a:r>
            <a:r>
              <a:rPr lang="zh-TW" altLang="en-US" sz="1200" dirty="0"/>
              <a:t>版設計稿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、旅遊天天抽麗晶餐飲抵用券：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30</a:t>
            </a:r>
            <a:r>
              <a:rPr lang="zh-TW" altLang="en-US" sz="1200" dirty="0"/>
              <a:t>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r>
              <a:rPr lang="en-US" altLang="zh-TW" sz="1200" dirty="0"/>
              <a:t>10000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300000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、父親節卡片設計費：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2500</a:t>
            </a:r>
            <a:r>
              <a:rPr lang="zh-TW" altLang="en-US" sz="1200" dirty="0"/>
              <a:t>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r>
              <a:rPr lang="en-US" altLang="zh-TW" sz="1200" dirty="0"/>
              <a:t>10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25000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、父親節包裝紙張費：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2500</a:t>
            </a:r>
            <a:r>
              <a:rPr lang="zh-TW" altLang="en-US" sz="1200" dirty="0"/>
              <a:t>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r>
              <a:rPr lang="en-US" altLang="zh-TW" sz="1200" dirty="0"/>
              <a:t>13</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32500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備註：廠商執行包裝</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小計金額：</a:t>
            </a:r>
            <a:r>
              <a:rPr lang="en-US" altLang="zh-TW" sz="1200" dirty="0"/>
              <a:t>387500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二、託播：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、有缐電視頻道：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3</a:t>
            </a:r>
            <a:r>
              <a:rPr lang="zh-TW" altLang="en-US" sz="1200" dirty="0"/>
              <a:t>支各</a:t>
            </a:r>
            <a:r>
              <a:rPr lang="en-US" altLang="zh-TW" sz="1200" dirty="0"/>
              <a:t>30</a:t>
            </a:r>
            <a:r>
              <a:rPr lang="zh-TW" altLang="en-US" sz="1200" dirty="0"/>
              <a:t>秒</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5000000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、廣播：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2</a:t>
            </a:r>
            <a:r>
              <a:rPr lang="zh-TW" altLang="en-US" sz="1200" dirty="0"/>
              <a:t>支各</a:t>
            </a:r>
            <a:r>
              <a:rPr lang="en-US" altLang="zh-TW" sz="1200" dirty="0"/>
              <a:t>20</a:t>
            </a:r>
            <a:r>
              <a:rPr lang="zh-TW" altLang="en-US" sz="1200" dirty="0"/>
              <a:t>秒</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500000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三、其他：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、開喜烏龍茶：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a:t>
            </a:r>
            <a:r>
              <a:rPr lang="en-US" altLang="zh-TW" sz="1200" dirty="0"/>
              <a:t>13500</a:t>
            </a:r>
            <a:r>
              <a:rPr lang="zh-TW" altLang="en-US" sz="1200" dirty="0"/>
              <a:t>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r>
              <a:rPr lang="en-US" altLang="zh-TW" sz="1200" dirty="0"/>
              <a:t>20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270000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備註：一次送</a:t>
            </a:r>
            <a:r>
              <a:rPr lang="en-US" altLang="zh-TW" sz="1200" dirty="0"/>
              <a:t>2</a:t>
            </a:r>
            <a:r>
              <a:rPr lang="zh-TW" altLang="en-US" sz="1200" dirty="0"/>
              <a:t>瓶，每瓶單價預估</a:t>
            </a:r>
            <a:r>
              <a:rPr lang="en-US" altLang="zh-TW" sz="1200" dirty="0"/>
              <a:t>20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、民眾日報：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數量：全</a:t>
            </a:r>
            <a:r>
              <a:rPr lang="en-US" altLang="zh-TW" sz="1200" dirty="0"/>
              <a:t>+2</a:t>
            </a:r>
            <a:r>
              <a:rPr lang="zh-TW" altLang="en-US" sz="1200" dirty="0"/>
              <a:t>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r>
              <a:rPr lang="en-US" altLang="zh-TW" sz="1200" dirty="0"/>
              <a:t>100000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200000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、自由時報：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數量：全</a:t>
            </a:r>
            <a:r>
              <a:rPr lang="en-US" altLang="zh-TW" sz="1200" dirty="0"/>
              <a:t>+2</a:t>
            </a:r>
            <a:r>
              <a:rPr lang="zh-TW" altLang="en-US" sz="1200" dirty="0"/>
              <a:t>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單價：</a:t>
            </a:r>
            <a:r>
              <a:rPr lang="en-US" altLang="zh-TW" sz="1200" dirty="0"/>
              <a:t>200000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金額：</a:t>
            </a:r>
            <a:r>
              <a:rPr lang="en-US" altLang="zh-TW" sz="1200" dirty="0"/>
              <a:t>400000</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備註：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合計金額：</a:t>
            </a:r>
            <a:r>
              <a:rPr lang="en-US" altLang="zh-TW" sz="1200" dirty="0"/>
              <a:t>6757500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&lt;</a:t>
            </a:r>
            <a:r>
              <a:rPr lang="zh-TW" altLang="en-US" sz="1200" dirty="0"/>
              <a:t>案例</a:t>
            </a:r>
            <a:r>
              <a:rPr lang="en-US" altLang="zh-TW" sz="1200" dirty="0"/>
              <a:t>2&gt;</a:t>
            </a:r>
            <a:r>
              <a:rPr lang="zh-TW" altLang="en-US" sz="1200" dirty="0"/>
              <a:t>飲料促銷大戰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通路：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、家樂福：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品項：可口可樂</a:t>
            </a:r>
            <a:r>
              <a:rPr lang="en-US" altLang="zh-TW" sz="1200" dirty="0"/>
              <a:t>2000</a:t>
            </a:r>
            <a:r>
              <a:rPr lang="zh-TW" altLang="en-US" sz="1200" dirty="0"/>
              <a:t>毫升、統一瑞穗鮮乳</a:t>
            </a:r>
            <a:r>
              <a:rPr lang="en-US" altLang="zh-TW" sz="1200" dirty="0"/>
              <a:t>1890</a:t>
            </a:r>
            <a:r>
              <a:rPr lang="zh-TW" altLang="en-US" sz="1200" dirty="0"/>
              <a:t>毫升、瑞穗優酪乳</a:t>
            </a:r>
            <a:r>
              <a:rPr lang="en-US" altLang="zh-TW" sz="1200" dirty="0"/>
              <a:t>925</a:t>
            </a:r>
            <a:r>
              <a:rPr lang="zh-TW" altLang="en-US" sz="1200" dirty="0"/>
              <a:t>毫升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促銷内容：第二件五折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、愛買：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品項：黑松汽水、沙士</a:t>
            </a:r>
            <a:r>
              <a:rPr lang="en-US" altLang="zh-TW" sz="1200" dirty="0"/>
              <a:t>1250</a:t>
            </a:r>
            <a:r>
              <a:rPr lang="zh-TW" altLang="en-US" sz="1200" dirty="0"/>
              <a:t>毫升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促銷内容：任選</a:t>
            </a:r>
            <a:r>
              <a:rPr lang="en-US" altLang="zh-TW" sz="1200" dirty="0"/>
              <a:t>12</a:t>
            </a:r>
            <a:r>
              <a:rPr lang="zh-TW" altLang="en-US" sz="1200" dirty="0"/>
              <a:t>瓶</a:t>
            </a:r>
            <a:r>
              <a:rPr lang="en-US" altLang="zh-TW" sz="1200" dirty="0"/>
              <a:t>299</a:t>
            </a:r>
            <a:r>
              <a:rPr lang="zh-TW" altLang="en-US" sz="1200" dirty="0"/>
              <a:t>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品項：泰山金桔檸檬茶</a:t>
            </a:r>
            <a:r>
              <a:rPr lang="en-US" altLang="zh-TW" sz="1200" dirty="0"/>
              <a:t>250</a:t>
            </a:r>
            <a:r>
              <a:rPr lang="zh-TW" altLang="en-US" sz="1200" dirty="0"/>
              <a:t>毫升</a:t>
            </a:r>
          </a:p>
          <a:p>
            <a:pPr>
              <a:lnSpc>
                <a:spcPct val="150000"/>
              </a:lnSpc>
            </a:pPr>
            <a:r>
              <a:rPr lang="zh-TW" altLang="en-US" sz="1200" dirty="0"/>
              <a:t>促銷内容：一箱</a:t>
            </a:r>
            <a:r>
              <a:rPr lang="en-US" altLang="zh-TW" sz="1200" dirty="0"/>
              <a:t>24</a:t>
            </a:r>
            <a:r>
              <a:rPr lang="zh-TW" altLang="en-US" sz="1200" dirty="0"/>
              <a:t>瓶</a:t>
            </a:r>
            <a:r>
              <a:rPr lang="en-US" altLang="zh-TW" sz="1200" dirty="0"/>
              <a:t>89</a:t>
            </a:r>
            <a:r>
              <a:rPr lang="zh-TW" altLang="en-US" sz="1200" dirty="0"/>
              <a:t>元</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82</a:t>
            </a:fld>
            <a:endParaRPr lang="en-US" altLang="zh-CN" dirty="0"/>
          </a:p>
        </p:txBody>
      </p:sp>
    </p:spTree>
    <p:extLst>
      <p:ext uri="{BB962C8B-B14F-4D97-AF65-F5344CB8AC3E}">
        <p14:creationId xmlns:p14="http://schemas.microsoft.com/office/powerpoint/2010/main" val="6094503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第十一章 公共事務與事件行銷</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第一節 公共事務（公關）</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一、「公關」（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Relationship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）的類型</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公共關係，係指幫助某組織和大眾互相適應的活動，是表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中列舉各功能領域的泛稱。</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11-1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、政府公關：代表某組織和立法當局或政府機構交涉與溝通。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、公共事務：與協助制定政策和立法的政府部門或團體打交道。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、議題管理：對於和某組織相關的公共政策進行系統式的研究及行動。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、同業公關：和某組織同業間的交涉與溝通。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、媒體公關：與傳播媒體的交涉，目的在打知名度及建立形象。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、行銷公關：透過特定的媒介傳播精心規劃的訊息，在沒有特別付錢給媒體的情況下，替某個組織、個人、產品帶來利益，重點在於宣傳。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、財經公關：以上市公司或商業為主體，對投資人進行傳播與溝通的活動，是公司與投資人間的橋樑。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、企業公關：提供企業整體與各營業單位事業的傳播規劃及服務，包括管理傳播、財務試算、訊息發布及行銷宣傳。</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二、公關的溝通對象</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企業内部的公關部門及公關人員，其主要的對外溝通對象，其實是很多元的，如圖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對象包括了：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、新聞媒體（電視臺、報社、雜誌社、廣播電臺、網路公司）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、壓力團體（消費者文教基金會、產業公會、同業公會）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、員工公會（大型民營企業的員工公會）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、經銷商（廠商的通路協助銷售成員）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、股東（大眾股東）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、消費者（一般購買者）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、同業（競爭同業者）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、意見領袖（政經界著名主持人、講師、律師、聲望人士等）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、主管官署（政府行政主管單位）</a:t>
            </a: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上述的公關對象，大部分仍以對外的對象為主軸，對内公關的員工對象則為次要。</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83</a:t>
            </a:fld>
            <a:endParaRPr lang="en-US" altLang="zh-CN" dirty="0"/>
          </a:p>
        </p:txBody>
      </p:sp>
    </p:spTree>
    <p:extLst>
      <p:ext uri="{BB962C8B-B14F-4D97-AF65-F5344CB8AC3E}">
        <p14:creationId xmlns:p14="http://schemas.microsoft.com/office/powerpoint/2010/main" val="10975104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三、企業内部公關部門的職掌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公司公關部門人員負責的主要工作職掌，包括：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、擔任公司對外正式發言人之窗口與聯繫人。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、負責接洽、接待、聯繫來訪的各界人士，包括媒體、證券、投資估</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、投資顧問、政府監管單位、國外貴賓等單位及人士。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、接受各界媒體的專訪及訪談稿撰寫回覆。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、新產品上市記者會、發表會之主辦或協辦。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、法人説明會之主辦或協辦。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、重大危機處理之主辦、主導單位與應對單位事宜。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、製造生產據點與鄰近公民社區良好關係處理之事宜。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、公益活動之主辦或協辦事宜。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、公關活動及事件行銷活動主辦或協辦事宜。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、與消費者意見反應及客訴事宜之處理。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、平日對媒體詢問事宜之回應處理。</a:t>
            </a:r>
          </a:p>
          <a:p>
            <a:pPr>
              <a:lnSpc>
                <a:spcPct val="150000"/>
              </a:lnSpc>
            </a:pPr>
            <a:r>
              <a:rPr lang="en-US" altLang="zh-TW" sz="1800" dirty="0">
                <a:effectLst/>
                <a:latin typeface="等线" panose="02010600030101010101" pitchFamily="2" charset="-122"/>
                <a:cs typeface="Times New Roman" panose="02020603050405020304" pitchFamily="18" charset="0"/>
              </a:rPr>
              <a:t>12</a:t>
            </a:r>
            <a:r>
              <a:rPr lang="zh-TW" altLang="zh-TW" sz="1800" dirty="0">
                <a:effectLst/>
                <a:ea typeface="等线" panose="02010600030101010101" pitchFamily="2" charset="-122"/>
                <a:cs typeface="Times New Roman" panose="02020603050405020304" pitchFamily="18" charset="0"/>
              </a:rPr>
              <a:t>、其他有關公司之公共事務與公關關係促進事宜項目。</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84</a:t>
            </a:fld>
            <a:endParaRPr lang="en-US" altLang="zh-CN" dirty="0"/>
          </a:p>
        </p:txBody>
      </p:sp>
    </p:spTree>
    <p:extLst>
      <p:ext uri="{BB962C8B-B14F-4D97-AF65-F5344CB8AC3E}">
        <p14:creationId xmlns:p14="http://schemas.microsoft.com/office/powerpoint/2010/main" val="3517627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四、公關部門的目標（或目的、功能）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企業内部公關部門的目標、目的或功能，主要如下：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、達成與各電子媒躰、平面媒體、廣播媒體、雜誌媒體及網路媒體的正面、良好互動及充分認識的媒介關係與人際關係目標。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、達成與外部各界專業單位、各界專業人士及各界策略聯盟合作夥伴等，良好的互動關係目標。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、達成協助營業部門、行銷企劃部門及事業部門之專業活動推動執行與公關業務執行工作目標。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、達成企業可能危機事件之出現，以防微杜漸；以及面對突發性危機事件出現之後的快速與有效的回應處理，而使危機事件迅速弭平，降低對公司傷害到最低目標。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、達成宣揚公司整體企業形象，獲得社會大眾消費者、上下游往來客戶等支持、肯定及讚美之目標。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、達成平日與各界媒體良好的業務往來，並滿足媒體界的資訊需求目標。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、達成對内部各平行部門及各單位員工對公司的强勁向心力、使命感及企業文化建立。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兹圖示如下（圖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11-2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企業内部公關部門之目標與功能：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、達成與各界媒體的良好互動關係目標。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、達成與外界各專業單位的良好互動關係目標。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、達成協助營業、行銷企劃及事業部門的業務執行分工事情。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、達成快速危機事件處理或防微杜漸工作目標。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、達成提升企業形象之工作目標。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、達成滿足平日媒體界資訊需求之目標。</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、達成對内員工向心力與企業文化建立之目標。</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85</a:t>
            </a:fld>
            <a:endParaRPr lang="en-US" altLang="zh-CN" dirty="0"/>
          </a:p>
        </p:txBody>
      </p:sp>
    </p:spTree>
    <p:extLst>
      <p:ext uri="{BB962C8B-B14F-4D97-AF65-F5344CB8AC3E}">
        <p14:creationId xmlns:p14="http://schemas.microsoft.com/office/powerpoint/2010/main" val="26568268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五、公共報導（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Publicity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、意義</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所謂公共報導，原意係指廠商以非付費方式，透過傳播媒體，公司的若干訊息，展露在媒體的讀者與觀衆之前，而達到行銷的某效果。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不過，就現代的情況來看，所謂非付費方式已漸有所改變，經常必須給予廣告業務，做好公共報導的回饋；畢竟，天下沒有白吃的午餐。</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另外，</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得一提的是，公共報導是公共關係（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）的一部分内容。</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、公共報導的主要決策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、決定公共報導的目標。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、選擇公共報導的訊息與媒體。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、執行公共報導計畫。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、評估公共報導的結果。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、視其在媒體上的展露次數（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Exposure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、消費者對本公司形象與產品之知曉、理解與態度之改變的程度（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Awareness, Comprehensiveness and Attitude Change</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、在公共報導後，對銷售與利潤之貢獻（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Sales and Profit Contribution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六、企業贊助（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Sponsor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企業為提升對社會公共事務的貢獻與企業形象，經常會有贊助社會互動的案例。此舉之效益如表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11-2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企業贊助的商業效益：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、產品能見度與認識的增加（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Increased Visibility and Awareness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、介紹新產品。</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、在新的目標市場引介既有產品。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、香菸產品迴避電視禁播的策略。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、企業形象的强化（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Image Enhancement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、樹立新產品形象。</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、强化現有產品形象。</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、改變消費者對現有產品的認知。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、中和負面宣傳訊息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、建立企業員工及經銷商對產品的榮譽感。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、有助於員工的召募。</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、產品試用或銷售機會的把握（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 trial or Sales Opportunities</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、提供試用品給潛在顧客。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、透過促銷品、贊助折價券、獎金以及定點銷售等方式，激發產品銷售量的提升。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、創造現場銷售機會。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、促進現有產品的銷售方式。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、强化現有產品形象。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、禮遇招待機會的獲取（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Hospitality</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、發展與主要顧客、經銷商與員工的良好關係。</a:t>
            </a:r>
          </a:p>
          <a:p>
            <a:pPr>
              <a:lnSpc>
                <a:spcPct val="150000"/>
              </a:lnSpc>
            </a:pPr>
            <a:r>
              <a:rPr lang="en-US" altLang="zh-TW" sz="1800" dirty="0">
                <a:effectLst/>
                <a:latin typeface="等线" panose="02010600030101010101" pitchFamily="2" charset="-122"/>
                <a:cs typeface="Times New Roman" panose="02020603050405020304" pitchFamily="18" charset="0"/>
              </a:rPr>
              <a:t>2</a:t>
            </a:r>
            <a:r>
              <a:rPr lang="zh-TW" altLang="zh-TW" sz="1800" dirty="0">
                <a:effectLst/>
                <a:ea typeface="等线" panose="02010600030101010101" pitchFamily="2" charset="-122"/>
                <a:cs typeface="Times New Roman" panose="02020603050405020304" pitchFamily="18" charset="0"/>
              </a:rPr>
              <a:t>、刺激企業内部的士氣。</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86</a:t>
            </a:fld>
            <a:endParaRPr lang="en-US" altLang="zh-CN" dirty="0"/>
          </a:p>
        </p:txBody>
      </p:sp>
    </p:spTree>
    <p:extLst>
      <p:ext uri="{BB962C8B-B14F-4D97-AF65-F5344CB8AC3E}">
        <p14:creationId xmlns:p14="http://schemas.microsoft.com/office/powerpoint/2010/main" val="34692135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第二節 事件行銷的類型（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Event Marketing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一、運動型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這種型態以贊助各種運動項目為主，如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安泰人壽贊助臺北國際馬拉松比賽、和泰汽車舉辦「萬人邁步走」健走活動、統一企業主辦「為健康而跑」、維他露公司每年舉辦舒跑杯路跑賽，以及各企業體自組籃球隊、棒球隊等皆是。</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二、音樂型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這種型態以贊助各種演唱會與演奏會為主，這種型態以贊助各種演唱會與演奏會為主，例如：豐田汽車每年在國家音樂廳舉辦交響樂團的音樂會、銳跑運動鞋贊助青春之星的選拔等皆是。</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三、公益型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這種型態以贊助各種公益活動，或宣導公益觀念為主。例如：宣導「舉手做環保」、</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贊助「饑餓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」援助非洲難民、發卡銀行以「蓮花卡」撥款消費額固定比率來從事公益活動等皆是。</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四、文化型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這種型態以贊助各種文化活動為主，如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7-Eleven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贊助粉塑藝術展、太平洋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SOGO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百貨推出「社會大學」。</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五、慈善型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這種型態以贊助各種慈善活動為主，例如：味全的「好心救好心」活動、麥斯威爾隨身包的慈善義賣、麥當勞的「窗外藍天」活動等皆是，以及在遠東百貨公司前設立捐血站等。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事件行銷的重要性漸漸受到廠商重視。因為廠商花了數億元在廣告活動上，但不知它的效果在哪裏，而事件行銷卻能帶給企業體一般商業活動所難以產生的附加價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譬如塑造企業形象、提高知名度、拉近與消費者之間的關係等。種種因素，使得事件行銷愈來愈流行，且對若干企業體貢獻卓著（例如：豐田、可口可樂等）。展望未來，由於競爭日益激烈，品牌形象愈來愈重要，因此事件行銷的重要性應該也會隨之增加，使得行銷人員不得不加以重視。</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為了便於閲覽並配合現在流行的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Event</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 </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Marketing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，試製成一覽表（表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），以供參考之用：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、銷售性事件（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EVENT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主要項目内容：新車發表會、新產品展售會、拍賣會、義賣會、房地產工地秀、農產品銷售會、維他露超級郵輪歡樂遊、換季商品大特賣、冰展、迪士尼兒童秀。</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、公共關係（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Public Relations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）性事件（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EVENT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主要項目内容：飆舞大會、慈善晚會、鄭和下西洋、禮儀競賽、情人節活動、反對家庭暴力、青少年問題。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、贈品抽獎性事件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主要項目内容：電視公開抽獎、回函抽獎、樂透、訂中國時報送手機。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、大眾媒體事件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主要項目内容：三星堆傳奇、大眾媒體主辦的各種活動、聯合廣告。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、銷售通路事件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主要項目内容：經銷商會議、經銷商援助、經銷商國外旅遊、業績競賽、商品陳列競賽、教育訓練課程、資訊情報系統共用、新產品説明會。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、政治性事件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主要項目内容：高雄美麗島事件、各級選舉活動、政治性遊行、政治性募款餐會、政治性演説會。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、文化性事件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主要項目内容：各種美術展、書法展、鄉土文物展、原住民文物展、雲南藏族歌舞團「卡瓦博格讚」、秦朝兵馬俑展、臺北恐龍展。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、體育性事件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主要項目内容：各種奧運會、各級各種球類比賽、臺灣區運動會、各級學校機關團體運動會、各種登山活動、賽車活動、健美比賽。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、娛樂性事件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主要項目内容：影歌星演唱會、影歌星簽名會、園游會、社區康樂晚會。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、宗教性事件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主要項目内容：迎佛指舍利大會、大甲鎮瀾宮媽祖繞境。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種類：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、其他事件</a:t>
            </a: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主要項目内容：企業週年慶。</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87</a:t>
            </a:fld>
            <a:endParaRPr lang="en-US" altLang="zh-CN" dirty="0"/>
          </a:p>
        </p:txBody>
      </p:sp>
    </p:spTree>
    <p:extLst>
      <p:ext uri="{BB962C8B-B14F-4D97-AF65-F5344CB8AC3E}">
        <p14:creationId xmlns:p14="http://schemas.microsoft.com/office/powerpoint/2010/main" val="822713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六、活動企劃案的共通性撰寫大綱</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行銷企劃人員經常在工作中會舉辦很多活動，像新產品上市發表會、記者會、事件行銷活動、重要人物（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very important person, 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）會員招待會、封館秀、節慶促銷活動及公關、公益活動等，均需撰寫活動企劃案。總的來説，大概會包含下列大綱項目的撰寫内容：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、活動緣起、緣由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、活動目的、宗旨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、活動主題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、活動主軸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、活動名稱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、活動口號、標語（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）及標誌（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Logo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、活動進行流程（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Run Down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、活動節目設計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、活動内容規劃與創意設想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、活動專案小組組織表與人員分工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、活動時間、日期、期間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、活動地點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、活動型態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、活動媒體宣傳做法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、活動預算（支出）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、活動效益分析（有形效益、無形效益）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、活動現場布置規劃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、活動主持人、代言人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、活動走秀表演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、活動對象、邀請來賓、媒體記者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、活動錄影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、活動贈品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、活動肖像、玩偶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、活動保全規劃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、活動危機處理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、活動結案報告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七、案例：運動行銷策略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、汽車廠結合運動行銷，提高公司形象，已成為業界普遍採用的新興行銷手法。最近港商運通公司耗資上千萬，引進韓國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KIA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車廠成立的老虎職業棒球隊來臺比賽，臺灣馬自達總代理計畫再投入近千萬元，贊助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年「馬自達瓊斯杯」籃球賽，</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Jaguar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則有意首度贊助高爾夫比賽，而中華汽車年年支持的馬拉松大賽，也為該公司企業形象帶來加分效果。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早期，裕隆集團就贊助成立籃球隊，每年動撥的金額以數千萬元計；裕隆集團旗下的中華汽車，也是搞運動行銷的老手，不僅資助舉辦國際體操邀請賽，並開始連續三年舉辦國際馬拉松賽，之前，還有贊助職業棒球兄弟象，每年花在運動行銷的費用，不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千萬元，是國内車廠最勇於投入運動行銷的車廠。整體來説，裕隆整個集團每年投入運動行銷的經費至少有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、臺灣馬自達總代理總裁胡開昌，本來就是籃球高手，近年對贊助籃球運動轉趨熱衷，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年首度斥資近千萬，獨家贊助瓊斯杯，結果創造出近億元周邊行銷效益。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、福特六和配合</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Escape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休旅車的上市發表，也支持賽車選手參加亞洲拉力賽，</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年底職業棒球總冠軍賽，該公司也是首度出資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多萬元，贊助這項總冠軍的賽事，有助提升企業與品牌形象。</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11-4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國内車商採用運動與藝文行銷一覽表（資料來源：廠商提供）</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項目：運動行銷</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公司：裕隆集團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内容：贊助籃球隊、馬拉松、體操與職業棒球賽。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公司：馬自達臺灣總代理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内容：馬自達瓊斯杯籃球賽。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公司：臺灣富豪</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内容：寶齊萊高爾夫球賽。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Land Rover</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内容：臺灣四九人隊參加奧運。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項目：藝文活動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公司：和泰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内容：豐田古典音樂會。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公司：臺灣戴姆勒克萊斯勒</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内容：古典與爵士樂。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公司：裕隆汽車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内容：三義木雕獎。</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公司：中華汽車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内容：利用基金會協助原住民就業。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、自行車業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、巨大、美利達兩大自行車廠，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年所贊助的國際自行車隊與登山車好手，紛紛奪下環法賽、世界盃登山車賽等重量級比賽桂冠榮銜，並在雅典奧運中穿金戴銀，成績大放異彩。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年巨大與美利達各將挹注逾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萬元經費，繼續認養德國電信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T-MOBIL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MULTIVAN MERIDA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等知名國際車隊，繼續在歐美各大型自行車賽中南征北討，把捷安特、美利達兩大品牌在美、歐市場的知名度各提高</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、巨大特助許立忠表示，巨大每年都會從集團營業額中提撥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作為推廣捷安特自有品牌知名度使用，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年至少會提撥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億元作為行銷費用，其中超過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億元將用來贊助國際自行車隊與賽事，期望能再創佳績，讓捷安特品牌知名度在歐、美地區持續上揚，有助於登上全球自行車業界第一品牌寶座。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11-5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國内自行車大廠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年贊助自行車隊與賽車手一覽表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、巨大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贊助對象：德國電信車隊；美國、澳洲國家代表隊；捷安特亞洲車隊等。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年贊助經費：逾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投資效益：歐、美自有品牌知名度持續提升，平均銷售單價績創新高。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年奧運車賽成績：一銀二銅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業者：</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、美利達</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贊助對象：歐洲男女登山車好手。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年贊助經費：逾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投資效益：近三年品牌知名度在歐洲提升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年奧運車賽成績：一金一銀</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第三節 公關活動企劃概述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一、公關活動企劃案的三大階段内容：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、前置作業</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前置作業的工作事項包括如下：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、擬定議題方向與規劃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、腦力激盪與執行評估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、議題評估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、預算編列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、會議提案與整合建議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、企劃目標與執行定案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、相關單位聯繫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、採購發包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、狀況模擬</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作業摘要工作事項包括如下：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、活動預期目標效應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、活動訴求對象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、活動人數預估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、活動經費概要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、活動時間與日期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、空間動缐規劃（交通工具、執行人員動缐、活動人潮動缐）</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、宣傳媒介與執行（電子媒體、平面媒體）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、視覺營造與製作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、設定議題與危機解決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、活動預算評估與採購發包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、人力資源與職務權責分配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、軟硬體設備清單製作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、時程進度規劃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、其他備案：天候、場地、代言人、道具等。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、現場作業</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現場作業工作事項包括如下：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、系統化控管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、活動現場人力資源清單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、聯繫網設立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、時程編列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、軟硬體設備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、動缐邏輯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、突發危機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、後續作業</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後續作業工作事項包括如下：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、活動後人力安排清單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、活動空間之恢復</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、軟硬體之點交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、行政總務事項之執行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、經費結算與檢討會議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、活動後會報與整合結案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、結案 — 列冊管理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二、公關活動成功的四大關鍵要素與作爲</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、提案分析與規劃邏輯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、議題的獨創性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、市場趨勢與潮流的評估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、内容的豐富性及娛樂價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、如何演變為街坊話題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、評估媒體或消費者參與指標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、充分的預算與人力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、現場連結與營造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、活動設計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、主題式情境氛圍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、視聽傳達效力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、活動串場之時序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、主持人之臨場效應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、活動現場的掌控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、活動現場模擬與彩排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、人力資源清單與分工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、人力機動支援網路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、軟硬體設施定位與檢視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、活動流程與時序銜接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、整合動缐推演與檢討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、安全檢視與危機評估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、氣候異動處理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、氛圍設計與時序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、開場 — 引發與會者注意力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、暖場 — 預告活動主要内容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、串場 — 避免尷尬冷場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、高峰 — 整場活動聚焦的重點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、結束 — 活動圓滿成功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三、公關活動企劃案的共通性撰寫大綱</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行銷企劃人員經常在工作中會舉辦很多活動，像新產品上市發表會、記者會、事件行銷活動、重點人物（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very important person, 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）會員招待會、封館秀、節慶促銷活動及公關、公益活動等，均需撰寫活動企劃案。總的來説，大概會包含下列大綱項目的撰寫内容：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、活動緣起、緣由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、活動目的、宗旨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、活動目標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、活動主題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、活動主軸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、活動的策略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、活動的名稱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、活動的口號、標語（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Slogan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）及標誌（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Logo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、活動的進行流程（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Run Down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、活動的節目設計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、活動的内容規劃與創意設想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、活動的專案小組組織表與人員分工</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、活動的時間、日期、期間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、活動的地點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、活動的型態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、活動的媒體宣傳做法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、活動的預算（支出）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、活動的效益分析（有形效益、無形效益）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、活動的現場布置規劃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、活動的主持人、代言人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、活動走秀表演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、活動的對象、邀請來賓、媒體記者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、活動的錄影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、活動的贈品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、活動的肖像、玩偶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、活動的保全規劃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、活動的危機處理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、活動的結案報告</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四、公關活動企劃的五大架構：規劃→宣傳→籌備→執行→結案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、活動企劃主要是透過：規劃、宣傳、籌備、執行、結案等五大架構。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、目的分別在前置、現場、後續流程作業中，期能達到循序漸進的成效，同時對可能發生之議題狀態，做好沙盤推演的處理。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、而企劃的基本元素則需將人、時、地、物，也就是時間、空間、議題、對象、人力等，凸顯與主題相輔的獨特與利基點。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第四節 國内案例介紹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1&gt;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公關溝通的守則與執行（臺灣麥當勞）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作為一家强調「全球品牌，社區經營」的企業，麥當勞相信：若要持續成功，必須使顧客看待麥當勞的公關溝通，打破過去一般採用「企業代言人」的模式，而讓實際站在第一缐的經營夥伴，都有機會能以自信的聲音，表達他們代表臺灣麥當勞在地成長、參與社區的實務經驗；但是，能否達到「眾口一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Many Voices-one Message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境界，完全端看是否能真心實踐麥當勞對顧客、媒體、内部同仁、學校教育機構及大眾意見領袖的承諾，並且不斷精進；麥當勞相信：只有最真誠的語言，才是大家最願意接受的公關溝通語言。在麥當勞内部，有所謂的「公關溝通十大守則」，亦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、充分了解市場中影響麥當勞經營的重要議題。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、提升公關溝通進入企業經營的領導核心。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、確定企業經營期待公關溝通的任務及重要先後順序。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、以事實為基礎，訂定公關溝通的執行計劃。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、對相關新聞報導或公共事務保持高度警覺。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、靈活運用所有可能的資源。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、從國際麥當勞網路中學習經驗及教訓。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、在有限空間下，發揮無限效益。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、善於衡量結果。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、集中焦點、明辨輕重緩急；同時，絕不超支預算。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麥當勞創始人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Ray Kroc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曾説：「做好公關，就是好事業。」（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Good Public relations meant good business.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），其實，企業的任何一個階段都與公關相關，而位置愈高的主管，愈需要對内及對外做好公關。在麥當勞歷史中，公關溝通的發展比廣告行銷更早，早在西元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1965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年，麥當勞叔叔就已正式成為麥當勞的代言人及兒童親善大使，發展麥當勞與大眾間更豐富、更親密的關係，成為麥當勞最佳的公關代表。落實在公關溝通的主要任務上，麥當勞公關溝通的工作包括：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、新聞宣傳</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積極運用各種可能的機會，創造正面新聞報導，同時，盡可能降低負面報導對企業的傷害；更應詳細監看所有相關的新聞素材，分析影響企業經營的客觀趨勢。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、媒體關係</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指派媒體聯絡固定窗口，隨時了解媒體需要，提供誠懇的溝通、訊息與服務。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、内部溝通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持續提供企業或產業最新消息，激勵内部同仁的學習與正面有效溝通，藉以提升士氣並創造參與的榮譽感。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、危機與議題處理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危機要靠團隊合作應變，突破溝通困難來獲取制勝的轉機；議題要靠平時用心觀察研究，預作準備，防患未然。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、公共事務處理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將麥當勞的核心價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Q.S.C.&amp;V.</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、企業領導形象、人員訓練發展與社區關係的經營，不斷向政府與社會公眾做最妥善的傳達。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、出版溝通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將麥當勞文化及相關重要訊息，透過文字化的刊物出版方式，向内部人員與外部大眾做更完整的報導宣傳。</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、區域及單店公關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發展並執行區域及單店的公關活動，使麥當勞能真正成為地方社區最受歡迎的社區活動中心。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、部門橫向支援</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運用公關造勢活動，强化並推動各部門所欲傳達的訊息。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、社區公益慈善</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以「麥當勞叔叔之家兒童慈善基金會」的名義，大力支持社區公益慈善活動，以實踐麥當勞對社區經營的承諾。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、持續贊助</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持續參與學校教育、體育及家庭親子的活動，以强化麥當勞的品牌形象，並具體成為良好企業公民。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5&gt;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某公司策略聯盟記者會計畫案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、策略聯盟記者會前置作業組織</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11-4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策略聯盟記者會前置作業組組織圖</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總召集人→副總召集人：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、典禮組：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、儀節</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、協助換約人員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、簽約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、簽約道具之準備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、節目組：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、節目流程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、主持人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、現場錄影工程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、現場記錄（平面及電子攝影）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、主持人口稿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、現場布置（含燈光、音響及聲光等）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、接待組：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、貴賓、媒體及關企主管之邀請與接待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、禮品發放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、文宣組：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、新聞專題製作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、衛星新聞采集系統（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Satellite News Gathering, SNG</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）專缐</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、記者勤前教育</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、新聞稿之撰寫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、新聞之發布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、長官致詞稿</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、答問（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question and answer, Q&amp;A</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）説詞撰擬</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、行政組：</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、場地洽租、茶點安排與結報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、資料袋之準備（含簡介、新聞稿）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、來賓禮品</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、簽約用鋼珠筆準備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、工作證製作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、來賓報到處準備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、香檳、酒準備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、簽約貴賓席次牌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、現場桌椅擺設與茶點區準備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、簽約席設置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、動員準備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、策略聯盟簽約記者會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11-6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流程大綱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14:30~15:00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媒體報到（電視墻暖場影片播放）</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記者會正式開始</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15:00~15:05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盒式磁帶錄像（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Video Cassette Recorder, VCR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）播放（市場趨勢與概況）</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15:06~15:09</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主持人開場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15:10~15:12</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貴賓致詞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15:13~15:16</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貴賓致詞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15:17~15:19</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簽約見證人祝賀致詞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15:20~15:23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簽約儀式（媒體拍照時間）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15:24~15:30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答問（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question and answer, Q&amp;A</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）時間</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15:30~16:00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TEA TIME BREAK</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88</a:t>
            </a:fld>
            <a:endParaRPr lang="en-US" altLang="zh-CN" dirty="0"/>
          </a:p>
        </p:txBody>
      </p:sp>
    </p:spTree>
    <p:extLst>
      <p:ext uri="{BB962C8B-B14F-4D97-AF65-F5344CB8AC3E}">
        <p14:creationId xmlns:p14="http://schemas.microsoft.com/office/powerpoint/2010/main" val="32745833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第十二章 人員銷售（銷售力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銷售組織）</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第一節 人員銷售（銷售力及銷售組織）行業</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一、實務上銷售組織的行業分析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從實務上來看，任何一個公司必然會有銷售組織，然後才會有營收來源。不過由於行業的不同以及内外銷的不同，各種銷售組織也有所不同。如下所示：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、銷售業務員→直接面對一般消費者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、人壽保險公司。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、金融理財公司。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、直銷公司。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、銷售業務員→直接面對公司行號採購人員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、電腦公司。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、文具用品公司。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、辦公設備公司。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、零組件供應公司。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、原物料供應公司。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、機械設備公司。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、店面加業務員→直接面對一般消費者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、汽車銷售公司。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、機車銷售公司。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、禮品店。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、百貨公司專櫃。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、銀行櫃員。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通訊公司。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、店面→直接面對一般消費者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、量販店。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、超級市場。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、便利商店。</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、提供視唱空間和影音設備的場所（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Karaoke TV, KTV</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、速食連鎖店。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、大飯店。</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第二節 銷售組織管理（</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Sales Force Management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一、銷售組織管理範圍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對銷售人力之管理，應包括下列項目：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、整批挖角</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、高科技公司研發（</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research and development, R&amp;D</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）部門。</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、金控銀行。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、壽險公司。</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、甄募與挑選銷售人員。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、對新進銷售人員舉辦教育訓練課程，使之熟悉產品、公司之專業知識。</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、對銷售人員進行督導，包括外出拜訪客戶以及辦公室内之行政領導。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、研訂各種物質與非物質之激勵制度與措施，讓銷售人員有意願衝刺業績。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、進行對銷售人員業績之分析、考核與評估。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、設法改善銷售人員之不良績效，否則應求「物競天擇，適者生存，不適者淘汰」之原則處理。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12-1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銷售人員薪酬制度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銷售人員薪酬：</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、固定底薪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、業績獎金：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、個人業績獎金。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、單位團體分配獎金。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、特殊狀況下個人特別獎金。</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12-2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銷售力（銷售組織）管理範圍：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、招聘、挖角優秀銷售人員或主管。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、持續舉辦教育訓練課程，以提升及熟悉產品與銷售技能。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、對銷售人員進行工作安排、規劃設定目標與督導。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、研訂各種公平、合理，具有激勵性的物質與非物質獎勵制度。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、對銷售人員業績分析、考核及評價。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、加强改善業績長期不佳人員的輔導工作，真正不行的，則遣散。</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、對想從事領導工作的業務人員，應適時提升其職位，讓他管理更多、更大的組織單位。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二、銷售作業步驟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一項銷售作業之步驟，可區分以下的程序：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、開發與篩選客戶。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、事前接近客戶。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、正式接觸客戶。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、介紹與展示產品或服務。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、售後服務與追蹤。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、保持聯絡，建立友誼。</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12-3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銷售作業七大步驟：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、開發、搜尋及篩選客戶。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、事前接近客戶之計畫安排與資料整理妥當。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、正式按約定時間接觸客戶。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、介紹與展示產品或服務。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、經多次討論及議價，終於成交，簽訂合約。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、交貨、售後服務及使用後詢問。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、定期保持聯絡、建立交情友誼。</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三、營業的提案技術：三階段與六步驟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客戶的營業做提案是經常可見的，而且也是很重要的，因為這是業務成交與否的第一步關鍵點。在提案簡報中，如果能夠引起顧客的認同、肯定與了解，那麽才會有進一步的營業細節討論。一般來説，營業提案可以區分為三個階段與六個步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12-4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營業的提案技術：三階段與六步驟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一、分析：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Step 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：現狀把握。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Step 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：問題分析與課題設定。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二、提案：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Step 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計畫案撰寫（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Proposal</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）準備</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Step 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三、執行：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Step 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：活動展開與進展管理。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Step 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：效果測定、改善、調整、累積。</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四、提升業務人員績效之做法（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Promote Sales Forces Performance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在一個以業務人員（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Sales Forces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）為主導的廠商裏，如何有效促進並提升業務人員之銷售績效是相當重要的一件事情。基本而言，其可採行之方向有：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、不斷進行教育訓練</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對業務人員的教育訓練是希望增强業務人員之產品專業知識與銷售技巧，逐步提高其素質。教育訓練是一種長期工作，不是一下子就可提升很大功力的。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、設定合理且激勵性的獎金制度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業務人員並不以領固定薪資為滿足，希望能做更多業績而領更多薪資。因此，獎金制度的規劃與確立，就成了一件重要之事，但此制度必須符合公平、合理與激勵性等三項精神，才能發揮效用。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、塑造良好的組織氣候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有良好的組織氣候，業務人員會甘心於努力創造業績並做長久打算，不會隨時準備跳槽。</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而良好的組織氣候，必須從上自董事長、總經理，下自營業部副總經理或是各處、各部營業經理、副理等中高階主管身上，以身作則起良好示範才行。包括各種制度、辦法、賞罰、升遷、獎金、人才晉用等。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、試行「責任利潤中心制」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最近的發展顯示，營業組織中，已有愈來愈多的企業，採行了自主經營的利潤中心制（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Profit Center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 Unit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），亦即該區營業單位是一個獨立單位，必須對自己的營收、成本及利潤負完全責任，並且超額盈餘，可撥出一定百分比供該單位人員分享。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、合理分配業務區域及業績額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、企畫部門的充分配合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12-5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提升業務人員的績效：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、不斷進行各種方式與内容的教育訓練。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、設定合理且具公平激勵性的獎金制度。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、塑造良好的、團結的、凝聚力的組織氣候。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、推行責任利潤中心制度，分享全員。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、合理分配業務區域、業績目標額、業務客戶。</a:t>
            </a:r>
          </a:p>
          <a:p>
            <a:pPr>
              <a:lnSpc>
                <a:spcPct val="150000"/>
              </a:lnSpc>
            </a:pPr>
            <a:r>
              <a:rPr lang="en-US" altLang="zh-TW" sz="1800" dirty="0">
                <a:effectLst/>
                <a:latin typeface="等线" panose="02010600030101010101" pitchFamily="2" charset="-122"/>
                <a:cs typeface="Times New Roman" panose="02020603050405020304" pitchFamily="18" charset="0"/>
              </a:rPr>
              <a:t>6</a:t>
            </a:r>
            <a:r>
              <a:rPr lang="zh-TW" altLang="zh-TW" sz="1800" dirty="0">
                <a:effectLst/>
                <a:ea typeface="等线" panose="02010600030101010101" pitchFamily="2" charset="-122"/>
                <a:cs typeface="Times New Roman" panose="02020603050405020304" pitchFamily="18" charset="0"/>
              </a:rPr>
              <a:t>、行銷企劃、廣告企劃及財務企劃人員的全力配合。</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89</a:t>
            </a:fld>
            <a:endParaRPr lang="en-US" altLang="zh-CN" dirty="0"/>
          </a:p>
        </p:txBody>
      </p:sp>
    </p:spTree>
    <p:extLst>
      <p:ext uri="{BB962C8B-B14F-4D97-AF65-F5344CB8AC3E}">
        <p14:creationId xmlns:p14="http://schemas.microsoft.com/office/powerpoint/2010/main" val="122164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第十四章 市場調查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第一節 市場調查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一、「市場調查」的重要性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決策的重要參考「市場調查」（簡稱市調或民調），對企業是非常重要的。市場調查是比較偏重在行銷管理領域的。但在實務上除了行銷市場調查之外，另外還有「產業調查」；產業調查自然是針對整個產業或是特定某一個行業所進行的調查研究工作。本章所介紹的市場調查，將比較偏重及運用在行銷管理與策略管理領域。那麽究竟市調的重要性在哪裏呢？最簡單來説，市調就是提供公司高階經理人作為「行銷決策」參考之用。那什麽又叫「行銷決策」呢？舉凡與行銷或業務行為相關的任何重要決策，包括售價決策、通路決策、授權貼牌生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Original Equipment Manufacturer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）大客戶決策、產品上市決策、包裝改變決策、品牌決策、售後服務決策、公益活動決策、保證決策、配送物流決策及消費者購買行為等均在此範圍内。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由市場調查所得到科學化的數據，就是「行銷決策」的重要依據。</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二、企業界為什麽需要市場調查或行銷研究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市場研究或行銷研究，可以説是企業產品開發、行銷企劃及業務拓展等營運循環中的重要一項工作，雖然不是每天或每週都要委託外部機構做市場調查，但一年之中，總少了一、二次或更多次的市場調查機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那麽到底企業界為何需要做委託外部機構市場調查或自行内部的行銷研究呢？這主要有以下幾項可能的原因：</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、市場調查可以幫助企業界判斷總體的市場發展趨勢、市場商機及市場可能威脅點。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、市場調查可以幫助企業界制定、修正、調整或釐清行銷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4P</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Product/Price/Place/</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Prometion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）策略的方向性、可行性、正確性與創意性。</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、市場調查可以幫助企業界了解競爭的態勢、變化、以及可能的因應對策。</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、市場調查可以幫助企業界更了解、更洞察出消費者的現在、未來及潛在的需求、價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、改變、心態及心理想法，這就是</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Consumer Insight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、市場調查有時候也印證公司或老闆的某些想法、看法、觀點、預測及創意點子的可行性、可能性、正確性與商機性。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、最後，總結來説，市場調查也好、行銷研究也罷，這些都是希望透過對各種調查對象的了解、洞察、蒐集、彙整，歸納出有用的行銷數據資訊情報，然後供上級長官或更高階的主管及老闆做好行銷決策（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Marketing-decision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）之用，以及「經營決策」（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Business-decision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）之用。這就是説，行銷不能百分之百依靠「經驗」，即便依靠「經驗、直覺」，也要再加上一些科學化、數據化的市場調查資訊情報才可以，也方能做到保障行銷成功的抉擇工作。</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三、委託外部機構市場調查進行的步驟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委託外部調查公司進行市場調查的步驟，大致如圖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14-1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、公司行銷部門或事業總部找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家市場調查公司做簡報。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、簡報本公司此次市場調查的目的、原因、動機、想法、預算，以及做的内容細節。</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、市場調查公司在了解之後，回到公司即展開提案計畫（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Proposal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）的撰寫工作，並將提案計畫寄送給公司參閲或親自來報告討論，雙方並做一些修正調整。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、公司針對這</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家或家中選擇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家，確定給這家做，然後上簽呈給高階主管批准。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、批准後，雙方即簽訂合約書規定做的内容、預算、分幾期付款及期限，然後市場調查公司即展開實際市場調查工作。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、市場調查公司完成工作及報告撰寫完成後，先交單位主管參閲及審核，或做一些修改補强。然後，要求市場調查公司依公司老闆或高階主管所訂的時間，要求公司做期末總結報告。</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、聽取簡報後，公司與市場調查公司互做討論。</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a:t>
            </a:fld>
            <a:endParaRPr lang="en-US" altLang="zh-CN" dirty="0"/>
          </a:p>
        </p:txBody>
      </p:sp>
    </p:spTree>
    <p:extLst>
      <p:ext uri="{BB962C8B-B14F-4D97-AF65-F5344CB8AC3E}">
        <p14:creationId xmlns:p14="http://schemas.microsoft.com/office/powerpoint/2010/main" val="9370308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六、業務訓練重點與戰略性營業養成課程最新趨勢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對於訓練的項目，其中最重要的包括有產品知識、競爭情報與競爭優勢、客戶資訊及銷售技巧等，以下針對這些項目進行更詳細的説明：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、訓練重點一：產品知識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大部分的公司在產品知識的訓練上都還算可以，畢竟，大部分的業務經理都是出身自相同的產業及市場，對這方面有較强的知識，也傾向於先訓練這方面的主題。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、訓練重點二：競爭情報與競爭優勢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人員除了需要了解自己公司的產品，也必須要了解競爭對手的產品或服務。為了能更有效地銷售，業務人員必須要知道每一種競爭者產品的優缺點所在。你的成本是否比競爭者來得低？他們的產品是否比你公司的產品還要耐用且好操作？大部分的公司在自身產品知識的訓練上都做得還可以，但在競爭態勢的分析與情報蒐集上就相對薄弱。業務人員對競爭態勢有愈多的了解，愈能在市場上有效競爭與銷售。有句話說「最好的防禦戰略便是好的攻擊」，你必須攻擊對手較弱而自己相對較强的地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、訓練重點三：客戶資訊情報與輪廓</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客戶是組織内最重要的一項要素，業務人員需要了解如何蒐集、組織以及使用客戶的資訊。通常能獲得客戶訂單的公司，不見得擁有最好的產品，而是擁有最好的業務人員，你的業務人員是否比你的競爭者還要了解客戶呢？定期進行顧客資料的維護，將使業務人員擁有更新、更準確的客戶資訊。業務經理應該與業務人員一同發展客戶資訊檔案，決定出提供哪些資訊最有用，客戶資訊檔案可以讓業務人員在與顧客接觸時，詢問正確的問題，以確認顧客的需求、預算、時間進程、機會、決策者以及決策的過程。獲取主要決策者的個人資料，將可以讓業務人員與客戶建立關係及信任。</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、訓練重點四：銷售技巧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業務人員已經了解了產品、競爭態勢以及客戶資訊，接下來，必須要加强他們的銷售技巧。較為基本的銷售技巧則包括了以下幾點：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、尋找適當的客戶。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、拜訪前計畫。</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、敲定業務拜訪。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、使用探索性問題，來發掘客戶的需求與問題所在。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、向客戶展示產品特色、利益以及相關的實證成果。</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、處理反對問題。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、取得客戶下訂單的承諾。</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12-6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業務訓練重點：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、產品知識：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產品特色功能、品質、壽命、對消費者利益、技術、成本結構、品牌、來源地、原料成分等。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、競爭者情報與競爭優勢：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競爭者產品、價格、貸款融資、票期、產品缐、組合產品、動用關係、供貨期限、品質、品牌。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、客戶資訊情報：</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客戶需求、預算、時間點、決策程序、決策者、考量優先項目、過去往來關係、信賴性。</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、銷售技巧：</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尋求適當客戶、訪前計畫、敲定業務拜訪、發掘顧客需求與問題所在、向客戶展示產品特色與利益、處理疑慮、訂單合約取得、售後服務、收款。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戰略的營業教育訓練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&gt;</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從戰略的層次來看，營業部門的教育訓練，更應有所提升，如表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對營業人員教育訓練内容變革的最新發展（目前與未來對照比較）所示。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12-2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對營業人員教育訓練内容變革的最新發展：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期待要素：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、知識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目前期待的内容：本公司商品知識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未來應納入新的期待内容：對顧客企業、統合企業相關訊息情報的了解（收益、市場動向）。</a:t>
            </a: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期待要素：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、技能</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目前期待的内容：説服的技能</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未來應納入新的期待内容：傾聽力、簡報力、戰略思考力、創新思考力。</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期待要素：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、態度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目前期待的内容：目標達成的意欲</a:t>
            </a:r>
          </a:p>
          <a:p>
            <a:pPr>
              <a:lnSpc>
                <a:spcPct val="150000"/>
              </a:lnSpc>
            </a:pPr>
            <a:r>
              <a:rPr lang="zh-TW" altLang="zh-TW" sz="1800" dirty="0">
                <a:effectLst/>
                <a:ea typeface="等线" panose="02010600030101010101" pitchFamily="2" charset="-122"/>
                <a:cs typeface="Times New Roman" panose="02020603050405020304" pitchFamily="18" charset="0"/>
              </a:rPr>
              <a:t>未來應納入新的期待内容：支援顧客的事業成功。</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90</a:t>
            </a:fld>
            <a:endParaRPr lang="en-US" altLang="zh-CN" dirty="0"/>
          </a:p>
        </p:txBody>
      </p:sp>
    </p:spTree>
    <p:extLst>
      <p:ext uri="{BB962C8B-B14F-4D97-AF65-F5344CB8AC3E}">
        <p14:creationId xmlns:p14="http://schemas.microsoft.com/office/powerpoint/2010/main" val="3394774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第三節 人員銷售相關議題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一、業務人員如何學習</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業務人員可以透過下列七種管道，持續學習：</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、同儕的學習</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針對推銷上的困境，業務同仁利用短暫的時間，彼此交換意見以及個人的經驗，例如：面對客戶的價格異議如何化解，交換心得與技巧，將可使每個人獲得獨到的方法。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、開會交流</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利用業務會議之便，請業務人員提出成功個案説明，以作為彼此學習的範例，或是運用腦力激盪法，思考克服障礙或是開拓市場的創意。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、主管的交談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業務經驗的交換、主管對於業務進行時所提示的經驗與方法，或是主管對特定客戶的指導與提示，都是最直接的學習機會。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、客戶的互動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拜訪客戶時，尤其是客戶對商品或服務批評、異議、或是提示競爭者的優點時，都是學習的最佳機會。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、平時閲讀報章或專業雜誌</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吸收來自報章雜誌的新知，最具時效與動態性，平時勤於閲讀是充實知識的最好方法。</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學習毋須刻意安排，由於時間緊促，若無法參加在職訓練，或在公司沒有在職訓練的機制，上述五種方法仍可為你的推銷技巧增添動力。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、多參加外部專業訓練課程或研討會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外部企管公司或各大學或各研究單位等，均會提供若干專業訓練課程或研討會，</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得多參加，以吸取不同來源的思考。</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、多出國參訪考察，吸取最新知識</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應定期出國考察同業、異業或客戶的產業、市場與公司最新發展情況及創新做法等新東西、新理念。</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二、如何贏得客戶的信賴</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與人之間難以建立互信關係，推銷人員每天面對陌生客戶，必須贏得客戶的信賴，沒有信賴推銷不會成功。推銷是一個影響客戶的過程，能夠產生影響力，推銷才能起步；業務人員如能在客戶的心目中，建立自我形象，讓客戶對你的言行產生信賴之後，你的推銷説詞才有可能被客戶聼進去。</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、誠實無欺</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國的傳統生意法則就是童叟無欺，因為買賣雙方都不希望被人占便宜，在商談生意之前，客戶從你行為舉止判斷你是正人君子抑或騙子小人。因此當你與客戶接觸的時候，必須誠實正直，不知道的事情就講不知道，千萬不要自作聰明假裝知道，因為對方詢問你時，其實他已知道答案，是藉著問題考驗你的誠實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、言而有信</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推銷人員往往練就一副好口才，可以滔滔不絕説話。但是，言多必失，很多推銷人員在客戶面前逞其三寸不爛之舌，承諾很多事情，卻在結束訪談之後忘得一乾二</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淨</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，所以，業務人員要贏得客戶信賴就必須言出必行，言而有信。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、多一份服務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提供額外服務，為客戶解決問題，例如：幫客戶介紹佣人、提供跑腿服務、代購歌劇入場券，不論是業務上的額外服務或是生活上的服務，都可以拉近彼此的關係，建立互信。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、始終如一</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不論是推銷前後，服務的心永遠一致，有些推銷人員在推銷成功之前，殷勤有加，一旦拿到訂單之後，就疏於聯絡拜訪，前後判若兩人，最令客戶憎恨的推銷人員非此莫屬。</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三、推銷致勝關鍵：了解競爭者的弱點與自身的優點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掌握這些資訊，你就曉得對方的弱點，了解競爭者的弱點，就是推銷致勝的關鍵了，這些關鍵點如下：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、售後服務的差異</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指出你的優勢較競爭者條件的明顯好處，讓購買者快速做決定。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、比較品質上的優勢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技術、品質的優先提供購買者的好處是顯而易見的，諸如效率的優越、品質的穩定、技術領先的優越性，與在市場上占有卓越地位。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、產品種類的齊全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提供完整的系列產品，一次購足的服務，更好的規格與服務優勢。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、公司形象的優勢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可以使產品好上加好，市場優勢顯而易見。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研究競爭者的優劣點，然後和自己銷售的產品做一個明確的比較，為比較方便起見，列表分析，並且提出數據，對於客戶來説，更容易做比較。顯而易見的優點，就是打敗競爭者最好的利器。</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除上述外，具體來説，業務員可以從圖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所列項目，比較本公司與競爭對手公司的優勢與弱勢。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12-9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了解競爭者的弱點與强化自己的優勢：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、國内外大廠使用的證明</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、技術與品質的優勢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、品牌與公司形象的優勢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、售後服務的優勢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、國内外獲獎得名的優勢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、融資的優勢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、產品種類齊全的優勢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四、推銷小偏方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、電子郵件（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）交情</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跟客戶見面之後，不論生意有沒有談成，發一封電子郵件（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）感謝函，不但表示你與客戶見面的真心感激，同時也可以藉由電子郵件（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）建立新的感情，並讓對方知道，你也是了解新科技的業務人員。此外，在客戶生日或逢年過節時，亦可以用電子郵件（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）表示祝賀之意。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、承諾交期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服務客戶的時候，承諾顧客的交期，一定要預留寬裕時間，亦即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個小時可以交件的服務，跟客戶承諾</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個小時，當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個小時交件的時候，客戶的滿意度會因而提高。當然，交期要愈快愈好，客戶買東西或要東西，大部分都是很急的。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、準時見面</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與客戶約見的時間，必須提早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分鐘到達，以便有充分的準備，同時讓客戶覺得你是一位準時的人，有利於雙方建立彼此的互信，能夠取信於客戶的業務人員，推銷力會大增；就算準時到，而客戶仍在開會或忙碌中，耽誤一些時間，客戶自己也會有歉意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、積極態度</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客戶常會以不景氣為藉口，拒絕大量購買，因此，當客戶說不景氣的時候，你一定要附和他的説法，最好是找些正面的積極例子來説服，雖然景氣不怎麽好，但是成功的例子比比皆是；建立積極態度與心情，才是推銷之道。如果業務員自己態度都不積極，如何使客戶積極起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、把客戶的事當自己的事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建立與客戶的關係，就是把客戶的事情，當成是自己的事一樣來處理，例如：客戶説找不到一份有關產業的情報，你可以代為尋找，通常網站都可以找到這些資訊；假如客戶説買不到音樂會的票，設法代購，你漸漸的就會成為一位問題的解決者，而在客戶的心目中樹立良好的形象。客戶要去南部旅遊，但買不到週日大飯店的住宿，業務員也可以透過關係協助預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、成功事例當故事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向客戶説明產品的好處，最好的方法就是將過去成功的推銷實例，以故事的敘述方法來呈現，不但真人真事，而且前後邏輯順理成章，客戶最容易理解而且記憶最深。</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、善用日記本</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雖然掌上電腦（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Personal Digital Assistant, PDA</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）已經很流行，但是，傳統的日記本加上一隻筆也可以立大功；當客戶説他出國一個月才能回來的時候，在一個月後的日記本上，寫一行：吳副總回國，到時候一通問候的電話就可約見了。</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、拜訪新客戶</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拜訪新客戶之前，必須有充足的準備，首先查核一下客戶公司的網站，公司上面通常都有完整的營業項目、產品資料；然後到入口網站如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Yahoo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Kimo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已被</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Yahoo</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合併）查核你要拜訪的客戶之近況訊息資料，而經由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Google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網站搜尋，則可以獲得詳細的個人資料，見面時你就可以一見如故的和對方建立關係。此外，透過外部朋友的介紹，亦經常可以見到新客戶。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、數位相機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拜訪客戶時，攜帶數位相機，遇到客戶有重要的文件，可以攝下歷史鏡頭，若客戶成交時，也可以攝影留念，然後電子郵件（</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）給他，成為重要的文件之一。</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、關閉手機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面對客戶前，務必將手機的聲音關閉成為「無聲」或「會議」，待交談之後再看誰來電而適時回電；會見客戶時，接聽手機是不禮貌的行為，容易引起客戶反感。</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第四節 案例介紹</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1&gt;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營業策略 — 强化層面教育訓練，提升門市競爭力</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、國内便利商店的競爭力已從總部間的系統戰，一路打到門市戰略，全家門市便利商店董事長潘進丁宣示：「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年將最大推動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SST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Store Stuff Training</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）門職人員的教育訓練制度，最特別的是該制度鼓勵加盟主讓員工受訓的雙重獎勵機制，以提升加盟店的服務品質，未來員工的認證資格，更將成為加盟店的重要條件。」</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、根據全家規劃，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年培育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位通過高階層認證的人員及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1600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位通過中階層認證人員；未來全家透過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SST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制度的整合運作，將可直接提升門市的營運能力，提供優質的門市服務，藉以達到提升競爭力的最終目的。</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、全家的門職訓練共分初、中、高階三層認證；其中，初階認證需强制進行，花兩個月在店内完成包括收銀操作、基本禮儀、賣場整理等訓練，再由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SST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考核後進行認證。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、中、高階認證則由各加盟主指派員工前往受訓，中階訓練著重在轉調貨、突發狀況因應與訂貨作業，高階訓練則重視商圈經營與精緻客服的提升。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SST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制度裏，最特別的是針對員工與加盟主的獎勵制度，全家為鼓勵加盟主讓員工受訓，只要員工通過中階認證，加盟主與員工同時可獲得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元獎金，員工的時薪也會進行調升；若通過高階認證，加盟主與員工將同時獲得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元獎金，員工薪水再加上調整，加盟主則可獲得出國旅遊的機會。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12-3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全家便利商店門職訓練課程内容一覽表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、低階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SST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課程：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課程内容：收銀操作、基本禮儀、賣場整理。</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花費時間：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通過後的獎勵：强制施行。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SST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課程：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課程内容：轉貨、調貨、訂貨、緊急事件因應。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花費時間：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通過後的獎勵：員工、加盟主各領獎金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元，員工時薪調升。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、高階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SST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課程：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課程内容：商圈經營、精緻服務。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花費時間：</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個月。</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通過後的獎勵：員工、加盟主各領獎金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元，加盟主可出國旅遊，並成為續約與發展複數店的基本條件。</a:t>
            </a:r>
          </a:p>
          <a:p>
            <a:pPr algn="just"/>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&lt;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en-US" altLang="zh-TW" sz="1800" kern="100" dirty="0">
                <a:effectLst/>
                <a:latin typeface="等线" panose="02010600030101010101" pitchFamily="2" charset="-122"/>
                <a:ea typeface="PMingLiU" panose="02020500000000000000" pitchFamily="18" charset="-120"/>
                <a:cs typeface="Times New Roman" panose="02020603050405020304" pitchFamily="18" charset="0"/>
              </a:rPr>
              <a:t>&gt;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全家便利商店調整組織人事，挑戰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店目標</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全家此次在商品本部下增設電子商務部，包括生活支援和金融服務等兩個單位。潘進丁表示，全家將邁入虛擬物流（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Virtual Data Center, VDC</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），發展出預購、宅配、網路通訊卡片類服務的平台，並提供金融服務等。</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他形容，此部門開發的都是無形的服務，不占門市空間，但是，卻如同「冰山的一角」，是透過超商的各種基礎工程來提供服務，帶入營收，這也將是超商營收的下一波成長動力。</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此外，新增的部門包括運營指導部，以强化店鋪的執行力；設備工程部將有效管理門市設備與資產；綜合企劃室將管理轉投資新事業，强化大型連鎖化店鋪的戰略。</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12-9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全家新組織架構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一、總經理室：</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、商品本部：</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、商品部</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、鮮食部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、物流品保部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、電子商務部（新增）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、商品業務部（新增）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、管理本部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、資訊本部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、營業開發本部：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、開發本部：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、設備工程部（新增）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、發展加盟部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、業務本部：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、營運指揮部（新增）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二、公共事務室（新增）</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三、綜合企劃室（新增）</a:t>
            </a:r>
          </a:p>
          <a:p>
            <a:pPr>
              <a:lnSpc>
                <a:spcPct val="150000"/>
              </a:lnSpc>
            </a:pP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四、稽核室</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91</a:t>
            </a:fld>
            <a:endParaRPr lang="en-US" altLang="zh-CN" dirty="0"/>
          </a:p>
        </p:txBody>
      </p:sp>
    </p:spTree>
    <p:extLst>
      <p:ext uri="{BB962C8B-B14F-4D97-AF65-F5344CB8AC3E}">
        <p14:creationId xmlns:p14="http://schemas.microsoft.com/office/powerpoint/2010/main" val="257285359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第六節 整合行銷傳播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1990</a:t>
            </a:r>
            <a:r>
              <a:rPr lang="zh-TW" altLang="en-US" sz="1200" dirty="0"/>
              <a:t>年代以來，從美國引進的整合行銷傳播（</a:t>
            </a:r>
            <a:r>
              <a:rPr lang="en-US" altLang="zh-TW" sz="1200" dirty="0"/>
              <a:t>Integrated Marketing Communication, IMC</a:t>
            </a:r>
            <a:r>
              <a:rPr lang="zh-TW" altLang="en-US" sz="1200" dirty="0"/>
              <a:t>）概念，十分受到國内行銷業界的重視，並付諸實踐。今日，國内外各大企業對商品與服務的業務推展，都已充分運用了整合行銷傳播的概念，强調行銷資源與經營資源的充分協調與整合，以產生更大的綜合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不過，本文所强調的是，整合行銷傳播功能的發揮，絕對不能只從行銷一個角度來看待，而是應該從公司經營的多元角度來看待，才會發揮它的功能。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從實務面來看，一個成功的整合行銷機制與功能的發揮，必須建構在四個架構面上，讓此四大架構完整周全，並進齊發，這樣才能使商品行銷成功、業績提升、獲利增加。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此四大架構，如圖</a:t>
            </a:r>
            <a:r>
              <a:rPr lang="en-US" altLang="zh-TW" sz="1200" dirty="0"/>
              <a:t>10-10</a:t>
            </a:r>
            <a:r>
              <a:rPr lang="zh-TW" altLang="en-US" sz="1200" dirty="0"/>
              <a:t>所示，包括了：</a:t>
            </a:r>
            <a:r>
              <a:rPr lang="en-US" altLang="zh-TW" sz="1200" dirty="0"/>
              <a:t>(1)</a:t>
            </a:r>
            <a:r>
              <a:rPr lang="zh-TW" altLang="en-US" sz="1200" dirty="0"/>
              <a:t>、整合行銷經營力；</a:t>
            </a:r>
            <a:r>
              <a:rPr lang="en-US" altLang="zh-TW" sz="1200" dirty="0"/>
              <a:t>(2)</a:t>
            </a:r>
            <a:r>
              <a:rPr lang="zh-TW" altLang="en-US" sz="1200" dirty="0"/>
              <a:t>、整合行銷傳播工具力；</a:t>
            </a:r>
            <a:r>
              <a:rPr lang="en-US" altLang="zh-TW" sz="1200" dirty="0"/>
              <a:t>(3)</a:t>
            </a:r>
            <a:r>
              <a:rPr lang="zh-TW" altLang="en-US" sz="1200" dirty="0"/>
              <a:t>、整合行銷組織協調力；</a:t>
            </a:r>
            <a:r>
              <a:rPr lang="en-US" altLang="zh-TW" sz="1200" dirty="0"/>
              <a:t>(4)</a:t>
            </a:r>
            <a:r>
              <a:rPr lang="zh-TW" altLang="en-US" sz="1200" dirty="0"/>
              <a:t>、整合行銷資訊科技力等。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10-10 </a:t>
            </a:r>
            <a:r>
              <a:rPr lang="zh-TW" altLang="en-US" sz="1200" dirty="0"/>
              <a:t>成功整合行銷傳播四大架構要素：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、整合行銷經營力（</a:t>
            </a:r>
            <a:r>
              <a:rPr lang="en-US" altLang="zh-TW" sz="1200" dirty="0"/>
              <a:t>IM Business Power</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、整合行銷傳播工具力（</a:t>
            </a:r>
            <a:r>
              <a:rPr lang="en-US" altLang="zh-TW" sz="1200" dirty="0"/>
              <a:t>IM Communication Power</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、整合行銷組織協調力（</a:t>
            </a:r>
            <a:r>
              <a:rPr lang="en-US" altLang="zh-TW" sz="1200" dirty="0"/>
              <a:t>IM Organization Coordination Power</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、整合行銷資訊科技力（</a:t>
            </a:r>
            <a:r>
              <a:rPr lang="en-US" altLang="zh-TW" sz="1200" dirty="0"/>
              <a:t>IM IT Power</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一、凸顯經營力，取得領先地位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要讓一個成功整合行銷的經營能力發揮，必須同時經營好十三種必備的競爭能力，讓這些能力能優於競爭對手，或時效上稍快於對方，這樣就能取得稍微領先的市場地位。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而企業應重視做好的行銷經營能力，包括了如圖</a:t>
            </a:r>
            <a:r>
              <a:rPr lang="en-US" altLang="zh-TW" sz="1200" dirty="0"/>
              <a:t>10-11</a:t>
            </a:r>
            <a:r>
              <a:rPr lang="zh-TW" altLang="en-US" sz="1200" dirty="0"/>
              <a:t>的十三種能力，即：</a:t>
            </a:r>
            <a:r>
              <a:rPr lang="en-US" altLang="zh-TW" sz="1200" dirty="0"/>
              <a:t>(1)</a:t>
            </a:r>
            <a:r>
              <a:rPr lang="zh-TW" altLang="en-US" sz="1200" dirty="0"/>
              <a:t>、策略力；</a:t>
            </a:r>
            <a:r>
              <a:rPr lang="en-US" altLang="zh-TW" sz="1200" dirty="0"/>
              <a:t>(2)</a:t>
            </a:r>
            <a:r>
              <a:rPr lang="zh-TW" altLang="en-US" sz="1200" dirty="0"/>
              <a:t>、商品力；</a:t>
            </a:r>
            <a:r>
              <a:rPr lang="en-US" altLang="zh-TW" sz="1200" dirty="0"/>
              <a:t>(3)</a:t>
            </a:r>
            <a:r>
              <a:rPr lang="zh-TW" altLang="en-US" sz="1200" dirty="0"/>
              <a:t>、通路力；</a:t>
            </a:r>
            <a:r>
              <a:rPr lang="en-US" altLang="zh-TW" sz="1200" dirty="0"/>
              <a:t>(4)</a:t>
            </a:r>
            <a:r>
              <a:rPr lang="zh-TW" altLang="en-US" sz="1200" dirty="0"/>
              <a:t>、業務力；</a:t>
            </a:r>
            <a:r>
              <a:rPr lang="en-US" altLang="zh-TW" sz="1200" dirty="0"/>
              <a:t>(5)</a:t>
            </a:r>
            <a:r>
              <a:rPr lang="zh-TW" altLang="en-US" sz="1200" dirty="0"/>
              <a:t>、價格力；</a:t>
            </a:r>
            <a:r>
              <a:rPr lang="en-US" altLang="zh-TW" sz="1200" dirty="0"/>
              <a:t>(6)</a:t>
            </a:r>
            <a:r>
              <a:rPr lang="zh-TW" altLang="en-US" sz="1200" dirty="0"/>
              <a:t>、品牌力；</a:t>
            </a:r>
            <a:r>
              <a:rPr lang="en-US" altLang="zh-TW" sz="1200" dirty="0"/>
              <a:t>(7)</a:t>
            </a:r>
            <a:r>
              <a:rPr lang="zh-TW" altLang="en-US" sz="1200" dirty="0"/>
              <a:t>、促銷力；</a:t>
            </a:r>
            <a:r>
              <a:rPr lang="en-US" altLang="zh-TW" sz="1200" dirty="0"/>
              <a:t>(8)</a:t>
            </a:r>
            <a:r>
              <a:rPr lang="zh-TW" altLang="en-US" sz="1200" dirty="0"/>
              <a:t>、服務力；</a:t>
            </a:r>
            <a:r>
              <a:rPr lang="en-US" altLang="zh-TW" sz="1200" dirty="0"/>
              <a:t>(9)</a:t>
            </a:r>
            <a:r>
              <a:rPr lang="zh-TW" altLang="en-US" sz="1200" dirty="0"/>
              <a:t>、公關力；</a:t>
            </a:r>
            <a:r>
              <a:rPr lang="en-US" altLang="zh-TW" sz="1200" dirty="0"/>
              <a:t>(10)</a:t>
            </a:r>
            <a:r>
              <a:rPr lang="zh-TW" altLang="en-US" sz="1200" dirty="0"/>
              <a:t>、廣告力；</a:t>
            </a:r>
            <a:r>
              <a:rPr lang="en-US" altLang="zh-TW" sz="1200" dirty="0"/>
              <a:t>(11)</a:t>
            </a:r>
            <a:r>
              <a:rPr lang="zh-TW" altLang="en-US" sz="1200" dirty="0"/>
              <a:t>、情報力；</a:t>
            </a:r>
            <a:r>
              <a:rPr lang="en-US" altLang="zh-TW" sz="1200" dirty="0"/>
              <a:t>(12)</a:t>
            </a:r>
            <a:r>
              <a:rPr lang="zh-TW" altLang="en-US" sz="1200" dirty="0"/>
              <a:t>、現場布置力；</a:t>
            </a:r>
            <a:r>
              <a:rPr lang="en-US" altLang="zh-TW" sz="1200" dirty="0"/>
              <a:t>(13)</a:t>
            </a:r>
            <a:r>
              <a:rPr lang="zh-TW" altLang="en-US" sz="1200" dirty="0"/>
              <a:t>、活動舉辦力。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十三種經營力，正是整合行銷傳播功能發揮的根基。如果商品力不強，毫無特色與新意，不能滿足消費者的需求，那麽就會陷入價格戰。届時，再怎麽花錢做廣告宣傳與品牌形象傳播，也是無濟於事，只是浪費廣告預算而已。</a:t>
            </a:r>
          </a:p>
          <a:p>
            <a:pPr>
              <a:lnSpc>
                <a:spcPct val="150000"/>
              </a:lnSpc>
            </a:pPr>
            <a:r>
              <a:rPr lang="zh-TW" altLang="en-US" sz="1200" dirty="0"/>
              <a:t>在這十三種行銷經營力上，最好都能同時做到某個水準上，或是能凸顯某些項目的經營力很强。例如：品牌力很强，或是商品力很强，或是業務銷售力很强。企業必須塑造出幾項領先主要競爭對手的真正核心行銷經營力，才有贏的機會。</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92</a:t>
            </a:fld>
            <a:endParaRPr lang="en-US" altLang="zh-CN" dirty="0"/>
          </a:p>
        </p:txBody>
      </p:sp>
    </p:spTree>
    <p:extLst>
      <p:ext uri="{BB962C8B-B14F-4D97-AF65-F5344CB8AC3E}">
        <p14:creationId xmlns:p14="http://schemas.microsoft.com/office/powerpoint/2010/main" val="1858955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二、行銷傳播塑造優質形象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做好如前述所言的行銷經營力之後，接下來必須透過各種行銷傳播工具，予以適當及整合性運用，以塑造優質的企業形象、品牌形象及產品形象，然後才能刺激及誘導消費者，進行產品的購買行動。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總的來説，目前普遍被使用到的傳播工具與媒介，大概可以區分為如圖</a:t>
            </a:r>
            <a:r>
              <a:rPr lang="en-US" altLang="zh-TW" sz="1200" dirty="0"/>
              <a:t>10-12</a:t>
            </a:r>
            <a:r>
              <a:rPr lang="zh-TW" altLang="en-US" sz="1200" dirty="0"/>
              <a:t>所示的十一種媒介管道，包括：</a:t>
            </a:r>
            <a:r>
              <a:rPr lang="en-US" altLang="zh-TW" sz="1200" dirty="0"/>
              <a:t>(1)</a:t>
            </a:r>
            <a:r>
              <a:rPr lang="zh-TW" altLang="en-US" sz="1200" dirty="0"/>
              <a:t>、電視；</a:t>
            </a:r>
            <a:r>
              <a:rPr lang="en-US" altLang="zh-TW" sz="1200" dirty="0"/>
              <a:t>(2)</a:t>
            </a:r>
            <a:r>
              <a:rPr lang="zh-TW" altLang="en-US" sz="1200" dirty="0"/>
              <a:t>、報紙；</a:t>
            </a:r>
            <a:r>
              <a:rPr lang="en-US" altLang="zh-TW" sz="1200" dirty="0"/>
              <a:t>(3)</a:t>
            </a:r>
            <a:r>
              <a:rPr lang="zh-TW" altLang="en-US" sz="1200" dirty="0"/>
              <a:t>、雜誌；</a:t>
            </a:r>
            <a:r>
              <a:rPr lang="en-US" altLang="zh-TW" sz="1200" dirty="0"/>
              <a:t>(4)</a:t>
            </a:r>
            <a:r>
              <a:rPr lang="zh-TW" altLang="en-US" sz="1200" dirty="0"/>
              <a:t>、廣播；</a:t>
            </a:r>
            <a:r>
              <a:rPr lang="en-US" altLang="zh-TW" sz="1200" dirty="0"/>
              <a:t>(5)</a:t>
            </a:r>
            <a:r>
              <a:rPr lang="zh-TW" altLang="en-US" sz="1200" dirty="0"/>
              <a:t>、行動電話；</a:t>
            </a:r>
            <a:r>
              <a:rPr lang="en-US" altLang="zh-TW" sz="1200" dirty="0"/>
              <a:t>(6)</a:t>
            </a:r>
            <a:r>
              <a:rPr lang="zh-TW" altLang="en-US" sz="1200" dirty="0"/>
              <a:t>、網路；</a:t>
            </a:r>
            <a:r>
              <a:rPr lang="en-US" altLang="zh-TW" sz="1200" dirty="0"/>
              <a:t>(7)</a:t>
            </a:r>
            <a:r>
              <a:rPr lang="zh-TW" altLang="en-US" sz="1200" dirty="0"/>
              <a:t>、戶外；</a:t>
            </a:r>
            <a:r>
              <a:rPr lang="en-US" altLang="zh-TW" sz="1200" dirty="0"/>
              <a:t>(8)</a:t>
            </a:r>
            <a:r>
              <a:rPr lang="zh-TW" altLang="en-US" sz="1200" dirty="0"/>
              <a:t>、電話行銷；</a:t>
            </a:r>
            <a:r>
              <a:rPr lang="en-US" altLang="zh-TW" sz="1200" dirty="0"/>
              <a:t>(9)</a:t>
            </a:r>
            <a:r>
              <a:rPr lang="zh-TW" altLang="en-US" sz="1200" dirty="0"/>
              <a:t>、代言人；</a:t>
            </a:r>
            <a:r>
              <a:rPr lang="en-US" altLang="zh-TW" sz="1200" dirty="0"/>
              <a:t>(10)</a:t>
            </a:r>
            <a:r>
              <a:rPr lang="zh-TW" altLang="en-US" sz="1200" dirty="0"/>
              <a:t>、郵寄定點派發傳單行銷；</a:t>
            </a:r>
            <a:r>
              <a:rPr lang="en-US" altLang="zh-TW" sz="1200" dirty="0"/>
              <a:t>(11)</a:t>
            </a:r>
            <a:r>
              <a:rPr lang="zh-TW" altLang="en-US" sz="1200" dirty="0"/>
              <a:t>、業務人員等十一種型態。而每一種商品或服務的行銷傳播，它們的銷售目標對象、品牌定位、市場區隔、產品生命週期及定價策略等各有不同，運用的傳播媒介工具，亦會有所不同與選擇。因此，必須精確的評估、選擇及整合，才會產生行銷效果。例如：最近很多美容、瘦身、健康食品、手機、豪宅等，均喜歡用名人代言的媒介工具，透過電視媒體的炒熱，確實也收到不錯的行銷傳達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此外，在運用傳播媒體工具，如何傳達對產品與品牌的「一致性」訴求與「一致性」形象，亦是一件很重要的事。其目的在於讓目標族群更簡單、方便地形成記憶與口傳效果。因此，</a:t>
            </a:r>
            <a:r>
              <a:rPr lang="en-US" altLang="zh-TW" sz="1200" dirty="0"/>
              <a:t>One-voice</a:t>
            </a:r>
            <a:r>
              <a:rPr lang="zh-TW" altLang="en-US" sz="1200" dirty="0"/>
              <a:t>是在展開傳播内容時的一個根本原則。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10-12 </a:t>
            </a:r>
            <a:r>
              <a:rPr lang="zh-TW" altLang="en-US" sz="1200" dirty="0"/>
              <a:t>成功整合行銷傳播工具（</a:t>
            </a:r>
            <a:r>
              <a:rPr lang="en-US" altLang="zh-TW" sz="1200" dirty="0"/>
              <a:t>11</a:t>
            </a:r>
            <a:r>
              <a:rPr lang="zh-TW" altLang="en-US" sz="1200" dirty="0"/>
              <a:t>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、電視媒體：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、膠片廣告（</a:t>
            </a:r>
            <a:r>
              <a:rPr lang="en-US" altLang="zh-TW" sz="1200" dirty="0"/>
              <a:t>commercial film, CF</a:t>
            </a:r>
            <a:r>
              <a:rPr lang="zh-TW" altLang="en-US" sz="1200" dirty="0"/>
              <a:t>）託播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、新聞報導（置入新聞）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、節目置入（戲劇、綜藝）</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、跑馬字幕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、電視購物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、報紙媒體：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、平面廣告稿刊登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、新聞報導置入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、專題報導置入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、雜誌媒體：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、雜誌廣告稿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、專題、封面報導置入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、廣播媒體：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、廣播稿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、節目置入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、行動電話媒體：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、簡訊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、網路媒體：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、電子郵件（</a:t>
            </a:r>
            <a:r>
              <a:rPr lang="en-US" altLang="zh-TW" sz="1200" dirty="0"/>
              <a:t>e-Mail</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、網路廣告刊登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、專題設計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、部落格（</a:t>
            </a:r>
            <a:r>
              <a:rPr lang="en-US" altLang="zh-TW" sz="1200" dirty="0"/>
              <a:t>Micro-blog</a:t>
            </a:r>
            <a:r>
              <a:rPr lang="zh-TW" altLang="en-US" sz="1200" dirty="0"/>
              <a:t>）、關鍵字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、戶外媒體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、霓虹燈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、看板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、包墻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、地貼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、賣場現場廣告設置（</a:t>
            </a:r>
            <a:r>
              <a:rPr lang="en-US" altLang="zh-TW" sz="1200" dirty="0"/>
              <a:t>Point of Purchase Advertising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、捷運（高速鐵路）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、公交車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、立物廣告牌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、電話行銷媒體：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、電話行銷（</a:t>
            </a:r>
            <a:r>
              <a:rPr lang="en-US" altLang="zh-TW" sz="1200" dirty="0"/>
              <a:t>Telephone-Marketing, TM</a:t>
            </a:r>
            <a:r>
              <a:rPr lang="zh-TW" altLang="en-US" sz="1200" dirty="0"/>
              <a:t>）人員、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、賣保險、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、賣會員證、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、賣卡等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、代言人媒體：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、林志玲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、蕭薔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、陳昭榮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、劉嘉玲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、陳美鳳等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、直接郵寄廣告（</a:t>
            </a:r>
            <a:r>
              <a:rPr lang="en-US" altLang="zh-TW" sz="1200" dirty="0"/>
              <a:t>Direct Mail advertising, DM</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、宣傳單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、信函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、簡介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、型錄（目錄）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、海報等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、業務人員媒體：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、人員面對面</a:t>
            </a:r>
          </a:p>
          <a:p>
            <a:pPr>
              <a:lnSpc>
                <a:spcPct val="150000"/>
              </a:lnSpc>
            </a:pPr>
            <a:r>
              <a:rPr lang="zh-TW" altLang="en-US" sz="1200" dirty="0"/>
              <a:t>結合以上</a:t>
            </a:r>
            <a:r>
              <a:rPr lang="en-US" altLang="zh-TW" sz="1200" dirty="0"/>
              <a:t>11</a:t>
            </a:r>
            <a:r>
              <a:rPr lang="zh-TW" altLang="en-US" sz="1200" dirty="0"/>
              <a:t>種傳播工具形成：</a:t>
            </a:r>
            <a:r>
              <a:rPr lang="en-US" altLang="zh-TW" sz="1200" dirty="0"/>
              <a:t>(1)</a:t>
            </a:r>
            <a:r>
              <a:rPr lang="zh-TW" altLang="en-US" sz="1200" dirty="0"/>
              <a:t>、一致聲音（</a:t>
            </a:r>
            <a:r>
              <a:rPr lang="en-US" altLang="zh-TW" sz="1200" dirty="0"/>
              <a:t>One-voice</a:t>
            </a:r>
            <a:r>
              <a:rPr lang="zh-TW" altLang="en-US" sz="1200" dirty="0"/>
              <a:t>），</a:t>
            </a:r>
            <a:r>
              <a:rPr lang="en-US" altLang="zh-TW" sz="1200" dirty="0"/>
              <a:t>(2)</a:t>
            </a:r>
            <a:r>
              <a:rPr lang="zh-TW" altLang="en-US" sz="1200" dirty="0"/>
              <a:t>、一致形象（</a:t>
            </a:r>
            <a:r>
              <a:rPr lang="en-US" altLang="zh-TW" sz="1200" dirty="0"/>
              <a:t>One-image</a:t>
            </a:r>
            <a:r>
              <a:rPr lang="zh-TW" altLang="en-US" sz="1200" dirty="0"/>
              <a:t>），</a:t>
            </a:r>
            <a:r>
              <a:rPr lang="en-US" altLang="zh-TW" sz="1200" dirty="0"/>
              <a:t>(3)</a:t>
            </a:r>
            <a:r>
              <a:rPr lang="zh-TW" altLang="en-US" sz="1200" dirty="0"/>
              <a:t>、塑造形象（</a:t>
            </a:r>
            <a:r>
              <a:rPr lang="en-US" altLang="zh-TW" sz="1200" dirty="0"/>
              <a:t>Branding</a:t>
            </a:r>
            <a:r>
              <a:rPr lang="zh-TW" altLang="en-US" sz="1200" dirty="0"/>
              <a:t>），</a:t>
            </a:r>
            <a:r>
              <a:rPr lang="en-US" altLang="zh-TW" sz="1200" dirty="0"/>
              <a:t>(4)</a:t>
            </a:r>
            <a:r>
              <a:rPr lang="zh-TW" altLang="en-US" sz="1200" dirty="0"/>
              <a:t>、促進業績（</a:t>
            </a:r>
            <a:r>
              <a:rPr lang="en-US" altLang="zh-TW" sz="1200" dirty="0"/>
              <a:t>Sales</a:t>
            </a:r>
            <a:r>
              <a:rPr lang="zh-TW" altLang="en-US" sz="1200" dirty="0"/>
              <a:t>），</a:t>
            </a:r>
            <a:r>
              <a:rPr lang="en-US" altLang="zh-TW" sz="1200" dirty="0"/>
              <a:t>(5)</a:t>
            </a:r>
            <a:r>
              <a:rPr lang="zh-TW" altLang="en-US" sz="1200" dirty="0"/>
              <a:t>、提高聲望（</a:t>
            </a:r>
            <a:r>
              <a:rPr lang="en-US" altLang="zh-TW" sz="1200" dirty="0"/>
              <a:t>Reputation</a:t>
            </a:r>
            <a:r>
              <a:rPr lang="zh-TW" altLang="en-US" sz="1200" dirty="0"/>
              <a:t>）</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93</a:t>
            </a:fld>
            <a:endParaRPr lang="en-US" altLang="zh-CN" dirty="0"/>
          </a:p>
        </p:txBody>
      </p:sp>
    </p:spTree>
    <p:extLst>
      <p:ext uri="{BB962C8B-B14F-4D97-AF65-F5344CB8AC3E}">
        <p14:creationId xmlns:p14="http://schemas.microsoft.com/office/powerpoint/2010/main" val="229711479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三、各部門搭配協調，缺一不可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但是，整合行銷傳播的功效發揮，最後還是在於人員的有效執行。而人員的執行，就涉及到公司内部各處部門的充分溝通協調與團隊合作的機制、企業文化及領導指揮力了。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如圖</a:t>
            </a:r>
            <a:r>
              <a:rPr lang="en-US" altLang="zh-TW" sz="1200" dirty="0"/>
              <a:t>10-13</a:t>
            </a:r>
            <a:r>
              <a:rPr lang="zh-TW" altLang="en-US" sz="1200" dirty="0"/>
              <a:t>所示，對於推動一項商品新上市成功，或是保持既往的業績成果，必然要透過甚多組織各部門良好的搭配演出，才可以完成。這些部門包括：商品開發部、行銷企劃部、展店部、客服部、資訊部、會員規劃部、物流部、公關部、策略規劃部、法務部、品管部、業務部、財會部及管理部等。各部門都有它的功能與專長存在，是不可或缺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此外，在外部專業組織的配合方面，則包括了廣告公司、公關公司、活動舉辦公司、媒體公司、外部銷售公司等。如何有效借助外力，委外行銷，以强大整合行銷的競爭優勢與能力，這是非常重要之事。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很多企業為了整合行銷組織的有效性，經常成立跨部門或跨公司的矩陣式專案小組或專案委員會，並由董事長或總經理親自領軍，授予此小組最大權力，才能指揮領導各部門人員全力支援投入此專案，如此，成功的機會亦能大大提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10-13 </a:t>
            </a:r>
            <a:r>
              <a:rPr lang="zh-TW" altLang="en-US" sz="1200" dirty="0"/>
              <a:t>成功整合行銷組織協調力：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内外部組織配合：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、業務部（行銷部）或品牌經理→内部組織配合部門：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、商品開發部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、行銷企劃部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、展店部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、客服部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、資訊部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、會員部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、物流部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、公關部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、策略規劃部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、管理部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、法務部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、財會部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、品管部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、外部組織配合：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、廣告公司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、公關公司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、活動舉辦公司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、電視、平面媒體公司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、外部銷售公司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、贈品公司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、設計公司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、媒體購買公司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、網路公司</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五、整合行銷傳播不能單獨存在</a:t>
            </a:r>
          </a:p>
          <a:p>
            <a:pPr>
              <a:lnSpc>
                <a:spcPct val="150000"/>
              </a:lnSpc>
            </a:pPr>
            <a:r>
              <a:rPr lang="zh-TW" altLang="en-US" sz="1200" dirty="0"/>
              <a:t>從以上分析來看，整合行銷傳播已不能單獨存在，它亦不是行銷企劃部、或廣告部、或業務部等單一部門的事情而已。必須把</a:t>
            </a:r>
            <a:r>
              <a:rPr lang="en-US" altLang="zh-TW" sz="1200" dirty="0"/>
              <a:t>IMC</a:t>
            </a:r>
            <a:r>
              <a:rPr lang="zh-TW" altLang="en-US" sz="1200" dirty="0"/>
              <a:t>擴大與提升戰略視野，一同放在公司的整體經營能力架構上來看待，然後透過全方位各部門的協同作戰，以及資訊技術（</a:t>
            </a:r>
            <a:r>
              <a:rPr lang="en-US" altLang="zh-TW" sz="1200" dirty="0"/>
              <a:t>Information Technology, IT</a:t>
            </a:r>
            <a:r>
              <a:rPr lang="zh-TW" altLang="en-US" sz="1200" dirty="0"/>
              <a:t>）情報力的數據化支援，才會發揮它預計的功效，並且形成更大的「策略性行銷」效益，這樣才能真正對公司營運及業績成長有正面貢獻及助益。</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94</a:t>
            </a:fld>
            <a:endParaRPr lang="en-US" altLang="zh-CN" dirty="0"/>
          </a:p>
        </p:txBody>
      </p:sp>
    </p:spTree>
    <p:extLst>
      <p:ext uri="{BB962C8B-B14F-4D97-AF65-F5344CB8AC3E}">
        <p14:creationId xmlns:p14="http://schemas.microsoft.com/office/powerpoint/2010/main" val="28961334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四、利用資訊科技（</a:t>
            </a:r>
            <a:r>
              <a:rPr lang="en-US" altLang="zh-CN" sz="1200" dirty="0"/>
              <a:t>Information Technology, IT</a:t>
            </a:r>
            <a:r>
              <a:rPr lang="zh-CN" altLang="en-US" sz="1200" dirty="0"/>
              <a:t>）</a:t>
            </a:r>
            <a:r>
              <a:rPr lang="zh-TW" altLang="en-US" sz="1200" dirty="0"/>
              <a:t>提升效能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最後，整合行銷傳播功能的達成與發揮，必然要仰賴資訊科技的工具才能成功，如無資訊技術（</a:t>
            </a:r>
            <a:r>
              <a:rPr lang="en-US" altLang="zh-CN" sz="1200" dirty="0"/>
              <a:t>Information Technology, IT</a:t>
            </a:r>
            <a:r>
              <a:rPr lang="zh-CN" altLang="en-US" sz="1200" dirty="0"/>
              <a:t>）</a:t>
            </a:r>
            <a:r>
              <a:rPr lang="zh-TW" altLang="en-US" sz="1200" dirty="0"/>
              <a:t>工具的協助，就不可能促使行銷活動更有效率，而無法讓效能提升。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如圖</a:t>
            </a:r>
            <a:r>
              <a:rPr lang="en-US" altLang="zh-TW" sz="1200" dirty="0"/>
              <a:t>10-14</a:t>
            </a:r>
            <a:r>
              <a:rPr lang="zh-TW" altLang="en-US" sz="1200" dirty="0"/>
              <a:t>所示，整合行銷實務上運用到的資訊技術（</a:t>
            </a:r>
            <a:r>
              <a:rPr lang="en-US" altLang="zh-CN" sz="1200" dirty="0"/>
              <a:t>Information Technology, IT</a:t>
            </a:r>
            <a:r>
              <a:rPr lang="zh-CN" altLang="en-US" sz="1200" dirty="0"/>
              <a:t>）</a:t>
            </a:r>
            <a:r>
              <a:rPr lang="zh-TW" altLang="en-US" sz="1200" dirty="0"/>
              <a:t>工具，包括了：</a:t>
            </a:r>
            <a:r>
              <a:rPr lang="en-US" altLang="zh-TW" sz="1200" dirty="0"/>
              <a:t>(1)</a:t>
            </a:r>
            <a:r>
              <a:rPr lang="zh-TW" altLang="en-US" sz="1200" dirty="0"/>
              <a:t>、門市資訊情報系統（</a:t>
            </a:r>
            <a:r>
              <a:rPr lang="en-US" altLang="zh-CN" sz="1200" dirty="0"/>
              <a:t>Point of sale System, POS</a:t>
            </a:r>
            <a:r>
              <a:rPr lang="zh-CN" altLang="en-US" sz="1200" dirty="0"/>
              <a:t>），</a:t>
            </a:r>
            <a:r>
              <a:rPr lang="en-US" altLang="zh-CN" sz="1200" dirty="0"/>
              <a:t>(2)</a:t>
            </a:r>
            <a:r>
              <a:rPr lang="zh-CN" altLang="en-US" sz="1200" dirty="0"/>
              <a:t>、</a:t>
            </a:r>
            <a:r>
              <a:rPr lang="zh-TW" altLang="en-US" sz="1200" dirty="0"/>
              <a:t>顧客關係管理資訊系統（</a:t>
            </a:r>
            <a:r>
              <a:rPr lang="en-US" altLang="zh-CN" sz="1200" dirty="0"/>
              <a:t>Customer Relationship Management, CRM</a:t>
            </a:r>
            <a:r>
              <a:rPr lang="zh-CN" altLang="en-US" sz="1200" dirty="0"/>
              <a:t>），</a:t>
            </a:r>
            <a:r>
              <a:rPr lang="en-US" altLang="zh-CN" sz="1200" dirty="0"/>
              <a:t>(3)</a:t>
            </a:r>
            <a:r>
              <a:rPr lang="zh-CN" altLang="en-US" sz="1200" dirty="0"/>
              <a:t>、</a:t>
            </a:r>
            <a:r>
              <a:rPr lang="zh-TW" altLang="en-US" sz="1200" dirty="0"/>
              <a:t>設店地理資訊系統（</a:t>
            </a:r>
            <a:r>
              <a:rPr lang="en-US" altLang="zh-CN" sz="1200" dirty="0"/>
              <a:t>Geographic Information System, GIS</a:t>
            </a:r>
            <a:r>
              <a:rPr lang="zh-CN" altLang="en-US" sz="1200" dirty="0"/>
              <a:t>），</a:t>
            </a:r>
            <a:r>
              <a:rPr lang="en-US" altLang="zh-CN" sz="1200" dirty="0"/>
              <a:t>(4)</a:t>
            </a:r>
            <a:r>
              <a:rPr lang="zh-CN" altLang="en-US" sz="1200" dirty="0"/>
              <a:t>、</a:t>
            </a:r>
            <a:r>
              <a:rPr lang="zh-TW" altLang="en-US" sz="1200" dirty="0"/>
              <a:t>各種通路每日銷售狀況情報系統（</a:t>
            </a:r>
            <a:r>
              <a:rPr lang="en-US" altLang="zh-CN" sz="1200" dirty="0"/>
              <a:t>Digital Signage Information System, DSIS</a:t>
            </a:r>
            <a:r>
              <a:rPr lang="zh-CN" altLang="en-US" sz="1200" dirty="0"/>
              <a:t>），</a:t>
            </a:r>
            <a:r>
              <a:rPr lang="en-US" altLang="zh-CN" sz="1200" dirty="0"/>
              <a:t>(5)</a:t>
            </a:r>
            <a:r>
              <a:rPr lang="zh-CN" altLang="en-US" sz="1200" dirty="0"/>
              <a:t>、</a:t>
            </a:r>
            <a:r>
              <a:rPr lang="zh-TW" altLang="en-US" sz="1200" dirty="0"/>
              <a:t>廣告播出後效益評估資訊系統（</a:t>
            </a:r>
            <a:r>
              <a:rPr lang="en-US" altLang="zh-CN" sz="1200" dirty="0"/>
              <a:t>Advertising Effect</a:t>
            </a:r>
            <a:r>
              <a:rPr lang="zh-CN" altLang="en-US" sz="1200" dirty="0"/>
              <a:t>），</a:t>
            </a:r>
            <a:r>
              <a:rPr lang="en-US" altLang="zh-CN" sz="1200" dirty="0"/>
              <a:t>(6)</a:t>
            </a:r>
            <a:r>
              <a:rPr lang="zh-CN" altLang="en-US" sz="1200" dirty="0"/>
              <a:t>、</a:t>
            </a:r>
            <a:r>
              <a:rPr lang="zh-TW" altLang="en-US" sz="1200" dirty="0"/>
              <a:t>市場調查系統（</a:t>
            </a:r>
            <a:r>
              <a:rPr lang="en-US" altLang="zh-CN" sz="1200" dirty="0"/>
              <a:t>Market Survey</a:t>
            </a:r>
            <a:r>
              <a:rPr lang="zh-CN" altLang="en-US" sz="1200" dirty="0"/>
              <a:t>），</a:t>
            </a:r>
            <a:r>
              <a:rPr lang="en-US" altLang="zh-CN" sz="1200" dirty="0"/>
              <a:t>(7)</a:t>
            </a:r>
            <a:r>
              <a:rPr lang="zh-CN" altLang="en-US" sz="1200" dirty="0"/>
              <a:t>、</a:t>
            </a:r>
            <a:r>
              <a:rPr lang="zh-TW" altLang="en-US" sz="1200" dirty="0"/>
              <a:t>顧客系統（</a:t>
            </a:r>
            <a:r>
              <a:rPr lang="en-US" altLang="zh-CN" sz="1200" dirty="0"/>
              <a:t>Data-bank</a:t>
            </a:r>
            <a:r>
              <a:rPr lang="zh-CN" altLang="en-US" sz="1200" dirty="0"/>
              <a:t>）</a:t>
            </a:r>
            <a:r>
              <a:rPr lang="zh-TW" altLang="en-US" sz="1200" dirty="0"/>
              <a:t>等七種。資訊技術（</a:t>
            </a:r>
            <a:r>
              <a:rPr lang="en-US" altLang="zh-CN" sz="1200" dirty="0"/>
              <a:t>Information Technology, IT</a:t>
            </a:r>
            <a:r>
              <a:rPr lang="zh-CN" altLang="en-US" sz="1200" dirty="0"/>
              <a:t>）</a:t>
            </a:r>
            <a:r>
              <a:rPr lang="zh-TW" altLang="en-US" sz="1200" dirty="0"/>
              <a:t>的深層内涵，則代表了對情報分析與掌握的能力，是一種「情報力」的提升。它包括對最終顧客、上游供應商、主要競爭對手、下游通路與零售商，以及整個產業與市場之情報與競爭變化之掌握、評估以及如何因應等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圖</a:t>
            </a:r>
            <a:r>
              <a:rPr lang="en-US" altLang="zh-TW" sz="1200" dirty="0"/>
              <a:t>10-14 </a:t>
            </a:r>
            <a:r>
              <a:rPr lang="zh-TW" altLang="en-US" sz="1200" dirty="0"/>
              <a:t>成功整合行銷資訊科技力：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成功整合行銷資訊技術（</a:t>
            </a:r>
            <a:r>
              <a:rPr lang="en-US" altLang="zh-CN" sz="1200" dirty="0"/>
              <a:t>Information Technology, IT</a:t>
            </a:r>
            <a:r>
              <a:rPr lang="zh-CN" altLang="en-US" sz="1200" dirty="0"/>
              <a:t>）</a:t>
            </a:r>
            <a:r>
              <a:rPr lang="zh-TW" altLang="en-US" sz="1200" dirty="0"/>
              <a:t>工具：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、門市資訊情報系統（</a:t>
            </a:r>
            <a:r>
              <a:rPr lang="en-US" altLang="zh-CN" sz="1200" dirty="0"/>
              <a:t>Point of sale System, POS</a:t>
            </a:r>
            <a:r>
              <a:rPr lang="zh-CN"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2</a:t>
            </a:r>
            <a:r>
              <a:rPr lang="zh-CN" altLang="en-US" sz="1200" dirty="0"/>
              <a:t>、</a:t>
            </a:r>
            <a:r>
              <a:rPr lang="zh-TW" altLang="en-US" sz="1200" dirty="0"/>
              <a:t>顧客關係管理資訊系統（</a:t>
            </a:r>
            <a:r>
              <a:rPr lang="en-US" altLang="zh-CN" sz="1200" dirty="0"/>
              <a:t>Customer Relationship Management, CRM</a:t>
            </a:r>
            <a:r>
              <a:rPr lang="zh-CN"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3</a:t>
            </a:r>
            <a:r>
              <a:rPr lang="zh-CN" altLang="en-US" sz="1200" dirty="0"/>
              <a:t>、</a:t>
            </a:r>
            <a:r>
              <a:rPr lang="zh-TW" altLang="en-US" sz="1200" dirty="0"/>
              <a:t>設店地理資訊系統（</a:t>
            </a:r>
            <a:r>
              <a:rPr lang="en-US" altLang="zh-CN" sz="1200" dirty="0"/>
              <a:t>Geographic Information System, GIS</a:t>
            </a:r>
            <a:r>
              <a:rPr lang="zh-CN"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4</a:t>
            </a:r>
            <a:r>
              <a:rPr lang="zh-CN" altLang="en-US" sz="1200" dirty="0"/>
              <a:t>、</a:t>
            </a:r>
            <a:r>
              <a:rPr lang="zh-TW" altLang="en-US" sz="1200" dirty="0"/>
              <a:t>各種通路每日銷售狀況情報系統（</a:t>
            </a:r>
            <a:r>
              <a:rPr lang="en-US" altLang="zh-CN" sz="1200" dirty="0"/>
              <a:t>Digital Signage Information System, DSIS</a:t>
            </a:r>
            <a:r>
              <a:rPr lang="zh-CN"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5</a:t>
            </a:r>
            <a:r>
              <a:rPr lang="zh-CN" altLang="en-US" sz="1200" dirty="0"/>
              <a:t>、</a:t>
            </a:r>
            <a:r>
              <a:rPr lang="zh-TW" altLang="en-US" sz="1200" dirty="0"/>
              <a:t>廣告播出後效益評估資訊系統（</a:t>
            </a:r>
            <a:r>
              <a:rPr lang="en-US" altLang="zh-CN" sz="1200" dirty="0"/>
              <a:t>Advertising Effect</a:t>
            </a:r>
            <a:r>
              <a:rPr lang="zh-CN"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6</a:t>
            </a:r>
            <a:r>
              <a:rPr lang="zh-CN" altLang="en-US" sz="1200" dirty="0"/>
              <a:t>、</a:t>
            </a:r>
            <a:r>
              <a:rPr lang="zh-TW" altLang="en-US" sz="1200" dirty="0"/>
              <a:t>市場調查系統（</a:t>
            </a:r>
            <a:r>
              <a:rPr lang="en-US" altLang="zh-CN" sz="1200" dirty="0"/>
              <a:t>Market Survey</a:t>
            </a:r>
            <a:r>
              <a:rPr lang="zh-CN" altLang="en-US" sz="1200" dirty="0"/>
              <a:t>）：</a:t>
            </a:r>
            <a:r>
              <a:rPr lang="zh-TW" altLang="en-US" sz="1200" dirty="0"/>
              <a:t>促進度、品牌形象度、品牌知名度、忠誠度等市場調查。</a:t>
            </a:r>
          </a:p>
          <a:p>
            <a:pPr>
              <a:lnSpc>
                <a:spcPct val="150000"/>
              </a:lnSpc>
            </a:pPr>
            <a:r>
              <a:rPr lang="en-US" altLang="zh-TW" sz="1200" dirty="0"/>
              <a:t>7</a:t>
            </a:r>
            <a:r>
              <a:rPr lang="zh-TW" altLang="en-US" sz="1200" dirty="0"/>
              <a:t>、顧客系統（</a:t>
            </a:r>
            <a:r>
              <a:rPr lang="en-US" altLang="zh-CN" sz="1200" dirty="0"/>
              <a:t>Data-bank</a:t>
            </a:r>
            <a:r>
              <a:rPr lang="zh-CN" altLang="en-US" sz="1200" dirty="0"/>
              <a:t>）：</a:t>
            </a:r>
            <a:r>
              <a:rPr lang="zh-TW" altLang="en-US" sz="1200" dirty="0"/>
              <a:t>顧客反應、顧客建議、顧客抱怨等資料庫。</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95</a:t>
            </a:fld>
            <a:endParaRPr lang="en-US" altLang="zh-CN" dirty="0"/>
          </a:p>
        </p:txBody>
      </p:sp>
    </p:spTree>
    <p:extLst>
      <p:ext uri="{BB962C8B-B14F-4D97-AF65-F5344CB8AC3E}">
        <p14:creationId xmlns:p14="http://schemas.microsoft.com/office/powerpoint/2010/main" val="31981835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第十七章 行銷預算與行銷績效分析</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第一節 如何做好「行銷支出預算規劃」</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一、如何訂定行銷預算總額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、行銷支出預算如何訂定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、通常採用營收額的比例法則。平均以下年度營業額目標的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為準。例如：化妝品業的行銷預算比例較高，大概有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，若目標為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億元等</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，就有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億元行銷預算。一般公司訂在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是最常見的。視不同行業及不同公司而定。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、也偶爾見到，為拿下市場，而投入等量行銷預算的情形。通常是大公司不計短期虧損，決心達成總公司賦予的某項行銷使命，而投入大額行銷預算。例如：三星電子預計在臺灣某年度營收額為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億元，投入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億元比例的行銷總預算，意欲搶占臺灣資訊及家電市場。</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、第三種狀況是為求轉虧為盈，降低成本，提高獲利；因此，減少行銷預算占比（從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降為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）以求獲利。當然，此舉不一定保證成功。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、在實務上，雖然訂定了總額，但是執行過程中，仍需隨時調整改變，故要參考：競爭品牌動作、市場發展動態、公司業績狀況，以及通路變化等。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、中華電信：年度廣告宣傳預算占全公司營業額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，若再加上通路佣金及員工獎金，則占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。此為固定比例，執行成效良好。廣告宣傳預算不必太多；太多即浪費，也不能太少；易使業績衰退。</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BenQ</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的年度廣告宣傳預算，約占營業額的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之間。</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、臺灣</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Sonyericsson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手機公司年營業額為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億元（賣</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萬支×平均</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元單價），而其年度行銷預算支出約為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億元，故占有率為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二、從損益表的各項費用比例來評估行銷費用支出：實務上的評估</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、有些企業在實務上，其實常從每月、每季或每年的損益表各項比例，去觀察分析及決定行銷支出預算是否合理或應該刪減或應該酌增等。假設如下：</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年度金額：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、營業收入：占比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、營業成本：占比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、營業毛利：占比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、營業費用：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、廣告宣傳費：占比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、人員薪資費：占比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、通路費補貼：占比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、其他雜費：占比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、營業獲利：占比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、從上述</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中可以看出，公司的毛利率為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，即每賣出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元產品，即有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元毛利可賺。但還必須扣除掉營業費用才行，包括廣告宣傳費用占比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，以及人員薪資費用占比</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；此代表</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元毛利額中，有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元要用來支付廣告宣傳費及人事費。</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如果面臨長期不景氣時，老闆認為最後獲利率只剩</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太低時，必須采取降低成本（</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Cost Down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）措施，以免下年度可能會虧損，故老闆可能會要求從：</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、刪減廣告宣傳支出比例；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、刪減人事費支出比例等兩種最大宗的費用下手。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、相反地，如果市場景氣大好，或是本公司產品力強，市場占有率節節上升、營收及獲利也都上升時，老闆可能會主動提高廣告宣傳支出比例，趁勝追擊，超過第一品牌而領導市場。這些都是可能出現的現象。</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三、如何分配行銷預算總額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、各種媒體與活動預算的九種分配項目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、媒體預算分配（六大廣告媒體）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、電視（無缐</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有缐：膠片廣告（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commercial film, CF</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）託播及置入行銷）</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、報紙</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、雜誌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、網路</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、戶外廣告（公交車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捷運高鐵</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廣告看板）</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、直接郵寄廣告（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Direct Mail advertising, DM</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）與印刷品預算分配</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、百貨公司、化妝保養品公司、郵購公司、便利商店、資訊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3C</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Computer</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Communication</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Consumer Electronic</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）賣場、量販店、超級市場、預售屋等常使用，比例甚高。</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、每次活動案需製作幾十萬份，含郵資與印刷費，費用不少。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、販促（促銷）活動預算分配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、各種行業均已列入一般分配預算。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、花在贈品、紅利積點、現金折價、抽獎品、滿千送百禮券、購物金、折價金、加價購等項目上的費用支出。</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、舉辦活動預算分配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、贊助各種活動預算：事件行銷活動、運動行銷預算、公益行銷預算等專案。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LV</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大型時尚晚會、嘉裕旗艦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Carnival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新店開幕發表會、微風之夜（封館五小時，且發給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萬名</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會員資格）等各式各樣活動。</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、通路行銷預算分配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、通路的競賽現金、出國旅遊、贈品、裝置店看板、海報及宣傳物品等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、媒體公關費</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、與各電視、報紙、雜誌、廣播、廣告代理商等餐敘費、禮品費等。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、代言人預算分配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、國内名模、運動明星、藝人及明星等代言人，少則數百萬，多則上千萬之鉅。國外巨星的費用，甚至要五千萬到數億元之鉅。</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、例如：妮可基嫚、布萊德彼特、章子怡、</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RAIN</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等國外巨星。國内如林志玲、大小</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S</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、楊丞琳、張艾嘉、蕭薔、劉嘉玲、鄭弘儀、賈永婕、陳昭榮、林嘉綺等。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、零售據點店頭行銷預算分配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、包括店頭營業現場促銷廣告物（</a:t>
            </a:r>
            <a:r>
              <a:rPr lang="en-US" altLang="zh-TW" sz="1800" kern="100" dirty="0" err="1">
                <a:effectLst/>
                <a:latin typeface="等线" panose="02010600030101010101" pitchFamily="2" charset="-122"/>
                <a:ea typeface="等线" panose="02010600030101010101" pitchFamily="2" charset="-122"/>
                <a:cs typeface="Times New Roman" panose="02020603050405020304" pitchFamily="18" charset="0"/>
              </a:rPr>
              <a:t>Piont</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 of purchase advertising, POP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）、試吃活動、專區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專櫃設計、設備等。</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全國若有數百個據點，也是一筆不小的費用。</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、其他預算分配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、國内展會（資訊展、家電展、美容展、畫展、食品展、連續特展等）。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、國外參展（資訊電腦展、消費電子展等）。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、國外設計競賽、其他比賽。</a:t>
            </a:r>
            <a:endPar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、廣告媒體預算規劃的原則及實務上考量與經驗法則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17-2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廣告媒體預算規劃的經驗法則：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、若有新產品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新品牌上市，則通常會占全部行銷預算的較高比例，而略影響原有的品牌。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、考量要達成的重點是什麽？目的是打響品牌？强化企業形象？提升銷售業績？因此需要不同的媒體宣傳規劃方式。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、如果預算不足，新品牌可考慮利用電視廣告，可以較快提高知名度。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、廣告仍是最佳方式，尤其在快速打響知名度或品牌形象、企業形象。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、上半年度可以分配較少預算，例如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，下半年度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，可以加强火力達成業績。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、每一季强打不同重點。例如，這一季主打電視廣告，下一季打通路促銷。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、預想看到廣告的希望人數，或購買產品的人數，媒體服務公司就能提供協助，估算出需要的廣告量。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、各種媒體有不同產業別的適用優點。例如，預售屋及量販店促銷活動可用報紙廣告。日用消費品可用電視廣告；數位科技產品可用網路廣告等。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、耐克（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NIKE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）的預算規劃方式：先規劃一張品牌地圖，定下今年幾個主力項目，檢討必須加强的地方，再針對問題投入預算。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、生意不好或景氣平淡時，更不可大幅裁縮廣告，否則就死定了，業績將愈縮愈少。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、五大廣告媒體占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演唱會占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、店頭行銷占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、植物</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の</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、五大廣告媒體占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、代言人占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、其他項目占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、遠雄建設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、報紙廣告占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、電視廣告占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、精美簡介郵寄廣告（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Direct Mail advertising, 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）發放占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、其他活動占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四、行銷預算的三大目標是什麽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、提高品牌知名度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、民生消費品知名度：仍仰賴電視廣告有效打開知名度，其他類產品則搭配通路行銷、公關、事件活動來搭配。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、一般來説，一個新品牌知名度的年度電視廣告預算至少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萬元新臺幣或以上，才有力量，太少等於無效。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、花得起廣告宣傳預算的公司，新品上市預算分配理想組合是：電視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戶外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，其他通路及店頭行銷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、利用高度創意事件行銷活動，結合媒體公關充分報導，亦可以打響知名度。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、網路病毒式行銷（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多人轉寄），亦有助於打開知名度。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、廣告託播需注意頻道、節目別、時段別、星期別等，做出最佳決定。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、拉抬業績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、強打電視廣告，加上具有吸引力的廣告，可有效提升業績。例如，王力宏代言麥當勞的麥克雞塊，該月内銷售量成長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。肯德基薄皮嫩雞廣告推出後，業績成長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景氣時期，販促活動是最具力量的行銷工具。利用各種節慶活動，推出全面折扣，買千送百、紅利積點轉現金折扣、送贈品、大抽獎活動、優惠組合價、免息分期付款、免費安裝、買二送一、終身保固、刷卡禮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、汽車實業是以每輛車要花多少行銷預算才能賣出去，再乘上目標銷售台數，即為年度行銷預算。例如，一台國產車花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元行銷費，每一台進口高級車花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元行銷費用預算，才能達成業績。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、尋找合適且具魅力代言人推薦產品給消費者，能使產品大賣。例如：麥當勞→王力宏、植物</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の</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優→林志玲、浪琴表→林志玲、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→王建民、均相當成功。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、廣告有時是為了讓經銷商及零售商增加信心而做。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、强化品牌忠誠度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、王品（餐飲業）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、定期發送產品電子報，寄給會員（會員資料庫行銷）。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、會員生日，提供折價券，鼓勵回店用餐。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、顧客會員管理：顧客姓名、電話、年齡、生日、工作等建檔。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、新舊客戶比例為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，鞏固七成死忠顧客，做好老顧客生意，引老顧客回流。利用口碑行銷，再帶入三成新顧客。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萬元行銷預算中花費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萬元在老顧客回流計畫，包括送禮物、回籠、折價券、文宣品、電子報（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、新光三越（百貨公司業）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、除最大型的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月週年慶販促活動外，每月均推出主題活動，卡友已超過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萬人。每年提供刷卡贈品、來店禮案、百萬份郵寄廣告（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）型錄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印刷品等。花費占行銷預算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、另有禮賓日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月（針對購買力強的顧客）：在折扣活動開始前幾天，先請其回店消費，避開擁擠人潮。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、外商品牌耐克（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Nike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）：打造神格化品牌，創造高價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品牌精神，引來死忠的品牌追隨者。</a:t>
            </a:r>
          </a:p>
          <a:p>
            <a:pPr>
              <a:lnSpc>
                <a:spcPct val="150000"/>
              </a:lnSpc>
            </a:pPr>
            <a:r>
              <a:rPr lang="en-US" altLang="zh-TW" sz="1800" dirty="0">
                <a:effectLst/>
                <a:latin typeface="等线" panose="02010600030101010101" pitchFamily="2" charset="-122"/>
                <a:cs typeface="Times New Roman" panose="02020603050405020304" pitchFamily="18" charset="0"/>
              </a:rPr>
              <a:t>4</a:t>
            </a:r>
            <a:r>
              <a:rPr lang="zh-TW" altLang="zh-TW" sz="1800" dirty="0">
                <a:effectLst/>
                <a:ea typeface="等线" panose="02010600030101010101" pitchFamily="2" charset="-122"/>
                <a:cs typeface="Times New Roman" panose="02020603050405020304" pitchFamily="18" charset="0"/>
              </a:rPr>
              <a:t>、海尼根：致力於使消費者對海尼根品牌個性（歡樂</a:t>
            </a:r>
            <a:r>
              <a:rPr lang="en-US" altLang="zh-TW" sz="1800" dirty="0">
                <a:effectLst/>
                <a:ea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幽默）產生認同感，然後產生忠誠度。</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96</a:t>
            </a:fld>
            <a:endParaRPr lang="en-US" altLang="zh-CN" dirty="0"/>
          </a:p>
        </p:txBody>
      </p:sp>
    </p:spTree>
    <p:extLst>
      <p:ext uri="{BB962C8B-B14F-4D97-AF65-F5344CB8AC3E}">
        <p14:creationId xmlns:p14="http://schemas.microsoft.com/office/powerpoint/2010/main" val="23243004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、廣告媒體預算規劃的原則及實務上考量與經驗法則</a:t>
            </a: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17-2 </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廣告媒體預算規劃的經驗法則：</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、若有新產品</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新品牌上市，則通常會占全部行銷預算的較高比例，而略影響原有的品牌。</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、考量要達成的重點是什麽？目的是打響品牌？强化企業形象？提升銷售業績？因此需要不同的媒體宣傳規劃方式。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、如果預算不足，新品牌可考慮利用電視廣告，可以較快提高知名度。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、廣告仍是最佳方式，尤其在快速打響知名度或品牌形象、企業形象。</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、上半年度可以分配較少預算，例如</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，下半年度</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，可以加强火力達成業績。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、每一季强打不同重點。例如，這一季主打電視廣告，下一季打通路促銷。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、預想看到廣告的希望人數，或購買產品的人數，媒體服務公司就能提供協助，估算出需要的廣告量。</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、各種媒體有不同產業別的適用優點。例如，預售屋及量販店促銷活動可用報紙廣告。日用消費品可用電視廣告；數位科技產品可用網路廣告等。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、耐克（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NIKE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）的預算規劃方式：先規劃一張品牌地圖，定下今年幾個主力項目，檢討必須加强的地方，再針對問題投入預算。</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、生意不好或景氣平淡時，更不可大幅裁縮廣告，否則就死定了，業績將愈縮愈少。</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、案例</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、麥當勞</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、五大廣告媒體占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活動</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演唱會占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、店頭行銷占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、植物</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の</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、五大廣告媒體占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70%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、代言人占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、其他項目占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、遠雄建設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、報紙廣告占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、電視廣告占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、精美簡介郵寄廣告（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Direct Mail advertising, 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）發放占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、其他活動占</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endPar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四、行銷預算的三大目標是什麽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、提高品牌知名度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、民生消費品知名度：仍仰賴電視廣告有效打開知名度，其他類產品則搭配通路行銷、公關、事件活動來搭配。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、一般來説，一個新品牌知名度的年度電視廣告預算至少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萬元新臺幣或以上，才有力量，太少等於無效。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、花得起廣告宣傳預算的公司，新品上市預算分配理想組合是：電視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戶外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，其他通路及店頭行銷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、利用高度創意事件行銷活動，結合媒體公關充分報導，亦可以打響知名度。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、網路病毒式行銷（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多人轉寄），亦有助於打開知名度。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、廣告託播需注意頻道、節目別、時段別、星期別等，做出最佳決定。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、拉抬業績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、強打電視廣告，加上具有吸引力的廣告，可有效提升業績。例如，王力宏代言麥當勞的麥克雞塊，該月内銷售量成長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。肯德基薄皮嫩雞廣告推出後，業績成長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景氣時期，販促活動是最具力量的行銷工具。利用各種節慶活動，推出全面折扣，買千送百、紅利積點轉現金折扣、送贈品、大抽獎活動、優惠組合價、免息分期付款、免費安裝、買二送一、終身保固、刷卡禮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、汽車實業是以每輛車要花多少行銷預算才能賣出去，再乘上目標銷售台數，即為年度行銷預算。例如，一台國產車花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元行銷費，每一台進口高級車花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元行銷費用預算，才能達成業績。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、尋找合適且具魅力代言人推薦產品給消費者，能使產品大賣。例如：麥當勞→王力宏、植物</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の</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優→林志玲、浪琴表→林志玲、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→王建民、均相當成功。</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、廣告有時是為了讓經銷商及零售商增加信心而做。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三</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、强化品牌忠誠度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、王品（餐飲業）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、定期發送產品電子報，寄給會員（會員資料庫行銷）。</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、會員生日，提供折價券，鼓勵回店用餐。</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、顧客會員管理：顧客姓名、電話、年齡、生日、工作等建檔。</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、新舊客戶比例為</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3:7</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，鞏固七成死忠顧客，做好老顧客生意，引老顧客回流。利用口碑行銷，再帶入三成新顧客。</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、一年</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萬元行銷預算中花費</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，即</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1500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萬元在老顧客回流計畫，包括送禮物、回籠、折價券、文宣品、電子報（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、新光三越（百貨公司業）</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、除最大型的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月週年慶販促活動外，每月均推出主題活動，卡友已超過</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190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萬人。每年提供刷卡贈品、來店禮案、百萬份郵寄廣告（</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DM</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）型錄</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印刷品等。花費占行銷預算</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之多。</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、另有禮賓日</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月（針對購買力強的顧客）：在折扣活動開始前幾天，先請其回店消費，避開擁擠人潮。</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、外商品牌耐克（</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Nike</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）：打造神格化品牌，創造高價</a:t>
            </a:r>
            <a:r>
              <a:rPr lang="zh-TW" altLang="en-US" sz="1800" kern="100" dirty="0">
                <a:effectLst/>
                <a:latin typeface="等线" panose="02010600030101010101" pitchFamily="2" charset="-122"/>
                <a:ea typeface="等线" panose="02010600030101010101" pitchFamily="2" charset="-122"/>
                <a:cs typeface="Times New Roman" panose="02020603050405020304" pitchFamily="18" charset="0"/>
              </a:rPr>
              <a:t>値</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品牌精神，引來死忠的品牌追隨者。</a:t>
            </a:r>
          </a:p>
          <a:p>
            <a:pPr>
              <a:lnSpc>
                <a:spcPct val="150000"/>
              </a:lnSpc>
            </a:pPr>
            <a:r>
              <a:rPr lang="en-US" altLang="zh-TW" sz="1800" dirty="0">
                <a:effectLst/>
                <a:latin typeface="等线" panose="02010600030101010101" pitchFamily="2" charset="-122"/>
                <a:cs typeface="Times New Roman" panose="02020603050405020304" pitchFamily="18" charset="0"/>
              </a:rPr>
              <a:t>4</a:t>
            </a:r>
            <a:r>
              <a:rPr lang="zh-TW" altLang="zh-TW" sz="1800" dirty="0">
                <a:effectLst/>
                <a:ea typeface="等线" panose="02010600030101010101" pitchFamily="2" charset="-122"/>
                <a:cs typeface="Times New Roman" panose="02020603050405020304" pitchFamily="18" charset="0"/>
              </a:rPr>
              <a:t>、海尼根：致力於使消費者對海尼根品牌個性（歡樂</a:t>
            </a:r>
            <a:r>
              <a:rPr lang="en-US" altLang="zh-TW" sz="1800" dirty="0">
                <a:effectLst/>
                <a:ea typeface="等线" panose="02010600030101010101" pitchFamily="2" charset="-122"/>
                <a:cs typeface="Times New Roman" panose="02020603050405020304" pitchFamily="18" charset="0"/>
              </a:rPr>
              <a:t>/</a:t>
            </a:r>
            <a:r>
              <a:rPr lang="zh-TW" altLang="zh-TW" sz="1800" dirty="0">
                <a:effectLst/>
                <a:ea typeface="等线" panose="02010600030101010101" pitchFamily="2" charset="-122"/>
                <a:cs typeface="Times New Roman" panose="02020603050405020304" pitchFamily="18" charset="0"/>
              </a:rPr>
              <a:t>幽默）產生認同感，然後產生忠誠度。</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97</a:t>
            </a:fld>
            <a:endParaRPr lang="en-US" altLang="zh-CN" dirty="0"/>
          </a:p>
        </p:txBody>
      </p:sp>
    </p:spTree>
    <p:extLst>
      <p:ext uri="{BB962C8B-B14F-4D97-AF65-F5344CB8AC3E}">
        <p14:creationId xmlns:p14="http://schemas.microsoft.com/office/powerpoint/2010/main" val="10151162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四、行銷預算的三大目標是什麽</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、提高品牌知名度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、民生消費品知名度：仍仰賴電視廣告有效打開知名度，其他類產品則搭配通路行銷、公關、事件活動來搭配。</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、一般來説，一個新品牌知名度的年度電視廣告預算至少</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萬元新臺幣或以上，才有力量，太少等於無效。</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、花得起廣告宣傳預算的公司，新品上市預算分配理想組合是：電視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、平面</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戶外</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公關</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，其他通路及店頭行銷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、利用高度創意事件行銷活動，結合媒體公關充分報導，亦可以打響知名度。</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、網路病毒式行銷（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多人轉寄），亦有助於打開知名度。</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、廣告託播需注意頻道、節目別、時段別、星期別等，做出最佳決定。</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98</a:t>
            </a:fld>
            <a:endParaRPr lang="en-US" altLang="zh-CN" dirty="0"/>
          </a:p>
        </p:txBody>
      </p:sp>
    </p:spTree>
    <p:extLst>
      <p:ext uri="{BB962C8B-B14F-4D97-AF65-F5344CB8AC3E}">
        <p14:creationId xmlns:p14="http://schemas.microsoft.com/office/powerpoint/2010/main" val="83509828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二</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、拉抬業績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、強打電視廣告，加上具有吸引力的廣告，可有效提升業績。例如，王力宏代言麥當勞的麥克雞塊，該月内銷售量成長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。肯德基薄皮嫩雞廣告推出後，業績成長</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不景氣時期，販促活動是最具力量的行銷工具。利用各種節慶活動，推出全面折扣，買千送百、紅利積點轉現金折扣、送贈品、大抽獎活動、優惠組合價、免息分期付款、免費安裝、買二送一、終身保固、刷卡禮等。</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、汽車實業是以每輛車要花多少行銷預算才能賣出去，再乘上目標銷售台數，即為年度行銷預算。例如，一台國產車花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元行銷費，每一台進口高級車花</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10000</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元行銷費用預算，才能達成業績。</a:t>
            </a:r>
          </a:p>
          <a:p>
            <a:pPr algn="just"/>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、尋找合適且具魅力代言人推薦產品給消費者，能使產品大賣。例如：麥當勞→王力宏、植物</a:t>
            </a:r>
            <a:r>
              <a:rPr lang="zh-CN" altLang="zh-TW" sz="1800" kern="100" dirty="0">
                <a:effectLst/>
                <a:latin typeface="等线" panose="02010600030101010101" pitchFamily="2" charset="-122"/>
                <a:ea typeface="等线" panose="02010600030101010101" pitchFamily="2" charset="-122"/>
                <a:cs typeface="Times New Roman" panose="02020603050405020304" pitchFamily="18" charset="0"/>
              </a:rPr>
              <a:t>の</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優→林志玲、浪琴表→林志玲、</a:t>
            </a: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Acer</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→王建民、均相當成功。</a:t>
            </a:r>
          </a:p>
          <a:p>
            <a:pPr>
              <a:lnSpc>
                <a:spcPct val="150000"/>
              </a:lnSpc>
            </a:pPr>
            <a:r>
              <a:rPr lang="en-US" altLang="zh-TW"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altLang="zh-TW" sz="1800" kern="100" dirty="0">
                <a:effectLst/>
                <a:latin typeface="等线" panose="02010600030101010101" pitchFamily="2" charset="-122"/>
                <a:ea typeface="等线" panose="02010600030101010101" pitchFamily="2" charset="-122"/>
                <a:cs typeface="Times New Roman" panose="02020603050405020304" pitchFamily="18" charset="0"/>
              </a:rPr>
              <a:t>、廣告有時是為了讓經銷商及零售商增加信心而做。</a:t>
            </a: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8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8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chemeClr val="tx1"/>
                </a:solidFill>
                <a:ea typeface="宋体" pitchFamily="2" charset="-122"/>
              </a:rPr>
              <a:t>《</a:t>
            </a:r>
            <a:r>
              <a:rPr lang="zh-TW" altLang="en-US" sz="1800" dirty="0">
                <a:solidFill>
                  <a:schemeClr val="tx1"/>
                </a:solidFill>
                <a:ea typeface="宋体" pitchFamily="2" charset="-122"/>
              </a:rPr>
              <a:t>行銷學：精華理論與本土案例</a:t>
            </a:r>
            <a:r>
              <a:rPr lang="en-US" altLang="zh-TW" sz="1800" dirty="0">
                <a:solidFill>
                  <a:schemeClr val="tx1"/>
                </a:solidFill>
                <a:ea typeface="宋体" pitchFamily="2" charset="-122"/>
              </a:rPr>
              <a:t>》</a:t>
            </a:r>
            <a:r>
              <a:rPr lang="zh-TW" altLang="en-US" sz="1800" dirty="0">
                <a:solidFill>
                  <a:schemeClr val="tx1"/>
                </a:solidFill>
                <a:ea typeface="宋体" pitchFamily="2" charset="-122"/>
              </a:rPr>
              <a:t>第三版，戴國良 著，台北：五南圖書出版股份有限公司，</a:t>
            </a:r>
            <a:r>
              <a:rPr lang="en-US" altLang="zh-TW" sz="18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99</a:t>
            </a:fld>
            <a:endParaRPr lang="en-US" altLang="zh-CN" dirty="0"/>
          </a:p>
        </p:txBody>
      </p:sp>
    </p:spTree>
    <p:extLst>
      <p:ext uri="{BB962C8B-B14F-4D97-AF65-F5344CB8AC3E}">
        <p14:creationId xmlns:p14="http://schemas.microsoft.com/office/powerpoint/2010/main" val="2322641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9339091-8838-3CBE-5A1B-E862F6D7657D}"/>
              </a:ext>
            </a:extLst>
          </p:cNvPr>
          <p:cNvSpPr/>
          <p:nvPr/>
        </p:nvSpPr>
        <p:spPr>
          <a:xfrm>
            <a:off x="3653319" y="1417922"/>
            <a:ext cx="4215436" cy="1822165"/>
          </a:xfrm>
          <a:prstGeom prst="rect">
            <a:avLst/>
          </a:prstGeom>
        </p:spPr>
        <p:txBody>
          <a:bodyPr wrap="square">
            <a:spAutoFit/>
          </a:bodyPr>
          <a:lstStyle/>
          <a:p>
            <a:pPr algn="ctr">
              <a:lnSpc>
                <a:spcPct val="150000"/>
              </a:lnSpc>
            </a:pPr>
            <a:r>
              <a:rPr lang="zh-CN" altLang="en-US" sz="4000" dirty="0">
                <a:latin typeface="宋体" panose="02010600030101010101" pitchFamily="2" charset="-122"/>
              </a:rPr>
              <a:t>行銷學</a:t>
            </a:r>
            <a:endParaRPr lang="en-US" altLang="zh-CN" sz="4000" dirty="0">
              <a:latin typeface="宋体" panose="02010600030101010101" pitchFamily="2" charset="-122"/>
            </a:endParaRPr>
          </a:p>
          <a:p>
            <a:pPr algn="ctr">
              <a:lnSpc>
                <a:spcPct val="150000"/>
              </a:lnSpc>
            </a:pPr>
            <a:r>
              <a:rPr lang="zh-CN" altLang="en-US" sz="4000" dirty="0">
                <a:latin typeface="宋体" panose="02010600030101010101" pitchFamily="2" charset="-122"/>
              </a:rPr>
              <a:t>（</a:t>
            </a:r>
            <a:r>
              <a:rPr lang="en-US" altLang="zh-CN" sz="4000" i="1" dirty="0">
                <a:latin typeface="Times New Roman" panose="02020603050405020304" pitchFamily="18" charset="0"/>
                <a:cs typeface="Times New Roman" panose="02020603050405020304" pitchFamily="18" charset="0"/>
              </a:rPr>
              <a:t>Marketing</a:t>
            </a:r>
            <a:r>
              <a:rPr lang="zh-CN" altLang="en-US" sz="4000" dirty="0">
                <a:latin typeface="宋体" panose="02010600030101010101" pitchFamily="2" charset="-122"/>
              </a:rPr>
              <a:t>）</a:t>
            </a:r>
            <a:endParaRPr lang="en-US" altLang="zh-CN" sz="4000" dirty="0">
              <a:latin typeface="宋体" panose="02010600030101010101" pitchFamily="2" charset="-122"/>
              <a:cs typeface="Times New Roman" pitchFamily="18" charset="0"/>
            </a:endParaRPr>
          </a:p>
        </p:txBody>
      </p:sp>
    </p:spTree>
    <p:extLst>
      <p:ext uri="{BB962C8B-B14F-4D97-AF65-F5344CB8AC3E}">
        <p14:creationId xmlns:p14="http://schemas.microsoft.com/office/powerpoint/2010/main" val="4063351860"/>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723901" y="556329"/>
            <a:ext cx="1037900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市場調查（</a:t>
            </a:r>
            <a:r>
              <a:rPr lang="en-US" altLang="zh-CN" sz="1100" dirty="0">
                <a:solidFill>
                  <a:srgbClr val="4D4D4D"/>
                </a:solidFill>
                <a:latin typeface="Times New Roman" pitchFamily="18" charset="0"/>
                <a:cs typeface="Times New Roman" pitchFamily="18" charset="0"/>
              </a:rPr>
              <a:t>Market research</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的類別内容</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從行銷領域看，市場調查的内容，大致包括以下九大領域：</a:t>
            </a:r>
          </a:p>
        </p:txBody>
      </p:sp>
      <p:sp>
        <p:nvSpPr>
          <p:cNvPr id="2" name="矩形 1">
            <a:extLst>
              <a:ext uri="{FF2B5EF4-FFF2-40B4-BE49-F238E27FC236}">
                <a16:creationId xmlns:a16="http://schemas.microsoft.com/office/drawing/2014/main" id="{78824B22-0510-6243-4060-E306CF26C704}"/>
              </a:ext>
            </a:extLst>
          </p:cNvPr>
          <p:cNvSpPr/>
          <p:nvPr/>
        </p:nvSpPr>
        <p:spPr>
          <a:xfrm>
            <a:off x="723900" y="3220742"/>
            <a:ext cx="2725872"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市場調查（</a:t>
            </a:r>
            <a:r>
              <a:rPr lang="en-US" altLang="zh-CN" sz="1100" dirty="0">
                <a:solidFill>
                  <a:srgbClr val="000000"/>
                </a:solidFill>
                <a:latin typeface="Times New Roman" pitchFamily="18" charset="0"/>
                <a:cs typeface="Times New Roman" pitchFamily="18" charset="0"/>
              </a:rPr>
              <a:t>Market research</a:t>
            </a:r>
            <a:r>
              <a:rPr lang="zh-CN" altLang="en-US" sz="1100" dirty="0">
                <a:solidFill>
                  <a:srgbClr val="000000"/>
                </a:solidFill>
                <a:latin typeface="Times New Roman" pitchFamily="18" charset="0"/>
                <a:cs typeface="Times New Roman" pitchFamily="18" charset="0"/>
              </a:rPr>
              <a:t>）的類別内容</a:t>
            </a:r>
            <a:endParaRPr lang="zh-TW" altLang="en-US" sz="11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497E96D3-DB91-2E1B-F5A6-EFF130538473}"/>
              </a:ext>
            </a:extLst>
          </p:cNvPr>
          <p:cNvSpPr/>
          <p:nvPr/>
        </p:nvSpPr>
        <p:spPr>
          <a:xfrm>
            <a:off x="3724974" y="916202"/>
            <a:ext cx="7377935" cy="547907"/>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、市場研究</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包括市場規模、市場可行性調查、市場潛力、市場利益等。</a:t>
            </a:r>
          </a:p>
        </p:txBody>
      </p:sp>
      <p:sp>
        <p:nvSpPr>
          <p:cNvPr id="5" name="左大括号 4">
            <a:extLst>
              <a:ext uri="{FF2B5EF4-FFF2-40B4-BE49-F238E27FC236}">
                <a16:creationId xmlns:a16="http://schemas.microsoft.com/office/drawing/2014/main" id="{49D16978-FE4F-06AA-B315-C1DD2E4A0821}"/>
              </a:ext>
            </a:extLst>
          </p:cNvPr>
          <p:cNvSpPr/>
          <p:nvPr/>
        </p:nvSpPr>
        <p:spPr>
          <a:xfrm>
            <a:off x="3449772" y="965114"/>
            <a:ext cx="264989" cy="48253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ABB9E139-64B4-AA23-3E1E-AB88C8F4D729}"/>
              </a:ext>
            </a:extLst>
          </p:cNvPr>
          <p:cNvSpPr/>
          <p:nvPr/>
        </p:nvSpPr>
        <p:spPr>
          <a:xfrm>
            <a:off x="3724971" y="1400248"/>
            <a:ext cx="7377939" cy="568041"/>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、產品調查</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包括產品的品質、功能、效用、價格、通路、包裝、規格、色彩、大小尺寸、外觀設計、品名以及新產品推出上市等。</a:t>
            </a:r>
          </a:p>
        </p:txBody>
      </p:sp>
      <p:sp>
        <p:nvSpPr>
          <p:cNvPr id="7" name="矩形 6">
            <a:extLst>
              <a:ext uri="{FF2B5EF4-FFF2-40B4-BE49-F238E27FC236}">
                <a16:creationId xmlns:a16="http://schemas.microsoft.com/office/drawing/2014/main" id="{10526C3F-FAD7-DB6C-3FFC-D0BEE3919B0D}"/>
              </a:ext>
            </a:extLst>
          </p:cNvPr>
          <p:cNvSpPr/>
          <p:nvPr/>
        </p:nvSpPr>
        <p:spPr>
          <a:xfrm>
            <a:off x="3728214" y="1883028"/>
            <a:ext cx="7377939" cy="547907"/>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、競爭市場調查</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包括國内、國外競爭者現在及未來之動態的調查研究與分析。</a:t>
            </a:r>
          </a:p>
        </p:txBody>
      </p:sp>
      <p:sp>
        <p:nvSpPr>
          <p:cNvPr id="10" name="矩形 9">
            <a:extLst>
              <a:ext uri="{FF2B5EF4-FFF2-40B4-BE49-F238E27FC236}">
                <a16:creationId xmlns:a16="http://schemas.microsoft.com/office/drawing/2014/main" id="{1EB3A010-C8B5-F2F5-0DEF-2CAAC18AD466}"/>
              </a:ext>
            </a:extLst>
          </p:cNvPr>
          <p:cNvSpPr/>
          <p:nvPr/>
        </p:nvSpPr>
        <p:spPr>
          <a:xfrm>
            <a:off x="3728214" y="2365009"/>
            <a:ext cx="7377939" cy="547907"/>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、消費者購買行為研究調查</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包括購買的地點、時間、方式、影響因素等之市場調查。</a:t>
            </a:r>
          </a:p>
        </p:txBody>
      </p:sp>
      <p:sp>
        <p:nvSpPr>
          <p:cNvPr id="11" name="矩形 10">
            <a:extLst>
              <a:ext uri="{FF2B5EF4-FFF2-40B4-BE49-F238E27FC236}">
                <a16:creationId xmlns:a16="http://schemas.microsoft.com/office/drawing/2014/main" id="{0756B918-FE72-1DB5-0A17-E0B900DE8864}"/>
              </a:ext>
            </a:extLst>
          </p:cNvPr>
          <p:cNvSpPr/>
          <p:nvPr/>
        </p:nvSpPr>
        <p:spPr>
          <a:xfrm>
            <a:off x="3728214" y="2846971"/>
            <a:ext cx="7377935" cy="547907"/>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、廣告及促銷市場調查</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包括廣告演員選擇、廣告</a:t>
            </a:r>
            <a:r>
              <a:rPr lang="zh-CN" altLang="en-US" sz="1000" dirty="0">
                <a:solidFill>
                  <a:srgbClr val="000000"/>
                </a:solidFill>
                <a:latin typeface="Times New Roman" pitchFamily="18" charset="0"/>
                <a:cs typeface="Times New Roman" pitchFamily="18" charset="0"/>
              </a:rPr>
              <a:t>標語（</a:t>
            </a:r>
            <a:r>
              <a:rPr lang="en-US" altLang="zh-TW" sz="1000" dirty="0">
                <a:solidFill>
                  <a:srgbClr val="000000"/>
                </a:solidFill>
                <a:latin typeface="Times New Roman" pitchFamily="18" charset="0"/>
                <a:cs typeface="Times New Roman" pitchFamily="18" charset="0"/>
              </a:rPr>
              <a:t>Slogan</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、促銷方案、促銷吸引度、廣告後效益測試、廣告表現方式等之市場調查。</a:t>
            </a:r>
          </a:p>
        </p:txBody>
      </p:sp>
      <p:sp>
        <p:nvSpPr>
          <p:cNvPr id="12" name="矩形 11">
            <a:extLst>
              <a:ext uri="{FF2B5EF4-FFF2-40B4-BE49-F238E27FC236}">
                <a16:creationId xmlns:a16="http://schemas.microsoft.com/office/drawing/2014/main" id="{C391A665-3D5C-4A90-F13A-09619350C62A}"/>
              </a:ext>
            </a:extLst>
          </p:cNvPr>
          <p:cNvSpPr/>
          <p:nvPr/>
        </p:nvSpPr>
        <p:spPr>
          <a:xfrm>
            <a:off x="3728215" y="3329146"/>
            <a:ext cx="7377935" cy="778739"/>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、顧客滿意度調查（</a:t>
            </a:r>
            <a:r>
              <a:rPr lang="en-US" altLang="zh-TW" sz="1100" dirty="0">
                <a:solidFill>
                  <a:srgbClr val="000000"/>
                </a:solidFill>
                <a:latin typeface="Times New Roman" pitchFamily="18" charset="0"/>
                <a:cs typeface="Times New Roman" pitchFamily="18" charset="0"/>
              </a:rPr>
              <a:t>Customer Satisfaction</a:t>
            </a:r>
            <a:r>
              <a:rPr lang="zh-TW" altLang="en-US" sz="1100" dirty="0">
                <a:solidFill>
                  <a:srgbClr val="000000"/>
                </a:solidFill>
                <a:latin typeface="Times New Roman" pitchFamily="18" charset="0"/>
                <a:cs typeface="Times New Roman" pitchFamily="18" charset="0"/>
              </a:rPr>
              <a:t>）</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顧客對本公司的產品、品牌、售價、通路方便性、促銷、送貨速度、售後服務、客服中心服務態度、退錢速度、網路内容、包裝方式、尺寸大小、功效品質、口味、廣告宣傳、維修服務速度及公司形象等滿意程度如何</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42026D79-1787-CB44-B196-DF0C19DF4E3E}"/>
              </a:ext>
            </a:extLst>
          </p:cNvPr>
          <p:cNvSpPr/>
          <p:nvPr/>
        </p:nvSpPr>
        <p:spPr>
          <a:xfrm>
            <a:off x="3724971" y="4042280"/>
            <a:ext cx="7377939" cy="547907"/>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、銷售研究調查</a:t>
            </a:r>
            <a:endParaRPr lang="en-US" altLang="zh-TW"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包括淡旺季、銷售產品別、銷售客戶別、銷售時段（時間）別、銷售地區別、放長假時間及假日與非假日銷售等各項市場調查。</a:t>
            </a:r>
          </a:p>
        </p:txBody>
      </p:sp>
      <p:sp>
        <p:nvSpPr>
          <p:cNvPr id="14" name="矩形 13">
            <a:extLst>
              <a:ext uri="{FF2B5EF4-FFF2-40B4-BE49-F238E27FC236}">
                <a16:creationId xmlns:a16="http://schemas.microsoft.com/office/drawing/2014/main" id="{5B69C643-A2B6-8C35-C2FF-CFED4F80FB1C}"/>
              </a:ext>
            </a:extLst>
          </p:cNvPr>
          <p:cNvSpPr/>
          <p:nvPr/>
        </p:nvSpPr>
        <p:spPr>
          <a:xfrm>
            <a:off x="3728215" y="4527855"/>
            <a:ext cx="7377935" cy="547907"/>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、通路研究調查</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包括通路的型態、通路的强弱、通路的配合、通路結構變化、通路與消費者結合的程度、通路的獎勵等市場調查。</a:t>
            </a:r>
          </a:p>
        </p:txBody>
      </p:sp>
      <p:sp>
        <p:nvSpPr>
          <p:cNvPr id="15" name="矩形 14">
            <a:extLst>
              <a:ext uri="{FF2B5EF4-FFF2-40B4-BE49-F238E27FC236}">
                <a16:creationId xmlns:a16="http://schemas.microsoft.com/office/drawing/2014/main" id="{CCB93A64-22B5-F824-F55D-21B5C91D9931}"/>
              </a:ext>
            </a:extLst>
          </p:cNvPr>
          <p:cNvSpPr/>
          <p:nvPr/>
        </p:nvSpPr>
        <p:spPr>
          <a:xfrm>
            <a:off x="3724973" y="5012589"/>
            <a:ext cx="7377935" cy="778739"/>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、行銷環境變化研究調查</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對影響消費者與消費環境生態之各項因素，例如：文化、人口結構、流行風、所得水準、教育程度、家庭結構、開放觀念、媒體影響、學校教育、同儕影響、娛樂場所、崇拜偶像、雙週休、生活型態與消費者觀念。</a:t>
            </a:r>
          </a:p>
        </p:txBody>
      </p:sp>
      <p:sp>
        <p:nvSpPr>
          <p:cNvPr id="16" name="标题 1">
            <a:extLst>
              <a:ext uri="{FF2B5EF4-FFF2-40B4-BE49-F238E27FC236}">
                <a16:creationId xmlns:a16="http://schemas.microsoft.com/office/drawing/2014/main" id="{A5911C2F-FA52-999C-B6EA-E01782122731}"/>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7" name="矩形 3">
            <a:extLst>
              <a:ext uri="{FF2B5EF4-FFF2-40B4-BE49-F238E27FC236}">
                <a16:creationId xmlns:a16="http://schemas.microsoft.com/office/drawing/2014/main" id="{F80331FC-08D8-86CF-33D9-2EBF86B48B3E}"/>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與消費者洞察</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Consumer Insight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805663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銷預算</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Budget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507788" y="722100"/>
            <a:ext cx="7821038"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如何分配行銷預算</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Budget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總額</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行銷預算的三大目標</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3</a:t>
            </a:r>
            <a:r>
              <a:rPr lang="zh-CN" altLang="en-US" sz="1100" dirty="0">
                <a:solidFill>
                  <a:srgbClr val="4D4D4D"/>
                </a:solidFill>
                <a:latin typeface="Times New Roman" pitchFamily="18" charset="0"/>
                <a:cs typeface="Times New Roman" pitchFamily="18" charset="0"/>
              </a:rPr>
              <a:t>、强化品牌忠誠度</a:t>
            </a:r>
            <a:endParaRPr lang="zh-TW" altLang="en-US" sz="1100" dirty="0">
              <a:solidFill>
                <a:srgbClr val="4D4D4D"/>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CEB43D87-1141-5200-6A58-B5E90EDB53C0}"/>
              </a:ext>
            </a:extLst>
          </p:cNvPr>
          <p:cNvSpPr/>
          <p:nvPr/>
        </p:nvSpPr>
        <p:spPr>
          <a:xfrm>
            <a:off x="381000" y="3084443"/>
            <a:ext cx="199391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目標：</a:t>
            </a:r>
            <a:r>
              <a:rPr lang="en-US" altLang="zh-TW" sz="1100" dirty="0">
                <a:solidFill>
                  <a:srgbClr val="000000"/>
                </a:solidFill>
                <a:latin typeface="Times New Roman" pitchFamily="18" charset="0"/>
                <a:cs typeface="Times New Roman" pitchFamily="18" charset="0"/>
              </a:rPr>
              <a:t>3</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强化品牌忠誠度</a:t>
            </a:r>
          </a:p>
        </p:txBody>
      </p:sp>
      <p:sp>
        <p:nvSpPr>
          <p:cNvPr id="14" name="矩形 13">
            <a:extLst>
              <a:ext uri="{FF2B5EF4-FFF2-40B4-BE49-F238E27FC236}">
                <a16:creationId xmlns:a16="http://schemas.microsoft.com/office/drawing/2014/main" id="{2CA13E53-7176-2AB9-4B21-726E1C9A3C1A}"/>
              </a:ext>
            </a:extLst>
          </p:cNvPr>
          <p:cNvSpPr/>
          <p:nvPr/>
        </p:nvSpPr>
        <p:spPr>
          <a:xfrm>
            <a:off x="2650117" y="1296489"/>
            <a:ext cx="8233765"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、餐飲業</a:t>
            </a:r>
            <a:r>
              <a:rPr lang="zh-CN" altLang="en-US" sz="1100" b="1" dirty="0">
                <a:solidFill>
                  <a:srgbClr val="000000"/>
                </a:solidFill>
                <a:latin typeface="Times New Roman" pitchFamily="18" charset="0"/>
                <a:cs typeface="Times New Roman" pitchFamily="18" charset="0"/>
              </a:rPr>
              <a:t>，例如：王品餐飲股份有限公司（</a:t>
            </a:r>
            <a:r>
              <a:rPr lang="en-US" altLang="zh-CN" sz="1100" b="1" dirty="0" err="1">
                <a:solidFill>
                  <a:srgbClr val="000000"/>
                </a:solidFill>
                <a:latin typeface="Times New Roman" pitchFamily="18" charset="0"/>
                <a:cs typeface="Times New Roman" pitchFamily="18" charset="0"/>
              </a:rPr>
              <a:t>Wowprime</a:t>
            </a:r>
            <a:r>
              <a:rPr lang="zh-CN" altLang="en-US" sz="1100" b="1" dirty="0">
                <a:solidFill>
                  <a:srgbClr val="000000"/>
                </a:solidFill>
                <a:latin typeface="Times New Roman" pitchFamily="18" charset="0"/>
                <a:cs typeface="Times New Roman" pitchFamily="18" charset="0"/>
              </a:rPr>
              <a:t>）</a:t>
            </a:r>
            <a:endParaRPr lang="zh-TW" altLang="en-US" sz="1100" b="1" dirty="0">
              <a:solidFill>
                <a:srgbClr val="000000"/>
              </a:solidFill>
              <a:latin typeface="Times New Roman" pitchFamily="18" charset="0"/>
              <a:cs typeface="Times New Roman" pitchFamily="18" charset="0"/>
            </a:endParaRPr>
          </a:p>
        </p:txBody>
      </p:sp>
      <p:sp>
        <p:nvSpPr>
          <p:cNvPr id="15" name="左大括号 14">
            <a:extLst>
              <a:ext uri="{FF2B5EF4-FFF2-40B4-BE49-F238E27FC236}">
                <a16:creationId xmlns:a16="http://schemas.microsoft.com/office/drawing/2014/main" id="{1CC3A010-2FAA-A9A3-6F67-67333867CDF2}"/>
              </a:ext>
            </a:extLst>
          </p:cNvPr>
          <p:cNvSpPr/>
          <p:nvPr/>
        </p:nvSpPr>
        <p:spPr>
          <a:xfrm>
            <a:off x="2374913" y="1345400"/>
            <a:ext cx="264989" cy="379221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6" name="矩形 15">
            <a:extLst>
              <a:ext uri="{FF2B5EF4-FFF2-40B4-BE49-F238E27FC236}">
                <a16:creationId xmlns:a16="http://schemas.microsoft.com/office/drawing/2014/main" id="{F1A7AA74-7969-5291-7733-F04DA081A318}"/>
              </a:ext>
            </a:extLst>
          </p:cNvPr>
          <p:cNvSpPr/>
          <p:nvPr/>
        </p:nvSpPr>
        <p:spPr>
          <a:xfrm>
            <a:off x="2650116" y="1616530"/>
            <a:ext cx="8233772" cy="121732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、定期發送產品電子報，寄給會員（會員資料庫行銷）。</a:t>
            </a:r>
          </a:p>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、會員生日，提供折價券，鼓勵回店用餐。</a:t>
            </a:r>
          </a:p>
          <a:p>
            <a:pPr>
              <a:lnSpc>
                <a:spcPct val="150000"/>
              </a:lnSpc>
            </a:pP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、顧客會員管理：顧客姓名、電話、年齡、生日、工作等建檔。</a:t>
            </a:r>
          </a:p>
          <a:p>
            <a:pPr>
              <a:lnSpc>
                <a:spcPct val="150000"/>
              </a:lnSpc>
            </a:pP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、新舊客戶比例為</a:t>
            </a:r>
            <a:r>
              <a:rPr lang="en-US" altLang="zh-TW" sz="1000" dirty="0">
                <a:solidFill>
                  <a:srgbClr val="000000"/>
                </a:solidFill>
                <a:latin typeface="Times New Roman" pitchFamily="18" charset="0"/>
                <a:cs typeface="Times New Roman" pitchFamily="18" charset="0"/>
              </a:rPr>
              <a:t>3:7</a:t>
            </a:r>
            <a:r>
              <a:rPr lang="zh-TW" altLang="en-US" sz="1000" dirty="0">
                <a:solidFill>
                  <a:srgbClr val="000000"/>
                </a:solidFill>
                <a:latin typeface="Times New Roman" pitchFamily="18" charset="0"/>
                <a:cs typeface="Times New Roman" pitchFamily="18" charset="0"/>
              </a:rPr>
              <a:t>，鞏固七成死忠顧客，做好老顧客生意，引老顧客回流。利用口碑行銷，再帶入三成新顧客。</a:t>
            </a:r>
          </a:p>
          <a:p>
            <a:pPr>
              <a:lnSpc>
                <a:spcPct val="150000"/>
              </a:lnSpc>
            </a:pP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、一年</a:t>
            </a:r>
            <a:r>
              <a:rPr lang="en-US" altLang="zh-TW" sz="1000" dirty="0">
                <a:solidFill>
                  <a:srgbClr val="000000"/>
                </a:solidFill>
                <a:latin typeface="Times New Roman" pitchFamily="18" charset="0"/>
                <a:cs typeface="Times New Roman" pitchFamily="18" charset="0"/>
              </a:rPr>
              <a:t>2500</a:t>
            </a:r>
            <a:r>
              <a:rPr lang="zh-TW" altLang="en-US" sz="1000" dirty="0">
                <a:solidFill>
                  <a:srgbClr val="000000"/>
                </a:solidFill>
                <a:latin typeface="Times New Roman" pitchFamily="18" charset="0"/>
                <a:cs typeface="Times New Roman" pitchFamily="18" charset="0"/>
              </a:rPr>
              <a:t>萬元行銷預算中花費</a:t>
            </a:r>
            <a:r>
              <a:rPr lang="en-US" altLang="zh-TW" sz="1000" dirty="0">
                <a:solidFill>
                  <a:srgbClr val="000000"/>
                </a:solidFill>
                <a:latin typeface="Times New Roman" pitchFamily="18" charset="0"/>
                <a:cs typeface="Times New Roman" pitchFamily="18" charset="0"/>
              </a:rPr>
              <a:t>60%</a:t>
            </a:r>
            <a:r>
              <a:rPr lang="zh-TW" altLang="en-US" sz="1000" dirty="0">
                <a:solidFill>
                  <a:srgbClr val="000000"/>
                </a:solidFill>
                <a:latin typeface="Times New Roman" pitchFamily="18" charset="0"/>
                <a:cs typeface="Times New Roman" pitchFamily="18" charset="0"/>
              </a:rPr>
              <a:t>，即</a:t>
            </a:r>
            <a:r>
              <a:rPr lang="en-US" altLang="zh-TW" sz="1000" dirty="0">
                <a:solidFill>
                  <a:srgbClr val="000000"/>
                </a:solidFill>
                <a:latin typeface="Times New Roman" pitchFamily="18" charset="0"/>
                <a:cs typeface="Times New Roman" pitchFamily="18" charset="0"/>
              </a:rPr>
              <a:t>1500</a:t>
            </a:r>
            <a:r>
              <a:rPr lang="zh-TW" altLang="en-US" sz="1000" dirty="0">
                <a:solidFill>
                  <a:srgbClr val="000000"/>
                </a:solidFill>
                <a:latin typeface="Times New Roman" pitchFamily="18" charset="0"/>
                <a:cs typeface="Times New Roman" pitchFamily="18" charset="0"/>
              </a:rPr>
              <a:t>萬元在老顧客回流計畫，包括送禮物、回籠、折價券、文宣品、電子報（</a:t>
            </a:r>
            <a:r>
              <a:rPr lang="en-US" altLang="zh-TW" sz="1000" dirty="0">
                <a:solidFill>
                  <a:srgbClr val="000000"/>
                </a:solidFill>
                <a:latin typeface="Times New Roman" pitchFamily="18" charset="0"/>
                <a:cs typeface="Times New Roman" pitchFamily="18" charset="0"/>
              </a:rPr>
              <a:t>e-DM</a:t>
            </a:r>
            <a:r>
              <a:rPr lang="zh-TW" altLang="en-US" sz="1000" dirty="0">
                <a:solidFill>
                  <a:srgbClr val="000000"/>
                </a:solidFill>
                <a:latin typeface="Times New Roman" pitchFamily="18" charset="0"/>
                <a:cs typeface="Times New Roman" pitchFamily="18" charset="0"/>
              </a:rPr>
              <a:t>）等。</a:t>
            </a:r>
          </a:p>
        </p:txBody>
      </p:sp>
      <p:sp>
        <p:nvSpPr>
          <p:cNvPr id="21" name="矩形 20">
            <a:extLst>
              <a:ext uri="{FF2B5EF4-FFF2-40B4-BE49-F238E27FC236}">
                <a16:creationId xmlns:a16="http://schemas.microsoft.com/office/drawing/2014/main" id="{99BCC61B-68E4-FADE-05A0-A201E632ABBA}"/>
              </a:ext>
            </a:extLst>
          </p:cNvPr>
          <p:cNvSpPr/>
          <p:nvPr/>
        </p:nvSpPr>
        <p:spPr>
          <a:xfrm>
            <a:off x="2650116" y="2833851"/>
            <a:ext cx="8233772"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、百貨公司業</a:t>
            </a:r>
            <a:r>
              <a:rPr lang="zh-CN" altLang="en-US" sz="1100" b="1" dirty="0">
                <a:solidFill>
                  <a:srgbClr val="000000"/>
                </a:solidFill>
                <a:latin typeface="Times New Roman" pitchFamily="18" charset="0"/>
                <a:cs typeface="Times New Roman" pitchFamily="18" charset="0"/>
              </a:rPr>
              <a:t>，</a:t>
            </a:r>
            <a:r>
              <a:rPr lang="zh-TW" altLang="en-US" sz="1100" b="1" dirty="0">
                <a:solidFill>
                  <a:srgbClr val="000000"/>
                </a:solidFill>
                <a:latin typeface="Times New Roman" pitchFamily="18" charset="0"/>
                <a:cs typeface="Times New Roman" pitchFamily="18" charset="0"/>
              </a:rPr>
              <a:t>例如：新光三越</a:t>
            </a:r>
            <a:r>
              <a:rPr lang="zh-CN" altLang="en-US" sz="1100" b="1" dirty="0">
                <a:solidFill>
                  <a:srgbClr val="000000"/>
                </a:solidFill>
                <a:latin typeface="Times New Roman" pitchFamily="18" charset="0"/>
                <a:cs typeface="Times New Roman" pitchFamily="18" charset="0"/>
              </a:rPr>
              <a:t>百貨公司</a:t>
            </a:r>
            <a:endParaRPr lang="zh-TW" altLang="en-US" sz="1100" b="1" dirty="0">
              <a:solidFill>
                <a:srgbClr val="000000"/>
              </a:solidFill>
              <a:latin typeface="Times New Roman" pitchFamily="18" charset="0"/>
              <a:cs typeface="Times New Roman" pitchFamily="18" charset="0"/>
            </a:endParaRPr>
          </a:p>
        </p:txBody>
      </p:sp>
      <p:sp>
        <p:nvSpPr>
          <p:cNvPr id="22" name="矩形 21">
            <a:extLst>
              <a:ext uri="{FF2B5EF4-FFF2-40B4-BE49-F238E27FC236}">
                <a16:creationId xmlns:a16="http://schemas.microsoft.com/office/drawing/2014/main" id="{D6EA83F6-C452-6E78-BD88-708B19A7BB53}"/>
              </a:ext>
            </a:extLst>
          </p:cNvPr>
          <p:cNvSpPr/>
          <p:nvPr/>
        </p:nvSpPr>
        <p:spPr>
          <a:xfrm>
            <a:off x="2650116" y="3153892"/>
            <a:ext cx="8233772" cy="755656"/>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、除最大型的</a:t>
            </a: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月週年慶販促活動外，每月均推出主題活動，卡友已超過</a:t>
            </a:r>
            <a:r>
              <a:rPr lang="en-US" altLang="zh-TW" sz="1000" dirty="0">
                <a:solidFill>
                  <a:srgbClr val="000000"/>
                </a:solidFill>
                <a:latin typeface="Times New Roman" pitchFamily="18" charset="0"/>
                <a:cs typeface="Times New Roman" pitchFamily="18" charset="0"/>
              </a:rPr>
              <a:t>190</a:t>
            </a:r>
            <a:r>
              <a:rPr lang="zh-TW" altLang="en-US" sz="1000" dirty="0">
                <a:solidFill>
                  <a:srgbClr val="000000"/>
                </a:solidFill>
                <a:latin typeface="Times New Roman" pitchFamily="18" charset="0"/>
                <a:cs typeface="Times New Roman" pitchFamily="18" charset="0"/>
              </a:rPr>
              <a:t>萬人。每年提供刷卡贈品、來店禮案、百萬份郵寄廣告（</a:t>
            </a:r>
            <a:r>
              <a:rPr lang="en-US" altLang="zh-TW" sz="1000" dirty="0">
                <a:solidFill>
                  <a:srgbClr val="000000"/>
                </a:solidFill>
                <a:latin typeface="Times New Roman" pitchFamily="18" charset="0"/>
                <a:cs typeface="Times New Roman" pitchFamily="18" charset="0"/>
              </a:rPr>
              <a:t>DM</a:t>
            </a:r>
            <a:r>
              <a:rPr lang="zh-TW" altLang="en-US" sz="1000" dirty="0">
                <a:solidFill>
                  <a:srgbClr val="000000"/>
                </a:solidFill>
                <a:latin typeface="Times New Roman" pitchFamily="18" charset="0"/>
                <a:cs typeface="Times New Roman" pitchFamily="18" charset="0"/>
              </a:rPr>
              <a:t>）型錄</a:t>
            </a:r>
            <a:r>
              <a:rPr lang="zh-CN" altLang="en-US" sz="1000" dirty="0">
                <a:solidFill>
                  <a:srgbClr val="000000"/>
                </a:solidFill>
                <a:latin typeface="Times New Roman" pitchFamily="18" charset="0"/>
                <a:cs typeface="Times New Roman" pitchFamily="18" charset="0"/>
              </a:rPr>
              <a:t>或</a:t>
            </a:r>
            <a:r>
              <a:rPr lang="zh-TW" altLang="en-US" sz="1000" dirty="0">
                <a:solidFill>
                  <a:srgbClr val="000000"/>
                </a:solidFill>
                <a:latin typeface="Times New Roman" pitchFamily="18" charset="0"/>
                <a:cs typeface="Times New Roman" pitchFamily="18" charset="0"/>
              </a:rPr>
              <a:t>印刷品等。花費占行銷預算</a:t>
            </a:r>
            <a:r>
              <a:rPr lang="en-US" altLang="zh-TW" sz="1000" dirty="0">
                <a:solidFill>
                  <a:srgbClr val="000000"/>
                </a:solidFill>
                <a:latin typeface="Times New Roman" pitchFamily="18" charset="0"/>
                <a:cs typeface="Times New Roman" pitchFamily="18" charset="0"/>
              </a:rPr>
              <a:t>80%</a:t>
            </a:r>
            <a:r>
              <a:rPr lang="zh-TW" altLang="en-US" sz="1000" dirty="0">
                <a:solidFill>
                  <a:srgbClr val="000000"/>
                </a:solidFill>
                <a:latin typeface="Times New Roman" pitchFamily="18" charset="0"/>
                <a:cs typeface="Times New Roman" pitchFamily="18" charset="0"/>
              </a:rPr>
              <a:t>之多。</a:t>
            </a:r>
          </a:p>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、另有禮賓日</a:t>
            </a:r>
            <a:r>
              <a:rPr lang="en-US" altLang="zh-TW" sz="1000" dirty="0">
                <a:solidFill>
                  <a:srgbClr val="000000"/>
                </a:solidFill>
                <a:latin typeface="Times New Roman" pitchFamily="18" charset="0"/>
                <a:cs typeface="Times New Roman" pitchFamily="18" charset="0"/>
              </a:rPr>
              <a:t>/VIP</a:t>
            </a:r>
            <a:r>
              <a:rPr lang="zh-TW" altLang="en-US" sz="1000" dirty="0">
                <a:solidFill>
                  <a:srgbClr val="000000"/>
                </a:solidFill>
                <a:latin typeface="Times New Roman" pitchFamily="18" charset="0"/>
                <a:cs typeface="Times New Roman" pitchFamily="18" charset="0"/>
              </a:rPr>
              <a:t>月（針對購買力強的顧客）：在折扣活動開始前幾天，先請其回店消費，避開擁擠人潮。</a:t>
            </a:r>
          </a:p>
        </p:txBody>
      </p:sp>
      <p:sp>
        <p:nvSpPr>
          <p:cNvPr id="2" name="矩形 1">
            <a:extLst>
              <a:ext uri="{FF2B5EF4-FFF2-40B4-BE49-F238E27FC236}">
                <a16:creationId xmlns:a16="http://schemas.microsoft.com/office/drawing/2014/main" id="{5D8824AA-1AC0-C0C6-045F-0D6A69B3C8ED}"/>
              </a:ext>
            </a:extLst>
          </p:cNvPr>
          <p:cNvSpPr/>
          <p:nvPr/>
        </p:nvSpPr>
        <p:spPr>
          <a:xfrm>
            <a:off x="2650111" y="3909548"/>
            <a:ext cx="8233772"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、外商品牌</a:t>
            </a:r>
            <a:r>
              <a:rPr lang="zh-CN" altLang="en-US" sz="1100" b="1" dirty="0">
                <a:solidFill>
                  <a:srgbClr val="000000"/>
                </a:solidFill>
                <a:latin typeface="Times New Roman" pitchFamily="18" charset="0"/>
                <a:cs typeface="Times New Roman" pitchFamily="18" charset="0"/>
              </a:rPr>
              <a:t>，</a:t>
            </a:r>
            <a:r>
              <a:rPr lang="zh-TW" altLang="en-US" sz="1100" b="1" dirty="0">
                <a:solidFill>
                  <a:srgbClr val="000000"/>
                </a:solidFill>
                <a:latin typeface="Times New Roman" pitchFamily="18" charset="0"/>
                <a:cs typeface="Times New Roman" pitchFamily="18" charset="0"/>
              </a:rPr>
              <a:t>例如：</a:t>
            </a:r>
            <a:r>
              <a:rPr lang="zh-CN" altLang="en-US" sz="1100" b="1" dirty="0">
                <a:solidFill>
                  <a:srgbClr val="000000"/>
                </a:solidFill>
                <a:latin typeface="Times New Roman" pitchFamily="18" charset="0"/>
                <a:cs typeface="Times New Roman" pitchFamily="18" charset="0"/>
              </a:rPr>
              <a:t>美國</a:t>
            </a:r>
            <a:r>
              <a:rPr lang="zh-TW" altLang="en-US" sz="1100" b="1" dirty="0">
                <a:solidFill>
                  <a:srgbClr val="000000"/>
                </a:solidFill>
                <a:latin typeface="Times New Roman" pitchFamily="18" charset="0"/>
                <a:cs typeface="Times New Roman" pitchFamily="18" charset="0"/>
              </a:rPr>
              <a:t>耐克</a:t>
            </a:r>
            <a:r>
              <a:rPr lang="zh-CN" altLang="en-US" sz="1100" b="1" dirty="0">
                <a:solidFill>
                  <a:srgbClr val="000000"/>
                </a:solidFill>
                <a:latin typeface="Times New Roman" pitchFamily="18" charset="0"/>
                <a:cs typeface="Times New Roman" pitchFamily="18" charset="0"/>
              </a:rPr>
              <a:t>體育運動品牌</a:t>
            </a:r>
            <a:r>
              <a:rPr lang="zh-TW" altLang="en-US" sz="1100" b="1" dirty="0">
                <a:solidFill>
                  <a:srgbClr val="000000"/>
                </a:solidFill>
                <a:latin typeface="Times New Roman" pitchFamily="18" charset="0"/>
                <a:cs typeface="Times New Roman" pitchFamily="18" charset="0"/>
              </a:rPr>
              <a:t>（</a:t>
            </a:r>
            <a:r>
              <a:rPr lang="en-US" altLang="zh-TW" sz="1100" b="1" dirty="0">
                <a:solidFill>
                  <a:srgbClr val="000000"/>
                </a:solidFill>
                <a:latin typeface="Times New Roman" pitchFamily="18" charset="0"/>
                <a:cs typeface="Times New Roman" pitchFamily="18" charset="0"/>
              </a:rPr>
              <a:t>Nike</a:t>
            </a:r>
            <a:r>
              <a:rPr lang="zh-TW" altLang="en-US" sz="1100" b="1" dirty="0">
                <a:solidFill>
                  <a:srgbClr val="000000"/>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0CDBE5E3-1711-FF0D-2D14-C60F84CCBBAD}"/>
              </a:ext>
            </a:extLst>
          </p:cNvPr>
          <p:cNvSpPr/>
          <p:nvPr/>
        </p:nvSpPr>
        <p:spPr>
          <a:xfrm>
            <a:off x="2650111" y="4229589"/>
            <a:ext cx="823377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、打造神格化品牌，創造高價値品牌精神，引來死忠的品牌追隨者。</a:t>
            </a:r>
          </a:p>
        </p:txBody>
      </p:sp>
      <p:sp>
        <p:nvSpPr>
          <p:cNvPr id="5" name="矩形 4">
            <a:extLst>
              <a:ext uri="{FF2B5EF4-FFF2-40B4-BE49-F238E27FC236}">
                <a16:creationId xmlns:a16="http://schemas.microsoft.com/office/drawing/2014/main" id="{8E476504-EB6B-B1A6-786C-883517F9A327}"/>
              </a:ext>
            </a:extLst>
          </p:cNvPr>
          <p:cNvSpPr/>
          <p:nvPr/>
        </p:nvSpPr>
        <p:spPr>
          <a:xfrm>
            <a:off x="2650111" y="4523580"/>
            <a:ext cx="8233772"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、外商品牌</a:t>
            </a:r>
            <a:r>
              <a:rPr lang="zh-CN" altLang="en-US" sz="1100" b="1" dirty="0">
                <a:solidFill>
                  <a:srgbClr val="000000"/>
                </a:solidFill>
                <a:latin typeface="Times New Roman" pitchFamily="18" charset="0"/>
                <a:cs typeface="Times New Roman" pitchFamily="18" charset="0"/>
              </a:rPr>
              <a:t>，</a:t>
            </a:r>
            <a:r>
              <a:rPr lang="zh-TW" altLang="en-US" sz="1100" b="1" dirty="0">
                <a:solidFill>
                  <a:srgbClr val="000000"/>
                </a:solidFill>
                <a:latin typeface="Times New Roman" pitchFamily="18" charset="0"/>
                <a:cs typeface="Times New Roman" pitchFamily="18" charset="0"/>
              </a:rPr>
              <a:t>例如：</a:t>
            </a:r>
            <a:r>
              <a:rPr lang="zh-CN" altLang="en-US" sz="1100" b="1" dirty="0">
                <a:solidFill>
                  <a:srgbClr val="000000"/>
                </a:solidFill>
                <a:latin typeface="Times New Roman" pitchFamily="18" charset="0"/>
                <a:cs typeface="Times New Roman" pitchFamily="18" charset="0"/>
              </a:rPr>
              <a:t>荷蘭</a:t>
            </a:r>
            <a:r>
              <a:rPr lang="zh-TW" altLang="en-US" sz="1100" b="1" dirty="0">
                <a:solidFill>
                  <a:srgbClr val="000000"/>
                </a:solidFill>
                <a:latin typeface="Times New Roman" pitchFamily="18" charset="0"/>
                <a:cs typeface="Times New Roman" pitchFamily="18" charset="0"/>
              </a:rPr>
              <a:t>海尼根</a:t>
            </a:r>
            <a:r>
              <a:rPr lang="zh-CN" altLang="en-US" sz="1100" b="1" dirty="0">
                <a:solidFill>
                  <a:srgbClr val="000000"/>
                </a:solidFill>
                <a:latin typeface="Times New Roman" pitchFamily="18" charset="0"/>
                <a:cs typeface="Times New Roman" pitchFamily="18" charset="0"/>
              </a:rPr>
              <a:t>啤酒</a:t>
            </a:r>
            <a:r>
              <a:rPr lang="zh-TW" altLang="en-US" sz="1100" b="1" dirty="0">
                <a:solidFill>
                  <a:srgbClr val="000000"/>
                </a:solidFill>
                <a:latin typeface="Times New Roman" pitchFamily="18" charset="0"/>
                <a:cs typeface="Times New Roman" pitchFamily="18" charset="0"/>
              </a:rPr>
              <a:t>（</a:t>
            </a:r>
            <a:r>
              <a:rPr lang="en-US" altLang="zh-TW" sz="1100" b="1" dirty="0">
                <a:solidFill>
                  <a:srgbClr val="000000"/>
                </a:solidFill>
                <a:latin typeface="Times New Roman" pitchFamily="18" charset="0"/>
                <a:cs typeface="Times New Roman" pitchFamily="18" charset="0"/>
              </a:rPr>
              <a:t>Heineken </a:t>
            </a:r>
            <a:r>
              <a:rPr lang="en-US" altLang="zh-TW" sz="1100" b="1" dirty="0" err="1">
                <a:solidFill>
                  <a:srgbClr val="000000"/>
                </a:solidFill>
                <a:latin typeface="Times New Roman" pitchFamily="18" charset="0"/>
                <a:cs typeface="Times New Roman" pitchFamily="18" charset="0"/>
              </a:rPr>
              <a:t>Brouwerijen</a:t>
            </a:r>
            <a:r>
              <a:rPr lang="zh-TW" altLang="en-US" sz="1100" b="1" dirty="0">
                <a:solidFill>
                  <a:srgbClr val="000000"/>
                </a:solidFill>
                <a:latin typeface="Times New Roman" pitchFamily="18" charset="0"/>
                <a:cs typeface="Times New Roman" pitchFamily="18" charset="0"/>
              </a:rPr>
              <a:t>）</a:t>
            </a:r>
          </a:p>
        </p:txBody>
      </p:sp>
      <p:sp>
        <p:nvSpPr>
          <p:cNvPr id="6" name="矩形 5">
            <a:extLst>
              <a:ext uri="{FF2B5EF4-FFF2-40B4-BE49-F238E27FC236}">
                <a16:creationId xmlns:a16="http://schemas.microsoft.com/office/drawing/2014/main" id="{B1F842D6-2470-ACF6-0FBF-64DD839E2B3D}"/>
              </a:ext>
            </a:extLst>
          </p:cNvPr>
          <p:cNvSpPr/>
          <p:nvPr/>
        </p:nvSpPr>
        <p:spPr>
          <a:xfrm>
            <a:off x="2650111" y="4843621"/>
            <a:ext cx="823377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、致力於使消費者對海尼根品牌個性（歡樂</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幽默）產生認同感，然後產生忠誠度。</a:t>
            </a:r>
          </a:p>
        </p:txBody>
      </p:sp>
    </p:spTree>
    <p:extLst>
      <p:ext uri="{BB962C8B-B14F-4D97-AF65-F5344CB8AC3E}">
        <p14:creationId xmlns:p14="http://schemas.microsoft.com/office/powerpoint/2010/main" val="27048017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4" y="561394"/>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A6B1CB97-AD20-A36A-FC8C-B124B5BE0B53}"/>
              </a:ext>
            </a:extLst>
          </p:cNvPr>
          <p:cNvSpPr/>
          <p:nvPr/>
        </p:nvSpPr>
        <p:spPr>
          <a:xfrm>
            <a:off x="2188235" y="3259543"/>
            <a:ext cx="273161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行銷績效評估、檢討</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衡量的十五類面向</a:t>
            </a:r>
          </a:p>
        </p:txBody>
      </p:sp>
      <p:sp>
        <p:nvSpPr>
          <p:cNvPr id="3" name="矩形 2">
            <a:extLst>
              <a:ext uri="{FF2B5EF4-FFF2-40B4-BE49-F238E27FC236}">
                <a16:creationId xmlns:a16="http://schemas.microsoft.com/office/drawing/2014/main" id="{6F9D62BA-4362-FADE-823E-8957F2CC2539}"/>
              </a:ext>
            </a:extLst>
          </p:cNvPr>
          <p:cNvSpPr/>
          <p:nvPr/>
        </p:nvSpPr>
        <p:spPr>
          <a:xfrm>
            <a:off x="5205267" y="991584"/>
            <a:ext cx="297894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、公司的總業績績效</a:t>
            </a:r>
          </a:p>
        </p:txBody>
      </p:sp>
      <p:sp>
        <p:nvSpPr>
          <p:cNvPr id="5" name="左大括号 4">
            <a:extLst>
              <a:ext uri="{FF2B5EF4-FFF2-40B4-BE49-F238E27FC236}">
                <a16:creationId xmlns:a16="http://schemas.microsoft.com/office/drawing/2014/main" id="{0AD23B6D-AD03-5597-5A60-7D0A02E73D24}"/>
              </a:ext>
            </a:extLst>
          </p:cNvPr>
          <p:cNvSpPr/>
          <p:nvPr/>
        </p:nvSpPr>
        <p:spPr>
          <a:xfrm>
            <a:off x="4930062" y="1040494"/>
            <a:ext cx="264989" cy="475222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7005D614-3B0D-6614-C461-E37189408BF3}"/>
              </a:ext>
            </a:extLst>
          </p:cNvPr>
          <p:cNvSpPr/>
          <p:nvPr/>
        </p:nvSpPr>
        <p:spPr>
          <a:xfrm>
            <a:off x="5205265" y="1311625"/>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、各品牌別</a:t>
            </a:r>
            <a:r>
              <a:rPr lang="zh-CN" altLang="en-US" sz="1100" dirty="0">
                <a:solidFill>
                  <a:srgbClr val="000000"/>
                </a:solidFill>
                <a:latin typeface="Times New Roman" pitchFamily="18" charset="0"/>
                <a:cs typeface="Times New Roman" pitchFamily="18" charset="0"/>
              </a:rPr>
              <a:t>與</a:t>
            </a:r>
            <a:r>
              <a:rPr lang="zh-TW" altLang="en-US" sz="1100" dirty="0">
                <a:solidFill>
                  <a:srgbClr val="000000"/>
                </a:solidFill>
                <a:latin typeface="Times New Roman" pitchFamily="18" charset="0"/>
                <a:cs typeface="Times New Roman" pitchFamily="18" charset="0"/>
              </a:rPr>
              <a:t>各產品種別業績績效</a:t>
            </a:r>
          </a:p>
        </p:txBody>
      </p:sp>
      <p:sp>
        <p:nvSpPr>
          <p:cNvPr id="7" name="矩形 6">
            <a:extLst>
              <a:ext uri="{FF2B5EF4-FFF2-40B4-BE49-F238E27FC236}">
                <a16:creationId xmlns:a16="http://schemas.microsoft.com/office/drawing/2014/main" id="{B9435A96-8911-6E40-E12D-094EE983292B}"/>
              </a:ext>
            </a:extLst>
          </p:cNvPr>
          <p:cNvSpPr/>
          <p:nvPr/>
        </p:nvSpPr>
        <p:spPr>
          <a:xfrm>
            <a:off x="5205266" y="1631672"/>
            <a:ext cx="297894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、新產品開發及上市績效</a:t>
            </a:r>
          </a:p>
        </p:txBody>
      </p:sp>
      <p:sp>
        <p:nvSpPr>
          <p:cNvPr id="10" name="矩形 9">
            <a:extLst>
              <a:ext uri="{FF2B5EF4-FFF2-40B4-BE49-F238E27FC236}">
                <a16:creationId xmlns:a16="http://schemas.microsoft.com/office/drawing/2014/main" id="{F3B39582-38D4-BEEB-8148-80E8F955139F}"/>
              </a:ext>
            </a:extLst>
          </p:cNvPr>
          <p:cNvSpPr/>
          <p:nvPr/>
        </p:nvSpPr>
        <p:spPr>
          <a:xfrm>
            <a:off x="5205266" y="1951728"/>
            <a:ext cx="297894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、廣告宣傳績效</a:t>
            </a:r>
          </a:p>
        </p:txBody>
      </p:sp>
      <p:sp>
        <p:nvSpPr>
          <p:cNvPr id="11" name="矩形 10">
            <a:extLst>
              <a:ext uri="{FF2B5EF4-FFF2-40B4-BE49-F238E27FC236}">
                <a16:creationId xmlns:a16="http://schemas.microsoft.com/office/drawing/2014/main" id="{94917656-867A-BE57-0E37-7BFE26E15441}"/>
              </a:ext>
            </a:extLst>
          </p:cNvPr>
          <p:cNvSpPr/>
          <p:nvPr/>
        </p:nvSpPr>
        <p:spPr>
          <a:xfrm>
            <a:off x="5205265" y="2271765"/>
            <a:ext cx="297894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、販促活動績效</a:t>
            </a:r>
          </a:p>
        </p:txBody>
      </p:sp>
      <p:sp>
        <p:nvSpPr>
          <p:cNvPr id="12" name="矩形 11">
            <a:extLst>
              <a:ext uri="{FF2B5EF4-FFF2-40B4-BE49-F238E27FC236}">
                <a16:creationId xmlns:a16="http://schemas.microsoft.com/office/drawing/2014/main" id="{3C956376-2428-94C2-445A-498158862340}"/>
              </a:ext>
            </a:extLst>
          </p:cNvPr>
          <p:cNvSpPr/>
          <p:nvPr/>
        </p:nvSpPr>
        <p:spPr>
          <a:xfrm>
            <a:off x="5205266" y="2601540"/>
            <a:ext cx="297894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、媒體公共關係活動與媒體正面報導績效</a:t>
            </a:r>
          </a:p>
        </p:txBody>
      </p:sp>
      <p:sp>
        <p:nvSpPr>
          <p:cNvPr id="13" name="矩形 12">
            <a:extLst>
              <a:ext uri="{FF2B5EF4-FFF2-40B4-BE49-F238E27FC236}">
                <a16:creationId xmlns:a16="http://schemas.microsoft.com/office/drawing/2014/main" id="{6E21774C-A370-0397-5E18-B7F4333A6D91}"/>
              </a:ext>
            </a:extLst>
          </p:cNvPr>
          <p:cNvSpPr/>
          <p:nvPr/>
        </p:nvSpPr>
        <p:spPr>
          <a:xfrm>
            <a:off x="5202021" y="2924149"/>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、事件行銷活動績效</a:t>
            </a:r>
          </a:p>
        </p:txBody>
      </p:sp>
      <p:sp>
        <p:nvSpPr>
          <p:cNvPr id="14" name="矩形 13">
            <a:extLst>
              <a:ext uri="{FF2B5EF4-FFF2-40B4-BE49-F238E27FC236}">
                <a16:creationId xmlns:a16="http://schemas.microsoft.com/office/drawing/2014/main" id="{A070B1CB-15C4-7362-4E95-A46075B88D51}"/>
              </a:ext>
            </a:extLst>
          </p:cNvPr>
          <p:cNvSpPr/>
          <p:nvPr/>
        </p:nvSpPr>
        <p:spPr>
          <a:xfrm>
            <a:off x="5202021" y="3244190"/>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、零售據點店頭行銷活動績效</a:t>
            </a:r>
          </a:p>
        </p:txBody>
      </p:sp>
      <p:sp>
        <p:nvSpPr>
          <p:cNvPr id="15" name="矩形 14">
            <a:extLst>
              <a:ext uri="{FF2B5EF4-FFF2-40B4-BE49-F238E27FC236}">
                <a16:creationId xmlns:a16="http://schemas.microsoft.com/office/drawing/2014/main" id="{5F6E5EEB-9CE9-A3BE-C271-6D661EE62A53}"/>
              </a:ext>
            </a:extLst>
          </p:cNvPr>
          <p:cNvSpPr/>
          <p:nvPr/>
        </p:nvSpPr>
        <p:spPr>
          <a:xfrm>
            <a:off x="5202022" y="3564237"/>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、通路商行銷績效</a:t>
            </a:r>
          </a:p>
        </p:txBody>
      </p:sp>
      <p:sp>
        <p:nvSpPr>
          <p:cNvPr id="16" name="矩形 15">
            <a:extLst>
              <a:ext uri="{FF2B5EF4-FFF2-40B4-BE49-F238E27FC236}">
                <a16:creationId xmlns:a16="http://schemas.microsoft.com/office/drawing/2014/main" id="{9DFFF482-BF65-ACBC-DB40-1A6A73A20E11}"/>
              </a:ext>
            </a:extLst>
          </p:cNvPr>
          <p:cNvSpPr/>
          <p:nvPr/>
        </p:nvSpPr>
        <p:spPr>
          <a:xfrm>
            <a:off x="5202022" y="3884293"/>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、社會</a:t>
            </a:r>
            <a:r>
              <a:rPr lang="zh-CN" altLang="en-US" sz="1100" dirty="0">
                <a:solidFill>
                  <a:srgbClr val="000000"/>
                </a:solidFill>
                <a:latin typeface="Times New Roman" pitchFamily="18" charset="0"/>
                <a:cs typeface="Times New Roman" pitchFamily="18" charset="0"/>
              </a:rPr>
              <a:t>與</a:t>
            </a:r>
            <a:r>
              <a:rPr lang="zh-TW" altLang="en-US" sz="1100" dirty="0">
                <a:solidFill>
                  <a:srgbClr val="000000"/>
                </a:solidFill>
                <a:latin typeface="Times New Roman" pitchFamily="18" charset="0"/>
                <a:cs typeface="Times New Roman" pitchFamily="18" charset="0"/>
              </a:rPr>
              <a:t>公益行銷績效</a:t>
            </a:r>
          </a:p>
        </p:txBody>
      </p:sp>
      <p:sp>
        <p:nvSpPr>
          <p:cNvPr id="17" name="矩形 16">
            <a:extLst>
              <a:ext uri="{FF2B5EF4-FFF2-40B4-BE49-F238E27FC236}">
                <a16:creationId xmlns:a16="http://schemas.microsoft.com/office/drawing/2014/main" id="{669685D3-4D34-8C1E-A7A0-DE9A0552E2AC}"/>
              </a:ext>
            </a:extLst>
          </p:cNvPr>
          <p:cNvSpPr/>
          <p:nvPr/>
        </p:nvSpPr>
        <p:spPr>
          <a:xfrm>
            <a:off x="5202021" y="4204330"/>
            <a:ext cx="297894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、會員經營績效</a:t>
            </a:r>
          </a:p>
        </p:txBody>
      </p:sp>
      <p:sp>
        <p:nvSpPr>
          <p:cNvPr id="18" name="矩形 17">
            <a:extLst>
              <a:ext uri="{FF2B5EF4-FFF2-40B4-BE49-F238E27FC236}">
                <a16:creationId xmlns:a16="http://schemas.microsoft.com/office/drawing/2014/main" id="{C2939212-0AA2-0F7C-E387-EE3301CEED3B}"/>
              </a:ext>
            </a:extLst>
          </p:cNvPr>
          <p:cNvSpPr/>
          <p:nvPr/>
        </p:nvSpPr>
        <p:spPr>
          <a:xfrm>
            <a:off x="5202021" y="4518455"/>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、服務績效</a:t>
            </a:r>
          </a:p>
        </p:txBody>
      </p:sp>
      <p:sp>
        <p:nvSpPr>
          <p:cNvPr id="19" name="矩形 18">
            <a:extLst>
              <a:ext uri="{FF2B5EF4-FFF2-40B4-BE49-F238E27FC236}">
                <a16:creationId xmlns:a16="http://schemas.microsoft.com/office/drawing/2014/main" id="{F455F1B7-11A9-B368-784C-5917A9B04BF4}"/>
              </a:ext>
            </a:extLst>
          </p:cNvPr>
          <p:cNvSpPr/>
          <p:nvPr/>
        </p:nvSpPr>
        <p:spPr>
          <a:xfrm>
            <a:off x="5202022" y="4838502"/>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13</a:t>
            </a:r>
            <a:r>
              <a:rPr lang="zh-TW" altLang="en-US" sz="1100" dirty="0">
                <a:solidFill>
                  <a:srgbClr val="000000"/>
                </a:solidFill>
                <a:latin typeface="Times New Roman" pitchFamily="18" charset="0"/>
                <a:cs typeface="Times New Roman" pitchFamily="18" charset="0"/>
              </a:rPr>
              <a:t>、品牌併購績效</a:t>
            </a:r>
          </a:p>
        </p:txBody>
      </p:sp>
      <p:sp>
        <p:nvSpPr>
          <p:cNvPr id="20" name="矩形 19">
            <a:extLst>
              <a:ext uri="{FF2B5EF4-FFF2-40B4-BE49-F238E27FC236}">
                <a16:creationId xmlns:a16="http://schemas.microsoft.com/office/drawing/2014/main" id="{F359DD87-573B-FD6A-0C94-2911EFE464C4}"/>
              </a:ext>
            </a:extLst>
          </p:cNvPr>
          <p:cNvSpPr/>
          <p:nvPr/>
        </p:nvSpPr>
        <p:spPr>
          <a:xfrm>
            <a:off x="5202022" y="5158558"/>
            <a:ext cx="29789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14</a:t>
            </a:r>
            <a:r>
              <a:rPr lang="zh-TW" altLang="en-US" sz="1100" dirty="0">
                <a:solidFill>
                  <a:srgbClr val="000000"/>
                </a:solidFill>
                <a:latin typeface="Times New Roman" pitchFamily="18" charset="0"/>
                <a:cs typeface="Times New Roman" pitchFamily="18" charset="0"/>
              </a:rPr>
              <a:t>、行銷研究與市場調查績效</a:t>
            </a:r>
          </a:p>
        </p:txBody>
      </p:sp>
      <p:sp>
        <p:nvSpPr>
          <p:cNvPr id="21" name="矩形 20">
            <a:extLst>
              <a:ext uri="{FF2B5EF4-FFF2-40B4-BE49-F238E27FC236}">
                <a16:creationId xmlns:a16="http://schemas.microsoft.com/office/drawing/2014/main" id="{8E216DB7-0B14-439D-CE55-B44354D69F43}"/>
              </a:ext>
            </a:extLst>
          </p:cNvPr>
          <p:cNvSpPr/>
          <p:nvPr/>
        </p:nvSpPr>
        <p:spPr>
          <a:xfrm>
            <a:off x="5202021" y="5478595"/>
            <a:ext cx="297894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15</a:t>
            </a:r>
            <a:r>
              <a:rPr lang="zh-TW" altLang="en-US" sz="1100" dirty="0">
                <a:solidFill>
                  <a:srgbClr val="000000"/>
                </a:solidFill>
                <a:latin typeface="Times New Roman" pitchFamily="18" charset="0"/>
                <a:cs typeface="Times New Roman" pitchFamily="18" charset="0"/>
              </a:rPr>
              <a:t>、策略行銷績效</a:t>
            </a:r>
          </a:p>
        </p:txBody>
      </p:sp>
    </p:spTree>
    <p:extLst>
      <p:ext uri="{BB962C8B-B14F-4D97-AF65-F5344CB8AC3E}">
        <p14:creationId xmlns:p14="http://schemas.microsoft.com/office/powerpoint/2010/main" val="8424877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222249" y="630125"/>
            <a:ext cx="11077575"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公司的總業績績效</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各品牌別與各產品種別業績績效</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新產品開發及上市績效</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A6B1CB97-AD20-A36A-FC8C-B124B5BE0B53}"/>
              </a:ext>
            </a:extLst>
          </p:cNvPr>
          <p:cNvSpPr/>
          <p:nvPr/>
        </p:nvSpPr>
        <p:spPr>
          <a:xfrm>
            <a:off x="2645923" y="1605525"/>
            <a:ext cx="2169820" cy="314125"/>
          </a:xfrm>
          <a:prstGeom prst="rect">
            <a:avLst/>
          </a:prstGeom>
        </p:spPr>
        <p:txBody>
          <a:bodyPr wrap="square">
            <a:spAutoFit/>
          </a:bodyPr>
          <a:lstStyle/>
          <a:p>
            <a:pPr algn="ctr">
              <a:lnSpc>
                <a:spcPct val="150000"/>
              </a:lnSpc>
            </a:pPr>
            <a:r>
              <a:rPr lang="zh-TW" altLang="en-US" sz="1100" dirty="0">
                <a:solidFill>
                  <a:srgbClr val="4D4D4D"/>
                </a:solidFill>
                <a:latin typeface="Times New Roman" pitchFamily="18" charset="0"/>
                <a:cs typeface="Times New Roman" pitchFamily="18" charset="0"/>
              </a:rPr>
              <a:t>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公司的總業績績效</a:t>
            </a:r>
          </a:p>
        </p:txBody>
      </p:sp>
      <p:sp>
        <p:nvSpPr>
          <p:cNvPr id="3" name="矩形 2">
            <a:extLst>
              <a:ext uri="{FF2B5EF4-FFF2-40B4-BE49-F238E27FC236}">
                <a16:creationId xmlns:a16="http://schemas.microsoft.com/office/drawing/2014/main" id="{6F9D62BA-4362-FADE-823E-8957F2CC2539}"/>
              </a:ext>
            </a:extLst>
          </p:cNvPr>
          <p:cNvSpPr/>
          <p:nvPr/>
        </p:nvSpPr>
        <p:spPr>
          <a:xfrm>
            <a:off x="5090949" y="1098463"/>
            <a:ext cx="395818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、營收額達成率狀況</a:t>
            </a:r>
          </a:p>
        </p:txBody>
      </p:sp>
      <p:sp>
        <p:nvSpPr>
          <p:cNvPr id="5" name="左大括号 4">
            <a:extLst>
              <a:ext uri="{FF2B5EF4-FFF2-40B4-BE49-F238E27FC236}">
                <a16:creationId xmlns:a16="http://schemas.microsoft.com/office/drawing/2014/main" id="{0AD23B6D-AD03-5597-5A60-7D0A02E73D24}"/>
              </a:ext>
            </a:extLst>
          </p:cNvPr>
          <p:cNvSpPr/>
          <p:nvPr/>
        </p:nvSpPr>
        <p:spPr>
          <a:xfrm>
            <a:off x="4815744" y="1147373"/>
            <a:ext cx="264989" cy="122535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7005D614-3B0D-6614-C461-E37189408BF3}"/>
              </a:ext>
            </a:extLst>
          </p:cNvPr>
          <p:cNvSpPr/>
          <p:nvPr/>
        </p:nvSpPr>
        <p:spPr>
          <a:xfrm>
            <a:off x="5090946" y="1418504"/>
            <a:ext cx="39581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、稅前獲利額達成狀況</a:t>
            </a:r>
          </a:p>
        </p:txBody>
      </p:sp>
      <p:sp>
        <p:nvSpPr>
          <p:cNvPr id="7" name="矩形 6">
            <a:extLst>
              <a:ext uri="{FF2B5EF4-FFF2-40B4-BE49-F238E27FC236}">
                <a16:creationId xmlns:a16="http://schemas.microsoft.com/office/drawing/2014/main" id="{B9435A96-8911-6E40-E12D-094EE983292B}"/>
              </a:ext>
            </a:extLst>
          </p:cNvPr>
          <p:cNvSpPr/>
          <p:nvPr/>
        </p:nvSpPr>
        <p:spPr>
          <a:xfrm>
            <a:off x="5090947" y="1738551"/>
            <a:ext cx="39581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、每股盈餘（</a:t>
            </a:r>
            <a:r>
              <a:rPr lang="en-US" altLang="zh-TW" sz="1100" dirty="0" err="1">
                <a:solidFill>
                  <a:srgbClr val="000000"/>
                </a:solidFill>
                <a:latin typeface="Times New Roman" pitchFamily="18" charset="0"/>
                <a:cs typeface="Times New Roman" pitchFamily="18" charset="0"/>
              </a:rPr>
              <a:t>Earningsper</a:t>
            </a:r>
            <a:r>
              <a:rPr lang="en-US" altLang="zh-TW" sz="1100" dirty="0">
                <a:solidFill>
                  <a:srgbClr val="000000"/>
                </a:solidFill>
                <a:latin typeface="Times New Roman" pitchFamily="18" charset="0"/>
                <a:cs typeface="Times New Roman" pitchFamily="18" charset="0"/>
              </a:rPr>
              <a:t> Share</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EPS</a:t>
            </a:r>
            <a:r>
              <a:rPr lang="zh-TW" altLang="en-US" sz="1100" dirty="0">
                <a:solidFill>
                  <a:srgbClr val="000000"/>
                </a:solidFill>
                <a:latin typeface="Times New Roman" pitchFamily="18" charset="0"/>
                <a:cs typeface="Times New Roman" pitchFamily="18" charset="0"/>
              </a:rPr>
              <a:t>）達成狀況</a:t>
            </a:r>
          </a:p>
        </p:txBody>
      </p:sp>
      <p:sp>
        <p:nvSpPr>
          <p:cNvPr id="10" name="矩形 9">
            <a:extLst>
              <a:ext uri="{FF2B5EF4-FFF2-40B4-BE49-F238E27FC236}">
                <a16:creationId xmlns:a16="http://schemas.microsoft.com/office/drawing/2014/main" id="{F3B39582-38D4-BEEB-8148-80E8F955139F}"/>
              </a:ext>
            </a:extLst>
          </p:cNvPr>
          <p:cNvSpPr/>
          <p:nvPr/>
        </p:nvSpPr>
        <p:spPr>
          <a:xfrm>
            <a:off x="5090947" y="2058607"/>
            <a:ext cx="39581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、市場占有率消長狀況</a:t>
            </a:r>
          </a:p>
        </p:txBody>
      </p:sp>
      <p:sp>
        <p:nvSpPr>
          <p:cNvPr id="22" name="矩形 21">
            <a:extLst>
              <a:ext uri="{FF2B5EF4-FFF2-40B4-BE49-F238E27FC236}">
                <a16:creationId xmlns:a16="http://schemas.microsoft.com/office/drawing/2014/main" id="{08339469-AA64-49C6-CE0C-14E9FF3831DE}"/>
              </a:ext>
            </a:extLst>
          </p:cNvPr>
          <p:cNvSpPr/>
          <p:nvPr/>
        </p:nvSpPr>
        <p:spPr>
          <a:xfrm>
            <a:off x="1743075" y="3103279"/>
            <a:ext cx="3072668" cy="314125"/>
          </a:xfrm>
          <a:prstGeom prst="rect">
            <a:avLst/>
          </a:prstGeom>
        </p:spPr>
        <p:txBody>
          <a:bodyPr wrap="square">
            <a:spAutoFit/>
          </a:bodyPr>
          <a:lstStyle/>
          <a:p>
            <a:pPr algn="ctr">
              <a:lnSpc>
                <a:spcPct val="150000"/>
              </a:lnSpc>
            </a:pPr>
            <a:r>
              <a:rPr lang="zh-TW" altLang="en-US" sz="1100" dirty="0">
                <a:solidFill>
                  <a:srgbClr val="4D4D4D"/>
                </a:solidFill>
                <a:latin typeface="Times New Roman" pitchFamily="18" charset="0"/>
                <a:cs typeface="Times New Roman" pitchFamily="18" charset="0"/>
              </a:rPr>
              <a:t>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各品牌別與各產品種別業績績效</a:t>
            </a:r>
          </a:p>
        </p:txBody>
      </p:sp>
      <p:sp>
        <p:nvSpPr>
          <p:cNvPr id="23" name="矩形 22">
            <a:extLst>
              <a:ext uri="{FF2B5EF4-FFF2-40B4-BE49-F238E27FC236}">
                <a16:creationId xmlns:a16="http://schemas.microsoft.com/office/drawing/2014/main" id="{75F2AC2D-4290-B55D-77DC-3274C520E64A}"/>
              </a:ext>
            </a:extLst>
          </p:cNvPr>
          <p:cNvSpPr/>
          <p:nvPr/>
        </p:nvSpPr>
        <p:spPr>
          <a:xfrm>
            <a:off x="5090949" y="2596217"/>
            <a:ext cx="395818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、品牌開發已達成率狀況</a:t>
            </a:r>
          </a:p>
        </p:txBody>
      </p:sp>
      <p:sp>
        <p:nvSpPr>
          <p:cNvPr id="24" name="左大括号 23">
            <a:extLst>
              <a:ext uri="{FF2B5EF4-FFF2-40B4-BE49-F238E27FC236}">
                <a16:creationId xmlns:a16="http://schemas.microsoft.com/office/drawing/2014/main" id="{2FDC3B81-B0C9-D4F3-B7C3-3924E013D288}"/>
              </a:ext>
            </a:extLst>
          </p:cNvPr>
          <p:cNvSpPr/>
          <p:nvPr/>
        </p:nvSpPr>
        <p:spPr>
          <a:xfrm>
            <a:off x="4815744" y="2645127"/>
            <a:ext cx="264989" cy="122535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5" name="矩形 24">
            <a:extLst>
              <a:ext uri="{FF2B5EF4-FFF2-40B4-BE49-F238E27FC236}">
                <a16:creationId xmlns:a16="http://schemas.microsoft.com/office/drawing/2014/main" id="{F7C6A93E-48D5-B062-C9C5-B6BD51A64C26}"/>
              </a:ext>
            </a:extLst>
          </p:cNvPr>
          <p:cNvSpPr/>
          <p:nvPr/>
        </p:nvSpPr>
        <p:spPr>
          <a:xfrm>
            <a:off x="5090946" y="2916258"/>
            <a:ext cx="39581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、品牌獲利狀況</a:t>
            </a:r>
          </a:p>
        </p:txBody>
      </p:sp>
      <p:sp>
        <p:nvSpPr>
          <p:cNvPr id="26" name="矩形 25">
            <a:extLst>
              <a:ext uri="{FF2B5EF4-FFF2-40B4-BE49-F238E27FC236}">
                <a16:creationId xmlns:a16="http://schemas.microsoft.com/office/drawing/2014/main" id="{6AFFA7F0-3EE6-68BB-358B-6F6FB34BF4E1}"/>
              </a:ext>
            </a:extLst>
          </p:cNvPr>
          <p:cNvSpPr/>
          <p:nvPr/>
        </p:nvSpPr>
        <p:spPr>
          <a:xfrm>
            <a:off x="5090947" y="3236305"/>
            <a:ext cx="39581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、品牌市場占有率消長狀況</a:t>
            </a:r>
          </a:p>
        </p:txBody>
      </p:sp>
      <p:sp>
        <p:nvSpPr>
          <p:cNvPr id="27" name="矩形 26">
            <a:extLst>
              <a:ext uri="{FF2B5EF4-FFF2-40B4-BE49-F238E27FC236}">
                <a16:creationId xmlns:a16="http://schemas.microsoft.com/office/drawing/2014/main" id="{C06725C5-BF8D-390D-4A30-BE1332093799}"/>
              </a:ext>
            </a:extLst>
          </p:cNvPr>
          <p:cNvSpPr/>
          <p:nvPr/>
        </p:nvSpPr>
        <p:spPr>
          <a:xfrm>
            <a:off x="5090947" y="3556361"/>
            <a:ext cx="39581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、品牌得獎狀況</a:t>
            </a:r>
          </a:p>
        </p:txBody>
      </p:sp>
      <p:sp>
        <p:nvSpPr>
          <p:cNvPr id="28" name="矩形 27">
            <a:extLst>
              <a:ext uri="{FF2B5EF4-FFF2-40B4-BE49-F238E27FC236}">
                <a16:creationId xmlns:a16="http://schemas.microsoft.com/office/drawing/2014/main" id="{F562AA15-D878-774D-9EE1-AB03B06D88C2}"/>
              </a:ext>
            </a:extLst>
          </p:cNvPr>
          <p:cNvSpPr/>
          <p:nvPr/>
        </p:nvSpPr>
        <p:spPr>
          <a:xfrm>
            <a:off x="2400301" y="4601794"/>
            <a:ext cx="2415442" cy="314125"/>
          </a:xfrm>
          <a:prstGeom prst="rect">
            <a:avLst/>
          </a:prstGeom>
        </p:spPr>
        <p:txBody>
          <a:bodyPr wrap="square">
            <a:spAutoFit/>
          </a:bodyPr>
          <a:lstStyle/>
          <a:p>
            <a:pPr algn="ctr">
              <a:lnSpc>
                <a:spcPct val="150000"/>
              </a:lnSpc>
            </a:pPr>
            <a:r>
              <a:rPr lang="zh-TW" altLang="en-US" sz="1100" dirty="0">
                <a:solidFill>
                  <a:srgbClr val="4D4D4D"/>
                </a:solidFill>
                <a:latin typeface="Times New Roman" pitchFamily="18" charset="0"/>
                <a:cs typeface="Times New Roman" pitchFamily="18" charset="0"/>
              </a:rPr>
              <a:t>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3</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新產品開發及上市績效</a:t>
            </a:r>
          </a:p>
        </p:txBody>
      </p:sp>
      <p:sp>
        <p:nvSpPr>
          <p:cNvPr id="29" name="矩形 28">
            <a:extLst>
              <a:ext uri="{FF2B5EF4-FFF2-40B4-BE49-F238E27FC236}">
                <a16:creationId xmlns:a16="http://schemas.microsoft.com/office/drawing/2014/main" id="{907E8F35-4042-910B-AC53-74B3E1BAE112}"/>
              </a:ext>
            </a:extLst>
          </p:cNvPr>
          <p:cNvSpPr/>
          <p:nvPr/>
        </p:nvSpPr>
        <p:spPr>
          <a:xfrm>
            <a:off x="5090948" y="4094732"/>
            <a:ext cx="395818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、本年度新產品開發及上市數量目標達成狀況</a:t>
            </a:r>
          </a:p>
        </p:txBody>
      </p:sp>
      <p:sp>
        <p:nvSpPr>
          <p:cNvPr id="30" name="左大括号 29">
            <a:extLst>
              <a:ext uri="{FF2B5EF4-FFF2-40B4-BE49-F238E27FC236}">
                <a16:creationId xmlns:a16="http://schemas.microsoft.com/office/drawing/2014/main" id="{ED1750A4-D52B-2FC8-EA48-56466835F86D}"/>
              </a:ext>
            </a:extLst>
          </p:cNvPr>
          <p:cNvSpPr/>
          <p:nvPr/>
        </p:nvSpPr>
        <p:spPr>
          <a:xfrm>
            <a:off x="4815743" y="4143642"/>
            <a:ext cx="264989" cy="153948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1" name="矩形 30">
            <a:extLst>
              <a:ext uri="{FF2B5EF4-FFF2-40B4-BE49-F238E27FC236}">
                <a16:creationId xmlns:a16="http://schemas.microsoft.com/office/drawing/2014/main" id="{2A043254-4081-0C01-45DA-BEE0D6684412}"/>
              </a:ext>
            </a:extLst>
          </p:cNvPr>
          <p:cNvSpPr/>
          <p:nvPr/>
        </p:nvSpPr>
        <p:spPr>
          <a:xfrm>
            <a:off x="5090945" y="4414773"/>
            <a:ext cx="39581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、新品上市成功，不下架的品項數量及比率</a:t>
            </a:r>
          </a:p>
        </p:txBody>
      </p:sp>
      <p:sp>
        <p:nvSpPr>
          <p:cNvPr id="32" name="矩形 31">
            <a:extLst>
              <a:ext uri="{FF2B5EF4-FFF2-40B4-BE49-F238E27FC236}">
                <a16:creationId xmlns:a16="http://schemas.microsoft.com/office/drawing/2014/main" id="{9838A942-2CA1-9EF1-3572-79E58764EADD}"/>
              </a:ext>
            </a:extLst>
          </p:cNvPr>
          <p:cNvSpPr/>
          <p:nvPr/>
        </p:nvSpPr>
        <p:spPr>
          <a:xfrm>
            <a:off x="5090946" y="4734820"/>
            <a:ext cx="39581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、新品上市營收占總營收總貢獻度</a:t>
            </a:r>
          </a:p>
        </p:txBody>
      </p:sp>
      <p:sp>
        <p:nvSpPr>
          <p:cNvPr id="33" name="矩形 32">
            <a:extLst>
              <a:ext uri="{FF2B5EF4-FFF2-40B4-BE49-F238E27FC236}">
                <a16:creationId xmlns:a16="http://schemas.microsoft.com/office/drawing/2014/main" id="{A2340954-ED58-4235-8DDC-8AA9030E8FBD}"/>
              </a:ext>
            </a:extLst>
          </p:cNvPr>
          <p:cNvSpPr/>
          <p:nvPr/>
        </p:nvSpPr>
        <p:spPr>
          <a:xfrm>
            <a:off x="5090946" y="5054876"/>
            <a:ext cx="39581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、新品上市獲利占總獲利貢獻度</a:t>
            </a:r>
          </a:p>
        </p:txBody>
      </p:sp>
      <p:sp>
        <p:nvSpPr>
          <p:cNvPr id="34" name="矩形 33">
            <a:extLst>
              <a:ext uri="{FF2B5EF4-FFF2-40B4-BE49-F238E27FC236}">
                <a16:creationId xmlns:a16="http://schemas.microsoft.com/office/drawing/2014/main" id="{5FF1C4CA-72C9-EF25-0B40-8DF46ED65476}"/>
              </a:ext>
            </a:extLst>
          </p:cNvPr>
          <p:cNvSpPr/>
          <p:nvPr/>
        </p:nvSpPr>
        <p:spPr>
          <a:xfrm>
            <a:off x="5090945" y="5369001"/>
            <a:ext cx="39581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、新品上市成功對其他既有品牌拉抬帶動的貢獻程度</a:t>
            </a:r>
          </a:p>
        </p:txBody>
      </p:sp>
    </p:spTree>
    <p:extLst>
      <p:ext uri="{BB962C8B-B14F-4D97-AF65-F5344CB8AC3E}">
        <p14:creationId xmlns:p14="http://schemas.microsoft.com/office/powerpoint/2010/main" val="32148884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922081" y="801904"/>
            <a:ext cx="767791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4</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廣告宣傳績效</a:t>
            </a:r>
            <a:endParaRPr lang="zh-TW" altLang="en-US" sz="1100" dirty="0">
              <a:solidFill>
                <a:srgbClr val="FF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C6F4C613-91B5-593F-1B35-EA08904799AC}"/>
              </a:ext>
            </a:extLst>
          </p:cNvPr>
          <p:cNvSpPr/>
          <p:nvPr/>
        </p:nvSpPr>
        <p:spPr>
          <a:xfrm>
            <a:off x="2066925" y="3341450"/>
            <a:ext cx="1834437"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4</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廣告宣傳績效</a:t>
            </a:r>
          </a:p>
        </p:txBody>
      </p:sp>
      <p:sp>
        <p:nvSpPr>
          <p:cNvPr id="12" name="矩形 11">
            <a:extLst>
              <a:ext uri="{FF2B5EF4-FFF2-40B4-BE49-F238E27FC236}">
                <a16:creationId xmlns:a16="http://schemas.microsoft.com/office/drawing/2014/main" id="{AA349C25-F53E-13C1-B6FA-CDC0AE624B35}"/>
              </a:ext>
            </a:extLst>
          </p:cNvPr>
          <p:cNvSpPr/>
          <p:nvPr/>
        </p:nvSpPr>
        <p:spPr>
          <a:xfrm>
            <a:off x="4176567" y="1553559"/>
            <a:ext cx="436735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、廣告宣傳預算支出能否達成原訂公司總業績預算目標</a:t>
            </a:r>
          </a:p>
        </p:txBody>
      </p:sp>
      <p:sp>
        <p:nvSpPr>
          <p:cNvPr id="13" name="左大括号 12">
            <a:extLst>
              <a:ext uri="{FF2B5EF4-FFF2-40B4-BE49-F238E27FC236}">
                <a16:creationId xmlns:a16="http://schemas.microsoft.com/office/drawing/2014/main" id="{0C14BC41-8F26-7F10-E716-000D8522073E}"/>
              </a:ext>
            </a:extLst>
          </p:cNvPr>
          <p:cNvSpPr/>
          <p:nvPr/>
        </p:nvSpPr>
        <p:spPr>
          <a:xfrm>
            <a:off x="3901362" y="1602470"/>
            <a:ext cx="264989" cy="379208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928B21A-9186-EB8D-6381-B60F666EB2C7}"/>
              </a:ext>
            </a:extLst>
          </p:cNvPr>
          <p:cNvSpPr/>
          <p:nvPr/>
        </p:nvSpPr>
        <p:spPr>
          <a:xfrm>
            <a:off x="4176564" y="1873600"/>
            <a:ext cx="43673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、廣告宣傳預算占公司營收總比例的消長狀況</a:t>
            </a:r>
          </a:p>
        </p:txBody>
      </p:sp>
      <p:sp>
        <p:nvSpPr>
          <p:cNvPr id="15" name="矩形 14">
            <a:extLst>
              <a:ext uri="{FF2B5EF4-FFF2-40B4-BE49-F238E27FC236}">
                <a16:creationId xmlns:a16="http://schemas.microsoft.com/office/drawing/2014/main" id="{EFB5D942-4437-5733-DFB9-116A8C0AEE18}"/>
              </a:ext>
            </a:extLst>
          </p:cNvPr>
          <p:cNvSpPr/>
          <p:nvPr/>
        </p:nvSpPr>
        <p:spPr>
          <a:xfrm>
            <a:off x="4176565" y="2193647"/>
            <a:ext cx="43673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、廣告宣傳支出對新品上市成功的貢獻度</a:t>
            </a:r>
          </a:p>
        </p:txBody>
      </p:sp>
      <p:sp>
        <p:nvSpPr>
          <p:cNvPr id="16" name="矩形 15">
            <a:extLst>
              <a:ext uri="{FF2B5EF4-FFF2-40B4-BE49-F238E27FC236}">
                <a16:creationId xmlns:a16="http://schemas.microsoft.com/office/drawing/2014/main" id="{76CF0424-1FAA-46D0-7D49-A9D6FADAD61F}"/>
              </a:ext>
            </a:extLst>
          </p:cNvPr>
          <p:cNvSpPr/>
          <p:nvPr/>
        </p:nvSpPr>
        <p:spPr>
          <a:xfrm>
            <a:off x="4176565" y="2513703"/>
            <a:ext cx="43673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、廣告宣傳支出對各品牌與業績成效的比較分析</a:t>
            </a:r>
          </a:p>
        </p:txBody>
      </p:sp>
      <p:sp>
        <p:nvSpPr>
          <p:cNvPr id="17" name="矩形 16">
            <a:extLst>
              <a:ext uri="{FF2B5EF4-FFF2-40B4-BE49-F238E27FC236}">
                <a16:creationId xmlns:a16="http://schemas.microsoft.com/office/drawing/2014/main" id="{93C6F6A4-AE66-78E7-4367-939C18CAC2B7}"/>
              </a:ext>
            </a:extLst>
          </p:cNvPr>
          <p:cNvSpPr/>
          <p:nvPr/>
        </p:nvSpPr>
        <p:spPr>
          <a:xfrm>
            <a:off x="4176565" y="2833740"/>
            <a:ext cx="436735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、廣告宣傳支出對企業形象或品牌形象的消長情況</a:t>
            </a:r>
          </a:p>
        </p:txBody>
      </p:sp>
      <p:sp>
        <p:nvSpPr>
          <p:cNvPr id="18" name="矩形 17">
            <a:extLst>
              <a:ext uri="{FF2B5EF4-FFF2-40B4-BE49-F238E27FC236}">
                <a16:creationId xmlns:a16="http://schemas.microsoft.com/office/drawing/2014/main" id="{56DA3C2A-7129-B5CC-76EA-270B7DF832BE}"/>
              </a:ext>
            </a:extLst>
          </p:cNvPr>
          <p:cNvSpPr/>
          <p:nvPr/>
        </p:nvSpPr>
        <p:spPr>
          <a:xfrm>
            <a:off x="4176566" y="3163515"/>
            <a:ext cx="436735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、廣告宣傳支出在各種媒介分配的效益分析</a:t>
            </a:r>
          </a:p>
        </p:txBody>
      </p:sp>
      <p:sp>
        <p:nvSpPr>
          <p:cNvPr id="19" name="矩形 18">
            <a:extLst>
              <a:ext uri="{FF2B5EF4-FFF2-40B4-BE49-F238E27FC236}">
                <a16:creationId xmlns:a16="http://schemas.microsoft.com/office/drawing/2014/main" id="{7A4BE9FC-1EC6-F8BA-C331-8F342E3E0332}"/>
              </a:ext>
            </a:extLst>
          </p:cNvPr>
          <p:cNvSpPr/>
          <p:nvPr/>
        </p:nvSpPr>
        <p:spPr>
          <a:xfrm>
            <a:off x="4173320" y="3486124"/>
            <a:ext cx="43673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、廣告宣傳支出凝集通路商向心力的程度</a:t>
            </a:r>
          </a:p>
        </p:txBody>
      </p:sp>
      <p:sp>
        <p:nvSpPr>
          <p:cNvPr id="20" name="矩形 19">
            <a:extLst>
              <a:ext uri="{FF2B5EF4-FFF2-40B4-BE49-F238E27FC236}">
                <a16:creationId xmlns:a16="http://schemas.microsoft.com/office/drawing/2014/main" id="{C1C939F5-92F6-B331-2E00-4C22B94C43FB}"/>
              </a:ext>
            </a:extLst>
          </p:cNvPr>
          <p:cNvSpPr/>
          <p:nvPr/>
        </p:nvSpPr>
        <p:spPr>
          <a:xfrm>
            <a:off x="4173320" y="3806165"/>
            <a:ext cx="43673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、同業對手之間廣告宣傳支出及其成果比較</a:t>
            </a:r>
          </a:p>
        </p:txBody>
      </p:sp>
      <p:sp>
        <p:nvSpPr>
          <p:cNvPr id="21" name="矩形 20">
            <a:extLst>
              <a:ext uri="{FF2B5EF4-FFF2-40B4-BE49-F238E27FC236}">
                <a16:creationId xmlns:a16="http://schemas.microsoft.com/office/drawing/2014/main" id="{7370F647-7842-4698-6D40-4ED063D3443D}"/>
              </a:ext>
            </a:extLst>
          </p:cNvPr>
          <p:cNvSpPr/>
          <p:nvPr/>
        </p:nvSpPr>
        <p:spPr>
          <a:xfrm>
            <a:off x="4173321" y="4126212"/>
            <a:ext cx="43673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、某廣告宣傳支出與某期間内業績的交叉比對分析</a:t>
            </a:r>
          </a:p>
        </p:txBody>
      </p:sp>
      <p:sp>
        <p:nvSpPr>
          <p:cNvPr id="35" name="矩形 34">
            <a:extLst>
              <a:ext uri="{FF2B5EF4-FFF2-40B4-BE49-F238E27FC236}">
                <a16:creationId xmlns:a16="http://schemas.microsoft.com/office/drawing/2014/main" id="{76457576-EDDB-234A-9CB1-2948DB390E74}"/>
              </a:ext>
            </a:extLst>
          </p:cNvPr>
          <p:cNvSpPr/>
          <p:nvPr/>
        </p:nvSpPr>
        <p:spPr>
          <a:xfrm>
            <a:off x="4173321" y="4446268"/>
            <a:ext cx="43673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、年度形象廣告對本品牌資產價値的累積性貢獻情況</a:t>
            </a:r>
          </a:p>
        </p:txBody>
      </p:sp>
      <p:sp>
        <p:nvSpPr>
          <p:cNvPr id="36" name="矩形 35">
            <a:extLst>
              <a:ext uri="{FF2B5EF4-FFF2-40B4-BE49-F238E27FC236}">
                <a16:creationId xmlns:a16="http://schemas.microsoft.com/office/drawing/2014/main" id="{96B42730-5124-60BC-0ED8-C1C494A26450}"/>
              </a:ext>
            </a:extLst>
          </p:cNvPr>
          <p:cNvSpPr/>
          <p:nvPr/>
        </p:nvSpPr>
        <p:spPr>
          <a:xfrm>
            <a:off x="4173321" y="4766305"/>
            <a:ext cx="436735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、廣告代言人是否有成效</a:t>
            </a:r>
          </a:p>
        </p:txBody>
      </p:sp>
      <p:sp>
        <p:nvSpPr>
          <p:cNvPr id="37" name="矩形 36">
            <a:extLst>
              <a:ext uri="{FF2B5EF4-FFF2-40B4-BE49-F238E27FC236}">
                <a16:creationId xmlns:a16="http://schemas.microsoft.com/office/drawing/2014/main" id="{53704218-713E-B15C-493F-CA2F97B40D03}"/>
              </a:ext>
            </a:extLst>
          </p:cNvPr>
          <p:cNvSpPr/>
          <p:nvPr/>
        </p:nvSpPr>
        <p:spPr>
          <a:xfrm>
            <a:off x="4173320" y="5080430"/>
            <a:ext cx="43673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、播出膠片廣告（</a:t>
            </a:r>
            <a:r>
              <a:rPr lang="en-US" altLang="zh-TW" sz="1100" dirty="0">
                <a:solidFill>
                  <a:srgbClr val="000000"/>
                </a:solidFill>
                <a:latin typeface="Times New Roman" pitchFamily="18" charset="0"/>
                <a:cs typeface="Times New Roman" pitchFamily="18" charset="0"/>
              </a:rPr>
              <a:t>commercial film, CF</a:t>
            </a:r>
            <a:r>
              <a:rPr lang="zh-TW" altLang="en-US" sz="1100" dirty="0">
                <a:solidFill>
                  <a:srgbClr val="000000"/>
                </a:solidFill>
                <a:latin typeface="Times New Roman" pitchFamily="18" charset="0"/>
                <a:cs typeface="Times New Roman" pitchFamily="18" charset="0"/>
              </a:rPr>
              <a:t>）吸引力成效</a:t>
            </a:r>
          </a:p>
        </p:txBody>
      </p:sp>
    </p:spTree>
    <p:extLst>
      <p:ext uri="{BB962C8B-B14F-4D97-AF65-F5344CB8AC3E}">
        <p14:creationId xmlns:p14="http://schemas.microsoft.com/office/powerpoint/2010/main" val="1782808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026130" y="627392"/>
            <a:ext cx="9469814"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5</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販促活動績效</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媒體公共關係活動與媒體正面報導績效</a:t>
            </a:r>
            <a:endParaRPr lang="zh-TW" altLang="en-US" sz="1100" dirty="0">
              <a:solidFill>
                <a:srgbClr val="FF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C6F4C613-91B5-593F-1B35-EA08904799AC}"/>
              </a:ext>
            </a:extLst>
          </p:cNvPr>
          <p:cNvSpPr/>
          <p:nvPr/>
        </p:nvSpPr>
        <p:spPr>
          <a:xfrm>
            <a:off x="44767" y="2030070"/>
            <a:ext cx="1910637"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販促活動績效</a:t>
            </a:r>
          </a:p>
        </p:txBody>
      </p:sp>
      <p:sp>
        <p:nvSpPr>
          <p:cNvPr id="12" name="矩形 11">
            <a:extLst>
              <a:ext uri="{FF2B5EF4-FFF2-40B4-BE49-F238E27FC236}">
                <a16:creationId xmlns:a16="http://schemas.microsoft.com/office/drawing/2014/main" id="{AA349C25-F53E-13C1-B6FA-CDC0AE624B35}"/>
              </a:ext>
            </a:extLst>
          </p:cNvPr>
          <p:cNvSpPr/>
          <p:nvPr/>
        </p:nvSpPr>
        <p:spPr>
          <a:xfrm>
            <a:off x="2230609" y="1200637"/>
            <a:ext cx="916128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、某販促活動與某期間的業績增長狀況的交叉比對（例如：母親節檔、年中慶、週年慶等）</a:t>
            </a:r>
          </a:p>
        </p:txBody>
      </p:sp>
      <p:sp>
        <p:nvSpPr>
          <p:cNvPr id="13" name="左大括号 12">
            <a:extLst>
              <a:ext uri="{FF2B5EF4-FFF2-40B4-BE49-F238E27FC236}">
                <a16:creationId xmlns:a16="http://schemas.microsoft.com/office/drawing/2014/main" id="{0C14BC41-8F26-7F10-E716-000D8522073E}"/>
              </a:ext>
            </a:extLst>
          </p:cNvPr>
          <p:cNvSpPr/>
          <p:nvPr/>
        </p:nvSpPr>
        <p:spPr>
          <a:xfrm>
            <a:off x="1955404" y="1249548"/>
            <a:ext cx="264989"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928B21A-9186-EB8D-6381-B60F666EB2C7}"/>
              </a:ext>
            </a:extLst>
          </p:cNvPr>
          <p:cNvSpPr/>
          <p:nvPr/>
        </p:nvSpPr>
        <p:spPr>
          <a:xfrm>
            <a:off x="2230605" y="1520678"/>
            <a:ext cx="916129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、年度販促活動與年度總業績的交叉比較分析</a:t>
            </a:r>
          </a:p>
        </p:txBody>
      </p:sp>
      <p:sp>
        <p:nvSpPr>
          <p:cNvPr id="15" name="矩形 14">
            <a:extLst>
              <a:ext uri="{FF2B5EF4-FFF2-40B4-BE49-F238E27FC236}">
                <a16:creationId xmlns:a16="http://schemas.microsoft.com/office/drawing/2014/main" id="{EFB5D942-4437-5733-DFB9-116A8C0AEE18}"/>
              </a:ext>
            </a:extLst>
          </p:cNvPr>
          <p:cNvSpPr/>
          <p:nvPr/>
        </p:nvSpPr>
        <p:spPr>
          <a:xfrm>
            <a:off x="2230606" y="1840725"/>
            <a:ext cx="91612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、販促活動執行力品質總檢討（每一次重大販促活動，依原規劃案及執行力品質達成交叉比對）</a:t>
            </a:r>
          </a:p>
        </p:txBody>
      </p:sp>
      <p:sp>
        <p:nvSpPr>
          <p:cNvPr id="16" name="矩形 15">
            <a:extLst>
              <a:ext uri="{FF2B5EF4-FFF2-40B4-BE49-F238E27FC236}">
                <a16:creationId xmlns:a16="http://schemas.microsoft.com/office/drawing/2014/main" id="{76CF0424-1FAA-46D0-7D49-A9D6FADAD61F}"/>
              </a:ext>
            </a:extLst>
          </p:cNvPr>
          <p:cNvSpPr/>
          <p:nvPr/>
        </p:nvSpPr>
        <p:spPr>
          <a:xfrm>
            <a:off x="2230606" y="2160781"/>
            <a:ext cx="91612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、販促活動類型與内容有效性及成果性，依序排名比較</a:t>
            </a:r>
          </a:p>
        </p:txBody>
      </p:sp>
      <p:sp>
        <p:nvSpPr>
          <p:cNvPr id="17" name="矩形 16">
            <a:extLst>
              <a:ext uri="{FF2B5EF4-FFF2-40B4-BE49-F238E27FC236}">
                <a16:creationId xmlns:a16="http://schemas.microsoft.com/office/drawing/2014/main" id="{93C6F6A4-AE66-78E7-4367-939C18CAC2B7}"/>
              </a:ext>
            </a:extLst>
          </p:cNvPr>
          <p:cNvSpPr/>
          <p:nvPr/>
        </p:nvSpPr>
        <p:spPr>
          <a:xfrm>
            <a:off x="2230607" y="2480818"/>
            <a:ext cx="916128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、販促活動除業績帶動首要目的外，還產生哪些效益（例如：知名度提升、會員人數增加、新客戶人數增加、通路商向心力增加、客層擴大等）</a:t>
            </a:r>
          </a:p>
        </p:txBody>
      </p:sp>
      <p:sp>
        <p:nvSpPr>
          <p:cNvPr id="18" name="矩形 17">
            <a:extLst>
              <a:ext uri="{FF2B5EF4-FFF2-40B4-BE49-F238E27FC236}">
                <a16:creationId xmlns:a16="http://schemas.microsoft.com/office/drawing/2014/main" id="{56DA3C2A-7129-B5CC-76EA-270B7DF832BE}"/>
              </a:ext>
            </a:extLst>
          </p:cNvPr>
          <p:cNvSpPr/>
          <p:nvPr/>
        </p:nvSpPr>
        <p:spPr>
          <a:xfrm>
            <a:off x="2230608" y="2810593"/>
            <a:ext cx="916128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、販促活動成本預算的控制程度狀況，以及投入總成本與業績總收入的比較分析</a:t>
            </a:r>
          </a:p>
        </p:txBody>
      </p:sp>
      <p:sp>
        <p:nvSpPr>
          <p:cNvPr id="2" name="矩形 1">
            <a:extLst>
              <a:ext uri="{FF2B5EF4-FFF2-40B4-BE49-F238E27FC236}">
                <a16:creationId xmlns:a16="http://schemas.microsoft.com/office/drawing/2014/main" id="{4E8B33E9-1EC3-7158-8962-25014B044668}"/>
              </a:ext>
            </a:extLst>
          </p:cNvPr>
          <p:cNvSpPr/>
          <p:nvPr/>
        </p:nvSpPr>
        <p:spPr>
          <a:xfrm>
            <a:off x="1181571" y="4411184"/>
            <a:ext cx="3371117"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6</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媒體公共關係活動與媒體正面報導績效</a:t>
            </a:r>
          </a:p>
        </p:txBody>
      </p:sp>
      <p:sp>
        <p:nvSpPr>
          <p:cNvPr id="3" name="矩形 2">
            <a:extLst>
              <a:ext uri="{FF2B5EF4-FFF2-40B4-BE49-F238E27FC236}">
                <a16:creationId xmlns:a16="http://schemas.microsoft.com/office/drawing/2014/main" id="{FEDBF35B-0C85-7E3F-4EFD-18D424897DF0}"/>
              </a:ext>
            </a:extLst>
          </p:cNvPr>
          <p:cNvSpPr/>
          <p:nvPr/>
        </p:nvSpPr>
        <p:spPr>
          <a:xfrm>
            <a:off x="4827892" y="3420021"/>
            <a:ext cx="42480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、各媒體露出總則數狀況</a:t>
            </a:r>
          </a:p>
        </p:txBody>
      </p:sp>
      <p:sp>
        <p:nvSpPr>
          <p:cNvPr id="5" name="左大括号 4">
            <a:extLst>
              <a:ext uri="{FF2B5EF4-FFF2-40B4-BE49-F238E27FC236}">
                <a16:creationId xmlns:a16="http://schemas.microsoft.com/office/drawing/2014/main" id="{501268D7-0D9F-5FA3-3DCF-CD8CA89B1701}"/>
              </a:ext>
            </a:extLst>
          </p:cNvPr>
          <p:cNvSpPr/>
          <p:nvPr/>
        </p:nvSpPr>
        <p:spPr>
          <a:xfrm>
            <a:off x="4552687" y="3468931"/>
            <a:ext cx="264989" cy="218929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3A82F56D-2654-2D22-A0C4-7566F2AF3069}"/>
              </a:ext>
            </a:extLst>
          </p:cNvPr>
          <p:cNvSpPr/>
          <p:nvPr/>
        </p:nvSpPr>
        <p:spPr>
          <a:xfrm>
            <a:off x="4827888" y="3740062"/>
            <a:ext cx="424801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、各媒體面有利報導及負面不利報導則數狀況</a:t>
            </a:r>
          </a:p>
        </p:txBody>
      </p:sp>
      <p:sp>
        <p:nvSpPr>
          <p:cNvPr id="7" name="矩形 6">
            <a:extLst>
              <a:ext uri="{FF2B5EF4-FFF2-40B4-BE49-F238E27FC236}">
                <a16:creationId xmlns:a16="http://schemas.microsoft.com/office/drawing/2014/main" id="{542C6BF0-985A-0817-F821-3CF5BED7E670}"/>
              </a:ext>
            </a:extLst>
          </p:cNvPr>
          <p:cNvSpPr/>
          <p:nvPr/>
        </p:nvSpPr>
        <p:spPr>
          <a:xfrm>
            <a:off x="4827889" y="4060109"/>
            <a:ext cx="424801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、媒體公關投入總成本與正面有利報導則數的成本效益及分析</a:t>
            </a:r>
          </a:p>
        </p:txBody>
      </p:sp>
      <p:sp>
        <p:nvSpPr>
          <p:cNvPr id="10" name="矩形 9">
            <a:extLst>
              <a:ext uri="{FF2B5EF4-FFF2-40B4-BE49-F238E27FC236}">
                <a16:creationId xmlns:a16="http://schemas.microsoft.com/office/drawing/2014/main" id="{DA26F1B9-C707-AE14-6370-6107D9BAFD28}"/>
              </a:ext>
            </a:extLst>
          </p:cNvPr>
          <p:cNvSpPr/>
          <p:nvPr/>
        </p:nvSpPr>
        <p:spPr>
          <a:xfrm>
            <a:off x="4827889" y="4380165"/>
            <a:ext cx="424801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、各媒體專訪</a:t>
            </a:r>
            <a:r>
              <a:rPr lang="zh-CN" altLang="en-US" sz="1100" dirty="0">
                <a:solidFill>
                  <a:srgbClr val="000000"/>
                </a:solidFill>
                <a:latin typeface="Times New Roman" pitchFamily="18" charset="0"/>
                <a:cs typeface="Times New Roman" pitchFamily="18" charset="0"/>
              </a:rPr>
              <a:t>或</a:t>
            </a:r>
            <a:r>
              <a:rPr lang="zh-TW" altLang="en-US" sz="1100" dirty="0">
                <a:solidFill>
                  <a:srgbClr val="000000"/>
                </a:solidFill>
                <a:latin typeface="Times New Roman" pitchFamily="18" charset="0"/>
                <a:cs typeface="Times New Roman" pitchFamily="18" charset="0"/>
              </a:rPr>
              <a:t>深度報導次數</a:t>
            </a:r>
          </a:p>
        </p:txBody>
      </p:sp>
      <p:sp>
        <p:nvSpPr>
          <p:cNvPr id="22" name="矩形 21">
            <a:extLst>
              <a:ext uri="{FF2B5EF4-FFF2-40B4-BE49-F238E27FC236}">
                <a16:creationId xmlns:a16="http://schemas.microsoft.com/office/drawing/2014/main" id="{AB62B203-B272-8EC6-88F8-7335D144239D}"/>
              </a:ext>
            </a:extLst>
          </p:cNvPr>
          <p:cNvSpPr/>
          <p:nvPr/>
        </p:nvSpPr>
        <p:spPr>
          <a:xfrm>
            <a:off x="4827890" y="4700202"/>
            <a:ext cx="42480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、媒體版面及篇幅大小的狀況分析</a:t>
            </a:r>
          </a:p>
        </p:txBody>
      </p:sp>
      <p:sp>
        <p:nvSpPr>
          <p:cNvPr id="23" name="矩形 22">
            <a:extLst>
              <a:ext uri="{FF2B5EF4-FFF2-40B4-BE49-F238E27FC236}">
                <a16:creationId xmlns:a16="http://schemas.microsoft.com/office/drawing/2014/main" id="{C812DCA6-948D-CB07-9AFF-2EF1CA983171}"/>
              </a:ext>
            </a:extLst>
          </p:cNvPr>
          <p:cNvSpPr/>
          <p:nvPr/>
        </p:nvSpPr>
        <p:spPr>
          <a:xfrm>
            <a:off x="4827891" y="5029977"/>
            <a:ext cx="42480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、置入新聞報導的次數狀況</a:t>
            </a:r>
          </a:p>
        </p:txBody>
      </p:sp>
      <p:sp>
        <p:nvSpPr>
          <p:cNvPr id="24" name="矩形 23">
            <a:extLst>
              <a:ext uri="{FF2B5EF4-FFF2-40B4-BE49-F238E27FC236}">
                <a16:creationId xmlns:a16="http://schemas.microsoft.com/office/drawing/2014/main" id="{01A70021-47A8-7567-8949-EB87E75EBA03}"/>
              </a:ext>
            </a:extLst>
          </p:cNvPr>
          <p:cNvSpPr/>
          <p:nvPr/>
        </p:nvSpPr>
        <p:spPr>
          <a:xfrm>
            <a:off x="4827890" y="5344102"/>
            <a:ext cx="42480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、置入節目次數狀況</a:t>
            </a:r>
          </a:p>
        </p:txBody>
      </p:sp>
    </p:spTree>
    <p:extLst>
      <p:ext uri="{BB962C8B-B14F-4D97-AF65-F5344CB8AC3E}">
        <p14:creationId xmlns:p14="http://schemas.microsoft.com/office/powerpoint/2010/main" val="34443846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026130" y="724670"/>
            <a:ext cx="9469814"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7</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事件行銷活動績效</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8</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零售據點店頭行銷活動績效</a:t>
            </a:r>
            <a:endParaRPr lang="zh-TW" altLang="en-US" sz="1100" dirty="0">
              <a:solidFill>
                <a:srgbClr val="FF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C6F4C613-91B5-593F-1B35-EA08904799AC}"/>
              </a:ext>
            </a:extLst>
          </p:cNvPr>
          <p:cNvSpPr/>
          <p:nvPr/>
        </p:nvSpPr>
        <p:spPr>
          <a:xfrm>
            <a:off x="1682882" y="2146491"/>
            <a:ext cx="219859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7</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事件行銷活動績效</a:t>
            </a:r>
          </a:p>
        </p:txBody>
      </p:sp>
      <p:sp>
        <p:nvSpPr>
          <p:cNvPr id="12" name="矩形 11">
            <a:extLst>
              <a:ext uri="{FF2B5EF4-FFF2-40B4-BE49-F238E27FC236}">
                <a16:creationId xmlns:a16="http://schemas.microsoft.com/office/drawing/2014/main" id="{AA349C25-F53E-13C1-B6FA-CDC0AE624B35}"/>
              </a:ext>
            </a:extLst>
          </p:cNvPr>
          <p:cNvSpPr/>
          <p:nvPr/>
        </p:nvSpPr>
        <p:spPr>
          <a:xfrm>
            <a:off x="4156679" y="1317058"/>
            <a:ext cx="40048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、每次活動參加的人數狀況</a:t>
            </a:r>
          </a:p>
        </p:txBody>
      </p:sp>
      <p:sp>
        <p:nvSpPr>
          <p:cNvPr id="13" name="左大括号 12">
            <a:extLst>
              <a:ext uri="{FF2B5EF4-FFF2-40B4-BE49-F238E27FC236}">
                <a16:creationId xmlns:a16="http://schemas.microsoft.com/office/drawing/2014/main" id="{0C14BC41-8F26-7F10-E716-000D8522073E}"/>
              </a:ext>
            </a:extLst>
          </p:cNvPr>
          <p:cNvSpPr/>
          <p:nvPr/>
        </p:nvSpPr>
        <p:spPr>
          <a:xfrm>
            <a:off x="3881474" y="1365969"/>
            <a:ext cx="264989"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928B21A-9186-EB8D-6381-B60F666EB2C7}"/>
              </a:ext>
            </a:extLst>
          </p:cNvPr>
          <p:cNvSpPr/>
          <p:nvPr/>
        </p:nvSpPr>
        <p:spPr>
          <a:xfrm>
            <a:off x="4156675" y="1637099"/>
            <a:ext cx="400482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、每次活動被媒體報導及轉播的次數、版面、篇幅等狀況</a:t>
            </a:r>
          </a:p>
        </p:txBody>
      </p:sp>
      <p:sp>
        <p:nvSpPr>
          <p:cNvPr id="15" name="矩形 14">
            <a:extLst>
              <a:ext uri="{FF2B5EF4-FFF2-40B4-BE49-F238E27FC236}">
                <a16:creationId xmlns:a16="http://schemas.microsoft.com/office/drawing/2014/main" id="{EFB5D942-4437-5733-DFB9-116A8C0AEE18}"/>
              </a:ext>
            </a:extLst>
          </p:cNvPr>
          <p:cNvSpPr/>
          <p:nvPr/>
        </p:nvSpPr>
        <p:spPr>
          <a:xfrm>
            <a:off x="4156676" y="1957146"/>
            <a:ext cx="400482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、每次活動累積品牌資產的效果</a:t>
            </a:r>
          </a:p>
        </p:txBody>
      </p:sp>
      <p:sp>
        <p:nvSpPr>
          <p:cNvPr id="16" name="矩形 15">
            <a:extLst>
              <a:ext uri="{FF2B5EF4-FFF2-40B4-BE49-F238E27FC236}">
                <a16:creationId xmlns:a16="http://schemas.microsoft.com/office/drawing/2014/main" id="{76CF0424-1FAA-46D0-7D49-A9D6FADAD61F}"/>
              </a:ext>
            </a:extLst>
          </p:cNvPr>
          <p:cNvSpPr/>
          <p:nvPr/>
        </p:nvSpPr>
        <p:spPr>
          <a:xfrm>
            <a:off x="4156676" y="2277202"/>
            <a:ext cx="400482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、每次活動帶動業績的間接效果</a:t>
            </a:r>
          </a:p>
        </p:txBody>
      </p:sp>
      <p:sp>
        <p:nvSpPr>
          <p:cNvPr id="17" name="矩形 16">
            <a:extLst>
              <a:ext uri="{FF2B5EF4-FFF2-40B4-BE49-F238E27FC236}">
                <a16:creationId xmlns:a16="http://schemas.microsoft.com/office/drawing/2014/main" id="{93C6F6A4-AE66-78E7-4367-939C18CAC2B7}"/>
              </a:ext>
            </a:extLst>
          </p:cNvPr>
          <p:cNvSpPr/>
          <p:nvPr/>
        </p:nvSpPr>
        <p:spPr>
          <a:xfrm>
            <a:off x="4156677" y="2597239"/>
            <a:ext cx="400482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、每次活動加强會員顧客連結度的效果</a:t>
            </a:r>
          </a:p>
        </p:txBody>
      </p:sp>
      <p:sp>
        <p:nvSpPr>
          <p:cNvPr id="18" name="矩形 17">
            <a:extLst>
              <a:ext uri="{FF2B5EF4-FFF2-40B4-BE49-F238E27FC236}">
                <a16:creationId xmlns:a16="http://schemas.microsoft.com/office/drawing/2014/main" id="{56DA3C2A-7129-B5CC-76EA-270B7DF832BE}"/>
              </a:ext>
            </a:extLst>
          </p:cNvPr>
          <p:cNvSpPr/>
          <p:nvPr/>
        </p:nvSpPr>
        <p:spPr>
          <a:xfrm>
            <a:off x="4156678" y="2927014"/>
            <a:ext cx="400482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、每次活動投入的成本，得到的有形及無形效益對比分析</a:t>
            </a:r>
          </a:p>
        </p:txBody>
      </p:sp>
      <p:sp>
        <p:nvSpPr>
          <p:cNvPr id="2" name="矩形 1">
            <a:extLst>
              <a:ext uri="{FF2B5EF4-FFF2-40B4-BE49-F238E27FC236}">
                <a16:creationId xmlns:a16="http://schemas.microsoft.com/office/drawing/2014/main" id="{4E8B33E9-1EC3-7158-8962-25014B044668}"/>
              </a:ext>
            </a:extLst>
          </p:cNvPr>
          <p:cNvSpPr/>
          <p:nvPr/>
        </p:nvSpPr>
        <p:spPr>
          <a:xfrm>
            <a:off x="1147858" y="4405098"/>
            <a:ext cx="273361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8</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零售據點店頭行銷活動績效</a:t>
            </a:r>
          </a:p>
        </p:txBody>
      </p:sp>
      <p:sp>
        <p:nvSpPr>
          <p:cNvPr id="3" name="矩形 2">
            <a:extLst>
              <a:ext uri="{FF2B5EF4-FFF2-40B4-BE49-F238E27FC236}">
                <a16:creationId xmlns:a16="http://schemas.microsoft.com/office/drawing/2014/main" id="{FEDBF35B-0C85-7E3F-4EFD-18D424897DF0}"/>
              </a:ext>
            </a:extLst>
          </p:cNvPr>
          <p:cNvSpPr/>
          <p:nvPr/>
        </p:nvSpPr>
        <p:spPr>
          <a:xfrm>
            <a:off x="4156679" y="3575666"/>
            <a:ext cx="63200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、賣場店頭本品牌是否有特別專區或專櫃</a:t>
            </a:r>
          </a:p>
        </p:txBody>
      </p:sp>
      <p:sp>
        <p:nvSpPr>
          <p:cNvPr id="5" name="左大括号 4">
            <a:extLst>
              <a:ext uri="{FF2B5EF4-FFF2-40B4-BE49-F238E27FC236}">
                <a16:creationId xmlns:a16="http://schemas.microsoft.com/office/drawing/2014/main" id="{501268D7-0D9F-5FA3-3DCF-CD8CA89B1701}"/>
              </a:ext>
            </a:extLst>
          </p:cNvPr>
          <p:cNvSpPr/>
          <p:nvPr/>
        </p:nvSpPr>
        <p:spPr>
          <a:xfrm>
            <a:off x="3881475" y="3624576"/>
            <a:ext cx="264989" cy="187517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3A82F56D-2654-2D22-A0C4-7566F2AF3069}"/>
              </a:ext>
            </a:extLst>
          </p:cNvPr>
          <p:cNvSpPr/>
          <p:nvPr/>
        </p:nvSpPr>
        <p:spPr>
          <a:xfrm>
            <a:off x="4156675" y="3895707"/>
            <a:ext cx="632001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、本品牌陳列在較佳架位及位置的狀況</a:t>
            </a:r>
          </a:p>
        </p:txBody>
      </p:sp>
      <p:sp>
        <p:nvSpPr>
          <p:cNvPr id="7" name="矩形 6">
            <a:extLst>
              <a:ext uri="{FF2B5EF4-FFF2-40B4-BE49-F238E27FC236}">
                <a16:creationId xmlns:a16="http://schemas.microsoft.com/office/drawing/2014/main" id="{542C6BF0-985A-0817-F821-3CF5BED7E670}"/>
              </a:ext>
            </a:extLst>
          </p:cNvPr>
          <p:cNvSpPr/>
          <p:nvPr/>
        </p:nvSpPr>
        <p:spPr>
          <a:xfrm>
            <a:off x="4156676" y="4215754"/>
            <a:ext cx="632001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、本品牌（或多個品牌）架位上陳列的數量及項目多寡，並與其他競爭者比較</a:t>
            </a:r>
          </a:p>
        </p:txBody>
      </p:sp>
      <p:sp>
        <p:nvSpPr>
          <p:cNvPr id="10" name="矩形 9">
            <a:extLst>
              <a:ext uri="{FF2B5EF4-FFF2-40B4-BE49-F238E27FC236}">
                <a16:creationId xmlns:a16="http://schemas.microsoft.com/office/drawing/2014/main" id="{DA26F1B9-C707-AE14-6370-6107D9BAFD28}"/>
              </a:ext>
            </a:extLst>
          </p:cNvPr>
          <p:cNvSpPr/>
          <p:nvPr/>
        </p:nvSpPr>
        <p:spPr>
          <a:xfrm>
            <a:off x="4156676" y="4535810"/>
            <a:ext cx="632001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、本品牌在現場舉辦表演活動及試吃活動的次數，以及當天的業績狀況交叉比對</a:t>
            </a:r>
          </a:p>
        </p:txBody>
      </p:sp>
      <p:sp>
        <p:nvSpPr>
          <p:cNvPr id="22" name="矩形 21">
            <a:extLst>
              <a:ext uri="{FF2B5EF4-FFF2-40B4-BE49-F238E27FC236}">
                <a16:creationId xmlns:a16="http://schemas.microsoft.com/office/drawing/2014/main" id="{AB62B203-B272-8EC6-88F8-7335D144239D}"/>
              </a:ext>
            </a:extLst>
          </p:cNvPr>
          <p:cNvSpPr/>
          <p:nvPr/>
        </p:nvSpPr>
        <p:spPr>
          <a:xfrm>
            <a:off x="4156677" y="4855847"/>
            <a:ext cx="63200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、在賣場包裝促銷活動（例如：買大送小、買二送一、附送贈品專案）帶動業績的交叉效益分析</a:t>
            </a:r>
          </a:p>
        </p:txBody>
      </p:sp>
      <p:sp>
        <p:nvSpPr>
          <p:cNvPr id="23" name="矩形 22">
            <a:extLst>
              <a:ext uri="{FF2B5EF4-FFF2-40B4-BE49-F238E27FC236}">
                <a16:creationId xmlns:a16="http://schemas.microsoft.com/office/drawing/2014/main" id="{C812DCA6-948D-CB07-9AFF-2EF1CA983171}"/>
              </a:ext>
            </a:extLst>
          </p:cNvPr>
          <p:cNvSpPr/>
          <p:nvPr/>
        </p:nvSpPr>
        <p:spPr>
          <a:xfrm>
            <a:off x="4156678" y="5185622"/>
            <a:ext cx="63200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、本品牌在店頭有特殊吸引人的店頭販促廣告招牌廣告（</a:t>
            </a:r>
            <a:r>
              <a:rPr lang="en-US" altLang="zh-TW" sz="1100" dirty="0">
                <a:solidFill>
                  <a:srgbClr val="000000"/>
                </a:solidFill>
                <a:latin typeface="Times New Roman" pitchFamily="18" charset="0"/>
                <a:cs typeface="Times New Roman" pitchFamily="18" charset="0"/>
              </a:rPr>
              <a:t>POP</a:t>
            </a:r>
            <a:r>
              <a:rPr lang="zh-TW" altLang="en-US" sz="1100" dirty="0">
                <a:solidFill>
                  <a:srgbClr val="000000"/>
                </a:solidFill>
                <a:latin typeface="Times New Roman" pitchFamily="18" charset="0"/>
                <a:cs typeface="Times New Roman" pitchFamily="18" charset="0"/>
              </a:rPr>
              <a:t>）、海報、招牌的陳列狀況</a:t>
            </a:r>
          </a:p>
        </p:txBody>
      </p:sp>
    </p:spTree>
    <p:extLst>
      <p:ext uri="{BB962C8B-B14F-4D97-AF65-F5344CB8AC3E}">
        <p14:creationId xmlns:p14="http://schemas.microsoft.com/office/powerpoint/2010/main" val="36896614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385953" y="636919"/>
            <a:ext cx="8750168"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9</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通路商行銷績效</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10</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社會與公益行銷績效</a:t>
            </a:r>
            <a:endParaRPr lang="zh-TW" altLang="en-US" sz="1100" dirty="0">
              <a:solidFill>
                <a:srgbClr val="FF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C6F4C613-91B5-593F-1B35-EA08904799AC}"/>
              </a:ext>
            </a:extLst>
          </p:cNvPr>
          <p:cNvSpPr/>
          <p:nvPr/>
        </p:nvSpPr>
        <p:spPr>
          <a:xfrm>
            <a:off x="1828800" y="1975041"/>
            <a:ext cx="205267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9</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通路商行銷績效</a:t>
            </a:r>
          </a:p>
        </p:txBody>
      </p:sp>
      <p:sp>
        <p:nvSpPr>
          <p:cNvPr id="12" name="矩形 11">
            <a:extLst>
              <a:ext uri="{FF2B5EF4-FFF2-40B4-BE49-F238E27FC236}">
                <a16:creationId xmlns:a16="http://schemas.microsoft.com/office/drawing/2014/main" id="{AA349C25-F53E-13C1-B6FA-CDC0AE624B35}"/>
              </a:ext>
            </a:extLst>
          </p:cNvPr>
          <p:cNvSpPr/>
          <p:nvPr/>
        </p:nvSpPr>
        <p:spPr>
          <a:xfrm>
            <a:off x="4156679" y="1145608"/>
            <a:ext cx="530736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、年度投入在各種通路支出成本狀況分析，以及與所得到通路別業績的交叉分析</a:t>
            </a:r>
          </a:p>
        </p:txBody>
      </p:sp>
      <p:sp>
        <p:nvSpPr>
          <p:cNvPr id="13" name="左大括号 12">
            <a:extLst>
              <a:ext uri="{FF2B5EF4-FFF2-40B4-BE49-F238E27FC236}">
                <a16:creationId xmlns:a16="http://schemas.microsoft.com/office/drawing/2014/main" id="{0C14BC41-8F26-7F10-E716-000D8522073E}"/>
              </a:ext>
            </a:extLst>
          </p:cNvPr>
          <p:cNvSpPr/>
          <p:nvPr/>
        </p:nvSpPr>
        <p:spPr>
          <a:xfrm>
            <a:off x="3881474" y="1194519"/>
            <a:ext cx="264989"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928B21A-9186-EB8D-6381-B60F666EB2C7}"/>
              </a:ext>
            </a:extLst>
          </p:cNvPr>
          <p:cNvSpPr/>
          <p:nvPr/>
        </p:nvSpPr>
        <p:spPr>
          <a:xfrm>
            <a:off x="4156676" y="1465649"/>
            <a:ext cx="53073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、各通路商業績與去年消長狀況</a:t>
            </a:r>
          </a:p>
        </p:txBody>
      </p:sp>
      <p:sp>
        <p:nvSpPr>
          <p:cNvPr id="15" name="矩形 14">
            <a:extLst>
              <a:ext uri="{FF2B5EF4-FFF2-40B4-BE49-F238E27FC236}">
                <a16:creationId xmlns:a16="http://schemas.microsoft.com/office/drawing/2014/main" id="{EFB5D942-4437-5733-DFB9-116A8C0AEE18}"/>
              </a:ext>
            </a:extLst>
          </p:cNvPr>
          <p:cNvSpPr/>
          <p:nvPr/>
        </p:nvSpPr>
        <p:spPr>
          <a:xfrm>
            <a:off x="4156677" y="1785696"/>
            <a:ext cx="530736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、通路商有效擴點擴張增加的狀況</a:t>
            </a:r>
          </a:p>
        </p:txBody>
      </p:sp>
      <p:sp>
        <p:nvSpPr>
          <p:cNvPr id="16" name="矩形 15">
            <a:extLst>
              <a:ext uri="{FF2B5EF4-FFF2-40B4-BE49-F238E27FC236}">
                <a16:creationId xmlns:a16="http://schemas.microsoft.com/office/drawing/2014/main" id="{76CF0424-1FAA-46D0-7D49-A9D6FADAD61F}"/>
              </a:ext>
            </a:extLst>
          </p:cNvPr>
          <p:cNvSpPr/>
          <p:nvPr/>
        </p:nvSpPr>
        <p:spPr>
          <a:xfrm>
            <a:off x="4156677" y="2105752"/>
            <a:ext cx="530736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、提升通路商經營水準的具體數據為何</a:t>
            </a:r>
          </a:p>
        </p:txBody>
      </p:sp>
      <p:sp>
        <p:nvSpPr>
          <p:cNvPr id="17" name="矩形 16">
            <a:extLst>
              <a:ext uri="{FF2B5EF4-FFF2-40B4-BE49-F238E27FC236}">
                <a16:creationId xmlns:a16="http://schemas.microsoft.com/office/drawing/2014/main" id="{93C6F6A4-AE66-78E7-4367-939C18CAC2B7}"/>
              </a:ext>
            </a:extLst>
          </p:cNvPr>
          <p:cNvSpPr/>
          <p:nvPr/>
        </p:nvSpPr>
        <p:spPr>
          <a:xfrm>
            <a:off x="4156677" y="2425789"/>
            <a:ext cx="530736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、通路商對本公司本品牌的支援滿意度</a:t>
            </a:r>
          </a:p>
        </p:txBody>
      </p:sp>
      <p:sp>
        <p:nvSpPr>
          <p:cNvPr id="18" name="矩形 17">
            <a:extLst>
              <a:ext uri="{FF2B5EF4-FFF2-40B4-BE49-F238E27FC236}">
                <a16:creationId xmlns:a16="http://schemas.microsoft.com/office/drawing/2014/main" id="{56DA3C2A-7129-B5CC-76EA-270B7DF832BE}"/>
              </a:ext>
            </a:extLst>
          </p:cNvPr>
          <p:cNvSpPr/>
          <p:nvPr/>
        </p:nvSpPr>
        <p:spPr>
          <a:xfrm>
            <a:off x="4156678" y="2755564"/>
            <a:ext cx="530736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、對通路商業績提升最有效的措施排名分析</a:t>
            </a:r>
          </a:p>
        </p:txBody>
      </p:sp>
      <p:sp>
        <p:nvSpPr>
          <p:cNvPr id="2" name="矩形 1">
            <a:extLst>
              <a:ext uri="{FF2B5EF4-FFF2-40B4-BE49-F238E27FC236}">
                <a16:creationId xmlns:a16="http://schemas.microsoft.com/office/drawing/2014/main" id="{4E8B33E9-1EC3-7158-8962-25014B044668}"/>
              </a:ext>
            </a:extLst>
          </p:cNvPr>
          <p:cNvSpPr/>
          <p:nvPr/>
        </p:nvSpPr>
        <p:spPr>
          <a:xfrm>
            <a:off x="1434589" y="4390711"/>
            <a:ext cx="244178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10</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社會與公益行銷績效</a:t>
            </a:r>
          </a:p>
        </p:txBody>
      </p:sp>
      <p:sp>
        <p:nvSpPr>
          <p:cNvPr id="3" name="矩形 2">
            <a:extLst>
              <a:ext uri="{FF2B5EF4-FFF2-40B4-BE49-F238E27FC236}">
                <a16:creationId xmlns:a16="http://schemas.microsoft.com/office/drawing/2014/main" id="{FEDBF35B-0C85-7E3F-4EFD-18D424897DF0}"/>
              </a:ext>
            </a:extLst>
          </p:cNvPr>
          <p:cNvSpPr/>
          <p:nvPr/>
        </p:nvSpPr>
        <p:spPr>
          <a:xfrm>
            <a:off x="4156679" y="3404216"/>
            <a:ext cx="66027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、年度投入多少次公益行銷？總支出金額多少？</a:t>
            </a:r>
          </a:p>
        </p:txBody>
      </p:sp>
      <p:sp>
        <p:nvSpPr>
          <p:cNvPr id="5" name="左大括号 4">
            <a:extLst>
              <a:ext uri="{FF2B5EF4-FFF2-40B4-BE49-F238E27FC236}">
                <a16:creationId xmlns:a16="http://schemas.microsoft.com/office/drawing/2014/main" id="{501268D7-0D9F-5FA3-3DCF-CD8CA89B1701}"/>
              </a:ext>
            </a:extLst>
          </p:cNvPr>
          <p:cNvSpPr/>
          <p:nvPr/>
        </p:nvSpPr>
        <p:spPr>
          <a:xfrm>
            <a:off x="3881475" y="3453126"/>
            <a:ext cx="264989" cy="218929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3A82F56D-2654-2D22-A0C4-7566F2AF3069}"/>
              </a:ext>
            </a:extLst>
          </p:cNvPr>
          <p:cNvSpPr/>
          <p:nvPr/>
        </p:nvSpPr>
        <p:spPr>
          <a:xfrm>
            <a:off x="4156675" y="3724257"/>
            <a:ext cx="660276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、每次得到有形及無形效益狀況（例如：有多少人參加公益活動、有多少人受益、有多少媒體報導等）</a:t>
            </a:r>
          </a:p>
        </p:txBody>
      </p:sp>
      <p:sp>
        <p:nvSpPr>
          <p:cNvPr id="7" name="矩形 6">
            <a:extLst>
              <a:ext uri="{FF2B5EF4-FFF2-40B4-BE49-F238E27FC236}">
                <a16:creationId xmlns:a16="http://schemas.microsoft.com/office/drawing/2014/main" id="{542C6BF0-985A-0817-F821-3CF5BED7E670}"/>
              </a:ext>
            </a:extLst>
          </p:cNvPr>
          <p:cNvSpPr/>
          <p:nvPr/>
        </p:nvSpPr>
        <p:spPr>
          <a:xfrm>
            <a:off x="4156676" y="4044304"/>
            <a:ext cx="660276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、公益獲獎狀況如何</a:t>
            </a:r>
          </a:p>
        </p:txBody>
      </p:sp>
      <p:sp>
        <p:nvSpPr>
          <p:cNvPr id="10" name="矩形 9">
            <a:extLst>
              <a:ext uri="{FF2B5EF4-FFF2-40B4-BE49-F238E27FC236}">
                <a16:creationId xmlns:a16="http://schemas.microsoft.com/office/drawing/2014/main" id="{DA26F1B9-C707-AE14-6370-6107D9BAFD28}"/>
              </a:ext>
            </a:extLst>
          </p:cNvPr>
          <p:cNvSpPr/>
          <p:nvPr/>
        </p:nvSpPr>
        <p:spPr>
          <a:xfrm>
            <a:off x="4156676" y="4364360"/>
            <a:ext cx="660276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、與同業投入公益行銷總金額的比較分析</a:t>
            </a:r>
          </a:p>
        </p:txBody>
      </p:sp>
      <p:sp>
        <p:nvSpPr>
          <p:cNvPr id="22" name="矩形 21">
            <a:extLst>
              <a:ext uri="{FF2B5EF4-FFF2-40B4-BE49-F238E27FC236}">
                <a16:creationId xmlns:a16="http://schemas.microsoft.com/office/drawing/2014/main" id="{AB62B203-B272-8EC6-88F8-7335D144239D}"/>
              </a:ext>
            </a:extLst>
          </p:cNvPr>
          <p:cNvSpPr/>
          <p:nvPr/>
        </p:nvSpPr>
        <p:spPr>
          <a:xfrm>
            <a:off x="4156677" y="4684397"/>
            <a:ext cx="66027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、社會大眾對本公司、本品牌形象的好感度調查結果及消長狀況</a:t>
            </a:r>
          </a:p>
        </p:txBody>
      </p:sp>
      <p:sp>
        <p:nvSpPr>
          <p:cNvPr id="23" name="矩形 22">
            <a:extLst>
              <a:ext uri="{FF2B5EF4-FFF2-40B4-BE49-F238E27FC236}">
                <a16:creationId xmlns:a16="http://schemas.microsoft.com/office/drawing/2014/main" id="{C812DCA6-948D-CB07-9AFF-2EF1CA983171}"/>
              </a:ext>
            </a:extLst>
          </p:cNvPr>
          <p:cNvSpPr/>
          <p:nvPr/>
        </p:nvSpPr>
        <p:spPr>
          <a:xfrm>
            <a:off x="4156678" y="5014172"/>
            <a:ext cx="6602761" cy="314125"/>
          </a:xfrm>
          <a:prstGeom prst="rect">
            <a:avLst/>
          </a:prstGeom>
        </p:spPr>
        <p:txBody>
          <a:bodyPr wrap="square">
            <a:spAutoFit/>
          </a:bodyPr>
          <a:lstStyle/>
          <a:p>
            <a:pPr>
              <a:lnSpc>
                <a:spcPct val="150000"/>
              </a:lnSpc>
            </a:pPr>
            <a:r>
              <a:rPr lang="en-US" altLang="zh-CN" sz="1100">
                <a:solidFill>
                  <a:srgbClr val="000000"/>
                </a:solidFill>
                <a:latin typeface="Times New Roman" pitchFamily="18" charset="0"/>
                <a:cs typeface="Times New Roman" pitchFamily="18" charset="0"/>
              </a:rPr>
              <a:t>6</a:t>
            </a:r>
            <a:r>
              <a:rPr lang="zh-TW" altLang="en-US" sz="1100">
                <a:solidFill>
                  <a:srgbClr val="000000"/>
                </a:solidFill>
                <a:latin typeface="Times New Roman" pitchFamily="18" charset="0"/>
                <a:cs typeface="Times New Roman" pitchFamily="18" charset="0"/>
              </a:rPr>
              <a:t>、是否每年編製公益手冊或公益年報提供各機構</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B0CD41AC-3DEA-ABD8-2E30-100C1BCCB41B}"/>
              </a:ext>
            </a:extLst>
          </p:cNvPr>
          <p:cNvSpPr/>
          <p:nvPr/>
        </p:nvSpPr>
        <p:spPr>
          <a:xfrm>
            <a:off x="4156677" y="5328297"/>
            <a:ext cx="66027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、結合外部各單位及各人士，擴大舉辦活動的效果</a:t>
            </a:r>
          </a:p>
        </p:txBody>
      </p:sp>
    </p:spTree>
    <p:extLst>
      <p:ext uri="{BB962C8B-B14F-4D97-AF65-F5344CB8AC3E}">
        <p14:creationId xmlns:p14="http://schemas.microsoft.com/office/powerpoint/2010/main" val="33136020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2178652" y="974337"/>
            <a:ext cx="7164769"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11</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會員經營績效</a:t>
            </a:r>
            <a:endParaRPr lang="zh-TW" altLang="en-US" sz="1100" dirty="0">
              <a:solidFill>
                <a:srgbClr val="FF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C6F4C613-91B5-593F-1B35-EA08904799AC}"/>
              </a:ext>
            </a:extLst>
          </p:cNvPr>
          <p:cNvSpPr/>
          <p:nvPr/>
        </p:nvSpPr>
        <p:spPr>
          <a:xfrm>
            <a:off x="2178653" y="3262493"/>
            <a:ext cx="206561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11</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會員經營績效</a:t>
            </a:r>
          </a:p>
        </p:txBody>
      </p:sp>
      <p:sp>
        <p:nvSpPr>
          <p:cNvPr id="12" name="矩形 11">
            <a:extLst>
              <a:ext uri="{FF2B5EF4-FFF2-40B4-BE49-F238E27FC236}">
                <a16:creationId xmlns:a16="http://schemas.microsoft.com/office/drawing/2014/main" id="{AA349C25-F53E-13C1-B6FA-CDC0AE624B35}"/>
              </a:ext>
            </a:extLst>
          </p:cNvPr>
          <p:cNvSpPr/>
          <p:nvPr/>
        </p:nvSpPr>
        <p:spPr>
          <a:xfrm>
            <a:off x="4519467" y="1791684"/>
            <a:ext cx="392292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、每年舉辦多少次會員活動？有多少人參加？</a:t>
            </a:r>
          </a:p>
        </p:txBody>
      </p:sp>
      <p:sp>
        <p:nvSpPr>
          <p:cNvPr id="13" name="左大括号 12">
            <a:extLst>
              <a:ext uri="{FF2B5EF4-FFF2-40B4-BE49-F238E27FC236}">
                <a16:creationId xmlns:a16="http://schemas.microsoft.com/office/drawing/2014/main" id="{0C14BC41-8F26-7F10-E716-000D8522073E}"/>
              </a:ext>
            </a:extLst>
          </p:cNvPr>
          <p:cNvSpPr/>
          <p:nvPr/>
        </p:nvSpPr>
        <p:spPr>
          <a:xfrm>
            <a:off x="4244262" y="1840595"/>
            <a:ext cx="264989" cy="315792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928B21A-9186-EB8D-6381-B60F666EB2C7}"/>
              </a:ext>
            </a:extLst>
          </p:cNvPr>
          <p:cNvSpPr/>
          <p:nvPr/>
        </p:nvSpPr>
        <p:spPr>
          <a:xfrm>
            <a:off x="4519465" y="2111725"/>
            <a:ext cx="39229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、會員對活動的滿意狀況為何？</a:t>
            </a:r>
          </a:p>
        </p:txBody>
      </p:sp>
      <p:sp>
        <p:nvSpPr>
          <p:cNvPr id="15" name="矩形 14">
            <a:extLst>
              <a:ext uri="{FF2B5EF4-FFF2-40B4-BE49-F238E27FC236}">
                <a16:creationId xmlns:a16="http://schemas.microsoft.com/office/drawing/2014/main" id="{EFB5D942-4437-5733-DFB9-116A8C0AEE18}"/>
              </a:ext>
            </a:extLst>
          </p:cNvPr>
          <p:cNvSpPr/>
          <p:nvPr/>
        </p:nvSpPr>
        <p:spPr>
          <a:xfrm>
            <a:off x="4519466" y="2431772"/>
            <a:ext cx="39229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、會員的自購率是否提升？每次購買單價是否提升？</a:t>
            </a:r>
          </a:p>
        </p:txBody>
      </p:sp>
      <p:sp>
        <p:nvSpPr>
          <p:cNvPr id="16" name="矩形 15">
            <a:extLst>
              <a:ext uri="{FF2B5EF4-FFF2-40B4-BE49-F238E27FC236}">
                <a16:creationId xmlns:a16="http://schemas.microsoft.com/office/drawing/2014/main" id="{76CF0424-1FAA-46D0-7D49-A9D6FADAD61F}"/>
              </a:ext>
            </a:extLst>
          </p:cNvPr>
          <p:cNvSpPr/>
          <p:nvPr/>
        </p:nvSpPr>
        <p:spPr>
          <a:xfrm>
            <a:off x="4519466" y="2751828"/>
            <a:ext cx="39229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、新會員是否增加？</a:t>
            </a:r>
          </a:p>
        </p:txBody>
      </p:sp>
      <p:sp>
        <p:nvSpPr>
          <p:cNvPr id="17" name="矩形 16">
            <a:extLst>
              <a:ext uri="{FF2B5EF4-FFF2-40B4-BE49-F238E27FC236}">
                <a16:creationId xmlns:a16="http://schemas.microsoft.com/office/drawing/2014/main" id="{93C6F6A4-AE66-78E7-4367-939C18CAC2B7}"/>
              </a:ext>
            </a:extLst>
          </p:cNvPr>
          <p:cNvSpPr/>
          <p:nvPr/>
        </p:nvSpPr>
        <p:spPr>
          <a:xfrm>
            <a:off x="4519465" y="3071865"/>
            <a:ext cx="392292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、會員忠誠度是否提升或維持？</a:t>
            </a:r>
          </a:p>
        </p:txBody>
      </p:sp>
      <p:sp>
        <p:nvSpPr>
          <p:cNvPr id="18" name="矩形 17">
            <a:extLst>
              <a:ext uri="{FF2B5EF4-FFF2-40B4-BE49-F238E27FC236}">
                <a16:creationId xmlns:a16="http://schemas.microsoft.com/office/drawing/2014/main" id="{56DA3C2A-7129-B5CC-76EA-270B7DF832BE}"/>
              </a:ext>
            </a:extLst>
          </p:cNvPr>
          <p:cNvSpPr/>
          <p:nvPr/>
        </p:nvSpPr>
        <p:spPr>
          <a:xfrm>
            <a:off x="4519466" y="3401640"/>
            <a:ext cx="392292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、會員中是否每一等級均有提升的人數？</a:t>
            </a:r>
          </a:p>
        </p:txBody>
      </p:sp>
      <p:sp>
        <p:nvSpPr>
          <p:cNvPr id="19" name="矩形 18">
            <a:extLst>
              <a:ext uri="{FF2B5EF4-FFF2-40B4-BE49-F238E27FC236}">
                <a16:creationId xmlns:a16="http://schemas.microsoft.com/office/drawing/2014/main" id="{7A4BE9FC-1EC6-F8BA-C331-8F342E3E0332}"/>
              </a:ext>
            </a:extLst>
          </p:cNvPr>
          <p:cNvSpPr/>
          <p:nvPr/>
        </p:nvSpPr>
        <p:spPr>
          <a:xfrm>
            <a:off x="4516221" y="3724249"/>
            <a:ext cx="39229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、舊會員流失的比例狀況？</a:t>
            </a:r>
          </a:p>
        </p:txBody>
      </p:sp>
      <p:sp>
        <p:nvSpPr>
          <p:cNvPr id="20" name="矩形 19">
            <a:extLst>
              <a:ext uri="{FF2B5EF4-FFF2-40B4-BE49-F238E27FC236}">
                <a16:creationId xmlns:a16="http://schemas.microsoft.com/office/drawing/2014/main" id="{C1C939F5-92F6-B331-2E00-4C22B94C43FB}"/>
              </a:ext>
            </a:extLst>
          </p:cNvPr>
          <p:cNvSpPr/>
          <p:nvPr/>
        </p:nvSpPr>
        <p:spPr>
          <a:xfrm>
            <a:off x="4516221" y="4044290"/>
            <a:ext cx="39229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、平均每位會員投入多少經費成本、行銷成本？</a:t>
            </a:r>
          </a:p>
        </p:txBody>
      </p:sp>
      <p:sp>
        <p:nvSpPr>
          <p:cNvPr id="21" name="矩形 20">
            <a:extLst>
              <a:ext uri="{FF2B5EF4-FFF2-40B4-BE49-F238E27FC236}">
                <a16:creationId xmlns:a16="http://schemas.microsoft.com/office/drawing/2014/main" id="{7370F647-7842-4698-6D40-4ED063D3443D}"/>
              </a:ext>
            </a:extLst>
          </p:cNvPr>
          <p:cNvSpPr/>
          <p:nvPr/>
        </p:nvSpPr>
        <p:spPr>
          <a:xfrm>
            <a:off x="4516222" y="4364337"/>
            <a:ext cx="39229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、會員喜歡的活動項目排名？</a:t>
            </a:r>
          </a:p>
        </p:txBody>
      </p:sp>
      <p:sp>
        <p:nvSpPr>
          <p:cNvPr id="35" name="矩形 34">
            <a:extLst>
              <a:ext uri="{FF2B5EF4-FFF2-40B4-BE49-F238E27FC236}">
                <a16:creationId xmlns:a16="http://schemas.microsoft.com/office/drawing/2014/main" id="{76457576-EDDB-234A-9CB1-2948DB390E74}"/>
              </a:ext>
            </a:extLst>
          </p:cNvPr>
          <p:cNvSpPr/>
          <p:nvPr/>
        </p:nvSpPr>
        <p:spPr>
          <a:xfrm>
            <a:off x="4516222" y="4684393"/>
            <a:ext cx="39229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、投入會員經營的總成本跟競爭對手比較狀況如何？</a:t>
            </a:r>
          </a:p>
        </p:txBody>
      </p:sp>
    </p:spTree>
    <p:extLst>
      <p:ext uri="{BB962C8B-B14F-4D97-AF65-F5344CB8AC3E}">
        <p14:creationId xmlns:p14="http://schemas.microsoft.com/office/powerpoint/2010/main" val="28183183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810576" y="778977"/>
            <a:ext cx="790092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12</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服務績效</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13</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品牌併購績效</a:t>
            </a:r>
            <a:endParaRPr lang="zh-TW" altLang="en-US" sz="1100" dirty="0">
              <a:solidFill>
                <a:srgbClr val="FF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C6F4C613-91B5-593F-1B35-EA08904799AC}"/>
              </a:ext>
            </a:extLst>
          </p:cNvPr>
          <p:cNvSpPr/>
          <p:nvPr/>
        </p:nvSpPr>
        <p:spPr>
          <a:xfrm>
            <a:off x="1943098" y="4555115"/>
            <a:ext cx="196695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 13</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品牌併購績效</a:t>
            </a:r>
          </a:p>
        </p:txBody>
      </p:sp>
      <p:sp>
        <p:nvSpPr>
          <p:cNvPr id="12" name="矩形 11">
            <a:extLst>
              <a:ext uri="{FF2B5EF4-FFF2-40B4-BE49-F238E27FC236}">
                <a16:creationId xmlns:a16="http://schemas.microsoft.com/office/drawing/2014/main" id="{AA349C25-F53E-13C1-B6FA-CDC0AE624B35}"/>
              </a:ext>
            </a:extLst>
          </p:cNvPr>
          <p:cNvSpPr/>
          <p:nvPr/>
        </p:nvSpPr>
        <p:spPr>
          <a:xfrm>
            <a:off x="4185253" y="4222183"/>
            <a:ext cx="55302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、是否有品牌併購？</a:t>
            </a:r>
          </a:p>
        </p:txBody>
      </p:sp>
      <p:sp>
        <p:nvSpPr>
          <p:cNvPr id="13" name="左大括号 12">
            <a:extLst>
              <a:ext uri="{FF2B5EF4-FFF2-40B4-BE49-F238E27FC236}">
                <a16:creationId xmlns:a16="http://schemas.microsoft.com/office/drawing/2014/main" id="{0C14BC41-8F26-7F10-E716-000D8522073E}"/>
              </a:ext>
            </a:extLst>
          </p:cNvPr>
          <p:cNvSpPr/>
          <p:nvPr/>
        </p:nvSpPr>
        <p:spPr>
          <a:xfrm>
            <a:off x="3910049" y="4271094"/>
            <a:ext cx="264989" cy="90530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928B21A-9186-EB8D-6381-B60F666EB2C7}"/>
              </a:ext>
            </a:extLst>
          </p:cNvPr>
          <p:cNvSpPr/>
          <p:nvPr/>
        </p:nvSpPr>
        <p:spPr>
          <a:xfrm>
            <a:off x="4185250" y="4542224"/>
            <a:ext cx="55302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、品牌併購後，發生哪些有形與無形的具體效益？哪些短期或中長期的預估效益？</a:t>
            </a:r>
          </a:p>
        </p:txBody>
      </p:sp>
      <p:sp>
        <p:nvSpPr>
          <p:cNvPr id="15" name="矩形 14">
            <a:extLst>
              <a:ext uri="{FF2B5EF4-FFF2-40B4-BE49-F238E27FC236}">
                <a16:creationId xmlns:a16="http://schemas.microsoft.com/office/drawing/2014/main" id="{EFB5D942-4437-5733-DFB9-116A8C0AEE18}"/>
              </a:ext>
            </a:extLst>
          </p:cNvPr>
          <p:cNvSpPr/>
          <p:nvPr/>
        </p:nvSpPr>
        <p:spPr>
          <a:xfrm>
            <a:off x="4185251" y="4862271"/>
            <a:ext cx="553024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、如何充分利用品牌併購，發揮綜效功能？</a:t>
            </a:r>
          </a:p>
        </p:txBody>
      </p:sp>
      <p:sp>
        <p:nvSpPr>
          <p:cNvPr id="2" name="矩形 1">
            <a:extLst>
              <a:ext uri="{FF2B5EF4-FFF2-40B4-BE49-F238E27FC236}">
                <a16:creationId xmlns:a16="http://schemas.microsoft.com/office/drawing/2014/main" id="{4E8B33E9-1EC3-7158-8962-25014B044668}"/>
              </a:ext>
            </a:extLst>
          </p:cNvPr>
          <p:cNvSpPr/>
          <p:nvPr/>
        </p:nvSpPr>
        <p:spPr>
          <a:xfrm>
            <a:off x="2214218" y="2419036"/>
            <a:ext cx="169072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 12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服務績效</a:t>
            </a:r>
          </a:p>
        </p:txBody>
      </p:sp>
      <p:sp>
        <p:nvSpPr>
          <p:cNvPr id="3" name="矩形 2">
            <a:extLst>
              <a:ext uri="{FF2B5EF4-FFF2-40B4-BE49-F238E27FC236}">
                <a16:creationId xmlns:a16="http://schemas.microsoft.com/office/drawing/2014/main" id="{FEDBF35B-0C85-7E3F-4EFD-18D424897DF0}"/>
              </a:ext>
            </a:extLst>
          </p:cNvPr>
          <p:cNvSpPr/>
          <p:nvPr/>
        </p:nvSpPr>
        <p:spPr>
          <a:xfrm>
            <a:off x="4185255" y="1432541"/>
            <a:ext cx="513019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、顧客對本公司</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本品牌的現場人員服務滿意度如何？客服服務滿意度如何？</a:t>
            </a:r>
          </a:p>
        </p:txBody>
      </p:sp>
      <p:sp>
        <p:nvSpPr>
          <p:cNvPr id="5" name="左大括号 4">
            <a:extLst>
              <a:ext uri="{FF2B5EF4-FFF2-40B4-BE49-F238E27FC236}">
                <a16:creationId xmlns:a16="http://schemas.microsoft.com/office/drawing/2014/main" id="{501268D7-0D9F-5FA3-3DCF-CD8CA89B1701}"/>
              </a:ext>
            </a:extLst>
          </p:cNvPr>
          <p:cNvSpPr/>
          <p:nvPr/>
        </p:nvSpPr>
        <p:spPr>
          <a:xfrm>
            <a:off x="3910050" y="1481451"/>
            <a:ext cx="264989" cy="218929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3A82F56D-2654-2D22-A0C4-7566F2AF3069}"/>
              </a:ext>
            </a:extLst>
          </p:cNvPr>
          <p:cNvSpPr/>
          <p:nvPr/>
        </p:nvSpPr>
        <p:spPr>
          <a:xfrm>
            <a:off x="4185250" y="1752582"/>
            <a:ext cx="513019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、在各種服務創新的次數、内容為何？以及帶來之效益為何？</a:t>
            </a:r>
          </a:p>
        </p:txBody>
      </p:sp>
      <p:sp>
        <p:nvSpPr>
          <p:cNvPr id="7" name="矩形 6">
            <a:extLst>
              <a:ext uri="{FF2B5EF4-FFF2-40B4-BE49-F238E27FC236}">
                <a16:creationId xmlns:a16="http://schemas.microsoft.com/office/drawing/2014/main" id="{542C6BF0-985A-0817-F821-3CF5BED7E670}"/>
              </a:ext>
            </a:extLst>
          </p:cNvPr>
          <p:cNvSpPr/>
          <p:nvPr/>
        </p:nvSpPr>
        <p:spPr>
          <a:xfrm>
            <a:off x="4185251" y="2072629"/>
            <a:ext cx="513019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、每位會員平均服務成本多少？</a:t>
            </a:r>
          </a:p>
        </p:txBody>
      </p:sp>
      <p:sp>
        <p:nvSpPr>
          <p:cNvPr id="10" name="矩形 9">
            <a:extLst>
              <a:ext uri="{FF2B5EF4-FFF2-40B4-BE49-F238E27FC236}">
                <a16:creationId xmlns:a16="http://schemas.microsoft.com/office/drawing/2014/main" id="{DA26F1B9-C707-AE14-6370-6107D9BAFD28}"/>
              </a:ext>
            </a:extLst>
          </p:cNvPr>
          <p:cNvSpPr/>
          <p:nvPr/>
        </p:nvSpPr>
        <p:spPr>
          <a:xfrm>
            <a:off x="4185251" y="2392685"/>
            <a:ext cx="513019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、服務帶來哪些有形及無形效益？</a:t>
            </a:r>
          </a:p>
        </p:txBody>
      </p:sp>
      <p:sp>
        <p:nvSpPr>
          <p:cNvPr id="22" name="矩形 21">
            <a:extLst>
              <a:ext uri="{FF2B5EF4-FFF2-40B4-BE49-F238E27FC236}">
                <a16:creationId xmlns:a16="http://schemas.microsoft.com/office/drawing/2014/main" id="{AB62B203-B272-8EC6-88F8-7335D144239D}"/>
              </a:ext>
            </a:extLst>
          </p:cNvPr>
          <p:cNvSpPr/>
          <p:nvPr/>
        </p:nvSpPr>
        <p:spPr>
          <a:xfrm>
            <a:off x="4185253" y="2712722"/>
            <a:ext cx="513019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、服務評比是否得獎？</a:t>
            </a:r>
          </a:p>
        </p:txBody>
      </p:sp>
      <p:sp>
        <p:nvSpPr>
          <p:cNvPr id="23" name="矩形 22">
            <a:extLst>
              <a:ext uri="{FF2B5EF4-FFF2-40B4-BE49-F238E27FC236}">
                <a16:creationId xmlns:a16="http://schemas.microsoft.com/office/drawing/2014/main" id="{C812DCA6-948D-CB07-9AFF-2EF1CA983171}"/>
              </a:ext>
            </a:extLst>
          </p:cNvPr>
          <p:cNvSpPr/>
          <p:nvPr/>
        </p:nvSpPr>
        <p:spPr>
          <a:xfrm>
            <a:off x="4185254" y="3042497"/>
            <a:ext cx="513019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、進行多少次内部服務績效評鑑</a:t>
            </a:r>
          </a:p>
        </p:txBody>
      </p:sp>
      <p:sp>
        <p:nvSpPr>
          <p:cNvPr id="19" name="矩形 18">
            <a:extLst>
              <a:ext uri="{FF2B5EF4-FFF2-40B4-BE49-F238E27FC236}">
                <a16:creationId xmlns:a16="http://schemas.microsoft.com/office/drawing/2014/main" id="{B0CD41AC-3DEA-ABD8-2E30-100C1BCCB41B}"/>
              </a:ext>
            </a:extLst>
          </p:cNvPr>
          <p:cNvSpPr/>
          <p:nvPr/>
        </p:nvSpPr>
        <p:spPr>
          <a:xfrm>
            <a:off x="4185253" y="3356622"/>
            <a:ext cx="513019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、客訴處理次數及内容</a:t>
            </a:r>
          </a:p>
        </p:txBody>
      </p:sp>
    </p:spTree>
    <p:extLst>
      <p:ext uri="{BB962C8B-B14F-4D97-AF65-F5344CB8AC3E}">
        <p14:creationId xmlns:p14="http://schemas.microsoft.com/office/powerpoint/2010/main" val="8505030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327562" y="865590"/>
            <a:ext cx="8866949"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行銷績效分析</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衡量行銷績效的十五類全方位面向</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14</a:t>
            </a:r>
            <a:r>
              <a:rPr lang="zh-CN" altLang="en-US" sz="1100" dirty="0">
                <a:solidFill>
                  <a:srgbClr val="4D4D4D"/>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行銷研究與市場調查績效</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15</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策略行銷績效</a:t>
            </a:r>
            <a:endParaRPr lang="zh-TW" altLang="en-US" sz="1100" dirty="0">
              <a:solidFill>
                <a:srgbClr val="FF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C6F4C613-91B5-593F-1B35-EA08904799AC}"/>
              </a:ext>
            </a:extLst>
          </p:cNvPr>
          <p:cNvSpPr/>
          <p:nvPr/>
        </p:nvSpPr>
        <p:spPr>
          <a:xfrm>
            <a:off x="1943098" y="3847585"/>
            <a:ext cx="196695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 15</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策略行銷績效</a:t>
            </a:r>
          </a:p>
        </p:txBody>
      </p:sp>
      <p:sp>
        <p:nvSpPr>
          <p:cNvPr id="12" name="矩形 11">
            <a:extLst>
              <a:ext uri="{FF2B5EF4-FFF2-40B4-BE49-F238E27FC236}">
                <a16:creationId xmlns:a16="http://schemas.microsoft.com/office/drawing/2014/main" id="{AA349C25-F53E-13C1-B6FA-CDC0AE624B35}"/>
              </a:ext>
            </a:extLst>
          </p:cNvPr>
          <p:cNvSpPr/>
          <p:nvPr/>
        </p:nvSpPr>
        <p:spPr>
          <a:xfrm>
            <a:off x="4185253" y="3345883"/>
            <a:ext cx="55302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、品質水準的策略性環境變化及趨勢分析的次數？</a:t>
            </a:r>
          </a:p>
        </p:txBody>
      </p:sp>
      <p:sp>
        <p:nvSpPr>
          <p:cNvPr id="13" name="左大括号 12">
            <a:extLst>
              <a:ext uri="{FF2B5EF4-FFF2-40B4-BE49-F238E27FC236}">
                <a16:creationId xmlns:a16="http://schemas.microsoft.com/office/drawing/2014/main" id="{0C14BC41-8F26-7F10-E716-000D8522073E}"/>
              </a:ext>
            </a:extLst>
          </p:cNvPr>
          <p:cNvSpPr/>
          <p:nvPr/>
        </p:nvSpPr>
        <p:spPr>
          <a:xfrm>
            <a:off x="3910049" y="3394793"/>
            <a:ext cx="264989" cy="121971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928B21A-9186-EB8D-6381-B60F666EB2C7}"/>
              </a:ext>
            </a:extLst>
          </p:cNvPr>
          <p:cNvSpPr/>
          <p:nvPr/>
        </p:nvSpPr>
        <p:spPr>
          <a:xfrm>
            <a:off x="4185250" y="3665924"/>
            <a:ext cx="55302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、提出品質水準及成果效益的策略行銷計畫之次數為何？</a:t>
            </a:r>
          </a:p>
        </p:txBody>
      </p:sp>
      <p:sp>
        <p:nvSpPr>
          <p:cNvPr id="15" name="矩形 14">
            <a:extLst>
              <a:ext uri="{FF2B5EF4-FFF2-40B4-BE49-F238E27FC236}">
                <a16:creationId xmlns:a16="http://schemas.microsoft.com/office/drawing/2014/main" id="{EFB5D942-4437-5733-DFB9-116A8C0AEE18}"/>
              </a:ext>
            </a:extLst>
          </p:cNvPr>
          <p:cNvSpPr/>
          <p:nvPr/>
        </p:nvSpPr>
        <p:spPr>
          <a:xfrm>
            <a:off x="4185251" y="3985971"/>
            <a:ext cx="553024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、對上述建言的貢獻度</a:t>
            </a:r>
          </a:p>
        </p:txBody>
      </p:sp>
      <p:sp>
        <p:nvSpPr>
          <p:cNvPr id="2" name="矩形 1">
            <a:extLst>
              <a:ext uri="{FF2B5EF4-FFF2-40B4-BE49-F238E27FC236}">
                <a16:creationId xmlns:a16="http://schemas.microsoft.com/office/drawing/2014/main" id="{4E8B33E9-1EC3-7158-8962-25014B044668}"/>
              </a:ext>
            </a:extLst>
          </p:cNvPr>
          <p:cNvSpPr/>
          <p:nvPr/>
        </p:nvSpPr>
        <p:spPr>
          <a:xfrm>
            <a:off x="1157630" y="2080599"/>
            <a:ext cx="275241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面向：</a:t>
            </a:r>
            <a:r>
              <a:rPr lang="en-US" altLang="zh-TW" sz="1100" dirty="0">
                <a:solidFill>
                  <a:srgbClr val="000000"/>
                </a:solidFill>
                <a:latin typeface="Times New Roman" pitchFamily="18" charset="0"/>
                <a:cs typeface="Times New Roman" pitchFamily="18" charset="0"/>
              </a:rPr>
              <a:t> 14</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行銷研究與市場調查績效</a:t>
            </a:r>
          </a:p>
        </p:txBody>
      </p:sp>
      <p:sp>
        <p:nvSpPr>
          <p:cNvPr id="3" name="矩形 2">
            <a:extLst>
              <a:ext uri="{FF2B5EF4-FFF2-40B4-BE49-F238E27FC236}">
                <a16:creationId xmlns:a16="http://schemas.microsoft.com/office/drawing/2014/main" id="{FEDBF35B-0C85-7E3F-4EFD-18D424897DF0}"/>
              </a:ext>
            </a:extLst>
          </p:cNvPr>
          <p:cNvSpPr/>
          <p:nvPr/>
        </p:nvSpPr>
        <p:spPr>
          <a:xfrm>
            <a:off x="4185255" y="1603991"/>
            <a:ext cx="651132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、每年做多少市場調查研究？内容為何？每次結果帶來哪些具體的衍生效益？</a:t>
            </a:r>
          </a:p>
        </p:txBody>
      </p:sp>
      <p:sp>
        <p:nvSpPr>
          <p:cNvPr id="5" name="左大括号 4">
            <a:extLst>
              <a:ext uri="{FF2B5EF4-FFF2-40B4-BE49-F238E27FC236}">
                <a16:creationId xmlns:a16="http://schemas.microsoft.com/office/drawing/2014/main" id="{501268D7-0D9F-5FA3-3DCF-CD8CA89B1701}"/>
              </a:ext>
            </a:extLst>
          </p:cNvPr>
          <p:cNvSpPr/>
          <p:nvPr/>
        </p:nvSpPr>
        <p:spPr>
          <a:xfrm>
            <a:off x="3910050" y="1652901"/>
            <a:ext cx="264989" cy="116952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3A82F56D-2654-2D22-A0C4-7566F2AF3069}"/>
              </a:ext>
            </a:extLst>
          </p:cNvPr>
          <p:cNvSpPr/>
          <p:nvPr/>
        </p:nvSpPr>
        <p:spPr>
          <a:xfrm>
            <a:off x="4185250" y="1924032"/>
            <a:ext cx="6511325" cy="568041"/>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、市場及行銷研究對本公司在產品開發、產品上市、廣告、宣傳、販促、通路、顧客關係、會員經費、品牌資產、事件活動、代言人、公益活動、服務等各面向之創新改革及行銷操作，帶來什麽助益？</a:t>
            </a:r>
          </a:p>
        </p:txBody>
      </p:sp>
      <p:sp>
        <p:nvSpPr>
          <p:cNvPr id="7" name="矩形 6">
            <a:extLst>
              <a:ext uri="{FF2B5EF4-FFF2-40B4-BE49-F238E27FC236}">
                <a16:creationId xmlns:a16="http://schemas.microsoft.com/office/drawing/2014/main" id="{542C6BF0-985A-0817-F821-3CF5BED7E670}"/>
              </a:ext>
            </a:extLst>
          </p:cNvPr>
          <p:cNvSpPr/>
          <p:nvPr/>
        </p:nvSpPr>
        <p:spPr>
          <a:xfrm>
            <a:off x="4185251" y="2510779"/>
            <a:ext cx="65113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、行銷研究及調查占營業額比例狀況與行銷預算比例狀況？</a:t>
            </a:r>
          </a:p>
        </p:txBody>
      </p:sp>
      <p:sp>
        <p:nvSpPr>
          <p:cNvPr id="16" name="矩形 15">
            <a:extLst>
              <a:ext uri="{FF2B5EF4-FFF2-40B4-BE49-F238E27FC236}">
                <a16:creationId xmlns:a16="http://schemas.microsoft.com/office/drawing/2014/main" id="{B862A6D7-CC71-3E6D-F45E-C1F375B95973}"/>
              </a:ext>
            </a:extLst>
          </p:cNvPr>
          <p:cNvSpPr/>
          <p:nvPr/>
        </p:nvSpPr>
        <p:spPr>
          <a:xfrm>
            <a:off x="4185249" y="4300380"/>
            <a:ext cx="553024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、每年投入多少策略行銷研究人員及專案成效？</a:t>
            </a:r>
          </a:p>
        </p:txBody>
      </p:sp>
    </p:spTree>
    <p:extLst>
      <p:ext uri="{BB962C8B-B14F-4D97-AF65-F5344CB8AC3E}">
        <p14:creationId xmlns:p14="http://schemas.microsoft.com/office/powerpoint/2010/main" val="303176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445011" y="880179"/>
            <a:ext cx="9534074"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市場調查（</a:t>
            </a:r>
            <a:r>
              <a:rPr lang="en-US" altLang="zh-CN" sz="1100" dirty="0">
                <a:solidFill>
                  <a:srgbClr val="4D4D4D"/>
                </a:solidFill>
                <a:latin typeface="Times New Roman" pitchFamily="18" charset="0"/>
                <a:cs typeface="Times New Roman" pitchFamily="18" charset="0"/>
              </a:rPr>
              <a:t>Market research</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市場調查應掌握的原則</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市場調查為求其數據資料有效性及可用性，必須掌握下列五項原則：</a:t>
            </a:r>
            <a:endParaRPr lang="zh-TW" altLang="en-US" sz="1100" dirty="0">
              <a:solidFill>
                <a:srgbClr val="FF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652F5BCA-6F5D-CF2E-FD0E-58B5B271A350}"/>
              </a:ext>
            </a:extLst>
          </p:cNvPr>
          <p:cNvSpPr/>
          <p:nvPr/>
        </p:nvSpPr>
        <p:spPr>
          <a:xfrm>
            <a:off x="330517" y="3183895"/>
            <a:ext cx="3405005"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市場調查（</a:t>
            </a:r>
            <a:r>
              <a:rPr lang="en-US" altLang="zh-CN" sz="1100" dirty="0">
                <a:solidFill>
                  <a:srgbClr val="000000"/>
                </a:solidFill>
                <a:latin typeface="Times New Roman" pitchFamily="18" charset="0"/>
                <a:cs typeface="Times New Roman" pitchFamily="18" charset="0"/>
              </a:rPr>
              <a:t>Market research</a:t>
            </a:r>
            <a:r>
              <a:rPr lang="zh-CN" altLang="en-US" sz="1100" dirty="0">
                <a:solidFill>
                  <a:srgbClr val="000000"/>
                </a:solidFill>
                <a:latin typeface="Times New Roman" pitchFamily="18" charset="0"/>
                <a:cs typeface="Times New Roman" pitchFamily="18" charset="0"/>
              </a:rPr>
              <a:t>）市場調查應掌握的原則</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A7395591-594B-7D73-95AD-54F9CCFAB9D1}"/>
              </a:ext>
            </a:extLst>
          </p:cNvPr>
          <p:cNvSpPr/>
          <p:nvPr/>
        </p:nvSpPr>
        <p:spPr>
          <a:xfrm>
            <a:off x="4010724" y="1621052"/>
            <a:ext cx="6968361" cy="568041"/>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、真實性（正確性）</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市場調查研究設計、問卷設計、執行及統計分析等均應審慎從事，全程追蹤。</a:t>
            </a:r>
          </a:p>
        </p:txBody>
      </p:sp>
      <p:sp>
        <p:nvSpPr>
          <p:cNvPr id="17" name="左大括号 16">
            <a:extLst>
              <a:ext uri="{FF2B5EF4-FFF2-40B4-BE49-F238E27FC236}">
                <a16:creationId xmlns:a16="http://schemas.microsoft.com/office/drawing/2014/main" id="{07AD1EC2-8D1D-AB06-3BC4-F9BCB82395F2}"/>
              </a:ext>
            </a:extLst>
          </p:cNvPr>
          <p:cNvSpPr/>
          <p:nvPr/>
        </p:nvSpPr>
        <p:spPr>
          <a:xfrm>
            <a:off x="3735522" y="1669964"/>
            <a:ext cx="264989" cy="334198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971EB60B-D55B-B040-F7F0-43295B118D61}"/>
              </a:ext>
            </a:extLst>
          </p:cNvPr>
          <p:cNvSpPr/>
          <p:nvPr/>
        </p:nvSpPr>
        <p:spPr>
          <a:xfrm>
            <a:off x="4010721" y="2200348"/>
            <a:ext cx="6968365" cy="568041"/>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、比較性（與自己</a:t>
            </a:r>
            <a:r>
              <a:rPr lang="zh-CN" altLang="en-US" sz="1100" dirty="0">
                <a:solidFill>
                  <a:srgbClr val="000000"/>
                </a:solidFill>
                <a:latin typeface="Times New Roman" pitchFamily="18" charset="0"/>
                <a:cs typeface="Times New Roman" pitchFamily="18" charset="0"/>
              </a:rPr>
              <a:t>過去</a:t>
            </a:r>
            <a:r>
              <a:rPr lang="zh-TW" altLang="en-US" sz="1100" dirty="0">
                <a:solidFill>
                  <a:srgbClr val="000000"/>
                </a:solidFill>
                <a:latin typeface="Times New Roman" pitchFamily="18" charset="0"/>
                <a:cs typeface="Times New Roman" pitchFamily="18" charset="0"/>
              </a:rPr>
              <a:t>及與競爭者做比較）</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市場調查必須做到比較性，才可看出自己本身的進退狀況。</a:t>
            </a:r>
          </a:p>
        </p:txBody>
      </p:sp>
      <p:sp>
        <p:nvSpPr>
          <p:cNvPr id="19" name="矩形 18">
            <a:extLst>
              <a:ext uri="{FF2B5EF4-FFF2-40B4-BE49-F238E27FC236}">
                <a16:creationId xmlns:a16="http://schemas.microsoft.com/office/drawing/2014/main" id="{0A2B8F27-2C92-8767-F3D3-B9AA8349DED2}"/>
              </a:ext>
            </a:extLst>
          </p:cNvPr>
          <p:cNvSpPr/>
          <p:nvPr/>
        </p:nvSpPr>
        <p:spPr>
          <a:xfrm>
            <a:off x="4013964" y="2778378"/>
            <a:ext cx="6968365" cy="568041"/>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、連續性</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市場調查應具有長期連續性，定期做、持續做，才能隨時發現問題，不斷解決問題。</a:t>
            </a:r>
          </a:p>
        </p:txBody>
      </p:sp>
      <p:sp>
        <p:nvSpPr>
          <p:cNvPr id="20" name="矩形 19">
            <a:extLst>
              <a:ext uri="{FF2B5EF4-FFF2-40B4-BE49-F238E27FC236}">
                <a16:creationId xmlns:a16="http://schemas.microsoft.com/office/drawing/2014/main" id="{3844D34F-5465-1C04-EF81-47A6C8CC3751}"/>
              </a:ext>
            </a:extLst>
          </p:cNvPr>
          <p:cNvSpPr/>
          <p:nvPr/>
        </p:nvSpPr>
        <p:spPr>
          <a:xfrm>
            <a:off x="4013964" y="3355609"/>
            <a:ext cx="6968365" cy="821956"/>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、一致性</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如果是相同的市場調查主題，其問卷内容，每一次除必要性新增加題目外，應盡儘量相同一致，才能與歷次做比較對照與分析。</a:t>
            </a:r>
          </a:p>
        </p:txBody>
      </p:sp>
      <p:sp>
        <p:nvSpPr>
          <p:cNvPr id="21" name="矩形 20">
            <a:extLst>
              <a:ext uri="{FF2B5EF4-FFF2-40B4-BE49-F238E27FC236}">
                <a16:creationId xmlns:a16="http://schemas.microsoft.com/office/drawing/2014/main" id="{5477CFE7-0C79-6A5C-3245-81D17236DC33}"/>
              </a:ext>
            </a:extLst>
          </p:cNvPr>
          <p:cNvSpPr/>
          <p:nvPr/>
        </p:nvSpPr>
        <p:spPr>
          <a:xfrm>
            <a:off x="4013964" y="4189996"/>
            <a:ext cx="6968361" cy="821956"/>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、現實性</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市場調查問卷内容與題目，有時候也要考慮到内外部行銷環境產生的大變化；此時，行銷人員應適度掌握現實性與當前重要的關鍵問題，而加入問卷内或訪談大綱問題内，以尋求符合當前公司所急切想要知道的答案。</a:t>
            </a:r>
          </a:p>
        </p:txBody>
      </p:sp>
      <p:sp>
        <p:nvSpPr>
          <p:cNvPr id="2" name="标题 1">
            <a:extLst>
              <a:ext uri="{FF2B5EF4-FFF2-40B4-BE49-F238E27FC236}">
                <a16:creationId xmlns:a16="http://schemas.microsoft.com/office/drawing/2014/main" id="{FD1ACB46-4D1C-040E-20A1-39F7546497F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D234DD32-EBDC-4478-A6D0-26E8B88EBD26}"/>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與消費者洞察</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Consumer Insight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591730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876161" y="711873"/>
            <a:ext cx="8507585"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從企業營運活動「所有相關人」（</a:t>
            </a:r>
            <a:r>
              <a:rPr lang="en-US" altLang="zh-TW" sz="1100" dirty="0">
                <a:solidFill>
                  <a:srgbClr val="4D4D4D"/>
                </a:solidFill>
                <a:latin typeface="Times New Roman" pitchFamily="18" charset="0"/>
                <a:cs typeface="Times New Roman" pitchFamily="18" charset="0"/>
              </a:rPr>
              <a:t>Stake-Holders</a:t>
            </a:r>
            <a:r>
              <a:rPr lang="zh-TW" altLang="en-US" sz="1100" dirty="0">
                <a:solidFill>
                  <a:srgbClr val="4D4D4D"/>
                </a:solidFill>
                <a:latin typeface="Times New Roman" pitchFamily="18" charset="0"/>
                <a:cs typeface="Times New Roman" pitchFamily="18" charset="0"/>
              </a:rPr>
              <a:t>）看行銷績效的呈現</a:t>
            </a:r>
            <a:r>
              <a:rPr lang="zh-TW" altLang="en-US" sz="1100" dirty="0">
                <a:solidFill>
                  <a:srgbClr val="000000"/>
                </a:solidFill>
                <a:latin typeface="Times New Roman" pitchFamily="18" charset="0"/>
                <a:cs typeface="Times New Roman" pitchFamily="18" charset="0"/>
              </a:rPr>
              <a:t>的七種分類</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9DA00E57-7849-277E-A9C9-26CA2E12324E}"/>
              </a:ext>
            </a:extLst>
          </p:cNvPr>
          <p:cNvSpPr/>
          <p:nvPr/>
        </p:nvSpPr>
        <p:spPr>
          <a:xfrm>
            <a:off x="161924" y="3055744"/>
            <a:ext cx="2356219"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所有利害相關人（</a:t>
            </a:r>
            <a:r>
              <a:rPr lang="en-US" altLang="zh-TW" sz="1100" dirty="0">
                <a:solidFill>
                  <a:srgbClr val="000000"/>
                </a:solidFill>
                <a:latin typeface="Times New Roman" pitchFamily="18" charset="0"/>
                <a:cs typeface="Times New Roman" pitchFamily="18" charset="0"/>
              </a:rPr>
              <a:t>Stake-holders</a:t>
            </a:r>
            <a:r>
              <a:rPr lang="zh-TW" altLang="en-US" sz="1100" dirty="0">
                <a:solidFill>
                  <a:srgbClr val="000000"/>
                </a:solidFill>
                <a:latin typeface="Times New Roman" pitchFamily="18" charset="0"/>
                <a:cs typeface="Times New Roman" pitchFamily="18" charset="0"/>
              </a:rPr>
              <a:t>）</a:t>
            </a:r>
            <a:endParaRPr lang="en-US" altLang="zh-TW"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看行銷績效的呈現</a:t>
            </a:r>
          </a:p>
        </p:txBody>
      </p:sp>
      <p:sp>
        <p:nvSpPr>
          <p:cNvPr id="3" name="矩形 2">
            <a:extLst>
              <a:ext uri="{FF2B5EF4-FFF2-40B4-BE49-F238E27FC236}">
                <a16:creationId xmlns:a16="http://schemas.microsoft.com/office/drawing/2014/main" id="{8052A189-011D-0F06-F9E0-1D773E1B5D8D}"/>
              </a:ext>
            </a:extLst>
          </p:cNvPr>
          <p:cNvSpPr/>
          <p:nvPr/>
        </p:nvSpPr>
        <p:spPr>
          <a:xfrm>
            <a:off x="2793345" y="1249983"/>
            <a:ext cx="8227080" cy="547907"/>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、公司董事會及股東大會</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總營收成長多少？ </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、總獲利成長多少？ </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、每股盈餘（</a:t>
            </a:r>
            <a:r>
              <a:rPr lang="en-US" altLang="zh-TW" sz="1000" dirty="0">
                <a:solidFill>
                  <a:srgbClr val="000000"/>
                </a:solidFill>
                <a:latin typeface="Times New Roman" pitchFamily="18" charset="0"/>
                <a:cs typeface="Times New Roman" pitchFamily="18" charset="0"/>
              </a:rPr>
              <a:t>Earning Per Share, EPS</a:t>
            </a:r>
            <a:r>
              <a:rPr lang="zh-TW" altLang="en-US" sz="1000" dirty="0">
                <a:solidFill>
                  <a:srgbClr val="000000"/>
                </a:solidFill>
                <a:latin typeface="Times New Roman" pitchFamily="18" charset="0"/>
                <a:cs typeface="Times New Roman" pitchFamily="18" charset="0"/>
              </a:rPr>
              <a:t>）成長多少？ </a:t>
            </a: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、股價成長多少？</a:t>
            </a:r>
          </a:p>
        </p:txBody>
      </p:sp>
      <p:sp>
        <p:nvSpPr>
          <p:cNvPr id="5" name="左大括号 4">
            <a:extLst>
              <a:ext uri="{FF2B5EF4-FFF2-40B4-BE49-F238E27FC236}">
                <a16:creationId xmlns:a16="http://schemas.microsoft.com/office/drawing/2014/main" id="{375C1F10-B947-D7A7-2075-E825033333B3}"/>
              </a:ext>
            </a:extLst>
          </p:cNvPr>
          <p:cNvSpPr/>
          <p:nvPr/>
        </p:nvSpPr>
        <p:spPr>
          <a:xfrm>
            <a:off x="2518144" y="1298895"/>
            <a:ext cx="190236" cy="408174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F5D4E91F-5921-8B93-767F-F7837F0CF159}"/>
              </a:ext>
            </a:extLst>
          </p:cNvPr>
          <p:cNvSpPr/>
          <p:nvPr/>
        </p:nvSpPr>
        <p:spPr>
          <a:xfrm>
            <a:off x="2793340" y="1741175"/>
            <a:ext cx="8227080" cy="778739"/>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、公司高階經營團隊</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新品開發上市成功的數目？ </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、品牌知名度、信賴度、聯想度、忠誠度、滿意度、好感度成長多少？ </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、創新產品與創新服務的質與量成長多少？ </a:t>
            </a: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、營收與獲利，每股盈餘（</a:t>
            </a:r>
            <a:r>
              <a:rPr lang="en-US" altLang="zh-TW" sz="1000" dirty="0">
                <a:solidFill>
                  <a:srgbClr val="000000"/>
                </a:solidFill>
                <a:latin typeface="Times New Roman" pitchFamily="18" charset="0"/>
                <a:cs typeface="Times New Roman" pitchFamily="18" charset="0"/>
              </a:rPr>
              <a:t>Earning Per Share, EPS</a:t>
            </a:r>
            <a:r>
              <a:rPr lang="zh-TW" altLang="en-US" sz="1000" dirty="0">
                <a:solidFill>
                  <a:srgbClr val="000000"/>
                </a:solidFill>
                <a:latin typeface="Times New Roman" pitchFamily="18" charset="0"/>
                <a:cs typeface="Times New Roman" pitchFamily="18" charset="0"/>
              </a:rPr>
              <a:t>）是否達成年度預算目標？ </a:t>
            </a: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、市場占有率、品牌地位、企業形象成長多少？</a:t>
            </a:r>
          </a:p>
        </p:txBody>
      </p:sp>
      <p:sp>
        <p:nvSpPr>
          <p:cNvPr id="7" name="矩形 6">
            <a:extLst>
              <a:ext uri="{FF2B5EF4-FFF2-40B4-BE49-F238E27FC236}">
                <a16:creationId xmlns:a16="http://schemas.microsoft.com/office/drawing/2014/main" id="{EC7AE8D4-E414-C414-4337-545DE65AE75D}"/>
              </a:ext>
            </a:extLst>
          </p:cNvPr>
          <p:cNvSpPr/>
          <p:nvPr/>
        </p:nvSpPr>
        <p:spPr>
          <a:xfrm>
            <a:off x="2793340" y="2454935"/>
            <a:ext cx="8227080"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、顧客</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、顧客對本公司</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本品牌的滿意度、信賴度、忠誠度、喜愛度是否成長？成長多少？ </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、顧客會員人數的質與量是否成長？成長多少？</a:t>
            </a:r>
          </a:p>
        </p:txBody>
      </p:sp>
      <p:sp>
        <p:nvSpPr>
          <p:cNvPr id="10" name="矩形 9">
            <a:extLst>
              <a:ext uri="{FF2B5EF4-FFF2-40B4-BE49-F238E27FC236}">
                <a16:creationId xmlns:a16="http://schemas.microsoft.com/office/drawing/2014/main" id="{F9C1A6A0-B2C1-84E6-A163-F583222B7549}"/>
              </a:ext>
            </a:extLst>
          </p:cNvPr>
          <p:cNvSpPr/>
          <p:nvPr/>
        </p:nvSpPr>
        <p:spPr>
          <a:xfrm>
            <a:off x="2793340" y="2936916"/>
            <a:ext cx="8227080"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、下游通路商</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、通路商對本公司</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本品牌的相關配合事宜是否滿意、信賴、忠誠？成長多少？ </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、通路商的質與量是否成長？成長多少？</a:t>
            </a:r>
          </a:p>
        </p:txBody>
      </p:sp>
      <p:sp>
        <p:nvSpPr>
          <p:cNvPr id="11" name="矩形 10">
            <a:extLst>
              <a:ext uri="{FF2B5EF4-FFF2-40B4-BE49-F238E27FC236}">
                <a16:creationId xmlns:a16="http://schemas.microsoft.com/office/drawing/2014/main" id="{B8FC11E0-4FD7-0786-C39B-8DF2586D5E67}"/>
              </a:ext>
            </a:extLst>
          </p:cNvPr>
          <p:cNvSpPr/>
          <p:nvPr/>
        </p:nvSpPr>
        <p:spPr>
          <a:xfrm>
            <a:off x="2793339" y="3418878"/>
            <a:ext cx="8227075" cy="778739"/>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5</a:t>
            </a:r>
            <a:r>
              <a:rPr lang="zh-TW" altLang="en-US" sz="1100" b="1" dirty="0">
                <a:solidFill>
                  <a:srgbClr val="000000"/>
                </a:solidFill>
                <a:latin typeface="Times New Roman" pitchFamily="18" charset="0"/>
                <a:cs typeface="Times New Roman" pitchFamily="18" charset="0"/>
              </a:rPr>
              <a:t>、上游及周邊供應商</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、上游及周邊供應商</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委託代工廠（</a:t>
            </a:r>
            <a:r>
              <a:rPr lang="en-US" altLang="zh-TW" sz="1000" dirty="0">
                <a:solidFill>
                  <a:srgbClr val="000000"/>
                </a:solidFill>
                <a:latin typeface="Times New Roman" pitchFamily="18" charset="0"/>
                <a:cs typeface="Times New Roman" pitchFamily="18" charset="0"/>
              </a:rPr>
              <a:t>Original Equipment Manufacturer, OEM</a:t>
            </a:r>
            <a:r>
              <a:rPr lang="zh-TW" altLang="en-US" sz="1000" dirty="0">
                <a:solidFill>
                  <a:srgbClr val="000000"/>
                </a:solidFill>
                <a:latin typeface="Times New Roman" pitchFamily="18" charset="0"/>
                <a:cs typeface="Times New Roman" pitchFamily="18" charset="0"/>
              </a:rPr>
              <a:t>）、廣告商、設計公司、印製公司、公關公司、活動公司等</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對本公司本品牌的相關合作事項是否滿意、信賴、忠誠、好口碑？ </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、是否優先與本公司合作及支援？</a:t>
            </a:r>
          </a:p>
        </p:txBody>
      </p:sp>
      <p:sp>
        <p:nvSpPr>
          <p:cNvPr id="12" name="矩形 11">
            <a:extLst>
              <a:ext uri="{FF2B5EF4-FFF2-40B4-BE49-F238E27FC236}">
                <a16:creationId xmlns:a16="http://schemas.microsoft.com/office/drawing/2014/main" id="{EB1329C0-30EC-835A-D397-82F8C4668053}"/>
              </a:ext>
            </a:extLst>
          </p:cNvPr>
          <p:cNvSpPr/>
          <p:nvPr/>
        </p:nvSpPr>
        <p:spPr>
          <a:xfrm>
            <a:off x="2793340" y="4120128"/>
            <a:ext cx="8227075"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6</a:t>
            </a:r>
            <a:r>
              <a:rPr lang="zh-TW" altLang="en-US" sz="1100" b="1" dirty="0">
                <a:solidFill>
                  <a:srgbClr val="000000"/>
                </a:solidFill>
                <a:latin typeface="Times New Roman" pitchFamily="18" charset="0"/>
                <a:cs typeface="Times New Roman" pitchFamily="18" charset="0"/>
              </a:rPr>
              <a:t>、社會大眾、媒體界、非營業機構及行政機構</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、本公司做了多少公益</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社會行銷活動？質與量的成長狀況如何？ </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、本公司本品牌被敬重、被稱讚、被肯定的狀況如何？</a:t>
            </a:r>
          </a:p>
        </p:txBody>
      </p:sp>
      <p:sp>
        <p:nvSpPr>
          <p:cNvPr id="13" name="矩形 12">
            <a:extLst>
              <a:ext uri="{FF2B5EF4-FFF2-40B4-BE49-F238E27FC236}">
                <a16:creationId xmlns:a16="http://schemas.microsoft.com/office/drawing/2014/main" id="{225C3C69-88BE-EE91-BFB5-00280560BFA4}"/>
              </a:ext>
            </a:extLst>
          </p:cNvPr>
          <p:cNvSpPr/>
          <p:nvPr/>
        </p:nvSpPr>
        <p:spPr>
          <a:xfrm>
            <a:off x="2793340" y="4601896"/>
            <a:ext cx="8227085" cy="778739"/>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7</a:t>
            </a:r>
            <a:r>
              <a:rPr lang="zh-TW" altLang="en-US" sz="1100" b="1" dirty="0">
                <a:solidFill>
                  <a:srgbClr val="000000"/>
                </a:solidFill>
                <a:latin typeface="Times New Roman" pitchFamily="18" charset="0"/>
                <a:cs typeface="Times New Roman" pitchFamily="18" charset="0"/>
              </a:rPr>
              <a:t>、公司員工</a:t>
            </a:r>
            <a:endParaRPr lang="en-US" altLang="zh-TW" sz="10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、在職員工及離職員工是否滿意與肯定公司的整體表現？ </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、在職員工是否更加認真投入在工作上？是否為堅强的行銷團隊？ </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、員工是否實踐了顧客導向理念？</a:t>
            </a:r>
          </a:p>
        </p:txBody>
      </p:sp>
    </p:spTree>
    <p:extLst>
      <p:ext uri="{BB962C8B-B14F-4D97-AF65-F5344CB8AC3E}">
        <p14:creationId xmlns:p14="http://schemas.microsoft.com/office/powerpoint/2010/main" val="22157033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銷績效分析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438884" y="733034"/>
            <a:ext cx="8644306" cy="209153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全公司、產品缐別、品牌別及事業部別四種利潤中心（</a:t>
            </a:r>
            <a:r>
              <a:rPr lang="en-US" altLang="zh-TW" sz="1100" dirty="0">
                <a:solidFill>
                  <a:srgbClr val="4D4D4D"/>
                </a:solidFill>
                <a:latin typeface="Times New Roman" pitchFamily="18" charset="0"/>
                <a:cs typeface="Times New Roman" pitchFamily="18" charset="0"/>
              </a:rPr>
              <a:t>Business Unit</a:t>
            </a:r>
            <a:r>
              <a:rPr lang="zh-TW" altLang="en-US" sz="1100" dirty="0">
                <a:solidFill>
                  <a:srgbClr val="4D4D4D"/>
                </a:solidFill>
                <a:latin typeface="Times New Roman" pitchFamily="18" charset="0"/>
                <a:cs typeface="Times New Roman" pitchFamily="18" charset="0"/>
              </a:rPr>
              <a:t>）制度的績效分析</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「責任利潤中心」（</a:t>
            </a:r>
            <a:r>
              <a:rPr lang="en-US" altLang="zh-CN" sz="1100" dirty="0">
                <a:solidFill>
                  <a:srgbClr val="4D4D4D"/>
                </a:solidFill>
                <a:latin typeface="Times New Roman" pitchFamily="18" charset="0"/>
                <a:cs typeface="Times New Roman" pitchFamily="18" charset="0"/>
              </a:rPr>
              <a:t>Profit Center</a:t>
            </a:r>
            <a:r>
              <a:rPr lang="zh-CN" altLang="en-US" sz="1100" dirty="0">
                <a:solidFill>
                  <a:srgbClr val="4D4D4D"/>
                </a:solidFill>
                <a:latin typeface="Times New Roman" pitchFamily="18" charset="0"/>
                <a:cs typeface="Times New Roman" pitchFamily="18" charset="0"/>
              </a:rPr>
              <a:t>）制度，也有人稱此為「事業單位責任制」（</a:t>
            </a:r>
            <a:r>
              <a:rPr lang="en-US" altLang="zh-CN" sz="1100" dirty="0">
                <a:solidFill>
                  <a:srgbClr val="4D4D4D"/>
                </a:solidFill>
                <a:latin typeface="Times New Roman" pitchFamily="18" charset="0"/>
                <a:cs typeface="Times New Roman" pitchFamily="18" charset="0"/>
              </a:rPr>
              <a:t>Business Unit</a:t>
            </a:r>
            <a:r>
              <a:rPr lang="zh-CN" altLang="en-US" sz="1100" dirty="0">
                <a:solidFill>
                  <a:srgbClr val="4D4D4D"/>
                </a:solidFill>
                <a:latin typeface="Times New Roman" pitchFamily="18" charset="0"/>
                <a:cs typeface="Times New Roman" pitchFamily="18" charset="0"/>
              </a:rPr>
              <a:t>），簡稱為</a:t>
            </a:r>
            <a:r>
              <a:rPr lang="en-US" altLang="zh-CN" sz="1100" dirty="0">
                <a:solidFill>
                  <a:srgbClr val="4D4D4D"/>
                </a:solidFill>
                <a:latin typeface="Times New Roman" pitchFamily="18" charset="0"/>
                <a:cs typeface="Times New Roman" pitchFamily="18" charset="0"/>
              </a:rPr>
              <a:t>BU</a:t>
            </a:r>
            <a:r>
              <a:rPr lang="zh-CN" altLang="en-US" sz="1100" dirty="0">
                <a:solidFill>
                  <a:srgbClr val="4D4D4D"/>
                </a:solidFill>
                <a:latin typeface="Times New Roman" pitchFamily="18" charset="0"/>
                <a:cs typeface="Times New Roman" pitchFamily="18" charset="0"/>
              </a:rPr>
              <a:t>制，公司可以有很多個業務單位（</a:t>
            </a:r>
            <a:r>
              <a:rPr lang="en-US" altLang="zh-CN" sz="1100" dirty="0">
                <a:solidFill>
                  <a:srgbClr val="4D4D4D"/>
                </a:solidFill>
                <a:latin typeface="Times New Roman" pitchFamily="18" charset="0"/>
                <a:cs typeface="Times New Roman" pitchFamily="18" charset="0"/>
              </a:rPr>
              <a:t>Business Unit strategies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BUs</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在實務上，現在很多企業都採取產品</a:t>
            </a:r>
            <a:r>
              <a:rPr lang="en-US" altLang="zh-TW" sz="1100" dirty="0">
                <a:solidFill>
                  <a:srgbClr val="4D4D4D"/>
                </a:solidFill>
                <a:latin typeface="Times New Roman" pitchFamily="18" charset="0"/>
                <a:cs typeface="Times New Roman" pitchFamily="18" charset="0"/>
              </a:rPr>
              <a:t>BU</a:t>
            </a:r>
            <a:r>
              <a:rPr lang="zh-TW" altLang="en-US" sz="1100" dirty="0">
                <a:solidFill>
                  <a:srgbClr val="4D4D4D"/>
                </a:solidFill>
                <a:latin typeface="Times New Roman" pitchFamily="18" charset="0"/>
                <a:cs typeface="Times New Roman" pitchFamily="18" charset="0"/>
              </a:rPr>
              <a:t>制、品牌</a:t>
            </a:r>
            <a:r>
              <a:rPr lang="en-US" altLang="zh-TW" sz="1100" dirty="0">
                <a:solidFill>
                  <a:srgbClr val="4D4D4D"/>
                </a:solidFill>
                <a:latin typeface="Times New Roman" pitchFamily="18" charset="0"/>
                <a:cs typeface="Times New Roman" pitchFamily="18" charset="0"/>
              </a:rPr>
              <a:t>BU</a:t>
            </a:r>
            <a:r>
              <a:rPr lang="zh-TW" altLang="en-US" sz="1100" dirty="0">
                <a:solidFill>
                  <a:srgbClr val="4D4D4D"/>
                </a:solidFill>
                <a:latin typeface="Times New Roman" pitchFamily="18" charset="0"/>
                <a:cs typeface="Times New Roman" pitchFamily="18" charset="0"/>
              </a:rPr>
              <a:t>制、分店別</a:t>
            </a:r>
            <a:r>
              <a:rPr lang="en-US" altLang="zh-TW" sz="1100" dirty="0">
                <a:solidFill>
                  <a:srgbClr val="4D4D4D"/>
                </a:solidFill>
                <a:latin typeface="Times New Roman" pitchFamily="18" charset="0"/>
                <a:cs typeface="Times New Roman" pitchFamily="18" charset="0"/>
              </a:rPr>
              <a:t>BU</a:t>
            </a:r>
            <a:r>
              <a:rPr lang="zh-TW" altLang="en-US" sz="1100" dirty="0">
                <a:solidFill>
                  <a:srgbClr val="4D4D4D"/>
                </a:solidFill>
                <a:latin typeface="Times New Roman" pitchFamily="18" charset="0"/>
                <a:cs typeface="Times New Roman" pitchFamily="18" charset="0"/>
              </a:rPr>
              <a:t>制、事業部別</a:t>
            </a:r>
            <a:r>
              <a:rPr lang="en-US" altLang="zh-TW" sz="1100" dirty="0">
                <a:solidFill>
                  <a:srgbClr val="4D4D4D"/>
                </a:solidFill>
                <a:latin typeface="Times New Roman" pitchFamily="18" charset="0"/>
                <a:cs typeface="Times New Roman" pitchFamily="18" charset="0"/>
              </a:rPr>
              <a:t>BU</a:t>
            </a:r>
            <a:r>
              <a:rPr lang="zh-TW" altLang="en-US" sz="1100" dirty="0">
                <a:solidFill>
                  <a:srgbClr val="4D4D4D"/>
                </a:solidFill>
                <a:latin typeface="Times New Roman" pitchFamily="18" charset="0"/>
                <a:cs typeface="Times New Roman" pitchFamily="18" charset="0"/>
              </a:rPr>
              <a:t>制，在各個獨立自主、權責合一且責任利潤中心制度下，各個</a:t>
            </a:r>
            <a:r>
              <a:rPr lang="en-US" altLang="zh-TW" sz="1100" dirty="0">
                <a:solidFill>
                  <a:srgbClr val="4D4D4D"/>
                </a:solidFill>
                <a:latin typeface="Times New Roman" pitchFamily="18" charset="0"/>
                <a:cs typeface="Times New Roman" pitchFamily="18" charset="0"/>
              </a:rPr>
              <a:t>BU</a:t>
            </a:r>
            <a:r>
              <a:rPr lang="zh-TW" altLang="en-US" sz="1100" dirty="0">
                <a:solidFill>
                  <a:srgbClr val="4D4D4D"/>
                </a:solidFill>
                <a:latin typeface="Times New Roman" pitchFamily="18" charset="0"/>
                <a:cs typeface="Times New Roman" pitchFamily="18" charset="0"/>
              </a:rPr>
              <a:t>都必須與每月的損益表相結合來觀察它們的經營績效與行銷效益。</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總結來看，業務單位（</a:t>
            </a:r>
            <a:r>
              <a:rPr lang="en-US" altLang="zh-TW" sz="1100" dirty="0">
                <a:solidFill>
                  <a:srgbClr val="4D4D4D"/>
                </a:solidFill>
                <a:latin typeface="Times New Roman" pitchFamily="18" charset="0"/>
                <a:cs typeface="Times New Roman" pitchFamily="18" charset="0"/>
              </a:rPr>
              <a:t>Business Unit strategies</a:t>
            </a:r>
            <a:r>
              <a:rPr lang="zh-TW"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BUs</a:t>
            </a:r>
            <a:r>
              <a:rPr lang="zh-TW" altLang="en-US" sz="1100" dirty="0">
                <a:solidFill>
                  <a:srgbClr val="4D4D4D"/>
                </a:solidFill>
                <a:latin typeface="Times New Roman" pitchFamily="18" charset="0"/>
                <a:cs typeface="Times New Roman" pitchFamily="18" charset="0"/>
              </a:rPr>
              <a:t>）責任單位獨立制度的經營績效考核，大致有四種類型：</a:t>
            </a:r>
            <a:r>
              <a:rPr lang="en-US" altLang="zh-TW" sz="1100"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、各公司別的</a:t>
            </a:r>
            <a:r>
              <a:rPr lang="en-US" altLang="zh-TW" sz="1100" dirty="0">
                <a:solidFill>
                  <a:srgbClr val="4D4D4D"/>
                </a:solidFill>
                <a:latin typeface="Times New Roman" pitchFamily="18" charset="0"/>
                <a:cs typeface="Times New Roman" pitchFamily="18" charset="0"/>
              </a:rPr>
              <a:t>BU</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即公司與公司的比較經營績效</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、某公司内部各事業部別的</a:t>
            </a:r>
            <a:r>
              <a:rPr lang="en-US" altLang="zh-TW" sz="1100" dirty="0">
                <a:solidFill>
                  <a:srgbClr val="4D4D4D"/>
                </a:solidFill>
                <a:latin typeface="Times New Roman" pitchFamily="18" charset="0"/>
                <a:cs typeface="Times New Roman" pitchFamily="18" charset="0"/>
              </a:rPr>
              <a:t>BU</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即各事業部別的比較經營績效</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3</a:t>
            </a:r>
            <a:r>
              <a:rPr lang="zh-TW" altLang="en-US" sz="1100" dirty="0">
                <a:solidFill>
                  <a:srgbClr val="4D4D4D"/>
                </a:solidFill>
                <a:latin typeface="Times New Roman" pitchFamily="18" charset="0"/>
                <a:cs typeface="Times New Roman" pitchFamily="18" charset="0"/>
              </a:rPr>
              <a:t>、某公司内部各產品缐或產品群的</a:t>
            </a:r>
            <a:r>
              <a:rPr lang="en-US" altLang="zh-TW" sz="1100" dirty="0">
                <a:solidFill>
                  <a:srgbClr val="4D4D4D"/>
                </a:solidFill>
                <a:latin typeface="Times New Roman" pitchFamily="18" charset="0"/>
                <a:cs typeface="Times New Roman" pitchFamily="18" charset="0"/>
              </a:rPr>
              <a:t>BU</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即各產品缐別的比較經營績效</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4</a:t>
            </a:r>
            <a:r>
              <a:rPr lang="zh-TW" altLang="en-US" sz="1100" dirty="0">
                <a:solidFill>
                  <a:srgbClr val="4D4D4D"/>
                </a:solidFill>
                <a:latin typeface="Times New Roman" pitchFamily="18" charset="0"/>
                <a:cs typeface="Times New Roman" pitchFamily="18" charset="0"/>
              </a:rPr>
              <a:t>、某公司内部各品牌別的</a:t>
            </a:r>
            <a:r>
              <a:rPr lang="en-US" altLang="zh-TW" sz="1100" dirty="0">
                <a:solidFill>
                  <a:srgbClr val="4D4D4D"/>
                </a:solidFill>
                <a:latin typeface="Times New Roman" pitchFamily="18" charset="0"/>
                <a:cs typeface="Times New Roman" pitchFamily="18" charset="0"/>
              </a:rPr>
              <a:t>BU</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即各品牌別的比較經營績效。</a:t>
            </a:r>
          </a:p>
        </p:txBody>
      </p:sp>
      <p:sp>
        <p:nvSpPr>
          <p:cNvPr id="14" name="矩形 13">
            <a:extLst>
              <a:ext uri="{FF2B5EF4-FFF2-40B4-BE49-F238E27FC236}">
                <a16:creationId xmlns:a16="http://schemas.microsoft.com/office/drawing/2014/main" id="{59C53172-6F16-0B95-5CCB-D7A5F85678BD}"/>
              </a:ext>
            </a:extLst>
          </p:cNvPr>
          <p:cNvSpPr/>
          <p:nvPr/>
        </p:nvSpPr>
        <p:spPr>
          <a:xfrm>
            <a:off x="2141612" y="4288604"/>
            <a:ext cx="1106609"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集團合併報表</a:t>
            </a:r>
          </a:p>
        </p:txBody>
      </p:sp>
      <p:sp>
        <p:nvSpPr>
          <p:cNvPr id="15" name="矩形 14">
            <a:extLst>
              <a:ext uri="{FF2B5EF4-FFF2-40B4-BE49-F238E27FC236}">
                <a16:creationId xmlns:a16="http://schemas.microsoft.com/office/drawing/2014/main" id="{9E2853EF-24A5-847F-F211-C589CDE5D2C5}"/>
              </a:ext>
            </a:extLst>
          </p:cNvPr>
          <p:cNvSpPr/>
          <p:nvPr/>
        </p:nvSpPr>
        <p:spPr>
          <a:xfrm>
            <a:off x="6358809" y="3463606"/>
            <a:ext cx="1137600" cy="568041"/>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A-1</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產品缐</a:t>
            </a:r>
          </a:p>
        </p:txBody>
      </p:sp>
      <p:sp>
        <p:nvSpPr>
          <p:cNvPr id="16" name="左大括号 15">
            <a:extLst>
              <a:ext uri="{FF2B5EF4-FFF2-40B4-BE49-F238E27FC236}">
                <a16:creationId xmlns:a16="http://schemas.microsoft.com/office/drawing/2014/main" id="{1C178996-1685-CF01-C01E-BAE16A5EEB29}"/>
              </a:ext>
            </a:extLst>
          </p:cNvPr>
          <p:cNvSpPr/>
          <p:nvPr/>
        </p:nvSpPr>
        <p:spPr>
          <a:xfrm>
            <a:off x="6083607" y="3512518"/>
            <a:ext cx="264989" cy="71182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30A2892-2425-09AD-38F4-9A2D98A36B1D}"/>
              </a:ext>
            </a:extLst>
          </p:cNvPr>
          <p:cNvSpPr/>
          <p:nvPr/>
        </p:nvSpPr>
        <p:spPr>
          <a:xfrm>
            <a:off x="3525135" y="3989240"/>
            <a:ext cx="1136393" cy="314125"/>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「甲」</a:t>
            </a:r>
            <a:r>
              <a:rPr lang="zh-TW" altLang="en-US" sz="1100" dirty="0">
                <a:solidFill>
                  <a:srgbClr val="000000"/>
                </a:solidFill>
                <a:latin typeface="Times New Roman" pitchFamily="18" charset="0"/>
                <a:cs typeface="Times New Roman" pitchFamily="18" charset="0"/>
              </a:rPr>
              <a:t>公司</a:t>
            </a:r>
          </a:p>
        </p:txBody>
      </p:sp>
      <p:sp>
        <p:nvSpPr>
          <p:cNvPr id="21" name="左大括号 20">
            <a:extLst>
              <a:ext uri="{FF2B5EF4-FFF2-40B4-BE49-F238E27FC236}">
                <a16:creationId xmlns:a16="http://schemas.microsoft.com/office/drawing/2014/main" id="{972A7CD8-8801-C371-61BD-60CDC44DD146}"/>
              </a:ext>
            </a:extLst>
          </p:cNvPr>
          <p:cNvSpPr/>
          <p:nvPr/>
        </p:nvSpPr>
        <p:spPr>
          <a:xfrm>
            <a:off x="3252024" y="4038151"/>
            <a:ext cx="264989" cy="81503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AD18C59-0537-2966-5B1C-69EC3695245F}"/>
              </a:ext>
            </a:extLst>
          </p:cNvPr>
          <p:cNvSpPr/>
          <p:nvPr/>
        </p:nvSpPr>
        <p:spPr>
          <a:xfrm>
            <a:off x="3525135" y="4539059"/>
            <a:ext cx="1136393" cy="314125"/>
          </a:xfrm>
          <a:prstGeom prst="rect">
            <a:avLst/>
          </a:prstGeom>
        </p:spPr>
        <p:txBody>
          <a:bodyPr wrap="square">
            <a:spAutoFit/>
          </a:bodyPr>
          <a:lstStyle/>
          <a:p>
            <a:pPr algn="ctr">
              <a:lnSpc>
                <a:spcPct val="150000"/>
              </a:lnSpc>
            </a:pPr>
            <a:r>
              <a:rPr lang="en-US" altLang="zh-CN" sz="1100" dirty="0">
                <a:solidFill>
                  <a:srgbClr val="000000"/>
                </a:solidFill>
                <a:latin typeface="宋体" panose="02010600030101010101" pitchFamily="2" charset="-122"/>
                <a:cs typeface="Times New Roman" pitchFamily="18" charset="0"/>
              </a:rPr>
              <a:t>…</a:t>
            </a:r>
            <a:endParaRPr lang="zh-TW" altLang="en-US" sz="1100" dirty="0">
              <a:solidFill>
                <a:srgbClr val="000000"/>
              </a:solidFill>
              <a:latin typeface="宋体" panose="02010600030101010101" pitchFamily="2" charset="-122"/>
              <a:cs typeface="Times New Roman" pitchFamily="18" charset="0"/>
            </a:endParaRPr>
          </a:p>
        </p:txBody>
      </p:sp>
      <p:sp>
        <p:nvSpPr>
          <p:cNvPr id="23" name="矩形 22">
            <a:extLst>
              <a:ext uri="{FF2B5EF4-FFF2-40B4-BE49-F238E27FC236}">
                <a16:creationId xmlns:a16="http://schemas.microsoft.com/office/drawing/2014/main" id="{44AAFD64-9D4F-C2DB-58E9-6C211EED6A90}"/>
              </a:ext>
            </a:extLst>
          </p:cNvPr>
          <p:cNvSpPr/>
          <p:nvPr/>
        </p:nvSpPr>
        <p:spPr>
          <a:xfrm>
            <a:off x="4940534" y="3707726"/>
            <a:ext cx="1137600" cy="568041"/>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A</a:t>
            </a:r>
            <a:r>
              <a:rPr lang="zh-CN" altLang="en-US" sz="1100" dirty="0">
                <a:solidFill>
                  <a:srgbClr val="000000"/>
                </a:solidFill>
                <a:latin typeface="Times New Roman" pitchFamily="18" charset="0"/>
                <a:cs typeface="Times New Roman" pitchFamily="18" charset="0"/>
              </a:rPr>
              <a:t>」事業部</a:t>
            </a:r>
            <a:endParaRPr lang="zh-TW" altLang="en-US" sz="1100" dirty="0">
              <a:solidFill>
                <a:srgbClr val="000000"/>
              </a:solidFill>
              <a:latin typeface="Times New Roman" pitchFamily="18" charset="0"/>
              <a:cs typeface="Times New Roman" pitchFamily="18" charset="0"/>
            </a:endParaRPr>
          </a:p>
        </p:txBody>
      </p:sp>
      <p:sp>
        <p:nvSpPr>
          <p:cNvPr id="24" name="左大括号 23">
            <a:extLst>
              <a:ext uri="{FF2B5EF4-FFF2-40B4-BE49-F238E27FC236}">
                <a16:creationId xmlns:a16="http://schemas.microsoft.com/office/drawing/2014/main" id="{1C43FAD2-1D52-5C9C-8EA7-E89ED44A5556}"/>
              </a:ext>
            </a:extLst>
          </p:cNvPr>
          <p:cNvSpPr/>
          <p:nvPr/>
        </p:nvSpPr>
        <p:spPr>
          <a:xfrm>
            <a:off x="4665331" y="3756637"/>
            <a:ext cx="264989" cy="78183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96F3BC9-A2A8-6D0C-5E94-0642306664C7}"/>
              </a:ext>
            </a:extLst>
          </p:cNvPr>
          <p:cNvSpPr/>
          <p:nvPr/>
        </p:nvSpPr>
        <p:spPr>
          <a:xfrm>
            <a:off x="4940535" y="4224343"/>
            <a:ext cx="1137600" cy="314125"/>
          </a:xfrm>
          <a:prstGeom prst="rect">
            <a:avLst/>
          </a:prstGeom>
        </p:spPr>
        <p:txBody>
          <a:bodyPr wrap="square">
            <a:spAutoFit/>
          </a:bodyPr>
          <a:lstStyle/>
          <a:p>
            <a:pPr algn="ctr">
              <a:lnSpc>
                <a:spcPct val="150000"/>
              </a:lnSpc>
            </a:pPr>
            <a:r>
              <a:rPr lang="en-US" altLang="zh-TW" sz="1100" dirty="0">
                <a:solidFill>
                  <a:srgbClr val="000000"/>
                </a:solidFill>
                <a:latin typeface="宋体" panose="02010600030101010101" pitchFamily="2" charset="-122"/>
                <a:cs typeface="Times New Roman" pitchFamily="18" charset="0"/>
              </a:rPr>
              <a:t>…</a:t>
            </a:r>
          </a:p>
        </p:txBody>
      </p:sp>
      <p:sp>
        <p:nvSpPr>
          <p:cNvPr id="26" name="矩形 25">
            <a:extLst>
              <a:ext uri="{FF2B5EF4-FFF2-40B4-BE49-F238E27FC236}">
                <a16:creationId xmlns:a16="http://schemas.microsoft.com/office/drawing/2014/main" id="{11E5DEBC-63A1-4209-5193-8B8F5496D96E}"/>
              </a:ext>
            </a:extLst>
          </p:cNvPr>
          <p:cNvSpPr/>
          <p:nvPr/>
        </p:nvSpPr>
        <p:spPr>
          <a:xfrm>
            <a:off x="6358809" y="3910218"/>
            <a:ext cx="1137600" cy="314125"/>
          </a:xfrm>
          <a:prstGeom prst="rect">
            <a:avLst/>
          </a:prstGeom>
        </p:spPr>
        <p:txBody>
          <a:bodyPr wrap="square">
            <a:spAutoFit/>
          </a:bodyPr>
          <a:lstStyle/>
          <a:p>
            <a:pPr algn="ctr">
              <a:lnSpc>
                <a:spcPct val="150000"/>
              </a:lnSpc>
            </a:pPr>
            <a:r>
              <a:rPr lang="en-US" altLang="zh-TW" sz="1100" dirty="0">
                <a:solidFill>
                  <a:srgbClr val="000000"/>
                </a:solidFill>
                <a:latin typeface="宋体" panose="02010600030101010101" pitchFamily="2" charset="-122"/>
                <a:cs typeface="Times New Roman" pitchFamily="18" charset="0"/>
              </a:rPr>
              <a:t>…</a:t>
            </a:r>
          </a:p>
        </p:txBody>
      </p:sp>
      <p:sp>
        <p:nvSpPr>
          <p:cNvPr id="41" name="矩形 40">
            <a:extLst>
              <a:ext uri="{FF2B5EF4-FFF2-40B4-BE49-F238E27FC236}">
                <a16:creationId xmlns:a16="http://schemas.microsoft.com/office/drawing/2014/main" id="{30B89A98-5C10-20C8-5F97-4C870216AB97}"/>
              </a:ext>
            </a:extLst>
          </p:cNvPr>
          <p:cNvSpPr/>
          <p:nvPr/>
        </p:nvSpPr>
        <p:spPr>
          <a:xfrm>
            <a:off x="7777089" y="3282208"/>
            <a:ext cx="1137600" cy="568041"/>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A-1-1</a:t>
            </a:r>
            <a:r>
              <a:rPr lang="zh-CN" altLang="en-US" sz="1100" dirty="0">
                <a:solidFill>
                  <a:srgbClr val="000000"/>
                </a:solidFill>
                <a:latin typeface="Times New Roman" pitchFamily="18" charset="0"/>
                <a:cs typeface="Times New Roman" pitchFamily="18" charset="0"/>
              </a:rPr>
              <a:t>」品牌</a:t>
            </a:r>
            <a:endParaRPr lang="zh-TW" altLang="en-US" sz="1100" dirty="0">
              <a:solidFill>
                <a:srgbClr val="000000"/>
              </a:solidFill>
              <a:latin typeface="Times New Roman" pitchFamily="18" charset="0"/>
              <a:cs typeface="Times New Roman" pitchFamily="18" charset="0"/>
            </a:endParaRPr>
          </a:p>
        </p:txBody>
      </p:sp>
      <p:sp>
        <p:nvSpPr>
          <p:cNvPr id="42" name="左大括号 41">
            <a:extLst>
              <a:ext uri="{FF2B5EF4-FFF2-40B4-BE49-F238E27FC236}">
                <a16:creationId xmlns:a16="http://schemas.microsoft.com/office/drawing/2014/main" id="{ED2781BA-3B98-F823-DB7A-EF0DC875E97E}"/>
              </a:ext>
            </a:extLst>
          </p:cNvPr>
          <p:cNvSpPr/>
          <p:nvPr/>
        </p:nvSpPr>
        <p:spPr>
          <a:xfrm>
            <a:off x="7501885" y="3331119"/>
            <a:ext cx="264989" cy="57992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E627357E-A787-E2D8-F5C0-2895827C5AFE}"/>
              </a:ext>
            </a:extLst>
          </p:cNvPr>
          <p:cNvSpPr/>
          <p:nvPr/>
        </p:nvSpPr>
        <p:spPr>
          <a:xfrm>
            <a:off x="7777088" y="3596922"/>
            <a:ext cx="1137600" cy="314125"/>
          </a:xfrm>
          <a:prstGeom prst="rect">
            <a:avLst/>
          </a:prstGeom>
        </p:spPr>
        <p:txBody>
          <a:bodyPr wrap="square">
            <a:spAutoFit/>
          </a:bodyPr>
          <a:lstStyle/>
          <a:p>
            <a:pPr algn="ctr">
              <a:lnSpc>
                <a:spcPct val="150000"/>
              </a:lnSpc>
            </a:pPr>
            <a:r>
              <a:rPr lang="en-US" altLang="zh-TW" sz="1100" dirty="0">
                <a:solidFill>
                  <a:srgbClr val="000000"/>
                </a:solidFill>
                <a:latin typeface="宋体" panose="02010600030101010101" pitchFamily="2" charset="-122"/>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88020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經</a:t>
            </a:r>
            <a:r>
              <a:rPr lang="zh-CN" altLang="en-US" sz="900" dirty="0">
                <a:solidFill>
                  <a:srgbClr val="000000"/>
                </a:solidFill>
                <a:latin typeface="Times New Roman" pitchFamily="18" charset="0"/>
                <a:cs typeface="Times New Roman" pitchFamily="18" charset="0"/>
              </a:rPr>
              <a:t>營、行銷企劃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Plan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4" y="775404"/>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經營</a:t>
            </a:r>
            <a:r>
              <a:rPr lang="zh-CN" altLang="en-US" sz="1100" dirty="0">
                <a:solidFill>
                  <a:srgbClr val="4D4D4D"/>
                </a:solidFill>
                <a:latin typeface="Times New Roman" pitchFamily="18" charset="0"/>
                <a:cs typeface="Times New Roman" pitchFamily="18" charset="0"/>
              </a:rPr>
              <a:t>、行銷</a:t>
            </a:r>
            <a:r>
              <a:rPr lang="zh-TW" altLang="en-US" sz="1100" dirty="0">
                <a:solidFill>
                  <a:srgbClr val="4D4D4D"/>
                </a:solidFill>
                <a:latin typeface="Times New Roman" pitchFamily="18" charset="0"/>
                <a:cs typeface="Times New Roman" pitchFamily="18" charset="0"/>
              </a:rPr>
              <a:t>企劃案</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Plan</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撰寫的重要原則</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8938F736-1D15-A6C4-2816-71B9310F8160}"/>
              </a:ext>
            </a:extLst>
          </p:cNvPr>
          <p:cNvSpPr/>
          <p:nvPr/>
        </p:nvSpPr>
        <p:spPr>
          <a:xfrm>
            <a:off x="437745" y="3152538"/>
            <a:ext cx="3497594"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經營、行銷企劃案（</a:t>
            </a:r>
            <a:r>
              <a:rPr lang="en-US" altLang="zh-CN" sz="1100" dirty="0">
                <a:solidFill>
                  <a:srgbClr val="000000"/>
                </a:solidFill>
                <a:latin typeface="Times New Roman" pitchFamily="18" charset="0"/>
                <a:cs typeface="Times New Roman" pitchFamily="18" charset="0"/>
              </a:rPr>
              <a:t>Marketing Plan</a:t>
            </a:r>
            <a:r>
              <a:rPr lang="zh-CN" altLang="en-US" sz="1100" dirty="0">
                <a:solidFill>
                  <a:srgbClr val="000000"/>
                </a:solidFill>
                <a:latin typeface="Times New Roman" pitchFamily="18" charset="0"/>
                <a:cs typeface="Times New Roman" pitchFamily="18" charset="0"/>
              </a:rPr>
              <a:t>）撰寫的九項原則</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6W</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2H</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1E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9077298D-971D-5ECC-DA21-BFE8EC7F07D6}"/>
              </a:ext>
            </a:extLst>
          </p:cNvPr>
          <p:cNvSpPr/>
          <p:nvPr/>
        </p:nvSpPr>
        <p:spPr>
          <a:xfrm>
            <a:off x="4210541" y="1972257"/>
            <a:ext cx="71267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What</a:t>
            </a:r>
            <a:r>
              <a:rPr lang="zh-TW" altLang="en-US" sz="1100" dirty="0">
                <a:solidFill>
                  <a:srgbClr val="000000"/>
                </a:solidFill>
                <a:latin typeface="Times New Roman" pitchFamily="18" charset="0"/>
                <a:cs typeface="Times New Roman" pitchFamily="18" charset="0"/>
              </a:rPr>
              <a:t>：做何事、何目的、何目標、何主題</a:t>
            </a:r>
          </a:p>
        </p:txBody>
      </p:sp>
      <p:sp>
        <p:nvSpPr>
          <p:cNvPr id="5" name="左大括号 4">
            <a:extLst>
              <a:ext uri="{FF2B5EF4-FFF2-40B4-BE49-F238E27FC236}">
                <a16:creationId xmlns:a16="http://schemas.microsoft.com/office/drawing/2014/main" id="{94E1BE94-26DF-7EBC-3C4A-69D620045B3F}"/>
              </a:ext>
            </a:extLst>
          </p:cNvPr>
          <p:cNvSpPr/>
          <p:nvPr/>
        </p:nvSpPr>
        <p:spPr>
          <a:xfrm>
            <a:off x="3935339" y="2021168"/>
            <a:ext cx="264989" cy="283451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0CFFBCA8-EBE7-DB5C-D90F-13122C34C52D}"/>
              </a:ext>
            </a:extLst>
          </p:cNvPr>
          <p:cNvSpPr/>
          <p:nvPr/>
        </p:nvSpPr>
        <p:spPr>
          <a:xfrm>
            <a:off x="4210539" y="2292298"/>
            <a:ext cx="71267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How</a:t>
            </a:r>
            <a:r>
              <a:rPr lang="zh-TW" altLang="en-US" sz="1100" dirty="0">
                <a:solidFill>
                  <a:srgbClr val="000000"/>
                </a:solidFill>
                <a:latin typeface="Times New Roman" pitchFamily="18" charset="0"/>
                <a:cs typeface="Times New Roman" pitchFamily="18" charset="0"/>
              </a:rPr>
              <a:t>：如何做，如何讓人相信是可以達成的</a:t>
            </a:r>
          </a:p>
        </p:txBody>
      </p:sp>
      <p:sp>
        <p:nvSpPr>
          <p:cNvPr id="7" name="矩形 6">
            <a:extLst>
              <a:ext uri="{FF2B5EF4-FFF2-40B4-BE49-F238E27FC236}">
                <a16:creationId xmlns:a16="http://schemas.microsoft.com/office/drawing/2014/main" id="{828231DA-C219-FFCC-3CC3-601A56754886}"/>
              </a:ext>
            </a:extLst>
          </p:cNvPr>
          <p:cNvSpPr/>
          <p:nvPr/>
        </p:nvSpPr>
        <p:spPr>
          <a:xfrm>
            <a:off x="4210540" y="2612345"/>
            <a:ext cx="71267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How Much</a:t>
            </a:r>
            <a:r>
              <a:rPr lang="zh-TW" altLang="en-US" sz="1100" dirty="0">
                <a:solidFill>
                  <a:srgbClr val="000000"/>
                </a:solidFill>
                <a:latin typeface="Times New Roman" pitchFamily="18" charset="0"/>
                <a:cs typeface="Times New Roman" pitchFamily="18" charset="0"/>
              </a:rPr>
              <a:t>：要多少預算、要花多少錢、有多少收入</a:t>
            </a:r>
          </a:p>
        </p:txBody>
      </p:sp>
      <p:sp>
        <p:nvSpPr>
          <p:cNvPr id="10" name="矩形 9">
            <a:extLst>
              <a:ext uri="{FF2B5EF4-FFF2-40B4-BE49-F238E27FC236}">
                <a16:creationId xmlns:a16="http://schemas.microsoft.com/office/drawing/2014/main" id="{96475405-C63C-3386-4ADA-4A101B9542E3}"/>
              </a:ext>
            </a:extLst>
          </p:cNvPr>
          <p:cNvSpPr/>
          <p:nvPr/>
        </p:nvSpPr>
        <p:spPr>
          <a:xfrm>
            <a:off x="4210540" y="2932401"/>
            <a:ext cx="71267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When</a:t>
            </a:r>
            <a:r>
              <a:rPr lang="zh-TW" altLang="en-US" sz="1100" dirty="0">
                <a:solidFill>
                  <a:srgbClr val="000000"/>
                </a:solidFill>
                <a:latin typeface="Times New Roman" pitchFamily="18" charset="0"/>
                <a:cs typeface="Times New Roman" pitchFamily="18" charset="0"/>
              </a:rPr>
              <a:t>：何時做，時程計畫安排</a:t>
            </a:r>
          </a:p>
        </p:txBody>
      </p:sp>
      <p:sp>
        <p:nvSpPr>
          <p:cNvPr id="11" name="矩形 10">
            <a:extLst>
              <a:ext uri="{FF2B5EF4-FFF2-40B4-BE49-F238E27FC236}">
                <a16:creationId xmlns:a16="http://schemas.microsoft.com/office/drawing/2014/main" id="{9B5F8E23-7A5A-5CCA-BC61-ED7023D631E1}"/>
              </a:ext>
            </a:extLst>
          </p:cNvPr>
          <p:cNvSpPr/>
          <p:nvPr/>
        </p:nvSpPr>
        <p:spPr>
          <a:xfrm>
            <a:off x="4210539" y="3252438"/>
            <a:ext cx="71267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Who</a:t>
            </a:r>
            <a:r>
              <a:rPr lang="zh-TW" altLang="en-US" sz="1100" dirty="0">
                <a:solidFill>
                  <a:srgbClr val="000000"/>
                </a:solidFill>
                <a:latin typeface="Times New Roman" pitchFamily="18" charset="0"/>
                <a:cs typeface="Times New Roman" pitchFamily="18" charset="0"/>
              </a:rPr>
              <a:t>：何人做，組織、人力、配置</a:t>
            </a:r>
          </a:p>
        </p:txBody>
      </p:sp>
      <p:sp>
        <p:nvSpPr>
          <p:cNvPr id="12" name="矩形 11">
            <a:extLst>
              <a:ext uri="{FF2B5EF4-FFF2-40B4-BE49-F238E27FC236}">
                <a16:creationId xmlns:a16="http://schemas.microsoft.com/office/drawing/2014/main" id="{AAE3AA76-311A-79D2-1F5C-D0E77A9D37A0}"/>
              </a:ext>
            </a:extLst>
          </p:cNvPr>
          <p:cNvSpPr/>
          <p:nvPr/>
        </p:nvSpPr>
        <p:spPr>
          <a:xfrm>
            <a:off x="4210540" y="3582213"/>
            <a:ext cx="71267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Where</a:t>
            </a:r>
            <a:r>
              <a:rPr lang="zh-TW" altLang="en-US" sz="1100" dirty="0">
                <a:solidFill>
                  <a:srgbClr val="000000"/>
                </a:solidFill>
                <a:latin typeface="Times New Roman" pitchFamily="18" charset="0"/>
                <a:cs typeface="Times New Roman" pitchFamily="18" charset="0"/>
              </a:rPr>
              <a:t>：何</a:t>
            </a:r>
            <a:r>
              <a:rPr lang="zh-CN" altLang="en-US" sz="1100" dirty="0">
                <a:solidFill>
                  <a:srgbClr val="000000"/>
                </a:solidFill>
                <a:latin typeface="Times New Roman" pitchFamily="18" charset="0"/>
                <a:cs typeface="Times New Roman" pitchFamily="18" charset="0"/>
              </a:rPr>
              <a:t>地方</a:t>
            </a:r>
            <a:r>
              <a:rPr lang="zh-TW" altLang="en-US" sz="1100" dirty="0">
                <a:solidFill>
                  <a:srgbClr val="000000"/>
                </a:solidFill>
                <a:latin typeface="Times New Roman" pitchFamily="18" charset="0"/>
                <a:cs typeface="Times New Roman" pitchFamily="18" charset="0"/>
              </a:rPr>
              <a:t>做，國内、國外、單一地、多元地</a:t>
            </a:r>
          </a:p>
        </p:txBody>
      </p:sp>
      <p:sp>
        <p:nvSpPr>
          <p:cNvPr id="13" name="矩形 12">
            <a:extLst>
              <a:ext uri="{FF2B5EF4-FFF2-40B4-BE49-F238E27FC236}">
                <a16:creationId xmlns:a16="http://schemas.microsoft.com/office/drawing/2014/main" id="{75D184C6-284D-5CE6-F96B-D51F2E994237}"/>
              </a:ext>
            </a:extLst>
          </p:cNvPr>
          <p:cNvSpPr/>
          <p:nvPr/>
        </p:nvSpPr>
        <p:spPr>
          <a:xfrm>
            <a:off x="4207296" y="3904822"/>
            <a:ext cx="712671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Why</a:t>
            </a:r>
            <a:r>
              <a:rPr lang="zh-TW" altLang="en-US" sz="1100" dirty="0">
                <a:solidFill>
                  <a:srgbClr val="000000"/>
                </a:solidFill>
                <a:latin typeface="Times New Roman" pitchFamily="18" charset="0"/>
                <a:cs typeface="Times New Roman" pitchFamily="18" charset="0"/>
              </a:rPr>
              <a:t>：為什麽如此做（產業分析、市場分析、顧客分析、競爭者分析、自我分析、外部環境分析、科技分析）</a:t>
            </a:r>
          </a:p>
        </p:txBody>
      </p:sp>
      <p:sp>
        <p:nvSpPr>
          <p:cNvPr id="14" name="矩形 13">
            <a:extLst>
              <a:ext uri="{FF2B5EF4-FFF2-40B4-BE49-F238E27FC236}">
                <a16:creationId xmlns:a16="http://schemas.microsoft.com/office/drawing/2014/main" id="{979A2563-CB84-8655-E0BC-FD28D2BCE3BD}"/>
              </a:ext>
            </a:extLst>
          </p:cNvPr>
          <p:cNvSpPr/>
          <p:nvPr/>
        </p:nvSpPr>
        <p:spPr>
          <a:xfrm>
            <a:off x="4210540" y="4218947"/>
            <a:ext cx="71267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Whom</a:t>
            </a:r>
            <a:r>
              <a:rPr lang="zh-TW" altLang="en-US" sz="1100" dirty="0">
                <a:solidFill>
                  <a:srgbClr val="000000"/>
                </a:solidFill>
                <a:latin typeface="Times New Roman" pitchFamily="18" charset="0"/>
                <a:cs typeface="Times New Roman" pitchFamily="18" charset="0"/>
              </a:rPr>
              <a:t>：對象與目標是誰</a:t>
            </a:r>
          </a:p>
        </p:txBody>
      </p:sp>
      <p:sp>
        <p:nvSpPr>
          <p:cNvPr id="15" name="矩形 14">
            <a:extLst>
              <a:ext uri="{FF2B5EF4-FFF2-40B4-BE49-F238E27FC236}">
                <a16:creationId xmlns:a16="http://schemas.microsoft.com/office/drawing/2014/main" id="{F9E8648A-4A98-2783-2F2D-77E2FBB3F316}"/>
              </a:ext>
            </a:extLst>
          </p:cNvPr>
          <p:cNvSpPr/>
          <p:nvPr/>
        </p:nvSpPr>
        <p:spPr>
          <a:xfrm>
            <a:off x="4207296" y="4541556"/>
            <a:ext cx="712671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Evaluation</a:t>
            </a:r>
            <a:r>
              <a:rPr lang="zh-TW" altLang="en-US" sz="1100" dirty="0">
                <a:solidFill>
                  <a:srgbClr val="000000"/>
                </a:solidFill>
                <a:latin typeface="Times New Roman" pitchFamily="18" charset="0"/>
                <a:cs typeface="Times New Roman" pitchFamily="18" charset="0"/>
              </a:rPr>
              <a:t>：效益評估，有形或無形效益</a:t>
            </a:r>
          </a:p>
        </p:txBody>
      </p:sp>
    </p:spTree>
    <p:extLst>
      <p:ext uri="{BB962C8B-B14F-4D97-AF65-F5344CB8AC3E}">
        <p14:creationId xmlns:p14="http://schemas.microsoft.com/office/powerpoint/2010/main" val="16103693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經</a:t>
            </a:r>
            <a:r>
              <a:rPr lang="zh-CN" altLang="en-US" sz="900" dirty="0">
                <a:solidFill>
                  <a:srgbClr val="000000"/>
                </a:solidFill>
                <a:latin typeface="Times New Roman" pitchFamily="18" charset="0"/>
                <a:cs typeface="Times New Roman" pitchFamily="18" charset="0"/>
              </a:rPr>
              <a:t>營、行銷企劃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Plan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4" y="775404"/>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撰寫經營</a:t>
            </a:r>
            <a:r>
              <a:rPr lang="zh-CN" altLang="en-US" sz="1100" dirty="0">
                <a:solidFill>
                  <a:srgbClr val="4D4D4D"/>
                </a:solidFill>
                <a:latin typeface="Times New Roman" pitchFamily="18" charset="0"/>
                <a:cs typeface="Times New Roman" pitchFamily="18" charset="0"/>
              </a:rPr>
              <a:t>、行銷</a:t>
            </a:r>
            <a:r>
              <a:rPr lang="zh-TW" altLang="en-US" sz="1100" dirty="0">
                <a:solidFill>
                  <a:srgbClr val="4D4D4D"/>
                </a:solidFill>
                <a:latin typeface="Times New Roman" pitchFamily="18" charset="0"/>
                <a:cs typeface="Times New Roman" pitchFamily="18" charset="0"/>
              </a:rPr>
              <a:t>企劃案</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Plan</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的步驟與注意要點</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A7220400-6440-5A97-4C4B-98EC356A01DC}"/>
              </a:ext>
            </a:extLst>
          </p:cNvPr>
          <p:cNvSpPr/>
          <p:nvPr/>
        </p:nvSpPr>
        <p:spPr>
          <a:xfrm>
            <a:off x="718270" y="1828227"/>
            <a:ext cx="1505715"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企劃案的來源</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Source of Plan</a:t>
            </a:r>
            <a:r>
              <a:rPr lang="zh-TW" altLang="en-US"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48794405-9D1E-B659-0CF0-913A5ABFB869}"/>
              </a:ext>
            </a:extLst>
          </p:cNvPr>
          <p:cNvSpPr/>
          <p:nvPr/>
        </p:nvSpPr>
        <p:spPr>
          <a:xfrm>
            <a:off x="2821872" y="1828227"/>
            <a:ext cx="2770043"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2</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界定問題、明確問題</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Define Problem, Clarify Problem</a:t>
            </a:r>
            <a:r>
              <a:rPr lang="zh-TW" altLang="en-US"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7B310CF6-A147-9585-E940-2BC14C8C9FEE}"/>
              </a:ext>
            </a:extLst>
          </p:cNvPr>
          <p:cNvSpPr/>
          <p:nvPr/>
        </p:nvSpPr>
        <p:spPr>
          <a:xfrm>
            <a:off x="2228814" y="1909499"/>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AA6659B9-391B-B77D-EF2A-DAF1083187B6}"/>
              </a:ext>
            </a:extLst>
          </p:cNvPr>
          <p:cNvSpPr/>
          <p:nvPr/>
        </p:nvSpPr>
        <p:spPr>
          <a:xfrm>
            <a:off x="6195310" y="1828227"/>
            <a:ext cx="2472232"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3</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架構綱要項目</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Construct Report Frame Work</a:t>
            </a:r>
            <a:r>
              <a:rPr lang="zh-TW" altLang="en-US"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EE9E0315-1166-3129-B6E2-F475D9E1D7D9}"/>
              </a:ext>
            </a:extLst>
          </p:cNvPr>
          <p:cNvSpPr/>
          <p:nvPr/>
        </p:nvSpPr>
        <p:spPr>
          <a:xfrm>
            <a:off x="5605218" y="1909499"/>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2B7AB3E9-CE4B-F4CA-6B74-8DB2AB2D7206}"/>
              </a:ext>
            </a:extLst>
          </p:cNvPr>
          <p:cNvSpPr/>
          <p:nvPr/>
        </p:nvSpPr>
        <p:spPr>
          <a:xfrm>
            <a:off x="8667542" y="1909499"/>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56068CB6-80AD-4D1D-7E13-CAB5772F2C61}"/>
              </a:ext>
            </a:extLst>
          </p:cNvPr>
          <p:cNvSpPr/>
          <p:nvPr/>
        </p:nvSpPr>
        <p:spPr>
          <a:xfrm>
            <a:off x="748342" y="3716090"/>
            <a:ext cx="974732"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5</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資料整理、過濾</a:t>
            </a:r>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運用</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2CEB0D79-31A6-4B9A-8056-CEFA465BC839}"/>
              </a:ext>
            </a:extLst>
          </p:cNvPr>
          <p:cNvSpPr/>
          <p:nvPr/>
        </p:nvSpPr>
        <p:spPr>
          <a:xfrm>
            <a:off x="2326456" y="3716092"/>
            <a:ext cx="118682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6</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提出可行解決方案及創意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7" name="矩形 16">
            <a:extLst>
              <a:ext uri="{FF2B5EF4-FFF2-40B4-BE49-F238E27FC236}">
                <a16:creationId xmlns:a16="http://schemas.microsoft.com/office/drawing/2014/main" id="{73EABA8F-2601-1C23-5281-5A1958C8B714}"/>
              </a:ext>
            </a:extLst>
          </p:cNvPr>
          <p:cNvSpPr/>
          <p:nvPr/>
        </p:nvSpPr>
        <p:spPr>
          <a:xfrm>
            <a:off x="1732085" y="3793190"/>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AA2AF122-0E2A-7C41-50CB-1CE7A1C81D1B}"/>
              </a:ext>
            </a:extLst>
          </p:cNvPr>
          <p:cNvSpPr/>
          <p:nvPr/>
        </p:nvSpPr>
        <p:spPr>
          <a:xfrm>
            <a:off x="4113839" y="3716094"/>
            <a:ext cx="147274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7</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展開跨部門、跨小組討論，並做修正</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5EFFD603-3F9D-FB78-B57C-87692EE0E087}"/>
              </a:ext>
            </a:extLst>
          </p:cNvPr>
          <p:cNvSpPr/>
          <p:nvPr/>
        </p:nvSpPr>
        <p:spPr>
          <a:xfrm>
            <a:off x="5594461" y="3797364"/>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AB6B7D21-B588-3C43-991D-09C02DF78B86}"/>
              </a:ext>
            </a:extLst>
          </p:cNvPr>
          <p:cNvSpPr/>
          <p:nvPr/>
        </p:nvSpPr>
        <p:spPr>
          <a:xfrm>
            <a:off x="3520624" y="3797365"/>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7B06A6D3-E6D7-9488-9197-9FD8F9602189}"/>
              </a:ext>
            </a:extLst>
          </p:cNvPr>
          <p:cNvSpPr/>
          <p:nvPr/>
        </p:nvSpPr>
        <p:spPr>
          <a:xfrm>
            <a:off x="6186743" y="3711276"/>
            <a:ext cx="118682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8</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向決策者提報、修正及定案</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2" name="矩形 21">
            <a:extLst>
              <a:ext uri="{FF2B5EF4-FFF2-40B4-BE49-F238E27FC236}">
                <a16:creationId xmlns:a16="http://schemas.microsoft.com/office/drawing/2014/main" id="{4640F36D-623A-7E36-55DF-ACA827A0F383}"/>
              </a:ext>
            </a:extLst>
          </p:cNvPr>
          <p:cNvSpPr/>
          <p:nvPr/>
        </p:nvSpPr>
        <p:spPr>
          <a:xfrm>
            <a:off x="7973060" y="3711276"/>
            <a:ext cx="829177"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9</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展開執行</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3" name="矩形 22">
            <a:extLst>
              <a:ext uri="{FF2B5EF4-FFF2-40B4-BE49-F238E27FC236}">
                <a16:creationId xmlns:a16="http://schemas.microsoft.com/office/drawing/2014/main" id="{ABEF159E-6583-E586-A382-BF400EFF2CD3}"/>
              </a:ext>
            </a:extLst>
          </p:cNvPr>
          <p:cNvSpPr/>
          <p:nvPr/>
        </p:nvSpPr>
        <p:spPr>
          <a:xfrm>
            <a:off x="9396701" y="3711276"/>
            <a:ext cx="1452611"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10</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執行後，隨即檢討、再修正策略方案</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4" name="矩形 23">
            <a:extLst>
              <a:ext uri="{FF2B5EF4-FFF2-40B4-BE49-F238E27FC236}">
                <a16:creationId xmlns:a16="http://schemas.microsoft.com/office/drawing/2014/main" id="{AE1DF0EC-DAE2-A5A6-5B78-D4514E4A02EB}"/>
              </a:ext>
            </a:extLst>
          </p:cNvPr>
          <p:cNvSpPr/>
          <p:nvPr/>
        </p:nvSpPr>
        <p:spPr>
          <a:xfrm>
            <a:off x="7379984" y="379254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3E108307-BFEC-C365-C206-4B1912E5F0AE}"/>
              </a:ext>
            </a:extLst>
          </p:cNvPr>
          <p:cNvSpPr/>
          <p:nvPr/>
        </p:nvSpPr>
        <p:spPr>
          <a:xfrm>
            <a:off x="8802238" y="379254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cxnSp>
        <p:nvCxnSpPr>
          <p:cNvPr id="28" name="连接符: 肘形 27">
            <a:extLst>
              <a:ext uri="{FF2B5EF4-FFF2-40B4-BE49-F238E27FC236}">
                <a16:creationId xmlns:a16="http://schemas.microsoft.com/office/drawing/2014/main" id="{2E449429-02C9-8D6B-7DFA-2A99BD8FC879}"/>
              </a:ext>
            </a:extLst>
          </p:cNvPr>
          <p:cNvCxnSpPr>
            <a:cxnSpLocks/>
            <a:stCxn id="30" idx="3"/>
          </p:cNvCxnSpPr>
          <p:nvPr/>
        </p:nvCxnSpPr>
        <p:spPr>
          <a:xfrm flipH="1">
            <a:off x="403860" y="2278470"/>
            <a:ext cx="10426020" cy="1093522"/>
          </a:xfrm>
          <a:prstGeom prst="bentConnector3">
            <a:avLst>
              <a:gd name="adj1" fmla="val -2193"/>
            </a:avLst>
          </a:prstGeom>
          <a:ln>
            <a:solidFill>
              <a:srgbClr val="336600"/>
            </a:solidFill>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168E3C07-E6CB-0A7F-FC55-CFFBD7A02130}"/>
              </a:ext>
            </a:extLst>
          </p:cNvPr>
          <p:cNvCxnSpPr>
            <a:cxnSpLocks/>
            <a:endCxn id="15" idx="1"/>
          </p:cNvCxnSpPr>
          <p:nvPr/>
        </p:nvCxnSpPr>
        <p:spPr>
          <a:xfrm rot="16200000" flipH="1">
            <a:off x="177788" y="3598064"/>
            <a:ext cx="796626" cy="344482"/>
          </a:xfrm>
          <a:prstGeom prst="bentConnector2">
            <a:avLst/>
          </a:prstGeom>
          <a:ln>
            <a:solidFill>
              <a:srgbClr val="336600"/>
            </a:solidFill>
            <a:headEnd w="med" len="lg"/>
            <a:tailEnd type="stealth" w="lg" len="lg"/>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C2CEC178-8BA7-3419-F456-77BD900875D6}"/>
              </a:ext>
            </a:extLst>
          </p:cNvPr>
          <p:cNvSpPr/>
          <p:nvPr/>
        </p:nvSpPr>
        <p:spPr>
          <a:xfrm>
            <a:off x="9263010" y="1825942"/>
            <a:ext cx="156687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4</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蒐集資料</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Collecting Data</a:t>
            </a:r>
            <a:r>
              <a:rPr lang="zh-TW" altLang="en-US"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14524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經</a:t>
            </a:r>
            <a:r>
              <a:rPr lang="zh-CN" altLang="en-US" sz="900" dirty="0">
                <a:solidFill>
                  <a:srgbClr val="000000"/>
                </a:solidFill>
                <a:latin typeface="Times New Roman" pitchFamily="18" charset="0"/>
                <a:cs typeface="Times New Roman" pitchFamily="18" charset="0"/>
              </a:rPr>
              <a:t>營、行銷企劃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Plan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4" y="1057509"/>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經營</a:t>
            </a:r>
            <a:r>
              <a:rPr lang="zh-CN" altLang="en-US" sz="1100" dirty="0">
                <a:solidFill>
                  <a:srgbClr val="4D4D4D"/>
                </a:solidFill>
                <a:latin typeface="Times New Roman" pitchFamily="18" charset="0"/>
                <a:cs typeface="Times New Roman" pitchFamily="18" charset="0"/>
              </a:rPr>
              <a:t>、行銷</a:t>
            </a:r>
            <a:r>
              <a:rPr lang="zh-TW" altLang="en-US" sz="1100" dirty="0">
                <a:solidFill>
                  <a:srgbClr val="4D4D4D"/>
                </a:solidFill>
                <a:latin typeface="Times New Roman" pitchFamily="18" charset="0"/>
                <a:cs typeface="Times New Roman" pitchFamily="18" charset="0"/>
              </a:rPr>
              <a:t>企劃案</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Plan</a:t>
            </a:r>
            <a:r>
              <a:rPr lang="zh-CN" altLang="en-US" sz="1100" dirty="0">
                <a:solidFill>
                  <a:srgbClr val="4D4D4D"/>
                </a:solidFill>
                <a:latin typeface="Times New Roman" pitchFamily="18" charset="0"/>
                <a:cs typeface="Times New Roman" pitchFamily="18" charset="0"/>
              </a:rPr>
              <a:t>）的内容</a:t>
            </a:r>
            <a:r>
              <a:rPr lang="zh-TW"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Content of Marketing Plan</a:t>
            </a:r>
            <a:r>
              <a:rPr lang="zh-TW"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96EBCC65-576B-F532-D565-DEC3DAF7CBC0}"/>
              </a:ext>
            </a:extLst>
          </p:cNvPr>
          <p:cNvSpPr/>
          <p:nvPr/>
        </p:nvSpPr>
        <p:spPr>
          <a:xfrm>
            <a:off x="1079773" y="3178428"/>
            <a:ext cx="4694099"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經營、行銷企劃案（</a:t>
            </a:r>
            <a:r>
              <a:rPr lang="en-US" altLang="zh-CN" sz="1100" dirty="0">
                <a:solidFill>
                  <a:srgbClr val="000000"/>
                </a:solidFill>
                <a:latin typeface="Times New Roman" pitchFamily="18" charset="0"/>
                <a:cs typeface="Times New Roman" pitchFamily="18" charset="0"/>
              </a:rPr>
              <a:t>Marketing Plan</a:t>
            </a:r>
            <a:r>
              <a:rPr lang="zh-CN" altLang="en-US" sz="1100" dirty="0">
                <a:solidFill>
                  <a:srgbClr val="000000"/>
                </a:solidFill>
                <a:latin typeface="Times New Roman" pitchFamily="18" charset="0"/>
                <a:cs typeface="Times New Roman" pitchFamily="18" charset="0"/>
              </a:rPr>
              <a:t>）的内容（</a:t>
            </a:r>
            <a:r>
              <a:rPr lang="en-US" altLang="zh-CN" sz="1100" dirty="0">
                <a:solidFill>
                  <a:srgbClr val="000000"/>
                </a:solidFill>
                <a:latin typeface="Times New Roman" pitchFamily="18" charset="0"/>
                <a:cs typeface="Times New Roman" pitchFamily="18" charset="0"/>
              </a:rPr>
              <a:t>Content of Marketing Plan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3EC415C4-B76A-79F5-0921-482AC720F660}"/>
              </a:ext>
            </a:extLst>
          </p:cNvPr>
          <p:cNvSpPr/>
          <p:nvPr/>
        </p:nvSpPr>
        <p:spPr>
          <a:xfrm>
            <a:off x="6049075" y="2030627"/>
            <a:ext cx="370777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、執行摘要（</a:t>
            </a:r>
            <a:r>
              <a:rPr lang="en-US" altLang="zh-TW" sz="1100" dirty="0">
                <a:solidFill>
                  <a:srgbClr val="000000"/>
                </a:solidFill>
                <a:latin typeface="Times New Roman" pitchFamily="18" charset="0"/>
                <a:cs typeface="Times New Roman" pitchFamily="18" charset="0"/>
              </a:rPr>
              <a:t>Executive Summary</a:t>
            </a:r>
            <a:r>
              <a:rPr lang="zh-TW" altLang="en-US" sz="1100" dirty="0">
                <a:solidFill>
                  <a:srgbClr val="000000"/>
                </a:solidFill>
                <a:latin typeface="Times New Roman" pitchFamily="18" charset="0"/>
                <a:cs typeface="Times New Roman" pitchFamily="18" charset="0"/>
              </a:rPr>
              <a:t>）</a:t>
            </a:r>
          </a:p>
        </p:txBody>
      </p:sp>
      <p:sp>
        <p:nvSpPr>
          <p:cNvPr id="5" name="左大括号 4">
            <a:extLst>
              <a:ext uri="{FF2B5EF4-FFF2-40B4-BE49-F238E27FC236}">
                <a16:creationId xmlns:a16="http://schemas.microsoft.com/office/drawing/2014/main" id="{27F9CB49-87F5-EA46-1FC5-7AB90AD97A36}"/>
              </a:ext>
            </a:extLst>
          </p:cNvPr>
          <p:cNvSpPr/>
          <p:nvPr/>
        </p:nvSpPr>
        <p:spPr>
          <a:xfrm>
            <a:off x="5773872" y="2079539"/>
            <a:ext cx="264989" cy="251190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92C4C522-6D9C-94A2-8AD1-3B16285D94BD}"/>
              </a:ext>
            </a:extLst>
          </p:cNvPr>
          <p:cNvSpPr/>
          <p:nvPr/>
        </p:nvSpPr>
        <p:spPr>
          <a:xfrm>
            <a:off x="6049072" y="2350668"/>
            <a:ext cx="37077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、目前行銷（市場）狀況（</a:t>
            </a:r>
            <a:r>
              <a:rPr lang="en-US" altLang="zh-TW" sz="1100" dirty="0">
                <a:solidFill>
                  <a:srgbClr val="000000"/>
                </a:solidFill>
                <a:latin typeface="Times New Roman" pitchFamily="18" charset="0"/>
                <a:cs typeface="Times New Roman" pitchFamily="18" charset="0"/>
              </a:rPr>
              <a:t>Current Marketing Situation</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39DF3E27-259D-9BE9-D1A7-580C304DE506}"/>
              </a:ext>
            </a:extLst>
          </p:cNvPr>
          <p:cNvSpPr/>
          <p:nvPr/>
        </p:nvSpPr>
        <p:spPr>
          <a:xfrm>
            <a:off x="6049073" y="2670715"/>
            <a:ext cx="37077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、機會與問題分析（</a:t>
            </a:r>
            <a:r>
              <a:rPr lang="en-US" altLang="zh-TW" sz="1100" dirty="0">
                <a:solidFill>
                  <a:srgbClr val="000000"/>
                </a:solidFill>
                <a:latin typeface="Times New Roman" pitchFamily="18" charset="0"/>
                <a:cs typeface="Times New Roman" pitchFamily="18" charset="0"/>
              </a:rPr>
              <a:t>Opportunity and Threat Analysis</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D7C62A58-B11E-62C4-C014-1C77D4EA907C}"/>
              </a:ext>
            </a:extLst>
          </p:cNvPr>
          <p:cNvSpPr/>
          <p:nvPr/>
        </p:nvSpPr>
        <p:spPr>
          <a:xfrm>
            <a:off x="6049073" y="2990771"/>
            <a:ext cx="37077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、確立目標（</a:t>
            </a:r>
            <a:r>
              <a:rPr lang="en-US" altLang="zh-TW" sz="1100" dirty="0">
                <a:solidFill>
                  <a:srgbClr val="000000"/>
                </a:solidFill>
                <a:latin typeface="Times New Roman" pitchFamily="18" charset="0"/>
                <a:cs typeface="Times New Roman" pitchFamily="18" charset="0"/>
              </a:rPr>
              <a:t>Objective</a:t>
            </a:r>
            <a:r>
              <a:rPr lang="zh-TW" altLang="en-US" sz="1100" dirty="0">
                <a:solidFill>
                  <a:srgbClr val="000000"/>
                </a:solidFill>
                <a:latin typeface="Times New Roman" pitchFamily="18" charset="0"/>
                <a:cs typeface="Times New Roman" pitchFamily="18" charset="0"/>
              </a:rPr>
              <a:t>）</a:t>
            </a:r>
          </a:p>
        </p:txBody>
      </p:sp>
      <p:sp>
        <p:nvSpPr>
          <p:cNvPr id="11" name="矩形 10">
            <a:extLst>
              <a:ext uri="{FF2B5EF4-FFF2-40B4-BE49-F238E27FC236}">
                <a16:creationId xmlns:a16="http://schemas.microsoft.com/office/drawing/2014/main" id="{26AACB28-0D02-8728-8631-DE827AB75407}"/>
              </a:ext>
            </a:extLst>
          </p:cNvPr>
          <p:cNvSpPr/>
          <p:nvPr/>
        </p:nvSpPr>
        <p:spPr>
          <a:xfrm>
            <a:off x="6049073" y="3310808"/>
            <a:ext cx="370777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、行銷策略（</a:t>
            </a:r>
            <a:r>
              <a:rPr lang="en-US" altLang="zh-TW" sz="1100" dirty="0">
                <a:solidFill>
                  <a:srgbClr val="000000"/>
                </a:solidFill>
                <a:latin typeface="Times New Roman" pitchFamily="18" charset="0"/>
                <a:cs typeface="Times New Roman" pitchFamily="18" charset="0"/>
              </a:rPr>
              <a:t>Marketing Strategy</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3E774BAE-C2C5-E060-DC58-A9162C2F2385}"/>
              </a:ext>
            </a:extLst>
          </p:cNvPr>
          <p:cNvSpPr/>
          <p:nvPr/>
        </p:nvSpPr>
        <p:spPr>
          <a:xfrm>
            <a:off x="6049074" y="3640583"/>
            <a:ext cx="370777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、執行方案（</a:t>
            </a:r>
            <a:r>
              <a:rPr lang="en-US" altLang="zh-TW" sz="1100" dirty="0">
                <a:solidFill>
                  <a:srgbClr val="000000"/>
                </a:solidFill>
                <a:latin typeface="Times New Roman" pitchFamily="18" charset="0"/>
                <a:cs typeface="Times New Roman" pitchFamily="18" charset="0"/>
              </a:rPr>
              <a:t>Action Program</a:t>
            </a:r>
            <a:r>
              <a:rPr lang="zh-TW" altLang="en-US" sz="1100" dirty="0">
                <a:solidFill>
                  <a:srgbClr val="000000"/>
                </a:solidFill>
                <a:latin typeface="Times New Roman" pitchFamily="18" charset="0"/>
                <a:cs typeface="Times New Roman" pitchFamily="18" charset="0"/>
              </a:rPr>
              <a:t>）</a:t>
            </a:r>
          </a:p>
        </p:txBody>
      </p:sp>
      <p:sp>
        <p:nvSpPr>
          <p:cNvPr id="13" name="矩形 12">
            <a:extLst>
              <a:ext uri="{FF2B5EF4-FFF2-40B4-BE49-F238E27FC236}">
                <a16:creationId xmlns:a16="http://schemas.microsoft.com/office/drawing/2014/main" id="{A0BF04FA-58F3-9E86-C904-0B069E15B356}"/>
              </a:ext>
            </a:extLst>
          </p:cNvPr>
          <p:cNvSpPr/>
          <p:nvPr/>
        </p:nvSpPr>
        <p:spPr>
          <a:xfrm>
            <a:off x="6045830" y="3963192"/>
            <a:ext cx="37077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、預估損益表（</a:t>
            </a:r>
            <a:r>
              <a:rPr lang="en-US" altLang="zh-TW" sz="1100" dirty="0">
                <a:solidFill>
                  <a:srgbClr val="000000"/>
                </a:solidFill>
                <a:latin typeface="Times New Roman" pitchFamily="18" charset="0"/>
                <a:cs typeface="Times New Roman" pitchFamily="18" charset="0"/>
              </a:rPr>
              <a:t>Projected Income Statement</a:t>
            </a:r>
            <a:r>
              <a:rPr lang="zh-TW" altLang="en-US" sz="11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72783D5D-BA67-0D6C-5053-A67929788072}"/>
              </a:ext>
            </a:extLst>
          </p:cNvPr>
          <p:cNvSpPr/>
          <p:nvPr/>
        </p:nvSpPr>
        <p:spPr>
          <a:xfrm>
            <a:off x="6049074" y="4277317"/>
            <a:ext cx="370777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、控制、評估與再修正</a:t>
            </a:r>
          </a:p>
        </p:txBody>
      </p:sp>
    </p:spTree>
    <p:extLst>
      <p:ext uri="{BB962C8B-B14F-4D97-AF65-F5344CB8AC3E}">
        <p14:creationId xmlns:p14="http://schemas.microsoft.com/office/powerpoint/2010/main" val="29127402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經</a:t>
            </a:r>
            <a:r>
              <a:rPr lang="zh-CN" altLang="en-US" sz="900" dirty="0">
                <a:solidFill>
                  <a:srgbClr val="000000"/>
                </a:solidFill>
                <a:latin typeface="Times New Roman" pitchFamily="18" charset="0"/>
                <a:cs typeface="Times New Roman" pitchFamily="18" charset="0"/>
              </a:rPr>
              <a:t>營、行銷企劃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Plan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E9367E9-A615-3CE1-8A96-391E2BD87CF9}"/>
              </a:ext>
            </a:extLst>
          </p:cNvPr>
          <p:cNvSpPr/>
          <p:nvPr/>
        </p:nvSpPr>
        <p:spPr>
          <a:xfrm>
            <a:off x="1467339" y="649771"/>
            <a:ext cx="6696808"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在規劃及執行經營、行銷企劃案（</a:t>
            </a:r>
            <a:r>
              <a:rPr lang="en-US" altLang="zh-TW" sz="1100" dirty="0">
                <a:solidFill>
                  <a:srgbClr val="4D4D4D"/>
                </a:solidFill>
                <a:latin typeface="Times New Roman" pitchFamily="18" charset="0"/>
                <a:cs typeface="Times New Roman" pitchFamily="18" charset="0"/>
              </a:rPr>
              <a:t>Marketing Plan</a:t>
            </a:r>
            <a:r>
              <a:rPr lang="zh-TW" altLang="en-US" sz="1100" dirty="0">
                <a:solidFill>
                  <a:srgbClr val="4D4D4D"/>
                </a:solidFill>
                <a:latin typeface="Times New Roman" pitchFamily="18" charset="0"/>
                <a:cs typeface="Times New Roman" pitchFamily="18" charset="0"/>
              </a:rPr>
              <a:t>）時，可以歸納下列成功關鍵的二十一項要點：</a:t>
            </a:r>
          </a:p>
        </p:txBody>
      </p:sp>
      <p:sp>
        <p:nvSpPr>
          <p:cNvPr id="3" name="矩形 2">
            <a:extLst>
              <a:ext uri="{FF2B5EF4-FFF2-40B4-BE49-F238E27FC236}">
                <a16:creationId xmlns:a16="http://schemas.microsoft.com/office/drawing/2014/main" id="{9792A7F9-31C7-7BCD-EE31-519C5D4F1F60}"/>
              </a:ext>
            </a:extLst>
          </p:cNvPr>
          <p:cNvSpPr/>
          <p:nvPr/>
        </p:nvSpPr>
        <p:spPr>
          <a:xfrm>
            <a:off x="1543049" y="3248907"/>
            <a:ext cx="387355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成功經營、行銷企劃案（</a:t>
            </a:r>
            <a:r>
              <a:rPr lang="en-US" altLang="zh-TW" sz="1100" dirty="0">
                <a:solidFill>
                  <a:srgbClr val="000000"/>
                </a:solidFill>
                <a:latin typeface="Times New Roman" pitchFamily="18" charset="0"/>
                <a:cs typeface="Times New Roman" pitchFamily="18" charset="0"/>
              </a:rPr>
              <a:t>Marketing Plan</a:t>
            </a:r>
            <a:r>
              <a:rPr lang="zh-TW" altLang="en-US" sz="1100" dirty="0">
                <a:solidFill>
                  <a:srgbClr val="000000"/>
                </a:solidFill>
                <a:latin typeface="Times New Roman" pitchFamily="18" charset="0"/>
                <a:cs typeface="Times New Roman" pitchFamily="18" charset="0"/>
              </a:rPr>
              <a:t>）的關鍵二十一點</a:t>
            </a:r>
          </a:p>
        </p:txBody>
      </p:sp>
      <p:sp>
        <p:nvSpPr>
          <p:cNvPr id="5" name="矩形 4">
            <a:extLst>
              <a:ext uri="{FF2B5EF4-FFF2-40B4-BE49-F238E27FC236}">
                <a16:creationId xmlns:a16="http://schemas.microsoft.com/office/drawing/2014/main" id="{15B735D1-6DCD-EC9D-C034-AE87B9ED12B1}"/>
              </a:ext>
            </a:extLst>
          </p:cNvPr>
          <p:cNvSpPr/>
          <p:nvPr/>
        </p:nvSpPr>
        <p:spPr>
          <a:xfrm>
            <a:off x="5695290" y="1184044"/>
            <a:ext cx="3866290"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、參考過去的做法，避免犯同樣的錯誤</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C3428C4C-0308-F8F1-749B-30F4F4C00D53}"/>
              </a:ext>
            </a:extLst>
          </p:cNvPr>
          <p:cNvSpPr/>
          <p:nvPr/>
        </p:nvSpPr>
        <p:spPr>
          <a:xfrm>
            <a:off x="5420088" y="1232955"/>
            <a:ext cx="264989" cy="438063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AF469C1-8117-DFBE-7F6D-034FCAEAB183}"/>
              </a:ext>
            </a:extLst>
          </p:cNvPr>
          <p:cNvSpPr/>
          <p:nvPr/>
        </p:nvSpPr>
        <p:spPr>
          <a:xfrm>
            <a:off x="5695290" y="1397077"/>
            <a:ext cx="386629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、是否真的可以滿足顧客需求。</a:t>
            </a:r>
          </a:p>
        </p:txBody>
      </p:sp>
      <p:sp>
        <p:nvSpPr>
          <p:cNvPr id="10" name="矩形 9">
            <a:extLst>
              <a:ext uri="{FF2B5EF4-FFF2-40B4-BE49-F238E27FC236}">
                <a16:creationId xmlns:a16="http://schemas.microsoft.com/office/drawing/2014/main" id="{CBD57D81-3CC0-D462-6F98-401290659056}"/>
              </a:ext>
            </a:extLst>
          </p:cNvPr>
          <p:cNvSpPr/>
          <p:nvPr/>
        </p:nvSpPr>
        <p:spPr>
          <a:xfrm>
            <a:off x="5695291" y="1610121"/>
            <a:ext cx="386629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、顛覆傳統，大膽創新。</a:t>
            </a:r>
          </a:p>
        </p:txBody>
      </p:sp>
      <p:sp>
        <p:nvSpPr>
          <p:cNvPr id="11" name="矩形 10">
            <a:extLst>
              <a:ext uri="{FF2B5EF4-FFF2-40B4-BE49-F238E27FC236}">
                <a16:creationId xmlns:a16="http://schemas.microsoft.com/office/drawing/2014/main" id="{927230D2-8FDA-4953-2CD0-6FCD072BF922}"/>
              </a:ext>
            </a:extLst>
          </p:cNvPr>
          <p:cNvSpPr/>
          <p:nvPr/>
        </p:nvSpPr>
        <p:spPr>
          <a:xfrm>
            <a:off x="5695291" y="1823171"/>
            <a:ext cx="386629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、定位與區隔正確。</a:t>
            </a:r>
          </a:p>
        </p:txBody>
      </p:sp>
      <p:sp>
        <p:nvSpPr>
          <p:cNvPr id="12" name="矩形 11">
            <a:extLst>
              <a:ext uri="{FF2B5EF4-FFF2-40B4-BE49-F238E27FC236}">
                <a16:creationId xmlns:a16="http://schemas.microsoft.com/office/drawing/2014/main" id="{B596B708-8D84-182E-6307-62A8E02FB44B}"/>
              </a:ext>
            </a:extLst>
          </p:cNvPr>
          <p:cNvSpPr/>
          <p:nvPr/>
        </p:nvSpPr>
        <p:spPr>
          <a:xfrm>
            <a:off x="5695288" y="2026473"/>
            <a:ext cx="3866290"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、速度與誘因超過競爭對手。</a:t>
            </a:r>
          </a:p>
        </p:txBody>
      </p:sp>
      <p:sp>
        <p:nvSpPr>
          <p:cNvPr id="13" name="矩形 12">
            <a:extLst>
              <a:ext uri="{FF2B5EF4-FFF2-40B4-BE49-F238E27FC236}">
                <a16:creationId xmlns:a16="http://schemas.microsoft.com/office/drawing/2014/main" id="{62CECB95-CD96-E82B-9162-5FDB3C1CCAFF}"/>
              </a:ext>
            </a:extLst>
          </p:cNvPr>
          <p:cNvSpPr/>
          <p:nvPr/>
        </p:nvSpPr>
        <p:spPr>
          <a:xfrm>
            <a:off x="5695289" y="2229786"/>
            <a:ext cx="3866290"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、行銷應與策略經營結合。</a:t>
            </a:r>
          </a:p>
        </p:txBody>
      </p:sp>
      <p:sp>
        <p:nvSpPr>
          <p:cNvPr id="14" name="矩形 13">
            <a:extLst>
              <a:ext uri="{FF2B5EF4-FFF2-40B4-BE49-F238E27FC236}">
                <a16:creationId xmlns:a16="http://schemas.microsoft.com/office/drawing/2014/main" id="{D38A48A4-BA35-79CC-CF43-E5A2563394AE}"/>
              </a:ext>
            </a:extLst>
          </p:cNvPr>
          <p:cNvSpPr/>
          <p:nvPr/>
        </p:nvSpPr>
        <p:spPr>
          <a:xfrm>
            <a:off x="5692046" y="2435663"/>
            <a:ext cx="3866290"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、洞察環境最新變化趨勢。</a:t>
            </a:r>
          </a:p>
        </p:txBody>
      </p:sp>
      <p:sp>
        <p:nvSpPr>
          <p:cNvPr id="15" name="矩形 14">
            <a:extLst>
              <a:ext uri="{FF2B5EF4-FFF2-40B4-BE49-F238E27FC236}">
                <a16:creationId xmlns:a16="http://schemas.microsoft.com/office/drawing/2014/main" id="{D4C82895-2951-7A8D-48B4-A66815CC776C}"/>
              </a:ext>
            </a:extLst>
          </p:cNvPr>
          <p:cNvSpPr/>
          <p:nvPr/>
        </p:nvSpPr>
        <p:spPr>
          <a:xfrm>
            <a:off x="5692046" y="2638970"/>
            <a:ext cx="386629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、科學化數據做支撐。</a:t>
            </a:r>
          </a:p>
        </p:txBody>
      </p:sp>
      <p:sp>
        <p:nvSpPr>
          <p:cNvPr id="16" name="矩形 15">
            <a:extLst>
              <a:ext uri="{FF2B5EF4-FFF2-40B4-BE49-F238E27FC236}">
                <a16:creationId xmlns:a16="http://schemas.microsoft.com/office/drawing/2014/main" id="{06A11095-7DFD-62BE-303B-78A18A6194D4}"/>
              </a:ext>
            </a:extLst>
          </p:cNvPr>
          <p:cNvSpPr/>
          <p:nvPr/>
        </p:nvSpPr>
        <p:spPr>
          <a:xfrm>
            <a:off x="5692047" y="2842284"/>
            <a:ext cx="386629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、向國外先進業者取經。</a:t>
            </a:r>
          </a:p>
        </p:txBody>
      </p:sp>
      <p:sp>
        <p:nvSpPr>
          <p:cNvPr id="17" name="矩形 16">
            <a:extLst>
              <a:ext uri="{FF2B5EF4-FFF2-40B4-BE49-F238E27FC236}">
                <a16:creationId xmlns:a16="http://schemas.microsoft.com/office/drawing/2014/main" id="{C1377482-2F86-5E3C-9391-5A4171696444}"/>
              </a:ext>
            </a:extLst>
          </p:cNvPr>
          <p:cNvSpPr/>
          <p:nvPr/>
        </p:nvSpPr>
        <p:spPr>
          <a:xfrm>
            <a:off x="5692047" y="3045605"/>
            <a:ext cx="386629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、各種效益面向的分析。</a:t>
            </a:r>
          </a:p>
        </p:txBody>
      </p:sp>
      <p:sp>
        <p:nvSpPr>
          <p:cNvPr id="18" name="矩形 17">
            <a:extLst>
              <a:ext uri="{FF2B5EF4-FFF2-40B4-BE49-F238E27FC236}">
                <a16:creationId xmlns:a16="http://schemas.microsoft.com/office/drawing/2014/main" id="{D164CC2A-FF44-E3E6-88F6-CD84FB977916}"/>
              </a:ext>
            </a:extLst>
          </p:cNvPr>
          <p:cNvSpPr/>
          <p:nvPr/>
        </p:nvSpPr>
        <p:spPr>
          <a:xfrm>
            <a:off x="5692044" y="3248907"/>
            <a:ext cx="3866290"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、提出多個方案，做比較選擇及思考。</a:t>
            </a:r>
          </a:p>
        </p:txBody>
      </p:sp>
      <p:sp>
        <p:nvSpPr>
          <p:cNvPr id="19" name="矩形 18">
            <a:extLst>
              <a:ext uri="{FF2B5EF4-FFF2-40B4-BE49-F238E27FC236}">
                <a16:creationId xmlns:a16="http://schemas.microsoft.com/office/drawing/2014/main" id="{43AC1EEF-8999-0300-4832-549C05A14046}"/>
              </a:ext>
            </a:extLst>
          </p:cNvPr>
          <p:cNvSpPr/>
          <p:nvPr/>
        </p:nvSpPr>
        <p:spPr>
          <a:xfrm>
            <a:off x="5692045" y="3452220"/>
            <a:ext cx="3866290"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、行銷預算的編列。</a:t>
            </a:r>
          </a:p>
        </p:txBody>
      </p:sp>
      <p:sp>
        <p:nvSpPr>
          <p:cNvPr id="20" name="矩形 19">
            <a:extLst>
              <a:ext uri="{FF2B5EF4-FFF2-40B4-BE49-F238E27FC236}">
                <a16:creationId xmlns:a16="http://schemas.microsoft.com/office/drawing/2014/main" id="{816215FF-8C6B-D59E-7A59-B130A8C16DC3}"/>
              </a:ext>
            </a:extLst>
          </p:cNvPr>
          <p:cNvSpPr/>
          <p:nvPr/>
        </p:nvSpPr>
        <p:spPr>
          <a:xfrm>
            <a:off x="5692046" y="3661358"/>
            <a:ext cx="3866290"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、時程表做追考之用。</a:t>
            </a:r>
          </a:p>
        </p:txBody>
      </p:sp>
      <p:sp>
        <p:nvSpPr>
          <p:cNvPr id="21" name="矩形 20">
            <a:extLst>
              <a:ext uri="{FF2B5EF4-FFF2-40B4-BE49-F238E27FC236}">
                <a16:creationId xmlns:a16="http://schemas.microsoft.com/office/drawing/2014/main" id="{E6324166-E183-F849-17F7-E17281475B4E}"/>
              </a:ext>
            </a:extLst>
          </p:cNvPr>
          <p:cNvSpPr/>
          <p:nvPr/>
        </p:nvSpPr>
        <p:spPr>
          <a:xfrm>
            <a:off x="5692046" y="3874391"/>
            <a:ext cx="386629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14</a:t>
            </a:r>
            <a:r>
              <a:rPr lang="zh-TW" altLang="en-US" sz="1000" dirty="0">
                <a:solidFill>
                  <a:srgbClr val="000000"/>
                </a:solidFill>
                <a:latin typeface="Times New Roman" pitchFamily="18" charset="0"/>
                <a:cs typeface="Times New Roman" pitchFamily="18" charset="0"/>
              </a:rPr>
              <a:t>、賽局理論，想到第二步、第三步。</a:t>
            </a:r>
          </a:p>
        </p:txBody>
      </p:sp>
      <p:sp>
        <p:nvSpPr>
          <p:cNvPr id="22" name="矩形 21">
            <a:extLst>
              <a:ext uri="{FF2B5EF4-FFF2-40B4-BE49-F238E27FC236}">
                <a16:creationId xmlns:a16="http://schemas.microsoft.com/office/drawing/2014/main" id="{BFF17330-D263-B320-4ACC-FBC40615BE63}"/>
              </a:ext>
            </a:extLst>
          </p:cNvPr>
          <p:cNvSpPr/>
          <p:nvPr/>
        </p:nvSpPr>
        <p:spPr>
          <a:xfrm>
            <a:off x="5692047" y="4087435"/>
            <a:ext cx="386629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15</a:t>
            </a:r>
            <a:r>
              <a:rPr lang="zh-TW" altLang="en-US" sz="1000" dirty="0">
                <a:solidFill>
                  <a:srgbClr val="000000"/>
                </a:solidFill>
                <a:latin typeface="Times New Roman" pitchFamily="18" charset="0"/>
                <a:cs typeface="Times New Roman" pitchFamily="18" charset="0"/>
              </a:rPr>
              <a:t>、準備好配套的標準作業流程（</a:t>
            </a:r>
            <a:r>
              <a:rPr lang="en-US" altLang="zh-TW" sz="1000" dirty="0">
                <a:solidFill>
                  <a:srgbClr val="000000"/>
                </a:solidFill>
                <a:latin typeface="Times New Roman" pitchFamily="18" charset="0"/>
                <a:cs typeface="Times New Roman" pitchFamily="18" charset="0"/>
              </a:rPr>
              <a:t>Standard of Procedure, SOP</a:t>
            </a:r>
            <a:r>
              <a:rPr lang="zh-TW" altLang="en-US" sz="1000" dirty="0">
                <a:solidFill>
                  <a:srgbClr val="000000"/>
                </a:solidFill>
                <a:latin typeface="Times New Roman" pitchFamily="18" charset="0"/>
                <a:cs typeface="Times New Roman" pitchFamily="18" charset="0"/>
              </a:rPr>
              <a:t>）。</a:t>
            </a:r>
          </a:p>
        </p:txBody>
      </p:sp>
      <p:sp>
        <p:nvSpPr>
          <p:cNvPr id="23" name="矩形 22">
            <a:extLst>
              <a:ext uri="{FF2B5EF4-FFF2-40B4-BE49-F238E27FC236}">
                <a16:creationId xmlns:a16="http://schemas.microsoft.com/office/drawing/2014/main" id="{00744CDC-503A-3FFA-DF59-DF350CC6EC82}"/>
              </a:ext>
            </a:extLst>
          </p:cNvPr>
          <p:cNvSpPr/>
          <p:nvPr/>
        </p:nvSpPr>
        <p:spPr>
          <a:xfrm>
            <a:off x="5692047" y="4300485"/>
            <a:ext cx="386629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16</a:t>
            </a:r>
            <a:r>
              <a:rPr lang="zh-TW" altLang="en-US" sz="1000" dirty="0">
                <a:solidFill>
                  <a:srgbClr val="000000"/>
                </a:solidFill>
                <a:latin typeface="Times New Roman" pitchFamily="18" charset="0"/>
                <a:cs typeface="Times New Roman" pitchFamily="18" charset="0"/>
              </a:rPr>
              <a:t>、能賺錢的，就是好的企劃案（</a:t>
            </a:r>
            <a:r>
              <a:rPr lang="en-US" altLang="zh-TW" sz="1000" dirty="0">
                <a:solidFill>
                  <a:srgbClr val="000000"/>
                </a:solidFill>
                <a:latin typeface="Times New Roman" pitchFamily="18" charset="0"/>
                <a:cs typeface="Times New Roman" pitchFamily="18" charset="0"/>
              </a:rPr>
              <a:t>Show me the money</a:t>
            </a:r>
            <a:r>
              <a:rPr lang="zh-TW" altLang="en-US" sz="1000" dirty="0">
                <a:solidFill>
                  <a:srgbClr val="000000"/>
                </a:solidFill>
                <a:latin typeface="Times New Roman" pitchFamily="18" charset="0"/>
                <a:cs typeface="Times New Roman" pitchFamily="18" charset="0"/>
              </a:rPr>
              <a:t>）。</a:t>
            </a:r>
          </a:p>
        </p:txBody>
      </p:sp>
      <p:sp>
        <p:nvSpPr>
          <p:cNvPr id="24" name="矩形 23">
            <a:extLst>
              <a:ext uri="{FF2B5EF4-FFF2-40B4-BE49-F238E27FC236}">
                <a16:creationId xmlns:a16="http://schemas.microsoft.com/office/drawing/2014/main" id="{54E16FD6-E517-C775-7C01-B270664234C4}"/>
              </a:ext>
            </a:extLst>
          </p:cNvPr>
          <p:cNvSpPr/>
          <p:nvPr/>
        </p:nvSpPr>
        <p:spPr>
          <a:xfrm>
            <a:off x="5692044" y="4503787"/>
            <a:ext cx="387032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17</a:t>
            </a:r>
            <a:r>
              <a:rPr lang="zh-TW" altLang="en-US" sz="1000" dirty="0">
                <a:solidFill>
                  <a:srgbClr val="000000"/>
                </a:solidFill>
                <a:latin typeface="Times New Roman" pitchFamily="18" charset="0"/>
                <a:cs typeface="Times New Roman" pitchFamily="18" charset="0"/>
              </a:rPr>
              <a:t>、通過可行性考驗。</a:t>
            </a:r>
          </a:p>
        </p:txBody>
      </p:sp>
      <p:sp>
        <p:nvSpPr>
          <p:cNvPr id="25" name="矩形 24">
            <a:extLst>
              <a:ext uri="{FF2B5EF4-FFF2-40B4-BE49-F238E27FC236}">
                <a16:creationId xmlns:a16="http://schemas.microsoft.com/office/drawing/2014/main" id="{B89CD55E-F094-3B67-3CF7-D6C878F77B59}"/>
              </a:ext>
            </a:extLst>
          </p:cNvPr>
          <p:cNvSpPr/>
          <p:nvPr/>
        </p:nvSpPr>
        <p:spPr>
          <a:xfrm>
            <a:off x="5692045" y="4707100"/>
            <a:ext cx="3866290"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18</a:t>
            </a:r>
            <a:r>
              <a:rPr lang="zh-TW" altLang="en-US" sz="1000" dirty="0">
                <a:solidFill>
                  <a:srgbClr val="000000"/>
                </a:solidFill>
                <a:latin typeface="Times New Roman" pitchFamily="18" charset="0"/>
                <a:cs typeface="Times New Roman" pitchFamily="18" charset="0"/>
              </a:rPr>
              <a:t>、跨部門、跨單位共同討論後的結論。</a:t>
            </a:r>
          </a:p>
        </p:txBody>
      </p:sp>
      <p:sp>
        <p:nvSpPr>
          <p:cNvPr id="26" name="矩形 25">
            <a:extLst>
              <a:ext uri="{FF2B5EF4-FFF2-40B4-BE49-F238E27FC236}">
                <a16:creationId xmlns:a16="http://schemas.microsoft.com/office/drawing/2014/main" id="{2FA77477-C314-189B-8ED2-614911F5CBDA}"/>
              </a:ext>
            </a:extLst>
          </p:cNvPr>
          <p:cNvSpPr/>
          <p:nvPr/>
        </p:nvSpPr>
        <p:spPr>
          <a:xfrm>
            <a:off x="5688802" y="4912977"/>
            <a:ext cx="3866290"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19</a:t>
            </a:r>
            <a:r>
              <a:rPr lang="zh-TW" altLang="en-US" sz="1000" dirty="0">
                <a:solidFill>
                  <a:srgbClr val="000000"/>
                </a:solidFill>
                <a:latin typeface="Times New Roman" pitchFamily="18" charset="0"/>
                <a:cs typeface="Times New Roman" pitchFamily="18" charset="0"/>
              </a:rPr>
              <a:t>、異業資源結盟，擴大力量。</a:t>
            </a:r>
          </a:p>
        </p:txBody>
      </p:sp>
      <p:sp>
        <p:nvSpPr>
          <p:cNvPr id="27" name="矩形 26">
            <a:extLst>
              <a:ext uri="{FF2B5EF4-FFF2-40B4-BE49-F238E27FC236}">
                <a16:creationId xmlns:a16="http://schemas.microsoft.com/office/drawing/2014/main" id="{E15072FE-4218-9B6A-2480-357B5A4A7AFA}"/>
              </a:ext>
            </a:extLst>
          </p:cNvPr>
          <p:cNvSpPr/>
          <p:nvPr/>
        </p:nvSpPr>
        <p:spPr>
          <a:xfrm>
            <a:off x="5688802" y="5116284"/>
            <a:ext cx="3869960"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20</a:t>
            </a:r>
            <a:r>
              <a:rPr lang="zh-TW" altLang="en-US" sz="1000" dirty="0">
                <a:solidFill>
                  <a:srgbClr val="000000"/>
                </a:solidFill>
                <a:latin typeface="Times New Roman" pitchFamily="18" charset="0"/>
                <a:cs typeface="Times New Roman" pitchFamily="18" charset="0"/>
              </a:rPr>
              <a:t>、爭取老闆或決策主管的全力支援。</a:t>
            </a:r>
          </a:p>
        </p:txBody>
      </p:sp>
      <p:sp>
        <p:nvSpPr>
          <p:cNvPr id="28" name="矩形 27">
            <a:extLst>
              <a:ext uri="{FF2B5EF4-FFF2-40B4-BE49-F238E27FC236}">
                <a16:creationId xmlns:a16="http://schemas.microsoft.com/office/drawing/2014/main" id="{6D20BD91-3C75-2E4C-9CCF-818C03474171}"/>
              </a:ext>
            </a:extLst>
          </p:cNvPr>
          <p:cNvSpPr/>
          <p:nvPr/>
        </p:nvSpPr>
        <p:spPr>
          <a:xfrm>
            <a:off x="5688803" y="5319598"/>
            <a:ext cx="386629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21</a:t>
            </a:r>
            <a:r>
              <a:rPr lang="zh-TW" altLang="en-US" sz="1000" dirty="0">
                <a:solidFill>
                  <a:srgbClr val="000000"/>
                </a:solidFill>
                <a:latin typeface="Times New Roman" pitchFamily="18" charset="0"/>
                <a:cs typeface="Times New Roman" pitchFamily="18" charset="0"/>
              </a:rPr>
              <a:t>、流動型企劃案，隨時檢討改進。</a:t>
            </a:r>
          </a:p>
        </p:txBody>
      </p:sp>
    </p:spTree>
    <p:extLst>
      <p:ext uri="{BB962C8B-B14F-4D97-AF65-F5344CB8AC3E}">
        <p14:creationId xmlns:p14="http://schemas.microsoft.com/office/powerpoint/2010/main" val="164367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936364" y="565854"/>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量化研究</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Quantitative Analysis</a:t>
            </a:r>
            <a:r>
              <a:rPr lang="zh-CN" altLang="en-US" sz="1100" dirty="0">
                <a:solidFill>
                  <a:srgbClr val="4D4D4D"/>
                </a:solidFill>
                <a:latin typeface="Times New Roman" pitchFamily="18" charset="0"/>
                <a:cs typeface="Times New Roman" pitchFamily="18" charset="0"/>
              </a:rPr>
              <a:t>）與質性</a:t>
            </a:r>
            <a:r>
              <a:rPr lang="zh-TW" altLang="en-US" sz="1100" dirty="0">
                <a:solidFill>
                  <a:srgbClr val="4D4D4D"/>
                </a:solidFill>
                <a:latin typeface="Times New Roman" pitchFamily="18" charset="0"/>
                <a:cs typeface="Times New Roman" pitchFamily="18" charset="0"/>
              </a:rPr>
              <a:t>研究</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Qualitative Analysis</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工具特性及基本計價</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graphicFrame>
        <p:nvGraphicFramePr>
          <p:cNvPr id="3" name="表格 2">
            <a:extLst>
              <a:ext uri="{FF2B5EF4-FFF2-40B4-BE49-F238E27FC236}">
                <a16:creationId xmlns:a16="http://schemas.microsoft.com/office/drawing/2014/main" id="{E83DC78E-E7AC-7194-A598-6E46B62E1844}"/>
              </a:ext>
            </a:extLst>
          </p:cNvPr>
          <p:cNvGraphicFramePr>
            <a:graphicFrameLocks noGrp="1"/>
          </p:cNvGraphicFramePr>
          <p:nvPr/>
        </p:nvGraphicFramePr>
        <p:xfrm>
          <a:off x="204388" y="1055316"/>
          <a:ext cx="11113297" cy="4439905"/>
        </p:xfrm>
        <a:graphic>
          <a:graphicData uri="http://schemas.openxmlformats.org/drawingml/2006/table">
            <a:tbl>
              <a:tblPr/>
              <a:tblGrid>
                <a:gridCol w="1854185">
                  <a:extLst>
                    <a:ext uri="{9D8B030D-6E8A-4147-A177-3AD203B41FA5}">
                      <a16:colId xmlns:a16="http://schemas.microsoft.com/office/drawing/2014/main" val="2449971997"/>
                    </a:ext>
                  </a:extLst>
                </a:gridCol>
                <a:gridCol w="1476261">
                  <a:extLst>
                    <a:ext uri="{9D8B030D-6E8A-4147-A177-3AD203B41FA5}">
                      <a16:colId xmlns:a16="http://schemas.microsoft.com/office/drawing/2014/main" val="1768519608"/>
                    </a:ext>
                  </a:extLst>
                </a:gridCol>
                <a:gridCol w="1523502">
                  <a:extLst>
                    <a:ext uri="{9D8B030D-6E8A-4147-A177-3AD203B41FA5}">
                      <a16:colId xmlns:a16="http://schemas.microsoft.com/office/drawing/2014/main" val="1691299090"/>
                    </a:ext>
                  </a:extLst>
                </a:gridCol>
                <a:gridCol w="1523502">
                  <a:extLst>
                    <a:ext uri="{9D8B030D-6E8A-4147-A177-3AD203B41FA5}">
                      <a16:colId xmlns:a16="http://schemas.microsoft.com/office/drawing/2014/main" val="2802539148"/>
                    </a:ext>
                  </a:extLst>
                </a:gridCol>
                <a:gridCol w="1429021">
                  <a:extLst>
                    <a:ext uri="{9D8B030D-6E8A-4147-A177-3AD203B41FA5}">
                      <a16:colId xmlns:a16="http://schemas.microsoft.com/office/drawing/2014/main" val="3382180395"/>
                    </a:ext>
                  </a:extLst>
                </a:gridCol>
                <a:gridCol w="1582552">
                  <a:extLst>
                    <a:ext uri="{9D8B030D-6E8A-4147-A177-3AD203B41FA5}">
                      <a16:colId xmlns:a16="http://schemas.microsoft.com/office/drawing/2014/main" val="55617539"/>
                    </a:ext>
                  </a:extLst>
                </a:gridCol>
                <a:gridCol w="1724274">
                  <a:extLst>
                    <a:ext uri="{9D8B030D-6E8A-4147-A177-3AD203B41FA5}">
                      <a16:colId xmlns:a16="http://schemas.microsoft.com/office/drawing/2014/main" val="4098761482"/>
                    </a:ext>
                  </a:extLst>
                </a:gridCol>
              </a:tblGrid>
              <a:tr h="237628">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調查方式</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8660" marR="8660" marT="866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面對面訪問</a:t>
                      </a:r>
                    </a:p>
                  </a:txBody>
                  <a:tcPr marL="8660" marR="8660" marT="866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8660" marR="8660" marT="866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8660" marR="8660" marT="866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非面對面訪問</a:t>
                      </a:r>
                    </a:p>
                  </a:txBody>
                  <a:tcPr marL="8660" marR="8660" marT="866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8660" marR="8660" marT="866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202307"/>
                  </a:ext>
                </a:extLst>
              </a:tr>
              <a:tr h="237628">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家訪</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街訪</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約訪</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電話訪問</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郵寄訪問</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網路</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738051"/>
                  </a:ext>
                </a:extLst>
              </a:tr>
              <a:tr h="237628">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每一個樣本價錢（新臺幣元）</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1500~2000</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1000~1200</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5000</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500</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350</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新細明體" panose="02020500000000000000" pitchFamily="18" charset="-120"/>
                          <a:ea typeface="新細明體" panose="02020500000000000000" pitchFamily="18" charset="-120"/>
                        </a:rPr>
                        <a:t>300</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048115"/>
                  </a:ext>
                </a:extLst>
              </a:tr>
              <a:tr h="1188143">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優點</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、可展示實物抽樣</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、正確性高</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、可觀察受訪戶</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、可展示實物</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、成本較低</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、較省時</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、可展示實物</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、訪談時間長</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、抽樣正確性高</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、減少樣本尋找時間</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、易於抽樣與複訪</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、便於監督問卷</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、設計較有彈性</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、可接觸各族群</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、速度快、成本低</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、可接觸各階層</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、可進行大樣本調查</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、無訪員調查誤差</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、可展示照片</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、迅速蒐集大量資料</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、成本低</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、可展示照片</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707430"/>
                  </a:ext>
                </a:extLst>
              </a:tr>
              <a:tr h="1425774">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缺點</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、成本高</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、耗時長</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、安全性堪慮</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、被拒絕率高</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、訪問時間有限</a:t>
                      </a:r>
                      <a:b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、樣本分散性低</a:t>
                      </a:r>
                      <a:b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、上街的多為年輕人</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、成本高</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、約訪不易</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、訪問時間有限</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、無法展示實物</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、問題型態有限</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、回應率低</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、填答狀況無法控制</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、問卷設計受限</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、回收緩慢</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、無法前測</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(6)</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、名單不易取得</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、填答者偏年輕</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、無法確認填答者背景</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、填答狀況無法控制</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、問卷設計受限</a:t>
                      </a:r>
                      <a:br>
                        <a:rPr lang="zh-TW" altLang="en-US" sz="1000" b="0" i="0" u="none" strike="noStrike">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(5)</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、重複篩檢不易</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813898"/>
                  </a:ext>
                </a:extLst>
              </a:tr>
              <a:tr h="1113104">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注意事項</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通常會做</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4000~5000</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個樣本，日本人特別愛用。由於臺灣住宅環境設計多為大樓、治安也不若日本好，因此臺灣不建議使用。</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最適合調查女性和學生的產品，最不適合</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30</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歲以下的男性產品使用，因為他們很少會出來逛街。</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最難做，因此一天最多三個，執行者多為研究員。</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通常以時間計費，每個樣本</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10</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分鐘為基礎，一個產品的電話訪問預算約為</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16~20</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萬，最適合臺灣。</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常用於特點團體及高關心度的調查，極少用於一般消費性產品調查。</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較適用於特定團體調查，決策風險性高。一般適用在「公關行為」或「建立品牌形象」。</a:t>
                      </a:r>
                    </a:p>
                  </a:txBody>
                  <a:tcPr marL="8660" marR="8660" marT="8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797889"/>
                  </a:ext>
                </a:extLst>
              </a:tr>
            </a:tbl>
          </a:graphicData>
        </a:graphic>
      </p:graphicFrame>
      <p:sp>
        <p:nvSpPr>
          <p:cNvPr id="5" name="矩形 4">
            <a:extLst>
              <a:ext uri="{FF2B5EF4-FFF2-40B4-BE49-F238E27FC236}">
                <a16:creationId xmlns:a16="http://schemas.microsoft.com/office/drawing/2014/main" id="{10118047-84FC-E67F-FDCC-A0B205777A5F}"/>
              </a:ext>
            </a:extLst>
          </p:cNvPr>
          <p:cNvSpPr/>
          <p:nvPr/>
        </p:nvSpPr>
        <p:spPr>
          <a:xfrm>
            <a:off x="799789" y="5494213"/>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資料來源：</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動腦雜誌</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2005</a:t>
            </a:r>
            <a:r>
              <a:rPr lang="zh-TW" altLang="en-US" sz="1100" dirty="0">
                <a:solidFill>
                  <a:srgbClr val="4D4D4D"/>
                </a:solidFill>
                <a:latin typeface="Times New Roman" pitchFamily="18" charset="0"/>
                <a:cs typeface="Times New Roman" pitchFamily="18" charset="0"/>
              </a:rPr>
              <a:t>年</a:t>
            </a:r>
            <a:r>
              <a:rPr lang="en-US" altLang="zh-TW" sz="1100" dirty="0">
                <a:solidFill>
                  <a:srgbClr val="4D4D4D"/>
                </a:solidFill>
                <a:latin typeface="Times New Roman" pitchFamily="18" charset="0"/>
                <a:cs typeface="Times New Roman" pitchFamily="18" charset="0"/>
              </a:rPr>
              <a:t>3</a:t>
            </a:r>
            <a:r>
              <a:rPr lang="zh-TW" altLang="en-US" sz="1100" dirty="0">
                <a:solidFill>
                  <a:srgbClr val="4D4D4D"/>
                </a:solidFill>
                <a:latin typeface="Times New Roman" pitchFamily="18" charset="0"/>
                <a:cs typeface="Times New Roman" pitchFamily="18" charset="0"/>
              </a:rPr>
              <a:t>月號，頁</a:t>
            </a:r>
            <a:r>
              <a:rPr lang="en-US" altLang="zh-TW" sz="1100" dirty="0">
                <a:solidFill>
                  <a:srgbClr val="4D4D4D"/>
                </a:solidFill>
                <a:latin typeface="Times New Roman" pitchFamily="18" charset="0"/>
                <a:cs typeface="Times New Roman" pitchFamily="18" charset="0"/>
              </a:rPr>
              <a:t>58</a:t>
            </a:r>
            <a:r>
              <a:rPr lang="zh-TW"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标题 1">
            <a:extLst>
              <a:ext uri="{FF2B5EF4-FFF2-40B4-BE49-F238E27FC236}">
                <a16:creationId xmlns:a16="http://schemas.microsoft.com/office/drawing/2014/main" id="{14F6A706-E38E-FD87-9F1D-C9BBB75935F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6" name="矩形 3">
            <a:extLst>
              <a:ext uri="{FF2B5EF4-FFF2-40B4-BE49-F238E27FC236}">
                <a16:creationId xmlns:a16="http://schemas.microsoft.com/office/drawing/2014/main" id="{7E93D4B8-F6BA-D6F8-01E2-6943B79C8069}"/>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研究方法</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Methodology</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量化研究</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Quantitative Analysis</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與</a:t>
            </a:r>
            <a:r>
              <a:rPr lang="zh-TW" altLang="en-US" sz="900" dirty="0">
                <a:solidFill>
                  <a:srgbClr val="000000"/>
                </a:solidFill>
                <a:latin typeface="Times New Roman" pitchFamily="18" charset="0"/>
                <a:cs typeface="Times New Roman" pitchFamily="18" charset="0"/>
              </a:rPr>
              <a:t>質性研究</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Qualitative Analysis</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82922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188210" y="711984"/>
            <a:ext cx="9534073"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如何估算市場調查的費用</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一般來説，市場調查也有一定的行情左右，但是也會有若干差距。市場調查公司的費用報價單，大概要考慮到以下幾點因素，這些因素可能會影響到市場調查的支出預算多少。</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A20D660F-E6DC-893B-D238-91C9FD524BBF}"/>
              </a:ext>
            </a:extLst>
          </p:cNvPr>
          <p:cNvSpPr/>
          <p:nvPr/>
        </p:nvSpPr>
        <p:spPr>
          <a:xfrm>
            <a:off x="3009900" y="3308819"/>
            <a:ext cx="2022027"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如何估算市場調查的費用</a:t>
            </a:r>
          </a:p>
        </p:txBody>
      </p:sp>
      <p:sp>
        <p:nvSpPr>
          <p:cNvPr id="3" name="矩形 2">
            <a:extLst>
              <a:ext uri="{FF2B5EF4-FFF2-40B4-BE49-F238E27FC236}">
                <a16:creationId xmlns:a16="http://schemas.microsoft.com/office/drawing/2014/main" id="{8C048687-714A-F947-C4E8-7F54AA92EF92}"/>
              </a:ext>
            </a:extLst>
          </p:cNvPr>
          <p:cNvSpPr/>
          <p:nvPr/>
        </p:nvSpPr>
        <p:spPr>
          <a:xfrm>
            <a:off x="5307132" y="1516689"/>
            <a:ext cx="21567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、受訪對象接觸容易度</a:t>
            </a:r>
          </a:p>
        </p:txBody>
      </p:sp>
      <p:sp>
        <p:nvSpPr>
          <p:cNvPr id="5" name="左大括号 4">
            <a:extLst>
              <a:ext uri="{FF2B5EF4-FFF2-40B4-BE49-F238E27FC236}">
                <a16:creationId xmlns:a16="http://schemas.microsoft.com/office/drawing/2014/main" id="{7AFBCE0E-9A50-2BB9-3DC0-F8A881D9B0A1}"/>
              </a:ext>
            </a:extLst>
          </p:cNvPr>
          <p:cNvSpPr/>
          <p:nvPr/>
        </p:nvSpPr>
        <p:spPr>
          <a:xfrm>
            <a:off x="5031927" y="1565600"/>
            <a:ext cx="264989" cy="380056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0EEA29B8-94D1-6300-4786-D9CE326BD436}"/>
              </a:ext>
            </a:extLst>
          </p:cNvPr>
          <p:cNvSpPr/>
          <p:nvPr/>
        </p:nvSpPr>
        <p:spPr>
          <a:xfrm>
            <a:off x="5307130" y="1836730"/>
            <a:ext cx="2156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、調查樣本數</a:t>
            </a:r>
          </a:p>
        </p:txBody>
      </p:sp>
      <p:sp>
        <p:nvSpPr>
          <p:cNvPr id="7" name="矩形 6">
            <a:extLst>
              <a:ext uri="{FF2B5EF4-FFF2-40B4-BE49-F238E27FC236}">
                <a16:creationId xmlns:a16="http://schemas.microsoft.com/office/drawing/2014/main" id="{E5674097-4FA6-8279-1B4B-99806A7697B7}"/>
              </a:ext>
            </a:extLst>
          </p:cNvPr>
          <p:cNvSpPr/>
          <p:nvPr/>
        </p:nvSpPr>
        <p:spPr>
          <a:xfrm>
            <a:off x="5307131" y="2156777"/>
            <a:ext cx="215674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、資料蒐集方法</a:t>
            </a:r>
          </a:p>
        </p:txBody>
      </p:sp>
      <p:sp>
        <p:nvSpPr>
          <p:cNvPr id="10" name="矩形 9">
            <a:extLst>
              <a:ext uri="{FF2B5EF4-FFF2-40B4-BE49-F238E27FC236}">
                <a16:creationId xmlns:a16="http://schemas.microsoft.com/office/drawing/2014/main" id="{6F54B9D9-8680-0C39-7336-842A363C2B70}"/>
              </a:ext>
            </a:extLst>
          </p:cNvPr>
          <p:cNvSpPr/>
          <p:nvPr/>
        </p:nvSpPr>
        <p:spPr>
          <a:xfrm>
            <a:off x="5307131" y="2476833"/>
            <a:ext cx="215674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、訪問時間長度</a:t>
            </a:r>
          </a:p>
        </p:txBody>
      </p:sp>
      <p:sp>
        <p:nvSpPr>
          <p:cNvPr id="11" name="矩形 10">
            <a:extLst>
              <a:ext uri="{FF2B5EF4-FFF2-40B4-BE49-F238E27FC236}">
                <a16:creationId xmlns:a16="http://schemas.microsoft.com/office/drawing/2014/main" id="{916A2A56-934F-E091-3201-BB71F0FBE920}"/>
              </a:ext>
            </a:extLst>
          </p:cNvPr>
          <p:cNvSpPr/>
          <p:nvPr/>
        </p:nvSpPr>
        <p:spPr>
          <a:xfrm>
            <a:off x="5307130" y="2796870"/>
            <a:ext cx="215674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、抽樣方法</a:t>
            </a:r>
          </a:p>
        </p:txBody>
      </p:sp>
      <p:sp>
        <p:nvSpPr>
          <p:cNvPr id="12" name="矩形 11">
            <a:extLst>
              <a:ext uri="{FF2B5EF4-FFF2-40B4-BE49-F238E27FC236}">
                <a16:creationId xmlns:a16="http://schemas.microsoft.com/office/drawing/2014/main" id="{2E7BF552-C1E7-3D0A-4C3B-D0FFB6917205}"/>
              </a:ext>
            </a:extLst>
          </p:cNvPr>
          <p:cNvSpPr/>
          <p:nvPr/>
        </p:nvSpPr>
        <p:spPr>
          <a:xfrm>
            <a:off x="5307131" y="3126645"/>
            <a:ext cx="215674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、調查地區遠近</a:t>
            </a:r>
          </a:p>
        </p:txBody>
      </p:sp>
      <p:sp>
        <p:nvSpPr>
          <p:cNvPr id="13" name="矩形 12">
            <a:extLst>
              <a:ext uri="{FF2B5EF4-FFF2-40B4-BE49-F238E27FC236}">
                <a16:creationId xmlns:a16="http://schemas.microsoft.com/office/drawing/2014/main" id="{E0CA53DF-6963-567C-848D-20A7BAD65081}"/>
              </a:ext>
            </a:extLst>
          </p:cNvPr>
          <p:cNvSpPr/>
          <p:nvPr/>
        </p:nvSpPr>
        <p:spPr>
          <a:xfrm>
            <a:off x="5303886" y="3449254"/>
            <a:ext cx="2156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、完成的急迫性</a:t>
            </a:r>
          </a:p>
        </p:txBody>
      </p:sp>
      <p:sp>
        <p:nvSpPr>
          <p:cNvPr id="14" name="矩形 13">
            <a:extLst>
              <a:ext uri="{FF2B5EF4-FFF2-40B4-BE49-F238E27FC236}">
                <a16:creationId xmlns:a16="http://schemas.microsoft.com/office/drawing/2014/main" id="{1232FA6C-86FD-71FA-EE63-AF975F152D64}"/>
              </a:ext>
            </a:extLst>
          </p:cNvPr>
          <p:cNvSpPr/>
          <p:nvPr/>
        </p:nvSpPr>
        <p:spPr>
          <a:xfrm>
            <a:off x="5303886" y="3769295"/>
            <a:ext cx="2156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、問卷設計製作</a:t>
            </a:r>
          </a:p>
        </p:txBody>
      </p:sp>
      <p:sp>
        <p:nvSpPr>
          <p:cNvPr id="15" name="矩形 14">
            <a:extLst>
              <a:ext uri="{FF2B5EF4-FFF2-40B4-BE49-F238E27FC236}">
                <a16:creationId xmlns:a16="http://schemas.microsoft.com/office/drawing/2014/main" id="{9376FF6A-A374-E8AE-EA16-4636CA3033DB}"/>
              </a:ext>
            </a:extLst>
          </p:cNvPr>
          <p:cNvSpPr/>
          <p:nvPr/>
        </p:nvSpPr>
        <p:spPr>
          <a:xfrm>
            <a:off x="5303887" y="4089342"/>
            <a:ext cx="2156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、資料處理及分析</a:t>
            </a:r>
          </a:p>
        </p:txBody>
      </p:sp>
      <p:sp>
        <p:nvSpPr>
          <p:cNvPr id="16" name="矩形 15">
            <a:extLst>
              <a:ext uri="{FF2B5EF4-FFF2-40B4-BE49-F238E27FC236}">
                <a16:creationId xmlns:a16="http://schemas.microsoft.com/office/drawing/2014/main" id="{0876BA41-B94E-5D3A-005E-B91437AB589E}"/>
              </a:ext>
            </a:extLst>
          </p:cNvPr>
          <p:cNvSpPr/>
          <p:nvPr/>
        </p:nvSpPr>
        <p:spPr>
          <a:xfrm>
            <a:off x="5303887" y="4409398"/>
            <a:ext cx="2156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、報告撰寫</a:t>
            </a:r>
          </a:p>
        </p:txBody>
      </p:sp>
      <p:sp>
        <p:nvSpPr>
          <p:cNvPr id="17" name="矩形 16">
            <a:extLst>
              <a:ext uri="{FF2B5EF4-FFF2-40B4-BE49-F238E27FC236}">
                <a16:creationId xmlns:a16="http://schemas.microsoft.com/office/drawing/2014/main" id="{5778B37C-65B9-D038-677D-F9B6C83E714F}"/>
              </a:ext>
            </a:extLst>
          </p:cNvPr>
          <p:cNvSpPr/>
          <p:nvPr/>
        </p:nvSpPr>
        <p:spPr>
          <a:xfrm>
            <a:off x="5303886" y="4729435"/>
            <a:ext cx="21567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、軟硬體設備</a:t>
            </a:r>
          </a:p>
        </p:txBody>
      </p:sp>
      <p:sp>
        <p:nvSpPr>
          <p:cNvPr id="18" name="矩形 17">
            <a:extLst>
              <a:ext uri="{FF2B5EF4-FFF2-40B4-BE49-F238E27FC236}">
                <a16:creationId xmlns:a16="http://schemas.microsoft.com/office/drawing/2014/main" id="{AB386B25-D0CA-17CA-E8E5-527FB64C06C2}"/>
              </a:ext>
            </a:extLst>
          </p:cNvPr>
          <p:cNvSpPr/>
          <p:nvPr/>
        </p:nvSpPr>
        <p:spPr>
          <a:xfrm>
            <a:off x="5310855" y="5052039"/>
            <a:ext cx="21567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、行政雜支</a:t>
            </a:r>
          </a:p>
        </p:txBody>
      </p:sp>
      <p:sp>
        <p:nvSpPr>
          <p:cNvPr id="23" name="标题 1">
            <a:extLst>
              <a:ext uri="{FF2B5EF4-FFF2-40B4-BE49-F238E27FC236}">
                <a16:creationId xmlns:a16="http://schemas.microsoft.com/office/drawing/2014/main" id="{19E562F2-26DC-9B7C-166B-8AF6E7F1936C}"/>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24" name="矩形 3">
            <a:extLst>
              <a:ext uri="{FF2B5EF4-FFF2-40B4-BE49-F238E27FC236}">
                <a16:creationId xmlns:a16="http://schemas.microsoft.com/office/drawing/2014/main" id="{8672C791-5D11-AA28-A7AB-7D51B9C60927}"/>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外部職業調查企業</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19946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行銷環境</a:t>
            </a:r>
            <a:r>
              <a:rPr lang="en-US" altLang="zh-TW" sz="900" dirty="0">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Mmarketing</a:t>
            </a:r>
            <a:r>
              <a:rPr lang="en-US" altLang="zh-TW" sz="900" i="1" dirty="0">
                <a:solidFill>
                  <a:srgbClr val="000000"/>
                </a:solidFill>
                <a:latin typeface="Times New Roman" pitchFamily="18" charset="0"/>
                <a:cs typeface="Times New Roman" pitchFamily="18" charset="0"/>
              </a:rPr>
              <a:t> Environment</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 ；</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561507" y="649230"/>
            <a:ext cx="10434918"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行銷環境（</a:t>
            </a:r>
            <a:r>
              <a:rPr lang="en-US" altLang="zh-TW" sz="1100" dirty="0">
                <a:solidFill>
                  <a:srgbClr val="4D4D4D"/>
                </a:solidFill>
                <a:latin typeface="Times New Roman" pitchFamily="18" charset="0"/>
                <a:cs typeface="Times New Roman" pitchFamily="18" charset="0"/>
              </a:rPr>
              <a:t>Marketing Environment</a:t>
            </a:r>
            <a:r>
              <a:rPr lang="zh-TW" altLang="en-US" sz="1100" dirty="0">
                <a:solidFill>
                  <a:srgbClr val="4D4D4D"/>
                </a:solidFill>
                <a:latin typeface="Times New Roman" pitchFamily="18" charset="0"/>
                <a:cs typeface="Times New Roman" pitchFamily="18" charset="0"/>
              </a:rPr>
              <a:t>）係指公司在設計行銷策略與執行行銷戰術方案時，所遭遇之「不可控制」（</a:t>
            </a:r>
            <a:r>
              <a:rPr lang="en-US" altLang="zh-TW" sz="1100" dirty="0">
                <a:solidFill>
                  <a:srgbClr val="4D4D4D"/>
                </a:solidFill>
                <a:latin typeface="Times New Roman" pitchFamily="18" charset="0"/>
                <a:cs typeface="Times New Roman" pitchFamily="18" charset="0"/>
              </a:rPr>
              <a:t>Uncontrollable</a:t>
            </a:r>
            <a:r>
              <a:rPr lang="zh-TW" altLang="en-US" sz="1100" dirty="0">
                <a:solidFill>
                  <a:srgbClr val="4D4D4D"/>
                </a:solidFill>
                <a:latin typeface="Times New Roman" pitchFamily="18" charset="0"/>
                <a:cs typeface="Times New Roman" pitchFamily="18" charset="0"/>
              </a:rPr>
              <a:t>）的角色（</a:t>
            </a:r>
            <a:r>
              <a:rPr lang="en-US" altLang="zh-TW" sz="1100" dirty="0">
                <a:solidFill>
                  <a:srgbClr val="4D4D4D"/>
                </a:solidFill>
                <a:latin typeface="Times New Roman" pitchFamily="18" charset="0"/>
                <a:cs typeface="Times New Roman" pitchFamily="18" charset="0"/>
              </a:rPr>
              <a:t>Actors</a:t>
            </a:r>
            <a:r>
              <a:rPr lang="zh-TW" altLang="en-US" sz="1100" dirty="0">
                <a:solidFill>
                  <a:srgbClr val="4D4D4D"/>
                </a:solidFill>
                <a:latin typeface="Times New Roman" pitchFamily="18" charset="0"/>
                <a:cs typeface="Times New Roman" pitchFamily="18" charset="0"/>
              </a:rPr>
              <a:t>）與力量（</a:t>
            </a:r>
            <a:r>
              <a:rPr lang="en-US" altLang="zh-TW" sz="1100" dirty="0">
                <a:solidFill>
                  <a:srgbClr val="4D4D4D"/>
                </a:solidFill>
                <a:latin typeface="Times New Roman" pitchFamily="18" charset="0"/>
                <a:cs typeface="Times New Roman" pitchFamily="18" charset="0"/>
              </a:rPr>
              <a:t>Forces</a:t>
            </a:r>
            <a:r>
              <a:rPr lang="zh-TW"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C1F7AC35-676B-ADEA-A835-48D23748DC70}"/>
              </a:ext>
            </a:extLst>
          </p:cNvPr>
          <p:cNvSpPr/>
          <p:nvPr/>
        </p:nvSpPr>
        <p:spPr>
          <a:xfrm>
            <a:off x="2476442" y="2116322"/>
            <a:ext cx="217414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個體環境</a:t>
            </a:r>
          </a:p>
        </p:txBody>
      </p:sp>
      <p:sp>
        <p:nvSpPr>
          <p:cNvPr id="10" name="矩形 9">
            <a:extLst>
              <a:ext uri="{FF2B5EF4-FFF2-40B4-BE49-F238E27FC236}">
                <a16:creationId xmlns:a16="http://schemas.microsoft.com/office/drawing/2014/main" id="{8CBBC18B-6B77-3595-7354-F027FCA29E10}"/>
              </a:ext>
            </a:extLst>
          </p:cNvPr>
          <p:cNvSpPr/>
          <p:nvPr/>
        </p:nvSpPr>
        <p:spPr>
          <a:xfrm>
            <a:off x="2473198" y="4494464"/>
            <a:ext cx="217414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總體環境（</a:t>
            </a:r>
            <a:r>
              <a:rPr lang="en-US" altLang="zh-CN" sz="1100" dirty="0">
                <a:solidFill>
                  <a:srgbClr val="000000"/>
                </a:solidFill>
                <a:latin typeface="Times New Roman" pitchFamily="18" charset="0"/>
                <a:cs typeface="Times New Roman" pitchFamily="18" charset="0"/>
              </a:rPr>
              <a:t>Macroenvironment</a:t>
            </a:r>
            <a:r>
              <a:rPr lang="zh-CN" altLang="en-US" sz="1100" dirty="0">
                <a:solidFill>
                  <a:srgbClr val="000000"/>
                </a:solidFill>
                <a:latin typeface="Times New Roman" pitchFamily="18" charset="0"/>
                <a:cs typeface="Times New Roman" pitchFamily="18" charset="0"/>
              </a:rPr>
              <a:t>）</a:t>
            </a:r>
          </a:p>
        </p:txBody>
      </p:sp>
      <p:sp>
        <p:nvSpPr>
          <p:cNvPr id="11" name="左大括号 10">
            <a:extLst>
              <a:ext uri="{FF2B5EF4-FFF2-40B4-BE49-F238E27FC236}">
                <a16:creationId xmlns:a16="http://schemas.microsoft.com/office/drawing/2014/main" id="{25188A4D-9E1E-0F58-FD15-DD432FAEA71A}"/>
              </a:ext>
            </a:extLst>
          </p:cNvPr>
          <p:cNvSpPr/>
          <p:nvPr/>
        </p:nvSpPr>
        <p:spPr>
          <a:xfrm>
            <a:off x="2231319" y="2141287"/>
            <a:ext cx="241880" cy="266730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0B2391F-6058-767F-EE8A-6A55B689D7A5}"/>
              </a:ext>
            </a:extLst>
          </p:cNvPr>
          <p:cNvSpPr/>
          <p:nvPr/>
        </p:nvSpPr>
        <p:spPr>
          <a:xfrm>
            <a:off x="4923095" y="3567789"/>
            <a:ext cx="34947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人口環境（</a:t>
            </a:r>
            <a:r>
              <a:rPr lang="en-US" altLang="zh-CN" sz="1100" dirty="0">
                <a:solidFill>
                  <a:srgbClr val="000000"/>
                </a:solidFill>
                <a:latin typeface="Times New Roman" pitchFamily="18" charset="0"/>
                <a:cs typeface="Times New Roman" pitchFamily="18" charset="0"/>
              </a:rPr>
              <a:t>Demographic Environment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4" name="矩形 23">
            <a:extLst>
              <a:ext uri="{FF2B5EF4-FFF2-40B4-BE49-F238E27FC236}">
                <a16:creationId xmlns:a16="http://schemas.microsoft.com/office/drawing/2014/main" id="{FB7C9941-8F3D-24AA-FB35-C634F0B5EB95}"/>
              </a:ext>
            </a:extLst>
          </p:cNvPr>
          <p:cNvSpPr/>
          <p:nvPr/>
        </p:nvSpPr>
        <p:spPr>
          <a:xfrm>
            <a:off x="4923092" y="3938837"/>
            <a:ext cx="34947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經濟環境（</a:t>
            </a:r>
            <a:r>
              <a:rPr lang="en-US" altLang="zh-CN" sz="1100" dirty="0">
                <a:solidFill>
                  <a:srgbClr val="000000"/>
                </a:solidFill>
                <a:latin typeface="Times New Roman" pitchFamily="18" charset="0"/>
                <a:cs typeface="Times New Roman" pitchFamily="18" charset="0"/>
              </a:rPr>
              <a:t>Economic Environment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C1BDFC66-F4B0-C06B-8CC4-BB1D3B7E1541}"/>
              </a:ext>
            </a:extLst>
          </p:cNvPr>
          <p:cNvSpPr/>
          <p:nvPr/>
        </p:nvSpPr>
        <p:spPr>
          <a:xfrm>
            <a:off x="4923091" y="4297693"/>
            <a:ext cx="34947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自然物質環境（</a:t>
            </a:r>
            <a:r>
              <a:rPr lang="en-US" altLang="zh-CN" sz="1100" dirty="0">
                <a:solidFill>
                  <a:srgbClr val="000000"/>
                </a:solidFill>
                <a:latin typeface="Times New Roman" pitchFamily="18" charset="0"/>
                <a:cs typeface="Times New Roman" pitchFamily="18" charset="0"/>
              </a:rPr>
              <a:t>Physical Environment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A081D858-9258-9D5E-A8C7-62FB78CC3DD6}"/>
              </a:ext>
            </a:extLst>
          </p:cNvPr>
          <p:cNvSpPr/>
          <p:nvPr/>
        </p:nvSpPr>
        <p:spPr>
          <a:xfrm>
            <a:off x="4923091" y="4656549"/>
            <a:ext cx="34947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科技環境（</a:t>
            </a:r>
            <a:r>
              <a:rPr lang="en-US" altLang="zh-CN" sz="1100" dirty="0">
                <a:solidFill>
                  <a:srgbClr val="000000"/>
                </a:solidFill>
                <a:latin typeface="Times New Roman" pitchFamily="18" charset="0"/>
                <a:cs typeface="Times New Roman" pitchFamily="18" charset="0"/>
              </a:rPr>
              <a:t>Technological Environment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FB09720C-82BE-440E-EEFB-B2652C9A7816}"/>
              </a:ext>
            </a:extLst>
          </p:cNvPr>
          <p:cNvSpPr/>
          <p:nvPr/>
        </p:nvSpPr>
        <p:spPr>
          <a:xfrm>
            <a:off x="4923088" y="5015405"/>
            <a:ext cx="349475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、政治、法律環境（</a:t>
            </a:r>
            <a:r>
              <a:rPr lang="en-US" altLang="zh-CN" sz="1100" dirty="0">
                <a:solidFill>
                  <a:srgbClr val="000000"/>
                </a:solidFill>
                <a:latin typeface="Times New Roman" pitchFamily="18" charset="0"/>
                <a:cs typeface="Times New Roman" pitchFamily="18" charset="0"/>
              </a:rPr>
              <a:t>Political and Legal Environment</a:t>
            </a:r>
            <a:r>
              <a:rPr lang="zh-CN" altLang="en-US" sz="1100" dirty="0">
                <a:solidFill>
                  <a:srgbClr val="000000"/>
                </a:solidFill>
                <a:latin typeface="Times New Roman" pitchFamily="18" charset="0"/>
                <a:cs typeface="Times New Roman" pitchFamily="18" charset="0"/>
              </a:rPr>
              <a:t>）</a:t>
            </a:r>
          </a:p>
        </p:txBody>
      </p:sp>
      <p:sp>
        <p:nvSpPr>
          <p:cNvPr id="28" name="矩形 27">
            <a:extLst>
              <a:ext uri="{FF2B5EF4-FFF2-40B4-BE49-F238E27FC236}">
                <a16:creationId xmlns:a16="http://schemas.microsoft.com/office/drawing/2014/main" id="{7D14B8BC-7350-B803-1ED3-1B559B03E750}"/>
              </a:ext>
            </a:extLst>
          </p:cNvPr>
          <p:cNvSpPr/>
          <p:nvPr/>
        </p:nvSpPr>
        <p:spPr>
          <a:xfrm>
            <a:off x="4923087" y="5364101"/>
            <a:ext cx="349477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社會文化環境（</a:t>
            </a:r>
            <a:r>
              <a:rPr lang="en-US" altLang="zh-CN" sz="1100" dirty="0">
                <a:solidFill>
                  <a:srgbClr val="000000"/>
                </a:solidFill>
                <a:latin typeface="Times New Roman" pitchFamily="18" charset="0"/>
                <a:cs typeface="Times New Roman" pitchFamily="18" charset="0"/>
              </a:rPr>
              <a:t>Social and Cultural Environment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9" name="左大括号 28">
            <a:extLst>
              <a:ext uri="{FF2B5EF4-FFF2-40B4-BE49-F238E27FC236}">
                <a16:creationId xmlns:a16="http://schemas.microsoft.com/office/drawing/2014/main" id="{049727A7-3977-BB8B-9C03-C650D5A755CD}"/>
              </a:ext>
            </a:extLst>
          </p:cNvPr>
          <p:cNvSpPr/>
          <p:nvPr/>
        </p:nvSpPr>
        <p:spPr>
          <a:xfrm>
            <a:off x="4648779" y="3625399"/>
            <a:ext cx="229483" cy="205282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6D5BCF67-58B9-98D8-878A-32DBD6742CEB}"/>
              </a:ext>
            </a:extLst>
          </p:cNvPr>
          <p:cNvSpPr/>
          <p:nvPr/>
        </p:nvSpPr>
        <p:spPr>
          <a:xfrm>
            <a:off x="4923085" y="1184367"/>
            <a:ext cx="34947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公司本身環境</a:t>
            </a:r>
            <a:endParaRPr lang="zh-TW" altLang="en-US" sz="1100" dirty="0">
              <a:solidFill>
                <a:srgbClr val="000000"/>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7BC38D75-502E-6213-A67D-7A500A095BEF}"/>
              </a:ext>
            </a:extLst>
          </p:cNvPr>
          <p:cNvSpPr/>
          <p:nvPr/>
        </p:nvSpPr>
        <p:spPr>
          <a:xfrm>
            <a:off x="4923082" y="1555415"/>
            <a:ext cx="34947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供應商環境</a:t>
            </a:r>
            <a:endParaRPr lang="zh-TW" altLang="en-US" sz="1100" dirty="0">
              <a:solidFill>
                <a:srgbClr val="00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86A23B6E-0AE2-6A54-5819-85C48AC6A200}"/>
              </a:ext>
            </a:extLst>
          </p:cNvPr>
          <p:cNvSpPr/>
          <p:nvPr/>
        </p:nvSpPr>
        <p:spPr>
          <a:xfrm>
            <a:off x="4923081" y="1914271"/>
            <a:ext cx="34947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行銷中間商環境</a:t>
            </a:r>
            <a:endParaRPr lang="zh-TW" altLang="en-US" sz="1100" dirty="0">
              <a:solidFill>
                <a:srgbClr val="00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F7FBA4CD-1005-B0B0-0DFC-B12571EF6016}"/>
              </a:ext>
            </a:extLst>
          </p:cNvPr>
          <p:cNvSpPr/>
          <p:nvPr/>
        </p:nvSpPr>
        <p:spPr>
          <a:xfrm>
            <a:off x="4923081" y="2273127"/>
            <a:ext cx="34947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顧客環境</a:t>
            </a:r>
            <a:endParaRPr lang="zh-TW" altLang="en-US" sz="1100" dirty="0">
              <a:solidFill>
                <a:srgbClr val="000000"/>
              </a:solidFill>
              <a:latin typeface="Times New Roman" pitchFamily="18" charset="0"/>
              <a:cs typeface="Times New Roman" pitchFamily="18" charset="0"/>
            </a:endParaRPr>
          </a:p>
        </p:txBody>
      </p:sp>
      <p:sp>
        <p:nvSpPr>
          <p:cNvPr id="36" name="矩形 35">
            <a:extLst>
              <a:ext uri="{FF2B5EF4-FFF2-40B4-BE49-F238E27FC236}">
                <a16:creationId xmlns:a16="http://schemas.microsoft.com/office/drawing/2014/main" id="{B4F8E5EA-AFD7-28A6-8141-F6726C558939}"/>
              </a:ext>
            </a:extLst>
          </p:cNvPr>
          <p:cNvSpPr/>
          <p:nvPr/>
        </p:nvSpPr>
        <p:spPr>
          <a:xfrm>
            <a:off x="4923077" y="2631983"/>
            <a:ext cx="349476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、競爭廠商環境</a:t>
            </a:r>
          </a:p>
        </p:txBody>
      </p:sp>
      <p:sp>
        <p:nvSpPr>
          <p:cNvPr id="37" name="矩形 36">
            <a:extLst>
              <a:ext uri="{FF2B5EF4-FFF2-40B4-BE49-F238E27FC236}">
                <a16:creationId xmlns:a16="http://schemas.microsoft.com/office/drawing/2014/main" id="{E9125C46-5930-D2F2-FEE0-3B8DF599F7D6}"/>
              </a:ext>
            </a:extLst>
          </p:cNvPr>
          <p:cNvSpPr/>
          <p:nvPr/>
        </p:nvSpPr>
        <p:spPr>
          <a:xfrm>
            <a:off x="4923077" y="2980679"/>
            <a:ext cx="34947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社會大眾環境</a:t>
            </a:r>
            <a:endParaRPr lang="zh-TW" altLang="en-US" sz="1100" dirty="0">
              <a:solidFill>
                <a:srgbClr val="000000"/>
              </a:solidFill>
              <a:latin typeface="Times New Roman" pitchFamily="18" charset="0"/>
              <a:cs typeface="Times New Roman" pitchFamily="18" charset="0"/>
            </a:endParaRPr>
          </a:p>
        </p:txBody>
      </p:sp>
      <p:sp>
        <p:nvSpPr>
          <p:cNvPr id="38" name="左大括号 37">
            <a:extLst>
              <a:ext uri="{FF2B5EF4-FFF2-40B4-BE49-F238E27FC236}">
                <a16:creationId xmlns:a16="http://schemas.microsoft.com/office/drawing/2014/main" id="{3A9E24E8-FA14-C76D-97F2-F393B1E9480A}"/>
              </a:ext>
            </a:extLst>
          </p:cNvPr>
          <p:cNvSpPr/>
          <p:nvPr/>
        </p:nvSpPr>
        <p:spPr>
          <a:xfrm>
            <a:off x="4648769" y="1241977"/>
            <a:ext cx="229483" cy="205282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13F76CE8-BA91-B3EA-D2E0-8A21B2B30ECD}"/>
              </a:ext>
            </a:extLst>
          </p:cNvPr>
          <p:cNvSpPr/>
          <p:nvPr/>
        </p:nvSpPr>
        <p:spPr>
          <a:xfrm>
            <a:off x="519944" y="3183940"/>
            <a:ext cx="1742664"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行銷環境</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Marketing Environment</a:t>
            </a:r>
            <a:r>
              <a:rPr lang="zh-CN" altLang="en-US" sz="1100" dirty="0">
                <a:solidFill>
                  <a:srgbClr val="000000"/>
                </a:solidFill>
                <a:latin typeface="Times New Roman" pitchFamily="18" charset="0"/>
                <a:cs typeface="Times New Roman" pitchFamily="18" charset="0"/>
              </a:rPr>
              <a:t>）</a:t>
            </a:r>
          </a:p>
        </p:txBody>
      </p:sp>
      <p:sp>
        <p:nvSpPr>
          <p:cNvPr id="40" name="左大括号 39">
            <a:extLst>
              <a:ext uri="{FF2B5EF4-FFF2-40B4-BE49-F238E27FC236}">
                <a16:creationId xmlns:a16="http://schemas.microsoft.com/office/drawing/2014/main" id="{E78C279C-901F-D753-7D6C-0A09B7EAE3C5}"/>
              </a:ext>
            </a:extLst>
          </p:cNvPr>
          <p:cNvSpPr/>
          <p:nvPr/>
        </p:nvSpPr>
        <p:spPr>
          <a:xfrm flipH="1">
            <a:off x="8426799" y="2273127"/>
            <a:ext cx="233083" cy="197983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FBACB34-AE69-CFF2-E7DA-09635F1B07ED}"/>
              </a:ext>
            </a:extLst>
          </p:cNvPr>
          <p:cNvSpPr/>
          <p:nvPr/>
        </p:nvSpPr>
        <p:spPr>
          <a:xfrm>
            <a:off x="8889361" y="2423004"/>
            <a:ext cx="1834874" cy="314125"/>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對眾多公司產生：</a:t>
            </a:r>
            <a:endParaRPr lang="zh-TW" altLang="en-US" sz="1100" dirty="0">
              <a:latin typeface="Times New Roman" pitchFamily="18" charset="0"/>
              <a:cs typeface="Times New Roman" pitchFamily="18" charset="0"/>
            </a:endParaRPr>
          </a:p>
        </p:txBody>
      </p:sp>
      <p:sp>
        <p:nvSpPr>
          <p:cNvPr id="42" name="左大括号 41">
            <a:extLst>
              <a:ext uri="{FF2B5EF4-FFF2-40B4-BE49-F238E27FC236}">
                <a16:creationId xmlns:a16="http://schemas.microsoft.com/office/drawing/2014/main" id="{6A62E181-46DF-879A-962C-E7195B7AA343}"/>
              </a:ext>
            </a:extLst>
          </p:cNvPr>
          <p:cNvSpPr/>
          <p:nvPr/>
        </p:nvSpPr>
        <p:spPr>
          <a:xfrm>
            <a:off x="8659882" y="2781860"/>
            <a:ext cx="229483" cy="9622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5B848222-B2C0-9FCC-3B82-2FF9A86739A0}"/>
              </a:ext>
            </a:extLst>
          </p:cNvPr>
          <p:cNvSpPr/>
          <p:nvPr/>
        </p:nvSpPr>
        <p:spPr>
          <a:xfrm>
            <a:off x="8889365" y="2700113"/>
            <a:ext cx="183487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公不斷改變的壓力來源</a:t>
            </a:r>
            <a:endParaRPr lang="zh-TW" altLang="en-US" sz="1100" dirty="0">
              <a:solidFill>
                <a:srgbClr val="000000"/>
              </a:solidFill>
              <a:latin typeface="Times New Roman" pitchFamily="18" charset="0"/>
              <a:cs typeface="Times New Roman" pitchFamily="18" charset="0"/>
            </a:endParaRPr>
          </a:p>
        </p:txBody>
      </p:sp>
      <p:sp>
        <p:nvSpPr>
          <p:cNvPr id="44" name="矩形 43">
            <a:extLst>
              <a:ext uri="{FF2B5EF4-FFF2-40B4-BE49-F238E27FC236}">
                <a16:creationId xmlns:a16="http://schemas.microsoft.com/office/drawing/2014/main" id="{0E58A802-4660-BABC-18D3-FEC60E21AAD3}"/>
              </a:ext>
            </a:extLst>
          </p:cNvPr>
          <p:cNvSpPr/>
          <p:nvPr/>
        </p:nvSpPr>
        <p:spPr>
          <a:xfrm>
            <a:off x="8889362" y="3071161"/>
            <a:ext cx="18348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競爭的壓力來源</a:t>
            </a:r>
            <a:endParaRPr lang="zh-TW" altLang="en-US" sz="1100" dirty="0">
              <a:solidFill>
                <a:srgbClr val="000000"/>
              </a:solidFill>
              <a:latin typeface="Times New Roman" pitchFamily="18" charset="0"/>
              <a:cs typeface="Times New Roman" pitchFamily="18" charset="0"/>
            </a:endParaRPr>
          </a:p>
        </p:txBody>
      </p:sp>
      <p:sp>
        <p:nvSpPr>
          <p:cNvPr id="45" name="矩形 44">
            <a:extLst>
              <a:ext uri="{FF2B5EF4-FFF2-40B4-BE49-F238E27FC236}">
                <a16:creationId xmlns:a16="http://schemas.microsoft.com/office/drawing/2014/main" id="{6A906D78-3131-61E8-BFB1-398A575C5953}"/>
              </a:ext>
            </a:extLst>
          </p:cNvPr>
          <p:cNvSpPr/>
          <p:nvPr/>
        </p:nvSpPr>
        <p:spPr>
          <a:xfrm>
            <a:off x="8889360" y="3430017"/>
            <a:ext cx="183487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成長與進步的動力</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9927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1013615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a:t>
            </a:r>
            <a:r>
              <a:rPr lang="zh-CN" altLang="en-US" sz="900" dirty="0">
                <a:solidFill>
                  <a:srgbClr val="000000"/>
                </a:solidFill>
                <a:latin typeface="Times New Roman" pitchFamily="18" charset="0"/>
                <a:cs typeface="Times New Roman" pitchFamily="18" charset="0"/>
              </a:rPr>
              <a:t>」架構：市場區隔化</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 Segmentation</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、鎖定目標客層</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Target Audience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TA</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lang="zh-CN" altLang="en-US" sz="900" dirty="0">
                <a:solidFill>
                  <a:srgbClr val="000000"/>
                </a:solidFill>
                <a:latin typeface="Times New Roman" pitchFamily="18" charset="0"/>
                <a:cs typeface="Times New Roman" pitchFamily="18" charset="0"/>
              </a:rPr>
              <a:t>、產品或品牌定位</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lang="en-US" altLang="zh-CN" sz="900" i="1" dirty="0">
                <a:solidFill>
                  <a:srgbClr val="000000"/>
                </a:solidFill>
                <a:latin typeface="Times New Roman" pitchFamily="18" charset="0"/>
                <a:cs typeface="Times New Roman" pitchFamily="18" charset="0"/>
              </a:rPr>
              <a:t>Product Positioning</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P</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636494" y="996055"/>
            <a:ext cx="10237694"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a:t>
            </a:r>
            <a:r>
              <a:rPr lang="en-US" altLang="zh-TW" sz="1100" dirty="0">
                <a:solidFill>
                  <a:srgbClr val="4D4D4D"/>
                </a:solidFill>
                <a:latin typeface="Times New Roman" pitchFamily="18" charset="0"/>
                <a:cs typeface="Times New Roman" pitchFamily="18" charset="0"/>
              </a:rPr>
              <a:t>S-T-P</a:t>
            </a:r>
            <a:r>
              <a:rPr lang="zh-TW" altLang="en-US" sz="1100" dirty="0">
                <a:solidFill>
                  <a:srgbClr val="4D4D4D"/>
                </a:solidFill>
                <a:latin typeface="Times New Roman" pitchFamily="18" charset="0"/>
                <a:cs typeface="Times New Roman" pitchFamily="18" charset="0"/>
              </a:rPr>
              <a:t>」總架構與目標行銷</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所謂「目標行銷」（</a:t>
            </a:r>
            <a:r>
              <a:rPr lang="en-US" altLang="zh-TW" sz="1100" dirty="0">
                <a:solidFill>
                  <a:srgbClr val="4D4D4D"/>
                </a:solidFill>
                <a:latin typeface="Times New Roman" pitchFamily="18" charset="0"/>
                <a:cs typeface="Times New Roman" pitchFamily="18" charset="0"/>
              </a:rPr>
              <a:t>Target Marketing</a:t>
            </a:r>
            <a:r>
              <a:rPr lang="zh-TW" altLang="en-US" sz="1100" dirty="0">
                <a:solidFill>
                  <a:srgbClr val="4D4D4D"/>
                </a:solidFill>
                <a:latin typeface="Times New Roman" pitchFamily="18" charset="0"/>
                <a:cs typeface="Times New Roman" pitchFamily="18" charset="0"/>
              </a:rPr>
              <a:t>），係指廠商將整個大市場（</a:t>
            </a:r>
            <a:r>
              <a:rPr lang="en-US" altLang="zh-TW" sz="1100" dirty="0">
                <a:solidFill>
                  <a:srgbClr val="4D4D4D"/>
                </a:solidFill>
                <a:latin typeface="Times New Roman" pitchFamily="18" charset="0"/>
                <a:cs typeface="Times New Roman" pitchFamily="18" charset="0"/>
              </a:rPr>
              <a:t>Whole Market</a:t>
            </a:r>
            <a:r>
              <a:rPr lang="zh-TW" altLang="en-US" sz="1100" dirty="0">
                <a:solidFill>
                  <a:srgbClr val="4D4D4D"/>
                </a:solidFill>
                <a:latin typeface="Times New Roman" pitchFamily="18" charset="0"/>
                <a:cs typeface="Times New Roman" pitchFamily="18" charset="0"/>
              </a:rPr>
              <a:t>）細分為不同的區隔市場（</a:t>
            </a:r>
            <a:r>
              <a:rPr lang="en-US" altLang="zh-TW" sz="1100" dirty="0">
                <a:solidFill>
                  <a:srgbClr val="4D4D4D"/>
                </a:solidFill>
                <a:latin typeface="Times New Roman" pitchFamily="18" charset="0"/>
                <a:cs typeface="Times New Roman" pitchFamily="18" charset="0"/>
              </a:rPr>
              <a:t>Segment Target</a:t>
            </a:r>
            <a:r>
              <a:rPr lang="zh-TW" altLang="en-US" sz="1100" dirty="0">
                <a:solidFill>
                  <a:srgbClr val="4D4D4D"/>
                </a:solidFill>
                <a:latin typeface="Times New Roman" pitchFamily="18" charset="0"/>
                <a:cs typeface="Times New Roman" pitchFamily="18" charset="0"/>
              </a:rPr>
              <a:t>）；然後針對這些區隔化後之市場，設計相對應的產品及行銷組合，以求滿足這些區隔目標之消費群，並進而達成銷售目標。</a:t>
            </a:r>
          </a:p>
        </p:txBody>
      </p:sp>
      <p:sp>
        <p:nvSpPr>
          <p:cNvPr id="2" name="矩形 1">
            <a:extLst>
              <a:ext uri="{FF2B5EF4-FFF2-40B4-BE49-F238E27FC236}">
                <a16:creationId xmlns:a16="http://schemas.microsoft.com/office/drawing/2014/main" id="{8EF334D8-32AF-D131-3D4B-5D0E66A9297E}"/>
              </a:ext>
            </a:extLst>
          </p:cNvPr>
          <p:cNvSpPr/>
          <p:nvPr/>
        </p:nvSpPr>
        <p:spPr>
          <a:xfrm>
            <a:off x="636493" y="2366683"/>
            <a:ext cx="2617694" cy="242047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S</a:t>
            </a:r>
            <a:r>
              <a:rPr lang="zh-CN" altLang="en-US" sz="1600" dirty="0">
                <a:solidFill>
                  <a:schemeClr val="tx1"/>
                </a:solidFill>
                <a:latin typeface="宋体" panose="02010600030101010101" pitchFamily="2" charset="-122"/>
                <a:ea typeface="宋体" panose="02010600030101010101" pitchFamily="2" charset="-122"/>
              </a:rPr>
              <a:t>）</a:t>
            </a:r>
            <a:endParaRPr lang="en-US" altLang="zh-CN" sz="1600" dirty="0">
              <a:solidFill>
                <a:schemeClr val="tx1"/>
              </a:solidFill>
              <a:latin typeface="宋体" panose="02010600030101010101" pitchFamily="2" charset="-122"/>
              <a:ea typeface="宋体" panose="02010600030101010101" pitchFamily="2" charset="-122"/>
            </a:endParaRPr>
          </a:p>
          <a:p>
            <a:r>
              <a:rPr lang="zh-CN" altLang="en-US" sz="1600" dirty="0">
                <a:solidFill>
                  <a:schemeClr val="tx1"/>
                </a:solidFill>
                <a:latin typeface="宋体" panose="02010600030101010101" pitchFamily="2" charset="-122"/>
                <a:ea typeface="宋体" panose="02010600030101010101" pitchFamily="2" charset="-122"/>
              </a:rPr>
              <a:t>市場區隔化</a:t>
            </a:r>
            <a:endParaRPr lang="en-US" altLang="zh-CN" sz="1600" dirty="0">
              <a:solidFill>
                <a:schemeClr val="tx1"/>
              </a:solidFill>
              <a:latin typeface="宋体" panose="02010600030101010101" pitchFamily="2" charset="-122"/>
              <a:ea typeface="宋体" panose="02010600030101010101" pitchFamily="2" charset="-122"/>
            </a:endParaRPr>
          </a:p>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Market Segmentation</a:t>
            </a:r>
            <a:r>
              <a:rPr lang="zh-CN" altLang="en-US" sz="1600" dirty="0">
                <a:solidFill>
                  <a:schemeClr val="tx1"/>
                </a:solidFill>
                <a:latin typeface="宋体" panose="02010600030101010101" pitchFamily="2" charset="-122"/>
                <a:ea typeface="宋体" panose="02010600030101010101" pitchFamily="2" charset="-122"/>
              </a:rPr>
              <a:t>）</a:t>
            </a:r>
          </a:p>
        </p:txBody>
      </p:sp>
      <p:sp>
        <p:nvSpPr>
          <p:cNvPr id="4" name="矩形 3">
            <a:extLst>
              <a:ext uri="{FF2B5EF4-FFF2-40B4-BE49-F238E27FC236}">
                <a16:creationId xmlns:a16="http://schemas.microsoft.com/office/drawing/2014/main" id="{0FC3AF41-76DB-C59C-735D-886ACE1F0B58}"/>
              </a:ext>
            </a:extLst>
          </p:cNvPr>
          <p:cNvSpPr/>
          <p:nvPr/>
        </p:nvSpPr>
        <p:spPr>
          <a:xfrm>
            <a:off x="4446493" y="2366683"/>
            <a:ext cx="2617694" cy="242047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T</a:t>
            </a:r>
            <a:r>
              <a:rPr lang="zh-CN" altLang="en-US" sz="1600" dirty="0">
                <a:solidFill>
                  <a:schemeClr val="tx1"/>
                </a:solidFill>
                <a:latin typeface="宋体" panose="02010600030101010101" pitchFamily="2" charset="-122"/>
                <a:ea typeface="宋体" panose="02010600030101010101" pitchFamily="2" charset="-122"/>
              </a:rPr>
              <a:t>）</a:t>
            </a:r>
            <a:endParaRPr lang="en-US" altLang="zh-CN" sz="1600" dirty="0">
              <a:solidFill>
                <a:schemeClr val="tx1"/>
              </a:solidFill>
              <a:latin typeface="宋体" panose="02010600030101010101" pitchFamily="2" charset="-122"/>
              <a:ea typeface="宋体" panose="02010600030101010101" pitchFamily="2" charset="-122"/>
            </a:endParaRPr>
          </a:p>
          <a:p>
            <a:r>
              <a:rPr lang="zh-CN" altLang="en-US" sz="1600" dirty="0">
                <a:solidFill>
                  <a:schemeClr val="tx1"/>
                </a:solidFill>
                <a:latin typeface="宋体" panose="02010600030101010101" pitchFamily="2" charset="-122"/>
                <a:ea typeface="宋体" panose="02010600030101010101" pitchFamily="2" charset="-122"/>
              </a:rPr>
              <a:t>鎖定目標客層</a:t>
            </a:r>
            <a:endParaRPr lang="en-US" altLang="zh-CN" sz="1600" dirty="0">
              <a:solidFill>
                <a:schemeClr val="tx1"/>
              </a:solidFill>
              <a:latin typeface="宋体" panose="02010600030101010101" pitchFamily="2" charset="-122"/>
              <a:ea typeface="宋体" panose="02010600030101010101" pitchFamily="2" charset="-122"/>
            </a:endParaRPr>
          </a:p>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Target Audience</a:t>
            </a:r>
            <a:r>
              <a:rPr lang="zh-CN" altLang="en-US" sz="1600" dirty="0">
                <a:solidFill>
                  <a:schemeClr val="tx1"/>
                </a:solidFill>
                <a:latin typeface="宋体" panose="02010600030101010101" pitchFamily="2" charset="-122"/>
                <a:ea typeface="宋体" panose="02010600030101010101" pitchFamily="2" charset="-122"/>
              </a:rPr>
              <a:t>）</a:t>
            </a:r>
          </a:p>
        </p:txBody>
      </p:sp>
      <p:sp>
        <p:nvSpPr>
          <p:cNvPr id="5" name="矩形 4">
            <a:extLst>
              <a:ext uri="{FF2B5EF4-FFF2-40B4-BE49-F238E27FC236}">
                <a16:creationId xmlns:a16="http://schemas.microsoft.com/office/drawing/2014/main" id="{35347F50-2E9C-9D74-4A1F-A4C9C9ED8DF9}"/>
              </a:ext>
            </a:extLst>
          </p:cNvPr>
          <p:cNvSpPr/>
          <p:nvPr/>
        </p:nvSpPr>
        <p:spPr>
          <a:xfrm>
            <a:off x="8256493" y="2366683"/>
            <a:ext cx="2617694" cy="242047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P</a:t>
            </a:r>
            <a:r>
              <a:rPr lang="zh-CN" altLang="en-US" sz="1600" dirty="0">
                <a:solidFill>
                  <a:schemeClr val="tx1"/>
                </a:solidFill>
                <a:latin typeface="宋体" panose="02010600030101010101" pitchFamily="2" charset="-122"/>
                <a:ea typeface="宋体" panose="02010600030101010101" pitchFamily="2" charset="-122"/>
              </a:rPr>
              <a:t>）</a:t>
            </a:r>
            <a:endParaRPr lang="en-US" altLang="zh-CN" sz="1600" dirty="0">
              <a:solidFill>
                <a:schemeClr val="tx1"/>
              </a:solidFill>
              <a:latin typeface="宋体" panose="02010600030101010101" pitchFamily="2" charset="-122"/>
              <a:ea typeface="宋体" panose="02010600030101010101" pitchFamily="2" charset="-122"/>
            </a:endParaRPr>
          </a:p>
          <a:p>
            <a:r>
              <a:rPr lang="zh-CN" altLang="en-US" sz="1600" dirty="0">
                <a:solidFill>
                  <a:schemeClr val="tx1"/>
                </a:solidFill>
                <a:latin typeface="宋体" panose="02010600030101010101" pitchFamily="2" charset="-122"/>
                <a:ea typeface="宋体" panose="02010600030101010101" pitchFamily="2" charset="-122"/>
              </a:rPr>
              <a:t>產品定位（或品牌定位）</a:t>
            </a:r>
            <a:endParaRPr lang="en-US" altLang="zh-CN" sz="1600" dirty="0">
              <a:solidFill>
                <a:schemeClr val="tx1"/>
              </a:solidFill>
              <a:latin typeface="宋体" panose="02010600030101010101" pitchFamily="2" charset="-122"/>
              <a:ea typeface="宋体" panose="02010600030101010101" pitchFamily="2" charset="-122"/>
            </a:endParaRPr>
          </a:p>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Product Positioning</a:t>
            </a:r>
            <a:r>
              <a:rPr lang="zh-CN" altLang="en-US" sz="1600" dirty="0">
                <a:solidFill>
                  <a:schemeClr val="tx1"/>
                </a:solidFill>
                <a:latin typeface="宋体" panose="02010600030101010101" pitchFamily="2" charset="-122"/>
                <a:ea typeface="宋体" panose="02010600030101010101" pitchFamily="2" charset="-122"/>
              </a:rPr>
              <a:t>）</a:t>
            </a:r>
          </a:p>
        </p:txBody>
      </p:sp>
      <p:sp>
        <p:nvSpPr>
          <p:cNvPr id="6" name="矩形 5">
            <a:extLst>
              <a:ext uri="{FF2B5EF4-FFF2-40B4-BE49-F238E27FC236}">
                <a16:creationId xmlns:a16="http://schemas.microsoft.com/office/drawing/2014/main" id="{9DE7D9D2-C9BA-0E71-6C5E-80B464E8D619}"/>
              </a:ext>
            </a:extLst>
          </p:cNvPr>
          <p:cNvSpPr/>
          <p:nvPr/>
        </p:nvSpPr>
        <p:spPr>
          <a:xfrm>
            <a:off x="3254187" y="2927159"/>
            <a:ext cx="1192306" cy="905056"/>
          </a:xfrm>
          <a:prstGeom prst="rect">
            <a:avLst/>
          </a:prstGeom>
        </p:spPr>
        <p:txBody>
          <a:bodyPr wrap="square" anchor="ctr" anchorCtr="1">
            <a:spAutoFit/>
          </a:bodyPr>
          <a:lstStyle/>
          <a:p>
            <a:pPr algn="ctr">
              <a:lnSpc>
                <a:spcPct val="150000"/>
              </a:lnSpc>
            </a:pPr>
            <a:r>
              <a:rPr lang="zh-CN" altLang="en-US" sz="4000" dirty="0">
                <a:solidFill>
                  <a:srgbClr val="336600"/>
                </a:solidFill>
                <a:latin typeface="Times New Roman" pitchFamily="18" charset="0"/>
                <a:cs typeface="Times New Roman" pitchFamily="18" charset="0"/>
              </a:rPr>
              <a:t>→</a:t>
            </a:r>
            <a:endParaRPr lang="zh-TW" altLang="en-US" sz="4000" dirty="0">
              <a:solidFill>
                <a:srgbClr val="3366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DCF176CD-1E39-1F14-191C-0E5E0CA70DDF}"/>
              </a:ext>
            </a:extLst>
          </p:cNvPr>
          <p:cNvSpPr/>
          <p:nvPr/>
        </p:nvSpPr>
        <p:spPr>
          <a:xfrm>
            <a:off x="7064187" y="2927158"/>
            <a:ext cx="1192306" cy="905056"/>
          </a:xfrm>
          <a:prstGeom prst="rect">
            <a:avLst/>
          </a:prstGeom>
        </p:spPr>
        <p:txBody>
          <a:bodyPr wrap="square" anchor="ctr" anchorCtr="1">
            <a:spAutoFit/>
          </a:bodyPr>
          <a:lstStyle/>
          <a:p>
            <a:pPr algn="ctr">
              <a:lnSpc>
                <a:spcPct val="150000"/>
              </a:lnSpc>
            </a:pPr>
            <a:r>
              <a:rPr lang="zh-CN" altLang="en-US" sz="4000" dirty="0">
                <a:solidFill>
                  <a:srgbClr val="336600"/>
                </a:solidFill>
                <a:latin typeface="Times New Roman" pitchFamily="18" charset="0"/>
                <a:cs typeface="Times New Roman" pitchFamily="18" charset="0"/>
              </a:rPr>
              <a:t>→</a:t>
            </a:r>
            <a:endParaRPr lang="zh-TW" altLang="en-US" sz="4000" dirty="0">
              <a:solidFill>
                <a:srgbClr val="3366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CA776B40-7B2C-68D6-F25D-23DEEE689A57}"/>
              </a:ext>
            </a:extLst>
          </p:cNvPr>
          <p:cNvSpPr/>
          <p:nvPr/>
        </p:nvSpPr>
        <p:spPr>
          <a:xfrm>
            <a:off x="767268" y="3331965"/>
            <a:ext cx="2319858" cy="568041"/>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、認明市場區隔化的基礎。</a:t>
            </a:r>
            <a:endParaRPr lang="en-US" altLang="zh-CN" sz="1100" dirty="0">
              <a:solidFill>
                <a:srgbClr val="4D4D4D"/>
              </a:solidFill>
              <a:latin typeface="Times New Roman" pitchFamily="18" charset="0"/>
              <a:cs typeface="Times New Roman" pitchFamily="18" charset="0"/>
            </a:endParaRPr>
          </a:p>
          <a:p>
            <a:pPr>
              <a:lnSpc>
                <a:spcPct val="150000"/>
              </a:lnSpc>
            </a:pP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、發展劃分後之區隔市場的圖像。</a:t>
            </a:r>
            <a:endParaRPr lang="en-US" altLang="zh-CN" sz="1100" dirty="0">
              <a:solidFill>
                <a:srgbClr val="4D4D4D"/>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930FC6ED-4D2B-6AB2-D1CC-9E5091BB08CF}"/>
              </a:ext>
            </a:extLst>
          </p:cNvPr>
          <p:cNvSpPr/>
          <p:nvPr/>
        </p:nvSpPr>
        <p:spPr>
          <a:xfrm>
            <a:off x="4613554" y="3331965"/>
            <a:ext cx="2316163" cy="568041"/>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3</a:t>
            </a:r>
            <a:r>
              <a:rPr lang="zh-CN" altLang="en-US" sz="1100" dirty="0">
                <a:solidFill>
                  <a:srgbClr val="4D4D4D"/>
                </a:solidFill>
                <a:latin typeface="Times New Roman" pitchFamily="18" charset="0"/>
                <a:cs typeface="Times New Roman" pitchFamily="18" charset="0"/>
              </a:rPr>
              <a:t>、衡量各區隔市場的吸引力。</a:t>
            </a:r>
            <a:endParaRPr lang="en-US" altLang="zh-CN" sz="1100" dirty="0">
              <a:solidFill>
                <a:srgbClr val="4D4D4D"/>
              </a:solidFill>
              <a:latin typeface="Times New Roman" pitchFamily="18" charset="0"/>
              <a:cs typeface="Times New Roman" pitchFamily="18" charset="0"/>
            </a:endParaRPr>
          </a:p>
          <a:p>
            <a:pPr>
              <a:lnSpc>
                <a:spcPct val="150000"/>
              </a:lnSpc>
            </a:pPr>
            <a:r>
              <a:rPr lang="en-US" altLang="zh-CN" sz="1100" dirty="0">
                <a:solidFill>
                  <a:srgbClr val="4D4D4D"/>
                </a:solidFill>
                <a:latin typeface="Times New Roman" pitchFamily="18" charset="0"/>
                <a:cs typeface="Times New Roman" pitchFamily="18" charset="0"/>
              </a:rPr>
              <a:t>4</a:t>
            </a:r>
            <a:r>
              <a:rPr lang="zh-CN" altLang="en-US" sz="1100" dirty="0">
                <a:solidFill>
                  <a:srgbClr val="4D4D4D"/>
                </a:solidFill>
                <a:latin typeface="Times New Roman" pitchFamily="18" charset="0"/>
                <a:cs typeface="Times New Roman" pitchFamily="18" charset="0"/>
              </a:rPr>
              <a:t>、選定目標市場。</a:t>
            </a:r>
            <a:endParaRPr lang="zh-TW" altLang="en-US" sz="1100" dirty="0">
              <a:solidFill>
                <a:srgbClr val="4D4D4D"/>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FAF66CC7-1C61-BF15-EA7D-447586E04E85}"/>
              </a:ext>
            </a:extLst>
          </p:cNvPr>
          <p:cNvSpPr/>
          <p:nvPr/>
        </p:nvSpPr>
        <p:spPr>
          <a:xfrm>
            <a:off x="8390963" y="3331965"/>
            <a:ext cx="2310054" cy="1329788"/>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5</a:t>
            </a:r>
            <a:r>
              <a:rPr lang="zh-CN" altLang="en-US" sz="1100" dirty="0">
                <a:solidFill>
                  <a:srgbClr val="4D4D4D"/>
                </a:solidFill>
                <a:latin typeface="Times New Roman" pitchFamily="18" charset="0"/>
                <a:cs typeface="Times New Roman" pitchFamily="18" charset="0"/>
              </a:rPr>
              <a:t>、在每一目標市場發展產品定位。</a:t>
            </a:r>
            <a:endParaRPr lang="en-US" altLang="zh-CN" sz="1100" dirty="0">
              <a:solidFill>
                <a:srgbClr val="4D4D4D"/>
              </a:solidFill>
              <a:latin typeface="Times New Roman" pitchFamily="18" charset="0"/>
              <a:cs typeface="Times New Roman" pitchFamily="18" charset="0"/>
            </a:endParaRPr>
          </a:p>
          <a:p>
            <a:pPr>
              <a:lnSpc>
                <a:spcPct val="150000"/>
              </a:lnSpc>
            </a:pPr>
            <a:r>
              <a:rPr lang="en-US" altLang="zh-CN" sz="1100" dirty="0">
                <a:solidFill>
                  <a:srgbClr val="4D4D4D"/>
                </a:solidFill>
                <a:latin typeface="Times New Roman" pitchFamily="18" charset="0"/>
                <a:cs typeface="Times New Roman" pitchFamily="18" charset="0"/>
              </a:rPr>
              <a:t>6</a:t>
            </a:r>
            <a:r>
              <a:rPr lang="zh-CN" altLang="en-US" sz="1100" dirty="0">
                <a:solidFill>
                  <a:srgbClr val="4D4D4D"/>
                </a:solidFill>
                <a:latin typeface="Times New Roman" pitchFamily="18" charset="0"/>
                <a:cs typeface="Times New Roman" pitchFamily="18" charset="0"/>
              </a:rPr>
              <a:t>、在每一目標市場研究訂定行銷</a:t>
            </a:r>
            <a:r>
              <a:rPr lang="en-US" altLang="zh-CN" sz="1100" dirty="0">
                <a:solidFill>
                  <a:srgbClr val="4D4D4D"/>
                </a:solidFill>
                <a:latin typeface="Times New Roman" pitchFamily="18" charset="0"/>
                <a:cs typeface="Times New Roman" pitchFamily="18" charset="0"/>
              </a:rPr>
              <a:t>4P </a:t>
            </a:r>
            <a:r>
              <a:rPr lang="zh-CN" altLang="en-US" sz="1100" dirty="0">
                <a:solidFill>
                  <a:srgbClr val="4D4D4D"/>
                </a:solidFill>
                <a:latin typeface="Times New Roman" pitchFamily="18" charset="0"/>
                <a:cs typeface="Times New Roman" pitchFamily="18" charset="0"/>
              </a:rPr>
              <a:t>組合：產品（</a:t>
            </a:r>
            <a:r>
              <a:rPr lang="en-US" altLang="zh-CN" sz="1100" dirty="0">
                <a:solidFill>
                  <a:srgbClr val="4D4D4D"/>
                </a:solidFill>
                <a:latin typeface="Times New Roman" pitchFamily="18" charset="0"/>
                <a:cs typeface="Times New Roman" pitchFamily="18" charset="0"/>
              </a:rPr>
              <a:t>Product</a:t>
            </a:r>
            <a:r>
              <a:rPr lang="zh-CN" altLang="en-US" sz="1100" dirty="0">
                <a:solidFill>
                  <a:srgbClr val="4D4D4D"/>
                </a:solidFill>
                <a:latin typeface="Times New Roman" pitchFamily="18" charset="0"/>
                <a:cs typeface="Times New Roman" pitchFamily="18" charset="0"/>
              </a:rPr>
              <a:t>）、通路（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）、推廣（</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1302204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市場區隔</a:t>
            </a:r>
            <a:r>
              <a:rPr lang="en-US" altLang="zh-CN" sz="900" dirty="0">
                <a:solidFill>
                  <a:srgbClr val="000000"/>
                </a:solidFill>
                <a:latin typeface="Times New Roman" pitchFamily="18" charset="0"/>
                <a:cs typeface="Times New Roman" pitchFamily="18" charset="0"/>
              </a:rPr>
              <a:t>(</a:t>
            </a:r>
            <a:r>
              <a:rPr lang="en-US" altLang="zh-CN" sz="900" i="1" dirty="0" err="1">
                <a:solidFill>
                  <a:srgbClr val="000000"/>
                </a:solidFill>
                <a:latin typeface="Times New Roman" pitchFamily="18" charset="0"/>
                <a:cs typeface="Times New Roman" pitchFamily="18" charset="0"/>
              </a:rPr>
              <a:t>Mmarketing</a:t>
            </a:r>
            <a:r>
              <a:rPr lang="en-US" altLang="zh-CN" sz="900" i="1" dirty="0">
                <a:solidFill>
                  <a:srgbClr val="000000"/>
                </a:solidFill>
                <a:latin typeface="Times New Roman" pitchFamily="18" charset="0"/>
                <a:cs typeface="Times New Roman" pitchFamily="18" charset="0"/>
              </a:rPr>
              <a:t> Segmentation</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市場區隔變數</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 Segmentation Variables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936364" y="775404"/>
            <a:ext cx="992249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市場區隔變數（</a:t>
            </a:r>
            <a:r>
              <a:rPr lang="en-US" altLang="zh-CN" sz="1100" dirty="0">
                <a:solidFill>
                  <a:srgbClr val="4D4D4D"/>
                </a:solidFill>
                <a:latin typeface="Times New Roman" pitchFamily="18" charset="0"/>
                <a:cs typeface="Times New Roman" pitchFamily="18" charset="0"/>
              </a:rPr>
              <a:t>Market Segmentation Variables</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5" name="左大括号 4">
            <a:extLst>
              <a:ext uri="{FF2B5EF4-FFF2-40B4-BE49-F238E27FC236}">
                <a16:creationId xmlns:a16="http://schemas.microsoft.com/office/drawing/2014/main" id="{9EEB8566-A11B-AA74-B171-183B47CC92AA}"/>
              </a:ext>
            </a:extLst>
          </p:cNvPr>
          <p:cNvSpPr/>
          <p:nvPr/>
        </p:nvSpPr>
        <p:spPr>
          <a:xfrm>
            <a:off x="2458575" y="2633580"/>
            <a:ext cx="241880"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B083D0B-54F1-E16F-E691-3AA48A57B3C0}"/>
              </a:ext>
            </a:extLst>
          </p:cNvPr>
          <p:cNvSpPr/>
          <p:nvPr/>
        </p:nvSpPr>
        <p:spPr>
          <a:xfrm>
            <a:off x="936364" y="3023453"/>
            <a:ext cx="1599219"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市場區隔</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Market Segmentation</a:t>
            </a:r>
            <a:r>
              <a:rPr lang="zh-CN" altLang="en-US" sz="1100" dirty="0">
                <a:solidFill>
                  <a:srgbClr val="000000"/>
                </a:solidFill>
                <a:latin typeface="Times New Roman" pitchFamily="18" charset="0"/>
                <a:cs typeface="Times New Roman" pitchFamily="18" charset="0"/>
              </a:rPr>
              <a:t>）</a:t>
            </a:r>
          </a:p>
        </p:txBody>
      </p:sp>
      <p:sp>
        <p:nvSpPr>
          <p:cNvPr id="23" name="左大括号 22">
            <a:extLst>
              <a:ext uri="{FF2B5EF4-FFF2-40B4-BE49-F238E27FC236}">
                <a16:creationId xmlns:a16="http://schemas.microsoft.com/office/drawing/2014/main" id="{CF11716E-4433-24A3-9F92-F9C01C9AF56E}"/>
              </a:ext>
            </a:extLst>
          </p:cNvPr>
          <p:cNvSpPr/>
          <p:nvPr/>
        </p:nvSpPr>
        <p:spPr>
          <a:xfrm flipH="1">
            <a:off x="4648336" y="2633580"/>
            <a:ext cx="233083"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9C83533F-0061-D9F4-A573-0DE056A3CB60}"/>
              </a:ext>
            </a:extLst>
          </p:cNvPr>
          <p:cNvSpPr/>
          <p:nvPr/>
        </p:nvSpPr>
        <p:spPr>
          <a:xfrm>
            <a:off x="6777128" y="4188818"/>
            <a:ext cx="368895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、社會階層（</a:t>
            </a:r>
            <a:r>
              <a:rPr lang="en-US" altLang="zh-TW" sz="1100" dirty="0">
                <a:solidFill>
                  <a:srgbClr val="000000"/>
                </a:solidFill>
                <a:latin typeface="Times New Roman" pitchFamily="18" charset="0"/>
                <a:cs typeface="Times New Roman" pitchFamily="18" charset="0"/>
              </a:rPr>
              <a:t>Social Class</a:t>
            </a:r>
            <a:r>
              <a:rPr lang="zh-TW" altLang="en-US" sz="1100" dirty="0">
                <a:solidFill>
                  <a:srgbClr val="000000"/>
                </a:solidFill>
                <a:latin typeface="Times New Roman" pitchFamily="18" charset="0"/>
                <a:cs typeface="Times New Roman" pitchFamily="18" charset="0"/>
              </a:rPr>
              <a:t>）</a:t>
            </a:r>
          </a:p>
        </p:txBody>
      </p:sp>
      <p:sp>
        <p:nvSpPr>
          <p:cNvPr id="55" name="矩形 54">
            <a:extLst>
              <a:ext uri="{FF2B5EF4-FFF2-40B4-BE49-F238E27FC236}">
                <a16:creationId xmlns:a16="http://schemas.microsoft.com/office/drawing/2014/main" id="{CD22F7E7-7CFA-9842-9C78-9A85BED68BAC}"/>
              </a:ext>
            </a:extLst>
          </p:cNvPr>
          <p:cNvSpPr/>
          <p:nvPr/>
        </p:nvSpPr>
        <p:spPr>
          <a:xfrm>
            <a:off x="6777125" y="4559866"/>
            <a:ext cx="368895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、生活方式（</a:t>
            </a:r>
            <a:r>
              <a:rPr lang="en-US" altLang="zh-TW" sz="1100" dirty="0">
                <a:solidFill>
                  <a:srgbClr val="000000"/>
                </a:solidFill>
                <a:latin typeface="Times New Roman" pitchFamily="18" charset="0"/>
                <a:cs typeface="Times New Roman" pitchFamily="18" charset="0"/>
              </a:rPr>
              <a:t>Way of Life</a:t>
            </a:r>
            <a:r>
              <a:rPr lang="zh-TW" altLang="en-US" sz="1100" dirty="0">
                <a:solidFill>
                  <a:srgbClr val="000000"/>
                </a:solidFill>
                <a:latin typeface="Times New Roman" pitchFamily="18" charset="0"/>
                <a:cs typeface="Times New Roman" pitchFamily="18" charset="0"/>
              </a:rPr>
              <a:t>）</a:t>
            </a:r>
          </a:p>
        </p:txBody>
      </p:sp>
      <p:sp>
        <p:nvSpPr>
          <p:cNvPr id="56" name="矩形 55">
            <a:extLst>
              <a:ext uri="{FF2B5EF4-FFF2-40B4-BE49-F238E27FC236}">
                <a16:creationId xmlns:a16="http://schemas.microsoft.com/office/drawing/2014/main" id="{BE530255-FE15-5029-E4EF-92E9DF2CE025}"/>
              </a:ext>
            </a:extLst>
          </p:cNvPr>
          <p:cNvSpPr/>
          <p:nvPr/>
        </p:nvSpPr>
        <p:spPr>
          <a:xfrm>
            <a:off x="6777124" y="4918722"/>
            <a:ext cx="368895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、人格（</a:t>
            </a:r>
            <a:r>
              <a:rPr lang="en-US" altLang="zh-TW" sz="1100" dirty="0">
                <a:solidFill>
                  <a:srgbClr val="000000"/>
                </a:solidFill>
                <a:latin typeface="Times New Roman" pitchFamily="18" charset="0"/>
                <a:cs typeface="Times New Roman" pitchFamily="18" charset="0"/>
              </a:rPr>
              <a:t>Personality</a:t>
            </a:r>
            <a:r>
              <a:rPr lang="zh-TW" altLang="en-US" sz="1100" dirty="0">
                <a:solidFill>
                  <a:srgbClr val="000000"/>
                </a:solidFill>
                <a:latin typeface="Times New Roman" pitchFamily="18" charset="0"/>
                <a:cs typeface="Times New Roman" pitchFamily="18" charset="0"/>
              </a:rPr>
              <a:t>）</a:t>
            </a:r>
          </a:p>
        </p:txBody>
      </p:sp>
      <p:sp>
        <p:nvSpPr>
          <p:cNvPr id="60" name="左大括号 59">
            <a:extLst>
              <a:ext uri="{FF2B5EF4-FFF2-40B4-BE49-F238E27FC236}">
                <a16:creationId xmlns:a16="http://schemas.microsoft.com/office/drawing/2014/main" id="{E16D50F2-6DBF-D648-656F-16893D881527}"/>
              </a:ext>
            </a:extLst>
          </p:cNvPr>
          <p:cNvSpPr/>
          <p:nvPr/>
        </p:nvSpPr>
        <p:spPr>
          <a:xfrm>
            <a:off x="6502813" y="4246428"/>
            <a:ext cx="229483" cy="98641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A8CDA676-3FD3-F654-3FD0-F64B9F456E33}"/>
              </a:ext>
            </a:extLst>
          </p:cNvPr>
          <p:cNvSpPr/>
          <p:nvPr/>
        </p:nvSpPr>
        <p:spPr>
          <a:xfrm>
            <a:off x="6777128" y="1985940"/>
            <a:ext cx="368895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、年齡與生命周期</a:t>
            </a:r>
          </a:p>
        </p:txBody>
      </p:sp>
      <p:sp>
        <p:nvSpPr>
          <p:cNvPr id="62" name="矩形 61">
            <a:extLst>
              <a:ext uri="{FF2B5EF4-FFF2-40B4-BE49-F238E27FC236}">
                <a16:creationId xmlns:a16="http://schemas.microsoft.com/office/drawing/2014/main" id="{5E3194F4-9DFB-D81D-716D-03EFDD597843}"/>
              </a:ext>
            </a:extLst>
          </p:cNvPr>
          <p:cNvSpPr/>
          <p:nvPr/>
        </p:nvSpPr>
        <p:spPr>
          <a:xfrm>
            <a:off x="6777125" y="2356988"/>
            <a:ext cx="368895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、性別</a:t>
            </a:r>
          </a:p>
        </p:txBody>
      </p:sp>
      <p:sp>
        <p:nvSpPr>
          <p:cNvPr id="63" name="矩形 62">
            <a:extLst>
              <a:ext uri="{FF2B5EF4-FFF2-40B4-BE49-F238E27FC236}">
                <a16:creationId xmlns:a16="http://schemas.microsoft.com/office/drawing/2014/main" id="{490B72DC-52B5-7075-A31E-CCB9D524834A}"/>
              </a:ext>
            </a:extLst>
          </p:cNvPr>
          <p:cNvSpPr/>
          <p:nvPr/>
        </p:nvSpPr>
        <p:spPr>
          <a:xfrm>
            <a:off x="6777124" y="2715844"/>
            <a:ext cx="368895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、所得</a:t>
            </a:r>
          </a:p>
        </p:txBody>
      </p:sp>
      <p:sp>
        <p:nvSpPr>
          <p:cNvPr id="64" name="矩形 63">
            <a:extLst>
              <a:ext uri="{FF2B5EF4-FFF2-40B4-BE49-F238E27FC236}">
                <a16:creationId xmlns:a16="http://schemas.microsoft.com/office/drawing/2014/main" id="{3F4CD1B8-1985-2286-318C-E31AD463CEC5}"/>
              </a:ext>
            </a:extLst>
          </p:cNvPr>
          <p:cNvSpPr/>
          <p:nvPr/>
        </p:nvSpPr>
        <p:spPr>
          <a:xfrm>
            <a:off x="6777124" y="3074700"/>
            <a:ext cx="368895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、家庭</a:t>
            </a:r>
          </a:p>
        </p:txBody>
      </p:sp>
      <p:sp>
        <p:nvSpPr>
          <p:cNvPr id="65" name="矩形 64">
            <a:extLst>
              <a:ext uri="{FF2B5EF4-FFF2-40B4-BE49-F238E27FC236}">
                <a16:creationId xmlns:a16="http://schemas.microsoft.com/office/drawing/2014/main" id="{944F13E3-D087-8093-5D5F-4532AA825563}"/>
              </a:ext>
            </a:extLst>
          </p:cNvPr>
          <p:cNvSpPr/>
          <p:nvPr/>
        </p:nvSpPr>
        <p:spPr>
          <a:xfrm>
            <a:off x="6777120" y="3433556"/>
            <a:ext cx="368895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、職業</a:t>
            </a:r>
          </a:p>
        </p:txBody>
      </p:sp>
      <p:sp>
        <p:nvSpPr>
          <p:cNvPr id="66" name="矩形 65">
            <a:extLst>
              <a:ext uri="{FF2B5EF4-FFF2-40B4-BE49-F238E27FC236}">
                <a16:creationId xmlns:a16="http://schemas.microsoft.com/office/drawing/2014/main" id="{EE9B6F2A-66FB-4578-A2A1-830B298897D8}"/>
              </a:ext>
            </a:extLst>
          </p:cNvPr>
          <p:cNvSpPr/>
          <p:nvPr/>
        </p:nvSpPr>
        <p:spPr>
          <a:xfrm>
            <a:off x="6777120" y="3782252"/>
            <a:ext cx="368895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、其他變數，</a:t>
            </a:r>
            <a:r>
              <a:rPr lang="zh-CN" altLang="en-US" sz="1100" dirty="0">
                <a:solidFill>
                  <a:srgbClr val="000000"/>
                </a:solidFill>
                <a:latin typeface="Times New Roman" pitchFamily="18" charset="0"/>
                <a:cs typeface="Times New Roman" pitchFamily="18" charset="0"/>
              </a:rPr>
              <a:t>諸如</a:t>
            </a:r>
            <a:r>
              <a:rPr lang="zh-TW" altLang="en-US" sz="1100" dirty="0">
                <a:solidFill>
                  <a:srgbClr val="000000"/>
                </a:solidFill>
                <a:latin typeface="Times New Roman" pitchFamily="18" charset="0"/>
                <a:cs typeface="Times New Roman" pitchFamily="18" charset="0"/>
              </a:rPr>
              <a:t>：受教育程度、宗教、種族、國籍等</a:t>
            </a:r>
          </a:p>
        </p:txBody>
      </p:sp>
      <p:sp>
        <p:nvSpPr>
          <p:cNvPr id="67" name="左大括号 66">
            <a:extLst>
              <a:ext uri="{FF2B5EF4-FFF2-40B4-BE49-F238E27FC236}">
                <a16:creationId xmlns:a16="http://schemas.microsoft.com/office/drawing/2014/main" id="{250DCE5C-8C9A-C65A-8CE5-1BC9FB1E029C}"/>
              </a:ext>
            </a:extLst>
          </p:cNvPr>
          <p:cNvSpPr/>
          <p:nvPr/>
        </p:nvSpPr>
        <p:spPr>
          <a:xfrm>
            <a:off x="6502813" y="2043550"/>
            <a:ext cx="229483" cy="205282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954FA34B-5EF1-7342-2BC5-70B1E6776B1A}"/>
              </a:ext>
            </a:extLst>
          </p:cNvPr>
          <p:cNvSpPr/>
          <p:nvPr/>
        </p:nvSpPr>
        <p:spPr>
          <a:xfrm>
            <a:off x="2700455" y="2579174"/>
            <a:ext cx="194610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、可衡量性（</a:t>
            </a:r>
            <a:r>
              <a:rPr lang="en-US" altLang="zh-TW" sz="1100" dirty="0">
                <a:solidFill>
                  <a:srgbClr val="000000"/>
                </a:solidFill>
                <a:latin typeface="Times New Roman" pitchFamily="18" charset="0"/>
                <a:cs typeface="Times New Roman" pitchFamily="18" charset="0"/>
              </a:rPr>
              <a:t>Measurability</a:t>
            </a:r>
            <a:r>
              <a:rPr lang="zh-TW" altLang="en-US" sz="1100" dirty="0">
                <a:solidFill>
                  <a:srgbClr val="000000"/>
                </a:solidFill>
                <a:latin typeface="Times New Roman" pitchFamily="18" charset="0"/>
                <a:cs typeface="Times New Roman" pitchFamily="18" charset="0"/>
              </a:rPr>
              <a:t>）</a:t>
            </a:r>
          </a:p>
        </p:txBody>
      </p:sp>
      <p:sp>
        <p:nvSpPr>
          <p:cNvPr id="87" name="矩形 86">
            <a:extLst>
              <a:ext uri="{FF2B5EF4-FFF2-40B4-BE49-F238E27FC236}">
                <a16:creationId xmlns:a16="http://schemas.microsoft.com/office/drawing/2014/main" id="{2D3A5B39-1ACE-F84A-CE10-7B5B8C51C3F1}"/>
              </a:ext>
            </a:extLst>
          </p:cNvPr>
          <p:cNvSpPr/>
          <p:nvPr/>
        </p:nvSpPr>
        <p:spPr>
          <a:xfrm>
            <a:off x="2700452" y="2950222"/>
            <a:ext cx="19461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it-IT" sz="1100" dirty="0">
                <a:solidFill>
                  <a:srgbClr val="000000"/>
                </a:solidFill>
                <a:latin typeface="Times New Roman" pitchFamily="18" charset="0"/>
                <a:cs typeface="Times New Roman" pitchFamily="18" charset="0"/>
              </a:rPr>
              <a:t>、可接近性（</a:t>
            </a:r>
            <a:r>
              <a:rPr lang="it-IT" altLang="zh-TW" sz="1100" dirty="0">
                <a:solidFill>
                  <a:srgbClr val="000000"/>
                </a:solidFill>
                <a:latin typeface="Times New Roman" pitchFamily="18" charset="0"/>
                <a:cs typeface="Times New Roman" pitchFamily="18" charset="0"/>
              </a:rPr>
              <a:t>Accessibility</a:t>
            </a:r>
            <a:r>
              <a:rPr lang="zh-TW" altLang="it-IT"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88" name="矩形 87">
            <a:extLst>
              <a:ext uri="{FF2B5EF4-FFF2-40B4-BE49-F238E27FC236}">
                <a16:creationId xmlns:a16="http://schemas.microsoft.com/office/drawing/2014/main" id="{F6C0CBFC-8141-6E3F-FDF4-6C78BDB59340}"/>
              </a:ext>
            </a:extLst>
          </p:cNvPr>
          <p:cNvSpPr/>
          <p:nvPr/>
        </p:nvSpPr>
        <p:spPr>
          <a:xfrm>
            <a:off x="2700451" y="3309078"/>
            <a:ext cx="19461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、足量性（</a:t>
            </a:r>
            <a:r>
              <a:rPr lang="en-US" altLang="zh-TW" sz="1100" dirty="0">
                <a:solidFill>
                  <a:srgbClr val="000000"/>
                </a:solidFill>
                <a:latin typeface="Times New Roman" pitchFamily="18" charset="0"/>
                <a:cs typeface="Times New Roman" pitchFamily="18" charset="0"/>
              </a:rPr>
              <a:t>Substantiality</a:t>
            </a:r>
            <a:r>
              <a:rPr lang="zh-TW" altLang="en-US" sz="1100" dirty="0">
                <a:solidFill>
                  <a:srgbClr val="000000"/>
                </a:solidFill>
                <a:latin typeface="Times New Roman" pitchFamily="18" charset="0"/>
                <a:cs typeface="Times New Roman" pitchFamily="18" charset="0"/>
              </a:rPr>
              <a:t>）</a:t>
            </a:r>
          </a:p>
        </p:txBody>
      </p:sp>
      <p:sp>
        <p:nvSpPr>
          <p:cNvPr id="89" name="矩形 88">
            <a:extLst>
              <a:ext uri="{FF2B5EF4-FFF2-40B4-BE49-F238E27FC236}">
                <a16:creationId xmlns:a16="http://schemas.microsoft.com/office/drawing/2014/main" id="{3E2B060A-595A-001C-88BF-515094BCA2DF}"/>
              </a:ext>
            </a:extLst>
          </p:cNvPr>
          <p:cNvSpPr/>
          <p:nvPr/>
        </p:nvSpPr>
        <p:spPr>
          <a:xfrm>
            <a:off x="2700451" y="3667934"/>
            <a:ext cx="19461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、可行動性（</a:t>
            </a:r>
            <a:r>
              <a:rPr lang="en-US" altLang="zh-TW" sz="1100" dirty="0">
                <a:solidFill>
                  <a:srgbClr val="000000"/>
                </a:solidFill>
                <a:latin typeface="Times New Roman" pitchFamily="18" charset="0"/>
                <a:cs typeface="Times New Roman" pitchFamily="18" charset="0"/>
              </a:rPr>
              <a:t>Actionability</a:t>
            </a:r>
            <a:r>
              <a:rPr lang="zh-TW" altLang="en-US" sz="1100" dirty="0">
                <a:solidFill>
                  <a:srgbClr val="000000"/>
                </a:solidFill>
                <a:latin typeface="Times New Roman" pitchFamily="18" charset="0"/>
                <a:cs typeface="Times New Roman" pitchFamily="18" charset="0"/>
              </a:rPr>
              <a:t>）</a:t>
            </a:r>
          </a:p>
        </p:txBody>
      </p:sp>
      <p:sp>
        <p:nvSpPr>
          <p:cNvPr id="90" name="左大括号 89">
            <a:extLst>
              <a:ext uri="{FF2B5EF4-FFF2-40B4-BE49-F238E27FC236}">
                <a16:creationId xmlns:a16="http://schemas.microsoft.com/office/drawing/2014/main" id="{C9A10323-B066-4BDD-570E-81ADC2C37DAE}"/>
              </a:ext>
            </a:extLst>
          </p:cNvPr>
          <p:cNvSpPr/>
          <p:nvPr/>
        </p:nvSpPr>
        <p:spPr>
          <a:xfrm>
            <a:off x="4882909" y="1714500"/>
            <a:ext cx="229483" cy="318303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3397E1F3-094C-97BB-FE29-30BB5854E027}"/>
              </a:ext>
            </a:extLst>
          </p:cNvPr>
          <p:cNvSpPr/>
          <p:nvPr/>
        </p:nvSpPr>
        <p:spPr>
          <a:xfrm>
            <a:off x="5112387" y="1665590"/>
            <a:ext cx="139345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地理區隔化</a:t>
            </a:r>
            <a:endParaRPr lang="zh-TW" altLang="en-US" sz="1100" dirty="0">
              <a:solidFill>
                <a:srgbClr val="000000"/>
              </a:solidFill>
              <a:latin typeface="Times New Roman" pitchFamily="18" charset="0"/>
              <a:cs typeface="Times New Roman" pitchFamily="18" charset="0"/>
            </a:endParaRPr>
          </a:p>
        </p:txBody>
      </p:sp>
      <p:sp>
        <p:nvSpPr>
          <p:cNvPr id="92" name="矩形 91">
            <a:extLst>
              <a:ext uri="{FF2B5EF4-FFF2-40B4-BE49-F238E27FC236}">
                <a16:creationId xmlns:a16="http://schemas.microsoft.com/office/drawing/2014/main" id="{3E5978BE-77D6-115C-6E8D-6B01676A7994}"/>
              </a:ext>
            </a:extLst>
          </p:cNvPr>
          <p:cNvSpPr/>
          <p:nvPr/>
        </p:nvSpPr>
        <p:spPr>
          <a:xfrm>
            <a:off x="5112389" y="2911371"/>
            <a:ext cx="139345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、人口變數區隔化</a:t>
            </a:r>
          </a:p>
        </p:txBody>
      </p:sp>
      <p:sp>
        <p:nvSpPr>
          <p:cNvPr id="93" name="矩形 92">
            <a:extLst>
              <a:ext uri="{FF2B5EF4-FFF2-40B4-BE49-F238E27FC236}">
                <a16:creationId xmlns:a16="http://schemas.microsoft.com/office/drawing/2014/main" id="{D53BAF0B-262F-D3F7-6798-5F0E84A45872}"/>
              </a:ext>
            </a:extLst>
          </p:cNvPr>
          <p:cNvSpPr/>
          <p:nvPr/>
        </p:nvSpPr>
        <p:spPr>
          <a:xfrm>
            <a:off x="5112387" y="4583407"/>
            <a:ext cx="139345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心理區隔化</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00491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產品定位</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 Positioning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E9E15A2-329A-F126-057A-44A309A8CCD2}"/>
              </a:ext>
            </a:extLst>
          </p:cNvPr>
          <p:cNvSpPr/>
          <p:nvPr/>
        </p:nvSpPr>
        <p:spPr>
          <a:xfrm>
            <a:off x="5874836" y="941690"/>
            <a:ext cx="53956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功能（</a:t>
            </a:r>
            <a:r>
              <a:rPr lang="en-US" altLang="zh-CN" sz="1100" dirty="0">
                <a:solidFill>
                  <a:srgbClr val="000000"/>
                </a:solidFill>
                <a:latin typeface="Times New Roman" pitchFamily="18" charset="0"/>
                <a:cs typeface="Times New Roman" pitchFamily="18" charset="0"/>
              </a:rPr>
              <a:t>Feature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A1DAD2A7-A7DE-50A6-4863-A0723658E9A1}"/>
              </a:ext>
            </a:extLst>
          </p:cNvPr>
          <p:cNvSpPr/>
          <p:nvPr/>
        </p:nvSpPr>
        <p:spPr>
          <a:xfrm>
            <a:off x="1379672" y="2224575"/>
            <a:ext cx="4265688" cy="314125"/>
          </a:xfrm>
          <a:prstGeom prst="rect">
            <a:avLst/>
          </a:prstGeom>
          <a:ln w="6350">
            <a:solidFill>
              <a:srgbClr val="0070C0"/>
            </a:solidFill>
          </a:ln>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、明確產品的決定性屬性特質</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Determinant Attribute</a:t>
            </a:r>
            <a:r>
              <a:rPr lang="zh-CN" altLang="en-US" sz="1100" dirty="0">
                <a:solidFill>
                  <a:srgbClr val="000000"/>
                </a:solidFill>
                <a:latin typeface="Times New Roman" pitchFamily="18" charset="0"/>
                <a:cs typeface="Times New Roman" pitchFamily="18" charset="0"/>
              </a:rPr>
              <a:t>）</a:t>
            </a:r>
          </a:p>
        </p:txBody>
      </p:sp>
      <p:sp>
        <p:nvSpPr>
          <p:cNvPr id="24" name="左大括号 23">
            <a:extLst>
              <a:ext uri="{FF2B5EF4-FFF2-40B4-BE49-F238E27FC236}">
                <a16:creationId xmlns:a16="http://schemas.microsoft.com/office/drawing/2014/main" id="{7D7FBC6B-2415-3A84-4732-31F44710DA4A}"/>
              </a:ext>
            </a:extLst>
          </p:cNvPr>
          <p:cNvSpPr/>
          <p:nvPr/>
        </p:nvSpPr>
        <p:spPr>
          <a:xfrm>
            <a:off x="5645359" y="990600"/>
            <a:ext cx="229483" cy="278207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47CE3EB-CB6E-7A9E-098A-D4152D004FAE}"/>
              </a:ext>
            </a:extLst>
          </p:cNvPr>
          <p:cNvSpPr/>
          <p:nvPr/>
        </p:nvSpPr>
        <p:spPr>
          <a:xfrm>
            <a:off x="5874823" y="3458552"/>
            <a:ext cx="53956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使用性（</a:t>
            </a:r>
            <a:r>
              <a:rPr lang="en-US" altLang="zh-CN" sz="1100" dirty="0">
                <a:solidFill>
                  <a:srgbClr val="000000"/>
                </a:solidFill>
                <a:latin typeface="Times New Roman" pitchFamily="18" charset="0"/>
                <a:cs typeface="Times New Roman" pitchFamily="18" charset="0"/>
              </a:rPr>
              <a:t>Usage</a:t>
            </a:r>
            <a:r>
              <a:rPr lang="zh-CN" altLang="en-US" sz="1100" dirty="0">
                <a:solidFill>
                  <a:srgbClr val="000000"/>
                </a:solidFill>
                <a:latin typeface="Times New Roman" pitchFamily="18" charset="0"/>
                <a:cs typeface="Times New Roman" pitchFamily="18" charset="0"/>
              </a:rPr>
              <a:t>）（包括最終使用、人口統計、變數、心理或行為的、流行性的）</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2EC33DC0-0031-1381-01F1-B326FA509BB7}"/>
              </a:ext>
            </a:extLst>
          </p:cNvPr>
          <p:cNvSpPr/>
          <p:nvPr/>
        </p:nvSpPr>
        <p:spPr>
          <a:xfrm>
            <a:off x="5874833" y="1312738"/>
            <a:ext cx="53956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利益（</a:t>
            </a:r>
            <a:r>
              <a:rPr lang="en-US" altLang="zh-CN" sz="1100" dirty="0">
                <a:solidFill>
                  <a:srgbClr val="000000"/>
                </a:solidFill>
                <a:latin typeface="Times New Roman" pitchFamily="18" charset="0"/>
                <a:cs typeface="Times New Roman" pitchFamily="18" charset="0"/>
              </a:rPr>
              <a:t>Benefit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664B09FD-932D-3A3F-660F-25EFE9AF519D}"/>
              </a:ext>
            </a:extLst>
          </p:cNvPr>
          <p:cNvSpPr/>
          <p:nvPr/>
        </p:nvSpPr>
        <p:spPr>
          <a:xfrm>
            <a:off x="5874832" y="1671594"/>
            <a:ext cx="539562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過程（</a:t>
            </a:r>
            <a:r>
              <a:rPr lang="en-US" altLang="zh-CN" sz="1100" dirty="0">
                <a:solidFill>
                  <a:srgbClr val="000000"/>
                </a:solidFill>
                <a:latin typeface="Times New Roman" pitchFamily="18" charset="0"/>
                <a:cs typeface="Times New Roman" pitchFamily="18" charset="0"/>
              </a:rPr>
              <a:t>Manufacture Process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CB73D36E-0FD8-3B42-F6F2-2CF7A62BA25A}"/>
              </a:ext>
            </a:extLst>
          </p:cNvPr>
          <p:cNvSpPr/>
          <p:nvPr/>
        </p:nvSpPr>
        <p:spPr>
          <a:xfrm>
            <a:off x="5874833" y="2030450"/>
            <a:ext cx="53956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組合成分（</a:t>
            </a:r>
            <a:r>
              <a:rPr lang="en-US" altLang="zh-CN" sz="1100" dirty="0">
                <a:solidFill>
                  <a:srgbClr val="000000"/>
                </a:solidFill>
                <a:latin typeface="Times New Roman" pitchFamily="18" charset="0"/>
                <a:cs typeface="Times New Roman" pitchFamily="18" charset="0"/>
              </a:rPr>
              <a:t>Ingredients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6" name="矩形 35">
            <a:extLst>
              <a:ext uri="{FF2B5EF4-FFF2-40B4-BE49-F238E27FC236}">
                <a16:creationId xmlns:a16="http://schemas.microsoft.com/office/drawing/2014/main" id="{A1E304CF-80E5-C082-7FA9-BED60C6FD26F}"/>
              </a:ext>
            </a:extLst>
          </p:cNvPr>
          <p:cNvSpPr/>
          <p:nvPr/>
        </p:nvSpPr>
        <p:spPr>
          <a:xfrm>
            <a:off x="5874828" y="2389306"/>
            <a:ext cx="53956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、產品等級（</a:t>
            </a:r>
            <a:r>
              <a:rPr lang="en-US" altLang="zh-CN" sz="1100" dirty="0">
                <a:solidFill>
                  <a:srgbClr val="000000"/>
                </a:solidFill>
                <a:latin typeface="Times New Roman" pitchFamily="18" charset="0"/>
                <a:cs typeface="Times New Roman" pitchFamily="18" charset="0"/>
              </a:rPr>
              <a:t>Product Class</a:t>
            </a:r>
            <a:r>
              <a:rPr lang="zh-CN" altLang="en-US" sz="1100" dirty="0">
                <a:solidFill>
                  <a:srgbClr val="000000"/>
                </a:solidFill>
                <a:latin typeface="Times New Roman" pitchFamily="18" charset="0"/>
                <a:cs typeface="Times New Roman" pitchFamily="18" charset="0"/>
              </a:rPr>
              <a:t>）</a:t>
            </a:r>
          </a:p>
        </p:txBody>
      </p:sp>
      <p:sp>
        <p:nvSpPr>
          <p:cNvPr id="37" name="矩形 36">
            <a:extLst>
              <a:ext uri="{FF2B5EF4-FFF2-40B4-BE49-F238E27FC236}">
                <a16:creationId xmlns:a16="http://schemas.microsoft.com/office/drawing/2014/main" id="{74E2721F-C484-37D4-CEFA-A5F10160B465}"/>
              </a:ext>
            </a:extLst>
          </p:cNvPr>
          <p:cNvSpPr/>
          <p:nvPr/>
        </p:nvSpPr>
        <p:spPr>
          <a:xfrm>
            <a:off x="5874828" y="2738002"/>
            <a:ext cx="53956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價格 </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品質（</a:t>
            </a:r>
            <a:r>
              <a:rPr lang="en-US" altLang="zh-CN" sz="1100" dirty="0">
                <a:solidFill>
                  <a:srgbClr val="000000"/>
                </a:solidFill>
                <a:latin typeface="Times New Roman" pitchFamily="18" charset="0"/>
                <a:cs typeface="Times New Roman" pitchFamily="18" charset="0"/>
              </a:rPr>
              <a:t>Price / Quality</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45" name="矩形 44">
            <a:extLst>
              <a:ext uri="{FF2B5EF4-FFF2-40B4-BE49-F238E27FC236}">
                <a16:creationId xmlns:a16="http://schemas.microsoft.com/office/drawing/2014/main" id="{161F51DF-CB65-5A99-2288-49A66EB96A03}"/>
              </a:ext>
            </a:extLst>
          </p:cNvPr>
          <p:cNvSpPr/>
          <p:nvPr/>
        </p:nvSpPr>
        <p:spPr>
          <a:xfrm>
            <a:off x="5874823" y="3096858"/>
            <a:ext cx="53956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地理所在區域（</a:t>
            </a:r>
            <a:r>
              <a:rPr lang="en-US" altLang="zh-CN" sz="1100" dirty="0">
                <a:solidFill>
                  <a:srgbClr val="000000"/>
                </a:solidFill>
                <a:latin typeface="Times New Roman" pitchFamily="18" charset="0"/>
                <a:cs typeface="Times New Roman" pitchFamily="18" charset="0"/>
              </a:rPr>
              <a:t>Country or Geographic</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46" name="矩形 45">
            <a:extLst>
              <a:ext uri="{FF2B5EF4-FFF2-40B4-BE49-F238E27FC236}">
                <a16:creationId xmlns:a16="http://schemas.microsoft.com/office/drawing/2014/main" id="{912F1C01-0F6D-2BCA-A45C-2B08FACC59D0}"/>
              </a:ext>
            </a:extLst>
          </p:cNvPr>
          <p:cNvSpPr/>
          <p:nvPr/>
        </p:nvSpPr>
        <p:spPr>
          <a:xfrm>
            <a:off x="1379672" y="1636451"/>
            <a:ext cx="4265688" cy="314125"/>
          </a:xfrm>
          <a:prstGeom prst="rect">
            <a:avLst/>
          </a:prstGeom>
          <a:ln w="6350">
            <a:solidFill>
              <a:srgbClr val="0070C0"/>
            </a:solidFill>
          </a:ln>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、明確在區隔市場内之競爭者產品之相關事項</a:t>
            </a:r>
            <a:endParaRPr lang="zh-CN" altLang="en-US" sz="1100" dirty="0">
              <a:solidFill>
                <a:srgbClr val="000000"/>
              </a:solidFill>
              <a:latin typeface="Times New Roman" pitchFamily="18" charset="0"/>
              <a:cs typeface="Times New Roman" pitchFamily="18" charset="0"/>
            </a:endParaRPr>
          </a:p>
        </p:txBody>
      </p:sp>
      <p:sp>
        <p:nvSpPr>
          <p:cNvPr id="49" name="矩形 48">
            <a:extLst>
              <a:ext uri="{FF2B5EF4-FFF2-40B4-BE49-F238E27FC236}">
                <a16:creationId xmlns:a16="http://schemas.microsoft.com/office/drawing/2014/main" id="{62A5B6D8-DBE2-FC1B-F472-E13FEE98711F}"/>
              </a:ext>
            </a:extLst>
          </p:cNvPr>
          <p:cNvSpPr/>
          <p:nvPr/>
        </p:nvSpPr>
        <p:spPr>
          <a:xfrm>
            <a:off x="1379671" y="2812699"/>
            <a:ext cx="4265688" cy="314125"/>
          </a:xfrm>
          <a:prstGeom prst="rect">
            <a:avLst/>
          </a:prstGeom>
          <a:ln w="6350">
            <a:solidFill>
              <a:srgbClr val="0070C0"/>
            </a:solidFill>
          </a:ln>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、蒐集顧客對現有市場上相關產品之決定性屬性特質</a:t>
            </a:r>
            <a:endParaRPr lang="zh-CN" altLang="en-US" sz="1100" dirty="0">
              <a:solidFill>
                <a:srgbClr val="000000"/>
              </a:solidFill>
              <a:latin typeface="Times New Roman" pitchFamily="18" charset="0"/>
              <a:cs typeface="Times New Roman" pitchFamily="18" charset="0"/>
            </a:endParaRPr>
          </a:p>
        </p:txBody>
      </p:sp>
      <p:sp>
        <p:nvSpPr>
          <p:cNvPr id="50" name="矩形 49">
            <a:extLst>
              <a:ext uri="{FF2B5EF4-FFF2-40B4-BE49-F238E27FC236}">
                <a16:creationId xmlns:a16="http://schemas.microsoft.com/office/drawing/2014/main" id="{DA7A304A-5E0B-606C-7CE0-12E87DFAD47F}"/>
              </a:ext>
            </a:extLst>
          </p:cNvPr>
          <p:cNvSpPr/>
          <p:nvPr/>
        </p:nvSpPr>
        <p:spPr>
          <a:xfrm>
            <a:off x="1379671" y="3405946"/>
            <a:ext cx="4265688" cy="314125"/>
          </a:xfrm>
          <a:prstGeom prst="rect">
            <a:avLst/>
          </a:prstGeom>
          <a:ln w="6350">
            <a:solidFill>
              <a:srgbClr val="0070C0"/>
            </a:solidFill>
          </a:ln>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、決定產品的現在定位</a:t>
            </a:r>
            <a:endParaRPr lang="zh-CN" altLang="en-US" sz="1100" dirty="0">
              <a:solidFill>
                <a:srgbClr val="000000"/>
              </a:solidFill>
              <a:latin typeface="Times New Roman" pitchFamily="18" charset="0"/>
              <a:cs typeface="Times New Roman" pitchFamily="18" charset="0"/>
            </a:endParaRPr>
          </a:p>
        </p:txBody>
      </p:sp>
      <p:sp>
        <p:nvSpPr>
          <p:cNvPr id="51" name="矩形 50">
            <a:extLst>
              <a:ext uri="{FF2B5EF4-FFF2-40B4-BE49-F238E27FC236}">
                <a16:creationId xmlns:a16="http://schemas.microsoft.com/office/drawing/2014/main" id="{9064C8B4-94F9-1648-4F8F-3A6C12A53C24}"/>
              </a:ext>
            </a:extLst>
          </p:cNvPr>
          <p:cNvSpPr/>
          <p:nvPr/>
        </p:nvSpPr>
        <p:spPr>
          <a:xfrm>
            <a:off x="1379671" y="3999193"/>
            <a:ext cx="4265688" cy="314125"/>
          </a:xfrm>
          <a:prstGeom prst="rect">
            <a:avLst/>
          </a:prstGeom>
          <a:ln w="6350">
            <a:solidFill>
              <a:srgbClr val="0070C0"/>
            </a:solidFill>
          </a:ln>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、決定顧客對產品決定性屬性特質之偏愛為何</a:t>
            </a:r>
            <a:endParaRPr lang="zh-CN" altLang="en-US" sz="1100" dirty="0">
              <a:solidFill>
                <a:srgbClr val="000000"/>
              </a:solidFill>
              <a:latin typeface="Times New Roman" pitchFamily="18" charset="0"/>
              <a:cs typeface="Times New Roman" pitchFamily="18" charset="0"/>
            </a:endParaRPr>
          </a:p>
        </p:txBody>
      </p:sp>
      <p:sp>
        <p:nvSpPr>
          <p:cNvPr id="56" name="矩形 55">
            <a:extLst>
              <a:ext uri="{FF2B5EF4-FFF2-40B4-BE49-F238E27FC236}">
                <a16:creationId xmlns:a16="http://schemas.microsoft.com/office/drawing/2014/main" id="{A7577458-A6DF-88FD-6497-83DB00027A6A}"/>
              </a:ext>
            </a:extLst>
          </p:cNvPr>
          <p:cNvSpPr/>
          <p:nvPr/>
        </p:nvSpPr>
        <p:spPr>
          <a:xfrm>
            <a:off x="1379671" y="4587317"/>
            <a:ext cx="4265688" cy="314125"/>
          </a:xfrm>
          <a:prstGeom prst="rect">
            <a:avLst/>
          </a:prstGeom>
          <a:ln w="6350">
            <a:solidFill>
              <a:srgbClr val="0070C0"/>
            </a:solidFill>
          </a:ln>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、查核本公司現有產品定位與目標市場顧客之偏好，是否相一致</a:t>
            </a:r>
            <a:endParaRPr lang="zh-CN" altLang="en-US" sz="1100" dirty="0">
              <a:solidFill>
                <a:srgbClr val="000000"/>
              </a:solidFill>
              <a:latin typeface="Times New Roman" pitchFamily="18" charset="0"/>
              <a:cs typeface="Times New Roman" pitchFamily="18" charset="0"/>
            </a:endParaRPr>
          </a:p>
        </p:txBody>
      </p:sp>
      <p:sp>
        <p:nvSpPr>
          <p:cNvPr id="60" name="矩形 59">
            <a:extLst>
              <a:ext uri="{FF2B5EF4-FFF2-40B4-BE49-F238E27FC236}">
                <a16:creationId xmlns:a16="http://schemas.microsoft.com/office/drawing/2014/main" id="{F92BDDF1-7A24-A797-415D-BE88ECD73228}"/>
              </a:ext>
            </a:extLst>
          </p:cNvPr>
          <p:cNvSpPr/>
          <p:nvPr/>
        </p:nvSpPr>
        <p:spPr>
          <a:xfrm>
            <a:off x="1379670" y="5175441"/>
            <a:ext cx="4265688" cy="314125"/>
          </a:xfrm>
          <a:prstGeom prst="rect">
            <a:avLst/>
          </a:prstGeom>
          <a:ln w="6350">
            <a:solidFill>
              <a:srgbClr val="0070C0"/>
            </a:solidFill>
          </a:ln>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、撰寫定位的陳述内容以及行銷策略之執行</a:t>
            </a:r>
            <a:endParaRPr lang="zh-CN" altLang="en-US" sz="1100" dirty="0">
              <a:solidFill>
                <a:srgbClr val="000000"/>
              </a:solidFill>
              <a:latin typeface="Times New Roman" pitchFamily="18" charset="0"/>
              <a:cs typeface="Times New Roman" pitchFamily="18" charset="0"/>
            </a:endParaRPr>
          </a:p>
        </p:txBody>
      </p:sp>
      <p:cxnSp>
        <p:nvCxnSpPr>
          <p:cNvPr id="62" name="直接箭头连接符 61">
            <a:extLst>
              <a:ext uri="{FF2B5EF4-FFF2-40B4-BE49-F238E27FC236}">
                <a16:creationId xmlns:a16="http://schemas.microsoft.com/office/drawing/2014/main" id="{CD1D550F-8FE4-57E5-6B4C-D8D652906BE1}"/>
              </a:ext>
            </a:extLst>
          </p:cNvPr>
          <p:cNvCxnSpPr>
            <a:stCxn id="46" idx="2"/>
            <a:endCxn id="6" idx="0"/>
          </p:cNvCxnSpPr>
          <p:nvPr/>
        </p:nvCxnSpPr>
        <p:spPr>
          <a:xfrm>
            <a:off x="3512516" y="1950576"/>
            <a:ext cx="0" cy="273999"/>
          </a:xfrm>
          <a:prstGeom prst="straightConnector1">
            <a:avLst/>
          </a:prstGeom>
          <a:ln w="952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3A00A4B5-7855-FAE7-794D-EBE03979474B}"/>
              </a:ext>
            </a:extLst>
          </p:cNvPr>
          <p:cNvCxnSpPr>
            <a:stCxn id="6" idx="2"/>
            <a:endCxn id="49" idx="0"/>
          </p:cNvCxnSpPr>
          <p:nvPr/>
        </p:nvCxnSpPr>
        <p:spPr>
          <a:xfrm flipH="1">
            <a:off x="3512515" y="2538700"/>
            <a:ext cx="1" cy="273999"/>
          </a:xfrm>
          <a:prstGeom prst="straightConnector1">
            <a:avLst/>
          </a:prstGeom>
          <a:ln w="952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6D2A80F5-9239-101A-8EC8-B3271B4288CA}"/>
              </a:ext>
            </a:extLst>
          </p:cNvPr>
          <p:cNvCxnSpPr>
            <a:cxnSpLocks/>
            <a:stCxn id="49" idx="2"/>
            <a:endCxn id="50" idx="0"/>
          </p:cNvCxnSpPr>
          <p:nvPr/>
        </p:nvCxnSpPr>
        <p:spPr>
          <a:xfrm>
            <a:off x="3512515" y="3126824"/>
            <a:ext cx="0" cy="279122"/>
          </a:xfrm>
          <a:prstGeom prst="straightConnector1">
            <a:avLst/>
          </a:prstGeom>
          <a:ln w="952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DF851E7D-2928-7113-F419-54ABDC14C89E}"/>
              </a:ext>
            </a:extLst>
          </p:cNvPr>
          <p:cNvCxnSpPr>
            <a:cxnSpLocks/>
            <a:stCxn id="50" idx="2"/>
            <a:endCxn id="51" idx="0"/>
          </p:cNvCxnSpPr>
          <p:nvPr/>
        </p:nvCxnSpPr>
        <p:spPr>
          <a:xfrm>
            <a:off x="3512515" y="3720071"/>
            <a:ext cx="0" cy="279122"/>
          </a:xfrm>
          <a:prstGeom prst="straightConnector1">
            <a:avLst/>
          </a:prstGeom>
          <a:ln w="952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0FD8710-C3DB-963E-6C49-6007265FD534}"/>
              </a:ext>
            </a:extLst>
          </p:cNvPr>
          <p:cNvCxnSpPr>
            <a:cxnSpLocks/>
            <a:stCxn id="51" idx="2"/>
            <a:endCxn id="56" idx="0"/>
          </p:cNvCxnSpPr>
          <p:nvPr/>
        </p:nvCxnSpPr>
        <p:spPr>
          <a:xfrm>
            <a:off x="3512515" y="4313318"/>
            <a:ext cx="0" cy="273999"/>
          </a:xfrm>
          <a:prstGeom prst="straightConnector1">
            <a:avLst/>
          </a:prstGeom>
          <a:ln w="952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2C83F8F1-3CD9-B412-E22F-28A2761F90FE}"/>
              </a:ext>
            </a:extLst>
          </p:cNvPr>
          <p:cNvCxnSpPr>
            <a:cxnSpLocks/>
            <a:stCxn id="56" idx="2"/>
            <a:endCxn id="60" idx="0"/>
          </p:cNvCxnSpPr>
          <p:nvPr/>
        </p:nvCxnSpPr>
        <p:spPr>
          <a:xfrm flipH="1">
            <a:off x="3512514" y="4901442"/>
            <a:ext cx="1" cy="273999"/>
          </a:xfrm>
          <a:prstGeom prst="straightConnector1">
            <a:avLst/>
          </a:prstGeom>
          <a:ln w="952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C873F78E-24CE-B8B5-7F8B-4EAF38CB793B}"/>
              </a:ext>
            </a:extLst>
          </p:cNvPr>
          <p:cNvSpPr/>
          <p:nvPr/>
        </p:nvSpPr>
        <p:spPr>
          <a:xfrm>
            <a:off x="959225" y="882982"/>
            <a:ext cx="4392704"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產品定位（</a:t>
            </a:r>
            <a:r>
              <a:rPr lang="en-US" altLang="zh-CN" sz="1100" dirty="0">
                <a:solidFill>
                  <a:srgbClr val="4D4D4D"/>
                </a:solidFill>
                <a:latin typeface="Times New Roman" pitchFamily="18" charset="0"/>
                <a:cs typeface="Times New Roman" pitchFamily="18" charset="0"/>
              </a:rPr>
              <a:t>Product Positioning</a:t>
            </a:r>
            <a:r>
              <a:rPr lang="zh-CN" altLang="en-US" sz="1100" dirty="0">
                <a:solidFill>
                  <a:srgbClr val="4D4D4D"/>
                </a:solidFill>
                <a:latin typeface="Times New Roman" pitchFamily="18" charset="0"/>
                <a:cs typeface="Times New Roman" pitchFamily="18" charset="0"/>
              </a:rPr>
              <a:t>）的七個步驟（</a:t>
            </a:r>
            <a:r>
              <a:rPr lang="en-US" altLang="zh-CN" sz="1100" dirty="0">
                <a:solidFill>
                  <a:srgbClr val="4D4D4D"/>
                </a:solidFill>
                <a:latin typeface="Times New Roman" pitchFamily="18" charset="0"/>
                <a:cs typeface="Times New Roman" pitchFamily="18" charset="0"/>
              </a:rPr>
              <a:t>Positioning Process</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37658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產品定位</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 Positioning</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知覺地圖</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Perceptual Map</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277905" y="502754"/>
            <a:ext cx="992249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範例（虛構）：汽車的產品定位知覺地圖（</a:t>
            </a:r>
            <a:r>
              <a:rPr lang="en-US" altLang="zh-CN" sz="1100" dirty="0">
                <a:solidFill>
                  <a:srgbClr val="4D4D4D"/>
                </a:solidFill>
                <a:latin typeface="Times New Roman" pitchFamily="18" charset="0"/>
                <a:cs typeface="Times New Roman" pitchFamily="18" charset="0"/>
              </a:rPr>
              <a:t>Perceptual Map</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graphicFrame>
        <p:nvGraphicFramePr>
          <p:cNvPr id="5" name="图表 4">
            <a:extLst>
              <a:ext uri="{FF2B5EF4-FFF2-40B4-BE49-F238E27FC236}">
                <a16:creationId xmlns:a16="http://schemas.microsoft.com/office/drawing/2014/main" id="{7C79E435-1DFA-0265-BA7D-296F273D3FC6}"/>
              </a:ext>
            </a:extLst>
          </p:cNvPr>
          <p:cNvGraphicFramePr/>
          <p:nvPr>
            <p:extLst>
              <p:ext uri="{D42A27DB-BD31-4B8C-83A1-F6EECF244321}">
                <p14:modId xmlns:p14="http://schemas.microsoft.com/office/powerpoint/2010/main" val="2197529303"/>
              </p:ext>
            </p:extLst>
          </p:nvPr>
        </p:nvGraphicFramePr>
        <p:xfrm>
          <a:off x="7637578" y="1520724"/>
          <a:ext cx="3469200" cy="3962953"/>
        </p:xfrm>
        <a:graphic>
          <a:graphicData uri="http://schemas.openxmlformats.org/drawingml/2006/chart">
            <c:chart xmlns:c="http://schemas.openxmlformats.org/drawingml/2006/chart" xmlns:r="http://schemas.openxmlformats.org/officeDocument/2006/relationships" r:id="rId3"/>
          </a:graphicData>
        </a:graphic>
      </p:graphicFrame>
      <p:grpSp>
        <p:nvGrpSpPr>
          <p:cNvPr id="54" name="组合 53">
            <a:extLst>
              <a:ext uri="{FF2B5EF4-FFF2-40B4-BE49-F238E27FC236}">
                <a16:creationId xmlns:a16="http://schemas.microsoft.com/office/drawing/2014/main" id="{77408C4A-8CEC-EE34-C36E-42841A93ADDF}"/>
              </a:ext>
            </a:extLst>
          </p:cNvPr>
          <p:cNvGrpSpPr/>
          <p:nvPr/>
        </p:nvGrpSpPr>
        <p:grpSpPr>
          <a:xfrm>
            <a:off x="619624" y="1289515"/>
            <a:ext cx="3436458" cy="1983227"/>
            <a:chOff x="763059" y="1271585"/>
            <a:chExt cx="3436458" cy="1983227"/>
          </a:xfrm>
        </p:grpSpPr>
        <p:cxnSp>
          <p:nvCxnSpPr>
            <p:cNvPr id="7" name="直接连接符 6">
              <a:extLst>
                <a:ext uri="{FF2B5EF4-FFF2-40B4-BE49-F238E27FC236}">
                  <a16:creationId xmlns:a16="http://schemas.microsoft.com/office/drawing/2014/main" id="{33E4886A-1ED7-294D-9A07-59F33CE5B7D0}"/>
                </a:ext>
              </a:extLst>
            </p:cNvPr>
            <p:cNvCxnSpPr>
              <a:cxnSpLocks/>
            </p:cNvCxnSpPr>
            <p:nvPr/>
          </p:nvCxnSpPr>
          <p:spPr>
            <a:xfrm>
              <a:off x="1305873" y="2493478"/>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B4918A24-B838-61F1-4483-18E8F575B156}"/>
                </a:ext>
              </a:extLst>
            </p:cNvPr>
            <p:cNvSpPr/>
            <p:nvPr/>
          </p:nvSpPr>
          <p:spPr>
            <a:xfrm>
              <a:off x="763059" y="2336415"/>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簡易</a:t>
              </a:r>
              <a:endParaRPr lang="zh-TW" altLang="en-US" sz="1100" dirty="0">
                <a:solidFill>
                  <a:srgbClr val="FF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A2EB0BE9-EA43-9E89-751B-2A909198B285}"/>
                </a:ext>
              </a:extLst>
            </p:cNvPr>
            <p:cNvSpPr/>
            <p:nvPr/>
          </p:nvSpPr>
          <p:spPr>
            <a:xfrm>
              <a:off x="3465873" y="2336414"/>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豪華</a:t>
              </a:r>
              <a:endParaRPr lang="zh-TW" altLang="en-US" sz="1100" dirty="0">
                <a:solidFill>
                  <a:srgbClr val="FF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B5AAC3E5-E6FF-4632-9AD7-137361C99D98}"/>
                </a:ext>
              </a:extLst>
            </p:cNvPr>
            <p:cNvSpPr/>
            <p:nvPr/>
          </p:nvSpPr>
          <p:spPr>
            <a:xfrm>
              <a:off x="1928963" y="2088993"/>
              <a:ext cx="542814" cy="52322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333333"/>
                  </a:solidFill>
                  <a:effectLst/>
                  <a:uLnTx/>
                  <a:uFillTx/>
                  <a:latin typeface="Helvetica Neue"/>
                  <a:ea typeface="宋体" pitchFamily="2" charset="-122"/>
                  <a:cs typeface="+mn-cs"/>
                </a:rPr>
                <a:t>✍</a:t>
              </a:r>
              <a:endPar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17" name="矩形 16">
              <a:extLst>
                <a:ext uri="{FF2B5EF4-FFF2-40B4-BE49-F238E27FC236}">
                  <a16:creationId xmlns:a16="http://schemas.microsoft.com/office/drawing/2014/main" id="{3081E7B8-8602-EB58-C678-7C95681DC48D}"/>
                </a:ext>
              </a:extLst>
            </p:cNvPr>
            <p:cNvSpPr/>
            <p:nvPr/>
          </p:nvSpPr>
          <p:spPr>
            <a:xfrm>
              <a:off x="2157606" y="2037302"/>
              <a:ext cx="775807"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受試者</a:t>
              </a:r>
              <a:endParaRPr lang="zh-TW" altLang="en-US" sz="1100" dirty="0">
                <a:solidFill>
                  <a:srgbClr val="FF0000"/>
                </a:solidFill>
                <a:latin typeface="Times New Roman" pitchFamily="18" charset="0"/>
                <a:cs typeface="Times New Roman" pitchFamily="18" charset="0"/>
              </a:endParaRPr>
            </a:p>
          </p:txBody>
        </p:sp>
        <p:cxnSp>
          <p:nvCxnSpPr>
            <p:cNvPr id="18" name="直接连接符 17">
              <a:extLst>
                <a:ext uri="{FF2B5EF4-FFF2-40B4-BE49-F238E27FC236}">
                  <a16:creationId xmlns:a16="http://schemas.microsoft.com/office/drawing/2014/main" id="{68FA0F90-904B-6F69-5609-D57198239264}"/>
                </a:ext>
              </a:extLst>
            </p:cNvPr>
            <p:cNvCxnSpPr>
              <a:cxnSpLocks/>
            </p:cNvCxnSpPr>
            <p:nvPr/>
          </p:nvCxnSpPr>
          <p:spPr>
            <a:xfrm>
              <a:off x="1305873" y="3097750"/>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53F5E11B-FBB8-0F63-FA1B-1E78E2018EAC}"/>
                </a:ext>
              </a:extLst>
            </p:cNvPr>
            <p:cNvSpPr/>
            <p:nvPr/>
          </p:nvSpPr>
          <p:spPr>
            <a:xfrm>
              <a:off x="763059" y="2940687"/>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低價</a:t>
              </a:r>
              <a:endParaRPr lang="zh-TW" altLang="en-US" sz="1100" dirty="0">
                <a:solidFill>
                  <a:srgbClr val="FF0000"/>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47F95992-CBDD-1D36-2FB8-5436B593D243}"/>
                </a:ext>
              </a:extLst>
            </p:cNvPr>
            <p:cNvSpPr/>
            <p:nvPr/>
          </p:nvSpPr>
          <p:spPr>
            <a:xfrm>
              <a:off x="3465873" y="2940686"/>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高價</a:t>
              </a:r>
              <a:endParaRPr lang="zh-TW" altLang="en-US" sz="1100" dirty="0">
                <a:solidFill>
                  <a:srgbClr val="FF00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C0783FA8-8251-4C24-89AB-9CDA14BA82D1}"/>
                </a:ext>
              </a:extLst>
            </p:cNvPr>
            <p:cNvSpPr/>
            <p:nvPr/>
          </p:nvSpPr>
          <p:spPr>
            <a:xfrm>
              <a:off x="1704846" y="2693265"/>
              <a:ext cx="542814" cy="52322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333333"/>
                  </a:solidFill>
                  <a:effectLst/>
                  <a:uLnTx/>
                  <a:uFillTx/>
                  <a:latin typeface="Helvetica Neue"/>
                  <a:ea typeface="宋体" pitchFamily="2" charset="-122"/>
                  <a:cs typeface="+mn-cs"/>
                </a:rPr>
                <a:t>✍</a:t>
              </a:r>
              <a:endPar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2" name="矩形 21">
              <a:extLst>
                <a:ext uri="{FF2B5EF4-FFF2-40B4-BE49-F238E27FC236}">
                  <a16:creationId xmlns:a16="http://schemas.microsoft.com/office/drawing/2014/main" id="{5D0DCCEB-789C-2A08-08AA-041E4970D7DF}"/>
                </a:ext>
              </a:extLst>
            </p:cNvPr>
            <p:cNvSpPr/>
            <p:nvPr/>
          </p:nvSpPr>
          <p:spPr>
            <a:xfrm>
              <a:off x="1933489" y="2641574"/>
              <a:ext cx="775807"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受試者</a:t>
              </a:r>
              <a:endParaRPr lang="zh-TW" altLang="en-US" sz="1100" dirty="0">
                <a:solidFill>
                  <a:srgbClr val="FF0000"/>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8A928DE7-E759-9F6F-001E-055F22B7044E}"/>
                </a:ext>
              </a:extLst>
            </p:cNvPr>
            <p:cNvSpPr/>
            <p:nvPr/>
          </p:nvSpPr>
          <p:spPr>
            <a:xfrm>
              <a:off x="822836" y="1271585"/>
              <a:ext cx="3376681" cy="569771"/>
            </a:xfrm>
            <a:prstGeom prst="rect">
              <a:avLst/>
            </a:prstGeom>
          </p:spPr>
          <p:txBody>
            <a:bodyPr wrap="square">
              <a:spAutoFit/>
            </a:bodyPr>
            <a:lstStyle/>
            <a:p>
              <a:pPr>
                <a:lnSpc>
                  <a:spcPct val="150000"/>
                </a:lnSpc>
              </a:pPr>
              <a:r>
                <a:rPr lang="en-US" altLang="zh-TW" sz="1100" dirty="0">
                  <a:solidFill>
                    <a:srgbClr val="4D4D4D"/>
                  </a:solidFill>
                  <a:latin typeface="Times New Roman" pitchFamily="18" charset="0"/>
                  <a:cs typeface="Times New Roman" pitchFamily="18" charset="0"/>
                </a:rPr>
                <a:t>A </a:t>
              </a:r>
              <a:r>
                <a:rPr lang="en-US" altLang="zh-CN"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 </a:t>
              </a:r>
              <a:r>
                <a:rPr lang="en-US" altLang="zh-TW" sz="1100" dirty="0" err="1">
                  <a:solidFill>
                    <a:srgbClr val="4D4D4D"/>
                  </a:solidFill>
                  <a:latin typeface="Times New Roman" pitchFamily="18" charset="0"/>
                  <a:cs typeface="Times New Roman" pitchFamily="18" charset="0"/>
                </a:rPr>
                <a:t>Teana</a:t>
              </a:r>
              <a:r>
                <a:rPr lang="en-US" altLang="zh-TW" sz="1100" dirty="0">
                  <a:solidFill>
                    <a:srgbClr val="4D4D4D"/>
                  </a:solidFill>
                  <a:latin typeface="Times New Roman" pitchFamily="18" charset="0"/>
                  <a:cs typeface="Times New Roman" pitchFamily="18" charset="0"/>
                </a:rPr>
                <a:t>, </a:t>
              </a:r>
              <a:r>
                <a:rPr lang="en-US" altLang="zh-CN" sz="1100" dirty="0">
                  <a:solidFill>
                    <a:srgbClr val="4D4D4D"/>
                  </a:solidFill>
                  <a:latin typeface="Times New Roman" pitchFamily="18" charset="0"/>
                  <a:cs typeface="Times New Roman" pitchFamily="18" charset="0"/>
                </a:rPr>
                <a:t>B = </a:t>
              </a:r>
              <a:r>
                <a:rPr lang="en-US" altLang="zh-CN" sz="1100" dirty="0" err="1">
                  <a:solidFill>
                    <a:srgbClr val="4D4D4D"/>
                  </a:solidFill>
                  <a:latin typeface="Times New Roman" pitchFamily="18" charset="0"/>
                  <a:cs typeface="Times New Roman" pitchFamily="18" charset="0"/>
                </a:rPr>
                <a:t>Altis</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 </a:t>
              </a:r>
              <a:r>
                <a:rPr lang="en-US" altLang="zh-CN" sz="1100" dirty="0">
                  <a:solidFill>
                    <a:srgbClr val="4D4D4D"/>
                  </a:solidFill>
                  <a:latin typeface="Times New Roman" pitchFamily="18" charset="0"/>
                  <a:cs typeface="Times New Roman" pitchFamily="18" charset="0"/>
                </a:rPr>
                <a:t>C = Lexus, D =</a:t>
              </a:r>
              <a:r>
                <a:rPr lang="zh-CN" altLang="en-US" sz="1100" dirty="0">
                  <a:solidFill>
                    <a:srgbClr val="4D4D4D"/>
                  </a:solidFill>
                  <a:latin typeface="Times New Roman" pitchFamily="18" charset="0"/>
                  <a:cs typeface="Times New Roman" pitchFamily="18" charset="0"/>
                </a:rPr>
                <a:t> </a:t>
              </a:r>
              <a:r>
                <a:rPr lang="en-US" altLang="zh-CN" sz="1100" dirty="0">
                  <a:solidFill>
                    <a:srgbClr val="4D4D4D"/>
                  </a:solidFill>
                  <a:latin typeface="Times New Roman" pitchFamily="18" charset="0"/>
                  <a:cs typeface="Times New Roman" pitchFamily="18" charset="0"/>
                </a:rPr>
                <a:t>Camry,</a:t>
              </a:r>
              <a:r>
                <a:rPr lang="zh-CN" altLang="en-US" sz="1100" dirty="0">
                  <a:solidFill>
                    <a:srgbClr val="4D4D4D"/>
                  </a:solidFill>
                  <a:latin typeface="Times New Roman" pitchFamily="18" charset="0"/>
                  <a:cs typeface="Times New Roman" pitchFamily="18" charset="0"/>
                </a:rPr>
                <a:t> </a:t>
              </a:r>
              <a:r>
                <a:rPr lang="en-US" altLang="zh-CN" sz="1100" dirty="0">
                  <a:solidFill>
                    <a:srgbClr val="4D4D4D"/>
                  </a:solidFill>
                  <a:latin typeface="Times New Roman" pitchFamily="18" charset="0"/>
                  <a:cs typeface="Times New Roman" pitchFamily="18" charset="0"/>
                </a:rPr>
                <a:t>E = Sentra, F = BMW, G = </a:t>
              </a:r>
              <a:r>
                <a:rPr lang="en-US" altLang="zh-CN" sz="1100" dirty="0" err="1">
                  <a:solidFill>
                    <a:srgbClr val="4D4D4D"/>
                  </a:solidFill>
                  <a:latin typeface="Times New Roman" pitchFamily="18" charset="0"/>
                  <a:cs typeface="Times New Roman" pitchFamily="18" charset="0"/>
                </a:rPr>
                <a:t>Grunder</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 </a:t>
              </a:r>
              <a:r>
                <a:rPr lang="en-US" altLang="zh-CN" sz="1100" dirty="0">
                  <a:solidFill>
                    <a:srgbClr val="4D4D4D"/>
                  </a:solidFill>
                  <a:latin typeface="Times New Roman" pitchFamily="18" charset="0"/>
                  <a:cs typeface="Times New Roman" pitchFamily="18" charset="0"/>
                </a:rPr>
                <a:t>H = Yaris, I = Benz.</a:t>
              </a:r>
              <a:endParaRPr lang="zh-TW" altLang="en-US" sz="1100" dirty="0">
                <a:solidFill>
                  <a:srgbClr val="FF0000"/>
                </a:solidFill>
                <a:latin typeface="Times New Roman" pitchFamily="18" charset="0"/>
                <a:cs typeface="Times New Roman" pitchFamily="18" charset="0"/>
              </a:endParaRPr>
            </a:p>
          </p:txBody>
        </p:sp>
      </p:grpSp>
      <p:grpSp>
        <p:nvGrpSpPr>
          <p:cNvPr id="53" name="组合 52">
            <a:extLst>
              <a:ext uri="{FF2B5EF4-FFF2-40B4-BE49-F238E27FC236}">
                <a16:creationId xmlns:a16="http://schemas.microsoft.com/office/drawing/2014/main" id="{523C5F07-B368-5ABD-BCF9-9DE1EF0CE618}"/>
              </a:ext>
            </a:extLst>
          </p:cNvPr>
          <p:cNvGrpSpPr/>
          <p:nvPr/>
        </p:nvGrpSpPr>
        <p:grpSpPr>
          <a:xfrm>
            <a:off x="411974" y="3981565"/>
            <a:ext cx="4016594" cy="1571382"/>
            <a:chOff x="411974" y="3847092"/>
            <a:chExt cx="4016594" cy="1571382"/>
          </a:xfrm>
        </p:grpSpPr>
        <p:sp>
          <p:nvSpPr>
            <p:cNvPr id="48" name="矩形 47">
              <a:extLst>
                <a:ext uri="{FF2B5EF4-FFF2-40B4-BE49-F238E27FC236}">
                  <a16:creationId xmlns:a16="http://schemas.microsoft.com/office/drawing/2014/main" id="{C6EDD90D-C618-3C71-31CC-953234F22D01}"/>
                </a:ext>
              </a:extLst>
            </p:cNvPr>
            <p:cNvSpPr/>
            <p:nvPr/>
          </p:nvSpPr>
          <p:spPr>
            <a:xfrm>
              <a:off x="1616654" y="5143270"/>
              <a:ext cx="2439429" cy="275204"/>
            </a:xfrm>
            <a:prstGeom prst="rect">
              <a:avLst/>
            </a:prstGeom>
          </p:spPr>
          <p:txBody>
            <a:bodyPr wrap="square">
              <a:spAutoFit/>
            </a:bodyPr>
            <a:lstStyle/>
            <a:p>
              <a:pPr>
                <a:lnSpc>
                  <a:spcPct val="150000"/>
                </a:lnSpc>
              </a:pPr>
              <a:r>
                <a:rPr lang="en-US" altLang="zh-CN" sz="900" dirty="0">
                  <a:solidFill>
                    <a:srgbClr val="4D4D4D"/>
                  </a:solidFill>
                  <a:latin typeface="Times New Roman" pitchFamily="18" charset="0"/>
                  <a:cs typeface="Times New Roman" pitchFamily="18" charset="0"/>
                </a:rPr>
                <a:t>0     1     2     3      4      5      6      7      8     9    10</a:t>
              </a:r>
              <a:endParaRPr lang="zh-TW" altLang="en-US" sz="900" dirty="0">
                <a:solidFill>
                  <a:srgbClr val="FF000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DA45DB33-8C58-934E-7891-52B96CD1C8B1}"/>
                </a:ext>
              </a:extLst>
            </p:cNvPr>
            <p:cNvSpPr/>
            <p:nvPr/>
          </p:nvSpPr>
          <p:spPr>
            <a:xfrm>
              <a:off x="416451" y="4158065"/>
              <a:ext cx="754423" cy="569771"/>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受試者刻畫卡片</a:t>
              </a:r>
              <a:endParaRPr lang="zh-TW" altLang="en-US" sz="1100" dirty="0">
                <a:solidFill>
                  <a:srgbClr val="FF0000"/>
                </a:solidFill>
                <a:latin typeface="Times New Roman" pitchFamily="18" charset="0"/>
                <a:cs typeface="Times New Roman" pitchFamily="18" charset="0"/>
              </a:endParaRPr>
            </a:p>
          </p:txBody>
        </p:sp>
        <p:cxnSp>
          <p:nvCxnSpPr>
            <p:cNvPr id="28" name="直接连接符 27">
              <a:extLst>
                <a:ext uri="{FF2B5EF4-FFF2-40B4-BE49-F238E27FC236}">
                  <a16:creationId xmlns:a16="http://schemas.microsoft.com/office/drawing/2014/main" id="{93D8E690-FE20-0510-D3CF-09F53268F828}"/>
                </a:ext>
              </a:extLst>
            </p:cNvPr>
            <p:cNvCxnSpPr>
              <a:cxnSpLocks/>
            </p:cNvCxnSpPr>
            <p:nvPr/>
          </p:nvCxnSpPr>
          <p:spPr>
            <a:xfrm>
              <a:off x="1725754" y="4677038"/>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99E92D8-8867-0897-D8F5-09F51B1D1483}"/>
                </a:ext>
              </a:extLst>
            </p:cNvPr>
            <p:cNvSpPr/>
            <p:nvPr/>
          </p:nvSpPr>
          <p:spPr>
            <a:xfrm>
              <a:off x="1182940" y="4519975"/>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低價</a:t>
              </a:r>
              <a:endParaRPr lang="zh-TW" altLang="en-US" sz="1100" dirty="0">
                <a:solidFill>
                  <a:srgbClr val="FF00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2097B1D1-FDCF-91AD-0BA6-D904105C3176}"/>
                </a:ext>
              </a:extLst>
            </p:cNvPr>
            <p:cNvSpPr/>
            <p:nvPr/>
          </p:nvSpPr>
          <p:spPr>
            <a:xfrm>
              <a:off x="3885754" y="4519974"/>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高價</a:t>
              </a:r>
              <a:endParaRPr lang="zh-TW" altLang="en-US" sz="1100" dirty="0">
                <a:solidFill>
                  <a:srgbClr val="FF000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AD1827F9-6001-8085-1410-4FE0B849F21D}"/>
                </a:ext>
              </a:extLst>
            </p:cNvPr>
            <p:cNvSpPr/>
            <p:nvPr/>
          </p:nvSpPr>
          <p:spPr>
            <a:xfrm>
              <a:off x="1945656" y="4506423"/>
              <a:ext cx="1798723" cy="230832"/>
            </a:xfrm>
            <a:prstGeom prst="rect">
              <a:avLst/>
            </a:prstGeom>
          </p:spPr>
          <p:txBody>
            <a:bodyPr wrap="square">
              <a:spAutoFit/>
            </a:bodyPr>
            <a:lstStyle/>
            <a:p>
              <a:pPr>
                <a:defRPr/>
              </a:pPr>
              <a:r>
                <a:rPr kumimoji="0" lang="en-US" altLang="zh-CN" sz="900" b="0" i="0" u="none" strike="noStrike" kern="1200" cap="none" spc="0" normalizeH="0" baseline="0" noProof="0" dirty="0">
                  <a:ln>
                    <a:noFill/>
                  </a:ln>
                  <a:solidFill>
                    <a:srgbClr val="333333"/>
                  </a:solidFill>
                  <a:effectLst/>
                  <a:uLnTx/>
                  <a:uFillTx/>
                  <a:latin typeface="Helvetica Neue"/>
                  <a:ea typeface="宋体" pitchFamily="2" charset="-122"/>
                  <a:cs typeface="+mn-cs"/>
                </a:rPr>
                <a:t>|    |     |        |     |     |     |    |     |</a:t>
              </a:r>
              <a:endParaRPr kumimoji="0" lang="zh-CN" altLang="en-US" sz="9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33" name="矩形 32">
              <a:extLst>
                <a:ext uri="{FF2B5EF4-FFF2-40B4-BE49-F238E27FC236}">
                  <a16:creationId xmlns:a16="http://schemas.microsoft.com/office/drawing/2014/main" id="{AC8C2033-FF9C-5B70-96EA-5E7969A841CF}"/>
                </a:ext>
              </a:extLst>
            </p:cNvPr>
            <p:cNvSpPr/>
            <p:nvPr/>
          </p:nvSpPr>
          <p:spPr>
            <a:xfrm>
              <a:off x="411974" y="5047703"/>
              <a:ext cx="754423" cy="315856"/>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量尺：</a:t>
              </a:r>
              <a:endParaRPr lang="zh-TW" altLang="en-US" sz="1100" dirty="0">
                <a:solidFill>
                  <a:srgbClr val="FF0000"/>
                </a:solidFill>
                <a:latin typeface="Times New Roman" pitchFamily="18" charset="0"/>
                <a:cs typeface="Times New Roman" pitchFamily="18" charset="0"/>
              </a:endParaRPr>
            </a:p>
          </p:txBody>
        </p:sp>
        <p:sp>
          <p:nvSpPr>
            <p:cNvPr id="38" name="矩形 37">
              <a:extLst>
                <a:ext uri="{FF2B5EF4-FFF2-40B4-BE49-F238E27FC236}">
                  <a16:creationId xmlns:a16="http://schemas.microsoft.com/office/drawing/2014/main" id="{CAD73995-2012-49D6-7921-7BDDD6B38F1F}"/>
                </a:ext>
              </a:extLst>
            </p:cNvPr>
            <p:cNvSpPr/>
            <p:nvPr/>
          </p:nvSpPr>
          <p:spPr>
            <a:xfrm>
              <a:off x="1930416" y="4342151"/>
              <a:ext cx="1813963" cy="275204"/>
            </a:xfrm>
            <a:prstGeom prst="rect">
              <a:avLst/>
            </a:prstGeom>
          </p:spPr>
          <p:txBody>
            <a:bodyPr wrap="square">
              <a:spAutoFit/>
            </a:bodyPr>
            <a:lstStyle/>
            <a:p>
              <a:pPr>
                <a:lnSpc>
                  <a:spcPct val="150000"/>
                </a:lnSpc>
              </a:pPr>
              <a:r>
                <a:rPr lang="en-US" altLang="zh-TW" sz="900" dirty="0">
                  <a:solidFill>
                    <a:srgbClr val="4D4D4D"/>
                  </a:solidFill>
                  <a:latin typeface="Times New Roman" pitchFamily="18" charset="0"/>
                  <a:cs typeface="Times New Roman" pitchFamily="18" charset="0"/>
                </a:rPr>
                <a:t>B   E    H       G    I     D    F   A    C</a:t>
              </a:r>
              <a:endParaRPr lang="zh-TW" altLang="en-US" sz="900" dirty="0">
                <a:solidFill>
                  <a:srgbClr val="FF0000"/>
                </a:solidFill>
                <a:latin typeface="Times New Roman" pitchFamily="18" charset="0"/>
                <a:cs typeface="Times New Roman" pitchFamily="18" charset="0"/>
              </a:endParaRPr>
            </a:p>
          </p:txBody>
        </p:sp>
        <p:cxnSp>
          <p:nvCxnSpPr>
            <p:cNvPr id="39" name="直接连接符 38">
              <a:extLst>
                <a:ext uri="{FF2B5EF4-FFF2-40B4-BE49-F238E27FC236}">
                  <a16:creationId xmlns:a16="http://schemas.microsoft.com/office/drawing/2014/main" id="{E7A62BE1-C02A-FA1B-0949-3986FEC79362}"/>
                </a:ext>
              </a:extLst>
            </p:cNvPr>
            <p:cNvCxnSpPr>
              <a:cxnSpLocks/>
            </p:cNvCxnSpPr>
            <p:nvPr/>
          </p:nvCxnSpPr>
          <p:spPr>
            <a:xfrm>
              <a:off x="1725754" y="4181979"/>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B5DFF016-FB21-8A9A-EAF2-5BA27CF2AE36}"/>
                </a:ext>
              </a:extLst>
            </p:cNvPr>
            <p:cNvSpPr/>
            <p:nvPr/>
          </p:nvSpPr>
          <p:spPr>
            <a:xfrm>
              <a:off x="1182940" y="4024916"/>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簡易</a:t>
              </a:r>
              <a:endParaRPr lang="zh-TW" altLang="en-US" sz="1100" dirty="0">
                <a:solidFill>
                  <a:srgbClr val="FF0000"/>
                </a:solidFill>
                <a:latin typeface="Times New Roman" pitchFamily="18" charset="0"/>
                <a:cs typeface="Times New Roman" pitchFamily="18" charset="0"/>
              </a:endParaRPr>
            </a:p>
          </p:txBody>
        </p:sp>
        <p:sp>
          <p:nvSpPr>
            <p:cNvPr id="41" name="矩形 40">
              <a:extLst>
                <a:ext uri="{FF2B5EF4-FFF2-40B4-BE49-F238E27FC236}">
                  <a16:creationId xmlns:a16="http://schemas.microsoft.com/office/drawing/2014/main" id="{0D93C151-807D-22EF-7B5B-8A2C9F492021}"/>
                </a:ext>
              </a:extLst>
            </p:cNvPr>
            <p:cNvSpPr/>
            <p:nvPr/>
          </p:nvSpPr>
          <p:spPr>
            <a:xfrm>
              <a:off x="3885754" y="4024915"/>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豪華</a:t>
              </a:r>
              <a:endParaRPr lang="zh-TW" altLang="en-US" sz="1100" dirty="0">
                <a:solidFill>
                  <a:srgbClr val="FF0000"/>
                </a:solidFill>
                <a:latin typeface="Times New Roman" pitchFamily="18" charset="0"/>
                <a:cs typeface="Times New Roman" pitchFamily="18" charset="0"/>
              </a:endParaRPr>
            </a:p>
          </p:txBody>
        </p:sp>
        <p:sp>
          <p:nvSpPr>
            <p:cNvPr id="42" name="矩形 41">
              <a:extLst>
                <a:ext uri="{FF2B5EF4-FFF2-40B4-BE49-F238E27FC236}">
                  <a16:creationId xmlns:a16="http://schemas.microsoft.com/office/drawing/2014/main" id="{F0EAAA54-1DC5-D775-E74B-732F0BC67053}"/>
                </a:ext>
              </a:extLst>
            </p:cNvPr>
            <p:cNvSpPr/>
            <p:nvPr/>
          </p:nvSpPr>
          <p:spPr>
            <a:xfrm>
              <a:off x="1849136" y="4011364"/>
              <a:ext cx="1940098" cy="230832"/>
            </a:xfrm>
            <a:prstGeom prst="rect">
              <a:avLst/>
            </a:prstGeom>
          </p:spPr>
          <p:txBody>
            <a:bodyPr wrap="square">
              <a:spAutoFit/>
            </a:bodyPr>
            <a:lstStyle/>
            <a:p>
              <a:pPr>
                <a:defRPr/>
              </a:pPr>
              <a:r>
                <a:rPr kumimoji="0" lang="en-US" altLang="zh-CN" sz="900" b="0" i="0" u="none" strike="noStrike" kern="1200" cap="none" spc="0" normalizeH="0" baseline="0" noProof="0" dirty="0">
                  <a:ln>
                    <a:noFill/>
                  </a:ln>
                  <a:solidFill>
                    <a:srgbClr val="333333"/>
                  </a:solidFill>
                  <a:effectLst/>
                  <a:uLnTx/>
                  <a:uFillTx/>
                  <a:latin typeface="Helvetica Neue"/>
                  <a:ea typeface="宋体" pitchFamily="2" charset="-122"/>
                  <a:cs typeface="+mn-cs"/>
                </a:rPr>
                <a:t>|     |    |      |     |    |         |     |      |</a:t>
              </a:r>
              <a:endParaRPr kumimoji="0" lang="zh-CN" altLang="en-US" sz="9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43" name="矩形 42">
              <a:extLst>
                <a:ext uri="{FF2B5EF4-FFF2-40B4-BE49-F238E27FC236}">
                  <a16:creationId xmlns:a16="http://schemas.microsoft.com/office/drawing/2014/main" id="{19400AEA-01D7-B37B-047B-96BDE80A2131}"/>
                </a:ext>
              </a:extLst>
            </p:cNvPr>
            <p:cNvSpPr/>
            <p:nvPr/>
          </p:nvSpPr>
          <p:spPr>
            <a:xfrm>
              <a:off x="1833896" y="3847092"/>
              <a:ext cx="1955338" cy="275204"/>
            </a:xfrm>
            <a:prstGeom prst="rect">
              <a:avLst/>
            </a:prstGeom>
          </p:spPr>
          <p:txBody>
            <a:bodyPr wrap="square">
              <a:spAutoFit/>
            </a:bodyPr>
            <a:lstStyle/>
            <a:p>
              <a:pPr>
                <a:lnSpc>
                  <a:spcPct val="150000"/>
                </a:lnSpc>
              </a:pPr>
              <a:r>
                <a:rPr lang="en-US" altLang="zh-TW" sz="900" dirty="0">
                  <a:solidFill>
                    <a:srgbClr val="4D4D4D"/>
                  </a:solidFill>
                  <a:latin typeface="Times New Roman" pitchFamily="18" charset="0"/>
                  <a:cs typeface="Times New Roman" pitchFamily="18" charset="0"/>
                </a:rPr>
                <a:t>B    E   H     G   D   A        C     I      F</a:t>
              </a:r>
              <a:endParaRPr lang="zh-TW" altLang="en-US" sz="900" dirty="0">
                <a:solidFill>
                  <a:srgbClr val="FF0000"/>
                </a:solidFill>
                <a:latin typeface="Times New Roman" pitchFamily="18" charset="0"/>
                <a:cs typeface="Times New Roman" pitchFamily="18" charset="0"/>
              </a:endParaRPr>
            </a:p>
          </p:txBody>
        </p:sp>
        <p:cxnSp>
          <p:nvCxnSpPr>
            <p:cNvPr id="44" name="直接连接符 43">
              <a:extLst>
                <a:ext uri="{FF2B5EF4-FFF2-40B4-BE49-F238E27FC236}">
                  <a16:creationId xmlns:a16="http://schemas.microsoft.com/office/drawing/2014/main" id="{20C61CCF-1049-7B16-FF2A-F96A3C3F4213}"/>
                </a:ext>
              </a:extLst>
            </p:cNvPr>
            <p:cNvCxnSpPr>
              <a:cxnSpLocks/>
            </p:cNvCxnSpPr>
            <p:nvPr/>
          </p:nvCxnSpPr>
          <p:spPr>
            <a:xfrm>
              <a:off x="1725754" y="5210513"/>
              <a:ext cx="2160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5BD04F13-32DD-4839-1579-5DC58B3FB228}"/>
                </a:ext>
              </a:extLst>
            </p:cNvPr>
            <p:cNvSpPr/>
            <p:nvPr/>
          </p:nvSpPr>
          <p:spPr>
            <a:xfrm>
              <a:off x="1628558" y="5068473"/>
              <a:ext cx="2356303" cy="184666"/>
            </a:xfrm>
            <a:prstGeom prst="rect">
              <a:avLst/>
            </a:prstGeom>
          </p:spPr>
          <p:txBody>
            <a:bodyPr wrap="square">
              <a:spAutoFit/>
            </a:bodyPr>
            <a:lstStyle/>
            <a:p>
              <a:pPr>
                <a:defRPr/>
              </a:pPr>
              <a:r>
                <a:rPr kumimoji="0" lang="en-US" altLang="zh-CN" sz="600" b="0" i="0" u="none" strike="noStrike" kern="1200" cap="none" spc="0" normalizeH="0" baseline="0" noProof="0" dirty="0">
                  <a:ln>
                    <a:noFill/>
                  </a:ln>
                  <a:solidFill>
                    <a:srgbClr val="0070C0"/>
                  </a:solidFill>
                  <a:effectLst/>
                  <a:uLnTx/>
                  <a:uFillTx/>
                  <a:latin typeface="Helvetica Neue"/>
                  <a:ea typeface="宋体" pitchFamily="2" charset="-122"/>
                  <a:cs typeface="+mn-cs"/>
                </a:rPr>
                <a:t>|         |         |         |          |          |          |          |          |         |         |</a:t>
              </a:r>
              <a:endParaRPr kumimoji="0" lang="zh-CN" altLang="en-US" sz="600" b="0" i="0" u="none" strike="noStrike" kern="1200" cap="none" spc="0" normalizeH="0" baseline="0" noProof="0" dirty="0">
                <a:ln>
                  <a:noFill/>
                </a:ln>
                <a:solidFill>
                  <a:srgbClr val="0070C0"/>
                </a:solidFill>
                <a:effectLst/>
                <a:uLnTx/>
                <a:uFillTx/>
                <a:latin typeface="Arial" charset="0"/>
                <a:ea typeface="宋体" pitchFamily="2" charset="-122"/>
                <a:cs typeface="+mn-cs"/>
              </a:endParaRPr>
            </a:p>
          </p:txBody>
        </p:sp>
      </p:grpSp>
      <p:graphicFrame>
        <p:nvGraphicFramePr>
          <p:cNvPr id="52" name="表格 52">
            <a:extLst>
              <a:ext uri="{FF2B5EF4-FFF2-40B4-BE49-F238E27FC236}">
                <a16:creationId xmlns:a16="http://schemas.microsoft.com/office/drawing/2014/main" id="{A3DEE1A4-A8AB-6ABA-677A-CB3735F7749F}"/>
              </a:ext>
            </a:extLst>
          </p:cNvPr>
          <p:cNvGraphicFramePr>
            <a:graphicFrameLocks noGrp="1"/>
          </p:cNvGraphicFramePr>
          <p:nvPr>
            <p:extLst>
              <p:ext uri="{D42A27DB-BD31-4B8C-83A1-F6EECF244321}">
                <p14:modId xmlns:p14="http://schemas.microsoft.com/office/powerpoint/2010/main" val="2386523245"/>
              </p:ext>
            </p:extLst>
          </p:nvPr>
        </p:nvGraphicFramePr>
        <p:xfrm>
          <a:off x="4745169" y="1683123"/>
          <a:ext cx="2611163" cy="3511299"/>
        </p:xfrm>
        <a:graphic>
          <a:graphicData uri="http://schemas.openxmlformats.org/drawingml/2006/table">
            <a:tbl>
              <a:tblPr firstRow="1" bandRow="1">
                <a:tableStyleId>{5940675A-B579-460E-94D1-54222C63F5DA}</a:tableStyleId>
              </a:tblPr>
              <a:tblGrid>
                <a:gridCol w="659332">
                  <a:extLst>
                    <a:ext uri="{9D8B030D-6E8A-4147-A177-3AD203B41FA5}">
                      <a16:colId xmlns:a16="http://schemas.microsoft.com/office/drawing/2014/main" val="739249884"/>
                    </a:ext>
                  </a:extLst>
                </a:gridCol>
                <a:gridCol w="462196">
                  <a:extLst>
                    <a:ext uri="{9D8B030D-6E8A-4147-A177-3AD203B41FA5}">
                      <a16:colId xmlns:a16="http://schemas.microsoft.com/office/drawing/2014/main" val="448760261"/>
                    </a:ext>
                  </a:extLst>
                </a:gridCol>
                <a:gridCol w="462196">
                  <a:extLst>
                    <a:ext uri="{9D8B030D-6E8A-4147-A177-3AD203B41FA5}">
                      <a16:colId xmlns:a16="http://schemas.microsoft.com/office/drawing/2014/main" val="2277049078"/>
                    </a:ext>
                  </a:extLst>
                </a:gridCol>
                <a:gridCol w="272166">
                  <a:extLst>
                    <a:ext uri="{9D8B030D-6E8A-4147-A177-3AD203B41FA5}">
                      <a16:colId xmlns:a16="http://schemas.microsoft.com/office/drawing/2014/main" val="1243946832"/>
                    </a:ext>
                  </a:extLst>
                </a:gridCol>
                <a:gridCol w="755273">
                  <a:extLst>
                    <a:ext uri="{9D8B030D-6E8A-4147-A177-3AD203B41FA5}">
                      <a16:colId xmlns:a16="http://schemas.microsoft.com/office/drawing/2014/main" val="3591978380"/>
                    </a:ext>
                  </a:extLst>
                </a:gridCol>
              </a:tblGrid>
              <a:tr h="319209">
                <a:tc>
                  <a:txBody>
                    <a:bodyPr/>
                    <a:lstStyle/>
                    <a:p>
                      <a:pPr algn="ctr"/>
                      <a:r>
                        <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歸一化</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algn="ctr"/>
                      <a:r>
                        <a:rPr lang="zh-CN" altLang="en-US" sz="1000" b="0" dirty="0">
                          <a:solidFill>
                            <a:schemeClr val="tx1"/>
                          </a:solidFill>
                        </a:rPr>
                        <a:t>受試者 </a:t>
                      </a:r>
                      <a:r>
                        <a:rPr lang="en-US" altLang="zh-CN" sz="1000" b="0" dirty="0">
                          <a:solidFill>
                            <a:schemeClr val="tx1"/>
                          </a:solidFill>
                        </a:rPr>
                        <a:t>1</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rPr>
                        <a:t>…</a:t>
                      </a:r>
                      <a:endParaRPr lang="zh-CN" altLang="en-US" sz="1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0" dirty="0">
                          <a:solidFill>
                            <a:schemeClr val="tx1"/>
                          </a:solidFill>
                        </a:rPr>
                        <a:t>受試者 </a:t>
                      </a:r>
                      <a:r>
                        <a:rPr lang="en-US" altLang="zh-CN" sz="1000" b="0" dirty="0">
                          <a:solidFill>
                            <a:schemeClr val="tx1"/>
                          </a:solidFill>
                        </a:rPr>
                        <a:t>n</a:t>
                      </a:r>
                      <a:endParaRPr lang="zh-CN" altLang="en-US" sz="10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855304718"/>
                  </a:ext>
                </a:extLst>
              </a:tr>
              <a:tr h="319209">
                <a:tc>
                  <a:txBody>
                    <a:bodyPr/>
                    <a:lstStyle/>
                    <a:p>
                      <a:pPr algn="ctr"/>
                      <a:r>
                        <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測量値</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zh-CN" altLang="en-US" sz="1000" b="0" dirty="0">
                          <a:solidFill>
                            <a:schemeClr val="tx1"/>
                          </a:solidFill>
                        </a:rPr>
                        <a:t>尊卑</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zh-CN" altLang="en-US" sz="1000" b="0" dirty="0">
                          <a:solidFill>
                            <a:schemeClr val="tx1"/>
                          </a:solidFill>
                        </a:rPr>
                        <a:t>貴賤</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12679819"/>
                  </a:ext>
                </a:extLst>
              </a:tr>
              <a:tr h="319209">
                <a:tc>
                  <a:txBody>
                    <a:bodyPr/>
                    <a:lstStyle/>
                    <a:p>
                      <a:pPr algn="ctr"/>
                      <a:r>
                        <a:rPr lang="en-US" altLang="zh-TW" sz="1000" b="0" dirty="0" err="1">
                          <a:solidFill>
                            <a:schemeClr val="tx1"/>
                          </a:solidFill>
                        </a:rPr>
                        <a:t>Teana</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0.4</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0.6</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223840170"/>
                  </a:ext>
                </a:extLst>
              </a:tr>
              <a:tr h="319209">
                <a:tc>
                  <a:txBody>
                    <a:bodyPr/>
                    <a:lstStyle/>
                    <a:p>
                      <a:pPr algn="ctr"/>
                      <a:r>
                        <a:rPr lang="en-US" altLang="zh-CN" sz="1000" b="0" dirty="0" err="1">
                          <a:solidFill>
                            <a:schemeClr val="tx1"/>
                          </a:solidFill>
                        </a:rPr>
                        <a:t>Altis</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0.3</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0.4</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70232946"/>
                  </a:ext>
                </a:extLst>
              </a:tr>
              <a:tr h="319209">
                <a:tc>
                  <a:txBody>
                    <a:bodyPr/>
                    <a:lstStyle/>
                    <a:p>
                      <a:pPr algn="ctr"/>
                      <a:r>
                        <a:rPr lang="en-US" altLang="zh-CN" sz="1000" b="0" dirty="0">
                          <a:solidFill>
                            <a:schemeClr val="tx1"/>
                          </a:solidFill>
                        </a:rPr>
                        <a:t>Lexus</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0.7</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0.6</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03954830"/>
                  </a:ext>
                </a:extLst>
              </a:tr>
              <a:tr h="319209">
                <a:tc>
                  <a:txBody>
                    <a:bodyPr/>
                    <a:lstStyle/>
                    <a:p>
                      <a:pPr algn="ctr"/>
                      <a:r>
                        <a:rPr lang="en-US" altLang="zh-CN" sz="1000" b="0" dirty="0">
                          <a:solidFill>
                            <a:schemeClr val="tx1"/>
                          </a:solidFill>
                        </a:rPr>
                        <a:t>Camry</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0.4</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0.7</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69203650"/>
                  </a:ext>
                </a:extLst>
              </a:tr>
              <a:tr h="319209">
                <a:tc>
                  <a:txBody>
                    <a:bodyPr/>
                    <a:lstStyle/>
                    <a:p>
                      <a:pPr algn="ctr"/>
                      <a:r>
                        <a:rPr lang="en-US" altLang="zh-CN" sz="1000" b="0" dirty="0">
                          <a:solidFill>
                            <a:schemeClr val="tx1"/>
                          </a:solidFill>
                        </a:rPr>
                        <a:t>Sentra</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0.3</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0.3</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11086149"/>
                  </a:ext>
                </a:extLst>
              </a:tr>
              <a:tr h="319209">
                <a:tc>
                  <a:txBody>
                    <a:bodyPr/>
                    <a:lstStyle/>
                    <a:p>
                      <a:pPr algn="ctr"/>
                      <a:r>
                        <a:rPr lang="en-US" altLang="zh-CN" sz="1000" b="0" dirty="0">
                          <a:solidFill>
                            <a:schemeClr val="tx1"/>
                          </a:solidFill>
                        </a:rPr>
                        <a:t>BMW</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0.7</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0.7</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63599299"/>
                  </a:ext>
                </a:extLst>
              </a:tr>
              <a:tr h="319209">
                <a:tc>
                  <a:txBody>
                    <a:bodyPr/>
                    <a:lstStyle/>
                    <a:p>
                      <a:pPr algn="ctr"/>
                      <a:r>
                        <a:rPr lang="en-US" altLang="zh-CN" sz="1000" b="0" dirty="0" err="1">
                          <a:solidFill>
                            <a:schemeClr val="tx1"/>
                          </a:solidFill>
                        </a:rPr>
                        <a:t>Grunder</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0.4</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0.8</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06687928"/>
                  </a:ext>
                </a:extLst>
              </a:tr>
              <a:tr h="319209">
                <a:tc>
                  <a:txBody>
                    <a:bodyPr/>
                    <a:lstStyle/>
                    <a:p>
                      <a:pPr algn="ctr"/>
                      <a:r>
                        <a:rPr lang="en-US" altLang="zh-CN" sz="1000" b="0" dirty="0">
                          <a:solidFill>
                            <a:schemeClr val="tx1"/>
                          </a:solidFill>
                        </a:rPr>
                        <a:t>Yaris</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0.3</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0.2</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42130447"/>
                  </a:ext>
                </a:extLst>
              </a:tr>
              <a:tr h="319209">
                <a:tc>
                  <a:txBody>
                    <a:bodyPr/>
                    <a:lstStyle/>
                    <a:p>
                      <a:pPr algn="ctr"/>
                      <a:r>
                        <a:rPr lang="en-US" altLang="zh-CN" sz="1000" b="0" dirty="0">
                          <a:solidFill>
                            <a:schemeClr val="tx1"/>
                          </a:solidFill>
                        </a:rPr>
                        <a:t>Benz.</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000" b="0" dirty="0">
                          <a:solidFill>
                            <a:schemeClr val="tx1"/>
                          </a:solidFill>
                        </a:rPr>
                        <a:t>0.7</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000" b="0" dirty="0">
                          <a:solidFill>
                            <a:schemeClr val="tx1"/>
                          </a:solidFill>
                        </a:rPr>
                        <a:t>0.8</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183232701"/>
                  </a:ext>
                </a:extLst>
              </a:tr>
            </a:tbl>
          </a:graphicData>
        </a:graphic>
      </p:graphicFrame>
      <p:sp>
        <p:nvSpPr>
          <p:cNvPr id="55" name="矩形 54">
            <a:extLst>
              <a:ext uri="{FF2B5EF4-FFF2-40B4-BE49-F238E27FC236}">
                <a16:creationId xmlns:a16="http://schemas.microsoft.com/office/drawing/2014/main" id="{43F5B2C7-A558-7AA7-FBAF-8E180464EC8C}"/>
              </a:ext>
            </a:extLst>
          </p:cNvPr>
          <p:cNvSpPr/>
          <p:nvPr/>
        </p:nvSpPr>
        <p:spPr>
          <a:xfrm>
            <a:off x="277905" y="967312"/>
            <a:ext cx="4212913" cy="2429912"/>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一</a:t>
            </a:r>
          </a:p>
        </p:txBody>
      </p:sp>
      <p:sp>
        <p:nvSpPr>
          <p:cNvPr id="57" name="矩形 56">
            <a:extLst>
              <a:ext uri="{FF2B5EF4-FFF2-40B4-BE49-F238E27FC236}">
                <a16:creationId xmlns:a16="http://schemas.microsoft.com/office/drawing/2014/main" id="{21FAE754-46A3-EF4D-CBE7-3AC97DD16A14}"/>
              </a:ext>
            </a:extLst>
          </p:cNvPr>
          <p:cNvSpPr/>
          <p:nvPr/>
        </p:nvSpPr>
        <p:spPr>
          <a:xfrm>
            <a:off x="277905" y="3596553"/>
            <a:ext cx="4212913" cy="2176719"/>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二</a:t>
            </a:r>
          </a:p>
        </p:txBody>
      </p:sp>
      <p:sp>
        <p:nvSpPr>
          <p:cNvPr id="58" name="矩形 57">
            <a:extLst>
              <a:ext uri="{FF2B5EF4-FFF2-40B4-BE49-F238E27FC236}">
                <a16:creationId xmlns:a16="http://schemas.microsoft.com/office/drawing/2014/main" id="{2C9C86E5-EE9E-E63E-60E3-31CFC715393E}"/>
              </a:ext>
            </a:extLst>
          </p:cNvPr>
          <p:cNvSpPr/>
          <p:nvPr/>
        </p:nvSpPr>
        <p:spPr>
          <a:xfrm>
            <a:off x="4605945" y="1078189"/>
            <a:ext cx="2915594" cy="4405487"/>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三</a:t>
            </a:r>
          </a:p>
        </p:txBody>
      </p:sp>
      <p:sp>
        <p:nvSpPr>
          <p:cNvPr id="59" name="矩形 58">
            <a:extLst>
              <a:ext uri="{FF2B5EF4-FFF2-40B4-BE49-F238E27FC236}">
                <a16:creationId xmlns:a16="http://schemas.microsoft.com/office/drawing/2014/main" id="{89067E55-7FCB-A697-C2FF-5568EBA58114}"/>
              </a:ext>
            </a:extLst>
          </p:cNvPr>
          <p:cNvSpPr/>
          <p:nvPr/>
        </p:nvSpPr>
        <p:spPr>
          <a:xfrm>
            <a:off x="7639979" y="979576"/>
            <a:ext cx="3502153" cy="4695083"/>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四</a:t>
            </a:r>
          </a:p>
        </p:txBody>
      </p:sp>
    </p:spTree>
    <p:extLst>
      <p:ext uri="{BB962C8B-B14F-4D97-AF65-F5344CB8AC3E}">
        <p14:creationId xmlns:p14="http://schemas.microsoft.com/office/powerpoint/2010/main" val="184010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消費情境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Situational Influence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936364" y="775404"/>
            <a:ext cx="992249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消費者情境之影響（</a:t>
            </a:r>
            <a:r>
              <a:rPr lang="en-US" altLang="zh-CN" sz="1100" dirty="0">
                <a:solidFill>
                  <a:srgbClr val="4D4D4D"/>
                </a:solidFill>
                <a:latin typeface="Times New Roman" pitchFamily="18" charset="0"/>
                <a:cs typeface="Times New Roman" pitchFamily="18" charset="0"/>
              </a:rPr>
              <a:t>Situational Influence</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D9AE0834-1177-362B-D877-5F84D07C83E8}"/>
              </a:ext>
            </a:extLst>
          </p:cNvPr>
          <p:cNvSpPr/>
          <p:nvPr/>
        </p:nvSpPr>
        <p:spPr>
          <a:xfrm>
            <a:off x="3363236" y="3527260"/>
            <a:ext cx="258290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、溝通情境（</a:t>
            </a:r>
            <a:r>
              <a:rPr lang="en-US" altLang="zh-TW" sz="1100" dirty="0">
                <a:solidFill>
                  <a:srgbClr val="000000"/>
                </a:solidFill>
                <a:latin typeface="Times New Roman" pitchFamily="18" charset="0"/>
                <a:cs typeface="Times New Roman" pitchFamily="18" charset="0"/>
              </a:rPr>
              <a:t>Communication Situation</a:t>
            </a:r>
            <a:r>
              <a:rPr lang="zh-TW" altLang="en-US" sz="1100" dirty="0">
                <a:solidFill>
                  <a:srgbClr val="000000"/>
                </a:solidFill>
                <a:latin typeface="Times New Roman" pitchFamily="18" charset="0"/>
                <a:cs typeface="Times New Roman" pitchFamily="18" charset="0"/>
              </a:rPr>
              <a:t>）</a:t>
            </a:r>
          </a:p>
        </p:txBody>
      </p:sp>
      <p:sp>
        <p:nvSpPr>
          <p:cNvPr id="4" name="左大括号 3">
            <a:extLst>
              <a:ext uri="{FF2B5EF4-FFF2-40B4-BE49-F238E27FC236}">
                <a16:creationId xmlns:a16="http://schemas.microsoft.com/office/drawing/2014/main" id="{3B613A4D-7D7A-9FA9-DC45-14AAB0D9DBD1}"/>
              </a:ext>
            </a:extLst>
          </p:cNvPr>
          <p:cNvSpPr/>
          <p:nvPr/>
        </p:nvSpPr>
        <p:spPr>
          <a:xfrm>
            <a:off x="5140814" y="1233740"/>
            <a:ext cx="236919" cy="170733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1D56399-D4C4-2495-0E9C-414DE6312DF9}"/>
              </a:ext>
            </a:extLst>
          </p:cNvPr>
          <p:cNvSpPr/>
          <p:nvPr/>
        </p:nvSpPr>
        <p:spPr>
          <a:xfrm>
            <a:off x="2566705" y="1802495"/>
            <a:ext cx="2582904"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消費者情境之特質</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Characteristics of Consumer Situation</a:t>
            </a:r>
            <a:r>
              <a:rPr lang="zh-CN"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CC567375-0546-8E72-503F-23101676312F}"/>
              </a:ext>
            </a:extLst>
          </p:cNvPr>
          <p:cNvSpPr/>
          <p:nvPr/>
        </p:nvSpPr>
        <p:spPr>
          <a:xfrm>
            <a:off x="5382695" y="1179334"/>
            <a:ext cx="236430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、實體環境（</a:t>
            </a:r>
            <a:r>
              <a:rPr lang="en-US" altLang="zh-TW" sz="1100" dirty="0">
                <a:solidFill>
                  <a:srgbClr val="000000"/>
                </a:solidFill>
                <a:latin typeface="Times New Roman" pitchFamily="18" charset="0"/>
                <a:cs typeface="Times New Roman" pitchFamily="18" charset="0"/>
              </a:rPr>
              <a:t>Physical Surrounding</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1E97970D-7352-51B4-4B30-69016428BAC0}"/>
              </a:ext>
            </a:extLst>
          </p:cNvPr>
          <p:cNvSpPr/>
          <p:nvPr/>
        </p:nvSpPr>
        <p:spPr>
          <a:xfrm>
            <a:off x="5382693" y="1550382"/>
            <a:ext cx="236430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it-IT"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社會環境（</a:t>
            </a:r>
            <a:r>
              <a:rPr lang="en-US" altLang="zh-TW" sz="1100" dirty="0">
                <a:solidFill>
                  <a:srgbClr val="000000"/>
                </a:solidFill>
                <a:latin typeface="Times New Roman" pitchFamily="18" charset="0"/>
                <a:cs typeface="Times New Roman" pitchFamily="18" charset="0"/>
              </a:rPr>
              <a:t>Social Surrounding</a:t>
            </a:r>
            <a:r>
              <a:rPr lang="zh-TW" altLang="en-US" sz="1100" dirty="0">
                <a:solidFill>
                  <a:srgbClr val="000000"/>
                </a:solidFill>
                <a:latin typeface="Times New Roman" pitchFamily="18" charset="0"/>
                <a:cs typeface="Times New Roman" pitchFamily="18" charset="0"/>
              </a:rPr>
              <a:t>）</a:t>
            </a:r>
          </a:p>
        </p:txBody>
      </p:sp>
      <p:sp>
        <p:nvSpPr>
          <p:cNvPr id="11" name="矩形 10">
            <a:extLst>
              <a:ext uri="{FF2B5EF4-FFF2-40B4-BE49-F238E27FC236}">
                <a16:creationId xmlns:a16="http://schemas.microsoft.com/office/drawing/2014/main" id="{DD2B1301-342D-1582-C7ED-22D420EBCE76}"/>
              </a:ext>
            </a:extLst>
          </p:cNvPr>
          <p:cNvSpPr/>
          <p:nvPr/>
        </p:nvSpPr>
        <p:spPr>
          <a:xfrm>
            <a:off x="5382692" y="1909238"/>
            <a:ext cx="236430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、時間性（</a:t>
            </a:r>
            <a:r>
              <a:rPr lang="en-US" altLang="zh-TW" sz="1100" dirty="0">
                <a:solidFill>
                  <a:srgbClr val="000000"/>
                </a:solidFill>
                <a:latin typeface="Times New Roman" pitchFamily="18" charset="0"/>
                <a:cs typeface="Times New Roman" pitchFamily="18" charset="0"/>
              </a:rPr>
              <a:t>Time</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3C03460A-6E3B-B184-3740-98D987D24569}"/>
              </a:ext>
            </a:extLst>
          </p:cNvPr>
          <p:cNvSpPr/>
          <p:nvPr/>
        </p:nvSpPr>
        <p:spPr>
          <a:xfrm>
            <a:off x="5382692" y="2268094"/>
            <a:ext cx="236430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、任務（</a:t>
            </a:r>
            <a:r>
              <a:rPr lang="en-US" altLang="zh-TW" sz="1100" dirty="0">
                <a:solidFill>
                  <a:srgbClr val="000000"/>
                </a:solidFill>
                <a:latin typeface="Times New Roman" pitchFamily="18" charset="0"/>
                <a:cs typeface="Times New Roman" pitchFamily="18" charset="0"/>
              </a:rPr>
              <a:t>Task</a:t>
            </a:r>
            <a:r>
              <a:rPr lang="zh-TW" altLang="en-US" sz="1100" dirty="0">
                <a:solidFill>
                  <a:srgbClr val="000000"/>
                </a:solidFill>
                <a:latin typeface="Times New Roman" pitchFamily="18" charset="0"/>
                <a:cs typeface="Times New Roman" pitchFamily="18" charset="0"/>
              </a:rPr>
              <a:t>）</a:t>
            </a:r>
          </a:p>
        </p:txBody>
      </p:sp>
      <p:sp>
        <p:nvSpPr>
          <p:cNvPr id="13" name="左大括号 12">
            <a:extLst>
              <a:ext uri="{FF2B5EF4-FFF2-40B4-BE49-F238E27FC236}">
                <a16:creationId xmlns:a16="http://schemas.microsoft.com/office/drawing/2014/main" id="{44F88F56-F5AE-1EC5-F835-A0734BC86489}"/>
              </a:ext>
            </a:extLst>
          </p:cNvPr>
          <p:cNvSpPr/>
          <p:nvPr/>
        </p:nvSpPr>
        <p:spPr>
          <a:xfrm>
            <a:off x="3133759" y="3576170"/>
            <a:ext cx="229483" cy="195015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BF7A78C-FA11-9D10-7789-97D5B55E4354}"/>
              </a:ext>
            </a:extLst>
          </p:cNvPr>
          <p:cNvSpPr/>
          <p:nvPr/>
        </p:nvSpPr>
        <p:spPr>
          <a:xfrm>
            <a:off x="3363233" y="4365668"/>
            <a:ext cx="258290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、購買情境（</a:t>
            </a:r>
            <a:r>
              <a:rPr lang="en-US" altLang="zh-TW" sz="1100" dirty="0">
                <a:solidFill>
                  <a:srgbClr val="000000"/>
                </a:solidFill>
                <a:latin typeface="Times New Roman" pitchFamily="18" charset="0"/>
                <a:cs typeface="Times New Roman" pitchFamily="18" charset="0"/>
              </a:rPr>
              <a:t>Purchase Situation</a:t>
            </a:r>
            <a:r>
              <a:rPr lang="zh-TW"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F3A19DC6-4A9A-A665-DD4C-F323DBD7E557}"/>
              </a:ext>
            </a:extLst>
          </p:cNvPr>
          <p:cNvSpPr/>
          <p:nvPr/>
        </p:nvSpPr>
        <p:spPr>
          <a:xfrm>
            <a:off x="3363233" y="5212204"/>
            <a:ext cx="258291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、使用情境（</a:t>
            </a:r>
            <a:r>
              <a:rPr lang="en-US" altLang="zh-TW" sz="1100" dirty="0">
                <a:solidFill>
                  <a:srgbClr val="000000"/>
                </a:solidFill>
                <a:latin typeface="Times New Roman" pitchFamily="18" charset="0"/>
                <a:cs typeface="Times New Roman" pitchFamily="18" charset="0"/>
              </a:rPr>
              <a:t>Usage Surroundings</a:t>
            </a:r>
            <a:r>
              <a:rPr lang="zh-TW" altLang="en-US" sz="1100" dirty="0">
                <a:solidFill>
                  <a:srgbClr val="000000"/>
                </a:solidFill>
                <a:latin typeface="Times New Roman" pitchFamily="18" charset="0"/>
                <a:cs typeface="Times New Roman" pitchFamily="18" charset="0"/>
              </a:rPr>
              <a:t>）</a:t>
            </a:r>
          </a:p>
        </p:txBody>
      </p:sp>
      <p:sp>
        <p:nvSpPr>
          <p:cNvPr id="20" name="矩形 19">
            <a:extLst>
              <a:ext uri="{FF2B5EF4-FFF2-40B4-BE49-F238E27FC236}">
                <a16:creationId xmlns:a16="http://schemas.microsoft.com/office/drawing/2014/main" id="{74363F5C-F64C-AECA-0CEC-B45B7CDBCA8A}"/>
              </a:ext>
            </a:extLst>
          </p:cNvPr>
          <p:cNvSpPr/>
          <p:nvPr/>
        </p:nvSpPr>
        <p:spPr>
          <a:xfrm>
            <a:off x="5382692" y="2626950"/>
            <a:ext cx="236430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、前提狀況（</a:t>
            </a:r>
            <a:r>
              <a:rPr lang="en-US" altLang="zh-TW" sz="1100" dirty="0">
                <a:solidFill>
                  <a:srgbClr val="000000"/>
                </a:solidFill>
                <a:latin typeface="Times New Roman" pitchFamily="18" charset="0"/>
                <a:cs typeface="Times New Roman" pitchFamily="18" charset="0"/>
              </a:rPr>
              <a:t>Antecedent States</a:t>
            </a:r>
            <a:r>
              <a:rPr lang="zh-TW" altLang="en-US" sz="1100" dirty="0">
                <a:solidFill>
                  <a:srgbClr val="000000"/>
                </a:solidFill>
                <a:latin typeface="Times New Roman" pitchFamily="18" charset="0"/>
                <a:cs typeface="Times New Roman" pitchFamily="18" charset="0"/>
              </a:rPr>
              <a:t>）</a:t>
            </a:r>
          </a:p>
        </p:txBody>
      </p:sp>
      <p:sp>
        <p:nvSpPr>
          <p:cNvPr id="21" name="矩形 20">
            <a:extLst>
              <a:ext uri="{FF2B5EF4-FFF2-40B4-BE49-F238E27FC236}">
                <a16:creationId xmlns:a16="http://schemas.microsoft.com/office/drawing/2014/main" id="{531E80FD-401F-20D4-BA8F-2C7D7A467A20}"/>
              </a:ext>
            </a:extLst>
          </p:cNvPr>
          <p:cNvSpPr/>
          <p:nvPr/>
        </p:nvSpPr>
        <p:spPr>
          <a:xfrm>
            <a:off x="6195074" y="3352161"/>
            <a:ext cx="30810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、非個人之溝通（</a:t>
            </a:r>
            <a:r>
              <a:rPr lang="en-US" altLang="zh-TW" sz="1100" dirty="0">
                <a:solidFill>
                  <a:srgbClr val="000000"/>
                </a:solidFill>
                <a:latin typeface="Times New Roman" pitchFamily="18" charset="0"/>
                <a:cs typeface="Times New Roman" pitchFamily="18" charset="0"/>
              </a:rPr>
              <a:t>Nonpersonal Communication</a:t>
            </a:r>
            <a:r>
              <a:rPr lang="zh-TW" altLang="en-US" sz="1100" dirty="0">
                <a:solidFill>
                  <a:srgbClr val="000000"/>
                </a:solidFill>
                <a:latin typeface="Times New Roman" pitchFamily="18" charset="0"/>
                <a:cs typeface="Times New Roman" pitchFamily="18" charset="0"/>
              </a:rPr>
              <a:t>）</a:t>
            </a:r>
          </a:p>
        </p:txBody>
      </p:sp>
      <p:sp>
        <p:nvSpPr>
          <p:cNvPr id="22" name="左大括号 21">
            <a:extLst>
              <a:ext uri="{FF2B5EF4-FFF2-40B4-BE49-F238E27FC236}">
                <a16:creationId xmlns:a16="http://schemas.microsoft.com/office/drawing/2014/main" id="{69CE0A76-B4D2-FFAC-1EB4-A1B59A7B87A6}"/>
              </a:ext>
            </a:extLst>
          </p:cNvPr>
          <p:cNvSpPr/>
          <p:nvPr/>
        </p:nvSpPr>
        <p:spPr>
          <a:xfrm>
            <a:off x="5965588" y="3352161"/>
            <a:ext cx="229483" cy="68517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8818907-73DD-1F86-6E8C-80766B035E8B}"/>
              </a:ext>
            </a:extLst>
          </p:cNvPr>
          <p:cNvSpPr/>
          <p:nvPr/>
        </p:nvSpPr>
        <p:spPr>
          <a:xfrm>
            <a:off x="6195071" y="3723209"/>
            <a:ext cx="30810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、個人之溝通（</a:t>
            </a:r>
            <a:r>
              <a:rPr lang="en-US" altLang="zh-TW" sz="1100" dirty="0">
                <a:solidFill>
                  <a:srgbClr val="000000"/>
                </a:solidFill>
                <a:latin typeface="Times New Roman" pitchFamily="18" charset="0"/>
                <a:cs typeface="Times New Roman" pitchFamily="18" charset="0"/>
              </a:rPr>
              <a:t>Personal Communication</a:t>
            </a:r>
            <a:r>
              <a:rPr lang="zh-TW" altLang="en-US" sz="1100" dirty="0">
                <a:solidFill>
                  <a:srgbClr val="000000"/>
                </a:solidFill>
                <a:latin typeface="Times New Roman" pitchFamily="18" charset="0"/>
                <a:cs typeface="Times New Roman" pitchFamily="18" charset="0"/>
              </a:rPr>
              <a:t>）</a:t>
            </a:r>
          </a:p>
        </p:txBody>
      </p:sp>
      <p:sp>
        <p:nvSpPr>
          <p:cNvPr id="25" name="矩形 24">
            <a:extLst>
              <a:ext uri="{FF2B5EF4-FFF2-40B4-BE49-F238E27FC236}">
                <a16:creationId xmlns:a16="http://schemas.microsoft.com/office/drawing/2014/main" id="{DCD3D1D1-C31E-CC20-FC9D-DA77583CA8D5}"/>
              </a:ext>
            </a:extLst>
          </p:cNvPr>
          <p:cNvSpPr/>
          <p:nvPr/>
        </p:nvSpPr>
        <p:spPr>
          <a:xfrm>
            <a:off x="6195074" y="4198492"/>
            <a:ext cx="30810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、零售點環境（</a:t>
            </a:r>
            <a:r>
              <a:rPr lang="en-US" altLang="zh-TW" sz="1100" dirty="0">
                <a:solidFill>
                  <a:srgbClr val="000000"/>
                </a:solidFill>
                <a:latin typeface="Times New Roman" pitchFamily="18" charset="0"/>
                <a:cs typeface="Times New Roman" pitchFamily="18" charset="0"/>
              </a:rPr>
              <a:t>Retail Environment</a:t>
            </a:r>
            <a:r>
              <a:rPr lang="zh-TW" altLang="en-US" sz="1100" dirty="0">
                <a:solidFill>
                  <a:srgbClr val="000000"/>
                </a:solidFill>
                <a:latin typeface="Times New Roman" pitchFamily="18" charset="0"/>
                <a:cs typeface="Times New Roman" pitchFamily="18" charset="0"/>
              </a:rPr>
              <a:t>）</a:t>
            </a:r>
          </a:p>
        </p:txBody>
      </p:sp>
      <p:sp>
        <p:nvSpPr>
          <p:cNvPr id="26" name="左大括号 25">
            <a:extLst>
              <a:ext uri="{FF2B5EF4-FFF2-40B4-BE49-F238E27FC236}">
                <a16:creationId xmlns:a16="http://schemas.microsoft.com/office/drawing/2014/main" id="{67824428-31B0-3866-B0E5-348140214005}"/>
              </a:ext>
            </a:extLst>
          </p:cNvPr>
          <p:cNvSpPr/>
          <p:nvPr/>
        </p:nvSpPr>
        <p:spPr>
          <a:xfrm>
            <a:off x="5965588" y="4198492"/>
            <a:ext cx="229483" cy="68517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3874019-051F-2625-6BE0-F3535E1E6DA6}"/>
              </a:ext>
            </a:extLst>
          </p:cNvPr>
          <p:cNvSpPr/>
          <p:nvPr/>
        </p:nvSpPr>
        <p:spPr>
          <a:xfrm>
            <a:off x="6195071" y="4569540"/>
            <a:ext cx="30810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、資訊環境（</a:t>
            </a:r>
            <a:r>
              <a:rPr lang="en-US" altLang="zh-TW" sz="1100" dirty="0">
                <a:solidFill>
                  <a:srgbClr val="000000"/>
                </a:solidFill>
                <a:latin typeface="Times New Roman" pitchFamily="18" charset="0"/>
                <a:cs typeface="Times New Roman" pitchFamily="18" charset="0"/>
              </a:rPr>
              <a:t>Information Environment</a:t>
            </a:r>
            <a:r>
              <a:rPr lang="zh-TW" altLang="en-US" sz="1100" dirty="0">
                <a:solidFill>
                  <a:srgbClr val="000000"/>
                </a:solidFill>
                <a:latin typeface="Times New Roman" pitchFamily="18" charset="0"/>
                <a:cs typeface="Times New Roman" pitchFamily="18" charset="0"/>
              </a:rPr>
              <a:t>）</a:t>
            </a:r>
          </a:p>
        </p:txBody>
      </p:sp>
      <p:sp>
        <p:nvSpPr>
          <p:cNvPr id="28" name="矩形 27">
            <a:extLst>
              <a:ext uri="{FF2B5EF4-FFF2-40B4-BE49-F238E27FC236}">
                <a16:creationId xmlns:a16="http://schemas.microsoft.com/office/drawing/2014/main" id="{54B61338-FF62-DDDC-5F20-C6340E1887B8}"/>
              </a:ext>
            </a:extLst>
          </p:cNvPr>
          <p:cNvSpPr/>
          <p:nvPr/>
        </p:nvSpPr>
        <p:spPr>
          <a:xfrm>
            <a:off x="6195074" y="5044823"/>
            <a:ext cx="30810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、社會環境影響（</a:t>
            </a:r>
            <a:r>
              <a:rPr lang="en-US" altLang="zh-TW" sz="1100" dirty="0">
                <a:solidFill>
                  <a:srgbClr val="000000"/>
                </a:solidFill>
                <a:latin typeface="Times New Roman" pitchFamily="18" charset="0"/>
                <a:cs typeface="Times New Roman" pitchFamily="18" charset="0"/>
              </a:rPr>
              <a:t>Social Surroundings</a:t>
            </a:r>
            <a:r>
              <a:rPr lang="zh-TW" altLang="en-US" sz="1100" dirty="0">
                <a:solidFill>
                  <a:srgbClr val="000000"/>
                </a:solidFill>
                <a:latin typeface="Times New Roman" pitchFamily="18" charset="0"/>
                <a:cs typeface="Times New Roman" pitchFamily="18" charset="0"/>
              </a:rPr>
              <a:t>）</a:t>
            </a:r>
          </a:p>
        </p:txBody>
      </p:sp>
      <p:sp>
        <p:nvSpPr>
          <p:cNvPr id="29" name="左大括号 28">
            <a:extLst>
              <a:ext uri="{FF2B5EF4-FFF2-40B4-BE49-F238E27FC236}">
                <a16:creationId xmlns:a16="http://schemas.microsoft.com/office/drawing/2014/main" id="{99BC62AD-AA65-BE53-7CF6-466A49B3C2B2}"/>
              </a:ext>
            </a:extLst>
          </p:cNvPr>
          <p:cNvSpPr/>
          <p:nvPr/>
        </p:nvSpPr>
        <p:spPr>
          <a:xfrm>
            <a:off x="5965588" y="5044823"/>
            <a:ext cx="229483" cy="68517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3B199BC-BD09-C3F4-8111-69B564C02DCA}"/>
              </a:ext>
            </a:extLst>
          </p:cNvPr>
          <p:cNvSpPr/>
          <p:nvPr/>
        </p:nvSpPr>
        <p:spPr>
          <a:xfrm>
            <a:off x="6195071" y="5415871"/>
            <a:ext cx="30810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、時間影響（</a:t>
            </a:r>
            <a:r>
              <a:rPr lang="en-US" altLang="zh-TW" sz="1100" dirty="0">
                <a:solidFill>
                  <a:srgbClr val="000000"/>
                </a:solidFill>
                <a:latin typeface="Times New Roman" pitchFamily="18" charset="0"/>
                <a:cs typeface="Times New Roman" pitchFamily="18" charset="0"/>
              </a:rPr>
              <a:t>Time</a:t>
            </a:r>
            <a:r>
              <a:rPr lang="zh-TW" altLang="en-US" sz="1100" dirty="0">
                <a:solidFill>
                  <a:srgbClr val="000000"/>
                </a:solidFill>
                <a:latin typeface="Times New Roman" pitchFamily="18" charset="0"/>
                <a:cs typeface="Times New Roman" pitchFamily="18" charset="0"/>
              </a:rPr>
              <a:t>）</a:t>
            </a:r>
          </a:p>
        </p:txBody>
      </p:sp>
      <p:sp>
        <p:nvSpPr>
          <p:cNvPr id="31" name="矩形 30">
            <a:extLst>
              <a:ext uri="{FF2B5EF4-FFF2-40B4-BE49-F238E27FC236}">
                <a16:creationId xmlns:a16="http://schemas.microsoft.com/office/drawing/2014/main" id="{B6BE7742-F09B-5C85-4EA2-2ECC6C8F1AD7}"/>
              </a:ext>
            </a:extLst>
          </p:cNvPr>
          <p:cNvSpPr/>
          <p:nvPr/>
        </p:nvSpPr>
        <p:spPr>
          <a:xfrm>
            <a:off x="1424940" y="4267228"/>
            <a:ext cx="1708818"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消費者情境類型</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Consumer Situation </a:t>
            </a:r>
            <a:r>
              <a:rPr lang="zh-CN"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41045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行銷學完整架構 </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Introduction</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271204" y="611215"/>
            <a:ext cx="1989464"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行銷學致勝完整架構圖示：</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41973F0D-1F70-8782-5919-DDFF16B631FA}"/>
              </a:ext>
            </a:extLst>
          </p:cNvPr>
          <p:cNvSpPr/>
          <p:nvPr/>
        </p:nvSpPr>
        <p:spPr>
          <a:xfrm>
            <a:off x="1057275" y="3090657"/>
            <a:ext cx="136276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行銷學</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Marketing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21F2222F-ABDF-9B7B-012C-A73BCDEFA4CD}"/>
              </a:ext>
            </a:extLst>
          </p:cNvPr>
          <p:cNvSpPr/>
          <p:nvPr/>
        </p:nvSpPr>
        <p:spPr>
          <a:xfrm>
            <a:off x="2695732" y="519992"/>
            <a:ext cx="46235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消費者洞察（</a:t>
            </a:r>
            <a:r>
              <a:rPr lang="en-US" altLang="zh-CN" sz="1100" dirty="0">
                <a:solidFill>
                  <a:srgbClr val="000000"/>
                </a:solidFill>
                <a:latin typeface="Times New Roman" pitchFamily="18" charset="0"/>
                <a:cs typeface="Times New Roman" pitchFamily="18" charset="0"/>
              </a:rPr>
              <a:t>Consumer Insight</a:t>
            </a:r>
            <a:r>
              <a:rPr lang="zh-CN" altLang="en-US" sz="1100" dirty="0">
                <a:solidFill>
                  <a:srgbClr val="000000"/>
                </a:solidFill>
                <a:latin typeface="Times New Roman" pitchFamily="18" charset="0"/>
                <a:cs typeface="Times New Roman" pitchFamily="18" charset="0"/>
              </a:rPr>
              <a:t>）、市場調查（</a:t>
            </a:r>
            <a:r>
              <a:rPr lang="en-US" altLang="zh-CN" sz="1100" dirty="0">
                <a:solidFill>
                  <a:srgbClr val="000000"/>
                </a:solidFill>
                <a:latin typeface="Times New Roman" pitchFamily="18" charset="0"/>
                <a:cs typeface="Times New Roman" pitchFamily="18" charset="0"/>
              </a:rPr>
              <a:t>Marketing Research</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5" name="左大括号 4">
            <a:extLst>
              <a:ext uri="{FF2B5EF4-FFF2-40B4-BE49-F238E27FC236}">
                <a16:creationId xmlns:a16="http://schemas.microsoft.com/office/drawing/2014/main" id="{F6081621-A829-5B7F-9CF2-E5E5DBED6B47}"/>
              </a:ext>
            </a:extLst>
          </p:cNvPr>
          <p:cNvSpPr/>
          <p:nvPr/>
        </p:nvSpPr>
        <p:spPr>
          <a:xfrm>
            <a:off x="2420527" y="568902"/>
            <a:ext cx="264989" cy="539573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B32E8748-0043-902E-6844-D63052865209}"/>
              </a:ext>
            </a:extLst>
          </p:cNvPr>
          <p:cNvSpPr/>
          <p:nvPr/>
        </p:nvSpPr>
        <p:spPr>
          <a:xfrm>
            <a:off x="2695730" y="840033"/>
            <a:ext cx="462352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、行銷</a:t>
            </a:r>
            <a:r>
              <a:rPr lang="zh-CN" altLang="en-US" sz="1100" dirty="0">
                <a:solidFill>
                  <a:srgbClr val="000000"/>
                </a:solidFill>
                <a:latin typeface="Times New Roman" pitchFamily="18" charset="0"/>
                <a:cs typeface="Times New Roman" pitchFamily="18" charset="0"/>
              </a:rPr>
              <a:t>策略</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Marketing Strategy</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9E6C4A83-B6CA-68FF-9F5B-2DBAF7A5DFE7}"/>
              </a:ext>
            </a:extLst>
          </p:cNvPr>
          <p:cNvSpPr/>
          <p:nvPr/>
        </p:nvSpPr>
        <p:spPr>
          <a:xfrm>
            <a:off x="2695731" y="5001910"/>
            <a:ext cx="46235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、行銷預算（</a:t>
            </a:r>
            <a:r>
              <a:rPr lang="en-US" altLang="zh-TW" sz="1100" dirty="0">
                <a:solidFill>
                  <a:srgbClr val="000000"/>
                </a:solidFill>
                <a:latin typeface="Times New Roman" pitchFamily="18" charset="0"/>
                <a:cs typeface="Times New Roman" pitchFamily="18" charset="0"/>
              </a:rPr>
              <a:t>Marketing Budget</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8BCA9C7A-E0A1-87DC-A5A7-C9D9FC133E07}"/>
              </a:ext>
            </a:extLst>
          </p:cNvPr>
          <p:cNvSpPr/>
          <p:nvPr/>
        </p:nvSpPr>
        <p:spPr>
          <a:xfrm>
            <a:off x="2695731" y="2893889"/>
            <a:ext cx="46235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、行銷組合（</a:t>
            </a:r>
            <a:r>
              <a:rPr lang="en-US" altLang="zh-TW" sz="1100" dirty="0">
                <a:solidFill>
                  <a:srgbClr val="000000"/>
                </a:solidFill>
                <a:latin typeface="Times New Roman" pitchFamily="18" charset="0"/>
                <a:cs typeface="Times New Roman" pitchFamily="18" charset="0"/>
              </a:rPr>
              <a:t>Marketing Mix</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8P</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1</a:t>
            </a:r>
            <a:r>
              <a:rPr lang="en-US" altLang="zh-CN" sz="1100" dirty="0">
                <a:solidFill>
                  <a:srgbClr val="000000"/>
                </a:solidFill>
                <a:latin typeface="Times New Roman" pitchFamily="18" charset="0"/>
                <a:cs typeface="Times New Roman" pitchFamily="18" charset="0"/>
              </a:rPr>
              <a:t>B</a:t>
            </a:r>
            <a:r>
              <a:rPr lang="zh-CN"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1S</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2C</a:t>
            </a:r>
            <a:r>
              <a:rPr lang="zh-TW" altLang="en-US" sz="1100" dirty="0">
                <a:solidFill>
                  <a:srgbClr val="000000"/>
                </a:solidFill>
                <a:latin typeface="Times New Roman" pitchFamily="18" charset="0"/>
                <a:cs typeface="Times New Roman" pitchFamily="18" charset="0"/>
              </a:rPr>
              <a:t>）</a:t>
            </a:r>
          </a:p>
        </p:txBody>
      </p:sp>
      <p:sp>
        <p:nvSpPr>
          <p:cNvPr id="11" name="矩形 10">
            <a:extLst>
              <a:ext uri="{FF2B5EF4-FFF2-40B4-BE49-F238E27FC236}">
                <a16:creationId xmlns:a16="http://schemas.microsoft.com/office/drawing/2014/main" id="{1411D705-A276-BED9-7F49-96C272076349}"/>
              </a:ext>
            </a:extLst>
          </p:cNvPr>
          <p:cNvSpPr/>
          <p:nvPr/>
        </p:nvSpPr>
        <p:spPr>
          <a:xfrm>
            <a:off x="2690278" y="5326662"/>
            <a:ext cx="462352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、行銷績效</a:t>
            </a:r>
            <a:r>
              <a:rPr lang="zh-CN"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Marketing Performance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5ACA580A-80CB-DF1B-4367-5374F8A53474}"/>
              </a:ext>
            </a:extLst>
          </p:cNvPr>
          <p:cNvSpPr/>
          <p:nvPr/>
        </p:nvSpPr>
        <p:spPr>
          <a:xfrm>
            <a:off x="6379075" y="1114594"/>
            <a:ext cx="476841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a:t>
            </a:r>
            <a:r>
              <a:rPr lang="en-US" altLang="zh-TW" sz="1100" dirty="0">
                <a:solidFill>
                  <a:srgbClr val="000000"/>
                </a:solidFill>
                <a:latin typeface="Times New Roman" pitchFamily="18" charset="0"/>
                <a:cs typeface="Times New Roman" pitchFamily="18" charset="0"/>
              </a:rPr>
              <a:t>Product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和</a:t>
            </a:r>
            <a:r>
              <a:rPr lang="zh-TW" altLang="en-US" sz="1100" dirty="0">
                <a:solidFill>
                  <a:srgbClr val="000000"/>
                </a:solidFill>
                <a:latin typeface="Times New Roman" pitchFamily="18" charset="0"/>
                <a:cs typeface="Times New Roman" pitchFamily="18" charset="0"/>
              </a:rPr>
              <a:t>顧客（</a:t>
            </a:r>
            <a:r>
              <a:rPr lang="en-US" altLang="zh-TW" sz="1100" dirty="0">
                <a:solidFill>
                  <a:srgbClr val="000000"/>
                </a:solidFill>
                <a:latin typeface="Times New Roman" pitchFamily="18" charset="0"/>
                <a:cs typeface="Times New Roman" pitchFamily="18" charset="0"/>
              </a:rPr>
              <a:t>Customers</a:t>
            </a:r>
            <a:r>
              <a:rPr lang="zh-TW" altLang="en-US" sz="1100" dirty="0">
                <a:solidFill>
                  <a:srgbClr val="000000"/>
                </a:solidFill>
                <a:latin typeface="Times New Roman" pitchFamily="18" charset="0"/>
                <a:cs typeface="Times New Roman" pitchFamily="18" charset="0"/>
              </a:rPr>
              <a:t>）</a:t>
            </a:r>
          </a:p>
        </p:txBody>
      </p:sp>
      <p:sp>
        <p:nvSpPr>
          <p:cNvPr id="20" name="左大括号 19">
            <a:extLst>
              <a:ext uri="{FF2B5EF4-FFF2-40B4-BE49-F238E27FC236}">
                <a16:creationId xmlns:a16="http://schemas.microsoft.com/office/drawing/2014/main" id="{F6843025-E17E-19CD-F82B-016C4E20EF72}"/>
              </a:ext>
            </a:extLst>
          </p:cNvPr>
          <p:cNvSpPr/>
          <p:nvPr/>
        </p:nvSpPr>
        <p:spPr>
          <a:xfrm>
            <a:off x="6103870" y="1163505"/>
            <a:ext cx="264989" cy="381514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1" name="矩形 20">
            <a:extLst>
              <a:ext uri="{FF2B5EF4-FFF2-40B4-BE49-F238E27FC236}">
                <a16:creationId xmlns:a16="http://schemas.microsoft.com/office/drawing/2014/main" id="{05CB1481-3205-C9A1-A81B-1E8B97E8B85C}"/>
              </a:ext>
            </a:extLst>
          </p:cNvPr>
          <p:cNvSpPr/>
          <p:nvPr/>
        </p:nvSpPr>
        <p:spPr>
          <a:xfrm>
            <a:off x="6379072" y="1434635"/>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訂價</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Pricing</a:t>
            </a:r>
            <a:r>
              <a:rPr lang="zh-TW" altLang="en-US" sz="1100" dirty="0">
                <a:solidFill>
                  <a:srgbClr val="000000"/>
                </a:solidFill>
                <a:latin typeface="Times New Roman" pitchFamily="18" charset="0"/>
                <a:cs typeface="Times New Roman" pitchFamily="18" charset="0"/>
              </a:rPr>
              <a:t>）和成本（</a:t>
            </a:r>
            <a:r>
              <a:rPr lang="en-US" altLang="zh-TW" sz="1100" dirty="0">
                <a:solidFill>
                  <a:srgbClr val="000000"/>
                </a:solidFill>
                <a:latin typeface="Times New Roman" pitchFamily="18" charset="0"/>
                <a:cs typeface="Times New Roman" pitchFamily="18" charset="0"/>
              </a:rPr>
              <a:t>Cost</a:t>
            </a:r>
            <a:r>
              <a:rPr lang="zh-TW" altLang="en-US" sz="1100"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5C696309-2B0D-785E-D0B1-29D678406262}"/>
              </a:ext>
            </a:extLst>
          </p:cNvPr>
          <p:cNvSpPr/>
          <p:nvPr/>
        </p:nvSpPr>
        <p:spPr>
          <a:xfrm>
            <a:off x="6379073" y="1754682"/>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、通路（</a:t>
            </a:r>
            <a:r>
              <a:rPr lang="en-US" altLang="zh-TW" sz="1100" dirty="0">
                <a:solidFill>
                  <a:srgbClr val="000000"/>
                </a:solidFill>
                <a:latin typeface="Times New Roman" pitchFamily="18" charset="0"/>
                <a:cs typeface="Times New Roman" pitchFamily="18" charset="0"/>
              </a:rPr>
              <a:t>Place</a:t>
            </a:r>
            <a:r>
              <a:rPr lang="zh-TW" altLang="en-US" sz="1100" dirty="0">
                <a:solidFill>
                  <a:srgbClr val="000000"/>
                </a:solidFill>
                <a:latin typeface="Times New Roman" pitchFamily="18" charset="0"/>
                <a:cs typeface="Times New Roman" pitchFamily="18" charset="0"/>
              </a:rPr>
              <a:t>）和可觸及（</a:t>
            </a:r>
            <a:r>
              <a:rPr lang="en-US" altLang="zh-TW" sz="1100" dirty="0">
                <a:solidFill>
                  <a:srgbClr val="000000"/>
                </a:solidFill>
                <a:latin typeface="Times New Roman" pitchFamily="18" charset="0"/>
                <a:cs typeface="Times New Roman" pitchFamily="18" charset="0"/>
              </a:rPr>
              <a:t>Convenience</a:t>
            </a:r>
            <a:r>
              <a:rPr lang="zh-TW" altLang="en-US" sz="1100" dirty="0">
                <a:solidFill>
                  <a:srgbClr val="000000"/>
                </a:solidFill>
                <a:latin typeface="Times New Roman" pitchFamily="18" charset="0"/>
                <a:cs typeface="Times New Roman" pitchFamily="18" charset="0"/>
              </a:rPr>
              <a:t>）</a:t>
            </a:r>
          </a:p>
        </p:txBody>
      </p:sp>
      <p:sp>
        <p:nvSpPr>
          <p:cNvPr id="23" name="矩形 22">
            <a:extLst>
              <a:ext uri="{FF2B5EF4-FFF2-40B4-BE49-F238E27FC236}">
                <a16:creationId xmlns:a16="http://schemas.microsoft.com/office/drawing/2014/main" id="{B3C7D9B9-E00D-830F-D70D-992A557FDBD5}"/>
              </a:ext>
            </a:extLst>
          </p:cNvPr>
          <p:cNvSpPr/>
          <p:nvPr/>
        </p:nvSpPr>
        <p:spPr>
          <a:xfrm>
            <a:off x="6379073" y="2074738"/>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、推廣（</a:t>
            </a:r>
            <a:r>
              <a:rPr lang="en-US" altLang="zh-TW" sz="1100" dirty="0">
                <a:solidFill>
                  <a:srgbClr val="000000"/>
                </a:solidFill>
                <a:latin typeface="Times New Roman" pitchFamily="18" charset="0"/>
                <a:cs typeface="Times New Roman" pitchFamily="18" charset="0"/>
              </a:rPr>
              <a:t>Promotion</a:t>
            </a:r>
            <a:r>
              <a:rPr lang="zh-TW" altLang="en-US" sz="1100" dirty="0">
                <a:solidFill>
                  <a:srgbClr val="000000"/>
                </a:solidFill>
                <a:latin typeface="Times New Roman" pitchFamily="18" charset="0"/>
                <a:cs typeface="Times New Roman" pitchFamily="18" charset="0"/>
              </a:rPr>
              <a:t>）和溝通（</a:t>
            </a:r>
            <a:r>
              <a:rPr lang="en-US" altLang="zh-TW" sz="1100" dirty="0">
                <a:solidFill>
                  <a:srgbClr val="000000"/>
                </a:solidFill>
                <a:latin typeface="Times New Roman" pitchFamily="18" charset="0"/>
                <a:cs typeface="Times New Roman" pitchFamily="18" charset="0"/>
              </a:rPr>
              <a:t>Communication</a:t>
            </a:r>
            <a:r>
              <a:rPr lang="zh-TW" altLang="en-US" sz="1100" dirty="0">
                <a:solidFill>
                  <a:srgbClr val="000000"/>
                </a:solidFill>
                <a:latin typeface="Times New Roman" pitchFamily="18" charset="0"/>
                <a:cs typeface="Times New Roman" pitchFamily="18" charset="0"/>
              </a:rPr>
              <a:t>）</a:t>
            </a:r>
          </a:p>
        </p:txBody>
      </p:sp>
      <p:sp>
        <p:nvSpPr>
          <p:cNvPr id="24" name="矩形 23">
            <a:extLst>
              <a:ext uri="{FF2B5EF4-FFF2-40B4-BE49-F238E27FC236}">
                <a16:creationId xmlns:a16="http://schemas.microsoft.com/office/drawing/2014/main" id="{E7A476C5-809A-99B3-18FF-0FD674DB700B}"/>
              </a:ext>
            </a:extLst>
          </p:cNvPr>
          <p:cNvSpPr/>
          <p:nvPr/>
        </p:nvSpPr>
        <p:spPr>
          <a:xfrm>
            <a:off x="6379073" y="2394775"/>
            <a:ext cx="476841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、品牌（</a:t>
            </a:r>
            <a:r>
              <a:rPr lang="en-US" altLang="zh-TW" sz="1100" dirty="0">
                <a:solidFill>
                  <a:srgbClr val="000000"/>
                </a:solidFill>
                <a:latin typeface="Times New Roman" pitchFamily="18" charset="0"/>
                <a:cs typeface="Times New Roman" pitchFamily="18" charset="0"/>
              </a:rPr>
              <a:t>Branding</a:t>
            </a:r>
            <a:r>
              <a:rPr lang="zh-TW" altLang="en-US" sz="11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B17B0F52-892C-29DC-5F96-548799E207C9}"/>
              </a:ext>
            </a:extLst>
          </p:cNvPr>
          <p:cNvSpPr/>
          <p:nvPr/>
        </p:nvSpPr>
        <p:spPr>
          <a:xfrm>
            <a:off x="6379074" y="2724550"/>
            <a:ext cx="476841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、現場環境（店頭或展會體驗行銷）（</a:t>
            </a:r>
            <a:r>
              <a:rPr lang="en-US" altLang="zh-TW" sz="1100" dirty="0">
                <a:solidFill>
                  <a:srgbClr val="000000"/>
                </a:solidFill>
                <a:latin typeface="Times New Roman" pitchFamily="18" charset="0"/>
                <a:cs typeface="Times New Roman" pitchFamily="18" charset="0"/>
              </a:rPr>
              <a:t>Physical Environment, PE</a:t>
            </a:r>
            <a:r>
              <a:rPr lang="zh-TW" altLang="en-US" sz="1100" dirty="0">
                <a:solidFill>
                  <a:srgbClr val="000000"/>
                </a:solidFill>
                <a:latin typeface="Times New Roman" pitchFamily="18" charset="0"/>
                <a:cs typeface="Times New Roman" pitchFamily="18" charset="0"/>
              </a:rPr>
              <a:t>）</a:t>
            </a:r>
          </a:p>
        </p:txBody>
      </p:sp>
      <p:sp>
        <p:nvSpPr>
          <p:cNvPr id="29" name="矩形 28">
            <a:extLst>
              <a:ext uri="{FF2B5EF4-FFF2-40B4-BE49-F238E27FC236}">
                <a16:creationId xmlns:a16="http://schemas.microsoft.com/office/drawing/2014/main" id="{1BE13372-67C0-CB6F-6326-0F6EC35A63C5}"/>
              </a:ext>
            </a:extLst>
          </p:cNvPr>
          <p:cNvSpPr/>
          <p:nvPr/>
        </p:nvSpPr>
        <p:spPr>
          <a:xfrm>
            <a:off x="6375828" y="3047159"/>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、人員銷售（</a:t>
            </a:r>
            <a:r>
              <a:rPr lang="en-US" altLang="zh-TW" sz="1100" dirty="0">
                <a:solidFill>
                  <a:srgbClr val="000000"/>
                </a:solidFill>
                <a:latin typeface="Times New Roman" pitchFamily="18" charset="0"/>
                <a:cs typeface="Times New Roman" pitchFamily="18" charset="0"/>
              </a:rPr>
              <a:t>Personal Sales, PS</a:t>
            </a:r>
            <a:r>
              <a:rPr lang="zh-TW" altLang="en-US" sz="1100" dirty="0">
                <a:solidFill>
                  <a:srgbClr val="000000"/>
                </a:solidFill>
                <a:latin typeface="Times New Roman" pitchFamily="18" charset="0"/>
                <a:cs typeface="Times New Roman" pitchFamily="18" charset="0"/>
              </a:rPr>
              <a:t>）</a:t>
            </a:r>
          </a:p>
        </p:txBody>
      </p:sp>
      <p:sp>
        <p:nvSpPr>
          <p:cNvPr id="33" name="矩形 32">
            <a:extLst>
              <a:ext uri="{FF2B5EF4-FFF2-40B4-BE49-F238E27FC236}">
                <a16:creationId xmlns:a16="http://schemas.microsoft.com/office/drawing/2014/main" id="{4AE4E07D-B5CE-DF76-4206-7BCB62EF58D9}"/>
              </a:ext>
            </a:extLst>
          </p:cNvPr>
          <p:cNvSpPr/>
          <p:nvPr/>
        </p:nvSpPr>
        <p:spPr>
          <a:xfrm>
            <a:off x="6375828" y="3367200"/>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、公共關係（</a:t>
            </a:r>
            <a:r>
              <a:rPr lang="en-US" altLang="zh-TW" sz="1100" dirty="0">
                <a:solidFill>
                  <a:srgbClr val="000000"/>
                </a:solidFill>
                <a:latin typeface="Times New Roman" pitchFamily="18" charset="0"/>
                <a:cs typeface="Times New Roman" pitchFamily="18" charset="0"/>
              </a:rPr>
              <a:t>Public Relationship, PR</a:t>
            </a:r>
            <a:r>
              <a:rPr lang="zh-TW" altLang="en-US" sz="1100" dirty="0">
                <a:solidFill>
                  <a:srgbClr val="000000"/>
                </a:solidFill>
                <a:latin typeface="Times New Roman" pitchFamily="18" charset="0"/>
                <a:cs typeface="Times New Roman" pitchFamily="18" charset="0"/>
              </a:rPr>
              <a:t>）</a:t>
            </a:r>
          </a:p>
        </p:txBody>
      </p:sp>
      <p:sp>
        <p:nvSpPr>
          <p:cNvPr id="34" name="矩形 33">
            <a:extLst>
              <a:ext uri="{FF2B5EF4-FFF2-40B4-BE49-F238E27FC236}">
                <a16:creationId xmlns:a16="http://schemas.microsoft.com/office/drawing/2014/main" id="{7311AB68-CFA4-F5A3-90B1-0119733A008B}"/>
              </a:ext>
            </a:extLst>
          </p:cNvPr>
          <p:cNvSpPr/>
          <p:nvPr/>
        </p:nvSpPr>
        <p:spPr>
          <a:xfrm>
            <a:off x="6375829" y="3687247"/>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、服務（</a:t>
            </a:r>
            <a:r>
              <a:rPr lang="en-US" altLang="zh-TW" sz="1100" dirty="0">
                <a:solidFill>
                  <a:srgbClr val="000000"/>
                </a:solidFill>
                <a:latin typeface="Times New Roman" pitchFamily="18" charset="0"/>
                <a:cs typeface="Times New Roman" pitchFamily="18" charset="0"/>
              </a:rPr>
              <a:t>Service</a:t>
            </a:r>
            <a:r>
              <a:rPr lang="zh-TW" altLang="en-US" sz="1100" dirty="0">
                <a:solidFill>
                  <a:srgbClr val="000000"/>
                </a:solidFill>
                <a:latin typeface="Times New Roman" pitchFamily="18" charset="0"/>
                <a:cs typeface="Times New Roman" pitchFamily="18" charset="0"/>
              </a:rPr>
              <a:t>）</a:t>
            </a:r>
          </a:p>
        </p:txBody>
      </p:sp>
      <p:sp>
        <p:nvSpPr>
          <p:cNvPr id="35" name="矩形 34">
            <a:extLst>
              <a:ext uri="{FF2B5EF4-FFF2-40B4-BE49-F238E27FC236}">
                <a16:creationId xmlns:a16="http://schemas.microsoft.com/office/drawing/2014/main" id="{B6E59E48-0FF6-46B4-9E1B-582F44C180CE}"/>
              </a:ext>
            </a:extLst>
          </p:cNvPr>
          <p:cNvSpPr/>
          <p:nvPr/>
        </p:nvSpPr>
        <p:spPr>
          <a:xfrm>
            <a:off x="6375829" y="4007303"/>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、服務客戶的標準化作業流程（</a:t>
            </a:r>
            <a:r>
              <a:rPr lang="en-US" altLang="zh-TW" sz="1100" dirty="0">
                <a:solidFill>
                  <a:srgbClr val="000000"/>
                </a:solidFill>
                <a:latin typeface="Times New Roman" pitchFamily="18" charset="0"/>
                <a:cs typeface="Times New Roman" pitchFamily="18" charset="0"/>
              </a:rPr>
              <a:t>Processing</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3E8DFCD6-2942-7CB6-3F38-E483932E8261}"/>
              </a:ext>
            </a:extLst>
          </p:cNvPr>
          <p:cNvSpPr/>
          <p:nvPr/>
        </p:nvSpPr>
        <p:spPr>
          <a:xfrm>
            <a:off x="2686002" y="5650515"/>
            <a:ext cx="462352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行銷關鍵績效指標（</a:t>
            </a:r>
            <a:r>
              <a:rPr lang="en-US" altLang="zh-TW" sz="1100" dirty="0">
                <a:solidFill>
                  <a:srgbClr val="000000"/>
                </a:solidFill>
                <a:latin typeface="Times New Roman" pitchFamily="18" charset="0"/>
                <a:cs typeface="Times New Roman" pitchFamily="18" charset="0"/>
              </a:rPr>
              <a:t>Key Performance Indicator, KPI</a:t>
            </a:r>
            <a:r>
              <a:rPr lang="zh-CN" altLang="en-US" sz="1100" dirty="0">
                <a:solidFill>
                  <a:srgbClr val="000000"/>
                </a:solidFill>
                <a:latin typeface="Times New Roman" pitchFamily="18" charset="0"/>
                <a:cs typeface="Times New Roman" pitchFamily="18" charset="0"/>
              </a:rPr>
              <a:t>）達成率復盤檢討</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56B38F81-7157-B2BC-6A70-0AE20378F191}"/>
              </a:ext>
            </a:extLst>
          </p:cNvPr>
          <p:cNvSpPr/>
          <p:nvPr/>
        </p:nvSpPr>
        <p:spPr>
          <a:xfrm>
            <a:off x="6375829" y="4344472"/>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、客戶關係管理（</a:t>
            </a:r>
            <a:r>
              <a:rPr lang="en-US" altLang="zh-TW" sz="1100" dirty="0">
                <a:solidFill>
                  <a:srgbClr val="000000"/>
                </a:solidFill>
                <a:latin typeface="Times New Roman" pitchFamily="18" charset="0"/>
                <a:cs typeface="Times New Roman" pitchFamily="18" charset="0"/>
              </a:rPr>
              <a:t>Customer Relationship Management, CRM</a:t>
            </a:r>
            <a:r>
              <a:rPr lang="zh-TW" altLang="en-US" sz="11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6C02697B-5EC0-D1C2-319A-B36B3A16D893}"/>
              </a:ext>
            </a:extLst>
          </p:cNvPr>
          <p:cNvSpPr/>
          <p:nvPr/>
        </p:nvSpPr>
        <p:spPr>
          <a:xfrm>
            <a:off x="6375829" y="4664528"/>
            <a:ext cx="4768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企業行銷社會責任（</a:t>
            </a:r>
            <a:r>
              <a:rPr lang="en-US" altLang="zh-CN" sz="1100" dirty="0">
                <a:solidFill>
                  <a:srgbClr val="000000"/>
                </a:solidFill>
                <a:latin typeface="Times New Roman" pitchFamily="18" charset="0"/>
                <a:cs typeface="Times New Roman" pitchFamily="18" charset="0"/>
              </a:rPr>
              <a:t>Corporate Marketing Social Responsibility, CSR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1036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6AED05C2-1D91-C07C-80CF-C0C03C8134B9}"/>
              </a:ext>
            </a:extLst>
          </p:cNvPr>
          <p:cNvSpPr/>
          <p:nvPr/>
        </p:nvSpPr>
        <p:spPr>
          <a:xfrm>
            <a:off x="918081" y="1157683"/>
            <a:ext cx="9635619"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行銷策略</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4P + 3R</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：新顧客要開發，既有客戶更要維繫</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14D0B918-C38C-0013-D22A-10376E4470C3}"/>
              </a:ext>
            </a:extLst>
          </p:cNvPr>
          <p:cNvSpPr/>
          <p:nvPr/>
        </p:nvSpPr>
        <p:spPr>
          <a:xfrm>
            <a:off x="782354" y="2308878"/>
            <a:ext cx="1957671" cy="174811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4P</a:t>
            </a:r>
            <a:r>
              <a:rPr lang="zh-CN" altLang="en-US" sz="1600" dirty="0">
                <a:solidFill>
                  <a:schemeClr val="tx1"/>
                </a:solidFill>
                <a:latin typeface="宋体" panose="02010600030101010101" pitchFamily="2" charset="-122"/>
                <a:ea typeface="宋体" panose="02010600030101010101" pitchFamily="2" charset="-122"/>
              </a:rPr>
              <a:t>）</a:t>
            </a:r>
          </a:p>
        </p:txBody>
      </p:sp>
      <p:sp>
        <p:nvSpPr>
          <p:cNvPr id="4" name="矩形 3">
            <a:extLst>
              <a:ext uri="{FF2B5EF4-FFF2-40B4-BE49-F238E27FC236}">
                <a16:creationId xmlns:a16="http://schemas.microsoft.com/office/drawing/2014/main" id="{F52F5230-228C-B1E7-FDDA-9F1584C54880}"/>
              </a:ext>
            </a:extLst>
          </p:cNvPr>
          <p:cNvSpPr/>
          <p:nvPr/>
        </p:nvSpPr>
        <p:spPr>
          <a:xfrm>
            <a:off x="3932331" y="2309533"/>
            <a:ext cx="3606707" cy="174811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chemeClr val="tx1"/>
                </a:solidFill>
                <a:latin typeface="宋体" panose="02010600030101010101" pitchFamily="2" charset="-122"/>
                <a:ea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rPr>
              <a:t>3R</a:t>
            </a:r>
            <a:r>
              <a:rPr lang="zh-CN" altLang="en-US" sz="1600" dirty="0">
                <a:solidFill>
                  <a:schemeClr val="tx1"/>
                </a:solidFill>
                <a:latin typeface="宋体" panose="02010600030101010101" pitchFamily="2" charset="-122"/>
                <a:ea typeface="宋体" panose="02010600030101010101" pitchFamily="2" charset="-122"/>
              </a:rPr>
              <a:t>）</a:t>
            </a:r>
          </a:p>
        </p:txBody>
      </p:sp>
      <p:sp>
        <p:nvSpPr>
          <p:cNvPr id="5" name="矩形 4">
            <a:extLst>
              <a:ext uri="{FF2B5EF4-FFF2-40B4-BE49-F238E27FC236}">
                <a16:creationId xmlns:a16="http://schemas.microsoft.com/office/drawing/2014/main" id="{4D6022A6-2315-FA4D-171C-C1FF56526A67}"/>
              </a:ext>
            </a:extLst>
          </p:cNvPr>
          <p:cNvSpPr/>
          <p:nvPr/>
        </p:nvSpPr>
        <p:spPr>
          <a:xfrm>
            <a:off x="8731343" y="2309533"/>
            <a:ext cx="1882681" cy="174811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zh-CN" altLang="en-US" sz="1600" dirty="0">
              <a:solidFill>
                <a:schemeClr val="tx1"/>
              </a:solidFill>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7DCC6FB5-A1CD-FE3D-F7C6-018D75773574}"/>
              </a:ext>
            </a:extLst>
          </p:cNvPr>
          <p:cNvSpPr/>
          <p:nvPr/>
        </p:nvSpPr>
        <p:spPr>
          <a:xfrm>
            <a:off x="2740025" y="2870008"/>
            <a:ext cx="1192306" cy="905056"/>
          </a:xfrm>
          <a:prstGeom prst="rect">
            <a:avLst/>
          </a:prstGeom>
        </p:spPr>
        <p:txBody>
          <a:bodyPr wrap="square" anchor="ctr" anchorCtr="1">
            <a:spAutoFit/>
          </a:bodyPr>
          <a:lstStyle/>
          <a:p>
            <a:pPr algn="ctr">
              <a:lnSpc>
                <a:spcPct val="150000"/>
              </a:lnSpc>
            </a:pPr>
            <a:r>
              <a:rPr lang="en-US" altLang="zh-CN" sz="4000" dirty="0">
                <a:solidFill>
                  <a:srgbClr val="336600"/>
                </a:solidFill>
                <a:latin typeface="Times New Roman" pitchFamily="18" charset="0"/>
                <a:cs typeface="Times New Roman" pitchFamily="18" charset="0"/>
              </a:rPr>
              <a:t>+</a:t>
            </a:r>
            <a:endParaRPr lang="zh-TW" altLang="en-US" sz="4000" dirty="0">
              <a:solidFill>
                <a:srgbClr val="3366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5DB0BF3D-5D9F-4B92-2CC9-CECFF9337592}"/>
              </a:ext>
            </a:extLst>
          </p:cNvPr>
          <p:cNvSpPr/>
          <p:nvPr/>
        </p:nvSpPr>
        <p:spPr>
          <a:xfrm>
            <a:off x="7539038" y="2870008"/>
            <a:ext cx="1192306" cy="905056"/>
          </a:xfrm>
          <a:prstGeom prst="rect">
            <a:avLst/>
          </a:prstGeom>
        </p:spPr>
        <p:txBody>
          <a:bodyPr wrap="square" anchor="ctr" anchorCtr="1">
            <a:spAutoFit/>
          </a:bodyPr>
          <a:lstStyle/>
          <a:p>
            <a:pPr algn="ctr">
              <a:lnSpc>
                <a:spcPct val="150000"/>
              </a:lnSpc>
            </a:pPr>
            <a:r>
              <a:rPr lang="en-US" altLang="zh-CN" sz="4000" dirty="0">
                <a:solidFill>
                  <a:srgbClr val="336600"/>
                </a:solidFill>
                <a:latin typeface="Times New Roman" pitchFamily="18" charset="0"/>
                <a:cs typeface="Times New Roman" pitchFamily="18" charset="0"/>
              </a:rPr>
              <a:t>=</a:t>
            </a:r>
            <a:endParaRPr lang="zh-TW" altLang="en-US" sz="4000" dirty="0">
              <a:solidFill>
                <a:srgbClr val="3366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23DD8AAF-BAF6-50B6-C0EB-790A6EDB587C}"/>
              </a:ext>
            </a:extLst>
          </p:cNvPr>
          <p:cNvSpPr/>
          <p:nvPr/>
        </p:nvSpPr>
        <p:spPr>
          <a:xfrm>
            <a:off x="918081" y="2865240"/>
            <a:ext cx="1715582" cy="1075872"/>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、產品策略（</a:t>
            </a:r>
            <a:r>
              <a:rPr lang="en-US" altLang="zh-CN" sz="1100" dirty="0">
                <a:solidFill>
                  <a:srgbClr val="4D4D4D"/>
                </a:solidFill>
                <a:latin typeface="Times New Roman" pitchFamily="18" charset="0"/>
                <a:cs typeface="Times New Roman" pitchFamily="18" charset="0"/>
              </a:rPr>
              <a:t>Product</a:t>
            </a:r>
            <a:r>
              <a:rPr lang="zh-CN" altLang="en-US" sz="1100" dirty="0">
                <a:solidFill>
                  <a:srgbClr val="4D4D4D"/>
                </a:solidFill>
                <a:latin typeface="Times New Roman" pitchFamily="18" charset="0"/>
                <a:cs typeface="Times New Roman" pitchFamily="18" charset="0"/>
              </a:rPr>
              <a:t>）</a:t>
            </a:r>
          </a:p>
          <a:p>
            <a:pPr>
              <a:lnSpc>
                <a:spcPct val="150000"/>
              </a:lnSpc>
            </a:pP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、價格策略（</a:t>
            </a:r>
            <a:r>
              <a:rPr lang="en-US" altLang="zh-CN" sz="1100" dirty="0">
                <a:solidFill>
                  <a:srgbClr val="4D4D4D"/>
                </a:solidFill>
                <a:latin typeface="Times New Roman" pitchFamily="18" charset="0"/>
                <a:cs typeface="Times New Roman" pitchFamily="18" charset="0"/>
              </a:rPr>
              <a:t>Pricing</a:t>
            </a:r>
            <a:r>
              <a:rPr lang="zh-CN" altLang="en-US" sz="1100" dirty="0">
                <a:solidFill>
                  <a:srgbClr val="4D4D4D"/>
                </a:solidFill>
                <a:latin typeface="Times New Roman" pitchFamily="18" charset="0"/>
                <a:cs typeface="Times New Roman" pitchFamily="18" charset="0"/>
              </a:rPr>
              <a:t>）</a:t>
            </a:r>
          </a:p>
          <a:p>
            <a:pPr>
              <a:lnSpc>
                <a:spcPct val="150000"/>
              </a:lnSpc>
            </a:pPr>
            <a:r>
              <a:rPr lang="en-US" altLang="zh-CN" sz="1100" dirty="0">
                <a:solidFill>
                  <a:srgbClr val="4D4D4D"/>
                </a:solidFill>
                <a:latin typeface="Times New Roman" pitchFamily="18" charset="0"/>
                <a:cs typeface="Times New Roman" pitchFamily="18" charset="0"/>
              </a:rPr>
              <a:t>3</a:t>
            </a:r>
            <a:r>
              <a:rPr lang="zh-CN" altLang="en-US" sz="1100" dirty="0">
                <a:solidFill>
                  <a:srgbClr val="4D4D4D"/>
                </a:solidFill>
                <a:latin typeface="Times New Roman" pitchFamily="18" charset="0"/>
                <a:cs typeface="Times New Roman" pitchFamily="18" charset="0"/>
              </a:rPr>
              <a:t>、通路策略（</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p>
          <a:p>
            <a:pPr>
              <a:lnSpc>
                <a:spcPct val="150000"/>
              </a:lnSpc>
            </a:pPr>
            <a:r>
              <a:rPr lang="en-US" altLang="zh-CN" sz="1100" dirty="0">
                <a:solidFill>
                  <a:srgbClr val="4D4D4D"/>
                </a:solidFill>
                <a:latin typeface="Times New Roman" pitchFamily="18" charset="0"/>
                <a:cs typeface="Times New Roman" pitchFamily="18" charset="0"/>
              </a:rPr>
              <a:t>4</a:t>
            </a:r>
            <a:r>
              <a:rPr lang="zh-CN" altLang="en-US" sz="1100" dirty="0">
                <a:solidFill>
                  <a:srgbClr val="4D4D4D"/>
                </a:solidFill>
                <a:latin typeface="Times New Roman" pitchFamily="18" charset="0"/>
                <a:cs typeface="Times New Roman" pitchFamily="18" charset="0"/>
              </a:rPr>
              <a:t>、推廣策略（</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p>
        </p:txBody>
      </p:sp>
      <p:sp>
        <p:nvSpPr>
          <p:cNvPr id="11" name="矩形 10">
            <a:extLst>
              <a:ext uri="{FF2B5EF4-FFF2-40B4-BE49-F238E27FC236}">
                <a16:creationId xmlns:a16="http://schemas.microsoft.com/office/drawing/2014/main" id="{6218991E-A089-DDC6-3804-9695CC5E3E05}"/>
              </a:ext>
            </a:extLst>
          </p:cNvPr>
          <p:cNvSpPr/>
          <p:nvPr/>
        </p:nvSpPr>
        <p:spPr>
          <a:xfrm>
            <a:off x="4066802" y="2865240"/>
            <a:ext cx="3365874" cy="821956"/>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、顧客維持策略（</a:t>
            </a:r>
            <a:r>
              <a:rPr lang="en-US" altLang="zh-CN" sz="1100" dirty="0">
                <a:solidFill>
                  <a:srgbClr val="4D4D4D"/>
                </a:solidFill>
                <a:latin typeface="Times New Roman" pitchFamily="18" charset="0"/>
                <a:cs typeface="Times New Roman" pitchFamily="18" charset="0"/>
              </a:rPr>
              <a:t>Retention</a:t>
            </a:r>
            <a:r>
              <a:rPr lang="zh-CN" altLang="en-US" sz="1100" dirty="0">
                <a:solidFill>
                  <a:srgbClr val="4D4D4D"/>
                </a:solidFill>
                <a:latin typeface="Times New Roman" pitchFamily="18" charset="0"/>
                <a:cs typeface="Times New Roman" pitchFamily="18" charset="0"/>
              </a:rPr>
              <a:t>）</a:t>
            </a:r>
          </a:p>
          <a:p>
            <a:pPr>
              <a:lnSpc>
                <a:spcPct val="150000"/>
              </a:lnSpc>
            </a:pP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、關聯銷售策略（</a:t>
            </a:r>
            <a:r>
              <a:rPr lang="en-US" altLang="zh-CN" sz="1100" dirty="0">
                <a:solidFill>
                  <a:srgbClr val="4D4D4D"/>
                </a:solidFill>
                <a:latin typeface="Times New Roman" pitchFamily="18" charset="0"/>
                <a:cs typeface="Times New Roman" pitchFamily="18" charset="0"/>
              </a:rPr>
              <a:t>Related Sales</a:t>
            </a:r>
            <a:r>
              <a:rPr lang="zh-CN" altLang="en-US" sz="1100" dirty="0">
                <a:solidFill>
                  <a:srgbClr val="4D4D4D"/>
                </a:solidFill>
                <a:latin typeface="Times New Roman" pitchFamily="18" charset="0"/>
                <a:cs typeface="Times New Roman" pitchFamily="18" charset="0"/>
              </a:rPr>
              <a:t>）</a:t>
            </a:r>
          </a:p>
          <a:p>
            <a:pPr>
              <a:lnSpc>
                <a:spcPct val="150000"/>
              </a:lnSpc>
            </a:pPr>
            <a:r>
              <a:rPr lang="en-US" altLang="zh-CN" sz="1100" dirty="0">
                <a:solidFill>
                  <a:srgbClr val="4D4D4D"/>
                </a:solidFill>
                <a:latin typeface="Times New Roman" pitchFamily="18" charset="0"/>
                <a:cs typeface="Times New Roman" pitchFamily="18" charset="0"/>
              </a:rPr>
              <a:t>3</a:t>
            </a:r>
            <a:r>
              <a:rPr lang="zh-CN" altLang="en-US" sz="1100" dirty="0">
                <a:solidFill>
                  <a:srgbClr val="4D4D4D"/>
                </a:solidFill>
                <a:latin typeface="Times New Roman" pitchFamily="18" charset="0"/>
                <a:cs typeface="Times New Roman" pitchFamily="18" charset="0"/>
              </a:rPr>
              <a:t>、顧客介紹策略（</a:t>
            </a:r>
            <a:r>
              <a:rPr lang="en-US" altLang="zh-CN" sz="1100" dirty="0">
                <a:solidFill>
                  <a:srgbClr val="4D4D4D"/>
                </a:solidFill>
                <a:latin typeface="Times New Roman" pitchFamily="18" charset="0"/>
                <a:cs typeface="Times New Roman" pitchFamily="18" charset="0"/>
              </a:rPr>
              <a:t>Referral</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Member Get Member</a:t>
            </a:r>
            <a:r>
              <a:rPr lang="zh-CN" altLang="en-US" sz="1100" dirty="0">
                <a:solidFill>
                  <a:srgbClr val="4D4D4D"/>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7DB16E19-9453-BA65-BB2D-CFCD86C00CB5}"/>
              </a:ext>
            </a:extLst>
          </p:cNvPr>
          <p:cNvSpPr/>
          <p:nvPr/>
        </p:nvSpPr>
        <p:spPr>
          <a:xfrm>
            <a:off x="8865814" y="3169913"/>
            <a:ext cx="1687886" cy="414922"/>
          </a:xfrm>
          <a:prstGeom prst="rect">
            <a:avLst/>
          </a:prstGeom>
        </p:spPr>
        <p:txBody>
          <a:bodyPr wrap="square">
            <a:spAutoFit/>
          </a:bodyPr>
          <a:lstStyle/>
          <a:p>
            <a:pPr>
              <a:lnSpc>
                <a:spcPct val="150000"/>
              </a:lnSpc>
            </a:pPr>
            <a:r>
              <a:rPr lang="zh-TW" altLang="en-US" sz="1600" dirty="0">
                <a:solidFill>
                  <a:srgbClr val="4D4D4D"/>
                </a:solidFill>
                <a:latin typeface="Times New Roman" pitchFamily="18" charset="0"/>
                <a:cs typeface="Times New Roman" pitchFamily="18" charset="0"/>
              </a:rPr>
              <a:t>舊客戶 </a:t>
            </a:r>
            <a:r>
              <a:rPr lang="en-US" altLang="zh-TW" sz="1600" dirty="0">
                <a:solidFill>
                  <a:srgbClr val="4D4D4D"/>
                </a:solidFill>
                <a:latin typeface="Times New Roman" pitchFamily="18" charset="0"/>
                <a:cs typeface="Times New Roman" pitchFamily="18" charset="0"/>
              </a:rPr>
              <a:t>+ </a:t>
            </a:r>
            <a:r>
              <a:rPr lang="zh-TW" altLang="en-US" sz="1600" dirty="0">
                <a:solidFill>
                  <a:srgbClr val="4D4D4D"/>
                </a:solidFill>
                <a:latin typeface="Times New Roman" pitchFamily="18" charset="0"/>
                <a:cs typeface="Times New Roman" pitchFamily="18" charset="0"/>
              </a:rPr>
              <a:t>新客戶</a:t>
            </a:r>
          </a:p>
        </p:txBody>
      </p:sp>
      <p:sp>
        <p:nvSpPr>
          <p:cNvPr id="13" name="矩形 12">
            <a:extLst>
              <a:ext uri="{FF2B5EF4-FFF2-40B4-BE49-F238E27FC236}">
                <a16:creationId xmlns:a16="http://schemas.microsoft.com/office/drawing/2014/main" id="{0CE8CF15-AF00-5A7E-01CE-B9F664B295D1}"/>
              </a:ext>
            </a:extLst>
          </p:cNvPr>
          <p:cNvSpPr/>
          <p:nvPr/>
        </p:nvSpPr>
        <p:spPr>
          <a:xfrm>
            <a:off x="918081" y="4612702"/>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注：獲得新顧客的成本</a:t>
            </a:r>
            <a:r>
              <a:rPr lang="zh-CN" altLang="en-US" sz="1100" dirty="0">
                <a:solidFill>
                  <a:srgbClr val="4D4D4D"/>
                </a:solidFill>
                <a:latin typeface="Times New Roman" pitchFamily="18" charset="0"/>
                <a:cs typeface="Times New Roman" pitchFamily="18" charset="0"/>
              </a:rPr>
              <a:t>大約</a:t>
            </a:r>
            <a:r>
              <a:rPr lang="zh-TW" altLang="en-US" sz="1100" dirty="0">
                <a:solidFill>
                  <a:srgbClr val="4D4D4D"/>
                </a:solidFill>
                <a:latin typeface="Times New Roman" pitchFamily="18" charset="0"/>
                <a:cs typeface="Times New Roman" pitchFamily="18" charset="0"/>
              </a:rPr>
              <a:t>是維持舊客戶的 </a:t>
            </a:r>
            <a:r>
              <a:rPr lang="en-US" altLang="zh-TW" sz="1100" dirty="0">
                <a:solidFill>
                  <a:srgbClr val="4D4D4D"/>
                </a:solidFill>
                <a:latin typeface="Times New Roman" pitchFamily="18" charset="0"/>
                <a:cs typeface="Times New Roman" pitchFamily="18" charset="0"/>
              </a:rPr>
              <a:t>3~5 </a:t>
            </a:r>
            <a:r>
              <a:rPr lang="zh-TW" altLang="en-US" sz="1100" dirty="0">
                <a:solidFill>
                  <a:srgbClr val="4D4D4D"/>
                </a:solidFill>
                <a:latin typeface="Times New Roman" pitchFamily="18" charset="0"/>
                <a:cs typeface="Times New Roman" pitchFamily="18" charset="0"/>
              </a:rPr>
              <a:t>倍。</a:t>
            </a:r>
          </a:p>
        </p:txBody>
      </p:sp>
    </p:spTree>
    <p:extLst>
      <p:ext uri="{BB962C8B-B14F-4D97-AF65-F5344CB8AC3E}">
        <p14:creationId xmlns:p14="http://schemas.microsoft.com/office/powerpoint/2010/main" val="673117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361950" y="471468"/>
            <a:ext cx="7178936"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市場挑戰者</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 Challenger</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之行銷策略</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F129CAE0-4F9B-0F07-D1FC-95BEA296BE7B}"/>
              </a:ext>
            </a:extLst>
          </p:cNvPr>
          <p:cNvSpPr/>
          <p:nvPr/>
        </p:nvSpPr>
        <p:spPr>
          <a:xfrm>
            <a:off x="866775" y="3056066"/>
            <a:ext cx="2301089"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市場挑戰者（</a:t>
            </a:r>
            <a:r>
              <a:rPr lang="en-US" altLang="zh-TW" sz="1100" dirty="0">
                <a:solidFill>
                  <a:srgbClr val="000000"/>
                </a:solidFill>
                <a:latin typeface="Times New Roman" pitchFamily="18" charset="0"/>
                <a:cs typeface="Times New Roman" pitchFamily="18" charset="0"/>
              </a:rPr>
              <a:t>Market Challenger</a:t>
            </a:r>
            <a:r>
              <a:rPr lang="zh-TW" altLang="en-US" sz="1100" dirty="0">
                <a:solidFill>
                  <a:srgbClr val="000000"/>
                </a:solidFill>
                <a:latin typeface="Times New Roman" pitchFamily="18" charset="0"/>
                <a:cs typeface="Times New Roman" pitchFamily="18" charset="0"/>
              </a:rPr>
              <a:t>）之行銷策略（</a:t>
            </a:r>
            <a:r>
              <a:rPr lang="en-US" altLang="zh-TW" sz="1100" dirty="0">
                <a:solidFill>
                  <a:srgbClr val="000000"/>
                </a:solidFill>
                <a:latin typeface="Times New Roman" pitchFamily="18" charset="0"/>
                <a:cs typeface="Times New Roman" pitchFamily="18" charset="0"/>
              </a:rPr>
              <a:t>Marketing Strategy</a:t>
            </a:r>
            <a:r>
              <a:rPr lang="zh-TW"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126FE795-4D7D-EF67-C2B4-6E5350140C8E}"/>
              </a:ext>
            </a:extLst>
          </p:cNvPr>
          <p:cNvSpPr/>
          <p:nvPr/>
        </p:nvSpPr>
        <p:spPr>
          <a:xfrm>
            <a:off x="3443069" y="800486"/>
            <a:ext cx="7605926"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、低價格折扣戰策略</a:t>
            </a:r>
          </a:p>
        </p:txBody>
      </p:sp>
      <p:sp>
        <p:nvSpPr>
          <p:cNvPr id="17" name="左大括号 16">
            <a:extLst>
              <a:ext uri="{FF2B5EF4-FFF2-40B4-BE49-F238E27FC236}">
                <a16:creationId xmlns:a16="http://schemas.microsoft.com/office/drawing/2014/main" id="{49D11F1A-AAA7-1A86-A053-A22BCE3F8420}"/>
              </a:ext>
            </a:extLst>
          </p:cNvPr>
          <p:cNvSpPr/>
          <p:nvPr/>
        </p:nvSpPr>
        <p:spPr>
          <a:xfrm>
            <a:off x="3167864" y="849396"/>
            <a:ext cx="264989" cy="499810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BB6AAB97-684A-B532-7801-EEF59B48815C}"/>
              </a:ext>
            </a:extLst>
          </p:cNvPr>
          <p:cNvSpPr/>
          <p:nvPr/>
        </p:nvSpPr>
        <p:spPr>
          <a:xfrm>
            <a:off x="3443067" y="1120527"/>
            <a:ext cx="760593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提供在品質上與市場領導者（</a:t>
            </a:r>
            <a:r>
              <a:rPr lang="en-US" altLang="zh-TW" sz="1000" dirty="0">
                <a:solidFill>
                  <a:srgbClr val="000000"/>
                </a:solidFill>
                <a:latin typeface="Times New Roman" pitchFamily="18" charset="0"/>
                <a:cs typeface="Times New Roman" pitchFamily="18" charset="0"/>
              </a:rPr>
              <a:t>Market Leader</a:t>
            </a:r>
            <a:r>
              <a:rPr lang="zh-TW" altLang="en-US" sz="1000" dirty="0">
                <a:solidFill>
                  <a:srgbClr val="000000"/>
                </a:solidFill>
                <a:latin typeface="Times New Roman" pitchFamily="18" charset="0"/>
                <a:cs typeface="Times New Roman" pitchFamily="18" charset="0"/>
              </a:rPr>
              <a:t>）相等，但價格更便宜之產品，以打擊市場領導者。</a:t>
            </a:r>
          </a:p>
        </p:txBody>
      </p:sp>
      <p:sp>
        <p:nvSpPr>
          <p:cNvPr id="19" name="矩形 18">
            <a:extLst>
              <a:ext uri="{FF2B5EF4-FFF2-40B4-BE49-F238E27FC236}">
                <a16:creationId xmlns:a16="http://schemas.microsoft.com/office/drawing/2014/main" id="{808BEAAB-C1B2-5914-B7E4-687D5C33C4E5}"/>
              </a:ext>
            </a:extLst>
          </p:cNvPr>
          <p:cNvSpPr/>
          <p:nvPr/>
        </p:nvSpPr>
        <p:spPr>
          <a:xfrm>
            <a:off x="3443068" y="1440574"/>
            <a:ext cx="7605933"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、名氣、尊容、高品質產品策略（</a:t>
            </a:r>
            <a:r>
              <a:rPr lang="en-US" altLang="zh-TW" sz="1100" b="1" dirty="0">
                <a:solidFill>
                  <a:srgbClr val="000000"/>
                </a:solidFill>
                <a:latin typeface="Times New Roman" pitchFamily="18" charset="0"/>
                <a:cs typeface="Times New Roman" pitchFamily="18" charset="0"/>
              </a:rPr>
              <a:t>Prestige-Goods Strategy</a:t>
            </a:r>
            <a:r>
              <a:rPr lang="zh-TW" altLang="en-US" sz="1100" b="1" dirty="0">
                <a:solidFill>
                  <a:srgbClr val="000000"/>
                </a:solidFill>
                <a:latin typeface="Times New Roman" pitchFamily="18" charset="0"/>
                <a:cs typeface="Times New Roman" pitchFamily="18" charset="0"/>
              </a:rPr>
              <a:t>）</a:t>
            </a:r>
          </a:p>
        </p:txBody>
      </p:sp>
      <p:sp>
        <p:nvSpPr>
          <p:cNvPr id="20" name="矩形 19">
            <a:extLst>
              <a:ext uri="{FF2B5EF4-FFF2-40B4-BE49-F238E27FC236}">
                <a16:creationId xmlns:a16="http://schemas.microsoft.com/office/drawing/2014/main" id="{5714DE30-B736-A210-1DC5-596DC4EDD530}"/>
              </a:ext>
            </a:extLst>
          </p:cNvPr>
          <p:cNvSpPr/>
          <p:nvPr/>
        </p:nvSpPr>
        <p:spPr>
          <a:xfrm>
            <a:off x="3443068" y="1760630"/>
            <a:ext cx="760593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説服大眾具備高價格水準的產品價値</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951EAF1B-7342-B3C6-D0B8-6AF38BDFC864}"/>
              </a:ext>
            </a:extLst>
          </p:cNvPr>
          <p:cNvSpPr/>
          <p:nvPr/>
        </p:nvSpPr>
        <p:spPr>
          <a:xfrm>
            <a:off x="3443069" y="2054621"/>
            <a:ext cx="7605926"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、產品繁殖策略（</a:t>
            </a:r>
            <a:r>
              <a:rPr lang="en-US" altLang="zh-TW" sz="1100" b="1" dirty="0">
                <a:solidFill>
                  <a:srgbClr val="000000"/>
                </a:solidFill>
                <a:latin typeface="Times New Roman" pitchFamily="18" charset="0"/>
                <a:cs typeface="Times New Roman" pitchFamily="18" charset="0"/>
              </a:rPr>
              <a:t>Product-Proliferation Strategy</a:t>
            </a:r>
            <a:r>
              <a:rPr lang="zh-TW" altLang="en-US" sz="1100" b="1"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CCEF69BC-61A4-C7CC-F23A-7321FF207C17}"/>
              </a:ext>
            </a:extLst>
          </p:cNvPr>
          <p:cNvSpPr/>
          <p:nvPr/>
        </p:nvSpPr>
        <p:spPr>
          <a:xfrm>
            <a:off x="3443070" y="2384396"/>
            <a:ext cx="7605926"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市場挑戰者可以尾隨市場領導者暢銷之產品，而相繼推出不同形式、規格、包裝、口味之近似產品，以互相爭奪市場。</a:t>
            </a:r>
          </a:p>
        </p:txBody>
      </p:sp>
      <p:sp>
        <p:nvSpPr>
          <p:cNvPr id="23" name="矩形 22">
            <a:extLst>
              <a:ext uri="{FF2B5EF4-FFF2-40B4-BE49-F238E27FC236}">
                <a16:creationId xmlns:a16="http://schemas.microsoft.com/office/drawing/2014/main" id="{F6EC3A48-D63D-A2CA-8A95-0FC30D34EADA}"/>
              </a:ext>
            </a:extLst>
          </p:cNvPr>
          <p:cNvSpPr/>
          <p:nvPr/>
        </p:nvSpPr>
        <p:spPr>
          <a:xfrm>
            <a:off x="3439825" y="2707005"/>
            <a:ext cx="7605933"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、產品創新策略（</a:t>
            </a:r>
            <a:r>
              <a:rPr lang="en-US" altLang="zh-TW" sz="1100" b="1" dirty="0">
                <a:solidFill>
                  <a:srgbClr val="000000"/>
                </a:solidFill>
                <a:latin typeface="Times New Roman" pitchFamily="18" charset="0"/>
                <a:cs typeface="Times New Roman" pitchFamily="18" charset="0"/>
              </a:rPr>
              <a:t>Product-Innovation Strategy</a:t>
            </a:r>
            <a:r>
              <a:rPr lang="zh-TW" altLang="en-US" sz="1100" b="1" dirty="0">
                <a:solidFill>
                  <a:srgbClr val="000000"/>
                </a:solidFill>
                <a:latin typeface="Times New Roman" pitchFamily="18" charset="0"/>
                <a:cs typeface="Times New Roman" pitchFamily="18" charset="0"/>
              </a:rPr>
              <a:t>）</a:t>
            </a:r>
          </a:p>
        </p:txBody>
      </p:sp>
      <p:sp>
        <p:nvSpPr>
          <p:cNvPr id="24" name="矩形 23">
            <a:extLst>
              <a:ext uri="{FF2B5EF4-FFF2-40B4-BE49-F238E27FC236}">
                <a16:creationId xmlns:a16="http://schemas.microsoft.com/office/drawing/2014/main" id="{9AF0BAFF-2353-29E9-2B0B-92F865DC29D3}"/>
              </a:ext>
            </a:extLst>
          </p:cNvPr>
          <p:cNvSpPr/>
          <p:nvPr/>
        </p:nvSpPr>
        <p:spPr>
          <a:xfrm>
            <a:off x="3439825" y="3027046"/>
            <a:ext cx="760593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市場挑戰者可以自創一個新的產品，吸引市場注目，而達到攻擊領導者之目的，並建立自己的新地位。</a:t>
            </a:r>
          </a:p>
        </p:txBody>
      </p:sp>
      <p:sp>
        <p:nvSpPr>
          <p:cNvPr id="34" name="矩形 33">
            <a:extLst>
              <a:ext uri="{FF2B5EF4-FFF2-40B4-BE49-F238E27FC236}">
                <a16:creationId xmlns:a16="http://schemas.microsoft.com/office/drawing/2014/main" id="{DC0982C3-6ABF-FFE4-F976-6B4DDDC97B1B}"/>
              </a:ext>
            </a:extLst>
          </p:cNvPr>
          <p:cNvSpPr/>
          <p:nvPr/>
        </p:nvSpPr>
        <p:spPr>
          <a:xfrm>
            <a:off x="3446801" y="3321037"/>
            <a:ext cx="7605926"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5</a:t>
            </a:r>
            <a:r>
              <a:rPr lang="zh-TW" altLang="en-US" sz="1100" b="1" dirty="0">
                <a:solidFill>
                  <a:srgbClr val="000000"/>
                </a:solidFill>
                <a:latin typeface="Times New Roman" pitchFamily="18" charset="0"/>
                <a:cs typeface="Times New Roman" pitchFamily="18" charset="0"/>
              </a:rPr>
              <a:t>、製造成本降低策略（</a:t>
            </a:r>
            <a:r>
              <a:rPr lang="en-US" altLang="zh-TW" sz="1100" b="1" dirty="0">
                <a:solidFill>
                  <a:srgbClr val="000000"/>
                </a:solidFill>
                <a:latin typeface="Times New Roman" pitchFamily="18" charset="0"/>
                <a:cs typeface="Times New Roman" pitchFamily="18" charset="0"/>
              </a:rPr>
              <a:t>Cost-Down Strategy</a:t>
            </a:r>
            <a:r>
              <a:rPr lang="zh-TW" altLang="en-US" sz="1100" b="1" dirty="0">
                <a:solidFill>
                  <a:srgbClr val="000000"/>
                </a:solidFill>
                <a:latin typeface="Times New Roman" pitchFamily="18" charset="0"/>
                <a:cs typeface="Times New Roman" pitchFamily="18" charset="0"/>
              </a:rPr>
              <a:t>）</a:t>
            </a:r>
          </a:p>
        </p:txBody>
      </p:sp>
      <p:sp>
        <p:nvSpPr>
          <p:cNvPr id="35" name="矩形 34">
            <a:extLst>
              <a:ext uri="{FF2B5EF4-FFF2-40B4-BE49-F238E27FC236}">
                <a16:creationId xmlns:a16="http://schemas.microsoft.com/office/drawing/2014/main" id="{F4F58C45-EB65-CED3-AEF7-30D919BBFA09}"/>
              </a:ext>
            </a:extLst>
          </p:cNvPr>
          <p:cNvSpPr/>
          <p:nvPr/>
        </p:nvSpPr>
        <p:spPr>
          <a:xfrm>
            <a:off x="3446799" y="3641078"/>
            <a:ext cx="760593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透過產品成本降低，可以使產品價格更具彈性，强化市場競爭力，此為日本企業界所常使用之方法。</a:t>
            </a:r>
          </a:p>
        </p:txBody>
      </p:sp>
      <p:sp>
        <p:nvSpPr>
          <p:cNvPr id="36" name="矩形 35">
            <a:extLst>
              <a:ext uri="{FF2B5EF4-FFF2-40B4-BE49-F238E27FC236}">
                <a16:creationId xmlns:a16="http://schemas.microsoft.com/office/drawing/2014/main" id="{21CDA7BF-1693-69ED-B5F5-51BD96D1EA26}"/>
              </a:ext>
            </a:extLst>
          </p:cNvPr>
          <p:cNvSpPr/>
          <p:nvPr/>
        </p:nvSpPr>
        <p:spPr>
          <a:xfrm>
            <a:off x="3446800" y="3961125"/>
            <a:ext cx="7605933"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6</a:t>
            </a:r>
            <a:r>
              <a:rPr lang="zh-TW" altLang="en-US" sz="1100" b="1" dirty="0">
                <a:solidFill>
                  <a:srgbClr val="000000"/>
                </a:solidFill>
                <a:latin typeface="Times New Roman" pitchFamily="18" charset="0"/>
                <a:cs typeface="Times New Roman" pitchFamily="18" charset="0"/>
              </a:rPr>
              <a:t>、通路創新策略（</a:t>
            </a:r>
            <a:r>
              <a:rPr lang="en-US" altLang="zh-TW" sz="1100" b="1" dirty="0">
                <a:solidFill>
                  <a:srgbClr val="000000"/>
                </a:solidFill>
                <a:latin typeface="Times New Roman" pitchFamily="18" charset="0"/>
                <a:cs typeface="Times New Roman" pitchFamily="18" charset="0"/>
              </a:rPr>
              <a:t>Distribution Innovation Strategy</a:t>
            </a:r>
            <a:r>
              <a:rPr lang="zh-TW" altLang="en-US" sz="1100" b="1" dirty="0">
                <a:solidFill>
                  <a:srgbClr val="000000"/>
                </a:solidFill>
                <a:latin typeface="Times New Roman" pitchFamily="18" charset="0"/>
                <a:cs typeface="Times New Roman" pitchFamily="18" charset="0"/>
              </a:rPr>
              <a:t>）</a:t>
            </a:r>
          </a:p>
        </p:txBody>
      </p:sp>
      <p:sp>
        <p:nvSpPr>
          <p:cNvPr id="37" name="矩形 36">
            <a:extLst>
              <a:ext uri="{FF2B5EF4-FFF2-40B4-BE49-F238E27FC236}">
                <a16:creationId xmlns:a16="http://schemas.microsoft.com/office/drawing/2014/main" id="{E92288F8-5672-8985-6870-72697E9DBDF6}"/>
              </a:ext>
            </a:extLst>
          </p:cNvPr>
          <p:cNvSpPr/>
          <p:nvPr/>
        </p:nvSpPr>
        <p:spPr>
          <a:xfrm>
            <a:off x="3446800" y="4281181"/>
            <a:ext cx="760593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市場挑戰者可以透過創新性的通路而滲入市場，讓市場領導者出其不意而措手不及。</a:t>
            </a:r>
          </a:p>
        </p:txBody>
      </p:sp>
      <p:sp>
        <p:nvSpPr>
          <p:cNvPr id="38" name="矩形 37">
            <a:extLst>
              <a:ext uri="{FF2B5EF4-FFF2-40B4-BE49-F238E27FC236}">
                <a16:creationId xmlns:a16="http://schemas.microsoft.com/office/drawing/2014/main" id="{979BCAE1-5B7E-709E-9A34-74F6512BD047}"/>
              </a:ext>
            </a:extLst>
          </p:cNvPr>
          <p:cNvSpPr/>
          <p:nvPr/>
        </p:nvSpPr>
        <p:spPr>
          <a:xfrm>
            <a:off x="3448792" y="4581088"/>
            <a:ext cx="7605926"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7</a:t>
            </a:r>
            <a:r>
              <a:rPr lang="zh-TW" altLang="en-US" sz="1100" b="1" dirty="0">
                <a:solidFill>
                  <a:srgbClr val="000000"/>
                </a:solidFill>
                <a:latin typeface="Times New Roman" pitchFamily="18" charset="0"/>
                <a:cs typeface="Times New Roman" pitchFamily="18" charset="0"/>
              </a:rPr>
              <a:t>、改進服務策略（</a:t>
            </a:r>
            <a:r>
              <a:rPr lang="en-US" altLang="zh-TW" sz="1100" b="1" dirty="0">
                <a:solidFill>
                  <a:srgbClr val="000000"/>
                </a:solidFill>
                <a:latin typeface="Times New Roman" pitchFamily="18" charset="0"/>
                <a:cs typeface="Times New Roman" pitchFamily="18" charset="0"/>
              </a:rPr>
              <a:t>Service-improve Strategy</a:t>
            </a:r>
            <a:r>
              <a:rPr lang="zh-TW" altLang="en-US" sz="1100" b="1" dirty="0">
                <a:solidFill>
                  <a:srgbClr val="000000"/>
                </a:solidFill>
                <a:latin typeface="Times New Roman" pitchFamily="18" charset="0"/>
                <a:cs typeface="Times New Roman" pitchFamily="18" charset="0"/>
              </a:rPr>
              <a:t>）</a:t>
            </a:r>
          </a:p>
        </p:txBody>
      </p:sp>
      <p:sp>
        <p:nvSpPr>
          <p:cNvPr id="39" name="矩形 38">
            <a:extLst>
              <a:ext uri="{FF2B5EF4-FFF2-40B4-BE49-F238E27FC236}">
                <a16:creationId xmlns:a16="http://schemas.microsoft.com/office/drawing/2014/main" id="{05114230-765C-452A-F246-FA1F9FC70D14}"/>
              </a:ext>
            </a:extLst>
          </p:cNvPr>
          <p:cNvSpPr/>
          <p:nvPr/>
        </p:nvSpPr>
        <p:spPr>
          <a:xfrm>
            <a:off x="3448793" y="4910863"/>
            <a:ext cx="7605926"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建立一種完善的售前、售後服務系統，提供客戶不同於市場領導者之附加服務功能，以爭取此客戶之同情與認同，而奪取一份市場。</a:t>
            </a:r>
          </a:p>
        </p:txBody>
      </p:sp>
      <p:sp>
        <p:nvSpPr>
          <p:cNvPr id="40" name="矩形 39">
            <a:extLst>
              <a:ext uri="{FF2B5EF4-FFF2-40B4-BE49-F238E27FC236}">
                <a16:creationId xmlns:a16="http://schemas.microsoft.com/office/drawing/2014/main" id="{F4621A6F-567D-2E77-5559-B935C8FEC617}"/>
              </a:ext>
            </a:extLst>
          </p:cNvPr>
          <p:cNvSpPr/>
          <p:nvPr/>
        </p:nvSpPr>
        <p:spPr>
          <a:xfrm>
            <a:off x="3445548" y="5233472"/>
            <a:ext cx="7605933"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8</a:t>
            </a:r>
            <a:r>
              <a:rPr lang="zh-TW" altLang="en-US" sz="1100" b="1" dirty="0">
                <a:solidFill>
                  <a:srgbClr val="000000"/>
                </a:solidFill>
                <a:latin typeface="Times New Roman" pitchFamily="18" charset="0"/>
                <a:cs typeface="Times New Roman" pitchFamily="18" charset="0"/>
              </a:rPr>
              <a:t>、密集的廣告促銷活動策略（</a:t>
            </a:r>
            <a:r>
              <a:rPr lang="en-US" altLang="zh-TW" sz="1100" b="1" dirty="0">
                <a:solidFill>
                  <a:srgbClr val="000000"/>
                </a:solidFill>
                <a:latin typeface="Times New Roman" pitchFamily="18" charset="0"/>
                <a:cs typeface="Times New Roman" pitchFamily="18" charset="0"/>
              </a:rPr>
              <a:t>Intensive Advertising Promotion</a:t>
            </a:r>
            <a:r>
              <a:rPr lang="zh-TW" altLang="en-US" sz="1100" b="1" dirty="0">
                <a:solidFill>
                  <a:srgbClr val="000000"/>
                </a:solidFill>
                <a:latin typeface="Times New Roman" pitchFamily="18" charset="0"/>
                <a:cs typeface="Times New Roman" pitchFamily="18" charset="0"/>
              </a:rPr>
              <a:t>）</a:t>
            </a:r>
          </a:p>
        </p:txBody>
      </p:sp>
      <p:sp>
        <p:nvSpPr>
          <p:cNvPr id="41" name="矩形 40">
            <a:extLst>
              <a:ext uri="{FF2B5EF4-FFF2-40B4-BE49-F238E27FC236}">
                <a16:creationId xmlns:a16="http://schemas.microsoft.com/office/drawing/2014/main" id="{D6830898-33B7-BAE5-03EB-E70BA9AA29D3}"/>
              </a:ext>
            </a:extLst>
          </p:cNvPr>
          <p:cNvSpPr/>
          <p:nvPr/>
        </p:nvSpPr>
        <p:spPr>
          <a:xfrm>
            <a:off x="3445548" y="5553513"/>
            <a:ext cx="7605933" cy="293991"/>
          </a:xfrm>
          <a:prstGeom prst="rect">
            <a:avLst/>
          </a:prstGeom>
        </p:spPr>
        <p:txBody>
          <a:bodyPr wrap="square">
            <a:spAutoFit/>
          </a:bodyPr>
          <a:lstStyle/>
          <a:p>
            <a:pPr>
              <a:lnSpc>
                <a:spcPct val="150000"/>
              </a:lnSpc>
            </a:pPr>
            <a:r>
              <a:rPr lang="ja-JP" altLang="en-US" sz="1000" dirty="0">
                <a:solidFill>
                  <a:srgbClr val="000000"/>
                </a:solidFill>
                <a:latin typeface="Times New Roman" pitchFamily="18" charset="0"/>
                <a:cs typeface="Times New Roman" pitchFamily="18" charset="0"/>
              </a:rPr>
              <a:t>例如：麥當勞→王力宏、植物の優→林志玲、浪琴表→林志玲、</a:t>
            </a:r>
            <a:r>
              <a:rPr lang="en-US" altLang="ja-JP" sz="1000" dirty="0">
                <a:solidFill>
                  <a:srgbClr val="000000"/>
                </a:solidFill>
                <a:latin typeface="Times New Roman" pitchFamily="18" charset="0"/>
                <a:cs typeface="Times New Roman" pitchFamily="18" charset="0"/>
              </a:rPr>
              <a:t>Acer→</a:t>
            </a:r>
            <a:r>
              <a:rPr lang="ja-JP" altLang="en-US" sz="1000" dirty="0">
                <a:solidFill>
                  <a:srgbClr val="000000"/>
                </a:solidFill>
                <a:latin typeface="Times New Roman" pitchFamily="18" charset="0"/>
                <a:cs typeface="Times New Roman" pitchFamily="18" charset="0"/>
              </a:rPr>
              <a:t>王建民、均相當成功。</a:t>
            </a:r>
            <a:endParaRPr lang="zh-TW" altLang="en-US" sz="1000" dirty="0">
              <a:solidFill>
                <a:srgbClr val="000000"/>
              </a:solidFill>
              <a:latin typeface="Times New Roman" pitchFamily="18" charset="0"/>
              <a:cs typeface="Times New Roman" pitchFamily="18" charset="0"/>
            </a:endParaRPr>
          </a:p>
        </p:txBody>
      </p:sp>
      <p:sp>
        <p:nvSpPr>
          <p:cNvPr id="2" name="标题 1">
            <a:extLst>
              <a:ext uri="{FF2B5EF4-FFF2-40B4-BE49-F238E27FC236}">
                <a16:creationId xmlns:a16="http://schemas.microsoft.com/office/drawing/2014/main" id="{B7D52A27-7D49-C274-8DD4-6A3B94608DC3}"/>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42387436-CB59-675E-D358-723D7FE37FC9}"/>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市場挑戰者之行銷策略</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Challenger</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6617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264596" y="775404"/>
            <a:ext cx="8300447"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產品生命週期</a:t>
            </a:r>
            <a:r>
              <a:rPr lang="zh-CN" altLang="en-US" sz="1100" dirty="0">
                <a:solidFill>
                  <a:srgbClr val="4D4D4D"/>
                </a:solidFill>
                <a:latin typeface="Times New Roman" pitchFamily="18" charset="0"/>
                <a:cs typeface="Times New Roman" pitchFamily="18" charset="0"/>
              </a:rPr>
              <a:t>概念</a:t>
            </a:r>
            <a:r>
              <a:rPr lang="zh-TW"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Product Life Cycle</a:t>
            </a:r>
            <a:r>
              <a:rPr lang="zh-TW" altLang="en-US" sz="1100" dirty="0">
                <a:solidFill>
                  <a:srgbClr val="4D4D4D"/>
                </a:solidFill>
                <a:latin typeface="Times New Roman" pitchFamily="18" charset="0"/>
                <a:cs typeface="Times New Roman" pitchFamily="18" charset="0"/>
              </a:rPr>
              <a:t>，簡稱：</a:t>
            </a:r>
            <a:r>
              <a:rPr lang="en-US" altLang="zh-TW" sz="1100" dirty="0">
                <a:solidFill>
                  <a:srgbClr val="4D4D4D"/>
                </a:solidFill>
                <a:latin typeface="Times New Roman" pitchFamily="18" charset="0"/>
                <a:cs typeface="Times New Roman" pitchFamily="18" charset="0"/>
              </a:rPr>
              <a:t>PLC</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25A11253-1942-7463-A71D-1F38E8C7B121}"/>
              </a:ext>
            </a:extLst>
          </p:cNvPr>
          <p:cNvSpPr/>
          <p:nvPr/>
        </p:nvSpPr>
        <p:spPr>
          <a:xfrm>
            <a:off x="1157589" y="3147573"/>
            <a:ext cx="279821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產品生命週期（</a:t>
            </a:r>
            <a:r>
              <a:rPr lang="en-US" altLang="zh-TW" sz="1100" dirty="0">
                <a:solidFill>
                  <a:srgbClr val="000000"/>
                </a:solidFill>
                <a:latin typeface="Times New Roman" pitchFamily="18" charset="0"/>
                <a:cs typeface="Times New Roman" pitchFamily="18" charset="0"/>
              </a:rPr>
              <a:t>Product Life Cycle, PLC</a:t>
            </a:r>
            <a:r>
              <a:rPr lang="zh-TW" altLang="en-US" sz="11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FCE4BFAD-0A5E-0FF8-69CF-C43CEBD9954E}"/>
              </a:ext>
            </a:extLst>
          </p:cNvPr>
          <p:cNvSpPr/>
          <p:nvPr/>
        </p:nvSpPr>
        <p:spPr>
          <a:xfrm>
            <a:off x="4231007" y="1384145"/>
            <a:ext cx="5230268"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、導入期（</a:t>
            </a:r>
            <a:r>
              <a:rPr lang="en-US" altLang="zh-TW" sz="1100" b="1" dirty="0">
                <a:solidFill>
                  <a:srgbClr val="000000"/>
                </a:solidFill>
                <a:latin typeface="Times New Roman" pitchFamily="18" charset="0"/>
                <a:cs typeface="Times New Roman" pitchFamily="18" charset="0"/>
              </a:rPr>
              <a:t>Introduction Stage</a:t>
            </a:r>
            <a:r>
              <a:rPr lang="zh-TW" altLang="en-US" sz="1100" b="1" dirty="0">
                <a:solidFill>
                  <a:srgbClr val="000000"/>
                </a:solidFill>
                <a:latin typeface="Times New Roman" pitchFamily="18" charset="0"/>
                <a:cs typeface="Times New Roman" pitchFamily="18" charset="0"/>
              </a:rPr>
              <a:t>）</a:t>
            </a:r>
          </a:p>
        </p:txBody>
      </p:sp>
      <p:sp>
        <p:nvSpPr>
          <p:cNvPr id="15" name="左大括号 14">
            <a:extLst>
              <a:ext uri="{FF2B5EF4-FFF2-40B4-BE49-F238E27FC236}">
                <a16:creationId xmlns:a16="http://schemas.microsoft.com/office/drawing/2014/main" id="{9DEFC938-052B-5DBD-5269-9A5FA2D3DA4E}"/>
              </a:ext>
            </a:extLst>
          </p:cNvPr>
          <p:cNvSpPr/>
          <p:nvPr/>
        </p:nvSpPr>
        <p:spPr>
          <a:xfrm>
            <a:off x="3955802" y="1433055"/>
            <a:ext cx="264989" cy="374452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6" name="矩形 15">
            <a:extLst>
              <a:ext uri="{FF2B5EF4-FFF2-40B4-BE49-F238E27FC236}">
                <a16:creationId xmlns:a16="http://schemas.microsoft.com/office/drawing/2014/main" id="{1D5F2E39-BFFD-C404-D99E-AFFBA6B42AAC}"/>
              </a:ext>
            </a:extLst>
          </p:cNvPr>
          <p:cNvSpPr/>
          <p:nvPr/>
        </p:nvSpPr>
        <p:spPr>
          <a:xfrm>
            <a:off x="4231005" y="1704186"/>
            <a:ext cx="5230273"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導入期係指一產品被導入市場的最初階段，此時銷售成長較為緩慢，而且因導入期廣告支出較多，且銷量少、單位成本高，故利潤很微薄，甚且無利潤。</a:t>
            </a:r>
          </a:p>
        </p:txBody>
      </p:sp>
      <p:sp>
        <p:nvSpPr>
          <p:cNvPr id="17" name="矩形 16">
            <a:extLst>
              <a:ext uri="{FF2B5EF4-FFF2-40B4-BE49-F238E27FC236}">
                <a16:creationId xmlns:a16="http://schemas.microsoft.com/office/drawing/2014/main" id="{17D16562-5FA4-E60C-5A25-5AA2065833A7}"/>
              </a:ext>
            </a:extLst>
          </p:cNvPr>
          <p:cNvSpPr/>
          <p:nvPr/>
        </p:nvSpPr>
        <p:spPr>
          <a:xfrm>
            <a:off x="4231006" y="2238241"/>
            <a:ext cx="5230273"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、成長期（</a:t>
            </a:r>
            <a:r>
              <a:rPr lang="en-US" altLang="zh-TW" sz="1100" b="1" dirty="0">
                <a:solidFill>
                  <a:srgbClr val="000000"/>
                </a:solidFill>
                <a:latin typeface="Times New Roman" pitchFamily="18" charset="0"/>
                <a:cs typeface="Times New Roman" pitchFamily="18" charset="0"/>
              </a:rPr>
              <a:t>Growth Stage</a:t>
            </a:r>
            <a:r>
              <a:rPr lang="zh-TW" altLang="en-US" sz="1100" b="1"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B6EB6AB4-3BE9-A4E5-3596-2699EC5451F7}"/>
              </a:ext>
            </a:extLst>
          </p:cNvPr>
          <p:cNvSpPr/>
          <p:nvPr/>
        </p:nvSpPr>
        <p:spPr>
          <a:xfrm>
            <a:off x="4231006" y="2558297"/>
            <a:ext cx="523027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成長期時，產品已迅速為消費者接受，銷量大幅擴張，單位成本低，故利潤已顯著增加。</a:t>
            </a:r>
          </a:p>
        </p:txBody>
      </p:sp>
      <p:sp>
        <p:nvSpPr>
          <p:cNvPr id="19" name="矩形 18">
            <a:extLst>
              <a:ext uri="{FF2B5EF4-FFF2-40B4-BE49-F238E27FC236}">
                <a16:creationId xmlns:a16="http://schemas.microsoft.com/office/drawing/2014/main" id="{C9FA831B-D9B0-3903-4A5C-7301658C3246}"/>
              </a:ext>
            </a:extLst>
          </p:cNvPr>
          <p:cNvSpPr/>
          <p:nvPr/>
        </p:nvSpPr>
        <p:spPr>
          <a:xfrm>
            <a:off x="4231007" y="2852288"/>
            <a:ext cx="5230268"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、成熟期（</a:t>
            </a:r>
            <a:r>
              <a:rPr lang="en-US" altLang="zh-TW" sz="1100" b="1" dirty="0">
                <a:solidFill>
                  <a:srgbClr val="000000"/>
                </a:solidFill>
                <a:latin typeface="Times New Roman" pitchFamily="18" charset="0"/>
                <a:cs typeface="Times New Roman" pitchFamily="18" charset="0"/>
              </a:rPr>
              <a:t>Maturity Stage</a:t>
            </a:r>
            <a:r>
              <a:rPr lang="zh-TW" altLang="en-US" sz="1100" b="1" dirty="0">
                <a:solidFill>
                  <a:srgbClr val="000000"/>
                </a:solidFill>
                <a:latin typeface="Times New Roman" pitchFamily="18" charset="0"/>
                <a:cs typeface="Times New Roman" pitchFamily="18" charset="0"/>
              </a:rPr>
              <a:t>）</a:t>
            </a:r>
          </a:p>
        </p:txBody>
      </p:sp>
      <p:sp>
        <p:nvSpPr>
          <p:cNvPr id="20" name="矩形 19">
            <a:extLst>
              <a:ext uri="{FF2B5EF4-FFF2-40B4-BE49-F238E27FC236}">
                <a16:creationId xmlns:a16="http://schemas.microsoft.com/office/drawing/2014/main" id="{7F4E0F3D-6E4C-9E0D-F6F9-F068DB5C17E6}"/>
              </a:ext>
            </a:extLst>
          </p:cNvPr>
          <p:cNvSpPr/>
          <p:nvPr/>
        </p:nvSpPr>
        <p:spPr>
          <a:xfrm>
            <a:off x="4231008" y="3182063"/>
            <a:ext cx="5230268"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成熟期時，產品已經廣為消費者所使用，銷售量呈緩慢小幅成長或維持穩定；由於競爭者投入市場增多，導致產品價格下降，廣告行銷費用支出上升，故總利潤不如成長時之高。</a:t>
            </a:r>
          </a:p>
        </p:txBody>
      </p:sp>
      <p:sp>
        <p:nvSpPr>
          <p:cNvPr id="21" name="矩形 20">
            <a:extLst>
              <a:ext uri="{FF2B5EF4-FFF2-40B4-BE49-F238E27FC236}">
                <a16:creationId xmlns:a16="http://schemas.microsoft.com/office/drawing/2014/main" id="{3026135E-D8CB-5F0A-78FF-64B6B0F3D9C3}"/>
              </a:ext>
            </a:extLst>
          </p:cNvPr>
          <p:cNvSpPr/>
          <p:nvPr/>
        </p:nvSpPr>
        <p:spPr>
          <a:xfrm>
            <a:off x="4227763" y="3718683"/>
            <a:ext cx="5230273"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、衰退期（</a:t>
            </a:r>
            <a:r>
              <a:rPr lang="en-US" altLang="zh-TW" sz="1100" b="1" dirty="0">
                <a:solidFill>
                  <a:srgbClr val="000000"/>
                </a:solidFill>
                <a:latin typeface="Times New Roman" pitchFamily="18" charset="0"/>
                <a:cs typeface="Times New Roman" pitchFamily="18" charset="0"/>
              </a:rPr>
              <a:t>Decline Stage</a:t>
            </a:r>
            <a:r>
              <a:rPr lang="zh-TW" altLang="en-US" sz="1100" b="1"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0B13A6DE-AE31-5466-FF2A-C4B2761840C6}"/>
              </a:ext>
            </a:extLst>
          </p:cNvPr>
          <p:cNvSpPr/>
          <p:nvPr/>
        </p:nvSpPr>
        <p:spPr>
          <a:xfrm>
            <a:off x="4227763" y="4038724"/>
            <a:ext cx="523027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此期產品功能已漸為其他新產品所取代，故銷量及總利潤均呈下跌趨勢。</a:t>
            </a:r>
          </a:p>
        </p:txBody>
      </p:sp>
      <p:sp>
        <p:nvSpPr>
          <p:cNvPr id="23" name="矩形 22">
            <a:extLst>
              <a:ext uri="{FF2B5EF4-FFF2-40B4-BE49-F238E27FC236}">
                <a16:creationId xmlns:a16="http://schemas.microsoft.com/office/drawing/2014/main" id="{646B3241-3CC8-3C72-5706-F96DA44029C5}"/>
              </a:ext>
            </a:extLst>
          </p:cNvPr>
          <p:cNvSpPr/>
          <p:nvPr/>
        </p:nvSpPr>
        <p:spPr>
          <a:xfrm>
            <a:off x="4234739" y="4332715"/>
            <a:ext cx="5230268"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5</a:t>
            </a:r>
            <a:r>
              <a:rPr lang="zh-TW" altLang="en-US" sz="1100" b="1" dirty="0">
                <a:solidFill>
                  <a:srgbClr val="000000"/>
                </a:solidFill>
                <a:latin typeface="Times New Roman" pitchFamily="18" charset="0"/>
                <a:cs typeface="Times New Roman" pitchFamily="18" charset="0"/>
              </a:rPr>
              <a:t>、改進（</a:t>
            </a:r>
            <a:r>
              <a:rPr lang="en-US" altLang="zh-TW" sz="1100" b="1" dirty="0">
                <a:solidFill>
                  <a:srgbClr val="000000"/>
                </a:solidFill>
                <a:latin typeface="Times New Roman" pitchFamily="18" charset="0"/>
                <a:cs typeface="Times New Roman" pitchFamily="18" charset="0"/>
              </a:rPr>
              <a:t>Refinement</a:t>
            </a:r>
            <a:r>
              <a:rPr lang="zh-TW" altLang="en-US" sz="1100" b="1" dirty="0">
                <a:solidFill>
                  <a:srgbClr val="000000"/>
                </a:solidFill>
                <a:latin typeface="Times New Roman" pitchFamily="18" charset="0"/>
                <a:cs typeface="Times New Roman" pitchFamily="18" charset="0"/>
              </a:rPr>
              <a:t>）或加入新功能（</a:t>
            </a:r>
            <a:r>
              <a:rPr lang="en-US" altLang="zh-TW" sz="1100" b="1" dirty="0">
                <a:solidFill>
                  <a:srgbClr val="000000"/>
                </a:solidFill>
                <a:latin typeface="Times New Roman" pitchFamily="18" charset="0"/>
                <a:cs typeface="Times New Roman" pitchFamily="18" charset="0"/>
              </a:rPr>
              <a:t>New Application</a:t>
            </a:r>
            <a:r>
              <a:rPr lang="zh-TW" altLang="en-US" sz="1100" b="1" dirty="0">
                <a:solidFill>
                  <a:srgbClr val="000000"/>
                </a:solidFill>
                <a:latin typeface="Times New Roman" pitchFamily="18" charset="0"/>
                <a:cs typeface="Times New Roman" pitchFamily="18" charset="0"/>
              </a:rPr>
              <a:t>）階段</a:t>
            </a:r>
          </a:p>
        </p:txBody>
      </p:sp>
      <p:sp>
        <p:nvSpPr>
          <p:cNvPr id="24" name="矩形 23">
            <a:extLst>
              <a:ext uri="{FF2B5EF4-FFF2-40B4-BE49-F238E27FC236}">
                <a16:creationId xmlns:a16="http://schemas.microsoft.com/office/drawing/2014/main" id="{143946FB-8C81-7CD0-654D-831986E64488}"/>
              </a:ext>
            </a:extLst>
          </p:cNvPr>
          <p:cNvSpPr/>
          <p:nvPr/>
        </p:nvSpPr>
        <p:spPr>
          <a:xfrm>
            <a:off x="4234737" y="4652756"/>
            <a:ext cx="5230273"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一般產品在進入衰退期後銷量會逐步下降，直至在市場消失為止。但亦有產品在進入衰退期前或後改進產品，或為產品加入新功能。</a:t>
            </a:r>
          </a:p>
        </p:txBody>
      </p:sp>
      <p:sp>
        <p:nvSpPr>
          <p:cNvPr id="2" name="标题 1">
            <a:extLst>
              <a:ext uri="{FF2B5EF4-FFF2-40B4-BE49-F238E27FC236}">
                <a16:creationId xmlns:a16="http://schemas.microsoft.com/office/drawing/2014/main" id="{E5337AF8-AE48-09B9-F4E2-BEA633FD9CA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5BD53986-42F0-2311-515F-A5CCE46ED4B3}"/>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產品生命週期</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 Life Cycle</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61293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193B0E-1D80-D9C1-1EE7-492EF94E89A8}"/>
              </a:ext>
            </a:extLst>
          </p:cNvPr>
          <p:cNvSpPr/>
          <p:nvPr/>
        </p:nvSpPr>
        <p:spPr>
          <a:xfrm>
            <a:off x="267340" y="2791311"/>
            <a:ext cx="1212954" cy="821956"/>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面對</a:t>
            </a:r>
            <a:r>
              <a:rPr lang="zh-CN" altLang="en-US" sz="1100" dirty="0">
                <a:solidFill>
                  <a:srgbClr val="000000"/>
                </a:solidFill>
                <a:latin typeface="Times New Roman" pitchFamily="18" charset="0"/>
                <a:cs typeface="Times New Roman" pitchFamily="18" charset="0"/>
              </a:rPr>
              <a:t>「成熟」（</a:t>
            </a:r>
            <a:r>
              <a:rPr lang="en-US" altLang="zh-CN" sz="1100" dirty="0">
                <a:solidFill>
                  <a:srgbClr val="000000"/>
                </a:solidFill>
                <a:latin typeface="Times New Roman" pitchFamily="18" charset="0"/>
                <a:cs typeface="Times New Roman" pitchFamily="18" charset="0"/>
              </a:rPr>
              <a:t>Maturity Stage</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市場</a:t>
            </a:r>
            <a:r>
              <a:rPr lang="zh-CN" altLang="en-US" sz="1100" dirty="0">
                <a:solidFill>
                  <a:srgbClr val="000000"/>
                </a:solidFill>
                <a:latin typeface="Times New Roman" pitchFamily="18" charset="0"/>
                <a:cs typeface="Times New Roman" pitchFamily="18" charset="0"/>
              </a:rPr>
              <a:t>之</a:t>
            </a:r>
            <a:r>
              <a:rPr lang="zh-TW" altLang="en-US" sz="1100" dirty="0">
                <a:solidFill>
                  <a:srgbClr val="000000"/>
                </a:solidFill>
                <a:latin typeface="Times New Roman" pitchFamily="18" charset="0"/>
                <a:cs typeface="Times New Roman" pitchFamily="18" charset="0"/>
              </a:rPr>
              <a:t>行銷策略</a:t>
            </a:r>
          </a:p>
        </p:txBody>
      </p:sp>
      <p:sp>
        <p:nvSpPr>
          <p:cNvPr id="3" name="矩形 2">
            <a:extLst>
              <a:ext uri="{FF2B5EF4-FFF2-40B4-BE49-F238E27FC236}">
                <a16:creationId xmlns:a16="http://schemas.microsoft.com/office/drawing/2014/main" id="{9692BAE2-30A9-EAAE-0D49-76E80634D9C4}"/>
              </a:ext>
            </a:extLst>
          </p:cNvPr>
          <p:cNvSpPr/>
          <p:nvPr/>
        </p:nvSpPr>
        <p:spPr>
          <a:xfrm>
            <a:off x="1749509" y="1209400"/>
            <a:ext cx="483692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、擴大滲透率將非使用者轉變成使用者策略（</a:t>
            </a:r>
            <a:r>
              <a:rPr lang="en-US" altLang="zh-TW" sz="1100" dirty="0">
                <a:solidFill>
                  <a:srgbClr val="000000"/>
                </a:solidFill>
                <a:latin typeface="Times New Roman" pitchFamily="18" charset="0"/>
                <a:cs typeface="Times New Roman" pitchFamily="18" charset="0"/>
              </a:rPr>
              <a:t>Increase Penetration Strategy</a:t>
            </a:r>
            <a:r>
              <a:rPr lang="zh-TW" altLang="en-US" sz="1100" dirty="0">
                <a:solidFill>
                  <a:srgbClr val="000000"/>
                </a:solidFill>
                <a:latin typeface="Times New Roman" pitchFamily="18" charset="0"/>
                <a:cs typeface="Times New Roman" pitchFamily="18" charset="0"/>
              </a:rPr>
              <a:t>）</a:t>
            </a:r>
          </a:p>
        </p:txBody>
      </p:sp>
      <p:sp>
        <p:nvSpPr>
          <p:cNvPr id="5" name="左大括号 4">
            <a:extLst>
              <a:ext uri="{FF2B5EF4-FFF2-40B4-BE49-F238E27FC236}">
                <a16:creationId xmlns:a16="http://schemas.microsoft.com/office/drawing/2014/main" id="{7EC0D532-5AD7-F77B-947B-5C7917038F16}"/>
              </a:ext>
            </a:extLst>
          </p:cNvPr>
          <p:cNvSpPr/>
          <p:nvPr/>
        </p:nvSpPr>
        <p:spPr>
          <a:xfrm>
            <a:off x="1474306" y="1258312"/>
            <a:ext cx="264989" cy="390649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2B556D53-0C88-B360-CF61-E66A4D05131F}"/>
              </a:ext>
            </a:extLst>
          </p:cNvPr>
          <p:cNvSpPr/>
          <p:nvPr/>
        </p:nvSpPr>
        <p:spPr>
          <a:xfrm>
            <a:off x="1749508" y="3052837"/>
            <a:ext cx="48369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、延伸使用策略</a:t>
            </a:r>
          </a:p>
        </p:txBody>
      </p:sp>
      <p:sp>
        <p:nvSpPr>
          <p:cNvPr id="7" name="矩形 6">
            <a:extLst>
              <a:ext uri="{FF2B5EF4-FFF2-40B4-BE49-F238E27FC236}">
                <a16:creationId xmlns:a16="http://schemas.microsoft.com/office/drawing/2014/main" id="{FCE1CA4D-B8CF-EB43-5093-B47FA4234C74}"/>
              </a:ext>
            </a:extLst>
          </p:cNvPr>
          <p:cNvSpPr/>
          <p:nvPr/>
        </p:nvSpPr>
        <p:spPr>
          <a:xfrm>
            <a:off x="1749509" y="4850679"/>
            <a:ext cx="48369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、市場擴張策略（</a:t>
            </a:r>
            <a:r>
              <a:rPr lang="en-US" altLang="zh-TW" sz="1100" dirty="0">
                <a:solidFill>
                  <a:srgbClr val="000000"/>
                </a:solidFill>
                <a:latin typeface="Times New Roman" pitchFamily="18" charset="0"/>
                <a:cs typeface="Times New Roman" pitchFamily="18" charset="0"/>
              </a:rPr>
              <a:t>Market Expansion Strategy</a:t>
            </a:r>
            <a:r>
              <a:rPr lang="zh-TW" altLang="en-US" sz="11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90C4D7DB-6564-78A9-8195-41A24204F339}"/>
              </a:ext>
            </a:extLst>
          </p:cNvPr>
          <p:cNvSpPr/>
          <p:nvPr/>
        </p:nvSpPr>
        <p:spPr>
          <a:xfrm>
            <a:off x="6775915" y="567176"/>
            <a:ext cx="46636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、提升產品的價値，因而增加產品的特質、利益或服務。</a:t>
            </a:r>
          </a:p>
        </p:txBody>
      </p:sp>
      <p:sp>
        <p:nvSpPr>
          <p:cNvPr id="28" name="左大括号 27">
            <a:extLst>
              <a:ext uri="{FF2B5EF4-FFF2-40B4-BE49-F238E27FC236}">
                <a16:creationId xmlns:a16="http://schemas.microsoft.com/office/drawing/2014/main" id="{0C676703-4D68-D7E7-E49D-214C2FDFCE46}"/>
              </a:ext>
            </a:extLst>
          </p:cNvPr>
          <p:cNvSpPr/>
          <p:nvPr/>
        </p:nvSpPr>
        <p:spPr>
          <a:xfrm>
            <a:off x="6500711" y="616088"/>
            <a:ext cx="264989" cy="154539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9" name="矩形 28">
            <a:extLst>
              <a:ext uri="{FF2B5EF4-FFF2-40B4-BE49-F238E27FC236}">
                <a16:creationId xmlns:a16="http://schemas.microsoft.com/office/drawing/2014/main" id="{F2F264F2-2F19-1D77-E1D1-F83BC33425D5}"/>
              </a:ext>
            </a:extLst>
          </p:cNvPr>
          <p:cNvSpPr/>
          <p:nvPr/>
        </p:nvSpPr>
        <p:spPr>
          <a:xfrm>
            <a:off x="6775913" y="887217"/>
            <a:ext cx="46636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、提升產品價値，經由整合性系統的設計。</a:t>
            </a:r>
          </a:p>
        </p:txBody>
      </p:sp>
      <p:sp>
        <p:nvSpPr>
          <p:cNvPr id="30" name="矩形 29">
            <a:extLst>
              <a:ext uri="{FF2B5EF4-FFF2-40B4-BE49-F238E27FC236}">
                <a16:creationId xmlns:a16="http://schemas.microsoft.com/office/drawing/2014/main" id="{30BA35A4-C96B-6710-2E7B-5641214EE084}"/>
              </a:ext>
            </a:extLst>
          </p:cNvPr>
          <p:cNvSpPr/>
          <p:nvPr/>
        </p:nvSpPr>
        <p:spPr>
          <a:xfrm>
            <a:off x="6775914" y="1207264"/>
            <a:ext cx="46636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、選定潛在目標區隔市場，並做大量廣告宣傳活動。</a:t>
            </a:r>
          </a:p>
        </p:txBody>
      </p:sp>
      <p:sp>
        <p:nvSpPr>
          <p:cNvPr id="31" name="矩形 30">
            <a:extLst>
              <a:ext uri="{FF2B5EF4-FFF2-40B4-BE49-F238E27FC236}">
                <a16:creationId xmlns:a16="http://schemas.microsoft.com/office/drawing/2014/main" id="{7ADA740C-7702-8353-DEF9-DD2F739CE9B7}"/>
              </a:ext>
            </a:extLst>
          </p:cNvPr>
          <p:cNvSpPr/>
          <p:nvPr/>
        </p:nvSpPr>
        <p:spPr>
          <a:xfrm>
            <a:off x="6775914" y="1527320"/>
            <a:ext cx="46636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、藉由開發創新配銷系統，而改善產品的可行性。</a:t>
            </a:r>
          </a:p>
        </p:txBody>
      </p:sp>
      <p:sp>
        <p:nvSpPr>
          <p:cNvPr id="32" name="矩形 31">
            <a:extLst>
              <a:ext uri="{FF2B5EF4-FFF2-40B4-BE49-F238E27FC236}">
                <a16:creationId xmlns:a16="http://schemas.microsoft.com/office/drawing/2014/main" id="{85FDCEFD-A1C7-CA68-71F9-A2FD193F14CA}"/>
              </a:ext>
            </a:extLst>
          </p:cNvPr>
          <p:cNvSpPr/>
          <p:nvPr/>
        </p:nvSpPr>
        <p:spPr>
          <a:xfrm>
            <a:off x="6775913" y="1847357"/>
            <a:ext cx="46636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、經由業務人員銷售努力，以開發新世代消費者。</a:t>
            </a:r>
          </a:p>
        </p:txBody>
      </p:sp>
      <p:sp>
        <p:nvSpPr>
          <p:cNvPr id="44" name="矩形 43">
            <a:extLst>
              <a:ext uri="{FF2B5EF4-FFF2-40B4-BE49-F238E27FC236}">
                <a16:creationId xmlns:a16="http://schemas.microsoft.com/office/drawing/2014/main" id="{8AEA82AB-B16F-3B81-A6B8-FD18A8765AF1}"/>
              </a:ext>
            </a:extLst>
          </p:cNvPr>
          <p:cNvSpPr/>
          <p:nvPr/>
        </p:nvSpPr>
        <p:spPr>
          <a:xfrm>
            <a:off x="6772673" y="2208514"/>
            <a:ext cx="46636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、經由提供額外附加包裝容量或設計。</a:t>
            </a:r>
          </a:p>
        </p:txBody>
      </p:sp>
      <p:sp>
        <p:nvSpPr>
          <p:cNvPr id="45" name="左大括号 44">
            <a:extLst>
              <a:ext uri="{FF2B5EF4-FFF2-40B4-BE49-F238E27FC236}">
                <a16:creationId xmlns:a16="http://schemas.microsoft.com/office/drawing/2014/main" id="{2B95AC30-B7BC-5B0B-2CA3-F28A1D89FF5B}"/>
              </a:ext>
            </a:extLst>
          </p:cNvPr>
          <p:cNvSpPr/>
          <p:nvPr/>
        </p:nvSpPr>
        <p:spPr>
          <a:xfrm>
            <a:off x="6497469" y="2257426"/>
            <a:ext cx="264989" cy="89998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46" name="矩形 45">
            <a:extLst>
              <a:ext uri="{FF2B5EF4-FFF2-40B4-BE49-F238E27FC236}">
                <a16:creationId xmlns:a16="http://schemas.microsoft.com/office/drawing/2014/main" id="{2B1A7E39-D595-0B5F-A8DD-54E806F0EC21}"/>
              </a:ext>
            </a:extLst>
          </p:cNvPr>
          <p:cNvSpPr/>
          <p:nvPr/>
        </p:nvSpPr>
        <p:spPr>
          <a:xfrm>
            <a:off x="6772671" y="2528555"/>
            <a:ext cx="46636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、鼓勵大容量採購，提供數量折扣誘因，或促銷活動。</a:t>
            </a:r>
          </a:p>
        </p:txBody>
      </p:sp>
      <p:sp>
        <p:nvSpPr>
          <p:cNvPr id="47" name="矩形 46">
            <a:extLst>
              <a:ext uri="{FF2B5EF4-FFF2-40B4-BE49-F238E27FC236}">
                <a16:creationId xmlns:a16="http://schemas.microsoft.com/office/drawing/2014/main" id="{9162521D-D369-5F8D-D146-5A05391E6AF2}"/>
              </a:ext>
            </a:extLst>
          </p:cNvPr>
          <p:cNvSpPr/>
          <p:nvPr/>
        </p:nvSpPr>
        <p:spPr>
          <a:xfrm>
            <a:off x="6772672" y="2848602"/>
            <a:ext cx="46636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、提醒在不同使用環境下之利益。</a:t>
            </a:r>
          </a:p>
        </p:txBody>
      </p:sp>
      <p:sp>
        <p:nvSpPr>
          <p:cNvPr id="50" name="矩形 49">
            <a:extLst>
              <a:ext uri="{FF2B5EF4-FFF2-40B4-BE49-F238E27FC236}">
                <a16:creationId xmlns:a16="http://schemas.microsoft.com/office/drawing/2014/main" id="{C0D87285-08C6-290A-13D1-2830CEB41858}"/>
              </a:ext>
            </a:extLst>
          </p:cNvPr>
          <p:cNvSpPr/>
          <p:nvPr/>
        </p:nvSpPr>
        <p:spPr>
          <a:xfrm>
            <a:off x="6772673" y="3202289"/>
            <a:ext cx="46636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、發展產品缐擴增，以做額外的使用。</a:t>
            </a:r>
          </a:p>
        </p:txBody>
      </p:sp>
      <p:sp>
        <p:nvSpPr>
          <p:cNvPr id="51" name="左大括号 50">
            <a:extLst>
              <a:ext uri="{FF2B5EF4-FFF2-40B4-BE49-F238E27FC236}">
                <a16:creationId xmlns:a16="http://schemas.microsoft.com/office/drawing/2014/main" id="{D5D1A634-571D-270A-7008-1753FF438F0C}"/>
              </a:ext>
            </a:extLst>
          </p:cNvPr>
          <p:cNvSpPr/>
          <p:nvPr/>
        </p:nvSpPr>
        <p:spPr>
          <a:xfrm>
            <a:off x="6497469" y="3251201"/>
            <a:ext cx="264989" cy="89998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52" name="矩形 51">
            <a:extLst>
              <a:ext uri="{FF2B5EF4-FFF2-40B4-BE49-F238E27FC236}">
                <a16:creationId xmlns:a16="http://schemas.microsoft.com/office/drawing/2014/main" id="{FE0E4623-93AE-0BB9-705A-33093BE6A607}"/>
              </a:ext>
            </a:extLst>
          </p:cNvPr>
          <p:cNvSpPr/>
          <p:nvPr/>
        </p:nvSpPr>
        <p:spPr>
          <a:xfrm>
            <a:off x="6772671" y="3522330"/>
            <a:ext cx="46636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、開發及促進新的使用及應用。</a:t>
            </a:r>
          </a:p>
        </p:txBody>
      </p:sp>
      <p:sp>
        <p:nvSpPr>
          <p:cNvPr id="53" name="矩形 52">
            <a:extLst>
              <a:ext uri="{FF2B5EF4-FFF2-40B4-BE49-F238E27FC236}">
                <a16:creationId xmlns:a16="http://schemas.microsoft.com/office/drawing/2014/main" id="{0C6E899A-34AB-0A45-6305-A32BF480CF9D}"/>
              </a:ext>
            </a:extLst>
          </p:cNvPr>
          <p:cNvSpPr/>
          <p:nvPr/>
        </p:nvSpPr>
        <p:spPr>
          <a:xfrm>
            <a:off x="6772672" y="3842377"/>
            <a:ext cx="46636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、與補充性產品搭配促銷。</a:t>
            </a:r>
          </a:p>
        </p:txBody>
      </p:sp>
      <p:sp>
        <p:nvSpPr>
          <p:cNvPr id="54" name="矩形 53">
            <a:extLst>
              <a:ext uri="{FF2B5EF4-FFF2-40B4-BE49-F238E27FC236}">
                <a16:creationId xmlns:a16="http://schemas.microsoft.com/office/drawing/2014/main" id="{FB2D1455-4A12-701F-CD2A-084E9E67DCCC}"/>
              </a:ext>
            </a:extLst>
          </p:cNvPr>
          <p:cNvSpPr/>
          <p:nvPr/>
        </p:nvSpPr>
        <p:spPr>
          <a:xfrm>
            <a:off x="6775915" y="4196201"/>
            <a:ext cx="46636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、發展差異化品牌或產品缐，以抓住不同的區隔目標群體。</a:t>
            </a:r>
          </a:p>
        </p:txBody>
      </p:sp>
      <p:sp>
        <p:nvSpPr>
          <p:cNvPr id="55" name="左大括号 54">
            <a:extLst>
              <a:ext uri="{FF2B5EF4-FFF2-40B4-BE49-F238E27FC236}">
                <a16:creationId xmlns:a16="http://schemas.microsoft.com/office/drawing/2014/main" id="{27FD2CF5-FF7E-99B9-2FC7-E1F66ECF7721}"/>
              </a:ext>
            </a:extLst>
          </p:cNvPr>
          <p:cNvSpPr/>
          <p:nvPr/>
        </p:nvSpPr>
        <p:spPr>
          <a:xfrm>
            <a:off x="6500711" y="4245113"/>
            <a:ext cx="264989" cy="154539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56" name="矩形 55">
            <a:extLst>
              <a:ext uri="{FF2B5EF4-FFF2-40B4-BE49-F238E27FC236}">
                <a16:creationId xmlns:a16="http://schemas.microsoft.com/office/drawing/2014/main" id="{0518E72B-BFF2-CA53-2BD6-4D5E2E817B74}"/>
              </a:ext>
            </a:extLst>
          </p:cNvPr>
          <p:cNvSpPr/>
          <p:nvPr/>
        </p:nvSpPr>
        <p:spPr>
          <a:xfrm>
            <a:off x="6775913" y="4516242"/>
            <a:ext cx="46636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、考慮私有品牌（</a:t>
            </a:r>
            <a:r>
              <a:rPr lang="en-US" altLang="zh-TW" sz="1100" dirty="0">
                <a:solidFill>
                  <a:srgbClr val="000000"/>
                </a:solidFill>
                <a:latin typeface="Times New Roman" pitchFamily="18" charset="0"/>
                <a:cs typeface="Times New Roman" pitchFamily="18" charset="0"/>
              </a:rPr>
              <a:t>Patent Logo, PL</a:t>
            </a:r>
            <a:r>
              <a:rPr lang="zh-TW" altLang="en-US" sz="1100" dirty="0">
                <a:solidFill>
                  <a:srgbClr val="000000"/>
                </a:solidFill>
                <a:latin typeface="Times New Roman" pitchFamily="18" charset="0"/>
                <a:cs typeface="Times New Roman" pitchFamily="18" charset="0"/>
              </a:rPr>
              <a:t>）商品。</a:t>
            </a:r>
          </a:p>
        </p:txBody>
      </p:sp>
      <p:sp>
        <p:nvSpPr>
          <p:cNvPr id="57" name="矩形 56">
            <a:extLst>
              <a:ext uri="{FF2B5EF4-FFF2-40B4-BE49-F238E27FC236}">
                <a16:creationId xmlns:a16="http://schemas.microsoft.com/office/drawing/2014/main" id="{231D6C99-533E-74AF-9520-D67E2C7D4CB8}"/>
              </a:ext>
            </a:extLst>
          </p:cNvPr>
          <p:cNvSpPr/>
          <p:nvPr/>
        </p:nvSpPr>
        <p:spPr>
          <a:xfrm>
            <a:off x="6775914" y="4836289"/>
            <a:ext cx="46636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、建立獨特配銷通路，以更有效觸及潛在客戶。</a:t>
            </a:r>
          </a:p>
        </p:txBody>
      </p:sp>
      <p:sp>
        <p:nvSpPr>
          <p:cNvPr id="58" name="矩形 57">
            <a:extLst>
              <a:ext uri="{FF2B5EF4-FFF2-40B4-BE49-F238E27FC236}">
                <a16:creationId xmlns:a16="http://schemas.microsoft.com/office/drawing/2014/main" id="{C4D8C57F-7016-51B2-8D83-C62FF97E4676}"/>
              </a:ext>
            </a:extLst>
          </p:cNvPr>
          <p:cNvSpPr/>
          <p:nvPr/>
        </p:nvSpPr>
        <p:spPr>
          <a:xfrm>
            <a:off x="6775914" y="5156345"/>
            <a:ext cx="46636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、進入全球市場。</a:t>
            </a:r>
          </a:p>
        </p:txBody>
      </p:sp>
      <p:sp>
        <p:nvSpPr>
          <p:cNvPr id="59" name="矩形 58">
            <a:extLst>
              <a:ext uri="{FF2B5EF4-FFF2-40B4-BE49-F238E27FC236}">
                <a16:creationId xmlns:a16="http://schemas.microsoft.com/office/drawing/2014/main" id="{1636A180-4B3D-9C29-31E8-2D516BC5D9C8}"/>
              </a:ext>
            </a:extLst>
          </p:cNvPr>
          <p:cNvSpPr/>
          <p:nvPr/>
        </p:nvSpPr>
        <p:spPr>
          <a:xfrm>
            <a:off x="6775913" y="5476382"/>
            <a:ext cx="46636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、設計廣告、促銷活動及人員銷售活動，以擴增未被開發的區隔市場。</a:t>
            </a:r>
          </a:p>
        </p:txBody>
      </p:sp>
      <p:sp>
        <p:nvSpPr>
          <p:cNvPr id="60" name="矩形 59">
            <a:extLst>
              <a:ext uri="{FF2B5EF4-FFF2-40B4-BE49-F238E27FC236}">
                <a16:creationId xmlns:a16="http://schemas.microsoft.com/office/drawing/2014/main" id="{27FD2F31-C6E8-1FAC-F912-3628F0651C05}"/>
              </a:ext>
            </a:extLst>
          </p:cNvPr>
          <p:cNvSpPr/>
          <p:nvPr/>
        </p:nvSpPr>
        <p:spPr>
          <a:xfrm>
            <a:off x="3600849" y="2551414"/>
            <a:ext cx="436857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、增加現有使用者的使用頻率</a:t>
            </a:r>
          </a:p>
        </p:txBody>
      </p:sp>
      <p:sp>
        <p:nvSpPr>
          <p:cNvPr id="61" name="左大括号 60">
            <a:extLst>
              <a:ext uri="{FF2B5EF4-FFF2-40B4-BE49-F238E27FC236}">
                <a16:creationId xmlns:a16="http://schemas.microsoft.com/office/drawing/2014/main" id="{53596CBA-663A-7841-15B4-3B278E7A34C7}"/>
              </a:ext>
            </a:extLst>
          </p:cNvPr>
          <p:cNvSpPr/>
          <p:nvPr/>
        </p:nvSpPr>
        <p:spPr>
          <a:xfrm>
            <a:off x="3325644" y="2600326"/>
            <a:ext cx="264989" cy="123825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3" name="矩形 62">
            <a:extLst>
              <a:ext uri="{FF2B5EF4-FFF2-40B4-BE49-F238E27FC236}">
                <a16:creationId xmlns:a16="http://schemas.microsoft.com/office/drawing/2014/main" id="{6D7E3DC5-8227-F26F-D1CE-EDC56E098C71}"/>
              </a:ext>
            </a:extLst>
          </p:cNvPr>
          <p:cNvSpPr/>
          <p:nvPr/>
        </p:nvSpPr>
        <p:spPr>
          <a:xfrm>
            <a:off x="3600847" y="3543927"/>
            <a:ext cx="436857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、鼓勵現有使用者較廣泛多元的使用</a:t>
            </a:r>
          </a:p>
        </p:txBody>
      </p:sp>
      <p:sp>
        <p:nvSpPr>
          <p:cNvPr id="4" name="标题 1">
            <a:extLst>
              <a:ext uri="{FF2B5EF4-FFF2-40B4-BE49-F238E27FC236}">
                <a16:creationId xmlns:a16="http://schemas.microsoft.com/office/drawing/2014/main" id="{2795DC4B-9219-412A-EFFF-8A8B95257755}"/>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0" name="矩形 3">
            <a:extLst>
              <a:ext uri="{FF2B5EF4-FFF2-40B4-BE49-F238E27FC236}">
                <a16:creationId xmlns:a16="http://schemas.microsoft.com/office/drawing/2014/main" id="{70623B00-F3B0-8D0F-03B3-F75B4F2D9669}"/>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面對「成熟」市場</a:t>
            </a:r>
            <a:r>
              <a:rPr lang="zh-CN" altLang="en-US" sz="900" dirty="0">
                <a:solidFill>
                  <a:srgbClr val="000000"/>
                </a:solidFill>
                <a:latin typeface="Times New Roman" pitchFamily="18" charset="0"/>
                <a:cs typeface="Times New Roman" pitchFamily="18" charset="0"/>
              </a:rPr>
              <a:t>之</a:t>
            </a:r>
            <a:r>
              <a:rPr lang="zh-TW" altLang="en-US" sz="900" dirty="0">
                <a:solidFill>
                  <a:srgbClr val="000000"/>
                </a:solidFill>
                <a:latin typeface="Times New Roman" pitchFamily="18" charset="0"/>
                <a:cs typeface="Times New Roman" pitchFamily="18" charset="0"/>
              </a:rPr>
              <a:t>行銷策略</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Maturity Stage</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2441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647700" y="708729"/>
            <a:ext cx="10210800"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「衰退階段」（</a:t>
            </a:r>
            <a:r>
              <a:rPr lang="en-US" altLang="zh-TW" sz="1100" dirty="0">
                <a:solidFill>
                  <a:srgbClr val="4D4D4D"/>
                </a:solidFill>
                <a:latin typeface="Times New Roman" pitchFamily="18" charset="0"/>
                <a:cs typeface="Times New Roman" pitchFamily="18" charset="0"/>
              </a:rPr>
              <a:t>Decline Stage</a:t>
            </a:r>
            <a:r>
              <a:rPr lang="zh-TW" altLang="en-US" sz="1100" dirty="0">
                <a:solidFill>
                  <a:srgbClr val="4D4D4D"/>
                </a:solidFill>
                <a:latin typeface="Times New Roman" pitchFamily="18" charset="0"/>
                <a:cs typeface="Times New Roman" pitchFamily="18" charset="0"/>
              </a:rPr>
              <a:t>）市場的行銷策略（</a:t>
            </a:r>
            <a:r>
              <a:rPr lang="en-US" altLang="zh-TW" sz="1100" dirty="0">
                <a:solidFill>
                  <a:srgbClr val="4D4D4D"/>
                </a:solidFill>
                <a:latin typeface="Times New Roman" pitchFamily="18" charset="0"/>
                <a:cs typeface="Times New Roman" pitchFamily="18" charset="0"/>
              </a:rPr>
              <a:t>Decline Stage</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E508544B-1397-D01F-8ED4-AF502441FD35}"/>
              </a:ext>
            </a:extLst>
          </p:cNvPr>
          <p:cNvSpPr/>
          <p:nvPr/>
        </p:nvSpPr>
        <p:spPr>
          <a:xfrm>
            <a:off x="5147770" y="1246738"/>
            <a:ext cx="400575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、確認弱勢產品，並減少其投資。</a:t>
            </a:r>
          </a:p>
        </p:txBody>
      </p:sp>
      <p:sp>
        <p:nvSpPr>
          <p:cNvPr id="3" name="左大括号 2">
            <a:extLst>
              <a:ext uri="{FF2B5EF4-FFF2-40B4-BE49-F238E27FC236}">
                <a16:creationId xmlns:a16="http://schemas.microsoft.com/office/drawing/2014/main" id="{7048B430-95ED-41C0-8EC3-AFC6A08A1C6B}"/>
              </a:ext>
            </a:extLst>
          </p:cNvPr>
          <p:cNvSpPr/>
          <p:nvPr/>
        </p:nvSpPr>
        <p:spPr>
          <a:xfrm>
            <a:off x="4872565" y="1295650"/>
            <a:ext cx="264989" cy="154539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5" name="矩形 4">
            <a:extLst>
              <a:ext uri="{FF2B5EF4-FFF2-40B4-BE49-F238E27FC236}">
                <a16:creationId xmlns:a16="http://schemas.microsoft.com/office/drawing/2014/main" id="{5E5473CB-6D18-C347-E247-80E651167971}"/>
              </a:ext>
            </a:extLst>
          </p:cNvPr>
          <p:cNvSpPr/>
          <p:nvPr/>
        </p:nvSpPr>
        <p:spPr>
          <a:xfrm>
            <a:off x="5147767" y="1566779"/>
            <a:ext cx="400575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、對於已絕對無望的產品，結束其產銷運作，做退場機制。</a:t>
            </a:r>
          </a:p>
        </p:txBody>
      </p:sp>
      <p:sp>
        <p:nvSpPr>
          <p:cNvPr id="6" name="矩形 5">
            <a:extLst>
              <a:ext uri="{FF2B5EF4-FFF2-40B4-BE49-F238E27FC236}">
                <a16:creationId xmlns:a16="http://schemas.microsoft.com/office/drawing/2014/main" id="{DC3765D9-E69E-74F0-B519-6B6C56853E9B}"/>
              </a:ext>
            </a:extLst>
          </p:cNvPr>
          <p:cNvSpPr/>
          <p:nvPr/>
        </p:nvSpPr>
        <p:spPr>
          <a:xfrm>
            <a:off x="5147768" y="1886826"/>
            <a:ext cx="400575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、將售價降低，打折出售，以收回現金週轉之用。</a:t>
            </a:r>
          </a:p>
        </p:txBody>
      </p:sp>
      <p:sp>
        <p:nvSpPr>
          <p:cNvPr id="7" name="矩形 6">
            <a:extLst>
              <a:ext uri="{FF2B5EF4-FFF2-40B4-BE49-F238E27FC236}">
                <a16:creationId xmlns:a16="http://schemas.microsoft.com/office/drawing/2014/main" id="{F4BB641E-4CE5-3969-A316-14AA91142AFB}"/>
              </a:ext>
            </a:extLst>
          </p:cNvPr>
          <p:cNvSpPr/>
          <p:nvPr/>
        </p:nvSpPr>
        <p:spPr>
          <a:xfrm>
            <a:off x="5147768" y="2206882"/>
            <a:ext cx="400575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、增加各方面投資，以確保使衰退再回復到正常水準。</a:t>
            </a:r>
          </a:p>
        </p:txBody>
      </p:sp>
      <p:sp>
        <p:nvSpPr>
          <p:cNvPr id="10" name="矩形 9">
            <a:extLst>
              <a:ext uri="{FF2B5EF4-FFF2-40B4-BE49-F238E27FC236}">
                <a16:creationId xmlns:a16="http://schemas.microsoft.com/office/drawing/2014/main" id="{5DCC680D-D98E-954A-2170-F2866E732D95}"/>
              </a:ext>
            </a:extLst>
          </p:cNvPr>
          <p:cNvSpPr/>
          <p:nvPr/>
        </p:nvSpPr>
        <p:spPr>
          <a:xfrm>
            <a:off x="5147768" y="2526919"/>
            <a:ext cx="400575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、增加於强調產品的投資，以獲取第一市場占有率。</a:t>
            </a:r>
          </a:p>
        </p:txBody>
      </p:sp>
      <p:sp>
        <p:nvSpPr>
          <p:cNvPr id="11" name="矩形 10">
            <a:extLst>
              <a:ext uri="{FF2B5EF4-FFF2-40B4-BE49-F238E27FC236}">
                <a16:creationId xmlns:a16="http://schemas.microsoft.com/office/drawing/2014/main" id="{C933B74F-AAB7-8CAA-4543-13B8A2D58549}"/>
              </a:ext>
            </a:extLst>
          </p:cNvPr>
          <p:cNvSpPr/>
          <p:nvPr/>
        </p:nvSpPr>
        <p:spPr>
          <a:xfrm>
            <a:off x="1562101" y="1911284"/>
            <a:ext cx="330535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「衰退階段」（</a:t>
            </a:r>
            <a:r>
              <a:rPr lang="en-US" altLang="zh-TW" sz="1100" dirty="0">
                <a:solidFill>
                  <a:srgbClr val="000000"/>
                </a:solidFill>
                <a:latin typeface="Times New Roman" pitchFamily="18" charset="0"/>
                <a:cs typeface="Times New Roman" pitchFamily="18" charset="0"/>
              </a:rPr>
              <a:t>Decline Stage</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市場之</a:t>
            </a:r>
            <a:r>
              <a:rPr lang="zh-TW" altLang="en-US" sz="1100" dirty="0">
                <a:solidFill>
                  <a:srgbClr val="000000"/>
                </a:solidFill>
                <a:latin typeface="Times New Roman" pitchFamily="18" charset="0"/>
                <a:cs typeface="Times New Roman" pitchFamily="18" charset="0"/>
              </a:rPr>
              <a:t>行銷策略</a:t>
            </a:r>
          </a:p>
        </p:txBody>
      </p:sp>
      <p:sp>
        <p:nvSpPr>
          <p:cNvPr id="12" name="矩形 11">
            <a:extLst>
              <a:ext uri="{FF2B5EF4-FFF2-40B4-BE49-F238E27FC236}">
                <a16:creationId xmlns:a16="http://schemas.microsoft.com/office/drawing/2014/main" id="{950173EC-FE52-F8A9-1FC1-7067B18F6C30}"/>
              </a:ext>
            </a:extLst>
          </p:cNvPr>
          <p:cNvSpPr/>
          <p:nvPr/>
        </p:nvSpPr>
        <p:spPr>
          <a:xfrm>
            <a:off x="3966669" y="3299365"/>
            <a:ext cx="689183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、銷售額（量）連年下降或成長很微小。</a:t>
            </a:r>
          </a:p>
        </p:txBody>
      </p:sp>
      <p:sp>
        <p:nvSpPr>
          <p:cNvPr id="13" name="左大括号 12">
            <a:extLst>
              <a:ext uri="{FF2B5EF4-FFF2-40B4-BE49-F238E27FC236}">
                <a16:creationId xmlns:a16="http://schemas.microsoft.com/office/drawing/2014/main" id="{6D15BC06-AA15-1358-76AE-AF4E1BB982CD}"/>
              </a:ext>
            </a:extLst>
          </p:cNvPr>
          <p:cNvSpPr/>
          <p:nvPr/>
        </p:nvSpPr>
        <p:spPr>
          <a:xfrm>
            <a:off x="3691465" y="3348277"/>
            <a:ext cx="264989" cy="186924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8FAAB975-352F-57D0-E6C4-C2E955B2EF25}"/>
              </a:ext>
            </a:extLst>
          </p:cNvPr>
          <p:cNvSpPr/>
          <p:nvPr/>
        </p:nvSpPr>
        <p:spPr>
          <a:xfrm>
            <a:off x="3966666" y="3619406"/>
            <a:ext cx="689183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、價格不斷下跌；無法回升。</a:t>
            </a:r>
          </a:p>
        </p:txBody>
      </p:sp>
      <p:sp>
        <p:nvSpPr>
          <p:cNvPr id="15" name="矩形 14">
            <a:extLst>
              <a:ext uri="{FF2B5EF4-FFF2-40B4-BE49-F238E27FC236}">
                <a16:creationId xmlns:a16="http://schemas.microsoft.com/office/drawing/2014/main" id="{5A4E05B2-107B-60AE-1921-B279C82E20D4}"/>
              </a:ext>
            </a:extLst>
          </p:cNvPr>
          <p:cNvSpPr/>
          <p:nvPr/>
        </p:nvSpPr>
        <p:spPr>
          <a:xfrm>
            <a:off x="3966667" y="3939453"/>
            <a:ext cx="689183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、利潤也因價格下跌而連帶縮減，甚至虧損經營。</a:t>
            </a:r>
          </a:p>
        </p:txBody>
      </p:sp>
      <p:sp>
        <p:nvSpPr>
          <p:cNvPr id="16" name="矩形 15">
            <a:extLst>
              <a:ext uri="{FF2B5EF4-FFF2-40B4-BE49-F238E27FC236}">
                <a16:creationId xmlns:a16="http://schemas.microsoft.com/office/drawing/2014/main" id="{FADF0D9B-C84C-88FB-92E5-28C7B35BA570}"/>
              </a:ext>
            </a:extLst>
          </p:cNvPr>
          <p:cNvSpPr/>
          <p:nvPr/>
        </p:nvSpPr>
        <p:spPr>
          <a:xfrm>
            <a:off x="3966667" y="4259509"/>
            <a:ext cx="689183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、面臨新的替代品出現</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例如：木質網球拍已經為纖維網球拍取代。</a:t>
            </a:r>
          </a:p>
        </p:txBody>
      </p:sp>
      <p:sp>
        <p:nvSpPr>
          <p:cNvPr id="17" name="矩形 16">
            <a:extLst>
              <a:ext uri="{FF2B5EF4-FFF2-40B4-BE49-F238E27FC236}">
                <a16:creationId xmlns:a16="http://schemas.microsoft.com/office/drawing/2014/main" id="{4A8622BB-F6FC-2A73-105C-F6318B96F433}"/>
              </a:ext>
            </a:extLst>
          </p:cNvPr>
          <p:cNvSpPr/>
          <p:nvPr/>
        </p:nvSpPr>
        <p:spPr>
          <a:xfrm>
            <a:off x="3966667" y="4579546"/>
            <a:ext cx="689183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、產品的功能無法有效做新的突破。</a:t>
            </a:r>
          </a:p>
        </p:txBody>
      </p:sp>
      <p:sp>
        <p:nvSpPr>
          <p:cNvPr id="18" name="矩形 17">
            <a:extLst>
              <a:ext uri="{FF2B5EF4-FFF2-40B4-BE49-F238E27FC236}">
                <a16:creationId xmlns:a16="http://schemas.microsoft.com/office/drawing/2014/main" id="{0FFFD29F-4E3E-2641-4122-C773EB369BDB}"/>
              </a:ext>
            </a:extLst>
          </p:cNvPr>
          <p:cNvSpPr/>
          <p:nvPr/>
        </p:nvSpPr>
        <p:spPr>
          <a:xfrm>
            <a:off x="742950" y="4125836"/>
            <a:ext cx="2943409"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「衰退階段」（</a:t>
            </a:r>
            <a:r>
              <a:rPr lang="en-US" altLang="zh-TW" sz="1100" dirty="0">
                <a:solidFill>
                  <a:srgbClr val="000000"/>
                </a:solidFill>
                <a:latin typeface="Times New Roman" pitchFamily="18" charset="0"/>
                <a:cs typeface="Times New Roman" pitchFamily="18" charset="0"/>
              </a:rPr>
              <a:t>Decline Stage</a:t>
            </a:r>
            <a:r>
              <a:rPr lang="zh-TW" altLang="en-US" sz="1100" dirty="0">
                <a:solidFill>
                  <a:srgbClr val="000000"/>
                </a:solidFill>
                <a:latin typeface="Times New Roman" pitchFamily="18" charset="0"/>
                <a:cs typeface="Times New Roman" pitchFamily="18" charset="0"/>
              </a:rPr>
              <a:t>）產品之跡象</a:t>
            </a:r>
          </a:p>
        </p:txBody>
      </p:sp>
      <p:sp>
        <p:nvSpPr>
          <p:cNvPr id="19" name="矩形 18">
            <a:extLst>
              <a:ext uri="{FF2B5EF4-FFF2-40B4-BE49-F238E27FC236}">
                <a16:creationId xmlns:a16="http://schemas.microsoft.com/office/drawing/2014/main" id="{74A1B226-89F0-4F0E-F388-F129F704980F}"/>
              </a:ext>
            </a:extLst>
          </p:cNvPr>
          <p:cNvSpPr/>
          <p:nvPr/>
        </p:nvSpPr>
        <p:spPr>
          <a:xfrm>
            <a:off x="3966667" y="4903396"/>
            <a:ext cx="689183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、面臨顧客對此需求的減弱</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例如：過去縫紉機銷售，已因消費者購買成衣的習慣，而漸漸失去它的市場。</a:t>
            </a:r>
          </a:p>
        </p:txBody>
      </p:sp>
      <p:sp>
        <p:nvSpPr>
          <p:cNvPr id="20" name="标题 1">
            <a:extLst>
              <a:ext uri="{FF2B5EF4-FFF2-40B4-BE49-F238E27FC236}">
                <a16:creationId xmlns:a16="http://schemas.microsoft.com/office/drawing/2014/main" id="{475A3020-1E5B-C6BE-2A39-D0A133C9541D}"/>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21" name="矩形 3">
            <a:extLst>
              <a:ext uri="{FF2B5EF4-FFF2-40B4-BE49-F238E27FC236}">
                <a16:creationId xmlns:a16="http://schemas.microsoft.com/office/drawing/2014/main" id="{4E650C2E-3330-CA7B-EB36-A8E65142EAB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面對「衰退階段」市場</a:t>
            </a:r>
            <a:r>
              <a:rPr lang="zh-CN" altLang="en-US" sz="900" dirty="0">
                <a:solidFill>
                  <a:srgbClr val="000000"/>
                </a:solidFill>
                <a:latin typeface="Times New Roman" pitchFamily="18" charset="0"/>
                <a:cs typeface="Times New Roman" pitchFamily="18" charset="0"/>
              </a:rPr>
              <a:t>之</a:t>
            </a:r>
            <a:r>
              <a:rPr lang="zh-TW" altLang="en-US" sz="900" dirty="0">
                <a:solidFill>
                  <a:srgbClr val="000000"/>
                </a:solidFill>
                <a:latin typeface="Times New Roman" pitchFamily="18" charset="0"/>
                <a:cs typeface="Times New Roman" pitchFamily="18" charset="0"/>
              </a:rPr>
              <a:t>行銷策略</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Decline Stage</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654144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169346" y="1002882"/>
            <a:ext cx="8300447"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面對「導入期」（</a:t>
            </a:r>
            <a:r>
              <a:rPr lang="en-US" altLang="zh-TW" sz="1100" dirty="0">
                <a:solidFill>
                  <a:srgbClr val="4D4D4D"/>
                </a:solidFill>
                <a:latin typeface="Times New Roman" pitchFamily="18" charset="0"/>
                <a:cs typeface="Times New Roman" pitchFamily="18" charset="0"/>
              </a:rPr>
              <a:t>Introduction Stage</a:t>
            </a:r>
            <a:r>
              <a:rPr lang="zh-TW" altLang="en-US" sz="1100" dirty="0">
                <a:solidFill>
                  <a:srgbClr val="4D4D4D"/>
                </a:solidFill>
                <a:latin typeface="Times New Roman" pitchFamily="18" charset="0"/>
                <a:cs typeface="Times New Roman" pitchFamily="18" charset="0"/>
              </a:rPr>
              <a:t>）市場的行銷策略</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D995D72E-A05B-82CF-180C-5C24AA2463B6}"/>
              </a:ext>
            </a:extLst>
          </p:cNvPr>
          <p:cNvSpPr/>
          <p:nvPr/>
        </p:nvSpPr>
        <p:spPr>
          <a:xfrm>
            <a:off x="493071" y="3064587"/>
            <a:ext cx="1546698" cy="821956"/>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面對「導入期」（</a:t>
            </a:r>
            <a:r>
              <a:rPr lang="en-US" altLang="zh-TW" sz="1100" dirty="0">
                <a:solidFill>
                  <a:srgbClr val="000000"/>
                </a:solidFill>
                <a:latin typeface="Times New Roman" pitchFamily="18" charset="0"/>
                <a:cs typeface="Times New Roman" pitchFamily="18" charset="0"/>
              </a:rPr>
              <a:t>Introduction Stage</a:t>
            </a:r>
            <a:r>
              <a:rPr lang="zh-TW" altLang="en-US" sz="1100" dirty="0">
                <a:solidFill>
                  <a:srgbClr val="000000"/>
                </a:solidFill>
                <a:latin typeface="Times New Roman" pitchFamily="18" charset="0"/>
                <a:cs typeface="Times New Roman" pitchFamily="18" charset="0"/>
              </a:rPr>
              <a:t>）市場</a:t>
            </a:r>
            <a:r>
              <a:rPr lang="zh-CN" altLang="en-US" sz="1100" dirty="0">
                <a:solidFill>
                  <a:srgbClr val="000000"/>
                </a:solidFill>
                <a:latin typeface="Times New Roman" pitchFamily="18" charset="0"/>
                <a:cs typeface="Times New Roman" pitchFamily="18" charset="0"/>
              </a:rPr>
              <a:t>之</a:t>
            </a:r>
            <a:r>
              <a:rPr lang="zh-TW" altLang="en-US" sz="1100" dirty="0">
                <a:solidFill>
                  <a:srgbClr val="000000"/>
                </a:solidFill>
                <a:latin typeface="Times New Roman" pitchFamily="18" charset="0"/>
                <a:cs typeface="Times New Roman" pitchFamily="18" charset="0"/>
              </a:rPr>
              <a:t>行銷策略</a:t>
            </a:r>
          </a:p>
        </p:txBody>
      </p:sp>
      <p:sp>
        <p:nvSpPr>
          <p:cNvPr id="21" name="矩形 20">
            <a:extLst>
              <a:ext uri="{FF2B5EF4-FFF2-40B4-BE49-F238E27FC236}">
                <a16:creationId xmlns:a16="http://schemas.microsoft.com/office/drawing/2014/main" id="{745D064D-843B-3466-9791-2AAA89AFBAFE}"/>
              </a:ext>
            </a:extLst>
          </p:cNvPr>
          <p:cNvSpPr/>
          <p:nvPr/>
        </p:nvSpPr>
        <p:spPr>
          <a:xfrm>
            <a:off x="7248923" y="1675114"/>
            <a:ext cx="366672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、大部分人並不知道產品存在。</a:t>
            </a:r>
          </a:p>
        </p:txBody>
      </p:sp>
      <p:sp>
        <p:nvSpPr>
          <p:cNvPr id="22" name="左大括号 21">
            <a:extLst>
              <a:ext uri="{FF2B5EF4-FFF2-40B4-BE49-F238E27FC236}">
                <a16:creationId xmlns:a16="http://schemas.microsoft.com/office/drawing/2014/main" id="{9A3D2B5D-5CF2-FBD3-D929-C3E216285F19}"/>
              </a:ext>
            </a:extLst>
          </p:cNvPr>
          <p:cNvSpPr/>
          <p:nvPr/>
        </p:nvSpPr>
        <p:spPr>
          <a:xfrm>
            <a:off x="6973719" y="1724026"/>
            <a:ext cx="264989" cy="186732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3" name="矩形 22">
            <a:extLst>
              <a:ext uri="{FF2B5EF4-FFF2-40B4-BE49-F238E27FC236}">
                <a16:creationId xmlns:a16="http://schemas.microsoft.com/office/drawing/2014/main" id="{00B8E1FA-57B5-DD22-2956-868F7B11FE0B}"/>
              </a:ext>
            </a:extLst>
          </p:cNvPr>
          <p:cNvSpPr/>
          <p:nvPr/>
        </p:nvSpPr>
        <p:spPr>
          <a:xfrm>
            <a:off x="7248921" y="1995155"/>
            <a:ext cx="366672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、知道該產品的消費者願意以高價擁有它。</a:t>
            </a:r>
          </a:p>
        </p:txBody>
      </p:sp>
      <p:sp>
        <p:nvSpPr>
          <p:cNvPr id="24" name="矩形 23">
            <a:extLst>
              <a:ext uri="{FF2B5EF4-FFF2-40B4-BE49-F238E27FC236}">
                <a16:creationId xmlns:a16="http://schemas.microsoft.com/office/drawing/2014/main" id="{BE30804F-84E8-BDCD-70B7-704CC483E92D}"/>
              </a:ext>
            </a:extLst>
          </p:cNvPr>
          <p:cNvSpPr/>
          <p:nvPr/>
        </p:nvSpPr>
        <p:spPr>
          <a:xfrm>
            <a:off x="7248922" y="2315202"/>
            <a:ext cx="36667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、面對潛在產品競爭，企業要建立品牌偏好。</a:t>
            </a:r>
          </a:p>
        </p:txBody>
      </p:sp>
      <p:sp>
        <p:nvSpPr>
          <p:cNvPr id="25" name="矩形 24">
            <a:extLst>
              <a:ext uri="{FF2B5EF4-FFF2-40B4-BE49-F238E27FC236}">
                <a16:creationId xmlns:a16="http://schemas.microsoft.com/office/drawing/2014/main" id="{05676B81-8000-99AB-8927-17CCD0346F44}"/>
              </a:ext>
            </a:extLst>
          </p:cNvPr>
          <p:cNvSpPr/>
          <p:nvPr/>
        </p:nvSpPr>
        <p:spPr>
          <a:xfrm>
            <a:off x="7248923" y="3792839"/>
            <a:ext cx="366672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、市場非常大。</a:t>
            </a:r>
          </a:p>
        </p:txBody>
      </p:sp>
      <p:sp>
        <p:nvSpPr>
          <p:cNvPr id="26" name="左大括号 25">
            <a:extLst>
              <a:ext uri="{FF2B5EF4-FFF2-40B4-BE49-F238E27FC236}">
                <a16:creationId xmlns:a16="http://schemas.microsoft.com/office/drawing/2014/main" id="{534E6931-22CA-58F1-691C-ACBD43853DF9}"/>
              </a:ext>
            </a:extLst>
          </p:cNvPr>
          <p:cNvSpPr/>
          <p:nvPr/>
        </p:nvSpPr>
        <p:spPr>
          <a:xfrm>
            <a:off x="6973719" y="3841751"/>
            <a:ext cx="264989" cy="89998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7" name="矩形 26">
            <a:extLst>
              <a:ext uri="{FF2B5EF4-FFF2-40B4-BE49-F238E27FC236}">
                <a16:creationId xmlns:a16="http://schemas.microsoft.com/office/drawing/2014/main" id="{8B6F0D3F-48B4-049D-DA8D-BC04CEB5D2BF}"/>
              </a:ext>
            </a:extLst>
          </p:cNvPr>
          <p:cNvSpPr/>
          <p:nvPr/>
        </p:nvSpPr>
        <p:spPr>
          <a:xfrm>
            <a:off x="7248921" y="4112880"/>
            <a:ext cx="366672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、購買者非常重視價格，價格敏感度高。</a:t>
            </a:r>
          </a:p>
        </p:txBody>
      </p:sp>
      <p:sp>
        <p:nvSpPr>
          <p:cNvPr id="28" name="矩形 27">
            <a:extLst>
              <a:ext uri="{FF2B5EF4-FFF2-40B4-BE49-F238E27FC236}">
                <a16:creationId xmlns:a16="http://schemas.microsoft.com/office/drawing/2014/main" id="{AB51C0CE-D609-0A43-E27F-45F258C78E7E}"/>
              </a:ext>
            </a:extLst>
          </p:cNvPr>
          <p:cNvSpPr/>
          <p:nvPr/>
        </p:nvSpPr>
        <p:spPr>
          <a:xfrm>
            <a:off x="7248922" y="4432927"/>
            <a:ext cx="36667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、未來潛在競爭激烈，進入門檻低。</a:t>
            </a:r>
          </a:p>
        </p:txBody>
      </p:sp>
      <p:sp>
        <p:nvSpPr>
          <p:cNvPr id="29" name="矩形 28">
            <a:extLst>
              <a:ext uri="{FF2B5EF4-FFF2-40B4-BE49-F238E27FC236}">
                <a16:creationId xmlns:a16="http://schemas.microsoft.com/office/drawing/2014/main" id="{27C118E6-7FAB-A062-DA46-2BCC3856E1B5}"/>
              </a:ext>
            </a:extLst>
          </p:cNvPr>
          <p:cNvSpPr/>
          <p:nvPr/>
        </p:nvSpPr>
        <p:spPr>
          <a:xfrm>
            <a:off x="2314973" y="2475214"/>
            <a:ext cx="505737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、快速吸脂策略（</a:t>
            </a:r>
            <a:r>
              <a:rPr lang="en-US" altLang="zh-TW" sz="1100" dirty="0">
                <a:solidFill>
                  <a:srgbClr val="000000"/>
                </a:solidFill>
                <a:latin typeface="Times New Roman" pitchFamily="18" charset="0"/>
                <a:cs typeface="Times New Roman" pitchFamily="18" charset="0"/>
              </a:rPr>
              <a:t>Market-skimming Stage</a:t>
            </a:r>
            <a:r>
              <a:rPr lang="zh-TW" altLang="en-US" sz="1100" dirty="0">
                <a:solidFill>
                  <a:srgbClr val="000000"/>
                </a:solidFill>
                <a:latin typeface="Times New Roman" pitchFamily="18" charset="0"/>
                <a:cs typeface="Times New Roman" pitchFamily="18" charset="0"/>
              </a:rPr>
              <a:t>）（產品售價高），適用狀況：</a:t>
            </a:r>
          </a:p>
        </p:txBody>
      </p:sp>
      <p:sp>
        <p:nvSpPr>
          <p:cNvPr id="30" name="左大括号 29">
            <a:extLst>
              <a:ext uri="{FF2B5EF4-FFF2-40B4-BE49-F238E27FC236}">
                <a16:creationId xmlns:a16="http://schemas.microsoft.com/office/drawing/2014/main" id="{73175C8D-5684-E3EC-1B00-B5C11BC84A98}"/>
              </a:ext>
            </a:extLst>
          </p:cNvPr>
          <p:cNvSpPr/>
          <p:nvPr/>
        </p:nvSpPr>
        <p:spPr>
          <a:xfrm>
            <a:off x="2039769" y="2524126"/>
            <a:ext cx="264989" cy="19028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1" name="矩形 30">
            <a:extLst>
              <a:ext uri="{FF2B5EF4-FFF2-40B4-BE49-F238E27FC236}">
                <a16:creationId xmlns:a16="http://schemas.microsoft.com/office/drawing/2014/main" id="{BC911528-60A4-8A7A-5CC6-9B4727921924}"/>
              </a:ext>
            </a:extLst>
          </p:cNvPr>
          <p:cNvSpPr/>
          <p:nvPr/>
        </p:nvSpPr>
        <p:spPr>
          <a:xfrm>
            <a:off x="2314972" y="4115427"/>
            <a:ext cx="505737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、快速滲透策略（促銷程度高、產品售價低），適用狀況：</a:t>
            </a:r>
          </a:p>
        </p:txBody>
      </p:sp>
      <p:sp>
        <p:nvSpPr>
          <p:cNvPr id="32" name="矩形 31">
            <a:extLst>
              <a:ext uri="{FF2B5EF4-FFF2-40B4-BE49-F238E27FC236}">
                <a16:creationId xmlns:a16="http://schemas.microsoft.com/office/drawing/2014/main" id="{BD9881FF-5936-87D2-80CA-439CB1C4F262}"/>
              </a:ext>
            </a:extLst>
          </p:cNvPr>
          <p:cNvSpPr/>
          <p:nvPr/>
        </p:nvSpPr>
        <p:spPr>
          <a:xfrm>
            <a:off x="7248923" y="2637139"/>
            <a:ext cx="366672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、產品具有相當的獨特性及差異化。</a:t>
            </a:r>
          </a:p>
        </p:txBody>
      </p:sp>
      <p:sp>
        <p:nvSpPr>
          <p:cNvPr id="33" name="矩形 32">
            <a:extLst>
              <a:ext uri="{FF2B5EF4-FFF2-40B4-BE49-F238E27FC236}">
                <a16:creationId xmlns:a16="http://schemas.microsoft.com/office/drawing/2014/main" id="{1831A8EE-CE84-72CE-4019-37ACEAE4D9A7}"/>
              </a:ext>
            </a:extLst>
          </p:cNvPr>
          <p:cNvSpPr/>
          <p:nvPr/>
        </p:nvSpPr>
        <p:spPr>
          <a:xfrm>
            <a:off x="7248921" y="2957180"/>
            <a:ext cx="366672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、產品率先推出市場，市場暫時不易出現太多競爭者。</a:t>
            </a:r>
          </a:p>
        </p:txBody>
      </p:sp>
      <p:sp>
        <p:nvSpPr>
          <p:cNvPr id="34" name="矩形 33">
            <a:extLst>
              <a:ext uri="{FF2B5EF4-FFF2-40B4-BE49-F238E27FC236}">
                <a16:creationId xmlns:a16="http://schemas.microsoft.com/office/drawing/2014/main" id="{CF9F17EF-A956-B84B-6FE5-DEBEEBE7D6AA}"/>
              </a:ext>
            </a:extLst>
          </p:cNvPr>
          <p:cNvSpPr/>
          <p:nvPr/>
        </p:nvSpPr>
        <p:spPr>
          <a:xfrm>
            <a:off x="7248922" y="3277227"/>
            <a:ext cx="36667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、初期進入門檻高。</a:t>
            </a:r>
          </a:p>
        </p:txBody>
      </p:sp>
      <p:sp>
        <p:nvSpPr>
          <p:cNvPr id="2" name="标题 1">
            <a:extLst>
              <a:ext uri="{FF2B5EF4-FFF2-40B4-BE49-F238E27FC236}">
                <a16:creationId xmlns:a16="http://schemas.microsoft.com/office/drawing/2014/main" id="{AD6F4DF3-2B20-DCF7-1ED6-80F67871740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136A13AF-F7FD-F25B-9394-6BDAD6F41D4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面對「導入期」市場</a:t>
            </a:r>
            <a:r>
              <a:rPr lang="zh-CN" altLang="en-US" sz="900" dirty="0">
                <a:solidFill>
                  <a:srgbClr val="000000"/>
                </a:solidFill>
                <a:latin typeface="Times New Roman" pitchFamily="18" charset="0"/>
                <a:cs typeface="Times New Roman" pitchFamily="18" charset="0"/>
              </a:rPr>
              <a:t>之</a:t>
            </a:r>
            <a:r>
              <a:rPr lang="zh-TW" altLang="en-US" sz="900" dirty="0">
                <a:solidFill>
                  <a:srgbClr val="000000"/>
                </a:solidFill>
                <a:latin typeface="Times New Roman" pitchFamily="18" charset="0"/>
                <a:cs typeface="Times New Roman" pitchFamily="18" charset="0"/>
              </a:rPr>
              <a:t>行銷策略</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Introduction Stage</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698245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178871" y="1231513"/>
            <a:ext cx="8300447"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面對「成長期」（</a:t>
            </a:r>
            <a:r>
              <a:rPr lang="en-US" altLang="zh-TW" sz="1100" dirty="0">
                <a:solidFill>
                  <a:srgbClr val="4D4D4D"/>
                </a:solidFill>
                <a:latin typeface="Times New Roman" pitchFamily="18" charset="0"/>
                <a:cs typeface="Times New Roman" pitchFamily="18" charset="0"/>
              </a:rPr>
              <a:t>Growth Stage</a:t>
            </a:r>
            <a:r>
              <a:rPr lang="zh-TW" altLang="en-US" sz="1100" dirty="0">
                <a:solidFill>
                  <a:srgbClr val="4D4D4D"/>
                </a:solidFill>
                <a:latin typeface="Times New Roman" pitchFamily="18" charset="0"/>
                <a:cs typeface="Times New Roman" pitchFamily="18" charset="0"/>
              </a:rPr>
              <a:t>）市場的行銷策略</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745D064D-843B-3466-9791-2AAA89AFBAFE}"/>
              </a:ext>
            </a:extLst>
          </p:cNvPr>
          <p:cNvSpPr/>
          <p:nvPr/>
        </p:nvSpPr>
        <p:spPr>
          <a:xfrm>
            <a:off x="4867674" y="2350743"/>
            <a:ext cx="54479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、增加產品樣式，專注於改善產品</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品質、内容、外觀、包裝設計、大小尺寸等。</a:t>
            </a:r>
          </a:p>
        </p:txBody>
      </p:sp>
      <p:sp>
        <p:nvSpPr>
          <p:cNvPr id="22" name="左大括号 21">
            <a:extLst>
              <a:ext uri="{FF2B5EF4-FFF2-40B4-BE49-F238E27FC236}">
                <a16:creationId xmlns:a16="http://schemas.microsoft.com/office/drawing/2014/main" id="{9A3D2B5D-5CF2-FBD3-D929-C3E216285F19}"/>
              </a:ext>
            </a:extLst>
          </p:cNvPr>
          <p:cNvSpPr/>
          <p:nvPr/>
        </p:nvSpPr>
        <p:spPr>
          <a:xfrm>
            <a:off x="4592469" y="2399655"/>
            <a:ext cx="264989" cy="15472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3" name="矩形 22">
            <a:extLst>
              <a:ext uri="{FF2B5EF4-FFF2-40B4-BE49-F238E27FC236}">
                <a16:creationId xmlns:a16="http://schemas.microsoft.com/office/drawing/2014/main" id="{00B8E1FA-57B5-DD22-2956-868F7B11FE0B}"/>
              </a:ext>
            </a:extLst>
          </p:cNvPr>
          <p:cNvSpPr/>
          <p:nvPr/>
        </p:nvSpPr>
        <p:spPr>
          <a:xfrm>
            <a:off x="4867671" y="2670784"/>
            <a:ext cx="544790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、進入新的市場區隔。</a:t>
            </a:r>
          </a:p>
        </p:txBody>
      </p:sp>
      <p:sp>
        <p:nvSpPr>
          <p:cNvPr id="24" name="矩形 23">
            <a:extLst>
              <a:ext uri="{FF2B5EF4-FFF2-40B4-BE49-F238E27FC236}">
                <a16:creationId xmlns:a16="http://schemas.microsoft.com/office/drawing/2014/main" id="{BE30804F-84E8-BDCD-70B7-704CC483E92D}"/>
              </a:ext>
            </a:extLst>
          </p:cNvPr>
          <p:cNvSpPr/>
          <p:nvPr/>
        </p:nvSpPr>
        <p:spPr>
          <a:xfrm>
            <a:off x="4867672" y="2990831"/>
            <a:ext cx="544790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、進入新的配銷通路。</a:t>
            </a:r>
          </a:p>
        </p:txBody>
      </p:sp>
      <p:sp>
        <p:nvSpPr>
          <p:cNvPr id="29" name="矩形 28">
            <a:extLst>
              <a:ext uri="{FF2B5EF4-FFF2-40B4-BE49-F238E27FC236}">
                <a16:creationId xmlns:a16="http://schemas.microsoft.com/office/drawing/2014/main" id="{27C118E6-7FAB-A062-DA46-2BCC3856E1B5}"/>
              </a:ext>
            </a:extLst>
          </p:cNvPr>
          <p:cNvSpPr/>
          <p:nvPr/>
        </p:nvSpPr>
        <p:spPr>
          <a:xfrm>
            <a:off x="1238250" y="3016231"/>
            <a:ext cx="3354219"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面對「成長期」（</a:t>
            </a:r>
            <a:r>
              <a:rPr lang="en-US" altLang="zh-TW" sz="1100" dirty="0">
                <a:solidFill>
                  <a:srgbClr val="000000"/>
                </a:solidFill>
                <a:latin typeface="Times New Roman" pitchFamily="18" charset="0"/>
                <a:cs typeface="Times New Roman" pitchFamily="18" charset="0"/>
              </a:rPr>
              <a:t>Growth Stage</a:t>
            </a:r>
            <a:r>
              <a:rPr lang="zh-TW" altLang="en-US" sz="1100" dirty="0">
                <a:solidFill>
                  <a:srgbClr val="000000"/>
                </a:solidFill>
                <a:latin typeface="Times New Roman" pitchFamily="18" charset="0"/>
                <a:cs typeface="Times New Roman" pitchFamily="18" charset="0"/>
              </a:rPr>
              <a:t>）市場</a:t>
            </a:r>
            <a:r>
              <a:rPr lang="zh-CN" altLang="en-US" sz="1100" dirty="0">
                <a:solidFill>
                  <a:srgbClr val="000000"/>
                </a:solidFill>
                <a:latin typeface="Times New Roman" pitchFamily="18" charset="0"/>
                <a:cs typeface="Times New Roman" pitchFamily="18" charset="0"/>
              </a:rPr>
              <a:t>之</a:t>
            </a:r>
            <a:r>
              <a:rPr lang="zh-TW" altLang="en-US" sz="1100" dirty="0">
                <a:solidFill>
                  <a:srgbClr val="000000"/>
                </a:solidFill>
                <a:latin typeface="Times New Roman" pitchFamily="18" charset="0"/>
                <a:cs typeface="Times New Roman" pitchFamily="18" charset="0"/>
              </a:rPr>
              <a:t>行銷策略</a:t>
            </a:r>
          </a:p>
        </p:txBody>
      </p:sp>
      <p:sp>
        <p:nvSpPr>
          <p:cNvPr id="32" name="矩形 31">
            <a:extLst>
              <a:ext uri="{FF2B5EF4-FFF2-40B4-BE49-F238E27FC236}">
                <a16:creationId xmlns:a16="http://schemas.microsoft.com/office/drawing/2014/main" id="{BD9881FF-5936-87D2-80CA-439CB1C4F262}"/>
              </a:ext>
            </a:extLst>
          </p:cNvPr>
          <p:cNvSpPr/>
          <p:nvPr/>
        </p:nvSpPr>
        <p:spPr>
          <a:xfrm>
            <a:off x="4867674" y="3312768"/>
            <a:ext cx="54479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、廣告策略由建立產品認知轉移至説服消費者購買。</a:t>
            </a:r>
          </a:p>
        </p:txBody>
      </p:sp>
      <p:sp>
        <p:nvSpPr>
          <p:cNvPr id="33" name="矩形 32">
            <a:extLst>
              <a:ext uri="{FF2B5EF4-FFF2-40B4-BE49-F238E27FC236}">
                <a16:creationId xmlns:a16="http://schemas.microsoft.com/office/drawing/2014/main" id="{1831A8EE-CE84-72CE-4019-37ACEAE4D9A7}"/>
              </a:ext>
            </a:extLst>
          </p:cNvPr>
          <p:cNvSpPr/>
          <p:nvPr/>
        </p:nvSpPr>
        <p:spPr>
          <a:xfrm>
            <a:off x="4867671" y="3632809"/>
            <a:ext cx="544790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、適時降價或舉辦大型促銷活動，以吸引價格敏感者。</a:t>
            </a:r>
          </a:p>
        </p:txBody>
      </p:sp>
      <p:sp>
        <p:nvSpPr>
          <p:cNvPr id="2" name="标题 1">
            <a:extLst>
              <a:ext uri="{FF2B5EF4-FFF2-40B4-BE49-F238E27FC236}">
                <a16:creationId xmlns:a16="http://schemas.microsoft.com/office/drawing/2014/main" id="{44A5CEE9-06A2-2078-2E62-1CE4482764A5}"/>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2AD438A-2271-2DB4-18F0-45E48C878EB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面對「成長期」市場</a:t>
            </a:r>
            <a:r>
              <a:rPr lang="zh-CN" altLang="en-US" sz="900" dirty="0">
                <a:solidFill>
                  <a:srgbClr val="000000"/>
                </a:solidFill>
                <a:latin typeface="Times New Roman" pitchFamily="18" charset="0"/>
                <a:cs typeface="Times New Roman" pitchFamily="18" charset="0"/>
              </a:rPr>
              <a:t>之</a:t>
            </a:r>
            <a:r>
              <a:rPr lang="zh-TW" altLang="en-US" sz="900" dirty="0">
                <a:solidFill>
                  <a:srgbClr val="000000"/>
                </a:solidFill>
                <a:latin typeface="Times New Roman" pitchFamily="18" charset="0"/>
                <a:cs typeface="Times New Roman" pitchFamily="18" charset="0"/>
              </a:rPr>
              <a:t>行銷策略</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Growth Stage</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269963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080337" y="1101256"/>
            <a:ext cx="5312036"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之</a:t>
            </a:r>
            <a:r>
              <a:rPr lang="zh-TW" altLang="en-US" sz="1100" dirty="0">
                <a:solidFill>
                  <a:srgbClr val="4D4D4D"/>
                </a:solidFill>
                <a:latin typeface="Times New Roman" pitchFamily="18" charset="0"/>
                <a:cs typeface="Times New Roman" pitchFamily="18" charset="0"/>
              </a:rPr>
              <a:t>循環架構</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7AC00611-1ADF-6491-2C9D-F6EEA54FB3AF}"/>
              </a:ext>
            </a:extLst>
          </p:cNvPr>
          <p:cNvSpPr/>
          <p:nvPr/>
        </p:nvSpPr>
        <p:spPr>
          <a:xfrm>
            <a:off x="861262" y="2319070"/>
            <a:ext cx="1820125"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策略環境分析與評估</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85B17E56-71E6-52FC-9B0E-61727F9C9BE1}"/>
              </a:ext>
            </a:extLst>
          </p:cNvPr>
          <p:cNvSpPr/>
          <p:nvPr/>
        </p:nvSpPr>
        <p:spPr>
          <a:xfrm>
            <a:off x="3279275" y="2319070"/>
            <a:ext cx="129089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2</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策略分析結果</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260F2F50-8EA4-4573-58DB-AAE8E3B76AE1}"/>
              </a:ext>
            </a:extLst>
          </p:cNvPr>
          <p:cNvSpPr/>
          <p:nvPr/>
        </p:nvSpPr>
        <p:spPr>
          <a:xfrm>
            <a:off x="2686216" y="240034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D6EF8AA4-2E34-3061-1A0D-4ACEDF02F431}"/>
              </a:ext>
            </a:extLst>
          </p:cNvPr>
          <p:cNvSpPr/>
          <p:nvPr/>
        </p:nvSpPr>
        <p:spPr>
          <a:xfrm>
            <a:off x="4584012" y="240034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21C2A3A3-C1C7-1DFF-8E76-497CAEA6C1FF}"/>
              </a:ext>
            </a:extLst>
          </p:cNvPr>
          <p:cNvSpPr/>
          <p:nvPr/>
        </p:nvSpPr>
        <p:spPr>
          <a:xfrm>
            <a:off x="1887058" y="3842416"/>
            <a:ext cx="269984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8</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行銷成果展現及追求下一波再成長</a:t>
            </a:r>
          </a:p>
          <a:p>
            <a:pPr algn="ct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4" name="矩形 13">
            <a:extLst>
              <a:ext uri="{FF2B5EF4-FFF2-40B4-BE49-F238E27FC236}">
                <a16:creationId xmlns:a16="http://schemas.microsoft.com/office/drawing/2014/main" id="{30E85FF2-6A26-C3C3-8E58-A8511CBD30EB}"/>
              </a:ext>
            </a:extLst>
          </p:cNvPr>
          <p:cNvSpPr/>
          <p:nvPr/>
        </p:nvSpPr>
        <p:spPr>
          <a:xfrm>
            <a:off x="5197171" y="3842418"/>
            <a:ext cx="2232049"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7</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執行及管理行銷計畫達成度</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5" name="矩形 14">
            <a:extLst>
              <a:ext uri="{FF2B5EF4-FFF2-40B4-BE49-F238E27FC236}">
                <a16:creationId xmlns:a16="http://schemas.microsoft.com/office/drawing/2014/main" id="{EB2A521D-73ED-3ADD-F560-7E1B45DA9178}"/>
              </a:ext>
            </a:extLst>
          </p:cNvPr>
          <p:cNvSpPr/>
          <p:nvPr/>
        </p:nvSpPr>
        <p:spPr>
          <a:xfrm>
            <a:off x="7440008" y="392368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4638153B-31E2-AA2A-B6B5-F66C46B4D1F5}"/>
              </a:ext>
            </a:extLst>
          </p:cNvPr>
          <p:cNvSpPr/>
          <p:nvPr/>
        </p:nvSpPr>
        <p:spPr>
          <a:xfrm>
            <a:off x="4597686" y="3923689"/>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6D5947CB-0342-4BBD-5B0B-7377734581B7}"/>
              </a:ext>
            </a:extLst>
          </p:cNvPr>
          <p:cNvSpPr/>
          <p:nvPr/>
        </p:nvSpPr>
        <p:spPr>
          <a:xfrm>
            <a:off x="8033344" y="3837600"/>
            <a:ext cx="1903181"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6</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編製行銷（營業）預算</a:t>
            </a:r>
            <a:endParaRPr lang="zh-CN" altLang="en-US" sz="1200" dirty="0">
              <a:solidFill>
                <a:schemeClr val="tx1"/>
              </a:solidFill>
              <a:latin typeface="宋体" panose="02010600030101010101" pitchFamily="2" charset="-122"/>
              <a:ea typeface="宋体" panose="02010600030101010101" pitchFamily="2" charset="-122"/>
            </a:endParaRPr>
          </a:p>
        </p:txBody>
      </p:sp>
      <p:cxnSp>
        <p:nvCxnSpPr>
          <p:cNvPr id="22" name="连接符: 肘形 21">
            <a:extLst>
              <a:ext uri="{FF2B5EF4-FFF2-40B4-BE49-F238E27FC236}">
                <a16:creationId xmlns:a16="http://schemas.microsoft.com/office/drawing/2014/main" id="{87718200-B986-7AAE-0209-74765A2ECD23}"/>
              </a:ext>
            </a:extLst>
          </p:cNvPr>
          <p:cNvCxnSpPr>
            <a:cxnSpLocks/>
            <a:stCxn id="18" idx="1"/>
            <a:endCxn id="17" idx="3"/>
          </p:cNvCxnSpPr>
          <p:nvPr/>
        </p:nvCxnSpPr>
        <p:spPr>
          <a:xfrm flipH="1">
            <a:off x="9936525" y="2291573"/>
            <a:ext cx="445724" cy="1998555"/>
          </a:xfrm>
          <a:prstGeom prst="bentConnector3">
            <a:avLst>
              <a:gd name="adj1" fmla="val -23506"/>
            </a:avLst>
          </a:prstGeom>
          <a:ln>
            <a:solidFill>
              <a:srgbClr val="3366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02B2CAF0-2FEE-58C0-EC5A-7CC044A7011D}"/>
              </a:ext>
            </a:extLst>
          </p:cNvPr>
          <p:cNvCxnSpPr>
            <a:cxnSpLocks/>
          </p:cNvCxnSpPr>
          <p:nvPr/>
        </p:nvCxnSpPr>
        <p:spPr>
          <a:xfrm rot="16200000" flipH="1">
            <a:off x="1104096" y="3527424"/>
            <a:ext cx="1073102" cy="461933"/>
          </a:xfrm>
          <a:prstGeom prst="bentConnector3">
            <a:avLst>
              <a:gd name="adj1" fmla="val 100372"/>
            </a:avLst>
          </a:prstGeom>
          <a:ln>
            <a:solidFill>
              <a:srgbClr val="3366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B925DFC3-F887-36FC-8B3F-51DC7293BB61}"/>
              </a:ext>
            </a:extLst>
          </p:cNvPr>
          <p:cNvSpPr/>
          <p:nvPr/>
        </p:nvSpPr>
        <p:spPr>
          <a:xfrm>
            <a:off x="5175307" y="2316785"/>
            <a:ext cx="1766381"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3</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確立策略性行銷政策</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7" name="矩形 26">
            <a:extLst>
              <a:ext uri="{FF2B5EF4-FFF2-40B4-BE49-F238E27FC236}">
                <a16:creationId xmlns:a16="http://schemas.microsoft.com/office/drawing/2014/main" id="{AE86EC32-710F-CA14-00F1-D7DFDBB1E85A}"/>
              </a:ext>
            </a:extLst>
          </p:cNvPr>
          <p:cNvSpPr/>
          <p:nvPr/>
        </p:nvSpPr>
        <p:spPr>
          <a:xfrm>
            <a:off x="7864546" y="1186989"/>
            <a:ext cx="2071979"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5</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外部協力行銷單位的配合</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86AC073C-8081-F1F7-04A9-289A9C0FFAB9}"/>
              </a:ext>
            </a:extLst>
          </p:cNvPr>
          <p:cNvSpPr/>
          <p:nvPr/>
        </p:nvSpPr>
        <p:spPr>
          <a:xfrm>
            <a:off x="6953437" y="2398057"/>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C30B3B88-F99F-A740-B090-91521425C7AD}"/>
              </a:ext>
            </a:extLst>
          </p:cNvPr>
          <p:cNvSpPr/>
          <p:nvPr/>
        </p:nvSpPr>
        <p:spPr>
          <a:xfrm>
            <a:off x="7562288" y="2316784"/>
            <a:ext cx="2374237"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4</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發展行銷戰略及戰術具體計畫</a:t>
            </a:r>
          </a:p>
        </p:txBody>
      </p:sp>
      <p:sp>
        <p:nvSpPr>
          <p:cNvPr id="18" name="左大括号 17">
            <a:extLst>
              <a:ext uri="{FF2B5EF4-FFF2-40B4-BE49-F238E27FC236}">
                <a16:creationId xmlns:a16="http://schemas.microsoft.com/office/drawing/2014/main" id="{89AC2B09-A282-D4AE-A043-EB304CD8B30C}"/>
              </a:ext>
            </a:extLst>
          </p:cNvPr>
          <p:cNvSpPr/>
          <p:nvPr/>
        </p:nvSpPr>
        <p:spPr>
          <a:xfrm flipH="1">
            <a:off x="9953234" y="1647825"/>
            <a:ext cx="429015" cy="1114425"/>
          </a:xfrm>
          <a:prstGeom prst="leftBrace">
            <a:avLst>
              <a:gd name="adj1" fmla="val 8333"/>
              <a:gd name="adj2" fmla="val 57765"/>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标题 1">
            <a:extLst>
              <a:ext uri="{FF2B5EF4-FFF2-40B4-BE49-F238E27FC236}">
                <a16:creationId xmlns:a16="http://schemas.microsoft.com/office/drawing/2014/main" id="{6416285E-698F-AE8F-8BD2-91CC34DE299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0" name="矩形 3">
            <a:extLst>
              <a:ext uri="{FF2B5EF4-FFF2-40B4-BE49-F238E27FC236}">
                <a16:creationId xmlns:a16="http://schemas.microsoft.com/office/drawing/2014/main" id="{19E7F8CF-F2C5-4BB2-6FA1-60656A020C7C}"/>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「策略行銷管理」之循環架構</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Introduction</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363329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799791" y="927786"/>
            <a:ext cx="9087160"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之</a:t>
            </a:r>
            <a:r>
              <a:rPr lang="zh-TW" altLang="en-US" sz="1100" dirty="0">
                <a:solidFill>
                  <a:srgbClr val="4D4D4D"/>
                </a:solidFill>
                <a:latin typeface="Times New Roman" pitchFamily="18" charset="0"/>
                <a:cs typeface="Times New Roman" pitchFamily="18" charset="0"/>
              </a:rPr>
              <a:t>策略環境分析與評估</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E9E3F8A7-A927-D20A-E354-09836C330F75}"/>
              </a:ext>
            </a:extLst>
          </p:cNvPr>
          <p:cNvSpPr/>
          <p:nvPr/>
        </p:nvSpPr>
        <p:spPr>
          <a:xfrm>
            <a:off x="227284" y="2844263"/>
            <a:ext cx="778921" cy="481542"/>
          </a:xfrm>
          <a:prstGeom prst="rect">
            <a:avLst/>
          </a:prstGeom>
        </p:spPr>
        <p:txBody>
          <a:bodyPr wrap="square">
            <a:spAutoFit/>
          </a:bodyPr>
          <a:lstStyle/>
          <a:p>
            <a:pPr algn="ctr">
              <a:lnSpc>
                <a:spcPct val="150000"/>
              </a:lnSpc>
            </a:pPr>
            <a:r>
              <a:rPr lang="zh-TW" altLang="en-US" sz="900" dirty="0">
                <a:solidFill>
                  <a:srgbClr val="000000"/>
                </a:solidFill>
                <a:latin typeface="Times New Roman" pitchFamily="18" charset="0"/>
                <a:cs typeface="Times New Roman" pitchFamily="18" charset="0"/>
              </a:rPr>
              <a:t>策略環境</a:t>
            </a:r>
            <a:endParaRPr lang="en-US" altLang="zh-TW" sz="900" dirty="0">
              <a:solidFill>
                <a:srgbClr val="000000"/>
              </a:solidFill>
              <a:latin typeface="Times New Roman" pitchFamily="18" charset="0"/>
              <a:cs typeface="Times New Roman" pitchFamily="18" charset="0"/>
            </a:endParaRPr>
          </a:p>
          <a:p>
            <a:pPr algn="ctr">
              <a:lnSpc>
                <a:spcPct val="150000"/>
              </a:lnSpc>
            </a:pPr>
            <a:r>
              <a:rPr lang="zh-TW" altLang="en-US" sz="900" dirty="0">
                <a:solidFill>
                  <a:srgbClr val="000000"/>
                </a:solidFill>
                <a:latin typeface="Times New Roman" pitchFamily="18" charset="0"/>
                <a:cs typeface="Times New Roman" pitchFamily="18" charset="0"/>
              </a:rPr>
              <a:t>分析與評估</a:t>
            </a:r>
          </a:p>
        </p:txBody>
      </p:sp>
      <p:sp>
        <p:nvSpPr>
          <p:cNvPr id="3" name="矩形 2">
            <a:extLst>
              <a:ext uri="{FF2B5EF4-FFF2-40B4-BE49-F238E27FC236}">
                <a16:creationId xmlns:a16="http://schemas.microsoft.com/office/drawing/2014/main" id="{96AB898F-4B95-57CE-337F-8800C046BF54}"/>
              </a:ext>
            </a:extLst>
          </p:cNvPr>
          <p:cNvSpPr/>
          <p:nvPr/>
        </p:nvSpPr>
        <p:spPr>
          <a:xfrm>
            <a:off x="1233784" y="2347135"/>
            <a:ext cx="134388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1</a:t>
            </a:r>
            <a:r>
              <a:rPr lang="zh-TW" altLang="en-US" sz="900" dirty="0">
                <a:solidFill>
                  <a:srgbClr val="000000"/>
                </a:solidFill>
                <a:latin typeface="Times New Roman" pitchFamily="18" charset="0"/>
                <a:cs typeface="Times New Roman" pitchFamily="18" charset="0"/>
              </a:rPr>
              <a:t>、外部分析</a:t>
            </a:r>
          </a:p>
        </p:txBody>
      </p:sp>
      <p:sp>
        <p:nvSpPr>
          <p:cNvPr id="5" name="左大括号 4">
            <a:extLst>
              <a:ext uri="{FF2B5EF4-FFF2-40B4-BE49-F238E27FC236}">
                <a16:creationId xmlns:a16="http://schemas.microsoft.com/office/drawing/2014/main" id="{A9294B41-BE4F-A895-422E-83FF3EE113FB}"/>
              </a:ext>
            </a:extLst>
          </p:cNvPr>
          <p:cNvSpPr/>
          <p:nvPr/>
        </p:nvSpPr>
        <p:spPr>
          <a:xfrm>
            <a:off x="1006206" y="2396047"/>
            <a:ext cx="264989" cy="138701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6" name="矩形 5">
            <a:extLst>
              <a:ext uri="{FF2B5EF4-FFF2-40B4-BE49-F238E27FC236}">
                <a16:creationId xmlns:a16="http://schemas.microsoft.com/office/drawing/2014/main" id="{2FC430A9-8131-5158-7EAE-558BE6BAD556}"/>
              </a:ext>
            </a:extLst>
          </p:cNvPr>
          <p:cNvSpPr/>
          <p:nvPr/>
        </p:nvSpPr>
        <p:spPr>
          <a:xfrm>
            <a:off x="1233783" y="3149706"/>
            <a:ext cx="1343888"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2</a:t>
            </a:r>
            <a:r>
              <a:rPr lang="zh-TW" altLang="en-US" sz="900" dirty="0">
                <a:solidFill>
                  <a:srgbClr val="000000"/>
                </a:solidFill>
                <a:latin typeface="Times New Roman" pitchFamily="18" charset="0"/>
                <a:cs typeface="Times New Roman" pitchFamily="18" charset="0"/>
              </a:rPr>
              <a:t>、内部分析</a:t>
            </a:r>
          </a:p>
        </p:txBody>
      </p:sp>
      <p:sp>
        <p:nvSpPr>
          <p:cNvPr id="7" name="矩形 6">
            <a:extLst>
              <a:ext uri="{FF2B5EF4-FFF2-40B4-BE49-F238E27FC236}">
                <a16:creationId xmlns:a16="http://schemas.microsoft.com/office/drawing/2014/main" id="{E428B4EB-4BD7-27FC-8A71-D9269FBE2FAA}"/>
              </a:ext>
            </a:extLst>
          </p:cNvPr>
          <p:cNvSpPr/>
          <p:nvPr/>
        </p:nvSpPr>
        <p:spPr>
          <a:xfrm>
            <a:off x="1233784" y="3468940"/>
            <a:ext cx="1343888" cy="273793"/>
          </a:xfrm>
          <a:prstGeom prst="rect">
            <a:avLst/>
          </a:prstGeom>
        </p:spPr>
        <p:txBody>
          <a:bodyPr wrap="square">
            <a:spAutoFit/>
          </a:bodyPr>
          <a:lstStyle/>
          <a:p>
            <a:pPr>
              <a:lnSpc>
                <a:spcPct val="150000"/>
              </a:lnSpc>
            </a:pPr>
            <a:r>
              <a:rPr lang="en-US" altLang="zh-CN" sz="900" dirty="0">
                <a:solidFill>
                  <a:srgbClr val="000000"/>
                </a:solidFill>
                <a:latin typeface="Times New Roman" pitchFamily="18" charset="0"/>
                <a:cs typeface="Times New Roman" pitchFamily="18" charset="0"/>
              </a:rPr>
              <a:t>3</a:t>
            </a:r>
            <a:r>
              <a:rPr lang="zh-TW" altLang="en-US" sz="900" dirty="0">
                <a:solidFill>
                  <a:srgbClr val="000000"/>
                </a:solidFill>
                <a:latin typeface="Times New Roman" pitchFamily="18" charset="0"/>
                <a:cs typeface="Times New Roman" pitchFamily="18" charset="0"/>
              </a:rPr>
              <a:t>、競爭策略分析</a:t>
            </a:r>
          </a:p>
        </p:txBody>
      </p:sp>
      <p:sp>
        <p:nvSpPr>
          <p:cNvPr id="10" name="矩形 9">
            <a:extLst>
              <a:ext uri="{FF2B5EF4-FFF2-40B4-BE49-F238E27FC236}">
                <a16:creationId xmlns:a16="http://schemas.microsoft.com/office/drawing/2014/main" id="{BC97ACF7-B130-8266-B9FD-054A0A23EE7B}"/>
              </a:ext>
            </a:extLst>
          </p:cNvPr>
          <p:cNvSpPr/>
          <p:nvPr/>
        </p:nvSpPr>
        <p:spPr>
          <a:xfrm>
            <a:off x="2228747" y="1850469"/>
            <a:ext cx="1307770"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1</a:t>
            </a:r>
            <a:r>
              <a:rPr lang="zh-TW" altLang="en-US" sz="900" dirty="0">
                <a:solidFill>
                  <a:srgbClr val="000000"/>
                </a:solidFill>
                <a:latin typeface="Times New Roman" pitchFamily="18" charset="0"/>
                <a:cs typeface="Times New Roman" pitchFamily="18" charset="0"/>
              </a:rPr>
              <a:t>、競爭者分析</a:t>
            </a:r>
          </a:p>
        </p:txBody>
      </p:sp>
      <p:sp>
        <p:nvSpPr>
          <p:cNvPr id="11" name="左大括号 10">
            <a:extLst>
              <a:ext uri="{FF2B5EF4-FFF2-40B4-BE49-F238E27FC236}">
                <a16:creationId xmlns:a16="http://schemas.microsoft.com/office/drawing/2014/main" id="{014C6658-C58F-6419-C9C7-A0335D9C2750}"/>
              </a:ext>
            </a:extLst>
          </p:cNvPr>
          <p:cNvSpPr/>
          <p:nvPr/>
        </p:nvSpPr>
        <p:spPr>
          <a:xfrm>
            <a:off x="2001167" y="1899381"/>
            <a:ext cx="264989" cy="122535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12" name="矩形 11">
            <a:extLst>
              <a:ext uri="{FF2B5EF4-FFF2-40B4-BE49-F238E27FC236}">
                <a16:creationId xmlns:a16="http://schemas.microsoft.com/office/drawing/2014/main" id="{C57914FA-A4CD-451C-CC09-3A37485477AF}"/>
              </a:ext>
            </a:extLst>
          </p:cNvPr>
          <p:cNvSpPr/>
          <p:nvPr/>
        </p:nvSpPr>
        <p:spPr>
          <a:xfrm>
            <a:off x="2228744" y="2170510"/>
            <a:ext cx="1307771"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2</a:t>
            </a:r>
            <a:r>
              <a:rPr lang="zh-TW" altLang="en-US" sz="900" dirty="0">
                <a:solidFill>
                  <a:srgbClr val="000000"/>
                </a:solidFill>
                <a:latin typeface="Times New Roman" pitchFamily="18" charset="0"/>
                <a:cs typeface="Times New Roman" pitchFamily="18" charset="0"/>
              </a:rPr>
              <a:t>、市場分析</a:t>
            </a:r>
          </a:p>
        </p:txBody>
      </p:sp>
      <p:sp>
        <p:nvSpPr>
          <p:cNvPr id="13" name="矩形 12">
            <a:extLst>
              <a:ext uri="{FF2B5EF4-FFF2-40B4-BE49-F238E27FC236}">
                <a16:creationId xmlns:a16="http://schemas.microsoft.com/office/drawing/2014/main" id="{72A38043-3B69-D237-F1C5-BBA9BC6C9397}"/>
              </a:ext>
            </a:extLst>
          </p:cNvPr>
          <p:cNvSpPr/>
          <p:nvPr/>
        </p:nvSpPr>
        <p:spPr>
          <a:xfrm>
            <a:off x="2228745" y="2490557"/>
            <a:ext cx="1307771" cy="273793"/>
          </a:xfrm>
          <a:prstGeom prst="rect">
            <a:avLst/>
          </a:prstGeom>
        </p:spPr>
        <p:txBody>
          <a:bodyPr wrap="square">
            <a:spAutoFit/>
          </a:bodyPr>
          <a:lstStyle/>
          <a:p>
            <a:pPr>
              <a:lnSpc>
                <a:spcPct val="150000"/>
              </a:lnSpc>
            </a:pPr>
            <a:r>
              <a:rPr lang="en-US" altLang="zh-CN" sz="900" dirty="0">
                <a:solidFill>
                  <a:srgbClr val="000000"/>
                </a:solidFill>
                <a:latin typeface="Times New Roman" pitchFamily="18" charset="0"/>
                <a:cs typeface="Times New Roman" pitchFamily="18" charset="0"/>
              </a:rPr>
              <a:t>3</a:t>
            </a:r>
            <a:r>
              <a:rPr lang="zh-TW" altLang="en-US" sz="900" dirty="0">
                <a:solidFill>
                  <a:srgbClr val="000000"/>
                </a:solidFill>
                <a:latin typeface="Times New Roman" pitchFamily="18" charset="0"/>
                <a:cs typeface="Times New Roman" pitchFamily="18" charset="0"/>
              </a:rPr>
              <a:t>、顧客分析</a:t>
            </a:r>
          </a:p>
        </p:txBody>
      </p:sp>
      <p:sp>
        <p:nvSpPr>
          <p:cNvPr id="14" name="矩形 13">
            <a:extLst>
              <a:ext uri="{FF2B5EF4-FFF2-40B4-BE49-F238E27FC236}">
                <a16:creationId xmlns:a16="http://schemas.microsoft.com/office/drawing/2014/main" id="{C8EA2B6C-0DB5-FE1F-1FE1-B347FB11FE9E}"/>
              </a:ext>
            </a:extLst>
          </p:cNvPr>
          <p:cNvSpPr/>
          <p:nvPr/>
        </p:nvSpPr>
        <p:spPr>
          <a:xfrm>
            <a:off x="2228745" y="2810613"/>
            <a:ext cx="1307771" cy="273793"/>
          </a:xfrm>
          <a:prstGeom prst="rect">
            <a:avLst/>
          </a:prstGeom>
        </p:spPr>
        <p:txBody>
          <a:bodyPr wrap="square">
            <a:spAutoFit/>
          </a:bodyPr>
          <a:lstStyle/>
          <a:p>
            <a:pPr>
              <a:lnSpc>
                <a:spcPct val="150000"/>
              </a:lnSpc>
            </a:pPr>
            <a:r>
              <a:rPr lang="en-US" altLang="zh-CN" sz="900" dirty="0">
                <a:solidFill>
                  <a:srgbClr val="000000"/>
                </a:solidFill>
                <a:latin typeface="Times New Roman" pitchFamily="18" charset="0"/>
                <a:cs typeface="Times New Roman" pitchFamily="18" charset="0"/>
              </a:rPr>
              <a:t>4</a:t>
            </a:r>
            <a:r>
              <a:rPr lang="zh-TW" altLang="en-US" sz="900" dirty="0">
                <a:solidFill>
                  <a:srgbClr val="000000"/>
                </a:solidFill>
                <a:latin typeface="Times New Roman" pitchFamily="18" charset="0"/>
                <a:cs typeface="Times New Roman" pitchFamily="18" charset="0"/>
              </a:rPr>
              <a:t>、總體環境分析</a:t>
            </a:r>
          </a:p>
        </p:txBody>
      </p:sp>
      <p:sp>
        <p:nvSpPr>
          <p:cNvPr id="33" name="左大括号 32">
            <a:extLst>
              <a:ext uri="{FF2B5EF4-FFF2-40B4-BE49-F238E27FC236}">
                <a16:creationId xmlns:a16="http://schemas.microsoft.com/office/drawing/2014/main" id="{66E80354-BAA0-C88F-B74D-BA8DD2D09330}"/>
              </a:ext>
            </a:extLst>
          </p:cNvPr>
          <p:cNvSpPr/>
          <p:nvPr/>
        </p:nvSpPr>
        <p:spPr>
          <a:xfrm flipH="1">
            <a:off x="3185718" y="1886408"/>
            <a:ext cx="264989" cy="122535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34" name="左大括号 33">
            <a:extLst>
              <a:ext uri="{FF2B5EF4-FFF2-40B4-BE49-F238E27FC236}">
                <a16:creationId xmlns:a16="http://schemas.microsoft.com/office/drawing/2014/main" id="{EA22956A-3C89-6656-F793-58965EEB12E8}"/>
              </a:ext>
            </a:extLst>
          </p:cNvPr>
          <p:cNvSpPr/>
          <p:nvPr/>
        </p:nvSpPr>
        <p:spPr>
          <a:xfrm flipH="1">
            <a:off x="3364982" y="2497334"/>
            <a:ext cx="264989" cy="1285731"/>
          </a:xfrm>
          <a:prstGeom prst="leftBrace">
            <a:avLst>
              <a:gd name="adj1" fmla="val 8333"/>
              <a:gd name="adj2" fmla="val 4604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35" name="矩形 34">
            <a:extLst>
              <a:ext uri="{FF2B5EF4-FFF2-40B4-BE49-F238E27FC236}">
                <a16:creationId xmlns:a16="http://schemas.microsoft.com/office/drawing/2014/main" id="{CB88F12D-DA06-6A88-B1E4-8548E769F637}"/>
              </a:ext>
            </a:extLst>
          </p:cNvPr>
          <p:cNvSpPr/>
          <p:nvPr/>
        </p:nvSpPr>
        <p:spPr>
          <a:xfrm>
            <a:off x="3582590" y="2932493"/>
            <a:ext cx="892247" cy="273793"/>
          </a:xfrm>
          <a:prstGeom prst="rect">
            <a:avLst/>
          </a:prstGeom>
        </p:spPr>
        <p:txBody>
          <a:bodyPr wrap="square">
            <a:spAutoFit/>
          </a:bodyPr>
          <a:lstStyle/>
          <a:p>
            <a:pPr algn="ctr">
              <a:lnSpc>
                <a:spcPct val="150000"/>
              </a:lnSpc>
            </a:pPr>
            <a:r>
              <a:rPr lang="zh-TW" altLang="en-US" sz="900" dirty="0">
                <a:solidFill>
                  <a:srgbClr val="000000"/>
                </a:solidFill>
                <a:latin typeface="Times New Roman" pitchFamily="18" charset="0"/>
                <a:cs typeface="Times New Roman" pitchFamily="18" charset="0"/>
              </a:rPr>
              <a:t>策略分析結果</a:t>
            </a:r>
          </a:p>
        </p:txBody>
      </p:sp>
      <p:sp>
        <p:nvSpPr>
          <p:cNvPr id="37" name="矩形 36">
            <a:extLst>
              <a:ext uri="{FF2B5EF4-FFF2-40B4-BE49-F238E27FC236}">
                <a16:creationId xmlns:a16="http://schemas.microsoft.com/office/drawing/2014/main" id="{F9AD87FE-FE38-717F-9194-99CA097FDCB3}"/>
              </a:ext>
            </a:extLst>
          </p:cNvPr>
          <p:cNvSpPr/>
          <p:nvPr/>
        </p:nvSpPr>
        <p:spPr>
          <a:xfrm>
            <a:off x="4646684" y="1981375"/>
            <a:ext cx="316749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1</a:t>
            </a:r>
            <a:r>
              <a:rPr lang="zh-TW" altLang="en-US" sz="900" dirty="0">
                <a:solidFill>
                  <a:srgbClr val="000000"/>
                </a:solidFill>
                <a:latin typeface="Times New Roman" pitchFamily="18" charset="0"/>
                <a:cs typeface="Times New Roman" pitchFamily="18" charset="0"/>
              </a:rPr>
              <a:t>、市場存在的空間</a:t>
            </a:r>
          </a:p>
        </p:txBody>
      </p:sp>
      <p:sp>
        <p:nvSpPr>
          <p:cNvPr id="38" name="左大括号 37">
            <a:extLst>
              <a:ext uri="{FF2B5EF4-FFF2-40B4-BE49-F238E27FC236}">
                <a16:creationId xmlns:a16="http://schemas.microsoft.com/office/drawing/2014/main" id="{3DF7BB2F-F8FD-5A72-A680-7C12F2648B21}"/>
              </a:ext>
            </a:extLst>
          </p:cNvPr>
          <p:cNvSpPr/>
          <p:nvPr/>
        </p:nvSpPr>
        <p:spPr>
          <a:xfrm>
            <a:off x="4419106" y="2030287"/>
            <a:ext cx="264989" cy="211711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39" name="矩形 38">
            <a:extLst>
              <a:ext uri="{FF2B5EF4-FFF2-40B4-BE49-F238E27FC236}">
                <a16:creationId xmlns:a16="http://schemas.microsoft.com/office/drawing/2014/main" id="{2714E4B5-4684-DCD1-A810-4CFEF01D0F7B}"/>
              </a:ext>
            </a:extLst>
          </p:cNvPr>
          <p:cNvSpPr/>
          <p:nvPr/>
        </p:nvSpPr>
        <p:spPr>
          <a:xfrm>
            <a:off x="4646684" y="2301656"/>
            <a:ext cx="316749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2</a:t>
            </a:r>
            <a:r>
              <a:rPr lang="zh-TW" altLang="en-US" sz="900" dirty="0">
                <a:solidFill>
                  <a:srgbClr val="000000"/>
                </a:solidFill>
                <a:latin typeface="Times New Roman" pitchFamily="18" charset="0"/>
                <a:cs typeface="Times New Roman" pitchFamily="18" charset="0"/>
              </a:rPr>
              <a:t>、市場商機何在及趨勢何在</a:t>
            </a:r>
          </a:p>
        </p:txBody>
      </p:sp>
      <p:sp>
        <p:nvSpPr>
          <p:cNvPr id="40" name="矩形 39">
            <a:extLst>
              <a:ext uri="{FF2B5EF4-FFF2-40B4-BE49-F238E27FC236}">
                <a16:creationId xmlns:a16="http://schemas.microsoft.com/office/drawing/2014/main" id="{7BCEDBBE-0EB4-2CBD-19BA-389FAADC45B2}"/>
              </a:ext>
            </a:extLst>
          </p:cNvPr>
          <p:cNvSpPr/>
          <p:nvPr/>
        </p:nvSpPr>
        <p:spPr>
          <a:xfrm>
            <a:off x="4646684" y="2621455"/>
            <a:ext cx="316749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3</a:t>
            </a:r>
            <a:r>
              <a:rPr lang="zh-TW" altLang="en-US" sz="900" dirty="0">
                <a:solidFill>
                  <a:srgbClr val="000000"/>
                </a:solidFill>
                <a:latin typeface="Times New Roman" pitchFamily="18" charset="0"/>
                <a:cs typeface="Times New Roman" pitchFamily="18" charset="0"/>
              </a:rPr>
              <a:t>、市場現有問題點</a:t>
            </a:r>
          </a:p>
        </p:txBody>
      </p:sp>
      <p:sp>
        <p:nvSpPr>
          <p:cNvPr id="41" name="矩形 40">
            <a:extLst>
              <a:ext uri="{FF2B5EF4-FFF2-40B4-BE49-F238E27FC236}">
                <a16:creationId xmlns:a16="http://schemas.microsoft.com/office/drawing/2014/main" id="{7317EC31-A894-0B0E-D179-9D386012EA7B}"/>
              </a:ext>
            </a:extLst>
          </p:cNvPr>
          <p:cNvSpPr/>
          <p:nvPr/>
        </p:nvSpPr>
        <p:spPr>
          <a:xfrm>
            <a:off x="4646684" y="2941736"/>
            <a:ext cx="316749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4</a:t>
            </a:r>
            <a:r>
              <a:rPr lang="zh-TW" altLang="en-US" sz="900" dirty="0">
                <a:solidFill>
                  <a:srgbClr val="000000"/>
                </a:solidFill>
                <a:latin typeface="Times New Roman" pitchFamily="18" charset="0"/>
                <a:cs typeface="Times New Roman" pitchFamily="18" charset="0"/>
              </a:rPr>
              <a:t>、自我優勢與劣勢的確認</a:t>
            </a:r>
          </a:p>
        </p:txBody>
      </p:sp>
      <p:sp>
        <p:nvSpPr>
          <p:cNvPr id="42" name="矩形 41">
            <a:extLst>
              <a:ext uri="{FF2B5EF4-FFF2-40B4-BE49-F238E27FC236}">
                <a16:creationId xmlns:a16="http://schemas.microsoft.com/office/drawing/2014/main" id="{C853CE34-A689-BD91-7719-34B95AC97AE1}"/>
              </a:ext>
            </a:extLst>
          </p:cNvPr>
          <p:cNvSpPr/>
          <p:nvPr/>
        </p:nvSpPr>
        <p:spPr>
          <a:xfrm>
            <a:off x="4646684" y="3261535"/>
            <a:ext cx="3167497" cy="481542"/>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5</a:t>
            </a:r>
            <a:r>
              <a:rPr lang="zh-CN" altLang="en-US" sz="900" dirty="0">
                <a:solidFill>
                  <a:srgbClr val="000000"/>
                </a:solidFill>
                <a:latin typeface="Times New Roman" pitchFamily="18" charset="0"/>
                <a:cs typeface="Times New Roman" pitchFamily="18" charset="0"/>
              </a:rPr>
              <a:t>、自我</a:t>
            </a:r>
            <a:r>
              <a:rPr lang="zh-TW" altLang="en-US" sz="900" dirty="0">
                <a:solidFill>
                  <a:srgbClr val="000000"/>
                </a:solidFill>
                <a:latin typeface="Times New Roman" pitchFamily="18" charset="0"/>
                <a:cs typeface="Times New Roman" pitchFamily="18" charset="0"/>
              </a:rPr>
              <a:t>核心競爭力（</a:t>
            </a:r>
            <a:r>
              <a:rPr lang="en-US" altLang="zh-TW" sz="900" dirty="0">
                <a:solidFill>
                  <a:srgbClr val="000000"/>
                </a:solidFill>
                <a:latin typeface="Times New Roman" pitchFamily="18" charset="0"/>
                <a:cs typeface="Times New Roman" pitchFamily="18" charset="0"/>
              </a:rPr>
              <a:t>Core-competence</a:t>
            </a:r>
            <a:r>
              <a:rPr lang="zh-TW" altLang="en-US" sz="900" dirty="0">
                <a:solidFill>
                  <a:srgbClr val="000000"/>
                </a:solidFill>
                <a:latin typeface="Times New Roman" pitchFamily="18" charset="0"/>
                <a:cs typeface="Times New Roman" pitchFamily="18" charset="0"/>
              </a:rPr>
              <a:t>）及</a:t>
            </a:r>
            <a:endParaRPr lang="en-US" altLang="zh-TW" sz="900" dirty="0">
              <a:solidFill>
                <a:srgbClr val="000000"/>
              </a:solidFill>
              <a:latin typeface="Times New Roman" pitchFamily="18" charset="0"/>
              <a:cs typeface="Times New Roman" pitchFamily="18" charset="0"/>
            </a:endParaRPr>
          </a:p>
          <a:p>
            <a:pPr>
              <a:lnSpc>
                <a:spcPct val="150000"/>
              </a:lnSpc>
            </a:pPr>
            <a:r>
              <a:rPr lang="zh-TW" altLang="en-US" sz="900" dirty="0">
                <a:solidFill>
                  <a:srgbClr val="000000"/>
                </a:solidFill>
                <a:latin typeface="Times New Roman" pitchFamily="18" charset="0"/>
                <a:cs typeface="Times New Roman" pitchFamily="18" charset="0"/>
              </a:rPr>
              <a:t>關鍵成功因素（</a:t>
            </a:r>
            <a:r>
              <a:rPr lang="en-US" altLang="zh-TW" sz="900" dirty="0">
                <a:solidFill>
                  <a:srgbClr val="000000"/>
                </a:solidFill>
                <a:latin typeface="Times New Roman" pitchFamily="18" charset="0"/>
                <a:cs typeface="Times New Roman" pitchFamily="18" charset="0"/>
              </a:rPr>
              <a:t>Key Success Factor, KSF</a:t>
            </a:r>
            <a:r>
              <a:rPr lang="zh-TW" altLang="en-US" sz="900" dirty="0">
                <a:solidFill>
                  <a:srgbClr val="000000"/>
                </a:solidFill>
                <a:latin typeface="Times New Roman" pitchFamily="18" charset="0"/>
                <a:cs typeface="Times New Roman" pitchFamily="18" charset="0"/>
              </a:rPr>
              <a:t>）何在</a:t>
            </a:r>
          </a:p>
        </p:txBody>
      </p:sp>
      <p:sp>
        <p:nvSpPr>
          <p:cNvPr id="43" name="矩形 42">
            <a:extLst>
              <a:ext uri="{FF2B5EF4-FFF2-40B4-BE49-F238E27FC236}">
                <a16:creationId xmlns:a16="http://schemas.microsoft.com/office/drawing/2014/main" id="{9E72B7AD-5DD1-CD83-A18A-67A33FECAE73}"/>
              </a:ext>
            </a:extLst>
          </p:cNvPr>
          <p:cNvSpPr/>
          <p:nvPr/>
        </p:nvSpPr>
        <p:spPr>
          <a:xfrm>
            <a:off x="4646684" y="3833276"/>
            <a:ext cx="316749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6</a:t>
            </a:r>
            <a:r>
              <a:rPr lang="zh-TW" altLang="en-US" sz="900" dirty="0">
                <a:solidFill>
                  <a:srgbClr val="000000"/>
                </a:solidFill>
                <a:latin typeface="Times New Roman" pitchFamily="18" charset="0"/>
                <a:cs typeface="Times New Roman" pitchFamily="18" charset="0"/>
              </a:rPr>
              <a:t>、競爭策略型態與内涵的決定</a:t>
            </a:r>
          </a:p>
        </p:txBody>
      </p:sp>
      <p:sp>
        <p:nvSpPr>
          <p:cNvPr id="44" name="矩形 43">
            <a:extLst>
              <a:ext uri="{FF2B5EF4-FFF2-40B4-BE49-F238E27FC236}">
                <a16:creationId xmlns:a16="http://schemas.microsoft.com/office/drawing/2014/main" id="{F4E49B1E-6AA9-861A-EDB1-C97F94E67F11}"/>
              </a:ext>
            </a:extLst>
          </p:cNvPr>
          <p:cNvSpPr/>
          <p:nvPr/>
        </p:nvSpPr>
        <p:spPr>
          <a:xfrm>
            <a:off x="7278692" y="2932493"/>
            <a:ext cx="1268800" cy="273793"/>
          </a:xfrm>
          <a:prstGeom prst="rect">
            <a:avLst/>
          </a:prstGeom>
        </p:spPr>
        <p:txBody>
          <a:bodyPr wrap="square">
            <a:spAutoFit/>
          </a:bodyPr>
          <a:lstStyle/>
          <a:p>
            <a:pPr algn="ctr">
              <a:lnSpc>
                <a:spcPct val="150000"/>
              </a:lnSpc>
            </a:pPr>
            <a:r>
              <a:rPr lang="zh-TW" altLang="en-US" sz="900" dirty="0">
                <a:solidFill>
                  <a:srgbClr val="000000"/>
                </a:solidFill>
                <a:latin typeface="Times New Roman" pitchFamily="18" charset="0"/>
                <a:cs typeface="Times New Roman" pitchFamily="18" charset="0"/>
              </a:rPr>
              <a:t>確立策略性行銷政策</a:t>
            </a:r>
          </a:p>
        </p:txBody>
      </p:sp>
      <p:sp>
        <p:nvSpPr>
          <p:cNvPr id="45" name="左大括号 44">
            <a:extLst>
              <a:ext uri="{FF2B5EF4-FFF2-40B4-BE49-F238E27FC236}">
                <a16:creationId xmlns:a16="http://schemas.microsoft.com/office/drawing/2014/main" id="{9F342041-B2F5-C039-A3BC-73BEDA245592}"/>
              </a:ext>
            </a:extLst>
          </p:cNvPr>
          <p:cNvSpPr/>
          <p:nvPr/>
        </p:nvSpPr>
        <p:spPr>
          <a:xfrm flipH="1">
            <a:off x="7051774" y="2030287"/>
            <a:ext cx="264989" cy="211711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48" name="矩形 47">
            <a:extLst>
              <a:ext uri="{FF2B5EF4-FFF2-40B4-BE49-F238E27FC236}">
                <a16:creationId xmlns:a16="http://schemas.microsoft.com/office/drawing/2014/main" id="{CA410B8C-6E5B-1007-1D74-8623C2E80F5E}"/>
              </a:ext>
            </a:extLst>
          </p:cNvPr>
          <p:cNvSpPr/>
          <p:nvPr/>
        </p:nvSpPr>
        <p:spPr>
          <a:xfrm>
            <a:off x="8702223" y="1943275"/>
            <a:ext cx="244202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1</a:t>
            </a:r>
            <a:r>
              <a:rPr lang="zh-TW" altLang="en-US" sz="900" dirty="0">
                <a:solidFill>
                  <a:srgbClr val="000000"/>
                </a:solidFill>
                <a:latin typeface="Times New Roman" pitchFamily="18" charset="0"/>
                <a:cs typeface="Times New Roman" pitchFamily="18" charset="0"/>
              </a:rPr>
              <a:t>、顧客導向策略（</a:t>
            </a:r>
            <a:r>
              <a:rPr lang="en-US" altLang="zh-TW" sz="900" dirty="0">
                <a:solidFill>
                  <a:srgbClr val="000000"/>
                </a:solidFill>
                <a:latin typeface="Times New Roman" pitchFamily="18" charset="0"/>
                <a:cs typeface="Times New Roman" pitchFamily="18" charset="0"/>
              </a:rPr>
              <a:t>Customer-driven Strategy</a:t>
            </a:r>
            <a:r>
              <a:rPr lang="zh-TW" altLang="en-US" sz="900" dirty="0">
                <a:solidFill>
                  <a:srgbClr val="000000"/>
                </a:solidFill>
                <a:latin typeface="Times New Roman" pitchFamily="18" charset="0"/>
                <a:cs typeface="Times New Roman" pitchFamily="18" charset="0"/>
              </a:rPr>
              <a:t>）</a:t>
            </a:r>
          </a:p>
        </p:txBody>
      </p:sp>
      <p:sp>
        <p:nvSpPr>
          <p:cNvPr id="49" name="左大括号 48">
            <a:extLst>
              <a:ext uri="{FF2B5EF4-FFF2-40B4-BE49-F238E27FC236}">
                <a16:creationId xmlns:a16="http://schemas.microsoft.com/office/drawing/2014/main" id="{83E0041B-315D-3437-E7F3-561896551672}"/>
              </a:ext>
            </a:extLst>
          </p:cNvPr>
          <p:cNvSpPr/>
          <p:nvPr/>
        </p:nvSpPr>
        <p:spPr>
          <a:xfrm>
            <a:off x="8474645" y="1992187"/>
            <a:ext cx="264989" cy="218569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900"/>
          </a:p>
        </p:txBody>
      </p:sp>
      <p:sp>
        <p:nvSpPr>
          <p:cNvPr id="50" name="矩形 49">
            <a:extLst>
              <a:ext uri="{FF2B5EF4-FFF2-40B4-BE49-F238E27FC236}">
                <a16:creationId xmlns:a16="http://schemas.microsoft.com/office/drawing/2014/main" id="{9DD150B3-1CEB-9FA2-3C96-3DA58E2DCFF0}"/>
              </a:ext>
            </a:extLst>
          </p:cNvPr>
          <p:cNvSpPr/>
          <p:nvPr/>
        </p:nvSpPr>
        <p:spPr>
          <a:xfrm>
            <a:off x="8702223" y="2263556"/>
            <a:ext cx="244202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2</a:t>
            </a:r>
            <a:r>
              <a:rPr lang="zh-TW" altLang="en-US" sz="900" dirty="0">
                <a:solidFill>
                  <a:srgbClr val="000000"/>
                </a:solidFill>
                <a:latin typeface="Times New Roman" pitchFamily="18" charset="0"/>
                <a:cs typeface="Times New Roman" pitchFamily="18" charset="0"/>
              </a:rPr>
              <a:t>、市場區隔策略</a:t>
            </a:r>
          </a:p>
        </p:txBody>
      </p:sp>
      <p:sp>
        <p:nvSpPr>
          <p:cNvPr id="51" name="矩形 50">
            <a:extLst>
              <a:ext uri="{FF2B5EF4-FFF2-40B4-BE49-F238E27FC236}">
                <a16:creationId xmlns:a16="http://schemas.microsoft.com/office/drawing/2014/main" id="{99B7DA93-3E9B-1748-3900-B324EF9303EF}"/>
              </a:ext>
            </a:extLst>
          </p:cNvPr>
          <p:cNvSpPr/>
          <p:nvPr/>
        </p:nvSpPr>
        <p:spPr>
          <a:xfrm>
            <a:off x="8702223" y="2583355"/>
            <a:ext cx="244202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3</a:t>
            </a:r>
            <a:r>
              <a:rPr lang="zh-TW" altLang="en-US" sz="900" dirty="0">
                <a:solidFill>
                  <a:srgbClr val="000000"/>
                </a:solidFill>
                <a:latin typeface="Times New Roman" pitchFamily="18" charset="0"/>
                <a:cs typeface="Times New Roman" pitchFamily="18" charset="0"/>
              </a:rPr>
              <a:t>、產品定位、品牌定位、品牌策略</a:t>
            </a:r>
          </a:p>
        </p:txBody>
      </p:sp>
      <p:sp>
        <p:nvSpPr>
          <p:cNvPr id="52" name="矩形 51">
            <a:extLst>
              <a:ext uri="{FF2B5EF4-FFF2-40B4-BE49-F238E27FC236}">
                <a16:creationId xmlns:a16="http://schemas.microsoft.com/office/drawing/2014/main" id="{57CD7D2E-4C87-6657-BDB6-6DEC70BF5975}"/>
              </a:ext>
            </a:extLst>
          </p:cNvPr>
          <p:cNvSpPr/>
          <p:nvPr/>
        </p:nvSpPr>
        <p:spPr>
          <a:xfrm>
            <a:off x="8702223" y="2903636"/>
            <a:ext cx="244202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4</a:t>
            </a:r>
            <a:r>
              <a:rPr lang="zh-TW" altLang="en-US" sz="900" dirty="0">
                <a:solidFill>
                  <a:srgbClr val="000000"/>
                </a:solidFill>
                <a:latin typeface="Times New Roman" pitchFamily="18" charset="0"/>
                <a:cs typeface="Times New Roman" pitchFamily="18" charset="0"/>
              </a:rPr>
              <a:t>、成長方向的抉擇（產品或市場矩陣）</a:t>
            </a:r>
          </a:p>
        </p:txBody>
      </p:sp>
      <p:sp>
        <p:nvSpPr>
          <p:cNvPr id="53" name="矩形 52">
            <a:extLst>
              <a:ext uri="{FF2B5EF4-FFF2-40B4-BE49-F238E27FC236}">
                <a16:creationId xmlns:a16="http://schemas.microsoft.com/office/drawing/2014/main" id="{89D710CD-F1BB-267F-250D-77358AE8C8CC}"/>
              </a:ext>
            </a:extLst>
          </p:cNvPr>
          <p:cNvSpPr/>
          <p:nvPr/>
        </p:nvSpPr>
        <p:spPr>
          <a:xfrm>
            <a:off x="8702223" y="3223435"/>
            <a:ext cx="244202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5</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組織變革與企業文化變革的配合</a:t>
            </a:r>
          </a:p>
        </p:txBody>
      </p:sp>
      <p:sp>
        <p:nvSpPr>
          <p:cNvPr id="54" name="矩形 53">
            <a:extLst>
              <a:ext uri="{FF2B5EF4-FFF2-40B4-BE49-F238E27FC236}">
                <a16:creationId xmlns:a16="http://schemas.microsoft.com/office/drawing/2014/main" id="{9E298F23-D81C-9E34-514D-5309C5C59080}"/>
              </a:ext>
            </a:extLst>
          </p:cNvPr>
          <p:cNvSpPr/>
          <p:nvPr/>
        </p:nvSpPr>
        <p:spPr>
          <a:xfrm>
            <a:off x="8702223" y="3863756"/>
            <a:ext cx="244202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7</a:t>
            </a:r>
            <a:r>
              <a:rPr lang="zh-TW" altLang="en-US" sz="900" dirty="0">
                <a:solidFill>
                  <a:srgbClr val="000000"/>
                </a:solidFill>
                <a:latin typeface="Times New Roman" pitchFamily="18" charset="0"/>
                <a:cs typeface="Times New Roman" pitchFamily="18" charset="0"/>
              </a:rPr>
              <a:t>、行銷願景與目標</a:t>
            </a:r>
          </a:p>
        </p:txBody>
      </p:sp>
      <p:sp>
        <p:nvSpPr>
          <p:cNvPr id="55" name="矩形 54">
            <a:extLst>
              <a:ext uri="{FF2B5EF4-FFF2-40B4-BE49-F238E27FC236}">
                <a16:creationId xmlns:a16="http://schemas.microsoft.com/office/drawing/2014/main" id="{DBB2BE96-6A54-68E2-7ED9-B42ECEADAFDA}"/>
              </a:ext>
            </a:extLst>
          </p:cNvPr>
          <p:cNvSpPr/>
          <p:nvPr/>
        </p:nvSpPr>
        <p:spPr>
          <a:xfrm>
            <a:off x="8702223" y="3543475"/>
            <a:ext cx="2442027" cy="273793"/>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6</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公司資源投入與配置原則</a:t>
            </a:r>
          </a:p>
        </p:txBody>
      </p:sp>
      <p:cxnSp>
        <p:nvCxnSpPr>
          <p:cNvPr id="16" name="直接连接符 15">
            <a:extLst>
              <a:ext uri="{FF2B5EF4-FFF2-40B4-BE49-F238E27FC236}">
                <a16:creationId xmlns:a16="http://schemas.microsoft.com/office/drawing/2014/main" id="{DB61F0BC-0ED1-C042-D0BD-AE75CAD64247}"/>
              </a:ext>
            </a:extLst>
          </p:cNvPr>
          <p:cNvCxnSpPr>
            <a:cxnSpLocks/>
          </p:cNvCxnSpPr>
          <p:nvPr/>
        </p:nvCxnSpPr>
        <p:spPr>
          <a:xfrm>
            <a:off x="2252270" y="3783065"/>
            <a:ext cx="1116000" cy="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标题 1">
            <a:extLst>
              <a:ext uri="{FF2B5EF4-FFF2-40B4-BE49-F238E27FC236}">
                <a16:creationId xmlns:a16="http://schemas.microsoft.com/office/drawing/2014/main" id="{47461CBC-1AAC-26F8-04A1-D249D1C91148}"/>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7" name="矩形 3">
            <a:extLst>
              <a:ext uri="{FF2B5EF4-FFF2-40B4-BE49-F238E27FC236}">
                <a16:creationId xmlns:a16="http://schemas.microsoft.com/office/drawing/2014/main" id="{D9B831F0-8E7C-A77E-08E2-97035EDCBB1C}"/>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「策略行銷管理」之策略環境分析與評估</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829159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993514" y="1108417"/>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）的循環架構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策略環境分析與評估</a:t>
            </a:r>
            <a:r>
              <a:rPr lang="zh-CN" altLang="en-US" sz="1100" dirty="0">
                <a:solidFill>
                  <a:srgbClr val="4D4D4D"/>
                </a:solidFill>
                <a:latin typeface="Times New Roman" pitchFamily="18" charset="0"/>
                <a:cs typeface="Times New Roman" pitchFamily="18" charset="0"/>
              </a:rPr>
              <a:t>→外部分析→競爭者分析：</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7F926027-FCED-0357-5694-F5212E9003A3}"/>
              </a:ext>
            </a:extLst>
          </p:cNvPr>
          <p:cNvSpPr/>
          <p:nvPr/>
        </p:nvSpPr>
        <p:spPr>
          <a:xfrm>
            <a:off x="5204920" y="2456413"/>
            <a:ext cx="240555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、競爭者最新動態</a:t>
            </a:r>
          </a:p>
        </p:txBody>
      </p:sp>
      <p:sp>
        <p:nvSpPr>
          <p:cNvPr id="3" name="左大括号 2">
            <a:extLst>
              <a:ext uri="{FF2B5EF4-FFF2-40B4-BE49-F238E27FC236}">
                <a16:creationId xmlns:a16="http://schemas.microsoft.com/office/drawing/2014/main" id="{7162E3BE-60E4-1391-496A-9578EBDD2B6F}"/>
              </a:ext>
            </a:extLst>
          </p:cNvPr>
          <p:cNvSpPr/>
          <p:nvPr/>
        </p:nvSpPr>
        <p:spPr>
          <a:xfrm>
            <a:off x="4929715" y="2505325"/>
            <a:ext cx="264989" cy="122535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5" name="矩形 4">
            <a:extLst>
              <a:ext uri="{FF2B5EF4-FFF2-40B4-BE49-F238E27FC236}">
                <a16:creationId xmlns:a16="http://schemas.microsoft.com/office/drawing/2014/main" id="{0A25DB65-9C2E-DE6B-9822-C64C51C36740}"/>
              </a:ext>
            </a:extLst>
          </p:cNvPr>
          <p:cNvSpPr/>
          <p:nvPr/>
        </p:nvSpPr>
        <p:spPr>
          <a:xfrm>
            <a:off x="5204917" y="2776454"/>
            <a:ext cx="240555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、各競爭對手的優勢及劣勢</a:t>
            </a:r>
          </a:p>
        </p:txBody>
      </p:sp>
      <p:sp>
        <p:nvSpPr>
          <p:cNvPr id="6" name="矩形 5">
            <a:extLst>
              <a:ext uri="{FF2B5EF4-FFF2-40B4-BE49-F238E27FC236}">
                <a16:creationId xmlns:a16="http://schemas.microsoft.com/office/drawing/2014/main" id="{77B7A1F1-79D5-232A-FF75-A145E74BA1D1}"/>
              </a:ext>
            </a:extLst>
          </p:cNvPr>
          <p:cNvSpPr/>
          <p:nvPr/>
        </p:nvSpPr>
        <p:spPr>
          <a:xfrm>
            <a:off x="5204918" y="3096501"/>
            <a:ext cx="240555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、各競爭對手的背景</a:t>
            </a:r>
          </a:p>
        </p:txBody>
      </p:sp>
      <p:sp>
        <p:nvSpPr>
          <p:cNvPr id="7" name="矩形 6">
            <a:extLst>
              <a:ext uri="{FF2B5EF4-FFF2-40B4-BE49-F238E27FC236}">
                <a16:creationId xmlns:a16="http://schemas.microsoft.com/office/drawing/2014/main" id="{A25046CB-34DF-2886-1B54-64E27EBDD4E0}"/>
              </a:ext>
            </a:extLst>
          </p:cNvPr>
          <p:cNvSpPr/>
          <p:nvPr/>
        </p:nvSpPr>
        <p:spPr>
          <a:xfrm>
            <a:off x="5204918" y="3416557"/>
            <a:ext cx="240555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、各競爭對手</a:t>
            </a:r>
            <a:r>
              <a:rPr lang="zh-CN" altLang="en-US" sz="1100" dirty="0">
                <a:solidFill>
                  <a:srgbClr val="000000"/>
                </a:solidFill>
                <a:latin typeface="Times New Roman" pitchFamily="18" charset="0"/>
                <a:cs typeface="Times New Roman" pitchFamily="18" charset="0"/>
              </a:rPr>
              <a:t>致勝</a:t>
            </a:r>
            <a:r>
              <a:rPr lang="zh-TW" altLang="en-US" sz="1100" dirty="0">
                <a:solidFill>
                  <a:srgbClr val="000000"/>
                </a:solidFill>
                <a:latin typeface="Times New Roman" pitchFamily="18" charset="0"/>
                <a:cs typeface="Times New Roman" pitchFamily="18" charset="0"/>
              </a:rPr>
              <a:t>的關鍵點</a:t>
            </a:r>
          </a:p>
        </p:txBody>
      </p:sp>
      <p:sp>
        <p:nvSpPr>
          <p:cNvPr id="11" name="矩形 10">
            <a:extLst>
              <a:ext uri="{FF2B5EF4-FFF2-40B4-BE49-F238E27FC236}">
                <a16:creationId xmlns:a16="http://schemas.microsoft.com/office/drawing/2014/main" id="{75960B1C-E0AE-3AF5-56F5-518D1B9AB9FC}"/>
              </a:ext>
            </a:extLst>
          </p:cNvPr>
          <p:cNvSpPr/>
          <p:nvPr/>
        </p:nvSpPr>
        <p:spPr>
          <a:xfrm>
            <a:off x="3990974" y="2960940"/>
            <a:ext cx="93363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競爭者分析</a:t>
            </a:r>
          </a:p>
        </p:txBody>
      </p:sp>
      <p:sp>
        <p:nvSpPr>
          <p:cNvPr id="10" name="标题 1">
            <a:extLst>
              <a:ext uri="{FF2B5EF4-FFF2-40B4-BE49-F238E27FC236}">
                <a16:creationId xmlns:a16="http://schemas.microsoft.com/office/drawing/2014/main" id="{1AC95462-BAD9-3696-624F-55ADCF59A58E}"/>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2" name="矩形 3">
            <a:extLst>
              <a:ext uri="{FF2B5EF4-FFF2-40B4-BE49-F238E27FC236}">
                <a16:creationId xmlns:a16="http://schemas.microsoft.com/office/drawing/2014/main" id="{68F0CCF9-2175-F716-F442-154612BA25E3}"/>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「策略行銷管理」之策略環境分析與評估</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競爭者分析</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 Players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058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432726" y="837479"/>
            <a:ext cx="878131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行銷學致勝完整架構圖示：第一階段</a:t>
            </a:r>
            <a:endParaRPr lang="zh-TW" altLang="en-US" sz="1100" dirty="0">
              <a:solidFill>
                <a:srgbClr val="FF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E2AFE4E4-BF14-44C4-E10C-5600CFEC1029}"/>
              </a:ext>
            </a:extLst>
          </p:cNvPr>
          <p:cNvSpPr/>
          <p:nvPr/>
        </p:nvSpPr>
        <p:spPr>
          <a:xfrm>
            <a:off x="1971675" y="2844768"/>
            <a:ext cx="2267752" cy="109121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顧客導向、消費者洞察（</a:t>
            </a:r>
            <a:r>
              <a:rPr lang="en-US" altLang="zh-TW" sz="1200" dirty="0">
                <a:solidFill>
                  <a:schemeClr val="tx1"/>
                </a:solidFill>
                <a:latin typeface="宋体" panose="02010600030101010101" pitchFamily="2" charset="-122"/>
                <a:ea typeface="宋体" panose="02010600030101010101" pitchFamily="2" charset="-122"/>
              </a:rPr>
              <a:t>Consumer insight</a:t>
            </a:r>
            <a:r>
              <a:rPr lang="zh-TW" altLang="en-US" sz="1200" dirty="0">
                <a:solidFill>
                  <a:schemeClr val="tx1"/>
                </a:solidFill>
                <a:latin typeface="宋体" panose="02010600030101010101" pitchFamily="2" charset="-122"/>
                <a:ea typeface="宋体" panose="02010600030101010101" pitchFamily="2" charset="-122"/>
              </a:rPr>
              <a:t>）、市場調查（</a:t>
            </a:r>
            <a:r>
              <a:rPr lang="en-US" altLang="zh-TW" sz="1200" dirty="0">
                <a:solidFill>
                  <a:schemeClr val="tx1"/>
                </a:solidFill>
                <a:latin typeface="宋体" panose="02010600030101010101" pitchFamily="2" charset="-122"/>
                <a:ea typeface="宋体" panose="02010600030101010101" pitchFamily="2" charset="-122"/>
              </a:rPr>
              <a:t>Marketing Research</a:t>
            </a:r>
            <a:r>
              <a:rPr lang="zh-TW" altLang="en-US" sz="1200" dirty="0">
                <a:solidFill>
                  <a:schemeClr val="tx1"/>
                </a:solidFill>
                <a:latin typeface="宋体" panose="02010600030101010101" pitchFamily="2" charset="-122"/>
                <a:ea typeface="宋体" panose="02010600030101010101" pitchFamily="2" charset="-122"/>
              </a:rPr>
              <a:t>）</a:t>
            </a:r>
          </a:p>
        </p:txBody>
      </p:sp>
      <p:sp>
        <p:nvSpPr>
          <p:cNvPr id="17" name="矩形 16">
            <a:extLst>
              <a:ext uri="{FF2B5EF4-FFF2-40B4-BE49-F238E27FC236}">
                <a16:creationId xmlns:a16="http://schemas.microsoft.com/office/drawing/2014/main" id="{277ABA60-9D97-2B35-6EC6-3BED3FEB7B0E}"/>
              </a:ext>
            </a:extLst>
          </p:cNvPr>
          <p:cNvSpPr/>
          <p:nvPr/>
        </p:nvSpPr>
        <p:spPr>
          <a:xfrm>
            <a:off x="4253274" y="2945091"/>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EFAAAAD4-239E-DBF2-0B1C-F55D2421DA00}"/>
              </a:ext>
            </a:extLst>
          </p:cNvPr>
          <p:cNvSpPr/>
          <p:nvPr/>
        </p:nvSpPr>
        <p:spPr>
          <a:xfrm>
            <a:off x="5107895" y="1582917"/>
            <a:ext cx="3057856" cy="1094738"/>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2</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外部行銷環境分析（</a:t>
            </a:r>
            <a:r>
              <a:rPr lang="en-US" altLang="zh-CN" sz="1200" dirty="0">
                <a:solidFill>
                  <a:schemeClr val="tx1"/>
                </a:solidFill>
                <a:latin typeface="宋体" panose="02010600030101010101" pitchFamily="2" charset="-122"/>
                <a:ea typeface="宋体" panose="02010600030101010101" pitchFamily="2" charset="-122"/>
              </a:rPr>
              <a:t>SWOT</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000" dirty="0">
                <a:solidFill>
                  <a:schemeClr val="tx1"/>
                </a:solidFill>
                <a:latin typeface="宋体" panose="02010600030101010101" pitchFamily="2" charset="-122"/>
                <a:ea typeface="宋体" panose="02010600030101010101" pitchFamily="2" charset="-122"/>
              </a:rPr>
              <a:t>優勢（</a:t>
            </a:r>
            <a:r>
              <a:rPr lang="en-US" altLang="zh-CN" sz="1000" dirty="0">
                <a:solidFill>
                  <a:schemeClr val="tx1"/>
                </a:solidFill>
                <a:latin typeface="宋体" panose="02010600030101010101" pitchFamily="2" charset="-122"/>
                <a:ea typeface="宋体" panose="02010600030101010101" pitchFamily="2" charset="-122"/>
              </a:rPr>
              <a:t>Strengths</a:t>
            </a:r>
            <a:r>
              <a:rPr lang="zh-CN" altLang="en-US" sz="1000" dirty="0">
                <a:solidFill>
                  <a:schemeClr val="tx1"/>
                </a:solidFill>
                <a:latin typeface="宋体" panose="02010600030101010101" pitchFamily="2" charset="-122"/>
                <a:ea typeface="宋体" panose="02010600030101010101" pitchFamily="2" charset="-122"/>
              </a:rPr>
              <a:t>）、劣勢（</a:t>
            </a:r>
            <a:r>
              <a:rPr lang="en-US" altLang="zh-CN" sz="1000" dirty="0">
                <a:solidFill>
                  <a:schemeClr val="tx1"/>
                </a:solidFill>
                <a:latin typeface="宋体" panose="02010600030101010101" pitchFamily="2" charset="-122"/>
                <a:ea typeface="宋体" panose="02010600030101010101" pitchFamily="2" charset="-122"/>
              </a:rPr>
              <a:t>Weaknesses</a:t>
            </a:r>
            <a:r>
              <a:rPr lang="zh-CN" altLang="en-US" sz="1000" dirty="0">
                <a:solidFill>
                  <a:schemeClr val="tx1"/>
                </a:solidFill>
                <a:latin typeface="宋体" panose="02010600030101010101" pitchFamily="2" charset="-122"/>
                <a:ea typeface="宋体" panose="02010600030101010101" pitchFamily="2" charset="-122"/>
              </a:rPr>
              <a:t>）、競爭機遇（</a:t>
            </a:r>
            <a:r>
              <a:rPr lang="en-US" altLang="zh-CN" sz="1000" dirty="0">
                <a:solidFill>
                  <a:schemeClr val="tx1"/>
                </a:solidFill>
                <a:latin typeface="宋体" panose="02010600030101010101" pitchFamily="2" charset="-122"/>
                <a:ea typeface="宋体" panose="02010600030101010101" pitchFamily="2" charset="-122"/>
              </a:rPr>
              <a:t>Opportunities</a:t>
            </a:r>
            <a:r>
              <a:rPr lang="zh-CN" altLang="en-US" sz="1000" dirty="0">
                <a:solidFill>
                  <a:schemeClr val="tx1"/>
                </a:solidFill>
                <a:latin typeface="宋体" panose="02010600030101010101" pitchFamily="2" charset="-122"/>
                <a:ea typeface="宋体" panose="02010600030101010101" pitchFamily="2" charset="-122"/>
              </a:rPr>
              <a:t>）、競爭威脅（</a:t>
            </a:r>
            <a:r>
              <a:rPr lang="en-US" altLang="zh-CN" sz="1000" dirty="0">
                <a:solidFill>
                  <a:schemeClr val="tx1"/>
                </a:solidFill>
                <a:latin typeface="宋体" panose="02010600030101010101" pitchFamily="2" charset="-122"/>
                <a:ea typeface="宋体" panose="02010600030101010101" pitchFamily="2" charset="-122"/>
              </a:rPr>
              <a:t>Threats</a:t>
            </a:r>
            <a:r>
              <a:rPr lang="zh-CN" altLang="en-US" sz="1000" dirty="0">
                <a:solidFill>
                  <a:schemeClr val="tx1"/>
                </a:solidFill>
                <a:latin typeface="宋体" panose="02010600030101010101" pitchFamily="2" charset="-122"/>
                <a:ea typeface="宋体" panose="02010600030101010101" pitchFamily="2" charset="-122"/>
              </a:rPr>
              <a:t>）</a:t>
            </a:r>
          </a:p>
        </p:txBody>
      </p:sp>
      <p:sp>
        <p:nvSpPr>
          <p:cNvPr id="26" name="矩形 25">
            <a:extLst>
              <a:ext uri="{FF2B5EF4-FFF2-40B4-BE49-F238E27FC236}">
                <a16:creationId xmlns:a16="http://schemas.microsoft.com/office/drawing/2014/main" id="{131E955B-4AB4-1608-7EB1-4FF79CD7E0DD}"/>
              </a:ext>
            </a:extLst>
          </p:cNvPr>
          <p:cNvSpPr/>
          <p:nvPr/>
        </p:nvSpPr>
        <p:spPr>
          <a:xfrm>
            <a:off x="5108993" y="2768977"/>
            <a:ext cx="3056715" cy="109473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3</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戰略三角分析（</a:t>
            </a:r>
            <a:r>
              <a:rPr lang="en-US" altLang="zh-TW" sz="1200" dirty="0">
                <a:solidFill>
                  <a:schemeClr val="tx1"/>
                </a:solidFill>
                <a:latin typeface="宋体" panose="02010600030101010101" pitchFamily="2" charset="-122"/>
                <a:ea typeface="宋体" panose="02010600030101010101" pitchFamily="2" charset="-122"/>
              </a:rPr>
              <a:t>3C</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消費者（</a:t>
            </a:r>
            <a:r>
              <a:rPr lang="en-US" altLang="zh-TW" sz="1000" dirty="0">
                <a:solidFill>
                  <a:schemeClr val="tx1"/>
                </a:solidFill>
                <a:latin typeface="宋体" panose="02010600030101010101" pitchFamily="2" charset="-122"/>
                <a:ea typeface="宋体" panose="02010600030101010101" pitchFamily="2" charset="-122"/>
              </a:rPr>
              <a:t>Customers</a:t>
            </a:r>
            <a:r>
              <a:rPr lang="zh-TW" altLang="en-US" sz="1000" dirty="0">
                <a:solidFill>
                  <a:schemeClr val="tx1"/>
                </a:solidFill>
                <a:latin typeface="宋体" panose="02010600030101010101" pitchFamily="2" charset="-122"/>
                <a:ea typeface="宋体" panose="02010600030101010101" pitchFamily="2" charset="-122"/>
              </a:rPr>
              <a:t>）、競爭者（</a:t>
            </a:r>
            <a:r>
              <a:rPr lang="en-US" altLang="zh-TW" sz="1000" dirty="0" err="1">
                <a:solidFill>
                  <a:schemeClr val="tx1"/>
                </a:solidFill>
                <a:latin typeface="宋体" panose="02010600030101010101" pitchFamily="2" charset="-122"/>
                <a:ea typeface="宋体" panose="02010600030101010101" pitchFamily="2" charset="-122"/>
              </a:rPr>
              <a:t>Competiers</a:t>
            </a:r>
            <a:r>
              <a:rPr lang="zh-TW" altLang="en-US" sz="1000" dirty="0">
                <a:solidFill>
                  <a:schemeClr val="tx1"/>
                </a:solidFill>
                <a:latin typeface="宋体" panose="02010600030101010101" pitchFamily="2" charset="-122"/>
                <a:ea typeface="宋体" panose="02010600030101010101" pitchFamily="2" charset="-122"/>
              </a:rPr>
              <a:t>）、企業自身（</a:t>
            </a:r>
            <a:r>
              <a:rPr lang="en-US" altLang="zh-TW" sz="1000" dirty="0">
                <a:solidFill>
                  <a:schemeClr val="tx1"/>
                </a:solidFill>
                <a:latin typeface="宋体" panose="02010600030101010101" pitchFamily="2" charset="-122"/>
                <a:ea typeface="宋体" panose="02010600030101010101" pitchFamily="2" charset="-122"/>
              </a:rPr>
              <a:t>Corporation</a:t>
            </a:r>
            <a:r>
              <a:rPr lang="zh-TW" altLang="en-US" sz="1000" dirty="0">
                <a:solidFill>
                  <a:schemeClr val="tx1"/>
                </a:solidFill>
                <a:latin typeface="宋体" panose="02010600030101010101" pitchFamily="2" charset="-122"/>
                <a:ea typeface="宋体" panose="02010600030101010101" pitchFamily="2" charset="-122"/>
              </a:rPr>
              <a:t>）</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4D1B242A-43F3-7212-A9D0-3183E116DA07}"/>
              </a:ext>
            </a:extLst>
          </p:cNvPr>
          <p:cNvSpPr/>
          <p:nvPr/>
        </p:nvSpPr>
        <p:spPr>
          <a:xfrm>
            <a:off x="5104791" y="3955036"/>
            <a:ext cx="3056715" cy="109473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4</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行銷</a:t>
            </a:r>
            <a:r>
              <a:rPr lang="zh-CN" altLang="en-US" sz="1200" dirty="0">
                <a:solidFill>
                  <a:schemeClr val="tx1"/>
                </a:solidFill>
                <a:latin typeface="宋体" panose="02010600030101010101" pitchFamily="2" charset="-122"/>
                <a:ea typeface="宋体" panose="02010600030101010101" pitchFamily="2" charset="-122"/>
              </a:rPr>
              <a:t>架構</a:t>
            </a:r>
            <a:r>
              <a:rPr lang="zh-TW" altLang="en-US" sz="1200" dirty="0">
                <a:solidFill>
                  <a:schemeClr val="tx1"/>
                </a:solidFill>
                <a:latin typeface="宋体" panose="02010600030101010101" pitchFamily="2" charset="-122"/>
                <a:ea typeface="宋体" panose="02010600030101010101" pitchFamily="2" charset="-122"/>
              </a:rPr>
              <a:t>分析（</a:t>
            </a:r>
            <a:r>
              <a:rPr lang="en-US" altLang="zh-TW" sz="1200" dirty="0">
                <a:solidFill>
                  <a:schemeClr val="tx1"/>
                </a:solidFill>
                <a:latin typeface="宋体" panose="02010600030101010101" pitchFamily="2" charset="-122"/>
                <a:ea typeface="宋体" panose="02010600030101010101" pitchFamily="2" charset="-122"/>
              </a:rPr>
              <a:t>S-T-P</a:t>
            </a:r>
            <a:r>
              <a:rPr lang="zh-TW" altLang="en-US" sz="1200" dirty="0">
                <a:solidFill>
                  <a:schemeClr val="tx1"/>
                </a:solidFill>
                <a:latin typeface="宋体" panose="02010600030101010101" pitchFamily="2" charset="-122"/>
                <a:ea typeface="宋体" panose="02010600030101010101" pitchFamily="2" charset="-122"/>
              </a:rPr>
              <a:t>架構）：</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區隔或分眾市場（</a:t>
            </a:r>
            <a:r>
              <a:rPr lang="en-US" altLang="zh-TW" sz="1000" dirty="0">
                <a:solidFill>
                  <a:schemeClr val="tx1"/>
                </a:solidFill>
                <a:latin typeface="宋体" panose="02010600030101010101" pitchFamily="2" charset="-122"/>
                <a:ea typeface="宋体" panose="02010600030101010101" pitchFamily="2" charset="-122"/>
              </a:rPr>
              <a:t>Segmenting</a:t>
            </a:r>
            <a:r>
              <a:rPr lang="zh-TW" altLang="en-US" sz="1000" dirty="0">
                <a:solidFill>
                  <a:schemeClr val="tx1"/>
                </a:solidFill>
                <a:latin typeface="宋体" panose="02010600030101010101" pitchFamily="2" charset="-122"/>
                <a:ea typeface="宋体" panose="02010600030101010101" pitchFamily="2" charset="-122"/>
              </a:rPr>
              <a:t>）、鎖定目標客層（</a:t>
            </a:r>
            <a:r>
              <a:rPr lang="en-US" altLang="zh-TW" sz="1000" dirty="0">
                <a:solidFill>
                  <a:schemeClr val="tx1"/>
                </a:solidFill>
                <a:latin typeface="宋体" panose="02010600030101010101" pitchFamily="2" charset="-122"/>
                <a:ea typeface="宋体" panose="02010600030101010101" pitchFamily="2" charset="-122"/>
              </a:rPr>
              <a:t>Targeting</a:t>
            </a:r>
            <a:r>
              <a:rPr lang="zh-TW" altLang="en-US" sz="1000" dirty="0">
                <a:solidFill>
                  <a:schemeClr val="tx1"/>
                </a:solidFill>
                <a:latin typeface="宋体" panose="02010600030101010101" pitchFamily="2" charset="-122"/>
                <a:ea typeface="宋体" panose="02010600030101010101" pitchFamily="2" charset="-122"/>
              </a:rPr>
              <a:t>）、產品與品牌定位（</a:t>
            </a:r>
            <a:r>
              <a:rPr lang="en-US" altLang="zh-TW" sz="1000" dirty="0">
                <a:solidFill>
                  <a:schemeClr val="tx1"/>
                </a:solidFill>
                <a:latin typeface="宋体" panose="02010600030101010101" pitchFamily="2" charset="-122"/>
                <a:ea typeface="宋体" panose="02010600030101010101" pitchFamily="2" charset="-122"/>
              </a:rPr>
              <a:t>Positioning</a:t>
            </a:r>
            <a:r>
              <a:rPr lang="zh-TW" altLang="en-US" sz="1000" dirty="0">
                <a:solidFill>
                  <a:schemeClr val="tx1"/>
                </a:solidFill>
                <a:latin typeface="宋体" panose="02010600030101010101" pitchFamily="2" charset="-122"/>
                <a:ea typeface="宋体" panose="02010600030101010101" pitchFamily="2" charset="-122"/>
              </a:rPr>
              <a:t>）</a:t>
            </a:r>
          </a:p>
        </p:txBody>
      </p:sp>
      <p:sp>
        <p:nvSpPr>
          <p:cNvPr id="30" name="左大括号 29">
            <a:extLst>
              <a:ext uri="{FF2B5EF4-FFF2-40B4-BE49-F238E27FC236}">
                <a16:creationId xmlns:a16="http://schemas.microsoft.com/office/drawing/2014/main" id="{CD28AC9B-5FCB-8AD5-870E-CD57FB572DDD}"/>
              </a:ext>
            </a:extLst>
          </p:cNvPr>
          <p:cNvSpPr/>
          <p:nvPr/>
        </p:nvSpPr>
        <p:spPr>
          <a:xfrm>
            <a:off x="4675776" y="2097804"/>
            <a:ext cx="429015" cy="2437920"/>
          </a:xfrm>
          <a:prstGeom prst="leftBrace">
            <a:avLst>
              <a:gd name="adj1" fmla="val 8333"/>
              <a:gd name="adj2" fmla="val 54461"/>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9048CC1-56F9-16D1-56B6-215B43A921F4}"/>
              </a:ext>
            </a:extLst>
          </p:cNvPr>
          <p:cNvSpPr/>
          <p:nvPr/>
        </p:nvSpPr>
        <p:spPr>
          <a:xfrm>
            <a:off x="8436527" y="2945091"/>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2" name="左大括号 31">
            <a:extLst>
              <a:ext uri="{FF2B5EF4-FFF2-40B4-BE49-F238E27FC236}">
                <a16:creationId xmlns:a16="http://schemas.microsoft.com/office/drawing/2014/main" id="{D25D844E-B265-346C-14AD-70C11A292D31}"/>
              </a:ext>
            </a:extLst>
          </p:cNvPr>
          <p:cNvSpPr/>
          <p:nvPr/>
        </p:nvSpPr>
        <p:spPr>
          <a:xfrm flipH="1">
            <a:off x="8172309" y="2097804"/>
            <a:ext cx="429015" cy="2437920"/>
          </a:xfrm>
          <a:prstGeom prst="leftBrace">
            <a:avLst>
              <a:gd name="adj1" fmla="val 8333"/>
              <a:gd name="adj2" fmla="val 54460"/>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5A5A4ECE-0986-4569-68E9-3D0824EF4054}"/>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CA697477-DAC8-D6BD-0248-0E73E6BDB475}"/>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行銷學完整架構 </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Introduction</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2320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003039" y="880398"/>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）的循環架構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策略環境分析與評估</a:t>
            </a:r>
            <a:r>
              <a:rPr lang="zh-CN" altLang="en-US" sz="1100" dirty="0">
                <a:solidFill>
                  <a:srgbClr val="4D4D4D"/>
                </a:solidFill>
                <a:latin typeface="Times New Roman" pitchFamily="18" charset="0"/>
                <a:cs typeface="Times New Roman" pitchFamily="18" charset="0"/>
              </a:rPr>
              <a:t>→外部分析→市場分析：</a:t>
            </a:r>
            <a:endParaRPr lang="zh-TW" altLang="en-US" sz="1100" dirty="0">
              <a:solidFill>
                <a:srgbClr val="FF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1B3640AE-547D-0664-ED33-3E561BE06A21}"/>
              </a:ext>
            </a:extLst>
          </p:cNvPr>
          <p:cNvSpPr/>
          <p:nvPr/>
        </p:nvSpPr>
        <p:spPr>
          <a:xfrm>
            <a:off x="5316611" y="1658884"/>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市場規模</a:t>
            </a:r>
            <a:endParaRPr lang="zh-TW" altLang="en-US" sz="1100" dirty="0">
              <a:solidFill>
                <a:srgbClr val="000000"/>
              </a:solidFill>
              <a:latin typeface="Times New Roman" pitchFamily="18" charset="0"/>
              <a:cs typeface="Times New Roman" pitchFamily="18" charset="0"/>
            </a:endParaRPr>
          </a:p>
        </p:txBody>
      </p:sp>
      <p:sp>
        <p:nvSpPr>
          <p:cNvPr id="12" name="左大括号 11">
            <a:extLst>
              <a:ext uri="{FF2B5EF4-FFF2-40B4-BE49-F238E27FC236}">
                <a16:creationId xmlns:a16="http://schemas.microsoft.com/office/drawing/2014/main" id="{9C974B20-977A-B683-FE9E-F3227C07405F}"/>
              </a:ext>
            </a:extLst>
          </p:cNvPr>
          <p:cNvSpPr/>
          <p:nvPr/>
        </p:nvSpPr>
        <p:spPr>
          <a:xfrm>
            <a:off x="5087134" y="1707794"/>
            <a:ext cx="229483" cy="35016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7CB8126-0955-0BB8-9ED7-DBA8AFC9FAD7}"/>
              </a:ext>
            </a:extLst>
          </p:cNvPr>
          <p:cNvSpPr/>
          <p:nvPr/>
        </p:nvSpPr>
        <p:spPr>
          <a:xfrm>
            <a:off x="5316599" y="4175746"/>
            <a:ext cx="1531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、市場成本結構</a:t>
            </a:r>
          </a:p>
        </p:txBody>
      </p:sp>
      <p:sp>
        <p:nvSpPr>
          <p:cNvPr id="14" name="矩形 13">
            <a:extLst>
              <a:ext uri="{FF2B5EF4-FFF2-40B4-BE49-F238E27FC236}">
                <a16:creationId xmlns:a16="http://schemas.microsoft.com/office/drawing/2014/main" id="{F8786638-FD34-0E7A-0AB4-C0951A4B3163}"/>
              </a:ext>
            </a:extLst>
          </p:cNvPr>
          <p:cNvSpPr/>
          <p:nvPr/>
        </p:nvSpPr>
        <p:spPr>
          <a:xfrm>
            <a:off x="5316609" y="2029932"/>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、市場生命週期</a:t>
            </a:r>
          </a:p>
        </p:txBody>
      </p:sp>
      <p:sp>
        <p:nvSpPr>
          <p:cNvPr id="15" name="矩形 14">
            <a:extLst>
              <a:ext uri="{FF2B5EF4-FFF2-40B4-BE49-F238E27FC236}">
                <a16:creationId xmlns:a16="http://schemas.microsoft.com/office/drawing/2014/main" id="{474CCE20-4D22-CB77-B751-AB651B743681}"/>
              </a:ext>
            </a:extLst>
          </p:cNvPr>
          <p:cNvSpPr/>
          <p:nvPr/>
        </p:nvSpPr>
        <p:spPr>
          <a:xfrm>
            <a:off x="5316607" y="2388788"/>
            <a:ext cx="153123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、市場的獲利性</a:t>
            </a:r>
          </a:p>
        </p:txBody>
      </p:sp>
      <p:sp>
        <p:nvSpPr>
          <p:cNvPr id="16" name="矩形 15">
            <a:extLst>
              <a:ext uri="{FF2B5EF4-FFF2-40B4-BE49-F238E27FC236}">
                <a16:creationId xmlns:a16="http://schemas.microsoft.com/office/drawing/2014/main" id="{1D1126A5-1AFA-5024-33CC-811FEC2DAA4C}"/>
              </a:ext>
            </a:extLst>
          </p:cNvPr>
          <p:cNvSpPr/>
          <p:nvPr/>
        </p:nvSpPr>
        <p:spPr>
          <a:xfrm>
            <a:off x="5316609" y="2747644"/>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市場成長性</a:t>
            </a:r>
            <a:endParaRPr lang="zh-TW" altLang="en-US" sz="1100" dirty="0">
              <a:solidFill>
                <a:srgbClr val="000000"/>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D44542E3-BE72-616C-EB81-6253D012865E}"/>
              </a:ext>
            </a:extLst>
          </p:cNvPr>
          <p:cNvSpPr/>
          <p:nvPr/>
        </p:nvSpPr>
        <p:spPr>
          <a:xfrm>
            <a:off x="5316604" y="3106500"/>
            <a:ext cx="15312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、市場結構性</a:t>
            </a:r>
          </a:p>
        </p:txBody>
      </p:sp>
      <p:sp>
        <p:nvSpPr>
          <p:cNvPr id="18" name="矩形 17">
            <a:extLst>
              <a:ext uri="{FF2B5EF4-FFF2-40B4-BE49-F238E27FC236}">
                <a16:creationId xmlns:a16="http://schemas.microsoft.com/office/drawing/2014/main" id="{9ACBB907-9564-681C-BEC1-1257E6F931A2}"/>
              </a:ext>
            </a:extLst>
          </p:cNvPr>
          <p:cNvSpPr/>
          <p:nvPr/>
        </p:nvSpPr>
        <p:spPr>
          <a:xfrm>
            <a:off x="5316604" y="3455196"/>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、市場進入障礙</a:t>
            </a:r>
          </a:p>
        </p:txBody>
      </p:sp>
      <p:sp>
        <p:nvSpPr>
          <p:cNvPr id="19" name="矩形 18">
            <a:extLst>
              <a:ext uri="{FF2B5EF4-FFF2-40B4-BE49-F238E27FC236}">
                <a16:creationId xmlns:a16="http://schemas.microsoft.com/office/drawing/2014/main" id="{0180B88D-DE6C-48D5-338B-BB0E47CF43E5}"/>
              </a:ext>
            </a:extLst>
          </p:cNvPr>
          <p:cNvSpPr/>
          <p:nvPr/>
        </p:nvSpPr>
        <p:spPr>
          <a:xfrm>
            <a:off x="5316599" y="3814052"/>
            <a:ext cx="1531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、市場關鍵成功因素</a:t>
            </a:r>
          </a:p>
        </p:txBody>
      </p:sp>
      <p:sp>
        <p:nvSpPr>
          <p:cNvPr id="20" name="矩形 19">
            <a:extLst>
              <a:ext uri="{FF2B5EF4-FFF2-40B4-BE49-F238E27FC236}">
                <a16:creationId xmlns:a16="http://schemas.microsoft.com/office/drawing/2014/main" id="{858C8569-A36C-C56A-EAC1-55657077B83A}"/>
              </a:ext>
            </a:extLst>
          </p:cNvPr>
          <p:cNvSpPr/>
          <p:nvPr/>
        </p:nvSpPr>
        <p:spPr>
          <a:xfrm>
            <a:off x="4267200" y="3290513"/>
            <a:ext cx="819934"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市場分析</a:t>
            </a:r>
          </a:p>
        </p:txBody>
      </p:sp>
      <p:sp>
        <p:nvSpPr>
          <p:cNvPr id="21" name="矩形 20">
            <a:extLst>
              <a:ext uri="{FF2B5EF4-FFF2-40B4-BE49-F238E27FC236}">
                <a16:creationId xmlns:a16="http://schemas.microsoft.com/office/drawing/2014/main" id="{36F2C3E7-6DD7-CFD4-1E61-8E44C05F9572}"/>
              </a:ext>
            </a:extLst>
          </p:cNvPr>
          <p:cNvSpPr/>
          <p:nvPr/>
        </p:nvSpPr>
        <p:spPr>
          <a:xfrm>
            <a:off x="5326769" y="4536026"/>
            <a:ext cx="1531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、市場通路結構</a:t>
            </a:r>
          </a:p>
        </p:txBody>
      </p:sp>
      <p:sp>
        <p:nvSpPr>
          <p:cNvPr id="22" name="矩形 21">
            <a:extLst>
              <a:ext uri="{FF2B5EF4-FFF2-40B4-BE49-F238E27FC236}">
                <a16:creationId xmlns:a16="http://schemas.microsoft.com/office/drawing/2014/main" id="{73212F44-F3D0-8F36-6DBF-A19BEB545029}"/>
              </a:ext>
            </a:extLst>
          </p:cNvPr>
          <p:cNvSpPr/>
          <p:nvPr/>
        </p:nvSpPr>
        <p:spPr>
          <a:xfrm>
            <a:off x="5326769" y="4895327"/>
            <a:ext cx="1531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、市場發展趨勢</a:t>
            </a:r>
          </a:p>
        </p:txBody>
      </p:sp>
      <p:sp>
        <p:nvSpPr>
          <p:cNvPr id="2" name="标题 1">
            <a:extLst>
              <a:ext uri="{FF2B5EF4-FFF2-40B4-BE49-F238E27FC236}">
                <a16:creationId xmlns:a16="http://schemas.microsoft.com/office/drawing/2014/main" id="{61A97AC7-3AF3-5004-4983-8BAB4CD0C424}"/>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D553567E-E755-81AB-26AE-296DE2E9FE7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「策略行銷管理」之策略環境分析與評估</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市場</a:t>
            </a:r>
            <a:r>
              <a:rPr lang="zh-CN" altLang="en-US" sz="900" dirty="0">
                <a:solidFill>
                  <a:srgbClr val="000000"/>
                </a:solidFill>
                <a:latin typeface="Times New Roman" pitchFamily="18" charset="0"/>
                <a:cs typeface="Times New Roman" pitchFamily="18" charset="0"/>
              </a:rPr>
              <a:t>分析</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606838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185731" y="1085590"/>
            <a:ext cx="915061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）的循環架構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策略環境分析與評估</a:t>
            </a:r>
            <a:r>
              <a:rPr lang="zh-CN" altLang="en-US" sz="1100" dirty="0">
                <a:solidFill>
                  <a:srgbClr val="4D4D4D"/>
                </a:solidFill>
                <a:latin typeface="Times New Roman" pitchFamily="18" charset="0"/>
                <a:cs typeface="Times New Roman" pitchFamily="18" charset="0"/>
              </a:rPr>
              <a:t>→外部分析→顧客分析：</a:t>
            </a:r>
            <a:endParaRPr lang="zh-TW" altLang="en-US" sz="1100" dirty="0">
              <a:solidFill>
                <a:srgbClr val="FF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1B3640AE-547D-0664-ED33-3E561BE06A21}"/>
              </a:ext>
            </a:extLst>
          </p:cNvPr>
          <p:cNvSpPr/>
          <p:nvPr/>
        </p:nvSpPr>
        <p:spPr>
          <a:xfrm>
            <a:off x="5415400" y="2154184"/>
            <a:ext cx="165570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、顧客區隔類型</a:t>
            </a:r>
          </a:p>
        </p:txBody>
      </p:sp>
      <p:sp>
        <p:nvSpPr>
          <p:cNvPr id="12" name="左大括号 11">
            <a:extLst>
              <a:ext uri="{FF2B5EF4-FFF2-40B4-BE49-F238E27FC236}">
                <a16:creationId xmlns:a16="http://schemas.microsoft.com/office/drawing/2014/main" id="{9C974B20-977A-B683-FE9E-F3227C07405F}"/>
              </a:ext>
            </a:extLst>
          </p:cNvPr>
          <p:cNvSpPr/>
          <p:nvPr/>
        </p:nvSpPr>
        <p:spPr>
          <a:xfrm>
            <a:off x="5185923" y="2203094"/>
            <a:ext cx="229483" cy="242038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8786638-FD34-0E7A-0AB4-C0951A4B3163}"/>
              </a:ext>
            </a:extLst>
          </p:cNvPr>
          <p:cNvSpPr/>
          <p:nvPr/>
        </p:nvSpPr>
        <p:spPr>
          <a:xfrm>
            <a:off x="5415398" y="2525232"/>
            <a:ext cx="165570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、顧客購買動機</a:t>
            </a:r>
          </a:p>
        </p:txBody>
      </p:sp>
      <p:sp>
        <p:nvSpPr>
          <p:cNvPr id="15" name="矩形 14">
            <a:extLst>
              <a:ext uri="{FF2B5EF4-FFF2-40B4-BE49-F238E27FC236}">
                <a16:creationId xmlns:a16="http://schemas.microsoft.com/office/drawing/2014/main" id="{474CCE20-4D22-CB77-B751-AB651B743681}"/>
              </a:ext>
            </a:extLst>
          </p:cNvPr>
          <p:cNvSpPr/>
          <p:nvPr/>
        </p:nvSpPr>
        <p:spPr>
          <a:xfrm>
            <a:off x="5415396" y="2884088"/>
            <a:ext cx="16557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、顧客購買力</a:t>
            </a:r>
          </a:p>
        </p:txBody>
      </p:sp>
      <p:sp>
        <p:nvSpPr>
          <p:cNvPr id="16" name="矩形 15">
            <a:extLst>
              <a:ext uri="{FF2B5EF4-FFF2-40B4-BE49-F238E27FC236}">
                <a16:creationId xmlns:a16="http://schemas.microsoft.com/office/drawing/2014/main" id="{1D1126A5-1AFA-5024-33CC-811FEC2DAA4C}"/>
              </a:ext>
            </a:extLst>
          </p:cNvPr>
          <p:cNvSpPr/>
          <p:nvPr/>
        </p:nvSpPr>
        <p:spPr>
          <a:xfrm>
            <a:off x="5415398" y="3242944"/>
            <a:ext cx="165570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、顧客滿意度狀況</a:t>
            </a:r>
          </a:p>
        </p:txBody>
      </p:sp>
      <p:sp>
        <p:nvSpPr>
          <p:cNvPr id="17" name="矩形 16">
            <a:extLst>
              <a:ext uri="{FF2B5EF4-FFF2-40B4-BE49-F238E27FC236}">
                <a16:creationId xmlns:a16="http://schemas.microsoft.com/office/drawing/2014/main" id="{D44542E3-BE72-616C-EB81-6253D012865E}"/>
              </a:ext>
            </a:extLst>
          </p:cNvPr>
          <p:cNvSpPr/>
          <p:nvPr/>
        </p:nvSpPr>
        <p:spPr>
          <a:xfrm>
            <a:off x="5415393" y="3601800"/>
            <a:ext cx="165570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未被滿足的需求</a:t>
            </a:r>
            <a:endParaRPr lang="zh-CN"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9ACBB907-9564-681C-BEC1-1257E6F931A2}"/>
              </a:ext>
            </a:extLst>
          </p:cNvPr>
          <p:cNvSpPr/>
          <p:nvPr/>
        </p:nvSpPr>
        <p:spPr>
          <a:xfrm>
            <a:off x="5415393" y="3950496"/>
            <a:ext cx="165570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、顧客忠誠度</a:t>
            </a:r>
          </a:p>
        </p:txBody>
      </p:sp>
      <p:sp>
        <p:nvSpPr>
          <p:cNvPr id="19" name="矩形 18">
            <a:extLst>
              <a:ext uri="{FF2B5EF4-FFF2-40B4-BE49-F238E27FC236}">
                <a16:creationId xmlns:a16="http://schemas.microsoft.com/office/drawing/2014/main" id="{0180B88D-DE6C-48D5-338B-BB0E47CF43E5}"/>
              </a:ext>
            </a:extLst>
          </p:cNvPr>
          <p:cNvSpPr/>
          <p:nvPr/>
        </p:nvSpPr>
        <p:spPr>
          <a:xfrm>
            <a:off x="5415388" y="4309352"/>
            <a:ext cx="165570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、如何創造顧客價値</a:t>
            </a:r>
          </a:p>
        </p:txBody>
      </p:sp>
      <p:sp>
        <p:nvSpPr>
          <p:cNvPr id="20" name="矩形 19">
            <a:extLst>
              <a:ext uri="{FF2B5EF4-FFF2-40B4-BE49-F238E27FC236}">
                <a16:creationId xmlns:a16="http://schemas.microsoft.com/office/drawing/2014/main" id="{858C8569-A36C-C56A-EAC1-55657077B83A}"/>
              </a:ext>
            </a:extLst>
          </p:cNvPr>
          <p:cNvSpPr/>
          <p:nvPr/>
        </p:nvSpPr>
        <p:spPr>
          <a:xfrm>
            <a:off x="4365989" y="3256222"/>
            <a:ext cx="819934"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顧客分析</a:t>
            </a:r>
          </a:p>
        </p:txBody>
      </p:sp>
      <p:sp>
        <p:nvSpPr>
          <p:cNvPr id="2" name="标题 1">
            <a:extLst>
              <a:ext uri="{FF2B5EF4-FFF2-40B4-BE49-F238E27FC236}">
                <a16:creationId xmlns:a16="http://schemas.microsoft.com/office/drawing/2014/main" id="{15F1754F-1465-B491-2D12-F1DCEE2A6644}"/>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FC46FB7C-4842-B385-124E-F0F10E81C4F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「策略行銷管理」之策略環境分析與評估</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顧客分析</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Customers Research</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650298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185731" y="1085590"/>
            <a:ext cx="915061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）的循環架構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策略環境分析與評估</a:t>
            </a:r>
            <a:r>
              <a:rPr lang="zh-CN" altLang="en-US" sz="1100" dirty="0">
                <a:solidFill>
                  <a:srgbClr val="4D4D4D"/>
                </a:solidFill>
                <a:latin typeface="Times New Roman" pitchFamily="18" charset="0"/>
                <a:cs typeface="Times New Roman" pitchFamily="18" charset="0"/>
              </a:rPr>
              <a:t>→外部分析→</a:t>
            </a:r>
            <a:r>
              <a:rPr lang="zh-TW" altLang="en-US" sz="1100" dirty="0">
                <a:solidFill>
                  <a:srgbClr val="4D4D4D"/>
                </a:solidFill>
                <a:latin typeface="Times New Roman" pitchFamily="18" charset="0"/>
                <a:cs typeface="Times New Roman" pitchFamily="18" charset="0"/>
              </a:rPr>
              <a:t>總體環境分析</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1B3640AE-547D-0664-ED33-3E561BE06A21}"/>
              </a:ext>
            </a:extLst>
          </p:cNvPr>
          <p:cNvSpPr/>
          <p:nvPr/>
        </p:nvSpPr>
        <p:spPr>
          <a:xfrm>
            <a:off x="5386826" y="2211334"/>
            <a:ext cx="15188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、科技變化</a:t>
            </a:r>
          </a:p>
        </p:txBody>
      </p:sp>
      <p:sp>
        <p:nvSpPr>
          <p:cNvPr id="12" name="左大括号 11">
            <a:extLst>
              <a:ext uri="{FF2B5EF4-FFF2-40B4-BE49-F238E27FC236}">
                <a16:creationId xmlns:a16="http://schemas.microsoft.com/office/drawing/2014/main" id="{9C974B20-977A-B683-FE9E-F3227C07405F}"/>
              </a:ext>
            </a:extLst>
          </p:cNvPr>
          <p:cNvSpPr/>
          <p:nvPr/>
        </p:nvSpPr>
        <p:spPr>
          <a:xfrm>
            <a:off x="5157348" y="2260244"/>
            <a:ext cx="229483" cy="242038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8786638-FD34-0E7A-0AB4-C0951A4B3163}"/>
              </a:ext>
            </a:extLst>
          </p:cNvPr>
          <p:cNvSpPr/>
          <p:nvPr/>
        </p:nvSpPr>
        <p:spPr>
          <a:xfrm>
            <a:off x="5386824" y="2582382"/>
            <a:ext cx="15188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、人口統計變化</a:t>
            </a:r>
          </a:p>
        </p:txBody>
      </p:sp>
      <p:sp>
        <p:nvSpPr>
          <p:cNvPr id="15" name="矩形 14">
            <a:extLst>
              <a:ext uri="{FF2B5EF4-FFF2-40B4-BE49-F238E27FC236}">
                <a16:creationId xmlns:a16="http://schemas.microsoft.com/office/drawing/2014/main" id="{474CCE20-4D22-CB77-B751-AB651B743681}"/>
              </a:ext>
            </a:extLst>
          </p:cNvPr>
          <p:cNvSpPr/>
          <p:nvPr/>
        </p:nvSpPr>
        <p:spPr>
          <a:xfrm>
            <a:off x="5386822" y="2941238"/>
            <a:ext cx="151881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、社會文化變化</a:t>
            </a:r>
          </a:p>
        </p:txBody>
      </p:sp>
      <p:sp>
        <p:nvSpPr>
          <p:cNvPr id="16" name="矩形 15">
            <a:extLst>
              <a:ext uri="{FF2B5EF4-FFF2-40B4-BE49-F238E27FC236}">
                <a16:creationId xmlns:a16="http://schemas.microsoft.com/office/drawing/2014/main" id="{1D1126A5-1AFA-5024-33CC-811FEC2DAA4C}"/>
              </a:ext>
            </a:extLst>
          </p:cNvPr>
          <p:cNvSpPr/>
          <p:nvPr/>
        </p:nvSpPr>
        <p:spPr>
          <a:xfrm>
            <a:off x="5386824" y="3300094"/>
            <a:ext cx="15188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、經濟景氣變化</a:t>
            </a:r>
          </a:p>
        </p:txBody>
      </p:sp>
      <p:sp>
        <p:nvSpPr>
          <p:cNvPr id="17" name="矩形 16">
            <a:extLst>
              <a:ext uri="{FF2B5EF4-FFF2-40B4-BE49-F238E27FC236}">
                <a16:creationId xmlns:a16="http://schemas.microsoft.com/office/drawing/2014/main" id="{D44542E3-BE72-616C-EB81-6253D012865E}"/>
              </a:ext>
            </a:extLst>
          </p:cNvPr>
          <p:cNvSpPr/>
          <p:nvPr/>
        </p:nvSpPr>
        <p:spPr>
          <a:xfrm>
            <a:off x="5386818" y="3658950"/>
            <a:ext cx="151881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政府法令變化</a:t>
            </a:r>
            <a:endParaRPr lang="zh-CN"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9ACBB907-9564-681C-BEC1-1257E6F931A2}"/>
              </a:ext>
            </a:extLst>
          </p:cNvPr>
          <p:cNvSpPr/>
          <p:nvPr/>
        </p:nvSpPr>
        <p:spPr>
          <a:xfrm>
            <a:off x="5386819" y="4007646"/>
            <a:ext cx="151881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、供應商變化</a:t>
            </a:r>
          </a:p>
        </p:txBody>
      </p:sp>
      <p:sp>
        <p:nvSpPr>
          <p:cNvPr id="19" name="矩形 18">
            <a:extLst>
              <a:ext uri="{FF2B5EF4-FFF2-40B4-BE49-F238E27FC236}">
                <a16:creationId xmlns:a16="http://schemas.microsoft.com/office/drawing/2014/main" id="{0180B88D-DE6C-48D5-338B-BB0E47CF43E5}"/>
              </a:ext>
            </a:extLst>
          </p:cNvPr>
          <p:cNvSpPr/>
          <p:nvPr/>
        </p:nvSpPr>
        <p:spPr>
          <a:xfrm>
            <a:off x="5386814" y="4366502"/>
            <a:ext cx="151881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、國際環境變化</a:t>
            </a:r>
          </a:p>
        </p:txBody>
      </p:sp>
      <p:sp>
        <p:nvSpPr>
          <p:cNvPr id="20" name="矩形 19">
            <a:extLst>
              <a:ext uri="{FF2B5EF4-FFF2-40B4-BE49-F238E27FC236}">
                <a16:creationId xmlns:a16="http://schemas.microsoft.com/office/drawing/2014/main" id="{858C8569-A36C-C56A-EAC1-55657077B83A}"/>
              </a:ext>
            </a:extLst>
          </p:cNvPr>
          <p:cNvSpPr/>
          <p:nvPr/>
        </p:nvSpPr>
        <p:spPr>
          <a:xfrm>
            <a:off x="3990974" y="3313372"/>
            <a:ext cx="116637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總體環境分析</a:t>
            </a:r>
            <a:endParaRPr lang="zh-CN" altLang="en-US" sz="1100" dirty="0">
              <a:solidFill>
                <a:srgbClr val="000000"/>
              </a:solidFill>
              <a:latin typeface="Times New Roman" pitchFamily="18" charset="0"/>
              <a:cs typeface="Times New Roman" pitchFamily="18" charset="0"/>
            </a:endParaRPr>
          </a:p>
        </p:txBody>
      </p:sp>
      <p:sp>
        <p:nvSpPr>
          <p:cNvPr id="2" name="标题 1">
            <a:extLst>
              <a:ext uri="{FF2B5EF4-FFF2-40B4-BE49-F238E27FC236}">
                <a16:creationId xmlns:a16="http://schemas.microsoft.com/office/drawing/2014/main" id="{EB97F0FF-D1E6-865D-6106-6E93688A4D9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4A947D88-86B4-EB8C-89CF-8B8460A14806}"/>
              </a:ext>
            </a:extLst>
          </p:cNvPr>
          <p:cNvSpPr>
            <a:spLocks noChangeArrowheads="1"/>
          </p:cNvSpPr>
          <p:nvPr/>
        </p:nvSpPr>
        <p:spPr bwMode="auto">
          <a:xfrm>
            <a:off x="48707" y="240082"/>
            <a:ext cx="98540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「策略行銷管理」之策略環境分析與評估</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總體環境分析</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Market Environment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30046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185731" y="1085590"/>
            <a:ext cx="915061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）的循環架構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策略環境分析與評估</a:t>
            </a:r>
            <a:r>
              <a:rPr lang="zh-CN" altLang="en-US" sz="1100" dirty="0">
                <a:solidFill>
                  <a:srgbClr val="4D4D4D"/>
                </a:solidFill>
                <a:latin typeface="Times New Roman" pitchFamily="18" charset="0"/>
                <a:cs typeface="Times New Roman" pitchFamily="18" charset="0"/>
              </a:rPr>
              <a:t>→廠商自身内部分析：</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A0EFEC8C-1817-7C5C-F495-53FAF2266116}"/>
              </a:ext>
            </a:extLst>
          </p:cNvPr>
          <p:cNvSpPr/>
          <p:nvPr/>
        </p:nvSpPr>
        <p:spPr>
          <a:xfrm>
            <a:off x="5183261" y="1829010"/>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、組織與人力分析</a:t>
            </a:r>
          </a:p>
        </p:txBody>
      </p:sp>
      <p:sp>
        <p:nvSpPr>
          <p:cNvPr id="3" name="左大括号 2">
            <a:extLst>
              <a:ext uri="{FF2B5EF4-FFF2-40B4-BE49-F238E27FC236}">
                <a16:creationId xmlns:a16="http://schemas.microsoft.com/office/drawing/2014/main" id="{ADB58C0A-88EE-CABA-EC62-EA5F8187D1C1}"/>
              </a:ext>
            </a:extLst>
          </p:cNvPr>
          <p:cNvSpPr/>
          <p:nvPr/>
        </p:nvSpPr>
        <p:spPr>
          <a:xfrm>
            <a:off x="4953784" y="1877920"/>
            <a:ext cx="229483" cy="314235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12E311-0656-C1E9-6B87-8762CB52D4E5}"/>
              </a:ext>
            </a:extLst>
          </p:cNvPr>
          <p:cNvSpPr/>
          <p:nvPr/>
        </p:nvSpPr>
        <p:spPr>
          <a:xfrm>
            <a:off x="5183249" y="4345872"/>
            <a:ext cx="1531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、品牌資源分析</a:t>
            </a:r>
          </a:p>
        </p:txBody>
      </p:sp>
      <p:sp>
        <p:nvSpPr>
          <p:cNvPr id="6" name="矩形 5">
            <a:extLst>
              <a:ext uri="{FF2B5EF4-FFF2-40B4-BE49-F238E27FC236}">
                <a16:creationId xmlns:a16="http://schemas.microsoft.com/office/drawing/2014/main" id="{08CE27EE-DF19-57B5-4803-BA31FF91E5E8}"/>
              </a:ext>
            </a:extLst>
          </p:cNvPr>
          <p:cNvSpPr/>
          <p:nvPr/>
        </p:nvSpPr>
        <p:spPr>
          <a:xfrm>
            <a:off x="5183259" y="2200058"/>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、財務分析</a:t>
            </a:r>
          </a:p>
        </p:txBody>
      </p:sp>
      <p:sp>
        <p:nvSpPr>
          <p:cNvPr id="7" name="矩形 6">
            <a:extLst>
              <a:ext uri="{FF2B5EF4-FFF2-40B4-BE49-F238E27FC236}">
                <a16:creationId xmlns:a16="http://schemas.microsoft.com/office/drawing/2014/main" id="{5B6E4570-5F1C-0A55-4BD0-219630296FC3}"/>
              </a:ext>
            </a:extLst>
          </p:cNvPr>
          <p:cNvSpPr/>
          <p:nvPr/>
        </p:nvSpPr>
        <p:spPr>
          <a:xfrm>
            <a:off x="5183257" y="2558914"/>
            <a:ext cx="153123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、製造分析</a:t>
            </a:r>
          </a:p>
        </p:txBody>
      </p:sp>
      <p:sp>
        <p:nvSpPr>
          <p:cNvPr id="11" name="矩形 10">
            <a:extLst>
              <a:ext uri="{FF2B5EF4-FFF2-40B4-BE49-F238E27FC236}">
                <a16:creationId xmlns:a16="http://schemas.microsoft.com/office/drawing/2014/main" id="{35A87794-A16E-C253-AE63-8D9D104E5E68}"/>
              </a:ext>
            </a:extLst>
          </p:cNvPr>
          <p:cNvSpPr/>
          <p:nvPr/>
        </p:nvSpPr>
        <p:spPr>
          <a:xfrm>
            <a:off x="5183259" y="2917770"/>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研發分析</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4E059FC5-5F1C-BBEC-75FD-D40556AF27AB}"/>
              </a:ext>
            </a:extLst>
          </p:cNvPr>
          <p:cNvSpPr/>
          <p:nvPr/>
        </p:nvSpPr>
        <p:spPr>
          <a:xfrm>
            <a:off x="5183254" y="3276626"/>
            <a:ext cx="15312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、物流配送分析</a:t>
            </a:r>
          </a:p>
        </p:txBody>
      </p:sp>
      <p:sp>
        <p:nvSpPr>
          <p:cNvPr id="21" name="矩形 20">
            <a:extLst>
              <a:ext uri="{FF2B5EF4-FFF2-40B4-BE49-F238E27FC236}">
                <a16:creationId xmlns:a16="http://schemas.microsoft.com/office/drawing/2014/main" id="{976A2DF9-806E-AE8C-A44F-D9A10897306F}"/>
              </a:ext>
            </a:extLst>
          </p:cNvPr>
          <p:cNvSpPr/>
          <p:nvPr/>
        </p:nvSpPr>
        <p:spPr>
          <a:xfrm>
            <a:off x="5183254" y="3625322"/>
            <a:ext cx="1531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、行銷業務分析</a:t>
            </a:r>
          </a:p>
        </p:txBody>
      </p:sp>
      <p:sp>
        <p:nvSpPr>
          <p:cNvPr id="22" name="矩形 21">
            <a:extLst>
              <a:ext uri="{FF2B5EF4-FFF2-40B4-BE49-F238E27FC236}">
                <a16:creationId xmlns:a16="http://schemas.microsoft.com/office/drawing/2014/main" id="{8E4A69AA-EBD2-7A0F-CFFE-00057DB45772}"/>
              </a:ext>
            </a:extLst>
          </p:cNvPr>
          <p:cNvSpPr/>
          <p:nvPr/>
        </p:nvSpPr>
        <p:spPr>
          <a:xfrm>
            <a:off x="5183249" y="3984178"/>
            <a:ext cx="1531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、專利權分析</a:t>
            </a:r>
          </a:p>
        </p:txBody>
      </p:sp>
      <p:sp>
        <p:nvSpPr>
          <p:cNvPr id="23" name="矩形 22">
            <a:extLst>
              <a:ext uri="{FF2B5EF4-FFF2-40B4-BE49-F238E27FC236}">
                <a16:creationId xmlns:a16="http://schemas.microsoft.com/office/drawing/2014/main" id="{33C5F47A-2C54-9C08-1359-89FC2E43EBDB}"/>
              </a:ext>
            </a:extLst>
          </p:cNvPr>
          <p:cNvSpPr/>
          <p:nvPr/>
        </p:nvSpPr>
        <p:spPr>
          <a:xfrm>
            <a:off x="3501957" y="3292035"/>
            <a:ext cx="1452710"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廠商自身内部分析</a:t>
            </a:r>
          </a:p>
        </p:txBody>
      </p:sp>
      <p:sp>
        <p:nvSpPr>
          <p:cNvPr id="24" name="矩形 23">
            <a:extLst>
              <a:ext uri="{FF2B5EF4-FFF2-40B4-BE49-F238E27FC236}">
                <a16:creationId xmlns:a16="http://schemas.microsoft.com/office/drawing/2014/main" id="{07E70D2C-2B5A-2D3A-9C14-9CD2FA1A61F6}"/>
              </a:ext>
            </a:extLst>
          </p:cNvPr>
          <p:cNvSpPr/>
          <p:nvPr/>
        </p:nvSpPr>
        <p:spPr>
          <a:xfrm>
            <a:off x="5193419" y="4706152"/>
            <a:ext cx="1531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、國際行銷分析</a:t>
            </a:r>
          </a:p>
        </p:txBody>
      </p:sp>
      <p:sp>
        <p:nvSpPr>
          <p:cNvPr id="10" name="标题 1">
            <a:extLst>
              <a:ext uri="{FF2B5EF4-FFF2-40B4-BE49-F238E27FC236}">
                <a16:creationId xmlns:a16="http://schemas.microsoft.com/office/drawing/2014/main" id="{F6CB06A7-2A46-F148-C408-E68FD79D7C25}"/>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2" name="矩形 3">
            <a:extLst>
              <a:ext uri="{FF2B5EF4-FFF2-40B4-BE49-F238E27FC236}">
                <a16:creationId xmlns:a16="http://schemas.microsoft.com/office/drawing/2014/main" id="{C61C7384-5737-6800-37D3-A5850024B6CE}"/>
              </a:ext>
            </a:extLst>
          </p:cNvPr>
          <p:cNvSpPr>
            <a:spLocks noChangeArrowheads="1"/>
          </p:cNvSpPr>
          <p:nvPr/>
        </p:nvSpPr>
        <p:spPr bwMode="auto">
          <a:xfrm>
            <a:off x="48707" y="240082"/>
            <a:ext cx="98540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「策略行銷管理」之策略環境分析與評估</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廠商自身内部分析</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Self</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a:t>
            </a:r>
            <a:r>
              <a:rPr lang="en-US" altLang="zh-TW" sz="900" i="1" dirty="0">
                <a:solidFill>
                  <a:srgbClr val="000000"/>
                </a:solidFill>
                <a:latin typeface="Times New Roman" pitchFamily="18" charset="0"/>
                <a:cs typeface="Times New Roman" pitchFamily="18" charset="0"/>
              </a:rPr>
              <a:t>nalysis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178319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185731" y="1260174"/>
            <a:ext cx="915061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「策略行銷管理」（</a:t>
            </a:r>
            <a:r>
              <a:rPr lang="en-US" altLang="zh-TW" sz="1100" dirty="0">
                <a:solidFill>
                  <a:srgbClr val="4D4D4D"/>
                </a:solidFill>
                <a:latin typeface="Times New Roman" pitchFamily="18" charset="0"/>
                <a:cs typeface="Times New Roman" pitchFamily="18" charset="0"/>
              </a:rPr>
              <a:t>Strategic Marketing Management</a:t>
            </a:r>
            <a:r>
              <a:rPr lang="zh-TW" altLang="en-US" sz="1100" dirty="0">
                <a:solidFill>
                  <a:srgbClr val="4D4D4D"/>
                </a:solidFill>
                <a:latin typeface="Times New Roman" pitchFamily="18" charset="0"/>
                <a:cs typeface="Times New Roman" pitchFamily="18" charset="0"/>
              </a:rPr>
              <a:t>）的循環架構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策略環境分析與評估</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競爭策略分析</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A0EFEC8C-1817-7C5C-F495-53FAF2266116}"/>
              </a:ext>
            </a:extLst>
          </p:cNvPr>
          <p:cNvSpPr/>
          <p:nvPr/>
        </p:nvSpPr>
        <p:spPr>
          <a:xfrm>
            <a:off x="5221361" y="2381460"/>
            <a:ext cx="203669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、成本競爭策略導向</a:t>
            </a:r>
          </a:p>
        </p:txBody>
      </p:sp>
      <p:sp>
        <p:nvSpPr>
          <p:cNvPr id="3" name="左大括号 2">
            <a:extLst>
              <a:ext uri="{FF2B5EF4-FFF2-40B4-BE49-F238E27FC236}">
                <a16:creationId xmlns:a16="http://schemas.microsoft.com/office/drawing/2014/main" id="{ADB58C0A-88EE-CABA-EC62-EA5F8187D1C1}"/>
              </a:ext>
            </a:extLst>
          </p:cNvPr>
          <p:cNvSpPr/>
          <p:nvPr/>
        </p:nvSpPr>
        <p:spPr>
          <a:xfrm>
            <a:off x="4991884" y="2430370"/>
            <a:ext cx="229483" cy="171283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8CE27EE-DF19-57B5-4803-BA31FF91E5E8}"/>
              </a:ext>
            </a:extLst>
          </p:cNvPr>
          <p:cNvSpPr/>
          <p:nvPr/>
        </p:nvSpPr>
        <p:spPr>
          <a:xfrm>
            <a:off x="5221359" y="2752508"/>
            <a:ext cx="203669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、差異化競爭策略導向</a:t>
            </a:r>
          </a:p>
        </p:txBody>
      </p:sp>
      <p:sp>
        <p:nvSpPr>
          <p:cNvPr id="7" name="矩形 6">
            <a:extLst>
              <a:ext uri="{FF2B5EF4-FFF2-40B4-BE49-F238E27FC236}">
                <a16:creationId xmlns:a16="http://schemas.microsoft.com/office/drawing/2014/main" id="{5B6E4570-5F1C-0A55-4BD0-219630296FC3}"/>
              </a:ext>
            </a:extLst>
          </p:cNvPr>
          <p:cNvSpPr/>
          <p:nvPr/>
        </p:nvSpPr>
        <p:spPr>
          <a:xfrm>
            <a:off x="5221357" y="3111364"/>
            <a:ext cx="203670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、品牌競爭策略導向</a:t>
            </a:r>
          </a:p>
        </p:txBody>
      </p:sp>
      <p:sp>
        <p:nvSpPr>
          <p:cNvPr id="11" name="矩形 10">
            <a:extLst>
              <a:ext uri="{FF2B5EF4-FFF2-40B4-BE49-F238E27FC236}">
                <a16:creationId xmlns:a16="http://schemas.microsoft.com/office/drawing/2014/main" id="{35A87794-A16E-C253-AE63-8D9D104E5E68}"/>
              </a:ext>
            </a:extLst>
          </p:cNvPr>
          <p:cNvSpPr/>
          <p:nvPr/>
        </p:nvSpPr>
        <p:spPr>
          <a:xfrm>
            <a:off x="5221359" y="3470220"/>
            <a:ext cx="203669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、產品創新競爭策略導向</a:t>
            </a:r>
          </a:p>
        </p:txBody>
      </p:sp>
      <p:sp>
        <p:nvSpPr>
          <p:cNvPr id="13" name="矩形 12">
            <a:extLst>
              <a:ext uri="{FF2B5EF4-FFF2-40B4-BE49-F238E27FC236}">
                <a16:creationId xmlns:a16="http://schemas.microsoft.com/office/drawing/2014/main" id="{4E059FC5-5F1C-BBEC-75FD-D40556AF27AB}"/>
              </a:ext>
            </a:extLst>
          </p:cNvPr>
          <p:cNvSpPr/>
          <p:nvPr/>
        </p:nvSpPr>
        <p:spPr>
          <a:xfrm>
            <a:off x="5221354" y="3829076"/>
            <a:ext cx="203669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價格競爭策略導向</a:t>
            </a:r>
            <a:endParaRPr lang="zh-CN" altLang="en-US" sz="11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33C5F47A-2C54-9C08-1359-89FC2E43EBDB}"/>
              </a:ext>
            </a:extLst>
          </p:cNvPr>
          <p:cNvSpPr/>
          <p:nvPr/>
        </p:nvSpPr>
        <p:spPr>
          <a:xfrm>
            <a:off x="3866267" y="3129722"/>
            <a:ext cx="1125617"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競爭策略分析</a:t>
            </a:r>
            <a:endParaRPr lang="zh-CN" altLang="en-US" sz="1100" dirty="0">
              <a:solidFill>
                <a:srgbClr val="000000"/>
              </a:solidFill>
              <a:latin typeface="Times New Roman" pitchFamily="18" charset="0"/>
              <a:cs typeface="Times New Roman" pitchFamily="18" charset="0"/>
            </a:endParaRPr>
          </a:p>
        </p:txBody>
      </p:sp>
      <p:sp>
        <p:nvSpPr>
          <p:cNvPr id="5" name="标题 1">
            <a:extLst>
              <a:ext uri="{FF2B5EF4-FFF2-40B4-BE49-F238E27FC236}">
                <a16:creationId xmlns:a16="http://schemas.microsoft.com/office/drawing/2014/main" id="{06837B47-518C-8514-200F-7E92F41DE87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0" name="矩形 3">
            <a:extLst>
              <a:ext uri="{FF2B5EF4-FFF2-40B4-BE49-F238E27FC236}">
                <a16:creationId xmlns:a16="http://schemas.microsoft.com/office/drawing/2014/main" id="{9F861106-B645-59A0-F7E2-8F7567C03E9D}"/>
              </a:ext>
            </a:extLst>
          </p:cNvPr>
          <p:cNvSpPr>
            <a:spLocks noChangeArrowheads="1"/>
          </p:cNvSpPr>
          <p:nvPr/>
        </p:nvSpPr>
        <p:spPr bwMode="auto">
          <a:xfrm>
            <a:off x="48707" y="240082"/>
            <a:ext cx="98540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「策略行銷管理」之策略環境分析與評估</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of</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Strategic Marketing Management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競爭策略分析</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Methodology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066268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936364" y="775404"/>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的涵義及策略做法十八種</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9CBEE333-EC13-ACD0-B308-4473FEA67D4E}"/>
              </a:ext>
            </a:extLst>
          </p:cNvPr>
          <p:cNvSpPr/>
          <p:nvPr/>
        </p:nvSpPr>
        <p:spPr>
          <a:xfrm>
            <a:off x="657225" y="3221037"/>
            <a:ext cx="375244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策略行銷（</a:t>
            </a:r>
            <a:r>
              <a:rPr lang="en-US" altLang="zh-TW" sz="1100" dirty="0">
                <a:solidFill>
                  <a:srgbClr val="000000"/>
                </a:solidFill>
                <a:latin typeface="Times New Roman" pitchFamily="18" charset="0"/>
                <a:cs typeface="Times New Roman" pitchFamily="18" charset="0"/>
              </a:rPr>
              <a:t>Marketing Strategy</a:t>
            </a:r>
            <a:r>
              <a:rPr lang="zh-TW" altLang="en-US" sz="1100" dirty="0">
                <a:solidFill>
                  <a:srgbClr val="000000"/>
                </a:solidFill>
                <a:latin typeface="Times New Roman" pitchFamily="18" charset="0"/>
                <a:cs typeface="Times New Roman" pitchFamily="18" charset="0"/>
              </a:rPr>
              <a:t>）的涵義及策略做法十八種</a:t>
            </a:r>
          </a:p>
        </p:txBody>
      </p:sp>
      <p:sp>
        <p:nvSpPr>
          <p:cNvPr id="3" name="矩形 2">
            <a:extLst>
              <a:ext uri="{FF2B5EF4-FFF2-40B4-BE49-F238E27FC236}">
                <a16:creationId xmlns:a16="http://schemas.microsoft.com/office/drawing/2014/main" id="{A5D8788C-2D07-4AEC-EC8C-34CFE192684E}"/>
              </a:ext>
            </a:extLst>
          </p:cNvPr>
          <p:cNvSpPr/>
          <p:nvPr/>
        </p:nvSpPr>
        <p:spPr>
          <a:xfrm>
            <a:off x="4685640" y="1444919"/>
            <a:ext cx="516681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、邁克爾</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波特（</a:t>
            </a:r>
            <a:r>
              <a:rPr lang="en-US" altLang="zh-TW" sz="1000" dirty="0">
                <a:solidFill>
                  <a:srgbClr val="000000"/>
                </a:solidFill>
                <a:latin typeface="Times New Roman" pitchFamily="18" charset="0"/>
                <a:cs typeface="Times New Roman" pitchFamily="18" charset="0"/>
              </a:rPr>
              <a:t>Michael </a:t>
            </a:r>
            <a:r>
              <a:rPr lang="en-US" altLang="zh-TW" sz="1000" dirty="0" err="1">
                <a:solidFill>
                  <a:srgbClr val="000000"/>
                </a:solidFill>
                <a:latin typeface="Times New Roman" pitchFamily="18" charset="0"/>
                <a:cs typeface="Times New Roman" pitchFamily="18" charset="0"/>
              </a:rPr>
              <a:t>E.Porter</a:t>
            </a:r>
            <a:r>
              <a:rPr lang="zh-CN" altLang="en-US" sz="1000" dirty="0">
                <a:solidFill>
                  <a:srgbClr val="000000"/>
                </a:solidFill>
                <a:latin typeface="Times New Roman" pitchFamily="18" charset="0"/>
                <a:cs typeface="Times New Roman" pitchFamily="18" charset="0"/>
              </a:rPr>
              <a:t>）教授</a:t>
            </a:r>
            <a:r>
              <a:rPr lang="zh-TW" altLang="en-US" sz="1000" dirty="0">
                <a:solidFill>
                  <a:srgbClr val="000000"/>
                </a:solidFill>
                <a:latin typeface="Times New Roman" pitchFamily="18" charset="0"/>
                <a:cs typeface="Times New Roman" pitchFamily="18" charset="0"/>
              </a:rPr>
              <a:t>：低成本、差異化行銷（特色化）、專注化。</a:t>
            </a:r>
          </a:p>
        </p:txBody>
      </p:sp>
      <p:sp>
        <p:nvSpPr>
          <p:cNvPr id="5" name="左大括号 4">
            <a:extLst>
              <a:ext uri="{FF2B5EF4-FFF2-40B4-BE49-F238E27FC236}">
                <a16:creationId xmlns:a16="http://schemas.microsoft.com/office/drawing/2014/main" id="{36D541E1-1205-978A-18F2-F65A552B0DA9}"/>
              </a:ext>
            </a:extLst>
          </p:cNvPr>
          <p:cNvSpPr/>
          <p:nvPr/>
        </p:nvSpPr>
        <p:spPr>
          <a:xfrm>
            <a:off x="4410438" y="1493830"/>
            <a:ext cx="270421" cy="376813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E352168-24E1-74E3-4380-A0860894B028}"/>
              </a:ext>
            </a:extLst>
          </p:cNvPr>
          <p:cNvSpPr/>
          <p:nvPr/>
        </p:nvSpPr>
        <p:spPr>
          <a:xfrm>
            <a:off x="4685639" y="1657952"/>
            <a:ext cx="5166815"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、併購策略（收購）：簡稱：</a:t>
            </a:r>
            <a:r>
              <a:rPr lang="en-US" altLang="zh-TW" sz="1000" dirty="0">
                <a:solidFill>
                  <a:srgbClr val="000000"/>
                </a:solidFill>
                <a:latin typeface="Times New Roman" pitchFamily="18" charset="0"/>
                <a:cs typeface="Times New Roman" pitchFamily="18" charset="0"/>
              </a:rPr>
              <a:t>Mergers and Acquisitions, M&amp;A</a:t>
            </a:r>
            <a:r>
              <a:rPr lang="zh-TW" altLang="en-US" sz="1000" dirty="0">
                <a:solidFill>
                  <a:srgbClr val="000000"/>
                </a:solidFill>
                <a:latin typeface="Times New Roman" pitchFamily="18" charset="0"/>
                <a:cs typeface="Times New Roman" pitchFamily="18" charset="0"/>
              </a:rPr>
              <a:t>，合併加收購等於併購。</a:t>
            </a:r>
          </a:p>
        </p:txBody>
      </p:sp>
      <p:sp>
        <p:nvSpPr>
          <p:cNvPr id="7" name="矩形 6">
            <a:extLst>
              <a:ext uri="{FF2B5EF4-FFF2-40B4-BE49-F238E27FC236}">
                <a16:creationId xmlns:a16="http://schemas.microsoft.com/office/drawing/2014/main" id="{1FAF6B03-EDDC-1C20-491F-FFBCCFD7A2F9}"/>
              </a:ext>
            </a:extLst>
          </p:cNvPr>
          <p:cNvSpPr/>
          <p:nvPr/>
        </p:nvSpPr>
        <p:spPr>
          <a:xfrm>
            <a:off x="4685640" y="1870996"/>
            <a:ext cx="5166815"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、合併策略：相互合併。</a:t>
            </a:r>
          </a:p>
        </p:txBody>
      </p:sp>
      <p:sp>
        <p:nvSpPr>
          <p:cNvPr id="10" name="矩形 9">
            <a:extLst>
              <a:ext uri="{FF2B5EF4-FFF2-40B4-BE49-F238E27FC236}">
                <a16:creationId xmlns:a16="http://schemas.microsoft.com/office/drawing/2014/main" id="{71BD6D8E-D8E3-F3A7-45C0-2B34DACF9599}"/>
              </a:ext>
            </a:extLst>
          </p:cNvPr>
          <p:cNvSpPr/>
          <p:nvPr/>
        </p:nvSpPr>
        <p:spPr>
          <a:xfrm>
            <a:off x="4685640" y="2084046"/>
            <a:ext cx="5166815"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、分割策略</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宏碁電腦（</a:t>
            </a:r>
            <a:r>
              <a:rPr lang="en-US" altLang="zh-TW" sz="1000" dirty="0">
                <a:solidFill>
                  <a:srgbClr val="000000"/>
                </a:solidFill>
                <a:latin typeface="Times New Roman" pitchFamily="18" charset="0"/>
                <a:cs typeface="Times New Roman" pitchFamily="18" charset="0"/>
              </a:rPr>
              <a:t>Acer</a:t>
            </a:r>
            <a:r>
              <a:rPr lang="zh-TW" altLang="en-US" sz="1000" dirty="0">
                <a:solidFill>
                  <a:srgbClr val="000000"/>
                </a:solidFill>
                <a:latin typeface="Times New Roman" pitchFamily="18" charset="0"/>
                <a:cs typeface="Times New Roman" pitchFamily="18" charset="0"/>
              </a:rPr>
              <a:t>）等。</a:t>
            </a:r>
          </a:p>
        </p:txBody>
      </p:sp>
      <p:sp>
        <p:nvSpPr>
          <p:cNvPr id="11" name="矩形 10">
            <a:extLst>
              <a:ext uri="{FF2B5EF4-FFF2-40B4-BE49-F238E27FC236}">
                <a16:creationId xmlns:a16="http://schemas.microsoft.com/office/drawing/2014/main" id="{ECB5DCD5-0861-0217-48D4-A8CC03B9E6F0}"/>
              </a:ext>
            </a:extLst>
          </p:cNvPr>
          <p:cNvSpPr/>
          <p:nvPr/>
        </p:nvSpPr>
        <p:spPr>
          <a:xfrm>
            <a:off x="4685638" y="2287348"/>
            <a:ext cx="516681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、垂直整合策略：上、下游整合。</a:t>
            </a:r>
          </a:p>
        </p:txBody>
      </p:sp>
      <p:sp>
        <p:nvSpPr>
          <p:cNvPr id="12" name="矩形 11">
            <a:extLst>
              <a:ext uri="{FF2B5EF4-FFF2-40B4-BE49-F238E27FC236}">
                <a16:creationId xmlns:a16="http://schemas.microsoft.com/office/drawing/2014/main" id="{DDF6D8CD-60F7-779B-86A2-51D9BF8DE3CF}"/>
              </a:ext>
            </a:extLst>
          </p:cNvPr>
          <p:cNvSpPr/>
          <p:nvPr/>
        </p:nvSpPr>
        <p:spPr>
          <a:xfrm>
            <a:off x="4685639" y="2490661"/>
            <a:ext cx="516681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、水平整合策略：水平式的整合，如福客多被全家併購。</a:t>
            </a:r>
          </a:p>
        </p:txBody>
      </p:sp>
      <p:sp>
        <p:nvSpPr>
          <p:cNvPr id="13" name="矩形 12">
            <a:extLst>
              <a:ext uri="{FF2B5EF4-FFF2-40B4-BE49-F238E27FC236}">
                <a16:creationId xmlns:a16="http://schemas.microsoft.com/office/drawing/2014/main" id="{90BDF2FE-88F7-F0D5-08BE-9C8BC69F13CA}"/>
              </a:ext>
            </a:extLst>
          </p:cNvPr>
          <p:cNvSpPr/>
          <p:nvPr/>
        </p:nvSpPr>
        <p:spPr>
          <a:xfrm>
            <a:off x="4682396" y="2696538"/>
            <a:ext cx="516681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、自有品牌策略：私有的商標（</a:t>
            </a:r>
            <a:r>
              <a:rPr lang="en-US" altLang="zh-TW" sz="1000" dirty="0">
                <a:solidFill>
                  <a:srgbClr val="000000"/>
                </a:solidFill>
                <a:latin typeface="Times New Roman" pitchFamily="18" charset="0"/>
                <a:cs typeface="Times New Roman" pitchFamily="18" charset="0"/>
              </a:rPr>
              <a:t>Patent Logo, PL</a:t>
            </a:r>
            <a:r>
              <a:rPr lang="zh-TW" altLang="en-US" sz="10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1B38CE98-EFAB-D769-0DC3-EC6D57A524FE}"/>
              </a:ext>
            </a:extLst>
          </p:cNvPr>
          <p:cNvSpPr/>
          <p:nvPr/>
        </p:nvSpPr>
        <p:spPr>
          <a:xfrm>
            <a:off x="4682395" y="2899845"/>
            <a:ext cx="5166815"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、海外市場策略</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：新光三越到中國大陸等。</a:t>
            </a:r>
          </a:p>
        </p:txBody>
      </p:sp>
      <p:sp>
        <p:nvSpPr>
          <p:cNvPr id="15" name="矩形 14">
            <a:extLst>
              <a:ext uri="{FF2B5EF4-FFF2-40B4-BE49-F238E27FC236}">
                <a16:creationId xmlns:a16="http://schemas.microsoft.com/office/drawing/2014/main" id="{798BDB08-94E0-CE7A-11F5-330B3DF3A350}"/>
              </a:ext>
            </a:extLst>
          </p:cNvPr>
          <p:cNvSpPr/>
          <p:nvPr/>
        </p:nvSpPr>
        <p:spPr>
          <a:xfrm>
            <a:off x="4682396" y="3103159"/>
            <a:ext cx="5166815"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、產品缐策略：產品缐不斷擴張的策略，</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統一的飲料。</a:t>
            </a:r>
          </a:p>
        </p:txBody>
      </p:sp>
      <p:sp>
        <p:nvSpPr>
          <p:cNvPr id="16" name="矩形 15">
            <a:extLst>
              <a:ext uri="{FF2B5EF4-FFF2-40B4-BE49-F238E27FC236}">
                <a16:creationId xmlns:a16="http://schemas.microsoft.com/office/drawing/2014/main" id="{9F9A035D-9715-1E26-7618-45A5F83552D0}"/>
              </a:ext>
            </a:extLst>
          </p:cNvPr>
          <p:cNvSpPr/>
          <p:nvPr/>
        </p:nvSpPr>
        <p:spPr>
          <a:xfrm>
            <a:off x="4682396" y="3306480"/>
            <a:ext cx="5166815"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、代理策略</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英國瑪莎百貨（</a:t>
            </a:r>
            <a:r>
              <a:rPr lang="en-US" altLang="zh-CN" sz="1000" dirty="0">
                <a:solidFill>
                  <a:srgbClr val="000000"/>
                </a:solidFill>
                <a:latin typeface="Times New Roman" pitchFamily="18" charset="0"/>
                <a:cs typeface="Times New Roman" pitchFamily="18" charset="0"/>
              </a:rPr>
              <a:t>Marks &amp; Spencer</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M&amp;S</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的代理等。</a:t>
            </a:r>
          </a:p>
        </p:txBody>
      </p:sp>
      <p:sp>
        <p:nvSpPr>
          <p:cNvPr id="17" name="矩形 16">
            <a:extLst>
              <a:ext uri="{FF2B5EF4-FFF2-40B4-BE49-F238E27FC236}">
                <a16:creationId xmlns:a16="http://schemas.microsoft.com/office/drawing/2014/main" id="{858DF692-686A-FCF6-E227-3021B6082FC3}"/>
              </a:ext>
            </a:extLst>
          </p:cNvPr>
          <p:cNvSpPr/>
          <p:nvPr/>
        </p:nvSpPr>
        <p:spPr>
          <a:xfrm>
            <a:off x="4682394" y="3509782"/>
            <a:ext cx="516681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、引進新事業策略</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：王品的牛排。</a:t>
            </a:r>
          </a:p>
        </p:txBody>
      </p:sp>
      <p:sp>
        <p:nvSpPr>
          <p:cNvPr id="18" name="矩形 17">
            <a:extLst>
              <a:ext uri="{FF2B5EF4-FFF2-40B4-BE49-F238E27FC236}">
                <a16:creationId xmlns:a16="http://schemas.microsoft.com/office/drawing/2014/main" id="{27BDFB1B-4D58-A9EC-D134-5CE526F5030B}"/>
              </a:ext>
            </a:extLst>
          </p:cNvPr>
          <p:cNvSpPr/>
          <p:nvPr/>
        </p:nvSpPr>
        <p:spPr>
          <a:xfrm>
            <a:off x="4682395" y="3713095"/>
            <a:ext cx="516681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、多品牌策略。</a:t>
            </a:r>
          </a:p>
        </p:txBody>
      </p:sp>
      <p:sp>
        <p:nvSpPr>
          <p:cNvPr id="19" name="矩形 18">
            <a:extLst>
              <a:ext uri="{FF2B5EF4-FFF2-40B4-BE49-F238E27FC236}">
                <a16:creationId xmlns:a16="http://schemas.microsoft.com/office/drawing/2014/main" id="{F9A1B3E6-F2F2-042E-C50C-2CD411E94ECF}"/>
              </a:ext>
            </a:extLst>
          </p:cNvPr>
          <p:cNvSpPr/>
          <p:nvPr/>
        </p:nvSpPr>
        <p:spPr>
          <a:xfrm>
            <a:off x="4682396" y="3922233"/>
            <a:ext cx="516681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、高級化、頂級化策略。</a:t>
            </a:r>
          </a:p>
        </p:txBody>
      </p:sp>
      <p:sp>
        <p:nvSpPr>
          <p:cNvPr id="20" name="矩形 19">
            <a:extLst>
              <a:ext uri="{FF2B5EF4-FFF2-40B4-BE49-F238E27FC236}">
                <a16:creationId xmlns:a16="http://schemas.microsoft.com/office/drawing/2014/main" id="{6691C5D8-1163-5DA9-EBF3-83BF787861C2}"/>
              </a:ext>
            </a:extLst>
          </p:cNvPr>
          <p:cNvSpPr/>
          <p:nvPr/>
        </p:nvSpPr>
        <p:spPr>
          <a:xfrm>
            <a:off x="4682395" y="4135266"/>
            <a:ext cx="5166815"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14</a:t>
            </a:r>
            <a:r>
              <a:rPr lang="zh-TW" altLang="en-US" sz="1000" dirty="0">
                <a:solidFill>
                  <a:srgbClr val="000000"/>
                </a:solidFill>
                <a:latin typeface="Times New Roman" pitchFamily="18" charset="0"/>
                <a:cs typeface="Times New Roman" pitchFamily="18" charset="0"/>
              </a:rPr>
              <a:t>、獨賣策略。</a:t>
            </a:r>
          </a:p>
        </p:txBody>
      </p:sp>
      <p:sp>
        <p:nvSpPr>
          <p:cNvPr id="21" name="矩形 20">
            <a:extLst>
              <a:ext uri="{FF2B5EF4-FFF2-40B4-BE49-F238E27FC236}">
                <a16:creationId xmlns:a16="http://schemas.microsoft.com/office/drawing/2014/main" id="{30F86A81-E247-3A5A-2FB3-F712A46F2F6E}"/>
              </a:ext>
            </a:extLst>
          </p:cNvPr>
          <p:cNvSpPr/>
          <p:nvPr/>
        </p:nvSpPr>
        <p:spPr>
          <a:xfrm>
            <a:off x="4682396" y="4348310"/>
            <a:ext cx="5166815"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15</a:t>
            </a:r>
            <a:r>
              <a:rPr lang="zh-TW" altLang="en-US" sz="1000" dirty="0">
                <a:solidFill>
                  <a:srgbClr val="000000"/>
                </a:solidFill>
                <a:latin typeface="Times New Roman" pitchFamily="18" charset="0"/>
                <a:cs typeface="Times New Roman" pitchFamily="18" charset="0"/>
              </a:rPr>
              <a:t>、虛實通路並進策略</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：雄獅旅遊和易遊網的實體店面。</a:t>
            </a:r>
          </a:p>
        </p:txBody>
      </p:sp>
      <p:sp>
        <p:nvSpPr>
          <p:cNvPr id="22" name="矩形 21">
            <a:extLst>
              <a:ext uri="{FF2B5EF4-FFF2-40B4-BE49-F238E27FC236}">
                <a16:creationId xmlns:a16="http://schemas.microsoft.com/office/drawing/2014/main" id="{A52B5958-C9C7-B5FF-43D4-2FCC6AE33840}"/>
              </a:ext>
            </a:extLst>
          </p:cNvPr>
          <p:cNvSpPr/>
          <p:nvPr/>
        </p:nvSpPr>
        <p:spPr>
          <a:xfrm>
            <a:off x="4682396" y="4561360"/>
            <a:ext cx="5166815"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16</a:t>
            </a:r>
            <a:r>
              <a:rPr lang="zh-TW" altLang="en-US" sz="1000" dirty="0">
                <a:solidFill>
                  <a:srgbClr val="000000"/>
                </a:solidFill>
                <a:latin typeface="Times New Roman" pitchFamily="18" charset="0"/>
                <a:cs typeface="Times New Roman" pitchFamily="18" charset="0"/>
              </a:rPr>
              <a:t>、利基市場（</a:t>
            </a:r>
            <a:r>
              <a:rPr lang="en-US" altLang="zh-TW" sz="1000" dirty="0">
                <a:solidFill>
                  <a:srgbClr val="000000"/>
                </a:solidFill>
                <a:latin typeface="Times New Roman" pitchFamily="18" charset="0"/>
                <a:cs typeface="Times New Roman" pitchFamily="18" charset="0"/>
              </a:rPr>
              <a:t>Niche Market</a:t>
            </a:r>
            <a:r>
              <a:rPr lang="zh-TW" altLang="en-US" sz="1000" dirty="0">
                <a:solidFill>
                  <a:srgbClr val="000000"/>
                </a:solidFill>
                <a:latin typeface="Times New Roman" pitchFamily="18" charset="0"/>
                <a:cs typeface="Times New Roman" pitchFamily="18" charset="0"/>
              </a:rPr>
              <a:t>）策略。</a:t>
            </a:r>
          </a:p>
        </p:txBody>
      </p:sp>
      <p:sp>
        <p:nvSpPr>
          <p:cNvPr id="23" name="矩形 22">
            <a:extLst>
              <a:ext uri="{FF2B5EF4-FFF2-40B4-BE49-F238E27FC236}">
                <a16:creationId xmlns:a16="http://schemas.microsoft.com/office/drawing/2014/main" id="{628FB624-50AD-C454-9139-EB4FC14D908B}"/>
              </a:ext>
            </a:extLst>
          </p:cNvPr>
          <p:cNvSpPr/>
          <p:nvPr/>
        </p:nvSpPr>
        <p:spPr>
          <a:xfrm>
            <a:off x="4682394" y="4764662"/>
            <a:ext cx="5172200"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17</a:t>
            </a:r>
            <a:r>
              <a:rPr lang="zh-TW" altLang="en-US" sz="1000" dirty="0">
                <a:solidFill>
                  <a:srgbClr val="000000"/>
                </a:solidFill>
                <a:latin typeface="Times New Roman" pitchFamily="18" charset="0"/>
                <a:cs typeface="Times New Roman" pitchFamily="18" charset="0"/>
              </a:rPr>
              <a:t>、異業合作策略</a:t>
            </a:r>
            <a:r>
              <a:rPr lang="zh-CN" altLang="en-US" sz="1000" dirty="0">
                <a:solidFill>
                  <a:srgbClr val="000000"/>
                </a:solidFill>
                <a:latin typeface="Times New Roman" pitchFamily="18" charset="0"/>
                <a:cs typeface="Times New Roman" pitchFamily="18" charset="0"/>
              </a:rPr>
              <a:t>，例如</a:t>
            </a:r>
            <a:r>
              <a:rPr lang="zh-TW" altLang="en-US" sz="1000" dirty="0">
                <a:solidFill>
                  <a:srgbClr val="000000"/>
                </a:solidFill>
                <a:latin typeface="Times New Roman" pitchFamily="18" charset="0"/>
                <a:cs typeface="Times New Roman" pitchFamily="18" charset="0"/>
              </a:rPr>
              <a:t>：信用卡的異業合作。</a:t>
            </a:r>
          </a:p>
        </p:txBody>
      </p:sp>
      <p:sp>
        <p:nvSpPr>
          <p:cNvPr id="24" name="矩形 23">
            <a:extLst>
              <a:ext uri="{FF2B5EF4-FFF2-40B4-BE49-F238E27FC236}">
                <a16:creationId xmlns:a16="http://schemas.microsoft.com/office/drawing/2014/main" id="{4CB9D37D-5393-29F7-5E43-CC24DE21F504}"/>
              </a:ext>
            </a:extLst>
          </p:cNvPr>
          <p:cNvSpPr/>
          <p:nvPr/>
        </p:nvSpPr>
        <p:spPr>
          <a:xfrm>
            <a:off x="4682395" y="4967975"/>
            <a:ext cx="516681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18</a:t>
            </a:r>
            <a:r>
              <a:rPr lang="zh-TW" altLang="en-US" sz="1000" dirty="0">
                <a:solidFill>
                  <a:srgbClr val="000000"/>
                </a:solidFill>
                <a:latin typeface="Times New Roman" pitchFamily="18" charset="0"/>
                <a:cs typeface="Times New Roman" pitchFamily="18" charset="0"/>
              </a:rPr>
              <a:t>、產品創新策略。</a:t>
            </a:r>
          </a:p>
        </p:txBody>
      </p:sp>
      <p:sp>
        <p:nvSpPr>
          <p:cNvPr id="27" name="标题 1">
            <a:extLst>
              <a:ext uri="{FF2B5EF4-FFF2-40B4-BE49-F238E27FC236}">
                <a16:creationId xmlns:a16="http://schemas.microsoft.com/office/drawing/2014/main" id="{F1D6E77C-39E9-FC6E-B5BA-2C5A4DE12F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28" name="矩形 3">
            <a:extLst>
              <a:ext uri="{FF2B5EF4-FFF2-40B4-BE49-F238E27FC236}">
                <a16:creationId xmlns:a16="http://schemas.microsoft.com/office/drawing/2014/main" id="{25AB2EC7-B3E8-15AF-FD11-DF6D8475A1C5}"/>
              </a:ext>
            </a:extLst>
          </p:cNvPr>
          <p:cNvSpPr>
            <a:spLocks noChangeArrowheads="1"/>
          </p:cNvSpPr>
          <p:nvPr/>
        </p:nvSpPr>
        <p:spPr bwMode="auto">
          <a:xfrm>
            <a:off x="48707" y="240082"/>
            <a:ext cx="98540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「策略行銷」之涵義及做法</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Plan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4321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885825" y="689694"/>
            <a:ext cx="8838555"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嶄新且完整的「策略行銷組合」（</a:t>
            </a:r>
            <a:r>
              <a:rPr lang="en-US" altLang="zh-TW" sz="1100" dirty="0">
                <a:solidFill>
                  <a:srgbClr val="4D4D4D"/>
                </a:solidFill>
                <a:latin typeface="Times New Roman" pitchFamily="18" charset="0"/>
                <a:cs typeface="Times New Roman" pitchFamily="18" charset="0"/>
              </a:rPr>
              <a:t>Strategic Marketing Mix</a:t>
            </a:r>
            <a:r>
              <a:rPr lang="zh-TW"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8P</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1S</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1B</a:t>
            </a:r>
            <a:r>
              <a:rPr lang="zh-CN"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2C</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4C7DB7D2-0924-3F05-91AE-128E12DE38B7}"/>
              </a:ext>
            </a:extLst>
          </p:cNvPr>
          <p:cNvSpPr/>
          <p:nvPr/>
        </p:nvSpPr>
        <p:spPr>
          <a:xfrm>
            <a:off x="4735586" y="1216411"/>
            <a:ext cx="498880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、產品策略與計畫（</a:t>
            </a:r>
            <a:r>
              <a:rPr lang="en-US" altLang="zh-TW" sz="1100" dirty="0">
                <a:solidFill>
                  <a:srgbClr val="000000"/>
                </a:solidFill>
                <a:latin typeface="Times New Roman" pitchFamily="18" charset="0"/>
                <a:cs typeface="Times New Roman" pitchFamily="18" charset="0"/>
              </a:rPr>
              <a:t>Product</a:t>
            </a:r>
            <a:r>
              <a:rPr lang="zh-TW" altLang="en-US" sz="1100" dirty="0">
                <a:solidFill>
                  <a:srgbClr val="000000"/>
                </a:solidFill>
                <a:latin typeface="Times New Roman" pitchFamily="18" charset="0"/>
                <a:cs typeface="Times New Roman" pitchFamily="18" charset="0"/>
              </a:rPr>
              <a:t>）</a:t>
            </a:r>
          </a:p>
        </p:txBody>
      </p:sp>
      <p:sp>
        <p:nvSpPr>
          <p:cNvPr id="26" name="左大括号 25">
            <a:extLst>
              <a:ext uri="{FF2B5EF4-FFF2-40B4-BE49-F238E27FC236}">
                <a16:creationId xmlns:a16="http://schemas.microsoft.com/office/drawing/2014/main" id="{17802649-0ED9-08D4-4848-4C7F2AECE248}"/>
              </a:ext>
            </a:extLst>
          </p:cNvPr>
          <p:cNvSpPr/>
          <p:nvPr/>
        </p:nvSpPr>
        <p:spPr>
          <a:xfrm>
            <a:off x="4506109" y="1265321"/>
            <a:ext cx="229483" cy="42255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005E9C3-7731-4C3A-208E-4D3377DE46AF}"/>
              </a:ext>
            </a:extLst>
          </p:cNvPr>
          <p:cNvSpPr/>
          <p:nvPr/>
        </p:nvSpPr>
        <p:spPr>
          <a:xfrm>
            <a:off x="4735573" y="3733273"/>
            <a:ext cx="4988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、現場環境（店頭或展會體驗行銷）策略與計畫（</a:t>
            </a:r>
            <a:r>
              <a:rPr lang="en-US" altLang="zh-TW" sz="1100" dirty="0">
                <a:solidFill>
                  <a:srgbClr val="000000"/>
                </a:solidFill>
                <a:latin typeface="Times New Roman" pitchFamily="18" charset="0"/>
                <a:cs typeface="Times New Roman" pitchFamily="18" charset="0"/>
              </a:rPr>
              <a:t>Physical Environment, PE</a:t>
            </a:r>
            <a:r>
              <a:rPr lang="zh-TW" altLang="en-US" sz="1100" dirty="0">
                <a:solidFill>
                  <a:srgbClr val="000000"/>
                </a:solidFill>
                <a:latin typeface="Times New Roman" pitchFamily="18" charset="0"/>
                <a:cs typeface="Times New Roman" pitchFamily="18" charset="0"/>
              </a:rPr>
              <a:t>）</a:t>
            </a:r>
          </a:p>
        </p:txBody>
      </p:sp>
      <p:sp>
        <p:nvSpPr>
          <p:cNvPr id="28" name="矩形 27">
            <a:extLst>
              <a:ext uri="{FF2B5EF4-FFF2-40B4-BE49-F238E27FC236}">
                <a16:creationId xmlns:a16="http://schemas.microsoft.com/office/drawing/2014/main" id="{081B5C6E-24CE-58B6-1077-21CB73097F8E}"/>
              </a:ext>
            </a:extLst>
          </p:cNvPr>
          <p:cNvSpPr/>
          <p:nvPr/>
        </p:nvSpPr>
        <p:spPr>
          <a:xfrm>
            <a:off x="4735583" y="1587459"/>
            <a:ext cx="49888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、訂價策略與計畫（</a:t>
            </a:r>
            <a:r>
              <a:rPr lang="en-US" altLang="zh-TW" sz="1100" dirty="0">
                <a:solidFill>
                  <a:srgbClr val="000000"/>
                </a:solidFill>
                <a:latin typeface="Times New Roman" pitchFamily="18" charset="0"/>
                <a:cs typeface="Times New Roman" pitchFamily="18" charset="0"/>
              </a:rPr>
              <a:t>Pricing</a:t>
            </a:r>
            <a:r>
              <a:rPr lang="zh-TW" altLang="en-US" sz="1100" dirty="0">
                <a:solidFill>
                  <a:srgbClr val="000000"/>
                </a:solidFill>
                <a:latin typeface="Times New Roman" pitchFamily="18" charset="0"/>
                <a:cs typeface="Times New Roman" pitchFamily="18" charset="0"/>
              </a:rPr>
              <a:t>）</a:t>
            </a:r>
          </a:p>
        </p:txBody>
      </p:sp>
      <p:sp>
        <p:nvSpPr>
          <p:cNvPr id="29" name="矩形 28">
            <a:extLst>
              <a:ext uri="{FF2B5EF4-FFF2-40B4-BE49-F238E27FC236}">
                <a16:creationId xmlns:a16="http://schemas.microsoft.com/office/drawing/2014/main" id="{75CF8CAE-5E79-2B90-ADBC-8C8B1685D8C7}"/>
              </a:ext>
            </a:extLst>
          </p:cNvPr>
          <p:cNvSpPr/>
          <p:nvPr/>
        </p:nvSpPr>
        <p:spPr>
          <a:xfrm>
            <a:off x="4735583" y="1946315"/>
            <a:ext cx="498882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、通路策略與計畫（</a:t>
            </a:r>
            <a:r>
              <a:rPr lang="en-US" altLang="zh-TW" sz="1100" dirty="0">
                <a:solidFill>
                  <a:srgbClr val="000000"/>
                </a:solidFill>
                <a:latin typeface="Times New Roman" pitchFamily="18" charset="0"/>
                <a:cs typeface="Times New Roman" pitchFamily="18" charset="0"/>
              </a:rPr>
              <a:t>Place</a:t>
            </a:r>
            <a:r>
              <a:rPr lang="zh-TW" altLang="en-US" sz="1100" dirty="0">
                <a:solidFill>
                  <a:srgbClr val="000000"/>
                </a:solidFill>
                <a:latin typeface="Times New Roman" pitchFamily="18" charset="0"/>
                <a:cs typeface="Times New Roman" pitchFamily="18" charset="0"/>
              </a:rPr>
              <a:t>）</a:t>
            </a:r>
          </a:p>
        </p:txBody>
      </p:sp>
      <p:sp>
        <p:nvSpPr>
          <p:cNvPr id="30" name="矩形 29">
            <a:extLst>
              <a:ext uri="{FF2B5EF4-FFF2-40B4-BE49-F238E27FC236}">
                <a16:creationId xmlns:a16="http://schemas.microsoft.com/office/drawing/2014/main" id="{A99953C8-120C-2A80-7EE5-B14E177D4F37}"/>
              </a:ext>
            </a:extLst>
          </p:cNvPr>
          <p:cNvSpPr/>
          <p:nvPr/>
        </p:nvSpPr>
        <p:spPr>
          <a:xfrm>
            <a:off x="4735583" y="2305171"/>
            <a:ext cx="49888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推廣策略與計畫（</a:t>
            </a:r>
            <a:r>
              <a:rPr lang="en-US" altLang="zh-CN" sz="1100" dirty="0">
                <a:solidFill>
                  <a:srgbClr val="000000"/>
                </a:solidFill>
                <a:latin typeface="Times New Roman" pitchFamily="18" charset="0"/>
                <a:cs typeface="Times New Roman" pitchFamily="18" charset="0"/>
              </a:rPr>
              <a:t>Promotion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C2A29025-9BC7-90DF-2320-6706A1C27236}"/>
              </a:ext>
            </a:extLst>
          </p:cNvPr>
          <p:cNvSpPr/>
          <p:nvPr/>
        </p:nvSpPr>
        <p:spPr>
          <a:xfrm>
            <a:off x="4735578" y="2664027"/>
            <a:ext cx="49888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、品牌策略與計畫（</a:t>
            </a:r>
            <a:r>
              <a:rPr lang="en-US" altLang="zh-CN" sz="1100" dirty="0">
                <a:solidFill>
                  <a:srgbClr val="000000"/>
                </a:solidFill>
                <a:latin typeface="Times New Roman" pitchFamily="18" charset="0"/>
                <a:cs typeface="Times New Roman" pitchFamily="18" charset="0"/>
              </a:rPr>
              <a:t>Branding</a:t>
            </a:r>
            <a:r>
              <a:rPr lang="zh-CN" altLang="en-US" sz="1100" dirty="0">
                <a:solidFill>
                  <a:srgbClr val="000000"/>
                </a:solidFill>
                <a:latin typeface="Times New Roman" pitchFamily="18" charset="0"/>
                <a:cs typeface="Times New Roman" pitchFamily="18" charset="0"/>
              </a:rPr>
              <a:t>）</a:t>
            </a:r>
          </a:p>
        </p:txBody>
      </p:sp>
      <p:sp>
        <p:nvSpPr>
          <p:cNvPr id="32" name="矩形 31">
            <a:extLst>
              <a:ext uri="{FF2B5EF4-FFF2-40B4-BE49-F238E27FC236}">
                <a16:creationId xmlns:a16="http://schemas.microsoft.com/office/drawing/2014/main" id="{14B68E27-6FC5-7020-7DEB-77AD51CAE936}"/>
              </a:ext>
            </a:extLst>
          </p:cNvPr>
          <p:cNvSpPr/>
          <p:nvPr/>
        </p:nvSpPr>
        <p:spPr>
          <a:xfrm>
            <a:off x="4735578" y="3012723"/>
            <a:ext cx="49888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、業務組織與銷售策略及計畫（</a:t>
            </a:r>
            <a:r>
              <a:rPr lang="en-US" altLang="zh-TW" sz="1100" dirty="0">
                <a:solidFill>
                  <a:srgbClr val="000000"/>
                </a:solidFill>
                <a:latin typeface="Times New Roman" pitchFamily="18" charset="0"/>
                <a:cs typeface="Times New Roman" pitchFamily="18" charset="0"/>
              </a:rPr>
              <a:t>Personal Sales, PS</a:t>
            </a:r>
            <a:r>
              <a:rPr lang="zh-TW" altLang="en-US" sz="1100" dirty="0">
                <a:solidFill>
                  <a:srgbClr val="000000"/>
                </a:solidFill>
                <a:latin typeface="Times New Roman" pitchFamily="18" charset="0"/>
                <a:cs typeface="Times New Roman" pitchFamily="18" charset="0"/>
              </a:rPr>
              <a:t>）</a:t>
            </a:r>
          </a:p>
        </p:txBody>
      </p:sp>
      <p:sp>
        <p:nvSpPr>
          <p:cNvPr id="33" name="矩形 32">
            <a:extLst>
              <a:ext uri="{FF2B5EF4-FFF2-40B4-BE49-F238E27FC236}">
                <a16:creationId xmlns:a16="http://schemas.microsoft.com/office/drawing/2014/main" id="{4ED53FED-FCDA-C4A8-1AB4-BBFBF3FCB211}"/>
              </a:ext>
            </a:extLst>
          </p:cNvPr>
          <p:cNvSpPr/>
          <p:nvPr/>
        </p:nvSpPr>
        <p:spPr>
          <a:xfrm>
            <a:off x="4735573" y="3371579"/>
            <a:ext cx="4988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、公共關係策略與計畫（</a:t>
            </a:r>
            <a:r>
              <a:rPr lang="en-US" altLang="zh-TW" sz="1100" dirty="0">
                <a:solidFill>
                  <a:srgbClr val="000000"/>
                </a:solidFill>
                <a:latin typeface="Times New Roman" pitchFamily="18" charset="0"/>
                <a:cs typeface="Times New Roman" pitchFamily="18" charset="0"/>
              </a:rPr>
              <a:t>Public Relationship, PR</a:t>
            </a:r>
            <a:r>
              <a:rPr lang="zh-TW" altLang="en-US" sz="1100" dirty="0">
                <a:solidFill>
                  <a:srgbClr val="000000"/>
                </a:solidFill>
                <a:latin typeface="Times New Roman" pitchFamily="18" charset="0"/>
                <a:cs typeface="Times New Roman" pitchFamily="18" charset="0"/>
              </a:rPr>
              <a:t>）</a:t>
            </a:r>
          </a:p>
        </p:txBody>
      </p:sp>
      <p:sp>
        <p:nvSpPr>
          <p:cNvPr id="34" name="矩形 33">
            <a:extLst>
              <a:ext uri="{FF2B5EF4-FFF2-40B4-BE49-F238E27FC236}">
                <a16:creationId xmlns:a16="http://schemas.microsoft.com/office/drawing/2014/main" id="{6140FA5A-91B0-05C7-86DE-E20738AE04A9}"/>
              </a:ext>
            </a:extLst>
          </p:cNvPr>
          <p:cNvSpPr/>
          <p:nvPr/>
        </p:nvSpPr>
        <p:spPr>
          <a:xfrm>
            <a:off x="885825" y="3221037"/>
            <a:ext cx="362028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發展行銷戰略與戰術創新計畫（</a:t>
            </a:r>
            <a:r>
              <a:rPr lang="en-US" altLang="zh-TW" sz="1100" dirty="0">
                <a:solidFill>
                  <a:srgbClr val="000000"/>
                </a:solidFill>
                <a:latin typeface="Times New Roman" pitchFamily="18" charset="0"/>
                <a:cs typeface="Times New Roman" pitchFamily="18" charset="0"/>
              </a:rPr>
              <a:t>8P</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1S</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1B</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2C</a:t>
            </a:r>
            <a:r>
              <a:rPr lang="zh-TW" altLang="en-US" sz="1100" dirty="0">
                <a:solidFill>
                  <a:srgbClr val="000000"/>
                </a:solidFill>
                <a:latin typeface="Times New Roman" pitchFamily="18" charset="0"/>
                <a:cs typeface="Times New Roman" pitchFamily="18" charset="0"/>
              </a:rPr>
              <a:t>計畫）</a:t>
            </a:r>
            <a:endParaRPr lang="zh-CN" altLang="en-US" sz="1100" dirty="0">
              <a:solidFill>
                <a:srgbClr val="00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53D6AEEB-9040-5DA6-A126-228E4C636439}"/>
              </a:ext>
            </a:extLst>
          </p:cNvPr>
          <p:cNvSpPr/>
          <p:nvPr/>
        </p:nvSpPr>
        <p:spPr>
          <a:xfrm>
            <a:off x="4745743" y="4093553"/>
            <a:ext cx="4988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、服務客戶的</a:t>
            </a:r>
            <a:r>
              <a:rPr lang="zh-CN" altLang="en-US" sz="1100" dirty="0">
                <a:solidFill>
                  <a:srgbClr val="000000"/>
                </a:solidFill>
                <a:latin typeface="Times New Roman" pitchFamily="18" charset="0"/>
                <a:cs typeface="Times New Roman" pitchFamily="18" charset="0"/>
              </a:rPr>
              <a:t>標準化</a:t>
            </a:r>
            <a:r>
              <a:rPr lang="zh-TW" altLang="en-US" sz="1100" dirty="0">
                <a:solidFill>
                  <a:srgbClr val="000000"/>
                </a:solidFill>
                <a:latin typeface="Times New Roman" pitchFamily="18" charset="0"/>
                <a:cs typeface="Times New Roman" pitchFamily="18" charset="0"/>
              </a:rPr>
              <a:t>流程作業策略與計畫（</a:t>
            </a:r>
            <a:r>
              <a:rPr lang="en-US" altLang="zh-TW" sz="1100" dirty="0">
                <a:solidFill>
                  <a:srgbClr val="000000"/>
                </a:solidFill>
                <a:latin typeface="Times New Roman" pitchFamily="18" charset="0"/>
                <a:cs typeface="Times New Roman" pitchFamily="18" charset="0"/>
              </a:rPr>
              <a:t>Processing</a:t>
            </a:r>
            <a:r>
              <a:rPr lang="zh-TW" altLang="en-US" sz="1100" dirty="0">
                <a:solidFill>
                  <a:srgbClr val="000000"/>
                </a:solidFill>
                <a:latin typeface="Times New Roman" pitchFamily="18" charset="0"/>
                <a:cs typeface="Times New Roman" pitchFamily="18" charset="0"/>
              </a:rPr>
              <a:t>）</a:t>
            </a:r>
          </a:p>
        </p:txBody>
      </p:sp>
      <p:sp>
        <p:nvSpPr>
          <p:cNvPr id="36" name="矩形 35">
            <a:extLst>
              <a:ext uri="{FF2B5EF4-FFF2-40B4-BE49-F238E27FC236}">
                <a16:creationId xmlns:a16="http://schemas.microsoft.com/office/drawing/2014/main" id="{381D4EE5-265C-689E-5E8C-E73E99E67BA7}"/>
              </a:ext>
            </a:extLst>
          </p:cNvPr>
          <p:cNvSpPr/>
          <p:nvPr/>
        </p:nvSpPr>
        <p:spPr>
          <a:xfrm>
            <a:off x="4745743" y="4452854"/>
            <a:ext cx="4988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、整體服務策略與計畫（</a:t>
            </a:r>
            <a:r>
              <a:rPr lang="en-US" altLang="zh-TW" sz="1100" dirty="0">
                <a:solidFill>
                  <a:srgbClr val="000000"/>
                </a:solidFill>
                <a:latin typeface="Times New Roman" pitchFamily="18" charset="0"/>
                <a:cs typeface="Times New Roman" pitchFamily="18" charset="0"/>
              </a:rPr>
              <a:t>Service</a:t>
            </a:r>
            <a:r>
              <a:rPr lang="zh-TW" altLang="en-US" sz="1100" dirty="0">
                <a:solidFill>
                  <a:srgbClr val="000000"/>
                </a:solidFill>
                <a:latin typeface="Times New Roman" pitchFamily="18" charset="0"/>
                <a:cs typeface="Times New Roman" pitchFamily="18" charset="0"/>
              </a:rPr>
              <a:t>）</a:t>
            </a:r>
          </a:p>
        </p:txBody>
      </p:sp>
      <p:sp>
        <p:nvSpPr>
          <p:cNvPr id="37" name="矩形 36">
            <a:extLst>
              <a:ext uri="{FF2B5EF4-FFF2-40B4-BE49-F238E27FC236}">
                <a16:creationId xmlns:a16="http://schemas.microsoft.com/office/drawing/2014/main" id="{11F51327-138A-B09E-11F8-419A50D14279}"/>
              </a:ext>
            </a:extLst>
          </p:cNvPr>
          <p:cNvSpPr/>
          <p:nvPr/>
        </p:nvSpPr>
        <p:spPr>
          <a:xfrm>
            <a:off x="4745743" y="4817453"/>
            <a:ext cx="4988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顧客關係管理（</a:t>
            </a:r>
            <a:r>
              <a:rPr lang="en-US" altLang="zh-CN" sz="1100" dirty="0">
                <a:solidFill>
                  <a:srgbClr val="000000"/>
                </a:solidFill>
                <a:latin typeface="Times New Roman" pitchFamily="18" charset="0"/>
                <a:cs typeface="Times New Roman" pitchFamily="18" charset="0"/>
              </a:rPr>
              <a:t>Customer Relationship Management, CRM</a:t>
            </a:r>
            <a:r>
              <a:rPr lang="zh-CN" altLang="en-US" sz="1100" dirty="0">
                <a:solidFill>
                  <a:srgbClr val="000000"/>
                </a:solidFill>
                <a:latin typeface="Times New Roman" pitchFamily="18" charset="0"/>
                <a:cs typeface="Times New Roman" pitchFamily="18" charset="0"/>
              </a:rPr>
              <a:t>）</a:t>
            </a:r>
          </a:p>
        </p:txBody>
      </p:sp>
      <p:sp>
        <p:nvSpPr>
          <p:cNvPr id="38" name="矩形 37">
            <a:extLst>
              <a:ext uri="{FF2B5EF4-FFF2-40B4-BE49-F238E27FC236}">
                <a16:creationId xmlns:a16="http://schemas.microsoft.com/office/drawing/2014/main" id="{4812EBD9-BB68-1183-D209-3FFE157D6BB5}"/>
              </a:ext>
            </a:extLst>
          </p:cNvPr>
          <p:cNvSpPr/>
          <p:nvPr/>
        </p:nvSpPr>
        <p:spPr>
          <a:xfrm>
            <a:off x="4745743" y="5176754"/>
            <a:ext cx="4988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企業行銷社會責任（</a:t>
            </a:r>
            <a:r>
              <a:rPr lang="en-US" altLang="zh-CN" sz="1100" dirty="0">
                <a:solidFill>
                  <a:srgbClr val="000000"/>
                </a:solidFill>
                <a:latin typeface="Times New Roman" pitchFamily="18" charset="0"/>
                <a:cs typeface="Times New Roman" pitchFamily="18" charset="0"/>
              </a:rPr>
              <a:t>Corporate Marketing Social Responsibility, CSR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 name="标题 1">
            <a:extLst>
              <a:ext uri="{FF2B5EF4-FFF2-40B4-BE49-F238E27FC236}">
                <a16:creationId xmlns:a16="http://schemas.microsoft.com/office/drawing/2014/main" id="{88A63B0C-7305-FB9E-3424-A1A8D4243DEE}"/>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7C73C214-E31C-0991-E7DF-17F20582369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完整的「策略行銷組合」</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Strategic Marketing Mix</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677596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936364" y="775404"/>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各種</a:t>
            </a:r>
            <a:r>
              <a:rPr lang="zh-CN" altLang="en-US" sz="1100" dirty="0">
                <a:solidFill>
                  <a:srgbClr val="4D4D4D"/>
                </a:solidFill>
                <a:latin typeface="Times New Roman" pitchFamily="18" charset="0"/>
                <a:cs typeface="Times New Roman" pitchFamily="18" charset="0"/>
              </a:rPr>
              <a:t>外部</a:t>
            </a:r>
            <a:r>
              <a:rPr lang="zh-TW" altLang="en-US" sz="1100" dirty="0">
                <a:solidFill>
                  <a:srgbClr val="4D4D4D"/>
                </a:solidFill>
                <a:latin typeface="Times New Roman" pitchFamily="18" charset="0"/>
                <a:cs typeface="Times New Roman" pitchFamily="18" charset="0"/>
              </a:rPr>
              <a:t>專業行銷服務協力單位</a:t>
            </a:r>
            <a:r>
              <a:rPr lang="zh-CN" altLang="en-US" sz="1100" dirty="0">
                <a:solidFill>
                  <a:srgbClr val="4D4D4D"/>
                </a:solidFill>
                <a:latin typeface="Times New Roman" pitchFamily="18" charset="0"/>
                <a:cs typeface="Times New Roman" pitchFamily="18" charset="0"/>
              </a:rPr>
              <a:t>十七種：</a:t>
            </a:r>
            <a:endParaRPr lang="zh-TW" altLang="en-US" sz="1100" dirty="0">
              <a:solidFill>
                <a:srgbClr val="FF00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3B9E536F-2994-E9C1-397D-9447EDEC3DEF}"/>
              </a:ext>
            </a:extLst>
          </p:cNvPr>
          <p:cNvSpPr/>
          <p:nvPr/>
        </p:nvSpPr>
        <p:spPr>
          <a:xfrm>
            <a:off x="2409825" y="3166803"/>
            <a:ext cx="254353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外部專業行銷服務協力單位</a:t>
            </a:r>
            <a:r>
              <a:rPr lang="zh-CN" altLang="en-US" sz="1100" dirty="0">
                <a:solidFill>
                  <a:srgbClr val="4D4D4D"/>
                </a:solidFill>
                <a:latin typeface="Times New Roman" pitchFamily="18" charset="0"/>
                <a:cs typeface="Times New Roman" pitchFamily="18" charset="0"/>
              </a:rPr>
              <a:t>十七種</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2BAC1CF5-C064-A061-6A4D-E26FA635408A}"/>
              </a:ext>
            </a:extLst>
          </p:cNvPr>
          <p:cNvSpPr/>
          <p:nvPr/>
        </p:nvSpPr>
        <p:spPr>
          <a:xfrm>
            <a:off x="5228565" y="1492544"/>
            <a:ext cx="28298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、廣告代理商</a:t>
            </a:r>
          </a:p>
        </p:txBody>
      </p:sp>
      <p:sp>
        <p:nvSpPr>
          <p:cNvPr id="27" name="左大括号 26">
            <a:extLst>
              <a:ext uri="{FF2B5EF4-FFF2-40B4-BE49-F238E27FC236}">
                <a16:creationId xmlns:a16="http://schemas.microsoft.com/office/drawing/2014/main" id="{B2841217-2BBE-1DAF-87F7-B8CFAB6CC643}"/>
              </a:ext>
            </a:extLst>
          </p:cNvPr>
          <p:cNvSpPr/>
          <p:nvPr/>
        </p:nvSpPr>
        <p:spPr>
          <a:xfrm>
            <a:off x="4953363" y="1541455"/>
            <a:ext cx="270421" cy="356482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DC05121-EE6A-1C12-4706-77D078CCE262}"/>
              </a:ext>
            </a:extLst>
          </p:cNvPr>
          <p:cNvSpPr/>
          <p:nvPr/>
        </p:nvSpPr>
        <p:spPr>
          <a:xfrm>
            <a:off x="5228564" y="1705577"/>
            <a:ext cx="282988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、媒體購買公司</a:t>
            </a:r>
          </a:p>
        </p:txBody>
      </p:sp>
      <p:sp>
        <p:nvSpPr>
          <p:cNvPr id="29" name="矩形 28">
            <a:extLst>
              <a:ext uri="{FF2B5EF4-FFF2-40B4-BE49-F238E27FC236}">
                <a16:creationId xmlns:a16="http://schemas.microsoft.com/office/drawing/2014/main" id="{627A56BD-A16C-227D-5583-649ABC56DF49}"/>
              </a:ext>
            </a:extLst>
          </p:cNvPr>
          <p:cNvSpPr/>
          <p:nvPr/>
        </p:nvSpPr>
        <p:spPr>
          <a:xfrm>
            <a:off x="5228565" y="1918621"/>
            <a:ext cx="282988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、平面媒體公司</a:t>
            </a:r>
          </a:p>
        </p:txBody>
      </p:sp>
      <p:sp>
        <p:nvSpPr>
          <p:cNvPr id="30" name="矩形 29">
            <a:extLst>
              <a:ext uri="{FF2B5EF4-FFF2-40B4-BE49-F238E27FC236}">
                <a16:creationId xmlns:a16="http://schemas.microsoft.com/office/drawing/2014/main" id="{3257752A-D13F-B06D-1259-895F41E67542}"/>
              </a:ext>
            </a:extLst>
          </p:cNvPr>
          <p:cNvSpPr/>
          <p:nvPr/>
        </p:nvSpPr>
        <p:spPr>
          <a:xfrm>
            <a:off x="5228565" y="2131671"/>
            <a:ext cx="282988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、電子媒體公司</a:t>
            </a:r>
          </a:p>
        </p:txBody>
      </p:sp>
      <p:sp>
        <p:nvSpPr>
          <p:cNvPr id="31" name="矩形 30">
            <a:extLst>
              <a:ext uri="{FF2B5EF4-FFF2-40B4-BE49-F238E27FC236}">
                <a16:creationId xmlns:a16="http://schemas.microsoft.com/office/drawing/2014/main" id="{F653C417-2DFD-00A7-1C2A-F20395B6F630}"/>
              </a:ext>
            </a:extLst>
          </p:cNvPr>
          <p:cNvSpPr/>
          <p:nvPr/>
        </p:nvSpPr>
        <p:spPr>
          <a:xfrm>
            <a:off x="5228563" y="2334973"/>
            <a:ext cx="2829879"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、網路、廣播、戶外媒體公司</a:t>
            </a:r>
          </a:p>
        </p:txBody>
      </p:sp>
      <p:sp>
        <p:nvSpPr>
          <p:cNvPr id="32" name="矩形 31">
            <a:extLst>
              <a:ext uri="{FF2B5EF4-FFF2-40B4-BE49-F238E27FC236}">
                <a16:creationId xmlns:a16="http://schemas.microsoft.com/office/drawing/2014/main" id="{A02D250B-4CE4-6076-783B-3C06E8B7A347}"/>
              </a:ext>
            </a:extLst>
          </p:cNvPr>
          <p:cNvSpPr/>
          <p:nvPr/>
        </p:nvSpPr>
        <p:spPr>
          <a:xfrm>
            <a:off x="5228564" y="2538286"/>
            <a:ext cx="2829879"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、金流（金融銀行）</a:t>
            </a:r>
          </a:p>
        </p:txBody>
      </p:sp>
      <p:sp>
        <p:nvSpPr>
          <p:cNvPr id="33" name="矩形 32">
            <a:extLst>
              <a:ext uri="{FF2B5EF4-FFF2-40B4-BE49-F238E27FC236}">
                <a16:creationId xmlns:a16="http://schemas.microsoft.com/office/drawing/2014/main" id="{F2DD77DA-69EF-99D3-D6CD-7DE496D4EAC0}"/>
              </a:ext>
            </a:extLst>
          </p:cNvPr>
          <p:cNvSpPr/>
          <p:nvPr/>
        </p:nvSpPr>
        <p:spPr>
          <a:xfrm>
            <a:off x="5225321" y="2744163"/>
            <a:ext cx="28298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、物流（宅配、運輸、倉儲）公司</a:t>
            </a:r>
          </a:p>
        </p:txBody>
      </p:sp>
      <p:sp>
        <p:nvSpPr>
          <p:cNvPr id="34" name="矩形 33">
            <a:extLst>
              <a:ext uri="{FF2B5EF4-FFF2-40B4-BE49-F238E27FC236}">
                <a16:creationId xmlns:a16="http://schemas.microsoft.com/office/drawing/2014/main" id="{0ABFD3CA-8C6B-E1CB-0E0A-2910EB500DD7}"/>
              </a:ext>
            </a:extLst>
          </p:cNvPr>
          <p:cNvSpPr/>
          <p:nvPr/>
        </p:nvSpPr>
        <p:spPr>
          <a:xfrm>
            <a:off x="5225320" y="2947470"/>
            <a:ext cx="282988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、產品流（上游供應商）</a:t>
            </a:r>
          </a:p>
        </p:txBody>
      </p:sp>
      <p:sp>
        <p:nvSpPr>
          <p:cNvPr id="35" name="矩形 34">
            <a:extLst>
              <a:ext uri="{FF2B5EF4-FFF2-40B4-BE49-F238E27FC236}">
                <a16:creationId xmlns:a16="http://schemas.microsoft.com/office/drawing/2014/main" id="{3CE3D9DB-E71F-7608-0EDA-BF99BA221258}"/>
              </a:ext>
            </a:extLst>
          </p:cNvPr>
          <p:cNvSpPr/>
          <p:nvPr/>
        </p:nvSpPr>
        <p:spPr>
          <a:xfrm>
            <a:off x="5225321" y="3150784"/>
            <a:ext cx="282988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、公關公司、活動公司</a:t>
            </a:r>
          </a:p>
        </p:txBody>
      </p:sp>
      <p:sp>
        <p:nvSpPr>
          <p:cNvPr id="36" name="矩形 35">
            <a:extLst>
              <a:ext uri="{FF2B5EF4-FFF2-40B4-BE49-F238E27FC236}">
                <a16:creationId xmlns:a16="http://schemas.microsoft.com/office/drawing/2014/main" id="{FF6C6155-85E7-2480-BB1A-BF816F3D1A87}"/>
              </a:ext>
            </a:extLst>
          </p:cNvPr>
          <p:cNvSpPr/>
          <p:nvPr/>
        </p:nvSpPr>
        <p:spPr>
          <a:xfrm>
            <a:off x="5225321" y="3354105"/>
            <a:ext cx="282988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、市場調查公司</a:t>
            </a:r>
          </a:p>
        </p:txBody>
      </p:sp>
      <p:sp>
        <p:nvSpPr>
          <p:cNvPr id="37" name="矩形 36">
            <a:extLst>
              <a:ext uri="{FF2B5EF4-FFF2-40B4-BE49-F238E27FC236}">
                <a16:creationId xmlns:a16="http://schemas.microsoft.com/office/drawing/2014/main" id="{D9B78541-9349-D676-55F6-599FE54BCD1E}"/>
              </a:ext>
            </a:extLst>
          </p:cNvPr>
          <p:cNvSpPr/>
          <p:nvPr/>
        </p:nvSpPr>
        <p:spPr>
          <a:xfrm>
            <a:off x="5225319" y="3557407"/>
            <a:ext cx="28298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、銷售業務外包公司</a:t>
            </a:r>
          </a:p>
        </p:txBody>
      </p:sp>
      <p:sp>
        <p:nvSpPr>
          <p:cNvPr id="38" name="矩形 37">
            <a:extLst>
              <a:ext uri="{FF2B5EF4-FFF2-40B4-BE49-F238E27FC236}">
                <a16:creationId xmlns:a16="http://schemas.microsoft.com/office/drawing/2014/main" id="{9437EB43-1A1C-3FE9-BD95-37969CC920B1}"/>
              </a:ext>
            </a:extLst>
          </p:cNvPr>
          <p:cNvSpPr/>
          <p:nvPr/>
        </p:nvSpPr>
        <p:spPr>
          <a:xfrm>
            <a:off x="5225320" y="3760720"/>
            <a:ext cx="28298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、賣場布置及宣傳公司</a:t>
            </a:r>
          </a:p>
        </p:txBody>
      </p:sp>
      <p:sp>
        <p:nvSpPr>
          <p:cNvPr id="39" name="矩形 38">
            <a:extLst>
              <a:ext uri="{FF2B5EF4-FFF2-40B4-BE49-F238E27FC236}">
                <a16:creationId xmlns:a16="http://schemas.microsoft.com/office/drawing/2014/main" id="{6C7AB731-844C-7278-5045-44A5672029D2}"/>
              </a:ext>
            </a:extLst>
          </p:cNvPr>
          <p:cNvSpPr/>
          <p:nvPr/>
        </p:nvSpPr>
        <p:spPr>
          <a:xfrm>
            <a:off x="5225321" y="3969858"/>
            <a:ext cx="28298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、贈品</a:t>
            </a:r>
            <a:r>
              <a:rPr lang="zh-CN" altLang="en-US" sz="1000" dirty="0">
                <a:solidFill>
                  <a:srgbClr val="000000"/>
                </a:solidFill>
                <a:latin typeface="Times New Roman" pitchFamily="18" charset="0"/>
                <a:cs typeface="Times New Roman" pitchFamily="18" charset="0"/>
              </a:rPr>
              <a:t>設計製作</a:t>
            </a:r>
            <a:r>
              <a:rPr lang="zh-TW" altLang="en-US" sz="1000" dirty="0">
                <a:solidFill>
                  <a:srgbClr val="000000"/>
                </a:solidFill>
                <a:latin typeface="Times New Roman" pitchFamily="18" charset="0"/>
                <a:cs typeface="Times New Roman" pitchFamily="18" charset="0"/>
              </a:rPr>
              <a:t>公司</a:t>
            </a:r>
          </a:p>
        </p:txBody>
      </p:sp>
      <p:sp>
        <p:nvSpPr>
          <p:cNvPr id="40" name="矩形 39">
            <a:extLst>
              <a:ext uri="{FF2B5EF4-FFF2-40B4-BE49-F238E27FC236}">
                <a16:creationId xmlns:a16="http://schemas.microsoft.com/office/drawing/2014/main" id="{9B5502B1-136E-1232-3766-B5F41FEBDEF0}"/>
              </a:ext>
            </a:extLst>
          </p:cNvPr>
          <p:cNvSpPr/>
          <p:nvPr/>
        </p:nvSpPr>
        <p:spPr>
          <a:xfrm>
            <a:off x="5225320" y="4182891"/>
            <a:ext cx="282988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14</a:t>
            </a:r>
            <a:r>
              <a:rPr lang="zh-TW" altLang="en-US" sz="1000" dirty="0">
                <a:solidFill>
                  <a:srgbClr val="000000"/>
                </a:solidFill>
                <a:latin typeface="Times New Roman" pitchFamily="18" charset="0"/>
                <a:cs typeface="Times New Roman" pitchFamily="18" charset="0"/>
              </a:rPr>
              <a:t>、印刷、美術編輯公司</a:t>
            </a:r>
          </a:p>
        </p:txBody>
      </p:sp>
      <p:sp>
        <p:nvSpPr>
          <p:cNvPr id="41" name="矩形 40">
            <a:extLst>
              <a:ext uri="{FF2B5EF4-FFF2-40B4-BE49-F238E27FC236}">
                <a16:creationId xmlns:a16="http://schemas.microsoft.com/office/drawing/2014/main" id="{520410D1-D8CA-BAC6-A0E0-AE9A3E0E47DE}"/>
              </a:ext>
            </a:extLst>
          </p:cNvPr>
          <p:cNvSpPr/>
          <p:nvPr/>
        </p:nvSpPr>
        <p:spPr>
          <a:xfrm>
            <a:off x="5225321" y="4395935"/>
            <a:ext cx="282988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15</a:t>
            </a:r>
            <a:r>
              <a:rPr lang="zh-TW" altLang="en-US" sz="1000" dirty="0">
                <a:solidFill>
                  <a:srgbClr val="000000"/>
                </a:solidFill>
                <a:latin typeface="Times New Roman" pitchFamily="18" charset="0"/>
                <a:cs typeface="Times New Roman" pitchFamily="18" charset="0"/>
              </a:rPr>
              <a:t>、國内異業結盟公司</a:t>
            </a:r>
          </a:p>
        </p:txBody>
      </p:sp>
      <p:sp>
        <p:nvSpPr>
          <p:cNvPr id="42" name="矩形 41">
            <a:extLst>
              <a:ext uri="{FF2B5EF4-FFF2-40B4-BE49-F238E27FC236}">
                <a16:creationId xmlns:a16="http://schemas.microsoft.com/office/drawing/2014/main" id="{02CA8A60-7656-1F78-477B-1D37F8DC617F}"/>
              </a:ext>
            </a:extLst>
          </p:cNvPr>
          <p:cNvSpPr/>
          <p:nvPr/>
        </p:nvSpPr>
        <p:spPr>
          <a:xfrm>
            <a:off x="5225321" y="4608985"/>
            <a:ext cx="282988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16</a:t>
            </a:r>
            <a:r>
              <a:rPr lang="zh-TW" altLang="en-US" sz="1000" dirty="0">
                <a:solidFill>
                  <a:srgbClr val="000000"/>
                </a:solidFill>
                <a:latin typeface="Times New Roman" pitchFamily="18" charset="0"/>
                <a:cs typeface="Times New Roman" pitchFamily="18" charset="0"/>
              </a:rPr>
              <a:t>、國外合作公司</a:t>
            </a:r>
          </a:p>
        </p:txBody>
      </p:sp>
      <p:sp>
        <p:nvSpPr>
          <p:cNvPr id="43" name="矩形 42">
            <a:extLst>
              <a:ext uri="{FF2B5EF4-FFF2-40B4-BE49-F238E27FC236}">
                <a16:creationId xmlns:a16="http://schemas.microsoft.com/office/drawing/2014/main" id="{3F7DBE66-FF12-2A80-F670-E9FBC0F69B01}"/>
              </a:ext>
            </a:extLst>
          </p:cNvPr>
          <p:cNvSpPr/>
          <p:nvPr/>
        </p:nvSpPr>
        <p:spPr>
          <a:xfrm>
            <a:off x="5225318" y="4812287"/>
            <a:ext cx="283283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17</a:t>
            </a:r>
            <a:r>
              <a:rPr lang="zh-TW" altLang="en-US" sz="1000" dirty="0">
                <a:solidFill>
                  <a:srgbClr val="000000"/>
                </a:solidFill>
                <a:latin typeface="Times New Roman" pitchFamily="18" charset="0"/>
                <a:cs typeface="Times New Roman" pitchFamily="18" charset="0"/>
              </a:rPr>
              <a:t>、資訊流</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Stream of Information</a:t>
            </a:r>
            <a:r>
              <a:rPr lang="zh-CN" altLang="en-US" sz="1000" dirty="0">
                <a:solidFill>
                  <a:srgbClr val="000000"/>
                </a:solidFill>
                <a:latin typeface="Times New Roman" pitchFamily="18" charset="0"/>
                <a:cs typeface="Times New Roman" pitchFamily="18" charset="0"/>
              </a:rPr>
              <a:t>）代理公司</a:t>
            </a:r>
            <a:endParaRPr lang="zh-TW" altLang="en-US" sz="1000" dirty="0">
              <a:solidFill>
                <a:srgbClr val="000000"/>
              </a:solidFill>
              <a:latin typeface="Times New Roman" pitchFamily="18" charset="0"/>
              <a:cs typeface="Times New Roman" pitchFamily="18" charset="0"/>
            </a:endParaRPr>
          </a:p>
        </p:txBody>
      </p:sp>
      <p:sp>
        <p:nvSpPr>
          <p:cNvPr id="2" name="标题 1">
            <a:extLst>
              <a:ext uri="{FF2B5EF4-FFF2-40B4-BE49-F238E27FC236}">
                <a16:creationId xmlns:a16="http://schemas.microsoft.com/office/drawing/2014/main" id="{14E0A1D1-8526-0F7D-E506-21A9773943E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5DD2A46-C2E7-4BC0-CC90-70A14E331AC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專業行銷服務</a:t>
            </a:r>
            <a:r>
              <a:rPr lang="zh-CN" altLang="en-US" sz="900" dirty="0">
                <a:solidFill>
                  <a:srgbClr val="000000"/>
                </a:solidFill>
                <a:latin typeface="Times New Roman" pitchFamily="18" charset="0"/>
                <a:cs typeface="Times New Roman" pitchFamily="18" charset="0"/>
              </a:rPr>
              <a:t>企業</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Economic Partners</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387091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631564" y="642267"/>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「行銷戰略事業部門」（</a:t>
            </a:r>
            <a:r>
              <a:rPr lang="en-US" altLang="zh-TW" sz="1100" dirty="0">
                <a:solidFill>
                  <a:srgbClr val="4D4D4D"/>
                </a:solidFill>
                <a:latin typeface="Times New Roman" pitchFamily="18" charset="0"/>
                <a:cs typeface="Times New Roman" pitchFamily="18" charset="0"/>
              </a:rPr>
              <a:t>Strategic Marketing Business Units, SMBUs</a:t>
            </a:r>
            <a:r>
              <a:rPr lang="zh-TW" altLang="en-US" sz="1100" dirty="0">
                <a:solidFill>
                  <a:srgbClr val="4D4D4D"/>
                </a:solidFill>
                <a:latin typeface="Times New Roman" pitchFamily="18" charset="0"/>
                <a:cs typeface="Times New Roman" pitchFamily="18" charset="0"/>
              </a:rPr>
              <a:t>）編製行銷或營業預算</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執行與管理行銷計畫</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產品和市場成長矩陣的評估及抉擇</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3C4A37C4-33C3-0B26-F34C-D40BD95B6789}"/>
              </a:ext>
            </a:extLst>
          </p:cNvPr>
          <p:cNvSpPr/>
          <p:nvPr/>
        </p:nvSpPr>
        <p:spPr>
          <a:xfrm>
            <a:off x="326763" y="1659751"/>
            <a:ext cx="2678717" cy="755656"/>
          </a:xfrm>
          <a:prstGeom prst="rect">
            <a:avLst/>
          </a:prstGeom>
        </p:spPr>
        <p:txBody>
          <a:bodyPr wrap="square">
            <a:spAutoFit/>
          </a:bodyPr>
          <a:lstStyle/>
          <a:p>
            <a:pPr algn="ctr">
              <a:lnSpc>
                <a:spcPct val="150000"/>
              </a:lnSpc>
            </a:pPr>
            <a:r>
              <a:rPr lang="zh-TW" altLang="en-US" sz="1000" dirty="0">
                <a:solidFill>
                  <a:srgbClr val="000000"/>
                </a:solidFill>
                <a:latin typeface="Times New Roman" pitchFamily="18" charset="0"/>
                <a:cs typeface="Times New Roman" pitchFamily="18" charset="0"/>
              </a:rPr>
              <a:t>「行銷戰略事業部門」</a:t>
            </a:r>
            <a:endParaRPr lang="en-US" altLang="zh-TW" sz="1000" dirty="0">
              <a:solidFill>
                <a:srgbClr val="000000"/>
              </a:solidFill>
              <a:latin typeface="Times New Roman" pitchFamily="18" charset="0"/>
              <a:cs typeface="Times New Roman" pitchFamily="18" charset="0"/>
            </a:endParaRPr>
          </a:p>
          <a:p>
            <a:pPr algn="ctr">
              <a:lnSpc>
                <a:spcPct val="150000"/>
              </a:lnSpc>
            </a:pPr>
            <a:r>
              <a:rPr lang="zh-TW"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Strategic Marketing Business Units, SMBUs</a:t>
            </a:r>
            <a:r>
              <a:rPr lang="zh-TW"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gn="ctr">
              <a:lnSpc>
                <a:spcPct val="150000"/>
              </a:lnSpc>
            </a:pPr>
            <a:r>
              <a:rPr lang="zh-TW" altLang="en-US" sz="1000" dirty="0">
                <a:solidFill>
                  <a:srgbClr val="000000"/>
                </a:solidFill>
                <a:latin typeface="Times New Roman" pitchFamily="18" charset="0"/>
                <a:cs typeface="Times New Roman" pitchFamily="18" charset="0"/>
              </a:rPr>
              <a:t>編製行銷或營業預算</a:t>
            </a:r>
          </a:p>
        </p:txBody>
      </p:sp>
      <p:sp>
        <p:nvSpPr>
          <p:cNvPr id="3" name="矩形 2">
            <a:extLst>
              <a:ext uri="{FF2B5EF4-FFF2-40B4-BE49-F238E27FC236}">
                <a16:creationId xmlns:a16="http://schemas.microsoft.com/office/drawing/2014/main" id="{4BB11668-8988-BF61-9994-C7A7D1E3D908}"/>
              </a:ext>
            </a:extLst>
          </p:cNvPr>
          <p:cNvSpPr/>
          <p:nvPr/>
        </p:nvSpPr>
        <p:spPr>
          <a:xfrm>
            <a:off x="3285465" y="1254419"/>
            <a:ext cx="3490054"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、營業收入預算（產品別</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地區別</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事業別）</a:t>
            </a:r>
          </a:p>
        </p:txBody>
      </p:sp>
      <p:sp>
        <p:nvSpPr>
          <p:cNvPr id="5" name="左大括号 4">
            <a:extLst>
              <a:ext uri="{FF2B5EF4-FFF2-40B4-BE49-F238E27FC236}">
                <a16:creationId xmlns:a16="http://schemas.microsoft.com/office/drawing/2014/main" id="{668809BB-847C-021D-84EA-48816E58BB01}"/>
              </a:ext>
            </a:extLst>
          </p:cNvPr>
          <p:cNvSpPr/>
          <p:nvPr/>
        </p:nvSpPr>
        <p:spPr>
          <a:xfrm>
            <a:off x="3010263" y="1303330"/>
            <a:ext cx="270421" cy="149669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F669246-DC95-FA95-6D7F-286A94F18DA9}"/>
              </a:ext>
            </a:extLst>
          </p:cNvPr>
          <p:cNvSpPr/>
          <p:nvPr/>
        </p:nvSpPr>
        <p:spPr>
          <a:xfrm>
            <a:off x="3285463" y="1467452"/>
            <a:ext cx="349005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、營業成本與費用預算</a:t>
            </a:r>
          </a:p>
        </p:txBody>
      </p:sp>
      <p:sp>
        <p:nvSpPr>
          <p:cNvPr id="7" name="矩形 6">
            <a:extLst>
              <a:ext uri="{FF2B5EF4-FFF2-40B4-BE49-F238E27FC236}">
                <a16:creationId xmlns:a16="http://schemas.microsoft.com/office/drawing/2014/main" id="{E76E73C0-E2B8-693F-1E6A-A92C0CC7E2EA}"/>
              </a:ext>
            </a:extLst>
          </p:cNvPr>
          <p:cNvSpPr/>
          <p:nvPr/>
        </p:nvSpPr>
        <p:spPr>
          <a:xfrm>
            <a:off x="3285464" y="1680496"/>
            <a:ext cx="349005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、損益預算（產品別</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地區別</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事業別）（年</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季</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月）</a:t>
            </a:r>
          </a:p>
        </p:txBody>
      </p:sp>
      <p:sp>
        <p:nvSpPr>
          <p:cNvPr id="10" name="矩形 9">
            <a:extLst>
              <a:ext uri="{FF2B5EF4-FFF2-40B4-BE49-F238E27FC236}">
                <a16:creationId xmlns:a16="http://schemas.microsoft.com/office/drawing/2014/main" id="{1DFBED3C-FAE9-6CA5-AA2A-66640D3E742F}"/>
              </a:ext>
            </a:extLst>
          </p:cNvPr>
          <p:cNvSpPr/>
          <p:nvPr/>
        </p:nvSpPr>
        <p:spPr>
          <a:xfrm>
            <a:off x="3285464" y="1893546"/>
            <a:ext cx="349005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、市場占有率目標</a:t>
            </a:r>
          </a:p>
        </p:txBody>
      </p:sp>
      <p:sp>
        <p:nvSpPr>
          <p:cNvPr id="11" name="矩形 10">
            <a:extLst>
              <a:ext uri="{FF2B5EF4-FFF2-40B4-BE49-F238E27FC236}">
                <a16:creationId xmlns:a16="http://schemas.microsoft.com/office/drawing/2014/main" id="{014BC899-708A-D3F8-EA33-702B8B9E598F}"/>
              </a:ext>
            </a:extLst>
          </p:cNvPr>
          <p:cNvSpPr/>
          <p:nvPr/>
        </p:nvSpPr>
        <p:spPr>
          <a:xfrm>
            <a:off x="3285463" y="2096848"/>
            <a:ext cx="3490054"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、品牌知名度目標</a:t>
            </a:r>
          </a:p>
        </p:txBody>
      </p:sp>
      <p:sp>
        <p:nvSpPr>
          <p:cNvPr id="12" name="矩形 11">
            <a:extLst>
              <a:ext uri="{FF2B5EF4-FFF2-40B4-BE49-F238E27FC236}">
                <a16:creationId xmlns:a16="http://schemas.microsoft.com/office/drawing/2014/main" id="{92AB7EB6-F843-10AF-AF91-797656484D2F}"/>
              </a:ext>
            </a:extLst>
          </p:cNvPr>
          <p:cNvSpPr/>
          <p:nvPr/>
        </p:nvSpPr>
        <p:spPr>
          <a:xfrm>
            <a:off x="3285464" y="2300161"/>
            <a:ext cx="3490054"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、顧客滿意度目標</a:t>
            </a:r>
          </a:p>
        </p:txBody>
      </p:sp>
      <p:sp>
        <p:nvSpPr>
          <p:cNvPr id="13" name="矩形 12">
            <a:extLst>
              <a:ext uri="{FF2B5EF4-FFF2-40B4-BE49-F238E27FC236}">
                <a16:creationId xmlns:a16="http://schemas.microsoft.com/office/drawing/2014/main" id="{693A3F57-5304-35D2-18AF-09FD3FFF8DC2}"/>
              </a:ext>
            </a:extLst>
          </p:cNvPr>
          <p:cNvSpPr/>
          <p:nvPr/>
        </p:nvSpPr>
        <p:spPr>
          <a:xfrm>
            <a:off x="3282221" y="2506038"/>
            <a:ext cx="3490054"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、績效管理</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目標管理</a:t>
            </a:r>
          </a:p>
        </p:txBody>
      </p:sp>
      <p:sp>
        <p:nvSpPr>
          <p:cNvPr id="25" name="矩形 24">
            <a:extLst>
              <a:ext uri="{FF2B5EF4-FFF2-40B4-BE49-F238E27FC236}">
                <a16:creationId xmlns:a16="http://schemas.microsoft.com/office/drawing/2014/main" id="{CFE2BD31-9FB8-A6EE-CDDD-BA68A8F3EE3D}"/>
              </a:ext>
            </a:extLst>
          </p:cNvPr>
          <p:cNvSpPr/>
          <p:nvPr/>
        </p:nvSpPr>
        <p:spPr>
          <a:xfrm>
            <a:off x="3285465" y="3216569"/>
            <a:ext cx="3490054"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、業績預算達成的分析、檢討及改善對策</a:t>
            </a:r>
          </a:p>
        </p:txBody>
      </p:sp>
      <p:sp>
        <p:nvSpPr>
          <p:cNvPr id="26" name="左大括号 25">
            <a:extLst>
              <a:ext uri="{FF2B5EF4-FFF2-40B4-BE49-F238E27FC236}">
                <a16:creationId xmlns:a16="http://schemas.microsoft.com/office/drawing/2014/main" id="{CBC847CD-E491-4046-3D68-7C2469E0AD18}"/>
              </a:ext>
            </a:extLst>
          </p:cNvPr>
          <p:cNvSpPr/>
          <p:nvPr/>
        </p:nvSpPr>
        <p:spPr>
          <a:xfrm>
            <a:off x="3010263" y="3265480"/>
            <a:ext cx="270421" cy="149669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CD6D1D17-11E6-CDCE-553E-EE0D64F4D5E1}"/>
              </a:ext>
            </a:extLst>
          </p:cNvPr>
          <p:cNvSpPr/>
          <p:nvPr/>
        </p:nvSpPr>
        <p:spPr>
          <a:xfrm>
            <a:off x="3285463" y="3429602"/>
            <a:ext cx="349005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、業績獎懲辦法</a:t>
            </a:r>
          </a:p>
        </p:txBody>
      </p:sp>
      <p:sp>
        <p:nvSpPr>
          <p:cNvPr id="28" name="矩形 27">
            <a:extLst>
              <a:ext uri="{FF2B5EF4-FFF2-40B4-BE49-F238E27FC236}">
                <a16:creationId xmlns:a16="http://schemas.microsoft.com/office/drawing/2014/main" id="{28FCB67D-E9B0-61A7-20FB-EF5F54ADAF6C}"/>
              </a:ext>
            </a:extLst>
          </p:cNvPr>
          <p:cNvSpPr/>
          <p:nvPr/>
        </p:nvSpPr>
        <p:spPr>
          <a:xfrm>
            <a:off x="3285464" y="3642646"/>
            <a:ext cx="349005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、業務人力、組織及教育訓練</a:t>
            </a:r>
          </a:p>
        </p:txBody>
      </p:sp>
      <p:sp>
        <p:nvSpPr>
          <p:cNvPr id="29" name="矩形 28">
            <a:extLst>
              <a:ext uri="{FF2B5EF4-FFF2-40B4-BE49-F238E27FC236}">
                <a16:creationId xmlns:a16="http://schemas.microsoft.com/office/drawing/2014/main" id="{AC3C4E3F-4E76-20AA-9932-6078C6F8DE8C}"/>
              </a:ext>
            </a:extLst>
          </p:cNvPr>
          <p:cNvSpPr/>
          <p:nvPr/>
        </p:nvSpPr>
        <p:spPr>
          <a:xfrm>
            <a:off x="3285464" y="3855696"/>
            <a:ext cx="349005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、市場研究與消費者研究</a:t>
            </a:r>
          </a:p>
        </p:txBody>
      </p:sp>
      <p:sp>
        <p:nvSpPr>
          <p:cNvPr id="30" name="矩形 29">
            <a:extLst>
              <a:ext uri="{FF2B5EF4-FFF2-40B4-BE49-F238E27FC236}">
                <a16:creationId xmlns:a16="http://schemas.microsoft.com/office/drawing/2014/main" id="{A3C248D1-D033-D12A-4DEB-54EFD2A8D82C}"/>
              </a:ext>
            </a:extLst>
          </p:cNvPr>
          <p:cNvSpPr/>
          <p:nvPr/>
        </p:nvSpPr>
        <p:spPr>
          <a:xfrm>
            <a:off x="3285463" y="4058998"/>
            <a:ext cx="3490054"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、競爭者動態掌握、分析及對策</a:t>
            </a:r>
          </a:p>
        </p:txBody>
      </p:sp>
      <p:sp>
        <p:nvSpPr>
          <p:cNvPr id="31" name="矩形 30">
            <a:extLst>
              <a:ext uri="{FF2B5EF4-FFF2-40B4-BE49-F238E27FC236}">
                <a16:creationId xmlns:a16="http://schemas.microsoft.com/office/drawing/2014/main" id="{A13D6B92-83FC-E697-4778-14F481582071}"/>
              </a:ext>
            </a:extLst>
          </p:cNvPr>
          <p:cNvSpPr/>
          <p:nvPr/>
        </p:nvSpPr>
        <p:spPr>
          <a:xfrm>
            <a:off x="3285464" y="4262311"/>
            <a:ext cx="3490054"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、行銷策略與方向檢討</a:t>
            </a:r>
          </a:p>
        </p:txBody>
      </p:sp>
      <p:sp>
        <p:nvSpPr>
          <p:cNvPr id="32" name="矩形 31">
            <a:extLst>
              <a:ext uri="{FF2B5EF4-FFF2-40B4-BE49-F238E27FC236}">
                <a16:creationId xmlns:a16="http://schemas.microsoft.com/office/drawing/2014/main" id="{A7339479-4F38-6B33-BDE2-8E4AEFF81295}"/>
              </a:ext>
            </a:extLst>
          </p:cNvPr>
          <p:cNvSpPr/>
          <p:nvPr/>
        </p:nvSpPr>
        <p:spPr>
          <a:xfrm>
            <a:off x="3282221" y="4468188"/>
            <a:ext cx="3490054"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、資訊科技（</a:t>
            </a:r>
            <a:r>
              <a:rPr lang="en-US" altLang="zh-TW" sz="1000" dirty="0">
                <a:solidFill>
                  <a:srgbClr val="000000"/>
                </a:solidFill>
                <a:latin typeface="Times New Roman" pitchFamily="18" charset="0"/>
                <a:cs typeface="Times New Roman" pitchFamily="18" charset="0"/>
              </a:rPr>
              <a:t>Information Technology, IT</a:t>
            </a:r>
            <a:r>
              <a:rPr lang="zh-TW" altLang="en-US" sz="1000" dirty="0">
                <a:solidFill>
                  <a:srgbClr val="000000"/>
                </a:solidFill>
                <a:latin typeface="Times New Roman" pitchFamily="18" charset="0"/>
                <a:cs typeface="Times New Roman" pitchFamily="18" charset="0"/>
              </a:rPr>
              <a:t>）支援配合</a:t>
            </a:r>
          </a:p>
        </p:txBody>
      </p:sp>
      <p:graphicFrame>
        <p:nvGraphicFramePr>
          <p:cNvPr id="33" name="表格 33">
            <a:extLst>
              <a:ext uri="{FF2B5EF4-FFF2-40B4-BE49-F238E27FC236}">
                <a16:creationId xmlns:a16="http://schemas.microsoft.com/office/drawing/2014/main" id="{8AC6E19C-BF97-70F5-9687-051A717847FB}"/>
              </a:ext>
            </a:extLst>
          </p:cNvPr>
          <p:cNvGraphicFramePr>
            <a:graphicFrameLocks noGrp="1"/>
          </p:cNvGraphicFramePr>
          <p:nvPr>
            <p:extLst>
              <p:ext uri="{D42A27DB-BD31-4B8C-83A1-F6EECF244321}">
                <p14:modId xmlns:p14="http://schemas.microsoft.com/office/powerpoint/2010/main" val="433954699"/>
              </p:ext>
            </p:extLst>
          </p:nvPr>
        </p:nvGraphicFramePr>
        <p:xfrm>
          <a:off x="7606835" y="1694832"/>
          <a:ext cx="2707350" cy="2804580"/>
        </p:xfrm>
        <a:graphic>
          <a:graphicData uri="http://schemas.openxmlformats.org/drawingml/2006/table">
            <a:tbl>
              <a:tblPr firstRow="1" bandRow="1">
                <a:tableStyleId>{5C22544A-7EE6-4342-B048-85BDC9FD1C3A}</a:tableStyleId>
              </a:tblPr>
              <a:tblGrid>
                <a:gridCol w="1353675">
                  <a:extLst>
                    <a:ext uri="{9D8B030D-6E8A-4147-A177-3AD203B41FA5}">
                      <a16:colId xmlns:a16="http://schemas.microsoft.com/office/drawing/2014/main" val="3400074393"/>
                    </a:ext>
                  </a:extLst>
                </a:gridCol>
                <a:gridCol w="1353675">
                  <a:extLst>
                    <a:ext uri="{9D8B030D-6E8A-4147-A177-3AD203B41FA5}">
                      <a16:colId xmlns:a16="http://schemas.microsoft.com/office/drawing/2014/main" val="1812882651"/>
                    </a:ext>
                  </a:extLst>
                </a:gridCol>
              </a:tblGrid>
              <a:tr h="1402290">
                <a:tc>
                  <a:txBody>
                    <a:bodyPr/>
                    <a:lstStyle/>
                    <a:p>
                      <a:pPr algn="ctr"/>
                      <a:r>
                        <a:rPr lang="zh-TW" altLang="en-US" sz="1200" b="0" dirty="0">
                          <a:solidFill>
                            <a:schemeClr val="tx1"/>
                          </a:solidFill>
                          <a:latin typeface="宋体" panose="02010600030101010101" pitchFamily="2" charset="-122"/>
                          <a:ea typeface="宋体" panose="02010600030101010101" pitchFamily="2" charset="-122"/>
                        </a:rPr>
                        <a:t>既有產品和既有市場：市場滲透（市場深耕）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200" b="0" dirty="0">
                          <a:solidFill>
                            <a:schemeClr val="tx1"/>
                          </a:solidFill>
                          <a:latin typeface="宋体" panose="02010600030101010101" pitchFamily="2" charset="-122"/>
                          <a:ea typeface="宋体" panose="02010600030101010101" pitchFamily="2" charset="-122"/>
                        </a:rPr>
                        <a:t>新產品和既有市場：產品擴張（產品延伸）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7880882"/>
                  </a:ext>
                </a:extLst>
              </a:tr>
              <a:tr h="1402290">
                <a:tc>
                  <a:txBody>
                    <a:bodyPr/>
                    <a:lstStyle/>
                    <a:p>
                      <a:pPr algn="ctr"/>
                      <a:r>
                        <a:rPr lang="zh-TW" altLang="en-US" sz="1200" b="0" dirty="0">
                          <a:solidFill>
                            <a:schemeClr val="tx1"/>
                          </a:solidFill>
                          <a:latin typeface="宋体" panose="02010600030101010101" pitchFamily="2" charset="-122"/>
                          <a:ea typeface="宋体" panose="02010600030101010101" pitchFamily="2" charset="-122"/>
                        </a:rPr>
                        <a:t>既有產品和新市場：市場擴張（市場延伸）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200" b="0" dirty="0">
                          <a:solidFill>
                            <a:schemeClr val="tx1"/>
                          </a:solidFill>
                          <a:latin typeface="宋体" panose="02010600030101010101" pitchFamily="2" charset="-122"/>
                          <a:ea typeface="宋体" panose="02010600030101010101" pitchFamily="2" charset="-122"/>
                        </a:rPr>
                        <a:t>新產品和新市場：多角化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777975"/>
                  </a:ext>
                </a:extLst>
              </a:tr>
            </a:tbl>
          </a:graphicData>
        </a:graphic>
      </p:graphicFrame>
      <p:sp>
        <p:nvSpPr>
          <p:cNvPr id="34" name="矩形 33">
            <a:extLst>
              <a:ext uri="{FF2B5EF4-FFF2-40B4-BE49-F238E27FC236}">
                <a16:creationId xmlns:a16="http://schemas.microsoft.com/office/drawing/2014/main" id="{C5CC04F1-A3CD-6601-D73B-3398031AA087}"/>
              </a:ext>
            </a:extLst>
          </p:cNvPr>
          <p:cNvSpPr/>
          <p:nvPr/>
        </p:nvSpPr>
        <p:spPr>
          <a:xfrm>
            <a:off x="7606832" y="1376000"/>
            <a:ext cx="2707350" cy="314125"/>
          </a:xfrm>
          <a:prstGeom prst="rect">
            <a:avLst/>
          </a:prstGeom>
        </p:spPr>
        <p:txBody>
          <a:bodyPr wrap="square">
            <a:spAutoFit/>
          </a:bodyPr>
          <a:lstStyle/>
          <a:p>
            <a:pPr algn="ctr">
              <a:lnSpc>
                <a:spcPct val="150000"/>
              </a:lnSpc>
            </a:pPr>
            <a:r>
              <a:rPr lang="zh-TW" altLang="en-US" sz="1100" dirty="0">
                <a:solidFill>
                  <a:srgbClr val="4D4D4D"/>
                </a:solidFill>
                <a:latin typeface="Times New Roman" pitchFamily="18" charset="0"/>
                <a:cs typeface="Times New Roman" pitchFamily="18" charset="0"/>
              </a:rPr>
              <a:t>產品和市場成長矩陣的評估及抉擇</a:t>
            </a:r>
            <a:endParaRPr lang="zh-TW" altLang="en-US" sz="1100" dirty="0">
              <a:solidFill>
                <a:srgbClr val="FF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83C55ED2-8C00-EC3E-9D1B-810ACAC8DB8C}"/>
              </a:ext>
            </a:extLst>
          </p:cNvPr>
          <p:cNvSpPr/>
          <p:nvPr/>
        </p:nvSpPr>
        <p:spPr>
          <a:xfrm>
            <a:off x="326763" y="3621901"/>
            <a:ext cx="2678717" cy="755656"/>
          </a:xfrm>
          <a:prstGeom prst="rect">
            <a:avLst/>
          </a:prstGeom>
        </p:spPr>
        <p:txBody>
          <a:bodyPr wrap="square">
            <a:spAutoFit/>
          </a:bodyPr>
          <a:lstStyle/>
          <a:p>
            <a:pPr algn="ctr">
              <a:lnSpc>
                <a:spcPct val="150000"/>
              </a:lnSpc>
            </a:pPr>
            <a:r>
              <a:rPr lang="zh-TW" altLang="en-US" sz="1000" dirty="0">
                <a:solidFill>
                  <a:srgbClr val="000000"/>
                </a:solidFill>
                <a:latin typeface="Times New Roman" pitchFamily="18" charset="0"/>
                <a:cs typeface="Times New Roman" pitchFamily="18" charset="0"/>
              </a:rPr>
              <a:t>「行銷戰略事業部門」</a:t>
            </a:r>
            <a:endParaRPr lang="en-US" altLang="zh-TW" sz="1000" dirty="0">
              <a:solidFill>
                <a:srgbClr val="000000"/>
              </a:solidFill>
              <a:latin typeface="Times New Roman" pitchFamily="18" charset="0"/>
              <a:cs typeface="Times New Roman" pitchFamily="18" charset="0"/>
            </a:endParaRPr>
          </a:p>
          <a:p>
            <a:pPr algn="ctr">
              <a:lnSpc>
                <a:spcPct val="150000"/>
              </a:lnSpc>
            </a:pPr>
            <a:r>
              <a:rPr lang="zh-TW"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Strategic Marketing Business Units, SMBUs</a:t>
            </a:r>
            <a:r>
              <a:rPr lang="zh-TW"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gn="ctr">
              <a:lnSpc>
                <a:spcPct val="150000"/>
              </a:lnSpc>
            </a:pPr>
            <a:r>
              <a:rPr lang="zh-TW" altLang="en-US" sz="1000" dirty="0">
                <a:solidFill>
                  <a:srgbClr val="000000"/>
                </a:solidFill>
                <a:latin typeface="Times New Roman" pitchFamily="18" charset="0"/>
                <a:cs typeface="Times New Roman" pitchFamily="18" charset="0"/>
              </a:rPr>
              <a:t>執行與管理行銷計畫</a:t>
            </a:r>
          </a:p>
        </p:txBody>
      </p:sp>
      <p:sp>
        <p:nvSpPr>
          <p:cNvPr id="14" name="标题 1">
            <a:extLst>
              <a:ext uri="{FF2B5EF4-FFF2-40B4-BE49-F238E27FC236}">
                <a16:creationId xmlns:a16="http://schemas.microsoft.com/office/drawing/2014/main" id="{D32137B7-2DC0-09F9-6A60-D709D2936014}"/>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5" name="矩形 3">
            <a:extLst>
              <a:ext uri="{FF2B5EF4-FFF2-40B4-BE49-F238E27FC236}">
                <a16:creationId xmlns:a16="http://schemas.microsoft.com/office/drawing/2014/main" id="{7EEA13CF-00B7-32E3-7472-49F29BF6EE8E}"/>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「行銷戰略事業部門」</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Strategic Marketing Business Units</a:t>
            </a:r>
            <a:r>
              <a:rPr lang="en-US" altLang="zh-CN" sz="900" dirty="0">
                <a:solidFill>
                  <a:srgbClr val="000000"/>
                </a:solidFill>
                <a:latin typeface="Times New Roman" pitchFamily="18" charset="0"/>
                <a:cs typeface="Times New Roman" pitchFamily="18" charset="0"/>
              </a:rPr>
              <a:t>, SMBUs)</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314622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021237" y="727998"/>
            <a:ext cx="8379927"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策略行銷</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成功的十項條件</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0F3721E7-EB06-1DA9-EA4B-62183B7E9CCC}"/>
              </a:ext>
            </a:extLst>
          </p:cNvPr>
          <p:cNvSpPr/>
          <p:nvPr/>
        </p:nvSpPr>
        <p:spPr>
          <a:xfrm>
            <a:off x="4754636" y="1811284"/>
            <a:ext cx="2674231" cy="314125"/>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行銷 </a:t>
            </a:r>
            <a:r>
              <a:rPr lang="en-US" altLang="zh-CN" sz="1100" dirty="0">
                <a:solidFill>
                  <a:srgbClr val="000000"/>
                </a:solidFill>
                <a:latin typeface="Times New Roman" pitchFamily="18" charset="0"/>
                <a:cs typeface="Times New Roman" pitchFamily="18" charset="0"/>
              </a:rPr>
              <a:t>4C </a:t>
            </a:r>
            <a:r>
              <a:rPr lang="zh-CN" altLang="en-US" sz="1100" dirty="0">
                <a:solidFill>
                  <a:srgbClr val="000000"/>
                </a:solidFill>
                <a:latin typeface="Times New Roman" pitchFamily="18" charset="0"/>
                <a:cs typeface="Times New Roman" pitchFamily="18" charset="0"/>
              </a:rPr>
              <a:t>理論</a:t>
            </a:r>
            <a:endParaRPr lang="zh-TW" altLang="en-US" sz="1100" dirty="0">
              <a:solidFill>
                <a:srgbClr val="000000"/>
              </a:solidFill>
              <a:latin typeface="Times New Roman" pitchFamily="18" charset="0"/>
              <a:cs typeface="Times New Roman" pitchFamily="18" charset="0"/>
            </a:endParaRPr>
          </a:p>
        </p:txBody>
      </p:sp>
      <p:sp>
        <p:nvSpPr>
          <p:cNvPr id="3" name="左大括号 2">
            <a:extLst>
              <a:ext uri="{FF2B5EF4-FFF2-40B4-BE49-F238E27FC236}">
                <a16:creationId xmlns:a16="http://schemas.microsoft.com/office/drawing/2014/main" id="{C0C0D474-A654-9080-0F15-4F085F593752}"/>
              </a:ext>
            </a:extLst>
          </p:cNvPr>
          <p:cNvSpPr/>
          <p:nvPr/>
        </p:nvSpPr>
        <p:spPr>
          <a:xfrm>
            <a:off x="4525159" y="1860194"/>
            <a:ext cx="229483" cy="303493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2384F81-A409-D793-992B-8AA5A0C3C3A2}"/>
              </a:ext>
            </a:extLst>
          </p:cNvPr>
          <p:cNvSpPr/>
          <p:nvPr/>
        </p:nvSpPr>
        <p:spPr>
          <a:xfrm>
            <a:off x="4754624" y="3861421"/>
            <a:ext cx="2674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、能具有市場商機的、具成長性市場</a:t>
            </a:r>
          </a:p>
        </p:txBody>
      </p:sp>
      <p:sp>
        <p:nvSpPr>
          <p:cNvPr id="11" name="矩形 10">
            <a:extLst>
              <a:ext uri="{FF2B5EF4-FFF2-40B4-BE49-F238E27FC236}">
                <a16:creationId xmlns:a16="http://schemas.microsoft.com/office/drawing/2014/main" id="{9251EEF4-CD0A-7151-9730-B4BDAD879BBE}"/>
              </a:ext>
            </a:extLst>
          </p:cNvPr>
          <p:cNvSpPr/>
          <p:nvPr/>
        </p:nvSpPr>
        <p:spPr>
          <a:xfrm>
            <a:off x="4754629" y="2792175"/>
            <a:ext cx="26742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、能帶來差異化（</a:t>
            </a:r>
            <a:r>
              <a:rPr lang="en-US" altLang="zh-CN" sz="1100" dirty="0">
                <a:solidFill>
                  <a:srgbClr val="000000"/>
                </a:solidFill>
                <a:latin typeface="Times New Roman" pitchFamily="18" charset="0"/>
                <a:cs typeface="Times New Roman" pitchFamily="18" charset="0"/>
              </a:rPr>
              <a:t>Differential</a:t>
            </a:r>
            <a:r>
              <a:rPr lang="zh-CN"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4ECA4ADB-849D-6BB3-DC2B-4621A2976344}"/>
              </a:ext>
            </a:extLst>
          </p:cNvPr>
          <p:cNvSpPr/>
          <p:nvPr/>
        </p:nvSpPr>
        <p:spPr>
          <a:xfrm>
            <a:off x="4754629" y="3140871"/>
            <a:ext cx="26742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、能具有獨特性、唯一性（</a:t>
            </a:r>
            <a:r>
              <a:rPr lang="en-US" altLang="zh-TW" sz="1100" dirty="0">
                <a:solidFill>
                  <a:srgbClr val="000000"/>
                </a:solidFill>
                <a:latin typeface="Times New Roman" pitchFamily="18" charset="0"/>
                <a:cs typeface="Times New Roman" pitchFamily="18" charset="0"/>
              </a:rPr>
              <a:t>Unique</a:t>
            </a:r>
            <a:r>
              <a:rPr lang="zh-TW" altLang="en-US" sz="1100" dirty="0">
                <a:solidFill>
                  <a:srgbClr val="000000"/>
                </a:solidFill>
                <a:latin typeface="Times New Roman" pitchFamily="18" charset="0"/>
                <a:cs typeface="Times New Roman" pitchFamily="18" charset="0"/>
              </a:rPr>
              <a:t>）</a:t>
            </a:r>
          </a:p>
        </p:txBody>
      </p:sp>
      <p:sp>
        <p:nvSpPr>
          <p:cNvPr id="13" name="矩形 12">
            <a:extLst>
              <a:ext uri="{FF2B5EF4-FFF2-40B4-BE49-F238E27FC236}">
                <a16:creationId xmlns:a16="http://schemas.microsoft.com/office/drawing/2014/main" id="{EED51A59-9356-18F3-56D4-46EB75441B1D}"/>
              </a:ext>
            </a:extLst>
          </p:cNvPr>
          <p:cNvSpPr/>
          <p:nvPr/>
        </p:nvSpPr>
        <p:spPr>
          <a:xfrm>
            <a:off x="4754624" y="3499727"/>
            <a:ext cx="2674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、能具有競爭優勢的（</a:t>
            </a:r>
            <a:r>
              <a:rPr lang="en-US" altLang="zh-TW" sz="1100" dirty="0">
                <a:solidFill>
                  <a:srgbClr val="000000"/>
                </a:solidFill>
                <a:latin typeface="Times New Roman" pitchFamily="18" charset="0"/>
                <a:cs typeface="Times New Roman" pitchFamily="18" charset="0"/>
              </a:rPr>
              <a:t>Advantage</a:t>
            </a:r>
            <a:r>
              <a:rPr lang="zh-TW" altLang="en-US" sz="11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96838253-368C-7826-06EB-A8D7DBE34A33}"/>
              </a:ext>
            </a:extLst>
          </p:cNvPr>
          <p:cNvSpPr/>
          <p:nvPr/>
        </p:nvSpPr>
        <p:spPr>
          <a:xfrm>
            <a:off x="1371600" y="3216374"/>
            <a:ext cx="3153558"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策略行銷（</a:t>
            </a:r>
            <a:r>
              <a:rPr lang="en-US" altLang="zh-CN" sz="1100" dirty="0">
                <a:solidFill>
                  <a:srgbClr val="000000"/>
                </a:solidFill>
                <a:latin typeface="Times New Roman" pitchFamily="18" charset="0"/>
                <a:cs typeface="Times New Roman" pitchFamily="18" charset="0"/>
              </a:rPr>
              <a:t>Marketing Strategy</a:t>
            </a:r>
            <a:r>
              <a:rPr lang="zh-CN" altLang="en-US" sz="1100" dirty="0">
                <a:solidFill>
                  <a:srgbClr val="000000"/>
                </a:solidFill>
                <a:latin typeface="Times New Roman" pitchFamily="18" charset="0"/>
                <a:cs typeface="Times New Roman" pitchFamily="18" charset="0"/>
              </a:rPr>
              <a:t>）成功的十項條件</a:t>
            </a:r>
          </a:p>
        </p:txBody>
      </p:sp>
      <p:sp>
        <p:nvSpPr>
          <p:cNvPr id="15" name="矩形 14">
            <a:extLst>
              <a:ext uri="{FF2B5EF4-FFF2-40B4-BE49-F238E27FC236}">
                <a16:creationId xmlns:a16="http://schemas.microsoft.com/office/drawing/2014/main" id="{D655D073-5983-ED92-8D26-917D2D30EC95}"/>
              </a:ext>
            </a:extLst>
          </p:cNvPr>
          <p:cNvSpPr/>
          <p:nvPr/>
        </p:nvSpPr>
        <p:spPr>
          <a:xfrm>
            <a:off x="4764794" y="4221701"/>
            <a:ext cx="2674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、能展現創新（</a:t>
            </a:r>
            <a:r>
              <a:rPr lang="en-US" altLang="zh-TW" sz="1100" dirty="0">
                <a:solidFill>
                  <a:srgbClr val="000000"/>
                </a:solidFill>
                <a:latin typeface="Times New Roman" pitchFamily="18" charset="0"/>
                <a:cs typeface="Times New Roman" pitchFamily="18" charset="0"/>
              </a:rPr>
              <a:t>Innovation</a:t>
            </a:r>
            <a:r>
              <a:rPr lang="zh-TW"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2FFF9759-ACF3-DA52-50C4-6481A4E573AD}"/>
              </a:ext>
            </a:extLst>
          </p:cNvPr>
          <p:cNvSpPr/>
          <p:nvPr/>
        </p:nvSpPr>
        <p:spPr>
          <a:xfrm>
            <a:off x="4764794" y="4581002"/>
            <a:ext cx="26742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、能影響深遠、廣大</a:t>
            </a:r>
          </a:p>
        </p:txBody>
      </p:sp>
      <p:sp>
        <p:nvSpPr>
          <p:cNvPr id="17" name="矩形 16">
            <a:extLst>
              <a:ext uri="{FF2B5EF4-FFF2-40B4-BE49-F238E27FC236}">
                <a16:creationId xmlns:a16="http://schemas.microsoft.com/office/drawing/2014/main" id="{7FA1518D-E2FA-2F05-E427-A4EFF9AC8933}"/>
              </a:ext>
            </a:extLst>
          </p:cNvPr>
          <p:cNvSpPr/>
          <p:nvPr/>
        </p:nvSpPr>
        <p:spPr>
          <a:xfrm>
            <a:off x="5973836" y="1267128"/>
            <a:ext cx="32558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能實踐顧客導向（</a:t>
            </a:r>
            <a:r>
              <a:rPr lang="en-US" altLang="zh-CN" sz="1100" dirty="0">
                <a:solidFill>
                  <a:srgbClr val="000000"/>
                </a:solidFill>
                <a:latin typeface="Times New Roman" pitchFamily="18" charset="0"/>
                <a:cs typeface="Times New Roman" pitchFamily="18" charset="0"/>
              </a:rPr>
              <a:t>Customer Value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8" name="左大括号 17">
            <a:extLst>
              <a:ext uri="{FF2B5EF4-FFF2-40B4-BE49-F238E27FC236}">
                <a16:creationId xmlns:a16="http://schemas.microsoft.com/office/drawing/2014/main" id="{C12A47C4-AAD3-38E2-A928-C89BDA14C40B}"/>
              </a:ext>
            </a:extLst>
          </p:cNvPr>
          <p:cNvSpPr/>
          <p:nvPr/>
        </p:nvSpPr>
        <p:spPr>
          <a:xfrm>
            <a:off x="5744359" y="1316038"/>
            <a:ext cx="229483" cy="135397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E7A0EF6-3192-A084-7D42-6B476E18223C}"/>
              </a:ext>
            </a:extLst>
          </p:cNvPr>
          <p:cNvSpPr/>
          <p:nvPr/>
        </p:nvSpPr>
        <p:spPr>
          <a:xfrm>
            <a:off x="5973834" y="1638176"/>
            <a:ext cx="32558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、能帶給顧客便利（</a:t>
            </a:r>
            <a:r>
              <a:rPr lang="en-US" altLang="zh-TW" sz="1100" dirty="0">
                <a:solidFill>
                  <a:srgbClr val="000000"/>
                </a:solidFill>
                <a:latin typeface="Times New Roman" pitchFamily="18" charset="0"/>
                <a:cs typeface="Times New Roman" pitchFamily="18" charset="0"/>
              </a:rPr>
              <a:t>Convenience</a:t>
            </a:r>
            <a:r>
              <a:rPr lang="zh-TW" altLang="en-US" sz="1100" dirty="0">
                <a:solidFill>
                  <a:srgbClr val="000000"/>
                </a:solidFill>
                <a:latin typeface="Times New Roman" pitchFamily="18" charset="0"/>
                <a:cs typeface="Times New Roman" pitchFamily="18" charset="0"/>
              </a:rPr>
              <a:t>）</a:t>
            </a:r>
          </a:p>
        </p:txBody>
      </p:sp>
      <p:sp>
        <p:nvSpPr>
          <p:cNvPr id="21" name="矩形 20">
            <a:extLst>
              <a:ext uri="{FF2B5EF4-FFF2-40B4-BE49-F238E27FC236}">
                <a16:creationId xmlns:a16="http://schemas.microsoft.com/office/drawing/2014/main" id="{60D8F217-0E7F-9D0B-7049-EDA9981C7F37}"/>
              </a:ext>
            </a:extLst>
          </p:cNvPr>
          <p:cNvSpPr/>
          <p:nvPr/>
        </p:nvSpPr>
        <p:spPr>
          <a:xfrm>
            <a:off x="5973832" y="1997032"/>
            <a:ext cx="325589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、能為顧客帶來低成本（平價位）（</a:t>
            </a:r>
            <a:r>
              <a:rPr lang="en-US" altLang="zh-TW" sz="1100" dirty="0">
                <a:solidFill>
                  <a:srgbClr val="000000"/>
                </a:solidFill>
                <a:latin typeface="Times New Roman" pitchFamily="18" charset="0"/>
                <a:cs typeface="Times New Roman" pitchFamily="18" charset="0"/>
              </a:rPr>
              <a:t>Low Cost</a:t>
            </a:r>
            <a:r>
              <a:rPr lang="zh-TW" altLang="en-US" sz="1100"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0AC41B6C-5E0C-3A03-C40F-9345DBA0CC50}"/>
              </a:ext>
            </a:extLst>
          </p:cNvPr>
          <p:cNvSpPr/>
          <p:nvPr/>
        </p:nvSpPr>
        <p:spPr>
          <a:xfrm>
            <a:off x="5973834" y="2355888"/>
            <a:ext cx="32558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能與顧客做良好溝通傳播（</a:t>
            </a:r>
            <a:r>
              <a:rPr lang="en-US" altLang="zh-CN" sz="1100" dirty="0">
                <a:solidFill>
                  <a:srgbClr val="000000"/>
                </a:solidFill>
                <a:latin typeface="Times New Roman" pitchFamily="18" charset="0"/>
                <a:cs typeface="Times New Roman" pitchFamily="18" charset="0"/>
              </a:rPr>
              <a:t>Communication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6" name="标题 1">
            <a:extLst>
              <a:ext uri="{FF2B5EF4-FFF2-40B4-BE49-F238E27FC236}">
                <a16:creationId xmlns:a16="http://schemas.microsoft.com/office/drawing/2014/main" id="{8308B508-CC2B-55CF-10CF-F4D90EF3A60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7" name="矩形 3">
            <a:extLst>
              <a:ext uri="{FF2B5EF4-FFF2-40B4-BE49-F238E27FC236}">
                <a16:creationId xmlns:a16="http://schemas.microsoft.com/office/drawing/2014/main" id="{8E6B5980-0B29-FFC7-6A8E-850E98835B1B}"/>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成功條件</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Key to Success</a:t>
            </a:r>
            <a:r>
              <a:rPr lang="en-US" altLang="zh-CN"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9794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432726" y="837479"/>
            <a:ext cx="878131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行銷學致勝完整架構圖示：第二階段</a:t>
            </a:r>
            <a:endParaRPr lang="zh-TW" altLang="en-US" sz="1100" dirty="0">
              <a:solidFill>
                <a:srgbClr val="FF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E2AFE4E4-BF14-44C4-E10C-5600CFEC1029}"/>
              </a:ext>
            </a:extLst>
          </p:cNvPr>
          <p:cNvSpPr/>
          <p:nvPr/>
        </p:nvSpPr>
        <p:spPr>
          <a:xfrm>
            <a:off x="1612449" y="2815183"/>
            <a:ext cx="2592329" cy="118288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5</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r>
              <a:rPr lang="zh-TW" altLang="en-US" sz="1200" dirty="0">
                <a:solidFill>
                  <a:schemeClr val="tx1"/>
                </a:solidFill>
                <a:latin typeface="宋体" panose="02010600030101010101" pitchFamily="2" charset="-122"/>
                <a:ea typeface="宋体" panose="02010600030101010101" pitchFamily="2" charset="-122"/>
              </a:rPr>
              <a:t>行銷</a:t>
            </a:r>
            <a:r>
              <a:rPr lang="zh-CN" altLang="en-US" sz="1200" dirty="0">
                <a:solidFill>
                  <a:schemeClr val="tx1"/>
                </a:solidFill>
                <a:latin typeface="宋体" panose="02010600030101010101" pitchFamily="2" charset="-122"/>
                <a:ea typeface="宋体" panose="02010600030101010101" pitchFamily="2" charset="-122"/>
              </a:rPr>
              <a:t>對策</a:t>
            </a:r>
            <a:r>
              <a:rPr lang="zh-TW"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Marketing Strategy</a:t>
            </a:r>
            <a:r>
              <a:rPr lang="zh-TW" altLang="en-US" sz="1200" dirty="0">
                <a:solidFill>
                  <a:schemeClr val="tx1"/>
                </a:solidFill>
                <a:latin typeface="宋体" panose="02010600030101010101" pitchFamily="2" charset="-122"/>
                <a:ea typeface="宋体" panose="02010600030101010101" pitchFamily="2" charset="-122"/>
              </a:rPr>
              <a:t>）：</a:t>
            </a:r>
          </a:p>
          <a:p>
            <a:endParaRPr lang="zh-TW" altLang="en-US" sz="1000" dirty="0">
              <a:solidFill>
                <a:schemeClr val="tx1"/>
              </a:solidFill>
              <a:latin typeface="宋体" panose="02010600030101010101" pitchFamily="2" charset="-122"/>
              <a:ea typeface="宋体" panose="02010600030101010101" pitchFamily="2" charset="-122"/>
            </a:endParaRPr>
          </a:p>
          <a:p>
            <a:r>
              <a:rPr lang="zh-TW" altLang="en-US" sz="1000" dirty="0">
                <a:solidFill>
                  <a:schemeClr val="tx1"/>
                </a:solidFill>
                <a:latin typeface="宋体" panose="02010600030101010101" pitchFamily="2" charset="-122"/>
                <a:ea typeface="宋体" panose="02010600030101010101" pitchFamily="2" charset="-122"/>
              </a:rPr>
              <a:t>例如：展店、品牌、通路、廣告、促銷、訂價、專注市場、差異化特色、新品上市</a:t>
            </a:r>
          </a:p>
        </p:txBody>
      </p:sp>
      <p:sp>
        <p:nvSpPr>
          <p:cNvPr id="17" name="矩形 16">
            <a:extLst>
              <a:ext uri="{FF2B5EF4-FFF2-40B4-BE49-F238E27FC236}">
                <a16:creationId xmlns:a16="http://schemas.microsoft.com/office/drawing/2014/main" id="{277ABA60-9D97-2B35-6EC6-3BED3FEB7B0E}"/>
              </a:ext>
            </a:extLst>
          </p:cNvPr>
          <p:cNvSpPr/>
          <p:nvPr/>
        </p:nvSpPr>
        <p:spPr>
          <a:xfrm>
            <a:off x="4218625" y="293536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EFAAAAD4-239E-DBF2-0B1C-F55D2421DA00}"/>
              </a:ext>
            </a:extLst>
          </p:cNvPr>
          <p:cNvSpPr/>
          <p:nvPr/>
        </p:nvSpPr>
        <p:spPr>
          <a:xfrm>
            <a:off x="5073246" y="1573194"/>
            <a:ext cx="3780618" cy="1094738"/>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6</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r>
              <a:rPr lang="zh-CN" altLang="en-US" sz="1200" dirty="0">
                <a:solidFill>
                  <a:schemeClr val="tx1"/>
                </a:solidFill>
                <a:latin typeface="宋体" panose="02010600030101010101" pitchFamily="2" charset="-122"/>
                <a:ea typeface="宋体" panose="02010600030101010101" pitchFamily="2" charset="-122"/>
              </a:rPr>
              <a:t>行銷預算（</a:t>
            </a:r>
            <a:r>
              <a:rPr lang="en-US" altLang="zh-CN" sz="1200" dirty="0">
                <a:solidFill>
                  <a:schemeClr val="tx1"/>
                </a:solidFill>
                <a:latin typeface="宋体" panose="02010600030101010101" pitchFamily="2" charset="-122"/>
                <a:ea typeface="宋体" panose="02010600030101010101" pitchFamily="2" charset="-122"/>
              </a:rPr>
              <a:t>Marketing Budget</a:t>
            </a:r>
            <a:r>
              <a:rPr lang="zh-CN" altLang="en-US" sz="1200" dirty="0">
                <a:solidFill>
                  <a:schemeClr val="tx1"/>
                </a:solidFill>
                <a:latin typeface="宋体" panose="02010600030101010101" pitchFamily="2" charset="-122"/>
                <a:ea typeface="宋体" panose="02010600030101010101" pitchFamily="2" charset="-122"/>
              </a:rPr>
              <a:t>）：</a:t>
            </a:r>
          </a:p>
          <a:p>
            <a:endParaRPr lang="zh-CN" altLang="en-US" sz="1000" dirty="0">
              <a:solidFill>
                <a:schemeClr val="tx1"/>
              </a:solidFill>
              <a:latin typeface="宋体" panose="02010600030101010101" pitchFamily="2" charset="-122"/>
              <a:ea typeface="宋体" panose="02010600030101010101" pitchFamily="2" charset="-122"/>
            </a:endParaRPr>
          </a:p>
          <a:p>
            <a:r>
              <a:rPr lang="zh-CN" altLang="en-US" sz="1000" dirty="0">
                <a:solidFill>
                  <a:schemeClr val="tx1"/>
                </a:solidFill>
                <a:latin typeface="宋体" panose="02010600030101010101" pitchFamily="2" charset="-122"/>
                <a:ea typeface="宋体" panose="02010600030101010101" pitchFamily="2" charset="-122"/>
              </a:rPr>
              <a:t>營收、成本、費用、損益</a:t>
            </a:r>
          </a:p>
        </p:txBody>
      </p:sp>
      <p:sp>
        <p:nvSpPr>
          <p:cNvPr id="28" name="矩形 27">
            <a:extLst>
              <a:ext uri="{FF2B5EF4-FFF2-40B4-BE49-F238E27FC236}">
                <a16:creationId xmlns:a16="http://schemas.microsoft.com/office/drawing/2014/main" id="{4D1B242A-43F3-7212-A9D0-3183E116DA07}"/>
              </a:ext>
            </a:extLst>
          </p:cNvPr>
          <p:cNvSpPr/>
          <p:nvPr/>
        </p:nvSpPr>
        <p:spPr>
          <a:xfrm>
            <a:off x="5070141" y="2935368"/>
            <a:ext cx="3779207" cy="2104683"/>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7</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r>
              <a:rPr lang="zh-TW" altLang="en-US" sz="1200" dirty="0">
                <a:solidFill>
                  <a:schemeClr val="tx1"/>
                </a:solidFill>
                <a:latin typeface="宋体" panose="02010600030101010101" pitchFamily="2" charset="-122"/>
                <a:ea typeface="宋体" panose="02010600030101010101" pitchFamily="2" charset="-122"/>
              </a:rPr>
              <a:t>行銷組合</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Marketing Mix</a:t>
            </a:r>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8P</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1B</a:t>
            </a:r>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1S</a:t>
            </a:r>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2C</a:t>
            </a:r>
            <a:r>
              <a:rPr lang="zh-TW" altLang="en-US" sz="1200" dirty="0">
                <a:solidFill>
                  <a:schemeClr val="tx1"/>
                </a:solidFill>
                <a:latin typeface="宋体" panose="02010600030101010101" pitchFamily="2" charset="-122"/>
                <a:ea typeface="宋体" panose="02010600030101010101" pitchFamily="2" charset="-122"/>
              </a:rPr>
              <a:t>）：</a:t>
            </a:r>
          </a:p>
          <a:p>
            <a:endParaRPr lang="zh-TW" altLang="en-US" sz="1000" dirty="0">
              <a:solidFill>
                <a:schemeClr val="tx1"/>
              </a:solidFill>
              <a:latin typeface="宋体" panose="02010600030101010101" pitchFamily="2" charset="-122"/>
              <a:ea typeface="宋体" panose="02010600030101010101" pitchFamily="2" charset="-122"/>
            </a:endParaRPr>
          </a:p>
          <a:p>
            <a:r>
              <a:rPr lang="zh-TW" altLang="en-US" sz="1000" dirty="0">
                <a:solidFill>
                  <a:schemeClr val="tx1"/>
                </a:solidFill>
                <a:latin typeface="宋体" panose="02010600030101010101" pitchFamily="2" charset="-122"/>
                <a:ea typeface="宋体" panose="02010600030101010101" pitchFamily="2" charset="-122"/>
              </a:rPr>
              <a:t>產品力（</a:t>
            </a:r>
            <a:r>
              <a:rPr lang="en-US" altLang="zh-TW" sz="1000" dirty="0">
                <a:solidFill>
                  <a:schemeClr val="tx1"/>
                </a:solidFill>
                <a:latin typeface="宋体" panose="02010600030101010101" pitchFamily="2" charset="-122"/>
                <a:ea typeface="宋体" panose="02010600030101010101" pitchFamily="2" charset="-122"/>
              </a:rPr>
              <a:t>Product</a:t>
            </a:r>
            <a:r>
              <a:rPr lang="zh-TW" altLang="en-US" sz="1000" dirty="0">
                <a:solidFill>
                  <a:schemeClr val="tx1"/>
                </a:solidFill>
                <a:latin typeface="宋体" panose="02010600030101010101" pitchFamily="2" charset="-122"/>
                <a:ea typeface="宋体" panose="02010600030101010101" pitchFamily="2" charset="-122"/>
              </a:rPr>
              <a:t>）、價格力（</a:t>
            </a:r>
            <a:r>
              <a:rPr lang="en-US" altLang="zh-TW" sz="1000" dirty="0">
                <a:solidFill>
                  <a:schemeClr val="tx1"/>
                </a:solidFill>
                <a:latin typeface="宋体" panose="02010600030101010101" pitchFamily="2" charset="-122"/>
                <a:ea typeface="宋体" panose="02010600030101010101" pitchFamily="2" charset="-122"/>
              </a:rPr>
              <a:t>Pricing</a:t>
            </a:r>
            <a:r>
              <a:rPr lang="zh-TW" altLang="en-US" sz="1000" dirty="0">
                <a:solidFill>
                  <a:schemeClr val="tx1"/>
                </a:solidFill>
                <a:latin typeface="宋体" panose="02010600030101010101" pitchFamily="2" charset="-122"/>
                <a:ea typeface="宋体" panose="02010600030101010101" pitchFamily="2" charset="-122"/>
              </a:rPr>
              <a:t>）、通路力（</a:t>
            </a:r>
            <a:r>
              <a:rPr lang="en-US" altLang="zh-TW" sz="1000" dirty="0">
                <a:solidFill>
                  <a:schemeClr val="tx1"/>
                </a:solidFill>
                <a:latin typeface="宋体" panose="02010600030101010101" pitchFamily="2" charset="-122"/>
                <a:ea typeface="宋体" panose="02010600030101010101" pitchFamily="2" charset="-122"/>
              </a:rPr>
              <a:t>Place</a:t>
            </a:r>
            <a:r>
              <a:rPr lang="zh-TW" altLang="en-US" sz="1000" dirty="0">
                <a:solidFill>
                  <a:schemeClr val="tx1"/>
                </a:solidFill>
                <a:latin typeface="宋体" panose="02010600030101010101" pitchFamily="2" charset="-122"/>
                <a:ea typeface="宋体" panose="02010600030101010101" pitchFamily="2" charset="-122"/>
              </a:rPr>
              <a:t>）、推廣力（</a:t>
            </a:r>
            <a:r>
              <a:rPr lang="en-US" altLang="zh-TW" sz="1000" dirty="0">
                <a:solidFill>
                  <a:schemeClr val="tx1"/>
                </a:solidFill>
                <a:latin typeface="宋体" panose="02010600030101010101" pitchFamily="2" charset="-122"/>
                <a:ea typeface="宋体" panose="02010600030101010101" pitchFamily="2" charset="-122"/>
              </a:rPr>
              <a:t>Promotion</a:t>
            </a:r>
            <a:r>
              <a:rPr lang="zh-TW" altLang="en-US" sz="1000" dirty="0">
                <a:solidFill>
                  <a:schemeClr val="tx1"/>
                </a:solidFill>
                <a:latin typeface="宋体" panose="02010600030101010101" pitchFamily="2" charset="-122"/>
                <a:ea typeface="宋体" panose="02010600030101010101" pitchFamily="2" charset="-122"/>
              </a:rPr>
              <a:t>）、</a:t>
            </a:r>
            <a:r>
              <a:rPr lang="zh-CN" altLang="en-US" sz="1000" dirty="0">
                <a:solidFill>
                  <a:schemeClr val="tx1"/>
                </a:solidFill>
                <a:latin typeface="宋体" panose="02010600030101010101" pitchFamily="2" charset="-122"/>
                <a:ea typeface="宋体" panose="02010600030101010101" pitchFamily="2" charset="-122"/>
              </a:rPr>
              <a:t>品牌力（</a:t>
            </a:r>
            <a:r>
              <a:rPr lang="en-US" altLang="zh-CN" sz="1000" dirty="0">
                <a:solidFill>
                  <a:schemeClr val="tx1"/>
                </a:solidFill>
                <a:latin typeface="宋体" panose="02010600030101010101" pitchFamily="2" charset="-122"/>
                <a:ea typeface="宋体" panose="02010600030101010101" pitchFamily="2" charset="-122"/>
              </a:rPr>
              <a:t>Branding</a:t>
            </a:r>
            <a:r>
              <a:rPr lang="zh-CN" altLang="en-US" sz="1000" dirty="0">
                <a:solidFill>
                  <a:schemeClr val="tx1"/>
                </a:solidFill>
                <a:latin typeface="宋体" panose="02010600030101010101" pitchFamily="2" charset="-122"/>
                <a:ea typeface="宋体" panose="02010600030101010101" pitchFamily="2" charset="-122"/>
              </a:rPr>
              <a:t>）、現場</a:t>
            </a:r>
            <a:r>
              <a:rPr lang="zh-TW" altLang="en-US" sz="1000" dirty="0">
                <a:solidFill>
                  <a:schemeClr val="tx1"/>
                </a:solidFill>
                <a:latin typeface="宋体" panose="02010600030101010101" pitchFamily="2" charset="-122"/>
                <a:ea typeface="宋体" panose="02010600030101010101" pitchFamily="2" charset="-122"/>
              </a:rPr>
              <a:t>環境力（店頭</a:t>
            </a:r>
            <a:r>
              <a:rPr lang="zh-CN" altLang="en-US" sz="1000" dirty="0">
                <a:solidFill>
                  <a:schemeClr val="tx1"/>
                </a:solidFill>
                <a:latin typeface="宋体" panose="02010600030101010101" pitchFamily="2" charset="-122"/>
                <a:ea typeface="宋体" panose="02010600030101010101" pitchFamily="2" charset="-122"/>
              </a:rPr>
              <a:t>或展會</a:t>
            </a:r>
            <a:r>
              <a:rPr lang="zh-TW" altLang="en-US" sz="1000" dirty="0">
                <a:solidFill>
                  <a:schemeClr val="tx1"/>
                </a:solidFill>
                <a:latin typeface="宋体" panose="02010600030101010101" pitchFamily="2" charset="-122"/>
                <a:ea typeface="宋体" panose="02010600030101010101" pitchFamily="2" charset="-122"/>
              </a:rPr>
              <a:t>體驗行銷）（</a:t>
            </a:r>
            <a:r>
              <a:rPr lang="en-US" altLang="zh-TW" sz="1000" dirty="0">
                <a:solidFill>
                  <a:schemeClr val="tx1"/>
                </a:solidFill>
                <a:latin typeface="宋体" panose="02010600030101010101" pitchFamily="2" charset="-122"/>
                <a:ea typeface="宋体" panose="02010600030101010101" pitchFamily="2" charset="-122"/>
              </a:rPr>
              <a:t>Physical </a:t>
            </a:r>
            <a:r>
              <a:rPr lang="en-US" altLang="zh-TW" sz="1000" dirty="0" err="1">
                <a:solidFill>
                  <a:schemeClr val="tx1"/>
                </a:solidFill>
                <a:latin typeface="宋体" panose="02010600030101010101" pitchFamily="2" charset="-122"/>
                <a:ea typeface="宋体" panose="02010600030101010101" pitchFamily="2" charset="-122"/>
              </a:rPr>
              <a:t>Environment,PE</a:t>
            </a:r>
            <a:r>
              <a:rPr lang="zh-TW" altLang="en-US" sz="1000" dirty="0">
                <a:solidFill>
                  <a:schemeClr val="tx1"/>
                </a:solidFill>
                <a:latin typeface="宋体" panose="02010600030101010101" pitchFamily="2" charset="-122"/>
                <a:ea typeface="宋体" panose="02010600030101010101" pitchFamily="2" charset="-122"/>
              </a:rPr>
              <a:t>）、人員銷售力（</a:t>
            </a:r>
            <a:r>
              <a:rPr lang="en-US" altLang="zh-TW" sz="1000" dirty="0">
                <a:solidFill>
                  <a:schemeClr val="tx1"/>
                </a:solidFill>
                <a:latin typeface="宋体" panose="02010600030101010101" pitchFamily="2" charset="-122"/>
                <a:ea typeface="宋体" panose="02010600030101010101" pitchFamily="2" charset="-122"/>
              </a:rPr>
              <a:t>Personal </a:t>
            </a:r>
            <a:r>
              <a:rPr lang="en-US" altLang="zh-CN" sz="1000" dirty="0" err="1">
                <a:solidFill>
                  <a:schemeClr val="tx1"/>
                </a:solidFill>
                <a:latin typeface="宋体" panose="02010600030101010101" pitchFamily="2" charset="-122"/>
                <a:ea typeface="宋体" panose="02010600030101010101" pitchFamily="2" charset="-122"/>
              </a:rPr>
              <a:t>S</a:t>
            </a:r>
            <a:r>
              <a:rPr lang="en-US" altLang="zh-TW" sz="1000" dirty="0" err="1">
                <a:solidFill>
                  <a:schemeClr val="tx1"/>
                </a:solidFill>
                <a:latin typeface="宋体" panose="02010600030101010101" pitchFamily="2" charset="-122"/>
                <a:ea typeface="宋体" panose="02010600030101010101" pitchFamily="2" charset="-122"/>
              </a:rPr>
              <a:t>ales,PS</a:t>
            </a:r>
            <a:r>
              <a:rPr lang="zh-TW" altLang="en-US" sz="1000" dirty="0">
                <a:solidFill>
                  <a:schemeClr val="tx1"/>
                </a:solidFill>
                <a:latin typeface="宋体" panose="02010600030101010101" pitchFamily="2" charset="-122"/>
                <a:ea typeface="宋体" panose="02010600030101010101" pitchFamily="2" charset="-122"/>
              </a:rPr>
              <a:t>）、服務力（</a:t>
            </a:r>
            <a:r>
              <a:rPr lang="en-US" altLang="zh-TW" sz="1000" dirty="0">
                <a:solidFill>
                  <a:schemeClr val="tx1"/>
                </a:solidFill>
                <a:latin typeface="宋体" panose="02010600030101010101" pitchFamily="2" charset="-122"/>
                <a:ea typeface="宋体" panose="02010600030101010101" pitchFamily="2" charset="-122"/>
              </a:rPr>
              <a:t>Service</a:t>
            </a:r>
            <a:r>
              <a:rPr lang="zh-TW" altLang="en-US" sz="1000" dirty="0">
                <a:solidFill>
                  <a:schemeClr val="tx1"/>
                </a:solidFill>
                <a:latin typeface="宋体" panose="02010600030101010101" pitchFamily="2" charset="-122"/>
                <a:ea typeface="宋体" panose="02010600030101010101" pitchFamily="2" charset="-122"/>
              </a:rPr>
              <a:t>）、服務客戶的</a:t>
            </a:r>
            <a:r>
              <a:rPr lang="zh-CN" altLang="en-US" sz="1000" dirty="0">
                <a:solidFill>
                  <a:schemeClr val="tx1"/>
                </a:solidFill>
                <a:latin typeface="宋体" panose="02010600030101010101" pitchFamily="2" charset="-122"/>
                <a:ea typeface="宋体" panose="02010600030101010101" pitchFamily="2" charset="-122"/>
              </a:rPr>
              <a:t>標準化</a:t>
            </a:r>
            <a:r>
              <a:rPr lang="zh-TW" altLang="en-US" sz="1000" dirty="0">
                <a:solidFill>
                  <a:schemeClr val="tx1"/>
                </a:solidFill>
                <a:latin typeface="宋体" panose="02010600030101010101" pitchFamily="2" charset="-122"/>
                <a:ea typeface="宋体" panose="02010600030101010101" pitchFamily="2" charset="-122"/>
              </a:rPr>
              <a:t>作業流程力（</a:t>
            </a:r>
            <a:r>
              <a:rPr lang="en-US" altLang="zh-TW" sz="1000" dirty="0">
                <a:solidFill>
                  <a:schemeClr val="tx1"/>
                </a:solidFill>
                <a:latin typeface="宋体" panose="02010600030101010101" pitchFamily="2" charset="-122"/>
                <a:ea typeface="宋体" panose="02010600030101010101" pitchFamily="2" charset="-122"/>
              </a:rPr>
              <a:t>Processing</a:t>
            </a:r>
            <a:r>
              <a:rPr lang="zh-TW" altLang="en-US" sz="1000" dirty="0">
                <a:solidFill>
                  <a:schemeClr val="tx1"/>
                </a:solidFill>
                <a:latin typeface="宋体" panose="02010600030101010101" pitchFamily="2" charset="-122"/>
                <a:ea typeface="宋体" panose="02010600030101010101" pitchFamily="2" charset="-122"/>
              </a:rPr>
              <a:t>）、公共關係力（</a:t>
            </a:r>
            <a:r>
              <a:rPr lang="en-US" altLang="zh-TW" sz="1000" dirty="0">
                <a:solidFill>
                  <a:schemeClr val="tx1"/>
                </a:solidFill>
                <a:latin typeface="宋体" panose="02010600030101010101" pitchFamily="2" charset="-122"/>
                <a:ea typeface="宋体" panose="02010600030101010101" pitchFamily="2" charset="-122"/>
              </a:rPr>
              <a:t>Public </a:t>
            </a:r>
            <a:r>
              <a:rPr lang="en-US" altLang="zh-TW" sz="1000" dirty="0" err="1">
                <a:solidFill>
                  <a:schemeClr val="tx1"/>
                </a:solidFill>
                <a:latin typeface="宋体" panose="02010600030101010101" pitchFamily="2" charset="-122"/>
                <a:ea typeface="宋体" panose="02010600030101010101" pitchFamily="2" charset="-122"/>
              </a:rPr>
              <a:t>Relationship,PR</a:t>
            </a:r>
            <a:r>
              <a:rPr lang="zh-TW" altLang="en-US" sz="1000" dirty="0">
                <a:solidFill>
                  <a:schemeClr val="tx1"/>
                </a:solidFill>
                <a:latin typeface="宋体" panose="02010600030101010101" pitchFamily="2" charset="-122"/>
                <a:ea typeface="宋体" panose="02010600030101010101" pitchFamily="2" charset="-122"/>
              </a:rPr>
              <a:t>）、</a:t>
            </a:r>
            <a:r>
              <a:rPr lang="zh-CN" altLang="en-US" sz="1000" dirty="0">
                <a:solidFill>
                  <a:schemeClr val="tx1"/>
                </a:solidFill>
                <a:latin typeface="宋体" panose="02010600030101010101" pitchFamily="2" charset="-122"/>
                <a:ea typeface="宋体" panose="02010600030101010101" pitchFamily="2" charset="-122"/>
              </a:rPr>
              <a:t>客戶</a:t>
            </a:r>
            <a:r>
              <a:rPr lang="zh-TW" altLang="en-US" sz="1000" dirty="0">
                <a:solidFill>
                  <a:schemeClr val="tx1"/>
                </a:solidFill>
                <a:latin typeface="宋体" panose="02010600030101010101" pitchFamily="2" charset="-122"/>
                <a:ea typeface="宋体" panose="02010600030101010101" pitchFamily="2" charset="-122"/>
              </a:rPr>
              <a:t>關係管理力（</a:t>
            </a:r>
            <a:r>
              <a:rPr lang="en-US" altLang="zh-TW" sz="1000" dirty="0">
                <a:solidFill>
                  <a:schemeClr val="tx1"/>
                </a:solidFill>
                <a:latin typeface="宋体" panose="02010600030101010101" pitchFamily="2" charset="-122"/>
                <a:ea typeface="宋体" panose="02010600030101010101" pitchFamily="2" charset="-122"/>
              </a:rPr>
              <a:t>Customer Relationship </a:t>
            </a:r>
            <a:r>
              <a:rPr lang="en-US" altLang="zh-TW" sz="1000" dirty="0" err="1">
                <a:solidFill>
                  <a:schemeClr val="tx1"/>
                </a:solidFill>
                <a:latin typeface="宋体" panose="02010600030101010101" pitchFamily="2" charset="-122"/>
                <a:ea typeface="宋体" panose="02010600030101010101" pitchFamily="2" charset="-122"/>
              </a:rPr>
              <a:t>Management,CRM</a:t>
            </a:r>
            <a:r>
              <a:rPr lang="zh-TW" altLang="en-US" sz="1000" dirty="0">
                <a:solidFill>
                  <a:schemeClr val="tx1"/>
                </a:solidFill>
                <a:latin typeface="宋体" panose="02010600030101010101" pitchFamily="2" charset="-122"/>
                <a:ea typeface="宋体" panose="02010600030101010101" pitchFamily="2" charset="-122"/>
              </a:rPr>
              <a:t>）</a:t>
            </a:r>
            <a:r>
              <a:rPr lang="zh-CN" altLang="en-US" sz="1000" dirty="0">
                <a:solidFill>
                  <a:schemeClr val="tx1"/>
                </a:solidFill>
                <a:latin typeface="宋体" panose="02010600030101010101" pitchFamily="2" charset="-122"/>
                <a:ea typeface="宋体" panose="02010600030101010101" pitchFamily="2" charset="-122"/>
              </a:rPr>
              <a:t>、企業行銷社會責任力（</a:t>
            </a:r>
            <a:r>
              <a:rPr lang="en-US" altLang="zh-CN" sz="1000" dirty="0">
                <a:solidFill>
                  <a:schemeClr val="tx1"/>
                </a:solidFill>
                <a:latin typeface="宋体" panose="02010600030101010101" pitchFamily="2" charset="-122"/>
                <a:ea typeface="宋体" panose="02010600030101010101" pitchFamily="2" charset="-122"/>
              </a:rPr>
              <a:t>Corporate Marketing Social </a:t>
            </a:r>
            <a:r>
              <a:rPr lang="en-US" altLang="zh-CN" sz="1000" dirty="0" err="1">
                <a:solidFill>
                  <a:schemeClr val="tx1"/>
                </a:solidFill>
                <a:latin typeface="宋体" panose="02010600030101010101" pitchFamily="2" charset="-122"/>
                <a:ea typeface="宋体" panose="02010600030101010101" pitchFamily="2" charset="-122"/>
              </a:rPr>
              <a:t>Responsibility,CSR</a:t>
            </a:r>
            <a:r>
              <a:rPr lang="zh-CN" altLang="en-US" sz="1000" dirty="0">
                <a:solidFill>
                  <a:schemeClr val="tx1"/>
                </a:solidFill>
                <a:latin typeface="宋体" panose="02010600030101010101" pitchFamily="2" charset="-122"/>
                <a:ea typeface="宋体" panose="02010600030101010101" pitchFamily="2" charset="-122"/>
              </a:rPr>
              <a:t>）</a:t>
            </a:r>
            <a:endParaRPr lang="zh-TW" altLang="en-US" sz="1000" dirty="0">
              <a:solidFill>
                <a:schemeClr val="tx1"/>
              </a:solidFill>
              <a:latin typeface="宋体" panose="02010600030101010101" pitchFamily="2" charset="-122"/>
              <a:ea typeface="宋体" panose="02010600030101010101" pitchFamily="2" charset="-122"/>
            </a:endParaRPr>
          </a:p>
        </p:txBody>
      </p:sp>
      <p:sp>
        <p:nvSpPr>
          <p:cNvPr id="30" name="左大括号 29">
            <a:extLst>
              <a:ext uri="{FF2B5EF4-FFF2-40B4-BE49-F238E27FC236}">
                <a16:creationId xmlns:a16="http://schemas.microsoft.com/office/drawing/2014/main" id="{CD28AC9B-5FCB-8AD5-870E-CD57FB572DDD}"/>
              </a:ext>
            </a:extLst>
          </p:cNvPr>
          <p:cNvSpPr/>
          <p:nvPr/>
        </p:nvSpPr>
        <p:spPr>
          <a:xfrm>
            <a:off x="4641127" y="2088081"/>
            <a:ext cx="429015" cy="2437920"/>
          </a:xfrm>
          <a:prstGeom prst="leftBrace">
            <a:avLst>
              <a:gd name="adj1" fmla="val 8333"/>
              <a:gd name="adj2" fmla="val 54461"/>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9048CC1-56F9-16D1-56B6-215B43A921F4}"/>
              </a:ext>
            </a:extLst>
          </p:cNvPr>
          <p:cNvSpPr/>
          <p:nvPr/>
        </p:nvSpPr>
        <p:spPr>
          <a:xfrm>
            <a:off x="9125574" y="293536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2" name="左大括号 31">
            <a:extLst>
              <a:ext uri="{FF2B5EF4-FFF2-40B4-BE49-F238E27FC236}">
                <a16:creationId xmlns:a16="http://schemas.microsoft.com/office/drawing/2014/main" id="{D25D844E-B265-346C-14AD-70C11A292D31}"/>
              </a:ext>
            </a:extLst>
          </p:cNvPr>
          <p:cNvSpPr/>
          <p:nvPr/>
        </p:nvSpPr>
        <p:spPr>
          <a:xfrm flipH="1">
            <a:off x="8861356" y="2088081"/>
            <a:ext cx="429015" cy="2437920"/>
          </a:xfrm>
          <a:prstGeom prst="leftBrace">
            <a:avLst>
              <a:gd name="adj1" fmla="val 8333"/>
              <a:gd name="adj2" fmla="val 54460"/>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E1563E7-4C04-2801-0F59-9C79892F858C}"/>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ABFA7EC5-A584-181F-4FCF-C9879FF9399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行銷學完整架構 </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Introduction</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13490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641090" y="623001"/>
            <a:ext cx="7693282"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對抗不景氣</a:t>
            </a:r>
            <a:r>
              <a:rPr lang="zh-CN" altLang="en-US" sz="1100" dirty="0">
                <a:solidFill>
                  <a:srgbClr val="4D4D4D"/>
                </a:solidFill>
                <a:latin typeface="Times New Roman" pitchFamily="18" charset="0"/>
                <a:cs typeface="Times New Roman" pitchFamily="18" charset="0"/>
              </a:rPr>
              <a:t>市場</a:t>
            </a:r>
            <a:r>
              <a:rPr lang="zh-TW" altLang="en-US" sz="1100" dirty="0">
                <a:solidFill>
                  <a:srgbClr val="4D4D4D"/>
                </a:solidFill>
                <a:latin typeface="Times New Roman" pitchFamily="18" charset="0"/>
                <a:cs typeface="Times New Roman" pitchFamily="18" charset="0"/>
              </a:rPr>
              <a:t>的二十一個行銷策略（</a:t>
            </a:r>
            <a:r>
              <a:rPr lang="en-US" altLang="zh-TW" sz="1100" dirty="0">
                <a:solidFill>
                  <a:srgbClr val="4D4D4D"/>
                </a:solidFill>
                <a:latin typeface="Times New Roman" pitchFamily="18" charset="0"/>
                <a:cs typeface="Times New Roman" pitchFamily="18" charset="0"/>
              </a:rPr>
              <a:t>Marketing Strategy</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6D277D3B-3EAF-D803-6DC6-F8BF51B30E51}"/>
              </a:ext>
            </a:extLst>
          </p:cNvPr>
          <p:cNvSpPr/>
          <p:nvPr/>
        </p:nvSpPr>
        <p:spPr>
          <a:xfrm>
            <a:off x="1485901" y="3083024"/>
            <a:ext cx="378782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對抗不景氣</a:t>
            </a:r>
            <a:r>
              <a:rPr lang="zh-CN" altLang="en-US" sz="1100" dirty="0">
                <a:solidFill>
                  <a:srgbClr val="000000"/>
                </a:solidFill>
                <a:latin typeface="Times New Roman" pitchFamily="18" charset="0"/>
                <a:cs typeface="Times New Roman" pitchFamily="18" charset="0"/>
              </a:rPr>
              <a:t>市場</a:t>
            </a:r>
            <a:r>
              <a:rPr lang="zh-TW" altLang="en-US" sz="1100" dirty="0">
                <a:solidFill>
                  <a:srgbClr val="000000"/>
                </a:solidFill>
                <a:latin typeface="Times New Roman" pitchFamily="18" charset="0"/>
                <a:cs typeface="Times New Roman" pitchFamily="18" charset="0"/>
              </a:rPr>
              <a:t>的二十一個行銷策略（</a:t>
            </a:r>
            <a:r>
              <a:rPr lang="en-US" altLang="zh-TW" sz="1100" dirty="0">
                <a:solidFill>
                  <a:srgbClr val="000000"/>
                </a:solidFill>
                <a:latin typeface="Times New Roman" pitchFamily="18" charset="0"/>
                <a:cs typeface="Times New Roman" pitchFamily="18" charset="0"/>
              </a:rPr>
              <a:t>Marketing Strategy</a:t>
            </a:r>
            <a:r>
              <a:rPr lang="zh-TW" altLang="en-US" sz="1100" dirty="0">
                <a:solidFill>
                  <a:srgbClr val="000000"/>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7FD7AC2E-66AD-2E02-F29D-856B13098FDB}"/>
              </a:ext>
            </a:extLst>
          </p:cNvPr>
          <p:cNvSpPr/>
          <p:nvPr/>
        </p:nvSpPr>
        <p:spPr>
          <a:xfrm>
            <a:off x="5552415" y="1000859"/>
            <a:ext cx="321706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、降低產品成本策略</a:t>
            </a:r>
          </a:p>
        </p:txBody>
      </p:sp>
      <p:sp>
        <p:nvSpPr>
          <p:cNvPr id="5" name="左大括号 4">
            <a:extLst>
              <a:ext uri="{FF2B5EF4-FFF2-40B4-BE49-F238E27FC236}">
                <a16:creationId xmlns:a16="http://schemas.microsoft.com/office/drawing/2014/main" id="{B367BFFA-4060-CE49-F712-8790DE526714}"/>
              </a:ext>
            </a:extLst>
          </p:cNvPr>
          <p:cNvSpPr/>
          <p:nvPr/>
        </p:nvSpPr>
        <p:spPr>
          <a:xfrm>
            <a:off x="5277213" y="1049770"/>
            <a:ext cx="264989" cy="438063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51BBE1B-4CD8-DF8E-985A-EB8F1E547BA0}"/>
              </a:ext>
            </a:extLst>
          </p:cNvPr>
          <p:cNvSpPr/>
          <p:nvPr/>
        </p:nvSpPr>
        <p:spPr>
          <a:xfrm>
            <a:off x="5552415" y="1213892"/>
            <a:ext cx="32170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、降價策略</a:t>
            </a:r>
          </a:p>
        </p:txBody>
      </p:sp>
      <p:sp>
        <p:nvSpPr>
          <p:cNvPr id="7" name="矩形 6">
            <a:extLst>
              <a:ext uri="{FF2B5EF4-FFF2-40B4-BE49-F238E27FC236}">
                <a16:creationId xmlns:a16="http://schemas.microsoft.com/office/drawing/2014/main" id="{5615A7D5-4AEE-4EF4-502C-C32857822B6A}"/>
              </a:ext>
            </a:extLst>
          </p:cNvPr>
          <p:cNvSpPr/>
          <p:nvPr/>
        </p:nvSpPr>
        <p:spPr>
          <a:xfrm>
            <a:off x="5552416" y="1426936"/>
            <a:ext cx="321707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、促銷（</a:t>
            </a:r>
            <a:r>
              <a:rPr lang="en-US" altLang="zh-TW" sz="1000" dirty="0">
                <a:solidFill>
                  <a:srgbClr val="000000"/>
                </a:solidFill>
                <a:latin typeface="Times New Roman" pitchFamily="18" charset="0"/>
                <a:cs typeface="Times New Roman" pitchFamily="18" charset="0"/>
              </a:rPr>
              <a:t>Sales Promotion, SP</a:t>
            </a:r>
            <a:r>
              <a:rPr lang="zh-TW" altLang="en-US" sz="1000" dirty="0">
                <a:solidFill>
                  <a:srgbClr val="000000"/>
                </a:solidFill>
                <a:latin typeface="Times New Roman" pitchFamily="18" charset="0"/>
                <a:cs typeface="Times New Roman" pitchFamily="18" charset="0"/>
              </a:rPr>
              <a:t>）策略</a:t>
            </a:r>
          </a:p>
        </p:txBody>
      </p:sp>
      <p:sp>
        <p:nvSpPr>
          <p:cNvPr id="10" name="矩形 9">
            <a:extLst>
              <a:ext uri="{FF2B5EF4-FFF2-40B4-BE49-F238E27FC236}">
                <a16:creationId xmlns:a16="http://schemas.microsoft.com/office/drawing/2014/main" id="{464F47D4-8FE8-1655-B087-1FDAF88FB97C}"/>
              </a:ext>
            </a:extLst>
          </p:cNvPr>
          <p:cNvSpPr/>
          <p:nvPr/>
        </p:nvSpPr>
        <p:spPr>
          <a:xfrm>
            <a:off x="5552416" y="1639986"/>
            <a:ext cx="321707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、包裝促銷策略</a:t>
            </a:r>
          </a:p>
        </p:txBody>
      </p:sp>
      <p:sp>
        <p:nvSpPr>
          <p:cNvPr id="11" name="矩形 10">
            <a:extLst>
              <a:ext uri="{FF2B5EF4-FFF2-40B4-BE49-F238E27FC236}">
                <a16:creationId xmlns:a16="http://schemas.microsoft.com/office/drawing/2014/main" id="{056EFFD8-FF5A-120A-6A73-DEEA009C2BDF}"/>
              </a:ext>
            </a:extLst>
          </p:cNvPr>
          <p:cNvSpPr/>
          <p:nvPr/>
        </p:nvSpPr>
        <p:spPr>
          <a:xfrm>
            <a:off x="5552413" y="1843288"/>
            <a:ext cx="3217069"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、通路商激勵策略</a:t>
            </a:r>
          </a:p>
        </p:txBody>
      </p:sp>
      <p:sp>
        <p:nvSpPr>
          <p:cNvPr id="12" name="矩形 11">
            <a:extLst>
              <a:ext uri="{FF2B5EF4-FFF2-40B4-BE49-F238E27FC236}">
                <a16:creationId xmlns:a16="http://schemas.microsoft.com/office/drawing/2014/main" id="{536D126D-56A4-4574-6779-5EA364868223}"/>
              </a:ext>
            </a:extLst>
          </p:cNvPr>
          <p:cNvSpPr/>
          <p:nvPr/>
        </p:nvSpPr>
        <p:spPr>
          <a:xfrm>
            <a:off x="5552414" y="2046601"/>
            <a:ext cx="3217069"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、推出低價（平價）產品策略</a:t>
            </a:r>
          </a:p>
        </p:txBody>
      </p:sp>
      <p:sp>
        <p:nvSpPr>
          <p:cNvPr id="13" name="矩形 12">
            <a:extLst>
              <a:ext uri="{FF2B5EF4-FFF2-40B4-BE49-F238E27FC236}">
                <a16:creationId xmlns:a16="http://schemas.microsoft.com/office/drawing/2014/main" id="{A8A0CB9C-5737-91B9-775A-0FD6A116C40E}"/>
              </a:ext>
            </a:extLst>
          </p:cNvPr>
          <p:cNvSpPr/>
          <p:nvPr/>
        </p:nvSpPr>
        <p:spPr>
          <a:xfrm>
            <a:off x="5549171" y="2252478"/>
            <a:ext cx="321706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、開發新產品缐進入多角化新市場</a:t>
            </a:r>
          </a:p>
        </p:txBody>
      </p:sp>
      <p:sp>
        <p:nvSpPr>
          <p:cNvPr id="14" name="矩形 13">
            <a:extLst>
              <a:ext uri="{FF2B5EF4-FFF2-40B4-BE49-F238E27FC236}">
                <a16:creationId xmlns:a16="http://schemas.microsoft.com/office/drawing/2014/main" id="{85F67927-332D-721B-FB07-47A28A6B2CCA}"/>
              </a:ext>
            </a:extLst>
          </p:cNvPr>
          <p:cNvSpPr/>
          <p:nvPr/>
        </p:nvSpPr>
        <p:spPr>
          <a:xfrm>
            <a:off x="5549171" y="2455785"/>
            <a:ext cx="32170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、加强異業結盟行銷活動</a:t>
            </a:r>
          </a:p>
        </p:txBody>
      </p:sp>
      <p:sp>
        <p:nvSpPr>
          <p:cNvPr id="15" name="矩形 14">
            <a:extLst>
              <a:ext uri="{FF2B5EF4-FFF2-40B4-BE49-F238E27FC236}">
                <a16:creationId xmlns:a16="http://schemas.microsoft.com/office/drawing/2014/main" id="{CD10EC7F-2846-07E5-5C76-3AB4DBFE1C03}"/>
              </a:ext>
            </a:extLst>
          </p:cNvPr>
          <p:cNvSpPr/>
          <p:nvPr/>
        </p:nvSpPr>
        <p:spPr>
          <a:xfrm>
            <a:off x="5549172" y="2659099"/>
            <a:ext cx="32170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、會員卡紅利積點折現策略</a:t>
            </a:r>
          </a:p>
        </p:txBody>
      </p:sp>
      <p:sp>
        <p:nvSpPr>
          <p:cNvPr id="16" name="矩形 15">
            <a:extLst>
              <a:ext uri="{FF2B5EF4-FFF2-40B4-BE49-F238E27FC236}">
                <a16:creationId xmlns:a16="http://schemas.microsoft.com/office/drawing/2014/main" id="{8FE41ECF-ECCF-521E-137B-5B7E61DC6EB3}"/>
              </a:ext>
            </a:extLst>
          </p:cNvPr>
          <p:cNvSpPr/>
          <p:nvPr/>
        </p:nvSpPr>
        <p:spPr>
          <a:xfrm>
            <a:off x="5549172" y="2862420"/>
            <a:ext cx="32170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、深耕市場策略（拓展更多的分眾區隔市場）</a:t>
            </a:r>
          </a:p>
        </p:txBody>
      </p:sp>
      <p:sp>
        <p:nvSpPr>
          <p:cNvPr id="17" name="矩形 16">
            <a:extLst>
              <a:ext uri="{FF2B5EF4-FFF2-40B4-BE49-F238E27FC236}">
                <a16:creationId xmlns:a16="http://schemas.microsoft.com/office/drawing/2014/main" id="{9DF5F08E-12CB-4209-AB28-2F248FDBC464}"/>
              </a:ext>
            </a:extLst>
          </p:cNvPr>
          <p:cNvSpPr/>
          <p:nvPr/>
        </p:nvSpPr>
        <p:spPr>
          <a:xfrm>
            <a:off x="5549169" y="3065722"/>
            <a:ext cx="321706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、轉向拓展海外市場策略</a:t>
            </a:r>
          </a:p>
        </p:txBody>
      </p:sp>
      <p:sp>
        <p:nvSpPr>
          <p:cNvPr id="18" name="矩形 17">
            <a:extLst>
              <a:ext uri="{FF2B5EF4-FFF2-40B4-BE49-F238E27FC236}">
                <a16:creationId xmlns:a16="http://schemas.microsoft.com/office/drawing/2014/main" id="{37A4D9F0-B0B5-EE04-81F9-F772AB03AD49}"/>
              </a:ext>
            </a:extLst>
          </p:cNvPr>
          <p:cNvSpPr/>
          <p:nvPr/>
        </p:nvSpPr>
        <p:spPr>
          <a:xfrm>
            <a:off x="5549170" y="3269035"/>
            <a:ext cx="321706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、關掉虧錢門市店策略</a:t>
            </a:r>
          </a:p>
        </p:txBody>
      </p:sp>
      <p:sp>
        <p:nvSpPr>
          <p:cNvPr id="19" name="矩形 18">
            <a:extLst>
              <a:ext uri="{FF2B5EF4-FFF2-40B4-BE49-F238E27FC236}">
                <a16:creationId xmlns:a16="http://schemas.microsoft.com/office/drawing/2014/main" id="{B781438E-6AA2-E213-9D2C-15A364B6E1A6}"/>
              </a:ext>
            </a:extLst>
          </p:cNvPr>
          <p:cNvSpPr/>
          <p:nvPr/>
        </p:nvSpPr>
        <p:spPr>
          <a:xfrm>
            <a:off x="5549171" y="3478173"/>
            <a:ext cx="321706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、不斷推出物超所値</a:t>
            </a:r>
            <a:r>
              <a:rPr lang="zh-CN" altLang="en-US" sz="1000" dirty="0">
                <a:solidFill>
                  <a:srgbClr val="000000"/>
                </a:solidFill>
                <a:latin typeface="Times New Roman" pitchFamily="18" charset="0"/>
                <a:cs typeface="Times New Roman" pitchFamily="18" charset="0"/>
              </a:rPr>
              <a:t>的</a:t>
            </a:r>
            <a:r>
              <a:rPr lang="zh-TW" altLang="en-US" sz="1000" dirty="0">
                <a:solidFill>
                  <a:srgbClr val="000000"/>
                </a:solidFill>
                <a:latin typeface="Times New Roman" pitchFamily="18" charset="0"/>
                <a:cs typeface="Times New Roman" pitchFamily="18" charset="0"/>
              </a:rPr>
              <a:t>新產品策略</a:t>
            </a:r>
          </a:p>
        </p:txBody>
      </p:sp>
      <p:sp>
        <p:nvSpPr>
          <p:cNvPr id="20" name="矩形 19">
            <a:extLst>
              <a:ext uri="{FF2B5EF4-FFF2-40B4-BE49-F238E27FC236}">
                <a16:creationId xmlns:a16="http://schemas.microsoft.com/office/drawing/2014/main" id="{6AA5F7FD-1CF2-126E-DB0A-082033878EC3}"/>
              </a:ext>
            </a:extLst>
          </p:cNvPr>
          <p:cNvSpPr/>
          <p:nvPr/>
        </p:nvSpPr>
        <p:spPr>
          <a:xfrm>
            <a:off x="5549171" y="3691206"/>
            <a:ext cx="32170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14</a:t>
            </a:r>
            <a:r>
              <a:rPr lang="zh-TW" altLang="en-US" sz="1000" dirty="0">
                <a:solidFill>
                  <a:srgbClr val="000000"/>
                </a:solidFill>
                <a:latin typeface="Times New Roman" pitchFamily="18" charset="0"/>
                <a:cs typeface="Times New Roman" pitchFamily="18" charset="0"/>
              </a:rPr>
              <a:t>、廣告投入不減少策略</a:t>
            </a:r>
          </a:p>
        </p:txBody>
      </p:sp>
      <p:sp>
        <p:nvSpPr>
          <p:cNvPr id="21" name="矩形 20">
            <a:extLst>
              <a:ext uri="{FF2B5EF4-FFF2-40B4-BE49-F238E27FC236}">
                <a16:creationId xmlns:a16="http://schemas.microsoft.com/office/drawing/2014/main" id="{191BA27C-BB9E-50B0-B350-834D8034486B}"/>
              </a:ext>
            </a:extLst>
          </p:cNvPr>
          <p:cNvSpPr/>
          <p:nvPr/>
        </p:nvSpPr>
        <p:spPr>
          <a:xfrm>
            <a:off x="5549172" y="3904250"/>
            <a:ext cx="321707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15</a:t>
            </a:r>
            <a:r>
              <a:rPr lang="zh-TW" altLang="en-US" sz="1000" dirty="0">
                <a:solidFill>
                  <a:srgbClr val="000000"/>
                </a:solidFill>
                <a:latin typeface="Times New Roman" pitchFamily="18" charset="0"/>
                <a:cs typeface="Times New Roman" pitchFamily="18" charset="0"/>
              </a:rPr>
              <a:t>、加强店頭行銷活動策略</a:t>
            </a:r>
          </a:p>
        </p:txBody>
      </p:sp>
      <p:sp>
        <p:nvSpPr>
          <p:cNvPr id="22" name="矩形 21">
            <a:extLst>
              <a:ext uri="{FF2B5EF4-FFF2-40B4-BE49-F238E27FC236}">
                <a16:creationId xmlns:a16="http://schemas.microsoft.com/office/drawing/2014/main" id="{6BE6CAFE-25A9-AF1A-2A71-E8027324D323}"/>
              </a:ext>
            </a:extLst>
          </p:cNvPr>
          <p:cNvSpPr/>
          <p:nvPr/>
        </p:nvSpPr>
        <p:spPr>
          <a:xfrm>
            <a:off x="5549172" y="4117300"/>
            <a:ext cx="321707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16</a:t>
            </a:r>
            <a:r>
              <a:rPr lang="zh-TW" altLang="en-US" sz="1000" dirty="0">
                <a:solidFill>
                  <a:srgbClr val="000000"/>
                </a:solidFill>
                <a:latin typeface="Times New Roman" pitchFamily="18" charset="0"/>
                <a:cs typeface="Times New Roman" pitchFamily="18" charset="0"/>
              </a:rPr>
              <a:t>、有效運用代言人策略</a:t>
            </a:r>
          </a:p>
        </p:txBody>
      </p:sp>
      <p:sp>
        <p:nvSpPr>
          <p:cNvPr id="23" name="矩形 22">
            <a:extLst>
              <a:ext uri="{FF2B5EF4-FFF2-40B4-BE49-F238E27FC236}">
                <a16:creationId xmlns:a16="http://schemas.microsoft.com/office/drawing/2014/main" id="{9FB8C92C-74D9-656C-5B03-4CB6C1E3E194}"/>
              </a:ext>
            </a:extLst>
          </p:cNvPr>
          <p:cNvSpPr/>
          <p:nvPr/>
        </p:nvSpPr>
        <p:spPr>
          <a:xfrm>
            <a:off x="5549170" y="4320602"/>
            <a:ext cx="3220424"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17</a:t>
            </a:r>
            <a:r>
              <a:rPr lang="zh-TW" altLang="en-US" sz="1000" dirty="0">
                <a:solidFill>
                  <a:srgbClr val="000000"/>
                </a:solidFill>
                <a:latin typeface="Times New Roman" pitchFamily="18" charset="0"/>
                <a:cs typeface="Times New Roman" pitchFamily="18" charset="0"/>
              </a:rPr>
              <a:t>、提升銷售組織與銷售人員戰鬥力策略</a:t>
            </a:r>
          </a:p>
        </p:txBody>
      </p:sp>
      <p:sp>
        <p:nvSpPr>
          <p:cNvPr id="24" name="矩形 23">
            <a:extLst>
              <a:ext uri="{FF2B5EF4-FFF2-40B4-BE49-F238E27FC236}">
                <a16:creationId xmlns:a16="http://schemas.microsoft.com/office/drawing/2014/main" id="{2069A757-79C4-5FAA-69B7-73C413BB4B2E}"/>
              </a:ext>
            </a:extLst>
          </p:cNvPr>
          <p:cNvSpPr/>
          <p:nvPr/>
        </p:nvSpPr>
        <p:spPr>
          <a:xfrm>
            <a:off x="5549170" y="4523915"/>
            <a:ext cx="3217069"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18</a:t>
            </a:r>
            <a:r>
              <a:rPr lang="zh-TW" altLang="en-US" sz="1000" dirty="0">
                <a:solidFill>
                  <a:srgbClr val="000000"/>
                </a:solidFill>
                <a:latin typeface="Times New Roman" pitchFamily="18" charset="0"/>
                <a:cs typeface="Times New Roman" pitchFamily="18" charset="0"/>
              </a:rPr>
              <a:t>、零售商發展低價的自有品牌產品策略</a:t>
            </a:r>
          </a:p>
        </p:txBody>
      </p:sp>
      <p:sp>
        <p:nvSpPr>
          <p:cNvPr id="25" name="矩形 24">
            <a:extLst>
              <a:ext uri="{FF2B5EF4-FFF2-40B4-BE49-F238E27FC236}">
                <a16:creationId xmlns:a16="http://schemas.microsoft.com/office/drawing/2014/main" id="{24ABBC20-9BFB-52AF-54F6-2BCA73F8AF3B}"/>
              </a:ext>
            </a:extLst>
          </p:cNvPr>
          <p:cNvSpPr/>
          <p:nvPr/>
        </p:nvSpPr>
        <p:spPr>
          <a:xfrm>
            <a:off x="5545927" y="4729792"/>
            <a:ext cx="321706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19</a:t>
            </a:r>
            <a:r>
              <a:rPr lang="zh-TW" altLang="en-US" sz="1000" dirty="0">
                <a:solidFill>
                  <a:srgbClr val="000000"/>
                </a:solidFill>
                <a:latin typeface="Times New Roman" pitchFamily="18" charset="0"/>
                <a:cs typeface="Times New Roman" pitchFamily="18" charset="0"/>
              </a:rPr>
              <a:t>、守住主力明星產品，犧牲周邊產品策略</a:t>
            </a:r>
          </a:p>
        </p:txBody>
      </p:sp>
      <p:sp>
        <p:nvSpPr>
          <p:cNvPr id="26" name="矩形 25">
            <a:extLst>
              <a:ext uri="{FF2B5EF4-FFF2-40B4-BE49-F238E27FC236}">
                <a16:creationId xmlns:a16="http://schemas.microsoft.com/office/drawing/2014/main" id="{32679F0A-82C2-0CD8-F428-1819520827F3}"/>
              </a:ext>
            </a:extLst>
          </p:cNvPr>
          <p:cNvSpPr/>
          <p:nvPr/>
        </p:nvSpPr>
        <p:spPr>
          <a:xfrm>
            <a:off x="5545927" y="4933099"/>
            <a:ext cx="322012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20</a:t>
            </a:r>
            <a:r>
              <a:rPr lang="zh-TW" altLang="en-US" sz="1000" dirty="0">
                <a:solidFill>
                  <a:srgbClr val="000000"/>
                </a:solidFill>
                <a:latin typeface="Times New Roman" pitchFamily="18" charset="0"/>
                <a:cs typeface="Times New Roman" pitchFamily="18" charset="0"/>
              </a:rPr>
              <a:t>、加强媒體公關報導，維繫領導品牌市場地位策略</a:t>
            </a:r>
          </a:p>
        </p:txBody>
      </p:sp>
      <p:sp>
        <p:nvSpPr>
          <p:cNvPr id="27" name="矩形 26">
            <a:extLst>
              <a:ext uri="{FF2B5EF4-FFF2-40B4-BE49-F238E27FC236}">
                <a16:creationId xmlns:a16="http://schemas.microsoft.com/office/drawing/2014/main" id="{58B236A8-31E9-CF03-FFE5-D3B0E4AF1FB3}"/>
              </a:ext>
            </a:extLst>
          </p:cNvPr>
          <p:cNvSpPr/>
          <p:nvPr/>
        </p:nvSpPr>
        <p:spPr>
          <a:xfrm>
            <a:off x="5545928" y="5136413"/>
            <a:ext cx="32170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21</a:t>
            </a:r>
            <a:r>
              <a:rPr lang="zh-TW" altLang="en-US" sz="1000" dirty="0">
                <a:solidFill>
                  <a:srgbClr val="000000"/>
                </a:solidFill>
                <a:latin typeface="Times New Roman" pitchFamily="18" charset="0"/>
                <a:cs typeface="Times New Roman" pitchFamily="18" charset="0"/>
              </a:rPr>
              <a:t>、强化與大型連鎖零售商的促銷活動策略</a:t>
            </a:r>
          </a:p>
        </p:txBody>
      </p:sp>
      <p:sp>
        <p:nvSpPr>
          <p:cNvPr id="28" name="标题 1">
            <a:extLst>
              <a:ext uri="{FF2B5EF4-FFF2-40B4-BE49-F238E27FC236}">
                <a16:creationId xmlns:a16="http://schemas.microsoft.com/office/drawing/2014/main" id="{18D0FEFA-B051-E989-123F-A6C3AB3DBAC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29" name="矩形 3">
            <a:extLst>
              <a:ext uri="{FF2B5EF4-FFF2-40B4-BE49-F238E27FC236}">
                <a16:creationId xmlns:a16="http://schemas.microsoft.com/office/drawing/2014/main" id="{F71DE8AB-5F1C-CF1F-1C64-1E53065FBF71}"/>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策略</a:t>
            </a:r>
            <a:r>
              <a:rPr lang="zh-CN" altLang="en-US" sz="900" dirty="0">
                <a:solidFill>
                  <a:srgbClr val="000000"/>
                </a:solidFill>
                <a:latin typeface="Times New Roman" pitchFamily="18" charset="0"/>
                <a:cs typeface="Times New Roman" pitchFamily="18" charset="0"/>
              </a:rPr>
              <a:t>行銷</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Strategy</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對抗不景氣市場的策略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667788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行銷組合</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Mix</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「行銷組合」之</a:t>
            </a:r>
            <a:r>
              <a:rPr lang="zh-CN" altLang="en-US" sz="900" dirty="0">
                <a:solidFill>
                  <a:srgbClr val="000000"/>
                </a:solidFill>
                <a:latin typeface="Times New Roman" pitchFamily="18" charset="0"/>
                <a:cs typeface="Times New Roman" pitchFamily="18" charset="0"/>
              </a:rPr>
              <a:t>完整</a:t>
            </a:r>
            <a:r>
              <a:rPr lang="zh-TW" altLang="en-US" sz="900" dirty="0">
                <a:solidFill>
                  <a:srgbClr val="000000"/>
                </a:solidFill>
                <a:latin typeface="Times New Roman" pitchFamily="18" charset="0"/>
                <a:cs typeface="Times New Roman" pitchFamily="18" charset="0"/>
              </a:rPr>
              <a:t>架構</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Introduction of Marketing Mix</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6AED05C2-1D91-C07C-80CF-C0C03C8134B9}"/>
              </a:ext>
            </a:extLst>
          </p:cNvPr>
          <p:cNvSpPr/>
          <p:nvPr/>
        </p:nvSpPr>
        <p:spPr>
          <a:xfrm>
            <a:off x="544724" y="603910"/>
            <a:ext cx="8799301"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行銷組合（</a:t>
            </a:r>
            <a:r>
              <a:rPr lang="en-US" altLang="zh-CN" sz="1100" dirty="0">
                <a:solidFill>
                  <a:srgbClr val="4D4D4D"/>
                </a:solidFill>
                <a:latin typeface="Times New Roman" pitchFamily="18" charset="0"/>
                <a:cs typeface="Times New Roman" pitchFamily="18" charset="0"/>
              </a:rPr>
              <a:t>Marketing Mix</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8617EB45-913B-6A87-0CA3-BF79EFBC1114}"/>
              </a:ext>
            </a:extLst>
          </p:cNvPr>
          <p:cNvSpPr/>
          <p:nvPr/>
        </p:nvSpPr>
        <p:spPr>
          <a:xfrm>
            <a:off x="3240161" y="1096909"/>
            <a:ext cx="465543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產品（</a:t>
            </a:r>
            <a:r>
              <a:rPr lang="en-US" altLang="zh-CN" sz="1100" dirty="0">
                <a:solidFill>
                  <a:srgbClr val="000000"/>
                </a:solidFill>
                <a:latin typeface="Times New Roman" pitchFamily="18" charset="0"/>
                <a:cs typeface="Times New Roman" pitchFamily="18" charset="0"/>
              </a:rPr>
              <a:t>Product</a:t>
            </a:r>
            <a:r>
              <a:rPr lang="zh-CN" altLang="en-US" sz="1100" dirty="0">
                <a:solidFill>
                  <a:srgbClr val="000000"/>
                </a:solidFill>
                <a:latin typeface="Times New Roman" pitchFamily="18" charset="0"/>
                <a:cs typeface="Times New Roman" pitchFamily="18" charset="0"/>
              </a:rPr>
              <a:t>）和顧客（</a:t>
            </a:r>
            <a:r>
              <a:rPr lang="en-US" altLang="zh-CN" sz="1100" dirty="0">
                <a:solidFill>
                  <a:srgbClr val="000000"/>
                </a:solidFill>
                <a:latin typeface="Times New Roman" pitchFamily="18" charset="0"/>
                <a:cs typeface="Times New Roman" pitchFamily="18" charset="0"/>
              </a:rPr>
              <a:t>Customer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4" name="左大括号 3">
            <a:extLst>
              <a:ext uri="{FF2B5EF4-FFF2-40B4-BE49-F238E27FC236}">
                <a16:creationId xmlns:a16="http://schemas.microsoft.com/office/drawing/2014/main" id="{543DBA34-62AA-4192-9237-3D9DD3CC07A1}"/>
              </a:ext>
            </a:extLst>
          </p:cNvPr>
          <p:cNvSpPr/>
          <p:nvPr/>
        </p:nvSpPr>
        <p:spPr>
          <a:xfrm>
            <a:off x="3010684" y="1145819"/>
            <a:ext cx="229483" cy="42255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8F5B288-71CE-6D4E-4308-743A61219CBB}"/>
              </a:ext>
            </a:extLst>
          </p:cNvPr>
          <p:cNvSpPr/>
          <p:nvPr/>
        </p:nvSpPr>
        <p:spPr>
          <a:xfrm>
            <a:off x="3240148" y="3613771"/>
            <a:ext cx="46554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、現場環境（店頭或展會體驗行銷）（</a:t>
            </a:r>
            <a:r>
              <a:rPr lang="en-US" altLang="zh-TW" sz="1100" dirty="0">
                <a:solidFill>
                  <a:srgbClr val="000000"/>
                </a:solidFill>
                <a:latin typeface="Times New Roman" pitchFamily="18" charset="0"/>
                <a:cs typeface="Times New Roman" pitchFamily="18" charset="0"/>
              </a:rPr>
              <a:t>Physical Environment, PE</a:t>
            </a:r>
            <a:r>
              <a:rPr lang="zh-TW" altLang="en-US" sz="1100" dirty="0">
                <a:solidFill>
                  <a:srgbClr val="000000"/>
                </a:solidFill>
                <a:latin typeface="Times New Roman" pitchFamily="18" charset="0"/>
                <a:cs typeface="Times New Roman" pitchFamily="18" charset="0"/>
              </a:rPr>
              <a:t>）</a:t>
            </a:r>
          </a:p>
        </p:txBody>
      </p:sp>
      <p:sp>
        <p:nvSpPr>
          <p:cNvPr id="6" name="矩形 5">
            <a:extLst>
              <a:ext uri="{FF2B5EF4-FFF2-40B4-BE49-F238E27FC236}">
                <a16:creationId xmlns:a16="http://schemas.microsoft.com/office/drawing/2014/main" id="{6A4F7CA4-7C7D-4DA9-4521-9E8863F6D5A2}"/>
              </a:ext>
            </a:extLst>
          </p:cNvPr>
          <p:cNvSpPr/>
          <p:nvPr/>
        </p:nvSpPr>
        <p:spPr>
          <a:xfrm>
            <a:off x="3240158" y="1467957"/>
            <a:ext cx="46554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定價（</a:t>
            </a:r>
            <a:r>
              <a:rPr lang="en-US" altLang="zh-CN" sz="1100" dirty="0">
                <a:solidFill>
                  <a:srgbClr val="000000"/>
                </a:solidFill>
                <a:latin typeface="Times New Roman" pitchFamily="18" charset="0"/>
                <a:cs typeface="Times New Roman" pitchFamily="18" charset="0"/>
              </a:rPr>
              <a:t>Price</a:t>
            </a:r>
            <a:r>
              <a:rPr lang="zh-CN" altLang="en-US" sz="1100" dirty="0">
                <a:solidFill>
                  <a:srgbClr val="000000"/>
                </a:solidFill>
                <a:latin typeface="Times New Roman" pitchFamily="18" charset="0"/>
                <a:cs typeface="Times New Roman" pitchFamily="18" charset="0"/>
              </a:rPr>
              <a:t>）和成本（</a:t>
            </a:r>
            <a:r>
              <a:rPr lang="en-US" altLang="zh-CN" sz="1100" dirty="0">
                <a:solidFill>
                  <a:srgbClr val="000000"/>
                </a:solidFill>
                <a:latin typeface="Times New Roman" pitchFamily="18" charset="0"/>
                <a:cs typeface="Times New Roman" pitchFamily="18" charset="0"/>
              </a:rPr>
              <a:t>Cost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447A49C9-08EF-50D6-D828-8387E7136C38}"/>
              </a:ext>
            </a:extLst>
          </p:cNvPr>
          <p:cNvSpPr/>
          <p:nvPr/>
        </p:nvSpPr>
        <p:spPr>
          <a:xfrm>
            <a:off x="3240157" y="1826813"/>
            <a:ext cx="465545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、通路（</a:t>
            </a:r>
            <a:r>
              <a:rPr lang="en-US" altLang="zh-TW" sz="1100" dirty="0">
                <a:solidFill>
                  <a:srgbClr val="000000"/>
                </a:solidFill>
                <a:latin typeface="Times New Roman" pitchFamily="18" charset="0"/>
                <a:cs typeface="Times New Roman" pitchFamily="18" charset="0"/>
              </a:rPr>
              <a:t>Place</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和可觸及（</a:t>
            </a:r>
            <a:r>
              <a:rPr lang="en-US" altLang="zh-CN" sz="1100" dirty="0">
                <a:solidFill>
                  <a:srgbClr val="000000"/>
                </a:solidFill>
                <a:latin typeface="Times New Roman" pitchFamily="18" charset="0"/>
                <a:cs typeface="Times New Roman" pitchFamily="18" charset="0"/>
              </a:rPr>
              <a:t>Convenience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5BAA2D1E-4E12-8291-40A1-E26CF7DA33E4}"/>
              </a:ext>
            </a:extLst>
          </p:cNvPr>
          <p:cNvSpPr/>
          <p:nvPr/>
        </p:nvSpPr>
        <p:spPr>
          <a:xfrm>
            <a:off x="3240158" y="2185669"/>
            <a:ext cx="46554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廣告與促銷（</a:t>
            </a:r>
            <a:r>
              <a:rPr lang="en-US" altLang="zh-CN" sz="1100" dirty="0">
                <a:solidFill>
                  <a:srgbClr val="000000"/>
                </a:solidFill>
                <a:latin typeface="Times New Roman" pitchFamily="18" charset="0"/>
                <a:cs typeface="Times New Roman" pitchFamily="18" charset="0"/>
              </a:rPr>
              <a:t>Promotion</a:t>
            </a:r>
            <a:r>
              <a:rPr lang="zh-CN" altLang="en-US" sz="1100" dirty="0">
                <a:solidFill>
                  <a:srgbClr val="000000"/>
                </a:solidFill>
                <a:latin typeface="Times New Roman" pitchFamily="18" charset="0"/>
                <a:cs typeface="Times New Roman" pitchFamily="18" charset="0"/>
              </a:rPr>
              <a:t>）和溝通（</a:t>
            </a:r>
            <a:r>
              <a:rPr lang="en-US" altLang="zh-CN" sz="1100" dirty="0">
                <a:solidFill>
                  <a:srgbClr val="000000"/>
                </a:solidFill>
                <a:latin typeface="Times New Roman" pitchFamily="18" charset="0"/>
                <a:cs typeface="Times New Roman" pitchFamily="18" charset="0"/>
              </a:rPr>
              <a:t>Communication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68BCEFC3-86DD-83C1-637F-04A9657ADAE4}"/>
              </a:ext>
            </a:extLst>
          </p:cNvPr>
          <p:cNvSpPr/>
          <p:nvPr/>
        </p:nvSpPr>
        <p:spPr>
          <a:xfrm>
            <a:off x="3240153" y="2544525"/>
            <a:ext cx="465542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、品牌（</a:t>
            </a:r>
            <a:r>
              <a:rPr lang="en-US" altLang="zh-CN" sz="1100" dirty="0">
                <a:solidFill>
                  <a:srgbClr val="000000"/>
                </a:solidFill>
                <a:latin typeface="Times New Roman" pitchFamily="18" charset="0"/>
                <a:cs typeface="Times New Roman" pitchFamily="18" charset="0"/>
              </a:rPr>
              <a:t>Branding</a:t>
            </a:r>
            <a:r>
              <a:rPr lang="zh-CN"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17EF2322-450C-E092-A6E8-7656556EC242}"/>
              </a:ext>
            </a:extLst>
          </p:cNvPr>
          <p:cNvSpPr/>
          <p:nvPr/>
        </p:nvSpPr>
        <p:spPr>
          <a:xfrm>
            <a:off x="3240153" y="2893221"/>
            <a:ext cx="465543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、人員銷售（</a:t>
            </a:r>
            <a:r>
              <a:rPr lang="en-US" altLang="zh-TW" sz="1100" dirty="0">
                <a:solidFill>
                  <a:srgbClr val="000000"/>
                </a:solidFill>
                <a:latin typeface="Times New Roman" pitchFamily="18" charset="0"/>
                <a:cs typeface="Times New Roman" pitchFamily="18" charset="0"/>
              </a:rPr>
              <a:t>Personal Selling, PS</a:t>
            </a:r>
            <a:r>
              <a:rPr lang="zh-TW" altLang="en-US" sz="1100" dirty="0">
                <a:solidFill>
                  <a:srgbClr val="000000"/>
                </a:solidFill>
                <a:latin typeface="Times New Roman" pitchFamily="18" charset="0"/>
                <a:cs typeface="Times New Roman" pitchFamily="18" charset="0"/>
              </a:rPr>
              <a:t>）</a:t>
            </a:r>
          </a:p>
        </p:txBody>
      </p:sp>
      <p:sp>
        <p:nvSpPr>
          <p:cNvPr id="13" name="矩形 12">
            <a:extLst>
              <a:ext uri="{FF2B5EF4-FFF2-40B4-BE49-F238E27FC236}">
                <a16:creationId xmlns:a16="http://schemas.microsoft.com/office/drawing/2014/main" id="{B46FFB0B-48EA-5290-60BB-193C072D04E2}"/>
              </a:ext>
            </a:extLst>
          </p:cNvPr>
          <p:cNvSpPr/>
          <p:nvPr/>
        </p:nvSpPr>
        <p:spPr>
          <a:xfrm>
            <a:off x="3240148" y="3252077"/>
            <a:ext cx="46554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、公共事務（</a:t>
            </a:r>
            <a:r>
              <a:rPr lang="en-US" altLang="zh-TW" sz="1100" dirty="0">
                <a:solidFill>
                  <a:srgbClr val="000000"/>
                </a:solidFill>
                <a:latin typeface="Times New Roman" pitchFamily="18" charset="0"/>
                <a:cs typeface="Times New Roman" pitchFamily="18" charset="0"/>
              </a:rPr>
              <a:t>Public Relation, PR</a:t>
            </a:r>
            <a:r>
              <a:rPr lang="zh-TW" altLang="en-US" sz="11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80186AA9-BA43-B061-F08E-453433A54A82}"/>
              </a:ext>
            </a:extLst>
          </p:cNvPr>
          <p:cNvSpPr/>
          <p:nvPr/>
        </p:nvSpPr>
        <p:spPr>
          <a:xfrm>
            <a:off x="544724" y="3101535"/>
            <a:ext cx="2465960"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服務業行銷組合：</a:t>
            </a:r>
            <a:r>
              <a:rPr lang="en-US" altLang="zh-CN" sz="1100" dirty="0">
                <a:solidFill>
                  <a:srgbClr val="000000"/>
                </a:solidFill>
                <a:latin typeface="Times New Roman" pitchFamily="18" charset="0"/>
                <a:cs typeface="Times New Roman" pitchFamily="18" charset="0"/>
              </a:rPr>
              <a:t>8P</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1B</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1S</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2C</a:t>
            </a:r>
            <a:endParaRPr lang="zh-CN" altLang="en-US" sz="1100"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FBFDF1DE-6CDF-519B-295E-6C8905DA974F}"/>
              </a:ext>
            </a:extLst>
          </p:cNvPr>
          <p:cNvSpPr/>
          <p:nvPr/>
        </p:nvSpPr>
        <p:spPr>
          <a:xfrm>
            <a:off x="3250318" y="3974051"/>
            <a:ext cx="46554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、服務</a:t>
            </a:r>
            <a:r>
              <a:rPr lang="zh-CN" altLang="en-US" sz="1100" dirty="0">
                <a:solidFill>
                  <a:srgbClr val="000000"/>
                </a:solidFill>
                <a:latin typeface="Times New Roman" pitchFamily="18" charset="0"/>
                <a:cs typeface="Times New Roman" pitchFamily="18" charset="0"/>
              </a:rPr>
              <a:t>客戶的標準化</a:t>
            </a:r>
            <a:r>
              <a:rPr lang="zh-TW" altLang="en-US" sz="1100" dirty="0">
                <a:solidFill>
                  <a:srgbClr val="000000"/>
                </a:solidFill>
                <a:latin typeface="Times New Roman" pitchFamily="18" charset="0"/>
                <a:cs typeface="Times New Roman" pitchFamily="18" charset="0"/>
              </a:rPr>
              <a:t>流程（</a:t>
            </a:r>
            <a:r>
              <a:rPr lang="en-US" altLang="zh-TW" sz="1100" dirty="0">
                <a:solidFill>
                  <a:srgbClr val="000000"/>
                </a:solidFill>
                <a:latin typeface="Times New Roman" pitchFamily="18" charset="0"/>
                <a:cs typeface="Times New Roman" pitchFamily="18" charset="0"/>
              </a:rPr>
              <a:t>Process</a:t>
            </a:r>
            <a:r>
              <a:rPr lang="zh-TW"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BC5B3009-3436-48DD-BF6B-7135AC5F3E78}"/>
              </a:ext>
            </a:extLst>
          </p:cNvPr>
          <p:cNvSpPr/>
          <p:nvPr/>
        </p:nvSpPr>
        <p:spPr>
          <a:xfrm>
            <a:off x="3250318" y="4333352"/>
            <a:ext cx="46554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、售後服務（</a:t>
            </a:r>
            <a:r>
              <a:rPr lang="en-US" altLang="zh-TW" sz="1100" dirty="0">
                <a:solidFill>
                  <a:srgbClr val="000000"/>
                </a:solidFill>
                <a:latin typeface="Times New Roman" pitchFamily="18" charset="0"/>
                <a:cs typeface="Times New Roman" pitchFamily="18" charset="0"/>
              </a:rPr>
              <a:t>Service</a:t>
            </a:r>
            <a:r>
              <a:rPr lang="zh-TW" altLang="en-US" sz="1100" dirty="0">
                <a:solidFill>
                  <a:srgbClr val="000000"/>
                </a:solidFill>
                <a:latin typeface="Times New Roman" pitchFamily="18" charset="0"/>
                <a:cs typeface="Times New Roman" pitchFamily="18" charset="0"/>
              </a:rPr>
              <a:t>）</a:t>
            </a:r>
          </a:p>
        </p:txBody>
      </p:sp>
      <p:sp>
        <p:nvSpPr>
          <p:cNvPr id="17" name="矩形 16">
            <a:extLst>
              <a:ext uri="{FF2B5EF4-FFF2-40B4-BE49-F238E27FC236}">
                <a16:creationId xmlns:a16="http://schemas.microsoft.com/office/drawing/2014/main" id="{ED7380EF-4868-975F-2CCC-248A8A3A2AA7}"/>
              </a:ext>
            </a:extLst>
          </p:cNvPr>
          <p:cNvSpPr/>
          <p:nvPr/>
        </p:nvSpPr>
        <p:spPr>
          <a:xfrm>
            <a:off x="8619859" y="2713464"/>
            <a:ext cx="22590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、顧客維繫策略</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Retention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8" name="左大括号 17">
            <a:extLst>
              <a:ext uri="{FF2B5EF4-FFF2-40B4-BE49-F238E27FC236}">
                <a16:creationId xmlns:a16="http://schemas.microsoft.com/office/drawing/2014/main" id="{9F7DAD47-8ED6-5C19-A201-90997143675D}"/>
              </a:ext>
            </a:extLst>
          </p:cNvPr>
          <p:cNvSpPr/>
          <p:nvPr/>
        </p:nvSpPr>
        <p:spPr>
          <a:xfrm>
            <a:off x="8390382" y="2762374"/>
            <a:ext cx="229483" cy="99511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34AF963-F687-9045-A72B-C0DF1F9E0CB8}"/>
              </a:ext>
            </a:extLst>
          </p:cNvPr>
          <p:cNvSpPr/>
          <p:nvPr/>
        </p:nvSpPr>
        <p:spPr>
          <a:xfrm>
            <a:off x="8619857" y="3084512"/>
            <a:ext cx="22590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、顧客關係銷售</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Related</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78DDFB10-D185-1A54-4AEE-40DC368019E8}"/>
              </a:ext>
            </a:extLst>
          </p:cNvPr>
          <p:cNvSpPr/>
          <p:nvPr/>
        </p:nvSpPr>
        <p:spPr>
          <a:xfrm>
            <a:off x="8619856" y="3443368"/>
            <a:ext cx="22590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舊</a:t>
            </a:r>
            <a:r>
              <a:rPr lang="zh-TW" altLang="en-US" sz="1100" dirty="0">
                <a:solidFill>
                  <a:srgbClr val="000000"/>
                </a:solidFill>
                <a:latin typeface="Times New Roman" pitchFamily="18" charset="0"/>
                <a:cs typeface="Times New Roman" pitchFamily="18" charset="0"/>
              </a:rPr>
              <a:t>顧客介紹</a:t>
            </a:r>
            <a:r>
              <a:rPr lang="zh-CN" altLang="en-US" sz="1100" dirty="0">
                <a:solidFill>
                  <a:srgbClr val="000000"/>
                </a:solidFill>
                <a:latin typeface="Times New Roman" pitchFamily="18" charset="0"/>
                <a:cs typeface="Times New Roman" pitchFamily="18" charset="0"/>
              </a:rPr>
              <a:t>新</a:t>
            </a:r>
            <a:r>
              <a:rPr lang="zh-TW" altLang="en-US" sz="1100" dirty="0">
                <a:solidFill>
                  <a:srgbClr val="000000"/>
                </a:solidFill>
                <a:latin typeface="Times New Roman" pitchFamily="18" charset="0"/>
                <a:cs typeface="Times New Roman" pitchFamily="18" charset="0"/>
              </a:rPr>
              <a:t>顧客（</a:t>
            </a:r>
            <a:r>
              <a:rPr lang="en-US" altLang="zh-TW" sz="1100" dirty="0">
                <a:solidFill>
                  <a:srgbClr val="000000"/>
                </a:solidFill>
                <a:latin typeface="Times New Roman" pitchFamily="18" charset="0"/>
                <a:cs typeface="Times New Roman" pitchFamily="18" charset="0"/>
              </a:rPr>
              <a:t>Referral</a:t>
            </a:r>
            <a:r>
              <a:rPr lang="zh-TW" altLang="en-US" sz="1100" dirty="0">
                <a:solidFill>
                  <a:srgbClr val="000000"/>
                </a:solidFill>
                <a:latin typeface="Times New Roman" pitchFamily="18" charset="0"/>
                <a:cs typeface="Times New Roman" pitchFamily="18" charset="0"/>
              </a:rPr>
              <a:t>）</a:t>
            </a:r>
          </a:p>
        </p:txBody>
      </p:sp>
      <p:sp>
        <p:nvSpPr>
          <p:cNvPr id="26" name="矩形 25">
            <a:extLst>
              <a:ext uri="{FF2B5EF4-FFF2-40B4-BE49-F238E27FC236}">
                <a16:creationId xmlns:a16="http://schemas.microsoft.com/office/drawing/2014/main" id="{6B9F7FDF-DBBB-218C-E026-323419279C17}"/>
              </a:ext>
            </a:extLst>
          </p:cNvPr>
          <p:cNvSpPr/>
          <p:nvPr/>
        </p:nvSpPr>
        <p:spPr>
          <a:xfrm>
            <a:off x="7141195" y="3100493"/>
            <a:ext cx="124918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服務行銷：</a:t>
            </a:r>
            <a:r>
              <a:rPr lang="en-US" altLang="zh-CN" sz="1100" dirty="0">
                <a:solidFill>
                  <a:srgbClr val="000000"/>
                </a:solidFill>
                <a:latin typeface="Times New Roman" pitchFamily="18" charset="0"/>
                <a:cs typeface="Times New Roman" pitchFamily="18" charset="0"/>
              </a:rPr>
              <a:t>3R</a:t>
            </a:r>
            <a:endParaRPr lang="zh-CN"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AC534273-31A1-97E6-7DDF-AB13F379B37D}"/>
              </a:ext>
            </a:extLst>
          </p:cNvPr>
          <p:cNvSpPr/>
          <p:nvPr/>
        </p:nvSpPr>
        <p:spPr>
          <a:xfrm>
            <a:off x="3250318" y="4697951"/>
            <a:ext cx="46554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顧客關係管理（</a:t>
            </a:r>
            <a:r>
              <a:rPr lang="en-US" altLang="zh-CN" sz="1100" dirty="0">
                <a:solidFill>
                  <a:srgbClr val="000000"/>
                </a:solidFill>
                <a:latin typeface="Times New Roman" pitchFamily="18" charset="0"/>
                <a:cs typeface="Times New Roman" pitchFamily="18" charset="0"/>
              </a:rPr>
              <a:t>Customer Relationship Management, CRM</a:t>
            </a:r>
            <a:r>
              <a:rPr lang="zh-CN" altLang="en-US" sz="1100"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BF747751-B3E0-F138-2A4B-568D47B8A398}"/>
              </a:ext>
            </a:extLst>
          </p:cNvPr>
          <p:cNvSpPr/>
          <p:nvPr/>
        </p:nvSpPr>
        <p:spPr>
          <a:xfrm>
            <a:off x="3250318" y="5057252"/>
            <a:ext cx="46554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企業行銷社會責任（</a:t>
            </a:r>
            <a:r>
              <a:rPr lang="en-US" altLang="zh-CN" sz="1100" dirty="0">
                <a:solidFill>
                  <a:srgbClr val="000000"/>
                </a:solidFill>
                <a:latin typeface="Times New Roman" pitchFamily="18" charset="0"/>
                <a:cs typeface="Times New Roman" pitchFamily="18" charset="0"/>
              </a:rPr>
              <a:t>Corporate Marketing Social Responsibility, CSR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16829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t>行銷學</a:t>
            </a:r>
            <a:r>
              <a:rPr lang="en-US" altLang="zh-TW" sz="1200" dirty="0"/>
              <a:t>(</a:t>
            </a:r>
            <a:r>
              <a:rPr lang="en-US" altLang="zh-TW" sz="1200" i="1" dirty="0">
                <a:latin typeface="Times New Roman" panose="02020603050405020304" pitchFamily="18" charset="0"/>
                <a:cs typeface="Times New Roman" panose="02020603050405020304" pitchFamily="18" charset="0"/>
              </a:rPr>
              <a:t>Marketing</a:t>
            </a:r>
            <a:r>
              <a:rPr lang="en-US" altLang="zh-TW"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行銷組合</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Mix</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產品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銷售對象為實體產品</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1909479" y="784479"/>
            <a:ext cx="8499385"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產品的三個層面（</a:t>
            </a:r>
            <a:r>
              <a:rPr lang="en-US" altLang="zh-CN" sz="1100" dirty="0">
                <a:solidFill>
                  <a:srgbClr val="4D4D4D"/>
                </a:solidFill>
                <a:latin typeface="Times New Roman" pitchFamily="18" charset="0"/>
                <a:cs typeface="Times New Roman" pitchFamily="18" charset="0"/>
              </a:rPr>
              <a:t>Product Characteristics</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產品的内涵意義</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顧客購買的是對產品或服務的「滿足」，而不是產品的外型。因此，產品是企業提供給顧客需求的滿足。</a:t>
            </a:r>
          </a:p>
        </p:txBody>
      </p:sp>
      <p:sp>
        <p:nvSpPr>
          <p:cNvPr id="2" name="椭圆 1">
            <a:extLst>
              <a:ext uri="{FF2B5EF4-FFF2-40B4-BE49-F238E27FC236}">
                <a16:creationId xmlns:a16="http://schemas.microsoft.com/office/drawing/2014/main" id="{31DA5DB0-EDAA-794D-34DE-B26F5B428DEA}"/>
              </a:ext>
            </a:extLst>
          </p:cNvPr>
          <p:cNvSpPr/>
          <p:nvPr/>
        </p:nvSpPr>
        <p:spPr>
          <a:xfrm>
            <a:off x="6642235" y="4333325"/>
            <a:ext cx="1165411" cy="11474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健康、美麗、享受、地位等</a:t>
            </a:r>
          </a:p>
        </p:txBody>
      </p:sp>
      <p:sp>
        <p:nvSpPr>
          <p:cNvPr id="4" name="椭圆 3">
            <a:extLst>
              <a:ext uri="{FF2B5EF4-FFF2-40B4-BE49-F238E27FC236}">
                <a16:creationId xmlns:a16="http://schemas.microsoft.com/office/drawing/2014/main" id="{BF7715EB-EFFC-6F86-4738-19B382D440DE}"/>
              </a:ext>
            </a:extLst>
          </p:cNvPr>
          <p:cNvSpPr/>
          <p:nvPr/>
        </p:nvSpPr>
        <p:spPr>
          <a:xfrm>
            <a:off x="6328468" y="2930348"/>
            <a:ext cx="1792943" cy="2711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外觀、品質、品牌、包裝、特徵、口味、尺寸</a:t>
            </a:r>
            <a:r>
              <a:rPr lang="zh-CN" altLang="en-US"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容量</a:t>
            </a:r>
            <a:r>
              <a:rPr lang="zh-CN" altLang="en-US"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5" name="椭圆 4">
            <a:extLst>
              <a:ext uri="{FF2B5EF4-FFF2-40B4-BE49-F238E27FC236}">
                <a16:creationId xmlns:a16="http://schemas.microsoft.com/office/drawing/2014/main" id="{0ED28C61-21B2-07D8-29BF-7B65A8A871BF}"/>
              </a:ext>
            </a:extLst>
          </p:cNvPr>
          <p:cNvSpPr/>
          <p:nvPr/>
        </p:nvSpPr>
        <p:spPr>
          <a:xfrm>
            <a:off x="5951951" y="1733561"/>
            <a:ext cx="2545975" cy="4037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TW" altLang="en-US"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安裝、保證、售後服務、運送及信用</a:t>
            </a:r>
            <a:r>
              <a:rPr lang="zh-CN" altLang="en-US"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a:t>
            </a:r>
            <a:endParaRPr lang="zh-CN" altLang="en-US" sz="1400" dirty="0">
              <a:solidFill>
                <a:schemeClr val="tx1"/>
              </a:solidFill>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D67BF4CB-D631-4E27-634E-9C412D358C2F}"/>
              </a:ext>
            </a:extLst>
          </p:cNvPr>
          <p:cNvSpPr/>
          <p:nvPr/>
        </p:nvSpPr>
        <p:spPr>
          <a:xfrm>
            <a:off x="2384611" y="4750597"/>
            <a:ext cx="2872138" cy="314125"/>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、核心產品（</a:t>
            </a:r>
            <a:r>
              <a:rPr lang="en-US" altLang="zh-CN" sz="1100" dirty="0">
                <a:solidFill>
                  <a:srgbClr val="4D4D4D"/>
                </a:solidFill>
                <a:latin typeface="Times New Roman" pitchFamily="18" charset="0"/>
                <a:cs typeface="Times New Roman" pitchFamily="18" charset="0"/>
              </a:rPr>
              <a:t>Core Product</a:t>
            </a:r>
            <a:r>
              <a:rPr lang="zh-CN" altLang="en-US" sz="1100" dirty="0">
                <a:solidFill>
                  <a:srgbClr val="4D4D4D"/>
                </a:solidFill>
                <a:latin typeface="Times New Roman" pitchFamily="18" charset="0"/>
                <a:cs typeface="Times New Roman" pitchFamily="18" charset="0"/>
              </a:rPr>
              <a:t>）（效用）</a:t>
            </a:r>
          </a:p>
        </p:txBody>
      </p:sp>
      <p:sp>
        <p:nvSpPr>
          <p:cNvPr id="7" name="矩形 6">
            <a:extLst>
              <a:ext uri="{FF2B5EF4-FFF2-40B4-BE49-F238E27FC236}">
                <a16:creationId xmlns:a16="http://schemas.microsoft.com/office/drawing/2014/main" id="{784429E0-6A8F-C6C1-BCB2-CFB31AF594CE}"/>
              </a:ext>
            </a:extLst>
          </p:cNvPr>
          <p:cNvSpPr/>
          <p:nvPr/>
        </p:nvSpPr>
        <p:spPr>
          <a:xfrm>
            <a:off x="2384611" y="3608792"/>
            <a:ext cx="2852959" cy="314125"/>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、有形之產品（</a:t>
            </a:r>
            <a:r>
              <a:rPr lang="en-US" altLang="zh-CN" sz="1100" dirty="0">
                <a:solidFill>
                  <a:srgbClr val="4D4D4D"/>
                </a:solidFill>
                <a:latin typeface="Times New Roman" pitchFamily="18" charset="0"/>
                <a:cs typeface="Times New Roman" pitchFamily="18" charset="0"/>
              </a:rPr>
              <a:t>Tangible Product</a:t>
            </a:r>
            <a:r>
              <a:rPr lang="zh-CN" altLang="en-US" sz="1100" dirty="0">
                <a:solidFill>
                  <a:srgbClr val="4D4D4D"/>
                </a:solidFill>
                <a:latin typeface="Times New Roman" pitchFamily="18" charset="0"/>
                <a:cs typeface="Times New Roman" pitchFamily="18" charset="0"/>
              </a:rPr>
              <a:t>）（產品）</a:t>
            </a:r>
          </a:p>
        </p:txBody>
      </p:sp>
      <p:sp>
        <p:nvSpPr>
          <p:cNvPr id="10" name="矩形 9">
            <a:extLst>
              <a:ext uri="{FF2B5EF4-FFF2-40B4-BE49-F238E27FC236}">
                <a16:creationId xmlns:a16="http://schemas.microsoft.com/office/drawing/2014/main" id="{355DCF35-3DB6-4125-DF88-96757E9009CB}"/>
              </a:ext>
            </a:extLst>
          </p:cNvPr>
          <p:cNvSpPr/>
          <p:nvPr/>
        </p:nvSpPr>
        <p:spPr>
          <a:xfrm>
            <a:off x="2384610" y="2457965"/>
            <a:ext cx="2872138" cy="314125"/>
          </a:xfrm>
          <a:prstGeom prst="rect">
            <a:avLst/>
          </a:prstGeom>
        </p:spPr>
        <p:txBody>
          <a:bodyPr wrap="square">
            <a:spAutoFit/>
          </a:bodyPr>
          <a:lstStyle/>
          <a:p>
            <a:pPr>
              <a:lnSpc>
                <a:spcPct val="150000"/>
              </a:lnSpc>
            </a:pPr>
            <a:r>
              <a:rPr lang="en-US" altLang="zh-CN" sz="1100" dirty="0">
                <a:solidFill>
                  <a:srgbClr val="4D4D4D"/>
                </a:solidFill>
                <a:latin typeface="Times New Roman" pitchFamily="18" charset="0"/>
                <a:cs typeface="Times New Roman" pitchFamily="18" charset="0"/>
              </a:rPr>
              <a:t>3</a:t>
            </a:r>
            <a:r>
              <a:rPr lang="zh-CN" altLang="en-US" sz="1100" dirty="0">
                <a:solidFill>
                  <a:srgbClr val="4D4D4D"/>
                </a:solidFill>
                <a:latin typeface="Times New Roman" pitchFamily="18" charset="0"/>
                <a:cs typeface="Times New Roman" pitchFamily="18" charset="0"/>
              </a:rPr>
              <a:t>、擴大之產品（</a:t>
            </a:r>
            <a:r>
              <a:rPr lang="en-US" altLang="zh-CN" sz="1100" dirty="0">
                <a:solidFill>
                  <a:srgbClr val="4D4D4D"/>
                </a:solidFill>
                <a:latin typeface="Times New Roman" pitchFamily="18" charset="0"/>
                <a:cs typeface="Times New Roman" pitchFamily="18" charset="0"/>
              </a:rPr>
              <a:t>Expand Product</a:t>
            </a:r>
            <a:r>
              <a:rPr lang="zh-CN" altLang="en-US" sz="1100" dirty="0">
                <a:solidFill>
                  <a:srgbClr val="4D4D4D"/>
                </a:solidFill>
                <a:latin typeface="Times New Roman" pitchFamily="18" charset="0"/>
                <a:cs typeface="Times New Roman" pitchFamily="18" charset="0"/>
              </a:rPr>
              <a:t>）（服務）</a:t>
            </a:r>
          </a:p>
        </p:txBody>
      </p:sp>
      <p:cxnSp>
        <p:nvCxnSpPr>
          <p:cNvPr id="11" name="直接箭头连接符 10">
            <a:extLst>
              <a:ext uri="{FF2B5EF4-FFF2-40B4-BE49-F238E27FC236}">
                <a16:creationId xmlns:a16="http://schemas.microsoft.com/office/drawing/2014/main" id="{1C023308-4B82-24B7-76D5-EE621B44A712}"/>
              </a:ext>
            </a:extLst>
          </p:cNvPr>
          <p:cNvCxnSpPr>
            <a:cxnSpLocks/>
          </p:cNvCxnSpPr>
          <p:nvPr/>
        </p:nvCxnSpPr>
        <p:spPr>
          <a:xfrm>
            <a:off x="5182845" y="2630710"/>
            <a:ext cx="1188000" cy="0"/>
          </a:xfrm>
          <a:prstGeom prst="straightConnector1">
            <a:avLst/>
          </a:prstGeom>
          <a:ln w="9525">
            <a:solidFill>
              <a:srgbClr val="0070C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6159DA9-645F-C153-B8A7-08989AED2265}"/>
              </a:ext>
            </a:extLst>
          </p:cNvPr>
          <p:cNvCxnSpPr>
            <a:cxnSpLocks/>
          </p:cNvCxnSpPr>
          <p:nvPr/>
        </p:nvCxnSpPr>
        <p:spPr>
          <a:xfrm>
            <a:off x="5256749" y="3796120"/>
            <a:ext cx="1332000" cy="0"/>
          </a:xfrm>
          <a:prstGeom prst="straightConnector1">
            <a:avLst/>
          </a:prstGeom>
          <a:ln w="9525">
            <a:solidFill>
              <a:srgbClr val="0070C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DEF2D4F-847D-5439-100B-11AE95B56033}"/>
              </a:ext>
            </a:extLst>
          </p:cNvPr>
          <p:cNvCxnSpPr>
            <a:cxnSpLocks/>
          </p:cNvCxnSpPr>
          <p:nvPr/>
        </p:nvCxnSpPr>
        <p:spPr>
          <a:xfrm>
            <a:off x="4871263" y="4924976"/>
            <a:ext cx="2016000" cy="0"/>
          </a:xfrm>
          <a:prstGeom prst="straightConnector1">
            <a:avLst/>
          </a:prstGeom>
          <a:ln w="9525">
            <a:solidFill>
              <a:srgbClr val="0070C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43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產</a:t>
            </a:r>
            <a:r>
              <a:rPr lang="zh-CN" altLang="en-US" sz="900" dirty="0">
                <a:solidFill>
                  <a:srgbClr val="000000"/>
                </a:solidFill>
                <a:latin typeface="Times New Roman" pitchFamily="18" charset="0"/>
                <a:cs typeface="Times New Roman" pitchFamily="18" charset="0"/>
              </a:rPr>
              <a:t>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產品缐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 Line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、產品組合</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 Mix</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1370990" y="711984"/>
            <a:ext cx="8780094"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產品線（</a:t>
            </a:r>
            <a:r>
              <a:rPr lang="en-US" altLang="zh-TW" sz="1100" dirty="0">
                <a:solidFill>
                  <a:srgbClr val="4D4D4D"/>
                </a:solidFill>
                <a:latin typeface="Times New Roman" pitchFamily="18" charset="0"/>
                <a:cs typeface="Times New Roman" pitchFamily="18" charset="0"/>
              </a:rPr>
              <a:t>Product Line</a:t>
            </a:r>
            <a:r>
              <a:rPr lang="zh-TW" altLang="en-US" sz="1100" dirty="0">
                <a:solidFill>
                  <a:srgbClr val="4D4D4D"/>
                </a:solidFill>
                <a:latin typeface="Times New Roman" pitchFamily="18" charset="0"/>
                <a:cs typeface="Times New Roman" pitchFamily="18" charset="0"/>
              </a:rPr>
              <a:t>）是指密切相關的一組產品，因為這些產品以類似的方式發揮作用，售給同類客戶群，通過同一種類的管道銷售出去，售價在一定的幅度內波動。</a:t>
            </a:r>
          </a:p>
        </p:txBody>
      </p:sp>
      <p:sp>
        <p:nvSpPr>
          <p:cNvPr id="14" name="矩形 13">
            <a:extLst>
              <a:ext uri="{FF2B5EF4-FFF2-40B4-BE49-F238E27FC236}">
                <a16:creationId xmlns:a16="http://schemas.microsoft.com/office/drawing/2014/main" id="{5C0F1F37-0E27-71ED-3627-B6E11CED0D6D}"/>
              </a:ext>
            </a:extLst>
          </p:cNvPr>
          <p:cNvSpPr/>
          <p:nvPr/>
        </p:nvSpPr>
        <p:spPr>
          <a:xfrm>
            <a:off x="3073456" y="2143017"/>
            <a:ext cx="155634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擴大產品缐之方法</a:t>
            </a:r>
          </a:p>
        </p:txBody>
      </p:sp>
      <p:sp>
        <p:nvSpPr>
          <p:cNvPr id="15" name="左大括号 14">
            <a:extLst>
              <a:ext uri="{FF2B5EF4-FFF2-40B4-BE49-F238E27FC236}">
                <a16:creationId xmlns:a16="http://schemas.microsoft.com/office/drawing/2014/main" id="{5F035301-E1B5-FBB6-DD91-F462DC427AAC}"/>
              </a:ext>
            </a:extLst>
          </p:cNvPr>
          <p:cNvSpPr/>
          <p:nvPr/>
        </p:nvSpPr>
        <p:spPr>
          <a:xfrm>
            <a:off x="2843979" y="2191928"/>
            <a:ext cx="229483" cy="112837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F7AA3F1-5699-C2F4-1CEF-E21E5874DFCF}"/>
              </a:ext>
            </a:extLst>
          </p:cNvPr>
          <p:cNvSpPr/>
          <p:nvPr/>
        </p:nvSpPr>
        <p:spPr>
          <a:xfrm>
            <a:off x="3073452" y="3006176"/>
            <a:ext cx="290856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產品缐刪減決策（</a:t>
            </a:r>
            <a:r>
              <a:rPr lang="en-US" altLang="zh-TW" sz="1100" dirty="0">
                <a:solidFill>
                  <a:srgbClr val="000000"/>
                </a:solidFill>
                <a:latin typeface="Times New Roman" pitchFamily="18" charset="0"/>
                <a:cs typeface="Times New Roman" pitchFamily="18" charset="0"/>
              </a:rPr>
              <a:t>Line-Reducing Decision</a:t>
            </a:r>
            <a:r>
              <a:rPr lang="zh-TW" altLang="en-US" sz="1100"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BD99E5C5-B69F-D030-0A97-B3B0FA595E1B}"/>
              </a:ext>
            </a:extLst>
          </p:cNvPr>
          <p:cNvSpPr/>
          <p:nvPr/>
        </p:nvSpPr>
        <p:spPr>
          <a:xfrm>
            <a:off x="4859284" y="1736270"/>
            <a:ext cx="296103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、產品缐延伸決策（</a:t>
            </a:r>
            <a:r>
              <a:rPr lang="en-US" altLang="zh-TW" sz="1100" dirty="0">
                <a:solidFill>
                  <a:srgbClr val="000000"/>
                </a:solidFill>
                <a:latin typeface="Times New Roman" pitchFamily="18" charset="0"/>
                <a:cs typeface="Times New Roman" pitchFamily="18" charset="0"/>
              </a:rPr>
              <a:t>Line-Stretching Decision</a:t>
            </a:r>
            <a:r>
              <a:rPr lang="zh-TW" altLang="en-US" sz="1100" dirty="0">
                <a:solidFill>
                  <a:srgbClr val="000000"/>
                </a:solidFill>
                <a:latin typeface="Times New Roman" pitchFamily="18" charset="0"/>
                <a:cs typeface="Times New Roman" pitchFamily="18" charset="0"/>
              </a:rPr>
              <a:t>）</a:t>
            </a:r>
          </a:p>
        </p:txBody>
      </p:sp>
      <p:sp>
        <p:nvSpPr>
          <p:cNvPr id="19" name="左大括号 18">
            <a:extLst>
              <a:ext uri="{FF2B5EF4-FFF2-40B4-BE49-F238E27FC236}">
                <a16:creationId xmlns:a16="http://schemas.microsoft.com/office/drawing/2014/main" id="{0A25397C-8982-C2DB-1CD6-1065D0BB5695}"/>
              </a:ext>
            </a:extLst>
          </p:cNvPr>
          <p:cNvSpPr/>
          <p:nvPr/>
        </p:nvSpPr>
        <p:spPr>
          <a:xfrm>
            <a:off x="4629798" y="1736270"/>
            <a:ext cx="229483" cy="111951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E9CAAC8-D218-DE5E-FEF9-DD884EAD4A46}"/>
              </a:ext>
            </a:extLst>
          </p:cNvPr>
          <p:cNvSpPr/>
          <p:nvPr/>
        </p:nvSpPr>
        <p:spPr>
          <a:xfrm>
            <a:off x="4859281" y="2541658"/>
            <a:ext cx="296103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、產品缐補充決策（</a:t>
            </a:r>
            <a:r>
              <a:rPr lang="en-US" altLang="zh-TW" sz="1100" dirty="0">
                <a:solidFill>
                  <a:srgbClr val="000000"/>
                </a:solidFill>
                <a:latin typeface="Times New Roman" pitchFamily="18" charset="0"/>
                <a:cs typeface="Times New Roman" pitchFamily="18" charset="0"/>
              </a:rPr>
              <a:t>Line-Filling Decision</a:t>
            </a:r>
            <a:r>
              <a:rPr lang="zh-TW" altLang="en-US" sz="11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405015D3-DF25-6A4D-3383-68F0374DB398}"/>
              </a:ext>
            </a:extLst>
          </p:cNvPr>
          <p:cNvSpPr/>
          <p:nvPr/>
        </p:nvSpPr>
        <p:spPr>
          <a:xfrm>
            <a:off x="1126195" y="2470605"/>
            <a:ext cx="1708818"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產品缐決策</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Product Line Decision </a:t>
            </a:r>
            <a:r>
              <a:rPr lang="zh-CN" altLang="en-US" sz="1100" dirty="0">
                <a:solidFill>
                  <a:srgbClr val="000000"/>
                </a:solidFill>
                <a:latin typeface="Times New Roman" pitchFamily="18" charset="0"/>
                <a:cs typeface="Times New Roman" pitchFamily="18" charset="0"/>
              </a:rPr>
              <a:t>）</a:t>
            </a:r>
          </a:p>
        </p:txBody>
      </p:sp>
      <p:sp>
        <p:nvSpPr>
          <p:cNvPr id="28" name="矩形 27">
            <a:extLst>
              <a:ext uri="{FF2B5EF4-FFF2-40B4-BE49-F238E27FC236}">
                <a16:creationId xmlns:a16="http://schemas.microsoft.com/office/drawing/2014/main" id="{5406D400-CD28-7E08-3F6E-6ABF70B84AD6}"/>
              </a:ext>
            </a:extLst>
          </p:cNvPr>
          <p:cNvSpPr/>
          <p:nvPr/>
        </p:nvSpPr>
        <p:spPr>
          <a:xfrm>
            <a:off x="8060045" y="1369895"/>
            <a:ext cx="21986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、向下延伸（</a:t>
            </a:r>
            <a:r>
              <a:rPr lang="en-US" altLang="zh-TW" sz="1100" dirty="0">
                <a:solidFill>
                  <a:srgbClr val="000000"/>
                </a:solidFill>
                <a:latin typeface="Times New Roman" pitchFamily="18" charset="0"/>
                <a:cs typeface="Times New Roman" pitchFamily="18" charset="0"/>
              </a:rPr>
              <a:t>Downward Stretch</a:t>
            </a:r>
            <a:r>
              <a:rPr lang="zh-TW" altLang="en-US" sz="1100" dirty="0">
                <a:solidFill>
                  <a:srgbClr val="000000"/>
                </a:solidFill>
                <a:latin typeface="Times New Roman" pitchFamily="18" charset="0"/>
                <a:cs typeface="Times New Roman" pitchFamily="18" charset="0"/>
              </a:rPr>
              <a:t>）</a:t>
            </a:r>
          </a:p>
        </p:txBody>
      </p:sp>
      <p:sp>
        <p:nvSpPr>
          <p:cNvPr id="29" name="左大括号 28">
            <a:extLst>
              <a:ext uri="{FF2B5EF4-FFF2-40B4-BE49-F238E27FC236}">
                <a16:creationId xmlns:a16="http://schemas.microsoft.com/office/drawing/2014/main" id="{67A968F6-7C45-19A4-F1A3-EABBF7452E0C}"/>
              </a:ext>
            </a:extLst>
          </p:cNvPr>
          <p:cNvSpPr/>
          <p:nvPr/>
        </p:nvSpPr>
        <p:spPr>
          <a:xfrm>
            <a:off x="7830559" y="1369895"/>
            <a:ext cx="229483" cy="105006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A06BFF5E-30BA-6B0E-138D-AC62465D69E8}"/>
              </a:ext>
            </a:extLst>
          </p:cNvPr>
          <p:cNvSpPr/>
          <p:nvPr/>
        </p:nvSpPr>
        <p:spPr>
          <a:xfrm>
            <a:off x="8060042" y="1740943"/>
            <a:ext cx="21986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、向上延伸（</a:t>
            </a:r>
            <a:r>
              <a:rPr lang="en-US" altLang="zh-TW" sz="1100" dirty="0">
                <a:solidFill>
                  <a:srgbClr val="000000"/>
                </a:solidFill>
                <a:latin typeface="Times New Roman" pitchFamily="18" charset="0"/>
                <a:cs typeface="Times New Roman" pitchFamily="18" charset="0"/>
              </a:rPr>
              <a:t>Upward Stretch</a:t>
            </a:r>
            <a:r>
              <a:rPr lang="zh-TW" altLang="en-US" sz="1100" dirty="0">
                <a:solidFill>
                  <a:srgbClr val="000000"/>
                </a:solidFill>
                <a:latin typeface="Times New Roman" pitchFamily="18" charset="0"/>
                <a:cs typeface="Times New Roman" pitchFamily="18" charset="0"/>
              </a:rPr>
              <a:t>）</a:t>
            </a:r>
          </a:p>
        </p:txBody>
      </p:sp>
      <p:sp>
        <p:nvSpPr>
          <p:cNvPr id="31" name="矩形 30">
            <a:extLst>
              <a:ext uri="{FF2B5EF4-FFF2-40B4-BE49-F238E27FC236}">
                <a16:creationId xmlns:a16="http://schemas.microsoft.com/office/drawing/2014/main" id="{7280A9D6-699C-E26E-A045-DB71EF5C3C1D}"/>
              </a:ext>
            </a:extLst>
          </p:cNvPr>
          <p:cNvSpPr/>
          <p:nvPr/>
        </p:nvSpPr>
        <p:spPr>
          <a:xfrm>
            <a:off x="8060042" y="2105836"/>
            <a:ext cx="21986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、水平式延伸</a:t>
            </a:r>
          </a:p>
        </p:txBody>
      </p:sp>
      <p:sp>
        <p:nvSpPr>
          <p:cNvPr id="32" name="矩形 31">
            <a:extLst>
              <a:ext uri="{FF2B5EF4-FFF2-40B4-BE49-F238E27FC236}">
                <a16:creationId xmlns:a16="http://schemas.microsoft.com/office/drawing/2014/main" id="{3280D497-08F0-CC11-D543-B644AB8AFFC1}"/>
              </a:ext>
            </a:extLst>
          </p:cNvPr>
          <p:cNvSpPr/>
          <p:nvPr/>
        </p:nvSpPr>
        <p:spPr>
          <a:xfrm>
            <a:off x="3068300" y="4330221"/>
            <a:ext cx="111710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、產品的寬度</a:t>
            </a:r>
          </a:p>
        </p:txBody>
      </p:sp>
      <p:sp>
        <p:nvSpPr>
          <p:cNvPr id="33" name="左大括号 32">
            <a:extLst>
              <a:ext uri="{FF2B5EF4-FFF2-40B4-BE49-F238E27FC236}">
                <a16:creationId xmlns:a16="http://schemas.microsoft.com/office/drawing/2014/main" id="{0C62B112-689C-0B35-9BC2-775AC1C9462B}"/>
              </a:ext>
            </a:extLst>
          </p:cNvPr>
          <p:cNvSpPr/>
          <p:nvPr/>
        </p:nvSpPr>
        <p:spPr>
          <a:xfrm>
            <a:off x="2838823" y="4379131"/>
            <a:ext cx="229483" cy="127182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8218048D-0047-48BF-223A-8EE980E0B813}"/>
              </a:ext>
            </a:extLst>
          </p:cNvPr>
          <p:cNvSpPr/>
          <p:nvPr/>
        </p:nvSpPr>
        <p:spPr>
          <a:xfrm>
            <a:off x="3068297" y="4808965"/>
            <a:ext cx="111710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、產品的長度</a:t>
            </a:r>
          </a:p>
        </p:txBody>
      </p:sp>
      <p:sp>
        <p:nvSpPr>
          <p:cNvPr id="35" name="矩形 34">
            <a:extLst>
              <a:ext uri="{FF2B5EF4-FFF2-40B4-BE49-F238E27FC236}">
                <a16:creationId xmlns:a16="http://schemas.microsoft.com/office/drawing/2014/main" id="{888E7EB0-37A3-C11D-B4C3-84C0835039E5}"/>
              </a:ext>
            </a:extLst>
          </p:cNvPr>
          <p:cNvSpPr/>
          <p:nvPr/>
        </p:nvSpPr>
        <p:spPr>
          <a:xfrm>
            <a:off x="3068292" y="5316398"/>
            <a:ext cx="111710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、產品的深度</a:t>
            </a:r>
          </a:p>
        </p:txBody>
      </p:sp>
      <p:sp>
        <p:nvSpPr>
          <p:cNvPr id="36" name="矩形 35">
            <a:extLst>
              <a:ext uri="{FF2B5EF4-FFF2-40B4-BE49-F238E27FC236}">
                <a16:creationId xmlns:a16="http://schemas.microsoft.com/office/drawing/2014/main" id="{2F10855A-F88C-22F2-1A68-1EA279442FA0}"/>
              </a:ext>
            </a:extLst>
          </p:cNvPr>
          <p:cNvSpPr/>
          <p:nvPr/>
        </p:nvSpPr>
        <p:spPr>
          <a:xfrm>
            <a:off x="4185400" y="4299741"/>
            <a:ext cx="3204210" cy="367345"/>
          </a:xfrm>
          <a:prstGeom prst="rect">
            <a:avLst/>
          </a:prstGeom>
        </p:spPr>
        <p:txBody>
          <a:bodyPr wrap="square">
            <a:spAutoFit/>
          </a:bodyPr>
          <a:lstStyle/>
          <a:p>
            <a:pPr>
              <a:lnSpc>
                <a:spcPct val="150000"/>
              </a:lnSpc>
            </a:pPr>
            <a:r>
              <a:rPr lang="en-US" altLang="zh-TW" sz="1400" dirty="0">
                <a:solidFill>
                  <a:srgbClr val="0070C0"/>
                </a:solidFill>
                <a:latin typeface="宋体" panose="02010600030101010101" pitchFamily="2" charset="-122"/>
                <a:cs typeface="Times New Roman" pitchFamily="18" charset="0"/>
              </a:rPr>
              <a:t>→</a:t>
            </a:r>
            <a:r>
              <a:rPr lang="en-US" altLang="zh-TW" sz="1100" dirty="0">
                <a:solidFill>
                  <a:srgbClr val="000000"/>
                </a:solidFill>
                <a:latin typeface="宋体" panose="02010600030101010101" pitchFamily="2" charset="-122"/>
                <a:cs typeface="Times New Roman" pitchFamily="18" charset="0"/>
              </a:rPr>
              <a:t>  </a:t>
            </a:r>
            <a:r>
              <a:rPr lang="zh-TW" altLang="en-US" sz="1100" dirty="0">
                <a:solidFill>
                  <a:srgbClr val="000000"/>
                </a:solidFill>
                <a:latin typeface="宋体" panose="02010600030101010101" pitchFamily="2" charset="-122"/>
                <a:cs typeface="Times New Roman" pitchFamily="18" charset="0"/>
              </a:rPr>
              <a:t>係指有多少種產品缐之數目。</a:t>
            </a:r>
          </a:p>
        </p:txBody>
      </p:sp>
      <p:sp>
        <p:nvSpPr>
          <p:cNvPr id="37" name="矩形 36">
            <a:extLst>
              <a:ext uri="{FF2B5EF4-FFF2-40B4-BE49-F238E27FC236}">
                <a16:creationId xmlns:a16="http://schemas.microsoft.com/office/drawing/2014/main" id="{3EE81ADC-78D4-6846-676B-D7D147D71165}"/>
              </a:ext>
            </a:extLst>
          </p:cNvPr>
          <p:cNvSpPr/>
          <p:nvPr/>
        </p:nvSpPr>
        <p:spPr>
          <a:xfrm>
            <a:off x="4185400" y="4778485"/>
            <a:ext cx="3204210" cy="365036"/>
          </a:xfrm>
          <a:prstGeom prst="rect">
            <a:avLst/>
          </a:prstGeom>
        </p:spPr>
        <p:txBody>
          <a:bodyPr wrap="square">
            <a:spAutoFit/>
          </a:bodyPr>
          <a:lstStyle/>
          <a:p>
            <a:pPr>
              <a:lnSpc>
                <a:spcPct val="150000"/>
              </a:lnSpc>
            </a:pPr>
            <a:r>
              <a:rPr lang="en-US" altLang="zh-TW" sz="1400" dirty="0">
                <a:solidFill>
                  <a:srgbClr val="0070C0"/>
                </a:solidFill>
                <a:latin typeface="宋体" panose="02010600030101010101" pitchFamily="2" charset="-122"/>
                <a:cs typeface="Times New Roman" pitchFamily="18" charset="0"/>
              </a:rPr>
              <a:t>→</a:t>
            </a:r>
            <a:r>
              <a:rPr lang="en-US" altLang="zh-TW" sz="1100" dirty="0">
                <a:solidFill>
                  <a:srgbClr val="000000"/>
                </a:solidFill>
                <a:latin typeface="宋体" panose="02010600030101010101" pitchFamily="2" charset="-122"/>
                <a:cs typeface="Times New Roman" pitchFamily="18" charset="0"/>
              </a:rPr>
              <a:t>  </a:t>
            </a:r>
            <a:r>
              <a:rPr lang="zh-TW" altLang="en-US" sz="1100" dirty="0">
                <a:solidFill>
                  <a:srgbClr val="000000"/>
                </a:solidFill>
                <a:latin typeface="宋体" panose="02010600030101010101" pitchFamily="2" charset="-122"/>
                <a:cs typeface="Times New Roman" pitchFamily="18" charset="0"/>
              </a:rPr>
              <a:t>係指每一種產品缐中品牌或產品項目之數目。</a:t>
            </a:r>
          </a:p>
        </p:txBody>
      </p:sp>
      <p:sp>
        <p:nvSpPr>
          <p:cNvPr id="38" name="矩形 37">
            <a:extLst>
              <a:ext uri="{FF2B5EF4-FFF2-40B4-BE49-F238E27FC236}">
                <a16:creationId xmlns:a16="http://schemas.microsoft.com/office/drawing/2014/main" id="{4BB95DE8-D845-B494-5410-54159D8FF5E7}"/>
              </a:ext>
            </a:extLst>
          </p:cNvPr>
          <p:cNvSpPr/>
          <p:nvPr/>
        </p:nvSpPr>
        <p:spPr>
          <a:xfrm>
            <a:off x="4185395" y="5285918"/>
            <a:ext cx="6221730" cy="365036"/>
          </a:xfrm>
          <a:prstGeom prst="rect">
            <a:avLst/>
          </a:prstGeom>
        </p:spPr>
        <p:txBody>
          <a:bodyPr wrap="square">
            <a:spAutoFit/>
          </a:bodyPr>
          <a:lstStyle/>
          <a:p>
            <a:pPr>
              <a:lnSpc>
                <a:spcPct val="150000"/>
              </a:lnSpc>
            </a:pPr>
            <a:r>
              <a:rPr lang="en-US" altLang="zh-TW" sz="1400" dirty="0">
                <a:solidFill>
                  <a:srgbClr val="0070C0"/>
                </a:solidFill>
                <a:latin typeface="宋体" panose="02010600030101010101" pitchFamily="2" charset="-122"/>
                <a:cs typeface="Times New Roman" pitchFamily="18" charset="0"/>
              </a:rPr>
              <a:t>→</a:t>
            </a:r>
            <a:r>
              <a:rPr lang="en-US" altLang="zh-TW" sz="1100" dirty="0">
                <a:solidFill>
                  <a:srgbClr val="000000"/>
                </a:solidFill>
                <a:latin typeface="宋体" panose="02010600030101010101" pitchFamily="2" charset="-122"/>
                <a:cs typeface="Times New Roman" pitchFamily="18" charset="0"/>
              </a:rPr>
              <a:t>  </a:t>
            </a:r>
            <a:r>
              <a:rPr lang="zh-TW" altLang="en-US" sz="1100" dirty="0">
                <a:solidFill>
                  <a:srgbClr val="000000"/>
                </a:solidFill>
                <a:latin typeface="宋体" panose="02010600030101010101" pitchFamily="2" charset="-122"/>
                <a:cs typeface="Times New Roman" pitchFamily="18" charset="0"/>
              </a:rPr>
              <a:t>係指每一項產品或品牌中之不同規格、包裝形式、包封種類、口味種類、配方種類等之數目。</a:t>
            </a:r>
          </a:p>
        </p:txBody>
      </p:sp>
      <p:sp>
        <p:nvSpPr>
          <p:cNvPr id="39" name="矩形 38">
            <a:extLst>
              <a:ext uri="{FF2B5EF4-FFF2-40B4-BE49-F238E27FC236}">
                <a16:creationId xmlns:a16="http://schemas.microsoft.com/office/drawing/2014/main" id="{2E6030B1-131A-9575-1E23-35EA7924AB3F}"/>
              </a:ext>
            </a:extLst>
          </p:cNvPr>
          <p:cNvSpPr/>
          <p:nvPr/>
        </p:nvSpPr>
        <p:spPr>
          <a:xfrm>
            <a:off x="1126195" y="4732593"/>
            <a:ext cx="1708818"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產品組合決策</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Product Mix Decision </a:t>
            </a:r>
            <a:r>
              <a:rPr lang="zh-CN" altLang="en-US" sz="1100" dirty="0">
                <a:solidFill>
                  <a:srgbClr val="000000"/>
                </a:solidFill>
                <a:latin typeface="Times New Roman" pitchFamily="18" charset="0"/>
                <a:cs typeface="Times New Roman" pitchFamily="18" charset="0"/>
              </a:rPr>
              <a:t>）</a:t>
            </a:r>
          </a:p>
        </p:txBody>
      </p:sp>
      <p:sp>
        <p:nvSpPr>
          <p:cNvPr id="40" name="矩形 39">
            <a:extLst>
              <a:ext uri="{FF2B5EF4-FFF2-40B4-BE49-F238E27FC236}">
                <a16:creationId xmlns:a16="http://schemas.microsoft.com/office/drawing/2014/main" id="{8EBA182B-6E46-DC0B-1DB2-29B5FC20FAD9}"/>
              </a:ext>
            </a:extLst>
          </p:cNvPr>
          <p:cNvSpPr/>
          <p:nvPr/>
        </p:nvSpPr>
        <p:spPr>
          <a:xfrm>
            <a:off x="7351510" y="4778313"/>
            <a:ext cx="3055620" cy="365036"/>
          </a:xfrm>
          <a:prstGeom prst="rect">
            <a:avLst/>
          </a:prstGeom>
        </p:spPr>
        <p:txBody>
          <a:bodyPr wrap="square">
            <a:spAutoFit/>
          </a:bodyPr>
          <a:lstStyle/>
          <a:p>
            <a:pPr>
              <a:lnSpc>
                <a:spcPct val="150000"/>
              </a:lnSpc>
            </a:pPr>
            <a:r>
              <a:rPr lang="en-US" altLang="zh-TW" sz="1400" dirty="0">
                <a:solidFill>
                  <a:srgbClr val="0070C0"/>
                </a:solidFill>
                <a:latin typeface="宋体" panose="02010600030101010101" pitchFamily="2" charset="-122"/>
                <a:cs typeface="Times New Roman" pitchFamily="18" charset="0"/>
              </a:rPr>
              <a:t>→</a:t>
            </a:r>
            <a:r>
              <a:rPr lang="en-US" altLang="zh-TW" sz="1100" dirty="0">
                <a:solidFill>
                  <a:srgbClr val="000000"/>
                </a:solidFill>
                <a:latin typeface="宋体" panose="02010600030101010101" pitchFamily="2" charset="-122"/>
                <a:cs typeface="Times New Roman" pitchFamily="18" charset="0"/>
              </a:rPr>
              <a:t>  </a:t>
            </a:r>
            <a:r>
              <a:rPr lang="zh-CN" altLang="en-US" sz="1100" dirty="0">
                <a:solidFill>
                  <a:srgbClr val="000000"/>
                </a:solidFill>
                <a:latin typeface="宋体" panose="02010600030101010101" pitchFamily="2" charset="-122"/>
                <a:cs typeface="Times New Roman" pitchFamily="18" charset="0"/>
              </a:rPr>
              <a:t>齊全產品綫（</a:t>
            </a:r>
            <a:r>
              <a:rPr lang="en-US" altLang="zh-CN" sz="1100" dirty="0">
                <a:solidFill>
                  <a:srgbClr val="000000"/>
                </a:solidFill>
                <a:latin typeface="宋体" panose="02010600030101010101" pitchFamily="2" charset="-122"/>
                <a:cs typeface="Times New Roman" pitchFamily="18" charset="0"/>
              </a:rPr>
              <a:t>Full-line</a:t>
            </a:r>
            <a:r>
              <a:rPr lang="zh-CN" altLang="en-US" sz="1100" dirty="0">
                <a:solidFill>
                  <a:srgbClr val="000000"/>
                </a:solidFill>
                <a:latin typeface="宋体" panose="02010600030101010101" pitchFamily="2" charset="-122"/>
                <a:cs typeface="Times New Roman" pitchFamily="18" charset="0"/>
              </a:rPr>
              <a:t>）</a:t>
            </a:r>
            <a:endParaRPr lang="zh-TW" altLang="en-US" sz="1100" dirty="0">
              <a:solidFill>
                <a:srgbClr val="000000"/>
              </a:solidFill>
              <a:latin typeface="宋体" panose="02010600030101010101" pitchFamily="2" charset="-122"/>
              <a:cs typeface="Times New Roman" pitchFamily="18" charset="0"/>
            </a:endParaRPr>
          </a:p>
        </p:txBody>
      </p:sp>
      <p:sp>
        <p:nvSpPr>
          <p:cNvPr id="41" name="矩形 40">
            <a:extLst>
              <a:ext uri="{FF2B5EF4-FFF2-40B4-BE49-F238E27FC236}">
                <a16:creationId xmlns:a16="http://schemas.microsoft.com/office/drawing/2014/main" id="{1F93EED0-D511-75A7-3B84-3425B843F58F}"/>
              </a:ext>
            </a:extLst>
          </p:cNvPr>
          <p:cNvSpPr/>
          <p:nvPr/>
        </p:nvSpPr>
        <p:spPr>
          <a:xfrm>
            <a:off x="1370990" y="3553735"/>
            <a:ext cx="8780094"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產品組合（</a:t>
            </a:r>
            <a:r>
              <a:rPr lang="en-US" altLang="zh-TW" sz="1100" dirty="0">
                <a:solidFill>
                  <a:srgbClr val="4D4D4D"/>
                </a:solidFill>
                <a:latin typeface="Times New Roman" pitchFamily="18" charset="0"/>
                <a:cs typeface="Times New Roman" pitchFamily="18" charset="0"/>
              </a:rPr>
              <a:t>Product Mix</a:t>
            </a:r>
            <a:r>
              <a:rPr lang="zh-TW" altLang="en-US" sz="1100" dirty="0">
                <a:solidFill>
                  <a:srgbClr val="4D4D4D"/>
                </a:solidFill>
                <a:latin typeface="Times New Roman" pitchFamily="18" charset="0"/>
                <a:cs typeface="Times New Roman" pitchFamily="18" charset="0"/>
              </a:rPr>
              <a:t>），亦稱為產品搭配，係指廠商提供給消費者所有產品缐與產品項目之組合而言。</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例如：美國雅芳（</a:t>
            </a:r>
            <a:r>
              <a:rPr lang="en-US" altLang="zh-TW" sz="1100" dirty="0">
                <a:solidFill>
                  <a:srgbClr val="4D4D4D"/>
                </a:solidFill>
                <a:latin typeface="Times New Roman" pitchFamily="18" charset="0"/>
                <a:cs typeface="Times New Roman" pitchFamily="18" charset="0"/>
              </a:rPr>
              <a:t>Avon</a:t>
            </a:r>
            <a:r>
              <a:rPr lang="zh-TW" altLang="en-US" sz="1100" dirty="0">
                <a:solidFill>
                  <a:srgbClr val="4D4D4D"/>
                </a:solidFill>
                <a:latin typeface="Times New Roman" pitchFamily="18" charset="0"/>
                <a:cs typeface="Times New Roman" pitchFamily="18" charset="0"/>
              </a:rPr>
              <a:t>）公司的產品組合，係由主要三條產品缐所組成，合計大約有 </a:t>
            </a:r>
            <a:r>
              <a:rPr lang="en-US" altLang="zh-TW" sz="1100" dirty="0">
                <a:solidFill>
                  <a:srgbClr val="4D4D4D"/>
                </a:solidFill>
                <a:latin typeface="Times New Roman" pitchFamily="18" charset="0"/>
                <a:cs typeface="Times New Roman" pitchFamily="18" charset="0"/>
              </a:rPr>
              <a:t>1,300 </a:t>
            </a:r>
            <a:r>
              <a:rPr lang="zh-TW" altLang="en-US" sz="1100" dirty="0">
                <a:solidFill>
                  <a:srgbClr val="4D4D4D"/>
                </a:solidFill>
                <a:latin typeface="Times New Roman" pitchFamily="18" charset="0"/>
                <a:cs typeface="Times New Roman" pitchFamily="18" charset="0"/>
              </a:rPr>
              <a:t>項產品。</a:t>
            </a:r>
          </a:p>
        </p:txBody>
      </p:sp>
    </p:spTree>
    <p:extLst>
      <p:ext uri="{BB962C8B-B14F-4D97-AF65-F5344CB8AC3E}">
        <p14:creationId xmlns:p14="http://schemas.microsoft.com/office/powerpoint/2010/main" val="2521407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產</a:t>
            </a:r>
            <a:r>
              <a:rPr lang="zh-CN" altLang="en-US" sz="900" dirty="0">
                <a:solidFill>
                  <a:srgbClr val="000000"/>
                </a:solidFill>
                <a:latin typeface="Times New Roman" pitchFamily="18" charset="0"/>
                <a:cs typeface="Times New Roman" pitchFamily="18" charset="0"/>
              </a:rPr>
              <a:t>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銷售對象為服務</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1906621" y="746220"/>
            <a:ext cx="7957226"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服務</a:t>
            </a:r>
            <a:r>
              <a:rPr lang="zh-CN" altLang="en-US" sz="1100" dirty="0">
                <a:solidFill>
                  <a:srgbClr val="4D4D4D"/>
                </a:solidFill>
                <a:latin typeface="Times New Roman" pitchFamily="18" charset="0"/>
                <a:cs typeface="Times New Roman" pitchFamily="18" charset="0"/>
              </a:rPr>
              <a:t>業</a:t>
            </a:r>
            <a:r>
              <a:rPr lang="zh-TW" altLang="en-US" sz="1100" dirty="0">
                <a:solidFill>
                  <a:srgbClr val="4D4D4D"/>
                </a:solidFill>
                <a:latin typeface="Times New Roman" pitchFamily="18" charset="0"/>
                <a:cs typeface="Times New Roman" pitchFamily="18" charset="0"/>
              </a:rPr>
              <a:t>之特性</a:t>
            </a:r>
          </a:p>
          <a:p>
            <a:pPr>
              <a:lnSpc>
                <a:spcPct val="150000"/>
              </a:lnSpc>
            </a:pPr>
            <a:r>
              <a:rPr lang="zh-TW" altLang="en-US" sz="1100" dirty="0">
                <a:solidFill>
                  <a:srgbClr val="4D4D4D"/>
                </a:solidFill>
                <a:latin typeface="Times New Roman" pitchFamily="18" charset="0"/>
                <a:cs typeface="Times New Roman" pitchFamily="18" charset="0"/>
              </a:rPr>
              <a:t>一般而言，行銷之服務具有以下四種特性：</a:t>
            </a:r>
          </a:p>
        </p:txBody>
      </p:sp>
      <p:sp>
        <p:nvSpPr>
          <p:cNvPr id="2" name="左大括号 1">
            <a:extLst>
              <a:ext uri="{FF2B5EF4-FFF2-40B4-BE49-F238E27FC236}">
                <a16:creationId xmlns:a16="http://schemas.microsoft.com/office/drawing/2014/main" id="{92C7FAF6-6407-AF2B-7901-7CE64357E25D}"/>
              </a:ext>
            </a:extLst>
          </p:cNvPr>
          <p:cNvSpPr/>
          <p:nvPr/>
        </p:nvSpPr>
        <p:spPr>
          <a:xfrm>
            <a:off x="3671937" y="1648416"/>
            <a:ext cx="236919"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3885676-E1AC-DC05-7943-D3C82C97B4B1}"/>
              </a:ext>
            </a:extLst>
          </p:cNvPr>
          <p:cNvSpPr/>
          <p:nvPr/>
        </p:nvSpPr>
        <p:spPr>
          <a:xfrm>
            <a:off x="2577830" y="2173321"/>
            <a:ext cx="1091628"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服務業之特性</a:t>
            </a:r>
          </a:p>
        </p:txBody>
      </p:sp>
      <p:sp>
        <p:nvSpPr>
          <p:cNvPr id="5" name="矩形 4">
            <a:extLst>
              <a:ext uri="{FF2B5EF4-FFF2-40B4-BE49-F238E27FC236}">
                <a16:creationId xmlns:a16="http://schemas.microsoft.com/office/drawing/2014/main" id="{0B57E602-9927-DD47-1B17-CB4B1EA7BFB1}"/>
              </a:ext>
            </a:extLst>
          </p:cNvPr>
          <p:cNvSpPr/>
          <p:nvPr/>
        </p:nvSpPr>
        <p:spPr>
          <a:xfrm>
            <a:off x="3913818" y="1594010"/>
            <a:ext cx="30706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、無形的（</a:t>
            </a:r>
            <a:r>
              <a:rPr lang="en-US" altLang="zh-TW" sz="1100" dirty="0">
                <a:solidFill>
                  <a:srgbClr val="000000"/>
                </a:solidFill>
                <a:latin typeface="Times New Roman" pitchFamily="18" charset="0"/>
                <a:cs typeface="Times New Roman" pitchFamily="18" charset="0"/>
              </a:rPr>
              <a:t>Intangibility</a:t>
            </a:r>
            <a:r>
              <a:rPr lang="zh-TW" altLang="en-US" sz="1100" dirty="0">
                <a:solidFill>
                  <a:srgbClr val="000000"/>
                </a:solidFill>
                <a:latin typeface="Times New Roman" pitchFamily="18" charset="0"/>
                <a:cs typeface="Times New Roman" pitchFamily="18" charset="0"/>
              </a:rPr>
              <a:t>）（亦稱不可觸及性）</a:t>
            </a:r>
          </a:p>
        </p:txBody>
      </p:sp>
      <p:sp>
        <p:nvSpPr>
          <p:cNvPr id="6" name="矩形 5">
            <a:extLst>
              <a:ext uri="{FF2B5EF4-FFF2-40B4-BE49-F238E27FC236}">
                <a16:creationId xmlns:a16="http://schemas.microsoft.com/office/drawing/2014/main" id="{6F731B31-0CA0-9216-AC02-4F3F6C6C7E29}"/>
              </a:ext>
            </a:extLst>
          </p:cNvPr>
          <p:cNvSpPr/>
          <p:nvPr/>
        </p:nvSpPr>
        <p:spPr>
          <a:xfrm>
            <a:off x="3913815" y="1965058"/>
            <a:ext cx="30706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it-IT" sz="1100" dirty="0">
                <a:solidFill>
                  <a:srgbClr val="000000"/>
                </a:solidFill>
                <a:latin typeface="Times New Roman" pitchFamily="18" charset="0"/>
                <a:cs typeface="Times New Roman" pitchFamily="18" charset="0"/>
              </a:rPr>
              <a:t>、不可分割性（</a:t>
            </a:r>
            <a:r>
              <a:rPr lang="it-IT" altLang="zh-TW" sz="1100" dirty="0">
                <a:solidFill>
                  <a:srgbClr val="000000"/>
                </a:solidFill>
                <a:latin typeface="Times New Roman" pitchFamily="18" charset="0"/>
                <a:cs typeface="Times New Roman" pitchFamily="18" charset="0"/>
              </a:rPr>
              <a:t>Inseparability</a:t>
            </a:r>
            <a:r>
              <a:rPr lang="zh-TW" altLang="it-IT"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644E2878-EF50-1B96-33C0-3E0D10D0FEB1}"/>
              </a:ext>
            </a:extLst>
          </p:cNvPr>
          <p:cNvSpPr/>
          <p:nvPr/>
        </p:nvSpPr>
        <p:spPr>
          <a:xfrm>
            <a:off x="3913815" y="2323914"/>
            <a:ext cx="307064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、可變動性（</a:t>
            </a:r>
            <a:r>
              <a:rPr lang="en-US" altLang="zh-TW" sz="1100" dirty="0">
                <a:solidFill>
                  <a:srgbClr val="000000"/>
                </a:solidFill>
                <a:latin typeface="Times New Roman" pitchFamily="18" charset="0"/>
                <a:cs typeface="Times New Roman" pitchFamily="18" charset="0"/>
              </a:rPr>
              <a:t>Variability</a:t>
            </a:r>
            <a:r>
              <a:rPr lang="zh-TW" altLang="en-US" sz="1100" dirty="0">
                <a:solidFill>
                  <a:srgbClr val="000000"/>
                </a:solidFill>
                <a:latin typeface="Times New Roman" pitchFamily="18" charset="0"/>
                <a:cs typeface="Times New Roman" pitchFamily="18" charset="0"/>
              </a:rPr>
              <a:t>）（亦稱品質差異性）</a:t>
            </a:r>
          </a:p>
        </p:txBody>
      </p:sp>
      <p:sp>
        <p:nvSpPr>
          <p:cNvPr id="10" name="矩形 9">
            <a:extLst>
              <a:ext uri="{FF2B5EF4-FFF2-40B4-BE49-F238E27FC236}">
                <a16:creationId xmlns:a16="http://schemas.microsoft.com/office/drawing/2014/main" id="{D94419AE-B5D1-E5C7-EE59-ED28558FF379}"/>
              </a:ext>
            </a:extLst>
          </p:cNvPr>
          <p:cNvSpPr/>
          <p:nvPr/>
        </p:nvSpPr>
        <p:spPr>
          <a:xfrm>
            <a:off x="3913814" y="2682770"/>
            <a:ext cx="30706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、易毀滅性（</a:t>
            </a:r>
            <a:r>
              <a:rPr lang="en-US" altLang="zh-TW" sz="1100" dirty="0">
                <a:solidFill>
                  <a:srgbClr val="000000"/>
                </a:solidFill>
                <a:latin typeface="Times New Roman" pitchFamily="18" charset="0"/>
                <a:cs typeface="Times New Roman" pitchFamily="18" charset="0"/>
              </a:rPr>
              <a:t>Perishability</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238417ED-8C7D-AA93-0519-B907AF698D03}"/>
              </a:ext>
            </a:extLst>
          </p:cNvPr>
          <p:cNvSpPr/>
          <p:nvPr/>
        </p:nvSpPr>
        <p:spPr>
          <a:xfrm>
            <a:off x="1906621" y="3324759"/>
            <a:ext cx="7957226"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服務業供需之策略</a:t>
            </a:r>
          </a:p>
          <a:p>
            <a:pPr>
              <a:lnSpc>
                <a:spcPct val="150000"/>
              </a:lnSpc>
            </a:pPr>
            <a:r>
              <a:rPr lang="zh-TW" altLang="en-US" sz="1100" dirty="0">
                <a:solidFill>
                  <a:srgbClr val="4D4D4D"/>
                </a:solidFill>
                <a:latin typeface="Times New Roman" pitchFamily="18" charset="0"/>
                <a:cs typeface="Times New Roman" pitchFamily="18" charset="0"/>
              </a:rPr>
              <a:t>行銷學家賽瑟（</a:t>
            </a:r>
            <a:r>
              <a:rPr lang="en-US" altLang="zh-TW" sz="1100" dirty="0">
                <a:solidFill>
                  <a:srgbClr val="4D4D4D"/>
                </a:solidFill>
                <a:latin typeface="Times New Roman" pitchFamily="18" charset="0"/>
                <a:cs typeface="Times New Roman" pitchFamily="18" charset="0"/>
              </a:rPr>
              <a:t>Sasser</a:t>
            </a:r>
            <a:r>
              <a:rPr lang="zh-TW" altLang="en-US" sz="1100" dirty="0">
                <a:solidFill>
                  <a:srgbClr val="4D4D4D"/>
                </a:solidFill>
                <a:latin typeface="Times New Roman" pitchFamily="18" charset="0"/>
                <a:cs typeface="Times New Roman" pitchFamily="18" charset="0"/>
              </a:rPr>
              <a:t>），曾就如何使服務業的需求和供給有效配合，提出一些策略：</a:t>
            </a:r>
          </a:p>
        </p:txBody>
      </p:sp>
      <p:sp>
        <p:nvSpPr>
          <p:cNvPr id="13" name="左大括号 12">
            <a:extLst>
              <a:ext uri="{FF2B5EF4-FFF2-40B4-BE49-F238E27FC236}">
                <a16:creationId xmlns:a16="http://schemas.microsoft.com/office/drawing/2014/main" id="{D2B0251B-96F6-4CDD-0BE8-9E854191B52D}"/>
              </a:ext>
            </a:extLst>
          </p:cNvPr>
          <p:cNvSpPr/>
          <p:nvPr/>
        </p:nvSpPr>
        <p:spPr>
          <a:xfrm>
            <a:off x="3671937" y="4207499"/>
            <a:ext cx="236919"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04BBBC7-2A6D-DBC5-1996-EDD047747EBA}"/>
              </a:ext>
            </a:extLst>
          </p:cNvPr>
          <p:cNvSpPr/>
          <p:nvPr/>
        </p:nvSpPr>
        <p:spPr>
          <a:xfrm>
            <a:off x="1605064" y="4732404"/>
            <a:ext cx="206439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服務業供需策略</a:t>
            </a:r>
            <a:r>
              <a:rPr lang="zh-CN" altLang="en-US" sz="1100" dirty="0">
                <a:solidFill>
                  <a:srgbClr val="000000"/>
                </a:solidFill>
                <a:latin typeface="Times New Roman" pitchFamily="18" charset="0"/>
                <a:cs typeface="Times New Roman" pitchFamily="18" charset="0"/>
              </a:rPr>
              <a:t>之需求面調整</a:t>
            </a:r>
          </a:p>
        </p:txBody>
      </p:sp>
      <p:sp>
        <p:nvSpPr>
          <p:cNvPr id="15" name="矩形 14">
            <a:extLst>
              <a:ext uri="{FF2B5EF4-FFF2-40B4-BE49-F238E27FC236}">
                <a16:creationId xmlns:a16="http://schemas.microsoft.com/office/drawing/2014/main" id="{131343AC-5CAC-3698-6A25-E0433BF1311F}"/>
              </a:ext>
            </a:extLst>
          </p:cNvPr>
          <p:cNvSpPr/>
          <p:nvPr/>
        </p:nvSpPr>
        <p:spPr>
          <a:xfrm>
            <a:off x="3913818" y="4153093"/>
            <a:ext cx="399476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、差別定價（</a:t>
            </a:r>
            <a:r>
              <a:rPr lang="en-US" altLang="zh-TW" sz="1100" dirty="0">
                <a:solidFill>
                  <a:srgbClr val="000000"/>
                </a:solidFill>
                <a:latin typeface="Times New Roman" pitchFamily="18" charset="0"/>
                <a:cs typeface="Times New Roman" pitchFamily="18" charset="0"/>
              </a:rPr>
              <a:t>Differential Pricing</a:t>
            </a:r>
            <a:r>
              <a:rPr lang="zh-TW"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34B37424-0763-4E55-48BD-0CB921931260}"/>
              </a:ext>
            </a:extLst>
          </p:cNvPr>
          <p:cNvSpPr/>
          <p:nvPr/>
        </p:nvSpPr>
        <p:spPr>
          <a:xfrm>
            <a:off x="3913815" y="4524141"/>
            <a:ext cx="399476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it-IT"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補償性的服務（</a:t>
            </a:r>
            <a:r>
              <a:rPr lang="en-US" altLang="zh-TW" sz="1100" dirty="0">
                <a:solidFill>
                  <a:srgbClr val="000000"/>
                </a:solidFill>
                <a:latin typeface="Times New Roman" pitchFamily="18" charset="0"/>
                <a:cs typeface="Times New Roman" pitchFamily="18" charset="0"/>
              </a:rPr>
              <a:t>Complementary Services</a:t>
            </a:r>
            <a:r>
              <a:rPr lang="zh-TW" altLang="en-US" sz="1100" dirty="0">
                <a:solidFill>
                  <a:srgbClr val="000000"/>
                </a:solidFill>
                <a:latin typeface="Times New Roman" pitchFamily="18" charset="0"/>
                <a:cs typeface="Times New Roman" pitchFamily="18" charset="0"/>
              </a:rPr>
              <a:t>）</a:t>
            </a:r>
          </a:p>
        </p:txBody>
      </p:sp>
      <p:sp>
        <p:nvSpPr>
          <p:cNvPr id="17" name="矩形 16">
            <a:extLst>
              <a:ext uri="{FF2B5EF4-FFF2-40B4-BE49-F238E27FC236}">
                <a16:creationId xmlns:a16="http://schemas.microsoft.com/office/drawing/2014/main" id="{88BB4537-EAAA-7EE2-712A-64A2C110D3D8}"/>
              </a:ext>
            </a:extLst>
          </p:cNvPr>
          <p:cNvSpPr/>
          <p:nvPr/>
        </p:nvSpPr>
        <p:spPr>
          <a:xfrm>
            <a:off x="3913815" y="4882997"/>
            <a:ext cx="399477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、培養非顛峰期的需求（</a:t>
            </a:r>
            <a:r>
              <a:rPr lang="en-US" altLang="zh-TW" sz="1100" dirty="0">
                <a:solidFill>
                  <a:srgbClr val="000000"/>
                </a:solidFill>
                <a:latin typeface="Times New Roman" pitchFamily="18" charset="0"/>
                <a:cs typeface="Times New Roman" pitchFamily="18" charset="0"/>
              </a:rPr>
              <a:t>Nonpeak Demand Can be Cultivated</a:t>
            </a:r>
            <a:r>
              <a:rPr lang="zh-TW" altLang="en-US" sz="1100"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262B32C9-0B71-24EB-6B04-4773A1E6AB4F}"/>
              </a:ext>
            </a:extLst>
          </p:cNvPr>
          <p:cNvSpPr/>
          <p:nvPr/>
        </p:nvSpPr>
        <p:spPr>
          <a:xfrm>
            <a:off x="3913814" y="5241853"/>
            <a:ext cx="399476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、預約制度（</a:t>
            </a:r>
            <a:r>
              <a:rPr lang="en-US" altLang="zh-TW" sz="1100" dirty="0">
                <a:solidFill>
                  <a:srgbClr val="000000"/>
                </a:solidFill>
                <a:latin typeface="Times New Roman" pitchFamily="18" charset="0"/>
                <a:cs typeface="Times New Roman" pitchFamily="18" charset="0"/>
              </a:rPr>
              <a:t>Reservation Systems</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100156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產</a:t>
            </a:r>
            <a:r>
              <a:rPr lang="zh-CN" altLang="en-US" sz="900" dirty="0">
                <a:solidFill>
                  <a:srgbClr val="000000"/>
                </a:solidFill>
                <a:latin typeface="Times New Roman" pitchFamily="18" charset="0"/>
                <a:cs typeface="Times New Roman" pitchFamily="18" charset="0"/>
              </a:rPr>
              <a:t>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銷售對象為服務</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799790" y="870195"/>
            <a:ext cx="9922493"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五種顧客：「廣義顧客」的範疇（五種不同的顧客類型）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要從更高更廣的視野，來定義顧客的範疇。</a:t>
            </a:r>
          </a:p>
          <a:p>
            <a:pPr>
              <a:lnSpc>
                <a:spcPct val="150000"/>
              </a:lnSpc>
            </a:pPr>
            <a:r>
              <a:rPr lang="zh-TW" altLang="en-US" sz="1100" dirty="0">
                <a:solidFill>
                  <a:srgbClr val="4D4D4D"/>
                </a:solidFill>
                <a:latin typeface="Times New Roman" pitchFamily="18" charset="0"/>
                <a:cs typeface="Times New Roman" pitchFamily="18" charset="0"/>
              </a:rPr>
              <a:t>顧客不是只有一種。不是只有向我們買東西的才算是顧客，他們屬於「直接」的顧客群。另外有所謂「間接」的顧客群，則包括公司的員工、上遊供應商、下遊通路商以及競爭對手的顧客，這些都是讓一個企業具競爭力的重要夥伴顧客，都是屬於關係行銷的重要資產（</a:t>
            </a:r>
            <a:r>
              <a:rPr lang="en-US" altLang="zh-TW" sz="1100" dirty="0">
                <a:solidFill>
                  <a:srgbClr val="4D4D4D"/>
                </a:solidFill>
                <a:latin typeface="Times New Roman" pitchFamily="18" charset="0"/>
                <a:cs typeface="Times New Roman" pitchFamily="18" charset="0"/>
              </a:rPr>
              <a:t>Relations Marketing</a:t>
            </a:r>
            <a:r>
              <a:rPr lang="zh-TW" altLang="en-US" sz="1100" dirty="0">
                <a:solidFill>
                  <a:srgbClr val="4D4D4D"/>
                </a:solidFill>
                <a:latin typeface="Times New Roman" pitchFamily="18" charset="0"/>
                <a:cs typeface="Times New Roman" pitchFamily="18" charset="0"/>
              </a:rPr>
              <a:t>）。</a:t>
            </a:r>
          </a:p>
        </p:txBody>
      </p:sp>
      <p:sp>
        <p:nvSpPr>
          <p:cNvPr id="2" name="矩形 1">
            <a:extLst>
              <a:ext uri="{FF2B5EF4-FFF2-40B4-BE49-F238E27FC236}">
                <a16:creationId xmlns:a16="http://schemas.microsoft.com/office/drawing/2014/main" id="{52BC530F-B23B-7BCC-45F2-42B29E255B92}"/>
              </a:ext>
            </a:extLst>
          </p:cNvPr>
          <p:cNvSpPr/>
          <p:nvPr/>
        </p:nvSpPr>
        <p:spPr>
          <a:xfrm>
            <a:off x="606717" y="2087026"/>
            <a:ext cx="1087079"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一）</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外部供應商</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（上遊廠商）</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9307CEC7-B68E-1B77-8232-190C925488F3}"/>
              </a:ext>
            </a:extLst>
          </p:cNvPr>
          <p:cNvSpPr/>
          <p:nvPr/>
        </p:nvSpPr>
        <p:spPr>
          <a:xfrm>
            <a:off x="2290763" y="2087026"/>
            <a:ext cx="1107499"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（二）</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内部顧客</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（公司員工）</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69890A47-73E2-9BED-A230-8C38D459EB52}"/>
              </a:ext>
            </a:extLst>
          </p:cNvPr>
          <p:cNvSpPr/>
          <p:nvPr/>
        </p:nvSpPr>
        <p:spPr>
          <a:xfrm>
            <a:off x="3995996" y="2087026"/>
            <a:ext cx="249369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（三）</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批發商、代理商、經銷商、零售商</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（下遊通路商）</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5BB4868F-3BA5-40E4-00DF-D23E32D780E1}"/>
              </a:ext>
            </a:extLst>
          </p:cNvPr>
          <p:cNvSpPr/>
          <p:nvPr/>
        </p:nvSpPr>
        <p:spPr>
          <a:xfrm>
            <a:off x="1698625"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2A2CFF10-3503-0D86-1712-CDF1B220C593}"/>
              </a:ext>
            </a:extLst>
          </p:cNvPr>
          <p:cNvSpPr/>
          <p:nvPr/>
        </p:nvSpPr>
        <p:spPr>
          <a:xfrm>
            <a:off x="7081830" y="2087026"/>
            <a:ext cx="156687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四）</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本公司現有的顧客</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（既有的忠誠顧客）</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0" name="矩形 19">
            <a:extLst>
              <a:ext uri="{FF2B5EF4-FFF2-40B4-BE49-F238E27FC236}">
                <a16:creationId xmlns:a16="http://schemas.microsoft.com/office/drawing/2014/main" id="{EDA754FA-A5E8-8BD8-CD38-3DA2CDC3F463}"/>
              </a:ext>
            </a:extLst>
          </p:cNvPr>
          <p:cNvSpPr/>
          <p:nvPr/>
        </p:nvSpPr>
        <p:spPr>
          <a:xfrm>
            <a:off x="3401060"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6E59EFAB-4C0F-F593-BAEF-572FEA3C825B}"/>
              </a:ext>
            </a:extLst>
          </p:cNvPr>
          <p:cNvSpPr/>
          <p:nvPr/>
        </p:nvSpPr>
        <p:spPr>
          <a:xfrm>
            <a:off x="6489692"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5154C45E-32BB-04FA-A362-75358703E1D9}"/>
              </a:ext>
            </a:extLst>
          </p:cNvPr>
          <p:cNvSpPr/>
          <p:nvPr/>
        </p:nvSpPr>
        <p:spPr>
          <a:xfrm>
            <a:off x="8648700"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4" name="矩形 23">
            <a:extLst>
              <a:ext uri="{FF2B5EF4-FFF2-40B4-BE49-F238E27FC236}">
                <a16:creationId xmlns:a16="http://schemas.microsoft.com/office/drawing/2014/main" id="{7DC42C63-136A-F897-DFB4-8F5C10A01DF3}"/>
              </a:ext>
            </a:extLst>
          </p:cNvPr>
          <p:cNvSpPr/>
          <p:nvPr/>
        </p:nvSpPr>
        <p:spPr>
          <a:xfrm>
            <a:off x="9240838" y="2087026"/>
            <a:ext cx="1595802"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五）</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競爭對手的現有顧客</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（潛在的顧客）</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5" name="矩形 24">
            <a:extLst>
              <a:ext uri="{FF2B5EF4-FFF2-40B4-BE49-F238E27FC236}">
                <a16:creationId xmlns:a16="http://schemas.microsoft.com/office/drawing/2014/main" id="{3B59BCE5-68C8-415B-FF1C-40AC5E6BD848}"/>
              </a:ext>
            </a:extLst>
          </p:cNvPr>
          <p:cNvSpPr/>
          <p:nvPr/>
        </p:nvSpPr>
        <p:spPr>
          <a:xfrm>
            <a:off x="799790" y="3582529"/>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「顧客滿意經營」（</a:t>
            </a:r>
            <a:r>
              <a:rPr lang="en-US" altLang="zh-TW" sz="1100" dirty="0">
                <a:solidFill>
                  <a:srgbClr val="4D4D4D"/>
                </a:solidFill>
                <a:latin typeface="Times New Roman" pitchFamily="18" charset="0"/>
                <a:cs typeface="Times New Roman" pitchFamily="18" charset="0"/>
              </a:rPr>
              <a:t>Customers Satisfaction, CS</a:t>
            </a:r>
            <a:r>
              <a:rPr lang="zh-TW" altLang="en-US" sz="1100" dirty="0">
                <a:solidFill>
                  <a:srgbClr val="4D4D4D"/>
                </a:solidFill>
                <a:latin typeface="Times New Roman" pitchFamily="18" charset="0"/>
                <a:cs typeface="Times New Roman" pitchFamily="18" charset="0"/>
              </a:rPr>
              <a:t>）影響的四層次廣義面向</a:t>
            </a:r>
          </a:p>
        </p:txBody>
      </p:sp>
      <p:sp>
        <p:nvSpPr>
          <p:cNvPr id="26" name="矩形 25">
            <a:extLst>
              <a:ext uri="{FF2B5EF4-FFF2-40B4-BE49-F238E27FC236}">
                <a16:creationId xmlns:a16="http://schemas.microsoft.com/office/drawing/2014/main" id="{F9313E35-94E5-0E44-4839-A4196BE5B5DB}"/>
              </a:ext>
            </a:extLst>
          </p:cNvPr>
          <p:cNvSpPr/>
          <p:nvPr/>
        </p:nvSpPr>
        <p:spPr>
          <a:xfrm>
            <a:off x="1135766" y="4304060"/>
            <a:ext cx="127240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一）</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既有的顧客滿意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7" name="矩形 26">
            <a:extLst>
              <a:ext uri="{FF2B5EF4-FFF2-40B4-BE49-F238E27FC236}">
                <a16:creationId xmlns:a16="http://schemas.microsoft.com/office/drawing/2014/main" id="{D1385687-6874-DB01-9840-D7D592FE13D2}"/>
              </a:ext>
            </a:extLst>
          </p:cNvPr>
          <p:cNvSpPr/>
          <p:nvPr/>
        </p:nvSpPr>
        <p:spPr>
          <a:xfrm>
            <a:off x="3005138" y="4304060"/>
            <a:ext cx="3690052"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（二）</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廣義的顧客滿意</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（員工滿意、競爭對手顧客滿意、零售通路商滿意）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2BFDFD7F-5082-2990-576E-8D8CD0361DE9}"/>
              </a:ext>
            </a:extLst>
          </p:cNvPr>
          <p:cNvSpPr/>
          <p:nvPr/>
        </p:nvSpPr>
        <p:spPr>
          <a:xfrm>
            <a:off x="7288727" y="4304060"/>
            <a:ext cx="127926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（三）</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大眾股東的滿意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A47C825C-8834-6B6F-CBE0-65EC15D5571F}"/>
              </a:ext>
            </a:extLst>
          </p:cNvPr>
          <p:cNvSpPr/>
          <p:nvPr/>
        </p:nvSpPr>
        <p:spPr>
          <a:xfrm>
            <a:off x="2413000" y="438533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13B674F5-AC4A-BAD6-0DC3-7D45480B6BDF}"/>
              </a:ext>
            </a:extLst>
          </p:cNvPr>
          <p:cNvSpPr/>
          <p:nvPr/>
        </p:nvSpPr>
        <p:spPr>
          <a:xfrm>
            <a:off x="9162929" y="4304062"/>
            <a:ext cx="127926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四）</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整個社會的滿意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31" name="矩形 30">
            <a:extLst>
              <a:ext uri="{FF2B5EF4-FFF2-40B4-BE49-F238E27FC236}">
                <a16:creationId xmlns:a16="http://schemas.microsoft.com/office/drawing/2014/main" id="{97D1DA19-606E-10E7-B834-161F8579A96D}"/>
              </a:ext>
            </a:extLst>
          </p:cNvPr>
          <p:cNvSpPr/>
          <p:nvPr/>
        </p:nvSpPr>
        <p:spPr>
          <a:xfrm>
            <a:off x="6695190" y="438533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FDD32A38-BDBA-866A-67FC-D9EEEC987E3C}"/>
              </a:ext>
            </a:extLst>
          </p:cNvPr>
          <p:cNvSpPr/>
          <p:nvPr/>
        </p:nvSpPr>
        <p:spPr>
          <a:xfrm>
            <a:off x="8570791" y="4385333"/>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Tree>
    <p:extLst>
      <p:ext uri="{BB962C8B-B14F-4D97-AF65-F5344CB8AC3E}">
        <p14:creationId xmlns:p14="http://schemas.microsoft.com/office/powerpoint/2010/main" val="1309309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產</a:t>
            </a:r>
            <a:r>
              <a:rPr lang="zh-CN" altLang="en-US" sz="900" dirty="0">
                <a:solidFill>
                  <a:srgbClr val="000000"/>
                </a:solidFill>
                <a:latin typeface="Times New Roman" pitchFamily="18" charset="0"/>
                <a:cs typeface="Times New Roman" pitchFamily="18" charset="0"/>
              </a:rPr>
              <a:t>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銷售對象為服務</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581345" y="604163"/>
            <a:ext cx="9001435"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服務業營運「關鍵績效指標」（</a:t>
            </a:r>
            <a:r>
              <a:rPr lang="en-US" altLang="zh-TW" sz="1100" dirty="0">
                <a:solidFill>
                  <a:srgbClr val="4D4D4D"/>
                </a:solidFill>
                <a:latin typeface="Times New Roman" pitchFamily="18" charset="0"/>
                <a:cs typeface="Times New Roman" pitchFamily="18" charset="0"/>
              </a:rPr>
              <a:t>Key Performance Indicator, KPI</a:t>
            </a:r>
            <a:r>
              <a:rPr lang="zh-TW" altLang="en-US" sz="1100" dirty="0">
                <a:solidFill>
                  <a:srgbClr val="4D4D4D"/>
                </a:solidFill>
                <a:latin typeface="Times New Roman" pitchFamily="18" charset="0"/>
                <a:cs typeface="Times New Roman" pitchFamily="18" charset="0"/>
              </a:rPr>
              <a:t>）</a:t>
            </a:r>
          </a:p>
        </p:txBody>
      </p:sp>
      <p:graphicFrame>
        <p:nvGraphicFramePr>
          <p:cNvPr id="10" name="表格 9">
            <a:extLst>
              <a:ext uri="{FF2B5EF4-FFF2-40B4-BE49-F238E27FC236}">
                <a16:creationId xmlns:a16="http://schemas.microsoft.com/office/drawing/2014/main" id="{BA4EF64C-9B9B-9C91-0C8D-6B9F24CAFE49}"/>
              </a:ext>
            </a:extLst>
          </p:cNvPr>
          <p:cNvGraphicFramePr>
            <a:graphicFrameLocks noGrp="1"/>
          </p:cNvGraphicFramePr>
          <p:nvPr>
            <p:extLst>
              <p:ext uri="{D42A27DB-BD31-4B8C-83A1-F6EECF244321}">
                <p14:modId xmlns:p14="http://schemas.microsoft.com/office/powerpoint/2010/main" val="3721427233"/>
              </p:ext>
            </p:extLst>
          </p:nvPr>
        </p:nvGraphicFramePr>
        <p:xfrm>
          <a:off x="278739" y="3306840"/>
          <a:ext cx="10907394" cy="2471322"/>
        </p:xfrm>
        <a:graphic>
          <a:graphicData uri="http://schemas.openxmlformats.org/drawingml/2006/table">
            <a:tbl>
              <a:tblPr firstRow="1" firstCol="1" bandRow="1"/>
              <a:tblGrid>
                <a:gridCol w="1930286">
                  <a:extLst>
                    <a:ext uri="{9D8B030D-6E8A-4147-A177-3AD203B41FA5}">
                      <a16:colId xmlns:a16="http://schemas.microsoft.com/office/drawing/2014/main" val="4262438072"/>
                    </a:ext>
                  </a:extLst>
                </a:gridCol>
                <a:gridCol w="1671170">
                  <a:extLst>
                    <a:ext uri="{9D8B030D-6E8A-4147-A177-3AD203B41FA5}">
                      <a16:colId xmlns:a16="http://schemas.microsoft.com/office/drawing/2014/main" val="1368984566"/>
                    </a:ext>
                  </a:extLst>
                </a:gridCol>
                <a:gridCol w="1956745">
                  <a:extLst>
                    <a:ext uri="{9D8B030D-6E8A-4147-A177-3AD203B41FA5}">
                      <a16:colId xmlns:a16="http://schemas.microsoft.com/office/drawing/2014/main" val="1899179322"/>
                    </a:ext>
                  </a:extLst>
                </a:gridCol>
                <a:gridCol w="1840803">
                  <a:extLst>
                    <a:ext uri="{9D8B030D-6E8A-4147-A177-3AD203B41FA5}">
                      <a16:colId xmlns:a16="http://schemas.microsoft.com/office/drawing/2014/main" val="3904010985"/>
                    </a:ext>
                  </a:extLst>
                </a:gridCol>
                <a:gridCol w="1817793">
                  <a:extLst>
                    <a:ext uri="{9D8B030D-6E8A-4147-A177-3AD203B41FA5}">
                      <a16:colId xmlns:a16="http://schemas.microsoft.com/office/drawing/2014/main" val="3862379269"/>
                    </a:ext>
                  </a:extLst>
                </a:gridCol>
                <a:gridCol w="1690597">
                  <a:extLst>
                    <a:ext uri="{9D8B030D-6E8A-4147-A177-3AD203B41FA5}">
                      <a16:colId xmlns:a16="http://schemas.microsoft.com/office/drawing/2014/main" val="375626541"/>
                    </a:ext>
                  </a:extLst>
                </a:gridCol>
              </a:tblGrid>
              <a:tr h="231989">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顧客戰略</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客服中心</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銷售</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行銷比例</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會員經營與服務</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經營</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250555"/>
                  </a:ext>
                </a:extLst>
              </a:tr>
              <a:tr h="2239333">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、顧客滿意度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、新顧客占總顧客數之比例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、既有顧客占總顧客數之比例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、顧客每年或每月消費次數及金額</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、停滯顧客數占總顧客數之比例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、顧客終身</a:t>
                      </a:r>
                      <a:r>
                        <a:rPr lang="zh-TW" altLang="en-US" sz="900" kern="100" dirty="0">
                          <a:effectLst/>
                          <a:latin typeface="等线" panose="02010600030101010101" pitchFamily="2" charset="-122"/>
                          <a:ea typeface="等线" panose="02010600030101010101" pitchFamily="2" charset="-122"/>
                          <a:cs typeface="Times New Roman" panose="02020603050405020304" pitchFamily="18" charset="0"/>
                        </a:rPr>
                        <a:t>價値</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、其他</a:t>
                      </a: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、平均接起電話速度（秒數）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、平均回答時間</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、平均每天處理件數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、平均每件處理成本估計</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、一次解決問題比例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、客服人員滿意度與離職率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、平均訪問顧客數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、收到訂單占總訪問顧客數之比例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、平均交貨天數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、平均準時交貨比例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、銷售費用比例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、平均每年銷售生產總</a:t>
                      </a:r>
                      <a:r>
                        <a:rPr lang="zh-TW" altLang="en-US" sz="900" kern="100" dirty="0">
                          <a:effectLst/>
                          <a:latin typeface="等线" panose="02010600030101010101" pitchFamily="2" charset="-122"/>
                          <a:ea typeface="等线" panose="02010600030101010101" pitchFamily="2" charset="-122"/>
                          <a:cs typeface="Times New Roman" panose="02020603050405020304" pitchFamily="18" charset="0"/>
                        </a:rPr>
                        <a:t>値</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、平均業績達成目標預算比例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、交叉行銷成功率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、電話行銷平均成功率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、促銷接到訂單投入成本比例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、廣告投入占總營收比例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、直效行銷（</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Direct Marketing</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）郵寄回應率</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、品牌形象度排名</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、定位成功度</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、各通路結構比例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、戶外活動平均每次來客數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、顧客平均再來購次數與再購率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、平均顧客電話問候次數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、會員顧客分級制度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、貴賓</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顧客服務擴增項目</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、會員信用卡刷卡使用率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、會員資料庫項目增加及更新率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、會員來電詢問率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、其他</a:t>
                      </a: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、市場占有率變化</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、每位員工生產力（銷售額）</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、新產品上市率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、新品與舊品營收結構比例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、員工滿意度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、毛利率變化</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、純益率變化</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、營收成長率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、顧客分散程度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、製造良率提升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、資金成本降低</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、管銷售費用控制</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、存貨降低</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、人員數控制</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15</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847283"/>
                  </a:ext>
                </a:extLst>
              </a:tr>
            </a:tbl>
          </a:graphicData>
        </a:graphic>
      </p:graphicFrame>
      <p:sp>
        <p:nvSpPr>
          <p:cNvPr id="11" name="矩形 10">
            <a:extLst>
              <a:ext uri="{FF2B5EF4-FFF2-40B4-BE49-F238E27FC236}">
                <a16:creationId xmlns:a16="http://schemas.microsoft.com/office/drawing/2014/main" id="{3F7B6C42-0C12-FBE4-21CA-BF28491CFA1C}"/>
              </a:ext>
            </a:extLst>
          </p:cNvPr>
          <p:cNvSpPr/>
          <p:nvPr/>
        </p:nvSpPr>
        <p:spPr>
          <a:xfrm>
            <a:off x="3000375" y="1691798"/>
            <a:ext cx="2288263"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服務業營運「關鍵績效指標」</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Key Performance Indicator, KPI</a:t>
            </a:r>
            <a:r>
              <a:rPr lang="zh-CN"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97F227C9-1805-0F6A-33D9-62214B92C0ED}"/>
              </a:ext>
            </a:extLst>
          </p:cNvPr>
          <p:cNvSpPr/>
          <p:nvPr/>
        </p:nvSpPr>
        <p:spPr>
          <a:xfrm>
            <a:off x="5518125" y="930703"/>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、顧客戰略</a:t>
            </a:r>
          </a:p>
        </p:txBody>
      </p:sp>
      <p:sp>
        <p:nvSpPr>
          <p:cNvPr id="14" name="左大括号 13">
            <a:extLst>
              <a:ext uri="{FF2B5EF4-FFF2-40B4-BE49-F238E27FC236}">
                <a16:creationId xmlns:a16="http://schemas.microsoft.com/office/drawing/2014/main" id="{6A01E800-019D-38B8-01AF-07D5CFAB1563}"/>
              </a:ext>
            </a:extLst>
          </p:cNvPr>
          <p:cNvSpPr/>
          <p:nvPr/>
        </p:nvSpPr>
        <p:spPr>
          <a:xfrm>
            <a:off x="5288639" y="930704"/>
            <a:ext cx="229483" cy="209023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533ACC-1787-FCD3-2EFA-F4587B5D5C87}"/>
              </a:ext>
            </a:extLst>
          </p:cNvPr>
          <p:cNvSpPr/>
          <p:nvPr/>
        </p:nvSpPr>
        <p:spPr>
          <a:xfrm>
            <a:off x="5518122" y="1288618"/>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、客服中心</a:t>
            </a:r>
          </a:p>
        </p:txBody>
      </p:sp>
      <p:sp>
        <p:nvSpPr>
          <p:cNvPr id="16" name="矩形 15">
            <a:extLst>
              <a:ext uri="{FF2B5EF4-FFF2-40B4-BE49-F238E27FC236}">
                <a16:creationId xmlns:a16="http://schemas.microsoft.com/office/drawing/2014/main" id="{18ACF4B0-FA78-798D-49D8-30B4F95958DD}"/>
              </a:ext>
            </a:extLst>
          </p:cNvPr>
          <p:cNvSpPr/>
          <p:nvPr/>
        </p:nvSpPr>
        <p:spPr>
          <a:xfrm>
            <a:off x="5518122" y="1642043"/>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、銷售</a:t>
            </a:r>
          </a:p>
        </p:txBody>
      </p:sp>
      <p:sp>
        <p:nvSpPr>
          <p:cNvPr id="17" name="矩形 16">
            <a:extLst>
              <a:ext uri="{FF2B5EF4-FFF2-40B4-BE49-F238E27FC236}">
                <a16:creationId xmlns:a16="http://schemas.microsoft.com/office/drawing/2014/main" id="{9DB83546-6A57-9534-8013-2E3A73312ED0}"/>
              </a:ext>
            </a:extLst>
          </p:cNvPr>
          <p:cNvSpPr/>
          <p:nvPr/>
        </p:nvSpPr>
        <p:spPr>
          <a:xfrm>
            <a:off x="5518122" y="1995468"/>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、行銷比例</a:t>
            </a:r>
          </a:p>
        </p:txBody>
      </p:sp>
      <p:sp>
        <p:nvSpPr>
          <p:cNvPr id="18" name="矩形 17">
            <a:extLst>
              <a:ext uri="{FF2B5EF4-FFF2-40B4-BE49-F238E27FC236}">
                <a16:creationId xmlns:a16="http://schemas.microsoft.com/office/drawing/2014/main" id="{444EBD4A-F6DF-9117-4683-6B018299FEC4}"/>
              </a:ext>
            </a:extLst>
          </p:cNvPr>
          <p:cNvSpPr/>
          <p:nvPr/>
        </p:nvSpPr>
        <p:spPr>
          <a:xfrm>
            <a:off x="5518119" y="2353383"/>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、會員經營與服務</a:t>
            </a:r>
          </a:p>
        </p:txBody>
      </p:sp>
      <p:sp>
        <p:nvSpPr>
          <p:cNvPr id="19" name="矩形 18">
            <a:extLst>
              <a:ext uri="{FF2B5EF4-FFF2-40B4-BE49-F238E27FC236}">
                <a16:creationId xmlns:a16="http://schemas.microsoft.com/office/drawing/2014/main" id="{33B8C805-8281-75C9-7ABF-873763AA0091}"/>
              </a:ext>
            </a:extLst>
          </p:cNvPr>
          <p:cNvSpPr/>
          <p:nvPr/>
        </p:nvSpPr>
        <p:spPr>
          <a:xfrm>
            <a:off x="5518119" y="2706808"/>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、經營</a:t>
            </a:r>
          </a:p>
        </p:txBody>
      </p:sp>
    </p:spTree>
    <p:extLst>
      <p:ext uri="{BB962C8B-B14F-4D97-AF65-F5344CB8AC3E}">
        <p14:creationId xmlns:p14="http://schemas.microsoft.com/office/powerpoint/2010/main" val="995741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產</a:t>
            </a:r>
            <a:r>
              <a:rPr lang="zh-CN" altLang="en-US" sz="900" dirty="0">
                <a:solidFill>
                  <a:srgbClr val="000000"/>
                </a:solidFill>
                <a:latin typeface="Times New Roman" pitchFamily="18" charset="0"/>
                <a:cs typeface="Times New Roman" pitchFamily="18" charset="0"/>
              </a:rPr>
              <a:t>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936365" y="803979"/>
            <a:ext cx="6455036" cy="56977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顧客滿意度調查的方法及内容項目</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顧客價値的全貌</a:t>
            </a:r>
          </a:p>
        </p:txBody>
      </p:sp>
      <p:sp>
        <p:nvSpPr>
          <p:cNvPr id="2" name="矩形 1">
            <a:extLst>
              <a:ext uri="{FF2B5EF4-FFF2-40B4-BE49-F238E27FC236}">
                <a16:creationId xmlns:a16="http://schemas.microsoft.com/office/drawing/2014/main" id="{7EBEBD54-7D6E-2DA8-A4A9-277C264F0742}"/>
              </a:ext>
            </a:extLst>
          </p:cNvPr>
          <p:cNvSpPr/>
          <p:nvPr/>
        </p:nvSpPr>
        <p:spPr>
          <a:xfrm>
            <a:off x="6449769" y="1571517"/>
            <a:ext cx="22567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有關對產品及服務的評價反應</a:t>
            </a:r>
          </a:p>
        </p:txBody>
      </p:sp>
      <p:sp>
        <p:nvSpPr>
          <p:cNvPr id="4" name="左大括号 3">
            <a:extLst>
              <a:ext uri="{FF2B5EF4-FFF2-40B4-BE49-F238E27FC236}">
                <a16:creationId xmlns:a16="http://schemas.microsoft.com/office/drawing/2014/main" id="{C164A8F0-7EF8-D3F3-4D63-86FE387B086B}"/>
              </a:ext>
            </a:extLst>
          </p:cNvPr>
          <p:cNvSpPr/>
          <p:nvPr/>
        </p:nvSpPr>
        <p:spPr>
          <a:xfrm>
            <a:off x="6220285" y="1620428"/>
            <a:ext cx="229483" cy="371986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CE23B58-844F-1AB0-4F5F-B81F998A6766}"/>
              </a:ext>
            </a:extLst>
          </p:cNvPr>
          <p:cNvSpPr/>
          <p:nvPr/>
        </p:nvSpPr>
        <p:spPr>
          <a:xfrm>
            <a:off x="6449761" y="3261125"/>
            <a:ext cx="22567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有關對技術的評價反應</a:t>
            </a:r>
          </a:p>
        </p:txBody>
      </p:sp>
      <p:sp>
        <p:nvSpPr>
          <p:cNvPr id="6" name="矩形 5">
            <a:extLst>
              <a:ext uri="{FF2B5EF4-FFF2-40B4-BE49-F238E27FC236}">
                <a16:creationId xmlns:a16="http://schemas.microsoft.com/office/drawing/2014/main" id="{09E7E0ED-C577-775E-1231-EF9A11547DF5}"/>
              </a:ext>
            </a:extLst>
          </p:cNvPr>
          <p:cNvSpPr/>
          <p:nvPr/>
        </p:nvSpPr>
        <p:spPr>
          <a:xfrm>
            <a:off x="8935978" y="504487"/>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、產品多元、豐富</a:t>
            </a:r>
          </a:p>
        </p:txBody>
      </p:sp>
      <p:sp>
        <p:nvSpPr>
          <p:cNvPr id="7" name="左大括号 6">
            <a:extLst>
              <a:ext uri="{FF2B5EF4-FFF2-40B4-BE49-F238E27FC236}">
                <a16:creationId xmlns:a16="http://schemas.microsoft.com/office/drawing/2014/main" id="{60C3476A-35DC-5DDF-98F7-E591EB56D85C}"/>
              </a:ext>
            </a:extLst>
          </p:cNvPr>
          <p:cNvSpPr/>
          <p:nvPr/>
        </p:nvSpPr>
        <p:spPr>
          <a:xfrm>
            <a:off x="8706492" y="504487"/>
            <a:ext cx="229483" cy="243891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AE7DE05-858D-AEE6-C588-381CDBF554CA}"/>
              </a:ext>
            </a:extLst>
          </p:cNvPr>
          <p:cNvSpPr/>
          <p:nvPr/>
        </p:nvSpPr>
        <p:spPr>
          <a:xfrm>
            <a:off x="8935975" y="862402"/>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、品質、功能、獨特</a:t>
            </a:r>
          </a:p>
        </p:txBody>
      </p:sp>
      <p:sp>
        <p:nvSpPr>
          <p:cNvPr id="11" name="矩形 10">
            <a:extLst>
              <a:ext uri="{FF2B5EF4-FFF2-40B4-BE49-F238E27FC236}">
                <a16:creationId xmlns:a16="http://schemas.microsoft.com/office/drawing/2014/main" id="{856E9C3E-C2E0-487B-81CA-D0896C517E0B}"/>
              </a:ext>
            </a:extLst>
          </p:cNvPr>
          <p:cNvSpPr/>
          <p:nvPr/>
        </p:nvSpPr>
        <p:spPr>
          <a:xfrm>
            <a:off x="4778633" y="3322952"/>
            <a:ext cx="1441651"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顧客滿意度調查項目</a:t>
            </a:r>
            <a:endParaRPr lang="zh-CN"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DA669B82-2723-BBB8-407D-B9F7F3C7575E}"/>
              </a:ext>
            </a:extLst>
          </p:cNvPr>
          <p:cNvSpPr/>
          <p:nvPr/>
        </p:nvSpPr>
        <p:spPr>
          <a:xfrm>
            <a:off x="6449766" y="4059529"/>
            <a:ext cx="22567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有關對現場業務的據點反應</a:t>
            </a:r>
          </a:p>
        </p:txBody>
      </p:sp>
      <p:sp>
        <p:nvSpPr>
          <p:cNvPr id="17" name="矩形 16">
            <a:extLst>
              <a:ext uri="{FF2B5EF4-FFF2-40B4-BE49-F238E27FC236}">
                <a16:creationId xmlns:a16="http://schemas.microsoft.com/office/drawing/2014/main" id="{E6D128F4-2A3E-0EEF-87D6-9E21C109E9B0}"/>
              </a:ext>
            </a:extLst>
          </p:cNvPr>
          <p:cNvSpPr/>
          <p:nvPr/>
        </p:nvSpPr>
        <p:spPr>
          <a:xfrm>
            <a:off x="6449766" y="5026169"/>
            <a:ext cx="22567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有關公司整體的評價反應</a:t>
            </a:r>
          </a:p>
        </p:txBody>
      </p:sp>
      <p:sp>
        <p:nvSpPr>
          <p:cNvPr id="18" name="矩形 17">
            <a:extLst>
              <a:ext uri="{FF2B5EF4-FFF2-40B4-BE49-F238E27FC236}">
                <a16:creationId xmlns:a16="http://schemas.microsoft.com/office/drawing/2014/main" id="{4E476FF2-0069-8121-63B2-0C5CE1B6D849}"/>
              </a:ext>
            </a:extLst>
          </p:cNvPr>
          <p:cNvSpPr/>
          <p:nvPr/>
        </p:nvSpPr>
        <p:spPr>
          <a:xfrm>
            <a:off x="8935975" y="1215827"/>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、品質問題的回饋</a:t>
            </a:r>
          </a:p>
        </p:txBody>
      </p:sp>
      <p:sp>
        <p:nvSpPr>
          <p:cNvPr id="19" name="矩形 18">
            <a:extLst>
              <a:ext uri="{FF2B5EF4-FFF2-40B4-BE49-F238E27FC236}">
                <a16:creationId xmlns:a16="http://schemas.microsoft.com/office/drawing/2014/main" id="{1615899C-46F7-3F3F-15CD-80128D4DDF21}"/>
              </a:ext>
            </a:extLst>
          </p:cNvPr>
          <p:cNvSpPr/>
          <p:nvPr/>
        </p:nvSpPr>
        <p:spPr>
          <a:xfrm>
            <a:off x="8935975" y="1569252"/>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、價位</a:t>
            </a:r>
          </a:p>
        </p:txBody>
      </p:sp>
      <p:sp>
        <p:nvSpPr>
          <p:cNvPr id="20" name="矩形 19">
            <a:extLst>
              <a:ext uri="{FF2B5EF4-FFF2-40B4-BE49-F238E27FC236}">
                <a16:creationId xmlns:a16="http://schemas.microsoft.com/office/drawing/2014/main" id="{C6187895-B58B-E498-6CAC-2A2F4FB9C68D}"/>
              </a:ext>
            </a:extLst>
          </p:cNvPr>
          <p:cNvSpPr/>
          <p:nvPr/>
        </p:nvSpPr>
        <p:spPr>
          <a:xfrm>
            <a:off x="8935972" y="1927167"/>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、交期、交貨</a:t>
            </a:r>
          </a:p>
        </p:txBody>
      </p:sp>
      <p:sp>
        <p:nvSpPr>
          <p:cNvPr id="21" name="矩形 20">
            <a:extLst>
              <a:ext uri="{FF2B5EF4-FFF2-40B4-BE49-F238E27FC236}">
                <a16:creationId xmlns:a16="http://schemas.microsoft.com/office/drawing/2014/main" id="{75B05E6A-6ECC-EBCD-D7E6-A7D08CA2CDD6}"/>
              </a:ext>
            </a:extLst>
          </p:cNvPr>
          <p:cNvSpPr/>
          <p:nvPr/>
        </p:nvSpPr>
        <p:spPr>
          <a:xfrm>
            <a:off x="8935972" y="2280592"/>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、退貨</a:t>
            </a:r>
          </a:p>
        </p:txBody>
      </p:sp>
      <p:sp>
        <p:nvSpPr>
          <p:cNvPr id="22" name="矩形 21">
            <a:extLst>
              <a:ext uri="{FF2B5EF4-FFF2-40B4-BE49-F238E27FC236}">
                <a16:creationId xmlns:a16="http://schemas.microsoft.com/office/drawing/2014/main" id="{1A42DD74-5944-6674-DA63-7FBB30622AB2}"/>
              </a:ext>
            </a:extLst>
          </p:cNvPr>
          <p:cNvSpPr/>
          <p:nvPr/>
        </p:nvSpPr>
        <p:spPr>
          <a:xfrm>
            <a:off x="8935972" y="2629281"/>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、付款</a:t>
            </a:r>
          </a:p>
        </p:txBody>
      </p:sp>
      <p:sp>
        <p:nvSpPr>
          <p:cNvPr id="23" name="矩形 22">
            <a:extLst>
              <a:ext uri="{FF2B5EF4-FFF2-40B4-BE49-F238E27FC236}">
                <a16:creationId xmlns:a16="http://schemas.microsoft.com/office/drawing/2014/main" id="{17488A73-97EA-DD95-BDC6-10CF26D1A509}"/>
              </a:ext>
            </a:extLst>
          </p:cNvPr>
          <p:cNvSpPr/>
          <p:nvPr/>
        </p:nvSpPr>
        <p:spPr>
          <a:xfrm>
            <a:off x="8935978" y="3075145"/>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、技術支援（水準、速度、人力）</a:t>
            </a:r>
          </a:p>
        </p:txBody>
      </p:sp>
      <p:sp>
        <p:nvSpPr>
          <p:cNvPr id="24" name="左大括号 23">
            <a:extLst>
              <a:ext uri="{FF2B5EF4-FFF2-40B4-BE49-F238E27FC236}">
                <a16:creationId xmlns:a16="http://schemas.microsoft.com/office/drawing/2014/main" id="{3F3D59FF-07F0-EE86-6E7A-65AB6A131A08}"/>
              </a:ext>
            </a:extLst>
          </p:cNvPr>
          <p:cNvSpPr/>
          <p:nvPr/>
        </p:nvSpPr>
        <p:spPr>
          <a:xfrm>
            <a:off x="8706492" y="3075146"/>
            <a:ext cx="229483" cy="67204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94D95E2-DFBF-3C55-7EB7-A0F9E56F290A}"/>
              </a:ext>
            </a:extLst>
          </p:cNvPr>
          <p:cNvSpPr/>
          <p:nvPr/>
        </p:nvSpPr>
        <p:spPr>
          <a:xfrm>
            <a:off x="8935975" y="3433060"/>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、商品開發（獨特性、時間）</a:t>
            </a:r>
          </a:p>
        </p:txBody>
      </p:sp>
      <p:sp>
        <p:nvSpPr>
          <p:cNvPr id="31" name="矩形 30">
            <a:extLst>
              <a:ext uri="{FF2B5EF4-FFF2-40B4-BE49-F238E27FC236}">
                <a16:creationId xmlns:a16="http://schemas.microsoft.com/office/drawing/2014/main" id="{3FDCBB29-9597-3018-D915-AA2C031E49B2}"/>
              </a:ext>
            </a:extLst>
          </p:cNvPr>
          <p:cNvSpPr/>
          <p:nvPr/>
        </p:nvSpPr>
        <p:spPr>
          <a:xfrm>
            <a:off x="8935975" y="3875321"/>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、對現場銷售及服務人員的反應</a:t>
            </a:r>
          </a:p>
        </p:txBody>
      </p:sp>
      <p:sp>
        <p:nvSpPr>
          <p:cNvPr id="32" name="左大括号 31">
            <a:extLst>
              <a:ext uri="{FF2B5EF4-FFF2-40B4-BE49-F238E27FC236}">
                <a16:creationId xmlns:a16="http://schemas.microsoft.com/office/drawing/2014/main" id="{4E8F5B47-7347-5E80-0EF3-D9AE17109FFD}"/>
              </a:ext>
            </a:extLst>
          </p:cNvPr>
          <p:cNvSpPr/>
          <p:nvPr/>
        </p:nvSpPr>
        <p:spPr>
          <a:xfrm>
            <a:off x="8706489" y="3875322"/>
            <a:ext cx="229483" cy="67204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53409AD-936B-740E-7C07-367B3E1679D5}"/>
              </a:ext>
            </a:extLst>
          </p:cNvPr>
          <p:cNvSpPr/>
          <p:nvPr/>
        </p:nvSpPr>
        <p:spPr>
          <a:xfrm>
            <a:off x="8935972" y="4233236"/>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、對公司總部的支援反應</a:t>
            </a:r>
          </a:p>
        </p:txBody>
      </p:sp>
      <p:sp>
        <p:nvSpPr>
          <p:cNvPr id="34" name="矩形 33">
            <a:extLst>
              <a:ext uri="{FF2B5EF4-FFF2-40B4-BE49-F238E27FC236}">
                <a16:creationId xmlns:a16="http://schemas.microsoft.com/office/drawing/2014/main" id="{2A65C7A5-4E5D-ADA1-5486-54CBA3870FB7}"/>
              </a:ext>
            </a:extLst>
          </p:cNvPr>
          <p:cNvSpPr/>
          <p:nvPr/>
        </p:nvSpPr>
        <p:spPr>
          <a:xfrm>
            <a:off x="8935975" y="4677864"/>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、對公司形象</a:t>
            </a:r>
          </a:p>
        </p:txBody>
      </p:sp>
      <p:sp>
        <p:nvSpPr>
          <p:cNvPr id="35" name="左大括号 34">
            <a:extLst>
              <a:ext uri="{FF2B5EF4-FFF2-40B4-BE49-F238E27FC236}">
                <a16:creationId xmlns:a16="http://schemas.microsoft.com/office/drawing/2014/main" id="{5BFE7228-3EAD-33B6-DF9E-444819C2FAA5}"/>
              </a:ext>
            </a:extLst>
          </p:cNvPr>
          <p:cNvSpPr/>
          <p:nvPr/>
        </p:nvSpPr>
        <p:spPr>
          <a:xfrm>
            <a:off x="8706489" y="4677864"/>
            <a:ext cx="229483" cy="102546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C7572502-4640-E993-B60A-C9FEECB2F086}"/>
              </a:ext>
            </a:extLst>
          </p:cNvPr>
          <p:cNvSpPr/>
          <p:nvPr/>
        </p:nvSpPr>
        <p:spPr>
          <a:xfrm>
            <a:off x="8935972" y="5035779"/>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、對品牌形象</a:t>
            </a:r>
          </a:p>
        </p:txBody>
      </p:sp>
      <p:sp>
        <p:nvSpPr>
          <p:cNvPr id="37" name="矩形 36">
            <a:extLst>
              <a:ext uri="{FF2B5EF4-FFF2-40B4-BE49-F238E27FC236}">
                <a16:creationId xmlns:a16="http://schemas.microsoft.com/office/drawing/2014/main" id="{D468B4F8-8E63-2000-4610-F3FBA9AA5EB7}"/>
              </a:ext>
            </a:extLst>
          </p:cNvPr>
          <p:cNvSpPr/>
          <p:nvPr/>
        </p:nvSpPr>
        <p:spPr>
          <a:xfrm>
            <a:off x="8935972" y="5389204"/>
            <a:ext cx="23005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、對總體感受</a:t>
            </a:r>
          </a:p>
        </p:txBody>
      </p:sp>
      <p:sp>
        <p:nvSpPr>
          <p:cNvPr id="12" name="矩形 11">
            <a:extLst>
              <a:ext uri="{FF2B5EF4-FFF2-40B4-BE49-F238E27FC236}">
                <a16:creationId xmlns:a16="http://schemas.microsoft.com/office/drawing/2014/main" id="{FEBD4C08-929D-2784-5A54-7D6B31938EB4}"/>
              </a:ext>
            </a:extLst>
          </p:cNvPr>
          <p:cNvSpPr/>
          <p:nvPr/>
        </p:nvSpPr>
        <p:spPr>
          <a:xfrm>
            <a:off x="1167561" y="2240646"/>
            <a:ext cx="96104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CN" altLang="en-US" sz="1100" dirty="0">
                <a:solidFill>
                  <a:srgbClr val="000000"/>
                </a:solidFill>
                <a:latin typeface="Times New Roman" pitchFamily="18" charset="0"/>
                <a:cs typeface="Times New Roman" pitchFamily="18" charset="0"/>
              </a:rPr>
              <a:t>、使用價値</a:t>
            </a:r>
            <a:endParaRPr lang="zh-TW" altLang="en-US" sz="1100" dirty="0">
              <a:solidFill>
                <a:srgbClr val="000000"/>
              </a:solidFill>
              <a:latin typeface="Times New Roman" pitchFamily="18" charset="0"/>
              <a:cs typeface="Times New Roman" pitchFamily="18" charset="0"/>
            </a:endParaRPr>
          </a:p>
        </p:txBody>
      </p:sp>
      <p:sp>
        <p:nvSpPr>
          <p:cNvPr id="13" name="左大括号 12">
            <a:extLst>
              <a:ext uri="{FF2B5EF4-FFF2-40B4-BE49-F238E27FC236}">
                <a16:creationId xmlns:a16="http://schemas.microsoft.com/office/drawing/2014/main" id="{D8590C1C-C932-DD13-D1BF-3675388DC5A3}"/>
              </a:ext>
            </a:extLst>
          </p:cNvPr>
          <p:cNvSpPr/>
          <p:nvPr/>
        </p:nvSpPr>
        <p:spPr>
          <a:xfrm>
            <a:off x="938084" y="2289557"/>
            <a:ext cx="229483" cy="156653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46B7A49-CAE9-AFD9-2959-52DB45F15A7F}"/>
              </a:ext>
            </a:extLst>
          </p:cNvPr>
          <p:cNvSpPr/>
          <p:nvPr/>
        </p:nvSpPr>
        <p:spPr>
          <a:xfrm>
            <a:off x="1167558" y="3541966"/>
            <a:ext cx="96104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、商品價値</a:t>
            </a:r>
            <a:endParaRPr lang="zh-TW" altLang="en-US" sz="1100"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C1AD1BB1-F8C5-9F81-E5FB-7AD483D40BC2}"/>
              </a:ext>
            </a:extLst>
          </p:cNvPr>
          <p:cNvSpPr/>
          <p:nvPr/>
        </p:nvSpPr>
        <p:spPr>
          <a:xfrm>
            <a:off x="2365934" y="2700674"/>
            <a:ext cx="9688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、功能價値</a:t>
            </a:r>
          </a:p>
        </p:txBody>
      </p:sp>
      <p:sp>
        <p:nvSpPr>
          <p:cNvPr id="26" name="左大括号 25">
            <a:extLst>
              <a:ext uri="{FF2B5EF4-FFF2-40B4-BE49-F238E27FC236}">
                <a16:creationId xmlns:a16="http://schemas.microsoft.com/office/drawing/2014/main" id="{4EFF169A-5A65-92D1-3AC0-AA846AB21F06}"/>
              </a:ext>
            </a:extLst>
          </p:cNvPr>
          <p:cNvSpPr/>
          <p:nvPr/>
        </p:nvSpPr>
        <p:spPr>
          <a:xfrm>
            <a:off x="2136448" y="2700674"/>
            <a:ext cx="229483" cy="203868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214E399-3CE1-DD75-6E0A-072AC0FEC2D1}"/>
              </a:ext>
            </a:extLst>
          </p:cNvPr>
          <p:cNvSpPr/>
          <p:nvPr/>
        </p:nvSpPr>
        <p:spPr>
          <a:xfrm>
            <a:off x="2365931" y="4425237"/>
            <a:ext cx="9688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、品牌價値</a:t>
            </a:r>
          </a:p>
        </p:txBody>
      </p:sp>
      <p:sp>
        <p:nvSpPr>
          <p:cNvPr id="28" name="矩形 27">
            <a:extLst>
              <a:ext uri="{FF2B5EF4-FFF2-40B4-BE49-F238E27FC236}">
                <a16:creationId xmlns:a16="http://schemas.microsoft.com/office/drawing/2014/main" id="{CC605808-7BB3-B013-A0AE-0B9FFEBC606E}"/>
              </a:ext>
            </a:extLst>
          </p:cNvPr>
          <p:cNvSpPr/>
          <p:nvPr/>
        </p:nvSpPr>
        <p:spPr>
          <a:xfrm>
            <a:off x="161706" y="2915368"/>
            <a:ext cx="77245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顧客價値</a:t>
            </a:r>
            <a:endParaRPr lang="zh-CN" altLang="en-US" sz="1100" dirty="0">
              <a:solidFill>
                <a:srgbClr val="0000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565E8B62-BD8A-F073-78CC-1FAE3AAA56BD}"/>
              </a:ext>
            </a:extLst>
          </p:cNvPr>
          <p:cNvSpPr/>
          <p:nvPr/>
        </p:nvSpPr>
        <p:spPr>
          <a:xfrm>
            <a:off x="3570255" y="1960919"/>
            <a:ext cx="12532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、設計</a:t>
            </a:r>
          </a:p>
        </p:txBody>
      </p:sp>
      <p:sp>
        <p:nvSpPr>
          <p:cNvPr id="30" name="左大括号 29">
            <a:extLst>
              <a:ext uri="{FF2B5EF4-FFF2-40B4-BE49-F238E27FC236}">
                <a16:creationId xmlns:a16="http://schemas.microsoft.com/office/drawing/2014/main" id="{F385BD18-54E4-E0B7-86DA-2CEE38734496}"/>
              </a:ext>
            </a:extLst>
          </p:cNvPr>
          <p:cNvSpPr/>
          <p:nvPr/>
        </p:nvSpPr>
        <p:spPr>
          <a:xfrm>
            <a:off x="3340769" y="1960919"/>
            <a:ext cx="229483" cy="179216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33C05474-576D-01E0-1509-213E32447CAD}"/>
              </a:ext>
            </a:extLst>
          </p:cNvPr>
          <p:cNvSpPr/>
          <p:nvPr/>
        </p:nvSpPr>
        <p:spPr>
          <a:xfrm>
            <a:off x="3570252" y="2331967"/>
            <a:ext cx="12532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、耐用性</a:t>
            </a:r>
          </a:p>
        </p:txBody>
      </p:sp>
      <p:sp>
        <p:nvSpPr>
          <p:cNvPr id="39" name="矩形 38">
            <a:extLst>
              <a:ext uri="{FF2B5EF4-FFF2-40B4-BE49-F238E27FC236}">
                <a16:creationId xmlns:a16="http://schemas.microsoft.com/office/drawing/2014/main" id="{084B7712-BB55-D951-981A-4DB1962682A2}"/>
              </a:ext>
            </a:extLst>
          </p:cNvPr>
          <p:cNvSpPr/>
          <p:nvPr/>
        </p:nvSpPr>
        <p:spPr>
          <a:xfrm>
            <a:off x="3570252" y="2696860"/>
            <a:ext cx="12532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、操作性</a:t>
            </a:r>
          </a:p>
        </p:txBody>
      </p:sp>
      <p:sp>
        <p:nvSpPr>
          <p:cNvPr id="40" name="矩形 39">
            <a:extLst>
              <a:ext uri="{FF2B5EF4-FFF2-40B4-BE49-F238E27FC236}">
                <a16:creationId xmlns:a16="http://schemas.microsoft.com/office/drawing/2014/main" id="{CFD2110C-4CEF-B8F6-4C9B-1FC95366A4EC}"/>
              </a:ext>
            </a:extLst>
          </p:cNvPr>
          <p:cNvSpPr/>
          <p:nvPr/>
        </p:nvSpPr>
        <p:spPr>
          <a:xfrm>
            <a:off x="3570252" y="3067908"/>
            <a:ext cx="12532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、價格合宜性</a:t>
            </a:r>
          </a:p>
        </p:txBody>
      </p:sp>
      <p:sp>
        <p:nvSpPr>
          <p:cNvPr id="41" name="矩形 40">
            <a:extLst>
              <a:ext uri="{FF2B5EF4-FFF2-40B4-BE49-F238E27FC236}">
                <a16:creationId xmlns:a16="http://schemas.microsoft.com/office/drawing/2014/main" id="{51BB3202-4D8F-3F35-A26C-DAB6A10DC2C1}"/>
              </a:ext>
            </a:extLst>
          </p:cNvPr>
          <p:cNvSpPr/>
          <p:nvPr/>
        </p:nvSpPr>
        <p:spPr>
          <a:xfrm>
            <a:off x="3570249" y="3438956"/>
            <a:ext cx="12532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、功能</a:t>
            </a:r>
          </a:p>
        </p:txBody>
      </p:sp>
      <p:sp>
        <p:nvSpPr>
          <p:cNvPr id="43" name="矩形 42">
            <a:extLst>
              <a:ext uri="{FF2B5EF4-FFF2-40B4-BE49-F238E27FC236}">
                <a16:creationId xmlns:a16="http://schemas.microsoft.com/office/drawing/2014/main" id="{BE2A68D5-FFD7-8A11-E812-DF393624BC6E}"/>
              </a:ext>
            </a:extLst>
          </p:cNvPr>
          <p:cNvSpPr/>
          <p:nvPr/>
        </p:nvSpPr>
        <p:spPr>
          <a:xfrm>
            <a:off x="3570253" y="3869816"/>
            <a:ext cx="12532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、企業信賴性</a:t>
            </a:r>
          </a:p>
        </p:txBody>
      </p:sp>
      <p:sp>
        <p:nvSpPr>
          <p:cNvPr id="44" name="左大括号 43">
            <a:extLst>
              <a:ext uri="{FF2B5EF4-FFF2-40B4-BE49-F238E27FC236}">
                <a16:creationId xmlns:a16="http://schemas.microsoft.com/office/drawing/2014/main" id="{3FD86F3A-674A-089E-AF52-F6A1007383FF}"/>
              </a:ext>
            </a:extLst>
          </p:cNvPr>
          <p:cNvSpPr/>
          <p:nvPr/>
        </p:nvSpPr>
        <p:spPr>
          <a:xfrm>
            <a:off x="3340767" y="3869816"/>
            <a:ext cx="229483" cy="142111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6E3A8E44-C6F4-7DEC-B0A3-F6AEC30E4A0D}"/>
              </a:ext>
            </a:extLst>
          </p:cNvPr>
          <p:cNvSpPr/>
          <p:nvPr/>
        </p:nvSpPr>
        <p:spPr>
          <a:xfrm>
            <a:off x="3570250" y="4240864"/>
            <a:ext cx="12532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、高品質感</a:t>
            </a:r>
          </a:p>
        </p:txBody>
      </p:sp>
      <p:sp>
        <p:nvSpPr>
          <p:cNvPr id="46" name="矩形 45">
            <a:extLst>
              <a:ext uri="{FF2B5EF4-FFF2-40B4-BE49-F238E27FC236}">
                <a16:creationId xmlns:a16="http://schemas.microsoft.com/office/drawing/2014/main" id="{6352E813-2B8A-443F-B2CB-5E9E34EA2589}"/>
              </a:ext>
            </a:extLst>
          </p:cNvPr>
          <p:cNvSpPr/>
          <p:nvPr/>
        </p:nvSpPr>
        <p:spPr>
          <a:xfrm>
            <a:off x="3570250" y="4605757"/>
            <a:ext cx="12532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、流行尖端印象</a:t>
            </a:r>
          </a:p>
        </p:txBody>
      </p:sp>
      <p:sp>
        <p:nvSpPr>
          <p:cNvPr id="47" name="矩形 46">
            <a:extLst>
              <a:ext uri="{FF2B5EF4-FFF2-40B4-BE49-F238E27FC236}">
                <a16:creationId xmlns:a16="http://schemas.microsoft.com/office/drawing/2014/main" id="{FA3E7C35-776C-B044-13BE-472C88992AB8}"/>
              </a:ext>
            </a:extLst>
          </p:cNvPr>
          <p:cNvSpPr/>
          <p:nvPr/>
        </p:nvSpPr>
        <p:spPr>
          <a:xfrm>
            <a:off x="3570250" y="4976805"/>
            <a:ext cx="12532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、其他感受</a:t>
            </a:r>
          </a:p>
        </p:txBody>
      </p:sp>
    </p:spTree>
    <p:extLst>
      <p:ext uri="{BB962C8B-B14F-4D97-AF65-F5344CB8AC3E}">
        <p14:creationId xmlns:p14="http://schemas.microsoft.com/office/powerpoint/2010/main" val="2469370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936364" y="878905"/>
            <a:ext cx="9922493"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何謂品牌</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許多公司都了解，品牌並非只是公司的商標、產品、象徵或是名稱。對產品與品牌之間的差異，小説家史蒂芬</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金（</a:t>
            </a:r>
            <a:r>
              <a:rPr lang="en-US" altLang="zh-TW" sz="1100" dirty="0">
                <a:solidFill>
                  <a:srgbClr val="4D4D4D"/>
                </a:solidFill>
                <a:latin typeface="Times New Roman" pitchFamily="18" charset="0"/>
                <a:cs typeface="Times New Roman" pitchFamily="18" charset="0"/>
              </a:rPr>
              <a:t>Stephen King</a:t>
            </a:r>
            <a:r>
              <a:rPr lang="zh-TW" altLang="en-US" sz="1100" dirty="0">
                <a:solidFill>
                  <a:srgbClr val="4D4D4D"/>
                </a:solidFill>
                <a:latin typeface="Times New Roman" pitchFamily="18" charset="0"/>
                <a:cs typeface="Times New Roman" pitchFamily="18" charset="0"/>
              </a:rPr>
              <a:t>）曾提出一個很實用的論點：</a:t>
            </a:r>
          </a:p>
          <a:p>
            <a:pPr>
              <a:lnSpc>
                <a:spcPct val="150000"/>
              </a:lnSpc>
            </a:pPr>
            <a:r>
              <a:rPr lang="zh-TW" altLang="en-US" sz="1100" dirty="0">
                <a:solidFill>
                  <a:srgbClr val="4D4D4D"/>
                </a:solidFill>
                <a:latin typeface="Times New Roman" pitchFamily="18" charset="0"/>
                <a:cs typeface="Times New Roman" pitchFamily="18" charset="0"/>
              </a:rPr>
              <a:t>「產品是來自工廠，而消費者購買品牌。產品可以複製，品牌卻是獨一無二的。產品很快就過時了，但精心策畫的成功品牌，卻永垂不朽。」</a:t>
            </a:r>
          </a:p>
        </p:txBody>
      </p:sp>
      <p:sp>
        <p:nvSpPr>
          <p:cNvPr id="2" name="矩形 1">
            <a:extLst>
              <a:ext uri="{FF2B5EF4-FFF2-40B4-BE49-F238E27FC236}">
                <a16:creationId xmlns:a16="http://schemas.microsoft.com/office/drawing/2014/main" id="{628987FE-238D-D375-C0D3-7D48EA6DED65}"/>
              </a:ext>
            </a:extLst>
          </p:cNvPr>
          <p:cNvSpPr/>
          <p:nvPr/>
        </p:nvSpPr>
        <p:spPr>
          <a:xfrm>
            <a:off x="2672839" y="2149143"/>
            <a:ext cx="376975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製造商品牌（</a:t>
            </a:r>
            <a:r>
              <a:rPr lang="en-US" altLang="zh-TW" sz="1100" dirty="0">
                <a:solidFill>
                  <a:srgbClr val="000000"/>
                </a:solidFill>
                <a:latin typeface="Times New Roman" pitchFamily="18" charset="0"/>
                <a:cs typeface="Times New Roman" pitchFamily="18" charset="0"/>
              </a:rPr>
              <a:t>National Brand or Manufacture Brand</a:t>
            </a:r>
            <a:r>
              <a:rPr lang="zh-TW" altLang="en-US" sz="1100" dirty="0">
                <a:solidFill>
                  <a:srgbClr val="000000"/>
                </a:solidFill>
                <a:latin typeface="Times New Roman" pitchFamily="18" charset="0"/>
                <a:cs typeface="Times New Roman" pitchFamily="18" charset="0"/>
              </a:rPr>
              <a:t>）</a:t>
            </a:r>
          </a:p>
        </p:txBody>
      </p:sp>
      <p:sp>
        <p:nvSpPr>
          <p:cNvPr id="4" name="左大括号 3">
            <a:extLst>
              <a:ext uri="{FF2B5EF4-FFF2-40B4-BE49-F238E27FC236}">
                <a16:creationId xmlns:a16="http://schemas.microsoft.com/office/drawing/2014/main" id="{E6024BA8-8BC5-7F41-6C53-AB4E406D8D0F}"/>
              </a:ext>
            </a:extLst>
          </p:cNvPr>
          <p:cNvSpPr/>
          <p:nvPr/>
        </p:nvSpPr>
        <p:spPr>
          <a:xfrm>
            <a:off x="2443362" y="2198054"/>
            <a:ext cx="229483" cy="68862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0088E9B-6527-C8CF-EFEE-CF9E13879EA6}"/>
              </a:ext>
            </a:extLst>
          </p:cNvPr>
          <p:cNvSpPr/>
          <p:nvPr/>
        </p:nvSpPr>
        <p:spPr>
          <a:xfrm>
            <a:off x="2672839" y="2572551"/>
            <a:ext cx="376975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通路品牌（</a:t>
            </a:r>
            <a:r>
              <a:rPr lang="en-US" altLang="zh-TW" sz="1100" dirty="0">
                <a:solidFill>
                  <a:srgbClr val="000000"/>
                </a:solidFill>
                <a:latin typeface="Times New Roman" pitchFamily="18" charset="0"/>
                <a:cs typeface="Times New Roman" pitchFamily="18" charset="0"/>
              </a:rPr>
              <a:t>Retail Brand or Private Brand or Private Label</a:t>
            </a:r>
            <a:r>
              <a:rPr lang="zh-TW" altLang="en-US" sz="1100" dirty="0">
                <a:solidFill>
                  <a:srgbClr val="000000"/>
                </a:solidFill>
                <a:latin typeface="Times New Roman" pitchFamily="18" charset="0"/>
                <a:cs typeface="Times New Roman" pitchFamily="18" charset="0"/>
              </a:rPr>
              <a:t>）</a:t>
            </a:r>
          </a:p>
        </p:txBody>
      </p:sp>
      <p:sp>
        <p:nvSpPr>
          <p:cNvPr id="6" name="矩形 5">
            <a:extLst>
              <a:ext uri="{FF2B5EF4-FFF2-40B4-BE49-F238E27FC236}">
                <a16:creationId xmlns:a16="http://schemas.microsoft.com/office/drawing/2014/main" id="{2923F9C3-A80C-C818-51EB-EC7966119F1E}"/>
              </a:ext>
            </a:extLst>
          </p:cNvPr>
          <p:cNvSpPr/>
          <p:nvPr/>
        </p:nvSpPr>
        <p:spPr>
          <a:xfrm>
            <a:off x="3344247" y="3395582"/>
            <a:ext cx="264507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、應該能夠表現出能給顧客帶來的好處</a:t>
            </a:r>
          </a:p>
        </p:txBody>
      </p:sp>
      <p:sp>
        <p:nvSpPr>
          <p:cNvPr id="7" name="左大括号 6">
            <a:extLst>
              <a:ext uri="{FF2B5EF4-FFF2-40B4-BE49-F238E27FC236}">
                <a16:creationId xmlns:a16="http://schemas.microsoft.com/office/drawing/2014/main" id="{15E73683-0E91-D516-A011-994D700D0AFA}"/>
              </a:ext>
            </a:extLst>
          </p:cNvPr>
          <p:cNvSpPr/>
          <p:nvPr/>
        </p:nvSpPr>
        <p:spPr>
          <a:xfrm>
            <a:off x="3114764" y="3444492"/>
            <a:ext cx="229483" cy="174011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3105801-CB9B-89DE-6038-5E87D6A73BCC}"/>
              </a:ext>
            </a:extLst>
          </p:cNvPr>
          <p:cNvSpPr/>
          <p:nvPr/>
        </p:nvSpPr>
        <p:spPr>
          <a:xfrm>
            <a:off x="3344247" y="3764266"/>
            <a:ext cx="264507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、應該能夠表現出產品的品質</a:t>
            </a:r>
          </a:p>
        </p:txBody>
      </p:sp>
      <p:sp>
        <p:nvSpPr>
          <p:cNvPr id="11" name="矩形 10">
            <a:extLst>
              <a:ext uri="{FF2B5EF4-FFF2-40B4-BE49-F238E27FC236}">
                <a16:creationId xmlns:a16="http://schemas.microsoft.com/office/drawing/2014/main" id="{112C6361-A856-E8A5-A74B-7DF978C763EB}"/>
              </a:ext>
            </a:extLst>
          </p:cNvPr>
          <p:cNvSpPr/>
          <p:nvPr/>
        </p:nvSpPr>
        <p:spPr>
          <a:xfrm>
            <a:off x="1622588" y="2259561"/>
            <a:ext cx="811808"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品牌</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Brand </a:t>
            </a:r>
            <a:r>
              <a:rPr lang="zh-CN" altLang="en-US" sz="1100" dirty="0">
                <a:solidFill>
                  <a:srgbClr val="000000"/>
                </a:solidFill>
                <a:latin typeface="Times New Roman" pitchFamily="18" charset="0"/>
                <a:cs typeface="Times New Roman" pitchFamily="18" charset="0"/>
              </a:rPr>
              <a:t>）</a:t>
            </a:r>
          </a:p>
        </p:txBody>
      </p:sp>
      <p:sp>
        <p:nvSpPr>
          <p:cNvPr id="17" name="矩形 16">
            <a:extLst>
              <a:ext uri="{FF2B5EF4-FFF2-40B4-BE49-F238E27FC236}">
                <a16:creationId xmlns:a16="http://schemas.microsoft.com/office/drawing/2014/main" id="{21D50F72-F733-B43D-1621-09788D7544D4}"/>
              </a:ext>
            </a:extLst>
          </p:cNvPr>
          <p:cNvSpPr/>
          <p:nvPr/>
        </p:nvSpPr>
        <p:spPr>
          <a:xfrm>
            <a:off x="1040872" y="4035104"/>
            <a:ext cx="2065548"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品</a:t>
            </a:r>
            <a:r>
              <a:rPr lang="zh-TW" altLang="en-US" sz="1100" dirty="0">
                <a:solidFill>
                  <a:srgbClr val="000000"/>
                </a:solidFill>
                <a:latin typeface="Times New Roman" pitchFamily="18" charset="0"/>
                <a:cs typeface="Times New Roman" pitchFamily="18" charset="0"/>
              </a:rPr>
              <a:t>名特質</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Characteristic of Brand Name </a:t>
            </a:r>
            <a:r>
              <a:rPr lang="zh-CN" altLang="en-US" sz="1100"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C67ABC19-1E16-4606-3108-C933BD5F8596}"/>
              </a:ext>
            </a:extLst>
          </p:cNvPr>
          <p:cNvSpPr/>
          <p:nvPr/>
        </p:nvSpPr>
        <p:spPr>
          <a:xfrm>
            <a:off x="3344247" y="4132950"/>
            <a:ext cx="26450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、應該能夠很容易的發音、辨認和記憶</a:t>
            </a:r>
          </a:p>
        </p:txBody>
      </p:sp>
      <p:sp>
        <p:nvSpPr>
          <p:cNvPr id="19" name="矩形 18">
            <a:extLst>
              <a:ext uri="{FF2B5EF4-FFF2-40B4-BE49-F238E27FC236}">
                <a16:creationId xmlns:a16="http://schemas.microsoft.com/office/drawing/2014/main" id="{E0C21261-0543-CCF7-6CD3-AE850DD6BB2F}"/>
              </a:ext>
            </a:extLst>
          </p:cNvPr>
          <p:cNvSpPr/>
          <p:nvPr/>
        </p:nvSpPr>
        <p:spPr>
          <a:xfrm>
            <a:off x="3344247" y="4501634"/>
            <a:ext cx="26450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、應該具有若干的獨特性</a:t>
            </a:r>
          </a:p>
        </p:txBody>
      </p:sp>
      <p:sp>
        <p:nvSpPr>
          <p:cNvPr id="20" name="矩形 19">
            <a:extLst>
              <a:ext uri="{FF2B5EF4-FFF2-40B4-BE49-F238E27FC236}">
                <a16:creationId xmlns:a16="http://schemas.microsoft.com/office/drawing/2014/main" id="{68E0F22D-C4E6-CCF7-8462-3D6574CC2313}"/>
              </a:ext>
            </a:extLst>
          </p:cNvPr>
          <p:cNvSpPr/>
          <p:nvPr/>
        </p:nvSpPr>
        <p:spPr>
          <a:xfrm>
            <a:off x="3344246" y="4870483"/>
            <a:ext cx="26450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、品名最好中文字在三個字以内</a:t>
            </a:r>
          </a:p>
        </p:txBody>
      </p:sp>
      <p:sp>
        <p:nvSpPr>
          <p:cNvPr id="21" name="左大括号 20">
            <a:extLst>
              <a:ext uri="{FF2B5EF4-FFF2-40B4-BE49-F238E27FC236}">
                <a16:creationId xmlns:a16="http://schemas.microsoft.com/office/drawing/2014/main" id="{A35AC9FC-E633-FB20-817F-76D638A110BC}"/>
              </a:ext>
            </a:extLst>
          </p:cNvPr>
          <p:cNvSpPr/>
          <p:nvPr/>
        </p:nvSpPr>
        <p:spPr>
          <a:xfrm flipH="1">
            <a:off x="5919458" y="3453219"/>
            <a:ext cx="229483" cy="174011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4269E39-F16D-DAF4-88BE-EB664E20EEA5}"/>
              </a:ext>
            </a:extLst>
          </p:cNvPr>
          <p:cNvSpPr/>
          <p:nvPr/>
        </p:nvSpPr>
        <p:spPr>
          <a:xfrm>
            <a:off x="6153136" y="4038127"/>
            <a:ext cx="1812304"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品名（品牌）測試</a:t>
            </a:r>
            <a:endParaRPr lang="en-US" altLang="zh-TW"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Brand Name Test Method</a:t>
            </a:r>
            <a:r>
              <a:rPr lang="zh-TW" altLang="en-US" sz="1100" dirty="0">
                <a:solidFill>
                  <a:srgbClr val="000000"/>
                </a:solidFill>
                <a:latin typeface="Times New Roman" pitchFamily="18" charset="0"/>
                <a:cs typeface="Times New Roman" pitchFamily="18" charset="0"/>
              </a:rPr>
              <a:t>）</a:t>
            </a:r>
            <a:endParaRPr lang="zh-CN" altLang="en-US" sz="1100" dirty="0">
              <a:solidFill>
                <a:srgbClr val="000000"/>
              </a:solidFill>
              <a:latin typeface="Times New Roman" pitchFamily="18" charset="0"/>
              <a:cs typeface="Times New Roman" pitchFamily="18" charset="0"/>
            </a:endParaRPr>
          </a:p>
        </p:txBody>
      </p:sp>
      <p:sp>
        <p:nvSpPr>
          <p:cNvPr id="24" name="矩形 23">
            <a:extLst>
              <a:ext uri="{FF2B5EF4-FFF2-40B4-BE49-F238E27FC236}">
                <a16:creationId xmlns:a16="http://schemas.microsoft.com/office/drawing/2014/main" id="{D65CB8AF-8CC8-4CD7-22B9-0F62E0E6A67F}"/>
              </a:ext>
            </a:extLst>
          </p:cNvPr>
          <p:cNvSpPr/>
          <p:nvPr/>
        </p:nvSpPr>
        <p:spPr>
          <a:xfrm>
            <a:off x="8209453" y="3589475"/>
            <a:ext cx="21105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、偏好測試（</a:t>
            </a:r>
            <a:r>
              <a:rPr lang="en-US" altLang="zh-TW" sz="1100" dirty="0">
                <a:solidFill>
                  <a:srgbClr val="000000"/>
                </a:solidFill>
                <a:latin typeface="Times New Roman" pitchFamily="18" charset="0"/>
                <a:cs typeface="Times New Roman" pitchFamily="18" charset="0"/>
              </a:rPr>
              <a:t>Preference Test</a:t>
            </a:r>
            <a:r>
              <a:rPr lang="zh-TW" altLang="en-US" sz="1100" dirty="0">
                <a:solidFill>
                  <a:srgbClr val="000000"/>
                </a:solidFill>
                <a:latin typeface="Times New Roman" pitchFamily="18" charset="0"/>
                <a:cs typeface="Times New Roman" pitchFamily="18" charset="0"/>
              </a:rPr>
              <a:t>）</a:t>
            </a:r>
          </a:p>
        </p:txBody>
      </p:sp>
      <p:sp>
        <p:nvSpPr>
          <p:cNvPr id="25" name="左大括号 24">
            <a:extLst>
              <a:ext uri="{FF2B5EF4-FFF2-40B4-BE49-F238E27FC236}">
                <a16:creationId xmlns:a16="http://schemas.microsoft.com/office/drawing/2014/main" id="{7EA13007-3782-0678-7A68-1905C325D10C}"/>
              </a:ext>
            </a:extLst>
          </p:cNvPr>
          <p:cNvSpPr/>
          <p:nvPr/>
        </p:nvSpPr>
        <p:spPr>
          <a:xfrm>
            <a:off x="7979969" y="3638386"/>
            <a:ext cx="229483" cy="137041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EAC20431-76CF-2776-9EBE-6A1B7A3668D5}"/>
              </a:ext>
            </a:extLst>
          </p:cNvPr>
          <p:cNvSpPr/>
          <p:nvPr/>
        </p:nvSpPr>
        <p:spPr>
          <a:xfrm>
            <a:off x="8209453" y="3958159"/>
            <a:ext cx="21105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、記憶測試（</a:t>
            </a:r>
            <a:r>
              <a:rPr lang="en-US" altLang="zh-TW" sz="1100" dirty="0">
                <a:solidFill>
                  <a:srgbClr val="000000"/>
                </a:solidFill>
                <a:latin typeface="Times New Roman" pitchFamily="18" charset="0"/>
                <a:cs typeface="Times New Roman" pitchFamily="18" charset="0"/>
              </a:rPr>
              <a:t>Memory Test</a:t>
            </a:r>
            <a:r>
              <a:rPr lang="zh-TW" altLang="en-US" sz="1100" dirty="0">
                <a:solidFill>
                  <a:srgbClr val="000000"/>
                </a:solidFill>
                <a:latin typeface="Times New Roman" pitchFamily="18" charset="0"/>
                <a:cs typeface="Times New Roman" pitchFamily="18" charset="0"/>
              </a:rPr>
              <a:t>）</a:t>
            </a:r>
          </a:p>
        </p:txBody>
      </p:sp>
      <p:sp>
        <p:nvSpPr>
          <p:cNvPr id="28" name="矩形 27">
            <a:extLst>
              <a:ext uri="{FF2B5EF4-FFF2-40B4-BE49-F238E27FC236}">
                <a16:creationId xmlns:a16="http://schemas.microsoft.com/office/drawing/2014/main" id="{A43D5436-AAB4-C235-9F01-80F5DCA768E4}"/>
              </a:ext>
            </a:extLst>
          </p:cNvPr>
          <p:cNvSpPr/>
          <p:nvPr/>
        </p:nvSpPr>
        <p:spPr>
          <a:xfrm>
            <a:off x="8209453" y="4326843"/>
            <a:ext cx="21105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、學習測試（</a:t>
            </a:r>
            <a:r>
              <a:rPr lang="en-US" altLang="zh-TW" sz="1100" dirty="0">
                <a:solidFill>
                  <a:srgbClr val="000000"/>
                </a:solidFill>
                <a:latin typeface="Times New Roman" pitchFamily="18" charset="0"/>
                <a:cs typeface="Times New Roman" pitchFamily="18" charset="0"/>
              </a:rPr>
              <a:t>Learning Test</a:t>
            </a:r>
            <a:r>
              <a:rPr lang="zh-TW" altLang="en-US" sz="1100" dirty="0">
                <a:solidFill>
                  <a:srgbClr val="000000"/>
                </a:solidFill>
                <a:latin typeface="Times New Roman" pitchFamily="18" charset="0"/>
                <a:cs typeface="Times New Roman" pitchFamily="18" charset="0"/>
              </a:rPr>
              <a:t>）</a:t>
            </a:r>
          </a:p>
        </p:txBody>
      </p:sp>
      <p:sp>
        <p:nvSpPr>
          <p:cNvPr id="29" name="矩形 28">
            <a:extLst>
              <a:ext uri="{FF2B5EF4-FFF2-40B4-BE49-F238E27FC236}">
                <a16:creationId xmlns:a16="http://schemas.microsoft.com/office/drawing/2014/main" id="{ABFB7453-0BBB-CEF6-AAEE-5EA91CAA2418}"/>
              </a:ext>
            </a:extLst>
          </p:cNvPr>
          <p:cNvSpPr/>
          <p:nvPr/>
        </p:nvSpPr>
        <p:spPr>
          <a:xfrm>
            <a:off x="8209453" y="4695527"/>
            <a:ext cx="21105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、聯想測試（</a:t>
            </a:r>
            <a:r>
              <a:rPr lang="en-US" altLang="zh-TW" sz="1100" dirty="0">
                <a:solidFill>
                  <a:srgbClr val="000000"/>
                </a:solidFill>
                <a:latin typeface="Times New Roman" pitchFamily="18" charset="0"/>
                <a:cs typeface="Times New Roman" pitchFamily="18" charset="0"/>
              </a:rPr>
              <a:t>Association Test</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888221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品牌定位</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 Positioning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679402" y="500457"/>
            <a:ext cx="10302363"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所謂品牌定位，係指將本公司之品牌特性與競爭者之品牌特性相比較，而將其定位於較有利之位置。</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品牌重定位決策（</a:t>
            </a:r>
            <a:r>
              <a:rPr lang="en-US" altLang="zh-TW" sz="1100" dirty="0">
                <a:solidFill>
                  <a:srgbClr val="4D4D4D"/>
                </a:solidFill>
                <a:latin typeface="Times New Roman" pitchFamily="18" charset="0"/>
                <a:cs typeface="Times New Roman" pitchFamily="18" charset="0"/>
              </a:rPr>
              <a:t>Brand-Repositioning Decision</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一個品牌可能會因時空之變化，而必須對原先之定位，再重新調整，以符合實際需求，此乃重定位。</a:t>
            </a:r>
          </a:p>
        </p:txBody>
      </p:sp>
      <p:sp>
        <p:nvSpPr>
          <p:cNvPr id="12" name="矩形 11">
            <a:extLst>
              <a:ext uri="{FF2B5EF4-FFF2-40B4-BE49-F238E27FC236}">
                <a16:creationId xmlns:a16="http://schemas.microsoft.com/office/drawing/2014/main" id="{ADEEB86B-ECAD-8890-AF93-38DF223C8F52}"/>
              </a:ext>
            </a:extLst>
          </p:cNvPr>
          <p:cNvSpPr/>
          <p:nvPr/>
        </p:nvSpPr>
        <p:spPr>
          <a:xfrm>
            <a:off x="4799021" y="1381619"/>
            <a:ext cx="2232238"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範例（虛構）：牙膏的品牌定位知覺地圖（</a:t>
            </a:r>
            <a:r>
              <a:rPr lang="en-US" altLang="zh-CN" sz="1100" dirty="0">
                <a:solidFill>
                  <a:srgbClr val="4D4D4D"/>
                </a:solidFill>
                <a:latin typeface="Times New Roman" pitchFamily="18" charset="0"/>
                <a:cs typeface="Times New Roman" pitchFamily="18" charset="0"/>
              </a:rPr>
              <a:t>Perceptual Map</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graphicFrame>
        <p:nvGraphicFramePr>
          <p:cNvPr id="13" name="图表 12">
            <a:extLst>
              <a:ext uri="{FF2B5EF4-FFF2-40B4-BE49-F238E27FC236}">
                <a16:creationId xmlns:a16="http://schemas.microsoft.com/office/drawing/2014/main" id="{93290CC2-486F-8910-A7AF-2EC76B2FA50E}"/>
              </a:ext>
            </a:extLst>
          </p:cNvPr>
          <p:cNvGraphicFramePr/>
          <p:nvPr>
            <p:extLst>
              <p:ext uri="{D42A27DB-BD31-4B8C-83A1-F6EECF244321}">
                <p14:modId xmlns:p14="http://schemas.microsoft.com/office/powerpoint/2010/main" val="169960581"/>
              </p:ext>
            </p:extLst>
          </p:nvPr>
        </p:nvGraphicFramePr>
        <p:xfrm>
          <a:off x="7652818" y="1861275"/>
          <a:ext cx="3469200" cy="3290786"/>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组合 13">
            <a:extLst>
              <a:ext uri="{FF2B5EF4-FFF2-40B4-BE49-F238E27FC236}">
                <a16:creationId xmlns:a16="http://schemas.microsoft.com/office/drawing/2014/main" id="{D49C23E1-E12B-F4D8-9337-8ECB16B50100}"/>
              </a:ext>
            </a:extLst>
          </p:cNvPr>
          <p:cNvGrpSpPr/>
          <p:nvPr/>
        </p:nvGrpSpPr>
        <p:grpSpPr>
          <a:xfrm>
            <a:off x="529590" y="1465825"/>
            <a:ext cx="3335662" cy="1983227"/>
            <a:chOff x="673025" y="1271585"/>
            <a:chExt cx="3335662" cy="1983227"/>
          </a:xfrm>
        </p:grpSpPr>
        <p:cxnSp>
          <p:nvCxnSpPr>
            <p:cNvPr id="15" name="直接连接符 14">
              <a:extLst>
                <a:ext uri="{FF2B5EF4-FFF2-40B4-BE49-F238E27FC236}">
                  <a16:creationId xmlns:a16="http://schemas.microsoft.com/office/drawing/2014/main" id="{0D736EC7-9A1D-EA2A-961A-52D3D45CFAC9}"/>
                </a:ext>
              </a:extLst>
            </p:cNvPr>
            <p:cNvCxnSpPr>
              <a:cxnSpLocks/>
            </p:cNvCxnSpPr>
            <p:nvPr/>
          </p:nvCxnSpPr>
          <p:spPr>
            <a:xfrm>
              <a:off x="1305873" y="2493478"/>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8716CC9-7C4B-F312-B9D2-D5A2F61DCE83}"/>
                </a:ext>
              </a:extLst>
            </p:cNvPr>
            <p:cNvSpPr/>
            <p:nvPr/>
          </p:nvSpPr>
          <p:spPr>
            <a:xfrm>
              <a:off x="673025" y="2336415"/>
              <a:ext cx="632848"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非脫敏</a:t>
              </a:r>
              <a:endParaRPr lang="zh-TW" altLang="en-US" sz="1100" dirty="0">
                <a:solidFill>
                  <a:srgbClr val="FF0000"/>
                </a:solidFill>
                <a:latin typeface="Times New Roman" pitchFamily="18" charset="0"/>
                <a:cs typeface="Times New Roman" pitchFamily="18" charset="0"/>
              </a:endParaRPr>
            </a:p>
          </p:txBody>
        </p:sp>
        <p:sp>
          <p:nvSpPr>
            <p:cNvPr id="22" name="矩形 21">
              <a:extLst>
                <a:ext uri="{FF2B5EF4-FFF2-40B4-BE49-F238E27FC236}">
                  <a16:creationId xmlns:a16="http://schemas.microsoft.com/office/drawing/2014/main" id="{E6408875-3100-0573-AEF7-29C30F794BFE}"/>
                </a:ext>
              </a:extLst>
            </p:cNvPr>
            <p:cNvSpPr/>
            <p:nvPr/>
          </p:nvSpPr>
          <p:spPr>
            <a:xfrm>
              <a:off x="3465873" y="2336414"/>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脫敏</a:t>
              </a:r>
              <a:endParaRPr lang="zh-TW" altLang="en-US" sz="1100" dirty="0">
                <a:solidFill>
                  <a:srgbClr val="FF000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1F056CF4-34A2-C4DE-3CF2-27BCF587BE25}"/>
                </a:ext>
              </a:extLst>
            </p:cNvPr>
            <p:cNvSpPr/>
            <p:nvPr/>
          </p:nvSpPr>
          <p:spPr>
            <a:xfrm>
              <a:off x="1928963" y="2088993"/>
              <a:ext cx="542814" cy="52322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333333"/>
                  </a:solidFill>
                  <a:effectLst/>
                  <a:uLnTx/>
                  <a:uFillTx/>
                  <a:latin typeface="Helvetica Neue"/>
                  <a:ea typeface="宋体" pitchFamily="2" charset="-122"/>
                  <a:cs typeface="+mn-cs"/>
                </a:rPr>
                <a:t>✍</a:t>
              </a:r>
              <a:endPar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30" name="矩形 29">
              <a:extLst>
                <a:ext uri="{FF2B5EF4-FFF2-40B4-BE49-F238E27FC236}">
                  <a16:creationId xmlns:a16="http://schemas.microsoft.com/office/drawing/2014/main" id="{722EF20B-C36D-4DF0-6A01-B518DE0FF75B}"/>
                </a:ext>
              </a:extLst>
            </p:cNvPr>
            <p:cNvSpPr/>
            <p:nvPr/>
          </p:nvSpPr>
          <p:spPr>
            <a:xfrm>
              <a:off x="2157606" y="2037302"/>
              <a:ext cx="775807"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受試者</a:t>
              </a:r>
              <a:endParaRPr lang="zh-TW" altLang="en-US" sz="1100" dirty="0">
                <a:solidFill>
                  <a:srgbClr val="FF0000"/>
                </a:solidFill>
                <a:latin typeface="Times New Roman" pitchFamily="18" charset="0"/>
                <a:cs typeface="Times New Roman" pitchFamily="18" charset="0"/>
              </a:endParaRPr>
            </a:p>
          </p:txBody>
        </p:sp>
        <p:cxnSp>
          <p:nvCxnSpPr>
            <p:cNvPr id="31" name="直接连接符 30">
              <a:extLst>
                <a:ext uri="{FF2B5EF4-FFF2-40B4-BE49-F238E27FC236}">
                  <a16:creationId xmlns:a16="http://schemas.microsoft.com/office/drawing/2014/main" id="{7E431D88-E2D8-1CB9-8F12-3149D89123F7}"/>
                </a:ext>
              </a:extLst>
            </p:cNvPr>
            <p:cNvCxnSpPr>
              <a:cxnSpLocks/>
            </p:cNvCxnSpPr>
            <p:nvPr/>
          </p:nvCxnSpPr>
          <p:spPr>
            <a:xfrm>
              <a:off x="1305873" y="3097750"/>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0DB5E8F5-5725-0BA1-76A5-C31293BE77B4}"/>
                </a:ext>
              </a:extLst>
            </p:cNvPr>
            <p:cNvSpPr/>
            <p:nvPr/>
          </p:nvSpPr>
          <p:spPr>
            <a:xfrm>
              <a:off x="763059" y="2940687"/>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低價</a:t>
              </a:r>
              <a:endParaRPr lang="zh-TW" altLang="en-US" sz="1100" dirty="0">
                <a:solidFill>
                  <a:srgbClr val="FF0000"/>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350BB098-60C8-2A34-5BCC-0FD549826275}"/>
                </a:ext>
              </a:extLst>
            </p:cNvPr>
            <p:cNvSpPr/>
            <p:nvPr/>
          </p:nvSpPr>
          <p:spPr>
            <a:xfrm>
              <a:off x="3465873" y="2940686"/>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高價</a:t>
              </a:r>
              <a:endParaRPr lang="zh-TW" altLang="en-US" sz="1100" dirty="0">
                <a:solidFill>
                  <a:srgbClr val="FF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08730DE7-2B2F-05D1-D562-AA654218E189}"/>
                </a:ext>
              </a:extLst>
            </p:cNvPr>
            <p:cNvSpPr/>
            <p:nvPr/>
          </p:nvSpPr>
          <p:spPr>
            <a:xfrm>
              <a:off x="1704846" y="2693265"/>
              <a:ext cx="542814" cy="52322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333333"/>
                  </a:solidFill>
                  <a:effectLst/>
                  <a:uLnTx/>
                  <a:uFillTx/>
                  <a:latin typeface="Helvetica Neue"/>
                  <a:ea typeface="宋体" pitchFamily="2" charset="-122"/>
                  <a:cs typeface="+mn-cs"/>
                </a:rPr>
                <a:t>✍</a:t>
              </a:r>
              <a:endPar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35" name="矩形 34">
              <a:extLst>
                <a:ext uri="{FF2B5EF4-FFF2-40B4-BE49-F238E27FC236}">
                  <a16:creationId xmlns:a16="http://schemas.microsoft.com/office/drawing/2014/main" id="{9A7998A9-F1E2-DE63-2EF0-0BCEABAFB5E3}"/>
                </a:ext>
              </a:extLst>
            </p:cNvPr>
            <p:cNvSpPr/>
            <p:nvPr/>
          </p:nvSpPr>
          <p:spPr>
            <a:xfrm>
              <a:off x="1933489" y="2641574"/>
              <a:ext cx="775807"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受試者</a:t>
              </a:r>
              <a:endParaRPr lang="zh-TW" altLang="en-US" sz="1100" dirty="0">
                <a:solidFill>
                  <a:srgbClr val="FF0000"/>
                </a:solidFill>
                <a:latin typeface="Times New Roman" pitchFamily="18" charset="0"/>
                <a:cs typeface="Times New Roman" pitchFamily="18" charset="0"/>
              </a:endParaRPr>
            </a:p>
          </p:txBody>
        </p:sp>
        <p:sp>
          <p:nvSpPr>
            <p:cNvPr id="36" name="矩形 35">
              <a:extLst>
                <a:ext uri="{FF2B5EF4-FFF2-40B4-BE49-F238E27FC236}">
                  <a16:creationId xmlns:a16="http://schemas.microsoft.com/office/drawing/2014/main" id="{4E8A3DE5-2B85-F80C-57BE-FA65D523C50A}"/>
                </a:ext>
              </a:extLst>
            </p:cNvPr>
            <p:cNvSpPr/>
            <p:nvPr/>
          </p:nvSpPr>
          <p:spPr>
            <a:xfrm>
              <a:off x="1322709" y="1271585"/>
              <a:ext cx="2411270" cy="568041"/>
            </a:xfrm>
            <a:prstGeom prst="rect">
              <a:avLst/>
            </a:prstGeom>
          </p:spPr>
          <p:txBody>
            <a:bodyPr wrap="square">
              <a:spAutoFit/>
            </a:bodyPr>
            <a:lstStyle/>
            <a:p>
              <a:pPr>
                <a:lnSpc>
                  <a:spcPct val="150000"/>
                </a:lnSpc>
              </a:pPr>
              <a:r>
                <a:rPr lang="en-US" altLang="zh-TW" sz="1100" dirty="0">
                  <a:solidFill>
                    <a:srgbClr val="4D4D4D"/>
                  </a:solidFill>
                  <a:latin typeface="Times New Roman" pitchFamily="18" charset="0"/>
                  <a:cs typeface="Times New Roman" pitchFamily="18" charset="0"/>
                </a:rPr>
                <a:t>A </a:t>
              </a:r>
              <a:r>
                <a:rPr lang="en-US" altLang="zh-CN"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舒酸定牙膏，</a:t>
              </a:r>
              <a:r>
                <a:rPr lang="en-US" altLang="zh-CN" sz="1100" dirty="0">
                  <a:solidFill>
                    <a:srgbClr val="4D4D4D"/>
                  </a:solidFill>
                  <a:latin typeface="Times New Roman" pitchFamily="18" charset="0"/>
                  <a:cs typeface="Times New Roman" pitchFamily="18" charset="0"/>
                </a:rPr>
                <a:t>B = </a:t>
              </a:r>
              <a:r>
                <a:rPr lang="zh-CN" altLang="en-US" sz="1100" dirty="0">
                  <a:solidFill>
                    <a:srgbClr val="4D4D4D"/>
                  </a:solidFill>
                  <a:latin typeface="Times New Roman" pitchFamily="18" charset="0"/>
                  <a:cs typeface="Times New Roman" pitchFamily="18" charset="0"/>
                </a:rPr>
                <a:t>黑人牙膏，</a:t>
              </a:r>
              <a:endParaRPr lang="en-US" altLang="zh-CN" sz="1100" dirty="0">
                <a:solidFill>
                  <a:srgbClr val="4D4D4D"/>
                </a:solidFill>
                <a:latin typeface="Times New Roman" pitchFamily="18" charset="0"/>
                <a:cs typeface="Times New Roman" pitchFamily="18" charset="0"/>
              </a:endParaRPr>
            </a:p>
            <a:p>
              <a:pPr>
                <a:lnSpc>
                  <a:spcPct val="150000"/>
                </a:lnSpc>
              </a:pPr>
              <a:r>
                <a:rPr lang="en-US" altLang="zh-CN" sz="1100" dirty="0">
                  <a:solidFill>
                    <a:srgbClr val="4D4D4D"/>
                  </a:solidFill>
                  <a:latin typeface="Times New Roman" pitchFamily="18" charset="0"/>
                  <a:cs typeface="Times New Roman" pitchFamily="18" charset="0"/>
                </a:rPr>
                <a:t>C = </a:t>
              </a:r>
              <a:r>
                <a:rPr lang="zh-CN" altLang="en-US" sz="1100" dirty="0">
                  <a:solidFill>
                    <a:srgbClr val="4D4D4D"/>
                  </a:solidFill>
                  <a:latin typeface="Times New Roman" pitchFamily="18" charset="0"/>
                  <a:cs typeface="Times New Roman" pitchFamily="18" charset="0"/>
                </a:rPr>
                <a:t>高露潔牙膏，</a:t>
              </a:r>
              <a:r>
                <a:rPr lang="en-US" altLang="zh-CN" sz="1100" dirty="0">
                  <a:solidFill>
                    <a:srgbClr val="4D4D4D"/>
                  </a:solidFill>
                  <a:latin typeface="Times New Roman" pitchFamily="18" charset="0"/>
                  <a:cs typeface="Times New Roman" pitchFamily="18" charset="0"/>
                </a:rPr>
                <a:t>D =</a:t>
              </a:r>
              <a:r>
                <a:rPr lang="zh-CN" altLang="en-US" sz="1100" dirty="0">
                  <a:solidFill>
                    <a:srgbClr val="4D4D4D"/>
                  </a:solidFill>
                  <a:latin typeface="Times New Roman" pitchFamily="18" charset="0"/>
                  <a:cs typeface="Times New Roman" pitchFamily="18" charset="0"/>
                </a:rPr>
                <a:t> 白人牙膏</a:t>
              </a:r>
              <a:r>
                <a:rPr lang="en-US" altLang="zh-CN"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grpSp>
      <p:grpSp>
        <p:nvGrpSpPr>
          <p:cNvPr id="37" name="组合 36">
            <a:extLst>
              <a:ext uri="{FF2B5EF4-FFF2-40B4-BE49-F238E27FC236}">
                <a16:creationId xmlns:a16="http://schemas.microsoft.com/office/drawing/2014/main" id="{573958F5-6042-E90F-33E0-9B2364A752D4}"/>
              </a:ext>
            </a:extLst>
          </p:cNvPr>
          <p:cNvGrpSpPr/>
          <p:nvPr/>
        </p:nvGrpSpPr>
        <p:grpSpPr>
          <a:xfrm>
            <a:off x="437881" y="4157875"/>
            <a:ext cx="4063123" cy="1571382"/>
            <a:chOff x="365445" y="3847092"/>
            <a:chExt cx="4063123" cy="1571382"/>
          </a:xfrm>
        </p:grpSpPr>
        <p:sp>
          <p:nvSpPr>
            <p:cNvPr id="38" name="矩形 37">
              <a:extLst>
                <a:ext uri="{FF2B5EF4-FFF2-40B4-BE49-F238E27FC236}">
                  <a16:creationId xmlns:a16="http://schemas.microsoft.com/office/drawing/2014/main" id="{8B480055-08F1-02FD-C7E8-C2F7CC92644F}"/>
                </a:ext>
              </a:extLst>
            </p:cNvPr>
            <p:cNvSpPr/>
            <p:nvPr/>
          </p:nvSpPr>
          <p:spPr>
            <a:xfrm>
              <a:off x="1616654" y="5143270"/>
              <a:ext cx="2439429" cy="275204"/>
            </a:xfrm>
            <a:prstGeom prst="rect">
              <a:avLst/>
            </a:prstGeom>
          </p:spPr>
          <p:txBody>
            <a:bodyPr wrap="square">
              <a:spAutoFit/>
            </a:bodyPr>
            <a:lstStyle/>
            <a:p>
              <a:pPr>
                <a:lnSpc>
                  <a:spcPct val="150000"/>
                </a:lnSpc>
              </a:pPr>
              <a:r>
                <a:rPr lang="en-US" altLang="zh-CN" sz="900" dirty="0">
                  <a:solidFill>
                    <a:srgbClr val="4D4D4D"/>
                  </a:solidFill>
                  <a:latin typeface="Times New Roman" pitchFamily="18" charset="0"/>
                  <a:cs typeface="Times New Roman" pitchFamily="18" charset="0"/>
                </a:rPr>
                <a:t>0     1     2     3      4      5      6      7      8     9    10</a:t>
              </a:r>
              <a:endParaRPr lang="zh-TW" altLang="en-US" sz="900" dirty="0">
                <a:solidFill>
                  <a:srgbClr val="FF0000"/>
                </a:solidFill>
                <a:latin typeface="Times New Roman" pitchFamily="18" charset="0"/>
                <a:cs typeface="Times New Roman" pitchFamily="18" charset="0"/>
              </a:endParaRPr>
            </a:p>
          </p:txBody>
        </p:sp>
        <p:sp>
          <p:nvSpPr>
            <p:cNvPr id="39" name="矩形 38">
              <a:extLst>
                <a:ext uri="{FF2B5EF4-FFF2-40B4-BE49-F238E27FC236}">
                  <a16:creationId xmlns:a16="http://schemas.microsoft.com/office/drawing/2014/main" id="{10121160-FCA3-83D3-1A54-04A79645B749}"/>
                </a:ext>
              </a:extLst>
            </p:cNvPr>
            <p:cNvSpPr/>
            <p:nvPr/>
          </p:nvSpPr>
          <p:spPr>
            <a:xfrm>
              <a:off x="369922" y="4158065"/>
              <a:ext cx="754423" cy="569771"/>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受試者刻畫卡片</a:t>
              </a:r>
              <a:endParaRPr lang="zh-TW" altLang="en-US" sz="1100" dirty="0">
                <a:solidFill>
                  <a:srgbClr val="FF0000"/>
                </a:solidFill>
                <a:latin typeface="Times New Roman" pitchFamily="18" charset="0"/>
                <a:cs typeface="Times New Roman" pitchFamily="18" charset="0"/>
              </a:endParaRPr>
            </a:p>
          </p:txBody>
        </p:sp>
        <p:cxnSp>
          <p:nvCxnSpPr>
            <p:cNvPr id="40" name="直接连接符 39">
              <a:extLst>
                <a:ext uri="{FF2B5EF4-FFF2-40B4-BE49-F238E27FC236}">
                  <a16:creationId xmlns:a16="http://schemas.microsoft.com/office/drawing/2014/main" id="{1522965D-5F00-17F0-8B6F-259B16312B1A}"/>
                </a:ext>
              </a:extLst>
            </p:cNvPr>
            <p:cNvCxnSpPr>
              <a:cxnSpLocks/>
            </p:cNvCxnSpPr>
            <p:nvPr/>
          </p:nvCxnSpPr>
          <p:spPr>
            <a:xfrm>
              <a:off x="1725754" y="4677038"/>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60771894-5053-4806-E55D-A8C4B0A43179}"/>
                </a:ext>
              </a:extLst>
            </p:cNvPr>
            <p:cNvSpPr/>
            <p:nvPr/>
          </p:nvSpPr>
          <p:spPr>
            <a:xfrm>
              <a:off x="1182940" y="4519975"/>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低價</a:t>
              </a:r>
              <a:endParaRPr lang="zh-TW" altLang="en-US" sz="1100" dirty="0">
                <a:solidFill>
                  <a:srgbClr val="FF0000"/>
                </a:solidFill>
                <a:latin typeface="Times New Roman" pitchFamily="18" charset="0"/>
                <a:cs typeface="Times New Roman" pitchFamily="18" charset="0"/>
              </a:endParaRPr>
            </a:p>
          </p:txBody>
        </p:sp>
        <p:sp>
          <p:nvSpPr>
            <p:cNvPr id="42" name="矩形 41">
              <a:extLst>
                <a:ext uri="{FF2B5EF4-FFF2-40B4-BE49-F238E27FC236}">
                  <a16:creationId xmlns:a16="http://schemas.microsoft.com/office/drawing/2014/main" id="{98D2D4E1-DE0C-BE69-F3C5-AF771DBAACB6}"/>
                </a:ext>
              </a:extLst>
            </p:cNvPr>
            <p:cNvSpPr/>
            <p:nvPr/>
          </p:nvSpPr>
          <p:spPr>
            <a:xfrm>
              <a:off x="3885754" y="4519974"/>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高價</a:t>
              </a:r>
              <a:endParaRPr lang="zh-TW" altLang="en-US" sz="1100" dirty="0">
                <a:solidFill>
                  <a:srgbClr val="FF0000"/>
                </a:solidFill>
                <a:latin typeface="Times New Roman" pitchFamily="18" charset="0"/>
                <a:cs typeface="Times New Roman" pitchFamily="18" charset="0"/>
              </a:endParaRPr>
            </a:p>
          </p:txBody>
        </p:sp>
        <p:sp>
          <p:nvSpPr>
            <p:cNvPr id="43" name="矩形 42">
              <a:extLst>
                <a:ext uri="{FF2B5EF4-FFF2-40B4-BE49-F238E27FC236}">
                  <a16:creationId xmlns:a16="http://schemas.microsoft.com/office/drawing/2014/main" id="{7A9C7F9E-8EFA-7DA9-8D07-B29D8B8C7948}"/>
                </a:ext>
              </a:extLst>
            </p:cNvPr>
            <p:cNvSpPr/>
            <p:nvPr/>
          </p:nvSpPr>
          <p:spPr>
            <a:xfrm>
              <a:off x="1945656" y="4506423"/>
              <a:ext cx="1798723" cy="230832"/>
            </a:xfrm>
            <a:prstGeom prst="rect">
              <a:avLst/>
            </a:prstGeom>
          </p:spPr>
          <p:txBody>
            <a:bodyPr wrap="square">
              <a:spAutoFit/>
            </a:bodyPr>
            <a:lstStyle/>
            <a:p>
              <a:pPr>
                <a:defRPr/>
              </a:pPr>
              <a:r>
                <a:rPr kumimoji="0" lang="en-US" altLang="zh-CN" sz="900" b="0" i="0" u="none" strike="noStrike" kern="1200" cap="none" spc="0" normalizeH="0" baseline="0" noProof="0" dirty="0">
                  <a:ln>
                    <a:noFill/>
                  </a:ln>
                  <a:solidFill>
                    <a:srgbClr val="333333"/>
                  </a:solidFill>
                  <a:effectLst/>
                  <a:uLnTx/>
                  <a:uFillTx/>
                  <a:latin typeface="Helvetica Neue"/>
                  <a:ea typeface="宋体" pitchFamily="2" charset="-122"/>
                  <a:cs typeface="+mn-cs"/>
                </a:rPr>
                <a:t>         |     |                      |     |</a:t>
              </a:r>
              <a:endParaRPr kumimoji="0" lang="zh-CN" altLang="en-US" sz="9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44" name="矩形 43">
              <a:extLst>
                <a:ext uri="{FF2B5EF4-FFF2-40B4-BE49-F238E27FC236}">
                  <a16:creationId xmlns:a16="http://schemas.microsoft.com/office/drawing/2014/main" id="{97F98D85-551D-9081-0B11-F787997CF2FD}"/>
                </a:ext>
              </a:extLst>
            </p:cNvPr>
            <p:cNvSpPr/>
            <p:nvPr/>
          </p:nvSpPr>
          <p:spPr>
            <a:xfrm>
              <a:off x="365445" y="5047703"/>
              <a:ext cx="754423" cy="315856"/>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量尺：</a:t>
              </a:r>
              <a:endParaRPr lang="zh-TW" altLang="en-US" sz="1100" dirty="0">
                <a:solidFill>
                  <a:srgbClr val="FF0000"/>
                </a:solidFill>
                <a:latin typeface="Times New Roman" pitchFamily="18" charset="0"/>
                <a:cs typeface="Times New Roman" pitchFamily="18" charset="0"/>
              </a:endParaRPr>
            </a:p>
          </p:txBody>
        </p:sp>
        <p:sp>
          <p:nvSpPr>
            <p:cNvPr id="45" name="矩形 44">
              <a:extLst>
                <a:ext uri="{FF2B5EF4-FFF2-40B4-BE49-F238E27FC236}">
                  <a16:creationId xmlns:a16="http://schemas.microsoft.com/office/drawing/2014/main" id="{B6E3F9E4-B93C-B0C2-D455-99AB038BDDA7}"/>
                </a:ext>
              </a:extLst>
            </p:cNvPr>
            <p:cNvSpPr/>
            <p:nvPr/>
          </p:nvSpPr>
          <p:spPr>
            <a:xfrm>
              <a:off x="1930416" y="4342151"/>
              <a:ext cx="1813963" cy="275204"/>
            </a:xfrm>
            <a:prstGeom prst="rect">
              <a:avLst/>
            </a:prstGeom>
          </p:spPr>
          <p:txBody>
            <a:bodyPr wrap="square">
              <a:spAutoFit/>
            </a:bodyPr>
            <a:lstStyle/>
            <a:p>
              <a:pPr>
                <a:lnSpc>
                  <a:spcPct val="150000"/>
                </a:lnSpc>
              </a:pPr>
              <a:r>
                <a:rPr lang="en-US" altLang="zh-TW" sz="900" dirty="0">
                  <a:solidFill>
                    <a:srgbClr val="4D4D4D"/>
                  </a:solidFill>
                  <a:latin typeface="Times New Roman" pitchFamily="18" charset="0"/>
                  <a:cs typeface="Times New Roman" pitchFamily="18" charset="0"/>
                </a:rPr>
                <a:t>          D    B                      C     A</a:t>
              </a:r>
              <a:endParaRPr lang="zh-TW" altLang="en-US" sz="900" dirty="0">
                <a:solidFill>
                  <a:srgbClr val="FF0000"/>
                </a:solidFill>
                <a:latin typeface="Times New Roman" pitchFamily="18" charset="0"/>
                <a:cs typeface="Times New Roman" pitchFamily="18" charset="0"/>
              </a:endParaRPr>
            </a:p>
          </p:txBody>
        </p:sp>
        <p:cxnSp>
          <p:nvCxnSpPr>
            <p:cNvPr id="46" name="直接连接符 45">
              <a:extLst>
                <a:ext uri="{FF2B5EF4-FFF2-40B4-BE49-F238E27FC236}">
                  <a16:creationId xmlns:a16="http://schemas.microsoft.com/office/drawing/2014/main" id="{E006B899-10A5-F394-FF0E-9FA6EC20E4DA}"/>
                </a:ext>
              </a:extLst>
            </p:cNvPr>
            <p:cNvCxnSpPr>
              <a:cxnSpLocks/>
            </p:cNvCxnSpPr>
            <p:nvPr/>
          </p:nvCxnSpPr>
          <p:spPr>
            <a:xfrm>
              <a:off x="1725754" y="4181979"/>
              <a:ext cx="216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4D05B393-29FF-A13B-FA89-9A44D50F9308}"/>
                </a:ext>
              </a:extLst>
            </p:cNvPr>
            <p:cNvSpPr/>
            <p:nvPr/>
          </p:nvSpPr>
          <p:spPr>
            <a:xfrm>
              <a:off x="1079133" y="4024916"/>
              <a:ext cx="646621"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非脫敏</a:t>
              </a:r>
              <a:endParaRPr lang="zh-TW" altLang="en-US" sz="1100" dirty="0">
                <a:solidFill>
                  <a:srgbClr val="FF0000"/>
                </a:solidFill>
                <a:latin typeface="Times New Roman" pitchFamily="18" charset="0"/>
                <a:cs typeface="Times New Roman" pitchFamily="18" charset="0"/>
              </a:endParaRPr>
            </a:p>
          </p:txBody>
        </p:sp>
        <p:sp>
          <p:nvSpPr>
            <p:cNvPr id="48" name="矩形 47">
              <a:extLst>
                <a:ext uri="{FF2B5EF4-FFF2-40B4-BE49-F238E27FC236}">
                  <a16:creationId xmlns:a16="http://schemas.microsoft.com/office/drawing/2014/main" id="{901293F4-83BE-DFF8-6AA7-CF6C5606632A}"/>
                </a:ext>
              </a:extLst>
            </p:cNvPr>
            <p:cNvSpPr/>
            <p:nvPr/>
          </p:nvSpPr>
          <p:spPr>
            <a:xfrm>
              <a:off x="3885754" y="4024915"/>
              <a:ext cx="542814"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脫敏</a:t>
              </a:r>
              <a:endParaRPr lang="zh-TW" altLang="en-US" sz="1100" dirty="0">
                <a:solidFill>
                  <a:srgbClr val="FF0000"/>
                </a:solidFill>
                <a:latin typeface="Times New Roman" pitchFamily="18" charset="0"/>
                <a:cs typeface="Times New Roman" pitchFamily="18" charset="0"/>
              </a:endParaRPr>
            </a:p>
          </p:txBody>
        </p:sp>
        <p:sp>
          <p:nvSpPr>
            <p:cNvPr id="49" name="矩形 48">
              <a:extLst>
                <a:ext uri="{FF2B5EF4-FFF2-40B4-BE49-F238E27FC236}">
                  <a16:creationId xmlns:a16="http://schemas.microsoft.com/office/drawing/2014/main" id="{6CDF234F-52F1-AE22-5F01-AEC99449E7F4}"/>
                </a:ext>
              </a:extLst>
            </p:cNvPr>
            <p:cNvSpPr/>
            <p:nvPr/>
          </p:nvSpPr>
          <p:spPr>
            <a:xfrm>
              <a:off x="1849136" y="4011364"/>
              <a:ext cx="1940098" cy="230832"/>
            </a:xfrm>
            <a:prstGeom prst="rect">
              <a:avLst/>
            </a:prstGeom>
          </p:spPr>
          <p:txBody>
            <a:bodyPr wrap="square">
              <a:spAutoFit/>
            </a:bodyPr>
            <a:lstStyle/>
            <a:p>
              <a:pPr>
                <a:defRPr/>
              </a:pPr>
              <a:r>
                <a:rPr kumimoji="0" lang="en-US" altLang="zh-CN" sz="900" b="0" i="0" u="none" strike="noStrike" kern="1200" cap="none" spc="0" normalizeH="0" baseline="0" noProof="0" dirty="0">
                  <a:ln>
                    <a:noFill/>
                  </a:ln>
                  <a:solidFill>
                    <a:srgbClr val="333333"/>
                  </a:solidFill>
                  <a:effectLst/>
                  <a:uLnTx/>
                  <a:uFillTx/>
                  <a:latin typeface="Helvetica Neue"/>
                  <a:ea typeface="宋体" pitchFamily="2" charset="-122"/>
                  <a:cs typeface="+mn-cs"/>
                </a:rPr>
                <a:t>    |     |        |                     |</a:t>
              </a:r>
              <a:endParaRPr kumimoji="0" lang="zh-CN" altLang="en-US" sz="9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50" name="矩形 49">
              <a:extLst>
                <a:ext uri="{FF2B5EF4-FFF2-40B4-BE49-F238E27FC236}">
                  <a16:creationId xmlns:a16="http://schemas.microsoft.com/office/drawing/2014/main" id="{5429ADF0-0874-029B-F4E2-AEF5FE5114AD}"/>
                </a:ext>
              </a:extLst>
            </p:cNvPr>
            <p:cNvSpPr/>
            <p:nvPr/>
          </p:nvSpPr>
          <p:spPr>
            <a:xfrm>
              <a:off x="1833896" y="3847092"/>
              <a:ext cx="1955338" cy="275204"/>
            </a:xfrm>
            <a:prstGeom prst="rect">
              <a:avLst/>
            </a:prstGeom>
          </p:spPr>
          <p:txBody>
            <a:bodyPr wrap="square">
              <a:spAutoFit/>
            </a:bodyPr>
            <a:lstStyle/>
            <a:p>
              <a:pPr>
                <a:lnSpc>
                  <a:spcPct val="150000"/>
                </a:lnSpc>
              </a:pPr>
              <a:r>
                <a:rPr lang="en-US" altLang="zh-TW" sz="900" dirty="0">
                  <a:solidFill>
                    <a:srgbClr val="4D4D4D"/>
                  </a:solidFill>
                  <a:latin typeface="Times New Roman" pitchFamily="18" charset="0"/>
                  <a:cs typeface="Times New Roman" pitchFamily="18" charset="0"/>
                </a:rPr>
                <a:t>    D    B       C                      A</a:t>
              </a:r>
              <a:endParaRPr lang="zh-TW" altLang="en-US" sz="900" dirty="0">
                <a:solidFill>
                  <a:srgbClr val="FF0000"/>
                </a:solidFill>
                <a:latin typeface="Times New Roman" pitchFamily="18" charset="0"/>
                <a:cs typeface="Times New Roman" pitchFamily="18" charset="0"/>
              </a:endParaRPr>
            </a:p>
          </p:txBody>
        </p:sp>
        <p:cxnSp>
          <p:nvCxnSpPr>
            <p:cNvPr id="51" name="直接连接符 50">
              <a:extLst>
                <a:ext uri="{FF2B5EF4-FFF2-40B4-BE49-F238E27FC236}">
                  <a16:creationId xmlns:a16="http://schemas.microsoft.com/office/drawing/2014/main" id="{7DDA53DB-F9F5-810C-CB81-112B9C15FBF8}"/>
                </a:ext>
              </a:extLst>
            </p:cNvPr>
            <p:cNvCxnSpPr>
              <a:cxnSpLocks/>
            </p:cNvCxnSpPr>
            <p:nvPr/>
          </p:nvCxnSpPr>
          <p:spPr>
            <a:xfrm>
              <a:off x="1725754" y="5210513"/>
              <a:ext cx="2160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658C8AE3-12B1-37C5-73BF-DBD41DECC080}"/>
                </a:ext>
              </a:extLst>
            </p:cNvPr>
            <p:cNvSpPr/>
            <p:nvPr/>
          </p:nvSpPr>
          <p:spPr>
            <a:xfrm>
              <a:off x="1628558" y="5068473"/>
              <a:ext cx="2356303" cy="184666"/>
            </a:xfrm>
            <a:prstGeom prst="rect">
              <a:avLst/>
            </a:prstGeom>
          </p:spPr>
          <p:txBody>
            <a:bodyPr wrap="square">
              <a:spAutoFit/>
            </a:bodyPr>
            <a:lstStyle/>
            <a:p>
              <a:pPr>
                <a:defRPr/>
              </a:pPr>
              <a:r>
                <a:rPr kumimoji="0" lang="en-US" altLang="zh-CN" sz="600" b="0" i="0" u="none" strike="noStrike" kern="1200" cap="none" spc="0" normalizeH="0" baseline="0" noProof="0" dirty="0">
                  <a:ln>
                    <a:noFill/>
                  </a:ln>
                  <a:solidFill>
                    <a:srgbClr val="0070C0"/>
                  </a:solidFill>
                  <a:effectLst/>
                  <a:uLnTx/>
                  <a:uFillTx/>
                  <a:latin typeface="Helvetica Neue"/>
                  <a:ea typeface="宋体" pitchFamily="2" charset="-122"/>
                  <a:cs typeface="+mn-cs"/>
                </a:rPr>
                <a:t>|         |         |         |          |          |          |          |          |         |         |</a:t>
              </a:r>
              <a:endParaRPr kumimoji="0" lang="zh-CN" altLang="en-US" sz="600" b="0" i="0" u="none" strike="noStrike" kern="1200" cap="none" spc="0" normalizeH="0" baseline="0" noProof="0" dirty="0">
                <a:ln>
                  <a:noFill/>
                </a:ln>
                <a:solidFill>
                  <a:srgbClr val="0070C0"/>
                </a:solidFill>
                <a:effectLst/>
                <a:uLnTx/>
                <a:uFillTx/>
                <a:latin typeface="Arial" charset="0"/>
                <a:ea typeface="宋体" pitchFamily="2" charset="-122"/>
                <a:cs typeface="+mn-cs"/>
              </a:endParaRPr>
            </a:p>
          </p:txBody>
        </p:sp>
      </p:grpSp>
      <p:graphicFrame>
        <p:nvGraphicFramePr>
          <p:cNvPr id="53" name="表格 52">
            <a:extLst>
              <a:ext uri="{FF2B5EF4-FFF2-40B4-BE49-F238E27FC236}">
                <a16:creationId xmlns:a16="http://schemas.microsoft.com/office/drawing/2014/main" id="{4BF97972-841E-D857-8BFE-64B1830F1D70}"/>
              </a:ext>
            </a:extLst>
          </p:cNvPr>
          <p:cNvGraphicFramePr>
            <a:graphicFrameLocks noGrp="1"/>
          </p:cNvGraphicFramePr>
          <p:nvPr>
            <p:extLst>
              <p:ext uri="{D42A27DB-BD31-4B8C-83A1-F6EECF244321}">
                <p14:modId xmlns:p14="http://schemas.microsoft.com/office/powerpoint/2010/main" val="1318557843"/>
              </p:ext>
            </p:extLst>
          </p:nvPr>
        </p:nvGraphicFramePr>
        <p:xfrm>
          <a:off x="4745169" y="3013957"/>
          <a:ext cx="2611163" cy="1915254"/>
        </p:xfrm>
        <a:graphic>
          <a:graphicData uri="http://schemas.openxmlformats.org/drawingml/2006/table">
            <a:tbl>
              <a:tblPr firstRow="1" bandRow="1">
                <a:tableStyleId>{5940675A-B579-460E-94D1-54222C63F5DA}</a:tableStyleId>
              </a:tblPr>
              <a:tblGrid>
                <a:gridCol w="840291">
                  <a:extLst>
                    <a:ext uri="{9D8B030D-6E8A-4147-A177-3AD203B41FA5}">
                      <a16:colId xmlns:a16="http://schemas.microsoft.com/office/drawing/2014/main" val="739249884"/>
                    </a:ext>
                  </a:extLst>
                </a:gridCol>
                <a:gridCol w="444500">
                  <a:extLst>
                    <a:ext uri="{9D8B030D-6E8A-4147-A177-3AD203B41FA5}">
                      <a16:colId xmlns:a16="http://schemas.microsoft.com/office/drawing/2014/main" val="448760261"/>
                    </a:ext>
                  </a:extLst>
                </a:gridCol>
                <a:gridCol w="444500">
                  <a:extLst>
                    <a:ext uri="{9D8B030D-6E8A-4147-A177-3AD203B41FA5}">
                      <a16:colId xmlns:a16="http://schemas.microsoft.com/office/drawing/2014/main" val="2277049078"/>
                    </a:ext>
                  </a:extLst>
                </a:gridCol>
                <a:gridCol w="208280">
                  <a:extLst>
                    <a:ext uri="{9D8B030D-6E8A-4147-A177-3AD203B41FA5}">
                      <a16:colId xmlns:a16="http://schemas.microsoft.com/office/drawing/2014/main" val="1243946832"/>
                    </a:ext>
                  </a:extLst>
                </a:gridCol>
                <a:gridCol w="673592">
                  <a:extLst>
                    <a:ext uri="{9D8B030D-6E8A-4147-A177-3AD203B41FA5}">
                      <a16:colId xmlns:a16="http://schemas.microsoft.com/office/drawing/2014/main" val="3591978380"/>
                    </a:ext>
                  </a:extLst>
                </a:gridCol>
              </a:tblGrid>
              <a:tr h="319209">
                <a:tc>
                  <a:txBody>
                    <a:bodyPr/>
                    <a:lstStyle/>
                    <a:p>
                      <a:pPr algn="ctr"/>
                      <a:r>
                        <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歸一化</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algn="ctr"/>
                      <a:r>
                        <a:rPr lang="zh-CN" altLang="en-US" sz="1000" b="0" dirty="0">
                          <a:solidFill>
                            <a:schemeClr val="tx1"/>
                          </a:solidFill>
                        </a:rPr>
                        <a:t>受試者 </a:t>
                      </a:r>
                      <a:r>
                        <a:rPr lang="en-US" altLang="zh-CN" sz="1000" b="0" dirty="0">
                          <a:solidFill>
                            <a:schemeClr val="tx1"/>
                          </a:solidFill>
                        </a:rPr>
                        <a:t>1</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rPr>
                        <a:t>…</a:t>
                      </a:r>
                      <a:endParaRPr lang="zh-CN" altLang="en-US" sz="1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0" dirty="0">
                          <a:solidFill>
                            <a:schemeClr val="tx1"/>
                          </a:solidFill>
                        </a:rPr>
                        <a:t>受試者 </a:t>
                      </a:r>
                      <a:r>
                        <a:rPr lang="en-US" altLang="zh-CN" sz="1000" b="0" dirty="0">
                          <a:solidFill>
                            <a:schemeClr val="tx1"/>
                          </a:solidFill>
                          <a:latin typeface="Times New Roman" panose="02020603050405020304" pitchFamily="18" charset="0"/>
                          <a:cs typeface="Times New Roman" panose="02020603050405020304" pitchFamily="18" charset="0"/>
                        </a:rPr>
                        <a:t>n</a:t>
                      </a:r>
                      <a:endParaRPr lang="zh-CN" altLang="en-US" sz="10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855304718"/>
                  </a:ext>
                </a:extLst>
              </a:tr>
              <a:tr h="319209">
                <a:tc>
                  <a:txBody>
                    <a:bodyPr/>
                    <a:lstStyle/>
                    <a:p>
                      <a:pPr algn="ctr"/>
                      <a:r>
                        <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測量値</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zh-CN" altLang="en-US" sz="1000" b="0" dirty="0">
                          <a:solidFill>
                            <a:schemeClr val="tx1"/>
                          </a:solidFill>
                        </a:rPr>
                        <a:t>脫敏</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zh-CN" altLang="en-US" sz="1000" b="0" dirty="0">
                          <a:solidFill>
                            <a:schemeClr val="tx1"/>
                          </a:solidFill>
                        </a:rPr>
                        <a:t>價位</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12679819"/>
                  </a:ext>
                </a:extLst>
              </a:tr>
              <a:tr h="319209">
                <a:tc>
                  <a:txBody>
                    <a:bodyPr/>
                    <a:lstStyle/>
                    <a:p>
                      <a:pPr algn="ctr"/>
                      <a:r>
                        <a:rPr lang="zh-CN" altLang="en-US" sz="1000" b="0" dirty="0">
                          <a:solidFill>
                            <a:schemeClr val="tx1"/>
                          </a:solidFill>
                        </a:rPr>
                        <a:t>舒酸定牙膏</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0.7</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0.8</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223840170"/>
                  </a:ext>
                </a:extLst>
              </a:tr>
              <a:tr h="319209">
                <a:tc>
                  <a:txBody>
                    <a:bodyPr/>
                    <a:lstStyle/>
                    <a:p>
                      <a:pPr algn="ctr"/>
                      <a:r>
                        <a:rPr lang="zh-CN" altLang="en-US" sz="1000" b="0" dirty="0">
                          <a:solidFill>
                            <a:schemeClr val="tx1"/>
                          </a:solidFill>
                        </a:rPr>
                        <a:t>高露潔牙膏</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0.4</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0.7</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70232946"/>
                  </a:ext>
                </a:extLst>
              </a:tr>
              <a:tr h="319209">
                <a:tc>
                  <a:txBody>
                    <a:bodyPr/>
                    <a:lstStyle/>
                    <a:p>
                      <a:pPr algn="ctr"/>
                      <a:r>
                        <a:rPr lang="zh-CN" altLang="en-US" sz="1000" b="0" dirty="0">
                          <a:solidFill>
                            <a:schemeClr val="tx1"/>
                          </a:solidFill>
                        </a:rPr>
                        <a:t>黑人牙膏</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0.3</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0.4</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03954830"/>
                  </a:ext>
                </a:extLst>
              </a:tr>
              <a:tr h="319209">
                <a:tc>
                  <a:txBody>
                    <a:bodyPr/>
                    <a:lstStyle/>
                    <a:p>
                      <a:pPr algn="ctr"/>
                      <a:r>
                        <a:rPr lang="zh-CN" altLang="en-US" sz="1000" b="0" dirty="0">
                          <a:solidFill>
                            <a:schemeClr val="tx1"/>
                          </a:solidFill>
                        </a:rPr>
                        <a:t>白人牙膏</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000" b="0" dirty="0">
                          <a:solidFill>
                            <a:schemeClr val="tx1"/>
                          </a:solidFill>
                        </a:rPr>
                        <a:t>0.2</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000" b="0" dirty="0">
                          <a:solidFill>
                            <a:schemeClr val="tx1"/>
                          </a:solidFill>
                        </a:rPr>
                        <a:t>0.3</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000" b="0" dirty="0">
                          <a:solidFill>
                            <a:schemeClr val="tx1"/>
                          </a:solidFill>
                        </a:rPr>
                        <a:t>…</a:t>
                      </a:r>
                      <a:endParaRPr lang="zh-CN" altLang="en-US" sz="1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2183232701"/>
                  </a:ext>
                </a:extLst>
              </a:tr>
            </a:tbl>
          </a:graphicData>
        </a:graphic>
      </p:graphicFrame>
      <p:sp>
        <p:nvSpPr>
          <p:cNvPr id="54" name="矩形 53">
            <a:extLst>
              <a:ext uri="{FF2B5EF4-FFF2-40B4-BE49-F238E27FC236}">
                <a16:creationId xmlns:a16="http://schemas.microsoft.com/office/drawing/2014/main" id="{0AA998CF-89FD-0AC7-04AC-2BBB9D8BE073}"/>
              </a:ext>
            </a:extLst>
          </p:cNvPr>
          <p:cNvSpPr/>
          <p:nvPr/>
        </p:nvSpPr>
        <p:spPr>
          <a:xfrm>
            <a:off x="363205" y="1143622"/>
            <a:ext cx="4127613" cy="2429912"/>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一</a:t>
            </a:r>
          </a:p>
        </p:txBody>
      </p:sp>
      <p:sp>
        <p:nvSpPr>
          <p:cNvPr id="55" name="矩形 54">
            <a:extLst>
              <a:ext uri="{FF2B5EF4-FFF2-40B4-BE49-F238E27FC236}">
                <a16:creationId xmlns:a16="http://schemas.microsoft.com/office/drawing/2014/main" id="{42941CF2-6F80-B5B2-D059-DF0B8A954987}"/>
              </a:ext>
            </a:extLst>
          </p:cNvPr>
          <p:cNvSpPr/>
          <p:nvPr/>
        </p:nvSpPr>
        <p:spPr>
          <a:xfrm>
            <a:off x="363205" y="3772864"/>
            <a:ext cx="4127613" cy="2085334"/>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二</a:t>
            </a:r>
          </a:p>
        </p:txBody>
      </p:sp>
      <p:sp>
        <p:nvSpPr>
          <p:cNvPr id="56" name="矩形 55">
            <a:extLst>
              <a:ext uri="{FF2B5EF4-FFF2-40B4-BE49-F238E27FC236}">
                <a16:creationId xmlns:a16="http://schemas.microsoft.com/office/drawing/2014/main" id="{BC141107-55B5-C9D1-40AD-9AF43D628E45}"/>
              </a:ext>
            </a:extLst>
          </p:cNvPr>
          <p:cNvSpPr/>
          <p:nvPr/>
        </p:nvSpPr>
        <p:spPr>
          <a:xfrm>
            <a:off x="4605945" y="2409024"/>
            <a:ext cx="2915594" cy="2834900"/>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三</a:t>
            </a:r>
          </a:p>
        </p:txBody>
      </p:sp>
      <p:sp>
        <p:nvSpPr>
          <p:cNvPr id="57" name="矩形 56">
            <a:extLst>
              <a:ext uri="{FF2B5EF4-FFF2-40B4-BE49-F238E27FC236}">
                <a16:creationId xmlns:a16="http://schemas.microsoft.com/office/drawing/2014/main" id="{5B536105-33F7-7F6E-4AFA-D3FBE38203C5}"/>
              </a:ext>
            </a:extLst>
          </p:cNvPr>
          <p:cNvSpPr/>
          <p:nvPr/>
        </p:nvSpPr>
        <p:spPr>
          <a:xfrm>
            <a:off x="7639979" y="1320126"/>
            <a:ext cx="3502153" cy="4086673"/>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rgbClr val="C7000B"/>
                </a:solidFill>
              </a:rPr>
              <a:t>四</a:t>
            </a:r>
          </a:p>
        </p:txBody>
      </p:sp>
    </p:spTree>
    <p:extLst>
      <p:ext uri="{BB962C8B-B14F-4D97-AF65-F5344CB8AC3E}">
        <p14:creationId xmlns:p14="http://schemas.microsoft.com/office/powerpoint/2010/main" val="16337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04A948-48AF-0AC1-5F1B-2E9D84114AF4}"/>
              </a:ext>
            </a:extLst>
          </p:cNvPr>
          <p:cNvSpPr/>
          <p:nvPr/>
        </p:nvSpPr>
        <p:spPr>
          <a:xfrm>
            <a:off x="1432726" y="837479"/>
            <a:ext cx="878131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行銷學致勝完整架構圖示：第三階段</a:t>
            </a:r>
            <a:endParaRPr lang="zh-TW" altLang="en-US" sz="1100" dirty="0">
              <a:solidFill>
                <a:srgbClr val="FF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E2AFE4E4-BF14-44C4-E10C-5600CFEC1029}"/>
              </a:ext>
            </a:extLst>
          </p:cNvPr>
          <p:cNvSpPr/>
          <p:nvPr/>
        </p:nvSpPr>
        <p:spPr>
          <a:xfrm>
            <a:off x="700393" y="2640221"/>
            <a:ext cx="4746752" cy="1046565"/>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8</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r>
              <a:rPr lang="zh-TW" altLang="en-US" sz="1200" dirty="0">
                <a:solidFill>
                  <a:schemeClr val="tx1"/>
                </a:solidFill>
                <a:latin typeface="宋体" panose="02010600030101010101" pitchFamily="2" charset="-122"/>
                <a:ea typeface="宋体" panose="02010600030101010101" pitchFamily="2" charset="-122"/>
              </a:rPr>
              <a:t>行銷關鍵績效指標（</a:t>
            </a:r>
            <a:r>
              <a:rPr lang="en-US" altLang="zh-TW" sz="1200" dirty="0">
                <a:solidFill>
                  <a:schemeClr val="tx1"/>
                </a:solidFill>
                <a:latin typeface="宋体" panose="02010600030101010101" pitchFamily="2" charset="-122"/>
                <a:ea typeface="宋体" panose="02010600030101010101" pitchFamily="2" charset="-122"/>
              </a:rPr>
              <a:t>Key Performance </a:t>
            </a:r>
            <a:r>
              <a:rPr lang="en-US" altLang="zh-TW" sz="1200" dirty="0" err="1">
                <a:solidFill>
                  <a:schemeClr val="tx1"/>
                </a:solidFill>
                <a:latin typeface="宋体" panose="02010600030101010101" pitchFamily="2" charset="-122"/>
                <a:ea typeface="宋体" panose="02010600030101010101" pitchFamily="2" charset="-122"/>
              </a:rPr>
              <a:t>Indicator,KPI</a:t>
            </a:r>
            <a:r>
              <a:rPr lang="zh-TW" altLang="en-US" sz="1200" dirty="0">
                <a:solidFill>
                  <a:schemeClr val="tx1"/>
                </a:solidFill>
                <a:latin typeface="宋体" panose="02010600030101010101" pitchFamily="2" charset="-122"/>
                <a:ea typeface="宋体" panose="02010600030101010101" pitchFamily="2" charset="-122"/>
              </a:rPr>
              <a:t>）</a:t>
            </a:r>
            <a:r>
              <a:rPr lang="zh-CN" altLang="en-US" sz="1200" dirty="0">
                <a:solidFill>
                  <a:schemeClr val="tx1"/>
                </a:solidFill>
                <a:latin typeface="宋体" panose="02010600030101010101" pitchFamily="2" charset="-122"/>
                <a:ea typeface="宋体" panose="02010600030101010101" pitchFamily="2" charset="-122"/>
              </a:rPr>
              <a:t>復盤</a:t>
            </a:r>
            <a:r>
              <a:rPr lang="zh-TW" altLang="en-US" sz="1200" dirty="0">
                <a:solidFill>
                  <a:schemeClr val="tx1"/>
                </a:solidFill>
                <a:latin typeface="宋体" panose="02010600030101010101" pitchFamily="2" charset="-122"/>
                <a:ea typeface="宋体" panose="02010600030101010101" pitchFamily="2" charset="-122"/>
              </a:rPr>
              <a:t>檢討：</a:t>
            </a:r>
          </a:p>
          <a:p>
            <a:endParaRPr lang="zh-TW" altLang="en-US" sz="1000" dirty="0">
              <a:solidFill>
                <a:schemeClr val="tx1"/>
              </a:solidFill>
              <a:latin typeface="宋体" panose="02010600030101010101" pitchFamily="2" charset="-122"/>
              <a:ea typeface="宋体" panose="02010600030101010101" pitchFamily="2" charset="-122"/>
            </a:endParaRPr>
          </a:p>
          <a:p>
            <a:r>
              <a:rPr lang="zh-TW" altLang="en-US" sz="1000" dirty="0">
                <a:solidFill>
                  <a:schemeClr val="tx1"/>
                </a:solidFill>
                <a:latin typeface="宋体" panose="02010600030101010101" pitchFamily="2" charset="-122"/>
                <a:ea typeface="宋体" panose="02010600030101010101" pitchFamily="2" charset="-122"/>
              </a:rPr>
              <a:t>營收、獲利、結算狀況、市場占有率、新品上市成功率、品牌知名度</a:t>
            </a:r>
          </a:p>
        </p:txBody>
      </p:sp>
      <p:sp>
        <p:nvSpPr>
          <p:cNvPr id="17" name="矩形 16">
            <a:extLst>
              <a:ext uri="{FF2B5EF4-FFF2-40B4-BE49-F238E27FC236}">
                <a16:creationId xmlns:a16="http://schemas.microsoft.com/office/drawing/2014/main" id="{277ABA60-9D97-2B35-6EC6-3BED3FEB7B0E}"/>
              </a:ext>
            </a:extLst>
          </p:cNvPr>
          <p:cNvSpPr/>
          <p:nvPr/>
        </p:nvSpPr>
        <p:spPr>
          <a:xfrm>
            <a:off x="5460992" y="2697441"/>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EFAAAAD4-239E-DBF2-0B1C-F55D2421DA00}"/>
              </a:ext>
            </a:extLst>
          </p:cNvPr>
          <p:cNvSpPr/>
          <p:nvPr/>
        </p:nvSpPr>
        <p:spPr>
          <a:xfrm>
            <a:off x="6311960" y="1940038"/>
            <a:ext cx="3055778" cy="1094738"/>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9</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r>
              <a:rPr lang="zh-CN" altLang="en-US" sz="1200" dirty="0">
                <a:solidFill>
                  <a:schemeClr val="tx1"/>
                </a:solidFill>
                <a:latin typeface="宋体" panose="02010600030101010101" pitchFamily="2" charset="-122"/>
                <a:ea typeface="宋体" panose="02010600030101010101" pitchFamily="2" charset="-122"/>
              </a:rPr>
              <a:t>顧客滿意度（</a:t>
            </a:r>
            <a:r>
              <a:rPr lang="en-US" altLang="zh-CN" sz="1200" dirty="0">
                <a:solidFill>
                  <a:schemeClr val="tx1"/>
                </a:solidFill>
                <a:latin typeface="宋体" panose="02010600030101010101" pitchFamily="2" charset="-122"/>
                <a:ea typeface="宋体" panose="02010600030101010101" pitchFamily="2" charset="-122"/>
              </a:rPr>
              <a:t>Consumer Satisfaction</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000" dirty="0">
              <a:solidFill>
                <a:schemeClr val="tx1"/>
              </a:solidFill>
              <a:latin typeface="宋体" panose="02010600030101010101" pitchFamily="2" charset="-122"/>
              <a:ea typeface="宋体" panose="02010600030101010101" pitchFamily="2" charset="-122"/>
            </a:endParaRPr>
          </a:p>
          <a:p>
            <a:r>
              <a:rPr lang="zh-CN" altLang="en-US" sz="1000" dirty="0">
                <a:solidFill>
                  <a:schemeClr val="tx1"/>
                </a:solidFill>
                <a:latin typeface="宋体" panose="02010600030101010101" pitchFamily="2" charset="-122"/>
                <a:ea typeface="宋体" panose="02010600030101010101" pitchFamily="2" charset="-122"/>
              </a:rPr>
              <a:t>顧客滿意度的維持與提升</a:t>
            </a:r>
          </a:p>
        </p:txBody>
      </p:sp>
      <p:sp>
        <p:nvSpPr>
          <p:cNvPr id="28" name="矩形 27">
            <a:extLst>
              <a:ext uri="{FF2B5EF4-FFF2-40B4-BE49-F238E27FC236}">
                <a16:creationId xmlns:a16="http://schemas.microsoft.com/office/drawing/2014/main" id="{4D1B242A-43F3-7212-A9D0-3183E116DA07}"/>
              </a:ext>
            </a:extLst>
          </p:cNvPr>
          <p:cNvSpPr/>
          <p:nvPr/>
        </p:nvSpPr>
        <p:spPr>
          <a:xfrm>
            <a:off x="6313058" y="3288776"/>
            <a:ext cx="3054638" cy="1094737"/>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10</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r>
              <a:rPr lang="zh-TW" altLang="en-US" sz="1200" dirty="0">
                <a:solidFill>
                  <a:schemeClr val="tx1"/>
                </a:solidFill>
                <a:latin typeface="宋体" panose="02010600030101010101" pitchFamily="2" charset="-122"/>
                <a:ea typeface="宋体" panose="02010600030101010101" pitchFamily="2" charset="-122"/>
              </a:rPr>
              <a:t>顧客忠誠度（</a:t>
            </a:r>
            <a:r>
              <a:rPr lang="en-US" altLang="zh-TW" sz="1200" dirty="0">
                <a:solidFill>
                  <a:schemeClr val="tx1"/>
                </a:solidFill>
                <a:latin typeface="宋体" panose="02010600030101010101" pitchFamily="2" charset="-122"/>
                <a:ea typeface="宋体" panose="02010600030101010101" pitchFamily="2" charset="-122"/>
              </a:rPr>
              <a:t>Loyalty</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000" dirty="0">
              <a:solidFill>
                <a:schemeClr val="tx1"/>
              </a:solidFill>
              <a:latin typeface="宋体" panose="02010600030101010101" pitchFamily="2" charset="-122"/>
              <a:ea typeface="宋体" panose="02010600030101010101" pitchFamily="2" charset="-122"/>
            </a:endParaRPr>
          </a:p>
          <a:p>
            <a:r>
              <a:rPr lang="zh-TW" altLang="en-US" sz="1000" dirty="0">
                <a:solidFill>
                  <a:schemeClr val="tx1"/>
                </a:solidFill>
                <a:latin typeface="宋体" panose="02010600030101010101" pitchFamily="2" charset="-122"/>
                <a:ea typeface="宋体" panose="02010600030101010101" pitchFamily="2" charset="-122"/>
              </a:rPr>
              <a:t>顧客忠誠度、復購度的維持與提升</a:t>
            </a:r>
          </a:p>
        </p:txBody>
      </p:sp>
      <p:sp>
        <p:nvSpPr>
          <p:cNvPr id="30" name="左大括号 29">
            <a:extLst>
              <a:ext uri="{FF2B5EF4-FFF2-40B4-BE49-F238E27FC236}">
                <a16:creationId xmlns:a16="http://schemas.microsoft.com/office/drawing/2014/main" id="{CD28AC9B-5FCB-8AD5-870E-CD57FB572DDD}"/>
              </a:ext>
            </a:extLst>
          </p:cNvPr>
          <p:cNvSpPr/>
          <p:nvPr/>
        </p:nvSpPr>
        <p:spPr>
          <a:xfrm>
            <a:off x="5883494" y="2482850"/>
            <a:ext cx="429015" cy="1352550"/>
          </a:xfrm>
          <a:prstGeom prst="leftBrace">
            <a:avLst>
              <a:gd name="adj1" fmla="val 8333"/>
              <a:gd name="adj2" fmla="val 51292"/>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9048CC1-56F9-16D1-56B6-215B43A921F4}"/>
              </a:ext>
            </a:extLst>
          </p:cNvPr>
          <p:cNvSpPr/>
          <p:nvPr/>
        </p:nvSpPr>
        <p:spPr>
          <a:xfrm>
            <a:off x="9644244" y="2722841"/>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2" name="左大括号 31">
            <a:extLst>
              <a:ext uri="{FF2B5EF4-FFF2-40B4-BE49-F238E27FC236}">
                <a16:creationId xmlns:a16="http://schemas.microsoft.com/office/drawing/2014/main" id="{D25D844E-B265-346C-14AD-70C11A292D31}"/>
              </a:ext>
            </a:extLst>
          </p:cNvPr>
          <p:cNvSpPr/>
          <p:nvPr/>
        </p:nvSpPr>
        <p:spPr>
          <a:xfrm flipH="1">
            <a:off x="9380024" y="2482850"/>
            <a:ext cx="429015" cy="1352550"/>
          </a:xfrm>
          <a:prstGeom prst="leftBrace">
            <a:avLst>
              <a:gd name="adj1" fmla="val 8333"/>
              <a:gd name="adj2" fmla="val 53228"/>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A143C6A4-E037-4173-916E-CB3A95B2669D}"/>
              </a:ext>
            </a:extLst>
          </p:cNvPr>
          <p:cNvSpPr/>
          <p:nvPr/>
        </p:nvSpPr>
        <p:spPr>
          <a:xfrm>
            <a:off x="10086597" y="3006199"/>
            <a:ext cx="617459" cy="334259"/>
          </a:xfrm>
          <a:prstGeom prst="rect">
            <a:avLst/>
          </a:prstGeom>
        </p:spPr>
        <p:txBody>
          <a:bodyPr wrap="square">
            <a:spAutoFit/>
          </a:bodyPr>
          <a:lstStyle/>
          <a:p>
            <a:pPr>
              <a:lnSpc>
                <a:spcPct val="150000"/>
              </a:lnSpc>
            </a:pP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1</a:t>
            </a:r>
            <a:r>
              <a:rPr lang="zh-CN" altLang="en-US" sz="1200" dirty="0">
                <a:solidFill>
                  <a:srgbClr val="4D4D4D"/>
                </a:solidFill>
                <a:latin typeface="Times New Roman" pitchFamily="18" charset="0"/>
                <a:cs typeface="Times New Roman" pitchFamily="18" charset="0"/>
              </a:rPr>
              <a:t>）</a:t>
            </a:r>
            <a:endParaRPr lang="zh-TW" altLang="en-US" sz="1200" dirty="0">
              <a:solidFill>
                <a:srgbClr val="FF0000"/>
              </a:solidFill>
              <a:latin typeface="Times New Roman" pitchFamily="18" charset="0"/>
              <a:cs typeface="Times New Roman" pitchFamily="18" charset="0"/>
            </a:endParaRPr>
          </a:p>
        </p:txBody>
      </p:sp>
      <p:sp>
        <p:nvSpPr>
          <p:cNvPr id="3" name="标题 1">
            <a:extLst>
              <a:ext uri="{FF2B5EF4-FFF2-40B4-BE49-F238E27FC236}">
                <a16:creationId xmlns:a16="http://schemas.microsoft.com/office/drawing/2014/main" id="{E6342FCB-9170-6A32-FB89-4CF7ECA1B210}"/>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5" name="矩形 3">
            <a:extLst>
              <a:ext uri="{FF2B5EF4-FFF2-40B4-BE49-F238E27FC236}">
                <a16:creationId xmlns:a16="http://schemas.microsoft.com/office/drawing/2014/main" id="{0F7C1FCC-A213-0D16-E4D2-F46A49A516C3}"/>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行銷學完整架構 </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Introduction</a:t>
            </a:r>
            <a:r>
              <a:rPr lang="en-US" altLang="zh-CN"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75222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1760227" y="651191"/>
            <a:ext cx="8791232"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當一個廠商使用自己的品牌時，對於數十到數百種相似或不相似產品時，究竟該如何決定其品牌，有四類型可提供參考：</a:t>
            </a:r>
          </a:p>
        </p:txBody>
      </p:sp>
      <p:sp>
        <p:nvSpPr>
          <p:cNvPr id="12" name="矩形 11">
            <a:extLst>
              <a:ext uri="{FF2B5EF4-FFF2-40B4-BE49-F238E27FC236}">
                <a16:creationId xmlns:a16="http://schemas.microsoft.com/office/drawing/2014/main" id="{A1F5613F-F172-3115-073D-93FDEBC59E3B}"/>
              </a:ext>
            </a:extLst>
          </p:cNvPr>
          <p:cNvSpPr/>
          <p:nvPr/>
        </p:nvSpPr>
        <p:spPr>
          <a:xfrm>
            <a:off x="1760227" y="1582466"/>
            <a:ext cx="2470347"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家族、個別品牌策略</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Family &amp; Individual Brand Decision </a:t>
            </a:r>
            <a:r>
              <a:rPr lang="zh-CN" altLang="en-US" sz="1100"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4463C070-C0F3-6BAF-58E2-007FAFCC9247}"/>
              </a:ext>
            </a:extLst>
          </p:cNvPr>
          <p:cNvSpPr/>
          <p:nvPr/>
        </p:nvSpPr>
        <p:spPr>
          <a:xfrm>
            <a:off x="4470272" y="3226272"/>
            <a:ext cx="446037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、廠商之各種產品是否屬於同一類別？</a:t>
            </a:r>
          </a:p>
        </p:txBody>
      </p:sp>
      <p:sp>
        <p:nvSpPr>
          <p:cNvPr id="19" name="左大括号 18">
            <a:extLst>
              <a:ext uri="{FF2B5EF4-FFF2-40B4-BE49-F238E27FC236}">
                <a16:creationId xmlns:a16="http://schemas.microsoft.com/office/drawing/2014/main" id="{98BEA26D-0982-45B9-A739-AD4E145D7365}"/>
              </a:ext>
            </a:extLst>
          </p:cNvPr>
          <p:cNvSpPr/>
          <p:nvPr/>
        </p:nvSpPr>
        <p:spPr>
          <a:xfrm>
            <a:off x="4240788" y="3275183"/>
            <a:ext cx="229483" cy="247731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8FAFC93-ECEE-9B3B-5475-34B8F9729630}"/>
              </a:ext>
            </a:extLst>
          </p:cNvPr>
          <p:cNvSpPr/>
          <p:nvPr/>
        </p:nvSpPr>
        <p:spPr>
          <a:xfrm>
            <a:off x="4470272" y="3594956"/>
            <a:ext cx="446037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、廠商之各種產品是否屬於同一等級？</a:t>
            </a:r>
          </a:p>
        </p:txBody>
      </p:sp>
      <p:sp>
        <p:nvSpPr>
          <p:cNvPr id="21" name="矩形 20">
            <a:extLst>
              <a:ext uri="{FF2B5EF4-FFF2-40B4-BE49-F238E27FC236}">
                <a16:creationId xmlns:a16="http://schemas.microsoft.com/office/drawing/2014/main" id="{9DA96BA5-39E7-1BC5-C83F-510880D80776}"/>
              </a:ext>
            </a:extLst>
          </p:cNvPr>
          <p:cNvSpPr/>
          <p:nvPr/>
        </p:nvSpPr>
        <p:spPr>
          <a:xfrm>
            <a:off x="4470272" y="3963640"/>
            <a:ext cx="446037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、廠商之各種產品是否銷售予市場中相同的市場區隔？</a:t>
            </a:r>
          </a:p>
        </p:txBody>
      </p:sp>
      <p:sp>
        <p:nvSpPr>
          <p:cNvPr id="22" name="矩形 21">
            <a:extLst>
              <a:ext uri="{FF2B5EF4-FFF2-40B4-BE49-F238E27FC236}">
                <a16:creationId xmlns:a16="http://schemas.microsoft.com/office/drawing/2014/main" id="{942E17A1-5F26-F282-EE77-BCEADD72CBA9}"/>
              </a:ext>
            </a:extLst>
          </p:cNvPr>
          <p:cNvSpPr/>
          <p:nvPr/>
        </p:nvSpPr>
        <p:spPr>
          <a:xfrm>
            <a:off x="4470272" y="4332324"/>
            <a:ext cx="446037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、廠商之各種產品是否經由相同零售店銷售？</a:t>
            </a:r>
          </a:p>
        </p:txBody>
      </p:sp>
      <p:sp>
        <p:nvSpPr>
          <p:cNvPr id="23" name="矩形 22">
            <a:extLst>
              <a:ext uri="{FF2B5EF4-FFF2-40B4-BE49-F238E27FC236}">
                <a16:creationId xmlns:a16="http://schemas.microsoft.com/office/drawing/2014/main" id="{B46BEE32-E105-70D5-B1DF-0414FB79CC75}"/>
              </a:ext>
            </a:extLst>
          </p:cNvPr>
          <p:cNvSpPr/>
          <p:nvPr/>
        </p:nvSpPr>
        <p:spPr>
          <a:xfrm>
            <a:off x="4470272" y="4701008"/>
            <a:ext cx="446037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、應考慮顧客對產品特性與品牌的偏好認知</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4" name="矩形 23">
            <a:extLst>
              <a:ext uri="{FF2B5EF4-FFF2-40B4-BE49-F238E27FC236}">
                <a16:creationId xmlns:a16="http://schemas.microsoft.com/office/drawing/2014/main" id="{70384182-1C06-BF8F-9DB8-6FB3CD42D4E3}"/>
              </a:ext>
            </a:extLst>
          </p:cNvPr>
          <p:cNvSpPr/>
          <p:nvPr/>
        </p:nvSpPr>
        <p:spPr>
          <a:xfrm>
            <a:off x="4470272" y="5069692"/>
            <a:ext cx="446037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、應考慮顧客對此類產品之品牌忠誠度（</a:t>
            </a:r>
            <a:r>
              <a:rPr lang="en-US" altLang="zh-TW" sz="1100" dirty="0">
                <a:solidFill>
                  <a:srgbClr val="000000"/>
                </a:solidFill>
                <a:latin typeface="Times New Roman" pitchFamily="18" charset="0"/>
                <a:cs typeface="Times New Roman" pitchFamily="18" charset="0"/>
              </a:rPr>
              <a:t>Brand Loyalty</a:t>
            </a:r>
            <a:r>
              <a:rPr lang="zh-TW" altLang="en-US" sz="1100" dirty="0">
                <a:solidFill>
                  <a:srgbClr val="000000"/>
                </a:solidFill>
                <a:latin typeface="Times New Roman" pitchFamily="18" charset="0"/>
                <a:cs typeface="Times New Roman" pitchFamily="18" charset="0"/>
              </a:rPr>
              <a:t>）的一貫認知</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82AB04FC-C88F-AF7A-63B9-4FB470407B1B}"/>
              </a:ext>
            </a:extLst>
          </p:cNvPr>
          <p:cNvSpPr/>
          <p:nvPr/>
        </p:nvSpPr>
        <p:spPr>
          <a:xfrm>
            <a:off x="4470272" y="5438376"/>
            <a:ext cx="446037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應</a:t>
            </a:r>
            <a:r>
              <a:rPr lang="zh-TW" altLang="en-US" sz="1100" dirty="0">
                <a:solidFill>
                  <a:srgbClr val="000000"/>
                </a:solidFill>
                <a:latin typeface="Times New Roman" pitchFamily="18" charset="0"/>
                <a:cs typeface="Times New Roman" pitchFamily="18" charset="0"/>
              </a:rPr>
              <a:t>考慮產品發展的新舊程度</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B4121FB1-388C-1132-0D2B-FB55A863884C}"/>
              </a:ext>
            </a:extLst>
          </p:cNvPr>
          <p:cNvSpPr/>
          <p:nvPr/>
        </p:nvSpPr>
        <p:spPr>
          <a:xfrm>
            <a:off x="1760227" y="2723005"/>
            <a:ext cx="8791232"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廠商究係採取很多的個別品牌好？還是延用單一的家庭品牌為佳？主要應視以下因素而定：</a:t>
            </a:r>
          </a:p>
        </p:txBody>
      </p:sp>
      <p:sp>
        <p:nvSpPr>
          <p:cNvPr id="5" name="矩形 4">
            <a:extLst>
              <a:ext uri="{FF2B5EF4-FFF2-40B4-BE49-F238E27FC236}">
                <a16:creationId xmlns:a16="http://schemas.microsoft.com/office/drawing/2014/main" id="{BCA65E0F-6994-C1FF-33D0-D77ABDA2E440}"/>
              </a:ext>
            </a:extLst>
          </p:cNvPr>
          <p:cNvSpPr/>
          <p:nvPr/>
        </p:nvSpPr>
        <p:spPr>
          <a:xfrm>
            <a:off x="4503595" y="1136522"/>
            <a:ext cx="515049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、多品牌策略（</a:t>
            </a:r>
            <a:r>
              <a:rPr lang="en-US" altLang="zh-TW" sz="1100" dirty="0">
                <a:solidFill>
                  <a:srgbClr val="000000"/>
                </a:solidFill>
                <a:latin typeface="Times New Roman" pitchFamily="18" charset="0"/>
                <a:cs typeface="Times New Roman" pitchFamily="18" charset="0"/>
              </a:rPr>
              <a:t>Individual Brand Name</a:t>
            </a:r>
            <a:r>
              <a:rPr lang="zh-TW" altLang="en-US" sz="1100" dirty="0">
                <a:solidFill>
                  <a:srgbClr val="000000"/>
                </a:solidFill>
                <a:latin typeface="Times New Roman" pitchFamily="18" charset="0"/>
                <a:cs typeface="Times New Roman" pitchFamily="18" charset="0"/>
              </a:rPr>
              <a:t>）（個別品牌）</a:t>
            </a:r>
          </a:p>
        </p:txBody>
      </p:sp>
      <p:sp>
        <p:nvSpPr>
          <p:cNvPr id="11" name="左大括号 10">
            <a:extLst>
              <a:ext uri="{FF2B5EF4-FFF2-40B4-BE49-F238E27FC236}">
                <a16:creationId xmlns:a16="http://schemas.microsoft.com/office/drawing/2014/main" id="{122AC84A-6215-60A3-8986-DBC20479B8AA}"/>
              </a:ext>
            </a:extLst>
          </p:cNvPr>
          <p:cNvSpPr/>
          <p:nvPr/>
        </p:nvSpPr>
        <p:spPr>
          <a:xfrm>
            <a:off x="4228392" y="1185433"/>
            <a:ext cx="264989" cy="137126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FB45523-341A-9EA4-53B3-1310528DB6A0}"/>
              </a:ext>
            </a:extLst>
          </p:cNvPr>
          <p:cNvSpPr/>
          <p:nvPr/>
        </p:nvSpPr>
        <p:spPr>
          <a:xfrm>
            <a:off x="4503595" y="1505206"/>
            <a:ext cx="515049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、家族品牌策略（</a:t>
            </a:r>
            <a:r>
              <a:rPr lang="en-US" altLang="zh-TW" sz="1100" dirty="0">
                <a:solidFill>
                  <a:srgbClr val="000000"/>
                </a:solidFill>
                <a:latin typeface="Times New Roman" pitchFamily="18" charset="0"/>
                <a:cs typeface="Times New Roman" pitchFamily="18" charset="0"/>
              </a:rPr>
              <a:t>A Family Name for All Products</a:t>
            </a:r>
            <a:r>
              <a:rPr lang="zh-TW" altLang="en-US" sz="1100" dirty="0">
                <a:solidFill>
                  <a:srgbClr val="000000"/>
                </a:solidFill>
                <a:latin typeface="Times New Roman" pitchFamily="18" charset="0"/>
                <a:cs typeface="Times New Roman" pitchFamily="18" charset="0"/>
              </a:rPr>
              <a:t>）</a:t>
            </a:r>
          </a:p>
        </p:txBody>
      </p:sp>
      <p:sp>
        <p:nvSpPr>
          <p:cNvPr id="26" name="矩形 25">
            <a:extLst>
              <a:ext uri="{FF2B5EF4-FFF2-40B4-BE49-F238E27FC236}">
                <a16:creationId xmlns:a16="http://schemas.microsoft.com/office/drawing/2014/main" id="{6247BF90-B00D-C4E9-6AEB-7B485144FBC2}"/>
              </a:ext>
            </a:extLst>
          </p:cNvPr>
          <p:cNvSpPr/>
          <p:nvPr/>
        </p:nvSpPr>
        <p:spPr>
          <a:xfrm>
            <a:off x="4503595" y="1873890"/>
            <a:ext cx="515049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、品類品牌策略（</a:t>
            </a:r>
            <a:r>
              <a:rPr lang="en-US" altLang="zh-TW" sz="1100" dirty="0">
                <a:solidFill>
                  <a:srgbClr val="000000"/>
                </a:solidFill>
                <a:latin typeface="Times New Roman" pitchFamily="18" charset="0"/>
                <a:cs typeface="Times New Roman" pitchFamily="18" charset="0"/>
              </a:rPr>
              <a:t>Separate Family Name for All Products</a:t>
            </a:r>
            <a:r>
              <a:rPr lang="zh-TW" altLang="en-US" sz="11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463B739C-FB90-45DC-53A3-AE75A515EB8C}"/>
              </a:ext>
            </a:extLst>
          </p:cNvPr>
          <p:cNvSpPr/>
          <p:nvPr/>
        </p:nvSpPr>
        <p:spPr>
          <a:xfrm>
            <a:off x="4503595" y="2242574"/>
            <a:ext cx="515049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、母子品牌策略（</a:t>
            </a:r>
            <a:r>
              <a:rPr lang="en-US" altLang="zh-TW" sz="1100" dirty="0">
                <a:solidFill>
                  <a:srgbClr val="000000"/>
                </a:solidFill>
                <a:latin typeface="Times New Roman" pitchFamily="18" charset="0"/>
                <a:cs typeface="Times New Roman" pitchFamily="18" charset="0"/>
              </a:rPr>
              <a:t>Company Trade Name Combined with Individual Product Name</a:t>
            </a:r>
            <a:r>
              <a:rPr lang="zh-TW" altLang="en-US" sz="1100" dirty="0">
                <a:solidFill>
                  <a:srgbClr val="000000"/>
                </a:solidFill>
                <a:latin typeface="Times New Roman" pitchFamily="18" charset="0"/>
                <a:cs typeface="Times New Roman" pitchFamily="18" charset="0"/>
              </a:rPr>
              <a:t>）</a:t>
            </a:r>
          </a:p>
        </p:txBody>
      </p:sp>
      <p:sp>
        <p:nvSpPr>
          <p:cNvPr id="31" name="矩形 30">
            <a:extLst>
              <a:ext uri="{FF2B5EF4-FFF2-40B4-BE49-F238E27FC236}">
                <a16:creationId xmlns:a16="http://schemas.microsoft.com/office/drawing/2014/main" id="{28894F68-80F2-061C-E0D1-D03858C498EE}"/>
              </a:ext>
            </a:extLst>
          </p:cNvPr>
          <p:cNvSpPr/>
          <p:nvPr/>
        </p:nvSpPr>
        <p:spPr>
          <a:xfrm>
            <a:off x="1760227" y="4229821"/>
            <a:ext cx="2470347"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家族與個別品牌策略選擇依據</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Family &amp; Individual Brand Decision </a:t>
            </a:r>
            <a:r>
              <a:rPr lang="zh-CN"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858287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414E7102-8876-0A8C-EE73-81D02C50B607}"/>
              </a:ext>
            </a:extLst>
          </p:cNvPr>
          <p:cNvSpPr/>
          <p:nvPr/>
        </p:nvSpPr>
        <p:spPr>
          <a:xfrm>
            <a:off x="1365421" y="1090872"/>
            <a:ext cx="8988814" cy="1837619"/>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當多品牌決策（</a:t>
            </a:r>
            <a:r>
              <a:rPr lang="en-US" altLang="zh-TW" sz="1100" dirty="0">
                <a:solidFill>
                  <a:srgbClr val="4D4D4D"/>
                </a:solidFill>
                <a:latin typeface="Times New Roman" pitchFamily="18" charset="0"/>
                <a:cs typeface="Times New Roman" pitchFamily="18" charset="0"/>
              </a:rPr>
              <a:t>Multi-Brand Decision</a:t>
            </a:r>
            <a:r>
              <a:rPr lang="zh-TW" altLang="en-US" sz="1100" dirty="0">
                <a:solidFill>
                  <a:srgbClr val="4D4D4D"/>
                </a:solidFill>
                <a:latin typeface="Times New Roman" pitchFamily="18" charset="0"/>
                <a:cs typeface="Times New Roman" pitchFamily="18" charset="0"/>
              </a:rPr>
              <a:t>）</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多品牌策略是指廠商在同一產品中推出兩個或更多的品牌，使產品互相競爭。例如：屹立民生消費產業超過一百六十二年的</a:t>
            </a:r>
            <a:r>
              <a:rPr lang="zh-CN" altLang="en-US" sz="1100" dirty="0">
                <a:solidFill>
                  <a:srgbClr val="4D4D4D"/>
                </a:solidFill>
                <a:latin typeface="Times New Roman" pitchFamily="18" charset="0"/>
                <a:cs typeface="Times New Roman" pitchFamily="18" charset="0"/>
              </a:rPr>
              <a:t>寶僑公司（</a:t>
            </a:r>
            <a:r>
              <a:rPr lang="en-US" altLang="zh-CN" sz="1100" dirty="0" err="1">
                <a:solidFill>
                  <a:srgbClr val="4D4D4D"/>
                </a:solidFill>
                <a:latin typeface="Times New Roman" pitchFamily="18" charset="0"/>
                <a:cs typeface="Times New Roman" pitchFamily="18" charset="0"/>
              </a:rPr>
              <a:t>Procter&amp;Gamble</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，是由一位蠟燭製造商與一位肥皂製造商共同成立的，目前已跨足紙類、食品、香皂、藥品、飲料、美容、美髮等不同業別，總共</a:t>
            </a:r>
            <a:r>
              <a:rPr lang="en-US" altLang="zh-TW" sz="1100" dirty="0">
                <a:solidFill>
                  <a:srgbClr val="4D4D4D"/>
                </a:solidFill>
                <a:latin typeface="Times New Roman" pitchFamily="18" charset="0"/>
                <a:cs typeface="Times New Roman" pitchFamily="18" charset="0"/>
              </a:rPr>
              <a:t>300</a:t>
            </a:r>
            <a:r>
              <a:rPr lang="zh-TW" altLang="en-US" sz="1100" dirty="0">
                <a:solidFill>
                  <a:srgbClr val="4D4D4D"/>
                </a:solidFill>
                <a:latin typeface="Times New Roman" pitchFamily="18" charset="0"/>
                <a:cs typeface="Times New Roman" pitchFamily="18" charset="0"/>
              </a:rPr>
              <a:t>多項產品，在臺灣也上市了</a:t>
            </a:r>
            <a:r>
              <a:rPr lang="en-US" altLang="zh-TW" sz="1100" dirty="0">
                <a:solidFill>
                  <a:srgbClr val="4D4D4D"/>
                </a:solidFill>
                <a:latin typeface="Times New Roman" pitchFamily="18" charset="0"/>
                <a:cs typeface="Times New Roman" pitchFamily="18" charset="0"/>
              </a:rPr>
              <a:t>16</a:t>
            </a:r>
            <a:r>
              <a:rPr lang="zh-TW" altLang="en-US" sz="1100" dirty="0">
                <a:solidFill>
                  <a:srgbClr val="4D4D4D"/>
                </a:solidFill>
                <a:latin typeface="Times New Roman" pitchFamily="18" charset="0"/>
                <a:cs typeface="Times New Roman" pitchFamily="18" charset="0"/>
              </a:rPr>
              <a:t>項產品。每一種品牌都有一組人專門負責該品牌的管理，也各自擁有一套行銷策略，這就是</a:t>
            </a:r>
            <a:r>
              <a:rPr lang="zh-CN" altLang="en-US" sz="1100" dirty="0">
                <a:solidFill>
                  <a:srgbClr val="4D4D4D"/>
                </a:solidFill>
                <a:latin typeface="Times New Roman" pitchFamily="18" charset="0"/>
                <a:cs typeface="Times New Roman" pitchFamily="18" charset="0"/>
              </a:rPr>
              <a:t>寶僑公司（</a:t>
            </a:r>
            <a:r>
              <a:rPr lang="en-US" altLang="zh-CN" sz="1100" dirty="0" err="1">
                <a:solidFill>
                  <a:srgbClr val="4D4D4D"/>
                </a:solidFill>
                <a:latin typeface="Times New Roman" pitchFamily="18" charset="0"/>
                <a:cs typeface="Times New Roman" pitchFamily="18" charset="0"/>
              </a:rPr>
              <a:t>Procter&amp;Gamble</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首創的「品牌管理系統」；最早可追溯自</a:t>
            </a:r>
            <a:r>
              <a:rPr lang="en-US" altLang="zh-TW" sz="1100" dirty="0">
                <a:solidFill>
                  <a:srgbClr val="4D4D4D"/>
                </a:solidFill>
                <a:latin typeface="Times New Roman" pitchFamily="18" charset="0"/>
                <a:cs typeface="Times New Roman" pitchFamily="18" charset="0"/>
              </a:rPr>
              <a:t>1881</a:t>
            </a:r>
            <a:r>
              <a:rPr lang="zh-TW" altLang="en-US" sz="1100" dirty="0">
                <a:solidFill>
                  <a:srgbClr val="4D4D4D"/>
                </a:solidFill>
                <a:latin typeface="Times New Roman" pitchFamily="18" charset="0"/>
                <a:cs typeface="Times New Roman" pitchFamily="18" charset="0"/>
              </a:rPr>
              <a:t>年</a:t>
            </a:r>
            <a:r>
              <a:rPr lang="zh-CN" altLang="en-US" sz="1100" dirty="0">
                <a:solidFill>
                  <a:srgbClr val="4D4D4D"/>
                </a:solidFill>
                <a:latin typeface="Times New Roman" pitchFamily="18" charset="0"/>
                <a:cs typeface="Times New Roman" pitchFamily="18" charset="0"/>
              </a:rPr>
              <a:t>寶僑公司（</a:t>
            </a:r>
            <a:r>
              <a:rPr lang="en-US" altLang="zh-CN" sz="1100" dirty="0" err="1">
                <a:solidFill>
                  <a:srgbClr val="4D4D4D"/>
                </a:solidFill>
                <a:latin typeface="Times New Roman" pitchFamily="18" charset="0"/>
                <a:cs typeface="Times New Roman" pitchFamily="18" charset="0"/>
              </a:rPr>
              <a:t>Procter&amp;Gamble</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推出</a:t>
            </a:r>
            <a:r>
              <a:rPr lang="en-US" altLang="zh-TW" sz="1100" dirty="0">
                <a:solidFill>
                  <a:srgbClr val="4D4D4D"/>
                </a:solidFill>
                <a:latin typeface="Times New Roman" pitchFamily="18" charset="0"/>
                <a:cs typeface="Times New Roman" pitchFamily="18" charset="0"/>
              </a:rPr>
              <a:t>Ivory</a:t>
            </a:r>
            <a:r>
              <a:rPr lang="zh-TW" altLang="en-US" sz="1100" dirty="0">
                <a:solidFill>
                  <a:srgbClr val="4D4D4D"/>
                </a:solidFill>
                <a:latin typeface="Times New Roman" pitchFamily="18" charset="0"/>
                <a:cs typeface="Times New Roman" pitchFamily="18" charset="0"/>
              </a:rPr>
              <a:t>象牙皂，四十五年後（</a:t>
            </a:r>
            <a:r>
              <a:rPr lang="en-US" altLang="zh-TW" sz="1100" dirty="0">
                <a:solidFill>
                  <a:srgbClr val="4D4D4D"/>
                </a:solidFill>
                <a:latin typeface="Times New Roman" pitchFamily="18" charset="0"/>
                <a:cs typeface="Times New Roman" pitchFamily="18" charset="0"/>
              </a:rPr>
              <a:t>1962</a:t>
            </a:r>
            <a:r>
              <a:rPr lang="zh-TW" altLang="en-US" sz="1100" dirty="0">
                <a:solidFill>
                  <a:srgbClr val="4D4D4D"/>
                </a:solidFill>
                <a:latin typeface="Times New Roman" pitchFamily="18" charset="0"/>
                <a:cs typeface="Times New Roman" pitchFamily="18" charset="0"/>
              </a:rPr>
              <a:t>年）又推出</a:t>
            </a:r>
            <a:r>
              <a:rPr lang="en-US" altLang="zh-TW" sz="1100" dirty="0">
                <a:solidFill>
                  <a:srgbClr val="4D4D4D"/>
                </a:solidFill>
                <a:latin typeface="Times New Roman" pitchFamily="18" charset="0"/>
                <a:cs typeface="Times New Roman" pitchFamily="18" charset="0"/>
              </a:rPr>
              <a:t>Camay</a:t>
            </a:r>
            <a:r>
              <a:rPr lang="zh-TW" altLang="en-US" sz="1100" dirty="0">
                <a:solidFill>
                  <a:srgbClr val="4D4D4D"/>
                </a:solidFill>
                <a:latin typeface="Times New Roman" pitchFamily="18" charset="0"/>
                <a:cs typeface="Times New Roman" pitchFamily="18" charset="0"/>
              </a:rPr>
              <a:t>佳美香皂，而同時擁有兩種互相競爭的品牌，是現行「品牌經理制度」的雛形。這種透過以品牌經理為核心的品牌經營團隊，共同為品牌打拼，是</a:t>
            </a:r>
            <a:r>
              <a:rPr lang="zh-CN" altLang="en-US" sz="1100" dirty="0">
                <a:solidFill>
                  <a:srgbClr val="4D4D4D"/>
                </a:solidFill>
                <a:latin typeface="Times New Roman" pitchFamily="18" charset="0"/>
                <a:cs typeface="Times New Roman" pitchFamily="18" charset="0"/>
              </a:rPr>
              <a:t>寶僑公司（</a:t>
            </a:r>
            <a:r>
              <a:rPr lang="en-US" altLang="zh-CN" sz="1100" dirty="0" err="1">
                <a:solidFill>
                  <a:srgbClr val="4D4D4D"/>
                </a:solidFill>
                <a:latin typeface="Times New Roman" pitchFamily="18" charset="0"/>
                <a:cs typeface="Times New Roman" pitchFamily="18" charset="0"/>
              </a:rPr>
              <a:t>Procter&amp;Gamble</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的最佳法寶。</a:t>
            </a:r>
          </a:p>
        </p:txBody>
      </p:sp>
      <p:sp>
        <p:nvSpPr>
          <p:cNvPr id="24" name="矩形 23">
            <a:extLst>
              <a:ext uri="{FF2B5EF4-FFF2-40B4-BE49-F238E27FC236}">
                <a16:creationId xmlns:a16="http://schemas.microsoft.com/office/drawing/2014/main" id="{61989B7A-9987-E06A-8F1E-9C6717D72A4F}"/>
              </a:ext>
            </a:extLst>
          </p:cNvPr>
          <p:cNvSpPr/>
          <p:nvPr/>
        </p:nvSpPr>
        <p:spPr>
          <a:xfrm>
            <a:off x="1814792" y="3730938"/>
            <a:ext cx="1725499"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多品牌決策注意原則</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Multi-Brand Decision </a:t>
            </a:r>
            <a:r>
              <a:rPr lang="zh-CN" altLang="en-US" sz="1100" dirty="0">
                <a:solidFill>
                  <a:srgbClr val="000000"/>
                </a:solidFill>
                <a:latin typeface="Times New Roman" pitchFamily="18" charset="0"/>
                <a:cs typeface="Times New Roman" pitchFamily="18" charset="0"/>
              </a:rPr>
              <a:t>）</a:t>
            </a:r>
          </a:p>
        </p:txBody>
      </p:sp>
      <p:sp>
        <p:nvSpPr>
          <p:cNvPr id="25" name="矩形 24">
            <a:extLst>
              <a:ext uri="{FF2B5EF4-FFF2-40B4-BE49-F238E27FC236}">
                <a16:creationId xmlns:a16="http://schemas.microsoft.com/office/drawing/2014/main" id="{6C51266D-B827-94D9-DD6D-2BD7BA3ABC6D}"/>
              </a:ext>
            </a:extLst>
          </p:cNvPr>
          <p:cNvSpPr/>
          <p:nvPr/>
        </p:nvSpPr>
        <p:spPr>
          <a:xfrm>
            <a:off x="3813313" y="3147834"/>
            <a:ext cx="595604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、產品定位與目標市場之方向應與原有品牌有所區別</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6" name="左大括号 25">
            <a:extLst>
              <a:ext uri="{FF2B5EF4-FFF2-40B4-BE49-F238E27FC236}">
                <a16:creationId xmlns:a16="http://schemas.microsoft.com/office/drawing/2014/main" id="{69CAF042-50F8-6058-BAE2-4D758E5F567F}"/>
              </a:ext>
            </a:extLst>
          </p:cNvPr>
          <p:cNvSpPr/>
          <p:nvPr/>
        </p:nvSpPr>
        <p:spPr>
          <a:xfrm>
            <a:off x="3538110" y="3196745"/>
            <a:ext cx="264989" cy="16251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0F72D89-8E4C-FC72-16E1-16482ED02AC3}"/>
              </a:ext>
            </a:extLst>
          </p:cNvPr>
          <p:cNvSpPr/>
          <p:nvPr/>
        </p:nvSpPr>
        <p:spPr>
          <a:xfrm>
            <a:off x="3813313" y="3516518"/>
            <a:ext cx="595604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、如果沒有顯著區別，應考慮是否會搶走原有品牌之客戶，而無法達成銷量增加之目的。</a:t>
            </a:r>
          </a:p>
        </p:txBody>
      </p:sp>
      <p:sp>
        <p:nvSpPr>
          <p:cNvPr id="28" name="矩形 27">
            <a:extLst>
              <a:ext uri="{FF2B5EF4-FFF2-40B4-BE49-F238E27FC236}">
                <a16:creationId xmlns:a16="http://schemas.microsoft.com/office/drawing/2014/main" id="{B687032B-A584-A7EC-4669-998AA70E9C7E}"/>
              </a:ext>
            </a:extLst>
          </p:cNvPr>
          <p:cNvSpPr/>
          <p:nvPr/>
        </p:nvSpPr>
        <p:spPr>
          <a:xfrm>
            <a:off x="3813314" y="3885202"/>
            <a:ext cx="5956044" cy="568041"/>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、如果實施多品牌策略之後，每個品牌只占很小之市場占有率，並且沒有一個是特別獲利的；此時，應檢討是否投注了太多資源在許多不太成功的品牌上，有資源使用效率不佳之處。</a:t>
            </a:r>
          </a:p>
        </p:txBody>
      </p:sp>
      <p:sp>
        <p:nvSpPr>
          <p:cNvPr id="29" name="矩形 28">
            <a:extLst>
              <a:ext uri="{FF2B5EF4-FFF2-40B4-BE49-F238E27FC236}">
                <a16:creationId xmlns:a16="http://schemas.microsoft.com/office/drawing/2014/main" id="{7307C82F-0435-7B50-A006-2D1238F99B09}"/>
              </a:ext>
            </a:extLst>
          </p:cNvPr>
          <p:cNvSpPr/>
          <p:nvPr/>
        </p:nvSpPr>
        <p:spPr>
          <a:xfrm>
            <a:off x="3813313" y="4507802"/>
            <a:ext cx="595604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、新品牌在實質上或行銷手法上，是否與原有品牌有若干區別，而能讓消費者接受。</a:t>
            </a:r>
          </a:p>
        </p:txBody>
      </p:sp>
    </p:spTree>
    <p:extLst>
      <p:ext uri="{BB962C8B-B14F-4D97-AF65-F5344CB8AC3E}">
        <p14:creationId xmlns:p14="http://schemas.microsoft.com/office/powerpoint/2010/main" val="1388948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1764350" y="1183666"/>
            <a:ext cx="7993373"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零售通路商積極開發自有品牌商品</a:t>
            </a:r>
            <a:r>
              <a:rPr lang="zh-CN" altLang="en-US" sz="1100" dirty="0">
                <a:solidFill>
                  <a:srgbClr val="4D4D4D"/>
                </a:solidFill>
                <a:latin typeface="Times New Roman" pitchFamily="18" charset="0"/>
                <a:cs typeface="Times New Roman" pitchFamily="18" charset="0"/>
              </a:rPr>
              <a:t>。</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國内家樂福、大潤發、愛買、統一超商、屈臣氏等通路商，積極投入開發及銷售自有品牌商品</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並不是每一樣自有品牌產品都會賣的很好，必須掌握以下幾項原則：</a:t>
            </a:r>
          </a:p>
        </p:txBody>
      </p:sp>
      <p:sp>
        <p:nvSpPr>
          <p:cNvPr id="2" name="矩形 1">
            <a:extLst>
              <a:ext uri="{FF2B5EF4-FFF2-40B4-BE49-F238E27FC236}">
                <a16:creationId xmlns:a16="http://schemas.microsoft.com/office/drawing/2014/main" id="{E998D19B-1C54-D7A5-C6A8-6491915D786A}"/>
              </a:ext>
            </a:extLst>
          </p:cNvPr>
          <p:cNvSpPr/>
          <p:nvPr/>
        </p:nvSpPr>
        <p:spPr>
          <a:xfrm>
            <a:off x="964136" y="2819127"/>
            <a:ext cx="3011375"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零售通路商開發自有品牌原則</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Retail Brand or Private Brand or Private Label</a:t>
            </a:r>
            <a:r>
              <a:rPr lang="zh-CN" altLang="en-US" sz="11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E8D64852-4509-2960-691F-4ED2158CD348}"/>
              </a:ext>
            </a:extLst>
          </p:cNvPr>
          <p:cNvSpPr/>
          <p:nvPr/>
        </p:nvSpPr>
        <p:spPr>
          <a:xfrm>
            <a:off x="4252584" y="2552946"/>
            <a:ext cx="660188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、與人體健康品質，並無太大想象關聯的一般日用產品及簡單性產品。</a:t>
            </a:r>
          </a:p>
        </p:txBody>
      </p:sp>
      <p:sp>
        <p:nvSpPr>
          <p:cNvPr id="5" name="左大括号 4">
            <a:extLst>
              <a:ext uri="{FF2B5EF4-FFF2-40B4-BE49-F238E27FC236}">
                <a16:creationId xmlns:a16="http://schemas.microsoft.com/office/drawing/2014/main" id="{6C949CBF-9B3B-60B3-E4EE-DDAAC1CA87D2}"/>
              </a:ext>
            </a:extLst>
          </p:cNvPr>
          <p:cNvSpPr/>
          <p:nvPr/>
        </p:nvSpPr>
        <p:spPr>
          <a:xfrm>
            <a:off x="3977381" y="2601857"/>
            <a:ext cx="264989" cy="10025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F8A8CB2-B9C0-C68D-C0E0-B8AFBFEB23D6}"/>
              </a:ext>
            </a:extLst>
          </p:cNvPr>
          <p:cNvSpPr/>
          <p:nvPr/>
        </p:nvSpPr>
        <p:spPr>
          <a:xfrm>
            <a:off x="4252584" y="2921630"/>
            <a:ext cx="660188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、與知名全國性品牌形象的產品類別、能有所避開者。</a:t>
            </a:r>
          </a:p>
        </p:txBody>
      </p:sp>
      <p:sp>
        <p:nvSpPr>
          <p:cNvPr id="7" name="矩形 6">
            <a:extLst>
              <a:ext uri="{FF2B5EF4-FFF2-40B4-BE49-F238E27FC236}">
                <a16:creationId xmlns:a16="http://schemas.microsoft.com/office/drawing/2014/main" id="{40EDAB8E-35D3-B638-6636-A01C62382346}"/>
              </a:ext>
            </a:extLst>
          </p:cNvPr>
          <p:cNvSpPr/>
          <p:nvPr/>
        </p:nvSpPr>
        <p:spPr>
          <a:xfrm>
            <a:off x="4252584" y="3290314"/>
            <a:ext cx="66018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、自有品牌產品若能具有設計、功能、包裝、成分、效益等獨特性與差異化，則亦比較能賣的比較好。</a:t>
            </a:r>
          </a:p>
        </p:txBody>
      </p:sp>
    </p:spTree>
    <p:extLst>
      <p:ext uri="{BB962C8B-B14F-4D97-AF65-F5344CB8AC3E}">
        <p14:creationId xmlns:p14="http://schemas.microsoft.com/office/powerpoint/2010/main" val="2397084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包裝</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Packaging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936364" y="775404"/>
            <a:ext cx="9922493" cy="56977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包裝（</a:t>
            </a:r>
            <a:r>
              <a:rPr lang="en-US" altLang="zh-TW" sz="1100" dirty="0">
                <a:solidFill>
                  <a:srgbClr val="4D4D4D"/>
                </a:solidFill>
                <a:latin typeface="Times New Roman" pitchFamily="18" charset="0"/>
                <a:cs typeface="Times New Roman" pitchFamily="18" charset="0"/>
              </a:rPr>
              <a:t>Packaging</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的策略</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包裝本身是良好的促銷工具，而良好的包裝更是行銷之利器，故包裝策略為企業產品設計相當重要的一環。其常採行之策略有以下幾種：</a:t>
            </a:r>
          </a:p>
        </p:txBody>
      </p:sp>
      <p:sp>
        <p:nvSpPr>
          <p:cNvPr id="2" name="矩形 1">
            <a:extLst>
              <a:ext uri="{FF2B5EF4-FFF2-40B4-BE49-F238E27FC236}">
                <a16:creationId xmlns:a16="http://schemas.microsoft.com/office/drawing/2014/main" id="{BB87CA52-E80D-1F03-EDE4-728E65D81A91}"/>
              </a:ext>
            </a:extLst>
          </p:cNvPr>
          <p:cNvSpPr/>
          <p:nvPr/>
        </p:nvSpPr>
        <p:spPr>
          <a:xfrm>
            <a:off x="2877671" y="2819127"/>
            <a:ext cx="1097840"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包裝的策略</a:t>
            </a: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Packaging</a:t>
            </a:r>
            <a:r>
              <a:rPr lang="zh-CN" altLang="en-US" sz="11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ACDFF97B-8166-9A5E-D923-6BB560F62ABB}"/>
              </a:ext>
            </a:extLst>
          </p:cNvPr>
          <p:cNvSpPr/>
          <p:nvPr/>
        </p:nvSpPr>
        <p:spPr>
          <a:xfrm>
            <a:off x="4252584" y="2552946"/>
            <a:ext cx="492727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、家族品牌包裝</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Family Brand Packaging</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又稱家族包裝或產品缐包裝</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5" name="左大括号 4">
            <a:extLst>
              <a:ext uri="{FF2B5EF4-FFF2-40B4-BE49-F238E27FC236}">
                <a16:creationId xmlns:a16="http://schemas.microsoft.com/office/drawing/2014/main" id="{1009639C-704D-C23B-BA49-0B59C8BA8C09}"/>
              </a:ext>
            </a:extLst>
          </p:cNvPr>
          <p:cNvSpPr/>
          <p:nvPr/>
        </p:nvSpPr>
        <p:spPr>
          <a:xfrm>
            <a:off x="3977381" y="2601857"/>
            <a:ext cx="264989" cy="10025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38BBC8E-01B0-FDF6-9B86-926072577FFF}"/>
              </a:ext>
            </a:extLst>
          </p:cNvPr>
          <p:cNvSpPr/>
          <p:nvPr/>
        </p:nvSpPr>
        <p:spPr>
          <a:xfrm>
            <a:off x="4252584" y="2921630"/>
            <a:ext cx="492727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、再使用包裝</a:t>
            </a:r>
            <a:r>
              <a:rPr lang="zh-CN" altLang="en-US" sz="1100" dirty="0">
                <a:solidFill>
                  <a:srgbClr val="000000"/>
                </a:solidFill>
                <a:latin typeface="Times New Roman" pitchFamily="18" charset="0"/>
                <a:cs typeface="Times New Roman" pitchFamily="18" charset="0"/>
              </a:rPr>
              <a:t>，又稱雙用途包裝（</a:t>
            </a:r>
            <a:r>
              <a:rPr lang="en-US" altLang="zh-CN" sz="1100" dirty="0">
                <a:solidFill>
                  <a:srgbClr val="000000"/>
                </a:solidFill>
                <a:latin typeface="Times New Roman" pitchFamily="18" charset="0"/>
                <a:cs typeface="Times New Roman" pitchFamily="18" charset="0"/>
              </a:rPr>
              <a:t>Dual-use Packaging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EA29307B-7B9B-6169-6992-F66296995EC6}"/>
              </a:ext>
            </a:extLst>
          </p:cNvPr>
          <p:cNvSpPr/>
          <p:nvPr/>
        </p:nvSpPr>
        <p:spPr>
          <a:xfrm>
            <a:off x="4252584" y="3290314"/>
            <a:ext cx="492727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、促銷包裝</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Sales Promotion Packaging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58170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新產品發展</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New Product Development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989704" y="1067391"/>
            <a:ext cx="9922493"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新產品發展</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New Product Development</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新產品發展失敗的原因</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根據實證研究顯示，新產品發展的成功比例通常並不高，研究其失敗原因，大概有以下幾點：</a:t>
            </a:r>
          </a:p>
        </p:txBody>
      </p:sp>
      <p:sp>
        <p:nvSpPr>
          <p:cNvPr id="4" name="矩形 3">
            <a:extLst>
              <a:ext uri="{FF2B5EF4-FFF2-40B4-BE49-F238E27FC236}">
                <a16:creationId xmlns:a16="http://schemas.microsoft.com/office/drawing/2014/main" id="{6EE62A5D-1685-B529-FD99-BEF9CDCFAB79}"/>
              </a:ext>
            </a:extLst>
          </p:cNvPr>
          <p:cNvSpPr/>
          <p:nvPr/>
        </p:nvSpPr>
        <p:spPr>
          <a:xfrm>
            <a:off x="316980" y="3138659"/>
            <a:ext cx="1985346"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新產品發展的原因</a:t>
            </a: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New Product Development</a:t>
            </a:r>
            <a:r>
              <a:rPr lang="zh-CN" altLang="en-US" sz="11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F1A05471-4BD4-ADAB-789A-2A1EE486EE8A}"/>
              </a:ext>
            </a:extLst>
          </p:cNvPr>
          <p:cNvSpPr/>
          <p:nvPr/>
        </p:nvSpPr>
        <p:spPr>
          <a:xfrm>
            <a:off x="2577529" y="2688136"/>
            <a:ext cx="167308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、市場需要</a:t>
            </a:r>
          </a:p>
        </p:txBody>
      </p:sp>
      <p:sp>
        <p:nvSpPr>
          <p:cNvPr id="6" name="左大括号 5">
            <a:extLst>
              <a:ext uri="{FF2B5EF4-FFF2-40B4-BE49-F238E27FC236}">
                <a16:creationId xmlns:a16="http://schemas.microsoft.com/office/drawing/2014/main" id="{EC0815B4-2A1C-D103-7756-BC3531E5AD8D}"/>
              </a:ext>
            </a:extLst>
          </p:cNvPr>
          <p:cNvSpPr/>
          <p:nvPr/>
        </p:nvSpPr>
        <p:spPr>
          <a:xfrm>
            <a:off x="2302326" y="2737047"/>
            <a:ext cx="264989" cy="137126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4575D07-33A5-6E1F-A8B8-837F77043C48}"/>
              </a:ext>
            </a:extLst>
          </p:cNvPr>
          <p:cNvSpPr/>
          <p:nvPr/>
        </p:nvSpPr>
        <p:spPr>
          <a:xfrm>
            <a:off x="2577529" y="3056820"/>
            <a:ext cx="167308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、技術進步</a:t>
            </a:r>
          </a:p>
        </p:txBody>
      </p:sp>
      <p:sp>
        <p:nvSpPr>
          <p:cNvPr id="10" name="矩形 9">
            <a:extLst>
              <a:ext uri="{FF2B5EF4-FFF2-40B4-BE49-F238E27FC236}">
                <a16:creationId xmlns:a16="http://schemas.microsoft.com/office/drawing/2014/main" id="{EFB4CDC6-98CC-48FB-1CC2-455FC9E235D4}"/>
              </a:ext>
            </a:extLst>
          </p:cNvPr>
          <p:cNvSpPr/>
          <p:nvPr/>
        </p:nvSpPr>
        <p:spPr>
          <a:xfrm>
            <a:off x="2577529" y="3425504"/>
            <a:ext cx="167308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、競爭力量</a:t>
            </a:r>
          </a:p>
        </p:txBody>
      </p:sp>
      <p:sp>
        <p:nvSpPr>
          <p:cNvPr id="11" name="矩形 10">
            <a:extLst>
              <a:ext uri="{FF2B5EF4-FFF2-40B4-BE49-F238E27FC236}">
                <a16:creationId xmlns:a16="http://schemas.microsoft.com/office/drawing/2014/main" id="{E1B62187-30B7-6761-68D0-1D63DFA93841}"/>
              </a:ext>
            </a:extLst>
          </p:cNvPr>
          <p:cNvSpPr/>
          <p:nvPr/>
        </p:nvSpPr>
        <p:spPr>
          <a:xfrm>
            <a:off x="2577529" y="3794188"/>
            <a:ext cx="167308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獲利</a:t>
            </a:r>
            <a:r>
              <a:rPr lang="zh-TW" altLang="en-US" sz="1100" dirty="0">
                <a:solidFill>
                  <a:srgbClr val="000000"/>
                </a:solidFill>
                <a:latin typeface="Times New Roman" pitchFamily="18" charset="0"/>
                <a:cs typeface="Times New Roman" pitchFamily="18" charset="0"/>
              </a:rPr>
              <a:t>成長要求的力量</a:t>
            </a:r>
          </a:p>
        </p:txBody>
      </p:sp>
      <p:sp>
        <p:nvSpPr>
          <p:cNvPr id="12" name="左大括号 11">
            <a:extLst>
              <a:ext uri="{FF2B5EF4-FFF2-40B4-BE49-F238E27FC236}">
                <a16:creationId xmlns:a16="http://schemas.microsoft.com/office/drawing/2014/main" id="{C7D0F4F2-32FE-7B24-37B6-764D7B902F23}"/>
              </a:ext>
            </a:extLst>
          </p:cNvPr>
          <p:cNvSpPr/>
          <p:nvPr/>
        </p:nvSpPr>
        <p:spPr>
          <a:xfrm flipH="1">
            <a:off x="4151445" y="2737046"/>
            <a:ext cx="264989" cy="137126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462F469-4056-5453-0C8A-CA450365376E}"/>
              </a:ext>
            </a:extLst>
          </p:cNvPr>
          <p:cNvSpPr/>
          <p:nvPr/>
        </p:nvSpPr>
        <p:spPr>
          <a:xfrm>
            <a:off x="4416434" y="3141483"/>
            <a:ext cx="1985346"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新產品發展失敗的原因</a:t>
            </a: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New Product Development</a:t>
            </a:r>
            <a:r>
              <a:rPr lang="zh-CN" altLang="en-US" sz="1100" dirty="0">
                <a:solidFill>
                  <a:srgbClr val="000000"/>
                </a:solidFill>
                <a:latin typeface="Times New Roman" pitchFamily="18" charset="0"/>
                <a:cs typeface="Times New Roman" pitchFamily="18" charset="0"/>
              </a:rPr>
              <a:t>）</a:t>
            </a:r>
          </a:p>
        </p:txBody>
      </p:sp>
      <p:sp>
        <p:nvSpPr>
          <p:cNvPr id="15" name="矩形 14">
            <a:extLst>
              <a:ext uri="{FF2B5EF4-FFF2-40B4-BE49-F238E27FC236}">
                <a16:creationId xmlns:a16="http://schemas.microsoft.com/office/drawing/2014/main" id="{F48FB64A-0A6B-0B03-3C90-1690736EDEDC}"/>
              </a:ext>
            </a:extLst>
          </p:cNvPr>
          <p:cNvSpPr/>
          <p:nvPr/>
        </p:nvSpPr>
        <p:spPr>
          <a:xfrm>
            <a:off x="6666769" y="2139496"/>
            <a:ext cx="45371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、由於市場調查、分析與預估錯誤。</a:t>
            </a:r>
          </a:p>
        </p:txBody>
      </p:sp>
      <p:sp>
        <p:nvSpPr>
          <p:cNvPr id="16" name="左大括号 15">
            <a:extLst>
              <a:ext uri="{FF2B5EF4-FFF2-40B4-BE49-F238E27FC236}">
                <a16:creationId xmlns:a16="http://schemas.microsoft.com/office/drawing/2014/main" id="{4A9FC3AA-0A49-4865-86E4-892C5AF1702C}"/>
              </a:ext>
            </a:extLst>
          </p:cNvPr>
          <p:cNvSpPr/>
          <p:nvPr/>
        </p:nvSpPr>
        <p:spPr>
          <a:xfrm>
            <a:off x="6401780" y="2191231"/>
            <a:ext cx="264989" cy="247449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5AEAEA2-E7CF-C6B3-BB6D-E524FFB58965}"/>
              </a:ext>
            </a:extLst>
          </p:cNvPr>
          <p:cNvSpPr/>
          <p:nvPr/>
        </p:nvSpPr>
        <p:spPr>
          <a:xfrm>
            <a:off x="6666769" y="2508180"/>
            <a:ext cx="45371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、由於產品本身的缺失，無法做到預期的圓滿。</a:t>
            </a:r>
          </a:p>
        </p:txBody>
      </p:sp>
      <p:sp>
        <p:nvSpPr>
          <p:cNvPr id="18" name="矩形 17">
            <a:extLst>
              <a:ext uri="{FF2B5EF4-FFF2-40B4-BE49-F238E27FC236}">
                <a16:creationId xmlns:a16="http://schemas.microsoft.com/office/drawing/2014/main" id="{BE388DC9-C110-7385-9837-5F3DA8B41294}"/>
              </a:ext>
            </a:extLst>
          </p:cNvPr>
          <p:cNvSpPr/>
          <p:nvPr/>
        </p:nvSpPr>
        <p:spPr>
          <a:xfrm>
            <a:off x="6666769" y="2876864"/>
            <a:ext cx="45371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、成本預估錯誤。</a:t>
            </a:r>
          </a:p>
        </p:txBody>
      </p:sp>
      <p:sp>
        <p:nvSpPr>
          <p:cNvPr id="19" name="矩形 18">
            <a:extLst>
              <a:ext uri="{FF2B5EF4-FFF2-40B4-BE49-F238E27FC236}">
                <a16:creationId xmlns:a16="http://schemas.microsoft.com/office/drawing/2014/main" id="{AA7AF4CD-C4B9-8F18-4141-0683C822960A}"/>
              </a:ext>
            </a:extLst>
          </p:cNvPr>
          <p:cNvSpPr/>
          <p:nvPr/>
        </p:nvSpPr>
        <p:spPr>
          <a:xfrm>
            <a:off x="6666769" y="3245548"/>
            <a:ext cx="45371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、未能把握適當的上市時機（季節性、流行性或是還不到成熟時機）。</a:t>
            </a:r>
          </a:p>
        </p:txBody>
      </p:sp>
      <p:sp>
        <p:nvSpPr>
          <p:cNvPr id="20" name="矩形 19">
            <a:extLst>
              <a:ext uri="{FF2B5EF4-FFF2-40B4-BE49-F238E27FC236}">
                <a16:creationId xmlns:a16="http://schemas.microsoft.com/office/drawing/2014/main" id="{05519B4A-F44B-472A-EAB3-C888DABAD692}"/>
              </a:ext>
            </a:extLst>
          </p:cNvPr>
          <p:cNvSpPr/>
          <p:nvPr/>
        </p:nvSpPr>
        <p:spPr>
          <a:xfrm>
            <a:off x="6666769" y="3614232"/>
            <a:ext cx="45371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、行銷通路未能做到及時與有力之配合。</a:t>
            </a:r>
          </a:p>
        </p:txBody>
      </p:sp>
      <p:sp>
        <p:nvSpPr>
          <p:cNvPr id="21" name="矩形 20">
            <a:extLst>
              <a:ext uri="{FF2B5EF4-FFF2-40B4-BE49-F238E27FC236}">
                <a16:creationId xmlns:a16="http://schemas.microsoft.com/office/drawing/2014/main" id="{76D88ECF-3EF2-5824-E3B9-E19365A0B377}"/>
              </a:ext>
            </a:extLst>
          </p:cNvPr>
          <p:cNvSpPr/>
          <p:nvPr/>
        </p:nvSpPr>
        <p:spPr>
          <a:xfrm>
            <a:off x="6666769" y="3982916"/>
            <a:ext cx="45371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、由於市場競爭過於激烈，生存空間漸失。</a:t>
            </a:r>
          </a:p>
        </p:txBody>
      </p:sp>
      <p:sp>
        <p:nvSpPr>
          <p:cNvPr id="22" name="矩形 21">
            <a:extLst>
              <a:ext uri="{FF2B5EF4-FFF2-40B4-BE49-F238E27FC236}">
                <a16:creationId xmlns:a16="http://schemas.microsoft.com/office/drawing/2014/main" id="{0B155A84-0C7B-F61C-A9C0-F82AF99765EB}"/>
              </a:ext>
            </a:extLst>
          </p:cNvPr>
          <p:cNvSpPr/>
          <p:nvPr/>
        </p:nvSpPr>
        <p:spPr>
          <a:xfrm>
            <a:off x="6666769" y="4351600"/>
            <a:ext cx="45371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、未由於行銷推廣之配合程度不足，導致產品知名度未能打開。</a:t>
            </a:r>
          </a:p>
        </p:txBody>
      </p:sp>
    </p:spTree>
    <p:extLst>
      <p:ext uri="{BB962C8B-B14F-4D97-AF65-F5344CB8AC3E}">
        <p14:creationId xmlns:p14="http://schemas.microsoft.com/office/powerpoint/2010/main" val="884364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品</a:t>
            </a:r>
            <a:r>
              <a:rPr lang="zh-CN" altLang="en-US" sz="900" dirty="0">
                <a:solidFill>
                  <a:srgbClr val="000000"/>
                </a:solidFill>
                <a:latin typeface="Times New Roman" pitchFamily="18" charset="0"/>
                <a:cs typeface="Times New Roman" pitchFamily="18" charset="0"/>
              </a:rPr>
              <a:t>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Brand</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新產品發展</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New Product Development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936364" y="775404"/>
            <a:ext cx="9922493"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新產品發展</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New Product Development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策略</a:t>
            </a:r>
          </a:p>
          <a:p>
            <a:pPr>
              <a:lnSpc>
                <a:spcPct val="150000"/>
              </a:lnSpc>
            </a:pPr>
            <a:r>
              <a:rPr lang="zh-TW" altLang="en-US" sz="1100" dirty="0">
                <a:solidFill>
                  <a:srgbClr val="4D4D4D"/>
                </a:solidFill>
                <a:latin typeface="Times New Roman" pitchFamily="18" charset="0"/>
                <a:cs typeface="Times New Roman" pitchFamily="18" charset="0"/>
              </a:rPr>
              <a:t>新產品發展策略，可從兩個構面加以考量。</a:t>
            </a:r>
          </a:p>
        </p:txBody>
      </p:sp>
      <p:graphicFrame>
        <p:nvGraphicFramePr>
          <p:cNvPr id="2" name="表格 3">
            <a:extLst>
              <a:ext uri="{FF2B5EF4-FFF2-40B4-BE49-F238E27FC236}">
                <a16:creationId xmlns:a16="http://schemas.microsoft.com/office/drawing/2014/main" id="{C9EF13B1-7F6C-7506-E3AC-C42FB3281939}"/>
              </a:ext>
            </a:extLst>
          </p:cNvPr>
          <p:cNvGraphicFramePr>
            <a:graphicFrameLocks noGrp="1"/>
          </p:cNvGraphicFramePr>
          <p:nvPr>
            <p:extLst>
              <p:ext uri="{D42A27DB-BD31-4B8C-83A1-F6EECF244321}">
                <p14:modId xmlns:p14="http://schemas.microsoft.com/office/powerpoint/2010/main" val="304110459"/>
              </p:ext>
            </p:extLst>
          </p:nvPr>
        </p:nvGraphicFramePr>
        <p:xfrm>
          <a:off x="617073" y="1756708"/>
          <a:ext cx="10287926" cy="3442820"/>
        </p:xfrm>
        <a:graphic>
          <a:graphicData uri="http://schemas.openxmlformats.org/drawingml/2006/table">
            <a:tbl>
              <a:tblPr firstRow="1" bandRow="1">
                <a:tableStyleId>{5C22544A-7EE6-4342-B048-85BDC9FD1C3A}</a:tableStyleId>
              </a:tblPr>
              <a:tblGrid>
                <a:gridCol w="788227">
                  <a:extLst>
                    <a:ext uri="{9D8B030D-6E8A-4147-A177-3AD203B41FA5}">
                      <a16:colId xmlns:a16="http://schemas.microsoft.com/office/drawing/2014/main" val="1375938481"/>
                    </a:ext>
                  </a:extLst>
                </a:gridCol>
                <a:gridCol w="1821994">
                  <a:extLst>
                    <a:ext uri="{9D8B030D-6E8A-4147-A177-3AD203B41FA5}">
                      <a16:colId xmlns:a16="http://schemas.microsoft.com/office/drawing/2014/main" val="16364301"/>
                    </a:ext>
                  </a:extLst>
                </a:gridCol>
                <a:gridCol w="2559235">
                  <a:extLst>
                    <a:ext uri="{9D8B030D-6E8A-4147-A177-3AD203B41FA5}">
                      <a16:colId xmlns:a16="http://schemas.microsoft.com/office/drawing/2014/main" val="1476584548"/>
                    </a:ext>
                  </a:extLst>
                </a:gridCol>
                <a:gridCol w="2559235">
                  <a:extLst>
                    <a:ext uri="{9D8B030D-6E8A-4147-A177-3AD203B41FA5}">
                      <a16:colId xmlns:a16="http://schemas.microsoft.com/office/drawing/2014/main" val="3087705110"/>
                    </a:ext>
                  </a:extLst>
                </a:gridCol>
                <a:gridCol w="2559235">
                  <a:extLst>
                    <a:ext uri="{9D8B030D-6E8A-4147-A177-3AD203B41FA5}">
                      <a16:colId xmlns:a16="http://schemas.microsoft.com/office/drawing/2014/main" val="1583638844"/>
                    </a:ext>
                  </a:extLst>
                </a:gridCol>
              </a:tblGrid>
              <a:tr h="511175">
                <a:tc>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zh-CN" altLang="en-US" sz="1400" b="0" dirty="0">
                          <a:solidFill>
                            <a:schemeClr val="tx1"/>
                          </a:solidFill>
                          <a:latin typeface="宋体" panose="02010600030101010101" pitchFamily="2" charset="-122"/>
                          <a:ea typeface="宋体" panose="02010600030101010101" pitchFamily="2" charset="-122"/>
                        </a:rPr>
                        <a:t>技術創新的程度（創新的程度）</a:t>
                      </a:r>
                    </a:p>
                  </a:txBody>
                  <a:tcPr anchor="ctr">
                    <a:lnL w="1270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tc hMerge="1">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7406168"/>
                  </a:ext>
                </a:extLst>
              </a:tr>
              <a:tr h="481968">
                <a:tc>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no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宋体" panose="02010600030101010101" pitchFamily="2" charset="-122"/>
                          <a:ea typeface="宋体" panose="02010600030101010101" pitchFamily="2" charset="-122"/>
                        </a:rPr>
                        <a:t>1</a:t>
                      </a:r>
                      <a:r>
                        <a:rPr lang="zh-CN" altLang="en-US" sz="1400" b="0" dirty="0">
                          <a:solidFill>
                            <a:schemeClr val="tx1"/>
                          </a:solidFill>
                          <a:latin typeface="宋体" panose="02010600030101010101" pitchFamily="2" charset="-122"/>
                          <a:ea typeface="宋体" panose="02010600030101010101" pitchFamily="2" charset="-122"/>
                        </a:rPr>
                        <a:t>、原有技術</a:t>
                      </a:r>
                    </a:p>
                  </a:txBody>
                  <a:tcPr anchor="ctr">
                    <a:lnL w="12700" cap="flat" cmpd="sng" algn="ctr">
                      <a:solidFill>
                        <a:srgbClr val="00B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n-US" altLang="zh-CN" sz="1400" b="0" dirty="0">
                          <a:solidFill>
                            <a:schemeClr val="tx1"/>
                          </a:solidFill>
                          <a:latin typeface="宋体" panose="02010600030101010101" pitchFamily="2" charset="-122"/>
                          <a:ea typeface="宋体" panose="02010600030101010101" pitchFamily="2" charset="-122"/>
                        </a:rPr>
                        <a:t>2</a:t>
                      </a:r>
                      <a:r>
                        <a:rPr lang="zh-CN" altLang="en-US" sz="1400" b="0" dirty="0">
                          <a:solidFill>
                            <a:schemeClr val="tx1"/>
                          </a:solidFill>
                          <a:latin typeface="宋体" panose="02010600030101010101" pitchFamily="2" charset="-122"/>
                          <a:ea typeface="宋体" panose="02010600030101010101" pitchFamily="2" charset="-122"/>
                        </a:rPr>
                        <a:t>、改進原有技術</a:t>
                      </a:r>
                    </a:p>
                  </a:txBody>
                  <a:tcPr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n-US" altLang="zh-CN" sz="1400" b="0" dirty="0">
                          <a:solidFill>
                            <a:schemeClr val="tx1"/>
                          </a:solidFill>
                          <a:latin typeface="宋体" panose="02010600030101010101" pitchFamily="2" charset="-122"/>
                          <a:ea typeface="宋体" panose="02010600030101010101" pitchFamily="2" charset="-122"/>
                        </a:rPr>
                        <a:t>3</a:t>
                      </a:r>
                      <a:r>
                        <a:rPr lang="zh-CN" altLang="en-US" sz="1400" b="0" dirty="0">
                          <a:solidFill>
                            <a:schemeClr val="tx1"/>
                          </a:solidFill>
                          <a:latin typeface="宋体" panose="02010600030101010101" pitchFamily="2" charset="-122"/>
                          <a:ea typeface="宋体" panose="02010600030101010101" pitchFamily="2" charset="-122"/>
                        </a:rPr>
                        <a:t>、新技術</a:t>
                      </a:r>
                    </a:p>
                  </a:txBody>
                  <a:tcPr anchor="ctr">
                    <a:lnL w="12700" cap="flat" cmpd="sng" algn="ctr">
                      <a:solidFill>
                        <a:srgbClr val="92D05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400110014"/>
                  </a:ext>
                </a:extLst>
              </a:tr>
              <a:tr h="816559">
                <a:tc rowSpan="3">
                  <a:txBody>
                    <a:bodyPr/>
                    <a:lstStyle/>
                    <a:p>
                      <a:pPr algn="ctr"/>
                      <a:r>
                        <a:rPr lang="zh-CN" altLang="en-US" sz="1400" b="0" dirty="0">
                          <a:solidFill>
                            <a:schemeClr val="tx1"/>
                          </a:solidFill>
                          <a:latin typeface="宋体" panose="02010600030101010101" pitchFamily="2" charset="-122"/>
                          <a:ea typeface="宋体" panose="02010600030101010101" pitchFamily="2" charset="-122"/>
                        </a:rPr>
                        <a:t>市場新的程度</a:t>
                      </a:r>
                    </a:p>
                  </a:txBody>
                  <a:tcPr anchor="ctr">
                    <a:lnL w="12700" cap="flat" cmpd="sng" algn="ctr">
                      <a:no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1</a:t>
                      </a:r>
                      <a:r>
                        <a:rPr lang="zh-CN" altLang="en-US" sz="1400" b="0" dirty="0">
                          <a:solidFill>
                            <a:schemeClr val="tx1"/>
                          </a:solidFill>
                          <a:latin typeface="宋体" panose="02010600030101010101" pitchFamily="2" charset="-122"/>
                          <a:ea typeface="宋体" panose="02010600030101010101" pitchFamily="2" charset="-122"/>
                        </a:rPr>
                        <a:t>、現有市場</a:t>
                      </a:r>
                    </a:p>
                  </a:txBody>
                  <a:tcPr anchor="ctr">
                    <a:lnL w="12700" cap="flat" cmpd="sng" algn="ctr">
                      <a:solidFill>
                        <a:srgbClr val="92D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tc>
                  <a:txBody>
                    <a:bodyPr/>
                    <a:lstStyle/>
                    <a:p>
                      <a:pPr algn="ctr"/>
                      <a:r>
                        <a:rPr lang="en-US" altLang="zh-CN" sz="1400" b="0" dirty="0">
                          <a:solidFill>
                            <a:schemeClr val="tx1"/>
                          </a:solidFill>
                          <a:latin typeface="宋体" panose="02010600030101010101" pitchFamily="2" charset="-122"/>
                          <a:ea typeface="宋体" panose="02010600030101010101" pitchFamily="2" charset="-122"/>
                        </a:rPr>
                        <a:t>-</a:t>
                      </a: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rgbClr val="00B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(1-2)</a:t>
                      </a:r>
                      <a:r>
                        <a:rPr lang="zh-CN" altLang="en-US" sz="1400" b="0" dirty="0">
                          <a:solidFill>
                            <a:schemeClr val="tx1"/>
                          </a:solidFill>
                          <a:latin typeface="宋体" panose="02010600030101010101" pitchFamily="2" charset="-122"/>
                          <a:ea typeface="宋体" panose="02010600030101010101" pitchFamily="2" charset="-122"/>
                        </a:rPr>
                        <a:t>、產品成分、品質及供應之配合（</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Reformulation</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(1-3)</a:t>
                      </a:r>
                      <a:r>
                        <a:rPr lang="zh-CN" altLang="en-US" sz="1400" b="0" dirty="0">
                          <a:solidFill>
                            <a:schemeClr val="tx1"/>
                          </a:solidFill>
                          <a:latin typeface="宋体" panose="02010600030101010101" pitchFamily="2" charset="-122"/>
                          <a:ea typeface="宋体" panose="02010600030101010101" pitchFamily="2" charset="-122"/>
                        </a:rPr>
                        <a:t>、產品替換（</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Replacement</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92D05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925574430"/>
                  </a:ext>
                </a:extLst>
              </a:tr>
              <a:tr h="816559">
                <a:tc vMerge="1">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2</a:t>
                      </a:r>
                      <a:r>
                        <a:rPr lang="zh-CN" altLang="en-US" sz="1400" b="0" dirty="0">
                          <a:solidFill>
                            <a:schemeClr val="tx1"/>
                          </a:solidFill>
                          <a:latin typeface="宋体" panose="02010600030101010101" pitchFamily="2" charset="-122"/>
                          <a:ea typeface="宋体" panose="02010600030101010101" pitchFamily="2" charset="-122"/>
                        </a:rPr>
                        <a:t>、加强現有市場</a:t>
                      </a:r>
                    </a:p>
                  </a:txBody>
                  <a:tcPr anchor="ctr">
                    <a:lnL w="12700" cap="flat" cmpd="sng" algn="ctr">
                      <a:solidFill>
                        <a:srgbClr val="92D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(2-1)</a:t>
                      </a:r>
                      <a:r>
                        <a:rPr lang="zh-CN" altLang="en-US" sz="1400" b="0" dirty="0">
                          <a:solidFill>
                            <a:schemeClr val="tx1"/>
                          </a:solidFill>
                          <a:latin typeface="宋体" panose="02010600030101010101" pitchFamily="2" charset="-122"/>
                          <a:ea typeface="宋体" panose="02010600030101010101" pitchFamily="2" charset="-122"/>
                        </a:rPr>
                        <a:t>、增加推銷（</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Remerchandising</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00B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(2-2)</a:t>
                      </a:r>
                      <a:r>
                        <a:rPr lang="zh-CN" altLang="en-US" sz="1400" b="0" dirty="0">
                          <a:solidFill>
                            <a:schemeClr val="tx1"/>
                          </a:solidFill>
                          <a:latin typeface="宋体" panose="02010600030101010101" pitchFamily="2" charset="-122"/>
                          <a:ea typeface="宋体" panose="02010600030101010101" pitchFamily="2" charset="-122"/>
                        </a:rPr>
                        <a:t>、產品改良增加（</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Improve Product</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(2-3)</a:t>
                      </a:r>
                      <a:r>
                        <a:rPr lang="zh-CN" altLang="en-US" sz="1400" b="0" dirty="0">
                          <a:solidFill>
                            <a:schemeClr val="tx1"/>
                          </a:solidFill>
                          <a:latin typeface="宋体" panose="02010600030101010101" pitchFamily="2" charset="-122"/>
                          <a:ea typeface="宋体" panose="02010600030101010101" pitchFamily="2" charset="-122"/>
                        </a:rPr>
                        <a:t>、產品缐擴大（</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Product Line Extension</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92D05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288435546"/>
                  </a:ext>
                </a:extLst>
              </a:tr>
              <a:tr h="816559">
                <a:tc vMerge="1">
                  <a:txBody>
                    <a:bodyPr/>
                    <a:lstStyle/>
                    <a:p>
                      <a:pPr algn="ctr"/>
                      <a:endParaRPr lang="zh-CN" altLang="en-US" sz="1400" b="0"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3</a:t>
                      </a:r>
                      <a:r>
                        <a:rPr lang="zh-CN" altLang="en-US" sz="1400" b="0" dirty="0">
                          <a:solidFill>
                            <a:schemeClr val="tx1"/>
                          </a:solidFill>
                          <a:latin typeface="宋体" panose="02010600030101010101" pitchFamily="2" charset="-122"/>
                          <a:ea typeface="宋体" panose="02010600030101010101" pitchFamily="2" charset="-122"/>
                        </a:rPr>
                        <a:t>、新市場</a:t>
                      </a:r>
                    </a:p>
                  </a:txBody>
                  <a:tcPr anchor="ctr">
                    <a:lnL w="12700" cap="flat" cmpd="sng" algn="ctr">
                      <a:solidFill>
                        <a:srgbClr val="92D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(3-1)</a:t>
                      </a:r>
                      <a:r>
                        <a:rPr lang="zh-CN" altLang="en-US" sz="1400" b="0" dirty="0">
                          <a:solidFill>
                            <a:schemeClr val="tx1"/>
                          </a:solidFill>
                          <a:latin typeface="宋体" panose="02010600030101010101" pitchFamily="2" charset="-122"/>
                          <a:ea typeface="宋体" panose="02010600030101010101" pitchFamily="2" charset="-122"/>
                        </a:rPr>
                        <a:t>、新用途（</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New Use</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00B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(3-2)</a:t>
                      </a:r>
                      <a:r>
                        <a:rPr lang="zh-CN" altLang="en-US" sz="1400" b="0" dirty="0">
                          <a:solidFill>
                            <a:schemeClr val="tx1"/>
                          </a:solidFill>
                          <a:latin typeface="宋体" panose="02010600030101010101" pitchFamily="2" charset="-122"/>
                          <a:ea typeface="宋体" panose="02010600030101010101" pitchFamily="2" charset="-122"/>
                        </a:rPr>
                        <a:t>、市場延伸（</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Market Extension</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l"/>
                      <a:r>
                        <a:rPr lang="en-US" altLang="zh-CN" sz="1400" b="0" dirty="0">
                          <a:solidFill>
                            <a:schemeClr val="tx1"/>
                          </a:solidFill>
                          <a:latin typeface="宋体" panose="02010600030101010101" pitchFamily="2" charset="-122"/>
                          <a:ea typeface="宋体" panose="02010600030101010101" pitchFamily="2" charset="-122"/>
                        </a:rPr>
                        <a:t>(3-3)</a:t>
                      </a:r>
                      <a:r>
                        <a:rPr lang="zh-CN" altLang="en-US" sz="1400" b="0" dirty="0">
                          <a:solidFill>
                            <a:schemeClr val="tx1"/>
                          </a:solidFill>
                          <a:latin typeface="宋体" panose="02010600030101010101" pitchFamily="2" charset="-122"/>
                          <a:ea typeface="宋体" panose="02010600030101010101" pitchFamily="2" charset="-122"/>
                        </a:rPr>
                        <a:t>、多角化（</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Diversification</a:t>
                      </a:r>
                      <a:r>
                        <a:rPr lang="zh-CN" altLang="en-US" sz="1400" b="0" dirty="0">
                          <a:solidFill>
                            <a:schemeClr val="tx1"/>
                          </a:solidFill>
                          <a:latin typeface="宋体" panose="02010600030101010101" pitchFamily="2" charset="-122"/>
                          <a:ea typeface="宋体" panose="02010600030101010101" pitchFamily="2" charset="-122"/>
                        </a:rPr>
                        <a:t>）</a:t>
                      </a:r>
                    </a:p>
                  </a:txBody>
                  <a:tcPr anchor="ctr">
                    <a:lnL w="12700" cap="flat" cmpd="sng" algn="ctr">
                      <a:solidFill>
                        <a:srgbClr val="92D05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651983872"/>
                  </a:ext>
                </a:extLst>
              </a:tr>
            </a:tbl>
          </a:graphicData>
        </a:graphic>
      </p:graphicFrame>
    </p:spTree>
    <p:extLst>
      <p:ext uri="{BB962C8B-B14F-4D97-AF65-F5344CB8AC3E}">
        <p14:creationId xmlns:p14="http://schemas.microsoft.com/office/powerpoint/2010/main" val="2566968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價</a:t>
            </a:r>
            <a:r>
              <a:rPr lang="zh-CN" altLang="en-US" sz="900" dirty="0">
                <a:solidFill>
                  <a:srgbClr val="000000"/>
                </a:solidFill>
                <a:latin typeface="Times New Roman" pitchFamily="18" charset="0"/>
                <a:cs typeface="Times New Roman" pitchFamily="18" charset="0"/>
              </a:rPr>
              <a:t>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84D126B6-C041-3B06-303F-21AAC6674AE7}"/>
              </a:ext>
            </a:extLst>
          </p:cNvPr>
          <p:cNvSpPr/>
          <p:nvPr/>
        </p:nvSpPr>
        <p:spPr>
          <a:xfrm>
            <a:off x="623161" y="515396"/>
            <a:ext cx="10474586"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訂價之基本因素（</a:t>
            </a:r>
            <a:r>
              <a:rPr lang="en-US" altLang="zh-TW" sz="1100" dirty="0">
                <a:solidFill>
                  <a:srgbClr val="4D4D4D"/>
                </a:solidFill>
                <a:latin typeface="Times New Roman" pitchFamily="18" charset="0"/>
                <a:cs typeface="Times New Roman" pitchFamily="18" charset="0"/>
              </a:rPr>
              <a:t>Basic Factors for Pricing</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廠商決定產品價格時，考慮因素大致有以下幾點</a:t>
            </a:r>
            <a:r>
              <a:rPr lang="zh-CN" altLang="en-US" sz="1100" dirty="0">
                <a:solidFill>
                  <a:srgbClr val="4D4D4D"/>
                </a:solidFill>
                <a:latin typeface="Times New Roman" pitchFamily="18" charset="0"/>
                <a:cs typeface="Times New Roman" pitchFamily="18" charset="0"/>
                <a:sym typeface="Wingdings" panose="05000000000000000000" pitchFamily="2" charset="2"/>
              </a:rPr>
              <a:t>：</a:t>
            </a:r>
            <a:r>
              <a:rPr lang="en-US" altLang="zh-CN" sz="1100" dirty="0">
                <a:solidFill>
                  <a:srgbClr val="4D4D4D"/>
                </a:solidFill>
                <a:latin typeface="Times New Roman" pitchFamily="18" charset="0"/>
                <a:ea typeface="等线" panose="02010600030101010101" pitchFamily="2" charset="-122"/>
                <a:cs typeface="Times New Roman" pitchFamily="18" charset="0"/>
                <a:sym typeface="Wingdings" panose="05000000000000000000" pitchFamily="2" charset="2"/>
              </a:rPr>
              <a:t>①</a:t>
            </a:r>
            <a:r>
              <a:rPr lang="zh-CN" altLang="en-US" sz="1100" dirty="0">
                <a:solidFill>
                  <a:srgbClr val="4D4D4D"/>
                </a:solidFill>
                <a:latin typeface="Times New Roman" pitchFamily="18" charset="0"/>
                <a:cs typeface="Times New Roman" pitchFamily="18" charset="0"/>
              </a:rPr>
              <a:t>、產品之獨特程度（</a:t>
            </a:r>
            <a:r>
              <a:rPr lang="en-US" altLang="zh-CN" sz="1100" dirty="0">
                <a:solidFill>
                  <a:srgbClr val="4D4D4D"/>
                </a:solidFill>
                <a:latin typeface="Times New Roman" pitchFamily="18" charset="0"/>
                <a:cs typeface="Times New Roman" pitchFamily="18" charset="0"/>
              </a:rPr>
              <a:t>Distinctiveness</a:t>
            </a:r>
            <a:r>
              <a:rPr lang="zh-CN"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等线" panose="02010600030101010101" pitchFamily="2" charset="-122"/>
                <a:ea typeface="等线" panose="02010600030101010101" pitchFamily="2" charset="-122"/>
                <a:cs typeface="Times New Roman" pitchFamily="18" charset="0"/>
              </a:rPr>
              <a:t>②</a:t>
            </a:r>
            <a:r>
              <a:rPr lang="zh-TW" altLang="en-US" sz="1100" dirty="0">
                <a:solidFill>
                  <a:srgbClr val="000000"/>
                </a:solidFill>
                <a:latin typeface="Times New Roman" pitchFamily="18" charset="0"/>
                <a:cs typeface="Times New Roman" pitchFamily="18" charset="0"/>
              </a:rPr>
              <a:t>、市場與消費者需要程度性質（</a:t>
            </a:r>
            <a:r>
              <a:rPr lang="en-US" altLang="zh-TW" sz="1100" dirty="0">
                <a:solidFill>
                  <a:srgbClr val="000000"/>
                </a:solidFill>
                <a:latin typeface="Times New Roman" pitchFamily="18" charset="0"/>
                <a:cs typeface="Times New Roman" pitchFamily="18" charset="0"/>
              </a:rPr>
              <a:t>Demand Condition</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等线" panose="02010600030101010101" pitchFamily="2" charset="-122"/>
                <a:ea typeface="等线" panose="02010600030101010101" pitchFamily="2" charset="-122"/>
                <a:cs typeface="Times New Roman" pitchFamily="18" charset="0"/>
              </a:rPr>
              <a:t>③</a:t>
            </a:r>
            <a:r>
              <a:rPr lang="zh-TW" altLang="en-US" sz="1100" dirty="0">
                <a:solidFill>
                  <a:srgbClr val="000000"/>
                </a:solidFill>
                <a:latin typeface="Times New Roman" pitchFamily="18" charset="0"/>
                <a:cs typeface="Times New Roman" pitchFamily="18" charset="0"/>
              </a:rPr>
              <a:t>、產品成本多少（</a:t>
            </a:r>
            <a:r>
              <a:rPr lang="en-US" altLang="zh-TW" sz="1100" dirty="0">
                <a:solidFill>
                  <a:srgbClr val="000000"/>
                </a:solidFill>
                <a:latin typeface="Times New Roman" pitchFamily="18" charset="0"/>
                <a:cs typeface="Times New Roman" pitchFamily="18" charset="0"/>
              </a:rPr>
              <a:t>Cost Condition</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等线" panose="02010600030101010101" pitchFamily="2" charset="-122"/>
                <a:ea typeface="等线" panose="02010600030101010101" pitchFamily="2" charset="-122"/>
                <a:cs typeface="Times New Roman" pitchFamily="18" charset="0"/>
              </a:rPr>
              <a:t>④</a:t>
            </a:r>
            <a:r>
              <a:rPr lang="zh-TW" altLang="en-US" sz="1100" dirty="0">
                <a:solidFill>
                  <a:srgbClr val="000000"/>
                </a:solidFill>
                <a:latin typeface="Times New Roman" pitchFamily="18" charset="0"/>
                <a:cs typeface="Times New Roman" pitchFamily="18" charset="0"/>
              </a:rPr>
              <a:t>、市場競爭激烈狀況（</a:t>
            </a:r>
            <a:r>
              <a:rPr lang="en-US" altLang="zh-TW" sz="1100" dirty="0">
                <a:solidFill>
                  <a:srgbClr val="000000"/>
                </a:solidFill>
                <a:latin typeface="Times New Roman" pitchFamily="18" charset="0"/>
                <a:cs typeface="Times New Roman" pitchFamily="18" charset="0"/>
              </a:rPr>
              <a:t>Competition Condition</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等线" panose="02010600030101010101" pitchFamily="2" charset="-122"/>
                <a:ea typeface="等线" panose="02010600030101010101" pitchFamily="2" charset="-122"/>
                <a:cs typeface="Times New Roman" pitchFamily="18" charset="0"/>
              </a:rPr>
              <a:t>⑤</a:t>
            </a:r>
            <a:r>
              <a:rPr lang="zh-TW" altLang="en-US" sz="1100" dirty="0">
                <a:solidFill>
                  <a:srgbClr val="000000"/>
                </a:solidFill>
                <a:latin typeface="Times New Roman" pitchFamily="18" charset="0"/>
                <a:cs typeface="Times New Roman" pitchFamily="18" charset="0"/>
              </a:rPr>
              <a:t>、有關政府法令之規定（</a:t>
            </a:r>
            <a:r>
              <a:rPr lang="en-US" altLang="zh-TW" sz="1100" dirty="0">
                <a:solidFill>
                  <a:srgbClr val="000000"/>
                </a:solidFill>
                <a:latin typeface="Times New Roman" pitchFamily="18" charset="0"/>
                <a:cs typeface="Times New Roman" pitchFamily="18" charset="0"/>
              </a:rPr>
              <a:t>Law-Regulation</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企業對一項新產品之訂價決策，其較完整之程序步驟如下：</a:t>
            </a:r>
            <a:endParaRPr lang="zh-TW" altLang="en-US" sz="1100" dirty="0">
              <a:solidFill>
                <a:srgbClr val="FF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9ADB2733-64DD-1F21-BD41-70153AD57F05}"/>
              </a:ext>
            </a:extLst>
          </p:cNvPr>
          <p:cNvSpPr/>
          <p:nvPr/>
        </p:nvSpPr>
        <p:spPr>
          <a:xfrm>
            <a:off x="1104900" y="3319674"/>
            <a:ext cx="1460628"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訂價程序六步驟</a:t>
            </a:r>
            <a:endParaRPr lang="zh-CN" altLang="en-US"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Pricing Procedure</a:t>
            </a:r>
            <a:r>
              <a:rPr lang="zh-CN"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31A33A48-1F85-6689-E91D-538A6D22E911}"/>
              </a:ext>
            </a:extLst>
          </p:cNvPr>
          <p:cNvSpPr/>
          <p:nvPr/>
        </p:nvSpPr>
        <p:spPr>
          <a:xfrm>
            <a:off x="2830518" y="1765237"/>
            <a:ext cx="35834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、擇定訂價目標（</a:t>
            </a:r>
            <a:r>
              <a:rPr lang="en-US" altLang="zh-TW" sz="1100" dirty="0">
                <a:solidFill>
                  <a:srgbClr val="000000"/>
                </a:solidFill>
                <a:latin typeface="Times New Roman" pitchFamily="18" charset="0"/>
                <a:cs typeface="Times New Roman" pitchFamily="18" charset="0"/>
              </a:rPr>
              <a:t>Pricing Target</a:t>
            </a:r>
            <a:r>
              <a:rPr lang="zh-TW" altLang="en-US" sz="1100" dirty="0">
                <a:solidFill>
                  <a:srgbClr val="000000"/>
                </a:solidFill>
                <a:latin typeface="Times New Roman" pitchFamily="18" charset="0"/>
                <a:cs typeface="Times New Roman" pitchFamily="18" charset="0"/>
              </a:rPr>
              <a:t>）或訂價政策（</a:t>
            </a:r>
            <a:r>
              <a:rPr lang="en-US" altLang="zh-TW" sz="1100" dirty="0">
                <a:solidFill>
                  <a:srgbClr val="000000"/>
                </a:solidFill>
                <a:latin typeface="Times New Roman" pitchFamily="18" charset="0"/>
                <a:cs typeface="Times New Roman" pitchFamily="18" charset="0"/>
              </a:rPr>
              <a:t>Policy</a:t>
            </a:r>
            <a:r>
              <a:rPr lang="zh-TW" altLang="en-US" sz="1100" dirty="0">
                <a:solidFill>
                  <a:srgbClr val="000000"/>
                </a:solidFill>
                <a:latin typeface="Times New Roman" pitchFamily="18" charset="0"/>
                <a:cs typeface="Times New Roman" pitchFamily="18" charset="0"/>
              </a:rPr>
              <a:t>）</a:t>
            </a:r>
          </a:p>
        </p:txBody>
      </p:sp>
      <p:sp>
        <p:nvSpPr>
          <p:cNvPr id="17" name="左大括号 16">
            <a:extLst>
              <a:ext uri="{FF2B5EF4-FFF2-40B4-BE49-F238E27FC236}">
                <a16:creationId xmlns:a16="http://schemas.microsoft.com/office/drawing/2014/main" id="{59E65D1D-9717-D89E-C18C-1B0EDA4345CB}"/>
              </a:ext>
            </a:extLst>
          </p:cNvPr>
          <p:cNvSpPr/>
          <p:nvPr/>
        </p:nvSpPr>
        <p:spPr>
          <a:xfrm>
            <a:off x="2565529" y="1816971"/>
            <a:ext cx="264989" cy="357448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DBA6639-FEC7-61CA-DB6F-B6566C7DFEE3}"/>
              </a:ext>
            </a:extLst>
          </p:cNvPr>
          <p:cNvSpPr/>
          <p:nvPr/>
        </p:nvSpPr>
        <p:spPr>
          <a:xfrm>
            <a:off x="2830518" y="2716773"/>
            <a:ext cx="443016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、了解消費者需求水準（</a:t>
            </a:r>
            <a:r>
              <a:rPr lang="en-US" altLang="zh-TW" sz="1100" dirty="0">
                <a:solidFill>
                  <a:srgbClr val="000000"/>
                </a:solidFill>
                <a:latin typeface="Times New Roman" pitchFamily="18" charset="0"/>
                <a:cs typeface="Times New Roman" pitchFamily="18" charset="0"/>
              </a:rPr>
              <a:t>Understand Demand Condition</a:t>
            </a:r>
            <a:r>
              <a:rPr lang="zh-TW" altLang="en-US" sz="1100" dirty="0">
                <a:solidFill>
                  <a:srgbClr val="000000"/>
                </a:solidFill>
                <a:latin typeface="Times New Roman" pitchFamily="18" charset="0"/>
                <a:cs typeface="Times New Roman" pitchFamily="18" charset="0"/>
              </a:rPr>
              <a:t>）</a:t>
            </a:r>
          </a:p>
        </p:txBody>
      </p:sp>
      <p:sp>
        <p:nvSpPr>
          <p:cNvPr id="19" name="矩形 18">
            <a:extLst>
              <a:ext uri="{FF2B5EF4-FFF2-40B4-BE49-F238E27FC236}">
                <a16:creationId xmlns:a16="http://schemas.microsoft.com/office/drawing/2014/main" id="{59802A48-842C-239D-7DB4-9EA3870834BF}"/>
              </a:ext>
            </a:extLst>
          </p:cNvPr>
          <p:cNvSpPr/>
          <p:nvPr/>
        </p:nvSpPr>
        <p:spPr>
          <a:xfrm>
            <a:off x="2830519" y="3333107"/>
            <a:ext cx="23927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、估算產品成本（</a:t>
            </a:r>
            <a:r>
              <a:rPr lang="en-US" altLang="zh-TW" sz="1100" dirty="0">
                <a:solidFill>
                  <a:srgbClr val="000000"/>
                </a:solidFill>
                <a:latin typeface="Times New Roman" pitchFamily="18" charset="0"/>
                <a:cs typeface="Times New Roman" pitchFamily="18" charset="0"/>
              </a:rPr>
              <a:t>Forecast Product</a:t>
            </a:r>
            <a:r>
              <a:rPr lang="zh-TW" altLang="en-US" sz="1100" dirty="0">
                <a:solidFill>
                  <a:srgbClr val="000000"/>
                </a:solidFill>
                <a:latin typeface="Times New Roman" pitchFamily="18" charset="0"/>
                <a:cs typeface="Times New Roman" pitchFamily="18" charset="0"/>
              </a:rPr>
              <a:t>）</a:t>
            </a:r>
          </a:p>
        </p:txBody>
      </p:sp>
      <p:sp>
        <p:nvSpPr>
          <p:cNvPr id="20" name="矩形 19">
            <a:extLst>
              <a:ext uri="{FF2B5EF4-FFF2-40B4-BE49-F238E27FC236}">
                <a16:creationId xmlns:a16="http://schemas.microsoft.com/office/drawing/2014/main" id="{3855B375-5EAF-C261-CCE2-3F91F094FE68}"/>
              </a:ext>
            </a:extLst>
          </p:cNvPr>
          <p:cNvSpPr/>
          <p:nvPr/>
        </p:nvSpPr>
        <p:spPr>
          <a:xfrm>
            <a:off x="2830518" y="3958966"/>
            <a:ext cx="44301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、分析競爭者的產品及價位（</a:t>
            </a:r>
            <a:r>
              <a:rPr lang="en-US" altLang="zh-TW" sz="1100" dirty="0">
                <a:solidFill>
                  <a:srgbClr val="000000"/>
                </a:solidFill>
                <a:latin typeface="Times New Roman" pitchFamily="18" charset="0"/>
                <a:cs typeface="Times New Roman" pitchFamily="18" charset="0"/>
              </a:rPr>
              <a:t>Analyze Competitor’s Product and Price</a:t>
            </a:r>
            <a:r>
              <a:rPr lang="zh-TW" altLang="en-US" sz="1100" dirty="0">
                <a:solidFill>
                  <a:srgbClr val="000000"/>
                </a:solidFill>
                <a:latin typeface="Times New Roman" pitchFamily="18" charset="0"/>
                <a:cs typeface="Times New Roman" pitchFamily="18" charset="0"/>
              </a:rPr>
              <a:t>）</a:t>
            </a:r>
          </a:p>
        </p:txBody>
      </p:sp>
      <p:sp>
        <p:nvSpPr>
          <p:cNvPr id="21" name="矩形 20">
            <a:extLst>
              <a:ext uri="{FF2B5EF4-FFF2-40B4-BE49-F238E27FC236}">
                <a16:creationId xmlns:a16="http://schemas.microsoft.com/office/drawing/2014/main" id="{77E48011-FB1A-ABB2-8AEF-6C6FF36316FA}"/>
              </a:ext>
            </a:extLst>
          </p:cNvPr>
          <p:cNvSpPr/>
          <p:nvPr/>
        </p:nvSpPr>
        <p:spPr>
          <a:xfrm>
            <a:off x="2830518" y="4327650"/>
            <a:ext cx="44301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、擇定訂價的方法（</a:t>
            </a:r>
            <a:r>
              <a:rPr lang="en-US" altLang="zh-TW" sz="1100" dirty="0">
                <a:solidFill>
                  <a:srgbClr val="000000"/>
                </a:solidFill>
                <a:latin typeface="Times New Roman" pitchFamily="18" charset="0"/>
                <a:cs typeface="Times New Roman" pitchFamily="18" charset="0"/>
              </a:rPr>
              <a:t>Select Pricing Method</a:t>
            </a:r>
            <a:r>
              <a:rPr lang="zh-TW" altLang="en-US" sz="1100"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76C4F4A1-B201-F51F-CEEA-3AE3CCD90804}"/>
              </a:ext>
            </a:extLst>
          </p:cNvPr>
          <p:cNvSpPr/>
          <p:nvPr/>
        </p:nvSpPr>
        <p:spPr>
          <a:xfrm>
            <a:off x="2830519" y="5077334"/>
            <a:ext cx="25832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、擇定最終之價格（</a:t>
            </a:r>
            <a:r>
              <a:rPr lang="en-US" altLang="zh-TW" sz="1100" dirty="0">
                <a:solidFill>
                  <a:srgbClr val="000000"/>
                </a:solidFill>
                <a:latin typeface="Times New Roman" pitchFamily="18" charset="0"/>
                <a:cs typeface="Times New Roman" pitchFamily="18" charset="0"/>
              </a:rPr>
              <a:t>Finalize the Price</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AEA619AB-6A8C-50F1-2AF1-69762E74013E}"/>
              </a:ext>
            </a:extLst>
          </p:cNvPr>
          <p:cNvSpPr/>
          <p:nvPr/>
        </p:nvSpPr>
        <p:spPr>
          <a:xfrm>
            <a:off x="6689130" y="1202836"/>
            <a:ext cx="38979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、求生存目標（</a:t>
            </a:r>
            <a:r>
              <a:rPr lang="en-US" altLang="zh-TW" sz="1100" dirty="0">
                <a:solidFill>
                  <a:srgbClr val="000000"/>
                </a:solidFill>
                <a:latin typeface="Times New Roman" pitchFamily="18" charset="0"/>
                <a:cs typeface="Times New Roman" pitchFamily="18" charset="0"/>
              </a:rPr>
              <a:t>To Survive Target</a:t>
            </a:r>
            <a:r>
              <a:rPr lang="zh-TW" altLang="en-US" sz="1100" dirty="0">
                <a:solidFill>
                  <a:srgbClr val="000000"/>
                </a:solidFill>
                <a:latin typeface="Times New Roman" pitchFamily="18" charset="0"/>
                <a:cs typeface="Times New Roman" pitchFamily="18" charset="0"/>
              </a:rPr>
              <a:t>）</a:t>
            </a:r>
          </a:p>
        </p:txBody>
      </p:sp>
      <p:sp>
        <p:nvSpPr>
          <p:cNvPr id="13" name="左大括号 12">
            <a:extLst>
              <a:ext uri="{FF2B5EF4-FFF2-40B4-BE49-F238E27FC236}">
                <a16:creationId xmlns:a16="http://schemas.microsoft.com/office/drawing/2014/main" id="{2CEB3650-9E40-0EAF-0068-430537FECF4C}"/>
              </a:ext>
            </a:extLst>
          </p:cNvPr>
          <p:cNvSpPr/>
          <p:nvPr/>
        </p:nvSpPr>
        <p:spPr>
          <a:xfrm>
            <a:off x="6413927" y="1251747"/>
            <a:ext cx="264989" cy="137126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AAD4E7B-F7D5-84C5-5E2C-A1AE2072DDF9}"/>
              </a:ext>
            </a:extLst>
          </p:cNvPr>
          <p:cNvSpPr/>
          <p:nvPr/>
        </p:nvSpPr>
        <p:spPr>
          <a:xfrm>
            <a:off x="6689129" y="1571520"/>
            <a:ext cx="3897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、求短期利潤最大化（</a:t>
            </a:r>
            <a:r>
              <a:rPr lang="en-US" altLang="zh-TW" sz="1100" dirty="0">
                <a:solidFill>
                  <a:srgbClr val="000000"/>
                </a:solidFill>
                <a:latin typeface="Times New Roman" pitchFamily="18" charset="0"/>
                <a:cs typeface="Times New Roman" pitchFamily="18" charset="0"/>
              </a:rPr>
              <a:t>To Pursue Profit Maximum</a:t>
            </a:r>
            <a:r>
              <a:rPr lang="zh-TW" altLang="en-US" sz="1100" dirty="0">
                <a:solidFill>
                  <a:srgbClr val="000000"/>
                </a:solidFill>
                <a:latin typeface="Times New Roman" pitchFamily="18" charset="0"/>
                <a:cs typeface="Times New Roman" pitchFamily="18" charset="0"/>
              </a:rPr>
              <a:t>）</a:t>
            </a:r>
          </a:p>
        </p:txBody>
      </p:sp>
      <p:sp>
        <p:nvSpPr>
          <p:cNvPr id="24" name="矩形 23">
            <a:extLst>
              <a:ext uri="{FF2B5EF4-FFF2-40B4-BE49-F238E27FC236}">
                <a16:creationId xmlns:a16="http://schemas.microsoft.com/office/drawing/2014/main" id="{E415F744-1F22-EDEA-C30F-23CEC2316956}"/>
              </a:ext>
            </a:extLst>
          </p:cNvPr>
          <p:cNvSpPr/>
          <p:nvPr/>
        </p:nvSpPr>
        <p:spPr>
          <a:xfrm>
            <a:off x="6689130" y="1940204"/>
            <a:ext cx="38979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、求市場占有率領導優勢（</a:t>
            </a:r>
            <a:r>
              <a:rPr lang="en-US" altLang="zh-TW" sz="1100" dirty="0">
                <a:solidFill>
                  <a:srgbClr val="000000"/>
                </a:solidFill>
                <a:latin typeface="Times New Roman" pitchFamily="18" charset="0"/>
                <a:cs typeface="Times New Roman" pitchFamily="18" charset="0"/>
              </a:rPr>
              <a:t>To Pursue Market Share Leading</a:t>
            </a:r>
            <a:r>
              <a:rPr lang="zh-TW" altLang="en-US" sz="1100" dirty="0">
                <a:solidFill>
                  <a:srgbClr val="000000"/>
                </a:solidFill>
                <a:latin typeface="Times New Roman" pitchFamily="18" charset="0"/>
                <a:cs typeface="Times New Roman" pitchFamily="18" charset="0"/>
              </a:rPr>
              <a:t>）</a:t>
            </a:r>
          </a:p>
        </p:txBody>
      </p:sp>
      <p:sp>
        <p:nvSpPr>
          <p:cNvPr id="25" name="矩形 24">
            <a:extLst>
              <a:ext uri="{FF2B5EF4-FFF2-40B4-BE49-F238E27FC236}">
                <a16:creationId xmlns:a16="http://schemas.microsoft.com/office/drawing/2014/main" id="{55072BB0-ED75-AA3B-7522-D457EB69EC71}"/>
              </a:ext>
            </a:extLst>
          </p:cNvPr>
          <p:cNvSpPr/>
          <p:nvPr/>
        </p:nvSpPr>
        <p:spPr>
          <a:xfrm>
            <a:off x="6689130" y="2308888"/>
            <a:ext cx="38979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求產品高品質領導優勢（</a:t>
            </a:r>
            <a:r>
              <a:rPr lang="en-US" altLang="zh-CN" sz="1100" dirty="0">
                <a:solidFill>
                  <a:srgbClr val="000000"/>
                </a:solidFill>
                <a:latin typeface="Times New Roman" pitchFamily="18" charset="0"/>
                <a:cs typeface="Times New Roman" pitchFamily="18" charset="0"/>
              </a:rPr>
              <a:t>To Pursue Quality Leading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5D00AEDD-C252-A627-2F48-F214C66958D3}"/>
              </a:ext>
            </a:extLst>
          </p:cNvPr>
          <p:cNvSpPr/>
          <p:nvPr/>
        </p:nvSpPr>
        <p:spPr>
          <a:xfrm>
            <a:off x="5498505" y="3129986"/>
            <a:ext cx="243972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、產品成本項目及金額的正確估算</a:t>
            </a:r>
          </a:p>
        </p:txBody>
      </p:sp>
      <p:sp>
        <p:nvSpPr>
          <p:cNvPr id="27" name="左大括号 26">
            <a:extLst>
              <a:ext uri="{FF2B5EF4-FFF2-40B4-BE49-F238E27FC236}">
                <a16:creationId xmlns:a16="http://schemas.microsoft.com/office/drawing/2014/main" id="{7BC6A4E2-12D9-9282-9980-08AED1D820F2}"/>
              </a:ext>
            </a:extLst>
          </p:cNvPr>
          <p:cNvSpPr/>
          <p:nvPr/>
        </p:nvSpPr>
        <p:spPr>
          <a:xfrm>
            <a:off x="5223302" y="3178897"/>
            <a:ext cx="264989" cy="6338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8FCFEDF-5F63-A0D7-8F96-D470E6A10A94}"/>
              </a:ext>
            </a:extLst>
          </p:cNvPr>
          <p:cNvSpPr/>
          <p:nvPr/>
        </p:nvSpPr>
        <p:spPr>
          <a:xfrm>
            <a:off x="5498504" y="3498670"/>
            <a:ext cx="24397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、產品成本會隨量增而下降</a:t>
            </a:r>
          </a:p>
        </p:txBody>
      </p:sp>
      <p:sp>
        <p:nvSpPr>
          <p:cNvPr id="31" name="矩形 30">
            <a:extLst>
              <a:ext uri="{FF2B5EF4-FFF2-40B4-BE49-F238E27FC236}">
                <a16:creationId xmlns:a16="http://schemas.microsoft.com/office/drawing/2014/main" id="{0B06FDAB-37A2-74EB-6B59-795873957EF5}"/>
              </a:ext>
            </a:extLst>
          </p:cNvPr>
          <p:cNvSpPr/>
          <p:nvPr/>
        </p:nvSpPr>
        <p:spPr>
          <a:xfrm>
            <a:off x="5689005" y="4696104"/>
            <a:ext cx="228341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、消費者心理的因素</a:t>
            </a:r>
          </a:p>
        </p:txBody>
      </p:sp>
      <p:sp>
        <p:nvSpPr>
          <p:cNvPr id="32" name="左大括号 31">
            <a:extLst>
              <a:ext uri="{FF2B5EF4-FFF2-40B4-BE49-F238E27FC236}">
                <a16:creationId xmlns:a16="http://schemas.microsoft.com/office/drawing/2014/main" id="{C748B094-A482-8C48-B96D-D204F2C57806}"/>
              </a:ext>
            </a:extLst>
          </p:cNvPr>
          <p:cNvSpPr/>
          <p:nvPr/>
        </p:nvSpPr>
        <p:spPr>
          <a:xfrm>
            <a:off x="5413802" y="4745015"/>
            <a:ext cx="264989" cy="10025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B7999C1-15BF-7E19-AFA1-506B29DA5CFC}"/>
              </a:ext>
            </a:extLst>
          </p:cNvPr>
          <p:cNvSpPr/>
          <p:nvPr/>
        </p:nvSpPr>
        <p:spPr>
          <a:xfrm>
            <a:off x="5689004" y="5064788"/>
            <a:ext cx="228341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、公司的訂價政策與訂價一貫性</a:t>
            </a:r>
          </a:p>
        </p:txBody>
      </p:sp>
      <p:sp>
        <p:nvSpPr>
          <p:cNvPr id="34" name="矩形 33">
            <a:extLst>
              <a:ext uri="{FF2B5EF4-FFF2-40B4-BE49-F238E27FC236}">
                <a16:creationId xmlns:a16="http://schemas.microsoft.com/office/drawing/2014/main" id="{DEF9C4AA-E824-4873-DC6A-A766E48542F0}"/>
              </a:ext>
            </a:extLst>
          </p:cNvPr>
          <p:cNvSpPr/>
          <p:nvPr/>
        </p:nvSpPr>
        <p:spPr>
          <a:xfrm>
            <a:off x="5689005" y="5433472"/>
            <a:ext cx="228342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、訂價對於相關團體之影響</a:t>
            </a:r>
          </a:p>
        </p:txBody>
      </p:sp>
    </p:spTree>
    <p:extLst>
      <p:ext uri="{BB962C8B-B14F-4D97-AF65-F5344CB8AC3E}">
        <p14:creationId xmlns:p14="http://schemas.microsoft.com/office/powerpoint/2010/main" val="3812470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價</a:t>
            </a:r>
            <a:r>
              <a:rPr lang="zh-CN" altLang="en-US" sz="900" dirty="0">
                <a:solidFill>
                  <a:srgbClr val="000000"/>
                </a:solidFill>
                <a:latin typeface="Times New Roman" pitchFamily="18" charset="0"/>
                <a:cs typeface="Times New Roman" pitchFamily="18" charset="0"/>
              </a:rPr>
              <a:t>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84D126B6-C041-3B06-303F-21AAC6674AE7}"/>
              </a:ext>
            </a:extLst>
          </p:cNvPr>
          <p:cNvSpPr/>
          <p:nvPr/>
        </p:nvSpPr>
        <p:spPr>
          <a:xfrm>
            <a:off x="936364" y="818489"/>
            <a:ext cx="9550662"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就訂價之方法而言，大致可區分為以下幾種：</a:t>
            </a:r>
            <a:endParaRPr lang="zh-TW" altLang="en-US" sz="1100" dirty="0">
              <a:solidFill>
                <a:srgbClr val="FF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9ADB2733-64DD-1F21-BD41-70153AD57F05}"/>
              </a:ext>
            </a:extLst>
          </p:cNvPr>
          <p:cNvSpPr/>
          <p:nvPr/>
        </p:nvSpPr>
        <p:spPr>
          <a:xfrm>
            <a:off x="1155700" y="2894224"/>
            <a:ext cx="1333628"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訂價方法</a:t>
            </a:r>
            <a:endParaRPr lang="en-US" altLang="zh-TW"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Pricing Methods</a:t>
            </a:r>
            <a:r>
              <a:rPr lang="zh-TW" altLang="en-US" sz="1100" dirty="0">
                <a:solidFill>
                  <a:srgbClr val="000000"/>
                </a:solidFill>
                <a:latin typeface="Times New Roman" pitchFamily="18" charset="0"/>
                <a:cs typeface="Times New Roman" pitchFamily="18" charset="0"/>
              </a:rPr>
              <a:t>）</a:t>
            </a:r>
            <a:endParaRPr lang="zh-CN"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31A33A48-1F85-6689-E91D-538A6D22E911}"/>
              </a:ext>
            </a:extLst>
          </p:cNvPr>
          <p:cNvSpPr/>
          <p:nvPr/>
        </p:nvSpPr>
        <p:spPr>
          <a:xfrm>
            <a:off x="2754318" y="1574737"/>
            <a:ext cx="62087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、成本導向訂價法（</a:t>
            </a:r>
            <a:r>
              <a:rPr lang="en-US" altLang="zh-TW" sz="1100" dirty="0">
                <a:solidFill>
                  <a:srgbClr val="000000"/>
                </a:solidFill>
                <a:latin typeface="Times New Roman" pitchFamily="18" charset="0"/>
                <a:cs typeface="Times New Roman" pitchFamily="18" charset="0"/>
              </a:rPr>
              <a:t>Cost-orientation Pricing Method</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，也稱爲</a:t>
            </a:r>
            <a:r>
              <a:rPr lang="zh-TW" altLang="en-US" sz="1100" dirty="0">
                <a:solidFill>
                  <a:srgbClr val="000000"/>
                </a:solidFill>
                <a:latin typeface="Times New Roman" pitchFamily="18" charset="0"/>
                <a:cs typeface="Times New Roman" pitchFamily="18" charset="0"/>
              </a:rPr>
              <a:t>成本加成方法或稱毛利率加成法</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7" name="左大括号 16">
            <a:extLst>
              <a:ext uri="{FF2B5EF4-FFF2-40B4-BE49-F238E27FC236}">
                <a16:creationId xmlns:a16="http://schemas.microsoft.com/office/drawing/2014/main" id="{59E65D1D-9717-D89E-C18C-1B0EDA4345CB}"/>
              </a:ext>
            </a:extLst>
          </p:cNvPr>
          <p:cNvSpPr/>
          <p:nvPr/>
        </p:nvSpPr>
        <p:spPr>
          <a:xfrm>
            <a:off x="2489329" y="1626472"/>
            <a:ext cx="264989" cy="320224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DBA6639-FEC7-61CA-DB6F-B6566C7DFEE3}"/>
              </a:ext>
            </a:extLst>
          </p:cNvPr>
          <p:cNvSpPr/>
          <p:nvPr/>
        </p:nvSpPr>
        <p:spPr>
          <a:xfrm>
            <a:off x="2754318" y="2000493"/>
            <a:ext cx="62087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、知覺價値訂價法（</a:t>
            </a:r>
            <a:r>
              <a:rPr lang="en-US" altLang="zh-TW" sz="1100" dirty="0">
                <a:solidFill>
                  <a:srgbClr val="000000"/>
                </a:solidFill>
                <a:latin typeface="Times New Roman" pitchFamily="18" charset="0"/>
                <a:cs typeface="Times New Roman" pitchFamily="18" charset="0"/>
              </a:rPr>
              <a:t>Perceived-value Pricing</a:t>
            </a:r>
            <a:r>
              <a:rPr lang="zh-TW" altLang="en-US" sz="1100" dirty="0">
                <a:solidFill>
                  <a:srgbClr val="000000"/>
                </a:solidFill>
                <a:latin typeface="Times New Roman" pitchFamily="18" charset="0"/>
                <a:cs typeface="Times New Roman" pitchFamily="18" charset="0"/>
              </a:rPr>
              <a:t>）</a:t>
            </a:r>
          </a:p>
        </p:txBody>
      </p:sp>
      <p:sp>
        <p:nvSpPr>
          <p:cNvPr id="19" name="矩形 18">
            <a:extLst>
              <a:ext uri="{FF2B5EF4-FFF2-40B4-BE49-F238E27FC236}">
                <a16:creationId xmlns:a16="http://schemas.microsoft.com/office/drawing/2014/main" id="{59802A48-842C-239D-7DB4-9EA3870834BF}"/>
              </a:ext>
            </a:extLst>
          </p:cNvPr>
          <p:cNvSpPr/>
          <p:nvPr/>
        </p:nvSpPr>
        <p:spPr>
          <a:xfrm>
            <a:off x="2754319" y="3104507"/>
            <a:ext cx="365381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、需求導向訂價法（</a:t>
            </a:r>
            <a:r>
              <a:rPr lang="en-US" altLang="zh-TW" sz="1100" dirty="0">
                <a:solidFill>
                  <a:srgbClr val="000000"/>
                </a:solidFill>
                <a:latin typeface="Times New Roman" pitchFamily="18" charset="0"/>
                <a:cs typeface="Times New Roman" pitchFamily="18" charset="0"/>
              </a:rPr>
              <a:t>Demand Orientation Pricing Method</a:t>
            </a:r>
            <a:r>
              <a:rPr lang="zh-TW" altLang="en-US" sz="1100" dirty="0">
                <a:solidFill>
                  <a:srgbClr val="000000"/>
                </a:solidFill>
                <a:latin typeface="Times New Roman" pitchFamily="18" charset="0"/>
                <a:cs typeface="Times New Roman" pitchFamily="18" charset="0"/>
              </a:rPr>
              <a:t>）</a:t>
            </a:r>
          </a:p>
        </p:txBody>
      </p:sp>
      <p:sp>
        <p:nvSpPr>
          <p:cNvPr id="20" name="矩形 19">
            <a:extLst>
              <a:ext uri="{FF2B5EF4-FFF2-40B4-BE49-F238E27FC236}">
                <a16:creationId xmlns:a16="http://schemas.microsoft.com/office/drawing/2014/main" id="{3855B375-5EAF-C261-CCE2-3F91F094FE68}"/>
              </a:ext>
            </a:extLst>
          </p:cNvPr>
          <p:cNvSpPr/>
          <p:nvPr/>
        </p:nvSpPr>
        <p:spPr>
          <a:xfrm>
            <a:off x="2754318" y="4514591"/>
            <a:ext cx="306905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、新產品適用的訂價法（</a:t>
            </a:r>
            <a:r>
              <a:rPr lang="en-US" altLang="zh-TW" sz="1100" dirty="0">
                <a:solidFill>
                  <a:srgbClr val="000000"/>
                </a:solidFill>
                <a:latin typeface="Times New Roman" pitchFamily="18" charset="0"/>
                <a:cs typeface="Times New Roman" pitchFamily="18" charset="0"/>
              </a:rPr>
              <a:t>New Product Pricing</a:t>
            </a:r>
            <a:r>
              <a:rPr lang="zh-TW" altLang="en-US" sz="1100" dirty="0">
                <a:solidFill>
                  <a:srgbClr val="000000"/>
                </a:solidFill>
                <a:latin typeface="Times New Roman" pitchFamily="18" charset="0"/>
                <a:cs typeface="Times New Roman" pitchFamily="18" charset="0"/>
              </a:rPr>
              <a:t>）</a:t>
            </a:r>
          </a:p>
        </p:txBody>
      </p:sp>
      <p:sp>
        <p:nvSpPr>
          <p:cNvPr id="26" name="矩形 25">
            <a:extLst>
              <a:ext uri="{FF2B5EF4-FFF2-40B4-BE49-F238E27FC236}">
                <a16:creationId xmlns:a16="http://schemas.microsoft.com/office/drawing/2014/main" id="{5D00AEDD-C252-A627-2F48-F214C66958D3}"/>
              </a:ext>
            </a:extLst>
          </p:cNvPr>
          <p:cNvSpPr/>
          <p:nvPr/>
        </p:nvSpPr>
        <p:spPr>
          <a:xfrm>
            <a:off x="6098579" y="4323786"/>
            <a:ext cx="35502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、市場吸脂法（</a:t>
            </a:r>
            <a:r>
              <a:rPr lang="en-US" altLang="zh-TW" sz="1100" dirty="0">
                <a:solidFill>
                  <a:srgbClr val="000000"/>
                </a:solidFill>
                <a:latin typeface="Times New Roman" pitchFamily="18" charset="0"/>
                <a:cs typeface="Times New Roman" pitchFamily="18" charset="0"/>
              </a:rPr>
              <a:t>Market-skimming Price</a:t>
            </a:r>
            <a:r>
              <a:rPr lang="zh-TW" altLang="en-US" sz="1100" dirty="0">
                <a:solidFill>
                  <a:srgbClr val="000000"/>
                </a:solidFill>
                <a:latin typeface="Times New Roman" pitchFamily="18" charset="0"/>
                <a:cs typeface="Times New Roman" pitchFamily="18" charset="0"/>
              </a:rPr>
              <a:t>）（高價策略）</a:t>
            </a:r>
          </a:p>
        </p:txBody>
      </p:sp>
      <p:sp>
        <p:nvSpPr>
          <p:cNvPr id="27" name="左大括号 26">
            <a:extLst>
              <a:ext uri="{FF2B5EF4-FFF2-40B4-BE49-F238E27FC236}">
                <a16:creationId xmlns:a16="http://schemas.microsoft.com/office/drawing/2014/main" id="{7BC6A4E2-12D9-9282-9980-08AED1D820F2}"/>
              </a:ext>
            </a:extLst>
          </p:cNvPr>
          <p:cNvSpPr/>
          <p:nvPr/>
        </p:nvSpPr>
        <p:spPr>
          <a:xfrm>
            <a:off x="5823377" y="4372697"/>
            <a:ext cx="264989" cy="6338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8FCFEDF-5F63-A0D7-8F96-D470E6A10A94}"/>
              </a:ext>
            </a:extLst>
          </p:cNvPr>
          <p:cNvSpPr/>
          <p:nvPr/>
        </p:nvSpPr>
        <p:spPr>
          <a:xfrm>
            <a:off x="6098579" y="4692470"/>
            <a:ext cx="35502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、市場滲透訂價法（</a:t>
            </a:r>
            <a:r>
              <a:rPr lang="en-US" altLang="zh-TW" sz="1100" dirty="0">
                <a:solidFill>
                  <a:srgbClr val="000000"/>
                </a:solidFill>
                <a:latin typeface="Times New Roman" pitchFamily="18" charset="0"/>
                <a:cs typeface="Times New Roman" pitchFamily="18" charset="0"/>
              </a:rPr>
              <a:t>Penetration Price</a:t>
            </a:r>
            <a:r>
              <a:rPr lang="zh-TW" altLang="en-US" sz="1100" dirty="0">
                <a:solidFill>
                  <a:srgbClr val="000000"/>
                </a:solidFill>
                <a:latin typeface="Times New Roman" pitchFamily="18" charset="0"/>
                <a:cs typeface="Times New Roman" pitchFamily="18" charset="0"/>
              </a:rPr>
              <a:t>）（低價策略）</a:t>
            </a:r>
          </a:p>
        </p:txBody>
      </p:sp>
      <p:sp>
        <p:nvSpPr>
          <p:cNvPr id="2" name="矩形 1">
            <a:extLst>
              <a:ext uri="{FF2B5EF4-FFF2-40B4-BE49-F238E27FC236}">
                <a16:creationId xmlns:a16="http://schemas.microsoft.com/office/drawing/2014/main" id="{70DFF4DF-0C14-6AE0-0F15-3A6E5A7FB303}"/>
              </a:ext>
            </a:extLst>
          </p:cNvPr>
          <p:cNvSpPr/>
          <p:nvPr/>
        </p:nvSpPr>
        <p:spPr>
          <a:xfrm>
            <a:off x="6673120" y="2355396"/>
            <a:ext cx="38139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、市場競爭訂價方法（</a:t>
            </a:r>
            <a:r>
              <a:rPr lang="en-US" altLang="zh-TW" sz="1100" dirty="0">
                <a:solidFill>
                  <a:srgbClr val="000000"/>
                </a:solidFill>
                <a:latin typeface="Times New Roman" pitchFamily="18" charset="0"/>
                <a:cs typeface="Times New Roman" pitchFamily="18" charset="0"/>
              </a:rPr>
              <a:t>Competition Pricing</a:t>
            </a:r>
            <a:r>
              <a:rPr lang="zh-TW" altLang="en-US" sz="1100" dirty="0">
                <a:solidFill>
                  <a:srgbClr val="000000"/>
                </a:solidFill>
                <a:latin typeface="Times New Roman" pitchFamily="18" charset="0"/>
                <a:cs typeface="Times New Roman" pitchFamily="18" charset="0"/>
              </a:rPr>
              <a:t>）</a:t>
            </a:r>
          </a:p>
        </p:txBody>
      </p:sp>
      <p:sp>
        <p:nvSpPr>
          <p:cNvPr id="3" name="左大括号 2">
            <a:extLst>
              <a:ext uri="{FF2B5EF4-FFF2-40B4-BE49-F238E27FC236}">
                <a16:creationId xmlns:a16="http://schemas.microsoft.com/office/drawing/2014/main" id="{1F16690B-58CE-2E22-7811-CF0B16818571}"/>
              </a:ext>
            </a:extLst>
          </p:cNvPr>
          <p:cNvSpPr/>
          <p:nvPr/>
        </p:nvSpPr>
        <p:spPr>
          <a:xfrm>
            <a:off x="6408130" y="2407131"/>
            <a:ext cx="264989" cy="173712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6471045-3E01-C17E-113C-647D10F86BAF}"/>
              </a:ext>
            </a:extLst>
          </p:cNvPr>
          <p:cNvSpPr/>
          <p:nvPr/>
        </p:nvSpPr>
        <p:spPr>
          <a:xfrm>
            <a:off x="6673120" y="2724080"/>
            <a:ext cx="38139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、追隨第一品牌訂價方法（</a:t>
            </a:r>
            <a:r>
              <a:rPr lang="en-US" altLang="zh-TW" sz="1100" dirty="0">
                <a:solidFill>
                  <a:srgbClr val="000000"/>
                </a:solidFill>
                <a:latin typeface="Times New Roman" pitchFamily="18" charset="0"/>
                <a:cs typeface="Times New Roman" pitchFamily="18" charset="0"/>
              </a:rPr>
              <a:t>Follow-the Leader Pricing</a:t>
            </a:r>
            <a:r>
              <a:rPr lang="zh-TW" altLang="en-US" sz="11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5130D79D-F67A-02A3-C606-82F72582516D}"/>
              </a:ext>
            </a:extLst>
          </p:cNvPr>
          <p:cNvSpPr/>
          <p:nvPr/>
        </p:nvSpPr>
        <p:spPr>
          <a:xfrm>
            <a:off x="6673120" y="3092764"/>
            <a:ext cx="38139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、習慣或便利訂價方法（</a:t>
            </a:r>
            <a:r>
              <a:rPr lang="en-US" altLang="zh-TW" sz="1100" dirty="0">
                <a:solidFill>
                  <a:srgbClr val="000000"/>
                </a:solidFill>
                <a:latin typeface="Times New Roman" pitchFamily="18" charset="0"/>
                <a:cs typeface="Times New Roman" pitchFamily="18" charset="0"/>
              </a:rPr>
              <a:t>Customary or Convenient Pricing</a:t>
            </a:r>
            <a:r>
              <a:rPr lang="zh-TW" altLang="en-US" sz="1100" dirty="0">
                <a:solidFill>
                  <a:srgbClr val="000000"/>
                </a:solidFill>
                <a:latin typeface="Times New Roman" pitchFamily="18" charset="0"/>
                <a:cs typeface="Times New Roman" pitchFamily="18" charset="0"/>
              </a:rPr>
              <a:t>）</a:t>
            </a:r>
          </a:p>
        </p:txBody>
      </p:sp>
      <p:sp>
        <p:nvSpPr>
          <p:cNvPr id="6" name="矩形 5">
            <a:extLst>
              <a:ext uri="{FF2B5EF4-FFF2-40B4-BE49-F238E27FC236}">
                <a16:creationId xmlns:a16="http://schemas.microsoft.com/office/drawing/2014/main" id="{5C071C5A-17AD-F9AC-937F-449EEF12984C}"/>
              </a:ext>
            </a:extLst>
          </p:cNvPr>
          <p:cNvSpPr/>
          <p:nvPr/>
        </p:nvSpPr>
        <p:spPr>
          <a:xfrm>
            <a:off x="6673120" y="3461448"/>
            <a:ext cx="38139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、威望（名牌）訂價法（</a:t>
            </a:r>
            <a:r>
              <a:rPr lang="en-US" altLang="zh-TW" sz="1100" dirty="0">
                <a:solidFill>
                  <a:srgbClr val="000000"/>
                </a:solidFill>
                <a:latin typeface="Times New Roman" pitchFamily="18" charset="0"/>
                <a:cs typeface="Times New Roman" pitchFamily="18" charset="0"/>
              </a:rPr>
              <a:t>Prestige Pricing</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C02AAB11-5BAC-88CF-5934-C18F140D86BF}"/>
              </a:ext>
            </a:extLst>
          </p:cNvPr>
          <p:cNvSpPr/>
          <p:nvPr/>
        </p:nvSpPr>
        <p:spPr>
          <a:xfrm>
            <a:off x="6673120" y="3830132"/>
            <a:ext cx="38139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、促銷特價品訂價法（</a:t>
            </a:r>
            <a:r>
              <a:rPr lang="en-US" altLang="zh-TW" sz="1100" dirty="0">
                <a:solidFill>
                  <a:srgbClr val="000000"/>
                </a:solidFill>
                <a:latin typeface="Times New Roman" pitchFamily="18" charset="0"/>
                <a:cs typeface="Times New Roman" pitchFamily="18" charset="0"/>
              </a:rPr>
              <a:t>Promotion Pricing</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106738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8DBDC067-44D4-5D65-B0C0-A645913436F8}"/>
              </a:ext>
            </a:extLst>
          </p:cNvPr>
          <p:cNvSpPr/>
          <p:nvPr/>
        </p:nvSpPr>
        <p:spPr>
          <a:xfrm>
            <a:off x="5589493" y="1607849"/>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4.1</a:t>
            </a:r>
            <a:r>
              <a:rPr lang="zh-CN" altLang="en-US" sz="1100" dirty="0">
                <a:solidFill>
                  <a:srgbClr val="000000"/>
                </a:solidFill>
                <a:latin typeface="Times New Roman" pitchFamily="18" charset="0"/>
                <a:cs typeface="Times New Roman" pitchFamily="18" charset="0"/>
              </a:rPr>
              <a:t>、各零售店</a:t>
            </a:r>
          </a:p>
        </p:txBody>
      </p:sp>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5" y="3090996"/>
            <a:ext cx="8207636"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中間商（行銷通路）之功能，可包括以下幾點：</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39B08C75-B1B0-196D-E042-D013F65FDC48}"/>
              </a:ext>
            </a:extLst>
          </p:cNvPr>
          <p:cNvSpPr/>
          <p:nvPr/>
        </p:nvSpPr>
        <p:spPr>
          <a:xfrm>
            <a:off x="2121035" y="4464626"/>
            <a:ext cx="122311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行銷通路的功能</a:t>
            </a:r>
            <a:endParaRPr lang="zh-CN" altLang="en-US" sz="11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281B7853-B16C-FF2F-157D-05935C382757}"/>
              </a:ext>
            </a:extLst>
          </p:cNvPr>
          <p:cNvSpPr/>
          <p:nvPr/>
        </p:nvSpPr>
        <p:spPr>
          <a:xfrm>
            <a:off x="3609136" y="3646025"/>
            <a:ext cx="573912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、促銷</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可協助促銷廠商產品之銷售。</a:t>
            </a:r>
          </a:p>
        </p:txBody>
      </p:sp>
      <p:sp>
        <p:nvSpPr>
          <p:cNvPr id="5" name="左大括号 4">
            <a:extLst>
              <a:ext uri="{FF2B5EF4-FFF2-40B4-BE49-F238E27FC236}">
                <a16:creationId xmlns:a16="http://schemas.microsoft.com/office/drawing/2014/main" id="{2BC32148-2A34-D7A7-6F47-7DC517C31882}"/>
              </a:ext>
            </a:extLst>
          </p:cNvPr>
          <p:cNvSpPr/>
          <p:nvPr/>
        </p:nvSpPr>
        <p:spPr>
          <a:xfrm>
            <a:off x="3344147" y="3697760"/>
            <a:ext cx="264989" cy="18478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3DC1B80-DA8A-991A-7028-EBF6841EBD1A}"/>
              </a:ext>
            </a:extLst>
          </p:cNvPr>
          <p:cNvSpPr/>
          <p:nvPr/>
        </p:nvSpPr>
        <p:spPr>
          <a:xfrm>
            <a:off x="3609136" y="3974992"/>
            <a:ext cx="573912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、搭配</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此包括產品之組合、分裝、分級、重包裝等。</a:t>
            </a:r>
          </a:p>
        </p:txBody>
      </p:sp>
      <p:sp>
        <p:nvSpPr>
          <p:cNvPr id="7" name="矩形 6">
            <a:extLst>
              <a:ext uri="{FF2B5EF4-FFF2-40B4-BE49-F238E27FC236}">
                <a16:creationId xmlns:a16="http://schemas.microsoft.com/office/drawing/2014/main" id="{27D81CAA-EE1A-EDE6-53EF-8EEA91F879F7}"/>
              </a:ext>
            </a:extLst>
          </p:cNvPr>
          <p:cNvSpPr/>
          <p:nvPr/>
        </p:nvSpPr>
        <p:spPr>
          <a:xfrm>
            <a:off x="3609136" y="4289117"/>
            <a:ext cx="573912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、實體分配</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包括貨品之倉儲與運送。</a:t>
            </a:r>
          </a:p>
        </p:txBody>
      </p:sp>
      <p:sp>
        <p:nvSpPr>
          <p:cNvPr id="10" name="矩形 9">
            <a:extLst>
              <a:ext uri="{FF2B5EF4-FFF2-40B4-BE49-F238E27FC236}">
                <a16:creationId xmlns:a16="http://schemas.microsoft.com/office/drawing/2014/main" id="{BDA51442-37CB-62D1-96BC-FF08131C8070}"/>
              </a:ext>
            </a:extLst>
          </p:cNvPr>
          <p:cNvSpPr/>
          <p:nvPr/>
        </p:nvSpPr>
        <p:spPr>
          <a:xfrm>
            <a:off x="3609135" y="4603242"/>
            <a:ext cx="57391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、風險承擔</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此風險包括貨品滯銷、損壞、以及其他因在通路作業過程中所發生之風險。</a:t>
            </a:r>
          </a:p>
        </p:txBody>
      </p:sp>
      <p:sp>
        <p:nvSpPr>
          <p:cNvPr id="11" name="矩形 10">
            <a:extLst>
              <a:ext uri="{FF2B5EF4-FFF2-40B4-BE49-F238E27FC236}">
                <a16:creationId xmlns:a16="http://schemas.microsoft.com/office/drawing/2014/main" id="{C39B15BE-C592-377F-1A8F-69F658A5E1B4}"/>
              </a:ext>
            </a:extLst>
          </p:cNvPr>
          <p:cNvSpPr/>
          <p:nvPr/>
        </p:nvSpPr>
        <p:spPr>
          <a:xfrm>
            <a:off x="3609135" y="4917367"/>
            <a:ext cx="57391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、融資</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取得足夠資金，使得貨品進、銷、存能順利作業。</a:t>
            </a:r>
          </a:p>
        </p:txBody>
      </p:sp>
      <p:sp>
        <p:nvSpPr>
          <p:cNvPr id="12" name="矩形 11">
            <a:extLst>
              <a:ext uri="{FF2B5EF4-FFF2-40B4-BE49-F238E27FC236}">
                <a16:creationId xmlns:a16="http://schemas.microsoft.com/office/drawing/2014/main" id="{37F4118F-FC2F-E1A7-E644-87C55B65EA67}"/>
              </a:ext>
            </a:extLst>
          </p:cNvPr>
          <p:cNvSpPr/>
          <p:nvPr/>
        </p:nvSpPr>
        <p:spPr>
          <a:xfrm>
            <a:off x="3609134" y="5231492"/>
            <a:ext cx="573912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、情報</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提供客戶及競爭者之情報、訊息給廠商，以利廠商訂定行銷策略及行銷組合。</a:t>
            </a:r>
          </a:p>
        </p:txBody>
      </p:sp>
      <p:sp>
        <p:nvSpPr>
          <p:cNvPr id="13" name="矩形 12">
            <a:extLst>
              <a:ext uri="{FF2B5EF4-FFF2-40B4-BE49-F238E27FC236}">
                <a16:creationId xmlns:a16="http://schemas.microsoft.com/office/drawing/2014/main" id="{0E493CD9-C3DE-E842-F498-0B8FAE260AD9}"/>
              </a:ext>
            </a:extLst>
          </p:cNvPr>
          <p:cNvSpPr/>
          <p:nvPr/>
        </p:nvSpPr>
        <p:spPr>
          <a:xfrm>
            <a:off x="936364" y="753782"/>
            <a:ext cx="8207636"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多元化、多樣化十二種銷售通路：</a:t>
            </a:r>
            <a:endParaRPr lang="zh-TW" altLang="en-US" sz="1100" dirty="0">
              <a:solidFill>
                <a:srgbClr val="FF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AE53BAF9-D7AA-A159-90FF-14CBD9C0DE86}"/>
              </a:ext>
            </a:extLst>
          </p:cNvPr>
          <p:cNvSpPr/>
          <p:nvPr/>
        </p:nvSpPr>
        <p:spPr>
          <a:xfrm>
            <a:off x="991609" y="1859637"/>
            <a:ext cx="87689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製造廠商</a:t>
            </a:r>
            <a:endParaRPr lang="zh-CN" altLang="en-US" sz="1100"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E0AD6E6F-EFD2-AF7E-73BF-D8AD40C8FE07}"/>
              </a:ext>
            </a:extLst>
          </p:cNvPr>
          <p:cNvSpPr/>
          <p:nvPr/>
        </p:nvSpPr>
        <p:spPr>
          <a:xfrm>
            <a:off x="9436926" y="1859637"/>
            <a:ext cx="147236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消費者隨處可買到</a:t>
            </a:r>
            <a:endParaRPr lang="zh-CN" altLang="en-US" sz="1100" dirty="0">
              <a:solidFill>
                <a:srgbClr val="000000"/>
              </a:solidFill>
              <a:latin typeface="Times New Roman" pitchFamily="18" charset="0"/>
              <a:cs typeface="Times New Roman" pitchFamily="18" charset="0"/>
            </a:endParaRPr>
          </a:p>
        </p:txBody>
      </p:sp>
      <p:cxnSp>
        <p:nvCxnSpPr>
          <p:cNvPr id="17" name="直接箭头连接符 16">
            <a:extLst>
              <a:ext uri="{FF2B5EF4-FFF2-40B4-BE49-F238E27FC236}">
                <a16:creationId xmlns:a16="http://schemas.microsoft.com/office/drawing/2014/main" id="{F1BA679E-5C03-7616-1E09-AA6CCFB20F95}"/>
              </a:ext>
            </a:extLst>
          </p:cNvPr>
          <p:cNvCxnSpPr>
            <a:stCxn id="14" idx="3"/>
            <a:endCxn id="15" idx="1"/>
          </p:cNvCxnSpPr>
          <p:nvPr/>
        </p:nvCxnSpPr>
        <p:spPr>
          <a:xfrm>
            <a:off x="1868501" y="2016700"/>
            <a:ext cx="7568425" cy="0"/>
          </a:xfrm>
          <a:prstGeom prst="straightConnector1">
            <a:avLst/>
          </a:prstGeom>
          <a:ln>
            <a:solidFill>
              <a:srgbClr val="0070C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7B8830A-E650-630B-3D03-92F645EF9350}"/>
              </a:ext>
            </a:extLst>
          </p:cNvPr>
          <p:cNvCxnSpPr>
            <a:cxnSpLocks/>
          </p:cNvCxnSpPr>
          <p:nvPr/>
        </p:nvCxnSpPr>
        <p:spPr>
          <a:xfrm>
            <a:off x="8549243" y="1602860"/>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954A6D3-5F0D-8D50-CF11-C75CA906E3BE}"/>
              </a:ext>
            </a:extLst>
          </p:cNvPr>
          <p:cNvSpPr/>
          <p:nvPr/>
        </p:nvSpPr>
        <p:spPr>
          <a:xfrm>
            <a:off x="5578578" y="1279528"/>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4</a:t>
            </a:r>
            <a:r>
              <a:rPr lang="zh-CN" altLang="en-US" sz="1100" dirty="0">
                <a:solidFill>
                  <a:srgbClr val="000000"/>
                </a:solidFill>
                <a:latin typeface="Times New Roman" pitchFamily="18" charset="0"/>
                <a:cs typeface="Times New Roman" pitchFamily="18" charset="0"/>
              </a:rPr>
              <a:t>、全省經銷商</a:t>
            </a:r>
          </a:p>
        </p:txBody>
      </p:sp>
      <p:cxnSp>
        <p:nvCxnSpPr>
          <p:cNvPr id="25" name="直接连接符 24">
            <a:extLst>
              <a:ext uri="{FF2B5EF4-FFF2-40B4-BE49-F238E27FC236}">
                <a16:creationId xmlns:a16="http://schemas.microsoft.com/office/drawing/2014/main" id="{00CA1838-D4E3-EB04-9102-3BB94D46981D}"/>
              </a:ext>
            </a:extLst>
          </p:cNvPr>
          <p:cNvCxnSpPr>
            <a:cxnSpLocks/>
          </p:cNvCxnSpPr>
          <p:nvPr/>
        </p:nvCxnSpPr>
        <p:spPr>
          <a:xfrm flipV="1">
            <a:off x="4429527" y="2025908"/>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A8ABB00-18A2-967C-74FF-DFB94BAA722B}"/>
              </a:ext>
            </a:extLst>
          </p:cNvPr>
          <p:cNvSpPr/>
          <p:nvPr/>
        </p:nvSpPr>
        <p:spPr>
          <a:xfrm>
            <a:off x="3849512" y="2426774"/>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9</a:t>
            </a:r>
            <a:r>
              <a:rPr lang="zh-CN" altLang="en-US" sz="1100" dirty="0">
                <a:solidFill>
                  <a:srgbClr val="000000"/>
                </a:solidFill>
                <a:latin typeface="Times New Roman" pitchFamily="18" charset="0"/>
                <a:cs typeface="Times New Roman" pitchFamily="18" charset="0"/>
              </a:rPr>
              <a:t>、宅配</a:t>
            </a:r>
          </a:p>
        </p:txBody>
      </p:sp>
      <p:cxnSp>
        <p:nvCxnSpPr>
          <p:cNvPr id="27" name="直接连接符 26">
            <a:extLst>
              <a:ext uri="{FF2B5EF4-FFF2-40B4-BE49-F238E27FC236}">
                <a16:creationId xmlns:a16="http://schemas.microsoft.com/office/drawing/2014/main" id="{F451C80C-DC6A-C77C-BA82-0C85AB732F27}"/>
              </a:ext>
            </a:extLst>
          </p:cNvPr>
          <p:cNvCxnSpPr>
            <a:cxnSpLocks/>
          </p:cNvCxnSpPr>
          <p:nvPr/>
        </p:nvCxnSpPr>
        <p:spPr>
          <a:xfrm>
            <a:off x="4995391" y="1599618"/>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DC8D21E-5C05-9EB7-BF24-E43495F7EA04}"/>
              </a:ext>
            </a:extLst>
          </p:cNvPr>
          <p:cNvSpPr/>
          <p:nvPr/>
        </p:nvSpPr>
        <p:spPr>
          <a:xfrm>
            <a:off x="4403167" y="1285487"/>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3</a:t>
            </a:r>
            <a:r>
              <a:rPr lang="zh-CN" altLang="en-US" sz="1100" dirty="0">
                <a:solidFill>
                  <a:srgbClr val="000000"/>
                </a:solidFill>
                <a:latin typeface="Times New Roman" pitchFamily="18" charset="0"/>
                <a:cs typeface="Times New Roman" pitchFamily="18" charset="0"/>
              </a:rPr>
              <a:t>、便利商店</a:t>
            </a:r>
          </a:p>
        </p:txBody>
      </p:sp>
      <p:cxnSp>
        <p:nvCxnSpPr>
          <p:cNvPr id="29" name="直接连接符 28">
            <a:extLst>
              <a:ext uri="{FF2B5EF4-FFF2-40B4-BE49-F238E27FC236}">
                <a16:creationId xmlns:a16="http://schemas.microsoft.com/office/drawing/2014/main" id="{C9FCEFEA-7614-3763-D88A-B54CB41F8FEE}"/>
              </a:ext>
            </a:extLst>
          </p:cNvPr>
          <p:cNvCxnSpPr>
            <a:cxnSpLocks/>
          </p:cNvCxnSpPr>
          <p:nvPr/>
        </p:nvCxnSpPr>
        <p:spPr>
          <a:xfrm>
            <a:off x="3818344" y="1599616"/>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8B61BCD5-CD06-D7D1-C9A1-1B27BA9DFDA6}"/>
              </a:ext>
            </a:extLst>
          </p:cNvPr>
          <p:cNvSpPr/>
          <p:nvPr/>
        </p:nvSpPr>
        <p:spPr>
          <a:xfrm>
            <a:off x="3227084" y="1285487"/>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、超級市場</a:t>
            </a:r>
          </a:p>
        </p:txBody>
      </p:sp>
      <p:cxnSp>
        <p:nvCxnSpPr>
          <p:cNvPr id="31" name="直接连接符 30">
            <a:extLst>
              <a:ext uri="{FF2B5EF4-FFF2-40B4-BE49-F238E27FC236}">
                <a16:creationId xmlns:a16="http://schemas.microsoft.com/office/drawing/2014/main" id="{20792B69-D90C-1B26-767A-1E475DAFE0C4}"/>
              </a:ext>
            </a:extLst>
          </p:cNvPr>
          <p:cNvCxnSpPr>
            <a:cxnSpLocks/>
          </p:cNvCxnSpPr>
          <p:nvPr/>
        </p:nvCxnSpPr>
        <p:spPr>
          <a:xfrm>
            <a:off x="2641293" y="1599618"/>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AC56AB3-C42D-A920-DC54-E7B9AF3708EA}"/>
              </a:ext>
            </a:extLst>
          </p:cNvPr>
          <p:cNvSpPr/>
          <p:nvPr/>
        </p:nvSpPr>
        <p:spPr>
          <a:xfrm>
            <a:off x="2051468" y="1285490"/>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1</a:t>
            </a:r>
            <a:r>
              <a:rPr lang="zh-CN" altLang="en-US" sz="1100" dirty="0">
                <a:solidFill>
                  <a:srgbClr val="000000"/>
                </a:solidFill>
                <a:latin typeface="Times New Roman" pitchFamily="18" charset="0"/>
                <a:cs typeface="Times New Roman" pitchFamily="18" charset="0"/>
              </a:rPr>
              <a:t>、量販店</a:t>
            </a:r>
          </a:p>
        </p:txBody>
      </p:sp>
      <p:sp>
        <p:nvSpPr>
          <p:cNvPr id="34" name="矩形 33">
            <a:extLst>
              <a:ext uri="{FF2B5EF4-FFF2-40B4-BE49-F238E27FC236}">
                <a16:creationId xmlns:a16="http://schemas.microsoft.com/office/drawing/2014/main" id="{FF167475-F839-D5C6-FB60-031D956735A5}"/>
              </a:ext>
            </a:extLst>
          </p:cNvPr>
          <p:cNvSpPr/>
          <p:nvPr/>
        </p:nvSpPr>
        <p:spPr>
          <a:xfrm>
            <a:off x="6756503" y="1285487"/>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、百貨公司</a:t>
            </a:r>
          </a:p>
        </p:txBody>
      </p:sp>
      <p:cxnSp>
        <p:nvCxnSpPr>
          <p:cNvPr id="35" name="直接连接符 34">
            <a:extLst>
              <a:ext uri="{FF2B5EF4-FFF2-40B4-BE49-F238E27FC236}">
                <a16:creationId xmlns:a16="http://schemas.microsoft.com/office/drawing/2014/main" id="{B2F963B0-1912-8562-30CB-A44747BD6A42}"/>
              </a:ext>
            </a:extLst>
          </p:cNvPr>
          <p:cNvCxnSpPr>
            <a:cxnSpLocks/>
          </p:cNvCxnSpPr>
          <p:nvPr/>
        </p:nvCxnSpPr>
        <p:spPr>
          <a:xfrm>
            <a:off x="7339763" y="1599615"/>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1146928-5AAD-4F7C-C0BE-C43BBB4824B0}"/>
              </a:ext>
            </a:extLst>
          </p:cNvPr>
          <p:cNvSpPr/>
          <p:nvPr/>
        </p:nvSpPr>
        <p:spPr>
          <a:xfrm>
            <a:off x="7928086" y="1284935"/>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6</a:t>
            </a:r>
            <a:r>
              <a:rPr lang="zh-CN" altLang="en-US" sz="1100" dirty="0">
                <a:solidFill>
                  <a:srgbClr val="000000"/>
                </a:solidFill>
                <a:latin typeface="Times New Roman" pitchFamily="18" charset="0"/>
                <a:cs typeface="Times New Roman" pitchFamily="18" charset="0"/>
              </a:rPr>
              <a:t>、電視購物</a:t>
            </a:r>
          </a:p>
        </p:txBody>
      </p:sp>
      <p:cxnSp>
        <p:nvCxnSpPr>
          <p:cNvPr id="37" name="直接连接符 36">
            <a:extLst>
              <a:ext uri="{FF2B5EF4-FFF2-40B4-BE49-F238E27FC236}">
                <a16:creationId xmlns:a16="http://schemas.microsoft.com/office/drawing/2014/main" id="{B936BB60-10CB-55E6-9F23-D1E9A961B5E0}"/>
              </a:ext>
            </a:extLst>
          </p:cNvPr>
          <p:cNvCxnSpPr>
            <a:cxnSpLocks/>
          </p:cNvCxnSpPr>
          <p:nvPr/>
        </p:nvCxnSpPr>
        <p:spPr>
          <a:xfrm flipV="1">
            <a:off x="2075836" y="2012937"/>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E1C2DFE8-7BFE-C4BB-7277-763C55495E93}"/>
              </a:ext>
            </a:extLst>
          </p:cNvPr>
          <p:cNvSpPr/>
          <p:nvPr/>
        </p:nvSpPr>
        <p:spPr>
          <a:xfrm>
            <a:off x="2679570" y="2422013"/>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8</a:t>
            </a:r>
            <a:r>
              <a:rPr lang="zh-CN" altLang="en-US" sz="1100" dirty="0">
                <a:solidFill>
                  <a:srgbClr val="000000"/>
                </a:solidFill>
                <a:latin typeface="Times New Roman" pitchFamily="18" charset="0"/>
                <a:cs typeface="Times New Roman" pitchFamily="18" charset="0"/>
              </a:rPr>
              <a:t>、直營門市</a:t>
            </a:r>
          </a:p>
        </p:txBody>
      </p:sp>
      <p:cxnSp>
        <p:nvCxnSpPr>
          <p:cNvPr id="39" name="直接连接符 38">
            <a:extLst>
              <a:ext uri="{FF2B5EF4-FFF2-40B4-BE49-F238E27FC236}">
                <a16:creationId xmlns:a16="http://schemas.microsoft.com/office/drawing/2014/main" id="{9EE411CA-AEB5-29B2-8C42-4CEEE1C1ABDB}"/>
              </a:ext>
            </a:extLst>
          </p:cNvPr>
          <p:cNvCxnSpPr>
            <a:cxnSpLocks/>
          </p:cNvCxnSpPr>
          <p:nvPr/>
        </p:nvCxnSpPr>
        <p:spPr>
          <a:xfrm flipV="1">
            <a:off x="3263690" y="2012938"/>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12891B58-3253-CD9F-6536-E6C6798F2D76}"/>
              </a:ext>
            </a:extLst>
          </p:cNvPr>
          <p:cNvSpPr/>
          <p:nvPr/>
        </p:nvSpPr>
        <p:spPr>
          <a:xfrm>
            <a:off x="1501196" y="2426777"/>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7</a:t>
            </a:r>
            <a:r>
              <a:rPr lang="zh-CN" altLang="en-US" sz="1100" dirty="0">
                <a:solidFill>
                  <a:srgbClr val="000000"/>
                </a:solidFill>
                <a:latin typeface="Times New Roman" pitchFamily="18" charset="0"/>
                <a:cs typeface="Times New Roman" pitchFamily="18" charset="0"/>
              </a:rPr>
              <a:t>、網路購物</a:t>
            </a:r>
          </a:p>
        </p:txBody>
      </p:sp>
      <p:cxnSp>
        <p:nvCxnSpPr>
          <p:cNvPr id="41" name="直接连接符 40">
            <a:extLst>
              <a:ext uri="{FF2B5EF4-FFF2-40B4-BE49-F238E27FC236}">
                <a16:creationId xmlns:a16="http://schemas.microsoft.com/office/drawing/2014/main" id="{F6C9CD40-3F72-88B8-E485-CB01A28873A8}"/>
              </a:ext>
            </a:extLst>
          </p:cNvPr>
          <p:cNvCxnSpPr>
            <a:cxnSpLocks/>
          </p:cNvCxnSpPr>
          <p:nvPr/>
        </p:nvCxnSpPr>
        <p:spPr>
          <a:xfrm flipV="1">
            <a:off x="5602388" y="2012937"/>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09F3781F-8AA1-2DB0-78A4-D8D436ED517D}"/>
              </a:ext>
            </a:extLst>
          </p:cNvPr>
          <p:cNvSpPr/>
          <p:nvPr/>
        </p:nvSpPr>
        <p:spPr>
          <a:xfrm>
            <a:off x="5024532" y="2425029"/>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10</a:t>
            </a:r>
            <a:r>
              <a:rPr lang="zh-CN" altLang="en-US" sz="1100" dirty="0">
                <a:solidFill>
                  <a:srgbClr val="000000"/>
                </a:solidFill>
                <a:latin typeface="Times New Roman" pitchFamily="18" charset="0"/>
                <a:cs typeface="Times New Roman" pitchFamily="18" charset="0"/>
              </a:rPr>
              <a:t>、預購</a:t>
            </a:r>
          </a:p>
        </p:txBody>
      </p:sp>
      <p:cxnSp>
        <p:nvCxnSpPr>
          <p:cNvPr id="43" name="直接连接符 42">
            <a:extLst>
              <a:ext uri="{FF2B5EF4-FFF2-40B4-BE49-F238E27FC236}">
                <a16:creationId xmlns:a16="http://schemas.microsoft.com/office/drawing/2014/main" id="{48B28E33-F411-9A73-F77E-39A48AAA68B4}"/>
              </a:ext>
            </a:extLst>
          </p:cNvPr>
          <p:cNvCxnSpPr>
            <a:cxnSpLocks/>
          </p:cNvCxnSpPr>
          <p:nvPr/>
        </p:nvCxnSpPr>
        <p:spPr>
          <a:xfrm flipV="1">
            <a:off x="6776734" y="2012937"/>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EABFEF20-1DF4-5010-6939-EE65107D1517}"/>
              </a:ext>
            </a:extLst>
          </p:cNvPr>
          <p:cNvSpPr/>
          <p:nvPr/>
        </p:nvSpPr>
        <p:spPr>
          <a:xfrm>
            <a:off x="6197828" y="2429245"/>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11</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型錄</a:t>
            </a:r>
            <a:endParaRPr lang="zh-CN" altLang="en-US" sz="1100" dirty="0">
              <a:solidFill>
                <a:srgbClr val="000000"/>
              </a:solidFill>
              <a:latin typeface="Times New Roman" pitchFamily="18" charset="0"/>
              <a:cs typeface="Times New Roman" pitchFamily="18" charset="0"/>
            </a:endParaRPr>
          </a:p>
        </p:txBody>
      </p:sp>
      <p:cxnSp>
        <p:nvCxnSpPr>
          <p:cNvPr id="45" name="直接连接符 44">
            <a:extLst>
              <a:ext uri="{FF2B5EF4-FFF2-40B4-BE49-F238E27FC236}">
                <a16:creationId xmlns:a16="http://schemas.microsoft.com/office/drawing/2014/main" id="{E8934B63-3278-C011-967B-3CB005EBEEB0}"/>
              </a:ext>
            </a:extLst>
          </p:cNvPr>
          <p:cNvCxnSpPr>
            <a:cxnSpLocks/>
          </p:cNvCxnSpPr>
          <p:nvPr/>
        </p:nvCxnSpPr>
        <p:spPr>
          <a:xfrm flipV="1">
            <a:off x="7947299" y="2012935"/>
            <a:ext cx="378125" cy="4138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00462A70-1D51-06F0-2B72-B122D3FF2CA8}"/>
              </a:ext>
            </a:extLst>
          </p:cNvPr>
          <p:cNvSpPr/>
          <p:nvPr/>
        </p:nvSpPr>
        <p:spPr>
          <a:xfrm>
            <a:off x="7367770" y="2429243"/>
            <a:ext cx="117158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12</a:t>
            </a:r>
            <a:r>
              <a:rPr lang="zh-CN" altLang="en-US" sz="1100" dirty="0">
                <a:solidFill>
                  <a:srgbClr val="000000"/>
                </a:solidFill>
                <a:latin typeface="Times New Roman" pitchFamily="18" charset="0"/>
                <a:cs typeface="Times New Roman" pitchFamily="18" charset="0"/>
              </a:rPr>
              <a:t>、加盟門市</a:t>
            </a:r>
          </a:p>
        </p:txBody>
      </p:sp>
      <p:cxnSp>
        <p:nvCxnSpPr>
          <p:cNvPr id="63" name="直接连接符 62">
            <a:extLst>
              <a:ext uri="{FF2B5EF4-FFF2-40B4-BE49-F238E27FC236}">
                <a16:creationId xmlns:a16="http://schemas.microsoft.com/office/drawing/2014/main" id="{FAC389F2-5D22-FD63-3638-83BA9334E823}"/>
              </a:ext>
            </a:extLst>
          </p:cNvPr>
          <p:cNvCxnSpPr>
            <a:cxnSpLocks/>
          </p:cNvCxnSpPr>
          <p:nvPr/>
        </p:nvCxnSpPr>
        <p:spPr>
          <a:xfrm>
            <a:off x="6328290" y="1883777"/>
            <a:ext cx="105673" cy="12689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B54306D9-6C32-0AE1-4947-61094FBEC935}"/>
              </a:ext>
            </a:extLst>
          </p:cNvPr>
          <p:cNvCxnSpPr>
            <a:cxnSpLocks/>
          </p:cNvCxnSpPr>
          <p:nvPr/>
        </p:nvCxnSpPr>
        <p:spPr>
          <a:xfrm>
            <a:off x="6092070" y="1556117"/>
            <a:ext cx="105673" cy="12689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732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680936" y="790148"/>
            <a:ext cx="997085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無店鋪販賣（虛擬通路販賣）類型</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E252DD21-BD7D-4583-06B7-D087EF8B8910}"/>
              </a:ext>
            </a:extLst>
          </p:cNvPr>
          <p:cNvSpPr/>
          <p:nvPr/>
        </p:nvSpPr>
        <p:spPr>
          <a:xfrm>
            <a:off x="272365" y="3218912"/>
            <a:ext cx="121595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無店鋪販賣類型</a:t>
            </a:r>
          </a:p>
        </p:txBody>
      </p:sp>
      <p:sp>
        <p:nvSpPr>
          <p:cNvPr id="3" name="矩形 2">
            <a:extLst>
              <a:ext uri="{FF2B5EF4-FFF2-40B4-BE49-F238E27FC236}">
                <a16:creationId xmlns:a16="http://schemas.microsoft.com/office/drawing/2014/main" id="{AD8663D9-761D-E16C-5747-EFABF0ECE976}"/>
              </a:ext>
            </a:extLst>
          </p:cNvPr>
          <p:cNvSpPr/>
          <p:nvPr/>
        </p:nvSpPr>
        <p:spPr>
          <a:xfrm>
            <a:off x="1763065" y="1489047"/>
            <a:ext cx="255600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展示販賣（</a:t>
            </a:r>
            <a:r>
              <a:rPr lang="en-US" altLang="zh-CN" sz="1100" dirty="0">
                <a:solidFill>
                  <a:srgbClr val="000000"/>
                </a:solidFill>
                <a:latin typeface="Times New Roman" pitchFamily="18" charset="0"/>
                <a:cs typeface="Times New Roman" pitchFamily="18" charset="0"/>
              </a:rPr>
              <a:t>Display Selling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5" name="左大括号 4">
            <a:extLst>
              <a:ext uri="{FF2B5EF4-FFF2-40B4-BE49-F238E27FC236}">
                <a16:creationId xmlns:a16="http://schemas.microsoft.com/office/drawing/2014/main" id="{D6DD90D7-88E0-6398-7B14-C6F113738405}"/>
              </a:ext>
            </a:extLst>
          </p:cNvPr>
          <p:cNvSpPr/>
          <p:nvPr/>
        </p:nvSpPr>
        <p:spPr>
          <a:xfrm>
            <a:off x="1487863" y="1537958"/>
            <a:ext cx="277670" cy="370764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0FCBC6D-9099-0538-0C72-04B698B6F1DF}"/>
              </a:ext>
            </a:extLst>
          </p:cNvPr>
          <p:cNvSpPr/>
          <p:nvPr/>
        </p:nvSpPr>
        <p:spPr>
          <a:xfrm>
            <a:off x="1763065" y="1945276"/>
            <a:ext cx="255600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、型錄販賣</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郵購（</a:t>
            </a:r>
            <a:r>
              <a:rPr lang="en-US" altLang="zh-TW" sz="1100" dirty="0">
                <a:solidFill>
                  <a:srgbClr val="000000"/>
                </a:solidFill>
                <a:latin typeface="Times New Roman" pitchFamily="18" charset="0"/>
                <a:cs typeface="Times New Roman" pitchFamily="18" charset="0"/>
              </a:rPr>
              <a:t>Mail-order</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CB96A1A8-54D8-C812-51A8-0476AB99E31E}"/>
              </a:ext>
            </a:extLst>
          </p:cNvPr>
          <p:cNvSpPr/>
          <p:nvPr/>
        </p:nvSpPr>
        <p:spPr>
          <a:xfrm>
            <a:off x="1763066" y="2440422"/>
            <a:ext cx="255600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訪問販賣（</a:t>
            </a:r>
            <a:r>
              <a:rPr lang="en-US" altLang="zh-CN" sz="1100" dirty="0">
                <a:solidFill>
                  <a:srgbClr val="000000"/>
                </a:solidFill>
                <a:latin typeface="Times New Roman" pitchFamily="18" charset="0"/>
                <a:cs typeface="Times New Roman" pitchFamily="18" charset="0"/>
              </a:rPr>
              <a:t>Interview selling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272EA912-C41F-00FE-02C3-80E4CAB230FC}"/>
              </a:ext>
            </a:extLst>
          </p:cNvPr>
          <p:cNvSpPr/>
          <p:nvPr/>
        </p:nvSpPr>
        <p:spPr>
          <a:xfrm>
            <a:off x="1763066" y="3139854"/>
            <a:ext cx="255600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電話行銷（</a:t>
            </a:r>
            <a:r>
              <a:rPr lang="en-US" altLang="zh-CN" sz="1100" dirty="0">
                <a:solidFill>
                  <a:srgbClr val="000000"/>
                </a:solidFill>
                <a:latin typeface="Times New Roman" pitchFamily="18" charset="0"/>
                <a:cs typeface="Times New Roman" pitchFamily="18" charset="0"/>
              </a:rPr>
              <a:t>Telephone Marketing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AFB46117-FEA3-B59A-1B91-AA8F5B815C75}"/>
              </a:ext>
            </a:extLst>
          </p:cNvPr>
          <p:cNvSpPr/>
          <p:nvPr/>
        </p:nvSpPr>
        <p:spPr>
          <a:xfrm>
            <a:off x="1763063" y="3829546"/>
            <a:ext cx="255600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自動化販賣（</a:t>
            </a:r>
            <a:r>
              <a:rPr lang="en-US" altLang="zh-CN" sz="1100" dirty="0">
                <a:solidFill>
                  <a:srgbClr val="000000"/>
                </a:solidFill>
                <a:latin typeface="Times New Roman" pitchFamily="18" charset="0"/>
                <a:cs typeface="Times New Roman" pitchFamily="18" charset="0"/>
              </a:rPr>
              <a:t>Auto-Machine Selling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8DECC344-A59D-0775-3AD4-D1539C01CEFC}"/>
              </a:ext>
            </a:extLst>
          </p:cNvPr>
          <p:cNvSpPr/>
          <p:nvPr/>
        </p:nvSpPr>
        <p:spPr>
          <a:xfrm>
            <a:off x="1763064" y="4334422"/>
            <a:ext cx="25560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電視購物（</a:t>
            </a:r>
            <a:r>
              <a:rPr lang="en-US" altLang="zh-CN" sz="1100" dirty="0">
                <a:solidFill>
                  <a:srgbClr val="000000"/>
                </a:solidFill>
                <a:latin typeface="Times New Roman" pitchFamily="18" charset="0"/>
                <a:cs typeface="Times New Roman" pitchFamily="18" charset="0"/>
              </a:rPr>
              <a:t>TV-Shopping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D093C2F7-27EA-C899-2A25-A51E830DEFCF}"/>
              </a:ext>
            </a:extLst>
          </p:cNvPr>
          <p:cNvSpPr/>
          <p:nvPr/>
        </p:nvSpPr>
        <p:spPr>
          <a:xfrm>
            <a:off x="1763064" y="4932261"/>
            <a:ext cx="25560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網站購物（</a:t>
            </a:r>
            <a:r>
              <a:rPr lang="en-US" altLang="zh-CN" sz="1100" dirty="0">
                <a:solidFill>
                  <a:srgbClr val="000000"/>
                </a:solidFill>
                <a:latin typeface="Times New Roman" pitchFamily="18" charset="0"/>
                <a:cs typeface="Times New Roman" pitchFamily="18" charset="0"/>
              </a:rPr>
              <a:t>Internet Shopping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BAB50660-4BFA-810C-2F83-42280EDE8A3A}"/>
              </a:ext>
            </a:extLst>
          </p:cNvPr>
          <p:cNvSpPr/>
          <p:nvPr/>
        </p:nvSpPr>
        <p:spPr>
          <a:xfrm>
            <a:off x="4483180" y="1361952"/>
            <a:ext cx="6555506" cy="481542"/>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1</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係此係指在沒有特定銷售場所下，臨時租用或免費地在百貨公司、大飯店、辦公大樓、騎樓或社區等地方，展示其商品，並進行銷售活動。目前像汽車、語言教材、家電、健康食品、錄影帶、服飾等業別，均有採用此方式販賣。</a:t>
            </a:r>
          </a:p>
        </p:txBody>
      </p:sp>
      <p:sp>
        <p:nvSpPr>
          <p:cNvPr id="16" name="矩形 15">
            <a:extLst>
              <a:ext uri="{FF2B5EF4-FFF2-40B4-BE49-F238E27FC236}">
                <a16:creationId xmlns:a16="http://schemas.microsoft.com/office/drawing/2014/main" id="{9E60BB68-1829-3E74-52B2-C09AE1BD4C11}"/>
              </a:ext>
            </a:extLst>
          </p:cNvPr>
          <p:cNvSpPr/>
          <p:nvPr/>
        </p:nvSpPr>
        <p:spPr>
          <a:xfrm>
            <a:off x="4085599" y="1402482"/>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23E36A62-210E-8F4F-2A1A-BDE8A68CF769}"/>
              </a:ext>
            </a:extLst>
          </p:cNvPr>
          <p:cNvSpPr/>
          <p:nvPr/>
        </p:nvSpPr>
        <p:spPr>
          <a:xfrm>
            <a:off x="4479937" y="1854810"/>
            <a:ext cx="6559911" cy="481542"/>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2</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係指利用型錄、</a:t>
            </a:r>
            <a:r>
              <a:rPr lang="en-US" altLang="zh-TW" sz="900" dirty="0">
                <a:solidFill>
                  <a:srgbClr val="000000"/>
                </a:solidFill>
                <a:latin typeface="Times New Roman" pitchFamily="18" charset="0"/>
                <a:cs typeface="Times New Roman" pitchFamily="18" charset="0"/>
              </a:rPr>
              <a:t>DM</a:t>
            </a:r>
            <a:r>
              <a:rPr lang="zh-TW" altLang="en-US" sz="900" dirty="0">
                <a:solidFill>
                  <a:srgbClr val="000000"/>
                </a:solidFill>
                <a:latin typeface="Times New Roman" pitchFamily="18" charset="0"/>
                <a:cs typeface="Times New Roman" pitchFamily="18" charset="0"/>
              </a:rPr>
              <a:t>、傳單等媒體，主動將產品及服務訊息傳達給消費者，以激起消費者購買慾。</a:t>
            </a:r>
            <a:r>
              <a:rPr lang="zh-CN" altLang="en-US" sz="900" dirty="0">
                <a:solidFill>
                  <a:srgbClr val="000000"/>
                </a:solidFill>
                <a:latin typeface="Times New Roman" pitchFamily="18" charset="0"/>
                <a:cs typeface="Times New Roman" pitchFamily="18" charset="0"/>
              </a:rPr>
              <a:t>例如，</a:t>
            </a:r>
            <a:r>
              <a:rPr lang="zh-TW" altLang="en-US" sz="900" dirty="0">
                <a:solidFill>
                  <a:srgbClr val="000000"/>
                </a:solidFill>
                <a:latin typeface="Times New Roman" pitchFamily="18" charset="0"/>
                <a:cs typeface="Times New Roman" pitchFamily="18" charset="0"/>
              </a:rPr>
              <a:t>目前主要有</a:t>
            </a:r>
            <a:r>
              <a:rPr lang="en-US" altLang="zh-TW" sz="900" dirty="0">
                <a:solidFill>
                  <a:srgbClr val="000000"/>
                </a:solidFill>
                <a:latin typeface="Times New Roman" pitchFamily="18" charset="0"/>
                <a:cs typeface="Times New Roman" pitchFamily="18" charset="0"/>
              </a:rPr>
              <a:t>DHC</a:t>
            </a:r>
            <a:r>
              <a:rPr lang="zh-TW" altLang="en-US" sz="900" dirty="0">
                <a:solidFill>
                  <a:srgbClr val="000000"/>
                </a:solidFill>
                <a:latin typeface="Times New Roman" pitchFamily="18" charset="0"/>
                <a:cs typeface="Times New Roman" pitchFamily="18" charset="0"/>
              </a:rPr>
              <a:t>型錄、東森型錄、統一型錄等。</a:t>
            </a:r>
          </a:p>
        </p:txBody>
      </p:sp>
      <p:sp>
        <p:nvSpPr>
          <p:cNvPr id="18" name="矩形 17">
            <a:extLst>
              <a:ext uri="{FF2B5EF4-FFF2-40B4-BE49-F238E27FC236}">
                <a16:creationId xmlns:a16="http://schemas.microsoft.com/office/drawing/2014/main" id="{A8C19CE8-6516-E5EB-AFA1-1B2D1FC41908}"/>
              </a:ext>
            </a:extLst>
          </p:cNvPr>
          <p:cNvSpPr/>
          <p:nvPr/>
        </p:nvSpPr>
        <p:spPr>
          <a:xfrm>
            <a:off x="4082356" y="1875884"/>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F9C4BF29-0765-A8C7-9C9B-E63A341C6952}"/>
              </a:ext>
            </a:extLst>
          </p:cNvPr>
          <p:cNvSpPr/>
          <p:nvPr/>
        </p:nvSpPr>
        <p:spPr>
          <a:xfrm>
            <a:off x="4486423" y="2347675"/>
            <a:ext cx="6564188" cy="481542"/>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3</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訪問販賣亦可謂之「直銷」（</a:t>
            </a:r>
            <a:r>
              <a:rPr lang="en-US" altLang="zh-TW" sz="900" dirty="0">
                <a:solidFill>
                  <a:srgbClr val="000000"/>
                </a:solidFill>
                <a:latin typeface="Times New Roman" pitchFamily="18" charset="0"/>
                <a:cs typeface="Times New Roman" pitchFamily="18" charset="0"/>
              </a:rPr>
              <a:t>Direct Sales</a:t>
            </a:r>
            <a:r>
              <a:rPr lang="zh-TW" altLang="en-US" sz="900" dirty="0">
                <a:solidFill>
                  <a:srgbClr val="000000"/>
                </a:solidFill>
                <a:latin typeface="Times New Roman" pitchFamily="18" charset="0"/>
                <a:cs typeface="Times New Roman" pitchFamily="18" charset="0"/>
              </a:rPr>
              <a:t>），係透過人員拜訪、解釋與推銷，以完成交易。訪問販賣之進行，係透過產品目錄、樣品或產品實體等向客戶促銷。目前例如：國泰人壽保險公司業務推廣、安麗、雅芳直銷方式等均屬之。</a:t>
            </a:r>
          </a:p>
        </p:txBody>
      </p:sp>
      <p:sp>
        <p:nvSpPr>
          <p:cNvPr id="20" name="矩形 19">
            <a:extLst>
              <a:ext uri="{FF2B5EF4-FFF2-40B4-BE49-F238E27FC236}">
                <a16:creationId xmlns:a16="http://schemas.microsoft.com/office/drawing/2014/main" id="{676F4A20-FBFF-710E-9DD9-22D644C5C010}"/>
              </a:ext>
            </a:extLst>
          </p:cNvPr>
          <p:cNvSpPr/>
          <p:nvPr/>
        </p:nvSpPr>
        <p:spPr>
          <a:xfrm>
            <a:off x="4079113" y="2378476"/>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A4B5BAD1-B286-A455-BA16-E4C77FF5D603}"/>
              </a:ext>
            </a:extLst>
          </p:cNvPr>
          <p:cNvSpPr/>
          <p:nvPr/>
        </p:nvSpPr>
        <p:spPr>
          <a:xfrm>
            <a:off x="4479937" y="2837306"/>
            <a:ext cx="6570674" cy="897040"/>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4</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此係指利用電話來進行客戶之服務或產品銷售之任務，又可區分為兩種：</a:t>
            </a:r>
          </a:p>
          <a:p>
            <a:pPr>
              <a:lnSpc>
                <a:spcPct val="150000"/>
              </a:lnSpc>
            </a:pPr>
            <a:r>
              <a:rPr lang="en-US" altLang="zh-TW" sz="900" dirty="0">
                <a:solidFill>
                  <a:srgbClr val="000000"/>
                </a:solidFill>
                <a:latin typeface="Times New Roman" pitchFamily="18" charset="0"/>
                <a:cs typeface="Times New Roman" pitchFamily="18" charset="0"/>
              </a:rPr>
              <a:t>(1)</a:t>
            </a:r>
            <a:r>
              <a:rPr lang="zh-TW" altLang="en-US" sz="900" dirty="0">
                <a:solidFill>
                  <a:srgbClr val="000000"/>
                </a:solidFill>
                <a:latin typeface="Times New Roman" pitchFamily="18" charset="0"/>
                <a:cs typeface="Times New Roman" pitchFamily="18" charset="0"/>
              </a:rPr>
              <a:t>、接聽服務（</a:t>
            </a:r>
            <a:r>
              <a:rPr lang="en-US" altLang="zh-TW" sz="900" dirty="0">
                <a:solidFill>
                  <a:srgbClr val="000000"/>
                </a:solidFill>
                <a:latin typeface="Times New Roman" pitchFamily="18" charset="0"/>
                <a:cs typeface="Times New Roman" pitchFamily="18" charset="0"/>
              </a:rPr>
              <a:t>Inbound</a:t>
            </a:r>
            <a:r>
              <a:rPr lang="zh-TW" altLang="en-US" sz="900" dirty="0">
                <a:solidFill>
                  <a:srgbClr val="000000"/>
                </a:solidFill>
                <a:latin typeface="Times New Roman" pitchFamily="18" charset="0"/>
                <a:cs typeface="Times New Roman" pitchFamily="18" charset="0"/>
              </a:rPr>
              <a:t>）：透過電話接受客戶之訂貨、查詢與抱怨。</a:t>
            </a:r>
          </a:p>
          <a:p>
            <a:pPr>
              <a:lnSpc>
                <a:spcPct val="150000"/>
              </a:lnSpc>
            </a:pPr>
            <a:r>
              <a:rPr lang="en-US" altLang="zh-TW" sz="900" dirty="0">
                <a:solidFill>
                  <a:srgbClr val="000000"/>
                </a:solidFill>
                <a:latin typeface="Times New Roman" pitchFamily="18" charset="0"/>
                <a:cs typeface="Times New Roman" pitchFamily="18" charset="0"/>
              </a:rPr>
              <a:t>(2)</a:t>
            </a:r>
            <a:r>
              <a:rPr lang="zh-TW" altLang="en-US" sz="900" dirty="0">
                <a:solidFill>
                  <a:srgbClr val="000000"/>
                </a:solidFill>
                <a:latin typeface="Times New Roman" pitchFamily="18" charset="0"/>
                <a:cs typeface="Times New Roman" pitchFamily="18" charset="0"/>
              </a:rPr>
              <a:t>、外打電話（</a:t>
            </a:r>
            <a:r>
              <a:rPr lang="en-US" altLang="zh-TW" sz="900" dirty="0">
                <a:solidFill>
                  <a:srgbClr val="000000"/>
                </a:solidFill>
                <a:latin typeface="Times New Roman" pitchFamily="18" charset="0"/>
                <a:cs typeface="Times New Roman" pitchFamily="18" charset="0"/>
              </a:rPr>
              <a:t>Outbound</a:t>
            </a:r>
            <a:r>
              <a:rPr lang="zh-TW" altLang="en-US" sz="900" dirty="0">
                <a:solidFill>
                  <a:srgbClr val="000000"/>
                </a:solidFill>
                <a:latin typeface="Times New Roman" pitchFamily="18" charset="0"/>
                <a:cs typeface="Times New Roman" pitchFamily="18" charset="0"/>
              </a:rPr>
              <a:t>）：透過電話向外目標客戶群解説產品性質，並做銷售推廣活動。</a:t>
            </a:r>
          </a:p>
          <a:p>
            <a:pPr>
              <a:lnSpc>
                <a:spcPct val="150000"/>
              </a:lnSpc>
            </a:pPr>
            <a:r>
              <a:rPr lang="zh-TW" altLang="en-US" sz="900" dirty="0">
                <a:solidFill>
                  <a:srgbClr val="000000"/>
                </a:solidFill>
                <a:latin typeface="Times New Roman" pitchFamily="18" charset="0"/>
                <a:cs typeface="Times New Roman" pitchFamily="18" charset="0"/>
              </a:rPr>
              <a:t>例如：目前各大人壽公司即有專職的電話行銷人員，藉由電話行銷，以初步發現潛在之客戶，然後再由業務人員出面拜訪洽談。</a:t>
            </a:r>
          </a:p>
        </p:txBody>
      </p:sp>
      <p:sp>
        <p:nvSpPr>
          <p:cNvPr id="22" name="矩形 21">
            <a:extLst>
              <a:ext uri="{FF2B5EF4-FFF2-40B4-BE49-F238E27FC236}">
                <a16:creationId xmlns:a16="http://schemas.microsoft.com/office/drawing/2014/main" id="{B8A581A8-9ADE-706A-14DF-FE8481BF6523}"/>
              </a:ext>
            </a:extLst>
          </p:cNvPr>
          <p:cNvSpPr/>
          <p:nvPr/>
        </p:nvSpPr>
        <p:spPr>
          <a:xfrm>
            <a:off x="4082356" y="3072390"/>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B1E931FA-ED3B-2CE0-F9EB-DBC5FD8E3F93}"/>
              </a:ext>
            </a:extLst>
          </p:cNvPr>
          <p:cNvSpPr/>
          <p:nvPr/>
        </p:nvSpPr>
        <p:spPr>
          <a:xfrm>
            <a:off x="4486423" y="3748461"/>
            <a:ext cx="6552263" cy="481542"/>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5</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此係指透過自動化販賣機以銷售產品，目前這種趨勢在日本及美國有日益明顯現象。例如：飲料、報紙、衛生紙、花束、生理用品、錄音帶、麵包、點心等包羅萬象；在日本尤為普遍。</a:t>
            </a:r>
          </a:p>
        </p:txBody>
      </p:sp>
      <p:sp>
        <p:nvSpPr>
          <p:cNvPr id="24" name="矩形 23">
            <a:extLst>
              <a:ext uri="{FF2B5EF4-FFF2-40B4-BE49-F238E27FC236}">
                <a16:creationId xmlns:a16="http://schemas.microsoft.com/office/drawing/2014/main" id="{1B71C499-4679-AFBE-2506-A224EC8458C2}"/>
              </a:ext>
            </a:extLst>
          </p:cNvPr>
          <p:cNvSpPr/>
          <p:nvPr/>
        </p:nvSpPr>
        <p:spPr>
          <a:xfrm>
            <a:off x="4088841" y="3769535"/>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A20C8267-7153-3FFA-4CFE-EC55FB350284}"/>
              </a:ext>
            </a:extLst>
          </p:cNvPr>
          <p:cNvSpPr/>
          <p:nvPr/>
        </p:nvSpPr>
        <p:spPr>
          <a:xfrm>
            <a:off x="4483179" y="4241328"/>
            <a:ext cx="6544840" cy="481542"/>
          </a:xfrm>
          <a:prstGeom prst="rect">
            <a:avLst/>
          </a:prstGeom>
        </p:spPr>
        <p:txBody>
          <a:bodyPr wrap="square">
            <a:spAutoFit/>
          </a:bodyPr>
          <a:lstStyle/>
          <a:p>
            <a:pPr>
              <a:lnSpc>
                <a:spcPct val="150000"/>
              </a:lnSpc>
            </a:pPr>
            <a:r>
              <a:rPr lang="en-US" altLang="zh-TW" sz="900" dirty="0">
                <a:solidFill>
                  <a:srgbClr val="000000"/>
                </a:solidFill>
                <a:latin typeface="Times New Roman" pitchFamily="18" charset="0"/>
                <a:cs typeface="Times New Roman" pitchFamily="18" charset="0"/>
              </a:rPr>
              <a:t>6</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藉著電視螢幕而下達採購電話指令，以完成銷售及付款作業，又被稱為有缐電視購物（</a:t>
            </a:r>
            <a:r>
              <a:rPr lang="en-US" altLang="zh-TW" sz="900" dirty="0">
                <a:solidFill>
                  <a:srgbClr val="000000"/>
                </a:solidFill>
                <a:latin typeface="Times New Roman" pitchFamily="18" charset="0"/>
                <a:cs typeface="Times New Roman" pitchFamily="18" charset="0"/>
              </a:rPr>
              <a:t>Cable TV</a:t>
            </a:r>
            <a:r>
              <a:rPr lang="zh-TW" altLang="en-US" sz="900" dirty="0">
                <a:solidFill>
                  <a:srgbClr val="000000"/>
                </a:solidFill>
                <a:latin typeface="Times New Roman" pitchFamily="18" charset="0"/>
                <a:cs typeface="Times New Roman" pitchFamily="18" charset="0"/>
              </a:rPr>
              <a:t>，簡稱</a:t>
            </a:r>
            <a:r>
              <a:rPr lang="en-US" altLang="zh-TW" sz="900" dirty="0">
                <a:solidFill>
                  <a:srgbClr val="000000"/>
                </a:solidFill>
                <a:latin typeface="Times New Roman" pitchFamily="18" charset="0"/>
                <a:cs typeface="Times New Roman" pitchFamily="18" charset="0"/>
              </a:rPr>
              <a:t>CATV</a:t>
            </a:r>
            <a:r>
              <a:rPr lang="zh-TW" altLang="en-US"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例如</a:t>
            </a:r>
            <a:r>
              <a:rPr lang="zh-TW" altLang="en-US" sz="900" dirty="0">
                <a:solidFill>
                  <a:srgbClr val="000000"/>
                </a:solidFill>
                <a:latin typeface="Times New Roman" pitchFamily="18" charset="0"/>
                <a:cs typeface="Times New Roman" pitchFamily="18" charset="0"/>
              </a:rPr>
              <a:t>目前已有電視購物公司，包括富邦</a:t>
            </a:r>
            <a:r>
              <a:rPr lang="en-US" altLang="zh-TW" sz="900" dirty="0" err="1">
                <a:solidFill>
                  <a:srgbClr val="000000"/>
                </a:solidFill>
                <a:latin typeface="Times New Roman" pitchFamily="18" charset="0"/>
                <a:cs typeface="Times New Roman" pitchFamily="18" charset="0"/>
              </a:rPr>
              <a:t>momo</a:t>
            </a:r>
            <a:r>
              <a:rPr lang="zh-TW" altLang="en-US" sz="900" dirty="0">
                <a:solidFill>
                  <a:srgbClr val="000000"/>
                </a:solidFill>
                <a:latin typeface="Times New Roman" pitchFamily="18" charset="0"/>
                <a:cs typeface="Times New Roman" pitchFamily="18" charset="0"/>
              </a:rPr>
              <a:t>、中信</a:t>
            </a:r>
            <a:r>
              <a:rPr lang="en-US" altLang="zh-TW" sz="900" dirty="0" err="1">
                <a:solidFill>
                  <a:srgbClr val="000000"/>
                </a:solidFill>
                <a:latin typeface="Times New Roman" pitchFamily="18" charset="0"/>
                <a:cs typeface="Times New Roman" pitchFamily="18" charset="0"/>
              </a:rPr>
              <a:t>ViVa</a:t>
            </a:r>
            <a:r>
              <a:rPr lang="zh-TW" altLang="en-US" sz="900" dirty="0">
                <a:solidFill>
                  <a:srgbClr val="000000"/>
                </a:solidFill>
                <a:latin typeface="Times New Roman" pitchFamily="18" charset="0"/>
                <a:cs typeface="Times New Roman" pitchFamily="18" charset="0"/>
              </a:rPr>
              <a:t>、東森購物及</a:t>
            </a:r>
            <a:r>
              <a:rPr lang="en-US" altLang="zh-TW" sz="900" dirty="0">
                <a:solidFill>
                  <a:srgbClr val="000000"/>
                </a:solidFill>
                <a:latin typeface="Times New Roman" pitchFamily="18" charset="0"/>
                <a:cs typeface="Times New Roman" pitchFamily="18" charset="0"/>
              </a:rPr>
              <a:t>U-life</a:t>
            </a:r>
            <a:r>
              <a:rPr lang="zh-TW" altLang="en-US" sz="900" dirty="0">
                <a:solidFill>
                  <a:srgbClr val="000000"/>
                </a:solidFill>
                <a:latin typeface="Times New Roman" pitchFamily="18" charset="0"/>
                <a:cs typeface="Times New Roman" pitchFamily="18" charset="0"/>
              </a:rPr>
              <a:t>等，係採取現場（</a:t>
            </a:r>
            <a:r>
              <a:rPr lang="en-US" altLang="zh-TW" sz="900" dirty="0">
                <a:solidFill>
                  <a:srgbClr val="000000"/>
                </a:solidFill>
                <a:latin typeface="Times New Roman" pitchFamily="18" charset="0"/>
                <a:cs typeface="Times New Roman" pitchFamily="18" charset="0"/>
              </a:rPr>
              <a:t>Live</a:t>
            </a:r>
            <a:r>
              <a:rPr lang="zh-TW" altLang="en-US" sz="900" dirty="0">
                <a:solidFill>
                  <a:srgbClr val="000000"/>
                </a:solidFill>
                <a:latin typeface="Times New Roman" pitchFamily="18" charset="0"/>
                <a:cs typeface="Times New Roman" pitchFamily="18" charset="0"/>
              </a:rPr>
              <a:t>）節目直播。</a:t>
            </a:r>
          </a:p>
        </p:txBody>
      </p:sp>
      <p:sp>
        <p:nvSpPr>
          <p:cNvPr id="26" name="矩形 25">
            <a:extLst>
              <a:ext uri="{FF2B5EF4-FFF2-40B4-BE49-F238E27FC236}">
                <a16:creationId xmlns:a16="http://schemas.microsoft.com/office/drawing/2014/main" id="{EC57330C-4D83-3992-99B4-11D908760CD3}"/>
              </a:ext>
            </a:extLst>
          </p:cNvPr>
          <p:cNvSpPr/>
          <p:nvPr/>
        </p:nvSpPr>
        <p:spPr>
          <a:xfrm>
            <a:off x="4075869" y="4262400"/>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21DC3DF3-FDFF-8AAF-91FA-4ED5AB51DE70}"/>
              </a:ext>
            </a:extLst>
          </p:cNvPr>
          <p:cNvSpPr/>
          <p:nvPr/>
        </p:nvSpPr>
        <p:spPr>
          <a:xfrm>
            <a:off x="4486420" y="4740685"/>
            <a:ext cx="6552263" cy="689291"/>
          </a:xfrm>
          <a:prstGeom prst="rect">
            <a:avLst/>
          </a:prstGeom>
        </p:spPr>
        <p:txBody>
          <a:bodyPr wrap="square">
            <a:spAutoFit/>
          </a:bodyPr>
          <a:lstStyle/>
          <a:p>
            <a:pPr>
              <a:lnSpc>
                <a:spcPct val="150000"/>
              </a:lnSpc>
            </a:pPr>
            <a:r>
              <a:rPr lang="en-US" altLang="zh-CN" sz="900" dirty="0">
                <a:solidFill>
                  <a:srgbClr val="000000"/>
                </a:solidFill>
                <a:latin typeface="Times New Roman" pitchFamily="18" charset="0"/>
                <a:cs typeface="Times New Roman" pitchFamily="18" charset="0"/>
              </a:rPr>
              <a:t>7</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網站購物是透過</a:t>
            </a:r>
            <a:r>
              <a:rPr lang="en-US" altLang="zh-TW" sz="900" dirty="0">
                <a:solidFill>
                  <a:srgbClr val="000000"/>
                </a:solidFill>
                <a:latin typeface="Times New Roman" pitchFamily="18" charset="0"/>
                <a:cs typeface="Times New Roman" pitchFamily="18" charset="0"/>
              </a:rPr>
              <a:t>PC</a:t>
            </a:r>
            <a:r>
              <a:rPr lang="zh-TW" altLang="en-US" sz="900" dirty="0">
                <a:solidFill>
                  <a:srgbClr val="000000"/>
                </a:solidFill>
                <a:latin typeface="Times New Roman" pitchFamily="18" charset="0"/>
                <a:cs typeface="Times New Roman" pitchFamily="18" charset="0"/>
              </a:rPr>
              <a:t>連缐點選商品，</a:t>
            </a:r>
            <a:r>
              <a:rPr lang="en-US" altLang="zh-TW" sz="900" dirty="0">
                <a:solidFill>
                  <a:srgbClr val="000000"/>
                </a:solidFill>
                <a:latin typeface="Times New Roman" pitchFamily="18" charset="0"/>
                <a:cs typeface="Times New Roman" pitchFamily="18" charset="0"/>
              </a:rPr>
              <a:t>B2C</a:t>
            </a:r>
            <a:r>
              <a:rPr lang="zh-TW" altLang="en-US" sz="900" dirty="0">
                <a:solidFill>
                  <a:srgbClr val="000000"/>
                </a:solidFill>
                <a:latin typeface="Times New Roman" pitchFamily="18" charset="0"/>
                <a:cs typeface="Times New Roman" pitchFamily="18" charset="0"/>
              </a:rPr>
              <a:t>網站購物亦已日漸普及。目前比較大的網購公司包括雅虎奇摩、</a:t>
            </a:r>
            <a:r>
              <a:rPr lang="en-US" altLang="zh-TW" sz="900" dirty="0" err="1">
                <a:solidFill>
                  <a:srgbClr val="000000"/>
                </a:solidFill>
                <a:latin typeface="Times New Roman" pitchFamily="18" charset="0"/>
                <a:cs typeface="Times New Roman" pitchFamily="18" charset="0"/>
              </a:rPr>
              <a:t>PChome</a:t>
            </a:r>
            <a:r>
              <a:rPr lang="zh-TW" altLang="en-US" sz="900" dirty="0">
                <a:solidFill>
                  <a:srgbClr val="000000"/>
                </a:solidFill>
                <a:latin typeface="Times New Roman" pitchFamily="18" charset="0"/>
                <a:cs typeface="Times New Roman" pitchFamily="18" charset="0"/>
              </a:rPr>
              <a:t>網路家庭、</a:t>
            </a:r>
            <a:r>
              <a:rPr lang="en-US" altLang="zh-TW" sz="900" dirty="0" err="1">
                <a:solidFill>
                  <a:srgbClr val="000000"/>
                </a:solidFill>
                <a:latin typeface="Times New Roman" pitchFamily="18" charset="0"/>
                <a:cs typeface="Times New Roman" pitchFamily="18" charset="0"/>
              </a:rPr>
              <a:t>PayEasy</a:t>
            </a:r>
            <a:r>
              <a:rPr lang="zh-TW" altLang="en-US" sz="900" dirty="0">
                <a:solidFill>
                  <a:srgbClr val="000000"/>
                </a:solidFill>
                <a:latin typeface="Times New Roman" pitchFamily="18" charset="0"/>
                <a:cs typeface="Times New Roman" pitchFamily="18" charset="0"/>
              </a:rPr>
              <a:t>、博客來網路書店、</a:t>
            </a:r>
            <a:r>
              <a:rPr lang="en-US" altLang="zh-TW" sz="900" dirty="0">
                <a:solidFill>
                  <a:srgbClr val="000000"/>
                </a:solidFill>
                <a:latin typeface="Times New Roman" pitchFamily="18" charset="0"/>
                <a:cs typeface="Times New Roman" pitchFamily="18" charset="0"/>
              </a:rPr>
              <a:t>ET Mall</a:t>
            </a:r>
            <a:r>
              <a:rPr lang="zh-TW" altLang="en-US" sz="900" dirty="0">
                <a:solidFill>
                  <a:srgbClr val="000000"/>
                </a:solidFill>
                <a:latin typeface="Times New Roman" pitchFamily="18" charset="0"/>
                <a:cs typeface="Times New Roman" pitchFamily="18" charset="0"/>
              </a:rPr>
              <a:t>、統一樂天網路商城、富邦</a:t>
            </a:r>
            <a:r>
              <a:rPr lang="en-US" altLang="zh-TW" sz="900" dirty="0" err="1">
                <a:solidFill>
                  <a:srgbClr val="000000"/>
                </a:solidFill>
                <a:latin typeface="Times New Roman" pitchFamily="18" charset="0"/>
                <a:cs typeface="Times New Roman" pitchFamily="18" charset="0"/>
              </a:rPr>
              <a:t>momo</a:t>
            </a:r>
            <a:r>
              <a:rPr lang="zh-TW" altLang="en-US" sz="900" dirty="0">
                <a:solidFill>
                  <a:srgbClr val="000000"/>
                </a:solidFill>
                <a:latin typeface="Times New Roman" pitchFamily="18" charset="0"/>
                <a:cs typeface="Times New Roman" pitchFamily="18" charset="0"/>
              </a:rPr>
              <a:t>購物網、易遊網、雄獅旅遊、燦星網等公司。網路購物一年的產値已超過</a:t>
            </a:r>
            <a:r>
              <a:rPr lang="en-US" altLang="zh-TW" sz="900" dirty="0">
                <a:solidFill>
                  <a:srgbClr val="000000"/>
                </a:solidFill>
                <a:latin typeface="Times New Roman" pitchFamily="18" charset="0"/>
                <a:cs typeface="Times New Roman" pitchFamily="18" charset="0"/>
              </a:rPr>
              <a:t>3000</a:t>
            </a:r>
            <a:r>
              <a:rPr lang="zh-TW" altLang="en-US" sz="900" dirty="0">
                <a:solidFill>
                  <a:srgbClr val="000000"/>
                </a:solidFill>
                <a:latin typeface="Times New Roman" pitchFamily="18" charset="0"/>
                <a:cs typeface="Times New Roman" pitchFamily="18" charset="0"/>
              </a:rPr>
              <a:t>億元，主要以銷售旅遊、美容保養、書、音樂、資訊</a:t>
            </a:r>
            <a:r>
              <a:rPr lang="en-US" altLang="zh-TW" sz="900" dirty="0">
                <a:solidFill>
                  <a:srgbClr val="000000"/>
                </a:solidFill>
                <a:latin typeface="Times New Roman" pitchFamily="18" charset="0"/>
                <a:cs typeface="Times New Roman" pitchFamily="18" charset="0"/>
              </a:rPr>
              <a:t>3C</a:t>
            </a:r>
            <a:r>
              <a:rPr lang="zh-TW" altLang="en-US" sz="900" dirty="0">
                <a:solidFill>
                  <a:srgbClr val="000000"/>
                </a:solidFill>
                <a:latin typeface="Times New Roman" pitchFamily="18" charset="0"/>
                <a:cs typeface="Times New Roman" pitchFamily="18" charset="0"/>
              </a:rPr>
              <a:t>等產品為主。</a:t>
            </a:r>
          </a:p>
        </p:txBody>
      </p:sp>
      <p:sp>
        <p:nvSpPr>
          <p:cNvPr id="28" name="矩形 27">
            <a:extLst>
              <a:ext uri="{FF2B5EF4-FFF2-40B4-BE49-F238E27FC236}">
                <a16:creationId xmlns:a16="http://schemas.microsoft.com/office/drawing/2014/main" id="{8BD05DF1-41E2-991B-F494-7ED4B7F70CA2}"/>
              </a:ext>
            </a:extLst>
          </p:cNvPr>
          <p:cNvSpPr/>
          <p:nvPr/>
        </p:nvSpPr>
        <p:spPr>
          <a:xfrm>
            <a:off x="4088840" y="4868765"/>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14150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74BC07E-869A-63EF-1F88-0A65EAC1B9DA}"/>
              </a:ext>
            </a:extLst>
          </p:cNvPr>
          <p:cNvSpPr/>
          <p:nvPr/>
        </p:nvSpPr>
        <p:spPr>
          <a:xfrm>
            <a:off x="5028825" y="2061411"/>
            <a:ext cx="217414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消費品市場（</a:t>
            </a:r>
            <a:r>
              <a:rPr lang="en-US" altLang="zh-CN" sz="1100" dirty="0">
                <a:solidFill>
                  <a:srgbClr val="000000"/>
                </a:solidFill>
                <a:latin typeface="Times New Roman" pitchFamily="18" charset="0"/>
                <a:cs typeface="Times New Roman" pitchFamily="18" charset="0"/>
              </a:rPr>
              <a:t>Consumer Market</a:t>
            </a:r>
            <a:r>
              <a:rPr lang="zh-CN" altLang="en-US" sz="1100" dirty="0">
                <a:solidFill>
                  <a:srgbClr val="000000"/>
                </a:solidFill>
                <a:latin typeface="Times New Roman" pitchFamily="18" charset="0"/>
                <a:cs typeface="Times New Roman" pitchFamily="18" charset="0"/>
              </a:rPr>
              <a:t>）</a:t>
            </a:r>
          </a:p>
        </p:txBody>
      </p:sp>
      <p:sp>
        <p:nvSpPr>
          <p:cNvPr id="42" name="左大括号 41">
            <a:extLst>
              <a:ext uri="{FF2B5EF4-FFF2-40B4-BE49-F238E27FC236}">
                <a16:creationId xmlns:a16="http://schemas.microsoft.com/office/drawing/2014/main" id="{9498EDF7-402F-48A8-DAB4-C21F18740887}"/>
              </a:ext>
            </a:extLst>
          </p:cNvPr>
          <p:cNvSpPr/>
          <p:nvPr/>
        </p:nvSpPr>
        <p:spPr>
          <a:xfrm>
            <a:off x="7201162" y="1019968"/>
            <a:ext cx="233082" cy="240787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C7356399-A535-7490-46D7-8EFBE469D6C5}"/>
              </a:ext>
            </a:extLst>
          </p:cNvPr>
          <p:cNvSpPr/>
          <p:nvPr/>
        </p:nvSpPr>
        <p:spPr>
          <a:xfrm>
            <a:off x="7479072" y="962143"/>
            <a:ext cx="1130365"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人口統計變數</a:t>
            </a:r>
            <a:endParaRPr lang="zh-TW" altLang="en-US" sz="1100" dirty="0">
              <a:latin typeface="Times New Roman" pitchFamily="18" charset="0"/>
              <a:cs typeface="Times New Roman" pitchFamily="18" charset="0"/>
            </a:endParaRPr>
          </a:p>
        </p:txBody>
      </p:sp>
      <p:sp>
        <p:nvSpPr>
          <p:cNvPr id="46" name="矩形 45">
            <a:extLst>
              <a:ext uri="{FF2B5EF4-FFF2-40B4-BE49-F238E27FC236}">
                <a16:creationId xmlns:a16="http://schemas.microsoft.com/office/drawing/2014/main" id="{F2D1233D-0C63-FC16-63DB-8A1014A6F48F}"/>
              </a:ext>
            </a:extLst>
          </p:cNvPr>
          <p:cNvSpPr/>
          <p:nvPr/>
        </p:nvSpPr>
        <p:spPr>
          <a:xfrm>
            <a:off x="7475478" y="2439790"/>
            <a:ext cx="1130365" cy="314125"/>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購買力因素</a:t>
            </a:r>
            <a:endParaRPr lang="zh-TW" altLang="en-US" sz="1100" dirty="0">
              <a:latin typeface="Times New Roman" pitchFamily="18" charset="0"/>
              <a:cs typeface="Times New Roman" pitchFamily="18" charset="0"/>
            </a:endParaRPr>
          </a:p>
        </p:txBody>
      </p:sp>
      <p:sp>
        <p:nvSpPr>
          <p:cNvPr id="47" name="左大括号 46">
            <a:extLst>
              <a:ext uri="{FF2B5EF4-FFF2-40B4-BE49-F238E27FC236}">
                <a16:creationId xmlns:a16="http://schemas.microsoft.com/office/drawing/2014/main" id="{35D16C62-9329-0870-78C1-25F72885ED4F}"/>
              </a:ext>
            </a:extLst>
          </p:cNvPr>
          <p:cNvSpPr/>
          <p:nvPr/>
        </p:nvSpPr>
        <p:spPr>
          <a:xfrm>
            <a:off x="8570825" y="311802"/>
            <a:ext cx="233082" cy="168061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20779D1F-8397-196D-3D47-835ADD085264}"/>
              </a:ext>
            </a:extLst>
          </p:cNvPr>
          <p:cNvSpPr/>
          <p:nvPr/>
        </p:nvSpPr>
        <p:spPr>
          <a:xfrm>
            <a:off x="5025581" y="4439553"/>
            <a:ext cx="217414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工業品市場（</a:t>
            </a:r>
            <a:r>
              <a:rPr lang="en-US" altLang="zh-CN" sz="1100" dirty="0">
                <a:solidFill>
                  <a:srgbClr val="000000"/>
                </a:solidFill>
                <a:latin typeface="Times New Roman" pitchFamily="18" charset="0"/>
                <a:cs typeface="Times New Roman" pitchFamily="18" charset="0"/>
              </a:rPr>
              <a:t>Industrial Market</a:t>
            </a:r>
            <a:r>
              <a:rPr lang="zh-CN" altLang="en-US" sz="1100" dirty="0">
                <a:solidFill>
                  <a:srgbClr val="000000"/>
                </a:solidFill>
                <a:latin typeface="Times New Roman" pitchFamily="18" charset="0"/>
                <a:cs typeface="Times New Roman" pitchFamily="18" charset="0"/>
              </a:rPr>
              <a:t>）</a:t>
            </a:r>
          </a:p>
        </p:txBody>
      </p:sp>
      <p:sp>
        <p:nvSpPr>
          <p:cNvPr id="65" name="左大括号 64">
            <a:extLst>
              <a:ext uri="{FF2B5EF4-FFF2-40B4-BE49-F238E27FC236}">
                <a16:creationId xmlns:a16="http://schemas.microsoft.com/office/drawing/2014/main" id="{B75E6BA7-0C38-454F-2B5A-457B80D92C3C}"/>
              </a:ext>
            </a:extLst>
          </p:cNvPr>
          <p:cNvSpPr/>
          <p:nvPr/>
        </p:nvSpPr>
        <p:spPr>
          <a:xfrm>
            <a:off x="4783702" y="2086376"/>
            <a:ext cx="241880" cy="378000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0D358F80-25DD-B408-6D44-19F21DA3ABA9}"/>
              </a:ext>
            </a:extLst>
          </p:cNvPr>
          <p:cNvSpPr/>
          <p:nvPr/>
        </p:nvSpPr>
        <p:spPr>
          <a:xfrm>
            <a:off x="4400951" y="3612600"/>
            <a:ext cx="379508" cy="593560"/>
          </a:xfrm>
          <a:prstGeom prst="rect">
            <a:avLst/>
          </a:prstGeom>
        </p:spPr>
        <p:txBody>
          <a:bodyPr wrap="square" anchor="ctr" anchorCtr="1">
            <a:spAutoFit/>
          </a:bodyPr>
          <a:lstStyle/>
          <a:p>
            <a:pPr algn="ctr">
              <a:lnSpc>
                <a:spcPct val="150000"/>
              </a:lnSpc>
            </a:pPr>
            <a:r>
              <a:rPr lang="en-US" altLang="zh-CN" sz="2400" dirty="0">
                <a:solidFill>
                  <a:srgbClr val="000000"/>
                </a:solidFill>
                <a:latin typeface="华文仿宋" panose="02010600040101010101" pitchFamily="2" charset="-122"/>
                <a:ea typeface="华文仿宋" panose="02010600040101010101" pitchFamily="2" charset="-122"/>
                <a:cs typeface="Times New Roman" pitchFamily="18" charset="0"/>
              </a:rPr>
              <a:t>…</a:t>
            </a:r>
            <a:endParaRPr lang="zh-TW" altLang="en-US" sz="2400" dirty="0">
              <a:latin typeface="华文仿宋" panose="02010600040101010101" pitchFamily="2" charset="-122"/>
              <a:ea typeface="华文仿宋" panose="02010600040101010101" pitchFamily="2" charset="-122"/>
              <a:cs typeface="Times New Roman" pitchFamily="18" charset="0"/>
            </a:endParaRPr>
          </a:p>
        </p:txBody>
      </p:sp>
      <p:sp>
        <p:nvSpPr>
          <p:cNvPr id="3" name="矩形 2">
            <a:extLst>
              <a:ext uri="{FF2B5EF4-FFF2-40B4-BE49-F238E27FC236}">
                <a16:creationId xmlns:a16="http://schemas.microsoft.com/office/drawing/2014/main" id="{4C7B88E5-98CF-1DDD-B2E5-2886F9E15DF5}"/>
              </a:ext>
            </a:extLst>
          </p:cNvPr>
          <p:cNvSpPr/>
          <p:nvPr/>
        </p:nvSpPr>
        <p:spPr>
          <a:xfrm>
            <a:off x="8807150" y="244645"/>
            <a:ext cx="183077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、人口</a:t>
            </a:r>
            <a:r>
              <a:rPr lang="zh-CN" altLang="en-US" sz="1100" dirty="0">
                <a:solidFill>
                  <a:srgbClr val="000000"/>
                </a:solidFill>
                <a:latin typeface="Times New Roman" pitchFamily="18" charset="0"/>
                <a:cs typeface="Times New Roman" pitchFamily="18" charset="0"/>
              </a:rPr>
              <a:t>數量</a:t>
            </a:r>
            <a:r>
              <a:rPr lang="zh-TW" altLang="en-US" sz="1100" dirty="0">
                <a:solidFill>
                  <a:srgbClr val="000000"/>
                </a:solidFill>
                <a:latin typeface="Times New Roman" pitchFamily="18" charset="0"/>
                <a:cs typeface="Times New Roman" pitchFamily="18" charset="0"/>
              </a:rPr>
              <a:t>及其</a:t>
            </a:r>
            <a:r>
              <a:rPr lang="zh-CN" altLang="en-US" sz="1100" dirty="0">
                <a:solidFill>
                  <a:srgbClr val="000000"/>
                </a:solidFill>
                <a:latin typeface="Times New Roman" pitchFamily="18" charset="0"/>
                <a:cs typeface="Times New Roman" pitchFamily="18" charset="0"/>
              </a:rPr>
              <a:t>時空</a:t>
            </a:r>
            <a:r>
              <a:rPr lang="zh-TW" altLang="en-US" sz="1100" dirty="0">
                <a:solidFill>
                  <a:srgbClr val="000000"/>
                </a:solidFill>
                <a:latin typeface="Times New Roman" pitchFamily="18" charset="0"/>
                <a:cs typeface="Times New Roman" pitchFamily="18" charset="0"/>
              </a:rPr>
              <a:t>分布</a:t>
            </a:r>
            <a:endParaRPr lang="zh-TW" altLang="en-US" sz="1100" dirty="0">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2F1CB547-ECD6-165D-B9BB-B7352F797E35}"/>
              </a:ext>
            </a:extLst>
          </p:cNvPr>
          <p:cNvSpPr/>
          <p:nvPr/>
        </p:nvSpPr>
        <p:spPr>
          <a:xfrm>
            <a:off x="8807146" y="603501"/>
            <a:ext cx="18307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、年齡</a:t>
            </a:r>
          </a:p>
        </p:txBody>
      </p:sp>
      <p:sp>
        <p:nvSpPr>
          <p:cNvPr id="5" name="矩形 4">
            <a:extLst>
              <a:ext uri="{FF2B5EF4-FFF2-40B4-BE49-F238E27FC236}">
                <a16:creationId xmlns:a16="http://schemas.microsoft.com/office/drawing/2014/main" id="{BC339274-BB7E-71D7-DA0D-D9C1B5DF79E3}"/>
              </a:ext>
            </a:extLst>
          </p:cNvPr>
          <p:cNvSpPr/>
          <p:nvPr/>
        </p:nvSpPr>
        <p:spPr>
          <a:xfrm>
            <a:off x="8807145" y="962357"/>
            <a:ext cx="1830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、性別</a:t>
            </a:r>
          </a:p>
        </p:txBody>
      </p:sp>
      <p:sp>
        <p:nvSpPr>
          <p:cNvPr id="6" name="矩形 5">
            <a:extLst>
              <a:ext uri="{FF2B5EF4-FFF2-40B4-BE49-F238E27FC236}">
                <a16:creationId xmlns:a16="http://schemas.microsoft.com/office/drawing/2014/main" id="{04DD7E98-D070-1080-2769-EC81B5DD1653}"/>
              </a:ext>
            </a:extLst>
          </p:cNvPr>
          <p:cNvSpPr/>
          <p:nvPr/>
        </p:nvSpPr>
        <p:spPr>
          <a:xfrm>
            <a:off x="8807145" y="1321213"/>
            <a:ext cx="1830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、職業</a:t>
            </a:r>
          </a:p>
        </p:txBody>
      </p:sp>
      <p:sp>
        <p:nvSpPr>
          <p:cNvPr id="7" name="矩形 6">
            <a:extLst>
              <a:ext uri="{FF2B5EF4-FFF2-40B4-BE49-F238E27FC236}">
                <a16:creationId xmlns:a16="http://schemas.microsoft.com/office/drawing/2014/main" id="{EF1282C7-015D-A34B-E7F3-826729D2511E}"/>
              </a:ext>
            </a:extLst>
          </p:cNvPr>
          <p:cNvSpPr/>
          <p:nvPr/>
        </p:nvSpPr>
        <p:spPr>
          <a:xfrm>
            <a:off x="8807143" y="1680069"/>
            <a:ext cx="18307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、接受教育背景</a:t>
            </a:r>
          </a:p>
        </p:txBody>
      </p:sp>
      <p:sp>
        <p:nvSpPr>
          <p:cNvPr id="10" name="矩形 9">
            <a:extLst>
              <a:ext uri="{FF2B5EF4-FFF2-40B4-BE49-F238E27FC236}">
                <a16:creationId xmlns:a16="http://schemas.microsoft.com/office/drawing/2014/main" id="{15C3E0DC-9F93-1B00-F01A-CE2E34407351}"/>
              </a:ext>
            </a:extLst>
          </p:cNvPr>
          <p:cNvSpPr/>
          <p:nvPr/>
        </p:nvSpPr>
        <p:spPr>
          <a:xfrm>
            <a:off x="8807141" y="2055660"/>
            <a:ext cx="1830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、所得（</a:t>
            </a:r>
            <a:r>
              <a:rPr lang="en-US" altLang="zh-TW" sz="1100" dirty="0">
                <a:solidFill>
                  <a:srgbClr val="000000"/>
                </a:solidFill>
                <a:latin typeface="Times New Roman" pitchFamily="18" charset="0"/>
                <a:cs typeface="Times New Roman" pitchFamily="18" charset="0"/>
              </a:rPr>
              <a:t>Income</a:t>
            </a:r>
            <a:r>
              <a:rPr lang="zh-TW" altLang="en-US" sz="1100" dirty="0">
                <a:solidFill>
                  <a:srgbClr val="000000"/>
                </a:solidFill>
                <a:latin typeface="Times New Roman" pitchFamily="18" charset="0"/>
                <a:cs typeface="Times New Roman" pitchFamily="18" charset="0"/>
              </a:rPr>
              <a:t>）</a:t>
            </a:r>
          </a:p>
        </p:txBody>
      </p:sp>
      <p:sp>
        <p:nvSpPr>
          <p:cNvPr id="17" name="左大括号 16">
            <a:extLst>
              <a:ext uri="{FF2B5EF4-FFF2-40B4-BE49-F238E27FC236}">
                <a16:creationId xmlns:a16="http://schemas.microsoft.com/office/drawing/2014/main" id="{0F509077-124C-72EC-6517-01B7EC607F05}"/>
              </a:ext>
            </a:extLst>
          </p:cNvPr>
          <p:cNvSpPr/>
          <p:nvPr/>
        </p:nvSpPr>
        <p:spPr>
          <a:xfrm>
            <a:off x="8564607" y="2113272"/>
            <a:ext cx="239295" cy="98260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6BEDF9B-D504-C4E0-143E-71F7EA7A9356}"/>
              </a:ext>
            </a:extLst>
          </p:cNvPr>
          <p:cNvSpPr/>
          <p:nvPr/>
        </p:nvSpPr>
        <p:spPr>
          <a:xfrm>
            <a:off x="8803903" y="2422898"/>
            <a:ext cx="183401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、信用（</a:t>
            </a:r>
            <a:r>
              <a:rPr lang="en-US" altLang="zh-CN" sz="1100" dirty="0">
                <a:solidFill>
                  <a:srgbClr val="000000"/>
                </a:solidFill>
                <a:latin typeface="Times New Roman" pitchFamily="18" charset="0"/>
                <a:cs typeface="Times New Roman" pitchFamily="18" charset="0"/>
              </a:rPr>
              <a:t>Credit</a:t>
            </a:r>
            <a:r>
              <a:rPr lang="zh-CN" altLang="en-US" sz="1100" dirty="0">
                <a:solidFill>
                  <a:srgbClr val="000000"/>
                </a:solidFill>
                <a:latin typeface="Times New Roman" pitchFamily="18" charset="0"/>
                <a:cs typeface="Times New Roman" pitchFamily="18" charset="0"/>
              </a:rPr>
              <a:t>）</a:t>
            </a:r>
          </a:p>
        </p:txBody>
      </p:sp>
      <p:sp>
        <p:nvSpPr>
          <p:cNvPr id="19" name="矩形 18">
            <a:extLst>
              <a:ext uri="{FF2B5EF4-FFF2-40B4-BE49-F238E27FC236}">
                <a16:creationId xmlns:a16="http://schemas.microsoft.com/office/drawing/2014/main" id="{E6399E6A-B294-EBD4-E45E-E3CFD1351668}"/>
              </a:ext>
            </a:extLst>
          </p:cNvPr>
          <p:cNvSpPr/>
          <p:nvPr/>
        </p:nvSpPr>
        <p:spPr>
          <a:xfrm>
            <a:off x="8803899" y="2781754"/>
            <a:ext cx="183401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CN" altLang="en-US" sz="1100" dirty="0">
                <a:solidFill>
                  <a:srgbClr val="000000"/>
                </a:solidFill>
                <a:latin typeface="Times New Roman" pitchFamily="18" charset="0"/>
                <a:cs typeface="Times New Roman" pitchFamily="18" charset="0"/>
              </a:rPr>
              <a:t>、財產（</a:t>
            </a:r>
            <a:r>
              <a:rPr lang="en-US" altLang="zh-CN" sz="1100" dirty="0">
                <a:solidFill>
                  <a:srgbClr val="000000"/>
                </a:solidFill>
                <a:latin typeface="Times New Roman" pitchFamily="18" charset="0"/>
                <a:cs typeface="Times New Roman" pitchFamily="18" charset="0"/>
              </a:rPr>
              <a:t>Private Property</a:t>
            </a:r>
            <a:r>
              <a:rPr lang="zh-CN" altLang="en-US" sz="1100" dirty="0">
                <a:solidFill>
                  <a:srgbClr val="000000"/>
                </a:solidFill>
                <a:latin typeface="Times New Roman" pitchFamily="18" charset="0"/>
                <a:cs typeface="Times New Roman" pitchFamily="18" charset="0"/>
              </a:rPr>
              <a:t>）</a:t>
            </a:r>
          </a:p>
        </p:txBody>
      </p:sp>
      <p:sp>
        <p:nvSpPr>
          <p:cNvPr id="20" name="矩形 19">
            <a:extLst>
              <a:ext uri="{FF2B5EF4-FFF2-40B4-BE49-F238E27FC236}">
                <a16:creationId xmlns:a16="http://schemas.microsoft.com/office/drawing/2014/main" id="{41565A9A-EB33-C322-E690-593A2A3B5713}"/>
              </a:ext>
            </a:extLst>
          </p:cNvPr>
          <p:cNvSpPr/>
          <p:nvPr/>
        </p:nvSpPr>
        <p:spPr>
          <a:xfrm>
            <a:off x="7475470" y="3113715"/>
            <a:ext cx="1130365"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支用願望因素</a:t>
            </a:r>
            <a:endParaRPr lang="zh-TW" altLang="en-US" sz="1100" dirty="0">
              <a:latin typeface="Times New Roman" pitchFamily="18" charset="0"/>
              <a:cs typeface="Times New Roman" pitchFamily="18" charset="0"/>
            </a:endParaRPr>
          </a:p>
        </p:txBody>
      </p:sp>
      <p:sp>
        <p:nvSpPr>
          <p:cNvPr id="41" name="矩形 40">
            <a:extLst>
              <a:ext uri="{FF2B5EF4-FFF2-40B4-BE49-F238E27FC236}">
                <a16:creationId xmlns:a16="http://schemas.microsoft.com/office/drawing/2014/main" id="{A48CF524-5B8B-53A8-CC7C-D4B4930E1F6E}"/>
              </a:ext>
            </a:extLst>
          </p:cNvPr>
          <p:cNvSpPr/>
          <p:nvPr/>
        </p:nvSpPr>
        <p:spPr>
          <a:xfrm>
            <a:off x="7475478" y="3512878"/>
            <a:ext cx="183077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、較少的購買者</a:t>
            </a:r>
          </a:p>
        </p:txBody>
      </p:sp>
      <p:sp>
        <p:nvSpPr>
          <p:cNvPr id="52" name="矩形 51">
            <a:extLst>
              <a:ext uri="{FF2B5EF4-FFF2-40B4-BE49-F238E27FC236}">
                <a16:creationId xmlns:a16="http://schemas.microsoft.com/office/drawing/2014/main" id="{8F0BCF98-18D4-B158-439B-55E708F3CBB9}"/>
              </a:ext>
            </a:extLst>
          </p:cNvPr>
          <p:cNvSpPr/>
          <p:nvPr/>
        </p:nvSpPr>
        <p:spPr>
          <a:xfrm>
            <a:off x="7475474" y="3883926"/>
            <a:ext cx="1830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、大金額的購買者</a:t>
            </a:r>
          </a:p>
        </p:txBody>
      </p:sp>
      <p:sp>
        <p:nvSpPr>
          <p:cNvPr id="53" name="矩形 52">
            <a:extLst>
              <a:ext uri="{FF2B5EF4-FFF2-40B4-BE49-F238E27FC236}">
                <a16:creationId xmlns:a16="http://schemas.microsoft.com/office/drawing/2014/main" id="{D9BDC11B-8184-C09B-5608-8017A36ABD07}"/>
              </a:ext>
            </a:extLst>
          </p:cNvPr>
          <p:cNvSpPr/>
          <p:nvPr/>
        </p:nvSpPr>
        <p:spPr>
          <a:xfrm>
            <a:off x="7475473" y="4242782"/>
            <a:ext cx="1830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、地理位置集中的購買者</a:t>
            </a:r>
          </a:p>
        </p:txBody>
      </p:sp>
      <p:sp>
        <p:nvSpPr>
          <p:cNvPr id="54" name="矩形 53">
            <a:extLst>
              <a:ext uri="{FF2B5EF4-FFF2-40B4-BE49-F238E27FC236}">
                <a16:creationId xmlns:a16="http://schemas.microsoft.com/office/drawing/2014/main" id="{3FAB6E19-E96D-F4D2-F2BC-FE174C38C950}"/>
              </a:ext>
            </a:extLst>
          </p:cNvPr>
          <p:cNvSpPr/>
          <p:nvPr/>
        </p:nvSpPr>
        <p:spPr>
          <a:xfrm>
            <a:off x="7475473" y="4601638"/>
            <a:ext cx="1830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、低價格彈性的需求</a:t>
            </a:r>
          </a:p>
        </p:txBody>
      </p:sp>
      <p:sp>
        <p:nvSpPr>
          <p:cNvPr id="55" name="矩形 54">
            <a:extLst>
              <a:ext uri="{FF2B5EF4-FFF2-40B4-BE49-F238E27FC236}">
                <a16:creationId xmlns:a16="http://schemas.microsoft.com/office/drawing/2014/main" id="{94019C2B-9017-9117-E454-D964A9C8B7F5}"/>
              </a:ext>
            </a:extLst>
          </p:cNvPr>
          <p:cNvSpPr/>
          <p:nvPr/>
        </p:nvSpPr>
        <p:spPr>
          <a:xfrm>
            <a:off x="7475471" y="4960494"/>
            <a:ext cx="18307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、衍生的需求</a:t>
            </a:r>
          </a:p>
        </p:txBody>
      </p:sp>
      <p:sp>
        <p:nvSpPr>
          <p:cNvPr id="56" name="矩形 55">
            <a:extLst>
              <a:ext uri="{FF2B5EF4-FFF2-40B4-BE49-F238E27FC236}">
                <a16:creationId xmlns:a16="http://schemas.microsoft.com/office/drawing/2014/main" id="{B07F206F-7125-D356-9DBE-545EDB2A4C11}"/>
              </a:ext>
            </a:extLst>
          </p:cNvPr>
          <p:cNvSpPr/>
          <p:nvPr/>
        </p:nvSpPr>
        <p:spPr>
          <a:xfrm>
            <a:off x="7475469" y="5309190"/>
            <a:ext cx="1830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、專業的購買者</a:t>
            </a:r>
          </a:p>
        </p:txBody>
      </p:sp>
      <p:sp>
        <p:nvSpPr>
          <p:cNvPr id="58" name="左大括号 57">
            <a:extLst>
              <a:ext uri="{FF2B5EF4-FFF2-40B4-BE49-F238E27FC236}">
                <a16:creationId xmlns:a16="http://schemas.microsoft.com/office/drawing/2014/main" id="{FC2BDE94-D4FF-D496-A180-A81CFDCBD866}"/>
              </a:ext>
            </a:extLst>
          </p:cNvPr>
          <p:cNvSpPr/>
          <p:nvPr/>
        </p:nvSpPr>
        <p:spPr>
          <a:xfrm>
            <a:off x="7201162" y="3570488"/>
            <a:ext cx="229483" cy="205282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228B5910-A735-AC34-662F-1B910AF4BBCD}"/>
              </a:ext>
            </a:extLst>
          </p:cNvPr>
          <p:cNvSpPr/>
          <p:nvPr/>
        </p:nvSpPr>
        <p:spPr>
          <a:xfrm>
            <a:off x="5025580" y="5430257"/>
            <a:ext cx="2174147" cy="593560"/>
          </a:xfrm>
          <a:prstGeom prst="rect">
            <a:avLst/>
          </a:prstGeom>
        </p:spPr>
        <p:txBody>
          <a:bodyPr wrap="square" anchor="ctr" anchorCtr="0">
            <a:spAutoFit/>
          </a:bodyPr>
          <a:lstStyle/>
          <a:p>
            <a:pPr>
              <a:lnSpc>
                <a:spcPct val="150000"/>
              </a:lnSpc>
            </a:pPr>
            <a:r>
              <a:rPr lang="en-US" altLang="zh-CN" sz="2400" dirty="0">
                <a:solidFill>
                  <a:srgbClr val="000000"/>
                </a:solidFill>
                <a:latin typeface="华文仿宋" panose="02010600040101010101" pitchFamily="2" charset="-122"/>
                <a:ea typeface="华文仿宋" panose="02010600040101010101" pitchFamily="2" charset="-122"/>
                <a:cs typeface="Times New Roman" pitchFamily="18" charset="0"/>
              </a:rPr>
              <a:t>…</a:t>
            </a:r>
            <a:endParaRPr lang="zh-CN" altLang="en-US" sz="2400" dirty="0">
              <a:solidFill>
                <a:srgbClr val="000000"/>
              </a:solidFill>
              <a:latin typeface="华文仿宋" panose="02010600040101010101" pitchFamily="2" charset="-122"/>
              <a:ea typeface="华文仿宋" panose="02010600040101010101" pitchFamily="2" charset="-122"/>
              <a:cs typeface="Times New Roman" pitchFamily="18" charset="0"/>
            </a:endParaRPr>
          </a:p>
        </p:txBody>
      </p:sp>
      <p:graphicFrame>
        <p:nvGraphicFramePr>
          <p:cNvPr id="12" name="图表 11">
            <a:extLst>
              <a:ext uri="{FF2B5EF4-FFF2-40B4-BE49-F238E27FC236}">
                <a16:creationId xmlns:a16="http://schemas.microsoft.com/office/drawing/2014/main" id="{799D5CD1-A285-D337-D4DD-15579D9A1944}"/>
              </a:ext>
            </a:extLst>
          </p:cNvPr>
          <p:cNvGraphicFramePr/>
          <p:nvPr>
            <p:extLst>
              <p:ext uri="{D42A27DB-BD31-4B8C-83A1-F6EECF244321}">
                <p14:modId xmlns:p14="http://schemas.microsoft.com/office/powerpoint/2010/main" val="2592859886"/>
              </p:ext>
            </p:extLst>
          </p:nvPr>
        </p:nvGraphicFramePr>
        <p:xfrm>
          <a:off x="190209" y="930038"/>
          <a:ext cx="3975739" cy="3214200"/>
        </p:xfrm>
        <a:graphic>
          <a:graphicData uri="http://schemas.openxmlformats.org/drawingml/2006/chart">
            <c:chart xmlns:c="http://schemas.openxmlformats.org/drawingml/2006/chart" xmlns:r="http://schemas.openxmlformats.org/officeDocument/2006/relationships" r:id="rId3"/>
          </a:graphicData>
        </a:graphic>
      </p:graphicFrame>
      <p:sp>
        <p:nvSpPr>
          <p:cNvPr id="15" name="标题 1">
            <a:extLst>
              <a:ext uri="{FF2B5EF4-FFF2-40B4-BE49-F238E27FC236}">
                <a16:creationId xmlns:a16="http://schemas.microsoft.com/office/drawing/2014/main" id="{AB0C6E13-AE7F-C7E9-4C81-5168328F67F2}"/>
              </a:ext>
            </a:extLst>
          </p:cNvPr>
          <p:cNvSpPr txBox="1">
            <a:spLocks/>
          </p:cNvSpPr>
          <p:nvPr/>
        </p:nvSpPr>
        <p:spPr bwMode="auto">
          <a:xfrm>
            <a:off x="44767" y="60568"/>
            <a:ext cx="6862637"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16" name="矩形 3">
            <a:extLst>
              <a:ext uri="{FF2B5EF4-FFF2-40B4-BE49-F238E27FC236}">
                <a16:creationId xmlns:a16="http://schemas.microsoft.com/office/drawing/2014/main" id="{4CA4CD20-12EA-8DE8-A340-96D833BE35C4}"/>
              </a:ext>
            </a:extLst>
          </p:cNvPr>
          <p:cNvSpPr>
            <a:spLocks noChangeArrowheads="1"/>
          </p:cNvSpPr>
          <p:nvPr/>
        </p:nvSpPr>
        <p:spPr bwMode="auto">
          <a:xfrm>
            <a:off x="48707" y="240082"/>
            <a:ext cx="767505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與消費者洞察</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Consumer Insight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9553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544747" y="527155"/>
            <a:ext cx="7821039"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無店鋪販賣（虛擬通路販賣）經營要點</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B9FCB94E-1378-8EDB-3056-450A58640C4C}"/>
              </a:ext>
            </a:extLst>
          </p:cNvPr>
          <p:cNvSpPr/>
          <p:nvPr/>
        </p:nvSpPr>
        <p:spPr>
          <a:xfrm>
            <a:off x="1468879" y="3160543"/>
            <a:ext cx="1478601"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無店鋪販賣經營要點</a:t>
            </a:r>
          </a:p>
        </p:txBody>
      </p:sp>
      <p:sp>
        <p:nvSpPr>
          <p:cNvPr id="3" name="矩形 2">
            <a:extLst>
              <a:ext uri="{FF2B5EF4-FFF2-40B4-BE49-F238E27FC236}">
                <a16:creationId xmlns:a16="http://schemas.microsoft.com/office/drawing/2014/main" id="{9C611C59-87C7-F816-A3A2-52630B9F92E2}"/>
              </a:ext>
            </a:extLst>
          </p:cNvPr>
          <p:cNvSpPr/>
          <p:nvPr/>
        </p:nvSpPr>
        <p:spPr>
          <a:xfrm>
            <a:off x="3222229" y="895657"/>
            <a:ext cx="72090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、要建立完善的客戶資料檔案（</a:t>
            </a:r>
            <a:r>
              <a:rPr lang="en-US" altLang="zh-TW" sz="1100" dirty="0">
                <a:solidFill>
                  <a:srgbClr val="000000"/>
                </a:solidFill>
                <a:latin typeface="Times New Roman" pitchFamily="18" charset="0"/>
                <a:cs typeface="Times New Roman" pitchFamily="18" charset="0"/>
              </a:rPr>
              <a:t>CRM</a:t>
            </a:r>
            <a:r>
              <a:rPr lang="zh-TW" altLang="en-US" sz="1100" dirty="0">
                <a:solidFill>
                  <a:srgbClr val="000000"/>
                </a:solidFill>
                <a:latin typeface="Times New Roman" pitchFamily="18" charset="0"/>
                <a:cs typeface="Times New Roman" pitchFamily="18" charset="0"/>
              </a:rPr>
              <a:t>，顧客關係管理的一種資訊系統）。</a:t>
            </a:r>
          </a:p>
        </p:txBody>
      </p:sp>
      <p:sp>
        <p:nvSpPr>
          <p:cNvPr id="5" name="左大括号 4">
            <a:extLst>
              <a:ext uri="{FF2B5EF4-FFF2-40B4-BE49-F238E27FC236}">
                <a16:creationId xmlns:a16="http://schemas.microsoft.com/office/drawing/2014/main" id="{063E1B24-2888-4980-C777-FA657F73DD4E}"/>
              </a:ext>
            </a:extLst>
          </p:cNvPr>
          <p:cNvSpPr/>
          <p:nvPr/>
        </p:nvSpPr>
        <p:spPr>
          <a:xfrm>
            <a:off x="2947026" y="944567"/>
            <a:ext cx="264989" cy="478698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8991015-0E31-4313-BB60-266AD52F4F00}"/>
              </a:ext>
            </a:extLst>
          </p:cNvPr>
          <p:cNvSpPr/>
          <p:nvPr/>
        </p:nvSpPr>
        <p:spPr>
          <a:xfrm>
            <a:off x="3222228" y="1215698"/>
            <a:ext cx="72090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、產品要具備足夠之特色（或銷售獨特點）。</a:t>
            </a:r>
          </a:p>
        </p:txBody>
      </p:sp>
      <p:sp>
        <p:nvSpPr>
          <p:cNvPr id="7" name="矩形 6">
            <a:extLst>
              <a:ext uri="{FF2B5EF4-FFF2-40B4-BE49-F238E27FC236}">
                <a16:creationId xmlns:a16="http://schemas.microsoft.com/office/drawing/2014/main" id="{4548C34D-F285-1CB1-F97C-5C6B3C5A09DA}"/>
              </a:ext>
            </a:extLst>
          </p:cNvPr>
          <p:cNvSpPr/>
          <p:nvPr/>
        </p:nvSpPr>
        <p:spPr>
          <a:xfrm>
            <a:off x="3222229" y="1535745"/>
            <a:ext cx="72090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、訂價要合理，不應比店面貴。</a:t>
            </a:r>
          </a:p>
        </p:txBody>
      </p:sp>
      <p:sp>
        <p:nvSpPr>
          <p:cNvPr id="10" name="矩形 9">
            <a:extLst>
              <a:ext uri="{FF2B5EF4-FFF2-40B4-BE49-F238E27FC236}">
                <a16:creationId xmlns:a16="http://schemas.microsoft.com/office/drawing/2014/main" id="{14ECC5C1-14BD-B663-94D4-49D7FC1CF752}"/>
              </a:ext>
            </a:extLst>
          </p:cNvPr>
          <p:cNvSpPr/>
          <p:nvPr/>
        </p:nvSpPr>
        <p:spPr>
          <a:xfrm>
            <a:off x="3222229" y="1855801"/>
            <a:ext cx="72090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、要建立快速的配送系統（委外處理）（宅配公司已日趨普及進步）。</a:t>
            </a:r>
          </a:p>
        </p:txBody>
      </p:sp>
      <p:sp>
        <p:nvSpPr>
          <p:cNvPr id="11" name="矩形 10">
            <a:extLst>
              <a:ext uri="{FF2B5EF4-FFF2-40B4-BE49-F238E27FC236}">
                <a16:creationId xmlns:a16="http://schemas.microsoft.com/office/drawing/2014/main" id="{C3846898-5216-0906-0254-287DCF6C9A1B}"/>
              </a:ext>
            </a:extLst>
          </p:cNvPr>
          <p:cNvSpPr/>
          <p:nvPr/>
        </p:nvSpPr>
        <p:spPr>
          <a:xfrm>
            <a:off x="3222227" y="2175838"/>
            <a:ext cx="72090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、要有負責任的售後服務作業（</a:t>
            </a:r>
            <a:r>
              <a:rPr lang="zh-CN" altLang="en-US" sz="1100" dirty="0">
                <a:solidFill>
                  <a:srgbClr val="000000"/>
                </a:solidFill>
                <a:latin typeface="Times New Roman" pitchFamily="18" charset="0"/>
                <a:cs typeface="Times New Roman" pitchFamily="18" charset="0"/>
              </a:rPr>
              <a:t>客服中心平臺</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2C6ADDA9-93D5-0F7F-C0FE-9CDF39E2380B}"/>
              </a:ext>
            </a:extLst>
          </p:cNvPr>
          <p:cNvSpPr/>
          <p:nvPr/>
        </p:nvSpPr>
        <p:spPr>
          <a:xfrm>
            <a:off x="3222228" y="2505613"/>
            <a:ext cx="72090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、要建立企業形象及商譽，讓消費者信任。</a:t>
            </a:r>
          </a:p>
        </p:txBody>
      </p:sp>
      <p:sp>
        <p:nvSpPr>
          <p:cNvPr id="13" name="矩形 12">
            <a:extLst>
              <a:ext uri="{FF2B5EF4-FFF2-40B4-BE49-F238E27FC236}">
                <a16:creationId xmlns:a16="http://schemas.microsoft.com/office/drawing/2014/main" id="{C527F71A-7396-A08D-FB6E-81BEA05F27BA}"/>
              </a:ext>
            </a:extLst>
          </p:cNvPr>
          <p:cNvSpPr/>
          <p:nvPr/>
        </p:nvSpPr>
        <p:spPr>
          <a:xfrm>
            <a:off x="3218985" y="2828222"/>
            <a:ext cx="72090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、要有一套規劃完善的經營管理制度與資訊系統（電話訂購、物流出貨、信用卡刷卡金流及商品資訊四大系統）。</a:t>
            </a:r>
          </a:p>
        </p:txBody>
      </p:sp>
      <p:sp>
        <p:nvSpPr>
          <p:cNvPr id="14" name="矩形 13">
            <a:extLst>
              <a:ext uri="{FF2B5EF4-FFF2-40B4-BE49-F238E27FC236}">
                <a16:creationId xmlns:a16="http://schemas.microsoft.com/office/drawing/2014/main" id="{10D01C4C-04F1-B85C-3A0E-258EE333522B}"/>
              </a:ext>
            </a:extLst>
          </p:cNvPr>
          <p:cNvSpPr/>
          <p:nvPr/>
        </p:nvSpPr>
        <p:spPr>
          <a:xfrm>
            <a:off x="3218984" y="3148263"/>
            <a:ext cx="72090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、要擇定適合做無店鋪販賣之產品類別。</a:t>
            </a:r>
          </a:p>
        </p:txBody>
      </p:sp>
      <p:sp>
        <p:nvSpPr>
          <p:cNvPr id="15" name="矩形 14">
            <a:extLst>
              <a:ext uri="{FF2B5EF4-FFF2-40B4-BE49-F238E27FC236}">
                <a16:creationId xmlns:a16="http://schemas.microsoft.com/office/drawing/2014/main" id="{E9CFEC1E-257D-64F2-BA5D-10F97733BFA1}"/>
              </a:ext>
            </a:extLst>
          </p:cNvPr>
          <p:cNvSpPr/>
          <p:nvPr/>
        </p:nvSpPr>
        <p:spPr>
          <a:xfrm>
            <a:off x="3218985" y="3468310"/>
            <a:ext cx="72090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、要努力開展行銷動作，建立消費者心目中的品牌知名度。</a:t>
            </a:r>
          </a:p>
        </p:txBody>
      </p:sp>
      <p:sp>
        <p:nvSpPr>
          <p:cNvPr id="16" name="矩形 15">
            <a:extLst>
              <a:ext uri="{FF2B5EF4-FFF2-40B4-BE49-F238E27FC236}">
                <a16:creationId xmlns:a16="http://schemas.microsoft.com/office/drawing/2014/main" id="{AE5A3B5D-FFC7-1166-01BD-2F1ECD3BDBDB}"/>
              </a:ext>
            </a:extLst>
          </p:cNvPr>
          <p:cNvSpPr/>
          <p:nvPr/>
        </p:nvSpPr>
        <p:spPr>
          <a:xfrm>
            <a:off x="3218985" y="3788366"/>
            <a:ext cx="72090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、需有可信賴與安全的金流機制與銀行配合。</a:t>
            </a:r>
          </a:p>
        </p:txBody>
      </p:sp>
      <p:sp>
        <p:nvSpPr>
          <p:cNvPr id="17" name="矩形 16">
            <a:extLst>
              <a:ext uri="{FF2B5EF4-FFF2-40B4-BE49-F238E27FC236}">
                <a16:creationId xmlns:a16="http://schemas.microsoft.com/office/drawing/2014/main" id="{A51AFC38-C1CC-614C-BC55-1C96A84A4CD6}"/>
              </a:ext>
            </a:extLst>
          </p:cNvPr>
          <p:cNvSpPr/>
          <p:nvPr/>
        </p:nvSpPr>
        <p:spPr>
          <a:xfrm>
            <a:off x="3218983" y="4108403"/>
            <a:ext cx="72090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、推出分期付款（</a:t>
            </a:r>
            <a:r>
              <a:rPr lang="zh-CN" altLang="en-US" sz="1100" dirty="0">
                <a:solidFill>
                  <a:srgbClr val="000000"/>
                </a:solidFill>
                <a:latin typeface="Times New Roman" pitchFamily="18" charset="0"/>
                <a:cs typeface="Times New Roman" pitchFamily="18" charset="0"/>
              </a:rPr>
              <a:t>免息</a:t>
            </a:r>
            <a:r>
              <a:rPr lang="zh-TW" altLang="en-US" sz="1100" dirty="0">
                <a:solidFill>
                  <a:srgbClr val="000000"/>
                </a:solidFill>
                <a:latin typeface="Times New Roman" pitchFamily="18" charset="0"/>
                <a:cs typeface="Times New Roman" pitchFamily="18" charset="0"/>
              </a:rPr>
              <a:t>），從</a:t>
            </a:r>
            <a:r>
              <a:rPr lang="en-US" altLang="zh-TW" sz="1100" dirty="0">
                <a:solidFill>
                  <a:srgbClr val="000000"/>
                </a:solidFill>
                <a:latin typeface="Times New Roman" pitchFamily="18" charset="0"/>
                <a:cs typeface="Times New Roman" pitchFamily="18" charset="0"/>
              </a:rPr>
              <a:t>3~12</a:t>
            </a:r>
            <a:r>
              <a:rPr lang="zh-TW" altLang="en-US" sz="1100" dirty="0">
                <a:solidFill>
                  <a:srgbClr val="000000"/>
                </a:solidFill>
                <a:latin typeface="Times New Roman" pitchFamily="18" charset="0"/>
                <a:cs typeface="Times New Roman" pitchFamily="18" charset="0"/>
              </a:rPr>
              <a:t>期的分期，使消費者減低一次支出消費負擔，提升購買意願。</a:t>
            </a:r>
          </a:p>
        </p:txBody>
      </p:sp>
      <p:sp>
        <p:nvSpPr>
          <p:cNvPr id="18" name="矩形 17">
            <a:extLst>
              <a:ext uri="{FF2B5EF4-FFF2-40B4-BE49-F238E27FC236}">
                <a16:creationId xmlns:a16="http://schemas.microsoft.com/office/drawing/2014/main" id="{7569AAE3-5ED9-4A11-8DAD-80EE418EEB96}"/>
              </a:ext>
            </a:extLst>
          </p:cNvPr>
          <p:cNvSpPr/>
          <p:nvPr/>
        </p:nvSpPr>
        <p:spPr>
          <a:xfrm>
            <a:off x="3218984" y="4438178"/>
            <a:ext cx="72090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、七天鑑賞期之内，可無條件退貨。</a:t>
            </a:r>
          </a:p>
        </p:txBody>
      </p:sp>
      <p:sp>
        <p:nvSpPr>
          <p:cNvPr id="19" name="矩形 18">
            <a:extLst>
              <a:ext uri="{FF2B5EF4-FFF2-40B4-BE49-F238E27FC236}">
                <a16:creationId xmlns:a16="http://schemas.microsoft.com/office/drawing/2014/main" id="{8FBF9645-762A-94D5-8A53-B06A5C3D243A}"/>
              </a:ext>
            </a:extLst>
          </p:cNvPr>
          <p:cNvSpPr/>
          <p:nvPr/>
        </p:nvSpPr>
        <p:spPr>
          <a:xfrm>
            <a:off x="3215743" y="4767618"/>
            <a:ext cx="72090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13</a:t>
            </a:r>
            <a:r>
              <a:rPr lang="zh-CN" altLang="en-US" sz="1100" dirty="0">
                <a:solidFill>
                  <a:srgbClr val="000000"/>
                </a:solidFill>
                <a:latin typeface="Times New Roman" pitchFamily="18" charset="0"/>
                <a:cs typeface="Times New Roman" pitchFamily="18" charset="0"/>
              </a:rPr>
              <a:t>、七天之内必送到家中，都會區内三天内即會送到。</a:t>
            </a:r>
            <a:endParaRPr lang="zh-TW" altLang="en-US" sz="1100" dirty="0">
              <a:solidFill>
                <a:srgbClr val="000000"/>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3F3293C5-8905-BC9A-FD82-65E580E4198C}"/>
              </a:ext>
            </a:extLst>
          </p:cNvPr>
          <p:cNvSpPr/>
          <p:nvPr/>
        </p:nvSpPr>
        <p:spPr>
          <a:xfrm>
            <a:off x="3215741" y="5087655"/>
            <a:ext cx="72090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14</a:t>
            </a:r>
            <a:r>
              <a:rPr lang="zh-TW" altLang="en-US" sz="1100" dirty="0">
                <a:solidFill>
                  <a:srgbClr val="000000"/>
                </a:solidFill>
                <a:latin typeface="Times New Roman" pitchFamily="18" charset="0"/>
                <a:cs typeface="Times New Roman" pitchFamily="18" charset="0"/>
              </a:rPr>
              <a:t>、客服中心</a:t>
            </a:r>
            <a:r>
              <a:rPr lang="en-US" altLang="zh-TW" sz="1100" dirty="0">
                <a:solidFill>
                  <a:srgbClr val="000000"/>
                </a:solidFill>
                <a:latin typeface="Times New Roman" pitchFamily="18" charset="0"/>
                <a:cs typeface="Times New Roman" pitchFamily="18" charset="0"/>
              </a:rPr>
              <a:t>24</a:t>
            </a:r>
            <a:r>
              <a:rPr lang="zh-TW" altLang="en-US" sz="1100" dirty="0">
                <a:solidFill>
                  <a:srgbClr val="000000"/>
                </a:solidFill>
                <a:latin typeface="Times New Roman" pitchFamily="18" charset="0"/>
                <a:cs typeface="Times New Roman" pitchFamily="18" charset="0"/>
              </a:rPr>
              <a:t>小時無休接受電話訂購及售後服務詢答。</a:t>
            </a:r>
          </a:p>
        </p:txBody>
      </p:sp>
      <p:sp>
        <p:nvSpPr>
          <p:cNvPr id="21" name="矩形 20">
            <a:extLst>
              <a:ext uri="{FF2B5EF4-FFF2-40B4-BE49-F238E27FC236}">
                <a16:creationId xmlns:a16="http://schemas.microsoft.com/office/drawing/2014/main" id="{CCB6E78A-E51A-B431-4B37-A7C5297291CC}"/>
              </a:ext>
            </a:extLst>
          </p:cNvPr>
          <p:cNvSpPr/>
          <p:nvPr/>
        </p:nvSpPr>
        <p:spPr>
          <a:xfrm>
            <a:off x="3215742" y="5417430"/>
            <a:ext cx="720906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15</a:t>
            </a:r>
            <a:r>
              <a:rPr lang="zh-TW" altLang="en-US" sz="1100" dirty="0">
                <a:solidFill>
                  <a:srgbClr val="000000"/>
                </a:solidFill>
                <a:latin typeface="Times New Roman" pitchFamily="18" charset="0"/>
                <a:cs typeface="Times New Roman" pitchFamily="18" charset="0"/>
              </a:rPr>
              <a:t>、免費型錄供人在便利商店取拿，或是免費寄到數十萬會員家去。</a:t>
            </a:r>
          </a:p>
        </p:txBody>
      </p:sp>
    </p:spTree>
    <p:extLst>
      <p:ext uri="{BB962C8B-B14F-4D97-AF65-F5344CB8AC3E}">
        <p14:creationId xmlns:p14="http://schemas.microsoft.com/office/powerpoint/2010/main" val="1706247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214" y="692528"/>
            <a:ext cx="8733080" cy="56977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授權加盟經營</a:t>
            </a:r>
            <a:r>
              <a:rPr lang="zh-CN" altLang="en-US" sz="1100" dirty="0">
                <a:solidFill>
                  <a:srgbClr val="4D4D4D"/>
                </a:solidFill>
                <a:latin typeface="Times New Roman" pitchFamily="18" charset="0"/>
                <a:cs typeface="Times New Roman" pitchFamily="18" charset="0"/>
              </a:rPr>
              <a:t>技術要點（</a:t>
            </a:r>
            <a:r>
              <a:rPr lang="en-US" altLang="zh-TW" sz="1100" dirty="0">
                <a:solidFill>
                  <a:srgbClr val="4D4D4D"/>
                </a:solidFill>
                <a:latin typeface="Times New Roman" pitchFamily="18" charset="0"/>
                <a:cs typeface="Times New Roman" pitchFamily="18" charset="0"/>
              </a:rPr>
              <a:t>Know-how</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内容</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有關授權加盟店整套經營</a:t>
            </a:r>
            <a:r>
              <a:rPr lang="zh-CN" altLang="en-US" sz="1100" dirty="0">
                <a:solidFill>
                  <a:srgbClr val="4D4D4D"/>
                </a:solidFill>
                <a:latin typeface="Times New Roman" pitchFamily="18" charset="0"/>
                <a:cs typeface="Times New Roman" pitchFamily="18" charset="0"/>
              </a:rPr>
              <a:t>技術要點（</a:t>
            </a:r>
            <a:r>
              <a:rPr lang="en-US" altLang="zh-TW" sz="1100" dirty="0">
                <a:solidFill>
                  <a:srgbClr val="4D4D4D"/>
                </a:solidFill>
                <a:latin typeface="Times New Roman" pitchFamily="18" charset="0"/>
                <a:cs typeface="Times New Roman" pitchFamily="18" charset="0"/>
              </a:rPr>
              <a:t>Know-how</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之移轉項目，包括如下：</a:t>
            </a:r>
          </a:p>
        </p:txBody>
      </p:sp>
      <p:sp>
        <p:nvSpPr>
          <p:cNvPr id="2" name="矩形 1">
            <a:extLst>
              <a:ext uri="{FF2B5EF4-FFF2-40B4-BE49-F238E27FC236}">
                <a16:creationId xmlns:a16="http://schemas.microsoft.com/office/drawing/2014/main" id="{C31729D0-FAE7-D321-4995-99927DF82EEF}"/>
              </a:ext>
            </a:extLst>
          </p:cNvPr>
          <p:cNvSpPr/>
          <p:nvPr/>
        </p:nvSpPr>
        <p:spPr>
          <a:xfrm>
            <a:off x="2165404" y="3403739"/>
            <a:ext cx="290271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授權加盟經營技術要點（</a:t>
            </a:r>
            <a:r>
              <a:rPr lang="en-US" altLang="zh-TW" sz="1100" dirty="0">
                <a:solidFill>
                  <a:srgbClr val="000000"/>
                </a:solidFill>
                <a:latin typeface="Times New Roman" pitchFamily="18" charset="0"/>
                <a:cs typeface="Times New Roman" pitchFamily="18" charset="0"/>
              </a:rPr>
              <a:t>Know-how</a:t>
            </a:r>
            <a:r>
              <a:rPr lang="zh-TW" altLang="en-US" sz="1100" dirty="0">
                <a:solidFill>
                  <a:srgbClr val="000000"/>
                </a:solidFill>
                <a:latin typeface="Times New Roman" pitchFamily="18" charset="0"/>
                <a:cs typeface="Times New Roman" pitchFamily="18" charset="0"/>
              </a:rPr>
              <a:t>）内容</a:t>
            </a:r>
          </a:p>
        </p:txBody>
      </p:sp>
      <p:sp>
        <p:nvSpPr>
          <p:cNvPr id="5" name="矩形 4">
            <a:extLst>
              <a:ext uri="{FF2B5EF4-FFF2-40B4-BE49-F238E27FC236}">
                <a16:creationId xmlns:a16="http://schemas.microsoft.com/office/drawing/2014/main" id="{8C8354BF-0159-D616-3852-59256EE2EF32}"/>
              </a:ext>
            </a:extLst>
          </p:cNvPr>
          <p:cNvSpPr/>
          <p:nvPr/>
        </p:nvSpPr>
        <p:spPr>
          <a:xfrm>
            <a:off x="5342866" y="1625238"/>
            <a:ext cx="178103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、區域的分配（配當）。</a:t>
            </a:r>
          </a:p>
        </p:txBody>
      </p:sp>
      <p:sp>
        <p:nvSpPr>
          <p:cNvPr id="6" name="左大括号 5">
            <a:extLst>
              <a:ext uri="{FF2B5EF4-FFF2-40B4-BE49-F238E27FC236}">
                <a16:creationId xmlns:a16="http://schemas.microsoft.com/office/drawing/2014/main" id="{6284E8A2-8A14-95B8-9B66-0529BC00ED2B}"/>
              </a:ext>
            </a:extLst>
          </p:cNvPr>
          <p:cNvSpPr/>
          <p:nvPr/>
        </p:nvSpPr>
        <p:spPr>
          <a:xfrm>
            <a:off x="5067663" y="1674149"/>
            <a:ext cx="264989" cy="380773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8D91165-875B-C974-ABF8-03B06B02FE64}"/>
              </a:ext>
            </a:extLst>
          </p:cNvPr>
          <p:cNvSpPr/>
          <p:nvPr/>
        </p:nvSpPr>
        <p:spPr>
          <a:xfrm>
            <a:off x="5342866" y="1945279"/>
            <a:ext cx="178103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、地點的選擇評估。</a:t>
            </a:r>
          </a:p>
        </p:txBody>
      </p:sp>
      <p:sp>
        <p:nvSpPr>
          <p:cNvPr id="10" name="矩形 9">
            <a:extLst>
              <a:ext uri="{FF2B5EF4-FFF2-40B4-BE49-F238E27FC236}">
                <a16:creationId xmlns:a16="http://schemas.microsoft.com/office/drawing/2014/main" id="{4EF470D2-9964-6231-C775-D34F6BFD4FDC}"/>
              </a:ext>
            </a:extLst>
          </p:cNvPr>
          <p:cNvSpPr/>
          <p:nvPr/>
        </p:nvSpPr>
        <p:spPr>
          <a:xfrm>
            <a:off x="5342867" y="2265326"/>
            <a:ext cx="178103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、人員的訓練。</a:t>
            </a:r>
          </a:p>
        </p:txBody>
      </p:sp>
      <p:sp>
        <p:nvSpPr>
          <p:cNvPr id="11" name="矩形 10">
            <a:extLst>
              <a:ext uri="{FF2B5EF4-FFF2-40B4-BE49-F238E27FC236}">
                <a16:creationId xmlns:a16="http://schemas.microsoft.com/office/drawing/2014/main" id="{6DB57F5E-B3D8-BDF4-6D64-017113D84240}"/>
              </a:ext>
            </a:extLst>
          </p:cNvPr>
          <p:cNvSpPr/>
          <p:nvPr/>
        </p:nvSpPr>
        <p:spPr>
          <a:xfrm>
            <a:off x="5342867" y="2585382"/>
            <a:ext cx="178103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、店面設計與裝潢。</a:t>
            </a:r>
          </a:p>
        </p:txBody>
      </p:sp>
      <p:sp>
        <p:nvSpPr>
          <p:cNvPr id="12" name="矩形 11">
            <a:extLst>
              <a:ext uri="{FF2B5EF4-FFF2-40B4-BE49-F238E27FC236}">
                <a16:creationId xmlns:a16="http://schemas.microsoft.com/office/drawing/2014/main" id="{022888B1-F7D7-0CDA-2D5D-5D2B6F6C71D8}"/>
              </a:ext>
            </a:extLst>
          </p:cNvPr>
          <p:cNvSpPr/>
          <p:nvPr/>
        </p:nvSpPr>
        <p:spPr>
          <a:xfrm>
            <a:off x="5342864" y="2905419"/>
            <a:ext cx="178103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、統一化的廣告促銷。</a:t>
            </a:r>
          </a:p>
        </p:txBody>
      </p:sp>
      <p:sp>
        <p:nvSpPr>
          <p:cNvPr id="14" name="矩形 13">
            <a:extLst>
              <a:ext uri="{FF2B5EF4-FFF2-40B4-BE49-F238E27FC236}">
                <a16:creationId xmlns:a16="http://schemas.microsoft.com/office/drawing/2014/main" id="{19BBA341-2828-1210-6287-FCD8FEE6E3EC}"/>
              </a:ext>
            </a:extLst>
          </p:cNvPr>
          <p:cNvSpPr/>
          <p:nvPr/>
        </p:nvSpPr>
        <p:spPr>
          <a:xfrm>
            <a:off x="5342865" y="3235194"/>
            <a:ext cx="178103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、商品結構規劃。</a:t>
            </a:r>
          </a:p>
        </p:txBody>
      </p:sp>
      <p:sp>
        <p:nvSpPr>
          <p:cNvPr id="15" name="矩形 14">
            <a:extLst>
              <a:ext uri="{FF2B5EF4-FFF2-40B4-BE49-F238E27FC236}">
                <a16:creationId xmlns:a16="http://schemas.microsoft.com/office/drawing/2014/main" id="{8565B6C8-A912-73C0-5012-4C2CBD59A1E0}"/>
              </a:ext>
            </a:extLst>
          </p:cNvPr>
          <p:cNvSpPr/>
          <p:nvPr/>
        </p:nvSpPr>
        <p:spPr>
          <a:xfrm>
            <a:off x="5339622" y="3557803"/>
            <a:ext cx="178103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、商品陳列安排。</a:t>
            </a:r>
          </a:p>
        </p:txBody>
      </p:sp>
      <p:sp>
        <p:nvSpPr>
          <p:cNvPr id="16" name="矩形 15">
            <a:extLst>
              <a:ext uri="{FF2B5EF4-FFF2-40B4-BE49-F238E27FC236}">
                <a16:creationId xmlns:a16="http://schemas.microsoft.com/office/drawing/2014/main" id="{1B99B4C2-8D79-713E-0D2E-4D5D891EE594}"/>
              </a:ext>
            </a:extLst>
          </p:cNvPr>
          <p:cNvSpPr/>
          <p:nvPr/>
        </p:nvSpPr>
        <p:spPr>
          <a:xfrm>
            <a:off x="5339622" y="3877844"/>
            <a:ext cx="178103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、作業程序指導。</a:t>
            </a:r>
          </a:p>
        </p:txBody>
      </p:sp>
      <p:sp>
        <p:nvSpPr>
          <p:cNvPr id="17" name="矩形 16">
            <a:extLst>
              <a:ext uri="{FF2B5EF4-FFF2-40B4-BE49-F238E27FC236}">
                <a16:creationId xmlns:a16="http://schemas.microsoft.com/office/drawing/2014/main" id="{C7AF7FC1-74FD-5859-C75D-B8F4FE251902}"/>
              </a:ext>
            </a:extLst>
          </p:cNvPr>
          <p:cNvSpPr/>
          <p:nvPr/>
        </p:nvSpPr>
        <p:spPr>
          <a:xfrm>
            <a:off x="5339623" y="4197891"/>
            <a:ext cx="178103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、供貨儲運配合。</a:t>
            </a:r>
          </a:p>
        </p:txBody>
      </p:sp>
      <p:sp>
        <p:nvSpPr>
          <p:cNvPr id="18" name="矩形 17">
            <a:extLst>
              <a:ext uri="{FF2B5EF4-FFF2-40B4-BE49-F238E27FC236}">
                <a16:creationId xmlns:a16="http://schemas.microsoft.com/office/drawing/2014/main" id="{C7C4FCC2-007D-E730-FFF5-961EF5BF1EF8}"/>
              </a:ext>
            </a:extLst>
          </p:cNvPr>
          <p:cNvSpPr/>
          <p:nvPr/>
        </p:nvSpPr>
        <p:spPr>
          <a:xfrm>
            <a:off x="5339623" y="4517947"/>
            <a:ext cx="178103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、統一化的標價。</a:t>
            </a:r>
          </a:p>
        </p:txBody>
      </p:sp>
      <p:sp>
        <p:nvSpPr>
          <p:cNvPr id="19" name="矩形 18">
            <a:extLst>
              <a:ext uri="{FF2B5EF4-FFF2-40B4-BE49-F238E27FC236}">
                <a16:creationId xmlns:a16="http://schemas.microsoft.com/office/drawing/2014/main" id="{CF1B9058-0F9B-E4E0-4DF2-33C825DAF946}"/>
              </a:ext>
            </a:extLst>
          </p:cNvPr>
          <p:cNvSpPr/>
          <p:nvPr/>
        </p:nvSpPr>
        <p:spPr>
          <a:xfrm>
            <a:off x="5339620" y="4837984"/>
            <a:ext cx="178103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、硬體機器的採購。</a:t>
            </a:r>
          </a:p>
        </p:txBody>
      </p:sp>
      <p:sp>
        <p:nvSpPr>
          <p:cNvPr id="20" name="矩形 19">
            <a:extLst>
              <a:ext uri="{FF2B5EF4-FFF2-40B4-BE49-F238E27FC236}">
                <a16:creationId xmlns:a16="http://schemas.microsoft.com/office/drawing/2014/main" id="{B201F010-A130-6459-14BA-7D3AC5F43F98}"/>
              </a:ext>
            </a:extLst>
          </p:cNvPr>
          <p:cNvSpPr/>
          <p:nvPr/>
        </p:nvSpPr>
        <p:spPr>
          <a:xfrm>
            <a:off x="5339621" y="5167759"/>
            <a:ext cx="178103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12</a:t>
            </a:r>
            <a:r>
              <a:rPr lang="zh-TW" altLang="en-US" sz="1100" dirty="0">
                <a:solidFill>
                  <a:srgbClr val="000000"/>
                </a:solidFill>
                <a:latin typeface="Times New Roman" pitchFamily="18" charset="0"/>
                <a:cs typeface="Times New Roman" pitchFamily="18" charset="0"/>
              </a:rPr>
              <a:t>、經營管理的指導。</a:t>
            </a:r>
          </a:p>
        </p:txBody>
      </p:sp>
    </p:spTree>
    <p:extLst>
      <p:ext uri="{BB962C8B-B14F-4D97-AF65-F5344CB8AC3E}">
        <p14:creationId xmlns:p14="http://schemas.microsoft.com/office/powerpoint/2010/main" val="152304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72765" y="614708"/>
            <a:ext cx="988330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通路設計決策（</a:t>
            </a:r>
            <a:r>
              <a:rPr lang="en-US" altLang="zh-TW" sz="1100" dirty="0">
                <a:solidFill>
                  <a:srgbClr val="4D4D4D"/>
                </a:solidFill>
                <a:latin typeface="Times New Roman" pitchFamily="18" charset="0"/>
                <a:cs typeface="Times New Roman" pitchFamily="18" charset="0"/>
              </a:rPr>
              <a:t>Channel Design Decision</a:t>
            </a:r>
            <a:r>
              <a:rPr lang="zh-TW" altLang="en-US" sz="1100" dirty="0">
                <a:solidFill>
                  <a:srgbClr val="4D4D4D"/>
                </a:solidFill>
                <a:latin typeface="Times New Roman" pitchFamily="18" charset="0"/>
                <a:cs typeface="Times New Roman" pitchFamily="18" charset="0"/>
              </a:rPr>
              <a:t>）</a:t>
            </a:r>
          </a:p>
        </p:txBody>
      </p:sp>
      <p:sp>
        <p:nvSpPr>
          <p:cNvPr id="2" name="矩形 1">
            <a:extLst>
              <a:ext uri="{FF2B5EF4-FFF2-40B4-BE49-F238E27FC236}">
                <a16:creationId xmlns:a16="http://schemas.microsoft.com/office/drawing/2014/main" id="{A7DB281A-3FBE-574A-7E9C-50B288AAC059}"/>
              </a:ext>
            </a:extLst>
          </p:cNvPr>
          <p:cNvSpPr/>
          <p:nvPr/>
        </p:nvSpPr>
        <p:spPr>
          <a:xfrm>
            <a:off x="972765" y="1084477"/>
            <a:ext cx="9883304" cy="1329788"/>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設定通路</a:t>
            </a:r>
            <a:r>
              <a:rPr lang="zh-TW" altLang="en-US" sz="1100" b="1" dirty="0">
                <a:solidFill>
                  <a:srgbClr val="4D4D4D"/>
                </a:solidFill>
                <a:latin typeface="Times New Roman" pitchFamily="18" charset="0"/>
                <a:cs typeface="Times New Roman" pitchFamily="18" charset="0"/>
              </a:rPr>
              <a:t>目標</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廠商在進行有效的通路設計規劃時，首先必須先決定通路目標及找出公司慾提供產品與服務的目標市場在哪裏，因市場的選擇及通路的抉擇兩者是互相依存。</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此處的通路目標，主要是指：</a:t>
            </a:r>
          </a:p>
          <a:p>
            <a:pPr>
              <a:lnSpc>
                <a:spcPct val="150000"/>
              </a:lnSpc>
            </a:pPr>
            <a:r>
              <a:rPr lang="en-US" altLang="zh-TW" sz="1100" b="1"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、預期對客戶服務之水準。例如：高度便利化購買到本公司產品的目標。</a:t>
            </a:r>
          </a:p>
          <a:p>
            <a:pPr>
              <a:lnSpc>
                <a:spcPct val="150000"/>
              </a:lnSpc>
            </a:pPr>
            <a:r>
              <a:rPr lang="en-US" altLang="zh-TW" sz="1100" b="1"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、希望中間商擔任何種行銷功能。</a:t>
            </a:r>
          </a:p>
        </p:txBody>
      </p:sp>
      <p:sp>
        <p:nvSpPr>
          <p:cNvPr id="3" name="矩形 2">
            <a:extLst>
              <a:ext uri="{FF2B5EF4-FFF2-40B4-BE49-F238E27FC236}">
                <a16:creationId xmlns:a16="http://schemas.microsoft.com/office/drawing/2014/main" id="{E5222E01-6585-E849-FDA2-94901AD88108}"/>
              </a:ext>
            </a:extLst>
          </p:cNvPr>
          <p:cNvSpPr/>
          <p:nvPr/>
        </p:nvSpPr>
        <p:spPr>
          <a:xfrm>
            <a:off x="3531140" y="4269503"/>
            <a:ext cx="145915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通路設計考慮因素</a:t>
            </a:r>
          </a:p>
        </p:txBody>
      </p:sp>
      <p:sp>
        <p:nvSpPr>
          <p:cNvPr id="5" name="矩形 4">
            <a:extLst>
              <a:ext uri="{FF2B5EF4-FFF2-40B4-BE49-F238E27FC236}">
                <a16:creationId xmlns:a16="http://schemas.microsoft.com/office/drawing/2014/main" id="{6C5C013F-8933-E5A5-31E9-E3FC6762B1FB}"/>
              </a:ext>
            </a:extLst>
          </p:cNvPr>
          <p:cNvSpPr/>
          <p:nvPr/>
        </p:nvSpPr>
        <p:spPr>
          <a:xfrm>
            <a:off x="5265045" y="3454044"/>
            <a:ext cx="14567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、顧客特性</a:t>
            </a:r>
          </a:p>
        </p:txBody>
      </p:sp>
      <p:sp>
        <p:nvSpPr>
          <p:cNvPr id="6" name="左大括号 5">
            <a:extLst>
              <a:ext uri="{FF2B5EF4-FFF2-40B4-BE49-F238E27FC236}">
                <a16:creationId xmlns:a16="http://schemas.microsoft.com/office/drawing/2014/main" id="{5DB359AF-7C02-843A-CDB2-1B46A0CDDF61}"/>
              </a:ext>
            </a:extLst>
          </p:cNvPr>
          <p:cNvSpPr/>
          <p:nvPr/>
        </p:nvSpPr>
        <p:spPr>
          <a:xfrm>
            <a:off x="4989842" y="3502955"/>
            <a:ext cx="216744"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D5DC875-6D9B-18EC-28BD-897715A04641}"/>
              </a:ext>
            </a:extLst>
          </p:cNvPr>
          <p:cNvSpPr/>
          <p:nvPr/>
        </p:nvSpPr>
        <p:spPr>
          <a:xfrm>
            <a:off x="5265044" y="3774085"/>
            <a:ext cx="14567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、產品特性</a:t>
            </a:r>
          </a:p>
        </p:txBody>
      </p:sp>
      <p:sp>
        <p:nvSpPr>
          <p:cNvPr id="10" name="矩形 9">
            <a:extLst>
              <a:ext uri="{FF2B5EF4-FFF2-40B4-BE49-F238E27FC236}">
                <a16:creationId xmlns:a16="http://schemas.microsoft.com/office/drawing/2014/main" id="{C2D6704F-A65B-2BD8-1237-FB7E922D3E15}"/>
              </a:ext>
            </a:extLst>
          </p:cNvPr>
          <p:cNvSpPr/>
          <p:nvPr/>
        </p:nvSpPr>
        <p:spPr>
          <a:xfrm>
            <a:off x="5265045" y="4094132"/>
            <a:ext cx="14567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、中間商特性</a:t>
            </a:r>
          </a:p>
        </p:txBody>
      </p:sp>
      <p:sp>
        <p:nvSpPr>
          <p:cNvPr id="11" name="矩形 10">
            <a:extLst>
              <a:ext uri="{FF2B5EF4-FFF2-40B4-BE49-F238E27FC236}">
                <a16:creationId xmlns:a16="http://schemas.microsoft.com/office/drawing/2014/main" id="{095A36EE-5F6F-C29E-45D9-70D30B620C21}"/>
              </a:ext>
            </a:extLst>
          </p:cNvPr>
          <p:cNvSpPr/>
          <p:nvPr/>
        </p:nvSpPr>
        <p:spPr>
          <a:xfrm>
            <a:off x="5265045" y="4414188"/>
            <a:ext cx="14567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、競爭者特性</a:t>
            </a:r>
          </a:p>
        </p:txBody>
      </p:sp>
      <p:sp>
        <p:nvSpPr>
          <p:cNvPr id="12" name="矩形 11">
            <a:extLst>
              <a:ext uri="{FF2B5EF4-FFF2-40B4-BE49-F238E27FC236}">
                <a16:creationId xmlns:a16="http://schemas.microsoft.com/office/drawing/2014/main" id="{D202E36F-23A6-4259-F414-C7EE5D3E5013}"/>
              </a:ext>
            </a:extLst>
          </p:cNvPr>
          <p:cNvSpPr/>
          <p:nvPr/>
        </p:nvSpPr>
        <p:spPr>
          <a:xfrm>
            <a:off x="5265043" y="4734225"/>
            <a:ext cx="14567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、公司本身特性</a:t>
            </a:r>
          </a:p>
        </p:txBody>
      </p:sp>
      <p:sp>
        <p:nvSpPr>
          <p:cNvPr id="13" name="矩形 12">
            <a:extLst>
              <a:ext uri="{FF2B5EF4-FFF2-40B4-BE49-F238E27FC236}">
                <a16:creationId xmlns:a16="http://schemas.microsoft.com/office/drawing/2014/main" id="{8F06157B-69B4-D71F-28C7-8E2AD4256E3C}"/>
              </a:ext>
            </a:extLst>
          </p:cNvPr>
          <p:cNvSpPr/>
          <p:nvPr/>
        </p:nvSpPr>
        <p:spPr>
          <a:xfrm>
            <a:off x="5265044" y="5064000"/>
            <a:ext cx="14567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、環境變動特性</a:t>
            </a:r>
          </a:p>
        </p:txBody>
      </p:sp>
      <p:sp>
        <p:nvSpPr>
          <p:cNvPr id="20" name="矩形 19">
            <a:extLst>
              <a:ext uri="{FF2B5EF4-FFF2-40B4-BE49-F238E27FC236}">
                <a16:creationId xmlns:a16="http://schemas.microsoft.com/office/drawing/2014/main" id="{CA156538-9F5A-3EB9-368F-FEFF52AFE1DC}"/>
              </a:ext>
            </a:extLst>
          </p:cNvPr>
          <p:cNvSpPr/>
          <p:nvPr/>
        </p:nvSpPr>
        <p:spPr>
          <a:xfrm>
            <a:off x="972763" y="2596718"/>
            <a:ext cx="9883303"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通路設計</a:t>
            </a:r>
            <a:r>
              <a:rPr lang="zh-TW" altLang="en-US" sz="1100" b="1" dirty="0">
                <a:solidFill>
                  <a:srgbClr val="4D4D4D"/>
                </a:solidFill>
                <a:latin typeface="Times New Roman" pitchFamily="18" charset="0"/>
                <a:cs typeface="Times New Roman" pitchFamily="18" charset="0"/>
              </a:rPr>
              <a:t>考慮因素</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行銷人員在做通路設計時雖有最佳理想，但往往受限於下列幾個因素，而不得不做現實性的妥協：</a:t>
            </a:r>
          </a:p>
        </p:txBody>
      </p:sp>
    </p:spTree>
    <p:extLst>
      <p:ext uri="{BB962C8B-B14F-4D97-AF65-F5344CB8AC3E}">
        <p14:creationId xmlns:p14="http://schemas.microsoft.com/office/powerpoint/2010/main" val="4187557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437744" y="634163"/>
            <a:ext cx="2801565"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通路設計決策（</a:t>
            </a:r>
            <a:r>
              <a:rPr lang="en-US" altLang="zh-TW" sz="1100" dirty="0">
                <a:solidFill>
                  <a:srgbClr val="4D4D4D"/>
                </a:solidFill>
                <a:latin typeface="Times New Roman" pitchFamily="18" charset="0"/>
                <a:cs typeface="Times New Roman" pitchFamily="18" charset="0"/>
              </a:rPr>
              <a:t>Channel Design Decision</a:t>
            </a:r>
            <a:r>
              <a:rPr lang="zh-TW" altLang="en-US" sz="1100" dirty="0">
                <a:solidFill>
                  <a:srgbClr val="4D4D4D"/>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26C7AA01-10B6-CAE3-7B0A-D2AE4A0C40A9}"/>
              </a:ext>
            </a:extLst>
          </p:cNvPr>
          <p:cNvSpPr/>
          <p:nvPr/>
        </p:nvSpPr>
        <p:spPr>
          <a:xfrm>
            <a:off x="48629" y="3406339"/>
            <a:ext cx="1283091"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通路方案之研究</a:t>
            </a:r>
            <a:endParaRPr lang="zh-CN" altLang="en-US" sz="1100" dirty="0">
              <a:solidFill>
                <a:srgbClr val="000000"/>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03DBC194-A3D8-FE67-8122-7D298D4541B0}"/>
              </a:ext>
            </a:extLst>
          </p:cNvPr>
          <p:cNvSpPr/>
          <p:nvPr/>
        </p:nvSpPr>
        <p:spPr>
          <a:xfrm>
            <a:off x="1596711" y="1496907"/>
            <a:ext cx="209978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、研究内容</a:t>
            </a:r>
          </a:p>
        </p:txBody>
      </p:sp>
      <p:sp>
        <p:nvSpPr>
          <p:cNvPr id="6" name="左大括号 5">
            <a:extLst>
              <a:ext uri="{FF2B5EF4-FFF2-40B4-BE49-F238E27FC236}">
                <a16:creationId xmlns:a16="http://schemas.microsoft.com/office/drawing/2014/main" id="{598D72C6-948C-57DD-CA2B-5D481A9876CA}"/>
              </a:ext>
            </a:extLst>
          </p:cNvPr>
          <p:cNvSpPr/>
          <p:nvPr/>
        </p:nvSpPr>
        <p:spPr>
          <a:xfrm>
            <a:off x="1331721" y="1548642"/>
            <a:ext cx="264989" cy="407815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DD7AC6C-9BEF-C319-B7F0-6D927847D17C}"/>
              </a:ext>
            </a:extLst>
          </p:cNvPr>
          <p:cNvSpPr/>
          <p:nvPr/>
        </p:nvSpPr>
        <p:spPr>
          <a:xfrm>
            <a:off x="1596711" y="3625003"/>
            <a:ext cx="2099783" cy="568041"/>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、評估通路方案</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Evaluate Channel Alternative</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7CCA0DFB-42E6-A213-90A5-72DF007F4684}"/>
              </a:ext>
            </a:extLst>
          </p:cNvPr>
          <p:cNvSpPr/>
          <p:nvPr/>
        </p:nvSpPr>
        <p:spPr>
          <a:xfrm>
            <a:off x="1596711" y="5312672"/>
            <a:ext cx="20997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、理想經銷商的條件</a:t>
            </a:r>
          </a:p>
        </p:txBody>
      </p:sp>
      <p:sp>
        <p:nvSpPr>
          <p:cNvPr id="15" name="矩形 14">
            <a:extLst>
              <a:ext uri="{FF2B5EF4-FFF2-40B4-BE49-F238E27FC236}">
                <a16:creationId xmlns:a16="http://schemas.microsoft.com/office/drawing/2014/main" id="{FCE8E964-867D-0545-D5F3-A3AE45C9FDC7}"/>
              </a:ext>
            </a:extLst>
          </p:cNvPr>
          <p:cNvSpPr/>
          <p:nvPr/>
        </p:nvSpPr>
        <p:spPr>
          <a:xfrm>
            <a:off x="3909600" y="513071"/>
            <a:ext cx="268249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、中間商型態（</a:t>
            </a:r>
            <a:r>
              <a:rPr lang="en-US" altLang="zh-TW" sz="1100" dirty="0">
                <a:solidFill>
                  <a:srgbClr val="000000"/>
                </a:solidFill>
                <a:latin typeface="Times New Roman" pitchFamily="18" charset="0"/>
                <a:cs typeface="Times New Roman" pitchFamily="18" charset="0"/>
              </a:rPr>
              <a:t>Type of Intermediary</a:t>
            </a:r>
            <a:r>
              <a:rPr lang="zh-TW" altLang="en-US" sz="1100" dirty="0">
                <a:solidFill>
                  <a:srgbClr val="000000"/>
                </a:solidFill>
                <a:latin typeface="Times New Roman" pitchFamily="18" charset="0"/>
                <a:cs typeface="Times New Roman" pitchFamily="18" charset="0"/>
              </a:rPr>
              <a:t>）</a:t>
            </a:r>
          </a:p>
        </p:txBody>
      </p:sp>
      <p:sp>
        <p:nvSpPr>
          <p:cNvPr id="16" name="左大括号 15">
            <a:extLst>
              <a:ext uri="{FF2B5EF4-FFF2-40B4-BE49-F238E27FC236}">
                <a16:creationId xmlns:a16="http://schemas.microsoft.com/office/drawing/2014/main" id="{5FF49401-6450-D650-6F0A-F6E4DE60C194}"/>
              </a:ext>
            </a:extLst>
          </p:cNvPr>
          <p:cNvSpPr/>
          <p:nvPr/>
        </p:nvSpPr>
        <p:spPr>
          <a:xfrm>
            <a:off x="3644610" y="564806"/>
            <a:ext cx="264989" cy="211843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A807DC1-FEB6-EEB0-A4ED-AA0EE487479D}"/>
              </a:ext>
            </a:extLst>
          </p:cNvPr>
          <p:cNvSpPr/>
          <p:nvPr/>
        </p:nvSpPr>
        <p:spPr>
          <a:xfrm>
            <a:off x="3909600" y="1202764"/>
            <a:ext cx="268249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、中間商數量（</a:t>
            </a:r>
            <a:r>
              <a:rPr lang="en-US" altLang="zh-TW" sz="1100" dirty="0">
                <a:solidFill>
                  <a:srgbClr val="000000"/>
                </a:solidFill>
                <a:latin typeface="Times New Roman" pitchFamily="18" charset="0"/>
                <a:cs typeface="Times New Roman" pitchFamily="18" charset="0"/>
              </a:rPr>
              <a:t>Number of Intermediary</a:t>
            </a:r>
            <a:r>
              <a:rPr lang="zh-TW" altLang="en-US" sz="1100"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8E3471FB-D6A1-9EAD-D9B2-03BDBA97D4E9}"/>
              </a:ext>
            </a:extLst>
          </p:cNvPr>
          <p:cNvSpPr/>
          <p:nvPr/>
        </p:nvSpPr>
        <p:spPr>
          <a:xfrm>
            <a:off x="3909600" y="2369120"/>
            <a:ext cx="268249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、中間商之交易條件與責任</a:t>
            </a:r>
          </a:p>
        </p:txBody>
      </p:sp>
      <p:sp>
        <p:nvSpPr>
          <p:cNvPr id="21" name="矩形 20">
            <a:extLst>
              <a:ext uri="{FF2B5EF4-FFF2-40B4-BE49-F238E27FC236}">
                <a16:creationId xmlns:a16="http://schemas.microsoft.com/office/drawing/2014/main" id="{E7263CDC-720A-DD66-CB53-6F0863C3BCC3}"/>
              </a:ext>
            </a:extLst>
          </p:cNvPr>
          <p:cNvSpPr/>
          <p:nvPr/>
        </p:nvSpPr>
        <p:spPr>
          <a:xfrm>
            <a:off x="6877489" y="838656"/>
            <a:ext cx="257453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、密集經銷（</a:t>
            </a:r>
            <a:r>
              <a:rPr lang="en-US" altLang="zh-TW" sz="1100" dirty="0">
                <a:solidFill>
                  <a:srgbClr val="000000"/>
                </a:solidFill>
                <a:latin typeface="Times New Roman" pitchFamily="18" charset="0"/>
                <a:cs typeface="Times New Roman" pitchFamily="18" charset="0"/>
              </a:rPr>
              <a:t>Intensive Distribution</a:t>
            </a:r>
            <a:r>
              <a:rPr lang="zh-TW" altLang="en-US" sz="1100" dirty="0">
                <a:solidFill>
                  <a:srgbClr val="000000"/>
                </a:solidFill>
                <a:latin typeface="Times New Roman" pitchFamily="18" charset="0"/>
                <a:cs typeface="Times New Roman" pitchFamily="18" charset="0"/>
              </a:rPr>
              <a:t>）</a:t>
            </a:r>
          </a:p>
        </p:txBody>
      </p:sp>
      <p:sp>
        <p:nvSpPr>
          <p:cNvPr id="22" name="左大括号 21">
            <a:extLst>
              <a:ext uri="{FF2B5EF4-FFF2-40B4-BE49-F238E27FC236}">
                <a16:creationId xmlns:a16="http://schemas.microsoft.com/office/drawing/2014/main" id="{40845735-0786-5135-4D03-9B188302C96D}"/>
              </a:ext>
            </a:extLst>
          </p:cNvPr>
          <p:cNvSpPr/>
          <p:nvPr/>
        </p:nvSpPr>
        <p:spPr>
          <a:xfrm>
            <a:off x="6612499" y="890391"/>
            <a:ext cx="264989" cy="90247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C3130E5-180A-6A88-0647-5D2948562D50}"/>
              </a:ext>
            </a:extLst>
          </p:cNvPr>
          <p:cNvSpPr/>
          <p:nvPr/>
        </p:nvSpPr>
        <p:spPr>
          <a:xfrm>
            <a:off x="6877489" y="1158700"/>
            <a:ext cx="257453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、獨家經銷（</a:t>
            </a:r>
            <a:r>
              <a:rPr lang="en-US" altLang="zh-TW" sz="1100" dirty="0">
                <a:solidFill>
                  <a:srgbClr val="000000"/>
                </a:solidFill>
                <a:latin typeface="Times New Roman" pitchFamily="18" charset="0"/>
                <a:cs typeface="Times New Roman" pitchFamily="18" charset="0"/>
              </a:rPr>
              <a:t>Exclusive Distribution</a:t>
            </a:r>
            <a:r>
              <a:rPr lang="zh-TW" altLang="en-US" sz="1100" dirty="0">
                <a:solidFill>
                  <a:srgbClr val="000000"/>
                </a:solidFill>
                <a:latin typeface="Times New Roman" pitchFamily="18" charset="0"/>
                <a:cs typeface="Times New Roman" pitchFamily="18" charset="0"/>
              </a:rPr>
              <a:t>）</a:t>
            </a:r>
          </a:p>
        </p:txBody>
      </p:sp>
      <p:sp>
        <p:nvSpPr>
          <p:cNvPr id="24" name="矩形 23">
            <a:extLst>
              <a:ext uri="{FF2B5EF4-FFF2-40B4-BE49-F238E27FC236}">
                <a16:creationId xmlns:a16="http://schemas.microsoft.com/office/drawing/2014/main" id="{D1106CFC-4105-ECE5-A9D1-D616C5B21FA2}"/>
              </a:ext>
            </a:extLst>
          </p:cNvPr>
          <p:cNvSpPr/>
          <p:nvPr/>
        </p:nvSpPr>
        <p:spPr>
          <a:xfrm>
            <a:off x="6877489" y="1478744"/>
            <a:ext cx="257453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、選擇性經銷（</a:t>
            </a:r>
            <a:r>
              <a:rPr lang="en-US" altLang="zh-TW" sz="1100" dirty="0">
                <a:solidFill>
                  <a:srgbClr val="000000"/>
                </a:solidFill>
                <a:latin typeface="Times New Roman" pitchFamily="18" charset="0"/>
                <a:cs typeface="Times New Roman" pitchFamily="18" charset="0"/>
              </a:rPr>
              <a:t>Selective Distribution</a:t>
            </a:r>
            <a:r>
              <a:rPr lang="zh-TW" altLang="en-US" sz="1100" dirty="0">
                <a:solidFill>
                  <a:srgbClr val="000000"/>
                </a:solidFill>
                <a:latin typeface="Times New Roman" pitchFamily="18" charset="0"/>
                <a:cs typeface="Times New Roman" pitchFamily="18" charset="0"/>
              </a:rPr>
              <a:t>）</a:t>
            </a:r>
          </a:p>
        </p:txBody>
      </p:sp>
      <p:sp>
        <p:nvSpPr>
          <p:cNvPr id="25" name="矩形 24">
            <a:extLst>
              <a:ext uri="{FF2B5EF4-FFF2-40B4-BE49-F238E27FC236}">
                <a16:creationId xmlns:a16="http://schemas.microsoft.com/office/drawing/2014/main" id="{B8BA8FBB-25DC-D0EB-090C-1F284A48634D}"/>
              </a:ext>
            </a:extLst>
          </p:cNvPr>
          <p:cNvSpPr/>
          <p:nvPr/>
        </p:nvSpPr>
        <p:spPr>
          <a:xfrm>
            <a:off x="6874044" y="510289"/>
            <a:ext cx="4358292" cy="314125"/>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例如：</a:t>
            </a:r>
            <a:r>
              <a:rPr lang="zh-TW" altLang="en-US" sz="1100" dirty="0">
                <a:solidFill>
                  <a:srgbClr val="000000"/>
                </a:solidFill>
                <a:latin typeface="Times New Roman" pitchFamily="18" charset="0"/>
                <a:cs typeface="Times New Roman" pitchFamily="18" charset="0"/>
              </a:rPr>
              <a:t>總代理商、經銷商、零售店、專賣店、批發商或特殊通路等。</a:t>
            </a:r>
          </a:p>
        </p:txBody>
      </p:sp>
      <p:sp>
        <p:nvSpPr>
          <p:cNvPr id="26" name="矩形 25">
            <a:extLst>
              <a:ext uri="{FF2B5EF4-FFF2-40B4-BE49-F238E27FC236}">
                <a16:creationId xmlns:a16="http://schemas.microsoft.com/office/drawing/2014/main" id="{A55519FD-6D40-44DB-B1F1-4F51EAC065CC}"/>
              </a:ext>
            </a:extLst>
          </p:cNvPr>
          <p:cNvSpPr/>
          <p:nvPr/>
        </p:nvSpPr>
        <p:spPr>
          <a:xfrm>
            <a:off x="6486039" y="444798"/>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D1E3AAB4-8F9A-14DB-F247-1DE28F52CADA}"/>
              </a:ext>
            </a:extLst>
          </p:cNvPr>
          <p:cNvSpPr/>
          <p:nvPr/>
        </p:nvSpPr>
        <p:spPr>
          <a:xfrm>
            <a:off x="6874244" y="1856817"/>
            <a:ext cx="495132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、價格政策：包括制式的價目表，以及數量及現金折扣。</a:t>
            </a:r>
          </a:p>
        </p:txBody>
      </p:sp>
      <p:sp>
        <p:nvSpPr>
          <p:cNvPr id="28" name="左大括号 27">
            <a:extLst>
              <a:ext uri="{FF2B5EF4-FFF2-40B4-BE49-F238E27FC236}">
                <a16:creationId xmlns:a16="http://schemas.microsoft.com/office/drawing/2014/main" id="{F306DD0E-405E-2CE2-A79D-5931E2357373}"/>
              </a:ext>
            </a:extLst>
          </p:cNvPr>
          <p:cNvSpPr/>
          <p:nvPr/>
        </p:nvSpPr>
        <p:spPr>
          <a:xfrm>
            <a:off x="6609254" y="1908552"/>
            <a:ext cx="264989" cy="123094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0A1E72D-3CD0-CA2F-B239-B690B97C74DD}"/>
              </a:ext>
            </a:extLst>
          </p:cNvPr>
          <p:cNvSpPr/>
          <p:nvPr/>
        </p:nvSpPr>
        <p:spPr>
          <a:xfrm>
            <a:off x="6874244" y="2186589"/>
            <a:ext cx="495132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、經銷區授權（</a:t>
            </a:r>
            <a:r>
              <a:rPr lang="en-US" altLang="zh-TW" sz="1100" dirty="0">
                <a:solidFill>
                  <a:srgbClr val="000000"/>
                </a:solidFill>
                <a:latin typeface="Times New Roman" pitchFamily="18" charset="0"/>
                <a:cs typeface="Times New Roman" pitchFamily="18" charset="0"/>
              </a:rPr>
              <a:t>Territorial Rights</a:t>
            </a:r>
            <a:r>
              <a:rPr lang="zh-TW" altLang="en-US" sz="1100" dirty="0">
                <a:solidFill>
                  <a:srgbClr val="000000"/>
                </a:solidFill>
                <a:latin typeface="Times New Roman" pitchFamily="18" charset="0"/>
                <a:cs typeface="Times New Roman" pitchFamily="18" charset="0"/>
              </a:rPr>
              <a:t>）：經銷區域應劃分清楚，不可互相踰越。</a:t>
            </a:r>
          </a:p>
        </p:txBody>
      </p:sp>
      <p:sp>
        <p:nvSpPr>
          <p:cNvPr id="30" name="矩形 29">
            <a:extLst>
              <a:ext uri="{FF2B5EF4-FFF2-40B4-BE49-F238E27FC236}">
                <a16:creationId xmlns:a16="http://schemas.microsoft.com/office/drawing/2014/main" id="{D27440F0-CC76-F7E6-1856-7A2CDE3B575B}"/>
              </a:ext>
            </a:extLst>
          </p:cNvPr>
          <p:cNvSpPr/>
          <p:nvPr/>
        </p:nvSpPr>
        <p:spPr>
          <a:xfrm>
            <a:off x="6874243" y="2506633"/>
            <a:ext cx="495132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、銷售條件：包括付款方式、產品保證、售後服務、儲運等條件。</a:t>
            </a:r>
          </a:p>
        </p:txBody>
      </p:sp>
      <p:sp>
        <p:nvSpPr>
          <p:cNvPr id="31" name="矩形 30">
            <a:extLst>
              <a:ext uri="{FF2B5EF4-FFF2-40B4-BE49-F238E27FC236}">
                <a16:creationId xmlns:a16="http://schemas.microsoft.com/office/drawing/2014/main" id="{3A046B74-FA6F-71B6-C82D-C761FF4EFE76}"/>
              </a:ext>
            </a:extLst>
          </p:cNvPr>
          <p:cNvSpPr/>
          <p:nvPr/>
        </p:nvSpPr>
        <p:spPr>
          <a:xfrm>
            <a:off x="6871000" y="2825370"/>
            <a:ext cx="495132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、銷售目標（銷售量、銷售額）。</a:t>
            </a:r>
          </a:p>
        </p:txBody>
      </p:sp>
      <p:sp>
        <p:nvSpPr>
          <p:cNvPr id="33" name="矩形 32">
            <a:extLst>
              <a:ext uri="{FF2B5EF4-FFF2-40B4-BE49-F238E27FC236}">
                <a16:creationId xmlns:a16="http://schemas.microsoft.com/office/drawing/2014/main" id="{0040BA8A-3F40-C7BD-0A5C-0A60C5A61811}"/>
              </a:ext>
            </a:extLst>
          </p:cNvPr>
          <p:cNvSpPr/>
          <p:nvPr/>
        </p:nvSpPr>
        <p:spPr>
          <a:xfrm>
            <a:off x="3912844" y="3163539"/>
            <a:ext cx="383035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、成本與效益比較標準（</a:t>
            </a:r>
            <a:r>
              <a:rPr lang="en-US" altLang="zh-TW" sz="1100" dirty="0">
                <a:solidFill>
                  <a:srgbClr val="000000"/>
                </a:solidFill>
                <a:latin typeface="Times New Roman" pitchFamily="18" charset="0"/>
                <a:cs typeface="Times New Roman" pitchFamily="18" charset="0"/>
              </a:rPr>
              <a:t>Economic Criteria</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Cost/Effect</a:t>
            </a:r>
            <a:r>
              <a:rPr lang="zh-TW" altLang="en-US" sz="1100" dirty="0">
                <a:solidFill>
                  <a:srgbClr val="000000"/>
                </a:solidFill>
                <a:latin typeface="Times New Roman" pitchFamily="18" charset="0"/>
                <a:cs typeface="Times New Roman" pitchFamily="18" charset="0"/>
              </a:rPr>
              <a:t>）</a:t>
            </a:r>
          </a:p>
        </p:txBody>
      </p:sp>
      <p:sp>
        <p:nvSpPr>
          <p:cNvPr id="34" name="左大括号 33">
            <a:extLst>
              <a:ext uri="{FF2B5EF4-FFF2-40B4-BE49-F238E27FC236}">
                <a16:creationId xmlns:a16="http://schemas.microsoft.com/office/drawing/2014/main" id="{057F10E3-83D1-1E8A-7040-2F770A9BE624}"/>
              </a:ext>
            </a:extLst>
          </p:cNvPr>
          <p:cNvSpPr/>
          <p:nvPr/>
        </p:nvSpPr>
        <p:spPr>
          <a:xfrm>
            <a:off x="3647854" y="3215274"/>
            <a:ext cx="264989" cy="123094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BBD2651-0F2F-158E-669E-F5F20FDB8721}"/>
              </a:ext>
            </a:extLst>
          </p:cNvPr>
          <p:cNvSpPr/>
          <p:nvPr/>
        </p:nvSpPr>
        <p:spPr>
          <a:xfrm>
            <a:off x="3912844" y="3493311"/>
            <a:ext cx="383035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、控制標準（</a:t>
            </a:r>
            <a:r>
              <a:rPr lang="en-US" altLang="zh-TW" sz="1100" dirty="0">
                <a:solidFill>
                  <a:srgbClr val="000000"/>
                </a:solidFill>
                <a:latin typeface="Times New Roman" pitchFamily="18" charset="0"/>
                <a:cs typeface="Times New Roman" pitchFamily="18" charset="0"/>
              </a:rPr>
              <a:t>Control Criteria</a:t>
            </a:r>
            <a:r>
              <a:rPr lang="zh-TW" altLang="en-US" sz="1100" dirty="0">
                <a:solidFill>
                  <a:srgbClr val="000000"/>
                </a:solidFill>
                <a:latin typeface="Times New Roman" pitchFamily="18" charset="0"/>
                <a:cs typeface="Times New Roman" pitchFamily="18" charset="0"/>
              </a:rPr>
              <a:t>）</a:t>
            </a:r>
          </a:p>
        </p:txBody>
      </p:sp>
      <p:sp>
        <p:nvSpPr>
          <p:cNvPr id="36" name="矩形 35">
            <a:extLst>
              <a:ext uri="{FF2B5EF4-FFF2-40B4-BE49-F238E27FC236}">
                <a16:creationId xmlns:a16="http://schemas.microsoft.com/office/drawing/2014/main" id="{284CDD97-9F57-CF02-5435-3FCB6DF1D3E3}"/>
              </a:ext>
            </a:extLst>
          </p:cNvPr>
          <p:cNvSpPr/>
          <p:nvPr/>
        </p:nvSpPr>
        <p:spPr>
          <a:xfrm>
            <a:off x="3912844" y="3813355"/>
            <a:ext cx="383035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、適應標準（</a:t>
            </a:r>
            <a:r>
              <a:rPr lang="en-US" altLang="zh-TW" sz="1100" dirty="0">
                <a:solidFill>
                  <a:srgbClr val="000000"/>
                </a:solidFill>
                <a:latin typeface="Times New Roman" pitchFamily="18" charset="0"/>
                <a:cs typeface="Times New Roman" pitchFamily="18" charset="0"/>
              </a:rPr>
              <a:t>Adaptive Criteria</a:t>
            </a:r>
            <a:r>
              <a:rPr lang="zh-TW" altLang="en-US" sz="1100" dirty="0">
                <a:solidFill>
                  <a:srgbClr val="000000"/>
                </a:solidFill>
                <a:latin typeface="Times New Roman" pitchFamily="18" charset="0"/>
                <a:cs typeface="Times New Roman" pitchFamily="18" charset="0"/>
              </a:rPr>
              <a:t>）</a:t>
            </a:r>
          </a:p>
        </p:txBody>
      </p:sp>
      <p:sp>
        <p:nvSpPr>
          <p:cNvPr id="37" name="矩形 36">
            <a:extLst>
              <a:ext uri="{FF2B5EF4-FFF2-40B4-BE49-F238E27FC236}">
                <a16:creationId xmlns:a16="http://schemas.microsoft.com/office/drawing/2014/main" id="{F4D98AD3-087F-B1F2-4E00-0A92227385D6}"/>
              </a:ext>
            </a:extLst>
          </p:cNvPr>
          <p:cNvSpPr/>
          <p:nvPr/>
        </p:nvSpPr>
        <p:spPr>
          <a:xfrm>
            <a:off x="3909600" y="4132092"/>
            <a:ext cx="383035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、業績標準（</a:t>
            </a:r>
            <a:r>
              <a:rPr lang="en-US" altLang="zh-TW" sz="1100" dirty="0">
                <a:solidFill>
                  <a:srgbClr val="000000"/>
                </a:solidFill>
                <a:latin typeface="Times New Roman" pitchFamily="18" charset="0"/>
                <a:cs typeface="Times New Roman" pitchFamily="18" charset="0"/>
              </a:rPr>
              <a:t>Sales Criteria</a:t>
            </a:r>
            <a:r>
              <a:rPr lang="zh-TW" altLang="en-US" sz="1100" dirty="0">
                <a:solidFill>
                  <a:srgbClr val="000000"/>
                </a:solidFill>
                <a:latin typeface="Times New Roman" pitchFamily="18" charset="0"/>
                <a:cs typeface="Times New Roman" pitchFamily="18" charset="0"/>
              </a:rPr>
              <a:t>）</a:t>
            </a:r>
          </a:p>
        </p:txBody>
      </p:sp>
      <p:sp>
        <p:nvSpPr>
          <p:cNvPr id="39" name="矩形 38">
            <a:extLst>
              <a:ext uri="{FF2B5EF4-FFF2-40B4-BE49-F238E27FC236}">
                <a16:creationId xmlns:a16="http://schemas.microsoft.com/office/drawing/2014/main" id="{BE00B3B7-F9BA-7B4C-5799-D5EB4FE37DD0}"/>
              </a:ext>
            </a:extLst>
          </p:cNvPr>
          <p:cNvSpPr/>
          <p:nvPr/>
        </p:nvSpPr>
        <p:spPr>
          <a:xfrm>
            <a:off x="3909600" y="4524746"/>
            <a:ext cx="181024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、產品缐的適合度</a:t>
            </a:r>
          </a:p>
        </p:txBody>
      </p:sp>
      <p:sp>
        <p:nvSpPr>
          <p:cNvPr id="40" name="左大括号 39">
            <a:extLst>
              <a:ext uri="{FF2B5EF4-FFF2-40B4-BE49-F238E27FC236}">
                <a16:creationId xmlns:a16="http://schemas.microsoft.com/office/drawing/2014/main" id="{5C36CC44-F0F9-2207-9026-7F3D7E359E3B}"/>
              </a:ext>
            </a:extLst>
          </p:cNvPr>
          <p:cNvSpPr/>
          <p:nvPr/>
        </p:nvSpPr>
        <p:spPr>
          <a:xfrm>
            <a:off x="3644609" y="4576480"/>
            <a:ext cx="264989" cy="186972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9A728DE5-916A-47D2-A327-2B808A75CE6F}"/>
              </a:ext>
            </a:extLst>
          </p:cNvPr>
          <p:cNvSpPr/>
          <p:nvPr/>
        </p:nvSpPr>
        <p:spPr>
          <a:xfrm>
            <a:off x="3909599" y="4854518"/>
            <a:ext cx="18102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、經營者的信譽（信用）</a:t>
            </a:r>
          </a:p>
        </p:txBody>
      </p:sp>
      <p:sp>
        <p:nvSpPr>
          <p:cNvPr id="42" name="矩形 41">
            <a:extLst>
              <a:ext uri="{FF2B5EF4-FFF2-40B4-BE49-F238E27FC236}">
                <a16:creationId xmlns:a16="http://schemas.microsoft.com/office/drawing/2014/main" id="{67D14598-E19B-00C5-7223-77733D60CAB3}"/>
              </a:ext>
            </a:extLst>
          </p:cNvPr>
          <p:cNvSpPr/>
          <p:nvPr/>
        </p:nvSpPr>
        <p:spPr>
          <a:xfrm>
            <a:off x="3909599" y="5174562"/>
            <a:ext cx="181024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、地區包括性</a:t>
            </a:r>
          </a:p>
        </p:txBody>
      </p:sp>
      <p:sp>
        <p:nvSpPr>
          <p:cNvPr id="43" name="矩形 42">
            <a:extLst>
              <a:ext uri="{FF2B5EF4-FFF2-40B4-BE49-F238E27FC236}">
                <a16:creationId xmlns:a16="http://schemas.microsoft.com/office/drawing/2014/main" id="{26610FF8-FB33-428E-AF09-AA40E47E7261}"/>
              </a:ext>
            </a:extLst>
          </p:cNvPr>
          <p:cNvSpPr/>
          <p:nvPr/>
        </p:nvSpPr>
        <p:spPr>
          <a:xfrm>
            <a:off x="3906355" y="5493299"/>
            <a:ext cx="18102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、業務能力</a:t>
            </a:r>
          </a:p>
        </p:txBody>
      </p:sp>
      <p:sp>
        <p:nvSpPr>
          <p:cNvPr id="44" name="矩形 43">
            <a:extLst>
              <a:ext uri="{FF2B5EF4-FFF2-40B4-BE49-F238E27FC236}">
                <a16:creationId xmlns:a16="http://schemas.microsoft.com/office/drawing/2014/main" id="{014846AA-640F-D38F-1E74-A4FD9C973E65}"/>
              </a:ext>
            </a:extLst>
          </p:cNvPr>
          <p:cNvSpPr/>
          <p:nvPr/>
        </p:nvSpPr>
        <p:spPr>
          <a:xfrm>
            <a:off x="3906356" y="5813346"/>
            <a:ext cx="181024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、財務能力</a:t>
            </a:r>
          </a:p>
        </p:txBody>
      </p:sp>
      <p:sp>
        <p:nvSpPr>
          <p:cNvPr id="45" name="矩形 44">
            <a:extLst>
              <a:ext uri="{FF2B5EF4-FFF2-40B4-BE49-F238E27FC236}">
                <a16:creationId xmlns:a16="http://schemas.microsoft.com/office/drawing/2014/main" id="{039B165D-D92E-F503-C959-98EAB62B0C4C}"/>
              </a:ext>
            </a:extLst>
          </p:cNvPr>
          <p:cNvSpPr/>
          <p:nvPr/>
        </p:nvSpPr>
        <p:spPr>
          <a:xfrm>
            <a:off x="3903112" y="6132083"/>
            <a:ext cx="18102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、售後服務能力</a:t>
            </a:r>
          </a:p>
        </p:txBody>
      </p:sp>
    </p:spTree>
    <p:extLst>
      <p:ext uri="{BB962C8B-B14F-4D97-AF65-F5344CB8AC3E}">
        <p14:creationId xmlns:p14="http://schemas.microsoft.com/office/powerpoint/2010/main" val="1275656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2FBAADCA-CA68-C1BA-174F-E1A339368824}"/>
              </a:ext>
            </a:extLst>
          </p:cNvPr>
          <p:cNvSpPr/>
          <p:nvPr/>
        </p:nvSpPr>
        <p:spPr>
          <a:xfrm>
            <a:off x="902052" y="750224"/>
            <a:ext cx="3913691" cy="1075872"/>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整合型店頭行銷（</a:t>
            </a:r>
            <a:r>
              <a:rPr lang="en-US" altLang="zh-TW" sz="1100" dirty="0">
                <a:solidFill>
                  <a:srgbClr val="4D4D4D"/>
                </a:solidFill>
                <a:latin typeface="Times New Roman" pitchFamily="18" charset="0"/>
                <a:cs typeface="Times New Roman" pitchFamily="18" charset="0"/>
              </a:rPr>
              <a:t>Store Business Support</a:t>
            </a:r>
            <a:r>
              <a:rPr lang="zh-TW" altLang="en-US" sz="1100" dirty="0">
                <a:solidFill>
                  <a:srgbClr val="4D4D4D"/>
                </a:solidFill>
                <a:latin typeface="Times New Roman" pitchFamily="18" charset="0"/>
                <a:cs typeface="Times New Roman" pitchFamily="18" charset="0"/>
              </a:rPr>
              <a:t>，店頭行銷支援）</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有些人稱</a:t>
            </a:r>
            <a:r>
              <a:rPr lang="zh-CN" altLang="en-US" sz="1100" dirty="0">
                <a:solidFill>
                  <a:srgbClr val="4D4D4D"/>
                </a:solidFill>
                <a:latin typeface="Times New Roman" pitchFamily="18" charset="0"/>
                <a:cs typeface="Times New Roman" pitchFamily="18" charset="0"/>
              </a:rPr>
              <a:t>為</a:t>
            </a:r>
            <a:r>
              <a:rPr lang="zh-TW" altLang="en-US" sz="1100" dirty="0">
                <a:solidFill>
                  <a:srgbClr val="4D4D4D"/>
                </a:solidFill>
                <a:latin typeface="Times New Roman" pitchFamily="18" charset="0"/>
                <a:cs typeface="Times New Roman" pitchFamily="18" charset="0"/>
              </a:rPr>
              <a:t>是賣場行銷或通路行銷，一個有效的「整合型店頭行銷」内涵，大致應包括下列一整套同步的操作，才會對銷售業績有所助益</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959332C5-4334-7268-9179-9C2972D96E43}"/>
              </a:ext>
            </a:extLst>
          </p:cNvPr>
          <p:cNvSpPr/>
          <p:nvPr/>
        </p:nvSpPr>
        <p:spPr>
          <a:xfrm>
            <a:off x="1244532" y="3077338"/>
            <a:ext cx="430936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通路（店頭）行銷服務公司（</a:t>
            </a:r>
            <a:r>
              <a:rPr lang="en-US" altLang="zh-TW" sz="1100" dirty="0">
                <a:solidFill>
                  <a:srgbClr val="000000"/>
                </a:solidFill>
                <a:latin typeface="Times New Roman" pitchFamily="18" charset="0"/>
                <a:cs typeface="Times New Roman" pitchFamily="18" charset="0"/>
              </a:rPr>
              <a:t>Store Business Support</a:t>
            </a:r>
            <a:r>
              <a:rPr lang="zh-TW" altLang="en-US" sz="1100" dirty="0">
                <a:solidFill>
                  <a:srgbClr val="000000"/>
                </a:solidFill>
                <a:latin typeface="Times New Roman" pitchFamily="18" charset="0"/>
                <a:cs typeface="Times New Roman" pitchFamily="18" charset="0"/>
              </a:rPr>
              <a:t>）的工作項目</a:t>
            </a:r>
          </a:p>
        </p:txBody>
      </p:sp>
      <p:sp>
        <p:nvSpPr>
          <p:cNvPr id="5" name="矩形 4">
            <a:extLst>
              <a:ext uri="{FF2B5EF4-FFF2-40B4-BE49-F238E27FC236}">
                <a16:creationId xmlns:a16="http://schemas.microsoft.com/office/drawing/2014/main" id="{7BB72AFB-781F-7310-BF58-0E40C559F3F8}"/>
              </a:ext>
            </a:extLst>
          </p:cNvPr>
          <p:cNvSpPr/>
          <p:nvPr/>
        </p:nvSpPr>
        <p:spPr>
          <a:xfrm>
            <a:off x="5828641" y="701313"/>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、假日賣場人力派遣。</a:t>
            </a:r>
          </a:p>
        </p:txBody>
      </p:sp>
      <p:sp>
        <p:nvSpPr>
          <p:cNvPr id="6" name="左大括号 5">
            <a:extLst>
              <a:ext uri="{FF2B5EF4-FFF2-40B4-BE49-F238E27FC236}">
                <a16:creationId xmlns:a16="http://schemas.microsoft.com/office/drawing/2014/main" id="{95B1152E-6D47-4709-469A-1F5E62F6AB53}"/>
              </a:ext>
            </a:extLst>
          </p:cNvPr>
          <p:cNvSpPr/>
          <p:nvPr/>
        </p:nvSpPr>
        <p:spPr>
          <a:xfrm>
            <a:off x="5553438" y="750224"/>
            <a:ext cx="264989" cy="49905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09B7C3D-B4A7-8FA8-268B-6D4DE67967CB}"/>
              </a:ext>
            </a:extLst>
          </p:cNvPr>
          <p:cNvSpPr/>
          <p:nvPr/>
        </p:nvSpPr>
        <p:spPr>
          <a:xfrm>
            <a:off x="5828641" y="914346"/>
            <a:ext cx="311050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、門市巡點布置。</a:t>
            </a:r>
          </a:p>
        </p:txBody>
      </p:sp>
      <p:sp>
        <p:nvSpPr>
          <p:cNvPr id="10" name="矩形 9">
            <a:extLst>
              <a:ext uri="{FF2B5EF4-FFF2-40B4-BE49-F238E27FC236}">
                <a16:creationId xmlns:a16="http://schemas.microsoft.com/office/drawing/2014/main" id="{3B4087DE-D47A-F1C7-6AAB-8C7795EBA1B5}"/>
              </a:ext>
            </a:extLst>
          </p:cNvPr>
          <p:cNvSpPr/>
          <p:nvPr/>
        </p:nvSpPr>
        <p:spPr>
          <a:xfrm>
            <a:off x="5828642" y="1127390"/>
            <a:ext cx="311050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、商品派樣試用體驗。</a:t>
            </a:r>
          </a:p>
        </p:txBody>
      </p:sp>
      <p:sp>
        <p:nvSpPr>
          <p:cNvPr id="11" name="矩形 10">
            <a:extLst>
              <a:ext uri="{FF2B5EF4-FFF2-40B4-BE49-F238E27FC236}">
                <a16:creationId xmlns:a16="http://schemas.microsoft.com/office/drawing/2014/main" id="{663CAFCD-D67A-D19C-3888-68DDCF206E6C}"/>
              </a:ext>
            </a:extLst>
          </p:cNvPr>
          <p:cNvSpPr/>
          <p:nvPr/>
        </p:nvSpPr>
        <p:spPr>
          <a:xfrm>
            <a:off x="5828642" y="1340440"/>
            <a:ext cx="311050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、市場調查分析。</a:t>
            </a:r>
          </a:p>
        </p:txBody>
      </p:sp>
      <p:sp>
        <p:nvSpPr>
          <p:cNvPr id="12" name="矩形 11">
            <a:extLst>
              <a:ext uri="{FF2B5EF4-FFF2-40B4-BE49-F238E27FC236}">
                <a16:creationId xmlns:a16="http://schemas.microsoft.com/office/drawing/2014/main" id="{57BF3C22-B541-F03B-638D-988158C81E21}"/>
              </a:ext>
            </a:extLst>
          </p:cNvPr>
          <p:cNvSpPr/>
          <p:nvPr/>
        </p:nvSpPr>
        <p:spPr>
          <a:xfrm>
            <a:off x="5828639" y="1543742"/>
            <a:ext cx="311050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、街頭活動。</a:t>
            </a:r>
          </a:p>
        </p:txBody>
      </p:sp>
      <p:sp>
        <p:nvSpPr>
          <p:cNvPr id="13" name="矩形 12">
            <a:extLst>
              <a:ext uri="{FF2B5EF4-FFF2-40B4-BE49-F238E27FC236}">
                <a16:creationId xmlns:a16="http://schemas.microsoft.com/office/drawing/2014/main" id="{B8964153-B684-4975-272A-3E563090C93D}"/>
              </a:ext>
            </a:extLst>
          </p:cNvPr>
          <p:cNvSpPr/>
          <p:nvPr/>
        </p:nvSpPr>
        <p:spPr>
          <a:xfrm>
            <a:off x="5828640" y="1747055"/>
            <a:ext cx="311050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、店内活動。</a:t>
            </a:r>
          </a:p>
        </p:txBody>
      </p:sp>
      <p:sp>
        <p:nvSpPr>
          <p:cNvPr id="14" name="矩形 13">
            <a:extLst>
              <a:ext uri="{FF2B5EF4-FFF2-40B4-BE49-F238E27FC236}">
                <a16:creationId xmlns:a16="http://schemas.microsoft.com/office/drawing/2014/main" id="{4ACB1287-A27A-E379-5B33-64198EFB7E95}"/>
              </a:ext>
            </a:extLst>
          </p:cNvPr>
          <p:cNvSpPr/>
          <p:nvPr/>
        </p:nvSpPr>
        <p:spPr>
          <a:xfrm>
            <a:off x="5825397" y="1952932"/>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、解説產品。</a:t>
            </a:r>
          </a:p>
        </p:txBody>
      </p:sp>
      <p:sp>
        <p:nvSpPr>
          <p:cNvPr id="15" name="矩形 14">
            <a:extLst>
              <a:ext uri="{FF2B5EF4-FFF2-40B4-BE49-F238E27FC236}">
                <a16:creationId xmlns:a16="http://schemas.microsoft.com/office/drawing/2014/main" id="{98270456-87C7-D1B4-82F4-A4B01CF03932}"/>
              </a:ext>
            </a:extLst>
          </p:cNvPr>
          <p:cNvSpPr/>
          <p:nvPr/>
        </p:nvSpPr>
        <p:spPr>
          <a:xfrm>
            <a:off x="5825397" y="2156239"/>
            <a:ext cx="311050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、展示活動。</a:t>
            </a:r>
          </a:p>
        </p:txBody>
      </p:sp>
      <p:sp>
        <p:nvSpPr>
          <p:cNvPr id="16" name="矩形 15">
            <a:extLst>
              <a:ext uri="{FF2B5EF4-FFF2-40B4-BE49-F238E27FC236}">
                <a16:creationId xmlns:a16="http://schemas.microsoft.com/office/drawing/2014/main" id="{FDCB3858-1605-B827-D7B2-5F0C32CE205B}"/>
              </a:ext>
            </a:extLst>
          </p:cNvPr>
          <p:cNvSpPr/>
          <p:nvPr/>
        </p:nvSpPr>
        <p:spPr>
          <a:xfrm>
            <a:off x="5825398" y="2359553"/>
            <a:ext cx="311050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、通路特殊活動。</a:t>
            </a:r>
          </a:p>
        </p:txBody>
      </p:sp>
      <p:sp>
        <p:nvSpPr>
          <p:cNvPr id="17" name="矩形 16">
            <a:extLst>
              <a:ext uri="{FF2B5EF4-FFF2-40B4-BE49-F238E27FC236}">
                <a16:creationId xmlns:a16="http://schemas.microsoft.com/office/drawing/2014/main" id="{D4808CA4-28A6-7EC2-9E96-9E20C2EC7496}"/>
              </a:ext>
            </a:extLst>
          </p:cNvPr>
          <p:cNvSpPr/>
          <p:nvPr/>
        </p:nvSpPr>
        <p:spPr>
          <a:xfrm>
            <a:off x="5825398" y="2562874"/>
            <a:ext cx="311050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、通路布置及商品陳列。</a:t>
            </a:r>
          </a:p>
        </p:txBody>
      </p:sp>
      <p:sp>
        <p:nvSpPr>
          <p:cNvPr id="18" name="矩形 17">
            <a:extLst>
              <a:ext uri="{FF2B5EF4-FFF2-40B4-BE49-F238E27FC236}">
                <a16:creationId xmlns:a16="http://schemas.microsoft.com/office/drawing/2014/main" id="{D7F32CC9-7BB9-A1C1-9165-420A2F3268C2}"/>
              </a:ext>
            </a:extLst>
          </p:cNvPr>
          <p:cNvSpPr/>
          <p:nvPr/>
        </p:nvSpPr>
        <p:spPr>
          <a:xfrm>
            <a:off x="5825395" y="2766176"/>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、促購傳播力。</a:t>
            </a:r>
          </a:p>
        </p:txBody>
      </p:sp>
      <p:sp>
        <p:nvSpPr>
          <p:cNvPr id="19" name="矩形 18">
            <a:extLst>
              <a:ext uri="{FF2B5EF4-FFF2-40B4-BE49-F238E27FC236}">
                <a16:creationId xmlns:a16="http://schemas.microsoft.com/office/drawing/2014/main" id="{005CFDE7-FBE9-0B2F-6F50-FE2F05DECF9C}"/>
              </a:ext>
            </a:extLst>
          </p:cNvPr>
          <p:cNvSpPr/>
          <p:nvPr/>
        </p:nvSpPr>
        <p:spPr>
          <a:xfrm>
            <a:off x="5825396" y="2969489"/>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、通路活動内容設計。</a:t>
            </a:r>
          </a:p>
        </p:txBody>
      </p:sp>
      <p:sp>
        <p:nvSpPr>
          <p:cNvPr id="20" name="矩形 19">
            <a:extLst>
              <a:ext uri="{FF2B5EF4-FFF2-40B4-BE49-F238E27FC236}">
                <a16:creationId xmlns:a16="http://schemas.microsoft.com/office/drawing/2014/main" id="{ACD78AD7-FC83-60BF-6C3F-D6EFA2EDF140}"/>
              </a:ext>
            </a:extLst>
          </p:cNvPr>
          <p:cNvSpPr/>
          <p:nvPr/>
        </p:nvSpPr>
        <p:spPr>
          <a:xfrm>
            <a:off x="5825397" y="3178627"/>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、體驗行銷活動。</a:t>
            </a:r>
          </a:p>
        </p:txBody>
      </p:sp>
      <p:sp>
        <p:nvSpPr>
          <p:cNvPr id="21" name="矩形 20">
            <a:extLst>
              <a:ext uri="{FF2B5EF4-FFF2-40B4-BE49-F238E27FC236}">
                <a16:creationId xmlns:a16="http://schemas.microsoft.com/office/drawing/2014/main" id="{6C30FB97-F29F-E1D0-6916-B2E290826425}"/>
              </a:ext>
            </a:extLst>
          </p:cNvPr>
          <p:cNvSpPr/>
          <p:nvPr/>
        </p:nvSpPr>
        <p:spPr>
          <a:xfrm>
            <a:off x="5825397" y="3391660"/>
            <a:ext cx="311050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14</a:t>
            </a:r>
            <a:r>
              <a:rPr lang="zh-TW" altLang="en-US" sz="1000" dirty="0">
                <a:solidFill>
                  <a:srgbClr val="000000"/>
                </a:solidFill>
                <a:latin typeface="Times New Roman" pitchFamily="18" charset="0"/>
                <a:cs typeface="Times New Roman" pitchFamily="18" charset="0"/>
              </a:rPr>
              <a:t>、零售店神秘訪查。</a:t>
            </a:r>
          </a:p>
        </p:txBody>
      </p:sp>
      <p:sp>
        <p:nvSpPr>
          <p:cNvPr id="22" name="矩形 21">
            <a:extLst>
              <a:ext uri="{FF2B5EF4-FFF2-40B4-BE49-F238E27FC236}">
                <a16:creationId xmlns:a16="http://schemas.microsoft.com/office/drawing/2014/main" id="{6BC9C66A-F577-0F42-B69B-2A97989968BB}"/>
              </a:ext>
            </a:extLst>
          </p:cNvPr>
          <p:cNvSpPr/>
          <p:nvPr/>
        </p:nvSpPr>
        <p:spPr>
          <a:xfrm>
            <a:off x="5825398" y="3604704"/>
            <a:ext cx="311050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15</a:t>
            </a:r>
            <a:r>
              <a:rPr lang="zh-TW" altLang="en-US" sz="1000" dirty="0">
                <a:solidFill>
                  <a:srgbClr val="000000"/>
                </a:solidFill>
                <a:latin typeface="Times New Roman" pitchFamily="18" charset="0"/>
                <a:cs typeface="Times New Roman" pitchFamily="18" charset="0"/>
              </a:rPr>
              <a:t>、零售店滿意度調查。</a:t>
            </a:r>
          </a:p>
        </p:txBody>
      </p:sp>
      <p:sp>
        <p:nvSpPr>
          <p:cNvPr id="23" name="矩形 22">
            <a:extLst>
              <a:ext uri="{FF2B5EF4-FFF2-40B4-BE49-F238E27FC236}">
                <a16:creationId xmlns:a16="http://schemas.microsoft.com/office/drawing/2014/main" id="{1CD2A5DA-00F1-B0E3-917A-A72A8F16869E}"/>
              </a:ext>
            </a:extLst>
          </p:cNvPr>
          <p:cNvSpPr/>
          <p:nvPr/>
        </p:nvSpPr>
        <p:spPr>
          <a:xfrm>
            <a:off x="5825398" y="3817754"/>
            <a:ext cx="311050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16</a:t>
            </a:r>
            <a:r>
              <a:rPr lang="zh-TW" altLang="en-US" sz="1000" dirty="0">
                <a:solidFill>
                  <a:srgbClr val="000000"/>
                </a:solidFill>
                <a:latin typeface="Times New Roman" pitchFamily="18" charset="0"/>
                <a:cs typeface="Times New Roman" pitchFamily="18" charset="0"/>
              </a:rPr>
              <a:t>、產品價格通路市調。</a:t>
            </a:r>
          </a:p>
        </p:txBody>
      </p:sp>
      <p:sp>
        <p:nvSpPr>
          <p:cNvPr id="24" name="矩形 23">
            <a:extLst>
              <a:ext uri="{FF2B5EF4-FFF2-40B4-BE49-F238E27FC236}">
                <a16:creationId xmlns:a16="http://schemas.microsoft.com/office/drawing/2014/main" id="{E0ABE896-1C83-0042-0AB2-F18638C2B689}"/>
              </a:ext>
            </a:extLst>
          </p:cNvPr>
          <p:cNvSpPr/>
          <p:nvPr/>
        </p:nvSpPr>
        <p:spPr>
          <a:xfrm>
            <a:off x="5825395" y="4021056"/>
            <a:ext cx="3113750"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17</a:t>
            </a:r>
            <a:r>
              <a:rPr lang="zh-TW" altLang="en-US" sz="1000" dirty="0">
                <a:solidFill>
                  <a:srgbClr val="000000"/>
                </a:solidFill>
                <a:latin typeface="Times New Roman" pitchFamily="18" charset="0"/>
                <a:cs typeface="Times New Roman" pitchFamily="18" charset="0"/>
              </a:rPr>
              <a:t>、郵寄廣告單（</a:t>
            </a:r>
            <a:r>
              <a:rPr lang="en-US" altLang="zh-TW" sz="1000" dirty="0">
                <a:solidFill>
                  <a:srgbClr val="000000"/>
                </a:solidFill>
                <a:latin typeface="Times New Roman" pitchFamily="18" charset="0"/>
                <a:cs typeface="Times New Roman" pitchFamily="18" charset="0"/>
              </a:rPr>
              <a:t>Direct mail advertising, DM</a:t>
            </a:r>
            <a:r>
              <a:rPr lang="zh-TW" altLang="en-US" sz="1000" dirty="0">
                <a:solidFill>
                  <a:srgbClr val="000000"/>
                </a:solidFill>
                <a:latin typeface="Times New Roman" pitchFamily="18" charset="0"/>
                <a:cs typeface="Times New Roman" pitchFamily="18" charset="0"/>
              </a:rPr>
              <a:t>）派發。</a:t>
            </a:r>
          </a:p>
        </p:txBody>
      </p:sp>
      <p:sp>
        <p:nvSpPr>
          <p:cNvPr id="25" name="矩形 24">
            <a:extLst>
              <a:ext uri="{FF2B5EF4-FFF2-40B4-BE49-F238E27FC236}">
                <a16:creationId xmlns:a16="http://schemas.microsoft.com/office/drawing/2014/main" id="{10BB60E6-5272-B0BD-3AB0-41EB34608422}"/>
              </a:ext>
            </a:extLst>
          </p:cNvPr>
          <p:cNvSpPr/>
          <p:nvPr/>
        </p:nvSpPr>
        <p:spPr>
          <a:xfrm>
            <a:off x="5825396" y="4224369"/>
            <a:ext cx="311050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18</a:t>
            </a:r>
            <a:r>
              <a:rPr lang="zh-TW" altLang="en-US" sz="1000" dirty="0">
                <a:solidFill>
                  <a:srgbClr val="000000"/>
                </a:solidFill>
                <a:latin typeface="Times New Roman" pitchFamily="18" charset="0"/>
                <a:cs typeface="Times New Roman" pitchFamily="18" charset="0"/>
              </a:rPr>
              <a:t>、賣場試吃、試喝活動。</a:t>
            </a:r>
          </a:p>
        </p:txBody>
      </p:sp>
      <p:sp>
        <p:nvSpPr>
          <p:cNvPr id="26" name="矩形 25">
            <a:extLst>
              <a:ext uri="{FF2B5EF4-FFF2-40B4-BE49-F238E27FC236}">
                <a16:creationId xmlns:a16="http://schemas.microsoft.com/office/drawing/2014/main" id="{626BA622-9166-17AF-15E3-80934CCC4F7E}"/>
              </a:ext>
            </a:extLst>
          </p:cNvPr>
          <p:cNvSpPr/>
          <p:nvPr/>
        </p:nvSpPr>
        <p:spPr>
          <a:xfrm>
            <a:off x="5822153" y="4430246"/>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19</a:t>
            </a:r>
            <a:r>
              <a:rPr lang="zh-TW" altLang="en-US" sz="1000" dirty="0">
                <a:solidFill>
                  <a:srgbClr val="000000"/>
                </a:solidFill>
                <a:latin typeface="Times New Roman" pitchFamily="18" charset="0"/>
                <a:cs typeface="Times New Roman" pitchFamily="18" charset="0"/>
              </a:rPr>
              <a:t>、通路商情研究分析。</a:t>
            </a:r>
          </a:p>
        </p:txBody>
      </p:sp>
      <p:sp>
        <p:nvSpPr>
          <p:cNvPr id="27" name="矩形 26">
            <a:extLst>
              <a:ext uri="{FF2B5EF4-FFF2-40B4-BE49-F238E27FC236}">
                <a16:creationId xmlns:a16="http://schemas.microsoft.com/office/drawing/2014/main" id="{CA3C9BCB-A558-900D-4701-3587BD174F2C}"/>
              </a:ext>
            </a:extLst>
          </p:cNvPr>
          <p:cNvSpPr/>
          <p:nvPr/>
        </p:nvSpPr>
        <p:spPr>
          <a:xfrm>
            <a:off x="5822152" y="4633553"/>
            <a:ext cx="311345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20</a:t>
            </a:r>
            <a:r>
              <a:rPr lang="zh-TW" altLang="en-US" sz="1000" dirty="0">
                <a:solidFill>
                  <a:srgbClr val="000000"/>
                </a:solidFill>
                <a:latin typeface="Times New Roman" pitchFamily="18" charset="0"/>
                <a:cs typeface="Times New Roman" pitchFamily="18" charset="0"/>
              </a:rPr>
              <a:t>、賣場銷售專區規劃、設計與布置執行。</a:t>
            </a:r>
          </a:p>
        </p:txBody>
      </p:sp>
      <p:sp>
        <p:nvSpPr>
          <p:cNvPr id="28" name="矩形 27">
            <a:extLst>
              <a:ext uri="{FF2B5EF4-FFF2-40B4-BE49-F238E27FC236}">
                <a16:creationId xmlns:a16="http://schemas.microsoft.com/office/drawing/2014/main" id="{2B5A3C44-B154-FB0B-9FF4-9B8955F9331C}"/>
              </a:ext>
            </a:extLst>
          </p:cNvPr>
          <p:cNvSpPr/>
          <p:nvPr/>
        </p:nvSpPr>
        <p:spPr>
          <a:xfrm>
            <a:off x="5822154" y="4836867"/>
            <a:ext cx="311050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21</a:t>
            </a:r>
            <a:r>
              <a:rPr lang="zh-TW" altLang="en-US" sz="1000" dirty="0">
                <a:solidFill>
                  <a:srgbClr val="000000"/>
                </a:solidFill>
                <a:latin typeface="Times New Roman" pitchFamily="18" charset="0"/>
                <a:cs typeface="Times New Roman" pitchFamily="18" charset="0"/>
              </a:rPr>
              <a:t>、通路結構與趨勢分析。</a:t>
            </a:r>
          </a:p>
        </p:txBody>
      </p:sp>
      <p:sp>
        <p:nvSpPr>
          <p:cNvPr id="29" name="矩形 28">
            <a:extLst>
              <a:ext uri="{FF2B5EF4-FFF2-40B4-BE49-F238E27FC236}">
                <a16:creationId xmlns:a16="http://schemas.microsoft.com/office/drawing/2014/main" id="{2F2E786F-26A1-7B51-81A0-23BF63EEFBFC}"/>
              </a:ext>
            </a:extLst>
          </p:cNvPr>
          <p:cNvSpPr/>
          <p:nvPr/>
        </p:nvSpPr>
        <p:spPr>
          <a:xfrm>
            <a:off x="5822154" y="5040188"/>
            <a:ext cx="311345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22</a:t>
            </a:r>
            <a:r>
              <a:rPr lang="zh-TW" altLang="en-US" sz="1000" dirty="0">
                <a:solidFill>
                  <a:srgbClr val="000000"/>
                </a:solidFill>
                <a:latin typeface="Times New Roman" pitchFamily="18" charset="0"/>
                <a:cs typeface="Times New Roman" pitchFamily="18" charset="0"/>
              </a:rPr>
              <a:t>、包裝促銷印製設計與生產服務。</a:t>
            </a:r>
          </a:p>
        </p:txBody>
      </p:sp>
      <p:sp>
        <p:nvSpPr>
          <p:cNvPr id="30" name="矩形 29">
            <a:extLst>
              <a:ext uri="{FF2B5EF4-FFF2-40B4-BE49-F238E27FC236}">
                <a16:creationId xmlns:a16="http://schemas.microsoft.com/office/drawing/2014/main" id="{9339DD28-94D6-6817-5E59-BB1549EAB6D9}"/>
              </a:ext>
            </a:extLst>
          </p:cNvPr>
          <p:cNvSpPr/>
          <p:nvPr/>
        </p:nvSpPr>
        <p:spPr>
          <a:xfrm>
            <a:off x="5822151" y="5243490"/>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23</a:t>
            </a:r>
            <a:r>
              <a:rPr lang="zh-TW" altLang="en-US" sz="1000" dirty="0">
                <a:solidFill>
                  <a:srgbClr val="000000"/>
                </a:solidFill>
                <a:latin typeface="Times New Roman" pitchFamily="18" charset="0"/>
                <a:cs typeface="Times New Roman" pitchFamily="18" charset="0"/>
              </a:rPr>
              <a:t>、產品包裝設計。</a:t>
            </a:r>
          </a:p>
        </p:txBody>
      </p:sp>
      <p:sp>
        <p:nvSpPr>
          <p:cNvPr id="31" name="矩形 30">
            <a:extLst>
              <a:ext uri="{FF2B5EF4-FFF2-40B4-BE49-F238E27FC236}">
                <a16:creationId xmlns:a16="http://schemas.microsoft.com/office/drawing/2014/main" id="{39D5035D-E047-4413-A10E-0DA664CE2D53}"/>
              </a:ext>
            </a:extLst>
          </p:cNvPr>
          <p:cNvSpPr/>
          <p:nvPr/>
        </p:nvSpPr>
        <p:spPr>
          <a:xfrm>
            <a:off x="5822152" y="5446803"/>
            <a:ext cx="311050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24</a:t>
            </a:r>
            <a:r>
              <a:rPr lang="zh-TW" altLang="en-US" sz="1000" dirty="0">
                <a:solidFill>
                  <a:srgbClr val="000000"/>
                </a:solidFill>
                <a:latin typeface="Times New Roman" pitchFamily="18" charset="0"/>
                <a:cs typeface="Times New Roman" pitchFamily="18" charset="0"/>
              </a:rPr>
              <a:t>、賣場布置設計。</a:t>
            </a:r>
          </a:p>
        </p:txBody>
      </p:sp>
    </p:spTree>
    <p:extLst>
      <p:ext uri="{BB962C8B-B14F-4D97-AF65-F5344CB8AC3E}">
        <p14:creationId xmlns:p14="http://schemas.microsoft.com/office/powerpoint/2010/main" val="20009615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839070" y="643893"/>
            <a:ext cx="9843934"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美國零售業簡介</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美國零售業態可區分為店鋪型態及無店鋪型態兩大類。店鋪型態又可分為食品與非食品兩種，而無店鋪型態又可分為自動販賣機、直接銷售及直接行銷三種。</a:t>
            </a:r>
          </a:p>
        </p:txBody>
      </p:sp>
      <p:sp>
        <p:nvSpPr>
          <p:cNvPr id="5" name="矩形 4">
            <a:extLst>
              <a:ext uri="{FF2B5EF4-FFF2-40B4-BE49-F238E27FC236}">
                <a16:creationId xmlns:a16="http://schemas.microsoft.com/office/drawing/2014/main" id="{B3464415-6C03-A912-DB2B-31A51645B9A5}"/>
              </a:ext>
            </a:extLst>
          </p:cNvPr>
          <p:cNvSpPr/>
          <p:nvPr/>
        </p:nvSpPr>
        <p:spPr>
          <a:xfrm>
            <a:off x="1254867" y="2966128"/>
            <a:ext cx="1624515"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店鋪型態（</a:t>
            </a:r>
            <a:r>
              <a:rPr lang="en-US" altLang="zh-CN" sz="1100" dirty="0">
                <a:solidFill>
                  <a:srgbClr val="000000"/>
                </a:solidFill>
                <a:latin typeface="Times New Roman" pitchFamily="18" charset="0"/>
                <a:cs typeface="Times New Roman" pitchFamily="18" charset="0"/>
              </a:rPr>
              <a:t>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F6979681-6983-27B5-77C6-E3D228FEC648}"/>
              </a:ext>
            </a:extLst>
          </p:cNvPr>
          <p:cNvSpPr/>
          <p:nvPr/>
        </p:nvSpPr>
        <p:spPr>
          <a:xfrm>
            <a:off x="6719662" y="1687312"/>
            <a:ext cx="38979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傳統超級市場</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Conventional Supermarket</a:t>
            </a:r>
            <a:r>
              <a:rPr lang="zh-TW" altLang="en-US" sz="1100" dirty="0">
                <a:solidFill>
                  <a:srgbClr val="000000"/>
                </a:solidFill>
                <a:latin typeface="Times New Roman" pitchFamily="18" charset="0"/>
                <a:cs typeface="Times New Roman" pitchFamily="18" charset="0"/>
              </a:rPr>
              <a:t>）</a:t>
            </a:r>
          </a:p>
        </p:txBody>
      </p:sp>
      <p:sp>
        <p:nvSpPr>
          <p:cNvPr id="15" name="左大括号 14">
            <a:extLst>
              <a:ext uri="{FF2B5EF4-FFF2-40B4-BE49-F238E27FC236}">
                <a16:creationId xmlns:a16="http://schemas.microsoft.com/office/drawing/2014/main" id="{99E18DFC-6477-6267-1D22-E896BAB3E8E0}"/>
              </a:ext>
            </a:extLst>
          </p:cNvPr>
          <p:cNvSpPr/>
          <p:nvPr/>
        </p:nvSpPr>
        <p:spPr>
          <a:xfrm>
            <a:off x="6444459" y="1736223"/>
            <a:ext cx="264989" cy="113226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8094B3C-E7B1-1754-41F7-3355E32B29B0}"/>
              </a:ext>
            </a:extLst>
          </p:cNvPr>
          <p:cNvSpPr/>
          <p:nvPr/>
        </p:nvSpPr>
        <p:spPr>
          <a:xfrm>
            <a:off x="6719661" y="1900348"/>
            <a:ext cx="3897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複合店（</a:t>
            </a:r>
            <a:r>
              <a:rPr lang="en-US" altLang="zh-CN" sz="1100" dirty="0">
                <a:solidFill>
                  <a:srgbClr val="000000"/>
                </a:solidFill>
                <a:latin typeface="Times New Roman" pitchFamily="18" charset="0"/>
                <a:cs typeface="Times New Roman" pitchFamily="18" charset="0"/>
              </a:rPr>
              <a:t>Combination Store</a:t>
            </a:r>
            <a:r>
              <a:rPr lang="zh-CN" altLang="en-US" sz="1100" dirty="0">
                <a:solidFill>
                  <a:srgbClr val="000000"/>
                </a:solidFill>
                <a:latin typeface="Times New Roman" pitchFamily="18" charset="0"/>
                <a:cs typeface="Times New Roman" pitchFamily="18" charset="0"/>
              </a:rPr>
              <a:t>），特級市場（</a:t>
            </a:r>
            <a:r>
              <a:rPr lang="en-US" altLang="zh-CN" sz="1100" dirty="0">
                <a:solidFill>
                  <a:srgbClr val="000000"/>
                </a:solidFill>
                <a:latin typeface="Times New Roman" pitchFamily="18" charset="0"/>
                <a:cs typeface="Times New Roman" pitchFamily="18" charset="0"/>
              </a:rPr>
              <a:t>Hypermarket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4AF4FB42-43C2-1BA5-2376-8690729575F1}"/>
              </a:ext>
            </a:extLst>
          </p:cNvPr>
          <p:cNvSpPr/>
          <p:nvPr/>
        </p:nvSpPr>
        <p:spPr>
          <a:xfrm>
            <a:off x="6719662" y="2123114"/>
            <a:ext cx="38979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超級商店（</a:t>
            </a:r>
            <a:r>
              <a:rPr lang="en-US" altLang="zh-CN" sz="1100" dirty="0">
                <a:solidFill>
                  <a:srgbClr val="000000"/>
                </a:solidFill>
                <a:latin typeface="Times New Roman" pitchFamily="18" charset="0"/>
                <a:cs typeface="Times New Roman" pitchFamily="18" charset="0"/>
              </a:rPr>
              <a:t>Superstore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EEF441A7-E746-8B21-A813-882D923468FE}"/>
              </a:ext>
            </a:extLst>
          </p:cNvPr>
          <p:cNvSpPr/>
          <p:nvPr/>
        </p:nvSpPr>
        <p:spPr>
          <a:xfrm>
            <a:off x="6719662" y="2345882"/>
            <a:ext cx="38979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箱型店（</a:t>
            </a:r>
            <a:r>
              <a:rPr lang="en-US" altLang="zh-CN" sz="1100" dirty="0">
                <a:solidFill>
                  <a:srgbClr val="000000"/>
                </a:solidFill>
                <a:latin typeface="Times New Roman" pitchFamily="18" charset="0"/>
                <a:cs typeface="Times New Roman" pitchFamily="18" charset="0"/>
              </a:rPr>
              <a:t>Box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CE4A92A9-D23C-FB06-4686-38D88821C6D8}"/>
              </a:ext>
            </a:extLst>
          </p:cNvPr>
          <p:cNvSpPr/>
          <p:nvPr/>
        </p:nvSpPr>
        <p:spPr>
          <a:xfrm>
            <a:off x="3164314" y="1780187"/>
            <a:ext cx="116449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食品為主</a:t>
            </a:r>
            <a:endParaRPr lang="zh-TW" altLang="en-US" sz="1100" dirty="0">
              <a:solidFill>
                <a:srgbClr val="000000"/>
              </a:solidFill>
              <a:latin typeface="Times New Roman" pitchFamily="18" charset="0"/>
              <a:cs typeface="Times New Roman" pitchFamily="18" charset="0"/>
            </a:endParaRPr>
          </a:p>
        </p:txBody>
      </p:sp>
      <p:sp>
        <p:nvSpPr>
          <p:cNvPr id="20" name="左大括号 19">
            <a:extLst>
              <a:ext uri="{FF2B5EF4-FFF2-40B4-BE49-F238E27FC236}">
                <a16:creationId xmlns:a16="http://schemas.microsoft.com/office/drawing/2014/main" id="{654A34EC-0813-259D-A9DE-EBE8602D3ADC}"/>
              </a:ext>
            </a:extLst>
          </p:cNvPr>
          <p:cNvSpPr/>
          <p:nvPr/>
        </p:nvSpPr>
        <p:spPr>
          <a:xfrm>
            <a:off x="2889111" y="1829098"/>
            <a:ext cx="264989" cy="262806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B2FFD2C-B59A-8EC3-B5D7-A60FF64DD625}"/>
              </a:ext>
            </a:extLst>
          </p:cNvPr>
          <p:cNvSpPr/>
          <p:nvPr/>
        </p:nvSpPr>
        <p:spPr>
          <a:xfrm>
            <a:off x="3164313" y="4143041"/>
            <a:ext cx="116449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非食品為主</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6049A940-0129-DF5C-A6FA-B08A6A1084BC}"/>
              </a:ext>
            </a:extLst>
          </p:cNvPr>
          <p:cNvSpPr/>
          <p:nvPr/>
        </p:nvSpPr>
        <p:spPr>
          <a:xfrm>
            <a:off x="4545640" y="1420632"/>
            <a:ext cx="227819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便利商店（</a:t>
            </a:r>
            <a:r>
              <a:rPr lang="en-US" altLang="zh-CN" sz="1100" dirty="0">
                <a:solidFill>
                  <a:srgbClr val="000000"/>
                </a:solidFill>
                <a:latin typeface="Times New Roman" pitchFamily="18" charset="0"/>
                <a:cs typeface="Times New Roman" pitchFamily="18" charset="0"/>
              </a:rPr>
              <a:t>Conventional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7" name="左大括号 26">
            <a:extLst>
              <a:ext uri="{FF2B5EF4-FFF2-40B4-BE49-F238E27FC236}">
                <a16:creationId xmlns:a16="http://schemas.microsoft.com/office/drawing/2014/main" id="{D29376A7-CF28-252E-4075-5FC89AF8FEC1}"/>
              </a:ext>
            </a:extLst>
          </p:cNvPr>
          <p:cNvSpPr/>
          <p:nvPr/>
        </p:nvSpPr>
        <p:spPr>
          <a:xfrm>
            <a:off x="4270438" y="1469543"/>
            <a:ext cx="264989" cy="96769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3641D45-9D75-E61A-140F-F8FC36CB02D9}"/>
              </a:ext>
            </a:extLst>
          </p:cNvPr>
          <p:cNvSpPr/>
          <p:nvPr/>
        </p:nvSpPr>
        <p:spPr>
          <a:xfrm>
            <a:off x="4545640" y="2139515"/>
            <a:ext cx="227819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超級市場（</a:t>
            </a:r>
            <a:r>
              <a:rPr lang="en-US" altLang="zh-CN" sz="1100" dirty="0">
                <a:solidFill>
                  <a:srgbClr val="000000"/>
                </a:solidFill>
                <a:latin typeface="Times New Roman" pitchFamily="18" charset="0"/>
                <a:cs typeface="Times New Roman" pitchFamily="18" charset="0"/>
              </a:rPr>
              <a:t>Supermarket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10F13179-5226-0372-2CDD-6C937AC7064D}"/>
              </a:ext>
            </a:extLst>
          </p:cNvPr>
          <p:cNvSpPr/>
          <p:nvPr/>
        </p:nvSpPr>
        <p:spPr>
          <a:xfrm>
            <a:off x="6719660" y="2558920"/>
            <a:ext cx="38979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倉庫型商店（</a:t>
            </a:r>
            <a:r>
              <a:rPr lang="en-US" altLang="zh-CN" sz="1100" dirty="0">
                <a:solidFill>
                  <a:srgbClr val="000000"/>
                </a:solidFill>
                <a:latin typeface="Times New Roman" pitchFamily="18" charset="0"/>
                <a:cs typeface="Times New Roman" pitchFamily="18" charset="0"/>
              </a:rPr>
              <a:t>Warehouse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2076F805-2406-877A-D32D-2194A524C4C6}"/>
              </a:ext>
            </a:extLst>
          </p:cNvPr>
          <p:cNvSpPr/>
          <p:nvPr/>
        </p:nvSpPr>
        <p:spPr>
          <a:xfrm>
            <a:off x="4535427" y="2877161"/>
            <a:ext cx="38979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專賣店（</a:t>
            </a:r>
            <a:r>
              <a:rPr lang="en-US" altLang="zh-CN" sz="1100" dirty="0">
                <a:solidFill>
                  <a:srgbClr val="000000"/>
                </a:solidFill>
                <a:latin typeface="Times New Roman" pitchFamily="18" charset="0"/>
                <a:cs typeface="Times New Roman" pitchFamily="18" charset="0"/>
              </a:rPr>
              <a:t>Specialty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1" name="左大括号 30">
            <a:extLst>
              <a:ext uri="{FF2B5EF4-FFF2-40B4-BE49-F238E27FC236}">
                <a16:creationId xmlns:a16="http://schemas.microsoft.com/office/drawing/2014/main" id="{FED40684-9065-2523-7475-F1C577AC6A05}"/>
              </a:ext>
            </a:extLst>
          </p:cNvPr>
          <p:cNvSpPr/>
          <p:nvPr/>
        </p:nvSpPr>
        <p:spPr>
          <a:xfrm>
            <a:off x="4260224" y="2926072"/>
            <a:ext cx="264989" cy="278551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BC96EAA-254A-9B1F-AD14-A971A810EF9B}"/>
              </a:ext>
            </a:extLst>
          </p:cNvPr>
          <p:cNvSpPr/>
          <p:nvPr/>
        </p:nvSpPr>
        <p:spPr>
          <a:xfrm>
            <a:off x="4535426" y="3090197"/>
            <a:ext cx="3897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專業大賣場（</a:t>
            </a:r>
            <a:r>
              <a:rPr lang="en-US" altLang="zh-CN" sz="1100" dirty="0">
                <a:solidFill>
                  <a:srgbClr val="000000"/>
                </a:solidFill>
                <a:latin typeface="Times New Roman" pitchFamily="18" charset="0"/>
                <a:cs typeface="Times New Roman" pitchFamily="18" charset="0"/>
              </a:rPr>
              <a:t>Category Killer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C44DFA96-431B-E3FC-0D15-440D6FB545C8}"/>
              </a:ext>
            </a:extLst>
          </p:cNvPr>
          <p:cNvSpPr/>
          <p:nvPr/>
        </p:nvSpPr>
        <p:spPr>
          <a:xfrm>
            <a:off x="4535427" y="3595073"/>
            <a:ext cx="38979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雜貨鋪（</a:t>
            </a:r>
            <a:r>
              <a:rPr lang="en-US" altLang="zh-CN" sz="1100" dirty="0">
                <a:solidFill>
                  <a:srgbClr val="000000"/>
                </a:solidFill>
                <a:latin typeface="Times New Roman" pitchFamily="18" charset="0"/>
                <a:cs typeface="Times New Roman" pitchFamily="18" charset="0"/>
              </a:rPr>
              <a:t>Variety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A8085967-9DA3-A0E3-52B8-1CFD4FD96493}"/>
              </a:ext>
            </a:extLst>
          </p:cNvPr>
          <p:cNvSpPr/>
          <p:nvPr/>
        </p:nvSpPr>
        <p:spPr>
          <a:xfrm>
            <a:off x="4535427" y="4216684"/>
            <a:ext cx="38979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百貨公司（</a:t>
            </a:r>
            <a:r>
              <a:rPr lang="en-US" altLang="zh-CN" sz="1100" dirty="0">
                <a:solidFill>
                  <a:srgbClr val="000000"/>
                </a:solidFill>
                <a:latin typeface="Times New Roman" pitchFamily="18" charset="0"/>
                <a:cs typeface="Times New Roman" pitchFamily="18" charset="0"/>
              </a:rPr>
              <a:t>Department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7C2CA194-D9D3-03C1-5B0A-50CB3D4F43F5}"/>
              </a:ext>
            </a:extLst>
          </p:cNvPr>
          <p:cNvSpPr/>
          <p:nvPr/>
        </p:nvSpPr>
        <p:spPr>
          <a:xfrm>
            <a:off x="4535425" y="4575635"/>
            <a:ext cx="38979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型錄展示店（</a:t>
            </a:r>
            <a:r>
              <a:rPr lang="en-US" altLang="zh-CN" sz="1100" dirty="0">
                <a:solidFill>
                  <a:srgbClr val="000000"/>
                </a:solidFill>
                <a:latin typeface="Times New Roman" pitchFamily="18" charset="0"/>
                <a:cs typeface="Times New Roman" pitchFamily="18" charset="0"/>
              </a:rPr>
              <a:t>Catalog Show Room</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6" name="矩形 35">
            <a:extLst>
              <a:ext uri="{FF2B5EF4-FFF2-40B4-BE49-F238E27FC236}">
                <a16:creationId xmlns:a16="http://schemas.microsoft.com/office/drawing/2014/main" id="{2399D2C8-EFF9-1A23-B08C-27D6D09F7622}"/>
              </a:ext>
            </a:extLst>
          </p:cNvPr>
          <p:cNvSpPr/>
          <p:nvPr/>
        </p:nvSpPr>
        <p:spPr>
          <a:xfrm>
            <a:off x="4535426" y="4778950"/>
            <a:ext cx="38979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低價連鎖店（</a:t>
            </a:r>
            <a:r>
              <a:rPr lang="en-US" altLang="zh-CN" sz="1100" dirty="0">
                <a:solidFill>
                  <a:srgbClr val="000000"/>
                </a:solidFill>
                <a:latin typeface="Times New Roman" pitchFamily="18" charset="0"/>
                <a:cs typeface="Times New Roman" pitchFamily="18" charset="0"/>
              </a:rPr>
              <a:t>Off-price Chain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7" name="矩形 36">
            <a:extLst>
              <a:ext uri="{FF2B5EF4-FFF2-40B4-BE49-F238E27FC236}">
                <a16:creationId xmlns:a16="http://schemas.microsoft.com/office/drawing/2014/main" id="{DD28C8A1-BD4C-6461-DF89-EFD891AA87B6}"/>
              </a:ext>
            </a:extLst>
          </p:cNvPr>
          <p:cNvSpPr/>
          <p:nvPr/>
        </p:nvSpPr>
        <p:spPr>
          <a:xfrm>
            <a:off x="4533082" y="4991990"/>
            <a:ext cx="390024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工廠直營店（</a:t>
            </a:r>
            <a:r>
              <a:rPr lang="en-US" altLang="zh-CN" sz="1100" dirty="0">
                <a:solidFill>
                  <a:srgbClr val="000000"/>
                </a:solidFill>
                <a:latin typeface="Times New Roman" pitchFamily="18" charset="0"/>
                <a:cs typeface="Times New Roman" pitchFamily="18" charset="0"/>
              </a:rPr>
              <a:t>Factory Outlet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8" name="矩形 37">
            <a:extLst>
              <a:ext uri="{FF2B5EF4-FFF2-40B4-BE49-F238E27FC236}">
                <a16:creationId xmlns:a16="http://schemas.microsoft.com/office/drawing/2014/main" id="{DC771805-42EA-3031-7586-AFDEBC8BF974}"/>
              </a:ext>
            </a:extLst>
          </p:cNvPr>
          <p:cNvSpPr/>
          <p:nvPr/>
        </p:nvSpPr>
        <p:spPr>
          <a:xfrm>
            <a:off x="4533081" y="5194158"/>
            <a:ext cx="441636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倉儲量販店（團購）（</a:t>
            </a:r>
            <a:r>
              <a:rPr lang="en-US" altLang="zh-CN" sz="1100" dirty="0">
                <a:solidFill>
                  <a:srgbClr val="000000"/>
                </a:solidFill>
                <a:latin typeface="Times New Roman" pitchFamily="18" charset="0"/>
                <a:cs typeface="Times New Roman" pitchFamily="18" charset="0"/>
              </a:rPr>
              <a:t>Buying Club</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Membership Warehouse Club</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9" name="矩形 38">
            <a:extLst>
              <a:ext uri="{FF2B5EF4-FFF2-40B4-BE49-F238E27FC236}">
                <a16:creationId xmlns:a16="http://schemas.microsoft.com/office/drawing/2014/main" id="{0422D2A6-E132-46DF-3A7E-D8C7C6E0710B}"/>
              </a:ext>
            </a:extLst>
          </p:cNvPr>
          <p:cNvSpPr/>
          <p:nvPr/>
        </p:nvSpPr>
        <p:spPr>
          <a:xfrm>
            <a:off x="4533082" y="5397465"/>
            <a:ext cx="39002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跳蚤市場（</a:t>
            </a:r>
            <a:r>
              <a:rPr lang="en-US" altLang="zh-CN" sz="1100" dirty="0">
                <a:solidFill>
                  <a:srgbClr val="000000"/>
                </a:solidFill>
                <a:latin typeface="Times New Roman" pitchFamily="18" charset="0"/>
                <a:cs typeface="Times New Roman" pitchFamily="18" charset="0"/>
              </a:rPr>
              <a:t>Flea Market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40" name="矩形 39">
            <a:extLst>
              <a:ext uri="{FF2B5EF4-FFF2-40B4-BE49-F238E27FC236}">
                <a16:creationId xmlns:a16="http://schemas.microsoft.com/office/drawing/2014/main" id="{BDFCFF58-C2F3-A8DF-D0D5-B01F1A748146}"/>
              </a:ext>
            </a:extLst>
          </p:cNvPr>
          <p:cNvSpPr/>
          <p:nvPr/>
        </p:nvSpPr>
        <p:spPr>
          <a:xfrm>
            <a:off x="6587904" y="3365071"/>
            <a:ext cx="227868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小型便利店</a:t>
            </a:r>
            <a:r>
              <a:rPr lang="zh-TW"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Express</a:t>
            </a:r>
            <a:r>
              <a:rPr lang="en-US" altLang="zh-TW" sz="1100" dirty="0">
                <a:solidFill>
                  <a:srgbClr val="000000"/>
                </a:solidFill>
                <a:latin typeface="Times New Roman" pitchFamily="18" charset="0"/>
                <a:cs typeface="Times New Roman" pitchFamily="18" charset="0"/>
              </a:rPr>
              <a:t> S</a:t>
            </a:r>
            <a:r>
              <a:rPr lang="en-US" altLang="zh-CN" sz="1100" dirty="0">
                <a:solidFill>
                  <a:srgbClr val="000000"/>
                </a:solidFill>
                <a:latin typeface="Times New Roman" pitchFamily="18" charset="0"/>
                <a:cs typeface="Times New Roman" pitchFamily="18" charset="0"/>
              </a:rPr>
              <a:t>tore</a:t>
            </a:r>
            <a:r>
              <a:rPr lang="zh-TW" altLang="en-US" sz="1100" dirty="0">
                <a:solidFill>
                  <a:srgbClr val="000000"/>
                </a:solidFill>
                <a:latin typeface="Times New Roman" pitchFamily="18" charset="0"/>
                <a:cs typeface="Times New Roman" pitchFamily="18" charset="0"/>
              </a:rPr>
              <a:t>）</a:t>
            </a:r>
          </a:p>
        </p:txBody>
      </p:sp>
      <p:sp>
        <p:nvSpPr>
          <p:cNvPr id="41" name="左大括号 40">
            <a:extLst>
              <a:ext uri="{FF2B5EF4-FFF2-40B4-BE49-F238E27FC236}">
                <a16:creationId xmlns:a16="http://schemas.microsoft.com/office/drawing/2014/main" id="{4E6072AA-2CE0-FA33-3290-E6012B2E206E}"/>
              </a:ext>
            </a:extLst>
          </p:cNvPr>
          <p:cNvSpPr/>
          <p:nvPr/>
        </p:nvSpPr>
        <p:spPr>
          <a:xfrm>
            <a:off x="6312701" y="3413982"/>
            <a:ext cx="264989" cy="68053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8AD89110-72C6-CB47-C954-6ED82E798654}"/>
              </a:ext>
            </a:extLst>
          </p:cNvPr>
          <p:cNvSpPr/>
          <p:nvPr/>
        </p:nvSpPr>
        <p:spPr>
          <a:xfrm>
            <a:off x="6587903" y="3578111"/>
            <a:ext cx="227868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一元店（</a:t>
            </a:r>
            <a:r>
              <a:rPr lang="en-US" altLang="zh-CN" sz="1100" dirty="0">
                <a:solidFill>
                  <a:srgbClr val="000000"/>
                </a:solidFill>
                <a:latin typeface="Times New Roman" pitchFamily="18" charset="0"/>
                <a:cs typeface="Times New Roman" pitchFamily="18" charset="0"/>
              </a:rPr>
              <a:t>Dollar Discount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43" name="矩形 42">
            <a:extLst>
              <a:ext uri="{FF2B5EF4-FFF2-40B4-BE49-F238E27FC236}">
                <a16:creationId xmlns:a16="http://schemas.microsoft.com/office/drawing/2014/main" id="{C4E67F3E-CCCD-6385-84AA-4246A2B76639}"/>
              </a:ext>
            </a:extLst>
          </p:cNvPr>
          <p:cNvSpPr/>
          <p:nvPr/>
        </p:nvSpPr>
        <p:spPr>
          <a:xfrm>
            <a:off x="6587904" y="3781422"/>
            <a:ext cx="227868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清倉大甩賣（</a:t>
            </a:r>
            <a:r>
              <a:rPr lang="en-US" altLang="zh-CN" sz="1100" dirty="0">
                <a:solidFill>
                  <a:srgbClr val="000000"/>
                </a:solidFill>
                <a:latin typeface="Times New Roman" pitchFamily="18" charset="0"/>
                <a:cs typeface="Times New Roman" pitchFamily="18" charset="0"/>
              </a:rPr>
              <a:t>Closeout Chains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46" name="矩形 45">
            <a:extLst>
              <a:ext uri="{FF2B5EF4-FFF2-40B4-BE49-F238E27FC236}">
                <a16:creationId xmlns:a16="http://schemas.microsoft.com/office/drawing/2014/main" id="{6A256441-FF8F-99E4-497C-ACEE60BBF588}"/>
              </a:ext>
            </a:extLst>
          </p:cNvPr>
          <p:cNvSpPr/>
          <p:nvPr/>
        </p:nvSpPr>
        <p:spPr>
          <a:xfrm>
            <a:off x="6960116" y="4110748"/>
            <a:ext cx="311276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傳統百貨公司</a:t>
            </a:r>
            <a:r>
              <a:rPr lang="zh-TW"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Traditional</a:t>
            </a:r>
            <a:r>
              <a:rPr lang="en-US" altLang="zh-TW"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Department </a:t>
            </a:r>
            <a:r>
              <a:rPr lang="en-US" altLang="zh-TW" sz="1100" dirty="0">
                <a:solidFill>
                  <a:srgbClr val="000000"/>
                </a:solidFill>
                <a:latin typeface="Times New Roman" pitchFamily="18" charset="0"/>
                <a:cs typeface="Times New Roman" pitchFamily="18" charset="0"/>
              </a:rPr>
              <a:t>S</a:t>
            </a:r>
            <a:r>
              <a:rPr lang="en-US" altLang="zh-CN" sz="1100" dirty="0">
                <a:solidFill>
                  <a:srgbClr val="000000"/>
                </a:solidFill>
                <a:latin typeface="Times New Roman" pitchFamily="18" charset="0"/>
                <a:cs typeface="Times New Roman" pitchFamily="18" charset="0"/>
              </a:rPr>
              <a:t>tore</a:t>
            </a:r>
            <a:r>
              <a:rPr lang="zh-TW" altLang="en-US" sz="1100" dirty="0">
                <a:solidFill>
                  <a:srgbClr val="000000"/>
                </a:solidFill>
                <a:latin typeface="Times New Roman" pitchFamily="18" charset="0"/>
                <a:cs typeface="Times New Roman" pitchFamily="18" charset="0"/>
              </a:rPr>
              <a:t>）</a:t>
            </a:r>
          </a:p>
        </p:txBody>
      </p:sp>
      <p:sp>
        <p:nvSpPr>
          <p:cNvPr id="47" name="左大括号 46">
            <a:extLst>
              <a:ext uri="{FF2B5EF4-FFF2-40B4-BE49-F238E27FC236}">
                <a16:creationId xmlns:a16="http://schemas.microsoft.com/office/drawing/2014/main" id="{EF30CD29-BA63-34EE-34AD-06B9D471AEB6}"/>
              </a:ext>
            </a:extLst>
          </p:cNvPr>
          <p:cNvSpPr/>
          <p:nvPr/>
        </p:nvSpPr>
        <p:spPr>
          <a:xfrm>
            <a:off x="6684913" y="4159659"/>
            <a:ext cx="264989" cy="46352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7F40F934-3D2C-37F4-C556-B06B631B92C1}"/>
              </a:ext>
            </a:extLst>
          </p:cNvPr>
          <p:cNvSpPr/>
          <p:nvPr/>
        </p:nvSpPr>
        <p:spPr>
          <a:xfrm>
            <a:off x="6960115" y="4314060"/>
            <a:ext cx="311276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大型折扣店（</a:t>
            </a:r>
            <a:r>
              <a:rPr lang="en-US" altLang="zh-CN" sz="1100" dirty="0">
                <a:solidFill>
                  <a:srgbClr val="000000"/>
                </a:solidFill>
                <a:latin typeface="Times New Roman" pitchFamily="18" charset="0"/>
                <a:cs typeface="Times New Roman" pitchFamily="18" charset="0"/>
              </a:rPr>
              <a:t>Full-line Discount 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70446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a:t>
            </a:r>
            <a:r>
              <a:rPr lang="zh-CN" altLang="en-US" sz="900" dirty="0">
                <a:solidFill>
                  <a:srgbClr val="000000"/>
                </a:solidFill>
                <a:latin typeface="Times New Roman" pitchFamily="18" charset="0"/>
                <a:cs typeface="Times New Roman" pitchFamily="18" charset="0"/>
              </a:rPr>
              <a:t>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839070" y="818988"/>
            <a:ext cx="9843934"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美國零售業簡介</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美國零售業態可區分為店鋪型態及無店鋪型態兩大類。店鋪型態又可分為食品與非食品兩種，而無店鋪型態又可分為自動販賣機、直接銷售及直接行銷三種。</a:t>
            </a:r>
          </a:p>
        </p:txBody>
      </p:sp>
      <p:sp>
        <p:nvSpPr>
          <p:cNvPr id="5" name="矩形 4">
            <a:extLst>
              <a:ext uri="{FF2B5EF4-FFF2-40B4-BE49-F238E27FC236}">
                <a16:creationId xmlns:a16="http://schemas.microsoft.com/office/drawing/2014/main" id="{B3464415-6C03-A912-DB2B-31A51645B9A5}"/>
              </a:ext>
            </a:extLst>
          </p:cNvPr>
          <p:cNvSpPr/>
          <p:nvPr/>
        </p:nvSpPr>
        <p:spPr>
          <a:xfrm>
            <a:off x="700392" y="2995306"/>
            <a:ext cx="1964984"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無店鋪型態（</a:t>
            </a:r>
            <a:r>
              <a:rPr lang="en-US" altLang="zh-CN" sz="1100" dirty="0">
                <a:solidFill>
                  <a:srgbClr val="000000"/>
                </a:solidFill>
                <a:latin typeface="Times New Roman" pitchFamily="18" charset="0"/>
                <a:cs typeface="Times New Roman" pitchFamily="18" charset="0"/>
              </a:rPr>
              <a:t>Non-store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CE4A92A9-D23C-FB06-4686-38D88821C6D8}"/>
              </a:ext>
            </a:extLst>
          </p:cNvPr>
          <p:cNvSpPr/>
          <p:nvPr/>
        </p:nvSpPr>
        <p:spPr>
          <a:xfrm>
            <a:off x="2950306" y="1945553"/>
            <a:ext cx="233181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自動販賣機（</a:t>
            </a:r>
            <a:r>
              <a:rPr lang="en-US" altLang="zh-CN" sz="1100" dirty="0">
                <a:solidFill>
                  <a:srgbClr val="000000"/>
                </a:solidFill>
                <a:latin typeface="Times New Roman" pitchFamily="18" charset="0"/>
                <a:cs typeface="Times New Roman" pitchFamily="18" charset="0"/>
              </a:rPr>
              <a:t>Vending Machine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0" name="左大括号 19">
            <a:extLst>
              <a:ext uri="{FF2B5EF4-FFF2-40B4-BE49-F238E27FC236}">
                <a16:creationId xmlns:a16="http://schemas.microsoft.com/office/drawing/2014/main" id="{654A34EC-0813-259D-A9DE-EBE8602D3ADC}"/>
              </a:ext>
            </a:extLst>
          </p:cNvPr>
          <p:cNvSpPr/>
          <p:nvPr/>
        </p:nvSpPr>
        <p:spPr>
          <a:xfrm>
            <a:off x="2675103" y="1994464"/>
            <a:ext cx="264989" cy="235569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B2FFD2C-B59A-8EC3-B5D7-A60FF64DD625}"/>
              </a:ext>
            </a:extLst>
          </p:cNvPr>
          <p:cNvSpPr/>
          <p:nvPr/>
        </p:nvSpPr>
        <p:spPr>
          <a:xfrm>
            <a:off x="2950305" y="4036034"/>
            <a:ext cx="233181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直接行銷（</a:t>
            </a:r>
            <a:r>
              <a:rPr lang="en-US" altLang="zh-CN" sz="1100" dirty="0">
                <a:solidFill>
                  <a:srgbClr val="000000"/>
                </a:solidFill>
                <a:latin typeface="Times New Roman" pitchFamily="18" charset="0"/>
                <a:cs typeface="Times New Roman" pitchFamily="18" charset="0"/>
              </a:rPr>
              <a:t>Direct Marketing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2076F805-2406-877A-D32D-2194A524C4C6}"/>
              </a:ext>
            </a:extLst>
          </p:cNvPr>
          <p:cNvSpPr/>
          <p:nvPr/>
        </p:nvSpPr>
        <p:spPr>
          <a:xfrm>
            <a:off x="5556865" y="3220569"/>
            <a:ext cx="243927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郵寄廣告（</a:t>
            </a:r>
            <a:r>
              <a:rPr lang="en-US" altLang="zh-CN" sz="1100" dirty="0">
                <a:solidFill>
                  <a:srgbClr val="000000"/>
                </a:solidFill>
                <a:latin typeface="Times New Roman" pitchFamily="18" charset="0"/>
                <a:cs typeface="Times New Roman" pitchFamily="18" charset="0"/>
              </a:rPr>
              <a:t>Direct Mail</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1" name="左大括号 30">
            <a:extLst>
              <a:ext uri="{FF2B5EF4-FFF2-40B4-BE49-F238E27FC236}">
                <a16:creationId xmlns:a16="http://schemas.microsoft.com/office/drawing/2014/main" id="{FED40684-9065-2523-7475-F1C577AC6A05}"/>
              </a:ext>
            </a:extLst>
          </p:cNvPr>
          <p:cNvSpPr/>
          <p:nvPr/>
        </p:nvSpPr>
        <p:spPr>
          <a:xfrm>
            <a:off x="5281662" y="3269480"/>
            <a:ext cx="264989"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BC96EAA-254A-9B1F-AD14-A971A810EF9B}"/>
              </a:ext>
            </a:extLst>
          </p:cNvPr>
          <p:cNvSpPr/>
          <p:nvPr/>
        </p:nvSpPr>
        <p:spPr>
          <a:xfrm>
            <a:off x="5556864" y="3540610"/>
            <a:ext cx="243927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電視購物（</a:t>
            </a:r>
            <a:r>
              <a:rPr lang="en-US" altLang="zh-CN" sz="1100" dirty="0">
                <a:solidFill>
                  <a:srgbClr val="000000"/>
                </a:solidFill>
                <a:latin typeface="Times New Roman" pitchFamily="18" charset="0"/>
                <a:cs typeface="Times New Roman" pitchFamily="18" charset="0"/>
              </a:rPr>
              <a:t>Television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C44DFA96-431B-E3FC-0D15-440D6FB545C8}"/>
              </a:ext>
            </a:extLst>
          </p:cNvPr>
          <p:cNvSpPr/>
          <p:nvPr/>
        </p:nvSpPr>
        <p:spPr>
          <a:xfrm>
            <a:off x="5556865" y="3860657"/>
            <a:ext cx="24392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有綫電視購物（</a:t>
            </a:r>
            <a:r>
              <a:rPr lang="en-US" altLang="zh-CN" sz="1100" dirty="0">
                <a:solidFill>
                  <a:srgbClr val="000000"/>
                </a:solidFill>
                <a:latin typeface="Times New Roman" pitchFamily="18" charset="0"/>
                <a:cs typeface="Times New Roman" pitchFamily="18" charset="0"/>
              </a:rPr>
              <a:t>Cable Television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A8085967-9DA3-A0E3-52B8-1CFD4FD96493}"/>
              </a:ext>
            </a:extLst>
          </p:cNvPr>
          <p:cNvSpPr/>
          <p:nvPr/>
        </p:nvSpPr>
        <p:spPr>
          <a:xfrm>
            <a:off x="5556865" y="4180713"/>
            <a:ext cx="24392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電臺購物（</a:t>
            </a:r>
            <a:r>
              <a:rPr lang="en-US" altLang="zh-CN" sz="1100" dirty="0">
                <a:solidFill>
                  <a:srgbClr val="000000"/>
                </a:solidFill>
                <a:latin typeface="Times New Roman" pitchFamily="18" charset="0"/>
                <a:cs typeface="Times New Roman" pitchFamily="18" charset="0"/>
              </a:rPr>
              <a:t>Radio</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7C2CA194-D9D3-03C1-5B0A-50CB3D4F43F5}"/>
              </a:ext>
            </a:extLst>
          </p:cNvPr>
          <p:cNvSpPr/>
          <p:nvPr/>
        </p:nvSpPr>
        <p:spPr>
          <a:xfrm>
            <a:off x="5556863" y="4500750"/>
            <a:ext cx="243927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期刊購物（</a:t>
            </a:r>
            <a:r>
              <a:rPr lang="en-US" altLang="zh-CN" sz="1100" dirty="0">
                <a:solidFill>
                  <a:srgbClr val="000000"/>
                </a:solidFill>
                <a:latin typeface="Times New Roman" pitchFamily="18" charset="0"/>
                <a:cs typeface="Times New Roman" pitchFamily="18" charset="0"/>
              </a:rPr>
              <a:t>Magazines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6" name="矩形 35">
            <a:extLst>
              <a:ext uri="{FF2B5EF4-FFF2-40B4-BE49-F238E27FC236}">
                <a16:creationId xmlns:a16="http://schemas.microsoft.com/office/drawing/2014/main" id="{2399D2C8-EFF9-1A23-B08C-27D6D09F7622}"/>
              </a:ext>
            </a:extLst>
          </p:cNvPr>
          <p:cNvSpPr/>
          <p:nvPr/>
        </p:nvSpPr>
        <p:spPr>
          <a:xfrm>
            <a:off x="5556864" y="4830525"/>
            <a:ext cx="243927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報紙購物（</a:t>
            </a:r>
            <a:r>
              <a:rPr lang="en-US" altLang="zh-CN" sz="1100" dirty="0">
                <a:solidFill>
                  <a:srgbClr val="000000"/>
                </a:solidFill>
                <a:latin typeface="Times New Roman" pitchFamily="18" charset="0"/>
                <a:cs typeface="Times New Roman" pitchFamily="18" charset="0"/>
              </a:rPr>
              <a:t>Newspapers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A1EAF6B-89E7-6597-C117-655FD175C6AB}"/>
              </a:ext>
            </a:extLst>
          </p:cNvPr>
          <p:cNvSpPr/>
          <p:nvPr/>
        </p:nvSpPr>
        <p:spPr>
          <a:xfrm>
            <a:off x="2947478" y="2508085"/>
            <a:ext cx="233463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直接銷售（</a:t>
            </a:r>
            <a:r>
              <a:rPr lang="en-US" altLang="zh-CN" sz="1100" dirty="0">
                <a:solidFill>
                  <a:srgbClr val="000000"/>
                </a:solidFill>
                <a:latin typeface="Times New Roman" pitchFamily="18" charset="0"/>
                <a:cs typeface="Times New Roman" pitchFamily="18" charset="0"/>
              </a:rPr>
              <a:t>Direct Selling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18755A66-F788-DBF8-3BB7-82CF2371C2E1}"/>
              </a:ext>
            </a:extLst>
          </p:cNvPr>
          <p:cNvSpPr/>
          <p:nvPr/>
        </p:nvSpPr>
        <p:spPr>
          <a:xfrm>
            <a:off x="5556865" y="2328463"/>
            <a:ext cx="255465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訪問推銷（兜售）</a:t>
            </a:r>
            <a:r>
              <a:rPr lang="zh-TW"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Door-to-Door</a:t>
            </a:r>
            <a:r>
              <a:rPr lang="zh-TW" altLang="en-US" sz="1100" dirty="0">
                <a:solidFill>
                  <a:srgbClr val="000000"/>
                </a:solidFill>
                <a:latin typeface="Times New Roman" pitchFamily="18" charset="0"/>
                <a:cs typeface="Times New Roman" pitchFamily="18" charset="0"/>
              </a:rPr>
              <a:t>）</a:t>
            </a:r>
          </a:p>
        </p:txBody>
      </p:sp>
      <p:sp>
        <p:nvSpPr>
          <p:cNvPr id="10" name="左大括号 9">
            <a:extLst>
              <a:ext uri="{FF2B5EF4-FFF2-40B4-BE49-F238E27FC236}">
                <a16:creationId xmlns:a16="http://schemas.microsoft.com/office/drawing/2014/main" id="{57C378F6-576F-46CB-09E6-715296786129}"/>
              </a:ext>
            </a:extLst>
          </p:cNvPr>
          <p:cNvSpPr/>
          <p:nvPr/>
        </p:nvSpPr>
        <p:spPr>
          <a:xfrm>
            <a:off x="5281662" y="2377374"/>
            <a:ext cx="264989" cy="59499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0D3EA32-EB4A-76EA-21FE-5F92FCE4BB3D}"/>
              </a:ext>
            </a:extLst>
          </p:cNvPr>
          <p:cNvSpPr/>
          <p:nvPr/>
        </p:nvSpPr>
        <p:spPr>
          <a:xfrm>
            <a:off x="5556864" y="2658239"/>
            <a:ext cx="255465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會議推銷（</a:t>
            </a:r>
            <a:r>
              <a:rPr lang="en-US" altLang="zh-CN" sz="1100" dirty="0">
                <a:solidFill>
                  <a:srgbClr val="000000"/>
                </a:solidFill>
                <a:latin typeface="Times New Roman" pitchFamily="18" charset="0"/>
                <a:cs typeface="Times New Roman" pitchFamily="18" charset="0"/>
              </a:rPr>
              <a:t>Family Party</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左大括号 11">
            <a:extLst>
              <a:ext uri="{FF2B5EF4-FFF2-40B4-BE49-F238E27FC236}">
                <a16:creationId xmlns:a16="http://schemas.microsoft.com/office/drawing/2014/main" id="{1B9EABBC-8936-ED20-3138-E4DDC7B88A0A}"/>
              </a:ext>
            </a:extLst>
          </p:cNvPr>
          <p:cNvSpPr/>
          <p:nvPr/>
        </p:nvSpPr>
        <p:spPr>
          <a:xfrm flipH="1">
            <a:off x="7846530" y="3266236"/>
            <a:ext cx="264989"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0A4274A-7945-50E4-CDDB-622DF6BA7009}"/>
              </a:ext>
            </a:extLst>
          </p:cNvPr>
          <p:cNvSpPr/>
          <p:nvPr/>
        </p:nvSpPr>
        <p:spPr>
          <a:xfrm>
            <a:off x="8161100" y="4042517"/>
            <a:ext cx="2811697" cy="314125"/>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郵購或電話訂購（</a:t>
            </a:r>
            <a:r>
              <a:rPr lang="en-US" altLang="zh-CN" sz="1100" dirty="0">
                <a:solidFill>
                  <a:srgbClr val="000000"/>
                </a:solidFill>
                <a:latin typeface="Times New Roman" pitchFamily="18" charset="0"/>
                <a:cs typeface="Times New Roman" pitchFamily="18" charset="0"/>
              </a:rPr>
              <a:t>Mail or Telephone Order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67502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促銷</a:t>
            </a:r>
            <a:r>
              <a:rPr lang="zh-CN" altLang="en-US" sz="900" dirty="0">
                <a:solidFill>
                  <a:srgbClr val="000000"/>
                </a:solidFill>
                <a:latin typeface="Times New Roman" pitchFamily="18" charset="0"/>
                <a:cs typeface="Times New Roman" pitchFamily="18" charset="0"/>
              </a:rPr>
              <a:t>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5" y="862953"/>
            <a:ext cx="8646416"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發展有效溝通的步驟（</a:t>
            </a:r>
            <a:r>
              <a:rPr lang="en-US" altLang="zh-CN" sz="1100" dirty="0">
                <a:solidFill>
                  <a:srgbClr val="4D4D4D"/>
                </a:solidFill>
                <a:latin typeface="Times New Roman" pitchFamily="18" charset="0"/>
                <a:cs typeface="Times New Roman" pitchFamily="18" charset="0"/>
              </a:rPr>
              <a:t>Steps in Developing Effective Communication</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BB98ACF-E3DC-05A8-17E9-4C084C0E7CA9}"/>
              </a:ext>
            </a:extLst>
          </p:cNvPr>
          <p:cNvSpPr/>
          <p:nvPr/>
        </p:nvSpPr>
        <p:spPr>
          <a:xfrm>
            <a:off x="2684379" y="2109801"/>
            <a:ext cx="2597282"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推廣組合（</a:t>
            </a:r>
            <a:r>
              <a:rPr lang="en-US" altLang="zh-TW" sz="1100" dirty="0">
                <a:solidFill>
                  <a:srgbClr val="000000"/>
                </a:solidFill>
                <a:latin typeface="Times New Roman" pitchFamily="18" charset="0"/>
                <a:cs typeface="Times New Roman" pitchFamily="18" charset="0"/>
              </a:rPr>
              <a:t>Promotion Mix</a:t>
            </a:r>
            <a:r>
              <a:rPr lang="zh-TW" altLang="en-US" sz="1100" dirty="0">
                <a:solidFill>
                  <a:srgbClr val="000000"/>
                </a:solidFill>
                <a:latin typeface="Times New Roman" pitchFamily="18" charset="0"/>
                <a:cs typeface="Times New Roman" pitchFamily="18" charset="0"/>
              </a:rPr>
              <a:t>）</a:t>
            </a:r>
            <a:endParaRPr lang="en-US" altLang="zh-TW"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或</a:t>
            </a:r>
            <a:r>
              <a:rPr lang="zh-TW" altLang="en-US" sz="1100" dirty="0">
                <a:solidFill>
                  <a:srgbClr val="000000"/>
                </a:solidFill>
                <a:latin typeface="Times New Roman" pitchFamily="18" charset="0"/>
                <a:cs typeface="Times New Roman" pitchFamily="18" charset="0"/>
              </a:rPr>
              <a:t>傳播溝通組合（</a:t>
            </a:r>
            <a:r>
              <a:rPr lang="en-US" altLang="zh-TW" sz="1100" dirty="0">
                <a:solidFill>
                  <a:srgbClr val="000000"/>
                </a:solidFill>
                <a:latin typeface="Times New Roman" pitchFamily="18" charset="0"/>
                <a:cs typeface="Times New Roman" pitchFamily="18" charset="0"/>
              </a:rPr>
              <a:t>Communication Mix</a:t>
            </a:r>
            <a:r>
              <a:rPr lang="zh-TW" altLang="en-US" sz="1100" dirty="0">
                <a:solidFill>
                  <a:srgbClr val="000000"/>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0AAE3577-C060-8465-478F-37D8C50622E9}"/>
              </a:ext>
            </a:extLst>
          </p:cNvPr>
          <p:cNvSpPr/>
          <p:nvPr/>
        </p:nvSpPr>
        <p:spPr>
          <a:xfrm>
            <a:off x="5556865" y="1732232"/>
            <a:ext cx="216689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廣告（</a:t>
            </a:r>
            <a:r>
              <a:rPr lang="en-US" altLang="zh-CN" sz="1100" dirty="0">
                <a:solidFill>
                  <a:srgbClr val="000000"/>
                </a:solidFill>
                <a:latin typeface="Times New Roman" pitchFamily="18" charset="0"/>
                <a:cs typeface="Times New Roman" pitchFamily="18" charset="0"/>
              </a:rPr>
              <a:t>Advertising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5" name="左大括号 4">
            <a:extLst>
              <a:ext uri="{FF2B5EF4-FFF2-40B4-BE49-F238E27FC236}">
                <a16:creationId xmlns:a16="http://schemas.microsoft.com/office/drawing/2014/main" id="{6512A414-61C3-88A4-CB78-E6CE574254F1}"/>
              </a:ext>
            </a:extLst>
          </p:cNvPr>
          <p:cNvSpPr/>
          <p:nvPr/>
        </p:nvSpPr>
        <p:spPr>
          <a:xfrm>
            <a:off x="5281662" y="1781143"/>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6338AC5-4A99-C643-7A0D-E0135DCF96A9}"/>
              </a:ext>
            </a:extLst>
          </p:cNvPr>
          <p:cNvSpPr/>
          <p:nvPr/>
        </p:nvSpPr>
        <p:spPr>
          <a:xfrm>
            <a:off x="5556865" y="2052273"/>
            <a:ext cx="216689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銷售促進（</a:t>
            </a:r>
            <a:r>
              <a:rPr lang="en-US" altLang="zh-CN" sz="1100" dirty="0">
                <a:solidFill>
                  <a:srgbClr val="000000"/>
                </a:solidFill>
                <a:latin typeface="Times New Roman" pitchFamily="18" charset="0"/>
                <a:cs typeface="Times New Roman" pitchFamily="18" charset="0"/>
              </a:rPr>
              <a:t>Sales Promotion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C0365732-09C5-487F-39C5-32C869EA3A1D}"/>
              </a:ext>
            </a:extLst>
          </p:cNvPr>
          <p:cNvSpPr/>
          <p:nvPr/>
        </p:nvSpPr>
        <p:spPr>
          <a:xfrm>
            <a:off x="5556866" y="2372320"/>
            <a:ext cx="216689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人員銷售（</a:t>
            </a:r>
            <a:r>
              <a:rPr lang="en-US" altLang="zh-CN" sz="1100" dirty="0">
                <a:solidFill>
                  <a:srgbClr val="000000"/>
                </a:solidFill>
                <a:latin typeface="Times New Roman" pitchFamily="18" charset="0"/>
                <a:cs typeface="Times New Roman" pitchFamily="18" charset="0"/>
              </a:rPr>
              <a:t>Sales Forces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18DA33B2-E2DB-0A9C-C920-FC4F5EF4B04C}"/>
              </a:ext>
            </a:extLst>
          </p:cNvPr>
          <p:cNvSpPr/>
          <p:nvPr/>
        </p:nvSpPr>
        <p:spPr>
          <a:xfrm>
            <a:off x="5556866" y="2692376"/>
            <a:ext cx="216689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公共報導（</a:t>
            </a:r>
            <a:r>
              <a:rPr lang="en-US" altLang="zh-CN" sz="1100" dirty="0">
                <a:solidFill>
                  <a:srgbClr val="000000"/>
                </a:solidFill>
                <a:latin typeface="Times New Roman" pitchFamily="18" charset="0"/>
                <a:cs typeface="Times New Roman" pitchFamily="18" charset="0"/>
              </a:rPr>
              <a:t>Publicity</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76AEC3CF-83BA-0AC1-7832-5DF9887C2CCD}"/>
              </a:ext>
            </a:extLst>
          </p:cNvPr>
          <p:cNvSpPr/>
          <p:nvPr/>
        </p:nvSpPr>
        <p:spPr>
          <a:xfrm>
            <a:off x="1391051" y="4089212"/>
            <a:ext cx="1682425"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推進策略與拉進策略</a:t>
            </a:r>
            <a:endParaRPr lang="en-US" altLang="zh-TW"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Push &amp; Pull Strategy</a:t>
            </a:r>
            <a:r>
              <a:rPr lang="zh-TW" altLang="en-US" sz="1100" dirty="0">
                <a:solidFill>
                  <a:srgbClr val="000000"/>
                </a:solidFill>
                <a:latin typeface="Times New Roman" pitchFamily="18" charset="0"/>
                <a:cs typeface="Times New Roman" pitchFamily="18" charset="0"/>
              </a:rPr>
              <a:t>）</a:t>
            </a:r>
          </a:p>
        </p:txBody>
      </p:sp>
      <p:sp>
        <p:nvSpPr>
          <p:cNvPr id="15" name="矩形 14">
            <a:extLst>
              <a:ext uri="{FF2B5EF4-FFF2-40B4-BE49-F238E27FC236}">
                <a16:creationId xmlns:a16="http://schemas.microsoft.com/office/drawing/2014/main" id="{844B207A-30D0-7AC7-6CFD-6643907E5B8B}"/>
              </a:ext>
            </a:extLst>
          </p:cNvPr>
          <p:cNvSpPr/>
          <p:nvPr/>
        </p:nvSpPr>
        <p:spPr>
          <a:xfrm>
            <a:off x="3348682" y="3711643"/>
            <a:ext cx="166105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、推進策略（</a:t>
            </a:r>
            <a:r>
              <a:rPr lang="en-US" altLang="zh-TW" sz="1100" dirty="0">
                <a:solidFill>
                  <a:srgbClr val="000000"/>
                </a:solidFill>
                <a:latin typeface="Times New Roman" pitchFamily="18" charset="0"/>
                <a:cs typeface="Times New Roman" pitchFamily="18" charset="0"/>
              </a:rPr>
              <a:t>Push</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6" name="左大括号 15">
            <a:extLst>
              <a:ext uri="{FF2B5EF4-FFF2-40B4-BE49-F238E27FC236}">
                <a16:creationId xmlns:a16="http://schemas.microsoft.com/office/drawing/2014/main" id="{6BB485DF-C0BB-B355-D7F9-41813B1F11C7}"/>
              </a:ext>
            </a:extLst>
          </p:cNvPr>
          <p:cNvSpPr/>
          <p:nvPr/>
        </p:nvSpPr>
        <p:spPr>
          <a:xfrm>
            <a:off x="3073478" y="3760554"/>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695B814-2C87-C0E9-88A4-89DC8CD96E8E}"/>
              </a:ext>
            </a:extLst>
          </p:cNvPr>
          <p:cNvSpPr/>
          <p:nvPr/>
        </p:nvSpPr>
        <p:spPr>
          <a:xfrm>
            <a:off x="3348680" y="4031684"/>
            <a:ext cx="7254465"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係指廠商積極以各種方式激勵與獎勵辦法，要求批發商或代理商盡快銷售本公司產品給顧客，此乃向前推動之策略</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9C9426B4-BF12-290C-76A7-1F4F8AE39DED}"/>
              </a:ext>
            </a:extLst>
          </p:cNvPr>
          <p:cNvSpPr/>
          <p:nvPr/>
        </p:nvSpPr>
        <p:spPr>
          <a:xfrm>
            <a:off x="3348682" y="4351731"/>
            <a:ext cx="166105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拉進策略（</a:t>
            </a:r>
            <a:r>
              <a:rPr lang="en-US" altLang="zh-CN" sz="1100" dirty="0">
                <a:solidFill>
                  <a:srgbClr val="000000"/>
                </a:solidFill>
                <a:latin typeface="Times New Roman" pitchFamily="18" charset="0"/>
                <a:cs typeface="Times New Roman" pitchFamily="18" charset="0"/>
              </a:rPr>
              <a:t>Pull</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AC27372B-BA79-5ADA-10B8-70C1ED5BE9CF}"/>
              </a:ext>
            </a:extLst>
          </p:cNvPr>
          <p:cNvSpPr/>
          <p:nvPr/>
        </p:nvSpPr>
        <p:spPr>
          <a:xfrm>
            <a:off x="3348681" y="4671787"/>
            <a:ext cx="7254463"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係指廠商積極採取各種促銷手段，意圖引發顧客之興趣與偏好，而購買本公司產品；此乃向客戶拉進之策略</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36621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0" y="805026"/>
            <a:ext cx="10245213"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知覺過程示意圖</a:t>
            </a:r>
          </a:p>
        </p:txBody>
      </p:sp>
      <p:sp>
        <p:nvSpPr>
          <p:cNvPr id="14" name="矩形 13">
            <a:extLst>
              <a:ext uri="{FF2B5EF4-FFF2-40B4-BE49-F238E27FC236}">
                <a16:creationId xmlns:a16="http://schemas.microsoft.com/office/drawing/2014/main" id="{8690ED47-D723-45E0-A740-CD4A82D4C5AD}"/>
              </a:ext>
            </a:extLst>
          </p:cNvPr>
          <p:cNvSpPr/>
          <p:nvPr/>
        </p:nvSpPr>
        <p:spPr>
          <a:xfrm>
            <a:off x="2612332" y="2284191"/>
            <a:ext cx="847701" cy="507831"/>
          </a:xfrm>
          <a:prstGeom prst="rect">
            <a:avLst/>
          </a:prstGeom>
          <a:ln>
            <a:noFill/>
            <a:prstDash val="sysDot"/>
          </a:ln>
        </p:spPr>
        <p:txBody>
          <a:bodyPr wrap="square">
            <a:spAutoFit/>
          </a:bodyPr>
          <a:lstStyle/>
          <a:p>
            <a:pPr marL="171450" indent="-171450" algn="ctr">
              <a:lnSpc>
                <a:spcPct val="150000"/>
              </a:lnSpc>
              <a:buFont typeface="Arial" panose="020B0604020202020204" pitchFamily="34" charset="0"/>
              <a:buChar char="•"/>
            </a:pPr>
            <a:r>
              <a:rPr lang="zh-CN" altLang="en-US" dirty="0">
                <a:latin typeface="Times New Roman" pitchFamily="18" charset="0"/>
                <a:cs typeface="Times New Roman" pitchFamily="18" charset="0"/>
              </a:rPr>
              <a:t>視覺</a:t>
            </a:r>
            <a:endParaRPr lang="zh-TW" altLang="en-US" dirty="0">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D1B84B7C-43CF-4E39-9485-B1FC3FE30440}"/>
              </a:ext>
            </a:extLst>
          </p:cNvPr>
          <p:cNvSpPr/>
          <p:nvPr/>
        </p:nvSpPr>
        <p:spPr>
          <a:xfrm>
            <a:off x="2612332" y="2792022"/>
            <a:ext cx="847701" cy="507831"/>
          </a:xfrm>
          <a:prstGeom prst="rect">
            <a:avLst/>
          </a:prstGeom>
          <a:ln>
            <a:noFill/>
            <a:prstDash val="sysDot"/>
          </a:ln>
        </p:spPr>
        <p:txBody>
          <a:bodyPr wrap="square">
            <a:spAutoFit/>
          </a:bodyPr>
          <a:lstStyle/>
          <a:p>
            <a:pPr marL="171450" indent="-171450" algn="ctr">
              <a:lnSpc>
                <a:spcPct val="150000"/>
              </a:lnSpc>
              <a:buFont typeface="Arial" panose="020B0604020202020204" pitchFamily="34" charset="0"/>
              <a:buChar char="•"/>
            </a:pPr>
            <a:r>
              <a:rPr lang="zh-CN" altLang="en-US" dirty="0">
                <a:latin typeface="Times New Roman" pitchFamily="18" charset="0"/>
                <a:cs typeface="Times New Roman" pitchFamily="18" charset="0"/>
              </a:rPr>
              <a:t>聲音</a:t>
            </a:r>
            <a:endParaRPr lang="zh-TW" altLang="en-US" dirty="0">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A79AB41B-72F5-4290-A390-570CB1E9A2B0}"/>
              </a:ext>
            </a:extLst>
          </p:cNvPr>
          <p:cNvSpPr/>
          <p:nvPr/>
        </p:nvSpPr>
        <p:spPr>
          <a:xfrm>
            <a:off x="2612332" y="3299853"/>
            <a:ext cx="847701" cy="507831"/>
          </a:xfrm>
          <a:prstGeom prst="rect">
            <a:avLst/>
          </a:prstGeom>
          <a:ln>
            <a:noFill/>
            <a:prstDash val="sysDot"/>
          </a:ln>
        </p:spPr>
        <p:txBody>
          <a:bodyPr wrap="square">
            <a:spAutoFit/>
          </a:bodyPr>
          <a:lstStyle/>
          <a:p>
            <a:pPr marL="171450" indent="-171450" algn="ctr">
              <a:lnSpc>
                <a:spcPct val="150000"/>
              </a:lnSpc>
              <a:buFont typeface="Arial" panose="020B0604020202020204" pitchFamily="34" charset="0"/>
              <a:buChar char="•"/>
            </a:pPr>
            <a:r>
              <a:rPr lang="zh-CN" altLang="en-US" dirty="0">
                <a:latin typeface="Times New Roman" pitchFamily="18" charset="0"/>
                <a:cs typeface="Times New Roman" pitchFamily="18" charset="0"/>
              </a:rPr>
              <a:t>氣息</a:t>
            </a:r>
            <a:endParaRPr lang="zh-TW" altLang="en-US" dirty="0">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499294AE-32D2-4885-99A0-BE9C9EB9D18E}"/>
              </a:ext>
            </a:extLst>
          </p:cNvPr>
          <p:cNvSpPr/>
          <p:nvPr/>
        </p:nvSpPr>
        <p:spPr>
          <a:xfrm>
            <a:off x="2612332" y="3807684"/>
            <a:ext cx="847701" cy="507831"/>
          </a:xfrm>
          <a:prstGeom prst="rect">
            <a:avLst/>
          </a:prstGeom>
          <a:ln>
            <a:noFill/>
            <a:prstDash val="sysDot"/>
          </a:ln>
        </p:spPr>
        <p:txBody>
          <a:bodyPr wrap="square">
            <a:spAutoFit/>
          </a:bodyPr>
          <a:lstStyle/>
          <a:p>
            <a:pPr marL="171450" indent="-171450" algn="ctr">
              <a:lnSpc>
                <a:spcPct val="150000"/>
              </a:lnSpc>
              <a:buFont typeface="Arial" panose="020B0604020202020204" pitchFamily="34" charset="0"/>
              <a:buChar char="•"/>
            </a:pPr>
            <a:r>
              <a:rPr lang="zh-CN" altLang="en-US" dirty="0">
                <a:latin typeface="Times New Roman" pitchFamily="18" charset="0"/>
                <a:cs typeface="Times New Roman" pitchFamily="18" charset="0"/>
              </a:rPr>
              <a:t>味道</a:t>
            </a:r>
            <a:endParaRPr lang="zh-TW" altLang="en-US" dirty="0">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2FAA2D80-BC6B-42E1-B3D4-28EE6F30DC8F}"/>
              </a:ext>
            </a:extLst>
          </p:cNvPr>
          <p:cNvSpPr/>
          <p:nvPr/>
        </p:nvSpPr>
        <p:spPr>
          <a:xfrm>
            <a:off x="2612332" y="4315515"/>
            <a:ext cx="847701" cy="507831"/>
          </a:xfrm>
          <a:prstGeom prst="rect">
            <a:avLst/>
          </a:prstGeom>
          <a:ln>
            <a:noFill/>
            <a:prstDash val="sysDot"/>
          </a:ln>
        </p:spPr>
        <p:txBody>
          <a:bodyPr wrap="square">
            <a:spAutoFit/>
          </a:bodyPr>
          <a:lstStyle/>
          <a:p>
            <a:pPr marL="171450" indent="-171450" algn="ctr">
              <a:lnSpc>
                <a:spcPct val="150000"/>
              </a:lnSpc>
              <a:buFont typeface="Arial" panose="020B0604020202020204" pitchFamily="34" charset="0"/>
              <a:buChar char="•"/>
            </a:pPr>
            <a:r>
              <a:rPr lang="zh-CN" altLang="en-US" dirty="0">
                <a:latin typeface="Times New Roman" pitchFamily="18" charset="0"/>
                <a:cs typeface="Times New Roman" pitchFamily="18" charset="0"/>
              </a:rPr>
              <a:t>觸感</a:t>
            </a:r>
            <a:endParaRPr lang="zh-TW" altLang="en-US" dirty="0">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18AC6A40-1A6A-4BD6-ADC5-BD0BCB02441B}"/>
              </a:ext>
            </a:extLst>
          </p:cNvPr>
          <p:cNvSpPr/>
          <p:nvPr/>
        </p:nvSpPr>
        <p:spPr>
          <a:xfrm>
            <a:off x="2420499" y="1610972"/>
            <a:ext cx="1231365" cy="455253"/>
          </a:xfrm>
          <a:prstGeom prst="rect">
            <a:avLst/>
          </a:prstGeom>
          <a:ln>
            <a:noFill/>
            <a:prstDash val="sysDot"/>
          </a:ln>
        </p:spPr>
        <p:txBody>
          <a:bodyPr wrap="square">
            <a:spAutoFit/>
          </a:bodyPr>
          <a:lstStyle/>
          <a:p>
            <a:pPr algn="ctr">
              <a:lnSpc>
                <a:spcPct val="150000"/>
              </a:lnSpc>
            </a:pPr>
            <a:r>
              <a:rPr lang="zh-CN" altLang="en-US" b="1" dirty="0">
                <a:latin typeface="Times New Roman" pitchFamily="18" charset="0"/>
                <a:cs typeface="Times New Roman" pitchFamily="18" charset="0"/>
              </a:rPr>
              <a:t>知覺刺激</a:t>
            </a:r>
            <a:endParaRPr lang="zh-TW" altLang="en-US" b="1" dirty="0">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AA4B7930-9E23-4990-87BD-B5AAB49E6E16}"/>
              </a:ext>
            </a:extLst>
          </p:cNvPr>
          <p:cNvSpPr/>
          <p:nvPr/>
        </p:nvSpPr>
        <p:spPr>
          <a:xfrm>
            <a:off x="4320480" y="2305496"/>
            <a:ext cx="847701" cy="455253"/>
          </a:xfrm>
          <a:prstGeom prst="rect">
            <a:avLst/>
          </a:prstGeom>
          <a:ln>
            <a:noFill/>
            <a:prstDash val="sysDot"/>
          </a:ln>
        </p:spPr>
        <p:txBody>
          <a:bodyPr wrap="square">
            <a:spAutoFit/>
          </a:bodyPr>
          <a:lstStyle/>
          <a:p>
            <a:pPr algn="ctr">
              <a:lnSpc>
                <a:spcPct val="150000"/>
              </a:lnSpc>
            </a:pPr>
            <a:r>
              <a:rPr lang="zh-CN" altLang="en-US" dirty="0">
                <a:latin typeface="Times New Roman" pitchFamily="18" charset="0"/>
                <a:cs typeface="Times New Roman" pitchFamily="18" charset="0"/>
              </a:rPr>
              <a:t>眼</a:t>
            </a:r>
            <a:endParaRPr lang="zh-TW" altLang="en-US" dirty="0">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21763DCF-2433-456E-A077-E5DE88C4BA58}"/>
              </a:ext>
            </a:extLst>
          </p:cNvPr>
          <p:cNvSpPr/>
          <p:nvPr/>
        </p:nvSpPr>
        <p:spPr>
          <a:xfrm>
            <a:off x="4320481" y="2818312"/>
            <a:ext cx="847701" cy="455253"/>
          </a:xfrm>
          <a:prstGeom prst="rect">
            <a:avLst/>
          </a:prstGeom>
          <a:ln>
            <a:noFill/>
            <a:prstDash val="sysDot"/>
          </a:ln>
        </p:spPr>
        <p:txBody>
          <a:bodyPr wrap="square">
            <a:spAutoFit/>
          </a:bodyPr>
          <a:lstStyle/>
          <a:p>
            <a:pPr algn="ctr">
              <a:lnSpc>
                <a:spcPct val="150000"/>
              </a:lnSpc>
            </a:pPr>
            <a:r>
              <a:rPr lang="zh-CN" altLang="en-US" dirty="0">
                <a:latin typeface="Times New Roman" pitchFamily="18" charset="0"/>
                <a:cs typeface="Times New Roman" pitchFamily="18" charset="0"/>
              </a:rPr>
              <a:t>耳</a:t>
            </a:r>
            <a:endParaRPr lang="zh-TW" altLang="en-US" dirty="0">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E4978B7E-3A37-4057-838E-3A42248E1711}"/>
              </a:ext>
            </a:extLst>
          </p:cNvPr>
          <p:cNvSpPr/>
          <p:nvPr/>
        </p:nvSpPr>
        <p:spPr>
          <a:xfrm>
            <a:off x="4320479" y="3326140"/>
            <a:ext cx="847701" cy="455253"/>
          </a:xfrm>
          <a:prstGeom prst="rect">
            <a:avLst/>
          </a:prstGeom>
          <a:ln>
            <a:noFill/>
            <a:prstDash val="sysDot"/>
          </a:ln>
        </p:spPr>
        <p:txBody>
          <a:bodyPr wrap="square">
            <a:spAutoFit/>
          </a:bodyPr>
          <a:lstStyle/>
          <a:p>
            <a:pPr algn="ctr">
              <a:lnSpc>
                <a:spcPct val="150000"/>
              </a:lnSpc>
            </a:pPr>
            <a:r>
              <a:rPr lang="zh-CN" altLang="en-US" dirty="0">
                <a:latin typeface="Times New Roman" pitchFamily="18" charset="0"/>
                <a:cs typeface="Times New Roman" pitchFamily="18" charset="0"/>
              </a:rPr>
              <a:t>鼻</a:t>
            </a:r>
            <a:endParaRPr lang="zh-TW" altLang="en-US" dirty="0">
              <a:latin typeface="Times New Roman" pitchFamily="18" charset="0"/>
              <a:cs typeface="Times New Roman" pitchFamily="18" charset="0"/>
            </a:endParaRPr>
          </a:p>
        </p:txBody>
      </p:sp>
      <p:sp>
        <p:nvSpPr>
          <p:cNvPr id="28" name="矩形 27">
            <a:extLst>
              <a:ext uri="{FF2B5EF4-FFF2-40B4-BE49-F238E27FC236}">
                <a16:creationId xmlns:a16="http://schemas.microsoft.com/office/drawing/2014/main" id="{4496F8C2-43AD-42A3-AFFD-ACE599C77183}"/>
              </a:ext>
            </a:extLst>
          </p:cNvPr>
          <p:cNvSpPr/>
          <p:nvPr/>
        </p:nvSpPr>
        <p:spPr>
          <a:xfrm>
            <a:off x="4320481" y="3831362"/>
            <a:ext cx="847701" cy="455253"/>
          </a:xfrm>
          <a:prstGeom prst="rect">
            <a:avLst/>
          </a:prstGeom>
          <a:ln>
            <a:noFill/>
            <a:prstDash val="sysDot"/>
          </a:ln>
        </p:spPr>
        <p:txBody>
          <a:bodyPr wrap="square">
            <a:spAutoFit/>
          </a:bodyPr>
          <a:lstStyle/>
          <a:p>
            <a:pPr algn="ctr">
              <a:lnSpc>
                <a:spcPct val="150000"/>
              </a:lnSpc>
            </a:pPr>
            <a:r>
              <a:rPr lang="zh-CN" altLang="en-US" dirty="0">
                <a:latin typeface="Times New Roman" pitchFamily="18" charset="0"/>
                <a:cs typeface="Times New Roman" pitchFamily="18" charset="0"/>
              </a:rPr>
              <a:t>口</a:t>
            </a:r>
            <a:endParaRPr lang="zh-TW" altLang="en-US" dirty="0">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FB2C63DE-9B89-4FF6-BA98-6835A47AB6B3}"/>
              </a:ext>
            </a:extLst>
          </p:cNvPr>
          <p:cNvSpPr/>
          <p:nvPr/>
        </p:nvSpPr>
        <p:spPr>
          <a:xfrm>
            <a:off x="4320482" y="4346784"/>
            <a:ext cx="847701" cy="455253"/>
          </a:xfrm>
          <a:prstGeom prst="rect">
            <a:avLst/>
          </a:prstGeom>
          <a:ln>
            <a:noFill/>
            <a:prstDash val="sysDot"/>
          </a:ln>
        </p:spPr>
        <p:txBody>
          <a:bodyPr wrap="square">
            <a:spAutoFit/>
          </a:bodyPr>
          <a:lstStyle/>
          <a:p>
            <a:pPr algn="ctr">
              <a:lnSpc>
                <a:spcPct val="150000"/>
              </a:lnSpc>
            </a:pPr>
            <a:r>
              <a:rPr lang="zh-CN" altLang="en-US" dirty="0">
                <a:latin typeface="Times New Roman" pitchFamily="18" charset="0"/>
                <a:cs typeface="Times New Roman" pitchFamily="18" charset="0"/>
              </a:rPr>
              <a:t>皮膚</a:t>
            </a:r>
            <a:endParaRPr lang="zh-TW" altLang="en-US" dirty="0">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6A0D5DD1-4011-4401-884F-152CEA199344}"/>
              </a:ext>
            </a:extLst>
          </p:cNvPr>
          <p:cNvSpPr/>
          <p:nvPr/>
        </p:nvSpPr>
        <p:spPr>
          <a:xfrm>
            <a:off x="4023871" y="1610972"/>
            <a:ext cx="1440915" cy="455253"/>
          </a:xfrm>
          <a:prstGeom prst="rect">
            <a:avLst/>
          </a:prstGeom>
          <a:ln>
            <a:noFill/>
            <a:prstDash val="sysDot"/>
          </a:ln>
        </p:spPr>
        <p:txBody>
          <a:bodyPr wrap="square">
            <a:spAutoFit/>
          </a:bodyPr>
          <a:lstStyle/>
          <a:p>
            <a:pPr algn="ctr">
              <a:lnSpc>
                <a:spcPct val="150000"/>
              </a:lnSpc>
            </a:pPr>
            <a:r>
              <a:rPr lang="zh-CN" altLang="en-US" b="1" dirty="0">
                <a:latin typeface="Times New Roman" pitchFamily="18" charset="0"/>
                <a:cs typeface="Times New Roman" pitchFamily="18" charset="0"/>
              </a:rPr>
              <a:t>感覺接收器</a:t>
            </a:r>
            <a:endParaRPr lang="zh-TW" altLang="en-US" b="1" dirty="0">
              <a:latin typeface="Times New Roman" pitchFamily="18" charset="0"/>
              <a:cs typeface="Times New Roman" pitchFamily="18" charset="0"/>
            </a:endParaRPr>
          </a:p>
        </p:txBody>
      </p:sp>
      <p:sp>
        <p:nvSpPr>
          <p:cNvPr id="2" name="椭圆 1">
            <a:extLst>
              <a:ext uri="{FF2B5EF4-FFF2-40B4-BE49-F238E27FC236}">
                <a16:creationId xmlns:a16="http://schemas.microsoft.com/office/drawing/2014/main" id="{9519CEC0-9EA7-4EE7-AC0C-120D076F3567}"/>
              </a:ext>
            </a:extLst>
          </p:cNvPr>
          <p:cNvSpPr/>
          <p:nvPr/>
        </p:nvSpPr>
        <p:spPr>
          <a:xfrm>
            <a:off x="5891530" y="3262461"/>
            <a:ext cx="914400" cy="582613"/>
          </a:xfrm>
          <a:prstGeom prst="ellipse">
            <a:avLst/>
          </a:prstGeom>
          <a:solidFill>
            <a:srgbClr val="92D050">
              <a:alpha val="30000"/>
            </a:srgbClr>
          </a:solidFill>
          <a:ln w="6350">
            <a:solidFill>
              <a:srgbClr val="92D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暴露</a:t>
            </a:r>
          </a:p>
        </p:txBody>
      </p:sp>
      <p:sp>
        <p:nvSpPr>
          <p:cNvPr id="31" name="椭圆 30">
            <a:extLst>
              <a:ext uri="{FF2B5EF4-FFF2-40B4-BE49-F238E27FC236}">
                <a16:creationId xmlns:a16="http://schemas.microsoft.com/office/drawing/2014/main" id="{03942E46-F58D-4499-BF99-5AC6D8316D55}"/>
              </a:ext>
            </a:extLst>
          </p:cNvPr>
          <p:cNvSpPr/>
          <p:nvPr/>
        </p:nvSpPr>
        <p:spPr>
          <a:xfrm>
            <a:off x="7250430" y="3262461"/>
            <a:ext cx="914400" cy="582613"/>
          </a:xfrm>
          <a:prstGeom prst="ellipse">
            <a:avLst/>
          </a:prstGeom>
          <a:solidFill>
            <a:srgbClr val="92D050">
              <a:alpha val="30000"/>
            </a:srgbClr>
          </a:solidFill>
          <a:ln w="6350">
            <a:solidFill>
              <a:srgbClr val="92D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注意</a:t>
            </a:r>
          </a:p>
        </p:txBody>
      </p:sp>
      <p:sp>
        <p:nvSpPr>
          <p:cNvPr id="32" name="椭圆 31">
            <a:extLst>
              <a:ext uri="{FF2B5EF4-FFF2-40B4-BE49-F238E27FC236}">
                <a16:creationId xmlns:a16="http://schemas.microsoft.com/office/drawing/2014/main" id="{CB61B75C-009D-4393-92E6-976031F3B183}"/>
              </a:ext>
            </a:extLst>
          </p:cNvPr>
          <p:cNvSpPr/>
          <p:nvPr/>
        </p:nvSpPr>
        <p:spPr>
          <a:xfrm>
            <a:off x="8609330" y="3262461"/>
            <a:ext cx="914400" cy="582613"/>
          </a:xfrm>
          <a:prstGeom prst="ellipse">
            <a:avLst/>
          </a:prstGeom>
          <a:solidFill>
            <a:srgbClr val="92D050">
              <a:alpha val="30000"/>
            </a:srgbClr>
          </a:solidFill>
          <a:ln w="6350">
            <a:solidFill>
              <a:srgbClr val="92D05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解釋</a:t>
            </a:r>
          </a:p>
        </p:txBody>
      </p:sp>
      <p:cxnSp>
        <p:nvCxnSpPr>
          <p:cNvPr id="4" name="直接箭头连接符 3">
            <a:extLst>
              <a:ext uri="{FF2B5EF4-FFF2-40B4-BE49-F238E27FC236}">
                <a16:creationId xmlns:a16="http://schemas.microsoft.com/office/drawing/2014/main" id="{46D5F0BE-F59C-4937-905B-2349BB582ABC}"/>
              </a:ext>
            </a:extLst>
          </p:cNvPr>
          <p:cNvCxnSpPr>
            <a:stCxn id="14" idx="3"/>
            <a:endCxn id="25" idx="1"/>
          </p:cNvCxnSpPr>
          <p:nvPr/>
        </p:nvCxnSpPr>
        <p:spPr>
          <a:xfrm flipV="1">
            <a:off x="3460033" y="2533123"/>
            <a:ext cx="860447" cy="4984"/>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501A6A0-E90F-49A1-A41D-DF287C9A8806}"/>
              </a:ext>
            </a:extLst>
          </p:cNvPr>
          <p:cNvCxnSpPr>
            <a:cxnSpLocks/>
            <a:stCxn id="15" idx="3"/>
            <a:endCxn id="26" idx="1"/>
          </p:cNvCxnSpPr>
          <p:nvPr/>
        </p:nvCxnSpPr>
        <p:spPr>
          <a:xfrm>
            <a:off x="3460033" y="3045938"/>
            <a:ext cx="860448" cy="1"/>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CCBEC24-F6D7-4F87-A5C3-6B532C2D3151}"/>
              </a:ext>
            </a:extLst>
          </p:cNvPr>
          <p:cNvCxnSpPr>
            <a:cxnSpLocks/>
            <a:stCxn id="16" idx="3"/>
            <a:endCxn id="27" idx="1"/>
          </p:cNvCxnSpPr>
          <p:nvPr/>
        </p:nvCxnSpPr>
        <p:spPr>
          <a:xfrm flipV="1">
            <a:off x="3460033" y="3553767"/>
            <a:ext cx="860446" cy="2"/>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46BA6B3-6EC6-4E96-AAE8-D958A4FFC94E}"/>
              </a:ext>
            </a:extLst>
          </p:cNvPr>
          <p:cNvCxnSpPr>
            <a:cxnSpLocks/>
            <a:stCxn id="17" idx="3"/>
            <a:endCxn id="28" idx="1"/>
          </p:cNvCxnSpPr>
          <p:nvPr/>
        </p:nvCxnSpPr>
        <p:spPr>
          <a:xfrm flipV="1">
            <a:off x="3460033" y="4058989"/>
            <a:ext cx="860448" cy="2611"/>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302C79C0-C99D-47D5-9E22-8081BF7BD7F6}"/>
              </a:ext>
            </a:extLst>
          </p:cNvPr>
          <p:cNvCxnSpPr>
            <a:cxnSpLocks/>
            <a:stCxn id="19" idx="3"/>
            <a:endCxn id="29" idx="1"/>
          </p:cNvCxnSpPr>
          <p:nvPr/>
        </p:nvCxnSpPr>
        <p:spPr>
          <a:xfrm>
            <a:off x="3460033" y="4569431"/>
            <a:ext cx="860449" cy="4980"/>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572CAD33-1655-47A4-9A0A-B55DDADB9CBC}"/>
              </a:ext>
            </a:extLst>
          </p:cNvPr>
          <p:cNvCxnSpPr>
            <a:cxnSpLocks/>
            <a:stCxn id="25" idx="3"/>
          </p:cNvCxnSpPr>
          <p:nvPr/>
        </p:nvCxnSpPr>
        <p:spPr>
          <a:xfrm>
            <a:off x="5168181" y="2533123"/>
            <a:ext cx="953219" cy="729338"/>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3FDD4CD-3346-4A5F-A6F4-19CB1D7564A1}"/>
              </a:ext>
            </a:extLst>
          </p:cNvPr>
          <p:cNvCxnSpPr>
            <a:cxnSpLocks/>
            <a:stCxn id="26" idx="3"/>
          </p:cNvCxnSpPr>
          <p:nvPr/>
        </p:nvCxnSpPr>
        <p:spPr>
          <a:xfrm>
            <a:off x="5168182" y="3045939"/>
            <a:ext cx="785504" cy="301844"/>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02834811-0215-4D32-9C82-6D7A7F198C9B}"/>
              </a:ext>
            </a:extLst>
          </p:cNvPr>
          <p:cNvCxnSpPr>
            <a:cxnSpLocks/>
            <a:stCxn id="27" idx="3"/>
          </p:cNvCxnSpPr>
          <p:nvPr/>
        </p:nvCxnSpPr>
        <p:spPr>
          <a:xfrm>
            <a:off x="5168180" y="3553767"/>
            <a:ext cx="670645" cy="1"/>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5F734E3-592C-49E6-8B3E-04E784A2CDAE}"/>
              </a:ext>
            </a:extLst>
          </p:cNvPr>
          <p:cNvCxnSpPr>
            <a:cxnSpLocks/>
            <a:stCxn id="28" idx="3"/>
          </p:cNvCxnSpPr>
          <p:nvPr/>
        </p:nvCxnSpPr>
        <p:spPr>
          <a:xfrm flipV="1">
            <a:off x="5168182" y="3759753"/>
            <a:ext cx="785504" cy="299236"/>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0831586-346B-4072-90B4-1A86A42C5C25}"/>
              </a:ext>
            </a:extLst>
          </p:cNvPr>
          <p:cNvCxnSpPr>
            <a:cxnSpLocks/>
            <a:stCxn id="29" idx="3"/>
          </p:cNvCxnSpPr>
          <p:nvPr/>
        </p:nvCxnSpPr>
        <p:spPr>
          <a:xfrm flipV="1">
            <a:off x="5168183" y="3845075"/>
            <a:ext cx="953217" cy="729336"/>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6ED67C7B-9AF8-4210-B3B7-EF70F2F5619A}"/>
              </a:ext>
            </a:extLst>
          </p:cNvPr>
          <p:cNvCxnSpPr>
            <a:cxnSpLocks/>
            <a:stCxn id="2" idx="6"/>
            <a:endCxn id="31" idx="2"/>
          </p:cNvCxnSpPr>
          <p:nvPr/>
        </p:nvCxnSpPr>
        <p:spPr>
          <a:xfrm>
            <a:off x="6805930" y="3553768"/>
            <a:ext cx="444500" cy="0"/>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D985B2F4-219E-4964-B7B2-F9BE09A7CC97}"/>
              </a:ext>
            </a:extLst>
          </p:cNvPr>
          <p:cNvCxnSpPr>
            <a:cxnSpLocks/>
            <a:stCxn id="31" idx="6"/>
            <a:endCxn id="32" idx="2"/>
          </p:cNvCxnSpPr>
          <p:nvPr/>
        </p:nvCxnSpPr>
        <p:spPr>
          <a:xfrm>
            <a:off x="8164830" y="3553768"/>
            <a:ext cx="444500" cy="0"/>
          </a:xfrm>
          <a:prstGeom prst="straightConnector1">
            <a:avLst/>
          </a:prstGeom>
          <a:ln w="9525">
            <a:solidFill>
              <a:srgbClr val="92D050">
                <a:alpha val="50000"/>
              </a:srgbClr>
            </a:solidFill>
            <a:headEnd w="med" len="med"/>
            <a:tailEnd type="stealth" w="med" len="lg"/>
          </a:ln>
        </p:spPr>
        <p:style>
          <a:lnRef idx="1">
            <a:schemeClr val="accent1"/>
          </a:lnRef>
          <a:fillRef idx="0">
            <a:schemeClr val="accent1"/>
          </a:fillRef>
          <a:effectRef idx="0">
            <a:schemeClr val="accent1"/>
          </a:effectRef>
          <a:fontRef idx="minor">
            <a:schemeClr val="tx1"/>
          </a:fontRef>
        </p:style>
      </p:cxnSp>
      <p:sp>
        <p:nvSpPr>
          <p:cNvPr id="3" name="标题 1">
            <a:extLst>
              <a:ext uri="{FF2B5EF4-FFF2-40B4-BE49-F238E27FC236}">
                <a16:creationId xmlns:a16="http://schemas.microsoft.com/office/drawing/2014/main" id="{C54F73FC-50AF-6E67-11D6-11000420BE3D}"/>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5" name="矩形 3">
            <a:extLst>
              <a:ext uri="{FF2B5EF4-FFF2-40B4-BE49-F238E27FC236}">
                <a16:creationId xmlns:a16="http://schemas.microsoft.com/office/drawing/2014/main" id="{F7E0C5E1-0890-83E8-1E31-A7951869D4D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知覺</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Perceptual</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143664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0" y="805026"/>
            <a:ext cx="10245213" cy="314125"/>
          </a:xfrm>
          <a:prstGeom prst="rect">
            <a:avLst/>
          </a:prstGeom>
        </p:spPr>
        <p:txBody>
          <a:bodyPr wrap="square">
            <a:spAutoFit/>
          </a:bodyPr>
          <a:lstStyle/>
          <a:p>
            <a:pPr>
              <a:lnSpc>
                <a:spcPct val="150000"/>
              </a:lnSpc>
            </a:pPr>
            <a:r>
              <a:rPr lang="zh-CN" altLang="zh-CN" sz="1100" dirty="0"/>
              <a:t>織物的觸感分別</a:t>
            </a:r>
            <a:endParaRPr lang="zh-TW" altLang="en-US" sz="1100" dirty="0">
              <a:latin typeface="Times New Roman" pitchFamily="18" charset="0"/>
              <a:cs typeface="Times New Roman" pitchFamily="18" charset="0"/>
            </a:endParaRPr>
          </a:p>
        </p:txBody>
      </p:sp>
      <p:graphicFrame>
        <p:nvGraphicFramePr>
          <p:cNvPr id="2" name="表格 1"/>
          <p:cNvGraphicFramePr>
            <a:graphicFrameLocks noGrp="1"/>
          </p:cNvGraphicFramePr>
          <p:nvPr/>
        </p:nvGraphicFramePr>
        <p:xfrm>
          <a:off x="2831972" y="1715427"/>
          <a:ext cx="6103621" cy="2833713"/>
        </p:xfrm>
        <a:graphic>
          <a:graphicData uri="http://schemas.openxmlformats.org/drawingml/2006/table">
            <a:tbl>
              <a:tblPr firstRow="1" bandRow="1">
                <a:tableStyleId>{5C22544A-7EE6-4342-B048-85BDC9FD1C3A}</a:tableStyleId>
              </a:tblPr>
              <a:tblGrid>
                <a:gridCol w="1766715">
                  <a:extLst>
                    <a:ext uri="{9D8B030D-6E8A-4147-A177-3AD203B41FA5}">
                      <a16:colId xmlns:a16="http://schemas.microsoft.com/office/drawing/2014/main" val="20000"/>
                    </a:ext>
                  </a:extLst>
                </a:gridCol>
                <a:gridCol w="1766715">
                  <a:extLst>
                    <a:ext uri="{9D8B030D-6E8A-4147-A177-3AD203B41FA5}">
                      <a16:colId xmlns:a16="http://schemas.microsoft.com/office/drawing/2014/main" val="20001"/>
                    </a:ext>
                  </a:extLst>
                </a:gridCol>
                <a:gridCol w="1766715">
                  <a:extLst>
                    <a:ext uri="{9D8B030D-6E8A-4147-A177-3AD203B41FA5}">
                      <a16:colId xmlns:a16="http://schemas.microsoft.com/office/drawing/2014/main" val="20002"/>
                    </a:ext>
                  </a:extLst>
                </a:gridCol>
                <a:gridCol w="803476">
                  <a:extLst>
                    <a:ext uri="{9D8B030D-6E8A-4147-A177-3AD203B41FA5}">
                      <a16:colId xmlns:a16="http://schemas.microsoft.com/office/drawing/2014/main" val="20003"/>
                    </a:ext>
                  </a:extLst>
                </a:gridCol>
              </a:tblGrid>
              <a:tr h="747609">
                <a:tc>
                  <a:txBody>
                    <a:bodyPr/>
                    <a:lstStyle/>
                    <a:p>
                      <a:pPr algn="ctr">
                        <a:lnSpc>
                          <a:spcPct val="150000"/>
                        </a:lnSpc>
                        <a:spcAft>
                          <a:spcPts val="0"/>
                        </a:spcAft>
                      </a:pPr>
                      <a:r>
                        <a:rPr lang="zh-CN" sz="2200" b="1" kern="100" cap="small" dirty="0">
                          <a:solidFill>
                            <a:srgbClr val="92D050"/>
                          </a:solidFill>
                          <a:effectLst/>
                          <a:latin typeface="Calibri"/>
                          <a:ea typeface="宋体"/>
                          <a:cs typeface="Times New Roman"/>
                        </a:rPr>
                        <a:t>知覺</a:t>
                      </a:r>
                      <a:endParaRPr lang="zh-CN" sz="22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200" b="1" kern="100" cap="small" dirty="0">
                          <a:solidFill>
                            <a:srgbClr val="92D050"/>
                          </a:solidFill>
                          <a:effectLst/>
                          <a:latin typeface="Calibri"/>
                          <a:ea typeface="宋体"/>
                          <a:cs typeface="Times New Roman"/>
                        </a:rPr>
                        <a:t>男性</a:t>
                      </a:r>
                      <a:endParaRPr lang="zh-CN" sz="22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200" b="1" kern="100" cap="small" dirty="0">
                          <a:solidFill>
                            <a:srgbClr val="92D050"/>
                          </a:solidFill>
                          <a:effectLst/>
                          <a:latin typeface="Calibri"/>
                          <a:ea typeface="宋体"/>
                          <a:cs typeface="Times New Roman"/>
                        </a:rPr>
                        <a:t>女性</a:t>
                      </a:r>
                      <a:endParaRPr lang="zh-CN" sz="22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1" kern="100" cap="small" dirty="0">
                          <a:solidFill>
                            <a:srgbClr val="92D050"/>
                          </a:solidFill>
                          <a:effectLst/>
                          <a:latin typeface="宋体"/>
                          <a:ea typeface="PMingLiU"/>
                          <a:cs typeface="Times New Roman"/>
                        </a:rPr>
                        <a:t> </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2D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6856">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高級</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羊毛</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絲綢</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精緻</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6856">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低級</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粗斜紋布</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棉</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TW" altLang="zh-CN" sz="2000" kern="100" dirty="0">
                          <a:solidFill>
                            <a:srgbClr val="92D050"/>
                          </a:solidFill>
                          <a:effectLst/>
                          <a:latin typeface="Calibri"/>
                          <a:ea typeface="宋体"/>
                          <a:cs typeface="Times New Roman"/>
                        </a:rPr>
                        <a:t>粗糙</a:t>
                      </a:r>
                      <a:endParaRPr lang="zh-CN" alt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2392">
                <a:tc>
                  <a:txBody>
                    <a:bodyPr/>
                    <a:lstStyle/>
                    <a:p>
                      <a:pPr algn="ctr">
                        <a:lnSpc>
                          <a:spcPct val="150000"/>
                        </a:lnSpc>
                        <a:spcAft>
                          <a:spcPts val="0"/>
                        </a:spcAft>
                      </a:pPr>
                      <a:r>
                        <a:rPr lang="en-US" sz="2000" kern="100" dirty="0">
                          <a:solidFill>
                            <a:srgbClr val="92D050"/>
                          </a:solidFill>
                          <a:effectLst/>
                          <a:latin typeface="Calibri"/>
                          <a:ea typeface="PMingLiU"/>
                          <a:cs typeface="Times New Roman"/>
                        </a:rPr>
                        <a:t> </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sz="2000" kern="100" dirty="0">
                          <a:solidFill>
                            <a:srgbClr val="92D050"/>
                          </a:solidFill>
                          <a:effectLst/>
                          <a:latin typeface="Calibri"/>
                          <a:ea typeface="宋体"/>
                          <a:cs typeface="Times New Roman"/>
                        </a:rPr>
                        <a:t>重</a:t>
                      </a:r>
                      <a:endParaRPr lang="zh-TW" altLang="en-US" sz="2000" dirty="0">
                        <a:solidFill>
                          <a:srgbClr val="92D050"/>
                        </a:solidFill>
                        <a:latin typeface="Times New Roman" pitchFamily="18" charset="0"/>
                        <a:cs typeface="Times New Roman"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zh-CN" sz="2000" kern="100" dirty="0">
                          <a:solidFill>
                            <a:srgbClr val="92D050"/>
                          </a:solidFill>
                          <a:effectLst/>
                          <a:latin typeface="Calibri"/>
                          <a:ea typeface="宋体"/>
                          <a:cs typeface="Times New Roman"/>
                        </a:rPr>
                        <a:t>輕</a:t>
                      </a: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endParaRPr lang="zh-CN" sz="2000" kern="100" dirty="0">
                        <a:solidFill>
                          <a:srgbClr val="92D050"/>
                        </a:solidFill>
                        <a:effectLst/>
                        <a:latin typeface="Calibri"/>
                        <a:ea typeface="PMingLiU"/>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左右箭头 2"/>
          <p:cNvSpPr/>
          <p:nvPr/>
        </p:nvSpPr>
        <p:spPr>
          <a:xfrm>
            <a:off x="5961885" y="4321970"/>
            <a:ext cx="798481" cy="94444"/>
          </a:xfrm>
          <a:prstGeom prst="leftRightArrow">
            <a:avLst>
              <a:gd name="adj1" fmla="val 38497"/>
              <a:gd name="adj2" fmla="val 158642"/>
            </a:avLst>
          </a:prstGeom>
          <a:no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上下箭头 4"/>
          <p:cNvSpPr/>
          <p:nvPr/>
        </p:nvSpPr>
        <p:spPr>
          <a:xfrm>
            <a:off x="8486777" y="3157540"/>
            <a:ext cx="61832" cy="311945"/>
          </a:xfrm>
          <a:prstGeom prst="upDownArrow">
            <a:avLst>
              <a:gd name="adj1" fmla="val 30809"/>
              <a:gd name="adj2" fmla="val 75569"/>
            </a:avLst>
          </a:prstGeom>
          <a:no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a:extLst>
              <a:ext uri="{FF2B5EF4-FFF2-40B4-BE49-F238E27FC236}">
                <a16:creationId xmlns:a16="http://schemas.microsoft.com/office/drawing/2014/main" id="{3B4E60DA-BEBF-E980-4502-2484F248D3C0}"/>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6" name="矩形 3">
            <a:extLst>
              <a:ext uri="{FF2B5EF4-FFF2-40B4-BE49-F238E27FC236}">
                <a16:creationId xmlns:a16="http://schemas.microsoft.com/office/drawing/2014/main" id="{7934D48F-A373-7A9C-72D4-894CAA8E9BD5}"/>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知覺</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Perceptual</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52687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a:extLst>
              <a:ext uri="{FF2B5EF4-FFF2-40B4-BE49-F238E27FC236}">
                <a16:creationId xmlns:a16="http://schemas.microsoft.com/office/drawing/2014/main" id="{E84695B8-53DB-7484-73DF-15C099A46E22}"/>
              </a:ext>
            </a:extLst>
          </p:cNvPr>
          <p:cNvSpPr/>
          <p:nvPr/>
        </p:nvSpPr>
        <p:spPr>
          <a:xfrm>
            <a:off x="473802" y="2312635"/>
            <a:ext cx="2122090" cy="3132821"/>
          </a:xfrm>
          <a:prstGeom prst="ellipse">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zh-CN" altLang="en-US" sz="1400" dirty="0">
                <a:solidFill>
                  <a:srgbClr val="000000"/>
                </a:solidFill>
                <a:latin typeface="Times New Roman" pitchFamily="18" charset="0"/>
                <a:ea typeface="宋体" pitchFamily="2" charset="-122"/>
                <a:cs typeface="Times New Roman" pitchFamily="18" charset="0"/>
              </a:rPr>
              <a:t>市場（</a:t>
            </a:r>
            <a:r>
              <a:rPr lang="en-US" altLang="zh-CN" sz="1400" dirty="0">
                <a:solidFill>
                  <a:srgbClr val="000000"/>
                </a:solidFill>
                <a:latin typeface="Times New Roman" pitchFamily="18" charset="0"/>
                <a:ea typeface="宋体" pitchFamily="2" charset="-122"/>
                <a:cs typeface="Times New Roman" pitchFamily="18" charset="0"/>
              </a:rPr>
              <a:t>Market</a:t>
            </a:r>
            <a:r>
              <a:rPr lang="zh-CN" altLang="en-US" sz="1400" dirty="0">
                <a:solidFill>
                  <a:srgbClr val="000000"/>
                </a:solidFill>
                <a:latin typeface="Times New Roman" pitchFamily="18" charset="0"/>
                <a:ea typeface="宋体" pitchFamily="2" charset="-122"/>
                <a:cs typeface="Times New Roman" pitchFamily="18" charset="0"/>
              </a:rPr>
              <a:t>）</a:t>
            </a:r>
          </a:p>
        </p:txBody>
      </p:sp>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市場需求</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Demand</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有效市場 ；</a:t>
            </a:r>
            <a:endParaRPr lang="zh-CN" altLang="en-US" sz="1300" dirty="0">
              <a:solidFill>
                <a:srgbClr val="000000"/>
              </a:solidFill>
              <a:latin typeface="Times New Roman" pitchFamily="18" charset="0"/>
              <a:cs typeface="Times New Roman" pitchFamily="18" charset="0"/>
            </a:endParaRPr>
          </a:p>
        </p:txBody>
      </p:sp>
      <p:sp>
        <p:nvSpPr>
          <p:cNvPr id="28" name="左大括号 27">
            <a:extLst>
              <a:ext uri="{FF2B5EF4-FFF2-40B4-BE49-F238E27FC236}">
                <a16:creationId xmlns:a16="http://schemas.microsoft.com/office/drawing/2014/main" id="{3FB9B3EE-1F59-01BB-30B3-A9517CDAD3DD}"/>
              </a:ext>
            </a:extLst>
          </p:cNvPr>
          <p:cNvSpPr/>
          <p:nvPr/>
        </p:nvSpPr>
        <p:spPr>
          <a:xfrm>
            <a:off x="2825980" y="3383628"/>
            <a:ext cx="241880"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C8DE368E-2DB0-F1D3-9C3E-4A4D198E3E40}"/>
              </a:ext>
            </a:extLst>
          </p:cNvPr>
          <p:cNvSpPr/>
          <p:nvPr/>
        </p:nvSpPr>
        <p:spPr>
          <a:xfrm>
            <a:off x="754332" y="3519080"/>
            <a:ext cx="1526539" cy="314125"/>
          </a:xfrm>
          <a:prstGeom prst="rect">
            <a:avLst/>
          </a:prstGeom>
          <a:ln w="6350">
            <a:solidFill>
              <a:srgbClr val="0070C0"/>
            </a:solidFill>
          </a:ln>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顧客（</a:t>
            </a:r>
            <a:r>
              <a:rPr lang="en-US" altLang="zh-CN" sz="1100" dirty="0">
                <a:solidFill>
                  <a:srgbClr val="000000"/>
                </a:solidFill>
                <a:latin typeface="Times New Roman" pitchFamily="18" charset="0"/>
                <a:cs typeface="Times New Roman" pitchFamily="18" charset="0"/>
              </a:rPr>
              <a:t>Customers</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Ⅰ</a:t>
            </a:r>
            <a:endParaRPr lang="zh-CN" altLang="en-US" sz="1100" dirty="0">
              <a:solidFill>
                <a:srgbClr val="000000"/>
              </a:solidFill>
              <a:latin typeface="Times New Roman" pitchFamily="18" charset="0"/>
              <a:cs typeface="Times New Roman" pitchFamily="18" charset="0"/>
            </a:endParaRPr>
          </a:p>
        </p:txBody>
      </p:sp>
      <p:sp>
        <p:nvSpPr>
          <p:cNvPr id="30" name="左大括号 29">
            <a:extLst>
              <a:ext uri="{FF2B5EF4-FFF2-40B4-BE49-F238E27FC236}">
                <a16:creationId xmlns:a16="http://schemas.microsoft.com/office/drawing/2014/main" id="{E253950B-CA6F-DB10-7A2B-8DBCF8252119}"/>
              </a:ext>
            </a:extLst>
          </p:cNvPr>
          <p:cNvSpPr/>
          <p:nvPr/>
        </p:nvSpPr>
        <p:spPr>
          <a:xfrm flipH="1">
            <a:off x="5285926" y="3383628"/>
            <a:ext cx="233083"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97C2C4EB-70BA-8807-DC32-57DB2691F97C}"/>
              </a:ext>
            </a:extLst>
          </p:cNvPr>
          <p:cNvSpPr/>
          <p:nvPr/>
        </p:nvSpPr>
        <p:spPr>
          <a:xfrm>
            <a:off x="7377800" y="2606781"/>
            <a:ext cx="36385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、要有產品範圍</a:t>
            </a:r>
          </a:p>
        </p:txBody>
      </p:sp>
      <p:sp>
        <p:nvSpPr>
          <p:cNvPr id="36" name="矩形 35">
            <a:extLst>
              <a:ext uri="{FF2B5EF4-FFF2-40B4-BE49-F238E27FC236}">
                <a16:creationId xmlns:a16="http://schemas.microsoft.com/office/drawing/2014/main" id="{185448E1-C6E2-E111-696F-BAF865237D3B}"/>
              </a:ext>
            </a:extLst>
          </p:cNvPr>
          <p:cNvSpPr/>
          <p:nvPr/>
        </p:nvSpPr>
        <p:spPr>
          <a:xfrm>
            <a:off x="7377797" y="2977829"/>
            <a:ext cx="363855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、可用總量來衡量（</a:t>
            </a:r>
            <a:r>
              <a:rPr lang="en-US" altLang="zh-TW" sz="1100" dirty="0">
                <a:solidFill>
                  <a:srgbClr val="000000"/>
                </a:solidFill>
                <a:latin typeface="Times New Roman" pitchFamily="18" charset="0"/>
                <a:cs typeface="Times New Roman" pitchFamily="18" charset="0"/>
              </a:rPr>
              <a:t>Total Volume</a:t>
            </a:r>
            <a:r>
              <a:rPr lang="zh-TW" altLang="en-US" sz="1100" dirty="0">
                <a:solidFill>
                  <a:srgbClr val="000000"/>
                </a:solidFill>
                <a:latin typeface="Times New Roman" pitchFamily="18" charset="0"/>
                <a:cs typeface="Times New Roman" pitchFamily="18" charset="0"/>
              </a:rPr>
              <a:t>）</a:t>
            </a:r>
          </a:p>
        </p:txBody>
      </p:sp>
      <p:sp>
        <p:nvSpPr>
          <p:cNvPr id="37" name="矩形 36">
            <a:extLst>
              <a:ext uri="{FF2B5EF4-FFF2-40B4-BE49-F238E27FC236}">
                <a16:creationId xmlns:a16="http://schemas.microsoft.com/office/drawing/2014/main" id="{15F25805-481A-2E00-00E2-9274FB1BB4E8}"/>
              </a:ext>
            </a:extLst>
          </p:cNvPr>
          <p:cNvSpPr/>
          <p:nvPr/>
        </p:nvSpPr>
        <p:spPr>
          <a:xfrm>
            <a:off x="7377796" y="3336685"/>
            <a:ext cx="363855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、需有購買行動（</a:t>
            </a:r>
            <a:r>
              <a:rPr lang="en-US" altLang="zh-TW" sz="1100" dirty="0">
                <a:solidFill>
                  <a:srgbClr val="000000"/>
                </a:solidFill>
                <a:latin typeface="Times New Roman" pitchFamily="18" charset="0"/>
                <a:cs typeface="Times New Roman" pitchFamily="18" charset="0"/>
              </a:rPr>
              <a:t>Bought</a:t>
            </a:r>
            <a:r>
              <a:rPr lang="zh-TW" altLang="en-US" sz="1100" dirty="0">
                <a:solidFill>
                  <a:srgbClr val="000000"/>
                </a:solidFill>
                <a:latin typeface="Times New Roman" pitchFamily="18" charset="0"/>
                <a:cs typeface="Times New Roman" pitchFamily="18" charset="0"/>
              </a:rPr>
              <a:t>）</a:t>
            </a:r>
          </a:p>
        </p:txBody>
      </p:sp>
      <p:sp>
        <p:nvSpPr>
          <p:cNvPr id="38" name="矩形 37">
            <a:extLst>
              <a:ext uri="{FF2B5EF4-FFF2-40B4-BE49-F238E27FC236}">
                <a16:creationId xmlns:a16="http://schemas.microsoft.com/office/drawing/2014/main" id="{EE6B6582-9BAA-03A8-9FD5-66631DE31C9A}"/>
              </a:ext>
            </a:extLst>
          </p:cNvPr>
          <p:cNvSpPr/>
          <p:nvPr/>
        </p:nvSpPr>
        <p:spPr>
          <a:xfrm>
            <a:off x="7377796" y="3695541"/>
            <a:ext cx="363855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、是針對某特定顧客群體（</a:t>
            </a:r>
            <a:r>
              <a:rPr lang="en-US" altLang="zh-TW" sz="1100" dirty="0">
                <a:solidFill>
                  <a:srgbClr val="000000"/>
                </a:solidFill>
                <a:latin typeface="Times New Roman" pitchFamily="18" charset="0"/>
                <a:cs typeface="Times New Roman" pitchFamily="18" charset="0"/>
              </a:rPr>
              <a:t>Customer Group</a:t>
            </a:r>
            <a:r>
              <a:rPr lang="zh-TW" altLang="en-US" sz="1100" dirty="0">
                <a:solidFill>
                  <a:srgbClr val="000000"/>
                </a:solidFill>
                <a:latin typeface="Times New Roman" pitchFamily="18" charset="0"/>
                <a:cs typeface="Times New Roman" pitchFamily="18" charset="0"/>
              </a:rPr>
              <a:t>）</a:t>
            </a:r>
          </a:p>
        </p:txBody>
      </p:sp>
      <p:sp>
        <p:nvSpPr>
          <p:cNvPr id="39" name="矩形 38">
            <a:extLst>
              <a:ext uri="{FF2B5EF4-FFF2-40B4-BE49-F238E27FC236}">
                <a16:creationId xmlns:a16="http://schemas.microsoft.com/office/drawing/2014/main" id="{5062E33F-03CC-59C1-07BC-C9AF8C568E52}"/>
              </a:ext>
            </a:extLst>
          </p:cNvPr>
          <p:cNvSpPr/>
          <p:nvPr/>
        </p:nvSpPr>
        <p:spPr>
          <a:xfrm>
            <a:off x="7377800" y="4054397"/>
            <a:ext cx="363855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、需界定其地理區域（</a:t>
            </a:r>
            <a:r>
              <a:rPr lang="en-US" altLang="zh-CN" sz="1100" dirty="0">
                <a:solidFill>
                  <a:srgbClr val="000000"/>
                </a:solidFill>
                <a:latin typeface="Times New Roman" pitchFamily="18" charset="0"/>
                <a:cs typeface="Times New Roman" pitchFamily="18" charset="0"/>
              </a:rPr>
              <a:t>Geographical Area</a:t>
            </a:r>
            <a:r>
              <a:rPr lang="zh-CN" altLang="en-US" sz="1100" dirty="0">
                <a:solidFill>
                  <a:srgbClr val="000000"/>
                </a:solidFill>
                <a:latin typeface="Times New Roman" pitchFamily="18" charset="0"/>
                <a:cs typeface="Times New Roman" pitchFamily="18" charset="0"/>
              </a:rPr>
              <a:t>）</a:t>
            </a:r>
          </a:p>
        </p:txBody>
      </p:sp>
      <p:sp>
        <p:nvSpPr>
          <p:cNvPr id="40" name="矩形 39">
            <a:extLst>
              <a:ext uri="{FF2B5EF4-FFF2-40B4-BE49-F238E27FC236}">
                <a16:creationId xmlns:a16="http://schemas.microsoft.com/office/drawing/2014/main" id="{88431AD4-6875-7E14-53E6-2451A051397C}"/>
              </a:ext>
            </a:extLst>
          </p:cNvPr>
          <p:cNvSpPr/>
          <p:nvPr/>
        </p:nvSpPr>
        <p:spPr>
          <a:xfrm>
            <a:off x="7377796" y="4413253"/>
            <a:ext cx="363855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、應根據某一特定期間來衡量（</a:t>
            </a:r>
            <a:r>
              <a:rPr lang="en-US" altLang="zh-TW" sz="1100" dirty="0">
                <a:solidFill>
                  <a:srgbClr val="000000"/>
                </a:solidFill>
                <a:latin typeface="Times New Roman" pitchFamily="18" charset="0"/>
                <a:cs typeface="Times New Roman" pitchFamily="18" charset="0"/>
              </a:rPr>
              <a:t>Time Period</a:t>
            </a:r>
            <a:r>
              <a:rPr lang="zh-TW" altLang="en-US" sz="1100" dirty="0">
                <a:solidFill>
                  <a:srgbClr val="000000"/>
                </a:solidFill>
                <a:latin typeface="Times New Roman" pitchFamily="18" charset="0"/>
                <a:cs typeface="Times New Roman" pitchFamily="18" charset="0"/>
              </a:rPr>
              <a:t>）</a:t>
            </a:r>
          </a:p>
        </p:txBody>
      </p:sp>
      <p:sp>
        <p:nvSpPr>
          <p:cNvPr id="41" name="左大括号 40">
            <a:extLst>
              <a:ext uri="{FF2B5EF4-FFF2-40B4-BE49-F238E27FC236}">
                <a16:creationId xmlns:a16="http://schemas.microsoft.com/office/drawing/2014/main" id="{BC24EEFE-D101-B40D-ED39-F67ED4284B91}"/>
              </a:ext>
            </a:extLst>
          </p:cNvPr>
          <p:cNvSpPr/>
          <p:nvPr/>
        </p:nvSpPr>
        <p:spPr>
          <a:xfrm>
            <a:off x="7103485" y="2664391"/>
            <a:ext cx="229483" cy="278069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A0DF805-FD36-99E7-A42C-B10B37A66062}"/>
              </a:ext>
            </a:extLst>
          </p:cNvPr>
          <p:cNvSpPr/>
          <p:nvPr/>
        </p:nvSpPr>
        <p:spPr>
          <a:xfrm>
            <a:off x="3067860" y="3329222"/>
            <a:ext cx="221445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、具有某種待滿足之需要</a:t>
            </a:r>
          </a:p>
        </p:txBody>
      </p:sp>
      <p:sp>
        <p:nvSpPr>
          <p:cNvPr id="43" name="矩形 42">
            <a:extLst>
              <a:ext uri="{FF2B5EF4-FFF2-40B4-BE49-F238E27FC236}">
                <a16:creationId xmlns:a16="http://schemas.microsoft.com/office/drawing/2014/main" id="{85C8738B-F16F-DF56-93D8-24FEB28D83F7}"/>
              </a:ext>
            </a:extLst>
          </p:cNvPr>
          <p:cNvSpPr/>
          <p:nvPr/>
        </p:nvSpPr>
        <p:spPr>
          <a:xfrm>
            <a:off x="3067857" y="3700270"/>
            <a:ext cx="22144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it-IT"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具有可供支用之購買力</a:t>
            </a:r>
          </a:p>
        </p:txBody>
      </p:sp>
      <p:sp>
        <p:nvSpPr>
          <p:cNvPr id="44" name="矩形 43">
            <a:extLst>
              <a:ext uri="{FF2B5EF4-FFF2-40B4-BE49-F238E27FC236}">
                <a16:creationId xmlns:a16="http://schemas.microsoft.com/office/drawing/2014/main" id="{753FFBC7-057A-7F89-09A7-C89D9B815093}"/>
              </a:ext>
            </a:extLst>
          </p:cNvPr>
          <p:cNvSpPr/>
          <p:nvPr/>
        </p:nvSpPr>
        <p:spPr>
          <a:xfrm>
            <a:off x="3067856" y="4059126"/>
            <a:ext cx="22144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、具有支用之願望</a:t>
            </a:r>
          </a:p>
        </p:txBody>
      </p:sp>
      <p:sp>
        <p:nvSpPr>
          <p:cNvPr id="45" name="矩形 44">
            <a:extLst>
              <a:ext uri="{FF2B5EF4-FFF2-40B4-BE49-F238E27FC236}">
                <a16:creationId xmlns:a16="http://schemas.microsoft.com/office/drawing/2014/main" id="{09AA4A8C-CB8D-41B6-844F-063C65BB0CE1}"/>
              </a:ext>
            </a:extLst>
          </p:cNvPr>
          <p:cNvSpPr/>
          <p:nvPr/>
        </p:nvSpPr>
        <p:spPr>
          <a:xfrm>
            <a:off x="3067856" y="4417982"/>
            <a:ext cx="22144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、可接近的（知道哪裏可買到）</a:t>
            </a:r>
          </a:p>
        </p:txBody>
      </p:sp>
      <p:sp>
        <p:nvSpPr>
          <p:cNvPr id="48" name="矩形 47">
            <a:extLst>
              <a:ext uri="{FF2B5EF4-FFF2-40B4-BE49-F238E27FC236}">
                <a16:creationId xmlns:a16="http://schemas.microsoft.com/office/drawing/2014/main" id="{07F99164-48AA-4478-2D3F-990E13345DBE}"/>
              </a:ext>
            </a:extLst>
          </p:cNvPr>
          <p:cNvSpPr/>
          <p:nvPr/>
        </p:nvSpPr>
        <p:spPr>
          <a:xfrm>
            <a:off x="5519009" y="3897972"/>
            <a:ext cx="158447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市場需求</a:t>
            </a:r>
            <a:r>
              <a:rPr lang="zh-CN"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Demand</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51" name="矩形 50">
            <a:extLst>
              <a:ext uri="{FF2B5EF4-FFF2-40B4-BE49-F238E27FC236}">
                <a16:creationId xmlns:a16="http://schemas.microsoft.com/office/drawing/2014/main" id="{E7958C74-4581-F390-C200-E520337D02D0}"/>
              </a:ext>
            </a:extLst>
          </p:cNvPr>
          <p:cNvSpPr/>
          <p:nvPr/>
        </p:nvSpPr>
        <p:spPr>
          <a:xfrm>
            <a:off x="7377796" y="4772109"/>
            <a:ext cx="363855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、曾受行銷環境之影響（</a:t>
            </a:r>
            <a:r>
              <a:rPr lang="en-US" altLang="zh-TW" sz="1100" dirty="0">
                <a:solidFill>
                  <a:srgbClr val="000000"/>
                </a:solidFill>
                <a:latin typeface="Times New Roman" pitchFamily="18" charset="0"/>
                <a:cs typeface="Times New Roman" pitchFamily="18" charset="0"/>
              </a:rPr>
              <a:t>Marketing Environment</a:t>
            </a:r>
            <a:r>
              <a:rPr lang="zh-TW" altLang="en-US" sz="1100" dirty="0">
                <a:solidFill>
                  <a:srgbClr val="000000"/>
                </a:solidFill>
                <a:latin typeface="Times New Roman" pitchFamily="18" charset="0"/>
                <a:cs typeface="Times New Roman" pitchFamily="18" charset="0"/>
              </a:rPr>
              <a:t>）</a:t>
            </a:r>
          </a:p>
        </p:txBody>
      </p:sp>
      <p:sp>
        <p:nvSpPr>
          <p:cNvPr id="52" name="矩形 51">
            <a:extLst>
              <a:ext uri="{FF2B5EF4-FFF2-40B4-BE49-F238E27FC236}">
                <a16:creationId xmlns:a16="http://schemas.microsoft.com/office/drawing/2014/main" id="{D59C30BD-8D5D-9CD5-CFD8-9AEDEF10D735}"/>
              </a:ext>
            </a:extLst>
          </p:cNvPr>
          <p:cNvSpPr/>
          <p:nvPr/>
        </p:nvSpPr>
        <p:spPr>
          <a:xfrm>
            <a:off x="7377796" y="5130965"/>
            <a:ext cx="363855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、曾受廠商行銷方案（</a:t>
            </a:r>
            <a:r>
              <a:rPr lang="en-US" altLang="zh-TW" sz="1100" dirty="0">
                <a:solidFill>
                  <a:srgbClr val="000000"/>
                </a:solidFill>
                <a:latin typeface="Times New Roman" pitchFamily="18" charset="0"/>
                <a:cs typeface="Times New Roman" pitchFamily="18" charset="0"/>
              </a:rPr>
              <a:t>Marketing Program</a:t>
            </a:r>
            <a:r>
              <a:rPr lang="zh-TW" altLang="en-US" sz="1100" dirty="0">
                <a:solidFill>
                  <a:srgbClr val="000000"/>
                </a:solidFill>
                <a:latin typeface="Times New Roman" pitchFamily="18" charset="0"/>
                <a:cs typeface="Times New Roman" pitchFamily="18" charset="0"/>
              </a:rPr>
              <a:t>）之因素影響</a:t>
            </a:r>
          </a:p>
        </p:txBody>
      </p:sp>
      <p:sp>
        <p:nvSpPr>
          <p:cNvPr id="56" name="矩形 55">
            <a:extLst>
              <a:ext uri="{FF2B5EF4-FFF2-40B4-BE49-F238E27FC236}">
                <a16:creationId xmlns:a16="http://schemas.microsoft.com/office/drawing/2014/main" id="{AB5F26F4-9720-2818-AA3A-8BE50D7CA387}"/>
              </a:ext>
            </a:extLst>
          </p:cNvPr>
          <p:cNvSpPr/>
          <p:nvPr/>
        </p:nvSpPr>
        <p:spPr>
          <a:xfrm>
            <a:off x="754332" y="3900335"/>
            <a:ext cx="1526539" cy="314125"/>
          </a:xfrm>
          <a:prstGeom prst="rect">
            <a:avLst/>
          </a:prstGeom>
          <a:ln w="6350">
            <a:solidFill>
              <a:srgbClr val="0070C0"/>
            </a:solidFill>
          </a:ln>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顧客（</a:t>
            </a:r>
            <a:r>
              <a:rPr lang="en-US" altLang="zh-CN" sz="1100" dirty="0">
                <a:solidFill>
                  <a:srgbClr val="000000"/>
                </a:solidFill>
                <a:latin typeface="Times New Roman" pitchFamily="18" charset="0"/>
                <a:cs typeface="Times New Roman" pitchFamily="18" charset="0"/>
              </a:rPr>
              <a:t>Customers</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Ⅱ</a:t>
            </a:r>
            <a:endParaRPr lang="zh-CN" altLang="en-US" sz="1100" dirty="0">
              <a:solidFill>
                <a:srgbClr val="000000"/>
              </a:solidFill>
              <a:latin typeface="Times New Roman" pitchFamily="18" charset="0"/>
              <a:cs typeface="Times New Roman" pitchFamily="18" charset="0"/>
            </a:endParaRPr>
          </a:p>
        </p:txBody>
      </p:sp>
      <p:sp>
        <p:nvSpPr>
          <p:cNvPr id="57" name="矩形 56">
            <a:extLst>
              <a:ext uri="{FF2B5EF4-FFF2-40B4-BE49-F238E27FC236}">
                <a16:creationId xmlns:a16="http://schemas.microsoft.com/office/drawing/2014/main" id="{5B60335B-E5E6-3866-3802-9361E835BB9B}"/>
              </a:ext>
            </a:extLst>
          </p:cNvPr>
          <p:cNvSpPr/>
          <p:nvPr/>
        </p:nvSpPr>
        <p:spPr>
          <a:xfrm>
            <a:off x="754332" y="4281590"/>
            <a:ext cx="1526539" cy="314125"/>
          </a:xfrm>
          <a:prstGeom prst="rect">
            <a:avLst/>
          </a:prstGeom>
          <a:ln w="6350">
            <a:solidFill>
              <a:srgbClr val="0070C0"/>
            </a:solidFill>
          </a:ln>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顧客（</a:t>
            </a:r>
            <a:r>
              <a:rPr lang="en-US" altLang="zh-CN" sz="1100" dirty="0">
                <a:solidFill>
                  <a:srgbClr val="000000"/>
                </a:solidFill>
                <a:latin typeface="Times New Roman" pitchFamily="18" charset="0"/>
                <a:cs typeface="Times New Roman" pitchFamily="18" charset="0"/>
              </a:rPr>
              <a:t>Customers</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Ⅲ</a:t>
            </a:r>
            <a:endParaRPr lang="zh-CN" altLang="en-US" sz="1100" dirty="0">
              <a:solidFill>
                <a:srgbClr val="000000"/>
              </a:solidFill>
              <a:latin typeface="Times New Roman" pitchFamily="18" charset="0"/>
              <a:cs typeface="Times New Roman" pitchFamily="18" charset="0"/>
            </a:endParaRPr>
          </a:p>
        </p:txBody>
      </p:sp>
      <p:cxnSp>
        <p:nvCxnSpPr>
          <p:cNvPr id="59" name="直接连接符 58">
            <a:extLst>
              <a:ext uri="{FF2B5EF4-FFF2-40B4-BE49-F238E27FC236}">
                <a16:creationId xmlns:a16="http://schemas.microsoft.com/office/drawing/2014/main" id="{12EAD5FF-B5F7-0AFC-4A2D-989FA88A0638}"/>
              </a:ext>
            </a:extLst>
          </p:cNvPr>
          <p:cNvCxnSpPr>
            <a:cxnSpLocks/>
          </p:cNvCxnSpPr>
          <p:nvPr/>
        </p:nvCxnSpPr>
        <p:spPr>
          <a:xfrm>
            <a:off x="2369772" y="4057398"/>
            <a:ext cx="468000" cy="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EF012881-5774-951F-A9F6-D43D4054198F}"/>
              </a:ext>
            </a:extLst>
          </p:cNvPr>
          <p:cNvSpPr/>
          <p:nvPr/>
        </p:nvSpPr>
        <p:spPr>
          <a:xfrm>
            <a:off x="642190" y="798665"/>
            <a:ext cx="10434918"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所謂「顧客」（</a:t>
            </a:r>
            <a:r>
              <a:rPr lang="en-US" altLang="zh-CN" sz="1100" dirty="0">
                <a:solidFill>
                  <a:srgbClr val="4D4D4D"/>
                </a:solidFill>
                <a:latin typeface="Times New Roman" pitchFamily="18" charset="0"/>
                <a:cs typeface="Times New Roman" pitchFamily="18" charset="0"/>
              </a:rPr>
              <a:t>Customers</a:t>
            </a:r>
            <a:r>
              <a:rPr lang="zh-CN" altLang="en-US" sz="1100" dirty="0">
                <a:solidFill>
                  <a:srgbClr val="4D4D4D"/>
                </a:solidFill>
                <a:latin typeface="Times New Roman" pitchFamily="18" charset="0"/>
                <a:cs typeface="Times New Roman" pitchFamily="18" charset="0"/>
              </a:rPr>
              <a:t>），國際標準化組織（</a:t>
            </a:r>
            <a:r>
              <a:rPr lang="en-US" altLang="zh-CN" sz="1100" dirty="0">
                <a:solidFill>
                  <a:srgbClr val="4D4D4D"/>
                </a:solidFill>
                <a:latin typeface="Times New Roman" pitchFamily="18" charset="0"/>
                <a:cs typeface="Times New Roman" pitchFamily="18" charset="0"/>
              </a:rPr>
              <a:t>International Organization for Standardization, ISO</a:t>
            </a:r>
            <a:r>
              <a:rPr lang="zh-CN" altLang="en-US" sz="1100" dirty="0">
                <a:solidFill>
                  <a:srgbClr val="4D4D4D"/>
                </a:solidFill>
                <a:latin typeface="Times New Roman" pitchFamily="18" charset="0"/>
                <a:cs typeface="Times New Roman" pitchFamily="18" charset="0"/>
              </a:rPr>
              <a:t>），將顧客定義爲：接受產品的組織或個人。</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所謂「市場」（</a:t>
            </a:r>
            <a:r>
              <a:rPr lang="en-US" altLang="zh-CN" sz="1100" dirty="0">
                <a:solidFill>
                  <a:srgbClr val="4D4D4D"/>
                </a:solidFill>
                <a:latin typeface="Times New Roman" pitchFamily="18" charset="0"/>
                <a:cs typeface="Times New Roman" pitchFamily="18" charset="0"/>
              </a:rPr>
              <a:t>Market</a:t>
            </a:r>
            <a:r>
              <a:rPr lang="zh-CN" altLang="en-US" sz="1100" dirty="0">
                <a:solidFill>
                  <a:srgbClr val="4D4D4D"/>
                </a:solidFill>
                <a:latin typeface="Times New Roman" pitchFamily="18" charset="0"/>
                <a:cs typeface="Times New Roman" pitchFamily="18" charset="0"/>
              </a:rPr>
              <a:t> ），乃包括一群顧客（</a:t>
            </a:r>
            <a:r>
              <a:rPr lang="en-US" altLang="zh-CN" sz="1100" dirty="0">
                <a:solidFill>
                  <a:srgbClr val="4D4D4D"/>
                </a:solidFill>
                <a:latin typeface="Times New Roman" pitchFamily="18" charset="0"/>
                <a:cs typeface="Times New Roman" pitchFamily="18" charset="0"/>
              </a:rPr>
              <a:t>Customers</a:t>
            </a:r>
            <a:r>
              <a:rPr lang="zh-CN" altLang="en-US" sz="1100" dirty="0">
                <a:solidFill>
                  <a:srgbClr val="4D4D4D"/>
                </a:solidFill>
                <a:latin typeface="Times New Roman" pitchFamily="18" charset="0"/>
                <a:cs typeface="Times New Roman" pitchFamily="18" charset="0"/>
              </a:rPr>
              <a:t>），例如：消費者</a:t>
            </a:r>
            <a:r>
              <a:rPr lang="zh-TW" altLang="zh-CN" sz="1100" dirty="0">
                <a:effectLst/>
                <a:ea typeface="宋体" panose="02010600030101010101" pitchFamily="2" charset="-122"/>
                <a:cs typeface="Times New Roman" panose="02020603050405020304" pitchFamily="18" charset="0"/>
              </a:rPr>
              <a:t>（</a:t>
            </a:r>
            <a:r>
              <a:rPr lang="en-US" altLang="zh-CN" sz="1100" dirty="0">
                <a:effectLst/>
                <a:latin typeface="宋体" panose="02010600030101010101" pitchFamily="2" charset="-122"/>
                <a:cs typeface="Times New Roman" panose="02020603050405020304" pitchFamily="18" charset="0"/>
              </a:rPr>
              <a:t>Consumers</a:t>
            </a:r>
            <a:r>
              <a:rPr lang="zh-TW" altLang="zh-CN" sz="1100" dirty="0">
                <a:effectLst/>
                <a:ea typeface="宋体" panose="02010600030101010101" pitchFamily="2" charset="-122"/>
                <a:cs typeface="Times New Roman" panose="02020603050405020304" pitchFamily="18" charset="0"/>
              </a:rPr>
              <a:t>）</a:t>
            </a:r>
            <a:r>
              <a:rPr lang="zh-CN" altLang="en-US" sz="1100" dirty="0">
                <a:solidFill>
                  <a:srgbClr val="4D4D4D"/>
                </a:solidFill>
                <a:latin typeface="Times New Roman" pitchFamily="18" charset="0"/>
                <a:cs typeface="Times New Roman" pitchFamily="18" charset="0"/>
              </a:rPr>
              <a:t>或工業用戶</a:t>
            </a:r>
            <a:r>
              <a:rPr lang="zh-TW" altLang="zh-CN" sz="1100" dirty="0">
                <a:effectLst/>
                <a:ea typeface="宋体" panose="02010600030101010101" pitchFamily="2" charset="-122"/>
                <a:cs typeface="Times New Roman" panose="02020603050405020304" pitchFamily="18" charset="0"/>
              </a:rPr>
              <a:t>（</a:t>
            </a:r>
            <a:r>
              <a:rPr lang="en-US" altLang="zh-CN" sz="1100" dirty="0">
                <a:effectLst/>
                <a:latin typeface="宋体" panose="02010600030101010101" pitchFamily="2" charset="-122"/>
                <a:cs typeface="Times New Roman" panose="02020603050405020304" pitchFamily="18" charset="0"/>
              </a:rPr>
              <a:t>Industrial Buyers</a:t>
            </a:r>
            <a:r>
              <a:rPr lang="zh-CN" altLang="en-US" sz="1100" dirty="0">
                <a:solidFill>
                  <a:srgbClr val="4D4D4D"/>
                </a:solidFill>
                <a:latin typeface="Times New Roman" pitchFamily="18" charset="0"/>
                <a:cs typeface="Times New Roman" pitchFamily="18" charset="0"/>
              </a:rPr>
              <a:t>），之集體名稱。</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所謂「市場需求」（</a:t>
            </a:r>
            <a:r>
              <a:rPr lang="en-US" altLang="zh-CN" sz="1100" dirty="0">
                <a:solidFill>
                  <a:srgbClr val="4D4D4D"/>
                </a:solidFill>
                <a:latin typeface="Times New Roman" pitchFamily="18" charset="0"/>
                <a:cs typeface="Times New Roman" pitchFamily="18" charset="0"/>
              </a:rPr>
              <a:t>Market</a:t>
            </a:r>
            <a:r>
              <a:rPr lang="zh-CN" altLang="en-US" sz="1100" dirty="0">
                <a:solidFill>
                  <a:srgbClr val="4D4D4D"/>
                </a:solidFill>
                <a:latin typeface="Times New Roman" pitchFamily="18" charset="0"/>
                <a:cs typeface="Times New Roman" pitchFamily="18" charset="0"/>
              </a:rPr>
              <a:t> </a:t>
            </a:r>
            <a:r>
              <a:rPr lang="en-US" altLang="zh-CN" sz="1100" dirty="0">
                <a:solidFill>
                  <a:srgbClr val="4D4D4D"/>
                </a:solidFill>
                <a:latin typeface="Times New Roman" pitchFamily="18" charset="0"/>
                <a:cs typeface="Times New Roman" pitchFamily="18" charset="0"/>
              </a:rPr>
              <a:t>Demand</a:t>
            </a:r>
            <a:r>
              <a:rPr lang="zh-CN" altLang="en-US" sz="1100" dirty="0">
                <a:solidFill>
                  <a:srgbClr val="4D4D4D"/>
                </a:solidFill>
                <a:latin typeface="Times New Roman" pitchFamily="18" charset="0"/>
                <a:cs typeface="Times New Roman" pitchFamily="18" charset="0"/>
              </a:rPr>
              <a:t>），是指</a:t>
            </a:r>
            <a:r>
              <a:rPr lang="zh-TW" altLang="en-US" sz="1100" dirty="0">
                <a:solidFill>
                  <a:srgbClr val="4D4D4D"/>
                </a:solidFill>
                <a:latin typeface="Times New Roman" pitchFamily="18" charset="0"/>
                <a:cs typeface="Times New Roman" pitchFamily="18" charset="0"/>
              </a:rPr>
              <a:t>某一產品的市場需求是在既定的行銷計畫下，在一定的行銷環境、一定的期間、一定的地理區域下，某特定之顧客群體將會購買的產品總量。</a:t>
            </a:r>
          </a:p>
        </p:txBody>
      </p:sp>
    </p:spTree>
    <p:extLst>
      <p:ext uri="{BB962C8B-B14F-4D97-AF65-F5344CB8AC3E}">
        <p14:creationId xmlns:p14="http://schemas.microsoft.com/office/powerpoint/2010/main" val="13661872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45469287"/>
              </p:ext>
            </p:extLst>
          </p:nvPr>
        </p:nvGraphicFramePr>
        <p:xfrm>
          <a:off x="3572589" y="1481287"/>
          <a:ext cx="4430654" cy="3630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638430" y="805026"/>
            <a:ext cx="10245213"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符號學</a:t>
            </a:r>
          </a:p>
        </p:txBody>
      </p:sp>
      <p:sp>
        <p:nvSpPr>
          <p:cNvPr id="43" name="矩形 42">
            <a:extLst>
              <a:ext uri="{FF2B5EF4-FFF2-40B4-BE49-F238E27FC236}">
                <a16:creationId xmlns:a16="http://schemas.microsoft.com/office/drawing/2014/main" id="{AEEE4757-526E-4FE1-A2F9-951482C4FBD6}"/>
              </a:ext>
            </a:extLst>
          </p:cNvPr>
          <p:cNvSpPr/>
          <p:nvPr/>
        </p:nvSpPr>
        <p:spPr>
          <a:xfrm>
            <a:off x="5117094" y="916570"/>
            <a:ext cx="1341644" cy="461665"/>
          </a:xfrm>
          <a:prstGeom prst="rect">
            <a:avLst/>
          </a:prstGeom>
          <a:ln>
            <a:solidFill>
              <a:srgbClr val="92D050"/>
            </a:solidFill>
            <a:prstDash val="sysDot"/>
          </a:ln>
        </p:spPr>
        <p:txBody>
          <a:bodyPr wrap="square">
            <a:spAutoFit/>
          </a:bodyPr>
          <a:lstStyle/>
          <a:p>
            <a:pPr algn="ctr">
              <a:lnSpc>
                <a:spcPct val="150000"/>
              </a:lnSpc>
            </a:pPr>
            <a:r>
              <a:rPr lang="zh-CN" altLang="en-US" sz="1600" dirty="0">
                <a:latin typeface="Times New Roman" pitchFamily="18" charset="0"/>
                <a:cs typeface="Times New Roman" pitchFamily="18" charset="0"/>
              </a:rPr>
              <a:t>客體（產品）</a:t>
            </a:r>
            <a:endParaRPr lang="zh-TW" altLang="en-US" sz="1600" dirty="0">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A51CB35C-7CED-4638-BE74-8A94073D6979}"/>
              </a:ext>
            </a:extLst>
          </p:cNvPr>
          <p:cNvSpPr/>
          <p:nvPr/>
        </p:nvSpPr>
        <p:spPr>
          <a:xfrm>
            <a:off x="3902874" y="5261103"/>
            <a:ext cx="1341644" cy="461665"/>
          </a:xfrm>
          <a:prstGeom prst="rect">
            <a:avLst/>
          </a:prstGeom>
          <a:ln>
            <a:solidFill>
              <a:srgbClr val="92D050"/>
            </a:solidFill>
            <a:prstDash val="sysDot"/>
          </a:ln>
        </p:spPr>
        <p:txBody>
          <a:bodyPr wrap="square">
            <a:spAutoFit/>
          </a:bodyPr>
          <a:lstStyle/>
          <a:p>
            <a:pPr algn="ctr">
              <a:lnSpc>
                <a:spcPct val="150000"/>
              </a:lnSpc>
            </a:pPr>
            <a:r>
              <a:rPr lang="zh-CN" altLang="en-US" sz="1600" dirty="0">
                <a:latin typeface="Times New Roman" pitchFamily="18" charset="0"/>
                <a:cs typeface="Times New Roman" pitchFamily="18" charset="0"/>
              </a:rPr>
              <a:t>符號（形象）</a:t>
            </a:r>
            <a:endParaRPr lang="zh-TW" altLang="en-US" sz="1600" dirty="0">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A51CB35C-7CED-4638-BE74-8A94073D6979}"/>
              </a:ext>
            </a:extLst>
          </p:cNvPr>
          <p:cNvSpPr/>
          <p:nvPr/>
        </p:nvSpPr>
        <p:spPr>
          <a:xfrm>
            <a:off x="6298094" y="5261103"/>
            <a:ext cx="1341644" cy="461665"/>
          </a:xfrm>
          <a:prstGeom prst="rect">
            <a:avLst/>
          </a:prstGeom>
          <a:ln>
            <a:solidFill>
              <a:srgbClr val="92D050"/>
            </a:solidFill>
            <a:prstDash val="sysDot"/>
          </a:ln>
        </p:spPr>
        <p:txBody>
          <a:bodyPr wrap="square">
            <a:spAutoFit/>
          </a:bodyPr>
          <a:lstStyle/>
          <a:p>
            <a:pPr algn="ctr">
              <a:lnSpc>
                <a:spcPct val="150000"/>
              </a:lnSpc>
            </a:pPr>
            <a:r>
              <a:rPr lang="zh-TW" altLang="en-US" sz="1600" dirty="0">
                <a:latin typeface="Times New Roman" pitchFamily="18" charset="0"/>
                <a:cs typeface="Times New Roman" pitchFamily="18" charset="0"/>
              </a:rPr>
              <a:t>詮釋（意義）</a:t>
            </a:r>
          </a:p>
        </p:txBody>
      </p:sp>
      <p:sp>
        <p:nvSpPr>
          <p:cNvPr id="3" name="标题 1">
            <a:extLst>
              <a:ext uri="{FF2B5EF4-FFF2-40B4-BE49-F238E27FC236}">
                <a16:creationId xmlns:a16="http://schemas.microsoft.com/office/drawing/2014/main" id="{C525F7BF-0805-0C4C-69A8-695DCF5AB58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4" name="矩形 3">
            <a:extLst>
              <a:ext uri="{FF2B5EF4-FFF2-40B4-BE49-F238E27FC236}">
                <a16:creationId xmlns:a16="http://schemas.microsoft.com/office/drawing/2014/main" id="{B41D9F03-E40E-22BE-ED00-05D3CA35D4A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符號學關繫</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Semiotics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5658536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0" y="805026"/>
            <a:ext cx="10245213"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行為主義者的學習觀：把消費者看做「黑箱」</a:t>
            </a:r>
          </a:p>
        </p:txBody>
      </p:sp>
      <p:sp>
        <p:nvSpPr>
          <p:cNvPr id="25" name="椭圆 24">
            <a:extLst>
              <a:ext uri="{FF2B5EF4-FFF2-40B4-BE49-F238E27FC236}">
                <a16:creationId xmlns:a16="http://schemas.microsoft.com/office/drawing/2014/main" id="{9519CEC0-9EA7-4EE7-AC0C-120D076F3567}"/>
              </a:ext>
            </a:extLst>
          </p:cNvPr>
          <p:cNvSpPr/>
          <p:nvPr/>
        </p:nvSpPr>
        <p:spPr>
          <a:xfrm>
            <a:off x="3566671" y="3005009"/>
            <a:ext cx="914400" cy="582613"/>
          </a:xfrm>
          <a:prstGeom prst="ellipse">
            <a:avLst/>
          </a:prstGeom>
          <a:solidFill>
            <a:srgbClr val="92D050">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刺激</a:t>
            </a:r>
          </a:p>
        </p:txBody>
      </p:sp>
      <p:sp>
        <p:nvSpPr>
          <p:cNvPr id="27" name="椭圆 26">
            <a:extLst>
              <a:ext uri="{FF2B5EF4-FFF2-40B4-BE49-F238E27FC236}">
                <a16:creationId xmlns:a16="http://schemas.microsoft.com/office/drawing/2014/main" id="{CB61B75C-009D-4393-92E6-976031F3B183}"/>
              </a:ext>
            </a:extLst>
          </p:cNvPr>
          <p:cNvSpPr/>
          <p:nvPr/>
        </p:nvSpPr>
        <p:spPr>
          <a:xfrm>
            <a:off x="6799711" y="3005009"/>
            <a:ext cx="914400" cy="582613"/>
          </a:xfrm>
          <a:prstGeom prst="ellipse">
            <a:avLst/>
          </a:prstGeom>
          <a:solidFill>
            <a:srgbClr val="92D050">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回應</a:t>
            </a:r>
          </a:p>
        </p:txBody>
      </p:sp>
      <p:cxnSp>
        <p:nvCxnSpPr>
          <p:cNvPr id="38" name="直接箭头连接符 37">
            <a:extLst>
              <a:ext uri="{FF2B5EF4-FFF2-40B4-BE49-F238E27FC236}">
                <a16:creationId xmlns:a16="http://schemas.microsoft.com/office/drawing/2014/main" id="{6ED67C7B-9AF8-4210-B3B7-EF70F2F5619A}"/>
              </a:ext>
            </a:extLst>
          </p:cNvPr>
          <p:cNvCxnSpPr>
            <a:cxnSpLocks/>
            <a:stCxn id="25" idx="6"/>
          </p:cNvCxnSpPr>
          <p:nvPr/>
        </p:nvCxnSpPr>
        <p:spPr>
          <a:xfrm>
            <a:off x="4481071" y="3296316"/>
            <a:ext cx="444500" cy="0"/>
          </a:xfrm>
          <a:prstGeom prst="straightConnector1">
            <a:avLst/>
          </a:prstGeom>
          <a:ln w="1270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985B2F4-219E-4964-B7B2-F9BE09A7CC97}"/>
              </a:ext>
            </a:extLst>
          </p:cNvPr>
          <p:cNvCxnSpPr>
            <a:cxnSpLocks/>
            <a:endCxn id="27" idx="2"/>
          </p:cNvCxnSpPr>
          <p:nvPr/>
        </p:nvCxnSpPr>
        <p:spPr>
          <a:xfrm>
            <a:off x="6355211" y="3296316"/>
            <a:ext cx="444500" cy="0"/>
          </a:xfrm>
          <a:prstGeom prst="straightConnector1">
            <a:avLst/>
          </a:prstGeom>
          <a:ln w="1270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 name="立方体 2"/>
          <p:cNvSpPr/>
          <p:nvPr/>
        </p:nvSpPr>
        <p:spPr>
          <a:xfrm>
            <a:off x="4925571" y="2790288"/>
            <a:ext cx="1429640" cy="1012054"/>
          </a:xfrm>
          <a:prstGeom prst="cube">
            <a:avLst/>
          </a:prstGeom>
          <a:solidFill>
            <a:schemeClr val="tx1">
              <a:alpha val="7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消費者</a:t>
            </a:r>
          </a:p>
        </p:txBody>
      </p:sp>
      <p:sp>
        <p:nvSpPr>
          <p:cNvPr id="2" name="标题 1">
            <a:extLst>
              <a:ext uri="{FF2B5EF4-FFF2-40B4-BE49-F238E27FC236}">
                <a16:creationId xmlns:a16="http://schemas.microsoft.com/office/drawing/2014/main" id="{476EC0E0-2DC9-E60D-4BFE-F01A4EEC2FC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4" name="矩形 3">
            <a:extLst>
              <a:ext uri="{FF2B5EF4-FFF2-40B4-BE49-F238E27FC236}">
                <a16:creationId xmlns:a16="http://schemas.microsoft.com/office/drawing/2014/main" id="{A0775B4D-3CBA-77E5-4192-D4DC5CF9FDB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行為學習</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Behavioral learning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9925958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1" y="624051"/>
            <a:ext cx="5990970"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四種學習結果</a:t>
            </a:r>
          </a:p>
        </p:txBody>
      </p:sp>
      <p:sp>
        <p:nvSpPr>
          <p:cNvPr id="11" name="矩形 10">
            <a:extLst>
              <a:ext uri="{FF2B5EF4-FFF2-40B4-BE49-F238E27FC236}">
                <a16:creationId xmlns:a16="http://schemas.microsoft.com/office/drawing/2014/main" id="{E16021CE-D3B1-4089-AE72-077F9841DB43}"/>
              </a:ext>
            </a:extLst>
          </p:cNvPr>
          <p:cNvSpPr/>
          <p:nvPr/>
        </p:nvSpPr>
        <p:spPr>
          <a:xfrm>
            <a:off x="3114882" y="1349177"/>
            <a:ext cx="5759925" cy="4372232"/>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6600"/>
              </a:solidFill>
            </a:endParaRPr>
          </a:p>
        </p:txBody>
      </p:sp>
      <p:sp>
        <p:nvSpPr>
          <p:cNvPr id="12" name="矩形 11">
            <a:extLst>
              <a:ext uri="{FF2B5EF4-FFF2-40B4-BE49-F238E27FC236}">
                <a16:creationId xmlns:a16="http://schemas.microsoft.com/office/drawing/2014/main" id="{CC319C5B-4D8B-4504-8171-6E9789B8783B}"/>
              </a:ext>
            </a:extLst>
          </p:cNvPr>
          <p:cNvSpPr/>
          <p:nvPr/>
        </p:nvSpPr>
        <p:spPr>
          <a:xfrm>
            <a:off x="4502200" y="1584859"/>
            <a:ext cx="1098150" cy="346249"/>
          </a:xfrm>
          <a:prstGeom prst="rect">
            <a:avLst/>
          </a:prstGeom>
        </p:spPr>
        <p:txBody>
          <a:bodyPr wrap="square">
            <a:spAutoFit/>
          </a:bodyPr>
          <a:lstStyle/>
          <a:p>
            <a:pPr algn="ctr">
              <a:lnSpc>
                <a:spcPct val="150000"/>
              </a:lnSpc>
            </a:pPr>
            <a:r>
              <a:rPr lang="zh-CN" altLang="en-US" sz="1100" dirty="0">
                <a:solidFill>
                  <a:srgbClr val="336600"/>
                </a:solidFill>
              </a:rPr>
              <a:t>應用制約</a:t>
            </a:r>
            <a:endParaRPr lang="zh-TW" altLang="en-US" sz="1100" dirty="0">
              <a:solidFill>
                <a:srgbClr val="3366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E86CF89C-8A00-41A3-B801-FB75E2CEFA29}"/>
              </a:ext>
            </a:extLst>
          </p:cNvPr>
          <p:cNvSpPr/>
          <p:nvPr/>
        </p:nvSpPr>
        <p:spPr>
          <a:xfrm>
            <a:off x="6856875" y="2070594"/>
            <a:ext cx="1911676" cy="1361911"/>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正强化</a:t>
            </a:r>
            <a:endParaRPr lang="en-US" altLang="zh-CN" sz="1100" b="1"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效果：</a:t>
            </a:r>
            <a:r>
              <a:rPr lang="zh-CN" altLang="en-US" sz="1100" dirty="0">
                <a:latin typeface="Times New Roman" pitchFamily="18" charset="0"/>
                <a:cs typeface="Times New Roman" pitchFamily="18" charset="0"/>
              </a:rPr>
              <a:t>正面事件强化了之前發生的回應。</a:t>
            </a:r>
            <a:endParaRPr lang="en-US" altLang="zh-CN" sz="1100"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學習過程：</a:t>
            </a:r>
            <a:r>
              <a:rPr lang="zh-CN" altLang="en-US" sz="1100" dirty="0">
                <a:latin typeface="Times New Roman" pitchFamily="18" charset="0"/>
                <a:cs typeface="Times New Roman" pitchFamily="18" charset="0"/>
              </a:rPr>
              <a:t>消費者學習到去實行能產生正面結果的回應。</a:t>
            </a:r>
            <a:endParaRPr lang="zh-TW" altLang="en-US" sz="1100" dirty="0">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6F2251A2-3608-45B7-8973-06F8A27CDD65}"/>
              </a:ext>
            </a:extLst>
          </p:cNvPr>
          <p:cNvSpPr/>
          <p:nvPr/>
        </p:nvSpPr>
        <p:spPr>
          <a:xfrm>
            <a:off x="4095727" y="2070594"/>
            <a:ext cx="1911676" cy="1361911"/>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消退</a:t>
            </a:r>
            <a:endParaRPr lang="en-US" altLang="zh-CN" sz="1100" b="1"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效果：</a:t>
            </a:r>
            <a:r>
              <a:rPr lang="zh-CN" altLang="en-US" sz="1100" dirty="0">
                <a:latin typeface="Times New Roman" pitchFamily="18" charset="0"/>
                <a:cs typeface="Times New Roman" pitchFamily="18" charset="0"/>
              </a:rPr>
              <a:t>撤去正面事件削弱了之前發生的反應。</a:t>
            </a:r>
            <a:endParaRPr lang="en-US" altLang="zh-CN" sz="1100"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學習過程：</a:t>
            </a:r>
            <a:r>
              <a:rPr lang="zh-CN" altLang="en-US" sz="1100" dirty="0">
                <a:latin typeface="Times New Roman" pitchFamily="18" charset="0"/>
                <a:cs typeface="Times New Roman" pitchFamily="18" charset="0"/>
              </a:rPr>
              <a:t>消費者學習到無法產生正面結果的回應。</a:t>
            </a:r>
            <a:endParaRPr lang="zh-TW" altLang="en-US" sz="1100" dirty="0">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CEDDF985-267C-42C4-8991-F2BBDB818D05}"/>
              </a:ext>
            </a:extLst>
          </p:cNvPr>
          <p:cNvSpPr/>
          <p:nvPr/>
        </p:nvSpPr>
        <p:spPr>
          <a:xfrm>
            <a:off x="7263638" y="1584858"/>
            <a:ext cx="1098149" cy="346249"/>
          </a:xfrm>
          <a:prstGeom prst="rect">
            <a:avLst/>
          </a:prstGeom>
        </p:spPr>
        <p:txBody>
          <a:bodyPr wrap="square">
            <a:spAutoFit/>
          </a:bodyPr>
          <a:lstStyle/>
          <a:p>
            <a:pPr algn="ctr">
              <a:lnSpc>
                <a:spcPct val="150000"/>
              </a:lnSpc>
            </a:pPr>
            <a:r>
              <a:rPr lang="zh-CN" altLang="en-US" sz="1100" dirty="0">
                <a:solidFill>
                  <a:srgbClr val="336600"/>
                </a:solidFill>
                <a:latin typeface="Times New Roman" pitchFamily="18" charset="0"/>
                <a:cs typeface="Times New Roman" pitchFamily="18" charset="0"/>
              </a:rPr>
              <a:t>撤銷制約</a:t>
            </a:r>
            <a:endParaRPr lang="zh-TW" altLang="en-US" sz="1100" dirty="0">
              <a:solidFill>
                <a:srgbClr val="3366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9B52CB62-5D66-454B-8E6A-59EE63CC5890}"/>
              </a:ext>
            </a:extLst>
          </p:cNvPr>
          <p:cNvSpPr/>
          <p:nvPr/>
        </p:nvSpPr>
        <p:spPr>
          <a:xfrm>
            <a:off x="3115173" y="2578424"/>
            <a:ext cx="980264" cy="346249"/>
          </a:xfrm>
          <a:prstGeom prst="rect">
            <a:avLst/>
          </a:prstGeom>
        </p:spPr>
        <p:txBody>
          <a:bodyPr wrap="square">
            <a:spAutoFit/>
          </a:bodyPr>
          <a:lstStyle/>
          <a:p>
            <a:pPr algn="ctr">
              <a:lnSpc>
                <a:spcPct val="150000"/>
              </a:lnSpc>
            </a:pPr>
            <a:r>
              <a:rPr lang="zh-CN" altLang="en-US" sz="1100" dirty="0">
                <a:solidFill>
                  <a:srgbClr val="336600"/>
                </a:solidFill>
                <a:latin typeface="Times New Roman" pitchFamily="18" charset="0"/>
                <a:cs typeface="Times New Roman" pitchFamily="18" charset="0"/>
              </a:rPr>
              <a:t>積極行爲</a:t>
            </a:r>
            <a:endParaRPr lang="zh-TW" altLang="en-US" sz="1100" dirty="0">
              <a:solidFill>
                <a:srgbClr val="3366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DED55030-A130-4A43-953D-E5C9BCE5E38A}"/>
              </a:ext>
            </a:extLst>
          </p:cNvPr>
          <p:cNvSpPr/>
          <p:nvPr/>
        </p:nvSpPr>
        <p:spPr>
          <a:xfrm>
            <a:off x="5191235" y="3683072"/>
            <a:ext cx="1240905" cy="314125"/>
          </a:xfrm>
          <a:prstGeom prst="rect">
            <a:avLst/>
          </a:prstGeom>
          <a:ln w="6350">
            <a:noFill/>
          </a:ln>
        </p:spPr>
        <p:txBody>
          <a:bodyPr wrap="square">
            <a:spAutoFit/>
          </a:bodyPr>
          <a:lstStyle/>
          <a:p>
            <a:pPr algn="ctr">
              <a:lnSpc>
                <a:spcPct val="150000"/>
              </a:lnSpc>
            </a:pPr>
            <a:r>
              <a:rPr lang="zh-CN" altLang="en-US" sz="1100" b="1" dirty="0">
                <a:latin typeface="Times New Roman" pitchFamily="18" charset="0"/>
                <a:cs typeface="Times New Roman" pitchFamily="18" charset="0"/>
              </a:rPr>
              <a:t>强化聯結</a:t>
            </a:r>
            <a:endParaRPr lang="zh-TW" altLang="en-US" sz="1100" b="1" dirty="0">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9B4445B9-BE97-447B-84A9-1401508E6F1F}"/>
              </a:ext>
            </a:extLst>
          </p:cNvPr>
          <p:cNvSpPr/>
          <p:nvPr/>
        </p:nvSpPr>
        <p:spPr>
          <a:xfrm>
            <a:off x="6432139" y="3638257"/>
            <a:ext cx="1240905" cy="346249"/>
          </a:xfrm>
          <a:prstGeom prst="rect">
            <a:avLst/>
          </a:prstGeom>
          <a:ln w="6350">
            <a:noFill/>
          </a:ln>
        </p:spPr>
        <p:txBody>
          <a:bodyPr wrap="square">
            <a:spAutoFit/>
          </a:bodyPr>
          <a:lstStyle/>
          <a:p>
            <a:pPr algn="ctr">
              <a:lnSpc>
                <a:spcPct val="150000"/>
              </a:lnSpc>
            </a:pPr>
            <a:r>
              <a:rPr lang="zh-CN" altLang="en-US" sz="1100" b="1" dirty="0">
                <a:latin typeface="Times New Roman" pitchFamily="18" charset="0"/>
                <a:cs typeface="Times New Roman" pitchFamily="18" charset="0"/>
              </a:rPr>
              <a:t>削弱聯結</a:t>
            </a:r>
            <a:endParaRPr lang="zh-TW" altLang="en-US" sz="1100" b="1" dirty="0">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D0780A6E-712D-41B7-8D5E-5C71BE58A906}"/>
              </a:ext>
            </a:extLst>
          </p:cNvPr>
          <p:cNvSpPr/>
          <p:nvPr/>
        </p:nvSpPr>
        <p:spPr>
          <a:xfrm>
            <a:off x="3115173" y="3655469"/>
            <a:ext cx="980265" cy="369332"/>
          </a:xfrm>
          <a:prstGeom prst="rect">
            <a:avLst/>
          </a:prstGeom>
        </p:spPr>
        <p:txBody>
          <a:bodyPr wrap="square">
            <a:spAutoFit/>
          </a:bodyPr>
          <a:lstStyle/>
          <a:p>
            <a:pPr algn="ctr">
              <a:lnSpc>
                <a:spcPct val="150000"/>
              </a:lnSpc>
            </a:pPr>
            <a:r>
              <a:rPr lang="zh-CN" altLang="en-US" sz="1200" b="1" dirty="0">
                <a:latin typeface="Times New Roman" pitchFamily="18" charset="0"/>
                <a:cs typeface="Times New Roman" pitchFamily="18" charset="0"/>
              </a:rPr>
              <a:t>行爲</a:t>
            </a:r>
            <a:endParaRPr lang="zh-TW" altLang="en-US" sz="1200" b="1" dirty="0">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1D7D4E88-E44B-448E-950F-FF20D1B02EED}"/>
              </a:ext>
            </a:extLst>
          </p:cNvPr>
          <p:cNvSpPr/>
          <p:nvPr/>
        </p:nvSpPr>
        <p:spPr>
          <a:xfrm>
            <a:off x="4095437" y="4239106"/>
            <a:ext cx="1911676" cy="1361911"/>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懲罰</a:t>
            </a:r>
            <a:endParaRPr lang="en-US" altLang="zh-CN" sz="1100" b="1"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效果：</a:t>
            </a:r>
            <a:r>
              <a:rPr lang="zh-CN" altLang="en-US" sz="1100" dirty="0">
                <a:latin typeface="Times New Roman" pitchFamily="18" charset="0"/>
                <a:cs typeface="Times New Roman" pitchFamily="18" charset="0"/>
              </a:rPr>
              <a:t>負面事件削弱了伴隨負面結果的回應。</a:t>
            </a:r>
            <a:endParaRPr lang="en-US" altLang="zh-CN" sz="1100"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學習過程：</a:t>
            </a:r>
            <a:r>
              <a:rPr lang="zh-CN" altLang="en-US" sz="1100" dirty="0">
                <a:latin typeface="Times New Roman" pitchFamily="18" charset="0"/>
                <a:cs typeface="Times New Roman" pitchFamily="18" charset="0"/>
              </a:rPr>
              <a:t>消費者學到不要實行產生懲罰的回應。</a:t>
            </a:r>
            <a:endParaRPr lang="zh-TW" altLang="en-US" sz="1100" dirty="0">
              <a:latin typeface="Times New Roman" pitchFamily="18" charset="0"/>
              <a:cs typeface="Times New Roman" pitchFamily="18" charset="0"/>
            </a:endParaRPr>
          </a:p>
        </p:txBody>
      </p:sp>
      <p:sp>
        <p:nvSpPr>
          <p:cNvPr id="28" name="矩形 27">
            <a:extLst>
              <a:ext uri="{FF2B5EF4-FFF2-40B4-BE49-F238E27FC236}">
                <a16:creationId xmlns:a16="http://schemas.microsoft.com/office/drawing/2014/main" id="{18B9EBDB-33A8-4D45-ADC9-669BFCBB1ADF}"/>
              </a:ext>
            </a:extLst>
          </p:cNvPr>
          <p:cNvSpPr/>
          <p:nvPr/>
        </p:nvSpPr>
        <p:spPr>
          <a:xfrm>
            <a:off x="6856875" y="4241704"/>
            <a:ext cx="1911676" cy="1361911"/>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負强化</a:t>
            </a:r>
            <a:endParaRPr lang="en-US" altLang="zh-CN" sz="1100" b="1"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效果：</a:t>
            </a:r>
            <a:r>
              <a:rPr lang="zh-CN" altLang="en-US" sz="1100" dirty="0">
                <a:latin typeface="Times New Roman" pitchFamily="18" charset="0"/>
                <a:cs typeface="Times New Roman" pitchFamily="18" charset="0"/>
              </a:rPr>
              <a:t>撤去負面事件强化了避免負面結果的回應。</a:t>
            </a:r>
            <a:endParaRPr lang="en-US" altLang="zh-CN" sz="1100" dirty="0">
              <a:latin typeface="Times New Roman" pitchFamily="18" charset="0"/>
              <a:cs typeface="Times New Roman" pitchFamily="18" charset="0"/>
            </a:endParaRPr>
          </a:p>
          <a:p>
            <a:pPr>
              <a:lnSpc>
                <a:spcPct val="150000"/>
              </a:lnSpc>
            </a:pPr>
            <a:r>
              <a:rPr lang="zh-CN" altLang="en-US" sz="1100" b="1" dirty="0">
                <a:latin typeface="Times New Roman" pitchFamily="18" charset="0"/>
                <a:cs typeface="Times New Roman" pitchFamily="18" charset="0"/>
              </a:rPr>
              <a:t>學習過程：</a:t>
            </a:r>
            <a:r>
              <a:rPr lang="zh-CN" altLang="en-US" sz="1100" dirty="0">
                <a:latin typeface="Times New Roman" pitchFamily="18" charset="0"/>
                <a:cs typeface="Times New Roman" pitchFamily="18" charset="0"/>
              </a:rPr>
              <a:t>消費者學到允許個人避免負面結果的回應。</a:t>
            </a:r>
            <a:endParaRPr lang="zh-TW" altLang="en-US" sz="1100" dirty="0">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4222C273-5EAF-4C8F-BEA2-3EA480531BF2}"/>
              </a:ext>
            </a:extLst>
          </p:cNvPr>
          <p:cNvSpPr/>
          <p:nvPr/>
        </p:nvSpPr>
        <p:spPr>
          <a:xfrm>
            <a:off x="3115173" y="4755597"/>
            <a:ext cx="980264" cy="346249"/>
          </a:xfrm>
          <a:prstGeom prst="rect">
            <a:avLst/>
          </a:prstGeom>
        </p:spPr>
        <p:txBody>
          <a:bodyPr wrap="square">
            <a:spAutoFit/>
          </a:bodyPr>
          <a:lstStyle/>
          <a:p>
            <a:pPr algn="ctr">
              <a:lnSpc>
                <a:spcPct val="150000"/>
              </a:lnSpc>
            </a:pPr>
            <a:r>
              <a:rPr lang="zh-CN" altLang="en-US" sz="1100" dirty="0">
                <a:solidFill>
                  <a:srgbClr val="336600"/>
                </a:solidFill>
                <a:latin typeface="Times New Roman" pitchFamily="18" charset="0"/>
                <a:cs typeface="Times New Roman" pitchFamily="18" charset="0"/>
              </a:rPr>
              <a:t>消極行爲</a:t>
            </a:r>
            <a:endParaRPr lang="zh-TW" altLang="en-US" sz="1100" dirty="0">
              <a:solidFill>
                <a:srgbClr val="336600"/>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CC319C5B-4D8B-4504-8171-6E9789B8783B}"/>
              </a:ext>
            </a:extLst>
          </p:cNvPr>
          <p:cNvSpPr/>
          <p:nvPr/>
        </p:nvSpPr>
        <p:spPr>
          <a:xfrm>
            <a:off x="6105342" y="1349176"/>
            <a:ext cx="660718" cy="334259"/>
          </a:xfrm>
          <a:prstGeom prst="rect">
            <a:avLst/>
          </a:prstGeom>
        </p:spPr>
        <p:txBody>
          <a:bodyPr wrap="square">
            <a:spAutoFit/>
          </a:bodyPr>
          <a:lstStyle/>
          <a:p>
            <a:pPr algn="ctr">
              <a:lnSpc>
                <a:spcPct val="150000"/>
              </a:lnSpc>
            </a:pPr>
            <a:r>
              <a:rPr lang="zh-CN" altLang="en-US" sz="1200" b="1" dirty="0"/>
              <a:t>事件</a:t>
            </a:r>
            <a:endParaRPr lang="zh-TW" altLang="en-US" sz="1200" b="1" dirty="0">
              <a:latin typeface="Times New Roman" pitchFamily="18" charset="0"/>
              <a:cs typeface="Times New Roman" pitchFamily="18" charset="0"/>
            </a:endParaRPr>
          </a:p>
        </p:txBody>
      </p:sp>
      <p:cxnSp>
        <p:nvCxnSpPr>
          <p:cNvPr id="6" name="直接箭头连接符 5"/>
          <p:cNvCxnSpPr/>
          <p:nvPr/>
        </p:nvCxnSpPr>
        <p:spPr>
          <a:xfrm rot="-2700000">
            <a:off x="5892139" y="3843696"/>
            <a:ext cx="1080000" cy="0"/>
          </a:xfrm>
          <a:prstGeom prst="straightConnector1">
            <a:avLst/>
          </a:prstGeom>
          <a:ln w="12700">
            <a:solidFill>
              <a:srgbClr val="92D050">
                <a:alpha val="50000"/>
              </a:srgb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2700000">
            <a:off x="5892140" y="3843695"/>
            <a:ext cx="1080000" cy="0"/>
          </a:xfrm>
          <a:prstGeom prst="straightConnector1">
            <a:avLst/>
          </a:prstGeom>
          <a:ln w="12700">
            <a:solidFill>
              <a:srgbClr val="92D050">
                <a:alpha val="50000"/>
              </a:srgb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95080F35-99A7-1C93-4558-C940667B536A}"/>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2">
            <a:extLst>
              <a:ext uri="{FF2B5EF4-FFF2-40B4-BE49-F238E27FC236}">
                <a16:creationId xmlns:a16="http://schemas.microsoft.com/office/drawing/2014/main" id="{15D63DFB-BED2-918E-F2AD-BD107D0326A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行為學習</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Behavioral learning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5035742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1" y="624051"/>
            <a:ext cx="5990970"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觀察學習的要素</a:t>
            </a:r>
          </a:p>
        </p:txBody>
      </p:sp>
      <p:sp>
        <p:nvSpPr>
          <p:cNvPr id="11" name="矩形 10">
            <a:extLst>
              <a:ext uri="{FF2B5EF4-FFF2-40B4-BE49-F238E27FC236}">
                <a16:creationId xmlns:a16="http://schemas.microsoft.com/office/drawing/2014/main" id="{E16021CE-D3B1-4089-AE72-077F9841DB43}"/>
              </a:ext>
            </a:extLst>
          </p:cNvPr>
          <p:cNvSpPr/>
          <p:nvPr/>
        </p:nvSpPr>
        <p:spPr>
          <a:xfrm>
            <a:off x="1152352" y="1532958"/>
            <a:ext cx="9000000" cy="1008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6600"/>
              </a:solidFill>
            </a:endParaRPr>
          </a:p>
        </p:txBody>
      </p:sp>
      <p:cxnSp>
        <p:nvCxnSpPr>
          <p:cNvPr id="22" name="直接箭头连接符 21">
            <a:extLst>
              <a:ext uri="{FF2B5EF4-FFF2-40B4-BE49-F238E27FC236}">
                <a16:creationId xmlns:a16="http://schemas.microsoft.com/office/drawing/2014/main" id="{6ED67C7B-9AF8-4210-B3B7-EF70F2F5619A}"/>
              </a:ext>
            </a:extLst>
          </p:cNvPr>
          <p:cNvCxnSpPr>
            <a:cxnSpLocks/>
            <a:stCxn id="41" idx="3"/>
            <a:endCxn id="31" idx="1"/>
          </p:cNvCxnSpPr>
          <p:nvPr/>
        </p:nvCxnSpPr>
        <p:spPr>
          <a:xfrm>
            <a:off x="2403233" y="2037248"/>
            <a:ext cx="540424" cy="0"/>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F2251A2-3608-45B7-8973-06F8A27CDD65}"/>
              </a:ext>
            </a:extLst>
          </p:cNvPr>
          <p:cNvSpPr/>
          <p:nvPr/>
        </p:nvSpPr>
        <p:spPr>
          <a:xfrm>
            <a:off x="2943657" y="1610208"/>
            <a:ext cx="1282872" cy="854080"/>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保留</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消費者在記憶中保存這種行爲</a:t>
            </a:r>
            <a:endParaRPr lang="zh-TW" altLang="en-US" sz="1100" dirty="0">
              <a:latin typeface="Times New Roman" pitchFamily="18" charset="0"/>
              <a:cs typeface="Times New Roman" pitchFamily="18" charset="0"/>
            </a:endParaRPr>
          </a:p>
        </p:txBody>
      </p:sp>
      <p:cxnSp>
        <p:nvCxnSpPr>
          <p:cNvPr id="32" name="直接箭头连接符 31">
            <a:extLst>
              <a:ext uri="{FF2B5EF4-FFF2-40B4-BE49-F238E27FC236}">
                <a16:creationId xmlns:a16="http://schemas.microsoft.com/office/drawing/2014/main" id="{6ED67C7B-9AF8-4210-B3B7-EF70F2F5619A}"/>
              </a:ext>
            </a:extLst>
          </p:cNvPr>
          <p:cNvCxnSpPr>
            <a:cxnSpLocks/>
            <a:stCxn id="31" idx="3"/>
            <a:endCxn id="34" idx="1"/>
          </p:cNvCxnSpPr>
          <p:nvPr/>
        </p:nvCxnSpPr>
        <p:spPr>
          <a:xfrm>
            <a:off x="4226529" y="2037248"/>
            <a:ext cx="538591" cy="0"/>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F2251A2-3608-45B7-8973-06F8A27CDD65}"/>
              </a:ext>
            </a:extLst>
          </p:cNvPr>
          <p:cNvSpPr/>
          <p:nvPr/>
        </p:nvSpPr>
        <p:spPr>
          <a:xfrm>
            <a:off x="4765120" y="1610208"/>
            <a:ext cx="1222759" cy="854080"/>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生成過程</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消費者有能力表現這些行爲</a:t>
            </a:r>
            <a:endParaRPr lang="zh-TW" altLang="en-US" sz="1100" dirty="0">
              <a:latin typeface="Times New Roman" pitchFamily="18" charset="0"/>
              <a:cs typeface="Times New Roman" pitchFamily="18" charset="0"/>
            </a:endParaRPr>
          </a:p>
        </p:txBody>
      </p:sp>
      <p:cxnSp>
        <p:nvCxnSpPr>
          <p:cNvPr id="35" name="直接箭头连接符 34">
            <a:extLst>
              <a:ext uri="{FF2B5EF4-FFF2-40B4-BE49-F238E27FC236}">
                <a16:creationId xmlns:a16="http://schemas.microsoft.com/office/drawing/2014/main" id="{6ED67C7B-9AF8-4210-B3B7-EF70F2F5619A}"/>
              </a:ext>
            </a:extLst>
          </p:cNvPr>
          <p:cNvCxnSpPr>
            <a:cxnSpLocks/>
            <a:stCxn id="34" idx="3"/>
            <a:endCxn id="37" idx="1"/>
          </p:cNvCxnSpPr>
          <p:nvPr/>
        </p:nvCxnSpPr>
        <p:spPr>
          <a:xfrm flipV="1">
            <a:off x="5987879" y="2036199"/>
            <a:ext cx="538591" cy="1049"/>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6F2251A2-3608-45B7-8973-06F8A27CDD65}"/>
              </a:ext>
            </a:extLst>
          </p:cNvPr>
          <p:cNvSpPr/>
          <p:nvPr/>
        </p:nvSpPr>
        <p:spPr>
          <a:xfrm>
            <a:off x="6526470" y="1609159"/>
            <a:ext cx="1440000" cy="854080"/>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動機</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這些行爲對消費者有用的情境出現</a:t>
            </a:r>
            <a:endParaRPr lang="zh-TW" altLang="en-US" sz="1100" dirty="0">
              <a:latin typeface="Times New Roman" pitchFamily="18" charset="0"/>
              <a:cs typeface="Times New Roman" pitchFamily="18" charset="0"/>
            </a:endParaRPr>
          </a:p>
        </p:txBody>
      </p:sp>
      <p:cxnSp>
        <p:nvCxnSpPr>
          <p:cNvPr id="38" name="直接箭头连接符 37">
            <a:extLst>
              <a:ext uri="{FF2B5EF4-FFF2-40B4-BE49-F238E27FC236}">
                <a16:creationId xmlns:a16="http://schemas.microsoft.com/office/drawing/2014/main" id="{6ED67C7B-9AF8-4210-B3B7-EF70F2F5619A}"/>
              </a:ext>
            </a:extLst>
          </p:cNvPr>
          <p:cNvCxnSpPr>
            <a:cxnSpLocks/>
            <a:stCxn id="37" idx="3"/>
            <a:endCxn id="39" idx="1"/>
          </p:cNvCxnSpPr>
          <p:nvPr/>
        </p:nvCxnSpPr>
        <p:spPr>
          <a:xfrm>
            <a:off x="7966470" y="2036199"/>
            <a:ext cx="538591" cy="0"/>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6F2251A2-3608-45B7-8973-06F8A27CDD65}"/>
              </a:ext>
            </a:extLst>
          </p:cNvPr>
          <p:cNvSpPr/>
          <p:nvPr/>
        </p:nvSpPr>
        <p:spPr>
          <a:xfrm>
            <a:off x="8505061" y="1609159"/>
            <a:ext cx="1513241" cy="854080"/>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觀察學習</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消費者獲取並表現榜樣之前的相同行爲</a:t>
            </a:r>
            <a:endParaRPr lang="zh-TW" altLang="en-US" sz="1100" dirty="0">
              <a:latin typeface="Times New Roman" pitchFamily="18" charset="0"/>
              <a:cs typeface="Times New Roman" pitchFamily="18" charset="0"/>
            </a:endParaRPr>
          </a:p>
        </p:txBody>
      </p:sp>
      <p:sp>
        <p:nvSpPr>
          <p:cNvPr id="41" name="矩形 40">
            <a:extLst>
              <a:ext uri="{FF2B5EF4-FFF2-40B4-BE49-F238E27FC236}">
                <a16:creationId xmlns:a16="http://schemas.microsoft.com/office/drawing/2014/main" id="{6F2251A2-3608-45B7-8973-06F8A27CDD65}"/>
              </a:ext>
            </a:extLst>
          </p:cNvPr>
          <p:cNvSpPr/>
          <p:nvPr/>
        </p:nvSpPr>
        <p:spPr>
          <a:xfrm>
            <a:off x="1283967" y="1610208"/>
            <a:ext cx="1119266" cy="854080"/>
          </a:xfrm>
          <a:prstGeom prst="rect">
            <a:avLst/>
          </a:prstGeom>
          <a:solidFill>
            <a:srgbClr val="92D050">
              <a:alpha val="20000"/>
            </a:srgbClr>
          </a:solidFill>
          <a:ln w="6350">
            <a:noFill/>
          </a:ln>
        </p:spPr>
        <p:txBody>
          <a:bodyPr wrap="square">
            <a:spAutoFit/>
          </a:bodyPr>
          <a:lstStyle/>
          <a:p>
            <a:pPr>
              <a:lnSpc>
                <a:spcPct val="150000"/>
              </a:lnSpc>
            </a:pPr>
            <a:r>
              <a:rPr lang="zh-TW" altLang="en-US" sz="1100" b="1" dirty="0">
                <a:latin typeface="Times New Roman" pitchFamily="18" charset="0"/>
                <a:cs typeface="Times New Roman" pitchFamily="18" charset="0"/>
              </a:rPr>
              <a:t>注意</a:t>
            </a:r>
          </a:p>
          <a:p>
            <a:pPr>
              <a:lnSpc>
                <a:spcPct val="150000"/>
              </a:lnSpc>
            </a:pPr>
            <a:r>
              <a:rPr lang="zh-TW" altLang="en-US" sz="1100" dirty="0">
                <a:latin typeface="Times New Roman" pitchFamily="18" charset="0"/>
                <a:cs typeface="Times New Roman" pitchFamily="18" charset="0"/>
              </a:rPr>
              <a:t>消費者注意榜樣的行爲</a:t>
            </a:r>
          </a:p>
        </p:txBody>
      </p:sp>
      <p:sp>
        <p:nvSpPr>
          <p:cNvPr id="2" name="标题 1">
            <a:extLst>
              <a:ext uri="{FF2B5EF4-FFF2-40B4-BE49-F238E27FC236}">
                <a16:creationId xmlns:a16="http://schemas.microsoft.com/office/drawing/2014/main" id="{C5166C63-E1B2-5F30-0330-7B1643C31704}"/>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2">
            <a:extLst>
              <a:ext uri="{FF2B5EF4-FFF2-40B4-BE49-F238E27FC236}">
                <a16:creationId xmlns:a16="http://schemas.microsoft.com/office/drawing/2014/main" id="{28685214-00B6-FF7F-D64F-23966C3551A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行為學習</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Behavioral learning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211903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1" y="624051"/>
            <a:ext cx="5990970"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記憶過程</a:t>
            </a:r>
          </a:p>
        </p:txBody>
      </p:sp>
      <p:sp>
        <p:nvSpPr>
          <p:cNvPr id="11" name="矩形 10">
            <a:extLst>
              <a:ext uri="{FF2B5EF4-FFF2-40B4-BE49-F238E27FC236}">
                <a16:creationId xmlns:a16="http://schemas.microsoft.com/office/drawing/2014/main" id="{E16021CE-D3B1-4089-AE72-077F9841DB43}"/>
              </a:ext>
            </a:extLst>
          </p:cNvPr>
          <p:cNvSpPr/>
          <p:nvPr/>
        </p:nvSpPr>
        <p:spPr>
          <a:xfrm>
            <a:off x="2057787" y="1846723"/>
            <a:ext cx="6942777" cy="1008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6600"/>
              </a:solidFill>
            </a:endParaRPr>
          </a:p>
        </p:txBody>
      </p:sp>
      <p:cxnSp>
        <p:nvCxnSpPr>
          <p:cNvPr id="22" name="直接箭头连接符 21">
            <a:extLst>
              <a:ext uri="{FF2B5EF4-FFF2-40B4-BE49-F238E27FC236}">
                <a16:creationId xmlns:a16="http://schemas.microsoft.com/office/drawing/2014/main" id="{6ED67C7B-9AF8-4210-B3B7-EF70F2F5619A}"/>
              </a:ext>
            </a:extLst>
          </p:cNvPr>
          <p:cNvCxnSpPr>
            <a:cxnSpLocks/>
            <a:stCxn id="41" idx="3"/>
            <a:endCxn id="31" idx="1"/>
          </p:cNvCxnSpPr>
          <p:nvPr/>
        </p:nvCxnSpPr>
        <p:spPr>
          <a:xfrm>
            <a:off x="3308668" y="2351013"/>
            <a:ext cx="540424" cy="0"/>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F2251A2-3608-45B7-8973-06F8A27CDD65}"/>
              </a:ext>
            </a:extLst>
          </p:cNvPr>
          <p:cNvSpPr/>
          <p:nvPr/>
        </p:nvSpPr>
        <p:spPr>
          <a:xfrm>
            <a:off x="3849092" y="1923973"/>
            <a:ext cx="1282872" cy="854080"/>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編碼</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資訊被放置在記憶中</a:t>
            </a:r>
            <a:endParaRPr lang="zh-TW" altLang="en-US" sz="1100" dirty="0">
              <a:latin typeface="Times New Roman" pitchFamily="18" charset="0"/>
              <a:cs typeface="Times New Roman" pitchFamily="18" charset="0"/>
            </a:endParaRPr>
          </a:p>
        </p:txBody>
      </p:sp>
      <p:cxnSp>
        <p:nvCxnSpPr>
          <p:cNvPr id="32" name="直接箭头连接符 31">
            <a:extLst>
              <a:ext uri="{FF2B5EF4-FFF2-40B4-BE49-F238E27FC236}">
                <a16:creationId xmlns:a16="http://schemas.microsoft.com/office/drawing/2014/main" id="{6ED67C7B-9AF8-4210-B3B7-EF70F2F5619A}"/>
              </a:ext>
            </a:extLst>
          </p:cNvPr>
          <p:cNvCxnSpPr>
            <a:cxnSpLocks/>
            <a:stCxn id="31" idx="3"/>
            <a:endCxn id="34" idx="1"/>
          </p:cNvCxnSpPr>
          <p:nvPr/>
        </p:nvCxnSpPr>
        <p:spPr>
          <a:xfrm>
            <a:off x="5131964" y="2351013"/>
            <a:ext cx="538591" cy="0"/>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6F2251A2-3608-45B7-8973-06F8A27CDD65}"/>
              </a:ext>
            </a:extLst>
          </p:cNvPr>
          <p:cNvSpPr/>
          <p:nvPr/>
        </p:nvSpPr>
        <p:spPr>
          <a:xfrm>
            <a:off x="5670555" y="1923973"/>
            <a:ext cx="1222759" cy="854080"/>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儲存</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資訊被保留在記憶中</a:t>
            </a:r>
            <a:endParaRPr lang="zh-TW" altLang="en-US" sz="1100" dirty="0">
              <a:latin typeface="Times New Roman" pitchFamily="18" charset="0"/>
              <a:cs typeface="Times New Roman" pitchFamily="18" charset="0"/>
            </a:endParaRPr>
          </a:p>
        </p:txBody>
      </p:sp>
      <p:cxnSp>
        <p:nvCxnSpPr>
          <p:cNvPr id="35" name="直接箭头连接符 34">
            <a:extLst>
              <a:ext uri="{FF2B5EF4-FFF2-40B4-BE49-F238E27FC236}">
                <a16:creationId xmlns:a16="http://schemas.microsoft.com/office/drawing/2014/main" id="{6ED67C7B-9AF8-4210-B3B7-EF70F2F5619A}"/>
              </a:ext>
            </a:extLst>
          </p:cNvPr>
          <p:cNvCxnSpPr>
            <a:cxnSpLocks/>
            <a:stCxn id="34" idx="3"/>
            <a:endCxn id="37" idx="1"/>
          </p:cNvCxnSpPr>
          <p:nvPr/>
        </p:nvCxnSpPr>
        <p:spPr>
          <a:xfrm flipV="1">
            <a:off x="6893314" y="2349964"/>
            <a:ext cx="538591" cy="1049"/>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6F2251A2-3608-45B7-8973-06F8A27CDD65}"/>
              </a:ext>
            </a:extLst>
          </p:cNvPr>
          <p:cNvSpPr/>
          <p:nvPr/>
        </p:nvSpPr>
        <p:spPr>
          <a:xfrm>
            <a:off x="7431905" y="1922924"/>
            <a:ext cx="1440000" cy="854080"/>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提取</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這需要時就找出儲存在記憶中的資訊</a:t>
            </a:r>
            <a:endParaRPr lang="zh-TW" altLang="en-US" sz="1100" dirty="0">
              <a:latin typeface="Times New Roman" pitchFamily="18" charset="0"/>
              <a:cs typeface="Times New Roman" pitchFamily="18" charset="0"/>
            </a:endParaRPr>
          </a:p>
        </p:txBody>
      </p:sp>
      <p:sp>
        <p:nvSpPr>
          <p:cNvPr id="41" name="椭圆 40">
            <a:extLst>
              <a:ext uri="{FF2B5EF4-FFF2-40B4-BE49-F238E27FC236}">
                <a16:creationId xmlns:a16="http://schemas.microsoft.com/office/drawing/2014/main" id="{6F2251A2-3608-45B7-8973-06F8A27CDD65}"/>
              </a:ext>
            </a:extLst>
          </p:cNvPr>
          <p:cNvSpPr/>
          <p:nvPr/>
        </p:nvSpPr>
        <p:spPr>
          <a:xfrm>
            <a:off x="2189402" y="2106518"/>
            <a:ext cx="1119266" cy="486891"/>
          </a:xfrm>
          <a:prstGeom prst="ellipse">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外在輸入</a:t>
            </a:r>
            <a:endParaRPr lang="zh-TW" altLang="en-US" sz="1100" dirty="0">
              <a:latin typeface="Times New Roman" pitchFamily="18" charset="0"/>
              <a:cs typeface="Times New Roman" pitchFamily="18" charset="0"/>
            </a:endParaRPr>
          </a:p>
        </p:txBody>
      </p:sp>
      <p:sp>
        <p:nvSpPr>
          <p:cNvPr id="2" name="标题 1">
            <a:extLst>
              <a:ext uri="{FF2B5EF4-FFF2-40B4-BE49-F238E27FC236}">
                <a16:creationId xmlns:a16="http://schemas.microsoft.com/office/drawing/2014/main" id="{35B56B83-2389-4B43-44FE-3A75B61BFB18}"/>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2">
            <a:extLst>
              <a:ext uri="{FF2B5EF4-FFF2-40B4-BE49-F238E27FC236}">
                <a16:creationId xmlns:a16="http://schemas.microsoft.com/office/drawing/2014/main" id="{BCDF29E5-06CB-0CED-3781-DD6F387D587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記憶</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Memory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0502032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1" y="624051"/>
            <a:ext cx="5990970"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記憶系統間的相互關係</a:t>
            </a:r>
          </a:p>
        </p:txBody>
      </p:sp>
      <p:sp>
        <p:nvSpPr>
          <p:cNvPr id="11" name="矩形 10">
            <a:extLst>
              <a:ext uri="{FF2B5EF4-FFF2-40B4-BE49-F238E27FC236}">
                <a16:creationId xmlns:a16="http://schemas.microsoft.com/office/drawing/2014/main" id="{E16021CE-D3B1-4089-AE72-077F9841DB43}"/>
              </a:ext>
            </a:extLst>
          </p:cNvPr>
          <p:cNvSpPr/>
          <p:nvPr/>
        </p:nvSpPr>
        <p:spPr>
          <a:xfrm>
            <a:off x="1783975" y="1559862"/>
            <a:ext cx="8040851" cy="3272118"/>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6600"/>
              </a:solidFill>
            </a:endParaRPr>
          </a:p>
        </p:txBody>
      </p:sp>
      <p:cxnSp>
        <p:nvCxnSpPr>
          <p:cNvPr id="22" name="直接箭头连接符 21">
            <a:extLst>
              <a:ext uri="{FF2B5EF4-FFF2-40B4-BE49-F238E27FC236}">
                <a16:creationId xmlns:a16="http://schemas.microsoft.com/office/drawing/2014/main" id="{6ED67C7B-9AF8-4210-B3B7-EF70F2F5619A}"/>
              </a:ext>
            </a:extLst>
          </p:cNvPr>
          <p:cNvCxnSpPr>
            <a:cxnSpLocks/>
            <a:stCxn id="31" idx="2"/>
          </p:cNvCxnSpPr>
          <p:nvPr/>
        </p:nvCxnSpPr>
        <p:spPr>
          <a:xfrm>
            <a:off x="2858509" y="3077769"/>
            <a:ext cx="0" cy="1044180"/>
          </a:xfrm>
          <a:prstGeom prst="straightConnector1">
            <a:avLst/>
          </a:prstGeom>
          <a:ln w="19050">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F2251A2-3608-45B7-8973-06F8A27CDD65}"/>
              </a:ext>
            </a:extLst>
          </p:cNvPr>
          <p:cNvSpPr/>
          <p:nvPr/>
        </p:nvSpPr>
        <p:spPr>
          <a:xfrm>
            <a:off x="1978306" y="1715858"/>
            <a:ext cx="1760406" cy="1361911"/>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感官記憶</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暫時儲存感官資訊</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容量：高</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持續期間：少於</a:t>
            </a: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秒（視覺）或只有幾秒（聽覺）</a:t>
            </a:r>
            <a:endParaRPr lang="zh-TW" altLang="en-US" sz="1100" dirty="0">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6F2251A2-3608-45B7-8973-06F8A27CDD65}"/>
              </a:ext>
            </a:extLst>
          </p:cNvPr>
          <p:cNvSpPr/>
          <p:nvPr/>
        </p:nvSpPr>
        <p:spPr>
          <a:xfrm>
            <a:off x="4920315" y="1715858"/>
            <a:ext cx="1760406" cy="1361911"/>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短期記憶</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短暫儲存正在使用的訊息</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容量：有限</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持續時間：不到</a:t>
            </a:r>
            <a:r>
              <a:rPr lang="en-US" altLang="zh-CN" sz="1100" dirty="0">
                <a:latin typeface="Times New Roman" pitchFamily="18" charset="0"/>
                <a:cs typeface="Times New Roman" pitchFamily="18" charset="0"/>
              </a:rPr>
              <a:t>20</a:t>
            </a:r>
            <a:r>
              <a:rPr lang="zh-CN" altLang="en-US" sz="1100" dirty="0">
                <a:latin typeface="Times New Roman" pitchFamily="18" charset="0"/>
                <a:cs typeface="Times New Roman" pitchFamily="18" charset="0"/>
              </a:rPr>
              <a:t>秒</a:t>
            </a:r>
            <a:endParaRPr lang="en-US" altLang="zh-CN" sz="1100" dirty="0">
              <a:latin typeface="Times New Roman" pitchFamily="18" charset="0"/>
              <a:cs typeface="Times New Roman" pitchFamily="18" charset="0"/>
            </a:endParaRPr>
          </a:p>
          <a:p>
            <a:pPr>
              <a:lnSpc>
                <a:spcPct val="150000"/>
              </a:lnSpc>
            </a:pPr>
            <a:endParaRPr lang="zh-TW" altLang="en-US" sz="1100" dirty="0">
              <a:latin typeface="Times New Roman" pitchFamily="18" charset="0"/>
              <a:cs typeface="Times New Roman" pitchFamily="18" charset="0"/>
            </a:endParaRPr>
          </a:p>
        </p:txBody>
      </p:sp>
      <p:cxnSp>
        <p:nvCxnSpPr>
          <p:cNvPr id="35" name="直接箭头连接符 34">
            <a:extLst>
              <a:ext uri="{FF2B5EF4-FFF2-40B4-BE49-F238E27FC236}">
                <a16:creationId xmlns:a16="http://schemas.microsoft.com/office/drawing/2014/main" id="{6ED67C7B-9AF8-4210-B3B7-EF70F2F5619A}"/>
              </a:ext>
            </a:extLst>
          </p:cNvPr>
          <p:cNvCxnSpPr>
            <a:cxnSpLocks/>
            <a:endCxn id="13" idx="1"/>
          </p:cNvCxnSpPr>
          <p:nvPr/>
        </p:nvCxnSpPr>
        <p:spPr>
          <a:xfrm>
            <a:off x="2858509" y="4114313"/>
            <a:ext cx="662044" cy="7636"/>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6F2251A2-3608-45B7-8973-06F8A27CDD65}"/>
              </a:ext>
            </a:extLst>
          </p:cNvPr>
          <p:cNvSpPr/>
          <p:nvPr/>
        </p:nvSpPr>
        <p:spPr>
          <a:xfrm>
            <a:off x="7867163" y="1715858"/>
            <a:ext cx="1760406" cy="1361911"/>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長期記憶</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訊息儲存相對持久</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容量：無限</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持續時間：長期或永久</a:t>
            </a:r>
            <a:endParaRPr lang="en-US" altLang="zh-CN" sz="1100" dirty="0">
              <a:latin typeface="Times New Roman" pitchFamily="18" charset="0"/>
              <a:cs typeface="Times New Roman" pitchFamily="18" charset="0"/>
            </a:endParaRPr>
          </a:p>
          <a:p>
            <a:pPr>
              <a:lnSpc>
                <a:spcPct val="150000"/>
              </a:lnSpc>
            </a:pPr>
            <a:endParaRPr lang="zh-TW" altLang="en-US" sz="1100" dirty="0">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6F2251A2-3608-45B7-8973-06F8A27CDD65}"/>
              </a:ext>
            </a:extLst>
          </p:cNvPr>
          <p:cNvSpPr/>
          <p:nvPr/>
        </p:nvSpPr>
        <p:spPr>
          <a:xfrm>
            <a:off x="3520553" y="3567951"/>
            <a:ext cx="1642855" cy="1107996"/>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注意力</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通過注意閘門的訊息會轉換爲短期記憶</a:t>
            </a:r>
            <a:endParaRPr lang="en-US" altLang="zh-CN" sz="1100" dirty="0">
              <a:latin typeface="Times New Roman" pitchFamily="18" charset="0"/>
              <a:cs typeface="Times New Roman" pitchFamily="18" charset="0"/>
            </a:endParaRPr>
          </a:p>
          <a:p>
            <a:pPr>
              <a:lnSpc>
                <a:spcPct val="150000"/>
              </a:lnSpc>
            </a:pPr>
            <a:endParaRPr lang="zh-TW" altLang="en-US" sz="1100" dirty="0">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6F2251A2-3608-45B7-8973-06F8A27CDD65}"/>
              </a:ext>
            </a:extLst>
          </p:cNvPr>
          <p:cNvSpPr/>
          <p:nvPr/>
        </p:nvSpPr>
        <p:spPr>
          <a:xfrm>
            <a:off x="6452408" y="3558760"/>
            <a:ext cx="1642855" cy="1107996"/>
          </a:xfrm>
          <a:prstGeom prst="rect">
            <a:avLst/>
          </a:prstGeom>
          <a:solidFill>
            <a:srgbClr val="92D050">
              <a:alpha val="20000"/>
            </a:srgbClr>
          </a:solidFill>
          <a:ln w="6350">
            <a:noFill/>
          </a:ln>
        </p:spPr>
        <p:txBody>
          <a:bodyPr wrap="square">
            <a:spAutoFit/>
          </a:bodyPr>
          <a:lstStyle/>
          <a:p>
            <a:pPr>
              <a:lnSpc>
                <a:spcPct val="150000"/>
              </a:lnSpc>
            </a:pPr>
            <a:r>
              <a:rPr lang="zh-CN" altLang="en-US" sz="1100" b="1" dirty="0">
                <a:latin typeface="Times New Roman" pitchFamily="18" charset="0"/>
                <a:cs typeface="Times New Roman" pitchFamily="18" charset="0"/>
              </a:rPr>
              <a:t>精細預演</a:t>
            </a:r>
            <a:endParaRPr lang="en-US" altLang="zh-CN" sz="1100" b="1"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精細預演或深度處理的資訊（如思考意義）會轉換成長期記憶</a:t>
            </a:r>
            <a:endParaRPr lang="zh-TW" altLang="en-US" sz="1100" dirty="0">
              <a:latin typeface="Times New Roman" pitchFamily="18" charset="0"/>
              <a:cs typeface="Times New Roman" pitchFamily="18" charset="0"/>
            </a:endParaRPr>
          </a:p>
        </p:txBody>
      </p:sp>
      <p:cxnSp>
        <p:nvCxnSpPr>
          <p:cNvPr id="23" name="直接箭头连接符 22">
            <a:extLst>
              <a:ext uri="{FF2B5EF4-FFF2-40B4-BE49-F238E27FC236}">
                <a16:creationId xmlns:a16="http://schemas.microsoft.com/office/drawing/2014/main" id="{6ED67C7B-9AF8-4210-B3B7-EF70F2F5619A}"/>
              </a:ext>
            </a:extLst>
          </p:cNvPr>
          <p:cNvCxnSpPr>
            <a:cxnSpLocks/>
            <a:stCxn id="13" idx="3"/>
            <a:endCxn id="14" idx="1"/>
          </p:cNvCxnSpPr>
          <p:nvPr/>
        </p:nvCxnSpPr>
        <p:spPr>
          <a:xfrm flipV="1">
            <a:off x="5163408" y="4112758"/>
            <a:ext cx="360000" cy="9191"/>
          </a:xfrm>
          <a:prstGeom prst="straightConnector1">
            <a:avLst/>
          </a:prstGeom>
          <a:ln w="19050">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ED67C7B-9AF8-4210-B3B7-EF70F2F5619A}"/>
              </a:ext>
            </a:extLst>
          </p:cNvPr>
          <p:cNvCxnSpPr>
            <a:cxnSpLocks/>
            <a:endCxn id="14" idx="1"/>
          </p:cNvCxnSpPr>
          <p:nvPr/>
        </p:nvCxnSpPr>
        <p:spPr>
          <a:xfrm flipV="1">
            <a:off x="6092494" y="4112758"/>
            <a:ext cx="359914" cy="9192"/>
          </a:xfrm>
          <a:prstGeom prst="straightConnector1">
            <a:avLst/>
          </a:prstGeom>
          <a:ln w="19050">
            <a:solidFill>
              <a:srgbClr val="92D050">
                <a:alpha val="50000"/>
              </a:srgbClr>
            </a:solidFill>
            <a:headEnd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ED67C7B-9AF8-4210-B3B7-EF70F2F5619A}"/>
              </a:ext>
            </a:extLst>
          </p:cNvPr>
          <p:cNvCxnSpPr>
            <a:cxnSpLocks/>
          </p:cNvCxnSpPr>
          <p:nvPr/>
        </p:nvCxnSpPr>
        <p:spPr>
          <a:xfrm>
            <a:off x="5523408" y="3077769"/>
            <a:ext cx="0" cy="1044180"/>
          </a:xfrm>
          <a:prstGeom prst="straightConnector1">
            <a:avLst/>
          </a:prstGeom>
          <a:ln w="19050">
            <a:solidFill>
              <a:srgbClr val="92D050">
                <a:alpha val="50000"/>
              </a:srgbClr>
            </a:solidFill>
            <a:headEnd type="stealth" w="lg" len="lg"/>
            <a:tailEnd type="non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6ED67C7B-9AF8-4210-B3B7-EF70F2F5619A}"/>
              </a:ext>
            </a:extLst>
          </p:cNvPr>
          <p:cNvCxnSpPr>
            <a:cxnSpLocks/>
          </p:cNvCxnSpPr>
          <p:nvPr/>
        </p:nvCxnSpPr>
        <p:spPr>
          <a:xfrm>
            <a:off x="6092494" y="3077769"/>
            <a:ext cx="2655" cy="1044180"/>
          </a:xfrm>
          <a:prstGeom prst="straightConnector1">
            <a:avLst/>
          </a:prstGeom>
          <a:ln w="19050">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ED67C7B-9AF8-4210-B3B7-EF70F2F5619A}"/>
              </a:ext>
            </a:extLst>
          </p:cNvPr>
          <p:cNvCxnSpPr>
            <a:cxnSpLocks/>
            <a:stCxn id="37" idx="2"/>
          </p:cNvCxnSpPr>
          <p:nvPr/>
        </p:nvCxnSpPr>
        <p:spPr>
          <a:xfrm>
            <a:off x="8747366" y="3077769"/>
            <a:ext cx="0" cy="1044180"/>
          </a:xfrm>
          <a:prstGeom prst="straightConnector1">
            <a:avLst/>
          </a:prstGeom>
          <a:ln w="19050">
            <a:solidFill>
              <a:srgbClr val="92D050">
                <a:alpha val="50000"/>
              </a:srgbClr>
            </a:solidFill>
            <a:headEnd type="stealth" w="lg" len="lg"/>
            <a:tailEnd type="none" w="med" len="lg"/>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ED67C7B-9AF8-4210-B3B7-EF70F2F5619A}"/>
              </a:ext>
            </a:extLst>
          </p:cNvPr>
          <p:cNvCxnSpPr>
            <a:cxnSpLocks/>
            <a:stCxn id="14" idx="3"/>
          </p:cNvCxnSpPr>
          <p:nvPr/>
        </p:nvCxnSpPr>
        <p:spPr>
          <a:xfrm>
            <a:off x="8095263" y="4112758"/>
            <a:ext cx="652103" cy="0"/>
          </a:xfrm>
          <a:prstGeom prst="straightConnector1">
            <a:avLst/>
          </a:prstGeom>
          <a:ln w="19050">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CF36C336-EE8B-596D-C8F9-E8E7A7FE5173}"/>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2">
            <a:extLst>
              <a:ext uri="{FF2B5EF4-FFF2-40B4-BE49-F238E27FC236}">
                <a16:creationId xmlns:a16="http://schemas.microsoft.com/office/drawing/2014/main" id="{5DF3EFB1-6D9C-B591-E730-75473BC71619}"/>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記憶</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Memory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666986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8431" y="624051"/>
            <a:ext cx="5990970" cy="31412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香水的聯想網路</a:t>
            </a:r>
          </a:p>
        </p:txBody>
      </p:sp>
      <p:sp>
        <p:nvSpPr>
          <p:cNvPr id="11" name="矩形 10">
            <a:extLst>
              <a:ext uri="{FF2B5EF4-FFF2-40B4-BE49-F238E27FC236}">
                <a16:creationId xmlns:a16="http://schemas.microsoft.com/office/drawing/2014/main" id="{E16021CE-D3B1-4089-AE72-077F9841DB43}"/>
              </a:ext>
            </a:extLst>
          </p:cNvPr>
          <p:cNvSpPr/>
          <p:nvPr/>
        </p:nvSpPr>
        <p:spPr>
          <a:xfrm>
            <a:off x="3216766" y="1454812"/>
            <a:ext cx="5586576" cy="3708858"/>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6600"/>
              </a:solidFill>
            </a:endParaRPr>
          </a:p>
        </p:txBody>
      </p:sp>
      <p:sp>
        <p:nvSpPr>
          <p:cNvPr id="7" name="矩形 6">
            <a:extLst>
              <a:ext uri="{FF2B5EF4-FFF2-40B4-BE49-F238E27FC236}">
                <a16:creationId xmlns:a16="http://schemas.microsoft.com/office/drawing/2014/main" id="{6F2251A2-3608-45B7-8973-06F8A27CDD65}"/>
              </a:ext>
            </a:extLst>
          </p:cNvPr>
          <p:cNvSpPr/>
          <p:nvPr/>
        </p:nvSpPr>
        <p:spPr>
          <a:xfrm>
            <a:off x="4000756" y="4137402"/>
            <a:ext cx="768663" cy="346249"/>
          </a:xfrm>
          <a:prstGeom prst="rect">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勞斯萊斯</a:t>
            </a:r>
          </a:p>
        </p:txBody>
      </p:sp>
      <p:sp>
        <p:nvSpPr>
          <p:cNvPr id="12" name="椭圆 11">
            <a:extLst>
              <a:ext uri="{FF2B5EF4-FFF2-40B4-BE49-F238E27FC236}">
                <a16:creationId xmlns:a16="http://schemas.microsoft.com/office/drawing/2014/main" id="{6F2251A2-3608-45B7-8973-06F8A27CDD65}"/>
              </a:ext>
            </a:extLst>
          </p:cNvPr>
          <p:cNvSpPr/>
          <p:nvPr/>
        </p:nvSpPr>
        <p:spPr>
          <a:xfrm>
            <a:off x="4803568" y="1555925"/>
            <a:ext cx="810144" cy="486891"/>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b="1" dirty="0">
                <a:latin typeface="Times New Roman" pitchFamily="18" charset="0"/>
                <a:cs typeface="Times New Roman" pitchFamily="18" charset="0"/>
              </a:rPr>
              <a:t>香水</a:t>
            </a:r>
            <a:endParaRPr lang="zh-TW" altLang="en-US" sz="1100" dirty="0">
              <a:latin typeface="Times New Roman" pitchFamily="18" charset="0"/>
              <a:cs typeface="Times New Roman" pitchFamily="18" charset="0"/>
            </a:endParaRPr>
          </a:p>
        </p:txBody>
      </p:sp>
      <p:cxnSp>
        <p:nvCxnSpPr>
          <p:cNvPr id="13" name="直接箭头连接符 12">
            <a:extLst>
              <a:ext uri="{FF2B5EF4-FFF2-40B4-BE49-F238E27FC236}">
                <a16:creationId xmlns:a16="http://schemas.microsoft.com/office/drawing/2014/main" id="{6ED67C7B-9AF8-4210-B3B7-EF70F2F5619A}"/>
              </a:ext>
            </a:extLst>
          </p:cNvPr>
          <p:cNvCxnSpPr>
            <a:cxnSpLocks/>
            <a:stCxn id="12" idx="3"/>
            <a:endCxn id="14" idx="0"/>
          </p:cNvCxnSpPr>
          <p:nvPr/>
        </p:nvCxnSpPr>
        <p:spPr>
          <a:xfrm flipH="1">
            <a:off x="4182156" y="1971512"/>
            <a:ext cx="740055" cy="440256"/>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6F2251A2-3608-45B7-8973-06F8A27CDD65}"/>
              </a:ext>
            </a:extLst>
          </p:cNvPr>
          <p:cNvSpPr/>
          <p:nvPr/>
        </p:nvSpPr>
        <p:spPr>
          <a:xfrm>
            <a:off x="3709436" y="2411768"/>
            <a:ext cx="945439" cy="486891"/>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古龍水</a:t>
            </a:r>
            <a:endParaRPr lang="zh-TW" altLang="en-US" sz="1100" dirty="0">
              <a:latin typeface="Times New Roman" pitchFamily="18" charset="0"/>
              <a:cs typeface="Times New Roman" pitchFamily="18" charset="0"/>
            </a:endParaRPr>
          </a:p>
        </p:txBody>
      </p:sp>
      <p:sp>
        <p:nvSpPr>
          <p:cNvPr id="16" name="椭圆 15">
            <a:extLst>
              <a:ext uri="{FF2B5EF4-FFF2-40B4-BE49-F238E27FC236}">
                <a16:creationId xmlns:a16="http://schemas.microsoft.com/office/drawing/2014/main" id="{6F2251A2-3608-45B7-8973-06F8A27CDD65}"/>
              </a:ext>
            </a:extLst>
          </p:cNvPr>
          <p:cNvSpPr/>
          <p:nvPr/>
        </p:nvSpPr>
        <p:spPr>
          <a:xfrm>
            <a:off x="4862981" y="2266915"/>
            <a:ext cx="810144" cy="441719"/>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花香</a:t>
            </a:r>
            <a:endParaRPr lang="zh-TW" altLang="en-US" sz="1100" dirty="0">
              <a:latin typeface="Times New Roman" pitchFamily="18" charset="0"/>
              <a:cs typeface="Times New Roman" pitchFamily="18" charset="0"/>
            </a:endParaRPr>
          </a:p>
        </p:txBody>
      </p:sp>
      <p:sp>
        <p:nvSpPr>
          <p:cNvPr id="17" name="椭圆 16">
            <a:extLst>
              <a:ext uri="{FF2B5EF4-FFF2-40B4-BE49-F238E27FC236}">
                <a16:creationId xmlns:a16="http://schemas.microsoft.com/office/drawing/2014/main" id="{6F2251A2-3608-45B7-8973-06F8A27CDD65}"/>
              </a:ext>
            </a:extLst>
          </p:cNvPr>
          <p:cNvSpPr/>
          <p:nvPr/>
        </p:nvSpPr>
        <p:spPr>
          <a:xfrm>
            <a:off x="3639303" y="1624935"/>
            <a:ext cx="875508" cy="486891"/>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花露水</a:t>
            </a:r>
            <a:endParaRPr lang="zh-TW" altLang="en-US" sz="1100" dirty="0">
              <a:latin typeface="Times New Roman" pitchFamily="18" charset="0"/>
              <a:cs typeface="Times New Roman" pitchFamily="18" charset="0"/>
            </a:endParaRPr>
          </a:p>
        </p:txBody>
      </p:sp>
      <p:sp>
        <p:nvSpPr>
          <p:cNvPr id="18" name="流程图: 决策 17">
            <a:extLst>
              <a:ext uri="{FF2B5EF4-FFF2-40B4-BE49-F238E27FC236}">
                <a16:creationId xmlns:a16="http://schemas.microsoft.com/office/drawing/2014/main" id="{6F2251A2-3608-45B7-8973-06F8A27CDD65}"/>
              </a:ext>
            </a:extLst>
          </p:cNvPr>
          <p:cNvSpPr/>
          <p:nvPr/>
        </p:nvSpPr>
        <p:spPr>
          <a:xfrm>
            <a:off x="5985976" y="1527769"/>
            <a:ext cx="954065" cy="687809"/>
          </a:xfrm>
          <a:prstGeom prst="flowChartDecision">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年輕</a:t>
            </a:r>
            <a:endParaRPr lang="zh-TW" altLang="en-US" sz="1100" dirty="0">
              <a:latin typeface="Times New Roman" pitchFamily="18" charset="0"/>
              <a:cs typeface="Times New Roman" pitchFamily="18" charset="0"/>
            </a:endParaRPr>
          </a:p>
        </p:txBody>
      </p:sp>
      <p:sp>
        <p:nvSpPr>
          <p:cNvPr id="19" name="椭圆 18">
            <a:extLst>
              <a:ext uri="{FF2B5EF4-FFF2-40B4-BE49-F238E27FC236}">
                <a16:creationId xmlns:a16="http://schemas.microsoft.com/office/drawing/2014/main" id="{6F2251A2-3608-45B7-8973-06F8A27CDD65}"/>
              </a:ext>
            </a:extLst>
          </p:cNvPr>
          <p:cNvSpPr/>
          <p:nvPr/>
        </p:nvSpPr>
        <p:spPr>
          <a:xfrm>
            <a:off x="3339173" y="3196751"/>
            <a:ext cx="1078975" cy="486891"/>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卡文克萊</a:t>
            </a:r>
          </a:p>
        </p:txBody>
      </p:sp>
      <p:sp>
        <p:nvSpPr>
          <p:cNvPr id="20" name="椭圆 19">
            <a:extLst>
              <a:ext uri="{FF2B5EF4-FFF2-40B4-BE49-F238E27FC236}">
                <a16:creationId xmlns:a16="http://schemas.microsoft.com/office/drawing/2014/main" id="{6F2251A2-3608-45B7-8973-06F8A27CDD65}"/>
              </a:ext>
            </a:extLst>
          </p:cNvPr>
          <p:cNvSpPr/>
          <p:nvPr/>
        </p:nvSpPr>
        <p:spPr>
          <a:xfrm>
            <a:off x="7323574" y="1765641"/>
            <a:ext cx="886148" cy="444153"/>
          </a:xfrm>
          <a:prstGeom prst="ellipse">
            <a:avLst/>
          </a:prstGeom>
          <a:solidFill>
            <a:srgbClr val="92D050">
              <a:alpha val="20000"/>
            </a:srgbClr>
          </a:solidFill>
          <a:ln w="6350">
            <a:noFill/>
          </a:ln>
        </p:spPr>
        <p:txBody>
          <a:bodyPr wrap="square">
            <a:spAutoFit/>
          </a:bodyPr>
          <a:lstStyle/>
          <a:p>
            <a:pPr algn="ctr">
              <a:lnSpc>
                <a:spcPct val="150000"/>
              </a:lnSpc>
            </a:pPr>
            <a:r>
              <a:rPr lang="en-US" altLang="zh-CN" sz="1100" i="1" dirty="0">
                <a:latin typeface="Times New Roman" pitchFamily="18" charset="0"/>
                <a:cs typeface="Times New Roman" pitchFamily="18" charset="0"/>
              </a:rPr>
              <a:t>Charlie</a:t>
            </a:r>
          </a:p>
        </p:txBody>
      </p:sp>
      <p:sp>
        <p:nvSpPr>
          <p:cNvPr id="21" name="椭圆 20">
            <a:extLst>
              <a:ext uri="{FF2B5EF4-FFF2-40B4-BE49-F238E27FC236}">
                <a16:creationId xmlns:a16="http://schemas.microsoft.com/office/drawing/2014/main" id="{6F2251A2-3608-45B7-8973-06F8A27CDD65}"/>
              </a:ext>
            </a:extLst>
          </p:cNvPr>
          <p:cNvSpPr/>
          <p:nvPr/>
        </p:nvSpPr>
        <p:spPr>
          <a:xfrm>
            <a:off x="4755099" y="2874832"/>
            <a:ext cx="810144" cy="441719"/>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激情</a:t>
            </a:r>
            <a:endParaRPr lang="zh-TW" altLang="en-US" sz="1100" dirty="0">
              <a:latin typeface="Times New Roman" pitchFamily="18" charset="0"/>
              <a:cs typeface="Times New Roman" pitchFamily="18" charset="0"/>
            </a:endParaRPr>
          </a:p>
        </p:txBody>
      </p:sp>
      <p:sp>
        <p:nvSpPr>
          <p:cNvPr id="22" name="流程图: 决策 21">
            <a:extLst>
              <a:ext uri="{FF2B5EF4-FFF2-40B4-BE49-F238E27FC236}">
                <a16:creationId xmlns:a16="http://schemas.microsoft.com/office/drawing/2014/main" id="{6F2251A2-3608-45B7-8973-06F8A27CDD65}"/>
              </a:ext>
            </a:extLst>
          </p:cNvPr>
          <p:cNvSpPr/>
          <p:nvPr/>
        </p:nvSpPr>
        <p:spPr>
          <a:xfrm>
            <a:off x="5908054" y="2392207"/>
            <a:ext cx="954065" cy="687809"/>
          </a:xfrm>
          <a:prstGeom prst="flowChartDecision">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優雅</a:t>
            </a:r>
          </a:p>
        </p:txBody>
      </p:sp>
      <p:sp>
        <p:nvSpPr>
          <p:cNvPr id="23" name="椭圆 22">
            <a:extLst>
              <a:ext uri="{FF2B5EF4-FFF2-40B4-BE49-F238E27FC236}">
                <a16:creationId xmlns:a16="http://schemas.microsoft.com/office/drawing/2014/main" id="{6F2251A2-3608-45B7-8973-06F8A27CDD65}"/>
              </a:ext>
            </a:extLst>
          </p:cNvPr>
          <p:cNvSpPr/>
          <p:nvPr/>
        </p:nvSpPr>
        <p:spPr>
          <a:xfrm>
            <a:off x="7016554" y="2563419"/>
            <a:ext cx="875508" cy="486891"/>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香奈兒</a:t>
            </a:r>
          </a:p>
        </p:txBody>
      </p:sp>
      <p:sp>
        <p:nvSpPr>
          <p:cNvPr id="24" name="椭圆 23">
            <a:extLst>
              <a:ext uri="{FF2B5EF4-FFF2-40B4-BE49-F238E27FC236}">
                <a16:creationId xmlns:a16="http://schemas.microsoft.com/office/drawing/2014/main" id="{6F2251A2-3608-45B7-8973-06F8A27CDD65}"/>
              </a:ext>
            </a:extLst>
          </p:cNvPr>
          <p:cNvSpPr/>
          <p:nvPr/>
        </p:nvSpPr>
        <p:spPr>
          <a:xfrm>
            <a:off x="6750916" y="3455982"/>
            <a:ext cx="1510306" cy="486891"/>
          </a:xfrm>
          <a:prstGeom prst="ellipse">
            <a:avLst/>
          </a:prstGeom>
          <a:solidFill>
            <a:srgbClr val="92D050">
              <a:alpha val="20000"/>
            </a:srgbClr>
          </a:solidFill>
          <a:ln w="6350">
            <a:noFill/>
          </a:ln>
        </p:spPr>
        <p:txBody>
          <a:bodyPr wrap="square">
            <a:spAutoFit/>
          </a:bodyPr>
          <a:lstStyle/>
          <a:p>
            <a:pPr algn="ctr">
              <a:lnSpc>
                <a:spcPct val="150000"/>
              </a:lnSpc>
            </a:pPr>
            <a:r>
              <a:rPr lang="zh-TW" altLang="en-US" sz="1100" dirty="0">
                <a:latin typeface="Times New Roman" pitchFamily="18" charset="0"/>
                <a:cs typeface="Times New Roman" pitchFamily="18" charset="0"/>
              </a:rPr>
              <a:t>伊麗莎白</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泰勒</a:t>
            </a:r>
          </a:p>
        </p:txBody>
      </p:sp>
      <p:sp>
        <p:nvSpPr>
          <p:cNvPr id="25" name="椭圆 24">
            <a:extLst>
              <a:ext uri="{FF2B5EF4-FFF2-40B4-BE49-F238E27FC236}">
                <a16:creationId xmlns:a16="http://schemas.microsoft.com/office/drawing/2014/main" id="{6F2251A2-3608-45B7-8973-06F8A27CDD65}"/>
              </a:ext>
            </a:extLst>
          </p:cNvPr>
          <p:cNvSpPr/>
          <p:nvPr/>
        </p:nvSpPr>
        <p:spPr>
          <a:xfrm>
            <a:off x="7823468" y="2953305"/>
            <a:ext cx="875508" cy="486891"/>
          </a:xfrm>
          <a:prstGeom prst="ellipse">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白亞麻</a:t>
            </a:r>
          </a:p>
        </p:txBody>
      </p:sp>
      <p:sp>
        <p:nvSpPr>
          <p:cNvPr id="26" name="流程图: 决策 25">
            <a:extLst>
              <a:ext uri="{FF2B5EF4-FFF2-40B4-BE49-F238E27FC236}">
                <a16:creationId xmlns:a16="http://schemas.microsoft.com/office/drawing/2014/main" id="{6F2251A2-3608-45B7-8973-06F8A27CDD65}"/>
              </a:ext>
            </a:extLst>
          </p:cNvPr>
          <p:cNvSpPr/>
          <p:nvPr/>
        </p:nvSpPr>
        <p:spPr>
          <a:xfrm>
            <a:off x="4545705" y="3409756"/>
            <a:ext cx="963146" cy="687809"/>
          </a:xfrm>
          <a:prstGeom prst="flowChartDecision">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富有</a:t>
            </a:r>
          </a:p>
        </p:txBody>
      </p:sp>
      <p:sp>
        <p:nvSpPr>
          <p:cNvPr id="27" name="椭圆 26">
            <a:extLst>
              <a:ext uri="{FF2B5EF4-FFF2-40B4-BE49-F238E27FC236}">
                <a16:creationId xmlns:a16="http://schemas.microsoft.com/office/drawing/2014/main" id="{6F2251A2-3608-45B7-8973-06F8A27CDD65}"/>
              </a:ext>
            </a:extLst>
          </p:cNvPr>
          <p:cNvSpPr/>
          <p:nvPr/>
        </p:nvSpPr>
        <p:spPr>
          <a:xfrm>
            <a:off x="5688145" y="3225628"/>
            <a:ext cx="810144" cy="444153"/>
          </a:xfrm>
          <a:prstGeom prst="ellipse">
            <a:avLst/>
          </a:prstGeom>
          <a:solidFill>
            <a:srgbClr val="92D050">
              <a:alpha val="20000"/>
            </a:srgbClr>
          </a:solidFill>
          <a:ln w="6350">
            <a:noFill/>
          </a:ln>
        </p:spPr>
        <p:txBody>
          <a:bodyPr wrap="square">
            <a:spAutoFit/>
          </a:bodyPr>
          <a:lstStyle/>
          <a:p>
            <a:pPr algn="ctr">
              <a:lnSpc>
                <a:spcPct val="150000"/>
              </a:lnSpc>
            </a:pPr>
            <a:r>
              <a:rPr lang="en-US" altLang="zh-CN" sz="1100" i="1" dirty="0">
                <a:latin typeface="Times New Roman" pitchFamily="18" charset="0"/>
                <a:cs typeface="Times New Roman" pitchFamily="18" charset="0"/>
              </a:rPr>
              <a:t>Poison</a:t>
            </a:r>
          </a:p>
        </p:txBody>
      </p:sp>
      <p:sp>
        <p:nvSpPr>
          <p:cNvPr id="28" name="矩形 27">
            <a:extLst>
              <a:ext uri="{FF2B5EF4-FFF2-40B4-BE49-F238E27FC236}">
                <a16:creationId xmlns:a16="http://schemas.microsoft.com/office/drawing/2014/main" id="{6F2251A2-3608-45B7-8973-06F8A27CDD65}"/>
              </a:ext>
            </a:extLst>
          </p:cNvPr>
          <p:cNvSpPr/>
          <p:nvPr/>
        </p:nvSpPr>
        <p:spPr>
          <a:xfrm>
            <a:off x="3713393" y="4759519"/>
            <a:ext cx="768663" cy="315856"/>
          </a:xfrm>
          <a:prstGeom prst="rect">
            <a:avLst/>
          </a:prstGeom>
          <a:solidFill>
            <a:srgbClr val="92D050">
              <a:alpha val="20000"/>
            </a:srgbClr>
          </a:solidFill>
          <a:ln w="6350">
            <a:noFill/>
          </a:ln>
        </p:spPr>
        <p:txBody>
          <a:bodyPr wrap="square">
            <a:spAutoFit/>
          </a:bodyPr>
          <a:lstStyle/>
          <a:p>
            <a:pPr algn="ctr">
              <a:lnSpc>
                <a:spcPct val="150000"/>
              </a:lnSpc>
            </a:pPr>
            <a:r>
              <a:rPr lang="en-US" altLang="zh-CN" sz="1100" i="1" dirty="0">
                <a:latin typeface="Times New Roman" pitchFamily="18" charset="0"/>
                <a:cs typeface="Times New Roman" pitchFamily="18" charset="0"/>
              </a:rPr>
              <a:t>Mercedes</a:t>
            </a:r>
          </a:p>
        </p:txBody>
      </p:sp>
      <p:sp>
        <p:nvSpPr>
          <p:cNvPr id="29" name="流程图: 决策 28">
            <a:extLst>
              <a:ext uri="{FF2B5EF4-FFF2-40B4-BE49-F238E27FC236}">
                <a16:creationId xmlns:a16="http://schemas.microsoft.com/office/drawing/2014/main" id="{6F2251A2-3608-45B7-8973-06F8A27CDD65}"/>
              </a:ext>
            </a:extLst>
          </p:cNvPr>
          <p:cNvSpPr/>
          <p:nvPr/>
        </p:nvSpPr>
        <p:spPr>
          <a:xfrm>
            <a:off x="6062489" y="3876653"/>
            <a:ext cx="954065" cy="623997"/>
          </a:xfrm>
          <a:prstGeom prst="flowChartDecision">
            <a:avLst/>
          </a:prstGeom>
          <a:solidFill>
            <a:srgbClr val="92D050">
              <a:alpha val="20000"/>
            </a:srgbClr>
          </a:solidFill>
          <a:ln w="6350">
            <a:noFill/>
          </a:ln>
        </p:spPr>
        <p:txBody>
          <a:bodyPr wrap="square">
            <a:spAutoFit/>
          </a:bodyPr>
          <a:lstStyle/>
          <a:p>
            <a:pPr algn="ctr">
              <a:lnSpc>
                <a:spcPct val="150000"/>
              </a:lnSpc>
            </a:pPr>
            <a:r>
              <a:rPr lang="zh-CN" altLang="en-US" sz="1100" dirty="0">
                <a:latin typeface="Times New Roman" pitchFamily="18" charset="0"/>
                <a:cs typeface="Times New Roman" pitchFamily="18" charset="0"/>
              </a:rPr>
              <a:t>性感</a:t>
            </a:r>
          </a:p>
        </p:txBody>
      </p:sp>
      <p:sp>
        <p:nvSpPr>
          <p:cNvPr id="30" name="椭圆 29">
            <a:extLst>
              <a:ext uri="{FF2B5EF4-FFF2-40B4-BE49-F238E27FC236}">
                <a16:creationId xmlns:a16="http://schemas.microsoft.com/office/drawing/2014/main" id="{6F2251A2-3608-45B7-8973-06F8A27CDD65}"/>
              </a:ext>
            </a:extLst>
          </p:cNvPr>
          <p:cNvSpPr/>
          <p:nvPr/>
        </p:nvSpPr>
        <p:spPr>
          <a:xfrm>
            <a:off x="5024622" y="4344551"/>
            <a:ext cx="782664" cy="444153"/>
          </a:xfrm>
          <a:prstGeom prst="ellipse">
            <a:avLst/>
          </a:prstGeom>
          <a:solidFill>
            <a:srgbClr val="92D050">
              <a:alpha val="20000"/>
            </a:srgbClr>
          </a:solidFill>
          <a:ln w="6350">
            <a:noFill/>
          </a:ln>
        </p:spPr>
        <p:txBody>
          <a:bodyPr wrap="square">
            <a:spAutoFit/>
          </a:bodyPr>
          <a:lstStyle/>
          <a:p>
            <a:pPr algn="ctr">
              <a:lnSpc>
                <a:spcPct val="150000"/>
              </a:lnSpc>
            </a:pPr>
            <a:r>
              <a:rPr lang="en-US" altLang="zh-CN" sz="1100" i="1" dirty="0">
                <a:latin typeface="Times New Roman" pitchFamily="18" charset="0"/>
                <a:cs typeface="Times New Roman" pitchFamily="18" charset="0"/>
              </a:rPr>
              <a:t>Cher</a:t>
            </a:r>
          </a:p>
        </p:txBody>
      </p:sp>
      <p:sp>
        <p:nvSpPr>
          <p:cNvPr id="31" name="矩形 30">
            <a:extLst>
              <a:ext uri="{FF2B5EF4-FFF2-40B4-BE49-F238E27FC236}">
                <a16:creationId xmlns:a16="http://schemas.microsoft.com/office/drawing/2014/main" id="{6F2251A2-3608-45B7-8973-06F8A27CDD65}"/>
              </a:ext>
            </a:extLst>
          </p:cNvPr>
          <p:cNvSpPr/>
          <p:nvPr/>
        </p:nvSpPr>
        <p:spPr>
          <a:xfrm>
            <a:off x="6885214" y="4614579"/>
            <a:ext cx="1232809" cy="346249"/>
          </a:xfrm>
          <a:prstGeom prst="rect">
            <a:avLst/>
          </a:prstGeom>
          <a:solidFill>
            <a:srgbClr val="92D050">
              <a:alpha val="20000"/>
            </a:srgbClr>
          </a:solidFill>
          <a:ln w="6350">
            <a:noFill/>
          </a:ln>
        </p:spPr>
        <p:txBody>
          <a:bodyPr wrap="square">
            <a:spAutoFit/>
          </a:bodyPr>
          <a:lstStyle/>
          <a:p>
            <a:pPr algn="ctr">
              <a:lnSpc>
                <a:spcPct val="150000"/>
              </a:lnSpc>
            </a:pPr>
            <a:r>
              <a:rPr lang="zh-TW" altLang="en-US" sz="1100" dirty="0">
                <a:latin typeface="Times New Roman" pitchFamily="18" charset="0"/>
                <a:cs typeface="Times New Roman" pitchFamily="18" charset="0"/>
              </a:rPr>
              <a:t>維多利亞的秘密</a:t>
            </a:r>
          </a:p>
        </p:txBody>
      </p:sp>
      <p:cxnSp>
        <p:nvCxnSpPr>
          <p:cNvPr id="32" name="直接箭头连接符 31">
            <a:extLst>
              <a:ext uri="{FF2B5EF4-FFF2-40B4-BE49-F238E27FC236}">
                <a16:creationId xmlns:a16="http://schemas.microsoft.com/office/drawing/2014/main" id="{6ED67C7B-9AF8-4210-B3B7-EF70F2F5619A}"/>
              </a:ext>
            </a:extLst>
          </p:cNvPr>
          <p:cNvCxnSpPr>
            <a:cxnSpLocks/>
            <a:stCxn id="12" idx="4"/>
            <a:endCxn id="16" idx="0"/>
          </p:cNvCxnSpPr>
          <p:nvPr/>
        </p:nvCxnSpPr>
        <p:spPr>
          <a:xfrm>
            <a:off x="5208640" y="2042816"/>
            <a:ext cx="59413" cy="224099"/>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ED67C7B-9AF8-4210-B3B7-EF70F2F5619A}"/>
              </a:ext>
            </a:extLst>
          </p:cNvPr>
          <p:cNvCxnSpPr>
            <a:cxnSpLocks/>
            <a:stCxn id="12" idx="6"/>
            <a:endCxn id="18" idx="1"/>
          </p:cNvCxnSpPr>
          <p:nvPr/>
        </p:nvCxnSpPr>
        <p:spPr>
          <a:xfrm>
            <a:off x="5613712" y="1799371"/>
            <a:ext cx="372264" cy="72303"/>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ED67C7B-9AF8-4210-B3B7-EF70F2F5619A}"/>
              </a:ext>
            </a:extLst>
          </p:cNvPr>
          <p:cNvCxnSpPr>
            <a:cxnSpLocks/>
            <a:stCxn id="12" idx="2"/>
            <a:endCxn id="17" idx="6"/>
          </p:cNvCxnSpPr>
          <p:nvPr/>
        </p:nvCxnSpPr>
        <p:spPr>
          <a:xfrm flipH="1">
            <a:off x="4514811" y="1799371"/>
            <a:ext cx="288757" cy="69010"/>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ED67C7B-9AF8-4210-B3B7-EF70F2F5619A}"/>
              </a:ext>
            </a:extLst>
          </p:cNvPr>
          <p:cNvCxnSpPr>
            <a:cxnSpLocks/>
            <a:stCxn id="14" idx="4"/>
            <a:endCxn id="19" idx="0"/>
          </p:cNvCxnSpPr>
          <p:nvPr/>
        </p:nvCxnSpPr>
        <p:spPr>
          <a:xfrm flipH="1">
            <a:off x="3878661" y="2898659"/>
            <a:ext cx="303495" cy="298092"/>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ED67C7B-9AF8-4210-B3B7-EF70F2F5619A}"/>
              </a:ext>
            </a:extLst>
          </p:cNvPr>
          <p:cNvCxnSpPr>
            <a:cxnSpLocks/>
            <a:stCxn id="18" idx="3"/>
            <a:endCxn id="20" idx="2"/>
          </p:cNvCxnSpPr>
          <p:nvPr/>
        </p:nvCxnSpPr>
        <p:spPr>
          <a:xfrm>
            <a:off x="6940041" y="1871674"/>
            <a:ext cx="383533" cy="116044"/>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ED67C7B-9AF8-4210-B3B7-EF70F2F5619A}"/>
              </a:ext>
            </a:extLst>
          </p:cNvPr>
          <p:cNvCxnSpPr>
            <a:cxnSpLocks/>
            <a:stCxn id="16" idx="4"/>
            <a:endCxn id="21" idx="0"/>
          </p:cNvCxnSpPr>
          <p:nvPr/>
        </p:nvCxnSpPr>
        <p:spPr>
          <a:xfrm flipH="1">
            <a:off x="5160171" y="2708634"/>
            <a:ext cx="107882" cy="166198"/>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ED67C7B-9AF8-4210-B3B7-EF70F2F5619A}"/>
              </a:ext>
            </a:extLst>
          </p:cNvPr>
          <p:cNvCxnSpPr>
            <a:cxnSpLocks/>
            <a:stCxn id="16" idx="6"/>
            <a:endCxn id="22" idx="1"/>
          </p:cNvCxnSpPr>
          <p:nvPr/>
        </p:nvCxnSpPr>
        <p:spPr>
          <a:xfrm>
            <a:off x="5673125" y="2487775"/>
            <a:ext cx="234929" cy="248337"/>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6ED67C7B-9AF8-4210-B3B7-EF70F2F5619A}"/>
              </a:ext>
            </a:extLst>
          </p:cNvPr>
          <p:cNvCxnSpPr>
            <a:cxnSpLocks/>
            <a:stCxn id="22" idx="3"/>
            <a:endCxn id="23" idx="2"/>
          </p:cNvCxnSpPr>
          <p:nvPr/>
        </p:nvCxnSpPr>
        <p:spPr>
          <a:xfrm>
            <a:off x="6862119" y="2736112"/>
            <a:ext cx="154435" cy="70753"/>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ED67C7B-9AF8-4210-B3B7-EF70F2F5619A}"/>
              </a:ext>
            </a:extLst>
          </p:cNvPr>
          <p:cNvCxnSpPr>
            <a:cxnSpLocks/>
            <a:stCxn id="23" idx="6"/>
            <a:endCxn id="25" idx="0"/>
          </p:cNvCxnSpPr>
          <p:nvPr/>
        </p:nvCxnSpPr>
        <p:spPr>
          <a:xfrm>
            <a:off x="7892062" y="2806865"/>
            <a:ext cx="369160" cy="146440"/>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6ED67C7B-9AF8-4210-B3B7-EF70F2F5619A}"/>
              </a:ext>
            </a:extLst>
          </p:cNvPr>
          <p:cNvCxnSpPr>
            <a:cxnSpLocks/>
            <a:stCxn id="7" idx="2"/>
            <a:endCxn id="28" idx="0"/>
          </p:cNvCxnSpPr>
          <p:nvPr/>
        </p:nvCxnSpPr>
        <p:spPr>
          <a:xfrm flipH="1">
            <a:off x="4097725" y="4483651"/>
            <a:ext cx="287363" cy="275868"/>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6ED67C7B-9AF8-4210-B3B7-EF70F2F5619A}"/>
              </a:ext>
            </a:extLst>
          </p:cNvPr>
          <p:cNvCxnSpPr>
            <a:cxnSpLocks/>
            <a:stCxn id="21" idx="5"/>
            <a:endCxn id="27" idx="2"/>
          </p:cNvCxnSpPr>
          <p:nvPr/>
        </p:nvCxnSpPr>
        <p:spPr>
          <a:xfrm>
            <a:off x="5446600" y="3251863"/>
            <a:ext cx="241545" cy="195842"/>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6ED67C7B-9AF8-4210-B3B7-EF70F2F5619A}"/>
              </a:ext>
            </a:extLst>
          </p:cNvPr>
          <p:cNvCxnSpPr>
            <a:cxnSpLocks/>
            <a:stCxn id="29" idx="1"/>
            <a:endCxn id="30" idx="7"/>
          </p:cNvCxnSpPr>
          <p:nvPr/>
        </p:nvCxnSpPr>
        <p:spPr>
          <a:xfrm flipH="1">
            <a:off x="5692668" y="4188652"/>
            <a:ext cx="369821" cy="220944"/>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6ED67C7B-9AF8-4210-B3B7-EF70F2F5619A}"/>
              </a:ext>
            </a:extLst>
          </p:cNvPr>
          <p:cNvCxnSpPr>
            <a:cxnSpLocks/>
            <a:stCxn id="21" idx="4"/>
            <a:endCxn id="26" idx="0"/>
          </p:cNvCxnSpPr>
          <p:nvPr/>
        </p:nvCxnSpPr>
        <p:spPr>
          <a:xfrm flipH="1">
            <a:off x="5027278" y="3316551"/>
            <a:ext cx="132893" cy="93205"/>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6ED67C7B-9AF8-4210-B3B7-EF70F2F5619A}"/>
              </a:ext>
            </a:extLst>
          </p:cNvPr>
          <p:cNvCxnSpPr>
            <a:cxnSpLocks/>
            <a:stCxn id="27" idx="5"/>
            <a:endCxn id="29" idx="0"/>
          </p:cNvCxnSpPr>
          <p:nvPr/>
        </p:nvCxnSpPr>
        <p:spPr>
          <a:xfrm>
            <a:off x="6379646" y="3604736"/>
            <a:ext cx="159876" cy="271917"/>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6ED67C7B-9AF8-4210-B3B7-EF70F2F5619A}"/>
              </a:ext>
            </a:extLst>
          </p:cNvPr>
          <p:cNvCxnSpPr>
            <a:cxnSpLocks/>
            <a:stCxn id="29" idx="3"/>
            <a:endCxn id="24" idx="4"/>
          </p:cNvCxnSpPr>
          <p:nvPr/>
        </p:nvCxnSpPr>
        <p:spPr>
          <a:xfrm flipV="1">
            <a:off x="7016554" y="3942873"/>
            <a:ext cx="489515" cy="245779"/>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ED67C7B-9AF8-4210-B3B7-EF70F2F5619A}"/>
              </a:ext>
            </a:extLst>
          </p:cNvPr>
          <p:cNvCxnSpPr>
            <a:cxnSpLocks/>
            <a:stCxn id="26" idx="2"/>
            <a:endCxn id="7" idx="3"/>
          </p:cNvCxnSpPr>
          <p:nvPr/>
        </p:nvCxnSpPr>
        <p:spPr>
          <a:xfrm flipH="1">
            <a:off x="4769419" y="4097565"/>
            <a:ext cx="257859" cy="212962"/>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6ED67C7B-9AF8-4210-B3B7-EF70F2F5619A}"/>
              </a:ext>
            </a:extLst>
          </p:cNvPr>
          <p:cNvCxnSpPr>
            <a:cxnSpLocks/>
            <a:stCxn id="29" idx="2"/>
            <a:endCxn id="31" idx="1"/>
          </p:cNvCxnSpPr>
          <p:nvPr/>
        </p:nvCxnSpPr>
        <p:spPr>
          <a:xfrm>
            <a:off x="6539522" y="4500650"/>
            <a:ext cx="345692" cy="287054"/>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6ED67C7B-9AF8-4210-B3B7-EF70F2F5619A}"/>
              </a:ext>
            </a:extLst>
          </p:cNvPr>
          <p:cNvCxnSpPr>
            <a:cxnSpLocks/>
            <a:stCxn id="22" idx="2"/>
            <a:endCxn id="24" idx="0"/>
          </p:cNvCxnSpPr>
          <p:nvPr/>
        </p:nvCxnSpPr>
        <p:spPr>
          <a:xfrm>
            <a:off x="6385087" y="3080016"/>
            <a:ext cx="1120982" cy="375966"/>
          </a:xfrm>
          <a:prstGeom prst="straightConnector1">
            <a:avLst/>
          </a:prstGeom>
          <a:ln w="9525">
            <a:solidFill>
              <a:srgbClr val="92D050">
                <a:alpha val="50000"/>
              </a:srgbClr>
            </a:solidFill>
            <a:headEnd w="med" len="med"/>
            <a:tailEnd type="none" w="med" len="lg"/>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AEE292F8-5B3F-5F2D-51CC-091C8D8F6AA0}"/>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2">
            <a:extLst>
              <a:ext uri="{FF2B5EF4-FFF2-40B4-BE49-F238E27FC236}">
                <a16:creationId xmlns:a16="http://schemas.microsoft.com/office/drawing/2014/main" id="{7B12037B-47AD-7775-0A0D-E644220F35E9}"/>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聯想</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Associative network</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050039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858544" y="620768"/>
            <a:ext cx="992249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廣告（</a:t>
            </a:r>
            <a:r>
              <a:rPr lang="en-US" altLang="zh-CN" sz="1100" dirty="0">
                <a:solidFill>
                  <a:srgbClr val="4D4D4D"/>
                </a:solidFill>
                <a:latin typeface="Times New Roman" pitchFamily="18" charset="0"/>
                <a:cs typeface="Times New Roman" pitchFamily="18" charset="0"/>
              </a:rPr>
              <a:t>Advertising</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公司</a:t>
            </a:r>
            <a:r>
              <a:rPr lang="zh-CN" altLang="en-US" sz="1100" dirty="0">
                <a:solidFill>
                  <a:srgbClr val="4D4D4D"/>
                </a:solidFill>
                <a:latin typeface="Times New Roman" pitchFamily="18" charset="0"/>
                <a:cs typeface="Times New Roman" pitchFamily="18" charset="0"/>
              </a:rPr>
              <a:t>製作膠片廣告（</a:t>
            </a:r>
            <a:r>
              <a:rPr lang="en-US" altLang="zh-CN" sz="1100" dirty="0">
                <a:solidFill>
                  <a:srgbClr val="4D4D4D"/>
                </a:solidFill>
                <a:latin typeface="Times New Roman" pitchFamily="18" charset="0"/>
                <a:cs typeface="Times New Roman" pitchFamily="18" charset="0"/>
              </a:rPr>
              <a:t>Commercial Film, CF</a:t>
            </a:r>
            <a:r>
              <a:rPr lang="zh-CN" altLang="en-US" sz="1100" dirty="0">
                <a:solidFill>
                  <a:srgbClr val="4D4D4D"/>
                </a:solidFill>
                <a:latin typeface="Times New Roman" pitchFamily="18" charset="0"/>
                <a:cs typeface="Times New Roman" pitchFamily="18" charset="0"/>
              </a:rPr>
              <a:t>）的</a:t>
            </a:r>
            <a:r>
              <a:rPr lang="zh-TW" altLang="en-US" sz="1100" dirty="0">
                <a:solidFill>
                  <a:srgbClr val="4D4D4D"/>
                </a:solidFill>
                <a:latin typeface="Times New Roman" pitchFamily="18" charset="0"/>
                <a:cs typeface="Times New Roman" pitchFamily="18" charset="0"/>
              </a:rPr>
              <a:t>提案流程</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3660240F-42BF-C39E-EB10-2743993E8AE0}"/>
              </a:ext>
            </a:extLst>
          </p:cNvPr>
          <p:cNvSpPr/>
          <p:nvPr/>
        </p:nvSpPr>
        <p:spPr>
          <a:xfrm>
            <a:off x="634794" y="2625900"/>
            <a:ext cx="1272405"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廣告廠商（客戶）（</a:t>
            </a:r>
            <a:r>
              <a:rPr lang="en-US" altLang="zh-TW" sz="1200" dirty="0">
                <a:solidFill>
                  <a:schemeClr val="tx1"/>
                </a:solidFill>
                <a:latin typeface="宋体" panose="02010600030101010101" pitchFamily="2" charset="-122"/>
                <a:ea typeface="宋体" panose="02010600030101010101" pitchFamily="2" charset="-122"/>
              </a:rPr>
              <a:t>Client</a:t>
            </a:r>
            <a:r>
              <a:rPr lang="zh-TW" altLang="en-US"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7C6C99F0-E03B-CECB-5151-3FF0C3C70267}"/>
              </a:ext>
            </a:extLst>
          </p:cNvPr>
          <p:cNvSpPr/>
          <p:nvPr/>
        </p:nvSpPr>
        <p:spPr>
          <a:xfrm>
            <a:off x="2504166" y="2625900"/>
            <a:ext cx="234709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2</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廣告公司業務主管（</a:t>
            </a:r>
            <a:r>
              <a:rPr lang="en-US" altLang="zh-TW" sz="1200" dirty="0">
                <a:solidFill>
                  <a:schemeClr val="tx1"/>
                </a:solidFill>
                <a:latin typeface="宋体" panose="02010600030101010101" pitchFamily="2" charset="-122"/>
                <a:ea typeface="宋体" panose="02010600030101010101" pitchFamily="2" charset="-122"/>
              </a:rPr>
              <a:t>Account </a:t>
            </a:r>
            <a:r>
              <a:rPr lang="en-US" altLang="zh-TW" sz="1200" dirty="0" err="1">
                <a:solidFill>
                  <a:schemeClr val="tx1"/>
                </a:solidFill>
                <a:latin typeface="宋体" panose="02010600030101010101" pitchFamily="2" charset="-122"/>
                <a:ea typeface="宋体" panose="02010600030101010101" pitchFamily="2" charset="-122"/>
              </a:rPr>
              <a:t>Executive,AE</a:t>
            </a:r>
            <a:r>
              <a:rPr lang="zh-TW" altLang="en-US" sz="1200" dirty="0">
                <a:solidFill>
                  <a:schemeClr val="tx1"/>
                </a:solidFill>
                <a:latin typeface="宋体" panose="02010600030101010101" pitchFamily="2" charset="-122"/>
                <a:ea typeface="宋体" panose="02010600030101010101" pitchFamily="2" charset="-122"/>
              </a:rPr>
              <a:t>）</a:t>
            </a:r>
            <a:r>
              <a:rPr lang="zh-CN" altLang="en-US" sz="1200" dirty="0">
                <a:solidFill>
                  <a:schemeClr val="tx1"/>
                </a:solidFill>
                <a:latin typeface="宋体" panose="02010600030101010101" pitchFamily="2" charset="-122"/>
                <a:ea typeface="宋体" panose="02010600030101010101" pitchFamily="2" charset="-122"/>
              </a:rPr>
              <a:t>瞭解</a:t>
            </a:r>
            <a:r>
              <a:rPr lang="zh-TW" altLang="en-US" sz="1200" dirty="0">
                <a:solidFill>
                  <a:schemeClr val="tx1"/>
                </a:solidFill>
                <a:latin typeface="宋体" panose="02010600030101010101" pitchFamily="2" charset="-122"/>
                <a:ea typeface="宋体" panose="02010600030101010101" pitchFamily="2" charset="-122"/>
              </a:rPr>
              <a:t>廣告</a:t>
            </a:r>
            <a:r>
              <a:rPr lang="zh-CN" altLang="en-US" sz="1200" dirty="0">
                <a:solidFill>
                  <a:schemeClr val="tx1"/>
                </a:solidFill>
                <a:latin typeface="宋体" panose="02010600030101010101" pitchFamily="2" charset="-122"/>
                <a:ea typeface="宋体" panose="02010600030101010101" pitchFamily="2" charset="-122"/>
              </a:rPr>
              <a:t>概要</a:t>
            </a:r>
            <a:r>
              <a:rPr lang="zh-TW" altLang="en-US"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8EAE537B-886F-4B82-5055-6C09FAF12A71}"/>
              </a:ext>
            </a:extLst>
          </p:cNvPr>
          <p:cNvSpPr/>
          <p:nvPr/>
        </p:nvSpPr>
        <p:spPr>
          <a:xfrm>
            <a:off x="5271869" y="1204065"/>
            <a:ext cx="156687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3-1</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行銷研究及產業研究</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CF2A4B21-FDB2-331D-92DE-A25C7D6B8838}"/>
              </a:ext>
            </a:extLst>
          </p:cNvPr>
          <p:cNvSpPr/>
          <p:nvPr/>
        </p:nvSpPr>
        <p:spPr>
          <a:xfrm>
            <a:off x="1912028" y="270717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7F717C44-8AF1-F02B-00F8-B3EE6395DC9B}"/>
              </a:ext>
            </a:extLst>
          </p:cNvPr>
          <p:cNvSpPr/>
          <p:nvPr/>
        </p:nvSpPr>
        <p:spPr>
          <a:xfrm>
            <a:off x="5456605" y="2625900"/>
            <a:ext cx="1187577"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3</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召開廣告公司内部策略會議。</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15F0EA8E-A3AC-6809-0A75-E6D05C78E35B}"/>
              </a:ext>
            </a:extLst>
          </p:cNvPr>
          <p:cNvSpPr/>
          <p:nvPr/>
        </p:nvSpPr>
        <p:spPr>
          <a:xfrm>
            <a:off x="5760929" y="1881104"/>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5F1809E5-EF7E-5641-61E4-75731961F267}"/>
              </a:ext>
            </a:extLst>
          </p:cNvPr>
          <p:cNvSpPr/>
          <p:nvPr/>
        </p:nvSpPr>
        <p:spPr>
          <a:xfrm>
            <a:off x="4864559" y="270717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BC263157-23CE-47CE-CEEF-BD9D49F463BE}"/>
              </a:ext>
            </a:extLst>
          </p:cNvPr>
          <p:cNvSpPr/>
          <p:nvPr/>
        </p:nvSpPr>
        <p:spPr>
          <a:xfrm>
            <a:off x="6644183" y="270717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7976F9C4-7512-0A3A-F945-0BE94FE39A8D}"/>
              </a:ext>
            </a:extLst>
          </p:cNvPr>
          <p:cNvSpPr/>
          <p:nvPr/>
        </p:nvSpPr>
        <p:spPr>
          <a:xfrm>
            <a:off x="7518427" y="2309884"/>
            <a:ext cx="855305" cy="714425"/>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4-1</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創意策略</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8" name="矩形 17">
            <a:extLst>
              <a:ext uri="{FF2B5EF4-FFF2-40B4-BE49-F238E27FC236}">
                <a16:creationId xmlns:a16="http://schemas.microsoft.com/office/drawing/2014/main" id="{A7A31A93-D215-2E73-A451-454537647DED}"/>
              </a:ext>
            </a:extLst>
          </p:cNvPr>
          <p:cNvSpPr/>
          <p:nvPr/>
        </p:nvSpPr>
        <p:spPr>
          <a:xfrm>
            <a:off x="7531730" y="3127068"/>
            <a:ext cx="846455" cy="722662"/>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4-2</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媒體策略</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E1888C07-C2FE-E396-D898-5E033D571FB3}"/>
              </a:ext>
            </a:extLst>
          </p:cNvPr>
          <p:cNvSpPr/>
          <p:nvPr/>
        </p:nvSpPr>
        <p:spPr>
          <a:xfrm>
            <a:off x="9252760" y="2634242"/>
            <a:ext cx="1349781"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5</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向廣告主（客戶）</a:t>
            </a:r>
            <a:r>
              <a:rPr lang="zh-CN" altLang="en-US" sz="1200" dirty="0">
                <a:solidFill>
                  <a:schemeClr val="tx1"/>
                </a:solidFill>
                <a:latin typeface="宋体" panose="02010600030101010101" pitchFamily="2" charset="-122"/>
                <a:ea typeface="宋体" panose="02010600030101010101" pitchFamily="2" charset="-122"/>
              </a:rPr>
              <a:t>首次</a:t>
            </a:r>
            <a:r>
              <a:rPr lang="zh-TW" altLang="en-US" sz="1200" dirty="0">
                <a:solidFill>
                  <a:schemeClr val="tx1"/>
                </a:solidFill>
                <a:latin typeface="宋体" panose="02010600030101010101" pitchFamily="2" charset="-122"/>
                <a:ea typeface="宋体" panose="02010600030101010101" pitchFamily="2" charset="-122"/>
              </a:rPr>
              <a:t>提案</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2" name="矩形 21">
            <a:extLst>
              <a:ext uri="{FF2B5EF4-FFF2-40B4-BE49-F238E27FC236}">
                <a16:creationId xmlns:a16="http://schemas.microsoft.com/office/drawing/2014/main" id="{D8584649-A2FE-09BE-D3AA-BE61E8ADA339}"/>
              </a:ext>
            </a:extLst>
          </p:cNvPr>
          <p:cNvSpPr/>
          <p:nvPr/>
        </p:nvSpPr>
        <p:spPr>
          <a:xfrm>
            <a:off x="886766" y="4513765"/>
            <a:ext cx="850899"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6</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廣告主</a:t>
            </a:r>
            <a:r>
              <a:rPr lang="zh-TW" altLang="en-US" sz="1200" dirty="0">
                <a:solidFill>
                  <a:schemeClr val="tx1"/>
                </a:solidFill>
                <a:latin typeface="宋体" panose="02010600030101010101" pitchFamily="2" charset="-122"/>
                <a:ea typeface="宋体" panose="02010600030101010101" pitchFamily="2" charset="-122"/>
              </a:rPr>
              <a:t>修正定案</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3" name="矩形 22">
            <a:extLst>
              <a:ext uri="{FF2B5EF4-FFF2-40B4-BE49-F238E27FC236}">
                <a16:creationId xmlns:a16="http://schemas.microsoft.com/office/drawing/2014/main" id="{16C2D8C8-EB3E-ADBE-8E9C-30CD271785E1}"/>
              </a:ext>
            </a:extLst>
          </p:cNvPr>
          <p:cNvSpPr/>
          <p:nvPr/>
        </p:nvSpPr>
        <p:spPr>
          <a:xfrm>
            <a:off x="8656536" y="2707171"/>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4" name="矩形 23">
            <a:extLst>
              <a:ext uri="{FF2B5EF4-FFF2-40B4-BE49-F238E27FC236}">
                <a16:creationId xmlns:a16="http://schemas.microsoft.com/office/drawing/2014/main" id="{BAA64851-7277-B152-1148-144DF9F9F456}"/>
              </a:ext>
            </a:extLst>
          </p:cNvPr>
          <p:cNvSpPr/>
          <p:nvPr/>
        </p:nvSpPr>
        <p:spPr>
          <a:xfrm>
            <a:off x="2339378" y="4513767"/>
            <a:ext cx="2060428"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7</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拍攝膠片廣告（</a:t>
            </a:r>
            <a:r>
              <a:rPr lang="en-US" altLang="zh-TW" sz="1200" dirty="0">
                <a:solidFill>
                  <a:schemeClr val="tx1"/>
                </a:solidFill>
                <a:latin typeface="宋体" panose="02010600030101010101" pitchFamily="2" charset="-122"/>
                <a:ea typeface="宋体" panose="02010600030101010101" pitchFamily="2" charset="-122"/>
              </a:rPr>
              <a:t>Commercial </a:t>
            </a:r>
            <a:r>
              <a:rPr lang="en-US" altLang="zh-TW" sz="1200" dirty="0" err="1">
                <a:solidFill>
                  <a:schemeClr val="tx1"/>
                </a:solidFill>
                <a:latin typeface="宋体" panose="02010600030101010101" pitchFamily="2" charset="-122"/>
                <a:ea typeface="宋体" panose="02010600030101010101" pitchFamily="2" charset="-122"/>
              </a:rPr>
              <a:t>Film,CF</a:t>
            </a:r>
            <a:r>
              <a:rPr lang="zh-TW" altLang="en-US" sz="1200" dirty="0">
                <a:solidFill>
                  <a:schemeClr val="tx1"/>
                </a:solidFill>
                <a:latin typeface="宋体" panose="02010600030101010101" pitchFamily="2" charset="-122"/>
                <a:ea typeface="宋体" panose="02010600030101010101" pitchFamily="2" charset="-122"/>
              </a:rPr>
              <a:t>）創意簡報</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25" name="矩形 24">
            <a:extLst>
              <a:ext uri="{FF2B5EF4-FFF2-40B4-BE49-F238E27FC236}">
                <a16:creationId xmlns:a16="http://schemas.microsoft.com/office/drawing/2014/main" id="{47A2025B-317A-3BA5-2920-97FF0CC06CF8}"/>
              </a:ext>
            </a:extLst>
          </p:cNvPr>
          <p:cNvSpPr/>
          <p:nvPr/>
        </p:nvSpPr>
        <p:spPr>
          <a:xfrm>
            <a:off x="4407688" y="4595037"/>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169848D6-8C80-A8B4-B000-F9C98869D71F}"/>
              </a:ext>
            </a:extLst>
          </p:cNvPr>
          <p:cNvSpPr/>
          <p:nvPr/>
        </p:nvSpPr>
        <p:spPr>
          <a:xfrm>
            <a:off x="1740464" y="459503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68ED4CC7-5D9D-4BB2-4C84-3E71528F0567}"/>
              </a:ext>
            </a:extLst>
          </p:cNvPr>
          <p:cNvSpPr/>
          <p:nvPr/>
        </p:nvSpPr>
        <p:spPr>
          <a:xfrm>
            <a:off x="4999971" y="4508949"/>
            <a:ext cx="857675"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8</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顧客</a:t>
            </a:r>
            <a:r>
              <a:rPr lang="zh-CN" altLang="en-US" sz="1200" dirty="0">
                <a:solidFill>
                  <a:schemeClr val="tx1"/>
                </a:solidFill>
                <a:latin typeface="宋体" panose="02010600030101010101" pitchFamily="2" charset="-122"/>
                <a:ea typeface="宋体" panose="02010600030101010101" pitchFamily="2" charset="-122"/>
              </a:rPr>
              <a:t>審閲修改樣片</a:t>
            </a:r>
          </a:p>
        </p:txBody>
      </p:sp>
      <p:sp>
        <p:nvSpPr>
          <p:cNvPr id="28" name="矩形 27">
            <a:extLst>
              <a:ext uri="{FF2B5EF4-FFF2-40B4-BE49-F238E27FC236}">
                <a16:creationId xmlns:a16="http://schemas.microsoft.com/office/drawing/2014/main" id="{B324AEAD-BCF4-6AD1-CCDC-9B6806ADE98F}"/>
              </a:ext>
            </a:extLst>
          </p:cNvPr>
          <p:cNvSpPr/>
          <p:nvPr/>
        </p:nvSpPr>
        <p:spPr>
          <a:xfrm>
            <a:off x="6459359" y="4508949"/>
            <a:ext cx="1302021"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9</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安排</a:t>
            </a:r>
            <a:r>
              <a:rPr lang="zh-CN" altLang="en-US" sz="1200" dirty="0">
                <a:solidFill>
                  <a:schemeClr val="tx1"/>
                </a:solidFill>
                <a:latin typeface="宋体" panose="02010600030101010101" pitchFamily="2" charset="-122"/>
                <a:ea typeface="宋体" panose="02010600030101010101" pitchFamily="2" charset="-122"/>
              </a:rPr>
              <a:t>媒體購買</a:t>
            </a:r>
            <a:r>
              <a:rPr lang="zh-TW" altLang="en-US" sz="1200" dirty="0">
                <a:solidFill>
                  <a:schemeClr val="tx1"/>
                </a:solidFill>
                <a:latin typeface="宋体" panose="02010600030101010101" pitchFamily="2" charset="-122"/>
                <a:ea typeface="宋体" panose="02010600030101010101" pitchFamily="2" charset="-122"/>
              </a:rPr>
              <a:t>預算及時間與播次</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4AA1BFDB-FDFD-9BB7-38DF-DDD269615883}"/>
              </a:ext>
            </a:extLst>
          </p:cNvPr>
          <p:cNvSpPr/>
          <p:nvPr/>
        </p:nvSpPr>
        <p:spPr>
          <a:xfrm>
            <a:off x="8354917" y="4508949"/>
            <a:ext cx="2656185"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10</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提供廣告刊播後的效果分析報告，包括：觸及率、促購度、知名度等</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30" name="矩形 29">
            <a:extLst>
              <a:ext uri="{FF2B5EF4-FFF2-40B4-BE49-F238E27FC236}">
                <a16:creationId xmlns:a16="http://schemas.microsoft.com/office/drawing/2014/main" id="{422E9088-6700-4D2A-9E8D-98008ED07A6C}"/>
              </a:ext>
            </a:extLst>
          </p:cNvPr>
          <p:cNvSpPr/>
          <p:nvPr/>
        </p:nvSpPr>
        <p:spPr>
          <a:xfrm>
            <a:off x="5862474" y="4590221"/>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52084EC2-75DE-63B2-71ED-376F5E086DCC}"/>
              </a:ext>
            </a:extLst>
          </p:cNvPr>
          <p:cNvSpPr/>
          <p:nvPr/>
        </p:nvSpPr>
        <p:spPr>
          <a:xfrm>
            <a:off x="7761381" y="4590221"/>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4" name="左大括号 33">
            <a:extLst>
              <a:ext uri="{FF2B5EF4-FFF2-40B4-BE49-F238E27FC236}">
                <a16:creationId xmlns:a16="http://schemas.microsoft.com/office/drawing/2014/main" id="{A12DA4DC-89DB-4276-32D7-D936FD0AB02F}"/>
              </a:ext>
            </a:extLst>
          </p:cNvPr>
          <p:cNvSpPr/>
          <p:nvPr/>
        </p:nvSpPr>
        <p:spPr>
          <a:xfrm>
            <a:off x="7207132" y="2427551"/>
            <a:ext cx="264989" cy="1315774"/>
          </a:xfrm>
          <a:prstGeom prst="leftBrace">
            <a:avLst>
              <a:gd name="adj1" fmla="val 8333"/>
              <a:gd name="adj2" fmla="val 57584"/>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左大括号 34">
            <a:extLst>
              <a:ext uri="{FF2B5EF4-FFF2-40B4-BE49-F238E27FC236}">
                <a16:creationId xmlns:a16="http://schemas.microsoft.com/office/drawing/2014/main" id="{2C9F6234-104E-B906-17EF-16A46CA0101D}"/>
              </a:ext>
            </a:extLst>
          </p:cNvPr>
          <p:cNvSpPr/>
          <p:nvPr/>
        </p:nvSpPr>
        <p:spPr>
          <a:xfrm flipH="1">
            <a:off x="8426218" y="2424307"/>
            <a:ext cx="264989" cy="1315774"/>
          </a:xfrm>
          <a:prstGeom prst="leftBrace">
            <a:avLst>
              <a:gd name="adj1" fmla="val 8333"/>
              <a:gd name="adj2" fmla="val 57765"/>
            </a:avLst>
          </a:prstGeom>
          <a:ln w="6350">
            <a:solidFill>
              <a:srgbClr val="33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连接符: 肘形 48">
            <a:extLst>
              <a:ext uri="{FF2B5EF4-FFF2-40B4-BE49-F238E27FC236}">
                <a16:creationId xmlns:a16="http://schemas.microsoft.com/office/drawing/2014/main" id="{614E6D2A-082B-B186-707C-5BFC3D952006}"/>
              </a:ext>
            </a:extLst>
          </p:cNvPr>
          <p:cNvCxnSpPr>
            <a:cxnSpLocks/>
            <a:stCxn id="19" idx="3"/>
          </p:cNvCxnSpPr>
          <p:nvPr/>
        </p:nvCxnSpPr>
        <p:spPr>
          <a:xfrm flipH="1">
            <a:off x="484377" y="3086770"/>
            <a:ext cx="10118164" cy="1082893"/>
          </a:xfrm>
          <a:prstGeom prst="bentConnector3">
            <a:avLst>
              <a:gd name="adj1" fmla="val -2259"/>
            </a:avLst>
          </a:prstGeom>
          <a:ln>
            <a:solidFill>
              <a:srgbClr val="336600"/>
            </a:solidFill>
          </a:ln>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86E750E2-9160-D38C-A8D8-00FFD685EDC7}"/>
              </a:ext>
            </a:extLst>
          </p:cNvPr>
          <p:cNvCxnSpPr>
            <a:cxnSpLocks/>
          </p:cNvCxnSpPr>
          <p:nvPr/>
        </p:nvCxnSpPr>
        <p:spPr>
          <a:xfrm rot="16200000" flipH="1">
            <a:off x="283870" y="4370172"/>
            <a:ext cx="796626" cy="395612"/>
          </a:xfrm>
          <a:prstGeom prst="bentConnector3">
            <a:avLst>
              <a:gd name="adj1" fmla="val 99620"/>
            </a:avLst>
          </a:prstGeom>
          <a:ln>
            <a:solidFill>
              <a:srgbClr val="336600"/>
            </a:solidFill>
            <a:headEnd w="med"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401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4" y="746220"/>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廣告主（廠商）與廣告代理商、媒體購買商、媒體公司、公關公司及整合行銷公司五者間之關係</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08CDD64B-A23A-1398-9F76-C7F00CE271E7}"/>
              </a:ext>
            </a:extLst>
          </p:cNvPr>
          <p:cNvSpPr/>
          <p:nvPr/>
        </p:nvSpPr>
        <p:spPr>
          <a:xfrm>
            <a:off x="1303507" y="1732258"/>
            <a:ext cx="876673" cy="3738082"/>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一）</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廣告主</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（廠商）</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F8B2C97B-EDD6-0F58-A70D-100284038A2E}"/>
              </a:ext>
            </a:extLst>
          </p:cNvPr>
          <p:cNvSpPr/>
          <p:nvPr/>
        </p:nvSpPr>
        <p:spPr>
          <a:xfrm>
            <a:off x="3375126" y="1732258"/>
            <a:ext cx="1620000" cy="1116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（二）</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廣告代理商</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000" dirty="0">
                <a:solidFill>
                  <a:schemeClr val="tx1"/>
                </a:solidFill>
                <a:latin typeface="宋体" panose="02010600030101010101" pitchFamily="2" charset="-122"/>
                <a:ea typeface="宋体" panose="02010600030101010101" pitchFamily="2" charset="-122"/>
              </a:rPr>
              <a:t>例如：奧美廣告公司、李奧貝納廣告公司、麥肯廣告公司等</a:t>
            </a:r>
          </a:p>
        </p:txBody>
      </p:sp>
      <p:sp>
        <p:nvSpPr>
          <p:cNvPr id="5" name="矩形 4">
            <a:extLst>
              <a:ext uri="{FF2B5EF4-FFF2-40B4-BE49-F238E27FC236}">
                <a16:creationId xmlns:a16="http://schemas.microsoft.com/office/drawing/2014/main" id="{4D3CF697-0A44-32EF-05CE-05BA284FE38B}"/>
              </a:ext>
            </a:extLst>
          </p:cNvPr>
          <p:cNvSpPr/>
          <p:nvPr/>
        </p:nvSpPr>
        <p:spPr>
          <a:xfrm>
            <a:off x="6184872" y="1732258"/>
            <a:ext cx="1620000" cy="1116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（三）</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媒體代理商</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（或媒體購買公司）</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000" dirty="0">
                <a:solidFill>
                  <a:schemeClr val="tx1"/>
                </a:solidFill>
                <a:latin typeface="宋体" panose="02010600030101010101" pitchFamily="2" charset="-122"/>
                <a:ea typeface="宋体" panose="02010600030101010101" pitchFamily="2" charset="-122"/>
              </a:rPr>
              <a:t>例如：凱洛媒體公司、傳立媒體公司等</a:t>
            </a:r>
          </a:p>
        </p:txBody>
      </p:sp>
      <p:sp>
        <p:nvSpPr>
          <p:cNvPr id="6" name="矩形 5">
            <a:extLst>
              <a:ext uri="{FF2B5EF4-FFF2-40B4-BE49-F238E27FC236}">
                <a16:creationId xmlns:a16="http://schemas.microsoft.com/office/drawing/2014/main" id="{E796CED5-C9C1-1774-5C63-A1A530FCCEA3}"/>
              </a:ext>
            </a:extLst>
          </p:cNvPr>
          <p:cNvSpPr/>
          <p:nvPr/>
        </p:nvSpPr>
        <p:spPr>
          <a:xfrm>
            <a:off x="2185008" y="1813530"/>
            <a:ext cx="117841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C163D699-F74C-B383-067E-613840428873}"/>
              </a:ext>
            </a:extLst>
          </p:cNvPr>
          <p:cNvSpPr/>
          <p:nvPr/>
        </p:nvSpPr>
        <p:spPr>
          <a:xfrm>
            <a:off x="8985111" y="1732258"/>
            <a:ext cx="1620000" cy="1116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四）</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各類媒體公司</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000" dirty="0">
                <a:solidFill>
                  <a:schemeClr val="tx1"/>
                </a:solidFill>
                <a:latin typeface="宋体" panose="02010600030101010101" pitchFamily="2" charset="-122"/>
                <a:ea typeface="宋体" panose="02010600030101010101" pitchFamily="2" charset="-122"/>
              </a:rPr>
              <a:t>例如：無缐電視臺、中國時報、壹周刊、中國廣播公司、雅虎、谷歌等</a:t>
            </a:r>
          </a:p>
        </p:txBody>
      </p:sp>
      <p:sp>
        <p:nvSpPr>
          <p:cNvPr id="10" name="矩形 9">
            <a:extLst>
              <a:ext uri="{FF2B5EF4-FFF2-40B4-BE49-F238E27FC236}">
                <a16:creationId xmlns:a16="http://schemas.microsoft.com/office/drawing/2014/main" id="{B44F9CBF-91F7-BF4D-F1CE-D9E7010B6346}"/>
              </a:ext>
            </a:extLst>
          </p:cNvPr>
          <p:cNvSpPr/>
          <p:nvPr/>
        </p:nvSpPr>
        <p:spPr>
          <a:xfrm>
            <a:off x="5000990" y="1813530"/>
            <a:ext cx="118388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3B777C14-8F5D-E9EE-D18F-D133B1510479}"/>
              </a:ext>
            </a:extLst>
          </p:cNvPr>
          <p:cNvSpPr/>
          <p:nvPr/>
        </p:nvSpPr>
        <p:spPr>
          <a:xfrm>
            <a:off x="7812805" y="1813530"/>
            <a:ext cx="1172182"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5D04419D-453C-636B-F910-6F68EEEEE65E}"/>
              </a:ext>
            </a:extLst>
          </p:cNvPr>
          <p:cNvSpPr/>
          <p:nvPr/>
        </p:nvSpPr>
        <p:spPr>
          <a:xfrm>
            <a:off x="3376713" y="3080349"/>
            <a:ext cx="1620000" cy="1080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（五）</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公關公司</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000" dirty="0">
                <a:solidFill>
                  <a:schemeClr val="tx1"/>
                </a:solidFill>
                <a:latin typeface="宋体" panose="02010600030101010101" pitchFamily="2" charset="-122"/>
                <a:ea typeface="宋体" panose="02010600030101010101" pitchFamily="2" charset="-122"/>
              </a:rPr>
              <a:t>例如：奧美公關、先勢公關、</a:t>
            </a:r>
            <a:r>
              <a:rPr lang="en-US" altLang="zh-CN" sz="1000" dirty="0">
                <a:solidFill>
                  <a:schemeClr val="tx1"/>
                </a:solidFill>
                <a:latin typeface="宋体" panose="02010600030101010101" pitchFamily="2" charset="-122"/>
                <a:ea typeface="宋体" panose="02010600030101010101" pitchFamily="2" charset="-122"/>
              </a:rPr>
              <a:t>21</a:t>
            </a:r>
            <a:r>
              <a:rPr lang="zh-CN" altLang="en-US" sz="1000" dirty="0">
                <a:solidFill>
                  <a:schemeClr val="tx1"/>
                </a:solidFill>
                <a:latin typeface="宋体" panose="02010600030101010101" pitchFamily="2" charset="-122"/>
                <a:ea typeface="宋体" panose="02010600030101010101" pitchFamily="2" charset="-122"/>
              </a:rPr>
              <a:t>世紀公關等</a:t>
            </a:r>
          </a:p>
        </p:txBody>
      </p:sp>
      <p:sp>
        <p:nvSpPr>
          <p:cNvPr id="24" name="矩形 23">
            <a:extLst>
              <a:ext uri="{FF2B5EF4-FFF2-40B4-BE49-F238E27FC236}">
                <a16:creationId xmlns:a16="http://schemas.microsoft.com/office/drawing/2014/main" id="{8D99E47C-3009-AE9D-D53B-CD7B0F4D29C6}"/>
              </a:ext>
            </a:extLst>
          </p:cNvPr>
          <p:cNvSpPr/>
          <p:nvPr/>
        </p:nvSpPr>
        <p:spPr>
          <a:xfrm>
            <a:off x="2180179" y="3161621"/>
            <a:ext cx="1206569"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5AF0EDA2-C5AD-6439-115D-3A45E3D1ADDB}"/>
              </a:ext>
            </a:extLst>
          </p:cNvPr>
          <p:cNvSpPr/>
          <p:nvPr/>
        </p:nvSpPr>
        <p:spPr>
          <a:xfrm>
            <a:off x="3363426" y="4390340"/>
            <a:ext cx="1620000" cy="1080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（六）</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整合行銷</a:t>
            </a:r>
            <a:r>
              <a:rPr lang="zh-CN" altLang="en-US" sz="1200" dirty="0">
                <a:solidFill>
                  <a:schemeClr val="tx1"/>
                </a:solidFill>
                <a:latin typeface="宋体" panose="02010600030101010101" pitchFamily="2" charset="-122"/>
                <a:ea typeface="宋体" panose="02010600030101010101" pitchFamily="2" charset="-122"/>
              </a:rPr>
              <a:t>活動</a:t>
            </a:r>
            <a:r>
              <a:rPr lang="zh-TW" altLang="en-US" sz="1200" dirty="0">
                <a:solidFill>
                  <a:schemeClr val="tx1"/>
                </a:solidFill>
                <a:latin typeface="宋体" panose="02010600030101010101" pitchFamily="2" charset="-122"/>
                <a:ea typeface="宋体" panose="02010600030101010101" pitchFamily="2" charset="-122"/>
              </a:rPr>
              <a:t>公司</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CN" altLang="en-US" sz="1000" dirty="0">
                <a:solidFill>
                  <a:schemeClr val="tx1"/>
                </a:solidFill>
                <a:latin typeface="宋体" panose="02010600030101010101" pitchFamily="2" charset="-122"/>
                <a:ea typeface="宋体" panose="02010600030101010101" pitchFamily="2" charset="-122"/>
              </a:rPr>
              <a:t>例如：亞鏈整合行銷公司、核心整合行銷公司、網擎整合行銷公司等</a:t>
            </a:r>
            <a:endParaRPr lang="zh-TW" altLang="en-US" sz="1000" dirty="0">
              <a:solidFill>
                <a:schemeClr val="tx1"/>
              </a:solidFill>
              <a:latin typeface="宋体" panose="02010600030101010101" pitchFamily="2" charset="-122"/>
              <a:ea typeface="宋体" panose="02010600030101010101" pitchFamily="2" charset="-122"/>
            </a:endParaRPr>
          </a:p>
        </p:txBody>
      </p:sp>
      <p:sp>
        <p:nvSpPr>
          <p:cNvPr id="26" name="矩形 25">
            <a:extLst>
              <a:ext uri="{FF2B5EF4-FFF2-40B4-BE49-F238E27FC236}">
                <a16:creationId xmlns:a16="http://schemas.microsoft.com/office/drawing/2014/main" id="{9BEBC347-CFAD-205A-FE62-38F3C5CFF708}"/>
              </a:ext>
            </a:extLst>
          </p:cNvPr>
          <p:cNvSpPr/>
          <p:nvPr/>
        </p:nvSpPr>
        <p:spPr>
          <a:xfrm>
            <a:off x="2180179" y="4468560"/>
            <a:ext cx="1190121"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6862EC73-6130-26C6-3B9C-7790BDBED1BC}"/>
              </a:ext>
            </a:extLst>
          </p:cNvPr>
          <p:cNvSpPr/>
          <p:nvPr/>
        </p:nvSpPr>
        <p:spPr>
          <a:xfrm>
            <a:off x="2183618" y="1447371"/>
            <a:ext cx="1186681" cy="568041"/>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委託廣告片製作及創意</a:t>
            </a:r>
            <a:endParaRPr lang="zh-TW" altLang="en-US" sz="1100" dirty="0">
              <a:solidFill>
                <a:srgbClr val="FF0000"/>
              </a:solidFill>
              <a:latin typeface="Times New Roman" pitchFamily="18" charset="0"/>
              <a:cs typeface="Times New Roman" pitchFamily="18" charset="0"/>
            </a:endParaRPr>
          </a:p>
        </p:txBody>
      </p:sp>
      <p:sp>
        <p:nvSpPr>
          <p:cNvPr id="28" name="矩形 27">
            <a:extLst>
              <a:ext uri="{FF2B5EF4-FFF2-40B4-BE49-F238E27FC236}">
                <a16:creationId xmlns:a16="http://schemas.microsoft.com/office/drawing/2014/main" id="{3BE15930-6568-3C0D-B351-F0BDE41E8D52}"/>
              </a:ext>
            </a:extLst>
          </p:cNvPr>
          <p:cNvSpPr/>
          <p:nvPr/>
        </p:nvSpPr>
        <p:spPr>
          <a:xfrm>
            <a:off x="4998193" y="1447371"/>
            <a:ext cx="1186681" cy="568041"/>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委託媒體企劃及媒體購買</a:t>
            </a:r>
            <a:endParaRPr lang="zh-TW" altLang="en-US" sz="1100" dirty="0">
              <a:solidFill>
                <a:srgbClr val="FF00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65C383D5-79A4-EFE2-37C8-EA979BFBCA58}"/>
              </a:ext>
            </a:extLst>
          </p:cNvPr>
          <p:cNvSpPr/>
          <p:nvPr/>
        </p:nvSpPr>
        <p:spPr>
          <a:xfrm>
            <a:off x="7798305" y="1320413"/>
            <a:ext cx="1186681" cy="821956"/>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訂購媒體版面、時間、次數等，要求置入行銷</a:t>
            </a:r>
            <a:endParaRPr lang="zh-TW" altLang="en-US" sz="1100" dirty="0">
              <a:solidFill>
                <a:srgbClr val="FF00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9B572849-1154-887F-5800-EA380489F77E}"/>
              </a:ext>
            </a:extLst>
          </p:cNvPr>
          <p:cNvSpPr/>
          <p:nvPr/>
        </p:nvSpPr>
        <p:spPr>
          <a:xfrm>
            <a:off x="2180179" y="2873982"/>
            <a:ext cx="1194948" cy="569771"/>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公關活動及公關報導之協助</a:t>
            </a:r>
            <a:endParaRPr lang="zh-TW" altLang="en-US" sz="1100" dirty="0">
              <a:solidFill>
                <a:srgbClr val="FF000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8FEEF9FD-6B19-E0B5-5459-B80C5FF4AC87}"/>
              </a:ext>
            </a:extLst>
          </p:cNvPr>
          <p:cNvSpPr/>
          <p:nvPr/>
        </p:nvSpPr>
        <p:spPr>
          <a:xfrm>
            <a:off x="2180180" y="4184540"/>
            <a:ext cx="1196534" cy="569771"/>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購買整合行銷傳播企劃專案</a:t>
            </a:r>
            <a:endParaRPr lang="zh-TW" altLang="en-US" sz="11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011866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403718" y="629488"/>
            <a:ext cx="10701439"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廣告公司對廣告主（廠商）的「廣告提案」三部曲</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7C4C3984-8202-10DE-041C-056024226AE0}"/>
              </a:ext>
            </a:extLst>
          </p:cNvPr>
          <p:cNvSpPr/>
          <p:nvPr/>
        </p:nvSpPr>
        <p:spPr>
          <a:xfrm>
            <a:off x="403718" y="1147295"/>
            <a:ext cx="316800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（一</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r>
              <a:rPr lang="zh-TW" altLang="en-US" sz="1200" dirty="0">
                <a:solidFill>
                  <a:schemeClr val="tx1"/>
                </a:solidFill>
                <a:latin typeface="宋体" panose="02010600030101010101" pitchFamily="2" charset="-122"/>
                <a:ea typeface="宋体" panose="02010600030101010101" pitchFamily="2" charset="-122"/>
              </a:rPr>
              <a:t>「市場分析與廣告策略」報告，主要由行銷企劃部負責。</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4C785620-CAD6-0DE8-63B4-9145B3BC4810}"/>
              </a:ext>
            </a:extLst>
          </p:cNvPr>
          <p:cNvSpPr/>
          <p:nvPr/>
        </p:nvSpPr>
        <p:spPr>
          <a:xfrm>
            <a:off x="4167596" y="1147295"/>
            <a:ext cx="3167428"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（二）</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r>
              <a:rPr lang="zh-TW" altLang="en-US" sz="1200" dirty="0">
                <a:solidFill>
                  <a:schemeClr val="tx1"/>
                </a:solidFill>
                <a:latin typeface="宋体" panose="02010600030101010101" pitchFamily="2" charset="-122"/>
                <a:ea typeface="宋体" panose="02010600030101010101" pitchFamily="2" charset="-122"/>
              </a:rPr>
              <a:t>「影視廣告（</a:t>
            </a:r>
            <a:r>
              <a:rPr lang="en-US" altLang="zh-TW"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commercial film</a:t>
            </a:r>
            <a:r>
              <a:rPr lang="en-US" altLang="zh-TW" sz="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CF</a:t>
            </a:r>
            <a:r>
              <a:rPr lang="zh-TW" altLang="en-US" sz="1200" dirty="0">
                <a:solidFill>
                  <a:schemeClr val="tx1"/>
                </a:solidFill>
                <a:latin typeface="宋体" panose="02010600030101010101" pitchFamily="2" charset="-122"/>
                <a:ea typeface="宋体" panose="02010600030101010101" pitchFamily="2" charset="-122"/>
              </a:rPr>
              <a:t>）創意表現與脚本説明」報告，主要由創意部負責。</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E8BCBE93-14F8-B07F-69FE-C0AF6E01E0A5}"/>
              </a:ext>
            </a:extLst>
          </p:cNvPr>
          <p:cNvSpPr/>
          <p:nvPr/>
        </p:nvSpPr>
        <p:spPr>
          <a:xfrm>
            <a:off x="3575458" y="1228567"/>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0C161335-6207-98D8-5F3D-A4AD7ABAE51F}"/>
              </a:ext>
            </a:extLst>
          </p:cNvPr>
          <p:cNvSpPr/>
          <p:nvPr/>
        </p:nvSpPr>
        <p:spPr>
          <a:xfrm>
            <a:off x="7937157" y="1147295"/>
            <a:ext cx="316800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（三</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r>
              <a:rPr lang="zh-TW" altLang="en-US" sz="1200" dirty="0">
                <a:solidFill>
                  <a:schemeClr val="tx1"/>
                </a:solidFill>
                <a:latin typeface="宋体" panose="02010600030101010101" pitchFamily="2" charset="-122"/>
                <a:ea typeface="宋体" panose="02010600030101010101" pitchFamily="2" charset="-122"/>
              </a:rPr>
              <a:t>「媒體企劃與媒體購買」報告，主要由媒體部負責。</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C5BF9B9F-20D2-CE37-D867-2AEE20475291}"/>
              </a:ext>
            </a:extLst>
          </p:cNvPr>
          <p:cNvSpPr/>
          <p:nvPr/>
        </p:nvSpPr>
        <p:spPr>
          <a:xfrm>
            <a:off x="7345111" y="1228567"/>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790A2ADF-6DFB-D8E1-FB6D-0A60EED3D53B}"/>
              </a:ext>
            </a:extLst>
          </p:cNvPr>
          <p:cNvSpPr/>
          <p:nvPr/>
        </p:nvSpPr>
        <p:spPr>
          <a:xfrm>
            <a:off x="410201" y="2058447"/>
            <a:ext cx="3155262" cy="3792239"/>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a:t>
            </a:r>
            <a:r>
              <a:rPr lang="zh-TW" altLang="en-US" sz="1000" dirty="0">
                <a:solidFill>
                  <a:schemeClr val="tx1"/>
                </a:solidFill>
                <a:latin typeface="宋体" panose="02010600030101010101" pitchFamily="2" charset="-122"/>
                <a:ea typeface="宋体" panose="02010600030101010101" pitchFamily="2" charset="-122"/>
              </a:rPr>
              <a:t>、本行業的角色與功能為何？</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2</a:t>
            </a:r>
            <a:r>
              <a:rPr lang="zh-TW" altLang="en-US" sz="1000" dirty="0">
                <a:solidFill>
                  <a:schemeClr val="tx1"/>
                </a:solidFill>
                <a:latin typeface="宋体" panose="02010600030101010101" pitchFamily="2" charset="-122"/>
                <a:ea typeface="宋体" panose="02010600030101010101" pitchFamily="2" charset="-122"/>
              </a:rPr>
              <a:t>、本產品的特性如何？</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3</a:t>
            </a:r>
            <a:r>
              <a:rPr lang="zh-TW" altLang="en-US" sz="1000" dirty="0">
                <a:solidFill>
                  <a:schemeClr val="tx1"/>
                </a:solidFill>
                <a:latin typeface="宋体" panose="02010600030101010101" pitchFamily="2" charset="-122"/>
                <a:ea typeface="宋体" panose="02010600030101010101" pitchFamily="2" charset="-122"/>
              </a:rPr>
              <a:t>、消費者的需求是什麽？要如何滿足？如何切入？</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4</a:t>
            </a:r>
            <a:r>
              <a:rPr lang="zh-TW" altLang="en-US" sz="1000" dirty="0">
                <a:solidFill>
                  <a:schemeClr val="tx1"/>
                </a:solidFill>
                <a:latin typeface="宋体" panose="02010600030101010101" pitchFamily="2" charset="-122"/>
                <a:ea typeface="宋体" panose="02010600030101010101" pitchFamily="2" charset="-122"/>
              </a:rPr>
              <a:t>、本品牌是什麽？定位在哪裏？定位的獨特性？</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5</a:t>
            </a:r>
            <a:r>
              <a:rPr lang="zh-TW" altLang="en-US" sz="1000" dirty="0">
                <a:solidFill>
                  <a:schemeClr val="tx1"/>
                </a:solidFill>
                <a:latin typeface="宋体" panose="02010600030101010101" pitchFamily="2" charset="-122"/>
                <a:ea typeface="宋体" panose="02010600030101010101" pitchFamily="2" charset="-122"/>
              </a:rPr>
              <a:t>、我們聼見了（來自各經銷商、各門市店、各加盟店、各消費群、各會員顧客的深度訪談）</a:t>
            </a:r>
            <a:r>
              <a:rPr lang="zh-CN" altLang="en-US" sz="1000" dirty="0">
                <a:solidFill>
                  <a:schemeClr val="tx1"/>
                </a:solidFill>
                <a:latin typeface="宋体" panose="02010600030101010101" pitchFamily="2" charset="-122"/>
                <a:ea typeface="宋体" panose="02010600030101010101" pitchFamily="2" charset="-122"/>
              </a:rPr>
              <a:t>。</a:t>
            </a:r>
            <a:endParaRPr lang="zh-TW" altLang="en-US" sz="1000" dirty="0">
              <a:solidFill>
                <a:schemeClr val="tx1"/>
              </a:solidFill>
              <a:latin typeface="宋体" panose="02010600030101010101" pitchFamily="2" charset="-122"/>
              <a:ea typeface="宋体" panose="02010600030101010101" pitchFamily="2" charset="-122"/>
            </a:endParaRP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6</a:t>
            </a:r>
            <a:r>
              <a:rPr lang="zh-TW" altLang="en-US" sz="1000" dirty="0">
                <a:solidFill>
                  <a:schemeClr val="tx1"/>
                </a:solidFill>
                <a:latin typeface="宋体" panose="02010600030101010101" pitchFamily="2" charset="-122"/>
                <a:ea typeface="宋体" panose="02010600030101010101" pitchFamily="2" charset="-122"/>
              </a:rPr>
              <a:t>、各競爭品牌傳播訴求比較</a:t>
            </a:r>
            <a:r>
              <a:rPr lang="zh-CN" altLang="en-US" sz="1000" dirty="0">
                <a:solidFill>
                  <a:schemeClr val="tx1"/>
                </a:solidFill>
                <a:latin typeface="宋体" panose="02010600030101010101" pitchFamily="2" charset="-122"/>
                <a:ea typeface="宋体" panose="02010600030101010101" pitchFamily="2" charset="-122"/>
              </a:rPr>
              <a:t>。</a:t>
            </a:r>
            <a:endParaRPr lang="zh-TW" altLang="en-US" sz="1000" dirty="0">
              <a:solidFill>
                <a:schemeClr val="tx1"/>
              </a:solidFill>
              <a:latin typeface="宋体" panose="02010600030101010101" pitchFamily="2" charset="-122"/>
              <a:ea typeface="宋体" panose="02010600030101010101" pitchFamily="2" charset="-122"/>
            </a:endParaRP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7</a:t>
            </a:r>
            <a:r>
              <a:rPr lang="zh-TW" altLang="en-US" sz="1000" dirty="0">
                <a:solidFill>
                  <a:schemeClr val="tx1"/>
                </a:solidFill>
                <a:latin typeface="宋体" panose="02010600030101010101" pitchFamily="2" charset="-122"/>
                <a:ea typeface="宋体" panose="02010600030101010101" pitchFamily="2" charset="-122"/>
              </a:rPr>
              <a:t>、檢視本品牌：態勢分析（</a:t>
            </a:r>
            <a:r>
              <a:rPr lang="en-US" altLang="zh-TW" sz="1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Strengths Weakness Opportunity Threats</a:t>
            </a:r>
            <a:r>
              <a:rPr lang="en-US" altLang="zh-TW" sz="1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SWOT</a:t>
            </a:r>
            <a:r>
              <a:rPr lang="zh-TW" altLang="en-US" sz="1000" dirty="0">
                <a:solidFill>
                  <a:schemeClr val="tx1"/>
                </a:solidFill>
                <a:latin typeface="宋体" panose="02010600030101010101" pitchFamily="2" charset="-122"/>
                <a:ea typeface="宋体" panose="02010600030101010101" pitchFamily="2" charset="-122"/>
              </a:rPr>
              <a:t>）、優劣勢分析為何？</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8</a:t>
            </a:r>
            <a:r>
              <a:rPr lang="zh-TW" altLang="en-US" sz="1000" dirty="0">
                <a:solidFill>
                  <a:schemeClr val="tx1"/>
                </a:solidFill>
                <a:latin typeface="宋体" panose="02010600030101010101" pitchFamily="2" charset="-122"/>
                <a:ea typeface="宋体" panose="02010600030101010101" pitchFamily="2" charset="-122"/>
              </a:rPr>
              <a:t>、對競爭對手的觀察分析？</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9</a:t>
            </a:r>
            <a:r>
              <a:rPr lang="zh-TW" altLang="en-US" sz="1000" dirty="0">
                <a:solidFill>
                  <a:schemeClr val="tx1"/>
                </a:solidFill>
                <a:latin typeface="宋体" panose="02010600030101010101" pitchFamily="2" charset="-122"/>
                <a:ea typeface="宋体" panose="02010600030101010101" pitchFamily="2" charset="-122"/>
              </a:rPr>
              <a:t>、廣告目標在哪裏？</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10</a:t>
            </a:r>
            <a:r>
              <a:rPr lang="zh-TW" altLang="en-US" sz="1000" dirty="0">
                <a:solidFill>
                  <a:schemeClr val="tx1"/>
                </a:solidFill>
                <a:latin typeface="宋体" panose="02010600030101010101" pitchFamily="2" charset="-122"/>
                <a:ea typeface="宋体" panose="02010600030101010101" pitchFamily="2" charset="-122"/>
              </a:rPr>
              <a:t>、策略思考點是什麽？</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11</a:t>
            </a:r>
            <a:r>
              <a:rPr lang="zh-TW" altLang="en-US" sz="1000" dirty="0">
                <a:solidFill>
                  <a:schemeClr val="tx1"/>
                </a:solidFill>
                <a:latin typeface="宋体" panose="02010600030101010101" pitchFamily="2" charset="-122"/>
                <a:ea typeface="宋体" panose="02010600030101010101" pitchFamily="2" charset="-122"/>
              </a:rPr>
              <a:t>、廣告主張與廣告策略是什麽？</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12</a:t>
            </a:r>
            <a:r>
              <a:rPr lang="zh-TW" altLang="en-US" sz="1000" dirty="0">
                <a:solidFill>
                  <a:schemeClr val="tx1"/>
                </a:solidFill>
                <a:latin typeface="宋体" panose="02010600030101010101" pitchFamily="2" charset="-122"/>
                <a:ea typeface="宋体" panose="02010600030101010101" pitchFamily="2" charset="-122"/>
              </a:rPr>
              <a:t>、消費者心裏洞察？</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13</a:t>
            </a:r>
            <a:r>
              <a:rPr lang="zh-TW" altLang="en-US" sz="1000" dirty="0">
                <a:solidFill>
                  <a:schemeClr val="tx1"/>
                </a:solidFill>
                <a:latin typeface="宋体" panose="02010600030101010101" pitchFamily="2" charset="-122"/>
                <a:ea typeface="宋体" panose="02010600030101010101" pitchFamily="2" charset="-122"/>
              </a:rPr>
              <a:t>、品牌主張是什麽？</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14</a:t>
            </a:r>
            <a:r>
              <a:rPr lang="zh-TW" altLang="en-US" sz="1000" dirty="0">
                <a:solidFill>
                  <a:schemeClr val="tx1"/>
                </a:solidFill>
                <a:latin typeface="宋体" panose="02010600030101010101" pitchFamily="2" charset="-122"/>
                <a:ea typeface="宋体" panose="02010600030101010101" pitchFamily="2" charset="-122"/>
              </a:rPr>
              <a:t>、創意提案與廣告如何表現</a:t>
            </a:r>
            <a:r>
              <a:rPr lang="zh-CN" altLang="en-US" sz="1000" dirty="0">
                <a:solidFill>
                  <a:schemeClr val="tx1"/>
                </a:solidFill>
                <a:latin typeface="宋体" panose="02010600030101010101" pitchFamily="2" charset="-122"/>
                <a:ea typeface="宋体" panose="02010600030101010101" pitchFamily="2" charset="-122"/>
              </a:rPr>
              <a:t>？</a:t>
            </a:r>
            <a:endParaRPr lang="zh-TW" altLang="en-US" sz="1000" dirty="0">
              <a:solidFill>
                <a:schemeClr val="tx1"/>
              </a:solidFill>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B6D1CFF5-BE34-D614-6CBB-72EDCA86E27B}"/>
              </a:ext>
            </a:extLst>
          </p:cNvPr>
          <p:cNvSpPr/>
          <p:nvPr/>
        </p:nvSpPr>
        <p:spPr>
          <a:xfrm>
            <a:off x="4163764" y="2058447"/>
            <a:ext cx="3167429" cy="3792239"/>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a:t>
            </a:r>
            <a:r>
              <a:rPr lang="zh-TW" altLang="en-US" sz="1000" dirty="0">
                <a:solidFill>
                  <a:schemeClr val="tx1"/>
                </a:solidFill>
                <a:latin typeface="宋体" panose="02010600030101010101" pitchFamily="2" charset="-122"/>
                <a:ea typeface="宋体" panose="02010600030101010101" pitchFamily="2" charset="-122"/>
              </a:rPr>
              <a:t>、分鏡脚本（含文字脚本）</a:t>
            </a:r>
            <a:r>
              <a:rPr lang="zh-CN" altLang="en-US" sz="1000" dirty="0">
                <a:solidFill>
                  <a:schemeClr val="tx1"/>
                </a:solidFill>
                <a:latin typeface="宋体" panose="02010600030101010101" pitchFamily="2" charset="-122"/>
                <a:ea typeface="宋体" panose="02010600030101010101" pitchFamily="2" charset="-122"/>
              </a:rPr>
              <a:t>。</a:t>
            </a:r>
            <a:endParaRPr lang="zh-TW" altLang="en-US" sz="1000" dirty="0">
              <a:solidFill>
                <a:schemeClr val="tx1"/>
              </a:solidFill>
              <a:latin typeface="宋体" panose="02010600030101010101" pitchFamily="2" charset="-122"/>
              <a:ea typeface="宋体" panose="02010600030101010101" pitchFamily="2" charset="-122"/>
            </a:endParaRP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2</a:t>
            </a:r>
            <a:r>
              <a:rPr lang="zh-TW" altLang="en-US" sz="1000" dirty="0">
                <a:solidFill>
                  <a:schemeClr val="tx1"/>
                </a:solidFill>
                <a:latin typeface="宋体" panose="02010600030101010101" pitchFamily="2" charset="-122"/>
                <a:ea typeface="宋体" panose="02010600030101010101" pitchFamily="2" charset="-122"/>
              </a:rPr>
              <a:t>、幾支？篇名為何？秒數多少？</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3</a:t>
            </a:r>
            <a:r>
              <a:rPr lang="zh-TW" altLang="en-US" sz="1000" dirty="0">
                <a:solidFill>
                  <a:schemeClr val="tx1"/>
                </a:solidFill>
                <a:latin typeface="宋体" panose="02010600030101010101" pitchFamily="2" charset="-122"/>
                <a:ea typeface="宋体" panose="02010600030101010101" pitchFamily="2" charset="-122"/>
              </a:rPr>
              <a:t>、檢視廣告創意的重點何在？</a:t>
            </a:r>
          </a:p>
        </p:txBody>
      </p:sp>
      <p:sp>
        <p:nvSpPr>
          <p:cNvPr id="13" name="矩形 12">
            <a:extLst>
              <a:ext uri="{FF2B5EF4-FFF2-40B4-BE49-F238E27FC236}">
                <a16:creationId xmlns:a16="http://schemas.microsoft.com/office/drawing/2014/main" id="{B5FD4620-37FE-5186-3EBF-4EB2CDEE4C5A}"/>
              </a:ext>
            </a:extLst>
          </p:cNvPr>
          <p:cNvSpPr/>
          <p:nvPr/>
        </p:nvSpPr>
        <p:spPr>
          <a:xfrm>
            <a:off x="7937157" y="2058447"/>
            <a:ext cx="3167429" cy="3792239"/>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en-US" altLang="zh-TW" sz="1000" dirty="0">
                <a:solidFill>
                  <a:schemeClr val="tx1"/>
                </a:solidFill>
                <a:latin typeface="宋体" panose="02010600030101010101" pitchFamily="2" charset="-122"/>
                <a:ea typeface="宋体" panose="02010600030101010101" pitchFamily="2" charset="-122"/>
              </a:rPr>
              <a:t>1</a:t>
            </a:r>
            <a:r>
              <a:rPr lang="zh-TW" altLang="en-US" sz="1000" dirty="0">
                <a:solidFill>
                  <a:schemeClr val="tx1"/>
                </a:solidFill>
                <a:latin typeface="宋体" panose="02010600030101010101" pitchFamily="2" charset="-122"/>
                <a:ea typeface="宋体" panose="02010600030101010101" pitchFamily="2" charset="-122"/>
              </a:rPr>
              <a:t>、此次預算將配置在哪些媒體上面？百分比各占多少？</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2</a:t>
            </a:r>
            <a:r>
              <a:rPr lang="zh-TW" altLang="en-US" sz="1000" dirty="0">
                <a:solidFill>
                  <a:schemeClr val="tx1"/>
                </a:solidFill>
                <a:latin typeface="宋体" panose="02010600030101010101" pitchFamily="2" charset="-122"/>
                <a:ea typeface="宋体" panose="02010600030101010101" pitchFamily="2" charset="-122"/>
              </a:rPr>
              <a:t>、電視媒體將配置在哪些頻道？哪些節目？哪些時段？</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3</a:t>
            </a:r>
            <a:r>
              <a:rPr lang="zh-TW" altLang="en-US" sz="1000" dirty="0">
                <a:solidFill>
                  <a:schemeClr val="tx1"/>
                </a:solidFill>
                <a:latin typeface="宋体" panose="02010600030101010101" pitchFamily="2" charset="-122"/>
                <a:ea typeface="宋体" panose="02010600030101010101" pitchFamily="2" charset="-122"/>
              </a:rPr>
              <a:t>、報紙媒體將配置在哪些報紙？哪些版面？哪些大小篇幅？（全二十、全十、半、刊頭等）</a:t>
            </a:r>
            <a:r>
              <a:rPr lang="zh-CN" altLang="en-US" sz="1000" dirty="0">
                <a:solidFill>
                  <a:schemeClr val="tx1"/>
                </a:solidFill>
                <a:latin typeface="宋体" panose="02010600030101010101" pitchFamily="2" charset="-122"/>
                <a:ea typeface="宋体" panose="02010600030101010101" pitchFamily="2" charset="-122"/>
              </a:rPr>
              <a:t>。</a:t>
            </a:r>
            <a:endParaRPr lang="zh-TW" altLang="en-US" sz="1000" dirty="0">
              <a:solidFill>
                <a:schemeClr val="tx1"/>
              </a:solidFill>
              <a:latin typeface="宋体" panose="02010600030101010101" pitchFamily="2" charset="-122"/>
              <a:ea typeface="宋体" panose="02010600030101010101" pitchFamily="2" charset="-122"/>
            </a:endParaRP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4</a:t>
            </a:r>
            <a:r>
              <a:rPr lang="zh-TW" altLang="en-US" sz="1000" dirty="0">
                <a:solidFill>
                  <a:schemeClr val="tx1"/>
                </a:solidFill>
                <a:latin typeface="宋体" panose="02010600030101010101" pitchFamily="2" charset="-122"/>
                <a:ea typeface="宋体" panose="02010600030101010101" pitchFamily="2" charset="-122"/>
              </a:rPr>
              <a:t>、雜誌、廣播、網路的配置又如何？</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5</a:t>
            </a:r>
            <a:r>
              <a:rPr lang="zh-TW" altLang="en-US" sz="1000" dirty="0">
                <a:solidFill>
                  <a:schemeClr val="tx1"/>
                </a:solidFill>
                <a:latin typeface="宋体" panose="02010600030101010101" pitchFamily="2" charset="-122"/>
                <a:ea typeface="宋体" panose="02010600030101010101" pitchFamily="2" charset="-122"/>
              </a:rPr>
              <a:t>、戶外看板（公車廣告、捷運廣告、包墻廣告等）配置又如何？</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6</a:t>
            </a:r>
            <a:r>
              <a:rPr lang="zh-TW" altLang="en-US" sz="1000" dirty="0">
                <a:solidFill>
                  <a:schemeClr val="tx1"/>
                </a:solidFill>
                <a:latin typeface="宋体" panose="02010600030101010101" pitchFamily="2" charset="-122"/>
                <a:ea typeface="宋体" panose="02010600030101010101" pitchFamily="2" charset="-122"/>
              </a:rPr>
              <a:t>、公共關係（</a:t>
            </a:r>
            <a:r>
              <a:rPr lang="en-US" altLang="zh-TW" sz="1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 Relations</a:t>
            </a:r>
            <a:r>
              <a:rPr lang="en-US" altLang="zh-TW" sz="1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PR</a:t>
            </a:r>
            <a:r>
              <a:rPr lang="zh-TW" altLang="en-US" sz="1000" dirty="0">
                <a:solidFill>
                  <a:schemeClr val="tx1"/>
                </a:solidFill>
                <a:latin typeface="宋体" panose="02010600030101010101" pitchFamily="2" charset="-122"/>
                <a:ea typeface="宋体" panose="02010600030101010101" pitchFamily="2" charset="-122"/>
              </a:rPr>
              <a:t>）活動要舉辦哪些活動？有幾場？預估金額多少？</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7</a:t>
            </a:r>
            <a:r>
              <a:rPr lang="zh-TW" altLang="en-US" sz="1000" dirty="0">
                <a:solidFill>
                  <a:schemeClr val="tx1"/>
                </a:solidFill>
                <a:latin typeface="宋体" panose="02010600030101010101" pitchFamily="2" charset="-122"/>
                <a:ea typeface="宋体" panose="02010600030101010101" pitchFamily="2" charset="-122"/>
              </a:rPr>
              <a:t>、此次預算的時間表將從何時開始？哪些期間是重點轟炸期？高峰期與平常期各配置多少百分比？</a:t>
            </a:r>
          </a:p>
          <a:p>
            <a:pPr>
              <a:lnSpc>
                <a:spcPct val="150000"/>
              </a:lnSpc>
            </a:pPr>
            <a:r>
              <a:rPr lang="en-US" altLang="zh-TW" sz="1000" dirty="0">
                <a:solidFill>
                  <a:schemeClr val="tx1"/>
                </a:solidFill>
                <a:latin typeface="宋体" panose="02010600030101010101" pitchFamily="2" charset="-122"/>
                <a:ea typeface="宋体" panose="02010600030101010101" pitchFamily="2" charset="-122"/>
              </a:rPr>
              <a:t>8</a:t>
            </a:r>
            <a:r>
              <a:rPr lang="zh-TW" altLang="en-US" sz="1000" dirty="0">
                <a:solidFill>
                  <a:schemeClr val="tx1"/>
                </a:solidFill>
                <a:latin typeface="宋体" panose="02010600030101010101" pitchFamily="2" charset="-122"/>
                <a:ea typeface="宋体" panose="02010600030101010101" pitchFamily="2" charset="-122"/>
              </a:rPr>
              <a:t>、此次預算的託播時程明細暗示表（</a:t>
            </a:r>
            <a:r>
              <a:rPr lang="en-US" altLang="zh-TW" sz="1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Cue</a:t>
            </a:r>
            <a:r>
              <a:rPr lang="zh-TW" altLang="en-US" sz="1000" dirty="0">
                <a:solidFill>
                  <a:schemeClr val="tx1"/>
                </a:solidFill>
                <a:latin typeface="宋体" panose="02010600030101010101" pitchFamily="2" charset="-122"/>
                <a:ea typeface="宋体" panose="02010600030101010101" pitchFamily="2" charset="-122"/>
              </a:rPr>
              <a:t>）及刊出明細表為何？</a:t>
            </a:r>
          </a:p>
        </p:txBody>
      </p:sp>
    </p:spTree>
    <p:extLst>
      <p:ext uri="{BB962C8B-B14F-4D97-AF65-F5344CB8AC3E}">
        <p14:creationId xmlns:p14="http://schemas.microsoft.com/office/powerpoint/2010/main" val="42171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zh-CN" altLang="en-US" sz="900" dirty="0">
                <a:solidFill>
                  <a:srgbClr val="000000"/>
                </a:solidFill>
                <a:latin typeface="Times New Roman" pitchFamily="18" charset="0"/>
                <a:cs typeface="Times New Roman" pitchFamily="18" charset="0"/>
              </a:rPr>
              <a:t> 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市場需求</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Demand</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市場潛量</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Market Potential</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、市場占有率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 Share</a:t>
            </a:r>
            <a:r>
              <a:rPr kumimoji="0" lang="en-US" altLang="zh-TW"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543578" y="711984"/>
            <a:ext cx="10434918"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市場總潛量（</a:t>
            </a:r>
            <a:r>
              <a:rPr lang="en-US" altLang="zh-TW" sz="1100" dirty="0">
                <a:solidFill>
                  <a:srgbClr val="4D4D4D"/>
                </a:solidFill>
                <a:latin typeface="Times New Roman" pitchFamily="18" charset="0"/>
                <a:cs typeface="Times New Roman" pitchFamily="18" charset="0"/>
              </a:rPr>
              <a:t>Total Market Potential</a:t>
            </a:r>
            <a:r>
              <a:rPr lang="zh-TW" altLang="en-US" sz="1100" dirty="0">
                <a:solidFill>
                  <a:srgbClr val="4D4D4D"/>
                </a:solidFill>
                <a:latin typeface="Times New Roman" pitchFamily="18" charset="0"/>
                <a:cs typeface="Times New Roman" pitchFamily="18" charset="0"/>
              </a:rPr>
              <a:t>）</a:t>
            </a:r>
          </a:p>
          <a:p>
            <a:pPr>
              <a:lnSpc>
                <a:spcPct val="150000"/>
              </a:lnSpc>
            </a:pPr>
            <a:r>
              <a:rPr lang="zh-TW" altLang="en-US" sz="1100" dirty="0">
                <a:solidFill>
                  <a:srgbClr val="4D4D4D"/>
                </a:solidFill>
                <a:latin typeface="Times New Roman" pitchFamily="18" charset="0"/>
                <a:cs typeface="Times New Roman" pitchFamily="18" charset="0"/>
              </a:rPr>
              <a:t>所謂市場總潛量乃是在一定的環境條件下、一定的期間及一定的產業行銷努力水準下，產業内所有公司所可能達到的最高銷售量（或金額），亦即：</a:t>
            </a:r>
          </a:p>
          <a:p>
            <a:pPr>
              <a:lnSpc>
                <a:spcPct val="150000"/>
              </a:lnSpc>
            </a:pPr>
            <a:r>
              <a:rPr lang="en-US" altLang="zh-TW" sz="1100" dirty="0">
                <a:solidFill>
                  <a:srgbClr val="4D4D4D"/>
                </a:solidFill>
                <a:latin typeface="Times New Roman" pitchFamily="18" charset="0"/>
                <a:cs typeface="Times New Roman" pitchFamily="18" charset="0"/>
              </a:rPr>
              <a:t>Q = n(</a:t>
            </a:r>
            <a:r>
              <a:rPr lang="zh-TW" altLang="en-US" sz="1100" dirty="0">
                <a:solidFill>
                  <a:srgbClr val="4D4D4D"/>
                </a:solidFill>
                <a:latin typeface="Times New Roman" pitchFamily="18" charset="0"/>
                <a:cs typeface="Times New Roman" pitchFamily="18" charset="0"/>
              </a:rPr>
              <a:t>購買總人數</a:t>
            </a:r>
            <a:r>
              <a:rPr lang="en-US" altLang="zh-TW" sz="1100" dirty="0">
                <a:solidFill>
                  <a:srgbClr val="4D4D4D"/>
                </a:solidFill>
                <a:latin typeface="Times New Roman" pitchFamily="18" charset="0"/>
                <a:cs typeface="Times New Roman" pitchFamily="18" charset="0"/>
              </a:rPr>
              <a:t>) × p(</a:t>
            </a:r>
            <a:r>
              <a:rPr lang="zh-TW" altLang="en-US" sz="1100" dirty="0">
                <a:solidFill>
                  <a:srgbClr val="4D4D4D"/>
                </a:solidFill>
                <a:latin typeface="Times New Roman" pitchFamily="18" charset="0"/>
                <a:cs typeface="Times New Roman" pitchFamily="18" charset="0"/>
              </a:rPr>
              <a:t>單價</a:t>
            </a:r>
            <a:r>
              <a:rPr lang="en-US" altLang="zh-TW" sz="1100" dirty="0">
                <a:solidFill>
                  <a:srgbClr val="4D4D4D"/>
                </a:solidFill>
                <a:latin typeface="Times New Roman" pitchFamily="18" charset="0"/>
                <a:cs typeface="Times New Roman" pitchFamily="18" charset="0"/>
              </a:rPr>
              <a:t>) × q(</a:t>
            </a:r>
            <a:r>
              <a:rPr lang="zh-TW" altLang="en-US" sz="1100" dirty="0">
                <a:solidFill>
                  <a:srgbClr val="4D4D4D"/>
                </a:solidFill>
                <a:latin typeface="Times New Roman" pitchFamily="18" charset="0"/>
                <a:cs typeface="Times New Roman" pitchFamily="18" charset="0"/>
              </a:rPr>
              <a:t>每人購買數量</a:t>
            </a:r>
            <a:r>
              <a:rPr lang="en-US" altLang="zh-TW"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431F1D7F-EADA-75AB-1D80-BE87105E23E0}"/>
              </a:ext>
            </a:extLst>
          </p:cNvPr>
          <p:cNvSpPr/>
          <p:nvPr/>
        </p:nvSpPr>
        <p:spPr>
          <a:xfrm>
            <a:off x="543578" y="1669091"/>
            <a:ext cx="10434918" cy="4122860"/>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預測未來的需求（</a:t>
            </a:r>
            <a:r>
              <a:rPr lang="en-US" altLang="zh-TW" sz="1100" dirty="0">
                <a:solidFill>
                  <a:srgbClr val="4D4D4D"/>
                </a:solidFill>
                <a:latin typeface="Times New Roman" pitchFamily="18" charset="0"/>
                <a:cs typeface="Times New Roman" pitchFamily="18" charset="0"/>
              </a:rPr>
              <a:t>Estimating Future Demand</a:t>
            </a:r>
            <a:r>
              <a:rPr lang="zh-TW" altLang="en-US" sz="1100" dirty="0">
                <a:solidFill>
                  <a:srgbClr val="4D4D4D"/>
                </a:solidFill>
                <a:latin typeface="Times New Roman" pitchFamily="18" charset="0"/>
                <a:cs typeface="Times New Roman" pitchFamily="18" charset="0"/>
              </a:rPr>
              <a:t>）</a:t>
            </a:r>
          </a:p>
          <a:p>
            <a:pPr>
              <a:lnSpc>
                <a:spcPct val="150000"/>
              </a:lnSpc>
            </a:pPr>
            <a:r>
              <a:rPr lang="en-US" altLang="zh-TW" sz="1100"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、購買者意向調查（</a:t>
            </a:r>
            <a:r>
              <a:rPr lang="en-US" altLang="zh-TW" sz="1100" dirty="0">
                <a:solidFill>
                  <a:srgbClr val="4D4D4D"/>
                </a:solidFill>
                <a:latin typeface="Times New Roman" pitchFamily="18" charset="0"/>
                <a:cs typeface="Times New Roman" pitchFamily="18" charset="0"/>
              </a:rPr>
              <a:t>Surveys of Buyer’s Intention</a:t>
            </a:r>
            <a:r>
              <a:rPr lang="zh-TW" altLang="en-US" sz="1100" dirty="0">
                <a:solidFill>
                  <a:srgbClr val="4D4D4D"/>
                </a:solidFill>
                <a:latin typeface="Times New Roman" pitchFamily="18" charset="0"/>
                <a:cs typeface="Times New Roman" pitchFamily="18" charset="0"/>
              </a:rPr>
              <a:t>）</a:t>
            </a:r>
          </a:p>
          <a:p>
            <a:pPr>
              <a:lnSpc>
                <a:spcPct val="150000"/>
              </a:lnSpc>
            </a:pPr>
            <a:r>
              <a:rPr lang="zh-TW" altLang="en-US" sz="1100" dirty="0">
                <a:solidFill>
                  <a:srgbClr val="4D4D4D"/>
                </a:solidFill>
                <a:latin typeface="Times New Roman" pitchFamily="18" charset="0"/>
                <a:cs typeface="Times New Roman" pitchFamily="18" charset="0"/>
              </a:rPr>
              <a:t>透過問卷調查、座談會以及深度訪談等途徑，以了解消費者未來購買之意向。</a:t>
            </a:r>
          </a:p>
          <a:p>
            <a:pPr>
              <a:lnSpc>
                <a:spcPct val="150000"/>
              </a:lnSpc>
            </a:pPr>
            <a:r>
              <a:rPr lang="en-US" altLang="zh-TW" sz="1100"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、市場測試法（</a:t>
            </a:r>
            <a:r>
              <a:rPr lang="en-US" altLang="zh-TW" sz="1100" dirty="0">
                <a:solidFill>
                  <a:srgbClr val="4D4D4D"/>
                </a:solidFill>
                <a:latin typeface="Times New Roman" pitchFamily="18" charset="0"/>
                <a:cs typeface="Times New Roman" pitchFamily="18" charset="0"/>
              </a:rPr>
              <a:t>Market-test Method</a:t>
            </a:r>
            <a:r>
              <a:rPr lang="zh-TW" altLang="en-US" sz="1100" dirty="0">
                <a:solidFill>
                  <a:srgbClr val="4D4D4D"/>
                </a:solidFill>
                <a:latin typeface="Times New Roman" pitchFamily="18" charset="0"/>
                <a:cs typeface="Times New Roman" pitchFamily="18" charset="0"/>
              </a:rPr>
              <a:t>）</a:t>
            </a:r>
          </a:p>
          <a:p>
            <a:pPr>
              <a:lnSpc>
                <a:spcPct val="150000"/>
              </a:lnSpc>
            </a:pPr>
            <a:r>
              <a:rPr lang="zh-TW" altLang="en-US" sz="1100" dirty="0">
                <a:solidFill>
                  <a:srgbClr val="4D4D4D"/>
                </a:solidFill>
                <a:latin typeface="Times New Roman" pitchFamily="18" charset="0"/>
                <a:cs typeface="Times New Roman" pitchFamily="18" charset="0"/>
              </a:rPr>
              <a:t>對於市場做直接銷售測試，以求得實際之初步了解。</a:t>
            </a:r>
          </a:p>
          <a:p>
            <a:pPr>
              <a:lnSpc>
                <a:spcPct val="150000"/>
              </a:lnSpc>
            </a:pPr>
            <a:r>
              <a:rPr lang="en-US" altLang="zh-TW" sz="1100" dirty="0">
                <a:solidFill>
                  <a:srgbClr val="4D4D4D"/>
                </a:solidFill>
                <a:latin typeface="Times New Roman" pitchFamily="18" charset="0"/>
                <a:cs typeface="Times New Roman" pitchFamily="18" charset="0"/>
              </a:rPr>
              <a:t>3</a:t>
            </a:r>
            <a:r>
              <a:rPr lang="zh-TW" altLang="en-US" sz="1100" dirty="0">
                <a:solidFill>
                  <a:srgbClr val="4D4D4D"/>
                </a:solidFill>
                <a:latin typeface="Times New Roman" pitchFamily="18" charset="0"/>
                <a:cs typeface="Times New Roman" pitchFamily="18" charset="0"/>
              </a:rPr>
              <a:t>、時間數列分析法（</a:t>
            </a:r>
            <a:r>
              <a:rPr lang="en-US" altLang="zh-TW" sz="1100" dirty="0">
                <a:solidFill>
                  <a:srgbClr val="4D4D4D"/>
                </a:solidFill>
                <a:latin typeface="Times New Roman" pitchFamily="18" charset="0"/>
                <a:cs typeface="Times New Roman" pitchFamily="18" charset="0"/>
              </a:rPr>
              <a:t>Time-series Analysis</a:t>
            </a:r>
            <a:r>
              <a:rPr lang="zh-TW" altLang="en-US" sz="1100" dirty="0">
                <a:solidFill>
                  <a:srgbClr val="4D4D4D"/>
                </a:solidFill>
                <a:latin typeface="Times New Roman" pitchFamily="18" charset="0"/>
                <a:cs typeface="Times New Roman" pitchFamily="18" charset="0"/>
              </a:rPr>
              <a:t>）</a:t>
            </a:r>
          </a:p>
          <a:p>
            <a:pPr>
              <a:lnSpc>
                <a:spcPct val="150000"/>
              </a:lnSpc>
            </a:pPr>
            <a:r>
              <a:rPr lang="zh-TW" altLang="en-US" sz="1100" dirty="0">
                <a:solidFill>
                  <a:srgbClr val="4D4D4D"/>
                </a:solidFill>
                <a:latin typeface="Times New Roman" pitchFamily="18" charset="0"/>
                <a:cs typeface="Times New Roman" pitchFamily="18" charset="0"/>
              </a:rPr>
              <a:t>以過去銷售資料為基礎做成市場預測，其基本假設為：過去資料乃爲公司持續因果關係之一種表示，此關係可藉統計分析而發現，故這些因果關係可用以預測未來的銷售。</a:t>
            </a:r>
          </a:p>
          <a:p>
            <a:pPr>
              <a:lnSpc>
                <a:spcPct val="150000"/>
              </a:lnSpc>
            </a:pPr>
            <a:r>
              <a:rPr lang="zh-TW" altLang="en-US" sz="1100" dirty="0">
                <a:solidFill>
                  <a:srgbClr val="4D4D4D"/>
                </a:solidFill>
                <a:latin typeface="Times New Roman" pitchFamily="18" charset="0"/>
                <a:cs typeface="Times New Roman" pitchFamily="18" charset="0"/>
              </a:rPr>
              <a:t>可將之區分為四個成分：</a:t>
            </a:r>
          </a:p>
          <a:p>
            <a:pPr>
              <a:lnSpc>
                <a:spcPct val="150000"/>
              </a:lnSpc>
            </a:pPr>
            <a:r>
              <a:rPr lang="en-US" altLang="zh-TW" sz="1100"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、長期趨勢（</a:t>
            </a:r>
            <a:r>
              <a:rPr lang="en-US" altLang="zh-TW" sz="1100" dirty="0">
                <a:solidFill>
                  <a:srgbClr val="4D4D4D"/>
                </a:solidFill>
                <a:latin typeface="Times New Roman" pitchFamily="18" charset="0"/>
                <a:cs typeface="Times New Roman" pitchFamily="18" charset="0"/>
              </a:rPr>
              <a:t>Trend, T</a:t>
            </a:r>
            <a:r>
              <a:rPr lang="zh-TW" altLang="en-US" sz="1100" dirty="0">
                <a:solidFill>
                  <a:srgbClr val="4D4D4D"/>
                </a:solidFill>
                <a:latin typeface="Times New Roman" pitchFamily="18" charset="0"/>
                <a:cs typeface="Times New Roman" pitchFamily="18" charset="0"/>
              </a:rPr>
              <a:t>）</a:t>
            </a:r>
          </a:p>
          <a:p>
            <a:pPr>
              <a:lnSpc>
                <a:spcPct val="150000"/>
              </a:lnSpc>
            </a:pPr>
            <a:r>
              <a:rPr lang="en-US" altLang="zh-TW" sz="1100"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、循環變動（</a:t>
            </a:r>
            <a:r>
              <a:rPr lang="en-US" altLang="zh-TW" sz="1100" dirty="0">
                <a:solidFill>
                  <a:srgbClr val="4D4D4D"/>
                </a:solidFill>
                <a:latin typeface="Times New Roman" pitchFamily="18" charset="0"/>
                <a:cs typeface="Times New Roman" pitchFamily="18" charset="0"/>
              </a:rPr>
              <a:t>Cycle, C</a:t>
            </a:r>
            <a:r>
              <a:rPr lang="zh-TW" altLang="en-US" sz="1100" dirty="0">
                <a:solidFill>
                  <a:srgbClr val="4D4D4D"/>
                </a:solidFill>
                <a:latin typeface="Times New Roman" pitchFamily="18" charset="0"/>
                <a:cs typeface="Times New Roman" pitchFamily="18" charset="0"/>
              </a:rPr>
              <a:t>）</a:t>
            </a:r>
          </a:p>
          <a:p>
            <a:pPr>
              <a:lnSpc>
                <a:spcPct val="150000"/>
              </a:lnSpc>
            </a:pPr>
            <a:r>
              <a:rPr lang="en-US" altLang="zh-TW" sz="1100" dirty="0">
                <a:solidFill>
                  <a:srgbClr val="4D4D4D"/>
                </a:solidFill>
                <a:latin typeface="Times New Roman" pitchFamily="18" charset="0"/>
                <a:cs typeface="Times New Roman" pitchFamily="18" charset="0"/>
              </a:rPr>
              <a:t>(3)</a:t>
            </a:r>
            <a:r>
              <a:rPr lang="zh-TW" altLang="en-US" sz="1100" dirty="0">
                <a:solidFill>
                  <a:srgbClr val="4D4D4D"/>
                </a:solidFill>
                <a:latin typeface="Times New Roman" pitchFamily="18" charset="0"/>
                <a:cs typeface="Times New Roman" pitchFamily="18" charset="0"/>
              </a:rPr>
              <a:t>、季節變動（</a:t>
            </a:r>
            <a:r>
              <a:rPr lang="en-US" altLang="zh-TW" sz="1100" dirty="0">
                <a:solidFill>
                  <a:srgbClr val="4D4D4D"/>
                </a:solidFill>
                <a:latin typeface="Times New Roman" pitchFamily="18" charset="0"/>
                <a:cs typeface="Times New Roman" pitchFamily="18" charset="0"/>
              </a:rPr>
              <a:t>Season, S</a:t>
            </a:r>
            <a:r>
              <a:rPr lang="zh-TW" altLang="en-US" sz="1100" dirty="0">
                <a:solidFill>
                  <a:srgbClr val="4D4D4D"/>
                </a:solidFill>
                <a:latin typeface="Times New Roman" pitchFamily="18" charset="0"/>
                <a:cs typeface="Times New Roman" pitchFamily="18" charset="0"/>
              </a:rPr>
              <a:t>）</a:t>
            </a:r>
          </a:p>
          <a:p>
            <a:pPr>
              <a:lnSpc>
                <a:spcPct val="150000"/>
              </a:lnSpc>
            </a:pPr>
            <a:r>
              <a:rPr lang="en-US" altLang="zh-TW" sz="1100" dirty="0">
                <a:solidFill>
                  <a:srgbClr val="4D4D4D"/>
                </a:solidFill>
                <a:latin typeface="Times New Roman" pitchFamily="18" charset="0"/>
                <a:cs typeface="Times New Roman" pitchFamily="18" charset="0"/>
              </a:rPr>
              <a:t>(4)</a:t>
            </a:r>
            <a:r>
              <a:rPr lang="zh-TW" altLang="en-US" sz="1100" dirty="0">
                <a:solidFill>
                  <a:srgbClr val="4D4D4D"/>
                </a:solidFill>
                <a:latin typeface="Times New Roman" pitchFamily="18" charset="0"/>
                <a:cs typeface="Times New Roman" pitchFamily="18" charset="0"/>
              </a:rPr>
              <a:t>、不規則變動（</a:t>
            </a:r>
            <a:r>
              <a:rPr lang="en-US" altLang="zh-TW" sz="1100" dirty="0">
                <a:solidFill>
                  <a:srgbClr val="4D4D4D"/>
                </a:solidFill>
                <a:latin typeface="Times New Roman" pitchFamily="18" charset="0"/>
                <a:cs typeface="Times New Roman" pitchFamily="18" charset="0"/>
              </a:rPr>
              <a:t>Erratic events, E</a:t>
            </a:r>
            <a:r>
              <a:rPr lang="zh-TW" altLang="en-US" sz="1100" dirty="0">
                <a:solidFill>
                  <a:srgbClr val="4D4D4D"/>
                </a:solidFill>
                <a:latin typeface="Times New Roman" pitchFamily="18" charset="0"/>
                <a:cs typeface="Times New Roman" pitchFamily="18" charset="0"/>
              </a:rPr>
              <a:t>）</a:t>
            </a:r>
          </a:p>
          <a:p>
            <a:pPr>
              <a:lnSpc>
                <a:spcPct val="150000"/>
              </a:lnSpc>
            </a:pPr>
            <a:r>
              <a:rPr lang="en-US" altLang="zh-TW" sz="1100" dirty="0">
                <a:solidFill>
                  <a:srgbClr val="4D4D4D"/>
                </a:solidFill>
                <a:latin typeface="Times New Roman" pitchFamily="18" charset="0"/>
                <a:cs typeface="Times New Roman" pitchFamily="18" charset="0"/>
              </a:rPr>
              <a:t>4</a:t>
            </a:r>
            <a:r>
              <a:rPr lang="zh-TW" altLang="en-US" sz="1100" dirty="0">
                <a:solidFill>
                  <a:srgbClr val="4D4D4D"/>
                </a:solidFill>
                <a:latin typeface="Times New Roman" pitchFamily="18" charset="0"/>
                <a:cs typeface="Times New Roman" pitchFamily="18" charset="0"/>
              </a:rPr>
              <a:t>、統計需求分析法（</a:t>
            </a:r>
            <a:r>
              <a:rPr lang="en-US" altLang="zh-TW" sz="1100" dirty="0">
                <a:solidFill>
                  <a:srgbClr val="4D4D4D"/>
                </a:solidFill>
                <a:latin typeface="Times New Roman" pitchFamily="18" charset="0"/>
                <a:cs typeface="Times New Roman" pitchFamily="18" charset="0"/>
              </a:rPr>
              <a:t>Statistical Demand Analysis</a:t>
            </a:r>
            <a:r>
              <a:rPr lang="zh-TW" altLang="en-US" sz="1100" dirty="0">
                <a:solidFill>
                  <a:srgbClr val="4D4D4D"/>
                </a:solidFill>
                <a:latin typeface="Times New Roman" pitchFamily="18" charset="0"/>
                <a:cs typeface="Times New Roman" pitchFamily="18" charset="0"/>
              </a:rPr>
              <a:t>）</a:t>
            </a:r>
          </a:p>
          <a:p>
            <a:pPr>
              <a:lnSpc>
                <a:spcPct val="150000"/>
              </a:lnSpc>
            </a:pPr>
            <a:r>
              <a:rPr lang="zh-TW" altLang="en-US" sz="1100" dirty="0">
                <a:solidFill>
                  <a:srgbClr val="4D4D4D"/>
                </a:solidFill>
                <a:latin typeface="Times New Roman" pitchFamily="18" charset="0"/>
                <a:cs typeface="Times New Roman" pitchFamily="18" charset="0"/>
              </a:rPr>
              <a:t>將過去及未來之銷售額都視為時間之函數，而與任何實際的需求因素無關係，不過實際上卻未必如此。統計需求之分析，即在指出一些影響銷售最重要的因素與它的相關影響，這些因素包括價格、所得、人口、促銷活動等，例如應用複回歸分析技術、多變量統計分析等。</a:t>
            </a:r>
          </a:p>
        </p:txBody>
      </p:sp>
    </p:spTree>
    <p:extLst>
      <p:ext uri="{BB962C8B-B14F-4D97-AF65-F5344CB8AC3E}">
        <p14:creationId xmlns:p14="http://schemas.microsoft.com/office/powerpoint/2010/main" val="4483529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4B4713F0-BF82-C8A0-22E3-4F175191CE80}"/>
              </a:ext>
            </a:extLst>
          </p:cNvPr>
          <p:cNvSpPr/>
          <p:nvPr/>
        </p:nvSpPr>
        <p:spPr>
          <a:xfrm>
            <a:off x="383748" y="468785"/>
            <a:ext cx="10754578" cy="293991"/>
          </a:xfrm>
          <a:prstGeom prst="rect">
            <a:avLst/>
          </a:prstGeom>
        </p:spPr>
        <p:txBody>
          <a:bodyPr wrap="square">
            <a:spAutoFit/>
          </a:bodyPr>
          <a:lstStyle/>
          <a:p>
            <a:pPr>
              <a:lnSpc>
                <a:spcPct val="150000"/>
              </a:lnSpc>
            </a:pPr>
            <a:r>
              <a:rPr lang="zh-TW" altLang="en-US" sz="1000" dirty="0">
                <a:solidFill>
                  <a:srgbClr val="4D4D4D"/>
                </a:solidFill>
                <a:latin typeface="Times New Roman" pitchFamily="18" charset="0"/>
                <a:cs typeface="Times New Roman" pitchFamily="18" charset="0"/>
              </a:rPr>
              <a:t>廣告或行銷企劃案的完整撰寫架構及項目</a:t>
            </a:r>
            <a:r>
              <a:rPr lang="zh-CN" altLang="en-US" sz="1000" dirty="0">
                <a:solidFill>
                  <a:srgbClr val="4D4D4D"/>
                </a:solidFill>
                <a:latin typeface="Times New Roman" pitchFamily="18" charset="0"/>
                <a:cs typeface="Times New Roman" pitchFamily="18" charset="0"/>
              </a:rPr>
              <a:t>：</a:t>
            </a:r>
            <a:endParaRPr lang="zh-TW" altLang="en-US" sz="1000" dirty="0">
              <a:solidFill>
                <a:srgbClr val="FF0000"/>
              </a:solidFill>
              <a:latin typeface="Times New Roman" pitchFamily="18" charset="0"/>
              <a:cs typeface="Times New Roman" pitchFamily="18" charset="0"/>
            </a:endParaRPr>
          </a:p>
        </p:txBody>
      </p:sp>
      <p:graphicFrame>
        <p:nvGraphicFramePr>
          <p:cNvPr id="7" name="表格 6">
            <a:extLst>
              <a:ext uri="{FF2B5EF4-FFF2-40B4-BE49-F238E27FC236}">
                <a16:creationId xmlns:a16="http://schemas.microsoft.com/office/drawing/2014/main" id="{3DF7A55E-E3F3-C3ED-6310-F824472EC344}"/>
              </a:ext>
            </a:extLst>
          </p:cNvPr>
          <p:cNvGraphicFramePr>
            <a:graphicFrameLocks noGrp="1"/>
          </p:cNvGraphicFramePr>
          <p:nvPr>
            <p:extLst>
              <p:ext uri="{D42A27DB-BD31-4B8C-83A1-F6EECF244321}">
                <p14:modId xmlns:p14="http://schemas.microsoft.com/office/powerpoint/2010/main" val="3001528050"/>
              </p:ext>
            </p:extLst>
          </p:nvPr>
        </p:nvGraphicFramePr>
        <p:xfrm>
          <a:off x="383748" y="762173"/>
          <a:ext cx="10754578" cy="5087538"/>
        </p:xfrm>
        <a:graphic>
          <a:graphicData uri="http://schemas.openxmlformats.org/drawingml/2006/table">
            <a:tbl>
              <a:tblPr/>
              <a:tblGrid>
                <a:gridCol w="535022">
                  <a:extLst>
                    <a:ext uri="{9D8B030D-6E8A-4147-A177-3AD203B41FA5}">
                      <a16:colId xmlns:a16="http://schemas.microsoft.com/office/drawing/2014/main" val="3716124787"/>
                    </a:ext>
                  </a:extLst>
                </a:gridCol>
                <a:gridCol w="836578">
                  <a:extLst>
                    <a:ext uri="{9D8B030D-6E8A-4147-A177-3AD203B41FA5}">
                      <a16:colId xmlns:a16="http://schemas.microsoft.com/office/drawing/2014/main" val="3722828200"/>
                    </a:ext>
                  </a:extLst>
                </a:gridCol>
                <a:gridCol w="1555125">
                  <a:extLst>
                    <a:ext uri="{9D8B030D-6E8A-4147-A177-3AD203B41FA5}">
                      <a16:colId xmlns:a16="http://schemas.microsoft.com/office/drawing/2014/main" val="1077455614"/>
                    </a:ext>
                  </a:extLst>
                </a:gridCol>
                <a:gridCol w="1028530">
                  <a:extLst>
                    <a:ext uri="{9D8B030D-6E8A-4147-A177-3AD203B41FA5}">
                      <a16:colId xmlns:a16="http://schemas.microsoft.com/office/drawing/2014/main" val="2880766949"/>
                    </a:ext>
                  </a:extLst>
                </a:gridCol>
                <a:gridCol w="953311">
                  <a:extLst>
                    <a:ext uri="{9D8B030D-6E8A-4147-A177-3AD203B41FA5}">
                      <a16:colId xmlns:a16="http://schemas.microsoft.com/office/drawing/2014/main" val="4120971344"/>
                    </a:ext>
                  </a:extLst>
                </a:gridCol>
                <a:gridCol w="768174">
                  <a:extLst>
                    <a:ext uri="{9D8B030D-6E8A-4147-A177-3AD203B41FA5}">
                      <a16:colId xmlns:a16="http://schemas.microsoft.com/office/drawing/2014/main" val="4093311511"/>
                    </a:ext>
                  </a:extLst>
                </a:gridCol>
                <a:gridCol w="1274323">
                  <a:extLst>
                    <a:ext uri="{9D8B030D-6E8A-4147-A177-3AD203B41FA5}">
                      <a16:colId xmlns:a16="http://schemas.microsoft.com/office/drawing/2014/main" val="1693992503"/>
                    </a:ext>
                  </a:extLst>
                </a:gridCol>
                <a:gridCol w="1050587">
                  <a:extLst>
                    <a:ext uri="{9D8B030D-6E8A-4147-A177-3AD203B41FA5}">
                      <a16:colId xmlns:a16="http://schemas.microsoft.com/office/drawing/2014/main" val="3166934876"/>
                    </a:ext>
                  </a:extLst>
                </a:gridCol>
                <a:gridCol w="719847">
                  <a:extLst>
                    <a:ext uri="{9D8B030D-6E8A-4147-A177-3AD203B41FA5}">
                      <a16:colId xmlns:a16="http://schemas.microsoft.com/office/drawing/2014/main" val="1850932253"/>
                    </a:ext>
                  </a:extLst>
                </a:gridCol>
                <a:gridCol w="807396">
                  <a:extLst>
                    <a:ext uri="{9D8B030D-6E8A-4147-A177-3AD203B41FA5}">
                      <a16:colId xmlns:a16="http://schemas.microsoft.com/office/drawing/2014/main" val="517572759"/>
                    </a:ext>
                  </a:extLst>
                </a:gridCol>
                <a:gridCol w="1225685">
                  <a:extLst>
                    <a:ext uri="{9D8B030D-6E8A-4147-A177-3AD203B41FA5}">
                      <a16:colId xmlns:a16="http://schemas.microsoft.com/office/drawing/2014/main" val="2615284744"/>
                    </a:ext>
                  </a:extLst>
                </a:gridCol>
              </a:tblGrid>
              <a:tr h="207478">
                <a:tc>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、導言</a:t>
                      </a:r>
                    </a:p>
                  </a:txBody>
                  <a:tcPr marL="3221" marR="3221" marT="3221" marB="0" anchor="ctr">
                    <a:lnL>
                      <a:noFill/>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gridSpan="2">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二</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、行銷市場背景分析</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hMerge="1">
                  <a:txBody>
                    <a:bodyPr/>
                    <a:lstStyle/>
                    <a:p>
                      <a:pPr algn="ctr" rtl="0" fontAlgn="ctr"/>
                      <a:r>
                        <a:rPr lang="zh-TW" altLang="en-US" sz="8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3221" marR="3221" marT="3221" marB="0" anchor="ctr">
                    <a:lnL>
                      <a:noFill/>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三</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、定位：商品現況定位</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四</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、問題點及機會點</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gridSpan="2">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五</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、行銷建議</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hMerge="1">
                  <a:txBody>
                    <a:bodyPr/>
                    <a:lstStyle/>
                    <a:p>
                      <a:pPr algn="ctr" rtl="0" fontAlgn="ctr"/>
                      <a:r>
                        <a:rPr lang="zh-TW" altLang="en-US" sz="8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3221" marR="3221" marT="3221" marB="0" anchor="ctr">
                    <a:lnL>
                      <a:noFill/>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六</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、廣告建議</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a:txBody>
                    <a:bodyPr/>
                    <a:lstStyle/>
                    <a:p>
                      <a:pPr algn="ctr" rtl="0" fontAlgn="ctr">
                        <a:lnSpc>
                          <a:spcPct val="150000"/>
                        </a:lnSpc>
                      </a:pPr>
                      <a:r>
                        <a:rPr lang="en-US" altLang="zh-TW" sz="600" b="1"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七</a:t>
                      </a:r>
                      <a:r>
                        <a:rPr lang="en-US" altLang="zh-TW" sz="600" b="1"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、媒體計畫</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八</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、促銷活動建議</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tc>
                  <a:txBody>
                    <a:bodyPr/>
                    <a:lstStyle/>
                    <a:p>
                      <a:pPr algn="ctr" rtl="0" fontAlgn="ctr">
                        <a:lnSpc>
                          <a:spcPct val="150000"/>
                        </a:lnSpc>
                      </a:pP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九</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、工作進度總表</a:t>
                      </a:r>
                      <a:r>
                        <a:rPr lang="en-US" altLang="zh-TW"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1"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總預算表</a:t>
                      </a:r>
                    </a:p>
                  </a:txBody>
                  <a:tcPr marL="3221" marR="3221" marT="3221" marB="0" anchor="ctr">
                    <a:lnL w="6350" cap="flat" cmpd="sng" algn="ctr">
                      <a:solidFill>
                        <a:srgbClr val="548235"/>
                      </a:solidFill>
                      <a:prstDash val="solid"/>
                      <a:round/>
                      <a:headEnd type="none" w="med" len="med"/>
                      <a:tailEnd type="none" w="med" len="med"/>
                    </a:lnL>
                    <a:lnR>
                      <a:noFill/>
                    </a:lnR>
                    <a:lnT w="12700" cap="flat" cmpd="sng" algn="ctr">
                      <a:solidFill>
                        <a:srgbClr val="548235"/>
                      </a:solidFill>
                      <a:prstDash val="solid"/>
                      <a:round/>
                      <a:headEnd type="none" w="med" len="med"/>
                      <a:tailEnd type="none" w="med" len="med"/>
                    </a:lnT>
                    <a:lnB w="12700" cap="flat" cmpd="sng" algn="ctr">
                      <a:solidFill>
                        <a:srgbClr val="548235"/>
                      </a:solidFill>
                      <a:prstDash val="solid"/>
                      <a:round/>
                      <a:headEnd type="none" w="med" len="med"/>
                      <a:tailEnd type="none" w="med" len="med"/>
                    </a:lnB>
                  </a:tcPr>
                </a:tc>
                <a:extLst>
                  <a:ext uri="{0D108BD9-81ED-4DB2-BD59-A6C34878D82A}">
                    <a16:rowId xmlns:a16="http://schemas.microsoft.com/office/drawing/2014/main" val="1401714666"/>
                  </a:ext>
                </a:extLst>
              </a:tr>
              <a:tr h="404609">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、目的。</a:t>
                      </a:r>
                    </a:p>
                  </a:txBody>
                  <a:tcPr marL="3221" marR="3221" marT="3221" marB="0" anchor="ctr">
                    <a:lnL>
                      <a:noFill/>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、市場分析</a:t>
                      </a:r>
                    </a:p>
                  </a:txBody>
                  <a:tcPr marL="3221" marR="3221" marT="3221" marB="0" anchor="ctr">
                    <a:lnL w="6350" cap="flat" cmpd="sng" algn="ctr">
                      <a:solidFill>
                        <a:srgbClr val="548235"/>
                      </a:solidFill>
                      <a:prstDash val="solid"/>
                      <a:round/>
                      <a:headEnd type="none" w="med" len="med"/>
                      <a:tailEnd type="none" w="med" len="med"/>
                    </a:lnL>
                    <a:lnR>
                      <a:noFill/>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、市場規模（</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Market Size</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、市場對象：什麽人買？什麽人用？</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、問題點（有哪些地方消費者還無法得到滿足？）</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、行銷目標（</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Marketing Object</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a:noFill/>
                    </a:lnR>
                    <a:lnT w="12700" cap="flat" cmpd="sng" algn="ctr">
                      <a:solidFill>
                        <a:srgbClr val="548235"/>
                      </a:solidFill>
                      <a:prstDash val="solid"/>
                      <a:round/>
                      <a:headEnd type="none" w="med" len="med"/>
                      <a:tailEnd type="none" w="med" len="med"/>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、廣告目標（</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Advertising Objective</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、媒體目標。</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、活動目的。</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w="12700" cap="flat" cmpd="sng" algn="ctr">
                      <a:solidFill>
                        <a:srgbClr val="548235"/>
                      </a:solidFill>
                      <a:prstDash val="solid"/>
                      <a:round/>
                      <a:headEnd type="none" w="med" len="med"/>
                      <a:tailEnd type="none" w="med" len="med"/>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廣告企劃案的撰寫，並無一定之格式，應視個案需要而定，以上為通常不可或缺之項目。</a:t>
                      </a:r>
                    </a:p>
                  </a:txBody>
                  <a:tcPr marL="3221" marR="3221" marT="3221" marB="0" anchor="ctr">
                    <a:lnL w="6350" cap="flat" cmpd="sng" algn="ctr">
                      <a:solidFill>
                        <a:srgbClr val="548235"/>
                      </a:solidFill>
                      <a:prstDash val="solid"/>
                      <a:round/>
                      <a:headEnd type="none" w="med" len="med"/>
                      <a:tailEnd type="none" w="med" len="med"/>
                    </a:lnL>
                    <a:lnR>
                      <a:noFill/>
                    </a:lnR>
                    <a:lnT w="12700" cap="flat" cmpd="sng" algn="ctr">
                      <a:solidFill>
                        <a:srgbClr val="548235"/>
                      </a:solidFill>
                      <a:prstDash val="solid"/>
                      <a:round/>
                      <a:headEnd type="none" w="med" len="med"/>
                      <a:tailEnd type="none" w="med" len="med"/>
                    </a:lnT>
                    <a:lnB>
                      <a:noFill/>
                    </a:lnB>
                  </a:tcPr>
                </a:tc>
                <a:extLst>
                  <a:ext uri="{0D108BD9-81ED-4DB2-BD59-A6C34878D82A}">
                    <a16:rowId xmlns:a16="http://schemas.microsoft.com/office/drawing/2014/main" val="2433474154"/>
                  </a:ext>
                </a:extLst>
              </a:tr>
              <a:tr h="366931">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、有關客戶的指示。</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Market Situation</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en-US" sz="600" b="0" i="0" u="none" strike="noStrike"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主要品牌占有率（</a:t>
                      </a:r>
                      <a:r>
                        <a:rPr lang="en-US" sz="600" b="0" i="0" u="none" strike="noStrike"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Market</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Share of Major Brands</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、廣告訴求對象：賣給什麽人？</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、機會點。</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、行銷策略</a:t>
                      </a:r>
                    </a:p>
                  </a:txBody>
                  <a:tcPr marL="3221" marR="3221" marT="3221" marB="0" anchor="ctr">
                    <a:lnL w="6350" cap="flat" cmpd="sng" algn="ctr">
                      <a:solidFill>
                        <a:srgbClr val="548235"/>
                      </a:solidFill>
                      <a:prstDash val="solid"/>
                      <a:round/>
                      <a:headEnd type="none" w="med" len="med"/>
                      <a:tailEnd type="none" w="med" len="med"/>
                    </a:lnL>
                    <a:lnR>
                      <a:noFill/>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sv-SE"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(1)、定位（</a:t>
                      </a:r>
                      <a:r>
                        <a:rPr lang="sv-SE"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Positioning</a:t>
                      </a:r>
                      <a:r>
                        <a:rPr lang="sv-SE"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、訴求對象（</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Target Audience, TA</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生活型態、價値觀。</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、實施期間。</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、活動策略。</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07943482"/>
                  </a:ext>
                </a:extLst>
              </a:tr>
              <a:tr h="404609">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、該案規模及範圍。</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、價格（</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Price</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、商品的印象及所塑造的個性。</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Marketing Strategy</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、產品（</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Product</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特性：品牌形象、包裝價格、市場趨勢、獨特銷售賣點（</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Unique Selling Proposition, USP</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、消費者利益。</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、媒體戰略。</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、執行方案。</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62022139"/>
                  </a:ext>
                </a:extLst>
              </a:tr>
              <a:tr h="270787">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、通路（</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Place</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、目標對象（</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Target</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、支持點（</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Support Statement</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、媒體預算的分配。</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、活動時間表。</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25549952"/>
                  </a:ext>
                </a:extLst>
              </a:tr>
              <a:tr h="404609">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、商品生命週期（</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Product Life Cycle</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、行銷管道（</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Place</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、氣氛、格調（</a:t>
                      </a:r>
                      <a:r>
                        <a:rPr lang="en-US" altLang="zh-TW"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Mood Tone</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）：廣告作品表現格調、視覺色調、聽覺、人物、背景。</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、媒體時間表（</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Media Schedule</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2448476"/>
                  </a:ext>
                </a:extLst>
              </a:tr>
              <a:tr h="270787">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、競爭分析</a:t>
                      </a:r>
                    </a:p>
                  </a:txBody>
                  <a:tcPr marL="3221" marR="3221" marT="3221" marB="0" anchor="ctr">
                    <a:lnL w="6350" cap="flat" cmpd="sng" algn="ctr">
                      <a:solidFill>
                        <a:srgbClr val="548235"/>
                      </a:solidFill>
                      <a:prstDash val="solid"/>
                      <a:round/>
                      <a:headEnd type="none" w="med" len="med"/>
                      <a:tailEnd type="none" w="med" len="med"/>
                    </a:lnL>
                    <a:lnR>
                      <a:noFill/>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、市場地位。</a:t>
                      </a:r>
                    </a:p>
                  </a:txBody>
                  <a:tcPr marL="3221" marR="3221" marT="3221" marB="0" anchor="ctr">
                    <a:lnL>
                      <a:noFill/>
                    </a:lnL>
                    <a:lnR w="6350" cap="flat" cmpd="sng" algn="ctr">
                      <a:solidFill>
                        <a:srgbClr val="548235"/>
                      </a:solidFill>
                      <a:prstDash val="solid"/>
                      <a:round/>
                      <a:headEnd type="none" w="med" len="med"/>
                      <a:tailEnd type="none" w="med" len="med"/>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、銷售區域（</a:t>
                      </a:r>
                      <a:r>
                        <a:rPr lang="en-US" altLang="zh-TW"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Area</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）：地理、人口、都會區、鬧市區、家庭。</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、創意構想：理性、感情。</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8074064"/>
                  </a:ext>
                </a:extLst>
              </a:tr>
              <a:tr h="270787">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Major Competitors</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、產品特性。</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、時間（</a:t>
                      </a:r>
                      <a:r>
                        <a:rPr lang="en-US" altLang="zh-TW"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Time</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）：行銷時機、民俗節慶、商品淡旺季。</a:t>
                      </a:r>
                    </a:p>
                  </a:txBody>
                  <a:tcPr marL="3221" marR="3221" marT="3221" marB="0" anchor="ctr">
                    <a:lnL>
                      <a:noFill/>
                    </a:lnL>
                    <a:lnR w="6350" cap="flat" cmpd="sng" algn="ctr">
                      <a:solidFill>
                        <a:srgbClr val="548235"/>
                      </a:solidFill>
                      <a:prstDash val="solid"/>
                      <a:round/>
                      <a:headEnd type="none" w="med" len="med"/>
                      <a:tailEnd type="none" w="med" len="med"/>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7</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、創意執行。</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07622515"/>
                  </a:ext>
                </a:extLst>
              </a:tr>
              <a:tr h="136965">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、通路。</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09109995"/>
                  </a:ext>
                </a:extLst>
              </a:tr>
              <a:tr h="136965">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、價格。</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31800357"/>
                  </a:ext>
                </a:extLst>
              </a:tr>
              <a:tr h="136965">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、主要訴求對象。</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53141298"/>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、廣告的訴求、創意表現及選擇的媒體。</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23074272"/>
                  </a:ext>
                </a:extLst>
              </a:tr>
              <a:tr h="136965">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(7)</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、行銷活動的策略及執行。</a:t>
                      </a:r>
                    </a:p>
                  </a:txBody>
                  <a:tcPr marL="3221" marR="3221" marT="3221" marB="0" anchor="ctr">
                    <a:lnL>
                      <a:noFill/>
                    </a:lnL>
                    <a:lnR w="6350" cap="flat" cmpd="sng" algn="ctr">
                      <a:solidFill>
                        <a:srgbClr val="548235"/>
                      </a:solidFill>
                      <a:prstDash val="solid"/>
                      <a:round/>
                      <a:headEnd type="none" w="med" len="med"/>
                      <a:tailEnd type="none" w="med" len="med"/>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87438497"/>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、商品分析</a:t>
                      </a:r>
                    </a:p>
                  </a:txBody>
                  <a:tcPr marL="3221" marR="3221" marT="3221" marB="0" anchor="ctr">
                    <a:lnL w="6350" cap="flat" cmpd="sng" algn="ctr">
                      <a:solidFill>
                        <a:srgbClr val="548235"/>
                      </a:solidFill>
                      <a:prstDash val="solid"/>
                      <a:round/>
                      <a:headEnd type="none" w="med" len="med"/>
                      <a:tailEnd type="none" w="med" len="med"/>
                    </a:lnL>
                    <a:lnR>
                      <a:noFill/>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、包裝規格、各包裝的銷售比與價格帶。</a:t>
                      </a:r>
                    </a:p>
                  </a:txBody>
                  <a:tcPr marL="3221" marR="3221" marT="3221" marB="0" anchor="ctr">
                    <a:lnL>
                      <a:noFill/>
                    </a:lnL>
                    <a:lnR w="6350" cap="flat" cmpd="sng" algn="ctr">
                      <a:solidFill>
                        <a:srgbClr val="548235"/>
                      </a:solidFill>
                      <a:prstDash val="solid"/>
                      <a:round/>
                      <a:headEnd type="none" w="med" len="med"/>
                      <a:tailEnd type="none" w="med" len="med"/>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40034724"/>
                  </a:ext>
                </a:extLst>
              </a:tr>
              <a:tr h="136965">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Product Analysis</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、商品特色。</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62781080"/>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、上市日期（或推廣日期）及行銷區域。</a:t>
                      </a:r>
                    </a:p>
                  </a:txBody>
                  <a:tcPr marL="3221" marR="3221" marT="3221" marB="0" anchor="ctr">
                    <a:lnL>
                      <a:noFill/>
                    </a:lnL>
                    <a:lnR w="6350" cap="flat" cmpd="sng" algn="ctr">
                      <a:solidFill>
                        <a:srgbClr val="548235"/>
                      </a:solidFill>
                      <a:prstDash val="solid"/>
                      <a:round/>
                      <a:headEnd type="none" w="med" len="med"/>
                      <a:tailEnd type="none" w="med" len="med"/>
                    </a:lnR>
                    <a:lnT>
                      <a:noFill/>
                    </a:lnT>
                    <a:lnB w="6350" cap="flat" cmpd="sng" algn="ctr">
                      <a:solidFill>
                        <a:srgbClr val="548235"/>
                      </a:solidFill>
                      <a:prstDash val="dash"/>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811043"/>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、消費者分析</a:t>
                      </a:r>
                    </a:p>
                  </a:txBody>
                  <a:tcPr marL="3221" marR="3221" marT="3221" marB="0" anchor="ctr">
                    <a:lnL w="6350" cap="flat" cmpd="sng" algn="ctr">
                      <a:solidFill>
                        <a:srgbClr val="548235"/>
                      </a:solidFill>
                      <a:prstDash val="solid"/>
                      <a:round/>
                      <a:headEnd type="none" w="med" len="med"/>
                      <a:tailEnd type="none" w="med" len="med"/>
                    </a:lnL>
                    <a:lnR>
                      <a:noFill/>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主要使用者和購買者是誰？總數量？</a:t>
                      </a:r>
                    </a:p>
                  </a:txBody>
                  <a:tcPr marL="3221" marR="3221" marT="3221" marB="0" anchor="ctr">
                    <a:lnL>
                      <a:noFill/>
                    </a:lnL>
                    <a:lnR w="6350" cap="flat" cmpd="sng" algn="ctr">
                      <a:solidFill>
                        <a:srgbClr val="548235"/>
                      </a:solidFill>
                      <a:prstDash val="solid"/>
                      <a:round/>
                      <a:headEnd type="none" w="med" len="med"/>
                      <a:tailEnd type="none" w="med" len="med"/>
                    </a:lnR>
                    <a:lnT w="6350" cap="flat" cmpd="sng" algn="ctr">
                      <a:solidFill>
                        <a:srgbClr val="548235"/>
                      </a:solidFill>
                      <a:prstDash val="dash"/>
                      <a:round/>
                      <a:headEnd type="none" w="med" len="med"/>
                      <a:tailEnd type="none" w="med" len="med"/>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59959195"/>
                  </a:ext>
                </a:extLst>
              </a:tr>
              <a:tr h="270787">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sz="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Consumer Analysis</a:t>
                      </a:r>
                      <a:r>
                        <a:rPr 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、消費者購買時受哪些因素影響？購買動機是什麽？</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3965791"/>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、消費者在什麽時候、什麽地點購買？</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3573216"/>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、消費者對商品的要求條件是哪些？</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48286619"/>
                  </a:ext>
                </a:extLst>
              </a:tr>
              <a:tr h="136965">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、使用次數？使用量？</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93165930"/>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、多經由什麽管道來得知商品訊息？</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a:noFill/>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92186916"/>
                  </a:ext>
                </a:extLst>
              </a:tr>
              <a:tr h="164572">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en-US" altLang="zh-TW"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(7)</a:t>
                      </a: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、購買者和使用者是否為同樣的人？</a:t>
                      </a:r>
                    </a:p>
                  </a:txBody>
                  <a:tcPr marL="3221" marR="3221" marT="3221" marB="0" anchor="ctr">
                    <a:lnL>
                      <a:noFill/>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a:noFill/>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w="6350" cap="flat" cmpd="sng" algn="ctr">
                      <a:solidFill>
                        <a:srgbClr val="548235"/>
                      </a:solidFill>
                      <a:prstDash val="solid"/>
                      <a:round/>
                      <a:headEnd type="none" w="med" len="med"/>
                      <a:tailEnd type="none" w="med" len="med"/>
                    </a:lnR>
                    <a:lnT>
                      <a:noFill/>
                    </a:lnT>
                    <a:lnB w="12700" cap="flat" cmpd="sng" algn="ctr">
                      <a:solidFill>
                        <a:srgbClr val="548235"/>
                      </a:solidFill>
                      <a:prstDash val="solid"/>
                      <a:round/>
                      <a:headEnd type="none" w="med" len="med"/>
                      <a:tailEnd type="none" w="med" len="med"/>
                    </a:lnB>
                  </a:tcPr>
                </a:tc>
                <a:tc>
                  <a:txBody>
                    <a:bodyPr/>
                    <a:lstStyle/>
                    <a:p>
                      <a:pPr algn="l" rtl="0" fontAlgn="ctr">
                        <a:lnSpc>
                          <a:spcPct val="150000"/>
                        </a:lnSpc>
                      </a:pPr>
                      <a:r>
                        <a:rPr lang="zh-TW" altLang="en-US" sz="6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txBody>
                  <a:tcPr marL="3221" marR="3221" marT="3221" marB="0" anchor="ctr">
                    <a:lnL w="6350" cap="flat" cmpd="sng" algn="ctr">
                      <a:solidFill>
                        <a:srgbClr val="548235"/>
                      </a:solidFill>
                      <a:prstDash val="solid"/>
                      <a:round/>
                      <a:headEnd type="none" w="med" len="med"/>
                      <a:tailEnd type="none" w="med" len="med"/>
                    </a:lnL>
                    <a:lnR>
                      <a:noFill/>
                    </a:lnR>
                    <a:lnT>
                      <a:noFill/>
                    </a:lnT>
                    <a:lnB w="12700" cap="flat" cmpd="sng" algn="ctr">
                      <a:solidFill>
                        <a:srgbClr val="548235"/>
                      </a:solidFill>
                      <a:prstDash val="solid"/>
                      <a:round/>
                      <a:headEnd type="none" w="med" len="med"/>
                      <a:tailEnd type="none" w="med" len="med"/>
                    </a:lnB>
                  </a:tcPr>
                </a:tc>
                <a:extLst>
                  <a:ext uri="{0D108BD9-81ED-4DB2-BD59-A6C34878D82A}">
                    <a16:rowId xmlns:a16="http://schemas.microsoft.com/office/drawing/2014/main" val="3194809890"/>
                  </a:ext>
                </a:extLst>
              </a:tr>
            </a:tbl>
          </a:graphicData>
        </a:graphic>
      </p:graphicFrame>
    </p:spTree>
    <p:extLst>
      <p:ext uri="{BB962C8B-B14F-4D97-AF65-F5344CB8AC3E}">
        <p14:creationId xmlns:p14="http://schemas.microsoft.com/office/powerpoint/2010/main" val="3326467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225684" y="775404"/>
            <a:ext cx="3638145"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兹圖示各種促銷工具與方式</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Sales Promotion Tool</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CEF92B1-A6E9-02E4-23DC-E73452593E95}"/>
              </a:ext>
            </a:extLst>
          </p:cNvPr>
          <p:cNvSpPr/>
          <p:nvPr/>
        </p:nvSpPr>
        <p:spPr>
          <a:xfrm>
            <a:off x="6110740" y="604035"/>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、免費樣品（</a:t>
            </a:r>
            <a:r>
              <a:rPr lang="en-US" altLang="zh-TW" sz="1000" dirty="0">
                <a:solidFill>
                  <a:srgbClr val="000000"/>
                </a:solidFill>
                <a:latin typeface="Times New Roman" pitchFamily="18" charset="0"/>
                <a:cs typeface="Times New Roman" pitchFamily="18" charset="0"/>
              </a:rPr>
              <a:t>Free Charge Sample</a:t>
            </a:r>
            <a:r>
              <a:rPr lang="zh-TW" altLang="en-US" sz="1000" dirty="0">
                <a:solidFill>
                  <a:srgbClr val="000000"/>
                </a:solidFill>
                <a:latin typeface="Times New Roman" pitchFamily="18" charset="0"/>
                <a:cs typeface="Times New Roman" pitchFamily="18" charset="0"/>
              </a:rPr>
              <a:t>）</a:t>
            </a:r>
          </a:p>
        </p:txBody>
      </p:sp>
      <p:sp>
        <p:nvSpPr>
          <p:cNvPr id="5" name="左大括号 4">
            <a:extLst>
              <a:ext uri="{FF2B5EF4-FFF2-40B4-BE49-F238E27FC236}">
                <a16:creationId xmlns:a16="http://schemas.microsoft.com/office/drawing/2014/main" id="{6502FE64-2A89-F320-160D-1FE4C2A5A4F7}"/>
              </a:ext>
            </a:extLst>
          </p:cNvPr>
          <p:cNvSpPr/>
          <p:nvPr/>
        </p:nvSpPr>
        <p:spPr>
          <a:xfrm>
            <a:off x="5835537" y="4832836"/>
            <a:ext cx="264989" cy="99574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9C37626-4825-A59E-205D-E6E0277E41B8}"/>
              </a:ext>
            </a:extLst>
          </p:cNvPr>
          <p:cNvSpPr/>
          <p:nvPr/>
        </p:nvSpPr>
        <p:spPr>
          <a:xfrm>
            <a:off x="6110739" y="817068"/>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、折價券、抵用券（</a:t>
            </a:r>
            <a:r>
              <a:rPr lang="en-US" altLang="zh-TW" sz="1000" dirty="0">
                <a:solidFill>
                  <a:srgbClr val="000000"/>
                </a:solidFill>
                <a:latin typeface="Times New Roman" pitchFamily="18" charset="0"/>
                <a:cs typeface="Times New Roman" pitchFamily="18" charset="0"/>
              </a:rPr>
              <a:t>Coupon</a:t>
            </a:r>
            <a:r>
              <a:rPr lang="zh-TW" altLang="en-US" sz="1000" dirty="0">
                <a:solidFill>
                  <a:srgbClr val="000000"/>
                </a:solidFill>
                <a:latin typeface="Times New Roman" pitchFamily="18" charset="0"/>
                <a:cs typeface="Times New Roman" pitchFamily="18" charset="0"/>
              </a:rPr>
              <a:t>）、商品券、禮品券</a:t>
            </a:r>
          </a:p>
        </p:txBody>
      </p:sp>
      <p:sp>
        <p:nvSpPr>
          <p:cNvPr id="7" name="矩形 6">
            <a:extLst>
              <a:ext uri="{FF2B5EF4-FFF2-40B4-BE49-F238E27FC236}">
                <a16:creationId xmlns:a16="http://schemas.microsoft.com/office/drawing/2014/main" id="{9F708181-FB45-3528-D07E-E4609E2CC3E3}"/>
              </a:ext>
            </a:extLst>
          </p:cNvPr>
          <p:cNvSpPr/>
          <p:nvPr/>
        </p:nvSpPr>
        <p:spPr>
          <a:xfrm>
            <a:off x="6110740" y="1030112"/>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、贈品</a:t>
            </a:r>
          </a:p>
        </p:txBody>
      </p:sp>
      <p:sp>
        <p:nvSpPr>
          <p:cNvPr id="10" name="矩形 9">
            <a:extLst>
              <a:ext uri="{FF2B5EF4-FFF2-40B4-BE49-F238E27FC236}">
                <a16:creationId xmlns:a16="http://schemas.microsoft.com/office/drawing/2014/main" id="{7AA9ADCF-6B55-9641-32F2-2AEDA3F76C54}"/>
              </a:ext>
            </a:extLst>
          </p:cNvPr>
          <p:cNvSpPr/>
          <p:nvPr/>
        </p:nvSpPr>
        <p:spPr>
          <a:xfrm>
            <a:off x="6110740" y="1243162"/>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、抽贈獎</a:t>
            </a:r>
          </a:p>
        </p:txBody>
      </p:sp>
      <p:sp>
        <p:nvSpPr>
          <p:cNvPr id="11" name="矩形 10">
            <a:extLst>
              <a:ext uri="{FF2B5EF4-FFF2-40B4-BE49-F238E27FC236}">
                <a16:creationId xmlns:a16="http://schemas.microsoft.com/office/drawing/2014/main" id="{210F01E7-8066-9DD2-747D-D5235265DFDD}"/>
              </a:ext>
            </a:extLst>
          </p:cNvPr>
          <p:cNvSpPr/>
          <p:nvPr/>
        </p:nvSpPr>
        <p:spPr>
          <a:xfrm>
            <a:off x="6110738" y="1446464"/>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、折扣</a:t>
            </a:r>
          </a:p>
        </p:txBody>
      </p:sp>
      <p:sp>
        <p:nvSpPr>
          <p:cNvPr id="12" name="矩形 11">
            <a:extLst>
              <a:ext uri="{FF2B5EF4-FFF2-40B4-BE49-F238E27FC236}">
                <a16:creationId xmlns:a16="http://schemas.microsoft.com/office/drawing/2014/main" id="{E20FDBF3-05EC-386B-6950-1ED49E66671E}"/>
              </a:ext>
            </a:extLst>
          </p:cNvPr>
          <p:cNvSpPr/>
          <p:nvPr/>
        </p:nvSpPr>
        <p:spPr>
          <a:xfrm>
            <a:off x="6110739" y="1649777"/>
            <a:ext cx="317937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、特價品、特價區</a:t>
            </a:r>
          </a:p>
        </p:txBody>
      </p:sp>
      <p:sp>
        <p:nvSpPr>
          <p:cNvPr id="13" name="矩形 12">
            <a:extLst>
              <a:ext uri="{FF2B5EF4-FFF2-40B4-BE49-F238E27FC236}">
                <a16:creationId xmlns:a16="http://schemas.microsoft.com/office/drawing/2014/main" id="{B3BD43AE-CE6B-5875-C25B-7770FC3FE4F0}"/>
              </a:ext>
            </a:extLst>
          </p:cNvPr>
          <p:cNvSpPr/>
          <p:nvPr/>
        </p:nvSpPr>
        <p:spPr>
          <a:xfrm>
            <a:off x="6107496" y="1855654"/>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、紅利積點折抵現金</a:t>
            </a:r>
          </a:p>
        </p:txBody>
      </p:sp>
      <p:sp>
        <p:nvSpPr>
          <p:cNvPr id="14" name="矩形 13">
            <a:extLst>
              <a:ext uri="{FF2B5EF4-FFF2-40B4-BE49-F238E27FC236}">
                <a16:creationId xmlns:a16="http://schemas.microsoft.com/office/drawing/2014/main" id="{857E1E65-8323-2FEF-625C-D83902DB877E}"/>
              </a:ext>
            </a:extLst>
          </p:cNvPr>
          <p:cNvSpPr/>
          <p:nvPr/>
        </p:nvSpPr>
        <p:spPr>
          <a:xfrm>
            <a:off x="6107495" y="2058961"/>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、均一價</a:t>
            </a:r>
          </a:p>
        </p:txBody>
      </p:sp>
      <p:sp>
        <p:nvSpPr>
          <p:cNvPr id="15" name="矩形 14">
            <a:extLst>
              <a:ext uri="{FF2B5EF4-FFF2-40B4-BE49-F238E27FC236}">
                <a16:creationId xmlns:a16="http://schemas.microsoft.com/office/drawing/2014/main" id="{47662CEC-15A4-18F9-55C1-19432135954E}"/>
              </a:ext>
            </a:extLst>
          </p:cNvPr>
          <p:cNvSpPr/>
          <p:nvPr/>
        </p:nvSpPr>
        <p:spPr>
          <a:xfrm>
            <a:off x="6107496" y="2262275"/>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、加價購</a:t>
            </a:r>
          </a:p>
        </p:txBody>
      </p:sp>
      <p:sp>
        <p:nvSpPr>
          <p:cNvPr id="16" name="矩形 15">
            <a:extLst>
              <a:ext uri="{FF2B5EF4-FFF2-40B4-BE49-F238E27FC236}">
                <a16:creationId xmlns:a16="http://schemas.microsoft.com/office/drawing/2014/main" id="{58A0CBB3-CFD5-3F5F-51A7-0F6CE2A333A3}"/>
              </a:ext>
            </a:extLst>
          </p:cNvPr>
          <p:cNvSpPr/>
          <p:nvPr/>
        </p:nvSpPr>
        <p:spPr>
          <a:xfrm>
            <a:off x="6107496" y="2465596"/>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、第二個起，以折扣優待</a:t>
            </a:r>
          </a:p>
        </p:txBody>
      </p:sp>
      <p:sp>
        <p:nvSpPr>
          <p:cNvPr id="17" name="矩形 16">
            <a:extLst>
              <a:ext uri="{FF2B5EF4-FFF2-40B4-BE49-F238E27FC236}">
                <a16:creationId xmlns:a16="http://schemas.microsoft.com/office/drawing/2014/main" id="{CCDF4A4C-1903-88F8-83EB-0447643FB7EE}"/>
              </a:ext>
            </a:extLst>
          </p:cNvPr>
          <p:cNvSpPr/>
          <p:nvPr/>
        </p:nvSpPr>
        <p:spPr>
          <a:xfrm>
            <a:off x="6107494" y="2668898"/>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、買</a:t>
            </a:r>
            <a:r>
              <a:rPr lang="en-US" altLang="zh-TW" sz="1000" dirty="0">
                <a:solidFill>
                  <a:srgbClr val="000000"/>
                </a:solidFill>
                <a:latin typeface="Times New Roman" pitchFamily="18" charset="0"/>
                <a:cs typeface="Times New Roman" pitchFamily="18" charset="0"/>
              </a:rPr>
              <a:t>2000</a:t>
            </a:r>
            <a:r>
              <a:rPr lang="zh-TW" altLang="en-US" sz="1000" dirty="0">
                <a:solidFill>
                  <a:srgbClr val="000000"/>
                </a:solidFill>
                <a:latin typeface="Times New Roman" pitchFamily="18" charset="0"/>
                <a:cs typeface="Times New Roman" pitchFamily="18" charset="0"/>
              </a:rPr>
              <a:t>元送</a:t>
            </a:r>
            <a:r>
              <a:rPr lang="en-US" altLang="zh-TW" sz="1000" dirty="0">
                <a:solidFill>
                  <a:srgbClr val="000000"/>
                </a:solidFill>
                <a:latin typeface="Times New Roman" pitchFamily="18" charset="0"/>
                <a:cs typeface="Times New Roman" pitchFamily="18" charset="0"/>
              </a:rPr>
              <a:t>200</a:t>
            </a:r>
            <a:r>
              <a:rPr lang="zh-TW" altLang="en-US" sz="1000" dirty="0">
                <a:solidFill>
                  <a:srgbClr val="000000"/>
                </a:solidFill>
                <a:latin typeface="Times New Roman" pitchFamily="18" charset="0"/>
                <a:cs typeface="Times New Roman" pitchFamily="18" charset="0"/>
              </a:rPr>
              <a:t>元禮品券</a:t>
            </a:r>
          </a:p>
        </p:txBody>
      </p:sp>
      <p:sp>
        <p:nvSpPr>
          <p:cNvPr id="18" name="矩形 17">
            <a:extLst>
              <a:ext uri="{FF2B5EF4-FFF2-40B4-BE49-F238E27FC236}">
                <a16:creationId xmlns:a16="http://schemas.microsoft.com/office/drawing/2014/main" id="{5762A495-2C08-1311-035B-68292C1C01C8}"/>
              </a:ext>
            </a:extLst>
          </p:cNvPr>
          <p:cNvSpPr/>
          <p:nvPr/>
        </p:nvSpPr>
        <p:spPr>
          <a:xfrm>
            <a:off x="6107495" y="2872211"/>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、來店禮及刷卡禮</a:t>
            </a:r>
          </a:p>
        </p:txBody>
      </p:sp>
      <p:sp>
        <p:nvSpPr>
          <p:cNvPr id="19" name="矩形 18">
            <a:extLst>
              <a:ext uri="{FF2B5EF4-FFF2-40B4-BE49-F238E27FC236}">
                <a16:creationId xmlns:a16="http://schemas.microsoft.com/office/drawing/2014/main" id="{31520DD2-D8B9-BA34-90EC-A9C8FA52EAF2}"/>
              </a:ext>
            </a:extLst>
          </p:cNvPr>
          <p:cNvSpPr/>
          <p:nvPr/>
        </p:nvSpPr>
        <p:spPr>
          <a:xfrm>
            <a:off x="6107496" y="3081349"/>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、加送期數</a:t>
            </a:r>
          </a:p>
        </p:txBody>
      </p:sp>
      <p:sp>
        <p:nvSpPr>
          <p:cNvPr id="20" name="矩形 19">
            <a:extLst>
              <a:ext uri="{FF2B5EF4-FFF2-40B4-BE49-F238E27FC236}">
                <a16:creationId xmlns:a16="http://schemas.microsoft.com/office/drawing/2014/main" id="{62614D08-9B2B-6C6A-7B48-818B54D25973}"/>
              </a:ext>
            </a:extLst>
          </p:cNvPr>
          <p:cNvSpPr/>
          <p:nvPr/>
        </p:nvSpPr>
        <p:spPr>
          <a:xfrm>
            <a:off x="6107495" y="3294382"/>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(14)</a:t>
            </a:r>
            <a:r>
              <a:rPr lang="zh-TW" altLang="en-US" sz="1000" dirty="0">
                <a:solidFill>
                  <a:srgbClr val="000000"/>
                </a:solidFill>
                <a:latin typeface="Times New Roman" pitchFamily="18" charset="0"/>
                <a:cs typeface="Times New Roman" pitchFamily="18" charset="0"/>
              </a:rPr>
              <a:t>、附贈品包裝</a:t>
            </a:r>
          </a:p>
        </p:txBody>
      </p:sp>
      <p:sp>
        <p:nvSpPr>
          <p:cNvPr id="21" name="矩形 20">
            <a:extLst>
              <a:ext uri="{FF2B5EF4-FFF2-40B4-BE49-F238E27FC236}">
                <a16:creationId xmlns:a16="http://schemas.microsoft.com/office/drawing/2014/main" id="{012562AA-C22E-FF7A-3223-FE5E9D302198}"/>
              </a:ext>
            </a:extLst>
          </p:cNvPr>
          <p:cNvSpPr/>
          <p:nvPr/>
        </p:nvSpPr>
        <p:spPr>
          <a:xfrm>
            <a:off x="6107496" y="3507426"/>
            <a:ext cx="3179379"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、提高折扣率</a:t>
            </a:r>
          </a:p>
        </p:txBody>
      </p:sp>
      <p:sp>
        <p:nvSpPr>
          <p:cNvPr id="22" name="矩形 21">
            <a:extLst>
              <a:ext uri="{FF2B5EF4-FFF2-40B4-BE49-F238E27FC236}">
                <a16:creationId xmlns:a16="http://schemas.microsoft.com/office/drawing/2014/main" id="{B70C48A4-5856-74D9-6987-AE8F3659013D}"/>
              </a:ext>
            </a:extLst>
          </p:cNvPr>
          <p:cNvSpPr/>
          <p:nvPr/>
        </p:nvSpPr>
        <p:spPr>
          <a:xfrm>
            <a:off x="6107496" y="3720476"/>
            <a:ext cx="3179379"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、出國旅遊</a:t>
            </a:r>
          </a:p>
        </p:txBody>
      </p:sp>
      <p:sp>
        <p:nvSpPr>
          <p:cNvPr id="23" name="矩形 22">
            <a:extLst>
              <a:ext uri="{FF2B5EF4-FFF2-40B4-BE49-F238E27FC236}">
                <a16:creationId xmlns:a16="http://schemas.microsoft.com/office/drawing/2014/main" id="{8B51FCED-FD23-EC5E-8537-452B75EA0967}"/>
              </a:ext>
            </a:extLst>
          </p:cNvPr>
          <p:cNvSpPr/>
          <p:nvPr/>
        </p:nvSpPr>
        <p:spPr>
          <a:xfrm>
            <a:off x="6107494" y="3923778"/>
            <a:ext cx="3182692"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、參股（入股）</a:t>
            </a:r>
          </a:p>
        </p:txBody>
      </p:sp>
      <p:sp>
        <p:nvSpPr>
          <p:cNvPr id="24" name="矩形 23">
            <a:extLst>
              <a:ext uri="{FF2B5EF4-FFF2-40B4-BE49-F238E27FC236}">
                <a16:creationId xmlns:a16="http://schemas.microsoft.com/office/drawing/2014/main" id="{FA5D02F4-CA96-3CBF-3B02-051DA067E3B1}"/>
              </a:ext>
            </a:extLst>
          </p:cNvPr>
          <p:cNvSpPr/>
          <p:nvPr/>
        </p:nvSpPr>
        <p:spPr>
          <a:xfrm>
            <a:off x="6107495" y="4127091"/>
            <a:ext cx="317937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、津貼補助</a:t>
            </a:r>
          </a:p>
        </p:txBody>
      </p:sp>
      <p:sp>
        <p:nvSpPr>
          <p:cNvPr id="25" name="矩形 24">
            <a:extLst>
              <a:ext uri="{FF2B5EF4-FFF2-40B4-BE49-F238E27FC236}">
                <a16:creationId xmlns:a16="http://schemas.microsoft.com/office/drawing/2014/main" id="{7405D76F-F037-B9E2-94EB-245823045733}"/>
              </a:ext>
            </a:extLst>
          </p:cNvPr>
          <p:cNvSpPr/>
          <p:nvPr/>
        </p:nvSpPr>
        <p:spPr>
          <a:xfrm>
            <a:off x="6104252" y="4332968"/>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、贈品、贈獎</a:t>
            </a:r>
          </a:p>
        </p:txBody>
      </p:sp>
      <p:sp>
        <p:nvSpPr>
          <p:cNvPr id="26" name="矩形 25">
            <a:extLst>
              <a:ext uri="{FF2B5EF4-FFF2-40B4-BE49-F238E27FC236}">
                <a16:creationId xmlns:a16="http://schemas.microsoft.com/office/drawing/2014/main" id="{CDA2F3A4-604C-DF28-FEF7-824ED37D0ECD}"/>
              </a:ext>
            </a:extLst>
          </p:cNvPr>
          <p:cNvSpPr/>
          <p:nvPr/>
        </p:nvSpPr>
        <p:spPr>
          <a:xfrm>
            <a:off x="6104250" y="4536275"/>
            <a:ext cx="3182395"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、展示會</a:t>
            </a:r>
          </a:p>
        </p:txBody>
      </p:sp>
      <p:sp>
        <p:nvSpPr>
          <p:cNvPr id="27" name="矩形 26">
            <a:extLst>
              <a:ext uri="{FF2B5EF4-FFF2-40B4-BE49-F238E27FC236}">
                <a16:creationId xmlns:a16="http://schemas.microsoft.com/office/drawing/2014/main" id="{EF7D9F63-8F75-D2C5-46DE-945B4A992497}"/>
              </a:ext>
            </a:extLst>
          </p:cNvPr>
          <p:cNvSpPr/>
          <p:nvPr/>
        </p:nvSpPr>
        <p:spPr>
          <a:xfrm>
            <a:off x="6104252" y="4739589"/>
            <a:ext cx="3179379"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、業務競賽</a:t>
            </a:r>
          </a:p>
        </p:txBody>
      </p:sp>
      <p:sp>
        <p:nvSpPr>
          <p:cNvPr id="28" name="矩形 27">
            <a:extLst>
              <a:ext uri="{FF2B5EF4-FFF2-40B4-BE49-F238E27FC236}">
                <a16:creationId xmlns:a16="http://schemas.microsoft.com/office/drawing/2014/main" id="{DED2B28B-FDD9-DB8F-7469-3E7BEC5B3A7F}"/>
              </a:ext>
            </a:extLst>
          </p:cNvPr>
          <p:cNvSpPr/>
          <p:nvPr/>
        </p:nvSpPr>
        <p:spPr>
          <a:xfrm>
            <a:off x="6104252" y="4942910"/>
            <a:ext cx="3182394"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、提高獎金率</a:t>
            </a:r>
          </a:p>
        </p:txBody>
      </p:sp>
      <p:sp>
        <p:nvSpPr>
          <p:cNvPr id="29" name="矩形 28">
            <a:extLst>
              <a:ext uri="{FF2B5EF4-FFF2-40B4-BE49-F238E27FC236}">
                <a16:creationId xmlns:a16="http://schemas.microsoft.com/office/drawing/2014/main" id="{8FE50611-1D5F-1394-51BA-E97BD90C48F2}"/>
              </a:ext>
            </a:extLst>
          </p:cNvPr>
          <p:cNvSpPr/>
          <p:nvPr/>
        </p:nvSpPr>
        <p:spPr>
          <a:xfrm>
            <a:off x="6104250" y="5146212"/>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、出國旅遊</a:t>
            </a:r>
          </a:p>
        </p:txBody>
      </p:sp>
      <p:sp>
        <p:nvSpPr>
          <p:cNvPr id="30" name="矩形 29">
            <a:extLst>
              <a:ext uri="{FF2B5EF4-FFF2-40B4-BE49-F238E27FC236}">
                <a16:creationId xmlns:a16="http://schemas.microsoft.com/office/drawing/2014/main" id="{4F8EEE58-6C78-3034-E5D3-AE725DFAB7B1}"/>
              </a:ext>
            </a:extLst>
          </p:cNvPr>
          <p:cNvSpPr/>
          <p:nvPr/>
        </p:nvSpPr>
        <p:spPr>
          <a:xfrm>
            <a:off x="6104251" y="5349525"/>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、晉升職務</a:t>
            </a:r>
          </a:p>
        </p:txBody>
      </p:sp>
      <p:sp>
        <p:nvSpPr>
          <p:cNvPr id="31" name="矩形 30">
            <a:extLst>
              <a:ext uri="{FF2B5EF4-FFF2-40B4-BE49-F238E27FC236}">
                <a16:creationId xmlns:a16="http://schemas.microsoft.com/office/drawing/2014/main" id="{2DC2BB26-AA03-332C-15C2-6AE686040A61}"/>
              </a:ext>
            </a:extLst>
          </p:cNvPr>
          <p:cNvSpPr/>
          <p:nvPr/>
        </p:nvSpPr>
        <p:spPr>
          <a:xfrm>
            <a:off x="6100526" y="5534588"/>
            <a:ext cx="31793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、國外受訓，參訪</a:t>
            </a:r>
          </a:p>
        </p:txBody>
      </p:sp>
      <p:sp>
        <p:nvSpPr>
          <p:cNvPr id="32" name="左大括号 31">
            <a:extLst>
              <a:ext uri="{FF2B5EF4-FFF2-40B4-BE49-F238E27FC236}">
                <a16:creationId xmlns:a16="http://schemas.microsoft.com/office/drawing/2014/main" id="{E0490A10-AC9E-0B2B-2A7F-D666B7943E46}"/>
              </a:ext>
            </a:extLst>
          </p:cNvPr>
          <p:cNvSpPr/>
          <p:nvPr/>
        </p:nvSpPr>
        <p:spPr>
          <a:xfrm>
            <a:off x="5835537" y="3601811"/>
            <a:ext cx="264989" cy="113777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左大括号 32">
            <a:extLst>
              <a:ext uri="{FF2B5EF4-FFF2-40B4-BE49-F238E27FC236}">
                <a16:creationId xmlns:a16="http://schemas.microsoft.com/office/drawing/2014/main" id="{181B24CE-02E5-5FCF-076B-1225CC03D623}"/>
              </a:ext>
            </a:extLst>
          </p:cNvPr>
          <p:cNvSpPr/>
          <p:nvPr/>
        </p:nvSpPr>
        <p:spPr>
          <a:xfrm>
            <a:off x="5835537" y="652945"/>
            <a:ext cx="264989" cy="285448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51E2AC46-ED60-7453-B991-B4B3D862B20B}"/>
              </a:ext>
            </a:extLst>
          </p:cNvPr>
          <p:cNvSpPr/>
          <p:nvPr/>
        </p:nvSpPr>
        <p:spPr>
          <a:xfrm>
            <a:off x="2033081" y="3563413"/>
            <a:ext cx="227627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促銷工具</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Sales Promotion Tool</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8AB91448-9687-5E2D-6896-0A81DC295040}"/>
              </a:ext>
            </a:extLst>
          </p:cNvPr>
          <p:cNvSpPr/>
          <p:nvPr/>
        </p:nvSpPr>
        <p:spPr>
          <a:xfrm>
            <a:off x="4581721" y="1916367"/>
            <a:ext cx="1245143"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對消費者</a:t>
            </a:r>
            <a:endParaRPr lang="zh-TW" altLang="en-US" sz="1100" dirty="0">
              <a:solidFill>
                <a:srgbClr val="000000"/>
              </a:solidFill>
              <a:latin typeface="Times New Roman" pitchFamily="18" charset="0"/>
              <a:cs typeface="Times New Roman" pitchFamily="18" charset="0"/>
            </a:endParaRPr>
          </a:p>
        </p:txBody>
      </p:sp>
      <p:sp>
        <p:nvSpPr>
          <p:cNvPr id="36" name="左大括号 35">
            <a:extLst>
              <a:ext uri="{FF2B5EF4-FFF2-40B4-BE49-F238E27FC236}">
                <a16:creationId xmlns:a16="http://schemas.microsoft.com/office/drawing/2014/main" id="{A9F99609-B0C4-FCBE-E0B2-F4B824E7F95C}"/>
              </a:ext>
            </a:extLst>
          </p:cNvPr>
          <p:cNvSpPr/>
          <p:nvPr/>
        </p:nvSpPr>
        <p:spPr>
          <a:xfrm>
            <a:off x="4309352" y="1965278"/>
            <a:ext cx="264989" cy="351328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6F0C08AB-6526-C2DA-285A-171D656F6631}"/>
              </a:ext>
            </a:extLst>
          </p:cNvPr>
          <p:cNvSpPr/>
          <p:nvPr/>
        </p:nvSpPr>
        <p:spPr>
          <a:xfrm>
            <a:off x="4581721" y="5164439"/>
            <a:ext cx="1245144"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、對業務人員</a:t>
            </a:r>
          </a:p>
        </p:txBody>
      </p:sp>
      <p:sp>
        <p:nvSpPr>
          <p:cNvPr id="38" name="矩形 37">
            <a:extLst>
              <a:ext uri="{FF2B5EF4-FFF2-40B4-BE49-F238E27FC236}">
                <a16:creationId xmlns:a16="http://schemas.microsoft.com/office/drawing/2014/main" id="{E0102997-C40D-725F-D59F-CC7A4D8E5A5B}"/>
              </a:ext>
            </a:extLst>
          </p:cNvPr>
          <p:cNvSpPr/>
          <p:nvPr/>
        </p:nvSpPr>
        <p:spPr>
          <a:xfrm>
            <a:off x="4580211" y="4015872"/>
            <a:ext cx="1246654" cy="314125"/>
          </a:xfrm>
          <a:prstGeom prst="rect">
            <a:avLst/>
          </a:prstGeom>
        </p:spPr>
        <p:txBody>
          <a:bodyPr wrap="square">
            <a:spAutoFit/>
          </a:bodyPr>
          <a:lstStyle/>
          <a:p>
            <a:pPr algn="ct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對通路商</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298543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促</a:t>
            </a:r>
            <a:r>
              <a:rPr lang="zh-CN" altLang="en-US" sz="900" dirty="0">
                <a:solidFill>
                  <a:srgbClr val="000000"/>
                </a:solidFill>
                <a:latin typeface="Times New Roman" pitchFamily="18" charset="0"/>
                <a:cs typeface="Times New Roman" pitchFamily="18" charset="0"/>
              </a:rPr>
              <a:t>銷與廣告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5" y="737304"/>
            <a:ext cx="9534074" cy="56977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擬定促銷方案（</a:t>
            </a:r>
            <a:r>
              <a:rPr lang="en-US" altLang="zh-CN" sz="1100" dirty="0">
                <a:solidFill>
                  <a:srgbClr val="4D4D4D"/>
                </a:solidFill>
                <a:latin typeface="Times New Roman" pitchFamily="18" charset="0"/>
                <a:cs typeface="Times New Roman" pitchFamily="18" charset="0"/>
              </a:rPr>
              <a:t>Developing Sales Promotion Program</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促銷方案之測試（</a:t>
            </a:r>
            <a:r>
              <a:rPr lang="en-US" altLang="zh-TW" sz="1100" dirty="0">
                <a:solidFill>
                  <a:srgbClr val="4D4D4D"/>
                </a:solidFill>
                <a:latin typeface="Times New Roman" pitchFamily="18" charset="0"/>
                <a:cs typeface="Times New Roman" pitchFamily="18" charset="0"/>
              </a:rPr>
              <a:t>Pre-test of SP Program</a:t>
            </a:r>
            <a:r>
              <a:rPr lang="zh-TW" altLang="en-US" sz="1100" dirty="0">
                <a:solidFill>
                  <a:srgbClr val="4D4D4D"/>
                </a:solidFill>
                <a:latin typeface="Times New Roman" pitchFamily="18" charset="0"/>
                <a:cs typeface="Times New Roman" pitchFamily="18" charset="0"/>
              </a:rPr>
              <a:t>）</a:t>
            </a:r>
          </a:p>
        </p:txBody>
      </p:sp>
      <p:sp>
        <p:nvSpPr>
          <p:cNvPr id="2" name="矩形 1">
            <a:extLst>
              <a:ext uri="{FF2B5EF4-FFF2-40B4-BE49-F238E27FC236}">
                <a16:creationId xmlns:a16="http://schemas.microsoft.com/office/drawing/2014/main" id="{A9A78B72-ADA5-36F2-9BD8-C6D538DA2674}"/>
              </a:ext>
            </a:extLst>
          </p:cNvPr>
          <p:cNvSpPr/>
          <p:nvPr/>
        </p:nvSpPr>
        <p:spPr>
          <a:xfrm>
            <a:off x="111073" y="2366976"/>
            <a:ext cx="2503588"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擬定促銷方案</a:t>
            </a:r>
            <a:endParaRPr lang="en-US" altLang="zh-TW"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Developing Sales Promotion Program</a:t>
            </a:r>
            <a:r>
              <a:rPr lang="zh-TW" altLang="en-US" sz="1100" dirty="0">
                <a:solidFill>
                  <a:srgbClr val="000000"/>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4BCFA538-4F41-68A9-BC51-54EF5930DC0A}"/>
              </a:ext>
            </a:extLst>
          </p:cNvPr>
          <p:cNvSpPr/>
          <p:nvPr/>
        </p:nvSpPr>
        <p:spPr>
          <a:xfrm>
            <a:off x="2889866" y="1665557"/>
            <a:ext cx="146306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、誘因大小的考量</a:t>
            </a:r>
          </a:p>
        </p:txBody>
      </p:sp>
      <p:sp>
        <p:nvSpPr>
          <p:cNvPr id="5" name="左大括号 4">
            <a:extLst>
              <a:ext uri="{FF2B5EF4-FFF2-40B4-BE49-F238E27FC236}">
                <a16:creationId xmlns:a16="http://schemas.microsoft.com/office/drawing/2014/main" id="{AE29C7FF-DA63-933D-CEA2-39DDF0E2D125}"/>
              </a:ext>
            </a:extLst>
          </p:cNvPr>
          <p:cNvSpPr/>
          <p:nvPr/>
        </p:nvSpPr>
        <p:spPr>
          <a:xfrm>
            <a:off x="2614662" y="1714467"/>
            <a:ext cx="264989" cy="186544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F6AA3CB-BA59-D559-29C4-15B3660DADA0}"/>
              </a:ext>
            </a:extLst>
          </p:cNvPr>
          <p:cNvSpPr/>
          <p:nvPr/>
        </p:nvSpPr>
        <p:spPr>
          <a:xfrm>
            <a:off x="2889865" y="1985598"/>
            <a:ext cx="14630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、媒體分配的考量</a:t>
            </a:r>
          </a:p>
        </p:txBody>
      </p:sp>
      <p:sp>
        <p:nvSpPr>
          <p:cNvPr id="7" name="矩形 6">
            <a:extLst>
              <a:ext uri="{FF2B5EF4-FFF2-40B4-BE49-F238E27FC236}">
                <a16:creationId xmlns:a16="http://schemas.microsoft.com/office/drawing/2014/main" id="{F8C1A10D-0609-E98B-09BB-5BB771F1C59A}"/>
              </a:ext>
            </a:extLst>
          </p:cNvPr>
          <p:cNvSpPr/>
          <p:nvPr/>
        </p:nvSpPr>
        <p:spPr>
          <a:xfrm>
            <a:off x="2889866" y="2305645"/>
            <a:ext cx="14630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促銷的時機</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A075D8D0-5A98-D51C-0E61-A4E04BD4C407}"/>
              </a:ext>
            </a:extLst>
          </p:cNvPr>
          <p:cNvSpPr/>
          <p:nvPr/>
        </p:nvSpPr>
        <p:spPr>
          <a:xfrm>
            <a:off x="2889866" y="2625701"/>
            <a:ext cx="14630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、促銷時間的長短</a:t>
            </a:r>
          </a:p>
        </p:txBody>
      </p:sp>
      <p:sp>
        <p:nvSpPr>
          <p:cNvPr id="11" name="矩形 10">
            <a:extLst>
              <a:ext uri="{FF2B5EF4-FFF2-40B4-BE49-F238E27FC236}">
                <a16:creationId xmlns:a16="http://schemas.microsoft.com/office/drawing/2014/main" id="{3A326831-0091-3ECF-D55C-0AF038B1FE49}"/>
              </a:ext>
            </a:extLst>
          </p:cNvPr>
          <p:cNvSpPr/>
          <p:nvPr/>
        </p:nvSpPr>
        <p:spPr>
          <a:xfrm>
            <a:off x="1250690" y="4574987"/>
            <a:ext cx="87028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促銷</a:t>
            </a:r>
            <a:r>
              <a:rPr lang="zh-CN" altLang="en-US" sz="1100" dirty="0">
                <a:solidFill>
                  <a:srgbClr val="000000"/>
                </a:solidFill>
                <a:latin typeface="Times New Roman" pitchFamily="18" charset="0"/>
                <a:cs typeface="Times New Roman" pitchFamily="18" charset="0"/>
              </a:rPr>
              <a:t>質控</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D5BA137F-FF7E-7FB8-4411-E210DC8A4776}"/>
              </a:ext>
            </a:extLst>
          </p:cNvPr>
          <p:cNvSpPr/>
          <p:nvPr/>
        </p:nvSpPr>
        <p:spPr>
          <a:xfrm>
            <a:off x="2396181" y="4064068"/>
            <a:ext cx="459516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、促銷方案之測試（</a:t>
            </a:r>
            <a:r>
              <a:rPr lang="en-US" altLang="zh-TW" sz="1100" dirty="0">
                <a:solidFill>
                  <a:srgbClr val="000000"/>
                </a:solidFill>
                <a:latin typeface="Times New Roman" pitchFamily="18" charset="0"/>
                <a:cs typeface="Times New Roman" pitchFamily="18" charset="0"/>
              </a:rPr>
              <a:t>Pre-test of SP Program</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3" name="左大括号 12">
            <a:extLst>
              <a:ext uri="{FF2B5EF4-FFF2-40B4-BE49-F238E27FC236}">
                <a16:creationId xmlns:a16="http://schemas.microsoft.com/office/drawing/2014/main" id="{3FAA3DD3-034B-2FE9-1441-6D8EF6B0F692}"/>
              </a:ext>
            </a:extLst>
          </p:cNvPr>
          <p:cNvSpPr/>
          <p:nvPr/>
        </p:nvSpPr>
        <p:spPr>
          <a:xfrm>
            <a:off x="2120978" y="4112979"/>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B8C628B-69DD-135A-B48F-56F536FC4F88}"/>
              </a:ext>
            </a:extLst>
          </p:cNvPr>
          <p:cNvSpPr/>
          <p:nvPr/>
        </p:nvSpPr>
        <p:spPr>
          <a:xfrm>
            <a:off x="2396179" y="4384109"/>
            <a:ext cx="831944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促銷方案應事前加以測試，以了解：</a:t>
            </a: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、促銷工具是否合適</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、誘因的大小是否最佳</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、表達的方式是否有效</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118790D0-9EF0-919E-EF35-8945DCA2AE8E}"/>
              </a:ext>
            </a:extLst>
          </p:cNvPr>
          <p:cNvSpPr/>
          <p:nvPr/>
        </p:nvSpPr>
        <p:spPr>
          <a:xfrm>
            <a:off x="2396182" y="4704156"/>
            <a:ext cx="45951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執行與控制促銷方案（</a:t>
            </a:r>
            <a:r>
              <a:rPr lang="en-US" altLang="zh-CN" sz="1100" dirty="0">
                <a:solidFill>
                  <a:srgbClr val="000000"/>
                </a:solidFill>
                <a:latin typeface="Times New Roman" pitchFamily="18" charset="0"/>
                <a:cs typeface="Times New Roman" pitchFamily="18" charset="0"/>
              </a:rPr>
              <a:t>Implementation and Control of SP Program</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FAD204DD-FA7C-9519-BFF0-E7C6C2D56E6E}"/>
              </a:ext>
            </a:extLst>
          </p:cNvPr>
          <p:cNvSpPr/>
          <p:nvPr/>
        </p:nvSpPr>
        <p:spPr>
          <a:xfrm>
            <a:off x="2396181" y="5024212"/>
            <a:ext cx="8319444"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促銷方案既定之後，應該有前置準備時間、正式執行時間與結束後評估時間等三項時程安排；而控制的目的，乃在使方案精神與標準不產生偏差。</a:t>
            </a:r>
          </a:p>
        </p:txBody>
      </p:sp>
      <p:sp>
        <p:nvSpPr>
          <p:cNvPr id="17" name="矩形 16">
            <a:extLst>
              <a:ext uri="{FF2B5EF4-FFF2-40B4-BE49-F238E27FC236}">
                <a16:creationId xmlns:a16="http://schemas.microsoft.com/office/drawing/2014/main" id="{C6F0CF09-AEA8-9410-94E7-6F8AE8D6EC62}"/>
              </a:ext>
            </a:extLst>
          </p:cNvPr>
          <p:cNvSpPr/>
          <p:nvPr/>
        </p:nvSpPr>
        <p:spPr>
          <a:xfrm>
            <a:off x="2889864" y="2951664"/>
            <a:ext cx="14630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促銷的對象</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9C9B2626-DEEA-7916-8F72-C861DA35E3F3}"/>
              </a:ext>
            </a:extLst>
          </p:cNvPr>
          <p:cNvSpPr/>
          <p:nvPr/>
        </p:nvSpPr>
        <p:spPr>
          <a:xfrm>
            <a:off x="2889865" y="3265788"/>
            <a:ext cx="146306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、促銷的總預算</a:t>
            </a:r>
          </a:p>
        </p:txBody>
      </p:sp>
      <p:sp>
        <p:nvSpPr>
          <p:cNvPr id="19" name="矩形 18">
            <a:extLst>
              <a:ext uri="{FF2B5EF4-FFF2-40B4-BE49-F238E27FC236}">
                <a16:creationId xmlns:a16="http://schemas.microsoft.com/office/drawing/2014/main" id="{A682A649-2505-96A6-4710-7FA5D31E27FE}"/>
              </a:ext>
            </a:extLst>
          </p:cNvPr>
          <p:cNvSpPr/>
          <p:nvPr/>
        </p:nvSpPr>
        <p:spPr>
          <a:xfrm>
            <a:off x="4480540" y="1665557"/>
            <a:ext cx="6930459"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促銷方案誘因太小，則引不起消費者注意，但太大又要顧及鉅額費用是否有其代價的考量。</a:t>
            </a:r>
          </a:p>
        </p:txBody>
      </p:sp>
      <p:sp>
        <p:nvSpPr>
          <p:cNvPr id="20" name="矩形 19">
            <a:extLst>
              <a:ext uri="{FF2B5EF4-FFF2-40B4-BE49-F238E27FC236}">
                <a16:creationId xmlns:a16="http://schemas.microsoft.com/office/drawing/2014/main" id="{1CC1C0AF-BE7B-0200-3E20-1C0DE6B305A3}"/>
              </a:ext>
            </a:extLst>
          </p:cNvPr>
          <p:cNvSpPr/>
          <p:nvPr/>
        </p:nvSpPr>
        <p:spPr>
          <a:xfrm>
            <a:off x="4480540" y="1985598"/>
            <a:ext cx="6930459"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促銷費用應如何適切分配於各媒體，以達到最大的告知與吸引效果，應多評估。</a:t>
            </a:r>
          </a:p>
        </p:txBody>
      </p:sp>
      <p:sp>
        <p:nvSpPr>
          <p:cNvPr id="21" name="矩形 20">
            <a:extLst>
              <a:ext uri="{FF2B5EF4-FFF2-40B4-BE49-F238E27FC236}">
                <a16:creationId xmlns:a16="http://schemas.microsoft.com/office/drawing/2014/main" id="{E144263A-FF52-F4B1-2651-BA7240828261}"/>
              </a:ext>
            </a:extLst>
          </p:cNvPr>
          <p:cNvSpPr/>
          <p:nvPr/>
        </p:nvSpPr>
        <p:spPr>
          <a:xfrm>
            <a:off x="4480540" y="2305645"/>
            <a:ext cx="6930459"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促銷活動推出的時機，必須慎重評估，不能過早，但也不能落於人後，應考慮多項因素，再做決定。</a:t>
            </a:r>
          </a:p>
        </p:txBody>
      </p:sp>
      <p:sp>
        <p:nvSpPr>
          <p:cNvPr id="22" name="矩形 21">
            <a:extLst>
              <a:ext uri="{FF2B5EF4-FFF2-40B4-BE49-F238E27FC236}">
                <a16:creationId xmlns:a16="http://schemas.microsoft.com/office/drawing/2014/main" id="{D083A40F-F5DA-74CB-AD90-8D3F0866EF59}"/>
              </a:ext>
            </a:extLst>
          </p:cNvPr>
          <p:cNvSpPr/>
          <p:nvPr/>
        </p:nvSpPr>
        <p:spPr>
          <a:xfrm>
            <a:off x="4480541" y="2625701"/>
            <a:ext cx="6930461"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促銷時間太短會使人感到過於急迫而缺乏印象，但時間太長則令人感到不像是促銷的味道，而且熱氣會散掉。</a:t>
            </a:r>
          </a:p>
        </p:txBody>
      </p:sp>
      <p:sp>
        <p:nvSpPr>
          <p:cNvPr id="23" name="矩形 22">
            <a:extLst>
              <a:ext uri="{FF2B5EF4-FFF2-40B4-BE49-F238E27FC236}">
                <a16:creationId xmlns:a16="http://schemas.microsoft.com/office/drawing/2014/main" id="{A049AB51-4B68-5D82-A18D-0DD31E3C7D79}"/>
              </a:ext>
            </a:extLst>
          </p:cNvPr>
          <p:cNvSpPr/>
          <p:nvPr/>
        </p:nvSpPr>
        <p:spPr>
          <a:xfrm>
            <a:off x="4480539" y="2951664"/>
            <a:ext cx="6930461"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促銷要有對象，不能亂打高空，但每一類群對象之適用條件與狀況都不太一致，因此，必須研究適合的方案。</a:t>
            </a:r>
          </a:p>
        </p:txBody>
      </p:sp>
      <p:sp>
        <p:nvSpPr>
          <p:cNvPr id="24" name="矩形 23">
            <a:extLst>
              <a:ext uri="{FF2B5EF4-FFF2-40B4-BE49-F238E27FC236}">
                <a16:creationId xmlns:a16="http://schemas.microsoft.com/office/drawing/2014/main" id="{C702EDDE-9155-A707-BC21-98369CBAB600}"/>
              </a:ext>
            </a:extLst>
          </p:cNvPr>
          <p:cNvSpPr/>
          <p:nvPr/>
        </p:nvSpPr>
        <p:spPr>
          <a:xfrm>
            <a:off x="4480540" y="3265788"/>
            <a:ext cx="6936760" cy="314125"/>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廠商用於推廣費用，正常狀況下都有一定的預算與計畫，一般來説所謂的促銷計畫都是在預算下的產物。</a:t>
            </a:r>
          </a:p>
        </p:txBody>
      </p:sp>
      <p:sp>
        <p:nvSpPr>
          <p:cNvPr id="25" name="矩形 24">
            <a:extLst>
              <a:ext uri="{FF2B5EF4-FFF2-40B4-BE49-F238E27FC236}">
                <a16:creationId xmlns:a16="http://schemas.microsoft.com/office/drawing/2014/main" id="{B40BFD25-7978-BAEF-88FE-A2244A31B551}"/>
              </a:ext>
            </a:extLst>
          </p:cNvPr>
          <p:cNvSpPr/>
          <p:nvPr/>
        </p:nvSpPr>
        <p:spPr>
          <a:xfrm>
            <a:off x="4066549" y="1640607"/>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C6EE2D5F-A1A1-D262-CB77-981C554F0B37}"/>
              </a:ext>
            </a:extLst>
          </p:cNvPr>
          <p:cNvSpPr/>
          <p:nvPr/>
        </p:nvSpPr>
        <p:spPr>
          <a:xfrm>
            <a:off x="4066549" y="2916957"/>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155B1C39-AFB9-7FA4-1F4D-25D62DD85610}"/>
              </a:ext>
            </a:extLst>
          </p:cNvPr>
          <p:cNvSpPr/>
          <p:nvPr/>
        </p:nvSpPr>
        <p:spPr>
          <a:xfrm>
            <a:off x="4066549" y="2583582"/>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28" name="矩形 27">
            <a:extLst>
              <a:ext uri="{FF2B5EF4-FFF2-40B4-BE49-F238E27FC236}">
                <a16:creationId xmlns:a16="http://schemas.microsoft.com/office/drawing/2014/main" id="{B944211A-6E5A-C69F-FFF2-587A7CA35D7D}"/>
              </a:ext>
            </a:extLst>
          </p:cNvPr>
          <p:cNvSpPr/>
          <p:nvPr/>
        </p:nvSpPr>
        <p:spPr>
          <a:xfrm>
            <a:off x="4066549" y="1954932"/>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5F614A62-4436-77B8-C617-F3CE1CCD5902}"/>
              </a:ext>
            </a:extLst>
          </p:cNvPr>
          <p:cNvSpPr/>
          <p:nvPr/>
        </p:nvSpPr>
        <p:spPr>
          <a:xfrm>
            <a:off x="4066549" y="2278782"/>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E9DE852E-8543-F54F-3807-2A30013FCE77}"/>
              </a:ext>
            </a:extLst>
          </p:cNvPr>
          <p:cNvSpPr/>
          <p:nvPr/>
        </p:nvSpPr>
        <p:spPr>
          <a:xfrm>
            <a:off x="4066549" y="3231282"/>
            <a:ext cx="592138" cy="376834"/>
          </a:xfrm>
          <a:prstGeom prst="rect">
            <a:avLst/>
          </a:prstGeom>
        </p:spPr>
        <p:txBody>
          <a:bodyPr wrap="square" anchor="ctr" anchorCtr="1">
            <a:spAutoFit/>
          </a:bodyPr>
          <a:lstStyle/>
          <a:p>
            <a:pPr algn="ctr">
              <a:lnSpc>
                <a:spcPct val="150000"/>
              </a:lnSpc>
            </a:pPr>
            <a:r>
              <a:rPr lang="zh-CN" altLang="en-US" sz="1400" dirty="0">
                <a:solidFill>
                  <a:srgbClr val="0070C0"/>
                </a:solidFill>
                <a:latin typeface="Times New Roman" pitchFamily="18" charset="0"/>
                <a:cs typeface="Times New Roman" pitchFamily="18" charset="0"/>
              </a:rPr>
              <a:t>→</a:t>
            </a:r>
            <a:endParaRPr lang="zh-TW" altLang="en-US" sz="14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516949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公共</a:t>
            </a:r>
            <a:r>
              <a:rPr lang="zh-TW" altLang="en-US" sz="900" dirty="0">
                <a:solidFill>
                  <a:srgbClr val="000000"/>
                </a:solidFill>
                <a:latin typeface="Times New Roman" pitchFamily="18" charset="0"/>
                <a:cs typeface="Times New Roman" pitchFamily="18" charset="0"/>
              </a:rPr>
              <a:t>事務與事件行銷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Public Relationship and Event Marketing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282704" y="527156"/>
            <a:ext cx="8956665" cy="2345450"/>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「公共關係」（</a:t>
            </a:r>
            <a:r>
              <a:rPr lang="en-US" altLang="zh-TW" sz="1100" dirty="0">
                <a:solidFill>
                  <a:srgbClr val="4D4D4D"/>
                </a:solidFill>
                <a:latin typeface="Times New Roman" pitchFamily="18" charset="0"/>
                <a:cs typeface="Times New Roman" pitchFamily="18" charset="0"/>
              </a:rPr>
              <a:t>Public Relationship</a:t>
            </a:r>
            <a:r>
              <a:rPr lang="zh-TW" altLang="en-US" sz="1100" dirty="0">
                <a:solidFill>
                  <a:srgbClr val="4D4D4D"/>
                </a:solidFill>
                <a:latin typeface="Times New Roman" pitchFamily="18" charset="0"/>
                <a:cs typeface="Times New Roman" pitchFamily="18" charset="0"/>
              </a:rPr>
              <a:t>），係指幫助某組織和大眾互相適應的活動，是</a:t>
            </a:r>
            <a:r>
              <a:rPr lang="zh-CN" altLang="en-US" sz="1100" dirty="0">
                <a:solidFill>
                  <a:srgbClr val="4D4D4D"/>
                </a:solidFill>
                <a:latin typeface="Times New Roman" pitchFamily="18" charset="0"/>
                <a:cs typeface="Times New Roman" pitchFamily="18" charset="0"/>
              </a:rPr>
              <a:t>如下</a:t>
            </a:r>
            <a:r>
              <a:rPr lang="zh-TW" altLang="en-US" sz="1100" dirty="0">
                <a:solidFill>
                  <a:srgbClr val="4D4D4D"/>
                </a:solidFill>
                <a:latin typeface="Times New Roman" pitchFamily="18" charset="0"/>
                <a:cs typeface="Times New Roman" pitchFamily="18" charset="0"/>
              </a:rPr>
              <a:t>列舉各功能領域的泛稱</a:t>
            </a:r>
            <a:r>
              <a:rPr lang="zh-CN" altLang="en-US" sz="1100" dirty="0">
                <a:solidFill>
                  <a:srgbClr val="4D4D4D"/>
                </a:solidFill>
                <a:latin typeface="Times New Roman" pitchFamily="18" charset="0"/>
                <a:cs typeface="Times New Roman" pitchFamily="18" charset="0"/>
              </a:rPr>
              <a:t>：</a:t>
            </a:r>
            <a:endParaRPr lang="en-US" altLang="zh-TW" sz="1100" dirty="0">
              <a:solidFill>
                <a:srgbClr val="4D4D4D"/>
              </a:solidFill>
              <a:latin typeface="Times New Roman" pitchFamily="18" charset="0"/>
              <a:cs typeface="Times New Roman" pitchFamily="18" charset="0"/>
            </a:endParaRPr>
          </a:p>
          <a:p>
            <a:pPr>
              <a:lnSpc>
                <a:spcPct val="150000"/>
              </a:lnSpc>
            </a:pPr>
            <a:r>
              <a:rPr lang="en-US" altLang="zh-TW" sz="1100"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、政府公關：代表某組織和立法當局或政府機構交涉與溝通。</a:t>
            </a:r>
          </a:p>
          <a:p>
            <a:pPr>
              <a:lnSpc>
                <a:spcPct val="150000"/>
              </a:lnSpc>
            </a:pPr>
            <a:r>
              <a:rPr lang="en-US" altLang="zh-TW" sz="1100"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、公共事務：與協助制定政策和立法的政府部門或團體打交道。</a:t>
            </a:r>
          </a:p>
          <a:p>
            <a:pPr>
              <a:lnSpc>
                <a:spcPct val="150000"/>
              </a:lnSpc>
            </a:pPr>
            <a:r>
              <a:rPr lang="en-US" altLang="zh-TW" sz="1100" dirty="0">
                <a:solidFill>
                  <a:srgbClr val="4D4D4D"/>
                </a:solidFill>
                <a:latin typeface="Times New Roman" pitchFamily="18" charset="0"/>
                <a:cs typeface="Times New Roman" pitchFamily="18" charset="0"/>
              </a:rPr>
              <a:t>3</a:t>
            </a:r>
            <a:r>
              <a:rPr lang="zh-TW" altLang="en-US" sz="1100" dirty="0">
                <a:solidFill>
                  <a:srgbClr val="4D4D4D"/>
                </a:solidFill>
                <a:latin typeface="Times New Roman" pitchFamily="18" charset="0"/>
                <a:cs typeface="Times New Roman" pitchFamily="18" charset="0"/>
              </a:rPr>
              <a:t>、議題管理：對於和某組織相關的公共政策進行系統式的研究及行動。</a:t>
            </a:r>
          </a:p>
          <a:p>
            <a:pPr>
              <a:lnSpc>
                <a:spcPct val="150000"/>
              </a:lnSpc>
            </a:pPr>
            <a:r>
              <a:rPr lang="en-US" altLang="zh-TW" sz="1100" dirty="0">
                <a:solidFill>
                  <a:srgbClr val="4D4D4D"/>
                </a:solidFill>
                <a:latin typeface="Times New Roman" pitchFamily="18" charset="0"/>
                <a:cs typeface="Times New Roman" pitchFamily="18" charset="0"/>
              </a:rPr>
              <a:t>4</a:t>
            </a:r>
            <a:r>
              <a:rPr lang="zh-TW" altLang="en-US" sz="1100" dirty="0">
                <a:solidFill>
                  <a:srgbClr val="4D4D4D"/>
                </a:solidFill>
                <a:latin typeface="Times New Roman" pitchFamily="18" charset="0"/>
                <a:cs typeface="Times New Roman" pitchFamily="18" charset="0"/>
              </a:rPr>
              <a:t>、同業公關：和某組織同業間的交涉與溝通。</a:t>
            </a:r>
          </a:p>
          <a:p>
            <a:pPr>
              <a:lnSpc>
                <a:spcPct val="150000"/>
              </a:lnSpc>
            </a:pPr>
            <a:r>
              <a:rPr lang="en-US" altLang="zh-TW" sz="1100" dirty="0">
                <a:solidFill>
                  <a:srgbClr val="4D4D4D"/>
                </a:solidFill>
                <a:latin typeface="Times New Roman" pitchFamily="18" charset="0"/>
                <a:cs typeface="Times New Roman" pitchFamily="18" charset="0"/>
              </a:rPr>
              <a:t>5</a:t>
            </a:r>
            <a:r>
              <a:rPr lang="zh-TW" altLang="en-US" sz="1100" dirty="0">
                <a:solidFill>
                  <a:srgbClr val="4D4D4D"/>
                </a:solidFill>
                <a:latin typeface="Times New Roman" pitchFamily="18" charset="0"/>
                <a:cs typeface="Times New Roman" pitchFamily="18" charset="0"/>
              </a:rPr>
              <a:t>、媒體公關：與傳播媒體的交涉，目的在打知名度及建立形象。</a:t>
            </a:r>
          </a:p>
          <a:p>
            <a:pPr>
              <a:lnSpc>
                <a:spcPct val="150000"/>
              </a:lnSpc>
            </a:pPr>
            <a:r>
              <a:rPr lang="en-US" altLang="zh-TW" sz="1100" dirty="0">
                <a:solidFill>
                  <a:srgbClr val="4D4D4D"/>
                </a:solidFill>
                <a:latin typeface="Times New Roman" pitchFamily="18" charset="0"/>
                <a:cs typeface="Times New Roman" pitchFamily="18" charset="0"/>
              </a:rPr>
              <a:t>6</a:t>
            </a:r>
            <a:r>
              <a:rPr lang="zh-TW" altLang="en-US" sz="1100" dirty="0">
                <a:solidFill>
                  <a:srgbClr val="4D4D4D"/>
                </a:solidFill>
                <a:latin typeface="Times New Roman" pitchFamily="18" charset="0"/>
                <a:cs typeface="Times New Roman" pitchFamily="18" charset="0"/>
              </a:rPr>
              <a:t>、行銷公關：透過特定的媒介傳播精心規劃的訊息，在沒有特別付錢給媒體的情況下，替某個組織、個人、產品帶來利益，重點在於宣傳。</a:t>
            </a:r>
          </a:p>
          <a:p>
            <a:pPr>
              <a:lnSpc>
                <a:spcPct val="150000"/>
              </a:lnSpc>
            </a:pPr>
            <a:r>
              <a:rPr lang="en-US" altLang="zh-TW" sz="1100" dirty="0">
                <a:solidFill>
                  <a:srgbClr val="4D4D4D"/>
                </a:solidFill>
                <a:latin typeface="Times New Roman" pitchFamily="18" charset="0"/>
                <a:cs typeface="Times New Roman" pitchFamily="18" charset="0"/>
              </a:rPr>
              <a:t>7</a:t>
            </a:r>
            <a:r>
              <a:rPr lang="zh-TW" altLang="en-US" sz="1100" dirty="0">
                <a:solidFill>
                  <a:srgbClr val="4D4D4D"/>
                </a:solidFill>
                <a:latin typeface="Times New Roman" pitchFamily="18" charset="0"/>
                <a:cs typeface="Times New Roman" pitchFamily="18" charset="0"/>
              </a:rPr>
              <a:t>、財經公關：以上市公司或商業為主體，對投資人進行傳播與溝通的活動，是公司與投資人間的橋樑。</a:t>
            </a:r>
          </a:p>
          <a:p>
            <a:pPr>
              <a:lnSpc>
                <a:spcPct val="150000"/>
              </a:lnSpc>
            </a:pPr>
            <a:r>
              <a:rPr lang="en-US" altLang="zh-TW" sz="1100" dirty="0">
                <a:solidFill>
                  <a:srgbClr val="4D4D4D"/>
                </a:solidFill>
                <a:latin typeface="Times New Roman" pitchFamily="18" charset="0"/>
                <a:cs typeface="Times New Roman" pitchFamily="18" charset="0"/>
              </a:rPr>
              <a:t>8</a:t>
            </a:r>
            <a:r>
              <a:rPr lang="zh-TW" altLang="en-US" sz="1100" dirty="0">
                <a:solidFill>
                  <a:srgbClr val="4D4D4D"/>
                </a:solidFill>
                <a:latin typeface="Times New Roman" pitchFamily="18" charset="0"/>
                <a:cs typeface="Times New Roman" pitchFamily="18" charset="0"/>
              </a:rPr>
              <a:t>、企業公關：提供企業整體與各營業單位事業的傳播規劃及服務，包括管理傳播、財務試算、訊息發布及行銷宣傳。</a:t>
            </a:r>
          </a:p>
        </p:txBody>
      </p:sp>
      <p:sp>
        <p:nvSpPr>
          <p:cNvPr id="2" name="矩形 1">
            <a:extLst>
              <a:ext uri="{FF2B5EF4-FFF2-40B4-BE49-F238E27FC236}">
                <a16:creationId xmlns:a16="http://schemas.microsoft.com/office/drawing/2014/main" id="{56B7AACB-6E1C-16BC-05A5-B2C0B54B48FD}"/>
              </a:ext>
            </a:extLst>
          </p:cNvPr>
          <p:cNvSpPr/>
          <p:nvPr/>
        </p:nvSpPr>
        <p:spPr>
          <a:xfrm>
            <a:off x="1282704" y="4239325"/>
            <a:ext cx="291778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公共關係（</a:t>
            </a:r>
            <a:r>
              <a:rPr lang="en-US" altLang="zh-TW" sz="1100" dirty="0">
                <a:solidFill>
                  <a:srgbClr val="000000"/>
                </a:solidFill>
                <a:latin typeface="Times New Roman" pitchFamily="18" charset="0"/>
                <a:cs typeface="Times New Roman" pitchFamily="18" charset="0"/>
              </a:rPr>
              <a:t>Public Relationship</a:t>
            </a:r>
            <a:r>
              <a:rPr lang="zh-TW" altLang="en-US" sz="1100" dirty="0">
                <a:solidFill>
                  <a:srgbClr val="000000"/>
                </a:solidFill>
                <a:latin typeface="Times New Roman" pitchFamily="18" charset="0"/>
                <a:cs typeface="Times New Roman" pitchFamily="18" charset="0"/>
              </a:rPr>
              <a:t>）的溝通對象</a:t>
            </a:r>
          </a:p>
        </p:txBody>
      </p:sp>
      <p:sp>
        <p:nvSpPr>
          <p:cNvPr id="3" name="矩形 2">
            <a:extLst>
              <a:ext uri="{FF2B5EF4-FFF2-40B4-BE49-F238E27FC236}">
                <a16:creationId xmlns:a16="http://schemas.microsoft.com/office/drawing/2014/main" id="{1ACEE436-78CC-BA24-805D-14DDFF5414A0}"/>
              </a:ext>
            </a:extLst>
          </p:cNvPr>
          <p:cNvSpPr/>
          <p:nvPr/>
        </p:nvSpPr>
        <p:spPr>
          <a:xfrm>
            <a:off x="4475692" y="2961870"/>
            <a:ext cx="421435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、新聞媒體（電視臺、報社、雜誌社、廣播電臺、網路公司）</a:t>
            </a:r>
          </a:p>
        </p:txBody>
      </p:sp>
      <p:sp>
        <p:nvSpPr>
          <p:cNvPr id="5" name="左大括号 4">
            <a:extLst>
              <a:ext uri="{FF2B5EF4-FFF2-40B4-BE49-F238E27FC236}">
                <a16:creationId xmlns:a16="http://schemas.microsoft.com/office/drawing/2014/main" id="{51DDBD2A-525B-AD2F-49E6-8CACC16869FA}"/>
              </a:ext>
            </a:extLst>
          </p:cNvPr>
          <p:cNvSpPr/>
          <p:nvPr/>
        </p:nvSpPr>
        <p:spPr>
          <a:xfrm>
            <a:off x="4200488" y="3010781"/>
            <a:ext cx="264989" cy="281773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E156AD9A-E3D7-42D8-1086-4A5B3200E161}"/>
              </a:ext>
            </a:extLst>
          </p:cNvPr>
          <p:cNvSpPr/>
          <p:nvPr/>
        </p:nvSpPr>
        <p:spPr>
          <a:xfrm>
            <a:off x="4475691" y="3281911"/>
            <a:ext cx="421435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、壓力團體（消費者文教基金會、產業公會、同業公會）</a:t>
            </a:r>
          </a:p>
        </p:txBody>
      </p:sp>
      <p:sp>
        <p:nvSpPr>
          <p:cNvPr id="7" name="矩形 6">
            <a:extLst>
              <a:ext uri="{FF2B5EF4-FFF2-40B4-BE49-F238E27FC236}">
                <a16:creationId xmlns:a16="http://schemas.microsoft.com/office/drawing/2014/main" id="{B35AB407-1984-E07F-2624-07E6B3CEC011}"/>
              </a:ext>
            </a:extLst>
          </p:cNvPr>
          <p:cNvSpPr/>
          <p:nvPr/>
        </p:nvSpPr>
        <p:spPr>
          <a:xfrm>
            <a:off x="4475692" y="3601958"/>
            <a:ext cx="421435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、員工公會（大型民營企業的員工公會）</a:t>
            </a:r>
          </a:p>
        </p:txBody>
      </p:sp>
      <p:sp>
        <p:nvSpPr>
          <p:cNvPr id="10" name="矩形 9">
            <a:extLst>
              <a:ext uri="{FF2B5EF4-FFF2-40B4-BE49-F238E27FC236}">
                <a16:creationId xmlns:a16="http://schemas.microsoft.com/office/drawing/2014/main" id="{4CF074C0-2BD8-853A-64BC-3248834F3593}"/>
              </a:ext>
            </a:extLst>
          </p:cNvPr>
          <p:cNvSpPr/>
          <p:nvPr/>
        </p:nvSpPr>
        <p:spPr>
          <a:xfrm>
            <a:off x="4475692" y="3922014"/>
            <a:ext cx="421435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、經銷商（廠商的通路協助銷售成員）</a:t>
            </a:r>
          </a:p>
        </p:txBody>
      </p:sp>
      <p:sp>
        <p:nvSpPr>
          <p:cNvPr id="11" name="矩形 10">
            <a:extLst>
              <a:ext uri="{FF2B5EF4-FFF2-40B4-BE49-F238E27FC236}">
                <a16:creationId xmlns:a16="http://schemas.microsoft.com/office/drawing/2014/main" id="{DCA60560-D0BE-D24C-EA26-39898C8AECAC}"/>
              </a:ext>
            </a:extLst>
          </p:cNvPr>
          <p:cNvSpPr/>
          <p:nvPr/>
        </p:nvSpPr>
        <p:spPr>
          <a:xfrm>
            <a:off x="4475690" y="4242051"/>
            <a:ext cx="421435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、大眾股東</a:t>
            </a:r>
          </a:p>
        </p:txBody>
      </p:sp>
      <p:sp>
        <p:nvSpPr>
          <p:cNvPr id="12" name="矩形 11">
            <a:extLst>
              <a:ext uri="{FF2B5EF4-FFF2-40B4-BE49-F238E27FC236}">
                <a16:creationId xmlns:a16="http://schemas.microsoft.com/office/drawing/2014/main" id="{D9F95640-2CCE-988B-832D-A368E96353F6}"/>
              </a:ext>
            </a:extLst>
          </p:cNvPr>
          <p:cNvSpPr/>
          <p:nvPr/>
        </p:nvSpPr>
        <p:spPr>
          <a:xfrm>
            <a:off x="4475691" y="4571826"/>
            <a:ext cx="421435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、消費者（一般購買者）</a:t>
            </a:r>
          </a:p>
        </p:txBody>
      </p:sp>
      <p:sp>
        <p:nvSpPr>
          <p:cNvPr id="13" name="矩形 12">
            <a:extLst>
              <a:ext uri="{FF2B5EF4-FFF2-40B4-BE49-F238E27FC236}">
                <a16:creationId xmlns:a16="http://schemas.microsoft.com/office/drawing/2014/main" id="{004537A3-0C79-7105-C38E-50250F75B79B}"/>
              </a:ext>
            </a:extLst>
          </p:cNvPr>
          <p:cNvSpPr/>
          <p:nvPr/>
        </p:nvSpPr>
        <p:spPr>
          <a:xfrm>
            <a:off x="4472447" y="4894435"/>
            <a:ext cx="421435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、同業（競爭同業者）</a:t>
            </a:r>
          </a:p>
        </p:txBody>
      </p:sp>
      <p:sp>
        <p:nvSpPr>
          <p:cNvPr id="14" name="矩形 13">
            <a:extLst>
              <a:ext uri="{FF2B5EF4-FFF2-40B4-BE49-F238E27FC236}">
                <a16:creationId xmlns:a16="http://schemas.microsoft.com/office/drawing/2014/main" id="{140B2426-2C78-15E6-EEAA-DDE2499366B5}"/>
              </a:ext>
            </a:extLst>
          </p:cNvPr>
          <p:cNvSpPr/>
          <p:nvPr/>
        </p:nvSpPr>
        <p:spPr>
          <a:xfrm>
            <a:off x="4472447" y="5214476"/>
            <a:ext cx="421435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、意見領袖（政經界著名主持人、講師、律師、聲望人士等）</a:t>
            </a:r>
          </a:p>
        </p:txBody>
      </p:sp>
      <p:sp>
        <p:nvSpPr>
          <p:cNvPr id="15" name="矩形 14">
            <a:extLst>
              <a:ext uri="{FF2B5EF4-FFF2-40B4-BE49-F238E27FC236}">
                <a16:creationId xmlns:a16="http://schemas.microsoft.com/office/drawing/2014/main" id="{402B798F-F223-D7F0-2D66-2D16D95A73DD}"/>
              </a:ext>
            </a:extLst>
          </p:cNvPr>
          <p:cNvSpPr/>
          <p:nvPr/>
        </p:nvSpPr>
        <p:spPr>
          <a:xfrm>
            <a:off x="4472448" y="5534523"/>
            <a:ext cx="421435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、主管官署（政府行政主管單位）</a:t>
            </a:r>
          </a:p>
        </p:txBody>
      </p:sp>
    </p:spTree>
    <p:extLst>
      <p:ext uri="{BB962C8B-B14F-4D97-AF65-F5344CB8AC3E}">
        <p14:creationId xmlns:p14="http://schemas.microsoft.com/office/powerpoint/2010/main" val="3458165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公</a:t>
            </a:r>
            <a:r>
              <a:rPr lang="zh-TW" altLang="en-US" sz="900" dirty="0">
                <a:solidFill>
                  <a:srgbClr val="000000"/>
                </a:solidFill>
                <a:latin typeface="Times New Roman" pitchFamily="18" charset="0"/>
                <a:cs typeface="Times New Roman" pitchFamily="18" charset="0"/>
              </a:rPr>
              <a:t>共事務與事件行銷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Public Relationship and Event Marketing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569116" y="931351"/>
            <a:ext cx="8383842"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公司公共關係（</a:t>
            </a:r>
            <a:r>
              <a:rPr lang="en-US" altLang="zh-TW" sz="1100" dirty="0">
                <a:solidFill>
                  <a:srgbClr val="4D4D4D"/>
                </a:solidFill>
                <a:latin typeface="Times New Roman" pitchFamily="18" charset="0"/>
                <a:cs typeface="Times New Roman" pitchFamily="18" charset="0"/>
              </a:rPr>
              <a:t>Public Relationship</a:t>
            </a:r>
            <a:r>
              <a:rPr lang="zh-TW" altLang="en-US" sz="1100" dirty="0">
                <a:solidFill>
                  <a:srgbClr val="4D4D4D"/>
                </a:solidFill>
                <a:latin typeface="Times New Roman" pitchFamily="18" charset="0"/>
                <a:cs typeface="Times New Roman" pitchFamily="18" charset="0"/>
              </a:rPr>
              <a:t>）部門人員負責的主要工作職掌：</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6225958E-D950-2B1F-0F5F-AAF83798C7BC}"/>
              </a:ext>
            </a:extLst>
          </p:cNvPr>
          <p:cNvSpPr/>
          <p:nvPr/>
        </p:nvSpPr>
        <p:spPr>
          <a:xfrm>
            <a:off x="758758" y="3447225"/>
            <a:ext cx="300398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公共關係（</a:t>
            </a:r>
            <a:r>
              <a:rPr lang="en-US" altLang="zh-TW" sz="1100" dirty="0">
                <a:solidFill>
                  <a:srgbClr val="000000"/>
                </a:solidFill>
                <a:latin typeface="Times New Roman" pitchFamily="18" charset="0"/>
                <a:cs typeface="Times New Roman" pitchFamily="18" charset="0"/>
              </a:rPr>
              <a:t>Public Relationship</a:t>
            </a:r>
            <a:r>
              <a:rPr lang="zh-TW" altLang="en-US" sz="1100" dirty="0">
                <a:solidFill>
                  <a:srgbClr val="000000"/>
                </a:solidFill>
                <a:latin typeface="Times New Roman" pitchFamily="18" charset="0"/>
                <a:cs typeface="Times New Roman" pitchFamily="18" charset="0"/>
              </a:rPr>
              <a:t>）部門工作職掌</a:t>
            </a:r>
          </a:p>
        </p:txBody>
      </p:sp>
      <p:sp>
        <p:nvSpPr>
          <p:cNvPr id="3" name="矩形 2">
            <a:extLst>
              <a:ext uri="{FF2B5EF4-FFF2-40B4-BE49-F238E27FC236}">
                <a16:creationId xmlns:a16="http://schemas.microsoft.com/office/drawing/2014/main" id="{91BF9FDB-53D2-919E-A254-E7E4DA623409}"/>
              </a:ext>
            </a:extLst>
          </p:cNvPr>
          <p:cNvSpPr/>
          <p:nvPr/>
        </p:nvSpPr>
        <p:spPr>
          <a:xfrm>
            <a:off x="4037948" y="1814007"/>
            <a:ext cx="674029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、擔任公司對外正式發言人之窗口與聯繫人。</a:t>
            </a:r>
          </a:p>
        </p:txBody>
      </p:sp>
      <p:sp>
        <p:nvSpPr>
          <p:cNvPr id="5" name="左大括号 4">
            <a:extLst>
              <a:ext uri="{FF2B5EF4-FFF2-40B4-BE49-F238E27FC236}">
                <a16:creationId xmlns:a16="http://schemas.microsoft.com/office/drawing/2014/main" id="{BE0D7E9C-180A-A531-7EED-BEB0CC967A48}"/>
              </a:ext>
            </a:extLst>
          </p:cNvPr>
          <p:cNvSpPr/>
          <p:nvPr/>
        </p:nvSpPr>
        <p:spPr>
          <a:xfrm>
            <a:off x="3762744" y="1862918"/>
            <a:ext cx="264989" cy="347796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716FED7F-9C4A-A307-8CC4-2ADA94BC728E}"/>
              </a:ext>
            </a:extLst>
          </p:cNvPr>
          <p:cNvSpPr/>
          <p:nvPr/>
        </p:nvSpPr>
        <p:spPr>
          <a:xfrm>
            <a:off x="4037946" y="2134048"/>
            <a:ext cx="674029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、負責接洽、接待、聯繫來訪的各界人士，包括</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媒體、證券、投資估値、投資顧問、政府監管單位等。</a:t>
            </a:r>
          </a:p>
        </p:txBody>
      </p:sp>
      <p:sp>
        <p:nvSpPr>
          <p:cNvPr id="7" name="矩形 6">
            <a:extLst>
              <a:ext uri="{FF2B5EF4-FFF2-40B4-BE49-F238E27FC236}">
                <a16:creationId xmlns:a16="http://schemas.microsoft.com/office/drawing/2014/main" id="{8F01A42C-E5DD-A9A5-D666-677FAF07FE17}"/>
              </a:ext>
            </a:extLst>
          </p:cNvPr>
          <p:cNvSpPr/>
          <p:nvPr/>
        </p:nvSpPr>
        <p:spPr>
          <a:xfrm>
            <a:off x="4037947" y="2454095"/>
            <a:ext cx="674029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、接受各界媒體的專訪及訪談稿撰寫回覆。</a:t>
            </a:r>
          </a:p>
        </p:txBody>
      </p:sp>
      <p:sp>
        <p:nvSpPr>
          <p:cNvPr id="10" name="矩形 9">
            <a:extLst>
              <a:ext uri="{FF2B5EF4-FFF2-40B4-BE49-F238E27FC236}">
                <a16:creationId xmlns:a16="http://schemas.microsoft.com/office/drawing/2014/main" id="{E5E08DD0-9C00-8A09-28D9-80E053F99664}"/>
              </a:ext>
            </a:extLst>
          </p:cNvPr>
          <p:cNvSpPr/>
          <p:nvPr/>
        </p:nvSpPr>
        <p:spPr>
          <a:xfrm>
            <a:off x="4037947" y="2774151"/>
            <a:ext cx="674029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、新產品上市記者會、發表會之主辦或協辦。</a:t>
            </a:r>
          </a:p>
        </p:txBody>
      </p:sp>
      <p:sp>
        <p:nvSpPr>
          <p:cNvPr id="11" name="矩形 10">
            <a:extLst>
              <a:ext uri="{FF2B5EF4-FFF2-40B4-BE49-F238E27FC236}">
                <a16:creationId xmlns:a16="http://schemas.microsoft.com/office/drawing/2014/main" id="{F466CB84-36B0-F2A4-1B09-1DAA03BDF489}"/>
              </a:ext>
            </a:extLst>
          </p:cNvPr>
          <p:cNvSpPr/>
          <p:nvPr/>
        </p:nvSpPr>
        <p:spPr>
          <a:xfrm>
            <a:off x="4037946" y="3094188"/>
            <a:ext cx="674029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、法人説明會之主辦或協辦。</a:t>
            </a:r>
          </a:p>
        </p:txBody>
      </p:sp>
      <p:sp>
        <p:nvSpPr>
          <p:cNvPr id="12" name="矩形 11">
            <a:extLst>
              <a:ext uri="{FF2B5EF4-FFF2-40B4-BE49-F238E27FC236}">
                <a16:creationId xmlns:a16="http://schemas.microsoft.com/office/drawing/2014/main" id="{BB778A7C-B9F4-D25F-7A27-57B20A9E84EF}"/>
              </a:ext>
            </a:extLst>
          </p:cNvPr>
          <p:cNvSpPr/>
          <p:nvPr/>
        </p:nvSpPr>
        <p:spPr>
          <a:xfrm>
            <a:off x="4037947" y="3423963"/>
            <a:ext cx="674029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、重大危機處理之主辦、主導單位與應對單位事宜。</a:t>
            </a:r>
          </a:p>
        </p:txBody>
      </p:sp>
      <p:sp>
        <p:nvSpPr>
          <p:cNvPr id="13" name="矩形 12">
            <a:extLst>
              <a:ext uri="{FF2B5EF4-FFF2-40B4-BE49-F238E27FC236}">
                <a16:creationId xmlns:a16="http://schemas.microsoft.com/office/drawing/2014/main" id="{459008C7-6E4F-EE6A-F791-37A15397CC0D}"/>
              </a:ext>
            </a:extLst>
          </p:cNvPr>
          <p:cNvSpPr/>
          <p:nvPr/>
        </p:nvSpPr>
        <p:spPr>
          <a:xfrm>
            <a:off x="4034703" y="3746572"/>
            <a:ext cx="674030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、製造生產據點與鄰近公民社區良好關係處理之事宜。</a:t>
            </a:r>
          </a:p>
        </p:txBody>
      </p:sp>
      <p:sp>
        <p:nvSpPr>
          <p:cNvPr id="14" name="矩形 13">
            <a:extLst>
              <a:ext uri="{FF2B5EF4-FFF2-40B4-BE49-F238E27FC236}">
                <a16:creationId xmlns:a16="http://schemas.microsoft.com/office/drawing/2014/main" id="{DBC5627E-7AB0-E273-DB58-FBD6753C3E24}"/>
              </a:ext>
            </a:extLst>
          </p:cNvPr>
          <p:cNvSpPr/>
          <p:nvPr/>
        </p:nvSpPr>
        <p:spPr>
          <a:xfrm>
            <a:off x="4034702" y="4066613"/>
            <a:ext cx="674029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、公益活動之主辦或協辦事宜。</a:t>
            </a:r>
          </a:p>
        </p:txBody>
      </p:sp>
      <p:sp>
        <p:nvSpPr>
          <p:cNvPr id="15" name="矩形 14">
            <a:extLst>
              <a:ext uri="{FF2B5EF4-FFF2-40B4-BE49-F238E27FC236}">
                <a16:creationId xmlns:a16="http://schemas.microsoft.com/office/drawing/2014/main" id="{E078B055-2F3C-01F0-22C6-7922DFAD1D4E}"/>
              </a:ext>
            </a:extLst>
          </p:cNvPr>
          <p:cNvSpPr/>
          <p:nvPr/>
        </p:nvSpPr>
        <p:spPr>
          <a:xfrm>
            <a:off x="4034703" y="4386660"/>
            <a:ext cx="674029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、公關活動及事件行銷活動主辦或協辦事宜。</a:t>
            </a:r>
          </a:p>
        </p:txBody>
      </p:sp>
      <p:sp>
        <p:nvSpPr>
          <p:cNvPr id="16" name="矩形 15">
            <a:extLst>
              <a:ext uri="{FF2B5EF4-FFF2-40B4-BE49-F238E27FC236}">
                <a16:creationId xmlns:a16="http://schemas.microsoft.com/office/drawing/2014/main" id="{B7086AD7-1076-1CA5-1E7F-513168DD46C2}"/>
              </a:ext>
            </a:extLst>
          </p:cNvPr>
          <p:cNvSpPr/>
          <p:nvPr/>
        </p:nvSpPr>
        <p:spPr>
          <a:xfrm>
            <a:off x="4034703" y="4706716"/>
            <a:ext cx="674029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、與消費者意見反應及客訴事宜之處理。</a:t>
            </a:r>
          </a:p>
        </p:txBody>
      </p:sp>
      <p:sp>
        <p:nvSpPr>
          <p:cNvPr id="17" name="矩形 16">
            <a:extLst>
              <a:ext uri="{FF2B5EF4-FFF2-40B4-BE49-F238E27FC236}">
                <a16:creationId xmlns:a16="http://schemas.microsoft.com/office/drawing/2014/main" id="{77223BDC-5EAE-84F3-5F20-B4EB96903C02}"/>
              </a:ext>
            </a:extLst>
          </p:cNvPr>
          <p:cNvSpPr/>
          <p:nvPr/>
        </p:nvSpPr>
        <p:spPr>
          <a:xfrm>
            <a:off x="4034702" y="5026753"/>
            <a:ext cx="674029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、平日對媒體詢問事宜之回應處理。</a:t>
            </a:r>
          </a:p>
        </p:txBody>
      </p:sp>
    </p:spTree>
    <p:extLst>
      <p:ext uri="{BB962C8B-B14F-4D97-AF65-F5344CB8AC3E}">
        <p14:creationId xmlns:p14="http://schemas.microsoft.com/office/powerpoint/2010/main" val="26086193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公</a:t>
            </a:r>
            <a:r>
              <a:rPr lang="zh-TW" altLang="en-US" sz="900" dirty="0">
                <a:solidFill>
                  <a:srgbClr val="000000"/>
                </a:solidFill>
                <a:latin typeface="Times New Roman" pitchFamily="18" charset="0"/>
                <a:cs typeface="Times New Roman" pitchFamily="18" charset="0"/>
              </a:rPr>
              <a:t>共事務與事件行銷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Public Relationship and Event Marketing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2150681" y="1251735"/>
            <a:ext cx="7220712"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企業内部公共關係（</a:t>
            </a:r>
            <a:r>
              <a:rPr lang="en-US" altLang="zh-TW" sz="1100" dirty="0">
                <a:solidFill>
                  <a:srgbClr val="4D4D4D"/>
                </a:solidFill>
                <a:latin typeface="Times New Roman" pitchFamily="18" charset="0"/>
                <a:cs typeface="Times New Roman" pitchFamily="18" charset="0"/>
              </a:rPr>
              <a:t>Public Relationship</a:t>
            </a:r>
            <a:r>
              <a:rPr lang="zh-TW" altLang="en-US" sz="1100" dirty="0">
                <a:solidFill>
                  <a:srgbClr val="4D4D4D"/>
                </a:solidFill>
                <a:latin typeface="Times New Roman" pitchFamily="18" charset="0"/>
                <a:cs typeface="Times New Roman" pitchFamily="18" charset="0"/>
              </a:rPr>
              <a:t>）部門的目標、目的或功能，主要如下：</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8829818F-504B-4F3E-1C40-ECE2921CD9BE}"/>
              </a:ext>
            </a:extLst>
          </p:cNvPr>
          <p:cNvSpPr/>
          <p:nvPr/>
        </p:nvSpPr>
        <p:spPr>
          <a:xfrm>
            <a:off x="1607575" y="3285862"/>
            <a:ext cx="282638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公共關係（</a:t>
            </a:r>
            <a:r>
              <a:rPr lang="en-US" altLang="zh-TW" sz="1100" dirty="0">
                <a:solidFill>
                  <a:srgbClr val="000000"/>
                </a:solidFill>
                <a:latin typeface="Times New Roman" pitchFamily="18" charset="0"/>
                <a:cs typeface="Times New Roman" pitchFamily="18" charset="0"/>
              </a:rPr>
              <a:t>Public Relationship</a:t>
            </a:r>
            <a:r>
              <a:rPr lang="zh-TW" altLang="en-US" sz="1100" dirty="0">
                <a:solidFill>
                  <a:srgbClr val="000000"/>
                </a:solidFill>
                <a:latin typeface="Times New Roman" pitchFamily="18" charset="0"/>
                <a:cs typeface="Times New Roman" pitchFamily="18" charset="0"/>
              </a:rPr>
              <a:t>）部門的目標</a:t>
            </a:r>
          </a:p>
        </p:txBody>
      </p:sp>
      <p:sp>
        <p:nvSpPr>
          <p:cNvPr id="3" name="矩形 2">
            <a:extLst>
              <a:ext uri="{FF2B5EF4-FFF2-40B4-BE49-F238E27FC236}">
                <a16:creationId xmlns:a16="http://schemas.microsoft.com/office/drawing/2014/main" id="{8E4DB343-9074-4302-8A16-38EA0FEF9F0D}"/>
              </a:ext>
            </a:extLst>
          </p:cNvPr>
          <p:cNvSpPr/>
          <p:nvPr/>
        </p:nvSpPr>
        <p:spPr>
          <a:xfrm>
            <a:off x="4709158" y="2295125"/>
            <a:ext cx="41365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、達成與各界媒體的良好互動關係目標。</a:t>
            </a:r>
          </a:p>
        </p:txBody>
      </p:sp>
      <p:sp>
        <p:nvSpPr>
          <p:cNvPr id="5" name="左大括号 4">
            <a:extLst>
              <a:ext uri="{FF2B5EF4-FFF2-40B4-BE49-F238E27FC236}">
                <a16:creationId xmlns:a16="http://schemas.microsoft.com/office/drawing/2014/main" id="{7E034ED8-E6BA-62D9-26E5-490870E5393A}"/>
              </a:ext>
            </a:extLst>
          </p:cNvPr>
          <p:cNvSpPr/>
          <p:nvPr/>
        </p:nvSpPr>
        <p:spPr>
          <a:xfrm>
            <a:off x="4433955" y="2344036"/>
            <a:ext cx="264989" cy="21977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1371AEAE-575F-9B2B-760B-7956D36ADAF5}"/>
              </a:ext>
            </a:extLst>
          </p:cNvPr>
          <p:cNvSpPr/>
          <p:nvPr/>
        </p:nvSpPr>
        <p:spPr>
          <a:xfrm>
            <a:off x="4709156" y="2615166"/>
            <a:ext cx="413653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、達成與外界各專業單位的良好互動關係目標。</a:t>
            </a:r>
          </a:p>
        </p:txBody>
      </p:sp>
      <p:sp>
        <p:nvSpPr>
          <p:cNvPr id="7" name="矩形 6">
            <a:extLst>
              <a:ext uri="{FF2B5EF4-FFF2-40B4-BE49-F238E27FC236}">
                <a16:creationId xmlns:a16="http://schemas.microsoft.com/office/drawing/2014/main" id="{FB71F9FE-B92A-589C-AAEC-07F916916212}"/>
              </a:ext>
            </a:extLst>
          </p:cNvPr>
          <p:cNvSpPr/>
          <p:nvPr/>
        </p:nvSpPr>
        <p:spPr>
          <a:xfrm>
            <a:off x="4709157" y="2935213"/>
            <a:ext cx="413653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、達成協助營業、行銷企劃及事業部門的業務執行分工事情。</a:t>
            </a:r>
          </a:p>
        </p:txBody>
      </p:sp>
      <p:sp>
        <p:nvSpPr>
          <p:cNvPr id="10" name="矩形 9">
            <a:extLst>
              <a:ext uri="{FF2B5EF4-FFF2-40B4-BE49-F238E27FC236}">
                <a16:creationId xmlns:a16="http://schemas.microsoft.com/office/drawing/2014/main" id="{7109AED0-FD50-7785-F6D4-BD2BB95CC054}"/>
              </a:ext>
            </a:extLst>
          </p:cNvPr>
          <p:cNvSpPr/>
          <p:nvPr/>
        </p:nvSpPr>
        <p:spPr>
          <a:xfrm>
            <a:off x="4709157" y="3255269"/>
            <a:ext cx="413653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、達成快速危機事件處理或防微杜漸工作目標。</a:t>
            </a:r>
          </a:p>
        </p:txBody>
      </p:sp>
      <p:sp>
        <p:nvSpPr>
          <p:cNvPr id="11" name="矩形 10">
            <a:extLst>
              <a:ext uri="{FF2B5EF4-FFF2-40B4-BE49-F238E27FC236}">
                <a16:creationId xmlns:a16="http://schemas.microsoft.com/office/drawing/2014/main" id="{39E1E403-2914-2A3A-4868-685194E7CB39}"/>
              </a:ext>
            </a:extLst>
          </p:cNvPr>
          <p:cNvSpPr/>
          <p:nvPr/>
        </p:nvSpPr>
        <p:spPr>
          <a:xfrm>
            <a:off x="4709156" y="3575306"/>
            <a:ext cx="41365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、達成提升企業形象之工作目標。</a:t>
            </a:r>
          </a:p>
        </p:txBody>
      </p:sp>
      <p:sp>
        <p:nvSpPr>
          <p:cNvPr id="12" name="矩形 11">
            <a:extLst>
              <a:ext uri="{FF2B5EF4-FFF2-40B4-BE49-F238E27FC236}">
                <a16:creationId xmlns:a16="http://schemas.microsoft.com/office/drawing/2014/main" id="{07A84708-B795-AB23-64BD-60B248E98787}"/>
              </a:ext>
            </a:extLst>
          </p:cNvPr>
          <p:cNvSpPr/>
          <p:nvPr/>
        </p:nvSpPr>
        <p:spPr>
          <a:xfrm>
            <a:off x="4709157" y="3905081"/>
            <a:ext cx="41365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、達成滿足平日媒體界資訊需求之目標。</a:t>
            </a:r>
          </a:p>
        </p:txBody>
      </p:sp>
      <p:sp>
        <p:nvSpPr>
          <p:cNvPr id="13" name="矩形 12">
            <a:extLst>
              <a:ext uri="{FF2B5EF4-FFF2-40B4-BE49-F238E27FC236}">
                <a16:creationId xmlns:a16="http://schemas.microsoft.com/office/drawing/2014/main" id="{63826872-B7F6-E4D9-3206-859D125EDC04}"/>
              </a:ext>
            </a:extLst>
          </p:cNvPr>
          <p:cNvSpPr/>
          <p:nvPr/>
        </p:nvSpPr>
        <p:spPr>
          <a:xfrm>
            <a:off x="4705913" y="4227690"/>
            <a:ext cx="413653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、達成對内員工向心力與企業文化建立之目標。</a:t>
            </a:r>
          </a:p>
        </p:txBody>
      </p:sp>
    </p:spTree>
    <p:extLst>
      <p:ext uri="{BB962C8B-B14F-4D97-AF65-F5344CB8AC3E}">
        <p14:creationId xmlns:p14="http://schemas.microsoft.com/office/powerpoint/2010/main" val="39116072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公</a:t>
            </a:r>
            <a:r>
              <a:rPr lang="zh-TW" altLang="en-US" sz="900" dirty="0">
                <a:solidFill>
                  <a:srgbClr val="000000"/>
                </a:solidFill>
                <a:latin typeface="Times New Roman" pitchFamily="18" charset="0"/>
                <a:cs typeface="Times New Roman" pitchFamily="18" charset="0"/>
              </a:rPr>
              <a:t>共事務與事件行銷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Public Relationship and Event Marketing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24995" y="741168"/>
            <a:ext cx="910422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所謂公共報導，原意係指廠商以非付費方式，透過傳播媒體，公司的若干訊息，展露在媒體的讀者與觀衆之前，而達到行銷的某效果。</a:t>
            </a:r>
            <a:endParaRPr lang="zh-TW" altLang="en-US" sz="1100" dirty="0">
              <a:solidFill>
                <a:srgbClr val="FF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4E767D96-5D5D-B033-FA30-43E8EB937A63}"/>
              </a:ext>
            </a:extLst>
          </p:cNvPr>
          <p:cNvSpPr/>
          <p:nvPr/>
        </p:nvSpPr>
        <p:spPr>
          <a:xfrm>
            <a:off x="2879654" y="4532801"/>
            <a:ext cx="928758"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企業贊助（</a:t>
            </a:r>
            <a:r>
              <a:rPr lang="en-US" altLang="zh-TW" sz="1100" dirty="0">
                <a:solidFill>
                  <a:srgbClr val="000000"/>
                </a:solidFill>
                <a:latin typeface="Times New Roman" pitchFamily="18" charset="0"/>
                <a:cs typeface="Times New Roman" pitchFamily="18" charset="0"/>
              </a:rPr>
              <a:t>Sponsor</a:t>
            </a:r>
            <a:r>
              <a:rPr lang="zh-TW" altLang="en-US" sz="1100" dirty="0">
                <a:solidFill>
                  <a:srgbClr val="000000"/>
                </a:solidFill>
                <a:latin typeface="Times New Roman" pitchFamily="18" charset="0"/>
                <a:cs typeface="Times New Roman" pitchFamily="18" charset="0"/>
              </a:rPr>
              <a:t>）</a:t>
            </a:r>
          </a:p>
        </p:txBody>
      </p:sp>
      <p:sp>
        <p:nvSpPr>
          <p:cNvPr id="19" name="矩形 18">
            <a:extLst>
              <a:ext uri="{FF2B5EF4-FFF2-40B4-BE49-F238E27FC236}">
                <a16:creationId xmlns:a16="http://schemas.microsoft.com/office/drawing/2014/main" id="{842318AE-8423-AC70-733B-2D8ECCFCA414}"/>
              </a:ext>
            </a:extLst>
          </p:cNvPr>
          <p:cNvSpPr/>
          <p:nvPr/>
        </p:nvSpPr>
        <p:spPr>
          <a:xfrm>
            <a:off x="4083616" y="4157203"/>
            <a:ext cx="443484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、產品能見度與認識的增加（</a:t>
            </a:r>
            <a:r>
              <a:rPr lang="en-US" altLang="zh-TW" sz="1100" dirty="0">
                <a:solidFill>
                  <a:srgbClr val="000000"/>
                </a:solidFill>
                <a:latin typeface="Times New Roman" pitchFamily="18" charset="0"/>
                <a:cs typeface="Times New Roman" pitchFamily="18" charset="0"/>
              </a:rPr>
              <a:t>Increased Visibility and Awareness</a:t>
            </a:r>
            <a:r>
              <a:rPr lang="zh-TW" altLang="en-US" sz="1100" dirty="0">
                <a:solidFill>
                  <a:srgbClr val="000000"/>
                </a:solidFill>
                <a:latin typeface="Times New Roman" pitchFamily="18" charset="0"/>
                <a:cs typeface="Times New Roman" pitchFamily="18" charset="0"/>
              </a:rPr>
              <a:t>）</a:t>
            </a:r>
          </a:p>
        </p:txBody>
      </p:sp>
      <p:sp>
        <p:nvSpPr>
          <p:cNvPr id="20" name="左大括号 19">
            <a:extLst>
              <a:ext uri="{FF2B5EF4-FFF2-40B4-BE49-F238E27FC236}">
                <a16:creationId xmlns:a16="http://schemas.microsoft.com/office/drawing/2014/main" id="{9D5B6628-7A16-2553-A2B6-11048EA11D77}"/>
              </a:ext>
            </a:extLst>
          </p:cNvPr>
          <p:cNvSpPr/>
          <p:nvPr/>
        </p:nvSpPr>
        <p:spPr>
          <a:xfrm>
            <a:off x="3808413" y="4206115"/>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1" name="矩形 20">
            <a:extLst>
              <a:ext uri="{FF2B5EF4-FFF2-40B4-BE49-F238E27FC236}">
                <a16:creationId xmlns:a16="http://schemas.microsoft.com/office/drawing/2014/main" id="{70AF92DB-E718-D54A-4951-9D65B4B26A7E}"/>
              </a:ext>
            </a:extLst>
          </p:cNvPr>
          <p:cNvSpPr/>
          <p:nvPr/>
        </p:nvSpPr>
        <p:spPr>
          <a:xfrm>
            <a:off x="4083614" y="4477244"/>
            <a:ext cx="44348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、企業形象的强化（</a:t>
            </a:r>
            <a:r>
              <a:rPr lang="en-US" altLang="zh-TW" sz="1100" dirty="0">
                <a:solidFill>
                  <a:srgbClr val="000000"/>
                </a:solidFill>
                <a:latin typeface="Times New Roman" pitchFamily="18" charset="0"/>
                <a:cs typeface="Times New Roman" pitchFamily="18" charset="0"/>
              </a:rPr>
              <a:t>Image Enhancement</a:t>
            </a:r>
            <a:r>
              <a:rPr lang="zh-TW" altLang="en-US" sz="1100"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950839F9-691F-A550-42CC-C8131435B8DE}"/>
              </a:ext>
            </a:extLst>
          </p:cNvPr>
          <p:cNvSpPr/>
          <p:nvPr/>
        </p:nvSpPr>
        <p:spPr>
          <a:xfrm>
            <a:off x="4083614" y="4797291"/>
            <a:ext cx="443484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、產品試用或銷售機會的把握（</a:t>
            </a:r>
            <a:r>
              <a:rPr lang="en-US" altLang="zh-TW" sz="1100" dirty="0">
                <a:solidFill>
                  <a:srgbClr val="000000"/>
                </a:solidFill>
                <a:latin typeface="Times New Roman" pitchFamily="18" charset="0"/>
                <a:cs typeface="Times New Roman" pitchFamily="18" charset="0"/>
              </a:rPr>
              <a:t>Product trial or Sales Opportunities</a:t>
            </a:r>
            <a:r>
              <a:rPr lang="zh-TW" altLang="en-US" sz="1100" dirty="0">
                <a:solidFill>
                  <a:srgbClr val="000000"/>
                </a:solidFill>
                <a:latin typeface="Times New Roman" pitchFamily="18" charset="0"/>
                <a:cs typeface="Times New Roman" pitchFamily="18" charset="0"/>
              </a:rPr>
              <a:t>）</a:t>
            </a:r>
          </a:p>
        </p:txBody>
      </p:sp>
      <p:sp>
        <p:nvSpPr>
          <p:cNvPr id="23" name="矩形 22">
            <a:extLst>
              <a:ext uri="{FF2B5EF4-FFF2-40B4-BE49-F238E27FC236}">
                <a16:creationId xmlns:a16="http://schemas.microsoft.com/office/drawing/2014/main" id="{D32832E2-B8D7-0D80-5966-C55CA7F873B1}"/>
              </a:ext>
            </a:extLst>
          </p:cNvPr>
          <p:cNvSpPr/>
          <p:nvPr/>
        </p:nvSpPr>
        <p:spPr>
          <a:xfrm>
            <a:off x="4083615" y="5117347"/>
            <a:ext cx="443484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、禮遇招待機會的獲取（</a:t>
            </a:r>
            <a:r>
              <a:rPr lang="en-US" altLang="zh-TW" sz="1100" dirty="0">
                <a:solidFill>
                  <a:srgbClr val="000000"/>
                </a:solidFill>
                <a:latin typeface="Times New Roman" pitchFamily="18" charset="0"/>
                <a:cs typeface="Times New Roman" pitchFamily="18" charset="0"/>
              </a:rPr>
              <a:t>Hospitality</a:t>
            </a:r>
            <a:r>
              <a:rPr lang="zh-TW" altLang="en-US" sz="11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CF26AC56-6D0E-7ED5-5695-7FFFA3E397F1}"/>
              </a:ext>
            </a:extLst>
          </p:cNvPr>
          <p:cNvSpPr/>
          <p:nvPr/>
        </p:nvSpPr>
        <p:spPr>
          <a:xfrm>
            <a:off x="1935796" y="1739370"/>
            <a:ext cx="948209"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公共報導（</a:t>
            </a:r>
            <a:r>
              <a:rPr lang="en-US" altLang="zh-TW" sz="1100" dirty="0">
                <a:solidFill>
                  <a:srgbClr val="000000"/>
                </a:solidFill>
                <a:latin typeface="Times New Roman" pitchFamily="18" charset="0"/>
                <a:cs typeface="Times New Roman" pitchFamily="18" charset="0"/>
              </a:rPr>
              <a:t>Publicity</a:t>
            </a:r>
            <a:r>
              <a:rPr lang="zh-TW" altLang="en-US" sz="1100" dirty="0">
                <a:solidFill>
                  <a:srgbClr val="000000"/>
                </a:solidFill>
                <a:latin typeface="Times New Roman" pitchFamily="18" charset="0"/>
                <a:cs typeface="Times New Roman" pitchFamily="18" charset="0"/>
              </a:rPr>
              <a:t>）</a:t>
            </a:r>
          </a:p>
        </p:txBody>
      </p:sp>
      <p:sp>
        <p:nvSpPr>
          <p:cNvPr id="28" name="矩形 27">
            <a:extLst>
              <a:ext uri="{FF2B5EF4-FFF2-40B4-BE49-F238E27FC236}">
                <a16:creationId xmlns:a16="http://schemas.microsoft.com/office/drawing/2014/main" id="{E9ED5632-73C2-6351-07A1-AC8B9A1DB45F}"/>
              </a:ext>
            </a:extLst>
          </p:cNvPr>
          <p:cNvSpPr/>
          <p:nvPr/>
        </p:nvSpPr>
        <p:spPr>
          <a:xfrm>
            <a:off x="3159209" y="1361800"/>
            <a:ext cx="211317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、決定公共報導的目標</a:t>
            </a:r>
          </a:p>
        </p:txBody>
      </p:sp>
      <p:sp>
        <p:nvSpPr>
          <p:cNvPr id="29" name="左大括号 28">
            <a:extLst>
              <a:ext uri="{FF2B5EF4-FFF2-40B4-BE49-F238E27FC236}">
                <a16:creationId xmlns:a16="http://schemas.microsoft.com/office/drawing/2014/main" id="{8F939F88-931B-5EB1-D3E3-B1D2AB20C051}"/>
              </a:ext>
            </a:extLst>
          </p:cNvPr>
          <p:cNvSpPr/>
          <p:nvPr/>
        </p:nvSpPr>
        <p:spPr>
          <a:xfrm>
            <a:off x="2884006" y="1410712"/>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0" name="矩形 29">
            <a:extLst>
              <a:ext uri="{FF2B5EF4-FFF2-40B4-BE49-F238E27FC236}">
                <a16:creationId xmlns:a16="http://schemas.microsoft.com/office/drawing/2014/main" id="{DEC0F860-3F3D-0245-2067-3798098D9F26}"/>
              </a:ext>
            </a:extLst>
          </p:cNvPr>
          <p:cNvSpPr/>
          <p:nvPr/>
        </p:nvSpPr>
        <p:spPr>
          <a:xfrm>
            <a:off x="3159207" y="1681841"/>
            <a:ext cx="211317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、選擇公共報導的訊息與媒體</a:t>
            </a:r>
          </a:p>
        </p:txBody>
      </p:sp>
      <p:sp>
        <p:nvSpPr>
          <p:cNvPr id="31" name="矩形 30">
            <a:extLst>
              <a:ext uri="{FF2B5EF4-FFF2-40B4-BE49-F238E27FC236}">
                <a16:creationId xmlns:a16="http://schemas.microsoft.com/office/drawing/2014/main" id="{479D5F9B-FE9F-DED7-2417-0392EBB455C5}"/>
              </a:ext>
            </a:extLst>
          </p:cNvPr>
          <p:cNvSpPr/>
          <p:nvPr/>
        </p:nvSpPr>
        <p:spPr>
          <a:xfrm>
            <a:off x="3159208" y="2001888"/>
            <a:ext cx="211317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、執行公共報導計畫</a:t>
            </a:r>
          </a:p>
        </p:txBody>
      </p:sp>
      <p:sp>
        <p:nvSpPr>
          <p:cNvPr id="32" name="矩形 31">
            <a:extLst>
              <a:ext uri="{FF2B5EF4-FFF2-40B4-BE49-F238E27FC236}">
                <a16:creationId xmlns:a16="http://schemas.microsoft.com/office/drawing/2014/main" id="{B8F78CAC-9123-1223-5DFC-E79FC8A2A5FA}"/>
              </a:ext>
            </a:extLst>
          </p:cNvPr>
          <p:cNvSpPr/>
          <p:nvPr/>
        </p:nvSpPr>
        <p:spPr>
          <a:xfrm>
            <a:off x="3159208" y="2321944"/>
            <a:ext cx="211317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、評估公共報導的結果</a:t>
            </a:r>
          </a:p>
        </p:txBody>
      </p:sp>
      <p:sp>
        <p:nvSpPr>
          <p:cNvPr id="36" name="矩形 35">
            <a:extLst>
              <a:ext uri="{FF2B5EF4-FFF2-40B4-BE49-F238E27FC236}">
                <a16:creationId xmlns:a16="http://schemas.microsoft.com/office/drawing/2014/main" id="{114FCD1E-B9A5-B4BA-6BAE-D269EDBA17D0}"/>
              </a:ext>
            </a:extLst>
          </p:cNvPr>
          <p:cNvSpPr/>
          <p:nvPr/>
        </p:nvSpPr>
        <p:spPr>
          <a:xfrm>
            <a:off x="5538988" y="1743835"/>
            <a:ext cx="429567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、視其在媒體上的展露次數（</a:t>
            </a:r>
            <a:r>
              <a:rPr lang="en-US" altLang="zh-TW" sz="1100" dirty="0">
                <a:solidFill>
                  <a:srgbClr val="000000"/>
                </a:solidFill>
                <a:latin typeface="Times New Roman" pitchFamily="18" charset="0"/>
                <a:cs typeface="Times New Roman" pitchFamily="18" charset="0"/>
              </a:rPr>
              <a:t>Exposure</a:t>
            </a:r>
            <a:r>
              <a:rPr lang="zh-TW" altLang="en-US" sz="1100" dirty="0">
                <a:solidFill>
                  <a:srgbClr val="000000"/>
                </a:solidFill>
                <a:latin typeface="Times New Roman" pitchFamily="18" charset="0"/>
                <a:cs typeface="Times New Roman" pitchFamily="18" charset="0"/>
              </a:rPr>
              <a:t>）</a:t>
            </a:r>
          </a:p>
        </p:txBody>
      </p:sp>
      <p:sp>
        <p:nvSpPr>
          <p:cNvPr id="37" name="左大括号 36">
            <a:extLst>
              <a:ext uri="{FF2B5EF4-FFF2-40B4-BE49-F238E27FC236}">
                <a16:creationId xmlns:a16="http://schemas.microsoft.com/office/drawing/2014/main" id="{DA9AA94D-D42F-0304-0097-27CCE0ECD0CB}"/>
              </a:ext>
            </a:extLst>
          </p:cNvPr>
          <p:cNvSpPr/>
          <p:nvPr/>
        </p:nvSpPr>
        <p:spPr>
          <a:xfrm>
            <a:off x="5263788" y="1792746"/>
            <a:ext cx="250792" cy="14129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8" name="矩形 37">
            <a:extLst>
              <a:ext uri="{FF2B5EF4-FFF2-40B4-BE49-F238E27FC236}">
                <a16:creationId xmlns:a16="http://schemas.microsoft.com/office/drawing/2014/main" id="{7E15755E-068B-23AB-B164-D6558521800F}"/>
              </a:ext>
            </a:extLst>
          </p:cNvPr>
          <p:cNvSpPr/>
          <p:nvPr/>
        </p:nvSpPr>
        <p:spPr>
          <a:xfrm>
            <a:off x="5538986" y="2063876"/>
            <a:ext cx="4295677" cy="568041"/>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、消費者對本公司形象與產品之知曉、理解與態度之改變的程度</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Awareness, Comprehensiveness and Attitude Change</a:t>
            </a:r>
            <a:r>
              <a:rPr lang="zh-TW" altLang="en-US" sz="1100" dirty="0">
                <a:solidFill>
                  <a:srgbClr val="000000"/>
                </a:solidFill>
                <a:latin typeface="Times New Roman" pitchFamily="18" charset="0"/>
                <a:cs typeface="Times New Roman" pitchFamily="18" charset="0"/>
              </a:rPr>
              <a:t>）</a:t>
            </a:r>
          </a:p>
        </p:txBody>
      </p:sp>
      <p:sp>
        <p:nvSpPr>
          <p:cNvPr id="39" name="矩形 38">
            <a:extLst>
              <a:ext uri="{FF2B5EF4-FFF2-40B4-BE49-F238E27FC236}">
                <a16:creationId xmlns:a16="http://schemas.microsoft.com/office/drawing/2014/main" id="{C0652B5B-1938-4B02-1E6E-B0CCFBB2502E}"/>
              </a:ext>
            </a:extLst>
          </p:cNvPr>
          <p:cNvSpPr/>
          <p:nvPr/>
        </p:nvSpPr>
        <p:spPr>
          <a:xfrm>
            <a:off x="5538986" y="2637703"/>
            <a:ext cx="4295677" cy="568041"/>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、在公共報導後，對銷售與利潤之貢獻</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Sales and Profit Contribution</a:t>
            </a:r>
            <a:r>
              <a:rPr lang="zh-TW" altLang="en-US" sz="11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2CD7C173-4DBF-6B09-C102-FE0834930B3D}"/>
              </a:ext>
            </a:extLst>
          </p:cNvPr>
          <p:cNvSpPr/>
          <p:nvPr/>
        </p:nvSpPr>
        <p:spPr>
          <a:xfrm>
            <a:off x="924994" y="3523835"/>
            <a:ext cx="9104221"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企業為提升對社會公共事務的貢獻與企業形象，經常會有贊助社會互動的案例。</a:t>
            </a:r>
            <a:endParaRPr lang="zh-TW" altLang="en-US" sz="11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184378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公</a:t>
            </a:r>
            <a:r>
              <a:rPr lang="zh-TW" altLang="en-US" sz="900" dirty="0">
                <a:solidFill>
                  <a:srgbClr val="000000"/>
                </a:solidFill>
                <a:latin typeface="Times New Roman" pitchFamily="18" charset="0"/>
                <a:cs typeface="Times New Roman" pitchFamily="18" charset="0"/>
              </a:rPr>
              <a:t>共事務與事件行銷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Public Relationship and Event Marketing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742119" y="893733"/>
            <a:ext cx="8037836"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事件行銷的類型（</a:t>
            </a:r>
            <a:r>
              <a:rPr lang="en-US" altLang="zh-CN" sz="1100" dirty="0">
                <a:solidFill>
                  <a:srgbClr val="4D4D4D"/>
                </a:solidFill>
                <a:latin typeface="Times New Roman" pitchFamily="18" charset="0"/>
                <a:cs typeface="Times New Roman" pitchFamily="18" charset="0"/>
              </a:rPr>
              <a:t>Event Marketing</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8A0832D8-8DAF-4156-F975-8D426A8515C9}"/>
              </a:ext>
            </a:extLst>
          </p:cNvPr>
          <p:cNvSpPr/>
          <p:nvPr/>
        </p:nvSpPr>
        <p:spPr>
          <a:xfrm>
            <a:off x="886583" y="3117183"/>
            <a:ext cx="1233552" cy="524824"/>
          </a:xfrm>
          <a:prstGeom prst="rect">
            <a:avLst/>
          </a:prstGeom>
        </p:spPr>
        <p:txBody>
          <a:bodyPr wrap="square">
            <a:spAutoFit/>
          </a:bodyPr>
          <a:lstStyle/>
          <a:p>
            <a:pPr algn="ctr">
              <a:lnSpc>
                <a:spcPct val="150000"/>
              </a:lnSpc>
            </a:pPr>
            <a:r>
              <a:rPr lang="zh-TW" altLang="en-US" sz="1000" dirty="0">
                <a:solidFill>
                  <a:srgbClr val="000000"/>
                </a:solidFill>
                <a:latin typeface="Times New Roman" pitchFamily="18" charset="0"/>
                <a:cs typeface="Times New Roman" pitchFamily="18" charset="0"/>
              </a:rPr>
              <a:t>事件行銷的類型（</a:t>
            </a:r>
            <a:r>
              <a:rPr lang="en-US" altLang="zh-TW" sz="1000" dirty="0">
                <a:solidFill>
                  <a:srgbClr val="000000"/>
                </a:solidFill>
                <a:latin typeface="Times New Roman" pitchFamily="18" charset="0"/>
                <a:cs typeface="Times New Roman" pitchFamily="18" charset="0"/>
              </a:rPr>
              <a:t>Event Marketing</a:t>
            </a:r>
            <a:r>
              <a:rPr lang="zh-TW" altLang="en-US" sz="1000" dirty="0">
                <a:solidFill>
                  <a:srgbClr val="000000"/>
                </a:solidFill>
                <a:latin typeface="Times New Roman" pitchFamily="18" charset="0"/>
                <a:cs typeface="Times New Roman" pitchFamily="18" charset="0"/>
              </a:rPr>
              <a:t>）</a:t>
            </a:r>
          </a:p>
        </p:txBody>
      </p:sp>
      <p:sp>
        <p:nvSpPr>
          <p:cNvPr id="3" name="矩形 2">
            <a:extLst>
              <a:ext uri="{FF2B5EF4-FFF2-40B4-BE49-F238E27FC236}">
                <a16:creationId xmlns:a16="http://schemas.microsoft.com/office/drawing/2014/main" id="{32E4906C-0878-202A-CC1A-94908AE772B2}"/>
              </a:ext>
            </a:extLst>
          </p:cNvPr>
          <p:cNvSpPr/>
          <p:nvPr/>
        </p:nvSpPr>
        <p:spPr>
          <a:xfrm>
            <a:off x="2395339" y="1601432"/>
            <a:ext cx="83342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、銷售性事件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新車發表會、新產品展售會、拍賣會、義賣會、房地產工地秀、農產品銷售會、換季商品大特賣、迪士尼兒童秀。</a:t>
            </a:r>
          </a:p>
        </p:txBody>
      </p:sp>
      <p:sp>
        <p:nvSpPr>
          <p:cNvPr id="5" name="左大括号 4">
            <a:extLst>
              <a:ext uri="{FF2B5EF4-FFF2-40B4-BE49-F238E27FC236}">
                <a16:creationId xmlns:a16="http://schemas.microsoft.com/office/drawing/2014/main" id="{3F75B43A-7FE4-5814-9029-1856E07C05D9}"/>
              </a:ext>
            </a:extLst>
          </p:cNvPr>
          <p:cNvSpPr/>
          <p:nvPr/>
        </p:nvSpPr>
        <p:spPr>
          <a:xfrm>
            <a:off x="2120135" y="1650343"/>
            <a:ext cx="264989" cy="347796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sp>
        <p:nvSpPr>
          <p:cNvPr id="6" name="矩形 5">
            <a:extLst>
              <a:ext uri="{FF2B5EF4-FFF2-40B4-BE49-F238E27FC236}">
                <a16:creationId xmlns:a16="http://schemas.microsoft.com/office/drawing/2014/main" id="{C450F845-4470-74DF-299A-84D81189331E}"/>
              </a:ext>
            </a:extLst>
          </p:cNvPr>
          <p:cNvSpPr/>
          <p:nvPr/>
        </p:nvSpPr>
        <p:spPr>
          <a:xfrm>
            <a:off x="2395337" y="1921473"/>
            <a:ext cx="83342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、公共關係（</a:t>
            </a:r>
            <a:r>
              <a:rPr lang="en-US" altLang="zh-TW" sz="1000" dirty="0">
                <a:solidFill>
                  <a:srgbClr val="000000"/>
                </a:solidFill>
                <a:latin typeface="Times New Roman" pitchFamily="18" charset="0"/>
                <a:cs typeface="Times New Roman" pitchFamily="18" charset="0"/>
              </a:rPr>
              <a:t>Public Relations</a:t>
            </a:r>
            <a:r>
              <a:rPr lang="zh-TW" altLang="en-US" sz="1000" dirty="0">
                <a:solidFill>
                  <a:srgbClr val="000000"/>
                </a:solidFill>
                <a:latin typeface="Times New Roman" pitchFamily="18" charset="0"/>
                <a:cs typeface="Times New Roman" pitchFamily="18" charset="0"/>
              </a:rPr>
              <a:t>）性事件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飆舞大會、慈善晚會、鄭和下西洋、禮儀競賽、情人節活動、反對家庭暴力、青少年問題。</a:t>
            </a:r>
          </a:p>
        </p:txBody>
      </p:sp>
      <p:sp>
        <p:nvSpPr>
          <p:cNvPr id="7" name="矩形 6">
            <a:extLst>
              <a:ext uri="{FF2B5EF4-FFF2-40B4-BE49-F238E27FC236}">
                <a16:creationId xmlns:a16="http://schemas.microsoft.com/office/drawing/2014/main" id="{C906BE4D-5C57-B56C-2D34-CF1A72092D62}"/>
              </a:ext>
            </a:extLst>
          </p:cNvPr>
          <p:cNvSpPr/>
          <p:nvPr/>
        </p:nvSpPr>
        <p:spPr>
          <a:xfrm>
            <a:off x="2395338" y="2241520"/>
            <a:ext cx="833427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、贈品抽獎性事件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電視公開抽獎、回函抽獎、樂透、訂中國時報送手機。</a:t>
            </a:r>
          </a:p>
        </p:txBody>
      </p:sp>
      <p:sp>
        <p:nvSpPr>
          <p:cNvPr id="10" name="矩形 9">
            <a:extLst>
              <a:ext uri="{FF2B5EF4-FFF2-40B4-BE49-F238E27FC236}">
                <a16:creationId xmlns:a16="http://schemas.microsoft.com/office/drawing/2014/main" id="{200A5B36-4138-7F12-CD40-6AE106B578AD}"/>
              </a:ext>
            </a:extLst>
          </p:cNvPr>
          <p:cNvSpPr/>
          <p:nvPr/>
        </p:nvSpPr>
        <p:spPr>
          <a:xfrm>
            <a:off x="2395338" y="2561576"/>
            <a:ext cx="833427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、大眾媒體事件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三星堆傳奇、大眾媒體主辦的各種活動、聯合廣告。</a:t>
            </a:r>
          </a:p>
        </p:txBody>
      </p:sp>
      <p:sp>
        <p:nvSpPr>
          <p:cNvPr id="11" name="矩形 10">
            <a:extLst>
              <a:ext uri="{FF2B5EF4-FFF2-40B4-BE49-F238E27FC236}">
                <a16:creationId xmlns:a16="http://schemas.microsoft.com/office/drawing/2014/main" id="{3864CEB2-970F-5B49-C5A5-F8D78301EBEB}"/>
              </a:ext>
            </a:extLst>
          </p:cNvPr>
          <p:cNvSpPr/>
          <p:nvPr/>
        </p:nvSpPr>
        <p:spPr>
          <a:xfrm>
            <a:off x="2395337" y="2881613"/>
            <a:ext cx="833427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、銷售通路事件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經銷商會議、經銷商援助、經銷商國外旅遊、業績競賽、商品陳列競賽、教育訓練課程、資訊情報系統共用、新產品説明會。</a:t>
            </a:r>
          </a:p>
        </p:txBody>
      </p:sp>
      <p:sp>
        <p:nvSpPr>
          <p:cNvPr id="12" name="矩形 11">
            <a:extLst>
              <a:ext uri="{FF2B5EF4-FFF2-40B4-BE49-F238E27FC236}">
                <a16:creationId xmlns:a16="http://schemas.microsoft.com/office/drawing/2014/main" id="{F78ADF42-BDC4-BBE8-7A54-ECE18D9D8875}"/>
              </a:ext>
            </a:extLst>
          </p:cNvPr>
          <p:cNvSpPr/>
          <p:nvPr/>
        </p:nvSpPr>
        <p:spPr>
          <a:xfrm>
            <a:off x="2395338" y="3211388"/>
            <a:ext cx="833427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、政治性事件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高雄美麗島事件、各級選舉活動、政治性遊行、政治性募款餐會、政治性演説會。</a:t>
            </a:r>
          </a:p>
        </p:txBody>
      </p:sp>
      <p:sp>
        <p:nvSpPr>
          <p:cNvPr id="13" name="矩形 12">
            <a:extLst>
              <a:ext uri="{FF2B5EF4-FFF2-40B4-BE49-F238E27FC236}">
                <a16:creationId xmlns:a16="http://schemas.microsoft.com/office/drawing/2014/main" id="{F7FC6B87-C614-E0FB-6DC4-0195D6112703}"/>
              </a:ext>
            </a:extLst>
          </p:cNvPr>
          <p:cNvSpPr/>
          <p:nvPr/>
        </p:nvSpPr>
        <p:spPr>
          <a:xfrm>
            <a:off x="2392093" y="3533997"/>
            <a:ext cx="8334277"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、文化性事件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各種美術展、書法展、鄉土文物展、原住民文物展、雲南藏族歌舞團「卡瓦博格讚」、秦朝兵馬俑展、臺北</a:t>
            </a:r>
            <a:r>
              <a:rPr lang="zh-CN" altLang="en-US" sz="1000" dirty="0">
                <a:solidFill>
                  <a:srgbClr val="000000"/>
                </a:solidFill>
                <a:latin typeface="Times New Roman" pitchFamily="18" charset="0"/>
                <a:cs typeface="Times New Roman" pitchFamily="18" charset="0"/>
              </a:rPr>
              <a:t>市</a:t>
            </a:r>
            <a:r>
              <a:rPr lang="zh-TW" altLang="en-US" sz="1000" dirty="0">
                <a:solidFill>
                  <a:srgbClr val="000000"/>
                </a:solidFill>
                <a:latin typeface="Times New Roman" pitchFamily="18" charset="0"/>
                <a:cs typeface="Times New Roman" pitchFamily="18" charset="0"/>
              </a:rPr>
              <a:t>恐龍展。</a:t>
            </a:r>
          </a:p>
        </p:txBody>
      </p:sp>
      <p:sp>
        <p:nvSpPr>
          <p:cNvPr id="14" name="矩形 13">
            <a:extLst>
              <a:ext uri="{FF2B5EF4-FFF2-40B4-BE49-F238E27FC236}">
                <a16:creationId xmlns:a16="http://schemas.microsoft.com/office/drawing/2014/main" id="{F2D9F070-83B4-84CA-7640-563897B0E89E}"/>
              </a:ext>
            </a:extLst>
          </p:cNvPr>
          <p:cNvSpPr/>
          <p:nvPr/>
        </p:nvSpPr>
        <p:spPr>
          <a:xfrm>
            <a:off x="2392093" y="3854038"/>
            <a:ext cx="83342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、體育性事件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各種奧運會、各級各種球類比賽、臺灣區運動會、各級學校機關團體運動會、各種登山活動、賽車活動、健美比賽。</a:t>
            </a:r>
          </a:p>
        </p:txBody>
      </p:sp>
      <p:sp>
        <p:nvSpPr>
          <p:cNvPr id="15" name="矩形 14">
            <a:extLst>
              <a:ext uri="{FF2B5EF4-FFF2-40B4-BE49-F238E27FC236}">
                <a16:creationId xmlns:a16="http://schemas.microsoft.com/office/drawing/2014/main" id="{329A6A25-F26F-D6DB-BBA4-92437A656398}"/>
              </a:ext>
            </a:extLst>
          </p:cNvPr>
          <p:cNvSpPr/>
          <p:nvPr/>
        </p:nvSpPr>
        <p:spPr>
          <a:xfrm>
            <a:off x="2392094" y="4174085"/>
            <a:ext cx="83342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、娛樂性事件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影歌星演唱會、影歌星簽名會、園游會、社區康樂晚會。</a:t>
            </a:r>
          </a:p>
        </p:txBody>
      </p:sp>
      <p:sp>
        <p:nvSpPr>
          <p:cNvPr id="16" name="矩形 15">
            <a:extLst>
              <a:ext uri="{FF2B5EF4-FFF2-40B4-BE49-F238E27FC236}">
                <a16:creationId xmlns:a16="http://schemas.microsoft.com/office/drawing/2014/main" id="{79FD09A4-8DBB-EB8C-1602-316AB7558335}"/>
              </a:ext>
            </a:extLst>
          </p:cNvPr>
          <p:cNvSpPr/>
          <p:nvPr/>
        </p:nvSpPr>
        <p:spPr>
          <a:xfrm>
            <a:off x="2392094" y="4494141"/>
            <a:ext cx="833427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、宗教性事件</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迎佛指舍利大會、大甲鎮瀾宮媽祖繞境。</a:t>
            </a:r>
          </a:p>
        </p:txBody>
      </p:sp>
      <p:sp>
        <p:nvSpPr>
          <p:cNvPr id="17" name="矩形 16">
            <a:extLst>
              <a:ext uri="{FF2B5EF4-FFF2-40B4-BE49-F238E27FC236}">
                <a16:creationId xmlns:a16="http://schemas.microsoft.com/office/drawing/2014/main" id="{86606BCA-9AD5-6C56-681D-E1AD23AFAC6B}"/>
              </a:ext>
            </a:extLst>
          </p:cNvPr>
          <p:cNvSpPr/>
          <p:nvPr/>
        </p:nvSpPr>
        <p:spPr>
          <a:xfrm>
            <a:off x="2392093" y="4814178"/>
            <a:ext cx="833427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、其他事件</a:t>
            </a:r>
            <a:r>
              <a:rPr lang="zh-CN" altLang="en-US" sz="1000" dirty="0">
                <a:solidFill>
                  <a:srgbClr val="000000"/>
                </a:solidFill>
                <a:latin typeface="Times New Roman" pitchFamily="18" charset="0"/>
                <a:cs typeface="Times New Roman" pitchFamily="18" charset="0"/>
              </a:rPr>
              <a:t>如：</a:t>
            </a:r>
            <a:r>
              <a:rPr lang="zh-TW" altLang="en-US" sz="1000" dirty="0">
                <a:solidFill>
                  <a:srgbClr val="000000"/>
                </a:solidFill>
                <a:latin typeface="Times New Roman" pitchFamily="18" charset="0"/>
                <a:cs typeface="Times New Roman" pitchFamily="18" charset="0"/>
              </a:rPr>
              <a:t>企業週年慶。</a:t>
            </a:r>
          </a:p>
        </p:txBody>
      </p:sp>
    </p:spTree>
    <p:extLst>
      <p:ext uri="{BB962C8B-B14F-4D97-AF65-F5344CB8AC3E}">
        <p14:creationId xmlns:p14="http://schemas.microsoft.com/office/powerpoint/2010/main" val="7507342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公</a:t>
            </a:r>
            <a:r>
              <a:rPr lang="zh-TW" altLang="en-US" sz="900" dirty="0">
                <a:solidFill>
                  <a:srgbClr val="000000"/>
                </a:solidFill>
                <a:latin typeface="Times New Roman" pitchFamily="18" charset="0"/>
                <a:cs typeface="Times New Roman" pitchFamily="18" charset="0"/>
              </a:rPr>
              <a:t>共事務與事件行銷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Public Relationship and Event Marketing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761267" y="832542"/>
            <a:ext cx="4309361" cy="1075872"/>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行銷企劃人員經常在工作中會舉辦很多活動，像新產品上市發表會、記者會、事件行銷活動、重要人物（</a:t>
            </a:r>
            <a:r>
              <a:rPr lang="en-US" altLang="zh-TW" sz="1100" dirty="0">
                <a:solidFill>
                  <a:srgbClr val="4D4D4D"/>
                </a:solidFill>
                <a:latin typeface="Times New Roman" pitchFamily="18" charset="0"/>
                <a:cs typeface="Times New Roman" pitchFamily="18" charset="0"/>
              </a:rPr>
              <a:t>very important person, VIP</a:t>
            </a:r>
            <a:r>
              <a:rPr lang="zh-TW" altLang="en-US" sz="1100" dirty="0">
                <a:solidFill>
                  <a:srgbClr val="4D4D4D"/>
                </a:solidFill>
                <a:latin typeface="Times New Roman" pitchFamily="18" charset="0"/>
                <a:cs typeface="Times New Roman" pitchFamily="18" charset="0"/>
              </a:rPr>
              <a:t>）會員招待會、封館秀、節慶促銷活動及公關、公益活動等，均需撰寫活動企劃案。總的來説，大概會包含下列大綱項目的撰寫内容：</a:t>
            </a:r>
          </a:p>
        </p:txBody>
      </p:sp>
      <p:sp>
        <p:nvSpPr>
          <p:cNvPr id="3" name="矩形 2">
            <a:extLst>
              <a:ext uri="{FF2B5EF4-FFF2-40B4-BE49-F238E27FC236}">
                <a16:creationId xmlns:a16="http://schemas.microsoft.com/office/drawing/2014/main" id="{056278ED-3C6D-C189-E2FE-AC6F7EB19149}"/>
              </a:ext>
            </a:extLst>
          </p:cNvPr>
          <p:cNvSpPr/>
          <p:nvPr/>
        </p:nvSpPr>
        <p:spPr>
          <a:xfrm>
            <a:off x="1581150" y="3089163"/>
            <a:ext cx="400690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公共關係（</a:t>
            </a:r>
            <a:r>
              <a:rPr lang="en-US" altLang="zh-TW" sz="1100" dirty="0">
                <a:solidFill>
                  <a:srgbClr val="000000"/>
                </a:solidFill>
                <a:latin typeface="Times New Roman" pitchFamily="18" charset="0"/>
                <a:cs typeface="Times New Roman" pitchFamily="18" charset="0"/>
              </a:rPr>
              <a:t>Public Relationship</a:t>
            </a:r>
            <a:r>
              <a:rPr lang="zh-TW" altLang="en-US" sz="1100" dirty="0">
                <a:solidFill>
                  <a:srgbClr val="000000"/>
                </a:solidFill>
                <a:latin typeface="Times New Roman" pitchFamily="18" charset="0"/>
                <a:cs typeface="Times New Roman" pitchFamily="18" charset="0"/>
              </a:rPr>
              <a:t>）活動企劃案的共通性撰寫大綱</a:t>
            </a:r>
          </a:p>
        </p:txBody>
      </p:sp>
      <p:sp>
        <p:nvSpPr>
          <p:cNvPr id="5" name="矩形 4">
            <a:extLst>
              <a:ext uri="{FF2B5EF4-FFF2-40B4-BE49-F238E27FC236}">
                <a16:creationId xmlns:a16="http://schemas.microsoft.com/office/drawing/2014/main" id="{B6654699-26BF-2DBE-8A1A-AA2970785373}"/>
              </a:ext>
            </a:extLst>
          </p:cNvPr>
          <p:cNvSpPr/>
          <p:nvPr/>
        </p:nvSpPr>
        <p:spPr>
          <a:xfrm>
            <a:off x="5866740" y="603019"/>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、活動緣起、緣由</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054337DB-5AAD-E8C0-C0D7-70138897D638}"/>
              </a:ext>
            </a:extLst>
          </p:cNvPr>
          <p:cNvSpPr/>
          <p:nvPr/>
        </p:nvSpPr>
        <p:spPr>
          <a:xfrm>
            <a:off x="5591538" y="651930"/>
            <a:ext cx="264989" cy="518859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8645FE7-04D6-0113-3914-167A7535232E}"/>
              </a:ext>
            </a:extLst>
          </p:cNvPr>
          <p:cNvSpPr/>
          <p:nvPr/>
        </p:nvSpPr>
        <p:spPr>
          <a:xfrm>
            <a:off x="5866740" y="816052"/>
            <a:ext cx="340750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、活動目的、宗旨。</a:t>
            </a:r>
          </a:p>
        </p:txBody>
      </p:sp>
      <p:sp>
        <p:nvSpPr>
          <p:cNvPr id="10" name="矩形 9">
            <a:extLst>
              <a:ext uri="{FF2B5EF4-FFF2-40B4-BE49-F238E27FC236}">
                <a16:creationId xmlns:a16="http://schemas.microsoft.com/office/drawing/2014/main" id="{33439E58-B4B1-700C-CF0C-03508EA593CC}"/>
              </a:ext>
            </a:extLst>
          </p:cNvPr>
          <p:cNvSpPr/>
          <p:nvPr/>
        </p:nvSpPr>
        <p:spPr>
          <a:xfrm>
            <a:off x="5866741" y="1029096"/>
            <a:ext cx="3407503"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、活動目標。</a:t>
            </a:r>
          </a:p>
        </p:txBody>
      </p:sp>
      <p:sp>
        <p:nvSpPr>
          <p:cNvPr id="11" name="矩形 10">
            <a:extLst>
              <a:ext uri="{FF2B5EF4-FFF2-40B4-BE49-F238E27FC236}">
                <a16:creationId xmlns:a16="http://schemas.microsoft.com/office/drawing/2014/main" id="{1B59CE49-D94F-13EA-6964-0E1D33DA4FD7}"/>
              </a:ext>
            </a:extLst>
          </p:cNvPr>
          <p:cNvSpPr/>
          <p:nvPr/>
        </p:nvSpPr>
        <p:spPr>
          <a:xfrm>
            <a:off x="5866741" y="1242146"/>
            <a:ext cx="3407503"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、活動主題。</a:t>
            </a:r>
          </a:p>
        </p:txBody>
      </p:sp>
      <p:sp>
        <p:nvSpPr>
          <p:cNvPr id="12" name="矩形 11">
            <a:extLst>
              <a:ext uri="{FF2B5EF4-FFF2-40B4-BE49-F238E27FC236}">
                <a16:creationId xmlns:a16="http://schemas.microsoft.com/office/drawing/2014/main" id="{9F460E00-8252-9371-87D4-967297A23E05}"/>
              </a:ext>
            </a:extLst>
          </p:cNvPr>
          <p:cNvSpPr/>
          <p:nvPr/>
        </p:nvSpPr>
        <p:spPr>
          <a:xfrm>
            <a:off x="5866738" y="1445448"/>
            <a:ext cx="340750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、活動主軸。</a:t>
            </a:r>
          </a:p>
        </p:txBody>
      </p:sp>
      <p:sp>
        <p:nvSpPr>
          <p:cNvPr id="13" name="矩形 12">
            <a:extLst>
              <a:ext uri="{FF2B5EF4-FFF2-40B4-BE49-F238E27FC236}">
                <a16:creationId xmlns:a16="http://schemas.microsoft.com/office/drawing/2014/main" id="{95D97974-11A2-6895-33EE-F455430CDA67}"/>
              </a:ext>
            </a:extLst>
          </p:cNvPr>
          <p:cNvSpPr/>
          <p:nvPr/>
        </p:nvSpPr>
        <p:spPr>
          <a:xfrm>
            <a:off x="5866739" y="1648761"/>
            <a:ext cx="340750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、活動策略。</a:t>
            </a:r>
          </a:p>
        </p:txBody>
      </p:sp>
      <p:sp>
        <p:nvSpPr>
          <p:cNvPr id="14" name="矩形 13">
            <a:extLst>
              <a:ext uri="{FF2B5EF4-FFF2-40B4-BE49-F238E27FC236}">
                <a16:creationId xmlns:a16="http://schemas.microsoft.com/office/drawing/2014/main" id="{CBCD8ECE-C2FB-955E-350A-536FB461E84C}"/>
              </a:ext>
            </a:extLst>
          </p:cNvPr>
          <p:cNvSpPr/>
          <p:nvPr/>
        </p:nvSpPr>
        <p:spPr>
          <a:xfrm>
            <a:off x="5863496" y="1854638"/>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、活動名稱</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口號、標語（</a:t>
            </a:r>
            <a:r>
              <a:rPr lang="en-US" altLang="zh-TW" sz="1000" dirty="0">
                <a:solidFill>
                  <a:srgbClr val="000000"/>
                </a:solidFill>
                <a:latin typeface="Times New Roman" pitchFamily="18" charset="0"/>
                <a:cs typeface="Times New Roman" pitchFamily="18" charset="0"/>
              </a:rPr>
              <a:t>Slogan</a:t>
            </a:r>
            <a:r>
              <a:rPr lang="zh-TW" altLang="en-US" sz="1000" dirty="0">
                <a:solidFill>
                  <a:srgbClr val="000000"/>
                </a:solidFill>
                <a:latin typeface="Times New Roman" pitchFamily="18" charset="0"/>
                <a:cs typeface="Times New Roman" pitchFamily="18" charset="0"/>
              </a:rPr>
              <a:t>）及標誌（</a:t>
            </a:r>
            <a:r>
              <a:rPr lang="en-US" altLang="zh-TW" sz="1000" dirty="0">
                <a:solidFill>
                  <a:srgbClr val="000000"/>
                </a:solidFill>
                <a:latin typeface="Times New Roman" pitchFamily="18" charset="0"/>
                <a:cs typeface="Times New Roman" pitchFamily="18" charset="0"/>
              </a:rPr>
              <a:t>Logo</a:t>
            </a:r>
            <a:r>
              <a:rPr lang="zh-TW" altLang="en-US" sz="1000" dirty="0">
                <a:solidFill>
                  <a:srgbClr val="000000"/>
                </a:solidFill>
                <a:latin typeface="Times New Roman" pitchFamily="18" charset="0"/>
                <a:cs typeface="Times New Roman" pitchFamily="18" charset="0"/>
              </a:rPr>
              <a:t>）。</a:t>
            </a:r>
          </a:p>
        </p:txBody>
      </p:sp>
      <p:sp>
        <p:nvSpPr>
          <p:cNvPr id="15" name="矩形 14">
            <a:extLst>
              <a:ext uri="{FF2B5EF4-FFF2-40B4-BE49-F238E27FC236}">
                <a16:creationId xmlns:a16="http://schemas.microsoft.com/office/drawing/2014/main" id="{6B588167-88A7-450B-2E6F-938EC954993B}"/>
              </a:ext>
            </a:extLst>
          </p:cNvPr>
          <p:cNvSpPr/>
          <p:nvPr/>
        </p:nvSpPr>
        <p:spPr>
          <a:xfrm>
            <a:off x="5863496" y="2057945"/>
            <a:ext cx="340750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、活動進行流程（</a:t>
            </a:r>
            <a:r>
              <a:rPr lang="en-US" altLang="zh-TW" sz="1000" dirty="0">
                <a:solidFill>
                  <a:srgbClr val="000000"/>
                </a:solidFill>
                <a:latin typeface="Times New Roman" pitchFamily="18" charset="0"/>
                <a:cs typeface="Times New Roman" pitchFamily="18" charset="0"/>
              </a:rPr>
              <a:t>Run Down</a:t>
            </a:r>
            <a:r>
              <a:rPr lang="zh-TW" altLang="en-US" sz="1000" dirty="0">
                <a:solidFill>
                  <a:srgbClr val="000000"/>
                </a:solidFill>
                <a:latin typeface="Times New Roman" pitchFamily="18" charset="0"/>
                <a:cs typeface="Times New Roman" pitchFamily="18" charset="0"/>
              </a:rPr>
              <a:t>）表。</a:t>
            </a:r>
          </a:p>
        </p:txBody>
      </p:sp>
      <p:sp>
        <p:nvSpPr>
          <p:cNvPr id="16" name="矩形 15">
            <a:extLst>
              <a:ext uri="{FF2B5EF4-FFF2-40B4-BE49-F238E27FC236}">
                <a16:creationId xmlns:a16="http://schemas.microsoft.com/office/drawing/2014/main" id="{7AAA5336-8511-2080-1FF0-421EB7BC609E}"/>
              </a:ext>
            </a:extLst>
          </p:cNvPr>
          <p:cNvSpPr/>
          <p:nvPr/>
        </p:nvSpPr>
        <p:spPr>
          <a:xfrm>
            <a:off x="5863497" y="2261259"/>
            <a:ext cx="340750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、活動節目設計。</a:t>
            </a:r>
          </a:p>
        </p:txBody>
      </p:sp>
      <p:sp>
        <p:nvSpPr>
          <p:cNvPr id="17" name="矩形 16">
            <a:extLst>
              <a:ext uri="{FF2B5EF4-FFF2-40B4-BE49-F238E27FC236}">
                <a16:creationId xmlns:a16="http://schemas.microsoft.com/office/drawing/2014/main" id="{111E7A8D-1AB3-A01A-6604-ADE31CE16400}"/>
              </a:ext>
            </a:extLst>
          </p:cNvPr>
          <p:cNvSpPr/>
          <p:nvPr/>
        </p:nvSpPr>
        <p:spPr>
          <a:xfrm>
            <a:off x="5863497" y="2464580"/>
            <a:ext cx="340750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、活動型態</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節目設計</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内容規劃與創意設想。</a:t>
            </a:r>
          </a:p>
        </p:txBody>
      </p:sp>
      <p:sp>
        <p:nvSpPr>
          <p:cNvPr id="18" name="矩形 17">
            <a:extLst>
              <a:ext uri="{FF2B5EF4-FFF2-40B4-BE49-F238E27FC236}">
                <a16:creationId xmlns:a16="http://schemas.microsoft.com/office/drawing/2014/main" id="{1BB85715-3371-924A-2AEF-DB79720D1D7D}"/>
              </a:ext>
            </a:extLst>
          </p:cNvPr>
          <p:cNvSpPr/>
          <p:nvPr/>
        </p:nvSpPr>
        <p:spPr>
          <a:xfrm>
            <a:off x="5863494" y="2667882"/>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、活動專案小組組織表與人員分工。</a:t>
            </a:r>
          </a:p>
        </p:txBody>
      </p:sp>
      <p:sp>
        <p:nvSpPr>
          <p:cNvPr id="19" name="矩形 18">
            <a:extLst>
              <a:ext uri="{FF2B5EF4-FFF2-40B4-BE49-F238E27FC236}">
                <a16:creationId xmlns:a16="http://schemas.microsoft.com/office/drawing/2014/main" id="{46310D03-429D-0D61-F76C-43F66D19C7EB}"/>
              </a:ext>
            </a:extLst>
          </p:cNvPr>
          <p:cNvSpPr/>
          <p:nvPr/>
        </p:nvSpPr>
        <p:spPr>
          <a:xfrm>
            <a:off x="5863495" y="2871195"/>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、活動</a:t>
            </a:r>
            <a:r>
              <a:rPr lang="zh-CN" altLang="en-US" sz="1000" dirty="0">
                <a:solidFill>
                  <a:srgbClr val="000000"/>
                </a:solidFill>
                <a:latin typeface="Times New Roman" pitchFamily="18" charset="0"/>
                <a:cs typeface="Times New Roman" pitchFamily="18" charset="0"/>
              </a:rPr>
              <a:t>地點、</a:t>
            </a:r>
            <a:r>
              <a:rPr lang="zh-TW" altLang="en-US" sz="1000" dirty="0">
                <a:solidFill>
                  <a:srgbClr val="000000"/>
                </a:solidFill>
                <a:latin typeface="Times New Roman" pitchFamily="18" charset="0"/>
                <a:cs typeface="Times New Roman" pitchFamily="18" charset="0"/>
              </a:rPr>
              <a:t>時間、日期、期間。</a:t>
            </a:r>
          </a:p>
        </p:txBody>
      </p:sp>
      <p:sp>
        <p:nvSpPr>
          <p:cNvPr id="20" name="矩形 19">
            <a:extLst>
              <a:ext uri="{FF2B5EF4-FFF2-40B4-BE49-F238E27FC236}">
                <a16:creationId xmlns:a16="http://schemas.microsoft.com/office/drawing/2014/main" id="{719C558E-813A-D7D7-35F4-DEECA2D3AE53}"/>
              </a:ext>
            </a:extLst>
          </p:cNvPr>
          <p:cNvSpPr/>
          <p:nvPr/>
        </p:nvSpPr>
        <p:spPr>
          <a:xfrm>
            <a:off x="5863496" y="3080333"/>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、活動媒體宣傳做法。</a:t>
            </a:r>
          </a:p>
        </p:txBody>
      </p:sp>
      <p:sp>
        <p:nvSpPr>
          <p:cNvPr id="21" name="矩形 20">
            <a:extLst>
              <a:ext uri="{FF2B5EF4-FFF2-40B4-BE49-F238E27FC236}">
                <a16:creationId xmlns:a16="http://schemas.microsoft.com/office/drawing/2014/main" id="{E70978A0-7FB9-095B-8809-3CB564ABB44C}"/>
              </a:ext>
            </a:extLst>
          </p:cNvPr>
          <p:cNvSpPr/>
          <p:nvPr/>
        </p:nvSpPr>
        <p:spPr>
          <a:xfrm>
            <a:off x="5863496" y="3293366"/>
            <a:ext cx="340750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14</a:t>
            </a:r>
            <a:r>
              <a:rPr lang="zh-TW" altLang="en-US" sz="1000" dirty="0">
                <a:solidFill>
                  <a:srgbClr val="000000"/>
                </a:solidFill>
                <a:latin typeface="Times New Roman" pitchFamily="18" charset="0"/>
                <a:cs typeface="Times New Roman" pitchFamily="18" charset="0"/>
              </a:rPr>
              <a:t>、活動預算（支出）。</a:t>
            </a:r>
          </a:p>
        </p:txBody>
      </p:sp>
      <p:sp>
        <p:nvSpPr>
          <p:cNvPr id="22" name="矩形 21">
            <a:extLst>
              <a:ext uri="{FF2B5EF4-FFF2-40B4-BE49-F238E27FC236}">
                <a16:creationId xmlns:a16="http://schemas.microsoft.com/office/drawing/2014/main" id="{51530C38-20C8-6AB8-5ED1-866B4E6FE931}"/>
              </a:ext>
            </a:extLst>
          </p:cNvPr>
          <p:cNvSpPr/>
          <p:nvPr/>
        </p:nvSpPr>
        <p:spPr>
          <a:xfrm>
            <a:off x="5863497" y="3506410"/>
            <a:ext cx="3407503"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15</a:t>
            </a:r>
            <a:r>
              <a:rPr lang="zh-TW" altLang="en-US" sz="1000" dirty="0">
                <a:solidFill>
                  <a:srgbClr val="000000"/>
                </a:solidFill>
                <a:latin typeface="Times New Roman" pitchFamily="18" charset="0"/>
                <a:cs typeface="Times New Roman" pitchFamily="18" charset="0"/>
              </a:rPr>
              <a:t>、活動效益分析（有形效益、無形效益）。</a:t>
            </a:r>
          </a:p>
        </p:txBody>
      </p:sp>
      <p:sp>
        <p:nvSpPr>
          <p:cNvPr id="23" name="矩形 22">
            <a:extLst>
              <a:ext uri="{FF2B5EF4-FFF2-40B4-BE49-F238E27FC236}">
                <a16:creationId xmlns:a16="http://schemas.microsoft.com/office/drawing/2014/main" id="{4D652E9A-4E37-3191-CDC0-88DF324C81DA}"/>
              </a:ext>
            </a:extLst>
          </p:cNvPr>
          <p:cNvSpPr/>
          <p:nvPr/>
        </p:nvSpPr>
        <p:spPr>
          <a:xfrm>
            <a:off x="5863497" y="3719460"/>
            <a:ext cx="3407503"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16</a:t>
            </a:r>
            <a:r>
              <a:rPr lang="zh-TW" altLang="en-US" sz="1000" dirty="0">
                <a:solidFill>
                  <a:srgbClr val="000000"/>
                </a:solidFill>
                <a:latin typeface="Times New Roman" pitchFamily="18" charset="0"/>
                <a:cs typeface="Times New Roman" pitchFamily="18" charset="0"/>
              </a:rPr>
              <a:t>、活動現場布置規劃。</a:t>
            </a:r>
          </a:p>
        </p:txBody>
      </p:sp>
      <p:sp>
        <p:nvSpPr>
          <p:cNvPr id="24" name="矩形 23">
            <a:extLst>
              <a:ext uri="{FF2B5EF4-FFF2-40B4-BE49-F238E27FC236}">
                <a16:creationId xmlns:a16="http://schemas.microsoft.com/office/drawing/2014/main" id="{8A67FEB1-C871-7AFC-2D28-3DA57A9E3529}"/>
              </a:ext>
            </a:extLst>
          </p:cNvPr>
          <p:cNvSpPr/>
          <p:nvPr/>
        </p:nvSpPr>
        <p:spPr>
          <a:xfrm>
            <a:off x="5863494" y="3922762"/>
            <a:ext cx="3411055"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17</a:t>
            </a:r>
            <a:r>
              <a:rPr lang="zh-TW" altLang="en-US" sz="1000" dirty="0">
                <a:solidFill>
                  <a:srgbClr val="000000"/>
                </a:solidFill>
                <a:latin typeface="Times New Roman" pitchFamily="18" charset="0"/>
                <a:cs typeface="Times New Roman" pitchFamily="18" charset="0"/>
              </a:rPr>
              <a:t>、活動主持人、代言人。</a:t>
            </a:r>
          </a:p>
        </p:txBody>
      </p:sp>
      <p:sp>
        <p:nvSpPr>
          <p:cNvPr id="25" name="矩形 24">
            <a:extLst>
              <a:ext uri="{FF2B5EF4-FFF2-40B4-BE49-F238E27FC236}">
                <a16:creationId xmlns:a16="http://schemas.microsoft.com/office/drawing/2014/main" id="{15D0F796-8308-6AC5-E3BA-4C3334A98D9D}"/>
              </a:ext>
            </a:extLst>
          </p:cNvPr>
          <p:cNvSpPr/>
          <p:nvPr/>
        </p:nvSpPr>
        <p:spPr>
          <a:xfrm>
            <a:off x="5863495" y="4126075"/>
            <a:ext cx="340750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18</a:t>
            </a:r>
            <a:r>
              <a:rPr lang="zh-TW" altLang="en-US" sz="1000" dirty="0">
                <a:solidFill>
                  <a:srgbClr val="000000"/>
                </a:solidFill>
                <a:latin typeface="Times New Roman" pitchFamily="18" charset="0"/>
                <a:cs typeface="Times New Roman" pitchFamily="18" charset="0"/>
              </a:rPr>
              <a:t>、活動走秀表演。</a:t>
            </a:r>
          </a:p>
        </p:txBody>
      </p:sp>
      <p:sp>
        <p:nvSpPr>
          <p:cNvPr id="26" name="矩形 25">
            <a:extLst>
              <a:ext uri="{FF2B5EF4-FFF2-40B4-BE49-F238E27FC236}">
                <a16:creationId xmlns:a16="http://schemas.microsoft.com/office/drawing/2014/main" id="{C115FF46-5918-E67F-A46D-7A5468217122}"/>
              </a:ext>
            </a:extLst>
          </p:cNvPr>
          <p:cNvSpPr/>
          <p:nvPr/>
        </p:nvSpPr>
        <p:spPr>
          <a:xfrm>
            <a:off x="5860252" y="4331952"/>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19</a:t>
            </a:r>
            <a:r>
              <a:rPr lang="zh-TW" altLang="en-US" sz="1000" dirty="0">
                <a:solidFill>
                  <a:srgbClr val="000000"/>
                </a:solidFill>
                <a:latin typeface="Times New Roman" pitchFamily="18" charset="0"/>
                <a:cs typeface="Times New Roman" pitchFamily="18" charset="0"/>
              </a:rPr>
              <a:t>、活動對象、邀請來賓、媒體記者。</a:t>
            </a:r>
          </a:p>
        </p:txBody>
      </p:sp>
      <p:sp>
        <p:nvSpPr>
          <p:cNvPr id="27" name="矩形 26">
            <a:extLst>
              <a:ext uri="{FF2B5EF4-FFF2-40B4-BE49-F238E27FC236}">
                <a16:creationId xmlns:a16="http://schemas.microsoft.com/office/drawing/2014/main" id="{8B68C074-760A-E152-0BFC-5E97DF5A4A8F}"/>
              </a:ext>
            </a:extLst>
          </p:cNvPr>
          <p:cNvSpPr/>
          <p:nvPr/>
        </p:nvSpPr>
        <p:spPr>
          <a:xfrm>
            <a:off x="5860252" y="4535259"/>
            <a:ext cx="341073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20</a:t>
            </a:r>
            <a:r>
              <a:rPr lang="zh-TW" altLang="en-US" sz="1000" dirty="0">
                <a:solidFill>
                  <a:srgbClr val="000000"/>
                </a:solidFill>
                <a:latin typeface="Times New Roman" pitchFamily="18" charset="0"/>
                <a:cs typeface="Times New Roman" pitchFamily="18" charset="0"/>
              </a:rPr>
              <a:t>、活動錄影。</a:t>
            </a:r>
          </a:p>
        </p:txBody>
      </p:sp>
      <p:sp>
        <p:nvSpPr>
          <p:cNvPr id="28" name="矩形 27">
            <a:extLst>
              <a:ext uri="{FF2B5EF4-FFF2-40B4-BE49-F238E27FC236}">
                <a16:creationId xmlns:a16="http://schemas.microsoft.com/office/drawing/2014/main" id="{FC920E82-AD88-FE95-5862-F52D197CFD4A}"/>
              </a:ext>
            </a:extLst>
          </p:cNvPr>
          <p:cNvSpPr/>
          <p:nvPr/>
        </p:nvSpPr>
        <p:spPr>
          <a:xfrm>
            <a:off x="5860253" y="4738573"/>
            <a:ext cx="340750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21</a:t>
            </a:r>
            <a:r>
              <a:rPr lang="zh-TW" altLang="en-US" sz="1000" dirty="0">
                <a:solidFill>
                  <a:srgbClr val="000000"/>
                </a:solidFill>
                <a:latin typeface="Times New Roman" pitchFamily="18" charset="0"/>
                <a:cs typeface="Times New Roman" pitchFamily="18" charset="0"/>
              </a:rPr>
              <a:t>、活動贈品。</a:t>
            </a:r>
          </a:p>
        </p:txBody>
      </p:sp>
      <p:sp>
        <p:nvSpPr>
          <p:cNvPr id="29" name="矩形 28">
            <a:extLst>
              <a:ext uri="{FF2B5EF4-FFF2-40B4-BE49-F238E27FC236}">
                <a16:creationId xmlns:a16="http://schemas.microsoft.com/office/drawing/2014/main" id="{95ED5107-0543-0E56-D522-E96922410E9B}"/>
              </a:ext>
            </a:extLst>
          </p:cNvPr>
          <p:cNvSpPr/>
          <p:nvPr/>
        </p:nvSpPr>
        <p:spPr>
          <a:xfrm>
            <a:off x="5860253" y="4941894"/>
            <a:ext cx="3410735"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22</a:t>
            </a:r>
            <a:r>
              <a:rPr lang="zh-TW" altLang="en-US" sz="1000" dirty="0">
                <a:solidFill>
                  <a:srgbClr val="000000"/>
                </a:solidFill>
                <a:latin typeface="Times New Roman" pitchFamily="18" charset="0"/>
                <a:cs typeface="Times New Roman" pitchFamily="18" charset="0"/>
              </a:rPr>
              <a:t>、活動肖像、玩偶。</a:t>
            </a:r>
          </a:p>
        </p:txBody>
      </p:sp>
      <p:sp>
        <p:nvSpPr>
          <p:cNvPr id="30" name="矩形 29">
            <a:extLst>
              <a:ext uri="{FF2B5EF4-FFF2-40B4-BE49-F238E27FC236}">
                <a16:creationId xmlns:a16="http://schemas.microsoft.com/office/drawing/2014/main" id="{EFA5F106-E7AA-304C-44A6-2AAA5996B0FB}"/>
              </a:ext>
            </a:extLst>
          </p:cNvPr>
          <p:cNvSpPr/>
          <p:nvPr/>
        </p:nvSpPr>
        <p:spPr>
          <a:xfrm>
            <a:off x="5860250" y="5145196"/>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23</a:t>
            </a:r>
            <a:r>
              <a:rPr lang="zh-TW" altLang="en-US" sz="1000" dirty="0">
                <a:solidFill>
                  <a:srgbClr val="000000"/>
                </a:solidFill>
                <a:latin typeface="Times New Roman" pitchFamily="18" charset="0"/>
                <a:cs typeface="Times New Roman" pitchFamily="18" charset="0"/>
              </a:rPr>
              <a:t>、活動保全規劃。</a:t>
            </a:r>
          </a:p>
        </p:txBody>
      </p:sp>
      <p:sp>
        <p:nvSpPr>
          <p:cNvPr id="31" name="矩形 30">
            <a:extLst>
              <a:ext uri="{FF2B5EF4-FFF2-40B4-BE49-F238E27FC236}">
                <a16:creationId xmlns:a16="http://schemas.microsoft.com/office/drawing/2014/main" id="{75EC93C9-41F9-A977-A00D-AD3D99FC9A47}"/>
              </a:ext>
            </a:extLst>
          </p:cNvPr>
          <p:cNvSpPr/>
          <p:nvPr/>
        </p:nvSpPr>
        <p:spPr>
          <a:xfrm>
            <a:off x="5860251" y="5348509"/>
            <a:ext cx="340750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24</a:t>
            </a:r>
            <a:r>
              <a:rPr lang="zh-TW" altLang="en-US" sz="1000" dirty="0">
                <a:solidFill>
                  <a:srgbClr val="000000"/>
                </a:solidFill>
                <a:latin typeface="Times New Roman" pitchFamily="18" charset="0"/>
                <a:cs typeface="Times New Roman" pitchFamily="18" charset="0"/>
              </a:rPr>
              <a:t>、活動危機處理。</a:t>
            </a:r>
          </a:p>
        </p:txBody>
      </p:sp>
      <p:sp>
        <p:nvSpPr>
          <p:cNvPr id="32" name="矩形 31">
            <a:extLst>
              <a:ext uri="{FF2B5EF4-FFF2-40B4-BE49-F238E27FC236}">
                <a16:creationId xmlns:a16="http://schemas.microsoft.com/office/drawing/2014/main" id="{0C8A3B36-400F-23BC-F069-02C40D3EE06E}"/>
              </a:ext>
            </a:extLst>
          </p:cNvPr>
          <p:cNvSpPr/>
          <p:nvPr/>
        </p:nvSpPr>
        <p:spPr>
          <a:xfrm>
            <a:off x="5866736" y="5546531"/>
            <a:ext cx="340750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25</a:t>
            </a:r>
            <a:r>
              <a:rPr lang="zh-TW" altLang="en-US" sz="1000" dirty="0">
                <a:solidFill>
                  <a:srgbClr val="000000"/>
                </a:solidFill>
                <a:latin typeface="Times New Roman" pitchFamily="18" charset="0"/>
                <a:cs typeface="Times New Roman" pitchFamily="18" charset="0"/>
              </a:rPr>
              <a:t>、活動結案報告。</a:t>
            </a:r>
          </a:p>
        </p:txBody>
      </p:sp>
    </p:spTree>
    <p:extLst>
      <p:ext uri="{BB962C8B-B14F-4D97-AF65-F5344CB8AC3E}">
        <p14:creationId xmlns:p14="http://schemas.microsoft.com/office/powerpoint/2010/main" val="41613432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人</a:t>
            </a:r>
            <a:r>
              <a:rPr lang="zh-CN" altLang="en-US" sz="900" dirty="0">
                <a:solidFill>
                  <a:srgbClr val="000000"/>
                </a:solidFill>
                <a:latin typeface="Times New Roman" pitchFamily="18" charset="0"/>
                <a:cs typeface="Times New Roman" pitchFamily="18" charset="0"/>
              </a:rPr>
              <a:t>員銷售（銷售組織）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Sales Forces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8542A9B0-7C43-43D0-CF1C-5890791C4801}"/>
              </a:ext>
            </a:extLst>
          </p:cNvPr>
          <p:cNvSpPr/>
          <p:nvPr/>
        </p:nvSpPr>
        <p:spPr>
          <a:xfrm>
            <a:off x="994001" y="1129981"/>
            <a:ext cx="9534072"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提升業務人員績效之做法（</a:t>
            </a:r>
            <a:r>
              <a:rPr lang="en-US" altLang="zh-TW" sz="1100" dirty="0">
                <a:solidFill>
                  <a:srgbClr val="4D4D4D"/>
                </a:solidFill>
                <a:latin typeface="Times New Roman" pitchFamily="18" charset="0"/>
                <a:cs typeface="Times New Roman" pitchFamily="18" charset="0"/>
              </a:rPr>
              <a:t>Promote Sales Forces Performance</a:t>
            </a:r>
            <a:r>
              <a:rPr lang="zh-TW" altLang="en-US" sz="1100" dirty="0">
                <a:solidFill>
                  <a:srgbClr val="4D4D4D"/>
                </a:solidFill>
                <a:latin typeface="Times New Roman" pitchFamily="18" charset="0"/>
                <a:cs typeface="Times New Roman" pitchFamily="18" charset="0"/>
              </a:rPr>
              <a:t>）</a:t>
            </a:r>
          </a:p>
          <a:p>
            <a:pPr>
              <a:lnSpc>
                <a:spcPct val="150000"/>
              </a:lnSpc>
            </a:pPr>
            <a:r>
              <a:rPr lang="zh-TW" altLang="en-US" sz="1100" dirty="0">
                <a:solidFill>
                  <a:srgbClr val="4D4D4D"/>
                </a:solidFill>
                <a:latin typeface="Times New Roman" pitchFamily="18" charset="0"/>
                <a:cs typeface="Times New Roman" pitchFamily="18" charset="0"/>
              </a:rPr>
              <a:t>在一個以業務人員（</a:t>
            </a:r>
            <a:r>
              <a:rPr lang="en-US" altLang="zh-TW" sz="1100" dirty="0">
                <a:solidFill>
                  <a:srgbClr val="4D4D4D"/>
                </a:solidFill>
                <a:latin typeface="Times New Roman" pitchFamily="18" charset="0"/>
                <a:cs typeface="Times New Roman" pitchFamily="18" charset="0"/>
              </a:rPr>
              <a:t>Sales Forces</a:t>
            </a:r>
            <a:r>
              <a:rPr lang="zh-TW" altLang="en-US" sz="1100" dirty="0">
                <a:solidFill>
                  <a:srgbClr val="4D4D4D"/>
                </a:solidFill>
                <a:latin typeface="Times New Roman" pitchFamily="18" charset="0"/>
                <a:cs typeface="Times New Roman" pitchFamily="18" charset="0"/>
              </a:rPr>
              <a:t>）為主導的廠商裏，如何有效促進並提升業務人員之銷售績效是相當重要的一件事情。基本而言，其可採行之方向有：</a:t>
            </a:r>
            <a:endParaRPr lang="zh-TW" altLang="en-US" sz="1100" dirty="0">
              <a:solidFill>
                <a:srgbClr val="FF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092167D7-A3B2-E726-AD99-52BD5165C9D3}"/>
              </a:ext>
            </a:extLst>
          </p:cNvPr>
          <p:cNvSpPr/>
          <p:nvPr/>
        </p:nvSpPr>
        <p:spPr>
          <a:xfrm>
            <a:off x="994001" y="3241291"/>
            <a:ext cx="394757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提升業務人員績效之做法（</a:t>
            </a:r>
            <a:r>
              <a:rPr lang="en-US" altLang="zh-TW" sz="1100" dirty="0">
                <a:solidFill>
                  <a:srgbClr val="000000"/>
                </a:solidFill>
                <a:latin typeface="Times New Roman" pitchFamily="18" charset="0"/>
                <a:cs typeface="Times New Roman" pitchFamily="18" charset="0"/>
              </a:rPr>
              <a:t>Promote Sales Forces Performance</a:t>
            </a:r>
            <a:r>
              <a:rPr lang="zh-TW" altLang="en-US" sz="11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AA9163CE-BE37-92D4-2034-0AB01FDB6CE9}"/>
              </a:ext>
            </a:extLst>
          </p:cNvPr>
          <p:cNvSpPr/>
          <p:nvPr/>
        </p:nvSpPr>
        <p:spPr>
          <a:xfrm>
            <a:off x="5216775" y="2411857"/>
            <a:ext cx="466223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、不斷進行各種方式與内容的教育訓練。</a:t>
            </a:r>
          </a:p>
        </p:txBody>
      </p:sp>
      <p:sp>
        <p:nvSpPr>
          <p:cNvPr id="6" name="左大括号 5">
            <a:extLst>
              <a:ext uri="{FF2B5EF4-FFF2-40B4-BE49-F238E27FC236}">
                <a16:creationId xmlns:a16="http://schemas.microsoft.com/office/drawing/2014/main" id="{10DC9432-9967-C79A-B146-CC4D9B0FECB3}"/>
              </a:ext>
            </a:extLst>
          </p:cNvPr>
          <p:cNvSpPr/>
          <p:nvPr/>
        </p:nvSpPr>
        <p:spPr>
          <a:xfrm>
            <a:off x="4941573" y="2460769"/>
            <a:ext cx="264989"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B6FF38B5-FA20-0B3C-8E65-8BB673CB9819}"/>
              </a:ext>
            </a:extLst>
          </p:cNvPr>
          <p:cNvSpPr/>
          <p:nvPr/>
        </p:nvSpPr>
        <p:spPr>
          <a:xfrm>
            <a:off x="5216773" y="2731898"/>
            <a:ext cx="466223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、設定合理且具公平激勵性的獎金制度。</a:t>
            </a:r>
          </a:p>
        </p:txBody>
      </p:sp>
      <p:sp>
        <p:nvSpPr>
          <p:cNvPr id="10" name="矩形 9">
            <a:extLst>
              <a:ext uri="{FF2B5EF4-FFF2-40B4-BE49-F238E27FC236}">
                <a16:creationId xmlns:a16="http://schemas.microsoft.com/office/drawing/2014/main" id="{9C40E04C-E2AD-9417-83C6-0899B883341D}"/>
              </a:ext>
            </a:extLst>
          </p:cNvPr>
          <p:cNvSpPr/>
          <p:nvPr/>
        </p:nvSpPr>
        <p:spPr>
          <a:xfrm>
            <a:off x="5216774" y="3051945"/>
            <a:ext cx="466223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、塑造良好的、團結的、凝聚力的組織氣候。</a:t>
            </a:r>
          </a:p>
        </p:txBody>
      </p:sp>
      <p:sp>
        <p:nvSpPr>
          <p:cNvPr id="11" name="矩形 10">
            <a:extLst>
              <a:ext uri="{FF2B5EF4-FFF2-40B4-BE49-F238E27FC236}">
                <a16:creationId xmlns:a16="http://schemas.microsoft.com/office/drawing/2014/main" id="{F7FBC343-14EF-E8DE-9F14-CB3B12B4CFA1}"/>
              </a:ext>
            </a:extLst>
          </p:cNvPr>
          <p:cNvSpPr/>
          <p:nvPr/>
        </p:nvSpPr>
        <p:spPr>
          <a:xfrm>
            <a:off x="5216774" y="3372001"/>
            <a:ext cx="466223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、推行責任利潤中心制度（</a:t>
            </a:r>
            <a:r>
              <a:rPr lang="en-US" altLang="zh-TW" sz="1100" dirty="0">
                <a:solidFill>
                  <a:srgbClr val="000000"/>
                </a:solidFill>
                <a:latin typeface="Times New Roman" pitchFamily="18" charset="0"/>
                <a:cs typeface="Times New Roman" pitchFamily="18" charset="0"/>
              </a:rPr>
              <a:t>Profit Center </a:t>
            </a:r>
            <a:r>
              <a:rPr lang="zh-TW" altLang="en-US" sz="1100" dirty="0">
                <a:solidFill>
                  <a:srgbClr val="000000"/>
                </a:solidFill>
                <a:latin typeface="Times New Roman" pitchFamily="18" charset="0"/>
                <a:cs typeface="Times New Roman" pitchFamily="18" charset="0"/>
              </a:rPr>
              <a:t>或 </a:t>
            </a:r>
            <a:r>
              <a:rPr lang="en-US" altLang="zh-TW" sz="1100" dirty="0">
                <a:solidFill>
                  <a:srgbClr val="000000"/>
                </a:solidFill>
                <a:latin typeface="Times New Roman" pitchFamily="18" charset="0"/>
                <a:cs typeface="Times New Roman" pitchFamily="18" charset="0"/>
              </a:rPr>
              <a:t>Business Unit</a:t>
            </a:r>
            <a:r>
              <a:rPr lang="zh-TW" altLang="en-US" sz="1100" dirty="0">
                <a:solidFill>
                  <a:srgbClr val="000000"/>
                </a:solidFill>
                <a:latin typeface="Times New Roman" pitchFamily="18" charset="0"/>
                <a:cs typeface="Times New Roman" pitchFamily="18" charset="0"/>
              </a:rPr>
              <a:t>），分享全員。</a:t>
            </a:r>
          </a:p>
        </p:txBody>
      </p:sp>
      <p:sp>
        <p:nvSpPr>
          <p:cNvPr id="12" name="矩形 11">
            <a:extLst>
              <a:ext uri="{FF2B5EF4-FFF2-40B4-BE49-F238E27FC236}">
                <a16:creationId xmlns:a16="http://schemas.microsoft.com/office/drawing/2014/main" id="{6CD1653D-809A-4479-B311-C98C45C7D344}"/>
              </a:ext>
            </a:extLst>
          </p:cNvPr>
          <p:cNvSpPr/>
          <p:nvPr/>
        </p:nvSpPr>
        <p:spPr>
          <a:xfrm>
            <a:off x="5216773" y="3692038"/>
            <a:ext cx="466223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、合理分配業務區域、業績目標額、業務客戶。</a:t>
            </a:r>
          </a:p>
        </p:txBody>
      </p:sp>
      <p:sp>
        <p:nvSpPr>
          <p:cNvPr id="13" name="矩形 12">
            <a:extLst>
              <a:ext uri="{FF2B5EF4-FFF2-40B4-BE49-F238E27FC236}">
                <a16:creationId xmlns:a16="http://schemas.microsoft.com/office/drawing/2014/main" id="{06468540-8FDD-9E03-28D0-BE616930631C}"/>
              </a:ext>
            </a:extLst>
          </p:cNvPr>
          <p:cNvSpPr/>
          <p:nvPr/>
        </p:nvSpPr>
        <p:spPr>
          <a:xfrm>
            <a:off x="5216774" y="4021813"/>
            <a:ext cx="466223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、行銷企劃、廣告企劃及財務企劃人員的全力配合。</a:t>
            </a:r>
          </a:p>
        </p:txBody>
      </p:sp>
    </p:spTree>
    <p:extLst>
      <p:ext uri="{BB962C8B-B14F-4D97-AF65-F5344CB8AC3E}">
        <p14:creationId xmlns:p14="http://schemas.microsoft.com/office/powerpoint/2010/main" val="251937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行銷學</a:t>
            </a:r>
            <a:r>
              <a:rPr lang="en-US" altLang="zh-CN" sz="1200" dirty="0"/>
              <a:t>(</a:t>
            </a:r>
            <a:r>
              <a:rPr lang="en-US" altLang="zh-CN" sz="1200" i="1" dirty="0">
                <a:latin typeface="Times New Roman" panose="02020603050405020304" pitchFamily="18" charset="0"/>
                <a:cs typeface="Times New Roman" panose="02020603050405020304" pitchFamily="18" charset="0"/>
              </a:rPr>
              <a:t>Marketing</a:t>
            </a:r>
            <a:r>
              <a:rPr lang="en-US" altLang="zh-CN" sz="1200" dirty="0"/>
              <a:t>)</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市場調查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Research</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外部職業調查企業</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6204A948-48AF-0AC1-5F1B-2E9D84114AF4}"/>
              </a:ext>
            </a:extLst>
          </p:cNvPr>
          <p:cNvSpPr/>
          <p:nvPr/>
        </p:nvSpPr>
        <p:spPr>
          <a:xfrm>
            <a:off x="936364" y="927804"/>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委託外部調查公司進行</a:t>
            </a:r>
            <a:r>
              <a:rPr lang="zh-CN" altLang="en-US" sz="1100" dirty="0">
                <a:solidFill>
                  <a:srgbClr val="4D4D4D"/>
                </a:solidFill>
                <a:latin typeface="Times New Roman" pitchFamily="18" charset="0"/>
                <a:cs typeface="Times New Roman" pitchFamily="18" charset="0"/>
              </a:rPr>
              <a:t>市場調查（</a:t>
            </a:r>
            <a:r>
              <a:rPr lang="en-US" altLang="zh-CN" sz="1100" dirty="0">
                <a:solidFill>
                  <a:srgbClr val="4D4D4D"/>
                </a:solidFill>
                <a:latin typeface="Times New Roman" pitchFamily="18" charset="0"/>
                <a:cs typeface="Times New Roman" pitchFamily="18" charset="0"/>
              </a:rPr>
              <a:t>Market research</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的步驟</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C248C762-B2AD-6549-67A6-C8E747CF879E}"/>
              </a:ext>
            </a:extLst>
          </p:cNvPr>
          <p:cNvSpPr/>
          <p:nvPr/>
        </p:nvSpPr>
        <p:spPr>
          <a:xfrm>
            <a:off x="927578" y="1828227"/>
            <a:ext cx="138740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1</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公司行銷部門或事業總部找</a:t>
            </a:r>
            <a:r>
              <a:rPr lang="zh-CN" altLang="en-US" sz="1000" dirty="0">
                <a:solidFill>
                  <a:schemeClr val="tx1"/>
                </a:solidFill>
                <a:latin typeface="宋体" panose="02010600030101010101" pitchFamily="2" charset="-122"/>
                <a:ea typeface="宋体" panose="02010600030101010101" pitchFamily="2" charset="-122"/>
              </a:rPr>
              <a:t>一至三</a:t>
            </a:r>
            <a:r>
              <a:rPr lang="zh-TW" altLang="en-US" sz="1000" dirty="0">
                <a:solidFill>
                  <a:schemeClr val="tx1"/>
                </a:solidFill>
                <a:latin typeface="宋体" panose="02010600030101010101" pitchFamily="2" charset="-122"/>
                <a:ea typeface="宋体" panose="02010600030101010101" pitchFamily="2" charset="-122"/>
              </a:rPr>
              <a:t>家市場調查公司做簡報。</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6A8D1175-6C23-781A-4CCB-81B9D9A7476F}"/>
              </a:ext>
            </a:extLst>
          </p:cNvPr>
          <p:cNvSpPr/>
          <p:nvPr/>
        </p:nvSpPr>
        <p:spPr>
          <a:xfrm>
            <a:off x="2912871" y="1828227"/>
            <a:ext cx="1711217"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2</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簡報本公司此次市場調查的目的、原因、動機、想法、預算，以及做的内容細節。</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42BEC5BF-529D-F596-0DE6-9E75C0C3D78A}"/>
              </a:ext>
            </a:extLst>
          </p:cNvPr>
          <p:cNvSpPr/>
          <p:nvPr/>
        </p:nvSpPr>
        <p:spPr>
          <a:xfrm>
            <a:off x="2319813" y="1909499"/>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FC0EE6C8-3A34-AEB3-F5C5-8B0CBDE69186}"/>
              </a:ext>
            </a:extLst>
          </p:cNvPr>
          <p:cNvSpPr/>
          <p:nvPr/>
        </p:nvSpPr>
        <p:spPr>
          <a:xfrm>
            <a:off x="5236929" y="1828227"/>
            <a:ext cx="3113048"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TW" sz="1200" dirty="0">
                <a:solidFill>
                  <a:schemeClr val="tx1"/>
                </a:solidFill>
                <a:latin typeface="宋体" panose="02010600030101010101" pitchFamily="2" charset="-122"/>
                <a:ea typeface="宋体" panose="02010600030101010101" pitchFamily="2" charset="-122"/>
              </a:rPr>
              <a:t>3</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市場調查公司在了解之後，回到公司即展開提案計畫（</a:t>
            </a:r>
            <a:r>
              <a:rPr lang="en-US" altLang="zh-TW" sz="1000" dirty="0">
                <a:solidFill>
                  <a:schemeClr val="tx1"/>
                </a:solidFill>
                <a:latin typeface="宋体" panose="02010600030101010101" pitchFamily="2" charset="-122"/>
                <a:ea typeface="宋体" panose="02010600030101010101" pitchFamily="2" charset="-122"/>
              </a:rPr>
              <a:t>Proposal</a:t>
            </a:r>
            <a:r>
              <a:rPr lang="zh-TW" altLang="en-US" sz="1000" dirty="0">
                <a:solidFill>
                  <a:schemeClr val="tx1"/>
                </a:solidFill>
                <a:latin typeface="宋体" panose="02010600030101010101" pitchFamily="2" charset="-122"/>
                <a:ea typeface="宋体" panose="02010600030101010101" pitchFamily="2" charset="-122"/>
              </a:rPr>
              <a:t>）的撰寫工作，並將提案計畫寄送給公司參閲或親自來報告討論，雙方並做一些修正調整。</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70F88B51-11BB-8F10-0B57-118C0965A36E}"/>
              </a:ext>
            </a:extLst>
          </p:cNvPr>
          <p:cNvSpPr/>
          <p:nvPr/>
        </p:nvSpPr>
        <p:spPr>
          <a:xfrm>
            <a:off x="4635898" y="1909499"/>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926FAC03-A208-0227-AA44-20A2F726A25C}"/>
              </a:ext>
            </a:extLst>
          </p:cNvPr>
          <p:cNvSpPr/>
          <p:nvPr/>
        </p:nvSpPr>
        <p:spPr>
          <a:xfrm>
            <a:off x="8359702" y="1909499"/>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80B8FAC7-2CDF-EFD9-F5A0-E9683ED79817}"/>
              </a:ext>
            </a:extLst>
          </p:cNvPr>
          <p:cNvSpPr/>
          <p:nvPr/>
        </p:nvSpPr>
        <p:spPr>
          <a:xfrm>
            <a:off x="1286810" y="3716090"/>
            <a:ext cx="2424224"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5</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批准後，雙方即簽訂合約書規定做的内容、預算、分幾期付款及期限，然後市場調查公司即展開實際市場調查工作。</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id="{89CD8A51-6129-F3B9-894E-DBD398F8F02B}"/>
              </a:ext>
            </a:extLst>
          </p:cNvPr>
          <p:cNvSpPr/>
          <p:nvPr/>
        </p:nvSpPr>
        <p:spPr>
          <a:xfrm>
            <a:off x="4314350" y="3716092"/>
            <a:ext cx="3587962"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6</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市場調查公司完成工作及報告撰寫完成後，先交單位主管參閲及審核，或做一些修改補强。然後，要求市場調查公司依公司老闆或高階主管所訂的時間，要求公司做期末總結報告。</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5CC318B7-DBF4-76CD-22A3-EDB032F7B73E}"/>
              </a:ext>
            </a:extLst>
          </p:cNvPr>
          <p:cNvSpPr/>
          <p:nvPr/>
        </p:nvSpPr>
        <p:spPr>
          <a:xfrm>
            <a:off x="3719979" y="3793190"/>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7F23A00D-1E9F-1D6D-24BA-91433BF3349D}"/>
              </a:ext>
            </a:extLst>
          </p:cNvPr>
          <p:cNvSpPr/>
          <p:nvPr/>
        </p:nvSpPr>
        <p:spPr>
          <a:xfrm>
            <a:off x="8504472" y="3716094"/>
            <a:ext cx="1547647"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7</a:t>
            </a:r>
            <a:r>
              <a:rPr lang="zh-TW" altLang="en-US" sz="1200" dirty="0">
                <a:solidFill>
                  <a:schemeClr val="tx1"/>
                </a:solidFill>
                <a:latin typeface="宋体" panose="02010600030101010101" pitchFamily="2" charset="-122"/>
                <a:ea typeface="宋体" panose="02010600030101010101" pitchFamily="2" charset="-122"/>
              </a:rPr>
              <a:t>）</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聽取簡報後，公司與市場調查公司互做討論。</a:t>
            </a:r>
            <a:endParaRPr lang="zh-CN" altLang="en-US" sz="1000" dirty="0">
              <a:solidFill>
                <a:schemeClr val="tx1"/>
              </a:solidFill>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42478E54-FED2-A748-E135-00C55761E242}"/>
              </a:ext>
            </a:extLst>
          </p:cNvPr>
          <p:cNvSpPr/>
          <p:nvPr/>
        </p:nvSpPr>
        <p:spPr>
          <a:xfrm>
            <a:off x="7911257" y="3797365"/>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cxnSp>
        <p:nvCxnSpPr>
          <p:cNvPr id="22" name="连接符: 肘形 21">
            <a:extLst>
              <a:ext uri="{FF2B5EF4-FFF2-40B4-BE49-F238E27FC236}">
                <a16:creationId xmlns:a16="http://schemas.microsoft.com/office/drawing/2014/main" id="{EC425C4B-0765-C34F-6FE6-230B91F9A77B}"/>
              </a:ext>
            </a:extLst>
          </p:cNvPr>
          <p:cNvCxnSpPr>
            <a:cxnSpLocks/>
            <a:stCxn id="24" idx="3"/>
          </p:cNvCxnSpPr>
          <p:nvPr/>
        </p:nvCxnSpPr>
        <p:spPr>
          <a:xfrm flipH="1">
            <a:off x="942328" y="2278470"/>
            <a:ext cx="9725627" cy="1093522"/>
          </a:xfrm>
          <a:prstGeom prst="bentConnector3">
            <a:avLst>
              <a:gd name="adj1" fmla="val -2350"/>
            </a:avLst>
          </a:prstGeom>
          <a:ln>
            <a:solidFill>
              <a:srgbClr val="336600"/>
            </a:solidFill>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DA479FFD-8119-B459-4BE5-96D9FB8DB4AD}"/>
              </a:ext>
            </a:extLst>
          </p:cNvPr>
          <p:cNvCxnSpPr>
            <a:cxnSpLocks/>
            <a:endCxn id="11" idx="1"/>
          </p:cNvCxnSpPr>
          <p:nvPr/>
        </p:nvCxnSpPr>
        <p:spPr>
          <a:xfrm rot="16200000" flipH="1">
            <a:off x="716256" y="3598064"/>
            <a:ext cx="796626" cy="344482"/>
          </a:xfrm>
          <a:prstGeom prst="bentConnector2">
            <a:avLst/>
          </a:prstGeom>
          <a:ln>
            <a:solidFill>
              <a:srgbClr val="336600"/>
            </a:solidFill>
            <a:headEnd w="med" len="lg"/>
            <a:tailEnd type="stealth" w="lg" len="lg"/>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73E8BF2A-2150-5051-F889-262FB43C1638}"/>
              </a:ext>
            </a:extLst>
          </p:cNvPr>
          <p:cNvSpPr/>
          <p:nvPr/>
        </p:nvSpPr>
        <p:spPr>
          <a:xfrm>
            <a:off x="8956738" y="1825942"/>
            <a:ext cx="1711217"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en-US" altLang="zh-CN" sz="1200" dirty="0">
                <a:solidFill>
                  <a:schemeClr val="tx1"/>
                </a:solidFill>
                <a:latin typeface="宋体" panose="02010600030101010101" pitchFamily="2" charset="-122"/>
                <a:ea typeface="宋体" panose="02010600030101010101" pitchFamily="2" charset="-122"/>
              </a:rPr>
              <a:t>4</a:t>
            </a:r>
            <a:r>
              <a:rPr lang="zh-CN" altLang="en-US" sz="1200" dirty="0">
                <a:solidFill>
                  <a:schemeClr val="tx1"/>
                </a:solidFill>
                <a:latin typeface="宋体" panose="02010600030101010101" pitchFamily="2" charset="-122"/>
                <a:ea typeface="宋体" panose="02010600030101010101" pitchFamily="2" charset="-122"/>
              </a:rPr>
              <a:t>）</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000" dirty="0">
                <a:solidFill>
                  <a:schemeClr val="tx1"/>
                </a:solidFill>
                <a:latin typeface="宋体" panose="02010600030101010101" pitchFamily="2" charset="-122"/>
                <a:ea typeface="宋体" panose="02010600030101010101" pitchFamily="2" charset="-122"/>
              </a:rPr>
              <a:t>公司針對這</a:t>
            </a:r>
            <a:r>
              <a:rPr lang="en-US" altLang="zh-TW" sz="1000" dirty="0">
                <a:solidFill>
                  <a:schemeClr val="tx1"/>
                </a:solidFill>
                <a:latin typeface="宋体" panose="02010600030101010101" pitchFamily="2" charset="-122"/>
                <a:ea typeface="宋体" panose="02010600030101010101" pitchFamily="2" charset="-122"/>
              </a:rPr>
              <a:t>1</a:t>
            </a:r>
            <a:r>
              <a:rPr lang="zh-TW" altLang="en-US" sz="1000" dirty="0">
                <a:solidFill>
                  <a:schemeClr val="tx1"/>
                </a:solidFill>
                <a:latin typeface="宋体" panose="02010600030101010101" pitchFamily="2" charset="-122"/>
                <a:ea typeface="宋体" panose="02010600030101010101" pitchFamily="2" charset="-122"/>
              </a:rPr>
              <a:t>家或家中選擇</a:t>
            </a:r>
            <a:r>
              <a:rPr lang="en-US" altLang="zh-TW" sz="1000" dirty="0">
                <a:solidFill>
                  <a:schemeClr val="tx1"/>
                </a:solidFill>
                <a:latin typeface="宋体" panose="02010600030101010101" pitchFamily="2" charset="-122"/>
                <a:ea typeface="宋体" panose="02010600030101010101" pitchFamily="2" charset="-122"/>
              </a:rPr>
              <a:t>1</a:t>
            </a:r>
            <a:r>
              <a:rPr lang="zh-TW" altLang="en-US" sz="1000" dirty="0">
                <a:solidFill>
                  <a:schemeClr val="tx1"/>
                </a:solidFill>
                <a:latin typeface="宋体" panose="02010600030101010101" pitchFamily="2" charset="-122"/>
                <a:ea typeface="宋体" panose="02010600030101010101" pitchFamily="2" charset="-122"/>
              </a:rPr>
              <a:t>家，確定給這家做，然後上簽呈給高階主管批准。</a:t>
            </a:r>
            <a:endParaRPr lang="zh-CN" altLang="en-US" sz="1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043959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人</a:t>
            </a:r>
            <a:r>
              <a:rPr lang="zh-CN" altLang="en-US" sz="900" dirty="0">
                <a:solidFill>
                  <a:srgbClr val="000000"/>
                </a:solidFill>
                <a:latin typeface="Times New Roman" pitchFamily="18" charset="0"/>
                <a:cs typeface="Times New Roman" pitchFamily="18" charset="0"/>
              </a:rPr>
              <a:t>員銷售（銷售組織）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Sales Forces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80AD3730-4A93-B999-31EC-58E471C6A6F9}"/>
              </a:ext>
            </a:extLst>
          </p:cNvPr>
          <p:cNvSpPr/>
          <p:nvPr/>
        </p:nvSpPr>
        <p:spPr>
          <a:xfrm>
            <a:off x="994001" y="992526"/>
            <a:ext cx="9534072"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業務人員（</a:t>
            </a:r>
            <a:r>
              <a:rPr lang="en-US" altLang="zh-TW" sz="1100" dirty="0">
                <a:solidFill>
                  <a:srgbClr val="4D4D4D"/>
                </a:solidFill>
                <a:latin typeface="Times New Roman" pitchFamily="18" charset="0"/>
                <a:cs typeface="Times New Roman" pitchFamily="18" charset="0"/>
              </a:rPr>
              <a:t>Sales Forces</a:t>
            </a:r>
            <a:r>
              <a:rPr lang="zh-TW" altLang="en-US" sz="1100" dirty="0">
                <a:solidFill>
                  <a:srgbClr val="4D4D4D"/>
                </a:solidFill>
                <a:latin typeface="Times New Roman" pitchFamily="18" charset="0"/>
                <a:cs typeface="Times New Roman" pitchFamily="18" charset="0"/>
              </a:rPr>
              <a:t>）訓練重點與戰略性營業養成</a:t>
            </a:r>
          </a:p>
          <a:p>
            <a:pPr>
              <a:lnSpc>
                <a:spcPct val="150000"/>
              </a:lnSpc>
            </a:pPr>
            <a:r>
              <a:rPr lang="zh-TW" altLang="en-US" sz="1100" dirty="0">
                <a:solidFill>
                  <a:srgbClr val="4D4D4D"/>
                </a:solidFill>
                <a:latin typeface="Times New Roman" pitchFamily="18" charset="0"/>
                <a:cs typeface="Times New Roman" pitchFamily="18" charset="0"/>
              </a:rPr>
              <a:t>對於訓練的項目，其中最重要的包括有產品知識、競爭情報與競爭優勢、客戶資訊及銷售技巧等，以下針對這些項目進行更詳細的説明：</a:t>
            </a:r>
          </a:p>
        </p:txBody>
      </p:sp>
      <p:sp>
        <p:nvSpPr>
          <p:cNvPr id="3" name="矩形 2">
            <a:extLst>
              <a:ext uri="{FF2B5EF4-FFF2-40B4-BE49-F238E27FC236}">
                <a16:creationId xmlns:a16="http://schemas.microsoft.com/office/drawing/2014/main" id="{47EF6405-3665-E221-3667-99C91AD13B03}"/>
              </a:ext>
            </a:extLst>
          </p:cNvPr>
          <p:cNvSpPr/>
          <p:nvPr/>
        </p:nvSpPr>
        <p:spPr>
          <a:xfrm>
            <a:off x="450388" y="3160367"/>
            <a:ext cx="2017397"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業務人員（</a:t>
            </a:r>
            <a:r>
              <a:rPr lang="en-US" altLang="zh-TW" sz="1100" dirty="0">
                <a:solidFill>
                  <a:srgbClr val="000000"/>
                </a:solidFill>
                <a:latin typeface="Times New Roman" pitchFamily="18" charset="0"/>
                <a:cs typeface="Times New Roman" pitchFamily="18" charset="0"/>
              </a:rPr>
              <a:t>Sales Forces</a:t>
            </a:r>
            <a:r>
              <a:rPr lang="zh-TW" altLang="en-US" sz="1100" dirty="0">
                <a:solidFill>
                  <a:srgbClr val="000000"/>
                </a:solidFill>
                <a:latin typeface="Times New Roman" pitchFamily="18" charset="0"/>
                <a:cs typeface="Times New Roman" pitchFamily="18" charset="0"/>
              </a:rPr>
              <a:t>）</a:t>
            </a:r>
            <a:endParaRPr lang="en-US" altLang="zh-TW"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訓練重點與戰略性營業養成</a:t>
            </a:r>
          </a:p>
        </p:txBody>
      </p:sp>
      <p:sp>
        <p:nvSpPr>
          <p:cNvPr id="5" name="矩形 4">
            <a:extLst>
              <a:ext uri="{FF2B5EF4-FFF2-40B4-BE49-F238E27FC236}">
                <a16:creationId xmlns:a16="http://schemas.microsoft.com/office/drawing/2014/main" id="{7ADA0E77-4A80-581A-2662-41921A7D84C7}"/>
              </a:ext>
            </a:extLst>
          </p:cNvPr>
          <p:cNvSpPr/>
          <p:nvPr/>
        </p:nvSpPr>
        <p:spPr>
          <a:xfrm>
            <a:off x="2759326" y="2145157"/>
            <a:ext cx="83468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、產品知識：</a:t>
            </a:r>
          </a:p>
        </p:txBody>
      </p:sp>
      <p:sp>
        <p:nvSpPr>
          <p:cNvPr id="6" name="左大括号 5">
            <a:extLst>
              <a:ext uri="{FF2B5EF4-FFF2-40B4-BE49-F238E27FC236}">
                <a16:creationId xmlns:a16="http://schemas.microsoft.com/office/drawing/2014/main" id="{DC475F0D-B604-3B63-0FA8-1CA9D6E47808}"/>
              </a:ext>
            </a:extLst>
          </p:cNvPr>
          <p:cNvSpPr/>
          <p:nvPr/>
        </p:nvSpPr>
        <p:spPr>
          <a:xfrm>
            <a:off x="2484123" y="2194069"/>
            <a:ext cx="264989" cy="252022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6E5F5F01-09E6-B5A1-6FCE-9E251BFD94D9}"/>
              </a:ext>
            </a:extLst>
          </p:cNvPr>
          <p:cNvSpPr/>
          <p:nvPr/>
        </p:nvSpPr>
        <p:spPr>
          <a:xfrm>
            <a:off x="2759323" y="2465198"/>
            <a:ext cx="8346828"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產品特色功能、品質、壽命、對消費者利益、技術、成本結構、品牌、來源地、原料成分。</a:t>
            </a:r>
          </a:p>
        </p:txBody>
      </p:sp>
      <p:sp>
        <p:nvSpPr>
          <p:cNvPr id="10" name="矩形 9">
            <a:extLst>
              <a:ext uri="{FF2B5EF4-FFF2-40B4-BE49-F238E27FC236}">
                <a16:creationId xmlns:a16="http://schemas.microsoft.com/office/drawing/2014/main" id="{B0C151E3-3619-76E5-9E52-926884B46B81}"/>
              </a:ext>
            </a:extLst>
          </p:cNvPr>
          <p:cNvSpPr/>
          <p:nvPr/>
        </p:nvSpPr>
        <p:spPr>
          <a:xfrm>
            <a:off x="2759324" y="2785245"/>
            <a:ext cx="83468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、競爭者情報與競爭優勢：</a:t>
            </a:r>
          </a:p>
        </p:txBody>
      </p:sp>
      <p:sp>
        <p:nvSpPr>
          <p:cNvPr id="11" name="矩形 10">
            <a:extLst>
              <a:ext uri="{FF2B5EF4-FFF2-40B4-BE49-F238E27FC236}">
                <a16:creationId xmlns:a16="http://schemas.microsoft.com/office/drawing/2014/main" id="{46B329E7-BFCE-95E2-EC81-70267F8FBA58}"/>
              </a:ext>
            </a:extLst>
          </p:cNvPr>
          <p:cNvSpPr/>
          <p:nvPr/>
        </p:nvSpPr>
        <p:spPr>
          <a:xfrm>
            <a:off x="2759324" y="3105301"/>
            <a:ext cx="8346828"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競爭者產品、價格、貸款融資、票期、產品缐、組合產品、動用關係、供貨期限、品質、品牌。</a:t>
            </a:r>
          </a:p>
        </p:txBody>
      </p:sp>
      <p:sp>
        <p:nvSpPr>
          <p:cNvPr id="12" name="矩形 11">
            <a:extLst>
              <a:ext uri="{FF2B5EF4-FFF2-40B4-BE49-F238E27FC236}">
                <a16:creationId xmlns:a16="http://schemas.microsoft.com/office/drawing/2014/main" id="{7CB29883-23FC-8BB6-8616-B8EFF5DCB95C}"/>
              </a:ext>
            </a:extLst>
          </p:cNvPr>
          <p:cNvSpPr/>
          <p:nvPr/>
        </p:nvSpPr>
        <p:spPr>
          <a:xfrm>
            <a:off x="2759324" y="3425338"/>
            <a:ext cx="83468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、客戶資訊情報：</a:t>
            </a:r>
          </a:p>
        </p:txBody>
      </p:sp>
      <p:sp>
        <p:nvSpPr>
          <p:cNvPr id="13" name="矩形 12">
            <a:extLst>
              <a:ext uri="{FF2B5EF4-FFF2-40B4-BE49-F238E27FC236}">
                <a16:creationId xmlns:a16="http://schemas.microsoft.com/office/drawing/2014/main" id="{0ED9BCE8-1F89-5B89-0AB6-1BAA932DCCBE}"/>
              </a:ext>
            </a:extLst>
          </p:cNvPr>
          <p:cNvSpPr/>
          <p:nvPr/>
        </p:nvSpPr>
        <p:spPr>
          <a:xfrm>
            <a:off x="2759325" y="3755113"/>
            <a:ext cx="8346824"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客戶需求、預算、時間點、決策程序、決策者、考量優先項目、過去往來關係、信賴性。</a:t>
            </a:r>
          </a:p>
        </p:txBody>
      </p:sp>
      <p:sp>
        <p:nvSpPr>
          <p:cNvPr id="14" name="矩形 13">
            <a:extLst>
              <a:ext uri="{FF2B5EF4-FFF2-40B4-BE49-F238E27FC236}">
                <a16:creationId xmlns:a16="http://schemas.microsoft.com/office/drawing/2014/main" id="{DF7F1F2E-D086-DA82-7905-BD5719D38329}"/>
              </a:ext>
            </a:extLst>
          </p:cNvPr>
          <p:cNvSpPr/>
          <p:nvPr/>
        </p:nvSpPr>
        <p:spPr>
          <a:xfrm>
            <a:off x="2759326" y="4080124"/>
            <a:ext cx="834682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、銷售技巧：</a:t>
            </a:r>
          </a:p>
        </p:txBody>
      </p:sp>
      <p:sp>
        <p:nvSpPr>
          <p:cNvPr id="15" name="矩形 14">
            <a:extLst>
              <a:ext uri="{FF2B5EF4-FFF2-40B4-BE49-F238E27FC236}">
                <a16:creationId xmlns:a16="http://schemas.microsoft.com/office/drawing/2014/main" id="{78C91461-168E-F8AE-629C-97B073F0F024}"/>
              </a:ext>
            </a:extLst>
          </p:cNvPr>
          <p:cNvSpPr/>
          <p:nvPr/>
        </p:nvSpPr>
        <p:spPr>
          <a:xfrm>
            <a:off x="2759323" y="4400165"/>
            <a:ext cx="8346828"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尋求適當客戶、訪前計畫、敲定業務拜訪、發掘顧客需求與問題所在、向客戶展示產品特色與利益、處理疑慮、訂單合約取得、售後服務、收款。</a:t>
            </a:r>
          </a:p>
        </p:txBody>
      </p:sp>
    </p:spTree>
    <p:extLst>
      <p:ext uri="{BB962C8B-B14F-4D97-AF65-F5344CB8AC3E}">
        <p14:creationId xmlns:p14="http://schemas.microsoft.com/office/powerpoint/2010/main" val="35142423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人</a:t>
            </a:r>
            <a:r>
              <a:rPr lang="zh-CN" altLang="en-US" sz="900" dirty="0">
                <a:solidFill>
                  <a:srgbClr val="000000"/>
                </a:solidFill>
                <a:latin typeface="Times New Roman" pitchFamily="18" charset="0"/>
                <a:cs typeface="Times New Roman" pitchFamily="18" charset="0"/>
              </a:rPr>
              <a:t>員銷售（銷售組織）</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Sales Forces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936364" y="1378522"/>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人員銷售相關議題</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627E0EC2-D113-853F-19C9-F226AE082AA5}"/>
              </a:ext>
            </a:extLst>
          </p:cNvPr>
          <p:cNvSpPr/>
          <p:nvPr/>
        </p:nvSpPr>
        <p:spPr>
          <a:xfrm>
            <a:off x="5102617" y="3044114"/>
            <a:ext cx="251938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了解競爭者的弱點與强化自己的優勢</a:t>
            </a:r>
          </a:p>
        </p:txBody>
      </p:sp>
      <p:sp>
        <p:nvSpPr>
          <p:cNvPr id="3" name="矩形 2">
            <a:extLst>
              <a:ext uri="{FF2B5EF4-FFF2-40B4-BE49-F238E27FC236}">
                <a16:creationId xmlns:a16="http://schemas.microsoft.com/office/drawing/2014/main" id="{92A9D339-A7E7-5F1C-5AB7-715E38EF2D80}"/>
              </a:ext>
            </a:extLst>
          </p:cNvPr>
          <p:cNvSpPr/>
          <p:nvPr/>
        </p:nvSpPr>
        <p:spPr>
          <a:xfrm>
            <a:off x="7897206" y="2059942"/>
            <a:ext cx="204446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、國内外大廠使用的證明</a:t>
            </a:r>
          </a:p>
        </p:txBody>
      </p:sp>
      <p:sp>
        <p:nvSpPr>
          <p:cNvPr id="5" name="左大括号 4">
            <a:extLst>
              <a:ext uri="{FF2B5EF4-FFF2-40B4-BE49-F238E27FC236}">
                <a16:creationId xmlns:a16="http://schemas.microsoft.com/office/drawing/2014/main" id="{9396C40F-2C82-B823-E3C1-CCEBA288C757}"/>
              </a:ext>
            </a:extLst>
          </p:cNvPr>
          <p:cNvSpPr/>
          <p:nvPr/>
        </p:nvSpPr>
        <p:spPr>
          <a:xfrm>
            <a:off x="7622003" y="2108853"/>
            <a:ext cx="264989" cy="219140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C1D2A7F5-168B-927A-AB47-885C43A8BF27}"/>
              </a:ext>
            </a:extLst>
          </p:cNvPr>
          <p:cNvSpPr/>
          <p:nvPr/>
        </p:nvSpPr>
        <p:spPr>
          <a:xfrm>
            <a:off x="7897203" y="2379983"/>
            <a:ext cx="204446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、技術與品質的優勢</a:t>
            </a:r>
          </a:p>
        </p:txBody>
      </p:sp>
      <p:sp>
        <p:nvSpPr>
          <p:cNvPr id="7" name="矩形 6">
            <a:extLst>
              <a:ext uri="{FF2B5EF4-FFF2-40B4-BE49-F238E27FC236}">
                <a16:creationId xmlns:a16="http://schemas.microsoft.com/office/drawing/2014/main" id="{451418C5-0FEB-E954-684A-E4C22F195C11}"/>
              </a:ext>
            </a:extLst>
          </p:cNvPr>
          <p:cNvSpPr/>
          <p:nvPr/>
        </p:nvSpPr>
        <p:spPr>
          <a:xfrm>
            <a:off x="7897204" y="2700030"/>
            <a:ext cx="20444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、品牌與公司形象的優勢</a:t>
            </a:r>
          </a:p>
        </p:txBody>
      </p:sp>
      <p:sp>
        <p:nvSpPr>
          <p:cNvPr id="10" name="矩形 9">
            <a:extLst>
              <a:ext uri="{FF2B5EF4-FFF2-40B4-BE49-F238E27FC236}">
                <a16:creationId xmlns:a16="http://schemas.microsoft.com/office/drawing/2014/main" id="{3BFD1CA9-3C49-2B66-2EC6-D886D498B065}"/>
              </a:ext>
            </a:extLst>
          </p:cNvPr>
          <p:cNvSpPr/>
          <p:nvPr/>
        </p:nvSpPr>
        <p:spPr>
          <a:xfrm>
            <a:off x="7897204" y="3020086"/>
            <a:ext cx="204446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、售後服務的優勢</a:t>
            </a:r>
          </a:p>
        </p:txBody>
      </p:sp>
      <p:sp>
        <p:nvSpPr>
          <p:cNvPr id="11" name="矩形 10">
            <a:extLst>
              <a:ext uri="{FF2B5EF4-FFF2-40B4-BE49-F238E27FC236}">
                <a16:creationId xmlns:a16="http://schemas.microsoft.com/office/drawing/2014/main" id="{591120BE-D4B0-DB73-971C-85E7E693B2E4}"/>
              </a:ext>
            </a:extLst>
          </p:cNvPr>
          <p:cNvSpPr/>
          <p:nvPr/>
        </p:nvSpPr>
        <p:spPr>
          <a:xfrm>
            <a:off x="7897204" y="3340123"/>
            <a:ext cx="204446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、國内外獲獎得名的優勢</a:t>
            </a:r>
          </a:p>
        </p:txBody>
      </p:sp>
      <p:sp>
        <p:nvSpPr>
          <p:cNvPr id="12" name="矩形 11">
            <a:extLst>
              <a:ext uri="{FF2B5EF4-FFF2-40B4-BE49-F238E27FC236}">
                <a16:creationId xmlns:a16="http://schemas.microsoft.com/office/drawing/2014/main" id="{3786DDD9-F98D-A34F-0BF4-E0DFB3CF4128}"/>
              </a:ext>
            </a:extLst>
          </p:cNvPr>
          <p:cNvSpPr/>
          <p:nvPr/>
        </p:nvSpPr>
        <p:spPr>
          <a:xfrm>
            <a:off x="7897205" y="3669898"/>
            <a:ext cx="204446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、融資的優勢</a:t>
            </a:r>
          </a:p>
        </p:txBody>
      </p:sp>
      <p:sp>
        <p:nvSpPr>
          <p:cNvPr id="13" name="矩形 12">
            <a:extLst>
              <a:ext uri="{FF2B5EF4-FFF2-40B4-BE49-F238E27FC236}">
                <a16:creationId xmlns:a16="http://schemas.microsoft.com/office/drawing/2014/main" id="{BB4F1454-2812-AB98-3AA8-D6C6826A0A2B}"/>
              </a:ext>
            </a:extLst>
          </p:cNvPr>
          <p:cNvSpPr/>
          <p:nvPr/>
        </p:nvSpPr>
        <p:spPr>
          <a:xfrm>
            <a:off x="7897204" y="3986138"/>
            <a:ext cx="204446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、產品種類齊全的優勢</a:t>
            </a:r>
          </a:p>
        </p:txBody>
      </p:sp>
      <p:sp>
        <p:nvSpPr>
          <p:cNvPr id="14" name="矩形 13">
            <a:extLst>
              <a:ext uri="{FF2B5EF4-FFF2-40B4-BE49-F238E27FC236}">
                <a16:creationId xmlns:a16="http://schemas.microsoft.com/office/drawing/2014/main" id="{249F2274-2C13-B81C-23E3-167B40538A45}"/>
              </a:ext>
            </a:extLst>
          </p:cNvPr>
          <p:cNvSpPr/>
          <p:nvPr/>
        </p:nvSpPr>
        <p:spPr>
          <a:xfrm>
            <a:off x="819630" y="3050684"/>
            <a:ext cx="144274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人員銷售相關議題</a:t>
            </a:r>
          </a:p>
        </p:txBody>
      </p:sp>
      <p:sp>
        <p:nvSpPr>
          <p:cNvPr id="15" name="矩形 14">
            <a:extLst>
              <a:ext uri="{FF2B5EF4-FFF2-40B4-BE49-F238E27FC236}">
                <a16:creationId xmlns:a16="http://schemas.microsoft.com/office/drawing/2014/main" id="{B18F7F82-D3C3-62D1-073C-8C73DFC3CF2C}"/>
              </a:ext>
            </a:extLst>
          </p:cNvPr>
          <p:cNvSpPr/>
          <p:nvPr/>
        </p:nvSpPr>
        <p:spPr>
          <a:xfrm>
            <a:off x="2535079" y="2546156"/>
            <a:ext cx="250917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、業務人員如何學習</a:t>
            </a:r>
          </a:p>
        </p:txBody>
      </p:sp>
      <p:sp>
        <p:nvSpPr>
          <p:cNvPr id="16" name="左大括号 15">
            <a:extLst>
              <a:ext uri="{FF2B5EF4-FFF2-40B4-BE49-F238E27FC236}">
                <a16:creationId xmlns:a16="http://schemas.microsoft.com/office/drawing/2014/main" id="{DF7B68EE-3A3C-6429-A0E2-47843B2B53A0}"/>
              </a:ext>
            </a:extLst>
          </p:cNvPr>
          <p:cNvSpPr/>
          <p:nvPr/>
        </p:nvSpPr>
        <p:spPr>
          <a:xfrm>
            <a:off x="2259876" y="2595068"/>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7" name="矩形 16">
            <a:extLst>
              <a:ext uri="{FF2B5EF4-FFF2-40B4-BE49-F238E27FC236}">
                <a16:creationId xmlns:a16="http://schemas.microsoft.com/office/drawing/2014/main" id="{CE04E5D4-C3A3-EEFF-A727-D358C50772EA}"/>
              </a:ext>
            </a:extLst>
          </p:cNvPr>
          <p:cNvSpPr/>
          <p:nvPr/>
        </p:nvSpPr>
        <p:spPr>
          <a:xfrm>
            <a:off x="2535076" y="2866197"/>
            <a:ext cx="250917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、如何贏得客戶的信賴</a:t>
            </a:r>
          </a:p>
        </p:txBody>
      </p:sp>
      <p:sp>
        <p:nvSpPr>
          <p:cNvPr id="18" name="矩形 17">
            <a:extLst>
              <a:ext uri="{FF2B5EF4-FFF2-40B4-BE49-F238E27FC236}">
                <a16:creationId xmlns:a16="http://schemas.microsoft.com/office/drawing/2014/main" id="{A2CF050F-493C-237C-39AC-1436398CF2D3}"/>
              </a:ext>
            </a:extLst>
          </p:cNvPr>
          <p:cNvSpPr/>
          <p:nvPr/>
        </p:nvSpPr>
        <p:spPr>
          <a:xfrm>
            <a:off x="2535077" y="3186244"/>
            <a:ext cx="25091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、了解競爭者的弱點與自身的優點</a:t>
            </a:r>
          </a:p>
        </p:txBody>
      </p:sp>
      <p:sp>
        <p:nvSpPr>
          <p:cNvPr id="19" name="矩形 18">
            <a:extLst>
              <a:ext uri="{FF2B5EF4-FFF2-40B4-BE49-F238E27FC236}">
                <a16:creationId xmlns:a16="http://schemas.microsoft.com/office/drawing/2014/main" id="{39E7F5D4-1830-EB42-617E-396B94D3D296}"/>
              </a:ext>
            </a:extLst>
          </p:cNvPr>
          <p:cNvSpPr/>
          <p:nvPr/>
        </p:nvSpPr>
        <p:spPr>
          <a:xfrm>
            <a:off x="2535077" y="3506300"/>
            <a:ext cx="25091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、業務技巧</a:t>
            </a:r>
            <a:r>
              <a:rPr lang="zh-CN" altLang="en-US" sz="1100" dirty="0">
                <a:solidFill>
                  <a:srgbClr val="000000"/>
                </a:solidFill>
                <a:latin typeface="Times New Roman" pitchFamily="18" charset="0"/>
                <a:cs typeface="Times New Roman" pitchFamily="18" charset="0"/>
              </a:rPr>
              <a:t>：「鋪平墊穩」</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56969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整合</a:t>
            </a:r>
            <a:r>
              <a:rPr lang="zh-TW" altLang="en-US" sz="900" dirty="0">
                <a:solidFill>
                  <a:srgbClr val="000000"/>
                </a:solidFill>
                <a:latin typeface="Times New Roman" pitchFamily="18" charset="0"/>
                <a:cs typeface="Times New Roman" pitchFamily="18" charset="0"/>
              </a:rPr>
              <a:t>行銷傳播</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Integrated Marketing Communication</a:t>
            </a:r>
            <a:r>
              <a:rPr lang="en-US" altLang="zh-CN" sz="900" dirty="0">
                <a:solidFill>
                  <a:srgbClr val="000000"/>
                </a:solidFill>
                <a:latin typeface="Times New Roman" pitchFamily="18" charset="0"/>
                <a:cs typeface="Times New Roman" pitchFamily="18" charset="0"/>
              </a:rPr>
              <a:t>, IMC)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2324100" y="607209"/>
            <a:ext cx="7172325"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整合行銷傳播（</a:t>
            </a:r>
            <a:r>
              <a:rPr lang="en-US" altLang="zh-CN" sz="1100" dirty="0">
                <a:solidFill>
                  <a:srgbClr val="4D4D4D"/>
                </a:solidFill>
                <a:latin typeface="Times New Roman" pitchFamily="18" charset="0"/>
                <a:cs typeface="Times New Roman" pitchFamily="18" charset="0"/>
              </a:rPr>
              <a:t>Integrated Marketing Communication, IMC</a:t>
            </a:r>
            <a:r>
              <a:rPr lang="zh-CN" altLang="en-US" sz="1100" dirty="0">
                <a:solidFill>
                  <a:srgbClr val="4D4D4D"/>
                </a:solidFill>
                <a:latin typeface="Times New Roman" pitchFamily="18" charset="0"/>
                <a:cs typeface="Times New Roman" pitchFamily="18" charset="0"/>
              </a:rPr>
              <a:t>）四個架構面：</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B1A71767-92A0-553C-32D8-728368A9B352}"/>
              </a:ext>
            </a:extLst>
          </p:cNvPr>
          <p:cNvSpPr/>
          <p:nvPr/>
        </p:nvSpPr>
        <p:spPr>
          <a:xfrm>
            <a:off x="2324100" y="1557632"/>
            <a:ext cx="224318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成功整合行銷傳播四</a:t>
            </a:r>
            <a:r>
              <a:rPr lang="zh-CN" altLang="en-US" sz="1100" dirty="0">
                <a:solidFill>
                  <a:srgbClr val="000000"/>
                </a:solidFill>
                <a:latin typeface="Times New Roman" pitchFamily="18" charset="0"/>
                <a:cs typeface="Times New Roman" pitchFamily="18" charset="0"/>
              </a:rPr>
              <a:t>個</a:t>
            </a:r>
            <a:r>
              <a:rPr lang="zh-TW" altLang="en-US" sz="1100" dirty="0">
                <a:solidFill>
                  <a:srgbClr val="000000"/>
                </a:solidFill>
                <a:latin typeface="Times New Roman" pitchFamily="18" charset="0"/>
                <a:cs typeface="Times New Roman" pitchFamily="18" charset="0"/>
              </a:rPr>
              <a:t>架構要素</a:t>
            </a:r>
          </a:p>
        </p:txBody>
      </p:sp>
      <p:sp>
        <p:nvSpPr>
          <p:cNvPr id="3" name="矩形 2">
            <a:extLst>
              <a:ext uri="{FF2B5EF4-FFF2-40B4-BE49-F238E27FC236}">
                <a16:creationId xmlns:a16="http://schemas.microsoft.com/office/drawing/2014/main" id="{2C86AB87-CE9D-CAE6-BE18-E284F6157EBA}"/>
              </a:ext>
            </a:extLst>
          </p:cNvPr>
          <p:cNvSpPr/>
          <p:nvPr/>
        </p:nvSpPr>
        <p:spPr>
          <a:xfrm>
            <a:off x="4842489" y="1046713"/>
            <a:ext cx="413005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整合行銷經營力（</a:t>
            </a:r>
            <a:r>
              <a:rPr lang="en-US" altLang="zh-CN" sz="1100" dirty="0">
                <a:solidFill>
                  <a:srgbClr val="000000"/>
                </a:solidFill>
                <a:latin typeface="Times New Roman" pitchFamily="18" charset="0"/>
                <a:cs typeface="Times New Roman" pitchFamily="18" charset="0"/>
              </a:rPr>
              <a:t>IM Business Power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5" name="左大括号 4">
            <a:extLst>
              <a:ext uri="{FF2B5EF4-FFF2-40B4-BE49-F238E27FC236}">
                <a16:creationId xmlns:a16="http://schemas.microsoft.com/office/drawing/2014/main" id="{4B437594-3F50-EB8E-C918-715C35826209}"/>
              </a:ext>
            </a:extLst>
          </p:cNvPr>
          <p:cNvSpPr/>
          <p:nvPr/>
        </p:nvSpPr>
        <p:spPr>
          <a:xfrm>
            <a:off x="4567287" y="1095624"/>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7810433-C6B0-9325-20DD-79CA78723419}"/>
              </a:ext>
            </a:extLst>
          </p:cNvPr>
          <p:cNvSpPr/>
          <p:nvPr/>
        </p:nvSpPr>
        <p:spPr>
          <a:xfrm>
            <a:off x="4842489" y="1366754"/>
            <a:ext cx="413005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整合行銷傳播工具力（</a:t>
            </a:r>
            <a:r>
              <a:rPr lang="en-US" altLang="zh-CN" sz="1100" dirty="0">
                <a:solidFill>
                  <a:srgbClr val="000000"/>
                </a:solidFill>
                <a:latin typeface="Times New Roman" pitchFamily="18" charset="0"/>
                <a:cs typeface="Times New Roman" pitchFamily="18" charset="0"/>
              </a:rPr>
              <a:t>IM Communication Power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EC4BD004-BD8F-5AD2-D7B9-73BC9CB76312}"/>
              </a:ext>
            </a:extLst>
          </p:cNvPr>
          <p:cNvSpPr/>
          <p:nvPr/>
        </p:nvSpPr>
        <p:spPr>
          <a:xfrm>
            <a:off x="4842490" y="1686801"/>
            <a:ext cx="413005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整合行銷組織協調力（</a:t>
            </a:r>
            <a:r>
              <a:rPr lang="en-US" altLang="zh-CN" sz="1100" dirty="0">
                <a:solidFill>
                  <a:srgbClr val="000000"/>
                </a:solidFill>
                <a:latin typeface="Times New Roman" pitchFamily="18" charset="0"/>
                <a:cs typeface="Times New Roman" pitchFamily="18" charset="0"/>
              </a:rPr>
              <a:t>IM Organization Coordination Power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999EC742-DDC5-CD97-8BBE-EEC8717BDF55}"/>
              </a:ext>
            </a:extLst>
          </p:cNvPr>
          <p:cNvSpPr/>
          <p:nvPr/>
        </p:nvSpPr>
        <p:spPr>
          <a:xfrm>
            <a:off x="4842491" y="2006857"/>
            <a:ext cx="413005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整合行銷資訊科技力（</a:t>
            </a:r>
            <a:r>
              <a:rPr lang="en-US" altLang="zh-CN" sz="1100" dirty="0">
                <a:solidFill>
                  <a:srgbClr val="000000"/>
                </a:solidFill>
                <a:latin typeface="Times New Roman" pitchFamily="18" charset="0"/>
                <a:cs typeface="Times New Roman" pitchFamily="18" charset="0"/>
              </a:rPr>
              <a:t>IM IT Power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ED96EADC-575A-7519-808C-20188BCC0B5B}"/>
              </a:ext>
            </a:extLst>
          </p:cNvPr>
          <p:cNvSpPr/>
          <p:nvPr/>
        </p:nvSpPr>
        <p:spPr>
          <a:xfrm>
            <a:off x="2324100" y="2452856"/>
            <a:ext cx="7172325" cy="352269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企業行銷經營能力，包括如</a:t>
            </a:r>
            <a:r>
              <a:rPr lang="zh-CN" altLang="en-US" sz="1100" dirty="0">
                <a:solidFill>
                  <a:srgbClr val="4D4D4D"/>
                </a:solidFill>
                <a:latin typeface="Times New Roman" pitchFamily="18" charset="0"/>
                <a:cs typeface="Times New Roman" pitchFamily="18" charset="0"/>
              </a:rPr>
              <a:t>下</a:t>
            </a:r>
            <a:r>
              <a:rPr lang="zh-TW" altLang="en-US" sz="1100" dirty="0">
                <a:solidFill>
                  <a:srgbClr val="4D4D4D"/>
                </a:solidFill>
                <a:latin typeface="Times New Roman" pitchFamily="18" charset="0"/>
                <a:cs typeface="Times New Roman" pitchFamily="18" charset="0"/>
              </a:rPr>
              <a:t>十三種，即：</a:t>
            </a:r>
            <a:endParaRPr lang="en-US" altLang="zh-TW" sz="11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(1)</a:t>
            </a:r>
            <a:r>
              <a:rPr lang="zh-TW" altLang="en-US" sz="900" dirty="0">
                <a:solidFill>
                  <a:srgbClr val="4D4D4D"/>
                </a:solidFill>
                <a:latin typeface="Times New Roman" pitchFamily="18" charset="0"/>
                <a:cs typeface="Times New Roman" pitchFamily="18" charset="0"/>
              </a:rPr>
              <a:t>、策略力；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(2)</a:t>
            </a:r>
            <a:r>
              <a:rPr lang="zh-TW" altLang="en-US" sz="900" dirty="0">
                <a:solidFill>
                  <a:srgbClr val="4D4D4D"/>
                </a:solidFill>
                <a:latin typeface="Times New Roman" pitchFamily="18" charset="0"/>
                <a:cs typeface="Times New Roman" pitchFamily="18" charset="0"/>
              </a:rPr>
              <a:t>、商品力；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(3)</a:t>
            </a:r>
            <a:r>
              <a:rPr lang="zh-TW" altLang="en-US" sz="900" dirty="0">
                <a:solidFill>
                  <a:srgbClr val="4D4D4D"/>
                </a:solidFill>
                <a:latin typeface="Times New Roman" pitchFamily="18" charset="0"/>
                <a:cs typeface="Times New Roman" pitchFamily="18" charset="0"/>
              </a:rPr>
              <a:t>、通路力；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(4)</a:t>
            </a:r>
            <a:r>
              <a:rPr lang="zh-TW" altLang="en-US" sz="900" dirty="0">
                <a:solidFill>
                  <a:srgbClr val="4D4D4D"/>
                </a:solidFill>
                <a:latin typeface="Times New Roman" pitchFamily="18" charset="0"/>
                <a:cs typeface="Times New Roman" pitchFamily="18" charset="0"/>
              </a:rPr>
              <a:t>、業務力；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(5)</a:t>
            </a:r>
            <a:r>
              <a:rPr lang="zh-TW" altLang="en-US" sz="900" dirty="0">
                <a:solidFill>
                  <a:srgbClr val="4D4D4D"/>
                </a:solidFill>
                <a:latin typeface="Times New Roman" pitchFamily="18" charset="0"/>
                <a:cs typeface="Times New Roman" pitchFamily="18" charset="0"/>
              </a:rPr>
              <a:t>、價格力；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(6)</a:t>
            </a:r>
            <a:r>
              <a:rPr lang="zh-TW" altLang="en-US" sz="900" dirty="0">
                <a:solidFill>
                  <a:srgbClr val="4D4D4D"/>
                </a:solidFill>
                <a:latin typeface="Times New Roman" pitchFamily="18" charset="0"/>
                <a:cs typeface="Times New Roman" pitchFamily="18" charset="0"/>
              </a:rPr>
              <a:t>、品牌力；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(7)</a:t>
            </a:r>
            <a:r>
              <a:rPr lang="zh-TW" altLang="en-US" sz="900" dirty="0">
                <a:solidFill>
                  <a:srgbClr val="4D4D4D"/>
                </a:solidFill>
                <a:latin typeface="Times New Roman" pitchFamily="18" charset="0"/>
                <a:cs typeface="Times New Roman" pitchFamily="18" charset="0"/>
              </a:rPr>
              <a:t>、促銷力；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(8)</a:t>
            </a:r>
            <a:r>
              <a:rPr lang="zh-TW" altLang="en-US" sz="900" dirty="0">
                <a:solidFill>
                  <a:srgbClr val="4D4D4D"/>
                </a:solidFill>
                <a:latin typeface="Times New Roman" pitchFamily="18" charset="0"/>
                <a:cs typeface="Times New Roman" pitchFamily="18" charset="0"/>
              </a:rPr>
              <a:t>、服務力；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(9)</a:t>
            </a:r>
            <a:r>
              <a:rPr lang="zh-TW" altLang="en-US" sz="900" dirty="0">
                <a:solidFill>
                  <a:srgbClr val="4D4D4D"/>
                </a:solidFill>
                <a:latin typeface="Times New Roman" pitchFamily="18" charset="0"/>
                <a:cs typeface="Times New Roman" pitchFamily="18" charset="0"/>
              </a:rPr>
              <a:t>、公關力；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(10)</a:t>
            </a:r>
            <a:r>
              <a:rPr lang="zh-TW" altLang="en-US" sz="900" dirty="0">
                <a:solidFill>
                  <a:srgbClr val="4D4D4D"/>
                </a:solidFill>
                <a:latin typeface="Times New Roman" pitchFamily="18" charset="0"/>
                <a:cs typeface="Times New Roman" pitchFamily="18" charset="0"/>
              </a:rPr>
              <a:t>、廣告力；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(11)</a:t>
            </a:r>
            <a:r>
              <a:rPr lang="zh-TW" altLang="en-US" sz="900" dirty="0">
                <a:solidFill>
                  <a:srgbClr val="4D4D4D"/>
                </a:solidFill>
                <a:latin typeface="Times New Roman" pitchFamily="18" charset="0"/>
                <a:cs typeface="Times New Roman" pitchFamily="18" charset="0"/>
              </a:rPr>
              <a:t>、情報力；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(12)</a:t>
            </a:r>
            <a:r>
              <a:rPr lang="zh-TW" altLang="en-US" sz="900" dirty="0">
                <a:solidFill>
                  <a:srgbClr val="4D4D4D"/>
                </a:solidFill>
                <a:latin typeface="Times New Roman" pitchFamily="18" charset="0"/>
                <a:cs typeface="Times New Roman" pitchFamily="18" charset="0"/>
              </a:rPr>
              <a:t>、現場布置力；</a:t>
            </a:r>
            <a:endParaRPr lang="en-US" altLang="zh-TW" sz="900" dirty="0">
              <a:solidFill>
                <a:srgbClr val="4D4D4D"/>
              </a:solidFill>
              <a:latin typeface="Times New Roman" pitchFamily="18" charset="0"/>
              <a:cs typeface="Times New Roman" pitchFamily="18" charset="0"/>
            </a:endParaRPr>
          </a:p>
          <a:p>
            <a:pPr>
              <a:lnSpc>
                <a:spcPct val="150000"/>
              </a:lnSpc>
            </a:pPr>
            <a:r>
              <a:rPr lang="en-US" altLang="zh-TW" sz="900" dirty="0">
                <a:solidFill>
                  <a:srgbClr val="4D4D4D"/>
                </a:solidFill>
                <a:latin typeface="Times New Roman" pitchFamily="18" charset="0"/>
                <a:cs typeface="Times New Roman" pitchFamily="18" charset="0"/>
              </a:rPr>
              <a:t>(13)</a:t>
            </a:r>
            <a:r>
              <a:rPr lang="zh-TW" altLang="en-US" sz="900" dirty="0">
                <a:solidFill>
                  <a:srgbClr val="4D4D4D"/>
                </a:solidFill>
                <a:latin typeface="Times New Roman" pitchFamily="18" charset="0"/>
                <a:cs typeface="Times New Roman" pitchFamily="18" charset="0"/>
              </a:rPr>
              <a:t>、活動舉辦力。</a:t>
            </a:r>
            <a:endParaRPr lang="en-US" altLang="zh-TW" sz="9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此十三種經營力，是整合行銷傳播功能發揮的根基。如果商品力不強，毫無特色與新意，不能滿足消費者的需求，那麽就會陷入價格戰。届時，再怎麽花錢做廣告宣傳與品牌形象傳播，也是無濟於事，只是浪費廣告預算而已。</a:t>
            </a:r>
            <a:endParaRPr lang="zh-TW" altLang="en-US" sz="11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026121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整合</a:t>
            </a:r>
            <a:r>
              <a:rPr lang="zh-TW" altLang="en-US" sz="900" dirty="0">
                <a:solidFill>
                  <a:srgbClr val="000000"/>
                </a:solidFill>
                <a:latin typeface="Times New Roman" pitchFamily="18" charset="0"/>
                <a:cs typeface="Times New Roman" pitchFamily="18" charset="0"/>
              </a:rPr>
              <a:t>行銷傳播</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Integrated Marketing Communication</a:t>
            </a:r>
            <a:r>
              <a:rPr lang="en-US" altLang="zh-CN" sz="900" dirty="0">
                <a:solidFill>
                  <a:srgbClr val="000000"/>
                </a:solidFill>
                <a:latin typeface="Times New Roman" pitchFamily="18" charset="0"/>
                <a:cs typeface="Times New Roman" pitchFamily="18" charset="0"/>
              </a:rPr>
              <a:t>, IMC)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5BA24E60-24DC-11AB-C553-064694E544E6}"/>
              </a:ext>
            </a:extLst>
          </p:cNvPr>
          <p:cNvSpPr/>
          <p:nvPr/>
        </p:nvSpPr>
        <p:spPr>
          <a:xfrm>
            <a:off x="820804" y="833439"/>
            <a:ext cx="9880466"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必須透過各種行銷傳播工具，予以適當及整合性運用，以塑造優質的企業形象、品牌形象及產品形象，然後才能刺激及誘導消費者，進行產品的購買行動</a:t>
            </a:r>
            <a:r>
              <a:rPr lang="zh-CN" altLang="en-US" sz="1100" dirty="0">
                <a:solidFill>
                  <a:srgbClr val="4D4D4D"/>
                </a:solidFill>
                <a:latin typeface="Times New Roman" pitchFamily="18" charset="0"/>
                <a:cs typeface="Times New Roman" pitchFamily="18" charset="0"/>
              </a:rPr>
              <a:t>。</a:t>
            </a:r>
            <a:endParaRPr lang="zh-TW" altLang="en-US" sz="1100" dirty="0">
              <a:solidFill>
                <a:srgbClr val="FF0000"/>
              </a:solidFill>
              <a:latin typeface="Times New Roman" pitchFamily="18" charset="0"/>
              <a:cs typeface="Times New Roman" pitchFamily="18" charset="0"/>
            </a:endParaRPr>
          </a:p>
        </p:txBody>
      </p:sp>
      <p:sp>
        <p:nvSpPr>
          <p:cNvPr id="72" name="矩形 71">
            <a:extLst>
              <a:ext uri="{FF2B5EF4-FFF2-40B4-BE49-F238E27FC236}">
                <a16:creationId xmlns:a16="http://schemas.microsoft.com/office/drawing/2014/main" id="{9CF711FE-A935-1B9B-48FB-CFCE79871BE6}"/>
              </a:ext>
            </a:extLst>
          </p:cNvPr>
          <p:cNvSpPr/>
          <p:nvPr/>
        </p:nvSpPr>
        <p:spPr>
          <a:xfrm>
            <a:off x="228599" y="3206849"/>
            <a:ext cx="1199145" cy="293991"/>
          </a:xfrm>
          <a:prstGeom prst="rect">
            <a:avLst/>
          </a:prstGeom>
        </p:spPr>
        <p:txBody>
          <a:bodyPr wrap="square">
            <a:spAutoFit/>
          </a:bodyPr>
          <a:lstStyle/>
          <a:p>
            <a:pPr algn="ctr">
              <a:lnSpc>
                <a:spcPct val="150000"/>
              </a:lnSpc>
            </a:pPr>
            <a:r>
              <a:rPr lang="zh-TW" altLang="en-US" sz="1000" dirty="0">
                <a:solidFill>
                  <a:srgbClr val="000000"/>
                </a:solidFill>
                <a:latin typeface="Times New Roman" pitchFamily="18" charset="0"/>
                <a:cs typeface="Times New Roman" pitchFamily="18" charset="0"/>
              </a:rPr>
              <a:t>整合行銷傳播工具</a:t>
            </a:r>
          </a:p>
        </p:txBody>
      </p:sp>
      <p:sp>
        <p:nvSpPr>
          <p:cNvPr id="73" name="矩形 72">
            <a:extLst>
              <a:ext uri="{FF2B5EF4-FFF2-40B4-BE49-F238E27FC236}">
                <a16:creationId xmlns:a16="http://schemas.microsoft.com/office/drawing/2014/main" id="{B00B326A-46DA-235E-98F4-3328A2346773}"/>
              </a:ext>
            </a:extLst>
          </p:cNvPr>
          <p:cNvSpPr/>
          <p:nvPr/>
        </p:nvSpPr>
        <p:spPr>
          <a:xfrm>
            <a:off x="1664395" y="1590273"/>
            <a:ext cx="845293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、電視媒體：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膠片廣告（</a:t>
            </a:r>
            <a:r>
              <a:rPr lang="en-US" altLang="zh-TW" sz="900" dirty="0">
                <a:solidFill>
                  <a:srgbClr val="000000"/>
                </a:solidFill>
                <a:latin typeface="Times New Roman" pitchFamily="18" charset="0"/>
                <a:cs typeface="Times New Roman" pitchFamily="18" charset="0"/>
              </a:rPr>
              <a:t>commercial film, CF</a:t>
            </a:r>
            <a:r>
              <a:rPr lang="zh-TW" altLang="en-US" sz="900" dirty="0">
                <a:solidFill>
                  <a:srgbClr val="000000"/>
                </a:solidFill>
                <a:latin typeface="Times New Roman" pitchFamily="18" charset="0"/>
                <a:cs typeface="Times New Roman" pitchFamily="18" charset="0"/>
              </a:rPr>
              <a:t>）託播</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新聞報導（置入新聞）</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(3) </a:t>
            </a:r>
            <a:r>
              <a:rPr lang="zh-TW" altLang="en-US" sz="900" dirty="0">
                <a:solidFill>
                  <a:srgbClr val="000000"/>
                </a:solidFill>
                <a:latin typeface="Times New Roman" pitchFamily="18" charset="0"/>
                <a:cs typeface="Times New Roman" pitchFamily="18" charset="0"/>
              </a:rPr>
              <a:t>節目置入（戲劇、綜藝）</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(4) </a:t>
            </a:r>
            <a:r>
              <a:rPr lang="zh-TW" altLang="en-US" sz="900" dirty="0">
                <a:solidFill>
                  <a:srgbClr val="000000"/>
                </a:solidFill>
                <a:latin typeface="Times New Roman" pitchFamily="18" charset="0"/>
                <a:cs typeface="Times New Roman" pitchFamily="18" charset="0"/>
              </a:rPr>
              <a:t>跑馬字幕</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(5) </a:t>
            </a:r>
            <a:r>
              <a:rPr lang="zh-TW" altLang="en-US" sz="900" dirty="0">
                <a:solidFill>
                  <a:srgbClr val="000000"/>
                </a:solidFill>
                <a:latin typeface="Times New Roman" pitchFamily="18" charset="0"/>
                <a:cs typeface="Times New Roman" pitchFamily="18" charset="0"/>
              </a:rPr>
              <a:t>電視購物</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74" name="左大括号 73">
            <a:extLst>
              <a:ext uri="{FF2B5EF4-FFF2-40B4-BE49-F238E27FC236}">
                <a16:creationId xmlns:a16="http://schemas.microsoft.com/office/drawing/2014/main" id="{5A0518FA-5A4B-B84E-1C0E-9904935AA050}"/>
              </a:ext>
            </a:extLst>
          </p:cNvPr>
          <p:cNvSpPr/>
          <p:nvPr/>
        </p:nvSpPr>
        <p:spPr>
          <a:xfrm>
            <a:off x="1389191" y="1639184"/>
            <a:ext cx="264989" cy="347796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3B900C1A-EE94-BEA1-94EB-58E4F1117EDE}"/>
              </a:ext>
            </a:extLst>
          </p:cNvPr>
          <p:cNvSpPr/>
          <p:nvPr/>
        </p:nvSpPr>
        <p:spPr>
          <a:xfrm>
            <a:off x="1664393" y="1910314"/>
            <a:ext cx="845294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、報紙媒體：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平面廣告稿刊登</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新聞報導置入</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(3) </a:t>
            </a:r>
            <a:r>
              <a:rPr lang="zh-TW" altLang="en-US" sz="900" dirty="0">
                <a:solidFill>
                  <a:srgbClr val="000000"/>
                </a:solidFill>
                <a:latin typeface="Times New Roman" pitchFamily="18" charset="0"/>
                <a:cs typeface="Times New Roman" pitchFamily="18" charset="0"/>
              </a:rPr>
              <a:t>專題報導置入</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76" name="矩形 75">
            <a:extLst>
              <a:ext uri="{FF2B5EF4-FFF2-40B4-BE49-F238E27FC236}">
                <a16:creationId xmlns:a16="http://schemas.microsoft.com/office/drawing/2014/main" id="{B24150CE-7A64-3A41-8CE4-6BBB22666212}"/>
              </a:ext>
            </a:extLst>
          </p:cNvPr>
          <p:cNvSpPr/>
          <p:nvPr/>
        </p:nvSpPr>
        <p:spPr>
          <a:xfrm>
            <a:off x="1664394" y="2230361"/>
            <a:ext cx="845294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、雜誌媒體：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雜誌廣告稿</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專題、封面報導置入</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77" name="矩形 76">
            <a:extLst>
              <a:ext uri="{FF2B5EF4-FFF2-40B4-BE49-F238E27FC236}">
                <a16:creationId xmlns:a16="http://schemas.microsoft.com/office/drawing/2014/main" id="{98780182-39CB-FB18-5843-8E37455CD252}"/>
              </a:ext>
            </a:extLst>
          </p:cNvPr>
          <p:cNvSpPr/>
          <p:nvPr/>
        </p:nvSpPr>
        <p:spPr>
          <a:xfrm>
            <a:off x="1664394" y="2550417"/>
            <a:ext cx="8452941"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、廣播媒體：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廣播稿</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節目置入</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78" name="矩形 77">
            <a:extLst>
              <a:ext uri="{FF2B5EF4-FFF2-40B4-BE49-F238E27FC236}">
                <a16:creationId xmlns:a16="http://schemas.microsoft.com/office/drawing/2014/main" id="{AC9B7407-F8BC-B4A3-A9D7-50DE0D586F93}"/>
              </a:ext>
            </a:extLst>
          </p:cNvPr>
          <p:cNvSpPr/>
          <p:nvPr/>
        </p:nvSpPr>
        <p:spPr>
          <a:xfrm>
            <a:off x="1664393" y="2870454"/>
            <a:ext cx="845293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、行動電話媒體：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簡訊</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79" name="矩形 78">
            <a:extLst>
              <a:ext uri="{FF2B5EF4-FFF2-40B4-BE49-F238E27FC236}">
                <a16:creationId xmlns:a16="http://schemas.microsoft.com/office/drawing/2014/main" id="{A3C5A383-A253-5396-09AE-7759CE5388D1}"/>
              </a:ext>
            </a:extLst>
          </p:cNvPr>
          <p:cNvSpPr/>
          <p:nvPr/>
        </p:nvSpPr>
        <p:spPr>
          <a:xfrm>
            <a:off x="1664394" y="3200229"/>
            <a:ext cx="8452936"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、網路媒體：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電子郵件（</a:t>
            </a:r>
            <a:r>
              <a:rPr lang="en-US" altLang="zh-TW" sz="900" dirty="0">
                <a:solidFill>
                  <a:srgbClr val="000000"/>
                </a:solidFill>
                <a:latin typeface="Times New Roman" pitchFamily="18" charset="0"/>
                <a:cs typeface="Times New Roman" pitchFamily="18" charset="0"/>
              </a:rPr>
              <a:t>e-Mail</a:t>
            </a:r>
            <a:r>
              <a:rPr lang="zh-TW" altLang="en-US"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網路廣告刊登</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(3) </a:t>
            </a:r>
            <a:r>
              <a:rPr lang="zh-TW" altLang="en-US" sz="900" dirty="0">
                <a:solidFill>
                  <a:srgbClr val="000000"/>
                </a:solidFill>
                <a:latin typeface="Times New Roman" pitchFamily="18" charset="0"/>
                <a:cs typeface="Times New Roman" pitchFamily="18" charset="0"/>
              </a:rPr>
              <a:t>專題設計</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(4) </a:t>
            </a:r>
            <a:r>
              <a:rPr lang="zh-TW" altLang="en-US" sz="900" dirty="0">
                <a:solidFill>
                  <a:srgbClr val="000000"/>
                </a:solidFill>
                <a:latin typeface="Times New Roman" pitchFamily="18" charset="0"/>
                <a:cs typeface="Times New Roman" pitchFamily="18" charset="0"/>
              </a:rPr>
              <a:t>部落格（</a:t>
            </a:r>
            <a:r>
              <a:rPr lang="en-US" altLang="zh-TW" sz="900" dirty="0">
                <a:solidFill>
                  <a:srgbClr val="000000"/>
                </a:solidFill>
                <a:latin typeface="Times New Roman" pitchFamily="18" charset="0"/>
                <a:cs typeface="Times New Roman" pitchFamily="18" charset="0"/>
              </a:rPr>
              <a:t>Micro-blog</a:t>
            </a:r>
            <a:r>
              <a:rPr lang="zh-TW" altLang="en-US" sz="900" dirty="0">
                <a:solidFill>
                  <a:srgbClr val="000000"/>
                </a:solidFill>
                <a:latin typeface="Times New Roman" pitchFamily="18" charset="0"/>
                <a:cs typeface="Times New Roman" pitchFamily="18" charset="0"/>
              </a:rPr>
              <a:t>）、關鍵字</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80" name="矩形 79">
            <a:extLst>
              <a:ext uri="{FF2B5EF4-FFF2-40B4-BE49-F238E27FC236}">
                <a16:creationId xmlns:a16="http://schemas.microsoft.com/office/drawing/2014/main" id="{5F9FECBF-C758-C5EF-1AEF-7E4155332FC5}"/>
              </a:ext>
            </a:extLst>
          </p:cNvPr>
          <p:cNvSpPr/>
          <p:nvPr/>
        </p:nvSpPr>
        <p:spPr>
          <a:xfrm>
            <a:off x="1661150" y="3522838"/>
            <a:ext cx="8452942"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、戶外媒體</a:t>
            </a:r>
            <a:r>
              <a:rPr lang="zh-CN" altLang="en-US" sz="1000" dirty="0">
                <a:solidFill>
                  <a:srgbClr val="000000"/>
                </a:solidFill>
                <a:latin typeface="Times New Roman" pitchFamily="18" charset="0"/>
                <a:cs typeface="Times New Roman" pitchFamily="18" charset="0"/>
              </a:rPr>
              <a:t>：</a:t>
            </a:r>
            <a:r>
              <a:rPr lang="en-US" altLang="zh-CN" sz="900" dirty="0">
                <a:solidFill>
                  <a:srgbClr val="000000"/>
                </a:solidFill>
                <a:latin typeface="Times New Roman" pitchFamily="18" charset="0"/>
                <a:cs typeface="Times New Roman" pitchFamily="18" charset="0"/>
              </a:rPr>
              <a:t>(1) </a:t>
            </a:r>
            <a:r>
              <a:rPr lang="zh-CN" altLang="en-US" sz="900" dirty="0">
                <a:solidFill>
                  <a:srgbClr val="000000"/>
                </a:solidFill>
                <a:latin typeface="Times New Roman" pitchFamily="18" charset="0"/>
                <a:cs typeface="Times New Roman" pitchFamily="18" charset="0"/>
              </a:rPr>
              <a:t>霓虹燈；</a:t>
            </a:r>
            <a:r>
              <a:rPr lang="en-US" altLang="zh-CN" sz="900" dirty="0">
                <a:solidFill>
                  <a:srgbClr val="000000"/>
                </a:solidFill>
                <a:latin typeface="Times New Roman" pitchFamily="18" charset="0"/>
                <a:cs typeface="Times New Roman" pitchFamily="18" charset="0"/>
              </a:rPr>
              <a:t>(2) </a:t>
            </a:r>
            <a:r>
              <a:rPr lang="zh-CN" altLang="en-US" sz="900" dirty="0">
                <a:solidFill>
                  <a:srgbClr val="000000"/>
                </a:solidFill>
                <a:latin typeface="Times New Roman" pitchFamily="18" charset="0"/>
                <a:cs typeface="Times New Roman" pitchFamily="18" charset="0"/>
              </a:rPr>
              <a:t>看板；</a:t>
            </a:r>
            <a:r>
              <a:rPr lang="en-US" altLang="zh-CN" sz="900" dirty="0">
                <a:solidFill>
                  <a:srgbClr val="000000"/>
                </a:solidFill>
                <a:latin typeface="Times New Roman" pitchFamily="18" charset="0"/>
                <a:cs typeface="Times New Roman" pitchFamily="18" charset="0"/>
              </a:rPr>
              <a:t>(3) </a:t>
            </a:r>
            <a:r>
              <a:rPr lang="zh-CN" altLang="en-US" sz="900" dirty="0">
                <a:solidFill>
                  <a:srgbClr val="000000"/>
                </a:solidFill>
                <a:latin typeface="Times New Roman" pitchFamily="18" charset="0"/>
                <a:cs typeface="Times New Roman" pitchFamily="18" charset="0"/>
              </a:rPr>
              <a:t>包墻、地貼；</a:t>
            </a:r>
            <a:r>
              <a:rPr lang="en-US" altLang="zh-CN" sz="900" dirty="0">
                <a:solidFill>
                  <a:srgbClr val="000000"/>
                </a:solidFill>
                <a:latin typeface="Times New Roman" pitchFamily="18" charset="0"/>
                <a:cs typeface="Times New Roman" pitchFamily="18" charset="0"/>
              </a:rPr>
              <a:t>(4) </a:t>
            </a:r>
            <a:r>
              <a:rPr lang="zh-CN" altLang="en-US" sz="900" dirty="0">
                <a:solidFill>
                  <a:srgbClr val="000000"/>
                </a:solidFill>
                <a:latin typeface="Times New Roman" pitchFamily="18" charset="0"/>
                <a:cs typeface="Times New Roman" pitchFamily="18" charset="0"/>
              </a:rPr>
              <a:t>賣場現場廣告設置（</a:t>
            </a:r>
            <a:r>
              <a:rPr lang="en-US" altLang="zh-CN" sz="900" dirty="0">
                <a:solidFill>
                  <a:srgbClr val="000000"/>
                </a:solidFill>
                <a:latin typeface="Times New Roman" pitchFamily="18" charset="0"/>
                <a:cs typeface="Times New Roman" pitchFamily="18" charset="0"/>
              </a:rPr>
              <a:t>Point of Purchase Advertising</a:t>
            </a:r>
            <a:r>
              <a:rPr lang="zh-CN" altLang="en-US" sz="900" dirty="0">
                <a:solidFill>
                  <a:srgbClr val="000000"/>
                </a:solidFill>
                <a:latin typeface="Times New Roman" pitchFamily="18" charset="0"/>
                <a:cs typeface="Times New Roman" pitchFamily="18" charset="0"/>
              </a:rPr>
              <a:t>）；</a:t>
            </a:r>
            <a:r>
              <a:rPr lang="en-US" altLang="zh-CN" sz="900" dirty="0">
                <a:solidFill>
                  <a:srgbClr val="000000"/>
                </a:solidFill>
                <a:latin typeface="Times New Roman" pitchFamily="18" charset="0"/>
                <a:cs typeface="Times New Roman" pitchFamily="18" charset="0"/>
              </a:rPr>
              <a:t>(5) </a:t>
            </a:r>
            <a:r>
              <a:rPr lang="zh-CN" altLang="en-US" sz="900" dirty="0">
                <a:solidFill>
                  <a:srgbClr val="000000"/>
                </a:solidFill>
                <a:latin typeface="Times New Roman" pitchFamily="18" charset="0"/>
                <a:cs typeface="Times New Roman" pitchFamily="18" charset="0"/>
              </a:rPr>
              <a:t>捷運（高速鐵路）；</a:t>
            </a:r>
            <a:r>
              <a:rPr lang="en-US" altLang="zh-CN" sz="900" dirty="0">
                <a:solidFill>
                  <a:srgbClr val="000000"/>
                </a:solidFill>
                <a:latin typeface="Times New Roman" pitchFamily="18" charset="0"/>
                <a:cs typeface="Times New Roman" pitchFamily="18" charset="0"/>
              </a:rPr>
              <a:t>(6) </a:t>
            </a:r>
            <a:r>
              <a:rPr lang="zh-CN" altLang="en-US" sz="900" dirty="0">
                <a:solidFill>
                  <a:srgbClr val="000000"/>
                </a:solidFill>
                <a:latin typeface="Times New Roman" pitchFamily="18" charset="0"/>
                <a:cs typeface="Times New Roman" pitchFamily="18" charset="0"/>
              </a:rPr>
              <a:t>公交車；</a:t>
            </a:r>
            <a:r>
              <a:rPr lang="en-US" altLang="zh-CN" sz="900" dirty="0">
                <a:solidFill>
                  <a:srgbClr val="000000"/>
                </a:solidFill>
                <a:latin typeface="Times New Roman" pitchFamily="18" charset="0"/>
                <a:cs typeface="Times New Roman" pitchFamily="18" charset="0"/>
              </a:rPr>
              <a:t>(7) </a:t>
            </a:r>
            <a:r>
              <a:rPr lang="zh-CN" altLang="en-US" sz="900" dirty="0">
                <a:solidFill>
                  <a:srgbClr val="000000"/>
                </a:solidFill>
                <a:latin typeface="Times New Roman" pitchFamily="18" charset="0"/>
                <a:cs typeface="Times New Roman" pitchFamily="18" charset="0"/>
              </a:rPr>
              <a:t>立物廣告牌。</a:t>
            </a:r>
            <a:endParaRPr lang="zh-TW" altLang="en-US" sz="900" dirty="0">
              <a:solidFill>
                <a:srgbClr val="000000"/>
              </a:solidFill>
              <a:latin typeface="Times New Roman" pitchFamily="18" charset="0"/>
              <a:cs typeface="Times New Roman" pitchFamily="18" charset="0"/>
            </a:endParaRPr>
          </a:p>
        </p:txBody>
      </p:sp>
      <p:sp>
        <p:nvSpPr>
          <p:cNvPr id="81" name="矩形 80">
            <a:extLst>
              <a:ext uri="{FF2B5EF4-FFF2-40B4-BE49-F238E27FC236}">
                <a16:creationId xmlns:a16="http://schemas.microsoft.com/office/drawing/2014/main" id="{A72C366F-569B-75F2-CEC2-70263F5C0364}"/>
              </a:ext>
            </a:extLst>
          </p:cNvPr>
          <p:cNvSpPr/>
          <p:nvPr/>
        </p:nvSpPr>
        <p:spPr>
          <a:xfrm>
            <a:off x="1661149" y="3842879"/>
            <a:ext cx="845294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、電話行銷媒體：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電話行銷（</a:t>
            </a:r>
            <a:r>
              <a:rPr lang="en-US" altLang="zh-TW" sz="900" dirty="0">
                <a:solidFill>
                  <a:srgbClr val="000000"/>
                </a:solidFill>
                <a:latin typeface="Times New Roman" pitchFamily="18" charset="0"/>
                <a:cs typeface="Times New Roman" pitchFamily="18" charset="0"/>
              </a:rPr>
              <a:t>Telephone-Marketing, TM</a:t>
            </a:r>
            <a:r>
              <a:rPr lang="zh-TW" altLang="en-US" sz="900" dirty="0">
                <a:solidFill>
                  <a:srgbClr val="000000"/>
                </a:solidFill>
                <a:latin typeface="Times New Roman" pitchFamily="18" charset="0"/>
                <a:cs typeface="Times New Roman" pitchFamily="18" charset="0"/>
              </a:rPr>
              <a:t>）人員</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賣保險</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(3) </a:t>
            </a:r>
            <a:r>
              <a:rPr lang="zh-TW" altLang="en-US" sz="900" dirty="0">
                <a:solidFill>
                  <a:srgbClr val="000000"/>
                </a:solidFill>
                <a:latin typeface="Times New Roman" pitchFamily="18" charset="0"/>
                <a:cs typeface="Times New Roman" pitchFamily="18" charset="0"/>
              </a:rPr>
              <a:t>賣會員證</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(4) </a:t>
            </a:r>
            <a:r>
              <a:rPr lang="zh-TW" altLang="en-US" sz="900" dirty="0">
                <a:solidFill>
                  <a:srgbClr val="000000"/>
                </a:solidFill>
                <a:latin typeface="Times New Roman" pitchFamily="18" charset="0"/>
                <a:cs typeface="Times New Roman" pitchFamily="18" charset="0"/>
              </a:rPr>
              <a:t>賣卡等</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82" name="矩形 81">
            <a:extLst>
              <a:ext uri="{FF2B5EF4-FFF2-40B4-BE49-F238E27FC236}">
                <a16:creationId xmlns:a16="http://schemas.microsoft.com/office/drawing/2014/main" id="{19AF585A-5F24-13F8-AFC2-759555C2D544}"/>
              </a:ext>
            </a:extLst>
          </p:cNvPr>
          <p:cNvSpPr/>
          <p:nvPr/>
        </p:nvSpPr>
        <p:spPr>
          <a:xfrm>
            <a:off x="1661150" y="4162926"/>
            <a:ext cx="845294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、代言人媒體：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林志玲</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蕭薔</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(3) </a:t>
            </a:r>
            <a:r>
              <a:rPr lang="zh-TW" altLang="en-US" sz="900" dirty="0">
                <a:solidFill>
                  <a:srgbClr val="000000"/>
                </a:solidFill>
                <a:latin typeface="Times New Roman" pitchFamily="18" charset="0"/>
                <a:cs typeface="Times New Roman" pitchFamily="18" charset="0"/>
              </a:rPr>
              <a:t>陳昭榮</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(4) </a:t>
            </a:r>
            <a:r>
              <a:rPr lang="zh-TW" altLang="en-US" sz="900" dirty="0">
                <a:solidFill>
                  <a:srgbClr val="000000"/>
                </a:solidFill>
                <a:latin typeface="Times New Roman" pitchFamily="18" charset="0"/>
                <a:cs typeface="Times New Roman" pitchFamily="18" charset="0"/>
              </a:rPr>
              <a:t>劉嘉玲</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(5) </a:t>
            </a:r>
            <a:r>
              <a:rPr lang="zh-TW" altLang="en-US" sz="900" dirty="0">
                <a:solidFill>
                  <a:srgbClr val="000000"/>
                </a:solidFill>
                <a:latin typeface="Times New Roman" pitchFamily="18" charset="0"/>
                <a:cs typeface="Times New Roman" pitchFamily="18" charset="0"/>
              </a:rPr>
              <a:t>陳美鳳等</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83" name="矩形 82">
            <a:extLst>
              <a:ext uri="{FF2B5EF4-FFF2-40B4-BE49-F238E27FC236}">
                <a16:creationId xmlns:a16="http://schemas.microsoft.com/office/drawing/2014/main" id="{240162E9-68E0-8D62-90A4-CE87DA7020C2}"/>
              </a:ext>
            </a:extLst>
          </p:cNvPr>
          <p:cNvSpPr/>
          <p:nvPr/>
        </p:nvSpPr>
        <p:spPr>
          <a:xfrm>
            <a:off x="1661150" y="4482982"/>
            <a:ext cx="8452941"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、直接郵寄廣告（</a:t>
            </a:r>
            <a:r>
              <a:rPr lang="en-US" altLang="zh-TW" sz="1000" dirty="0">
                <a:solidFill>
                  <a:srgbClr val="000000"/>
                </a:solidFill>
                <a:latin typeface="Times New Roman" panose="02020603050405020304" pitchFamily="18" charset="0"/>
                <a:cs typeface="Times New Roman" pitchFamily="18" charset="0"/>
              </a:rPr>
              <a:t>Direct Mail advertising, DM</a:t>
            </a:r>
            <a:r>
              <a:rPr lang="zh-TW" altLang="en-US"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宣傳單</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(2) </a:t>
            </a:r>
            <a:r>
              <a:rPr lang="zh-TW" altLang="en-US" sz="900" dirty="0">
                <a:solidFill>
                  <a:srgbClr val="000000"/>
                </a:solidFill>
                <a:latin typeface="Times New Roman" pitchFamily="18" charset="0"/>
                <a:cs typeface="Times New Roman" pitchFamily="18" charset="0"/>
              </a:rPr>
              <a:t>信函</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(3) </a:t>
            </a:r>
            <a:r>
              <a:rPr lang="zh-TW" altLang="en-US" sz="900" dirty="0">
                <a:solidFill>
                  <a:srgbClr val="000000"/>
                </a:solidFill>
                <a:latin typeface="Times New Roman" pitchFamily="18" charset="0"/>
                <a:cs typeface="Times New Roman" pitchFamily="18" charset="0"/>
              </a:rPr>
              <a:t>簡介</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(4) </a:t>
            </a:r>
            <a:r>
              <a:rPr lang="zh-TW" altLang="en-US" sz="900" dirty="0">
                <a:solidFill>
                  <a:srgbClr val="000000"/>
                </a:solidFill>
                <a:latin typeface="Times New Roman" pitchFamily="18" charset="0"/>
                <a:cs typeface="Times New Roman" pitchFamily="18" charset="0"/>
              </a:rPr>
              <a:t>型錄（目錄）</a:t>
            </a:r>
            <a:r>
              <a:rPr lang="zh-CN" altLang="en-US" sz="900" dirty="0">
                <a:solidFill>
                  <a:srgbClr val="000000"/>
                </a:solidFill>
                <a:latin typeface="Times New Roman" pitchFamily="18" charset="0"/>
                <a:cs typeface="Times New Roman" pitchFamily="18" charset="0"/>
              </a:rPr>
              <a:t>；</a:t>
            </a:r>
            <a:r>
              <a:rPr lang="en-US" altLang="zh-TW" sz="900" dirty="0">
                <a:solidFill>
                  <a:srgbClr val="000000"/>
                </a:solidFill>
                <a:latin typeface="Times New Roman" pitchFamily="18" charset="0"/>
                <a:cs typeface="Times New Roman" pitchFamily="18" charset="0"/>
              </a:rPr>
              <a:t>(5) </a:t>
            </a:r>
            <a:r>
              <a:rPr lang="zh-TW" altLang="en-US" sz="900" dirty="0">
                <a:solidFill>
                  <a:srgbClr val="000000"/>
                </a:solidFill>
                <a:latin typeface="Times New Roman" pitchFamily="18" charset="0"/>
                <a:cs typeface="Times New Roman" pitchFamily="18" charset="0"/>
              </a:rPr>
              <a:t>海報等</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84" name="矩形 83">
            <a:extLst>
              <a:ext uri="{FF2B5EF4-FFF2-40B4-BE49-F238E27FC236}">
                <a16:creationId xmlns:a16="http://schemas.microsoft.com/office/drawing/2014/main" id="{FB48BB14-EBFD-D49D-0A96-092B4650C963}"/>
              </a:ext>
            </a:extLst>
          </p:cNvPr>
          <p:cNvSpPr/>
          <p:nvPr/>
        </p:nvSpPr>
        <p:spPr>
          <a:xfrm>
            <a:off x="1661149" y="4803019"/>
            <a:ext cx="8452936"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、業務人員媒體：</a:t>
            </a:r>
            <a:r>
              <a:rPr lang="en-US" altLang="zh-TW" sz="900" dirty="0">
                <a:solidFill>
                  <a:srgbClr val="000000"/>
                </a:solidFill>
                <a:latin typeface="Times New Roman" pitchFamily="18" charset="0"/>
                <a:cs typeface="Times New Roman" pitchFamily="18" charset="0"/>
              </a:rPr>
              <a:t>(1) </a:t>
            </a:r>
            <a:r>
              <a:rPr lang="zh-TW" altLang="en-US" sz="900" dirty="0">
                <a:solidFill>
                  <a:srgbClr val="000000"/>
                </a:solidFill>
                <a:latin typeface="Times New Roman" pitchFamily="18" charset="0"/>
                <a:cs typeface="Times New Roman" pitchFamily="18" charset="0"/>
              </a:rPr>
              <a:t>人員面對面</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86" name="左大括号 85">
            <a:extLst>
              <a:ext uri="{FF2B5EF4-FFF2-40B4-BE49-F238E27FC236}">
                <a16:creationId xmlns:a16="http://schemas.microsoft.com/office/drawing/2014/main" id="{94A241FB-7986-E610-080F-9CD3A9AC643D}"/>
              </a:ext>
            </a:extLst>
          </p:cNvPr>
          <p:cNvSpPr/>
          <p:nvPr/>
        </p:nvSpPr>
        <p:spPr>
          <a:xfrm flipH="1">
            <a:off x="9923591" y="1639184"/>
            <a:ext cx="264989" cy="347796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D0CCBCDC-3204-E711-F6E4-8E0D399758C2}"/>
              </a:ext>
            </a:extLst>
          </p:cNvPr>
          <p:cNvSpPr/>
          <p:nvPr/>
        </p:nvSpPr>
        <p:spPr>
          <a:xfrm>
            <a:off x="10134600" y="2168624"/>
            <a:ext cx="1000126" cy="2371483"/>
          </a:xfrm>
          <a:prstGeom prst="rect">
            <a:avLst/>
          </a:prstGeom>
        </p:spPr>
        <p:txBody>
          <a:bodyPr wrap="square">
            <a:spAutoFit/>
          </a:bodyPr>
          <a:lstStyle/>
          <a:p>
            <a:pPr algn="ct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、一致聲音（</a:t>
            </a:r>
            <a:r>
              <a:rPr lang="en-US" altLang="zh-TW" sz="1000" dirty="0">
                <a:solidFill>
                  <a:srgbClr val="000000"/>
                </a:solidFill>
                <a:latin typeface="Times New Roman" pitchFamily="18" charset="0"/>
                <a:cs typeface="Times New Roman" pitchFamily="18" charset="0"/>
              </a:rPr>
              <a:t>One-voice</a:t>
            </a:r>
            <a:r>
              <a:rPr lang="zh-TW"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gn="ct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、一致形象（</a:t>
            </a:r>
            <a:r>
              <a:rPr lang="en-US" altLang="zh-TW" sz="1000" dirty="0">
                <a:solidFill>
                  <a:srgbClr val="000000"/>
                </a:solidFill>
                <a:latin typeface="Times New Roman" pitchFamily="18" charset="0"/>
                <a:cs typeface="Times New Roman" pitchFamily="18" charset="0"/>
              </a:rPr>
              <a:t>One-image</a:t>
            </a:r>
            <a:r>
              <a:rPr lang="zh-TW"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gn="ctr">
              <a:lnSpc>
                <a:spcPct val="150000"/>
              </a:lnSpc>
            </a:pP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、塑造形象（</a:t>
            </a:r>
            <a:r>
              <a:rPr lang="en-US" altLang="zh-TW" sz="1000" dirty="0">
                <a:solidFill>
                  <a:srgbClr val="000000"/>
                </a:solidFill>
                <a:latin typeface="Times New Roman" pitchFamily="18" charset="0"/>
                <a:cs typeface="Times New Roman" pitchFamily="18" charset="0"/>
              </a:rPr>
              <a:t>Branding</a:t>
            </a:r>
            <a:r>
              <a:rPr lang="zh-TW"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gn="ctr">
              <a:lnSpc>
                <a:spcPct val="150000"/>
              </a:lnSpc>
            </a:pP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、促進業績（</a:t>
            </a:r>
            <a:r>
              <a:rPr lang="en-US" altLang="zh-TW" sz="1000" dirty="0">
                <a:solidFill>
                  <a:srgbClr val="000000"/>
                </a:solidFill>
                <a:latin typeface="Times New Roman" pitchFamily="18" charset="0"/>
                <a:cs typeface="Times New Roman" pitchFamily="18" charset="0"/>
              </a:rPr>
              <a:t>Sales</a:t>
            </a:r>
            <a:r>
              <a:rPr lang="zh-TW"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gn="ctr">
              <a:lnSpc>
                <a:spcPct val="150000"/>
              </a:lnSpc>
            </a:pP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、提高聲望（</a:t>
            </a:r>
            <a:r>
              <a:rPr lang="en-US" altLang="zh-TW" sz="1000" dirty="0">
                <a:solidFill>
                  <a:srgbClr val="000000"/>
                </a:solidFill>
                <a:latin typeface="Times New Roman" pitchFamily="18" charset="0"/>
                <a:cs typeface="Times New Roman" pitchFamily="18" charset="0"/>
              </a:rPr>
              <a:t>Reputation</a:t>
            </a:r>
            <a:r>
              <a:rPr lang="zh-TW" altLang="en-US" sz="10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5377144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整合</a:t>
            </a:r>
            <a:r>
              <a:rPr lang="zh-TW" altLang="en-US" sz="900" dirty="0">
                <a:solidFill>
                  <a:srgbClr val="000000"/>
                </a:solidFill>
                <a:latin typeface="Times New Roman" pitchFamily="18" charset="0"/>
                <a:cs typeface="Times New Roman" pitchFamily="18" charset="0"/>
              </a:rPr>
              <a:t>行銷傳播</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Integrated Marketing Communication</a:t>
            </a:r>
            <a:r>
              <a:rPr lang="en-US" altLang="zh-CN" sz="900" dirty="0">
                <a:solidFill>
                  <a:srgbClr val="000000"/>
                </a:solidFill>
                <a:latin typeface="Times New Roman" pitchFamily="18" charset="0"/>
                <a:cs typeface="Times New Roman" pitchFamily="18" charset="0"/>
              </a:rPr>
              <a:t>, IMC)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437829" y="1154205"/>
            <a:ext cx="8646415"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        整合行銷傳播的功效發揮，最後還是在於人員的有效執行。而人員的執行，就涉及到公司内部各處部門的充分溝通協調與團隊合作的機制、企業文化及領導指揮力了。很多企業為了整合行銷組織的有效性，經常成立跨部門或跨公司的矩陣式專案小組或專案委員會，並由董事長或總經理親自領軍，授予此小組最大權力，才能指揮領導各部門人員全力支援投入此專案，如此，成功的機會亦能大大提升。</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0B9D6C7B-E6B6-D31A-391F-EE4743F25D30}"/>
              </a:ext>
            </a:extLst>
          </p:cNvPr>
          <p:cNvSpPr/>
          <p:nvPr/>
        </p:nvSpPr>
        <p:spPr>
          <a:xfrm>
            <a:off x="1866900" y="3257650"/>
            <a:ext cx="119705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内外部組織配合</a:t>
            </a:r>
          </a:p>
        </p:txBody>
      </p:sp>
      <p:sp>
        <p:nvSpPr>
          <p:cNvPr id="3" name="矩形 2">
            <a:extLst>
              <a:ext uri="{FF2B5EF4-FFF2-40B4-BE49-F238E27FC236}">
                <a16:creationId xmlns:a16="http://schemas.microsoft.com/office/drawing/2014/main" id="{EE01C19A-8D6A-2F98-B7A3-D33DB2EF7D04}"/>
              </a:ext>
            </a:extLst>
          </p:cNvPr>
          <p:cNvSpPr/>
          <p:nvPr/>
        </p:nvSpPr>
        <p:spPr>
          <a:xfrm>
            <a:off x="3339155" y="2508606"/>
            <a:ext cx="38236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、品牌經理</a:t>
            </a:r>
            <a:r>
              <a:rPr lang="zh-CN" altLang="en-US" sz="1100" dirty="0">
                <a:solidFill>
                  <a:srgbClr val="000000"/>
                </a:solidFill>
                <a:latin typeface="Times New Roman" pitchFamily="18" charset="0"/>
                <a:cs typeface="Times New Roman" pitchFamily="18" charset="0"/>
              </a:rPr>
              <a:t>主導</a:t>
            </a:r>
            <a:r>
              <a:rPr lang="zh-TW" altLang="en-US" sz="1100" dirty="0">
                <a:solidFill>
                  <a:srgbClr val="000000"/>
                </a:solidFill>
                <a:latin typeface="Times New Roman" pitchFamily="18" charset="0"/>
                <a:cs typeface="Times New Roman" pitchFamily="18" charset="0"/>
              </a:rPr>
              <a:t>内部組織配合</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5" name="左大括号 4">
            <a:extLst>
              <a:ext uri="{FF2B5EF4-FFF2-40B4-BE49-F238E27FC236}">
                <a16:creationId xmlns:a16="http://schemas.microsoft.com/office/drawing/2014/main" id="{22CDCE48-A335-23D5-E08A-AE3AD6125F90}"/>
              </a:ext>
            </a:extLst>
          </p:cNvPr>
          <p:cNvSpPr/>
          <p:nvPr/>
        </p:nvSpPr>
        <p:spPr>
          <a:xfrm>
            <a:off x="3063952" y="2557516"/>
            <a:ext cx="264989" cy="174085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6883225-F217-9696-16C3-08086D8DA560}"/>
              </a:ext>
            </a:extLst>
          </p:cNvPr>
          <p:cNvSpPr/>
          <p:nvPr/>
        </p:nvSpPr>
        <p:spPr>
          <a:xfrm>
            <a:off x="3339153" y="2828647"/>
            <a:ext cx="5890572" cy="524824"/>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、商品開發部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、行銷企劃部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、展店部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、客服部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、資訊部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、會員部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、物流部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、公關部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、策略規劃部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、管理部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11)</a:t>
            </a:r>
            <a:r>
              <a:rPr lang="zh-TW" altLang="en-US" sz="1000" dirty="0">
                <a:solidFill>
                  <a:srgbClr val="000000"/>
                </a:solidFill>
                <a:latin typeface="Times New Roman" pitchFamily="18" charset="0"/>
                <a:cs typeface="Times New Roman" pitchFamily="18" charset="0"/>
              </a:rPr>
              <a:t>、法務部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12)</a:t>
            </a:r>
            <a:r>
              <a:rPr lang="zh-TW" altLang="en-US" sz="1000" dirty="0">
                <a:solidFill>
                  <a:srgbClr val="000000"/>
                </a:solidFill>
                <a:latin typeface="Times New Roman" pitchFamily="18" charset="0"/>
                <a:cs typeface="Times New Roman" pitchFamily="18" charset="0"/>
              </a:rPr>
              <a:t>、財會部</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13)</a:t>
            </a:r>
            <a:r>
              <a:rPr lang="zh-TW" altLang="en-US" sz="1000" dirty="0">
                <a:solidFill>
                  <a:srgbClr val="000000"/>
                </a:solidFill>
                <a:latin typeface="Times New Roman" pitchFamily="18" charset="0"/>
                <a:cs typeface="Times New Roman" pitchFamily="18" charset="0"/>
              </a:rPr>
              <a:t>、品管部</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D9FEF26D-D281-A325-61E0-2801E22023D7}"/>
              </a:ext>
            </a:extLst>
          </p:cNvPr>
          <p:cNvSpPr/>
          <p:nvPr/>
        </p:nvSpPr>
        <p:spPr>
          <a:xfrm>
            <a:off x="3339156" y="3453494"/>
            <a:ext cx="382364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、外部組織配合</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A4386211-100C-92C4-63F3-FD97B64A8048}"/>
              </a:ext>
            </a:extLst>
          </p:cNvPr>
          <p:cNvSpPr/>
          <p:nvPr/>
        </p:nvSpPr>
        <p:spPr>
          <a:xfrm>
            <a:off x="3339155" y="3773550"/>
            <a:ext cx="5890571" cy="524824"/>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、廣告公司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、公關公司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、活動舉辦公司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、電視、平面媒體公司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、外部銷售公司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、贈品公司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、設計公司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、媒體購買公司</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、網路公司</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814021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行銷組合</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 Mix</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整合</a:t>
            </a:r>
            <a:r>
              <a:rPr lang="zh-TW" altLang="en-US" sz="900" dirty="0">
                <a:solidFill>
                  <a:srgbClr val="000000"/>
                </a:solidFill>
                <a:latin typeface="Times New Roman" pitchFamily="18" charset="0"/>
                <a:cs typeface="Times New Roman" pitchFamily="18" charset="0"/>
              </a:rPr>
              <a:t>行銷傳播</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Integrated Marketing Communication</a:t>
            </a:r>
            <a:r>
              <a:rPr lang="en-US" altLang="zh-CN" sz="900" dirty="0">
                <a:solidFill>
                  <a:srgbClr val="000000"/>
                </a:solidFill>
                <a:latin typeface="Times New Roman" pitchFamily="18" charset="0"/>
                <a:cs typeface="Times New Roman" pitchFamily="18" charset="0"/>
              </a:rPr>
              <a:t>, IMC)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593804" y="1091260"/>
            <a:ext cx="8334466"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        整合行銷傳播功能的達成與發揮，必然要仰賴資訊科技的工具才能成功，如無資訊技術（</a:t>
            </a:r>
            <a:r>
              <a:rPr lang="en-US" altLang="zh-TW" sz="1100" dirty="0">
                <a:solidFill>
                  <a:srgbClr val="4D4D4D"/>
                </a:solidFill>
                <a:latin typeface="Times New Roman" pitchFamily="18" charset="0"/>
                <a:cs typeface="Times New Roman" pitchFamily="18" charset="0"/>
              </a:rPr>
              <a:t>Information Technology, IT</a:t>
            </a:r>
            <a:r>
              <a:rPr lang="zh-TW" altLang="en-US" sz="1100" dirty="0">
                <a:solidFill>
                  <a:srgbClr val="4D4D4D"/>
                </a:solidFill>
                <a:latin typeface="Times New Roman" pitchFamily="18" charset="0"/>
                <a:cs typeface="Times New Roman" pitchFamily="18" charset="0"/>
              </a:rPr>
              <a:t>）工具的協助，就不可能促使行銷活動更有效率，而無法讓效能提升。</a:t>
            </a:r>
            <a:endParaRPr lang="zh-TW" altLang="en-US" sz="1100" dirty="0">
              <a:solidFill>
                <a:srgbClr val="FF0000"/>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40951965-C1C7-39B3-CAC8-71C9DAA0975D}"/>
              </a:ext>
            </a:extLst>
          </p:cNvPr>
          <p:cNvSpPr/>
          <p:nvPr/>
        </p:nvSpPr>
        <p:spPr>
          <a:xfrm>
            <a:off x="719173" y="3247220"/>
            <a:ext cx="343896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整合行銷資訊技術（</a:t>
            </a:r>
            <a:r>
              <a:rPr lang="en-US" altLang="zh-TW" sz="1100" dirty="0">
                <a:solidFill>
                  <a:srgbClr val="000000"/>
                </a:solidFill>
                <a:latin typeface="Times New Roman" pitchFamily="18" charset="0"/>
                <a:cs typeface="Times New Roman" pitchFamily="18" charset="0"/>
              </a:rPr>
              <a:t>Information Technology, IT</a:t>
            </a:r>
            <a:r>
              <a:rPr lang="zh-TW" altLang="en-US" sz="1100" dirty="0">
                <a:solidFill>
                  <a:srgbClr val="000000"/>
                </a:solidFill>
                <a:latin typeface="Times New Roman" pitchFamily="18" charset="0"/>
                <a:cs typeface="Times New Roman" pitchFamily="18" charset="0"/>
              </a:rPr>
              <a:t>）工具</a:t>
            </a:r>
          </a:p>
        </p:txBody>
      </p:sp>
      <p:sp>
        <p:nvSpPr>
          <p:cNvPr id="3" name="矩形 2">
            <a:extLst>
              <a:ext uri="{FF2B5EF4-FFF2-40B4-BE49-F238E27FC236}">
                <a16:creationId xmlns:a16="http://schemas.microsoft.com/office/drawing/2014/main" id="{E9CC7C66-034B-4AC7-C4D3-3CEBEB2D6458}"/>
              </a:ext>
            </a:extLst>
          </p:cNvPr>
          <p:cNvSpPr/>
          <p:nvPr/>
        </p:nvSpPr>
        <p:spPr>
          <a:xfrm>
            <a:off x="4382087" y="2276186"/>
            <a:ext cx="609703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、門市資訊情報系統（</a:t>
            </a:r>
            <a:r>
              <a:rPr lang="en-US" altLang="zh-TW" sz="1100" dirty="0">
                <a:solidFill>
                  <a:srgbClr val="000000"/>
                </a:solidFill>
                <a:latin typeface="Times New Roman" pitchFamily="18" charset="0"/>
                <a:cs typeface="Times New Roman" pitchFamily="18" charset="0"/>
              </a:rPr>
              <a:t>Point of sale System, POS</a:t>
            </a:r>
            <a:r>
              <a:rPr lang="zh-TW" altLang="en-US" sz="1100" dirty="0">
                <a:solidFill>
                  <a:srgbClr val="000000"/>
                </a:solidFill>
                <a:latin typeface="Times New Roman" pitchFamily="18" charset="0"/>
                <a:cs typeface="Times New Roman" pitchFamily="18" charset="0"/>
              </a:rPr>
              <a:t>）</a:t>
            </a:r>
          </a:p>
        </p:txBody>
      </p:sp>
      <p:sp>
        <p:nvSpPr>
          <p:cNvPr id="5" name="左大括号 4">
            <a:extLst>
              <a:ext uri="{FF2B5EF4-FFF2-40B4-BE49-F238E27FC236}">
                <a16:creationId xmlns:a16="http://schemas.microsoft.com/office/drawing/2014/main" id="{5A76BC1A-B10A-639C-286D-11326880872E}"/>
              </a:ext>
            </a:extLst>
          </p:cNvPr>
          <p:cNvSpPr/>
          <p:nvPr/>
        </p:nvSpPr>
        <p:spPr>
          <a:xfrm>
            <a:off x="4106885" y="2325096"/>
            <a:ext cx="216744" cy="218893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04B7BEE-6F6F-9B96-428B-B84D536324BA}"/>
              </a:ext>
            </a:extLst>
          </p:cNvPr>
          <p:cNvSpPr/>
          <p:nvPr/>
        </p:nvSpPr>
        <p:spPr>
          <a:xfrm>
            <a:off x="4382086" y="2596227"/>
            <a:ext cx="609703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、顧客關係管理資訊系統（</a:t>
            </a:r>
            <a:r>
              <a:rPr lang="en-US" altLang="zh-TW" sz="1100" dirty="0">
                <a:solidFill>
                  <a:srgbClr val="000000"/>
                </a:solidFill>
                <a:latin typeface="Times New Roman" pitchFamily="18" charset="0"/>
                <a:cs typeface="Times New Roman" pitchFamily="18" charset="0"/>
              </a:rPr>
              <a:t>Customer Relationship Management, CRM</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B77D6649-F434-D4A3-8B5A-791937E30A86}"/>
              </a:ext>
            </a:extLst>
          </p:cNvPr>
          <p:cNvSpPr/>
          <p:nvPr/>
        </p:nvSpPr>
        <p:spPr>
          <a:xfrm>
            <a:off x="4382088" y="2916274"/>
            <a:ext cx="609703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、設店地理資訊系統（</a:t>
            </a:r>
            <a:r>
              <a:rPr lang="en-US" altLang="zh-TW" sz="1100" dirty="0">
                <a:solidFill>
                  <a:srgbClr val="000000"/>
                </a:solidFill>
                <a:latin typeface="Times New Roman" pitchFamily="18" charset="0"/>
                <a:cs typeface="Times New Roman" pitchFamily="18" charset="0"/>
              </a:rPr>
              <a:t>Geographic Information System, GIS</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B0E5D3C8-D503-CE06-B4BD-E43C9BDAFCFF}"/>
              </a:ext>
            </a:extLst>
          </p:cNvPr>
          <p:cNvSpPr/>
          <p:nvPr/>
        </p:nvSpPr>
        <p:spPr>
          <a:xfrm>
            <a:off x="4382087" y="3236330"/>
            <a:ext cx="609703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、各種通路每日銷售狀況情報系統（</a:t>
            </a:r>
            <a:r>
              <a:rPr lang="en-US" altLang="zh-TW" sz="1100" dirty="0">
                <a:solidFill>
                  <a:srgbClr val="000000"/>
                </a:solidFill>
                <a:latin typeface="Times New Roman" pitchFamily="18" charset="0"/>
                <a:cs typeface="Times New Roman" pitchFamily="18" charset="0"/>
              </a:rPr>
              <a:t>Digital Signage Information System, DSIS</a:t>
            </a:r>
            <a:r>
              <a:rPr lang="zh-TW" altLang="en-US" sz="1100" dirty="0">
                <a:solidFill>
                  <a:srgbClr val="000000"/>
                </a:solidFill>
                <a:latin typeface="Times New Roman" pitchFamily="18" charset="0"/>
                <a:cs typeface="Times New Roman" pitchFamily="18" charset="0"/>
              </a:rPr>
              <a:t>）</a:t>
            </a:r>
          </a:p>
        </p:txBody>
      </p:sp>
      <p:sp>
        <p:nvSpPr>
          <p:cNvPr id="11" name="矩形 10">
            <a:extLst>
              <a:ext uri="{FF2B5EF4-FFF2-40B4-BE49-F238E27FC236}">
                <a16:creationId xmlns:a16="http://schemas.microsoft.com/office/drawing/2014/main" id="{21C33FBF-376F-04E7-4037-6A592AC2DFDA}"/>
              </a:ext>
            </a:extLst>
          </p:cNvPr>
          <p:cNvSpPr/>
          <p:nvPr/>
        </p:nvSpPr>
        <p:spPr>
          <a:xfrm>
            <a:off x="4382085" y="3556367"/>
            <a:ext cx="609703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、廣告播出後效益評估資訊系統（</a:t>
            </a:r>
            <a:r>
              <a:rPr lang="en-US" altLang="zh-TW" sz="1100" dirty="0">
                <a:solidFill>
                  <a:srgbClr val="000000"/>
                </a:solidFill>
                <a:latin typeface="Times New Roman" pitchFamily="18" charset="0"/>
                <a:cs typeface="Times New Roman" pitchFamily="18" charset="0"/>
              </a:rPr>
              <a:t>Advertising Effect</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C9056184-AF4D-D021-0087-4841592B20D5}"/>
              </a:ext>
            </a:extLst>
          </p:cNvPr>
          <p:cNvSpPr/>
          <p:nvPr/>
        </p:nvSpPr>
        <p:spPr>
          <a:xfrm>
            <a:off x="4382086" y="3886142"/>
            <a:ext cx="609703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、市場調查系統（</a:t>
            </a:r>
            <a:r>
              <a:rPr lang="en-US" altLang="zh-TW" sz="1100" dirty="0">
                <a:solidFill>
                  <a:srgbClr val="000000"/>
                </a:solidFill>
                <a:latin typeface="Times New Roman" pitchFamily="18" charset="0"/>
                <a:cs typeface="Times New Roman" pitchFamily="18" charset="0"/>
              </a:rPr>
              <a:t>Market Survey</a:t>
            </a:r>
            <a:r>
              <a:rPr lang="zh-TW" altLang="en-US" sz="1100" dirty="0">
                <a:solidFill>
                  <a:srgbClr val="000000"/>
                </a:solidFill>
                <a:latin typeface="Times New Roman" pitchFamily="18" charset="0"/>
                <a:cs typeface="Times New Roman" pitchFamily="18" charset="0"/>
              </a:rPr>
              <a:t>）：促進度、品牌形象度、品牌知名度、忠誠度等市場調查。</a:t>
            </a:r>
          </a:p>
        </p:txBody>
      </p:sp>
      <p:sp>
        <p:nvSpPr>
          <p:cNvPr id="13" name="矩形 12">
            <a:extLst>
              <a:ext uri="{FF2B5EF4-FFF2-40B4-BE49-F238E27FC236}">
                <a16:creationId xmlns:a16="http://schemas.microsoft.com/office/drawing/2014/main" id="{167B6F29-0A28-46E9-2444-DA1E9A7E17CC}"/>
              </a:ext>
            </a:extLst>
          </p:cNvPr>
          <p:cNvSpPr/>
          <p:nvPr/>
        </p:nvSpPr>
        <p:spPr>
          <a:xfrm>
            <a:off x="4382085" y="4199911"/>
            <a:ext cx="609703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、顧客系統（</a:t>
            </a:r>
            <a:r>
              <a:rPr lang="en-US" altLang="zh-TW" sz="1100" dirty="0">
                <a:solidFill>
                  <a:srgbClr val="000000"/>
                </a:solidFill>
                <a:latin typeface="Times New Roman" pitchFamily="18" charset="0"/>
                <a:cs typeface="Times New Roman" pitchFamily="18" charset="0"/>
              </a:rPr>
              <a:t>Data-bank</a:t>
            </a:r>
            <a:r>
              <a:rPr lang="zh-TW" altLang="en-US" sz="1100" dirty="0">
                <a:solidFill>
                  <a:srgbClr val="000000"/>
                </a:solidFill>
                <a:latin typeface="Times New Roman" pitchFamily="18" charset="0"/>
                <a:cs typeface="Times New Roman" pitchFamily="18" charset="0"/>
              </a:rPr>
              <a:t>）：顧客反應、顧客建議、顧客抱怨等資料庫。</a:t>
            </a:r>
          </a:p>
        </p:txBody>
      </p:sp>
    </p:spTree>
    <p:extLst>
      <p:ext uri="{BB962C8B-B14F-4D97-AF65-F5344CB8AC3E}">
        <p14:creationId xmlns:p14="http://schemas.microsoft.com/office/powerpoint/2010/main" val="29683906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銷預算</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Budget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461253" y="559473"/>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如何分配行銷預算</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Budget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總額</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各種媒體與活動預算的九種分配項目</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9DA00E57-7849-277E-A9C9-26CA2E12324E}"/>
              </a:ext>
            </a:extLst>
          </p:cNvPr>
          <p:cNvSpPr/>
          <p:nvPr/>
        </p:nvSpPr>
        <p:spPr>
          <a:xfrm>
            <a:off x="136184" y="3240198"/>
            <a:ext cx="248673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各種媒體與活動預算的九種分配項目</a:t>
            </a:r>
          </a:p>
        </p:txBody>
      </p:sp>
      <p:sp>
        <p:nvSpPr>
          <p:cNvPr id="3" name="矩形 2">
            <a:extLst>
              <a:ext uri="{FF2B5EF4-FFF2-40B4-BE49-F238E27FC236}">
                <a16:creationId xmlns:a16="http://schemas.microsoft.com/office/drawing/2014/main" id="{8052A189-011D-0F06-F9E0-1D773E1B5D8D}"/>
              </a:ext>
            </a:extLst>
          </p:cNvPr>
          <p:cNvSpPr/>
          <p:nvPr/>
        </p:nvSpPr>
        <p:spPr>
          <a:xfrm>
            <a:off x="2898119" y="935658"/>
            <a:ext cx="8405423" cy="778739"/>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、媒體預算分配（六大廣告媒體）</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電視（無缐</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有缐：膠片廣告（</a:t>
            </a:r>
            <a:r>
              <a:rPr lang="en-US" altLang="zh-TW" sz="1000" dirty="0">
                <a:solidFill>
                  <a:srgbClr val="000000"/>
                </a:solidFill>
                <a:latin typeface="Times New Roman" pitchFamily="18" charset="0"/>
                <a:cs typeface="Times New Roman" pitchFamily="18" charset="0"/>
              </a:rPr>
              <a:t>commercial film, CF</a:t>
            </a:r>
            <a:r>
              <a:rPr lang="zh-TW" altLang="en-US" sz="1000" dirty="0">
                <a:solidFill>
                  <a:srgbClr val="000000"/>
                </a:solidFill>
                <a:latin typeface="Times New Roman" pitchFamily="18" charset="0"/>
                <a:cs typeface="Times New Roman" pitchFamily="18" charset="0"/>
              </a:rPr>
              <a:t>）託播及置入行銷）</a:t>
            </a:r>
            <a:r>
              <a:rPr lang="zh-CN"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、報紙</a:t>
            </a:r>
            <a:r>
              <a:rPr lang="zh-CN"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、雜誌</a:t>
            </a:r>
            <a:r>
              <a:rPr lang="zh-CN"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、廣播</a:t>
            </a:r>
            <a:r>
              <a:rPr lang="zh-CN"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、網路</a:t>
            </a:r>
            <a:r>
              <a:rPr lang="zh-CN"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(6)</a:t>
            </a:r>
            <a:r>
              <a:rPr lang="zh-TW" altLang="en-US" sz="1000" dirty="0">
                <a:solidFill>
                  <a:srgbClr val="000000"/>
                </a:solidFill>
                <a:latin typeface="Times New Roman" pitchFamily="18" charset="0"/>
                <a:cs typeface="Times New Roman" pitchFamily="18" charset="0"/>
              </a:rPr>
              <a:t>、戶外廣告（公交車</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捷運高鐵</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廣告看板）。</a:t>
            </a:r>
          </a:p>
        </p:txBody>
      </p:sp>
      <p:sp>
        <p:nvSpPr>
          <p:cNvPr id="5" name="左大括号 4">
            <a:extLst>
              <a:ext uri="{FF2B5EF4-FFF2-40B4-BE49-F238E27FC236}">
                <a16:creationId xmlns:a16="http://schemas.microsoft.com/office/drawing/2014/main" id="{375C1F10-B947-D7A7-2075-E825033333B3}"/>
              </a:ext>
            </a:extLst>
          </p:cNvPr>
          <p:cNvSpPr/>
          <p:nvPr/>
        </p:nvSpPr>
        <p:spPr>
          <a:xfrm>
            <a:off x="2622919" y="984570"/>
            <a:ext cx="190236" cy="48253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F5D4E91F-5921-8B93-767F-F7837F0CF159}"/>
              </a:ext>
            </a:extLst>
          </p:cNvPr>
          <p:cNvSpPr/>
          <p:nvPr/>
        </p:nvSpPr>
        <p:spPr>
          <a:xfrm>
            <a:off x="2898115" y="1645925"/>
            <a:ext cx="8405428" cy="778739"/>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、直接郵寄廣告（</a:t>
            </a:r>
            <a:r>
              <a:rPr lang="en-US" altLang="zh-TW" sz="1100" b="1" dirty="0">
                <a:solidFill>
                  <a:srgbClr val="000000"/>
                </a:solidFill>
                <a:latin typeface="Times New Roman" pitchFamily="18" charset="0"/>
                <a:cs typeface="Times New Roman" pitchFamily="18" charset="0"/>
              </a:rPr>
              <a:t>Direct Mail advertising, DM</a:t>
            </a:r>
            <a:r>
              <a:rPr lang="zh-TW" altLang="en-US" sz="1100" b="1" dirty="0">
                <a:solidFill>
                  <a:srgbClr val="000000"/>
                </a:solidFill>
                <a:latin typeface="Times New Roman" pitchFamily="18" charset="0"/>
                <a:cs typeface="Times New Roman" pitchFamily="18" charset="0"/>
              </a:rPr>
              <a:t>）與印刷品預算分配</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百貨公司、化妝保養品公司、郵購公司、便利商店、資訊</a:t>
            </a:r>
            <a:r>
              <a:rPr lang="en-US" altLang="zh-TW" sz="1000" dirty="0">
                <a:solidFill>
                  <a:srgbClr val="000000"/>
                </a:solidFill>
                <a:latin typeface="Times New Roman" pitchFamily="18" charset="0"/>
                <a:cs typeface="Times New Roman" pitchFamily="18" charset="0"/>
              </a:rPr>
              <a:t>3C</a:t>
            </a:r>
            <a:r>
              <a:rPr lang="zh-TW"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Computer</a:t>
            </a:r>
            <a:r>
              <a:rPr lang="zh-TW"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Communication</a:t>
            </a:r>
            <a:r>
              <a:rPr lang="zh-TW"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Consumer Electronic</a:t>
            </a:r>
            <a:r>
              <a:rPr lang="zh-TW" altLang="en-US" sz="1000" dirty="0">
                <a:solidFill>
                  <a:srgbClr val="000000"/>
                </a:solidFill>
                <a:latin typeface="Times New Roman" pitchFamily="18" charset="0"/>
                <a:cs typeface="Times New Roman" pitchFamily="18" charset="0"/>
              </a:rPr>
              <a:t>）賣場、量販店、超級市場、預售屋等常使用，比例甚高</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每次活動案需製作幾十萬份，含郵資與印刷費用支出。</a:t>
            </a:r>
          </a:p>
        </p:txBody>
      </p:sp>
      <p:sp>
        <p:nvSpPr>
          <p:cNvPr id="7" name="矩形 6">
            <a:extLst>
              <a:ext uri="{FF2B5EF4-FFF2-40B4-BE49-F238E27FC236}">
                <a16:creationId xmlns:a16="http://schemas.microsoft.com/office/drawing/2014/main" id="{EC7AE8D4-E414-C414-4337-545DE65AE75D}"/>
              </a:ext>
            </a:extLst>
          </p:cNvPr>
          <p:cNvSpPr/>
          <p:nvPr/>
        </p:nvSpPr>
        <p:spPr>
          <a:xfrm>
            <a:off x="2901360" y="2359685"/>
            <a:ext cx="8405428"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、販促（促銷）活動預算分配</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各種行業均已列入一般分配預算</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花在贈品、紅利積點、現金折價、抽獎品、滿千送百禮券、購物金、折價金、加價購等項目上的費用支出。</a:t>
            </a:r>
          </a:p>
        </p:txBody>
      </p:sp>
      <p:sp>
        <p:nvSpPr>
          <p:cNvPr id="10" name="矩形 9">
            <a:extLst>
              <a:ext uri="{FF2B5EF4-FFF2-40B4-BE49-F238E27FC236}">
                <a16:creationId xmlns:a16="http://schemas.microsoft.com/office/drawing/2014/main" id="{F9C1A6A0-B2C1-84E6-A163-F583222B7549}"/>
              </a:ext>
            </a:extLst>
          </p:cNvPr>
          <p:cNvSpPr/>
          <p:nvPr/>
        </p:nvSpPr>
        <p:spPr>
          <a:xfrm>
            <a:off x="2901360" y="2841666"/>
            <a:ext cx="8405428"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、舉辦活動預算分配</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贊助各種活動預算：事件行銷活動、運動行銷預算、公益行銷預算等專案。</a:t>
            </a:r>
          </a:p>
        </p:txBody>
      </p:sp>
      <p:sp>
        <p:nvSpPr>
          <p:cNvPr id="11" name="矩形 10">
            <a:extLst>
              <a:ext uri="{FF2B5EF4-FFF2-40B4-BE49-F238E27FC236}">
                <a16:creationId xmlns:a16="http://schemas.microsoft.com/office/drawing/2014/main" id="{B8FC11E0-4FD7-0786-C39B-8DF2586D5E67}"/>
              </a:ext>
            </a:extLst>
          </p:cNvPr>
          <p:cNvSpPr/>
          <p:nvPr/>
        </p:nvSpPr>
        <p:spPr>
          <a:xfrm>
            <a:off x="2901359" y="3323628"/>
            <a:ext cx="8405423"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5</a:t>
            </a:r>
            <a:r>
              <a:rPr lang="zh-TW" altLang="en-US" sz="1100" b="1" dirty="0">
                <a:solidFill>
                  <a:srgbClr val="000000"/>
                </a:solidFill>
                <a:latin typeface="Times New Roman" pitchFamily="18" charset="0"/>
                <a:cs typeface="Times New Roman" pitchFamily="18" charset="0"/>
              </a:rPr>
              <a:t>、通路行銷預算分配</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通路的競賽現金、出國旅遊、贈品、裝置店看板、海報及宣傳物品等。</a:t>
            </a:r>
          </a:p>
        </p:txBody>
      </p:sp>
      <p:sp>
        <p:nvSpPr>
          <p:cNvPr id="12" name="矩形 11">
            <a:extLst>
              <a:ext uri="{FF2B5EF4-FFF2-40B4-BE49-F238E27FC236}">
                <a16:creationId xmlns:a16="http://schemas.microsoft.com/office/drawing/2014/main" id="{EB1329C0-30EC-835A-D397-82F8C4668053}"/>
              </a:ext>
            </a:extLst>
          </p:cNvPr>
          <p:cNvSpPr/>
          <p:nvPr/>
        </p:nvSpPr>
        <p:spPr>
          <a:xfrm>
            <a:off x="2901360" y="3805803"/>
            <a:ext cx="8405423"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6</a:t>
            </a:r>
            <a:r>
              <a:rPr lang="zh-TW" altLang="en-US" sz="1100" b="1" dirty="0">
                <a:solidFill>
                  <a:srgbClr val="000000"/>
                </a:solidFill>
                <a:latin typeface="Times New Roman" pitchFamily="18" charset="0"/>
                <a:cs typeface="Times New Roman" pitchFamily="18" charset="0"/>
              </a:rPr>
              <a:t>、媒體公關費</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與各電視、報紙、雜誌、廣播、廣告代理商等餐敘費、禮品費等</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225C3C69-88BE-EE91-BFB5-00280560BFA4}"/>
              </a:ext>
            </a:extLst>
          </p:cNvPr>
          <p:cNvSpPr/>
          <p:nvPr/>
        </p:nvSpPr>
        <p:spPr>
          <a:xfrm>
            <a:off x="2898115" y="4287571"/>
            <a:ext cx="8405428" cy="547907"/>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7</a:t>
            </a:r>
            <a:r>
              <a:rPr lang="zh-TW" altLang="en-US" sz="1100" b="1" dirty="0">
                <a:solidFill>
                  <a:srgbClr val="000000"/>
                </a:solidFill>
                <a:latin typeface="Times New Roman" pitchFamily="18" charset="0"/>
                <a:cs typeface="Times New Roman" pitchFamily="18" charset="0"/>
              </a:rPr>
              <a:t>、代言人預算分配</a:t>
            </a:r>
            <a:endParaRPr lang="en-US" altLang="zh-TW" sz="10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國内名模、運動明星、藝人及明星等代言人，少則數百萬，多則上千萬之鉅。國外巨星的費用，甚至要五千萬到數億元之鉅。</a:t>
            </a:r>
          </a:p>
        </p:txBody>
      </p:sp>
      <p:sp>
        <p:nvSpPr>
          <p:cNvPr id="14" name="矩形 13">
            <a:extLst>
              <a:ext uri="{FF2B5EF4-FFF2-40B4-BE49-F238E27FC236}">
                <a16:creationId xmlns:a16="http://schemas.microsoft.com/office/drawing/2014/main" id="{1D395850-9F74-A33F-3500-2CB9CDC07C59}"/>
              </a:ext>
            </a:extLst>
          </p:cNvPr>
          <p:cNvSpPr/>
          <p:nvPr/>
        </p:nvSpPr>
        <p:spPr>
          <a:xfrm>
            <a:off x="2901358" y="4773146"/>
            <a:ext cx="8405423"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8</a:t>
            </a:r>
            <a:r>
              <a:rPr lang="zh-TW" altLang="en-US" sz="1100" b="1" dirty="0">
                <a:solidFill>
                  <a:srgbClr val="000000"/>
                </a:solidFill>
                <a:latin typeface="Times New Roman" pitchFamily="18" charset="0"/>
                <a:cs typeface="Times New Roman" pitchFamily="18" charset="0"/>
              </a:rPr>
              <a:t>、零售據點店頭行銷預算分配</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包括店頭營業現場促銷廣告物（</a:t>
            </a:r>
            <a:r>
              <a:rPr lang="en-US" altLang="zh-TW" sz="1000" dirty="0" err="1">
                <a:solidFill>
                  <a:srgbClr val="000000"/>
                </a:solidFill>
                <a:latin typeface="Times New Roman" pitchFamily="18" charset="0"/>
                <a:cs typeface="Times New Roman" pitchFamily="18" charset="0"/>
              </a:rPr>
              <a:t>Piont</a:t>
            </a:r>
            <a:r>
              <a:rPr lang="en-US" altLang="zh-TW" sz="1000" dirty="0">
                <a:solidFill>
                  <a:srgbClr val="000000"/>
                </a:solidFill>
                <a:latin typeface="Times New Roman" pitchFamily="18" charset="0"/>
                <a:cs typeface="Times New Roman" pitchFamily="18" charset="0"/>
              </a:rPr>
              <a:t> of purchase advertising, POP</a:t>
            </a:r>
            <a:r>
              <a:rPr lang="zh-TW" altLang="en-US" sz="1000" dirty="0">
                <a:solidFill>
                  <a:srgbClr val="000000"/>
                </a:solidFill>
                <a:latin typeface="Times New Roman" pitchFamily="18" charset="0"/>
                <a:cs typeface="Times New Roman" pitchFamily="18" charset="0"/>
              </a:rPr>
              <a:t>）、試吃活動、專區</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專櫃設計、設備等。</a:t>
            </a:r>
          </a:p>
        </p:txBody>
      </p:sp>
      <p:sp>
        <p:nvSpPr>
          <p:cNvPr id="15" name="矩形 14">
            <a:extLst>
              <a:ext uri="{FF2B5EF4-FFF2-40B4-BE49-F238E27FC236}">
                <a16:creationId xmlns:a16="http://schemas.microsoft.com/office/drawing/2014/main" id="{EE7F1B9F-55AC-B661-F885-CDE81B0246C9}"/>
              </a:ext>
            </a:extLst>
          </p:cNvPr>
          <p:cNvSpPr/>
          <p:nvPr/>
        </p:nvSpPr>
        <p:spPr>
          <a:xfrm>
            <a:off x="2898116" y="5257880"/>
            <a:ext cx="8405423"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9</a:t>
            </a:r>
            <a:r>
              <a:rPr lang="zh-TW" altLang="en-US" sz="1100" b="1" dirty="0">
                <a:solidFill>
                  <a:srgbClr val="000000"/>
                </a:solidFill>
                <a:latin typeface="Times New Roman" pitchFamily="18" charset="0"/>
                <a:cs typeface="Times New Roman" pitchFamily="18" charset="0"/>
              </a:rPr>
              <a:t>、其他預算分配</a:t>
            </a:r>
            <a:endParaRPr lang="en-US" altLang="zh-TW" sz="1100" b="1" dirty="0">
              <a:solidFill>
                <a:srgbClr val="000000"/>
              </a:solidFill>
              <a:latin typeface="Times New Roman" pitchFamily="18" charset="0"/>
              <a:cs typeface="Times New Roman" pitchFamily="18" charset="0"/>
            </a:endParaRPr>
          </a:p>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、國内展會（資訊展、家電展、美容展、畫展、食品展、連續特展等）</a:t>
            </a:r>
            <a:r>
              <a:rPr lang="zh-CN"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、國外參展（資訊電腦展、消費電子展等）</a:t>
            </a:r>
            <a:r>
              <a:rPr lang="zh-CN" altLang="en-US" sz="10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、國外設計競賽</a:t>
            </a:r>
            <a:r>
              <a:rPr lang="zh-CN" altLang="en-US" sz="1000" dirty="0">
                <a:solidFill>
                  <a:srgbClr val="000000"/>
                </a:solidFill>
                <a:latin typeface="Times New Roman" pitchFamily="18" charset="0"/>
                <a:cs typeface="Times New Roman" pitchFamily="18" charset="0"/>
              </a:rPr>
              <a:t>等</a:t>
            </a:r>
            <a:r>
              <a:rPr lang="zh-TW" altLang="en-US" sz="10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5812797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銷預算</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Budget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424767" y="852078"/>
            <a:ext cx="8234799"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如何分配行銷預算</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Budget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總額</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廣告媒體預算規劃的經驗法則</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02965AD6-B198-6631-5247-16D407CC23AF}"/>
              </a:ext>
            </a:extLst>
          </p:cNvPr>
          <p:cNvSpPr/>
          <p:nvPr/>
        </p:nvSpPr>
        <p:spPr>
          <a:xfrm>
            <a:off x="539548" y="3093091"/>
            <a:ext cx="1867216" cy="293991"/>
          </a:xfrm>
          <a:prstGeom prst="rect">
            <a:avLst/>
          </a:prstGeom>
        </p:spPr>
        <p:txBody>
          <a:bodyPr wrap="square">
            <a:spAutoFit/>
          </a:bodyPr>
          <a:lstStyle/>
          <a:p>
            <a:pPr algn="ctr">
              <a:lnSpc>
                <a:spcPct val="150000"/>
              </a:lnSpc>
            </a:pPr>
            <a:r>
              <a:rPr lang="zh-TW" altLang="en-US" sz="1000" dirty="0">
                <a:solidFill>
                  <a:srgbClr val="000000"/>
                </a:solidFill>
                <a:latin typeface="Times New Roman" pitchFamily="18" charset="0"/>
                <a:cs typeface="Times New Roman" pitchFamily="18" charset="0"/>
              </a:rPr>
              <a:t>廣告媒體預算規劃的經驗法則</a:t>
            </a:r>
          </a:p>
        </p:txBody>
      </p:sp>
      <p:sp>
        <p:nvSpPr>
          <p:cNvPr id="17" name="矩形 16">
            <a:extLst>
              <a:ext uri="{FF2B5EF4-FFF2-40B4-BE49-F238E27FC236}">
                <a16:creationId xmlns:a16="http://schemas.microsoft.com/office/drawing/2014/main" id="{705AAF44-A700-A2AE-D98C-7EA02F2EDD79}"/>
              </a:ext>
            </a:extLst>
          </p:cNvPr>
          <p:cNvSpPr/>
          <p:nvPr/>
        </p:nvSpPr>
        <p:spPr>
          <a:xfrm>
            <a:off x="2677442" y="1601432"/>
            <a:ext cx="8386148"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a:t>
            </a:r>
            <a:r>
              <a:rPr lang="zh-TW" altLang="en-US" sz="1000" dirty="0">
                <a:solidFill>
                  <a:srgbClr val="000000"/>
                </a:solidFill>
                <a:latin typeface="Times New Roman" pitchFamily="18" charset="0"/>
                <a:cs typeface="Times New Roman" pitchFamily="18" charset="0"/>
              </a:rPr>
              <a:t>、若有新產品</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新品牌上市，則通常會占全部行銷預算的較高比例，而略影響原有的品牌。</a:t>
            </a:r>
          </a:p>
        </p:txBody>
      </p:sp>
      <p:sp>
        <p:nvSpPr>
          <p:cNvPr id="18" name="左大括号 17">
            <a:extLst>
              <a:ext uri="{FF2B5EF4-FFF2-40B4-BE49-F238E27FC236}">
                <a16:creationId xmlns:a16="http://schemas.microsoft.com/office/drawing/2014/main" id="{EC312652-8FE6-B21C-37B8-85BC8EAFC0B4}"/>
              </a:ext>
            </a:extLst>
          </p:cNvPr>
          <p:cNvSpPr/>
          <p:nvPr/>
        </p:nvSpPr>
        <p:spPr>
          <a:xfrm>
            <a:off x="2402238" y="1650343"/>
            <a:ext cx="264989" cy="313778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sp>
        <p:nvSpPr>
          <p:cNvPr id="19" name="矩形 18">
            <a:extLst>
              <a:ext uri="{FF2B5EF4-FFF2-40B4-BE49-F238E27FC236}">
                <a16:creationId xmlns:a16="http://schemas.microsoft.com/office/drawing/2014/main" id="{A44E3B05-D505-DB52-FFCE-0E0625C3FF9C}"/>
              </a:ext>
            </a:extLst>
          </p:cNvPr>
          <p:cNvSpPr/>
          <p:nvPr/>
        </p:nvSpPr>
        <p:spPr>
          <a:xfrm>
            <a:off x="2677439" y="1921473"/>
            <a:ext cx="838615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2</a:t>
            </a:r>
            <a:r>
              <a:rPr lang="zh-TW" altLang="en-US" sz="1000" dirty="0">
                <a:solidFill>
                  <a:srgbClr val="000000"/>
                </a:solidFill>
                <a:latin typeface="Times New Roman" pitchFamily="18" charset="0"/>
                <a:cs typeface="Times New Roman" pitchFamily="18" charset="0"/>
              </a:rPr>
              <a:t>、考量要達成的重點是什麽？目的是打響品牌？强化企業形象？提升銷售業績？因此需要不同的媒體宣傳規劃方式。</a:t>
            </a:r>
          </a:p>
        </p:txBody>
      </p:sp>
      <p:sp>
        <p:nvSpPr>
          <p:cNvPr id="20" name="矩形 19">
            <a:extLst>
              <a:ext uri="{FF2B5EF4-FFF2-40B4-BE49-F238E27FC236}">
                <a16:creationId xmlns:a16="http://schemas.microsoft.com/office/drawing/2014/main" id="{B6ABC5C7-333A-DB69-D3F4-D5B0B535F153}"/>
              </a:ext>
            </a:extLst>
          </p:cNvPr>
          <p:cNvSpPr/>
          <p:nvPr/>
        </p:nvSpPr>
        <p:spPr>
          <a:xfrm>
            <a:off x="2677440" y="2241520"/>
            <a:ext cx="8386153"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a:t>
            </a:r>
            <a:r>
              <a:rPr lang="zh-TW" altLang="en-US" sz="1000" dirty="0">
                <a:solidFill>
                  <a:srgbClr val="000000"/>
                </a:solidFill>
                <a:latin typeface="Times New Roman" pitchFamily="18" charset="0"/>
                <a:cs typeface="Times New Roman" pitchFamily="18" charset="0"/>
              </a:rPr>
              <a:t>、如果預算不足，新品牌可考慮利用電視廣告，可以較快提高知名度。</a:t>
            </a:r>
          </a:p>
        </p:txBody>
      </p:sp>
      <p:sp>
        <p:nvSpPr>
          <p:cNvPr id="21" name="矩形 20">
            <a:extLst>
              <a:ext uri="{FF2B5EF4-FFF2-40B4-BE49-F238E27FC236}">
                <a16:creationId xmlns:a16="http://schemas.microsoft.com/office/drawing/2014/main" id="{4C24CFD6-FFF8-BBC7-C2EB-172BAFAEC072}"/>
              </a:ext>
            </a:extLst>
          </p:cNvPr>
          <p:cNvSpPr/>
          <p:nvPr/>
        </p:nvSpPr>
        <p:spPr>
          <a:xfrm>
            <a:off x="2677440" y="2561576"/>
            <a:ext cx="8386153"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a:t>
            </a:r>
            <a:r>
              <a:rPr lang="zh-TW" altLang="en-US" sz="1000" dirty="0">
                <a:solidFill>
                  <a:srgbClr val="000000"/>
                </a:solidFill>
                <a:latin typeface="Times New Roman" pitchFamily="18" charset="0"/>
                <a:cs typeface="Times New Roman" pitchFamily="18" charset="0"/>
              </a:rPr>
              <a:t>、廣告仍是最佳方式，尤其在快速打響知名度或品牌形象、企業形象。</a:t>
            </a:r>
          </a:p>
        </p:txBody>
      </p:sp>
      <p:sp>
        <p:nvSpPr>
          <p:cNvPr id="22" name="矩形 21">
            <a:extLst>
              <a:ext uri="{FF2B5EF4-FFF2-40B4-BE49-F238E27FC236}">
                <a16:creationId xmlns:a16="http://schemas.microsoft.com/office/drawing/2014/main" id="{5666CB0C-0C59-D039-8A75-38DB1A537D51}"/>
              </a:ext>
            </a:extLst>
          </p:cNvPr>
          <p:cNvSpPr/>
          <p:nvPr/>
        </p:nvSpPr>
        <p:spPr>
          <a:xfrm>
            <a:off x="2677440" y="2881613"/>
            <a:ext cx="838614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a:t>
            </a:r>
            <a:r>
              <a:rPr lang="zh-TW" altLang="en-US" sz="1000" dirty="0">
                <a:solidFill>
                  <a:srgbClr val="000000"/>
                </a:solidFill>
                <a:latin typeface="Times New Roman" pitchFamily="18" charset="0"/>
                <a:cs typeface="Times New Roman" pitchFamily="18" charset="0"/>
              </a:rPr>
              <a:t>、上半年度可以分配較少預算，例如</a:t>
            </a:r>
            <a:r>
              <a:rPr lang="en-US" altLang="zh-TW" sz="1000" dirty="0">
                <a:solidFill>
                  <a:srgbClr val="000000"/>
                </a:solidFill>
                <a:latin typeface="Times New Roman" pitchFamily="18" charset="0"/>
                <a:cs typeface="Times New Roman" pitchFamily="18" charset="0"/>
              </a:rPr>
              <a:t>40%</a:t>
            </a:r>
            <a:r>
              <a:rPr lang="zh-TW" altLang="en-US" sz="1000" dirty="0">
                <a:solidFill>
                  <a:srgbClr val="000000"/>
                </a:solidFill>
                <a:latin typeface="Times New Roman" pitchFamily="18" charset="0"/>
                <a:cs typeface="Times New Roman" pitchFamily="18" charset="0"/>
              </a:rPr>
              <a:t>，下半年度</a:t>
            </a:r>
            <a:r>
              <a:rPr lang="en-US" altLang="zh-TW" sz="1000" dirty="0">
                <a:solidFill>
                  <a:srgbClr val="000000"/>
                </a:solidFill>
                <a:latin typeface="Times New Roman" pitchFamily="18" charset="0"/>
                <a:cs typeface="Times New Roman" pitchFamily="18" charset="0"/>
              </a:rPr>
              <a:t>60%</a:t>
            </a:r>
            <a:r>
              <a:rPr lang="zh-TW" altLang="en-US" sz="1000" dirty="0">
                <a:solidFill>
                  <a:srgbClr val="000000"/>
                </a:solidFill>
                <a:latin typeface="Times New Roman" pitchFamily="18" charset="0"/>
                <a:cs typeface="Times New Roman" pitchFamily="18" charset="0"/>
              </a:rPr>
              <a:t>，可以加强火力達成業績。</a:t>
            </a:r>
          </a:p>
        </p:txBody>
      </p:sp>
      <p:sp>
        <p:nvSpPr>
          <p:cNvPr id="23" name="矩形 22">
            <a:extLst>
              <a:ext uri="{FF2B5EF4-FFF2-40B4-BE49-F238E27FC236}">
                <a16:creationId xmlns:a16="http://schemas.microsoft.com/office/drawing/2014/main" id="{5E4CC711-D438-B250-F60D-9C2585A82CEB}"/>
              </a:ext>
            </a:extLst>
          </p:cNvPr>
          <p:cNvSpPr/>
          <p:nvPr/>
        </p:nvSpPr>
        <p:spPr>
          <a:xfrm>
            <a:off x="2677441" y="3211388"/>
            <a:ext cx="8386148" cy="293991"/>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a:t>
            </a:r>
            <a:r>
              <a:rPr lang="zh-TW" altLang="en-US" sz="1000" dirty="0">
                <a:solidFill>
                  <a:srgbClr val="000000"/>
                </a:solidFill>
                <a:latin typeface="Times New Roman" pitchFamily="18" charset="0"/>
                <a:cs typeface="Times New Roman" pitchFamily="18" charset="0"/>
              </a:rPr>
              <a:t>、每一季强打不同重點。例如，這一季主打電視廣告，下一季打通路促銷。</a:t>
            </a:r>
          </a:p>
        </p:txBody>
      </p:sp>
      <p:sp>
        <p:nvSpPr>
          <p:cNvPr id="24" name="矩形 23">
            <a:extLst>
              <a:ext uri="{FF2B5EF4-FFF2-40B4-BE49-F238E27FC236}">
                <a16:creationId xmlns:a16="http://schemas.microsoft.com/office/drawing/2014/main" id="{4C128BE9-8CBC-8D84-6226-5DA9CEE71221}"/>
              </a:ext>
            </a:extLst>
          </p:cNvPr>
          <p:cNvSpPr/>
          <p:nvPr/>
        </p:nvSpPr>
        <p:spPr>
          <a:xfrm>
            <a:off x="2674196" y="3533997"/>
            <a:ext cx="8386154"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7</a:t>
            </a:r>
            <a:r>
              <a:rPr lang="zh-TW" altLang="en-US" sz="1000" dirty="0">
                <a:solidFill>
                  <a:srgbClr val="000000"/>
                </a:solidFill>
                <a:latin typeface="Times New Roman" pitchFamily="18" charset="0"/>
                <a:cs typeface="Times New Roman" pitchFamily="18" charset="0"/>
              </a:rPr>
              <a:t>、預想看到廣告的希望人數，或購買產品的人數，媒體服務公司就能提供協助，估算出需要的廣告量。</a:t>
            </a:r>
          </a:p>
        </p:txBody>
      </p:sp>
      <p:sp>
        <p:nvSpPr>
          <p:cNvPr id="25" name="矩形 24">
            <a:extLst>
              <a:ext uri="{FF2B5EF4-FFF2-40B4-BE49-F238E27FC236}">
                <a16:creationId xmlns:a16="http://schemas.microsoft.com/office/drawing/2014/main" id="{B3926565-C92B-F4FE-44EF-C008333FC700}"/>
              </a:ext>
            </a:extLst>
          </p:cNvPr>
          <p:cNvSpPr/>
          <p:nvPr/>
        </p:nvSpPr>
        <p:spPr>
          <a:xfrm>
            <a:off x="2674195" y="3854038"/>
            <a:ext cx="838615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8</a:t>
            </a:r>
            <a:r>
              <a:rPr lang="zh-TW" altLang="en-US" sz="1000" dirty="0">
                <a:solidFill>
                  <a:srgbClr val="000000"/>
                </a:solidFill>
                <a:latin typeface="Times New Roman" pitchFamily="18" charset="0"/>
                <a:cs typeface="Times New Roman" pitchFamily="18" charset="0"/>
              </a:rPr>
              <a:t>、各種媒體有不同產業別的適用優點。例如，預售屋及量販店促銷活動可用報紙廣告。日用消費品可用電視廣告；數位科技產品可用網路廣告等。</a:t>
            </a:r>
          </a:p>
        </p:txBody>
      </p:sp>
      <p:sp>
        <p:nvSpPr>
          <p:cNvPr id="26" name="矩形 25">
            <a:extLst>
              <a:ext uri="{FF2B5EF4-FFF2-40B4-BE49-F238E27FC236}">
                <a16:creationId xmlns:a16="http://schemas.microsoft.com/office/drawing/2014/main" id="{70F983FA-A006-2BD0-9DF1-48DC0FAC827E}"/>
              </a:ext>
            </a:extLst>
          </p:cNvPr>
          <p:cNvSpPr/>
          <p:nvPr/>
        </p:nvSpPr>
        <p:spPr>
          <a:xfrm>
            <a:off x="2674196" y="4174085"/>
            <a:ext cx="838615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9</a:t>
            </a:r>
            <a:r>
              <a:rPr lang="zh-TW" altLang="en-US" sz="1000" dirty="0">
                <a:solidFill>
                  <a:srgbClr val="000000"/>
                </a:solidFill>
                <a:latin typeface="Times New Roman" pitchFamily="18" charset="0"/>
                <a:cs typeface="Times New Roman" pitchFamily="18" charset="0"/>
              </a:rPr>
              <a:t>、耐克（</a:t>
            </a:r>
            <a:r>
              <a:rPr lang="en-US" altLang="zh-TW" sz="1000" dirty="0">
                <a:solidFill>
                  <a:srgbClr val="000000"/>
                </a:solidFill>
                <a:latin typeface="Times New Roman" pitchFamily="18" charset="0"/>
                <a:cs typeface="Times New Roman" pitchFamily="18" charset="0"/>
              </a:rPr>
              <a:t>NIKE</a:t>
            </a:r>
            <a:r>
              <a:rPr lang="zh-TW" altLang="en-US" sz="1000" dirty="0">
                <a:solidFill>
                  <a:srgbClr val="000000"/>
                </a:solidFill>
                <a:latin typeface="Times New Roman" pitchFamily="18" charset="0"/>
                <a:cs typeface="Times New Roman" pitchFamily="18" charset="0"/>
              </a:rPr>
              <a:t>）的預算規劃方式：先規劃一張品牌地圖，定下今年幾個主力項目，檢討必須加强的地方，再針對問題投入預算。</a:t>
            </a:r>
          </a:p>
        </p:txBody>
      </p:sp>
      <p:sp>
        <p:nvSpPr>
          <p:cNvPr id="27" name="矩形 26">
            <a:extLst>
              <a:ext uri="{FF2B5EF4-FFF2-40B4-BE49-F238E27FC236}">
                <a16:creationId xmlns:a16="http://schemas.microsoft.com/office/drawing/2014/main" id="{32B30B00-2DBF-FE91-B3EA-6796C6497E59}"/>
              </a:ext>
            </a:extLst>
          </p:cNvPr>
          <p:cNvSpPr/>
          <p:nvPr/>
        </p:nvSpPr>
        <p:spPr>
          <a:xfrm>
            <a:off x="2674196" y="4494141"/>
            <a:ext cx="8386153" cy="293991"/>
          </a:xfrm>
          <a:prstGeom prst="rect">
            <a:avLst/>
          </a:prstGeom>
        </p:spPr>
        <p:txBody>
          <a:bodyPr wrap="square">
            <a:spAutoFit/>
          </a:bodyPr>
          <a:lstStyle/>
          <a:p>
            <a:pPr>
              <a:lnSpc>
                <a:spcPct val="150000"/>
              </a:lnSpc>
            </a:pPr>
            <a:r>
              <a:rPr lang="en-US" altLang="zh-TW" sz="1000" dirty="0">
                <a:solidFill>
                  <a:srgbClr val="000000"/>
                </a:solidFill>
                <a:latin typeface="Times New Roman" pitchFamily="18" charset="0"/>
                <a:cs typeface="Times New Roman" pitchFamily="18" charset="0"/>
              </a:rPr>
              <a:t>10</a:t>
            </a:r>
            <a:r>
              <a:rPr lang="zh-TW" altLang="en-US" sz="1000" dirty="0">
                <a:solidFill>
                  <a:srgbClr val="000000"/>
                </a:solidFill>
                <a:latin typeface="Times New Roman" pitchFamily="18" charset="0"/>
                <a:cs typeface="Times New Roman" pitchFamily="18" charset="0"/>
              </a:rPr>
              <a:t>、生意不好或景氣平淡時，更不可大幅裁縮廣告，否則就死定了，業績將愈縮愈少。</a:t>
            </a:r>
          </a:p>
        </p:txBody>
      </p:sp>
    </p:spTree>
    <p:extLst>
      <p:ext uri="{BB962C8B-B14F-4D97-AF65-F5344CB8AC3E}">
        <p14:creationId xmlns:p14="http://schemas.microsoft.com/office/powerpoint/2010/main" val="30684416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銷預算</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Budget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488333" y="1312992"/>
            <a:ext cx="7821038"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如何分配行銷預算</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Budget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總額</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行銷預算的三大目標</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、提高品牌知名度</a:t>
            </a:r>
            <a:endParaRPr lang="zh-TW" altLang="en-US" sz="1100" dirty="0">
              <a:solidFill>
                <a:srgbClr val="4D4D4D"/>
              </a:solidFill>
              <a:latin typeface="Times New Roman" pitchFamily="18" charset="0"/>
              <a:cs typeface="Times New Roman" pitchFamily="18" charset="0"/>
            </a:endParaRPr>
          </a:p>
        </p:txBody>
      </p:sp>
      <p:sp>
        <p:nvSpPr>
          <p:cNvPr id="2" name="矩形 1">
            <a:extLst>
              <a:ext uri="{FF2B5EF4-FFF2-40B4-BE49-F238E27FC236}">
                <a16:creationId xmlns:a16="http://schemas.microsoft.com/office/drawing/2014/main" id="{93A994DC-5819-F302-93A6-B23A39EDC430}"/>
              </a:ext>
            </a:extLst>
          </p:cNvPr>
          <p:cNvSpPr/>
          <p:nvPr/>
        </p:nvSpPr>
        <p:spPr>
          <a:xfrm>
            <a:off x="665999" y="3093455"/>
            <a:ext cx="200210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目標：</a:t>
            </a:r>
            <a:r>
              <a:rPr lang="en-US" altLang="zh-TW" sz="1100" dirty="0">
                <a:solidFill>
                  <a:srgbClr val="000000"/>
                </a:solidFill>
                <a:latin typeface="Times New Roman" pitchFamily="18" charset="0"/>
                <a:cs typeface="Times New Roman" pitchFamily="18" charset="0"/>
              </a:rPr>
              <a:t>1</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提高品牌知名度</a:t>
            </a:r>
          </a:p>
        </p:txBody>
      </p:sp>
      <p:sp>
        <p:nvSpPr>
          <p:cNvPr id="3" name="矩形 2">
            <a:extLst>
              <a:ext uri="{FF2B5EF4-FFF2-40B4-BE49-F238E27FC236}">
                <a16:creationId xmlns:a16="http://schemas.microsoft.com/office/drawing/2014/main" id="{288A8354-27F1-AA8A-2BEC-700A67A90ADD}"/>
              </a:ext>
            </a:extLst>
          </p:cNvPr>
          <p:cNvSpPr/>
          <p:nvPr/>
        </p:nvSpPr>
        <p:spPr>
          <a:xfrm>
            <a:off x="2943311" y="2264022"/>
            <a:ext cx="791275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、民生消費品知名度：仍仰賴電視廣告有效打開知名度，其他類產品則搭配通路行銷、公關、事件活動來搭配。</a:t>
            </a:r>
          </a:p>
        </p:txBody>
      </p:sp>
      <p:sp>
        <p:nvSpPr>
          <p:cNvPr id="5" name="左大括号 4">
            <a:extLst>
              <a:ext uri="{FF2B5EF4-FFF2-40B4-BE49-F238E27FC236}">
                <a16:creationId xmlns:a16="http://schemas.microsoft.com/office/drawing/2014/main" id="{93B87697-6F32-83ED-1FB6-B8608DCB8DA3}"/>
              </a:ext>
            </a:extLst>
          </p:cNvPr>
          <p:cNvSpPr/>
          <p:nvPr/>
        </p:nvSpPr>
        <p:spPr>
          <a:xfrm>
            <a:off x="2668106" y="2312933"/>
            <a:ext cx="264989" cy="18751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80F5F783-5614-3F6B-1CDA-841D7C4BBBEA}"/>
              </a:ext>
            </a:extLst>
          </p:cNvPr>
          <p:cNvSpPr/>
          <p:nvPr/>
        </p:nvSpPr>
        <p:spPr>
          <a:xfrm>
            <a:off x="2943309" y="2584063"/>
            <a:ext cx="791276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、一般來説，一個新品牌知名度的年度電視廣告預算至少</a:t>
            </a:r>
            <a:r>
              <a:rPr lang="en-US" altLang="zh-TW" sz="1100" dirty="0">
                <a:solidFill>
                  <a:srgbClr val="000000"/>
                </a:solidFill>
                <a:latin typeface="Times New Roman" pitchFamily="18" charset="0"/>
                <a:cs typeface="Times New Roman" pitchFamily="18" charset="0"/>
              </a:rPr>
              <a:t>4000</a:t>
            </a:r>
            <a:r>
              <a:rPr lang="zh-TW" altLang="en-US" sz="1100" dirty="0">
                <a:solidFill>
                  <a:srgbClr val="000000"/>
                </a:solidFill>
                <a:latin typeface="Times New Roman" pitchFamily="18" charset="0"/>
                <a:cs typeface="Times New Roman" pitchFamily="18" charset="0"/>
              </a:rPr>
              <a:t>萬元新臺幣或以上，才有力量，太少等於無效。</a:t>
            </a:r>
          </a:p>
        </p:txBody>
      </p:sp>
      <p:sp>
        <p:nvSpPr>
          <p:cNvPr id="7" name="矩形 6">
            <a:extLst>
              <a:ext uri="{FF2B5EF4-FFF2-40B4-BE49-F238E27FC236}">
                <a16:creationId xmlns:a16="http://schemas.microsoft.com/office/drawing/2014/main" id="{024C8049-9B57-F22C-D9EE-07B87778E495}"/>
              </a:ext>
            </a:extLst>
          </p:cNvPr>
          <p:cNvSpPr/>
          <p:nvPr/>
        </p:nvSpPr>
        <p:spPr>
          <a:xfrm>
            <a:off x="2943310" y="2904110"/>
            <a:ext cx="79127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、花得起廣告宣傳預算的公司，新品上市預算分配理想組合是：電視</a:t>
            </a:r>
            <a:r>
              <a:rPr lang="en-US" altLang="zh-TW" sz="1100" dirty="0">
                <a:solidFill>
                  <a:srgbClr val="000000"/>
                </a:solidFill>
                <a:latin typeface="Times New Roman" pitchFamily="18" charset="0"/>
                <a:cs typeface="Times New Roman" pitchFamily="18" charset="0"/>
              </a:rPr>
              <a:t>80%</a:t>
            </a:r>
            <a:r>
              <a:rPr lang="zh-TW" altLang="en-US" sz="1100" dirty="0">
                <a:solidFill>
                  <a:srgbClr val="000000"/>
                </a:solidFill>
                <a:latin typeface="Times New Roman" pitchFamily="18" charset="0"/>
                <a:cs typeface="Times New Roman" pitchFamily="18" charset="0"/>
              </a:rPr>
              <a:t>、平面</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戶外</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公關</a:t>
            </a: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，其他通路及店頭行銷</a:t>
            </a:r>
            <a:r>
              <a:rPr lang="en-US" altLang="zh-TW"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23F7A45F-B297-92DA-F8DE-9F36F1B02E96}"/>
              </a:ext>
            </a:extLst>
          </p:cNvPr>
          <p:cNvSpPr/>
          <p:nvPr/>
        </p:nvSpPr>
        <p:spPr>
          <a:xfrm>
            <a:off x="2943310" y="3224166"/>
            <a:ext cx="79127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、利用高度創意事件行銷活動，結合媒體公關充分報導，亦可以打響知名度。</a:t>
            </a:r>
          </a:p>
        </p:txBody>
      </p:sp>
      <p:sp>
        <p:nvSpPr>
          <p:cNvPr id="11" name="矩形 10">
            <a:extLst>
              <a:ext uri="{FF2B5EF4-FFF2-40B4-BE49-F238E27FC236}">
                <a16:creationId xmlns:a16="http://schemas.microsoft.com/office/drawing/2014/main" id="{602BBF94-6398-E2C9-199B-94A8F1DBFEEC}"/>
              </a:ext>
            </a:extLst>
          </p:cNvPr>
          <p:cNvSpPr/>
          <p:nvPr/>
        </p:nvSpPr>
        <p:spPr>
          <a:xfrm>
            <a:off x="2943309" y="3544203"/>
            <a:ext cx="791275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、網路病毒式行銷（</a:t>
            </a:r>
            <a:r>
              <a:rPr lang="en-US" altLang="zh-TW" sz="1100" dirty="0">
                <a:solidFill>
                  <a:srgbClr val="000000"/>
                </a:solidFill>
                <a:latin typeface="Times New Roman" pitchFamily="18" charset="0"/>
                <a:cs typeface="Times New Roman" pitchFamily="18" charset="0"/>
              </a:rPr>
              <a:t>E-mail</a:t>
            </a:r>
            <a:r>
              <a:rPr lang="zh-TW" altLang="en-US" sz="1100" dirty="0">
                <a:solidFill>
                  <a:srgbClr val="000000"/>
                </a:solidFill>
                <a:latin typeface="Times New Roman" pitchFamily="18" charset="0"/>
                <a:cs typeface="Times New Roman" pitchFamily="18" charset="0"/>
              </a:rPr>
              <a:t>多人轉寄），亦有助於打開知名度。</a:t>
            </a:r>
          </a:p>
        </p:txBody>
      </p:sp>
      <p:sp>
        <p:nvSpPr>
          <p:cNvPr id="12" name="矩形 11">
            <a:extLst>
              <a:ext uri="{FF2B5EF4-FFF2-40B4-BE49-F238E27FC236}">
                <a16:creationId xmlns:a16="http://schemas.microsoft.com/office/drawing/2014/main" id="{CE57B509-BD9A-4153-D78F-2C596C3549B9}"/>
              </a:ext>
            </a:extLst>
          </p:cNvPr>
          <p:cNvSpPr/>
          <p:nvPr/>
        </p:nvSpPr>
        <p:spPr>
          <a:xfrm>
            <a:off x="2943310" y="3873978"/>
            <a:ext cx="791275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、廣告託播需注意頻道、節目別、時段別、星期別等，做出最佳決定。</a:t>
            </a:r>
          </a:p>
        </p:txBody>
      </p:sp>
    </p:spTree>
    <p:extLst>
      <p:ext uri="{BB962C8B-B14F-4D97-AF65-F5344CB8AC3E}">
        <p14:creationId xmlns:p14="http://schemas.microsoft.com/office/powerpoint/2010/main" val="599172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行</a:t>
            </a:r>
            <a:r>
              <a:rPr lang="zh-TW" altLang="en-US" sz="900" dirty="0">
                <a:solidFill>
                  <a:srgbClr val="000000"/>
                </a:solidFill>
                <a:latin typeface="Times New Roman" pitchFamily="18" charset="0"/>
                <a:cs typeface="Times New Roman" pitchFamily="18" charset="0"/>
              </a:rPr>
              <a:t>銷預算</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Budget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204A948-48AF-0AC1-5F1B-2E9D84114AF4}"/>
              </a:ext>
            </a:extLst>
          </p:cNvPr>
          <p:cNvSpPr/>
          <p:nvPr/>
        </p:nvSpPr>
        <p:spPr>
          <a:xfrm>
            <a:off x="1507788" y="936111"/>
            <a:ext cx="7821038"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如何分配行銷預算</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Budget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總額</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行銷預算的三大目標</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、拉抬銷售業績</a:t>
            </a:r>
            <a:endParaRPr lang="zh-TW" altLang="en-US" sz="1100" dirty="0">
              <a:solidFill>
                <a:srgbClr val="4D4D4D"/>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CEB43D87-1141-5200-6A58-B5E90EDB53C0}"/>
              </a:ext>
            </a:extLst>
          </p:cNvPr>
          <p:cNvSpPr/>
          <p:nvPr/>
        </p:nvSpPr>
        <p:spPr>
          <a:xfrm>
            <a:off x="990600" y="3277577"/>
            <a:ext cx="189151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目標：</a:t>
            </a:r>
            <a:r>
              <a:rPr lang="en-US" altLang="zh-TW"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拉抬銷售業績</a:t>
            </a:r>
          </a:p>
        </p:txBody>
      </p:sp>
      <p:sp>
        <p:nvSpPr>
          <p:cNvPr id="14" name="矩形 13">
            <a:extLst>
              <a:ext uri="{FF2B5EF4-FFF2-40B4-BE49-F238E27FC236}">
                <a16:creationId xmlns:a16="http://schemas.microsoft.com/office/drawing/2014/main" id="{2CA13E53-7176-2AB9-4B21-726E1C9A3C1A}"/>
              </a:ext>
            </a:extLst>
          </p:cNvPr>
          <p:cNvSpPr/>
          <p:nvPr/>
        </p:nvSpPr>
        <p:spPr>
          <a:xfrm>
            <a:off x="3157319" y="1847429"/>
            <a:ext cx="6982143"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、強打電視廣告，加上具有吸引力的廣告，可有效提升業績。</a:t>
            </a:r>
          </a:p>
        </p:txBody>
      </p:sp>
      <p:sp>
        <p:nvSpPr>
          <p:cNvPr id="15" name="左大括号 14">
            <a:extLst>
              <a:ext uri="{FF2B5EF4-FFF2-40B4-BE49-F238E27FC236}">
                <a16:creationId xmlns:a16="http://schemas.microsoft.com/office/drawing/2014/main" id="{1CC3A010-2FAA-A9A3-6F67-67333867CDF2}"/>
              </a:ext>
            </a:extLst>
          </p:cNvPr>
          <p:cNvSpPr/>
          <p:nvPr/>
        </p:nvSpPr>
        <p:spPr>
          <a:xfrm>
            <a:off x="2882114" y="1896340"/>
            <a:ext cx="264989" cy="304265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6" name="矩形 15">
            <a:extLst>
              <a:ext uri="{FF2B5EF4-FFF2-40B4-BE49-F238E27FC236}">
                <a16:creationId xmlns:a16="http://schemas.microsoft.com/office/drawing/2014/main" id="{F1A7AA74-7969-5291-7733-F04DA081A318}"/>
              </a:ext>
            </a:extLst>
          </p:cNvPr>
          <p:cNvSpPr/>
          <p:nvPr/>
        </p:nvSpPr>
        <p:spPr>
          <a:xfrm>
            <a:off x="3157317" y="2167470"/>
            <a:ext cx="6982149"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例如，王力宏代言麥當勞的麥克雞塊，該月内銷售量成長</a:t>
            </a:r>
            <a:r>
              <a:rPr lang="en-US" altLang="zh-TW" sz="1000" dirty="0">
                <a:solidFill>
                  <a:srgbClr val="000000"/>
                </a:solidFill>
                <a:latin typeface="Times New Roman" pitchFamily="18" charset="0"/>
                <a:cs typeface="Times New Roman" pitchFamily="18" charset="0"/>
              </a:rPr>
              <a:t>100%</a:t>
            </a:r>
            <a:r>
              <a:rPr lang="zh-TW" altLang="en-US" sz="1000" dirty="0">
                <a:solidFill>
                  <a:srgbClr val="000000"/>
                </a:solidFill>
                <a:latin typeface="Times New Roman" pitchFamily="18" charset="0"/>
                <a:cs typeface="Times New Roman" pitchFamily="18" charset="0"/>
              </a:rPr>
              <a:t>。肯德基薄皮嫩雞廣告推出後，業績成長</a:t>
            </a:r>
            <a:r>
              <a:rPr lang="en-US" altLang="zh-TW" sz="1000" dirty="0">
                <a:solidFill>
                  <a:srgbClr val="000000"/>
                </a:solidFill>
                <a:latin typeface="Times New Roman" pitchFamily="18" charset="0"/>
                <a:cs typeface="Times New Roman" pitchFamily="18" charset="0"/>
              </a:rPr>
              <a:t>30%</a:t>
            </a:r>
            <a:r>
              <a:rPr lang="zh-TW" altLang="en-US" sz="1000" dirty="0">
                <a:solidFill>
                  <a:srgbClr val="000000"/>
                </a:solidFill>
                <a:latin typeface="Times New Roman" pitchFamily="18" charset="0"/>
                <a:cs typeface="Times New Roman" pitchFamily="18" charset="0"/>
              </a:rPr>
              <a:t>。</a:t>
            </a:r>
          </a:p>
        </p:txBody>
      </p:sp>
      <p:sp>
        <p:nvSpPr>
          <p:cNvPr id="17" name="矩形 16">
            <a:extLst>
              <a:ext uri="{FF2B5EF4-FFF2-40B4-BE49-F238E27FC236}">
                <a16:creationId xmlns:a16="http://schemas.microsoft.com/office/drawing/2014/main" id="{4467F775-B971-EA85-2EF0-0A3D1FC28E66}"/>
              </a:ext>
            </a:extLst>
          </p:cNvPr>
          <p:cNvSpPr/>
          <p:nvPr/>
        </p:nvSpPr>
        <p:spPr>
          <a:xfrm>
            <a:off x="3157318" y="2487517"/>
            <a:ext cx="6982149"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、不景氣時期，販促活動是最具力量的行銷工具。</a:t>
            </a:r>
          </a:p>
        </p:txBody>
      </p:sp>
      <p:sp>
        <p:nvSpPr>
          <p:cNvPr id="18" name="矩形 17">
            <a:extLst>
              <a:ext uri="{FF2B5EF4-FFF2-40B4-BE49-F238E27FC236}">
                <a16:creationId xmlns:a16="http://schemas.microsoft.com/office/drawing/2014/main" id="{9E1F2BA6-2029-9A31-F252-94B6186CE578}"/>
              </a:ext>
            </a:extLst>
          </p:cNvPr>
          <p:cNvSpPr/>
          <p:nvPr/>
        </p:nvSpPr>
        <p:spPr>
          <a:xfrm>
            <a:off x="3157318" y="2807573"/>
            <a:ext cx="6982149"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利用各種節慶活動，推出全面折扣，買千送百、紅利積點轉現金折扣、送贈品、大抽獎活動、優惠組合價、免息分期付款、免費安裝、買二送一、終身保固、刷卡禮等。</a:t>
            </a:r>
          </a:p>
        </p:txBody>
      </p:sp>
      <p:sp>
        <p:nvSpPr>
          <p:cNvPr id="19" name="矩形 18">
            <a:extLst>
              <a:ext uri="{FF2B5EF4-FFF2-40B4-BE49-F238E27FC236}">
                <a16:creationId xmlns:a16="http://schemas.microsoft.com/office/drawing/2014/main" id="{E9C87D0F-05F3-B2D3-A367-BDC372495D62}"/>
              </a:ext>
            </a:extLst>
          </p:cNvPr>
          <p:cNvSpPr/>
          <p:nvPr/>
        </p:nvSpPr>
        <p:spPr>
          <a:xfrm>
            <a:off x="3157317" y="3332397"/>
            <a:ext cx="6982143"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、汽車實業是以每輛車要花多少行銷預算才能賣出去，再乘上目標銷售台數，即為年度行銷預算。</a:t>
            </a:r>
          </a:p>
        </p:txBody>
      </p:sp>
      <p:sp>
        <p:nvSpPr>
          <p:cNvPr id="20" name="矩形 19">
            <a:extLst>
              <a:ext uri="{FF2B5EF4-FFF2-40B4-BE49-F238E27FC236}">
                <a16:creationId xmlns:a16="http://schemas.microsoft.com/office/drawing/2014/main" id="{89937A19-8505-36DF-0ACA-48D58A5288CB}"/>
              </a:ext>
            </a:extLst>
          </p:cNvPr>
          <p:cNvSpPr/>
          <p:nvPr/>
        </p:nvSpPr>
        <p:spPr>
          <a:xfrm>
            <a:off x="3157318" y="3662172"/>
            <a:ext cx="698214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例如，一台國產車花</a:t>
            </a:r>
            <a:r>
              <a:rPr lang="en-US" altLang="zh-TW" sz="1000" dirty="0">
                <a:solidFill>
                  <a:srgbClr val="000000"/>
                </a:solidFill>
                <a:latin typeface="Times New Roman" pitchFamily="18" charset="0"/>
                <a:cs typeface="Times New Roman" pitchFamily="18" charset="0"/>
              </a:rPr>
              <a:t>5000</a:t>
            </a:r>
            <a:r>
              <a:rPr lang="zh-TW" altLang="en-US" sz="1000" dirty="0">
                <a:solidFill>
                  <a:srgbClr val="000000"/>
                </a:solidFill>
                <a:latin typeface="Times New Roman" pitchFamily="18" charset="0"/>
                <a:cs typeface="Times New Roman" pitchFamily="18" charset="0"/>
              </a:rPr>
              <a:t>元行銷費，每一台進口高級車花</a:t>
            </a:r>
            <a:r>
              <a:rPr lang="en-US" altLang="zh-TW" sz="1000" dirty="0">
                <a:solidFill>
                  <a:srgbClr val="000000"/>
                </a:solidFill>
                <a:latin typeface="Times New Roman" pitchFamily="18" charset="0"/>
                <a:cs typeface="Times New Roman" pitchFamily="18" charset="0"/>
              </a:rPr>
              <a:t>10000</a:t>
            </a:r>
            <a:r>
              <a:rPr lang="zh-TW" altLang="en-US" sz="1000" dirty="0">
                <a:solidFill>
                  <a:srgbClr val="000000"/>
                </a:solidFill>
                <a:latin typeface="Times New Roman" pitchFamily="18" charset="0"/>
                <a:cs typeface="Times New Roman" pitchFamily="18" charset="0"/>
              </a:rPr>
              <a:t>元行銷費用預算，才能達成業績。</a:t>
            </a:r>
          </a:p>
        </p:txBody>
      </p:sp>
      <p:sp>
        <p:nvSpPr>
          <p:cNvPr id="21" name="矩形 20">
            <a:extLst>
              <a:ext uri="{FF2B5EF4-FFF2-40B4-BE49-F238E27FC236}">
                <a16:creationId xmlns:a16="http://schemas.microsoft.com/office/drawing/2014/main" id="{99BCC61B-68E4-FADE-05A0-A201E632ABBA}"/>
              </a:ext>
            </a:extLst>
          </p:cNvPr>
          <p:cNvSpPr/>
          <p:nvPr/>
        </p:nvSpPr>
        <p:spPr>
          <a:xfrm>
            <a:off x="3154073" y="3984781"/>
            <a:ext cx="6982149"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、尋找合適且具魅力代言人推薦產品給消費者，能使產品大賣。</a:t>
            </a:r>
          </a:p>
        </p:txBody>
      </p:sp>
      <p:sp>
        <p:nvSpPr>
          <p:cNvPr id="22" name="矩形 21">
            <a:extLst>
              <a:ext uri="{FF2B5EF4-FFF2-40B4-BE49-F238E27FC236}">
                <a16:creationId xmlns:a16="http://schemas.microsoft.com/office/drawing/2014/main" id="{D6EA83F6-C452-6E78-BD88-708B19A7BB53}"/>
              </a:ext>
            </a:extLst>
          </p:cNvPr>
          <p:cNvSpPr/>
          <p:nvPr/>
        </p:nvSpPr>
        <p:spPr>
          <a:xfrm>
            <a:off x="3154073" y="4304822"/>
            <a:ext cx="6982149" cy="293991"/>
          </a:xfrm>
          <a:prstGeom prst="rect">
            <a:avLst/>
          </a:prstGeom>
        </p:spPr>
        <p:txBody>
          <a:bodyPr wrap="square">
            <a:spAutoFit/>
          </a:bodyPr>
          <a:lstStyle/>
          <a:p>
            <a:pPr>
              <a:lnSpc>
                <a:spcPct val="150000"/>
              </a:lnSpc>
            </a:pPr>
            <a:r>
              <a:rPr lang="ja-JP" altLang="en-US" sz="1000" dirty="0">
                <a:solidFill>
                  <a:srgbClr val="000000"/>
                </a:solidFill>
                <a:latin typeface="Times New Roman" pitchFamily="18" charset="0"/>
                <a:cs typeface="Times New Roman" pitchFamily="18" charset="0"/>
              </a:rPr>
              <a:t>例如：麥當勞→王力宏、植物の優→林志玲、浪琴表→林志玲、</a:t>
            </a:r>
            <a:r>
              <a:rPr lang="en-US" altLang="ja-JP" sz="1000" dirty="0">
                <a:solidFill>
                  <a:srgbClr val="000000"/>
                </a:solidFill>
                <a:latin typeface="Times New Roman" pitchFamily="18" charset="0"/>
                <a:cs typeface="Times New Roman" pitchFamily="18" charset="0"/>
              </a:rPr>
              <a:t>Acer→</a:t>
            </a:r>
            <a:r>
              <a:rPr lang="ja-JP" altLang="en-US" sz="1000" dirty="0">
                <a:solidFill>
                  <a:srgbClr val="000000"/>
                </a:solidFill>
                <a:latin typeface="Times New Roman" pitchFamily="18" charset="0"/>
                <a:cs typeface="Times New Roman" pitchFamily="18" charset="0"/>
              </a:rPr>
              <a:t>王建民、均相當成功。</a:t>
            </a:r>
            <a:endParaRPr lang="zh-TW" altLang="en-US" sz="10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E835E787-0E36-90CE-AC32-24123D37EE5B}"/>
              </a:ext>
            </a:extLst>
          </p:cNvPr>
          <p:cNvSpPr/>
          <p:nvPr/>
        </p:nvSpPr>
        <p:spPr>
          <a:xfrm>
            <a:off x="3154074" y="4624869"/>
            <a:ext cx="6982149" cy="314125"/>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5</a:t>
            </a:r>
            <a:r>
              <a:rPr lang="zh-TW" altLang="en-US" sz="1100" b="1" dirty="0">
                <a:solidFill>
                  <a:srgbClr val="000000"/>
                </a:solidFill>
                <a:latin typeface="Times New Roman" pitchFamily="18" charset="0"/>
                <a:cs typeface="Times New Roman" pitchFamily="18" charset="0"/>
              </a:rPr>
              <a:t>、廣告有時是為了讓經銷商及零售商增加信心而做。</a:t>
            </a:r>
          </a:p>
        </p:txBody>
      </p:sp>
    </p:spTree>
    <p:extLst>
      <p:ext uri="{BB962C8B-B14F-4D97-AF65-F5344CB8AC3E}">
        <p14:creationId xmlns:p14="http://schemas.microsoft.com/office/powerpoint/2010/main" val="1148103681"/>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76382</TotalTime>
  <Words>172487</Words>
  <Application>Microsoft Office PowerPoint</Application>
  <PresentationFormat>自定义</PresentationFormat>
  <Paragraphs>8325</Paragraphs>
  <Slides>115</Slides>
  <Notes>115</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115</vt:i4>
      </vt:variant>
    </vt:vector>
  </HeadingPairs>
  <TitlesOfParts>
    <vt:vector size="131" baseType="lpstr">
      <vt:lpstr>Arial Unicode MS</vt:lpstr>
      <vt:lpstr>Helvetica Neue</vt:lpstr>
      <vt:lpstr>新細明體</vt:lpstr>
      <vt:lpstr>等线</vt:lpstr>
      <vt:lpstr>方正兰亭黑6_GBK</vt:lpstr>
      <vt:lpstr>华文仿宋</vt:lpstr>
      <vt:lpstr>楷体_GB2312</vt:lpstr>
      <vt:lpstr>宋体</vt:lpstr>
      <vt:lpstr>Arial</vt:lpstr>
      <vt:lpstr>Calibri</vt:lpstr>
      <vt:lpstr>Times New Roman</vt:lpstr>
      <vt:lpstr>Wingdings</vt:lpstr>
      <vt:lpstr>中文PPT模板2011 4.3</vt:lpstr>
      <vt:lpstr>自定义设计方案</vt:lpstr>
      <vt:lpstr>1_自定义设计方案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行銷學（Marketing）</dc:title>
  <dc:subject>行銷學（Marketing）</dc:subject>
  <dc:creator>趙健</dc:creator>
  <cp:keywords>市場、Marketing、行銷、傳播、產品、訂價、通路、推廣、品牌</cp:keywords>
  <dc:description>+8618604537694；
283640621@qq.com；</dc:description>
  <cp:lastModifiedBy>Admin</cp:lastModifiedBy>
  <cp:revision>4837</cp:revision>
  <dcterms:created xsi:type="dcterms:W3CDTF">2011-12-19T07:14:23Z</dcterms:created>
  <dcterms:modified xsi:type="dcterms:W3CDTF">2024-05-27T11:46:27Z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