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21"/>
  </p:notesMasterIdLst>
  <p:sldIdLst>
    <p:sldId id="718" r:id="rId5"/>
    <p:sldId id="696" r:id="rId6"/>
    <p:sldId id="698" r:id="rId7"/>
    <p:sldId id="701" r:id="rId8"/>
    <p:sldId id="702" r:id="rId9"/>
    <p:sldId id="706" r:id="rId10"/>
    <p:sldId id="707" r:id="rId11"/>
    <p:sldId id="697" r:id="rId12"/>
    <p:sldId id="708" r:id="rId13"/>
    <p:sldId id="709" r:id="rId14"/>
    <p:sldId id="712" r:id="rId15"/>
    <p:sldId id="713" r:id="rId16"/>
    <p:sldId id="715" r:id="rId17"/>
    <p:sldId id="714" r:id="rId18"/>
    <p:sldId id="710" r:id="rId19"/>
    <p:sldId id="716" r:id="rId20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4D4D4D"/>
    <a:srgbClr val="FF0915"/>
    <a:srgbClr val="990000"/>
    <a:srgbClr val="C7000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031" autoAdjust="0"/>
  </p:normalViewPr>
  <p:slideViewPr>
    <p:cSldViewPr snapToGrid="0">
      <p:cViewPr varScale="1">
        <p:scale>
          <a:sx n="85" d="100"/>
          <a:sy n="85" d="100"/>
        </p:scale>
        <p:origin x="787" y="53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E6C300-1478-40C9-8D75-3E83BF7DE854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5A13A9-C006-422E-90DE-9AF002552274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篩查群體</a:t>
          </a:r>
        </a:p>
      </dgm:t>
    </dgm:pt>
    <dgm:pt modelId="{B5260A90-5831-4864-8BF0-467A955DCB61}" type="parTrans" cxnId="{240DB293-5923-43FD-9FC4-E2CA205CC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B9DD7C5-1DF5-4466-8A36-37C1CFD01B2C}" type="sibTrans" cxnId="{240DB293-5923-43FD-9FC4-E2CA205CC423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921CB0-BD38-4F19-BBC9-B827250D5052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篩查陽性</a:t>
          </a:r>
        </a:p>
      </dgm:t>
    </dgm:pt>
    <dgm:pt modelId="{9E729B65-B3C8-48E6-81B8-F5B4754C8B73}" type="parTrans" cxnId="{27FA5280-A348-4D9E-A8AE-B3CC8221F9F7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6A88902-6400-4766-BE1A-A1409A038BE9}" type="sibTrans" cxnId="{27FA5280-A348-4D9E-A8AE-B3CC8221F9F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1E59178-EEE0-4A24-A71E-F8C599741F83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確診陰性</a:t>
          </a:r>
        </a:p>
      </dgm:t>
    </dgm:pt>
    <dgm:pt modelId="{E0F6A01E-63CA-40BC-8AA6-9FF3E9B7CF01}" type="parTrans" cxnId="{7535A42B-CD2C-4ACE-AE72-BC08D9CF1E27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7BC5007-029D-405B-8B30-10A8AB3C320D}" type="sibTrans" cxnId="{7535A42B-CD2C-4ACE-AE72-BC08D9CF1E27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881ECCA-DF49-49E9-84F5-CB0FFF618556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確診陽性</a:t>
          </a:r>
        </a:p>
      </dgm:t>
    </dgm:pt>
    <dgm:pt modelId="{6BE30C09-9F00-4B0B-B06E-0365465074A7}" type="parTrans" cxnId="{2AB37AD4-CD72-45F9-B6D3-053E57FB8ACE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4E3945C-2A6D-43E1-A0D1-45C1C68E13A8}" type="sibTrans" cxnId="{2AB37AD4-CD72-45F9-B6D3-053E57FB8AC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02E8DA7-AB0D-4DE1-8367-F266E3079A20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篩查陰性</a:t>
          </a:r>
        </a:p>
      </dgm:t>
    </dgm:pt>
    <dgm:pt modelId="{5BA52C8A-3D61-44E7-BAFE-57BAC35250DE}" type="parTrans" cxnId="{C5CFA952-A033-4E99-90DF-8821B5336840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F0F5E4DC-91F2-40AF-8123-F2A1C5F93AD1}" type="sibTrans" cxnId="{C5CFA952-A033-4E99-90DF-8821B533684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D789F26-37C6-4597-AA2F-2410D8F0AA12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自然健康狀態進入下一迴圈</a:t>
          </a:r>
        </a:p>
      </dgm:t>
    </dgm:pt>
    <dgm:pt modelId="{90A72701-84AA-436F-A83E-FF681306E15F}" type="parTrans" cxnId="{009593E3-2777-4B09-AE4D-81B539CEFCFF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E138D5C-CCC6-49DE-93F0-E4EA7E8A6BC6}" type="sibTrans" cxnId="{009593E3-2777-4B09-AE4D-81B539CEFCFF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6EF73EF-5381-493C-85AE-C558BA61C7EE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治療</a:t>
          </a:r>
        </a:p>
      </dgm:t>
    </dgm:pt>
    <dgm:pt modelId="{919CB240-81B0-46E4-879D-BC83843004B9}" type="parTrans" cxnId="{4C6BBDCE-BF51-43DA-A1A7-0859513C4A94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BD8A4ED-A849-4B58-AECF-B7A3759FAD01}" type="sibTrans" cxnId="{4C6BBDCE-BF51-43DA-A1A7-0859513C4A9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425C0A1-6859-4567-B48C-6BF8E441B890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自然健康狀態進入下一迴圈</a:t>
          </a:r>
        </a:p>
      </dgm:t>
    </dgm:pt>
    <dgm:pt modelId="{18809324-0CE4-4C2F-98AB-167E69880978}" type="parTrans" cxnId="{8BA0B2E1-DF3A-4AAD-932F-49067370C029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05C4CE56-F692-42BD-8F7A-809F40977A4E}" type="sibTrans" cxnId="{8BA0B2E1-DF3A-4AAD-932F-49067370C02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A6CA1DC-700F-4801-B883-46281D292F8D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治療疾病狀態進入下一迴圈</a:t>
          </a:r>
        </a:p>
      </dgm:t>
    </dgm:pt>
    <dgm:pt modelId="{3772BCC6-963B-487B-ADBB-D3F5364F74FD}" type="parTrans" cxnId="{80E8BB3E-1F10-47C8-8E4E-97D822BA8DC8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987B920-843B-46B0-9363-0AC22BFC6952}" type="sibTrans" cxnId="{80E8BB3E-1F10-47C8-8E4E-97D822BA8DC8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81C766B-1566-4C5E-8742-F94CA5FE4091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治療健康狀態進入下一迴圈</a:t>
          </a:r>
        </a:p>
      </dgm:t>
    </dgm:pt>
    <dgm:pt modelId="{47E2C84C-B2AA-4662-A867-B603FAA57849}" type="parTrans" cxnId="{6E29310D-A875-457A-AF24-A70F6E291166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240D9E01-57B0-4282-A8DE-7372BE449C64}" type="sibTrans" cxnId="{6E29310D-A875-457A-AF24-A70F6E291166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E5A058-B7C0-4ACA-AB8C-E62DB01A1984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治療死亡狀態進入下一迴圈</a:t>
          </a:r>
        </a:p>
      </dgm:t>
    </dgm:pt>
    <dgm:pt modelId="{E87B86DF-2E1A-4A16-A1A2-D3169149DFA3}" type="parTrans" cxnId="{359D05B1-78CB-4347-85BF-C50DDD6D93C4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77BE791-3ACA-4288-A1DC-BE146A2809B6}" type="sibTrans" cxnId="{359D05B1-78CB-4347-85BF-C50DDD6D93C4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F80C4F8-28DD-4187-B429-E05FF169743C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自然疾病狀態進入下一迴圈</a:t>
          </a:r>
        </a:p>
      </dgm:t>
    </dgm:pt>
    <dgm:pt modelId="{3822DA38-5119-415A-BBDF-56E8A827A68E}" type="parTrans" cxnId="{2B1AA801-717C-4EC6-B049-0FD38CCC7029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88B06F0-03C7-46AD-8EF6-EF25063F268F}" type="sibTrans" cxnId="{2B1AA801-717C-4EC6-B049-0FD38CCC7029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0E84669-F2DA-47C2-886F-67B7771A21B3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自然死亡狀態進入下一迴圈</a:t>
          </a:r>
        </a:p>
      </dgm:t>
    </dgm:pt>
    <dgm:pt modelId="{989989AA-5D63-40F4-B1F4-60C14B5AB25F}" type="parTrans" cxnId="{57A513BB-60E0-4334-8907-4CC18FB6348E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A8341B5-5108-4A36-BCD1-17DBBD095253}" type="sibTrans" cxnId="{57A513BB-60E0-4334-8907-4CC18FB6348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EA7A8D3D-FDAE-43AD-9629-794FDCA7600C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自然死亡狀態進入下一迴圈</a:t>
          </a:r>
        </a:p>
      </dgm:t>
    </dgm:pt>
    <dgm:pt modelId="{8C6B1152-7A4E-4E31-A115-D5D2BC9FEF84}" type="parTrans" cxnId="{D2B5E38B-3CA0-46B4-95E1-882256515761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81D299EF-69E6-495A-A7B2-7C958FC3274F}" type="sibTrans" cxnId="{D2B5E38B-3CA0-46B4-95E1-882256515761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6E8699FD-A9DA-437D-8A89-414B2BA4391B}">
      <dgm:prSet phldrT="[文本]"/>
      <dgm:spPr>
        <a:noFill/>
        <a:ln w="6350">
          <a:solidFill>
            <a:schemeClr val="accent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</a:rPr>
            <a:t>自然疾病狀態進入下一迴圈</a:t>
          </a:r>
        </a:p>
      </dgm:t>
    </dgm:pt>
    <dgm:pt modelId="{227E3125-C3EC-463E-9AED-E5DBF65DD153}" type="parTrans" cxnId="{C580C9F7-1177-4D70-875F-CB054893790B}">
      <dgm:prSet/>
      <dgm:spPr>
        <a:ln w="6350">
          <a:solidFill>
            <a:schemeClr val="accent1"/>
          </a:solidFill>
          <a:tailEnd type="stealth" w="sm" len="lg"/>
        </a:ln>
      </dgm:spPr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67485BC-6449-4188-86C6-7C801C87A4A9}" type="sibTrans" cxnId="{C580C9F7-1177-4D70-875F-CB054893790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571BA779-0870-491C-B6A8-B6B19F1A1018}" type="pres">
      <dgm:prSet presAssocID="{7DE6C300-1478-40C9-8D75-3E83BF7DE85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702B8EF-0151-4EFB-9042-0E6CC46B1196}" type="pres">
      <dgm:prSet presAssocID="{205A13A9-C006-422E-90DE-9AF002552274}" presName="root1" presStyleCnt="0"/>
      <dgm:spPr/>
    </dgm:pt>
    <dgm:pt modelId="{54E4C604-2F5E-496C-B1CF-15604B62E0FB}" type="pres">
      <dgm:prSet presAssocID="{205A13A9-C006-422E-90DE-9AF002552274}" presName="LevelOneTextNode" presStyleLbl="node0" presStyleIdx="0" presStyleCnt="1">
        <dgm:presLayoutVars>
          <dgm:chPref val="3"/>
        </dgm:presLayoutVars>
      </dgm:prSet>
      <dgm:spPr/>
    </dgm:pt>
    <dgm:pt modelId="{26457793-A442-4C52-8FA3-BB17209EB9BF}" type="pres">
      <dgm:prSet presAssocID="{205A13A9-C006-422E-90DE-9AF002552274}" presName="level2hierChild" presStyleCnt="0"/>
      <dgm:spPr/>
    </dgm:pt>
    <dgm:pt modelId="{F23FB2FB-8FCC-4831-A4D4-8FEC4C4B3579}" type="pres">
      <dgm:prSet presAssocID="{9E729B65-B3C8-48E6-81B8-F5B4754C8B73}" presName="conn2-1" presStyleLbl="parChTrans1D2" presStyleIdx="0" presStyleCnt="2"/>
      <dgm:spPr/>
    </dgm:pt>
    <dgm:pt modelId="{7B8E9953-2CE1-4747-9BD1-BBF071201F4E}" type="pres">
      <dgm:prSet presAssocID="{9E729B65-B3C8-48E6-81B8-F5B4754C8B73}" presName="connTx" presStyleLbl="parChTrans1D2" presStyleIdx="0" presStyleCnt="2"/>
      <dgm:spPr/>
    </dgm:pt>
    <dgm:pt modelId="{C361D24A-2B39-4CB4-A8E1-8CC9511CAD7A}" type="pres">
      <dgm:prSet presAssocID="{B5921CB0-BD38-4F19-BBC9-B827250D5052}" presName="root2" presStyleCnt="0"/>
      <dgm:spPr/>
    </dgm:pt>
    <dgm:pt modelId="{B8AE7F97-7893-446B-B5F7-8AEF5682E9E5}" type="pres">
      <dgm:prSet presAssocID="{B5921CB0-BD38-4F19-BBC9-B827250D5052}" presName="LevelTwoTextNode" presStyleLbl="node2" presStyleIdx="0" presStyleCnt="2">
        <dgm:presLayoutVars>
          <dgm:chPref val="3"/>
        </dgm:presLayoutVars>
      </dgm:prSet>
      <dgm:spPr/>
    </dgm:pt>
    <dgm:pt modelId="{3E0A8220-3261-4E07-ACBB-F31ADAA1CD7B}" type="pres">
      <dgm:prSet presAssocID="{B5921CB0-BD38-4F19-BBC9-B827250D5052}" presName="level3hierChild" presStyleCnt="0"/>
      <dgm:spPr/>
    </dgm:pt>
    <dgm:pt modelId="{83B9175F-A35A-4AB3-9ED2-BD47BEB4207B}" type="pres">
      <dgm:prSet presAssocID="{E0F6A01E-63CA-40BC-8AA6-9FF3E9B7CF01}" presName="conn2-1" presStyleLbl="parChTrans1D3" presStyleIdx="0" presStyleCnt="5"/>
      <dgm:spPr/>
    </dgm:pt>
    <dgm:pt modelId="{FB027D4E-A635-40A6-B414-9C5349259BCA}" type="pres">
      <dgm:prSet presAssocID="{E0F6A01E-63CA-40BC-8AA6-9FF3E9B7CF01}" presName="connTx" presStyleLbl="parChTrans1D3" presStyleIdx="0" presStyleCnt="5"/>
      <dgm:spPr/>
    </dgm:pt>
    <dgm:pt modelId="{146EBE13-D210-4300-951F-69FB6BC96F66}" type="pres">
      <dgm:prSet presAssocID="{F1E59178-EEE0-4A24-A71E-F8C599741F83}" presName="root2" presStyleCnt="0"/>
      <dgm:spPr/>
    </dgm:pt>
    <dgm:pt modelId="{E4106CEE-A739-45CF-915C-21D50F9A97A1}" type="pres">
      <dgm:prSet presAssocID="{F1E59178-EEE0-4A24-A71E-F8C599741F83}" presName="LevelTwoTextNode" presStyleLbl="node3" presStyleIdx="0" presStyleCnt="5">
        <dgm:presLayoutVars>
          <dgm:chPref val="3"/>
        </dgm:presLayoutVars>
      </dgm:prSet>
      <dgm:spPr/>
    </dgm:pt>
    <dgm:pt modelId="{71D3B126-14C5-4892-BCDB-2727A1006AA4}" type="pres">
      <dgm:prSet presAssocID="{F1E59178-EEE0-4A24-A71E-F8C599741F83}" presName="level3hierChild" presStyleCnt="0"/>
      <dgm:spPr/>
    </dgm:pt>
    <dgm:pt modelId="{C1D08CD3-538A-4912-95CD-B66A28AD2137}" type="pres">
      <dgm:prSet presAssocID="{18809324-0CE4-4C2F-98AB-167E69880978}" presName="conn2-1" presStyleLbl="parChTrans1D4" presStyleIdx="0" presStyleCnt="7"/>
      <dgm:spPr/>
    </dgm:pt>
    <dgm:pt modelId="{62BF05E8-0F88-4878-BFDD-751F45C255F1}" type="pres">
      <dgm:prSet presAssocID="{18809324-0CE4-4C2F-98AB-167E69880978}" presName="connTx" presStyleLbl="parChTrans1D4" presStyleIdx="0" presStyleCnt="7"/>
      <dgm:spPr/>
    </dgm:pt>
    <dgm:pt modelId="{B0EDA2FA-5807-40D6-9364-FBCD2F1082BE}" type="pres">
      <dgm:prSet presAssocID="{1425C0A1-6859-4567-B48C-6BF8E441B890}" presName="root2" presStyleCnt="0"/>
      <dgm:spPr/>
    </dgm:pt>
    <dgm:pt modelId="{A1E95179-6B1C-4515-8323-99D2F6B7EFD6}" type="pres">
      <dgm:prSet presAssocID="{1425C0A1-6859-4567-B48C-6BF8E441B890}" presName="LevelTwoTextNode" presStyleLbl="node4" presStyleIdx="0" presStyleCnt="7">
        <dgm:presLayoutVars>
          <dgm:chPref val="3"/>
        </dgm:presLayoutVars>
      </dgm:prSet>
      <dgm:spPr/>
    </dgm:pt>
    <dgm:pt modelId="{D2D00990-51A0-4A1C-ADC5-D40A833896A4}" type="pres">
      <dgm:prSet presAssocID="{1425C0A1-6859-4567-B48C-6BF8E441B890}" presName="level3hierChild" presStyleCnt="0"/>
      <dgm:spPr/>
    </dgm:pt>
    <dgm:pt modelId="{76C1920D-61D7-48CA-A014-A7BBB7B808E6}" type="pres">
      <dgm:prSet presAssocID="{8C6B1152-7A4E-4E31-A115-D5D2BC9FEF84}" presName="conn2-1" presStyleLbl="parChTrans1D4" presStyleIdx="1" presStyleCnt="7"/>
      <dgm:spPr/>
    </dgm:pt>
    <dgm:pt modelId="{E955E10D-B044-46A4-A7E3-F0FA6C76A9FB}" type="pres">
      <dgm:prSet presAssocID="{8C6B1152-7A4E-4E31-A115-D5D2BC9FEF84}" presName="connTx" presStyleLbl="parChTrans1D4" presStyleIdx="1" presStyleCnt="7"/>
      <dgm:spPr/>
    </dgm:pt>
    <dgm:pt modelId="{A0BD7967-16CC-4C1F-BC69-C615D2A60CFF}" type="pres">
      <dgm:prSet presAssocID="{EA7A8D3D-FDAE-43AD-9629-794FDCA7600C}" presName="root2" presStyleCnt="0"/>
      <dgm:spPr/>
    </dgm:pt>
    <dgm:pt modelId="{FCE91FD1-58F8-46B7-94A4-E1A5CD2F0FA5}" type="pres">
      <dgm:prSet presAssocID="{EA7A8D3D-FDAE-43AD-9629-794FDCA7600C}" presName="LevelTwoTextNode" presStyleLbl="node4" presStyleIdx="1" presStyleCnt="7">
        <dgm:presLayoutVars>
          <dgm:chPref val="3"/>
        </dgm:presLayoutVars>
      </dgm:prSet>
      <dgm:spPr/>
    </dgm:pt>
    <dgm:pt modelId="{16323054-1118-4047-9B0D-F4E95CAB9AD0}" type="pres">
      <dgm:prSet presAssocID="{EA7A8D3D-FDAE-43AD-9629-794FDCA7600C}" presName="level3hierChild" presStyleCnt="0"/>
      <dgm:spPr/>
    </dgm:pt>
    <dgm:pt modelId="{E955E5A6-95E3-4B82-AC5F-88C0B8B85C2D}" type="pres">
      <dgm:prSet presAssocID="{227E3125-C3EC-463E-9AED-E5DBF65DD153}" presName="conn2-1" presStyleLbl="parChTrans1D4" presStyleIdx="2" presStyleCnt="7"/>
      <dgm:spPr/>
    </dgm:pt>
    <dgm:pt modelId="{56EA67DD-0197-49B6-8619-41E4B550B8BE}" type="pres">
      <dgm:prSet presAssocID="{227E3125-C3EC-463E-9AED-E5DBF65DD153}" presName="connTx" presStyleLbl="parChTrans1D4" presStyleIdx="2" presStyleCnt="7"/>
      <dgm:spPr/>
    </dgm:pt>
    <dgm:pt modelId="{D8F1D3B1-B84F-4255-84DA-A17579FF5CAD}" type="pres">
      <dgm:prSet presAssocID="{6E8699FD-A9DA-437D-8A89-414B2BA4391B}" presName="root2" presStyleCnt="0"/>
      <dgm:spPr/>
    </dgm:pt>
    <dgm:pt modelId="{69DF40FA-ABC2-421C-821F-F3D34556CB16}" type="pres">
      <dgm:prSet presAssocID="{6E8699FD-A9DA-437D-8A89-414B2BA4391B}" presName="LevelTwoTextNode" presStyleLbl="node4" presStyleIdx="2" presStyleCnt="7">
        <dgm:presLayoutVars>
          <dgm:chPref val="3"/>
        </dgm:presLayoutVars>
      </dgm:prSet>
      <dgm:spPr/>
    </dgm:pt>
    <dgm:pt modelId="{17E15695-FAA1-42ED-8B1A-117D459033DD}" type="pres">
      <dgm:prSet presAssocID="{6E8699FD-A9DA-437D-8A89-414B2BA4391B}" presName="level3hierChild" presStyleCnt="0"/>
      <dgm:spPr/>
    </dgm:pt>
    <dgm:pt modelId="{78C2AD6B-D47E-4D9D-B95B-791FC1CE281D}" type="pres">
      <dgm:prSet presAssocID="{6BE30C09-9F00-4B0B-B06E-0365465074A7}" presName="conn2-1" presStyleLbl="parChTrans1D3" presStyleIdx="1" presStyleCnt="5"/>
      <dgm:spPr/>
    </dgm:pt>
    <dgm:pt modelId="{178B5012-5710-42E0-9DA0-B8DD2EF68672}" type="pres">
      <dgm:prSet presAssocID="{6BE30C09-9F00-4B0B-B06E-0365465074A7}" presName="connTx" presStyleLbl="parChTrans1D3" presStyleIdx="1" presStyleCnt="5"/>
      <dgm:spPr/>
    </dgm:pt>
    <dgm:pt modelId="{8C427CBE-B1C9-4CE7-9D36-8FB675411109}" type="pres">
      <dgm:prSet presAssocID="{8881ECCA-DF49-49E9-84F5-CB0FFF618556}" presName="root2" presStyleCnt="0"/>
      <dgm:spPr/>
    </dgm:pt>
    <dgm:pt modelId="{FD9955EF-5E78-44DE-9F36-FBCB67B0F760}" type="pres">
      <dgm:prSet presAssocID="{8881ECCA-DF49-49E9-84F5-CB0FFF618556}" presName="LevelTwoTextNode" presStyleLbl="node3" presStyleIdx="1" presStyleCnt="5">
        <dgm:presLayoutVars>
          <dgm:chPref val="3"/>
        </dgm:presLayoutVars>
      </dgm:prSet>
      <dgm:spPr/>
    </dgm:pt>
    <dgm:pt modelId="{29DAB5B3-EDDA-47A9-B07F-AC6C6268A6B6}" type="pres">
      <dgm:prSet presAssocID="{8881ECCA-DF49-49E9-84F5-CB0FFF618556}" presName="level3hierChild" presStyleCnt="0"/>
      <dgm:spPr/>
    </dgm:pt>
    <dgm:pt modelId="{31DE5C39-2E93-43F1-B6A7-95904F735306}" type="pres">
      <dgm:prSet presAssocID="{919CB240-81B0-46E4-879D-BC83843004B9}" presName="conn2-1" presStyleLbl="parChTrans1D4" presStyleIdx="3" presStyleCnt="7"/>
      <dgm:spPr/>
    </dgm:pt>
    <dgm:pt modelId="{F03D9138-5734-44C4-AAF2-BEBD6EF9CE15}" type="pres">
      <dgm:prSet presAssocID="{919CB240-81B0-46E4-879D-BC83843004B9}" presName="connTx" presStyleLbl="parChTrans1D4" presStyleIdx="3" presStyleCnt="7"/>
      <dgm:spPr/>
    </dgm:pt>
    <dgm:pt modelId="{F3567E3B-F232-41BA-A878-6972F95D013B}" type="pres">
      <dgm:prSet presAssocID="{86EF73EF-5381-493C-85AE-C558BA61C7EE}" presName="root2" presStyleCnt="0"/>
      <dgm:spPr/>
    </dgm:pt>
    <dgm:pt modelId="{8570AEA3-AA5A-4A2C-BB96-33FD3000A75E}" type="pres">
      <dgm:prSet presAssocID="{86EF73EF-5381-493C-85AE-C558BA61C7EE}" presName="LevelTwoTextNode" presStyleLbl="node4" presStyleIdx="3" presStyleCnt="7">
        <dgm:presLayoutVars>
          <dgm:chPref val="3"/>
        </dgm:presLayoutVars>
      </dgm:prSet>
      <dgm:spPr/>
    </dgm:pt>
    <dgm:pt modelId="{4A97217E-A7FE-4192-94C9-D2483C322C64}" type="pres">
      <dgm:prSet presAssocID="{86EF73EF-5381-493C-85AE-C558BA61C7EE}" presName="level3hierChild" presStyleCnt="0"/>
      <dgm:spPr/>
    </dgm:pt>
    <dgm:pt modelId="{D5A6AC10-0626-44B2-844F-F769ED9AFA9F}" type="pres">
      <dgm:prSet presAssocID="{47E2C84C-B2AA-4662-A867-B603FAA57849}" presName="conn2-1" presStyleLbl="parChTrans1D4" presStyleIdx="4" presStyleCnt="7"/>
      <dgm:spPr/>
    </dgm:pt>
    <dgm:pt modelId="{539F00F3-FC98-4CB7-A26C-F231C3BFEE23}" type="pres">
      <dgm:prSet presAssocID="{47E2C84C-B2AA-4662-A867-B603FAA57849}" presName="connTx" presStyleLbl="parChTrans1D4" presStyleIdx="4" presStyleCnt="7"/>
      <dgm:spPr/>
    </dgm:pt>
    <dgm:pt modelId="{5ED778E8-6B59-453F-A6A2-B66F504190C5}" type="pres">
      <dgm:prSet presAssocID="{881C766B-1566-4C5E-8742-F94CA5FE4091}" presName="root2" presStyleCnt="0"/>
      <dgm:spPr/>
    </dgm:pt>
    <dgm:pt modelId="{B417C4C0-B8E5-4F3C-A1E3-4DF14B7A2BC3}" type="pres">
      <dgm:prSet presAssocID="{881C766B-1566-4C5E-8742-F94CA5FE4091}" presName="LevelTwoTextNode" presStyleLbl="node4" presStyleIdx="4" presStyleCnt="7">
        <dgm:presLayoutVars>
          <dgm:chPref val="3"/>
        </dgm:presLayoutVars>
      </dgm:prSet>
      <dgm:spPr/>
    </dgm:pt>
    <dgm:pt modelId="{B16CBC73-640D-4ABE-8D10-24E46CED4D7D}" type="pres">
      <dgm:prSet presAssocID="{881C766B-1566-4C5E-8742-F94CA5FE4091}" presName="level3hierChild" presStyleCnt="0"/>
      <dgm:spPr/>
    </dgm:pt>
    <dgm:pt modelId="{B65AD401-B16B-46C0-953C-2621D363D562}" type="pres">
      <dgm:prSet presAssocID="{E87B86DF-2E1A-4A16-A1A2-D3169149DFA3}" presName="conn2-1" presStyleLbl="parChTrans1D4" presStyleIdx="5" presStyleCnt="7"/>
      <dgm:spPr/>
    </dgm:pt>
    <dgm:pt modelId="{E4F9F080-5452-4F99-B162-39B63CA68609}" type="pres">
      <dgm:prSet presAssocID="{E87B86DF-2E1A-4A16-A1A2-D3169149DFA3}" presName="connTx" presStyleLbl="parChTrans1D4" presStyleIdx="5" presStyleCnt="7"/>
      <dgm:spPr/>
    </dgm:pt>
    <dgm:pt modelId="{226AF0A3-A458-4487-9088-44AD4F0C2FB8}" type="pres">
      <dgm:prSet presAssocID="{74E5A058-B7C0-4ACA-AB8C-E62DB01A1984}" presName="root2" presStyleCnt="0"/>
      <dgm:spPr/>
    </dgm:pt>
    <dgm:pt modelId="{979F7D3E-7507-43B0-94BF-7DD36E694B0D}" type="pres">
      <dgm:prSet presAssocID="{74E5A058-B7C0-4ACA-AB8C-E62DB01A1984}" presName="LevelTwoTextNode" presStyleLbl="node4" presStyleIdx="5" presStyleCnt="7">
        <dgm:presLayoutVars>
          <dgm:chPref val="3"/>
        </dgm:presLayoutVars>
      </dgm:prSet>
      <dgm:spPr/>
    </dgm:pt>
    <dgm:pt modelId="{BF41BE1D-01E7-4AF0-B081-C142D262D204}" type="pres">
      <dgm:prSet presAssocID="{74E5A058-B7C0-4ACA-AB8C-E62DB01A1984}" presName="level3hierChild" presStyleCnt="0"/>
      <dgm:spPr/>
    </dgm:pt>
    <dgm:pt modelId="{3E17EDD2-E9D2-4118-B665-1AD573353CE3}" type="pres">
      <dgm:prSet presAssocID="{3772BCC6-963B-487B-ADBB-D3F5364F74FD}" presName="conn2-1" presStyleLbl="parChTrans1D4" presStyleIdx="6" presStyleCnt="7"/>
      <dgm:spPr/>
    </dgm:pt>
    <dgm:pt modelId="{D6542E0B-1D56-4CEC-B6E8-4C43DF7D7F57}" type="pres">
      <dgm:prSet presAssocID="{3772BCC6-963B-487B-ADBB-D3F5364F74FD}" presName="connTx" presStyleLbl="parChTrans1D4" presStyleIdx="6" presStyleCnt="7"/>
      <dgm:spPr/>
    </dgm:pt>
    <dgm:pt modelId="{FB25254E-6939-44F7-8951-75D671EA30E9}" type="pres">
      <dgm:prSet presAssocID="{AA6CA1DC-700F-4801-B883-46281D292F8D}" presName="root2" presStyleCnt="0"/>
      <dgm:spPr/>
    </dgm:pt>
    <dgm:pt modelId="{4689592E-3613-4667-8AE9-AEA1084B14F4}" type="pres">
      <dgm:prSet presAssocID="{AA6CA1DC-700F-4801-B883-46281D292F8D}" presName="LevelTwoTextNode" presStyleLbl="node4" presStyleIdx="6" presStyleCnt="7">
        <dgm:presLayoutVars>
          <dgm:chPref val="3"/>
        </dgm:presLayoutVars>
      </dgm:prSet>
      <dgm:spPr/>
    </dgm:pt>
    <dgm:pt modelId="{AE1B9CEE-665A-4AA9-8520-39F5DF5203B9}" type="pres">
      <dgm:prSet presAssocID="{AA6CA1DC-700F-4801-B883-46281D292F8D}" presName="level3hierChild" presStyleCnt="0"/>
      <dgm:spPr/>
    </dgm:pt>
    <dgm:pt modelId="{16998E1A-4EB0-4EF9-A520-DD5E95EFE9B3}" type="pres">
      <dgm:prSet presAssocID="{5BA52C8A-3D61-44E7-BAFE-57BAC35250DE}" presName="conn2-1" presStyleLbl="parChTrans1D2" presStyleIdx="1" presStyleCnt="2"/>
      <dgm:spPr/>
    </dgm:pt>
    <dgm:pt modelId="{CC2ADC12-6101-42FE-BF36-45AB6ADA1AD0}" type="pres">
      <dgm:prSet presAssocID="{5BA52C8A-3D61-44E7-BAFE-57BAC35250DE}" presName="connTx" presStyleLbl="parChTrans1D2" presStyleIdx="1" presStyleCnt="2"/>
      <dgm:spPr/>
    </dgm:pt>
    <dgm:pt modelId="{DFB2CE7B-3F59-40BB-BF88-80AF21D74316}" type="pres">
      <dgm:prSet presAssocID="{B02E8DA7-AB0D-4DE1-8367-F266E3079A20}" presName="root2" presStyleCnt="0"/>
      <dgm:spPr/>
    </dgm:pt>
    <dgm:pt modelId="{28D3C1B8-DFFD-42B3-A223-BFC3C5646545}" type="pres">
      <dgm:prSet presAssocID="{B02E8DA7-AB0D-4DE1-8367-F266E3079A20}" presName="LevelTwoTextNode" presStyleLbl="node2" presStyleIdx="1" presStyleCnt="2">
        <dgm:presLayoutVars>
          <dgm:chPref val="3"/>
        </dgm:presLayoutVars>
      </dgm:prSet>
      <dgm:spPr/>
    </dgm:pt>
    <dgm:pt modelId="{DA4AB1C1-29EE-4096-BB31-3ADC19669098}" type="pres">
      <dgm:prSet presAssocID="{B02E8DA7-AB0D-4DE1-8367-F266E3079A20}" presName="level3hierChild" presStyleCnt="0"/>
      <dgm:spPr/>
    </dgm:pt>
    <dgm:pt modelId="{66A66B17-BD16-4395-B025-66C0897264AE}" type="pres">
      <dgm:prSet presAssocID="{90A72701-84AA-436F-A83E-FF681306E15F}" presName="conn2-1" presStyleLbl="parChTrans1D3" presStyleIdx="2" presStyleCnt="5"/>
      <dgm:spPr/>
    </dgm:pt>
    <dgm:pt modelId="{D3AC16B1-65B1-407A-8F16-9D9A3F5F5249}" type="pres">
      <dgm:prSet presAssocID="{90A72701-84AA-436F-A83E-FF681306E15F}" presName="connTx" presStyleLbl="parChTrans1D3" presStyleIdx="2" presStyleCnt="5"/>
      <dgm:spPr/>
    </dgm:pt>
    <dgm:pt modelId="{695857F2-8FAF-41FE-8AAF-2A60A687489E}" type="pres">
      <dgm:prSet presAssocID="{6D789F26-37C6-4597-AA2F-2410D8F0AA12}" presName="root2" presStyleCnt="0"/>
      <dgm:spPr/>
    </dgm:pt>
    <dgm:pt modelId="{A97C5D92-F4D5-489D-AF9F-7D0F101FC5B4}" type="pres">
      <dgm:prSet presAssocID="{6D789F26-37C6-4597-AA2F-2410D8F0AA12}" presName="LevelTwoTextNode" presStyleLbl="node3" presStyleIdx="2" presStyleCnt="5">
        <dgm:presLayoutVars>
          <dgm:chPref val="3"/>
        </dgm:presLayoutVars>
      </dgm:prSet>
      <dgm:spPr/>
    </dgm:pt>
    <dgm:pt modelId="{CA547A59-3C94-40F0-A136-93AC8156744B}" type="pres">
      <dgm:prSet presAssocID="{6D789F26-37C6-4597-AA2F-2410D8F0AA12}" presName="level3hierChild" presStyleCnt="0"/>
      <dgm:spPr/>
    </dgm:pt>
    <dgm:pt modelId="{683A041B-E277-453B-AE6F-2BCFED4417DC}" type="pres">
      <dgm:prSet presAssocID="{989989AA-5D63-40F4-B1F4-60C14B5AB25F}" presName="conn2-1" presStyleLbl="parChTrans1D3" presStyleIdx="3" presStyleCnt="5"/>
      <dgm:spPr/>
    </dgm:pt>
    <dgm:pt modelId="{3A8B7C6F-FCCA-4332-ADB8-DB8403BDDDC8}" type="pres">
      <dgm:prSet presAssocID="{989989AA-5D63-40F4-B1F4-60C14B5AB25F}" presName="connTx" presStyleLbl="parChTrans1D3" presStyleIdx="3" presStyleCnt="5"/>
      <dgm:spPr/>
    </dgm:pt>
    <dgm:pt modelId="{8A0A5A6B-40F4-4079-BBB4-0DDB36CEAD3C}" type="pres">
      <dgm:prSet presAssocID="{B0E84669-F2DA-47C2-886F-67B7771A21B3}" presName="root2" presStyleCnt="0"/>
      <dgm:spPr/>
    </dgm:pt>
    <dgm:pt modelId="{3F03F34D-6A5A-4F08-B57C-56B3F8B00447}" type="pres">
      <dgm:prSet presAssocID="{B0E84669-F2DA-47C2-886F-67B7771A21B3}" presName="LevelTwoTextNode" presStyleLbl="node3" presStyleIdx="3" presStyleCnt="5">
        <dgm:presLayoutVars>
          <dgm:chPref val="3"/>
        </dgm:presLayoutVars>
      </dgm:prSet>
      <dgm:spPr/>
    </dgm:pt>
    <dgm:pt modelId="{2B5117C3-B34B-47BE-A8E8-4FA810D8F228}" type="pres">
      <dgm:prSet presAssocID="{B0E84669-F2DA-47C2-886F-67B7771A21B3}" presName="level3hierChild" presStyleCnt="0"/>
      <dgm:spPr/>
    </dgm:pt>
    <dgm:pt modelId="{CCAB9C17-B7BF-440C-8FDF-B4729BE87CE6}" type="pres">
      <dgm:prSet presAssocID="{3822DA38-5119-415A-BBDF-56E8A827A68E}" presName="conn2-1" presStyleLbl="parChTrans1D3" presStyleIdx="4" presStyleCnt="5"/>
      <dgm:spPr/>
    </dgm:pt>
    <dgm:pt modelId="{C41598C1-06CE-4F42-959E-2C62E6C99E1E}" type="pres">
      <dgm:prSet presAssocID="{3822DA38-5119-415A-BBDF-56E8A827A68E}" presName="connTx" presStyleLbl="parChTrans1D3" presStyleIdx="4" presStyleCnt="5"/>
      <dgm:spPr/>
    </dgm:pt>
    <dgm:pt modelId="{30042B79-5036-49D0-A6B5-61D23B69DC14}" type="pres">
      <dgm:prSet presAssocID="{7F80C4F8-28DD-4187-B429-E05FF169743C}" presName="root2" presStyleCnt="0"/>
      <dgm:spPr/>
    </dgm:pt>
    <dgm:pt modelId="{8B4884D7-64F5-4BA1-AC3A-D7E5083D028C}" type="pres">
      <dgm:prSet presAssocID="{7F80C4F8-28DD-4187-B429-E05FF169743C}" presName="LevelTwoTextNode" presStyleLbl="node3" presStyleIdx="4" presStyleCnt="5">
        <dgm:presLayoutVars>
          <dgm:chPref val="3"/>
        </dgm:presLayoutVars>
      </dgm:prSet>
      <dgm:spPr/>
    </dgm:pt>
    <dgm:pt modelId="{1E1C37C7-12E7-4E02-BCEA-3F634BA36B2F}" type="pres">
      <dgm:prSet presAssocID="{7F80C4F8-28DD-4187-B429-E05FF169743C}" presName="level3hierChild" presStyleCnt="0"/>
      <dgm:spPr/>
    </dgm:pt>
  </dgm:ptLst>
  <dgm:cxnLst>
    <dgm:cxn modelId="{2B1AA801-717C-4EC6-B049-0FD38CCC7029}" srcId="{B02E8DA7-AB0D-4DE1-8367-F266E3079A20}" destId="{7F80C4F8-28DD-4187-B429-E05FF169743C}" srcOrd="2" destOrd="0" parTransId="{3822DA38-5119-415A-BBDF-56E8A827A68E}" sibTransId="{E88B06F0-03C7-46AD-8EF6-EF25063F268F}"/>
    <dgm:cxn modelId="{866AA407-762E-449A-898D-5294FFEDB433}" type="presOf" srcId="{8C6B1152-7A4E-4E31-A115-D5D2BC9FEF84}" destId="{E955E10D-B044-46A4-A7E3-F0FA6C76A9FB}" srcOrd="1" destOrd="0" presId="urn:microsoft.com/office/officeart/2005/8/layout/hierarchy2"/>
    <dgm:cxn modelId="{AA21CB0A-9782-4974-9DA2-DDBEEA5F5A65}" type="presOf" srcId="{47E2C84C-B2AA-4662-A867-B603FAA57849}" destId="{539F00F3-FC98-4CB7-A26C-F231C3BFEE23}" srcOrd="1" destOrd="0" presId="urn:microsoft.com/office/officeart/2005/8/layout/hierarchy2"/>
    <dgm:cxn modelId="{6E29310D-A875-457A-AF24-A70F6E291166}" srcId="{86EF73EF-5381-493C-85AE-C558BA61C7EE}" destId="{881C766B-1566-4C5E-8742-F94CA5FE4091}" srcOrd="0" destOrd="0" parTransId="{47E2C84C-B2AA-4662-A867-B603FAA57849}" sibTransId="{240D9E01-57B0-4282-A8DE-7372BE449C64}"/>
    <dgm:cxn modelId="{16B4D021-71BC-48E5-AE1F-8E07E70BEEBE}" type="presOf" srcId="{3822DA38-5119-415A-BBDF-56E8A827A68E}" destId="{C41598C1-06CE-4F42-959E-2C62E6C99E1E}" srcOrd="1" destOrd="0" presId="urn:microsoft.com/office/officeart/2005/8/layout/hierarchy2"/>
    <dgm:cxn modelId="{FCBCDA23-0E73-4B5E-9BA2-13CCE2D7FE26}" type="presOf" srcId="{9E729B65-B3C8-48E6-81B8-F5B4754C8B73}" destId="{7B8E9953-2CE1-4747-9BD1-BBF071201F4E}" srcOrd="1" destOrd="0" presId="urn:microsoft.com/office/officeart/2005/8/layout/hierarchy2"/>
    <dgm:cxn modelId="{01520D24-6DE1-47D2-BD1D-24B92F0E1EC0}" type="presOf" srcId="{47E2C84C-B2AA-4662-A867-B603FAA57849}" destId="{D5A6AC10-0626-44B2-844F-F769ED9AFA9F}" srcOrd="0" destOrd="0" presId="urn:microsoft.com/office/officeart/2005/8/layout/hierarchy2"/>
    <dgm:cxn modelId="{22C90827-3405-4704-9B9F-0B950943CF36}" type="presOf" srcId="{E87B86DF-2E1A-4A16-A1A2-D3169149DFA3}" destId="{E4F9F080-5452-4F99-B162-39B63CA68609}" srcOrd="1" destOrd="0" presId="urn:microsoft.com/office/officeart/2005/8/layout/hierarchy2"/>
    <dgm:cxn modelId="{8856A327-037B-4CCF-9881-D2ADACBD7AE4}" type="presOf" srcId="{8C6B1152-7A4E-4E31-A115-D5D2BC9FEF84}" destId="{76C1920D-61D7-48CA-A014-A7BBB7B808E6}" srcOrd="0" destOrd="0" presId="urn:microsoft.com/office/officeart/2005/8/layout/hierarchy2"/>
    <dgm:cxn modelId="{5399672B-20B9-40D9-B609-2EE780F3AADB}" type="presOf" srcId="{7DE6C300-1478-40C9-8D75-3E83BF7DE854}" destId="{571BA779-0870-491C-B6A8-B6B19F1A1018}" srcOrd="0" destOrd="0" presId="urn:microsoft.com/office/officeart/2005/8/layout/hierarchy2"/>
    <dgm:cxn modelId="{7535A42B-CD2C-4ACE-AE72-BC08D9CF1E27}" srcId="{B5921CB0-BD38-4F19-BBC9-B827250D5052}" destId="{F1E59178-EEE0-4A24-A71E-F8C599741F83}" srcOrd="0" destOrd="0" parTransId="{E0F6A01E-63CA-40BC-8AA6-9FF3E9B7CF01}" sibTransId="{F7BC5007-029D-405B-8B30-10A8AB3C320D}"/>
    <dgm:cxn modelId="{D0D94A2D-DEBC-4DD7-B9F1-2D993D3DB4E8}" type="presOf" srcId="{EA7A8D3D-FDAE-43AD-9629-794FDCA7600C}" destId="{FCE91FD1-58F8-46B7-94A4-E1A5CD2F0FA5}" srcOrd="0" destOrd="0" presId="urn:microsoft.com/office/officeart/2005/8/layout/hierarchy2"/>
    <dgm:cxn modelId="{62F3782D-5E71-4955-8833-9441AA4B555C}" type="presOf" srcId="{6BE30C09-9F00-4B0B-B06E-0365465074A7}" destId="{78C2AD6B-D47E-4D9D-B95B-791FC1CE281D}" srcOrd="0" destOrd="0" presId="urn:microsoft.com/office/officeart/2005/8/layout/hierarchy2"/>
    <dgm:cxn modelId="{EABAAD2E-1019-4141-8054-BC82A52C111D}" type="presOf" srcId="{74E5A058-B7C0-4ACA-AB8C-E62DB01A1984}" destId="{979F7D3E-7507-43B0-94BF-7DD36E694B0D}" srcOrd="0" destOrd="0" presId="urn:microsoft.com/office/officeart/2005/8/layout/hierarchy2"/>
    <dgm:cxn modelId="{1C04E331-E903-4B7F-8E92-46D5BC9681C0}" type="presOf" srcId="{227E3125-C3EC-463E-9AED-E5DBF65DD153}" destId="{56EA67DD-0197-49B6-8619-41E4B550B8BE}" srcOrd="1" destOrd="0" presId="urn:microsoft.com/office/officeart/2005/8/layout/hierarchy2"/>
    <dgm:cxn modelId="{0208A635-A37C-4AB4-B3C1-D1F4F188F582}" type="presOf" srcId="{6E8699FD-A9DA-437D-8A89-414B2BA4391B}" destId="{69DF40FA-ABC2-421C-821F-F3D34556CB16}" srcOrd="0" destOrd="0" presId="urn:microsoft.com/office/officeart/2005/8/layout/hierarchy2"/>
    <dgm:cxn modelId="{2516DD36-5D06-4F5F-B97D-0702DE570AF6}" type="presOf" srcId="{989989AA-5D63-40F4-B1F4-60C14B5AB25F}" destId="{683A041B-E277-453B-AE6F-2BCFED4417DC}" srcOrd="0" destOrd="0" presId="urn:microsoft.com/office/officeart/2005/8/layout/hierarchy2"/>
    <dgm:cxn modelId="{C9436F3E-EB0D-4837-BF45-1BBA3D870FB1}" type="presOf" srcId="{F1E59178-EEE0-4A24-A71E-F8C599741F83}" destId="{E4106CEE-A739-45CF-915C-21D50F9A97A1}" srcOrd="0" destOrd="0" presId="urn:microsoft.com/office/officeart/2005/8/layout/hierarchy2"/>
    <dgm:cxn modelId="{80E8BB3E-1F10-47C8-8E4E-97D822BA8DC8}" srcId="{86EF73EF-5381-493C-85AE-C558BA61C7EE}" destId="{AA6CA1DC-700F-4801-B883-46281D292F8D}" srcOrd="2" destOrd="0" parTransId="{3772BCC6-963B-487B-ADBB-D3F5364F74FD}" sibTransId="{E987B920-843B-46B0-9363-0AC22BFC6952}"/>
    <dgm:cxn modelId="{DDC3835E-66DB-41B4-B157-E2EC4646F936}" type="presOf" srcId="{205A13A9-C006-422E-90DE-9AF002552274}" destId="{54E4C604-2F5E-496C-B1CF-15604B62E0FB}" srcOrd="0" destOrd="0" presId="urn:microsoft.com/office/officeart/2005/8/layout/hierarchy2"/>
    <dgm:cxn modelId="{61A77A60-9BEA-4616-8A71-E70CBE7B3942}" type="presOf" srcId="{881C766B-1566-4C5E-8742-F94CA5FE4091}" destId="{B417C4C0-B8E5-4F3C-A1E3-4DF14B7A2BC3}" srcOrd="0" destOrd="0" presId="urn:microsoft.com/office/officeart/2005/8/layout/hierarchy2"/>
    <dgm:cxn modelId="{4BFC1461-FC4C-455F-8739-37FDA03D67A4}" type="presOf" srcId="{6BE30C09-9F00-4B0B-B06E-0365465074A7}" destId="{178B5012-5710-42E0-9DA0-B8DD2EF68672}" srcOrd="1" destOrd="0" presId="urn:microsoft.com/office/officeart/2005/8/layout/hierarchy2"/>
    <dgm:cxn modelId="{9976C463-D469-4290-AC5E-06D8373C7D63}" type="presOf" srcId="{86EF73EF-5381-493C-85AE-C558BA61C7EE}" destId="{8570AEA3-AA5A-4A2C-BB96-33FD3000A75E}" srcOrd="0" destOrd="0" presId="urn:microsoft.com/office/officeart/2005/8/layout/hierarchy2"/>
    <dgm:cxn modelId="{2B536345-C701-4D7E-A2ED-9343D3328091}" type="presOf" srcId="{919CB240-81B0-46E4-879D-BC83843004B9}" destId="{31DE5C39-2E93-43F1-B6A7-95904F735306}" srcOrd="0" destOrd="0" presId="urn:microsoft.com/office/officeart/2005/8/layout/hierarchy2"/>
    <dgm:cxn modelId="{C6A7A647-505C-4851-B0FD-0849B002F43D}" type="presOf" srcId="{B02E8DA7-AB0D-4DE1-8367-F266E3079A20}" destId="{28D3C1B8-DFFD-42B3-A223-BFC3C5646545}" srcOrd="0" destOrd="0" presId="urn:microsoft.com/office/officeart/2005/8/layout/hierarchy2"/>
    <dgm:cxn modelId="{5EFCB268-4D98-4EAB-8916-01A6A5009A90}" type="presOf" srcId="{AA6CA1DC-700F-4801-B883-46281D292F8D}" destId="{4689592E-3613-4667-8AE9-AEA1084B14F4}" srcOrd="0" destOrd="0" presId="urn:microsoft.com/office/officeart/2005/8/layout/hierarchy2"/>
    <dgm:cxn modelId="{CA281E6B-15CE-4326-9166-F62CA64C0649}" type="presOf" srcId="{227E3125-C3EC-463E-9AED-E5DBF65DD153}" destId="{E955E5A6-95E3-4B82-AC5F-88C0B8B85C2D}" srcOrd="0" destOrd="0" presId="urn:microsoft.com/office/officeart/2005/8/layout/hierarchy2"/>
    <dgm:cxn modelId="{7DF1EC4E-1BF0-4798-8F2F-E9FD4C274BF5}" type="presOf" srcId="{1425C0A1-6859-4567-B48C-6BF8E441B890}" destId="{A1E95179-6B1C-4515-8323-99D2F6B7EFD6}" srcOrd="0" destOrd="0" presId="urn:microsoft.com/office/officeart/2005/8/layout/hierarchy2"/>
    <dgm:cxn modelId="{C5CFA952-A033-4E99-90DF-8821B5336840}" srcId="{205A13A9-C006-422E-90DE-9AF002552274}" destId="{B02E8DA7-AB0D-4DE1-8367-F266E3079A20}" srcOrd="1" destOrd="0" parTransId="{5BA52C8A-3D61-44E7-BAFE-57BAC35250DE}" sibTransId="{F0F5E4DC-91F2-40AF-8123-F2A1C5F93AD1}"/>
    <dgm:cxn modelId="{423D977A-E7D9-4743-A287-1407B1469CA7}" type="presOf" srcId="{B0E84669-F2DA-47C2-886F-67B7771A21B3}" destId="{3F03F34D-6A5A-4F08-B57C-56B3F8B00447}" srcOrd="0" destOrd="0" presId="urn:microsoft.com/office/officeart/2005/8/layout/hierarchy2"/>
    <dgm:cxn modelId="{92E5DD7C-3DA6-4330-A54B-B7B7F00D3047}" type="presOf" srcId="{3822DA38-5119-415A-BBDF-56E8A827A68E}" destId="{CCAB9C17-B7BF-440C-8FDF-B4729BE87CE6}" srcOrd="0" destOrd="0" presId="urn:microsoft.com/office/officeart/2005/8/layout/hierarchy2"/>
    <dgm:cxn modelId="{27FA5280-A348-4D9E-A8AE-B3CC8221F9F7}" srcId="{205A13A9-C006-422E-90DE-9AF002552274}" destId="{B5921CB0-BD38-4F19-BBC9-B827250D5052}" srcOrd="0" destOrd="0" parTransId="{9E729B65-B3C8-48E6-81B8-F5B4754C8B73}" sibTransId="{D6A88902-6400-4766-BE1A-A1409A038BE9}"/>
    <dgm:cxn modelId="{D2B5E38B-3CA0-46B4-95E1-882256515761}" srcId="{F1E59178-EEE0-4A24-A71E-F8C599741F83}" destId="{EA7A8D3D-FDAE-43AD-9629-794FDCA7600C}" srcOrd="1" destOrd="0" parTransId="{8C6B1152-7A4E-4E31-A115-D5D2BC9FEF84}" sibTransId="{81D299EF-69E6-495A-A7B2-7C958FC3274F}"/>
    <dgm:cxn modelId="{240DB293-5923-43FD-9FC4-E2CA205CC423}" srcId="{7DE6C300-1478-40C9-8D75-3E83BF7DE854}" destId="{205A13A9-C006-422E-90DE-9AF002552274}" srcOrd="0" destOrd="0" parTransId="{B5260A90-5831-4864-8BF0-467A955DCB61}" sibTransId="{AB9DD7C5-1DF5-4466-8A36-37C1CFD01B2C}"/>
    <dgm:cxn modelId="{7C6D8C95-ED11-4CA7-B34A-E086E2D9FD53}" type="presOf" srcId="{B5921CB0-BD38-4F19-BBC9-B827250D5052}" destId="{B8AE7F97-7893-446B-B5F7-8AEF5682E9E5}" srcOrd="0" destOrd="0" presId="urn:microsoft.com/office/officeart/2005/8/layout/hierarchy2"/>
    <dgm:cxn modelId="{DF9A3496-1378-4310-AD0C-7D1F7B5DBD36}" type="presOf" srcId="{7F80C4F8-28DD-4187-B429-E05FF169743C}" destId="{8B4884D7-64F5-4BA1-AC3A-D7E5083D028C}" srcOrd="0" destOrd="0" presId="urn:microsoft.com/office/officeart/2005/8/layout/hierarchy2"/>
    <dgm:cxn modelId="{3B14EC9B-AF8E-40B1-84DF-56ED89133E16}" type="presOf" srcId="{919CB240-81B0-46E4-879D-BC83843004B9}" destId="{F03D9138-5734-44C4-AAF2-BEBD6EF9CE15}" srcOrd="1" destOrd="0" presId="urn:microsoft.com/office/officeart/2005/8/layout/hierarchy2"/>
    <dgm:cxn modelId="{D8AE8DA0-95B4-441A-AE3C-3196528216DC}" type="presOf" srcId="{5BA52C8A-3D61-44E7-BAFE-57BAC35250DE}" destId="{CC2ADC12-6101-42FE-BF36-45AB6ADA1AD0}" srcOrd="1" destOrd="0" presId="urn:microsoft.com/office/officeart/2005/8/layout/hierarchy2"/>
    <dgm:cxn modelId="{2B21A5A1-2971-48F5-85EB-CD06D8E22B37}" type="presOf" srcId="{9E729B65-B3C8-48E6-81B8-F5B4754C8B73}" destId="{F23FB2FB-8FCC-4831-A4D4-8FEC4C4B3579}" srcOrd="0" destOrd="0" presId="urn:microsoft.com/office/officeart/2005/8/layout/hierarchy2"/>
    <dgm:cxn modelId="{359D05B1-78CB-4347-85BF-C50DDD6D93C4}" srcId="{86EF73EF-5381-493C-85AE-C558BA61C7EE}" destId="{74E5A058-B7C0-4ACA-AB8C-E62DB01A1984}" srcOrd="1" destOrd="0" parTransId="{E87B86DF-2E1A-4A16-A1A2-D3169149DFA3}" sibTransId="{577BE791-3ACA-4288-A1DC-BE146A2809B6}"/>
    <dgm:cxn modelId="{CEEF37B8-AEAD-4B15-8248-807EB548E960}" type="presOf" srcId="{90A72701-84AA-436F-A83E-FF681306E15F}" destId="{D3AC16B1-65B1-407A-8F16-9D9A3F5F5249}" srcOrd="1" destOrd="0" presId="urn:microsoft.com/office/officeart/2005/8/layout/hierarchy2"/>
    <dgm:cxn modelId="{DC48DDB8-06BA-43FE-919D-0F4B20048B91}" type="presOf" srcId="{3772BCC6-963B-487B-ADBB-D3F5364F74FD}" destId="{3E17EDD2-E9D2-4118-B665-1AD573353CE3}" srcOrd="0" destOrd="0" presId="urn:microsoft.com/office/officeart/2005/8/layout/hierarchy2"/>
    <dgm:cxn modelId="{8EFFF6B9-7763-48F7-AD75-89B20C0BAD76}" type="presOf" srcId="{5BA52C8A-3D61-44E7-BAFE-57BAC35250DE}" destId="{16998E1A-4EB0-4EF9-A520-DD5E95EFE9B3}" srcOrd="0" destOrd="0" presId="urn:microsoft.com/office/officeart/2005/8/layout/hierarchy2"/>
    <dgm:cxn modelId="{57A513BB-60E0-4334-8907-4CC18FB6348E}" srcId="{B02E8DA7-AB0D-4DE1-8367-F266E3079A20}" destId="{B0E84669-F2DA-47C2-886F-67B7771A21B3}" srcOrd="1" destOrd="0" parTransId="{989989AA-5D63-40F4-B1F4-60C14B5AB25F}" sibTransId="{AA8341B5-5108-4A36-BCD1-17DBBD095253}"/>
    <dgm:cxn modelId="{66F2DDC4-36A1-41A9-95A3-D31894C7FE36}" type="presOf" srcId="{18809324-0CE4-4C2F-98AB-167E69880978}" destId="{C1D08CD3-538A-4912-95CD-B66A28AD2137}" srcOrd="0" destOrd="0" presId="urn:microsoft.com/office/officeart/2005/8/layout/hierarchy2"/>
    <dgm:cxn modelId="{E96AFDC9-B6E0-45D4-8FEF-C445C0621594}" type="presOf" srcId="{E0F6A01E-63CA-40BC-8AA6-9FF3E9B7CF01}" destId="{83B9175F-A35A-4AB3-9ED2-BD47BEB4207B}" srcOrd="0" destOrd="0" presId="urn:microsoft.com/office/officeart/2005/8/layout/hierarchy2"/>
    <dgm:cxn modelId="{17C986CC-A5BE-4C45-8A7B-7305DC1151F1}" type="presOf" srcId="{8881ECCA-DF49-49E9-84F5-CB0FFF618556}" destId="{FD9955EF-5E78-44DE-9F36-FBCB67B0F760}" srcOrd="0" destOrd="0" presId="urn:microsoft.com/office/officeart/2005/8/layout/hierarchy2"/>
    <dgm:cxn modelId="{4C6BBDCE-BF51-43DA-A1A7-0859513C4A94}" srcId="{8881ECCA-DF49-49E9-84F5-CB0FFF618556}" destId="{86EF73EF-5381-493C-85AE-C558BA61C7EE}" srcOrd="0" destOrd="0" parTransId="{919CB240-81B0-46E4-879D-BC83843004B9}" sibTransId="{3BD8A4ED-A849-4B58-AECF-B7A3759FAD01}"/>
    <dgm:cxn modelId="{61A2DACE-A5BC-42FF-8E7C-AD184D1F90C4}" type="presOf" srcId="{989989AA-5D63-40F4-B1F4-60C14B5AB25F}" destId="{3A8B7C6F-FCCA-4332-ADB8-DB8403BDDDC8}" srcOrd="1" destOrd="0" presId="urn:microsoft.com/office/officeart/2005/8/layout/hierarchy2"/>
    <dgm:cxn modelId="{2AB37AD4-CD72-45F9-B6D3-053E57FB8ACE}" srcId="{B5921CB0-BD38-4F19-BBC9-B827250D5052}" destId="{8881ECCA-DF49-49E9-84F5-CB0FFF618556}" srcOrd="1" destOrd="0" parTransId="{6BE30C09-9F00-4B0B-B06E-0365465074A7}" sibTransId="{34E3945C-2A6D-43E1-A0D1-45C1C68E13A8}"/>
    <dgm:cxn modelId="{D7ADE8DD-910A-417A-B9F3-384AF499CE4E}" type="presOf" srcId="{E87B86DF-2E1A-4A16-A1A2-D3169149DFA3}" destId="{B65AD401-B16B-46C0-953C-2621D363D562}" srcOrd="0" destOrd="0" presId="urn:microsoft.com/office/officeart/2005/8/layout/hierarchy2"/>
    <dgm:cxn modelId="{8BA0B2E1-DF3A-4AAD-932F-49067370C029}" srcId="{F1E59178-EEE0-4A24-A71E-F8C599741F83}" destId="{1425C0A1-6859-4567-B48C-6BF8E441B890}" srcOrd="0" destOrd="0" parTransId="{18809324-0CE4-4C2F-98AB-167E69880978}" sibTransId="{05C4CE56-F692-42BD-8F7A-809F40977A4E}"/>
    <dgm:cxn modelId="{009593E3-2777-4B09-AE4D-81B539CEFCFF}" srcId="{B02E8DA7-AB0D-4DE1-8367-F266E3079A20}" destId="{6D789F26-37C6-4597-AA2F-2410D8F0AA12}" srcOrd="0" destOrd="0" parTransId="{90A72701-84AA-436F-A83E-FF681306E15F}" sibTransId="{8E138D5C-CCC6-49DE-93F0-E4EA7E8A6BC6}"/>
    <dgm:cxn modelId="{2AD8A7E7-19C9-44CB-9A7F-D67B6979C402}" type="presOf" srcId="{18809324-0CE4-4C2F-98AB-167E69880978}" destId="{62BF05E8-0F88-4878-BFDD-751F45C255F1}" srcOrd="1" destOrd="0" presId="urn:microsoft.com/office/officeart/2005/8/layout/hierarchy2"/>
    <dgm:cxn modelId="{DFD7FBE7-F425-43BD-A8C7-6E033D130676}" type="presOf" srcId="{90A72701-84AA-436F-A83E-FF681306E15F}" destId="{66A66B17-BD16-4395-B025-66C0897264AE}" srcOrd="0" destOrd="0" presId="urn:microsoft.com/office/officeart/2005/8/layout/hierarchy2"/>
    <dgm:cxn modelId="{F23AFAF1-85E9-4BDD-B632-A7FF08F84032}" type="presOf" srcId="{E0F6A01E-63CA-40BC-8AA6-9FF3E9B7CF01}" destId="{FB027D4E-A635-40A6-B414-9C5349259BCA}" srcOrd="1" destOrd="0" presId="urn:microsoft.com/office/officeart/2005/8/layout/hierarchy2"/>
    <dgm:cxn modelId="{21ECFEF4-08D0-49FF-8A71-CB2CE4569AD6}" type="presOf" srcId="{6D789F26-37C6-4597-AA2F-2410D8F0AA12}" destId="{A97C5D92-F4D5-489D-AF9F-7D0F101FC5B4}" srcOrd="0" destOrd="0" presId="urn:microsoft.com/office/officeart/2005/8/layout/hierarchy2"/>
    <dgm:cxn modelId="{C580C9F7-1177-4D70-875F-CB054893790B}" srcId="{F1E59178-EEE0-4A24-A71E-F8C599741F83}" destId="{6E8699FD-A9DA-437D-8A89-414B2BA4391B}" srcOrd="2" destOrd="0" parTransId="{227E3125-C3EC-463E-9AED-E5DBF65DD153}" sibTransId="{367485BC-6449-4188-86C6-7C801C87A4A9}"/>
    <dgm:cxn modelId="{3B04E8FD-39EC-4257-93E7-2A740CD0ECE9}" type="presOf" srcId="{3772BCC6-963B-487B-ADBB-D3F5364F74FD}" destId="{D6542E0B-1D56-4CEC-B6E8-4C43DF7D7F57}" srcOrd="1" destOrd="0" presId="urn:microsoft.com/office/officeart/2005/8/layout/hierarchy2"/>
    <dgm:cxn modelId="{388A8311-5F63-4D3B-A140-396CF842846D}" type="presParOf" srcId="{571BA779-0870-491C-B6A8-B6B19F1A1018}" destId="{8702B8EF-0151-4EFB-9042-0E6CC46B1196}" srcOrd="0" destOrd="0" presId="urn:microsoft.com/office/officeart/2005/8/layout/hierarchy2"/>
    <dgm:cxn modelId="{234A4709-92E5-42A8-97CD-8367D18FBCEF}" type="presParOf" srcId="{8702B8EF-0151-4EFB-9042-0E6CC46B1196}" destId="{54E4C604-2F5E-496C-B1CF-15604B62E0FB}" srcOrd="0" destOrd="0" presId="urn:microsoft.com/office/officeart/2005/8/layout/hierarchy2"/>
    <dgm:cxn modelId="{849EEB62-D64A-40E0-8974-5B78D62F03CD}" type="presParOf" srcId="{8702B8EF-0151-4EFB-9042-0E6CC46B1196}" destId="{26457793-A442-4C52-8FA3-BB17209EB9BF}" srcOrd="1" destOrd="0" presId="urn:microsoft.com/office/officeart/2005/8/layout/hierarchy2"/>
    <dgm:cxn modelId="{AFF19B67-D56D-4575-95F0-7378C20B3174}" type="presParOf" srcId="{26457793-A442-4C52-8FA3-BB17209EB9BF}" destId="{F23FB2FB-8FCC-4831-A4D4-8FEC4C4B3579}" srcOrd="0" destOrd="0" presId="urn:microsoft.com/office/officeart/2005/8/layout/hierarchy2"/>
    <dgm:cxn modelId="{1EF34860-0286-4CD6-9DA5-813F8310E5E7}" type="presParOf" srcId="{F23FB2FB-8FCC-4831-A4D4-8FEC4C4B3579}" destId="{7B8E9953-2CE1-4747-9BD1-BBF071201F4E}" srcOrd="0" destOrd="0" presId="urn:microsoft.com/office/officeart/2005/8/layout/hierarchy2"/>
    <dgm:cxn modelId="{09491EB3-6687-47D5-A42F-BD250A8D61B5}" type="presParOf" srcId="{26457793-A442-4C52-8FA3-BB17209EB9BF}" destId="{C361D24A-2B39-4CB4-A8E1-8CC9511CAD7A}" srcOrd="1" destOrd="0" presId="urn:microsoft.com/office/officeart/2005/8/layout/hierarchy2"/>
    <dgm:cxn modelId="{D172BFC8-01F5-48E9-9036-EC44FA7CB34D}" type="presParOf" srcId="{C361D24A-2B39-4CB4-A8E1-8CC9511CAD7A}" destId="{B8AE7F97-7893-446B-B5F7-8AEF5682E9E5}" srcOrd="0" destOrd="0" presId="urn:microsoft.com/office/officeart/2005/8/layout/hierarchy2"/>
    <dgm:cxn modelId="{BA1D42B1-36D0-409B-BEA5-8B6582799E10}" type="presParOf" srcId="{C361D24A-2B39-4CB4-A8E1-8CC9511CAD7A}" destId="{3E0A8220-3261-4E07-ACBB-F31ADAA1CD7B}" srcOrd="1" destOrd="0" presId="urn:microsoft.com/office/officeart/2005/8/layout/hierarchy2"/>
    <dgm:cxn modelId="{D23C644F-6358-444A-B079-8CCF66877B2F}" type="presParOf" srcId="{3E0A8220-3261-4E07-ACBB-F31ADAA1CD7B}" destId="{83B9175F-A35A-4AB3-9ED2-BD47BEB4207B}" srcOrd="0" destOrd="0" presId="urn:microsoft.com/office/officeart/2005/8/layout/hierarchy2"/>
    <dgm:cxn modelId="{9DB1EE79-520F-4263-976A-3CF692DE9A69}" type="presParOf" srcId="{83B9175F-A35A-4AB3-9ED2-BD47BEB4207B}" destId="{FB027D4E-A635-40A6-B414-9C5349259BCA}" srcOrd="0" destOrd="0" presId="urn:microsoft.com/office/officeart/2005/8/layout/hierarchy2"/>
    <dgm:cxn modelId="{0AF4FE38-200C-4A30-A1A9-07BEA0CF89A8}" type="presParOf" srcId="{3E0A8220-3261-4E07-ACBB-F31ADAA1CD7B}" destId="{146EBE13-D210-4300-951F-69FB6BC96F66}" srcOrd="1" destOrd="0" presId="urn:microsoft.com/office/officeart/2005/8/layout/hierarchy2"/>
    <dgm:cxn modelId="{42979A43-BEA8-4D5D-8AA4-B19D441E37A6}" type="presParOf" srcId="{146EBE13-D210-4300-951F-69FB6BC96F66}" destId="{E4106CEE-A739-45CF-915C-21D50F9A97A1}" srcOrd="0" destOrd="0" presId="urn:microsoft.com/office/officeart/2005/8/layout/hierarchy2"/>
    <dgm:cxn modelId="{AB38DE00-B21A-4290-9020-ED5878680773}" type="presParOf" srcId="{146EBE13-D210-4300-951F-69FB6BC96F66}" destId="{71D3B126-14C5-4892-BCDB-2727A1006AA4}" srcOrd="1" destOrd="0" presId="urn:microsoft.com/office/officeart/2005/8/layout/hierarchy2"/>
    <dgm:cxn modelId="{B04D0808-394F-43CE-AF6B-3C8246F2E14A}" type="presParOf" srcId="{71D3B126-14C5-4892-BCDB-2727A1006AA4}" destId="{C1D08CD3-538A-4912-95CD-B66A28AD2137}" srcOrd="0" destOrd="0" presId="urn:microsoft.com/office/officeart/2005/8/layout/hierarchy2"/>
    <dgm:cxn modelId="{A2EE8EE9-5B02-410B-9AA4-1FF6E72C409D}" type="presParOf" srcId="{C1D08CD3-538A-4912-95CD-B66A28AD2137}" destId="{62BF05E8-0F88-4878-BFDD-751F45C255F1}" srcOrd="0" destOrd="0" presId="urn:microsoft.com/office/officeart/2005/8/layout/hierarchy2"/>
    <dgm:cxn modelId="{F5087F1B-B47C-40A2-BA3E-706760FE26E9}" type="presParOf" srcId="{71D3B126-14C5-4892-BCDB-2727A1006AA4}" destId="{B0EDA2FA-5807-40D6-9364-FBCD2F1082BE}" srcOrd="1" destOrd="0" presId="urn:microsoft.com/office/officeart/2005/8/layout/hierarchy2"/>
    <dgm:cxn modelId="{523A3576-BC31-4C73-A866-226ECEAD77CC}" type="presParOf" srcId="{B0EDA2FA-5807-40D6-9364-FBCD2F1082BE}" destId="{A1E95179-6B1C-4515-8323-99D2F6B7EFD6}" srcOrd="0" destOrd="0" presId="urn:microsoft.com/office/officeart/2005/8/layout/hierarchy2"/>
    <dgm:cxn modelId="{F75C7C54-CE2E-4812-92FF-0E552572E79A}" type="presParOf" srcId="{B0EDA2FA-5807-40D6-9364-FBCD2F1082BE}" destId="{D2D00990-51A0-4A1C-ADC5-D40A833896A4}" srcOrd="1" destOrd="0" presId="urn:microsoft.com/office/officeart/2005/8/layout/hierarchy2"/>
    <dgm:cxn modelId="{A145D9FE-DA82-4D21-A71D-7A93AE92C9B4}" type="presParOf" srcId="{71D3B126-14C5-4892-BCDB-2727A1006AA4}" destId="{76C1920D-61D7-48CA-A014-A7BBB7B808E6}" srcOrd="2" destOrd="0" presId="urn:microsoft.com/office/officeart/2005/8/layout/hierarchy2"/>
    <dgm:cxn modelId="{C3B28899-39B7-4E17-9499-419435F19EE2}" type="presParOf" srcId="{76C1920D-61D7-48CA-A014-A7BBB7B808E6}" destId="{E955E10D-B044-46A4-A7E3-F0FA6C76A9FB}" srcOrd="0" destOrd="0" presId="urn:microsoft.com/office/officeart/2005/8/layout/hierarchy2"/>
    <dgm:cxn modelId="{2B227B62-1479-402B-AD85-B651815B044D}" type="presParOf" srcId="{71D3B126-14C5-4892-BCDB-2727A1006AA4}" destId="{A0BD7967-16CC-4C1F-BC69-C615D2A60CFF}" srcOrd="3" destOrd="0" presId="urn:microsoft.com/office/officeart/2005/8/layout/hierarchy2"/>
    <dgm:cxn modelId="{7FA7DB63-4B84-492F-B428-05729ADB2F4D}" type="presParOf" srcId="{A0BD7967-16CC-4C1F-BC69-C615D2A60CFF}" destId="{FCE91FD1-58F8-46B7-94A4-E1A5CD2F0FA5}" srcOrd="0" destOrd="0" presId="urn:microsoft.com/office/officeart/2005/8/layout/hierarchy2"/>
    <dgm:cxn modelId="{FF47900D-F954-434D-B259-412B7DE443FD}" type="presParOf" srcId="{A0BD7967-16CC-4C1F-BC69-C615D2A60CFF}" destId="{16323054-1118-4047-9B0D-F4E95CAB9AD0}" srcOrd="1" destOrd="0" presId="urn:microsoft.com/office/officeart/2005/8/layout/hierarchy2"/>
    <dgm:cxn modelId="{807F3F91-9C16-47C3-9DE1-2E087283A986}" type="presParOf" srcId="{71D3B126-14C5-4892-BCDB-2727A1006AA4}" destId="{E955E5A6-95E3-4B82-AC5F-88C0B8B85C2D}" srcOrd="4" destOrd="0" presId="urn:microsoft.com/office/officeart/2005/8/layout/hierarchy2"/>
    <dgm:cxn modelId="{F519A5C9-4376-4CC5-AD27-B4AF1EA52EC4}" type="presParOf" srcId="{E955E5A6-95E3-4B82-AC5F-88C0B8B85C2D}" destId="{56EA67DD-0197-49B6-8619-41E4B550B8BE}" srcOrd="0" destOrd="0" presId="urn:microsoft.com/office/officeart/2005/8/layout/hierarchy2"/>
    <dgm:cxn modelId="{334ACFDD-5D21-49B6-A3C9-D99BBF8FEFE6}" type="presParOf" srcId="{71D3B126-14C5-4892-BCDB-2727A1006AA4}" destId="{D8F1D3B1-B84F-4255-84DA-A17579FF5CAD}" srcOrd="5" destOrd="0" presId="urn:microsoft.com/office/officeart/2005/8/layout/hierarchy2"/>
    <dgm:cxn modelId="{48A8C742-FFBF-405C-80D4-49BC5B36B09E}" type="presParOf" srcId="{D8F1D3B1-B84F-4255-84DA-A17579FF5CAD}" destId="{69DF40FA-ABC2-421C-821F-F3D34556CB16}" srcOrd="0" destOrd="0" presId="urn:microsoft.com/office/officeart/2005/8/layout/hierarchy2"/>
    <dgm:cxn modelId="{FBBFDF98-CD79-47C6-ABDB-4C0BC6259E2A}" type="presParOf" srcId="{D8F1D3B1-B84F-4255-84DA-A17579FF5CAD}" destId="{17E15695-FAA1-42ED-8B1A-117D459033DD}" srcOrd="1" destOrd="0" presId="urn:microsoft.com/office/officeart/2005/8/layout/hierarchy2"/>
    <dgm:cxn modelId="{34A8916D-BE5D-43D8-B100-14189E86E32F}" type="presParOf" srcId="{3E0A8220-3261-4E07-ACBB-F31ADAA1CD7B}" destId="{78C2AD6B-D47E-4D9D-B95B-791FC1CE281D}" srcOrd="2" destOrd="0" presId="urn:microsoft.com/office/officeart/2005/8/layout/hierarchy2"/>
    <dgm:cxn modelId="{2EDBF515-EAB8-41F3-8A5C-117692684A2C}" type="presParOf" srcId="{78C2AD6B-D47E-4D9D-B95B-791FC1CE281D}" destId="{178B5012-5710-42E0-9DA0-B8DD2EF68672}" srcOrd="0" destOrd="0" presId="urn:microsoft.com/office/officeart/2005/8/layout/hierarchy2"/>
    <dgm:cxn modelId="{029207B7-8570-4A0B-B884-F68C77969D84}" type="presParOf" srcId="{3E0A8220-3261-4E07-ACBB-F31ADAA1CD7B}" destId="{8C427CBE-B1C9-4CE7-9D36-8FB675411109}" srcOrd="3" destOrd="0" presId="urn:microsoft.com/office/officeart/2005/8/layout/hierarchy2"/>
    <dgm:cxn modelId="{407DD3A8-3C47-4274-947F-0E8538A2703E}" type="presParOf" srcId="{8C427CBE-B1C9-4CE7-9D36-8FB675411109}" destId="{FD9955EF-5E78-44DE-9F36-FBCB67B0F760}" srcOrd="0" destOrd="0" presId="urn:microsoft.com/office/officeart/2005/8/layout/hierarchy2"/>
    <dgm:cxn modelId="{3A59C2BE-7A5F-4960-96A3-0C9C5D31B47F}" type="presParOf" srcId="{8C427CBE-B1C9-4CE7-9D36-8FB675411109}" destId="{29DAB5B3-EDDA-47A9-B07F-AC6C6268A6B6}" srcOrd="1" destOrd="0" presId="urn:microsoft.com/office/officeart/2005/8/layout/hierarchy2"/>
    <dgm:cxn modelId="{9C4D4297-A0FE-4BA3-A870-9D7C82067750}" type="presParOf" srcId="{29DAB5B3-EDDA-47A9-B07F-AC6C6268A6B6}" destId="{31DE5C39-2E93-43F1-B6A7-95904F735306}" srcOrd="0" destOrd="0" presId="urn:microsoft.com/office/officeart/2005/8/layout/hierarchy2"/>
    <dgm:cxn modelId="{BF6FA75E-AF9D-4E66-A6A1-F1E9EA919AE4}" type="presParOf" srcId="{31DE5C39-2E93-43F1-B6A7-95904F735306}" destId="{F03D9138-5734-44C4-AAF2-BEBD6EF9CE15}" srcOrd="0" destOrd="0" presId="urn:microsoft.com/office/officeart/2005/8/layout/hierarchy2"/>
    <dgm:cxn modelId="{89549E42-6DAE-42F3-80F1-4957AFB939E5}" type="presParOf" srcId="{29DAB5B3-EDDA-47A9-B07F-AC6C6268A6B6}" destId="{F3567E3B-F232-41BA-A878-6972F95D013B}" srcOrd="1" destOrd="0" presId="urn:microsoft.com/office/officeart/2005/8/layout/hierarchy2"/>
    <dgm:cxn modelId="{0D6CE466-4835-4FD1-B7F6-82B0A73F4496}" type="presParOf" srcId="{F3567E3B-F232-41BA-A878-6972F95D013B}" destId="{8570AEA3-AA5A-4A2C-BB96-33FD3000A75E}" srcOrd="0" destOrd="0" presId="urn:microsoft.com/office/officeart/2005/8/layout/hierarchy2"/>
    <dgm:cxn modelId="{52E71D46-3791-490D-956B-9EF161A14A0F}" type="presParOf" srcId="{F3567E3B-F232-41BA-A878-6972F95D013B}" destId="{4A97217E-A7FE-4192-94C9-D2483C322C64}" srcOrd="1" destOrd="0" presId="urn:microsoft.com/office/officeart/2005/8/layout/hierarchy2"/>
    <dgm:cxn modelId="{1BABA72A-7C4A-4F85-A72E-0F30DA1D528D}" type="presParOf" srcId="{4A97217E-A7FE-4192-94C9-D2483C322C64}" destId="{D5A6AC10-0626-44B2-844F-F769ED9AFA9F}" srcOrd="0" destOrd="0" presId="urn:microsoft.com/office/officeart/2005/8/layout/hierarchy2"/>
    <dgm:cxn modelId="{178FC8F0-966E-4606-8CC0-CF15E5FA6403}" type="presParOf" srcId="{D5A6AC10-0626-44B2-844F-F769ED9AFA9F}" destId="{539F00F3-FC98-4CB7-A26C-F231C3BFEE23}" srcOrd="0" destOrd="0" presId="urn:microsoft.com/office/officeart/2005/8/layout/hierarchy2"/>
    <dgm:cxn modelId="{D6659F2C-40F5-4167-BC78-1A4700D4A9FC}" type="presParOf" srcId="{4A97217E-A7FE-4192-94C9-D2483C322C64}" destId="{5ED778E8-6B59-453F-A6A2-B66F504190C5}" srcOrd="1" destOrd="0" presId="urn:microsoft.com/office/officeart/2005/8/layout/hierarchy2"/>
    <dgm:cxn modelId="{D671FC44-D364-4831-A497-049588D53FF9}" type="presParOf" srcId="{5ED778E8-6B59-453F-A6A2-B66F504190C5}" destId="{B417C4C0-B8E5-4F3C-A1E3-4DF14B7A2BC3}" srcOrd="0" destOrd="0" presId="urn:microsoft.com/office/officeart/2005/8/layout/hierarchy2"/>
    <dgm:cxn modelId="{D6EFC16E-1262-49C5-B7B6-747C68032903}" type="presParOf" srcId="{5ED778E8-6B59-453F-A6A2-B66F504190C5}" destId="{B16CBC73-640D-4ABE-8D10-24E46CED4D7D}" srcOrd="1" destOrd="0" presId="urn:microsoft.com/office/officeart/2005/8/layout/hierarchy2"/>
    <dgm:cxn modelId="{61FB407B-3EBF-4DB8-8895-BAF9FA6CA43D}" type="presParOf" srcId="{4A97217E-A7FE-4192-94C9-D2483C322C64}" destId="{B65AD401-B16B-46C0-953C-2621D363D562}" srcOrd="2" destOrd="0" presId="urn:microsoft.com/office/officeart/2005/8/layout/hierarchy2"/>
    <dgm:cxn modelId="{3299AF62-5107-43E3-A55B-A58F4A6E3150}" type="presParOf" srcId="{B65AD401-B16B-46C0-953C-2621D363D562}" destId="{E4F9F080-5452-4F99-B162-39B63CA68609}" srcOrd="0" destOrd="0" presId="urn:microsoft.com/office/officeart/2005/8/layout/hierarchy2"/>
    <dgm:cxn modelId="{91275C4E-28DE-4179-BCB9-747EAB98B474}" type="presParOf" srcId="{4A97217E-A7FE-4192-94C9-D2483C322C64}" destId="{226AF0A3-A458-4487-9088-44AD4F0C2FB8}" srcOrd="3" destOrd="0" presId="urn:microsoft.com/office/officeart/2005/8/layout/hierarchy2"/>
    <dgm:cxn modelId="{A7A34521-B692-47F1-9BC4-CFE7FE7027A7}" type="presParOf" srcId="{226AF0A3-A458-4487-9088-44AD4F0C2FB8}" destId="{979F7D3E-7507-43B0-94BF-7DD36E694B0D}" srcOrd="0" destOrd="0" presId="urn:microsoft.com/office/officeart/2005/8/layout/hierarchy2"/>
    <dgm:cxn modelId="{3131E33B-5E08-4E74-9C83-CFE875BEBCF5}" type="presParOf" srcId="{226AF0A3-A458-4487-9088-44AD4F0C2FB8}" destId="{BF41BE1D-01E7-4AF0-B081-C142D262D204}" srcOrd="1" destOrd="0" presId="urn:microsoft.com/office/officeart/2005/8/layout/hierarchy2"/>
    <dgm:cxn modelId="{37DE489A-8636-4400-9163-C1D4A0D8A010}" type="presParOf" srcId="{4A97217E-A7FE-4192-94C9-D2483C322C64}" destId="{3E17EDD2-E9D2-4118-B665-1AD573353CE3}" srcOrd="4" destOrd="0" presId="urn:microsoft.com/office/officeart/2005/8/layout/hierarchy2"/>
    <dgm:cxn modelId="{C7FE1CC8-9C32-4011-A136-90CBF77BBC6C}" type="presParOf" srcId="{3E17EDD2-E9D2-4118-B665-1AD573353CE3}" destId="{D6542E0B-1D56-4CEC-B6E8-4C43DF7D7F57}" srcOrd="0" destOrd="0" presId="urn:microsoft.com/office/officeart/2005/8/layout/hierarchy2"/>
    <dgm:cxn modelId="{19264CCD-FE40-4054-9DF8-D57822A96F1B}" type="presParOf" srcId="{4A97217E-A7FE-4192-94C9-D2483C322C64}" destId="{FB25254E-6939-44F7-8951-75D671EA30E9}" srcOrd="5" destOrd="0" presId="urn:microsoft.com/office/officeart/2005/8/layout/hierarchy2"/>
    <dgm:cxn modelId="{CC0676D1-0DE1-40C7-AB5D-0969F8E6B21F}" type="presParOf" srcId="{FB25254E-6939-44F7-8951-75D671EA30E9}" destId="{4689592E-3613-4667-8AE9-AEA1084B14F4}" srcOrd="0" destOrd="0" presId="urn:microsoft.com/office/officeart/2005/8/layout/hierarchy2"/>
    <dgm:cxn modelId="{E0B04D98-7EF3-4218-B883-D676EAB41689}" type="presParOf" srcId="{FB25254E-6939-44F7-8951-75D671EA30E9}" destId="{AE1B9CEE-665A-4AA9-8520-39F5DF5203B9}" srcOrd="1" destOrd="0" presId="urn:microsoft.com/office/officeart/2005/8/layout/hierarchy2"/>
    <dgm:cxn modelId="{003CC57A-B84A-4AC0-9282-3C704F17B960}" type="presParOf" srcId="{26457793-A442-4C52-8FA3-BB17209EB9BF}" destId="{16998E1A-4EB0-4EF9-A520-DD5E95EFE9B3}" srcOrd="2" destOrd="0" presId="urn:microsoft.com/office/officeart/2005/8/layout/hierarchy2"/>
    <dgm:cxn modelId="{1F4D824B-70FA-4A1E-B0E1-33990AE47CF2}" type="presParOf" srcId="{16998E1A-4EB0-4EF9-A520-DD5E95EFE9B3}" destId="{CC2ADC12-6101-42FE-BF36-45AB6ADA1AD0}" srcOrd="0" destOrd="0" presId="urn:microsoft.com/office/officeart/2005/8/layout/hierarchy2"/>
    <dgm:cxn modelId="{D4C09B76-D342-4D02-9F80-A3BB81C9D6F9}" type="presParOf" srcId="{26457793-A442-4C52-8FA3-BB17209EB9BF}" destId="{DFB2CE7B-3F59-40BB-BF88-80AF21D74316}" srcOrd="3" destOrd="0" presId="urn:microsoft.com/office/officeart/2005/8/layout/hierarchy2"/>
    <dgm:cxn modelId="{7CE5E42F-2C52-4400-B721-CDFF4E8C226C}" type="presParOf" srcId="{DFB2CE7B-3F59-40BB-BF88-80AF21D74316}" destId="{28D3C1B8-DFFD-42B3-A223-BFC3C5646545}" srcOrd="0" destOrd="0" presId="urn:microsoft.com/office/officeart/2005/8/layout/hierarchy2"/>
    <dgm:cxn modelId="{E7CB2DE7-DAA1-43ED-8E76-7940B544ABBB}" type="presParOf" srcId="{DFB2CE7B-3F59-40BB-BF88-80AF21D74316}" destId="{DA4AB1C1-29EE-4096-BB31-3ADC19669098}" srcOrd="1" destOrd="0" presId="urn:microsoft.com/office/officeart/2005/8/layout/hierarchy2"/>
    <dgm:cxn modelId="{1F561A4D-D01E-4938-BB9E-0237CD5B49E7}" type="presParOf" srcId="{DA4AB1C1-29EE-4096-BB31-3ADC19669098}" destId="{66A66B17-BD16-4395-B025-66C0897264AE}" srcOrd="0" destOrd="0" presId="urn:microsoft.com/office/officeart/2005/8/layout/hierarchy2"/>
    <dgm:cxn modelId="{BCC0D024-20AA-47B3-AA5C-676F83A619F2}" type="presParOf" srcId="{66A66B17-BD16-4395-B025-66C0897264AE}" destId="{D3AC16B1-65B1-407A-8F16-9D9A3F5F5249}" srcOrd="0" destOrd="0" presId="urn:microsoft.com/office/officeart/2005/8/layout/hierarchy2"/>
    <dgm:cxn modelId="{92C85D5B-E78D-43B9-A948-51F09FA9A6F9}" type="presParOf" srcId="{DA4AB1C1-29EE-4096-BB31-3ADC19669098}" destId="{695857F2-8FAF-41FE-8AAF-2A60A687489E}" srcOrd="1" destOrd="0" presId="urn:microsoft.com/office/officeart/2005/8/layout/hierarchy2"/>
    <dgm:cxn modelId="{E104B360-B83A-41A8-8F0A-32C4FB56CD7D}" type="presParOf" srcId="{695857F2-8FAF-41FE-8AAF-2A60A687489E}" destId="{A97C5D92-F4D5-489D-AF9F-7D0F101FC5B4}" srcOrd="0" destOrd="0" presId="urn:microsoft.com/office/officeart/2005/8/layout/hierarchy2"/>
    <dgm:cxn modelId="{7DDB3B9B-77BE-4B7D-8577-99156C878F5D}" type="presParOf" srcId="{695857F2-8FAF-41FE-8AAF-2A60A687489E}" destId="{CA547A59-3C94-40F0-A136-93AC8156744B}" srcOrd="1" destOrd="0" presId="urn:microsoft.com/office/officeart/2005/8/layout/hierarchy2"/>
    <dgm:cxn modelId="{6016B3B5-9980-47AA-AFA3-E99220A2C6FA}" type="presParOf" srcId="{DA4AB1C1-29EE-4096-BB31-3ADC19669098}" destId="{683A041B-E277-453B-AE6F-2BCFED4417DC}" srcOrd="2" destOrd="0" presId="urn:microsoft.com/office/officeart/2005/8/layout/hierarchy2"/>
    <dgm:cxn modelId="{EE2EB3AE-20EA-4565-9670-D96DB06C8912}" type="presParOf" srcId="{683A041B-E277-453B-AE6F-2BCFED4417DC}" destId="{3A8B7C6F-FCCA-4332-ADB8-DB8403BDDDC8}" srcOrd="0" destOrd="0" presId="urn:microsoft.com/office/officeart/2005/8/layout/hierarchy2"/>
    <dgm:cxn modelId="{25E5F0F1-D36E-43C6-9612-C833B97917E2}" type="presParOf" srcId="{DA4AB1C1-29EE-4096-BB31-3ADC19669098}" destId="{8A0A5A6B-40F4-4079-BBB4-0DDB36CEAD3C}" srcOrd="3" destOrd="0" presId="urn:microsoft.com/office/officeart/2005/8/layout/hierarchy2"/>
    <dgm:cxn modelId="{2574B701-F826-408B-A0CB-C6C176949B32}" type="presParOf" srcId="{8A0A5A6B-40F4-4079-BBB4-0DDB36CEAD3C}" destId="{3F03F34D-6A5A-4F08-B57C-56B3F8B00447}" srcOrd="0" destOrd="0" presId="urn:microsoft.com/office/officeart/2005/8/layout/hierarchy2"/>
    <dgm:cxn modelId="{7E3C44E1-F35F-465D-AB0E-EA292ABE6F5F}" type="presParOf" srcId="{8A0A5A6B-40F4-4079-BBB4-0DDB36CEAD3C}" destId="{2B5117C3-B34B-47BE-A8E8-4FA810D8F228}" srcOrd="1" destOrd="0" presId="urn:microsoft.com/office/officeart/2005/8/layout/hierarchy2"/>
    <dgm:cxn modelId="{474EE664-875C-46B4-B36B-6F6BB528C76D}" type="presParOf" srcId="{DA4AB1C1-29EE-4096-BB31-3ADC19669098}" destId="{CCAB9C17-B7BF-440C-8FDF-B4729BE87CE6}" srcOrd="4" destOrd="0" presId="urn:microsoft.com/office/officeart/2005/8/layout/hierarchy2"/>
    <dgm:cxn modelId="{D525D40D-C735-4BDB-9264-5E5B8DCA0DF9}" type="presParOf" srcId="{CCAB9C17-B7BF-440C-8FDF-B4729BE87CE6}" destId="{C41598C1-06CE-4F42-959E-2C62E6C99E1E}" srcOrd="0" destOrd="0" presId="urn:microsoft.com/office/officeart/2005/8/layout/hierarchy2"/>
    <dgm:cxn modelId="{4EDE0811-BBDD-4F4D-A014-B0E210F9A032}" type="presParOf" srcId="{DA4AB1C1-29EE-4096-BB31-3ADC19669098}" destId="{30042B79-5036-49D0-A6B5-61D23B69DC14}" srcOrd="5" destOrd="0" presId="urn:microsoft.com/office/officeart/2005/8/layout/hierarchy2"/>
    <dgm:cxn modelId="{E923E5A9-419F-47AE-91A6-0C4153C23CBE}" type="presParOf" srcId="{30042B79-5036-49D0-A6B5-61D23B69DC14}" destId="{8B4884D7-64F5-4BA1-AC3A-D7E5083D028C}" srcOrd="0" destOrd="0" presId="urn:microsoft.com/office/officeart/2005/8/layout/hierarchy2"/>
    <dgm:cxn modelId="{684BD49E-8C20-4D41-9E7C-907E642ED946}" type="presParOf" srcId="{30042B79-5036-49D0-A6B5-61D23B69DC14}" destId="{1E1C37C7-12E7-4E02-BCEA-3F634BA36B2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4C604-2F5E-496C-B1CF-15604B62E0FB}">
      <dsp:nvSpPr>
        <dsp:cNvPr id="0" name=""/>
        <dsp:cNvSpPr/>
      </dsp:nvSpPr>
      <dsp:spPr>
        <a:xfrm>
          <a:off x="306151" y="1944008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篩查群體</a:t>
          </a:r>
        </a:p>
      </dsp:txBody>
      <dsp:txXfrm>
        <a:off x="317798" y="1955655"/>
        <a:ext cx="772050" cy="374378"/>
      </dsp:txXfrm>
    </dsp:sp>
    <dsp:sp modelId="{F23FB2FB-8FCC-4831-A4D4-8FEC4C4B3579}">
      <dsp:nvSpPr>
        <dsp:cNvPr id="0" name=""/>
        <dsp:cNvSpPr/>
      </dsp:nvSpPr>
      <dsp:spPr>
        <a:xfrm rot="17500715">
          <a:off x="829950" y="1732743"/>
          <a:ext cx="86122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61229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239034" y="1721155"/>
        <a:ext cx="43061" cy="43061"/>
      </dsp:txXfrm>
    </dsp:sp>
    <dsp:sp modelId="{B8AE7F97-7893-446B-B5F7-8AEF5682E9E5}">
      <dsp:nvSpPr>
        <dsp:cNvPr id="0" name=""/>
        <dsp:cNvSpPr/>
      </dsp:nvSpPr>
      <dsp:spPr>
        <a:xfrm>
          <a:off x="1419633" y="1143692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篩查陽性</a:t>
          </a:r>
        </a:p>
      </dsp:txBody>
      <dsp:txXfrm>
        <a:off x="1431280" y="1155339"/>
        <a:ext cx="772050" cy="374378"/>
      </dsp:txXfrm>
    </dsp:sp>
    <dsp:sp modelId="{83B9175F-A35A-4AB3-9ED2-BD47BEB4207B}">
      <dsp:nvSpPr>
        <dsp:cNvPr id="0" name=""/>
        <dsp:cNvSpPr/>
      </dsp:nvSpPr>
      <dsp:spPr>
        <a:xfrm rot="17692822">
          <a:off x="1995964" y="989593"/>
          <a:ext cx="7561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56165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355143" y="980632"/>
        <a:ext cx="37808" cy="37808"/>
      </dsp:txXfrm>
    </dsp:sp>
    <dsp:sp modelId="{E4106CEE-A739-45CF-915C-21D50F9A97A1}">
      <dsp:nvSpPr>
        <dsp:cNvPr id="0" name=""/>
        <dsp:cNvSpPr/>
      </dsp:nvSpPr>
      <dsp:spPr>
        <a:xfrm>
          <a:off x="2533116" y="457707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確診陰性</a:t>
          </a:r>
        </a:p>
      </dsp:txBody>
      <dsp:txXfrm>
        <a:off x="2544763" y="469354"/>
        <a:ext cx="772050" cy="374378"/>
      </dsp:txXfrm>
    </dsp:sp>
    <dsp:sp modelId="{C1D08CD3-538A-4912-95CD-B66A28AD2137}">
      <dsp:nvSpPr>
        <dsp:cNvPr id="0" name=""/>
        <dsp:cNvSpPr/>
      </dsp:nvSpPr>
      <dsp:spPr>
        <a:xfrm rot="18289469">
          <a:off x="3208982" y="417939"/>
          <a:ext cx="5570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7096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473602" y="413954"/>
        <a:ext cx="27854" cy="27854"/>
      </dsp:txXfrm>
    </dsp:sp>
    <dsp:sp modelId="{A1E95179-6B1C-4515-8323-99D2F6B7EFD6}">
      <dsp:nvSpPr>
        <dsp:cNvPr id="0" name=""/>
        <dsp:cNvSpPr/>
      </dsp:nvSpPr>
      <dsp:spPr>
        <a:xfrm>
          <a:off x="3646599" y="384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自然健康狀態進入下一迴圈</a:t>
          </a:r>
        </a:p>
      </dsp:txBody>
      <dsp:txXfrm>
        <a:off x="3658246" y="12031"/>
        <a:ext cx="772050" cy="374378"/>
      </dsp:txXfrm>
    </dsp:sp>
    <dsp:sp modelId="{76C1920D-61D7-48CA-A014-A7BBB7B808E6}">
      <dsp:nvSpPr>
        <dsp:cNvPr id="0" name=""/>
        <dsp:cNvSpPr/>
      </dsp:nvSpPr>
      <dsp:spPr>
        <a:xfrm>
          <a:off x="3328461" y="646601"/>
          <a:ext cx="3181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8137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479576" y="648590"/>
        <a:ext cx="15906" cy="15906"/>
      </dsp:txXfrm>
    </dsp:sp>
    <dsp:sp modelId="{FCE91FD1-58F8-46B7-94A4-E1A5CD2F0FA5}">
      <dsp:nvSpPr>
        <dsp:cNvPr id="0" name=""/>
        <dsp:cNvSpPr/>
      </dsp:nvSpPr>
      <dsp:spPr>
        <a:xfrm>
          <a:off x="3646599" y="457707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自然死亡狀態進入下一迴圈</a:t>
          </a:r>
        </a:p>
      </dsp:txBody>
      <dsp:txXfrm>
        <a:off x="3658246" y="469354"/>
        <a:ext cx="772050" cy="374378"/>
      </dsp:txXfrm>
    </dsp:sp>
    <dsp:sp modelId="{E955E5A6-95E3-4B82-AC5F-88C0B8B85C2D}">
      <dsp:nvSpPr>
        <dsp:cNvPr id="0" name=""/>
        <dsp:cNvSpPr/>
      </dsp:nvSpPr>
      <dsp:spPr>
        <a:xfrm rot="3310531">
          <a:off x="3208982" y="875262"/>
          <a:ext cx="5570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7096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473602" y="871278"/>
        <a:ext cx="27854" cy="27854"/>
      </dsp:txXfrm>
    </dsp:sp>
    <dsp:sp modelId="{69DF40FA-ABC2-421C-821F-F3D34556CB16}">
      <dsp:nvSpPr>
        <dsp:cNvPr id="0" name=""/>
        <dsp:cNvSpPr/>
      </dsp:nvSpPr>
      <dsp:spPr>
        <a:xfrm>
          <a:off x="3646599" y="915030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自然疾病狀態進入下一迴圈</a:t>
          </a:r>
        </a:p>
      </dsp:txBody>
      <dsp:txXfrm>
        <a:off x="3658246" y="926677"/>
        <a:ext cx="772050" cy="374378"/>
      </dsp:txXfrm>
    </dsp:sp>
    <dsp:sp modelId="{78C2AD6B-D47E-4D9D-B95B-791FC1CE281D}">
      <dsp:nvSpPr>
        <dsp:cNvPr id="0" name=""/>
        <dsp:cNvSpPr/>
      </dsp:nvSpPr>
      <dsp:spPr>
        <a:xfrm rot="3907178">
          <a:off x="1995964" y="1675578"/>
          <a:ext cx="75616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756165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355143" y="1666617"/>
        <a:ext cx="37808" cy="37808"/>
      </dsp:txXfrm>
    </dsp:sp>
    <dsp:sp modelId="{FD9955EF-5E78-44DE-9F36-FBCB67B0F760}">
      <dsp:nvSpPr>
        <dsp:cNvPr id="0" name=""/>
        <dsp:cNvSpPr/>
      </dsp:nvSpPr>
      <dsp:spPr>
        <a:xfrm>
          <a:off x="2533116" y="1829677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確診陽性</a:t>
          </a:r>
        </a:p>
      </dsp:txBody>
      <dsp:txXfrm>
        <a:off x="2544763" y="1841324"/>
        <a:ext cx="772050" cy="374378"/>
      </dsp:txXfrm>
    </dsp:sp>
    <dsp:sp modelId="{31DE5C39-2E93-43F1-B6A7-95904F735306}">
      <dsp:nvSpPr>
        <dsp:cNvPr id="0" name=""/>
        <dsp:cNvSpPr/>
      </dsp:nvSpPr>
      <dsp:spPr>
        <a:xfrm>
          <a:off x="3328461" y="2018570"/>
          <a:ext cx="3181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8137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3479576" y="2020560"/>
        <a:ext cx="15906" cy="15906"/>
      </dsp:txXfrm>
    </dsp:sp>
    <dsp:sp modelId="{8570AEA3-AA5A-4A2C-BB96-33FD3000A75E}">
      <dsp:nvSpPr>
        <dsp:cNvPr id="0" name=""/>
        <dsp:cNvSpPr/>
      </dsp:nvSpPr>
      <dsp:spPr>
        <a:xfrm>
          <a:off x="3646599" y="1829677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治療</a:t>
          </a:r>
        </a:p>
      </dsp:txBody>
      <dsp:txXfrm>
        <a:off x="3658246" y="1841324"/>
        <a:ext cx="772050" cy="374378"/>
      </dsp:txXfrm>
    </dsp:sp>
    <dsp:sp modelId="{D5A6AC10-0626-44B2-844F-F769ED9AFA9F}">
      <dsp:nvSpPr>
        <dsp:cNvPr id="0" name=""/>
        <dsp:cNvSpPr/>
      </dsp:nvSpPr>
      <dsp:spPr>
        <a:xfrm rot="18289469">
          <a:off x="4322464" y="1789909"/>
          <a:ext cx="5570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7096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4587085" y="1785924"/>
        <a:ext cx="27854" cy="27854"/>
      </dsp:txXfrm>
    </dsp:sp>
    <dsp:sp modelId="{B417C4C0-B8E5-4F3C-A1E3-4DF14B7A2BC3}">
      <dsp:nvSpPr>
        <dsp:cNvPr id="0" name=""/>
        <dsp:cNvSpPr/>
      </dsp:nvSpPr>
      <dsp:spPr>
        <a:xfrm>
          <a:off x="4760081" y="1372354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治療健康狀態進入下一迴圈</a:t>
          </a:r>
        </a:p>
      </dsp:txBody>
      <dsp:txXfrm>
        <a:off x="4771728" y="1384001"/>
        <a:ext cx="772050" cy="374378"/>
      </dsp:txXfrm>
    </dsp:sp>
    <dsp:sp modelId="{B65AD401-B16B-46C0-953C-2621D363D562}">
      <dsp:nvSpPr>
        <dsp:cNvPr id="0" name=""/>
        <dsp:cNvSpPr/>
      </dsp:nvSpPr>
      <dsp:spPr>
        <a:xfrm>
          <a:off x="4441944" y="2018570"/>
          <a:ext cx="3181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8137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4593059" y="2020560"/>
        <a:ext cx="15906" cy="15906"/>
      </dsp:txXfrm>
    </dsp:sp>
    <dsp:sp modelId="{979F7D3E-7507-43B0-94BF-7DD36E694B0D}">
      <dsp:nvSpPr>
        <dsp:cNvPr id="0" name=""/>
        <dsp:cNvSpPr/>
      </dsp:nvSpPr>
      <dsp:spPr>
        <a:xfrm>
          <a:off x="4760081" y="1829677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治療死亡狀態進入下一迴圈</a:t>
          </a:r>
        </a:p>
      </dsp:txBody>
      <dsp:txXfrm>
        <a:off x="4771728" y="1841324"/>
        <a:ext cx="772050" cy="374378"/>
      </dsp:txXfrm>
    </dsp:sp>
    <dsp:sp modelId="{3E17EDD2-E9D2-4118-B665-1AD573353CE3}">
      <dsp:nvSpPr>
        <dsp:cNvPr id="0" name=""/>
        <dsp:cNvSpPr/>
      </dsp:nvSpPr>
      <dsp:spPr>
        <a:xfrm rot="3310531">
          <a:off x="4322464" y="2247232"/>
          <a:ext cx="5570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7096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4587085" y="2243247"/>
        <a:ext cx="27854" cy="27854"/>
      </dsp:txXfrm>
    </dsp:sp>
    <dsp:sp modelId="{4689592E-3613-4667-8AE9-AEA1084B14F4}">
      <dsp:nvSpPr>
        <dsp:cNvPr id="0" name=""/>
        <dsp:cNvSpPr/>
      </dsp:nvSpPr>
      <dsp:spPr>
        <a:xfrm>
          <a:off x="4760081" y="2287000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治療疾病狀態進入下一迴圈</a:t>
          </a:r>
        </a:p>
      </dsp:txBody>
      <dsp:txXfrm>
        <a:off x="4771728" y="2298647"/>
        <a:ext cx="772050" cy="374378"/>
      </dsp:txXfrm>
    </dsp:sp>
    <dsp:sp modelId="{16998E1A-4EB0-4EF9-A520-DD5E95EFE9B3}">
      <dsp:nvSpPr>
        <dsp:cNvPr id="0" name=""/>
        <dsp:cNvSpPr/>
      </dsp:nvSpPr>
      <dsp:spPr>
        <a:xfrm rot="4099285">
          <a:off x="829950" y="2533059"/>
          <a:ext cx="861229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61229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1239034" y="2521471"/>
        <a:ext cx="43061" cy="43061"/>
      </dsp:txXfrm>
    </dsp:sp>
    <dsp:sp modelId="{28D3C1B8-DFFD-42B3-A223-BFC3C5646545}">
      <dsp:nvSpPr>
        <dsp:cNvPr id="0" name=""/>
        <dsp:cNvSpPr/>
      </dsp:nvSpPr>
      <dsp:spPr>
        <a:xfrm>
          <a:off x="1419633" y="2744323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篩查陰性</a:t>
          </a:r>
        </a:p>
      </dsp:txBody>
      <dsp:txXfrm>
        <a:off x="1431280" y="2755970"/>
        <a:ext cx="772050" cy="374378"/>
      </dsp:txXfrm>
    </dsp:sp>
    <dsp:sp modelId="{66A66B17-BD16-4395-B025-66C0897264AE}">
      <dsp:nvSpPr>
        <dsp:cNvPr id="0" name=""/>
        <dsp:cNvSpPr/>
      </dsp:nvSpPr>
      <dsp:spPr>
        <a:xfrm rot="18289469">
          <a:off x="2095499" y="2704555"/>
          <a:ext cx="5570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7096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360120" y="2700571"/>
        <a:ext cx="27854" cy="27854"/>
      </dsp:txXfrm>
    </dsp:sp>
    <dsp:sp modelId="{A97C5D92-F4D5-489D-AF9F-7D0F101FC5B4}">
      <dsp:nvSpPr>
        <dsp:cNvPr id="0" name=""/>
        <dsp:cNvSpPr/>
      </dsp:nvSpPr>
      <dsp:spPr>
        <a:xfrm>
          <a:off x="2533116" y="2287000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自然健康狀態進入下一迴圈</a:t>
          </a:r>
        </a:p>
      </dsp:txBody>
      <dsp:txXfrm>
        <a:off x="2544763" y="2298647"/>
        <a:ext cx="772050" cy="374378"/>
      </dsp:txXfrm>
    </dsp:sp>
    <dsp:sp modelId="{683A041B-E277-453B-AE6F-2BCFED4417DC}">
      <dsp:nvSpPr>
        <dsp:cNvPr id="0" name=""/>
        <dsp:cNvSpPr/>
      </dsp:nvSpPr>
      <dsp:spPr>
        <a:xfrm>
          <a:off x="2214978" y="2933217"/>
          <a:ext cx="318137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318137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366094" y="2935206"/>
        <a:ext cx="15906" cy="15906"/>
      </dsp:txXfrm>
    </dsp:sp>
    <dsp:sp modelId="{3F03F34D-6A5A-4F08-B57C-56B3F8B00447}">
      <dsp:nvSpPr>
        <dsp:cNvPr id="0" name=""/>
        <dsp:cNvSpPr/>
      </dsp:nvSpPr>
      <dsp:spPr>
        <a:xfrm>
          <a:off x="2533116" y="2744323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自然死亡狀態進入下一迴圈</a:t>
          </a:r>
        </a:p>
      </dsp:txBody>
      <dsp:txXfrm>
        <a:off x="2544763" y="2755970"/>
        <a:ext cx="772050" cy="374378"/>
      </dsp:txXfrm>
    </dsp:sp>
    <dsp:sp modelId="{CCAB9C17-B7BF-440C-8FDF-B4729BE87CE6}">
      <dsp:nvSpPr>
        <dsp:cNvPr id="0" name=""/>
        <dsp:cNvSpPr/>
      </dsp:nvSpPr>
      <dsp:spPr>
        <a:xfrm rot="3310531">
          <a:off x="2095499" y="3161879"/>
          <a:ext cx="557096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57096" y="9942"/>
              </a:lnTo>
            </a:path>
          </a:pathLst>
        </a:custGeom>
        <a:noFill/>
        <a:ln w="6350" cap="flat" cmpd="sng" algn="ctr">
          <a:solidFill>
            <a:schemeClr val="accent1"/>
          </a:solidFill>
          <a:prstDash val="solid"/>
          <a:tailEnd type="stealth" w="sm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>
            <a:solidFill>
              <a:schemeClr val="tx1"/>
            </a:solidFill>
          </a:endParaRPr>
        </a:p>
      </dsp:txBody>
      <dsp:txXfrm>
        <a:off x="2360120" y="3157894"/>
        <a:ext cx="27854" cy="27854"/>
      </dsp:txXfrm>
    </dsp:sp>
    <dsp:sp modelId="{8B4884D7-64F5-4BA1-AC3A-D7E5083D028C}">
      <dsp:nvSpPr>
        <dsp:cNvPr id="0" name=""/>
        <dsp:cNvSpPr/>
      </dsp:nvSpPr>
      <dsp:spPr>
        <a:xfrm>
          <a:off x="2533116" y="3201647"/>
          <a:ext cx="795344" cy="397672"/>
        </a:xfrm>
        <a:prstGeom prst="roundRect">
          <a:avLst>
            <a:gd name="adj" fmla="val 10000"/>
          </a:avLst>
        </a:prstGeom>
        <a:noFill/>
        <a:ln w="63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>
              <a:solidFill>
                <a:schemeClr val="tx1"/>
              </a:solidFill>
            </a:rPr>
            <a:t>自然疾病狀態進入下一迴圈</a:t>
          </a:r>
        </a:p>
      </dsp:txBody>
      <dsp:txXfrm>
        <a:off x="2544763" y="3213294"/>
        <a:ext cx="772050" cy="37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TW" altLang="en-US" sz="1000" dirty="0">
                <a:ea typeface="宋体" pitchFamily="2" charset="-122"/>
              </a:rPr>
              <a:t>決策分析（</a:t>
            </a:r>
            <a:r>
              <a:rPr lang="en-US" altLang="zh-TW" sz="1000" dirty="0">
                <a:ea typeface="宋体" pitchFamily="2" charset="-122"/>
              </a:rPr>
              <a:t>decision analysis</a:t>
            </a:r>
            <a:r>
              <a:rPr lang="zh-TW" altLang="en-US" sz="1000" dirty="0">
                <a:ea typeface="宋体" pitchFamily="2" charset="-122"/>
              </a:rPr>
              <a:t>）是將一個複雜的問題分解爲若干容易處理的部分，然後按照一定的邏輯方式結合起來，以尋求行動的最佳方案的方法，它是把決策目標變為行動的關鍵。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決策分析，簡稱決策，</a:t>
            </a:r>
            <a:r>
              <a:rPr lang="zh-CN" altLang="en-US" sz="1000" dirty="0">
                <a:ea typeface="宋体" pitchFamily="2" charset="-122"/>
              </a:rPr>
              <a:t>注意這裏不包括通常情況下的那種感性的決定，而是是特指</a:t>
            </a:r>
            <a:r>
              <a:rPr lang="zh-TW" altLang="en-US" sz="1000" dirty="0">
                <a:ea typeface="宋体" pitchFamily="2" charset="-122"/>
              </a:rPr>
              <a:t>科學的決策，提供有事實根據的最優行動方案，起著避免盲目性、減少風險性的導向效應，因此在臨床醫學、突發公共衛生預警、預防保健、衛生事業管理等方面有著廣</a:t>
            </a:r>
            <a:r>
              <a:rPr lang="zh-CN" altLang="en-US" sz="1000" dirty="0">
                <a:ea typeface="宋体" pitchFamily="2" charset="-122"/>
              </a:rPr>
              <a:t>泛</a:t>
            </a:r>
            <a:r>
              <a:rPr lang="zh-TW" altLang="en-US" sz="1000" dirty="0">
                <a:ea typeface="宋体" pitchFamily="2" charset="-122"/>
              </a:rPr>
              <a:t>的應用。</a:t>
            </a:r>
            <a:r>
              <a:rPr lang="zh-CN" altLang="en-US" sz="1000" dirty="0">
                <a:ea typeface="宋体" pitchFamily="2" charset="-122"/>
              </a:rPr>
              <a:t>例如決策樹法</a:t>
            </a:r>
            <a:r>
              <a:rPr lang="zh-TW" altLang="en-US" sz="1000" dirty="0">
                <a:ea typeface="宋体" pitchFamily="2" charset="-122"/>
              </a:rPr>
              <a:t>，可通過各終結點期望效用值、各分支的先驗概率與後驗概率等獲得各備選方案的期望效用值，從而作出決策選擇一種合理的措施或方案。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㈠ 決策的基本要素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1</a:t>
            </a:r>
            <a:r>
              <a:rPr lang="zh-TW" altLang="en-US" sz="1000" dirty="0">
                <a:ea typeface="宋体" pitchFamily="2" charset="-122"/>
              </a:rPr>
              <a:t>、決策者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指決策的主體，可以是個體，也可以是群體，它受政治、經濟、社會、心理等因素的影響。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2</a:t>
            </a:r>
            <a:r>
              <a:rPr lang="zh-TW" altLang="en-US" sz="1000" dirty="0">
                <a:ea typeface="宋体" pitchFamily="2" charset="-122"/>
              </a:rPr>
              <a:t>、決策目標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指在一定的環境和條件下，在預測的基礎上希望達到的結果，是決策的出發點和歸宿，有單目標和多目標之分。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3</a:t>
            </a:r>
            <a:r>
              <a:rPr lang="zh-TW" altLang="en-US" sz="1000" dirty="0">
                <a:ea typeface="宋体" pitchFamily="2" charset="-122"/>
              </a:rPr>
              <a:t>、自然狀態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指決策者不能控制但可預見的各種狀態，是客觀存在的，也是影響決策的因素，可通過推斷求得各狀態發生的概率，為決策者提供依據。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4</a:t>
            </a:r>
            <a:r>
              <a:rPr lang="zh-TW" altLang="en-US" sz="1000" dirty="0">
                <a:ea typeface="宋体" pitchFamily="2" charset="-122"/>
              </a:rPr>
              <a:t>、行動方案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指為實現決策目標可能采取的各種備選方案。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5</a:t>
            </a:r>
            <a:r>
              <a:rPr lang="zh-TW" altLang="en-US" sz="1000" dirty="0">
                <a:ea typeface="宋体" pitchFamily="2" charset="-122"/>
              </a:rPr>
              <a:t>、決策結果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指各種不同的自然狀態與對應的行動方案結合而產生的結果，如效益值，它是選擇決策方案的重要因素。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6</a:t>
            </a:r>
            <a:r>
              <a:rPr lang="zh-TW" altLang="en-US" sz="1000" dirty="0">
                <a:ea typeface="宋体" pitchFamily="2" charset="-122"/>
              </a:rPr>
              <a:t>、決策準則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指評價方案是否達到決策目標的標準，也是選擇方案的依據。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㈡ 決策的分類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根據決策者對自然狀態的把握程度，可將決策分爲：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1</a:t>
            </a:r>
            <a:r>
              <a:rPr lang="zh-TW" altLang="en-US" sz="1000" dirty="0">
                <a:ea typeface="宋体" pitchFamily="2" charset="-122"/>
              </a:rPr>
              <a:t>、確定型決策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各種可行方案的條件均是已知的，各種可行方案的條件均是已知的，並能較準確地預測它們各自的後果，易於分析、比較和選擇的決策。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2</a:t>
            </a:r>
            <a:r>
              <a:rPr lang="zh-TW" altLang="en-US" sz="1000" dirty="0">
                <a:ea typeface="宋体" pitchFamily="2" charset="-122"/>
              </a:rPr>
              <a:t>、風險型決策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各種可行方案的條件大部分是已知的，但每種方案執行後都可能出現幾種結果，決策的結果只能按概率大小確定，存在著風險的決策。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3</a:t>
            </a:r>
            <a:r>
              <a:rPr lang="zh-TW" altLang="en-US" sz="1000" dirty="0">
                <a:ea typeface="宋体" pitchFamily="2" charset="-122"/>
              </a:rPr>
              <a:t>、不確定型決策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每種方案執行後都可能出現幾種結果，但各種結果出現的概率未知，完全憑藉決策者的經驗、感覺和估計進行的決策。它又分爲完全不確定型決策、先驗概率決策和後驗概率決策。</a:t>
            </a:r>
          </a:p>
          <a:p>
            <a:pPr eaLnBrk="1" hangingPunct="1"/>
            <a:r>
              <a:rPr lang="zh-TW" altLang="en-US" sz="1000" dirty="0">
                <a:ea typeface="宋体" pitchFamily="2" charset="-122"/>
              </a:rPr>
              <a:t>㈢ 決策的基本原則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1</a:t>
            </a:r>
            <a:r>
              <a:rPr lang="zh-TW" altLang="en-US" sz="1000" dirty="0">
                <a:ea typeface="宋体" pitchFamily="2" charset="-122"/>
              </a:rPr>
              <a:t>、信息充分原則：準確完整的信息是決策的基礎。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2</a:t>
            </a:r>
            <a:r>
              <a:rPr lang="zh-TW" altLang="en-US" sz="1000" dirty="0">
                <a:ea typeface="宋体" pitchFamily="2" charset="-122"/>
              </a:rPr>
              <a:t>、系統原則：以系統的觀點分析決策對象的内部結構、運行機制及其與外部環境的關係。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3</a:t>
            </a:r>
            <a:r>
              <a:rPr lang="zh-TW" altLang="en-US" sz="1000" dirty="0">
                <a:ea typeface="宋体" pitchFamily="2" charset="-122"/>
              </a:rPr>
              <a:t>、科學原則：采用科學的理論方法和先進的手段提高決策質量。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4</a:t>
            </a:r>
            <a:r>
              <a:rPr lang="zh-TW" altLang="en-US" sz="1000" dirty="0">
                <a:ea typeface="宋体" pitchFamily="2" charset="-122"/>
              </a:rPr>
              <a:t>、可行原則：決策應考慮在人才、資金、設備、技術等方面條件是可行的。</a:t>
            </a:r>
          </a:p>
          <a:p>
            <a:pPr eaLnBrk="1" hangingPunct="1"/>
            <a:r>
              <a:rPr lang="en-US" altLang="zh-TW" sz="1000" dirty="0">
                <a:ea typeface="宋体" pitchFamily="2" charset="-122"/>
              </a:rPr>
              <a:t>5</a:t>
            </a:r>
            <a:r>
              <a:rPr lang="zh-TW" altLang="en-US" sz="1000" dirty="0">
                <a:ea typeface="宋体" pitchFamily="2" charset="-122"/>
              </a:rPr>
              <a:t>、反饋原則：決策分析是一個動態過程，需不斷反饋信息以補充、修改和調整，達到決策目標。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治療閾值概率方程與我們的直覺相適應：即如果治療的害處大而益處小，則治療閾值概率應該高；如果治療的益處大而害處小，則治療閾值概率應該低。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7135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en-US" dirty="0">
                <a:ea typeface="宋体" pitchFamily="2" charset="-122"/>
              </a:rPr>
              <a:t>缺鐵性貧血 </a:t>
            </a:r>
            <a:r>
              <a:rPr lang="en-US" altLang="zh-TW" dirty="0">
                <a:ea typeface="宋体" pitchFamily="2" charset="-122"/>
              </a:rPr>
              <a:t>[ treatment threshold ] = 90% </a:t>
            </a:r>
            <a:r>
              <a:rPr lang="zh-CN" altLang="en-US" dirty="0">
                <a:ea typeface="宋体" pitchFamily="2" charset="-122"/>
              </a:rPr>
              <a:t>只是假設，真實沒有這麼高。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0289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假設篩查技術的靈敏度為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80%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、特異度為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70%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，篩查過程本身對健康和癌症患者都有可能產生相同的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的死亡率，確診過程本身對健康和癌症患者都有可能產生相同的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的死亡率，治療過程本身對健康和癌症患者都有可能產生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的死亡率，治療可以使原有的癌症狀態轉化為死亡狀態的概率降低為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、轉化為健康狀態的概率為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、仍然保留在癌症狀態的概率為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；假設人群起始狀態為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健康，其中每年健康到癌症狀態的轉化率是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6%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，每年健康到死亡狀態的轉化率是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，每年癌症到死亡狀態的轉化率是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zh-CN" altLang="en-US" sz="1200" dirty="0">
                <a:latin typeface="Times New Roman" pitchFamily="18" charset="0"/>
                <a:cs typeface="Times New Roman" pitchFamily="18" charset="0"/>
              </a:rPr>
              <a:t>，癌症狀態無法自然轉變為健康狀態，那麼對該人群制定每年一次的篩查策略，考察該篩查行為對五年後人群各狀態比率的變化的影響；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[1] 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Shortliffe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EH, 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Cimino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JJ. Biomedical Informatics(Third Edition)[M].Springer,2006.</a:t>
            </a:r>
            <a:endParaRPr lang="zh-CN" altLang="en-US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647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假設某種疾病後期懷疑有癌變可能，可以進行藥物化療，也可以採用手術探查，如發現腫瘤，則可進行腫瘤切除治療，但在手術探查的過程中有死亡於手術的風險，藥物治療無副作用，假設這類病人患有腫瘤的可能性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30%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，不進行治療病死率為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90%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，藥物化療的死亡率為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5%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，手術中死亡的風險為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12%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，術後治癒的概率為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90%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，藥物化療治癒的概率為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5%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，加入術後治癒的期望壽命是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年，未達到臨床治癒患者的期望壽命是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年，死亡是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年。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[1] 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Shortliffe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EH, 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Cimino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JJ. Biomedical Informatics(Third Edition)[M].Springer,2006.</a:t>
            </a:r>
            <a:endParaRPr lang="zh-CN" altLang="en-US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764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假設某種疾病後期懷疑有癌變可能，可以進行藥物化療，也可以採用手術探查，如發現腫瘤，則可進行腫瘤切除治療，但在手術探查的過程中有死亡於手術的風險，藥物治療無副作用，假設這類病人患有腫瘤的可能性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30%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，不進行治療病死率為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90%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，藥物化療的死亡率為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5%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，手術中死亡的風險為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12%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，術後治癒的概率為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90%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，藥物化療治癒的概率為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5%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，加入術後治癒的期望壽命是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10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年，未達到臨床治癒患者的期望壽命是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年，死亡是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年。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[1] 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Shortliffe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EH, 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Cimino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JJ. Biomedical Informatics(Third Edition)[M].Springer,2006.</a:t>
            </a:r>
            <a:endParaRPr lang="zh-CN" altLang="en-US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408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假設你懷疑你的一位患者可能感染了</a:t>
            </a:r>
            <a:r>
              <a:rPr lang="en-US" altLang="zh-CN" dirty="0"/>
              <a:t>HIV</a:t>
            </a:r>
            <a:r>
              <a:rPr lang="zh-CN" altLang="en-US" dirty="0"/>
              <a:t>，現在你需要選擇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）不做處理，即不檢驗也不治療；（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）先做檢驗，再決定做不做治療；（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）不用做檢驗，直接治療。那麼，</a:t>
            </a:r>
            <a:endParaRPr lang="en-US" altLang="zh-CN" dirty="0"/>
          </a:p>
          <a:p>
            <a:r>
              <a:rPr lang="zh-CN" altLang="en-US" dirty="0"/>
              <a:t>第一步，你需要確定治療的概率閾值。通過</a:t>
            </a:r>
            <a:r>
              <a:rPr lang="en-US" altLang="zh-CN" dirty="0"/>
              <a:t>Value table</a:t>
            </a:r>
            <a:r>
              <a:rPr lang="zh-CN" altLang="en-US" dirty="0"/>
              <a:t>計算出：</a:t>
            </a:r>
            <a:r>
              <a:rPr lang="en-US" altLang="zh-CN" dirty="0"/>
              <a:t>H=U</a:t>
            </a:r>
            <a:r>
              <a:rPr lang="zh-CN" altLang="en-US" dirty="0"/>
              <a:t>（</a:t>
            </a:r>
            <a:r>
              <a:rPr lang="en-US" altLang="zh-CN" dirty="0"/>
              <a:t>HIV-</a:t>
            </a:r>
            <a:r>
              <a:rPr lang="zh-CN" altLang="en-US" dirty="0"/>
              <a:t>，不治療）</a:t>
            </a:r>
            <a:r>
              <a:rPr lang="en-US" altLang="zh-CN" dirty="0"/>
              <a:t>-U</a:t>
            </a:r>
            <a:r>
              <a:rPr lang="zh-CN" altLang="en-US" dirty="0"/>
              <a:t>（</a:t>
            </a:r>
            <a:r>
              <a:rPr lang="en-US" altLang="zh-CN" dirty="0"/>
              <a:t>HIV-</a:t>
            </a:r>
            <a:r>
              <a:rPr lang="zh-CN" altLang="en-US" dirty="0"/>
              <a:t>，治療）</a:t>
            </a:r>
            <a:r>
              <a:rPr lang="en-US" altLang="zh-CN" dirty="0"/>
              <a:t>=75.5-75.46=0.04 QALE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B=U</a:t>
            </a:r>
            <a:r>
              <a:rPr lang="zh-CN" altLang="en-US" dirty="0"/>
              <a:t>（</a:t>
            </a:r>
            <a:r>
              <a:rPr lang="en-US" altLang="zh-CN" dirty="0"/>
              <a:t>HIV+</a:t>
            </a:r>
            <a:r>
              <a:rPr lang="zh-CN" altLang="en-US" dirty="0"/>
              <a:t>，治療）</a:t>
            </a:r>
            <a:r>
              <a:rPr lang="en-US" altLang="zh-CN" dirty="0"/>
              <a:t>-U</a:t>
            </a:r>
            <a:r>
              <a:rPr lang="zh-CN" altLang="en-US" dirty="0"/>
              <a:t>（</a:t>
            </a:r>
            <a:r>
              <a:rPr lang="en-US" altLang="zh-CN" dirty="0"/>
              <a:t>HIV+</a:t>
            </a:r>
            <a:r>
              <a:rPr lang="zh-CN" altLang="en-US" dirty="0"/>
              <a:t>，不治療）</a:t>
            </a:r>
            <a:r>
              <a:rPr lang="en-US" altLang="zh-CN" dirty="0"/>
              <a:t>=10.50-10.00=0.50 QALE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治療閾值概率</a:t>
            </a:r>
            <a:r>
              <a:rPr lang="en-US" altLang="zh-CN" dirty="0"/>
              <a:t>=H/</a:t>
            </a:r>
            <a:r>
              <a:rPr lang="zh-CN" altLang="en-US" dirty="0"/>
              <a:t>（</a:t>
            </a:r>
            <a:r>
              <a:rPr lang="en-US" altLang="zh-CN" dirty="0"/>
              <a:t>H+B</a:t>
            </a:r>
            <a:r>
              <a:rPr lang="zh-CN" altLang="en-US" dirty="0"/>
              <a:t>）</a:t>
            </a:r>
            <a:r>
              <a:rPr lang="en-US" altLang="zh-CN" dirty="0"/>
              <a:t>=0.04/0.54=0.074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第二步，通過查閱文獻或諮詢有經驗的醫生，得知</a:t>
            </a:r>
            <a:r>
              <a:rPr lang="en-US" altLang="zh-CN" dirty="0"/>
              <a:t>HIV</a:t>
            </a:r>
            <a:r>
              <a:rPr lang="zh-CN" altLang="en-US" dirty="0"/>
              <a:t>的驗前概率為</a:t>
            </a:r>
            <a:r>
              <a:rPr lang="en-US" altLang="zh-CN" dirty="0"/>
              <a:t>0.08</a:t>
            </a:r>
            <a:r>
              <a:rPr lang="zh-CN" altLang="en-US" dirty="0"/>
              <a:t>＞治療閾值概率</a:t>
            </a:r>
            <a:r>
              <a:rPr lang="en-US" altLang="zh-CN" dirty="0"/>
              <a:t>0.074</a:t>
            </a:r>
            <a:r>
              <a:rPr lang="zh-CN" altLang="en-US" dirty="0"/>
              <a:t>；選擇實施檢驗減少診斷的不確定性。</a:t>
            </a:r>
            <a:endParaRPr lang="en-US" altLang="zh-CN" dirty="0"/>
          </a:p>
          <a:p>
            <a:r>
              <a:rPr lang="zh-CN" altLang="en-US" dirty="0"/>
              <a:t>第三步，通過查閱文獻或諮詢有經驗的醫生，得知</a:t>
            </a:r>
            <a:r>
              <a:rPr lang="en-US" altLang="zh-CN" dirty="0"/>
              <a:t>PCR</a:t>
            </a:r>
            <a:r>
              <a:rPr lang="zh-CN" altLang="en-US" dirty="0"/>
              <a:t>檢驗的敏感度和特異度都為</a:t>
            </a:r>
            <a:r>
              <a:rPr lang="en-US" altLang="zh-CN" dirty="0"/>
              <a:t>0.98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根據貝葉斯原理，若檢驗結果為陽性，則驗後概率為</a:t>
            </a:r>
            <a:r>
              <a:rPr lang="en-US" altLang="zh-CN" dirty="0"/>
              <a:t>0.8099</a:t>
            </a:r>
            <a:r>
              <a:rPr lang="zh-CN" altLang="en-US" dirty="0"/>
              <a:t>＞治療閾值概率</a:t>
            </a:r>
            <a:r>
              <a:rPr lang="en-US" altLang="zh-CN" dirty="0"/>
              <a:t>0.074</a:t>
            </a:r>
            <a:r>
              <a:rPr lang="zh-CN" altLang="en-US" dirty="0"/>
              <a:t>，進行治療；</a:t>
            </a:r>
            <a:endParaRPr lang="en-US" altLang="zh-CN" dirty="0"/>
          </a:p>
          <a:p>
            <a:r>
              <a:rPr lang="zh-CN" altLang="en-US" dirty="0"/>
              <a:t>若檢驗結果為陰性，則驗後概率為：</a:t>
            </a:r>
            <a:r>
              <a:rPr lang="en-US" altLang="zh-CN" dirty="0"/>
              <a:t>0.0018</a:t>
            </a:r>
            <a:r>
              <a:rPr lang="zh-CN" altLang="en-US" dirty="0"/>
              <a:t>＜治療閾值概率</a:t>
            </a:r>
            <a:r>
              <a:rPr lang="en-US" altLang="zh-CN" dirty="0"/>
              <a:t>0.074</a:t>
            </a:r>
            <a:r>
              <a:rPr lang="zh-CN" altLang="en-US" dirty="0"/>
              <a:t>，不進行治療。</a:t>
            </a:r>
            <a:endParaRPr lang="en-US" altLang="zh-CN" dirty="0"/>
          </a:p>
          <a:p>
            <a:r>
              <a:rPr lang="zh-CN" altLang="en-US" dirty="0"/>
              <a:t>臨床上決策問題與相應的決策支持方法還有很多，我們這裡僅取較為常見的問題及決策方法進行了簡單介紹，下面我們再來瞭解下臨床決策支援系統。</a:t>
            </a:r>
            <a:endParaRPr lang="en-US" altLang="zh-CN" dirty="0"/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0372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假設你懷疑你的一位患者可能感染了</a:t>
            </a:r>
            <a:r>
              <a:rPr lang="en-US" altLang="zh-CN" dirty="0"/>
              <a:t>HIV</a:t>
            </a:r>
            <a:r>
              <a:rPr lang="zh-CN" altLang="en-US" dirty="0"/>
              <a:t>，現在你需要選擇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）不做處理，即不檢驗也不治療；（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）先做檢驗，再決定做不做治療；（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）不用做檢驗，直接治療。那麼，</a:t>
            </a:r>
            <a:endParaRPr lang="en-US" altLang="zh-CN" dirty="0"/>
          </a:p>
          <a:p>
            <a:r>
              <a:rPr lang="zh-CN" altLang="en-US" dirty="0"/>
              <a:t>第一步，你需要確定治療的概率閾值。通過</a:t>
            </a:r>
            <a:r>
              <a:rPr lang="en-US" altLang="zh-CN" dirty="0"/>
              <a:t>Value table</a:t>
            </a:r>
            <a:r>
              <a:rPr lang="zh-CN" altLang="en-US" dirty="0"/>
              <a:t>計算出：</a:t>
            </a:r>
            <a:r>
              <a:rPr lang="en-US" altLang="zh-CN" dirty="0"/>
              <a:t>H=U</a:t>
            </a:r>
            <a:r>
              <a:rPr lang="zh-CN" altLang="en-US" dirty="0"/>
              <a:t>（</a:t>
            </a:r>
            <a:r>
              <a:rPr lang="en-US" altLang="zh-CN" dirty="0"/>
              <a:t>HIV-</a:t>
            </a:r>
            <a:r>
              <a:rPr lang="zh-CN" altLang="en-US" dirty="0"/>
              <a:t>，不治療）</a:t>
            </a:r>
            <a:r>
              <a:rPr lang="en-US" altLang="zh-CN" dirty="0"/>
              <a:t>-U</a:t>
            </a:r>
            <a:r>
              <a:rPr lang="zh-CN" altLang="en-US" dirty="0"/>
              <a:t>（</a:t>
            </a:r>
            <a:r>
              <a:rPr lang="en-US" altLang="zh-CN" dirty="0"/>
              <a:t>HIV-</a:t>
            </a:r>
            <a:r>
              <a:rPr lang="zh-CN" altLang="en-US" dirty="0"/>
              <a:t>，治療）</a:t>
            </a:r>
            <a:r>
              <a:rPr lang="en-US" altLang="zh-CN" dirty="0"/>
              <a:t>=75.5-75.46=0.04 QALE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B=U</a:t>
            </a:r>
            <a:r>
              <a:rPr lang="zh-CN" altLang="en-US" dirty="0"/>
              <a:t>（</a:t>
            </a:r>
            <a:r>
              <a:rPr lang="en-US" altLang="zh-CN" dirty="0"/>
              <a:t>HIV+</a:t>
            </a:r>
            <a:r>
              <a:rPr lang="zh-CN" altLang="en-US" dirty="0"/>
              <a:t>，治療）</a:t>
            </a:r>
            <a:r>
              <a:rPr lang="en-US" altLang="zh-CN" dirty="0"/>
              <a:t>-U</a:t>
            </a:r>
            <a:r>
              <a:rPr lang="zh-CN" altLang="en-US" dirty="0"/>
              <a:t>（</a:t>
            </a:r>
            <a:r>
              <a:rPr lang="en-US" altLang="zh-CN" dirty="0"/>
              <a:t>HIV+</a:t>
            </a:r>
            <a:r>
              <a:rPr lang="zh-CN" altLang="en-US" dirty="0"/>
              <a:t>，不治療）</a:t>
            </a:r>
            <a:r>
              <a:rPr lang="en-US" altLang="zh-CN" dirty="0"/>
              <a:t>=10.50-10.00=0.50 QALE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治療閾值概率</a:t>
            </a:r>
            <a:r>
              <a:rPr lang="en-US" altLang="zh-CN" dirty="0"/>
              <a:t>=H/</a:t>
            </a:r>
            <a:r>
              <a:rPr lang="zh-CN" altLang="en-US" dirty="0"/>
              <a:t>（</a:t>
            </a:r>
            <a:r>
              <a:rPr lang="en-US" altLang="zh-CN" dirty="0"/>
              <a:t>H+B</a:t>
            </a:r>
            <a:r>
              <a:rPr lang="zh-CN" altLang="en-US" dirty="0"/>
              <a:t>）</a:t>
            </a:r>
            <a:r>
              <a:rPr lang="en-US" altLang="zh-CN" dirty="0"/>
              <a:t>=0.04/0.54=0.074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第二步，通過查閱文獻或諮詢有經驗的醫生，得知</a:t>
            </a:r>
            <a:r>
              <a:rPr lang="en-US" altLang="zh-CN" dirty="0"/>
              <a:t>HIV</a:t>
            </a:r>
            <a:r>
              <a:rPr lang="zh-CN" altLang="en-US" dirty="0"/>
              <a:t>的驗前概率為</a:t>
            </a:r>
            <a:r>
              <a:rPr lang="en-US" altLang="zh-CN" dirty="0"/>
              <a:t>0.08</a:t>
            </a:r>
            <a:r>
              <a:rPr lang="zh-CN" altLang="en-US" dirty="0"/>
              <a:t>＞治療閾值概率</a:t>
            </a:r>
            <a:r>
              <a:rPr lang="en-US" altLang="zh-CN" dirty="0"/>
              <a:t>0.074</a:t>
            </a:r>
            <a:r>
              <a:rPr lang="zh-CN" altLang="en-US" dirty="0"/>
              <a:t>；選擇實施檢驗減少診斷的不確定性。</a:t>
            </a:r>
            <a:endParaRPr lang="en-US" altLang="zh-CN" dirty="0"/>
          </a:p>
          <a:p>
            <a:r>
              <a:rPr lang="zh-CN" altLang="en-US" dirty="0"/>
              <a:t>第三步，通過查閱文獻或諮詢有經驗的醫生，得知</a:t>
            </a:r>
            <a:r>
              <a:rPr lang="en-US" altLang="zh-CN" dirty="0"/>
              <a:t>PCR</a:t>
            </a:r>
            <a:r>
              <a:rPr lang="zh-CN" altLang="en-US" dirty="0"/>
              <a:t>檢驗的敏感度和特異度都為</a:t>
            </a:r>
            <a:r>
              <a:rPr lang="en-US" altLang="zh-CN" dirty="0"/>
              <a:t>0.98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根據貝葉斯原理，若檢驗結果為陽性，則驗後概率為</a:t>
            </a:r>
            <a:r>
              <a:rPr lang="en-US" altLang="zh-CN" dirty="0"/>
              <a:t>0.8099</a:t>
            </a:r>
            <a:r>
              <a:rPr lang="zh-CN" altLang="en-US" dirty="0"/>
              <a:t>＞治療閾值概率</a:t>
            </a:r>
            <a:r>
              <a:rPr lang="en-US" altLang="zh-CN" dirty="0"/>
              <a:t>0.074</a:t>
            </a:r>
            <a:r>
              <a:rPr lang="zh-CN" altLang="en-US" dirty="0"/>
              <a:t>，進行治療；</a:t>
            </a:r>
            <a:endParaRPr lang="en-US" altLang="zh-CN" dirty="0"/>
          </a:p>
          <a:p>
            <a:r>
              <a:rPr lang="zh-CN" altLang="en-US" dirty="0"/>
              <a:t>若檢驗結果為陰性，則驗後概率為：</a:t>
            </a:r>
            <a:r>
              <a:rPr lang="en-US" altLang="zh-CN" dirty="0"/>
              <a:t>0.0018</a:t>
            </a:r>
            <a:r>
              <a:rPr lang="zh-CN" altLang="en-US" dirty="0"/>
              <a:t>＜治療閾值概率</a:t>
            </a:r>
            <a:r>
              <a:rPr lang="en-US" altLang="zh-CN" dirty="0"/>
              <a:t>0.074</a:t>
            </a:r>
            <a:r>
              <a:rPr lang="zh-CN" altLang="en-US" dirty="0"/>
              <a:t>，不進行治療。</a:t>
            </a:r>
            <a:endParaRPr lang="en-US" altLang="zh-CN" dirty="0"/>
          </a:p>
          <a:p>
            <a:r>
              <a:rPr lang="zh-CN" altLang="en-US" dirty="0"/>
              <a:t>臨床上決策問題與相應的決策支持方法還有很多，我們這裡僅取較為常見的問題及決策方法進行了簡單介紹，下面我們再來瞭解下臨床決策支援系統。</a:t>
            </a:r>
            <a:endParaRPr lang="en-US" altLang="zh-CN" dirty="0"/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Decision analysis: a progress report.</a:t>
            </a:r>
          </a:p>
          <a:p>
            <a:r>
              <a:rPr lang="zh-CN" altLang="en-US" dirty="0">
                <a:ea typeface="宋体" pitchFamily="2" charset="-122"/>
              </a:rPr>
              <a:t>作 者：</a:t>
            </a:r>
            <a:r>
              <a:rPr lang="en-US" altLang="zh-CN" dirty="0">
                <a:ea typeface="宋体" pitchFamily="2" charset="-122"/>
              </a:rPr>
              <a:t>J P, </a:t>
            </a:r>
            <a:r>
              <a:rPr lang="en-US" altLang="zh-CN" dirty="0" err="1">
                <a:ea typeface="宋体" pitchFamily="2" charset="-122"/>
              </a:rPr>
              <a:t>Kassirer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A J, </a:t>
            </a:r>
            <a:r>
              <a:rPr lang="en-US" altLang="zh-CN" dirty="0" err="1">
                <a:ea typeface="宋体" pitchFamily="2" charset="-122"/>
              </a:rPr>
              <a:t>Moskowitz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J, Lau</a:t>
            </a:r>
            <a:r>
              <a:rPr lang="zh-CN" altLang="en-US" dirty="0">
                <a:ea typeface="宋体" pitchFamily="2" charset="-122"/>
              </a:rPr>
              <a:t>；</a:t>
            </a:r>
            <a:r>
              <a:rPr lang="en-US" altLang="zh-CN" dirty="0">
                <a:ea typeface="宋体" pitchFamily="2" charset="-122"/>
              </a:rPr>
              <a:t>S G, </a:t>
            </a:r>
            <a:r>
              <a:rPr lang="en-US" altLang="zh-CN" dirty="0" err="1">
                <a:ea typeface="宋体" pitchFamily="2" charset="-122"/>
              </a:rPr>
              <a:t>Pauker</a:t>
            </a:r>
            <a:endParaRPr lang="en-US" altLang="zh-CN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刊 名：</a:t>
            </a:r>
            <a:r>
              <a:rPr lang="en-US" altLang="zh-CN" dirty="0">
                <a:ea typeface="宋体" pitchFamily="2" charset="-122"/>
              </a:rPr>
              <a:t>Annals of internal medicine  1987</a:t>
            </a:r>
            <a:r>
              <a:rPr lang="zh-CN" altLang="en-US" dirty="0">
                <a:ea typeface="宋体" pitchFamily="2" charset="-122"/>
              </a:rPr>
              <a:t>年</a:t>
            </a:r>
            <a:r>
              <a:rPr lang="en-US" altLang="zh-CN" dirty="0">
                <a:ea typeface="宋体" pitchFamily="2" charset="-122"/>
              </a:rPr>
              <a:t>106</a:t>
            </a:r>
            <a:r>
              <a:rPr lang="zh-CN" altLang="en-US" dirty="0">
                <a:ea typeface="宋体" pitchFamily="2" charset="-122"/>
              </a:rPr>
              <a:t>卷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en-US" dirty="0">
                <a:ea typeface="宋体" pitchFamily="2" charset="-122"/>
              </a:rPr>
              <a:t>期 </a:t>
            </a:r>
            <a:r>
              <a:rPr lang="en-US" altLang="zh-CN" dirty="0">
                <a:ea typeface="宋体" pitchFamily="2" charset="-122"/>
              </a:rPr>
              <a:t>275-291</a:t>
            </a:r>
            <a:r>
              <a:rPr lang="zh-CN" altLang="en-US" dirty="0">
                <a:ea typeface="宋体" pitchFamily="2" charset="-122"/>
              </a:rPr>
              <a:t>頁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925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7881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163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785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2672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156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051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T’ </a:t>
            </a:r>
            <a:r>
              <a:rPr lang="en-US" altLang="zh-CN" dirty="0">
                <a:latin typeface="+mn-ea"/>
                <a:ea typeface="+mn-ea"/>
              </a:rPr>
              <a:t>~</a:t>
            </a:r>
            <a:r>
              <a:rPr lang="en-US" altLang="zh-CN" dirty="0">
                <a:ea typeface="宋体" pitchFamily="2" charset="-122"/>
              </a:rPr>
              <a:t> T </a:t>
            </a:r>
            <a:r>
              <a:rPr lang="zh-CN" altLang="en-US" dirty="0">
                <a:ea typeface="宋体" pitchFamily="2" charset="-122"/>
              </a:rPr>
              <a:t>：讀作</a:t>
            </a:r>
            <a:r>
              <a:rPr lang="zh-CN" altLang="en-US" baseline="0" dirty="0">
                <a:ea typeface="宋体" pitchFamily="2" charset="-122"/>
              </a:rPr>
              <a:t> </a:t>
            </a:r>
            <a:r>
              <a:rPr lang="en-US" altLang="zh-CN" baseline="0" dirty="0">
                <a:ea typeface="宋体" pitchFamily="2" charset="-122"/>
              </a:rPr>
              <a:t>T’</a:t>
            </a:r>
            <a:r>
              <a:rPr lang="zh-CN" altLang="en-US" baseline="0" dirty="0">
                <a:ea typeface="宋体" pitchFamily="2" charset="-122"/>
              </a:rPr>
              <a:t>無異於 </a:t>
            </a:r>
            <a:r>
              <a:rPr lang="en-US" altLang="zh-CN" baseline="0" dirty="0">
                <a:ea typeface="宋体" pitchFamily="2" charset="-122"/>
              </a:rPr>
              <a:t>T </a:t>
            </a:r>
            <a:r>
              <a:rPr lang="zh-CN" altLang="en-US" baseline="0" dirty="0">
                <a:ea typeface="宋体" pitchFamily="2" charset="-122"/>
              </a:rPr>
              <a:t>。</a:t>
            </a: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181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Canadian Task Force on the Periodic Health </a:t>
            </a:r>
            <a:r>
              <a:rPr lang="en-US" altLang="zh-CN" dirty="0" err="1">
                <a:ea typeface="宋体" pitchFamily="2" charset="-122"/>
              </a:rPr>
              <a:t>Examination:The</a:t>
            </a:r>
            <a:r>
              <a:rPr lang="en-US" altLang="zh-CN" dirty="0">
                <a:ea typeface="宋体" pitchFamily="2" charset="-122"/>
              </a:rPr>
              <a:t> periodic health </a:t>
            </a:r>
            <a:r>
              <a:rPr lang="en-US" altLang="zh-CN" dirty="0" err="1">
                <a:ea typeface="宋体" pitchFamily="2" charset="-122"/>
              </a:rPr>
              <a:t>examination.CMAJ</a:t>
            </a:r>
            <a:r>
              <a:rPr lang="en-US" altLang="zh-CN" dirty="0">
                <a:ea typeface="宋体" pitchFamily="2" charset="-122"/>
              </a:rPr>
              <a:t>, 1979, 121(19):1193-1254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Chest, 1986, 89(2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):2S-3S.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clinical recommendations on the use of antithrombotic agents. Archives </a:t>
            </a:r>
            <a:r>
              <a:rPr lang="en-US" altLang="zh-CN" dirty="0" err="1">
                <a:ea typeface="宋体" pitchFamily="2" charset="-122"/>
              </a:rPr>
              <a:t>Int</a:t>
            </a:r>
            <a:r>
              <a:rPr lang="en-US" altLang="zh-CN" dirty="0">
                <a:ea typeface="宋体" pitchFamily="2" charset="-122"/>
              </a:rPr>
              <a:t> Med, 1986, 146(3):464-465.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Sinclair JC, et al. Users’ guides to the medical l </a:t>
            </a:r>
            <a:r>
              <a:rPr lang="en-US" altLang="zh-CN" dirty="0" err="1">
                <a:ea typeface="宋体" pitchFamily="2" charset="-122"/>
              </a:rPr>
              <a:t>iterature</a:t>
            </a:r>
            <a:r>
              <a:rPr lang="en-US" altLang="zh-CN" dirty="0">
                <a:ea typeface="宋体" pitchFamily="2" charset="-122"/>
              </a:rPr>
              <a:t>. IX. A method for grading health care recommendations. Evidence-Based Medicine Working Group. JAMA, 1995, 274(22): 1800-1804.</a:t>
            </a:r>
          </a:p>
          <a:p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DL. Rules of evidence and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on the use of antithrombotic </a:t>
            </a:r>
            <a:r>
              <a:rPr lang="en-US" altLang="zh-CN" dirty="0" err="1">
                <a:ea typeface="宋体" pitchFamily="2" charset="-122"/>
              </a:rPr>
              <a:t>agents.Chest</a:t>
            </a:r>
            <a:r>
              <a:rPr lang="en-US" altLang="zh-CN" dirty="0">
                <a:ea typeface="宋体" pitchFamily="2" charset="-122"/>
              </a:rPr>
              <a:t>, 1989, 95(2):2S-4S.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Rules of evidence and clinical recommendations on the use of antithrombotic agents. Chest, 1992, 102(4): 305S-311S.</a:t>
            </a:r>
          </a:p>
          <a:p>
            <a:r>
              <a:rPr lang="en-US" altLang="zh-CN" dirty="0">
                <a:ea typeface="宋体" pitchFamily="2" charset="-122"/>
              </a:rPr>
              <a:t>Cook DJ, </a:t>
            </a:r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</a:t>
            </a:r>
            <a:r>
              <a:rPr lang="en-US" altLang="zh-CN" dirty="0" err="1">
                <a:ea typeface="宋体" pitchFamily="2" charset="-122"/>
              </a:rPr>
              <a:t>Laupacis</a:t>
            </a:r>
            <a:r>
              <a:rPr lang="en-US" altLang="zh-CN" dirty="0">
                <a:ea typeface="宋体" pitchFamily="2" charset="-122"/>
              </a:rPr>
              <a:t> A, et al. </a:t>
            </a:r>
            <a:r>
              <a:rPr lang="en-US" altLang="zh-CN" dirty="0" err="1">
                <a:ea typeface="宋体" pitchFamily="2" charset="-122"/>
              </a:rPr>
              <a:t>Cl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recommendations using levels of evidence for antithrombotic agents. Chest, 1995,108(4): 227S-230S.</a:t>
            </a:r>
          </a:p>
          <a:p>
            <a:r>
              <a:rPr lang="en-US" altLang="zh-CN" dirty="0">
                <a:ea typeface="宋体" pitchFamily="2" charset="-122"/>
              </a:rPr>
              <a:t>http://www.cebm.net/levels_of_evidence.asp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GH, Cook DJ, </a:t>
            </a:r>
            <a:r>
              <a:rPr lang="en-US" altLang="zh-CN" dirty="0" err="1">
                <a:ea typeface="宋体" pitchFamily="2" charset="-122"/>
              </a:rPr>
              <a:t>Sackett</a:t>
            </a:r>
            <a:r>
              <a:rPr lang="en-US" altLang="zh-CN" dirty="0">
                <a:ea typeface="宋体" pitchFamily="2" charset="-122"/>
              </a:rPr>
              <a:t> DL, et al. Grades of recommendation for antithrombotic agents. Chest, 1998, 114(5 </a:t>
            </a:r>
            <a:r>
              <a:rPr lang="en-US" altLang="zh-CN" dirty="0" err="1">
                <a:ea typeface="宋体" pitchFamily="2" charset="-122"/>
              </a:rPr>
              <a:t>Suppl</a:t>
            </a:r>
            <a:r>
              <a:rPr lang="en-US" altLang="zh-CN" dirty="0">
                <a:ea typeface="宋体" pitchFamily="2" charset="-122"/>
              </a:rPr>
              <a:t>): 441S-444S.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S c h </a:t>
            </a:r>
            <a:r>
              <a:rPr lang="en-US" altLang="zh-CN" dirty="0" err="1">
                <a:ea typeface="宋体" pitchFamily="2" charset="-122"/>
              </a:rPr>
              <a:t>ünemann</a:t>
            </a:r>
            <a:r>
              <a:rPr lang="en-US" altLang="zh-CN" dirty="0">
                <a:ea typeface="宋体" pitchFamily="2" charset="-122"/>
              </a:rPr>
              <a:t> H, Cook D, </a:t>
            </a:r>
            <a:r>
              <a:rPr lang="en-US" altLang="zh-CN" dirty="0" err="1">
                <a:ea typeface="宋体" pitchFamily="2" charset="-122"/>
              </a:rPr>
              <a:t>etal.Gradesof</a:t>
            </a:r>
            <a:r>
              <a:rPr lang="en-US" altLang="zh-CN" dirty="0">
                <a:ea typeface="宋体" pitchFamily="2" charset="-122"/>
              </a:rPr>
              <a:t> Recommendation for Antithrombotic Agents. Chest, 2001, 119(1):3S-7S.</a:t>
            </a:r>
          </a:p>
          <a:p>
            <a:r>
              <a:rPr lang="en-US" altLang="zh-CN" dirty="0">
                <a:ea typeface="宋体" pitchFamily="2" charset="-122"/>
              </a:rPr>
              <a:t>Atkins D, Best D, </a:t>
            </a:r>
            <a:r>
              <a:rPr lang="en-US" altLang="zh-CN" dirty="0" err="1">
                <a:ea typeface="宋体" pitchFamily="2" charset="-122"/>
              </a:rPr>
              <a:t>Briss</a:t>
            </a:r>
            <a:r>
              <a:rPr lang="en-US" altLang="zh-CN" dirty="0">
                <a:ea typeface="宋体" pitchFamily="2" charset="-122"/>
              </a:rPr>
              <a:t> PA, et </a:t>
            </a:r>
            <a:r>
              <a:rPr lang="en-US" altLang="zh-CN" dirty="0" err="1">
                <a:ea typeface="宋体" pitchFamily="2" charset="-122"/>
              </a:rPr>
              <a:t>al.Grading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and strength of recommendations. BMJ, 2004, 328(7454):1490-1494</a:t>
            </a:r>
          </a:p>
          <a:p>
            <a:r>
              <a:rPr lang="en-US" altLang="zh-CN" dirty="0">
                <a:ea typeface="宋体" pitchFamily="2" charset="-122"/>
              </a:rPr>
              <a:t>http://www.gradeworkinggroup.org/about_us.htm</a:t>
            </a:r>
          </a:p>
          <a:p>
            <a:r>
              <a:rPr lang="en-US" altLang="zh-CN" dirty="0" err="1">
                <a:ea typeface="宋体" pitchFamily="2" charset="-122"/>
              </a:rPr>
              <a:t>Guyatt</a:t>
            </a:r>
            <a:r>
              <a:rPr lang="en-US" altLang="zh-CN" dirty="0">
                <a:ea typeface="宋体" pitchFamily="2" charset="-122"/>
              </a:rPr>
              <a:t> G, </a:t>
            </a:r>
            <a:r>
              <a:rPr lang="en-US" altLang="zh-CN" dirty="0" err="1">
                <a:ea typeface="宋体" pitchFamily="2" charset="-122"/>
              </a:rPr>
              <a:t>Gutterman</a:t>
            </a:r>
            <a:r>
              <a:rPr lang="en-US" altLang="zh-CN" dirty="0">
                <a:ea typeface="宋体" pitchFamily="2" charset="-122"/>
              </a:rPr>
              <a:t> D, Baumann MH, et al. Grading strength of recommendations and </a:t>
            </a:r>
            <a:r>
              <a:rPr lang="en-US" altLang="zh-CN" dirty="0" err="1">
                <a:ea typeface="宋体" pitchFamily="2" charset="-122"/>
              </a:rPr>
              <a:t>qual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ity</a:t>
            </a:r>
            <a:r>
              <a:rPr lang="en-US" altLang="zh-CN" dirty="0">
                <a:ea typeface="宋体" pitchFamily="2" charset="-122"/>
              </a:rPr>
              <a:t> of evidence in cl </a:t>
            </a:r>
            <a:r>
              <a:rPr lang="en-US" altLang="zh-CN" dirty="0" err="1">
                <a:ea typeface="宋体" pitchFamily="2" charset="-122"/>
              </a:rPr>
              <a:t>inical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guidel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ines:report</a:t>
            </a:r>
            <a:r>
              <a:rPr lang="en-US" altLang="zh-CN" dirty="0">
                <a:ea typeface="宋体" pitchFamily="2" charset="-122"/>
              </a:rPr>
              <a:t> from an </a:t>
            </a:r>
            <a:r>
              <a:rPr lang="en-US" altLang="zh-CN" dirty="0" err="1">
                <a:ea typeface="宋体" pitchFamily="2" charset="-122"/>
              </a:rPr>
              <a:t>american</a:t>
            </a:r>
            <a:r>
              <a:rPr lang="en-US" altLang="zh-CN" dirty="0">
                <a:ea typeface="宋体" pitchFamily="2" charset="-122"/>
              </a:rPr>
              <a:t> college of chest physicians task force. Chest,2006, 129(1):174-181.</a:t>
            </a:r>
          </a:p>
          <a:p>
            <a:r>
              <a:rPr lang="en-US" altLang="zh-CN" dirty="0">
                <a:ea typeface="宋体" pitchFamily="2" charset="-122"/>
              </a:rPr>
              <a:t>Aragon CL, </a:t>
            </a:r>
            <a:r>
              <a:rPr lang="en-US" altLang="zh-CN" dirty="0" err="1">
                <a:ea typeface="宋体" pitchFamily="2" charset="-122"/>
              </a:rPr>
              <a:t>Budsberg</a:t>
            </a:r>
            <a:r>
              <a:rPr lang="en-US" altLang="zh-CN" dirty="0">
                <a:ea typeface="宋体" pitchFamily="2" charset="-122"/>
              </a:rPr>
              <a:t> SC. Applications of Evidence-Based </a:t>
            </a:r>
            <a:r>
              <a:rPr lang="en-US" altLang="zh-CN" dirty="0" err="1">
                <a:ea typeface="宋体" pitchFamily="2" charset="-122"/>
              </a:rPr>
              <a:t>Medicine:Cranial</a:t>
            </a:r>
            <a:r>
              <a:rPr lang="en-US" altLang="zh-CN" dirty="0">
                <a:ea typeface="宋体" pitchFamily="2" charset="-122"/>
              </a:rPr>
              <a:t> Cruciate Ligament Injury Repair in the Dog Veterinary Surgery. 34(2): 93–98.</a:t>
            </a:r>
          </a:p>
          <a:p>
            <a:r>
              <a:rPr lang="en-US" altLang="zh-CN" dirty="0">
                <a:ea typeface="宋体" pitchFamily="2" charset="-122"/>
              </a:rPr>
              <a:t>http://library.downstate.edu/ebmdos/2100.htm</a:t>
            </a: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1181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3" Type="http://schemas.openxmlformats.org/officeDocument/2006/relationships/image" Target="../media/image15.e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臨床決策分析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clinical decision analysis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CDA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113747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閾值分析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 approach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1788" y="682741"/>
            <a:ext cx="10480217" cy="4939111"/>
            <a:chOff x="551788" y="597016"/>
            <a:chExt cx="10480217" cy="4939111"/>
          </a:xfrm>
        </p:grpSpPr>
        <p:sp>
          <p:nvSpPr>
            <p:cNvPr id="13" name="矩形 12"/>
            <p:cNvSpPr/>
            <p:nvPr/>
          </p:nvSpPr>
          <p:spPr>
            <a:xfrm>
              <a:off x="551789" y="597016"/>
              <a:ext cx="10447803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決策分析在臨床實踐中的應用形成了臨床決策分析，</a:t>
              </a:r>
              <a:r>
                <a:rPr lang="en-US" altLang="zh-TW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GRADE </a:t>
              </a:r>
              <a:r>
                <a:rPr lang="zh-TW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系統將推薦意見分為「強」「弱」兩級（指南小組更傾向用「條件性」或「酌情處理」代替弱推薦），當證據為弱推薦時，意謂著使用輔助決策工具來幫助決策可能會很有價值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對於一個病人，完整的評價應該包括詢問病史、查體、選擇診斷檢查、解釋檢查結果以及選擇處理方法；臨床醫生分析患者症狀後懷疑其患有某種疾病時，對於是否需要選擇做進一步診斷檢查，可以通過閾值分析來決定：</a:t>
              </a:r>
              <a:endPara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1789" y="1533927"/>
              <a:ext cx="3348399" cy="13619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假設：</a:t>
              </a:r>
              <a:endPara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test sensitivity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Sen</a:t>
              </a:r>
              <a:endPara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test specificity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Spe</a:t>
              </a:r>
              <a:endPara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below test probability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clinical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則：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post test probability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|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7539" y="1554635"/>
              <a:ext cx="6294466" cy="2252258"/>
            </a:xfrm>
            <a:prstGeom prst="rect">
              <a:avLst/>
            </a:prstGeom>
          </p:spPr>
        </p:pic>
        <p:grpSp>
          <p:nvGrpSpPr>
            <p:cNvPr id="29" name="组合 28"/>
            <p:cNvGrpSpPr/>
            <p:nvPr/>
          </p:nvGrpSpPr>
          <p:grpSpPr>
            <a:xfrm>
              <a:off x="551788" y="2996539"/>
              <a:ext cx="3348400" cy="447675"/>
              <a:chOff x="626436" y="2940554"/>
              <a:chExt cx="3348400" cy="447675"/>
            </a:xfrm>
          </p:grpSpPr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7538764"/>
                  </p:ext>
                </p:extLst>
              </p:nvPr>
            </p:nvGraphicFramePr>
            <p:xfrm>
              <a:off x="2460668" y="2940554"/>
              <a:ext cx="1503362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701800" imgH="508000" progId="">
                      <p:embed/>
                    </p:oleObj>
                  </mc:Choice>
                  <mc:Fallback>
                    <p:oleObj name="Equation" r:id="rId4" imgW="1701800" imgH="508000" progId="">
                      <p:embed/>
                      <p:pic>
                        <p:nvPicPr>
                          <p:cNvPr id="0" name="Picture 22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0668" y="2940554"/>
                            <a:ext cx="1503362" cy="4476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矩形 22"/>
              <p:cNvSpPr/>
              <p:nvPr/>
            </p:nvSpPr>
            <p:spPr>
              <a:xfrm>
                <a:off x="626436" y="2973834"/>
                <a:ext cx="3348400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test positive likelihood ratio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11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→</a:t>
                </a:r>
                <a:endPara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580633" y="4375107"/>
              <a:ext cx="10444688" cy="673100"/>
              <a:chOff x="617957" y="4197821"/>
              <a:chExt cx="10444688" cy="673100"/>
            </a:xfrm>
          </p:grpSpPr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6071799"/>
                  </p:ext>
                </p:extLst>
              </p:nvPr>
            </p:nvGraphicFramePr>
            <p:xfrm>
              <a:off x="3049590" y="4197821"/>
              <a:ext cx="5143500" cy="508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5143500" imgH="508000" progId="">
                      <p:embed/>
                    </p:oleObj>
                  </mc:Choice>
                  <mc:Fallback>
                    <p:oleObj name="Equation" r:id="rId6" imgW="5143500" imgH="508000" progId="">
                      <p:embed/>
                      <p:pic>
                        <p:nvPicPr>
                          <p:cNvPr id="0" name="Picture 22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49590" y="4197821"/>
                            <a:ext cx="5143500" cy="508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07639874"/>
                  </p:ext>
                </p:extLst>
              </p:nvPr>
            </p:nvGraphicFramePr>
            <p:xfrm>
              <a:off x="617957" y="4197821"/>
              <a:ext cx="1892300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892300" imgH="673100" progId="">
                      <p:embed/>
                    </p:oleObj>
                  </mc:Choice>
                  <mc:Fallback>
                    <p:oleObj name="Equation" r:id="rId8" imgW="1892300" imgH="673100" progId="">
                      <p:embed/>
                      <p:pic>
                        <p:nvPicPr>
                          <p:cNvPr id="0" name="Picture 22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957" y="4197821"/>
                            <a:ext cx="1892300" cy="673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28" name="直接箭头连接符 27"/>
              <p:cNvCxnSpPr/>
              <p:nvPr/>
            </p:nvCxnSpPr>
            <p:spPr>
              <a:xfrm>
                <a:off x="2604532" y="4454234"/>
                <a:ext cx="360000" cy="0"/>
              </a:xfrm>
              <a:prstGeom prst="straightConnector1">
                <a:avLst/>
              </a:prstGeom>
              <a:ln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4995042"/>
                  </p:ext>
                </p:extLst>
              </p:nvPr>
            </p:nvGraphicFramePr>
            <p:xfrm>
              <a:off x="8738545" y="4226590"/>
              <a:ext cx="23241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324100" imgH="469900" progId="">
                      <p:embed/>
                    </p:oleObj>
                  </mc:Choice>
                  <mc:Fallback>
                    <p:oleObj name="Equation" r:id="rId10" imgW="2324100" imgH="469900" progId="">
                      <p:embed/>
                      <p:pic>
                        <p:nvPicPr>
                          <p:cNvPr id="0" name="Picture 22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38545" y="4226590"/>
                            <a:ext cx="23241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1" name="直接箭头连接符 30"/>
              <p:cNvCxnSpPr/>
              <p:nvPr/>
            </p:nvCxnSpPr>
            <p:spPr>
              <a:xfrm>
                <a:off x="8294687" y="4451043"/>
                <a:ext cx="360000" cy="0"/>
              </a:xfrm>
              <a:prstGeom prst="straightConnector1">
                <a:avLst/>
              </a:prstGeom>
              <a:ln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551788" y="5189878"/>
              <a:ext cx="1044780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因此推導出使用診斷檢查的條件為：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LR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&gt;  ( [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treatment threshold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] - [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treatment threshold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] ·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) /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- [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treatment threshold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] ·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 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+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)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51788" y="3582988"/>
              <a:ext cx="3673290" cy="444500"/>
              <a:chOff x="551788" y="3582988"/>
              <a:chExt cx="3673290" cy="444500"/>
            </a:xfrm>
          </p:grpSpPr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3220776"/>
                  </p:ext>
                </p:extLst>
              </p:nvPr>
            </p:nvGraphicFramePr>
            <p:xfrm>
              <a:off x="1812078" y="3582988"/>
              <a:ext cx="2413000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2413000" imgH="444500" progId="Equation.3">
                      <p:embed/>
                    </p:oleObj>
                  </mc:Choice>
                  <mc:Fallback>
                    <p:oleObj name="公式" r:id="rId12" imgW="2413000" imgH="444500" progId="Equation.3">
                      <p:embed/>
                      <p:pic>
                        <p:nvPicPr>
                          <p:cNvPr id="0" name="Picture 22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2078" y="3582988"/>
                            <a:ext cx="2413000" cy="444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矩形 21"/>
              <p:cNvSpPr/>
              <p:nvPr/>
            </p:nvSpPr>
            <p:spPr>
              <a:xfrm>
                <a:off x="551788" y="3592589"/>
                <a:ext cx="2460478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1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treatment threshold </a:t>
                </a:r>
                <a:endPara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39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113747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閾值分析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threshold approach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35300" y="703343"/>
            <a:ext cx="7128574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應用舉例：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2435299" y="4655192"/>
                <a:ext cx="7669751" cy="502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∵   </a:t>
                </a:r>
                <a:r>
                  <a:rPr lang="en-US" altLang="zh-CN" sz="11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LR</a:t>
                </a:r>
                <a:r>
                  <a:rPr lang="en-US" altLang="zh-CN" sz="1100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+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[ ≤ 18 µg / L ] = 41.47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en-US" altLang="zh-CN" sz="11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 </a:t>
                </a:r>
                <a:r>
                  <a:rPr lang="en-US" altLang="zh-CN" sz="11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 </a:t>
                </a:r>
                <a:r>
                  <a:rPr lang="en-US" altLang="zh-CN" sz="11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) = 50% 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， ∴    </a:t>
                </a:r>
                <a14:m>
                  <m:oMath xmlns:m="http://schemas.openxmlformats.org/officeDocument/2006/math"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sz="11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𝐿𝑅</m:t>
                            </m:r>
                          </m:e>
                          <m:sub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</m:t>
                            </m:r>
                            <m:r>
                              <a:rPr lang="en-US" altLang="zh-CN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r>
                          <a:rPr lang="en-US" altLang="zh-CN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1−</m:t>
                        </m:r>
                        <m:r>
                          <a:rPr lang="en-US" altLang="zh-CN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zh-CN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1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altLang="zh-CN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𝐿𝑅</m:t>
                            </m:r>
                          </m:e>
                          <m:sub>
                            <m:r>
                              <a:rPr lang="en-US" altLang="zh-CN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𝑇</m:t>
                            </m:r>
                            <m:r>
                              <a:rPr lang="en-US" altLang="zh-CN" sz="11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=  97.7% 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；</a:t>
                </a:r>
                <a:endParaRPr lang="en-US" altLang="zh-CN" sz="11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99" y="4655192"/>
                <a:ext cx="7669751" cy="502830"/>
              </a:xfrm>
              <a:prstGeom prst="rect">
                <a:avLst/>
              </a:prstGeom>
              <a:blipFill rotWithShape="0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2435299" y="5473570"/>
            <a:ext cx="712857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《</a:t>
            </a:r>
            <a:r>
              <a:rPr lang="zh-CN" altLang="en-US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實驗診斷學</a:t>
            </a:r>
            <a:r>
              <a:rPr lang="en-US" altLang="zh-CN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》</a:t>
            </a:r>
            <a:r>
              <a:rPr lang="zh-CN" altLang="en-US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，人民衛生出版社，</a:t>
            </a:r>
            <a:r>
              <a:rPr lang="en-US" altLang="zh-CN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23</a:t>
            </a:r>
            <a:r>
              <a:rPr lang="zh-CN" altLang="en-US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頁</a:t>
            </a:r>
            <a:r>
              <a:rPr lang="en-US" altLang="zh-CN" sz="9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242"/>
              </p:ext>
            </p:extLst>
          </p:nvPr>
        </p:nvGraphicFramePr>
        <p:xfrm>
          <a:off x="2625173" y="1816822"/>
          <a:ext cx="5511800" cy="2156460"/>
        </p:xfrm>
        <a:graphic>
          <a:graphicData uri="http://schemas.openxmlformats.org/drawingml/2006/table">
            <a:tbl>
              <a:tblPr/>
              <a:tblGrid>
                <a:gridCol w="138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LRs of serum ferritin for diagnosis of iron deficiency anemia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ferritin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(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µg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/ L )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iron deficiency anemia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 iron deficiency anemia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LR</a:t>
                      </a:r>
                      <a:r>
                        <a:rPr lang="en-US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T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+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≤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41.47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18 , 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≤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3.12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45 , 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≤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＞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total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2435299" y="4234289"/>
            <a:ext cx="7921676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假設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test threshold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] = 10%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、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[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treatment threshold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] = 90%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，如此則要求該實驗室檢查項目 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LR</a:t>
            </a:r>
            <a:r>
              <a:rPr lang="en-US" altLang="zh-CN" sz="11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100" baseline="-25000" dirty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&gt; 9 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，即</a:t>
            </a:r>
            <a:r>
              <a:rPr lang="zh-TW" altLang="en-US" sz="1100" dirty="0">
                <a:latin typeface="Times New Roman" pitchFamily="18" charset="0"/>
                <a:cs typeface="Times New Roman" pitchFamily="18" charset="0"/>
              </a:rPr>
              <a:t>進一步實驗室檢查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435300" y="1017468"/>
            <a:ext cx="731518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假設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位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40 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歲女性患者，月經量較多，貧血，</a:t>
            </a:r>
            <a:r>
              <a:rPr lang="zh-TW" altLang="en-US" sz="1100" dirty="0">
                <a:latin typeface="Times New Roman" pitchFamily="18" charset="0"/>
                <a:cs typeface="Times New Roman" pitchFamily="18" charset="0"/>
              </a:rPr>
              <a:t>臨床醫生分析患者症狀後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初步判斷該患者患缺鐵性貧血的概率為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，問是否需要進一步做實驗室檢查？如果該患者鐵蛋白測定結果為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15µg/L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，那麼該患者還貧血的可能性有多大？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57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113364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馬爾可夫過程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Markov chain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76275" y="587531"/>
            <a:ext cx="10351147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假設篩查技術的靈敏度為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80%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、特異度為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70%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，篩查過程本身對健康狀態和疾病狀態患者都有可能產生相同的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的死亡率，確診過程本身對健康狀態和疾病狀態患者都有可能產生相同的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的死亡率，治療過程本身對健康狀態和疾病狀態患者都有可能產生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的死亡率，治療可以使原有的疾病狀態轉化為死亡狀態的概率降低為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、轉化為健康狀態的概率為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、仍然保留在疾病狀態的概率為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20%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；假設人群起始狀態為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100%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健康，其中每年健康到疾病狀態的轉化率是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6%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，每年健康到死亡狀態的轉化率是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4%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，每年疾病狀態到死亡狀態的轉化率是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，疾病狀態無法自然轉變為健康狀態，那麼對該人群制定每年一次的篩查策略，考察該篩查行為對五年後人群各狀態比率的變化的影響；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19A787C-AFCB-D631-2DAC-D70445989CF4}"/>
              </a:ext>
            </a:extLst>
          </p:cNvPr>
          <p:cNvGrpSpPr/>
          <p:nvPr/>
        </p:nvGrpSpPr>
        <p:grpSpPr>
          <a:xfrm>
            <a:off x="1550920" y="1895552"/>
            <a:ext cx="7259705" cy="3924223"/>
            <a:chOff x="1550920" y="1895552"/>
            <a:chExt cx="7259705" cy="3924223"/>
          </a:xfrm>
        </p:grpSpPr>
        <p:sp>
          <p:nvSpPr>
            <p:cNvPr id="34" name="矩形 33"/>
            <p:cNvSpPr/>
            <p:nvPr/>
          </p:nvSpPr>
          <p:spPr>
            <a:xfrm>
              <a:off x="1550920" y="2371197"/>
              <a:ext cx="507255" cy="2972931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篩查策略和狀態向量一步轉移</a:t>
              </a:r>
              <a:endParaRPr lang="en-US" altLang="zh-CN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6CA23F3-7359-05EB-1794-234F5B7E2DDD}"/>
                </a:ext>
              </a:extLst>
            </p:cNvPr>
            <p:cNvGrpSpPr/>
            <p:nvPr/>
          </p:nvGrpSpPr>
          <p:grpSpPr>
            <a:xfrm>
              <a:off x="2800350" y="1895552"/>
              <a:ext cx="6010275" cy="3924223"/>
              <a:chOff x="2800350" y="1895552"/>
              <a:chExt cx="6010275" cy="3924223"/>
            </a:xfrm>
          </p:grpSpPr>
          <p:graphicFrame>
            <p:nvGraphicFramePr>
              <p:cNvPr id="6" name="图示 5"/>
              <p:cNvGraphicFramePr/>
              <p:nvPr>
                <p:extLst>
                  <p:ext uri="{D42A27DB-BD31-4B8C-83A1-F6EECF244321}">
                    <p14:modId xmlns:p14="http://schemas.microsoft.com/office/powerpoint/2010/main" val="1896181150"/>
                  </p:ext>
                </p:extLst>
              </p:nvPr>
            </p:nvGraphicFramePr>
            <p:xfrm>
              <a:off x="2815697" y="2048621"/>
              <a:ext cx="5861578" cy="359970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7" name="矩形 6"/>
              <p:cNvSpPr/>
              <p:nvPr/>
            </p:nvSpPr>
            <p:spPr>
              <a:xfrm>
                <a:off x="2800350" y="1895552"/>
                <a:ext cx="6010275" cy="392422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075740" y="4438122"/>
                <a:ext cx="1152584" cy="507831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lvl="0"/>
                <a:r>
                  <a:rPr lang="zh-CN" altLang="en-US" sz="900" dirty="0">
                    <a:solidFill>
                      <a:srgbClr val="0070C0"/>
                    </a:solidFill>
                  </a:rPr>
                  <a:t>自然健康狀態</a:t>
                </a:r>
                <a:endParaRPr lang="en-US" altLang="zh-CN" sz="900" dirty="0">
                  <a:solidFill>
                    <a:srgbClr val="0070C0"/>
                  </a:solidFill>
                </a:endParaRPr>
              </a:p>
              <a:p>
                <a:pPr lvl="0"/>
                <a:r>
                  <a:rPr lang="zh-CN" altLang="en-US" sz="900" dirty="0">
                    <a:solidFill>
                      <a:srgbClr val="0070C0"/>
                    </a:solidFill>
                  </a:rPr>
                  <a:t>自然死亡狀態</a:t>
                </a:r>
                <a:endParaRPr lang="en-US" altLang="zh-CN" sz="900" dirty="0">
                  <a:solidFill>
                    <a:srgbClr val="0070C0"/>
                  </a:solidFill>
                </a:endParaRPr>
              </a:p>
              <a:p>
                <a:pPr lvl="0"/>
                <a:r>
                  <a:rPr lang="zh-CN" altLang="en-US" sz="900" dirty="0">
                    <a:solidFill>
                      <a:srgbClr val="0070C0"/>
                    </a:solidFill>
                  </a:rPr>
                  <a:t>自然疾病狀態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439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51921" y="85703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65005" y="321217"/>
            <a:ext cx="1126022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馬爾可夫過程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Markov chain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0219" y="1109784"/>
            <a:ext cx="10337878" cy="4471088"/>
            <a:chOff x="590219" y="1109784"/>
            <a:chExt cx="10337878" cy="4471088"/>
          </a:xfrm>
        </p:grpSpPr>
        <p:grpSp>
          <p:nvGrpSpPr>
            <p:cNvPr id="24" name="组合 23"/>
            <p:cNvGrpSpPr/>
            <p:nvPr/>
          </p:nvGrpSpPr>
          <p:grpSpPr>
            <a:xfrm>
              <a:off x="1730684" y="1109784"/>
              <a:ext cx="2412445" cy="2173667"/>
              <a:chOff x="3642099" y="1202334"/>
              <a:chExt cx="2412445" cy="2173667"/>
            </a:xfrm>
          </p:grpSpPr>
          <p:pic>
            <p:nvPicPr>
              <p:cNvPr id="1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4558" y="1413851"/>
                <a:ext cx="1962150" cy="196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矩形 16"/>
              <p:cNvSpPr/>
              <p:nvPr/>
            </p:nvSpPr>
            <p:spPr>
              <a:xfrm>
                <a:off x="4621810" y="1202334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0.9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642099" y="2345341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0.4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546898" y="2345341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185089" y="2211570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0.06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621810" y="2971965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0.6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39252" y="2211570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0.04</a:t>
                </a: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4543733" y="1226271"/>
              <a:ext cx="2525328" cy="2271084"/>
              <a:chOff x="4458008" y="1778721"/>
              <a:chExt cx="2525328" cy="2271084"/>
            </a:xfrm>
          </p:grpSpPr>
          <p:cxnSp>
            <p:nvCxnSpPr>
              <p:cNvPr id="46" name="直接箭头连接符 45"/>
              <p:cNvCxnSpPr/>
              <p:nvPr/>
            </p:nvCxnSpPr>
            <p:spPr>
              <a:xfrm>
                <a:off x="4463336" y="2341645"/>
                <a:ext cx="2520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4458008" y="1778721"/>
                <a:ext cx="246732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Sen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scr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 = 80%</a:t>
                </a:r>
                <a:r>
                  <a:rPr lang="zh-CN" altLang="en-US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Spe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scr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 = 70%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Sen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dia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 = 99%</a:t>
                </a:r>
                <a:r>
                  <a:rPr lang="zh-CN" altLang="en-US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、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Spe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[</a:t>
                </a:r>
                <a:r>
                  <a:rPr lang="en-US" altLang="zh-CN" sz="1000" i="1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dia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] = 99%</a:t>
                </a: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458008" y="2341645"/>
                <a:ext cx="2467322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latin typeface="Times New Roman" pitchFamily="18" charset="0"/>
                    <a:cs typeface="Times New Roman" pitchFamily="18" charset="0"/>
                  </a:rPr>
                  <a:t>確診陽性的治療、陰性的無操作</a:t>
                </a:r>
                <a:endParaRPr lang="en-US" altLang="zh-CN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screening death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1%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diagnosis death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1%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treatment  death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1%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cancer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→ 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death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20%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cancer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→ 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cancer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20%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0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cancer</a:t>
                </a:r>
                <a:r>
                  <a:rPr lang="en-US" altLang="zh-CN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10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→ </a:t>
                </a:r>
                <a:r>
                  <a:rPr lang="en-US" altLang="zh-CN" sz="1000" i="1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well</a:t>
                </a:r>
                <a:r>
                  <a:rPr lang="en-US" altLang="zh-CN" sz="1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= 60%</a:t>
                </a: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7433539" y="1109784"/>
              <a:ext cx="2478048" cy="2173667"/>
              <a:chOff x="7262089" y="976434"/>
              <a:chExt cx="2478048" cy="2173667"/>
            </a:xfrm>
          </p:grpSpPr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80151" y="1187951"/>
                <a:ext cx="1962150" cy="1962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矩形 26"/>
              <p:cNvSpPr/>
              <p:nvPr/>
            </p:nvSpPr>
            <p:spPr>
              <a:xfrm>
                <a:off x="8307403" y="976434"/>
                <a:ext cx="507646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0.888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262089" y="2086711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0.236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9232491" y="2119441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7837638" y="1991560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0.059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8307403" y="2746065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0.303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724845" y="1985670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0.052</a:t>
                </a: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8159262" y="2050013"/>
                <a:ext cx="312933" cy="535959"/>
              </a:xfrm>
              <a:prstGeom prst="straightConnector1">
                <a:avLst/>
              </a:prstGeom>
              <a:ln w="1651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8253665" y="2164288"/>
                <a:ext cx="507646" cy="315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1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0.461</a:t>
                </a:r>
              </a:p>
            </p:txBody>
          </p:sp>
        </p:grpSp>
        <p:pic>
          <p:nvPicPr>
            <p:cNvPr id="81203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911059" y="-436165"/>
              <a:ext cx="1696197" cy="103378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7329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1135547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馬爾可夫過程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Markov chain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61961"/>
              </p:ext>
            </p:extLst>
          </p:nvPr>
        </p:nvGraphicFramePr>
        <p:xfrm>
          <a:off x="1635816" y="1642685"/>
          <a:ext cx="2438400" cy="10210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 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Death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Cancer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Death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024053"/>
              </p:ext>
            </p:extLst>
          </p:nvPr>
        </p:nvGraphicFramePr>
        <p:xfrm>
          <a:off x="7473627" y="1642685"/>
          <a:ext cx="2438400" cy="10210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 </a:t>
                      </a:r>
                      <a:r>
                        <a:rPr lang="en-US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Death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Well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88.83%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5.92%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Cancer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46.11%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23.60%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30.29%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Death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74081"/>
              </p:ext>
            </p:extLst>
          </p:nvPr>
        </p:nvGraphicFramePr>
        <p:xfrm>
          <a:off x="1239771" y="3148132"/>
          <a:ext cx="3250493" cy="2042160"/>
        </p:xfrm>
        <a:graphic>
          <a:graphicData uri="http://schemas.openxmlformats.org/drawingml/2006/table">
            <a:tbl>
              <a:tblPr/>
              <a:tblGrid>
                <a:gridCol w="142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Probability of health state at end of yea</a:t>
                      </a:r>
                      <a:r>
                        <a:rPr lang="en-US" altLang="zh-C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Health state </a:t>
                      </a:r>
                      <a:r>
                        <a:rPr lang="el-GR" altLang="zh-CN" sz="1100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Death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81.00%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7.80%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11.20%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72.90%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7.98%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19.12%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65.61%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26.82%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59.05%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6.96%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62669"/>
              </p:ext>
            </p:extLst>
          </p:nvPr>
        </p:nvGraphicFramePr>
        <p:xfrm>
          <a:off x="7150532" y="3147938"/>
          <a:ext cx="3250493" cy="2042160"/>
        </p:xfrm>
        <a:graphic>
          <a:graphicData uri="http://schemas.openxmlformats.org/drawingml/2006/table">
            <a:tbl>
              <a:tblPr/>
              <a:tblGrid>
                <a:gridCol w="142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Probability of health state at end of yea</a:t>
                      </a:r>
                      <a:r>
                        <a:rPr lang="en-US" altLang="zh-CN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r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Health state </a:t>
                      </a:r>
                      <a:r>
                        <a:rPr lang="el-GR" altLang="zh-CN" sz="1100" i="1" dirty="0">
                          <a:latin typeface="Times New Roman" pitchFamily="18" charset="0"/>
                          <a:cs typeface="Times New Roman" pitchFamily="18" charset="0"/>
                        </a:rPr>
                        <a:t>π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Well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disease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Death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100.00%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88.83%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5.92%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81.64%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6.66%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11.70%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75.59%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6.41%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18.00%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70.10%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23.91%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Year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65.03%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5.56%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496108" y="1664421"/>
            <a:ext cx="2525328" cy="2271084"/>
            <a:chOff x="4496108" y="1397721"/>
            <a:chExt cx="2525328" cy="2271084"/>
          </a:xfrm>
        </p:grpSpPr>
        <p:cxnSp>
          <p:nvCxnSpPr>
            <p:cNvPr id="30" name="直接箭头连接符 29"/>
            <p:cNvCxnSpPr/>
            <p:nvPr/>
          </p:nvCxnSpPr>
          <p:spPr>
            <a:xfrm>
              <a:off x="4501436" y="1960645"/>
              <a:ext cx="252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496108" y="1397721"/>
              <a:ext cx="246732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Sen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scr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] = 80%</a:t>
              </a:r>
              <a:r>
                <a:rPr lang="zh-CN" altLang="en-US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Spe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scr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] = 70%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Sen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dia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] = 99%</a:t>
              </a:r>
              <a:r>
                <a:rPr lang="zh-CN" altLang="en-US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、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Spe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altLang="zh-CN" sz="1000" i="1" dirty="0" err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dia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] = 99%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4496108" y="1960645"/>
              <a:ext cx="2467322" cy="17081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000" dirty="0">
                  <a:latin typeface="Times New Roman" pitchFamily="18" charset="0"/>
                  <a:cs typeface="Times New Roman" pitchFamily="18" charset="0"/>
                </a:rPr>
                <a:t>確診陽性的治療、陰性的無操作</a:t>
              </a:r>
              <a:endParaRPr lang="en-US" altLang="zh-CN" sz="1000" dirty="0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screening death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1%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diagnosis death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1%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treatment  death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1%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cancer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death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20%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cancer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cancer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20%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000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cancer</a:t>
              </a:r>
              <a:r>
                <a:rPr lang="en-US" altLang="zh-CN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000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altLang="zh-CN" sz="1000" i="1" baseline="-25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well</a:t>
              </a:r>
              <a:r>
                <a:rPr lang="en-US" altLang="zh-CN" sz="1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60%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5185527" y="4065670"/>
            <a:ext cx="160579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l-GR" altLang="zh-CN" sz="1100" i="1" dirty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en-US" altLang="zh-CN" sz="1100" i="1" baseline="-25000" dirty="0"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-  5.98%  </a:t>
            </a:r>
            <a:r>
              <a:rPr lang="zh-CN" altLang="en-US" sz="1100" dirty="0"/>
              <a:t>↑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l-GR" altLang="zh-CN" sz="1100" i="1" dirty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en-US" altLang="zh-CN" sz="1100" i="1" baseline="-25000" dirty="0">
                <a:latin typeface="Times New Roman" pitchFamily="18" charset="0"/>
                <a:cs typeface="Times New Roman" pitchFamily="18" charset="0"/>
              </a:rPr>
              <a:t>death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-  4.59%  </a:t>
            </a:r>
            <a:r>
              <a:rPr lang="zh-CN" altLang="en-US" sz="1100" dirty="0"/>
              <a:t>↓</a:t>
            </a:r>
            <a:endParaRPr lang="en-US" altLang="zh-CN" sz="1100" dirty="0"/>
          </a:p>
          <a:p>
            <a:pPr>
              <a:lnSpc>
                <a:spcPct val="150000"/>
              </a:lnSpc>
            </a:pPr>
            <a:r>
              <a:rPr lang="el-GR" altLang="zh-CN" sz="1100" i="1" dirty="0">
                <a:latin typeface="Times New Roman" pitchFamily="18" charset="0"/>
                <a:cs typeface="Times New Roman" pitchFamily="18" charset="0"/>
              </a:rPr>
              <a:t>π </a:t>
            </a:r>
            <a:r>
              <a:rPr lang="en-US" altLang="zh-CN" sz="1100" i="1" baseline="-25000" dirty="0">
                <a:latin typeface="Times New Roman" pitchFamily="18" charset="0"/>
                <a:cs typeface="Times New Roman" pitchFamily="18" charset="0"/>
              </a:rPr>
              <a:t>disease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-  1.4%  </a:t>
            </a:r>
            <a:r>
              <a:rPr lang="zh-CN" altLang="en-US" sz="1100" dirty="0"/>
              <a:t>↓</a:t>
            </a:r>
            <a:endParaRPr lang="en-US" altLang="zh-CN" sz="1100" dirty="0"/>
          </a:p>
        </p:txBody>
      </p:sp>
      <p:sp>
        <p:nvSpPr>
          <p:cNvPr id="35" name="矩形 34"/>
          <p:cNvSpPr/>
          <p:nvPr/>
        </p:nvSpPr>
        <p:spPr>
          <a:xfrm>
            <a:off x="1346951" y="743922"/>
            <a:ext cx="891147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幹預過程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i="1" dirty="0" err="1">
                <a:latin typeface="Times New Roman" pitchFamily="18" charset="0"/>
                <a:cs typeface="Times New Roman" pitchFamily="18" charset="0"/>
              </a:rPr>
              <a:t>screening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000" i="1" dirty="0" err="1">
                <a:latin typeface="Times New Roman" pitchFamily="18" charset="0"/>
                <a:cs typeface="Times New Roman" pitchFamily="18" charset="0"/>
              </a:rPr>
              <a:t>diagnosis</a:t>
            </a:r>
            <a:r>
              <a:rPr lang="en-US" altLang="zh-CN" sz="1000" dirty="0" err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sz="1000" i="1" dirty="0" err="1">
                <a:latin typeface="Times New Roman" pitchFamily="18" charset="0"/>
                <a:cs typeface="Times New Roman" pitchFamily="18" charset="0"/>
              </a:rPr>
              <a:t>treatment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會影響狀態向量的自然轉移概率，將幹預因素加入後計算得到調整後的一次轉移概率矩陣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，根據馬爾可夫鏈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i="1" dirty="0">
                <a:latin typeface="Times New Roman" pitchFamily="18" charset="0"/>
                <a:cs typeface="Times New Roman" pitchFamily="18" charset="0"/>
              </a:rPr>
              <a:t>Markov chain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原理  </a:t>
            </a:r>
            <a:r>
              <a:rPr lang="el-GR" altLang="zh-CN" sz="1100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11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l-GR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1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1100" i="1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altLang="zh-CN" sz="110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100" baseline="-25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1100" i="1" dirty="0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，將狀態向量做五步轉移，觀察五年後三個狀態比率的變化，計算如下：</a:t>
            </a:r>
            <a:endParaRPr lang="en-US" altLang="zh-CN" sz="11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44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4" y="273592"/>
            <a:ext cx="1133642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決策樹模型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 Tree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；</a:t>
            </a:r>
            <a:endParaRPr lang="zh-CN" altLang="en-US" sz="10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6040" y="537405"/>
            <a:ext cx="10743373" cy="5367277"/>
            <a:chOff x="416040" y="537405"/>
            <a:chExt cx="10743373" cy="5367277"/>
          </a:xfrm>
        </p:grpSpPr>
        <p:sp>
          <p:nvSpPr>
            <p:cNvPr id="13" name="矩形 12"/>
            <p:cNvSpPr/>
            <p:nvPr/>
          </p:nvSpPr>
          <p:spPr>
            <a:xfrm>
              <a:off x="588806" y="5590557"/>
              <a:ext cx="10542614" cy="3141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計算各決策變數得到結局變數的效益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(QALY)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，比較後面擇優保留分支，對其餘分支做「剪枝」處理，計算最終選擇的決策變數收穫的效益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QALY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，並做靈敏度分析；</a:t>
              </a:r>
              <a:endPara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806" y="1321925"/>
              <a:ext cx="4225249" cy="418484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423" y="1321925"/>
              <a:ext cx="4622927" cy="4184844"/>
            </a:xfrm>
            <a:prstGeom prst="rect">
              <a:avLst/>
            </a:prstGeom>
          </p:spPr>
        </p:pic>
        <p:sp>
          <p:nvSpPr>
            <p:cNvPr id="7" name="右箭头 6"/>
            <p:cNvSpPr/>
            <p:nvPr/>
          </p:nvSpPr>
          <p:spPr>
            <a:xfrm>
              <a:off x="5243803" y="3638544"/>
              <a:ext cx="540000" cy="242596"/>
            </a:xfrm>
            <a:prstGeom prst="rightArrow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16040" y="537405"/>
              <a:ext cx="10743373" cy="854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假設懷疑一位患者可能感染了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HIV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，現需要選擇：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、不做處理，即不檢驗也不治療；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、先做檢驗，再決定做不做治療；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、不用做檢驗，直接治療；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假設：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Prior probability of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HIV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0.08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0.92 )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Obtain PCR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Sen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0.98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Spe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0.98 )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treat QALY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10.5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 no treat QALY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10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 treat QALY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75.46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 no treat QALY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75.5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；則決策過程如下：</a:t>
              </a:r>
              <a:endPara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755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3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altLang="zh-CN" sz="1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3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4" y="273592"/>
            <a:ext cx="1133642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決策分析在臨床實踐中的應用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Clinical Applications of 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決策樹模型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 Tree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05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；</a:t>
            </a:r>
            <a:endParaRPr lang="zh-CN" altLang="en-US" sz="105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82690" y="556455"/>
            <a:ext cx="10966335" cy="5382551"/>
            <a:chOff x="282690" y="556455"/>
            <a:chExt cx="10966335" cy="5382551"/>
          </a:xfrm>
        </p:grpSpPr>
        <p:sp>
          <p:nvSpPr>
            <p:cNvPr id="12" name="矩形 11"/>
            <p:cNvSpPr/>
            <p:nvPr/>
          </p:nvSpPr>
          <p:spPr>
            <a:xfrm>
              <a:off x="282690" y="556455"/>
              <a:ext cx="10966335" cy="8219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假設懷疑一位患者可能感染了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HIV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，現需要選擇：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不做處理，即不檢驗也不治療；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先做檢驗，再決定做不做治療；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不用做檢驗，直接治療；假設：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Prior probability of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HIV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0.08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0.92 )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Obtain PCR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Sen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0.98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Spe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0.98 )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treat QALE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10.5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 no treat QALE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10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 treat QALE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75.46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Well no treat QALE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75.5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；如果最終決策選擇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QALY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最大分支如下，則對該決策方案做患病率、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PCR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診斷靈敏度和特異性的單因素靈敏度分析結果如下：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[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QALY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/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dP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AIDS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] , [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QALY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/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Sen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or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Spe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]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endPara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00579" y="5592757"/>
              <a:ext cx="5176671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1100" i="1" dirty="0" err="1">
                  <a:latin typeface="Times New Roman" pitchFamily="18" charset="0"/>
                  <a:cs typeface="Times New Roman" pitchFamily="18" charset="0"/>
                </a:rPr>
                <a:t>Shortliffe</a:t>
              </a:r>
              <a:r>
                <a:rPr lang="en-US" altLang="zh-TW" sz="1100" i="1" dirty="0">
                  <a:latin typeface="Times New Roman" pitchFamily="18" charset="0"/>
                  <a:cs typeface="Times New Roman" pitchFamily="18" charset="0"/>
                </a:rPr>
                <a:t> EH, </a:t>
              </a:r>
              <a:r>
                <a:rPr lang="en-US" altLang="zh-TW" sz="1100" i="1" dirty="0" err="1">
                  <a:latin typeface="Times New Roman" pitchFamily="18" charset="0"/>
                  <a:cs typeface="Times New Roman" pitchFamily="18" charset="0"/>
                </a:rPr>
                <a:t>Cimino</a:t>
              </a:r>
              <a:r>
                <a:rPr lang="en-US" altLang="zh-TW" sz="1100" i="1" dirty="0">
                  <a:latin typeface="Times New Roman" pitchFamily="18" charset="0"/>
                  <a:cs typeface="Times New Roman" pitchFamily="18" charset="0"/>
                </a:rPr>
                <a:t> JJ. Biomedical Informatics </a:t>
              </a:r>
              <a:r>
                <a:rPr lang="en-US" altLang="zh-TW" sz="11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TW" sz="1100" i="1" dirty="0">
                  <a:latin typeface="Times New Roman" pitchFamily="18" charset="0"/>
                  <a:cs typeface="Times New Roman" pitchFamily="18" charset="0"/>
                </a:rPr>
                <a:t>Third Edition</a:t>
              </a:r>
              <a:r>
                <a:rPr lang="en-US" altLang="zh-TW" sz="1100" dirty="0">
                  <a:latin typeface="Times New Roman" pitchFamily="18" charset="0"/>
                  <a:cs typeface="Times New Roman" pitchFamily="18" charset="0"/>
                </a:rPr>
                <a:t>) [</a:t>
              </a:r>
              <a:r>
                <a:rPr lang="en-US" altLang="zh-TW" sz="1100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TW" sz="1100" dirty="0">
                  <a:latin typeface="Times New Roman" pitchFamily="18" charset="0"/>
                  <a:cs typeface="Times New Roman" pitchFamily="18" charset="0"/>
                </a:rPr>
                <a:t>] </a:t>
              </a:r>
              <a:r>
                <a:rPr lang="en-US" altLang="zh-TW" sz="1100" i="1" dirty="0">
                  <a:latin typeface="Times New Roman" pitchFamily="18" charset="0"/>
                  <a:cs typeface="Times New Roman" pitchFamily="18" charset="0"/>
                </a:rPr>
                <a:t>. Springer</a:t>
              </a:r>
              <a:r>
                <a:rPr lang="en-US" altLang="zh-TW" sz="1100" dirty="0">
                  <a:latin typeface="Times New Roman" pitchFamily="18" charset="0"/>
                  <a:cs typeface="Times New Roman" pitchFamily="18" charset="0"/>
                </a:rPr>
                <a:t>, 2006.</a:t>
              </a:r>
            </a:p>
          </p:txBody>
        </p:sp>
        <p:pic>
          <p:nvPicPr>
            <p:cNvPr id="819203" name="Picture 3" descr="C:\Users\ibm\Desktop\image.gi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" t="2030" r="44740" b="71167"/>
            <a:stretch/>
          </p:blipFill>
          <p:spPr bwMode="auto">
            <a:xfrm>
              <a:off x="1443204" y="1496260"/>
              <a:ext cx="7294582" cy="18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194" y="3468195"/>
              <a:ext cx="3522968" cy="2115037"/>
            </a:xfrm>
            <a:prstGeom prst="rect">
              <a:avLst/>
            </a:prstGeom>
          </p:spPr>
        </p:pic>
        <p:grpSp>
          <p:nvGrpSpPr>
            <p:cNvPr id="2" name="组合 1"/>
            <p:cNvGrpSpPr/>
            <p:nvPr/>
          </p:nvGrpSpPr>
          <p:grpSpPr>
            <a:xfrm>
              <a:off x="3936999" y="3468195"/>
              <a:ext cx="3524142" cy="2115037"/>
              <a:chOff x="3936999" y="3468195"/>
              <a:chExt cx="3524142" cy="2115037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936999" y="3468195"/>
                <a:ext cx="3524142" cy="2115037"/>
              </a:xfrm>
              <a:prstGeom prst="rect">
                <a:avLst/>
              </a:prstGeom>
            </p:spPr>
          </p:pic>
          <p:sp>
            <p:nvSpPr>
              <p:cNvPr id="17" name="矩形 16"/>
              <p:cNvSpPr/>
              <p:nvPr/>
            </p:nvSpPr>
            <p:spPr>
              <a:xfrm>
                <a:off x="4608531" y="4579422"/>
                <a:ext cx="2053683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9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9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( </a:t>
                </a:r>
                <a:r>
                  <a:rPr lang="en-US" altLang="zh-CN" sz="900" i="1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AIDS</a:t>
                </a:r>
                <a:r>
                  <a:rPr lang="en-US" altLang="zh-CN" sz="9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)</a:t>
                </a:r>
                <a:r>
                  <a:rPr lang="en-US" altLang="zh-CN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1%  ↑ ,  </a:t>
                </a:r>
                <a:r>
                  <a:rPr lang="en-US" altLang="zh-CN" sz="9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QALY</a:t>
                </a:r>
                <a:r>
                  <a:rPr lang="zh-CN" altLang="en-US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：</a:t>
                </a:r>
                <a:r>
                  <a:rPr lang="en-US" altLang="zh-CN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-0.65 </a:t>
                </a:r>
                <a:r>
                  <a:rPr lang="en-US" altLang="zh-CN" sz="9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year</a:t>
                </a:r>
                <a:r>
                  <a:rPr lang="en-US" altLang="zh-CN" sz="9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↓</a:t>
                </a:r>
                <a:endParaRPr lang="zh-CN" altLang="en-US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pic>
          <p:nvPicPr>
            <p:cNvPr id="81920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5875" y="3724332"/>
              <a:ext cx="3634520" cy="1813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402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90460" y="871721"/>
            <a:ext cx="10058408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舉例：非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確定型決策、風險型決策</a:t>
            </a: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16558"/>
              </p:ext>
            </p:extLst>
          </p:nvPr>
        </p:nvGraphicFramePr>
        <p:xfrm>
          <a:off x="757238" y="1361540"/>
          <a:ext cx="9956800" cy="3594100"/>
        </p:xfrm>
        <a:graphic>
          <a:graphicData uri="http://schemas.openxmlformats.org/drawingml/2006/table">
            <a:tbl>
              <a:tblPr/>
              <a:tblGrid>
                <a:gridCol w="1805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5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8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2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3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損益函數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策略變數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收益矩陣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損失矩陣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0.4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0.4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(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) </a:t>
                      </a:r>
                      <a:r>
                        <a:rPr lang="en-US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 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× </a:t>
                      </a:r>
                      <a:r>
                        <a:rPr lang="en-US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800 - 800 =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320 - 320 =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( - 250 ) = 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800 - 600 =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320 - 300 = 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( - 200 ) = 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800 - 300 = 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320 - 150 = 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100 - 50 = 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800 - 400 = 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320 - 250 = 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100 - 100 =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8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EMV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= ( </a:t>
                      </a:r>
                      <a:r>
                        <a:rPr lang="pt-B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)</a:t>
                      </a:r>
                      <a:r>
                        <a:rPr lang="pt-B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× ( </a:t>
                      </a:r>
                      <a:r>
                        <a:rPr lang="pt-B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ij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) 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 </a:t>
                      </a:r>
                      <a:r>
                        <a:rPr lang="pt-B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× 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5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96228"/>
              </p:ext>
            </p:extLst>
          </p:nvPr>
        </p:nvGraphicFramePr>
        <p:xfrm>
          <a:off x="2892489" y="2013158"/>
          <a:ext cx="3797300" cy="232664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策略變數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收益矩陣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61858" y="1386986"/>
            <a:ext cx="681817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樂觀準則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：取各狀態中的收益最大值中的最大值所對應的策略變數（方案）；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61858" y="1040737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舉例：非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確定型決策</a:t>
            </a:r>
          </a:p>
        </p:txBody>
      </p:sp>
      <p:sp>
        <p:nvSpPr>
          <p:cNvPr id="15" name="矩形 14"/>
          <p:cNvSpPr/>
          <p:nvPr/>
        </p:nvSpPr>
        <p:spPr>
          <a:xfrm>
            <a:off x="2761858" y="4545311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結論：因而選擇方案 「</a:t>
            </a: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」；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072128"/>
              </p:ext>
            </p:extLst>
          </p:nvPr>
        </p:nvGraphicFramePr>
        <p:xfrm>
          <a:off x="7119256" y="2640338"/>
          <a:ext cx="1803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400" imgH="914400" progId="">
                  <p:embed/>
                </p:oleObj>
              </mc:Choice>
              <mc:Fallback>
                <p:oleObj name="Equation" r:id="rId3" imgW="1803400" imgH="914400" progId="">
                  <p:embed/>
                  <p:pic>
                    <p:nvPicPr>
                      <p:cNvPr id="0" name="Picture 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256" y="2640338"/>
                        <a:ext cx="1803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4180115" y="3107097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圆角矩形 20"/>
          <p:cNvSpPr/>
          <p:nvPr/>
        </p:nvSpPr>
        <p:spPr>
          <a:xfrm>
            <a:off x="4180115" y="3433440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圆角矩形 21"/>
          <p:cNvSpPr/>
          <p:nvPr/>
        </p:nvSpPr>
        <p:spPr>
          <a:xfrm>
            <a:off x="4180115" y="3737220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圆角矩形 22"/>
          <p:cNvSpPr/>
          <p:nvPr/>
        </p:nvSpPr>
        <p:spPr>
          <a:xfrm>
            <a:off x="4180115" y="4041000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圆角矩形 23"/>
          <p:cNvSpPr/>
          <p:nvPr/>
        </p:nvSpPr>
        <p:spPr>
          <a:xfrm>
            <a:off x="3181739" y="3117041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33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09675"/>
              </p:ext>
            </p:extLst>
          </p:nvPr>
        </p:nvGraphicFramePr>
        <p:xfrm>
          <a:off x="2509934" y="2013158"/>
          <a:ext cx="3797300" cy="2326640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策略變數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收益矩陣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9302" y="1386986"/>
            <a:ext cx="780039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悲觀準則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：首先找出在各種狀態下收益的最小值，再從這些最小值中取一個最大值所對應的策略變數（方案）；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379303" y="1040737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舉例：非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確定型決策</a:t>
            </a:r>
          </a:p>
        </p:txBody>
      </p:sp>
      <p:sp>
        <p:nvSpPr>
          <p:cNvPr id="15" name="矩形 14"/>
          <p:cNvSpPr/>
          <p:nvPr/>
        </p:nvSpPr>
        <p:spPr>
          <a:xfrm>
            <a:off x="2379303" y="4545311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結論：因而選擇方案 「</a:t>
            </a: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」；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616006"/>
              </p:ext>
            </p:extLst>
          </p:nvPr>
        </p:nvGraphicFramePr>
        <p:xfrm>
          <a:off x="6711950" y="2640013"/>
          <a:ext cx="1854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200" imgH="914400" progId="">
                  <p:embed/>
                </p:oleObj>
              </mc:Choice>
              <mc:Fallback>
                <p:oleObj name="Equation" r:id="rId3" imgW="1854200" imgH="914400" progId="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2640013"/>
                        <a:ext cx="1854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圆角矩形 4"/>
          <p:cNvSpPr/>
          <p:nvPr/>
        </p:nvSpPr>
        <p:spPr>
          <a:xfrm>
            <a:off x="5626367" y="3107097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圆角矩形 20"/>
          <p:cNvSpPr/>
          <p:nvPr/>
        </p:nvSpPr>
        <p:spPr>
          <a:xfrm>
            <a:off x="5626367" y="3433440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圆角矩形 21"/>
          <p:cNvSpPr/>
          <p:nvPr/>
        </p:nvSpPr>
        <p:spPr>
          <a:xfrm>
            <a:off x="5626367" y="3737220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圆角矩形 22"/>
          <p:cNvSpPr/>
          <p:nvPr/>
        </p:nvSpPr>
        <p:spPr>
          <a:xfrm>
            <a:off x="5626367" y="4041000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圆角矩形 23"/>
          <p:cNvSpPr/>
          <p:nvPr/>
        </p:nvSpPr>
        <p:spPr>
          <a:xfrm>
            <a:off x="2799184" y="4059438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8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488873"/>
              </p:ext>
            </p:extLst>
          </p:nvPr>
        </p:nvGraphicFramePr>
        <p:xfrm>
          <a:off x="6955352" y="2640013"/>
          <a:ext cx="1778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8000" imgH="914400" progId="">
                  <p:embed/>
                </p:oleObj>
              </mc:Choice>
              <mc:Fallback>
                <p:oleObj name="Equation" r:id="rId3" imgW="1778000" imgH="914400" progId="">
                  <p:embed/>
                  <p:pic>
                    <p:nvPicPr>
                      <p:cNvPr id="0" name="Picture 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5352" y="2640013"/>
                        <a:ext cx="1778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77050"/>
              </p:ext>
            </p:extLst>
          </p:nvPr>
        </p:nvGraphicFramePr>
        <p:xfrm>
          <a:off x="1276370" y="2013926"/>
          <a:ext cx="5410200" cy="2326640"/>
        </p:xfrm>
        <a:graphic>
          <a:graphicData uri="http://schemas.openxmlformats.org/drawingml/2006/table">
            <a:tbl>
              <a:tblPr/>
              <a:tblGrid>
                <a:gridCol w="105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策略變數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損失矩陣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800 - 800 =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320 - 320 =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( - 250 ) = 350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800 - 600 = 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320 - 300 = 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( - 200 ) = 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800 - 300 = 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320 - 150 = 170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100 - 50 = 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800 - 400 = 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320 - 250 = 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100 - 100 =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7650" y="1386986"/>
            <a:ext cx="9815807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遺憾準則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TW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altLang="zh-TW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：計算各方案在每種狀態下的損失值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11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，首先確定每策略的最大損失值，再從最大損失值中取最小者所對應的策略變數（方案）；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47651" y="1040737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舉例：非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確定型決策</a:t>
            </a:r>
          </a:p>
        </p:txBody>
      </p:sp>
      <p:sp>
        <p:nvSpPr>
          <p:cNvPr id="15" name="矩形 14"/>
          <p:cNvSpPr/>
          <p:nvPr/>
        </p:nvSpPr>
        <p:spPr>
          <a:xfrm>
            <a:off x="1147651" y="4545311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結論：因而選擇方案 「</a:t>
            </a: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」；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262449" y="3107097"/>
            <a:ext cx="1260000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圆角矩形 20"/>
          <p:cNvSpPr/>
          <p:nvPr/>
        </p:nvSpPr>
        <p:spPr>
          <a:xfrm>
            <a:off x="5262449" y="3433440"/>
            <a:ext cx="1260000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圆角矩形 21"/>
          <p:cNvSpPr/>
          <p:nvPr/>
        </p:nvSpPr>
        <p:spPr>
          <a:xfrm>
            <a:off x="2500591" y="3737220"/>
            <a:ext cx="1080000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圆角矩形 22"/>
          <p:cNvSpPr/>
          <p:nvPr/>
        </p:nvSpPr>
        <p:spPr>
          <a:xfrm>
            <a:off x="2500591" y="4041000"/>
            <a:ext cx="1080000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圆角矩形 23"/>
          <p:cNvSpPr/>
          <p:nvPr/>
        </p:nvSpPr>
        <p:spPr>
          <a:xfrm>
            <a:off x="1576863" y="3443616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55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98103"/>
              </p:ext>
            </p:extLst>
          </p:nvPr>
        </p:nvGraphicFramePr>
        <p:xfrm>
          <a:off x="613788" y="1556732"/>
          <a:ext cx="6642100" cy="2326640"/>
        </p:xfrm>
        <a:graphic>
          <a:graphicData uri="http://schemas.openxmlformats.org/drawingml/2006/table">
            <a:tbl>
              <a:tblPr/>
              <a:tblGrid>
                <a:gridCol w="1055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41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3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策略變數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收益矩陣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 =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α 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·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max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 + (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-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α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 · </a:t>
                      </a: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min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{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}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？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α = 0.8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982168"/>
              </p:ext>
            </p:extLst>
          </p:nvPr>
        </p:nvGraphicFramePr>
        <p:xfrm>
          <a:off x="635004" y="4071700"/>
          <a:ext cx="364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44900" imgH="914400" progId="">
                  <p:embed/>
                </p:oleObj>
              </mc:Choice>
              <mc:Fallback>
                <p:oleObj name="Equation" r:id="rId3" imgW="3644900" imgH="914400" progId="">
                  <p:embed/>
                  <p:pic>
                    <p:nvPicPr>
                      <p:cNvPr id="0" name="Picture 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4" y="4071700"/>
                        <a:ext cx="3644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3848" y="1107054"/>
            <a:ext cx="10935487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、赫威斯</a:t>
            </a:r>
            <a:r>
              <a:rPr lang="zh-TW" altLang="en-US" sz="1100" dirty="0">
                <a:latin typeface="Times New Roman" pitchFamily="18" charset="0"/>
                <a:cs typeface="Times New Roman" pitchFamily="18" charset="0"/>
              </a:rPr>
              <a:t>準則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：決策者給出樂觀係數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α 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∈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[ 0 , 1 ]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，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表示決策者接近悲觀，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表示決策者接近樂觀，用樂觀係數加權收益值後取最大值所對應的策略變數（方案）；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03849" y="760805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舉例：</a:t>
            </a:r>
            <a:r>
              <a:rPr lang="zh-TW" altLang="en-US" sz="1100" dirty="0">
                <a:latin typeface="Times New Roman" pitchFamily="18" charset="0"/>
                <a:cs typeface="Times New Roman" pitchFamily="18" charset="0"/>
              </a:rPr>
              <a:t>不確定型決策</a:t>
            </a:r>
          </a:p>
        </p:txBody>
      </p:sp>
      <p:sp>
        <p:nvSpPr>
          <p:cNvPr id="15" name="矩形 14"/>
          <p:cNvSpPr/>
          <p:nvPr/>
        </p:nvSpPr>
        <p:spPr>
          <a:xfrm>
            <a:off x="503848" y="5067806"/>
            <a:ext cx="6818171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結論：因而選擇方案 「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100" dirty="0">
                <a:latin typeface="Times New Roman" pitchFamily="18" charset="0"/>
                <a:cs typeface="Times New Roman" pitchFamily="18" charset="0"/>
              </a:rPr>
              <a:t>」；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635699" y="2649884"/>
            <a:ext cx="432000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05062" y="2669152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39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991988"/>
              </p:ext>
            </p:extLst>
          </p:nvPr>
        </p:nvGraphicFramePr>
        <p:xfrm>
          <a:off x="1118920" y="1556738"/>
          <a:ext cx="7124700" cy="2326640"/>
        </p:xfrm>
        <a:graphic>
          <a:graphicData uri="http://schemas.openxmlformats.org/drawingml/2006/table">
            <a:tbl>
              <a:tblPr/>
              <a:tblGrid>
                <a:gridCol w="1808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37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效益函數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策略變數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收益矩陣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MingLiU" panose="02020509000000000000" pitchFamily="49" charset="-120"/>
                          <a:ea typeface="MingLiU" panose="02020509000000000000" pitchFamily="49" charset="-120"/>
                        </a:rPr>
                        <a:t>狀態變數</a:t>
                      </a:r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Σ [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× </a:t>
                      </a:r>
                      <a:r>
                        <a:rPr lang="en-US" sz="11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1100" b="0" i="1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ij</a:t>
                      </a:r>
                      <a:r>
                        <a:rPr lang="en-US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]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0.4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el-G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θ</a:t>
                      </a:r>
                      <a:r>
                        <a:rPr lang="el-G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= 0.3</a:t>
                      </a:r>
                      <a:endParaRPr lang="el-GR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EMV 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= ( </a:t>
                      </a:r>
                      <a:r>
                        <a:rPr lang="pt-B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j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)</a:t>
                      </a:r>
                      <a:r>
                        <a:rPr lang="pt-B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× ( </a:t>
                      </a:r>
                      <a:r>
                        <a:rPr lang="pt-BR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ij</a:t>
                      </a:r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) 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 </a:t>
                      </a:r>
                      <a:r>
                        <a:rPr lang="pt-BR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× </a:t>
                      </a:r>
                      <a:r>
                        <a:rPr lang="pt-BR" sz="1100" b="0" i="1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-60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11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7274579"/>
              </p:ext>
            </p:extLst>
          </p:nvPr>
        </p:nvGraphicFramePr>
        <p:xfrm>
          <a:off x="1113097" y="4135642"/>
          <a:ext cx="7188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88200" imgH="939800" progId="">
                  <p:embed/>
                </p:oleObj>
              </mc:Choice>
              <mc:Fallback>
                <p:oleObj name="Equation" r:id="rId3" imgW="7188200" imgH="939800" progId="">
                  <p:embed/>
                  <p:pic>
                    <p:nvPicPr>
                      <p:cNvPr id="0" name="Picture 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097" y="4135642"/>
                        <a:ext cx="71882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366" y="1107061"/>
            <a:ext cx="9955764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、效益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值準則評價模型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：根據不同狀態變數下的效益值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和預估得到其對應的出現概率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1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，求效益期望值 </a:t>
            </a:r>
            <a:r>
              <a:rPr lang="en-US" altLang="zh-CN" sz="11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EMV</a:t>
            </a:r>
            <a:r>
              <a:rPr lang="en-US" altLang="zh-CN" sz="1100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，取最大效益值所對應的策略變數（方案）；</a:t>
            </a: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98366" y="760812"/>
            <a:ext cx="6818170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舉例：</a:t>
            </a:r>
            <a:r>
              <a:rPr lang="zh-TW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風險型決策</a:t>
            </a:r>
          </a:p>
        </p:txBody>
      </p:sp>
      <p:sp>
        <p:nvSpPr>
          <p:cNvPr id="15" name="矩形 14"/>
          <p:cNvSpPr/>
          <p:nvPr/>
        </p:nvSpPr>
        <p:spPr>
          <a:xfrm>
            <a:off x="998367" y="5189108"/>
            <a:ext cx="6818170" cy="314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結論：因而選擇方案 「</a:t>
            </a:r>
            <a:r>
              <a:rPr lang="en-US" altLang="zh-CN" sz="11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1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」；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7473823" y="2649891"/>
            <a:ext cx="432000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圆角矩形 23"/>
          <p:cNvSpPr/>
          <p:nvPr/>
        </p:nvSpPr>
        <p:spPr>
          <a:xfrm>
            <a:off x="3228387" y="2669159"/>
            <a:ext cx="438538" cy="242596"/>
          </a:xfrm>
          <a:prstGeom prst="round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23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81158" y="592139"/>
            <a:ext cx="11182174" cy="5176729"/>
            <a:chOff x="181158" y="639764"/>
            <a:chExt cx="11182174" cy="5176729"/>
          </a:xfrm>
        </p:grpSpPr>
        <p:sp>
          <p:nvSpPr>
            <p:cNvPr id="17" name="矩形 16"/>
            <p:cNvSpPr/>
            <p:nvPr/>
          </p:nvSpPr>
          <p:spPr>
            <a:xfrm>
              <a:off x="181160" y="639764"/>
              <a:ext cx="1118216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決策效用函數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/>
                <p:cNvSpPr/>
                <p:nvPr/>
              </p:nvSpPr>
              <p:spPr>
                <a:xfrm>
                  <a:off x="181159" y="947913"/>
                  <a:ext cx="11182166" cy="14984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設事態體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… ,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，則必存在一個簡單事態體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 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*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9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 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-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使得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 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~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，其中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1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≿</m:t>
                      </m:r>
                      <m:func>
                        <m:func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 sz="110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11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≾</m:t>
                      </m:r>
                      <m:func>
                        <m:func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 sz="110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且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1100" b="0" i="0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100" b="0" i="0" smtClean="0">
                          <a:solidFill>
                            <a:srgbClr val="000000"/>
                          </a:solidFill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，其中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1 , 2 , …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是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關於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*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和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的無差異概率，那麼比較一般事態體之間的優劣，就可以轉化為比較相應簡單事態體之間的優劣；設有決策系統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，在離散的情況下，結果值可表示為決策矩陣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(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宋体" pitchFamily="2" charset="-122"/>
                      <a:cs typeface="Times New Roman" pitchFamily="18" charset="0"/>
                    </a:rPr>
                    <a:t>×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，其每一行都表示一個可行方案的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個可能結果值，即事態體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=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 … ,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n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in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) ,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1 , 2 , …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,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 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(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θ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，此問題的決策分析，就是對這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個事態體進行排序，由上述可知，存在簡單事態體使得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~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*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9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 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-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，於是決策問題就轉化為對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個簡單事態體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T</a:t>
                  </a:r>
                  <a:r>
                    <a:rPr lang="en-US" altLang="zh-CN" sz="1100" i="1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’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的排序，由事態體性質可知，最滿意方案所對應的簡單事態體，應該是最大概率值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1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11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baseline="-2500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100" b="0" i="1" baseline="30000" smtClean="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1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func>
                      <m:func>
                        <m:func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≤</m:t>
                              </m:r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cs typeface="Times New Roman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a14:m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所對應的簡單事態體，而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ij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由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~ (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*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9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 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-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ij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30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0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所確定；</a:t>
                  </a:r>
                </a:p>
              </p:txBody>
            </p:sp>
          </mc:Choice>
          <mc:Fallback xmlns="">
            <p:sp>
              <p:nvSpPr>
                <p:cNvPr id="10" name="矩形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59" y="947913"/>
                  <a:ext cx="11182166" cy="1498424"/>
                </a:xfrm>
                <a:prstGeom prst="rect">
                  <a:avLst/>
                </a:prstGeom>
                <a:blipFill rotWithShape="1">
                  <a:blip r:embed="rId3" cstate="print"/>
                  <a:stretch>
                    <a:fillRect t="-11382" r="-491" b="-211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/>
            <p:cNvSpPr/>
            <p:nvPr/>
          </p:nvSpPr>
          <p:spPr>
            <a:xfrm>
              <a:off x="181162" y="2446337"/>
              <a:ext cx="11182164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設決策問題的各可行方案有多種可能的結果值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，依據決策者的主觀願望和價值傾向，每個結果值對決策者有不同的值和作用，反映結果值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對決策者價值和作用大小的量值稱為效用，記作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，標準效用測定法（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-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法）：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181165" y="3046501"/>
                  <a:ext cx="11182164" cy="3462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lnSpc>
                      <a:spcPct val="150000"/>
                    </a:lnSpc>
                  </a:pP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、設有決策系統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=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D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Ω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A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)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，其結果值集合為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{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1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baseline="-250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2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, … ,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}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，記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11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≿</m:t>
                      </m:r>
                      <m:func>
                        <m:func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 sz="110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,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1100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≾</m:t>
                      </m:r>
                      <m:func>
                        <m:funcPr>
                          <m:ctrlPr>
                            <a:rPr lang="en-US" altLang="zh-CN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,</m:t>
                              </m:r>
                              <m:r>
                                <a:rPr lang="en-US" altLang="zh-CN" sz="110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，現測定結果值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(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= 1 , 2 , … ,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m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 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的效用值 </a:t>
                  </a:r>
                  <a:r>
                    <a:rPr lang="en-US" altLang="zh-CN" sz="1100" i="1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u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( </a:t>
                  </a:r>
                  <a:r>
                    <a:rPr lang="en-US" altLang="zh-CN" sz="1100" i="1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r>
                    <a:rPr lang="en-US" altLang="zh-CN" sz="1100" i="1" baseline="-25000" dirty="0" err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i</a:t>
                  </a:r>
                  <a:r>
                    <a:rPr lang="en-US" altLang="zh-CN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)</a:t>
                  </a:r>
                  <a:r>
                    <a:rPr lang="zh-CN" altLang="en-US" sz="11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；</a:t>
                  </a: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65" y="3046501"/>
                  <a:ext cx="11182164" cy="346249"/>
                </a:xfrm>
                <a:prstGeom prst="rect">
                  <a:avLst/>
                </a:prstGeom>
                <a:blipFill rotWithShape="1">
                  <a:blip r:embed="rId4" cstate="print"/>
                  <a:stretch>
                    <a:fillRect r="-1145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矩形 12"/>
            <p:cNvSpPr/>
            <p:nvPr/>
          </p:nvSpPr>
          <p:spPr>
            <a:xfrm>
              <a:off x="181165" y="3392750"/>
              <a:ext cx="1118216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、設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1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0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81160" y="3738999"/>
              <a:ext cx="11182167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、建立簡單事態體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，其中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稱為可調概率；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81160" y="4085248"/>
              <a:ext cx="11182167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、通過反復提問，不斷改變可調概率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，使決策者確認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，此時得到無差異關係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~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；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181160" y="4431497"/>
              <a:ext cx="11182167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、測得結果值的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的效用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+ ( </a:t>
              </a:r>
              <a:r>
                <a:rPr lang="en-US" altLang="zh-CN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·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，也即各決策結果事態體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… ,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,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in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,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1 , 2 , …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,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θ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所產生的效用值；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81165" y="4777746"/>
              <a:ext cx="11182167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、假設有確定狀態決策系統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1 ,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0 )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，則確定狀態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下的損益值為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，又假設確定狀態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下損益值為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81158" y="5123995"/>
              <a:ext cx="11182167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、通過反復提問，不斷調整確定狀態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1 )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下的損益值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，使決策者確認效用值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j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81159" y="5470244"/>
              <a:ext cx="1118216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、則損益值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既為效用值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·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*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+ ( </a:t>
              </a:r>
              <a:r>
                <a:rPr lang="en-US" altLang="zh-CN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–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·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altLang="zh-CN" sz="1100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altLang="zh-CN" sz="11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’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對應的在確定狀態 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 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11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θ</a:t>
              </a:r>
              <a:r>
                <a:rPr lang="en-US" altLang="zh-CN" sz="11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) = 1 )</a:t>
              </a: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下的損益值，連接不同方案下各效用值與其對應的損益值點即效用函數曲線；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377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auto">
          <a:xfrm>
            <a:off x="32871" y="5712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臨床決策分析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analysis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矩形 3"/>
          <p:cNvSpPr>
            <a:spLocks noChangeArrowheads="1"/>
          </p:cNvSpPr>
          <p:nvPr/>
        </p:nvSpPr>
        <p:spPr bwMode="auto">
          <a:xfrm>
            <a:off x="45955" y="27359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lang="zh-CN" altLang="en-US" sz="1300" dirty="0">
                <a:solidFill>
                  <a:srgbClr val="000000"/>
                </a:solidFill>
              </a:rPr>
              <a:t>臨床決策中對於「弱推薦」證據的</a:t>
            </a:r>
            <a:r>
              <a:rPr lang="zh-TW" altLang="en-US" sz="1300" dirty="0">
                <a:solidFill>
                  <a:srgbClr val="000000"/>
                </a:solidFill>
              </a:rPr>
              <a:t>輔助決策工具 </a:t>
            </a:r>
            <a:r>
              <a:rPr lang="zh-CN" altLang="en-US" sz="1300" dirty="0">
                <a:solidFill>
                  <a:srgbClr val="000000"/>
                </a:solidFill>
                <a:latin typeface="Arial" pitchFamily="34" charset="0"/>
              </a:rPr>
              <a:t>：</a:t>
            </a:r>
            <a:r>
              <a:rPr lang="zh-CN" altLang="en-US" sz="900" dirty="0">
                <a:solidFill>
                  <a:srgbClr val="000000"/>
                </a:solidFill>
                <a:latin typeface="Arial" pitchFamily="34" charset="0"/>
              </a:rPr>
              <a:t>～</a:t>
            </a:r>
            <a:r>
              <a:rPr lang="en-US" altLang="zh-CN" sz="13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決策分析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10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 Analysis</a:t>
            </a:r>
            <a:r>
              <a:rPr lang="en-US" altLang="zh-TW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TW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決策論原理</a:t>
            </a:r>
            <a:r>
              <a:rPr lang="zh-CN" altLang="en-US" sz="1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endParaRPr lang="zh-CN" altLang="en-US" sz="1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ectangle 57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" name="Rectangle 59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152207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50635" y="621966"/>
            <a:ext cx="9748726" cy="5187730"/>
            <a:chOff x="550635" y="621966"/>
            <a:chExt cx="9748726" cy="5187730"/>
          </a:xfrm>
        </p:grpSpPr>
        <p:sp>
          <p:nvSpPr>
            <p:cNvPr id="17" name="矩形 16"/>
            <p:cNvSpPr/>
            <p:nvPr/>
          </p:nvSpPr>
          <p:spPr>
            <a:xfrm>
              <a:off x="550635" y="621966"/>
              <a:ext cx="9748726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決策效用函數</a:t>
              </a:r>
            </a:p>
          </p:txBody>
        </p:sp>
        <p:pic>
          <p:nvPicPr>
            <p:cNvPr id="23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3370" y="833408"/>
              <a:ext cx="3558055" cy="2133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5103" y="3447322"/>
              <a:ext cx="4265428" cy="2133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065" y="831380"/>
              <a:ext cx="3559469" cy="2135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360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4779" y="3218896"/>
              <a:ext cx="4038600" cy="259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7308035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54521</TotalTime>
  <Words>13106</Words>
  <Application>Microsoft Office PowerPoint</Application>
  <PresentationFormat>自定义</PresentationFormat>
  <Paragraphs>796</Paragraphs>
  <Slides>16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 Unicode MS</vt:lpstr>
      <vt:lpstr>MingLiU</vt:lpstr>
      <vt:lpstr>新細明體</vt:lpstr>
      <vt:lpstr>方正兰亭黑6_GBK</vt:lpstr>
      <vt:lpstr>楷体_GB2312</vt:lpstr>
      <vt:lpstr>宋体</vt:lpstr>
      <vt:lpstr>Arial</vt:lpstr>
      <vt:lpstr>Cambria Math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Equation</vt:lpstr>
      <vt:lpstr>公式</vt:lpstr>
      <vt:lpstr>臨床決策分析 （clinical decision analysis, CDA）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臨床決策分析（clinical decision analysis, CDA）</dc:title>
  <dc:subject>醫學、診斷、實驗室診斷、應用、in vitro diagnostic、IVD、Application</dc:subject>
  <dc:creator>趙健</dc:creator>
  <cp:keywords>實驗室診斷、in vitro diagnostic、臨床決策分析、clinical decision analysis、CDA、決策分析、decision analysis、DA、決策、decision</cp:keywords>
  <dc:description>+8618604537694；
283640621@qq.com；</dc:description>
  <cp:lastModifiedBy>Admin</cp:lastModifiedBy>
  <cp:revision>3544</cp:revision>
  <dcterms:created xsi:type="dcterms:W3CDTF">2011-12-19T07:14:23Z</dcterms:created>
  <dcterms:modified xsi:type="dcterms:W3CDTF">2024-05-27T05:52:15Z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