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theme/themeOverride2.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35"/>
  </p:notesMasterIdLst>
  <p:sldIdLst>
    <p:sldId id="453" r:id="rId5"/>
    <p:sldId id="387" r:id="rId6"/>
    <p:sldId id="393" r:id="rId7"/>
    <p:sldId id="395" r:id="rId8"/>
    <p:sldId id="411" r:id="rId9"/>
    <p:sldId id="450" r:id="rId10"/>
    <p:sldId id="452" r:id="rId11"/>
    <p:sldId id="451" r:id="rId12"/>
    <p:sldId id="396" r:id="rId13"/>
    <p:sldId id="399" r:id="rId14"/>
    <p:sldId id="403" r:id="rId15"/>
    <p:sldId id="401" r:id="rId16"/>
    <p:sldId id="404" r:id="rId17"/>
    <p:sldId id="406" r:id="rId18"/>
    <p:sldId id="413" r:id="rId19"/>
    <p:sldId id="409" r:id="rId20"/>
    <p:sldId id="407" r:id="rId21"/>
    <p:sldId id="416" r:id="rId22"/>
    <p:sldId id="412" r:id="rId23"/>
    <p:sldId id="418" r:id="rId24"/>
    <p:sldId id="442" r:id="rId25"/>
    <p:sldId id="440" r:id="rId26"/>
    <p:sldId id="419" r:id="rId27"/>
    <p:sldId id="420" r:id="rId28"/>
    <p:sldId id="429" r:id="rId29"/>
    <p:sldId id="434" r:id="rId30"/>
    <p:sldId id="421" r:id="rId31"/>
    <p:sldId id="435" r:id="rId32"/>
    <p:sldId id="417" r:id="rId33"/>
    <p:sldId id="448" r:id="rId34"/>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4D4D4D"/>
    <a:srgbClr val="FF0915"/>
    <a:srgbClr val="990000"/>
    <a:srgbClr val="C7000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1031" autoAdjust="0"/>
  </p:normalViewPr>
  <p:slideViewPr>
    <p:cSldViewPr snapToGrid="0">
      <p:cViewPr varScale="1">
        <p:scale>
          <a:sx n="85" d="100"/>
          <a:sy n="85" d="100"/>
        </p:scale>
        <p:origin x="787" y="53"/>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6BA15-5D06-4660-80A1-C3612E53201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EB8A0E61-CA53-4FC7-AE88-6DAD5F18E615}">
      <dgm:prSet phldrT="[文本]" custT="1"/>
      <dgm:spPr/>
      <dgm:t>
        <a:bodyPr/>
        <a:lstStyle/>
        <a:p>
          <a:r>
            <a:rPr lang="en-US" altLang="zh-CN" sz="1100" dirty="0"/>
            <a:t>1</a:t>
          </a:r>
          <a:r>
            <a:rPr lang="zh-CN" altLang="en-US" sz="1100" dirty="0"/>
            <a:t>、</a:t>
          </a:r>
        </a:p>
      </dgm:t>
    </dgm:pt>
    <dgm:pt modelId="{A1B804CE-BA72-4091-BA95-376C0305C7DB}" type="parTrans" cxnId="{5D5E569F-793B-4A7C-88FF-FBD657517FF8}">
      <dgm:prSet/>
      <dgm:spPr/>
      <dgm:t>
        <a:bodyPr/>
        <a:lstStyle/>
        <a:p>
          <a:endParaRPr lang="zh-CN" altLang="en-US" sz="1100"/>
        </a:p>
      </dgm:t>
    </dgm:pt>
    <dgm:pt modelId="{5EF8F4EB-74D4-4A7A-A6E8-5AC6DD070CAC}" type="sibTrans" cxnId="{5D5E569F-793B-4A7C-88FF-FBD657517FF8}">
      <dgm:prSet/>
      <dgm:spPr/>
      <dgm:t>
        <a:bodyPr/>
        <a:lstStyle/>
        <a:p>
          <a:endParaRPr lang="zh-CN" altLang="en-US" sz="1100"/>
        </a:p>
      </dgm:t>
    </dgm:pt>
    <dgm:pt modelId="{1A1C8115-F292-44D0-9555-F2F459FD62A1}">
      <dgm:prSet phldrT="[文本]" custT="1"/>
      <dgm:spPr/>
      <dgm:t>
        <a:bodyPr/>
        <a:lstStyle/>
        <a:p>
          <a:r>
            <a:rPr lang="zh-CN" altLang="en-US" sz="1100" dirty="0"/>
            <a:t>基於正態分佈參考值的參數估計；</a:t>
          </a:r>
        </a:p>
      </dgm:t>
    </dgm:pt>
    <dgm:pt modelId="{BD333597-AC8A-4907-9F16-F3F69897A87D}" type="parTrans" cxnId="{064D28C6-FCB6-4575-907E-5B9B14AEA67D}">
      <dgm:prSet/>
      <dgm:spPr/>
      <dgm:t>
        <a:bodyPr/>
        <a:lstStyle/>
        <a:p>
          <a:endParaRPr lang="zh-CN" altLang="en-US" sz="1100"/>
        </a:p>
      </dgm:t>
    </dgm:pt>
    <dgm:pt modelId="{B9B261D7-5089-4427-A102-D335406805D3}" type="sibTrans" cxnId="{064D28C6-FCB6-4575-907E-5B9B14AEA67D}">
      <dgm:prSet/>
      <dgm:spPr/>
      <dgm:t>
        <a:bodyPr/>
        <a:lstStyle/>
        <a:p>
          <a:endParaRPr lang="zh-CN" altLang="en-US" sz="1100"/>
        </a:p>
      </dgm:t>
    </dgm:pt>
    <dgm:pt modelId="{78F7090A-115A-426E-A366-63F266892CE6}">
      <dgm:prSet phldrT="[文本]" custT="1"/>
      <dgm:spPr/>
      <dgm:t>
        <a:bodyPr/>
        <a:lstStyle/>
        <a:p>
          <a:r>
            <a:rPr lang="en-US" altLang="zh-CN" sz="1100" dirty="0"/>
            <a:t>2</a:t>
          </a:r>
          <a:r>
            <a:rPr lang="zh-CN" altLang="en-US" sz="1100" dirty="0"/>
            <a:t>、</a:t>
          </a:r>
        </a:p>
      </dgm:t>
    </dgm:pt>
    <dgm:pt modelId="{D377F233-97A9-4171-8DEC-1798D40BE95D}" type="parTrans" cxnId="{7FF33B65-6572-4B8C-9CCE-3F7A6DA8FDD5}">
      <dgm:prSet/>
      <dgm:spPr/>
      <dgm:t>
        <a:bodyPr/>
        <a:lstStyle/>
        <a:p>
          <a:endParaRPr lang="zh-CN" altLang="en-US" sz="1100"/>
        </a:p>
      </dgm:t>
    </dgm:pt>
    <dgm:pt modelId="{F2B943DD-E700-4B1B-B953-607D163AB796}" type="sibTrans" cxnId="{7FF33B65-6572-4B8C-9CCE-3F7A6DA8FDD5}">
      <dgm:prSet/>
      <dgm:spPr/>
      <dgm:t>
        <a:bodyPr/>
        <a:lstStyle/>
        <a:p>
          <a:endParaRPr lang="zh-CN" altLang="en-US" sz="1100"/>
        </a:p>
      </dgm:t>
    </dgm:pt>
    <dgm:pt modelId="{53C0D799-785C-46DB-B458-4D633972A95E}">
      <dgm:prSet phldrT="[文本]" custT="1"/>
      <dgm:spPr/>
      <dgm:t>
        <a:bodyPr/>
        <a:lstStyle/>
        <a:p>
          <a:r>
            <a:rPr lang="zh-CN" altLang="en-US" sz="1100" dirty="0"/>
            <a:t>非正態分佈參考值的數據轉換；</a:t>
          </a:r>
        </a:p>
      </dgm:t>
    </dgm:pt>
    <dgm:pt modelId="{24C3F0A1-7975-469C-B71D-383F61B948EA}" type="parTrans" cxnId="{4EB4D994-069D-458C-9A29-DC83842D4E63}">
      <dgm:prSet/>
      <dgm:spPr/>
      <dgm:t>
        <a:bodyPr/>
        <a:lstStyle/>
        <a:p>
          <a:endParaRPr lang="zh-CN" altLang="en-US" sz="1100"/>
        </a:p>
      </dgm:t>
    </dgm:pt>
    <dgm:pt modelId="{52E51FA6-FD43-45EF-A07C-71B15916D5E9}" type="sibTrans" cxnId="{4EB4D994-069D-458C-9A29-DC83842D4E63}">
      <dgm:prSet/>
      <dgm:spPr/>
      <dgm:t>
        <a:bodyPr/>
        <a:lstStyle/>
        <a:p>
          <a:endParaRPr lang="zh-CN" altLang="en-US" sz="1100"/>
        </a:p>
      </dgm:t>
    </dgm:pt>
    <dgm:pt modelId="{DFF81EB4-7262-4D0F-9ED7-88DCCB31AF29}">
      <dgm:prSet phldrT="[文本]" custT="1"/>
      <dgm:spPr/>
      <dgm:t>
        <a:bodyPr/>
        <a:lstStyle/>
        <a:p>
          <a:r>
            <a:rPr lang="en-US" altLang="zh-CN" sz="1100" dirty="0"/>
            <a:t>3</a:t>
          </a:r>
          <a:r>
            <a:rPr lang="zh-CN" altLang="en-US" sz="1100" dirty="0"/>
            <a:t>、</a:t>
          </a:r>
        </a:p>
      </dgm:t>
    </dgm:pt>
    <dgm:pt modelId="{43BF6CE1-7AC7-4FD7-AD6F-5A32C6F3F670}" type="parTrans" cxnId="{4C916D3D-ECED-4E1B-87AF-85059B37FB88}">
      <dgm:prSet/>
      <dgm:spPr/>
      <dgm:t>
        <a:bodyPr/>
        <a:lstStyle/>
        <a:p>
          <a:endParaRPr lang="zh-CN" altLang="en-US" sz="1100"/>
        </a:p>
      </dgm:t>
    </dgm:pt>
    <dgm:pt modelId="{AFC015B6-4F2D-4DC9-BBC8-192397898B74}" type="sibTrans" cxnId="{4C916D3D-ECED-4E1B-87AF-85059B37FB88}">
      <dgm:prSet/>
      <dgm:spPr/>
      <dgm:t>
        <a:bodyPr/>
        <a:lstStyle/>
        <a:p>
          <a:endParaRPr lang="zh-CN" altLang="en-US" sz="1100"/>
        </a:p>
      </dgm:t>
    </dgm:pt>
    <dgm:pt modelId="{C2D0F8A3-8561-45F6-927D-4A664C23F5D9}">
      <dgm:prSet phldrT="[文本]" custT="1"/>
      <dgm:spPr/>
      <dgm:t>
        <a:bodyPr/>
        <a:lstStyle/>
        <a:p>
          <a:r>
            <a:rPr lang="zh-CN" altLang="en-US" sz="1100" dirty="0"/>
            <a:t>基於參考值秩的非參數估計；</a:t>
          </a:r>
        </a:p>
      </dgm:t>
    </dgm:pt>
    <dgm:pt modelId="{EE1220E5-D715-4870-A9CB-20C531800AC2}" type="parTrans" cxnId="{F99F53AB-A017-4D06-9081-9E379D8A481B}">
      <dgm:prSet/>
      <dgm:spPr/>
      <dgm:t>
        <a:bodyPr/>
        <a:lstStyle/>
        <a:p>
          <a:endParaRPr lang="zh-CN" altLang="en-US" sz="1100"/>
        </a:p>
      </dgm:t>
    </dgm:pt>
    <dgm:pt modelId="{180EF7DB-7120-4226-B61E-E536DB62BC1D}" type="sibTrans" cxnId="{F99F53AB-A017-4D06-9081-9E379D8A481B}">
      <dgm:prSet/>
      <dgm:spPr/>
      <dgm:t>
        <a:bodyPr/>
        <a:lstStyle/>
        <a:p>
          <a:endParaRPr lang="zh-CN" altLang="en-US" sz="1100"/>
        </a:p>
      </dgm:t>
    </dgm:pt>
    <dgm:pt modelId="{BF3D2C66-ED13-44E0-A474-B496514B963E}">
      <dgm:prSet phldrT="[文本]" custT="1"/>
      <dgm:spPr/>
      <dgm:t>
        <a:bodyPr/>
        <a:lstStyle/>
        <a:p>
          <a:r>
            <a:rPr lang="en-US" altLang="zh-CN" sz="1100" dirty="0"/>
            <a:t>4</a:t>
          </a:r>
          <a:r>
            <a:rPr lang="zh-CN" altLang="en-US" sz="1100" dirty="0"/>
            <a:t>、</a:t>
          </a:r>
        </a:p>
      </dgm:t>
    </dgm:pt>
    <dgm:pt modelId="{1A0B1B93-44F1-4A52-B102-197EAF9C85A7}" type="parTrans" cxnId="{EE29ADA5-08BC-43B9-B705-5B26D30B4E4C}">
      <dgm:prSet/>
      <dgm:spPr/>
      <dgm:t>
        <a:bodyPr/>
        <a:lstStyle/>
        <a:p>
          <a:endParaRPr lang="zh-CN" altLang="en-US" sz="1100"/>
        </a:p>
      </dgm:t>
    </dgm:pt>
    <dgm:pt modelId="{352AC904-A44C-4DC4-A41F-09DE3AAEBAC8}" type="sibTrans" cxnId="{EE29ADA5-08BC-43B9-B705-5B26D30B4E4C}">
      <dgm:prSet/>
      <dgm:spPr/>
      <dgm:t>
        <a:bodyPr/>
        <a:lstStyle/>
        <a:p>
          <a:endParaRPr lang="zh-CN" altLang="en-US" sz="1100"/>
        </a:p>
      </dgm:t>
    </dgm:pt>
    <dgm:pt modelId="{7D4B0B5D-18D9-4AFC-9DE2-33DCECBA79A0}">
      <dgm:prSet phldrT="[文本]" custT="1"/>
      <dgm:spPr/>
      <dgm:t>
        <a:bodyPr/>
        <a:lstStyle/>
        <a:p>
          <a:r>
            <a:rPr lang="zh-TW" altLang="en-US" sz="1100" dirty="0"/>
            <a:t>參考界限的置信區間</a:t>
          </a:r>
          <a:r>
            <a:rPr lang="zh-CN" altLang="en-US" sz="1100" dirty="0"/>
            <a:t>；</a:t>
          </a:r>
        </a:p>
      </dgm:t>
    </dgm:pt>
    <dgm:pt modelId="{B57B4FBD-DC4F-4380-9207-CAC1BB32B867}" type="parTrans" cxnId="{92935008-3D9C-4B56-8466-D5A8CB75C4D0}">
      <dgm:prSet/>
      <dgm:spPr/>
      <dgm:t>
        <a:bodyPr/>
        <a:lstStyle/>
        <a:p>
          <a:endParaRPr lang="zh-CN" altLang="en-US" sz="1100"/>
        </a:p>
      </dgm:t>
    </dgm:pt>
    <dgm:pt modelId="{332D2E69-5FDA-4FF1-97F0-DF0A8D816761}" type="sibTrans" cxnId="{92935008-3D9C-4B56-8466-D5A8CB75C4D0}">
      <dgm:prSet/>
      <dgm:spPr/>
      <dgm:t>
        <a:bodyPr/>
        <a:lstStyle/>
        <a:p>
          <a:endParaRPr lang="zh-CN" altLang="en-US" sz="1100"/>
        </a:p>
      </dgm:t>
    </dgm:pt>
    <dgm:pt modelId="{0F1A4C81-C33A-45D3-B35D-17C0592008E0}">
      <dgm:prSet phldrT="[文本]" custT="1"/>
      <dgm:spPr/>
      <dgm:t>
        <a:bodyPr/>
        <a:lstStyle/>
        <a:p>
          <a:r>
            <a:rPr lang="en-US" altLang="zh-CN" sz="1100" dirty="0"/>
            <a:t>5</a:t>
          </a:r>
          <a:r>
            <a:rPr lang="zh-CN" altLang="en-US" sz="1100" dirty="0"/>
            <a:t>、</a:t>
          </a:r>
        </a:p>
      </dgm:t>
    </dgm:pt>
    <dgm:pt modelId="{04917321-D384-4777-9657-12182F898E58}" type="parTrans" cxnId="{CE2F5415-2466-4D63-ABE4-A639FA075AB8}">
      <dgm:prSet/>
      <dgm:spPr/>
      <dgm:t>
        <a:bodyPr/>
        <a:lstStyle/>
        <a:p>
          <a:endParaRPr lang="zh-CN" altLang="en-US" sz="1100"/>
        </a:p>
      </dgm:t>
    </dgm:pt>
    <dgm:pt modelId="{0297142B-2FAF-4746-BE89-9D964CBC50F1}" type="sibTrans" cxnId="{CE2F5415-2466-4D63-ABE4-A639FA075AB8}">
      <dgm:prSet/>
      <dgm:spPr/>
      <dgm:t>
        <a:bodyPr/>
        <a:lstStyle/>
        <a:p>
          <a:endParaRPr lang="zh-CN" altLang="en-US" sz="1100"/>
        </a:p>
      </dgm:t>
    </dgm:pt>
    <dgm:pt modelId="{2C18AB0A-DB95-4F33-BBDE-045BB6FA6B1E}">
      <dgm:prSet phldrT="[文本]" custT="1"/>
      <dgm:spPr/>
      <dgm:t>
        <a:bodyPr/>
        <a:lstStyle/>
        <a:p>
          <a:r>
            <a:rPr lang="zh-TW" altLang="en-US" sz="1100" dirty="0"/>
            <a:t>參考值的離群值檢測</a:t>
          </a:r>
          <a:r>
            <a:rPr lang="zh-CN" altLang="en-US" sz="1100" dirty="0"/>
            <a:t>；</a:t>
          </a:r>
        </a:p>
      </dgm:t>
    </dgm:pt>
    <dgm:pt modelId="{09AA0DFC-BBFA-40D0-AC9D-5AF20F575AE8}" type="parTrans" cxnId="{586568B8-862B-4807-ABF0-8A9827A3F5A3}">
      <dgm:prSet/>
      <dgm:spPr/>
      <dgm:t>
        <a:bodyPr/>
        <a:lstStyle/>
        <a:p>
          <a:endParaRPr lang="zh-CN" altLang="en-US" sz="1100"/>
        </a:p>
      </dgm:t>
    </dgm:pt>
    <dgm:pt modelId="{8F44FBBE-6CE9-4EF9-8843-9A4AAC6CC92E}" type="sibTrans" cxnId="{586568B8-862B-4807-ABF0-8A9827A3F5A3}">
      <dgm:prSet/>
      <dgm:spPr/>
      <dgm:t>
        <a:bodyPr/>
        <a:lstStyle/>
        <a:p>
          <a:endParaRPr lang="zh-CN" altLang="en-US" sz="1100"/>
        </a:p>
      </dgm:t>
    </dgm:pt>
    <dgm:pt modelId="{EDC3AA1C-BA9A-4A4B-85E4-D3140C66B74D}">
      <dgm:prSet phldrT="[文本]" custT="1"/>
      <dgm:spPr/>
      <dgm:t>
        <a:bodyPr/>
        <a:lstStyle/>
        <a:p>
          <a:r>
            <a:rPr lang="en-US" altLang="zh-CN" sz="1100" dirty="0"/>
            <a:t>6</a:t>
          </a:r>
          <a:r>
            <a:rPr lang="zh-CN" altLang="en-US" sz="1100" dirty="0"/>
            <a:t>、</a:t>
          </a:r>
        </a:p>
      </dgm:t>
    </dgm:pt>
    <dgm:pt modelId="{2292DC8E-BB56-4466-BB84-63117BFD8D9C}" type="parTrans" cxnId="{F3AEC421-E869-4000-8F32-890C96A99EB7}">
      <dgm:prSet/>
      <dgm:spPr/>
      <dgm:t>
        <a:bodyPr/>
        <a:lstStyle/>
        <a:p>
          <a:endParaRPr lang="zh-CN" altLang="en-US" sz="1100"/>
        </a:p>
      </dgm:t>
    </dgm:pt>
    <dgm:pt modelId="{50714549-5DE1-45C6-A8BA-A83805A2FFFF}" type="sibTrans" cxnId="{F3AEC421-E869-4000-8F32-890C96A99EB7}">
      <dgm:prSet/>
      <dgm:spPr/>
      <dgm:t>
        <a:bodyPr/>
        <a:lstStyle/>
        <a:p>
          <a:endParaRPr lang="zh-CN" altLang="en-US" sz="1100"/>
        </a:p>
      </dgm:t>
    </dgm:pt>
    <dgm:pt modelId="{AB552FC0-708D-4EDA-BF3B-0FACC433DA6C}">
      <dgm:prSet phldrT="[文本]" custT="1"/>
      <dgm:spPr/>
      <dgm:t>
        <a:bodyPr/>
        <a:lstStyle/>
        <a:p>
          <a:r>
            <a:rPr lang="zh-CN" altLang="en-US" sz="1100" dirty="0"/>
            <a:t>參考區間分組；</a:t>
          </a:r>
        </a:p>
      </dgm:t>
    </dgm:pt>
    <dgm:pt modelId="{56857044-0136-40DA-987A-4975F3FAAC02}" type="parTrans" cxnId="{883E4CCC-1464-4793-9583-1E5D1E9C8A2C}">
      <dgm:prSet/>
      <dgm:spPr/>
      <dgm:t>
        <a:bodyPr/>
        <a:lstStyle/>
        <a:p>
          <a:endParaRPr lang="zh-CN" altLang="en-US" sz="1100"/>
        </a:p>
      </dgm:t>
    </dgm:pt>
    <dgm:pt modelId="{AD7A4622-2984-4AA8-B5B7-EECA8E29AF78}" type="sibTrans" cxnId="{883E4CCC-1464-4793-9583-1E5D1E9C8A2C}">
      <dgm:prSet/>
      <dgm:spPr/>
      <dgm:t>
        <a:bodyPr/>
        <a:lstStyle/>
        <a:p>
          <a:endParaRPr lang="zh-CN" altLang="en-US" sz="1100"/>
        </a:p>
      </dgm:t>
    </dgm:pt>
    <dgm:pt modelId="{1B6E538E-8F68-44B8-B448-7E0EE3743AC9}">
      <dgm:prSet phldrT="[文本]" custT="1"/>
      <dgm:spPr/>
      <dgm:t>
        <a:bodyPr/>
        <a:lstStyle/>
        <a:p>
          <a:r>
            <a:rPr lang="en-US" altLang="zh-CN" sz="1100" dirty="0"/>
            <a:t>7</a:t>
          </a:r>
          <a:r>
            <a:rPr lang="zh-CN" altLang="en-US" sz="1100" dirty="0"/>
            <a:t>、</a:t>
          </a:r>
        </a:p>
      </dgm:t>
    </dgm:pt>
    <dgm:pt modelId="{951BB0EC-0713-4EBE-ACAC-8F5FD5DD0FDA}" type="parTrans" cxnId="{EA3E2A8E-919C-4E80-A93B-14AE7F872151}">
      <dgm:prSet/>
      <dgm:spPr/>
      <dgm:t>
        <a:bodyPr/>
        <a:lstStyle/>
        <a:p>
          <a:endParaRPr lang="zh-CN" altLang="en-US" sz="1100"/>
        </a:p>
      </dgm:t>
    </dgm:pt>
    <dgm:pt modelId="{4A2B1926-456C-48F9-AF42-8465DF6D1367}" type="sibTrans" cxnId="{EA3E2A8E-919C-4E80-A93B-14AE7F872151}">
      <dgm:prSet/>
      <dgm:spPr/>
      <dgm:t>
        <a:bodyPr/>
        <a:lstStyle/>
        <a:p>
          <a:endParaRPr lang="zh-CN" altLang="en-US" sz="1100"/>
        </a:p>
      </dgm:t>
    </dgm:pt>
    <dgm:pt modelId="{11347686-8486-4891-AC2B-94AADB59E490}">
      <dgm:prSet phldrT="[文本]" custT="1"/>
      <dgm:spPr/>
      <dgm:t>
        <a:bodyPr/>
        <a:lstStyle/>
        <a:p>
          <a:r>
            <a:rPr lang="zh-CN" altLang="en-US" sz="1100" dirty="0"/>
            <a:t>參考區間轉換；</a:t>
          </a:r>
        </a:p>
      </dgm:t>
    </dgm:pt>
    <dgm:pt modelId="{7B888079-25CB-4C77-8830-4F2940C5F2F4}" type="parTrans" cxnId="{F7BD7599-A48F-4800-8E8C-27ED49470813}">
      <dgm:prSet/>
      <dgm:spPr/>
      <dgm:t>
        <a:bodyPr/>
        <a:lstStyle/>
        <a:p>
          <a:endParaRPr lang="zh-CN" altLang="en-US" sz="1100"/>
        </a:p>
      </dgm:t>
    </dgm:pt>
    <dgm:pt modelId="{C8474871-B11B-4D22-8170-C83EA80AF9D9}" type="sibTrans" cxnId="{F7BD7599-A48F-4800-8E8C-27ED49470813}">
      <dgm:prSet/>
      <dgm:spPr/>
      <dgm:t>
        <a:bodyPr/>
        <a:lstStyle/>
        <a:p>
          <a:endParaRPr lang="zh-CN" altLang="en-US" sz="1100"/>
        </a:p>
      </dgm:t>
    </dgm:pt>
    <dgm:pt modelId="{3647DD21-73E8-4C0F-8E2E-733605AF069A}" type="pres">
      <dgm:prSet presAssocID="{C416BA15-5D06-4660-80A1-C3612E53201F}" presName="Name0" presStyleCnt="0">
        <dgm:presLayoutVars>
          <dgm:dir/>
          <dgm:animLvl val="lvl"/>
          <dgm:resizeHandles val="exact"/>
        </dgm:presLayoutVars>
      </dgm:prSet>
      <dgm:spPr/>
    </dgm:pt>
    <dgm:pt modelId="{084A9C7D-81FA-45C3-8A2D-61DAB7CF5165}" type="pres">
      <dgm:prSet presAssocID="{EB8A0E61-CA53-4FC7-AE88-6DAD5F18E615}" presName="linNode" presStyleCnt="0"/>
      <dgm:spPr/>
    </dgm:pt>
    <dgm:pt modelId="{AE964A93-F1AB-4514-9B6C-B47DB1791781}" type="pres">
      <dgm:prSet presAssocID="{EB8A0E61-CA53-4FC7-AE88-6DAD5F18E615}" presName="parentText" presStyleLbl="node1" presStyleIdx="0" presStyleCnt="7" custScaleX="39351">
        <dgm:presLayoutVars>
          <dgm:chMax val="1"/>
          <dgm:bulletEnabled val="1"/>
        </dgm:presLayoutVars>
      </dgm:prSet>
      <dgm:spPr/>
    </dgm:pt>
    <dgm:pt modelId="{75FF46BE-04E8-4734-B228-000FB3BD6DCB}" type="pres">
      <dgm:prSet presAssocID="{EB8A0E61-CA53-4FC7-AE88-6DAD5F18E615}" presName="descendantText" presStyleLbl="alignAccFollowNode1" presStyleIdx="0" presStyleCnt="7">
        <dgm:presLayoutVars>
          <dgm:bulletEnabled val="1"/>
        </dgm:presLayoutVars>
      </dgm:prSet>
      <dgm:spPr/>
    </dgm:pt>
    <dgm:pt modelId="{A2C17242-EB1B-4701-9A26-4AD5FB469E8F}" type="pres">
      <dgm:prSet presAssocID="{5EF8F4EB-74D4-4A7A-A6E8-5AC6DD070CAC}" presName="sp" presStyleCnt="0"/>
      <dgm:spPr/>
    </dgm:pt>
    <dgm:pt modelId="{6D0C9689-4E4C-4AEB-A776-B11F0F47FC2E}" type="pres">
      <dgm:prSet presAssocID="{78F7090A-115A-426E-A366-63F266892CE6}" presName="linNode" presStyleCnt="0"/>
      <dgm:spPr/>
    </dgm:pt>
    <dgm:pt modelId="{24E4580D-23B0-4328-B680-11AF7AB951B9}" type="pres">
      <dgm:prSet presAssocID="{78F7090A-115A-426E-A366-63F266892CE6}" presName="parentText" presStyleLbl="node1" presStyleIdx="1" presStyleCnt="7" custScaleX="39351">
        <dgm:presLayoutVars>
          <dgm:chMax val="1"/>
          <dgm:bulletEnabled val="1"/>
        </dgm:presLayoutVars>
      </dgm:prSet>
      <dgm:spPr/>
    </dgm:pt>
    <dgm:pt modelId="{BA495641-0683-4DE7-9FC2-182D4F7971B1}" type="pres">
      <dgm:prSet presAssocID="{78F7090A-115A-426E-A366-63F266892CE6}" presName="descendantText" presStyleLbl="alignAccFollowNode1" presStyleIdx="1" presStyleCnt="7">
        <dgm:presLayoutVars>
          <dgm:bulletEnabled val="1"/>
        </dgm:presLayoutVars>
      </dgm:prSet>
      <dgm:spPr/>
    </dgm:pt>
    <dgm:pt modelId="{2CE706C9-89F6-4853-BBD0-4FF79CCA6CE6}" type="pres">
      <dgm:prSet presAssocID="{F2B943DD-E700-4B1B-B953-607D163AB796}" presName="sp" presStyleCnt="0"/>
      <dgm:spPr/>
    </dgm:pt>
    <dgm:pt modelId="{9E634A49-C5EC-4868-AB09-F319F190F1A2}" type="pres">
      <dgm:prSet presAssocID="{DFF81EB4-7262-4D0F-9ED7-88DCCB31AF29}" presName="linNode" presStyleCnt="0"/>
      <dgm:spPr/>
    </dgm:pt>
    <dgm:pt modelId="{BE28E7E3-9E1B-45CE-ADA0-73BF5528FB6D}" type="pres">
      <dgm:prSet presAssocID="{DFF81EB4-7262-4D0F-9ED7-88DCCB31AF29}" presName="parentText" presStyleLbl="node1" presStyleIdx="2" presStyleCnt="7" custScaleX="39351">
        <dgm:presLayoutVars>
          <dgm:chMax val="1"/>
          <dgm:bulletEnabled val="1"/>
        </dgm:presLayoutVars>
      </dgm:prSet>
      <dgm:spPr/>
    </dgm:pt>
    <dgm:pt modelId="{7F38E13C-2984-4396-95AA-CA1B83A8FDE1}" type="pres">
      <dgm:prSet presAssocID="{DFF81EB4-7262-4D0F-9ED7-88DCCB31AF29}" presName="descendantText" presStyleLbl="alignAccFollowNode1" presStyleIdx="2" presStyleCnt="7">
        <dgm:presLayoutVars>
          <dgm:bulletEnabled val="1"/>
        </dgm:presLayoutVars>
      </dgm:prSet>
      <dgm:spPr/>
    </dgm:pt>
    <dgm:pt modelId="{BC8E0BAB-CBFF-477C-BBAE-10CECBA99006}" type="pres">
      <dgm:prSet presAssocID="{AFC015B6-4F2D-4DC9-BBC8-192397898B74}" presName="sp" presStyleCnt="0"/>
      <dgm:spPr/>
    </dgm:pt>
    <dgm:pt modelId="{A54F974F-4A46-457E-A047-C72028F472C0}" type="pres">
      <dgm:prSet presAssocID="{BF3D2C66-ED13-44E0-A474-B496514B963E}" presName="linNode" presStyleCnt="0"/>
      <dgm:spPr/>
    </dgm:pt>
    <dgm:pt modelId="{A097E47E-6A82-4D11-8918-61AED8DDF073}" type="pres">
      <dgm:prSet presAssocID="{BF3D2C66-ED13-44E0-A474-B496514B963E}" presName="parentText" presStyleLbl="node1" presStyleIdx="3" presStyleCnt="7" custScaleX="39351">
        <dgm:presLayoutVars>
          <dgm:chMax val="1"/>
          <dgm:bulletEnabled val="1"/>
        </dgm:presLayoutVars>
      </dgm:prSet>
      <dgm:spPr/>
    </dgm:pt>
    <dgm:pt modelId="{DAF98FA8-6E14-48CE-A2A8-8CE78F5DDB1F}" type="pres">
      <dgm:prSet presAssocID="{BF3D2C66-ED13-44E0-A474-B496514B963E}" presName="descendantText" presStyleLbl="alignAccFollowNode1" presStyleIdx="3" presStyleCnt="7">
        <dgm:presLayoutVars>
          <dgm:bulletEnabled val="1"/>
        </dgm:presLayoutVars>
      </dgm:prSet>
      <dgm:spPr/>
    </dgm:pt>
    <dgm:pt modelId="{047B87F0-6133-4E7C-A3FB-682F3A542390}" type="pres">
      <dgm:prSet presAssocID="{352AC904-A44C-4DC4-A41F-09DE3AAEBAC8}" presName="sp" presStyleCnt="0"/>
      <dgm:spPr/>
    </dgm:pt>
    <dgm:pt modelId="{F2A046FC-BAF8-44E2-A090-F59B8572B8D8}" type="pres">
      <dgm:prSet presAssocID="{0F1A4C81-C33A-45D3-B35D-17C0592008E0}" presName="linNode" presStyleCnt="0"/>
      <dgm:spPr/>
    </dgm:pt>
    <dgm:pt modelId="{CDDAB61D-F2B8-47FD-B8BD-C042F3CADD7C}" type="pres">
      <dgm:prSet presAssocID="{0F1A4C81-C33A-45D3-B35D-17C0592008E0}" presName="parentText" presStyleLbl="node1" presStyleIdx="4" presStyleCnt="7" custScaleX="39351">
        <dgm:presLayoutVars>
          <dgm:chMax val="1"/>
          <dgm:bulletEnabled val="1"/>
        </dgm:presLayoutVars>
      </dgm:prSet>
      <dgm:spPr/>
    </dgm:pt>
    <dgm:pt modelId="{F968D3B4-8B02-4E7D-9877-90BB11C21E36}" type="pres">
      <dgm:prSet presAssocID="{0F1A4C81-C33A-45D3-B35D-17C0592008E0}" presName="descendantText" presStyleLbl="alignAccFollowNode1" presStyleIdx="4" presStyleCnt="7">
        <dgm:presLayoutVars>
          <dgm:bulletEnabled val="1"/>
        </dgm:presLayoutVars>
      </dgm:prSet>
      <dgm:spPr/>
    </dgm:pt>
    <dgm:pt modelId="{3527F629-E640-4CE5-94ED-7B7CA0D4B039}" type="pres">
      <dgm:prSet presAssocID="{0297142B-2FAF-4746-BE89-9D964CBC50F1}" presName="sp" presStyleCnt="0"/>
      <dgm:spPr/>
    </dgm:pt>
    <dgm:pt modelId="{E2D60331-3632-42BE-AF5C-CFA27881A4B4}" type="pres">
      <dgm:prSet presAssocID="{EDC3AA1C-BA9A-4A4B-85E4-D3140C66B74D}" presName="linNode" presStyleCnt="0"/>
      <dgm:spPr/>
    </dgm:pt>
    <dgm:pt modelId="{CB2FB260-7C19-4FB5-8647-02F69728932D}" type="pres">
      <dgm:prSet presAssocID="{EDC3AA1C-BA9A-4A4B-85E4-D3140C66B74D}" presName="parentText" presStyleLbl="node1" presStyleIdx="5" presStyleCnt="7" custScaleX="39351">
        <dgm:presLayoutVars>
          <dgm:chMax val="1"/>
          <dgm:bulletEnabled val="1"/>
        </dgm:presLayoutVars>
      </dgm:prSet>
      <dgm:spPr/>
    </dgm:pt>
    <dgm:pt modelId="{42170C6B-7DCD-46FD-8642-AD55567EE7D2}" type="pres">
      <dgm:prSet presAssocID="{EDC3AA1C-BA9A-4A4B-85E4-D3140C66B74D}" presName="descendantText" presStyleLbl="alignAccFollowNode1" presStyleIdx="5" presStyleCnt="7">
        <dgm:presLayoutVars>
          <dgm:bulletEnabled val="1"/>
        </dgm:presLayoutVars>
      </dgm:prSet>
      <dgm:spPr/>
    </dgm:pt>
    <dgm:pt modelId="{635FC7F3-9F9F-484D-8FCD-C9CD2DC2E0B3}" type="pres">
      <dgm:prSet presAssocID="{50714549-5DE1-45C6-A8BA-A83805A2FFFF}" presName="sp" presStyleCnt="0"/>
      <dgm:spPr/>
    </dgm:pt>
    <dgm:pt modelId="{CE36B0C7-F582-4A56-8070-46EDD9D5AFE8}" type="pres">
      <dgm:prSet presAssocID="{1B6E538E-8F68-44B8-B448-7E0EE3743AC9}" presName="linNode" presStyleCnt="0"/>
      <dgm:spPr/>
    </dgm:pt>
    <dgm:pt modelId="{DEB5D609-E9A4-4B44-9953-DCEBFC3862C6}" type="pres">
      <dgm:prSet presAssocID="{1B6E538E-8F68-44B8-B448-7E0EE3743AC9}" presName="parentText" presStyleLbl="node1" presStyleIdx="6" presStyleCnt="7" custScaleX="39351">
        <dgm:presLayoutVars>
          <dgm:chMax val="1"/>
          <dgm:bulletEnabled val="1"/>
        </dgm:presLayoutVars>
      </dgm:prSet>
      <dgm:spPr/>
    </dgm:pt>
    <dgm:pt modelId="{295921A2-300F-4265-974D-72EB841C032E}" type="pres">
      <dgm:prSet presAssocID="{1B6E538E-8F68-44B8-B448-7E0EE3743AC9}" presName="descendantText" presStyleLbl="alignAccFollowNode1" presStyleIdx="6" presStyleCnt="7">
        <dgm:presLayoutVars>
          <dgm:bulletEnabled val="1"/>
        </dgm:presLayoutVars>
      </dgm:prSet>
      <dgm:spPr/>
    </dgm:pt>
  </dgm:ptLst>
  <dgm:cxnLst>
    <dgm:cxn modelId="{2F7C0503-6ED2-4A9B-AD87-558327594ED5}" type="presOf" srcId="{11347686-8486-4891-AC2B-94AADB59E490}" destId="{295921A2-300F-4265-974D-72EB841C032E}" srcOrd="0" destOrd="0" presId="urn:microsoft.com/office/officeart/2005/8/layout/vList5"/>
    <dgm:cxn modelId="{92935008-3D9C-4B56-8466-D5A8CB75C4D0}" srcId="{BF3D2C66-ED13-44E0-A474-B496514B963E}" destId="{7D4B0B5D-18D9-4AFC-9DE2-33DCECBA79A0}" srcOrd="0" destOrd="0" parTransId="{B57B4FBD-DC4F-4380-9207-CAC1BB32B867}" sibTransId="{332D2E69-5FDA-4FF1-97F0-DF0A8D816761}"/>
    <dgm:cxn modelId="{CE2F5415-2466-4D63-ABE4-A639FA075AB8}" srcId="{C416BA15-5D06-4660-80A1-C3612E53201F}" destId="{0F1A4C81-C33A-45D3-B35D-17C0592008E0}" srcOrd="4" destOrd="0" parTransId="{04917321-D384-4777-9657-12182F898E58}" sibTransId="{0297142B-2FAF-4746-BE89-9D964CBC50F1}"/>
    <dgm:cxn modelId="{4AD0FA1E-8A80-454A-9133-677B515DF9AC}" type="presOf" srcId="{78F7090A-115A-426E-A366-63F266892CE6}" destId="{24E4580D-23B0-4328-B680-11AF7AB951B9}" srcOrd="0" destOrd="0" presId="urn:microsoft.com/office/officeart/2005/8/layout/vList5"/>
    <dgm:cxn modelId="{F3AEC421-E869-4000-8F32-890C96A99EB7}" srcId="{C416BA15-5D06-4660-80A1-C3612E53201F}" destId="{EDC3AA1C-BA9A-4A4B-85E4-D3140C66B74D}" srcOrd="5" destOrd="0" parTransId="{2292DC8E-BB56-4466-BB84-63117BFD8D9C}" sibTransId="{50714549-5DE1-45C6-A8BA-A83805A2FFFF}"/>
    <dgm:cxn modelId="{73BC9A28-7967-4550-9006-B79B52B6F09B}" type="presOf" srcId="{7D4B0B5D-18D9-4AFC-9DE2-33DCECBA79A0}" destId="{DAF98FA8-6E14-48CE-A2A8-8CE78F5DDB1F}" srcOrd="0" destOrd="0" presId="urn:microsoft.com/office/officeart/2005/8/layout/vList5"/>
    <dgm:cxn modelId="{D324412B-3093-4B49-929A-FA8E60667E0D}" type="presOf" srcId="{C416BA15-5D06-4660-80A1-C3612E53201F}" destId="{3647DD21-73E8-4C0F-8E2E-733605AF069A}" srcOrd="0" destOrd="0" presId="urn:microsoft.com/office/officeart/2005/8/layout/vList5"/>
    <dgm:cxn modelId="{4C916D3D-ECED-4E1B-87AF-85059B37FB88}" srcId="{C416BA15-5D06-4660-80A1-C3612E53201F}" destId="{DFF81EB4-7262-4D0F-9ED7-88DCCB31AF29}" srcOrd="2" destOrd="0" parTransId="{43BF6CE1-7AC7-4FD7-AD6F-5A32C6F3F670}" sibTransId="{AFC015B6-4F2D-4DC9-BBC8-192397898B74}"/>
    <dgm:cxn modelId="{7FF33B65-6572-4B8C-9CCE-3F7A6DA8FDD5}" srcId="{C416BA15-5D06-4660-80A1-C3612E53201F}" destId="{78F7090A-115A-426E-A366-63F266892CE6}" srcOrd="1" destOrd="0" parTransId="{D377F233-97A9-4171-8DEC-1798D40BE95D}" sibTransId="{F2B943DD-E700-4B1B-B953-607D163AB796}"/>
    <dgm:cxn modelId="{215DC28A-3D67-428D-B710-13C547285A3E}" type="presOf" srcId="{BF3D2C66-ED13-44E0-A474-B496514B963E}" destId="{A097E47E-6A82-4D11-8918-61AED8DDF073}" srcOrd="0" destOrd="0" presId="urn:microsoft.com/office/officeart/2005/8/layout/vList5"/>
    <dgm:cxn modelId="{EA3E2A8E-919C-4E80-A93B-14AE7F872151}" srcId="{C416BA15-5D06-4660-80A1-C3612E53201F}" destId="{1B6E538E-8F68-44B8-B448-7E0EE3743AC9}" srcOrd="6" destOrd="0" parTransId="{951BB0EC-0713-4EBE-ACAC-8F5FD5DD0FDA}" sibTransId="{4A2B1926-456C-48F9-AF42-8465DF6D1367}"/>
    <dgm:cxn modelId="{19D7A98F-95E4-4820-AB4E-CA173355A9E7}" type="presOf" srcId="{EDC3AA1C-BA9A-4A4B-85E4-D3140C66B74D}" destId="{CB2FB260-7C19-4FB5-8647-02F69728932D}" srcOrd="0" destOrd="0" presId="urn:microsoft.com/office/officeart/2005/8/layout/vList5"/>
    <dgm:cxn modelId="{4EB4D994-069D-458C-9A29-DC83842D4E63}" srcId="{78F7090A-115A-426E-A366-63F266892CE6}" destId="{53C0D799-785C-46DB-B458-4D633972A95E}" srcOrd="0" destOrd="0" parTransId="{24C3F0A1-7975-469C-B71D-383F61B948EA}" sibTransId="{52E51FA6-FD43-45EF-A07C-71B15916D5E9}"/>
    <dgm:cxn modelId="{F7BD7599-A48F-4800-8E8C-27ED49470813}" srcId="{1B6E538E-8F68-44B8-B448-7E0EE3743AC9}" destId="{11347686-8486-4891-AC2B-94AADB59E490}" srcOrd="0" destOrd="0" parTransId="{7B888079-25CB-4C77-8830-4F2940C5F2F4}" sibTransId="{C8474871-B11B-4D22-8170-C83EA80AF9D9}"/>
    <dgm:cxn modelId="{5D5E569F-793B-4A7C-88FF-FBD657517FF8}" srcId="{C416BA15-5D06-4660-80A1-C3612E53201F}" destId="{EB8A0E61-CA53-4FC7-AE88-6DAD5F18E615}" srcOrd="0" destOrd="0" parTransId="{A1B804CE-BA72-4091-BA95-376C0305C7DB}" sibTransId="{5EF8F4EB-74D4-4A7A-A6E8-5AC6DD070CAC}"/>
    <dgm:cxn modelId="{EE29ADA5-08BC-43B9-B705-5B26D30B4E4C}" srcId="{C416BA15-5D06-4660-80A1-C3612E53201F}" destId="{BF3D2C66-ED13-44E0-A474-B496514B963E}" srcOrd="3" destOrd="0" parTransId="{1A0B1B93-44F1-4A52-B102-197EAF9C85A7}" sibTransId="{352AC904-A44C-4DC4-A41F-09DE3AAEBAC8}"/>
    <dgm:cxn modelId="{F99F53AB-A017-4D06-9081-9E379D8A481B}" srcId="{DFF81EB4-7262-4D0F-9ED7-88DCCB31AF29}" destId="{C2D0F8A3-8561-45F6-927D-4A664C23F5D9}" srcOrd="0" destOrd="0" parTransId="{EE1220E5-D715-4870-A9CB-20C531800AC2}" sibTransId="{180EF7DB-7120-4226-B61E-E536DB62BC1D}"/>
    <dgm:cxn modelId="{5F938CAC-CE3B-452B-9444-8C639C9EB28D}" type="presOf" srcId="{DFF81EB4-7262-4D0F-9ED7-88DCCB31AF29}" destId="{BE28E7E3-9E1B-45CE-ADA0-73BF5528FB6D}" srcOrd="0" destOrd="0" presId="urn:microsoft.com/office/officeart/2005/8/layout/vList5"/>
    <dgm:cxn modelId="{586568B8-862B-4807-ABF0-8A9827A3F5A3}" srcId="{0F1A4C81-C33A-45D3-B35D-17C0592008E0}" destId="{2C18AB0A-DB95-4F33-BBDE-045BB6FA6B1E}" srcOrd="0" destOrd="0" parTransId="{09AA0DFC-BBFA-40D0-AC9D-5AF20F575AE8}" sibTransId="{8F44FBBE-6CE9-4EF9-8843-9A4AAC6CC92E}"/>
    <dgm:cxn modelId="{AB161ABC-4FFF-4BD0-AF27-A31365F1C6B1}" type="presOf" srcId="{1A1C8115-F292-44D0-9555-F2F459FD62A1}" destId="{75FF46BE-04E8-4734-B228-000FB3BD6DCB}" srcOrd="0" destOrd="0" presId="urn:microsoft.com/office/officeart/2005/8/layout/vList5"/>
    <dgm:cxn modelId="{064D28C6-FCB6-4575-907E-5B9B14AEA67D}" srcId="{EB8A0E61-CA53-4FC7-AE88-6DAD5F18E615}" destId="{1A1C8115-F292-44D0-9555-F2F459FD62A1}" srcOrd="0" destOrd="0" parTransId="{BD333597-AC8A-4907-9F16-F3F69897A87D}" sibTransId="{B9B261D7-5089-4427-A102-D335406805D3}"/>
    <dgm:cxn modelId="{770F79C6-1815-457E-911F-7A1089A1BB65}" type="presOf" srcId="{53C0D799-785C-46DB-B458-4D633972A95E}" destId="{BA495641-0683-4DE7-9FC2-182D4F7971B1}" srcOrd="0" destOrd="0" presId="urn:microsoft.com/office/officeart/2005/8/layout/vList5"/>
    <dgm:cxn modelId="{883E4CCC-1464-4793-9583-1E5D1E9C8A2C}" srcId="{EDC3AA1C-BA9A-4A4B-85E4-D3140C66B74D}" destId="{AB552FC0-708D-4EDA-BF3B-0FACC433DA6C}" srcOrd="0" destOrd="0" parTransId="{56857044-0136-40DA-987A-4975F3FAAC02}" sibTransId="{AD7A4622-2984-4AA8-B5B7-EECA8E29AF78}"/>
    <dgm:cxn modelId="{8EFEB6CC-022C-4680-AE96-2B61E2FA1354}" type="presOf" srcId="{C2D0F8A3-8561-45F6-927D-4A664C23F5D9}" destId="{7F38E13C-2984-4396-95AA-CA1B83A8FDE1}" srcOrd="0" destOrd="0" presId="urn:microsoft.com/office/officeart/2005/8/layout/vList5"/>
    <dgm:cxn modelId="{C9C79ED3-BA8E-4B5B-90E6-A60C738A2B2B}" type="presOf" srcId="{0F1A4C81-C33A-45D3-B35D-17C0592008E0}" destId="{CDDAB61D-F2B8-47FD-B8BD-C042F3CADD7C}" srcOrd="0" destOrd="0" presId="urn:microsoft.com/office/officeart/2005/8/layout/vList5"/>
    <dgm:cxn modelId="{20E62BD4-CA13-4AEF-B542-AD0ACB34EDE6}" type="presOf" srcId="{EB8A0E61-CA53-4FC7-AE88-6DAD5F18E615}" destId="{AE964A93-F1AB-4514-9B6C-B47DB1791781}" srcOrd="0" destOrd="0" presId="urn:microsoft.com/office/officeart/2005/8/layout/vList5"/>
    <dgm:cxn modelId="{FCBBBEE9-4FD8-4C81-BB37-1CB0D730ED98}" type="presOf" srcId="{1B6E538E-8F68-44B8-B448-7E0EE3743AC9}" destId="{DEB5D609-E9A4-4B44-9953-DCEBFC3862C6}" srcOrd="0" destOrd="0" presId="urn:microsoft.com/office/officeart/2005/8/layout/vList5"/>
    <dgm:cxn modelId="{A81549F5-7A90-4D28-8915-90FA372C08C9}" type="presOf" srcId="{AB552FC0-708D-4EDA-BF3B-0FACC433DA6C}" destId="{42170C6B-7DCD-46FD-8642-AD55567EE7D2}" srcOrd="0" destOrd="0" presId="urn:microsoft.com/office/officeart/2005/8/layout/vList5"/>
    <dgm:cxn modelId="{46FB34F9-9F10-4E54-8796-E36FCB9C520B}" type="presOf" srcId="{2C18AB0A-DB95-4F33-BBDE-045BB6FA6B1E}" destId="{F968D3B4-8B02-4E7D-9877-90BB11C21E36}" srcOrd="0" destOrd="0" presId="urn:microsoft.com/office/officeart/2005/8/layout/vList5"/>
    <dgm:cxn modelId="{ED753233-8C48-4074-B0FE-9145541F83B0}" type="presParOf" srcId="{3647DD21-73E8-4C0F-8E2E-733605AF069A}" destId="{084A9C7D-81FA-45C3-8A2D-61DAB7CF5165}" srcOrd="0" destOrd="0" presId="urn:microsoft.com/office/officeart/2005/8/layout/vList5"/>
    <dgm:cxn modelId="{E407B58A-6CDD-4E5B-AEA8-1D2A320946E9}" type="presParOf" srcId="{084A9C7D-81FA-45C3-8A2D-61DAB7CF5165}" destId="{AE964A93-F1AB-4514-9B6C-B47DB1791781}" srcOrd="0" destOrd="0" presId="urn:microsoft.com/office/officeart/2005/8/layout/vList5"/>
    <dgm:cxn modelId="{9BCA048B-033D-4529-9214-1A8D174A4258}" type="presParOf" srcId="{084A9C7D-81FA-45C3-8A2D-61DAB7CF5165}" destId="{75FF46BE-04E8-4734-B228-000FB3BD6DCB}" srcOrd="1" destOrd="0" presId="urn:microsoft.com/office/officeart/2005/8/layout/vList5"/>
    <dgm:cxn modelId="{DF3CFE0B-FBD0-42EB-856A-F152691C2D54}" type="presParOf" srcId="{3647DD21-73E8-4C0F-8E2E-733605AF069A}" destId="{A2C17242-EB1B-4701-9A26-4AD5FB469E8F}" srcOrd="1" destOrd="0" presId="urn:microsoft.com/office/officeart/2005/8/layout/vList5"/>
    <dgm:cxn modelId="{9C0A445D-DA31-4E16-81F7-5998F84A9C4C}" type="presParOf" srcId="{3647DD21-73E8-4C0F-8E2E-733605AF069A}" destId="{6D0C9689-4E4C-4AEB-A776-B11F0F47FC2E}" srcOrd="2" destOrd="0" presId="urn:microsoft.com/office/officeart/2005/8/layout/vList5"/>
    <dgm:cxn modelId="{A6C6B6C8-339E-48A5-B697-78570770D7C1}" type="presParOf" srcId="{6D0C9689-4E4C-4AEB-A776-B11F0F47FC2E}" destId="{24E4580D-23B0-4328-B680-11AF7AB951B9}" srcOrd="0" destOrd="0" presId="urn:microsoft.com/office/officeart/2005/8/layout/vList5"/>
    <dgm:cxn modelId="{45875E57-6939-4825-A593-F1D079BE5E24}" type="presParOf" srcId="{6D0C9689-4E4C-4AEB-A776-B11F0F47FC2E}" destId="{BA495641-0683-4DE7-9FC2-182D4F7971B1}" srcOrd="1" destOrd="0" presId="urn:microsoft.com/office/officeart/2005/8/layout/vList5"/>
    <dgm:cxn modelId="{C460BCE7-F604-418C-B008-38D9F206EDF4}" type="presParOf" srcId="{3647DD21-73E8-4C0F-8E2E-733605AF069A}" destId="{2CE706C9-89F6-4853-BBD0-4FF79CCA6CE6}" srcOrd="3" destOrd="0" presId="urn:microsoft.com/office/officeart/2005/8/layout/vList5"/>
    <dgm:cxn modelId="{43D0B4E2-AFB4-460D-A941-BE5B2713D5B2}" type="presParOf" srcId="{3647DD21-73E8-4C0F-8E2E-733605AF069A}" destId="{9E634A49-C5EC-4868-AB09-F319F190F1A2}" srcOrd="4" destOrd="0" presId="urn:microsoft.com/office/officeart/2005/8/layout/vList5"/>
    <dgm:cxn modelId="{2D367F91-EBC9-4934-9F0F-1FFACE89362A}" type="presParOf" srcId="{9E634A49-C5EC-4868-AB09-F319F190F1A2}" destId="{BE28E7E3-9E1B-45CE-ADA0-73BF5528FB6D}" srcOrd="0" destOrd="0" presId="urn:microsoft.com/office/officeart/2005/8/layout/vList5"/>
    <dgm:cxn modelId="{26C65680-3349-4E7D-9282-F265B6F74B6D}" type="presParOf" srcId="{9E634A49-C5EC-4868-AB09-F319F190F1A2}" destId="{7F38E13C-2984-4396-95AA-CA1B83A8FDE1}" srcOrd="1" destOrd="0" presId="urn:microsoft.com/office/officeart/2005/8/layout/vList5"/>
    <dgm:cxn modelId="{E1F841D1-0002-4832-A520-A0E766B00128}" type="presParOf" srcId="{3647DD21-73E8-4C0F-8E2E-733605AF069A}" destId="{BC8E0BAB-CBFF-477C-BBAE-10CECBA99006}" srcOrd="5" destOrd="0" presId="urn:microsoft.com/office/officeart/2005/8/layout/vList5"/>
    <dgm:cxn modelId="{3FB2036F-6F0B-4079-8434-0E6170EB509C}" type="presParOf" srcId="{3647DD21-73E8-4C0F-8E2E-733605AF069A}" destId="{A54F974F-4A46-457E-A047-C72028F472C0}" srcOrd="6" destOrd="0" presId="urn:microsoft.com/office/officeart/2005/8/layout/vList5"/>
    <dgm:cxn modelId="{634039A8-195A-422B-9FDE-216137C655D6}" type="presParOf" srcId="{A54F974F-4A46-457E-A047-C72028F472C0}" destId="{A097E47E-6A82-4D11-8918-61AED8DDF073}" srcOrd="0" destOrd="0" presId="urn:microsoft.com/office/officeart/2005/8/layout/vList5"/>
    <dgm:cxn modelId="{24EAA245-6CEE-400F-B38E-0A4BD13D613D}" type="presParOf" srcId="{A54F974F-4A46-457E-A047-C72028F472C0}" destId="{DAF98FA8-6E14-48CE-A2A8-8CE78F5DDB1F}" srcOrd="1" destOrd="0" presId="urn:microsoft.com/office/officeart/2005/8/layout/vList5"/>
    <dgm:cxn modelId="{D23ABBAA-48CB-4CA7-89EB-BD1673CF6554}" type="presParOf" srcId="{3647DD21-73E8-4C0F-8E2E-733605AF069A}" destId="{047B87F0-6133-4E7C-A3FB-682F3A542390}" srcOrd="7" destOrd="0" presId="urn:microsoft.com/office/officeart/2005/8/layout/vList5"/>
    <dgm:cxn modelId="{DDAE0925-9F3E-402D-83BB-BB9BE88B1A8F}" type="presParOf" srcId="{3647DD21-73E8-4C0F-8E2E-733605AF069A}" destId="{F2A046FC-BAF8-44E2-A090-F59B8572B8D8}" srcOrd="8" destOrd="0" presId="urn:microsoft.com/office/officeart/2005/8/layout/vList5"/>
    <dgm:cxn modelId="{12A9DD2F-68AD-435B-9936-954AED20AF4B}" type="presParOf" srcId="{F2A046FC-BAF8-44E2-A090-F59B8572B8D8}" destId="{CDDAB61D-F2B8-47FD-B8BD-C042F3CADD7C}" srcOrd="0" destOrd="0" presId="urn:microsoft.com/office/officeart/2005/8/layout/vList5"/>
    <dgm:cxn modelId="{81200DA9-5594-4D1B-9C35-39B5C5D1D096}" type="presParOf" srcId="{F2A046FC-BAF8-44E2-A090-F59B8572B8D8}" destId="{F968D3B4-8B02-4E7D-9877-90BB11C21E36}" srcOrd="1" destOrd="0" presId="urn:microsoft.com/office/officeart/2005/8/layout/vList5"/>
    <dgm:cxn modelId="{A391D052-6A25-44AC-9EBD-15658AEA15F5}" type="presParOf" srcId="{3647DD21-73E8-4C0F-8E2E-733605AF069A}" destId="{3527F629-E640-4CE5-94ED-7B7CA0D4B039}" srcOrd="9" destOrd="0" presId="urn:microsoft.com/office/officeart/2005/8/layout/vList5"/>
    <dgm:cxn modelId="{0F5A5E52-143E-4E2B-B4F1-500A41DF3308}" type="presParOf" srcId="{3647DD21-73E8-4C0F-8E2E-733605AF069A}" destId="{E2D60331-3632-42BE-AF5C-CFA27881A4B4}" srcOrd="10" destOrd="0" presId="urn:microsoft.com/office/officeart/2005/8/layout/vList5"/>
    <dgm:cxn modelId="{1ADCE4F5-2E59-4FC1-AAFF-2784DC5D4628}" type="presParOf" srcId="{E2D60331-3632-42BE-AF5C-CFA27881A4B4}" destId="{CB2FB260-7C19-4FB5-8647-02F69728932D}" srcOrd="0" destOrd="0" presId="urn:microsoft.com/office/officeart/2005/8/layout/vList5"/>
    <dgm:cxn modelId="{2B35E857-0B97-4AA6-AA8F-D656EA80A5B4}" type="presParOf" srcId="{E2D60331-3632-42BE-AF5C-CFA27881A4B4}" destId="{42170C6B-7DCD-46FD-8642-AD55567EE7D2}" srcOrd="1" destOrd="0" presId="urn:microsoft.com/office/officeart/2005/8/layout/vList5"/>
    <dgm:cxn modelId="{6823177E-09AC-4D46-A5B8-07B6927FED6E}" type="presParOf" srcId="{3647DD21-73E8-4C0F-8E2E-733605AF069A}" destId="{635FC7F3-9F9F-484D-8FCD-C9CD2DC2E0B3}" srcOrd="11" destOrd="0" presId="urn:microsoft.com/office/officeart/2005/8/layout/vList5"/>
    <dgm:cxn modelId="{3C28CFF0-73B1-4E1C-B484-E8A7DD4EBDDC}" type="presParOf" srcId="{3647DD21-73E8-4C0F-8E2E-733605AF069A}" destId="{CE36B0C7-F582-4A56-8070-46EDD9D5AFE8}" srcOrd="12" destOrd="0" presId="urn:microsoft.com/office/officeart/2005/8/layout/vList5"/>
    <dgm:cxn modelId="{603E24DC-95FE-4026-85F2-DA87CEA712F2}" type="presParOf" srcId="{CE36B0C7-F582-4A56-8070-46EDD9D5AFE8}" destId="{DEB5D609-E9A4-4B44-9953-DCEBFC3862C6}" srcOrd="0" destOrd="0" presId="urn:microsoft.com/office/officeart/2005/8/layout/vList5"/>
    <dgm:cxn modelId="{EC6045C8-4940-4B52-8B96-F84D6801AF53}" type="presParOf" srcId="{CE36B0C7-F582-4A56-8070-46EDD9D5AFE8}" destId="{295921A2-300F-4265-974D-72EB841C03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FF46BE-04E8-4734-B228-000FB3BD6DCB}">
      <dsp:nvSpPr>
        <dsp:cNvPr id="0" name=""/>
        <dsp:cNvSpPr/>
      </dsp:nvSpPr>
      <dsp:spPr>
        <a:xfrm rot="5400000">
          <a:off x="2311066" y="-1196865"/>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a:t>基於正態分佈參考值的參數估計；</a:t>
          </a:r>
        </a:p>
      </dsp:txBody>
      <dsp:txXfrm rot="-5400000">
        <a:off x="1078273" y="49872"/>
        <a:ext cx="2737280" cy="257750"/>
      </dsp:txXfrm>
    </dsp:sp>
    <dsp:sp modelId="{AE964A93-F1AB-4514-9B6C-B47DB1791781}">
      <dsp:nvSpPr>
        <dsp:cNvPr id="0" name=""/>
        <dsp:cNvSpPr/>
      </dsp:nvSpPr>
      <dsp:spPr>
        <a:xfrm>
          <a:off x="469291" y="2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1</a:t>
          </a:r>
          <a:r>
            <a:rPr lang="zh-CN" altLang="en-US" sz="1100" kern="1200" dirty="0"/>
            <a:t>、</a:t>
          </a:r>
        </a:p>
      </dsp:txBody>
      <dsp:txXfrm>
        <a:off x="486721" y="17652"/>
        <a:ext cx="574121" cy="322187"/>
      </dsp:txXfrm>
    </dsp:sp>
    <dsp:sp modelId="{BA495641-0683-4DE7-9FC2-182D4F7971B1}">
      <dsp:nvSpPr>
        <dsp:cNvPr id="0" name=""/>
        <dsp:cNvSpPr/>
      </dsp:nvSpPr>
      <dsp:spPr>
        <a:xfrm rot="5400000">
          <a:off x="2311066" y="-821965"/>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a:t>非正態分佈參考值的數據轉換；</a:t>
          </a:r>
        </a:p>
      </dsp:txBody>
      <dsp:txXfrm rot="-5400000">
        <a:off x="1078273" y="424772"/>
        <a:ext cx="2737280" cy="257750"/>
      </dsp:txXfrm>
    </dsp:sp>
    <dsp:sp modelId="{24E4580D-23B0-4328-B680-11AF7AB951B9}">
      <dsp:nvSpPr>
        <dsp:cNvPr id="0" name=""/>
        <dsp:cNvSpPr/>
      </dsp:nvSpPr>
      <dsp:spPr>
        <a:xfrm>
          <a:off x="469291" y="3751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2</a:t>
          </a:r>
          <a:r>
            <a:rPr lang="zh-CN" altLang="en-US" sz="1100" kern="1200" dirty="0"/>
            <a:t>、</a:t>
          </a:r>
        </a:p>
      </dsp:txBody>
      <dsp:txXfrm>
        <a:off x="486721" y="392552"/>
        <a:ext cx="574121" cy="322187"/>
      </dsp:txXfrm>
    </dsp:sp>
    <dsp:sp modelId="{7F38E13C-2984-4396-95AA-CA1B83A8FDE1}">
      <dsp:nvSpPr>
        <dsp:cNvPr id="0" name=""/>
        <dsp:cNvSpPr/>
      </dsp:nvSpPr>
      <dsp:spPr>
        <a:xfrm rot="5400000">
          <a:off x="2311066" y="-447065"/>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a:t>基於參考值秩的非參數估計；</a:t>
          </a:r>
        </a:p>
      </dsp:txBody>
      <dsp:txXfrm rot="-5400000">
        <a:off x="1078273" y="799672"/>
        <a:ext cx="2737280" cy="257750"/>
      </dsp:txXfrm>
    </dsp:sp>
    <dsp:sp modelId="{BE28E7E3-9E1B-45CE-ADA0-73BF5528FB6D}">
      <dsp:nvSpPr>
        <dsp:cNvPr id="0" name=""/>
        <dsp:cNvSpPr/>
      </dsp:nvSpPr>
      <dsp:spPr>
        <a:xfrm>
          <a:off x="469291" y="7500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3</a:t>
          </a:r>
          <a:r>
            <a:rPr lang="zh-CN" altLang="en-US" sz="1100" kern="1200" dirty="0"/>
            <a:t>、</a:t>
          </a:r>
        </a:p>
      </dsp:txBody>
      <dsp:txXfrm>
        <a:off x="486721" y="767452"/>
        <a:ext cx="574121" cy="322187"/>
      </dsp:txXfrm>
    </dsp:sp>
    <dsp:sp modelId="{DAF98FA8-6E14-48CE-A2A8-8CE78F5DDB1F}">
      <dsp:nvSpPr>
        <dsp:cNvPr id="0" name=""/>
        <dsp:cNvSpPr/>
      </dsp:nvSpPr>
      <dsp:spPr>
        <a:xfrm rot="5400000">
          <a:off x="2311066" y="-72165"/>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TW" altLang="en-US" sz="1100" kern="1200" dirty="0"/>
            <a:t>參考界限的置信區間</a:t>
          </a:r>
          <a:r>
            <a:rPr lang="zh-CN" altLang="en-US" sz="1100" kern="1200" dirty="0"/>
            <a:t>；</a:t>
          </a:r>
        </a:p>
      </dsp:txBody>
      <dsp:txXfrm rot="-5400000">
        <a:off x="1078273" y="1174572"/>
        <a:ext cx="2737280" cy="257750"/>
      </dsp:txXfrm>
    </dsp:sp>
    <dsp:sp modelId="{A097E47E-6A82-4D11-8918-61AED8DDF073}">
      <dsp:nvSpPr>
        <dsp:cNvPr id="0" name=""/>
        <dsp:cNvSpPr/>
      </dsp:nvSpPr>
      <dsp:spPr>
        <a:xfrm>
          <a:off x="469291" y="11249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4</a:t>
          </a:r>
          <a:r>
            <a:rPr lang="zh-CN" altLang="en-US" sz="1100" kern="1200" dirty="0"/>
            <a:t>、</a:t>
          </a:r>
        </a:p>
      </dsp:txBody>
      <dsp:txXfrm>
        <a:off x="486721" y="1142352"/>
        <a:ext cx="574121" cy="322187"/>
      </dsp:txXfrm>
    </dsp:sp>
    <dsp:sp modelId="{F968D3B4-8B02-4E7D-9877-90BB11C21E36}">
      <dsp:nvSpPr>
        <dsp:cNvPr id="0" name=""/>
        <dsp:cNvSpPr/>
      </dsp:nvSpPr>
      <dsp:spPr>
        <a:xfrm rot="5400000">
          <a:off x="2311066" y="302734"/>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TW" altLang="en-US" sz="1100" kern="1200" dirty="0"/>
            <a:t>參考值的離群值檢測</a:t>
          </a:r>
          <a:r>
            <a:rPr lang="zh-CN" altLang="en-US" sz="1100" kern="1200" dirty="0"/>
            <a:t>；</a:t>
          </a:r>
        </a:p>
      </dsp:txBody>
      <dsp:txXfrm rot="-5400000">
        <a:off x="1078273" y="1549471"/>
        <a:ext cx="2737280" cy="257750"/>
      </dsp:txXfrm>
    </dsp:sp>
    <dsp:sp modelId="{CDDAB61D-F2B8-47FD-B8BD-C042F3CADD7C}">
      <dsp:nvSpPr>
        <dsp:cNvPr id="0" name=""/>
        <dsp:cNvSpPr/>
      </dsp:nvSpPr>
      <dsp:spPr>
        <a:xfrm>
          <a:off x="469291" y="14998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5</a:t>
          </a:r>
          <a:r>
            <a:rPr lang="zh-CN" altLang="en-US" sz="1100" kern="1200" dirty="0"/>
            <a:t>、</a:t>
          </a:r>
        </a:p>
      </dsp:txBody>
      <dsp:txXfrm>
        <a:off x="486721" y="1517252"/>
        <a:ext cx="574121" cy="322187"/>
      </dsp:txXfrm>
    </dsp:sp>
    <dsp:sp modelId="{42170C6B-7DCD-46FD-8642-AD55567EE7D2}">
      <dsp:nvSpPr>
        <dsp:cNvPr id="0" name=""/>
        <dsp:cNvSpPr/>
      </dsp:nvSpPr>
      <dsp:spPr>
        <a:xfrm rot="5400000">
          <a:off x="2311066" y="677633"/>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a:t>參考區間分組；</a:t>
          </a:r>
        </a:p>
      </dsp:txBody>
      <dsp:txXfrm rot="-5400000">
        <a:off x="1078273" y="1924370"/>
        <a:ext cx="2737280" cy="257750"/>
      </dsp:txXfrm>
    </dsp:sp>
    <dsp:sp modelId="{CB2FB260-7C19-4FB5-8647-02F69728932D}">
      <dsp:nvSpPr>
        <dsp:cNvPr id="0" name=""/>
        <dsp:cNvSpPr/>
      </dsp:nvSpPr>
      <dsp:spPr>
        <a:xfrm>
          <a:off x="469291" y="18747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6</a:t>
          </a:r>
          <a:r>
            <a:rPr lang="zh-CN" altLang="en-US" sz="1100" kern="1200" dirty="0"/>
            <a:t>、</a:t>
          </a:r>
        </a:p>
      </dsp:txBody>
      <dsp:txXfrm>
        <a:off x="486721" y="1892152"/>
        <a:ext cx="574121" cy="322187"/>
      </dsp:txXfrm>
    </dsp:sp>
    <dsp:sp modelId="{295921A2-300F-4265-974D-72EB841C032E}">
      <dsp:nvSpPr>
        <dsp:cNvPr id="0" name=""/>
        <dsp:cNvSpPr/>
      </dsp:nvSpPr>
      <dsp:spPr>
        <a:xfrm rot="5400000">
          <a:off x="2311066" y="1052533"/>
          <a:ext cx="285638" cy="275122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zh-CN" altLang="en-US" sz="1100" kern="1200" dirty="0"/>
            <a:t>參考區間轉換；</a:t>
          </a:r>
        </a:p>
      </dsp:txBody>
      <dsp:txXfrm rot="-5400000">
        <a:off x="1078273" y="2299270"/>
        <a:ext cx="2737280" cy="257750"/>
      </dsp:txXfrm>
    </dsp:sp>
    <dsp:sp modelId="{DEB5D609-E9A4-4B44-9953-DCEBFC3862C6}">
      <dsp:nvSpPr>
        <dsp:cNvPr id="0" name=""/>
        <dsp:cNvSpPr/>
      </dsp:nvSpPr>
      <dsp:spPr>
        <a:xfrm>
          <a:off x="469291" y="2249622"/>
          <a:ext cx="608981" cy="3570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altLang="zh-CN" sz="1100" kern="1200" dirty="0"/>
            <a:t>7</a:t>
          </a:r>
          <a:r>
            <a:rPr lang="zh-CN" altLang="en-US" sz="1100" kern="1200" dirty="0"/>
            <a:t>、</a:t>
          </a:r>
        </a:p>
      </dsp:txBody>
      <dsp:txXfrm>
        <a:off x="486721" y="2267052"/>
        <a:ext cx="574121" cy="32218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pPr eaLnBrk="1" hangingPunct="1"/>
            <a:r>
              <a:rPr lang="zh-TW" altLang="en-US" sz="1000" dirty="0"/>
              <a:t>人體內很多生物學指標在臨床實驗室的檢測結果都隨著時間在變化，引起這些變化的原因之一是人體的生物學變異；在人的一生中，某些特殊的生理階段會使這些指標發生變化，例如新生兒期、兒童期、青春期、絕經期或者老年期；而引起檢測結果變化的因素主要來自三個方面：分析前變異、分析中的因素和人體本身的生物學變異（稱為個體內生物學變異）；</a:t>
            </a:r>
            <a:endParaRPr lang="en-US" altLang="zh-TW" sz="1000" dirty="0"/>
          </a:p>
          <a:p>
            <a:pPr eaLnBrk="1" hangingPunct="1"/>
            <a:r>
              <a:rPr lang="zh-TW" altLang="en-US" sz="1000" dirty="0"/>
              <a:t>通過實驗可獲得平均個體內生物學變異和個體間生物學變異；</a:t>
            </a:r>
            <a:r>
              <a:rPr lang="en-US" altLang="zh-TW" sz="800" dirty="0"/>
              <a:t>1982</a:t>
            </a:r>
            <a:r>
              <a:rPr lang="zh-TW" altLang="en-US" sz="1000" dirty="0"/>
              <a:t>年，</a:t>
            </a:r>
            <a:r>
              <a:rPr lang="en-US" altLang="zh-TW" sz="1000" i="1" dirty="0">
                <a:latin typeface="Times New Roman" pitchFamily="18" charset="0"/>
                <a:cs typeface="Times New Roman" pitchFamily="18" charset="0"/>
              </a:rPr>
              <a:t>John Ross </a:t>
            </a:r>
            <a:r>
              <a:rPr lang="zh-TW" altLang="en-US" sz="1000" dirty="0"/>
              <a:t>在一篇關於精密度估算的評論中將發表的數據進行了編輯整理，列出了研究的時間範圍、個體內（</a:t>
            </a:r>
            <a:r>
              <a:rPr lang="en-US" altLang="zh-TW" sz="1000" i="1" dirty="0">
                <a:latin typeface="Times New Roman" pitchFamily="18" charset="0"/>
                <a:cs typeface="Times New Roman" pitchFamily="18" charset="0"/>
              </a:rPr>
              <a:t>CV</a:t>
            </a:r>
            <a:r>
              <a:rPr lang="en-US" altLang="zh-TW" sz="1000" baseline="-25000" dirty="0">
                <a:latin typeface="Times New Roman" pitchFamily="18" charset="0"/>
                <a:cs typeface="Times New Roman" pitchFamily="18" charset="0"/>
              </a:rPr>
              <a:t>I</a:t>
            </a:r>
            <a:r>
              <a:rPr lang="zh-TW" altLang="en-US" sz="1000" dirty="0"/>
              <a:t>）、個體間（</a:t>
            </a:r>
            <a:r>
              <a:rPr lang="en-US" altLang="zh-TW" sz="1000" i="1" dirty="0">
                <a:latin typeface="Times New Roman" pitchFamily="18" charset="0"/>
                <a:cs typeface="Times New Roman" pitchFamily="18" charset="0"/>
              </a:rPr>
              <a:t>CV</a:t>
            </a:r>
            <a:r>
              <a:rPr lang="en-US" altLang="zh-TW" sz="1000" baseline="-25000" dirty="0">
                <a:latin typeface="Times New Roman" pitchFamily="18" charset="0"/>
                <a:cs typeface="Times New Roman" pitchFamily="18" charset="0"/>
              </a:rPr>
              <a:t>G</a:t>
            </a:r>
            <a:r>
              <a:rPr lang="zh-TW" altLang="en-US" sz="1000" dirty="0"/>
              <a:t>）以及其他一些指標，</a:t>
            </a:r>
            <a:r>
              <a:rPr lang="en-US" altLang="zh-TW" sz="1000" i="1" dirty="0">
                <a:latin typeface="Times New Roman" pitchFamily="18" charset="0"/>
                <a:cs typeface="Times New Roman" pitchFamily="18" charset="0"/>
              </a:rPr>
              <a:t>Callum Fraser</a:t>
            </a:r>
            <a:r>
              <a:rPr lang="en-US" altLang="zh-TW" sz="1000" dirty="0"/>
              <a:t> </a:t>
            </a:r>
            <a:r>
              <a:rPr lang="zh-TW" altLang="en-US" sz="1000" dirty="0"/>
              <a:t>於</a:t>
            </a:r>
            <a:r>
              <a:rPr lang="en-US" altLang="zh-TW" sz="800" dirty="0"/>
              <a:t>1988</a:t>
            </a:r>
            <a:r>
              <a:rPr lang="zh-TW" altLang="en-US" sz="1000" dirty="0"/>
              <a:t>年參照此模型將此工作在</a:t>
            </a:r>
            <a:r>
              <a:rPr lang="en-US" altLang="zh-TW" sz="800" dirty="0"/>
              <a:t>1992</a:t>
            </a:r>
            <a:r>
              <a:rPr lang="zh-TW" altLang="en-US" sz="1000" dirty="0"/>
              <a:t>年進行了更新，</a:t>
            </a:r>
            <a:r>
              <a:rPr lang="en-US" altLang="zh-TW" sz="1000" i="1" dirty="0">
                <a:latin typeface="Times New Roman" pitchFamily="18" charset="0"/>
                <a:cs typeface="Times New Roman" pitchFamily="18" charset="0"/>
              </a:rPr>
              <a:t>Xavier </a:t>
            </a:r>
            <a:r>
              <a:rPr lang="en-US" altLang="zh-TW" sz="1000" i="1" dirty="0" err="1">
                <a:latin typeface="Times New Roman" pitchFamily="18" charset="0"/>
                <a:cs typeface="Times New Roman" pitchFamily="18" charset="0"/>
              </a:rPr>
              <a:t>Funetes-Arderiu</a:t>
            </a:r>
            <a:r>
              <a:rPr lang="en-US" altLang="zh-TW" sz="1000" dirty="0"/>
              <a:t> </a:t>
            </a:r>
            <a:r>
              <a:rPr lang="zh-TW" altLang="en-US" sz="1000" dirty="0"/>
              <a:t>及其同事</a:t>
            </a:r>
            <a:r>
              <a:rPr lang="en-US" altLang="zh-TW" sz="800" dirty="0"/>
              <a:t>1997</a:t>
            </a:r>
            <a:r>
              <a:rPr lang="zh-TW" altLang="en-US" sz="1000" dirty="0"/>
              <a:t>年出版了綜合性數據庫總結了中位 </a:t>
            </a:r>
            <a:r>
              <a:rPr lang="en-US" altLang="zh-TW" sz="1000" i="1" dirty="0">
                <a:latin typeface="Times New Roman" pitchFamily="18" charset="0"/>
                <a:cs typeface="Times New Roman" pitchFamily="18" charset="0"/>
              </a:rPr>
              <a:t>CV</a:t>
            </a:r>
            <a:r>
              <a:rPr lang="en-US" altLang="zh-TW" sz="1000" baseline="-25000" dirty="0">
                <a:latin typeface="Times New Roman" pitchFamily="18" charset="0"/>
                <a:cs typeface="Times New Roman" pitchFamily="18" charset="0"/>
              </a:rPr>
              <a:t>I</a:t>
            </a:r>
            <a:r>
              <a:rPr lang="en-US" altLang="zh-TW" sz="1000" dirty="0"/>
              <a:t> </a:t>
            </a:r>
            <a:r>
              <a:rPr lang="zh-TW" altLang="en-US" sz="1000" dirty="0"/>
              <a:t>和</a:t>
            </a:r>
            <a:r>
              <a:rPr lang="en-US" altLang="zh-TW" sz="1000" dirty="0"/>
              <a:t> </a:t>
            </a:r>
            <a:r>
              <a:rPr lang="en-US" altLang="zh-TW" sz="1000" i="1" dirty="0">
                <a:latin typeface="Times New Roman" pitchFamily="18" charset="0"/>
                <a:cs typeface="Times New Roman" pitchFamily="18" charset="0"/>
              </a:rPr>
              <a:t>CV</a:t>
            </a:r>
            <a:r>
              <a:rPr lang="en-US" altLang="zh-TW" sz="1000" baseline="-25000" dirty="0">
                <a:latin typeface="Times New Roman" pitchFamily="18" charset="0"/>
                <a:cs typeface="Times New Roman" pitchFamily="18" charset="0"/>
              </a:rPr>
              <a:t>G</a:t>
            </a:r>
            <a:r>
              <a:rPr lang="en-US" altLang="zh-TW" sz="1000" dirty="0">
                <a:latin typeface="Times New Roman" pitchFamily="18" charset="0"/>
                <a:cs typeface="Times New Roman" pitchFamily="18" charset="0"/>
              </a:rPr>
              <a:t> </a:t>
            </a:r>
            <a:r>
              <a:rPr lang="zh-TW" altLang="en-US" sz="1000" dirty="0"/>
              <a:t>，西班牙醫學會生物化學與分子病理學分析質量委員會</a:t>
            </a:r>
            <a:r>
              <a:rPr lang="zh-CN" altLang="en-US" sz="1000" dirty="0"/>
              <a:t>（</a:t>
            </a:r>
            <a:r>
              <a:rPr lang="en-US" altLang="zh-TW" sz="1000" i="1" dirty="0">
                <a:latin typeface="Times New Roman" pitchFamily="18" charset="0"/>
                <a:cs typeface="Times New Roman" pitchFamily="18" charset="0"/>
              </a:rPr>
              <a:t>SEQC</a:t>
            </a:r>
            <a:r>
              <a:rPr lang="zh-CN" altLang="en-US" sz="1000" dirty="0">
                <a:latin typeface="Times New Roman" pitchFamily="18" charset="0"/>
                <a:cs typeface="Times New Roman" pitchFamily="18" charset="0"/>
              </a:rPr>
              <a:t>）</a:t>
            </a:r>
            <a:r>
              <a:rPr lang="zh-TW" altLang="en-US" sz="1000" dirty="0"/>
              <a:t>卡門博士</a:t>
            </a:r>
            <a:r>
              <a:rPr lang="zh-CN" altLang="en-US"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Dr.Carmen</a:t>
            </a:r>
            <a:r>
              <a:rPr lang="en-US" altLang="zh-TW" sz="1000" i="1"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Ricos</a:t>
            </a:r>
            <a:r>
              <a:rPr lang="zh-CN" altLang="en-US" sz="1000" dirty="0">
                <a:latin typeface="Times New Roman" pitchFamily="18" charset="0"/>
                <a:cs typeface="Times New Roman" pitchFamily="18" charset="0"/>
              </a:rPr>
              <a:t>）</a:t>
            </a:r>
            <a:r>
              <a:rPr lang="zh-TW" altLang="en-US" sz="1000" dirty="0"/>
              <a:t>及其同事等人維護著一個基於甄選匯總已發表文獻生物變異數據為基礎構建的數據庫，該數據庫每兩年更新一次，最新一次為</a:t>
            </a:r>
            <a:r>
              <a:rPr lang="en-US" altLang="zh-TW" sz="800" dirty="0"/>
              <a:t>2014</a:t>
            </a:r>
            <a:r>
              <a:rPr lang="zh-TW" altLang="en-US" sz="1000" dirty="0"/>
              <a:t>年更新；</a:t>
            </a:r>
            <a:endParaRPr lang="en-US" altLang="zh-TW" sz="1000" dirty="0"/>
          </a:p>
          <a:p>
            <a:pPr eaLnBrk="1" hangingPunct="1"/>
            <a:r>
              <a:rPr lang="zh-TW" altLang="en-US" sz="1000" dirty="0"/>
              <a:t>醫學檢驗生物參考區間定義為覆蓋中心</a:t>
            </a:r>
            <a:r>
              <a:rPr lang="en-US" altLang="zh-TW" sz="800" dirty="0"/>
              <a:t>95%</a:t>
            </a:r>
            <a:r>
              <a:rPr lang="zh-TW" altLang="en-US" sz="1000" dirty="0"/>
              <a:t>的數值的分佈，這些數值來源於對參考人群進行隨機抽樣並進行檢測得到的數據；生物參考區間反映的是健康個體檢驗項目的數值，而決定限是用於評價患者所得到的結果是否應採取治療措施，當沒有更好的方法將健康與患病狀態區分開來的時候，通常使用參考區間作為依據；</a:t>
            </a:r>
            <a:endParaRPr lang="en-US" altLang="zh-TW" sz="1000" dirty="0"/>
          </a:p>
          <a:p>
            <a:pPr eaLnBrk="1" hangingPunct="1"/>
            <a:r>
              <a:rPr lang="zh-TW" altLang="en-US" sz="1000" dirty="0"/>
              <a:t>參考區間這個定義最初是由 </a:t>
            </a:r>
            <a:r>
              <a:rPr lang="en-US" altLang="zh-TW" sz="1000" i="1" dirty="0">
                <a:latin typeface="Times New Roman" pitchFamily="18" charset="0"/>
                <a:cs typeface="Times New Roman" pitchFamily="18" charset="0"/>
              </a:rPr>
              <a:t>IFCC </a:t>
            </a:r>
            <a:r>
              <a:rPr lang="zh-TW" altLang="en-US" sz="1000" dirty="0"/>
              <a:t>提出的，</a:t>
            </a:r>
            <a:r>
              <a:rPr lang="en-US" altLang="zh-TW" sz="1000" i="1" dirty="0">
                <a:latin typeface="Times New Roman" pitchFamily="18" charset="0"/>
                <a:cs typeface="Times New Roman" pitchFamily="18" charset="0"/>
              </a:rPr>
              <a:t>CLSI </a:t>
            </a:r>
            <a:r>
              <a:rPr lang="zh-TW" altLang="en-US" sz="1000" dirty="0"/>
              <a:t>在其基礎上進行了歸納總結，</a:t>
            </a:r>
            <a:r>
              <a:rPr lang="en-US" altLang="zh-TW" sz="800" dirty="0"/>
              <a:t>1979</a:t>
            </a:r>
            <a:r>
              <a:rPr lang="zh-TW" altLang="en-US" sz="800" dirty="0"/>
              <a:t>～</a:t>
            </a:r>
            <a:r>
              <a:rPr lang="en-US" altLang="zh-TW" sz="800" dirty="0"/>
              <a:t>1987</a:t>
            </a:r>
            <a:r>
              <a:rPr lang="zh-TW" altLang="en-US" sz="1000" dirty="0"/>
              <a:t>年間，</a:t>
            </a:r>
            <a:r>
              <a:rPr lang="en-US" altLang="zh-TW" sz="1000" i="1" dirty="0">
                <a:latin typeface="Times New Roman" pitchFamily="18" charset="0"/>
                <a:cs typeface="Times New Roman" pitchFamily="18" charset="0"/>
              </a:rPr>
              <a:t>IFCC </a:t>
            </a:r>
            <a:r>
              <a:rPr lang="zh-TW" altLang="en-US" sz="1000" dirty="0"/>
              <a:t>發佈了</a:t>
            </a:r>
            <a:r>
              <a:rPr lang="zh-CN" altLang="en-US" sz="1000" dirty="0"/>
              <a:t>六</a:t>
            </a:r>
            <a:r>
              <a:rPr lang="zh-TW" altLang="en-US" sz="1000" dirty="0"/>
              <a:t>個關於參考區間制訂的原理和方法的檔</a:t>
            </a:r>
            <a:r>
              <a:rPr lang="zh-CN" altLang="en-US" sz="1000" dirty="0"/>
              <a:t>，</a:t>
            </a:r>
            <a:r>
              <a:rPr lang="zh-TW" altLang="en-US" sz="1000" dirty="0"/>
              <a:t>成為參考區間制訂的依據，</a:t>
            </a:r>
            <a:r>
              <a:rPr lang="en-US" altLang="zh-TW" sz="800" dirty="0"/>
              <a:t>1992</a:t>
            </a:r>
            <a:r>
              <a:rPr lang="zh-TW" altLang="en-US" sz="1000" dirty="0"/>
              <a:t>年</a:t>
            </a:r>
            <a:r>
              <a:rPr lang="en-US" altLang="zh-TW" sz="800" dirty="0"/>
              <a:t>3</a:t>
            </a:r>
            <a:r>
              <a:rPr lang="zh-TW" altLang="en-US" sz="1000" dirty="0"/>
              <a:t>月</a:t>
            </a:r>
            <a:r>
              <a:rPr lang="en-US" altLang="zh-TW" sz="1000" i="1" dirty="0">
                <a:latin typeface="Times New Roman" pitchFamily="18" charset="0"/>
                <a:cs typeface="Times New Roman" pitchFamily="18" charset="0"/>
              </a:rPr>
              <a:t>CLSI</a:t>
            </a:r>
            <a:r>
              <a:rPr lang="en-US" altLang="zh-TW" sz="1000" dirty="0"/>
              <a:t> </a:t>
            </a:r>
            <a:r>
              <a:rPr lang="zh-TW" altLang="en-US" sz="1000" dirty="0"/>
              <a:t>發表了關於參考區間制訂的指南檔</a:t>
            </a:r>
            <a:r>
              <a:rPr lang="en-US" altLang="zh-TW" sz="1000" dirty="0"/>
              <a:t>《</a:t>
            </a:r>
            <a:r>
              <a:rPr lang="zh-TW" altLang="en-US" sz="1000" dirty="0"/>
              <a:t>臨床實驗室如何定義和判定參考區間：批准指南</a:t>
            </a:r>
            <a:r>
              <a:rPr lang="en-US" altLang="zh-TW" sz="1000" dirty="0"/>
              <a:t>》</a:t>
            </a:r>
            <a:r>
              <a:rPr lang="zh-TW" altLang="en-US" sz="1000" dirty="0"/>
              <a:t>試行版，</a:t>
            </a:r>
            <a:r>
              <a:rPr lang="en-US" altLang="zh-TW" sz="800" dirty="0"/>
              <a:t>1995</a:t>
            </a:r>
            <a:r>
              <a:rPr lang="zh-TW" altLang="en-US" sz="1000" dirty="0"/>
              <a:t>年</a:t>
            </a:r>
            <a:r>
              <a:rPr lang="en-US" altLang="zh-TW" sz="800" dirty="0"/>
              <a:t>6</a:t>
            </a:r>
            <a:r>
              <a:rPr lang="zh-TW" altLang="en-US" sz="1000" dirty="0"/>
              <a:t>月發表了正式版，並於</a:t>
            </a:r>
            <a:r>
              <a:rPr lang="en-US" altLang="zh-TW" sz="800" dirty="0"/>
              <a:t>2001</a:t>
            </a:r>
            <a:r>
              <a:rPr lang="zh-TW" altLang="en-US" sz="1000" dirty="0"/>
              <a:t>年再次進行了修訂；</a:t>
            </a:r>
            <a:endParaRPr lang="zh-CN" altLang="en-US" sz="1000" dirty="0">
              <a:ea typeface="宋体" pitchFamily="2" charset="-122"/>
            </a:endParaRP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2043388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10</a:t>
            </a:fld>
            <a:endParaRPr lang="en-US" altLang="zh-CN" dirty="0"/>
          </a:p>
        </p:txBody>
      </p:sp>
    </p:spTree>
    <p:extLst>
      <p:ext uri="{BB962C8B-B14F-4D97-AF65-F5344CB8AC3E}">
        <p14:creationId xmlns:p14="http://schemas.microsoft.com/office/powerpoint/2010/main" val="383125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11</a:t>
            </a:fld>
            <a:endParaRPr lang="en-US" altLang="zh-CN" dirty="0"/>
          </a:p>
        </p:txBody>
      </p:sp>
    </p:spTree>
    <p:extLst>
      <p:ext uri="{BB962C8B-B14F-4D97-AF65-F5344CB8AC3E}">
        <p14:creationId xmlns:p14="http://schemas.microsoft.com/office/powerpoint/2010/main" val="1838249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12</a:t>
            </a:fld>
            <a:endParaRPr lang="en-US" altLang="zh-CN" dirty="0"/>
          </a:p>
        </p:txBody>
      </p:sp>
    </p:spTree>
    <p:extLst>
      <p:ext uri="{BB962C8B-B14F-4D97-AF65-F5344CB8AC3E}">
        <p14:creationId xmlns:p14="http://schemas.microsoft.com/office/powerpoint/2010/main" val="2529616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13</a:t>
            </a:fld>
            <a:endParaRPr lang="en-US" altLang="zh-CN" dirty="0"/>
          </a:p>
        </p:txBody>
      </p:sp>
    </p:spTree>
    <p:extLst>
      <p:ext uri="{BB962C8B-B14F-4D97-AF65-F5344CB8AC3E}">
        <p14:creationId xmlns:p14="http://schemas.microsoft.com/office/powerpoint/2010/main" val="3228442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14</a:t>
            </a:fld>
            <a:endParaRPr lang="en-US" altLang="zh-CN" dirty="0"/>
          </a:p>
        </p:txBody>
      </p:sp>
    </p:spTree>
    <p:extLst>
      <p:ext uri="{BB962C8B-B14F-4D97-AF65-F5344CB8AC3E}">
        <p14:creationId xmlns:p14="http://schemas.microsoft.com/office/powerpoint/2010/main" val="4272817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xfrm>
            <a:off x="381000" y="685800"/>
            <a:ext cx="6096000" cy="3429000"/>
          </a:xfrm>
          <a:ln/>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Barnett </a:t>
            </a:r>
            <a:r>
              <a:rPr lang="zh-CN" altLang="en-US" dirty="0">
                <a:latin typeface="Arial" pitchFamily="34" charset="0"/>
                <a:ea typeface="宋体" pitchFamily="2" charset="-122"/>
              </a:rPr>
              <a:t>和 </a:t>
            </a:r>
            <a:r>
              <a:rPr lang="en-US" altLang="zh-CN" dirty="0" err="1">
                <a:latin typeface="Arial" pitchFamily="34" charset="0"/>
                <a:ea typeface="宋体" pitchFamily="2" charset="-122"/>
              </a:rPr>
              <a:t>Westgard</a:t>
            </a:r>
            <a:r>
              <a:rPr lang="en-US" altLang="zh-CN" dirty="0">
                <a:latin typeface="Arial" pitchFamily="34" charset="0"/>
                <a:ea typeface="宋体" pitchFamily="2" charset="-122"/>
              </a:rPr>
              <a:t> </a:t>
            </a:r>
            <a:r>
              <a:rPr lang="zh-CN" altLang="en-US" dirty="0">
                <a:latin typeface="Arial" pitchFamily="34" charset="0"/>
                <a:ea typeface="宋体" pitchFamily="2" charset="-122"/>
              </a:rPr>
              <a:t>建議常規分析方法的變異係數不應超過 </a:t>
            </a:r>
            <a:r>
              <a:rPr lang="en-US" altLang="zh-CN" dirty="0">
                <a:latin typeface="Arial" pitchFamily="34" charset="0"/>
                <a:ea typeface="宋体" pitchFamily="2" charset="-122"/>
              </a:rPr>
              <a:t>CLIA’88</a:t>
            </a:r>
            <a:r>
              <a:rPr lang="zh-CN" altLang="en-US" dirty="0">
                <a:latin typeface="Arial" pitchFamily="34" charset="0"/>
                <a:ea typeface="宋体" pitchFamily="2" charset="-122"/>
              </a:rPr>
              <a:t>的 </a:t>
            </a:r>
            <a:r>
              <a:rPr lang="en-US" altLang="zh-CN" dirty="0">
                <a:latin typeface="Arial" pitchFamily="34" charset="0"/>
                <a:ea typeface="宋体" pitchFamily="2" charset="-122"/>
              </a:rPr>
              <a:t>1/4 </a:t>
            </a:r>
            <a:r>
              <a:rPr lang="zh-CN" altLang="en-US" dirty="0">
                <a:latin typeface="Arial" pitchFamily="34" charset="0"/>
                <a:ea typeface="宋体" pitchFamily="2" charset="-122"/>
              </a:rPr>
              <a:t>界限，這樣可以給偏倚留有餘地，並可以給質控方案的設計留有更大餘地。</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歐洲工作小組推薦使用，精密度目標是，</a:t>
            </a:r>
            <a:r>
              <a:rPr lang="en-US" altLang="zh-CN" dirty="0">
                <a:latin typeface="Arial" pitchFamily="34" charset="0"/>
                <a:ea typeface="宋体" pitchFamily="2" charset="-122"/>
              </a:rPr>
              <a:t>1/2 </a:t>
            </a:r>
            <a:r>
              <a:rPr lang="zh-CN" altLang="en-US" dirty="0">
                <a:latin typeface="Arial" pitchFamily="34" charset="0"/>
                <a:ea typeface="宋体" pitchFamily="2" charset="-122"/>
              </a:rPr>
              <a:t>的個體內生物變異；對於偏倚，他們推薦的是 </a:t>
            </a:r>
            <a:r>
              <a:rPr lang="en-US" altLang="zh-CN" dirty="0">
                <a:latin typeface="Arial" pitchFamily="34" charset="0"/>
                <a:ea typeface="宋体" pitchFamily="2" charset="-122"/>
              </a:rPr>
              <a:t>1/4 </a:t>
            </a:r>
            <a:r>
              <a:rPr lang="zh-CN" altLang="en-US" dirty="0">
                <a:latin typeface="Arial" pitchFamily="34" charset="0"/>
                <a:ea typeface="宋体" pitchFamily="2" charset="-122"/>
              </a:rPr>
              <a:t>的組生物學變異（包括個體內和個體間總的生物變異），或 </a:t>
            </a:r>
            <a:r>
              <a:rPr lang="en-US" altLang="zh-CN" dirty="0">
                <a:latin typeface="Arial" pitchFamily="34" charset="0"/>
                <a:ea typeface="宋体" pitchFamily="2" charset="-122"/>
              </a:rPr>
              <a:t>1/16 </a:t>
            </a:r>
            <a:r>
              <a:rPr lang="zh-CN" altLang="en-US" dirty="0">
                <a:latin typeface="Arial" pitchFamily="34" charset="0"/>
                <a:ea typeface="宋体" pitchFamily="2" charset="-122"/>
              </a:rPr>
              <a:t>的參考區間，或者是缺乏其它準則時，採用 </a:t>
            </a:r>
            <a:r>
              <a:rPr lang="en-US" altLang="zh-CN" dirty="0">
                <a:latin typeface="Arial" pitchFamily="34" charset="0"/>
                <a:ea typeface="宋体" pitchFamily="2" charset="-122"/>
              </a:rPr>
              <a:t>1/2  </a:t>
            </a:r>
            <a:r>
              <a:rPr lang="zh-CN" altLang="en-US" dirty="0">
                <a:latin typeface="Arial" pitchFamily="34" charset="0"/>
                <a:ea typeface="宋体" pitchFamily="2" charset="-122"/>
              </a:rPr>
              <a:t>的個體內變異。</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zh-CN" altLang="en-US" dirty="0">
                <a:latin typeface="Arial" pitchFamily="34" charset="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採用哪種標準依賴於：使用目的、服務物件的患者群體、試驗的特定應用、以及醫師解釋試驗結果時採用的方式等；</a:t>
            </a:r>
            <a:endParaRPr lang="en-US" altLang="zh-CN" dirty="0">
              <a:latin typeface="Arial" pitchFamily="34" charset="0"/>
              <a:ea typeface="宋体" pitchFamily="2" charset="-122"/>
            </a:endParaRPr>
          </a:p>
          <a:p>
            <a:r>
              <a:rPr lang="zh-CN" altLang="en-US" dirty="0">
                <a:latin typeface="Arial" pitchFamily="34" charset="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a:p>
            <a:r>
              <a:rPr lang="en-US" altLang="zh-CN" dirty="0">
                <a:latin typeface="Arial" pitchFamily="34" charset="0"/>
                <a:ea typeface="宋体" pitchFamily="2" charset="-122"/>
              </a:rPr>
              <a:t>70</a:t>
            </a:r>
            <a:r>
              <a:rPr lang="zh-CN" altLang="zh-CN" dirty="0">
                <a:latin typeface="Arial" pitchFamily="34" charset="0"/>
                <a:ea typeface="宋体" pitchFamily="2" charset="-122"/>
              </a:rPr>
              <a:t>年代由</a:t>
            </a:r>
            <a:r>
              <a:rPr lang="en-US" altLang="zh-CN" dirty="0">
                <a:latin typeface="Arial" pitchFamily="34" charset="0"/>
                <a:ea typeface="宋体" pitchFamily="2" charset="-122"/>
              </a:rPr>
              <a:t> Barnett </a:t>
            </a:r>
            <a:r>
              <a:rPr lang="zh-CN" altLang="zh-CN" dirty="0">
                <a:latin typeface="Arial" pitchFamily="34" charset="0"/>
                <a:ea typeface="宋体" pitchFamily="2" charset="-122"/>
              </a:rPr>
              <a:t>和</a:t>
            </a:r>
            <a:r>
              <a:rPr lang="en-US" altLang="zh-CN" dirty="0">
                <a:latin typeface="Arial" pitchFamily="34" charset="0"/>
                <a:ea typeface="宋体" pitchFamily="2" charset="-122"/>
              </a:rPr>
              <a:t> </a:t>
            </a:r>
            <a:r>
              <a:rPr lang="en-US" altLang="zh-CN" dirty="0" err="1">
                <a:latin typeface="Arial" pitchFamily="34" charset="0"/>
                <a:ea typeface="宋体" pitchFamily="2" charset="-122"/>
              </a:rPr>
              <a:t>Youden</a:t>
            </a:r>
            <a:r>
              <a:rPr lang="en-US" altLang="zh-CN" dirty="0">
                <a:latin typeface="Arial" pitchFamily="34" charset="0"/>
                <a:ea typeface="宋体" pitchFamily="2" charset="-122"/>
              </a:rPr>
              <a:t> </a:t>
            </a:r>
            <a:r>
              <a:rPr lang="zh-CN" altLang="zh-CN" dirty="0">
                <a:latin typeface="Arial" pitchFamily="34" charset="0"/>
                <a:ea typeface="宋体" pitchFamily="2" charset="-122"/>
              </a:rPr>
              <a:t>，首次提出了選擇和評價臨床實驗室的客觀計畫；國際臨床化學聯合會（</a:t>
            </a:r>
            <a:r>
              <a:rPr lang="en-US" altLang="zh-CN" dirty="0">
                <a:latin typeface="Arial" pitchFamily="34" charset="0"/>
                <a:ea typeface="宋体" pitchFamily="2" charset="-122"/>
              </a:rPr>
              <a:t>IFCC</a:t>
            </a:r>
            <a:r>
              <a:rPr lang="zh-CN" altLang="zh-CN" dirty="0">
                <a:latin typeface="Arial" pitchFamily="34" charset="0"/>
                <a:ea typeface="宋体" pitchFamily="2" charset="-122"/>
              </a:rPr>
              <a:t>）提供的檔提供了方法評價名詞術語和哲學思想的一般討論以及它與整個品質保證過程的相互關係；美國臨床和實驗室標準研究院（</a:t>
            </a:r>
            <a:r>
              <a:rPr lang="en-US" altLang="zh-CN" dirty="0">
                <a:latin typeface="Arial" pitchFamily="34" charset="0"/>
                <a:ea typeface="宋体" pitchFamily="2" charset="-122"/>
              </a:rPr>
              <a:t>CLSI</a:t>
            </a:r>
            <a:r>
              <a:rPr lang="zh-CN" altLang="zh-CN" dirty="0">
                <a:latin typeface="Arial" pitchFamily="34" charset="0"/>
                <a:ea typeface="宋体" pitchFamily="2" charset="-122"/>
              </a:rPr>
              <a:t>，原為美國國家臨床實驗室標準化委員會，</a:t>
            </a:r>
            <a:r>
              <a:rPr lang="en-US" altLang="zh-CN" dirty="0">
                <a:latin typeface="Arial" pitchFamily="34" charset="0"/>
                <a:ea typeface="宋体" pitchFamily="2" charset="-122"/>
              </a:rPr>
              <a:t>NCCLS</a:t>
            </a:r>
            <a:r>
              <a:rPr lang="zh-CN" altLang="zh-CN" dirty="0">
                <a:latin typeface="Arial" pitchFamily="34" charset="0"/>
                <a:ea typeface="宋体" pitchFamily="2" charset="-122"/>
              </a:rPr>
              <a:t>）制定了方法評價時，實驗室人員和廠家執行的協同一致系列檔（</a:t>
            </a:r>
            <a:r>
              <a:rPr lang="en-US" altLang="zh-CN" dirty="0">
                <a:latin typeface="Arial" pitchFamily="34" charset="0"/>
                <a:ea typeface="宋体" pitchFamily="2" charset="-122"/>
              </a:rPr>
              <a:t>EP</a:t>
            </a:r>
            <a:r>
              <a:rPr lang="zh-CN" altLang="zh-CN" dirty="0">
                <a:latin typeface="Arial" pitchFamily="34" charset="0"/>
                <a:ea typeface="宋体" pitchFamily="2" charset="-122"/>
              </a:rPr>
              <a:t>）。</a:t>
            </a:r>
          </a:p>
          <a:p>
            <a:endParaRPr lang="en-US" altLang="zh-CN" dirty="0">
              <a:latin typeface="Arial" pitchFamily="34" charset="0"/>
              <a:ea typeface="宋体" pitchFamily="2" charset="-122"/>
            </a:endParaRPr>
          </a:p>
          <a:p>
            <a:r>
              <a:rPr lang="zh-CN" altLang="zh-CN" dirty="0">
                <a:latin typeface="Arial" pitchFamily="34" charset="0"/>
                <a:ea typeface="宋体" pitchFamily="2" charset="-122"/>
              </a:rPr>
              <a:t>與方法或儀器性能相關的特徵包括：準確度、線性範圍、回收率、分析靈敏度、</a:t>
            </a:r>
            <a:r>
              <a:rPr lang="zh-CN" altLang="en-US" dirty="0">
                <a:latin typeface="Arial" pitchFamily="34" charset="0"/>
                <a:ea typeface="宋体" pitchFamily="2" charset="-122"/>
              </a:rPr>
              <a:t>分析特異性（</a:t>
            </a:r>
            <a:r>
              <a:rPr lang="zh-CN" altLang="zh-CN" dirty="0">
                <a:latin typeface="Arial" pitchFamily="34" charset="0"/>
                <a:ea typeface="宋体" pitchFamily="2" charset="-122"/>
              </a:rPr>
              <a:t>幹擾</a:t>
            </a:r>
            <a:r>
              <a:rPr lang="zh-CN" altLang="en-US" dirty="0">
                <a:latin typeface="Arial" pitchFamily="34" charset="0"/>
                <a:ea typeface="宋体" pitchFamily="2" charset="-122"/>
              </a:rPr>
              <a:t>）</a:t>
            </a:r>
            <a:r>
              <a:rPr lang="zh-CN" altLang="zh-CN" dirty="0">
                <a:latin typeface="Arial" pitchFamily="34" charset="0"/>
                <a:ea typeface="宋体" pitchFamily="2" charset="-122"/>
              </a:rPr>
              <a:t>、檢出限、精密度、試劑穩定性、分析過程的</a:t>
            </a:r>
            <a:r>
              <a:rPr lang="zh-CN" altLang="en-US" dirty="0">
                <a:latin typeface="Arial" pitchFamily="34" charset="0"/>
                <a:ea typeface="宋体" pitchFamily="2" charset="-122"/>
              </a:rPr>
              <a:t>「</a:t>
            </a:r>
            <a:r>
              <a:rPr lang="zh-CN" altLang="zh-CN" dirty="0">
                <a:latin typeface="Arial" pitchFamily="34" charset="0"/>
                <a:ea typeface="宋体" pitchFamily="2" charset="-122"/>
              </a:rPr>
              <a:t>穩健性</a:t>
            </a:r>
            <a:r>
              <a:rPr lang="zh-CN" altLang="en-US" dirty="0">
                <a:latin typeface="Arial" pitchFamily="34" charset="0"/>
                <a:ea typeface="宋体" pitchFamily="2" charset="-122"/>
              </a:rPr>
              <a:t>」</a:t>
            </a:r>
            <a:r>
              <a:rPr lang="zh-CN" altLang="zh-CN" dirty="0">
                <a:latin typeface="Arial" pitchFamily="34" charset="0"/>
                <a:ea typeface="宋体" pitchFamily="2" charset="-122"/>
              </a:rPr>
              <a:t>、以及與樣本的交互作用等；</a:t>
            </a:r>
          </a:p>
          <a:p>
            <a:r>
              <a:rPr lang="zh-CN" altLang="zh-CN" dirty="0">
                <a:latin typeface="Arial" pitchFamily="34" charset="0"/>
                <a:ea typeface="宋体" pitchFamily="2" charset="-122"/>
              </a:rPr>
              <a:t>性能要求取決於實驗結果的預期用途或在其醫學上不同的應用，不同的應用可產生不同的準確度和精密度需求。</a:t>
            </a:r>
          </a:p>
          <a:p>
            <a:endParaRPr lang="en-US" altLang="zh-CN" dirty="0">
              <a:latin typeface="Arial" pitchFamily="34" charset="0"/>
              <a:ea typeface="宋体" pitchFamily="2" charset="-122"/>
            </a:endParaRPr>
          </a:p>
          <a:p>
            <a:endParaRPr lang="zh-CN" altLang="en-US"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440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2480B00-D8E2-4977-A74B-846DF020222B}" type="slidenum">
              <a:rPr lang="en-US" altLang="zh-CN" smtClean="0"/>
              <a:pPr eaLnBrk="1" hangingPunct="1"/>
              <a:t>15</a:t>
            </a:fld>
            <a:endParaRPr lang="en-US" altLang="zh-CN" dirty="0"/>
          </a:p>
        </p:txBody>
      </p:sp>
    </p:spTree>
    <p:extLst>
      <p:ext uri="{BB962C8B-B14F-4D97-AF65-F5344CB8AC3E}">
        <p14:creationId xmlns:p14="http://schemas.microsoft.com/office/powerpoint/2010/main" val="64236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16</a:t>
            </a:fld>
            <a:endParaRPr lang="en-US" altLang="zh-CN" dirty="0"/>
          </a:p>
        </p:txBody>
      </p:sp>
    </p:spTree>
    <p:extLst>
      <p:ext uri="{BB962C8B-B14F-4D97-AF65-F5344CB8AC3E}">
        <p14:creationId xmlns:p14="http://schemas.microsoft.com/office/powerpoint/2010/main" val="2521205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17</a:t>
            </a:fld>
            <a:endParaRPr lang="en-US" altLang="zh-CN" dirty="0"/>
          </a:p>
        </p:txBody>
      </p:sp>
    </p:spTree>
    <p:extLst>
      <p:ext uri="{BB962C8B-B14F-4D97-AF65-F5344CB8AC3E}">
        <p14:creationId xmlns:p14="http://schemas.microsoft.com/office/powerpoint/2010/main" val="3576761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18</a:t>
            </a:fld>
            <a:endParaRPr lang="en-US" altLang="zh-CN" dirty="0"/>
          </a:p>
        </p:txBody>
      </p:sp>
    </p:spTree>
    <p:extLst>
      <p:ext uri="{BB962C8B-B14F-4D97-AF65-F5344CB8AC3E}">
        <p14:creationId xmlns:p14="http://schemas.microsoft.com/office/powerpoint/2010/main" val="260545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19</a:t>
            </a:fld>
            <a:endParaRPr lang="en-US" altLang="zh-CN" dirty="0"/>
          </a:p>
        </p:txBody>
      </p:sp>
    </p:spTree>
    <p:extLst>
      <p:ext uri="{BB962C8B-B14F-4D97-AF65-F5344CB8AC3E}">
        <p14:creationId xmlns:p14="http://schemas.microsoft.com/office/powerpoint/2010/main" val="2604913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a:t>
            </a:fld>
            <a:endParaRPr lang="en-US" altLang="zh-CN" dirty="0"/>
          </a:p>
        </p:txBody>
      </p:sp>
    </p:spTree>
    <p:extLst>
      <p:ext uri="{BB962C8B-B14F-4D97-AF65-F5344CB8AC3E}">
        <p14:creationId xmlns:p14="http://schemas.microsoft.com/office/powerpoint/2010/main" val="2752247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20</a:t>
            </a:fld>
            <a:endParaRPr lang="en-US" altLang="zh-CN" dirty="0"/>
          </a:p>
        </p:txBody>
      </p:sp>
    </p:spTree>
    <p:extLst>
      <p:ext uri="{BB962C8B-B14F-4D97-AF65-F5344CB8AC3E}">
        <p14:creationId xmlns:p14="http://schemas.microsoft.com/office/powerpoint/2010/main" val="951587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6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9EC8576-16CC-4013-8422-8CB0B6FA8F39}" type="slidenum">
              <a:rPr lang="en-US" altLang="zh-CN">
                <a:solidFill>
                  <a:schemeClr val="tx1"/>
                </a:solidFill>
              </a:rPr>
              <a:pPr algn="r" eaLnBrk="1" hangingPunct="1"/>
              <a:t>21</a:t>
            </a:fld>
            <a:endParaRPr lang="en-US" altLang="zh-CN" dirty="0">
              <a:solidFill>
                <a:schemeClr val="tx1"/>
              </a:solidFill>
            </a:endParaRPr>
          </a:p>
        </p:txBody>
      </p:sp>
      <p:sp>
        <p:nvSpPr>
          <p:cNvPr id="346115" name="Rectangle 2"/>
          <p:cNvSpPr>
            <a:spLocks noGrp="1" noRot="1" noChangeAspect="1" noChangeArrowheads="1" noTextEdit="1"/>
          </p:cNvSpPr>
          <p:nvPr>
            <p:ph type="sldImg"/>
          </p:nvPr>
        </p:nvSpPr>
        <p:spPr>
          <a:xfrm>
            <a:off x="381000" y="685800"/>
            <a:ext cx="6096000" cy="3429000"/>
          </a:xfrm>
        </p:spPr>
      </p:sp>
      <p:sp>
        <p:nvSpPr>
          <p:cNvPr id="346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marL="0" marR="0" indent="0" algn="l" defTabSz="914400" rtl="0" eaLnBrk="1" fontAlgn="base" latinLnBrk="0" hangingPunct="1">
              <a:lnSpc>
                <a:spcPct val="100000"/>
              </a:lnSpc>
              <a:spcBef>
                <a:spcPct val="0"/>
              </a:spcBef>
              <a:spcAft>
                <a:spcPct val="0"/>
              </a:spcAft>
              <a:buClrTx/>
              <a:buSzTx/>
              <a:buFontTx/>
              <a:buNone/>
              <a:tabLst/>
              <a:defRPr/>
            </a:pPr>
            <a:r>
              <a:rPr lang="zh-TW" altLang="en-US" sz="1200" dirty="0">
                <a:solidFill>
                  <a:schemeClr val="tx1"/>
                </a:solidFill>
              </a:rPr>
              <a:t>∀  </a:t>
            </a:r>
            <a:r>
              <a:rPr lang="en-US" altLang="zh-TW" sz="1200" dirty="0">
                <a:solidFill>
                  <a:schemeClr val="tx1"/>
                </a:solidFill>
              </a:rPr>
              <a:t>— </a:t>
            </a:r>
            <a:r>
              <a:rPr lang="zh-TW" altLang="en-US" sz="1200" dirty="0">
                <a:solidFill>
                  <a:schemeClr val="tx1"/>
                </a:solidFill>
              </a:rPr>
              <a:t>「任意」符號，表示集合中任意取值；</a:t>
            </a:r>
          </a:p>
          <a:p>
            <a:pPr marL="0" marR="0" indent="0" algn="l" defTabSz="914400" rtl="0" eaLnBrk="1" fontAlgn="base" latinLnBrk="0" hangingPunct="1">
              <a:lnSpc>
                <a:spcPct val="100000"/>
              </a:lnSpc>
              <a:spcBef>
                <a:spcPct val="0"/>
              </a:spcBef>
              <a:spcAft>
                <a:spcPct val="0"/>
              </a:spcAft>
              <a:buClrTx/>
              <a:buSzTx/>
              <a:buFontTx/>
              <a:buNone/>
              <a:tabLst/>
              <a:defRPr/>
            </a:pPr>
            <a:endParaRPr lang="en-US" altLang="zh-CN" sz="1200" dirty="0">
              <a:solidFill>
                <a:schemeClr val="tx1"/>
              </a:solidFill>
            </a:endParaRPr>
          </a:p>
        </p:txBody>
      </p:sp>
    </p:spTree>
    <p:extLst>
      <p:ext uri="{BB962C8B-B14F-4D97-AF65-F5344CB8AC3E}">
        <p14:creationId xmlns:p14="http://schemas.microsoft.com/office/powerpoint/2010/main" val="2699059757"/>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9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CD466AE-F6F0-4649-BF21-15D2AC52D7E3}" type="slidenum">
              <a:rPr lang="en-US" altLang="zh-CN">
                <a:solidFill>
                  <a:schemeClr val="tx1"/>
                </a:solidFill>
              </a:rPr>
              <a:pPr algn="r" eaLnBrk="1" hangingPunct="1"/>
              <a:t>22</a:t>
            </a:fld>
            <a:endParaRPr lang="en-US" altLang="zh-CN" dirty="0">
              <a:solidFill>
                <a:schemeClr val="tx1"/>
              </a:solidFill>
            </a:endParaRPr>
          </a:p>
        </p:txBody>
      </p:sp>
      <p:sp>
        <p:nvSpPr>
          <p:cNvPr id="349187" name="Rectangle 2"/>
          <p:cNvSpPr>
            <a:spLocks noGrp="1" noRot="1" noChangeAspect="1" noChangeArrowheads="1" noTextEdit="1"/>
          </p:cNvSpPr>
          <p:nvPr>
            <p:ph type="sldImg"/>
          </p:nvPr>
        </p:nvSpPr>
        <p:spPr>
          <a:xfrm>
            <a:off x="381000" y="685800"/>
            <a:ext cx="6096000" cy="3429000"/>
          </a:xfrm>
        </p:spPr>
      </p:sp>
      <p:sp>
        <p:nvSpPr>
          <p:cNvPr id="349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136939612"/>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 </a:t>
            </a:r>
            <a:r>
              <a:rPr lang="zh-CN" altLang="en-US" dirty="0">
                <a:ea typeface="宋体" pitchFamily="2" charset="-122"/>
              </a:rPr>
              <a:t>：是 恆等 符號，是指 恆等於 的意思。</a:t>
            </a:r>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23</a:t>
            </a:fld>
            <a:endParaRPr lang="en-US" altLang="zh-CN" dirty="0"/>
          </a:p>
        </p:txBody>
      </p:sp>
    </p:spTree>
    <p:extLst>
      <p:ext uri="{BB962C8B-B14F-4D97-AF65-F5344CB8AC3E}">
        <p14:creationId xmlns:p14="http://schemas.microsoft.com/office/powerpoint/2010/main" val="2052627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24</a:t>
            </a:fld>
            <a:endParaRPr lang="en-US" altLang="zh-CN" dirty="0"/>
          </a:p>
        </p:txBody>
      </p:sp>
    </p:spTree>
    <p:extLst>
      <p:ext uri="{BB962C8B-B14F-4D97-AF65-F5344CB8AC3E}">
        <p14:creationId xmlns:p14="http://schemas.microsoft.com/office/powerpoint/2010/main" val="3710702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25</a:t>
            </a:fld>
            <a:endParaRPr lang="en-US" altLang="zh-CN" dirty="0"/>
          </a:p>
        </p:txBody>
      </p:sp>
    </p:spTree>
    <p:extLst>
      <p:ext uri="{BB962C8B-B14F-4D97-AF65-F5344CB8AC3E}">
        <p14:creationId xmlns:p14="http://schemas.microsoft.com/office/powerpoint/2010/main" val="2020446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26</a:t>
            </a:fld>
            <a:endParaRPr lang="en-US" altLang="zh-CN" dirty="0"/>
          </a:p>
        </p:txBody>
      </p:sp>
    </p:spTree>
    <p:extLst>
      <p:ext uri="{BB962C8B-B14F-4D97-AF65-F5344CB8AC3E}">
        <p14:creationId xmlns:p14="http://schemas.microsoft.com/office/powerpoint/2010/main" val="1122071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27</a:t>
            </a:fld>
            <a:endParaRPr lang="en-US" altLang="zh-CN" dirty="0"/>
          </a:p>
        </p:txBody>
      </p:sp>
    </p:spTree>
    <p:extLst>
      <p:ext uri="{BB962C8B-B14F-4D97-AF65-F5344CB8AC3E}">
        <p14:creationId xmlns:p14="http://schemas.microsoft.com/office/powerpoint/2010/main" val="2496503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28</a:t>
            </a:fld>
            <a:endParaRPr lang="en-US" altLang="zh-CN" dirty="0"/>
          </a:p>
        </p:txBody>
      </p:sp>
    </p:spTree>
    <p:extLst>
      <p:ext uri="{BB962C8B-B14F-4D97-AF65-F5344CB8AC3E}">
        <p14:creationId xmlns:p14="http://schemas.microsoft.com/office/powerpoint/2010/main" val="232635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zh-CN" altLang="en-US" dirty="0">
                <a:ea typeface="宋体" pitchFamily="2" charset="-122"/>
              </a:rPr>
              <a:t>只要檢測人群不變，分析前程式沒有改變並且</a:t>
            </a:r>
          </a:p>
          <a:p>
            <a:r>
              <a:rPr lang="zh-CN" altLang="en-US" dirty="0">
                <a:ea typeface="宋体" pitchFamily="2" charset="-122"/>
              </a:rPr>
              <a:t>方法比對研究已證明兩方法之間存在可比性，那麼</a:t>
            </a:r>
          </a:p>
          <a:p>
            <a:r>
              <a:rPr lang="zh-CN" altLang="en-US" dirty="0">
                <a:ea typeface="宋体" pitchFamily="2" charset="-122"/>
              </a:rPr>
              <a:t>從本質上講可以接受現有參考區間的簡單轉換。</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29</a:t>
            </a:fld>
            <a:endParaRPr lang="en-US" altLang="zh-CN" dirty="0"/>
          </a:p>
        </p:txBody>
      </p:sp>
    </p:spTree>
    <p:extLst>
      <p:ext uri="{BB962C8B-B14F-4D97-AF65-F5344CB8AC3E}">
        <p14:creationId xmlns:p14="http://schemas.microsoft.com/office/powerpoint/2010/main" val="534135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3</a:t>
            </a:fld>
            <a:endParaRPr lang="en-US" altLang="zh-CN" dirty="0"/>
          </a:p>
        </p:txBody>
      </p:sp>
    </p:spTree>
    <p:extLst>
      <p:ext uri="{BB962C8B-B14F-4D97-AF65-F5344CB8AC3E}">
        <p14:creationId xmlns:p14="http://schemas.microsoft.com/office/powerpoint/2010/main" val="204301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4</a:t>
            </a:fld>
            <a:endParaRPr lang="en-US" altLang="zh-CN" dirty="0"/>
          </a:p>
        </p:txBody>
      </p:sp>
    </p:spTree>
    <p:extLst>
      <p:ext uri="{BB962C8B-B14F-4D97-AF65-F5344CB8AC3E}">
        <p14:creationId xmlns:p14="http://schemas.microsoft.com/office/powerpoint/2010/main" val="1528519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a:t>
            </a:r>
            <a:r>
              <a:rPr lang="zh-CN" altLang="en-US" dirty="0">
                <a:ea typeface="宋体" pitchFamily="2" charset="-122"/>
              </a:rPr>
              <a:t>血液學檢驗常規專案生物變異的研究</a:t>
            </a:r>
            <a:r>
              <a:rPr lang="en-US" altLang="zh-CN" dirty="0">
                <a:ea typeface="宋体" pitchFamily="2" charset="-122"/>
              </a:rPr>
              <a:t>》</a:t>
            </a:r>
            <a:r>
              <a:rPr lang="zh-CN" altLang="en-US" dirty="0">
                <a:ea typeface="宋体" pitchFamily="2" charset="-122"/>
              </a:rPr>
              <a:t>，碩士學位論文，北京協和醫學院，衛生部臨床檢驗中心，吳際，</a:t>
            </a:r>
            <a:endParaRPr lang="en-US" altLang="zh-CN" dirty="0">
              <a:ea typeface="宋体" pitchFamily="2" charset="-122"/>
            </a:endParaRPr>
          </a:p>
          <a:p>
            <a:r>
              <a:rPr lang="zh-CN" altLang="en-US" dirty="0">
                <a:ea typeface="宋体" pitchFamily="2" charset="-122"/>
              </a:rPr>
              <a:t>指導教師：申子瑜，學科專業：臨床檢驗診斷學，研究方向：臨床血液學檢驗標準化與品質控制，完成日期：</a:t>
            </a:r>
            <a:r>
              <a:rPr lang="zh-CN" altLang="en-US" baseline="0" dirty="0">
                <a:ea typeface="宋体" pitchFamily="2" charset="-122"/>
              </a:rPr>
              <a:t> </a:t>
            </a:r>
            <a:r>
              <a:rPr lang="en-US" altLang="zh-CN" baseline="0" dirty="0">
                <a:ea typeface="宋体" pitchFamily="2" charset="-122"/>
              </a:rPr>
              <a:t>2013.5</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5</a:t>
            </a:fld>
            <a:endParaRPr lang="en-US" altLang="zh-CN" dirty="0"/>
          </a:p>
        </p:txBody>
      </p:sp>
    </p:spTree>
    <p:extLst>
      <p:ext uri="{BB962C8B-B14F-4D97-AF65-F5344CB8AC3E}">
        <p14:creationId xmlns:p14="http://schemas.microsoft.com/office/powerpoint/2010/main" val="284958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a:t>
            </a:r>
            <a:r>
              <a:rPr lang="zh-CN" altLang="en-US" dirty="0">
                <a:ea typeface="宋体" pitchFamily="2" charset="-122"/>
              </a:rPr>
              <a:t>血液學檢驗常規專案生物變異的研究</a:t>
            </a:r>
            <a:r>
              <a:rPr lang="en-US" altLang="zh-CN" dirty="0">
                <a:ea typeface="宋体" pitchFamily="2" charset="-122"/>
              </a:rPr>
              <a:t>》</a:t>
            </a:r>
            <a:r>
              <a:rPr lang="zh-CN" altLang="en-US" dirty="0">
                <a:ea typeface="宋体" pitchFamily="2" charset="-122"/>
              </a:rPr>
              <a:t>，碩士學位論文，北京協和醫學院，衛生部臨床檢驗中心，吳際，</a:t>
            </a:r>
            <a:endParaRPr lang="en-US" altLang="zh-CN" dirty="0">
              <a:ea typeface="宋体" pitchFamily="2" charset="-122"/>
            </a:endParaRPr>
          </a:p>
          <a:p>
            <a:r>
              <a:rPr lang="zh-CN" altLang="en-US" dirty="0">
                <a:ea typeface="宋体" pitchFamily="2" charset="-122"/>
              </a:rPr>
              <a:t>指導教師：申子瑜，學科專業：臨床檢驗診斷學，研究方向：臨床血液學檢驗標準化與品質控制，完成日期：</a:t>
            </a:r>
            <a:r>
              <a:rPr lang="zh-CN" altLang="en-US" baseline="0" dirty="0">
                <a:ea typeface="宋体" pitchFamily="2" charset="-122"/>
              </a:rPr>
              <a:t> </a:t>
            </a:r>
            <a:r>
              <a:rPr lang="en-US" altLang="zh-CN" baseline="0" dirty="0">
                <a:ea typeface="宋体" pitchFamily="2" charset="-122"/>
              </a:rPr>
              <a:t>2013.5</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6</a:t>
            </a:fld>
            <a:endParaRPr lang="en-US" altLang="zh-CN" dirty="0"/>
          </a:p>
        </p:txBody>
      </p:sp>
    </p:spTree>
    <p:extLst>
      <p:ext uri="{BB962C8B-B14F-4D97-AF65-F5344CB8AC3E}">
        <p14:creationId xmlns:p14="http://schemas.microsoft.com/office/powerpoint/2010/main" val="2849588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a:t>
            </a:r>
            <a:r>
              <a:rPr lang="zh-CN" altLang="en-US" dirty="0">
                <a:ea typeface="宋体" pitchFamily="2" charset="-122"/>
              </a:rPr>
              <a:t>血液學檢驗常規專案生物變異的研究</a:t>
            </a:r>
            <a:r>
              <a:rPr lang="en-US" altLang="zh-CN" dirty="0">
                <a:ea typeface="宋体" pitchFamily="2" charset="-122"/>
              </a:rPr>
              <a:t>》</a:t>
            </a:r>
            <a:r>
              <a:rPr lang="zh-CN" altLang="en-US" dirty="0">
                <a:ea typeface="宋体" pitchFamily="2" charset="-122"/>
              </a:rPr>
              <a:t>，碩士學位論文，北京協和醫學院，衛生部臨床檢驗中心，吳際，</a:t>
            </a:r>
            <a:endParaRPr lang="en-US" altLang="zh-CN" dirty="0">
              <a:ea typeface="宋体" pitchFamily="2" charset="-122"/>
            </a:endParaRPr>
          </a:p>
          <a:p>
            <a:r>
              <a:rPr lang="zh-CN" altLang="en-US" dirty="0">
                <a:ea typeface="宋体" pitchFamily="2" charset="-122"/>
              </a:rPr>
              <a:t>指導教師：申子瑜，學科專業：臨床檢驗診斷學，研究方向：臨床血液學檢驗標準化與品質控制，完成日期：</a:t>
            </a:r>
            <a:r>
              <a:rPr lang="zh-CN" altLang="en-US" baseline="0" dirty="0">
                <a:ea typeface="宋体" pitchFamily="2" charset="-122"/>
              </a:rPr>
              <a:t> </a:t>
            </a:r>
            <a:r>
              <a:rPr lang="en-US" altLang="zh-CN" baseline="0" dirty="0">
                <a:ea typeface="宋体" pitchFamily="2" charset="-122"/>
              </a:rPr>
              <a:t>2013.5</a:t>
            </a:r>
            <a:endParaRPr lang="en-US" altLang="zh-CN" dirty="0">
              <a:ea typeface="宋体" pitchFamily="2" charset="-122"/>
            </a:endParaRPr>
          </a:p>
          <a:p>
            <a:r>
              <a:rPr lang="en-US" altLang="zh-CN" sz="1200" kern="1200" dirty="0">
                <a:solidFill>
                  <a:schemeClr val="tx1"/>
                </a:solidFill>
                <a:effectLst/>
                <a:latin typeface="Arial" charset="0"/>
                <a:ea typeface="宋体" charset="-122"/>
                <a:cs typeface="+mn-cs"/>
              </a:rPr>
              <a:t>HORIBA -</a:t>
            </a:r>
            <a:r>
              <a:rPr lang="zh-CN" altLang="zh-CN" sz="1200" kern="1200" dirty="0">
                <a:solidFill>
                  <a:schemeClr val="tx1"/>
                </a:solidFill>
                <a:effectLst/>
                <a:latin typeface="Arial" charset="0"/>
                <a:ea typeface="宋体" charset="-122"/>
                <a:cs typeface="+mn-cs"/>
              </a:rPr>
              <a:t>日本 堀場集團，</a:t>
            </a:r>
            <a:r>
              <a:rPr lang="en-US" altLang="zh-CN" sz="1200" kern="1200" dirty="0">
                <a:solidFill>
                  <a:schemeClr val="tx1"/>
                </a:solidFill>
                <a:effectLst/>
                <a:latin typeface="Arial" charset="0"/>
                <a:ea typeface="宋体" charset="-122"/>
                <a:cs typeface="+mn-cs"/>
              </a:rPr>
              <a:t>ABX – </a:t>
            </a:r>
            <a:r>
              <a:rPr lang="zh-CN" altLang="zh-CN" sz="1200" kern="1200" dirty="0">
                <a:solidFill>
                  <a:schemeClr val="tx1"/>
                </a:solidFill>
                <a:effectLst/>
                <a:latin typeface="Arial" charset="0"/>
                <a:ea typeface="宋体" charset="-122"/>
                <a:cs typeface="+mn-cs"/>
              </a:rPr>
              <a:t>法國</a:t>
            </a:r>
            <a:r>
              <a:rPr lang="en-US" altLang="zh-CN" sz="1200" b="0" i="0" kern="1200" dirty="0" err="1">
                <a:solidFill>
                  <a:schemeClr val="tx1"/>
                </a:solidFill>
                <a:effectLst/>
                <a:latin typeface="Arial" charset="0"/>
                <a:ea typeface="宋体" charset="-122"/>
                <a:cs typeface="+mn-cs"/>
              </a:rPr>
              <a:t>Jobin</a:t>
            </a:r>
            <a:r>
              <a:rPr lang="en-US" altLang="zh-CN" sz="1200" b="0" i="0" kern="1200" dirty="0">
                <a:solidFill>
                  <a:schemeClr val="tx1"/>
                </a:solidFill>
                <a:effectLst/>
                <a:latin typeface="Arial" charset="0"/>
                <a:ea typeface="宋体" charset="-122"/>
                <a:cs typeface="+mn-cs"/>
              </a:rPr>
              <a:t> </a:t>
            </a:r>
            <a:r>
              <a:rPr lang="en-US" altLang="zh-CN" sz="1200" b="0" i="0" kern="1200" dirty="0" err="1">
                <a:solidFill>
                  <a:schemeClr val="tx1"/>
                </a:solidFill>
                <a:effectLst/>
                <a:latin typeface="Arial" charset="0"/>
                <a:ea typeface="宋体" charset="-122"/>
                <a:cs typeface="+mn-cs"/>
              </a:rPr>
              <a:t>Yvon</a:t>
            </a:r>
            <a:r>
              <a:rPr lang="zh-CN" altLang="zh-CN" sz="1200" kern="1200" dirty="0">
                <a:solidFill>
                  <a:schemeClr val="tx1"/>
                </a:solidFill>
                <a:effectLst/>
                <a:latin typeface="Arial" charset="0"/>
                <a:ea typeface="宋体" charset="-122"/>
                <a:cs typeface="+mn-cs"/>
              </a:rPr>
              <a:t>公司，</a:t>
            </a:r>
            <a:r>
              <a:rPr lang="en-US" altLang="zh-CN" sz="1200" b="0" i="0" kern="1200" dirty="0">
                <a:solidFill>
                  <a:schemeClr val="tx1"/>
                </a:solidFill>
                <a:effectLst/>
                <a:latin typeface="Arial" charset="0"/>
                <a:ea typeface="宋体" charset="-122"/>
                <a:cs typeface="+mn-cs"/>
              </a:rPr>
              <a:t>2009</a:t>
            </a:r>
            <a:r>
              <a:rPr lang="zh-CN" altLang="en-US" sz="1200" b="0" i="0" kern="1200" dirty="0">
                <a:solidFill>
                  <a:schemeClr val="tx1"/>
                </a:solidFill>
                <a:effectLst/>
                <a:latin typeface="Arial" charset="0"/>
                <a:ea typeface="宋体" charset="-122"/>
                <a:cs typeface="+mn-cs"/>
              </a:rPr>
              <a:t>年與</a:t>
            </a:r>
            <a:r>
              <a:rPr lang="en-US" altLang="zh-CN" sz="1200" b="0" i="0" kern="1200" dirty="0">
                <a:solidFill>
                  <a:schemeClr val="tx1"/>
                </a:solidFill>
                <a:effectLst/>
                <a:latin typeface="Arial" charset="0"/>
                <a:ea typeface="宋体" charset="-122"/>
                <a:cs typeface="+mn-cs"/>
              </a:rPr>
              <a:t>HORIBA</a:t>
            </a:r>
            <a:r>
              <a:rPr lang="zh-CN" altLang="en-US" sz="1200" b="0" i="0" kern="1200" dirty="0">
                <a:solidFill>
                  <a:schemeClr val="tx1"/>
                </a:solidFill>
                <a:effectLst/>
                <a:latin typeface="Arial" charset="0"/>
                <a:ea typeface="宋体" charset="-122"/>
                <a:cs typeface="+mn-cs"/>
              </a:rPr>
              <a:t>旗下分析儀器產線正式合併成立</a:t>
            </a:r>
            <a:r>
              <a:rPr lang="en-US" altLang="zh-CN" sz="1200" b="0" i="0" kern="1200" dirty="0">
                <a:solidFill>
                  <a:schemeClr val="tx1"/>
                </a:solidFill>
                <a:effectLst/>
                <a:latin typeface="Arial" charset="0"/>
                <a:ea typeface="宋体" charset="-122"/>
                <a:cs typeface="+mn-cs"/>
              </a:rPr>
              <a:t>HORIBA Scientific(HORIBA</a:t>
            </a:r>
            <a:r>
              <a:rPr lang="zh-CN" altLang="en-US" sz="1200" b="0" i="0" kern="1200" dirty="0">
                <a:solidFill>
                  <a:schemeClr val="tx1"/>
                </a:solidFill>
                <a:effectLst/>
                <a:latin typeface="Arial" charset="0"/>
                <a:ea typeface="宋体" charset="-122"/>
                <a:cs typeface="+mn-cs"/>
              </a:rPr>
              <a:t>科學儀器事業部</a:t>
            </a:r>
            <a:r>
              <a:rPr lang="en-US" altLang="zh-CN" sz="1200" b="0" i="0" kern="1200" dirty="0">
                <a:solidFill>
                  <a:schemeClr val="tx1"/>
                </a:solidFill>
                <a:effectLst/>
                <a:latin typeface="Arial" charset="0"/>
                <a:ea typeface="宋体" charset="-122"/>
                <a:cs typeface="+mn-cs"/>
              </a:rPr>
              <a:t>)</a:t>
            </a:r>
            <a:r>
              <a:rPr lang="zh-CN" altLang="en-US" sz="1200" b="0" i="0" kern="1200" dirty="0">
                <a:solidFill>
                  <a:schemeClr val="tx1"/>
                </a:solidFill>
                <a:effectLst/>
                <a:latin typeface="Arial" charset="0"/>
                <a:ea typeface="宋体" charset="-122"/>
                <a:cs typeface="+mn-cs"/>
              </a:rPr>
              <a:t>，並啟用新標識</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7</a:t>
            </a:fld>
            <a:endParaRPr lang="en-US" altLang="zh-CN" dirty="0"/>
          </a:p>
        </p:txBody>
      </p:sp>
    </p:spTree>
    <p:extLst>
      <p:ext uri="{BB962C8B-B14F-4D97-AF65-F5344CB8AC3E}">
        <p14:creationId xmlns:p14="http://schemas.microsoft.com/office/powerpoint/2010/main" val="2849588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a:t>
            </a:r>
            <a:r>
              <a:rPr lang="zh-CN" altLang="en-US" dirty="0">
                <a:ea typeface="宋体" pitchFamily="2" charset="-122"/>
              </a:rPr>
              <a:t>血液學檢驗常規專案生物變異的研究</a:t>
            </a:r>
            <a:r>
              <a:rPr lang="en-US" altLang="zh-CN" dirty="0">
                <a:ea typeface="宋体" pitchFamily="2" charset="-122"/>
              </a:rPr>
              <a:t>》</a:t>
            </a:r>
            <a:r>
              <a:rPr lang="zh-CN" altLang="en-US" dirty="0">
                <a:ea typeface="宋体" pitchFamily="2" charset="-122"/>
              </a:rPr>
              <a:t>，碩士學位論文，北京協和醫學院，衛生部臨床檢驗中心，吳際，</a:t>
            </a:r>
            <a:endParaRPr lang="en-US" altLang="zh-CN" dirty="0">
              <a:ea typeface="宋体" pitchFamily="2" charset="-122"/>
            </a:endParaRPr>
          </a:p>
          <a:p>
            <a:r>
              <a:rPr lang="zh-CN" altLang="en-US" dirty="0">
                <a:ea typeface="宋体" pitchFamily="2" charset="-122"/>
              </a:rPr>
              <a:t>指導教師：申子瑜，學科專業：臨床檢驗診斷學，研究方向：臨床血液學檢驗標準化與品質控制，完成日期：</a:t>
            </a:r>
            <a:r>
              <a:rPr lang="zh-CN" altLang="en-US" baseline="0" dirty="0">
                <a:ea typeface="宋体" pitchFamily="2" charset="-122"/>
              </a:rPr>
              <a:t> </a:t>
            </a:r>
            <a:r>
              <a:rPr lang="en-US" altLang="zh-CN" baseline="0" dirty="0">
                <a:ea typeface="宋体" pitchFamily="2" charset="-122"/>
              </a:rPr>
              <a:t>2013.5</a:t>
            </a:r>
            <a:endParaRPr lang="en-US" altLang="zh-CN" dirty="0">
              <a:ea typeface="宋体" pitchFamily="2" charset="-122"/>
            </a:endParaRPr>
          </a:p>
          <a:p>
            <a:r>
              <a:rPr lang="en-US" altLang="zh-CN" sz="1200" kern="1200" dirty="0">
                <a:solidFill>
                  <a:schemeClr val="tx1"/>
                </a:solidFill>
                <a:effectLst/>
                <a:latin typeface="Arial" charset="0"/>
                <a:ea typeface="宋体" charset="-122"/>
                <a:cs typeface="+mn-cs"/>
              </a:rPr>
              <a:t>HORIBA -</a:t>
            </a:r>
            <a:r>
              <a:rPr lang="zh-CN" altLang="zh-CN" sz="1200" kern="1200" dirty="0">
                <a:solidFill>
                  <a:schemeClr val="tx1"/>
                </a:solidFill>
                <a:effectLst/>
                <a:latin typeface="Arial" charset="0"/>
                <a:ea typeface="宋体" charset="-122"/>
                <a:cs typeface="+mn-cs"/>
              </a:rPr>
              <a:t>日本 堀場集團，</a:t>
            </a:r>
            <a:r>
              <a:rPr lang="en-US" altLang="zh-CN" sz="1200" kern="1200" dirty="0">
                <a:solidFill>
                  <a:schemeClr val="tx1"/>
                </a:solidFill>
                <a:effectLst/>
                <a:latin typeface="Arial" charset="0"/>
                <a:ea typeface="宋体" charset="-122"/>
                <a:cs typeface="+mn-cs"/>
              </a:rPr>
              <a:t>ABX – </a:t>
            </a:r>
            <a:r>
              <a:rPr lang="zh-CN" altLang="zh-CN" sz="1200" kern="1200" dirty="0">
                <a:solidFill>
                  <a:schemeClr val="tx1"/>
                </a:solidFill>
                <a:effectLst/>
                <a:latin typeface="Arial" charset="0"/>
                <a:ea typeface="宋体" charset="-122"/>
                <a:cs typeface="+mn-cs"/>
              </a:rPr>
              <a:t>法國</a:t>
            </a:r>
            <a:r>
              <a:rPr lang="en-US" altLang="zh-CN" sz="1200" b="0" i="0" kern="1200" dirty="0" err="1">
                <a:solidFill>
                  <a:schemeClr val="tx1"/>
                </a:solidFill>
                <a:effectLst/>
                <a:latin typeface="Arial" charset="0"/>
                <a:ea typeface="宋体" charset="-122"/>
                <a:cs typeface="+mn-cs"/>
              </a:rPr>
              <a:t>Jobin</a:t>
            </a:r>
            <a:r>
              <a:rPr lang="en-US" altLang="zh-CN" sz="1200" b="0" i="0" kern="1200" dirty="0">
                <a:solidFill>
                  <a:schemeClr val="tx1"/>
                </a:solidFill>
                <a:effectLst/>
                <a:latin typeface="Arial" charset="0"/>
                <a:ea typeface="宋体" charset="-122"/>
                <a:cs typeface="+mn-cs"/>
              </a:rPr>
              <a:t> </a:t>
            </a:r>
            <a:r>
              <a:rPr lang="en-US" altLang="zh-CN" sz="1200" b="0" i="0" kern="1200" dirty="0" err="1">
                <a:solidFill>
                  <a:schemeClr val="tx1"/>
                </a:solidFill>
                <a:effectLst/>
                <a:latin typeface="Arial" charset="0"/>
                <a:ea typeface="宋体" charset="-122"/>
                <a:cs typeface="+mn-cs"/>
              </a:rPr>
              <a:t>Yvon</a:t>
            </a:r>
            <a:r>
              <a:rPr lang="zh-CN" altLang="zh-CN" sz="1200" kern="1200" dirty="0">
                <a:solidFill>
                  <a:schemeClr val="tx1"/>
                </a:solidFill>
                <a:effectLst/>
                <a:latin typeface="Arial" charset="0"/>
                <a:ea typeface="宋体" charset="-122"/>
                <a:cs typeface="+mn-cs"/>
              </a:rPr>
              <a:t>公司，</a:t>
            </a:r>
            <a:r>
              <a:rPr lang="en-US" altLang="zh-CN" sz="1200" b="0" i="0" kern="1200" dirty="0">
                <a:solidFill>
                  <a:schemeClr val="tx1"/>
                </a:solidFill>
                <a:effectLst/>
                <a:latin typeface="Arial" charset="0"/>
                <a:ea typeface="宋体" charset="-122"/>
                <a:cs typeface="+mn-cs"/>
              </a:rPr>
              <a:t>2009</a:t>
            </a:r>
            <a:r>
              <a:rPr lang="zh-CN" altLang="en-US" sz="1200" b="0" i="0" kern="1200" dirty="0">
                <a:solidFill>
                  <a:schemeClr val="tx1"/>
                </a:solidFill>
                <a:effectLst/>
                <a:latin typeface="Arial" charset="0"/>
                <a:ea typeface="宋体" charset="-122"/>
                <a:cs typeface="+mn-cs"/>
              </a:rPr>
              <a:t>年與</a:t>
            </a:r>
            <a:r>
              <a:rPr lang="en-US" altLang="zh-CN" sz="1200" b="0" i="0" kern="1200" dirty="0">
                <a:solidFill>
                  <a:schemeClr val="tx1"/>
                </a:solidFill>
                <a:effectLst/>
                <a:latin typeface="Arial" charset="0"/>
                <a:ea typeface="宋体" charset="-122"/>
                <a:cs typeface="+mn-cs"/>
              </a:rPr>
              <a:t>HORIBA</a:t>
            </a:r>
            <a:r>
              <a:rPr lang="zh-CN" altLang="en-US" sz="1200" b="0" i="0" kern="1200" dirty="0">
                <a:solidFill>
                  <a:schemeClr val="tx1"/>
                </a:solidFill>
                <a:effectLst/>
                <a:latin typeface="Arial" charset="0"/>
                <a:ea typeface="宋体" charset="-122"/>
                <a:cs typeface="+mn-cs"/>
              </a:rPr>
              <a:t>旗下分析儀器產線正式合併成立</a:t>
            </a:r>
            <a:r>
              <a:rPr lang="en-US" altLang="zh-CN" sz="1200" b="0" i="0" kern="1200" dirty="0">
                <a:solidFill>
                  <a:schemeClr val="tx1"/>
                </a:solidFill>
                <a:effectLst/>
                <a:latin typeface="Arial" charset="0"/>
                <a:ea typeface="宋体" charset="-122"/>
                <a:cs typeface="+mn-cs"/>
              </a:rPr>
              <a:t>HORIBA Scientific(HORIBA</a:t>
            </a:r>
            <a:r>
              <a:rPr lang="zh-CN" altLang="en-US" sz="1200" b="0" i="0" kern="1200" dirty="0">
                <a:solidFill>
                  <a:schemeClr val="tx1"/>
                </a:solidFill>
                <a:effectLst/>
                <a:latin typeface="Arial" charset="0"/>
                <a:ea typeface="宋体" charset="-122"/>
                <a:cs typeface="+mn-cs"/>
              </a:rPr>
              <a:t>科學儀器事業部</a:t>
            </a:r>
            <a:r>
              <a:rPr lang="en-US" altLang="zh-CN" sz="1200" b="0" i="0" kern="1200" dirty="0">
                <a:solidFill>
                  <a:schemeClr val="tx1"/>
                </a:solidFill>
                <a:effectLst/>
                <a:latin typeface="Arial" charset="0"/>
                <a:ea typeface="宋体" charset="-122"/>
                <a:cs typeface="+mn-cs"/>
              </a:rPr>
              <a:t>)</a:t>
            </a:r>
            <a:r>
              <a:rPr lang="zh-CN" altLang="en-US" sz="1200" b="0" i="0" kern="1200" dirty="0">
                <a:solidFill>
                  <a:schemeClr val="tx1"/>
                </a:solidFill>
                <a:effectLst/>
                <a:latin typeface="Arial" charset="0"/>
                <a:ea typeface="宋体" charset="-122"/>
                <a:cs typeface="+mn-cs"/>
              </a:rPr>
              <a:t>，並啟用新標識</a:t>
            </a:r>
            <a:r>
              <a:rPr lang="zh-CN" altLang="zh-CN" sz="1200" kern="1200" dirty="0">
                <a:solidFill>
                  <a:schemeClr val="tx1"/>
                </a:solidFill>
                <a:effectLst/>
                <a:latin typeface="Arial" charset="0"/>
                <a:ea typeface="宋体" charset="-122"/>
                <a:cs typeface="+mn-cs"/>
              </a:rPr>
              <a:t>。</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8</a:t>
            </a:fld>
            <a:endParaRPr lang="en-US" altLang="zh-CN" dirty="0"/>
          </a:p>
        </p:txBody>
      </p:sp>
    </p:spTree>
    <p:extLst>
      <p:ext uri="{BB962C8B-B14F-4D97-AF65-F5344CB8AC3E}">
        <p14:creationId xmlns:p14="http://schemas.microsoft.com/office/powerpoint/2010/main" val="284958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xfrm>
            <a:off x="381000" y="685800"/>
            <a:ext cx="6096000" cy="3429000"/>
          </a:xfrm>
          <a:ln/>
        </p:spPr>
      </p:sp>
      <p:sp>
        <p:nvSpPr>
          <p:cNvPr id="25603" name="备注占位符 2"/>
          <p:cNvSpPr>
            <a:spLocks noGrp="1"/>
          </p:cNvSpPr>
          <p:nvPr>
            <p:ph type="body" idx="1"/>
          </p:nvPr>
        </p:nvSpPr>
        <p:spPr>
          <a:noFill/>
        </p:spPr>
        <p:txBody>
          <a:bodyPr/>
          <a:lstStyle/>
          <a:p>
            <a:r>
              <a:rPr lang="en-US" altLang="zh-CN" dirty="0">
                <a:ea typeface="宋体" pitchFamily="2" charset="-122"/>
              </a:rPr>
              <a:t>Barnett </a:t>
            </a:r>
            <a:r>
              <a:rPr lang="zh-CN" altLang="en-US" dirty="0">
                <a:ea typeface="宋体" pitchFamily="2" charset="-122"/>
              </a:rPr>
              <a:t>和 </a:t>
            </a:r>
            <a:r>
              <a:rPr lang="en-US" altLang="zh-CN" dirty="0" err="1">
                <a:ea typeface="宋体" pitchFamily="2" charset="-122"/>
              </a:rPr>
              <a:t>Westgard</a:t>
            </a:r>
            <a:r>
              <a:rPr lang="en-US" altLang="zh-CN" dirty="0">
                <a:ea typeface="宋体" pitchFamily="2" charset="-122"/>
              </a:rPr>
              <a:t> </a:t>
            </a:r>
            <a:r>
              <a:rPr lang="zh-CN" altLang="en-US" dirty="0">
                <a:ea typeface="宋体" pitchFamily="2" charset="-122"/>
              </a:rPr>
              <a:t>建議常規分析方法的變異係數不應超過 </a:t>
            </a:r>
            <a:r>
              <a:rPr lang="en-US" altLang="zh-CN" dirty="0">
                <a:ea typeface="宋体" pitchFamily="2" charset="-122"/>
              </a:rPr>
              <a:t>CLIA’88</a:t>
            </a:r>
            <a:r>
              <a:rPr lang="zh-CN" altLang="en-US" dirty="0">
                <a:ea typeface="宋体" pitchFamily="2" charset="-122"/>
              </a:rPr>
              <a:t>的 </a:t>
            </a:r>
            <a:r>
              <a:rPr lang="en-US" altLang="zh-CN" dirty="0">
                <a:ea typeface="宋体" pitchFamily="2" charset="-122"/>
              </a:rPr>
              <a:t>1/4 </a:t>
            </a:r>
            <a:r>
              <a:rPr lang="zh-CN" altLang="en-US" dirty="0">
                <a:ea typeface="宋体" pitchFamily="2" charset="-122"/>
              </a:rPr>
              <a:t>界限，這樣可以給偏倚留有餘地，並可以給質控方案的設計留有更大餘地。</a:t>
            </a:r>
            <a:endParaRPr lang="en-US" altLang="zh-CN" dirty="0">
              <a:ea typeface="宋体" pitchFamily="2" charset="-122"/>
            </a:endParaRPr>
          </a:p>
          <a:p>
            <a:r>
              <a:rPr lang="zh-CN" altLang="en-US" dirty="0">
                <a:ea typeface="宋体" pitchFamily="2" charset="-122"/>
              </a:rPr>
              <a:t>歐洲工作小組推薦使用，精密度目標是，</a:t>
            </a:r>
            <a:r>
              <a:rPr lang="en-US" altLang="zh-CN" dirty="0">
                <a:ea typeface="宋体" pitchFamily="2" charset="-122"/>
              </a:rPr>
              <a:t>1/2 </a:t>
            </a:r>
            <a:r>
              <a:rPr lang="zh-CN" altLang="en-US" dirty="0">
                <a:ea typeface="宋体" pitchFamily="2" charset="-122"/>
              </a:rPr>
              <a:t>的個體內生物變異；對於偏倚，他們推薦的是 </a:t>
            </a:r>
            <a:r>
              <a:rPr lang="en-US" altLang="zh-CN" dirty="0">
                <a:ea typeface="宋体" pitchFamily="2" charset="-122"/>
              </a:rPr>
              <a:t>1/4 </a:t>
            </a:r>
            <a:r>
              <a:rPr lang="zh-CN" altLang="en-US" dirty="0">
                <a:ea typeface="宋体" pitchFamily="2" charset="-122"/>
              </a:rPr>
              <a:t>的組生物學變異（包括個體內和個體間總的生物變異），或 </a:t>
            </a:r>
            <a:r>
              <a:rPr lang="en-US" altLang="zh-CN" dirty="0">
                <a:ea typeface="宋体" pitchFamily="2" charset="-122"/>
              </a:rPr>
              <a:t>1/16 </a:t>
            </a:r>
            <a:r>
              <a:rPr lang="zh-CN" altLang="en-US" dirty="0">
                <a:ea typeface="宋体" pitchFamily="2" charset="-122"/>
              </a:rPr>
              <a:t>的參考區間，或者是缺乏其它準則時，採用 </a:t>
            </a:r>
            <a:r>
              <a:rPr lang="en-US" altLang="zh-CN" dirty="0">
                <a:ea typeface="宋体" pitchFamily="2" charset="-122"/>
              </a:rPr>
              <a:t>1/2  </a:t>
            </a:r>
            <a:r>
              <a:rPr lang="zh-CN" altLang="en-US" dirty="0">
                <a:ea typeface="宋体" pitchFamily="2" charset="-122"/>
              </a:rPr>
              <a:t>的個體內變異。</a:t>
            </a:r>
            <a:endParaRPr lang="en-US" altLang="zh-CN" dirty="0">
              <a:ea typeface="宋体" pitchFamily="2" charset="-122"/>
            </a:endParaRPr>
          </a:p>
          <a:p>
            <a:endParaRPr lang="en-US" altLang="zh-CN" dirty="0">
              <a:ea typeface="宋体" pitchFamily="2" charset="-122"/>
            </a:endParaRPr>
          </a:p>
          <a:p>
            <a:r>
              <a:rPr lang="zh-CN" altLang="en-US" dirty="0">
                <a:ea typeface="宋体" pitchFamily="2" charset="-122"/>
              </a:rPr>
              <a:t>如下幾種資訊資源可以被用於建立總誤差標準：基於經驗的判斷、臨床醫師的調查、生物學變異、基於當前分析技術水準的界限、以及分析物參考區間分數計算的界限等；</a:t>
            </a:r>
            <a:endParaRPr lang="en-US" altLang="zh-CN" dirty="0">
              <a:ea typeface="宋体" pitchFamily="2" charset="-122"/>
            </a:endParaRPr>
          </a:p>
          <a:p>
            <a:r>
              <a:rPr lang="zh-CN" altLang="en-US" dirty="0">
                <a:ea typeface="宋体" pitchFamily="2" charset="-122"/>
              </a:rPr>
              <a:t>採用哪種標準依賴於：使用目的、服務物件的患者群體、試驗的特定應用、以及醫師解釋試驗結果時採用的方式等；</a:t>
            </a:r>
            <a:endParaRPr lang="en-US" altLang="zh-CN" dirty="0">
              <a:ea typeface="宋体" pitchFamily="2" charset="-122"/>
            </a:endParaRPr>
          </a:p>
          <a:p>
            <a:r>
              <a:rPr lang="zh-CN" altLang="en-US" dirty="0">
                <a:ea typeface="宋体" pitchFamily="2" charset="-122"/>
              </a:rPr>
              <a:t>因此品質目標對於不同的實驗室可以不同，甚至對於同一個實驗室由於應用目的不同而不同；例如，用於監測腎臟移植受體的肌酐方法，就比用於健康篩查的方法有更嚴格的要求。</a:t>
            </a:r>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70</a:t>
            </a:r>
            <a:r>
              <a:rPr lang="zh-CN" altLang="zh-CN" dirty="0">
                <a:ea typeface="宋体" pitchFamily="2" charset="-122"/>
              </a:rPr>
              <a:t>年代由</a:t>
            </a:r>
            <a:r>
              <a:rPr lang="en-US" altLang="zh-CN" dirty="0">
                <a:ea typeface="宋体" pitchFamily="2" charset="-122"/>
              </a:rPr>
              <a:t> Barnett </a:t>
            </a:r>
            <a:r>
              <a:rPr lang="zh-CN" altLang="zh-CN" dirty="0">
                <a:ea typeface="宋体" pitchFamily="2" charset="-122"/>
              </a:rPr>
              <a:t>和</a:t>
            </a:r>
            <a:r>
              <a:rPr lang="en-US" altLang="zh-CN" dirty="0">
                <a:ea typeface="宋体" pitchFamily="2" charset="-122"/>
              </a:rPr>
              <a:t> </a:t>
            </a:r>
            <a:r>
              <a:rPr lang="en-US" altLang="zh-CN" dirty="0" err="1">
                <a:ea typeface="宋体" pitchFamily="2" charset="-122"/>
              </a:rPr>
              <a:t>Youden</a:t>
            </a:r>
            <a:r>
              <a:rPr lang="en-US" altLang="zh-CN" dirty="0">
                <a:ea typeface="宋体" pitchFamily="2" charset="-122"/>
              </a:rPr>
              <a:t> </a:t>
            </a:r>
            <a:r>
              <a:rPr lang="zh-CN" altLang="zh-CN" dirty="0">
                <a:ea typeface="宋体" pitchFamily="2" charset="-122"/>
              </a:rPr>
              <a:t>，首次提出了選擇和評價臨床實驗室的客觀計畫；國際臨床化學聯合會（</a:t>
            </a:r>
            <a:r>
              <a:rPr lang="en-US" altLang="zh-CN" dirty="0">
                <a:ea typeface="宋体" pitchFamily="2" charset="-122"/>
              </a:rPr>
              <a:t>IFCC</a:t>
            </a:r>
            <a:r>
              <a:rPr lang="zh-CN" altLang="zh-CN" dirty="0">
                <a:ea typeface="宋体" pitchFamily="2" charset="-122"/>
              </a:rPr>
              <a:t>）提供的檔提供了方法評價名詞術語和哲學思想的一般討論以及它與整個品質保證過程的相互關係；美國臨床和實驗室標準研究院（</a:t>
            </a:r>
            <a:r>
              <a:rPr lang="en-US" altLang="zh-CN" dirty="0">
                <a:ea typeface="宋体" pitchFamily="2" charset="-122"/>
              </a:rPr>
              <a:t>CLSI</a:t>
            </a:r>
            <a:r>
              <a:rPr lang="zh-CN" altLang="zh-CN" dirty="0">
                <a:ea typeface="宋体" pitchFamily="2" charset="-122"/>
              </a:rPr>
              <a:t>，原為美國國家臨床實驗室標準化委員會，</a:t>
            </a:r>
            <a:r>
              <a:rPr lang="en-US" altLang="zh-CN" dirty="0">
                <a:ea typeface="宋体" pitchFamily="2" charset="-122"/>
              </a:rPr>
              <a:t>NCCLS</a:t>
            </a:r>
            <a:r>
              <a:rPr lang="zh-CN" altLang="zh-CN" dirty="0">
                <a:ea typeface="宋体" pitchFamily="2" charset="-122"/>
              </a:rPr>
              <a:t>）制定了方法評價時，實驗室人員和廠家執行的協同一致系列檔（</a:t>
            </a:r>
            <a:r>
              <a:rPr lang="en-US" altLang="zh-CN" dirty="0">
                <a:ea typeface="宋体" pitchFamily="2" charset="-122"/>
              </a:rPr>
              <a:t>EP</a:t>
            </a:r>
            <a:r>
              <a:rPr lang="zh-CN" altLang="zh-CN" dirty="0">
                <a:ea typeface="宋体" pitchFamily="2" charset="-122"/>
              </a:rPr>
              <a:t>）。</a:t>
            </a:r>
          </a:p>
          <a:p>
            <a:endParaRPr lang="en-US" altLang="zh-CN" dirty="0">
              <a:ea typeface="宋体" pitchFamily="2" charset="-122"/>
            </a:endParaRPr>
          </a:p>
          <a:p>
            <a:r>
              <a:rPr lang="zh-CN" altLang="zh-CN" dirty="0">
                <a:ea typeface="宋体" pitchFamily="2" charset="-122"/>
              </a:rPr>
              <a:t>與方法或儀器性能相關的特徵包括：準確度、線性範圍、回收率、分析靈敏度、</a:t>
            </a:r>
            <a:r>
              <a:rPr lang="zh-CN" altLang="en-US" dirty="0">
                <a:ea typeface="宋体" pitchFamily="2" charset="-122"/>
              </a:rPr>
              <a:t>分析特異性（</a:t>
            </a:r>
            <a:r>
              <a:rPr lang="zh-CN" altLang="zh-CN" dirty="0">
                <a:ea typeface="宋体" pitchFamily="2" charset="-122"/>
              </a:rPr>
              <a:t>幹擾</a:t>
            </a:r>
            <a:r>
              <a:rPr lang="zh-CN" altLang="en-US" dirty="0">
                <a:ea typeface="宋体" pitchFamily="2" charset="-122"/>
              </a:rPr>
              <a:t>）</a:t>
            </a:r>
            <a:r>
              <a:rPr lang="zh-CN" altLang="zh-CN" dirty="0">
                <a:ea typeface="宋体" pitchFamily="2" charset="-122"/>
              </a:rPr>
              <a:t>、檢出限、精密度、試劑穩定性、分析過程的</a:t>
            </a:r>
            <a:r>
              <a:rPr lang="zh-CN" altLang="en-US" dirty="0">
                <a:ea typeface="宋体" pitchFamily="2" charset="-122"/>
              </a:rPr>
              <a:t>「</a:t>
            </a:r>
            <a:r>
              <a:rPr lang="zh-CN" altLang="zh-CN" dirty="0">
                <a:ea typeface="宋体" pitchFamily="2" charset="-122"/>
              </a:rPr>
              <a:t>穩健性</a:t>
            </a:r>
            <a:r>
              <a:rPr lang="zh-CN" altLang="en-US" dirty="0">
                <a:ea typeface="宋体" pitchFamily="2" charset="-122"/>
              </a:rPr>
              <a:t>」</a:t>
            </a:r>
            <a:r>
              <a:rPr lang="zh-CN" altLang="zh-CN" dirty="0">
                <a:ea typeface="宋体" pitchFamily="2" charset="-122"/>
              </a:rPr>
              <a:t>、以及與樣本的交互作用等；</a:t>
            </a:r>
          </a:p>
          <a:p>
            <a:r>
              <a:rPr lang="zh-CN" altLang="zh-CN" dirty="0">
                <a:ea typeface="宋体" pitchFamily="2" charset="-122"/>
              </a:rPr>
              <a:t>性能要求取決於實驗結果的預期用途或在其醫學上不同的應用，不同的應用可產生不同的準確度和精密度需求。</a:t>
            </a:r>
          </a:p>
          <a:p>
            <a:endParaRPr lang="en-US" altLang="zh-CN" dirty="0">
              <a:ea typeface="宋体" pitchFamily="2" charset="-122"/>
            </a:endParaRPr>
          </a:p>
          <a:p>
            <a:endParaRPr lang="zh-CN" altLang="en-US" dirty="0">
              <a:ea typeface="宋体" pitchFamily="2" charset="-122"/>
            </a:endParaRPr>
          </a:p>
          <a:p>
            <a:endParaRPr lang="en-US" altLang="zh-CN" dirty="0">
              <a:ea typeface="宋体" pitchFamily="2" charset="-122"/>
            </a:endParaRPr>
          </a:p>
        </p:txBody>
      </p:sp>
      <p:sp>
        <p:nvSpPr>
          <p:cNvPr id="2560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BF20A88-6AE7-4C25-8C6E-0FF2B3EA7AFE}" type="slidenum">
              <a:rPr lang="en-US" altLang="zh-CN" smtClean="0"/>
              <a:pPr eaLnBrk="1" hangingPunct="1"/>
              <a:t>9</a:t>
            </a:fld>
            <a:endParaRPr lang="en-US" altLang="zh-CN" dirty="0"/>
          </a:p>
        </p:txBody>
      </p:sp>
    </p:spTree>
    <p:extLst>
      <p:ext uri="{BB962C8B-B14F-4D97-AF65-F5344CB8AC3E}">
        <p14:creationId xmlns:p14="http://schemas.microsoft.com/office/powerpoint/2010/main" val="20133515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3.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s>
</file>

<file path=ppt/slides/_rels/slide1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11.bin"/><Relationship Id="rId7" Type="http://schemas.openxmlformats.org/officeDocument/2006/relationships/image" Target="../media/image33.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17.bin"/><Relationship Id="rId18" Type="http://schemas.openxmlformats.org/officeDocument/2006/relationships/image" Target="../media/image43.wmf"/><Relationship Id="rId26" Type="http://schemas.openxmlformats.org/officeDocument/2006/relationships/image" Target="../media/image47.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40.wmf"/><Relationship Id="rId17" Type="http://schemas.openxmlformats.org/officeDocument/2006/relationships/oleObject" Target="../embeddings/oleObject19.bin"/><Relationship Id="rId25" Type="http://schemas.openxmlformats.org/officeDocument/2006/relationships/oleObject" Target="../embeddings/oleObject23.bin"/><Relationship Id="rId2" Type="http://schemas.openxmlformats.org/officeDocument/2006/relationships/notesSlide" Target="../notesSlides/notesSlide19.xml"/><Relationship Id="rId16" Type="http://schemas.openxmlformats.org/officeDocument/2006/relationships/image" Target="../media/image42.wmf"/><Relationship Id="rId20" Type="http://schemas.openxmlformats.org/officeDocument/2006/relationships/image" Target="../media/image44.wmf"/><Relationship Id="rId29" Type="http://schemas.openxmlformats.org/officeDocument/2006/relationships/oleObject" Target="../embeddings/oleObject26.bin"/><Relationship Id="rId1" Type="http://schemas.openxmlformats.org/officeDocument/2006/relationships/slideLayout" Target="../slideLayouts/slideLayout12.xml"/><Relationship Id="rId6" Type="http://schemas.openxmlformats.org/officeDocument/2006/relationships/image" Target="../media/image37.wmf"/><Relationship Id="rId11" Type="http://schemas.openxmlformats.org/officeDocument/2006/relationships/oleObject" Target="../embeddings/oleObject16.bin"/><Relationship Id="rId24" Type="http://schemas.openxmlformats.org/officeDocument/2006/relationships/image" Target="../media/image46.wmf"/><Relationship Id="rId32" Type="http://schemas.openxmlformats.org/officeDocument/2006/relationships/image" Target="../media/image48.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28" Type="http://schemas.openxmlformats.org/officeDocument/2006/relationships/oleObject" Target="../embeddings/oleObject25.bin"/><Relationship Id="rId10" Type="http://schemas.openxmlformats.org/officeDocument/2006/relationships/image" Target="../media/image39.wmf"/><Relationship Id="rId19" Type="http://schemas.openxmlformats.org/officeDocument/2006/relationships/oleObject" Target="../embeddings/oleObject20.bin"/><Relationship Id="rId31" Type="http://schemas.openxmlformats.org/officeDocument/2006/relationships/oleObject" Target="../embeddings/oleObject28.bin"/><Relationship Id="rId4" Type="http://schemas.openxmlformats.org/officeDocument/2006/relationships/image" Target="../media/image36.wmf"/><Relationship Id="rId9" Type="http://schemas.openxmlformats.org/officeDocument/2006/relationships/oleObject" Target="../embeddings/oleObject15.bin"/><Relationship Id="rId14" Type="http://schemas.openxmlformats.org/officeDocument/2006/relationships/image" Target="../media/image41.wmf"/><Relationship Id="rId22" Type="http://schemas.openxmlformats.org/officeDocument/2006/relationships/image" Target="../media/image45.wmf"/><Relationship Id="rId27" Type="http://schemas.openxmlformats.org/officeDocument/2006/relationships/oleObject" Target="../embeddings/oleObject24.bin"/><Relationship Id="rId30"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50.wmf"/><Relationship Id="rId5" Type="http://schemas.openxmlformats.org/officeDocument/2006/relationships/oleObject" Target="../embeddings/oleObject30.bin"/><Relationship Id="rId4" Type="http://schemas.openxmlformats.org/officeDocument/2006/relationships/image" Target="../media/image49.wmf"/></Relationships>
</file>

<file path=ppt/slides/_rels/slide2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52.wmf"/><Relationship Id="rId5" Type="http://schemas.openxmlformats.org/officeDocument/2006/relationships/oleObject" Target="../embeddings/oleObject32.bin"/><Relationship Id="rId4" Type="http://schemas.openxmlformats.org/officeDocument/2006/relationships/image" Target="../media/image51.wmf"/></Relationships>
</file>

<file path=ppt/slides/_rels/slide22.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4.emf"/><Relationship Id="rId7" Type="http://schemas.openxmlformats.org/officeDocument/2006/relationships/oleObject" Target="../embeddings/oleObject34.bin"/><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png"/><Relationship Id="rId9" Type="http://schemas.openxmlformats.org/officeDocument/2006/relationships/image" Target="../media/image59.png"/></Relationships>
</file>

<file path=ppt/slides/_rels/slide23.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61.wmf"/><Relationship Id="rId5" Type="http://schemas.openxmlformats.org/officeDocument/2006/relationships/oleObject" Target="../embeddings/oleObject36.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38.bin"/></Relationships>
</file>

<file path=ppt/slides/_rels/slide24.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44.bin"/><Relationship Id="rId18" Type="http://schemas.openxmlformats.org/officeDocument/2006/relationships/image" Target="../media/image71.w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68.wmf"/><Relationship Id="rId17" Type="http://schemas.openxmlformats.org/officeDocument/2006/relationships/oleObject" Target="../embeddings/oleObject46.bin"/><Relationship Id="rId2" Type="http://schemas.openxmlformats.org/officeDocument/2006/relationships/notesSlide" Target="../notesSlides/notesSlide24.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slideLayout" Target="../slideLayouts/slideLayout12.xml"/><Relationship Id="rId6" Type="http://schemas.openxmlformats.org/officeDocument/2006/relationships/image" Target="../media/image65.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67.wmf"/><Relationship Id="rId19" Type="http://schemas.openxmlformats.org/officeDocument/2006/relationships/oleObject" Target="../embeddings/oleObject47.bin"/><Relationship Id="rId4" Type="http://schemas.openxmlformats.org/officeDocument/2006/relationships/image" Target="../media/image64.wmf"/><Relationship Id="rId9" Type="http://schemas.openxmlformats.org/officeDocument/2006/relationships/oleObject" Target="../embeddings/oleObject42.bin"/><Relationship Id="rId14" Type="http://schemas.openxmlformats.org/officeDocument/2006/relationships/image" Target="../media/image69.wmf"/><Relationship Id="rId22" Type="http://schemas.openxmlformats.org/officeDocument/2006/relationships/image" Target="../media/image73.wmf"/></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9.e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78.emf"/><Relationship Id="rId5" Type="http://schemas.openxmlformats.org/officeDocument/2006/relationships/image" Target="../media/image77.emf"/><Relationship Id="rId10" Type="http://schemas.openxmlformats.org/officeDocument/2006/relationships/image" Target="../media/image82.emf"/><Relationship Id="rId4" Type="http://schemas.openxmlformats.org/officeDocument/2006/relationships/image" Target="../media/image76.emf"/><Relationship Id="rId9" Type="http://schemas.openxmlformats.org/officeDocument/2006/relationships/image" Target="../media/image81.emf"/></Relationships>
</file>

<file path=ppt/slides/_rels/slide27.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84.wmf"/><Relationship Id="rId5" Type="http://schemas.openxmlformats.org/officeDocument/2006/relationships/oleObject" Target="../embeddings/oleObject50.bin"/><Relationship Id="rId4" Type="http://schemas.openxmlformats.org/officeDocument/2006/relationships/image" Target="../media/image83.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87.wmf"/><Relationship Id="rId5" Type="http://schemas.openxmlformats.org/officeDocument/2006/relationships/oleObject" Target="../embeddings/oleObject5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55.bin"/></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wmf"/><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2705217" y="2255837"/>
            <a:ext cx="6111640" cy="984250"/>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eaLnBrk="1" hangingPunct="1">
              <a:lnSpc>
                <a:spcPct val="150000"/>
              </a:lnSpc>
            </a:pPr>
            <a:r>
              <a:rPr lang="zh-CN" altLang="en-US" sz="2400" dirty="0">
                <a:solidFill>
                  <a:schemeClr val="tx1"/>
                </a:solidFill>
                <a:latin typeface="宋体" panose="02010600030101010101" pitchFamily="2" charset="-122"/>
                <a:ea typeface="宋体" panose="02010600030101010101" pitchFamily="2" charset="-122"/>
              </a:rPr>
              <a:t>生物變異與參考區間</a:t>
            </a:r>
            <a:br>
              <a:rPr lang="en-US" altLang="zh-CN" sz="2400" dirty="0">
                <a:solidFill>
                  <a:schemeClr val="tx1"/>
                </a:solidFill>
                <a:latin typeface="宋体" panose="02010600030101010101" pitchFamily="2" charset="-122"/>
                <a:ea typeface="宋体" panose="02010600030101010101" pitchFamily="2" charset="-122"/>
              </a:rPr>
            </a:br>
            <a:r>
              <a:rPr lang="zh-CN" altLang="en-US" sz="2400" dirty="0">
                <a:solidFill>
                  <a:schemeClr val="tx1"/>
                </a:solidFill>
                <a:latin typeface="宋体" panose="02010600030101010101" pitchFamily="2" charset="-122"/>
                <a:ea typeface="宋体" panose="02010600030101010101" pitchFamily="2" charset="-122"/>
              </a:rPr>
              <a:t>（</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biological variation</a:t>
            </a:r>
            <a:r>
              <a:rPr lang="zh-CN" altLang="en-US" sz="2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reference interval</a:t>
            </a:r>
            <a:r>
              <a:rPr lang="zh-CN" altLang="en-US" sz="2400" dirty="0">
                <a:solidFill>
                  <a:schemeClr val="tx1"/>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244847826"/>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4" name="组合 3"/>
          <p:cNvGrpSpPr/>
          <p:nvPr/>
        </p:nvGrpSpPr>
        <p:grpSpPr>
          <a:xfrm>
            <a:off x="951648" y="617980"/>
            <a:ext cx="9939267" cy="5243287"/>
            <a:chOff x="951647" y="617978"/>
            <a:chExt cx="9939268" cy="5243287"/>
          </a:xfrm>
        </p:grpSpPr>
        <p:sp>
          <p:nvSpPr>
            <p:cNvPr id="14" name="Rectangle 14"/>
            <p:cNvSpPr>
              <a:spLocks noChangeArrowheads="1"/>
            </p:cNvSpPr>
            <p:nvPr/>
          </p:nvSpPr>
          <p:spPr bwMode="auto">
            <a:xfrm>
              <a:off x="951647" y="617978"/>
              <a:ext cx="99392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      </a:t>
              </a:r>
              <a:r>
                <a:rPr lang="zh-CN" altLang="en-US" sz="1200" dirty="0"/>
                <a:t>個體內生物學變異</a:t>
              </a:r>
            </a:p>
          </p:txBody>
        </p:sp>
        <p:sp>
          <p:nvSpPr>
            <p:cNvPr id="15" name="Rectangle 14"/>
            <p:cNvSpPr>
              <a:spLocks noChangeArrowheads="1"/>
            </p:cNvSpPr>
            <p:nvPr/>
          </p:nvSpPr>
          <p:spPr bwMode="auto">
            <a:xfrm>
              <a:off x="951647" y="969389"/>
              <a:ext cx="993926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檢測結果在用於監測時，</a:t>
              </a:r>
              <a:r>
                <a:rPr lang="zh-TW" altLang="en-US" sz="1100" dirty="0"/>
                <a:t>涉及</a:t>
              </a:r>
              <a:r>
                <a:rPr lang="zh-CN" altLang="en-US" sz="1100" dirty="0"/>
                <a:t>對兩個監測結果之間差異的解釋，如兩個結果要有顯著差異，則其數值上的差別要大於其合成的變異，這個合成的差異稱為參考變化值</a:t>
              </a:r>
              <a:r>
                <a:rPr lang="zh-CN" altLang="en-US"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referance</a:t>
              </a:r>
              <a:r>
                <a:rPr lang="en-US" altLang="zh-CN" sz="1100" i="1" dirty="0">
                  <a:latin typeface="Times New Roman" pitchFamily="18" charset="0"/>
                  <a:cs typeface="Times New Roman" pitchFamily="18" charset="0"/>
                </a:rPr>
                <a:t> change value</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RCV</a:t>
              </a:r>
              <a:r>
                <a:rPr lang="zh-CN" altLang="en-US" sz="1100" dirty="0">
                  <a:latin typeface="Times New Roman" pitchFamily="18" charset="0"/>
                  <a:cs typeface="Times New Roman" pitchFamily="18" charset="0"/>
                </a:rPr>
                <a:t>）</a:t>
              </a:r>
              <a:r>
                <a:rPr lang="zh-CN" altLang="en-US" sz="1100" dirty="0"/>
                <a:t>：</a:t>
              </a:r>
            </a:p>
          </p:txBody>
        </p:sp>
        <p:sp>
          <p:nvSpPr>
            <p:cNvPr id="25" name="矩形 24"/>
            <p:cNvSpPr>
              <a:spLocks noChangeArrowheads="1"/>
            </p:cNvSpPr>
            <p:nvPr/>
          </p:nvSpPr>
          <p:spPr bwMode="auto">
            <a:xfrm>
              <a:off x="1498212" y="2671252"/>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26" name="矩形 25"/>
            <p:cNvSpPr>
              <a:spLocks noChangeArrowheads="1"/>
            </p:cNvSpPr>
            <p:nvPr/>
          </p:nvSpPr>
          <p:spPr bwMode="auto">
            <a:xfrm>
              <a:off x="1498212" y="3069316"/>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graphicFrame>
          <p:nvGraphicFramePr>
            <p:cNvPr id="28" name="对象 27"/>
            <p:cNvGraphicFramePr>
              <a:graphicFrameLocks noChangeAspect="1"/>
            </p:cNvGraphicFramePr>
            <p:nvPr>
              <p:extLst>
                <p:ext uri="{D42A27DB-BD31-4B8C-83A1-F6EECF244321}">
                  <p14:modId xmlns:p14="http://schemas.microsoft.com/office/powerpoint/2010/main" val="3865233977"/>
                </p:ext>
              </p:extLst>
            </p:nvPr>
          </p:nvGraphicFramePr>
          <p:xfrm>
            <a:off x="1488610" y="2033984"/>
            <a:ext cx="2806698" cy="485159"/>
          </p:xfrm>
          <a:graphic>
            <a:graphicData uri="http://schemas.openxmlformats.org/presentationml/2006/ole">
              <mc:AlternateContent xmlns:mc="http://schemas.openxmlformats.org/markup-compatibility/2006">
                <mc:Choice xmlns:v="urn:schemas-microsoft-com:vml" Requires="v">
                  <p:oleObj name="Equation" r:id="rId3" imgW="1688367" imgH="291973" progId="">
                    <p:embed/>
                  </p:oleObj>
                </mc:Choice>
                <mc:Fallback>
                  <p:oleObj name="Equation" r:id="rId3" imgW="1688367" imgH="291973" progId="">
                    <p:embed/>
                    <p:pic>
                      <p:nvPicPr>
                        <p:cNvPr id="0" name="Picture 748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610" y="2033984"/>
                          <a:ext cx="2806698" cy="485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10"/>
            <p:cNvSpPr>
              <a:spLocks noChangeArrowheads="1"/>
            </p:cNvSpPr>
            <p:nvPr/>
          </p:nvSpPr>
          <p:spPr bwMode="auto">
            <a:xfrm>
              <a:off x="1225253" y="1629212"/>
              <a:ext cx="53666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如果不考慮分析前變異且對同一患者只採集一份標本進行單次檢測則有：</a:t>
              </a:r>
            </a:p>
          </p:txBody>
        </p:sp>
        <p:sp>
          <p:nvSpPr>
            <p:cNvPr id="35" name="矩形 34"/>
            <p:cNvSpPr>
              <a:spLocks noChangeArrowheads="1"/>
            </p:cNvSpPr>
            <p:nvPr/>
          </p:nvSpPr>
          <p:spPr bwMode="auto">
            <a:xfrm>
              <a:off x="1500485" y="4802612"/>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36" name="矩形 35"/>
            <p:cNvSpPr>
              <a:spLocks noChangeArrowheads="1"/>
            </p:cNvSpPr>
            <p:nvPr/>
          </p:nvSpPr>
          <p:spPr bwMode="auto">
            <a:xfrm>
              <a:off x="1500485" y="5214324"/>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graphicFrame>
          <p:nvGraphicFramePr>
            <p:cNvPr id="37" name="对象 36"/>
            <p:cNvGraphicFramePr>
              <a:graphicFrameLocks noChangeAspect="1"/>
            </p:cNvGraphicFramePr>
            <p:nvPr>
              <p:extLst>
                <p:ext uri="{D42A27DB-BD31-4B8C-83A1-F6EECF244321}">
                  <p14:modId xmlns:p14="http://schemas.microsoft.com/office/powerpoint/2010/main" val="383029885"/>
                </p:ext>
              </p:extLst>
            </p:nvPr>
          </p:nvGraphicFramePr>
          <p:xfrm>
            <a:off x="1484486" y="4196559"/>
            <a:ext cx="3688149" cy="495379"/>
          </p:xfrm>
          <a:graphic>
            <a:graphicData uri="http://schemas.openxmlformats.org/presentationml/2006/ole">
              <mc:AlternateContent xmlns:mc="http://schemas.openxmlformats.org/markup-compatibility/2006">
                <mc:Choice xmlns:v="urn:schemas-microsoft-com:vml" Requires="v">
                  <p:oleObj name="Equation" r:id="rId5" imgW="2171700" imgH="292100" progId="">
                    <p:embed/>
                  </p:oleObj>
                </mc:Choice>
                <mc:Fallback>
                  <p:oleObj name="Equation" r:id="rId5" imgW="2171700" imgH="292100" progId="">
                    <p:embed/>
                    <p:pic>
                      <p:nvPicPr>
                        <p:cNvPr id="0" name="Picture 748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486" y="4196559"/>
                          <a:ext cx="3688149" cy="495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矩形 10"/>
            <p:cNvSpPr>
              <a:spLocks noChangeArrowheads="1"/>
            </p:cNvSpPr>
            <p:nvPr/>
          </p:nvSpPr>
          <p:spPr bwMode="auto">
            <a:xfrm>
              <a:off x="1225253" y="3528556"/>
              <a:ext cx="5366616" cy="5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100" dirty="0"/>
                <a:t>現代分析系統偏倚的改變比固有分析不精密度影響更大，如果可以對偏倚進行定量，用</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bias</a:t>
              </a:r>
              <a:r>
                <a:rPr lang="zh-CN" altLang="en-US" sz="1100" dirty="0"/>
                <a:t>表示，則加入偏倚貢獻的</a:t>
              </a:r>
              <a:r>
                <a:rPr lang="zh-CN" altLang="en-US" sz="1100" dirty="0">
                  <a:latin typeface="Times New Roman" panose="02020603050405020304" pitchFamily="18" charset="0"/>
                  <a:cs typeface="Times New Roman" panose="02020603050405020304" pitchFamily="18" charset="0"/>
                </a:rPr>
                <a:t> </a:t>
              </a:r>
              <a:r>
                <a:rPr lang="en-US" altLang="zh-CN" sz="1100" i="1" dirty="0">
                  <a:latin typeface="Times New Roman" panose="02020603050405020304" pitchFamily="18" charset="0"/>
                  <a:cs typeface="Times New Roman" panose="02020603050405020304" pitchFamily="18" charset="0"/>
                </a:rPr>
                <a:t>RCV</a:t>
              </a:r>
              <a:r>
                <a:rPr lang="en-US" altLang="zh-CN" sz="1100" dirty="0">
                  <a:latin typeface="Times New Roman" panose="02020603050405020304" pitchFamily="18" charset="0"/>
                  <a:cs typeface="Times New Roman" panose="02020603050405020304" pitchFamily="18" charset="0"/>
                </a:rPr>
                <a:t> </a:t>
              </a:r>
              <a:r>
                <a:rPr lang="zh-CN" altLang="en-US" sz="1100" dirty="0"/>
                <a:t>為：</a:t>
              </a:r>
            </a:p>
          </p:txBody>
        </p:sp>
        <p:sp>
          <p:nvSpPr>
            <p:cNvPr id="39" name="矩形 38"/>
            <p:cNvSpPr>
              <a:spLocks noChangeArrowheads="1"/>
            </p:cNvSpPr>
            <p:nvPr/>
          </p:nvSpPr>
          <p:spPr bwMode="auto">
            <a:xfrm>
              <a:off x="1500485" y="5596462"/>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bias</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兩次檢測結果之間的分析偏倚</a:t>
              </a:r>
            </a:p>
          </p:txBody>
        </p:sp>
        <p:grpSp>
          <p:nvGrpSpPr>
            <p:cNvPr id="2" name="组合 1"/>
            <p:cNvGrpSpPr/>
            <p:nvPr/>
          </p:nvGrpSpPr>
          <p:grpSpPr>
            <a:xfrm>
              <a:off x="6783361" y="1657718"/>
              <a:ext cx="3891710" cy="4203547"/>
              <a:chOff x="6783361" y="1657718"/>
              <a:chExt cx="3891710" cy="4203547"/>
            </a:xfrm>
          </p:grpSpPr>
          <p:pic>
            <p:nvPicPr>
              <p:cNvPr id="24609" name="Picture 3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80997" y="1981199"/>
                <a:ext cx="3794074" cy="388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矩形 10"/>
              <p:cNvSpPr>
                <a:spLocks noChangeArrowheads="1"/>
              </p:cNvSpPr>
              <p:nvPr/>
            </p:nvSpPr>
            <p:spPr bwMode="auto">
              <a:xfrm>
                <a:off x="6783361" y="1657718"/>
                <a:ext cx="38644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900" dirty="0"/>
                  <a:t>以總膽固醇檢測為例說明，</a:t>
                </a:r>
                <a:r>
                  <a:rPr lang="en-US" altLang="zh-TW" sz="800" i="1" dirty="0">
                    <a:latin typeface="Times New Roman" pitchFamily="18" charset="0"/>
                    <a:cs typeface="Times New Roman" pitchFamily="18" charset="0"/>
                  </a:rPr>
                  <a:t>CV</a:t>
                </a:r>
                <a:r>
                  <a:rPr lang="en-US" altLang="zh-TW" sz="800" baseline="-25000" dirty="0">
                    <a:latin typeface="Times New Roman" pitchFamily="18" charset="0"/>
                    <a:cs typeface="Times New Roman" pitchFamily="18" charset="0"/>
                  </a:rPr>
                  <a:t>I</a:t>
                </a:r>
                <a:r>
                  <a:rPr lang="en-US" altLang="zh-TW" sz="800" dirty="0">
                    <a:latin typeface="Times New Roman" pitchFamily="18" charset="0"/>
                    <a:cs typeface="Times New Roman" pitchFamily="18" charset="0"/>
                  </a:rPr>
                  <a:t>=6%</a:t>
                </a:r>
                <a:r>
                  <a:rPr lang="zh-CN" altLang="en-US"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CV</a:t>
                </a:r>
                <a:r>
                  <a:rPr lang="en-US" altLang="zh-TW" sz="800" baseline="-25000" dirty="0">
                    <a:latin typeface="Times New Roman" pitchFamily="18" charset="0"/>
                    <a:cs typeface="Times New Roman" pitchFamily="18" charset="0"/>
                  </a:rPr>
                  <a:t>A</a:t>
                </a:r>
                <a:r>
                  <a:rPr lang="en-US" altLang="zh-TW" sz="800" dirty="0">
                    <a:latin typeface="Times New Roman" pitchFamily="18" charset="0"/>
                    <a:cs typeface="Times New Roman" pitchFamily="18" charset="0"/>
                  </a:rPr>
                  <a:t>=1.6%</a:t>
                </a:r>
                <a:r>
                  <a:rPr lang="en-US" altLang="zh-TW" sz="900" dirty="0"/>
                  <a:t> </a:t>
                </a:r>
                <a:r>
                  <a:rPr lang="zh-TW" altLang="en-US" sz="900" dirty="0"/>
                  <a:t>時，變化量顯著性概率曲線</a:t>
                </a:r>
                <a:r>
                  <a:rPr lang="zh-CN" altLang="en-US" sz="900" dirty="0"/>
                  <a:t>；</a:t>
                </a:r>
              </a:p>
            </p:txBody>
          </p:sp>
        </p:grpSp>
      </p:grpSp>
    </p:spTree>
    <p:extLst>
      <p:ext uri="{BB962C8B-B14F-4D97-AF65-F5344CB8AC3E}">
        <p14:creationId xmlns:p14="http://schemas.microsoft.com/office/powerpoint/2010/main" val="114573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7" name="组合 6"/>
          <p:cNvGrpSpPr/>
          <p:nvPr/>
        </p:nvGrpSpPr>
        <p:grpSpPr>
          <a:xfrm>
            <a:off x="1062493" y="707628"/>
            <a:ext cx="9607320" cy="4823584"/>
            <a:chOff x="1053529" y="743488"/>
            <a:chExt cx="9607320" cy="4823584"/>
          </a:xfrm>
        </p:grpSpPr>
        <p:sp>
          <p:nvSpPr>
            <p:cNvPr id="14" name="Rectangle 14"/>
            <p:cNvSpPr>
              <a:spLocks noChangeArrowheads="1"/>
            </p:cNvSpPr>
            <p:nvPr/>
          </p:nvSpPr>
          <p:spPr bwMode="auto">
            <a:xfrm>
              <a:off x="1059228" y="743488"/>
              <a:ext cx="96016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個體內生物學變異</a:t>
              </a:r>
            </a:p>
          </p:txBody>
        </p:sp>
        <p:sp>
          <p:nvSpPr>
            <p:cNvPr id="38" name="矩形 10"/>
            <p:cNvSpPr>
              <a:spLocks noChangeArrowheads="1"/>
            </p:cNvSpPr>
            <p:nvPr/>
          </p:nvSpPr>
          <p:spPr bwMode="auto">
            <a:xfrm>
              <a:off x="1059226" y="1094898"/>
              <a:ext cx="9601623"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50" dirty="0"/>
                <a:t>同向分析偏倚的存在會抬升參考變化值</a:t>
              </a:r>
              <a:r>
                <a:rPr lang="en-US" altLang="zh-CN" sz="1050" dirty="0"/>
                <a:t>(</a:t>
              </a:r>
              <a:r>
                <a:rPr lang="en-US" altLang="zh-CN" sz="1050" i="1" dirty="0">
                  <a:latin typeface="Times New Roman" pitchFamily="18" charset="0"/>
                  <a:cs typeface="Times New Roman" pitchFamily="18" charset="0"/>
                </a:rPr>
                <a:t>RCV</a:t>
              </a:r>
              <a:r>
                <a:rPr lang="en-US" altLang="zh-CN" sz="1050" dirty="0">
                  <a:latin typeface="Times New Roman" pitchFamily="18" charset="0"/>
                  <a:cs typeface="Times New Roman" pitchFamily="18" charset="0"/>
                </a:rPr>
                <a:t>)</a:t>
              </a:r>
              <a:r>
                <a:rPr lang="zh-CN" altLang="en-US" sz="1050" dirty="0"/>
                <a:t>，提升分析的精密度水準可以減小參考變化值</a:t>
              </a:r>
              <a:r>
                <a:rPr lang="en-US" altLang="zh-CN" sz="1050" dirty="0"/>
                <a:t>(</a:t>
              </a:r>
              <a:r>
                <a:rPr lang="en-US" altLang="zh-CN" sz="1050" i="1" dirty="0">
                  <a:latin typeface="Times New Roman" pitchFamily="18" charset="0"/>
                  <a:cs typeface="Times New Roman" pitchFamily="18" charset="0"/>
                </a:rPr>
                <a:t>RCV</a:t>
              </a:r>
              <a:r>
                <a:rPr lang="en-US" altLang="zh-CN" sz="1050" dirty="0"/>
                <a:t>)</a:t>
              </a:r>
              <a:r>
                <a:rPr lang="zh-CN" altLang="en-US" sz="1050" dirty="0"/>
                <a:t>，通過降低分析不精密度</a:t>
              </a:r>
              <a:r>
                <a:rPr lang="en-US" altLang="zh-CN" sz="1050" dirty="0"/>
                <a:t>(</a:t>
              </a:r>
              <a:r>
                <a:rPr lang="en-US" altLang="zh-CN" sz="1050" i="1" dirty="0">
                  <a:latin typeface="Times New Roman" pitchFamily="18" charset="0"/>
                  <a:cs typeface="Times New Roman" pitchFamily="18" charset="0"/>
                </a:rPr>
                <a:t>CV</a:t>
              </a:r>
              <a:r>
                <a:rPr lang="en-US" altLang="zh-CN" sz="1050" baseline="-25000" dirty="0">
                  <a:latin typeface="Times New Roman" pitchFamily="18" charset="0"/>
                  <a:cs typeface="Times New Roman" pitchFamily="18" charset="0"/>
                </a:rPr>
                <a:t>A</a:t>
              </a:r>
              <a:r>
                <a:rPr lang="en-US" altLang="zh-CN" sz="1050" dirty="0"/>
                <a:t>)</a:t>
              </a:r>
              <a:r>
                <a:rPr lang="zh-CN" altLang="en-US" sz="1050" dirty="0"/>
                <a:t>可以使得與信號相關的噪聲減小；</a:t>
              </a:r>
            </a:p>
          </p:txBody>
        </p:sp>
        <p:grpSp>
          <p:nvGrpSpPr>
            <p:cNvPr id="6" name="组合 5"/>
            <p:cNvGrpSpPr/>
            <p:nvPr/>
          </p:nvGrpSpPr>
          <p:grpSpPr>
            <a:xfrm>
              <a:off x="1053529" y="1500967"/>
              <a:ext cx="4549418" cy="4066105"/>
              <a:chOff x="1053529" y="1536827"/>
              <a:chExt cx="4549418" cy="4066105"/>
            </a:xfrm>
          </p:grpSpPr>
          <p:pic>
            <p:nvPicPr>
              <p:cNvPr id="2560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177" y="1959669"/>
                <a:ext cx="4459769" cy="36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矩形 10"/>
              <p:cNvSpPr>
                <a:spLocks noChangeArrowheads="1"/>
              </p:cNvSpPr>
              <p:nvPr/>
            </p:nvSpPr>
            <p:spPr bwMode="auto">
              <a:xfrm>
                <a:off x="1053529" y="1536827"/>
                <a:ext cx="4549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900" dirty="0"/>
                  <a:t>以總膽固醇為例</a:t>
                </a:r>
                <a:r>
                  <a:rPr lang="zh-CN" altLang="en-US" sz="900" dirty="0"/>
                  <a:t>，</a:t>
                </a:r>
                <a:r>
                  <a:rPr lang="zh-TW" altLang="en-US" sz="900" dirty="0"/>
                  <a:t>假設個體內變異</a:t>
                </a:r>
                <a:r>
                  <a:rPr lang="en-US" altLang="zh-CN" sz="900" i="1" dirty="0">
                    <a:latin typeface="Times New Roman" pitchFamily="18" charset="0"/>
                    <a:cs typeface="Times New Roman" pitchFamily="18" charset="0"/>
                  </a:rPr>
                  <a:t>CV</a:t>
                </a:r>
                <a:r>
                  <a:rPr lang="en-US" altLang="zh-CN" sz="900" baseline="-25000" dirty="0">
                    <a:latin typeface="Times New Roman" pitchFamily="18" charset="0"/>
                    <a:cs typeface="Times New Roman" pitchFamily="18" charset="0"/>
                  </a:rPr>
                  <a:t>I</a:t>
                </a:r>
                <a:r>
                  <a:rPr lang="en-US" altLang="zh-CN" sz="900" dirty="0"/>
                  <a:t>=</a:t>
                </a:r>
                <a:r>
                  <a:rPr lang="en-US" altLang="zh-TW" sz="900" dirty="0"/>
                  <a:t>6%</a:t>
                </a:r>
                <a:r>
                  <a:rPr lang="zh-TW" altLang="en-US" sz="900" dirty="0"/>
                  <a:t>，</a:t>
                </a:r>
                <a:r>
                  <a:rPr lang="zh-CN" altLang="en-US" sz="900" dirty="0"/>
                  <a:t>當分析不精密度</a:t>
                </a:r>
                <a:r>
                  <a:rPr lang="en-US" altLang="zh-CN" sz="900" i="1" dirty="0">
                    <a:latin typeface="Times New Roman" pitchFamily="18" charset="0"/>
                    <a:cs typeface="Times New Roman" pitchFamily="18" charset="0"/>
                  </a:rPr>
                  <a:t>CV</a:t>
                </a:r>
                <a:r>
                  <a:rPr lang="en-US" altLang="zh-CN" sz="900" baseline="-25000" dirty="0">
                    <a:latin typeface="Times New Roman" pitchFamily="18" charset="0"/>
                    <a:cs typeface="Times New Roman" pitchFamily="18" charset="0"/>
                  </a:rPr>
                  <a:t>A</a:t>
                </a:r>
                <a:r>
                  <a:rPr lang="en-US" altLang="zh-CN" sz="900" dirty="0">
                    <a:latin typeface="Times New Roman" pitchFamily="18" charset="0"/>
                    <a:cs typeface="Times New Roman" pitchFamily="18" charset="0"/>
                  </a:rPr>
                  <a:t>=1.5%</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3%</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4.5% </a:t>
                </a:r>
                <a:r>
                  <a:rPr lang="zh-CN" altLang="en-US" sz="900" dirty="0"/>
                  <a:t>時，檢驗結果變化量</a:t>
                </a:r>
                <a:r>
                  <a:rPr lang="zh-TW" altLang="en-US" sz="900" dirty="0"/>
                  <a:t>與顯著性概率</a:t>
                </a:r>
                <a:r>
                  <a:rPr lang="zh-CN" altLang="en-US" sz="900" dirty="0"/>
                  <a:t>；</a:t>
                </a:r>
              </a:p>
            </p:txBody>
          </p:sp>
        </p:grpSp>
        <p:grpSp>
          <p:nvGrpSpPr>
            <p:cNvPr id="5" name="组合 4"/>
            <p:cNvGrpSpPr/>
            <p:nvPr/>
          </p:nvGrpSpPr>
          <p:grpSpPr>
            <a:xfrm>
              <a:off x="5926361" y="1500967"/>
              <a:ext cx="4555188" cy="4066105"/>
              <a:chOff x="5926361" y="1536827"/>
              <a:chExt cx="4555188" cy="4066105"/>
            </a:xfrm>
          </p:grpSpPr>
          <p:pic>
            <p:nvPicPr>
              <p:cNvPr id="16"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21780" y="1959669"/>
                <a:ext cx="4459769" cy="36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矩形 10"/>
              <p:cNvSpPr>
                <a:spLocks noChangeArrowheads="1"/>
              </p:cNvSpPr>
              <p:nvPr/>
            </p:nvSpPr>
            <p:spPr bwMode="auto">
              <a:xfrm>
                <a:off x="5926361" y="1536827"/>
                <a:ext cx="4555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900" dirty="0"/>
                  <a:t>以總膽固醇為例</a:t>
                </a:r>
                <a:r>
                  <a:rPr lang="zh-CN" altLang="en-US" sz="900" dirty="0"/>
                  <a:t>，</a:t>
                </a:r>
                <a:r>
                  <a:rPr lang="zh-TW" altLang="en-US" sz="900" dirty="0"/>
                  <a:t>假設個體內變異</a:t>
                </a:r>
                <a:r>
                  <a:rPr lang="en-US" altLang="zh-CN" sz="900" i="1" dirty="0">
                    <a:latin typeface="Times New Roman" pitchFamily="18" charset="0"/>
                    <a:cs typeface="Times New Roman" pitchFamily="18" charset="0"/>
                  </a:rPr>
                  <a:t>CV</a:t>
                </a:r>
                <a:r>
                  <a:rPr lang="en-US" altLang="zh-CN" sz="900" baseline="-25000" dirty="0">
                    <a:latin typeface="Times New Roman" pitchFamily="18" charset="0"/>
                    <a:cs typeface="Times New Roman" pitchFamily="18" charset="0"/>
                  </a:rPr>
                  <a:t>I</a:t>
                </a:r>
                <a:r>
                  <a:rPr lang="en-US" altLang="zh-CN" sz="900" dirty="0"/>
                  <a:t>=</a:t>
                </a:r>
                <a:r>
                  <a:rPr lang="en-US" altLang="zh-TW" sz="900" dirty="0"/>
                  <a:t>6%</a:t>
                </a:r>
                <a:r>
                  <a:rPr lang="zh-TW" altLang="en-US" sz="900" dirty="0"/>
                  <a:t>，</a:t>
                </a:r>
                <a:r>
                  <a:rPr lang="zh-CN" altLang="en-US" sz="900" dirty="0"/>
                  <a:t>分析不精密度</a:t>
                </a:r>
                <a:r>
                  <a:rPr lang="en-US" altLang="zh-CN" sz="900" i="1" dirty="0">
                    <a:latin typeface="Times New Roman" pitchFamily="18" charset="0"/>
                    <a:cs typeface="Times New Roman" pitchFamily="18" charset="0"/>
                  </a:rPr>
                  <a:t>CV</a:t>
                </a:r>
                <a:r>
                  <a:rPr lang="en-US" altLang="zh-CN" sz="900" baseline="-25000" dirty="0">
                    <a:latin typeface="Times New Roman" pitchFamily="18" charset="0"/>
                    <a:cs typeface="Times New Roman" pitchFamily="18" charset="0"/>
                  </a:rPr>
                  <a:t>A</a:t>
                </a:r>
                <a:r>
                  <a:rPr lang="en-US" altLang="zh-CN" sz="900" dirty="0">
                    <a:latin typeface="Times New Roman" pitchFamily="18" charset="0"/>
                    <a:cs typeface="Times New Roman" pitchFamily="18" charset="0"/>
                  </a:rPr>
                  <a:t>=1.5%</a:t>
                </a:r>
                <a:r>
                  <a:rPr lang="zh-CN" altLang="en-US" sz="900" dirty="0">
                    <a:latin typeface="Times New Roman" pitchFamily="18" charset="0"/>
                    <a:cs typeface="Times New Roman" pitchFamily="18" charset="0"/>
                  </a:rPr>
                  <a:t>，當分析偏倚</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bias</a:t>
                </a:r>
                <a:r>
                  <a:rPr lang="en-US" altLang="zh-CN" sz="900" dirty="0">
                    <a:solidFill>
                      <a:srgbClr val="000000"/>
                    </a:solidFill>
                    <a:latin typeface="Times New Roman" pitchFamily="18" charset="0"/>
                    <a:cs typeface="Times New Roman" pitchFamily="18" charset="0"/>
                  </a:rPr>
                  <a:t>(</a:t>
                </a:r>
                <a:r>
                  <a:rPr lang="en-US" altLang="zh-CN" sz="900" dirty="0">
                    <a:solidFill>
                      <a:srgbClr val="000000"/>
                    </a:solidFill>
                    <a:latin typeface="宋体" pitchFamily="2" charset="-122"/>
                    <a:cs typeface="Times New Roman" pitchFamily="18" charset="0"/>
                  </a:rPr>
                  <a:t>%)</a:t>
                </a:r>
                <a:r>
                  <a:rPr lang="en-US" altLang="zh-CN" sz="900" dirty="0">
                    <a:solidFill>
                      <a:srgbClr val="000000"/>
                    </a:solidFill>
                    <a:latin typeface="Times New Roman" pitchFamily="18" charset="0"/>
                    <a:cs typeface="Times New Roman" pitchFamily="18" charset="0"/>
                  </a:rPr>
                  <a:t>=0.75%</a:t>
                </a:r>
                <a:r>
                  <a:rPr lang="zh-CN" altLang="en-US"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1.5%</a:t>
                </a:r>
                <a:r>
                  <a:rPr lang="zh-CN" altLang="en-US"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2.25% </a:t>
                </a:r>
                <a:r>
                  <a:rPr lang="zh-CN" altLang="en-US" sz="900" dirty="0">
                    <a:solidFill>
                      <a:srgbClr val="000000"/>
                    </a:solidFill>
                  </a:rPr>
                  <a:t>時</a:t>
                </a:r>
                <a:r>
                  <a:rPr lang="zh-CN" altLang="en-US" sz="900" dirty="0"/>
                  <a:t>，檢驗結果變化量</a:t>
                </a:r>
                <a:r>
                  <a:rPr lang="zh-TW" altLang="en-US" sz="900" dirty="0"/>
                  <a:t>與顯著性概率</a:t>
                </a:r>
                <a:r>
                  <a:rPr lang="zh-CN" altLang="en-US" sz="900" dirty="0"/>
                  <a:t>；</a:t>
                </a:r>
              </a:p>
            </p:txBody>
          </p:sp>
        </p:grpSp>
      </p:grpSp>
    </p:spTree>
    <p:extLst>
      <p:ext uri="{BB962C8B-B14F-4D97-AF65-F5344CB8AC3E}">
        <p14:creationId xmlns:p14="http://schemas.microsoft.com/office/powerpoint/2010/main" val="202429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4" name="组合 3"/>
          <p:cNvGrpSpPr/>
          <p:nvPr/>
        </p:nvGrpSpPr>
        <p:grpSpPr>
          <a:xfrm>
            <a:off x="853032" y="743490"/>
            <a:ext cx="9939267" cy="4841514"/>
            <a:chOff x="933717" y="725558"/>
            <a:chExt cx="9939268" cy="4841514"/>
          </a:xfrm>
        </p:grpSpPr>
        <p:sp>
          <p:nvSpPr>
            <p:cNvPr id="14" name="Rectangle 14"/>
            <p:cNvSpPr>
              <a:spLocks noChangeArrowheads="1"/>
            </p:cNvSpPr>
            <p:nvPr/>
          </p:nvSpPr>
          <p:spPr bwMode="auto">
            <a:xfrm>
              <a:off x="933717" y="725558"/>
              <a:ext cx="99392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      </a:t>
              </a:r>
              <a:r>
                <a:rPr lang="zh-CN" altLang="en-US" sz="1200" dirty="0"/>
                <a:t>個體內生物學變異</a:t>
              </a:r>
            </a:p>
          </p:txBody>
        </p:sp>
        <p:sp>
          <p:nvSpPr>
            <p:cNvPr id="38" name="矩形 10"/>
            <p:cNvSpPr>
              <a:spLocks noChangeArrowheads="1"/>
            </p:cNvSpPr>
            <p:nvPr/>
          </p:nvSpPr>
          <p:spPr bwMode="auto">
            <a:xfrm>
              <a:off x="933717" y="1076968"/>
              <a:ext cx="9939268" cy="334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050" dirty="0"/>
                <a:t>       同向分析偏倚的存在會抬升參考變化值</a:t>
              </a:r>
              <a:r>
                <a:rPr lang="en-US" altLang="zh-CN" sz="1050" dirty="0"/>
                <a:t>(</a:t>
              </a:r>
              <a:r>
                <a:rPr lang="en-US" altLang="zh-CN" sz="1050" i="1" dirty="0">
                  <a:latin typeface="Times New Roman" pitchFamily="18" charset="0"/>
                  <a:cs typeface="Times New Roman" pitchFamily="18" charset="0"/>
                </a:rPr>
                <a:t>RCV</a:t>
              </a:r>
              <a:r>
                <a:rPr lang="en-US" altLang="zh-CN" sz="1050" dirty="0">
                  <a:latin typeface="Times New Roman" pitchFamily="18" charset="0"/>
                  <a:cs typeface="Times New Roman" pitchFamily="18" charset="0"/>
                </a:rPr>
                <a:t>)</a:t>
              </a:r>
              <a:r>
                <a:rPr lang="zh-CN" altLang="en-US" sz="1050" dirty="0"/>
                <a:t>，提升分析的精密度水準可以減小參考變化值</a:t>
              </a:r>
              <a:r>
                <a:rPr lang="en-US" altLang="zh-CN" sz="1050" dirty="0"/>
                <a:t>(</a:t>
              </a:r>
              <a:r>
                <a:rPr lang="en-US" altLang="zh-CN" sz="1050" i="1" dirty="0">
                  <a:latin typeface="Times New Roman" pitchFamily="18" charset="0"/>
                  <a:cs typeface="Times New Roman" pitchFamily="18" charset="0"/>
                </a:rPr>
                <a:t>RCV</a:t>
              </a:r>
              <a:r>
                <a:rPr lang="en-US" altLang="zh-CN" sz="1050" dirty="0"/>
                <a:t>)</a:t>
              </a:r>
              <a:r>
                <a:rPr lang="zh-CN" altLang="en-US" sz="1050" dirty="0"/>
                <a:t>，通過降低分析不精密度</a:t>
              </a:r>
              <a:r>
                <a:rPr lang="en-US" altLang="zh-CN" sz="1050" dirty="0"/>
                <a:t>(</a:t>
              </a:r>
              <a:r>
                <a:rPr lang="en-US" altLang="zh-CN" sz="1050" i="1" dirty="0">
                  <a:latin typeface="Times New Roman" pitchFamily="18" charset="0"/>
                  <a:cs typeface="Times New Roman" pitchFamily="18" charset="0"/>
                </a:rPr>
                <a:t>CV</a:t>
              </a:r>
              <a:r>
                <a:rPr lang="en-US" altLang="zh-CN" sz="1050" baseline="-25000" dirty="0">
                  <a:latin typeface="Times New Roman" pitchFamily="18" charset="0"/>
                  <a:cs typeface="Times New Roman" pitchFamily="18" charset="0"/>
                </a:rPr>
                <a:t>A</a:t>
              </a:r>
              <a:r>
                <a:rPr lang="en-US" altLang="zh-CN" sz="1050" dirty="0"/>
                <a:t>)</a:t>
              </a:r>
              <a:r>
                <a:rPr lang="zh-CN" altLang="en-US" sz="1050" dirty="0"/>
                <a:t>可以使得與信號相關的噪聲減小；</a:t>
              </a:r>
            </a:p>
          </p:txBody>
        </p:sp>
        <p:grpSp>
          <p:nvGrpSpPr>
            <p:cNvPr id="3" name="组合 2"/>
            <p:cNvGrpSpPr/>
            <p:nvPr/>
          </p:nvGrpSpPr>
          <p:grpSpPr>
            <a:xfrm>
              <a:off x="1234209" y="1500967"/>
              <a:ext cx="4512167" cy="4066105"/>
              <a:chOff x="1234209" y="1500967"/>
              <a:chExt cx="4512167" cy="4066105"/>
            </a:xfrm>
          </p:grpSpPr>
          <p:pic>
            <p:nvPicPr>
              <p:cNvPr id="26645"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514" y="1923809"/>
                <a:ext cx="4280465" cy="36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 name="矩形 10"/>
              <p:cNvSpPr>
                <a:spLocks noChangeArrowheads="1"/>
              </p:cNvSpPr>
              <p:nvPr/>
            </p:nvSpPr>
            <p:spPr bwMode="auto">
              <a:xfrm>
                <a:off x="1234209" y="1500967"/>
                <a:ext cx="45121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900" dirty="0"/>
                  <a:t>以總膽固醇為例</a:t>
                </a:r>
                <a:r>
                  <a:rPr lang="zh-CN" altLang="en-US" sz="900" dirty="0"/>
                  <a:t>，</a:t>
                </a:r>
                <a:r>
                  <a:rPr lang="zh-TW" altLang="en-US" sz="900" dirty="0"/>
                  <a:t>假設個體內變異</a:t>
                </a:r>
                <a:r>
                  <a:rPr lang="en-US" altLang="zh-CN" sz="900" i="1" dirty="0">
                    <a:latin typeface="Times New Roman" pitchFamily="18" charset="0"/>
                    <a:cs typeface="Times New Roman" pitchFamily="18" charset="0"/>
                  </a:rPr>
                  <a:t>CV</a:t>
                </a:r>
                <a:r>
                  <a:rPr lang="en-US" altLang="zh-CN" sz="900" dirty="0"/>
                  <a:t>=</a:t>
                </a:r>
                <a:r>
                  <a:rPr lang="en-US" altLang="zh-TW" sz="900" dirty="0"/>
                  <a:t>6%</a:t>
                </a:r>
                <a:r>
                  <a:rPr lang="zh-TW" altLang="en-US" sz="900" dirty="0"/>
                  <a:t>，第二次檢測結果升高</a:t>
                </a:r>
                <a:r>
                  <a:rPr lang="en-US" altLang="zh-TW" sz="900" dirty="0"/>
                  <a:t>10%</a:t>
                </a:r>
                <a:r>
                  <a:rPr lang="zh-CN" altLang="en-US" sz="900" dirty="0"/>
                  <a:t>時，</a:t>
                </a:r>
                <a:r>
                  <a:rPr lang="zh-TW" altLang="en-US" sz="900" dirty="0"/>
                  <a:t>分析精密度與顯著性概率曲線</a:t>
                </a:r>
                <a:r>
                  <a:rPr lang="zh-CN" altLang="en-US" sz="900" dirty="0"/>
                  <a:t>；</a:t>
                </a:r>
              </a:p>
            </p:txBody>
          </p:sp>
        </p:grpSp>
        <p:grpSp>
          <p:nvGrpSpPr>
            <p:cNvPr id="2" name="组合 1"/>
            <p:cNvGrpSpPr/>
            <p:nvPr/>
          </p:nvGrpSpPr>
          <p:grpSpPr>
            <a:xfrm>
              <a:off x="6004089" y="1500967"/>
              <a:ext cx="4529440" cy="4066105"/>
              <a:chOff x="6004089" y="1500967"/>
              <a:chExt cx="4529440" cy="4066105"/>
            </a:xfrm>
          </p:grpSpPr>
          <p:pic>
            <p:nvPicPr>
              <p:cNvPr id="26648" name="Picture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0664" y="1923809"/>
                <a:ext cx="4361146" cy="36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0"/>
              <p:cNvSpPr>
                <a:spLocks noChangeArrowheads="1"/>
              </p:cNvSpPr>
              <p:nvPr/>
            </p:nvSpPr>
            <p:spPr bwMode="auto">
              <a:xfrm>
                <a:off x="6004089" y="1500967"/>
                <a:ext cx="45294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TW" altLang="en-US" sz="900" dirty="0"/>
                  <a:t>以總膽固醇為例</a:t>
                </a:r>
                <a:r>
                  <a:rPr lang="zh-CN" altLang="en-US" sz="900" dirty="0"/>
                  <a:t>，</a:t>
                </a:r>
                <a:r>
                  <a:rPr lang="zh-TW" altLang="en-US" sz="900" dirty="0"/>
                  <a:t>假設個體內變異</a:t>
                </a:r>
                <a:r>
                  <a:rPr lang="en-US" altLang="zh-CN" sz="900" i="1" dirty="0">
                    <a:latin typeface="Times New Roman" pitchFamily="18" charset="0"/>
                    <a:cs typeface="Times New Roman" pitchFamily="18" charset="0"/>
                  </a:rPr>
                  <a:t>CV</a:t>
                </a:r>
                <a:r>
                  <a:rPr lang="en-US" altLang="zh-CN" sz="900" dirty="0"/>
                  <a:t>=</a:t>
                </a:r>
                <a:r>
                  <a:rPr lang="en-US" altLang="zh-TW" sz="900" dirty="0"/>
                  <a:t>6%</a:t>
                </a:r>
                <a:r>
                  <a:rPr lang="zh-TW" altLang="en-US" sz="900" dirty="0"/>
                  <a:t>，</a:t>
                </a:r>
                <a:r>
                  <a:rPr lang="zh-CN" altLang="en-US" sz="900" dirty="0"/>
                  <a:t>分析精密度</a:t>
                </a:r>
                <a:r>
                  <a:rPr lang="en-US" altLang="zh-CN" sz="900" i="1" dirty="0">
                    <a:latin typeface="Times New Roman" pitchFamily="18" charset="0"/>
                    <a:cs typeface="Times New Roman" pitchFamily="18" charset="0"/>
                  </a:rPr>
                  <a:t>CV</a:t>
                </a:r>
                <a:r>
                  <a:rPr lang="en-US" altLang="zh-CN" sz="900" dirty="0"/>
                  <a:t>=1.5%</a:t>
                </a:r>
                <a:r>
                  <a:rPr lang="zh-CN" altLang="en-US" sz="900" dirty="0"/>
                  <a:t>時，</a:t>
                </a:r>
                <a:r>
                  <a:rPr lang="zh-TW" altLang="en-US" sz="900" dirty="0"/>
                  <a:t>第二次檢測結果升高</a:t>
                </a:r>
                <a:r>
                  <a:rPr lang="en-US" altLang="zh-TW" sz="900" dirty="0"/>
                  <a:t>10%</a:t>
                </a:r>
                <a:r>
                  <a:rPr lang="zh-CN" altLang="en-US" sz="900" dirty="0"/>
                  <a:t>時，</a:t>
                </a:r>
                <a:r>
                  <a:rPr lang="zh-TW" altLang="en-US" sz="900" dirty="0"/>
                  <a:t>分析</a:t>
                </a:r>
                <a:r>
                  <a:rPr lang="zh-CN" altLang="en-US" sz="900" dirty="0"/>
                  <a:t>偏倚</a:t>
                </a:r>
                <a:r>
                  <a:rPr lang="zh-TW" altLang="en-US" sz="900" dirty="0"/>
                  <a:t>與顯著性概率曲線</a:t>
                </a:r>
                <a:r>
                  <a:rPr lang="zh-CN" altLang="en-US" sz="900" dirty="0"/>
                  <a:t>；</a:t>
                </a:r>
              </a:p>
            </p:txBody>
          </p:sp>
        </p:grpSp>
      </p:grpSp>
    </p:spTree>
    <p:extLst>
      <p:ext uri="{BB962C8B-B14F-4D97-AF65-F5344CB8AC3E}">
        <p14:creationId xmlns:p14="http://schemas.microsoft.com/office/powerpoint/2010/main" val="3792029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8" name="组合 7"/>
          <p:cNvGrpSpPr/>
          <p:nvPr/>
        </p:nvGrpSpPr>
        <p:grpSpPr>
          <a:xfrm>
            <a:off x="1050262" y="537293"/>
            <a:ext cx="9581883" cy="5398672"/>
            <a:chOff x="1050262" y="573153"/>
            <a:chExt cx="9581882" cy="5398672"/>
          </a:xfrm>
        </p:grpSpPr>
        <p:sp>
          <p:nvSpPr>
            <p:cNvPr id="14" name="Rectangle 14"/>
            <p:cNvSpPr>
              <a:spLocks noChangeArrowheads="1"/>
            </p:cNvSpPr>
            <p:nvPr/>
          </p:nvSpPr>
          <p:spPr bwMode="auto">
            <a:xfrm>
              <a:off x="1050262" y="573153"/>
              <a:ext cx="9581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      </a:t>
              </a:r>
              <a:r>
                <a:rPr lang="zh-CN" altLang="en-US" sz="1200" dirty="0"/>
                <a:t>個體間生物學變異</a:t>
              </a:r>
            </a:p>
          </p:txBody>
        </p:sp>
        <p:sp>
          <p:nvSpPr>
            <p:cNvPr id="15" name="Rectangle 14"/>
            <p:cNvSpPr>
              <a:spLocks noChangeArrowheads="1"/>
            </p:cNvSpPr>
            <p:nvPr/>
          </p:nvSpPr>
          <p:spPr bwMode="auto">
            <a:xfrm>
              <a:off x="1050262" y="942485"/>
              <a:ext cx="9581882"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相對於個體內變異</a:t>
              </a:r>
              <a:r>
                <a:rPr lang="zh-TW" altLang="en-US" sz="1100" dirty="0"/>
                <a:t>在內環境穩態點附近的隨機波動，不同個體的內環境穩態點的差異稱為</a:t>
              </a:r>
              <a:r>
                <a:rPr lang="zh-CN" altLang="en-US" sz="1100" dirty="0"/>
                <a:t>個體間</a:t>
              </a:r>
              <a:r>
                <a:rPr lang="zh-TW" altLang="en-US" sz="1100" dirty="0"/>
                <a:t>生物學變異</a:t>
              </a:r>
              <a:r>
                <a:rPr lang="zh-CN" altLang="en-US" sz="1100" dirty="0"/>
                <a:t>，有時也稱為組內變異；如果一個檢驗項目個體間變異比較大，則說明該項目具有較強的個體性；一個檢驗項目個體性顯著與否，對該項目應用於診斷、病例追查、篩查和治療監測等方面的使用價值有很大的影響，通常可以使用個體化指數</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index of individuality</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II</a:t>
              </a:r>
              <a:r>
                <a:rPr lang="zh-CN" altLang="en-US" sz="1100" dirty="0">
                  <a:latin typeface="Times New Roman" pitchFamily="18" charset="0"/>
                  <a:cs typeface="Times New Roman" pitchFamily="18" charset="0"/>
                </a:rPr>
                <a:t>）</a:t>
              </a:r>
              <a:r>
                <a:rPr lang="zh-CN" altLang="en-US" sz="1100" dirty="0"/>
                <a:t>或者可靠性係數</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reliability coefficient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R</a:t>
              </a:r>
              <a:r>
                <a:rPr lang="zh-CN" altLang="en-US" sz="1100" dirty="0">
                  <a:latin typeface="Times New Roman" pitchFamily="18" charset="0"/>
                  <a:cs typeface="Times New Roman" pitchFamily="18" charset="0"/>
                </a:rPr>
                <a:t>）兩個</a:t>
              </a:r>
              <a:r>
                <a:rPr lang="zh-CN" altLang="en-US" sz="1100" dirty="0"/>
                <a:t>指標來評價檢驗項目個體性程度；</a:t>
              </a:r>
            </a:p>
          </p:txBody>
        </p:sp>
        <p:sp>
          <p:nvSpPr>
            <p:cNvPr id="38" name="矩形 10"/>
            <p:cNvSpPr>
              <a:spLocks noChangeArrowheads="1"/>
            </p:cNvSpPr>
            <p:nvPr/>
          </p:nvSpPr>
          <p:spPr bwMode="auto">
            <a:xfrm>
              <a:off x="1050262" y="4829205"/>
              <a:ext cx="9581882" cy="114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900" dirty="0">
                  <a:solidFill>
                    <a:srgbClr val="000000"/>
                  </a:solidFill>
                </a:rPr>
                <a:t>       可靠性係數</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a:t>
              </a:r>
              <a:r>
                <a:rPr lang="zh-CN" altLang="en-US" sz="900" dirty="0"/>
                <a:t>的取值在</a:t>
              </a:r>
              <a:r>
                <a:rPr lang="zh-CN" altLang="en-US" sz="800" dirty="0"/>
                <a:t> </a:t>
              </a:r>
              <a:r>
                <a:rPr lang="en-US" altLang="zh-CN" sz="800" dirty="0"/>
                <a:t>0 </a:t>
              </a:r>
              <a:r>
                <a:rPr lang="zh-CN" altLang="el-GR" sz="700" dirty="0"/>
                <a:t>～</a:t>
              </a:r>
              <a:r>
                <a:rPr lang="en-US" altLang="zh-CN" sz="700" dirty="0"/>
                <a:t> </a:t>
              </a:r>
              <a:r>
                <a:rPr lang="en-US" altLang="zh-CN" sz="800" dirty="0"/>
                <a:t>1 </a:t>
              </a:r>
              <a:r>
                <a:rPr lang="zh-CN" altLang="en-US" sz="900" dirty="0"/>
                <a:t>之間，個體化指數</a:t>
              </a:r>
              <a:r>
                <a:rPr lang="en-US" altLang="zh-CN" sz="900" dirty="0"/>
                <a:t>(</a:t>
              </a:r>
              <a:r>
                <a:rPr lang="en-US" altLang="zh-CN" sz="900" i="1" dirty="0">
                  <a:latin typeface="Times New Roman" pitchFamily="18" charset="0"/>
                  <a:cs typeface="Times New Roman" pitchFamily="18" charset="0"/>
                </a:rPr>
                <a:t>II</a:t>
              </a:r>
              <a:r>
                <a:rPr lang="en-US" altLang="zh-CN" sz="900" dirty="0">
                  <a:latin typeface="Times New Roman" pitchFamily="18" charset="0"/>
                  <a:cs typeface="Times New Roman" pitchFamily="18" charset="0"/>
                </a:rPr>
                <a:t>)</a:t>
              </a:r>
              <a:r>
                <a:rPr lang="zh-CN" altLang="en-US" sz="900" dirty="0"/>
                <a:t>的取值在</a:t>
              </a:r>
              <a:r>
                <a:rPr lang="zh-CN" altLang="en-US" sz="800" dirty="0"/>
                <a:t> </a:t>
              </a:r>
              <a:r>
                <a:rPr lang="en-US" altLang="zh-CN" sz="900" dirty="0"/>
                <a:t>+ </a:t>
              </a:r>
              <a:r>
                <a:rPr lang="zh-CN" altLang="az-Cyrl-AZ" sz="950" dirty="0">
                  <a:latin typeface="Times New Roman" pitchFamily="18" charset="0"/>
                  <a:cs typeface="Times New Roman" pitchFamily="18" charset="0"/>
                </a:rPr>
                <a:t>∞</a:t>
              </a:r>
              <a:r>
                <a:rPr lang="en-US" altLang="zh-CN" sz="950" dirty="0">
                  <a:latin typeface="Times New Roman" pitchFamily="18" charset="0"/>
                  <a:cs typeface="Times New Roman" pitchFamily="18" charset="0"/>
                </a:rPr>
                <a:t> </a:t>
              </a:r>
              <a:r>
                <a:rPr lang="zh-CN" altLang="el-GR" sz="700" dirty="0"/>
                <a:t>～</a:t>
              </a:r>
              <a:r>
                <a:rPr lang="en-US" altLang="zh-CN" sz="700" dirty="0"/>
                <a:t> </a:t>
              </a:r>
              <a:r>
                <a:rPr lang="en-US" altLang="zh-CN" sz="800" dirty="0"/>
                <a:t>0 </a:t>
              </a:r>
              <a:r>
                <a:rPr lang="zh-CN" altLang="en-US" sz="900" dirty="0"/>
                <a:t>之間；若 </a:t>
              </a:r>
              <a:r>
                <a:rPr lang="en-US" altLang="zh-CN" sz="900" i="1" dirty="0">
                  <a:latin typeface="Times New Roman" pitchFamily="18" charset="0"/>
                  <a:cs typeface="Times New Roman" pitchFamily="18" charset="0"/>
                </a:rPr>
                <a:t>R</a:t>
              </a:r>
              <a:r>
                <a:rPr lang="en-US" altLang="zh-CN" sz="900" dirty="0"/>
                <a:t> </a:t>
              </a:r>
              <a:r>
                <a:rPr lang="zh-CN" altLang="en-US" sz="900" dirty="0"/>
                <a:t>值接近</a:t>
              </a:r>
              <a:r>
                <a:rPr lang="en-US" altLang="zh-CN" sz="800" dirty="0"/>
                <a:t>1</a:t>
              </a:r>
              <a:r>
                <a:rPr lang="zh-CN" altLang="en-US" sz="900" dirty="0"/>
                <a:t>，對應的 </a:t>
              </a:r>
              <a:r>
                <a:rPr lang="en-US" altLang="zh-CN" sz="900" i="1" dirty="0">
                  <a:latin typeface="Times New Roman" pitchFamily="18" charset="0"/>
                  <a:cs typeface="Times New Roman" pitchFamily="18" charset="0"/>
                </a:rPr>
                <a:t>II</a:t>
              </a:r>
              <a:r>
                <a:rPr lang="en-US" altLang="zh-CN" sz="900" dirty="0"/>
                <a:t> </a:t>
              </a:r>
              <a:r>
                <a:rPr lang="zh-CN" altLang="en-US" sz="900" dirty="0"/>
                <a:t>值將很低，檢驗項目將有極其顯著的個體性，這意味著該檢驗項目的個體內生物學變異相對較小，個體間生物學變異相對較大，在這種情況下，相對於群體參看區間，單次測定就能對個人的內環境穩態點作出相對可靠的估計，這是因為參考區間通常是根據組內總生物學變異建立，即所謂群體參考區間，如果個體間變異較大，則個人的多次檢測結果之間雖然會有變化，但是這種波動卻不會覆蓋整個參考區間；若 </a:t>
              </a:r>
              <a:r>
                <a:rPr lang="en-US" altLang="zh-CN" sz="900" i="1" dirty="0">
                  <a:latin typeface="Times New Roman" pitchFamily="18" charset="0"/>
                  <a:cs typeface="Times New Roman" pitchFamily="18" charset="0"/>
                </a:rPr>
                <a:t>R</a:t>
              </a:r>
              <a:r>
                <a:rPr lang="en-US" altLang="zh-CN" sz="900" dirty="0"/>
                <a:t> </a:t>
              </a:r>
              <a:r>
                <a:rPr lang="zh-CN" altLang="en-US" sz="900" dirty="0"/>
                <a:t>值接近於</a:t>
              </a:r>
              <a:r>
                <a:rPr lang="en-US" altLang="zh-CN" sz="800" dirty="0"/>
                <a:t>0</a:t>
              </a:r>
              <a:r>
                <a:rPr lang="zh-CN" altLang="en-US" sz="900" dirty="0"/>
                <a:t>，對應的 </a:t>
              </a:r>
              <a:r>
                <a:rPr lang="en-US" altLang="zh-CN" sz="900" i="1" dirty="0">
                  <a:latin typeface="Times New Roman" pitchFamily="18" charset="0"/>
                  <a:cs typeface="Times New Roman" pitchFamily="18" charset="0"/>
                </a:rPr>
                <a:t>II</a:t>
              </a:r>
              <a:r>
                <a:rPr lang="en-US" altLang="zh-CN" sz="900" dirty="0"/>
                <a:t> </a:t>
              </a:r>
              <a:r>
                <a:rPr lang="zh-CN" altLang="en-US" sz="900" dirty="0"/>
                <a:t>值將很高，檢驗項目的個體性不明顯，個體的檢測結果將在其內環境穩態點附近有顯著變化，而不同人內環境穩態點之間的差異卻很小，這意味著單次檢測結果只能粗略的估計該個體的內環境穩態點，多次檢測結果間的變化會很明顯，且會覆蓋大部分的參考區間；可以認為可靠性係數</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a:t>
              </a:r>
              <a:r>
                <a:rPr lang="en-US" altLang="zh-CN" sz="900" dirty="0">
                  <a:latin typeface="Times New Roman" pitchFamily="18" charset="0"/>
                  <a:cs typeface="Times New Roman" pitchFamily="18" charset="0"/>
                </a:rPr>
                <a:t>)</a:t>
              </a:r>
              <a:r>
                <a:rPr lang="zh-CN" altLang="en-US" sz="900" dirty="0"/>
                <a:t>與個體化指數</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II</a:t>
              </a:r>
              <a:r>
                <a:rPr lang="en-US" altLang="zh-CN" sz="900" dirty="0">
                  <a:latin typeface="Times New Roman" pitchFamily="18" charset="0"/>
                  <a:cs typeface="Times New Roman" pitchFamily="18" charset="0"/>
                </a:rPr>
                <a:t>)</a:t>
              </a:r>
              <a:r>
                <a:rPr lang="zh-CN" altLang="en-US" sz="900" dirty="0"/>
                <a:t>是等效的，二者都可以給出檢驗項目的個體性資訊；</a:t>
              </a:r>
            </a:p>
          </p:txBody>
        </p:sp>
        <p:grpSp>
          <p:nvGrpSpPr>
            <p:cNvPr id="7" name="组合 6"/>
            <p:cNvGrpSpPr/>
            <p:nvPr/>
          </p:nvGrpSpPr>
          <p:grpSpPr>
            <a:xfrm>
              <a:off x="1987279" y="2005742"/>
              <a:ext cx="8172662" cy="2616131"/>
              <a:chOff x="1296974" y="2211937"/>
              <a:chExt cx="8172662" cy="2616131"/>
            </a:xfrm>
          </p:grpSpPr>
          <p:grpSp>
            <p:nvGrpSpPr>
              <p:cNvPr id="5" name="组合 4"/>
              <p:cNvGrpSpPr/>
              <p:nvPr/>
            </p:nvGrpSpPr>
            <p:grpSpPr>
              <a:xfrm>
                <a:off x="1296974" y="2211937"/>
                <a:ext cx="2961264" cy="2616131"/>
                <a:chOff x="1296974" y="2211937"/>
                <a:chExt cx="2961264" cy="2616131"/>
              </a:xfrm>
            </p:grpSpPr>
            <p:sp>
              <p:nvSpPr>
                <p:cNvPr id="25" name="矩形 24"/>
                <p:cNvSpPr>
                  <a:spLocks noChangeArrowheads="1"/>
                </p:cNvSpPr>
                <p:nvPr/>
              </p:nvSpPr>
              <p:spPr bwMode="auto">
                <a:xfrm>
                  <a:off x="1426494" y="3764982"/>
                  <a:ext cx="283174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26" name="矩形 25"/>
                <p:cNvSpPr>
                  <a:spLocks noChangeArrowheads="1"/>
                </p:cNvSpPr>
                <p:nvPr/>
              </p:nvSpPr>
              <p:spPr bwMode="auto">
                <a:xfrm>
                  <a:off x="1426494" y="4163046"/>
                  <a:ext cx="283174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graphicFrame>
              <p:nvGraphicFramePr>
                <p:cNvPr id="28" name="对象 27"/>
                <p:cNvGraphicFramePr>
                  <a:graphicFrameLocks noChangeAspect="1"/>
                </p:cNvGraphicFramePr>
                <p:nvPr>
                  <p:extLst>
                    <p:ext uri="{D42A27DB-BD31-4B8C-83A1-F6EECF244321}">
                      <p14:modId xmlns:p14="http://schemas.microsoft.com/office/powerpoint/2010/main" val="3577073232"/>
                    </p:ext>
                  </p:extLst>
                </p:nvPr>
              </p:nvGraphicFramePr>
              <p:xfrm>
                <a:off x="1464980" y="2690253"/>
                <a:ext cx="1519238" cy="823912"/>
              </p:xfrm>
              <a:graphic>
                <a:graphicData uri="http://schemas.openxmlformats.org/presentationml/2006/ole">
                  <mc:AlternateContent xmlns:mc="http://schemas.openxmlformats.org/markup-compatibility/2006">
                    <mc:Choice xmlns:v="urn:schemas-microsoft-com:vml" Requires="v">
                      <p:oleObj name="Equation" r:id="rId3" imgW="914400" imgH="495300" progId="">
                        <p:embed/>
                      </p:oleObj>
                    </mc:Choice>
                    <mc:Fallback>
                      <p:oleObj name="Equation" r:id="rId3" imgW="914400" imgH="495300" progId="">
                        <p:embed/>
                        <p:pic>
                          <p:nvPicPr>
                            <p:cNvPr id="0" name="Picture 73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980" y="2690253"/>
                              <a:ext cx="1519238"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矩形 10"/>
                <p:cNvSpPr>
                  <a:spLocks noChangeArrowheads="1"/>
                </p:cNvSpPr>
                <p:nvPr/>
              </p:nvSpPr>
              <p:spPr bwMode="auto">
                <a:xfrm>
                  <a:off x="1296974" y="2211937"/>
                  <a:ext cx="29612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個體化指數</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index of individuality</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II</a:t>
                  </a:r>
                  <a:r>
                    <a:rPr lang="zh-CN" altLang="en-US" sz="1100" dirty="0">
                      <a:latin typeface="Times New Roman" pitchFamily="18" charset="0"/>
                      <a:cs typeface="Times New Roman" pitchFamily="18" charset="0"/>
                    </a:rPr>
                    <a:t>）</a:t>
                  </a:r>
                  <a:r>
                    <a:rPr lang="zh-CN" altLang="en-US" sz="1100" dirty="0"/>
                    <a:t>：</a:t>
                  </a:r>
                </a:p>
              </p:txBody>
            </p:sp>
            <p:sp>
              <p:nvSpPr>
                <p:cNvPr id="19" name="矩形 18"/>
                <p:cNvSpPr>
                  <a:spLocks noChangeArrowheads="1"/>
                </p:cNvSpPr>
                <p:nvPr/>
              </p:nvSpPr>
              <p:spPr bwMode="auto">
                <a:xfrm>
                  <a:off x="1426492" y="4566458"/>
                  <a:ext cx="283174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G</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個體間生物學變異</a:t>
                  </a:r>
                </a:p>
              </p:txBody>
            </p:sp>
          </p:grpSp>
          <p:grpSp>
            <p:nvGrpSpPr>
              <p:cNvPr id="3" name="组合 2"/>
              <p:cNvGrpSpPr/>
              <p:nvPr/>
            </p:nvGrpSpPr>
            <p:grpSpPr>
              <a:xfrm>
                <a:off x="6481476" y="2211937"/>
                <a:ext cx="2988160" cy="2616131"/>
                <a:chOff x="5038111" y="2211937"/>
                <a:chExt cx="2988160" cy="2616131"/>
              </a:xfrm>
            </p:grpSpPr>
            <p:sp>
              <p:nvSpPr>
                <p:cNvPr id="20" name="矩形 19"/>
                <p:cNvSpPr>
                  <a:spLocks noChangeArrowheads="1"/>
                </p:cNvSpPr>
                <p:nvPr/>
              </p:nvSpPr>
              <p:spPr bwMode="auto">
                <a:xfrm>
                  <a:off x="5194526" y="3764982"/>
                  <a:ext cx="283174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21" name="矩形 20"/>
                <p:cNvSpPr>
                  <a:spLocks noChangeArrowheads="1"/>
                </p:cNvSpPr>
                <p:nvPr/>
              </p:nvSpPr>
              <p:spPr bwMode="auto">
                <a:xfrm>
                  <a:off x="5194526" y="4163046"/>
                  <a:ext cx="283174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graphicFrame>
              <p:nvGraphicFramePr>
                <p:cNvPr id="22" name="对象 21"/>
                <p:cNvGraphicFramePr>
                  <a:graphicFrameLocks noChangeAspect="1"/>
                </p:cNvGraphicFramePr>
                <p:nvPr>
                  <p:extLst>
                    <p:ext uri="{D42A27DB-BD31-4B8C-83A1-F6EECF244321}">
                      <p14:modId xmlns:p14="http://schemas.microsoft.com/office/powerpoint/2010/main" val="3832802620"/>
                    </p:ext>
                  </p:extLst>
                </p:nvPr>
              </p:nvGraphicFramePr>
              <p:xfrm>
                <a:off x="5191794" y="2731060"/>
                <a:ext cx="1793875" cy="760413"/>
              </p:xfrm>
              <a:graphic>
                <a:graphicData uri="http://schemas.openxmlformats.org/presentationml/2006/ole">
                  <mc:AlternateContent xmlns:mc="http://schemas.openxmlformats.org/markup-compatibility/2006">
                    <mc:Choice xmlns:v="urn:schemas-microsoft-com:vml" Requires="v">
                      <p:oleObj name="Equation" r:id="rId5" imgW="1079500" imgH="457200" progId="">
                        <p:embed/>
                      </p:oleObj>
                    </mc:Choice>
                    <mc:Fallback>
                      <p:oleObj name="Equation" r:id="rId5" imgW="1079500" imgH="457200" progId="">
                        <p:embed/>
                        <p:pic>
                          <p:nvPicPr>
                            <p:cNvPr id="0" name="Picture 73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1794" y="2731060"/>
                              <a:ext cx="1793875"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矩形 10"/>
                <p:cNvSpPr>
                  <a:spLocks noChangeArrowheads="1"/>
                </p:cNvSpPr>
                <p:nvPr/>
              </p:nvSpPr>
              <p:spPr bwMode="auto">
                <a:xfrm>
                  <a:off x="5038111" y="2211937"/>
                  <a:ext cx="2988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可靠性係數</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reliability coefficient, R</a:t>
                  </a:r>
                  <a:r>
                    <a:rPr lang="zh-CN" altLang="en-US" sz="1100" dirty="0">
                      <a:latin typeface="Times New Roman" pitchFamily="18" charset="0"/>
                      <a:cs typeface="Times New Roman" pitchFamily="18" charset="0"/>
                    </a:rPr>
                    <a:t>）</a:t>
                  </a:r>
                  <a:r>
                    <a:rPr lang="zh-CN" altLang="en-US" sz="1100" dirty="0"/>
                    <a:t>：</a:t>
                  </a:r>
                </a:p>
              </p:txBody>
            </p:sp>
            <p:sp>
              <p:nvSpPr>
                <p:cNvPr id="24" name="矩形 23"/>
                <p:cNvSpPr>
                  <a:spLocks noChangeArrowheads="1"/>
                </p:cNvSpPr>
                <p:nvPr/>
              </p:nvSpPr>
              <p:spPr bwMode="auto">
                <a:xfrm>
                  <a:off x="5194524" y="4566458"/>
                  <a:ext cx="283174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G</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個體間生物學變異</a:t>
                  </a:r>
                </a:p>
              </p:txBody>
            </p:sp>
          </p:grpSp>
          <p:sp>
            <p:nvSpPr>
              <p:cNvPr id="6" name="左右箭头 5"/>
              <p:cNvSpPr/>
              <p:nvPr/>
            </p:nvSpPr>
            <p:spPr>
              <a:xfrm>
                <a:off x="4572004" y="3236264"/>
                <a:ext cx="824752" cy="358588"/>
              </a:xfrm>
              <a:prstGeom prst="leftRight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40538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24" name="组合 23"/>
          <p:cNvGrpSpPr/>
          <p:nvPr/>
        </p:nvGrpSpPr>
        <p:grpSpPr>
          <a:xfrm>
            <a:off x="1050262" y="437076"/>
            <a:ext cx="9581883" cy="5540209"/>
            <a:chOff x="1050262" y="437074"/>
            <a:chExt cx="9581882" cy="5540209"/>
          </a:xfrm>
        </p:grpSpPr>
        <p:sp>
          <p:nvSpPr>
            <p:cNvPr id="14" name="Rectangle 14"/>
            <p:cNvSpPr>
              <a:spLocks noChangeArrowheads="1"/>
            </p:cNvSpPr>
            <p:nvPr/>
          </p:nvSpPr>
          <p:spPr bwMode="auto">
            <a:xfrm>
              <a:off x="1050262" y="437074"/>
              <a:ext cx="95818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      </a:t>
              </a:r>
              <a:r>
                <a:rPr lang="zh-CN" altLang="en-US" sz="1200" dirty="0"/>
                <a:t>個體間生物學變異</a:t>
              </a:r>
            </a:p>
          </p:txBody>
        </p:sp>
        <p:sp>
          <p:nvSpPr>
            <p:cNvPr id="15" name="Rectangle 14"/>
            <p:cNvSpPr>
              <a:spLocks noChangeArrowheads="1"/>
            </p:cNvSpPr>
            <p:nvPr/>
          </p:nvSpPr>
          <p:spPr bwMode="auto">
            <a:xfrm>
              <a:off x="1050262" y="822852"/>
              <a:ext cx="9581882" cy="567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臨床檢驗一般只取一份標本，只取一份標本的檢測結果中存在固有的分析變異和個體內生物學變異，多次抽樣會減小個體內生物學變異，重複測定可以使分析變異變小，可以利用均值標準誤差的演算法來近似計算在規定的概率下，測定值落在內環境穩態點附近一定範圍內所需的最低樣本量；</a:t>
              </a:r>
            </a:p>
          </p:txBody>
        </p:sp>
        <p:grpSp>
          <p:nvGrpSpPr>
            <p:cNvPr id="21" name="组合 20"/>
            <p:cNvGrpSpPr/>
            <p:nvPr/>
          </p:nvGrpSpPr>
          <p:grpSpPr>
            <a:xfrm>
              <a:off x="2092749" y="1555759"/>
              <a:ext cx="3613421" cy="2372018"/>
              <a:chOff x="2092749" y="1555759"/>
              <a:chExt cx="3613421" cy="2372018"/>
            </a:xfrm>
          </p:grpSpPr>
          <p:sp>
            <p:nvSpPr>
              <p:cNvPr id="29" name="矩形 10"/>
              <p:cNvSpPr>
                <a:spLocks noChangeArrowheads="1"/>
              </p:cNvSpPr>
              <p:nvPr/>
            </p:nvSpPr>
            <p:spPr bwMode="auto">
              <a:xfrm>
                <a:off x="2092749" y="1555759"/>
                <a:ext cx="361342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所需採集最小標本量</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N</a:t>
                </a:r>
                <a:r>
                  <a:rPr lang="zh-CN" altLang="en-US" sz="1100" dirty="0">
                    <a:latin typeface="Times New Roman" pitchFamily="18" charset="0"/>
                    <a:cs typeface="Times New Roman" pitchFamily="18" charset="0"/>
                  </a:rPr>
                  <a:t>）</a:t>
                </a:r>
                <a:r>
                  <a:rPr lang="zh-CN" altLang="en-US" sz="1100" dirty="0"/>
                  <a:t>：</a:t>
                </a:r>
              </a:p>
            </p:txBody>
          </p:sp>
          <p:grpSp>
            <p:nvGrpSpPr>
              <p:cNvPr id="2" name="组合 1"/>
              <p:cNvGrpSpPr/>
              <p:nvPr/>
            </p:nvGrpSpPr>
            <p:grpSpPr>
              <a:xfrm>
                <a:off x="2130211" y="2003877"/>
                <a:ext cx="3483903" cy="1923900"/>
                <a:chOff x="4928233" y="1727421"/>
                <a:chExt cx="3483903" cy="1923900"/>
              </a:xfrm>
            </p:grpSpPr>
            <p:sp>
              <p:nvSpPr>
                <p:cNvPr id="25" name="矩形 24"/>
                <p:cNvSpPr>
                  <a:spLocks noChangeArrowheads="1"/>
                </p:cNvSpPr>
                <p:nvPr/>
              </p:nvSpPr>
              <p:spPr bwMode="auto">
                <a:xfrm>
                  <a:off x="4928235" y="2588235"/>
                  <a:ext cx="34839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950" dirty="0">
                      <a:latin typeface="Times New Roman" pitchFamily="18" charset="0"/>
                      <a:cs typeface="Times New Roman" pitchFamily="18" charset="0"/>
                    </a:rPr>
                    <a:t>測量不精密度</a:t>
                  </a:r>
                </a:p>
              </p:txBody>
            </p:sp>
            <p:sp>
              <p:nvSpPr>
                <p:cNvPr id="26" name="矩形 25"/>
                <p:cNvSpPr>
                  <a:spLocks noChangeArrowheads="1"/>
                </p:cNvSpPr>
                <p:nvPr/>
              </p:nvSpPr>
              <p:spPr bwMode="auto">
                <a:xfrm>
                  <a:off x="4928235" y="2986299"/>
                  <a:ext cx="34839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950" dirty="0">
                      <a:latin typeface="Times New Roman" pitchFamily="18" charset="0"/>
                      <a:cs typeface="Times New Roman" pitchFamily="18" charset="0"/>
                    </a:rPr>
                    <a:t>個體內生物學變異</a:t>
                  </a:r>
                </a:p>
              </p:txBody>
            </p:sp>
            <p:graphicFrame>
              <p:nvGraphicFramePr>
                <p:cNvPr id="28" name="对象 27"/>
                <p:cNvGraphicFramePr>
                  <a:graphicFrameLocks noChangeAspect="1"/>
                </p:cNvGraphicFramePr>
                <p:nvPr>
                  <p:extLst>
                    <p:ext uri="{D42A27DB-BD31-4B8C-83A1-F6EECF244321}">
                      <p14:modId xmlns:p14="http://schemas.microsoft.com/office/powerpoint/2010/main" val="790613884"/>
                    </p:ext>
                  </p:extLst>
                </p:nvPr>
              </p:nvGraphicFramePr>
              <p:xfrm>
                <a:off x="4955178" y="1727421"/>
                <a:ext cx="2298700" cy="696913"/>
              </p:xfrm>
              <a:graphic>
                <a:graphicData uri="http://schemas.openxmlformats.org/presentationml/2006/ole">
                  <mc:AlternateContent xmlns:mc="http://schemas.openxmlformats.org/markup-compatibility/2006">
                    <mc:Choice xmlns:v="urn:schemas-microsoft-com:vml" Requires="v">
                      <p:oleObj name="Equation" r:id="rId3" imgW="1384300" imgH="419100" progId="">
                        <p:embed/>
                      </p:oleObj>
                    </mc:Choice>
                    <mc:Fallback>
                      <p:oleObj name="Equation" r:id="rId3" imgW="1384300" imgH="419100" progId="">
                        <p:embed/>
                        <p:pic>
                          <p:nvPicPr>
                            <p:cNvPr id="0" name="Picture 36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5178" y="1727421"/>
                              <a:ext cx="22987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矩形 18"/>
                <p:cNvSpPr>
                  <a:spLocks noChangeArrowheads="1"/>
                </p:cNvSpPr>
                <p:nvPr/>
              </p:nvSpPr>
              <p:spPr bwMode="auto">
                <a:xfrm>
                  <a:off x="4928233" y="3389711"/>
                  <a:ext cx="348390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D</a:t>
                  </a:r>
                  <a:r>
                    <a:rPr lang="en-US" altLang="zh-CN" sz="1100" dirty="0">
                      <a:latin typeface="Times New Roman" pitchFamily="18" charset="0"/>
                      <a:cs typeface="Times New Roman" pitchFamily="18" charset="0"/>
                    </a:rPr>
                    <a:t>    —   </a:t>
                  </a:r>
                  <a:r>
                    <a:rPr lang="zh-CN" altLang="en-US" sz="950" dirty="0">
                      <a:latin typeface="Times New Roman" pitchFamily="18" charset="0"/>
                      <a:cs typeface="Times New Roman" pitchFamily="18" charset="0"/>
                    </a:rPr>
                    <a:t>期望概率下測定值偏離內環境穩態點的距離</a:t>
                  </a:r>
                </a:p>
              </p:txBody>
            </p:sp>
          </p:grpSp>
        </p:grpSp>
        <p:sp>
          <p:nvSpPr>
            <p:cNvPr id="27" name="矩形 10"/>
            <p:cNvSpPr>
              <a:spLocks noChangeArrowheads="1"/>
            </p:cNvSpPr>
            <p:nvPr/>
          </p:nvSpPr>
          <p:spPr bwMode="auto">
            <a:xfrm>
              <a:off x="1050262" y="4198863"/>
              <a:ext cx="95818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900" dirty="0">
                  <a:solidFill>
                    <a:srgbClr val="000000"/>
                  </a:solidFill>
                </a:rPr>
                <a:t>       當一個檢驗項目有明顯的個體性，每個個體所得到的數值只佔參考人群所得數值範圍的一小部分，這意味著一些個體數值會穩定在參考界限附近，這些點在界限以內或以外都有可能，重複檢測那些只超出參考界限一點的「擦邊」結果，重複檢測所得到的結果可能會在參考界限以內；當項目的個體性很小時，個體的數值幾乎會佔據整個參考區間，重複檢測一個真正異常的只超出參考界限一點的「擦邊」結果，重複結果很可能在參考區間以內，而對一個在參考區間以內的結果做重複檢測則還有很大的概率檢出正常</a:t>
              </a:r>
              <a:r>
                <a:rPr lang="zh-CN" altLang="en-US" sz="900" dirty="0"/>
                <a:t>；這意味著在查找和篩檢病例時，即使重複後異常結果變回正常的人仍然不能予以忽視；</a:t>
              </a:r>
            </a:p>
          </p:txBody>
        </p:sp>
        <p:sp>
          <p:nvSpPr>
            <p:cNvPr id="30" name="矩形 10"/>
            <p:cNvSpPr>
              <a:spLocks noChangeArrowheads="1"/>
            </p:cNvSpPr>
            <p:nvPr/>
          </p:nvSpPr>
          <p:spPr bwMode="auto">
            <a:xfrm>
              <a:off x="1050262" y="5053953"/>
              <a:ext cx="958188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900" dirty="0">
                  <a:solidFill>
                    <a:srgbClr val="000000"/>
                  </a:solidFill>
                </a:rPr>
                <a:t>       重複檢查健康人群所出現的異常結果，一般來說不論檢驗項目的個體性如何，重複結果都會落在參考區間內，因為大部分值落在參考區間以內且結果「向均值方向回歸」</a:t>
              </a:r>
              <a:r>
                <a:rPr lang="zh-CN" altLang="en-US" sz="900" dirty="0"/>
                <a:t>；在疾病群體中用重複檢測來「確認」一個異常結果，當檢驗項目個體性很強時，重複結果很可能還是異常，重複檢測祗是浪費資源；當檢驗項目個體性不顯著時，對疾病群體的重複檢測，由於固有的變異分佈形態，重複的結果可能會落在參考界限以內，仍然無法的達到「確認」的目的；因此除非疾病很嚴重，一般情況下對疾病群體以重複檢測來「確認」異常結果只會帶來假像或浪費資源（重複取均值除外）；</a:t>
              </a:r>
            </a:p>
          </p:txBody>
        </p:sp>
        <p:grpSp>
          <p:nvGrpSpPr>
            <p:cNvPr id="23" name="组合 22"/>
            <p:cNvGrpSpPr/>
            <p:nvPr/>
          </p:nvGrpSpPr>
          <p:grpSpPr>
            <a:xfrm>
              <a:off x="6070451" y="1510093"/>
              <a:ext cx="3669296" cy="2621818"/>
              <a:chOff x="6070451" y="1510093"/>
              <a:chExt cx="3669296" cy="2621818"/>
            </a:xfrm>
          </p:grpSpPr>
          <p:sp>
            <p:nvSpPr>
              <p:cNvPr id="16" name="矩形 10"/>
              <p:cNvSpPr>
                <a:spLocks noChangeArrowheads="1"/>
              </p:cNvSpPr>
              <p:nvPr/>
            </p:nvSpPr>
            <p:spPr bwMode="auto">
              <a:xfrm>
                <a:off x="6374250" y="1510093"/>
                <a:ext cx="7240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800" dirty="0">
                    <a:solidFill>
                      <a:srgbClr val="000000"/>
                    </a:solidFill>
                  </a:rPr>
                  <a:t>健康群體</a:t>
                </a:r>
                <a:endParaRPr lang="zh-CN" altLang="en-US" sz="800" dirty="0"/>
              </a:p>
            </p:txBody>
          </p:sp>
          <p:sp>
            <p:nvSpPr>
              <p:cNvPr id="17" name="矩形 10"/>
              <p:cNvSpPr>
                <a:spLocks noChangeArrowheads="1"/>
              </p:cNvSpPr>
              <p:nvPr/>
            </p:nvSpPr>
            <p:spPr bwMode="auto">
              <a:xfrm>
                <a:off x="8734358" y="1510093"/>
                <a:ext cx="6791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800" dirty="0">
                    <a:solidFill>
                      <a:srgbClr val="000000"/>
                    </a:solidFill>
                  </a:rPr>
                  <a:t>疾病群體</a:t>
                </a:r>
                <a:endParaRPr lang="zh-CN" altLang="en-US" sz="800" dirty="0"/>
              </a:p>
            </p:txBody>
          </p:sp>
          <p:grpSp>
            <p:nvGrpSpPr>
              <p:cNvPr id="7" name="组合 6"/>
              <p:cNvGrpSpPr/>
              <p:nvPr/>
            </p:nvGrpSpPr>
            <p:grpSpPr>
              <a:xfrm>
                <a:off x="6070452" y="1882926"/>
                <a:ext cx="3669295" cy="1103059"/>
                <a:chOff x="6070452" y="1882926"/>
                <a:chExt cx="3669295" cy="1103059"/>
              </a:xfrm>
            </p:grpSpPr>
            <p:grpSp>
              <p:nvGrpSpPr>
                <p:cNvPr id="5" name="组合 4"/>
                <p:cNvGrpSpPr/>
                <p:nvPr/>
              </p:nvGrpSpPr>
              <p:grpSpPr>
                <a:xfrm>
                  <a:off x="6070452" y="1882926"/>
                  <a:ext cx="3669295" cy="1103059"/>
                  <a:chOff x="6070452" y="1882926"/>
                  <a:chExt cx="3669295" cy="1103059"/>
                </a:xfrm>
              </p:grpSpPr>
              <p:pic>
                <p:nvPicPr>
                  <p:cNvPr id="29725" name="Picture 2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70452" y="1882927"/>
                    <a:ext cx="1331616" cy="110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24" name="Picture 2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08131" y="1882926"/>
                    <a:ext cx="1331616" cy="110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右箭头 5"/>
                <p:cNvSpPr/>
                <p:nvPr/>
              </p:nvSpPr>
              <p:spPr>
                <a:xfrm>
                  <a:off x="7671166" y="2377306"/>
                  <a:ext cx="423863" cy="114300"/>
                </a:xfrm>
                <a:prstGeom prst="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6070451" y="3028853"/>
                <a:ext cx="3669295" cy="1103058"/>
                <a:chOff x="6070451" y="3028853"/>
                <a:chExt cx="3669295" cy="1103058"/>
              </a:xfrm>
            </p:grpSpPr>
            <p:grpSp>
              <p:nvGrpSpPr>
                <p:cNvPr id="3" name="组合 2"/>
                <p:cNvGrpSpPr/>
                <p:nvPr/>
              </p:nvGrpSpPr>
              <p:grpSpPr>
                <a:xfrm>
                  <a:off x="6070451" y="3028853"/>
                  <a:ext cx="3669295" cy="1103058"/>
                  <a:chOff x="6070451" y="3028853"/>
                  <a:chExt cx="3669295" cy="1103058"/>
                </a:xfrm>
              </p:grpSpPr>
              <p:pic>
                <p:nvPicPr>
                  <p:cNvPr id="29723" name="Picture 2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70451" y="3028853"/>
                    <a:ext cx="1331616" cy="110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22" name="Picture 2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408131" y="3028853"/>
                    <a:ext cx="1331615" cy="110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1" name="右箭头 30"/>
                <p:cNvSpPr/>
                <p:nvPr/>
              </p:nvSpPr>
              <p:spPr>
                <a:xfrm>
                  <a:off x="7671165" y="3523230"/>
                  <a:ext cx="423863" cy="114300"/>
                </a:xfrm>
                <a:prstGeom prst="rightArrow">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箭头连接符 7"/>
              <p:cNvCxnSpPr/>
              <p:nvPr/>
            </p:nvCxnSpPr>
            <p:spPr>
              <a:xfrm>
                <a:off x="7671166" y="1671735"/>
                <a:ext cx="423863" cy="0"/>
              </a:xfrm>
              <a:prstGeom prst="straightConnector1">
                <a:avLst/>
              </a:prstGeom>
              <a:ln w="19050">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181044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806120" y="507968"/>
            <a:ext cx="10047287" cy="5448001"/>
            <a:chOff x="806119" y="507968"/>
            <a:chExt cx="10047288" cy="5448001"/>
          </a:xfrm>
        </p:grpSpPr>
        <p:pic>
          <p:nvPicPr>
            <p:cNvPr id="7" name="Picture 2" descr="C:\Documents and Settings\user\桌面\QQ截图20140817235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119" y="1323739"/>
              <a:ext cx="10047288" cy="46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5"/>
            <p:cNvSpPr>
              <a:spLocks noChangeArrowheads="1"/>
            </p:cNvSpPr>
            <p:nvPr/>
          </p:nvSpPr>
          <p:spPr bwMode="auto">
            <a:xfrm>
              <a:off x="1118880" y="764961"/>
              <a:ext cx="9403541" cy="62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       </a:t>
              </a:r>
              <a:r>
                <a:rPr lang="en-US" altLang="zh-TW" sz="1100" dirty="0"/>
                <a:t>2</a:t>
              </a:r>
              <a:r>
                <a:rPr lang="zh-CN" altLang="en-US" sz="1100" dirty="0"/>
                <a:t>、</a:t>
              </a:r>
              <a:r>
                <a:rPr lang="zh-TW" altLang="en-US" sz="1100" dirty="0"/>
                <a:t>西班牙醫學會生物化學與分子病理學分析質量委員會</a:t>
              </a:r>
              <a:r>
                <a:rPr lang="en-US" altLang="zh-TW" sz="1000" dirty="0"/>
                <a:t>(</a:t>
              </a:r>
              <a:r>
                <a:rPr lang="en-US" altLang="zh-TW" sz="1000" i="1" dirty="0">
                  <a:latin typeface="Times New Roman" pitchFamily="18" charset="0"/>
                  <a:cs typeface="Times New Roman" pitchFamily="18" charset="0"/>
                </a:rPr>
                <a:t>SEQC</a:t>
              </a:r>
              <a:r>
                <a:rPr lang="en-US" altLang="zh-TW" sz="1000" dirty="0"/>
                <a:t>)</a:t>
              </a:r>
              <a:r>
                <a:rPr lang="zh-CN" altLang="en-US" sz="1100" dirty="0"/>
                <a:t>卡門博士</a:t>
              </a:r>
              <a:r>
                <a:rPr lang="en-US" altLang="zh-CN" sz="1000" dirty="0"/>
                <a:t>(</a:t>
              </a:r>
              <a:r>
                <a:rPr lang="en-US" altLang="zh-TW" sz="1000" i="1" dirty="0" err="1">
                  <a:latin typeface="Times New Roman" pitchFamily="18" charset="0"/>
                  <a:cs typeface="Times New Roman" pitchFamily="18" charset="0"/>
                </a:rPr>
                <a:t>Dr.Carmen</a:t>
              </a:r>
              <a:r>
                <a:rPr lang="en-US" altLang="zh-TW" sz="1000" i="1"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Ricos</a:t>
              </a:r>
              <a:r>
                <a:rPr lang="en-US" altLang="zh-CN" sz="1000" dirty="0"/>
                <a:t>)</a:t>
              </a:r>
              <a:r>
                <a:rPr lang="zh-CN" altLang="en-US" sz="1100" dirty="0"/>
                <a:t>等人</a:t>
              </a:r>
              <a:r>
                <a:rPr lang="zh-TW" altLang="en-US" sz="1100" dirty="0"/>
                <a:t>維護著一個基於</a:t>
              </a:r>
              <a:r>
                <a:rPr lang="zh-CN" altLang="en-US" sz="1100" dirty="0"/>
                <a:t>甄選匯總</a:t>
              </a:r>
              <a:r>
                <a:rPr lang="zh-TW" altLang="en-US" sz="1100" dirty="0"/>
                <a:t>已發表</a:t>
              </a:r>
              <a:r>
                <a:rPr lang="zh-CN" altLang="en-US" sz="1100" dirty="0"/>
                <a:t>文獻</a:t>
              </a:r>
              <a:r>
                <a:rPr lang="zh-TW" altLang="en-US" sz="1100" dirty="0"/>
                <a:t>生物變異數據為基礎構建的數據庫，可以作為醫學實驗室制定質量規範的參考依據；該數據庫每兩年更新一次，最</a:t>
              </a:r>
              <a:r>
                <a:rPr lang="zh-CN" altLang="en-US" sz="1100" dirty="0"/>
                <a:t>近</a:t>
              </a:r>
              <a:r>
                <a:rPr lang="zh-TW" altLang="en-US" sz="1100" dirty="0"/>
                <a:t>一次為</a:t>
              </a:r>
              <a:r>
                <a:rPr lang="en-US" altLang="zh-TW" sz="1000" dirty="0"/>
                <a:t>2014</a:t>
              </a:r>
              <a:r>
                <a:rPr lang="zh-TW" altLang="en-US" sz="1100" dirty="0"/>
                <a:t>年更新</a:t>
              </a:r>
              <a:r>
                <a:rPr lang="zh-CN" altLang="en-US" sz="1100" dirty="0"/>
                <a:t>，以下為該數據庫的部分示例；</a:t>
              </a:r>
            </a:p>
          </p:txBody>
        </p:sp>
        <p:sp>
          <p:nvSpPr>
            <p:cNvPr id="6" name="Rectangle 5"/>
            <p:cNvSpPr>
              <a:spLocks noChangeArrowheads="1"/>
            </p:cNvSpPr>
            <p:nvPr/>
          </p:nvSpPr>
          <p:spPr bwMode="auto">
            <a:xfrm>
              <a:off x="1118880" y="507968"/>
              <a:ext cx="940354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       </a:t>
              </a:r>
              <a:r>
                <a:rPr lang="en-US" altLang="zh-TW" sz="1100" dirty="0"/>
                <a:t>1</a:t>
              </a:r>
              <a:r>
                <a:rPr lang="zh-CN" altLang="en-US" sz="1100" dirty="0"/>
                <a:t>、全美健康與營養調查數據庫</a:t>
              </a:r>
              <a:r>
                <a:rPr lang="zh-CN" altLang="en-US" sz="1000" dirty="0"/>
                <a:t> </a:t>
              </a:r>
              <a:r>
                <a:rPr lang="en-US" altLang="zh-CN"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National Health and Nutrition Examination Survey</a:t>
              </a:r>
              <a:r>
                <a:rPr lang="zh-CN"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NHANES</a:t>
              </a:r>
              <a:r>
                <a:rPr lang="en-US" altLang="zh-TW" sz="1000" dirty="0">
                  <a:latin typeface="Times New Roman" pitchFamily="18" charset="0"/>
                  <a:cs typeface="Times New Roman" pitchFamily="18" charset="0"/>
                </a:rPr>
                <a:t> Ⅲ (</a:t>
              </a:r>
              <a:r>
                <a:rPr lang="en-US" altLang="zh-TW" sz="1000" i="1" dirty="0">
                  <a:latin typeface="Times New Roman" pitchFamily="18" charset="0"/>
                  <a:cs typeface="Times New Roman" pitchFamily="18" charset="0"/>
                </a:rPr>
                <a:t>1988</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1994</a:t>
              </a:r>
              <a:r>
                <a:rPr lang="en-US" altLang="zh-TW" sz="1000" dirty="0">
                  <a:latin typeface="Times New Roman" pitchFamily="18" charset="0"/>
                  <a:cs typeface="Times New Roman" pitchFamily="18" charset="0"/>
                </a:rPr>
                <a:t>) ]</a:t>
              </a:r>
              <a:r>
                <a:rPr lang="zh-CN" altLang="en-US" sz="1100" dirty="0"/>
                <a:t>；</a:t>
              </a:r>
              <a:endParaRPr lang="zh-TW" altLang="en-US" sz="1100" dirty="0"/>
            </a:p>
          </p:txBody>
        </p:sp>
      </p:grpSp>
      <p:sp>
        <p:nvSpPr>
          <p:cNvPr id="9" name="标题 1"/>
          <p:cNvSpPr txBox="1">
            <a:spLocks/>
          </p:cNvSpPr>
          <p:nvPr/>
        </p:nvSpPr>
        <p:spPr bwMode="auto">
          <a:xfrm>
            <a:off x="32871" y="16047"/>
            <a:ext cx="80343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600" dirty="0">
                <a:ea typeface="楷体_GB2312" pitchFamily="49" charset="-122"/>
              </a:rPr>
              <a:t>生物學變異與參考區間</a:t>
            </a:r>
          </a:p>
        </p:txBody>
      </p:sp>
      <p:sp>
        <p:nvSpPr>
          <p:cNvPr id="10" name="矩形 3"/>
          <p:cNvSpPr>
            <a:spLocks noChangeArrowheads="1"/>
          </p:cNvSpPr>
          <p:nvPr/>
        </p:nvSpPr>
        <p:spPr bwMode="auto">
          <a:xfrm>
            <a:off x="55094" y="351010"/>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spTree>
    <p:extLst>
      <p:ext uri="{BB962C8B-B14F-4D97-AF65-F5344CB8AC3E}">
        <p14:creationId xmlns:p14="http://schemas.microsoft.com/office/powerpoint/2010/main" val="393684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參考區間</a:t>
            </a:r>
          </a:p>
        </p:txBody>
      </p:sp>
      <p:grpSp>
        <p:nvGrpSpPr>
          <p:cNvPr id="4" name="组合 3"/>
          <p:cNvGrpSpPr/>
          <p:nvPr/>
        </p:nvGrpSpPr>
        <p:grpSpPr>
          <a:xfrm>
            <a:off x="1375889" y="391905"/>
            <a:ext cx="8805334" cy="5353805"/>
            <a:chOff x="1375888" y="391903"/>
            <a:chExt cx="8805333" cy="5353805"/>
          </a:xfrm>
        </p:grpSpPr>
        <p:sp>
          <p:nvSpPr>
            <p:cNvPr id="51" name="Rectangle 14"/>
            <p:cNvSpPr>
              <a:spLocks noChangeArrowheads="1"/>
            </p:cNvSpPr>
            <p:nvPr/>
          </p:nvSpPr>
          <p:spPr bwMode="auto">
            <a:xfrm>
              <a:off x="1375890" y="1406244"/>
              <a:ext cx="4820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1</a:t>
              </a:r>
              <a:r>
                <a:rPr lang="zh-CN" altLang="en-US" sz="1200" dirty="0"/>
                <a:t>、參考個體</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err="1">
                  <a:latin typeface="Times New Roman" pitchFamily="18" charset="0"/>
                  <a:cs typeface="Times New Roman" pitchFamily="18" charset="0"/>
                </a:rPr>
                <a:t>refernence</a:t>
              </a:r>
              <a:r>
                <a:rPr lang="en-US" altLang="zh-CN" sz="1050" i="1" dirty="0">
                  <a:latin typeface="Times New Roman" pitchFamily="18" charset="0"/>
                  <a:cs typeface="Times New Roman" pitchFamily="18" charset="0"/>
                </a:rPr>
                <a:t> individual</a:t>
              </a:r>
              <a:r>
                <a:rPr lang="en-US" altLang="zh-CN" sz="1050" dirty="0">
                  <a:latin typeface="Times New Roman" pitchFamily="18" charset="0"/>
                  <a:cs typeface="Times New Roman" pitchFamily="18" charset="0"/>
                </a:rPr>
                <a:t>)</a:t>
              </a:r>
              <a:r>
                <a:rPr lang="zh-CN" altLang="en-US" sz="1200" dirty="0"/>
                <a:t>：</a:t>
              </a:r>
              <a:endParaRPr lang="en-US" altLang="zh-CN" sz="1200" dirty="0"/>
            </a:p>
            <a:p>
              <a:pPr>
                <a:lnSpc>
                  <a:spcPct val="150000"/>
                </a:lnSpc>
              </a:pPr>
              <a:r>
                <a:rPr lang="en-US" altLang="zh-CN" sz="1200" dirty="0"/>
                <a:t>     </a:t>
              </a:r>
              <a:r>
                <a:rPr lang="zh-CN" altLang="en-US" sz="1200" dirty="0"/>
                <a:t>指使用特定標準篩選出的用於比較的個體；</a:t>
              </a:r>
            </a:p>
          </p:txBody>
        </p:sp>
        <p:sp>
          <p:nvSpPr>
            <p:cNvPr id="59" name="Rectangle 14"/>
            <p:cNvSpPr>
              <a:spLocks noChangeArrowheads="1"/>
            </p:cNvSpPr>
            <p:nvPr/>
          </p:nvSpPr>
          <p:spPr bwMode="auto">
            <a:xfrm>
              <a:off x="1375893" y="890230"/>
              <a:ext cx="4820190"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300" dirty="0"/>
                <a:t>基於人群的參考值：</a:t>
              </a:r>
            </a:p>
          </p:txBody>
        </p:sp>
        <p:sp>
          <p:nvSpPr>
            <p:cNvPr id="130" name="Rectangle 14"/>
            <p:cNvSpPr>
              <a:spLocks noChangeArrowheads="1"/>
            </p:cNvSpPr>
            <p:nvPr/>
          </p:nvSpPr>
          <p:spPr bwMode="auto">
            <a:xfrm>
              <a:off x="1375890" y="2052577"/>
              <a:ext cx="4820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2</a:t>
              </a:r>
              <a:r>
                <a:rPr lang="zh-CN" altLang="en-US" sz="1200" dirty="0"/>
                <a:t>、參考人群</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reference population</a:t>
              </a:r>
              <a:r>
                <a:rPr lang="en-US" altLang="zh-CN" sz="1050" dirty="0">
                  <a:latin typeface="Times New Roman" pitchFamily="18" charset="0"/>
                  <a:cs typeface="Times New Roman" pitchFamily="18" charset="0"/>
                </a:rPr>
                <a:t>)</a:t>
              </a:r>
              <a:r>
                <a:rPr lang="zh-CN" altLang="en-US" sz="1200" dirty="0"/>
                <a:t>：</a:t>
              </a:r>
              <a:endParaRPr lang="en-US" altLang="zh-CN" sz="1200" dirty="0"/>
            </a:p>
            <a:p>
              <a:pPr>
                <a:lnSpc>
                  <a:spcPct val="150000"/>
                </a:lnSpc>
              </a:pPr>
              <a:r>
                <a:rPr lang="en-US" altLang="zh-CN" sz="1200" dirty="0"/>
                <a:t>     </a:t>
              </a:r>
              <a:r>
                <a:rPr lang="zh-CN" altLang="en-US" sz="1200" dirty="0"/>
                <a:t>指包括所有可能的參考個體；</a:t>
              </a:r>
            </a:p>
          </p:txBody>
        </p:sp>
        <p:sp>
          <p:nvSpPr>
            <p:cNvPr id="131" name="Rectangle 14"/>
            <p:cNvSpPr>
              <a:spLocks noChangeArrowheads="1"/>
            </p:cNvSpPr>
            <p:nvPr/>
          </p:nvSpPr>
          <p:spPr bwMode="auto">
            <a:xfrm>
              <a:off x="1375892" y="2698907"/>
              <a:ext cx="48201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3</a:t>
              </a:r>
              <a:r>
                <a:rPr lang="zh-CN" altLang="en-US" sz="1200" dirty="0"/>
                <a:t>、參考樣本組</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reference sample group</a:t>
              </a:r>
              <a:r>
                <a:rPr lang="en-US" altLang="zh-CN" sz="1050" dirty="0">
                  <a:latin typeface="Times New Roman" pitchFamily="18" charset="0"/>
                  <a:cs typeface="Times New Roman" pitchFamily="18" charset="0"/>
                </a:rPr>
                <a:t>)</a:t>
              </a:r>
              <a:r>
                <a:rPr lang="zh-CN" altLang="en-US" sz="1200" dirty="0"/>
                <a:t>：</a:t>
              </a:r>
              <a:endParaRPr lang="en-US" altLang="zh-CN" sz="1200" dirty="0"/>
            </a:p>
            <a:p>
              <a:pPr>
                <a:lnSpc>
                  <a:spcPct val="150000"/>
                </a:lnSpc>
              </a:pPr>
              <a:r>
                <a:rPr lang="en-US" altLang="zh-CN" sz="1200" dirty="0"/>
                <a:t>     </a:t>
              </a:r>
              <a:r>
                <a:rPr lang="zh-CN" altLang="en-US" sz="1200" dirty="0"/>
                <a:t>指由擁有足夠數量的參考個體所組成的能代表參考人群抽樣；</a:t>
              </a:r>
            </a:p>
          </p:txBody>
        </p:sp>
        <p:sp>
          <p:nvSpPr>
            <p:cNvPr id="132" name="Rectangle 14"/>
            <p:cNvSpPr>
              <a:spLocks noChangeArrowheads="1"/>
            </p:cNvSpPr>
            <p:nvPr/>
          </p:nvSpPr>
          <p:spPr bwMode="auto">
            <a:xfrm>
              <a:off x="1375888" y="3345238"/>
              <a:ext cx="48201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4</a:t>
              </a:r>
              <a:r>
                <a:rPr lang="zh-CN" altLang="en-US" sz="1200" dirty="0"/>
                <a:t>、參考值</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reference values</a:t>
              </a:r>
              <a:r>
                <a:rPr lang="en-US" altLang="zh-CN" sz="1050" dirty="0">
                  <a:latin typeface="Times New Roman" pitchFamily="18" charset="0"/>
                  <a:cs typeface="Times New Roman" pitchFamily="18" charset="0"/>
                </a:rPr>
                <a:t>)</a:t>
              </a:r>
              <a:r>
                <a:rPr lang="zh-CN" altLang="en-US" sz="1200" dirty="0"/>
                <a:t>：</a:t>
              </a:r>
              <a:endParaRPr lang="en-US" altLang="zh-CN" sz="1200" dirty="0"/>
            </a:p>
            <a:p>
              <a:pPr>
                <a:lnSpc>
                  <a:spcPct val="150000"/>
                </a:lnSpc>
              </a:pPr>
              <a:r>
                <a:rPr lang="en-US" altLang="zh-CN" sz="1200" dirty="0"/>
                <a:t>     </a:t>
              </a:r>
              <a:r>
                <a:rPr lang="zh-CN" altLang="en-US" sz="1200" dirty="0"/>
                <a:t>指包括了某項目所有參考個體的數值。</a:t>
              </a:r>
            </a:p>
          </p:txBody>
        </p:sp>
        <p:sp>
          <p:nvSpPr>
            <p:cNvPr id="133" name="Rectangle 14"/>
            <p:cNvSpPr>
              <a:spLocks noChangeArrowheads="1"/>
            </p:cNvSpPr>
            <p:nvPr/>
          </p:nvSpPr>
          <p:spPr bwMode="auto">
            <a:xfrm>
              <a:off x="1580613" y="4007833"/>
              <a:ext cx="46154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參考值不能確定所有的參考個體，它們將有一個統計學的離散圖，稱為參考分佈</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reference distribution</a:t>
              </a:r>
              <a:r>
                <a:rPr lang="en-US" altLang="zh-CN" sz="1050" dirty="0">
                  <a:latin typeface="Times New Roman" pitchFamily="18" charset="0"/>
                  <a:cs typeface="Times New Roman" pitchFamily="18" charset="0"/>
                </a:rPr>
                <a:t>)</a:t>
              </a:r>
              <a:r>
                <a:rPr lang="zh-CN" altLang="en-US" sz="1050" dirty="0">
                  <a:latin typeface="Times New Roman" pitchFamily="18" charset="0"/>
                  <a:cs typeface="Times New Roman" pitchFamily="18" charset="0"/>
                </a:rPr>
                <a:t>，</a:t>
              </a:r>
              <a:r>
                <a:rPr lang="zh-CN" altLang="en-US" sz="1200" dirty="0"/>
                <a:t>然後計算參考界限</a:t>
              </a:r>
              <a:r>
                <a:rPr lang="zh-CN" altLang="en-US" sz="1200" dirty="0">
                  <a:latin typeface="Times New Roman" pitchFamily="18" charset="0"/>
                  <a:cs typeface="Times New Roman" pitchFamily="18" charset="0"/>
                </a:rPr>
                <a:t>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reference limits</a:t>
              </a:r>
              <a:r>
                <a:rPr lang="en-US" altLang="zh-CN" sz="1200" dirty="0">
                  <a:latin typeface="Times New Roman" pitchFamily="18" charset="0"/>
                  <a:cs typeface="Times New Roman" pitchFamily="18" charset="0"/>
                </a:rPr>
                <a:t>)</a:t>
              </a:r>
              <a:r>
                <a:rPr lang="zh-CN" altLang="en-US" sz="1200" dirty="0"/>
                <a:t>，參考值的預設部分小於或等於這些界限，參考界限的上限和下限用於建立參考區間</a:t>
              </a:r>
              <a:r>
                <a:rPr lang="zh-CN" altLang="en-US" sz="1050" dirty="0">
                  <a:latin typeface="Times New Roman" pitchFamily="18" charset="0"/>
                  <a:cs typeface="Times New Roman" pitchFamily="18" charset="0"/>
                </a:rPr>
                <a:t> </a:t>
              </a:r>
              <a:r>
                <a:rPr lang="en-US" altLang="zh-CN" sz="1050" dirty="0">
                  <a:latin typeface="Times New Roman" pitchFamily="18" charset="0"/>
                  <a:cs typeface="Times New Roman" pitchFamily="18" charset="0"/>
                </a:rPr>
                <a:t>(</a:t>
              </a:r>
              <a:r>
                <a:rPr lang="en-US" altLang="zh-CN" sz="1050" i="1" dirty="0">
                  <a:latin typeface="Times New Roman" pitchFamily="18" charset="0"/>
                  <a:cs typeface="Times New Roman" pitchFamily="18" charset="0"/>
                </a:rPr>
                <a:t>reference interval</a:t>
              </a:r>
              <a:r>
                <a:rPr lang="en-US" altLang="zh-CN" sz="105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a:t>
              </a:r>
              <a:endParaRPr lang="zh-CN" altLang="en-US" sz="1200" dirty="0"/>
            </a:p>
          </p:txBody>
        </p:sp>
        <p:grpSp>
          <p:nvGrpSpPr>
            <p:cNvPr id="3" name="组合 2"/>
            <p:cNvGrpSpPr/>
            <p:nvPr/>
          </p:nvGrpSpPr>
          <p:grpSpPr>
            <a:xfrm>
              <a:off x="6894060" y="391903"/>
              <a:ext cx="3287161" cy="5353805"/>
              <a:chOff x="6894060" y="391903"/>
              <a:chExt cx="3287161" cy="5353805"/>
            </a:xfrm>
          </p:grpSpPr>
          <p:sp>
            <p:nvSpPr>
              <p:cNvPr id="67" name="圆角矩形 66"/>
              <p:cNvSpPr/>
              <p:nvPr/>
            </p:nvSpPr>
            <p:spPr>
              <a:xfrm>
                <a:off x="9049437" y="828801"/>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組成了</a:t>
                </a:r>
              </a:p>
            </p:txBody>
          </p:sp>
          <p:sp>
            <p:nvSpPr>
              <p:cNvPr id="110" name="圆角矩形 109"/>
              <p:cNvSpPr/>
              <p:nvPr/>
            </p:nvSpPr>
            <p:spPr>
              <a:xfrm>
                <a:off x="9049437" y="1648553"/>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tx1"/>
                    </a:solidFill>
                  </a:rPr>
                  <a:t>從中選擇出一個</a:t>
                </a:r>
                <a:endParaRPr lang="zh-CN" altLang="en-US" sz="1000" dirty="0">
                  <a:solidFill>
                    <a:schemeClr val="tx1"/>
                  </a:solidFill>
                </a:endParaRPr>
              </a:p>
            </p:txBody>
          </p:sp>
          <p:sp>
            <p:nvSpPr>
              <p:cNvPr id="111" name="圆角矩形 110"/>
              <p:cNvSpPr/>
              <p:nvPr/>
            </p:nvSpPr>
            <p:spPr>
              <a:xfrm>
                <a:off x="9049437" y="2461011"/>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通過它確定</a:t>
                </a:r>
              </a:p>
            </p:txBody>
          </p:sp>
          <p:sp>
            <p:nvSpPr>
              <p:cNvPr id="112" name="圆角矩形 111"/>
              <p:cNvSpPr/>
              <p:nvPr/>
            </p:nvSpPr>
            <p:spPr>
              <a:xfrm>
                <a:off x="9049437" y="3278127"/>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從中觀察出</a:t>
                </a:r>
              </a:p>
            </p:txBody>
          </p:sp>
          <p:sp>
            <p:nvSpPr>
              <p:cNvPr id="113" name="圆角矩形 112"/>
              <p:cNvSpPr/>
              <p:nvPr/>
            </p:nvSpPr>
            <p:spPr>
              <a:xfrm>
                <a:off x="9049437" y="4103369"/>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以它確定</a:t>
                </a:r>
              </a:p>
            </p:txBody>
          </p:sp>
          <p:sp>
            <p:nvSpPr>
              <p:cNvPr id="114" name="圆角矩形 113"/>
              <p:cNvSpPr/>
              <p:nvPr/>
            </p:nvSpPr>
            <p:spPr>
              <a:xfrm>
                <a:off x="9049437" y="4935150"/>
                <a:ext cx="1131784" cy="367638"/>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a:solidFill>
                      <a:schemeClr val="tx1"/>
                    </a:solidFill>
                  </a:rPr>
                  <a:t>就定義了一個</a:t>
                </a:r>
                <a:endParaRPr lang="zh-CN" altLang="en-US" sz="1000" dirty="0">
                  <a:solidFill>
                    <a:schemeClr val="tx1"/>
                  </a:solidFill>
                </a:endParaRPr>
              </a:p>
            </p:txBody>
          </p:sp>
          <p:sp>
            <p:nvSpPr>
              <p:cNvPr id="85" name="弧形 84"/>
              <p:cNvSpPr/>
              <p:nvPr/>
            </p:nvSpPr>
            <p:spPr>
              <a:xfrm>
                <a:off x="7124120" y="645942"/>
                <a:ext cx="1911667" cy="753189"/>
              </a:xfrm>
              <a:prstGeom prst="arc">
                <a:avLst>
                  <a:gd name="adj1" fmla="val 16564068"/>
                  <a:gd name="adj2" fmla="val 5142664"/>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 name="弧形 114"/>
              <p:cNvSpPr/>
              <p:nvPr/>
            </p:nvSpPr>
            <p:spPr>
              <a:xfrm>
                <a:off x="7124119" y="1455777"/>
                <a:ext cx="1911667" cy="753189"/>
              </a:xfrm>
              <a:prstGeom prst="arc">
                <a:avLst>
                  <a:gd name="adj1" fmla="val 16598651"/>
                  <a:gd name="adj2" fmla="val 5073310"/>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 name="弧形 115"/>
              <p:cNvSpPr/>
              <p:nvPr/>
            </p:nvSpPr>
            <p:spPr>
              <a:xfrm>
                <a:off x="7137771" y="2268235"/>
                <a:ext cx="1898014" cy="753189"/>
              </a:xfrm>
              <a:prstGeom prst="arc">
                <a:avLst>
                  <a:gd name="adj1" fmla="val 16557219"/>
                  <a:gd name="adj2" fmla="val 5165277"/>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弧形 116"/>
              <p:cNvSpPr/>
              <p:nvPr/>
            </p:nvSpPr>
            <p:spPr>
              <a:xfrm>
                <a:off x="7148933" y="3085351"/>
                <a:ext cx="1886852" cy="753189"/>
              </a:xfrm>
              <a:prstGeom prst="arc">
                <a:avLst>
                  <a:gd name="adj1" fmla="val 16555863"/>
                  <a:gd name="adj2" fmla="val 5157516"/>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弧形 117"/>
              <p:cNvSpPr/>
              <p:nvPr/>
            </p:nvSpPr>
            <p:spPr>
              <a:xfrm>
                <a:off x="7124119" y="3911067"/>
                <a:ext cx="1911666" cy="753189"/>
              </a:xfrm>
              <a:prstGeom prst="arc">
                <a:avLst>
                  <a:gd name="adj1" fmla="val 16563211"/>
                  <a:gd name="adj2" fmla="val 5118538"/>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 name="弧形 118"/>
              <p:cNvSpPr/>
              <p:nvPr/>
            </p:nvSpPr>
            <p:spPr>
              <a:xfrm>
                <a:off x="7124117" y="4742375"/>
                <a:ext cx="1911667" cy="753189"/>
              </a:xfrm>
              <a:prstGeom prst="arc">
                <a:avLst>
                  <a:gd name="adj1" fmla="val 16596821"/>
                  <a:gd name="adj2" fmla="val 5032881"/>
                </a:avLst>
              </a:prstGeom>
              <a:ln>
                <a:prstDash val="sysDash"/>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2" name="直接箭头连接符 91"/>
              <p:cNvCxnSpPr>
                <a:stCxn id="48" idx="4"/>
                <a:endCxn id="66" idx="0"/>
              </p:cNvCxnSpPr>
              <p:nvPr/>
            </p:nvCxnSpPr>
            <p:spPr>
              <a:xfrm>
                <a:off x="7499413" y="890668"/>
                <a:ext cx="0" cy="28702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8" name="椭圆 47"/>
              <p:cNvSpPr/>
              <p:nvPr/>
            </p:nvSpPr>
            <p:spPr>
              <a:xfrm>
                <a:off x="6894060" y="391903"/>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參考個體</a:t>
                </a:r>
              </a:p>
            </p:txBody>
          </p:sp>
          <p:sp>
            <p:nvSpPr>
              <p:cNvPr id="66" name="椭圆 65"/>
              <p:cNvSpPr/>
              <p:nvPr/>
            </p:nvSpPr>
            <p:spPr>
              <a:xfrm>
                <a:off x="6894060" y="1177691"/>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參考人群</a:t>
                </a:r>
              </a:p>
            </p:txBody>
          </p:sp>
          <p:cxnSp>
            <p:nvCxnSpPr>
              <p:cNvPr id="83" name="直接箭头连接符 82"/>
              <p:cNvCxnSpPr>
                <a:stCxn id="66" idx="4"/>
                <a:endCxn id="84" idx="0"/>
              </p:cNvCxnSpPr>
              <p:nvPr/>
            </p:nvCxnSpPr>
            <p:spPr>
              <a:xfrm>
                <a:off x="7499413" y="1676456"/>
                <a:ext cx="0" cy="31648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6894060" y="1992945"/>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參考樣本組</a:t>
                </a:r>
              </a:p>
            </p:txBody>
          </p:sp>
          <p:cxnSp>
            <p:nvCxnSpPr>
              <p:cNvPr id="86" name="直接箭头连接符 85"/>
              <p:cNvCxnSpPr>
                <a:stCxn id="84" idx="4"/>
                <a:endCxn id="87" idx="0"/>
              </p:cNvCxnSpPr>
              <p:nvPr/>
            </p:nvCxnSpPr>
            <p:spPr>
              <a:xfrm>
                <a:off x="7499413" y="2491709"/>
                <a:ext cx="0" cy="3155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6894060" y="2807265"/>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參考值</a:t>
                </a:r>
              </a:p>
            </p:txBody>
          </p:sp>
          <p:cxnSp>
            <p:nvCxnSpPr>
              <p:cNvPr id="88" name="直接箭头连接符 87"/>
              <p:cNvCxnSpPr>
                <a:stCxn id="87" idx="4"/>
                <a:endCxn id="89" idx="0"/>
              </p:cNvCxnSpPr>
              <p:nvPr/>
            </p:nvCxnSpPr>
            <p:spPr>
              <a:xfrm>
                <a:off x="7499413" y="3306030"/>
                <a:ext cx="0" cy="32580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6894060" y="3631833"/>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參考分佈</a:t>
                </a:r>
              </a:p>
            </p:txBody>
          </p:sp>
          <p:cxnSp>
            <p:nvCxnSpPr>
              <p:cNvPr id="91" name="直接箭头连接符 90"/>
              <p:cNvCxnSpPr>
                <a:stCxn id="89" idx="4"/>
                <a:endCxn id="107" idx="0"/>
              </p:cNvCxnSpPr>
              <p:nvPr/>
            </p:nvCxnSpPr>
            <p:spPr>
              <a:xfrm>
                <a:off x="7499413" y="4130598"/>
                <a:ext cx="0" cy="32907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7" name="椭圆 106"/>
              <p:cNvSpPr/>
              <p:nvPr/>
            </p:nvSpPr>
            <p:spPr>
              <a:xfrm>
                <a:off x="6894060" y="4459670"/>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參考界限</a:t>
                </a:r>
              </a:p>
            </p:txBody>
          </p:sp>
          <p:cxnSp>
            <p:nvCxnSpPr>
              <p:cNvPr id="108" name="直接箭头连接符 107"/>
              <p:cNvCxnSpPr>
                <a:stCxn id="107" idx="4"/>
                <a:endCxn id="109" idx="0"/>
              </p:cNvCxnSpPr>
              <p:nvPr/>
            </p:nvCxnSpPr>
            <p:spPr>
              <a:xfrm>
                <a:off x="7499413" y="4958435"/>
                <a:ext cx="0" cy="2885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6894060" y="5246943"/>
                <a:ext cx="1210706" cy="498765"/>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參考區間</a:t>
                </a:r>
              </a:p>
            </p:txBody>
          </p:sp>
        </p:grpSp>
      </p:grpSp>
    </p:spTree>
    <p:extLst>
      <p:ext uri="{BB962C8B-B14F-4D97-AF65-F5344CB8AC3E}">
        <p14:creationId xmlns:p14="http://schemas.microsoft.com/office/powerpoint/2010/main" val="150037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參考區間</a:t>
            </a:r>
          </a:p>
        </p:txBody>
      </p:sp>
      <p:grpSp>
        <p:nvGrpSpPr>
          <p:cNvPr id="4" name="组合 3"/>
          <p:cNvGrpSpPr/>
          <p:nvPr/>
        </p:nvGrpSpPr>
        <p:grpSpPr>
          <a:xfrm>
            <a:off x="1180833" y="852965"/>
            <a:ext cx="9300652" cy="4477870"/>
            <a:chOff x="1180834" y="852965"/>
            <a:chExt cx="9300652" cy="4477872"/>
          </a:xfrm>
        </p:grpSpPr>
        <p:sp>
          <p:nvSpPr>
            <p:cNvPr id="15365" name="Rectangle 14"/>
            <p:cNvSpPr>
              <a:spLocks noChangeArrowheads="1"/>
            </p:cNvSpPr>
            <p:nvPr/>
          </p:nvSpPr>
          <p:spPr bwMode="auto">
            <a:xfrm>
              <a:off x="1180834" y="852965"/>
              <a:ext cx="9300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對實驗室報告數值的解釋，經常包括檢測結果與以下幾項的比較：</a:t>
              </a:r>
              <a:r>
                <a:rPr lang="en-US" altLang="zh-TW" sz="1200" dirty="0"/>
                <a:t>1</a:t>
              </a:r>
              <a:r>
                <a:rPr lang="zh-TW" altLang="en-US" sz="1200" dirty="0"/>
                <a:t>、基於人群的參考值；</a:t>
              </a:r>
              <a:r>
                <a:rPr lang="en-US" altLang="zh-TW" sz="1200" dirty="0"/>
                <a:t>2</a:t>
              </a:r>
              <a:r>
                <a:rPr lang="zh-TW" altLang="en-US" sz="1200" dirty="0"/>
                <a:t>、當地公認的臨床操作規程；</a:t>
              </a:r>
              <a:r>
                <a:rPr lang="en-US" altLang="zh-TW" sz="1200" dirty="0"/>
                <a:t>3</a:t>
              </a:r>
              <a:r>
                <a:rPr lang="zh-TW" altLang="en-US" sz="1200" dirty="0"/>
                <a:t>、專家組或委員會的建議數值；</a:t>
              </a:r>
              <a:r>
                <a:rPr lang="en-US" altLang="zh-TW" sz="1200" dirty="0"/>
                <a:t>4</a:t>
              </a:r>
              <a:r>
                <a:rPr lang="zh-TW" altLang="en-US" sz="1200" dirty="0"/>
                <a:t>、基於某種結果的數值，比如風險；</a:t>
              </a:r>
              <a:r>
                <a:rPr lang="en-US" altLang="zh-TW" sz="1200" dirty="0"/>
                <a:t>5</a:t>
              </a:r>
              <a:r>
                <a:rPr lang="zh-TW" altLang="en-US" sz="1200" dirty="0"/>
                <a:t>、與參考區間上下限間的聯繫；</a:t>
              </a:r>
              <a:r>
                <a:rPr lang="en-US" altLang="zh-TW" sz="1200" dirty="0"/>
                <a:t>6</a:t>
              </a:r>
              <a:r>
                <a:rPr lang="zh-TW" altLang="en-US" sz="1200" dirty="0"/>
                <a:t>、患者前一次檢驗結果</a:t>
              </a:r>
              <a:r>
                <a:rPr lang="zh-CN" altLang="en-US" sz="1200" dirty="0"/>
                <a:t>；</a:t>
              </a:r>
              <a:endParaRPr lang="zh-CN" altLang="en-US" sz="1000" dirty="0"/>
            </a:p>
          </p:txBody>
        </p:sp>
        <p:sp>
          <p:nvSpPr>
            <p:cNvPr id="9" name="Rectangle 14"/>
            <p:cNvSpPr>
              <a:spLocks noChangeArrowheads="1"/>
            </p:cNvSpPr>
            <p:nvPr/>
          </p:nvSpPr>
          <p:spPr bwMode="auto">
            <a:xfrm>
              <a:off x="1180834" y="1481375"/>
              <a:ext cx="93006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國際臨床化學和檢驗醫學聯合會</a:t>
              </a:r>
              <a:r>
                <a:rPr lang="zh-TW" altLang="en-US"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International Federation of Clinical Chemistry  and Laboratory </a:t>
              </a:r>
              <a:r>
                <a:rPr lang="en-US" altLang="zh-TW" sz="1200" i="1" dirty="0" err="1">
                  <a:latin typeface="Times New Roman" pitchFamily="18" charset="0"/>
                  <a:cs typeface="Times New Roman" pitchFamily="18" charset="0"/>
                </a:rPr>
                <a:t>Medicine</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IFCC</a:t>
              </a:r>
              <a:r>
                <a:rPr lang="zh-TW" altLang="en-US" sz="1200" dirty="0">
                  <a:latin typeface="Times New Roman" pitchFamily="18" charset="0"/>
                  <a:cs typeface="Times New Roman" pitchFamily="18" charset="0"/>
                </a:rPr>
                <a:t>）</a:t>
              </a:r>
              <a:r>
                <a:rPr lang="zh-TW" altLang="en-US" sz="1200" dirty="0"/>
                <a:t>發表了一個包含六個批准指南的系列檔，其中包括：</a:t>
              </a:r>
              <a:r>
                <a:rPr lang="en-US" altLang="zh-TW" sz="1200" dirty="0"/>
                <a:t>1</a:t>
              </a:r>
              <a:r>
                <a:rPr lang="zh-TW" altLang="en-US" sz="1200" dirty="0"/>
                <a:t>、參考值的概念；</a:t>
              </a:r>
              <a:r>
                <a:rPr lang="en-US" altLang="zh-TW" sz="1200" dirty="0"/>
                <a:t>2</a:t>
              </a:r>
              <a:r>
                <a:rPr lang="zh-TW" altLang="en-US" sz="1200" dirty="0"/>
                <a:t>、建立參考值時的個體篩選；</a:t>
              </a:r>
              <a:r>
                <a:rPr lang="en-US" altLang="zh-TW" sz="1200" dirty="0"/>
                <a:t>3</a:t>
              </a:r>
              <a:r>
                <a:rPr lang="zh-TW" altLang="en-US" sz="1200" dirty="0"/>
                <a:t>、建立參考值時的個體準備和標本採集；</a:t>
              </a:r>
              <a:r>
                <a:rPr lang="en-US" altLang="zh-TW" sz="1200" dirty="0"/>
                <a:t>4</a:t>
              </a:r>
              <a:r>
                <a:rPr lang="zh-TW" altLang="en-US" sz="1200" dirty="0"/>
                <a:t>、在建立、轉換和應用參考值時控制分析性變異；</a:t>
              </a:r>
              <a:r>
                <a:rPr lang="en-US" altLang="zh-TW" sz="1200" dirty="0"/>
                <a:t>5</a:t>
              </a:r>
              <a:r>
                <a:rPr lang="zh-TW" altLang="en-US" sz="1200" dirty="0"/>
                <a:t>、所得參考值的統計處理 </a:t>
              </a:r>
              <a:r>
                <a:rPr lang="en-US" altLang="zh-TW" sz="1200" dirty="0"/>
                <a:t>— </a:t>
              </a:r>
              <a:r>
                <a:rPr lang="zh-TW" altLang="en-US" sz="1200" dirty="0"/>
                <a:t>參考界限的確定；</a:t>
              </a:r>
              <a:r>
                <a:rPr lang="en-US" altLang="zh-TW" sz="1200" dirty="0"/>
                <a:t>6</a:t>
              </a:r>
              <a:r>
                <a:rPr lang="zh-TW" altLang="en-US" sz="1200" dirty="0"/>
                <a:t>、把觀察值（檢驗結果）關聯到參考值</a:t>
              </a:r>
              <a:r>
                <a:rPr lang="zh-CN" altLang="en-US" sz="1200" dirty="0"/>
                <a:t>；</a:t>
              </a:r>
              <a:endParaRPr lang="zh-CN" altLang="en-US" sz="1000" dirty="0"/>
            </a:p>
          </p:txBody>
        </p:sp>
        <p:grpSp>
          <p:nvGrpSpPr>
            <p:cNvPr id="2" name="组合 1"/>
            <p:cNvGrpSpPr/>
            <p:nvPr/>
          </p:nvGrpSpPr>
          <p:grpSpPr>
            <a:xfrm>
              <a:off x="4474668" y="2745513"/>
              <a:ext cx="3779805" cy="2585324"/>
              <a:chOff x="4474668" y="2745513"/>
              <a:chExt cx="3779805" cy="2585324"/>
            </a:xfrm>
          </p:grpSpPr>
          <p:sp>
            <p:nvSpPr>
              <p:cNvPr id="15" name="Rectangle 14"/>
              <p:cNvSpPr>
                <a:spLocks noChangeArrowheads="1"/>
              </p:cNvSpPr>
              <p:nvPr/>
            </p:nvSpPr>
            <p:spPr bwMode="auto">
              <a:xfrm>
                <a:off x="4764829" y="2745513"/>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1</a:t>
                </a:r>
                <a:r>
                  <a:rPr lang="zh-CN" altLang="en-US" sz="1200" dirty="0"/>
                  <a:t>、基於正態分佈參考值的參數估計；</a:t>
                </a:r>
                <a:endParaRPr lang="zh-CN" altLang="en-US" sz="1000" dirty="0"/>
              </a:p>
            </p:txBody>
          </p:sp>
          <p:sp>
            <p:nvSpPr>
              <p:cNvPr id="16" name="Rectangle 14"/>
              <p:cNvSpPr>
                <a:spLocks noChangeArrowheads="1"/>
              </p:cNvSpPr>
              <p:nvPr/>
            </p:nvSpPr>
            <p:spPr bwMode="auto">
              <a:xfrm>
                <a:off x="4764829" y="3114845"/>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2</a:t>
                </a:r>
                <a:r>
                  <a:rPr lang="zh-CN" altLang="en-US" sz="1200" dirty="0"/>
                  <a:t>、非正態分佈參考值的數據轉換；</a:t>
                </a:r>
                <a:endParaRPr lang="zh-CN" altLang="en-US" sz="1000" dirty="0"/>
              </a:p>
            </p:txBody>
          </p:sp>
          <p:sp>
            <p:nvSpPr>
              <p:cNvPr id="17" name="Rectangle 14"/>
              <p:cNvSpPr>
                <a:spLocks noChangeArrowheads="1"/>
              </p:cNvSpPr>
              <p:nvPr/>
            </p:nvSpPr>
            <p:spPr bwMode="auto">
              <a:xfrm>
                <a:off x="4764829" y="3484177"/>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3</a:t>
                </a:r>
                <a:r>
                  <a:rPr lang="zh-CN" altLang="en-US" sz="1200" dirty="0"/>
                  <a:t>、基於參考值秩的非參數估計；</a:t>
                </a:r>
                <a:endParaRPr lang="zh-CN" altLang="en-US" sz="1000" dirty="0"/>
              </a:p>
            </p:txBody>
          </p:sp>
          <p:sp>
            <p:nvSpPr>
              <p:cNvPr id="19" name="Rectangle 14"/>
              <p:cNvSpPr>
                <a:spLocks noChangeArrowheads="1"/>
              </p:cNvSpPr>
              <p:nvPr/>
            </p:nvSpPr>
            <p:spPr bwMode="auto">
              <a:xfrm>
                <a:off x="4764830" y="3853509"/>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4</a:t>
                </a:r>
                <a:r>
                  <a:rPr lang="zh-CN" altLang="en-US" sz="1200" dirty="0"/>
                  <a:t>、參考界限的置信區間；</a:t>
                </a:r>
                <a:endParaRPr lang="en-US" altLang="zh-CN" sz="1200" dirty="0"/>
              </a:p>
            </p:txBody>
          </p:sp>
          <p:sp>
            <p:nvSpPr>
              <p:cNvPr id="20" name="Rectangle 14"/>
              <p:cNvSpPr>
                <a:spLocks noChangeArrowheads="1"/>
              </p:cNvSpPr>
              <p:nvPr/>
            </p:nvSpPr>
            <p:spPr bwMode="auto">
              <a:xfrm>
                <a:off x="4764830" y="4222841"/>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5</a:t>
                </a:r>
                <a:r>
                  <a:rPr lang="zh-CN" altLang="en-US" sz="1200" dirty="0"/>
                  <a:t>、參考值的離群值檢測；</a:t>
                </a:r>
                <a:endParaRPr lang="en-US" altLang="zh-CN" sz="1200" dirty="0"/>
              </a:p>
            </p:txBody>
          </p:sp>
          <p:sp>
            <p:nvSpPr>
              <p:cNvPr id="21" name="Rectangle 14"/>
              <p:cNvSpPr>
                <a:spLocks noChangeArrowheads="1"/>
              </p:cNvSpPr>
              <p:nvPr/>
            </p:nvSpPr>
            <p:spPr bwMode="auto">
              <a:xfrm>
                <a:off x="4764830" y="4592173"/>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6</a:t>
                </a:r>
                <a:r>
                  <a:rPr lang="zh-CN" altLang="en-US" sz="1200" dirty="0"/>
                  <a:t>、參考區間分組；</a:t>
                </a:r>
                <a:endParaRPr lang="en-US" altLang="zh-CN" sz="1200" dirty="0"/>
              </a:p>
            </p:txBody>
          </p:sp>
          <p:sp>
            <p:nvSpPr>
              <p:cNvPr id="22" name="Rectangle 14"/>
              <p:cNvSpPr>
                <a:spLocks noChangeArrowheads="1"/>
              </p:cNvSpPr>
              <p:nvPr/>
            </p:nvSpPr>
            <p:spPr bwMode="auto">
              <a:xfrm>
                <a:off x="4764830" y="4961505"/>
                <a:ext cx="34896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7</a:t>
                </a:r>
                <a:r>
                  <a:rPr lang="zh-CN" altLang="en-US" sz="1200" dirty="0"/>
                  <a:t>、參考區間轉換；</a:t>
                </a:r>
              </a:p>
            </p:txBody>
          </p:sp>
          <p:cxnSp>
            <p:nvCxnSpPr>
              <p:cNvPr id="10" name="直接连接符 9"/>
              <p:cNvCxnSpPr>
                <a:endCxn id="15" idx="1"/>
              </p:cNvCxnSpPr>
              <p:nvPr/>
            </p:nvCxnSpPr>
            <p:spPr>
              <a:xfrm>
                <a:off x="4474668" y="2927973"/>
                <a:ext cx="290161"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7" idx="1"/>
              </p:cNvCxnSpPr>
              <p:nvPr/>
            </p:nvCxnSpPr>
            <p:spPr>
              <a:xfrm>
                <a:off x="4474668" y="3666637"/>
                <a:ext cx="290161"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19" idx="1"/>
              </p:cNvCxnSpPr>
              <p:nvPr/>
            </p:nvCxnSpPr>
            <p:spPr>
              <a:xfrm>
                <a:off x="4474668" y="4035969"/>
                <a:ext cx="290162" cy="2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20" idx="1"/>
              </p:cNvCxnSpPr>
              <p:nvPr/>
            </p:nvCxnSpPr>
            <p:spPr>
              <a:xfrm>
                <a:off x="4474668" y="4405301"/>
                <a:ext cx="290162"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21" idx="1"/>
              </p:cNvCxnSpPr>
              <p:nvPr/>
            </p:nvCxnSpPr>
            <p:spPr>
              <a:xfrm>
                <a:off x="4474670" y="4774633"/>
                <a:ext cx="290160"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6" idx="1"/>
              </p:cNvCxnSpPr>
              <p:nvPr/>
            </p:nvCxnSpPr>
            <p:spPr>
              <a:xfrm>
                <a:off x="4474668" y="3297305"/>
                <a:ext cx="290161"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22" idx="1"/>
              </p:cNvCxnSpPr>
              <p:nvPr/>
            </p:nvCxnSpPr>
            <p:spPr>
              <a:xfrm>
                <a:off x="4474668" y="5143965"/>
                <a:ext cx="290162" cy="2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60" name="直接连接符 15359"/>
              <p:cNvCxnSpPr/>
              <p:nvPr/>
            </p:nvCxnSpPr>
            <p:spPr>
              <a:xfrm>
                <a:off x="4474668" y="2927973"/>
                <a:ext cx="0" cy="2215992"/>
              </a:xfrm>
              <a:prstGeom prst="line">
                <a:avLst/>
              </a:prstGeom>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47293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參考區間</a:t>
            </a:r>
          </a:p>
        </p:txBody>
      </p:sp>
      <p:grpSp>
        <p:nvGrpSpPr>
          <p:cNvPr id="3" name="组合 2"/>
          <p:cNvGrpSpPr/>
          <p:nvPr/>
        </p:nvGrpSpPr>
        <p:grpSpPr>
          <a:xfrm>
            <a:off x="1180833" y="852965"/>
            <a:ext cx="9300652" cy="4448876"/>
            <a:chOff x="1180834" y="852965"/>
            <a:chExt cx="9300652" cy="4448876"/>
          </a:xfrm>
        </p:grpSpPr>
        <p:sp>
          <p:nvSpPr>
            <p:cNvPr id="15365" name="Rectangle 14"/>
            <p:cNvSpPr>
              <a:spLocks noChangeArrowheads="1"/>
            </p:cNvSpPr>
            <p:nvPr/>
          </p:nvSpPr>
          <p:spPr bwMode="auto">
            <a:xfrm>
              <a:off x="1180834" y="852965"/>
              <a:ext cx="9300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對實驗室報告數值的解釋，經常包括檢測結果與以下幾項的比較：</a:t>
              </a:r>
              <a:r>
                <a:rPr lang="en-US" altLang="zh-TW" sz="1200" dirty="0"/>
                <a:t>1</a:t>
              </a:r>
              <a:r>
                <a:rPr lang="zh-TW" altLang="en-US" sz="1200" dirty="0"/>
                <a:t>、基於人群的參考值；</a:t>
              </a:r>
              <a:r>
                <a:rPr lang="en-US" altLang="zh-TW" sz="1200" dirty="0"/>
                <a:t>2</a:t>
              </a:r>
              <a:r>
                <a:rPr lang="zh-TW" altLang="en-US" sz="1200" dirty="0"/>
                <a:t>、當地公認的臨床操作規程；</a:t>
              </a:r>
              <a:r>
                <a:rPr lang="en-US" altLang="zh-TW" sz="1200" dirty="0"/>
                <a:t>3</a:t>
              </a:r>
              <a:r>
                <a:rPr lang="zh-TW" altLang="en-US" sz="1200" dirty="0"/>
                <a:t>、專家組或委員會的建議數值；</a:t>
              </a:r>
              <a:r>
                <a:rPr lang="en-US" altLang="zh-TW" sz="1200" dirty="0"/>
                <a:t>4</a:t>
              </a:r>
              <a:r>
                <a:rPr lang="zh-TW" altLang="en-US" sz="1200" dirty="0"/>
                <a:t>、基於某種結果的數值，比如風險；</a:t>
              </a:r>
              <a:r>
                <a:rPr lang="en-US" altLang="zh-TW" sz="1200" dirty="0"/>
                <a:t>5</a:t>
              </a:r>
              <a:r>
                <a:rPr lang="zh-TW" altLang="en-US" sz="1200" dirty="0"/>
                <a:t>、與參考區間上下限間的聯繫；</a:t>
              </a:r>
              <a:r>
                <a:rPr lang="en-US" altLang="zh-TW" sz="1200" dirty="0"/>
                <a:t>6</a:t>
              </a:r>
              <a:r>
                <a:rPr lang="zh-TW" altLang="en-US" sz="1200" dirty="0"/>
                <a:t>、患者前一次檢驗結果</a:t>
              </a:r>
              <a:r>
                <a:rPr lang="zh-CN" altLang="en-US" sz="1200" dirty="0"/>
                <a:t>；</a:t>
              </a:r>
              <a:endParaRPr lang="zh-CN" altLang="en-US" sz="1000" dirty="0"/>
            </a:p>
          </p:txBody>
        </p:sp>
        <p:sp>
          <p:nvSpPr>
            <p:cNvPr id="9" name="Rectangle 14"/>
            <p:cNvSpPr>
              <a:spLocks noChangeArrowheads="1"/>
            </p:cNvSpPr>
            <p:nvPr/>
          </p:nvSpPr>
          <p:spPr bwMode="auto">
            <a:xfrm>
              <a:off x="1180834" y="1481375"/>
              <a:ext cx="93006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國際臨床化學和檢驗醫學聯合會</a:t>
              </a:r>
              <a:r>
                <a:rPr lang="zh-TW" altLang="en-US"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International Federation of Clinical Chemistry  and Laboratory </a:t>
              </a:r>
              <a:r>
                <a:rPr lang="en-US" altLang="zh-TW" sz="1200" i="1" dirty="0" err="1">
                  <a:latin typeface="Times New Roman" pitchFamily="18" charset="0"/>
                  <a:cs typeface="Times New Roman" pitchFamily="18" charset="0"/>
                </a:rPr>
                <a:t>Medicine</a:t>
              </a:r>
              <a:r>
                <a:rPr lang="en-US" altLang="zh-TW" sz="1200" dirty="0" err="1">
                  <a:latin typeface="Times New Roman" pitchFamily="18" charset="0"/>
                  <a:cs typeface="Times New Roman" pitchFamily="18" charset="0"/>
                </a:rPr>
                <a:t>,</a:t>
              </a:r>
              <a:r>
                <a:rPr lang="en-US" altLang="zh-TW" sz="1200" i="1" dirty="0" err="1">
                  <a:latin typeface="Times New Roman" pitchFamily="18" charset="0"/>
                  <a:cs typeface="Times New Roman" pitchFamily="18" charset="0"/>
                </a:rPr>
                <a:t>IFCC</a:t>
              </a:r>
              <a:r>
                <a:rPr lang="zh-TW" altLang="en-US" sz="1200" dirty="0">
                  <a:latin typeface="Times New Roman" pitchFamily="18" charset="0"/>
                  <a:cs typeface="Times New Roman" pitchFamily="18" charset="0"/>
                </a:rPr>
                <a:t>）</a:t>
              </a:r>
              <a:r>
                <a:rPr lang="zh-TW" altLang="en-US" sz="1200" dirty="0"/>
                <a:t>發表了一個包含六個批准指南的系列檔，其中包括：</a:t>
              </a:r>
              <a:r>
                <a:rPr lang="en-US" altLang="zh-TW" sz="1200" dirty="0"/>
                <a:t>1</a:t>
              </a:r>
              <a:r>
                <a:rPr lang="zh-TW" altLang="en-US" sz="1200" dirty="0"/>
                <a:t>、參考值的概念；</a:t>
              </a:r>
              <a:r>
                <a:rPr lang="en-US" altLang="zh-TW" sz="1200" dirty="0"/>
                <a:t>2</a:t>
              </a:r>
              <a:r>
                <a:rPr lang="zh-TW" altLang="en-US" sz="1200" dirty="0"/>
                <a:t>、建立參考值時的個體篩選；</a:t>
              </a:r>
              <a:r>
                <a:rPr lang="en-US" altLang="zh-TW" sz="1200" dirty="0"/>
                <a:t>3</a:t>
              </a:r>
              <a:r>
                <a:rPr lang="zh-TW" altLang="en-US" sz="1200" dirty="0"/>
                <a:t>、建立參考值時的個體準備和標本採集；</a:t>
              </a:r>
              <a:r>
                <a:rPr lang="en-US" altLang="zh-TW" sz="1200" dirty="0"/>
                <a:t>4</a:t>
              </a:r>
              <a:r>
                <a:rPr lang="zh-TW" altLang="en-US" sz="1200" dirty="0"/>
                <a:t>、在建立、轉換和應用參考值時控制分析性變異；</a:t>
              </a:r>
              <a:r>
                <a:rPr lang="en-US" altLang="zh-TW" sz="1200" dirty="0"/>
                <a:t>5</a:t>
              </a:r>
              <a:r>
                <a:rPr lang="zh-TW" altLang="en-US" sz="1200" dirty="0"/>
                <a:t>、所得參考值的統計處理 </a:t>
              </a:r>
              <a:r>
                <a:rPr lang="en-US" altLang="zh-TW" sz="1200" dirty="0"/>
                <a:t>— </a:t>
              </a:r>
              <a:r>
                <a:rPr lang="zh-TW" altLang="en-US" sz="1200" dirty="0"/>
                <a:t>參考界限的確定；</a:t>
              </a:r>
              <a:r>
                <a:rPr lang="en-US" altLang="zh-TW" sz="1200" dirty="0"/>
                <a:t>6</a:t>
              </a:r>
              <a:r>
                <a:rPr lang="zh-TW" altLang="en-US" sz="1200" dirty="0"/>
                <a:t>、把觀察值（檢驗結果）關聯到參考值</a:t>
              </a:r>
              <a:r>
                <a:rPr lang="zh-CN" altLang="en-US" sz="1200" dirty="0"/>
                <a:t>；</a:t>
              </a:r>
              <a:endParaRPr lang="zh-CN" altLang="en-US" sz="1000" dirty="0"/>
            </a:p>
          </p:txBody>
        </p:sp>
        <p:graphicFrame>
          <p:nvGraphicFramePr>
            <p:cNvPr id="2" name="图示 1"/>
            <p:cNvGraphicFramePr/>
            <p:nvPr>
              <p:extLst>
                <p:ext uri="{D42A27DB-BD31-4B8C-83A1-F6EECF244321}">
                  <p14:modId xmlns:p14="http://schemas.microsoft.com/office/powerpoint/2010/main" val="3128898936"/>
                </p:ext>
              </p:extLst>
            </p:nvPr>
          </p:nvGraphicFramePr>
          <p:xfrm>
            <a:off x="3654514" y="2694948"/>
            <a:ext cx="4298789" cy="26068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spTree>
    <p:extLst>
      <p:ext uri="{BB962C8B-B14F-4D97-AF65-F5344CB8AC3E}">
        <p14:creationId xmlns:p14="http://schemas.microsoft.com/office/powerpoint/2010/main" val="1350072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基於正態分佈參考值的參數估計</a:t>
            </a:r>
            <a:endParaRPr lang="zh-CN" altLang="en-US" sz="1300" dirty="0">
              <a:solidFill>
                <a:srgbClr val="000000"/>
              </a:solidFill>
              <a:latin typeface="Times New Roman" pitchFamily="18" charset="0"/>
              <a:cs typeface="Times New Roman" pitchFamily="18" charset="0"/>
            </a:endParaRPr>
          </a:p>
        </p:txBody>
      </p:sp>
      <p:grpSp>
        <p:nvGrpSpPr>
          <p:cNvPr id="5" name="组合 4"/>
          <p:cNvGrpSpPr/>
          <p:nvPr/>
        </p:nvGrpSpPr>
        <p:grpSpPr>
          <a:xfrm>
            <a:off x="1127044" y="702714"/>
            <a:ext cx="9300652" cy="4871522"/>
            <a:chOff x="1127044" y="702714"/>
            <a:chExt cx="9300652" cy="4871522"/>
          </a:xfrm>
        </p:grpSpPr>
        <p:sp>
          <p:nvSpPr>
            <p:cNvPr id="30" name="Rectangle 14"/>
            <p:cNvSpPr>
              <a:spLocks noChangeArrowheads="1"/>
            </p:cNvSpPr>
            <p:nvPr/>
          </p:nvSpPr>
          <p:spPr bwMode="auto">
            <a:xfrm>
              <a:off x="1127044" y="1972290"/>
              <a:ext cx="93006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假設 </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1</a:t>
              </a:r>
              <a:r>
                <a:rPr lang="en-US" altLang="zh-TW" sz="1200" dirty="0">
                  <a:solidFill>
                    <a:srgbClr val="000000"/>
                  </a:solidFill>
                  <a:latin typeface="宋体" pitchFamily="2" charset="-122"/>
                  <a:cs typeface="Times New Roman" pitchFamily="18" charset="0"/>
                </a:rPr>
                <a:t>,</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2</a:t>
              </a:r>
              <a:r>
                <a:rPr lang="en-US" altLang="zh-TW" sz="1200" dirty="0">
                  <a:solidFill>
                    <a:srgbClr val="000000"/>
                  </a:solidFill>
                  <a:latin typeface="宋体" pitchFamily="2" charset="-122"/>
                  <a:cs typeface="Times New Roman" pitchFamily="18" charset="0"/>
                </a:rPr>
                <a:t>,…,</a:t>
              </a:r>
              <a:r>
                <a:rPr lang="en-US" altLang="zh-TW" sz="1200" i="1" dirty="0" err="1">
                  <a:solidFill>
                    <a:srgbClr val="000000"/>
                  </a:solidFill>
                  <a:latin typeface="Times New Roman" pitchFamily="18" charset="0"/>
                  <a:cs typeface="Times New Roman" pitchFamily="18" charset="0"/>
                </a:rPr>
                <a:t>X</a:t>
              </a:r>
              <a:r>
                <a:rPr lang="en-US" altLang="zh-TW" sz="1200" baseline="-25000" dirty="0" err="1">
                  <a:solidFill>
                    <a:srgbClr val="000000"/>
                  </a:solidFill>
                  <a:latin typeface="Times New Roman" pitchFamily="18" charset="0"/>
                  <a:cs typeface="Times New Roman" pitchFamily="18" charset="0"/>
                </a:rPr>
                <a:t>n</a:t>
              </a:r>
              <a:r>
                <a:rPr lang="zh-CN" altLang="en-US" sz="1200" dirty="0"/>
                <a:t> 來自於一個原始分佈為正態分佈的參考人群的總體並組成了一個隨機參考樣本組，分佈的總體均值 </a:t>
              </a:r>
              <a:r>
                <a:rPr lang="el-GR" altLang="zh-CN" sz="1200" i="1" dirty="0">
                  <a:latin typeface="Times New Roman" pitchFamily="18" charset="0"/>
                  <a:cs typeface="Times New Roman" pitchFamily="18" charset="0"/>
                </a:rPr>
                <a:t>μ</a:t>
              </a:r>
              <a:r>
                <a:rPr lang="en-US" altLang="zh-CN" sz="1200" dirty="0"/>
                <a:t> </a:t>
              </a:r>
              <a:r>
                <a:rPr lang="zh-CN" altLang="en-US" sz="1200" dirty="0"/>
                <a:t>和總體方差 </a:t>
              </a:r>
              <a:r>
                <a:rPr lang="el-GR" altLang="zh-CN" sz="1200" i="1" dirty="0">
                  <a:latin typeface="Times New Roman" pitchFamily="18" charset="0"/>
                  <a:cs typeface="Times New Roman" pitchFamily="18" charset="0"/>
                </a:rPr>
                <a:t>σ</a:t>
              </a:r>
              <a:r>
                <a:rPr lang="en-US" altLang="zh-CN" sz="1200" baseline="30000" dirty="0"/>
                <a:t>2</a:t>
              </a:r>
              <a:r>
                <a:rPr lang="en-US" altLang="zh-CN" sz="1200" dirty="0"/>
                <a:t> </a:t>
              </a:r>
              <a:r>
                <a:rPr lang="zh-CN" altLang="en-US" sz="1200" dirty="0"/>
                <a:t>均未知，即 </a:t>
              </a:r>
              <a:r>
                <a:rPr lang="en-US" altLang="zh-TW" sz="1200" i="1" dirty="0">
                  <a:solidFill>
                    <a:srgbClr val="000000"/>
                  </a:solidFill>
                  <a:latin typeface="Times New Roman" pitchFamily="18" charset="0"/>
                  <a:cs typeface="Times New Roman" pitchFamily="18" charset="0"/>
                </a:rPr>
                <a:t>X</a:t>
              </a:r>
              <a:r>
                <a:rPr lang="en-US" altLang="zh-CN" sz="1200" baseline="-25000" dirty="0">
                  <a:solidFill>
                    <a:srgbClr val="000000"/>
                  </a:solidFill>
                  <a:latin typeface="Times New Roman" pitchFamily="18" charset="0"/>
                  <a:cs typeface="Times New Roman" pitchFamily="18" charset="0"/>
                </a:rPr>
                <a:t>i</a:t>
              </a:r>
              <a:r>
                <a:rPr lang="en-US" altLang="zh-TW" sz="1200" baseline="-25000" dirty="0">
                  <a:solidFill>
                    <a:srgbClr val="000000"/>
                  </a:solidFill>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N</a:t>
              </a:r>
              <a:r>
                <a:rPr lang="en-US" altLang="zh-TW" sz="1200" dirty="0">
                  <a:latin typeface="Times New Roman" pitchFamily="18" charset="0"/>
                  <a:cs typeface="Times New Roman" pitchFamily="18" charset="0"/>
                </a:rPr>
                <a:t>( </a:t>
              </a:r>
              <a:r>
                <a:rPr lang="el-GR" altLang="zh-CN" sz="1200" i="1" dirty="0">
                  <a:latin typeface="Times New Roman" pitchFamily="18" charset="0"/>
                  <a:cs typeface="Times New Roman" pitchFamily="18" charset="0"/>
                </a:rPr>
                <a:t>μ</a:t>
              </a:r>
              <a:r>
                <a:rPr lang="en-US" altLang="zh-CN" sz="1200" dirty="0"/>
                <a:t>,</a:t>
              </a:r>
              <a:r>
                <a:rPr lang="el-GR" altLang="zh-CN" sz="1200" i="1" dirty="0">
                  <a:latin typeface="Times New Roman" pitchFamily="18" charset="0"/>
                  <a:cs typeface="Times New Roman" pitchFamily="18" charset="0"/>
                </a:rPr>
                <a:t>σ</a:t>
              </a:r>
              <a:r>
                <a:rPr lang="en-US" altLang="zh-CN" sz="1200" baseline="30000" dirty="0"/>
                <a:t>2</a:t>
              </a:r>
              <a:r>
                <a:rPr lang="en-US" altLang="zh-CN" sz="1200" dirty="0"/>
                <a:t> </a:t>
              </a:r>
              <a:r>
                <a:rPr lang="en-US" altLang="zh-TW" sz="1200" dirty="0">
                  <a:latin typeface="Times New Roman" pitchFamily="18" charset="0"/>
                  <a:cs typeface="Times New Roman" pitchFamily="18" charset="0"/>
                </a:rPr>
                <a:t>), </a:t>
              </a:r>
              <a:r>
                <a:rPr lang="en-US" altLang="zh-CN" sz="1200" i="1" dirty="0">
                  <a:latin typeface="Times New Roman" pitchFamily="18" charset="0"/>
                  <a:cs typeface="Times New Roman" pitchFamily="18" charset="0"/>
                </a:rPr>
                <a:t>i</a:t>
              </a:r>
              <a:r>
                <a:rPr lang="en-US" altLang="zh-TW" sz="1200" i="1" dirty="0">
                  <a:latin typeface="Times New Roman" pitchFamily="18" charset="0"/>
                  <a:cs typeface="Times New Roman" pitchFamily="18" charset="0"/>
                </a:rPr>
                <a:t> </a:t>
              </a:r>
              <a:r>
                <a:rPr lang="en-US" altLang="zh-TW" sz="12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1</a:t>
              </a:r>
              <a:r>
                <a:rPr lang="en-US" altLang="zh-TW" sz="1200" dirty="0">
                  <a:solidFill>
                    <a:srgbClr val="000000"/>
                  </a:solidFill>
                  <a:latin typeface="宋体" pitchFamily="2" charset="-122"/>
                  <a:cs typeface="Times New Roman" pitchFamily="18" charset="0"/>
                </a:rPr>
                <a:t>,…,</a:t>
              </a:r>
              <a:r>
                <a:rPr lang="en-US" altLang="zh-TW" sz="1200" i="1" dirty="0">
                  <a:solidFill>
                    <a:srgbClr val="000000"/>
                  </a:solidFill>
                  <a:latin typeface="宋体" pitchFamily="2" charset="-122"/>
                  <a:cs typeface="Times New Roman" pitchFamily="18" charset="0"/>
                </a:rPr>
                <a:t>n</a:t>
              </a:r>
              <a:r>
                <a:rPr lang="en-US" altLang="zh-TW" sz="1200" dirty="0">
                  <a:solidFill>
                    <a:srgbClr val="000000"/>
                  </a:solidFill>
                  <a:latin typeface="宋体" pitchFamily="2" charset="-122"/>
                  <a:cs typeface="Times New Roman" pitchFamily="18" charset="0"/>
                </a:rPr>
                <a:t> </a:t>
              </a:r>
              <a:r>
                <a:rPr lang="zh-CN" altLang="en-US" sz="1200" dirty="0">
                  <a:solidFill>
                    <a:srgbClr val="000000"/>
                  </a:solidFill>
                  <a:latin typeface="宋体" pitchFamily="2" charset="-122"/>
                  <a:cs typeface="Times New Roman" pitchFamily="18" charset="0"/>
                </a:rPr>
                <a:t>，假設 </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n+1</a:t>
              </a:r>
              <a:r>
                <a:rPr lang="zh-CN" altLang="en-US" sz="1200" dirty="0">
                  <a:solidFill>
                    <a:srgbClr val="000000"/>
                  </a:solidFill>
                </a:rPr>
                <a:t> 為來自同一總體並獨立於該隨機樣本，那麼基於正態分佈的理論可得到如下結果：</a:t>
              </a:r>
              <a:endParaRPr lang="en-US" altLang="zh-CN" sz="1200" dirty="0">
                <a:solidFill>
                  <a:srgbClr val="000000"/>
                </a:solidFill>
              </a:endParaRPr>
            </a:p>
          </p:txBody>
        </p:sp>
        <p:grpSp>
          <p:nvGrpSpPr>
            <p:cNvPr id="14" name="组合 13"/>
            <p:cNvGrpSpPr/>
            <p:nvPr/>
          </p:nvGrpSpPr>
          <p:grpSpPr>
            <a:xfrm>
              <a:off x="2064538" y="2824999"/>
              <a:ext cx="7411472" cy="979961"/>
              <a:chOff x="2064538" y="2950509"/>
              <a:chExt cx="7411472" cy="979961"/>
            </a:xfrm>
          </p:grpSpPr>
          <p:graphicFrame>
            <p:nvGraphicFramePr>
              <p:cNvPr id="32" name="对象 31"/>
              <p:cNvGraphicFramePr>
                <a:graphicFrameLocks noChangeAspect="1"/>
              </p:cNvGraphicFramePr>
              <p:nvPr>
                <p:extLst>
                  <p:ext uri="{D42A27DB-BD31-4B8C-83A1-F6EECF244321}">
                    <p14:modId xmlns:p14="http://schemas.microsoft.com/office/powerpoint/2010/main" val="3206998138"/>
                  </p:ext>
                </p:extLst>
              </p:nvPr>
            </p:nvGraphicFramePr>
            <p:xfrm>
              <a:off x="2089553" y="2989453"/>
              <a:ext cx="1117600" cy="431800"/>
            </p:xfrm>
            <a:graphic>
              <a:graphicData uri="http://schemas.openxmlformats.org/presentationml/2006/ole">
                <mc:AlternateContent xmlns:mc="http://schemas.openxmlformats.org/markup-compatibility/2006">
                  <mc:Choice xmlns:v="urn:schemas-microsoft-com:vml" Requires="v">
                    <p:oleObj name="Equation" r:id="rId3" imgW="1117600" imgH="431800" progId="">
                      <p:embed/>
                    </p:oleObj>
                  </mc:Choice>
                  <mc:Fallback>
                    <p:oleObj name="Equation" r:id="rId3" imgW="1117600" imgH="431800" progId="">
                      <p:embed/>
                      <p:pic>
                        <p:nvPicPr>
                          <p:cNvPr id="0" name="Picture 599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9553" y="2989453"/>
                            <a:ext cx="1117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1589118489"/>
                  </p:ext>
                </p:extLst>
              </p:nvPr>
            </p:nvGraphicFramePr>
            <p:xfrm>
              <a:off x="2064538" y="3536770"/>
              <a:ext cx="1168400" cy="393700"/>
            </p:xfrm>
            <a:graphic>
              <a:graphicData uri="http://schemas.openxmlformats.org/presentationml/2006/ole">
                <mc:AlternateContent xmlns:mc="http://schemas.openxmlformats.org/markup-compatibility/2006">
                  <mc:Choice xmlns:v="urn:schemas-microsoft-com:vml" Requires="v">
                    <p:oleObj name="Equation" r:id="rId5" imgW="1167893" imgH="393529" progId="">
                      <p:embed/>
                    </p:oleObj>
                  </mc:Choice>
                  <mc:Fallback>
                    <p:oleObj name="Equation" r:id="rId5" imgW="1167893" imgH="393529" progId="">
                      <p:embed/>
                      <p:pic>
                        <p:nvPicPr>
                          <p:cNvPr id="0" name="Picture 599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538" y="3536770"/>
                            <a:ext cx="1168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15419607"/>
                  </p:ext>
                </p:extLst>
              </p:nvPr>
            </p:nvGraphicFramePr>
            <p:xfrm>
              <a:off x="4170827" y="3208570"/>
              <a:ext cx="1473200" cy="431800"/>
            </p:xfrm>
            <a:graphic>
              <a:graphicData uri="http://schemas.openxmlformats.org/presentationml/2006/ole">
                <mc:AlternateContent xmlns:mc="http://schemas.openxmlformats.org/markup-compatibility/2006">
                  <mc:Choice xmlns:v="urn:schemas-microsoft-com:vml" Requires="v">
                    <p:oleObj name="Equation" r:id="rId7" imgW="1473200" imgH="431800" progId="">
                      <p:embed/>
                    </p:oleObj>
                  </mc:Choice>
                  <mc:Fallback>
                    <p:oleObj name="Equation" r:id="rId7" imgW="1473200" imgH="431800" progId="">
                      <p:embed/>
                      <p:pic>
                        <p:nvPicPr>
                          <p:cNvPr id="0" name="Picture 599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0827" y="3208570"/>
                            <a:ext cx="14732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2279495660"/>
                  </p:ext>
                </p:extLst>
              </p:nvPr>
            </p:nvGraphicFramePr>
            <p:xfrm>
              <a:off x="6329347" y="3205208"/>
              <a:ext cx="1371600" cy="546100"/>
            </p:xfrm>
            <a:graphic>
              <a:graphicData uri="http://schemas.openxmlformats.org/presentationml/2006/ole">
                <mc:AlternateContent xmlns:mc="http://schemas.openxmlformats.org/markup-compatibility/2006">
                  <mc:Choice xmlns:v="urn:schemas-microsoft-com:vml" Requires="v">
                    <p:oleObj name="Equation" r:id="rId9" imgW="1371600" imgH="546100" progId="">
                      <p:embed/>
                    </p:oleObj>
                  </mc:Choice>
                  <mc:Fallback>
                    <p:oleObj name="Equation" r:id="rId9" imgW="1371600" imgH="546100" progId="">
                      <p:embed/>
                      <p:pic>
                        <p:nvPicPr>
                          <p:cNvPr id="0" name="Picture 599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9347" y="3205208"/>
                            <a:ext cx="13716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68857886"/>
                  </p:ext>
                </p:extLst>
              </p:nvPr>
            </p:nvGraphicFramePr>
            <p:xfrm>
              <a:off x="8383810" y="3205208"/>
              <a:ext cx="1092200" cy="546100"/>
            </p:xfrm>
            <a:graphic>
              <a:graphicData uri="http://schemas.openxmlformats.org/presentationml/2006/ole">
                <mc:AlternateContent xmlns:mc="http://schemas.openxmlformats.org/markup-compatibility/2006">
                  <mc:Choice xmlns:v="urn:schemas-microsoft-com:vml" Requires="v">
                    <p:oleObj name="Equation" r:id="rId11" imgW="1091726" imgH="545863" progId="">
                      <p:embed/>
                    </p:oleObj>
                  </mc:Choice>
                  <mc:Fallback>
                    <p:oleObj name="Equation" r:id="rId11" imgW="1091726" imgH="545863" progId="">
                      <p:embed/>
                      <p:pic>
                        <p:nvPicPr>
                          <p:cNvPr id="0" name="Picture 599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3810" y="3205208"/>
                            <a:ext cx="1092200"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右大括号 9"/>
              <p:cNvSpPr/>
              <p:nvPr/>
            </p:nvSpPr>
            <p:spPr>
              <a:xfrm>
                <a:off x="3384032" y="2950509"/>
                <a:ext cx="116541" cy="9475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箭头 10"/>
              <p:cNvSpPr/>
              <p:nvPr/>
            </p:nvSpPr>
            <p:spPr>
              <a:xfrm>
                <a:off x="3657591" y="3361764"/>
                <a:ext cx="286870" cy="125507"/>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右箭头 36"/>
              <p:cNvSpPr/>
              <p:nvPr/>
            </p:nvSpPr>
            <p:spPr>
              <a:xfrm>
                <a:off x="5866143" y="3361765"/>
                <a:ext cx="286870" cy="125507"/>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a:off x="7908553" y="3361763"/>
                <a:ext cx="286870" cy="125507"/>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p:cNvGrpSpPr/>
            <p:nvPr/>
          </p:nvGrpSpPr>
          <p:grpSpPr>
            <a:xfrm>
              <a:off x="1127044" y="4479638"/>
              <a:ext cx="9300652" cy="1094598"/>
              <a:chOff x="1127044" y="4605148"/>
              <a:chExt cx="9300652" cy="1094598"/>
            </a:xfrm>
          </p:grpSpPr>
          <p:sp>
            <p:nvSpPr>
              <p:cNvPr id="40" name="Rectangle 14"/>
              <p:cNvSpPr>
                <a:spLocks noChangeArrowheads="1"/>
              </p:cNvSpPr>
              <p:nvPr/>
            </p:nvSpPr>
            <p:spPr bwMode="auto">
              <a:xfrm>
                <a:off x="1127044" y="4954874"/>
                <a:ext cx="9300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則根據 </a:t>
                </a:r>
                <a:r>
                  <a:rPr lang="en-US" altLang="zh-CN" sz="1200" i="1" dirty="0">
                    <a:latin typeface="Times New Roman" pitchFamily="18" charset="0"/>
                    <a:cs typeface="Times New Roman" pitchFamily="18" charset="0"/>
                  </a:rPr>
                  <a:t>t </a:t>
                </a:r>
                <a:r>
                  <a:rPr lang="zh-CN" altLang="en-US" sz="1200" dirty="0"/>
                  <a:t>分佈的特點</a:t>
                </a:r>
                <a:r>
                  <a:rPr lang="zh-CN" altLang="en-US" sz="1200" dirty="0">
                    <a:solidFill>
                      <a:srgbClr val="000000"/>
                    </a:solidFill>
                    <a:latin typeface="宋体" pitchFamily="2" charset="-122"/>
                    <a:cs typeface="Times New Roman" pitchFamily="18" charset="0"/>
                  </a:rPr>
                  <a:t> </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n+1</a:t>
                </a:r>
                <a:r>
                  <a:rPr lang="zh-CN" altLang="en-US" sz="1200" dirty="0">
                    <a:solidFill>
                      <a:srgbClr val="000000"/>
                    </a:solidFill>
                  </a:rPr>
                  <a:t> 的</a:t>
                </a:r>
                <a:r>
                  <a:rPr lang="en-US" altLang="zh-CN" sz="1000" dirty="0">
                    <a:solidFill>
                      <a:srgbClr val="000000"/>
                    </a:solidFill>
                  </a:rPr>
                  <a:t>95%(</a:t>
                </a:r>
                <a:r>
                  <a:rPr lang="el-GR" altLang="zh-CN" sz="1200" i="1" dirty="0">
                    <a:solidFill>
                      <a:srgbClr val="000000"/>
                    </a:solidFill>
                    <a:latin typeface="Times New Roman" pitchFamily="18" charset="0"/>
                    <a:cs typeface="Times New Roman" pitchFamily="18" charset="0"/>
                  </a:rPr>
                  <a:t>α</a:t>
                </a:r>
                <a:r>
                  <a:rPr lang="en-US" altLang="zh-CN" sz="1200" dirty="0">
                    <a:solidFill>
                      <a:srgbClr val="000000"/>
                    </a:solidFill>
                    <a:latin typeface="Times New Roman" pitchFamily="18" charset="0"/>
                    <a:cs typeface="Times New Roman" pitchFamily="18" charset="0"/>
                  </a:rPr>
                  <a:t>=</a:t>
                </a:r>
                <a:r>
                  <a:rPr lang="en-US" altLang="zh-CN" sz="1000" dirty="0">
                    <a:solidFill>
                      <a:srgbClr val="000000"/>
                    </a:solidFill>
                    <a:latin typeface="Times New Roman" pitchFamily="18" charset="0"/>
                    <a:cs typeface="Times New Roman" pitchFamily="18" charset="0"/>
                  </a:rPr>
                  <a:t>0.05</a:t>
                </a:r>
                <a:r>
                  <a:rPr lang="en-US" altLang="zh-CN" sz="1000" dirty="0">
                    <a:solidFill>
                      <a:srgbClr val="000000"/>
                    </a:solidFill>
                  </a:rPr>
                  <a:t>)</a:t>
                </a:r>
                <a:r>
                  <a:rPr lang="zh-CN" altLang="en-US" sz="1200" dirty="0">
                    <a:solidFill>
                      <a:srgbClr val="000000"/>
                    </a:solidFill>
                  </a:rPr>
                  <a:t>的參考區間為：</a:t>
                </a:r>
                <a:endParaRPr lang="en-US" altLang="zh-CN" sz="1200" dirty="0">
                  <a:solidFill>
                    <a:srgbClr val="000000"/>
                  </a:solidFill>
                </a:endParaRPr>
              </a:p>
            </p:txBody>
          </p:sp>
          <p:graphicFrame>
            <p:nvGraphicFramePr>
              <p:cNvPr id="46" name="对象 45"/>
              <p:cNvGraphicFramePr>
                <a:graphicFrameLocks noChangeAspect="1"/>
              </p:cNvGraphicFramePr>
              <p:nvPr>
                <p:extLst>
                  <p:ext uri="{D42A27DB-BD31-4B8C-83A1-F6EECF244321}">
                    <p14:modId xmlns:p14="http://schemas.microsoft.com/office/powerpoint/2010/main" val="7868617"/>
                  </p:ext>
                </p:extLst>
              </p:nvPr>
            </p:nvGraphicFramePr>
            <p:xfrm>
              <a:off x="5396117" y="4937223"/>
              <a:ext cx="1130300" cy="444500"/>
            </p:xfrm>
            <a:graphic>
              <a:graphicData uri="http://schemas.openxmlformats.org/presentationml/2006/ole">
                <mc:AlternateContent xmlns:mc="http://schemas.openxmlformats.org/markup-compatibility/2006">
                  <mc:Choice xmlns:v="urn:schemas-microsoft-com:vml" Requires="v">
                    <p:oleObj name="Equation" r:id="rId13" imgW="1129810" imgH="444307" progId="">
                      <p:embed/>
                    </p:oleObj>
                  </mc:Choice>
                  <mc:Fallback>
                    <p:oleObj name="Equation" r:id="rId13" imgW="1129810" imgH="444307" progId="">
                      <p:embed/>
                      <p:pic>
                        <p:nvPicPr>
                          <p:cNvPr id="0" name="Picture 599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6117" y="4937223"/>
                            <a:ext cx="11303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4082058251"/>
                  </p:ext>
                </p:extLst>
              </p:nvPr>
            </p:nvGraphicFramePr>
            <p:xfrm>
              <a:off x="7964523" y="4605148"/>
              <a:ext cx="1638300" cy="444500"/>
            </p:xfrm>
            <a:graphic>
              <a:graphicData uri="http://schemas.openxmlformats.org/presentationml/2006/ole">
                <mc:AlternateContent xmlns:mc="http://schemas.openxmlformats.org/markup-compatibility/2006">
                  <mc:Choice xmlns:v="urn:schemas-microsoft-com:vml" Requires="v">
                    <p:oleObj name="Equation" r:id="rId15" imgW="1637589" imgH="444307" progId="">
                      <p:embed/>
                    </p:oleObj>
                  </mc:Choice>
                  <mc:Fallback>
                    <p:oleObj name="Equation" r:id="rId15" imgW="1637589" imgH="444307" progId="">
                      <p:embed/>
                      <p:pic>
                        <p:nvPicPr>
                          <p:cNvPr id="0" name="Picture 599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64523" y="4605148"/>
                            <a:ext cx="16383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左大括号 48"/>
              <p:cNvSpPr/>
              <p:nvPr/>
            </p:nvSpPr>
            <p:spPr>
              <a:xfrm>
                <a:off x="7654800" y="4698679"/>
                <a:ext cx="116541" cy="9475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右箭头 49"/>
              <p:cNvSpPr/>
              <p:nvPr/>
            </p:nvSpPr>
            <p:spPr>
              <a:xfrm>
                <a:off x="6944880" y="5109934"/>
                <a:ext cx="286870" cy="125507"/>
              </a:xfrm>
              <a:prstGeom prst="lef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852830362"/>
                  </p:ext>
                </p:extLst>
              </p:nvPr>
            </p:nvGraphicFramePr>
            <p:xfrm>
              <a:off x="7962920" y="5255246"/>
              <a:ext cx="1638300" cy="444500"/>
            </p:xfrm>
            <a:graphic>
              <a:graphicData uri="http://schemas.openxmlformats.org/presentationml/2006/ole">
                <mc:AlternateContent xmlns:mc="http://schemas.openxmlformats.org/markup-compatibility/2006">
                  <mc:Choice xmlns:v="urn:schemas-microsoft-com:vml" Requires="v">
                    <p:oleObj name="Equation" r:id="rId17" imgW="1637589" imgH="444307" progId="">
                      <p:embed/>
                    </p:oleObj>
                  </mc:Choice>
                  <mc:Fallback>
                    <p:oleObj name="Equation" r:id="rId17" imgW="1637589" imgH="444307" progId="">
                      <p:embed/>
                      <p:pic>
                        <p:nvPicPr>
                          <p:cNvPr id="0" name="Picture 5990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62920" y="5255246"/>
                            <a:ext cx="16383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组合 3"/>
            <p:cNvGrpSpPr/>
            <p:nvPr/>
          </p:nvGrpSpPr>
          <p:grpSpPr>
            <a:xfrm>
              <a:off x="1127044" y="702714"/>
              <a:ext cx="9300652" cy="1269578"/>
              <a:chOff x="1127044" y="702714"/>
              <a:chExt cx="9300652" cy="1269578"/>
            </a:xfrm>
          </p:grpSpPr>
          <p:sp>
            <p:nvSpPr>
              <p:cNvPr id="15365" name="Rectangle 14"/>
              <p:cNvSpPr>
                <a:spLocks noChangeArrowheads="1"/>
              </p:cNvSpPr>
              <p:nvPr/>
            </p:nvSpPr>
            <p:spPr bwMode="auto">
              <a:xfrm>
                <a:off x="1127044" y="702714"/>
                <a:ext cx="9300652" cy="126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如果參考值原始分佈為正態分佈，假設有</a:t>
                </a:r>
                <a:r>
                  <a:rPr lang="en-US" altLang="zh-CN" sz="1200" i="1" dirty="0">
                    <a:latin typeface="Times New Roman" pitchFamily="18" charset="0"/>
                    <a:cs typeface="Times New Roman" pitchFamily="18" charset="0"/>
                  </a:rPr>
                  <a:t>n</a:t>
                </a:r>
                <a:r>
                  <a:rPr lang="zh-CN" altLang="en-US" sz="1200" dirty="0"/>
                  <a:t>個獨立的隨機變量樣本來自這一總體，其累積概率分佈函數為 </a:t>
                </a:r>
                <a:r>
                  <a:rPr lang="en-US" altLang="zh-CN" sz="1200" i="1" dirty="0">
                    <a:latin typeface="Times New Roman" pitchFamily="18" charset="0"/>
                    <a:cs typeface="Times New Roman" pitchFamily="18" charset="0"/>
                  </a:rPr>
                  <a:t>F</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a:t>
                </a:r>
                <a:r>
                  <a:rPr lang="zh-CN" altLang="en-US" sz="1200" dirty="0"/>
                  <a:t>，概率密度函數為 </a:t>
                </a:r>
                <a:r>
                  <a:rPr lang="en-US" altLang="zh-CN" sz="1200" i="1" dirty="0">
                    <a:latin typeface="Times New Roman" pitchFamily="18" charset="0"/>
                    <a:cs typeface="Times New Roman" pitchFamily="18" charset="0"/>
                  </a:rPr>
                  <a:t>f</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a:t>
                </a:r>
                <a:r>
                  <a:rPr lang="en-US" altLang="zh-CN" sz="1200" dirty="0">
                    <a:latin typeface="Times New Roman" pitchFamily="18" charset="0"/>
                    <a:cs typeface="Times New Roman" pitchFamily="18" charset="0"/>
                  </a:rPr>
                  <a:t>)</a:t>
                </a:r>
                <a:r>
                  <a:rPr lang="zh-CN" altLang="en-US" sz="1200" dirty="0"/>
                  <a:t>，且 </a:t>
                </a:r>
                <a:r>
                  <a:rPr lang="en-US" altLang="zh-TW" sz="1200" i="1" dirty="0">
                    <a:solidFill>
                      <a:srgbClr val="000000"/>
                    </a:solidFill>
                    <a:latin typeface="Times New Roman" pitchFamily="18" charset="0"/>
                    <a:cs typeface="Times New Roman" pitchFamily="18" charset="0"/>
                  </a:rPr>
                  <a:t>  </a:t>
                </a:r>
                <a:r>
                  <a:rPr lang="en-US" altLang="zh-TW" sz="1200" dirty="0">
                    <a:solidFill>
                      <a:srgbClr val="000000"/>
                    </a:solidFill>
                    <a:latin typeface="Times New Roman" pitchFamily="18" charset="0"/>
                    <a:cs typeface="Times New Roman" pitchFamily="18" charset="0"/>
                  </a:rPr>
                  <a:t> = (</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1</a:t>
                </a:r>
                <a:r>
                  <a:rPr lang="en-US" altLang="zh-TW" sz="1200" dirty="0">
                    <a:solidFill>
                      <a:srgbClr val="000000"/>
                    </a:solidFill>
                    <a:latin typeface="宋体" pitchFamily="2" charset="-122"/>
                    <a:cs typeface="Times New Roman" pitchFamily="18" charset="0"/>
                  </a:rPr>
                  <a:t>,</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2</a:t>
                </a:r>
                <a:r>
                  <a:rPr lang="en-US" altLang="zh-TW" sz="1200" dirty="0">
                    <a:solidFill>
                      <a:srgbClr val="000000"/>
                    </a:solidFill>
                    <a:latin typeface="宋体" pitchFamily="2" charset="-122"/>
                    <a:cs typeface="Times New Roman" pitchFamily="18" charset="0"/>
                  </a:rPr>
                  <a:t>,…,</a:t>
                </a:r>
                <a:r>
                  <a:rPr lang="en-US" altLang="zh-TW" sz="1200" i="1" dirty="0" err="1">
                    <a:solidFill>
                      <a:srgbClr val="000000"/>
                    </a:solidFill>
                    <a:latin typeface="Times New Roman" pitchFamily="18" charset="0"/>
                    <a:cs typeface="Times New Roman" pitchFamily="18" charset="0"/>
                  </a:rPr>
                  <a:t>X</a:t>
                </a:r>
                <a:r>
                  <a:rPr lang="en-US" altLang="zh-TW" sz="1200" baseline="-25000" dirty="0" err="1">
                    <a:solidFill>
                      <a:srgbClr val="000000"/>
                    </a:solidFill>
                    <a:latin typeface="Times New Roman" pitchFamily="18" charset="0"/>
                    <a:cs typeface="Times New Roman" pitchFamily="18" charset="0"/>
                  </a:rPr>
                  <a:t>n</a:t>
                </a:r>
                <a:r>
                  <a:rPr lang="en-US" altLang="zh-TW" sz="1200" dirty="0">
                    <a:solidFill>
                      <a:srgbClr val="000000"/>
                    </a:solidFill>
                    <a:latin typeface="Times New Roman" pitchFamily="18" charset="0"/>
                    <a:cs typeface="Times New Roman" pitchFamily="18" charset="0"/>
                  </a:rPr>
                  <a:t>)</a:t>
                </a:r>
                <a:r>
                  <a:rPr lang="en-US" altLang="zh-TW" sz="1500" dirty="0">
                    <a:solidFill>
                      <a:srgbClr val="000000"/>
                    </a:solidFill>
                    <a:latin typeface="Times New Roman" pitchFamily="18" charset="0"/>
                    <a:cs typeface="Times New Roman" pitchFamily="18" charset="0"/>
                  </a:rPr>
                  <a:t> </a:t>
                </a:r>
                <a:r>
                  <a:rPr lang="zh-TW" altLang="en-US" sz="1000" dirty="0">
                    <a:latin typeface="Times New Roman" pitchFamily="18" charset="0"/>
                    <a:cs typeface="Times New Roman" pitchFamily="18" charset="0"/>
                  </a:rPr>
                  <a:t>～</a:t>
                </a:r>
                <a:r>
                  <a:rPr lang="zh-TW" altLang="en-US"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F</a:t>
                </a:r>
                <a:r>
                  <a:rPr lang="en-US" altLang="zh-TW" sz="1200" dirty="0">
                    <a:latin typeface="Times New Roman" pitchFamily="18" charset="0"/>
                    <a:cs typeface="Times New Roman" pitchFamily="18" charset="0"/>
                  </a:rPr>
                  <a:t>(</a:t>
                </a:r>
                <a:r>
                  <a:rPr lang="en-US" altLang="zh-TW" sz="1200" i="1" dirty="0">
                    <a:latin typeface="Times New Roman" pitchFamily="18" charset="0"/>
                    <a:cs typeface="Times New Roman" pitchFamily="18" charset="0"/>
                  </a:rPr>
                  <a:t>X</a:t>
                </a:r>
                <a:r>
                  <a:rPr lang="en-US" altLang="zh-TW" sz="1200" dirty="0">
                    <a:latin typeface="Times New Roman" pitchFamily="18" charset="0"/>
                    <a:cs typeface="Times New Roman" pitchFamily="18" charset="0"/>
                  </a:rPr>
                  <a:t>)</a:t>
                </a:r>
                <a:r>
                  <a:rPr lang="zh-CN" altLang="en-US" sz="1200" dirty="0"/>
                  <a:t>；建立在這個參考樣本基礎上的參考區間定義為         、       ，        </a:t>
                </a:r>
                <a:r>
                  <a:rPr lang="zh-CN" altLang="en-US" sz="1200" dirty="0">
                    <a:latin typeface="Times New Roman" pitchFamily="18" charset="0"/>
                    <a:cs typeface="Times New Roman" pitchFamily="18" charset="0"/>
                  </a:rPr>
                  <a:t>和          </a:t>
                </a:r>
                <a:r>
                  <a:rPr lang="zh-CN" altLang="en-US" sz="1200" dirty="0"/>
                  <a:t>分別是參考區間的下限和上限；如果 </a:t>
                </a:r>
                <a:r>
                  <a:rPr lang="en-US" altLang="zh-TW" sz="1200" i="1" dirty="0">
                    <a:solidFill>
                      <a:srgbClr val="000000"/>
                    </a:solidFill>
                    <a:latin typeface="Times New Roman" pitchFamily="18" charset="0"/>
                    <a:cs typeface="Times New Roman" pitchFamily="18" charset="0"/>
                  </a:rPr>
                  <a:t>X</a:t>
                </a:r>
                <a:r>
                  <a:rPr lang="en-US" altLang="zh-TW" sz="1200" baseline="-25000" dirty="0">
                    <a:solidFill>
                      <a:srgbClr val="000000"/>
                    </a:solidFill>
                    <a:latin typeface="Times New Roman" pitchFamily="18" charset="0"/>
                    <a:cs typeface="Times New Roman" pitchFamily="18" charset="0"/>
                  </a:rPr>
                  <a:t>n+1</a:t>
                </a:r>
                <a:r>
                  <a:rPr lang="en-US" altLang="zh-TW"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是來自同一總體的另一獨立隨機變量，令：                                                      ，通常將參考區間取 </a:t>
                </a:r>
                <a:r>
                  <a:rPr lang="el-GR" altLang="zh-CN" sz="1200" i="1" dirty="0">
                    <a:solidFill>
                      <a:srgbClr val="000000"/>
                    </a:solidFill>
                    <a:latin typeface="Times New Roman" pitchFamily="18" charset="0"/>
                    <a:cs typeface="Times New Roman" pitchFamily="18" charset="0"/>
                  </a:rPr>
                  <a:t>α</a:t>
                </a:r>
                <a:r>
                  <a:rPr lang="en-US" altLang="zh-CN" sz="1200" dirty="0">
                    <a:solidFill>
                      <a:srgbClr val="000000"/>
                    </a:solidFill>
                    <a:latin typeface="Times New Roman" pitchFamily="18" charset="0"/>
                    <a:cs typeface="Times New Roman" pitchFamily="18" charset="0"/>
                  </a:rPr>
                  <a:t> = 5%</a:t>
                </a:r>
                <a:r>
                  <a:rPr lang="zh-CN" altLang="en-US" sz="1200" dirty="0">
                    <a:solidFill>
                      <a:srgbClr val="000000"/>
                    </a:solidFill>
                    <a:latin typeface="Times New Roman" pitchFamily="18" charset="0"/>
                    <a:cs typeface="Times New Roman" pitchFamily="18" charset="0"/>
                  </a:rPr>
                  <a:t>，假設參考區間為均值兩側等距對稱，則</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和</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rPr>
                  <a:t>分別是上限和下限 </a:t>
                </a:r>
                <a:r>
                  <a:rPr lang="el-GR" altLang="zh-CN" sz="1200" dirty="0">
                    <a:solidFill>
                      <a:srgbClr val="000000"/>
                    </a:solidFill>
                    <a:latin typeface="Times New Roman" pitchFamily="18" charset="0"/>
                    <a:cs typeface="Times New Roman" pitchFamily="18" charset="0"/>
                  </a:rPr>
                  <a:t>α</a:t>
                </a:r>
                <a:r>
                  <a:rPr lang="en-US" altLang="zh-CN" sz="1200" dirty="0">
                    <a:solidFill>
                      <a:srgbClr val="000000"/>
                    </a:solidFill>
                    <a:latin typeface="Times New Roman" pitchFamily="18" charset="0"/>
                    <a:cs typeface="Times New Roman" pitchFamily="18" charset="0"/>
                  </a:rPr>
                  <a:t>/2 </a:t>
                </a:r>
                <a:r>
                  <a:rPr lang="zh-CN" altLang="en-US" sz="1200" dirty="0">
                    <a:solidFill>
                      <a:srgbClr val="000000"/>
                    </a:solidFill>
                    <a:latin typeface="Times New Roman" pitchFamily="18" charset="0"/>
                    <a:cs typeface="Times New Roman" pitchFamily="18" charset="0"/>
                  </a:rPr>
                  <a:t>的估計值；</a:t>
                </a:r>
                <a:endParaRPr lang="zh-CN" altLang="en-US" sz="1200" dirty="0"/>
              </a:p>
            </p:txBody>
          </p:sp>
          <p:graphicFrame>
            <p:nvGraphicFramePr>
              <p:cNvPr id="41" name="对象 40"/>
              <p:cNvGraphicFramePr>
                <a:graphicFrameLocks noChangeAspect="1"/>
              </p:cNvGraphicFramePr>
              <p:nvPr>
                <p:extLst>
                  <p:ext uri="{D42A27DB-BD31-4B8C-83A1-F6EECF244321}">
                    <p14:modId xmlns:p14="http://schemas.microsoft.com/office/powerpoint/2010/main" val="1977048828"/>
                  </p:ext>
                </p:extLst>
              </p:nvPr>
            </p:nvGraphicFramePr>
            <p:xfrm>
              <a:off x="1377288" y="1113196"/>
              <a:ext cx="152400" cy="203200"/>
            </p:xfrm>
            <a:graphic>
              <a:graphicData uri="http://schemas.openxmlformats.org/presentationml/2006/ole">
                <mc:AlternateContent xmlns:mc="http://schemas.openxmlformats.org/markup-compatibility/2006">
                  <mc:Choice xmlns:v="urn:schemas-microsoft-com:vml" Requires="v">
                    <p:oleObj name="公式" r:id="rId19" imgW="152268" imgH="203024" progId="Equation.3">
                      <p:embed/>
                    </p:oleObj>
                  </mc:Choice>
                  <mc:Fallback>
                    <p:oleObj name="公式" r:id="rId19" imgW="152268" imgH="203024" progId="Equation.3">
                      <p:embed/>
                      <p:pic>
                        <p:nvPicPr>
                          <p:cNvPr id="0" name="Picture 5990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77288" y="1113196"/>
                            <a:ext cx="1524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23185370"/>
                  </p:ext>
                </p:extLst>
              </p:nvPr>
            </p:nvGraphicFramePr>
            <p:xfrm>
              <a:off x="4730779" y="1390313"/>
              <a:ext cx="2057400" cy="304800"/>
            </p:xfrm>
            <a:graphic>
              <a:graphicData uri="http://schemas.openxmlformats.org/presentationml/2006/ole">
                <mc:AlternateContent xmlns:mc="http://schemas.openxmlformats.org/markup-compatibility/2006">
                  <mc:Choice xmlns:v="urn:schemas-microsoft-com:vml" Requires="v">
                    <p:oleObj name="Equation" r:id="rId21" imgW="2057400" imgH="304800" progId="">
                      <p:embed/>
                    </p:oleObj>
                  </mc:Choice>
                  <mc:Fallback>
                    <p:oleObj name="Equation" r:id="rId21" imgW="2057400" imgH="304800" progId="">
                      <p:embed/>
                      <p:pic>
                        <p:nvPicPr>
                          <p:cNvPr id="0" name="Picture 5990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30779" y="1390313"/>
                            <a:ext cx="20574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227109264"/>
                  </p:ext>
                </p:extLst>
              </p:nvPr>
            </p:nvGraphicFramePr>
            <p:xfrm>
              <a:off x="2998364" y="1690689"/>
              <a:ext cx="330200" cy="210813"/>
            </p:xfrm>
            <a:graphic>
              <a:graphicData uri="http://schemas.openxmlformats.org/presentationml/2006/ole">
                <mc:AlternateContent xmlns:mc="http://schemas.openxmlformats.org/markup-compatibility/2006">
                  <mc:Choice xmlns:v="urn:schemas-microsoft-com:vml" Requires="v">
                    <p:oleObj name="公式" r:id="rId23" imgW="330057" imgH="241195" progId="Equation.3">
                      <p:embed/>
                    </p:oleObj>
                  </mc:Choice>
                  <mc:Fallback>
                    <p:oleObj name="公式" r:id="rId23" imgW="330057" imgH="241195" progId="Equation.3">
                      <p:embed/>
                      <p:pic>
                        <p:nvPicPr>
                          <p:cNvPr id="0" name="Picture 5991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98364" y="1690689"/>
                            <a:ext cx="330200" cy="21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对象 41"/>
              <p:cNvGraphicFramePr>
                <a:graphicFrameLocks noChangeAspect="1"/>
              </p:cNvGraphicFramePr>
              <p:nvPr>
                <p:extLst>
                  <p:ext uri="{D42A27DB-BD31-4B8C-83A1-F6EECF244321}">
                    <p14:modId xmlns:p14="http://schemas.microsoft.com/office/powerpoint/2010/main" val="1386134200"/>
                  </p:ext>
                </p:extLst>
              </p:nvPr>
            </p:nvGraphicFramePr>
            <p:xfrm>
              <a:off x="2483456" y="1690686"/>
              <a:ext cx="317500" cy="211460"/>
            </p:xfrm>
            <a:graphic>
              <a:graphicData uri="http://schemas.openxmlformats.org/presentationml/2006/ole">
                <mc:AlternateContent xmlns:mc="http://schemas.openxmlformats.org/markup-compatibility/2006">
                  <mc:Choice xmlns:v="urn:schemas-microsoft-com:vml" Requires="v">
                    <p:oleObj name="公式" r:id="rId25" imgW="317225" imgH="241091" progId="Equation.3">
                      <p:embed/>
                    </p:oleObj>
                  </mc:Choice>
                  <mc:Fallback>
                    <p:oleObj name="公式" r:id="rId25" imgW="317225" imgH="241091" progId="Equation.3">
                      <p:embed/>
                      <p:pic>
                        <p:nvPicPr>
                          <p:cNvPr id="0" name="Picture 5991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83456" y="1690686"/>
                            <a:ext cx="317500" cy="211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 name="对象 44"/>
              <p:cNvGraphicFramePr>
                <a:graphicFrameLocks noChangeAspect="1"/>
              </p:cNvGraphicFramePr>
              <p:nvPr>
                <p:extLst>
                  <p:ext uri="{D42A27DB-BD31-4B8C-83A1-F6EECF244321}">
                    <p14:modId xmlns:p14="http://schemas.microsoft.com/office/powerpoint/2010/main" val="3338497890"/>
                  </p:ext>
                </p:extLst>
              </p:nvPr>
            </p:nvGraphicFramePr>
            <p:xfrm>
              <a:off x="6736749" y="1130807"/>
              <a:ext cx="330200" cy="210813"/>
            </p:xfrm>
            <a:graphic>
              <a:graphicData uri="http://schemas.openxmlformats.org/presentationml/2006/ole">
                <mc:AlternateContent xmlns:mc="http://schemas.openxmlformats.org/markup-compatibility/2006">
                  <mc:Choice xmlns:v="urn:schemas-microsoft-com:vml" Requires="v">
                    <p:oleObj name="公式" r:id="rId27" imgW="330057" imgH="241195" progId="Equation.3">
                      <p:embed/>
                    </p:oleObj>
                  </mc:Choice>
                  <mc:Fallback>
                    <p:oleObj name="公式" r:id="rId27" imgW="330057" imgH="241195" progId="Equation.3">
                      <p:embed/>
                      <p:pic>
                        <p:nvPicPr>
                          <p:cNvPr id="0" name="Picture 599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36749" y="1130807"/>
                            <a:ext cx="330200" cy="21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3331720566"/>
                  </p:ext>
                </p:extLst>
              </p:nvPr>
            </p:nvGraphicFramePr>
            <p:xfrm>
              <a:off x="6294568" y="1130804"/>
              <a:ext cx="317500" cy="211460"/>
            </p:xfrm>
            <a:graphic>
              <a:graphicData uri="http://schemas.openxmlformats.org/presentationml/2006/ole">
                <mc:AlternateContent xmlns:mc="http://schemas.openxmlformats.org/markup-compatibility/2006">
                  <mc:Choice xmlns:v="urn:schemas-microsoft-com:vml" Requires="v">
                    <p:oleObj name="公式" r:id="rId28" imgW="317225" imgH="241091" progId="Equation.3">
                      <p:embed/>
                    </p:oleObj>
                  </mc:Choice>
                  <mc:Fallback>
                    <p:oleObj name="公式" r:id="rId28" imgW="317225" imgH="241091" progId="Equation.3">
                      <p:embed/>
                      <p:pic>
                        <p:nvPicPr>
                          <p:cNvPr id="0" name="Picture 599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94568" y="1130804"/>
                            <a:ext cx="317500" cy="211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对象 53"/>
              <p:cNvGraphicFramePr>
                <a:graphicFrameLocks noChangeAspect="1"/>
              </p:cNvGraphicFramePr>
              <p:nvPr>
                <p:extLst>
                  <p:ext uri="{D42A27DB-BD31-4B8C-83A1-F6EECF244321}">
                    <p14:modId xmlns:p14="http://schemas.microsoft.com/office/powerpoint/2010/main" val="1480011444"/>
                  </p:ext>
                </p:extLst>
              </p:nvPr>
            </p:nvGraphicFramePr>
            <p:xfrm>
              <a:off x="7767006" y="1126044"/>
              <a:ext cx="330200" cy="210813"/>
            </p:xfrm>
            <a:graphic>
              <a:graphicData uri="http://schemas.openxmlformats.org/presentationml/2006/ole">
                <mc:AlternateContent xmlns:mc="http://schemas.openxmlformats.org/markup-compatibility/2006">
                  <mc:Choice xmlns:v="urn:schemas-microsoft-com:vml" Requires="v">
                    <p:oleObj name="公式" r:id="rId29" imgW="330057" imgH="241195" progId="Equation.3">
                      <p:embed/>
                    </p:oleObj>
                  </mc:Choice>
                  <mc:Fallback>
                    <p:oleObj name="公式" r:id="rId29" imgW="330057" imgH="241195" progId="Equation.3">
                      <p:embed/>
                      <p:pic>
                        <p:nvPicPr>
                          <p:cNvPr id="0" name="Picture 5991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767006" y="1126044"/>
                            <a:ext cx="330200" cy="210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 name="对象 54"/>
              <p:cNvGraphicFramePr>
                <a:graphicFrameLocks noChangeAspect="1"/>
              </p:cNvGraphicFramePr>
              <p:nvPr>
                <p:extLst>
                  <p:ext uri="{D42A27DB-BD31-4B8C-83A1-F6EECF244321}">
                    <p14:modId xmlns:p14="http://schemas.microsoft.com/office/powerpoint/2010/main" val="3044438561"/>
                  </p:ext>
                </p:extLst>
              </p:nvPr>
            </p:nvGraphicFramePr>
            <p:xfrm>
              <a:off x="7242572" y="1126041"/>
              <a:ext cx="317500" cy="211460"/>
            </p:xfrm>
            <a:graphic>
              <a:graphicData uri="http://schemas.openxmlformats.org/presentationml/2006/ole">
                <mc:AlternateContent xmlns:mc="http://schemas.openxmlformats.org/markup-compatibility/2006">
                  <mc:Choice xmlns:v="urn:schemas-microsoft-com:vml" Requires="v">
                    <p:oleObj name="公式" r:id="rId30" imgW="317225" imgH="241091" progId="Equation.3">
                      <p:embed/>
                    </p:oleObj>
                  </mc:Choice>
                  <mc:Fallback>
                    <p:oleObj name="公式" r:id="rId30" imgW="317225" imgH="241091" progId="Equation.3">
                      <p:embed/>
                      <p:pic>
                        <p:nvPicPr>
                          <p:cNvPr id="0" name="Picture 5991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42572" y="1126041"/>
                            <a:ext cx="317500" cy="211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1127044" y="3985294"/>
              <a:ext cx="9300652" cy="369332"/>
              <a:chOff x="1127044" y="3985294"/>
              <a:chExt cx="9300652" cy="369332"/>
            </a:xfrm>
          </p:grpSpPr>
          <p:sp>
            <p:nvSpPr>
              <p:cNvPr id="31" name="Rectangle 14"/>
              <p:cNvSpPr>
                <a:spLocks noChangeArrowheads="1"/>
              </p:cNvSpPr>
              <p:nvPr/>
            </p:nvSpPr>
            <p:spPr bwMode="auto">
              <a:xfrm>
                <a:off x="1127044" y="3985294"/>
                <a:ext cx="9300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en-US" altLang="zh-CN" sz="1200" i="1" dirty="0">
                    <a:latin typeface="Times New Roman" pitchFamily="18" charset="0"/>
                    <a:cs typeface="Times New Roman" pitchFamily="18" charset="0"/>
                  </a:rPr>
                  <a:t>S</a:t>
                </a:r>
                <a:r>
                  <a:rPr lang="zh-CN" altLang="en-US" sz="1200" dirty="0"/>
                  <a:t> 為由參考樣本組得到參考值的標準差，</a:t>
                </a:r>
                <a:r>
                  <a:rPr lang="en-US" altLang="zh-CN" sz="1200" i="1" dirty="0">
                    <a:latin typeface="Times New Roman" pitchFamily="18" charset="0"/>
                    <a:cs typeface="Times New Roman" pitchFamily="18" charset="0"/>
                  </a:rPr>
                  <a:t>t</a:t>
                </a:r>
                <a:r>
                  <a:rPr lang="en-US" altLang="zh-CN" sz="1200" baseline="-25000" dirty="0"/>
                  <a:t>n-</a:t>
                </a:r>
                <a:r>
                  <a:rPr lang="en-US" altLang="zh-CN" sz="1100" baseline="-25000" dirty="0"/>
                  <a:t>1</a:t>
                </a:r>
                <a:r>
                  <a:rPr lang="en-US" altLang="zh-CN" sz="1200" dirty="0"/>
                  <a:t> </a:t>
                </a:r>
                <a:r>
                  <a:rPr lang="zh-CN" altLang="en-US" sz="1200" dirty="0"/>
                  <a:t>指自由度為 </a:t>
                </a:r>
                <a:r>
                  <a:rPr lang="en-US" altLang="zh-CN" sz="1200" i="1" dirty="0">
                    <a:latin typeface="Times New Roman" pitchFamily="18" charset="0"/>
                    <a:cs typeface="Times New Roman" pitchFamily="18" charset="0"/>
                  </a:rPr>
                  <a:t>n </a:t>
                </a:r>
                <a:r>
                  <a:rPr lang="en-US" altLang="zh-CN" sz="12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1</a:t>
                </a:r>
                <a:r>
                  <a:rPr lang="en-US" altLang="zh-CN" sz="1200" dirty="0"/>
                  <a:t> </a:t>
                </a:r>
                <a:r>
                  <a:rPr lang="zh-CN" altLang="en-US" sz="1200" dirty="0"/>
                  <a:t>的 </a:t>
                </a:r>
                <a:r>
                  <a:rPr lang="en-US" altLang="zh-CN" sz="1200" i="1" dirty="0">
                    <a:latin typeface="Times New Roman" pitchFamily="18" charset="0"/>
                    <a:cs typeface="Times New Roman" pitchFamily="18" charset="0"/>
                  </a:rPr>
                  <a:t>t</a:t>
                </a:r>
                <a:r>
                  <a:rPr lang="en-US" altLang="zh-CN" sz="1200" dirty="0"/>
                  <a:t> </a:t>
                </a:r>
                <a:r>
                  <a:rPr lang="zh-CN" altLang="en-US" sz="1200" dirty="0"/>
                  <a:t>分佈，   為由參考樣本組得到參考值的均值；</a:t>
                </a:r>
                <a:endParaRPr lang="en-US" altLang="zh-CN" sz="1200" dirty="0">
                  <a:solidFill>
                    <a:srgbClr val="00000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942658379"/>
                  </p:ext>
                </p:extLst>
              </p:nvPr>
            </p:nvGraphicFramePr>
            <p:xfrm>
              <a:off x="6245226" y="4075113"/>
              <a:ext cx="165100" cy="190500"/>
            </p:xfrm>
            <a:graphic>
              <a:graphicData uri="http://schemas.openxmlformats.org/presentationml/2006/ole">
                <mc:AlternateContent xmlns:mc="http://schemas.openxmlformats.org/markup-compatibility/2006">
                  <mc:Choice xmlns:v="urn:schemas-microsoft-com:vml" Requires="v">
                    <p:oleObj name="公式" r:id="rId31" imgW="164957" imgH="190335" progId="Equation.3">
                      <p:embed/>
                    </p:oleObj>
                  </mc:Choice>
                  <mc:Fallback>
                    <p:oleObj name="公式" r:id="rId31" imgW="164957" imgH="190335" progId="Equation.3">
                      <p:embed/>
                      <p:pic>
                        <p:nvPicPr>
                          <p:cNvPr id="0" name="Picture 5991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45226" y="4075113"/>
                            <a:ext cx="1651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243562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grpSp>
        <p:nvGrpSpPr>
          <p:cNvPr id="3" name="组合 2"/>
          <p:cNvGrpSpPr/>
          <p:nvPr/>
        </p:nvGrpSpPr>
        <p:grpSpPr>
          <a:xfrm>
            <a:off x="1198095" y="1147642"/>
            <a:ext cx="9165104" cy="3939538"/>
            <a:chOff x="1198095" y="1147641"/>
            <a:chExt cx="9165104" cy="3939538"/>
          </a:xfrm>
        </p:grpSpPr>
        <p:sp>
          <p:nvSpPr>
            <p:cNvPr id="9" name="Rectangle 14"/>
            <p:cNvSpPr>
              <a:spLocks noChangeArrowheads="1"/>
            </p:cNvSpPr>
            <p:nvPr/>
          </p:nvSpPr>
          <p:spPr bwMode="auto">
            <a:xfrm>
              <a:off x="1198095" y="1147641"/>
              <a:ext cx="916510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人體內很多生物學指標在臨床實驗室的檢測結果都隨著時間在變化，引起這些變化的原因之一是人體的生物學變異；在人的一生中，某些特殊的生理階段會使這些指標發生變化，例如新生兒期、兒童期、青春期、絕經期或者老年期；而引起檢測結果變化的因素主要來自三個方面：分析前變異、分析中的因素和人體本身的生物學變異（稱為個體內生物學變異）；</a:t>
              </a:r>
              <a:endParaRPr lang="zh-CN" altLang="en-US" sz="1100" dirty="0"/>
            </a:p>
          </p:txBody>
        </p:sp>
        <p:sp>
          <p:nvSpPr>
            <p:cNvPr id="14" name="Rectangle 14"/>
            <p:cNvSpPr>
              <a:spLocks noChangeArrowheads="1"/>
            </p:cNvSpPr>
            <p:nvPr/>
          </p:nvSpPr>
          <p:spPr bwMode="auto">
            <a:xfrm>
              <a:off x="1198095" y="1747803"/>
              <a:ext cx="9165104"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通過實驗可獲得平均個體內生物學變異和個體間生物學變異；</a:t>
              </a:r>
              <a:r>
                <a:rPr lang="en-US" altLang="zh-TW" sz="1000" dirty="0"/>
                <a:t>1982</a:t>
              </a:r>
              <a:r>
                <a:rPr lang="zh-TW" altLang="en-US" sz="1100" dirty="0"/>
                <a:t>年，</a:t>
              </a:r>
              <a:r>
                <a:rPr lang="en-US" altLang="zh-TW" sz="1100" i="1" dirty="0">
                  <a:latin typeface="Times New Roman" pitchFamily="18" charset="0"/>
                  <a:cs typeface="Times New Roman" pitchFamily="18" charset="0"/>
                </a:rPr>
                <a:t>John Ross </a:t>
              </a:r>
              <a:r>
                <a:rPr lang="zh-TW" altLang="en-US" sz="1100" dirty="0"/>
                <a:t>在一篇關於精密度估算的評論中將發表的數據進行了編輯整理，列出了研究的時間範圍、個體內（</a:t>
              </a:r>
              <a:r>
                <a:rPr lang="en-US" altLang="zh-TW" sz="1100" i="1" dirty="0">
                  <a:latin typeface="Times New Roman" pitchFamily="18" charset="0"/>
                  <a:cs typeface="Times New Roman" pitchFamily="18" charset="0"/>
                </a:rPr>
                <a:t>CV</a:t>
              </a:r>
              <a:r>
                <a:rPr lang="en-US" altLang="zh-TW" sz="1100" baseline="-25000" dirty="0">
                  <a:latin typeface="Times New Roman" pitchFamily="18" charset="0"/>
                  <a:cs typeface="Times New Roman" pitchFamily="18" charset="0"/>
                </a:rPr>
                <a:t>I</a:t>
              </a:r>
              <a:r>
                <a:rPr lang="zh-TW" altLang="en-US" sz="1100" dirty="0"/>
                <a:t>）、個體間（</a:t>
              </a:r>
              <a:r>
                <a:rPr lang="en-US" altLang="zh-TW" sz="1100" i="1" dirty="0">
                  <a:latin typeface="Times New Roman" pitchFamily="18" charset="0"/>
                  <a:cs typeface="Times New Roman" pitchFamily="18" charset="0"/>
                </a:rPr>
                <a:t>CV</a:t>
              </a:r>
              <a:r>
                <a:rPr lang="en-US" altLang="zh-TW" sz="1100" baseline="-25000" dirty="0">
                  <a:latin typeface="Times New Roman" pitchFamily="18" charset="0"/>
                  <a:cs typeface="Times New Roman" pitchFamily="18" charset="0"/>
                </a:rPr>
                <a:t>G</a:t>
              </a:r>
              <a:r>
                <a:rPr lang="zh-TW" altLang="en-US" sz="1100" dirty="0"/>
                <a:t>）以及其他一些指標，</a:t>
              </a:r>
              <a:r>
                <a:rPr lang="en-US" altLang="zh-TW" sz="1100" i="1" dirty="0" err="1">
                  <a:latin typeface="Times New Roman" pitchFamily="18" charset="0"/>
                  <a:cs typeface="Times New Roman" pitchFamily="18" charset="0"/>
                </a:rPr>
                <a:t>Callum</a:t>
              </a:r>
              <a:r>
                <a:rPr lang="en-US" altLang="zh-TW" sz="1100" i="1" dirty="0">
                  <a:latin typeface="Times New Roman" pitchFamily="18" charset="0"/>
                  <a:cs typeface="Times New Roman" pitchFamily="18" charset="0"/>
                </a:rPr>
                <a:t> Fraser</a:t>
              </a:r>
              <a:r>
                <a:rPr lang="en-US" altLang="zh-TW" sz="1100" dirty="0"/>
                <a:t> </a:t>
              </a:r>
              <a:r>
                <a:rPr lang="zh-TW" altLang="en-US" sz="1100" dirty="0"/>
                <a:t>於</a:t>
              </a:r>
              <a:r>
                <a:rPr lang="en-US" altLang="zh-TW" sz="1000" dirty="0"/>
                <a:t>1988</a:t>
              </a:r>
              <a:r>
                <a:rPr lang="zh-TW" altLang="en-US" sz="1100" dirty="0"/>
                <a:t>年參照此模型將此工作在</a:t>
              </a:r>
              <a:r>
                <a:rPr lang="en-US" altLang="zh-TW" sz="1000" dirty="0"/>
                <a:t>1992</a:t>
              </a:r>
              <a:r>
                <a:rPr lang="zh-TW" altLang="en-US" sz="1100" dirty="0"/>
                <a:t>年進行了更新，</a:t>
              </a:r>
              <a:r>
                <a:rPr lang="en-US" altLang="zh-TW" sz="1100" i="1" dirty="0">
                  <a:latin typeface="Times New Roman" pitchFamily="18" charset="0"/>
                  <a:cs typeface="Times New Roman" pitchFamily="18" charset="0"/>
                </a:rPr>
                <a:t>Xavier </a:t>
              </a:r>
              <a:r>
                <a:rPr lang="en-US" altLang="zh-TW" sz="1100" i="1" dirty="0" err="1">
                  <a:latin typeface="Times New Roman" pitchFamily="18" charset="0"/>
                  <a:cs typeface="Times New Roman" pitchFamily="18" charset="0"/>
                </a:rPr>
                <a:t>Funetes-Arderiu</a:t>
              </a:r>
              <a:r>
                <a:rPr lang="en-US" altLang="zh-TW" sz="1100" dirty="0"/>
                <a:t> </a:t>
              </a:r>
              <a:r>
                <a:rPr lang="zh-TW" altLang="en-US" sz="1100" dirty="0"/>
                <a:t>及其同事</a:t>
              </a:r>
              <a:r>
                <a:rPr lang="en-US" altLang="zh-TW" sz="1000" dirty="0"/>
                <a:t>1997</a:t>
              </a:r>
              <a:r>
                <a:rPr lang="zh-TW" altLang="en-US" sz="1100" dirty="0"/>
                <a:t>年出版了綜合性數據庫總結了中位 </a:t>
              </a:r>
              <a:r>
                <a:rPr lang="en-US" altLang="zh-TW" sz="1100" i="1" dirty="0">
                  <a:latin typeface="Times New Roman" pitchFamily="18" charset="0"/>
                  <a:cs typeface="Times New Roman" pitchFamily="18" charset="0"/>
                </a:rPr>
                <a:t>CV</a:t>
              </a:r>
              <a:r>
                <a:rPr lang="en-US" altLang="zh-TW" sz="1100" baseline="-25000" dirty="0">
                  <a:latin typeface="Times New Roman" pitchFamily="18" charset="0"/>
                  <a:cs typeface="Times New Roman" pitchFamily="18" charset="0"/>
                </a:rPr>
                <a:t>I</a:t>
              </a:r>
              <a:r>
                <a:rPr lang="en-US" altLang="zh-TW" sz="1100" dirty="0"/>
                <a:t> </a:t>
              </a:r>
              <a:r>
                <a:rPr lang="zh-TW" altLang="en-US" sz="1100" dirty="0"/>
                <a:t>和</a:t>
              </a:r>
              <a:r>
                <a:rPr lang="en-US" altLang="zh-TW" sz="1100" dirty="0"/>
                <a:t> </a:t>
              </a:r>
              <a:r>
                <a:rPr lang="en-US" altLang="zh-TW" sz="1100" i="1" dirty="0">
                  <a:latin typeface="Times New Roman" pitchFamily="18" charset="0"/>
                  <a:cs typeface="Times New Roman" pitchFamily="18" charset="0"/>
                </a:rPr>
                <a:t>CV</a:t>
              </a:r>
              <a:r>
                <a:rPr lang="en-US" altLang="zh-TW" sz="1100" baseline="-25000" dirty="0">
                  <a:latin typeface="Times New Roman" pitchFamily="18" charset="0"/>
                  <a:cs typeface="Times New Roman" pitchFamily="18" charset="0"/>
                </a:rPr>
                <a:t>G</a:t>
              </a:r>
              <a:r>
                <a:rPr lang="en-US" altLang="zh-TW" sz="1100" dirty="0">
                  <a:latin typeface="Times New Roman" pitchFamily="18" charset="0"/>
                  <a:cs typeface="Times New Roman" pitchFamily="18" charset="0"/>
                </a:rPr>
                <a:t> </a:t>
              </a:r>
              <a:r>
                <a:rPr lang="zh-TW" altLang="en-US" sz="1100" dirty="0"/>
                <a:t>，西班牙醫學會生物化學與分子病理學分析質量委員會</a:t>
              </a:r>
              <a:r>
                <a:rPr lang="zh-CN" altLang="en-US" sz="1100" dirty="0"/>
                <a:t>（</a:t>
              </a:r>
              <a:r>
                <a:rPr lang="en-US" altLang="zh-TW" sz="1100" i="1" dirty="0">
                  <a:latin typeface="Times New Roman" pitchFamily="18" charset="0"/>
                  <a:cs typeface="Times New Roman" pitchFamily="18" charset="0"/>
                </a:rPr>
                <a:t>SEQC</a:t>
              </a:r>
              <a:r>
                <a:rPr lang="zh-CN" altLang="en-US" sz="1100" dirty="0">
                  <a:latin typeface="Times New Roman" pitchFamily="18" charset="0"/>
                  <a:cs typeface="Times New Roman" pitchFamily="18" charset="0"/>
                </a:rPr>
                <a:t>）</a:t>
              </a:r>
              <a:r>
                <a:rPr lang="zh-TW" altLang="en-US" sz="1100" dirty="0"/>
                <a:t>卡門博士</a:t>
              </a:r>
              <a:r>
                <a:rPr lang="zh-CN" altLang="en-US" sz="11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Dr.Carmen</a:t>
              </a:r>
              <a:r>
                <a:rPr lang="en-US" altLang="zh-TW" sz="1100" i="1" dirty="0">
                  <a:latin typeface="Times New Roman" pitchFamily="18" charset="0"/>
                  <a:cs typeface="Times New Roman" pitchFamily="18" charset="0"/>
                </a:rPr>
                <a:t> </a:t>
              </a:r>
              <a:r>
                <a:rPr lang="en-US" altLang="zh-TW" sz="1100" i="1" dirty="0" err="1">
                  <a:latin typeface="Times New Roman" pitchFamily="18" charset="0"/>
                  <a:cs typeface="Times New Roman" pitchFamily="18" charset="0"/>
                </a:rPr>
                <a:t>Ricos</a:t>
              </a:r>
              <a:r>
                <a:rPr lang="zh-CN" altLang="en-US" sz="1100" dirty="0">
                  <a:latin typeface="Times New Roman" pitchFamily="18" charset="0"/>
                  <a:cs typeface="Times New Roman" pitchFamily="18" charset="0"/>
                </a:rPr>
                <a:t>）</a:t>
              </a:r>
              <a:r>
                <a:rPr lang="zh-TW" altLang="en-US" sz="1100" dirty="0"/>
                <a:t>及其同事等人維護著一個基於甄選匯總已發表文獻生物變異數據為基礎構建的數據庫，該數據庫每兩年更新一次，最新一次為</a:t>
              </a:r>
              <a:r>
                <a:rPr lang="en-US" altLang="zh-TW" sz="1000" dirty="0"/>
                <a:t>2014</a:t>
              </a:r>
              <a:r>
                <a:rPr lang="zh-TW" altLang="en-US" sz="1100" dirty="0"/>
                <a:t>年更新；</a:t>
              </a:r>
              <a:endParaRPr lang="zh-CN" altLang="en-US" sz="1100" dirty="0"/>
            </a:p>
          </p:txBody>
        </p:sp>
        <p:sp>
          <p:nvSpPr>
            <p:cNvPr id="15" name="Rectangle 14"/>
            <p:cNvSpPr>
              <a:spLocks noChangeArrowheads="1"/>
            </p:cNvSpPr>
            <p:nvPr/>
          </p:nvSpPr>
          <p:spPr bwMode="auto">
            <a:xfrm>
              <a:off x="1198095" y="2686522"/>
              <a:ext cx="916510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通過對這些數據的分析可以制定適當的臨床實驗室質量規範，比如包括：允許的精密度指標、允許的偏倚指標、允許的總誤差，以及方法間的允許偏差、能力驗證計劃（</a:t>
              </a:r>
              <a:r>
                <a:rPr lang="en-US" altLang="zh-TW" sz="1100" i="1" dirty="0">
                  <a:latin typeface="Times New Roman" pitchFamily="18" charset="0"/>
                  <a:cs typeface="Times New Roman" pitchFamily="18" charset="0"/>
                </a:rPr>
                <a:t>PT</a:t>
              </a:r>
              <a:r>
                <a:rPr lang="zh-TW" altLang="en-US" sz="1100" dirty="0"/>
                <a:t>）或室間質量評價</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EQA</a:t>
              </a:r>
              <a:r>
                <a:rPr lang="zh-CN" altLang="en-US" sz="1100" dirty="0">
                  <a:latin typeface="Times New Roman" pitchFamily="18" charset="0"/>
                  <a:cs typeface="Times New Roman" pitchFamily="18" charset="0"/>
                </a:rPr>
                <a:t>）</a:t>
              </a:r>
              <a:r>
                <a:rPr lang="zh-TW" altLang="en-US" sz="1100" dirty="0"/>
                <a:t>標準等；更重要的是，臨床實驗技師有必要在對檢測結果變化的解釋中考慮到生物學變異對結果變化產生的影響；</a:t>
              </a:r>
              <a:endParaRPr lang="zh-CN" altLang="en-US" sz="1100" dirty="0"/>
            </a:p>
          </p:txBody>
        </p:sp>
        <p:sp>
          <p:nvSpPr>
            <p:cNvPr id="16" name="Rectangle 14"/>
            <p:cNvSpPr>
              <a:spLocks noChangeArrowheads="1"/>
            </p:cNvSpPr>
            <p:nvPr/>
          </p:nvSpPr>
          <p:spPr bwMode="auto">
            <a:xfrm>
              <a:off x="1198095" y="3286687"/>
              <a:ext cx="916510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醫學檢驗生物參考區間定義為覆蓋中心</a:t>
              </a:r>
              <a:r>
                <a:rPr lang="en-US" altLang="zh-TW" sz="1000" dirty="0"/>
                <a:t>95%</a:t>
              </a:r>
              <a:r>
                <a:rPr lang="zh-TW" altLang="en-US" sz="1100" dirty="0"/>
                <a:t>的數值的分佈，這些數值來源於對參考人群進行隨機抽樣並進行檢測得到的數據；生物參考區間反映的是健康個體檢驗項目的數值，而決定限是用於評價患者所得到的結果是否應採取治療措施，當沒有更好的方法將健康與患病狀態區分開來的時候，通常使用參考區間作為依據；</a:t>
              </a:r>
              <a:endParaRPr lang="zh-CN" altLang="en-US" sz="1100" dirty="0"/>
            </a:p>
          </p:txBody>
        </p:sp>
        <p:sp>
          <p:nvSpPr>
            <p:cNvPr id="17" name="Rectangle 14"/>
            <p:cNvSpPr>
              <a:spLocks noChangeArrowheads="1"/>
            </p:cNvSpPr>
            <p:nvPr/>
          </p:nvSpPr>
          <p:spPr bwMode="auto">
            <a:xfrm>
              <a:off x="1198095" y="3886852"/>
              <a:ext cx="916510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霍夫曼</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Hoffman R</a:t>
              </a:r>
              <a:r>
                <a:rPr lang="zh-TW" altLang="en-US" sz="1100" dirty="0">
                  <a:latin typeface="Times New Roman" pitchFamily="18" charset="0"/>
                  <a:cs typeface="Times New Roman" pitchFamily="18" charset="0"/>
                </a:rPr>
                <a:t>）</a:t>
              </a:r>
              <a:r>
                <a:rPr lang="zh-TW" altLang="en-US" sz="1100" dirty="0"/>
                <a:t>在</a:t>
              </a:r>
              <a:r>
                <a:rPr lang="en-US" altLang="zh-TW" sz="1000" dirty="0"/>
                <a:t>1971</a:t>
              </a:r>
              <a:r>
                <a:rPr lang="zh-TW" altLang="en-US" sz="1100" dirty="0"/>
                <a:t>年出版的</a:t>
              </a:r>
              <a:r>
                <a:rPr lang="en-US" altLang="zh-TW" sz="1100" dirty="0"/>
                <a:t>《</a:t>
              </a:r>
              <a:r>
                <a:rPr lang="zh-TW" altLang="en-US" sz="1100" dirty="0"/>
                <a:t>建立臨床實驗室中的質量控制和正常範圍</a:t>
              </a:r>
              <a:r>
                <a:rPr lang="en-US" altLang="zh-TW" sz="1100" dirty="0"/>
                <a:t>》</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Establishing quality control and normal ranges in the clinical laboratory</a:t>
              </a:r>
              <a:r>
                <a:rPr lang="zh-TW" altLang="en-US" sz="11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1971</a:t>
              </a:r>
              <a:r>
                <a:rPr lang="zh-TW" altLang="en-US" sz="1100" dirty="0">
                  <a:latin typeface="Times New Roman" pitchFamily="18" charset="0"/>
                  <a:cs typeface="Times New Roman" pitchFamily="18" charset="0"/>
                </a:rPr>
                <a:t>）</a:t>
              </a:r>
              <a:r>
                <a:rPr lang="zh-TW" altLang="en-US" sz="1100" dirty="0"/>
                <a:t>詳細說明瞭使用住院患者來建立正常值範圍的方法，他假定健康人群遵循正態或對數正態分佈，用累計分佈的方式利用</a:t>
              </a:r>
              <a:r>
                <a:rPr lang="en-US" altLang="zh-TW" sz="1000" dirty="0"/>
                <a:t>20%</a:t>
              </a:r>
              <a:r>
                <a:rPr lang="zh-TW" altLang="en-US" sz="1000" dirty="0"/>
                <a:t>～</a:t>
              </a:r>
              <a:r>
                <a:rPr lang="en-US" altLang="zh-TW" sz="1000" dirty="0"/>
                <a:t>80%</a:t>
              </a:r>
              <a:r>
                <a:rPr lang="zh-TW" altLang="en-US" sz="1100" dirty="0"/>
                <a:t>之間的數據建立概率密度曲線，並以此推算獲取</a:t>
              </a:r>
              <a:r>
                <a:rPr lang="en-US" altLang="zh-TW" sz="1000" dirty="0"/>
                <a:t>2.5%</a:t>
              </a:r>
              <a:r>
                <a:rPr lang="zh-TW" altLang="en-US" sz="1100" dirty="0"/>
                <a:t>和</a:t>
              </a:r>
              <a:r>
                <a:rPr lang="en-US" altLang="zh-TW" sz="1000" dirty="0"/>
                <a:t>97.5%</a:t>
              </a:r>
              <a:r>
                <a:rPr lang="zh-TW" altLang="en-US" sz="1100" dirty="0"/>
                <a:t>的臨界值；</a:t>
              </a:r>
              <a:endParaRPr lang="zh-CN" altLang="en-US" sz="1100" dirty="0"/>
            </a:p>
          </p:txBody>
        </p:sp>
        <p:sp>
          <p:nvSpPr>
            <p:cNvPr id="18" name="Rectangle 14"/>
            <p:cNvSpPr>
              <a:spLocks noChangeArrowheads="1"/>
            </p:cNvSpPr>
            <p:nvPr/>
          </p:nvSpPr>
          <p:spPr bwMode="auto">
            <a:xfrm>
              <a:off x="1198095" y="4487015"/>
              <a:ext cx="916510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1100" dirty="0"/>
                <a:t>       而參考區間這個定義最初是由 </a:t>
              </a:r>
              <a:r>
                <a:rPr lang="en-US" altLang="zh-TW" sz="1100" i="1" dirty="0">
                  <a:latin typeface="Times New Roman" pitchFamily="18" charset="0"/>
                  <a:cs typeface="Times New Roman" pitchFamily="18" charset="0"/>
                </a:rPr>
                <a:t>IFCC </a:t>
              </a:r>
              <a:r>
                <a:rPr lang="zh-TW" altLang="en-US" sz="1100" dirty="0"/>
                <a:t>提出的，</a:t>
              </a:r>
              <a:r>
                <a:rPr lang="en-US" altLang="zh-TW" sz="1100" i="1" dirty="0">
                  <a:latin typeface="Times New Roman" pitchFamily="18" charset="0"/>
                  <a:cs typeface="Times New Roman" pitchFamily="18" charset="0"/>
                </a:rPr>
                <a:t>CLSI </a:t>
              </a:r>
              <a:r>
                <a:rPr lang="zh-TW" altLang="en-US" sz="1100" dirty="0"/>
                <a:t>在其基礎上進行了歸納總結，</a:t>
              </a:r>
              <a:r>
                <a:rPr lang="en-US" altLang="zh-TW" sz="1000" dirty="0"/>
                <a:t>1979</a:t>
              </a:r>
              <a:r>
                <a:rPr lang="zh-TW" altLang="en-US" sz="1000" dirty="0"/>
                <a:t>～</a:t>
              </a:r>
              <a:r>
                <a:rPr lang="en-US" altLang="zh-TW" sz="1000" dirty="0"/>
                <a:t>1987</a:t>
              </a:r>
              <a:r>
                <a:rPr lang="zh-TW" altLang="en-US" sz="1100" dirty="0"/>
                <a:t>年間，</a:t>
              </a:r>
              <a:r>
                <a:rPr lang="en-US" altLang="zh-TW" sz="1100" i="1" dirty="0">
                  <a:latin typeface="Times New Roman" pitchFamily="18" charset="0"/>
                  <a:cs typeface="Times New Roman" pitchFamily="18" charset="0"/>
                </a:rPr>
                <a:t>IFCC </a:t>
              </a:r>
              <a:r>
                <a:rPr lang="zh-TW" altLang="en-US" sz="1100" dirty="0"/>
                <a:t>發佈了</a:t>
              </a:r>
              <a:r>
                <a:rPr lang="zh-CN" altLang="en-US" sz="1100" dirty="0"/>
                <a:t>六</a:t>
              </a:r>
              <a:r>
                <a:rPr lang="zh-TW" altLang="en-US" sz="1100" dirty="0"/>
                <a:t>個關於參考區間制訂的原理和方法的檔</a:t>
              </a:r>
              <a:r>
                <a:rPr lang="zh-CN" altLang="en-US" sz="1100" dirty="0"/>
                <a:t>，</a:t>
              </a:r>
              <a:r>
                <a:rPr lang="zh-TW" altLang="en-US" sz="1100" dirty="0"/>
                <a:t>成為參考區間制訂的依據，</a:t>
              </a:r>
              <a:r>
                <a:rPr lang="en-US" altLang="zh-TW" sz="1000" dirty="0"/>
                <a:t>1992</a:t>
              </a:r>
              <a:r>
                <a:rPr lang="zh-TW" altLang="en-US" sz="1100" dirty="0"/>
                <a:t>年</a:t>
              </a:r>
              <a:r>
                <a:rPr lang="en-US" altLang="zh-TW" sz="1000" dirty="0"/>
                <a:t>3</a:t>
              </a:r>
              <a:r>
                <a:rPr lang="zh-TW" altLang="en-US" sz="1100" dirty="0"/>
                <a:t>月</a:t>
              </a:r>
              <a:r>
                <a:rPr lang="en-US" altLang="zh-TW" sz="1100" i="1" dirty="0">
                  <a:latin typeface="Times New Roman" pitchFamily="18" charset="0"/>
                  <a:cs typeface="Times New Roman" pitchFamily="18" charset="0"/>
                </a:rPr>
                <a:t>CLSI</a:t>
              </a:r>
              <a:r>
                <a:rPr lang="en-US" altLang="zh-TW" sz="1100" dirty="0"/>
                <a:t> </a:t>
              </a:r>
              <a:r>
                <a:rPr lang="zh-TW" altLang="en-US" sz="1100" dirty="0"/>
                <a:t>發表了關於參考區間制訂的指南檔</a:t>
              </a:r>
              <a:r>
                <a:rPr lang="en-US" altLang="zh-TW" sz="1100" dirty="0"/>
                <a:t>《</a:t>
              </a:r>
              <a:r>
                <a:rPr lang="zh-TW" altLang="en-US" sz="1100" dirty="0"/>
                <a:t>臨床實驗室如何定義和判定參考區間：批准指南</a:t>
              </a:r>
              <a:r>
                <a:rPr lang="en-US" altLang="zh-TW" sz="1100" dirty="0"/>
                <a:t>》</a:t>
              </a:r>
              <a:r>
                <a:rPr lang="zh-TW" altLang="en-US" sz="1100" dirty="0"/>
                <a:t>試行版，</a:t>
              </a:r>
              <a:r>
                <a:rPr lang="en-US" altLang="zh-TW" sz="1000" dirty="0"/>
                <a:t>1995</a:t>
              </a:r>
              <a:r>
                <a:rPr lang="zh-TW" altLang="en-US" sz="1100" dirty="0"/>
                <a:t>年</a:t>
              </a:r>
              <a:r>
                <a:rPr lang="en-US" altLang="zh-TW" sz="1000" dirty="0"/>
                <a:t>6</a:t>
              </a:r>
              <a:r>
                <a:rPr lang="zh-TW" altLang="en-US" sz="1100" dirty="0"/>
                <a:t>月發表了正式版，並於</a:t>
              </a:r>
              <a:r>
                <a:rPr lang="en-US" altLang="zh-TW" sz="1000" dirty="0"/>
                <a:t>2001</a:t>
              </a:r>
              <a:r>
                <a:rPr lang="zh-TW" altLang="en-US" sz="1100" dirty="0"/>
                <a:t>年再次進行了修訂；</a:t>
              </a:r>
              <a:endParaRPr lang="zh-CN" altLang="en-US" sz="1100"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非正態分佈參考值的數據轉換</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1606835" y="812923"/>
            <a:ext cx="8509994" cy="4882100"/>
            <a:chOff x="1700803" y="793871"/>
            <a:chExt cx="8509995" cy="4882100"/>
          </a:xfrm>
        </p:grpSpPr>
        <p:sp>
          <p:nvSpPr>
            <p:cNvPr id="30" name="Rectangle 14"/>
            <p:cNvSpPr>
              <a:spLocks noChangeArrowheads="1"/>
            </p:cNvSpPr>
            <p:nvPr/>
          </p:nvSpPr>
          <p:spPr bwMode="auto">
            <a:xfrm>
              <a:off x="1700805" y="793871"/>
              <a:ext cx="8509993" cy="88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真實的參考值及參考分佈常常不服從正態分佈，可以採取適當的數據轉換手段，使轉換後的參考值呈現出近似正態分佈的特徵，然後再進行基於近似正態分佈的轉換後的參考值的參考區間界限估計，最後再將估計出的轉換後的參考區間界限使用反函數的方法轉換為參考值的原始單位；</a:t>
              </a:r>
              <a:endParaRPr lang="en-US" altLang="zh-CN" sz="1200" dirty="0">
                <a:solidFill>
                  <a:srgbClr val="000000"/>
                </a:solidFill>
              </a:endParaRPr>
            </a:p>
          </p:txBody>
        </p:sp>
        <p:sp>
          <p:nvSpPr>
            <p:cNvPr id="39" name="Rectangle 14"/>
            <p:cNvSpPr>
              <a:spLocks noChangeArrowheads="1"/>
            </p:cNvSpPr>
            <p:nvPr/>
          </p:nvSpPr>
          <p:spPr bwMode="auto">
            <a:xfrm>
              <a:off x="1700804" y="1671469"/>
              <a:ext cx="85099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常見的數據轉換方法有：線性變換、倒數變換、對數變換、反正弦變換、平方根變換、</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的冪變換、指數變換等；</a:t>
              </a:r>
              <a:endParaRPr lang="en-US" altLang="zh-CN" sz="1200" dirty="0">
                <a:solidFill>
                  <a:srgbClr val="000000"/>
                </a:solidFill>
              </a:endParaRPr>
            </a:p>
          </p:txBody>
        </p:sp>
        <p:sp>
          <p:nvSpPr>
            <p:cNvPr id="41" name="Rectangle 14"/>
            <p:cNvSpPr>
              <a:spLocks noChangeArrowheads="1"/>
            </p:cNvSpPr>
            <p:nvPr/>
          </p:nvSpPr>
          <p:spPr bwMode="auto">
            <a:xfrm>
              <a:off x="1700804" y="2001814"/>
              <a:ext cx="8366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其中線性變換不會改變分佈的形態，比較常用的通常為</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的冪變換；</a:t>
              </a:r>
              <a:endParaRPr lang="en-US" altLang="zh-CN" sz="1200" dirty="0">
                <a:solidFill>
                  <a:srgbClr val="000000"/>
                </a:solidFill>
              </a:endParaRPr>
            </a:p>
          </p:txBody>
        </p:sp>
        <p:grpSp>
          <p:nvGrpSpPr>
            <p:cNvPr id="2" name="组合 1"/>
            <p:cNvGrpSpPr/>
            <p:nvPr/>
          </p:nvGrpSpPr>
          <p:grpSpPr>
            <a:xfrm>
              <a:off x="1700804" y="3805885"/>
              <a:ext cx="8509993" cy="561975"/>
              <a:chOff x="1700804" y="3850710"/>
              <a:chExt cx="8509993" cy="561975"/>
            </a:xfrm>
          </p:grpSpPr>
          <p:sp>
            <p:nvSpPr>
              <p:cNvPr id="45" name="Rectangle 14"/>
              <p:cNvSpPr>
                <a:spLocks noChangeArrowheads="1"/>
              </p:cNvSpPr>
              <p:nvPr/>
            </p:nvSpPr>
            <p:spPr bwMode="auto">
              <a:xfrm>
                <a:off x="1700804" y="3938205"/>
                <a:ext cx="8509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冪轉換的反函數：</a:t>
                </a:r>
                <a:endParaRPr lang="en-US" altLang="zh-CN" sz="1200" dirty="0">
                  <a:solidFill>
                    <a:srgbClr val="000000"/>
                  </a:solidFill>
                </a:endParaRPr>
              </a:p>
            </p:txBody>
          </p:sp>
          <p:graphicFrame>
            <p:nvGraphicFramePr>
              <p:cNvPr id="48" name="Object 12"/>
              <p:cNvGraphicFramePr>
                <a:graphicFrameLocks noChangeAspect="1"/>
              </p:cNvGraphicFramePr>
              <p:nvPr>
                <p:extLst>
                  <p:ext uri="{D42A27DB-BD31-4B8C-83A1-F6EECF244321}">
                    <p14:modId xmlns:p14="http://schemas.microsoft.com/office/powerpoint/2010/main" val="3721228543"/>
                  </p:ext>
                </p:extLst>
              </p:nvPr>
            </p:nvGraphicFramePr>
            <p:xfrm>
              <a:off x="4994480" y="3850710"/>
              <a:ext cx="1709738" cy="561975"/>
            </p:xfrm>
            <a:graphic>
              <a:graphicData uri="http://schemas.openxmlformats.org/presentationml/2006/ole">
                <mc:AlternateContent xmlns:mc="http://schemas.openxmlformats.org/markup-compatibility/2006">
                  <mc:Choice xmlns:v="urn:schemas-microsoft-com:vml" Requires="v">
                    <p:oleObj name="Equation" r:id="rId3" imgW="1625600" imgH="533400" progId="">
                      <p:embed/>
                    </p:oleObj>
                  </mc:Choice>
                  <mc:Fallback>
                    <p:oleObj name="Equation" r:id="rId3" imgW="1625600" imgH="533400" progId="">
                      <p:embed/>
                      <p:pic>
                        <p:nvPicPr>
                          <p:cNvPr id="0" name="Picture 71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480" y="3850710"/>
                            <a:ext cx="1709738"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组合 2"/>
            <p:cNvGrpSpPr/>
            <p:nvPr/>
          </p:nvGrpSpPr>
          <p:grpSpPr>
            <a:xfrm>
              <a:off x="1700804" y="2625818"/>
              <a:ext cx="8509993" cy="722312"/>
              <a:chOff x="1700804" y="2670643"/>
              <a:chExt cx="8509993" cy="722312"/>
            </a:xfrm>
          </p:grpSpPr>
          <p:graphicFrame>
            <p:nvGraphicFramePr>
              <p:cNvPr id="42" name="Object 12"/>
              <p:cNvGraphicFramePr>
                <a:graphicFrameLocks noChangeAspect="1"/>
              </p:cNvGraphicFramePr>
              <p:nvPr>
                <p:extLst>
                  <p:ext uri="{D42A27DB-BD31-4B8C-83A1-F6EECF244321}">
                    <p14:modId xmlns:p14="http://schemas.microsoft.com/office/powerpoint/2010/main" val="877351639"/>
                  </p:ext>
                </p:extLst>
              </p:nvPr>
            </p:nvGraphicFramePr>
            <p:xfrm>
              <a:off x="4992915" y="2670643"/>
              <a:ext cx="1576388" cy="722312"/>
            </p:xfrm>
            <a:graphic>
              <a:graphicData uri="http://schemas.openxmlformats.org/presentationml/2006/ole">
                <mc:AlternateContent xmlns:mc="http://schemas.openxmlformats.org/markup-compatibility/2006">
                  <mc:Choice xmlns:v="urn:schemas-microsoft-com:vml" Requires="v">
                    <p:oleObj name="Equation" r:id="rId5" imgW="1498600" imgH="685800" progId="">
                      <p:embed/>
                    </p:oleObj>
                  </mc:Choice>
                  <mc:Fallback>
                    <p:oleObj name="Equation" r:id="rId5" imgW="1498600" imgH="685800" progId="">
                      <p:embed/>
                      <p:pic>
                        <p:nvPicPr>
                          <p:cNvPr id="0" name="Picture 7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915" y="2670643"/>
                            <a:ext cx="1576388" cy="722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Rectangle 14"/>
              <p:cNvSpPr>
                <a:spLocks noChangeArrowheads="1"/>
              </p:cNvSpPr>
              <p:nvPr/>
            </p:nvSpPr>
            <p:spPr bwMode="auto">
              <a:xfrm>
                <a:off x="1700804" y="2846291"/>
                <a:ext cx="8509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以</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的冪轉換為例：</a:t>
                </a:r>
                <a:endParaRPr lang="en-US" altLang="zh-CN" sz="1200" dirty="0">
                  <a:solidFill>
                    <a:srgbClr val="000000"/>
                  </a:solidFill>
                </a:endParaRPr>
              </a:p>
            </p:txBody>
          </p:sp>
        </p:grpSp>
        <p:sp>
          <p:nvSpPr>
            <p:cNvPr id="55" name="Rectangle 14"/>
            <p:cNvSpPr>
              <a:spLocks noChangeArrowheads="1"/>
            </p:cNvSpPr>
            <p:nvPr/>
          </p:nvSpPr>
          <p:spPr bwMode="auto">
            <a:xfrm>
              <a:off x="1700805" y="4660308"/>
              <a:ext cx="85099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的冪轉換有兩個參數 </a:t>
              </a:r>
              <a:r>
                <a:rPr lang="el-GR" altLang="zh-CN" sz="1200" dirty="0">
                  <a:latin typeface="Times New Roman" pitchFamily="18" charset="0"/>
                  <a:cs typeface="Times New Roman" pitchFamily="18" charset="0"/>
                </a:rPr>
                <a:t>λ</a:t>
              </a:r>
              <a:r>
                <a:rPr lang="en-US" altLang="zh-CN" sz="1200" dirty="0"/>
                <a:t> </a:t>
              </a:r>
              <a:r>
                <a:rPr lang="zh-CN" altLang="en-US" sz="1200" dirty="0"/>
                <a:t>和 </a:t>
              </a:r>
              <a:r>
                <a:rPr lang="en-US" altLang="zh-CN" sz="1200" i="1" dirty="0">
                  <a:latin typeface="Times New Roman" pitchFamily="18" charset="0"/>
                  <a:cs typeface="Times New Roman" pitchFamily="18" charset="0"/>
                </a:rPr>
                <a:t>c</a:t>
              </a:r>
              <a:r>
                <a:rPr lang="en-US" altLang="zh-CN" sz="1200" dirty="0"/>
                <a:t> </a:t>
              </a:r>
              <a:r>
                <a:rPr lang="zh-CN" altLang="en-US" sz="1200" dirty="0"/>
                <a:t>，進行數據轉換時，需要得到 </a:t>
              </a:r>
              <a:r>
                <a:rPr lang="el-GR" altLang="zh-CN" sz="1200" dirty="0">
                  <a:solidFill>
                    <a:srgbClr val="000000"/>
                  </a:solidFill>
                  <a:latin typeface="Times New Roman" pitchFamily="18" charset="0"/>
                  <a:cs typeface="Times New Roman" pitchFamily="18" charset="0"/>
                </a:rPr>
                <a:t>λ</a:t>
              </a:r>
              <a:r>
                <a:rPr lang="en-US" altLang="zh-CN" sz="1200" dirty="0">
                  <a:solidFill>
                    <a:srgbClr val="000000"/>
                  </a:solidFill>
                </a:rPr>
                <a:t> </a:t>
              </a:r>
              <a:r>
                <a:rPr lang="zh-CN" altLang="en-US" sz="1200" dirty="0">
                  <a:solidFill>
                    <a:srgbClr val="000000"/>
                  </a:solidFill>
                </a:rPr>
                <a:t>和 </a:t>
              </a:r>
              <a:r>
                <a:rPr lang="en-US" altLang="zh-CN" sz="1200" i="1" dirty="0">
                  <a:solidFill>
                    <a:srgbClr val="000000"/>
                  </a:solidFill>
                  <a:latin typeface="Times New Roman" pitchFamily="18" charset="0"/>
                  <a:cs typeface="Times New Roman" pitchFamily="18" charset="0"/>
                </a:rPr>
                <a:t>c</a:t>
              </a:r>
              <a:r>
                <a:rPr lang="en-US" altLang="zh-CN" sz="1200" dirty="0">
                  <a:solidFill>
                    <a:srgbClr val="000000"/>
                  </a:solidFill>
                </a:rPr>
                <a:t> </a:t>
              </a:r>
              <a:r>
                <a:rPr lang="zh-CN" altLang="en-US" sz="1200" dirty="0"/>
                <a:t>的估計值，可以使用最大似然法完成參考值原始數據的轉換；另外需要注意，</a:t>
              </a:r>
              <a:r>
                <a:rPr lang="en-US" altLang="zh-CN" sz="1200" dirty="0">
                  <a:latin typeface="Times New Roman" pitchFamily="18" charset="0"/>
                  <a:cs typeface="Times New Roman" pitchFamily="18" charset="0"/>
                </a:rPr>
                <a:t>Box</a:t>
              </a:r>
              <a:r>
                <a:rPr lang="en-US" altLang="zh-CN" sz="1200" dirty="0"/>
                <a:t>-</a:t>
              </a:r>
              <a:r>
                <a:rPr lang="en-US" altLang="zh-CN" sz="1200" dirty="0">
                  <a:latin typeface="Times New Roman" pitchFamily="18" charset="0"/>
                  <a:cs typeface="Times New Roman" pitchFamily="18" charset="0"/>
                </a:rPr>
                <a:t>Cox</a:t>
              </a:r>
              <a:r>
                <a:rPr lang="zh-CN" altLang="en-US" sz="1200" dirty="0"/>
                <a:t>冪轉換法要求參考值不能為負；</a:t>
              </a:r>
              <a:endParaRPr lang="en-US" altLang="zh-CN" sz="1200" dirty="0">
                <a:solidFill>
                  <a:srgbClr val="000000"/>
                </a:solidFill>
              </a:endParaRPr>
            </a:p>
          </p:txBody>
        </p:sp>
        <p:sp>
          <p:nvSpPr>
            <p:cNvPr id="56" name="Rectangle 14"/>
            <p:cNvSpPr>
              <a:spLocks noChangeArrowheads="1"/>
            </p:cNvSpPr>
            <p:nvPr/>
          </p:nvSpPr>
          <p:spPr bwMode="auto">
            <a:xfrm>
              <a:off x="1700803" y="5306639"/>
              <a:ext cx="85099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參考值分佈正態性的檢驗通常可以使用：擬合優度檢驗，偏度係數、峰度係數等進行描述；</a:t>
              </a:r>
              <a:endParaRPr lang="en-US" altLang="zh-CN" sz="1200" dirty="0">
                <a:solidFill>
                  <a:srgbClr val="000000"/>
                </a:solidFill>
              </a:endParaRPr>
            </a:p>
          </p:txBody>
        </p:sp>
      </p:grpSp>
    </p:spTree>
    <p:extLst>
      <p:ext uri="{BB962C8B-B14F-4D97-AF65-F5344CB8AC3E}">
        <p14:creationId xmlns:p14="http://schemas.microsoft.com/office/powerpoint/2010/main" val="370611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基於參考值秩的非參數估計</a:t>
            </a:r>
            <a:endParaRPr lang="zh-CN" altLang="en-US" sz="1300" dirty="0">
              <a:solidFill>
                <a:srgbClr val="000000"/>
              </a:solidFill>
              <a:latin typeface="Times New Roman" pitchFamily="18" charset="0"/>
              <a:cs typeface="Times New Roman" pitchFamily="18" charset="0"/>
            </a:endParaRPr>
          </a:p>
        </p:txBody>
      </p:sp>
      <p:sp>
        <p:nvSpPr>
          <p:cNvPr id="195587" name="Rectangle 21"/>
          <p:cNvSpPr>
            <a:spLocks noChangeArrowheads="1"/>
          </p:cNvSpPr>
          <p:nvPr/>
        </p:nvSpPr>
        <p:spPr bwMode="auto">
          <a:xfrm>
            <a:off x="3" y="-295463"/>
            <a:ext cx="1847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2" name="组合 1"/>
          <p:cNvGrpSpPr/>
          <p:nvPr/>
        </p:nvGrpSpPr>
        <p:grpSpPr>
          <a:xfrm>
            <a:off x="284140" y="625821"/>
            <a:ext cx="11223421" cy="5283360"/>
            <a:chOff x="284140" y="625821"/>
            <a:chExt cx="11223421" cy="5283360"/>
          </a:xfrm>
        </p:grpSpPr>
        <p:sp>
          <p:nvSpPr>
            <p:cNvPr id="24" name="Rectangle 4"/>
            <p:cNvSpPr>
              <a:spLocks noChangeArrowheads="1"/>
            </p:cNvSpPr>
            <p:nvPr/>
          </p:nvSpPr>
          <p:spPr bwMode="auto">
            <a:xfrm>
              <a:off x="284140" y="4773934"/>
              <a:ext cx="11223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latin typeface="Times New Roman" pitchFamily="18" charset="0"/>
                  <a:cs typeface="Times New Roman" pitchFamily="18" charset="0"/>
                </a:rPr>
                <a:t>設母體 </a:t>
              </a:r>
              <a:r>
                <a:rPr lang="en-US" altLang="zh-TW" sz="1200" i="1" dirty="0">
                  <a:solidFill>
                    <a:schemeClr val="tx1"/>
                  </a:solidFill>
                  <a:latin typeface="Times New Roman" pitchFamily="18" charset="0"/>
                  <a:cs typeface="Times New Roman" pitchFamily="18" charset="0"/>
                </a:rPr>
                <a:t>ζ</a:t>
              </a:r>
              <a:r>
                <a:rPr lang="en-US" altLang="zh-TW" sz="1200" dirty="0">
                  <a:solidFill>
                    <a:schemeClr val="tx1"/>
                  </a:solidFill>
                  <a:latin typeface="Times New Roman" pitchFamily="18" charset="0"/>
                  <a:cs typeface="Times New Roman" pitchFamily="18" charset="0"/>
                </a:rPr>
                <a:t> </a:t>
              </a:r>
              <a:r>
                <a:rPr lang="zh-TW" altLang="en-US" sz="1200" dirty="0">
                  <a:solidFill>
                    <a:schemeClr val="tx1"/>
                  </a:solidFill>
                  <a:latin typeface="Times New Roman" pitchFamily="18" charset="0"/>
                  <a:cs typeface="Times New Roman" pitchFamily="18" charset="0"/>
                </a:rPr>
                <a:t>有密度函數 </a:t>
              </a:r>
              <a:r>
                <a:rPr lang="en-US" altLang="zh-TW" sz="1200" i="1" dirty="0">
                  <a:solidFill>
                    <a:schemeClr val="tx1"/>
                  </a:solidFill>
                  <a:latin typeface="Times New Roman" pitchFamily="18" charset="0"/>
                  <a:cs typeface="Times New Roman" pitchFamily="18" charset="0"/>
                </a:rPr>
                <a:t>f</a:t>
              </a:r>
              <a:r>
                <a:rPr lang="en-US" altLang="zh-TW" sz="1200" dirty="0">
                  <a:solidFill>
                    <a:schemeClr val="tx1"/>
                  </a:solidFill>
                  <a:latin typeface="Times New Roman" pitchFamily="18" charset="0"/>
                  <a:cs typeface="Times New Roman" pitchFamily="18" charset="0"/>
                </a:rPr>
                <a:t>(x) </a:t>
              </a:r>
              <a:r>
                <a:rPr lang="zh-TW" altLang="en-US" sz="1200" dirty="0">
                  <a:solidFill>
                    <a:schemeClr val="tx1"/>
                  </a:solidFill>
                  <a:latin typeface="Times New Roman" pitchFamily="18" charset="0"/>
                  <a:cs typeface="Times New Roman" pitchFamily="18" charset="0"/>
                </a:rPr>
                <a:t>＞ </a:t>
              </a:r>
              <a:r>
                <a:rPr lang="en-US" altLang="zh-TW" sz="1200" dirty="0">
                  <a:solidFill>
                    <a:schemeClr val="tx1"/>
                  </a:solidFill>
                  <a:latin typeface="Times New Roman" pitchFamily="18" charset="0"/>
                  <a:cs typeface="Times New Roman" pitchFamily="18" charset="0"/>
                </a:rPr>
                <a:t>0, </a:t>
              </a:r>
              <a:r>
                <a:rPr lang="en-US" altLang="zh-TW" sz="1200" i="1" dirty="0">
                  <a:solidFill>
                    <a:schemeClr val="tx1"/>
                  </a:solidFill>
                  <a:latin typeface="Times New Roman" pitchFamily="18" charset="0"/>
                  <a:cs typeface="Times New Roman" pitchFamily="18" charset="0"/>
                </a:rPr>
                <a:t>a</a:t>
              </a:r>
              <a:r>
                <a:rPr lang="en-US" altLang="zh-TW" sz="1200" dirty="0">
                  <a:solidFill>
                    <a:schemeClr val="tx1"/>
                  </a:solidFill>
                  <a:latin typeface="Times New Roman" pitchFamily="18" charset="0"/>
                  <a:cs typeface="Times New Roman" pitchFamily="18" charset="0"/>
                </a:rPr>
                <a:t> ≤ </a:t>
              </a:r>
              <a:r>
                <a:rPr lang="en-US" altLang="zh-TW" sz="1200" i="1" dirty="0">
                  <a:solidFill>
                    <a:schemeClr val="tx1"/>
                  </a:solidFill>
                  <a:latin typeface="Times New Roman" pitchFamily="18" charset="0"/>
                  <a:cs typeface="Times New Roman" pitchFamily="18" charset="0"/>
                </a:rPr>
                <a:t>x</a:t>
              </a:r>
              <a:r>
                <a:rPr lang="en-US" altLang="zh-TW" sz="1200" dirty="0">
                  <a:solidFill>
                    <a:schemeClr val="tx1"/>
                  </a:solidFill>
                  <a:latin typeface="Times New Roman" pitchFamily="18" charset="0"/>
                  <a:cs typeface="Times New Roman" pitchFamily="18" charset="0"/>
                </a:rPr>
                <a:t> ≤ </a:t>
              </a:r>
              <a:r>
                <a:rPr lang="en-US" altLang="zh-TW" sz="1200" i="1" dirty="0">
                  <a:solidFill>
                    <a:schemeClr val="tx1"/>
                  </a:solidFill>
                  <a:latin typeface="Times New Roman" pitchFamily="18" charset="0"/>
                  <a:cs typeface="Times New Roman" pitchFamily="18" charset="0"/>
                </a:rPr>
                <a:t>b</a:t>
              </a:r>
              <a:r>
                <a:rPr lang="en-US" altLang="zh-TW" sz="1200" dirty="0">
                  <a:solidFill>
                    <a:schemeClr val="tx1"/>
                  </a:solidFill>
                  <a:latin typeface="Times New Roman" pitchFamily="18" charset="0"/>
                  <a:cs typeface="Times New Roman" pitchFamily="18" charset="0"/>
                </a:rPr>
                <a:t> (</a:t>
              </a:r>
              <a:r>
                <a:rPr lang="zh-TW" altLang="en-US" sz="1200" dirty="0">
                  <a:solidFill>
                    <a:schemeClr val="tx1"/>
                  </a:solidFill>
                  <a:latin typeface="Times New Roman" pitchFamily="18" charset="0"/>
                  <a:cs typeface="Times New Roman" pitchFamily="18" charset="0"/>
                </a:rPr>
                <a:t>可設 </a:t>
              </a:r>
              <a:r>
                <a:rPr lang="en-US" altLang="zh-TW" sz="1200" i="1" dirty="0">
                  <a:solidFill>
                    <a:schemeClr val="tx1"/>
                  </a:solidFill>
                  <a:latin typeface="Times New Roman" pitchFamily="18" charset="0"/>
                  <a:cs typeface="Times New Roman" pitchFamily="18" charset="0"/>
                </a:rPr>
                <a:t>a</a:t>
              </a:r>
              <a:r>
                <a:rPr lang="en-US" altLang="zh-TW" sz="1200" dirty="0">
                  <a:solidFill>
                    <a:schemeClr val="tx1"/>
                  </a:solidFill>
                  <a:latin typeface="Times New Roman" pitchFamily="18" charset="0"/>
                  <a:cs typeface="Times New Roman" pitchFamily="18" charset="0"/>
                </a:rPr>
                <a:t> = -∞</a:t>
              </a:r>
              <a:r>
                <a:rPr lang="zh-CN" altLang="en-US" sz="1200" dirty="0">
                  <a:solidFill>
                    <a:schemeClr val="tx1"/>
                  </a:solidFill>
                  <a:latin typeface="Times New Roman" pitchFamily="18" charset="0"/>
                  <a:cs typeface="Times New Roman" pitchFamily="18" charset="0"/>
                </a:rPr>
                <a:t>，</a:t>
              </a:r>
              <a:r>
                <a:rPr lang="en-US" altLang="zh-TW" sz="1200" i="1" dirty="0">
                  <a:solidFill>
                    <a:schemeClr val="tx1"/>
                  </a:solidFill>
                  <a:latin typeface="Times New Roman" pitchFamily="18" charset="0"/>
                  <a:cs typeface="Times New Roman" pitchFamily="18" charset="0"/>
                </a:rPr>
                <a:t>b</a:t>
              </a:r>
              <a:r>
                <a:rPr lang="en-US" altLang="zh-TW" sz="1200" dirty="0">
                  <a:solidFill>
                    <a:schemeClr val="tx1"/>
                  </a:solidFill>
                  <a:latin typeface="Times New Roman" pitchFamily="18" charset="0"/>
                  <a:cs typeface="Times New Roman" pitchFamily="18" charset="0"/>
                </a:rPr>
                <a:t> = +∞)  </a:t>
              </a:r>
              <a:r>
                <a:rPr lang="zh-TW" altLang="en-US" sz="1200" dirty="0">
                  <a:solidFill>
                    <a:schemeClr val="tx1"/>
                  </a:solidFill>
                  <a:latin typeface="Times New Roman" pitchFamily="18" charset="0"/>
                  <a:cs typeface="Times New Roman" pitchFamily="18" charset="0"/>
                </a:rPr>
                <a:t>和 分佈函數 </a:t>
              </a:r>
              <a:r>
                <a:rPr lang="en-US" altLang="zh-TW" sz="1200" i="1" dirty="0">
                  <a:solidFill>
                    <a:schemeClr val="tx1"/>
                  </a:solidFill>
                  <a:latin typeface="Times New Roman" pitchFamily="18" charset="0"/>
                  <a:cs typeface="Times New Roman" pitchFamily="18" charset="0"/>
                </a:rPr>
                <a:t>F</a:t>
              </a:r>
              <a:r>
                <a:rPr lang="en-US" altLang="zh-TW" sz="1200" dirty="0">
                  <a:solidFill>
                    <a:schemeClr val="tx1"/>
                  </a:solidFill>
                  <a:latin typeface="Times New Roman" pitchFamily="18" charset="0"/>
                  <a:cs typeface="Times New Roman" pitchFamily="18" charset="0"/>
                </a:rPr>
                <a:t>(x) </a:t>
              </a:r>
              <a:r>
                <a:rPr lang="zh-TW" altLang="en-US" sz="1200" dirty="0">
                  <a:solidFill>
                    <a:schemeClr val="tx1"/>
                  </a:solidFill>
                  <a:latin typeface="Times New Roman" pitchFamily="18" charset="0"/>
                  <a:cs typeface="Times New Roman" pitchFamily="18" charset="0"/>
                </a:rPr>
                <a:t>，且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1</a:t>
              </a:r>
              <a:r>
                <a:rPr lang="en-US" altLang="zh-TW" sz="1200" dirty="0">
                  <a:solidFill>
                    <a:schemeClr val="tx1"/>
                  </a:solidFill>
                  <a:latin typeface="Times New Roman" pitchFamily="18" charset="0"/>
                  <a:cs typeface="Times New Roman" pitchFamily="18" charset="0"/>
                </a:rPr>
                <a:t>,</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2</a:t>
              </a:r>
              <a:r>
                <a:rPr lang="en-US" altLang="zh-TW" sz="1200" dirty="0">
                  <a:solidFill>
                    <a:schemeClr val="tx1"/>
                  </a:solidFill>
                  <a:latin typeface="Times New Roman" pitchFamily="18" charset="0"/>
                  <a:cs typeface="Times New Roman" pitchFamily="18" charset="0"/>
                </a:rPr>
                <a:t>,…,</a:t>
              </a:r>
              <a:r>
                <a:rPr lang="en-US" altLang="zh-TW" sz="1200" i="1" dirty="0" err="1">
                  <a:solidFill>
                    <a:schemeClr val="tx1"/>
                  </a:solidFill>
                  <a:latin typeface="Times New Roman" pitchFamily="18" charset="0"/>
                  <a:cs typeface="Times New Roman" pitchFamily="18" charset="0"/>
                </a:rPr>
                <a:t>ζ</a:t>
              </a:r>
              <a:r>
                <a:rPr lang="en-US" altLang="zh-TW" sz="1200" baseline="-25000" dirty="0" err="1">
                  <a:solidFill>
                    <a:schemeClr val="tx1"/>
                  </a:solidFill>
                  <a:latin typeface="Times New Roman" pitchFamily="18" charset="0"/>
                  <a:cs typeface="Times New Roman" pitchFamily="18" charset="0"/>
                </a:rPr>
                <a:t>n</a:t>
              </a:r>
              <a:r>
                <a:rPr lang="en-US" altLang="zh-TW" sz="1200" dirty="0">
                  <a:solidFill>
                    <a:schemeClr val="tx1"/>
                  </a:solidFill>
                  <a:latin typeface="Times New Roman" pitchFamily="18" charset="0"/>
                  <a:cs typeface="Times New Roman" pitchFamily="18" charset="0"/>
                </a:rPr>
                <a:t> </a:t>
              </a:r>
              <a:r>
                <a:rPr lang="zh-TW" altLang="en-US" sz="1200" dirty="0">
                  <a:solidFill>
                    <a:schemeClr val="tx1"/>
                  </a:solidFill>
                  <a:latin typeface="Times New Roman" pitchFamily="18" charset="0"/>
                  <a:cs typeface="Times New Roman" pitchFamily="18" charset="0"/>
                </a:rPr>
                <a:t>為取自這一母體的一個子樣，則 ∀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a:t>
              </a:r>
              <a:r>
                <a:rPr lang="en-US" altLang="zh-TW" sz="1200" baseline="-25000" dirty="0" err="1">
                  <a:solidFill>
                    <a:schemeClr val="tx1"/>
                  </a:solidFill>
                  <a:latin typeface="Times New Roman" pitchFamily="18" charset="0"/>
                  <a:cs typeface="Times New Roman" pitchFamily="18" charset="0"/>
                </a:rPr>
                <a:t>i</a:t>
              </a:r>
              <a:r>
                <a:rPr lang="en-US" altLang="zh-TW" sz="1200" baseline="-25000" dirty="0">
                  <a:solidFill>
                    <a:schemeClr val="tx1"/>
                  </a:solidFill>
                  <a:latin typeface="Times New Roman" pitchFamily="18" charset="0"/>
                  <a:cs typeface="Times New Roman" pitchFamily="18" charset="0"/>
                </a:rPr>
                <a:t>)</a:t>
              </a:r>
              <a:r>
                <a:rPr lang="en-US" altLang="zh-TW" sz="1200" dirty="0">
                  <a:solidFill>
                    <a:schemeClr val="tx1"/>
                  </a:solidFill>
                  <a:latin typeface="Times New Roman" pitchFamily="18" charset="0"/>
                  <a:cs typeface="Times New Roman" pitchFamily="18" charset="0"/>
                </a:rPr>
                <a:t> </a:t>
              </a:r>
              <a:r>
                <a:rPr lang="zh-TW" altLang="en-US" sz="1200" dirty="0">
                  <a:solidFill>
                    <a:schemeClr val="tx1"/>
                  </a:solidFill>
                  <a:latin typeface="Times New Roman" pitchFamily="18" charset="0"/>
                  <a:cs typeface="Times New Roman" pitchFamily="18" charset="0"/>
                </a:rPr>
                <a:t>＜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(j)</a:t>
              </a:r>
              <a:r>
                <a:rPr lang="zh-TW" altLang="en-US" sz="1200" dirty="0">
                  <a:solidFill>
                    <a:schemeClr val="tx1"/>
                  </a:solidFill>
                  <a:latin typeface="Times New Roman" pitchFamily="18" charset="0"/>
                  <a:cs typeface="Times New Roman" pitchFamily="18" charset="0"/>
                </a:rPr>
                <a:t> 的</a:t>
              </a:r>
              <a:r>
                <a:rPr lang="zh-CN" altLang="en-US" sz="1200" dirty="0">
                  <a:solidFill>
                    <a:schemeClr val="tx1"/>
                  </a:solidFill>
                  <a:latin typeface="Times New Roman" pitchFamily="18" charset="0"/>
                  <a:cs typeface="Times New Roman" pitchFamily="18" charset="0"/>
                </a:rPr>
                <a:t>聯合</a:t>
              </a:r>
              <a:r>
                <a:rPr lang="zh-TW" altLang="en-US" sz="1200" dirty="0">
                  <a:solidFill>
                    <a:schemeClr val="tx1"/>
                  </a:solidFill>
                  <a:latin typeface="Times New Roman" pitchFamily="18" charset="0"/>
                  <a:cs typeface="Times New Roman" pitchFamily="18" charset="0"/>
                </a:rPr>
                <a:t>密度函數為：</a:t>
              </a:r>
              <a:endParaRPr lang="en-US" altLang="zh-CN" sz="1200" dirty="0">
                <a:solidFill>
                  <a:schemeClr val="tx1"/>
                </a:solidFill>
                <a:latin typeface="Times New Roman" pitchFamily="18" charset="0"/>
                <a:cs typeface="Times New Roman" pitchFamily="18" charset="0"/>
              </a:endParaRPr>
            </a:p>
          </p:txBody>
        </p:sp>
        <p:graphicFrame>
          <p:nvGraphicFramePr>
            <p:cNvPr id="154630" name="Object 6"/>
            <p:cNvGraphicFramePr>
              <a:graphicFrameLocks noChangeAspect="1"/>
            </p:cNvGraphicFramePr>
            <p:nvPr>
              <p:extLst>
                <p:ext uri="{D42A27DB-BD31-4B8C-83A1-F6EECF244321}">
                  <p14:modId xmlns:p14="http://schemas.microsoft.com/office/powerpoint/2010/main" val="2289593165"/>
                </p:ext>
              </p:extLst>
            </p:nvPr>
          </p:nvGraphicFramePr>
          <p:xfrm>
            <a:off x="581703" y="5184807"/>
            <a:ext cx="8257503" cy="724374"/>
          </p:xfrm>
          <a:graphic>
            <a:graphicData uri="http://schemas.openxmlformats.org/presentationml/2006/ole">
              <mc:AlternateContent xmlns:mc="http://schemas.openxmlformats.org/markup-compatibility/2006">
                <mc:Choice xmlns:v="urn:schemas-microsoft-com:vml" Requires="v">
                  <p:oleObj name="Equation" r:id="rId3" imgW="6388100" imgH="685800" progId="">
                    <p:embed/>
                  </p:oleObj>
                </mc:Choice>
                <mc:Fallback>
                  <p:oleObj name="Equation" r:id="rId3" imgW="6388100" imgH="685800" progId="">
                    <p:embed/>
                    <p:pic>
                      <p:nvPicPr>
                        <p:cNvPr id="0" name="Picture 100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03" y="5184807"/>
                          <a:ext cx="8257503" cy="724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589" name="Rectangle 4"/>
            <p:cNvSpPr>
              <a:spLocks noChangeArrowheads="1"/>
            </p:cNvSpPr>
            <p:nvPr/>
          </p:nvSpPr>
          <p:spPr bwMode="auto">
            <a:xfrm>
              <a:off x="284142" y="625821"/>
              <a:ext cx="1122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rPr>
                <a:t>次序統計量的定義：</a:t>
              </a:r>
              <a:endParaRPr lang="en-US" altLang="zh-CN" sz="1200" dirty="0">
                <a:solidFill>
                  <a:schemeClr val="tx1"/>
                </a:solidFill>
              </a:endParaRPr>
            </a:p>
          </p:txBody>
        </p:sp>
        <p:sp>
          <p:nvSpPr>
            <p:cNvPr id="195590" name="Rectangle 4"/>
            <p:cNvSpPr>
              <a:spLocks noChangeArrowheads="1"/>
            </p:cNvSpPr>
            <p:nvPr/>
          </p:nvSpPr>
          <p:spPr bwMode="auto">
            <a:xfrm>
              <a:off x="284144" y="904568"/>
              <a:ext cx="112234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rPr>
                <a:t>設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1</a:t>
              </a:r>
              <a:r>
                <a:rPr lang="en-US" altLang="zh-TW" sz="1200" dirty="0">
                  <a:solidFill>
                    <a:schemeClr val="tx1"/>
                  </a:solidFill>
                  <a:latin typeface="Times New Roman" pitchFamily="18" charset="0"/>
                  <a:cs typeface="Times New Roman" pitchFamily="18" charset="0"/>
                </a:rPr>
                <a:t>,</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2</a:t>
              </a:r>
              <a:r>
                <a:rPr lang="en-US" altLang="zh-TW" sz="1200" dirty="0">
                  <a:solidFill>
                    <a:schemeClr val="tx1"/>
                  </a:solidFill>
                  <a:latin typeface="Times New Roman" pitchFamily="18" charset="0"/>
                  <a:cs typeface="Times New Roman" pitchFamily="18" charset="0"/>
                </a:rPr>
                <a:t>,…,</a:t>
              </a:r>
              <a:r>
                <a:rPr lang="en-US" altLang="zh-TW" sz="1200" i="1" dirty="0" err="1">
                  <a:solidFill>
                    <a:schemeClr val="tx1"/>
                  </a:solidFill>
                  <a:latin typeface="Times New Roman" pitchFamily="18" charset="0"/>
                  <a:cs typeface="Times New Roman" pitchFamily="18" charset="0"/>
                </a:rPr>
                <a:t>ζ</a:t>
              </a:r>
              <a:r>
                <a:rPr lang="en-US" altLang="zh-TW" sz="1200" baseline="-25000" dirty="0" err="1">
                  <a:solidFill>
                    <a:schemeClr val="tx1"/>
                  </a:solidFill>
                  <a:latin typeface="Times New Roman" pitchFamily="18" charset="0"/>
                  <a:cs typeface="Times New Roman" pitchFamily="18" charset="0"/>
                </a:rPr>
                <a:t>n</a:t>
              </a:r>
              <a:r>
                <a:rPr lang="en-US" altLang="zh-TW" sz="1200" dirty="0">
                  <a:solidFill>
                    <a:schemeClr val="tx1"/>
                  </a:solidFill>
                </a:rPr>
                <a:t> </a:t>
              </a:r>
              <a:r>
                <a:rPr lang="zh-TW" altLang="en-US" sz="1200" dirty="0">
                  <a:solidFill>
                    <a:schemeClr val="tx1"/>
                  </a:solidFill>
                </a:rPr>
                <a:t>為取自分佈函數為 </a:t>
              </a:r>
              <a:r>
                <a:rPr lang="en-US" altLang="zh-TW" sz="1200" i="1" dirty="0">
                  <a:solidFill>
                    <a:schemeClr val="tx1"/>
                  </a:solidFill>
                  <a:latin typeface="Times New Roman" pitchFamily="18" charset="0"/>
                  <a:cs typeface="Times New Roman" pitchFamily="18" charset="0"/>
                </a:rPr>
                <a:t>F</a:t>
              </a:r>
              <a:r>
                <a:rPr lang="en-US" altLang="zh-TW" sz="1200" dirty="0">
                  <a:solidFill>
                    <a:schemeClr val="tx1"/>
                  </a:solidFill>
                  <a:latin typeface="Times New Roman" pitchFamily="18" charset="0"/>
                  <a:cs typeface="Times New Roman" pitchFamily="18" charset="0"/>
                </a:rPr>
                <a:t>(x)</a:t>
              </a:r>
              <a:r>
                <a:rPr lang="en-US" altLang="zh-TW" sz="1200" dirty="0">
                  <a:solidFill>
                    <a:schemeClr val="tx1"/>
                  </a:solidFill>
                </a:rPr>
                <a:t> </a:t>
              </a:r>
              <a:r>
                <a:rPr lang="zh-TW" altLang="en-US" sz="1200" dirty="0">
                  <a:solidFill>
                    <a:schemeClr val="tx1"/>
                  </a:solidFill>
                </a:rPr>
                <a:t>的母體 </a:t>
              </a:r>
              <a:r>
                <a:rPr lang="en-US" altLang="zh-TW" sz="1200" i="1" dirty="0">
                  <a:solidFill>
                    <a:schemeClr val="tx1"/>
                  </a:solidFill>
                  <a:latin typeface="Times New Roman" pitchFamily="18" charset="0"/>
                  <a:cs typeface="Times New Roman" pitchFamily="18" charset="0"/>
                </a:rPr>
                <a:t>ζ</a:t>
              </a:r>
              <a:r>
                <a:rPr lang="en-US" altLang="zh-TW" sz="1200" dirty="0">
                  <a:solidFill>
                    <a:schemeClr val="tx1"/>
                  </a:solidFill>
                </a:rPr>
                <a:t> </a:t>
              </a:r>
              <a:r>
                <a:rPr lang="zh-TW" altLang="en-US" sz="1200" dirty="0">
                  <a:solidFill>
                    <a:schemeClr val="tx1"/>
                  </a:solidFill>
                </a:rPr>
                <a:t>的一個子樣，</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1</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2</a:t>
              </a:r>
              <a:r>
                <a:rPr lang="en-US" altLang="zh-TW" sz="1200" i="1" dirty="0">
                  <a:solidFill>
                    <a:schemeClr val="tx1"/>
                  </a:solidFill>
                  <a:latin typeface="Times New Roman" pitchFamily="18" charset="0"/>
                  <a:cs typeface="Times New Roman" pitchFamily="18" charset="0"/>
                </a:rPr>
                <a:t>,…,</a:t>
              </a:r>
              <a:r>
                <a:rPr lang="en-US" altLang="zh-TW" sz="1200" i="1" dirty="0" err="1">
                  <a:solidFill>
                    <a:schemeClr val="tx1"/>
                  </a:solidFill>
                  <a:latin typeface="Times New Roman" pitchFamily="18" charset="0"/>
                  <a:cs typeface="Times New Roman" pitchFamily="18" charset="0"/>
                </a:rPr>
                <a:t>x</a:t>
              </a:r>
              <a:r>
                <a:rPr lang="en-US" altLang="zh-TW" sz="1200" i="1" baseline="-25000" dirty="0" err="1">
                  <a:solidFill>
                    <a:schemeClr val="tx1"/>
                  </a:solidFill>
                  <a:latin typeface="Times New Roman" pitchFamily="18" charset="0"/>
                  <a:cs typeface="Times New Roman" pitchFamily="18" charset="0"/>
                </a:rPr>
                <a:t>n</a:t>
              </a:r>
              <a:r>
                <a:rPr lang="en-US" altLang="zh-TW" sz="1200" dirty="0">
                  <a:solidFill>
                    <a:schemeClr val="tx1"/>
                  </a:solidFill>
                </a:rPr>
                <a:t> </a:t>
              </a:r>
              <a:r>
                <a:rPr lang="zh-TW" altLang="en-US" sz="1200" dirty="0">
                  <a:solidFill>
                    <a:schemeClr val="tx1"/>
                  </a:solidFill>
                </a:rPr>
                <a:t>表示這個子樣的一組觀測值，這些觀測值由小到大用 </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(1)</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(2)</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(n)</a:t>
              </a:r>
              <a:r>
                <a:rPr lang="en-US" altLang="zh-TW" sz="1200" dirty="0">
                  <a:solidFill>
                    <a:schemeClr val="tx1"/>
                  </a:solidFill>
                </a:rPr>
                <a:t> </a:t>
              </a:r>
              <a:r>
                <a:rPr lang="zh-TW" altLang="en-US" sz="1200" dirty="0">
                  <a:solidFill>
                    <a:schemeClr val="tx1"/>
                  </a:solidFill>
                </a:rPr>
                <a:t>表示，即 </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(1)</a:t>
              </a:r>
              <a:r>
                <a:rPr lang="en-US" altLang="zh-TW" sz="1200" dirty="0">
                  <a:solidFill>
                    <a:schemeClr val="tx1"/>
                  </a:solidFill>
                </a:rPr>
                <a:t> ≤ </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(2)</a:t>
              </a:r>
              <a:r>
                <a:rPr lang="en-US" altLang="zh-TW" sz="1200" dirty="0">
                  <a:solidFill>
                    <a:schemeClr val="tx1"/>
                  </a:solidFill>
                </a:rPr>
                <a:t> ≤</a:t>
              </a:r>
              <a:r>
                <a:rPr lang="en-US" altLang="zh-TW" sz="1200" i="1" dirty="0">
                  <a:latin typeface="Times New Roman" pitchFamily="18" charset="0"/>
                  <a:cs typeface="Times New Roman" pitchFamily="18" charset="0"/>
                </a:rPr>
                <a:t>,…,</a:t>
              </a:r>
              <a:r>
                <a:rPr lang="en-US" altLang="zh-TW" sz="1200" dirty="0">
                  <a:solidFill>
                    <a:schemeClr val="tx1"/>
                  </a:solidFill>
                </a:rPr>
                <a:t>≤ </a:t>
              </a:r>
              <a:r>
                <a:rPr lang="en-US" altLang="zh-TW" sz="1200" i="1" dirty="0">
                  <a:solidFill>
                    <a:schemeClr val="tx1"/>
                  </a:solidFill>
                  <a:latin typeface="Times New Roman" pitchFamily="18" charset="0"/>
                  <a:cs typeface="Times New Roman" pitchFamily="18" charset="0"/>
                </a:rPr>
                <a:t>x</a:t>
              </a:r>
              <a:r>
                <a:rPr lang="en-US" altLang="zh-TW" sz="1200" baseline="-25000" dirty="0">
                  <a:solidFill>
                    <a:schemeClr val="tx1"/>
                  </a:solidFill>
                  <a:latin typeface="Times New Roman" pitchFamily="18" charset="0"/>
                  <a:cs typeface="Times New Roman" pitchFamily="18" charset="0"/>
                </a:rPr>
                <a:t>(n)</a:t>
              </a:r>
              <a:r>
                <a:rPr lang="en-US" altLang="zh-TW" sz="1200" dirty="0">
                  <a:solidFill>
                    <a:schemeClr val="tx1"/>
                  </a:solidFill>
                </a:rPr>
                <a:t> </a:t>
              </a:r>
              <a:r>
                <a:rPr lang="zh-CN" altLang="en-US" sz="1200" dirty="0"/>
                <a:t>，若 </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a:t>
              </a:r>
              <a:r>
                <a:rPr lang="en-US" altLang="zh-CN" sz="1200" baseline="-25000" dirty="0" err="1">
                  <a:latin typeface="Times New Roman" pitchFamily="18" charset="0"/>
                  <a:cs typeface="Times New Roman" pitchFamily="18" charset="0"/>
                </a:rPr>
                <a:t>i</a:t>
              </a:r>
              <a:r>
                <a:rPr lang="en-US" altLang="zh-CN" sz="1200" baseline="-25000" dirty="0">
                  <a:latin typeface="Times New Roman" pitchFamily="18" charset="0"/>
                  <a:cs typeface="Times New Roman" pitchFamily="18" charset="0"/>
                </a:rPr>
                <a:t>)</a:t>
              </a:r>
              <a:r>
                <a:rPr lang="en-US" altLang="zh-CN" sz="1200" dirty="0"/>
                <a:t> = </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(j)</a:t>
              </a:r>
              <a:r>
                <a:rPr lang="en-US" altLang="zh-CN" sz="1200" dirty="0"/>
                <a:t> </a:t>
              </a:r>
              <a:r>
                <a:rPr lang="zh-CN" altLang="en-US" sz="1200" dirty="0"/>
                <a:t>，則它們的次序可任意安排；</a:t>
              </a:r>
            </a:p>
          </p:txBody>
        </p:sp>
        <p:sp>
          <p:nvSpPr>
            <p:cNvPr id="195592" name="Rectangle 4"/>
            <p:cNvSpPr>
              <a:spLocks noChangeArrowheads="1"/>
            </p:cNvSpPr>
            <p:nvPr/>
          </p:nvSpPr>
          <p:spPr bwMode="auto">
            <a:xfrm>
              <a:off x="284143" y="1484056"/>
              <a:ext cx="1122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rPr>
                <a:t>第</a:t>
              </a:r>
              <a:r>
                <a:rPr lang="zh-TW" altLang="en-US" sz="1200" dirty="0">
                  <a:solidFill>
                    <a:schemeClr val="tx1"/>
                  </a:solidFill>
                  <a:latin typeface="Times New Roman" pitchFamily="18" charset="0"/>
                  <a:cs typeface="Times New Roman" pitchFamily="18" charset="0"/>
                </a:rPr>
                <a:t> </a:t>
              </a:r>
              <a:r>
                <a:rPr lang="en-US" altLang="zh-TW" sz="1200" i="1" dirty="0" err="1">
                  <a:solidFill>
                    <a:schemeClr val="tx1"/>
                  </a:solidFill>
                  <a:latin typeface="Times New Roman" pitchFamily="18" charset="0"/>
                  <a:cs typeface="Times New Roman" pitchFamily="18" charset="0"/>
                </a:rPr>
                <a:t>i</a:t>
              </a:r>
              <a:r>
                <a:rPr lang="en-US" altLang="zh-TW" sz="1200" dirty="0">
                  <a:solidFill>
                    <a:schemeClr val="tx1"/>
                  </a:solidFill>
                  <a:latin typeface="Times New Roman" pitchFamily="18" charset="0"/>
                  <a:cs typeface="Times New Roman" pitchFamily="18" charset="0"/>
                </a:rPr>
                <a:t> </a:t>
              </a:r>
              <a:r>
                <a:rPr lang="zh-TW" altLang="en-US" sz="1200" dirty="0">
                  <a:solidFill>
                    <a:schemeClr val="tx1"/>
                  </a:solidFill>
                </a:rPr>
                <a:t>個次序統計量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a:t>
              </a:r>
              <a:r>
                <a:rPr lang="en-US" altLang="zh-TW" sz="1200" baseline="-25000" dirty="0" err="1">
                  <a:solidFill>
                    <a:schemeClr val="tx1"/>
                  </a:solidFill>
                  <a:latin typeface="Times New Roman" pitchFamily="18" charset="0"/>
                  <a:cs typeface="Times New Roman" pitchFamily="18" charset="0"/>
                </a:rPr>
                <a:t>i</a:t>
              </a:r>
              <a:r>
                <a:rPr lang="en-US" altLang="zh-TW" sz="1200" baseline="-25000" dirty="0">
                  <a:solidFill>
                    <a:schemeClr val="tx1"/>
                  </a:solidFill>
                  <a:latin typeface="Times New Roman" pitchFamily="18" charset="0"/>
                  <a:cs typeface="Times New Roman" pitchFamily="18" charset="0"/>
                </a:rPr>
                <a:t>)</a:t>
              </a:r>
              <a:r>
                <a:rPr lang="en-US" altLang="zh-TW" sz="1200" dirty="0">
                  <a:solidFill>
                    <a:schemeClr val="tx1"/>
                  </a:solidFill>
                </a:rPr>
                <a:t> </a:t>
              </a:r>
              <a:r>
                <a:rPr lang="zh-TW" altLang="en-US" sz="1200" dirty="0">
                  <a:solidFill>
                    <a:schemeClr val="tx1"/>
                  </a:solidFill>
                </a:rPr>
                <a:t>是子樣 </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1</a:t>
              </a:r>
              <a:r>
                <a:rPr lang="en-US" altLang="zh-TW" sz="1200" dirty="0">
                  <a:solidFill>
                    <a:schemeClr val="tx1"/>
                  </a:solidFill>
                  <a:latin typeface="Times New Roman" pitchFamily="18" charset="0"/>
                  <a:cs typeface="Times New Roman" pitchFamily="18" charset="0"/>
                </a:rPr>
                <a:t>,</a:t>
              </a:r>
              <a:r>
                <a:rPr lang="en-US"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2</a:t>
              </a:r>
              <a:r>
                <a:rPr lang="en-US" altLang="zh-TW" sz="1200" dirty="0">
                  <a:solidFill>
                    <a:schemeClr val="tx1"/>
                  </a:solidFill>
                  <a:latin typeface="Times New Roman" pitchFamily="18" charset="0"/>
                  <a:cs typeface="Times New Roman" pitchFamily="18" charset="0"/>
                </a:rPr>
                <a:t>,…,</a:t>
              </a:r>
              <a:r>
                <a:rPr lang="en-US" altLang="zh-TW" sz="1200" i="1" dirty="0" err="1">
                  <a:solidFill>
                    <a:schemeClr val="tx1"/>
                  </a:solidFill>
                  <a:latin typeface="Times New Roman" pitchFamily="18" charset="0"/>
                  <a:cs typeface="Times New Roman" pitchFamily="18" charset="0"/>
                </a:rPr>
                <a:t>ζ</a:t>
              </a:r>
              <a:r>
                <a:rPr lang="en-US" altLang="zh-TW" sz="1200" baseline="-25000" dirty="0" err="1">
                  <a:solidFill>
                    <a:schemeClr val="tx1"/>
                  </a:solidFill>
                  <a:latin typeface="Times New Roman" pitchFamily="18" charset="0"/>
                  <a:cs typeface="Times New Roman" pitchFamily="18" charset="0"/>
                </a:rPr>
                <a:t>n</a:t>
              </a:r>
              <a:r>
                <a:rPr lang="en-US" altLang="zh-TW" sz="1200" dirty="0">
                  <a:solidFill>
                    <a:schemeClr val="tx1"/>
                  </a:solidFill>
                </a:rPr>
                <a:t> </a:t>
              </a:r>
              <a:r>
                <a:rPr lang="zh-TW" altLang="en-US" sz="1200" dirty="0">
                  <a:solidFill>
                    <a:schemeClr val="tx1"/>
                  </a:solidFill>
                </a:rPr>
                <a:t>的一個函數，它總是取一組觀測值中第 </a:t>
              </a:r>
              <a:r>
                <a:rPr lang="en-US" altLang="zh-CN" sz="1200" i="1" dirty="0" err="1">
                  <a:solidFill>
                    <a:schemeClr val="tx1"/>
                  </a:solidFill>
                  <a:latin typeface="Times New Roman" pitchFamily="18" charset="0"/>
                  <a:cs typeface="Times New Roman" pitchFamily="18" charset="0"/>
                </a:rPr>
                <a:t>i</a:t>
              </a:r>
              <a:r>
                <a:rPr lang="en-US" altLang="zh-TW" sz="1200" i="1" dirty="0">
                  <a:solidFill>
                    <a:schemeClr val="tx1"/>
                  </a:solidFill>
                  <a:latin typeface="Times New Roman" pitchFamily="18" charset="0"/>
                  <a:cs typeface="Times New Roman" pitchFamily="18" charset="0"/>
                </a:rPr>
                <a:t> </a:t>
              </a:r>
              <a:r>
                <a:rPr lang="zh-TW" altLang="en-US" sz="1200" dirty="0">
                  <a:solidFill>
                    <a:schemeClr val="tx1"/>
                  </a:solidFill>
                </a:rPr>
                <a:t>個小的數為觀測值</a:t>
              </a:r>
              <a:r>
                <a:rPr lang="zh-CN" altLang="en-US" sz="1200" dirty="0">
                  <a:solidFill>
                    <a:schemeClr val="tx1"/>
                  </a:solidFill>
                </a:rPr>
                <a:t>；</a:t>
              </a:r>
              <a:endParaRPr lang="en-US" altLang="zh-CN" sz="1200" dirty="0">
                <a:solidFill>
                  <a:schemeClr val="tx1"/>
                </a:solidFill>
              </a:endParaRPr>
            </a:p>
          </p:txBody>
        </p:sp>
        <p:sp>
          <p:nvSpPr>
            <p:cNvPr id="195593" name="Rectangle 4"/>
            <p:cNvSpPr>
              <a:spLocks noChangeArrowheads="1"/>
            </p:cNvSpPr>
            <p:nvPr/>
          </p:nvSpPr>
          <p:spPr bwMode="auto">
            <a:xfrm>
              <a:off x="284143" y="1786235"/>
              <a:ext cx="112234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l-GR" altLang="zh-TW" sz="1200" i="1" dirty="0">
                  <a:solidFill>
                    <a:schemeClr val="tx1"/>
                  </a:solidFill>
                  <a:latin typeface="Times New Roman" pitchFamily="18" charset="0"/>
                  <a:cs typeface="Times New Roman" pitchFamily="18" charset="0"/>
                </a:rPr>
                <a:t>ζ</a:t>
              </a:r>
              <a:r>
                <a:rPr lang="el-GR" altLang="zh-TW" sz="1200" baseline="-25000" dirty="0">
                  <a:solidFill>
                    <a:schemeClr val="tx1"/>
                  </a:solidFill>
                  <a:latin typeface="Times New Roman" pitchFamily="18" charset="0"/>
                  <a:cs typeface="Times New Roman" pitchFamily="18" charset="0"/>
                </a:rPr>
                <a:t>1</a:t>
              </a:r>
              <a:r>
                <a:rPr lang="el-GR" altLang="zh-TW" sz="1200" dirty="0">
                  <a:solidFill>
                    <a:schemeClr val="tx1"/>
                  </a:solidFill>
                  <a:latin typeface="Times New Roman" pitchFamily="18" charset="0"/>
                  <a:cs typeface="Times New Roman" pitchFamily="18" charset="0"/>
                </a:rPr>
                <a:t>,</a:t>
              </a:r>
              <a:r>
                <a:rPr lang="el-GR" altLang="zh-TW" sz="1200" i="1" dirty="0">
                  <a:solidFill>
                    <a:schemeClr val="tx1"/>
                  </a:solidFill>
                  <a:latin typeface="Times New Roman" pitchFamily="18" charset="0"/>
                  <a:cs typeface="Times New Roman" pitchFamily="18" charset="0"/>
                </a:rPr>
                <a:t>ζ</a:t>
              </a:r>
              <a:r>
                <a:rPr lang="el-GR" altLang="zh-TW" sz="1200" baseline="-25000" dirty="0">
                  <a:solidFill>
                    <a:schemeClr val="tx1"/>
                  </a:solidFill>
                  <a:latin typeface="Times New Roman" pitchFamily="18" charset="0"/>
                  <a:cs typeface="Times New Roman" pitchFamily="18" charset="0"/>
                </a:rPr>
                <a:t>2</a:t>
              </a:r>
              <a:r>
                <a:rPr lang="el-GR" altLang="zh-TW" sz="1200" dirty="0">
                  <a:solidFill>
                    <a:schemeClr val="tx1"/>
                  </a:solidFill>
                  <a:latin typeface="Times New Roman" pitchFamily="18" charset="0"/>
                  <a:cs typeface="Times New Roman" pitchFamily="18" charset="0"/>
                </a:rPr>
                <a:t>,…,</a:t>
              </a:r>
              <a:r>
                <a:rPr lang="el-GR" altLang="zh-TW" sz="1200" i="1" dirty="0">
                  <a:solidFill>
                    <a:schemeClr val="tx1"/>
                  </a:solidFill>
                  <a:latin typeface="Times New Roman" pitchFamily="18" charset="0"/>
                  <a:cs typeface="Times New Roman" pitchFamily="18" charset="0"/>
                </a:rPr>
                <a:t>ζ</a:t>
              </a:r>
              <a:r>
                <a:rPr lang="en-US" altLang="zh-TW" sz="1200" baseline="-25000" dirty="0">
                  <a:solidFill>
                    <a:schemeClr val="tx1"/>
                  </a:solidFill>
                  <a:latin typeface="Times New Roman" pitchFamily="18" charset="0"/>
                  <a:cs typeface="Times New Roman" pitchFamily="18" charset="0"/>
                </a:rPr>
                <a:t>n</a:t>
              </a:r>
              <a:r>
                <a:rPr lang="en-US" altLang="zh-TW" sz="1200" dirty="0">
                  <a:solidFill>
                    <a:schemeClr val="tx1"/>
                  </a:solidFill>
                </a:rPr>
                <a:t>  →  </a:t>
              </a:r>
              <a:r>
                <a:rPr lang="el-GR" altLang="zh-TW" sz="1200" i="1" dirty="0">
                  <a:solidFill>
                    <a:schemeClr val="tx1"/>
                  </a:solidFill>
                  <a:latin typeface="Times New Roman" pitchFamily="18" charset="0"/>
                  <a:cs typeface="Times New Roman" pitchFamily="18" charset="0"/>
                </a:rPr>
                <a:t>ζ</a:t>
              </a:r>
              <a:r>
                <a:rPr lang="el-GR" altLang="zh-TW" sz="1200" baseline="-25000" dirty="0">
                  <a:solidFill>
                    <a:schemeClr val="tx1"/>
                  </a:solidFill>
                  <a:latin typeface="Times New Roman" pitchFamily="18" charset="0"/>
                  <a:cs typeface="Times New Roman" pitchFamily="18" charset="0"/>
                </a:rPr>
                <a:t>(1)</a:t>
              </a:r>
              <a:r>
                <a:rPr lang="en-US" altLang="zh-TW" sz="1200" dirty="0">
                  <a:solidFill>
                    <a:schemeClr val="tx1"/>
                  </a:solidFill>
                </a:rPr>
                <a:t> </a:t>
              </a:r>
              <a:r>
                <a:rPr lang="el-GR" altLang="zh-TW" sz="1200" dirty="0">
                  <a:solidFill>
                    <a:schemeClr val="tx1"/>
                  </a:solidFill>
                </a:rPr>
                <a:t>≤</a:t>
              </a:r>
              <a:r>
                <a:rPr lang="en-US" altLang="zh-TW" sz="1200" dirty="0">
                  <a:solidFill>
                    <a:schemeClr val="tx1"/>
                  </a:solidFill>
                </a:rPr>
                <a:t> </a:t>
              </a:r>
              <a:r>
                <a:rPr lang="el-GR" altLang="zh-TW" sz="1200" i="1" dirty="0">
                  <a:solidFill>
                    <a:schemeClr val="tx1"/>
                  </a:solidFill>
                  <a:latin typeface="Times New Roman" pitchFamily="18" charset="0"/>
                  <a:cs typeface="Times New Roman" pitchFamily="18" charset="0"/>
                </a:rPr>
                <a:t>ζ</a:t>
              </a:r>
              <a:r>
                <a:rPr lang="el-GR" altLang="zh-TW" sz="1200" baseline="-25000" dirty="0">
                  <a:solidFill>
                    <a:schemeClr val="tx1"/>
                  </a:solidFill>
                  <a:latin typeface="Times New Roman" pitchFamily="18" charset="0"/>
                  <a:cs typeface="Times New Roman" pitchFamily="18" charset="0"/>
                </a:rPr>
                <a:t>(2)</a:t>
              </a:r>
              <a:r>
                <a:rPr lang="en-US" altLang="zh-TW" sz="1200" dirty="0">
                  <a:solidFill>
                    <a:schemeClr val="tx1"/>
                  </a:solidFill>
                </a:rPr>
                <a:t> </a:t>
              </a:r>
              <a:r>
                <a:rPr lang="el-GR" altLang="zh-TW" sz="1200" dirty="0">
                  <a:solidFill>
                    <a:schemeClr val="tx1"/>
                  </a:solidFill>
                </a:rPr>
                <a:t>≤…≤</a:t>
              </a:r>
              <a:r>
                <a:rPr lang="en-US" altLang="zh-TW" sz="1200" dirty="0">
                  <a:solidFill>
                    <a:schemeClr val="tx1"/>
                  </a:solidFill>
                </a:rPr>
                <a:t> </a:t>
              </a:r>
              <a:r>
                <a:rPr lang="el-GR" altLang="zh-TW" sz="1200" i="1" dirty="0">
                  <a:solidFill>
                    <a:schemeClr val="tx1"/>
                  </a:solidFill>
                  <a:latin typeface="Times New Roman" pitchFamily="18" charset="0"/>
                  <a:cs typeface="Times New Roman" pitchFamily="18" charset="0"/>
                </a:rPr>
                <a:t>ζ</a:t>
              </a:r>
              <a:r>
                <a:rPr lang="el-GR" altLang="zh-TW" sz="1200" baseline="-25000" dirty="0">
                  <a:solidFill>
                    <a:schemeClr val="tx1"/>
                  </a:solidFill>
                  <a:latin typeface="Times New Roman" pitchFamily="18" charset="0"/>
                  <a:cs typeface="Times New Roman" pitchFamily="18" charset="0"/>
                </a:rPr>
                <a:t>(</a:t>
              </a:r>
              <a:r>
                <a:rPr lang="en-US" altLang="zh-TW" sz="1200" baseline="-25000" dirty="0">
                  <a:solidFill>
                    <a:schemeClr val="tx1"/>
                  </a:solidFill>
                  <a:latin typeface="Times New Roman" pitchFamily="18" charset="0"/>
                  <a:cs typeface="Times New Roman" pitchFamily="18" charset="0"/>
                </a:rPr>
                <a:t>n)</a:t>
              </a:r>
              <a:r>
                <a:rPr lang="zh-TW" altLang="en-US" sz="1200" dirty="0">
                  <a:solidFill>
                    <a:schemeClr val="tx1"/>
                  </a:solidFill>
                </a:rPr>
                <a:t> </a:t>
              </a:r>
              <a:r>
                <a:rPr lang="zh-CN" altLang="en-US" sz="1200" dirty="0">
                  <a:solidFill>
                    <a:schemeClr val="tx1"/>
                  </a:solidFill>
                </a:rPr>
                <a:t>；</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1</a:t>
              </a:r>
              <a:r>
                <a:rPr lang="pt-BR" altLang="zh-CN" sz="1200" dirty="0">
                  <a:latin typeface="Times New Roman" pitchFamily="18" charset="0"/>
                  <a:cs typeface="Times New Roman" pitchFamily="18" charset="0"/>
                </a:rPr>
                <a:t>,</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2</a:t>
              </a:r>
              <a:r>
                <a:rPr lang="pt-BR" altLang="zh-CN" sz="1200" dirty="0">
                  <a:latin typeface="Times New Roman" pitchFamily="18" charset="0"/>
                  <a:cs typeface="Times New Roman" pitchFamily="18" charset="0"/>
                </a:rPr>
                <a:t>,…,</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n</a:t>
              </a:r>
              <a:r>
                <a:rPr lang="pt-BR" altLang="zh-CN" sz="1200" dirty="0"/>
                <a:t>  </a:t>
              </a:r>
              <a:r>
                <a:rPr lang="en-US" altLang="zh-TW" sz="1200" dirty="0"/>
                <a:t>→</a:t>
              </a:r>
              <a:r>
                <a:rPr lang="pt-BR" altLang="zh-CN" sz="1200" dirty="0"/>
                <a:t>  </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(1)</a:t>
              </a:r>
              <a:r>
                <a:rPr lang="pt-BR" altLang="zh-CN" sz="1200" dirty="0"/>
                <a:t> ≤ </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(2)</a:t>
              </a:r>
              <a:r>
                <a:rPr lang="pt-BR" altLang="zh-CN" sz="1200" dirty="0"/>
                <a:t> ≤…≤ </a:t>
              </a:r>
              <a:r>
                <a:rPr lang="pt-BR" altLang="zh-CN" sz="1200" i="1" dirty="0">
                  <a:latin typeface="Times New Roman" pitchFamily="18" charset="0"/>
                  <a:cs typeface="Times New Roman" pitchFamily="18" charset="0"/>
                </a:rPr>
                <a:t>x</a:t>
              </a:r>
              <a:r>
                <a:rPr lang="pt-BR" altLang="zh-CN" sz="1200" baseline="-25000" dirty="0">
                  <a:latin typeface="Times New Roman" pitchFamily="18" charset="0"/>
                  <a:cs typeface="Times New Roman" pitchFamily="18" charset="0"/>
                </a:rPr>
                <a:t>(n)</a:t>
              </a:r>
              <a:r>
                <a:rPr lang="pt-BR" altLang="zh-CN" sz="1200" dirty="0"/>
                <a:t> </a:t>
              </a:r>
              <a:r>
                <a:rPr lang="zh-CN" altLang="en-US" sz="1200" dirty="0"/>
                <a:t>；</a:t>
              </a:r>
              <a:r>
                <a:rPr lang="zh-TW" altLang="en-US" sz="1200" dirty="0"/>
                <a:t>其中 </a:t>
              </a:r>
              <a:r>
                <a:rPr lang="en-US" altLang="zh-TW" sz="1200" i="1" dirty="0">
                  <a:latin typeface="Times New Roman" pitchFamily="18" charset="0"/>
                  <a:cs typeface="Times New Roman" pitchFamily="18" charset="0"/>
                </a:rPr>
                <a:t>ζ</a:t>
              </a:r>
              <a:r>
                <a:rPr lang="en-US" altLang="zh-TW" sz="1200" baseline="-25000" dirty="0">
                  <a:latin typeface="Times New Roman" pitchFamily="18" charset="0"/>
                  <a:cs typeface="Times New Roman" pitchFamily="18" charset="0"/>
                </a:rPr>
                <a:t>(1)</a:t>
              </a:r>
              <a:r>
                <a:rPr lang="en-US" altLang="zh-TW" sz="1200" dirty="0"/>
                <a:t> </a:t>
              </a:r>
              <a:r>
                <a:rPr lang="zh-TW" altLang="en-US" sz="1200" dirty="0"/>
                <a:t>稱為最小次序統計量，</a:t>
              </a:r>
              <a:r>
                <a:rPr lang="en-US" altLang="zh-TW" sz="1200" i="1" dirty="0">
                  <a:latin typeface="Times New Roman" pitchFamily="18" charset="0"/>
                  <a:cs typeface="Times New Roman" pitchFamily="18" charset="0"/>
                </a:rPr>
                <a:t>ζ</a:t>
              </a:r>
              <a:r>
                <a:rPr lang="en-US" altLang="zh-TW" sz="1200" baseline="-25000" dirty="0">
                  <a:latin typeface="Times New Roman" pitchFamily="18" charset="0"/>
                  <a:cs typeface="Times New Roman" pitchFamily="18" charset="0"/>
                </a:rPr>
                <a:t>(n)</a:t>
              </a:r>
              <a:r>
                <a:rPr lang="en-US" altLang="zh-TW" sz="1200" dirty="0"/>
                <a:t> </a:t>
              </a:r>
              <a:r>
                <a:rPr lang="zh-TW" altLang="en-US" sz="1200" dirty="0"/>
                <a:t>稱為最大次序統計量</a:t>
              </a:r>
              <a:r>
                <a:rPr lang="zh-CN" altLang="en-US" sz="1200" dirty="0"/>
                <a:t>；</a:t>
              </a:r>
              <a:endParaRPr lang="en-US" altLang="zh-CN" sz="1200" dirty="0"/>
            </a:p>
          </p:txBody>
        </p:sp>
        <p:sp>
          <p:nvSpPr>
            <p:cNvPr id="19" name="Rectangle 4"/>
            <p:cNvSpPr>
              <a:spLocks noChangeArrowheads="1"/>
            </p:cNvSpPr>
            <p:nvPr/>
          </p:nvSpPr>
          <p:spPr bwMode="auto">
            <a:xfrm>
              <a:off x="284142" y="2155340"/>
              <a:ext cx="112234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rPr>
                <a:t>次序統計量的分佈：</a:t>
              </a:r>
              <a:endParaRPr lang="en-US" altLang="zh-CN" sz="1200" dirty="0">
                <a:solidFill>
                  <a:schemeClr val="tx1"/>
                </a:solidFill>
              </a:endParaRPr>
            </a:p>
          </p:txBody>
        </p:sp>
        <p:sp>
          <p:nvSpPr>
            <p:cNvPr id="20" name="Rectangle 4"/>
            <p:cNvSpPr>
              <a:spLocks noChangeArrowheads="1"/>
            </p:cNvSpPr>
            <p:nvPr/>
          </p:nvSpPr>
          <p:spPr bwMode="auto">
            <a:xfrm>
              <a:off x="284140" y="2424125"/>
              <a:ext cx="11223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rPr>
                <a:t>設母體 </a:t>
              </a:r>
              <a:r>
                <a:rPr lang="en-US" altLang="zh-TW" sz="1200" i="1" dirty="0">
                  <a:solidFill>
                    <a:schemeClr val="tx1"/>
                  </a:solidFill>
                </a:rPr>
                <a:t>ζ</a:t>
              </a:r>
              <a:r>
                <a:rPr lang="en-US" altLang="zh-TW" sz="1200" dirty="0">
                  <a:solidFill>
                    <a:schemeClr val="tx1"/>
                  </a:solidFill>
                </a:rPr>
                <a:t> </a:t>
              </a:r>
              <a:r>
                <a:rPr lang="zh-TW" altLang="en-US" sz="1200" dirty="0">
                  <a:solidFill>
                    <a:schemeClr val="tx1"/>
                  </a:solidFill>
                </a:rPr>
                <a:t>有密度函數 </a:t>
              </a:r>
              <a:r>
                <a:rPr lang="en-US" altLang="zh-TW" sz="1200" i="1" dirty="0">
                  <a:solidFill>
                    <a:schemeClr val="tx1"/>
                  </a:solidFill>
                  <a:latin typeface="Times New Roman" pitchFamily="18" charset="0"/>
                  <a:cs typeface="Times New Roman" pitchFamily="18" charset="0"/>
                </a:rPr>
                <a:t>f</a:t>
              </a:r>
              <a:r>
                <a:rPr lang="en-US" altLang="zh-TW" sz="1200" dirty="0">
                  <a:solidFill>
                    <a:schemeClr val="tx1"/>
                  </a:solidFill>
                  <a:latin typeface="Times New Roman" pitchFamily="18" charset="0"/>
                  <a:cs typeface="Times New Roman" pitchFamily="18" charset="0"/>
                </a:rPr>
                <a:t>(x)</a:t>
              </a:r>
              <a:r>
                <a:rPr lang="en-US" altLang="zh-TW" sz="1200" dirty="0">
                  <a:solidFill>
                    <a:schemeClr val="tx1"/>
                  </a:solidFill>
                </a:rPr>
                <a:t> </a:t>
              </a:r>
              <a:r>
                <a:rPr lang="zh-TW" altLang="en-US" sz="1200" dirty="0">
                  <a:solidFill>
                    <a:schemeClr val="tx1"/>
                  </a:solidFill>
                </a:rPr>
                <a:t>＞ </a:t>
              </a:r>
              <a:r>
                <a:rPr lang="en-US" altLang="zh-TW" sz="1200" dirty="0">
                  <a:solidFill>
                    <a:schemeClr val="tx1"/>
                  </a:solidFill>
                </a:rPr>
                <a:t>0, </a:t>
              </a:r>
              <a:r>
                <a:rPr lang="en-US" altLang="zh-TW" sz="1200" i="1" dirty="0">
                  <a:solidFill>
                    <a:schemeClr val="tx1"/>
                  </a:solidFill>
                  <a:latin typeface="Times New Roman" pitchFamily="18" charset="0"/>
                  <a:cs typeface="Times New Roman" pitchFamily="18" charset="0"/>
                </a:rPr>
                <a:t>a</a:t>
              </a:r>
              <a:r>
                <a:rPr lang="en-US" altLang="zh-TW" sz="1200" dirty="0">
                  <a:solidFill>
                    <a:schemeClr val="tx1"/>
                  </a:solidFill>
                </a:rPr>
                <a:t> ≤ </a:t>
              </a:r>
              <a:r>
                <a:rPr lang="en-US" altLang="zh-TW" sz="1200" i="1" dirty="0">
                  <a:solidFill>
                    <a:schemeClr val="tx1"/>
                  </a:solidFill>
                  <a:latin typeface="Times New Roman" pitchFamily="18" charset="0"/>
                  <a:cs typeface="Times New Roman" pitchFamily="18" charset="0"/>
                </a:rPr>
                <a:t>x</a:t>
              </a:r>
              <a:r>
                <a:rPr lang="en-US" altLang="zh-TW" sz="1200" dirty="0">
                  <a:solidFill>
                    <a:schemeClr val="tx1"/>
                  </a:solidFill>
                </a:rPr>
                <a:t> ≤ </a:t>
              </a:r>
              <a:r>
                <a:rPr lang="en-US" altLang="zh-TW" sz="1200" i="1" dirty="0">
                  <a:solidFill>
                    <a:schemeClr val="tx1"/>
                  </a:solidFill>
                  <a:latin typeface="Times New Roman" pitchFamily="18" charset="0"/>
                  <a:cs typeface="Times New Roman" pitchFamily="18" charset="0"/>
                </a:rPr>
                <a:t>b</a:t>
              </a:r>
              <a:r>
                <a:rPr lang="en-US" altLang="zh-TW" sz="1200" dirty="0">
                  <a:solidFill>
                    <a:schemeClr val="tx1"/>
                  </a:solidFill>
                </a:rPr>
                <a:t> (</a:t>
              </a:r>
              <a:r>
                <a:rPr lang="zh-TW" altLang="en-US" sz="1200" dirty="0">
                  <a:solidFill>
                    <a:schemeClr val="tx1"/>
                  </a:solidFill>
                </a:rPr>
                <a:t>可設 </a:t>
              </a:r>
              <a:r>
                <a:rPr lang="en-US" altLang="zh-TW" sz="1200" i="1" dirty="0">
                  <a:solidFill>
                    <a:schemeClr val="tx1"/>
                  </a:solidFill>
                  <a:latin typeface="Times New Roman" pitchFamily="18" charset="0"/>
                  <a:cs typeface="Times New Roman" pitchFamily="18" charset="0"/>
                </a:rPr>
                <a:t>a</a:t>
              </a:r>
              <a:r>
                <a:rPr lang="en-US" altLang="zh-TW" sz="1200" dirty="0">
                  <a:solidFill>
                    <a:schemeClr val="tx1"/>
                  </a:solidFill>
                </a:rPr>
                <a:t> = -</a:t>
              </a:r>
              <a:r>
                <a:rPr lang="en-US" altLang="zh-TW" sz="1200" dirty="0">
                  <a:solidFill>
                    <a:schemeClr val="tx1"/>
                  </a:solidFill>
                  <a:latin typeface="Times New Roman" pitchFamily="18" charset="0"/>
                  <a:cs typeface="Times New Roman" pitchFamily="18" charset="0"/>
                </a:rPr>
                <a:t>∞</a:t>
              </a:r>
              <a:r>
                <a:rPr lang="zh-CN" altLang="en-US" sz="1200" dirty="0">
                  <a:solidFill>
                    <a:schemeClr val="tx1"/>
                  </a:solidFill>
                </a:rPr>
                <a:t>，</a:t>
              </a:r>
              <a:r>
                <a:rPr lang="en-US" altLang="zh-TW" sz="1200" i="1" dirty="0">
                  <a:solidFill>
                    <a:schemeClr val="tx1"/>
                  </a:solidFill>
                  <a:latin typeface="Times New Roman" pitchFamily="18" charset="0"/>
                  <a:cs typeface="Times New Roman" pitchFamily="18" charset="0"/>
                </a:rPr>
                <a:t>b</a:t>
              </a:r>
              <a:r>
                <a:rPr lang="en-US" altLang="zh-TW" sz="1200" dirty="0">
                  <a:solidFill>
                    <a:schemeClr val="tx1"/>
                  </a:solidFill>
                </a:rPr>
                <a:t> = +</a:t>
              </a:r>
              <a:r>
                <a:rPr lang="en-US" altLang="zh-TW" sz="1200" dirty="0">
                  <a:solidFill>
                    <a:schemeClr val="tx1"/>
                  </a:solidFill>
                  <a:latin typeface="Times New Roman" pitchFamily="18" charset="0"/>
                  <a:cs typeface="Times New Roman" pitchFamily="18" charset="0"/>
                </a:rPr>
                <a:t>∞</a:t>
              </a:r>
              <a:r>
                <a:rPr lang="en-US" altLang="zh-TW" sz="1200" dirty="0">
                  <a:solidFill>
                    <a:schemeClr val="tx1"/>
                  </a:solidFill>
                </a:rPr>
                <a:t>)  </a:t>
              </a:r>
              <a:r>
                <a:rPr lang="zh-TW" altLang="en-US" sz="1200" dirty="0">
                  <a:solidFill>
                    <a:schemeClr val="tx1"/>
                  </a:solidFill>
                </a:rPr>
                <a:t>和 分佈函數 </a:t>
              </a:r>
              <a:r>
                <a:rPr lang="en-US" altLang="zh-TW" sz="1200" i="1" dirty="0">
                  <a:solidFill>
                    <a:schemeClr val="tx1"/>
                  </a:solidFill>
                  <a:latin typeface="Times New Roman" pitchFamily="18" charset="0"/>
                  <a:cs typeface="Times New Roman" pitchFamily="18" charset="0"/>
                </a:rPr>
                <a:t>F</a:t>
              </a:r>
              <a:r>
                <a:rPr lang="en-US" altLang="zh-TW" sz="1200" dirty="0">
                  <a:solidFill>
                    <a:schemeClr val="tx1"/>
                  </a:solidFill>
                  <a:latin typeface="Times New Roman" pitchFamily="18" charset="0"/>
                  <a:cs typeface="Times New Roman" pitchFamily="18" charset="0"/>
                </a:rPr>
                <a:t>(x)</a:t>
              </a:r>
              <a:r>
                <a:rPr lang="en-US" altLang="zh-TW" sz="1200" dirty="0">
                  <a:solidFill>
                    <a:schemeClr val="tx1"/>
                  </a:solidFill>
                </a:rPr>
                <a:t> </a:t>
              </a:r>
              <a:r>
                <a:rPr lang="zh-TW" altLang="en-US" sz="1200" dirty="0">
                  <a:solidFill>
                    <a:schemeClr val="tx1"/>
                  </a:solidFill>
                </a:rPr>
                <a:t>，且 </a:t>
              </a:r>
              <a:r>
                <a:rPr lang="en-US" altLang="zh-TW" sz="1200" i="1" dirty="0">
                  <a:solidFill>
                    <a:schemeClr val="tx1"/>
                  </a:solidFill>
                </a:rPr>
                <a:t>ζ</a:t>
              </a:r>
              <a:r>
                <a:rPr lang="en-US" altLang="zh-TW" sz="1200" baseline="-25000" dirty="0">
                  <a:solidFill>
                    <a:schemeClr val="tx1"/>
                  </a:solidFill>
                </a:rPr>
                <a:t>1</a:t>
              </a:r>
              <a:r>
                <a:rPr lang="en-US" altLang="zh-TW" sz="1200" dirty="0">
                  <a:solidFill>
                    <a:schemeClr val="tx1"/>
                  </a:solidFill>
                </a:rPr>
                <a:t>,</a:t>
              </a:r>
              <a:r>
                <a:rPr lang="en-US" altLang="zh-TW" sz="1200" i="1" dirty="0">
                  <a:solidFill>
                    <a:schemeClr val="tx1"/>
                  </a:solidFill>
                </a:rPr>
                <a:t>ζ</a:t>
              </a:r>
              <a:r>
                <a:rPr lang="en-US" altLang="zh-TW" sz="1200" baseline="-25000" dirty="0">
                  <a:solidFill>
                    <a:schemeClr val="tx1"/>
                  </a:solidFill>
                </a:rPr>
                <a:t>2</a:t>
              </a:r>
              <a:r>
                <a:rPr lang="en-US" altLang="zh-TW" sz="1200" dirty="0">
                  <a:solidFill>
                    <a:schemeClr val="tx1"/>
                  </a:solidFill>
                </a:rPr>
                <a:t>,…,</a:t>
              </a:r>
              <a:r>
                <a:rPr lang="en-US" altLang="zh-TW" sz="1200" i="1" dirty="0" err="1">
                  <a:solidFill>
                    <a:schemeClr val="tx1"/>
                  </a:solidFill>
                </a:rPr>
                <a:t>ζ</a:t>
              </a:r>
              <a:r>
                <a:rPr lang="en-US" altLang="zh-TW" sz="1200" baseline="-25000" dirty="0" err="1">
                  <a:solidFill>
                    <a:schemeClr val="tx1"/>
                  </a:solidFill>
                </a:rPr>
                <a:t>n</a:t>
              </a:r>
              <a:r>
                <a:rPr lang="en-US" altLang="zh-TW" sz="1200" dirty="0">
                  <a:solidFill>
                    <a:schemeClr val="tx1"/>
                  </a:solidFill>
                </a:rPr>
                <a:t> </a:t>
              </a:r>
              <a:r>
                <a:rPr lang="zh-TW" altLang="en-US" sz="1200" dirty="0">
                  <a:solidFill>
                    <a:schemeClr val="tx1"/>
                  </a:solidFill>
                </a:rPr>
                <a:t>為取自這一母體的一個子樣，則 </a:t>
              </a:r>
              <a:r>
                <a:rPr lang="en-US" altLang="zh-TW" sz="1200" i="1" dirty="0">
                  <a:solidFill>
                    <a:schemeClr val="tx1"/>
                  </a:solidFill>
                </a:rPr>
                <a:t>ζ</a:t>
              </a:r>
              <a:r>
                <a:rPr lang="en-US" altLang="zh-TW" sz="1200" baseline="-25000" dirty="0">
                  <a:solidFill>
                    <a:schemeClr val="tx1"/>
                  </a:solidFill>
                </a:rPr>
                <a:t>(</a:t>
              </a:r>
              <a:r>
                <a:rPr lang="en-US" altLang="zh-TW" sz="1200" baseline="-25000" dirty="0" err="1">
                  <a:solidFill>
                    <a:schemeClr val="tx1"/>
                  </a:solidFill>
                </a:rPr>
                <a:t>i</a:t>
              </a:r>
              <a:r>
                <a:rPr lang="en-US" altLang="zh-TW" sz="1200" baseline="-25000" dirty="0">
                  <a:solidFill>
                    <a:schemeClr val="tx1"/>
                  </a:solidFill>
                </a:rPr>
                <a:t>)</a:t>
              </a:r>
              <a:r>
                <a:rPr lang="en-US" altLang="zh-TW" sz="1200" dirty="0">
                  <a:solidFill>
                    <a:schemeClr val="tx1"/>
                  </a:solidFill>
                </a:rPr>
                <a:t> </a:t>
              </a:r>
              <a:r>
                <a:rPr lang="zh-TW" altLang="en-US" sz="1200" dirty="0">
                  <a:solidFill>
                    <a:schemeClr val="tx1"/>
                  </a:solidFill>
                </a:rPr>
                <a:t>的密度函數和分佈函數分別為：</a:t>
              </a:r>
              <a:endParaRPr lang="en-US" altLang="zh-CN" sz="1200" dirty="0">
                <a:solidFill>
                  <a:schemeClr val="tx1"/>
                </a:solidFill>
              </a:endParaRPr>
            </a:p>
          </p:txBody>
        </p:sp>
        <p:graphicFrame>
          <p:nvGraphicFramePr>
            <p:cNvPr id="154628" name="Object 4"/>
            <p:cNvGraphicFramePr>
              <a:graphicFrameLocks noChangeAspect="1"/>
            </p:cNvGraphicFramePr>
            <p:nvPr>
              <p:extLst>
                <p:ext uri="{D42A27DB-BD31-4B8C-83A1-F6EECF244321}">
                  <p14:modId xmlns:p14="http://schemas.microsoft.com/office/powerpoint/2010/main" val="352387792"/>
                </p:ext>
              </p:extLst>
            </p:nvPr>
          </p:nvGraphicFramePr>
          <p:xfrm>
            <a:off x="574672" y="2859570"/>
            <a:ext cx="7564594" cy="806759"/>
          </p:xfrm>
          <a:graphic>
            <a:graphicData uri="http://schemas.openxmlformats.org/presentationml/2006/ole">
              <mc:AlternateContent xmlns:mc="http://schemas.openxmlformats.org/markup-compatibility/2006">
                <mc:Choice xmlns:v="urn:schemas-microsoft-com:vml" Requires="v">
                  <p:oleObj name="Equation" r:id="rId5" imgW="5194300" imgH="685800" progId="">
                    <p:embed/>
                  </p:oleObj>
                </mc:Choice>
                <mc:Fallback>
                  <p:oleObj name="Equation" r:id="rId5" imgW="5194300" imgH="685800" progId="">
                    <p:embed/>
                    <p:pic>
                      <p:nvPicPr>
                        <p:cNvPr id="0" name="Picture 1007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2" y="2859570"/>
                          <a:ext cx="7564594" cy="806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629" name="Object 5"/>
            <p:cNvGraphicFramePr>
              <a:graphicFrameLocks noChangeAspect="1"/>
            </p:cNvGraphicFramePr>
            <p:nvPr>
              <p:extLst>
                <p:ext uri="{D42A27DB-BD31-4B8C-83A1-F6EECF244321}">
                  <p14:modId xmlns:p14="http://schemas.microsoft.com/office/powerpoint/2010/main" val="3013198684"/>
                </p:ext>
              </p:extLst>
            </p:nvPr>
          </p:nvGraphicFramePr>
          <p:xfrm>
            <a:off x="579435" y="3751243"/>
            <a:ext cx="7766280" cy="715753"/>
          </p:xfrm>
          <a:graphic>
            <a:graphicData uri="http://schemas.openxmlformats.org/presentationml/2006/ole">
              <mc:AlternateContent xmlns:mc="http://schemas.openxmlformats.org/markup-compatibility/2006">
                <mc:Choice xmlns:v="urn:schemas-microsoft-com:vml" Requires="v">
                  <p:oleObj name="Equation" r:id="rId7" imgW="5626100" imgH="711200" progId="">
                    <p:embed/>
                  </p:oleObj>
                </mc:Choice>
                <mc:Fallback>
                  <p:oleObj name="Equation" r:id="rId7" imgW="5626100" imgH="711200" progId="">
                    <p:embed/>
                    <p:pic>
                      <p:nvPicPr>
                        <p:cNvPr id="0" name="Picture 100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435" y="3751243"/>
                          <a:ext cx="7766280" cy="715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4"/>
            <p:cNvSpPr>
              <a:spLocks noChangeArrowheads="1"/>
            </p:cNvSpPr>
            <p:nvPr/>
          </p:nvSpPr>
          <p:spPr bwMode="auto">
            <a:xfrm>
              <a:off x="284140" y="4499076"/>
              <a:ext cx="112234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200" dirty="0">
                  <a:solidFill>
                    <a:schemeClr val="tx1"/>
                  </a:solidFill>
                  <a:latin typeface="Times New Roman" pitchFamily="18" charset="0"/>
                  <a:cs typeface="Times New Roman" pitchFamily="18" charset="0"/>
                </a:rPr>
                <a:t>次序統計量的</a:t>
              </a:r>
              <a:r>
                <a:rPr lang="zh-CN" altLang="en-US" sz="1200" dirty="0">
                  <a:solidFill>
                    <a:schemeClr val="tx1"/>
                  </a:solidFill>
                  <a:latin typeface="Times New Roman" pitchFamily="18" charset="0"/>
                  <a:cs typeface="Times New Roman" pitchFamily="18" charset="0"/>
                </a:rPr>
                <a:t>聯合</a:t>
              </a:r>
              <a:r>
                <a:rPr lang="zh-TW" altLang="en-US" sz="1200" dirty="0">
                  <a:solidFill>
                    <a:schemeClr val="tx1"/>
                  </a:solidFill>
                  <a:latin typeface="Times New Roman" pitchFamily="18" charset="0"/>
                  <a:cs typeface="Times New Roman" pitchFamily="18" charset="0"/>
                </a:rPr>
                <a:t>分佈：</a:t>
              </a:r>
              <a:endParaRPr lang="en-US" altLang="zh-CN" sz="1200" dirty="0">
                <a:solidFill>
                  <a:schemeClr val="tx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3331289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221" name="Picture 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226" y="3089032"/>
            <a:ext cx="8794658" cy="279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223" name="Picture 9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225" y="3089033"/>
            <a:ext cx="8794658" cy="279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8659" name="Rectangle 21"/>
          <p:cNvSpPr>
            <a:spLocks noChangeArrowheads="1"/>
          </p:cNvSpPr>
          <p:nvPr/>
        </p:nvSpPr>
        <p:spPr bwMode="auto">
          <a:xfrm>
            <a:off x="3" y="-295463"/>
            <a:ext cx="18473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pic>
        <p:nvPicPr>
          <p:cNvPr id="198662" name="Picture 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1873" y="2049617"/>
            <a:ext cx="8664745" cy="81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403225" y="219077"/>
            <a:ext cx="10777538" cy="5745163"/>
            <a:chOff x="403225" y="219075"/>
            <a:chExt cx="10777538" cy="5745163"/>
          </a:xfrm>
        </p:grpSpPr>
        <p:pic>
          <p:nvPicPr>
            <p:cNvPr id="198661" name="Picture 1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94033" y="219075"/>
              <a:ext cx="1886730"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p:cNvGrpSpPr/>
            <p:nvPr/>
          </p:nvGrpSpPr>
          <p:grpSpPr>
            <a:xfrm>
              <a:off x="403225" y="659339"/>
              <a:ext cx="8889908" cy="1292662"/>
              <a:chOff x="403225" y="659339"/>
              <a:chExt cx="8889908" cy="1292662"/>
            </a:xfrm>
          </p:grpSpPr>
          <p:sp>
            <p:nvSpPr>
              <p:cNvPr id="198665" name="Rectangle 4"/>
              <p:cNvSpPr>
                <a:spLocks noChangeArrowheads="1"/>
              </p:cNvSpPr>
              <p:nvPr/>
            </p:nvSpPr>
            <p:spPr bwMode="auto">
              <a:xfrm>
                <a:off x="403225" y="659339"/>
                <a:ext cx="8889908"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300" dirty="0">
                    <a:solidFill>
                      <a:schemeClr val="tx1"/>
                    </a:solidFill>
                    <a:latin typeface="Times New Roman" pitchFamily="18" charset="0"/>
                    <a:cs typeface="Times New Roman" pitchFamily="18" charset="0"/>
                  </a:rPr>
                  <a:t>       以下例說明</a:t>
                </a:r>
                <a:r>
                  <a:rPr lang="zh-CN" altLang="en-US" sz="1300" dirty="0">
                    <a:solidFill>
                      <a:schemeClr val="tx1"/>
                    </a:solidFill>
                    <a:latin typeface="Times New Roman" pitchFamily="18" charset="0"/>
                    <a:cs typeface="Times New Roman" pitchFamily="18" charset="0"/>
                  </a:rPr>
                  <a:t>抽樣中母體</a:t>
                </a:r>
                <a:r>
                  <a:rPr lang="zh-TW" altLang="en-US" sz="1300" dirty="0">
                    <a:solidFill>
                      <a:schemeClr val="tx1"/>
                    </a:solidFill>
                    <a:latin typeface="Times New Roman" pitchFamily="18" charset="0"/>
                    <a:cs typeface="Times New Roman" pitchFamily="18" charset="0"/>
                  </a:rPr>
                  <a:t>次序統計量的分佈密度，設母體 </a:t>
                </a:r>
                <a:r>
                  <a:rPr lang="en-US" altLang="zh-TW" sz="1300" i="1" dirty="0">
                    <a:solidFill>
                      <a:schemeClr val="tx1"/>
                    </a:solidFill>
                    <a:latin typeface="Times New Roman" pitchFamily="18" charset="0"/>
                    <a:cs typeface="Times New Roman" pitchFamily="18" charset="0"/>
                  </a:rPr>
                  <a:t>X</a:t>
                </a:r>
                <a:r>
                  <a:rPr lang="en-US" altLang="zh-TW" sz="1300" dirty="0">
                    <a:solidFill>
                      <a:schemeClr val="tx1"/>
                    </a:solidFill>
                    <a:latin typeface="Times New Roman" pitchFamily="18" charset="0"/>
                    <a:cs typeface="Times New Roman" pitchFamily="18" charset="0"/>
                  </a:rPr>
                  <a:t> </a:t>
                </a:r>
                <a:r>
                  <a:rPr lang="zh-TW" altLang="en-US" sz="1300" dirty="0">
                    <a:solidFill>
                      <a:schemeClr val="tx1"/>
                    </a:solidFill>
                    <a:latin typeface="Times New Roman" pitchFamily="18" charset="0"/>
                    <a:cs typeface="Times New Roman" pitchFamily="18" charset="0"/>
                  </a:rPr>
                  <a:t>的分佈為僅取 </a:t>
                </a:r>
                <a:r>
                  <a:rPr lang="en-US" altLang="zh-TW" sz="1300" dirty="0">
                    <a:solidFill>
                      <a:schemeClr val="tx1"/>
                    </a:solidFill>
                    <a:latin typeface="Times New Roman" pitchFamily="18" charset="0"/>
                    <a:cs typeface="Times New Roman" pitchFamily="18" charset="0"/>
                  </a:rPr>
                  <a:t>[0,1,2,3,4,5,6,7,8,9,10] </a:t>
                </a:r>
                <a:r>
                  <a:rPr lang="zh-TW" altLang="en-US" sz="1300" dirty="0">
                    <a:solidFill>
                      <a:schemeClr val="tx1"/>
                    </a:solidFill>
                    <a:latin typeface="Times New Roman" pitchFamily="18" charset="0"/>
                    <a:cs typeface="Times New Roman" pitchFamily="18" charset="0"/>
                  </a:rPr>
                  <a:t>的離散分佈</a:t>
                </a:r>
                <a:r>
                  <a:rPr lang="en-US" altLang="zh-TW" sz="1300" dirty="0">
                    <a:solidFill>
                      <a:schemeClr val="tx1"/>
                    </a:solidFill>
                    <a:latin typeface="Times New Roman" pitchFamily="18" charset="0"/>
                    <a:cs typeface="Times New Roman" pitchFamily="18" charset="0"/>
                  </a:rPr>
                  <a:t>(</a:t>
                </a:r>
                <a:r>
                  <a:rPr lang="zh-TW" altLang="en-US" sz="1300" dirty="0">
                    <a:solidFill>
                      <a:schemeClr val="tx1"/>
                    </a:solidFill>
                    <a:latin typeface="Times New Roman" pitchFamily="18" charset="0"/>
                    <a:cs typeface="Times New Roman" pitchFamily="18" charset="0"/>
                  </a:rPr>
                  <a:t>如下表</a:t>
                </a:r>
                <a:r>
                  <a:rPr lang="en-US" altLang="zh-TW" sz="1300" dirty="0">
                    <a:solidFill>
                      <a:schemeClr val="tx1"/>
                    </a:solidFill>
                    <a:latin typeface="Times New Roman" pitchFamily="18" charset="0"/>
                    <a:cs typeface="Times New Roman" pitchFamily="18" charset="0"/>
                  </a:rPr>
                  <a:t>)</a:t>
                </a:r>
                <a:r>
                  <a:rPr lang="zh-CN" altLang="en-US" sz="1300" dirty="0">
                    <a:solidFill>
                      <a:schemeClr val="tx1"/>
                    </a:solidFill>
                    <a:latin typeface="Times New Roman" pitchFamily="18" charset="0"/>
                    <a:cs typeface="Times New Roman" pitchFamily="18" charset="0"/>
                  </a:rPr>
                  <a:t>，則其每個次序統計量的取值概率都相同為      </a:t>
                </a:r>
                <a:r>
                  <a:rPr lang="en-US" altLang="zh-CN" sz="1300" dirty="0">
                    <a:solidFill>
                      <a:schemeClr val="tx1"/>
                    </a:solidFill>
                    <a:latin typeface="Times New Roman" pitchFamily="18" charset="0"/>
                    <a:cs typeface="Times New Roman" pitchFamily="18" charset="0"/>
                  </a:rPr>
                  <a:t>≈ 9.1% </a:t>
                </a:r>
                <a:r>
                  <a:rPr lang="zh-TW" altLang="en-US" sz="1300" dirty="0">
                    <a:solidFill>
                      <a:schemeClr val="tx1"/>
                    </a:solidFill>
                    <a:latin typeface="Times New Roman" pitchFamily="18" charset="0"/>
                    <a:cs typeface="Times New Roman" pitchFamily="18" charset="0"/>
                  </a:rPr>
                  <a:t>，現從中抽取容量為 </a:t>
                </a:r>
                <a:r>
                  <a:rPr lang="en-US" altLang="zh-TW" sz="1300" dirty="0">
                    <a:solidFill>
                      <a:schemeClr val="tx1"/>
                    </a:solidFill>
                    <a:latin typeface="Times New Roman" pitchFamily="18" charset="0"/>
                    <a:cs typeface="Times New Roman" pitchFamily="18" charset="0"/>
                  </a:rPr>
                  <a:t>5 </a:t>
                </a:r>
                <a:r>
                  <a:rPr lang="zh-TW" altLang="en-US" sz="1300" dirty="0">
                    <a:solidFill>
                      <a:schemeClr val="tx1"/>
                    </a:solidFill>
                    <a:latin typeface="Times New Roman" pitchFamily="18" charset="0"/>
                    <a:cs typeface="Times New Roman" pitchFamily="18" charset="0"/>
                  </a:rPr>
                  <a:t>的樣本，其一切可能取值有 </a:t>
                </a:r>
                <a:r>
                  <a:rPr lang="en-US" altLang="zh-TW" sz="1300" dirty="0">
                    <a:solidFill>
                      <a:schemeClr val="tx1"/>
                    </a:solidFill>
                    <a:latin typeface="Times New Roman" pitchFamily="18" charset="0"/>
                    <a:cs typeface="Times New Roman" pitchFamily="18" charset="0"/>
                  </a:rPr>
                  <a:t>11</a:t>
                </a:r>
                <a:r>
                  <a:rPr lang="en-US" altLang="zh-TW" sz="1300" baseline="50000" dirty="0">
                    <a:solidFill>
                      <a:schemeClr val="tx1"/>
                    </a:solidFill>
                    <a:latin typeface="Times New Roman" pitchFamily="18" charset="0"/>
                    <a:cs typeface="Times New Roman" pitchFamily="18" charset="0"/>
                  </a:rPr>
                  <a:t>5</a:t>
                </a:r>
                <a:r>
                  <a:rPr lang="en-US" altLang="zh-TW" sz="1300" dirty="0">
                    <a:solidFill>
                      <a:schemeClr val="tx1"/>
                    </a:solidFill>
                    <a:latin typeface="Times New Roman" pitchFamily="18" charset="0"/>
                    <a:cs typeface="Times New Roman" pitchFamily="18" charset="0"/>
                  </a:rPr>
                  <a:t> </a:t>
                </a:r>
                <a:r>
                  <a:rPr lang="zh-TW" altLang="en-US" sz="1300" dirty="0">
                    <a:solidFill>
                      <a:schemeClr val="tx1"/>
                    </a:solidFill>
                    <a:latin typeface="Times New Roman" pitchFamily="18" charset="0"/>
                    <a:cs typeface="Times New Roman" pitchFamily="18" charset="0"/>
                  </a:rPr>
                  <a:t>種，遍歷它們及由它們所構成的</a:t>
                </a:r>
                <a:r>
                  <a:rPr lang="zh-CN" altLang="en-US" sz="1300" dirty="0">
                    <a:solidFill>
                      <a:schemeClr val="tx1"/>
                    </a:solidFill>
                    <a:latin typeface="Times New Roman" pitchFamily="18" charset="0"/>
                    <a:cs typeface="Times New Roman" pitchFamily="18" charset="0"/>
                  </a:rPr>
                  <a:t>次</a:t>
                </a:r>
                <a:r>
                  <a:rPr lang="zh-TW" altLang="en-US" sz="1300" dirty="0">
                    <a:solidFill>
                      <a:schemeClr val="tx1"/>
                    </a:solidFill>
                    <a:latin typeface="Times New Roman" pitchFamily="18" charset="0"/>
                    <a:cs typeface="Times New Roman" pitchFamily="18" charset="0"/>
                  </a:rPr>
                  <a:t>序統計量 </a:t>
                </a:r>
                <a:r>
                  <a:rPr lang="en-US" altLang="zh-TW" sz="1300" i="1" dirty="0">
                    <a:solidFill>
                      <a:schemeClr val="tx1"/>
                    </a:solidFill>
                    <a:latin typeface="Times New Roman" pitchFamily="18" charset="0"/>
                    <a:cs typeface="Times New Roman" pitchFamily="18" charset="0"/>
                  </a:rPr>
                  <a:t>X</a:t>
                </a:r>
                <a:r>
                  <a:rPr lang="en-US" altLang="zh-TW" sz="1300" baseline="-25000" dirty="0">
                    <a:solidFill>
                      <a:schemeClr val="tx1"/>
                    </a:solidFill>
                    <a:latin typeface="Times New Roman" pitchFamily="18" charset="0"/>
                    <a:cs typeface="Times New Roman" pitchFamily="18" charset="0"/>
                  </a:rPr>
                  <a:t>(1) </a:t>
                </a:r>
                <a:r>
                  <a:rPr lang="en-US" altLang="zh-TW" sz="1300" dirty="0">
                    <a:solidFill>
                      <a:schemeClr val="tx1"/>
                    </a:solidFill>
                    <a:latin typeface="Times New Roman" pitchFamily="18" charset="0"/>
                    <a:cs typeface="Times New Roman" pitchFamily="18" charset="0"/>
                  </a:rPr>
                  <a:t>, </a:t>
                </a:r>
                <a:r>
                  <a:rPr lang="en-US" altLang="zh-TW" sz="1300" i="1" dirty="0">
                    <a:solidFill>
                      <a:schemeClr val="tx1"/>
                    </a:solidFill>
                    <a:latin typeface="Times New Roman" pitchFamily="18" charset="0"/>
                    <a:cs typeface="Times New Roman" pitchFamily="18" charset="0"/>
                  </a:rPr>
                  <a:t>X</a:t>
                </a:r>
                <a:r>
                  <a:rPr lang="en-US" altLang="zh-TW" sz="1300" baseline="-25000" dirty="0">
                    <a:solidFill>
                      <a:schemeClr val="tx1"/>
                    </a:solidFill>
                    <a:latin typeface="Times New Roman" pitchFamily="18" charset="0"/>
                    <a:cs typeface="Times New Roman" pitchFamily="18" charset="0"/>
                  </a:rPr>
                  <a:t>(2) </a:t>
                </a:r>
                <a:r>
                  <a:rPr lang="en-US" altLang="zh-TW" sz="1300" dirty="0">
                    <a:solidFill>
                      <a:schemeClr val="tx1"/>
                    </a:solidFill>
                    <a:latin typeface="Times New Roman" pitchFamily="18" charset="0"/>
                    <a:cs typeface="Times New Roman" pitchFamily="18" charset="0"/>
                  </a:rPr>
                  <a:t>,…, </a:t>
                </a:r>
                <a:r>
                  <a:rPr lang="en-US" altLang="zh-TW" sz="1300" i="1" dirty="0">
                    <a:solidFill>
                      <a:schemeClr val="tx1"/>
                    </a:solidFill>
                    <a:latin typeface="Times New Roman" pitchFamily="18" charset="0"/>
                    <a:cs typeface="Times New Roman" pitchFamily="18" charset="0"/>
                  </a:rPr>
                  <a:t>X</a:t>
                </a:r>
                <a:r>
                  <a:rPr lang="en-US" altLang="zh-TW" sz="1300" baseline="-25000" dirty="0">
                    <a:solidFill>
                      <a:schemeClr val="tx1"/>
                    </a:solidFill>
                    <a:latin typeface="Times New Roman" pitchFamily="18" charset="0"/>
                    <a:cs typeface="Times New Roman" pitchFamily="18" charset="0"/>
                  </a:rPr>
                  <a:t>(11)</a:t>
                </a:r>
                <a:r>
                  <a:rPr lang="en-US" altLang="zh-TW" sz="1300" dirty="0">
                    <a:solidFill>
                      <a:schemeClr val="tx1"/>
                    </a:solidFill>
                    <a:latin typeface="Times New Roman" pitchFamily="18" charset="0"/>
                    <a:cs typeface="Times New Roman" pitchFamily="18" charset="0"/>
                  </a:rPr>
                  <a:t> </a:t>
                </a:r>
                <a:r>
                  <a:rPr lang="zh-TW" altLang="en-US" sz="1300" dirty="0">
                    <a:solidFill>
                      <a:schemeClr val="tx1"/>
                    </a:solidFill>
                    <a:latin typeface="Times New Roman" pitchFamily="18" charset="0"/>
                    <a:cs typeface="Times New Roman" pitchFamily="18" charset="0"/>
                  </a:rPr>
                  <a:t>的一切可能取值，可發現在所抽取</a:t>
                </a:r>
                <a:r>
                  <a:rPr lang="zh-CN" altLang="en-US" sz="1300" dirty="0">
                    <a:solidFill>
                      <a:schemeClr val="tx1"/>
                    </a:solidFill>
                    <a:latin typeface="Times New Roman" pitchFamily="18" charset="0"/>
                    <a:cs typeface="Times New Roman" pitchFamily="18" charset="0"/>
                  </a:rPr>
                  <a:t>容量為</a:t>
                </a:r>
                <a:r>
                  <a:rPr lang="zh-TW" altLang="en-US" sz="1300" dirty="0">
                    <a:solidFill>
                      <a:schemeClr val="tx1"/>
                    </a:solidFill>
                    <a:latin typeface="Times New Roman" pitchFamily="18" charset="0"/>
                    <a:cs typeface="Times New Roman" pitchFamily="18" charset="0"/>
                  </a:rPr>
                  <a:t> </a:t>
                </a:r>
                <a:r>
                  <a:rPr lang="en-US" altLang="zh-TW" sz="1300" dirty="0">
                    <a:solidFill>
                      <a:schemeClr val="tx1"/>
                    </a:solidFill>
                    <a:latin typeface="Times New Roman" pitchFamily="18" charset="0"/>
                    <a:cs typeface="Times New Roman" pitchFamily="18" charset="0"/>
                  </a:rPr>
                  <a:t>A</a:t>
                </a:r>
                <a:r>
                  <a:rPr lang="en-US" altLang="zh-TW" sz="1300" baseline="-25000" dirty="0">
                    <a:solidFill>
                      <a:schemeClr val="tx1"/>
                    </a:solidFill>
                    <a:latin typeface="Times New Roman" pitchFamily="18" charset="0"/>
                    <a:cs typeface="Times New Roman" pitchFamily="18" charset="0"/>
                  </a:rPr>
                  <a:t>1</a:t>
                </a:r>
                <a:r>
                  <a:rPr lang="en-US" altLang="zh-TW" sz="1300" dirty="0">
                    <a:solidFill>
                      <a:schemeClr val="tx1"/>
                    </a:solidFill>
                    <a:latin typeface="Times New Roman" pitchFamily="18" charset="0"/>
                    <a:cs typeface="Times New Roman" pitchFamily="18" charset="0"/>
                  </a:rPr>
                  <a:t>, A</a:t>
                </a:r>
                <a:r>
                  <a:rPr lang="en-US" altLang="zh-TW" sz="1300" baseline="-25000" dirty="0">
                    <a:solidFill>
                      <a:schemeClr val="tx1"/>
                    </a:solidFill>
                    <a:latin typeface="Times New Roman" pitchFamily="18" charset="0"/>
                    <a:cs typeface="Times New Roman" pitchFamily="18" charset="0"/>
                  </a:rPr>
                  <a:t>2</a:t>
                </a:r>
                <a:r>
                  <a:rPr lang="en-US" altLang="zh-TW" sz="1300" dirty="0">
                    <a:solidFill>
                      <a:schemeClr val="tx1"/>
                    </a:solidFill>
                    <a:latin typeface="Times New Roman" pitchFamily="18" charset="0"/>
                    <a:cs typeface="Times New Roman" pitchFamily="18" charset="0"/>
                  </a:rPr>
                  <a:t>, A</a:t>
                </a:r>
                <a:r>
                  <a:rPr lang="en-US" altLang="zh-TW" sz="1300" baseline="-25000" dirty="0">
                    <a:solidFill>
                      <a:schemeClr val="tx1"/>
                    </a:solidFill>
                    <a:latin typeface="Times New Roman" pitchFamily="18" charset="0"/>
                    <a:cs typeface="Times New Roman" pitchFamily="18" charset="0"/>
                  </a:rPr>
                  <a:t>3</a:t>
                </a:r>
                <a:r>
                  <a:rPr lang="en-US" altLang="zh-TW" sz="1300" dirty="0">
                    <a:solidFill>
                      <a:schemeClr val="tx1"/>
                    </a:solidFill>
                    <a:latin typeface="Times New Roman" pitchFamily="18" charset="0"/>
                    <a:cs typeface="Times New Roman" pitchFamily="18" charset="0"/>
                  </a:rPr>
                  <a:t>, A</a:t>
                </a:r>
                <a:r>
                  <a:rPr lang="en-US" altLang="zh-TW" sz="1300" baseline="-25000" dirty="0">
                    <a:solidFill>
                      <a:schemeClr val="tx1"/>
                    </a:solidFill>
                    <a:latin typeface="Times New Roman" pitchFamily="18" charset="0"/>
                    <a:cs typeface="Times New Roman" pitchFamily="18" charset="0"/>
                  </a:rPr>
                  <a:t>4</a:t>
                </a:r>
                <a:r>
                  <a:rPr lang="en-US" altLang="zh-TW" sz="1300" dirty="0">
                    <a:solidFill>
                      <a:schemeClr val="tx1"/>
                    </a:solidFill>
                    <a:latin typeface="Times New Roman" pitchFamily="18" charset="0"/>
                    <a:cs typeface="Times New Roman" pitchFamily="18" charset="0"/>
                  </a:rPr>
                  <a:t>, A</a:t>
                </a:r>
                <a:r>
                  <a:rPr lang="en-US" altLang="zh-TW" sz="1300" baseline="-25000" dirty="0">
                    <a:solidFill>
                      <a:schemeClr val="tx1"/>
                    </a:solidFill>
                    <a:latin typeface="Times New Roman" pitchFamily="18" charset="0"/>
                    <a:cs typeface="Times New Roman" pitchFamily="18" charset="0"/>
                  </a:rPr>
                  <a:t>5</a:t>
                </a:r>
                <a:r>
                  <a:rPr lang="zh-TW" altLang="en-US" sz="1300" dirty="0">
                    <a:solidFill>
                      <a:schemeClr val="tx1"/>
                    </a:solidFill>
                    <a:latin typeface="Times New Roman" pitchFamily="18" charset="0"/>
                    <a:cs typeface="Times New Roman" pitchFamily="18" charset="0"/>
                  </a:rPr>
                  <a:t> </a:t>
                </a:r>
                <a:r>
                  <a:rPr lang="zh-CN" altLang="en-US" sz="1300" dirty="0">
                    <a:solidFill>
                      <a:schemeClr val="tx1"/>
                    </a:solidFill>
                    <a:latin typeface="Times New Roman" pitchFamily="18" charset="0"/>
                    <a:cs typeface="Times New Roman" pitchFamily="18" charset="0"/>
                  </a:rPr>
                  <a:t>的</a:t>
                </a:r>
                <a:r>
                  <a:rPr lang="zh-TW" altLang="en-US" sz="1300" dirty="0">
                    <a:solidFill>
                      <a:schemeClr val="tx1"/>
                    </a:solidFill>
                    <a:latin typeface="Times New Roman" pitchFamily="18" charset="0"/>
                    <a:cs typeface="Times New Roman" pitchFamily="18" charset="0"/>
                  </a:rPr>
                  <a:t>樣本中分佈頻數是不同的，它們遵循如上述公式所示規律</a:t>
                </a:r>
                <a:r>
                  <a:rPr lang="zh-CN" altLang="en-US" sz="1300" dirty="0">
                    <a:solidFill>
                      <a:schemeClr val="tx1"/>
                    </a:solidFill>
                    <a:latin typeface="Times New Roman" pitchFamily="18" charset="0"/>
                    <a:cs typeface="Times New Roman" pitchFamily="18" charset="0"/>
                  </a:rPr>
                  <a:t>，有如下分佈</a:t>
                </a:r>
                <a:r>
                  <a:rPr lang="zh-TW" altLang="en-US" sz="1300" dirty="0">
                    <a:solidFill>
                      <a:schemeClr val="tx1"/>
                    </a:solidFill>
                    <a:latin typeface="Times New Roman" pitchFamily="18" charset="0"/>
                    <a:cs typeface="Times New Roman" pitchFamily="18" charset="0"/>
                  </a:rPr>
                  <a:t>。</a:t>
                </a:r>
                <a:endParaRPr lang="en-US" altLang="zh-CN" sz="1300" i="1" dirty="0">
                  <a:solidFill>
                    <a:schemeClr val="tx1"/>
                  </a:solidFill>
                  <a:latin typeface="Times New Roman" pitchFamily="18" charset="0"/>
                  <a:cs typeface="Times New Roman" pitchFamily="18" charset="0"/>
                </a:endParaRPr>
              </a:p>
            </p:txBody>
          </p:sp>
          <p:graphicFrame>
            <p:nvGraphicFramePr>
              <p:cNvPr id="198666" name="对象 8"/>
              <p:cNvGraphicFramePr>
                <a:graphicFrameLocks noChangeAspect="1"/>
              </p:cNvGraphicFramePr>
              <p:nvPr>
                <p:extLst>
                  <p:ext uri="{D42A27DB-BD31-4B8C-83A1-F6EECF244321}">
                    <p14:modId xmlns:p14="http://schemas.microsoft.com/office/powerpoint/2010/main" val="4004908877"/>
                  </p:ext>
                </p:extLst>
              </p:nvPr>
            </p:nvGraphicFramePr>
            <p:xfrm>
              <a:off x="3502368" y="995853"/>
              <a:ext cx="224068" cy="336273"/>
            </p:xfrm>
            <a:graphic>
              <a:graphicData uri="http://schemas.openxmlformats.org/presentationml/2006/ole">
                <mc:AlternateContent xmlns:mc="http://schemas.openxmlformats.org/markup-compatibility/2006">
                  <mc:Choice xmlns:v="urn:schemas-microsoft-com:vml" Requires="v">
                    <p:oleObj name="Equation" r:id="rId7" imgW="152334" imgH="228501" progId="">
                      <p:embed/>
                    </p:oleObj>
                  </mc:Choice>
                  <mc:Fallback>
                    <p:oleObj name="Equation" r:id="rId7" imgW="152334" imgH="228501" progId="">
                      <p:embed/>
                      <p:pic>
                        <p:nvPicPr>
                          <p:cNvPr id="0" name="Picture 34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2368" y="995853"/>
                            <a:ext cx="224068" cy="336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21"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225" y="3089033"/>
              <a:ext cx="8794657" cy="2790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ectangle 3"/>
          <p:cNvSpPr>
            <a:spLocks noChangeArrowheads="1"/>
          </p:cNvSpPr>
          <p:nvPr/>
        </p:nvSpPr>
        <p:spPr bwMode="auto">
          <a:xfrm>
            <a:off x="47170" y="29329"/>
            <a:ext cx="4419599" cy="338554"/>
          </a:xfrm>
          <a:prstGeom prst="rect">
            <a:avLst/>
          </a:prstGeom>
          <a:noFill/>
          <a:ln>
            <a:noFill/>
          </a:ln>
          <a:effectLst/>
        </p:spPr>
        <p:txBody>
          <a:bodyPr anchor="ctr">
            <a:spAutoFit/>
          </a:bodyPr>
          <a:lstStyle/>
          <a:p>
            <a:pPr>
              <a:defRPr/>
            </a:pPr>
            <a:r>
              <a:rPr lang="zh-TW" altLang="en-US" sz="1600" kern="0" dirty="0">
                <a:solidFill>
                  <a:srgbClr val="C7000B"/>
                </a:solidFill>
                <a:latin typeface="Arial"/>
                <a:cs typeface="+mj-cs"/>
              </a:rPr>
              <a:t>生物學變異與參考區間</a:t>
            </a:r>
          </a:p>
        </p:txBody>
      </p:sp>
      <p:sp>
        <p:nvSpPr>
          <p:cNvPr id="14" name="矩形 3"/>
          <p:cNvSpPr>
            <a:spLocks noChangeArrowheads="1"/>
          </p:cNvSpPr>
          <p:nvPr/>
        </p:nvSpPr>
        <p:spPr bwMode="auto">
          <a:xfrm>
            <a:off x="39597" y="302666"/>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基於參考值秩的非參數估計</a:t>
            </a:r>
            <a:endParaRPr lang="zh-CN" altLang="en-US" sz="13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54802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基於參考值秩的非參數估計</a:t>
            </a:r>
            <a:endParaRPr lang="zh-CN" altLang="en-US" sz="1300" dirty="0">
              <a:solidFill>
                <a:srgbClr val="000000"/>
              </a:solidFill>
              <a:latin typeface="Times New Roman" pitchFamily="18" charset="0"/>
              <a:cs typeface="Times New Roman" pitchFamily="18" charset="0"/>
            </a:endParaRPr>
          </a:p>
        </p:txBody>
      </p:sp>
      <p:grpSp>
        <p:nvGrpSpPr>
          <p:cNvPr id="4" name="组合 3"/>
          <p:cNvGrpSpPr/>
          <p:nvPr/>
        </p:nvGrpSpPr>
        <p:grpSpPr>
          <a:xfrm>
            <a:off x="1458963" y="748242"/>
            <a:ext cx="8889940" cy="4982488"/>
            <a:chOff x="1444450" y="748242"/>
            <a:chExt cx="8889940" cy="4982488"/>
          </a:xfrm>
        </p:grpSpPr>
        <p:sp>
          <p:nvSpPr>
            <p:cNvPr id="39" name="Rectangle 14"/>
            <p:cNvSpPr>
              <a:spLocks noChangeArrowheads="1"/>
            </p:cNvSpPr>
            <p:nvPr/>
          </p:nvSpPr>
          <p:spPr bwMode="auto">
            <a:xfrm>
              <a:off x="1444454" y="1117574"/>
              <a:ext cx="8889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樣本百分位數的估計沒有統一的或約定俗成的定義形式，</a:t>
              </a:r>
              <a:r>
                <a:rPr lang="en-US" altLang="zh-CN" sz="1100" i="1" dirty="0">
                  <a:latin typeface="Times New Roman" pitchFamily="18" charset="0"/>
                  <a:cs typeface="Times New Roman" pitchFamily="18" charset="0"/>
                </a:rPr>
                <a:t>SAS</a:t>
              </a:r>
              <a:r>
                <a:rPr lang="en-US" altLang="zh-CN" sz="1200" dirty="0"/>
                <a:t> </a:t>
              </a:r>
              <a:r>
                <a:rPr lang="zh-CN" altLang="en-US" sz="1200" dirty="0"/>
                <a:t>統計軟件對 </a:t>
              </a:r>
              <a:r>
                <a:rPr lang="en-US" altLang="zh-CN" sz="1200" i="1" dirty="0">
                  <a:latin typeface="Times New Roman" pitchFamily="18" charset="0"/>
                  <a:cs typeface="Times New Roman" pitchFamily="18" charset="0"/>
                </a:rPr>
                <a:t>P</a:t>
              </a:r>
              <a:r>
                <a:rPr lang="en-US" altLang="zh-CN" sz="1200" dirty="0"/>
                <a:t> </a:t>
              </a:r>
              <a:r>
                <a:rPr lang="zh-CN" altLang="en-US" sz="1200" dirty="0"/>
                <a:t>百分位數的估計值給出了五種定義；</a:t>
              </a:r>
              <a:endParaRPr lang="en-US" altLang="zh-CN" sz="1200" dirty="0"/>
            </a:p>
          </p:txBody>
        </p:sp>
        <p:sp>
          <p:nvSpPr>
            <p:cNvPr id="11" name="Rectangle 14"/>
            <p:cNvSpPr>
              <a:spLocks noChangeArrowheads="1"/>
            </p:cNvSpPr>
            <p:nvPr/>
          </p:nvSpPr>
          <p:spPr bwMode="auto">
            <a:xfrm>
              <a:off x="1444459" y="748242"/>
              <a:ext cx="88899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若第 </a:t>
              </a:r>
              <a:r>
                <a:rPr lang="en-US" altLang="zh-CN" sz="1200" i="1" dirty="0">
                  <a:latin typeface="Times New Roman" pitchFamily="18" charset="0"/>
                  <a:cs typeface="Times New Roman" pitchFamily="18" charset="0"/>
                </a:rPr>
                <a:t>P</a:t>
              </a:r>
              <a:r>
                <a:rPr lang="en-US" altLang="zh-CN" sz="1200" dirty="0"/>
                <a:t> </a:t>
              </a:r>
              <a:r>
                <a:rPr lang="zh-CN" altLang="en-US" sz="1200" dirty="0"/>
                <a:t>百分位數或者第 </a:t>
              </a:r>
              <a:r>
                <a:rPr lang="en-US" altLang="zh-CN" sz="1200" i="1" dirty="0">
                  <a:latin typeface="Times New Roman" pitchFamily="18" charset="0"/>
                  <a:cs typeface="Times New Roman" pitchFamily="18" charset="0"/>
                </a:rPr>
                <a:t>P</a:t>
              </a:r>
              <a:r>
                <a:rPr lang="en-US" altLang="zh-CN" sz="1200" dirty="0"/>
                <a:t> </a:t>
              </a:r>
              <a:r>
                <a:rPr lang="zh-CN" altLang="en-US" sz="1200" dirty="0"/>
                <a:t>百分位數的估計值 </a:t>
              </a:r>
              <a:r>
                <a:rPr lang="en-US" altLang="zh-CN" sz="1200" i="1" dirty="0">
                  <a:latin typeface="Times New Roman" pitchFamily="18" charset="0"/>
                  <a:cs typeface="Times New Roman" pitchFamily="18" charset="0"/>
                </a:rPr>
                <a:t>F</a:t>
              </a:r>
              <a:r>
                <a:rPr lang="en-US" altLang="zh-CN" sz="1200" baseline="30000" dirty="0"/>
                <a:t>-1</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a:t>
              </a:r>
              <a:r>
                <a:rPr lang="en-US" altLang="zh-CN" sz="1200" dirty="0">
                  <a:latin typeface="Times New Roman" pitchFamily="18" charset="0"/>
                  <a:cs typeface="Times New Roman" pitchFamily="18" charset="0"/>
                </a:rPr>
                <a:t>)</a:t>
              </a:r>
              <a:r>
                <a:rPr lang="zh-CN" altLang="en-US" sz="1200" dirty="0"/>
                <a:t> 為 </a:t>
              </a:r>
              <a:r>
                <a:rPr lang="en-US" altLang="zh-CN" sz="1200" i="1" dirty="0" err="1">
                  <a:latin typeface="Times New Roman" pitchFamily="18" charset="0"/>
                  <a:cs typeface="Times New Roman" pitchFamily="18" charset="0"/>
                </a:rPr>
                <a:t>X</a:t>
              </a:r>
              <a:r>
                <a:rPr lang="en-US" altLang="zh-TW" sz="1200" i="1" baseline="-25000" dirty="0" err="1">
                  <a:latin typeface="Times New Roman" pitchFamily="18" charset="0"/>
                  <a:cs typeface="Times New Roman" pitchFamily="18" charset="0"/>
                </a:rPr>
                <a:t>ζ</a:t>
              </a:r>
              <a:r>
                <a:rPr lang="en-US" altLang="zh-TW" sz="1200" i="1" dirty="0"/>
                <a:t> </a:t>
              </a:r>
              <a:r>
                <a:rPr lang="zh-CN" altLang="en-US" sz="1200" dirty="0"/>
                <a:t>，則 </a:t>
              </a:r>
              <a:r>
                <a:rPr lang="en-US" altLang="zh-TW" sz="1200" i="1" dirty="0">
                  <a:latin typeface="Times New Roman" pitchFamily="18" charset="0"/>
                  <a:cs typeface="Times New Roman" pitchFamily="18" charset="0"/>
                </a:rPr>
                <a:t>ζ</a:t>
              </a:r>
              <a:r>
                <a:rPr lang="en-US" altLang="zh-TW" sz="1200" dirty="0"/>
                <a:t> </a:t>
              </a:r>
              <a:r>
                <a:rPr lang="zh-CN" altLang="en-US" sz="1200" dirty="0"/>
                <a:t>近似等於 </a:t>
              </a:r>
              <a:r>
                <a:rPr lang="en-US" altLang="zh-CN" sz="1200" i="1" dirty="0" err="1">
                  <a:latin typeface="Times New Roman" pitchFamily="18" charset="0"/>
                  <a:cs typeface="Times New Roman" pitchFamily="18" charset="0"/>
                </a:rPr>
                <a:t>n</a:t>
              </a:r>
              <a:r>
                <a:rPr lang="en-US" altLang="zh-CN" sz="1000" dirty="0" err="1">
                  <a:latin typeface="Times New Roman" pitchFamily="18" charset="0"/>
                  <a:cs typeface="Times New Roman" pitchFamily="18" charset="0"/>
                </a:rPr>
                <a:t>×</a:t>
              </a:r>
              <a:r>
                <a:rPr lang="en-US" altLang="zh-CN" sz="1000" i="1" dirty="0" err="1">
                  <a:latin typeface="Times New Roman" pitchFamily="18" charset="0"/>
                  <a:cs typeface="Times New Roman" pitchFamily="18" charset="0"/>
                </a:rPr>
                <a:t>P</a:t>
              </a:r>
              <a:r>
                <a:rPr lang="en-US" altLang="zh-CN" sz="1200" dirty="0"/>
                <a:t> </a:t>
              </a:r>
              <a:r>
                <a:rPr lang="zh-CN" altLang="en-US" sz="1200" dirty="0"/>
                <a:t>，當 </a:t>
              </a:r>
              <a:r>
                <a:rPr lang="en-US" altLang="zh-CN" sz="1200" i="1" dirty="0">
                  <a:latin typeface="Times New Roman" pitchFamily="18" charset="0"/>
                  <a:cs typeface="Times New Roman" pitchFamily="18" charset="0"/>
                </a:rPr>
                <a:t>n</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a:t>
              </a:r>
              <a:r>
                <a:rPr lang="en-US" altLang="zh-CN" sz="1200" dirty="0"/>
                <a:t> </a:t>
              </a:r>
              <a:r>
                <a:rPr lang="zh-CN" altLang="en-US" sz="1200" dirty="0"/>
                <a:t>時，</a:t>
              </a:r>
              <a:r>
                <a:rPr lang="en-US" altLang="zh-TW" sz="1200" i="1" dirty="0">
                  <a:latin typeface="Times New Roman" pitchFamily="18" charset="0"/>
                  <a:cs typeface="Times New Roman" pitchFamily="18" charset="0"/>
                </a:rPr>
                <a:t>ζ</a:t>
              </a:r>
              <a:r>
                <a:rPr lang="en-US" altLang="zh-TW"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n </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P </a:t>
              </a:r>
              <a:r>
                <a:rPr lang="zh-CN" altLang="en-US" sz="1200" dirty="0"/>
                <a:t>；</a:t>
              </a:r>
              <a:endParaRPr lang="en-US" altLang="zh-CN" sz="1200" dirty="0"/>
            </a:p>
          </p:txBody>
        </p:sp>
        <p:sp>
          <p:nvSpPr>
            <p:cNvPr id="17" name="Rectangle 14"/>
            <p:cNvSpPr>
              <a:spLocks noChangeArrowheads="1"/>
            </p:cNvSpPr>
            <p:nvPr/>
          </p:nvSpPr>
          <p:spPr bwMode="auto">
            <a:xfrm>
              <a:off x="1444452" y="3474427"/>
              <a:ext cx="88899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假設取</a:t>
              </a:r>
              <a:r>
                <a:rPr lang="en-US" altLang="zh-CN" sz="1100" dirty="0"/>
                <a:t>120</a:t>
              </a:r>
              <a:r>
                <a:rPr lang="zh-CN" altLang="en-US" sz="1200" dirty="0"/>
                <a:t>例參考值，</a:t>
              </a:r>
              <a:r>
                <a:rPr lang="zh-CN" altLang="en-US" sz="1200" dirty="0">
                  <a:solidFill>
                    <a:srgbClr val="000000"/>
                  </a:solidFill>
                  <a:latin typeface="Times New Roman" pitchFamily="18" charset="0"/>
                  <a:cs typeface="Times New Roman" pitchFamily="18" charset="0"/>
                </a:rPr>
                <a:t>計算包含 </a:t>
              </a:r>
              <a:r>
                <a:rPr lang="en-US" altLang="zh-CN" sz="1200" dirty="0">
                  <a:solidFill>
                    <a:srgbClr val="000000"/>
                  </a:solidFill>
                  <a:latin typeface="Times New Roman" pitchFamily="18" charset="0"/>
                  <a:cs typeface="Times New Roman" pitchFamily="18" charset="0"/>
                </a:rPr>
                <a:t>95%(</a:t>
              </a:r>
              <a:r>
                <a:rPr lang="el-GR" altLang="zh-CN" sz="1200" i="1" dirty="0">
                  <a:solidFill>
                    <a:srgbClr val="000000"/>
                  </a:solidFill>
                  <a:latin typeface="Times New Roman" pitchFamily="18" charset="0"/>
                  <a:ea typeface="宋体"/>
                  <a:cs typeface="Times New Roman" pitchFamily="18" charset="0"/>
                </a:rPr>
                <a:t>α</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的參考區間，則上、下限分別應為 </a:t>
              </a:r>
              <a:r>
                <a:rPr lang="en-US" altLang="zh-CN" sz="1100" dirty="0"/>
                <a:t>2.5% </a:t>
              </a:r>
              <a:r>
                <a:rPr lang="zh-CN" altLang="en-US" sz="1200" dirty="0"/>
                <a:t>和 </a:t>
              </a:r>
              <a:r>
                <a:rPr lang="en-US" altLang="zh-CN" sz="1100" dirty="0"/>
                <a:t>97.5% </a:t>
              </a:r>
              <a:r>
                <a:rPr lang="zh-CN" altLang="en-US" sz="1100" dirty="0"/>
                <a:t>百</a:t>
              </a:r>
              <a:r>
                <a:rPr lang="zh-CN" altLang="en-US" sz="1200" dirty="0"/>
                <a:t>分位數的估計值；若</a:t>
              </a:r>
              <a:r>
                <a:rPr lang="zh-CN" altLang="en-US" sz="1200" dirty="0">
                  <a:solidFill>
                    <a:srgbClr val="000000"/>
                  </a:solidFill>
                </a:rPr>
                <a:t>以 定義五</a:t>
              </a:r>
              <a:r>
                <a:rPr lang="en-US" altLang="zh-CN" sz="1200" dirty="0">
                  <a:solidFill>
                    <a:srgbClr val="000000"/>
                  </a:solidFill>
                </a:rPr>
                <a:t> </a:t>
              </a:r>
              <a:r>
                <a:rPr lang="zh-CN" altLang="en-US" sz="1200" dirty="0">
                  <a:solidFill>
                    <a:srgbClr val="000000"/>
                  </a:solidFill>
                </a:rPr>
                <a:t>的形式為例，則 </a:t>
              </a:r>
              <a:r>
                <a:rPr lang="en-US" altLang="zh-CN" sz="1100" dirty="0">
                  <a:solidFill>
                    <a:srgbClr val="000000"/>
                  </a:solidFill>
                </a:rPr>
                <a:t>2.5% </a:t>
              </a:r>
              <a:r>
                <a:rPr lang="zh-CN" altLang="en-US" sz="1200" dirty="0">
                  <a:solidFill>
                    <a:srgbClr val="000000"/>
                  </a:solidFill>
                </a:rPr>
                <a:t>和 </a:t>
              </a:r>
              <a:r>
                <a:rPr lang="en-US" altLang="zh-CN" sz="1100" dirty="0">
                  <a:solidFill>
                    <a:srgbClr val="000000"/>
                  </a:solidFill>
                </a:rPr>
                <a:t>97.5% </a:t>
              </a:r>
              <a:r>
                <a:rPr lang="zh-CN" altLang="en-US" sz="1100" dirty="0">
                  <a:solidFill>
                    <a:srgbClr val="000000"/>
                  </a:solidFill>
                </a:rPr>
                <a:t>百</a:t>
              </a:r>
              <a:r>
                <a:rPr lang="zh-CN" altLang="en-US" sz="1200" dirty="0">
                  <a:solidFill>
                    <a:srgbClr val="000000"/>
                  </a:solidFill>
                </a:rPr>
                <a:t>分位數的估計值分別為：</a:t>
              </a:r>
              <a:endParaRPr lang="en-US" altLang="zh-CN" sz="1200" dirty="0"/>
            </a:p>
          </p:txBody>
        </p:sp>
        <p:grpSp>
          <p:nvGrpSpPr>
            <p:cNvPr id="3" name="组合 2"/>
            <p:cNvGrpSpPr/>
            <p:nvPr/>
          </p:nvGrpSpPr>
          <p:grpSpPr>
            <a:xfrm>
              <a:off x="1444459" y="1762815"/>
              <a:ext cx="8889927" cy="558800"/>
              <a:chOff x="1650045" y="1762815"/>
              <a:chExt cx="8889927" cy="558800"/>
            </a:xfrm>
          </p:grpSpPr>
          <p:sp>
            <p:nvSpPr>
              <p:cNvPr id="14" name="Rectangle 14"/>
              <p:cNvSpPr>
                <a:spLocks noChangeArrowheads="1"/>
              </p:cNvSpPr>
              <p:nvPr/>
            </p:nvSpPr>
            <p:spPr bwMode="auto">
              <a:xfrm>
                <a:off x="1650045" y="1830661"/>
                <a:ext cx="88899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TW" altLang="en-US" sz="1200" dirty="0"/>
                  <a:t>       </a:t>
                </a:r>
                <a:r>
                  <a:rPr lang="zh-CN" altLang="en-US" sz="1200" dirty="0"/>
                  <a:t>定義 四</a:t>
                </a:r>
                <a:r>
                  <a:rPr lang="en-US" altLang="zh-CN" sz="1200" dirty="0"/>
                  <a:t> </a:t>
                </a:r>
                <a:r>
                  <a:rPr lang="zh-CN" altLang="en-US" sz="1200" dirty="0"/>
                  <a:t>：                                                                         ，  </a:t>
                </a:r>
                <a:r>
                  <a:rPr lang="zh-CN" altLang="en-US" sz="1200" dirty="0">
                    <a:solidFill>
                      <a:srgbClr val="000000"/>
                    </a:solidFill>
                  </a:rPr>
                  <a:t>其中</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j+r</a:t>
                </a:r>
                <a:r>
                  <a:rPr lang="en-US" altLang="zh-CN" sz="1200" dirty="0">
                    <a:solidFill>
                      <a:srgbClr val="000000"/>
                    </a:solidFill>
                  </a:rPr>
                  <a:t> </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n</a:t>
                </a:r>
                <a:r>
                  <a:rPr lang="en-US" altLang="zh-CN" sz="1000" dirty="0" err="1">
                    <a:solidFill>
                      <a:srgbClr val="000000"/>
                    </a:solidFill>
                    <a:latin typeface="Times New Roman" pitchFamily="18" charset="0"/>
                    <a:cs typeface="Times New Roman" pitchFamily="18" charset="0"/>
                  </a:rPr>
                  <a:t>×</a:t>
                </a:r>
                <a:r>
                  <a:rPr lang="en-US" altLang="zh-CN" sz="1000" i="1" dirty="0" err="1">
                    <a:solidFill>
                      <a:srgbClr val="000000"/>
                    </a:solidFill>
                    <a:latin typeface="Times New Roman" pitchFamily="18" charset="0"/>
                    <a:cs typeface="Times New Roman" pitchFamily="18" charset="0"/>
                  </a:rPr>
                  <a:t>P</a:t>
                </a:r>
                <a:r>
                  <a:rPr lang="en-US" altLang="zh-CN" sz="1200" dirty="0">
                    <a:solidFill>
                      <a:srgbClr val="000000"/>
                    </a:solidFill>
                  </a:rPr>
                  <a:t> </a:t>
                </a:r>
                <a:r>
                  <a:rPr lang="zh-CN" altLang="en-US" sz="1200" dirty="0">
                    <a:solidFill>
                      <a:srgbClr val="000000"/>
                    </a:solidFill>
                  </a:rPr>
                  <a:t>，</a:t>
                </a:r>
                <a:r>
                  <a:rPr lang="en-US" altLang="zh-CN" sz="1200" i="1" dirty="0">
                    <a:solidFill>
                      <a:srgbClr val="000000"/>
                    </a:solidFill>
                    <a:latin typeface="Times New Roman" pitchFamily="18" charset="0"/>
                    <a:cs typeface="Times New Roman" pitchFamily="18" charset="0"/>
                  </a:rPr>
                  <a:t>j</a:t>
                </a:r>
                <a:r>
                  <a:rPr lang="en-US" altLang="zh-CN" sz="1200" dirty="0">
                    <a:solidFill>
                      <a:srgbClr val="000000"/>
                    </a:solidFill>
                  </a:rPr>
                  <a:t> </a:t>
                </a:r>
                <a:r>
                  <a:rPr lang="zh-CN" altLang="en-US" sz="1200" dirty="0">
                    <a:solidFill>
                      <a:srgbClr val="000000"/>
                    </a:solidFill>
                  </a:rPr>
                  <a:t>為</a:t>
                </a:r>
                <a:r>
                  <a:rPr lang="en-US" altLang="zh-CN" sz="1200" dirty="0">
                    <a:solidFill>
                      <a:srgbClr val="000000"/>
                    </a:solidFill>
                  </a:rPr>
                  <a:t> </a:t>
                </a:r>
                <a:r>
                  <a:rPr lang="en-US" altLang="zh-CN" sz="1200" i="1" dirty="0" err="1">
                    <a:solidFill>
                      <a:srgbClr val="000000"/>
                    </a:solidFill>
                    <a:latin typeface="Times New Roman" pitchFamily="18" charset="0"/>
                    <a:cs typeface="Times New Roman" pitchFamily="18" charset="0"/>
                  </a:rPr>
                  <a:t>n</a:t>
                </a:r>
                <a:r>
                  <a:rPr lang="en-US" altLang="zh-CN" sz="1000" dirty="0" err="1">
                    <a:solidFill>
                      <a:srgbClr val="000000"/>
                    </a:solidFill>
                    <a:latin typeface="Times New Roman" pitchFamily="18" charset="0"/>
                    <a:cs typeface="Times New Roman" pitchFamily="18" charset="0"/>
                  </a:rPr>
                  <a:t>×</a:t>
                </a:r>
                <a:r>
                  <a:rPr lang="en-US" altLang="zh-CN" sz="1000" i="1" dirty="0" err="1">
                    <a:solidFill>
                      <a:srgbClr val="000000"/>
                    </a:solidFill>
                    <a:latin typeface="Times New Roman" pitchFamily="18" charset="0"/>
                    <a:cs typeface="Times New Roman" pitchFamily="18" charset="0"/>
                  </a:rPr>
                  <a:t>P</a:t>
                </a:r>
                <a:r>
                  <a:rPr lang="en-US" altLang="zh-CN" sz="1000" i="1" dirty="0">
                    <a:solidFill>
                      <a:srgbClr val="000000"/>
                    </a:solidFill>
                    <a:latin typeface="Times New Roman" pitchFamily="18" charset="0"/>
                    <a:cs typeface="Times New Roman" pitchFamily="18" charset="0"/>
                  </a:rPr>
                  <a:t> </a:t>
                </a:r>
                <a:r>
                  <a:rPr lang="zh-CN" altLang="en-US" sz="1200" dirty="0">
                    <a:solidFill>
                      <a:srgbClr val="000000"/>
                    </a:solidFill>
                  </a:rPr>
                  <a:t>的整數部分，</a:t>
                </a:r>
                <a:r>
                  <a:rPr lang="en-US" altLang="zh-CN" sz="1200" i="1" dirty="0">
                    <a:solidFill>
                      <a:srgbClr val="000000"/>
                    </a:solidFill>
                    <a:latin typeface="Times New Roman" pitchFamily="18" charset="0"/>
                    <a:cs typeface="Times New Roman" pitchFamily="18" charset="0"/>
                  </a:rPr>
                  <a:t>r</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為</a:t>
                </a:r>
                <a:r>
                  <a:rPr lang="en-US" altLang="zh-CN" sz="1200" dirty="0">
                    <a:solidFill>
                      <a:srgbClr val="000000"/>
                    </a:solidFill>
                    <a:latin typeface="Times New Roman" pitchFamily="18" charset="0"/>
                    <a:cs typeface="Times New Roman" pitchFamily="18" charset="0"/>
                  </a:rPr>
                  <a:t> </a:t>
                </a:r>
                <a:r>
                  <a:rPr lang="en-US" altLang="zh-CN" sz="1200" i="1" dirty="0" err="1">
                    <a:solidFill>
                      <a:srgbClr val="000000"/>
                    </a:solidFill>
                    <a:latin typeface="Times New Roman" pitchFamily="18" charset="0"/>
                    <a:cs typeface="Times New Roman" pitchFamily="18" charset="0"/>
                  </a:rPr>
                  <a:t>n</a:t>
                </a:r>
                <a:r>
                  <a:rPr lang="en-US" altLang="zh-CN" sz="1000" dirty="0" err="1">
                    <a:solidFill>
                      <a:srgbClr val="000000"/>
                    </a:solidFill>
                    <a:latin typeface="Times New Roman" pitchFamily="18" charset="0"/>
                    <a:cs typeface="Times New Roman" pitchFamily="18" charset="0"/>
                  </a:rPr>
                  <a:t>×</a:t>
                </a:r>
                <a:r>
                  <a:rPr lang="en-US" altLang="zh-CN" sz="1000" i="1" dirty="0" err="1">
                    <a:solidFill>
                      <a:srgbClr val="000000"/>
                    </a:solidFill>
                    <a:latin typeface="Times New Roman" pitchFamily="18" charset="0"/>
                    <a:cs typeface="Times New Roman" pitchFamily="18" charset="0"/>
                  </a:rPr>
                  <a:t>P</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rPr>
                  <a:t>的餘數部分；</a:t>
                </a:r>
                <a:endParaRPr lang="en-US" altLang="zh-CN" sz="1200"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143958787"/>
                  </p:ext>
                </p:extLst>
              </p:nvPr>
            </p:nvGraphicFramePr>
            <p:xfrm>
              <a:off x="3250854" y="1762815"/>
              <a:ext cx="2133600" cy="558800"/>
            </p:xfrm>
            <a:graphic>
              <a:graphicData uri="http://schemas.openxmlformats.org/presentationml/2006/ole">
                <mc:AlternateContent xmlns:mc="http://schemas.openxmlformats.org/markup-compatibility/2006">
                  <mc:Choice xmlns:v="urn:schemas-microsoft-com:vml" Requires="v">
                    <p:oleObj name="Equation" r:id="rId3" imgW="2133600" imgH="558800" progId="">
                      <p:embed/>
                    </p:oleObj>
                  </mc:Choice>
                  <mc:Fallback>
                    <p:oleObj name="Equation" r:id="rId3" imgW="2133600" imgH="558800" progId="">
                      <p:embed/>
                      <p:pic>
                        <p:nvPicPr>
                          <p:cNvPr id="0" name="Picture 136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0854" y="1762815"/>
                            <a:ext cx="2133600"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组合 4"/>
            <p:cNvGrpSpPr/>
            <p:nvPr/>
          </p:nvGrpSpPr>
          <p:grpSpPr>
            <a:xfrm>
              <a:off x="1444455" y="2485709"/>
              <a:ext cx="8889932" cy="369332"/>
              <a:chOff x="1763555" y="3646829"/>
              <a:chExt cx="8889932" cy="369332"/>
            </a:xfrm>
          </p:grpSpPr>
          <p:sp>
            <p:nvSpPr>
              <p:cNvPr id="15" name="Rectangle 14"/>
              <p:cNvSpPr>
                <a:spLocks noChangeArrowheads="1"/>
              </p:cNvSpPr>
              <p:nvPr/>
            </p:nvSpPr>
            <p:spPr bwMode="auto">
              <a:xfrm>
                <a:off x="1763555" y="3646829"/>
                <a:ext cx="88899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TW" altLang="en-US" sz="1200" dirty="0"/>
                  <a:t>       </a:t>
                </a:r>
                <a:r>
                  <a:rPr lang="zh-CN" altLang="en-US" sz="1200" dirty="0"/>
                  <a:t>定義 五</a:t>
                </a:r>
                <a:r>
                  <a:rPr lang="en-US" altLang="zh-CN" sz="1200" dirty="0"/>
                  <a:t> </a:t>
                </a:r>
                <a:r>
                  <a:rPr lang="zh-CN" altLang="en-US" sz="1200" dirty="0"/>
                  <a:t>：                                                                         ，   </a:t>
                </a:r>
                <a:r>
                  <a:rPr lang="en-US" altLang="zh-CN" sz="1200" i="1" dirty="0">
                    <a:solidFill>
                      <a:srgbClr val="000000"/>
                    </a:solidFill>
                    <a:latin typeface="Times New Roman" pitchFamily="18" charset="0"/>
                    <a:cs typeface="Times New Roman" pitchFamily="18" charset="0"/>
                  </a:rPr>
                  <a:t>j</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n </a:t>
                </a:r>
                <a:r>
                  <a:rPr lang="en-US" altLang="zh-CN" sz="1100" dirty="0">
                    <a:solidFill>
                      <a:srgbClr val="000000"/>
                    </a:solidFill>
                  </a:rPr>
                  <a:t>+</a:t>
                </a:r>
                <a:r>
                  <a:rPr lang="en-US" altLang="zh-CN" sz="1200" dirty="0">
                    <a:solidFill>
                      <a:srgbClr val="000000"/>
                    </a:solidFill>
                  </a:rPr>
                  <a:t> </a:t>
                </a:r>
                <a:r>
                  <a:rPr lang="en-US" altLang="zh-CN" sz="1000" dirty="0">
                    <a:solidFill>
                      <a:srgbClr val="000000"/>
                    </a:solidFill>
                  </a:rPr>
                  <a:t>1</a:t>
                </a:r>
                <a:r>
                  <a:rPr lang="en-US" altLang="zh-CN" sz="1200" dirty="0">
                    <a:solidFill>
                      <a:srgbClr val="000000"/>
                    </a:solidFill>
                    <a:latin typeface="Times New Roman" pitchFamily="18" charset="0"/>
                    <a:cs typeface="Times New Roman" pitchFamily="18" charset="0"/>
                  </a:rPr>
                  <a:t>)</a:t>
                </a:r>
                <a:r>
                  <a:rPr lang="en-US" altLang="zh-CN" sz="1200" dirty="0">
                    <a:solidFill>
                      <a:srgbClr val="000000"/>
                    </a:solidFill>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a:t>
                </a:r>
                <a:r>
                  <a:rPr lang="en-US" altLang="zh-CN" sz="1200" dirty="0">
                    <a:solidFill>
                      <a:srgbClr val="000000"/>
                    </a:solidFill>
                  </a:rPr>
                  <a:t> </a:t>
                </a:r>
                <a:r>
                  <a:rPr lang="zh-CN" altLang="en-US" sz="1200" dirty="0">
                    <a:solidFill>
                      <a:srgbClr val="000000"/>
                    </a:solidFill>
                  </a:rPr>
                  <a:t>，</a:t>
                </a:r>
                <a:r>
                  <a:rPr lang="en-US" altLang="zh-CN" sz="1200" i="1" dirty="0">
                    <a:solidFill>
                      <a:srgbClr val="000000"/>
                    </a:solidFill>
                    <a:latin typeface="Times New Roman" pitchFamily="18" charset="0"/>
                    <a:cs typeface="Times New Roman" pitchFamily="18" charset="0"/>
                  </a:rPr>
                  <a:t>r</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n</a:t>
                </a:r>
                <a:r>
                  <a:rPr lang="en-US" altLang="zh-CN" sz="1200" dirty="0">
                    <a:solidFill>
                      <a:srgbClr val="000000"/>
                    </a:solidFill>
                  </a:rPr>
                  <a:t> </a:t>
                </a:r>
                <a:r>
                  <a:rPr lang="en-US" altLang="zh-CN" sz="1100" dirty="0">
                    <a:solidFill>
                      <a:srgbClr val="000000"/>
                    </a:solidFill>
                  </a:rPr>
                  <a:t>+</a:t>
                </a:r>
                <a:r>
                  <a:rPr lang="en-US" altLang="zh-CN" sz="1200" dirty="0">
                    <a:solidFill>
                      <a:srgbClr val="000000"/>
                    </a:solidFill>
                  </a:rPr>
                  <a:t> </a:t>
                </a:r>
                <a:r>
                  <a:rPr lang="en-US" altLang="zh-CN" sz="1000" dirty="0">
                    <a:solidFill>
                      <a:srgbClr val="000000"/>
                    </a:solidFill>
                  </a:rPr>
                  <a:t>1</a:t>
                </a:r>
                <a:r>
                  <a:rPr lang="en-US" altLang="zh-CN" sz="1200" dirty="0">
                    <a:solidFill>
                      <a:srgbClr val="000000"/>
                    </a:solidFill>
                    <a:latin typeface="Times New Roman" pitchFamily="18" charset="0"/>
                    <a:cs typeface="Times New Roman" pitchFamily="18" charset="0"/>
                  </a:rPr>
                  <a:t>)</a:t>
                </a:r>
                <a:r>
                  <a:rPr lang="en-US" altLang="zh-CN" sz="1200" dirty="0">
                    <a:solidFill>
                      <a:srgbClr val="000000"/>
                    </a:solidFill>
                  </a:rPr>
                  <a:t> </a:t>
                </a:r>
                <a:r>
                  <a:rPr lang="en-US" altLang="zh-CN" sz="1000" dirty="0">
                    <a:solidFill>
                      <a:srgbClr val="000000"/>
                    </a:solidFill>
                    <a:latin typeface="Times New Roman" pitchFamily="18" charset="0"/>
                    <a:cs typeface="Times New Roman" pitchFamily="18" charset="0"/>
                  </a:rPr>
                  <a:t>× </a:t>
                </a:r>
                <a:r>
                  <a:rPr lang="en-US" altLang="zh-CN" sz="1000" i="1" dirty="0">
                    <a:solidFill>
                      <a:srgbClr val="000000"/>
                    </a:solidFill>
                    <a:latin typeface="Times New Roman" pitchFamily="18" charset="0"/>
                    <a:cs typeface="Times New Roman" pitchFamily="18" charset="0"/>
                  </a:rPr>
                  <a:t>P </a:t>
                </a:r>
                <a:r>
                  <a:rPr lang="en-US" altLang="zh-CN" sz="1000" dirty="0">
                    <a:solidFill>
                      <a:srgbClr val="000000"/>
                    </a:solidFill>
                    <a:latin typeface="Times New Roman" pitchFamily="18" charset="0"/>
                    <a:cs typeface="Times New Roman" pitchFamily="18" charset="0"/>
                  </a:rPr>
                  <a:t>–</a:t>
                </a:r>
                <a:r>
                  <a:rPr lang="en-US" altLang="zh-CN" sz="1200" dirty="0">
                    <a:solidFill>
                      <a:srgbClr val="000000"/>
                    </a:solidFill>
                    <a:latin typeface="Times New Roman" pitchFamily="18" charset="0"/>
                    <a:cs typeface="Times New Roman" pitchFamily="18" charset="0"/>
                  </a:rPr>
                  <a:t> </a:t>
                </a:r>
                <a:r>
                  <a:rPr lang="en-US" altLang="zh-CN" sz="1200" i="1" dirty="0">
                    <a:solidFill>
                      <a:srgbClr val="000000"/>
                    </a:solidFill>
                    <a:latin typeface="Times New Roman" pitchFamily="18" charset="0"/>
                    <a:cs typeface="Times New Roman" pitchFamily="18" charset="0"/>
                  </a:rPr>
                  <a:t>j</a:t>
                </a:r>
                <a:r>
                  <a:rPr lang="zh-CN" altLang="en-US" sz="1200" dirty="0">
                    <a:solidFill>
                      <a:srgbClr val="000000"/>
                    </a:solidFill>
                  </a:rPr>
                  <a:t> ，且 </a:t>
                </a:r>
                <a:r>
                  <a:rPr lang="en-US" altLang="zh-CN" sz="1200" i="1" dirty="0">
                    <a:solidFill>
                      <a:srgbClr val="000000"/>
                    </a:solidFill>
                    <a:latin typeface="Times New Roman" pitchFamily="18" charset="0"/>
                    <a:cs typeface="Times New Roman" pitchFamily="18" charset="0"/>
                  </a:rPr>
                  <a:t>X</a:t>
                </a:r>
                <a:r>
                  <a:rPr lang="en-US" altLang="zh-CN" sz="1200" baseline="-25000" dirty="0">
                    <a:solidFill>
                      <a:srgbClr val="000000"/>
                    </a:solidFill>
                    <a:latin typeface="Times New Roman" pitchFamily="18" charset="0"/>
                    <a:cs typeface="Times New Roman" pitchFamily="18" charset="0"/>
                  </a:rPr>
                  <a:t>(n+1)</a:t>
                </a:r>
                <a:r>
                  <a:rPr lang="en-US" altLang="zh-CN" sz="1200" dirty="0">
                    <a:solidFill>
                      <a:srgbClr val="000000"/>
                    </a:solidFill>
                    <a:latin typeface="Times New Roman" pitchFamily="18" charset="0"/>
                    <a:cs typeface="Times New Roman" pitchFamily="18" charset="0"/>
                  </a:rPr>
                  <a:t> ≡ </a:t>
                </a:r>
                <a:r>
                  <a:rPr lang="en-US" altLang="zh-CN" sz="1200" i="1" dirty="0">
                    <a:solidFill>
                      <a:srgbClr val="000000"/>
                    </a:solidFill>
                    <a:latin typeface="Times New Roman" pitchFamily="18" charset="0"/>
                    <a:cs typeface="Times New Roman" pitchFamily="18" charset="0"/>
                  </a:rPr>
                  <a:t>X</a:t>
                </a:r>
                <a:r>
                  <a:rPr lang="en-US" altLang="zh-CN" sz="1200" baseline="-25000" dirty="0">
                    <a:solidFill>
                      <a:srgbClr val="000000"/>
                    </a:solidFill>
                    <a:latin typeface="Times New Roman" pitchFamily="18" charset="0"/>
                    <a:cs typeface="Times New Roman" pitchFamily="18" charset="0"/>
                  </a:rPr>
                  <a:t>(n)</a:t>
                </a:r>
                <a:r>
                  <a:rPr lang="en-US" altLang="zh-CN" sz="1200" dirty="0"/>
                  <a:t>  </a:t>
                </a:r>
                <a:r>
                  <a:rPr lang="zh-CN" altLang="en-US" sz="1200" dirty="0"/>
                  <a:t>；</a:t>
                </a:r>
                <a:endParaRPr lang="en-US" altLang="zh-CN" sz="1200" baseline="-25000" dirty="0">
                  <a:solidFill>
                    <a:srgbClr val="000000"/>
                  </a:solidFill>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378760087"/>
                  </p:ext>
                </p:extLst>
              </p:nvPr>
            </p:nvGraphicFramePr>
            <p:xfrm>
              <a:off x="3365729" y="3742481"/>
              <a:ext cx="1955800" cy="266700"/>
            </p:xfrm>
            <a:graphic>
              <a:graphicData uri="http://schemas.openxmlformats.org/presentationml/2006/ole">
                <mc:AlternateContent xmlns:mc="http://schemas.openxmlformats.org/markup-compatibility/2006">
                  <mc:Choice xmlns:v="urn:schemas-microsoft-com:vml" Requires="v">
                    <p:oleObj name="Equation" r:id="rId5" imgW="1954951" imgH="266584" progId="">
                      <p:embed/>
                    </p:oleObj>
                  </mc:Choice>
                  <mc:Fallback>
                    <p:oleObj name="Equation" r:id="rId5" imgW="1954951" imgH="266584" progId="">
                      <p:embed/>
                      <p:pic>
                        <p:nvPicPr>
                          <p:cNvPr id="0" name="Picture 1367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29" y="3742481"/>
                            <a:ext cx="19558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1" name="Rectangle 14"/>
            <p:cNvSpPr>
              <a:spLocks noChangeArrowheads="1"/>
            </p:cNvSpPr>
            <p:nvPr/>
          </p:nvSpPr>
          <p:spPr bwMode="auto">
            <a:xfrm>
              <a:off x="1444450" y="5084399"/>
              <a:ext cx="88899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非參數百分位數估計相對於基於正態分佈的參數估計有更好的穩健性，且不受概率分佈形態的影響，計算起來也比較簡單，所以使用更為廣泛，但是需要注意的非參數估計的一個特點，在樣本含量比較小的時候檢驗效率相對較低，置信區間可能會更寬一些；</a:t>
              </a:r>
              <a:endParaRPr lang="en-US" altLang="zh-CN" sz="1200" dirty="0"/>
            </a:p>
          </p:txBody>
        </p:sp>
        <p:sp>
          <p:nvSpPr>
            <p:cNvPr id="22" name="Rectangle 14"/>
            <p:cNvSpPr>
              <a:spLocks noChangeArrowheads="1"/>
            </p:cNvSpPr>
            <p:nvPr/>
          </p:nvSpPr>
          <p:spPr bwMode="auto">
            <a:xfrm>
              <a:off x="1444459" y="3122631"/>
              <a:ext cx="8889927"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en-US" altLang="zh-CN" sz="1100" i="1" dirty="0">
                  <a:latin typeface="Times New Roman" pitchFamily="18" charset="0"/>
                  <a:cs typeface="Times New Roman" pitchFamily="18" charset="0"/>
                </a:rPr>
                <a:t>Harris</a:t>
              </a:r>
              <a:r>
                <a:rPr lang="en-US" altLang="zh-CN" sz="1200" dirty="0"/>
                <a:t> </a:t>
              </a:r>
              <a:r>
                <a:rPr lang="zh-CN" altLang="en-US" sz="1200" dirty="0"/>
                <a:t>和 </a:t>
              </a:r>
              <a:r>
                <a:rPr lang="en-US" altLang="zh-CN" sz="1100" i="1" dirty="0">
                  <a:latin typeface="Times New Roman" pitchFamily="18" charset="0"/>
                  <a:cs typeface="Times New Roman" pitchFamily="18" charset="0"/>
                </a:rPr>
                <a:t>Boyd</a:t>
              </a:r>
              <a:r>
                <a:rPr lang="en-US" altLang="zh-CN" sz="1200" dirty="0"/>
                <a:t> </a:t>
              </a:r>
              <a:r>
                <a:rPr lang="zh-CN" altLang="en-US" sz="1200" dirty="0"/>
                <a:t>以及 </a:t>
              </a:r>
              <a:r>
                <a:rPr lang="en-US" altLang="zh-CN" sz="1100" i="1" dirty="0">
                  <a:latin typeface="Times New Roman" pitchFamily="18" charset="0"/>
                  <a:cs typeface="Times New Roman" pitchFamily="18" charset="0"/>
                </a:rPr>
                <a:t>CLSI</a:t>
              </a:r>
              <a:r>
                <a:rPr lang="en-US" altLang="zh-CN" sz="1200" dirty="0">
                  <a:latin typeface="Times New Roman" pitchFamily="18" charset="0"/>
                  <a:cs typeface="Times New Roman" pitchFamily="18" charset="0"/>
                </a:rPr>
                <a:t> </a:t>
              </a:r>
              <a:r>
                <a:rPr lang="zh-CN" altLang="en-US" sz="1200" dirty="0"/>
                <a:t>指南推薦的形式與「定義五」相同，但「定義四」的形式計算起來比較簡單，也有很多使用；</a:t>
              </a:r>
              <a:endParaRPr lang="en-US" altLang="zh-CN" sz="1200" dirty="0"/>
            </a:p>
          </p:txBody>
        </p:sp>
        <p:grpSp>
          <p:nvGrpSpPr>
            <p:cNvPr id="9" name="组合 8"/>
            <p:cNvGrpSpPr/>
            <p:nvPr/>
          </p:nvGrpSpPr>
          <p:grpSpPr>
            <a:xfrm>
              <a:off x="1444459" y="4337458"/>
              <a:ext cx="8222270" cy="533400"/>
              <a:chOff x="1763559" y="4634137"/>
              <a:chExt cx="8222270" cy="533400"/>
            </a:xfrm>
          </p:grpSpPr>
          <p:sp>
            <p:nvSpPr>
              <p:cNvPr id="23" name="Rectangle 14"/>
              <p:cNvSpPr>
                <a:spLocks noChangeArrowheads="1"/>
              </p:cNvSpPr>
              <p:nvPr/>
            </p:nvSpPr>
            <p:spPr bwMode="auto">
              <a:xfrm>
                <a:off x="1763559" y="4707208"/>
                <a:ext cx="8222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                                                                                        ；</a:t>
                </a:r>
                <a:endParaRPr lang="en-US" altLang="zh-CN" sz="1200" dirty="0"/>
              </a:p>
            </p:txBody>
          </p:sp>
          <p:graphicFrame>
            <p:nvGraphicFramePr>
              <p:cNvPr id="7" name="对象 6"/>
              <p:cNvGraphicFramePr>
                <a:graphicFrameLocks noChangeAspect="1"/>
              </p:cNvGraphicFramePr>
              <p:nvPr>
                <p:extLst>
                  <p:ext uri="{D42A27DB-BD31-4B8C-83A1-F6EECF244321}">
                    <p14:modId xmlns:p14="http://schemas.microsoft.com/office/powerpoint/2010/main" val="2192167454"/>
                  </p:ext>
                </p:extLst>
              </p:nvPr>
            </p:nvGraphicFramePr>
            <p:xfrm>
              <a:off x="2178503" y="4634137"/>
              <a:ext cx="2870200" cy="533400"/>
            </p:xfrm>
            <a:graphic>
              <a:graphicData uri="http://schemas.openxmlformats.org/presentationml/2006/ole">
                <mc:AlternateContent xmlns:mc="http://schemas.openxmlformats.org/markup-compatibility/2006">
                  <mc:Choice xmlns:v="urn:schemas-microsoft-com:vml" Requires="v">
                    <p:oleObj name="Equation" r:id="rId7" imgW="2870200" imgH="533400" progId="">
                      <p:embed/>
                    </p:oleObj>
                  </mc:Choice>
                  <mc:Fallback>
                    <p:oleObj name="Equation" r:id="rId7" imgW="2870200" imgH="533400" progId="">
                      <p:embed/>
                      <p:pic>
                        <p:nvPicPr>
                          <p:cNvPr id="0" name="Picture 136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8503" y="4634137"/>
                            <a:ext cx="28702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992384"/>
                  </p:ext>
                </p:extLst>
              </p:nvPr>
            </p:nvGraphicFramePr>
            <p:xfrm>
              <a:off x="6083296" y="4634137"/>
              <a:ext cx="2971800" cy="533400"/>
            </p:xfrm>
            <a:graphic>
              <a:graphicData uri="http://schemas.openxmlformats.org/presentationml/2006/ole">
                <mc:AlternateContent xmlns:mc="http://schemas.openxmlformats.org/markup-compatibility/2006">
                  <mc:Choice xmlns:v="urn:schemas-microsoft-com:vml" Requires="v">
                    <p:oleObj name="Equation" r:id="rId9" imgW="2971800" imgH="533400" progId="">
                      <p:embed/>
                    </p:oleObj>
                  </mc:Choice>
                  <mc:Fallback>
                    <p:oleObj name="Equation" r:id="rId9" imgW="2971800" imgH="533400" progId="">
                      <p:embed/>
                      <p:pic>
                        <p:nvPicPr>
                          <p:cNvPr id="0" name="Picture 1367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3296" y="4634137"/>
                            <a:ext cx="2971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Tree>
    <p:extLst>
      <p:ext uri="{BB962C8B-B14F-4D97-AF65-F5344CB8AC3E}">
        <p14:creationId xmlns:p14="http://schemas.microsoft.com/office/powerpoint/2010/main" val="3663517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參考區間上下限的精密度</a:t>
            </a:r>
            <a:endParaRPr lang="zh-CN" altLang="en-US" sz="1300" dirty="0">
              <a:solidFill>
                <a:srgbClr val="000000"/>
              </a:solidFill>
              <a:latin typeface="Times New Roman" pitchFamily="18" charset="0"/>
              <a:cs typeface="Times New Roman" pitchFamily="18" charset="0"/>
            </a:endParaRPr>
          </a:p>
        </p:txBody>
      </p:sp>
      <p:grpSp>
        <p:nvGrpSpPr>
          <p:cNvPr id="5" name="组合 4"/>
          <p:cNvGrpSpPr/>
          <p:nvPr/>
        </p:nvGrpSpPr>
        <p:grpSpPr>
          <a:xfrm>
            <a:off x="1449361" y="678078"/>
            <a:ext cx="8747794" cy="5098069"/>
            <a:chOff x="1449358" y="691724"/>
            <a:chExt cx="8747794" cy="5098069"/>
          </a:xfrm>
        </p:grpSpPr>
        <p:sp>
          <p:nvSpPr>
            <p:cNvPr id="39" name="Rectangle 14"/>
            <p:cNvSpPr>
              <a:spLocks noChangeArrowheads="1"/>
            </p:cNvSpPr>
            <p:nvPr/>
          </p:nvSpPr>
          <p:spPr bwMode="auto">
            <a:xfrm>
              <a:off x="1449360" y="1338055"/>
              <a:ext cx="8747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根據正態分佈的特點</a:t>
              </a:r>
              <a:r>
                <a:rPr lang="zh-TW" altLang="en-US" sz="1200" dirty="0"/>
                <a:t>基於正態分佈參考值的</a:t>
              </a:r>
              <a:r>
                <a:rPr lang="zh-CN" altLang="en-US" sz="1200" dirty="0"/>
                <a:t>參考界限</a:t>
              </a:r>
              <a:r>
                <a:rPr lang="zh-TW" altLang="en-US" sz="1200" dirty="0"/>
                <a:t>估計</a:t>
              </a:r>
              <a:r>
                <a:rPr lang="zh-CN" altLang="en-US" sz="1200" dirty="0"/>
                <a:t>的置信區間可得到如下公式：</a:t>
              </a:r>
              <a:endParaRPr lang="en-US" altLang="zh-CN" sz="1200" dirty="0">
                <a:solidFill>
                  <a:srgbClr val="000000"/>
                </a:solidFill>
              </a:endParaRPr>
            </a:p>
          </p:txBody>
        </p:sp>
        <p:grpSp>
          <p:nvGrpSpPr>
            <p:cNvPr id="11" name="组合 10"/>
            <p:cNvGrpSpPr/>
            <p:nvPr/>
          </p:nvGrpSpPr>
          <p:grpSpPr>
            <a:xfrm>
              <a:off x="1449362" y="691724"/>
              <a:ext cx="8747790" cy="646331"/>
              <a:chOff x="1706850" y="932380"/>
              <a:chExt cx="8747790" cy="646331"/>
            </a:xfrm>
          </p:grpSpPr>
          <p:sp>
            <p:nvSpPr>
              <p:cNvPr id="30" name="Rectangle 14"/>
              <p:cNvSpPr>
                <a:spLocks noChangeArrowheads="1"/>
              </p:cNvSpPr>
              <p:nvPr/>
            </p:nvSpPr>
            <p:spPr bwMode="auto">
              <a:xfrm>
                <a:off x="1706850" y="932380"/>
                <a:ext cx="87477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基於正態分佈參考值定義的參考區間有兩個估計值</a:t>
                </a:r>
                <a:r>
                  <a:rPr lang="en-US" altLang="zh-CN" sz="1200" dirty="0"/>
                  <a:t>         </a:t>
                </a:r>
                <a:r>
                  <a:rPr lang="zh-CN" altLang="en-US" sz="1200" dirty="0">
                    <a:solidFill>
                      <a:srgbClr val="000000"/>
                    </a:solidFill>
                  </a:rPr>
                  <a:t>和         </a:t>
                </a:r>
                <a:r>
                  <a:rPr lang="zh-CN" altLang="en-US" sz="1200" dirty="0">
                    <a:solidFill>
                      <a:srgbClr val="000000"/>
                    </a:solidFill>
                    <a:latin typeface="Times New Roman" pitchFamily="18" charset="0"/>
                    <a:cs typeface="Times New Roman" pitchFamily="18" charset="0"/>
                  </a:rPr>
                  <a:t>，這兩個值分別是參數                 和                        的點估計，</a:t>
                </a:r>
                <a:r>
                  <a:rPr lang="en-US" altLang="zh-CN" sz="1200" i="1" dirty="0">
                    <a:solidFill>
                      <a:srgbClr val="000000"/>
                    </a:solidFill>
                    <a:latin typeface="Times New Roman" pitchFamily="18" charset="0"/>
                    <a:cs typeface="Times New Roman" pitchFamily="18" charset="0"/>
                  </a:rPr>
                  <a:t>CLSI</a:t>
                </a:r>
                <a:r>
                  <a:rPr lang="zh-CN" altLang="en-US" sz="1200" dirty="0">
                    <a:solidFill>
                      <a:srgbClr val="000000"/>
                    </a:solidFill>
                    <a:latin typeface="Times New Roman" pitchFamily="18" charset="0"/>
                    <a:cs typeface="Times New Roman" pitchFamily="18" charset="0"/>
                  </a:rPr>
                  <a:t>建議計算</a:t>
                </a:r>
                <a:r>
                  <a:rPr lang="en-US" altLang="zh-CN" sz="1200" dirty="0">
                    <a:solidFill>
                      <a:srgbClr val="000000"/>
                    </a:solidFill>
                    <a:latin typeface="Times New Roman" pitchFamily="18" charset="0"/>
                    <a:cs typeface="Times New Roman" pitchFamily="18" charset="0"/>
                  </a:rPr>
                  <a:t>95%(</a:t>
                </a:r>
                <a:r>
                  <a:rPr lang="el-GR" altLang="zh-CN" sz="1200" i="1" dirty="0">
                    <a:solidFill>
                      <a:srgbClr val="000000"/>
                    </a:solidFill>
                    <a:latin typeface="Times New Roman" pitchFamily="18" charset="0"/>
                    <a:ea typeface="宋体"/>
                    <a:cs typeface="Times New Roman" pitchFamily="18" charset="0"/>
                  </a:rPr>
                  <a:t>α</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en-US" altLang="zh-CN" sz="12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參考區間上下限的</a:t>
                </a:r>
                <a:r>
                  <a:rPr lang="en-US" altLang="zh-CN" sz="1200" dirty="0">
                    <a:solidFill>
                      <a:srgbClr val="000000"/>
                    </a:solidFill>
                    <a:latin typeface="Times New Roman" pitchFamily="18" charset="0"/>
                    <a:cs typeface="Times New Roman" pitchFamily="18" charset="0"/>
                  </a:rPr>
                  <a:t>90%(</a:t>
                </a:r>
                <a:r>
                  <a:rPr lang="el-GR" altLang="zh-CN" sz="1200" i="1" dirty="0">
                    <a:solidFill>
                      <a:srgbClr val="000000"/>
                    </a:solidFill>
                    <a:latin typeface="Times New Roman" pitchFamily="18" charset="0"/>
                    <a:ea typeface="宋体"/>
                    <a:cs typeface="Times New Roman" pitchFamily="18" charset="0"/>
                  </a:rPr>
                  <a:t>γ</a:t>
                </a:r>
                <a:r>
                  <a:rPr lang="en-US" altLang="zh-CN" sz="12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10%</a:t>
                </a:r>
                <a:r>
                  <a:rPr lang="en-US" altLang="zh-CN" sz="12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的置信區間；</a:t>
                </a:r>
                <a:endParaRPr lang="en-US" altLang="zh-CN" sz="1200" dirty="0">
                  <a:solidFill>
                    <a:srgbClr val="000000"/>
                  </a:solidFill>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669661215"/>
                  </p:ext>
                </p:extLst>
              </p:nvPr>
            </p:nvGraphicFramePr>
            <p:xfrm>
              <a:off x="7917307" y="1009482"/>
              <a:ext cx="571500" cy="241300"/>
            </p:xfrm>
            <a:graphic>
              <a:graphicData uri="http://schemas.openxmlformats.org/presentationml/2006/ole">
                <mc:AlternateContent xmlns:mc="http://schemas.openxmlformats.org/markup-compatibility/2006">
                  <mc:Choice xmlns:v="urn:schemas-microsoft-com:vml" Requires="v">
                    <p:oleObj name="公式" r:id="rId3" imgW="571252" imgH="241195" progId="Equation.3">
                      <p:embed/>
                    </p:oleObj>
                  </mc:Choice>
                  <mc:Fallback>
                    <p:oleObj name="公式" r:id="rId3" imgW="571252" imgH="241195" progId="Equation.3">
                      <p:embed/>
                      <p:pic>
                        <p:nvPicPr>
                          <p:cNvPr id="0" name="Picture 349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7307" y="1009482"/>
                            <a:ext cx="571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073991575"/>
                  </p:ext>
                </p:extLst>
              </p:nvPr>
            </p:nvGraphicFramePr>
            <p:xfrm>
              <a:off x="5476614" y="1014245"/>
              <a:ext cx="317500" cy="241300"/>
            </p:xfrm>
            <a:graphic>
              <a:graphicData uri="http://schemas.openxmlformats.org/presentationml/2006/ole">
                <mc:AlternateContent xmlns:mc="http://schemas.openxmlformats.org/markup-compatibility/2006">
                  <mc:Choice xmlns:v="urn:schemas-microsoft-com:vml" Requires="v">
                    <p:oleObj name="公式" r:id="rId5" imgW="317225" imgH="241091" progId="Equation.3">
                      <p:embed/>
                    </p:oleObj>
                  </mc:Choice>
                  <mc:Fallback>
                    <p:oleObj name="公式" r:id="rId5" imgW="317225" imgH="241091" progId="Equation.3">
                      <p:embed/>
                      <p:pic>
                        <p:nvPicPr>
                          <p:cNvPr id="0" name="Picture 349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76614" y="1014245"/>
                            <a:ext cx="3175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4125078581"/>
                  </p:ext>
                </p:extLst>
              </p:nvPr>
            </p:nvGraphicFramePr>
            <p:xfrm>
              <a:off x="5994848" y="1014413"/>
              <a:ext cx="330200" cy="241300"/>
            </p:xfrm>
            <a:graphic>
              <a:graphicData uri="http://schemas.openxmlformats.org/presentationml/2006/ole">
                <mc:AlternateContent xmlns:mc="http://schemas.openxmlformats.org/markup-compatibility/2006">
                  <mc:Choice xmlns:v="urn:schemas-microsoft-com:vml" Requires="v">
                    <p:oleObj name="公式" r:id="rId7" imgW="330057" imgH="241195" progId="Equation.3">
                      <p:embed/>
                    </p:oleObj>
                  </mc:Choice>
                  <mc:Fallback>
                    <p:oleObj name="公式" r:id="rId7" imgW="330057" imgH="241195" progId="Equation.3">
                      <p:embed/>
                      <p:pic>
                        <p:nvPicPr>
                          <p:cNvPr id="0" name="Picture 349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4848" y="1014413"/>
                            <a:ext cx="330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1474155008"/>
                  </p:ext>
                </p:extLst>
              </p:nvPr>
            </p:nvGraphicFramePr>
            <p:xfrm>
              <a:off x="8720584" y="1009482"/>
              <a:ext cx="812800" cy="241300"/>
            </p:xfrm>
            <a:graphic>
              <a:graphicData uri="http://schemas.openxmlformats.org/presentationml/2006/ole">
                <mc:AlternateContent xmlns:mc="http://schemas.openxmlformats.org/markup-compatibility/2006">
                  <mc:Choice xmlns:v="urn:schemas-microsoft-com:vml" Requires="v">
                    <p:oleObj name="公式" r:id="rId9" imgW="812447" imgH="241195" progId="Equation.3">
                      <p:embed/>
                    </p:oleObj>
                  </mc:Choice>
                  <mc:Fallback>
                    <p:oleObj name="公式" r:id="rId9" imgW="812447" imgH="241195" progId="Equation.3">
                      <p:embed/>
                      <p:pic>
                        <p:nvPicPr>
                          <p:cNvPr id="0" name="Picture 349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20584" y="1009482"/>
                            <a:ext cx="8128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5" name="Rectangle 14"/>
            <p:cNvSpPr>
              <a:spLocks noChangeArrowheads="1"/>
            </p:cNvSpPr>
            <p:nvPr/>
          </p:nvSpPr>
          <p:spPr bwMode="auto">
            <a:xfrm>
              <a:off x="1449362" y="2451392"/>
              <a:ext cx="874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根據次序統計量的分佈特點</a:t>
              </a:r>
              <a:r>
                <a:rPr lang="zh-TW" altLang="en-US" sz="1200" dirty="0"/>
                <a:t>基於參考值秩的</a:t>
              </a:r>
              <a:r>
                <a:rPr lang="zh-CN" altLang="en-US" sz="1200" dirty="0"/>
                <a:t>參考界限</a:t>
              </a:r>
              <a:r>
                <a:rPr lang="zh-TW" altLang="en-US" sz="1200" dirty="0"/>
                <a:t>非參數估計</a:t>
              </a:r>
              <a:r>
                <a:rPr lang="zh-CN" altLang="en-US" sz="1200" dirty="0"/>
                <a:t>的置信區間有：</a:t>
              </a:r>
              <a:endParaRPr lang="en-US" altLang="zh-CN" sz="1200" dirty="0">
                <a:solidFill>
                  <a:srgbClr val="000000"/>
                </a:solidFill>
              </a:endParaRPr>
            </a:p>
          </p:txBody>
        </p:sp>
        <p:grpSp>
          <p:nvGrpSpPr>
            <p:cNvPr id="4" name="组合 3"/>
            <p:cNvGrpSpPr/>
            <p:nvPr/>
          </p:nvGrpSpPr>
          <p:grpSpPr>
            <a:xfrm>
              <a:off x="1449362" y="2943552"/>
              <a:ext cx="8747790" cy="531812"/>
              <a:chOff x="1449362" y="2943552"/>
              <a:chExt cx="8747790" cy="531812"/>
            </a:xfrm>
          </p:grpSpPr>
          <p:sp>
            <p:nvSpPr>
              <p:cNvPr id="32" name="Rectangle 14"/>
              <p:cNvSpPr>
                <a:spLocks noChangeArrowheads="1"/>
              </p:cNvSpPr>
              <p:nvPr/>
            </p:nvSpPr>
            <p:spPr bwMode="auto">
              <a:xfrm>
                <a:off x="1449362" y="3030512"/>
                <a:ext cx="874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endParaRPr lang="en-US" altLang="zh-CN" sz="1200" dirty="0">
                  <a:solidFill>
                    <a:srgbClr val="00000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55809847"/>
                  </p:ext>
                </p:extLst>
              </p:nvPr>
            </p:nvGraphicFramePr>
            <p:xfrm>
              <a:off x="1851029" y="2943552"/>
              <a:ext cx="6397625" cy="531812"/>
            </p:xfrm>
            <a:graphic>
              <a:graphicData uri="http://schemas.openxmlformats.org/presentationml/2006/ole">
                <mc:AlternateContent xmlns:mc="http://schemas.openxmlformats.org/markup-compatibility/2006">
                  <mc:Choice xmlns:v="urn:schemas-microsoft-com:vml" Requires="v">
                    <p:oleObj name="Equation" r:id="rId11" imgW="5359400" imgH="495300" progId="">
                      <p:embed/>
                    </p:oleObj>
                  </mc:Choice>
                  <mc:Fallback>
                    <p:oleObj name="Equation" r:id="rId11" imgW="5359400" imgH="495300" progId="">
                      <p:embed/>
                      <p:pic>
                        <p:nvPicPr>
                          <p:cNvPr id="0" name="Picture 349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51029" y="2943552"/>
                            <a:ext cx="6397625"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 name="组合 1"/>
            <p:cNvGrpSpPr/>
            <p:nvPr/>
          </p:nvGrpSpPr>
          <p:grpSpPr>
            <a:xfrm>
              <a:off x="1449360" y="1827188"/>
              <a:ext cx="8747792" cy="520700"/>
              <a:chOff x="1706848" y="2192602"/>
              <a:chExt cx="8747792" cy="520700"/>
            </a:xfrm>
          </p:grpSpPr>
          <p:sp>
            <p:nvSpPr>
              <p:cNvPr id="24" name="Rectangle 14"/>
              <p:cNvSpPr>
                <a:spLocks noChangeArrowheads="1"/>
              </p:cNvSpPr>
              <p:nvPr/>
            </p:nvSpPr>
            <p:spPr bwMode="auto">
              <a:xfrm>
                <a:off x="1706848" y="2326645"/>
                <a:ext cx="87477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                                                     ，                                                                      ；</a:t>
                </a:r>
                <a:endParaRPr lang="en-US" altLang="zh-CN" sz="1200" dirty="0">
                  <a:solidFill>
                    <a:srgbClr val="000000"/>
                  </a:solidFill>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1152765496"/>
                  </p:ext>
                </p:extLst>
              </p:nvPr>
            </p:nvGraphicFramePr>
            <p:xfrm>
              <a:off x="6716637" y="2192602"/>
              <a:ext cx="2590800" cy="520700"/>
            </p:xfrm>
            <a:graphic>
              <a:graphicData uri="http://schemas.openxmlformats.org/presentationml/2006/ole">
                <mc:AlternateContent xmlns:mc="http://schemas.openxmlformats.org/markup-compatibility/2006">
                  <mc:Choice xmlns:v="urn:schemas-microsoft-com:vml" Requires="v">
                    <p:oleObj name="Equation" r:id="rId13" imgW="2590800" imgH="520700" progId="">
                      <p:embed/>
                    </p:oleObj>
                  </mc:Choice>
                  <mc:Fallback>
                    <p:oleObj name="Equation" r:id="rId13" imgW="2590800" imgH="520700" progId="">
                      <p:embed/>
                      <p:pic>
                        <p:nvPicPr>
                          <p:cNvPr id="0" name="Picture 349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16637" y="2192602"/>
                            <a:ext cx="2590800"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931572206"/>
                  </p:ext>
                </p:extLst>
              </p:nvPr>
            </p:nvGraphicFramePr>
            <p:xfrm>
              <a:off x="2086655" y="2354397"/>
              <a:ext cx="1803400" cy="279400"/>
            </p:xfrm>
            <a:graphic>
              <a:graphicData uri="http://schemas.openxmlformats.org/presentationml/2006/ole">
                <mc:AlternateContent xmlns:mc="http://schemas.openxmlformats.org/markup-compatibility/2006">
                  <mc:Choice xmlns:v="urn:schemas-microsoft-com:vml" Requires="v">
                    <p:oleObj name="Equation" r:id="rId15" imgW="1803400" imgH="279400" progId="">
                      <p:embed/>
                    </p:oleObj>
                  </mc:Choice>
                  <mc:Fallback>
                    <p:oleObj name="Equation" r:id="rId15" imgW="1803400" imgH="279400" progId="">
                      <p:embed/>
                      <p:pic>
                        <p:nvPicPr>
                          <p:cNvPr id="0" name="Picture 349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86655" y="2354397"/>
                            <a:ext cx="18034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81092686"/>
                  </p:ext>
                </p:extLst>
              </p:nvPr>
            </p:nvGraphicFramePr>
            <p:xfrm>
              <a:off x="4330226" y="2354397"/>
              <a:ext cx="2006600" cy="279400"/>
            </p:xfrm>
            <a:graphic>
              <a:graphicData uri="http://schemas.openxmlformats.org/presentationml/2006/ole">
                <mc:AlternateContent xmlns:mc="http://schemas.openxmlformats.org/markup-compatibility/2006">
                  <mc:Choice xmlns:v="urn:schemas-microsoft-com:vml" Requires="v">
                    <p:oleObj name="Equation" r:id="rId17" imgW="2006600" imgH="279400" progId="">
                      <p:embed/>
                    </p:oleObj>
                  </mc:Choice>
                  <mc:Fallback>
                    <p:oleObj name="Equation" r:id="rId17" imgW="2006600" imgH="279400" progId="">
                      <p:embed/>
                      <p:pic>
                        <p:nvPicPr>
                          <p:cNvPr id="0" name="Picture 349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30226" y="2354397"/>
                            <a:ext cx="20066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Rectangle 14"/>
            <p:cNvSpPr>
              <a:spLocks noChangeArrowheads="1"/>
            </p:cNvSpPr>
            <p:nvPr/>
          </p:nvSpPr>
          <p:spPr bwMode="auto">
            <a:xfrm>
              <a:off x="1449358" y="5456304"/>
              <a:ext cx="8747790" cy="33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在估計參考區間上下限的置信區間時，如果無法得到具體的解析式，也可以考慮使用模擬技術，模擬估計出一個區間範圍；</a:t>
              </a:r>
              <a:endParaRPr lang="en-US" altLang="zh-CN" sz="1200" dirty="0">
                <a:solidFill>
                  <a:srgbClr val="000000"/>
                </a:solidFill>
              </a:endParaRPr>
            </a:p>
          </p:txBody>
        </p:sp>
        <p:grpSp>
          <p:nvGrpSpPr>
            <p:cNvPr id="10" name="组合 9"/>
            <p:cNvGrpSpPr/>
            <p:nvPr/>
          </p:nvGrpSpPr>
          <p:grpSpPr>
            <a:xfrm>
              <a:off x="1449358" y="4169723"/>
              <a:ext cx="8747794" cy="482600"/>
              <a:chOff x="1706846" y="4471339"/>
              <a:chExt cx="8747794" cy="482600"/>
            </a:xfrm>
          </p:grpSpPr>
          <p:sp>
            <p:nvSpPr>
              <p:cNvPr id="29" name="Rectangle 14"/>
              <p:cNvSpPr>
                <a:spLocks noChangeArrowheads="1"/>
              </p:cNvSpPr>
              <p:nvPr/>
            </p:nvSpPr>
            <p:spPr bwMode="auto">
              <a:xfrm>
                <a:off x="1706846" y="4535324"/>
                <a:ext cx="87477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                                                                                                  ；</a:t>
                </a:r>
                <a:endParaRPr lang="en-US" altLang="zh-CN" sz="1200" dirty="0">
                  <a:solidFill>
                    <a:srgbClr val="000000"/>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17069186"/>
                  </p:ext>
                </p:extLst>
              </p:nvPr>
            </p:nvGraphicFramePr>
            <p:xfrm>
              <a:off x="2064063" y="4471339"/>
              <a:ext cx="3352800" cy="482600"/>
            </p:xfrm>
            <a:graphic>
              <a:graphicData uri="http://schemas.openxmlformats.org/presentationml/2006/ole">
                <mc:AlternateContent xmlns:mc="http://schemas.openxmlformats.org/markup-compatibility/2006">
                  <mc:Choice xmlns:v="urn:schemas-microsoft-com:vml" Requires="v">
                    <p:oleObj name="Equation" r:id="rId19" imgW="3352800" imgH="482600" progId="">
                      <p:embed/>
                    </p:oleObj>
                  </mc:Choice>
                  <mc:Fallback>
                    <p:oleObj name="Equation" r:id="rId19" imgW="3352800" imgH="482600" progId="">
                      <p:embed/>
                      <p:pic>
                        <p:nvPicPr>
                          <p:cNvPr id="0" name="Picture 349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64063" y="4471339"/>
                            <a:ext cx="33528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3201001719"/>
                  </p:ext>
                </p:extLst>
              </p:nvPr>
            </p:nvGraphicFramePr>
            <p:xfrm>
              <a:off x="5940738" y="4471339"/>
              <a:ext cx="3873500" cy="482600"/>
            </p:xfrm>
            <a:graphic>
              <a:graphicData uri="http://schemas.openxmlformats.org/presentationml/2006/ole">
                <mc:AlternateContent xmlns:mc="http://schemas.openxmlformats.org/markup-compatibility/2006">
                  <mc:Choice xmlns:v="urn:schemas-microsoft-com:vml" Requires="v">
                    <p:oleObj name="Equation" r:id="rId21" imgW="3873500" imgH="482600" progId="">
                      <p:embed/>
                    </p:oleObj>
                  </mc:Choice>
                  <mc:Fallback>
                    <p:oleObj name="Equation" r:id="rId21" imgW="3873500" imgH="482600" progId="">
                      <p:embed/>
                      <p:pic>
                        <p:nvPicPr>
                          <p:cNvPr id="0" name="Picture 349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940738" y="4471339"/>
                            <a:ext cx="38735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 name="Rectangle 14"/>
            <p:cNvSpPr>
              <a:spLocks noChangeArrowheads="1"/>
            </p:cNvSpPr>
            <p:nvPr/>
          </p:nvSpPr>
          <p:spPr bwMode="auto">
            <a:xfrm>
              <a:off x="1449358" y="4792052"/>
              <a:ext cx="874779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TW" altLang="en-US" sz="1200" dirty="0"/>
                <a:t>       </a:t>
              </a:r>
              <a:r>
                <a:rPr lang="zh-CN" altLang="en-US" sz="1200" dirty="0"/>
                <a:t>當</a:t>
              </a:r>
              <a:r>
                <a:rPr lang="zh-TW" altLang="en-US" sz="1200" dirty="0">
                  <a:solidFill>
                    <a:srgbClr val="000000"/>
                  </a:solidFill>
                  <a:latin typeface="Times New Roman" pitchFamily="18" charset="0"/>
                  <a:cs typeface="Times New Roman" pitchFamily="18" charset="0"/>
                </a:rPr>
                <a:t>基於參考值</a:t>
              </a:r>
              <a:r>
                <a:rPr lang="zh-CN" altLang="en-US" sz="1200" dirty="0">
                  <a:solidFill>
                    <a:srgbClr val="000000"/>
                  </a:solidFill>
                  <a:latin typeface="Times New Roman" pitchFamily="18" charset="0"/>
                  <a:cs typeface="Times New Roman" pitchFamily="18" charset="0"/>
                </a:rPr>
                <a:t>的</a:t>
              </a:r>
              <a:r>
                <a:rPr lang="zh-TW" altLang="en-US" sz="1200" dirty="0">
                  <a:solidFill>
                    <a:srgbClr val="000000"/>
                  </a:solidFill>
                  <a:latin typeface="Times New Roman" pitchFamily="18" charset="0"/>
                  <a:cs typeface="Times New Roman" pitchFamily="18" charset="0"/>
                </a:rPr>
                <a:t>秩</a:t>
              </a:r>
              <a:r>
                <a:rPr lang="zh-CN" altLang="en-US" sz="1200" dirty="0">
                  <a:solidFill>
                    <a:srgbClr val="000000"/>
                  </a:solidFill>
                  <a:latin typeface="Times New Roman" pitchFamily="18" charset="0"/>
                  <a:cs typeface="Times New Roman" pitchFamily="18" charset="0"/>
                </a:rPr>
                <a:t>做參考區間的</a:t>
              </a:r>
              <a:r>
                <a:rPr lang="zh-TW" altLang="en-US" sz="1200" dirty="0">
                  <a:solidFill>
                    <a:srgbClr val="000000"/>
                  </a:solidFill>
                  <a:latin typeface="Times New Roman" pitchFamily="18" charset="0"/>
                  <a:cs typeface="Times New Roman" pitchFamily="18" charset="0"/>
                </a:rPr>
                <a:t>非參數估計</a:t>
              </a:r>
              <a:r>
                <a:rPr lang="zh-CN" altLang="en-US" sz="1200" dirty="0"/>
                <a:t>時，</a:t>
              </a:r>
              <a:r>
                <a:rPr lang="en-US" altLang="zh-CN" sz="1200" dirty="0"/>
                <a:t>120</a:t>
              </a:r>
              <a:r>
                <a:rPr lang="zh-CN" altLang="en-US" sz="1200" dirty="0"/>
                <a:t>組數據是估計非參數</a:t>
              </a:r>
              <a:r>
                <a:rPr lang="en-US" altLang="zh-CN" sz="1200" dirty="0"/>
                <a:t>95%</a:t>
              </a:r>
              <a:r>
                <a:rPr lang="zh-CN" altLang="en-US" sz="1200" dirty="0"/>
                <a:t>參考區間界限</a:t>
              </a:r>
              <a:r>
                <a:rPr lang="en-US" altLang="zh-CN" sz="1200" dirty="0"/>
                <a:t>90%</a:t>
              </a:r>
              <a:r>
                <a:rPr lang="zh-CN" altLang="en-US" sz="1200" dirty="0"/>
                <a:t>置信區間所需的最小樣本量，其下限</a:t>
              </a:r>
              <a:r>
                <a:rPr lang="en-US" altLang="zh-CN" sz="1200" dirty="0"/>
                <a:t>90%</a:t>
              </a:r>
              <a:r>
                <a:rPr lang="zh-CN" altLang="en-US" sz="1200" dirty="0"/>
                <a:t>的置信區間為</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(1)</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(7)</a:t>
              </a:r>
              <a:r>
                <a:rPr lang="en-US" altLang="zh-CN" sz="1200" dirty="0">
                  <a:latin typeface="Times New Roman" pitchFamily="18" charset="0"/>
                  <a:cs typeface="Times New Roman" pitchFamily="18" charset="0"/>
                </a:rPr>
                <a:t>]</a:t>
              </a:r>
              <a:r>
                <a:rPr lang="zh-CN" altLang="en-US" sz="1200" dirty="0"/>
                <a:t>，上限</a:t>
              </a:r>
              <a:r>
                <a:rPr lang="en-US" altLang="zh-CN" sz="1200" dirty="0"/>
                <a:t>90%</a:t>
              </a:r>
              <a:r>
                <a:rPr lang="zh-CN" altLang="en-US" sz="1200" dirty="0"/>
                <a:t>的置信區間為</a:t>
              </a:r>
              <a:r>
                <a:rPr lang="en-US" altLang="zh-CN" sz="1200" dirty="0">
                  <a:latin typeface="Times New Roman" pitchFamily="18" charset="0"/>
                  <a:cs typeface="Times New Roman" pitchFamily="18" charset="0"/>
                </a:rPr>
                <a:t>[</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(114)</a:t>
              </a:r>
              <a:r>
                <a:rPr lang="en-US" altLang="zh-CN" sz="1200" dirty="0">
                  <a:latin typeface="Times New Roman" pitchFamily="18" charset="0"/>
                  <a:cs typeface="Times New Roman" pitchFamily="18" charset="0"/>
                </a:rPr>
                <a:t> , </a:t>
              </a:r>
              <a:r>
                <a:rPr lang="en-US" altLang="zh-CN" sz="1200" i="1" dirty="0">
                  <a:latin typeface="Times New Roman" pitchFamily="18" charset="0"/>
                  <a:cs typeface="Times New Roman" pitchFamily="18" charset="0"/>
                </a:rPr>
                <a:t>X</a:t>
              </a:r>
              <a:r>
                <a:rPr lang="en-US" altLang="zh-CN" sz="1200" baseline="-25000" dirty="0">
                  <a:latin typeface="Times New Roman" pitchFamily="18" charset="0"/>
                  <a:cs typeface="Times New Roman" pitchFamily="18" charset="0"/>
                </a:rPr>
                <a:t>(120)</a:t>
              </a:r>
              <a:r>
                <a:rPr lang="en-US" altLang="zh-CN" sz="1200" dirty="0">
                  <a:latin typeface="Times New Roman" pitchFamily="18" charset="0"/>
                  <a:cs typeface="Times New Roman" pitchFamily="18" charset="0"/>
                </a:rPr>
                <a:t>]</a:t>
              </a:r>
              <a:r>
                <a:rPr lang="zh-CN" altLang="en-US" sz="1200" dirty="0"/>
                <a:t>，這也是為何</a:t>
              </a:r>
              <a:r>
                <a:rPr lang="en-US" altLang="zh-CN" sz="1200" i="1" dirty="0">
                  <a:latin typeface="Times New Roman" pitchFamily="18" charset="0"/>
                  <a:cs typeface="Times New Roman" pitchFamily="18" charset="0"/>
                </a:rPr>
                <a:t>CLSI</a:t>
              </a:r>
              <a:r>
                <a:rPr lang="zh-CN" altLang="en-US" sz="1200" dirty="0"/>
                <a:t>推薦最少取</a:t>
              </a:r>
              <a:r>
                <a:rPr lang="en-US" altLang="zh-CN" sz="1200" dirty="0"/>
                <a:t>120</a:t>
              </a:r>
              <a:r>
                <a:rPr lang="zh-CN" altLang="en-US" sz="1200" dirty="0"/>
                <a:t>組參考值的原因；</a:t>
              </a:r>
              <a:endParaRPr lang="en-US" altLang="zh-CN" sz="1200" dirty="0">
                <a:solidFill>
                  <a:srgbClr val="000000"/>
                </a:solidFill>
              </a:endParaRPr>
            </a:p>
          </p:txBody>
        </p:sp>
        <p:sp>
          <p:nvSpPr>
            <p:cNvPr id="33" name="Rectangle 14"/>
            <p:cNvSpPr>
              <a:spLocks noChangeArrowheads="1"/>
            </p:cNvSpPr>
            <p:nvPr/>
          </p:nvSpPr>
          <p:spPr bwMode="auto">
            <a:xfrm>
              <a:off x="1449358" y="3630538"/>
              <a:ext cx="874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可以查率的置信區間表，也可以用正態近似的方法估計上下限的置信區間，如取正態近似可參照如下公式進行計算：</a:t>
              </a:r>
              <a:endParaRPr lang="en-US" altLang="zh-CN" sz="1200" dirty="0">
                <a:solidFill>
                  <a:srgbClr val="000000"/>
                </a:solidFill>
              </a:endParaRPr>
            </a:p>
          </p:txBody>
        </p:sp>
      </p:grpSp>
    </p:spTree>
    <p:extLst>
      <p:ext uri="{BB962C8B-B14F-4D97-AF65-F5344CB8AC3E}">
        <p14:creationId xmlns:p14="http://schemas.microsoft.com/office/powerpoint/2010/main" val="398025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參考區間上下限的精密度</a:t>
            </a:r>
            <a:endParaRPr lang="zh-CN" altLang="en-US" sz="1300" dirty="0">
              <a:solidFill>
                <a:srgbClr val="000000"/>
              </a:solidFill>
              <a:latin typeface="Times New Roman" pitchFamily="18" charset="0"/>
              <a:cs typeface="Times New Roman" pitchFamily="18" charset="0"/>
            </a:endParaRPr>
          </a:p>
        </p:txBody>
      </p:sp>
      <p:grpSp>
        <p:nvGrpSpPr>
          <p:cNvPr id="28" name="组合 9"/>
          <p:cNvGrpSpPr>
            <a:grpSpLocks/>
          </p:cNvGrpSpPr>
          <p:nvPr/>
        </p:nvGrpSpPr>
        <p:grpSpPr bwMode="auto">
          <a:xfrm>
            <a:off x="288291" y="679792"/>
            <a:ext cx="10958513" cy="5300322"/>
            <a:chOff x="273619" y="495418"/>
            <a:chExt cx="10958488" cy="5485410"/>
          </a:xfrm>
        </p:grpSpPr>
        <p:pic>
          <p:nvPicPr>
            <p:cNvPr id="3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619" y="495418"/>
              <a:ext cx="10958488" cy="548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3"/>
            <p:cNvSpPr>
              <a:spLocks noChangeArrowheads="1"/>
            </p:cNvSpPr>
            <p:nvPr/>
          </p:nvSpPr>
          <p:spPr bwMode="auto">
            <a:xfrm>
              <a:off x="1230488" y="679929"/>
              <a:ext cx="1881102" cy="1126780"/>
            </a:xfrm>
            <a:prstGeom prst="wedgeEllipseCallout">
              <a:avLst>
                <a:gd name="adj1" fmla="val 87153"/>
                <a:gd name="adj2" fmla="val 39023"/>
              </a:avLst>
            </a:prstGeom>
            <a:solidFill>
              <a:schemeClr val="accent1"/>
            </a:solidFill>
            <a:ln w="6350">
              <a:solidFill>
                <a:schemeClr val="tx1"/>
              </a:solidFill>
              <a:miter lim="800000"/>
              <a:headEnd/>
              <a:tailEnd/>
            </a:ln>
          </p:spPr>
          <p:txBody>
            <a:bodyPr/>
            <a:lstStyle/>
            <a:p>
              <a:r>
                <a:rPr lang="zh-CN" altLang="en-US" sz="1200" dirty="0">
                  <a:solidFill>
                    <a:schemeClr val="tx1"/>
                  </a:solidFill>
                </a:rPr>
                <a:t>總體均數為</a:t>
              </a:r>
            </a:p>
            <a:p>
              <a:r>
                <a:rPr lang="zh-CN" altLang="en-US" sz="1400" dirty="0">
                  <a:solidFill>
                    <a:schemeClr val="tx1"/>
                  </a:solidFill>
                </a:rPr>
                <a:t>    </a:t>
              </a:r>
              <a:r>
                <a:rPr lang="en-US" altLang="zh-CN" sz="1400" i="1" dirty="0">
                  <a:solidFill>
                    <a:schemeClr val="tx1"/>
                  </a:solidFill>
                  <a:latin typeface="Times New Roman" pitchFamily="18" charset="0"/>
                  <a:cs typeface="Times New Roman" pitchFamily="18" charset="0"/>
                </a:rPr>
                <a:t>µ</a:t>
              </a:r>
              <a:r>
                <a:rPr lang="en-US" altLang="zh-CN" sz="1400" dirty="0">
                  <a:solidFill>
                    <a:schemeClr val="tx1"/>
                  </a:solidFill>
                </a:rPr>
                <a:t> = </a:t>
              </a:r>
              <a:r>
                <a:rPr lang="en-US" altLang="zh-CN" sz="1400" i="1" dirty="0">
                  <a:solidFill>
                    <a:schemeClr val="tx1"/>
                  </a:solidFill>
                  <a:latin typeface="Times New Roman" pitchFamily="18" charset="0"/>
                  <a:cs typeface="Times New Roman" pitchFamily="18" charset="0"/>
                </a:rPr>
                <a:t>n </a:t>
              </a:r>
              <a:r>
                <a:rPr lang="en-US" altLang="zh-CN" sz="1500" i="1" dirty="0">
                  <a:solidFill>
                    <a:schemeClr val="tx1"/>
                  </a:solidFill>
                  <a:latin typeface="Times New Roman" pitchFamily="18" charset="0"/>
                  <a:cs typeface="Times New Roman" pitchFamily="18" charset="0"/>
                </a:rPr>
                <a:t>·</a:t>
              </a:r>
              <a:r>
                <a:rPr lang="en-US" altLang="zh-CN" sz="1400" i="1" dirty="0">
                  <a:solidFill>
                    <a:schemeClr val="tx1"/>
                  </a:solidFill>
                  <a:latin typeface="Times New Roman" pitchFamily="18" charset="0"/>
                  <a:cs typeface="Times New Roman" pitchFamily="18" charset="0"/>
                </a:rPr>
                <a:t> π</a:t>
              </a:r>
            </a:p>
            <a:p>
              <a:pPr algn="ctr"/>
              <a:r>
                <a:rPr lang="en-US" altLang="zh-CN" sz="1400" i="1" dirty="0">
                  <a:solidFill>
                    <a:schemeClr val="tx1"/>
                  </a:solidFill>
                </a:rPr>
                <a:t>      </a:t>
              </a:r>
              <a:r>
                <a:rPr lang="en-US" altLang="zh-CN" sz="1400" dirty="0">
                  <a:solidFill>
                    <a:schemeClr val="tx1"/>
                  </a:solidFill>
                </a:rPr>
                <a:t>= 50×0.3</a:t>
              </a:r>
            </a:p>
            <a:p>
              <a:r>
                <a:rPr lang="en-US" altLang="zh-CN" sz="1400" i="1" dirty="0">
                  <a:solidFill>
                    <a:schemeClr val="tx1"/>
                  </a:solidFill>
                </a:rPr>
                <a:t>       </a:t>
              </a:r>
              <a:r>
                <a:rPr lang="en-US" altLang="zh-CN" sz="1400" dirty="0">
                  <a:solidFill>
                    <a:schemeClr val="tx1"/>
                  </a:solidFill>
                </a:rPr>
                <a:t>= 15</a:t>
              </a:r>
              <a:r>
                <a:rPr lang="en-US" altLang="zh-CN" sz="1400" i="1" dirty="0">
                  <a:solidFill>
                    <a:schemeClr val="tx1"/>
                  </a:solidFill>
                </a:rPr>
                <a:t>  </a:t>
              </a:r>
            </a:p>
          </p:txBody>
        </p:sp>
        <p:grpSp>
          <p:nvGrpSpPr>
            <p:cNvPr id="35" name="组合 1"/>
            <p:cNvGrpSpPr>
              <a:grpSpLocks/>
            </p:cNvGrpSpPr>
            <p:nvPr/>
          </p:nvGrpSpPr>
          <p:grpSpPr bwMode="auto">
            <a:xfrm>
              <a:off x="4914567" y="1079541"/>
              <a:ext cx="4911357" cy="1555229"/>
              <a:chOff x="4914744" y="1024933"/>
              <a:chExt cx="4911644" cy="1555182"/>
            </a:xfrm>
          </p:grpSpPr>
          <p:sp>
            <p:nvSpPr>
              <p:cNvPr id="36" name="AutoShape 4"/>
              <p:cNvSpPr>
                <a:spLocks/>
              </p:cNvSpPr>
              <p:nvPr/>
            </p:nvSpPr>
            <p:spPr bwMode="auto">
              <a:xfrm>
                <a:off x="7779841" y="1602215"/>
                <a:ext cx="2046547" cy="977900"/>
              </a:xfrm>
              <a:prstGeom prst="borderCallout2">
                <a:avLst>
                  <a:gd name="adj1" fmla="val 50588"/>
                  <a:gd name="adj2" fmla="val -296"/>
                  <a:gd name="adj3" fmla="val 38620"/>
                  <a:gd name="adj4" fmla="val -61870"/>
                  <a:gd name="adj5" fmla="val -58454"/>
                  <a:gd name="adj6" fmla="val -100875"/>
                </a:avLst>
              </a:prstGeom>
              <a:solidFill>
                <a:schemeClr val="accent1"/>
              </a:solidFill>
              <a:ln w="6350">
                <a:solidFill>
                  <a:schemeClr val="tx1"/>
                </a:solidFill>
                <a:miter lim="800000"/>
                <a:headEnd/>
                <a:tailEnd/>
              </a:ln>
            </p:spPr>
            <p:txBody>
              <a:bodyPr/>
              <a:lstStyle/>
              <a:p>
                <a:r>
                  <a:rPr lang="zh-CN" altLang="en-US" sz="1200" dirty="0">
                    <a:solidFill>
                      <a:schemeClr val="tx1"/>
                    </a:solidFill>
                  </a:rPr>
                  <a:t>總體方差</a:t>
                </a:r>
              </a:p>
              <a:p>
                <a:r>
                  <a:rPr lang="en-US" altLang="zh-CN" sz="1800" i="1" dirty="0">
                    <a:solidFill>
                      <a:schemeClr val="tx1"/>
                    </a:solidFill>
                    <a:latin typeface="Times New Roman" pitchFamily="18" charset="0"/>
                    <a:cs typeface="Times New Roman" pitchFamily="18" charset="0"/>
                  </a:rPr>
                  <a:t>  σ</a:t>
                </a:r>
                <a:r>
                  <a:rPr lang="en-US" altLang="zh-CN" sz="1400" baseline="30000" dirty="0">
                    <a:solidFill>
                      <a:schemeClr val="tx1"/>
                    </a:solidFill>
                    <a:latin typeface="Times New Roman" pitchFamily="18" charset="0"/>
                    <a:cs typeface="Times New Roman" pitchFamily="18" charset="0"/>
                  </a:rPr>
                  <a:t> </a:t>
                </a:r>
                <a:r>
                  <a:rPr lang="en-US" altLang="zh-CN" sz="1500" baseline="30000" dirty="0">
                    <a:solidFill>
                      <a:schemeClr val="tx1"/>
                    </a:solidFill>
                    <a:latin typeface="Times New Roman" pitchFamily="18" charset="0"/>
                    <a:cs typeface="Times New Roman" pitchFamily="18" charset="0"/>
                  </a:rPr>
                  <a:t>2</a:t>
                </a:r>
                <a:r>
                  <a:rPr lang="en-US" altLang="zh-CN" sz="1800" baseline="30000" dirty="0">
                    <a:solidFill>
                      <a:schemeClr val="tx1"/>
                    </a:solidFill>
                  </a:rPr>
                  <a:t> </a:t>
                </a:r>
                <a:r>
                  <a:rPr lang="en-US" altLang="zh-CN" sz="1400" dirty="0">
                    <a:solidFill>
                      <a:schemeClr val="tx1"/>
                    </a:solidFill>
                  </a:rPr>
                  <a:t>= </a:t>
                </a:r>
                <a:r>
                  <a:rPr lang="en-US" altLang="zh-CN" sz="1600" i="1" dirty="0">
                    <a:solidFill>
                      <a:schemeClr val="tx1"/>
                    </a:solidFill>
                    <a:latin typeface="Times New Roman" pitchFamily="18" charset="0"/>
                    <a:cs typeface="Times New Roman" pitchFamily="18" charset="0"/>
                  </a:rPr>
                  <a:t>n · π ·</a:t>
                </a:r>
                <a:r>
                  <a:rPr lang="en-US" altLang="zh-CN" sz="1600" dirty="0">
                    <a:solidFill>
                      <a:schemeClr val="tx1"/>
                    </a:solidFill>
                    <a:latin typeface="Times New Roman" pitchFamily="18" charset="0"/>
                    <a:cs typeface="Times New Roman" pitchFamily="18" charset="0"/>
                  </a:rPr>
                  <a:t> ( </a:t>
                </a:r>
                <a:r>
                  <a:rPr lang="en-US" altLang="zh-CN" sz="1200" dirty="0">
                    <a:solidFill>
                      <a:schemeClr val="tx1"/>
                    </a:solidFill>
                    <a:latin typeface="Times New Roman" pitchFamily="18" charset="0"/>
                    <a:cs typeface="Times New Roman" pitchFamily="18" charset="0"/>
                  </a:rPr>
                  <a:t>1 </a:t>
                </a:r>
                <a:r>
                  <a:rPr lang="en-US" altLang="zh-CN" sz="1600" dirty="0">
                    <a:solidFill>
                      <a:schemeClr val="tx1"/>
                    </a:solidFill>
                    <a:latin typeface="Times New Roman" pitchFamily="18" charset="0"/>
                    <a:cs typeface="Times New Roman" pitchFamily="18" charset="0"/>
                  </a:rPr>
                  <a:t>- </a:t>
                </a:r>
                <a:r>
                  <a:rPr lang="en-US" altLang="zh-CN" sz="1600" i="1" dirty="0">
                    <a:solidFill>
                      <a:schemeClr val="tx1"/>
                    </a:solidFill>
                    <a:latin typeface="Times New Roman" pitchFamily="18" charset="0"/>
                    <a:cs typeface="Times New Roman" pitchFamily="18" charset="0"/>
                  </a:rPr>
                  <a:t>π </a:t>
                </a:r>
                <a:r>
                  <a:rPr lang="en-US" altLang="zh-CN" sz="1600" dirty="0">
                    <a:solidFill>
                      <a:schemeClr val="tx1"/>
                    </a:solidFill>
                    <a:latin typeface="Times New Roman" pitchFamily="18" charset="0"/>
                    <a:cs typeface="Times New Roman" pitchFamily="18" charset="0"/>
                  </a:rPr>
                  <a:t>)</a:t>
                </a:r>
                <a:endParaRPr lang="en-US" altLang="zh-CN" sz="1600" baseline="30000" dirty="0">
                  <a:solidFill>
                    <a:schemeClr val="tx1"/>
                  </a:solidFill>
                  <a:latin typeface="Times New Roman" pitchFamily="18" charset="0"/>
                  <a:cs typeface="Times New Roman" pitchFamily="18" charset="0"/>
                </a:endParaRPr>
              </a:p>
              <a:p>
                <a:r>
                  <a:rPr lang="en-US" altLang="zh-CN" sz="1400" dirty="0">
                    <a:solidFill>
                      <a:schemeClr val="tx1"/>
                    </a:solidFill>
                  </a:rPr>
                  <a:t>       = 50×0.3×(1-0.3)</a:t>
                </a:r>
                <a:endParaRPr lang="zh-CN" altLang="en-US" sz="1400" dirty="0">
                  <a:solidFill>
                    <a:schemeClr val="tx1"/>
                  </a:solidFill>
                </a:endParaRPr>
              </a:p>
              <a:p>
                <a:r>
                  <a:rPr lang="zh-CN" altLang="en-US" sz="1400" dirty="0">
                    <a:solidFill>
                      <a:schemeClr val="tx1"/>
                    </a:solidFill>
                  </a:rPr>
                  <a:t>       </a:t>
                </a:r>
                <a:r>
                  <a:rPr lang="en-US" altLang="zh-CN" sz="1400" dirty="0">
                    <a:solidFill>
                      <a:schemeClr val="tx1"/>
                    </a:solidFill>
                  </a:rPr>
                  <a:t>= 10.5</a:t>
                </a:r>
              </a:p>
            </p:txBody>
          </p:sp>
          <p:sp>
            <p:nvSpPr>
              <p:cNvPr id="37" name="Line 5"/>
              <p:cNvSpPr>
                <a:spLocks noChangeShapeType="1"/>
              </p:cNvSpPr>
              <p:nvPr/>
            </p:nvSpPr>
            <p:spPr bwMode="auto">
              <a:xfrm>
                <a:off x="4914744" y="1024933"/>
                <a:ext cx="16380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1928155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參考區間上下限的精密度</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1151121" y="252795"/>
            <a:ext cx="9303520" cy="5657205"/>
            <a:chOff x="1151120" y="252793"/>
            <a:chExt cx="9303520" cy="5657205"/>
          </a:xfrm>
        </p:grpSpPr>
        <p:grpSp>
          <p:nvGrpSpPr>
            <p:cNvPr id="9" name="组合 8"/>
            <p:cNvGrpSpPr/>
            <p:nvPr/>
          </p:nvGrpSpPr>
          <p:grpSpPr>
            <a:xfrm>
              <a:off x="1151120" y="814351"/>
              <a:ext cx="9303520" cy="5095647"/>
              <a:chOff x="1151120" y="814351"/>
              <a:chExt cx="9303520" cy="5095647"/>
            </a:xfrm>
          </p:grpSpPr>
          <p:grpSp>
            <p:nvGrpSpPr>
              <p:cNvPr id="3" name="组合 2"/>
              <p:cNvGrpSpPr/>
              <p:nvPr/>
            </p:nvGrpSpPr>
            <p:grpSpPr>
              <a:xfrm>
                <a:off x="5318760" y="3415962"/>
                <a:ext cx="5135880" cy="2494031"/>
                <a:chOff x="5318760" y="3415962"/>
                <a:chExt cx="5135880" cy="2494031"/>
              </a:xfrm>
            </p:grpSpPr>
            <p:pic>
              <p:nvPicPr>
                <p:cNvPr id="1566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18760" y="3415962"/>
                  <a:ext cx="5135880" cy="249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4544" y="3801156"/>
                  <a:ext cx="870387" cy="46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8" name="组合 7"/>
              <p:cNvGrpSpPr/>
              <p:nvPr/>
            </p:nvGrpSpPr>
            <p:grpSpPr>
              <a:xfrm>
                <a:off x="5318760" y="814352"/>
                <a:ext cx="5135880" cy="2494036"/>
                <a:chOff x="5318760" y="814352"/>
                <a:chExt cx="5135880" cy="2494036"/>
              </a:xfrm>
            </p:grpSpPr>
            <p:pic>
              <p:nvPicPr>
                <p:cNvPr id="522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8760" y="814352"/>
                  <a:ext cx="5135880" cy="249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52546" y="1440190"/>
                  <a:ext cx="870387" cy="464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 name="组合 3"/>
              <p:cNvGrpSpPr/>
              <p:nvPr/>
            </p:nvGrpSpPr>
            <p:grpSpPr>
              <a:xfrm>
                <a:off x="1151120" y="814351"/>
                <a:ext cx="3725680" cy="2494036"/>
                <a:chOff x="1151120" y="814351"/>
                <a:chExt cx="3725680" cy="2494036"/>
              </a:xfrm>
            </p:grpSpPr>
            <p:pic>
              <p:nvPicPr>
                <p:cNvPr id="40974" name="Picture 14"/>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1120" y="814351"/>
                  <a:ext cx="3725680" cy="249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87747" y="1424916"/>
                  <a:ext cx="873674" cy="52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 name="组合 4"/>
              <p:cNvGrpSpPr/>
              <p:nvPr/>
            </p:nvGrpSpPr>
            <p:grpSpPr>
              <a:xfrm>
                <a:off x="1151120" y="3415962"/>
                <a:ext cx="3725680" cy="2494036"/>
                <a:chOff x="1151120" y="3415962"/>
                <a:chExt cx="3725680" cy="2494036"/>
              </a:xfrm>
            </p:grpSpPr>
            <p:pic>
              <p:nvPicPr>
                <p:cNvPr id="40975"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51120" y="3415962"/>
                  <a:ext cx="3725680" cy="2494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14"/>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87747" y="4173814"/>
                  <a:ext cx="873674" cy="529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2" name="矩形 1"/>
            <p:cNvSpPr/>
            <p:nvPr/>
          </p:nvSpPr>
          <p:spPr>
            <a:xfrm>
              <a:off x="3015240" y="252793"/>
              <a:ext cx="7439399" cy="346249"/>
            </a:xfrm>
            <a:prstGeom prst="rect">
              <a:avLst/>
            </a:prstGeom>
          </p:spPr>
          <p:txBody>
            <a:bodyPr wrap="square">
              <a:spAutoFit/>
            </a:bodyPr>
            <a:lstStyle/>
            <a:p>
              <a:pPr>
                <a:lnSpc>
                  <a:spcPct val="150000"/>
                </a:lnSpc>
              </a:pPr>
              <a:r>
                <a:rPr lang="zh-CN" altLang="en-US" sz="1100" dirty="0">
                  <a:ea typeface="方正兰亭黑6_GBK" pitchFamily="2" charset="-122"/>
                </a:rPr>
                <a:t>當實驗次數 </a:t>
              </a:r>
              <a:r>
                <a:rPr lang="en-US" altLang="zh-CN" sz="1100" i="1" dirty="0">
                  <a:latin typeface="Times New Roman" pitchFamily="18" charset="0"/>
                  <a:ea typeface="方正兰亭黑6_GBK" pitchFamily="2" charset="-122"/>
                  <a:cs typeface="Times New Roman" pitchFamily="18" charset="0"/>
                </a:rPr>
                <a:t>n=120</a:t>
              </a:r>
              <a:r>
                <a:rPr lang="zh-CN" altLang="en-US" sz="1100" dirty="0">
                  <a:ea typeface="方正兰亭黑6_GBK" pitchFamily="2" charset="-122"/>
                </a:rPr>
                <a:t>、樣本率 </a:t>
              </a:r>
              <a:r>
                <a:rPr lang="en-US" altLang="zh-CN" sz="1100" i="1" dirty="0">
                  <a:latin typeface="Times New Roman" pitchFamily="18" charset="0"/>
                  <a:ea typeface="方正兰亭黑6_GBK" pitchFamily="2" charset="-122"/>
                  <a:cs typeface="Times New Roman" pitchFamily="18" charset="0"/>
                </a:rPr>
                <a:t>p=2.5</a:t>
              </a:r>
              <a:r>
                <a:rPr lang="en-US" altLang="zh-CN" sz="1100" dirty="0">
                  <a:latin typeface="Times New Roman" pitchFamily="18" charset="0"/>
                  <a:ea typeface="方正兰亭黑6_GBK" pitchFamily="2" charset="-122"/>
                  <a:cs typeface="Times New Roman" pitchFamily="18" charset="0"/>
                </a:rPr>
                <a:t>%</a:t>
              </a:r>
              <a:r>
                <a:rPr lang="en-US" altLang="zh-CN" sz="1100" dirty="0">
                  <a:ea typeface="方正兰亭黑6_GBK" pitchFamily="2" charset="-122"/>
                </a:rPr>
                <a:t> </a:t>
              </a:r>
              <a:r>
                <a:rPr lang="zh-CN" altLang="en-US" sz="1100" dirty="0">
                  <a:ea typeface="方正兰亭黑6_GBK" pitchFamily="2" charset="-122"/>
                </a:rPr>
                <a:t>時，二項分佈用正態分佈函數近似計算概率的偏差示意圖</a:t>
              </a:r>
            </a:p>
          </p:txBody>
        </p:sp>
      </p:grpSp>
    </p:spTree>
    <p:extLst>
      <p:ext uri="{BB962C8B-B14F-4D97-AF65-F5344CB8AC3E}">
        <p14:creationId xmlns:p14="http://schemas.microsoft.com/office/powerpoint/2010/main" val="3252002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參考區間</a:t>
            </a:r>
            <a:r>
              <a:rPr lang="zh-CN" altLang="en-US" sz="900" dirty="0">
                <a:solidFill>
                  <a:srgbClr val="000000"/>
                </a:solidFill>
                <a:latin typeface="Times New Roman" pitchFamily="18" charset="0"/>
                <a:cs typeface="Times New Roman" pitchFamily="18" charset="0"/>
              </a:rPr>
              <a:t>的</a:t>
            </a:r>
            <a:r>
              <a:rPr lang="zh-TW" altLang="en-US" sz="900" dirty="0">
                <a:solidFill>
                  <a:srgbClr val="000000"/>
                </a:solidFill>
                <a:latin typeface="Times New Roman" pitchFamily="18" charset="0"/>
                <a:cs typeface="Times New Roman" pitchFamily="18" charset="0"/>
              </a:rPr>
              <a:t>分組</a:t>
            </a:r>
            <a:endParaRPr lang="zh-CN" altLang="en-US" sz="1300" dirty="0">
              <a:solidFill>
                <a:srgbClr val="000000"/>
              </a:solidFill>
              <a:latin typeface="Times New Roman" pitchFamily="18" charset="0"/>
              <a:cs typeface="Times New Roman" pitchFamily="18" charset="0"/>
            </a:endParaRPr>
          </a:p>
        </p:txBody>
      </p:sp>
      <p:grpSp>
        <p:nvGrpSpPr>
          <p:cNvPr id="7" name="组合 6"/>
          <p:cNvGrpSpPr/>
          <p:nvPr/>
        </p:nvGrpSpPr>
        <p:grpSpPr>
          <a:xfrm>
            <a:off x="1475624" y="816458"/>
            <a:ext cx="8610938" cy="4719022"/>
            <a:chOff x="1503904" y="816458"/>
            <a:chExt cx="8610938" cy="4719022"/>
          </a:xfrm>
        </p:grpSpPr>
        <p:sp>
          <p:nvSpPr>
            <p:cNvPr id="17" name="Rectangle 14"/>
            <p:cNvSpPr>
              <a:spLocks noChangeArrowheads="1"/>
            </p:cNvSpPr>
            <p:nvPr/>
          </p:nvSpPr>
          <p:spPr bwMode="auto">
            <a:xfrm>
              <a:off x="1503912" y="3521690"/>
              <a:ext cx="8610929"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組間標準差的比較，</a:t>
              </a:r>
              <a:r>
                <a:rPr lang="zh-CN" altLang="en-US" sz="1200" dirty="0">
                  <a:solidFill>
                    <a:srgbClr val="000000"/>
                  </a:solidFill>
                </a:rPr>
                <a:t>通常 </a:t>
              </a:r>
              <a:r>
                <a:rPr lang="en-US" altLang="zh-CN" sz="1200" i="1" dirty="0">
                  <a:solidFill>
                    <a:srgbClr val="000000"/>
                  </a:solidFill>
                  <a:latin typeface="Times New Roman" pitchFamily="18" charset="0"/>
                  <a:cs typeface="Times New Roman" pitchFamily="18" charset="0"/>
                </a:rPr>
                <a:t>k</a:t>
              </a:r>
              <a:r>
                <a:rPr lang="el-GR" altLang="zh-CN" sz="1200" i="1" baseline="-25000" dirty="0">
                  <a:solidFill>
                    <a:srgbClr val="000000"/>
                  </a:solidFill>
                  <a:latin typeface="Times New Roman" pitchFamily="18" charset="0"/>
                  <a:cs typeface="Times New Roman" pitchFamily="18" charset="0"/>
                </a:rPr>
                <a:t>σ</a:t>
              </a:r>
              <a:r>
                <a:rPr lang="en-US" altLang="zh-CN" sz="1200" dirty="0">
                  <a:solidFill>
                    <a:srgbClr val="000000"/>
                  </a:solidFill>
                </a:rPr>
                <a:t> </a:t>
              </a:r>
              <a:r>
                <a:rPr lang="zh-CN" altLang="en-US" sz="1200" dirty="0">
                  <a:solidFill>
                    <a:srgbClr val="000000"/>
                  </a:solidFill>
                </a:rPr>
                <a:t>值 取</a:t>
              </a:r>
              <a:r>
                <a:rPr lang="zh-CN" altLang="en-US" sz="1100" dirty="0">
                  <a:solidFill>
                    <a:srgbClr val="000000"/>
                  </a:solidFill>
                </a:rPr>
                <a:t>「</a:t>
              </a:r>
              <a:r>
                <a:rPr lang="en-US" altLang="zh-CN" sz="1100" dirty="0">
                  <a:solidFill>
                    <a:srgbClr val="000000"/>
                  </a:solidFill>
                </a:rPr>
                <a:t>3</a:t>
              </a:r>
              <a:r>
                <a:rPr lang="zh-CN" altLang="en-US" sz="1100" dirty="0">
                  <a:solidFill>
                    <a:srgbClr val="000000"/>
                  </a:solidFill>
                </a:rPr>
                <a:t>」</a:t>
              </a:r>
              <a:r>
                <a:rPr lang="zh-CN" altLang="en-US" sz="1200" dirty="0">
                  <a:solidFill>
                    <a:srgbClr val="000000"/>
                  </a:solidFill>
                </a:rPr>
                <a:t>，如果標準差統計量大於 </a:t>
              </a:r>
              <a:r>
                <a:rPr lang="en-US" altLang="zh-CN" sz="1200" i="1" dirty="0">
                  <a:solidFill>
                    <a:srgbClr val="000000"/>
                  </a:solidFill>
                  <a:latin typeface="Times New Roman" pitchFamily="18" charset="0"/>
                  <a:cs typeface="Times New Roman" pitchFamily="18" charset="0"/>
                </a:rPr>
                <a:t>k</a:t>
              </a:r>
              <a:r>
                <a:rPr lang="el-GR" altLang="zh-CN" sz="1200" i="1" baseline="-25000" dirty="0">
                  <a:solidFill>
                    <a:srgbClr val="000000"/>
                  </a:solidFill>
                  <a:latin typeface="Times New Roman" pitchFamily="18" charset="0"/>
                  <a:cs typeface="Times New Roman" pitchFamily="18" charset="0"/>
                </a:rPr>
                <a:t>σ</a:t>
              </a:r>
              <a:r>
                <a:rPr lang="en-US" altLang="zh-CN" sz="1200" dirty="0">
                  <a:solidFill>
                    <a:srgbClr val="000000"/>
                  </a:solidFill>
                </a:rPr>
                <a:t>  </a:t>
              </a:r>
              <a:r>
                <a:rPr lang="zh-CN" altLang="en-US" sz="1200" dirty="0">
                  <a:solidFill>
                    <a:srgbClr val="000000"/>
                  </a:solidFill>
                </a:rPr>
                <a:t>值，</a:t>
              </a:r>
              <a:r>
                <a:rPr lang="zh-CN" altLang="en-US" sz="1200" dirty="0"/>
                <a:t>則兩組的標準差顯著不同，應進行分組；</a:t>
              </a:r>
              <a:endParaRPr lang="en-US" altLang="zh-CN" sz="1200" dirty="0">
                <a:solidFill>
                  <a:srgbClr val="000000"/>
                </a:solidFill>
              </a:endParaRPr>
            </a:p>
          </p:txBody>
        </p:sp>
        <p:sp>
          <p:nvSpPr>
            <p:cNvPr id="30" name="Rectangle 14"/>
            <p:cNvSpPr>
              <a:spLocks noChangeArrowheads="1"/>
            </p:cNvSpPr>
            <p:nvPr/>
          </p:nvSpPr>
          <p:spPr bwMode="auto">
            <a:xfrm>
              <a:off x="1503913" y="816458"/>
              <a:ext cx="86109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理想狀態下，參考個體來自於某一健康人群總體，其年齡、性別、民族等特徵都與總體一致</a:t>
              </a:r>
              <a:r>
                <a:rPr lang="zh-CN" altLang="en-US" sz="1200" dirty="0"/>
                <a:t>；但</a:t>
              </a:r>
              <a:r>
                <a:rPr lang="zh-TW" altLang="en-US" sz="1200" dirty="0"/>
                <a:t>並不是所有成年人都能看成單一同質的總體，若</a:t>
              </a:r>
              <a:r>
                <a:rPr lang="zh-CN" altLang="en-US" sz="1200" dirty="0"/>
                <a:t>不同</a:t>
              </a:r>
              <a:r>
                <a:rPr lang="zh-TW" altLang="en-US" sz="1200" dirty="0"/>
                <a:t>人群的個體間有顯著差異就必須進行分組</a:t>
              </a:r>
              <a:r>
                <a:rPr lang="zh-CN" altLang="en-US" sz="1200" dirty="0"/>
                <a:t>；</a:t>
              </a:r>
              <a:r>
                <a:rPr lang="zh-TW" altLang="en-US" sz="1200" dirty="0"/>
                <a:t>性別、年齡、</a:t>
              </a:r>
              <a:r>
                <a:rPr lang="zh-CN" altLang="en-US" sz="1200" dirty="0"/>
                <a:t>種族</a:t>
              </a:r>
              <a:r>
                <a:rPr lang="zh-TW" altLang="en-US" sz="1200" dirty="0"/>
                <a:t>是最常見的差異，其它可能考慮的</a:t>
              </a:r>
              <a:r>
                <a:rPr lang="zh-CN" altLang="en-US" sz="1200" dirty="0"/>
                <a:t>因素</a:t>
              </a:r>
              <a:r>
                <a:rPr lang="zh-TW" altLang="en-US" sz="1200" dirty="0"/>
                <a:t>如：哺乳期、肥胖、職業、口服避孕藥、妊娠、最近手術、吸煙、近期接受輸血、藥物濫用等</a:t>
              </a:r>
              <a:r>
                <a:rPr lang="zh-CN" altLang="en-US" sz="1200" dirty="0"/>
                <a:t>都有可能對結果產生影響；</a:t>
              </a:r>
              <a:endParaRPr lang="en-US" altLang="zh-CN" sz="1200" dirty="0">
                <a:solidFill>
                  <a:srgbClr val="000000"/>
                </a:solidFill>
              </a:endParaRPr>
            </a:p>
          </p:txBody>
        </p:sp>
        <p:sp>
          <p:nvSpPr>
            <p:cNvPr id="41" name="Rectangle 14"/>
            <p:cNvSpPr>
              <a:spLocks noChangeArrowheads="1"/>
            </p:cNvSpPr>
            <p:nvPr/>
          </p:nvSpPr>
          <p:spPr bwMode="auto">
            <a:xfrm>
              <a:off x="1503906" y="1739788"/>
              <a:ext cx="8610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TW" altLang="en-US" sz="1200" dirty="0"/>
                <a:t>       </a:t>
              </a:r>
              <a:r>
                <a:rPr lang="zh-CN" altLang="en-US" sz="1200" dirty="0"/>
                <a:t>關於參考區間的分組，</a:t>
              </a:r>
              <a:r>
                <a:rPr lang="en-US" altLang="zh-CN" sz="1100" i="1" dirty="0">
                  <a:latin typeface="Times New Roman" pitchFamily="18" charset="0"/>
                  <a:cs typeface="Times New Roman" pitchFamily="18" charset="0"/>
                </a:rPr>
                <a:t>CLSI</a:t>
              </a:r>
              <a:r>
                <a:rPr lang="en-US" altLang="zh-CN" sz="1200" i="1" dirty="0">
                  <a:latin typeface="Times New Roman" pitchFamily="18" charset="0"/>
                  <a:cs typeface="Times New Roman" pitchFamily="18" charset="0"/>
                </a:rPr>
                <a:t> </a:t>
              </a:r>
              <a:r>
                <a:rPr lang="zh-CN" altLang="en-US" sz="1200" dirty="0"/>
                <a:t>認同 </a:t>
              </a:r>
              <a:r>
                <a:rPr lang="en-US" altLang="zh-CN" sz="1100" i="1" dirty="0">
                  <a:latin typeface="Times New Roman" pitchFamily="18" charset="0"/>
                  <a:cs typeface="Times New Roman" pitchFamily="18" charset="0"/>
                </a:rPr>
                <a:t>Harris</a:t>
              </a:r>
              <a:r>
                <a:rPr lang="en-US" altLang="zh-CN" sz="1200" i="1" dirty="0">
                  <a:latin typeface="Times New Roman" pitchFamily="18" charset="0"/>
                  <a:cs typeface="Times New Roman" pitchFamily="18" charset="0"/>
                </a:rPr>
                <a:t> </a:t>
              </a:r>
              <a:r>
                <a:rPr lang="zh-CN" altLang="en-US" sz="1200" dirty="0"/>
                <a:t>和 </a:t>
              </a:r>
              <a:r>
                <a:rPr lang="en-US" altLang="zh-CN" sz="1100" i="1" dirty="0">
                  <a:latin typeface="Times New Roman" pitchFamily="18" charset="0"/>
                  <a:cs typeface="Times New Roman" pitchFamily="18" charset="0"/>
                </a:rPr>
                <a:t>Boyd</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等人提出的</a:t>
              </a:r>
              <a:r>
                <a:rPr lang="zh-CN" altLang="en-US" sz="1200" dirty="0"/>
                <a:t>建議：若組與組間均值和標準差超出了適當預先設定的標準，則進行分組，否則則將這兩組合併統計；</a:t>
              </a:r>
              <a:endParaRPr lang="en-US" altLang="zh-CN" sz="1200" dirty="0">
                <a:solidFill>
                  <a:srgbClr val="000000"/>
                </a:solidFill>
              </a:endParaRPr>
            </a:p>
          </p:txBody>
        </p:sp>
        <p:sp>
          <p:nvSpPr>
            <p:cNvPr id="15" name="Rectangle 14"/>
            <p:cNvSpPr>
              <a:spLocks noChangeArrowheads="1"/>
            </p:cNvSpPr>
            <p:nvPr/>
          </p:nvSpPr>
          <p:spPr bwMode="auto">
            <a:xfrm>
              <a:off x="1503913" y="3891022"/>
              <a:ext cx="8610929"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組間均值的比較，通常 </a:t>
              </a:r>
              <a:r>
                <a:rPr lang="en-US" altLang="zh-CN" sz="1200" i="1" dirty="0">
                  <a:latin typeface="Times New Roman" pitchFamily="18" charset="0"/>
                  <a:cs typeface="Times New Roman" pitchFamily="18" charset="0"/>
                </a:rPr>
                <a:t>k</a:t>
              </a:r>
              <a:r>
                <a:rPr lang="en-US" altLang="zh-CN" sz="1200" i="1" baseline="-25000" dirty="0">
                  <a:latin typeface="Times New Roman" pitchFamily="18" charset="0"/>
                  <a:cs typeface="Times New Roman" pitchFamily="18" charset="0"/>
                </a:rPr>
                <a:t>µ</a:t>
              </a:r>
              <a:r>
                <a:rPr lang="en-US" altLang="zh-CN" sz="1200" dirty="0"/>
                <a:t> </a:t>
              </a:r>
              <a:r>
                <a:rPr lang="zh-CN" altLang="en-US" sz="1200" dirty="0"/>
                <a:t>值 取</a:t>
              </a:r>
              <a:r>
                <a:rPr lang="zh-CN" altLang="en-US" sz="1100" dirty="0"/>
                <a:t>「</a:t>
              </a:r>
              <a:r>
                <a:rPr lang="en-US" altLang="zh-CN" sz="1100" dirty="0"/>
                <a:t>3</a:t>
              </a:r>
              <a:r>
                <a:rPr lang="zh-CN" altLang="en-US" sz="1100" dirty="0"/>
                <a:t>」</a:t>
              </a:r>
              <a:r>
                <a:rPr lang="zh-CN" altLang="en-US" sz="1200" dirty="0"/>
                <a:t>或</a:t>
              </a:r>
              <a:r>
                <a:rPr lang="zh-CN" altLang="en-US" sz="1100" dirty="0"/>
                <a:t>「</a:t>
              </a:r>
              <a:r>
                <a:rPr lang="en-US" altLang="zh-CN" sz="1100" dirty="0"/>
                <a:t>5</a:t>
              </a:r>
              <a:r>
                <a:rPr lang="zh-CN" altLang="en-US" sz="1100" dirty="0"/>
                <a:t>」</a:t>
              </a:r>
              <a:r>
                <a:rPr lang="zh-CN" altLang="en-US" sz="1200" dirty="0"/>
                <a:t>，如果 </a:t>
              </a:r>
              <a:r>
                <a:rPr lang="en-US" altLang="zh-CN" sz="1200" i="1" dirty="0">
                  <a:latin typeface="Times New Roman" pitchFamily="18" charset="0"/>
                  <a:cs typeface="Times New Roman" pitchFamily="18" charset="0"/>
                </a:rPr>
                <a:t>Z</a:t>
              </a:r>
              <a:r>
                <a:rPr lang="en-US" altLang="zh-CN" sz="1200" i="1" dirty="0"/>
                <a:t>*</a:t>
              </a:r>
              <a:r>
                <a:rPr lang="en-US" altLang="zh-CN" sz="1200" dirty="0"/>
                <a:t> </a:t>
              </a:r>
              <a:r>
                <a:rPr lang="zh-CN" altLang="en-US" sz="1200" dirty="0"/>
                <a:t>大於 </a:t>
              </a:r>
              <a:r>
                <a:rPr lang="en-US" altLang="zh-CN" sz="1200" i="1" dirty="0">
                  <a:solidFill>
                    <a:srgbClr val="000000"/>
                  </a:solidFill>
                  <a:latin typeface="Times New Roman" pitchFamily="18" charset="0"/>
                  <a:cs typeface="Times New Roman" pitchFamily="18" charset="0"/>
                </a:rPr>
                <a:t>k</a:t>
              </a:r>
              <a:r>
                <a:rPr lang="en-US" altLang="zh-CN" sz="1200" i="1" baseline="-25000" dirty="0">
                  <a:solidFill>
                    <a:srgbClr val="000000"/>
                  </a:solidFill>
                  <a:latin typeface="Times New Roman" pitchFamily="18" charset="0"/>
                  <a:cs typeface="Times New Roman" pitchFamily="18" charset="0"/>
                </a:rPr>
                <a:t>µ</a:t>
              </a:r>
              <a:r>
                <a:rPr lang="en-US" altLang="zh-CN" sz="1200" dirty="0">
                  <a:solidFill>
                    <a:srgbClr val="000000"/>
                  </a:solidFill>
                </a:rPr>
                <a:t> </a:t>
              </a:r>
              <a:r>
                <a:rPr lang="zh-CN" altLang="en-US" sz="1200" dirty="0"/>
                <a:t>值，則進行分組，否則將兩組合併統計；</a:t>
              </a:r>
              <a:endParaRPr lang="en-US" altLang="zh-CN" sz="1200" dirty="0">
                <a:solidFill>
                  <a:srgbClr val="000000"/>
                </a:solidFill>
              </a:endParaRPr>
            </a:p>
          </p:txBody>
        </p:sp>
        <p:grpSp>
          <p:nvGrpSpPr>
            <p:cNvPr id="6" name="组合 5"/>
            <p:cNvGrpSpPr/>
            <p:nvPr/>
          </p:nvGrpSpPr>
          <p:grpSpPr>
            <a:xfrm>
              <a:off x="1503911" y="2570780"/>
              <a:ext cx="8366581" cy="716599"/>
              <a:chOff x="1503911" y="2570780"/>
              <a:chExt cx="8366581" cy="716599"/>
            </a:xfrm>
          </p:grpSpPr>
          <p:sp>
            <p:nvSpPr>
              <p:cNvPr id="11" name="Rectangle 14"/>
              <p:cNvSpPr>
                <a:spLocks noChangeArrowheads="1"/>
              </p:cNvSpPr>
              <p:nvPr/>
            </p:nvSpPr>
            <p:spPr bwMode="auto">
              <a:xfrm>
                <a:off x="1503911" y="2598758"/>
                <a:ext cx="83665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en-US" altLang="zh-CN" sz="1100" i="1" dirty="0">
                    <a:latin typeface="Times New Roman" pitchFamily="18" charset="0"/>
                    <a:cs typeface="Times New Roman" pitchFamily="18" charset="0"/>
                  </a:rPr>
                  <a:t>Harris</a:t>
                </a:r>
                <a:r>
                  <a:rPr lang="en-US" altLang="zh-CN" sz="1200" i="1" dirty="0">
                    <a:latin typeface="Times New Roman" pitchFamily="18" charset="0"/>
                    <a:cs typeface="Times New Roman" pitchFamily="18" charset="0"/>
                  </a:rPr>
                  <a:t> </a:t>
                </a:r>
                <a:r>
                  <a:rPr lang="zh-CN" altLang="en-US" sz="1200" dirty="0"/>
                  <a:t>和 </a:t>
                </a:r>
                <a:r>
                  <a:rPr lang="en-US" altLang="zh-CN" sz="1100" i="1" dirty="0">
                    <a:latin typeface="Times New Roman" pitchFamily="18" charset="0"/>
                    <a:cs typeface="Times New Roman" pitchFamily="18" charset="0"/>
                  </a:rPr>
                  <a:t>Boyd</a:t>
                </a:r>
                <a:r>
                  <a:rPr lang="en-US" altLang="zh-CN" sz="1200" i="1" dirty="0">
                    <a:latin typeface="Times New Roman" pitchFamily="18" charset="0"/>
                    <a:cs typeface="Times New Roman" pitchFamily="18" charset="0"/>
                  </a:rPr>
                  <a:t> </a:t>
                </a:r>
                <a:r>
                  <a:rPr lang="zh-CN" altLang="en-US" sz="1200" dirty="0"/>
                  <a:t>等人建議使用如下統計量：                                    ，                                  ，                                     ；</a:t>
                </a:r>
                <a:endParaRPr lang="en-US" altLang="zh-CN" sz="1200"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003122411"/>
                  </p:ext>
                </p:extLst>
              </p:nvPr>
            </p:nvGraphicFramePr>
            <p:xfrm>
              <a:off x="6508033" y="2576179"/>
              <a:ext cx="939800" cy="711200"/>
            </p:xfrm>
            <a:graphic>
              <a:graphicData uri="http://schemas.openxmlformats.org/presentationml/2006/ole">
                <mc:AlternateContent xmlns:mc="http://schemas.openxmlformats.org/markup-compatibility/2006">
                  <mc:Choice xmlns:v="urn:schemas-microsoft-com:vml" Requires="v">
                    <p:oleObj name="Equation" r:id="rId3" imgW="939392" imgH="710891" progId="">
                      <p:embed/>
                    </p:oleObj>
                  </mc:Choice>
                  <mc:Fallback>
                    <p:oleObj name="Equation" r:id="rId3" imgW="939392" imgH="710891" progId="">
                      <p:embed/>
                      <p:pic>
                        <p:nvPicPr>
                          <p:cNvPr id="0" name="Picture 104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8033" y="2576179"/>
                            <a:ext cx="9398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1110744794"/>
                  </p:ext>
                </p:extLst>
              </p:nvPr>
            </p:nvGraphicFramePr>
            <p:xfrm>
              <a:off x="8119886" y="2599355"/>
              <a:ext cx="1193800" cy="635000"/>
            </p:xfrm>
            <a:graphic>
              <a:graphicData uri="http://schemas.openxmlformats.org/presentationml/2006/ole">
                <mc:AlternateContent xmlns:mc="http://schemas.openxmlformats.org/markup-compatibility/2006">
                  <mc:Choice xmlns:v="urn:schemas-microsoft-com:vml" Requires="v">
                    <p:oleObj name="Equation" r:id="rId5" imgW="1193800" imgH="635000" progId="">
                      <p:embed/>
                    </p:oleObj>
                  </mc:Choice>
                  <mc:Fallback>
                    <p:oleObj name="Equation" r:id="rId5" imgW="1193800" imgH="635000" progId="">
                      <p:embed/>
                      <p:pic>
                        <p:nvPicPr>
                          <p:cNvPr id="0" name="Picture 104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9886" y="2599355"/>
                            <a:ext cx="11938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1494679527"/>
                  </p:ext>
                </p:extLst>
              </p:nvPr>
            </p:nvGraphicFramePr>
            <p:xfrm>
              <a:off x="4851577" y="2570780"/>
              <a:ext cx="1028700" cy="469900"/>
            </p:xfrm>
            <a:graphic>
              <a:graphicData uri="http://schemas.openxmlformats.org/presentationml/2006/ole">
                <mc:AlternateContent xmlns:mc="http://schemas.openxmlformats.org/markup-compatibility/2006">
                  <mc:Choice xmlns:v="urn:schemas-microsoft-com:vml" Requires="v">
                    <p:oleObj name="Equation" r:id="rId7" imgW="1028700" imgH="469900" progId="">
                      <p:embed/>
                    </p:oleObj>
                  </mc:Choice>
                  <mc:Fallback>
                    <p:oleObj name="Equation" r:id="rId7" imgW="1028700" imgH="469900" progId="">
                      <p:embed/>
                      <p:pic>
                        <p:nvPicPr>
                          <p:cNvPr id="0" name="Picture 104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1577" y="2570780"/>
                            <a:ext cx="10287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 name="Rectangle 14"/>
            <p:cNvSpPr>
              <a:spLocks noChangeArrowheads="1"/>
            </p:cNvSpPr>
            <p:nvPr/>
          </p:nvSpPr>
          <p:spPr bwMode="auto">
            <a:xfrm>
              <a:off x="1503904" y="4889149"/>
              <a:ext cx="86109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實際上分組與否，就是總體異質性的檢驗，如果總體呈現正態分佈，則可以使用基於正態分佈的參數檢驗；如果總體分佈未知，則可以參考非參數的秩和檢驗，通常非參數檢驗的適用範圍更廣泛，但是秩和檢驗比參數檢驗的效率略低一些；</a:t>
              </a:r>
              <a:endParaRPr lang="en-US" altLang="zh-CN" sz="1200" dirty="0"/>
            </a:p>
          </p:txBody>
        </p:sp>
        <p:sp>
          <p:nvSpPr>
            <p:cNvPr id="20" name="Rectangle 14"/>
            <p:cNvSpPr>
              <a:spLocks noChangeArrowheads="1"/>
            </p:cNvSpPr>
            <p:nvPr/>
          </p:nvSpPr>
          <p:spPr bwMode="auto">
            <a:xfrm>
              <a:off x="1503906" y="4242820"/>
              <a:ext cx="86109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zh-TW" altLang="en-US" sz="1200" dirty="0"/>
                <a:t>分層通常使用的另一個標準是：如果兩亞組間均值的差異，超過未分層參考區間寬度的 </a:t>
              </a:r>
              <a:r>
                <a:rPr lang="en-US" altLang="zh-TW" sz="1200" dirty="0"/>
                <a:t>¼ </a:t>
              </a:r>
              <a:r>
                <a:rPr lang="zh-TW" altLang="en-US" sz="1200" dirty="0"/>
                <a:t>，那麼則進行分層，否則不需要分層；</a:t>
              </a:r>
              <a:endParaRPr lang="en-US" altLang="zh-CN" sz="1200" dirty="0"/>
            </a:p>
          </p:txBody>
        </p:sp>
      </p:grpSp>
    </p:spTree>
    <p:extLst>
      <p:ext uri="{BB962C8B-B14F-4D97-AF65-F5344CB8AC3E}">
        <p14:creationId xmlns:p14="http://schemas.microsoft.com/office/powerpoint/2010/main" val="3371119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參考值中離群值檢測</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323470" y="820014"/>
            <a:ext cx="8802869" cy="4770121"/>
            <a:chOff x="1323468" y="805964"/>
            <a:chExt cx="8802869" cy="4770121"/>
          </a:xfrm>
        </p:grpSpPr>
        <p:sp>
          <p:nvSpPr>
            <p:cNvPr id="6" name="Rectangle 14"/>
            <p:cNvSpPr>
              <a:spLocks noChangeArrowheads="1"/>
            </p:cNvSpPr>
            <p:nvPr/>
          </p:nvSpPr>
          <p:spPr bwMode="auto">
            <a:xfrm>
              <a:off x="1323470" y="805964"/>
              <a:ext cx="8802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zh-TW" altLang="en-US" sz="1200" dirty="0"/>
                <a:t>即使參考個體已符合納入標準，數據中</a:t>
              </a:r>
              <a:r>
                <a:rPr lang="zh-CN" altLang="en-US" sz="1200" dirty="0"/>
                <a:t>仍</a:t>
              </a:r>
              <a:r>
                <a:rPr lang="zh-TW" altLang="en-US" sz="1200" dirty="0"/>
                <a:t>有可能存在離群值，若確切知道離群值產生的原因（如分析錯誤等），</a:t>
              </a:r>
              <a:r>
                <a:rPr lang="zh-CN" altLang="en-US" sz="1200" dirty="0"/>
                <a:t>則應</a:t>
              </a:r>
              <a:r>
                <a:rPr lang="zh-TW" altLang="en-US" sz="1200" dirty="0"/>
                <a:t>對離群值進行處理；</a:t>
              </a:r>
              <a:endParaRPr lang="en-US" altLang="zh-CN" sz="1200" dirty="0"/>
            </a:p>
          </p:txBody>
        </p:sp>
        <p:sp>
          <p:nvSpPr>
            <p:cNvPr id="8" name="Rectangle 14"/>
            <p:cNvSpPr>
              <a:spLocks noChangeArrowheads="1"/>
            </p:cNvSpPr>
            <p:nvPr/>
          </p:nvSpPr>
          <p:spPr bwMode="auto">
            <a:xfrm>
              <a:off x="1323470" y="1452293"/>
              <a:ext cx="8802857" cy="61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zh-TW" altLang="en-US" sz="1200" dirty="0"/>
                <a:t>在參考區間的計算中，極值會造成數據分佈的不相稱，這樣的數值即離群值，</a:t>
              </a:r>
              <a:r>
                <a:rPr lang="zh-CN" altLang="en-US" sz="1200" dirty="0"/>
                <a:t>通常</a:t>
              </a:r>
              <a:r>
                <a:rPr lang="zh-TW" altLang="en-US" sz="1200" dirty="0"/>
                <a:t>其定義為：「與樣本中大多數數據不一致的觀測值，相對於樣本假設分佈的模型來說是極端的數值，可能不是該模型所產生的」</a:t>
              </a:r>
              <a:r>
                <a:rPr lang="zh-CN" altLang="en-US" sz="1200" dirty="0"/>
                <a:t>，</a:t>
              </a:r>
              <a:r>
                <a:rPr lang="zh-TW" altLang="en-US" sz="1200" dirty="0"/>
                <a:t>離群值檢測依賴於</a:t>
              </a:r>
              <a:r>
                <a:rPr lang="zh-CN" altLang="en-US" sz="1200" dirty="0"/>
                <a:t>其</a:t>
              </a:r>
              <a:r>
                <a:rPr lang="zh-TW" altLang="en-US" sz="1200" dirty="0"/>
                <a:t>基礎分佈；</a:t>
              </a:r>
              <a:endParaRPr lang="en-US" altLang="zh-CN" sz="1200" dirty="0"/>
            </a:p>
          </p:txBody>
        </p:sp>
        <p:sp>
          <p:nvSpPr>
            <p:cNvPr id="9" name="Rectangle 14"/>
            <p:cNvSpPr>
              <a:spLocks noChangeArrowheads="1"/>
            </p:cNvSpPr>
            <p:nvPr/>
          </p:nvSpPr>
          <p:spPr bwMode="auto">
            <a:xfrm>
              <a:off x="1323468" y="2062783"/>
              <a:ext cx="8802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如果</a:t>
              </a:r>
              <a:r>
                <a:rPr lang="zh-TW" altLang="en-US" sz="1200" dirty="0"/>
                <a:t>數據中確實存在離群值，需要考慮這些值應該保留還是直接刪除，在</a:t>
              </a:r>
              <a:r>
                <a:rPr lang="zh-CN" altLang="en-US" sz="1200" dirty="0"/>
                <a:t>使用</a:t>
              </a:r>
              <a:r>
                <a:rPr lang="zh-TW" altLang="en-US" sz="1200" dirty="0"/>
                <a:t>非參數法確立參考區間時</a:t>
              </a:r>
              <a:r>
                <a:rPr lang="zh-CN" altLang="en-US" sz="1200" dirty="0"/>
                <a:t>，</a:t>
              </a:r>
              <a:r>
                <a:rPr lang="en-US" altLang="zh-TW" sz="1100" i="1" dirty="0">
                  <a:latin typeface="Times New Roman" pitchFamily="18" charset="0"/>
                  <a:cs typeface="Times New Roman" pitchFamily="18" charset="0"/>
                </a:rPr>
                <a:t>CLSI</a:t>
              </a:r>
              <a:r>
                <a:rPr lang="en-US" altLang="zh-TW" sz="1200" dirty="0"/>
                <a:t> </a:t>
              </a:r>
              <a:r>
                <a:rPr lang="zh-TW" altLang="en-US" sz="1200" dirty="0"/>
                <a:t>推薦採用 </a:t>
              </a:r>
              <a:r>
                <a:rPr lang="en-US" altLang="zh-TW" sz="1100" i="1" dirty="0">
                  <a:latin typeface="Times New Roman" pitchFamily="18" charset="0"/>
                  <a:cs typeface="Times New Roman" pitchFamily="18" charset="0"/>
                </a:rPr>
                <a:t>Dixon</a:t>
              </a:r>
              <a:r>
                <a:rPr lang="en-US" altLang="zh-TW" sz="1200" dirty="0"/>
                <a:t> </a:t>
              </a:r>
              <a:r>
                <a:rPr lang="zh-TW" altLang="en-US" sz="1200" dirty="0"/>
                <a:t>的離群值範圍統計方法；</a:t>
              </a:r>
              <a:endParaRPr lang="en-US" altLang="zh-CN" sz="1200" dirty="0"/>
            </a:p>
          </p:txBody>
        </p:sp>
        <p:sp>
          <p:nvSpPr>
            <p:cNvPr id="10" name="Rectangle 14"/>
            <p:cNvSpPr>
              <a:spLocks noChangeArrowheads="1"/>
            </p:cNvSpPr>
            <p:nvPr/>
          </p:nvSpPr>
          <p:spPr bwMode="auto">
            <a:xfrm>
              <a:off x="1323469" y="2674039"/>
              <a:ext cx="88028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en-US" altLang="zh-TW" sz="1100" i="1" dirty="0">
                  <a:latin typeface="Times New Roman" pitchFamily="18" charset="0"/>
                  <a:cs typeface="Times New Roman" pitchFamily="18" charset="0"/>
                </a:rPr>
                <a:t>Dixon</a:t>
              </a:r>
              <a:r>
                <a:rPr lang="en-US" altLang="zh-TW" sz="1200" dirty="0">
                  <a:latin typeface="Times New Roman" pitchFamily="18" charset="0"/>
                  <a:cs typeface="Times New Roman" pitchFamily="18" charset="0"/>
                </a:rPr>
                <a:t> </a:t>
              </a:r>
              <a:r>
                <a:rPr lang="zh-TW" altLang="en-US" sz="1200" dirty="0"/>
                <a:t>的檢驗方法如下：</a:t>
              </a:r>
              <a:r>
                <a:rPr lang="zh-CN" altLang="en-US" sz="1200" dirty="0"/>
                <a:t>假設 </a:t>
              </a:r>
              <a:r>
                <a:rPr lang="en-US" altLang="zh-TW" sz="1200" i="1" dirty="0">
                  <a:latin typeface="Times New Roman" pitchFamily="18" charset="0"/>
                  <a:cs typeface="Times New Roman" pitchFamily="18" charset="0"/>
                </a:rPr>
                <a:t>R</a:t>
              </a:r>
              <a:r>
                <a:rPr lang="en-US" altLang="zh-TW" sz="1200" dirty="0"/>
                <a:t> </a:t>
              </a:r>
              <a:r>
                <a:rPr lang="zh-TW" altLang="en-US" sz="1200" dirty="0"/>
                <a:t>為全距（</a:t>
              </a:r>
              <a:r>
                <a:rPr lang="zh-CN" altLang="en-US" sz="1200" dirty="0"/>
                <a:t>極差</a:t>
              </a:r>
              <a:r>
                <a:rPr lang="zh-TW" altLang="en-US" sz="1200" dirty="0"/>
                <a:t>），</a:t>
              </a:r>
              <a:r>
                <a:rPr lang="en-US" altLang="zh-TW" sz="1200" i="1" dirty="0">
                  <a:latin typeface="Times New Roman" pitchFamily="18" charset="0"/>
                  <a:cs typeface="Times New Roman" pitchFamily="18" charset="0"/>
                </a:rPr>
                <a:t>D</a:t>
              </a:r>
              <a:r>
                <a:rPr lang="en-US" altLang="zh-TW" sz="1200" dirty="0"/>
                <a:t> </a:t>
              </a:r>
              <a:r>
                <a:rPr lang="zh-TW" altLang="en-US" sz="1200" dirty="0"/>
                <a:t>為極值與次極值差值的絕對值，如果 </a:t>
              </a:r>
              <a:r>
                <a:rPr lang="en-US" altLang="zh-TW" sz="1200" i="1" dirty="0">
                  <a:latin typeface="Times New Roman" pitchFamily="18" charset="0"/>
                  <a:cs typeface="Times New Roman" pitchFamily="18" charset="0"/>
                </a:rPr>
                <a:t>D</a:t>
              </a:r>
              <a:r>
                <a:rPr lang="en-US" altLang="zh-TW" sz="1200" i="1" dirty="0"/>
                <a:t>/</a:t>
              </a:r>
              <a:r>
                <a:rPr lang="en-US" altLang="zh-TW" sz="1200" i="1" dirty="0">
                  <a:latin typeface="Times New Roman" pitchFamily="18" charset="0"/>
                  <a:cs typeface="Times New Roman" pitchFamily="18" charset="0"/>
                </a:rPr>
                <a:t>R</a:t>
              </a:r>
              <a:r>
                <a:rPr lang="en-US" altLang="zh-TW" sz="1200" dirty="0"/>
                <a:t> </a:t>
              </a:r>
              <a:r>
                <a:rPr lang="zh-TW" altLang="en-US" sz="1200" dirty="0"/>
                <a:t>的值超過 ⅓</a:t>
              </a:r>
              <a:r>
                <a:rPr lang="en-US" altLang="zh-TW" sz="1200" dirty="0">
                  <a:solidFill>
                    <a:srgbClr val="000000"/>
                  </a:solidFill>
                </a:rPr>
                <a:t> </a:t>
              </a:r>
              <a:r>
                <a:rPr lang="zh-CN" altLang="en-US" sz="1200" dirty="0">
                  <a:solidFill>
                    <a:srgbClr val="000000"/>
                  </a:solidFill>
                </a:rPr>
                <a:t>，</a:t>
              </a:r>
              <a:r>
                <a:rPr lang="zh-TW" altLang="en-US" sz="1200" dirty="0"/>
                <a:t>則刪除極值；</a:t>
              </a:r>
              <a:endParaRPr lang="en-US" altLang="zh-CN" sz="1200" dirty="0"/>
            </a:p>
          </p:txBody>
        </p:sp>
        <p:sp>
          <p:nvSpPr>
            <p:cNvPr id="11" name="Rectangle 14"/>
            <p:cNvSpPr>
              <a:spLocks noChangeArrowheads="1"/>
            </p:cNvSpPr>
            <p:nvPr/>
          </p:nvSpPr>
          <p:spPr bwMode="auto">
            <a:xfrm>
              <a:off x="1323480" y="3025834"/>
              <a:ext cx="88028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如果基礎分佈為</a:t>
              </a:r>
              <a:r>
                <a:rPr lang="zh-TW" altLang="en-US" sz="1200" dirty="0"/>
                <a:t>正態分佈</a:t>
              </a:r>
              <a:r>
                <a:rPr lang="zh-CN" altLang="en-US" sz="1200" dirty="0"/>
                <a:t>，或者可以通過數據轉換成近似於正態分佈，則也可以參照所謂的二階段離群值檢測法</a:t>
              </a:r>
              <a:r>
                <a:rPr lang="zh-TW" altLang="en-US" sz="1200" dirty="0"/>
                <a:t>；</a:t>
              </a:r>
              <a:endParaRPr lang="en-US" altLang="zh-CN" sz="1200" dirty="0"/>
            </a:p>
          </p:txBody>
        </p:sp>
        <p:sp>
          <p:nvSpPr>
            <p:cNvPr id="14" name="Rectangle 14"/>
            <p:cNvSpPr>
              <a:spLocks noChangeArrowheads="1"/>
            </p:cNvSpPr>
            <p:nvPr/>
          </p:nvSpPr>
          <p:spPr bwMode="auto">
            <a:xfrm>
              <a:off x="1323470" y="3377630"/>
              <a:ext cx="88028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zh-TW" altLang="en-US" sz="1200" dirty="0"/>
                <a:t>二階段離群值檢測法</a:t>
              </a:r>
              <a:r>
                <a:rPr lang="zh-CN" altLang="en-US" sz="1200" dirty="0"/>
                <a:t>為</a:t>
              </a:r>
              <a:r>
                <a:rPr lang="zh-TW" altLang="en-US" sz="1200" dirty="0"/>
                <a:t>：首先將全部樣本數據轉換成一種</a:t>
              </a:r>
              <a:r>
                <a:rPr lang="zh-CN" altLang="en-US" sz="1200" dirty="0"/>
                <a:t>近似於</a:t>
              </a:r>
              <a:r>
                <a:rPr lang="zh-TW" altLang="en-US" sz="1200" dirty="0"/>
                <a:t>正態隨機分佈的樣本，之後再使用 </a:t>
              </a:r>
              <a:r>
                <a:rPr lang="en-US" altLang="zh-TW" sz="1200" i="1" dirty="0" err="1">
                  <a:latin typeface="Times New Roman" pitchFamily="18" charset="0"/>
                  <a:cs typeface="Times New Roman" pitchFamily="18" charset="0"/>
                </a:rPr>
                <a:t>Tukey</a:t>
              </a:r>
              <a:r>
                <a:rPr lang="en-US" altLang="zh-TW" sz="1200" dirty="0"/>
                <a:t> </a:t>
              </a:r>
              <a:r>
                <a:rPr lang="zh-TW" altLang="en-US" sz="1200" dirty="0"/>
                <a:t>法來標記離群值；</a:t>
              </a:r>
              <a:endParaRPr lang="en-US" altLang="zh-CN" sz="1200" dirty="0"/>
            </a:p>
          </p:txBody>
        </p:sp>
        <p:sp>
          <p:nvSpPr>
            <p:cNvPr id="15" name="Rectangle 14"/>
            <p:cNvSpPr>
              <a:spLocks noChangeArrowheads="1"/>
            </p:cNvSpPr>
            <p:nvPr/>
          </p:nvSpPr>
          <p:spPr bwMode="auto">
            <a:xfrm>
              <a:off x="1323473" y="3729424"/>
              <a:ext cx="88028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a:t>
              </a:r>
              <a:r>
                <a:rPr lang="en-US" altLang="zh-TW" sz="1200" i="1" dirty="0" err="1">
                  <a:latin typeface="Times New Roman" pitchFamily="18" charset="0"/>
                  <a:cs typeface="Times New Roman" pitchFamily="18" charset="0"/>
                </a:rPr>
                <a:t>Tukey</a:t>
              </a:r>
              <a:r>
                <a:rPr lang="en-US" altLang="zh-TW" sz="1200" dirty="0"/>
                <a:t> </a:t>
              </a:r>
              <a:r>
                <a:rPr lang="zh-CN" altLang="en-US" sz="1200" dirty="0"/>
                <a:t>的檢驗方法為</a:t>
              </a:r>
              <a:r>
                <a:rPr lang="zh-TW" altLang="en-US" sz="1200" dirty="0"/>
                <a:t>：計算轉換後數據的四分位數間距 </a:t>
              </a:r>
              <a:r>
                <a:rPr lang="en-US" altLang="zh-TW" sz="1200" i="1" dirty="0">
                  <a:latin typeface="Times New Roman" pitchFamily="18" charset="0"/>
                  <a:cs typeface="Times New Roman" pitchFamily="18" charset="0"/>
                </a:rPr>
                <a:t>IQR</a:t>
              </a:r>
              <a:r>
                <a:rPr lang="en-US" altLang="zh-TW" sz="1200" dirty="0"/>
                <a:t> = </a:t>
              </a:r>
              <a:r>
                <a:rPr lang="en-US" altLang="zh-TW" sz="1200" i="1" dirty="0">
                  <a:latin typeface="Times New Roman" pitchFamily="18" charset="0"/>
                  <a:cs typeface="Times New Roman" pitchFamily="18" charset="0"/>
                </a:rPr>
                <a:t>Q</a:t>
              </a:r>
              <a:r>
                <a:rPr lang="en-US" altLang="zh-TW" sz="1200" baseline="-25000" dirty="0">
                  <a:latin typeface="Times New Roman" pitchFamily="18" charset="0"/>
                  <a:cs typeface="Times New Roman" pitchFamily="18" charset="0"/>
                </a:rPr>
                <a:t>3</a:t>
              </a:r>
              <a:r>
                <a:rPr lang="en-US" altLang="zh-TW" sz="1200" dirty="0">
                  <a:latin typeface="Times New Roman" pitchFamily="18" charset="0"/>
                  <a:cs typeface="Times New Roman" pitchFamily="18" charset="0"/>
                </a:rPr>
                <a:t> </a:t>
              </a:r>
              <a:r>
                <a:rPr lang="zh-TW" altLang="en-US" sz="1000" dirty="0"/>
                <a:t>－</a:t>
              </a:r>
              <a:r>
                <a:rPr lang="en-US" altLang="zh-TW" sz="1200" dirty="0"/>
                <a:t> </a:t>
              </a:r>
              <a:r>
                <a:rPr lang="en-US" altLang="zh-TW" sz="1200" i="1" dirty="0">
                  <a:latin typeface="Times New Roman" pitchFamily="18" charset="0"/>
                  <a:cs typeface="Times New Roman" pitchFamily="18" charset="0"/>
                </a:rPr>
                <a:t>Q</a:t>
              </a:r>
              <a:r>
                <a:rPr lang="en-US" altLang="zh-TW" sz="1200" baseline="-25000" dirty="0">
                  <a:latin typeface="Times New Roman" pitchFamily="18" charset="0"/>
                  <a:cs typeface="Times New Roman" pitchFamily="18" charset="0"/>
                </a:rPr>
                <a:t>1</a:t>
              </a:r>
              <a:r>
                <a:rPr lang="zh-TW" altLang="en-US" sz="1200" dirty="0"/>
                <a:t>，然後再計算「區間界限」</a:t>
              </a:r>
              <a:r>
                <a:rPr lang="zh-CN" altLang="en-US" sz="1200" dirty="0"/>
                <a:t>，</a:t>
              </a:r>
              <a:endParaRPr lang="zh-TW" altLang="en-US" sz="1200" dirty="0"/>
            </a:p>
            <a:p>
              <a:pPr>
                <a:lnSpc>
                  <a:spcPct val="150000"/>
                </a:lnSpc>
              </a:pPr>
              <a:r>
                <a:rPr lang="zh-TW" altLang="en-US" sz="1200" dirty="0"/>
                <a:t>                                         上限 </a:t>
              </a:r>
              <a:r>
                <a:rPr lang="en-US" altLang="zh-TW" sz="1200" dirty="0"/>
                <a:t>= </a:t>
              </a:r>
              <a:r>
                <a:rPr lang="en-US" altLang="zh-TW" sz="1200" i="1" dirty="0">
                  <a:latin typeface="Times New Roman" pitchFamily="18" charset="0"/>
                  <a:cs typeface="Times New Roman" pitchFamily="18" charset="0"/>
                </a:rPr>
                <a:t>Q</a:t>
              </a:r>
              <a:r>
                <a:rPr lang="en-US" altLang="zh-TW" sz="1200" baseline="-25000" dirty="0"/>
                <a:t>1</a:t>
              </a:r>
              <a:r>
                <a:rPr lang="en-US" altLang="zh-TW" sz="1200" dirty="0"/>
                <a:t> </a:t>
              </a:r>
              <a:r>
                <a:rPr lang="zh-TW" altLang="en-US" sz="1000" dirty="0">
                  <a:latin typeface="Times New Roman" pitchFamily="18" charset="0"/>
                  <a:cs typeface="Times New Roman" pitchFamily="18" charset="0"/>
                </a:rPr>
                <a:t>－</a:t>
              </a:r>
              <a:r>
                <a:rPr lang="en-US" altLang="zh-TW" sz="1200" dirty="0"/>
                <a:t> 1.5 </a:t>
              </a:r>
              <a:r>
                <a:rPr lang="en-US" altLang="zh-TW" sz="1000" dirty="0">
                  <a:latin typeface="Times New Roman" pitchFamily="18" charset="0"/>
                  <a:cs typeface="Times New Roman" pitchFamily="18" charset="0"/>
                </a:rPr>
                <a:t>×</a:t>
              </a:r>
              <a:r>
                <a:rPr lang="en-US" altLang="zh-TW"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IQR</a:t>
              </a:r>
            </a:p>
            <a:p>
              <a:pPr>
                <a:lnSpc>
                  <a:spcPct val="150000"/>
                </a:lnSpc>
              </a:pPr>
              <a:r>
                <a:rPr lang="zh-TW" altLang="en-US" sz="1200" dirty="0"/>
                <a:t>                                         下限 </a:t>
              </a:r>
              <a:r>
                <a:rPr lang="en-US" altLang="zh-TW" sz="1200" dirty="0"/>
                <a:t>= </a:t>
              </a:r>
              <a:r>
                <a:rPr lang="en-US" altLang="zh-TW" sz="1200" i="1" dirty="0">
                  <a:latin typeface="Times New Roman" pitchFamily="18" charset="0"/>
                  <a:cs typeface="Times New Roman" pitchFamily="18" charset="0"/>
                </a:rPr>
                <a:t>Q</a:t>
              </a:r>
              <a:r>
                <a:rPr lang="en-US" altLang="zh-TW" sz="1200" baseline="-25000" dirty="0"/>
                <a:t>3</a:t>
              </a:r>
              <a:r>
                <a:rPr lang="en-US" altLang="zh-TW" sz="1200" dirty="0"/>
                <a:t> </a:t>
              </a:r>
              <a:r>
                <a:rPr lang="zh-TW" altLang="en-US" sz="1000" dirty="0">
                  <a:latin typeface="Times New Roman" pitchFamily="18" charset="0"/>
                  <a:cs typeface="Times New Roman" pitchFamily="18" charset="0"/>
                </a:rPr>
                <a:t>＋</a:t>
              </a:r>
              <a:r>
                <a:rPr lang="en-US" altLang="zh-TW" sz="1200" dirty="0"/>
                <a:t> 1.5 </a:t>
              </a:r>
              <a:r>
                <a:rPr lang="en-US" altLang="zh-TW" sz="1000" dirty="0">
                  <a:latin typeface="Times New Roman" pitchFamily="18" charset="0"/>
                  <a:cs typeface="Times New Roman" pitchFamily="18" charset="0"/>
                </a:rPr>
                <a:t>×</a:t>
              </a:r>
              <a:r>
                <a:rPr lang="en-US" altLang="zh-TW" sz="1200" dirty="0">
                  <a:latin typeface="Times New Roman" pitchFamily="18" charset="0"/>
                  <a:cs typeface="Times New Roman" pitchFamily="18" charset="0"/>
                </a:rPr>
                <a:t> </a:t>
              </a:r>
              <a:r>
                <a:rPr lang="en-US" altLang="zh-TW" sz="1200" i="1" dirty="0">
                  <a:latin typeface="Times New Roman" pitchFamily="18" charset="0"/>
                  <a:cs typeface="Times New Roman" pitchFamily="18" charset="0"/>
                </a:rPr>
                <a:t>IQR</a:t>
              </a:r>
            </a:p>
            <a:p>
              <a:pPr>
                <a:lnSpc>
                  <a:spcPct val="150000"/>
                </a:lnSpc>
              </a:pPr>
              <a:r>
                <a:rPr lang="zh-TW" altLang="en-US" sz="1200" dirty="0"/>
                <a:t>                                         轉換後落在該區間範圍外的數據點都考慮為離群值，對應的原始數據將在隨後參考區間</a:t>
              </a:r>
              <a:r>
                <a:rPr lang="zh-CN" altLang="en-US" sz="1200" dirty="0"/>
                <a:t>的</a:t>
              </a:r>
              <a:r>
                <a:rPr lang="zh-TW" altLang="en-US" sz="1200" dirty="0"/>
                <a:t>估計</a:t>
              </a:r>
              <a:r>
                <a:rPr lang="zh-CN" altLang="en-US" sz="1200" dirty="0"/>
                <a:t>中</a:t>
              </a:r>
              <a:r>
                <a:rPr lang="zh-TW" altLang="en-US" sz="1200" dirty="0"/>
                <a:t>刪除；</a:t>
              </a:r>
              <a:endParaRPr lang="en-US" altLang="zh-CN" sz="1200" dirty="0"/>
            </a:p>
          </p:txBody>
        </p:sp>
        <p:sp>
          <p:nvSpPr>
            <p:cNvPr id="17" name="Rectangle 14"/>
            <p:cNvSpPr>
              <a:spLocks noChangeArrowheads="1"/>
            </p:cNvSpPr>
            <p:nvPr/>
          </p:nvSpPr>
          <p:spPr bwMode="auto">
            <a:xfrm>
              <a:off x="1323472" y="4929754"/>
              <a:ext cx="88028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實際上，如果基礎分佈為正態分佈或者可以轉換成正態分佈，關於正態分佈離群值檢驗的理論研究十分豐富，可以參考的統計學中關於離群值檢測的方法已有很多人進行過研究，但是，通常肉眼直觀觀察往往是判斷離群值最有效的方法</a:t>
              </a:r>
              <a:r>
                <a:rPr lang="zh-TW" altLang="en-US" sz="1200" dirty="0"/>
                <a:t>；</a:t>
              </a:r>
              <a:endParaRPr lang="en-US" altLang="zh-CN" sz="1200" dirty="0"/>
            </a:p>
          </p:txBody>
        </p:sp>
      </p:grpSp>
    </p:spTree>
    <p:extLst>
      <p:ext uri="{BB962C8B-B14F-4D97-AF65-F5344CB8AC3E}">
        <p14:creationId xmlns:p14="http://schemas.microsoft.com/office/powerpoint/2010/main" val="1777177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a:t>
            </a:r>
            <a:r>
              <a:rPr lang="zh-CN" altLang="en-US" sz="900" dirty="0">
                <a:solidFill>
                  <a:srgbClr val="000000"/>
                </a:solidFill>
                <a:latin typeface="Times New Roman" pitchFamily="18" charset="0"/>
                <a:cs typeface="Times New Roman" pitchFamily="18" charset="0"/>
              </a:rPr>
              <a:t>區間</a:t>
            </a:r>
            <a:r>
              <a:rPr lang="zh-TW" altLang="en-US" sz="900" dirty="0">
                <a:solidFill>
                  <a:srgbClr val="000000"/>
                </a:solidFill>
                <a:latin typeface="Times New Roman" pitchFamily="18" charset="0"/>
                <a:cs typeface="Times New Roman" pitchFamily="18" charset="0"/>
              </a:rPr>
              <a:t>的轉換</a:t>
            </a:r>
            <a:endParaRPr lang="zh-CN" altLang="en-US" sz="1300" dirty="0">
              <a:solidFill>
                <a:srgbClr val="000000"/>
              </a:solidFill>
              <a:latin typeface="Times New Roman" pitchFamily="18" charset="0"/>
              <a:cs typeface="Times New Roman" pitchFamily="18" charset="0"/>
            </a:endParaRPr>
          </a:p>
        </p:txBody>
      </p:sp>
      <p:grpSp>
        <p:nvGrpSpPr>
          <p:cNvPr id="16" name="组合 15">
            <a:extLst>
              <a:ext uri="{FF2B5EF4-FFF2-40B4-BE49-F238E27FC236}">
                <a16:creationId xmlns:a16="http://schemas.microsoft.com/office/drawing/2014/main" id="{91FB2529-654F-55F1-BCA4-A0A4AA304011}"/>
              </a:ext>
            </a:extLst>
          </p:cNvPr>
          <p:cNvGrpSpPr/>
          <p:nvPr/>
        </p:nvGrpSpPr>
        <p:grpSpPr>
          <a:xfrm>
            <a:off x="1010499" y="816311"/>
            <a:ext cx="9496133" cy="4774079"/>
            <a:chOff x="1010499" y="816311"/>
            <a:chExt cx="9496133" cy="4774079"/>
          </a:xfrm>
        </p:grpSpPr>
        <p:sp>
          <p:nvSpPr>
            <p:cNvPr id="6" name="Rectangle 14"/>
            <p:cNvSpPr>
              <a:spLocks noChangeArrowheads="1"/>
            </p:cNvSpPr>
            <p:nvPr/>
          </p:nvSpPr>
          <p:spPr bwMode="auto">
            <a:xfrm>
              <a:off x="1010501" y="4366978"/>
              <a:ext cx="94961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比如，</a:t>
              </a:r>
              <a:r>
                <a:rPr lang="en-US" altLang="zh-CN" sz="1000" i="1" dirty="0" err="1">
                  <a:latin typeface="Times New Roman" pitchFamily="18" charset="0"/>
                  <a:cs typeface="Times New Roman" pitchFamily="18" charset="0"/>
                </a:rPr>
                <a:t>Ghoshal</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和 </a:t>
              </a:r>
              <a:r>
                <a:rPr lang="en-US" altLang="zh-CN" sz="1000" i="1" dirty="0" err="1">
                  <a:latin typeface="Times New Roman" pitchFamily="18" charset="0"/>
                  <a:cs typeface="Times New Roman" pitchFamily="18" charset="0"/>
                </a:rPr>
                <a:t>Soldin</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利用線性回歸模型對 </a:t>
              </a:r>
              <a:r>
                <a:rPr lang="en-US" altLang="zh-CN" sz="1000" i="1" dirty="0">
                  <a:latin typeface="Times New Roman" pitchFamily="18" charset="0"/>
                  <a:cs typeface="Times New Roman" pitchFamily="18" charset="0"/>
                </a:rPr>
                <a:t>Dade Behring Dimension </a:t>
              </a:r>
              <a:r>
                <a:rPr lang="en-US" altLang="zh-CN" sz="1000" i="1" dirty="0" err="1">
                  <a:latin typeface="Times New Roman" pitchFamily="18" charset="0"/>
                  <a:cs typeface="Times New Roman" pitchFamily="18" charset="0"/>
                </a:rPr>
                <a:t>RxL</a:t>
              </a:r>
              <a:r>
                <a:rPr lang="en-US" altLang="zh-CN" sz="1200" i="1"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與 </a:t>
              </a:r>
              <a:r>
                <a:rPr lang="en-US" altLang="zh-CN" sz="1000" i="1" dirty="0">
                  <a:latin typeface="Times New Roman" pitchFamily="18" charset="0"/>
                  <a:cs typeface="Times New Roman" pitchFamily="18" charset="0"/>
                </a:rPr>
                <a:t>Ortho Diagnostics </a:t>
              </a:r>
              <a:r>
                <a:rPr lang="en-US" altLang="zh-CN" sz="1000" i="1" dirty="0" err="1">
                  <a:latin typeface="Times New Roman" pitchFamily="18" charset="0"/>
                  <a:cs typeface="Times New Roman" pitchFamily="18" charset="0"/>
                </a:rPr>
                <a:t>Vitros</a:t>
              </a:r>
              <a:r>
                <a:rPr lang="en-US" altLang="zh-CN" sz="1000" dirty="0">
                  <a:latin typeface="Times New Roman" pitchFamily="18" charset="0"/>
                  <a:cs typeface="Times New Roman" pitchFamily="18" charset="0"/>
                </a:rPr>
                <a:t> 500</a:t>
              </a:r>
              <a:r>
                <a:rPr lang="en-US" altLang="zh-CN" sz="1200" dirty="0">
                  <a:latin typeface="Times New Roman" pitchFamily="18" charset="0"/>
                  <a:cs typeface="Times New Roman" pitchFamily="18" charset="0"/>
                </a:rPr>
                <a:t> </a:t>
              </a:r>
              <a:r>
                <a:rPr lang="zh-CN" altLang="en-US" sz="1200" dirty="0">
                  <a:latin typeface="Times New Roman" pitchFamily="18" charset="0"/>
                  <a:cs typeface="Times New Roman" pitchFamily="18" charset="0"/>
                </a:rPr>
                <a:t>檢測儀的兒童參考區間進行了轉換，通過實驗首先證明瞭批內和批間的不精密度是可接受的，然後應用這兩台儀器對患者樣本進行檢測，得到線性回歸的斜率和截距和相關係數，通過檢驗殘差驗證了線性回歸的假設；</a:t>
              </a:r>
              <a:endParaRPr lang="en-US" altLang="zh-CN" sz="1200" dirty="0">
                <a:latin typeface="Times New Roman" pitchFamily="18" charset="0"/>
                <a:cs typeface="Times New Roman" pitchFamily="18" charset="0"/>
              </a:endParaRPr>
            </a:p>
          </p:txBody>
        </p:sp>
        <p:sp>
          <p:nvSpPr>
            <p:cNvPr id="7" name="Rectangle 14"/>
            <p:cNvSpPr>
              <a:spLocks noChangeArrowheads="1"/>
            </p:cNvSpPr>
            <p:nvPr/>
          </p:nvSpPr>
          <p:spPr bwMode="auto">
            <a:xfrm>
              <a:off x="1010503" y="816311"/>
              <a:ext cx="94961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如果沒有條件建立自己的參考區間，在各項要求滿足的情況下，也可以通過臨床樣本的比對實驗，進行參考區間轉換，因為線性變換不會改變分佈形態，因此正態分佈的隨機變量，經過線性變換後仍然呈正態分佈，如果兩個系統之間存在比例誤差，理論上兩系統間的檢驗結果即可能存在位置參數上的偏倚也可能存在刻度參數的改變；如果兩個檢驗系統線性相關良好，那麼兩系統之間的參考區間應該可以通過線性變換進行轉換；</a:t>
              </a:r>
            </a:p>
          </p:txBody>
        </p:sp>
        <p:sp>
          <p:nvSpPr>
            <p:cNvPr id="8" name="Rectangle 14"/>
            <p:cNvSpPr>
              <a:spLocks noChangeArrowheads="1"/>
            </p:cNvSpPr>
            <p:nvPr/>
          </p:nvSpPr>
          <p:spPr bwMode="auto">
            <a:xfrm>
              <a:off x="1010501" y="2312728"/>
              <a:ext cx="9496131" cy="207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然而檢驗系統的性能確認是多方面綜合的評價，參考區間通過線性變換進行轉換後成功應用的前提至少應該包括：</a:t>
              </a:r>
              <a:endParaRPr lang="en-US" altLang="zh-CN" sz="1200" dirty="0"/>
            </a:p>
            <a:p>
              <a:pPr>
                <a:lnSpc>
                  <a:spcPct val="150000"/>
                </a:lnSpc>
              </a:pPr>
              <a:r>
                <a:rPr lang="en-US" altLang="zh-CN" sz="1200" dirty="0"/>
                <a:t>       1)</a:t>
              </a:r>
              <a:r>
                <a:rPr lang="zh-CN" altLang="en-US" sz="1200" dirty="0"/>
                <a:t>、互相轉換的兩個檢驗系統線性相關性良好；</a:t>
              </a:r>
              <a:endParaRPr lang="en-US" altLang="zh-CN" sz="1200" dirty="0"/>
            </a:p>
            <a:p>
              <a:pPr>
                <a:lnSpc>
                  <a:spcPct val="150000"/>
                </a:lnSpc>
              </a:pPr>
              <a:r>
                <a:rPr lang="en-US" altLang="zh-CN" sz="1200" dirty="0"/>
                <a:t>       2)</a:t>
              </a:r>
              <a:r>
                <a:rPr lang="zh-CN" altLang="en-US" sz="1200" dirty="0"/>
                <a:t>、互相轉換的兩個檢驗系統精密度水準都可以達到要求，因為轉換後的參考上下限處的不確定度一定會隨之增加；</a:t>
              </a:r>
            </a:p>
            <a:p>
              <a:pPr>
                <a:lnSpc>
                  <a:spcPct val="150000"/>
                </a:lnSpc>
              </a:pPr>
              <a:r>
                <a:rPr lang="en-US" altLang="zh-CN" sz="1200" dirty="0"/>
                <a:t>       3)</a:t>
              </a:r>
              <a:r>
                <a:rPr lang="zh-CN" altLang="en-US" sz="1200" dirty="0"/>
                <a:t>、互相轉換的兩個檢驗系統的檢測靈敏度和可報告範圍應該滿足參考區間轉換的條件，兩系統檢驗結果的分佈域應盡量等效；</a:t>
              </a:r>
              <a:endParaRPr lang="en-US" altLang="zh-CN" sz="1200" dirty="0"/>
            </a:p>
            <a:p>
              <a:pPr>
                <a:lnSpc>
                  <a:spcPct val="150000"/>
                </a:lnSpc>
              </a:pPr>
              <a:r>
                <a:rPr lang="en-US" altLang="zh-CN" sz="1200" dirty="0"/>
                <a:t>       4)</a:t>
              </a:r>
              <a:r>
                <a:rPr lang="zh-CN" altLang="en-US" sz="1200" dirty="0"/>
                <a:t>、互相轉換的兩個檢驗系統間特異性和抗幹擾能力不應有明顯的差異也不應存在明顯的基質效應；</a:t>
              </a:r>
              <a:endParaRPr lang="en-US" altLang="zh-CN" sz="1200" dirty="0"/>
            </a:p>
            <a:p>
              <a:pPr>
                <a:lnSpc>
                  <a:spcPct val="150000"/>
                </a:lnSpc>
              </a:pPr>
              <a:r>
                <a:rPr lang="zh-CN" altLang="en-US" sz="1200" dirty="0"/>
                <a:t>       也就是說兩個檢驗系統測試結果間的線性相關應該在目標應用人群中具有普遍意義，而不能僅憑抽樣實驗樣本中相關良好即得出可等效轉換的結論，應該結合兩個檢驗系統其它方面的分析綜合評價，並經過回顧性驗證確認之後，方能確定轉換後的參考區間是否有實用性；</a:t>
              </a:r>
            </a:p>
          </p:txBody>
        </p:sp>
        <p:sp>
          <p:nvSpPr>
            <p:cNvPr id="14" name="Rectangle 14"/>
            <p:cNvSpPr>
              <a:spLocks noChangeArrowheads="1"/>
            </p:cNvSpPr>
            <p:nvPr/>
          </p:nvSpPr>
          <p:spPr bwMode="auto">
            <a:xfrm>
              <a:off x="1010499" y="5290308"/>
              <a:ext cx="9496129"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900"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Ghoshal</a:t>
              </a:r>
              <a:r>
                <a:rPr lang="en-US" altLang="zh-CN" sz="900" i="1" dirty="0">
                  <a:latin typeface="Times New Roman" pitchFamily="18" charset="0"/>
                  <a:cs typeface="Times New Roman" pitchFamily="18" charset="0"/>
                </a:rPr>
                <a:t> AK, </a:t>
              </a:r>
              <a:r>
                <a:rPr lang="en-US" altLang="zh-CN" sz="900" i="1" dirty="0" err="1">
                  <a:latin typeface="Times New Roman" pitchFamily="18" charset="0"/>
                  <a:cs typeface="Times New Roman" pitchFamily="18" charset="0"/>
                </a:rPr>
                <a:t>Soldin</a:t>
              </a:r>
              <a:r>
                <a:rPr lang="en-US" altLang="zh-CN" sz="900" i="1" dirty="0">
                  <a:latin typeface="Times New Roman" pitchFamily="18" charset="0"/>
                  <a:cs typeface="Times New Roman" pitchFamily="18" charset="0"/>
                </a:rPr>
                <a:t> SJ. Evaluation of the Dade Behring Dimension </a:t>
              </a:r>
              <a:r>
                <a:rPr lang="en-US" altLang="zh-CN" sz="900" i="1" dirty="0" err="1">
                  <a:latin typeface="Times New Roman" pitchFamily="18" charset="0"/>
                  <a:cs typeface="Times New Roman" pitchFamily="18" charset="0"/>
                </a:rPr>
                <a:t>RxL</a:t>
              </a:r>
              <a:r>
                <a:rPr lang="en-US" altLang="zh-CN"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integrated chemistry system-pediatric reference ranges</a:t>
              </a:r>
              <a:r>
                <a:rPr lang="en-US" altLang="zh-CN" sz="900" dirty="0">
                  <a:latin typeface="Times New Roman" pitchFamily="18" charset="0"/>
                  <a:cs typeface="Times New Roman" pitchFamily="18" charset="0"/>
                </a:rPr>
                <a:t>[J]</a:t>
              </a:r>
              <a:r>
                <a:rPr lang="en-US" altLang="zh-CN" sz="900" i="1"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Clin</a:t>
              </a:r>
              <a:r>
                <a:rPr lang="en-US" altLang="zh-CN" sz="900" i="1"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Chim</a:t>
              </a:r>
              <a:r>
                <a:rPr lang="en-US" altLang="zh-CN" sz="900" i="1" dirty="0">
                  <a:latin typeface="Times New Roman" pitchFamily="18" charset="0"/>
                  <a:cs typeface="Times New Roman" pitchFamily="18" charset="0"/>
                </a:rPr>
                <a:t> </a:t>
              </a:r>
              <a:r>
                <a:rPr lang="en-US" altLang="zh-CN" sz="900" i="1" dirty="0" err="1">
                  <a:latin typeface="Times New Roman" pitchFamily="18" charset="0"/>
                  <a:cs typeface="Times New Roman" pitchFamily="18" charset="0"/>
                </a:rPr>
                <a:t>Acta</a:t>
              </a:r>
              <a:r>
                <a:rPr lang="en-US" altLang="zh-CN" sz="900" dirty="0">
                  <a:latin typeface="Times New Roman" pitchFamily="18" charset="0"/>
                  <a:cs typeface="Times New Roman" pitchFamily="18" charset="0"/>
                </a:rPr>
                <a:t>, 2003, 331(1/2): 135-146.</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nvGrpSpPr>
            <p:cNvPr id="11" name="组合 10">
              <a:extLst>
                <a:ext uri="{FF2B5EF4-FFF2-40B4-BE49-F238E27FC236}">
                  <a16:creationId xmlns:a16="http://schemas.microsoft.com/office/drawing/2014/main" id="{A88D45BA-7CFC-94A3-D983-30B3019933A8}"/>
                </a:ext>
              </a:extLst>
            </p:cNvPr>
            <p:cNvGrpSpPr/>
            <p:nvPr/>
          </p:nvGrpSpPr>
          <p:grpSpPr>
            <a:xfrm>
              <a:off x="1010502" y="1983841"/>
              <a:ext cx="9496130" cy="339293"/>
              <a:chOff x="1010502" y="1983841"/>
              <a:chExt cx="9496130" cy="339293"/>
            </a:xfrm>
          </p:grpSpPr>
          <p:sp>
            <p:nvSpPr>
              <p:cNvPr id="15" name="Rectangle 12"/>
              <p:cNvSpPr>
                <a:spLocks noChangeArrowheads="1"/>
              </p:cNvSpPr>
              <p:nvPr/>
            </p:nvSpPr>
            <p:spPr bwMode="auto">
              <a:xfrm>
                <a:off x="1010502" y="1983841"/>
                <a:ext cx="9496130" cy="333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       比如假設                                                           ，記隨機變量                    ，則有                                       ；</a:t>
                </a:r>
              </a:p>
            </p:txBody>
          </p:sp>
          <p:graphicFrame>
            <p:nvGraphicFramePr>
              <p:cNvPr id="19" name="对象 18"/>
              <p:cNvGraphicFramePr>
                <a:graphicFrameLocks noChangeAspect="1"/>
              </p:cNvGraphicFramePr>
              <p:nvPr>
                <p:extLst>
                  <p:ext uri="{D42A27DB-BD31-4B8C-83A1-F6EECF244321}">
                    <p14:modId xmlns:p14="http://schemas.microsoft.com/office/powerpoint/2010/main" val="3967903183"/>
                  </p:ext>
                </p:extLst>
              </p:nvPr>
            </p:nvGraphicFramePr>
            <p:xfrm>
              <a:off x="5496152" y="2097546"/>
              <a:ext cx="787400" cy="177800"/>
            </p:xfrm>
            <a:graphic>
              <a:graphicData uri="http://schemas.openxmlformats.org/presentationml/2006/ole">
                <mc:AlternateContent xmlns:mc="http://schemas.openxmlformats.org/markup-compatibility/2006">
                  <mc:Choice xmlns:v="urn:schemas-microsoft-com:vml" Requires="v">
                    <p:oleObj name="Equation" r:id="rId3" imgW="787058" imgH="177723" progId="">
                      <p:embed/>
                    </p:oleObj>
                  </mc:Choice>
                  <mc:Fallback>
                    <p:oleObj name="Equation" r:id="rId3" imgW="787058" imgH="177723" progId="">
                      <p:embed/>
                      <p:pic>
                        <p:nvPicPr>
                          <p:cNvPr id="0" name="Picture 98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6152" y="2097546"/>
                            <a:ext cx="7874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a:extLst>
                  <a:ext uri="{FF2B5EF4-FFF2-40B4-BE49-F238E27FC236}">
                    <a16:creationId xmlns:a16="http://schemas.microsoft.com/office/drawing/2014/main" id="{FE082BE2-BFC2-A991-9C9E-A577B2B93AD5}"/>
                  </a:ext>
                </a:extLst>
              </p:cNvPr>
              <p:cNvGraphicFramePr>
                <a:graphicFrameLocks noChangeAspect="1"/>
              </p:cNvGraphicFramePr>
              <p:nvPr>
                <p:extLst>
                  <p:ext uri="{D42A27DB-BD31-4B8C-83A1-F6EECF244321}">
                    <p14:modId xmlns:p14="http://schemas.microsoft.com/office/powerpoint/2010/main" val="774477267"/>
                  </p:ext>
                </p:extLst>
              </p:nvPr>
            </p:nvGraphicFramePr>
            <p:xfrm>
              <a:off x="2063359" y="2067942"/>
              <a:ext cx="1211287" cy="249271"/>
            </p:xfrm>
            <a:graphic>
              <a:graphicData uri="http://schemas.openxmlformats.org/presentationml/2006/ole">
                <mc:AlternateContent xmlns:mc="http://schemas.openxmlformats.org/markup-compatibility/2006">
                  <mc:Choice xmlns:v="urn:schemas-microsoft-com:vml" Requires="v">
                    <p:oleObj r:id="rId5" imgW="889386" imgH="228699" progId="Equation.3">
                      <p:embed/>
                    </p:oleObj>
                  </mc:Choice>
                  <mc:Fallback>
                    <p:oleObj r:id="rId5" imgW="889386" imgH="228699" progId="Equation.3">
                      <p:embed/>
                      <p:pic>
                        <p:nvPicPr>
                          <p:cNvPr id="2663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3359" y="2067942"/>
                            <a:ext cx="1211287" cy="249271"/>
                          </a:xfrm>
                          <a:prstGeom prst="rect">
                            <a:avLst/>
                          </a:prstGeom>
                          <a:noFill/>
                          <a:ln>
                            <a:noFill/>
                          </a:ln>
                        </p:spPr>
                      </p:pic>
                    </p:oleObj>
                  </mc:Fallback>
                </mc:AlternateContent>
              </a:graphicData>
            </a:graphic>
          </p:graphicFrame>
          <p:graphicFrame>
            <p:nvGraphicFramePr>
              <p:cNvPr id="9" name="Object 6">
                <a:extLst>
                  <a:ext uri="{FF2B5EF4-FFF2-40B4-BE49-F238E27FC236}">
                    <a16:creationId xmlns:a16="http://schemas.microsoft.com/office/drawing/2014/main" id="{BE8DA7ED-5B24-EA8A-C500-2E236DD0D7BA}"/>
                  </a:ext>
                </a:extLst>
              </p:cNvPr>
              <p:cNvGraphicFramePr>
                <a:graphicFrameLocks noChangeAspect="1"/>
              </p:cNvGraphicFramePr>
              <p:nvPr>
                <p:extLst>
                  <p:ext uri="{D42A27DB-BD31-4B8C-83A1-F6EECF244321}">
                    <p14:modId xmlns:p14="http://schemas.microsoft.com/office/powerpoint/2010/main" val="3858896228"/>
                  </p:ext>
                </p:extLst>
              </p:nvPr>
            </p:nvGraphicFramePr>
            <p:xfrm>
              <a:off x="3354277" y="2056414"/>
              <a:ext cx="1112838" cy="266720"/>
            </p:xfrm>
            <a:graphic>
              <a:graphicData uri="http://schemas.openxmlformats.org/presentationml/2006/ole">
                <mc:AlternateContent xmlns:mc="http://schemas.openxmlformats.org/markup-compatibility/2006">
                  <mc:Choice xmlns:v="urn:schemas-microsoft-com:vml" Requires="v">
                    <p:oleObj r:id="rId7" imgW="914400" imgH="215900" progId="Equation.3">
                      <p:embed/>
                    </p:oleObj>
                  </mc:Choice>
                  <mc:Fallback>
                    <p:oleObj r:id="rId7" imgW="914400" imgH="215900" progId="Equation.3">
                      <p:embed/>
                      <p:pic>
                        <p:nvPicPr>
                          <p:cNvPr id="2663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4277" y="2056414"/>
                            <a:ext cx="1112838" cy="266720"/>
                          </a:xfrm>
                          <a:prstGeom prst="rect">
                            <a:avLst/>
                          </a:prstGeom>
                          <a:noFill/>
                          <a:ln>
                            <a:noFill/>
                          </a:ln>
                        </p:spPr>
                      </p:pic>
                    </p:oleObj>
                  </mc:Fallback>
                </mc:AlternateContent>
              </a:graphicData>
            </a:graphic>
          </p:graphicFrame>
          <p:graphicFrame>
            <p:nvGraphicFramePr>
              <p:cNvPr id="10" name="Object 22">
                <a:extLst>
                  <a:ext uri="{FF2B5EF4-FFF2-40B4-BE49-F238E27FC236}">
                    <a16:creationId xmlns:a16="http://schemas.microsoft.com/office/drawing/2014/main" id="{5B62D592-2B6E-2524-9A36-94EEDE3FD338}"/>
                  </a:ext>
                </a:extLst>
              </p:cNvPr>
              <p:cNvGraphicFramePr>
                <a:graphicFrameLocks noChangeAspect="1"/>
              </p:cNvGraphicFramePr>
              <p:nvPr>
                <p:extLst>
                  <p:ext uri="{D42A27DB-BD31-4B8C-83A1-F6EECF244321}">
                    <p14:modId xmlns:p14="http://schemas.microsoft.com/office/powerpoint/2010/main" val="3171222961"/>
                  </p:ext>
                </p:extLst>
              </p:nvPr>
            </p:nvGraphicFramePr>
            <p:xfrm>
              <a:off x="6831210" y="2070193"/>
              <a:ext cx="1478370" cy="252217"/>
            </p:xfrm>
            <a:graphic>
              <a:graphicData uri="http://schemas.openxmlformats.org/presentationml/2006/ole">
                <mc:AlternateContent xmlns:mc="http://schemas.openxmlformats.org/markup-compatibility/2006">
                  <mc:Choice xmlns:v="urn:schemas-microsoft-com:vml" Requires="v">
                    <p:oleObj r:id="rId9" imgW="1295962" imgH="228699" progId="Equation.3">
                      <p:embed/>
                    </p:oleObj>
                  </mc:Choice>
                  <mc:Fallback>
                    <p:oleObj r:id="rId9" imgW="1295962" imgH="228699" progId="Equation.3">
                      <p:embed/>
                      <p:pic>
                        <p:nvPicPr>
                          <p:cNvPr id="26647"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31210" y="2070193"/>
                            <a:ext cx="1478370" cy="252217"/>
                          </a:xfrm>
                          <a:prstGeom prst="rect">
                            <a:avLst/>
                          </a:prstGeom>
                          <a:noFill/>
                          <a:ln>
                            <a:noFill/>
                          </a:ln>
                        </p:spPr>
                      </p:pic>
                    </p:oleObj>
                  </mc:Fallback>
                </mc:AlternateContent>
              </a:graphicData>
            </a:graphic>
          </p:graphicFrame>
        </p:grpSp>
      </p:grpSp>
    </p:spTree>
    <p:extLst>
      <p:ext uri="{BB962C8B-B14F-4D97-AF65-F5344CB8AC3E}">
        <p14:creationId xmlns:p14="http://schemas.microsoft.com/office/powerpoint/2010/main" val="233699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檢驗結果變異</a:t>
            </a:r>
          </a:p>
        </p:txBody>
      </p:sp>
      <p:grpSp>
        <p:nvGrpSpPr>
          <p:cNvPr id="3" name="组合 2"/>
          <p:cNvGrpSpPr/>
          <p:nvPr/>
        </p:nvGrpSpPr>
        <p:grpSpPr>
          <a:xfrm>
            <a:off x="1295797" y="721814"/>
            <a:ext cx="9184346" cy="4679674"/>
            <a:chOff x="1295797" y="844646"/>
            <a:chExt cx="9184346" cy="4679674"/>
          </a:xfrm>
        </p:grpSpPr>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799" y="1489378"/>
              <a:ext cx="6910236" cy="227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797" y="4132328"/>
              <a:ext cx="9184346" cy="139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4"/>
            <p:cNvSpPr>
              <a:spLocks noChangeArrowheads="1"/>
            </p:cNvSpPr>
            <p:nvPr/>
          </p:nvSpPr>
          <p:spPr bwMode="auto">
            <a:xfrm>
              <a:off x="1295797" y="844646"/>
              <a:ext cx="91843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sz="1200" dirty="0"/>
                <a:t>一、分析前變異</a:t>
              </a:r>
            </a:p>
          </p:txBody>
        </p:sp>
        <p:sp>
          <p:nvSpPr>
            <p:cNvPr id="15" name="Rectangle 14"/>
            <p:cNvSpPr>
              <a:spLocks noChangeArrowheads="1"/>
            </p:cNvSpPr>
            <p:nvPr/>
          </p:nvSpPr>
          <p:spPr bwMode="auto">
            <a:xfrm>
              <a:off x="1295799" y="1277746"/>
              <a:ext cx="660168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900" dirty="0"/>
                <a:t>標本採集前患者準備可能影響的因素</a:t>
              </a:r>
              <a:endParaRPr lang="zh-CN" altLang="en-US" sz="900" dirty="0"/>
            </a:p>
          </p:txBody>
        </p:sp>
        <p:sp>
          <p:nvSpPr>
            <p:cNvPr id="16" name="Rectangle 14"/>
            <p:cNvSpPr>
              <a:spLocks noChangeArrowheads="1"/>
            </p:cNvSpPr>
            <p:nvPr/>
          </p:nvSpPr>
          <p:spPr bwMode="auto">
            <a:xfrm>
              <a:off x="1295799" y="3911730"/>
              <a:ext cx="918434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TW" altLang="en-US" sz="900" dirty="0"/>
                <a:t>標本採集中可能的影響因素</a:t>
              </a:r>
              <a:endParaRPr lang="zh-CN" altLang="en-US" sz="900" dirty="0"/>
            </a:p>
          </p:txBody>
        </p:sp>
      </p:grpSp>
    </p:spTree>
    <p:extLst>
      <p:ext uri="{BB962C8B-B14F-4D97-AF65-F5344CB8AC3E}">
        <p14:creationId xmlns:p14="http://schemas.microsoft.com/office/powerpoint/2010/main" val="2824169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1" name="组合 9"/>
          <p:cNvGrpSpPr>
            <a:grpSpLocks/>
          </p:cNvGrpSpPr>
          <p:nvPr/>
        </p:nvGrpSpPr>
        <p:grpSpPr bwMode="auto">
          <a:xfrm>
            <a:off x="339727" y="627065"/>
            <a:ext cx="10799764" cy="5214937"/>
            <a:chOff x="340199" y="627063"/>
            <a:chExt cx="10799374" cy="5214178"/>
          </a:xfrm>
        </p:grpSpPr>
        <p:pic>
          <p:nvPicPr>
            <p:cNvPr id="27652"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199" y="871206"/>
              <a:ext cx="10799374" cy="4970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9"/>
            <p:cNvSpPr>
              <a:spLocks noChangeArrowheads="1"/>
            </p:cNvSpPr>
            <p:nvPr/>
          </p:nvSpPr>
          <p:spPr bwMode="auto">
            <a:xfrm>
              <a:off x="346075" y="627063"/>
              <a:ext cx="2440074" cy="23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1800" dirty="0">
                  <a:solidFill>
                    <a:schemeClr val="tx1"/>
                  </a:solidFill>
                  <a:ea typeface="方正兰亭黑6_GBK" pitchFamily="2" charset="-122"/>
                </a:rPr>
                <a:t>Y=</a:t>
              </a:r>
              <a:r>
                <a:rPr lang="en-US" altLang="zh-CN" sz="1800" dirty="0" err="1">
                  <a:solidFill>
                    <a:schemeClr val="tx1"/>
                  </a:solidFill>
                  <a:ea typeface="方正兰亭黑6_GBK" pitchFamily="2" charset="-122"/>
                </a:rPr>
                <a:t>a+bx</a:t>
              </a:r>
              <a:r>
                <a:rPr lang="zh-CN" altLang="en-US" sz="1800" dirty="0">
                  <a:solidFill>
                    <a:schemeClr val="tx1"/>
                  </a:solidFill>
                  <a:ea typeface="方正兰亭黑6_GBK" pitchFamily="2" charset="-122"/>
                </a:rPr>
                <a:t>；</a:t>
              </a:r>
              <a:r>
                <a:rPr lang="en-US" altLang="zh-CN" sz="1800" dirty="0">
                  <a:solidFill>
                    <a:schemeClr val="tx1"/>
                  </a:solidFill>
                  <a:ea typeface="方正兰亭黑6_GBK" pitchFamily="2" charset="-122"/>
                </a:rPr>
                <a:t>a=4</a:t>
              </a:r>
              <a:r>
                <a:rPr lang="zh-CN" altLang="en-US" sz="1800" dirty="0">
                  <a:solidFill>
                    <a:schemeClr val="tx1"/>
                  </a:solidFill>
                  <a:ea typeface="方正兰亭黑6_GBK" pitchFamily="2" charset="-122"/>
                </a:rPr>
                <a:t>；</a:t>
              </a:r>
              <a:r>
                <a:rPr lang="en-US" altLang="zh-CN" sz="1800" dirty="0">
                  <a:solidFill>
                    <a:schemeClr val="tx1"/>
                  </a:solidFill>
                  <a:ea typeface="方正兰亭黑6_GBK" pitchFamily="2" charset="-122"/>
                </a:rPr>
                <a:t>b=2</a:t>
              </a:r>
            </a:p>
          </p:txBody>
        </p:sp>
      </p:grpSp>
      <p:sp>
        <p:nvSpPr>
          <p:cNvPr id="6" name="矩形 3"/>
          <p:cNvSpPr>
            <a:spLocks noChangeArrowheads="1"/>
          </p:cNvSpPr>
          <p:nvPr/>
        </p:nvSpPr>
        <p:spPr bwMode="auto">
          <a:xfrm>
            <a:off x="55094" y="264074"/>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參考區間</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TW" altLang="en-US" sz="900" dirty="0">
                <a:solidFill>
                  <a:srgbClr val="000000"/>
                </a:solidFill>
                <a:latin typeface="Times New Roman" pitchFamily="18" charset="0"/>
                <a:cs typeface="Times New Roman" pitchFamily="18" charset="0"/>
              </a:rPr>
              <a:t>參考</a:t>
            </a:r>
            <a:r>
              <a:rPr lang="zh-CN" altLang="en-US" sz="900" dirty="0">
                <a:solidFill>
                  <a:srgbClr val="000000"/>
                </a:solidFill>
                <a:latin typeface="Times New Roman" pitchFamily="18" charset="0"/>
                <a:cs typeface="Times New Roman" pitchFamily="18" charset="0"/>
              </a:rPr>
              <a:t>區間</a:t>
            </a:r>
            <a:r>
              <a:rPr lang="zh-TW" altLang="en-US" sz="900" dirty="0">
                <a:solidFill>
                  <a:srgbClr val="000000"/>
                </a:solidFill>
                <a:latin typeface="Times New Roman" pitchFamily="18" charset="0"/>
                <a:cs typeface="Times New Roman" pitchFamily="18" charset="0"/>
              </a:rPr>
              <a:t>的轉換</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正態分佈隨機變量的線性變換</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7" name="标题 1"/>
          <p:cNvSpPr txBox="1">
            <a:spLocks/>
          </p:cNvSpPr>
          <p:nvPr/>
        </p:nvSpPr>
        <p:spPr bwMode="auto">
          <a:xfrm>
            <a:off x="32871" y="7541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Tree>
    <p:extLst>
      <p:ext uri="{BB962C8B-B14F-4D97-AF65-F5344CB8AC3E}">
        <p14:creationId xmlns:p14="http://schemas.microsoft.com/office/powerpoint/2010/main" val="1042162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檢驗結果變異</a:t>
            </a:r>
          </a:p>
        </p:txBody>
      </p:sp>
      <p:grpSp>
        <p:nvGrpSpPr>
          <p:cNvPr id="2" name="组合 1"/>
          <p:cNvGrpSpPr/>
          <p:nvPr/>
        </p:nvGrpSpPr>
        <p:grpSpPr>
          <a:xfrm>
            <a:off x="883407" y="704951"/>
            <a:ext cx="9722646" cy="5062669"/>
            <a:chOff x="883407" y="704949"/>
            <a:chExt cx="9722646" cy="5062669"/>
          </a:xfrm>
        </p:grpSpPr>
        <p:pic>
          <p:nvPicPr>
            <p:cNvPr id="2150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796" y="3222695"/>
              <a:ext cx="3150694" cy="2244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4"/>
            <p:cNvSpPr>
              <a:spLocks noChangeArrowheads="1"/>
            </p:cNvSpPr>
            <p:nvPr/>
          </p:nvSpPr>
          <p:spPr bwMode="auto">
            <a:xfrm>
              <a:off x="883407" y="704949"/>
              <a:ext cx="97226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二、分析過程中產生的變異</a:t>
              </a:r>
            </a:p>
          </p:txBody>
        </p:sp>
        <p:sp>
          <p:nvSpPr>
            <p:cNvPr id="15" name="Rectangle 14"/>
            <p:cNvSpPr>
              <a:spLocks noChangeArrowheads="1"/>
            </p:cNvSpPr>
            <p:nvPr/>
          </p:nvSpPr>
          <p:spPr bwMode="auto">
            <a:xfrm>
              <a:off x="883407" y="1074281"/>
              <a:ext cx="972264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測量系統的隨機偏差（精密度）與系統偏差（偏倚）；</a:t>
              </a:r>
            </a:p>
          </p:txBody>
        </p:sp>
        <p:sp>
          <p:nvSpPr>
            <p:cNvPr id="10" name="Rectangle 14"/>
            <p:cNvSpPr>
              <a:spLocks noChangeArrowheads="1"/>
            </p:cNvSpPr>
            <p:nvPr/>
          </p:nvSpPr>
          <p:spPr bwMode="auto">
            <a:xfrm>
              <a:off x="883411" y="1465355"/>
              <a:ext cx="97226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200" dirty="0"/>
                <a:t>三、生物學變異</a:t>
              </a:r>
            </a:p>
          </p:txBody>
        </p:sp>
        <p:sp>
          <p:nvSpPr>
            <p:cNvPr id="11" name="Rectangle 14"/>
            <p:cNvSpPr>
              <a:spLocks noChangeArrowheads="1"/>
            </p:cNvSpPr>
            <p:nvPr/>
          </p:nvSpPr>
          <p:spPr bwMode="auto">
            <a:xfrm>
              <a:off x="883409" y="1798827"/>
              <a:ext cx="972264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分析物在個體的生命週期內發生著變化，通常根據年齡對參考值進行分層，另外某些分析物有生物學週期或節律可以預測，因此當標本來自不同的生命週期時，所得到系列結果的差異可由生物學週期或節律解釋；</a:t>
              </a:r>
            </a:p>
          </p:txBody>
        </p:sp>
        <p:sp>
          <p:nvSpPr>
            <p:cNvPr id="17" name="Rectangle 14"/>
            <p:cNvSpPr>
              <a:spLocks noChangeArrowheads="1"/>
            </p:cNvSpPr>
            <p:nvPr/>
          </p:nvSpPr>
          <p:spPr bwMode="auto">
            <a:xfrm>
              <a:off x="883409" y="2397509"/>
              <a:ext cx="972264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固有的生物學變異是指在內環境穩態點附近的隨機波動，這種隨機波動稱為個體內生物學變異；</a:t>
              </a:r>
              <a:endParaRPr lang="en-US" altLang="zh-CN" sz="1100" dirty="0"/>
            </a:p>
            <a:p>
              <a:pPr>
                <a:lnSpc>
                  <a:spcPct val="150000"/>
                </a:lnSpc>
              </a:pPr>
              <a:r>
                <a:rPr lang="zh-CN" altLang="en-US" sz="1100" dirty="0"/>
                <a:t>不同個體的內環境穩態點會不同，個體間內環境穩態點的差異稱為個體間生物學變異；</a:t>
              </a:r>
            </a:p>
          </p:txBody>
        </p:sp>
        <p:sp>
          <p:nvSpPr>
            <p:cNvPr id="18" name="Rectangle 14"/>
            <p:cNvSpPr>
              <a:spLocks noChangeArrowheads="1"/>
            </p:cNvSpPr>
            <p:nvPr/>
          </p:nvSpPr>
          <p:spPr bwMode="auto">
            <a:xfrm>
              <a:off x="883412" y="3141111"/>
              <a:ext cx="9722641"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個體內生物學變異的穩健性：</a:t>
              </a:r>
            </a:p>
          </p:txBody>
        </p:sp>
        <p:pic>
          <p:nvPicPr>
            <p:cNvPr id="2150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17476" y="4210149"/>
              <a:ext cx="3652717" cy="155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1613" y="2389520"/>
              <a:ext cx="2880924" cy="155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06706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生物學變異</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個體內、個體間生物學變異評估</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245688" y="600824"/>
            <a:ext cx="10973422" cy="5220016"/>
            <a:chOff x="245686" y="600824"/>
            <a:chExt cx="10973423" cy="5220016"/>
          </a:xfrm>
        </p:grpSpPr>
        <p:grpSp>
          <p:nvGrpSpPr>
            <p:cNvPr id="2" name="组合 1"/>
            <p:cNvGrpSpPr/>
            <p:nvPr/>
          </p:nvGrpSpPr>
          <p:grpSpPr>
            <a:xfrm>
              <a:off x="245686" y="682713"/>
              <a:ext cx="7762688" cy="5124479"/>
              <a:chOff x="245686" y="682713"/>
              <a:chExt cx="7762688" cy="5124479"/>
            </a:xfrm>
          </p:grpSpPr>
          <p:sp>
            <p:nvSpPr>
              <p:cNvPr id="6" name="Rectangle 14"/>
              <p:cNvSpPr>
                <a:spLocks noChangeArrowheads="1"/>
              </p:cNvSpPr>
              <p:nvPr/>
            </p:nvSpPr>
            <p:spPr bwMode="auto">
              <a:xfrm>
                <a:off x="245689" y="682713"/>
                <a:ext cx="776268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以一組</a:t>
                </a:r>
                <a:r>
                  <a:rPr lang="zh-TW" altLang="en-US" sz="1100" dirty="0">
                    <a:latin typeface="Times New Roman" pitchFamily="18" charset="0"/>
                    <a:cs typeface="Times New Roman" pitchFamily="18" charset="0"/>
                  </a:rPr>
                  <a:t>全血五分</a:t>
                </a:r>
                <a:r>
                  <a:rPr lang="zh-CN" altLang="en-US" sz="1100" dirty="0">
                    <a:latin typeface="Times New Roman" pitchFamily="18" charset="0"/>
                    <a:cs typeface="Times New Roman" pitchFamily="18" charset="0"/>
                  </a:rPr>
                  <a:t>群</a:t>
                </a:r>
                <a:r>
                  <a:rPr lang="zh-TW" altLang="en-US" sz="1100" dirty="0">
                    <a:latin typeface="Times New Roman" pitchFamily="18" charset="0"/>
                    <a:cs typeface="Times New Roman" pitchFamily="18" charset="0"/>
                  </a:rPr>
                  <a:t>常規</a:t>
                </a:r>
                <a:r>
                  <a:rPr lang="zh-CN" altLang="en-US" sz="1100" dirty="0">
                    <a:latin typeface="Times New Roman" pitchFamily="18" charset="0"/>
                    <a:cs typeface="Times New Roman" pitchFamily="18" charset="0"/>
                  </a:rPr>
                  <a:t>檢驗項目</a:t>
                </a:r>
                <a:r>
                  <a:rPr lang="zh-TW" altLang="en-US" sz="1100" dirty="0">
                    <a:latin typeface="Times New Roman" pitchFamily="18" charset="0"/>
                    <a:cs typeface="Times New Roman" pitchFamily="18" charset="0"/>
                  </a:rPr>
                  <a:t>生物學變異研究</a:t>
                </a:r>
                <a:r>
                  <a:rPr lang="zh-CN" altLang="en-US" sz="1100" dirty="0">
                    <a:latin typeface="Times New Roman" pitchFamily="18" charset="0"/>
                    <a:cs typeface="Times New Roman" pitchFamily="18" charset="0"/>
                  </a:rPr>
                  <a:t>為例，分別設計天內、天間、長期三組實驗，</a:t>
                </a:r>
                <a:r>
                  <a:rPr lang="zh-TW" altLang="en-US" sz="1100" dirty="0">
                    <a:latin typeface="Times New Roman" pitchFamily="18" charset="0"/>
                    <a:cs typeface="Times New Roman" pitchFamily="18" charset="0"/>
                  </a:rPr>
                  <a:t>每支樣本重複檢測</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次</a:t>
                </a:r>
                <a:r>
                  <a:rPr lang="zh-CN" altLang="en-US" sz="1100" dirty="0">
                    <a:latin typeface="Times New Roman" pitchFamily="18" charset="0"/>
                    <a:cs typeface="Times New Roman" pitchFamily="18" charset="0"/>
                  </a:rPr>
                  <a:t>：</a:t>
                </a:r>
              </a:p>
            </p:txBody>
          </p:sp>
          <p:sp>
            <p:nvSpPr>
              <p:cNvPr id="7" name="Rectangle 14"/>
              <p:cNvSpPr>
                <a:spLocks noChangeArrowheads="1"/>
              </p:cNvSpPr>
              <p:nvPr/>
            </p:nvSpPr>
            <p:spPr bwMode="auto">
              <a:xfrm>
                <a:off x="245688" y="1028960"/>
                <a:ext cx="776268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天內實驗：</a:t>
                </a:r>
                <a:r>
                  <a:rPr lang="zh-TW" altLang="en-US" sz="1100" dirty="0">
                    <a:latin typeface="Times New Roman" pitchFamily="18" charset="0"/>
                    <a:cs typeface="Times New Roman" pitchFamily="18" charset="0"/>
                  </a:rPr>
                  <a:t>當天三個不同時間點 </a:t>
                </a:r>
                <a:r>
                  <a:rPr lang="en-US" altLang="zh-TW" sz="1100" dirty="0">
                    <a:latin typeface="Times New Roman" pitchFamily="18" charset="0"/>
                    <a:cs typeface="Times New Roman" pitchFamily="18" charset="0"/>
                  </a:rPr>
                  <a:t>8:00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11:00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14:00 </a:t>
                </a:r>
                <a:r>
                  <a:rPr lang="zh-TW" altLang="en-US" sz="1100" dirty="0">
                    <a:latin typeface="Times New Roman" pitchFamily="18" charset="0"/>
                    <a:cs typeface="Times New Roman" pitchFamily="18" charset="0"/>
                  </a:rPr>
                  <a:t>進行採血，分別抽取每位研究對象靜脈血</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毫升，自每位志願者共採集</a:t>
                </a:r>
                <a:r>
                  <a:rPr lang="en-US" altLang="zh-TW" sz="1100" dirty="0">
                    <a:latin typeface="Times New Roman" pitchFamily="18" charset="0"/>
                    <a:cs typeface="Times New Roman" pitchFamily="18" charset="0"/>
                  </a:rPr>
                  <a:t>3</a:t>
                </a:r>
                <a:r>
                  <a:rPr lang="zh-TW" altLang="en-US" sz="1100" dirty="0">
                    <a:latin typeface="Times New Roman" pitchFamily="18" charset="0"/>
                    <a:cs typeface="Times New Roman" pitchFamily="18" charset="0"/>
                  </a:rPr>
                  <a:t>支樣本，每次取樣間隔</a:t>
                </a:r>
                <a:r>
                  <a:rPr lang="en-US" altLang="zh-TW" sz="1100" dirty="0">
                    <a:latin typeface="Times New Roman" pitchFamily="18" charset="0"/>
                    <a:cs typeface="Times New Roman" pitchFamily="18" charset="0"/>
                  </a:rPr>
                  <a:t>3</a:t>
                </a:r>
                <a:r>
                  <a:rPr lang="zh-TW" altLang="en-US" sz="1100" dirty="0">
                    <a:latin typeface="Times New Roman" pitchFamily="18" charset="0"/>
                    <a:cs typeface="Times New Roman" pitchFamily="18" charset="0"/>
                  </a:rPr>
                  <a:t>小時；</a:t>
                </a:r>
                <a:endParaRPr lang="zh-CN" altLang="en-US" sz="1100" dirty="0">
                  <a:latin typeface="Times New Roman" pitchFamily="18" charset="0"/>
                  <a:cs typeface="Times New Roman" pitchFamily="18" charset="0"/>
                </a:endParaRPr>
              </a:p>
            </p:txBody>
          </p:sp>
          <p:sp>
            <p:nvSpPr>
              <p:cNvPr id="8" name="Rectangle 14"/>
              <p:cNvSpPr>
                <a:spLocks noChangeArrowheads="1"/>
              </p:cNvSpPr>
              <p:nvPr/>
            </p:nvSpPr>
            <p:spPr bwMode="auto">
              <a:xfrm>
                <a:off x="245688" y="1629125"/>
                <a:ext cx="776268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天間實驗：</a:t>
                </a:r>
                <a:r>
                  <a:rPr lang="zh-TW" altLang="en-US" sz="1100" dirty="0">
                    <a:latin typeface="Times New Roman" pitchFamily="18" charset="0"/>
                    <a:cs typeface="Times New Roman" pitchFamily="18" charset="0"/>
                  </a:rPr>
                  <a:t>每天固定訪視時間</a:t>
                </a:r>
                <a:r>
                  <a:rPr lang="en-US" altLang="zh-TW" sz="1100" dirty="0">
                    <a:latin typeface="Times New Roman" pitchFamily="18" charset="0"/>
                    <a:cs typeface="Times New Roman" pitchFamily="18" charset="0"/>
                  </a:rPr>
                  <a:t>8:00</a:t>
                </a:r>
                <a:r>
                  <a:rPr lang="zh-TW" altLang="en-US" sz="1100" dirty="0">
                    <a:latin typeface="Times New Roman" pitchFamily="18" charset="0"/>
                    <a:cs typeface="Times New Roman" pitchFamily="18" charset="0"/>
                  </a:rPr>
                  <a:t>，分別抽取每位研究對象空腹靜脈血</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毫升，共</a:t>
                </a:r>
                <a:r>
                  <a:rPr lang="en-US" altLang="zh-TW" sz="1100" dirty="0">
                    <a:latin typeface="Times New Roman" pitchFamily="18" charset="0"/>
                    <a:cs typeface="Times New Roman" pitchFamily="18" charset="0"/>
                  </a:rPr>
                  <a:t>5</a:t>
                </a:r>
                <a:r>
                  <a:rPr lang="zh-TW" altLang="en-US" sz="1100" dirty="0">
                    <a:latin typeface="Times New Roman" pitchFamily="18" charset="0"/>
                    <a:cs typeface="Times New Roman" pitchFamily="18" charset="0"/>
                  </a:rPr>
                  <a:t>天，自每位志願者共採集</a:t>
                </a:r>
                <a:r>
                  <a:rPr lang="en-US" altLang="zh-TW" sz="1100" dirty="0">
                    <a:latin typeface="Times New Roman" pitchFamily="18" charset="0"/>
                    <a:cs typeface="Times New Roman" pitchFamily="18" charset="0"/>
                  </a:rPr>
                  <a:t>5</a:t>
                </a:r>
                <a:r>
                  <a:rPr lang="zh-TW" altLang="en-US" sz="1100" dirty="0">
                    <a:latin typeface="Times New Roman" pitchFamily="18" charset="0"/>
                    <a:cs typeface="Times New Roman" pitchFamily="18" charset="0"/>
                  </a:rPr>
                  <a:t>支樣本，每次取樣間隔時間</a:t>
                </a:r>
                <a:r>
                  <a:rPr lang="en-US" altLang="zh-TW" sz="1100" dirty="0">
                    <a:latin typeface="Times New Roman" pitchFamily="18" charset="0"/>
                    <a:cs typeface="Times New Roman" pitchFamily="18" charset="0"/>
                  </a:rPr>
                  <a:t>24</a:t>
                </a:r>
                <a:r>
                  <a:rPr lang="zh-TW" altLang="en-US" sz="1100" dirty="0">
                    <a:latin typeface="Times New Roman" pitchFamily="18" charset="0"/>
                    <a:cs typeface="Times New Roman" pitchFamily="18" charset="0"/>
                  </a:rPr>
                  <a:t>小時；</a:t>
                </a:r>
                <a:endParaRPr lang="zh-CN" altLang="en-US" sz="1100" dirty="0">
                  <a:latin typeface="Times New Roman" pitchFamily="18" charset="0"/>
                  <a:cs typeface="Times New Roman" pitchFamily="18" charset="0"/>
                </a:endParaRPr>
              </a:p>
            </p:txBody>
          </p:sp>
          <p:sp>
            <p:nvSpPr>
              <p:cNvPr id="9" name="Rectangle 14"/>
              <p:cNvSpPr>
                <a:spLocks noChangeArrowheads="1"/>
              </p:cNvSpPr>
              <p:nvPr/>
            </p:nvSpPr>
            <p:spPr bwMode="auto">
              <a:xfrm>
                <a:off x="245688" y="2229288"/>
                <a:ext cx="776268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長期實驗：</a:t>
                </a:r>
                <a:r>
                  <a:rPr lang="zh-TW" altLang="en-US" sz="1100" dirty="0">
                    <a:latin typeface="Times New Roman" pitchFamily="18" charset="0"/>
                    <a:cs typeface="Times New Roman" pitchFamily="18" charset="0"/>
                  </a:rPr>
                  <a:t>實驗持續</a:t>
                </a:r>
                <a:r>
                  <a:rPr lang="en-US" altLang="zh-TW" sz="1100" dirty="0">
                    <a:latin typeface="Times New Roman" pitchFamily="18" charset="0"/>
                    <a:cs typeface="Times New Roman" pitchFamily="18" charset="0"/>
                  </a:rPr>
                  <a:t>6</a:t>
                </a:r>
                <a:r>
                  <a:rPr lang="zh-TW" altLang="en-US" sz="1100" dirty="0">
                    <a:latin typeface="Times New Roman" pitchFamily="18" charset="0"/>
                    <a:cs typeface="Times New Roman" pitchFamily="18" charset="0"/>
                  </a:rPr>
                  <a:t>個月共</a:t>
                </a:r>
                <a:r>
                  <a:rPr lang="en-US" altLang="zh-TW" sz="1100" dirty="0">
                    <a:latin typeface="Times New Roman" pitchFamily="18" charset="0"/>
                    <a:cs typeface="Times New Roman" pitchFamily="18" charset="0"/>
                  </a:rPr>
                  <a:t>6</a:t>
                </a:r>
                <a:r>
                  <a:rPr lang="zh-TW" altLang="en-US" sz="1100" dirty="0">
                    <a:latin typeface="Times New Roman" pitchFamily="18" charset="0"/>
                    <a:cs typeface="Times New Roman" pitchFamily="18" charset="0"/>
                  </a:rPr>
                  <a:t>次訪視，每次訪視時間</a:t>
                </a:r>
                <a:r>
                  <a:rPr lang="en-US" altLang="zh-TW" sz="1100" dirty="0">
                    <a:latin typeface="Times New Roman" pitchFamily="18" charset="0"/>
                    <a:cs typeface="Times New Roman" pitchFamily="18" charset="0"/>
                  </a:rPr>
                  <a:t>7:00~8:00</a:t>
                </a:r>
                <a:r>
                  <a:rPr lang="zh-TW" altLang="en-US" sz="1100" dirty="0">
                    <a:latin typeface="Times New Roman" pitchFamily="18" charset="0"/>
                    <a:cs typeface="Times New Roman" pitchFamily="18" charset="0"/>
                  </a:rPr>
                  <a:t>，第一個月末訪視時進行第一次取樣，分別抽取每位研究對象空腹靜脈血</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毫升，自每位志願者共採集</a:t>
                </a:r>
                <a:r>
                  <a:rPr lang="en-US" altLang="zh-TW" sz="1100" dirty="0">
                    <a:latin typeface="Times New Roman" pitchFamily="18" charset="0"/>
                    <a:cs typeface="Times New Roman" pitchFamily="18" charset="0"/>
                  </a:rPr>
                  <a:t>6</a:t>
                </a:r>
                <a:r>
                  <a:rPr lang="zh-TW" altLang="en-US" sz="1100" dirty="0">
                    <a:latin typeface="Times New Roman" pitchFamily="18" charset="0"/>
                    <a:cs typeface="Times New Roman" pitchFamily="18" charset="0"/>
                  </a:rPr>
                  <a:t>支樣本，每次取樣間隔一個月；</a:t>
                </a:r>
                <a:endParaRPr lang="zh-CN" altLang="en-US" sz="1100" dirty="0">
                  <a:latin typeface="Times New Roman" pitchFamily="18" charset="0"/>
                  <a:cs typeface="Times New Roman" pitchFamily="18" charset="0"/>
                </a:endParaRPr>
              </a:p>
            </p:txBody>
          </p:sp>
          <p:sp>
            <p:nvSpPr>
              <p:cNvPr id="10" name="Rectangle 14"/>
              <p:cNvSpPr>
                <a:spLocks noChangeArrowheads="1"/>
              </p:cNvSpPr>
              <p:nvPr/>
            </p:nvSpPr>
            <p:spPr bwMode="auto">
              <a:xfrm>
                <a:off x="245688" y="2829454"/>
                <a:ext cx="7762686"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、重複測定方差的離群值檢驗</a:t>
                </a:r>
              </a:p>
              <a:p>
                <a:pPr>
                  <a:lnSpc>
                    <a:spcPct val="150000"/>
                  </a:lnSpc>
                </a:pPr>
                <a:r>
                  <a:rPr lang="zh-TW" altLang="en-US" sz="1100" dirty="0">
                    <a:latin typeface="Times New Roman" pitchFamily="18" charset="0"/>
                    <a:cs typeface="Times New Roman" pitchFamily="18" charset="0"/>
                  </a:rPr>
                  <a:t>使用</a:t>
                </a:r>
                <a:r>
                  <a:rPr lang="en-US" altLang="zh-TW" sz="1100" i="1" dirty="0">
                    <a:latin typeface="Times New Roman" pitchFamily="18" charset="0"/>
                    <a:cs typeface="Times New Roman" pitchFamily="18" charset="0"/>
                  </a:rPr>
                  <a:t>Cochran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最大方差檢驗法進行多組重複測量值方差的離群數據檢驗，天內實驗納入</a:t>
                </a:r>
                <a:r>
                  <a:rPr lang="en-US" altLang="zh-TW" sz="1100" dirty="0">
                    <a:latin typeface="Times New Roman" pitchFamily="18" charset="0"/>
                    <a:cs typeface="Times New Roman" pitchFamily="18" charset="0"/>
                  </a:rPr>
                  <a:t>60</a:t>
                </a:r>
                <a:r>
                  <a:rPr lang="zh-TW" altLang="en-US" sz="1100" dirty="0">
                    <a:latin typeface="Times New Roman" pitchFamily="18" charset="0"/>
                    <a:cs typeface="Times New Roman" pitchFamily="18" charset="0"/>
                  </a:rPr>
                  <a:t>份樣本（</a:t>
                </a:r>
                <a:r>
                  <a:rPr lang="en-US" altLang="zh-TW" sz="1100" dirty="0">
                    <a:latin typeface="Times New Roman" pitchFamily="18" charset="0"/>
                    <a:cs typeface="Times New Roman" pitchFamily="18" charset="0"/>
                  </a:rPr>
                  <a:t>20</a:t>
                </a:r>
                <a:r>
                  <a:rPr lang="zh-TW" altLang="en-US" sz="1100" dirty="0">
                    <a:latin typeface="Times New Roman" pitchFamily="18" charset="0"/>
                    <a:cs typeface="Times New Roman" pitchFamily="18" charset="0"/>
                  </a:rPr>
                  <a:t>人），天間實驗納入</a:t>
                </a:r>
                <a:r>
                  <a:rPr lang="en-US" altLang="zh-TW" sz="1100" dirty="0">
                    <a:latin typeface="Times New Roman" pitchFamily="18" charset="0"/>
                    <a:cs typeface="Times New Roman" pitchFamily="18" charset="0"/>
                  </a:rPr>
                  <a:t>100</a:t>
                </a:r>
                <a:r>
                  <a:rPr lang="zh-TW" altLang="en-US" sz="1100" dirty="0">
                    <a:latin typeface="Times New Roman" pitchFamily="18" charset="0"/>
                    <a:cs typeface="Times New Roman" pitchFamily="18" charset="0"/>
                  </a:rPr>
                  <a:t>份樣本（</a:t>
                </a:r>
                <a:r>
                  <a:rPr lang="en-US" altLang="zh-TW" sz="1100" dirty="0">
                    <a:latin typeface="Times New Roman" pitchFamily="18" charset="0"/>
                    <a:cs typeface="Times New Roman" pitchFamily="18" charset="0"/>
                  </a:rPr>
                  <a:t>20</a:t>
                </a:r>
                <a:r>
                  <a:rPr lang="zh-TW" altLang="en-US" sz="1100" dirty="0">
                    <a:latin typeface="Times New Roman" pitchFamily="18" charset="0"/>
                    <a:cs typeface="Times New Roman" pitchFamily="18" charset="0"/>
                  </a:rPr>
                  <a:t>人），長期實驗納入</a:t>
                </a:r>
                <a:r>
                  <a:rPr lang="en-US" altLang="zh-TW" sz="1100" dirty="0">
                    <a:latin typeface="Times New Roman" pitchFamily="18" charset="0"/>
                    <a:cs typeface="Times New Roman" pitchFamily="18" charset="0"/>
                  </a:rPr>
                  <a:t>246</a:t>
                </a:r>
                <a:r>
                  <a:rPr lang="zh-TW" altLang="en-US" sz="1100" dirty="0">
                    <a:latin typeface="Times New Roman" pitchFamily="18" charset="0"/>
                    <a:cs typeface="Times New Roman" pitchFamily="18" charset="0"/>
                  </a:rPr>
                  <a:t>份樣本（</a:t>
                </a:r>
                <a:r>
                  <a:rPr lang="en-US" altLang="zh-TW" sz="1100" dirty="0">
                    <a:latin typeface="Times New Roman" pitchFamily="18" charset="0"/>
                    <a:cs typeface="Times New Roman" pitchFamily="18" charset="0"/>
                  </a:rPr>
                  <a:t>41</a:t>
                </a:r>
                <a:r>
                  <a:rPr lang="zh-TW" altLang="en-US" sz="1100" dirty="0">
                    <a:latin typeface="Times New Roman" pitchFamily="18" charset="0"/>
                    <a:cs typeface="Times New Roman" pitchFamily="18" charset="0"/>
                  </a:rPr>
                  <a:t>人）；分別計算這些樣本各項目兩次重複測定結果的方差</a:t>
                </a:r>
                <a:r>
                  <a:rPr lang="en-US" altLang="zh-TW" sz="1100" dirty="0">
                    <a:latin typeface="Times New Roman" pitchFamily="18" charset="0"/>
                    <a:cs typeface="Times New Roman" pitchFamily="18" charset="0"/>
                  </a:rPr>
                  <a:t>S</a:t>
                </a:r>
                <a:r>
                  <a:rPr lang="en-US" altLang="zh-TW" sz="1100" baseline="300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，將每組測定的</a:t>
                </a:r>
                <a:r>
                  <a:rPr lang="en-US" altLang="zh-TW" sz="1100" i="1" dirty="0">
                    <a:latin typeface="Times New Roman" pitchFamily="18" charset="0"/>
                    <a:cs typeface="Times New Roman" pitchFamily="18" charset="0"/>
                  </a:rPr>
                  <a:t>M</a:t>
                </a:r>
                <a:r>
                  <a:rPr lang="zh-TW" altLang="en-US" sz="1100" dirty="0">
                    <a:latin typeface="Times New Roman" pitchFamily="18" charset="0"/>
                    <a:cs typeface="Times New Roman" pitchFamily="18" charset="0"/>
                  </a:rPr>
                  <a:t>個（</a:t>
                </a:r>
                <a:r>
                  <a:rPr lang="en-US" altLang="zh-TW" sz="1100" i="1" dirty="0">
                    <a:latin typeface="Times New Roman" pitchFamily="18" charset="0"/>
                    <a:cs typeface="Times New Roman" pitchFamily="18" charset="0"/>
                  </a:rPr>
                  <a:t>M </a:t>
                </a:r>
                <a:r>
                  <a:rPr lang="en-US" altLang="zh-TW" sz="1100" dirty="0">
                    <a:latin typeface="Times New Roman" pitchFamily="18" charset="0"/>
                    <a:cs typeface="Times New Roman" pitchFamily="18" charset="0"/>
                  </a:rPr>
                  <a:t>=60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100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246</a:t>
                </a:r>
                <a:r>
                  <a:rPr lang="zh-TW" altLang="en-US" sz="1100" dirty="0">
                    <a:latin typeface="Times New Roman" pitchFamily="18" charset="0"/>
                    <a:cs typeface="Times New Roman" pitchFamily="18" charset="0"/>
                  </a:rPr>
                  <a:t>）方差按大小順序排列：</a:t>
                </a:r>
                <a:r>
                  <a:rPr lang="en-US" altLang="zh-TW" sz="1100" i="1" dirty="0">
                    <a:latin typeface="Times New Roman" pitchFamily="18" charset="0"/>
                    <a:cs typeface="Times New Roman" pitchFamily="18" charset="0"/>
                  </a:rPr>
                  <a:t>S</a:t>
                </a:r>
                <a:r>
                  <a:rPr lang="en-US" altLang="zh-TW" sz="1100" baseline="-25000" dirty="0">
                    <a:latin typeface="Times New Roman" pitchFamily="18" charset="0"/>
                    <a:cs typeface="Times New Roman" pitchFamily="18" charset="0"/>
                  </a:rPr>
                  <a:t>1</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S</a:t>
                </a:r>
                <a:r>
                  <a:rPr lang="en-US" altLang="zh-TW" sz="1100" baseline="-25000" dirty="0">
                    <a:latin typeface="Times New Roman" pitchFamily="18" charset="0"/>
                    <a:cs typeface="Times New Roman" pitchFamily="18" charset="0"/>
                  </a:rPr>
                  <a:t>2</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S</a:t>
                </a:r>
                <a:r>
                  <a:rPr lang="en-US" altLang="zh-TW" sz="800" i="1" baseline="-25000" dirty="0">
                    <a:latin typeface="Times New Roman" pitchFamily="18" charset="0"/>
                    <a:cs typeface="Times New Roman" pitchFamily="18" charset="0"/>
                  </a:rPr>
                  <a:t>M</a:t>
                </a:r>
                <a:r>
                  <a:rPr lang="en-US" altLang="zh-TW" sz="1100" baseline="300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，最大值記為 </a:t>
                </a:r>
                <a:r>
                  <a:rPr lang="en-US" altLang="zh-TW" sz="1100" i="1" dirty="0">
                    <a:latin typeface="Times New Roman" pitchFamily="18" charset="0"/>
                    <a:cs typeface="Times New Roman" pitchFamily="18" charset="0"/>
                  </a:rPr>
                  <a:t>S</a:t>
                </a:r>
                <a:r>
                  <a:rPr lang="en-US" altLang="zh-TW" sz="1100" baseline="30000" dirty="0">
                    <a:latin typeface="Times New Roman" pitchFamily="18" charset="0"/>
                    <a:cs typeface="Times New Roman" pitchFamily="18" charset="0"/>
                  </a:rPr>
                  <a:t>2</a:t>
                </a:r>
                <a:r>
                  <a:rPr lang="en-US" altLang="zh-TW" sz="1100" baseline="-25000" dirty="0">
                    <a:latin typeface="Times New Roman" pitchFamily="18" charset="0"/>
                    <a:cs typeface="Times New Roman" pitchFamily="18" charset="0"/>
                  </a:rPr>
                  <a:t>max</a:t>
                </a:r>
                <a:r>
                  <a:rPr lang="zh-TW" altLang="en-US" sz="1100" dirty="0">
                    <a:latin typeface="Times New Roman" pitchFamily="18" charset="0"/>
                    <a:cs typeface="Times New Roman" pitchFamily="18" charset="0"/>
                  </a:rPr>
                  <a:t>，自由度 </a:t>
                </a:r>
                <a:r>
                  <a:rPr lang="en-US" altLang="zh-TW" sz="1100" i="1" dirty="0">
                    <a:latin typeface="Times New Roman" pitchFamily="18" charset="0"/>
                    <a:cs typeface="Times New Roman" pitchFamily="18" charset="0"/>
                  </a:rPr>
                  <a:t>v </a:t>
                </a:r>
                <a:r>
                  <a:rPr lang="zh-TW" altLang="en-US" sz="1100" dirty="0">
                    <a:latin typeface="Times New Roman" pitchFamily="18" charset="0"/>
                    <a:cs typeface="Times New Roman" pitchFamily="18" charset="0"/>
                  </a:rPr>
                  <a:t>均為 </a:t>
                </a: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，按式 </a:t>
                </a:r>
                <a:r>
                  <a:rPr lang="en-US" altLang="zh-TW" sz="1100" i="1" dirty="0">
                    <a:latin typeface="Times New Roman" pitchFamily="18" charset="0"/>
                    <a:cs typeface="Times New Roman" pitchFamily="18" charset="0"/>
                  </a:rPr>
                  <a:t>c</a:t>
                </a:r>
                <a:r>
                  <a:rPr lang="en-US" altLang="zh-TW" sz="1100" dirty="0">
                    <a:latin typeface="Times New Roman" pitchFamily="18" charset="0"/>
                    <a:cs typeface="Times New Roman" pitchFamily="18" charset="0"/>
                  </a:rPr>
                  <a:t> = </a:t>
                </a:r>
                <a:r>
                  <a:rPr lang="zh-TW" altLang="en-US"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S</a:t>
                </a:r>
                <a:r>
                  <a:rPr lang="en-US" altLang="zh-TW" sz="1100" baseline="30000" dirty="0">
                    <a:latin typeface="Times New Roman" pitchFamily="18" charset="0"/>
                    <a:cs typeface="Times New Roman" pitchFamily="18" charset="0"/>
                  </a:rPr>
                  <a:t>2</a:t>
                </a:r>
                <a:r>
                  <a:rPr lang="en-US" altLang="zh-TW" sz="1100" baseline="-25000" dirty="0">
                    <a:latin typeface="Times New Roman" pitchFamily="18" charset="0"/>
                    <a:cs typeface="Times New Roman" pitchFamily="18" charset="0"/>
                  </a:rPr>
                  <a:t>max</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 ∑</a:t>
                </a:r>
                <a:r>
                  <a:rPr lang="en-US" altLang="zh-TW" sz="1000" i="1" baseline="40000" dirty="0" err="1">
                    <a:latin typeface="Times New Roman" pitchFamily="18" charset="0"/>
                    <a:cs typeface="Times New Roman" pitchFamily="18" charset="0"/>
                  </a:rPr>
                  <a:t>M</a:t>
                </a:r>
                <a:r>
                  <a:rPr lang="en-US" altLang="zh-TW" sz="1000" i="1" baseline="-50000" dirty="0" err="1">
                    <a:latin typeface="Times New Roman" pitchFamily="18" charset="0"/>
                    <a:cs typeface="Times New Roman" pitchFamily="18" charset="0"/>
                  </a:rPr>
                  <a:t>i</a:t>
                </a:r>
                <a:r>
                  <a:rPr lang="en-US" altLang="zh-TW" sz="1000" baseline="-50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S</a:t>
                </a:r>
                <a:r>
                  <a:rPr lang="en-US" altLang="zh-TW" sz="1100" i="1" baseline="-25000" dirty="0">
                    <a:latin typeface="Times New Roman" pitchFamily="18" charset="0"/>
                    <a:cs typeface="Times New Roman" pitchFamily="18" charset="0"/>
                  </a:rPr>
                  <a:t>i</a:t>
                </a:r>
                <a:r>
                  <a:rPr lang="en-US" altLang="zh-TW" sz="1100" baseline="300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計算統計量 </a:t>
                </a:r>
                <a:r>
                  <a:rPr lang="en-US" altLang="zh-CN" sz="1100" i="1" dirty="0">
                    <a:latin typeface="Times New Roman" pitchFamily="18" charset="0"/>
                    <a:cs typeface="Times New Roman" pitchFamily="18" charset="0"/>
                  </a:rPr>
                  <a:t>C</a:t>
                </a:r>
                <a:r>
                  <a:rPr lang="zh-TW" altLang="en-US" sz="1100" dirty="0">
                    <a:latin typeface="Times New Roman" pitchFamily="18" charset="0"/>
                    <a:cs typeface="Times New Roman" pitchFamily="18" charset="0"/>
                  </a:rPr>
                  <a:t>，根據給定的顯著性水準（</a:t>
                </a:r>
                <a:r>
                  <a:rPr lang="el-GR" altLang="zh-TW" sz="1100" i="1" dirty="0">
                    <a:latin typeface="Times New Roman" pitchFamily="18" charset="0"/>
                    <a:cs typeface="Times New Roman" pitchFamily="18" charset="0"/>
                  </a:rPr>
                  <a:t>α</a:t>
                </a:r>
                <a:r>
                  <a:rPr lang="en-US" altLang="zh-TW" sz="1100" i="1"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0.05</a:t>
                </a:r>
                <a:r>
                  <a:rPr lang="zh-TW" altLang="en-US" sz="1100" dirty="0">
                    <a:latin typeface="Times New Roman" pitchFamily="18" charset="0"/>
                    <a:cs typeface="Times New Roman" pitchFamily="18" charset="0"/>
                  </a:rPr>
                  <a:t>），相應的測定組 </a:t>
                </a:r>
                <a:r>
                  <a:rPr lang="en-US" altLang="zh-TW" sz="1100" i="1" dirty="0">
                    <a:latin typeface="Times New Roman" pitchFamily="18" charset="0"/>
                    <a:cs typeface="Times New Roman" pitchFamily="18" charset="0"/>
                  </a:rPr>
                  <a:t>M</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和自由度 </a:t>
                </a:r>
                <a:r>
                  <a:rPr lang="en-US" altLang="zh-TW" sz="1100" i="1" dirty="0">
                    <a:latin typeface="Times New Roman" pitchFamily="18" charset="0"/>
                    <a:cs typeface="Times New Roman" pitchFamily="18" charset="0"/>
                  </a:rPr>
                  <a:t>v</a:t>
                </a:r>
                <a:r>
                  <a:rPr lang="zh-TW" altLang="en-US" sz="1100" dirty="0">
                    <a:latin typeface="Times New Roman" pitchFamily="18" charset="0"/>
                    <a:cs typeface="Times New Roman" pitchFamily="18" charset="0"/>
                  </a:rPr>
                  <a:t>，查 </a:t>
                </a:r>
                <a:r>
                  <a:rPr lang="en-US" altLang="zh-TW" sz="1100" i="1" dirty="0">
                    <a:latin typeface="Times New Roman" pitchFamily="18" charset="0"/>
                    <a:cs typeface="Times New Roman" pitchFamily="18" charset="0"/>
                  </a:rPr>
                  <a:t>Cochran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最大方差檢驗臨界值 </a:t>
                </a:r>
                <a:r>
                  <a:rPr lang="en-US" altLang="zh-TW" sz="1100" i="1" dirty="0">
                    <a:latin typeface="Times New Roman" pitchFamily="18" charset="0"/>
                    <a:cs typeface="Times New Roman" pitchFamily="18" charset="0"/>
                  </a:rPr>
                  <a:t>C</a:t>
                </a:r>
                <a:r>
                  <a:rPr lang="en-US" altLang="zh-TW" sz="1100" baseline="-25000" dirty="0">
                    <a:latin typeface="Times New Roman" pitchFamily="18" charset="0"/>
                    <a:cs typeface="Times New Roman" pitchFamily="18" charset="0"/>
                  </a:rPr>
                  <a:t>r</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表得到 </a:t>
                </a:r>
                <a:r>
                  <a:rPr lang="en-US" altLang="zh-TW" sz="1100" i="1" dirty="0">
                    <a:latin typeface="Times New Roman" pitchFamily="18" charset="0"/>
                    <a:cs typeface="Times New Roman" pitchFamily="18" charset="0"/>
                  </a:rPr>
                  <a:t>C</a:t>
                </a:r>
                <a:r>
                  <a:rPr lang="en-US" altLang="zh-TW" sz="1100" baseline="-25000" dirty="0">
                    <a:latin typeface="Times New Roman" pitchFamily="18" charset="0"/>
                    <a:cs typeface="Times New Roman" pitchFamily="18" charset="0"/>
                  </a:rPr>
                  <a:t>0.05</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值，當統計量 </a:t>
                </a:r>
                <a:r>
                  <a:rPr lang="en-US" altLang="zh-CN" sz="1100" i="1" dirty="0">
                    <a:latin typeface="Times New Roman" pitchFamily="18" charset="0"/>
                    <a:cs typeface="Times New Roman" pitchFamily="18" charset="0"/>
                  </a:rPr>
                  <a:t>C</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大於臨界值 </a:t>
                </a:r>
                <a:r>
                  <a:rPr lang="en-US" altLang="zh-TW" sz="1100" i="1" dirty="0">
                    <a:latin typeface="Times New Roman" pitchFamily="18" charset="0"/>
                    <a:cs typeface="Times New Roman" pitchFamily="18" charset="0"/>
                  </a:rPr>
                  <a:t>C</a:t>
                </a:r>
                <a:r>
                  <a:rPr lang="en-US" altLang="zh-TW" sz="1100" baseline="-25000" dirty="0">
                    <a:latin typeface="Times New Roman" pitchFamily="18" charset="0"/>
                    <a:cs typeface="Times New Roman" pitchFamily="18" charset="0"/>
                  </a:rPr>
                  <a:t>0.05</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時，則說明該組數據精密度過低，將所有此</a:t>
                </a:r>
                <a:r>
                  <a:rPr lang="zh-CN" altLang="en-US" sz="1100" dirty="0">
                    <a:latin typeface="Times New Roman" pitchFamily="18" charset="0"/>
                    <a:cs typeface="Times New Roman" pitchFamily="18" charset="0"/>
                  </a:rPr>
                  <a:t>例樣本</a:t>
                </a:r>
                <a:r>
                  <a:rPr lang="zh-TW" altLang="en-US" sz="1100" dirty="0">
                    <a:latin typeface="Times New Roman" pitchFamily="18" charset="0"/>
                    <a:cs typeface="Times New Roman" pitchFamily="18" charset="0"/>
                  </a:rPr>
                  <a:t>相關數據予以剔除；</a:t>
                </a:r>
              </a:p>
            </p:txBody>
          </p:sp>
          <p:sp>
            <p:nvSpPr>
              <p:cNvPr id="11" name="Rectangle 14"/>
              <p:cNvSpPr>
                <a:spLocks noChangeArrowheads="1"/>
              </p:cNvSpPr>
              <p:nvPr/>
            </p:nvSpPr>
            <p:spPr bwMode="auto">
              <a:xfrm>
                <a:off x="245686" y="4445281"/>
                <a:ext cx="7762687"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TW"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個體檢測均值的離群值檢驗</a:t>
                </a:r>
              </a:p>
              <a:p>
                <a:pPr>
                  <a:lnSpc>
                    <a:spcPct val="150000"/>
                  </a:lnSpc>
                </a:pPr>
                <a:r>
                  <a:rPr lang="zh-TW" altLang="en-US" sz="1100" dirty="0">
                    <a:latin typeface="Times New Roman" pitchFamily="18" charset="0"/>
                    <a:cs typeface="Times New Roman" pitchFamily="18" charset="0"/>
                  </a:rPr>
                  <a:t>使用 </a:t>
                </a:r>
                <a:r>
                  <a:rPr lang="en-US" altLang="zh-TW" sz="1100" i="1" dirty="0">
                    <a:latin typeface="Times New Roman" pitchFamily="18" charset="0"/>
                    <a:cs typeface="Times New Roman" pitchFamily="18" charset="0"/>
                  </a:rPr>
                  <a:t>Reed</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準則判斷某個個體的檢測均值是否與其他個體的均值相差很大，將所有志願者的檢測均值按大小排序，分別將天內組、天間組、長期組 </a:t>
                </a:r>
                <a:r>
                  <a:rPr lang="en-US" altLang="zh-TW" sz="1100" i="1" dirty="0">
                    <a:latin typeface="Times New Roman" pitchFamily="18" charset="0"/>
                    <a:cs typeface="Times New Roman" pitchFamily="18" charset="0"/>
                  </a:rPr>
                  <a:t>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個研究對象（</a:t>
                </a:r>
                <a:r>
                  <a:rPr lang="en-US" altLang="zh-TW" sz="1100" i="1" dirty="0">
                    <a:latin typeface="Times New Roman" pitchFamily="18" charset="0"/>
                    <a:cs typeface="Times New Roman" pitchFamily="18" charset="0"/>
                  </a:rPr>
                  <a:t>n </a:t>
                </a:r>
                <a:r>
                  <a:rPr lang="en-US" altLang="zh-TW" sz="1100" dirty="0">
                    <a:latin typeface="Times New Roman" pitchFamily="18" charset="0"/>
                    <a:cs typeface="Times New Roman" pitchFamily="18" charset="0"/>
                  </a:rPr>
                  <a:t>=20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20</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41</a:t>
                </a:r>
                <a:r>
                  <a:rPr lang="zh-TW" altLang="en-US" sz="1100" dirty="0">
                    <a:latin typeface="Times New Roman" pitchFamily="18" charset="0"/>
                    <a:cs typeface="Times New Roman" pitchFamily="18" charset="0"/>
                  </a:rPr>
                  <a:t>）的檢測均值按大小排序：</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n-1</a:t>
                </a:r>
                <a:r>
                  <a:rPr lang="en-US" altLang="zh-TW" sz="800" baseline="-250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a:t>
                </a:r>
                <a:r>
                  <a:rPr lang="en-US" altLang="zh-TW" sz="1100" i="1" dirty="0" err="1">
                    <a:latin typeface="Times New Roman" pitchFamily="18" charset="0"/>
                    <a:cs typeface="Times New Roman" pitchFamily="18" charset="0"/>
                  </a:rPr>
                  <a:t>X</a:t>
                </a:r>
                <a:r>
                  <a:rPr lang="en-US" altLang="zh-TW" sz="1100" baseline="-25000" dirty="0" err="1">
                    <a:latin typeface="Times New Roman" pitchFamily="18" charset="0"/>
                    <a:cs typeface="Times New Roman" pitchFamily="18" charset="0"/>
                  </a:rPr>
                  <a:t>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，其中 </a:t>
                </a:r>
                <a:r>
                  <a:rPr lang="en-US" altLang="zh-TW" sz="1100" i="1" dirty="0">
                    <a:latin typeface="Times New Roman" pitchFamily="18" charset="0"/>
                    <a:cs typeface="Times New Roman" pitchFamily="18" charset="0"/>
                  </a:rPr>
                  <a:t>R</a:t>
                </a:r>
                <a:r>
                  <a:rPr lang="en-US" altLang="zh-TW" sz="1100" dirty="0">
                    <a:latin typeface="Times New Roman" pitchFamily="18" charset="0"/>
                    <a:cs typeface="Times New Roman" pitchFamily="18" charset="0"/>
                  </a:rPr>
                  <a:t> = </a:t>
                </a:r>
                <a:r>
                  <a:rPr lang="en-US" altLang="zh-TW" sz="1100" i="1" dirty="0" err="1">
                    <a:latin typeface="Times New Roman" pitchFamily="18" charset="0"/>
                    <a:cs typeface="Times New Roman" pitchFamily="18" charset="0"/>
                  </a:rPr>
                  <a:t>X</a:t>
                </a:r>
                <a:r>
                  <a:rPr lang="en-US" altLang="zh-TW" sz="1100" baseline="-25000" dirty="0" err="1">
                    <a:latin typeface="Times New Roman" pitchFamily="18" charset="0"/>
                    <a:cs typeface="Times New Roman" pitchFamily="18" charset="0"/>
                  </a:rPr>
                  <a:t>n</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a:t>
                </a:r>
                <a:r>
                  <a:rPr lang="en-US" altLang="zh-TW" sz="1100" dirty="0">
                    <a:latin typeface="Times New Roman" pitchFamily="18" charset="0"/>
                    <a:cs typeface="Times New Roman" pitchFamily="18" charset="0"/>
                  </a:rPr>
                  <a:t> = </a:t>
                </a:r>
                <a:r>
                  <a:rPr lang="en-US" altLang="zh-TW" sz="1100" i="1" dirty="0" err="1">
                    <a:latin typeface="Times New Roman" pitchFamily="18" charset="0"/>
                    <a:cs typeface="Times New Roman" pitchFamily="18" charset="0"/>
                  </a:rPr>
                  <a:t>X</a:t>
                </a:r>
                <a:r>
                  <a:rPr lang="en-US" altLang="zh-TW" sz="1100" baseline="-25000" dirty="0" err="1">
                    <a:latin typeface="Times New Roman" pitchFamily="18" charset="0"/>
                    <a:cs typeface="Times New Roman" pitchFamily="18" charset="0"/>
                  </a:rPr>
                  <a:t>n</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n-1</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或 </a:t>
                </a:r>
                <a:r>
                  <a:rPr lang="en-US" altLang="zh-TW" sz="1100" i="1" dirty="0">
                    <a:latin typeface="Times New Roman" pitchFamily="18" charset="0"/>
                    <a:cs typeface="Times New Roman" pitchFamily="18" charset="0"/>
                  </a:rPr>
                  <a:t>D</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，統計量 </a:t>
                </a:r>
                <a:r>
                  <a:rPr lang="en-US" altLang="zh-TW" sz="1100" i="1" dirty="0">
                    <a:latin typeface="Times New Roman" pitchFamily="18" charset="0"/>
                    <a:cs typeface="Times New Roman" pitchFamily="18" charset="0"/>
                  </a:rPr>
                  <a:t>Q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D</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R</a:t>
                </a:r>
                <a:r>
                  <a:rPr lang="zh-TW" altLang="en-US" sz="1100" dirty="0">
                    <a:latin typeface="Times New Roman" pitchFamily="18" charset="0"/>
                    <a:cs typeface="Times New Roman" pitchFamily="18" charset="0"/>
                  </a:rPr>
                  <a:t>，當極值與相鄰值間的差異大於等於整組數據極差的三分之一時（</a:t>
                </a:r>
                <a:r>
                  <a:rPr lang="en-US" altLang="zh-TW" sz="1000" i="1" dirty="0">
                    <a:latin typeface="Times New Roman" pitchFamily="18" charset="0"/>
                    <a:cs typeface="Times New Roman" pitchFamily="18" charset="0"/>
                  </a:rPr>
                  <a:t>Q</a:t>
                </a:r>
                <a:r>
                  <a:rPr lang="en-US" altLang="zh-TW"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⅓</a:t>
                </a:r>
                <a:r>
                  <a:rPr lang="zh-TW" altLang="en-US" sz="1100" dirty="0">
                    <a:latin typeface="Times New Roman" pitchFamily="18" charset="0"/>
                    <a:cs typeface="Times New Roman" pitchFamily="18" charset="0"/>
                  </a:rPr>
                  <a:t>），認為該值離群，將該個體所有相關數據予以剔除，當分佈的一側出現多個離群值時，選擇絕對值最小的極值代入計算；</a:t>
                </a:r>
              </a:p>
            </p:txBody>
          </p:sp>
        </p:grpSp>
        <p:pic>
          <p:nvPicPr>
            <p:cNvPr id="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98968" y="600824"/>
              <a:ext cx="1385535" cy="522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68682" y="600824"/>
              <a:ext cx="1750427" cy="5220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84007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生物學變異</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個體內、個體間生物學變異評估</a:t>
            </a:r>
            <a:endParaRPr lang="zh-CN" altLang="en-US" sz="1300" dirty="0">
              <a:solidFill>
                <a:srgbClr val="000000"/>
              </a:solidFill>
              <a:latin typeface="Times New Roman" pitchFamily="18" charset="0"/>
              <a:cs typeface="Times New Roman" pitchFamily="18" charset="0"/>
            </a:endParaRPr>
          </a:p>
        </p:txBody>
      </p:sp>
      <p:grpSp>
        <p:nvGrpSpPr>
          <p:cNvPr id="164865" name="组合 164864"/>
          <p:cNvGrpSpPr/>
          <p:nvPr/>
        </p:nvGrpSpPr>
        <p:grpSpPr>
          <a:xfrm>
            <a:off x="323648" y="774763"/>
            <a:ext cx="10931946" cy="5076000"/>
            <a:chOff x="323648" y="774763"/>
            <a:chExt cx="10931945" cy="5076000"/>
          </a:xfrm>
        </p:grpSpPr>
        <p:grpSp>
          <p:nvGrpSpPr>
            <p:cNvPr id="164864" name="组合 164863"/>
            <p:cNvGrpSpPr/>
            <p:nvPr/>
          </p:nvGrpSpPr>
          <p:grpSpPr>
            <a:xfrm>
              <a:off x="323648" y="831537"/>
              <a:ext cx="5364142" cy="4922452"/>
              <a:chOff x="323648" y="831537"/>
              <a:chExt cx="5364142" cy="4922452"/>
            </a:xfrm>
          </p:grpSpPr>
          <p:sp>
            <p:nvSpPr>
              <p:cNvPr id="14" name="Rectangle 14"/>
              <p:cNvSpPr>
                <a:spLocks noChangeArrowheads="1"/>
              </p:cNvSpPr>
              <p:nvPr/>
            </p:nvSpPr>
            <p:spPr bwMode="auto">
              <a:xfrm>
                <a:off x="323650" y="831537"/>
                <a:ext cx="536413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一、個體內生物學變異的估計</a:t>
                </a:r>
              </a:p>
            </p:txBody>
          </p:sp>
          <p:grpSp>
            <p:nvGrpSpPr>
              <p:cNvPr id="4" name="组合 3"/>
              <p:cNvGrpSpPr/>
              <p:nvPr/>
            </p:nvGrpSpPr>
            <p:grpSpPr>
              <a:xfrm>
                <a:off x="323649" y="1898650"/>
                <a:ext cx="5349910" cy="482600"/>
                <a:chOff x="355181" y="1898650"/>
                <a:chExt cx="5349910" cy="482600"/>
              </a:xfrm>
            </p:grpSpPr>
            <p:sp>
              <p:nvSpPr>
                <p:cNvPr id="15" name="Rectangle 14"/>
                <p:cNvSpPr>
                  <a:spLocks noChangeArrowheads="1"/>
                </p:cNvSpPr>
                <p:nvPr/>
              </p:nvSpPr>
              <p:spPr bwMode="auto">
                <a:xfrm>
                  <a:off x="355181" y="1953753"/>
                  <a:ext cx="534991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總變異：                                                                    </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j</a:t>
                  </a:r>
                  <a:r>
                    <a:rPr lang="en-US" altLang="zh-CN" sz="1100" dirty="0">
                      <a:latin typeface="Times New Roman" pitchFamily="18" charset="0"/>
                      <a:cs typeface="Times New Roman" pitchFamily="18" charset="0"/>
                    </a:rPr>
                    <a:t> = 3</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5</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6</a:t>
                  </a:r>
                  <a:r>
                    <a:rPr lang="zh-CN" altLang="en-US" sz="1100" dirty="0">
                      <a:latin typeface="Times New Roman" pitchFamily="18" charset="0"/>
                      <a:cs typeface="Times New Roman" pitchFamily="18" charset="0"/>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2001974530"/>
                    </p:ext>
                  </p:extLst>
                </p:nvPr>
              </p:nvGraphicFramePr>
              <p:xfrm>
                <a:off x="1528763" y="1898650"/>
                <a:ext cx="2120900" cy="482600"/>
              </p:xfrm>
              <a:graphic>
                <a:graphicData uri="http://schemas.openxmlformats.org/presentationml/2006/ole">
                  <mc:AlternateContent xmlns:mc="http://schemas.openxmlformats.org/markup-compatibility/2006">
                    <mc:Choice xmlns:v="urn:schemas-microsoft-com:vml" Requires="v">
                      <p:oleObj name="Equation" r:id="rId3" imgW="2120900" imgH="482600" progId="">
                        <p:embed/>
                      </p:oleObj>
                    </mc:Choice>
                    <mc:Fallback>
                      <p:oleObj name="Equation" r:id="rId3" imgW="2120900" imgH="482600" progId="">
                        <p:embed/>
                        <p:pic>
                          <p:nvPicPr>
                            <p:cNvPr id="0" name="Picture 128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763" y="1898650"/>
                              <a:ext cx="21209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6" name="Rectangle 14"/>
              <p:cNvSpPr>
                <a:spLocks noChangeArrowheads="1"/>
              </p:cNvSpPr>
              <p:nvPr/>
            </p:nvSpPr>
            <p:spPr bwMode="auto">
              <a:xfrm>
                <a:off x="323649" y="2489854"/>
                <a:ext cx="534991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通過總變異減去分析過程引入變異來來計算個體內生物學變異；</a:t>
                </a:r>
              </a:p>
            </p:txBody>
          </p:sp>
          <p:sp>
            <p:nvSpPr>
              <p:cNvPr id="17" name="Rectangle 14"/>
              <p:cNvSpPr>
                <a:spLocks noChangeArrowheads="1"/>
              </p:cNvSpPr>
              <p:nvPr/>
            </p:nvSpPr>
            <p:spPr bwMode="auto">
              <a:xfrm>
                <a:off x="323649" y="1360992"/>
                <a:ext cx="534991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、個體內變異使用 </a:t>
                </a:r>
                <a:r>
                  <a:rPr lang="en-US" altLang="zh-CN" sz="1100" i="1" dirty="0" err="1">
                    <a:latin typeface="Times New Roman" pitchFamily="18" charset="0"/>
                    <a:cs typeface="Times New Roman" pitchFamily="18" charset="0"/>
                  </a:rPr>
                  <a:t>CV</a:t>
                </a:r>
                <a:r>
                  <a:rPr lang="en-US" altLang="zh-CN" sz="1100" baseline="-25000" dirty="0" err="1">
                    <a:latin typeface="Times New Roman" pitchFamily="18" charset="0"/>
                    <a:cs typeface="Times New Roman" pitchFamily="18" charset="0"/>
                  </a:rPr>
                  <a:t>total</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模型進行估算；</a:t>
                </a:r>
              </a:p>
            </p:txBody>
          </p:sp>
          <p:grpSp>
            <p:nvGrpSpPr>
              <p:cNvPr id="3" name="组合 2"/>
              <p:cNvGrpSpPr/>
              <p:nvPr/>
            </p:nvGrpSpPr>
            <p:grpSpPr>
              <a:xfrm>
                <a:off x="323650" y="3011093"/>
                <a:ext cx="5349909" cy="346249"/>
                <a:chOff x="355182" y="3011093"/>
                <a:chExt cx="5349909" cy="346249"/>
              </a:xfrm>
            </p:grpSpPr>
            <p:sp>
              <p:nvSpPr>
                <p:cNvPr id="19" name="Rectangle 14"/>
                <p:cNvSpPr>
                  <a:spLocks noChangeArrowheads="1"/>
                </p:cNvSpPr>
                <p:nvPr/>
              </p:nvSpPr>
              <p:spPr bwMode="auto">
                <a:xfrm>
                  <a:off x="355182" y="3011093"/>
                  <a:ext cx="534990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個體內生物學變異：                                                       </a:t>
                  </a:r>
                  <a:r>
                    <a:rPr lang="zh-CN" altLang="en-US"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n</a:t>
                  </a:r>
                  <a:r>
                    <a:rPr lang="en-US" altLang="zh-CN" sz="1100" baseline="-25000" dirty="0" err="1">
                      <a:latin typeface="Times New Roman" pitchFamily="18" charset="0"/>
                      <a:cs typeface="Times New Roman" pitchFamily="18" charset="0"/>
                    </a:rPr>
                    <a:t>A</a:t>
                  </a:r>
                  <a:r>
                    <a:rPr lang="en-US" altLang="zh-CN" sz="1100" dirty="0">
                      <a:latin typeface="Times New Roman" pitchFamily="18" charset="0"/>
                      <a:cs typeface="Times New Roman" pitchFamily="18" charset="0"/>
                    </a:rPr>
                    <a:t> = 2</a:t>
                  </a:r>
                  <a:r>
                    <a:rPr lang="zh-CN" altLang="en-US" sz="1100" dirty="0">
                      <a:latin typeface="Times New Roman" pitchFamily="18" charset="0"/>
                      <a:cs typeface="Times New Roman" pitchFamily="18" charset="0"/>
                    </a:rPr>
                    <a:t>）</a:t>
                  </a:r>
                </a:p>
              </p:txBody>
            </p:sp>
            <p:graphicFrame>
              <p:nvGraphicFramePr>
                <p:cNvPr id="18" name="对象 17"/>
                <p:cNvGraphicFramePr>
                  <a:graphicFrameLocks noChangeAspect="1"/>
                </p:cNvGraphicFramePr>
                <p:nvPr>
                  <p:extLst>
                    <p:ext uri="{D42A27DB-BD31-4B8C-83A1-F6EECF244321}">
                      <p14:modId xmlns:p14="http://schemas.microsoft.com/office/powerpoint/2010/main" val="3517156395"/>
                    </p:ext>
                  </p:extLst>
                </p:nvPr>
              </p:nvGraphicFramePr>
              <p:xfrm>
                <a:off x="2178050" y="3054350"/>
                <a:ext cx="1562100" cy="292100"/>
              </p:xfrm>
              <a:graphic>
                <a:graphicData uri="http://schemas.openxmlformats.org/presentationml/2006/ole">
                  <mc:AlternateContent xmlns:mc="http://schemas.openxmlformats.org/markup-compatibility/2006">
                    <mc:Choice xmlns:v="urn:schemas-microsoft-com:vml" Requires="v">
                      <p:oleObj name="Equation" r:id="rId5" imgW="1562100" imgH="292100" progId="">
                        <p:embed/>
                      </p:oleObj>
                    </mc:Choice>
                    <mc:Fallback>
                      <p:oleObj name="Equation" r:id="rId5" imgW="1562100" imgH="292100" progId="">
                        <p:embed/>
                        <p:pic>
                          <p:nvPicPr>
                            <p:cNvPr id="0" name="Picture 128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8050" y="3054350"/>
                              <a:ext cx="15621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Rectangle 14"/>
              <p:cNvSpPr>
                <a:spLocks noChangeArrowheads="1"/>
              </p:cNvSpPr>
              <p:nvPr/>
            </p:nvSpPr>
            <p:spPr bwMode="auto">
              <a:xfrm>
                <a:off x="323648" y="3667336"/>
                <a:ext cx="534990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、個體內變異分佈正態性檢驗：</a:t>
                </a:r>
              </a:p>
            </p:txBody>
          </p:sp>
          <p:sp>
            <p:nvSpPr>
              <p:cNvPr id="21" name="Rectangle 14"/>
              <p:cNvSpPr>
                <a:spLocks noChangeArrowheads="1"/>
              </p:cNvSpPr>
              <p:nvPr/>
            </p:nvSpPr>
            <p:spPr bwMode="auto">
              <a:xfrm>
                <a:off x="323650" y="4553661"/>
                <a:ext cx="5364140"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、個體內變異與性別、年齡、體重指數</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BMI</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等潛在分組因素的相關性分析：</a:t>
                </a:r>
              </a:p>
            </p:txBody>
          </p:sp>
          <p:sp>
            <p:nvSpPr>
              <p:cNvPr id="22" name="Rectangle 14"/>
              <p:cNvSpPr>
                <a:spLocks noChangeArrowheads="1"/>
              </p:cNvSpPr>
              <p:nvPr/>
            </p:nvSpPr>
            <p:spPr bwMode="auto">
              <a:xfrm>
                <a:off x="804036" y="4899909"/>
                <a:ext cx="4883754" cy="854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如果個體內變異呈正太分佈可使用</a:t>
                </a:r>
                <a:r>
                  <a:rPr lang="en-US" altLang="zh-CN" sz="1100" i="1" dirty="0">
                    <a:latin typeface="Times New Roman" pitchFamily="18" charset="0"/>
                    <a:cs typeface="Times New Roman" pitchFamily="18" charset="0"/>
                  </a:rPr>
                  <a:t>Pearson</a:t>
                </a:r>
                <a:r>
                  <a:rPr lang="zh-CN" altLang="en-US" sz="1100" dirty="0">
                    <a:latin typeface="Times New Roman" pitchFamily="18" charset="0"/>
                    <a:cs typeface="Times New Roman" pitchFamily="18" charset="0"/>
                  </a:rPr>
                  <a:t>相關係數來標示與</a:t>
                </a:r>
                <a:r>
                  <a:rPr lang="en-US" altLang="zh-CN" sz="1100" i="1" dirty="0">
                    <a:latin typeface="Times New Roman" pitchFamily="18" charset="0"/>
                    <a:cs typeface="Times New Roman" pitchFamily="18" charset="0"/>
                  </a:rPr>
                  <a:t>BMI</a:t>
                </a:r>
                <a:r>
                  <a:rPr lang="zh-CN" altLang="en-US" sz="1100" dirty="0">
                    <a:latin typeface="Times New Roman" pitchFamily="18" charset="0"/>
                    <a:cs typeface="Times New Roman" pitchFamily="18" charset="0"/>
                  </a:rPr>
                  <a:t>指數的相關程度，如呈非正態分佈可使用</a:t>
                </a:r>
                <a:r>
                  <a:rPr lang="en-US" altLang="zh-CN" sz="1100" i="1" dirty="0">
                    <a:latin typeface="Times New Roman" pitchFamily="18" charset="0"/>
                    <a:cs typeface="Times New Roman" pitchFamily="18" charset="0"/>
                  </a:rPr>
                  <a:t>Spearman</a:t>
                </a:r>
                <a:r>
                  <a:rPr lang="zh-CN" altLang="en-US" sz="1100" dirty="0">
                    <a:latin typeface="Times New Roman" pitchFamily="18" charset="0"/>
                    <a:cs typeface="Times New Roman" pitchFamily="18" charset="0"/>
                  </a:rPr>
                  <a:t>秩相關係數；變量間相關性根據數據分佈的正態與否可使用獨立樣本 </a:t>
                </a:r>
                <a:r>
                  <a:rPr lang="en-US" altLang="zh-CN" sz="1100" i="1" dirty="0">
                    <a:latin typeface="Times New Roman" pitchFamily="18" charset="0"/>
                    <a:cs typeface="Times New Roman" pitchFamily="18" charset="0"/>
                  </a:rPr>
                  <a:t>t </a:t>
                </a:r>
                <a:r>
                  <a:rPr lang="zh-CN" altLang="en-US" sz="1100" dirty="0">
                    <a:latin typeface="Times New Roman" pitchFamily="18" charset="0"/>
                    <a:cs typeface="Times New Roman" pitchFamily="18" charset="0"/>
                  </a:rPr>
                  <a:t>檢驗或</a:t>
                </a:r>
                <a:r>
                  <a:rPr lang="en-US" altLang="zh-CN" sz="1100" i="1" dirty="0">
                    <a:latin typeface="Times New Roman" pitchFamily="18" charset="0"/>
                    <a:cs typeface="Times New Roman" pitchFamily="18" charset="0"/>
                  </a:rPr>
                  <a:t>Mann</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Whitney</a:t>
                </a:r>
                <a:r>
                  <a:rPr lang="zh-CN" altLang="en-US" sz="1100" dirty="0">
                    <a:latin typeface="Times New Roman" pitchFamily="18" charset="0"/>
                    <a:cs typeface="Times New Roman" pitchFamily="18" charset="0"/>
                  </a:rPr>
                  <a:t>檢驗進行組間比較；</a:t>
                </a:r>
              </a:p>
            </p:txBody>
          </p:sp>
          <p:sp>
            <p:nvSpPr>
              <p:cNvPr id="33" name="Rectangle 14"/>
              <p:cNvSpPr>
                <a:spLocks noChangeArrowheads="1"/>
              </p:cNvSpPr>
              <p:nvPr/>
            </p:nvSpPr>
            <p:spPr bwMode="auto">
              <a:xfrm>
                <a:off x="804038" y="4013586"/>
                <a:ext cx="486653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t>如</a:t>
                </a:r>
                <a:r>
                  <a:rPr lang="zh-CN" altLang="en-US" sz="1100" dirty="0">
                    <a:solidFill>
                      <a:srgbClr val="000000"/>
                    </a:solidFill>
                    <a:latin typeface="Times New Roman" pitchFamily="18" charset="0"/>
                    <a:cs typeface="Times New Roman" pitchFamily="18" charset="0"/>
                  </a:rPr>
                  <a:t>小樣本時（</a:t>
                </a:r>
                <a:r>
                  <a:rPr lang="en-US" altLang="zh-CN" sz="1100" i="1" dirty="0">
                    <a:solidFill>
                      <a:srgbClr val="000000"/>
                    </a:solidFill>
                    <a:latin typeface="Times New Roman" pitchFamily="18" charset="0"/>
                    <a:cs typeface="Times New Roman" pitchFamily="18" charset="0"/>
                  </a:rPr>
                  <a:t>M </a:t>
                </a:r>
                <a:r>
                  <a:rPr lang="en-US" altLang="zh-CN" sz="1100" dirty="0">
                    <a:solidFill>
                      <a:srgbClr val="000000"/>
                    </a:solidFill>
                    <a:latin typeface="Times New Roman" pitchFamily="18" charset="0"/>
                    <a:cs typeface="Times New Roman" pitchFamily="18" charset="0"/>
                  </a:rPr>
                  <a:t>&lt; 50</a:t>
                </a:r>
                <a:r>
                  <a:rPr lang="zh-CN" altLang="en-US" sz="1100" dirty="0">
                    <a:solidFill>
                      <a:srgbClr val="000000"/>
                    </a:solidFill>
                    <a:latin typeface="Times New Roman" pitchFamily="18" charset="0"/>
                    <a:cs typeface="Times New Roman" pitchFamily="18" charset="0"/>
                  </a:rPr>
                  <a:t>）可以採用 </a:t>
                </a:r>
                <a:r>
                  <a:rPr lang="en-US" altLang="zh-CN" sz="1100" i="1" dirty="0">
                    <a:solidFill>
                      <a:srgbClr val="000000"/>
                    </a:solidFill>
                    <a:latin typeface="Times New Roman" pitchFamily="18" charset="0"/>
                    <a:cs typeface="Times New Roman" pitchFamily="18" charset="0"/>
                  </a:rPr>
                  <a:t>Shapiro</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Wilk</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正態性檢驗</a:t>
                </a:r>
                <a:r>
                  <a:rPr lang="zh-CN" altLang="en-US" sz="1100" dirty="0"/>
                  <a:t>；</a:t>
                </a:r>
              </a:p>
            </p:txBody>
          </p:sp>
        </p:grpSp>
        <p:grpSp>
          <p:nvGrpSpPr>
            <p:cNvPr id="11" name="组合 10"/>
            <p:cNvGrpSpPr/>
            <p:nvPr/>
          </p:nvGrpSpPr>
          <p:grpSpPr>
            <a:xfrm>
              <a:off x="5799534" y="831536"/>
              <a:ext cx="5456059" cy="4942764"/>
              <a:chOff x="5799534" y="831536"/>
              <a:chExt cx="5456059" cy="4942764"/>
            </a:xfrm>
          </p:grpSpPr>
          <p:grpSp>
            <p:nvGrpSpPr>
              <p:cNvPr id="56" name="组合 55"/>
              <p:cNvGrpSpPr/>
              <p:nvPr/>
            </p:nvGrpSpPr>
            <p:grpSpPr>
              <a:xfrm>
                <a:off x="5802673" y="1895475"/>
                <a:ext cx="5452919" cy="482600"/>
                <a:chOff x="355180" y="1899303"/>
                <a:chExt cx="5452919" cy="482600"/>
              </a:xfrm>
            </p:grpSpPr>
            <p:sp>
              <p:nvSpPr>
                <p:cNvPr id="57" name="Rectangle 14"/>
                <p:cNvSpPr>
                  <a:spLocks noChangeArrowheads="1"/>
                </p:cNvSpPr>
                <p:nvPr/>
              </p:nvSpPr>
              <p:spPr bwMode="auto">
                <a:xfrm>
                  <a:off x="355180" y="1953753"/>
                  <a:ext cx="545291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總變異：                                                                  </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j</a:t>
                  </a:r>
                  <a:r>
                    <a:rPr lang="en-US" altLang="zh-CN" sz="1100" dirty="0">
                      <a:latin typeface="Times New Roman" pitchFamily="18" charset="0"/>
                      <a:cs typeface="Times New Roman" pitchFamily="18" charset="0"/>
                    </a:rPr>
                    <a:t> = 3</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5</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6</a:t>
                  </a:r>
                  <a:r>
                    <a:rPr lang="zh-CN" altLang="en-US" sz="1100" dirty="0">
                      <a:latin typeface="Times New Roman" pitchFamily="18" charset="0"/>
                      <a:cs typeface="Times New Roman" pitchFamily="18" charset="0"/>
                    </a:rPr>
                    <a:t>）</a:t>
                  </a:r>
                </a:p>
              </p:txBody>
            </p:sp>
            <p:graphicFrame>
              <p:nvGraphicFramePr>
                <p:cNvPr id="58" name="对象 57"/>
                <p:cNvGraphicFramePr>
                  <a:graphicFrameLocks noChangeAspect="1"/>
                </p:cNvGraphicFramePr>
                <p:nvPr>
                  <p:extLst>
                    <p:ext uri="{D42A27DB-BD31-4B8C-83A1-F6EECF244321}">
                      <p14:modId xmlns:p14="http://schemas.microsoft.com/office/powerpoint/2010/main" val="1646239188"/>
                    </p:ext>
                  </p:extLst>
                </p:nvPr>
              </p:nvGraphicFramePr>
              <p:xfrm>
                <a:off x="1482163" y="1899303"/>
                <a:ext cx="2120900" cy="482600"/>
              </p:xfrm>
              <a:graphic>
                <a:graphicData uri="http://schemas.openxmlformats.org/presentationml/2006/ole">
                  <mc:AlternateContent xmlns:mc="http://schemas.openxmlformats.org/markup-compatibility/2006">
                    <mc:Choice xmlns:v="urn:schemas-microsoft-com:vml" Requires="v">
                      <p:oleObj name="Equation" r:id="rId7" imgW="2120900" imgH="482600" progId="">
                        <p:embed/>
                      </p:oleObj>
                    </mc:Choice>
                    <mc:Fallback>
                      <p:oleObj name="Equation" r:id="rId7" imgW="2120900" imgH="482600" progId="">
                        <p:embed/>
                        <p:pic>
                          <p:nvPicPr>
                            <p:cNvPr id="0" name="Picture 1280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82163" y="1899303"/>
                              <a:ext cx="21209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5" name="Rectangle 14"/>
              <p:cNvSpPr>
                <a:spLocks noChangeArrowheads="1"/>
              </p:cNvSpPr>
              <p:nvPr/>
            </p:nvSpPr>
            <p:spPr bwMode="auto">
              <a:xfrm>
                <a:off x="5799536" y="831536"/>
                <a:ext cx="545605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二、個體間生物學變異的估計</a:t>
                </a:r>
              </a:p>
            </p:txBody>
          </p:sp>
          <p:sp>
            <p:nvSpPr>
              <p:cNvPr id="48" name="Rectangle 14"/>
              <p:cNvSpPr>
                <a:spLocks noChangeArrowheads="1"/>
              </p:cNvSpPr>
              <p:nvPr/>
            </p:nvSpPr>
            <p:spPr bwMode="auto">
              <a:xfrm>
                <a:off x="5799534" y="2489853"/>
                <a:ext cx="545605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通過總變異減去分析過程引入變異和個體內變異來估算個體間生物學變異；</a:t>
                </a:r>
              </a:p>
            </p:txBody>
          </p:sp>
          <p:sp>
            <p:nvSpPr>
              <p:cNvPr id="49" name="Rectangle 14"/>
              <p:cNvSpPr>
                <a:spLocks noChangeArrowheads="1"/>
              </p:cNvSpPr>
              <p:nvPr/>
            </p:nvSpPr>
            <p:spPr bwMode="auto">
              <a:xfrm>
                <a:off x="5799534" y="1360991"/>
                <a:ext cx="545605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、個體間變異使用 </a:t>
                </a:r>
                <a:r>
                  <a:rPr lang="en-US" altLang="zh-CN" sz="1100" i="1" dirty="0" err="1">
                    <a:latin typeface="Times New Roman" pitchFamily="18" charset="0"/>
                    <a:cs typeface="Times New Roman" pitchFamily="18" charset="0"/>
                  </a:rPr>
                  <a:t>CV</a:t>
                </a:r>
                <a:r>
                  <a:rPr lang="en-US" altLang="zh-CN" sz="1100" baseline="-25000" dirty="0" err="1">
                    <a:latin typeface="Times New Roman" pitchFamily="18" charset="0"/>
                    <a:cs typeface="Times New Roman" pitchFamily="18" charset="0"/>
                  </a:rPr>
                  <a:t>total</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CV</a:t>
                </a:r>
                <a:r>
                  <a:rPr lang="en-US" altLang="zh-CN" sz="1100" baseline="-25000" dirty="0">
                    <a:latin typeface="Times New Roman" pitchFamily="18" charset="0"/>
                    <a:cs typeface="Times New Roman" pitchFamily="18" charset="0"/>
                  </a:rPr>
                  <a:t>G</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模型進行估算；</a:t>
                </a:r>
              </a:p>
            </p:txBody>
          </p:sp>
          <p:grpSp>
            <p:nvGrpSpPr>
              <p:cNvPr id="6" name="组合 5"/>
              <p:cNvGrpSpPr/>
              <p:nvPr/>
            </p:nvGrpSpPr>
            <p:grpSpPr>
              <a:xfrm>
                <a:off x="5799536" y="3020617"/>
                <a:ext cx="5456057" cy="346249"/>
                <a:chOff x="5736472" y="3020617"/>
                <a:chExt cx="5456057" cy="346249"/>
              </a:xfrm>
            </p:grpSpPr>
            <p:sp>
              <p:nvSpPr>
                <p:cNvPr id="51" name="Rectangle 14"/>
                <p:cNvSpPr>
                  <a:spLocks noChangeArrowheads="1"/>
                </p:cNvSpPr>
                <p:nvPr/>
              </p:nvSpPr>
              <p:spPr bwMode="auto">
                <a:xfrm>
                  <a:off x="5736472" y="3020617"/>
                  <a:ext cx="545605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t>       個體間生物學變異：                                                             （</a:t>
                  </a:r>
                  <a:r>
                    <a:rPr lang="en-US" altLang="zh-CN" sz="1100" i="1" dirty="0" err="1">
                      <a:solidFill>
                        <a:srgbClr val="000000"/>
                      </a:solidFill>
                      <a:latin typeface="Times New Roman" pitchFamily="18" charset="0"/>
                      <a:cs typeface="Times New Roman" pitchFamily="18" charset="0"/>
                    </a:rPr>
                    <a:t>n</a:t>
                  </a:r>
                  <a:r>
                    <a:rPr lang="en-US" altLang="zh-CN" sz="1100" baseline="-25000" dirty="0" err="1">
                      <a:solidFill>
                        <a:srgbClr val="000000"/>
                      </a:solidFill>
                      <a:latin typeface="Times New Roman" pitchFamily="18" charset="0"/>
                      <a:cs typeface="Times New Roman" pitchFamily="18" charset="0"/>
                    </a:rPr>
                    <a:t>A</a:t>
                  </a:r>
                  <a:r>
                    <a:rPr lang="en-US" altLang="zh-CN" sz="1100" dirty="0">
                      <a:solidFill>
                        <a:srgbClr val="000000"/>
                      </a:solidFill>
                      <a:latin typeface="Times New Roman" pitchFamily="18" charset="0"/>
                      <a:cs typeface="Times New Roman" pitchFamily="18" charset="0"/>
                    </a:rPr>
                    <a:t> = 2</a:t>
                  </a:r>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j</a:t>
                  </a:r>
                  <a:r>
                    <a:rPr lang="en-US" altLang="zh-CN" sz="1100" dirty="0">
                      <a:solidFill>
                        <a:srgbClr val="000000"/>
                      </a:solidFill>
                      <a:latin typeface="Times New Roman" pitchFamily="18" charset="0"/>
                      <a:cs typeface="Times New Roman" pitchFamily="18" charset="0"/>
                    </a:rPr>
                    <a:t> = 3</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5</a:t>
                  </a: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6</a:t>
                  </a:r>
                  <a:r>
                    <a:rPr lang="zh-CN" altLang="en-US" sz="1100" dirty="0">
                      <a:solidFill>
                        <a:srgbClr val="000000"/>
                      </a:solidFill>
                      <a:latin typeface="Times New Roman" pitchFamily="18" charset="0"/>
                      <a:cs typeface="Times New Roman" pitchFamily="18" charset="0"/>
                    </a:rPr>
                    <a:t>）</a:t>
                  </a:r>
                </a:p>
              </p:txBody>
            </p:sp>
            <p:graphicFrame>
              <p:nvGraphicFramePr>
                <p:cNvPr id="50" name="对象 49"/>
                <p:cNvGraphicFramePr>
                  <a:graphicFrameLocks noChangeAspect="1"/>
                </p:cNvGraphicFramePr>
                <p:nvPr>
                  <p:extLst>
                    <p:ext uri="{D42A27DB-BD31-4B8C-83A1-F6EECF244321}">
                      <p14:modId xmlns:p14="http://schemas.microsoft.com/office/powerpoint/2010/main" val="2403608528"/>
                    </p:ext>
                  </p:extLst>
                </p:nvPr>
              </p:nvGraphicFramePr>
              <p:xfrm>
                <a:off x="7399992" y="3044825"/>
                <a:ext cx="2146300" cy="292100"/>
              </p:xfrm>
              <a:graphic>
                <a:graphicData uri="http://schemas.openxmlformats.org/presentationml/2006/ole">
                  <mc:AlternateContent xmlns:mc="http://schemas.openxmlformats.org/markup-compatibility/2006">
                    <mc:Choice xmlns:v="urn:schemas-microsoft-com:vml" Requires="v">
                      <p:oleObj name="Equation" r:id="rId9" imgW="2146300" imgH="292100" progId="">
                        <p:embed/>
                      </p:oleObj>
                    </mc:Choice>
                    <mc:Fallback>
                      <p:oleObj name="Equation" r:id="rId9" imgW="2146300" imgH="292100" progId="">
                        <p:embed/>
                        <p:pic>
                          <p:nvPicPr>
                            <p:cNvPr id="0" name="Picture 1280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9992" y="3044825"/>
                              <a:ext cx="21463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 name="Rectangle 14"/>
              <p:cNvSpPr>
                <a:spLocks noChangeArrowheads="1"/>
              </p:cNvSpPr>
              <p:nvPr/>
            </p:nvSpPr>
            <p:spPr bwMode="auto">
              <a:xfrm>
                <a:off x="5799534" y="3624069"/>
                <a:ext cx="544158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、個體檢測均值分佈正態性檢驗：</a:t>
                </a:r>
              </a:p>
            </p:txBody>
          </p:sp>
          <p:sp>
            <p:nvSpPr>
              <p:cNvPr id="53" name="Rectangle 14"/>
              <p:cNvSpPr>
                <a:spLocks noChangeArrowheads="1"/>
              </p:cNvSpPr>
              <p:nvPr/>
            </p:nvSpPr>
            <p:spPr bwMode="auto">
              <a:xfrm>
                <a:off x="5799535" y="4363000"/>
                <a:ext cx="545605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、個體檢測均值與性別、年齡、體重指數</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BMI</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等潛在分組因素的相關性分析：</a:t>
                </a:r>
              </a:p>
            </p:txBody>
          </p:sp>
          <p:sp>
            <p:nvSpPr>
              <p:cNvPr id="54" name="Rectangle 14"/>
              <p:cNvSpPr>
                <a:spLocks noChangeArrowheads="1"/>
              </p:cNvSpPr>
              <p:nvPr/>
            </p:nvSpPr>
            <p:spPr bwMode="auto">
              <a:xfrm>
                <a:off x="6279924" y="4709249"/>
                <a:ext cx="4967438"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如果個體檢測均值與</a:t>
                </a:r>
                <a:r>
                  <a:rPr lang="en-US" altLang="zh-CN" sz="1100" i="1" dirty="0">
                    <a:latin typeface="Times New Roman" pitchFamily="18" charset="0"/>
                    <a:cs typeface="Times New Roman" pitchFamily="18" charset="0"/>
                  </a:rPr>
                  <a:t>BMI</a:t>
                </a:r>
                <a:r>
                  <a:rPr lang="zh-CN" altLang="en-US" sz="1100" dirty="0">
                    <a:latin typeface="Times New Roman" pitchFamily="18" charset="0"/>
                    <a:cs typeface="Times New Roman" pitchFamily="18" charset="0"/>
                  </a:rPr>
                  <a:t>指數相關性分析與個體內變異相似；</a:t>
                </a:r>
              </a:p>
            </p:txBody>
          </p:sp>
          <p:sp>
            <p:nvSpPr>
              <p:cNvPr id="55" name="Rectangle 14"/>
              <p:cNvSpPr>
                <a:spLocks noChangeArrowheads="1"/>
              </p:cNvSpPr>
              <p:nvPr/>
            </p:nvSpPr>
            <p:spPr bwMode="auto">
              <a:xfrm>
                <a:off x="6279924" y="3954258"/>
                <a:ext cx="4949922"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lvl="0">
                  <a:lnSpc>
                    <a:spcPct val="150000"/>
                  </a:lnSpc>
                </a:pPr>
                <a:r>
                  <a:rPr lang="zh-CN" altLang="en-US" sz="1100" dirty="0"/>
                  <a:t>如</a:t>
                </a:r>
                <a:r>
                  <a:rPr lang="zh-CN" altLang="en-US" sz="1100" dirty="0">
                    <a:solidFill>
                      <a:srgbClr val="000000"/>
                    </a:solidFill>
                    <a:latin typeface="Times New Roman" pitchFamily="18" charset="0"/>
                    <a:cs typeface="Times New Roman" pitchFamily="18" charset="0"/>
                  </a:rPr>
                  <a:t>小樣本時（</a:t>
                </a:r>
                <a:r>
                  <a:rPr lang="en-US" altLang="zh-CN" sz="1100" i="1" dirty="0">
                    <a:solidFill>
                      <a:srgbClr val="000000"/>
                    </a:solidFill>
                    <a:latin typeface="Times New Roman" pitchFamily="18" charset="0"/>
                    <a:cs typeface="Times New Roman" pitchFamily="18" charset="0"/>
                  </a:rPr>
                  <a:t>n </a:t>
                </a:r>
                <a:r>
                  <a:rPr lang="en-US" altLang="zh-CN" sz="1100" dirty="0">
                    <a:solidFill>
                      <a:srgbClr val="000000"/>
                    </a:solidFill>
                    <a:latin typeface="Times New Roman" pitchFamily="18" charset="0"/>
                    <a:cs typeface="Times New Roman" pitchFamily="18" charset="0"/>
                  </a:rPr>
                  <a:t>&lt; 50</a:t>
                </a:r>
                <a:r>
                  <a:rPr lang="zh-CN" altLang="en-US" sz="1100" dirty="0">
                    <a:solidFill>
                      <a:srgbClr val="000000"/>
                    </a:solidFill>
                    <a:latin typeface="Times New Roman" pitchFamily="18" charset="0"/>
                    <a:cs typeface="Times New Roman" pitchFamily="18" charset="0"/>
                  </a:rPr>
                  <a:t>）可以採用 </a:t>
                </a:r>
                <a:r>
                  <a:rPr lang="en-US" altLang="zh-CN" sz="1100" i="1" dirty="0">
                    <a:solidFill>
                      <a:srgbClr val="000000"/>
                    </a:solidFill>
                    <a:latin typeface="Times New Roman" pitchFamily="18" charset="0"/>
                    <a:cs typeface="Times New Roman" pitchFamily="18" charset="0"/>
                  </a:rPr>
                  <a:t>Shapiro</a:t>
                </a:r>
                <a:r>
                  <a:rPr lang="en-US" altLang="zh-CN" sz="1100" dirty="0">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Wilk</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正態性檢驗；</a:t>
                </a:r>
                <a:r>
                  <a:rPr lang="zh-CN" altLang="en-US" sz="1100" dirty="0"/>
                  <a:t>；</a:t>
                </a:r>
              </a:p>
            </p:txBody>
          </p:sp>
          <p:sp>
            <p:nvSpPr>
              <p:cNvPr id="59" name="Rectangle 14"/>
              <p:cNvSpPr>
                <a:spLocks noChangeArrowheads="1"/>
              </p:cNvSpPr>
              <p:nvPr/>
            </p:nvSpPr>
            <p:spPr bwMode="auto">
              <a:xfrm>
                <a:off x="5799536" y="5081802"/>
                <a:ext cx="5456057"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4</a:t>
                </a:r>
                <a:r>
                  <a:rPr lang="zh-CN" altLang="en-US" sz="1100" dirty="0">
                    <a:latin typeface="Times New Roman" pitchFamily="18" charset="0"/>
                    <a:cs typeface="Times New Roman" pitchFamily="18" charset="0"/>
                  </a:rPr>
                  <a:t>、個體檢測均值的趨勢性分析：</a:t>
                </a:r>
              </a:p>
            </p:txBody>
          </p:sp>
          <p:sp>
            <p:nvSpPr>
              <p:cNvPr id="60" name="Rectangle 14"/>
              <p:cNvSpPr>
                <a:spLocks noChangeArrowheads="1"/>
              </p:cNvSpPr>
              <p:nvPr/>
            </p:nvSpPr>
            <p:spPr bwMode="auto">
              <a:xfrm>
                <a:off x="6279924" y="5428051"/>
                <a:ext cx="4975669"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可使用 </a:t>
                </a:r>
                <a:r>
                  <a:rPr lang="en-US" altLang="zh-CN" sz="1100" i="1" dirty="0">
                    <a:latin typeface="Times New Roman" pitchFamily="18" charset="0"/>
                    <a:cs typeface="Times New Roman" pitchFamily="18" charset="0"/>
                  </a:rPr>
                  <a:t>Friedman-rank </a:t>
                </a:r>
                <a:r>
                  <a:rPr lang="zh-CN" altLang="en-US" sz="1100" dirty="0">
                    <a:latin typeface="Times New Roman" pitchFamily="18" charset="0"/>
                    <a:cs typeface="Times New Roman" pitchFamily="18" charset="0"/>
                  </a:rPr>
                  <a:t>檢驗評估連續檢測結果是否存在趨勢性變化；</a:t>
                </a:r>
              </a:p>
            </p:txBody>
          </p:sp>
        </p:grpSp>
        <p:cxnSp>
          <p:nvCxnSpPr>
            <p:cNvPr id="10" name="直接连接符 9"/>
            <p:cNvCxnSpPr/>
            <p:nvPr/>
          </p:nvCxnSpPr>
          <p:spPr>
            <a:xfrm>
              <a:off x="5668965" y="774763"/>
              <a:ext cx="1" cy="50760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484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生物學變異</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個體內、個體間生物學變異評估</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442836" y="676943"/>
            <a:ext cx="8549472" cy="5197942"/>
            <a:chOff x="1442835" y="676942"/>
            <a:chExt cx="8549473" cy="5197942"/>
          </a:xfrm>
        </p:grpSpPr>
        <p:pic>
          <p:nvPicPr>
            <p:cNvPr id="16998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2835" y="709993"/>
              <a:ext cx="8549472" cy="516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5596580" y="676942"/>
              <a:ext cx="439572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血液學檢驗常規項目生物變異的研究</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，吳際，</a:t>
              </a:r>
              <a:r>
                <a:rPr lang="en-US" altLang="zh-CN" sz="1000" dirty="0">
                  <a:latin typeface="Times New Roman" pitchFamily="18" charset="0"/>
                  <a:cs typeface="Times New Roman" pitchFamily="18" charset="0"/>
                </a:rPr>
                <a:t>2013.5</a:t>
              </a:r>
              <a:r>
                <a:rPr lang="zh-CN" altLang="en-US" sz="1000" dirty="0">
                  <a:latin typeface="Times New Roman" pitchFamily="18" charset="0"/>
                  <a:cs typeface="Times New Roman" pitchFamily="18" charset="0"/>
                </a:rPr>
                <a:t>；</a:t>
              </a:r>
            </a:p>
          </p:txBody>
        </p:sp>
      </p:grpSp>
    </p:spTree>
    <p:extLst>
      <p:ext uri="{BB962C8B-B14F-4D97-AF65-F5344CB8AC3E}">
        <p14:creationId xmlns:p14="http://schemas.microsoft.com/office/powerpoint/2010/main" val="353183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t>生物學變異</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zh-CN" altLang="en-US" sz="900" dirty="0">
                <a:solidFill>
                  <a:srgbClr val="000000"/>
                </a:solidFill>
                <a:latin typeface="Times New Roman" pitchFamily="18" charset="0"/>
                <a:cs typeface="Times New Roman" pitchFamily="18" charset="0"/>
              </a:rPr>
              <a:t>個體內、個體間生物學變異評估</a:t>
            </a:r>
            <a:endParaRPr lang="zh-CN" altLang="en-US" sz="1300" dirty="0">
              <a:solidFill>
                <a:srgbClr val="000000"/>
              </a:solidFill>
              <a:latin typeface="Times New Roman" pitchFamily="18" charset="0"/>
              <a:cs typeface="Times New Roman" pitchFamily="18" charset="0"/>
            </a:endParaRPr>
          </a:p>
        </p:txBody>
      </p:sp>
      <p:grpSp>
        <p:nvGrpSpPr>
          <p:cNvPr id="5" name="组合 4"/>
          <p:cNvGrpSpPr/>
          <p:nvPr/>
        </p:nvGrpSpPr>
        <p:grpSpPr>
          <a:xfrm>
            <a:off x="410941" y="676942"/>
            <a:ext cx="10698989" cy="5228097"/>
            <a:chOff x="410941" y="676942"/>
            <a:chExt cx="10698989" cy="5228097"/>
          </a:xfrm>
        </p:grpSpPr>
        <p:pic>
          <p:nvPicPr>
            <p:cNvPr id="16897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941" y="709992"/>
              <a:ext cx="10698989" cy="5195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14"/>
            <p:cNvSpPr>
              <a:spLocks noChangeArrowheads="1"/>
            </p:cNvSpPr>
            <p:nvPr/>
          </p:nvSpPr>
          <p:spPr bwMode="auto">
            <a:xfrm>
              <a:off x="4693184" y="676942"/>
              <a:ext cx="622078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血液學檢驗常規項目生物變異的研究</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，吳際，</a:t>
              </a:r>
              <a:r>
                <a:rPr lang="en-US" altLang="zh-CN" sz="1000" dirty="0">
                  <a:latin typeface="Times New Roman" pitchFamily="18" charset="0"/>
                  <a:cs typeface="Times New Roman" pitchFamily="18" charset="0"/>
                </a:rPr>
                <a:t>2013.5</a:t>
              </a:r>
              <a:r>
                <a:rPr lang="zh-CN" altLang="en-US" sz="1000" dirty="0">
                  <a:latin typeface="Times New Roman" pitchFamily="18" charset="0"/>
                  <a:cs typeface="Times New Roman" pitchFamily="18" charset="0"/>
                </a:rPr>
                <a:t>；</a:t>
              </a:r>
            </a:p>
          </p:txBody>
        </p:sp>
      </p:grpSp>
    </p:spTree>
    <p:extLst>
      <p:ext uri="{BB962C8B-B14F-4D97-AF65-F5344CB8AC3E}">
        <p14:creationId xmlns:p14="http://schemas.microsoft.com/office/powerpoint/2010/main" val="4125725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700" dirty="0">
                <a:ea typeface="楷体_GB2312" pitchFamily="49" charset="-122"/>
              </a:rPr>
              <a:t>生物學變異與參考區間</a:t>
            </a:r>
          </a:p>
        </p:txBody>
      </p:sp>
      <p:sp>
        <p:nvSpPr>
          <p:cNvPr id="13" name="矩形 3"/>
          <p:cNvSpPr>
            <a:spLocks noChangeArrowheads="1"/>
          </p:cNvSpPr>
          <p:nvPr/>
        </p:nvSpPr>
        <p:spPr bwMode="auto">
          <a:xfrm>
            <a:off x="55094" y="364658"/>
            <a:ext cx="80121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300" dirty="0"/>
              <a:t>生物學變異</a:t>
            </a:r>
          </a:p>
        </p:txBody>
      </p:sp>
      <p:grpSp>
        <p:nvGrpSpPr>
          <p:cNvPr id="8" name="组合 7"/>
          <p:cNvGrpSpPr/>
          <p:nvPr/>
        </p:nvGrpSpPr>
        <p:grpSpPr>
          <a:xfrm>
            <a:off x="951648" y="713916"/>
            <a:ext cx="9939267" cy="4991250"/>
            <a:chOff x="951647" y="740810"/>
            <a:chExt cx="9939268" cy="4991250"/>
          </a:xfrm>
        </p:grpSpPr>
        <p:sp>
          <p:nvSpPr>
            <p:cNvPr id="14" name="Rectangle 14"/>
            <p:cNvSpPr>
              <a:spLocks noChangeArrowheads="1"/>
            </p:cNvSpPr>
            <p:nvPr/>
          </p:nvSpPr>
          <p:spPr bwMode="auto">
            <a:xfrm>
              <a:off x="951647" y="740810"/>
              <a:ext cx="99392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en-US" altLang="zh-CN" sz="1200" dirty="0"/>
                <a:t>      </a:t>
              </a:r>
              <a:r>
                <a:rPr lang="zh-CN" altLang="en-US" sz="1200" dirty="0"/>
                <a:t>個體內生物學變異</a:t>
              </a:r>
            </a:p>
          </p:txBody>
        </p:sp>
        <p:sp>
          <p:nvSpPr>
            <p:cNvPr id="15" name="Rectangle 14"/>
            <p:cNvSpPr>
              <a:spLocks noChangeArrowheads="1"/>
            </p:cNvSpPr>
            <p:nvPr/>
          </p:nvSpPr>
          <p:spPr bwMode="auto">
            <a:xfrm>
              <a:off x="951647" y="1146814"/>
              <a:ext cx="993926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nSpc>
                  <a:spcPct val="150000"/>
                </a:lnSpc>
              </a:pPr>
              <a:r>
                <a:rPr lang="zh-CN" altLang="en-US" sz="1100" dirty="0"/>
                <a:t>       臨床實驗室檢驗結果的固有分析變異包括分析前變異、分析變異和個體內生物學變異，假設這些變異具有隨機性且服從正態分佈，其離散程度用標準差 </a:t>
              </a:r>
              <a:r>
                <a:rPr lang="en-US" altLang="zh-CN" sz="1100" i="1" dirty="0">
                  <a:latin typeface="Times New Roman" pitchFamily="18" charset="0"/>
                  <a:ea typeface="华文彩云" pitchFamily="2" charset="-122"/>
                  <a:cs typeface="Times New Roman" pitchFamily="18" charset="0"/>
                </a:rPr>
                <a:t>S </a:t>
              </a:r>
              <a:r>
                <a:rPr lang="zh-CN" altLang="en-US" sz="1100" dirty="0"/>
                <a:t>表示，則有：</a:t>
              </a:r>
            </a:p>
          </p:txBody>
        </p:sp>
        <p:grpSp>
          <p:nvGrpSpPr>
            <p:cNvPr id="5" name="组合 4"/>
            <p:cNvGrpSpPr/>
            <p:nvPr/>
          </p:nvGrpSpPr>
          <p:grpSpPr>
            <a:xfrm>
              <a:off x="1250277" y="1872604"/>
              <a:ext cx="3267133" cy="3113812"/>
              <a:chOff x="1250277" y="1872604"/>
              <a:chExt cx="3267133" cy="3113812"/>
            </a:xfrm>
          </p:grpSpPr>
          <p:grpSp>
            <p:nvGrpSpPr>
              <p:cNvPr id="4" name="组合 3"/>
              <p:cNvGrpSpPr/>
              <p:nvPr/>
            </p:nvGrpSpPr>
            <p:grpSpPr>
              <a:xfrm>
                <a:off x="1277573" y="2511208"/>
                <a:ext cx="3239837" cy="2475208"/>
                <a:chOff x="1277573" y="2511208"/>
                <a:chExt cx="3239837" cy="2475208"/>
              </a:xfrm>
            </p:grpSpPr>
            <p:sp>
              <p:nvSpPr>
                <p:cNvPr id="16" name="矩形 15"/>
                <p:cNvSpPr>
                  <a:spLocks noChangeArrowheads="1"/>
                </p:cNvSpPr>
                <p:nvPr/>
              </p:nvSpPr>
              <p:spPr bwMode="auto">
                <a:xfrm>
                  <a:off x="1277573" y="3321812"/>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T</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標本總分析變異</a:t>
                  </a:r>
                </a:p>
              </p:txBody>
            </p:sp>
            <p:sp>
              <p:nvSpPr>
                <p:cNvPr id="19" name="矩形 18"/>
                <p:cNvSpPr>
                  <a:spLocks noChangeArrowheads="1"/>
                </p:cNvSpPr>
                <p:nvPr/>
              </p:nvSpPr>
              <p:spPr bwMode="auto">
                <a:xfrm>
                  <a:off x="1277573" y="3788116"/>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P</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分析前變異</a:t>
                  </a:r>
                </a:p>
              </p:txBody>
            </p:sp>
            <p:sp>
              <p:nvSpPr>
                <p:cNvPr id="20" name="矩形 19"/>
                <p:cNvSpPr>
                  <a:spLocks noChangeArrowheads="1"/>
                </p:cNvSpPr>
                <p:nvPr/>
              </p:nvSpPr>
              <p:spPr bwMode="auto">
                <a:xfrm>
                  <a:off x="1277573" y="4254420"/>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21" name="矩形 20"/>
                <p:cNvSpPr>
                  <a:spLocks noChangeArrowheads="1"/>
                </p:cNvSpPr>
                <p:nvPr/>
              </p:nvSpPr>
              <p:spPr bwMode="auto">
                <a:xfrm>
                  <a:off x="1277573" y="4724806"/>
                  <a:ext cx="323983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graphicFrame>
              <p:nvGraphicFramePr>
                <p:cNvPr id="22" name="对象 21"/>
                <p:cNvGraphicFramePr>
                  <a:graphicFrameLocks noChangeAspect="1"/>
                </p:cNvGraphicFramePr>
                <p:nvPr>
                  <p:extLst>
                    <p:ext uri="{D42A27DB-BD31-4B8C-83A1-F6EECF244321}">
                      <p14:modId xmlns:p14="http://schemas.microsoft.com/office/powerpoint/2010/main" val="1876485116"/>
                    </p:ext>
                  </p:extLst>
                </p:nvPr>
              </p:nvGraphicFramePr>
              <p:xfrm>
                <a:off x="1277573" y="2511208"/>
                <a:ext cx="2311790" cy="553867"/>
              </p:xfrm>
              <a:graphic>
                <a:graphicData uri="http://schemas.openxmlformats.org/presentationml/2006/ole">
                  <mc:AlternateContent xmlns:mc="http://schemas.openxmlformats.org/markup-compatibility/2006">
                    <mc:Choice xmlns:v="urn:schemas-microsoft-com:vml" Requires="v">
                      <p:oleObj name="Equation" r:id="rId3" imgW="1218671" imgH="291973" progId="">
                        <p:embed/>
                      </p:oleObj>
                    </mc:Choice>
                    <mc:Fallback>
                      <p:oleObj name="Equation" r:id="rId3" imgW="1218671" imgH="291973" progId="">
                        <p:embed/>
                        <p:pic>
                          <p:nvPicPr>
                            <p:cNvPr id="0" name="Picture 74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573" y="2511208"/>
                              <a:ext cx="2311790" cy="5538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矩形 10"/>
              <p:cNvSpPr>
                <a:spLocks noChangeArrowheads="1"/>
              </p:cNvSpPr>
              <p:nvPr/>
            </p:nvSpPr>
            <p:spPr bwMode="auto">
              <a:xfrm>
                <a:off x="1250277" y="1872604"/>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同一患者只採一份標本單次檢測的總變異分解：</a:t>
                </a:r>
              </a:p>
            </p:txBody>
          </p:sp>
        </p:grpSp>
        <p:grpSp>
          <p:nvGrpSpPr>
            <p:cNvPr id="7" name="组合 6"/>
            <p:cNvGrpSpPr/>
            <p:nvPr/>
          </p:nvGrpSpPr>
          <p:grpSpPr>
            <a:xfrm>
              <a:off x="5333301" y="1874876"/>
              <a:ext cx="5557614" cy="3716622"/>
              <a:chOff x="5333301" y="1874876"/>
              <a:chExt cx="5557614" cy="3716622"/>
            </a:xfrm>
          </p:grpSpPr>
          <p:sp>
            <p:nvSpPr>
              <p:cNvPr id="29" name="矩形 10"/>
              <p:cNvSpPr>
                <a:spLocks noChangeArrowheads="1"/>
              </p:cNvSpPr>
              <p:nvPr/>
            </p:nvSpPr>
            <p:spPr bwMode="auto">
              <a:xfrm>
                <a:off x="5333301" y="1874876"/>
                <a:ext cx="555761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100" dirty="0"/>
                  <a:t>如果不考慮分析前變異且對同一患者同時採集多份標本進行多次檢測則總變異減少為：</a:t>
                </a:r>
              </a:p>
            </p:txBody>
          </p:sp>
          <p:grpSp>
            <p:nvGrpSpPr>
              <p:cNvPr id="2" name="组合 1"/>
              <p:cNvGrpSpPr/>
              <p:nvPr/>
            </p:nvGrpSpPr>
            <p:grpSpPr>
              <a:xfrm>
                <a:off x="5592078" y="2381980"/>
                <a:ext cx="3254020" cy="3209518"/>
                <a:chOff x="5592078" y="2381980"/>
                <a:chExt cx="3254020" cy="3209518"/>
              </a:xfrm>
            </p:grpSpPr>
            <p:sp>
              <p:nvSpPr>
                <p:cNvPr id="24" name="矩形 23"/>
                <p:cNvSpPr>
                  <a:spLocks noChangeArrowheads="1"/>
                </p:cNvSpPr>
                <p:nvPr/>
              </p:nvSpPr>
              <p:spPr bwMode="auto">
                <a:xfrm>
                  <a:off x="5606262" y="3501508"/>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T</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標本總分析變異</a:t>
                  </a:r>
                </a:p>
              </p:txBody>
            </p:sp>
            <p:sp>
              <p:nvSpPr>
                <p:cNvPr id="25" name="矩形 24"/>
                <p:cNvSpPr>
                  <a:spLocks noChangeArrowheads="1"/>
                </p:cNvSpPr>
                <p:nvPr/>
              </p:nvSpPr>
              <p:spPr bwMode="auto">
                <a:xfrm>
                  <a:off x="5606262" y="3967812"/>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測量不精密度</a:t>
                  </a:r>
                </a:p>
              </p:txBody>
            </p:sp>
            <p:sp>
              <p:nvSpPr>
                <p:cNvPr id="26" name="矩形 25"/>
                <p:cNvSpPr>
                  <a:spLocks noChangeArrowheads="1"/>
                </p:cNvSpPr>
                <p:nvPr/>
              </p:nvSpPr>
              <p:spPr bwMode="auto">
                <a:xfrm>
                  <a:off x="5606262" y="4434116"/>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S </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個體內生物學變異</a:t>
                  </a:r>
                </a:p>
              </p:txBody>
            </p:sp>
            <p:sp>
              <p:nvSpPr>
                <p:cNvPr id="27" name="矩形 26"/>
                <p:cNvSpPr>
                  <a:spLocks noChangeArrowheads="1"/>
                </p:cNvSpPr>
                <p:nvPr/>
              </p:nvSpPr>
              <p:spPr bwMode="auto">
                <a:xfrm>
                  <a:off x="5606262" y="4904502"/>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n </a:t>
                  </a:r>
                  <a:r>
                    <a:rPr lang="en-US" altLang="zh-CN" sz="1100" baseline="-25000" dirty="0">
                      <a:latin typeface="Times New Roman" pitchFamily="18" charset="0"/>
                      <a:cs typeface="Times New Roman" pitchFamily="18" charset="0"/>
                    </a:rPr>
                    <a:t>1</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重複檢測的次數</a:t>
                  </a:r>
                </a:p>
              </p:txBody>
            </p:sp>
            <p:graphicFrame>
              <p:nvGraphicFramePr>
                <p:cNvPr id="28" name="对象 27"/>
                <p:cNvGraphicFramePr>
                  <a:graphicFrameLocks noChangeAspect="1"/>
                </p:cNvGraphicFramePr>
                <p:nvPr>
                  <p:extLst>
                    <p:ext uri="{D42A27DB-BD31-4B8C-83A1-F6EECF244321}">
                      <p14:modId xmlns:p14="http://schemas.microsoft.com/office/powerpoint/2010/main" val="4194477083"/>
                    </p:ext>
                  </p:extLst>
                </p:nvPr>
              </p:nvGraphicFramePr>
              <p:xfrm>
                <a:off x="5592078" y="2381980"/>
                <a:ext cx="2312988" cy="842962"/>
              </p:xfrm>
              <a:graphic>
                <a:graphicData uri="http://schemas.openxmlformats.org/presentationml/2006/ole">
                  <mc:AlternateContent xmlns:mc="http://schemas.openxmlformats.org/markup-compatibility/2006">
                    <mc:Choice xmlns:v="urn:schemas-microsoft-com:vml" Requires="v">
                      <p:oleObj name="Equation" r:id="rId5" imgW="1218671" imgH="444307" progId="">
                        <p:embed/>
                      </p:oleObj>
                    </mc:Choice>
                    <mc:Fallback>
                      <p:oleObj name="Equation" r:id="rId5" imgW="1218671" imgH="444307" progId="">
                        <p:embed/>
                        <p:pic>
                          <p:nvPicPr>
                            <p:cNvPr id="0" name="Picture 74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2078" y="2381980"/>
                              <a:ext cx="2312988" cy="842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矩形 29"/>
                <p:cNvSpPr>
                  <a:spLocks noChangeArrowheads="1"/>
                </p:cNvSpPr>
                <p:nvPr/>
              </p:nvSpPr>
              <p:spPr bwMode="auto">
                <a:xfrm>
                  <a:off x="5606262" y="5329888"/>
                  <a:ext cx="323983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100" i="1" dirty="0">
                      <a:latin typeface="Times New Roman" pitchFamily="18" charset="0"/>
                      <a:cs typeface="Times New Roman" pitchFamily="18" charset="0"/>
                    </a:rPr>
                    <a:t>n </a:t>
                  </a:r>
                  <a:r>
                    <a:rPr lang="en-US" altLang="zh-CN" sz="1100" baseline="-25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對同一患者同時採集的標本份數</a:t>
                  </a:r>
                </a:p>
              </p:txBody>
            </p:sp>
          </p:grpSp>
        </p:grpSp>
        <p:cxnSp>
          <p:nvCxnSpPr>
            <p:cNvPr id="3" name="直接连接符 2"/>
            <p:cNvCxnSpPr/>
            <p:nvPr/>
          </p:nvCxnSpPr>
          <p:spPr>
            <a:xfrm>
              <a:off x="4776716" y="2003409"/>
              <a:ext cx="0" cy="372865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3342295"/>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54523</TotalTime>
  <Words>24214</Words>
  <Application>Microsoft Office PowerPoint</Application>
  <PresentationFormat>自定义</PresentationFormat>
  <Paragraphs>635</Paragraphs>
  <Slides>30</Slides>
  <Notes>29</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3</vt:i4>
      </vt:variant>
      <vt:variant>
        <vt:lpstr>幻灯片标题</vt:lpstr>
      </vt:variant>
      <vt:variant>
        <vt:i4>30</vt:i4>
      </vt:variant>
    </vt:vector>
  </HeadingPairs>
  <TitlesOfParts>
    <vt:vector size="44" baseType="lpstr">
      <vt:lpstr>Arial Unicode MS</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Equation</vt:lpstr>
      <vt:lpstr>公式</vt:lpstr>
      <vt:lpstr>Equation.3</vt:lpstr>
      <vt:lpstr>生物變異與參考區間 （biological variation、reference interval）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生物變異與參考區間（biological variation、reference interval）</dc:title>
  <dc:subject>醫學、診斷、實驗室診斷、應用、in vitro diagnostic、IVD、Application</dc:subject>
  <dc:creator>趙健</dc:creator>
  <cp:keywords>實驗室診斷、in vitro diagnostic、生物變異、biological variation、參考區間、reference interval</cp:keywords>
  <dc:description>+8618604537694；
283640621@qq.com；</dc:description>
  <cp:lastModifiedBy>Admin</cp:lastModifiedBy>
  <cp:revision>3544</cp:revision>
  <dcterms:created xsi:type="dcterms:W3CDTF">2011-12-19T07:14:23Z</dcterms:created>
  <dcterms:modified xsi:type="dcterms:W3CDTF">2024-05-28T07:00:03Z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