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658" r:id="rId2"/>
    <p:sldMasterId id="2147483660" r:id="rId3"/>
    <p:sldMasterId id="2147483662" r:id="rId4"/>
  </p:sldMasterIdLst>
  <p:notesMasterIdLst>
    <p:notesMasterId r:id="rId35"/>
  </p:notesMasterIdLst>
  <p:sldIdLst>
    <p:sldId id="603" r:id="rId5"/>
    <p:sldId id="551" r:id="rId6"/>
    <p:sldId id="569" r:id="rId7"/>
    <p:sldId id="568" r:id="rId8"/>
    <p:sldId id="570" r:id="rId9"/>
    <p:sldId id="571" r:id="rId10"/>
    <p:sldId id="575" r:id="rId11"/>
    <p:sldId id="577" r:id="rId12"/>
    <p:sldId id="578" r:id="rId13"/>
    <p:sldId id="579" r:id="rId14"/>
    <p:sldId id="581" r:id="rId15"/>
    <p:sldId id="582" r:id="rId16"/>
    <p:sldId id="576" r:id="rId17"/>
    <p:sldId id="583" r:id="rId18"/>
    <p:sldId id="584" r:id="rId19"/>
    <p:sldId id="585" r:id="rId20"/>
    <p:sldId id="586" r:id="rId21"/>
    <p:sldId id="589" r:id="rId22"/>
    <p:sldId id="600" r:id="rId23"/>
    <p:sldId id="590" r:id="rId24"/>
    <p:sldId id="595" r:id="rId25"/>
    <p:sldId id="591" r:id="rId26"/>
    <p:sldId id="592" r:id="rId27"/>
    <p:sldId id="597" r:id="rId28"/>
    <p:sldId id="573" r:id="rId29"/>
    <p:sldId id="598" r:id="rId30"/>
    <p:sldId id="599" r:id="rId31"/>
    <p:sldId id="574" r:id="rId32"/>
    <p:sldId id="601" r:id="rId33"/>
    <p:sldId id="602" r:id="rId34"/>
  </p:sldIdLst>
  <p:sldSz cx="11522075" cy="6480175"/>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041">
          <p15:clr>
            <a:srgbClr val="A4A3A4"/>
          </p15:clr>
        </p15:guide>
        <p15:guide id="2" pos="362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00"/>
    <a:srgbClr val="4D4D4D"/>
    <a:srgbClr val="FF0915"/>
    <a:srgbClr val="990000"/>
    <a:srgbClr val="C7000B"/>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29" autoAdjust="0"/>
    <p:restoredTop sz="81031" autoAdjust="0"/>
  </p:normalViewPr>
  <p:slideViewPr>
    <p:cSldViewPr snapToGrid="0">
      <p:cViewPr varScale="1">
        <p:scale>
          <a:sx n="85" d="100"/>
          <a:sy n="85" d="100"/>
        </p:scale>
        <p:origin x="787" y="53"/>
      </p:cViewPr>
      <p:guideLst>
        <p:guide orient="horz" pos="2041"/>
        <p:guide pos="3629"/>
      </p:guideLst>
    </p:cSldViewPr>
  </p:slideViewPr>
  <p:outlineViewPr>
    <p:cViewPr>
      <p:scale>
        <a:sx n="33" d="100"/>
        <a:sy n="33" d="100"/>
      </p:scale>
      <p:origin x="0" y="-18636"/>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宋体" charset="-122"/>
              </a:defRPr>
            </a:lvl1pPr>
          </a:lstStyle>
          <a:p>
            <a:pPr>
              <a:defRPr/>
            </a:pPr>
            <a:endParaRPr lang="en-US" altLang="zh-CN"/>
          </a:p>
        </p:txBody>
      </p:sp>
      <p:sp>
        <p:nvSpPr>
          <p:cNvPr id="6656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charset="-122"/>
              </a:defRPr>
            </a:lvl1pPr>
          </a:lstStyle>
          <a:p>
            <a:pPr>
              <a:defRPr/>
            </a:pPr>
            <a:endParaRPr lang="en-US" altLang="zh-CN"/>
          </a:p>
        </p:txBody>
      </p:sp>
      <p:sp>
        <p:nvSpPr>
          <p:cNvPr id="1946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656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656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宋体" charset="-122"/>
              </a:defRPr>
            </a:lvl1pPr>
          </a:lstStyle>
          <a:p>
            <a:pPr>
              <a:defRPr/>
            </a:pPr>
            <a:endParaRPr lang="en-US" altLang="zh-CN"/>
          </a:p>
        </p:txBody>
      </p:sp>
      <p:sp>
        <p:nvSpPr>
          <p:cNvPr id="6656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charset="-122"/>
              </a:defRPr>
            </a:lvl1pPr>
          </a:lstStyle>
          <a:p>
            <a:pPr>
              <a:defRPr/>
            </a:pPr>
            <a:fld id="{00D0DE39-752F-48E6-8B1F-196CB12F13B9}" type="slidenum">
              <a:rPr lang="en-US" altLang="zh-CN"/>
              <a:pPr>
                <a:defRPr/>
              </a:pPr>
              <a:t>‹#›</a:t>
            </a:fld>
            <a:endParaRPr lang="en-US" altLang="zh-CN" dirty="0"/>
          </a:p>
        </p:txBody>
      </p:sp>
    </p:spTree>
    <p:extLst>
      <p:ext uri="{BB962C8B-B14F-4D97-AF65-F5344CB8AC3E}">
        <p14:creationId xmlns:p14="http://schemas.microsoft.com/office/powerpoint/2010/main" val="16944923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a:xfrm>
            <a:off x="381000" y="685800"/>
            <a:ext cx="6096000" cy="3429000"/>
          </a:xfrm>
          <a:ln/>
        </p:spPr>
      </p:sp>
      <p:sp>
        <p:nvSpPr>
          <p:cNvPr id="20483" name="备注占位符 2"/>
          <p:cNvSpPr>
            <a:spLocks noGrp="1"/>
          </p:cNvSpPr>
          <p:nvPr>
            <p:ph type="body" idx="1"/>
          </p:nvPr>
        </p:nvSpPr>
        <p:spPr>
          <a:noFill/>
        </p:spPr>
        <p:txBody>
          <a:bodyPr/>
          <a:lstStyle/>
          <a:p>
            <a:r>
              <a:rPr lang="en-US" altLang="zh-CN" sz="1000" dirty="0">
                <a:ea typeface="宋体" pitchFamily="2" charset="-122"/>
              </a:rPr>
              <a:t>Canadian Task Force on the Periodic Health </a:t>
            </a:r>
            <a:r>
              <a:rPr lang="en-US" altLang="zh-CN" sz="1000" dirty="0" err="1">
                <a:ea typeface="宋体" pitchFamily="2" charset="-122"/>
              </a:rPr>
              <a:t>Examination:The</a:t>
            </a:r>
            <a:r>
              <a:rPr lang="en-US" altLang="zh-CN" sz="1000" dirty="0">
                <a:ea typeface="宋体" pitchFamily="2" charset="-122"/>
              </a:rPr>
              <a:t> periodic health </a:t>
            </a:r>
            <a:r>
              <a:rPr lang="en-US" altLang="zh-CN" sz="1000" dirty="0" err="1">
                <a:ea typeface="宋体" pitchFamily="2" charset="-122"/>
              </a:rPr>
              <a:t>examination.CMAJ</a:t>
            </a:r>
            <a:r>
              <a:rPr lang="en-US" altLang="zh-CN" sz="1000" dirty="0">
                <a:ea typeface="宋体" pitchFamily="2" charset="-122"/>
              </a:rPr>
              <a:t>, 1979, 121(19):1193-1254</a:t>
            </a:r>
          </a:p>
          <a:p>
            <a:r>
              <a:rPr lang="en-US" altLang="zh-CN" sz="1000" dirty="0">
                <a:ea typeface="宋体" pitchFamily="2" charset="-122"/>
              </a:rPr>
              <a:t>Sackett DL. Rules of evidence and clinical recommendations on the use of antithrombotic agents. Chest, 1986, 89(2 Suppl):2S-3S.</a:t>
            </a:r>
          </a:p>
          <a:p>
            <a:r>
              <a:rPr lang="en-US" altLang="zh-CN" sz="1000" dirty="0">
                <a:ea typeface="宋体" pitchFamily="2" charset="-122"/>
              </a:rPr>
              <a:t>Sackett DL. Rules of evidence and clinical recommendations on the use of antithrombotic agents. Archives Int Med, 1986, 146(3):464-465.</a:t>
            </a:r>
          </a:p>
          <a:p>
            <a:r>
              <a:rPr lang="en-US" altLang="zh-CN" sz="1000" dirty="0">
                <a:ea typeface="宋体" pitchFamily="2" charset="-122"/>
              </a:rPr>
              <a:t>Guyatt GH, Sackett DL, Sinclair JC, et al. Users’ guides to the medical l </a:t>
            </a:r>
            <a:r>
              <a:rPr lang="en-US" altLang="zh-CN" sz="1000" dirty="0" err="1">
                <a:ea typeface="宋体" pitchFamily="2" charset="-122"/>
              </a:rPr>
              <a:t>iterature</a:t>
            </a:r>
            <a:r>
              <a:rPr lang="en-US" altLang="zh-CN" sz="1000" dirty="0">
                <a:ea typeface="宋体" pitchFamily="2" charset="-122"/>
              </a:rPr>
              <a:t>. IX. A method for grading health care recommendations. Evidence-Based Medicine Working Group. JAMA, 1995, 274(22): 1800-1804.</a:t>
            </a:r>
          </a:p>
          <a:p>
            <a:r>
              <a:rPr lang="en-US" altLang="zh-CN" sz="1000" dirty="0">
                <a:ea typeface="宋体" pitchFamily="2" charset="-122"/>
              </a:rPr>
              <a:t>Sackett DL. Rules of evidence and cl </a:t>
            </a:r>
            <a:r>
              <a:rPr lang="en-US" altLang="zh-CN" sz="1000" dirty="0" err="1">
                <a:ea typeface="宋体" pitchFamily="2" charset="-122"/>
              </a:rPr>
              <a:t>inical</a:t>
            </a:r>
            <a:r>
              <a:rPr lang="en-US" altLang="zh-CN" sz="1000" dirty="0">
                <a:ea typeface="宋体" pitchFamily="2" charset="-122"/>
              </a:rPr>
              <a:t> recommendations on the use of antithrombotic </a:t>
            </a:r>
            <a:r>
              <a:rPr lang="en-US" altLang="zh-CN" sz="1000" dirty="0" err="1">
                <a:ea typeface="宋体" pitchFamily="2" charset="-122"/>
              </a:rPr>
              <a:t>agents.Chest</a:t>
            </a:r>
            <a:r>
              <a:rPr lang="en-US" altLang="zh-CN" sz="1000" dirty="0">
                <a:ea typeface="宋体" pitchFamily="2" charset="-122"/>
              </a:rPr>
              <a:t>, 1989, 95(2):2S-4S.</a:t>
            </a:r>
          </a:p>
          <a:p>
            <a:r>
              <a:rPr lang="en-US" altLang="zh-CN" sz="1000" dirty="0">
                <a:ea typeface="宋体" pitchFamily="2" charset="-122"/>
              </a:rPr>
              <a:t>Cook DJ, Guyatt GH, </a:t>
            </a:r>
            <a:r>
              <a:rPr lang="en-US" altLang="zh-CN" sz="1000" dirty="0" err="1">
                <a:ea typeface="宋体" pitchFamily="2" charset="-122"/>
              </a:rPr>
              <a:t>Laupacis</a:t>
            </a:r>
            <a:r>
              <a:rPr lang="en-US" altLang="zh-CN" sz="1000" dirty="0">
                <a:ea typeface="宋体" pitchFamily="2" charset="-122"/>
              </a:rPr>
              <a:t> A, et al. Rules of evidence and clinical recommendations on the use of antithrombotic agents. Chest, 1992, 102(4): 305S-311S.</a:t>
            </a:r>
          </a:p>
          <a:p>
            <a:r>
              <a:rPr lang="en-US" altLang="zh-CN" sz="1000" dirty="0">
                <a:ea typeface="宋体" pitchFamily="2" charset="-122"/>
              </a:rPr>
              <a:t>Cook DJ, Guyatt GH, </a:t>
            </a:r>
            <a:r>
              <a:rPr lang="en-US" altLang="zh-CN" sz="1000" dirty="0" err="1">
                <a:ea typeface="宋体" pitchFamily="2" charset="-122"/>
              </a:rPr>
              <a:t>Laupacis</a:t>
            </a:r>
            <a:r>
              <a:rPr lang="en-US" altLang="zh-CN" sz="1000" dirty="0">
                <a:ea typeface="宋体" pitchFamily="2" charset="-122"/>
              </a:rPr>
              <a:t> A, et al. Cl </a:t>
            </a:r>
            <a:r>
              <a:rPr lang="en-US" altLang="zh-CN" sz="1000" dirty="0" err="1">
                <a:ea typeface="宋体" pitchFamily="2" charset="-122"/>
              </a:rPr>
              <a:t>inical</a:t>
            </a:r>
            <a:r>
              <a:rPr lang="en-US" altLang="zh-CN" sz="1000" dirty="0">
                <a:ea typeface="宋体" pitchFamily="2" charset="-122"/>
              </a:rPr>
              <a:t> recommendations using levels of evidence for antithrombotic agents. Chest, 1995,108(4): 227S-230S.</a:t>
            </a:r>
          </a:p>
          <a:p>
            <a:r>
              <a:rPr lang="en-US" altLang="zh-CN" sz="1000" dirty="0">
                <a:ea typeface="宋体" pitchFamily="2" charset="-122"/>
              </a:rPr>
              <a:t>http://www.cebm.net/levels_of_evidence.asp</a:t>
            </a:r>
          </a:p>
          <a:p>
            <a:r>
              <a:rPr lang="en-US" altLang="zh-CN" sz="1000" dirty="0">
                <a:ea typeface="宋体" pitchFamily="2" charset="-122"/>
              </a:rPr>
              <a:t>Guyatt GH, Cook DJ, Sackett DL, et al. Grades of recommendation for antithrombotic agents. Chest, 1998, 114(5 Suppl): 441S-444S.</a:t>
            </a:r>
          </a:p>
          <a:p>
            <a:r>
              <a:rPr lang="en-US" altLang="zh-CN" sz="1000" dirty="0">
                <a:ea typeface="宋体" pitchFamily="2" charset="-122"/>
              </a:rPr>
              <a:t>Guyatt G, S c h </a:t>
            </a:r>
            <a:r>
              <a:rPr lang="en-US" altLang="zh-CN" sz="1000" dirty="0" err="1">
                <a:ea typeface="宋体" pitchFamily="2" charset="-122"/>
              </a:rPr>
              <a:t>ünemann</a:t>
            </a:r>
            <a:r>
              <a:rPr lang="en-US" altLang="zh-CN" sz="1000" dirty="0">
                <a:ea typeface="宋体" pitchFamily="2" charset="-122"/>
              </a:rPr>
              <a:t> H, Cook D, </a:t>
            </a:r>
            <a:r>
              <a:rPr lang="en-US" altLang="zh-CN" sz="1000" dirty="0" err="1">
                <a:ea typeface="宋体" pitchFamily="2" charset="-122"/>
              </a:rPr>
              <a:t>etal.Gradesof</a:t>
            </a:r>
            <a:r>
              <a:rPr lang="en-US" altLang="zh-CN" sz="1000" dirty="0">
                <a:ea typeface="宋体" pitchFamily="2" charset="-122"/>
              </a:rPr>
              <a:t> Recommendation for Antithrombotic Agents. Chest, 2001, 119(1):3S-7S.</a:t>
            </a:r>
          </a:p>
          <a:p>
            <a:r>
              <a:rPr lang="en-US" altLang="zh-CN" sz="1000" dirty="0">
                <a:ea typeface="宋体" pitchFamily="2" charset="-122"/>
              </a:rPr>
              <a:t>Atkins D, Best D, Briss PA, et </a:t>
            </a:r>
            <a:r>
              <a:rPr lang="en-US" altLang="zh-CN" sz="1000" dirty="0" err="1">
                <a:ea typeface="宋体" pitchFamily="2" charset="-122"/>
              </a:rPr>
              <a:t>al.Grading</a:t>
            </a:r>
            <a:r>
              <a:rPr lang="en-US" altLang="zh-CN" sz="1000" dirty="0">
                <a:ea typeface="宋体" pitchFamily="2" charset="-122"/>
              </a:rPr>
              <a:t> qual </a:t>
            </a:r>
            <a:r>
              <a:rPr lang="en-US" altLang="zh-CN" sz="1000" dirty="0" err="1">
                <a:ea typeface="宋体" pitchFamily="2" charset="-122"/>
              </a:rPr>
              <a:t>ity</a:t>
            </a:r>
            <a:r>
              <a:rPr lang="en-US" altLang="zh-CN" sz="1000" dirty="0">
                <a:ea typeface="宋体" pitchFamily="2" charset="-122"/>
              </a:rPr>
              <a:t> of evidence and strength of recommendations. BMJ, 2004, 328(7454):1490-1494</a:t>
            </a:r>
          </a:p>
          <a:p>
            <a:r>
              <a:rPr lang="en-US" altLang="zh-CN" sz="1000" dirty="0">
                <a:ea typeface="宋体" pitchFamily="2" charset="-122"/>
              </a:rPr>
              <a:t>http://www.gradeworkinggroup.org/about_us.htm</a:t>
            </a:r>
          </a:p>
          <a:p>
            <a:r>
              <a:rPr lang="en-US" altLang="zh-CN" sz="1000" dirty="0">
                <a:ea typeface="宋体" pitchFamily="2" charset="-122"/>
              </a:rPr>
              <a:t>Guyatt G, </a:t>
            </a:r>
            <a:r>
              <a:rPr lang="en-US" altLang="zh-CN" sz="1000" dirty="0" err="1">
                <a:ea typeface="宋体" pitchFamily="2" charset="-122"/>
              </a:rPr>
              <a:t>Gutterman</a:t>
            </a:r>
            <a:r>
              <a:rPr lang="en-US" altLang="zh-CN" sz="1000" dirty="0">
                <a:ea typeface="宋体" pitchFamily="2" charset="-122"/>
              </a:rPr>
              <a:t> D, Baumann MH, et al. Grading strength of recommendations and qual </a:t>
            </a:r>
            <a:r>
              <a:rPr lang="en-US" altLang="zh-CN" sz="1000" dirty="0" err="1">
                <a:ea typeface="宋体" pitchFamily="2" charset="-122"/>
              </a:rPr>
              <a:t>ity</a:t>
            </a:r>
            <a:r>
              <a:rPr lang="en-US" altLang="zh-CN" sz="1000" dirty="0">
                <a:ea typeface="宋体" pitchFamily="2" charset="-122"/>
              </a:rPr>
              <a:t> of evidence in cl </a:t>
            </a:r>
            <a:r>
              <a:rPr lang="en-US" altLang="zh-CN" sz="1000" dirty="0" err="1">
                <a:ea typeface="宋体" pitchFamily="2" charset="-122"/>
              </a:rPr>
              <a:t>inical</a:t>
            </a:r>
            <a:r>
              <a:rPr lang="en-US" altLang="zh-CN" sz="1000" dirty="0">
                <a:ea typeface="宋体" pitchFamily="2" charset="-122"/>
              </a:rPr>
              <a:t> </a:t>
            </a:r>
            <a:r>
              <a:rPr lang="en-US" altLang="zh-CN" sz="1000" dirty="0" err="1">
                <a:ea typeface="宋体" pitchFamily="2" charset="-122"/>
              </a:rPr>
              <a:t>guidel</a:t>
            </a:r>
            <a:r>
              <a:rPr lang="en-US" altLang="zh-CN" sz="1000" dirty="0">
                <a:ea typeface="宋体" pitchFamily="2" charset="-122"/>
              </a:rPr>
              <a:t> </a:t>
            </a:r>
            <a:r>
              <a:rPr lang="en-US" altLang="zh-CN" sz="1000" dirty="0" err="1">
                <a:ea typeface="宋体" pitchFamily="2" charset="-122"/>
              </a:rPr>
              <a:t>ines:report</a:t>
            </a:r>
            <a:r>
              <a:rPr lang="en-US" altLang="zh-CN" sz="1000" dirty="0">
                <a:ea typeface="宋体" pitchFamily="2" charset="-122"/>
              </a:rPr>
              <a:t> from an </a:t>
            </a:r>
            <a:r>
              <a:rPr lang="en-US" altLang="zh-CN" sz="1000" dirty="0" err="1">
                <a:ea typeface="宋体" pitchFamily="2" charset="-122"/>
              </a:rPr>
              <a:t>american</a:t>
            </a:r>
            <a:r>
              <a:rPr lang="en-US" altLang="zh-CN" sz="1000" dirty="0">
                <a:ea typeface="宋体" pitchFamily="2" charset="-122"/>
              </a:rPr>
              <a:t> college of chest physicians task force. Chest,2006, 129(1):174-181.</a:t>
            </a:r>
          </a:p>
          <a:p>
            <a:r>
              <a:rPr lang="en-US" altLang="zh-CN" sz="1000" dirty="0">
                <a:ea typeface="宋体" pitchFamily="2" charset="-122"/>
              </a:rPr>
              <a:t>Aragon CL, </a:t>
            </a:r>
            <a:r>
              <a:rPr lang="en-US" altLang="zh-CN" sz="1000" dirty="0" err="1">
                <a:ea typeface="宋体" pitchFamily="2" charset="-122"/>
              </a:rPr>
              <a:t>Budsberg</a:t>
            </a:r>
            <a:r>
              <a:rPr lang="en-US" altLang="zh-CN" sz="1000" dirty="0">
                <a:ea typeface="宋体" pitchFamily="2" charset="-122"/>
              </a:rPr>
              <a:t> SC. Applications of Evidence-Based </a:t>
            </a:r>
            <a:r>
              <a:rPr lang="en-US" altLang="zh-CN" sz="1000" dirty="0" err="1">
                <a:ea typeface="宋体" pitchFamily="2" charset="-122"/>
              </a:rPr>
              <a:t>Medicine:Cranial</a:t>
            </a:r>
            <a:r>
              <a:rPr lang="en-US" altLang="zh-CN" sz="1000" dirty="0">
                <a:ea typeface="宋体" pitchFamily="2" charset="-122"/>
              </a:rPr>
              <a:t> Cruciate Ligament Injury Repair in the Dog Veterinary Surgery. 34(2): 93–98.</a:t>
            </a:r>
          </a:p>
          <a:p>
            <a:r>
              <a:rPr lang="en-US" altLang="zh-CN" sz="1000" dirty="0">
                <a:ea typeface="宋体" pitchFamily="2" charset="-122"/>
              </a:rPr>
              <a:t>http://library.downstate.edu/ebmdos/2100.htm</a:t>
            </a:r>
          </a:p>
        </p:txBody>
      </p:sp>
      <p:sp>
        <p:nvSpPr>
          <p:cNvPr id="20484"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BEEA629-6D7D-4E96-A7AB-B6867313A94E}" type="slidenum">
              <a:rPr lang="en-US" altLang="zh-CN" smtClean="0"/>
              <a:pPr eaLnBrk="1" hangingPunct="1"/>
              <a:t>1</a:t>
            </a:fld>
            <a:endParaRPr lang="en-US" altLang="zh-CN" dirty="0"/>
          </a:p>
        </p:txBody>
      </p:sp>
    </p:spTree>
    <p:extLst>
      <p:ext uri="{BB962C8B-B14F-4D97-AF65-F5344CB8AC3E}">
        <p14:creationId xmlns:p14="http://schemas.microsoft.com/office/powerpoint/2010/main" val="1331773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rPr>
              <a:t>www.gradeworkinggroup.org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FF0000"/>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MN </a:t>
            </a:r>
            <a:r>
              <a:rPr lang="en-US" altLang="zh-CN" sz="1200" dirty="0" err="1">
                <a:solidFill>
                  <a:schemeClr val="tx1"/>
                </a:solidFill>
                <a:ea typeface="宋体" pitchFamily="2" charset="-122"/>
              </a:rPr>
              <a:t>Lassere,KR</a:t>
            </a:r>
            <a:r>
              <a:rPr lang="en-US" altLang="zh-CN" sz="1200" dirty="0">
                <a:solidFill>
                  <a:schemeClr val="tx1"/>
                </a:solidFill>
                <a:ea typeface="宋体" pitchFamily="2" charset="-122"/>
              </a:rPr>
              <a:t> </a:t>
            </a:r>
            <a:r>
              <a:rPr lang="en-US" altLang="zh-CN" sz="1200" dirty="0" err="1">
                <a:solidFill>
                  <a:schemeClr val="tx1"/>
                </a:solidFill>
                <a:ea typeface="宋体" pitchFamily="2" charset="-122"/>
              </a:rPr>
              <a:t>Johnson.Definitions</a:t>
            </a:r>
            <a:r>
              <a:rPr lang="en-US" altLang="zh-CN" sz="1200" dirty="0">
                <a:solidFill>
                  <a:schemeClr val="tx1"/>
                </a:solidFill>
                <a:ea typeface="宋体" pitchFamily="2" charset="-122"/>
              </a:rPr>
              <a:t> and validation criteria for biomarkers and surrogate endpoints</a:t>
            </a:r>
            <a:r>
              <a:rPr lang="zh-CN" altLang="en-US" sz="1200" dirty="0">
                <a:solidFill>
                  <a:schemeClr val="tx1"/>
                </a:solidFill>
                <a:ea typeface="宋体" pitchFamily="2" charset="-122"/>
              </a:rPr>
              <a:t>：</a:t>
            </a:r>
            <a:r>
              <a:rPr lang="en-US" altLang="zh-CN" sz="1200" dirty="0">
                <a:solidFill>
                  <a:schemeClr val="tx1"/>
                </a:solidFill>
                <a:ea typeface="宋体" pitchFamily="2" charset="-122"/>
              </a:rPr>
              <a:t>development and testing of a quantitative hierarchical levels of evidence </a:t>
            </a:r>
            <a:r>
              <a:rPr lang="en-US" altLang="zh-CN" sz="1200" dirty="0" err="1">
                <a:solidFill>
                  <a:schemeClr val="tx1"/>
                </a:solidFill>
                <a:ea typeface="宋体" pitchFamily="2" charset="-122"/>
              </a:rPr>
              <a:t>schema.《Journal</a:t>
            </a:r>
            <a:r>
              <a:rPr lang="en-US" altLang="zh-CN" sz="1200" dirty="0">
                <a:solidFill>
                  <a:schemeClr val="tx1"/>
                </a:solidFill>
                <a:ea typeface="宋体" pitchFamily="2" charset="-122"/>
              </a:rPr>
              <a:t> of Rheumatology》,2007,34(3)</a:t>
            </a:r>
            <a:r>
              <a:rPr lang="zh-CN" altLang="en-US" sz="1200" dirty="0">
                <a:solidFill>
                  <a:schemeClr val="tx1"/>
                </a:solidFill>
                <a:ea typeface="宋体" pitchFamily="2" charset="-122"/>
              </a:rPr>
              <a:t>：</a:t>
            </a:r>
            <a:r>
              <a:rPr lang="en-US" altLang="zh-CN" sz="1200" dirty="0">
                <a:solidFill>
                  <a:schemeClr val="tx1"/>
                </a:solidFill>
                <a:ea typeface="宋体" pitchFamily="2" charset="-122"/>
              </a:rPr>
              <a:t>607-615</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Australian Government Department of Health and Ageing. Report of the Surrogate to Final Outcome Working Group to the Pharmaceutical </a:t>
            </a:r>
            <a:r>
              <a:rPr lang="en-US" altLang="zh-CN" sz="1200" dirty="0" err="1">
                <a:solidFill>
                  <a:schemeClr val="tx1"/>
                </a:solidFill>
                <a:ea typeface="宋体" pitchFamily="2" charset="-122"/>
              </a:rPr>
              <a:t>Benefi</a:t>
            </a:r>
            <a:r>
              <a:rPr lang="en-US" altLang="zh-CN" sz="1200" dirty="0">
                <a:solidFill>
                  <a:schemeClr val="tx1"/>
                </a:solidFill>
                <a:ea typeface="宋体" pitchFamily="2" charset="-122"/>
              </a:rPr>
              <a:t> </a:t>
            </a:r>
            <a:r>
              <a:rPr lang="en-US" altLang="zh-CN" sz="1200" dirty="0" err="1">
                <a:solidFill>
                  <a:schemeClr val="tx1"/>
                </a:solidFill>
                <a:ea typeface="宋体" pitchFamily="2" charset="-122"/>
              </a:rPr>
              <a:t>ts</a:t>
            </a:r>
            <a:r>
              <a:rPr lang="en-US" altLang="zh-CN" sz="1200" dirty="0">
                <a:solidFill>
                  <a:schemeClr val="tx1"/>
                </a:solidFill>
                <a:ea typeface="宋体" pitchFamily="2" charset="-122"/>
              </a:rPr>
              <a:t> Advisory Committee: a framework for evaluating proposed surrogate measures and their use in submissions to PBAC.2009.</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Bucher H, Kunz R, Cook D, et al. Surrogate </a:t>
            </a:r>
            <a:r>
              <a:rPr lang="en-US" altLang="zh-CN" sz="1200" dirty="0" err="1">
                <a:solidFill>
                  <a:schemeClr val="tx1"/>
                </a:solidFill>
                <a:ea typeface="宋体" pitchFamily="2" charset="-122"/>
              </a:rPr>
              <a:t>outcomes.In</a:t>
            </a:r>
            <a:r>
              <a:rPr lang="en-US" altLang="zh-CN" sz="1200" dirty="0">
                <a:solidFill>
                  <a:schemeClr val="tx1"/>
                </a:solidFill>
                <a:ea typeface="宋体" pitchFamily="2" charset="-122"/>
              </a:rPr>
              <a:t>: </a:t>
            </a:r>
            <a:r>
              <a:rPr lang="en-US" altLang="zh-CN" sz="1200" dirty="0" err="1">
                <a:solidFill>
                  <a:schemeClr val="tx1"/>
                </a:solidFill>
                <a:ea typeface="宋体" pitchFamily="2" charset="-122"/>
              </a:rPr>
              <a:t>Guyatt</a:t>
            </a:r>
            <a:r>
              <a:rPr lang="en-US" altLang="zh-CN" sz="1200" dirty="0">
                <a:solidFill>
                  <a:schemeClr val="tx1"/>
                </a:solidFill>
                <a:ea typeface="宋体" pitchFamily="2" charset="-122"/>
              </a:rPr>
              <a:t> </a:t>
            </a:r>
            <a:r>
              <a:rPr lang="en-US" altLang="zh-CN" sz="1200" dirty="0" err="1">
                <a:solidFill>
                  <a:schemeClr val="tx1"/>
                </a:solidFill>
                <a:ea typeface="宋体" pitchFamily="2" charset="-122"/>
              </a:rPr>
              <a:t>G,Rennie</a:t>
            </a:r>
            <a:r>
              <a:rPr lang="en-US" altLang="zh-CN" sz="1200" dirty="0">
                <a:solidFill>
                  <a:schemeClr val="tx1"/>
                </a:solidFill>
                <a:ea typeface="宋体" pitchFamily="2" charset="-122"/>
              </a:rPr>
              <a:t> D, Meade M, Cook D, editors. The users’ guides to the medical literature: a manual for evidence-based clinical practice. New York, NY: McGraw-Hill; 2008.</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有直接證據時對結果將會更有把握，直接證據是指將關注的幹預措施在關注的患者人群中實施並測量患者重要結局的研究，但當人群、幹預措施或結局不同於所關注的物件時，會考慮間接性，導致證據降級的間接性來源歸納起來主要有以下幾種：</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第一，患者可能與我們關注的患者不同（適用性一詞常用於這類間接性）；</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第二，所研究的幹預措施可能與我們關注的幹預措施不同，有關患者和幹預措施間接性的決策取決於對生物或社會因素差異是否大到可能使效應尺度出現預期的較大差異的考慮；</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第三，結果可能有別於最初設定的結局指標，如基於替代指標的變化反映患者重要結局變化這一假設，進行測量本身不重要的替代指標並據此作為研究依據；</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第四類間接性指發生於臨床醫生必須在未經直接比較的兩種幹預措施間做出選擇時；這種情況下比較治療方案需要特定的統計方法，並根據患者人群、聯合幹預措施、結局測量指標及備選幹預措施試驗方法的差異程度，將證據級別降低</a:t>
            </a:r>
            <a:r>
              <a:rPr lang="en-US" altLang="zh-CN" sz="1200" dirty="0">
                <a:solidFill>
                  <a:schemeClr val="tx1"/>
                </a:solidFill>
                <a:ea typeface="宋体" pitchFamily="2" charset="-122"/>
              </a:rPr>
              <a:t>1</a:t>
            </a:r>
            <a:r>
              <a:rPr lang="zh-CN" altLang="en-US" sz="1200" dirty="0">
                <a:solidFill>
                  <a:schemeClr val="tx1"/>
                </a:solidFill>
                <a:ea typeface="宋体" pitchFamily="2" charset="-122"/>
              </a:rPr>
              <a:t>或</a:t>
            </a:r>
            <a:r>
              <a:rPr lang="en-US" altLang="zh-CN" sz="1200" dirty="0">
                <a:solidFill>
                  <a:schemeClr val="tx1"/>
                </a:solidFill>
                <a:ea typeface="宋体" pitchFamily="2" charset="-122"/>
              </a:rPr>
              <a:t>2</a:t>
            </a:r>
            <a:r>
              <a:rPr lang="zh-CN" altLang="en-US" sz="1200" dirty="0">
                <a:solidFill>
                  <a:schemeClr val="tx1"/>
                </a:solidFill>
                <a:ea typeface="宋体" pitchFamily="2" charset="-122"/>
              </a:rPr>
              <a:t>級；</a:t>
            </a: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人群差異（適用性）：</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第一種類型的間接性包括所關注人群與參與相關研究人群間的差異，如某系統評價可能根據已知的某藥對兒童和成人不同的作用機理，在沒有找到對兒童試驗該藥物的研究時，可能根據對兒童的這一間接證據推論該藥對兒童的效果不如對成人明確；通常不應因人群差異性而降低證據級別，除非有強力理由認為所關注人群與受試人群的生物學差異大到足以使效應尺度</a:t>
            </a:r>
            <a:r>
              <a:rPr lang="en-US" altLang="zh-CN" sz="1200" dirty="0">
                <a:solidFill>
                  <a:schemeClr val="tx1"/>
                </a:solidFill>
                <a:ea typeface="宋体" pitchFamily="2" charset="-122"/>
              </a:rPr>
              <a:t>(RR)</a:t>
            </a:r>
            <a:r>
              <a:rPr lang="zh-CN" altLang="en-US" sz="1200" dirty="0">
                <a:solidFill>
                  <a:schemeClr val="tx1"/>
                </a:solidFill>
                <a:ea typeface="宋体" pitchFamily="2" charset="-122"/>
              </a:rPr>
              <a:t>明顯不同，對於不同研究人群間多數情況下並不會產生很大的極端差異，但有時唯一的療效證據來自動物研究，如大鼠或靈長類動物，通常這時會因間接性而將該證據降低</a:t>
            </a:r>
            <a:r>
              <a:rPr lang="en-US" altLang="zh-CN" sz="1200" dirty="0">
                <a:solidFill>
                  <a:schemeClr val="tx1"/>
                </a:solidFill>
                <a:ea typeface="宋体" pitchFamily="2" charset="-122"/>
              </a:rPr>
              <a:t>2</a:t>
            </a:r>
            <a:r>
              <a:rPr lang="zh-CN" altLang="en-US" sz="1200" dirty="0">
                <a:solidFill>
                  <a:schemeClr val="tx1"/>
                </a:solidFill>
                <a:ea typeface="宋体" pitchFamily="2" charset="-122"/>
              </a:rPr>
              <a:t>級，但對於藥物毒性的研究，儘管用來自動物研究的毒性資料預示人體毒性不一定可靠，但動物毒性證據可能會提供重要提示，其它類型的非人體研究，如有關細菌對抗菌劑（如耐甲氧西林的金黃色葡萄球菌</a:t>
            </a:r>
            <a:r>
              <a:rPr lang="en-US" altLang="zh-CN" sz="1200" dirty="0">
                <a:solidFill>
                  <a:schemeClr val="tx1"/>
                </a:solidFill>
                <a:ea typeface="宋体" pitchFamily="2" charset="-122"/>
              </a:rPr>
              <a:t>(MRSA)</a:t>
            </a:r>
            <a:r>
              <a:rPr lang="zh-CN" altLang="en-US" sz="1200" dirty="0">
                <a:solidFill>
                  <a:schemeClr val="tx1"/>
                </a:solidFill>
                <a:ea typeface="宋体" pitchFamily="2" charset="-122"/>
              </a:rPr>
              <a:t>的產生）耐藥類型變化的實驗室證據，通常會成為高品質證據；</a:t>
            </a: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幹預措施的差異（適用性）：</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如同界定人群那樣，系統評價員將需要在納入標準中清楚地說明所關注的幹預措施以確保只有直接相關的研究合符標準，但是當無法滿足此條件時，例如同一手術過程由專科醫生施行與由社區普通外科醫生施行的效果不同，當沒有找到檢驗在社區醫院開展該過程的研究時，可能會推斷社區普通外科醫生施行的效果與專科醫生不同；另外一個關於診斷的例子是有關直腸鏡檢篩查直腸癌價值的指南，但是作為替代試驗大便隱血檢查的隨機對照試驗</a:t>
            </a:r>
            <a:r>
              <a:rPr lang="en-US" altLang="zh-CN" sz="1200" dirty="0">
                <a:solidFill>
                  <a:schemeClr val="tx1"/>
                </a:solidFill>
                <a:ea typeface="宋体" pitchFamily="2" charset="-122"/>
              </a:rPr>
              <a:t>(RCTs)</a:t>
            </a:r>
            <a:r>
              <a:rPr lang="zh-CN" altLang="en-US" sz="1200" dirty="0">
                <a:solidFill>
                  <a:schemeClr val="tx1"/>
                </a:solidFill>
                <a:ea typeface="宋体" pitchFamily="2" charset="-122"/>
              </a:rPr>
              <a:t>顯示接受相關幹預人群的直腸癌死亡率也降低，這種情況下證據級別是否需要降低則值得討論；其他複雜幹預措施也如此，如康復項目、公共衛生幹預措施等，不同實施環境可能會有重大差異，這種差異可能削弱結論的適用性，但是目標人群、幹預措施與研究中的人群、幹預措施完全一致的情況極少發生且常常不必要，只有當認為差異足以能導致結果不同時，才考慮降低證據級別；</a:t>
            </a: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結果測量的差異（替代結果）：</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GRADE</a:t>
            </a:r>
            <a:r>
              <a:rPr lang="zh-CN" altLang="en-US" sz="1200" dirty="0">
                <a:solidFill>
                  <a:schemeClr val="tx1"/>
                </a:solidFill>
                <a:ea typeface="宋体" pitchFamily="2" charset="-122"/>
              </a:rPr>
              <a:t>系統明確指出進行系統評價和制定實踐指南都應該始於定義每一感興趣的重要結果，如果研究已測量所關注幹預措施對相關結果的影響，但該結果不同於那些最初（設定的）對患者的重要結果，使用替補或替代終點指標來取代所關注的患者重要結果，預期結果和測量結果間的差異，是導致證據降級的間接性來源之一，下表列出了一些在當前臨床研究中常見的替代指標，</a:t>
            </a:r>
            <a:r>
              <a:rPr lang="en-US" altLang="zh-CN" sz="1200" dirty="0">
                <a:solidFill>
                  <a:schemeClr val="tx1"/>
                </a:solidFill>
                <a:ea typeface="宋体" pitchFamily="2" charset="-122"/>
              </a:rPr>
              <a:t>GRADE</a:t>
            </a:r>
            <a:r>
              <a:rPr lang="zh-CN" altLang="en-US" sz="1200" dirty="0">
                <a:solidFill>
                  <a:schemeClr val="tx1"/>
                </a:solidFill>
                <a:ea typeface="宋体" pitchFamily="2" charset="-122"/>
              </a:rPr>
              <a:t>指南例子顯示了患者重要結果和替代結果用於終末期腎功衰竭患者的鈣與磷酸鹽代謝紊亂的邏輯關係，高磷酸鹽血症與下列情況有關：骨脆性和隨之發生的骨折，軟組織鈣化及相關疼痛，冠狀動脈鈣化及相關心肌梗死，及可能的死亡增加，這些不良結局是治療鈣</a:t>
            </a:r>
            <a:r>
              <a:rPr lang="en-US" altLang="zh-CN" sz="1200" dirty="0">
                <a:solidFill>
                  <a:schemeClr val="tx1"/>
                </a:solidFill>
                <a:ea typeface="宋体" pitchFamily="2" charset="-122"/>
              </a:rPr>
              <a:t>/</a:t>
            </a:r>
            <a:r>
              <a:rPr lang="zh-CN" altLang="en-US" sz="1200" dirty="0">
                <a:solidFill>
                  <a:schemeClr val="tx1"/>
                </a:solidFill>
                <a:ea typeface="宋体" pitchFamily="2" charset="-122"/>
              </a:rPr>
              <a:t>磷酸鹽異常的重要終點，然而當備選治療幹預措施的</a:t>
            </a:r>
            <a:r>
              <a:rPr lang="en-US" altLang="zh-CN" sz="1200" dirty="0">
                <a:solidFill>
                  <a:schemeClr val="tx1"/>
                </a:solidFill>
                <a:ea typeface="宋体" pitchFamily="2" charset="-122"/>
              </a:rPr>
              <a:t>RCT</a:t>
            </a:r>
            <a:r>
              <a:rPr lang="zh-CN" altLang="en-US" sz="1200" dirty="0">
                <a:solidFill>
                  <a:schemeClr val="tx1"/>
                </a:solidFill>
                <a:ea typeface="宋体" pitchFamily="2" charset="-122"/>
              </a:rPr>
              <a:t>集中於測量鈣</a:t>
            </a:r>
            <a:r>
              <a:rPr lang="en-US" altLang="zh-CN" sz="1200" dirty="0">
                <a:solidFill>
                  <a:schemeClr val="tx1"/>
                </a:solidFill>
                <a:ea typeface="宋体" pitchFamily="2" charset="-122"/>
              </a:rPr>
              <a:t>/</a:t>
            </a:r>
            <a:r>
              <a:rPr lang="zh-CN" altLang="en-US" sz="1200" dirty="0">
                <a:solidFill>
                  <a:schemeClr val="tx1"/>
                </a:solidFill>
                <a:ea typeface="宋体" pitchFamily="2" charset="-122"/>
              </a:rPr>
              <a:t>磷酸鹽的代謝這一替代結果時會使證據品質降低</a:t>
            </a:r>
            <a:r>
              <a:rPr lang="en-US" altLang="zh-CN" sz="1200" dirty="0">
                <a:solidFill>
                  <a:schemeClr val="tx1"/>
                </a:solidFill>
                <a:ea typeface="宋体" pitchFamily="2" charset="-122"/>
              </a:rPr>
              <a:t>1</a:t>
            </a:r>
            <a:r>
              <a:rPr lang="zh-CN" altLang="en-US" sz="1200" dirty="0">
                <a:solidFill>
                  <a:schemeClr val="tx1"/>
                </a:solidFill>
                <a:ea typeface="宋体" pitchFamily="2" charset="-122"/>
              </a:rPr>
              <a:t>或甚至</a:t>
            </a:r>
            <a:r>
              <a:rPr lang="en-US" altLang="zh-CN" sz="1200" dirty="0">
                <a:solidFill>
                  <a:schemeClr val="tx1"/>
                </a:solidFill>
                <a:ea typeface="宋体" pitchFamily="2" charset="-122"/>
              </a:rPr>
              <a:t>2</a:t>
            </a:r>
            <a:r>
              <a:rPr lang="zh-CN" altLang="en-US" sz="1200" dirty="0">
                <a:solidFill>
                  <a:schemeClr val="tx1"/>
                </a:solidFill>
                <a:ea typeface="宋体" pitchFamily="2" charset="-122"/>
              </a:rPr>
              <a:t>級；考慮生物學、機制和疾病自然史有助於間接性的判斷，例如，在假定的因果關係中，更接近負面結果的替代結果是冠狀動脈鈣化（對心肌梗死而言）、骨密度（對骨折而言）和軟組織鈣化（對疼痛而言），而鈣和磷酸鹽濃度更加遠離患者重要終點事件，因存在嚴重的間接性應將證據降低</a:t>
            </a:r>
            <a:r>
              <a:rPr lang="en-US" altLang="zh-CN" sz="1200" dirty="0">
                <a:solidFill>
                  <a:schemeClr val="tx1"/>
                </a:solidFill>
                <a:ea typeface="宋体" pitchFamily="2" charset="-122"/>
              </a:rPr>
              <a:t>2</a:t>
            </a:r>
            <a:r>
              <a:rPr lang="zh-CN" altLang="en-US" sz="1200" dirty="0">
                <a:solidFill>
                  <a:schemeClr val="tx1"/>
                </a:solidFill>
                <a:ea typeface="宋体" pitchFamily="2" charset="-122"/>
              </a:rPr>
              <a:t>級；一些組織制定的評價某個替代結果「有效性」的體系發現，只有當</a:t>
            </a:r>
            <a:r>
              <a:rPr lang="en-US" altLang="zh-CN" sz="1200" dirty="0">
                <a:solidFill>
                  <a:schemeClr val="tx1"/>
                </a:solidFill>
                <a:ea typeface="宋体" pitchFamily="2" charset="-122"/>
              </a:rPr>
              <a:t>RCT</a:t>
            </a:r>
            <a:r>
              <a:rPr lang="zh-CN" altLang="en-US" sz="1200" dirty="0">
                <a:solidFill>
                  <a:schemeClr val="tx1"/>
                </a:solidFill>
                <a:ea typeface="宋体" pitchFamily="2" charset="-122"/>
              </a:rPr>
              <a:t>中替代結果與患者重要結果間的關聯很強或多次出現時，來自替代結果的證據才可信，當考慮是否因結果的間接性而降低證據級別時，系統評價者和指南制定者可參考這些體系；</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Australian Government Department of Health and Ageing. Report of the Surrogate to Final Outcome Working Group to the Pharmaceutical </a:t>
            </a:r>
            <a:r>
              <a:rPr lang="en-US" altLang="zh-CN" sz="1200" dirty="0" err="1">
                <a:solidFill>
                  <a:schemeClr val="tx1"/>
                </a:solidFill>
                <a:ea typeface="宋体" pitchFamily="2" charset="-122"/>
              </a:rPr>
              <a:t>Benefi</a:t>
            </a:r>
            <a:r>
              <a:rPr lang="en-US" altLang="zh-CN" sz="1200" dirty="0">
                <a:solidFill>
                  <a:schemeClr val="tx1"/>
                </a:solidFill>
                <a:ea typeface="宋体" pitchFamily="2" charset="-122"/>
              </a:rPr>
              <a:t> </a:t>
            </a:r>
            <a:r>
              <a:rPr lang="en-US" altLang="zh-CN" sz="1200" dirty="0" err="1">
                <a:solidFill>
                  <a:schemeClr val="tx1"/>
                </a:solidFill>
                <a:ea typeface="宋体" pitchFamily="2" charset="-122"/>
              </a:rPr>
              <a:t>ts</a:t>
            </a:r>
            <a:r>
              <a:rPr lang="en-US" altLang="zh-CN" sz="1200" dirty="0">
                <a:solidFill>
                  <a:schemeClr val="tx1"/>
                </a:solidFill>
                <a:ea typeface="宋体" pitchFamily="2" charset="-122"/>
              </a:rPr>
              <a:t> Advisory Committee: a framework for evaluating proposed surrogate measures and their use in submissions to PBAC.2009.</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Bucher H, Kunz R, Cook D, et al. Surrogate </a:t>
            </a:r>
            <a:r>
              <a:rPr lang="en-US" altLang="zh-CN" sz="1200" dirty="0" err="1">
                <a:solidFill>
                  <a:schemeClr val="tx1"/>
                </a:solidFill>
                <a:ea typeface="宋体" pitchFamily="2" charset="-122"/>
              </a:rPr>
              <a:t>outcomes.In:Guyatt</a:t>
            </a:r>
            <a:r>
              <a:rPr lang="en-US" altLang="zh-CN" sz="1200" dirty="0">
                <a:solidFill>
                  <a:schemeClr val="tx1"/>
                </a:solidFill>
                <a:ea typeface="宋体" pitchFamily="2" charset="-122"/>
              </a:rPr>
              <a:t> </a:t>
            </a:r>
            <a:r>
              <a:rPr lang="en-US" altLang="zh-CN" sz="1200" dirty="0" err="1">
                <a:solidFill>
                  <a:schemeClr val="tx1"/>
                </a:solidFill>
                <a:ea typeface="宋体" pitchFamily="2" charset="-122"/>
              </a:rPr>
              <a:t>G,Rennie</a:t>
            </a:r>
            <a:r>
              <a:rPr lang="en-US" altLang="zh-CN" sz="1200" dirty="0">
                <a:solidFill>
                  <a:schemeClr val="tx1"/>
                </a:solidFill>
                <a:ea typeface="宋体" pitchFamily="2" charset="-122"/>
              </a:rPr>
              <a:t> D, Meade M, Cook D, editors. The users’ guides to the medical literature</a:t>
            </a:r>
            <a:r>
              <a:rPr lang="zh-CN" altLang="en-US" sz="1200" dirty="0">
                <a:solidFill>
                  <a:schemeClr val="tx1"/>
                </a:solidFill>
                <a:ea typeface="宋体" pitchFamily="2" charset="-122"/>
              </a:rPr>
              <a:t>：</a:t>
            </a:r>
            <a:r>
              <a:rPr lang="en-US" altLang="zh-CN" sz="1200" dirty="0">
                <a:solidFill>
                  <a:schemeClr val="tx1"/>
                </a:solidFill>
                <a:ea typeface="宋体" pitchFamily="2" charset="-122"/>
              </a:rPr>
              <a:t>a manual for evidence-based clinical practice. New York, NY: McGraw-Hill; 2008.</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間接比較：</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最後一類間接性見於沒有直接比較兩個或多個所關注幹預措施的證據時，如考慮</a:t>
            </a:r>
            <a:r>
              <a:rPr lang="en-US" altLang="zh-CN" sz="1200" dirty="0">
                <a:solidFill>
                  <a:schemeClr val="tx1"/>
                </a:solidFill>
                <a:ea typeface="宋体" pitchFamily="2" charset="-122"/>
              </a:rPr>
              <a:t>A </a:t>
            </a:r>
            <a:r>
              <a:rPr lang="zh-CN" altLang="en-US" sz="1200" dirty="0">
                <a:solidFill>
                  <a:schemeClr val="tx1"/>
                </a:solidFill>
                <a:ea typeface="宋体" pitchFamily="2" charset="-122"/>
              </a:rPr>
              <a:t>和</a:t>
            </a:r>
            <a:r>
              <a:rPr lang="en-US" altLang="zh-CN" sz="1200" dirty="0">
                <a:solidFill>
                  <a:schemeClr val="tx1"/>
                </a:solidFill>
                <a:ea typeface="宋体" pitchFamily="2" charset="-122"/>
              </a:rPr>
              <a:t>B </a:t>
            </a:r>
            <a:r>
              <a:rPr lang="zh-CN" altLang="en-US" sz="1200" dirty="0">
                <a:solidFill>
                  <a:schemeClr val="tx1"/>
                </a:solidFill>
                <a:ea typeface="宋体" pitchFamily="2" charset="-122"/>
              </a:rPr>
              <a:t>兩種活性藥物的比較，儘管沒有</a:t>
            </a:r>
            <a:r>
              <a:rPr lang="en-US" altLang="zh-CN" sz="1200" dirty="0">
                <a:solidFill>
                  <a:schemeClr val="tx1"/>
                </a:solidFill>
                <a:ea typeface="宋体" pitchFamily="2" charset="-122"/>
              </a:rPr>
              <a:t>A</a:t>
            </a:r>
            <a:r>
              <a:rPr lang="zh-CN" altLang="en-US" sz="1200" dirty="0">
                <a:solidFill>
                  <a:schemeClr val="tx1"/>
                </a:solidFill>
                <a:ea typeface="宋体" pitchFamily="2" charset="-122"/>
              </a:rPr>
              <a:t>藥和</a:t>
            </a:r>
            <a:r>
              <a:rPr lang="en-US" altLang="zh-CN" sz="1200" dirty="0">
                <a:solidFill>
                  <a:schemeClr val="tx1"/>
                </a:solidFill>
                <a:ea typeface="宋体" pitchFamily="2" charset="-122"/>
              </a:rPr>
              <a:t>B </a:t>
            </a:r>
            <a:r>
              <a:rPr lang="zh-CN" altLang="en-US" sz="1200" dirty="0">
                <a:solidFill>
                  <a:schemeClr val="tx1"/>
                </a:solidFill>
                <a:ea typeface="宋体" pitchFamily="2" charset="-122"/>
              </a:rPr>
              <a:t>藥直接比較的</a:t>
            </a:r>
            <a:r>
              <a:rPr lang="en-US" altLang="zh-CN" sz="1200" dirty="0">
                <a:solidFill>
                  <a:schemeClr val="tx1"/>
                </a:solidFill>
                <a:ea typeface="宋体" pitchFamily="2" charset="-122"/>
              </a:rPr>
              <a:t>RCT</a:t>
            </a:r>
            <a:r>
              <a:rPr lang="zh-CN" altLang="en-US" sz="1200" dirty="0">
                <a:solidFill>
                  <a:schemeClr val="tx1"/>
                </a:solidFill>
                <a:ea typeface="宋体" pitchFamily="2" charset="-122"/>
              </a:rPr>
              <a:t>，但有</a:t>
            </a:r>
            <a:r>
              <a:rPr lang="en-US" altLang="zh-CN" sz="1200" dirty="0">
                <a:solidFill>
                  <a:schemeClr val="tx1"/>
                </a:solidFill>
                <a:ea typeface="宋体" pitchFamily="2" charset="-122"/>
              </a:rPr>
              <a:t>A</a:t>
            </a:r>
            <a:r>
              <a:rPr lang="zh-CN" altLang="en-US" sz="1200" dirty="0">
                <a:solidFill>
                  <a:schemeClr val="tx1"/>
                </a:solidFill>
                <a:ea typeface="宋体" pitchFamily="2" charset="-122"/>
              </a:rPr>
              <a:t>藥與安慰劑比較和</a:t>
            </a:r>
            <a:r>
              <a:rPr lang="en-US" altLang="zh-CN" sz="1200" dirty="0">
                <a:solidFill>
                  <a:schemeClr val="tx1"/>
                </a:solidFill>
                <a:ea typeface="宋体" pitchFamily="2" charset="-122"/>
              </a:rPr>
              <a:t>B</a:t>
            </a:r>
            <a:r>
              <a:rPr lang="zh-CN" altLang="en-US" sz="1200" dirty="0">
                <a:solidFill>
                  <a:schemeClr val="tx1"/>
                </a:solidFill>
                <a:ea typeface="宋体" pitchFamily="2" charset="-122"/>
              </a:rPr>
              <a:t>藥與安慰劑比較的</a:t>
            </a:r>
            <a:r>
              <a:rPr lang="en-US" altLang="zh-CN" sz="1200" dirty="0">
                <a:solidFill>
                  <a:schemeClr val="tx1"/>
                </a:solidFill>
                <a:ea typeface="宋体" pitchFamily="2" charset="-122"/>
              </a:rPr>
              <a:t>RCT</a:t>
            </a:r>
            <a:r>
              <a:rPr lang="zh-CN" altLang="en-US" sz="1200" dirty="0">
                <a:solidFill>
                  <a:schemeClr val="tx1"/>
                </a:solidFill>
                <a:ea typeface="宋体" pitchFamily="2" charset="-122"/>
              </a:rPr>
              <a:t>，這樣的試驗提供了</a:t>
            </a:r>
            <a:r>
              <a:rPr lang="en-US" altLang="zh-CN" sz="1200" dirty="0">
                <a:solidFill>
                  <a:schemeClr val="tx1"/>
                </a:solidFill>
                <a:ea typeface="宋体" pitchFamily="2" charset="-122"/>
              </a:rPr>
              <a:t>A</a:t>
            </a:r>
            <a:r>
              <a:rPr lang="zh-CN" altLang="en-US" sz="1200" dirty="0">
                <a:solidFill>
                  <a:schemeClr val="tx1"/>
                </a:solidFill>
                <a:ea typeface="宋体" pitchFamily="2" charset="-122"/>
              </a:rPr>
              <a:t>藥和</a:t>
            </a:r>
            <a:r>
              <a:rPr lang="en-US" altLang="zh-CN" sz="1200" dirty="0">
                <a:solidFill>
                  <a:schemeClr val="tx1"/>
                </a:solidFill>
                <a:ea typeface="宋体" pitchFamily="2" charset="-122"/>
              </a:rPr>
              <a:t>B</a:t>
            </a:r>
            <a:r>
              <a:rPr lang="zh-CN" altLang="en-US" sz="1200" dirty="0">
                <a:solidFill>
                  <a:schemeClr val="tx1"/>
                </a:solidFill>
                <a:ea typeface="宋体" pitchFamily="2" charset="-122"/>
              </a:rPr>
              <a:t>藥效應量的間接比較，其證據級別低於直接比較</a:t>
            </a:r>
            <a:r>
              <a:rPr lang="en-US" altLang="zh-CN" sz="1200" dirty="0">
                <a:solidFill>
                  <a:schemeClr val="tx1"/>
                </a:solidFill>
                <a:ea typeface="宋体" pitchFamily="2" charset="-122"/>
              </a:rPr>
              <a:t>A</a:t>
            </a:r>
            <a:r>
              <a:rPr lang="zh-CN" altLang="en-US" sz="1200" dirty="0">
                <a:solidFill>
                  <a:schemeClr val="tx1"/>
                </a:solidFill>
                <a:ea typeface="宋体" pitchFamily="2" charset="-122"/>
              </a:rPr>
              <a:t>藥和</a:t>
            </a:r>
            <a:r>
              <a:rPr lang="en-US" altLang="zh-CN" sz="1200" dirty="0">
                <a:solidFill>
                  <a:schemeClr val="tx1"/>
                </a:solidFill>
                <a:ea typeface="宋体" pitchFamily="2" charset="-122"/>
              </a:rPr>
              <a:t>B</a:t>
            </a:r>
            <a:r>
              <a:rPr lang="zh-CN" altLang="en-US" sz="1200" dirty="0">
                <a:solidFill>
                  <a:schemeClr val="tx1"/>
                </a:solidFill>
                <a:ea typeface="宋体" pitchFamily="2" charset="-122"/>
              </a:rPr>
              <a:t>藥的證據，因為間接比較納入了不同的患者人群，一些患者可能比另一些患者對所觀察的藥物更加敏感，此外，診斷的標準在不同試驗中有差異，可能正是這些差異而非幹預措施效果的差異，導致了</a:t>
            </a:r>
            <a:r>
              <a:rPr lang="en-US" altLang="zh-CN" sz="1200" dirty="0">
                <a:solidFill>
                  <a:schemeClr val="tx1"/>
                </a:solidFill>
                <a:ea typeface="宋体" pitchFamily="2" charset="-122"/>
              </a:rPr>
              <a:t>RR</a:t>
            </a:r>
            <a:r>
              <a:rPr lang="zh-CN" altLang="en-US" sz="1200" dirty="0">
                <a:solidFill>
                  <a:schemeClr val="tx1"/>
                </a:solidFill>
                <a:ea typeface="宋体" pitchFamily="2" charset="-122"/>
              </a:rPr>
              <a:t>的變化，間接比較的有效性取決於這樣的假設：試驗設計的諸因素（患者、聯合幹預、結局測量指標）和方法學品質本身的差異不是大到足以導致不同的效應（換言之，幹預措施效應的真正差異解釋了所表現出的全部差異），一些作者稱其為「相似性假設」，是否因為間接比較降低證據級別取決於供選因素（人群、幹預措施、聯合幹預措施、結局和研究方法）解釋或掩蓋效應差異的合理性，對於多個幹預措施間接比較常使用「網狀整合分析</a:t>
            </a:r>
            <a:r>
              <a:rPr lang="en-US" altLang="zh-CN" sz="1200" dirty="0">
                <a:solidFill>
                  <a:schemeClr val="tx1"/>
                </a:solidFill>
                <a:ea typeface="宋体" pitchFamily="2" charset="-122"/>
              </a:rPr>
              <a:t>(Meta-Analysis)</a:t>
            </a:r>
            <a:r>
              <a:rPr lang="zh-CN" altLang="en-US" sz="1200" dirty="0">
                <a:solidFill>
                  <a:schemeClr val="tx1"/>
                </a:solidFill>
                <a:ea typeface="宋体" pitchFamily="2" charset="-122"/>
              </a:rPr>
              <a:t>」的方法進行；</a:t>
            </a: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指南制定者通常需要考慮四類間接性的聯合效應，存在一類以上的間接性問題可能意味著需要將證據品質降低</a:t>
            </a:r>
            <a:r>
              <a:rPr lang="en-US" altLang="zh-CN" sz="1200" dirty="0">
                <a:solidFill>
                  <a:schemeClr val="tx1"/>
                </a:solidFill>
                <a:ea typeface="宋体" pitchFamily="2" charset="-122"/>
              </a:rPr>
              <a:t>2</a:t>
            </a:r>
            <a:r>
              <a:rPr lang="zh-CN" altLang="en-US" sz="1200" dirty="0">
                <a:solidFill>
                  <a:schemeClr val="tx1"/>
                </a:solidFill>
                <a:ea typeface="宋体" pitchFamily="2" charset="-122"/>
              </a:rPr>
              <a:t>級，這一考慮並不是簡單的加法過程，而是確保判斷某個證據是否降級及降幾級的合理性，通常基於替代結果的證據應降低證據級別，而其他類型的間接性將需要進行更仔細的判斷；</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10</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rPr>
              <a:t>www.gradeworkinggroup.org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FF0000"/>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MN </a:t>
            </a:r>
            <a:r>
              <a:rPr lang="en-US" altLang="zh-CN" sz="1200" dirty="0" err="1">
                <a:solidFill>
                  <a:schemeClr val="tx1"/>
                </a:solidFill>
                <a:ea typeface="宋体" pitchFamily="2" charset="-122"/>
              </a:rPr>
              <a:t>Lassere,KR</a:t>
            </a:r>
            <a:r>
              <a:rPr lang="en-US" altLang="zh-CN" sz="1200" dirty="0">
                <a:solidFill>
                  <a:schemeClr val="tx1"/>
                </a:solidFill>
                <a:ea typeface="宋体" pitchFamily="2" charset="-122"/>
              </a:rPr>
              <a:t> </a:t>
            </a:r>
            <a:r>
              <a:rPr lang="en-US" altLang="zh-CN" sz="1200" dirty="0" err="1">
                <a:solidFill>
                  <a:schemeClr val="tx1"/>
                </a:solidFill>
                <a:ea typeface="宋体" pitchFamily="2" charset="-122"/>
              </a:rPr>
              <a:t>Johnson.Definitions</a:t>
            </a:r>
            <a:r>
              <a:rPr lang="en-US" altLang="zh-CN" sz="1200" dirty="0">
                <a:solidFill>
                  <a:schemeClr val="tx1"/>
                </a:solidFill>
                <a:ea typeface="宋体" pitchFamily="2" charset="-122"/>
              </a:rPr>
              <a:t> and validation criteria for biomarkers and surrogate endpoints</a:t>
            </a:r>
            <a:r>
              <a:rPr lang="zh-CN" altLang="en-US" sz="1200" dirty="0">
                <a:solidFill>
                  <a:schemeClr val="tx1"/>
                </a:solidFill>
                <a:ea typeface="宋体" pitchFamily="2" charset="-122"/>
              </a:rPr>
              <a:t>：</a:t>
            </a:r>
            <a:r>
              <a:rPr lang="en-US" altLang="zh-CN" sz="1200" dirty="0">
                <a:solidFill>
                  <a:schemeClr val="tx1"/>
                </a:solidFill>
                <a:ea typeface="宋体" pitchFamily="2" charset="-122"/>
              </a:rPr>
              <a:t>development and testing of a quantitative hierarchical levels of evidence </a:t>
            </a:r>
            <a:r>
              <a:rPr lang="en-US" altLang="zh-CN" sz="1200" dirty="0" err="1">
                <a:solidFill>
                  <a:schemeClr val="tx1"/>
                </a:solidFill>
                <a:ea typeface="宋体" pitchFamily="2" charset="-122"/>
              </a:rPr>
              <a:t>schema.《Journal</a:t>
            </a:r>
            <a:r>
              <a:rPr lang="en-US" altLang="zh-CN" sz="1200" dirty="0">
                <a:solidFill>
                  <a:schemeClr val="tx1"/>
                </a:solidFill>
                <a:ea typeface="宋体" pitchFamily="2" charset="-122"/>
              </a:rPr>
              <a:t> of Rheumatology》,2007,34(3)</a:t>
            </a:r>
            <a:r>
              <a:rPr lang="zh-CN" altLang="en-US" sz="1200" dirty="0">
                <a:solidFill>
                  <a:schemeClr val="tx1"/>
                </a:solidFill>
                <a:ea typeface="宋体" pitchFamily="2" charset="-122"/>
              </a:rPr>
              <a:t>：</a:t>
            </a:r>
            <a:r>
              <a:rPr lang="en-US" altLang="zh-CN" sz="1200" dirty="0">
                <a:solidFill>
                  <a:schemeClr val="tx1"/>
                </a:solidFill>
                <a:ea typeface="宋体" pitchFamily="2" charset="-122"/>
              </a:rPr>
              <a:t>607-615</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Australian Government Department of Health and Ageing. Report of the Surrogate to Final Outcome Working Group to the Pharmaceutical </a:t>
            </a:r>
            <a:r>
              <a:rPr lang="en-US" altLang="zh-CN" sz="1200" dirty="0" err="1">
                <a:solidFill>
                  <a:schemeClr val="tx1"/>
                </a:solidFill>
                <a:ea typeface="宋体" pitchFamily="2" charset="-122"/>
              </a:rPr>
              <a:t>Benefi</a:t>
            </a:r>
            <a:r>
              <a:rPr lang="en-US" altLang="zh-CN" sz="1200" dirty="0">
                <a:solidFill>
                  <a:schemeClr val="tx1"/>
                </a:solidFill>
                <a:ea typeface="宋体" pitchFamily="2" charset="-122"/>
              </a:rPr>
              <a:t> </a:t>
            </a:r>
            <a:r>
              <a:rPr lang="en-US" altLang="zh-CN" sz="1200" dirty="0" err="1">
                <a:solidFill>
                  <a:schemeClr val="tx1"/>
                </a:solidFill>
                <a:ea typeface="宋体" pitchFamily="2" charset="-122"/>
              </a:rPr>
              <a:t>ts</a:t>
            </a:r>
            <a:r>
              <a:rPr lang="en-US" altLang="zh-CN" sz="1200" dirty="0">
                <a:solidFill>
                  <a:schemeClr val="tx1"/>
                </a:solidFill>
                <a:ea typeface="宋体" pitchFamily="2" charset="-122"/>
              </a:rPr>
              <a:t> Advisory Committee: a framework for evaluating proposed surrogate measures and their use in submissions to PBAC.2009.</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Bucher H, Kunz R, Cook D, et al. Surrogate </a:t>
            </a:r>
            <a:r>
              <a:rPr lang="en-US" altLang="zh-CN" sz="1200" dirty="0" err="1">
                <a:solidFill>
                  <a:schemeClr val="tx1"/>
                </a:solidFill>
                <a:ea typeface="宋体" pitchFamily="2" charset="-122"/>
              </a:rPr>
              <a:t>outcomes.In</a:t>
            </a:r>
            <a:r>
              <a:rPr lang="en-US" altLang="zh-CN" sz="1200" dirty="0">
                <a:solidFill>
                  <a:schemeClr val="tx1"/>
                </a:solidFill>
                <a:ea typeface="宋体" pitchFamily="2" charset="-122"/>
              </a:rPr>
              <a:t>: </a:t>
            </a:r>
            <a:r>
              <a:rPr lang="en-US" altLang="zh-CN" sz="1200" dirty="0" err="1">
                <a:solidFill>
                  <a:schemeClr val="tx1"/>
                </a:solidFill>
                <a:ea typeface="宋体" pitchFamily="2" charset="-122"/>
              </a:rPr>
              <a:t>Guyatt</a:t>
            </a:r>
            <a:r>
              <a:rPr lang="en-US" altLang="zh-CN" sz="1200" dirty="0">
                <a:solidFill>
                  <a:schemeClr val="tx1"/>
                </a:solidFill>
                <a:ea typeface="宋体" pitchFamily="2" charset="-122"/>
              </a:rPr>
              <a:t> </a:t>
            </a:r>
            <a:r>
              <a:rPr lang="en-US" altLang="zh-CN" sz="1200" dirty="0" err="1">
                <a:solidFill>
                  <a:schemeClr val="tx1"/>
                </a:solidFill>
                <a:ea typeface="宋体" pitchFamily="2" charset="-122"/>
              </a:rPr>
              <a:t>G,Rennie</a:t>
            </a:r>
            <a:r>
              <a:rPr lang="en-US" altLang="zh-CN" sz="1200" dirty="0">
                <a:solidFill>
                  <a:schemeClr val="tx1"/>
                </a:solidFill>
                <a:ea typeface="宋体" pitchFamily="2" charset="-122"/>
              </a:rPr>
              <a:t> D, Meade M, Cook D, editors. The users’ guides to the medical literature: a manual for evidence-based clinical practice. New York, NY: McGraw-Hill; 2008.</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有直接證據時對結果將會更有把握，直接證據是指將關注的幹預措施在關注的患者人群中實施並測量患者重要結局的研究，但當人群、幹預措施或結局不同於所關注的物件時，會考慮間接性，導致證據降級的間接性來源歸納起來主要有以下幾種：</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第一，患者可能與我們關注的患者不同（適用性一詞常用於這類間接性）；</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第二，所研究的幹預措施可能與我們關注的幹預措施不同，有關患者和幹預措施間接性的決策取決於對生物或社會因素差異是否大到可能使效應尺度出現預期的較大差異的考慮；</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第三，結果可能有別於最初設定的結局指標，如基於替代指標的變化反映患者重要結局變化這一假設，進行測量本身不重要的替代指標並據此作為研究依據；</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第四類間接性指發生於臨床醫生必須在未經直接比較的兩種幹預措施間做出選擇時；這種情況下比較治療方案需要特定的統計方法，並根據患者人群、聯合幹預措施、結局測量指標及備選幹預措施試驗方法的差異程度，將證據級別降低</a:t>
            </a:r>
            <a:r>
              <a:rPr lang="en-US" altLang="zh-CN" sz="1200" dirty="0">
                <a:solidFill>
                  <a:schemeClr val="tx1"/>
                </a:solidFill>
                <a:ea typeface="宋体" pitchFamily="2" charset="-122"/>
              </a:rPr>
              <a:t>1</a:t>
            </a:r>
            <a:r>
              <a:rPr lang="zh-CN" altLang="en-US" sz="1200" dirty="0">
                <a:solidFill>
                  <a:schemeClr val="tx1"/>
                </a:solidFill>
                <a:ea typeface="宋体" pitchFamily="2" charset="-122"/>
              </a:rPr>
              <a:t>或</a:t>
            </a:r>
            <a:r>
              <a:rPr lang="en-US" altLang="zh-CN" sz="1200" dirty="0">
                <a:solidFill>
                  <a:schemeClr val="tx1"/>
                </a:solidFill>
                <a:ea typeface="宋体" pitchFamily="2" charset="-122"/>
              </a:rPr>
              <a:t>2</a:t>
            </a:r>
            <a:r>
              <a:rPr lang="zh-CN" altLang="en-US" sz="1200" dirty="0">
                <a:solidFill>
                  <a:schemeClr val="tx1"/>
                </a:solidFill>
                <a:ea typeface="宋体" pitchFamily="2" charset="-122"/>
              </a:rPr>
              <a:t>級；</a:t>
            </a: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人群差異（適用性）：</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第一種類型的間接性包括所關注人群與參與相關研究人群間的差異，如某系統評價可能根據已知的某藥對兒童和成人不同的作用機理，在沒有找到對兒童試驗該藥物的研究時，可能根據對兒童的這一間接證據推論該藥對兒童的效果不如對成人明確；通常不應因人群差異性而降低證據級別，除非有強力理由認為所關注人群與受試人群的生物學差異大到足以使效應尺度</a:t>
            </a:r>
            <a:r>
              <a:rPr lang="en-US" altLang="zh-CN" sz="1200" dirty="0">
                <a:solidFill>
                  <a:schemeClr val="tx1"/>
                </a:solidFill>
                <a:ea typeface="宋体" pitchFamily="2" charset="-122"/>
              </a:rPr>
              <a:t>(RR)</a:t>
            </a:r>
            <a:r>
              <a:rPr lang="zh-CN" altLang="en-US" sz="1200" dirty="0">
                <a:solidFill>
                  <a:schemeClr val="tx1"/>
                </a:solidFill>
                <a:ea typeface="宋体" pitchFamily="2" charset="-122"/>
              </a:rPr>
              <a:t>明顯不同，對於不同研究人群間多數情況下並不會產生很大的極端差異，但有時唯一的療效證據來自動物研究，如大鼠或靈長類動物，通常這時會因間接性而將該證據降低</a:t>
            </a:r>
            <a:r>
              <a:rPr lang="en-US" altLang="zh-CN" sz="1200" dirty="0">
                <a:solidFill>
                  <a:schemeClr val="tx1"/>
                </a:solidFill>
                <a:ea typeface="宋体" pitchFamily="2" charset="-122"/>
              </a:rPr>
              <a:t>2</a:t>
            </a:r>
            <a:r>
              <a:rPr lang="zh-CN" altLang="en-US" sz="1200" dirty="0">
                <a:solidFill>
                  <a:schemeClr val="tx1"/>
                </a:solidFill>
                <a:ea typeface="宋体" pitchFamily="2" charset="-122"/>
              </a:rPr>
              <a:t>級，但對於藥物毒性的研究，儘管用來自動物研究的毒性資料預示人體毒性不一定可靠，但動物毒性證據可能會提供重要提示，其它類型的非人體研究，如有關細菌對抗菌劑（如耐甲氧西林的金黃色葡萄球菌</a:t>
            </a:r>
            <a:r>
              <a:rPr lang="en-US" altLang="zh-CN" sz="1200" dirty="0">
                <a:solidFill>
                  <a:schemeClr val="tx1"/>
                </a:solidFill>
                <a:ea typeface="宋体" pitchFamily="2" charset="-122"/>
              </a:rPr>
              <a:t>(MRSA)</a:t>
            </a:r>
            <a:r>
              <a:rPr lang="zh-CN" altLang="en-US" sz="1200" dirty="0">
                <a:solidFill>
                  <a:schemeClr val="tx1"/>
                </a:solidFill>
                <a:ea typeface="宋体" pitchFamily="2" charset="-122"/>
              </a:rPr>
              <a:t>的產生）耐藥類型變化的實驗室證據，通常會成為高品質證據；</a:t>
            </a: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幹預措施的差異（適用性）：</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如同界定人群那樣，系統評價員將需要在納入標準中清楚地說明所關注的幹預措施以確保只有直接相關的研究合符標準，但是當無法滿足此條件時，例如同一手術過程由專科醫生施行與由社區普通外科醫生施行的效果不同，當沒有找到檢驗在社區醫院開展該過程的研究時，可能會推斷社區普通外科醫生施行的效果與專科醫生不同；另外一個關於診斷的例子是有關直腸鏡檢篩查直腸癌價值的指南，但是作為替代試驗大便隱血檢查的隨機對照試驗</a:t>
            </a:r>
            <a:r>
              <a:rPr lang="en-US" altLang="zh-CN" sz="1200" dirty="0">
                <a:solidFill>
                  <a:schemeClr val="tx1"/>
                </a:solidFill>
                <a:ea typeface="宋体" pitchFamily="2" charset="-122"/>
              </a:rPr>
              <a:t>(RCTs)</a:t>
            </a:r>
            <a:r>
              <a:rPr lang="zh-CN" altLang="en-US" sz="1200" dirty="0">
                <a:solidFill>
                  <a:schemeClr val="tx1"/>
                </a:solidFill>
                <a:ea typeface="宋体" pitchFamily="2" charset="-122"/>
              </a:rPr>
              <a:t>顯示接受相關幹預人群的直腸癌死亡率也降低，這種情況下證據級別是否需要降低則值得討論；其他複雜幹預措施也如此，如康復項目、公共衛生幹預措施等，不同實施環境可能會有重大差異，這種差異可能削弱結論的適用性，但是目標人群、幹預措施與研究中的人群、幹預措施完全一致的情況極少發生且常常不必要，只有當認為差異足以能導致結果不同時，才考慮降低證據級別；</a:t>
            </a: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結果測量的差異（替代結果）：</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GRADE</a:t>
            </a:r>
            <a:r>
              <a:rPr lang="zh-CN" altLang="en-US" sz="1200" dirty="0">
                <a:solidFill>
                  <a:schemeClr val="tx1"/>
                </a:solidFill>
                <a:ea typeface="宋体" pitchFamily="2" charset="-122"/>
              </a:rPr>
              <a:t>系統明確指出進行系統評價和制定實踐指南都應該始於定義每一感興趣的重要結果，如果研究已測量所關注幹預措施對相關結果的影響，但該結果不同於那些最初（設定的）對患者的重要結果，使用替補或替代終點指標來取代所關注的患者重要結果，預期結果和測量結果間的差異，是導致證據降級的間接性來源之一，下表列出了一些在當前臨床研究中常見的替代指標，</a:t>
            </a:r>
            <a:r>
              <a:rPr lang="en-US" altLang="zh-CN" sz="1200" dirty="0">
                <a:solidFill>
                  <a:schemeClr val="tx1"/>
                </a:solidFill>
                <a:ea typeface="宋体" pitchFamily="2" charset="-122"/>
              </a:rPr>
              <a:t>GRADE</a:t>
            </a:r>
            <a:r>
              <a:rPr lang="zh-CN" altLang="en-US" sz="1200" dirty="0">
                <a:solidFill>
                  <a:schemeClr val="tx1"/>
                </a:solidFill>
                <a:ea typeface="宋体" pitchFamily="2" charset="-122"/>
              </a:rPr>
              <a:t>指南例子顯示了患者重要結果和替代結果用於終末期腎功衰竭患者的鈣與磷酸鹽代謝紊亂的邏輯關係，高磷酸鹽血症與下列情況有關：骨脆性和隨之發生的骨折，軟組織鈣化及相關疼痛，冠狀動脈鈣化及相關心肌梗死，及可能的死亡增加，這些不良結局是治療鈣</a:t>
            </a:r>
            <a:r>
              <a:rPr lang="en-US" altLang="zh-CN" sz="1200" dirty="0">
                <a:solidFill>
                  <a:schemeClr val="tx1"/>
                </a:solidFill>
                <a:ea typeface="宋体" pitchFamily="2" charset="-122"/>
              </a:rPr>
              <a:t>/</a:t>
            </a:r>
            <a:r>
              <a:rPr lang="zh-CN" altLang="en-US" sz="1200" dirty="0">
                <a:solidFill>
                  <a:schemeClr val="tx1"/>
                </a:solidFill>
                <a:ea typeface="宋体" pitchFamily="2" charset="-122"/>
              </a:rPr>
              <a:t>磷酸鹽異常的重要終點，然而當備選治療幹預措施的</a:t>
            </a:r>
            <a:r>
              <a:rPr lang="en-US" altLang="zh-CN" sz="1200" dirty="0">
                <a:solidFill>
                  <a:schemeClr val="tx1"/>
                </a:solidFill>
                <a:ea typeface="宋体" pitchFamily="2" charset="-122"/>
              </a:rPr>
              <a:t>RCT</a:t>
            </a:r>
            <a:r>
              <a:rPr lang="zh-CN" altLang="en-US" sz="1200" dirty="0">
                <a:solidFill>
                  <a:schemeClr val="tx1"/>
                </a:solidFill>
                <a:ea typeface="宋体" pitchFamily="2" charset="-122"/>
              </a:rPr>
              <a:t>集中於測量鈣</a:t>
            </a:r>
            <a:r>
              <a:rPr lang="en-US" altLang="zh-CN" sz="1200" dirty="0">
                <a:solidFill>
                  <a:schemeClr val="tx1"/>
                </a:solidFill>
                <a:ea typeface="宋体" pitchFamily="2" charset="-122"/>
              </a:rPr>
              <a:t>/</a:t>
            </a:r>
            <a:r>
              <a:rPr lang="zh-CN" altLang="en-US" sz="1200" dirty="0">
                <a:solidFill>
                  <a:schemeClr val="tx1"/>
                </a:solidFill>
                <a:ea typeface="宋体" pitchFamily="2" charset="-122"/>
              </a:rPr>
              <a:t>磷酸鹽的代謝這一替代結果時會使證據品質降低</a:t>
            </a:r>
            <a:r>
              <a:rPr lang="en-US" altLang="zh-CN" sz="1200" dirty="0">
                <a:solidFill>
                  <a:schemeClr val="tx1"/>
                </a:solidFill>
                <a:ea typeface="宋体" pitchFamily="2" charset="-122"/>
              </a:rPr>
              <a:t>1</a:t>
            </a:r>
            <a:r>
              <a:rPr lang="zh-CN" altLang="en-US" sz="1200" dirty="0">
                <a:solidFill>
                  <a:schemeClr val="tx1"/>
                </a:solidFill>
                <a:ea typeface="宋体" pitchFamily="2" charset="-122"/>
              </a:rPr>
              <a:t>或甚至</a:t>
            </a:r>
            <a:r>
              <a:rPr lang="en-US" altLang="zh-CN" sz="1200" dirty="0">
                <a:solidFill>
                  <a:schemeClr val="tx1"/>
                </a:solidFill>
                <a:ea typeface="宋体" pitchFamily="2" charset="-122"/>
              </a:rPr>
              <a:t>2</a:t>
            </a:r>
            <a:r>
              <a:rPr lang="zh-CN" altLang="en-US" sz="1200" dirty="0">
                <a:solidFill>
                  <a:schemeClr val="tx1"/>
                </a:solidFill>
                <a:ea typeface="宋体" pitchFamily="2" charset="-122"/>
              </a:rPr>
              <a:t>級；考慮生物學、機制和疾病自然史有助於間接性的判斷，例如，在假定的因果關係中，更接近負面結果的替代結果是冠狀動脈鈣化（對心肌梗死而言）、骨密度（對骨折而言）和軟組織鈣化（對疼痛而言），而鈣和磷酸鹽濃度更加遠離患者重要終點事件，因存在嚴重的間接性應將證據降低</a:t>
            </a:r>
            <a:r>
              <a:rPr lang="en-US" altLang="zh-CN" sz="1200" dirty="0">
                <a:solidFill>
                  <a:schemeClr val="tx1"/>
                </a:solidFill>
                <a:ea typeface="宋体" pitchFamily="2" charset="-122"/>
              </a:rPr>
              <a:t>2</a:t>
            </a:r>
            <a:r>
              <a:rPr lang="zh-CN" altLang="en-US" sz="1200" dirty="0">
                <a:solidFill>
                  <a:schemeClr val="tx1"/>
                </a:solidFill>
                <a:ea typeface="宋体" pitchFamily="2" charset="-122"/>
              </a:rPr>
              <a:t>級；一些組織制定的評價某個替代結果「有效性」的體系發現，只有當</a:t>
            </a:r>
            <a:r>
              <a:rPr lang="en-US" altLang="zh-CN" sz="1200" dirty="0">
                <a:solidFill>
                  <a:schemeClr val="tx1"/>
                </a:solidFill>
                <a:ea typeface="宋体" pitchFamily="2" charset="-122"/>
              </a:rPr>
              <a:t>RCT</a:t>
            </a:r>
            <a:r>
              <a:rPr lang="zh-CN" altLang="en-US" sz="1200" dirty="0">
                <a:solidFill>
                  <a:schemeClr val="tx1"/>
                </a:solidFill>
                <a:ea typeface="宋体" pitchFamily="2" charset="-122"/>
              </a:rPr>
              <a:t>中替代結果與患者重要結果間的關聯很強或多次出現時，來自替代結果的證據才可信，當考慮是否因結果的間接性而降低證據級別時，系統評價者和指南制定者可參考這些體系；</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Australian Government Department of Health and Ageing. Report of the Surrogate to Final Outcome Working Group to the Pharmaceutical </a:t>
            </a:r>
            <a:r>
              <a:rPr lang="en-US" altLang="zh-CN" sz="1200" dirty="0" err="1">
                <a:solidFill>
                  <a:schemeClr val="tx1"/>
                </a:solidFill>
                <a:ea typeface="宋体" pitchFamily="2" charset="-122"/>
              </a:rPr>
              <a:t>Benefi</a:t>
            </a:r>
            <a:r>
              <a:rPr lang="en-US" altLang="zh-CN" sz="1200" dirty="0">
                <a:solidFill>
                  <a:schemeClr val="tx1"/>
                </a:solidFill>
                <a:ea typeface="宋体" pitchFamily="2" charset="-122"/>
              </a:rPr>
              <a:t> </a:t>
            </a:r>
            <a:r>
              <a:rPr lang="en-US" altLang="zh-CN" sz="1200" dirty="0" err="1">
                <a:solidFill>
                  <a:schemeClr val="tx1"/>
                </a:solidFill>
                <a:ea typeface="宋体" pitchFamily="2" charset="-122"/>
              </a:rPr>
              <a:t>ts</a:t>
            </a:r>
            <a:r>
              <a:rPr lang="en-US" altLang="zh-CN" sz="1200" dirty="0">
                <a:solidFill>
                  <a:schemeClr val="tx1"/>
                </a:solidFill>
                <a:ea typeface="宋体" pitchFamily="2" charset="-122"/>
              </a:rPr>
              <a:t> Advisory Committee: a framework for evaluating proposed surrogate measures and their use in submissions to PBAC.2009.</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Bucher H, Kunz R, Cook D, et al. Surrogate </a:t>
            </a:r>
            <a:r>
              <a:rPr lang="en-US" altLang="zh-CN" sz="1200" dirty="0" err="1">
                <a:solidFill>
                  <a:schemeClr val="tx1"/>
                </a:solidFill>
                <a:ea typeface="宋体" pitchFamily="2" charset="-122"/>
              </a:rPr>
              <a:t>outcomes.In:Guyatt</a:t>
            </a:r>
            <a:r>
              <a:rPr lang="en-US" altLang="zh-CN" sz="1200" dirty="0">
                <a:solidFill>
                  <a:schemeClr val="tx1"/>
                </a:solidFill>
                <a:ea typeface="宋体" pitchFamily="2" charset="-122"/>
              </a:rPr>
              <a:t> </a:t>
            </a:r>
            <a:r>
              <a:rPr lang="en-US" altLang="zh-CN" sz="1200" dirty="0" err="1">
                <a:solidFill>
                  <a:schemeClr val="tx1"/>
                </a:solidFill>
                <a:ea typeface="宋体" pitchFamily="2" charset="-122"/>
              </a:rPr>
              <a:t>G,Rennie</a:t>
            </a:r>
            <a:r>
              <a:rPr lang="en-US" altLang="zh-CN" sz="1200" dirty="0">
                <a:solidFill>
                  <a:schemeClr val="tx1"/>
                </a:solidFill>
                <a:ea typeface="宋体" pitchFamily="2" charset="-122"/>
              </a:rPr>
              <a:t> D, Meade M, Cook D, editors. The users’ guides to the medical literature</a:t>
            </a:r>
            <a:r>
              <a:rPr lang="zh-CN" altLang="en-US" sz="1200" dirty="0">
                <a:solidFill>
                  <a:schemeClr val="tx1"/>
                </a:solidFill>
                <a:ea typeface="宋体" pitchFamily="2" charset="-122"/>
              </a:rPr>
              <a:t>：</a:t>
            </a:r>
            <a:r>
              <a:rPr lang="en-US" altLang="zh-CN" sz="1200" dirty="0">
                <a:solidFill>
                  <a:schemeClr val="tx1"/>
                </a:solidFill>
                <a:ea typeface="宋体" pitchFamily="2" charset="-122"/>
              </a:rPr>
              <a:t>a manual for evidence-based clinical practice. New York, NY: McGraw-Hill; 2008.</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間接比較：</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最後一類間接性見於沒有直接比較兩個或多個所關注幹預措施的證據時，如考慮</a:t>
            </a:r>
            <a:r>
              <a:rPr lang="en-US" altLang="zh-CN" sz="1200" dirty="0">
                <a:solidFill>
                  <a:schemeClr val="tx1"/>
                </a:solidFill>
                <a:ea typeface="宋体" pitchFamily="2" charset="-122"/>
              </a:rPr>
              <a:t>A </a:t>
            </a:r>
            <a:r>
              <a:rPr lang="zh-CN" altLang="en-US" sz="1200" dirty="0">
                <a:solidFill>
                  <a:schemeClr val="tx1"/>
                </a:solidFill>
                <a:ea typeface="宋体" pitchFamily="2" charset="-122"/>
              </a:rPr>
              <a:t>和</a:t>
            </a:r>
            <a:r>
              <a:rPr lang="en-US" altLang="zh-CN" sz="1200" dirty="0">
                <a:solidFill>
                  <a:schemeClr val="tx1"/>
                </a:solidFill>
                <a:ea typeface="宋体" pitchFamily="2" charset="-122"/>
              </a:rPr>
              <a:t>B </a:t>
            </a:r>
            <a:r>
              <a:rPr lang="zh-CN" altLang="en-US" sz="1200" dirty="0">
                <a:solidFill>
                  <a:schemeClr val="tx1"/>
                </a:solidFill>
                <a:ea typeface="宋体" pitchFamily="2" charset="-122"/>
              </a:rPr>
              <a:t>兩種活性藥物的比較，儘管沒有</a:t>
            </a:r>
            <a:r>
              <a:rPr lang="en-US" altLang="zh-CN" sz="1200" dirty="0">
                <a:solidFill>
                  <a:schemeClr val="tx1"/>
                </a:solidFill>
                <a:ea typeface="宋体" pitchFamily="2" charset="-122"/>
              </a:rPr>
              <a:t>A</a:t>
            </a:r>
            <a:r>
              <a:rPr lang="zh-CN" altLang="en-US" sz="1200" dirty="0">
                <a:solidFill>
                  <a:schemeClr val="tx1"/>
                </a:solidFill>
                <a:ea typeface="宋体" pitchFamily="2" charset="-122"/>
              </a:rPr>
              <a:t>藥和</a:t>
            </a:r>
            <a:r>
              <a:rPr lang="en-US" altLang="zh-CN" sz="1200" dirty="0">
                <a:solidFill>
                  <a:schemeClr val="tx1"/>
                </a:solidFill>
                <a:ea typeface="宋体" pitchFamily="2" charset="-122"/>
              </a:rPr>
              <a:t>B </a:t>
            </a:r>
            <a:r>
              <a:rPr lang="zh-CN" altLang="en-US" sz="1200" dirty="0">
                <a:solidFill>
                  <a:schemeClr val="tx1"/>
                </a:solidFill>
                <a:ea typeface="宋体" pitchFamily="2" charset="-122"/>
              </a:rPr>
              <a:t>藥直接比較的</a:t>
            </a:r>
            <a:r>
              <a:rPr lang="en-US" altLang="zh-CN" sz="1200" dirty="0">
                <a:solidFill>
                  <a:schemeClr val="tx1"/>
                </a:solidFill>
                <a:ea typeface="宋体" pitchFamily="2" charset="-122"/>
              </a:rPr>
              <a:t>RCT</a:t>
            </a:r>
            <a:r>
              <a:rPr lang="zh-CN" altLang="en-US" sz="1200" dirty="0">
                <a:solidFill>
                  <a:schemeClr val="tx1"/>
                </a:solidFill>
                <a:ea typeface="宋体" pitchFamily="2" charset="-122"/>
              </a:rPr>
              <a:t>，但有</a:t>
            </a:r>
            <a:r>
              <a:rPr lang="en-US" altLang="zh-CN" sz="1200" dirty="0">
                <a:solidFill>
                  <a:schemeClr val="tx1"/>
                </a:solidFill>
                <a:ea typeface="宋体" pitchFamily="2" charset="-122"/>
              </a:rPr>
              <a:t>A</a:t>
            </a:r>
            <a:r>
              <a:rPr lang="zh-CN" altLang="en-US" sz="1200" dirty="0">
                <a:solidFill>
                  <a:schemeClr val="tx1"/>
                </a:solidFill>
                <a:ea typeface="宋体" pitchFamily="2" charset="-122"/>
              </a:rPr>
              <a:t>藥與安慰劑比較和</a:t>
            </a:r>
            <a:r>
              <a:rPr lang="en-US" altLang="zh-CN" sz="1200" dirty="0">
                <a:solidFill>
                  <a:schemeClr val="tx1"/>
                </a:solidFill>
                <a:ea typeface="宋体" pitchFamily="2" charset="-122"/>
              </a:rPr>
              <a:t>B</a:t>
            </a:r>
            <a:r>
              <a:rPr lang="zh-CN" altLang="en-US" sz="1200" dirty="0">
                <a:solidFill>
                  <a:schemeClr val="tx1"/>
                </a:solidFill>
                <a:ea typeface="宋体" pitchFamily="2" charset="-122"/>
              </a:rPr>
              <a:t>藥與安慰劑比較的</a:t>
            </a:r>
            <a:r>
              <a:rPr lang="en-US" altLang="zh-CN" sz="1200" dirty="0">
                <a:solidFill>
                  <a:schemeClr val="tx1"/>
                </a:solidFill>
                <a:ea typeface="宋体" pitchFamily="2" charset="-122"/>
              </a:rPr>
              <a:t>RCT</a:t>
            </a:r>
            <a:r>
              <a:rPr lang="zh-CN" altLang="en-US" sz="1200" dirty="0">
                <a:solidFill>
                  <a:schemeClr val="tx1"/>
                </a:solidFill>
                <a:ea typeface="宋体" pitchFamily="2" charset="-122"/>
              </a:rPr>
              <a:t>，這樣的試驗提供了</a:t>
            </a:r>
            <a:r>
              <a:rPr lang="en-US" altLang="zh-CN" sz="1200" dirty="0">
                <a:solidFill>
                  <a:schemeClr val="tx1"/>
                </a:solidFill>
                <a:ea typeface="宋体" pitchFamily="2" charset="-122"/>
              </a:rPr>
              <a:t>A</a:t>
            </a:r>
            <a:r>
              <a:rPr lang="zh-CN" altLang="en-US" sz="1200" dirty="0">
                <a:solidFill>
                  <a:schemeClr val="tx1"/>
                </a:solidFill>
                <a:ea typeface="宋体" pitchFamily="2" charset="-122"/>
              </a:rPr>
              <a:t>藥和</a:t>
            </a:r>
            <a:r>
              <a:rPr lang="en-US" altLang="zh-CN" sz="1200" dirty="0">
                <a:solidFill>
                  <a:schemeClr val="tx1"/>
                </a:solidFill>
                <a:ea typeface="宋体" pitchFamily="2" charset="-122"/>
              </a:rPr>
              <a:t>B</a:t>
            </a:r>
            <a:r>
              <a:rPr lang="zh-CN" altLang="en-US" sz="1200" dirty="0">
                <a:solidFill>
                  <a:schemeClr val="tx1"/>
                </a:solidFill>
                <a:ea typeface="宋体" pitchFamily="2" charset="-122"/>
              </a:rPr>
              <a:t>藥效應量的間接比較，其證據級別低於直接比較</a:t>
            </a:r>
            <a:r>
              <a:rPr lang="en-US" altLang="zh-CN" sz="1200" dirty="0">
                <a:solidFill>
                  <a:schemeClr val="tx1"/>
                </a:solidFill>
                <a:ea typeface="宋体" pitchFamily="2" charset="-122"/>
              </a:rPr>
              <a:t>A</a:t>
            </a:r>
            <a:r>
              <a:rPr lang="zh-CN" altLang="en-US" sz="1200" dirty="0">
                <a:solidFill>
                  <a:schemeClr val="tx1"/>
                </a:solidFill>
                <a:ea typeface="宋体" pitchFamily="2" charset="-122"/>
              </a:rPr>
              <a:t>藥和</a:t>
            </a:r>
            <a:r>
              <a:rPr lang="en-US" altLang="zh-CN" sz="1200" dirty="0">
                <a:solidFill>
                  <a:schemeClr val="tx1"/>
                </a:solidFill>
                <a:ea typeface="宋体" pitchFamily="2" charset="-122"/>
              </a:rPr>
              <a:t>B</a:t>
            </a:r>
            <a:r>
              <a:rPr lang="zh-CN" altLang="en-US" sz="1200" dirty="0">
                <a:solidFill>
                  <a:schemeClr val="tx1"/>
                </a:solidFill>
                <a:ea typeface="宋体" pitchFamily="2" charset="-122"/>
              </a:rPr>
              <a:t>藥的證據，因為間接比較納入了不同的患者人群，一些患者可能比另一些患者對所觀察的藥物更加敏感，此外，診斷的標準在不同試驗中有差異，可能正是這些差異而非幹預措施效果的差異，導致了</a:t>
            </a:r>
            <a:r>
              <a:rPr lang="en-US" altLang="zh-CN" sz="1200" dirty="0">
                <a:solidFill>
                  <a:schemeClr val="tx1"/>
                </a:solidFill>
                <a:ea typeface="宋体" pitchFamily="2" charset="-122"/>
              </a:rPr>
              <a:t>RR</a:t>
            </a:r>
            <a:r>
              <a:rPr lang="zh-CN" altLang="en-US" sz="1200" dirty="0">
                <a:solidFill>
                  <a:schemeClr val="tx1"/>
                </a:solidFill>
                <a:ea typeface="宋体" pitchFamily="2" charset="-122"/>
              </a:rPr>
              <a:t>的變化，間接比較的有效性取決於這樣的假設：試驗設計的諸因素（患者、聯合幹預、結局測量指標）和方法學品質本身的差異不是大到足以導致不同的效應（換言之，幹預措施效應的真正差異解釋了所表現出的全部差異），一些作者稱其為「相似性假設」，是否因為間接比較降低證據級別取決於供選因素（人群、幹預措施、聯合幹預措施、結局和研究方法）解釋或掩蓋效應差異的合理性，對於多個幹預措施間接比較常使用「網狀整合分析</a:t>
            </a:r>
            <a:r>
              <a:rPr lang="en-US" altLang="zh-CN" sz="1200" dirty="0">
                <a:solidFill>
                  <a:schemeClr val="tx1"/>
                </a:solidFill>
                <a:ea typeface="宋体" pitchFamily="2" charset="-122"/>
              </a:rPr>
              <a:t>(Meta-Analysis)</a:t>
            </a:r>
            <a:r>
              <a:rPr lang="zh-CN" altLang="en-US" sz="1200" dirty="0">
                <a:solidFill>
                  <a:schemeClr val="tx1"/>
                </a:solidFill>
                <a:ea typeface="宋体" pitchFamily="2" charset="-122"/>
              </a:rPr>
              <a:t>」的方法進行；</a:t>
            </a: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指南制定者通常需要考慮四類間接性的聯合效應，存在一類以上的間接性問題可能意味著需要將證據品質降低</a:t>
            </a:r>
            <a:r>
              <a:rPr lang="en-US" altLang="zh-CN" sz="1200" dirty="0">
                <a:solidFill>
                  <a:schemeClr val="tx1"/>
                </a:solidFill>
                <a:ea typeface="宋体" pitchFamily="2" charset="-122"/>
              </a:rPr>
              <a:t>2</a:t>
            </a:r>
            <a:r>
              <a:rPr lang="zh-CN" altLang="en-US" sz="1200" dirty="0">
                <a:solidFill>
                  <a:schemeClr val="tx1"/>
                </a:solidFill>
                <a:ea typeface="宋体" pitchFamily="2" charset="-122"/>
              </a:rPr>
              <a:t>級，這一考慮並不是簡單的加法過程，而是確保判斷某個證據是否降級及降幾級的合理性，通常基於替代結果的證據應降低證據級別，而其他類型的間接性將需要進行更仔細的判斷；</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11</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rPr>
              <a:t>www.gradeworkinggroup.org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FF0000"/>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MN </a:t>
            </a:r>
            <a:r>
              <a:rPr lang="en-US" altLang="zh-CN" sz="1200" dirty="0" err="1">
                <a:solidFill>
                  <a:schemeClr val="tx1"/>
                </a:solidFill>
                <a:ea typeface="宋体" pitchFamily="2" charset="-122"/>
              </a:rPr>
              <a:t>Lassere,KR</a:t>
            </a:r>
            <a:r>
              <a:rPr lang="en-US" altLang="zh-CN" sz="1200" dirty="0">
                <a:solidFill>
                  <a:schemeClr val="tx1"/>
                </a:solidFill>
                <a:ea typeface="宋体" pitchFamily="2" charset="-122"/>
              </a:rPr>
              <a:t> </a:t>
            </a:r>
            <a:r>
              <a:rPr lang="en-US" altLang="zh-CN" sz="1200" dirty="0" err="1">
                <a:solidFill>
                  <a:schemeClr val="tx1"/>
                </a:solidFill>
                <a:ea typeface="宋体" pitchFamily="2" charset="-122"/>
              </a:rPr>
              <a:t>Johnson.Definitions</a:t>
            </a:r>
            <a:r>
              <a:rPr lang="en-US" altLang="zh-CN" sz="1200" dirty="0">
                <a:solidFill>
                  <a:schemeClr val="tx1"/>
                </a:solidFill>
                <a:ea typeface="宋体" pitchFamily="2" charset="-122"/>
              </a:rPr>
              <a:t> and validation criteria for biomarkers and surrogate endpoints</a:t>
            </a:r>
            <a:r>
              <a:rPr lang="zh-CN" altLang="en-US" sz="1200" dirty="0">
                <a:solidFill>
                  <a:schemeClr val="tx1"/>
                </a:solidFill>
                <a:ea typeface="宋体" pitchFamily="2" charset="-122"/>
              </a:rPr>
              <a:t>：</a:t>
            </a:r>
            <a:r>
              <a:rPr lang="en-US" altLang="zh-CN" sz="1200" dirty="0">
                <a:solidFill>
                  <a:schemeClr val="tx1"/>
                </a:solidFill>
                <a:ea typeface="宋体" pitchFamily="2" charset="-122"/>
              </a:rPr>
              <a:t>development and testing of a quantitative hierarchical levels of evidence </a:t>
            </a:r>
            <a:r>
              <a:rPr lang="en-US" altLang="zh-CN" sz="1200" dirty="0" err="1">
                <a:solidFill>
                  <a:schemeClr val="tx1"/>
                </a:solidFill>
                <a:ea typeface="宋体" pitchFamily="2" charset="-122"/>
              </a:rPr>
              <a:t>schema.《Journal</a:t>
            </a:r>
            <a:r>
              <a:rPr lang="en-US" altLang="zh-CN" sz="1200" dirty="0">
                <a:solidFill>
                  <a:schemeClr val="tx1"/>
                </a:solidFill>
                <a:ea typeface="宋体" pitchFamily="2" charset="-122"/>
              </a:rPr>
              <a:t> of Rheumatology》,2007,34(3)</a:t>
            </a:r>
            <a:r>
              <a:rPr lang="zh-CN" altLang="en-US" sz="1200" dirty="0">
                <a:solidFill>
                  <a:schemeClr val="tx1"/>
                </a:solidFill>
                <a:ea typeface="宋体" pitchFamily="2" charset="-122"/>
              </a:rPr>
              <a:t>：</a:t>
            </a:r>
            <a:r>
              <a:rPr lang="en-US" altLang="zh-CN" sz="1200" dirty="0">
                <a:solidFill>
                  <a:schemeClr val="tx1"/>
                </a:solidFill>
                <a:ea typeface="宋体" pitchFamily="2" charset="-122"/>
              </a:rPr>
              <a:t>607-615</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Australian Government Department of Health and Ageing. Report of the Surrogate to Final Outcome Working Group to the Pharmaceutical </a:t>
            </a:r>
            <a:r>
              <a:rPr lang="en-US" altLang="zh-CN" sz="1200" dirty="0" err="1">
                <a:solidFill>
                  <a:schemeClr val="tx1"/>
                </a:solidFill>
                <a:ea typeface="宋体" pitchFamily="2" charset="-122"/>
              </a:rPr>
              <a:t>Benefi</a:t>
            </a:r>
            <a:r>
              <a:rPr lang="en-US" altLang="zh-CN" sz="1200" dirty="0">
                <a:solidFill>
                  <a:schemeClr val="tx1"/>
                </a:solidFill>
                <a:ea typeface="宋体" pitchFamily="2" charset="-122"/>
              </a:rPr>
              <a:t> </a:t>
            </a:r>
            <a:r>
              <a:rPr lang="en-US" altLang="zh-CN" sz="1200" dirty="0" err="1">
                <a:solidFill>
                  <a:schemeClr val="tx1"/>
                </a:solidFill>
                <a:ea typeface="宋体" pitchFamily="2" charset="-122"/>
              </a:rPr>
              <a:t>ts</a:t>
            </a:r>
            <a:r>
              <a:rPr lang="en-US" altLang="zh-CN" sz="1200" dirty="0">
                <a:solidFill>
                  <a:schemeClr val="tx1"/>
                </a:solidFill>
                <a:ea typeface="宋体" pitchFamily="2" charset="-122"/>
              </a:rPr>
              <a:t> Advisory Committee: a framework for evaluating proposed surrogate measures and their use in submissions to PBAC.2009.</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Bucher H, Kunz R, Cook D, et al. Surrogate </a:t>
            </a:r>
            <a:r>
              <a:rPr lang="en-US" altLang="zh-CN" sz="1200" dirty="0" err="1">
                <a:solidFill>
                  <a:schemeClr val="tx1"/>
                </a:solidFill>
                <a:ea typeface="宋体" pitchFamily="2" charset="-122"/>
              </a:rPr>
              <a:t>outcomes.In</a:t>
            </a:r>
            <a:r>
              <a:rPr lang="en-US" altLang="zh-CN" sz="1200" dirty="0">
                <a:solidFill>
                  <a:schemeClr val="tx1"/>
                </a:solidFill>
                <a:ea typeface="宋体" pitchFamily="2" charset="-122"/>
              </a:rPr>
              <a:t>: </a:t>
            </a:r>
            <a:r>
              <a:rPr lang="en-US" altLang="zh-CN" sz="1200" dirty="0" err="1">
                <a:solidFill>
                  <a:schemeClr val="tx1"/>
                </a:solidFill>
                <a:ea typeface="宋体" pitchFamily="2" charset="-122"/>
              </a:rPr>
              <a:t>Guyatt</a:t>
            </a:r>
            <a:r>
              <a:rPr lang="en-US" altLang="zh-CN" sz="1200" dirty="0">
                <a:solidFill>
                  <a:schemeClr val="tx1"/>
                </a:solidFill>
                <a:ea typeface="宋体" pitchFamily="2" charset="-122"/>
              </a:rPr>
              <a:t> </a:t>
            </a:r>
            <a:r>
              <a:rPr lang="en-US" altLang="zh-CN" sz="1200" dirty="0" err="1">
                <a:solidFill>
                  <a:schemeClr val="tx1"/>
                </a:solidFill>
                <a:ea typeface="宋体" pitchFamily="2" charset="-122"/>
              </a:rPr>
              <a:t>G,Rennie</a:t>
            </a:r>
            <a:r>
              <a:rPr lang="en-US" altLang="zh-CN" sz="1200" dirty="0">
                <a:solidFill>
                  <a:schemeClr val="tx1"/>
                </a:solidFill>
                <a:ea typeface="宋体" pitchFamily="2" charset="-122"/>
              </a:rPr>
              <a:t> D, Meade M, Cook D, editors. The users’ guides to the medical literature: a manual for evidence-based clinical practice. New York, NY: McGraw-Hill; 2008.</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有直接證據時對結果將會更有把握，直接證據是指將關注的幹預措施在關注的患者人群中實施並測量患者重要結局的研究，但當人群、幹預措施或結局不同於所關注的物件時，會考慮間接性，導致證據降級的間接性來源歸納起來主要有以下幾種：</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第一，患者可能與我們關注的患者不同（適用性一詞常用於這類間接性）；</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第二，所研究的幹預措施可能與我們關注的幹預措施不同，有關患者和幹預措施間接性的決策取決於對生物或社會因素差異是否大到可能使效應尺度出現預期的較大差異的考慮；</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第三，結果可能有別於最初設定的結局指標，如基於替代指標的變化反映患者重要結局變化這一假設，進行測量本身不重要的替代指標並據此作為研究依據；</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第四類間接性指發生於臨床醫生必須在未經直接比較的兩種幹預措施間做出選擇時；這種情況下比較治療方案需要特定的統計方法，並根據患者人群、聯合幹預措施、結局測量指標及備選幹預措施試驗方法的差異程度，將證據級別降低</a:t>
            </a:r>
            <a:r>
              <a:rPr lang="en-US" altLang="zh-CN" sz="1200" dirty="0">
                <a:solidFill>
                  <a:schemeClr val="tx1"/>
                </a:solidFill>
                <a:ea typeface="宋体" pitchFamily="2" charset="-122"/>
              </a:rPr>
              <a:t>1</a:t>
            </a:r>
            <a:r>
              <a:rPr lang="zh-CN" altLang="en-US" sz="1200" dirty="0">
                <a:solidFill>
                  <a:schemeClr val="tx1"/>
                </a:solidFill>
                <a:ea typeface="宋体" pitchFamily="2" charset="-122"/>
              </a:rPr>
              <a:t>或</a:t>
            </a:r>
            <a:r>
              <a:rPr lang="en-US" altLang="zh-CN" sz="1200" dirty="0">
                <a:solidFill>
                  <a:schemeClr val="tx1"/>
                </a:solidFill>
                <a:ea typeface="宋体" pitchFamily="2" charset="-122"/>
              </a:rPr>
              <a:t>2</a:t>
            </a:r>
            <a:r>
              <a:rPr lang="zh-CN" altLang="en-US" sz="1200" dirty="0">
                <a:solidFill>
                  <a:schemeClr val="tx1"/>
                </a:solidFill>
                <a:ea typeface="宋体" pitchFamily="2" charset="-122"/>
              </a:rPr>
              <a:t>級；</a:t>
            </a: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人群差異（適用性）：</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第一種類型的間接性包括所關注人群與參與相關研究人群間的差異，如某系統評價可能根據已知的某藥對兒童和成人不同的作用機理，在沒有找到對兒童試驗該藥物的研究時，可能根據對兒童的這一間接證據推論該藥對兒童的效果不如對成人明確；通常不應因人群差異性而降低證據級別，除非有強力理由認為所關注人群與受試人群的生物學差異大到足以使效應尺度</a:t>
            </a:r>
            <a:r>
              <a:rPr lang="en-US" altLang="zh-CN" sz="1200" dirty="0">
                <a:solidFill>
                  <a:schemeClr val="tx1"/>
                </a:solidFill>
                <a:ea typeface="宋体" pitchFamily="2" charset="-122"/>
              </a:rPr>
              <a:t>(RR)</a:t>
            </a:r>
            <a:r>
              <a:rPr lang="zh-CN" altLang="en-US" sz="1200" dirty="0">
                <a:solidFill>
                  <a:schemeClr val="tx1"/>
                </a:solidFill>
                <a:ea typeface="宋体" pitchFamily="2" charset="-122"/>
              </a:rPr>
              <a:t>明顯不同，對於不同研究人群間多數情況下並不會產生很大的極端差異，但有時唯一的療效證據來自動物研究，如大鼠或靈長類動物，通常這時會因間接性而將該證據降低</a:t>
            </a:r>
            <a:r>
              <a:rPr lang="en-US" altLang="zh-CN" sz="1200" dirty="0">
                <a:solidFill>
                  <a:schemeClr val="tx1"/>
                </a:solidFill>
                <a:ea typeface="宋体" pitchFamily="2" charset="-122"/>
              </a:rPr>
              <a:t>2</a:t>
            </a:r>
            <a:r>
              <a:rPr lang="zh-CN" altLang="en-US" sz="1200" dirty="0">
                <a:solidFill>
                  <a:schemeClr val="tx1"/>
                </a:solidFill>
                <a:ea typeface="宋体" pitchFamily="2" charset="-122"/>
              </a:rPr>
              <a:t>級，但對於藥物毒性的研究，儘管用來自動物研究的毒性資料預示人體毒性不一定可靠，但動物毒性證據可能會提供重要提示，其它類型的非人體研究，如有關細菌對抗菌劑（如耐甲氧西林的金黃色葡萄球菌</a:t>
            </a:r>
            <a:r>
              <a:rPr lang="en-US" altLang="zh-CN" sz="1200" dirty="0">
                <a:solidFill>
                  <a:schemeClr val="tx1"/>
                </a:solidFill>
                <a:ea typeface="宋体" pitchFamily="2" charset="-122"/>
              </a:rPr>
              <a:t>(MRSA)</a:t>
            </a:r>
            <a:r>
              <a:rPr lang="zh-CN" altLang="en-US" sz="1200" dirty="0">
                <a:solidFill>
                  <a:schemeClr val="tx1"/>
                </a:solidFill>
                <a:ea typeface="宋体" pitchFamily="2" charset="-122"/>
              </a:rPr>
              <a:t>的產生）耐藥類型變化的實驗室證據，通常會成為高品質證據；</a:t>
            </a: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幹預措施的差異（適用性）：</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如同界定人群那樣，系統評價員將需要在納入標準中清楚地說明所關注的幹預措施以確保只有直接相關的研究合符標準，但是當無法滿足此條件時，例如同一手術過程由專科醫生施行與由社區普通外科醫生施行的效果不同，當沒有找到檢驗在社區醫院開展該過程的研究時，可能會推斷社區普通外科醫生施行的效果與專科醫生不同；另外一個關於診斷的例子是有關直腸鏡檢篩查直腸癌價值的指南，但是作為替代試驗大便隱血檢查的隨機對照試驗</a:t>
            </a:r>
            <a:r>
              <a:rPr lang="en-US" altLang="zh-CN" sz="1200" dirty="0">
                <a:solidFill>
                  <a:schemeClr val="tx1"/>
                </a:solidFill>
                <a:ea typeface="宋体" pitchFamily="2" charset="-122"/>
              </a:rPr>
              <a:t>(RCTs)</a:t>
            </a:r>
            <a:r>
              <a:rPr lang="zh-CN" altLang="en-US" sz="1200" dirty="0">
                <a:solidFill>
                  <a:schemeClr val="tx1"/>
                </a:solidFill>
                <a:ea typeface="宋体" pitchFamily="2" charset="-122"/>
              </a:rPr>
              <a:t>顯示接受相關幹預人群的直腸癌死亡率也降低，這種情況下證據級別是否需要降低則值得討論；其他複雜幹預措施也如此，如康復項目、公共衛生幹預措施等，不同實施環境可能會有重大差異，這種差異可能削弱結論的適用性，但是目標人群、幹預措施與研究中的人群、幹預措施完全一致的情況極少發生且常常不必要，只有當認為差異足以能導致結果不同時，才考慮降低證據級別；</a:t>
            </a: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結果測量的差異（替代結果）：</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GRADE</a:t>
            </a:r>
            <a:r>
              <a:rPr lang="zh-CN" altLang="en-US" sz="1200" dirty="0">
                <a:solidFill>
                  <a:schemeClr val="tx1"/>
                </a:solidFill>
                <a:ea typeface="宋体" pitchFamily="2" charset="-122"/>
              </a:rPr>
              <a:t>系統明確指出進行系統評價和制定實踐指南都應該始於定義每一感興趣的重要結果，如果研究已測量所關注幹預措施對相關結果的影響，但該結果不同於那些最初（設定的）對患者的重要結果，使用替補或替代終點指標來取代所關注的患者重要結果，預期結果和測量結果間的差異，是導致證據降級的間接性來源之一，下表列出了一些在當前臨床研究中常見的替代指標，</a:t>
            </a:r>
            <a:r>
              <a:rPr lang="en-US" altLang="zh-CN" sz="1200" dirty="0">
                <a:solidFill>
                  <a:schemeClr val="tx1"/>
                </a:solidFill>
                <a:ea typeface="宋体" pitchFamily="2" charset="-122"/>
              </a:rPr>
              <a:t>GRADE</a:t>
            </a:r>
            <a:r>
              <a:rPr lang="zh-CN" altLang="en-US" sz="1200" dirty="0">
                <a:solidFill>
                  <a:schemeClr val="tx1"/>
                </a:solidFill>
                <a:ea typeface="宋体" pitchFamily="2" charset="-122"/>
              </a:rPr>
              <a:t>指南例子顯示了患者重要結果和替代結果用於終末期腎功衰竭患者的鈣與磷酸鹽代謝紊亂的邏輯關係，高磷酸鹽血症與下列情況有關：骨脆性和隨之發生的骨折，軟組織鈣化及相關疼痛，冠狀動脈鈣化及相關心肌梗死，及可能的死亡增加，這些不良結局是治療鈣</a:t>
            </a:r>
            <a:r>
              <a:rPr lang="en-US" altLang="zh-CN" sz="1200" dirty="0">
                <a:solidFill>
                  <a:schemeClr val="tx1"/>
                </a:solidFill>
                <a:ea typeface="宋体" pitchFamily="2" charset="-122"/>
              </a:rPr>
              <a:t>/</a:t>
            </a:r>
            <a:r>
              <a:rPr lang="zh-CN" altLang="en-US" sz="1200" dirty="0">
                <a:solidFill>
                  <a:schemeClr val="tx1"/>
                </a:solidFill>
                <a:ea typeface="宋体" pitchFamily="2" charset="-122"/>
              </a:rPr>
              <a:t>磷酸鹽異常的重要終點，然而當備選治療幹預措施的</a:t>
            </a:r>
            <a:r>
              <a:rPr lang="en-US" altLang="zh-CN" sz="1200" dirty="0">
                <a:solidFill>
                  <a:schemeClr val="tx1"/>
                </a:solidFill>
                <a:ea typeface="宋体" pitchFamily="2" charset="-122"/>
              </a:rPr>
              <a:t>RCT</a:t>
            </a:r>
            <a:r>
              <a:rPr lang="zh-CN" altLang="en-US" sz="1200" dirty="0">
                <a:solidFill>
                  <a:schemeClr val="tx1"/>
                </a:solidFill>
                <a:ea typeface="宋体" pitchFamily="2" charset="-122"/>
              </a:rPr>
              <a:t>集中於測量鈣</a:t>
            </a:r>
            <a:r>
              <a:rPr lang="en-US" altLang="zh-CN" sz="1200" dirty="0">
                <a:solidFill>
                  <a:schemeClr val="tx1"/>
                </a:solidFill>
                <a:ea typeface="宋体" pitchFamily="2" charset="-122"/>
              </a:rPr>
              <a:t>/</a:t>
            </a:r>
            <a:r>
              <a:rPr lang="zh-CN" altLang="en-US" sz="1200" dirty="0">
                <a:solidFill>
                  <a:schemeClr val="tx1"/>
                </a:solidFill>
                <a:ea typeface="宋体" pitchFamily="2" charset="-122"/>
              </a:rPr>
              <a:t>磷酸鹽的代謝這一替代結果時會使證據品質降低</a:t>
            </a:r>
            <a:r>
              <a:rPr lang="en-US" altLang="zh-CN" sz="1200" dirty="0">
                <a:solidFill>
                  <a:schemeClr val="tx1"/>
                </a:solidFill>
                <a:ea typeface="宋体" pitchFamily="2" charset="-122"/>
              </a:rPr>
              <a:t>1</a:t>
            </a:r>
            <a:r>
              <a:rPr lang="zh-CN" altLang="en-US" sz="1200" dirty="0">
                <a:solidFill>
                  <a:schemeClr val="tx1"/>
                </a:solidFill>
                <a:ea typeface="宋体" pitchFamily="2" charset="-122"/>
              </a:rPr>
              <a:t>或甚至</a:t>
            </a:r>
            <a:r>
              <a:rPr lang="en-US" altLang="zh-CN" sz="1200" dirty="0">
                <a:solidFill>
                  <a:schemeClr val="tx1"/>
                </a:solidFill>
                <a:ea typeface="宋体" pitchFamily="2" charset="-122"/>
              </a:rPr>
              <a:t>2</a:t>
            </a:r>
            <a:r>
              <a:rPr lang="zh-CN" altLang="en-US" sz="1200" dirty="0">
                <a:solidFill>
                  <a:schemeClr val="tx1"/>
                </a:solidFill>
                <a:ea typeface="宋体" pitchFamily="2" charset="-122"/>
              </a:rPr>
              <a:t>級；考慮生物學、機制和疾病自然史有助於間接性的判斷，例如，在假定的因果關係中，更接近負面結果的替代結果是冠狀動脈鈣化（對心肌梗死而言）、骨密度（對骨折而言）和軟組織鈣化（對疼痛而言），而鈣和磷酸鹽濃度更加遠離患者重要終點事件，因存在嚴重的間接性應將證據降低</a:t>
            </a:r>
            <a:r>
              <a:rPr lang="en-US" altLang="zh-CN" sz="1200" dirty="0">
                <a:solidFill>
                  <a:schemeClr val="tx1"/>
                </a:solidFill>
                <a:ea typeface="宋体" pitchFamily="2" charset="-122"/>
              </a:rPr>
              <a:t>2</a:t>
            </a:r>
            <a:r>
              <a:rPr lang="zh-CN" altLang="en-US" sz="1200" dirty="0">
                <a:solidFill>
                  <a:schemeClr val="tx1"/>
                </a:solidFill>
                <a:ea typeface="宋体" pitchFamily="2" charset="-122"/>
              </a:rPr>
              <a:t>級；一些組織制定的評價某個替代結果「有效性」的體系發現，只有當</a:t>
            </a:r>
            <a:r>
              <a:rPr lang="en-US" altLang="zh-CN" sz="1200" dirty="0">
                <a:solidFill>
                  <a:schemeClr val="tx1"/>
                </a:solidFill>
                <a:ea typeface="宋体" pitchFamily="2" charset="-122"/>
              </a:rPr>
              <a:t>RCT</a:t>
            </a:r>
            <a:r>
              <a:rPr lang="zh-CN" altLang="en-US" sz="1200" dirty="0">
                <a:solidFill>
                  <a:schemeClr val="tx1"/>
                </a:solidFill>
                <a:ea typeface="宋体" pitchFamily="2" charset="-122"/>
              </a:rPr>
              <a:t>中替代結果與患者重要結果間的關聯很強或多次出現時，來自替代結果的證據才可信，當考慮是否因結果的間接性而降低證據級別時，系統評價者和指南制定者可參考這些體系；</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Australian Government Department of Health and Ageing. Report of the Surrogate to Final Outcome Working Group to the Pharmaceutical </a:t>
            </a:r>
            <a:r>
              <a:rPr lang="en-US" altLang="zh-CN" sz="1200" dirty="0" err="1">
                <a:solidFill>
                  <a:schemeClr val="tx1"/>
                </a:solidFill>
                <a:ea typeface="宋体" pitchFamily="2" charset="-122"/>
              </a:rPr>
              <a:t>Benefi</a:t>
            </a:r>
            <a:r>
              <a:rPr lang="en-US" altLang="zh-CN" sz="1200" dirty="0">
                <a:solidFill>
                  <a:schemeClr val="tx1"/>
                </a:solidFill>
                <a:ea typeface="宋体" pitchFamily="2" charset="-122"/>
              </a:rPr>
              <a:t> </a:t>
            </a:r>
            <a:r>
              <a:rPr lang="en-US" altLang="zh-CN" sz="1200" dirty="0" err="1">
                <a:solidFill>
                  <a:schemeClr val="tx1"/>
                </a:solidFill>
                <a:ea typeface="宋体" pitchFamily="2" charset="-122"/>
              </a:rPr>
              <a:t>ts</a:t>
            </a:r>
            <a:r>
              <a:rPr lang="en-US" altLang="zh-CN" sz="1200" dirty="0">
                <a:solidFill>
                  <a:schemeClr val="tx1"/>
                </a:solidFill>
                <a:ea typeface="宋体" pitchFamily="2" charset="-122"/>
              </a:rPr>
              <a:t> Advisory Committee: a framework for evaluating proposed surrogate measures and their use in submissions to PBAC.2009.</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Bucher H, Kunz R, Cook D, et al. Surrogate </a:t>
            </a:r>
            <a:r>
              <a:rPr lang="en-US" altLang="zh-CN" sz="1200" dirty="0" err="1">
                <a:solidFill>
                  <a:schemeClr val="tx1"/>
                </a:solidFill>
                <a:ea typeface="宋体" pitchFamily="2" charset="-122"/>
              </a:rPr>
              <a:t>outcomes.In:Guyatt</a:t>
            </a:r>
            <a:r>
              <a:rPr lang="en-US" altLang="zh-CN" sz="1200" dirty="0">
                <a:solidFill>
                  <a:schemeClr val="tx1"/>
                </a:solidFill>
                <a:ea typeface="宋体" pitchFamily="2" charset="-122"/>
              </a:rPr>
              <a:t> </a:t>
            </a:r>
            <a:r>
              <a:rPr lang="en-US" altLang="zh-CN" sz="1200" dirty="0" err="1">
                <a:solidFill>
                  <a:schemeClr val="tx1"/>
                </a:solidFill>
                <a:ea typeface="宋体" pitchFamily="2" charset="-122"/>
              </a:rPr>
              <a:t>G,Rennie</a:t>
            </a:r>
            <a:r>
              <a:rPr lang="en-US" altLang="zh-CN" sz="1200" dirty="0">
                <a:solidFill>
                  <a:schemeClr val="tx1"/>
                </a:solidFill>
                <a:ea typeface="宋体" pitchFamily="2" charset="-122"/>
              </a:rPr>
              <a:t> D, Meade M, Cook D, editors. The users’ guides to the medical literature</a:t>
            </a:r>
            <a:r>
              <a:rPr lang="zh-CN" altLang="en-US" sz="1200" dirty="0">
                <a:solidFill>
                  <a:schemeClr val="tx1"/>
                </a:solidFill>
                <a:ea typeface="宋体" pitchFamily="2" charset="-122"/>
              </a:rPr>
              <a:t>：</a:t>
            </a:r>
            <a:r>
              <a:rPr lang="en-US" altLang="zh-CN" sz="1200" dirty="0">
                <a:solidFill>
                  <a:schemeClr val="tx1"/>
                </a:solidFill>
                <a:ea typeface="宋体" pitchFamily="2" charset="-122"/>
              </a:rPr>
              <a:t>a manual for evidence-based clinical practice. New York, NY: McGraw-Hill; 2008.</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間接比較：</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最後一類間接性見於沒有直接比較兩個或多個所關注幹預措施的證據時，如考慮</a:t>
            </a:r>
            <a:r>
              <a:rPr lang="en-US" altLang="zh-CN" sz="1200" dirty="0">
                <a:solidFill>
                  <a:schemeClr val="tx1"/>
                </a:solidFill>
                <a:ea typeface="宋体" pitchFamily="2" charset="-122"/>
              </a:rPr>
              <a:t>A </a:t>
            </a:r>
            <a:r>
              <a:rPr lang="zh-CN" altLang="en-US" sz="1200" dirty="0">
                <a:solidFill>
                  <a:schemeClr val="tx1"/>
                </a:solidFill>
                <a:ea typeface="宋体" pitchFamily="2" charset="-122"/>
              </a:rPr>
              <a:t>和</a:t>
            </a:r>
            <a:r>
              <a:rPr lang="en-US" altLang="zh-CN" sz="1200" dirty="0">
                <a:solidFill>
                  <a:schemeClr val="tx1"/>
                </a:solidFill>
                <a:ea typeface="宋体" pitchFamily="2" charset="-122"/>
              </a:rPr>
              <a:t>B </a:t>
            </a:r>
            <a:r>
              <a:rPr lang="zh-CN" altLang="en-US" sz="1200" dirty="0">
                <a:solidFill>
                  <a:schemeClr val="tx1"/>
                </a:solidFill>
                <a:ea typeface="宋体" pitchFamily="2" charset="-122"/>
              </a:rPr>
              <a:t>兩種活性藥物的比較，儘管沒有</a:t>
            </a:r>
            <a:r>
              <a:rPr lang="en-US" altLang="zh-CN" sz="1200" dirty="0">
                <a:solidFill>
                  <a:schemeClr val="tx1"/>
                </a:solidFill>
                <a:ea typeface="宋体" pitchFamily="2" charset="-122"/>
              </a:rPr>
              <a:t>A</a:t>
            </a:r>
            <a:r>
              <a:rPr lang="zh-CN" altLang="en-US" sz="1200" dirty="0">
                <a:solidFill>
                  <a:schemeClr val="tx1"/>
                </a:solidFill>
                <a:ea typeface="宋体" pitchFamily="2" charset="-122"/>
              </a:rPr>
              <a:t>藥和</a:t>
            </a:r>
            <a:r>
              <a:rPr lang="en-US" altLang="zh-CN" sz="1200" dirty="0">
                <a:solidFill>
                  <a:schemeClr val="tx1"/>
                </a:solidFill>
                <a:ea typeface="宋体" pitchFamily="2" charset="-122"/>
              </a:rPr>
              <a:t>B </a:t>
            </a:r>
            <a:r>
              <a:rPr lang="zh-CN" altLang="en-US" sz="1200" dirty="0">
                <a:solidFill>
                  <a:schemeClr val="tx1"/>
                </a:solidFill>
                <a:ea typeface="宋体" pitchFamily="2" charset="-122"/>
              </a:rPr>
              <a:t>藥直接比較的</a:t>
            </a:r>
            <a:r>
              <a:rPr lang="en-US" altLang="zh-CN" sz="1200" dirty="0">
                <a:solidFill>
                  <a:schemeClr val="tx1"/>
                </a:solidFill>
                <a:ea typeface="宋体" pitchFamily="2" charset="-122"/>
              </a:rPr>
              <a:t>RCT</a:t>
            </a:r>
            <a:r>
              <a:rPr lang="zh-CN" altLang="en-US" sz="1200" dirty="0">
                <a:solidFill>
                  <a:schemeClr val="tx1"/>
                </a:solidFill>
                <a:ea typeface="宋体" pitchFamily="2" charset="-122"/>
              </a:rPr>
              <a:t>，但有</a:t>
            </a:r>
            <a:r>
              <a:rPr lang="en-US" altLang="zh-CN" sz="1200" dirty="0">
                <a:solidFill>
                  <a:schemeClr val="tx1"/>
                </a:solidFill>
                <a:ea typeface="宋体" pitchFamily="2" charset="-122"/>
              </a:rPr>
              <a:t>A</a:t>
            </a:r>
            <a:r>
              <a:rPr lang="zh-CN" altLang="en-US" sz="1200" dirty="0">
                <a:solidFill>
                  <a:schemeClr val="tx1"/>
                </a:solidFill>
                <a:ea typeface="宋体" pitchFamily="2" charset="-122"/>
              </a:rPr>
              <a:t>藥與安慰劑比較和</a:t>
            </a:r>
            <a:r>
              <a:rPr lang="en-US" altLang="zh-CN" sz="1200" dirty="0">
                <a:solidFill>
                  <a:schemeClr val="tx1"/>
                </a:solidFill>
                <a:ea typeface="宋体" pitchFamily="2" charset="-122"/>
              </a:rPr>
              <a:t>B</a:t>
            </a:r>
            <a:r>
              <a:rPr lang="zh-CN" altLang="en-US" sz="1200" dirty="0">
                <a:solidFill>
                  <a:schemeClr val="tx1"/>
                </a:solidFill>
                <a:ea typeface="宋体" pitchFamily="2" charset="-122"/>
              </a:rPr>
              <a:t>藥與安慰劑比較的</a:t>
            </a:r>
            <a:r>
              <a:rPr lang="en-US" altLang="zh-CN" sz="1200" dirty="0">
                <a:solidFill>
                  <a:schemeClr val="tx1"/>
                </a:solidFill>
                <a:ea typeface="宋体" pitchFamily="2" charset="-122"/>
              </a:rPr>
              <a:t>RCT</a:t>
            </a:r>
            <a:r>
              <a:rPr lang="zh-CN" altLang="en-US" sz="1200" dirty="0">
                <a:solidFill>
                  <a:schemeClr val="tx1"/>
                </a:solidFill>
                <a:ea typeface="宋体" pitchFamily="2" charset="-122"/>
              </a:rPr>
              <a:t>，這樣的試驗提供了</a:t>
            </a:r>
            <a:r>
              <a:rPr lang="en-US" altLang="zh-CN" sz="1200" dirty="0">
                <a:solidFill>
                  <a:schemeClr val="tx1"/>
                </a:solidFill>
                <a:ea typeface="宋体" pitchFamily="2" charset="-122"/>
              </a:rPr>
              <a:t>A</a:t>
            </a:r>
            <a:r>
              <a:rPr lang="zh-CN" altLang="en-US" sz="1200" dirty="0">
                <a:solidFill>
                  <a:schemeClr val="tx1"/>
                </a:solidFill>
                <a:ea typeface="宋体" pitchFamily="2" charset="-122"/>
              </a:rPr>
              <a:t>藥和</a:t>
            </a:r>
            <a:r>
              <a:rPr lang="en-US" altLang="zh-CN" sz="1200" dirty="0">
                <a:solidFill>
                  <a:schemeClr val="tx1"/>
                </a:solidFill>
                <a:ea typeface="宋体" pitchFamily="2" charset="-122"/>
              </a:rPr>
              <a:t>B</a:t>
            </a:r>
            <a:r>
              <a:rPr lang="zh-CN" altLang="en-US" sz="1200" dirty="0">
                <a:solidFill>
                  <a:schemeClr val="tx1"/>
                </a:solidFill>
                <a:ea typeface="宋体" pitchFamily="2" charset="-122"/>
              </a:rPr>
              <a:t>藥效應量的間接比較，其證據級別低於直接比較</a:t>
            </a:r>
            <a:r>
              <a:rPr lang="en-US" altLang="zh-CN" sz="1200" dirty="0">
                <a:solidFill>
                  <a:schemeClr val="tx1"/>
                </a:solidFill>
                <a:ea typeface="宋体" pitchFamily="2" charset="-122"/>
              </a:rPr>
              <a:t>A</a:t>
            </a:r>
            <a:r>
              <a:rPr lang="zh-CN" altLang="en-US" sz="1200" dirty="0">
                <a:solidFill>
                  <a:schemeClr val="tx1"/>
                </a:solidFill>
                <a:ea typeface="宋体" pitchFamily="2" charset="-122"/>
              </a:rPr>
              <a:t>藥和</a:t>
            </a:r>
            <a:r>
              <a:rPr lang="en-US" altLang="zh-CN" sz="1200" dirty="0">
                <a:solidFill>
                  <a:schemeClr val="tx1"/>
                </a:solidFill>
                <a:ea typeface="宋体" pitchFamily="2" charset="-122"/>
              </a:rPr>
              <a:t>B</a:t>
            </a:r>
            <a:r>
              <a:rPr lang="zh-CN" altLang="en-US" sz="1200" dirty="0">
                <a:solidFill>
                  <a:schemeClr val="tx1"/>
                </a:solidFill>
                <a:ea typeface="宋体" pitchFamily="2" charset="-122"/>
              </a:rPr>
              <a:t>藥的證據，因為間接比較納入了不同的患者人群，一些患者可能比另一些患者對所觀察的藥物更加敏感，此外，診斷的標準在不同試驗中有差異，可能正是這些差異而非幹預措施效果的差異，導致了</a:t>
            </a:r>
            <a:r>
              <a:rPr lang="en-US" altLang="zh-CN" sz="1200" dirty="0">
                <a:solidFill>
                  <a:schemeClr val="tx1"/>
                </a:solidFill>
                <a:ea typeface="宋体" pitchFamily="2" charset="-122"/>
              </a:rPr>
              <a:t>RR</a:t>
            </a:r>
            <a:r>
              <a:rPr lang="zh-CN" altLang="en-US" sz="1200" dirty="0">
                <a:solidFill>
                  <a:schemeClr val="tx1"/>
                </a:solidFill>
                <a:ea typeface="宋体" pitchFamily="2" charset="-122"/>
              </a:rPr>
              <a:t>的變化，間接比較的有效性取決於這樣的假設：試驗設計的諸因素（患者、聯合幹預、結局測量指標）和方法學品質本身的差異不是大到足以導致不同的效應（換言之，幹預措施效應的真正差異解釋了所表現出的全部差異），一些作者稱其為「相似性假設」，是否因為間接比較降低證據級別取決於供選因素（人群、幹預措施、聯合幹預措施、結局和研究方法）解釋或掩蓋效應差異的合理性，對於多個幹預措施間接比較常使用「網狀整合分析</a:t>
            </a:r>
            <a:r>
              <a:rPr lang="en-US" altLang="zh-CN" sz="1200" dirty="0">
                <a:solidFill>
                  <a:schemeClr val="tx1"/>
                </a:solidFill>
                <a:ea typeface="宋体" pitchFamily="2" charset="-122"/>
              </a:rPr>
              <a:t>(Meta-Analysis)</a:t>
            </a:r>
            <a:r>
              <a:rPr lang="zh-CN" altLang="en-US" sz="1200" dirty="0">
                <a:solidFill>
                  <a:schemeClr val="tx1"/>
                </a:solidFill>
                <a:ea typeface="宋体" pitchFamily="2" charset="-122"/>
              </a:rPr>
              <a:t>」的方法進行；</a:t>
            </a: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指南制定者通常需要考慮四類間接性的聯合效應，存在一類以上的間接性問題可能意味著需要將證據品質降低</a:t>
            </a:r>
            <a:r>
              <a:rPr lang="en-US" altLang="zh-CN" sz="1200" dirty="0">
                <a:solidFill>
                  <a:schemeClr val="tx1"/>
                </a:solidFill>
                <a:ea typeface="宋体" pitchFamily="2" charset="-122"/>
              </a:rPr>
              <a:t>2</a:t>
            </a:r>
            <a:r>
              <a:rPr lang="zh-CN" altLang="en-US" sz="1200" dirty="0">
                <a:solidFill>
                  <a:schemeClr val="tx1"/>
                </a:solidFill>
                <a:ea typeface="宋体" pitchFamily="2" charset="-122"/>
              </a:rPr>
              <a:t>級，這一考慮並不是簡單的加法過程，而是確保判斷某個證據是否降級及降幾級的合理性，通常基於替代結果的證據應降低證據級別，而其他類型的間接性將需要進行更仔細的判斷；</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12</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www.gradeworkinggroup.org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MN </a:t>
            </a:r>
            <a:r>
              <a:rPr lang="en-US" altLang="zh-CN" sz="1200" dirty="0" err="1">
                <a:solidFill>
                  <a:schemeClr val="tx1"/>
                </a:solidFill>
                <a:ea typeface="宋体" pitchFamily="2" charset="-122"/>
              </a:rPr>
              <a:t>Lassere,KR</a:t>
            </a:r>
            <a:r>
              <a:rPr lang="en-US" altLang="zh-CN" sz="1200" dirty="0">
                <a:solidFill>
                  <a:schemeClr val="tx1"/>
                </a:solidFill>
                <a:ea typeface="宋体" pitchFamily="2" charset="-122"/>
              </a:rPr>
              <a:t> </a:t>
            </a:r>
            <a:r>
              <a:rPr lang="en-US" altLang="zh-CN" sz="1200" dirty="0" err="1">
                <a:solidFill>
                  <a:schemeClr val="tx1"/>
                </a:solidFill>
                <a:ea typeface="宋体" pitchFamily="2" charset="-122"/>
              </a:rPr>
              <a:t>Johnson.Definitions</a:t>
            </a:r>
            <a:r>
              <a:rPr lang="en-US" altLang="zh-CN" sz="1200" dirty="0">
                <a:solidFill>
                  <a:schemeClr val="tx1"/>
                </a:solidFill>
                <a:ea typeface="宋体" pitchFamily="2" charset="-122"/>
              </a:rPr>
              <a:t> and validation criteria for biomarkers and surrogate endpoints</a:t>
            </a:r>
            <a:r>
              <a:rPr lang="zh-CN" altLang="en-US" sz="1200" dirty="0">
                <a:solidFill>
                  <a:schemeClr val="tx1"/>
                </a:solidFill>
                <a:ea typeface="宋体" pitchFamily="2" charset="-122"/>
              </a:rPr>
              <a:t>：</a:t>
            </a:r>
            <a:r>
              <a:rPr lang="en-US" altLang="zh-CN" sz="1200" dirty="0">
                <a:solidFill>
                  <a:schemeClr val="tx1"/>
                </a:solidFill>
                <a:ea typeface="宋体" pitchFamily="2" charset="-122"/>
              </a:rPr>
              <a:t>development and testing of a quantitative hierarchical levels of evidence </a:t>
            </a:r>
            <a:r>
              <a:rPr lang="en-US" altLang="zh-CN" sz="1200" dirty="0" err="1">
                <a:solidFill>
                  <a:schemeClr val="tx1"/>
                </a:solidFill>
                <a:ea typeface="宋体" pitchFamily="2" charset="-122"/>
              </a:rPr>
              <a:t>schema.《Journal</a:t>
            </a:r>
            <a:r>
              <a:rPr lang="en-US" altLang="zh-CN" sz="1200" dirty="0">
                <a:solidFill>
                  <a:schemeClr val="tx1"/>
                </a:solidFill>
                <a:ea typeface="宋体" pitchFamily="2" charset="-122"/>
              </a:rPr>
              <a:t> of Rheumatology》,2007,34(3)</a:t>
            </a:r>
            <a:r>
              <a:rPr lang="zh-CN" altLang="en-US" sz="1200" dirty="0">
                <a:solidFill>
                  <a:schemeClr val="tx1"/>
                </a:solidFill>
                <a:ea typeface="宋体" pitchFamily="2" charset="-122"/>
              </a:rPr>
              <a:t>：</a:t>
            </a:r>
            <a:r>
              <a:rPr lang="en-US" altLang="zh-CN" sz="1200" dirty="0">
                <a:solidFill>
                  <a:schemeClr val="tx1"/>
                </a:solidFill>
                <a:ea typeface="宋体" pitchFamily="2" charset="-122"/>
              </a:rPr>
              <a:t>607-615</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Australian Government Department of Health and Ageing. Report of the Surrogate to Final Outcome Working Group to the Pharmaceutical </a:t>
            </a:r>
            <a:r>
              <a:rPr lang="en-US" altLang="zh-CN" sz="1200" dirty="0" err="1">
                <a:solidFill>
                  <a:schemeClr val="tx1"/>
                </a:solidFill>
                <a:ea typeface="宋体" pitchFamily="2" charset="-122"/>
              </a:rPr>
              <a:t>Benefi</a:t>
            </a:r>
            <a:r>
              <a:rPr lang="en-US" altLang="zh-CN" sz="1200" dirty="0">
                <a:solidFill>
                  <a:schemeClr val="tx1"/>
                </a:solidFill>
                <a:ea typeface="宋体" pitchFamily="2" charset="-122"/>
              </a:rPr>
              <a:t> </a:t>
            </a:r>
            <a:r>
              <a:rPr lang="en-US" altLang="zh-CN" sz="1200" dirty="0" err="1">
                <a:solidFill>
                  <a:schemeClr val="tx1"/>
                </a:solidFill>
                <a:ea typeface="宋体" pitchFamily="2" charset="-122"/>
              </a:rPr>
              <a:t>ts</a:t>
            </a:r>
            <a:r>
              <a:rPr lang="en-US" altLang="zh-CN" sz="1200" dirty="0">
                <a:solidFill>
                  <a:schemeClr val="tx1"/>
                </a:solidFill>
                <a:ea typeface="宋体" pitchFamily="2" charset="-122"/>
              </a:rPr>
              <a:t> Advisory Committee: a framework for evaluating proposed surrogate measures and their use in submissions to PBAC.2009.</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Bucher H, Kunz R, Cook D, et al. Surrogate </a:t>
            </a:r>
            <a:r>
              <a:rPr lang="en-US" altLang="zh-CN" sz="1200" dirty="0" err="1">
                <a:solidFill>
                  <a:schemeClr val="tx1"/>
                </a:solidFill>
                <a:ea typeface="宋体" pitchFamily="2" charset="-122"/>
              </a:rPr>
              <a:t>outcomes.In</a:t>
            </a:r>
            <a:r>
              <a:rPr lang="en-US" altLang="zh-CN" sz="1200" dirty="0">
                <a:solidFill>
                  <a:schemeClr val="tx1"/>
                </a:solidFill>
                <a:ea typeface="宋体" pitchFamily="2" charset="-122"/>
              </a:rPr>
              <a:t>: </a:t>
            </a:r>
            <a:r>
              <a:rPr lang="en-US" altLang="zh-CN" sz="1200" dirty="0" err="1">
                <a:solidFill>
                  <a:schemeClr val="tx1"/>
                </a:solidFill>
                <a:ea typeface="宋体" pitchFamily="2" charset="-122"/>
              </a:rPr>
              <a:t>Guyatt</a:t>
            </a:r>
            <a:r>
              <a:rPr lang="en-US" altLang="zh-CN" sz="1200" dirty="0">
                <a:solidFill>
                  <a:schemeClr val="tx1"/>
                </a:solidFill>
                <a:ea typeface="宋体" pitchFamily="2" charset="-122"/>
              </a:rPr>
              <a:t> </a:t>
            </a:r>
            <a:r>
              <a:rPr lang="en-US" altLang="zh-CN" sz="1200" dirty="0" err="1">
                <a:solidFill>
                  <a:schemeClr val="tx1"/>
                </a:solidFill>
                <a:ea typeface="宋体" pitchFamily="2" charset="-122"/>
              </a:rPr>
              <a:t>G,Rennie</a:t>
            </a:r>
            <a:r>
              <a:rPr lang="en-US" altLang="zh-CN" sz="1200" dirty="0">
                <a:solidFill>
                  <a:schemeClr val="tx1"/>
                </a:solidFill>
                <a:ea typeface="宋体" pitchFamily="2" charset="-122"/>
              </a:rPr>
              <a:t> D, Meade M, Cook D, editors. The users’ guides to the medical literature: a manual for evidence-based clinical practice. New York, NY: McGraw-Hill; 2008.</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有直接證據時對結果將會更有把握，直接證據是指將關注的幹預措施在關注的患者人群中實施並測量患者重要結局的研究，但當人群、幹預措施或結局不同於所關注的物件時，會考慮間接性，導致證據降級的間接性來源歸納起來主要有以下幾種：</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第一，患者可能與我們關注的患者不同（適用性一詞常用於這類間接性）；</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第二，所研究的幹預措施可能與我們關注的幹預措施不同，有關患者和幹預措施間接性的決策取決於對生物或社會因素差異是否大到可能使效應尺度出現預期的較大差異的考慮；</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第三，結果可能有別於最初設定的結局指標，如基於替代指標的變化反映患者重要結局變化這一假設，進行測量本身不重要的替代指標並據此作為研究依據；</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第四類間接性指發生於臨床醫生必須在未經直接比較的兩種幹預措施間做出選擇時；這種情況下比較治療方案需要特定的統計方法，並根據患者人群、聯合幹預措施、結局測量指標及備選幹預措施試驗方法的差異程度，將證據級別降低</a:t>
            </a:r>
            <a:r>
              <a:rPr lang="en-US" altLang="zh-CN" sz="1200" dirty="0">
                <a:solidFill>
                  <a:schemeClr val="tx1"/>
                </a:solidFill>
                <a:ea typeface="宋体" pitchFamily="2" charset="-122"/>
              </a:rPr>
              <a:t>1</a:t>
            </a:r>
            <a:r>
              <a:rPr lang="zh-CN" altLang="en-US" sz="1200" dirty="0">
                <a:solidFill>
                  <a:schemeClr val="tx1"/>
                </a:solidFill>
                <a:ea typeface="宋体" pitchFamily="2" charset="-122"/>
              </a:rPr>
              <a:t>或</a:t>
            </a:r>
            <a:r>
              <a:rPr lang="en-US" altLang="zh-CN" sz="1200" dirty="0">
                <a:solidFill>
                  <a:schemeClr val="tx1"/>
                </a:solidFill>
                <a:ea typeface="宋体" pitchFamily="2" charset="-122"/>
              </a:rPr>
              <a:t>2</a:t>
            </a:r>
            <a:r>
              <a:rPr lang="zh-CN" altLang="en-US" sz="1200" dirty="0">
                <a:solidFill>
                  <a:schemeClr val="tx1"/>
                </a:solidFill>
                <a:ea typeface="宋体" pitchFamily="2" charset="-122"/>
              </a:rPr>
              <a:t>級；</a:t>
            </a: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人群差異（適用性）：</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第一種類型的間接性包括所關注人群與參與相關研究人群間的差異，如某系統評價可能根據已知的某藥對兒童和成人不同的作用機理，在沒有找到對兒童試驗該藥物的研究時，可能根據對兒童的這一間接證據推論該藥對兒童的效果不如對成人明確；通常不應因人群差異性而降低證據級別，除非有強力理由認為所關注人群與受試人群的生物學差異大到足以使效應尺度</a:t>
            </a:r>
            <a:r>
              <a:rPr lang="en-US" altLang="zh-CN" sz="1200" dirty="0">
                <a:solidFill>
                  <a:schemeClr val="tx1"/>
                </a:solidFill>
                <a:ea typeface="宋体" pitchFamily="2" charset="-122"/>
              </a:rPr>
              <a:t>(RR)</a:t>
            </a:r>
            <a:r>
              <a:rPr lang="zh-CN" altLang="en-US" sz="1200" dirty="0">
                <a:solidFill>
                  <a:schemeClr val="tx1"/>
                </a:solidFill>
                <a:ea typeface="宋体" pitchFamily="2" charset="-122"/>
              </a:rPr>
              <a:t>明顯不同，對於不同研究人群間多數情況下並不會產生很大的極端差異，但有時唯一的療效證據來自動物研究，如大鼠或靈長類動物，通常這時會因間接性而將該證據降低</a:t>
            </a:r>
            <a:r>
              <a:rPr lang="en-US" altLang="zh-CN" sz="1200" dirty="0">
                <a:solidFill>
                  <a:schemeClr val="tx1"/>
                </a:solidFill>
                <a:ea typeface="宋体" pitchFamily="2" charset="-122"/>
              </a:rPr>
              <a:t>2</a:t>
            </a:r>
            <a:r>
              <a:rPr lang="zh-CN" altLang="en-US" sz="1200" dirty="0">
                <a:solidFill>
                  <a:schemeClr val="tx1"/>
                </a:solidFill>
                <a:ea typeface="宋体" pitchFamily="2" charset="-122"/>
              </a:rPr>
              <a:t>級，但對於藥物毒性的研究，儘管用來自動物研究的毒性資料預示人體毒性不一定可靠，但動物毒性證據可能會提供重要提示，其它類型的非人體研究，如有關細菌對抗菌劑（如耐甲氧西林的金黃色葡萄球菌</a:t>
            </a:r>
            <a:r>
              <a:rPr lang="en-US" altLang="zh-CN" sz="1200" dirty="0">
                <a:solidFill>
                  <a:schemeClr val="tx1"/>
                </a:solidFill>
                <a:ea typeface="宋体" pitchFamily="2" charset="-122"/>
              </a:rPr>
              <a:t>(MRSA)</a:t>
            </a:r>
            <a:r>
              <a:rPr lang="zh-CN" altLang="en-US" sz="1200" dirty="0">
                <a:solidFill>
                  <a:schemeClr val="tx1"/>
                </a:solidFill>
                <a:ea typeface="宋体" pitchFamily="2" charset="-122"/>
              </a:rPr>
              <a:t>的產生）耐藥類型變化的實驗室證據，通常會成為高品質證據；</a:t>
            </a: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幹預措施的差異（適用性）：</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如同界定人群那樣，系統評價員將需要在納入標準中清楚地說明所關注的幹預措施以確保只有直接相關的研究合符標準，但是當無法滿足此條件時，例如同一手術過程由專科醫生施行與由社區普通外科醫生施行的效果不同，當沒有找到檢驗在社區醫院開展該過程的研究時，可能會推斷社區普通外科醫生施行的效果與專科醫生不同；另外一個關於診斷的例子是有關直腸鏡檢篩查直腸癌價值的指南，但是作為替代試驗大便隱血檢查的隨機對照試驗</a:t>
            </a:r>
            <a:r>
              <a:rPr lang="en-US" altLang="zh-CN" sz="1200" dirty="0">
                <a:solidFill>
                  <a:schemeClr val="tx1"/>
                </a:solidFill>
                <a:ea typeface="宋体" pitchFamily="2" charset="-122"/>
              </a:rPr>
              <a:t>(RCTs)</a:t>
            </a:r>
            <a:r>
              <a:rPr lang="zh-CN" altLang="en-US" sz="1200" dirty="0">
                <a:solidFill>
                  <a:schemeClr val="tx1"/>
                </a:solidFill>
                <a:ea typeface="宋体" pitchFamily="2" charset="-122"/>
              </a:rPr>
              <a:t>顯示接受相關幹預人群的直腸癌死亡率也降低，這種情況下證據級別是否需要降低則值得討論；其他複雜幹預措施也如此，如康復項目、公共衛生幹預措施等，不同實施環境可能會有重大差異，這種差異可能削弱結論的適用性，但是目標人群、幹預措施與研究中的人群、幹預措施完全一致的情況極少發生且常常不必要，只有當認為差異足以能導致結果不同時，才考慮降低證據級別；</a:t>
            </a: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結果測量的差異（替代結果）：</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GRADE</a:t>
            </a:r>
            <a:r>
              <a:rPr lang="zh-CN" altLang="en-US" sz="1200" dirty="0">
                <a:solidFill>
                  <a:schemeClr val="tx1"/>
                </a:solidFill>
                <a:ea typeface="宋体" pitchFamily="2" charset="-122"/>
              </a:rPr>
              <a:t>系統明確指出進行系統評價和制定實踐指南都應該始於定義每一感興趣的重要結果，如果研究已測量所關注幹預措施對相關結果的影響，但該結果不同於那些最初（設定的）對患者的重要結果，使用替補或替代終點指標來取代所關注的患者重要結果，預期結果和測量結果間的差異，是導致證據降級的間接性來源之一，下表列出了一些在當前臨床研究中常見的替代指標，</a:t>
            </a:r>
            <a:r>
              <a:rPr lang="en-US" altLang="zh-CN" sz="1200" dirty="0">
                <a:solidFill>
                  <a:schemeClr val="tx1"/>
                </a:solidFill>
                <a:ea typeface="宋体" pitchFamily="2" charset="-122"/>
              </a:rPr>
              <a:t>GRADE</a:t>
            </a:r>
            <a:r>
              <a:rPr lang="zh-CN" altLang="en-US" sz="1200" dirty="0">
                <a:solidFill>
                  <a:schemeClr val="tx1"/>
                </a:solidFill>
                <a:ea typeface="宋体" pitchFamily="2" charset="-122"/>
              </a:rPr>
              <a:t>指南例子顯示了患者重要結果和替代結果用於終末期腎功衰竭患者的鈣與磷酸鹽代謝紊亂的邏輯關係，高磷酸鹽血症與下列情況有關：骨脆性和隨之發生的骨折，軟組織鈣化及相關疼痛，冠狀動脈鈣化及相關心肌梗死，及可能的死亡增加，這些不良結局是治療鈣</a:t>
            </a:r>
            <a:r>
              <a:rPr lang="en-US" altLang="zh-CN" sz="1200" dirty="0">
                <a:solidFill>
                  <a:schemeClr val="tx1"/>
                </a:solidFill>
                <a:ea typeface="宋体" pitchFamily="2" charset="-122"/>
              </a:rPr>
              <a:t>/</a:t>
            </a:r>
            <a:r>
              <a:rPr lang="zh-CN" altLang="en-US" sz="1200" dirty="0">
                <a:solidFill>
                  <a:schemeClr val="tx1"/>
                </a:solidFill>
                <a:ea typeface="宋体" pitchFamily="2" charset="-122"/>
              </a:rPr>
              <a:t>磷酸鹽異常的重要終點，然而當備選治療幹預措施的</a:t>
            </a:r>
            <a:r>
              <a:rPr lang="en-US" altLang="zh-CN" sz="1200" dirty="0">
                <a:solidFill>
                  <a:schemeClr val="tx1"/>
                </a:solidFill>
                <a:ea typeface="宋体" pitchFamily="2" charset="-122"/>
              </a:rPr>
              <a:t>RCT</a:t>
            </a:r>
            <a:r>
              <a:rPr lang="zh-CN" altLang="en-US" sz="1200" dirty="0">
                <a:solidFill>
                  <a:schemeClr val="tx1"/>
                </a:solidFill>
                <a:ea typeface="宋体" pitchFamily="2" charset="-122"/>
              </a:rPr>
              <a:t>集中於測量鈣</a:t>
            </a:r>
            <a:r>
              <a:rPr lang="en-US" altLang="zh-CN" sz="1200" dirty="0">
                <a:solidFill>
                  <a:schemeClr val="tx1"/>
                </a:solidFill>
                <a:ea typeface="宋体" pitchFamily="2" charset="-122"/>
              </a:rPr>
              <a:t>/</a:t>
            </a:r>
            <a:r>
              <a:rPr lang="zh-CN" altLang="en-US" sz="1200" dirty="0">
                <a:solidFill>
                  <a:schemeClr val="tx1"/>
                </a:solidFill>
                <a:ea typeface="宋体" pitchFamily="2" charset="-122"/>
              </a:rPr>
              <a:t>磷酸鹽的代謝這一替代結果時會使證據品質降低</a:t>
            </a:r>
            <a:r>
              <a:rPr lang="en-US" altLang="zh-CN" sz="1200" dirty="0">
                <a:solidFill>
                  <a:schemeClr val="tx1"/>
                </a:solidFill>
                <a:ea typeface="宋体" pitchFamily="2" charset="-122"/>
              </a:rPr>
              <a:t>1</a:t>
            </a:r>
            <a:r>
              <a:rPr lang="zh-CN" altLang="en-US" sz="1200" dirty="0">
                <a:solidFill>
                  <a:schemeClr val="tx1"/>
                </a:solidFill>
                <a:ea typeface="宋体" pitchFamily="2" charset="-122"/>
              </a:rPr>
              <a:t>或甚至</a:t>
            </a:r>
            <a:r>
              <a:rPr lang="en-US" altLang="zh-CN" sz="1200" dirty="0">
                <a:solidFill>
                  <a:schemeClr val="tx1"/>
                </a:solidFill>
                <a:ea typeface="宋体" pitchFamily="2" charset="-122"/>
              </a:rPr>
              <a:t>2</a:t>
            </a:r>
            <a:r>
              <a:rPr lang="zh-CN" altLang="en-US" sz="1200" dirty="0">
                <a:solidFill>
                  <a:schemeClr val="tx1"/>
                </a:solidFill>
                <a:ea typeface="宋体" pitchFamily="2" charset="-122"/>
              </a:rPr>
              <a:t>級；考慮生物學、機制和疾病自然史有助於間接性的判斷，例如，在假定的因果關係中，更接近負面結果的替代結果是冠狀動脈鈣化（對心肌梗死而言）、骨密度（對骨折而言）和軟組織鈣化（對疼痛而言），而鈣和磷酸鹽濃度更加遠離患者重要終點事件，因存在嚴重的間接性應將證據降低</a:t>
            </a:r>
            <a:r>
              <a:rPr lang="en-US" altLang="zh-CN" sz="1200" dirty="0">
                <a:solidFill>
                  <a:schemeClr val="tx1"/>
                </a:solidFill>
                <a:ea typeface="宋体" pitchFamily="2" charset="-122"/>
              </a:rPr>
              <a:t>2</a:t>
            </a:r>
            <a:r>
              <a:rPr lang="zh-CN" altLang="en-US" sz="1200" dirty="0">
                <a:solidFill>
                  <a:schemeClr val="tx1"/>
                </a:solidFill>
                <a:ea typeface="宋体" pitchFamily="2" charset="-122"/>
              </a:rPr>
              <a:t>級；一些組織制定的評價某個替代結果「有效性」的體系發現，只有當</a:t>
            </a:r>
            <a:r>
              <a:rPr lang="en-US" altLang="zh-CN" sz="1200" dirty="0">
                <a:solidFill>
                  <a:schemeClr val="tx1"/>
                </a:solidFill>
                <a:ea typeface="宋体" pitchFamily="2" charset="-122"/>
              </a:rPr>
              <a:t>RCT</a:t>
            </a:r>
            <a:r>
              <a:rPr lang="zh-CN" altLang="en-US" sz="1200" dirty="0">
                <a:solidFill>
                  <a:schemeClr val="tx1"/>
                </a:solidFill>
                <a:ea typeface="宋体" pitchFamily="2" charset="-122"/>
              </a:rPr>
              <a:t>中替代結果與患者重要結果間的關聯很強或多次出現時，來自替代結果的證據才可信，當考慮是否因結果的間接性而降低證據級別時，系統評價者和指南制定者可參考這些體系；</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Australian Government Department of Health and Ageing. Report of the Surrogate to Final Outcome Working Group to the Pharmaceutical </a:t>
            </a:r>
            <a:r>
              <a:rPr lang="en-US" altLang="zh-CN" sz="1200" dirty="0" err="1">
                <a:solidFill>
                  <a:schemeClr val="tx1"/>
                </a:solidFill>
                <a:ea typeface="宋体" pitchFamily="2" charset="-122"/>
              </a:rPr>
              <a:t>Benefi</a:t>
            </a:r>
            <a:r>
              <a:rPr lang="en-US" altLang="zh-CN" sz="1200" dirty="0">
                <a:solidFill>
                  <a:schemeClr val="tx1"/>
                </a:solidFill>
                <a:ea typeface="宋体" pitchFamily="2" charset="-122"/>
              </a:rPr>
              <a:t> </a:t>
            </a:r>
            <a:r>
              <a:rPr lang="en-US" altLang="zh-CN" sz="1200" dirty="0" err="1">
                <a:solidFill>
                  <a:schemeClr val="tx1"/>
                </a:solidFill>
                <a:ea typeface="宋体" pitchFamily="2" charset="-122"/>
              </a:rPr>
              <a:t>ts</a:t>
            </a:r>
            <a:r>
              <a:rPr lang="en-US" altLang="zh-CN" sz="1200" dirty="0">
                <a:solidFill>
                  <a:schemeClr val="tx1"/>
                </a:solidFill>
                <a:ea typeface="宋体" pitchFamily="2" charset="-122"/>
              </a:rPr>
              <a:t> Advisory Committee: a framework for evaluating proposed surrogate measures and their use in submissions to PBAC.2009.</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Bucher H, Kunz R, Cook D, et al. Surrogate </a:t>
            </a:r>
            <a:r>
              <a:rPr lang="en-US" altLang="zh-CN" sz="1200" dirty="0" err="1">
                <a:solidFill>
                  <a:schemeClr val="tx1"/>
                </a:solidFill>
                <a:ea typeface="宋体" pitchFamily="2" charset="-122"/>
              </a:rPr>
              <a:t>outcomes.In:Guyatt</a:t>
            </a:r>
            <a:r>
              <a:rPr lang="en-US" altLang="zh-CN" sz="1200" dirty="0">
                <a:solidFill>
                  <a:schemeClr val="tx1"/>
                </a:solidFill>
                <a:ea typeface="宋体" pitchFamily="2" charset="-122"/>
              </a:rPr>
              <a:t> </a:t>
            </a:r>
            <a:r>
              <a:rPr lang="en-US" altLang="zh-CN" sz="1200" dirty="0" err="1">
                <a:solidFill>
                  <a:schemeClr val="tx1"/>
                </a:solidFill>
                <a:ea typeface="宋体" pitchFamily="2" charset="-122"/>
              </a:rPr>
              <a:t>G,Rennie</a:t>
            </a:r>
            <a:r>
              <a:rPr lang="en-US" altLang="zh-CN" sz="1200" dirty="0">
                <a:solidFill>
                  <a:schemeClr val="tx1"/>
                </a:solidFill>
                <a:ea typeface="宋体" pitchFamily="2" charset="-122"/>
              </a:rPr>
              <a:t> D, Meade M, Cook D, editors. The users’ guides to the medical literature</a:t>
            </a:r>
            <a:r>
              <a:rPr lang="zh-CN" altLang="en-US" sz="1200" dirty="0">
                <a:solidFill>
                  <a:schemeClr val="tx1"/>
                </a:solidFill>
                <a:ea typeface="宋体" pitchFamily="2" charset="-122"/>
              </a:rPr>
              <a:t>：</a:t>
            </a:r>
            <a:r>
              <a:rPr lang="en-US" altLang="zh-CN" sz="1200" dirty="0">
                <a:solidFill>
                  <a:schemeClr val="tx1"/>
                </a:solidFill>
                <a:ea typeface="宋体" pitchFamily="2" charset="-122"/>
              </a:rPr>
              <a:t>a manual for evidence-based clinical practice. New York, NY: McGraw-Hill; 2008.</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間接比較：</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最後一類間接性見於沒有直接比較兩個或多個所關注幹預措施的證據時，如考慮</a:t>
            </a:r>
            <a:r>
              <a:rPr lang="en-US" altLang="zh-CN" sz="1200" dirty="0">
                <a:solidFill>
                  <a:schemeClr val="tx1"/>
                </a:solidFill>
                <a:ea typeface="宋体" pitchFamily="2" charset="-122"/>
              </a:rPr>
              <a:t>A </a:t>
            </a:r>
            <a:r>
              <a:rPr lang="zh-CN" altLang="en-US" sz="1200" dirty="0">
                <a:solidFill>
                  <a:schemeClr val="tx1"/>
                </a:solidFill>
                <a:ea typeface="宋体" pitchFamily="2" charset="-122"/>
              </a:rPr>
              <a:t>和</a:t>
            </a:r>
            <a:r>
              <a:rPr lang="en-US" altLang="zh-CN" sz="1200" dirty="0">
                <a:solidFill>
                  <a:schemeClr val="tx1"/>
                </a:solidFill>
                <a:ea typeface="宋体" pitchFamily="2" charset="-122"/>
              </a:rPr>
              <a:t>B </a:t>
            </a:r>
            <a:r>
              <a:rPr lang="zh-CN" altLang="en-US" sz="1200" dirty="0">
                <a:solidFill>
                  <a:schemeClr val="tx1"/>
                </a:solidFill>
                <a:ea typeface="宋体" pitchFamily="2" charset="-122"/>
              </a:rPr>
              <a:t>兩種活性藥物的比較，儘管沒有</a:t>
            </a:r>
            <a:r>
              <a:rPr lang="en-US" altLang="zh-CN" sz="1200" dirty="0">
                <a:solidFill>
                  <a:schemeClr val="tx1"/>
                </a:solidFill>
                <a:ea typeface="宋体" pitchFamily="2" charset="-122"/>
              </a:rPr>
              <a:t>A</a:t>
            </a:r>
            <a:r>
              <a:rPr lang="zh-CN" altLang="en-US" sz="1200" dirty="0">
                <a:solidFill>
                  <a:schemeClr val="tx1"/>
                </a:solidFill>
                <a:ea typeface="宋体" pitchFamily="2" charset="-122"/>
              </a:rPr>
              <a:t>藥和</a:t>
            </a:r>
            <a:r>
              <a:rPr lang="en-US" altLang="zh-CN" sz="1200" dirty="0">
                <a:solidFill>
                  <a:schemeClr val="tx1"/>
                </a:solidFill>
                <a:ea typeface="宋体" pitchFamily="2" charset="-122"/>
              </a:rPr>
              <a:t>B </a:t>
            </a:r>
            <a:r>
              <a:rPr lang="zh-CN" altLang="en-US" sz="1200" dirty="0">
                <a:solidFill>
                  <a:schemeClr val="tx1"/>
                </a:solidFill>
                <a:ea typeface="宋体" pitchFamily="2" charset="-122"/>
              </a:rPr>
              <a:t>藥直接比較的</a:t>
            </a:r>
            <a:r>
              <a:rPr lang="en-US" altLang="zh-CN" sz="1200" dirty="0">
                <a:solidFill>
                  <a:schemeClr val="tx1"/>
                </a:solidFill>
                <a:ea typeface="宋体" pitchFamily="2" charset="-122"/>
              </a:rPr>
              <a:t>RCT</a:t>
            </a:r>
            <a:r>
              <a:rPr lang="zh-CN" altLang="en-US" sz="1200" dirty="0">
                <a:solidFill>
                  <a:schemeClr val="tx1"/>
                </a:solidFill>
                <a:ea typeface="宋体" pitchFamily="2" charset="-122"/>
              </a:rPr>
              <a:t>，但有</a:t>
            </a:r>
            <a:r>
              <a:rPr lang="en-US" altLang="zh-CN" sz="1200" dirty="0">
                <a:solidFill>
                  <a:schemeClr val="tx1"/>
                </a:solidFill>
                <a:ea typeface="宋体" pitchFamily="2" charset="-122"/>
              </a:rPr>
              <a:t>A</a:t>
            </a:r>
            <a:r>
              <a:rPr lang="zh-CN" altLang="en-US" sz="1200" dirty="0">
                <a:solidFill>
                  <a:schemeClr val="tx1"/>
                </a:solidFill>
                <a:ea typeface="宋体" pitchFamily="2" charset="-122"/>
              </a:rPr>
              <a:t>藥與安慰劑比較和</a:t>
            </a:r>
            <a:r>
              <a:rPr lang="en-US" altLang="zh-CN" sz="1200" dirty="0">
                <a:solidFill>
                  <a:schemeClr val="tx1"/>
                </a:solidFill>
                <a:ea typeface="宋体" pitchFamily="2" charset="-122"/>
              </a:rPr>
              <a:t>B</a:t>
            </a:r>
            <a:r>
              <a:rPr lang="zh-CN" altLang="en-US" sz="1200" dirty="0">
                <a:solidFill>
                  <a:schemeClr val="tx1"/>
                </a:solidFill>
                <a:ea typeface="宋体" pitchFamily="2" charset="-122"/>
              </a:rPr>
              <a:t>藥與安慰劑比較的</a:t>
            </a:r>
            <a:r>
              <a:rPr lang="en-US" altLang="zh-CN" sz="1200" dirty="0">
                <a:solidFill>
                  <a:schemeClr val="tx1"/>
                </a:solidFill>
                <a:ea typeface="宋体" pitchFamily="2" charset="-122"/>
              </a:rPr>
              <a:t>RCT</a:t>
            </a:r>
            <a:r>
              <a:rPr lang="zh-CN" altLang="en-US" sz="1200" dirty="0">
                <a:solidFill>
                  <a:schemeClr val="tx1"/>
                </a:solidFill>
                <a:ea typeface="宋体" pitchFamily="2" charset="-122"/>
              </a:rPr>
              <a:t>，這樣的試驗提供了</a:t>
            </a:r>
            <a:r>
              <a:rPr lang="en-US" altLang="zh-CN" sz="1200" dirty="0">
                <a:solidFill>
                  <a:schemeClr val="tx1"/>
                </a:solidFill>
                <a:ea typeface="宋体" pitchFamily="2" charset="-122"/>
              </a:rPr>
              <a:t>A</a:t>
            </a:r>
            <a:r>
              <a:rPr lang="zh-CN" altLang="en-US" sz="1200" dirty="0">
                <a:solidFill>
                  <a:schemeClr val="tx1"/>
                </a:solidFill>
                <a:ea typeface="宋体" pitchFamily="2" charset="-122"/>
              </a:rPr>
              <a:t>藥和</a:t>
            </a:r>
            <a:r>
              <a:rPr lang="en-US" altLang="zh-CN" sz="1200" dirty="0">
                <a:solidFill>
                  <a:schemeClr val="tx1"/>
                </a:solidFill>
                <a:ea typeface="宋体" pitchFamily="2" charset="-122"/>
              </a:rPr>
              <a:t>B</a:t>
            </a:r>
            <a:r>
              <a:rPr lang="zh-CN" altLang="en-US" sz="1200" dirty="0">
                <a:solidFill>
                  <a:schemeClr val="tx1"/>
                </a:solidFill>
                <a:ea typeface="宋体" pitchFamily="2" charset="-122"/>
              </a:rPr>
              <a:t>藥效應量的間接比較，其證據級別低於直接比較</a:t>
            </a:r>
            <a:r>
              <a:rPr lang="en-US" altLang="zh-CN" sz="1200" dirty="0">
                <a:solidFill>
                  <a:schemeClr val="tx1"/>
                </a:solidFill>
                <a:ea typeface="宋体" pitchFamily="2" charset="-122"/>
              </a:rPr>
              <a:t>A</a:t>
            </a:r>
            <a:r>
              <a:rPr lang="zh-CN" altLang="en-US" sz="1200" dirty="0">
                <a:solidFill>
                  <a:schemeClr val="tx1"/>
                </a:solidFill>
                <a:ea typeface="宋体" pitchFamily="2" charset="-122"/>
              </a:rPr>
              <a:t>藥和</a:t>
            </a:r>
            <a:r>
              <a:rPr lang="en-US" altLang="zh-CN" sz="1200" dirty="0">
                <a:solidFill>
                  <a:schemeClr val="tx1"/>
                </a:solidFill>
                <a:ea typeface="宋体" pitchFamily="2" charset="-122"/>
              </a:rPr>
              <a:t>B</a:t>
            </a:r>
            <a:r>
              <a:rPr lang="zh-CN" altLang="en-US" sz="1200" dirty="0">
                <a:solidFill>
                  <a:schemeClr val="tx1"/>
                </a:solidFill>
                <a:ea typeface="宋体" pitchFamily="2" charset="-122"/>
              </a:rPr>
              <a:t>藥的證據，因為間接比較納入了不同的患者人群，一些患者可能比另一些患者對所觀察的藥物更加敏感，此外，診斷的標準在不同試驗中有差異，可能正是這些差異而非幹預措施效果的差異，導致了</a:t>
            </a:r>
            <a:r>
              <a:rPr lang="en-US" altLang="zh-CN" sz="1200" dirty="0">
                <a:solidFill>
                  <a:schemeClr val="tx1"/>
                </a:solidFill>
                <a:ea typeface="宋体" pitchFamily="2" charset="-122"/>
              </a:rPr>
              <a:t>RR</a:t>
            </a:r>
            <a:r>
              <a:rPr lang="zh-CN" altLang="en-US" sz="1200" dirty="0">
                <a:solidFill>
                  <a:schemeClr val="tx1"/>
                </a:solidFill>
                <a:ea typeface="宋体" pitchFamily="2" charset="-122"/>
              </a:rPr>
              <a:t>的變化，間接比較的有效性取決於這樣的假設：試驗設計的諸因素（患者、聯合幹預、結局測量指標）和方法學品質本身的差異不是大到足以導致不同的效應（換言之，幹預措施效應的真正差異解釋了所表現出的全部差異），一些作者稱其為「相似性假設」，是否因為間接比較降低證據級別取決於供選因素（人群、幹預措施、聯合幹預措施、結局和研究方法）解釋或掩蓋效應差異的合理性，對於多個幹預措施間接比較常使用「網狀整合分析</a:t>
            </a:r>
            <a:r>
              <a:rPr lang="en-US" altLang="zh-CN" sz="1200" dirty="0">
                <a:solidFill>
                  <a:schemeClr val="tx1"/>
                </a:solidFill>
                <a:ea typeface="宋体" pitchFamily="2" charset="-122"/>
              </a:rPr>
              <a:t>(Meta-Analysis)</a:t>
            </a:r>
            <a:r>
              <a:rPr lang="zh-CN" altLang="en-US" sz="1200" dirty="0">
                <a:solidFill>
                  <a:schemeClr val="tx1"/>
                </a:solidFill>
                <a:ea typeface="宋体" pitchFamily="2" charset="-122"/>
              </a:rPr>
              <a:t>」的方法進行；</a:t>
            </a: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指南制定者通常需要考慮四類間接性的聯合效應，存在一類以上的間接性問題可能意味著需要將證據品質降低</a:t>
            </a:r>
            <a:r>
              <a:rPr lang="en-US" altLang="zh-CN" sz="1200" dirty="0">
                <a:solidFill>
                  <a:schemeClr val="tx1"/>
                </a:solidFill>
                <a:ea typeface="宋体" pitchFamily="2" charset="-122"/>
              </a:rPr>
              <a:t>2</a:t>
            </a:r>
            <a:r>
              <a:rPr lang="zh-CN" altLang="en-US" sz="1200" dirty="0">
                <a:solidFill>
                  <a:schemeClr val="tx1"/>
                </a:solidFill>
                <a:ea typeface="宋体" pitchFamily="2" charset="-122"/>
              </a:rPr>
              <a:t>級，這一考慮並不是簡單的加法過程，而是確保判斷某個證據是否降級及降幾級的合理性，通常基於替代結果的證據應降低證據級別，而其他類型的間接性將需要進行更仔細的判斷；</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13</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rPr>
              <a:t>www.gradeworkinggroup.org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FF0000"/>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MN </a:t>
            </a:r>
            <a:r>
              <a:rPr lang="en-US" altLang="zh-CN" sz="1200" dirty="0" err="1">
                <a:solidFill>
                  <a:schemeClr val="tx1"/>
                </a:solidFill>
                <a:ea typeface="宋体" pitchFamily="2" charset="-122"/>
              </a:rPr>
              <a:t>Lassere,KR</a:t>
            </a:r>
            <a:r>
              <a:rPr lang="en-US" altLang="zh-CN" sz="1200" dirty="0">
                <a:solidFill>
                  <a:schemeClr val="tx1"/>
                </a:solidFill>
                <a:ea typeface="宋体" pitchFamily="2" charset="-122"/>
              </a:rPr>
              <a:t> </a:t>
            </a:r>
            <a:r>
              <a:rPr lang="en-US" altLang="zh-CN" sz="1200" dirty="0" err="1">
                <a:solidFill>
                  <a:schemeClr val="tx1"/>
                </a:solidFill>
                <a:ea typeface="宋体" pitchFamily="2" charset="-122"/>
              </a:rPr>
              <a:t>Johnson.Definitions</a:t>
            </a:r>
            <a:r>
              <a:rPr lang="en-US" altLang="zh-CN" sz="1200" dirty="0">
                <a:solidFill>
                  <a:schemeClr val="tx1"/>
                </a:solidFill>
                <a:ea typeface="宋体" pitchFamily="2" charset="-122"/>
              </a:rPr>
              <a:t> and validation criteria for biomarkers and surrogate endpoints</a:t>
            </a:r>
            <a:r>
              <a:rPr lang="zh-CN" altLang="en-US" sz="1200" dirty="0">
                <a:solidFill>
                  <a:schemeClr val="tx1"/>
                </a:solidFill>
                <a:ea typeface="宋体" pitchFamily="2" charset="-122"/>
              </a:rPr>
              <a:t>：</a:t>
            </a:r>
            <a:r>
              <a:rPr lang="en-US" altLang="zh-CN" sz="1200" dirty="0">
                <a:solidFill>
                  <a:schemeClr val="tx1"/>
                </a:solidFill>
                <a:ea typeface="宋体" pitchFamily="2" charset="-122"/>
              </a:rPr>
              <a:t>development and testing of a quantitative hierarchical levels of evidence </a:t>
            </a:r>
            <a:r>
              <a:rPr lang="en-US" altLang="zh-CN" sz="1200" dirty="0" err="1">
                <a:solidFill>
                  <a:schemeClr val="tx1"/>
                </a:solidFill>
                <a:ea typeface="宋体" pitchFamily="2" charset="-122"/>
              </a:rPr>
              <a:t>schema.《Journal</a:t>
            </a:r>
            <a:r>
              <a:rPr lang="en-US" altLang="zh-CN" sz="1200" dirty="0">
                <a:solidFill>
                  <a:schemeClr val="tx1"/>
                </a:solidFill>
                <a:ea typeface="宋体" pitchFamily="2" charset="-122"/>
              </a:rPr>
              <a:t> of Rheumatology》,2007,34(3)</a:t>
            </a:r>
            <a:r>
              <a:rPr lang="zh-CN" altLang="en-US" sz="1200" dirty="0">
                <a:solidFill>
                  <a:schemeClr val="tx1"/>
                </a:solidFill>
                <a:ea typeface="宋体" pitchFamily="2" charset="-122"/>
              </a:rPr>
              <a:t>：</a:t>
            </a:r>
            <a:r>
              <a:rPr lang="en-US" altLang="zh-CN" sz="1200" dirty="0">
                <a:solidFill>
                  <a:schemeClr val="tx1"/>
                </a:solidFill>
                <a:ea typeface="宋体" pitchFamily="2" charset="-122"/>
              </a:rPr>
              <a:t>607-615</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Australian Government Department of Health and Ageing. Report of the Surrogate to Final Outcome Working Group to the Pharmaceutical </a:t>
            </a:r>
            <a:r>
              <a:rPr lang="en-US" altLang="zh-CN" sz="1200" dirty="0" err="1">
                <a:solidFill>
                  <a:schemeClr val="tx1"/>
                </a:solidFill>
                <a:ea typeface="宋体" pitchFamily="2" charset="-122"/>
              </a:rPr>
              <a:t>Benefi</a:t>
            </a:r>
            <a:r>
              <a:rPr lang="en-US" altLang="zh-CN" sz="1200" dirty="0">
                <a:solidFill>
                  <a:schemeClr val="tx1"/>
                </a:solidFill>
                <a:ea typeface="宋体" pitchFamily="2" charset="-122"/>
              </a:rPr>
              <a:t> </a:t>
            </a:r>
            <a:r>
              <a:rPr lang="en-US" altLang="zh-CN" sz="1200" dirty="0" err="1">
                <a:solidFill>
                  <a:schemeClr val="tx1"/>
                </a:solidFill>
                <a:ea typeface="宋体" pitchFamily="2" charset="-122"/>
              </a:rPr>
              <a:t>ts</a:t>
            </a:r>
            <a:r>
              <a:rPr lang="en-US" altLang="zh-CN" sz="1200" dirty="0">
                <a:solidFill>
                  <a:schemeClr val="tx1"/>
                </a:solidFill>
                <a:ea typeface="宋体" pitchFamily="2" charset="-122"/>
              </a:rPr>
              <a:t> Advisory Committee: a framework for evaluating proposed surrogate measures and their use in submissions to PBAC.2009.</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Bucher H, Kunz R, Cook D, et al. Surrogate </a:t>
            </a:r>
            <a:r>
              <a:rPr lang="en-US" altLang="zh-CN" sz="1200" dirty="0" err="1">
                <a:solidFill>
                  <a:schemeClr val="tx1"/>
                </a:solidFill>
                <a:ea typeface="宋体" pitchFamily="2" charset="-122"/>
              </a:rPr>
              <a:t>outcomes.In</a:t>
            </a:r>
            <a:r>
              <a:rPr lang="en-US" altLang="zh-CN" sz="1200" dirty="0">
                <a:solidFill>
                  <a:schemeClr val="tx1"/>
                </a:solidFill>
                <a:ea typeface="宋体" pitchFamily="2" charset="-122"/>
              </a:rPr>
              <a:t>: </a:t>
            </a:r>
            <a:r>
              <a:rPr lang="en-US" altLang="zh-CN" sz="1200" dirty="0" err="1">
                <a:solidFill>
                  <a:schemeClr val="tx1"/>
                </a:solidFill>
                <a:ea typeface="宋体" pitchFamily="2" charset="-122"/>
              </a:rPr>
              <a:t>Guyatt</a:t>
            </a:r>
            <a:r>
              <a:rPr lang="en-US" altLang="zh-CN" sz="1200" dirty="0">
                <a:solidFill>
                  <a:schemeClr val="tx1"/>
                </a:solidFill>
                <a:ea typeface="宋体" pitchFamily="2" charset="-122"/>
              </a:rPr>
              <a:t> </a:t>
            </a:r>
            <a:r>
              <a:rPr lang="en-US" altLang="zh-CN" sz="1200" dirty="0" err="1">
                <a:solidFill>
                  <a:schemeClr val="tx1"/>
                </a:solidFill>
                <a:ea typeface="宋体" pitchFamily="2" charset="-122"/>
              </a:rPr>
              <a:t>G,Rennie</a:t>
            </a:r>
            <a:r>
              <a:rPr lang="en-US" altLang="zh-CN" sz="1200" dirty="0">
                <a:solidFill>
                  <a:schemeClr val="tx1"/>
                </a:solidFill>
                <a:ea typeface="宋体" pitchFamily="2" charset="-122"/>
              </a:rPr>
              <a:t> D, Meade M, Cook D, editors. The users’ guides to the medical literature: a manual for evidence-based clinical practice. New York, NY: McGraw-Hill; 2008.</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有直接證據時對結果將會更有把握，直接證據是指將關注的幹預措施在關注的患者人群中實施並測量患者重要結局的研究，但當人群、幹預措施或結局不同於所關注的物件時，會考慮間接性，導致證據降級的間接性來源歸納起來主要有以下幾種：</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第一，患者可能與我們關注的患者不同（適用性一詞常用於這類間接性）；</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第二，所研究的幹預措施可能與我們關注的幹預措施不同，有關患者和幹預措施間接性的決策取決於對生物或社會因素差異是否大到可能使效應尺度出現預期的較大差異的考慮；</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第三，結果可能有別於最初設定的結局指標，如基於替代指標的變化反映患者重要結局變化這一假設，進行測量本身不重要的替代指標並據此作為研究依據；</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第四類間接性指發生於臨床醫生必須在未經直接比較的兩種幹預措施間做出選擇時；這種情況下比較治療方案需要特定的統計方法，並根據患者人群、聯合幹預措施、結局測量指標及備選幹預措施試驗方法的差異程度，將證據級別降低</a:t>
            </a:r>
            <a:r>
              <a:rPr lang="en-US" altLang="zh-CN" sz="1200" dirty="0">
                <a:solidFill>
                  <a:schemeClr val="tx1"/>
                </a:solidFill>
                <a:ea typeface="宋体" pitchFamily="2" charset="-122"/>
              </a:rPr>
              <a:t>1</a:t>
            </a:r>
            <a:r>
              <a:rPr lang="zh-CN" altLang="en-US" sz="1200" dirty="0">
                <a:solidFill>
                  <a:schemeClr val="tx1"/>
                </a:solidFill>
                <a:ea typeface="宋体" pitchFamily="2" charset="-122"/>
              </a:rPr>
              <a:t>或</a:t>
            </a:r>
            <a:r>
              <a:rPr lang="en-US" altLang="zh-CN" sz="1200" dirty="0">
                <a:solidFill>
                  <a:schemeClr val="tx1"/>
                </a:solidFill>
                <a:ea typeface="宋体" pitchFamily="2" charset="-122"/>
              </a:rPr>
              <a:t>2</a:t>
            </a:r>
            <a:r>
              <a:rPr lang="zh-CN" altLang="en-US" sz="1200" dirty="0">
                <a:solidFill>
                  <a:schemeClr val="tx1"/>
                </a:solidFill>
                <a:ea typeface="宋体" pitchFamily="2" charset="-122"/>
              </a:rPr>
              <a:t>級；</a:t>
            </a: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人群差異（適用性）：</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第一種類型的間接性包括所關注人群與參與相關研究人群間的差異，如某系統評價可能根據已知的某藥對兒童和成人不同的作用機理，在沒有找到對兒童試驗該藥物的研究時，可能根據對兒童的這一間接證據推論該藥對兒童的效果不如對成人明確；通常不應因人群差異性而降低證據級別，除非有強力理由認為所關注人群與受試人群的生物學差異大到足以使效應尺度</a:t>
            </a:r>
            <a:r>
              <a:rPr lang="en-US" altLang="zh-CN" sz="1200" dirty="0">
                <a:solidFill>
                  <a:schemeClr val="tx1"/>
                </a:solidFill>
                <a:ea typeface="宋体" pitchFamily="2" charset="-122"/>
              </a:rPr>
              <a:t>(RR)</a:t>
            </a:r>
            <a:r>
              <a:rPr lang="zh-CN" altLang="en-US" sz="1200" dirty="0">
                <a:solidFill>
                  <a:schemeClr val="tx1"/>
                </a:solidFill>
                <a:ea typeface="宋体" pitchFamily="2" charset="-122"/>
              </a:rPr>
              <a:t>明顯不同，對於不同研究人群間多數情況下並不會產生很大的極端差異，但有時唯一的療效證據來自動物研究，如大鼠或靈長類動物，通常這時會因間接性而將該證據降低</a:t>
            </a:r>
            <a:r>
              <a:rPr lang="en-US" altLang="zh-CN" sz="1200" dirty="0">
                <a:solidFill>
                  <a:schemeClr val="tx1"/>
                </a:solidFill>
                <a:ea typeface="宋体" pitchFamily="2" charset="-122"/>
              </a:rPr>
              <a:t>2</a:t>
            </a:r>
            <a:r>
              <a:rPr lang="zh-CN" altLang="en-US" sz="1200" dirty="0">
                <a:solidFill>
                  <a:schemeClr val="tx1"/>
                </a:solidFill>
                <a:ea typeface="宋体" pitchFamily="2" charset="-122"/>
              </a:rPr>
              <a:t>級，但對於藥物毒性的研究，儘管用來自動物研究的毒性資料預示人體毒性不一定可靠，但動物毒性證據可能會提供重要提示，其它類型的非人體研究，如有關細菌對抗菌劑（如耐甲氧西林的金黃色葡萄球菌</a:t>
            </a:r>
            <a:r>
              <a:rPr lang="en-US" altLang="zh-CN" sz="1200" dirty="0">
                <a:solidFill>
                  <a:schemeClr val="tx1"/>
                </a:solidFill>
                <a:ea typeface="宋体" pitchFamily="2" charset="-122"/>
              </a:rPr>
              <a:t>(MRSA)</a:t>
            </a:r>
            <a:r>
              <a:rPr lang="zh-CN" altLang="en-US" sz="1200" dirty="0">
                <a:solidFill>
                  <a:schemeClr val="tx1"/>
                </a:solidFill>
                <a:ea typeface="宋体" pitchFamily="2" charset="-122"/>
              </a:rPr>
              <a:t>的產生）耐藥類型變化的實驗室證據，通常會成為高品質證據；</a:t>
            </a: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幹預措施的差異（適用性）：</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如同界定人群那樣，系統評價員將需要在納入標準中清楚地說明所關注的幹預措施以確保只有直接相關的研究合符標準，但是當無法滿足此條件時，例如同一手術過程由專科醫生施行與由社區普通外科醫生施行的效果不同，當沒有找到檢驗在社區醫院開展該過程的研究時，可能會推斷社區普通外科醫生施行的效果與專科醫生不同；另外一個關於診斷的例子是有關直腸鏡檢篩查直腸癌價值的指南，但是作為替代試驗大便隱血檢查的隨機對照試驗</a:t>
            </a:r>
            <a:r>
              <a:rPr lang="en-US" altLang="zh-CN" sz="1200" dirty="0">
                <a:solidFill>
                  <a:schemeClr val="tx1"/>
                </a:solidFill>
                <a:ea typeface="宋体" pitchFamily="2" charset="-122"/>
              </a:rPr>
              <a:t>(RCTs)</a:t>
            </a:r>
            <a:r>
              <a:rPr lang="zh-CN" altLang="en-US" sz="1200" dirty="0">
                <a:solidFill>
                  <a:schemeClr val="tx1"/>
                </a:solidFill>
                <a:ea typeface="宋体" pitchFamily="2" charset="-122"/>
              </a:rPr>
              <a:t>顯示接受相關幹預人群的直腸癌死亡率也降低，這種情況下證據級別是否需要降低則值得討論；其他複雜幹預措施也如此，如康復項目、公共衛生幹預措施等，不同實施環境可能會有重大差異，這種差異可能削弱結論的適用性，但是目標人群、幹預措施與研究中的人群、幹預措施完全一致的情況極少發生且常常不必要，只有當認為差異足以能導致結果不同時，才考慮降低證據級別；</a:t>
            </a: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結果測量的差異（替代結果）：</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GRADE</a:t>
            </a:r>
            <a:r>
              <a:rPr lang="zh-CN" altLang="en-US" sz="1200" dirty="0">
                <a:solidFill>
                  <a:schemeClr val="tx1"/>
                </a:solidFill>
                <a:ea typeface="宋体" pitchFamily="2" charset="-122"/>
              </a:rPr>
              <a:t>系統明確指出進行系統評價和制定實踐指南都應該始於定義每一感興趣的重要結果，如果研究已測量所關注幹預措施對相關結果的影響，但該結果不同於那些最初（設定的）對患者的重要結果，使用替補或替代終點指標來取代所關注的患者重要結果，預期結果和測量結果間的差異，是導致證據降級的間接性來源之一，下表列出了一些在當前臨床研究中常見的替代指標，</a:t>
            </a:r>
            <a:r>
              <a:rPr lang="en-US" altLang="zh-CN" sz="1200" dirty="0">
                <a:solidFill>
                  <a:schemeClr val="tx1"/>
                </a:solidFill>
                <a:ea typeface="宋体" pitchFamily="2" charset="-122"/>
              </a:rPr>
              <a:t>GRADE</a:t>
            </a:r>
            <a:r>
              <a:rPr lang="zh-CN" altLang="en-US" sz="1200" dirty="0">
                <a:solidFill>
                  <a:schemeClr val="tx1"/>
                </a:solidFill>
                <a:ea typeface="宋体" pitchFamily="2" charset="-122"/>
              </a:rPr>
              <a:t>指南例子顯示了患者重要結果和替代結果用於終末期腎功衰竭患者的鈣與磷酸鹽代謝紊亂的邏輯關係，高磷酸鹽血症與下列情況有關：骨脆性和隨之發生的骨折，軟組織鈣化及相關疼痛，冠狀動脈鈣化及相關心肌梗死，及可能的死亡增加，這些不良結局是治療鈣</a:t>
            </a:r>
            <a:r>
              <a:rPr lang="en-US" altLang="zh-CN" sz="1200" dirty="0">
                <a:solidFill>
                  <a:schemeClr val="tx1"/>
                </a:solidFill>
                <a:ea typeface="宋体" pitchFamily="2" charset="-122"/>
              </a:rPr>
              <a:t>/</a:t>
            </a:r>
            <a:r>
              <a:rPr lang="zh-CN" altLang="en-US" sz="1200" dirty="0">
                <a:solidFill>
                  <a:schemeClr val="tx1"/>
                </a:solidFill>
                <a:ea typeface="宋体" pitchFamily="2" charset="-122"/>
              </a:rPr>
              <a:t>磷酸鹽異常的重要終點，然而當備選治療幹預措施的</a:t>
            </a:r>
            <a:r>
              <a:rPr lang="en-US" altLang="zh-CN" sz="1200" dirty="0">
                <a:solidFill>
                  <a:schemeClr val="tx1"/>
                </a:solidFill>
                <a:ea typeface="宋体" pitchFamily="2" charset="-122"/>
              </a:rPr>
              <a:t>RCT</a:t>
            </a:r>
            <a:r>
              <a:rPr lang="zh-CN" altLang="en-US" sz="1200" dirty="0">
                <a:solidFill>
                  <a:schemeClr val="tx1"/>
                </a:solidFill>
                <a:ea typeface="宋体" pitchFamily="2" charset="-122"/>
              </a:rPr>
              <a:t>集中於測量鈣</a:t>
            </a:r>
            <a:r>
              <a:rPr lang="en-US" altLang="zh-CN" sz="1200" dirty="0">
                <a:solidFill>
                  <a:schemeClr val="tx1"/>
                </a:solidFill>
                <a:ea typeface="宋体" pitchFamily="2" charset="-122"/>
              </a:rPr>
              <a:t>/</a:t>
            </a:r>
            <a:r>
              <a:rPr lang="zh-CN" altLang="en-US" sz="1200" dirty="0">
                <a:solidFill>
                  <a:schemeClr val="tx1"/>
                </a:solidFill>
                <a:ea typeface="宋体" pitchFamily="2" charset="-122"/>
              </a:rPr>
              <a:t>磷酸鹽的代謝這一替代結果時會使證據品質降低</a:t>
            </a:r>
            <a:r>
              <a:rPr lang="en-US" altLang="zh-CN" sz="1200" dirty="0">
                <a:solidFill>
                  <a:schemeClr val="tx1"/>
                </a:solidFill>
                <a:ea typeface="宋体" pitchFamily="2" charset="-122"/>
              </a:rPr>
              <a:t>1</a:t>
            </a:r>
            <a:r>
              <a:rPr lang="zh-CN" altLang="en-US" sz="1200" dirty="0">
                <a:solidFill>
                  <a:schemeClr val="tx1"/>
                </a:solidFill>
                <a:ea typeface="宋体" pitchFamily="2" charset="-122"/>
              </a:rPr>
              <a:t>或甚至</a:t>
            </a:r>
            <a:r>
              <a:rPr lang="en-US" altLang="zh-CN" sz="1200" dirty="0">
                <a:solidFill>
                  <a:schemeClr val="tx1"/>
                </a:solidFill>
                <a:ea typeface="宋体" pitchFamily="2" charset="-122"/>
              </a:rPr>
              <a:t>2</a:t>
            </a:r>
            <a:r>
              <a:rPr lang="zh-CN" altLang="en-US" sz="1200" dirty="0">
                <a:solidFill>
                  <a:schemeClr val="tx1"/>
                </a:solidFill>
                <a:ea typeface="宋体" pitchFamily="2" charset="-122"/>
              </a:rPr>
              <a:t>級；考慮生物學、機制和疾病自然史有助於間接性的判斷，例如，在假定的因果關係中，更接近負面結果的替代結果是冠狀動脈鈣化（對心肌梗死而言）、骨密度（對骨折而言）和軟組織鈣化（對疼痛而言），而鈣和磷酸鹽濃度更加遠離患者重要終點事件，因存在嚴重的間接性應將證據降低</a:t>
            </a:r>
            <a:r>
              <a:rPr lang="en-US" altLang="zh-CN" sz="1200" dirty="0">
                <a:solidFill>
                  <a:schemeClr val="tx1"/>
                </a:solidFill>
                <a:ea typeface="宋体" pitchFamily="2" charset="-122"/>
              </a:rPr>
              <a:t>2</a:t>
            </a:r>
            <a:r>
              <a:rPr lang="zh-CN" altLang="en-US" sz="1200" dirty="0">
                <a:solidFill>
                  <a:schemeClr val="tx1"/>
                </a:solidFill>
                <a:ea typeface="宋体" pitchFamily="2" charset="-122"/>
              </a:rPr>
              <a:t>級；一些組織制定的評價某個替代結果「有效性」的體系發現，只有當</a:t>
            </a:r>
            <a:r>
              <a:rPr lang="en-US" altLang="zh-CN" sz="1200" dirty="0">
                <a:solidFill>
                  <a:schemeClr val="tx1"/>
                </a:solidFill>
                <a:ea typeface="宋体" pitchFamily="2" charset="-122"/>
              </a:rPr>
              <a:t>RCT</a:t>
            </a:r>
            <a:r>
              <a:rPr lang="zh-CN" altLang="en-US" sz="1200" dirty="0">
                <a:solidFill>
                  <a:schemeClr val="tx1"/>
                </a:solidFill>
                <a:ea typeface="宋体" pitchFamily="2" charset="-122"/>
              </a:rPr>
              <a:t>中替代結果與患者重要結果間的關聯很強或多次出現時，來自替代結果的證據才可信，當考慮是否因結果的間接性而降低證據級別時，系統評價者和指南制定者可參考這些體系；</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Australian Government Department of Health and Ageing. Report of the Surrogate to Final Outcome Working Group to the Pharmaceutical </a:t>
            </a:r>
            <a:r>
              <a:rPr lang="en-US" altLang="zh-CN" sz="1200" dirty="0" err="1">
                <a:solidFill>
                  <a:schemeClr val="tx1"/>
                </a:solidFill>
                <a:ea typeface="宋体" pitchFamily="2" charset="-122"/>
              </a:rPr>
              <a:t>Benefi</a:t>
            </a:r>
            <a:r>
              <a:rPr lang="en-US" altLang="zh-CN" sz="1200" dirty="0">
                <a:solidFill>
                  <a:schemeClr val="tx1"/>
                </a:solidFill>
                <a:ea typeface="宋体" pitchFamily="2" charset="-122"/>
              </a:rPr>
              <a:t> </a:t>
            </a:r>
            <a:r>
              <a:rPr lang="en-US" altLang="zh-CN" sz="1200" dirty="0" err="1">
                <a:solidFill>
                  <a:schemeClr val="tx1"/>
                </a:solidFill>
                <a:ea typeface="宋体" pitchFamily="2" charset="-122"/>
              </a:rPr>
              <a:t>ts</a:t>
            </a:r>
            <a:r>
              <a:rPr lang="en-US" altLang="zh-CN" sz="1200" dirty="0">
                <a:solidFill>
                  <a:schemeClr val="tx1"/>
                </a:solidFill>
                <a:ea typeface="宋体" pitchFamily="2" charset="-122"/>
              </a:rPr>
              <a:t> Advisory Committee: a framework for evaluating proposed surrogate measures and their use in submissions to PBAC.2009.</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Bucher H, Kunz R, Cook D, et al. Surrogate </a:t>
            </a:r>
            <a:r>
              <a:rPr lang="en-US" altLang="zh-CN" sz="1200" dirty="0" err="1">
                <a:solidFill>
                  <a:schemeClr val="tx1"/>
                </a:solidFill>
                <a:ea typeface="宋体" pitchFamily="2" charset="-122"/>
              </a:rPr>
              <a:t>outcomes.In:Guyatt</a:t>
            </a:r>
            <a:r>
              <a:rPr lang="en-US" altLang="zh-CN" sz="1200" dirty="0">
                <a:solidFill>
                  <a:schemeClr val="tx1"/>
                </a:solidFill>
                <a:ea typeface="宋体" pitchFamily="2" charset="-122"/>
              </a:rPr>
              <a:t> </a:t>
            </a:r>
            <a:r>
              <a:rPr lang="en-US" altLang="zh-CN" sz="1200" dirty="0" err="1">
                <a:solidFill>
                  <a:schemeClr val="tx1"/>
                </a:solidFill>
                <a:ea typeface="宋体" pitchFamily="2" charset="-122"/>
              </a:rPr>
              <a:t>G,Rennie</a:t>
            </a:r>
            <a:r>
              <a:rPr lang="en-US" altLang="zh-CN" sz="1200" dirty="0">
                <a:solidFill>
                  <a:schemeClr val="tx1"/>
                </a:solidFill>
                <a:ea typeface="宋体" pitchFamily="2" charset="-122"/>
              </a:rPr>
              <a:t> D, Meade M, Cook D, editors. The users’ guides to the medical literature</a:t>
            </a:r>
            <a:r>
              <a:rPr lang="zh-CN" altLang="en-US" sz="1200" dirty="0">
                <a:solidFill>
                  <a:schemeClr val="tx1"/>
                </a:solidFill>
                <a:ea typeface="宋体" pitchFamily="2" charset="-122"/>
              </a:rPr>
              <a:t>：</a:t>
            </a:r>
            <a:r>
              <a:rPr lang="en-US" altLang="zh-CN" sz="1200" dirty="0">
                <a:solidFill>
                  <a:schemeClr val="tx1"/>
                </a:solidFill>
                <a:ea typeface="宋体" pitchFamily="2" charset="-122"/>
              </a:rPr>
              <a:t>a manual for evidence-based clinical practice. New York, NY: McGraw-Hill; 2008.</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間接比較：</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最後一類間接性見於沒有直接比較兩個或多個所關注幹預措施的證據時，如考慮</a:t>
            </a:r>
            <a:r>
              <a:rPr lang="en-US" altLang="zh-CN" sz="1200" dirty="0">
                <a:solidFill>
                  <a:schemeClr val="tx1"/>
                </a:solidFill>
                <a:ea typeface="宋体" pitchFamily="2" charset="-122"/>
              </a:rPr>
              <a:t>A </a:t>
            </a:r>
            <a:r>
              <a:rPr lang="zh-CN" altLang="en-US" sz="1200" dirty="0">
                <a:solidFill>
                  <a:schemeClr val="tx1"/>
                </a:solidFill>
                <a:ea typeface="宋体" pitchFamily="2" charset="-122"/>
              </a:rPr>
              <a:t>和</a:t>
            </a:r>
            <a:r>
              <a:rPr lang="en-US" altLang="zh-CN" sz="1200" dirty="0">
                <a:solidFill>
                  <a:schemeClr val="tx1"/>
                </a:solidFill>
                <a:ea typeface="宋体" pitchFamily="2" charset="-122"/>
              </a:rPr>
              <a:t>B </a:t>
            </a:r>
            <a:r>
              <a:rPr lang="zh-CN" altLang="en-US" sz="1200" dirty="0">
                <a:solidFill>
                  <a:schemeClr val="tx1"/>
                </a:solidFill>
                <a:ea typeface="宋体" pitchFamily="2" charset="-122"/>
              </a:rPr>
              <a:t>兩種活性藥物的比較，儘管沒有</a:t>
            </a:r>
            <a:r>
              <a:rPr lang="en-US" altLang="zh-CN" sz="1200" dirty="0">
                <a:solidFill>
                  <a:schemeClr val="tx1"/>
                </a:solidFill>
                <a:ea typeface="宋体" pitchFamily="2" charset="-122"/>
              </a:rPr>
              <a:t>A</a:t>
            </a:r>
            <a:r>
              <a:rPr lang="zh-CN" altLang="en-US" sz="1200" dirty="0">
                <a:solidFill>
                  <a:schemeClr val="tx1"/>
                </a:solidFill>
                <a:ea typeface="宋体" pitchFamily="2" charset="-122"/>
              </a:rPr>
              <a:t>藥和</a:t>
            </a:r>
            <a:r>
              <a:rPr lang="en-US" altLang="zh-CN" sz="1200" dirty="0">
                <a:solidFill>
                  <a:schemeClr val="tx1"/>
                </a:solidFill>
                <a:ea typeface="宋体" pitchFamily="2" charset="-122"/>
              </a:rPr>
              <a:t>B </a:t>
            </a:r>
            <a:r>
              <a:rPr lang="zh-CN" altLang="en-US" sz="1200" dirty="0">
                <a:solidFill>
                  <a:schemeClr val="tx1"/>
                </a:solidFill>
                <a:ea typeface="宋体" pitchFamily="2" charset="-122"/>
              </a:rPr>
              <a:t>藥直接比較的</a:t>
            </a:r>
            <a:r>
              <a:rPr lang="en-US" altLang="zh-CN" sz="1200" dirty="0">
                <a:solidFill>
                  <a:schemeClr val="tx1"/>
                </a:solidFill>
                <a:ea typeface="宋体" pitchFamily="2" charset="-122"/>
              </a:rPr>
              <a:t>RCT</a:t>
            </a:r>
            <a:r>
              <a:rPr lang="zh-CN" altLang="en-US" sz="1200" dirty="0">
                <a:solidFill>
                  <a:schemeClr val="tx1"/>
                </a:solidFill>
                <a:ea typeface="宋体" pitchFamily="2" charset="-122"/>
              </a:rPr>
              <a:t>，但有</a:t>
            </a:r>
            <a:r>
              <a:rPr lang="en-US" altLang="zh-CN" sz="1200" dirty="0">
                <a:solidFill>
                  <a:schemeClr val="tx1"/>
                </a:solidFill>
                <a:ea typeface="宋体" pitchFamily="2" charset="-122"/>
              </a:rPr>
              <a:t>A</a:t>
            </a:r>
            <a:r>
              <a:rPr lang="zh-CN" altLang="en-US" sz="1200" dirty="0">
                <a:solidFill>
                  <a:schemeClr val="tx1"/>
                </a:solidFill>
                <a:ea typeface="宋体" pitchFamily="2" charset="-122"/>
              </a:rPr>
              <a:t>藥與安慰劑比較和</a:t>
            </a:r>
            <a:r>
              <a:rPr lang="en-US" altLang="zh-CN" sz="1200" dirty="0">
                <a:solidFill>
                  <a:schemeClr val="tx1"/>
                </a:solidFill>
                <a:ea typeface="宋体" pitchFamily="2" charset="-122"/>
              </a:rPr>
              <a:t>B</a:t>
            </a:r>
            <a:r>
              <a:rPr lang="zh-CN" altLang="en-US" sz="1200" dirty="0">
                <a:solidFill>
                  <a:schemeClr val="tx1"/>
                </a:solidFill>
                <a:ea typeface="宋体" pitchFamily="2" charset="-122"/>
              </a:rPr>
              <a:t>藥與安慰劑比較的</a:t>
            </a:r>
            <a:r>
              <a:rPr lang="en-US" altLang="zh-CN" sz="1200" dirty="0">
                <a:solidFill>
                  <a:schemeClr val="tx1"/>
                </a:solidFill>
                <a:ea typeface="宋体" pitchFamily="2" charset="-122"/>
              </a:rPr>
              <a:t>RCT</a:t>
            </a:r>
            <a:r>
              <a:rPr lang="zh-CN" altLang="en-US" sz="1200" dirty="0">
                <a:solidFill>
                  <a:schemeClr val="tx1"/>
                </a:solidFill>
                <a:ea typeface="宋体" pitchFamily="2" charset="-122"/>
              </a:rPr>
              <a:t>，這樣的試驗提供了</a:t>
            </a:r>
            <a:r>
              <a:rPr lang="en-US" altLang="zh-CN" sz="1200" dirty="0">
                <a:solidFill>
                  <a:schemeClr val="tx1"/>
                </a:solidFill>
                <a:ea typeface="宋体" pitchFamily="2" charset="-122"/>
              </a:rPr>
              <a:t>A</a:t>
            </a:r>
            <a:r>
              <a:rPr lang="zh-CN" altLang="en-US" sz="1200" dirty="0">
                <a:solidFill>
                  <a:schemeClr val="tx1"/>
                </a:solidFill>
                <a:ea typeface="宋体" pitchFamily="2" charset="-122"/>
              </a:rPr>
              <a:t>藥和</a:t>
            </a:r>
            <a:r>
              <a:rPr lang="en-US" altLang="zh-CN" sz="1200" dirty="0">
                <a:solidFill>
                  <a:schemeClr val="tx1"/>
                </a:solidFill>
                <a:ea typeface="宋体" pitchFamily="2" charset="-122"/>
              </a:rPr>
              <a:t>B</a:t>
            </a:r>
            <a:r>
              <a:rPr lang="zh-CN" altLang="en-US" sz="1200" dirty="0">
                <a:solidFill>
                  <a:schemeClr val="tx1"/>
                </a:solidFill>
                <a:ea typeface="宋体" pitchFamily="2" charset="-122"/>
              </a:rPr>
              <a:t>藥效應量的間接比較，其證據級別低於直接比較</a:t>
            </a:r>
            <a:r>
              <a:rPr lang="en-US" altLang="zh-CN" sz="1200" dirty="0">
                <a:solidFill>
                  <a:schemeClr val="tx1"/>
                </a:solidFill>
                <a:ea typeface="宋体" pitchFamily="2" charset="-122"/>
              </a:rPr>
              <a:t>A</a:t>
            </a:r>
            <a:r>
              <a:rPr lang="zh-CN" altLang="en-US" sz="1200" dirty="0">
                <a:solidFill>
                  <a:schemeClr val="tx1"/>
                </a:solidFill>
                <a:ea typeface="宋体" pitchFamily="2" charset="-122"/>
              </a:rPr>
              <a:t>藥和</a:t>
            </a:r>
            <a:r>
              <a:rPr lang="en-US" altLang="zh-CN" sz="1200" dirty="0">
                <a:solidFill>
                  <a:schemeClr val="tx1"/>
                </a:solidFill>
                <a:ea typeface="宋体" pitchFamily="2" charset="-122"/>
              </a:rPr>
              <a:t>B</a:t>
            </a:r>
            <a:r>
              <a:rPr lang="zh-CN" altLang="en-US" sz="1200" dirty="0">
                <a:solidFill>
                  <a:schemeClr val="tx1"/>
                </a:solidFill>
                <a:ea typeface="宋体" pitchFamily="2" charset="-122"/>
              </a:rPr>
              <a:t>藥的證據，因為間接比較納入了不同的患者人群，一些患者可能比另一些患者對所觀察的藥物更加敏感，此外，診斷的標準在不同試驗中有差異，可能正是這些差異而非幹預措施效果的差異，導致了</a:t>
            </a:r>
            <a:r>
              <a:rPr lang="en-US" altLang="zh-CN" sz="1200" dirty="0">
                <a:solidFill>
                  <a:schemeClr val="tx1"/>
                </a:solidFill>
                <a:ea typeface="宋体" pitchFamily="2" charset="-122"/>
              </a:rPr>
              <a:t>RR</a:t>
            </a:r>
            <a:r>
              <a:rPr lang="zh-CN" altLang="en-US" sz="1200" dirty="0">
                <a:solidFill>
                  <a:schemeClr val="tx1"/>
                </a:solidFill>
                <a:ea typeface="宋体" pitchFamily="2" charset="-122"/>
              </a:rPr>
              <a:t>的變化，間接比較的有效性取決於這樣的假設：試驗設計的諸因素（患者、聯合幹預、結局測量指標）和方法學品質本身的差異不是大到足以導致不同的效應（換言之，幹預措施效應的真正差異解釋了所表現出的全部差異），一些作者稱其為「相似性假設」，是否因為間接比較降低證據級別取決於供選因素（人群、幹預措施、聯合幹預措施、結局和研究方法）解釋或掩蓋效應差異的合理性，對於多個幹預措施間接比較常使用「網狀整合分析</a:t>
            </a:r>
            <a:r>
              <a:rPr lang="en-US" altLang="zh-CN" sz="1200" dirty="0">
                <a:solidFill>
                  <a:schemeClr val="tx1"/>
                </a:solidFill>
                <a:ea typeface="宋体" pitchFamily="2" charset="-122"/>
              </a:rPr>
              <a:t>(Meta-Analysis)</a:t>
            </a:r>
            <a:r>
              <a:rPr lang="zh-CN" altLang="en-US" sz="1200" dirty="0">
                <a:solidFill>
                  <a:schemeClr val="tx1"/>
                </a:solidFill>
                <a:ea typeface="宋体" pitchFamily="2" charset="-122"/>
              </a:rPr>
              <a:t>」的方法進行；</a:t>
            </a: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指南制定者通常需要考慮四類間接性的聯合效應，存在一類以上的間接性問題可能意味著需要將證據品質降低</a:t>
            </a:r>
            <a:r>
              <a:rPr lang="en-US" altLang="zh-CN" sz="1200" dirty="0">
                <a:solidFill>
                  <a:schemeClr val="tx1"/>
                </a:solidFill>
                <a:ea typeface="宋体" pitchFamily="2" charset="-122"/>
              </a:rPr>
              <a:t>2</a:t>
            </a:r>
            <a:r>
              <a:rPr lang="zh-CN" altLang="en-US" sz="1200" dirty="0">
                <a:solidFill>
                  <a:schemeClr val="tx1"/>
                </a:solidFill>
                <a:ea typeface="宋体" pitchFamily="2" charset="-122"/>
              </a:rPr>
              <a:t>級，這一考慮並不是簡單的加法過程，而是確保判斷某個證據是否降級及降幾級的合理性，通常基於替代結果的證據應降低證據級別，而其他類型的間接性將需要進行更仔細的判斷；</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14</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rPr>
              <a:t>www.gradeworkinggroup.org</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FF0000"/>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rPr>
              <a:t>K Rising</a:t>
            </a:r>
            <a:r>
              <a:rPr lang="zh-CN" altLang="en-US" sz="1200" dirty="0">
                <a:solidFill>
                  <a:srgbClr val="FF0000"/>
                </a:solidFill>
              </a:rPr>
              <a:t>，</a:t>
            </a:r>
            <a:r>
              <a:rPr lang="en-US" altLang="zh-CN" sz="1200" dirty="0">
                <a:solidFill>
                  <a:srgbClr val="FF0000"/>
                </a:solidFill>
              </a:rPr>
              <a:t>P </a:t>
            </a:r>
            <a:r>
              <a:rPr lang="en-US" altLang="zh-CN" sz="1200" dirty="0" err="1">
                <a:solidFill>
                  <a:srgbClr val="FF0000"/>
                </a:solidFill>
              </a:rPr>
              <a:t>Bacchetti</a:t>
            </a:r>
            <a:r>
              <a:rPr lang="zh-CN" altLang="en-US" sz="1200" dirty="0">
                <a:solidFill>
                  <a:srgbClr val="FF0000"/>
                </a:solidFill>
              </a:rPr>
              <a:t>，</a:t>
            </a:r>
            <a:r>
              <a:rPr lang="en-US" altLang="zh-CN" sz="1200" dirty="0">
                <a:solidFill>
                  <a:srgbClr val="FF0000"/>
                </a:solidFill>
              </a:rPr>
              <a:t>L </a:t>
            </a:r>
            <a:r>
              <a:rPr lang="en-US" altLang="zh-CN" sz="1200" dirty="0" err="1">
                <a:solidFill>
                  <a:srgbClr val="FF0000"/>
                </a:solidFill>
              </a:rPr>
              <a:t>Bero</a:t>
            </a:r>
            <a:r>
              <a:rPr lang="en-US" altLang="zh-CN" sz="1200" dirty="0">
                <a:solidFill>
                  <a:srgbClr val="FF0000"/>
                </a:solidFill>
              </a:rPr>
              <a:t>. Reporting bias in drug trials submitted to the Food and Drug Administration</a:t>
            </a:r>
            <a:r>
              <a:rPr lang="zh-CN" altLang="en-US" sz="1200" dirty="0">
                <a:solidFill>
                  <a:srgbClr val="FF0000"/>
                </a:solidFill>
              </a:rPr>
              <a:t>：</a:t>
            </a:r>
            <a:r>
              <a:rPr lang="en-US" altLang="zh-CN" sz="1200" dirty="0">
                <a:solidFill>
                  <a:srgbClr val="FF0000"/>
                </a:solidFill>
              </a:rPr>
              <a:t>review of publication and presentation.《</a:t>
            </a:r>
            <a:r>
              <a:rPr lang="en-US" altLang="zh-CN" sz="1200" dirty="0" err="1">
                <a:solidFill>
                  <a:srgbClr val="FF0000"/>
                </a:solidFill>
              </a:rPr>
              <a:t>Plos</a:t>
            </a:r>
            <a:r>
              <a:rPr lang="en-US" altLang="zh-CN" sz="1200" dirty="0">
                <a:solidFill>
                  <a:srgbClr val="FF0000"/>
                </a:solidFill>
              </a:rPr>
              <a:t> Medicine》, 2008, 5(11)</a:t>
            </a:r>
            <a:r>
              <a:rPr lang="zh-CN" altLang="en-US" sz="1200" dirty="0">
                <a:solidFill>
                  <a:srgbClr val="FF0000"/>
                </a:solidFill>
              </a:rPr>
              <a:t>：</a:t>
            </a:r>
            <a:r>
              <a:rPr lang="en-US" altLang="zh-CN" sz="1200" dirty="0">
                <a:solidFill>
                  <a:srgbClr val="FF0000"/>
                </a:solidFill>
              </a:rPr>
              <a:t>e217</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FF0000"/>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rPr>
              <a:t>Peter Lurie, Sidney M Wolfe. Misleading data analyses in </a:t>
            </a:r>
            <a:r>
              <a:rPr lang="en-US" altLang="zh-CN" sz="1200" dirty="0" err="1">
                <a:solidFill>
                  <a:srgbClr val="FF0000"/>
                </a:solidFill>
              </a:rPr>
              <a:t>salmeterol</a:t>
            </a:r>
            <a:r>
              <a:rPr lang="en-US" altLang="zh-CN" sz="1200" dirty="0">
                <a:solidFill>
                  <a:srgbClr val="FF0000"/>
                </a:solidFill>
              </a:rPr>
              <a:t> (SMART) study. 《The Lancet》, Volume 366, Issue 9493, 8–14 October 2005, Pages 1261-1262</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FF0000"/>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rPr>
              <a:t>Nelson HS, Weiss ST, </a:t>
            </a:r>
            <a:r>
              <a:rPr lang="en-US" altLang="zh-CN" sz="1200" dirty="0" err="1">
                <a:solidFill>
                  <a:srgbClr val="FF0000"/>
                </a:solidFill>
              </a:rPr>
              <a:t>Bleecker</a:t>
            </a:r>
            <a:r>
              <a:rPr lang="en-US" altLang="zh-CN" sz="1200" dirty="0">
                <a:solidFill>
                  <a:srgbClr val="FF0000"/>
                </a:solidFill>
              </a:rPr>
              <a:t> ER, et al. SMART Study Group. The </a:t>
            </a:r>
            <a:r>
              <a:rPr lang="en-US" altLang="zh-CN" sz="1200" dirty="0" err="1">
                <a:solidFill>
                  <a:srgbClr val="FF0000"/>
                </a:solidFill>
              </a:rPr>
              <a:t>Salmeterol</a:t>
            </a:r>
            <a:r>
              <a:rPr lang="en-US" altLang="zh-CN" sz="1200" dirty="0">
                <a:solidFill>
                  <a:srgbClr val="FF0000"/>
                </a:solidFill>
              </a:rPr>
              <a:t> Multicenter Asthma Research Trial: a comparison of usual pharmacotherapy for asthma or usual pharmacotherapy plus salmeterol.《Chest》,2006;129(1):15-26.</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FF0000"/>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rPr>
              <a:t> </a:t>
            </a:r>
            <a:r>
              <a:rPr lang="en-US" altLang="zh-CN" sz="1200" dirty="0" err="1">
                <a:solidFill>
                  <a:srgbClr val="FF0000"/>
                </a:solidFill>
              </a:rPr>
              <a:t>Mitka</a:t>
            </a:r>
            <a:r>
              <a:rPr lang="en-US" altLang="zh-CN" sz="1200" dirty="0">
                <a:solidFill>
                  <a:srgbClr val="FF0000"/>
                </a:solidFill>
              </a:rPr>
              <a:t> M. Controversies surround heart drug study: questions about </a:t>
            </a:r>
            <a:r>
              <a:rPr lang="en-US" altLang="zh-CN" sz="1200" dirty="0" err="1">
                <a:solidFill>
                  <a:srgbClr val="FF0000"/>
                </a:solidFill>
              </a:rPr>
              <a:t>Vytorin</a:t>
            </a:r>
            <a:r>
              <a:rPr lang="en-US" altLang="zh-CN" sz="1200" dirty="0">
                <a:solidFill>
                  <a:srgbClr val="FF0000"/>
                </a:solidFill>
              </a:rPr>
              <a:t> and trial sponsors' conduct. 《JAMA》, 2008, 299(8):885-887</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FF0000"/>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err="1">
                <a:solidFill>
                  <a:srgbClr val="FF0000"/>
                </a:solidFill>
              </a:rPr>
              <a:t>Cappelleri</a:t>
            </a:r>
            <a:r>
              <a:rPr lang="en-US" altLang="zh-CN" sz="1200" dirty="0">
                <a:solidFill>
                  <a:srgbClr val="FF0000"/>
                </a:solidFill>
              </a:rPr>
              <a:t> JC, Ioannidis JP, </a:t>
            </a:r>
            <a:r>
              <a:rPr lang="en-US" altLang="zh-CN" sz="1200" dirty="0" err="1">
                <a:solidFill>
                  <a:srgbClr val="FF0000"/>
                </a:solidFill>
              </a:rPr>
              <a:t>Schmid</a:t>
            </a:r>
            <a:r>
              <a:rPr lang="en-US" altLang="zh-CN" sz="1200" dirty="0">
                <a:solidFill>
                  <a:srgbClr val="FF0000"/>
                </a:solidFill>
              </a:rPr>
              <a:t> CH, et al. Large Trials </a:t>
            </a:r>
            <a:r>
              <a:rPr lang="en-US" altLang="zh-CN" sz="1200" dirty="0" err="1">
                <a:solidFill>
                  <a:srgbClr val="FF0000"/>
                </a:solidFill>
              </a:rPr>
              <a:t>vs</a:t>
            </a:r>
            <a:r>
              <a:rPr lang="en-US" altLang="zh-CN" sz="1200" dirty="0">
                <a:solidFill>
                  <a:srgbClr val="FF0000"/>
                </a:solidFill>
              </a:rPr>
              <a:t> Meta-analysis of Smaller Trials: How Do Their Results Compare?  《JAMA》,1996,276(16): 1332-1338.</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FF0000"/>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rPr>
              <a:t>Hopewell S, Loudon K, Clarke MJ, et al. Publication bias in clinical trials due to statistical significance or direction of trial </a:t>
            </a:r>
            <a:r>
              <a:rPr lang="en-US" altLang="zh-CN" sz="1200" dirty="0" err="1">
                <a:solidFill>
                  <a:srgbClr val="FF0000"/>
                </a:solidFill>
              </a:rPr>
              <a:t>results.Cochrane</a:t>
            </a:r>
            <a:r>
              <a:rPr lang="en-US" altLang="zh-CN" sz="1200" dirty="0">
                <a:solidFill>
                  <a:srgbClr val="FF0000"/>
                </a:solidFill>
              </a:rPr>
              <a:t> Database of Systematic Reviews. 2009, Issue 1. Art. No.:MR000006. DOI: 10.1002/14651858.MR000006.pub3.</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FF0000"/>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err="1">
                <a:solidFill>
                  <a:srgbClr val="FF0000"/>
                </a:solidFill>
              </a:rPr>
              <a:t>Vaitkus</a:t>
            </a:r>
            <a:r>
              <a:rPr lang="en-US" altLang="zh-CN" sz="1200" dirty="0">
                <a:solidFill>
                  <a:srgbClr val="FF0000"/>
                </a:solidFill>
              </a:rPr>
              <a:t> PT, </a:t>
            </a:r>
            <a:r>
              <a:rPr lang="en-US" altLang="zh-CN" sz="1200" dirty="0" err="1">
                <a:solidFill>
                  <a:srgbClr val="FF0000"/>
                </a:solidFill>
              </a:rPr>
              <a:t>Brar</a:t>
            </a:r>
            <a:r>
              <a:rPr lang="en-US" altLang="zh-CN" sz="1200" dirty="0">
                <a:solidFill>
                  <a:srgbClr val="FF0000"/>
                </a:solidFill>
              </a:rPr>
              <a:t> C. N-</a:t>
            </a:r>
            <a:r>
              <a:rPr lang="en-US" altLang="zh-CN" sz="1200" dirty="0" err="1">
                <a:solidFill>
                  <a:srgbClr val="FF0000"/>
                </a:solidFill>
              </a:rPr>
              <a:t>acetylcysteine</a:t>
            </a:r>
            <a:r>
              <a:rPr lang="en-US" altLang="zh-CN" sz="1200" dirty="0">
                <a:solidFill>
                  <a:srgbClr val="FF0000"/>
                </a:solidFill>
              </a:rPr>
              <a:t> in the prevention of </a:t>
            </a:r>
            <a:r>
              <a:rPr lang="en-US" altLang="zh-CN" sz="1200" dirty="0" err="1">
                <a:solidFill>
                  <a:srgbClr val="FF0000"/>
                </a:solidFill>
              </a:rPr>
              <a:t>contrastinduced</a:t>
            </a:r>
            <a:r>
              <a:rPr lang="en-US" altLang="zh-CN" sz="1200" dirty="0">
                <a:solidFill>
                  <a:srgbClr val="FF0000"/>
                </a:solidFill>
              </a:rPr>
              <a:t> nephropathy: publication bias perpetuated by </a:t>
            </a:r>
            <a:r>
              <a:rPr lang="en-US" altLang="zh-CN" sz="1200" dirty="0" err="1">
                <a:solidFill>
                  <a:srgbClr val="FF0000"/>
                </a:solidFill>
              </a:rPr>
              <a:t>meta-analyses.《American</a:t>
            </a:r>
            <a:r>
              <a:rPr lang="en-US" altLang="zh-CN" sz="1200" dirty="0">
                <a:solidFill>
                  <a:srgbClr val="FF0000"/>
                </a:solidFill>
              </a:rPr>
              <a:t> Heart Journal》, 2007, 153(2):275–280</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FF0000"/>
              </a:solidFill>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15</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rPr>
              <a:t>www.gradeworkinggroup.org</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FF0000"/>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rPr>
              <a:t>K Rising</a:t>
            </a:r>
            <a:r>
              <a:rPr lang="zh-CN" altLang="en-US" sz="1200" dirty="0">
                <a:solidFill>
                  <a:srgbClr val="FF0000"/>
                </a:solidFill>
              </a:rPr>
              <a:t>，</a:t>
            </a:r>
            <a:r>
              <a:rPr lang="en-US" altLang="zh-CN" sz="1200" dirty="0">
                <a:solidFill>
                  <a:srgbClr val="FF0000"/>
                </a:solidFill>
              </a:rPr>
              <a:t>P </a:t>
            </a:r>
            <a:r>
              <a:rPr lang="en-US" altLang="zh-CN" sz="1200" dirty="0" err="1">
                <a:solidFill>
                  <a:srgbClr val="FF0000"/>
                </a:solidFill>
              </a:rPr>
              <a:t>Bacchetti</a:t>
            </a:r>
            <a:r>
              <a:rPr lang="zh-CN" altLang="en-US" sz="1200" dirty="0">
                <a:solidFill>
                  <a:srgbClr val="FF0000"/>
                </a:solidFill>
              </a:rPr>
              <a:t>，</a:t>
            </a:r>
            <a:r>
              <a:rPr lang="en-US" altLang="zh-CN" sz="1200" dirty="0">
                <a:solidFill>
                  <a:srgbClr val="FF0000"/>
                </a:solidFill>
              </a:rPr>
              <a:t>L </a:t>
            </a:r>
            <a:r>
              <a:rPr lang="en-US" altLang="zh-CN" sz="1200" dirty="0" err="1">
                <a:solidFill>
                  <a:srgbClr val="FF0000"/>
                </a:solidFill>
              </a:rPr>
              <a:t>Bero</a:t>
            </a:r>
            <a:r>
              <a:rPr lang="en-US" altLang="zh-CN" sz="1200" dirty="0">
                <a:solidFill>
                  <a:srgbClr val="FF0000"/>
                </a:solidFill>
              </a:rPr>
              <a:t>. Reporting bias in drug trials submitted to the Food and Drug Administration</a:t>
            </a:r>
            <a:r>
              <a:rPr lang="zh-CN" altLang="en-US" sz="1200" dirty="0">
                <a:solidFill>
                  <a:srgbClr val="FF0000"/>
                </a:solidFill>
              </a:rPr>
              <a:t>：</a:t>
            </a:r>
            <a:r>
              <a:rPr lang="en-US" altLang="zh-CN" sz="1200" dirty="0">
                <a:solidFill>
                  <a:srgbClr val="FF0000"/>
                </a:solidFill>
              </a:rPr>
              <a:t>review of publication and presentation.《</a:t>
            </a:r>
            <a:r>
              <a:rPr lang="en-US" altLang="zh-CN" sz="1200" dirty="0" err="1">
                <a:solidFill>
                  <a:srgbClr val="FF0000"/>
                </a:solidFill>
              </a:rPr>
              <a:t>Plos</a:t>
            </a:r>
            <a:r>
              <a:rPr lang="en-US" altLang="zh-CN" sz="1200" dirty="0">
                <a:solidFill>
                  <a:srgbClr val="FF0000"/>
                </a:solidFill>
              </a:rPr>
              <a:t> Medicine》, 2008, 5(11)</a:t>
            </a:r>
            <a:r>
              <a:rPr lang="zh-CN" altLang="en-US" sz="1200" dirty="0">
                <a:solidFill>
                  <a:srgbClr val="FF0000"/>
                </a:solidFill>
              </a:rPr>
              <a:t>：</a:t>
            </a:r>
            <a:r>
              <a:rPr lang="en-US" altLang="zh-CN" sz="1200" dirty="0">
                <a:solidFill>
                  <a:srgbClr val="FF0000"/>
                </a:solidFill>
              </a:rPr>
              <a:t>e217</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FF0000"/>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rPr>
              <a:t>Peter Lurie, Sidney M Wolfe. Misleading data analyses in </a:t>
            </a:r>
            <a:r>
              <a:rPr lang="en-US" altLang="zh-CN" sz="1200" dirty="0" err="1">
                <a:solidFill>
                  <a:srgbClr val="FF0000"/>
                </a:solidFill>
              </a:rPr>
              <a:t>salmeterol</a:t>
            </a:r>
            <a:r>
              <a:rPr lang="en-US" altLang="zh-CN" sz="1200" dirty="0">
                <a:solidFill>
                  <a:srgbClr val="FF0000"/>
                </a:solidFill>
              </a:rPr>
              <a:t> (SMART) study. 《The Lancet》, Volume 366, Issue 9493, 8–14 October 2005, Pages 1261-1262</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FF0000"/>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rPr>
              <a:t>Nelson HS, Weiss ST, </a:t>
            </a:r>
            <a:r>
              <a:rPr lang="en-US" altLang="zh-CN" sz="1200" dirty="0" err="1">
                <a:solidFill>
                  <a:srgbClr val="FF0000"/>
                </a:solidFill>
              </a:rPr>
              <a:t>Bleecker</a:t>
            </a:r>
            <a:r>
              <a:rPr lang="en-US" altLang="zh-CN" sz="1200" dirty="0">
                <a:solidFill>
                  <a:srgbClr val="FF0000"/>
                </a:solidFill>
              </a:rPr>
              <a:t> ER, et al. SMART Study Group. The </a:t>
            </a:r>
            <a:r>
              <a:rPr lang="en-US" altLang="zh-CN" sz="1200" dirty="0" err="1">
                <a:solidFill>
                  <a:srgbClr val="FF0000"/>
                </a:solidFill>
              </a:rPr>
              <a:t>Salmeterol</a:t>
            </a:r>
            <a:r>
              <a:rPr lang="en-US" altLang="zh-CN" sz="1200" dirty="0">
                <a:solidFill>
                  <a:srgbClr val="FF0000"/>
                </a:solidFill>
              </a:rPr>
              <a:t> Multicenter Asthma Research Trial: a comparison of usual pharmacotherapy for asthma or usual pharmacotherapy plus salmeterol.《Chest》,2006;129(1):15-26.</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FF0000"/>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rPr>
              <a:t> </a:t>
            </a:r>
            <a:r>
              <a:rPr lang="en-US" altLang="zh-CN" sz="1200" dirty="0" err="1">
                <a:solidFill>
                  <a:srgbClr val="FF0000"/>
                </a:solidFill>
              </a:rPr>
              <a:t>Mitka</a:t>
            </a:r>
            <a:r>
              <a:rPr lang="en-US" altLang="zh-CN" sz="1200" dirty="0">
                <a:solidFill>
                  <a:srgbClr val="FF0000"/>
                </a:solidFill>
              </a:rPr>
              <a:t> M. Controversies surround heart drug study: questions about </a:t>
            </a:r>
            <a:r>
              <a:rPr lang="en-US" altLang="zh-CN" sz="1200" dirty="0" err="1">
                <a:solidFill>
                  <a:srgbClr val="FF0000"/>
                </a:solidFill>
              </a:rPr>
              <a:t>Vytorin</a:t>
            </a:r>
            <a:r>
              <a:rPr lang="en-US" altLang="zh-CN" sz="1200" dirty="0">
                <a:solidFill>
                  <a:srgbClr val="FF0000"/>
                </a:solidFill>
              </a:rPr>
              <a:t> and trial sponsors' conduct. 《JAMA》, 2008, 299(8):885-887</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FF0000"/>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err="1">
                <a:solidFill>
                  <a:srgbClr val="FF0000"/>
                </a:solidFill>
              </a:rPr>
              <a:t>Cappelleri</a:t>
            </a:r>
            <a:r>
              <a:rPr lang="en-US" altLang="zh-CN" sz="1200" dirty="0">
                <a:solidFill>
                  <a:srgbClr val="FF0000"/>
                </a:solidFill>
              </a:rPr>
              <a:t> JC, Ioannidis JP, </a:t>
            </a:r>
            <a:r>
              <a:rPr lang="en-US" altLang="zh-CN" sz="1200" dirty="0" err="1">
                <a:solidFill>
                  <a:srgbClr val="FF0000"/>
                </a:solidFill>
              </a:rPr>
              <a:t>Schmid</a:t>
            </a:r>
            <a:r>
              <a:rPr lang="en-US" altLang="zh-CN" sz="1200" dirty="0">
                <a:solidFill>
                  <a:srgbClr val="FF0000"/>
                </a:solidFill>
              </a:rPr>
              <a:t> CH, et al. Large Trials </a:t>
            </a:r>
            <a:r>
              <a:rPr lang="en-US" altLang="zh-CN" sz="1200" dirty="0" err="1">
                <a:solidFill>
                  <a:srgbClr val="FF0000"/>
                </a:solidFill>
              </a:rPr>
              <a:t>vs</a:t>
            </a:r>
            <a:r>
              <a:rPr lang="en-US" altLang="zh-CN" sz="1200" dirty="0">
                <a:solidFill>
                  <a:srgbClr val="FF0000"/>
                </a:solidFill>
              </a:rPr>
              <a:t> Meta-analysis of Smaller Trials: How Do Their Results Compare?  《JAMA》,1996,276(16): 1332-1338.</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FF0000"/>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rPr>
              <a:t>Hopewell S, Loudon K, Clarke MJ, et al. Publication bias in clinical trials due to statistical significance or direction of trial </a:t>
            </a:r>
            <a:r>
              <a:rPr lang="en-US" altLang="zh-CN" sz="1200" dirty="0" err="1">
                <a:solidFill>
                  <a:srgbClr val="FF0000"/>
                </a:solidFill>
              </a:rPr>
              <a:t>results.Cochrane</a:t>
            </a:r>
            <a:r>
              <a:rPr lang="en-US" altLang="zh-CN" sz="1200" dirty="0">
                <a:solidFill>
                  <a:srgbClr val="FF0000"/>
                </a:solidFill>
              </a:rPr>
              <a:t> Database of Systematic Reviews. 2009, Issue 1. Art. No.:MR000006. DOI: 10.1002/14651858.MR000006.pub3.</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FF0000"/>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err="1">
                <a:solidFill>
                  <a:srgbClr val="FF0000"/>
                </a:solidFill>
              </a:rPr>
              <a:t>Vaitkus</a:t>
            </a:r>
            <a:r>
              <a:rPr lang="en-US" altLang="zh-CN" sz="1200" dirty="0">
                <a:solidFill>
                  <a:srgbClr val="FF0000"/>
                </a:solidFill>
              </a:rPr>
              <a:t> PT, </a:t>
            </a:r>
            <a:r>
              <a:rPr lang="en-US" altLang="zh-CN" sz="1200" dirty="0" err="1">
                <a:solidFill>
                  <a:srgbClr val="FF0000"/>
                </a:solidFill>
              </a:rPr>
              <a:t>Brar</a:t>
            </a:r>
            <a:r>
              <a:rPr lang="en-US" altLang="zh-CN" sz="1200" dirty="0">
                <a:solidFill>
                  <a:srgbClr val="FF0000"/>
                </a:solidFill>
              </a:rPr>
              <a:t> C. N-</a:t>
            </a:r>
            <a:r>
              <a:rPr lang="en-US" altLang="zh-CN" sz="1200" dirty="0" err="1">
                <a:solidFill>
                  <a:srgbClr val="FF0000"/>
                </a:solidFill>
              </a:rPr>
              <a:t>acetylcysteine</a:t>
            </a:r>
            <a:r>
              <a:rPr lang="en-US" altLang="zh-CN" sz="1200" dirty="0">
                <a:solidFill>
                  <a:srgbClr val="FF0000"/>
                </a:solidFill>
              </a:rPr>
              <a:t> in the prevention of </a:t>
            </a:r>
            <a:r>
              <a:rPr lang="en-US" altLang="zh-CN" sz="1200" dirty="0" err="1">
                <a:solidFill>
                  <a:srgbClr val="FF0000"/>
                </a:solidFill>
              </a:rPr>
              <a:t>contrastinduced</a:t>
            </a:r>
            <a:r>
              <a:rPr lang="en-US" altLang="zh-CN" sz="1200" dirty="0">
                <a:solidFill>
                  <a:srgbClr val="FF0000"/>
                </a:solidFill>
              </a:rPr>
              <a:t> nephropathy: publication bias perpetuated by </a:t>
            </a:r>
            <a:r>
              <a:rPr lang="en-US" altLang="zh-CN" sz="1200" dirty="0" err="1">
                <a:solidFill>
                  <a:srgbClr val="FF0000"/>
                </a:solidFill>
              </a:rPr>
              <a:t>meta-analyses.《American</a:t>
            </a:r>
            <a:r>
              <a:rPr lang="en-US" altLang="zh-CN" sz="1200" dirty="0">
                <a:solidFill>
                  <a:srgbClr val="FF0000"/>
                </a:solidFill>
              </a:rPr>
              <a:t> Heart Journal》, 2007, 153(2):275–280</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FF0000"/>
              </a:solidFill>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16</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rPr>
              <a:t>www.gradeworkinggroup.org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防止</a:t>
            </a:r>
            <a:r>
              <a:rPr lang="en-US" altLang="zh-CN" sz="1200" dirty="0">
                <a:solidFill>
                  <a:schemeClr val="tx1"/>
                </a:solidFill>
                <a:ea typeface="宋体" pitchFamily="2" charset="-122"/>
              </a:rPr>
              <a:t>1</a:t>
            </a:r>
            <a:r>
              <a:rPr lang="zh-CN" altLang="en-US" sz="1200" dirty="0">
                <a:solidFill>
                  <a:schemeClr val="tx1"/>
                </a:solidFill>
                <a:ea typeface="宋体" pitchFamily="2" charset="-122"/>
              </a:rPr>
              <a:t>例不良結局發生或獲得</a:t>
            </a:r>
            <a:r>
              <a:rPr lang="en-US" altLang="zh-CN" sz="1200" dirty="0">
                <a:solidFill>
                  <a:schemeClr val="tx1"/>
                </a:solidFill>
                <a:ea typeface="宋体" pitchFamily="2" charset="-122"/>
              </a:rPr>
              <a:t>1</a:t>
            </a:r>
            <a:r>
              <a:rPr lang="zh-CN" altLang="en-US" sz="1200" dirty="0">
                <a:solidFill>
                  <a:schemeClr val="tx1"/>
                </a:solidFill>
                <a:ea typeface="宋体" pitchFamily="2" charset="-122"/>
              </a:rPr>
              <a:t>例有利結果需治療的病例數 </a:t>
            </a:r>
            <a:r>
              <a:rPr lang="en-US" altLang="zh-CN" sz="1200" dirty="0">
                <a:solidFill>
                  <a:schemeClr val="tx1"/>
                </a:solidFill>
                <a:ea typeface="宋体" pitchFamily="2" charset="-122"/>
              </a:rPr>
              <a:t>(number needed to </a:t>
            </a:r>
            <a:r>
              <a:rPr lang="en-US" altLang="zh-CN" sz="1200" dirty="0" err="1">
                <a:solidFill>
                  <a:schemeClr val="tx1"/>
                </a:solidFill>
                <a:ea typeface="宋体" pitchFamily="2" charset="-122"/>
              </a:rPr>
              <a:t>treat,NNT</a:t>
            </a:r>
            <a:r>
              <a:rPr lang="en-US" altLang="zh-CN" sz="1200" dirty="0">
                <a:solidFill>
                  <a:schemeClr val="tx1"/>
                </a:solidFill>
                <a:ea typeface="宋体" pitchFamily="2" charset="-122"/>
              </a:rPr>
              <a:t>)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相對危險度的降低值 </a:t>
            </a:r>
            <a:r>
              <a:rPr lang="en-US" altLang="zh-CN" sz="1200" dirty="0">
                <a:solidFill>
                  <a:schemeClr val="tx1"/>
                </a:solidFill>
                <a:ea typeface="宋体" pitchFamily="2" charset="-122"/>
              </a:rPr>
              <a:t>(relative risk </a:t>
            </a:r>
            <a:r>
              <a:rPr lang="en-US" altLang="zh-CN" sz="1200" dirty="0" err="1">
                <a:solidFill>
                  <a:schemeClr val="tx1"/>
                </a:solidFill>
                <a:ea typeface="宋体" pitchFamily="2" charset="-122"/>
              </a:rPr>
              <a:t>reduction,RRR</a:t>
            </a:r>
            <a:r>
              <a:rPr lang="zh-CN" altLang="en-US" sz="1200" dirty="0">
                <a:solidFill>
                  <a:schemeClr val="tx1"/>
                </a:solidFill>
                <a:ea typeface="宋体" pitchFamily="2" charset="-122"/>
              </a:rPr>
              <a:t>） </a:t>
            </a: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17</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rPr>
              <a:t>www.gradeworkinggroup.org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err="1">
                <a:solidFill>
                  <a:schemeClr val="tx1"/>
                </a:solidFill>
                <a:ea typeface="宋体" pitchFamily="2" charset="-122"/>
              </a:rPr>
              <a:t>Deeks</a:t>
            </a:r>
            <a:r>
              <a:rPr lang="en-US" altLang="zh-CN" sz="1200" dirty="0">
                <a:solidFill>
                  <a:schemeClr val="tx1"/>
                </a:solidFill>
                <a:ea typeface="宋体" pitchFamily="2" charset="-122"/>
              </a:rPr>
              <a:t> J, Higgins J, Altman D. Analyzing data and undertaking meta-analyses. In: Higgins J, Green S, editors. Cochrane handbook for systematic reviews of interventions version 5.0.0. </a:t>
            </a:r>
            <a:r>
              <a:rPr lang="en-US" altLang="zh-CN" sz="1200" dirty="0" err="1">
                <a:solidFill>
                  <a:schemeClr val="tx1"/>
                </a:solidFill>
                <a:ea typeface="宋体" pitchFamily="2" charset="-122"/>
              </a:rPr>
              <a:t>Chichester</a:t>
            </a:r>
            <a:r>
              <a:rPr lang="en-US" altLang="zh-CN" sz="1200" dirty="0">
                <a:solidFill>
                  <a:schemeClr val="tx1"/>
                </a:solidFill>
                <a:ea typeface="宋体" pitchFamily="2" charset="-122"/>
              </a:rPr>
              <a:t>: Wiley;2008.</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18</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rPr>
              <a:t>www.gradeworkinggroup.org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err="1">
                <a:solidFill>
                  <a:schemeClr val="tx1"/>
                </a:solidFill>
                <a:ea typeface="宋体" pitchFamily="2" charset="-122"/>
              </a:rPr>
              <a:t>Deeks</a:t>
            </a:r>
            <a:r>
              <a:rPr lang="en-US" altLang="zh-CN" sz="1200" dirty="0">
                <a:solidFill>
                  <a:schemeClr val="tx1"/>
                </a:solidFill>
                <a:ea typeface="宋体" pitchFamily="2" charset="-122"/>
              </a:rPr>
              <a:t> J, Higgins J, Altman D. Analyzing data and undertaking meta-analyses. In: Higgins J, Green S, editors. Cochrane handbook for systematic reviews of interventions version 5.0.0. </a:t>
            </a:r>
            <a:r>
              <a:rPr lang="en-US" altLang="zh-CN" sz="1200" dirty="0" err="1">
                <a:solidFill>
                  <a:schemeClr val="tx1"/>
                </a:solidFill>
                <a:ea typeface="宋体" pitchFamily="2" charset="-122"/>
              </a:rPr>
              <a:t>Chichester</a:t>
            </a:r>
            <a:r>
              <a:rPr lang="en-US" altLang="zh-CN" sz="1200" dirty="0">
                <a:solidFill>
                  <a:schemeClr val="tx1"/>
                </a:solidFill>
                <a:ea typeface="宋体" pitchFamily="2" charset="-122"/>
              </a:rPr>
              <a:t>: Wiley;2008.</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19</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zh-CN" altLang="en-US" dirty="0">
                <a:ea typeface="宋体" pitchFamily="2" charset="-122"/>
              </a:rPr>
              <a:t>陳耀龍、李幼平、杜 亮、王 莉、文進、楊曉妍</a:t>
            </a:r>
            <a:r>
              <a:rPr lang="en-US" altLang="zh-CN" dirty="0">
                <a:ea typeface="宋体" pitchFamily="2" charset="-122"/>
              </a:rPr>
              <a:t>.</a:t>
            </a:r>
            <a:r>
              <a:rPr lang="zh-CN" altLang="en-US" dirty="0">
                <a:ea typeface="宋体" pitchFamily="2" charset="-122"/>
              </a:rPr>
              <a:t>醫學研究中證據分級和推薦強度的演進</a:t>
            </a:r>
            <a:r>
              <a:rPr lang="en-US" altLang="zh-CN" dirty="0">
                <a:ea typeface="宋体" pitchFamily="2" charset="-122"/>
              </a:rPr>
              <a:t>.</a:t>
            </a:r>
            <a:r>
              <a:rPr lang="zh-CN" altLang="en-US" dirty="0">
                <a:ea typeface="宋体" pitchFamily="2" charset="-122"/>
              </a:rPr>
              <a:t>中國循證醫學雜誌</a:t>
            </a:r>
            <a:r>
              <a:rPr lang="en-US" altLang="zh-CN" dirty="0">
                <a:ea typeface="宋体" pitchFamily="2" charset="-122"/>
              </a:rPr>
              <a:t>,2008,8(2):127</a:t>
            </a:r>
            <a:r>
              <a:rPr lang="zh-CN" altLang="en-US" dirty="0">
                <a:ea typeface="宋体" pitchFamily="2" charset="-122"/>
              </a:rPr>
              <a:t>～</a:t>
            </a:r>
            <a:r>
              <a:rPr lang="en-US" altLang="zh-CN" dirty="0">
                <a:ea typeface="宋体" pitchFamily="2" charset="-122"/>
              </a:rPr>
              <a:t>133.</a:t>
            </a:r>
          </a:p>
          <a:p>
            <a:r>
              <a:rPr lang="en-US" altLang="zh-CN" dirty="0">
                <a:ea typeface="宋体" pitchFamily="2" charset="-122"/>
              </a:rPr>
              <a:t>Canadian Task Force on the Periodic Health </a:t>
            </a:r>
            <a:r>
              <a:rPr lang="en-US" altLang="zh-CN" dirty="0" err="1">
                <a:ea typeface="宋体" pitchFamily="2" charset="-122"/>
              </a:rPr>
              <a:t>Examination:The</a:t>
            </a:r>
            <a:r>
              <a:rPr lang="en-US" altLang="zh-CN" dirty="0">
                <a:ea typeface="宋体" pitchFamily="2" charset="-122"/>
              </a:rPr>
              <a:t> periodic health </a:t>
            </a:r>
            <a:r>
              <a:rPr lang="en-US" altLang="zh-CN" dirty="0" err="1">
                <a:ea typeface="宋体" pitchFamily="2" charset="-122"/>
              </a:rPr>
              <a:t>examination.CMAJ</a:t>
            </a:r>
            <a:r>
              <a:rPr lang="en-US" altLang="zh-CN" dirty="0">
                <a:ea typeface="宋体" pitchFamily="2" charset="-122"/>
              </a:rPr>
              <a:t>, 1979, 121(19):1193-1254</a:t>
            </a:r>
          </a:p>
          <a:p>
            <a:r>
              <a:rPr lang="en-US" altLang="zh-CN" dirty="0" err="1">
                <a:ea typeface="宋体" pitchFamily="2" charset="-122"/>
              </a:rPr>
              <a:t>Sackett</a:t>
            </a:r>
            <a:r>
              <a:rPr lang="en-US" altLang="zh-CN" dirty="0">
                <a:ea typeface="宋体" pitchFamily="2" charset="-122"/>
              </a:rPr>
              <a:t> DL. Rules of evidence and clinical recommendations on the use of antithrombotic agents. Chest, 1986, 89(2 </a:t>
            </a:r>
            <a:r>
              <a:rPr lang="en-US" altLang="zh-CN" dirty="0" err="1">
                <a:ea typeface="宋体" pitchFamily="2" charset="-122"/>
              </a:rPr>
              <a:t>Suppl</a:t>
            </a:r>
            <a:r>
              <a:rPr lang="en-US" altLang="zh-CN" dirty="0">
                <a:ea typeface="宋体" pitchFamily="2" charset="-122"/>
              </a:rPr>
              <a:t>):2S-3S.</a:t>
            </a:r>
          </a:p>
          <a:p>
            <a:r>
              <a:rPr lang="en-US" altLang="zh-CN" dirty="0" err="1">
                <a:ea typeface="宋体" pitchFamily="2" charset="-122"/>
              </a:rPr>
              <a:t>Sackett</a:t>
            </a:r>
            <a:r>
              <a:rPr lang="en-US" altLang="zh-CN" dirty="0">
                <a:ea typeface="宋体" pitchFamily="2" charset="-122"/>
              </a:rPr>
              <a:t> DL. Rules of evidence and clinical recommendations on the use of antithrombotic agents. Archives </a:t>
            </a:r>
            <a:r>
              <a:rPr lang="en-US" altLang="zh-CN" dirty="0" err="1">
                <a:ea typeface="宋体" pitchFamily="2" charset="-122"/>
              </a:rPr>
              <a:t>Int</a:t>
            </a:r>
            <a:r>
              <a:rPr lang="en-US" altLang="zh-CN" dirty="0">
                <a:ea typeface="宋体" pitchFamily="2" charset="-122"/>
              </a:rPr>
              <a:t> Med, 1986, 146(3):464-465.</a:t>
            </a:r>
          </a:p>
          <a:p>
            <a:r>
              <a:rPr lang="en-US" altLang="zh-CN" dirty="0" err="1">
                <a:ea typeface="宋体" pitchFamily="2" charset="-122"/>
              </a:rPr>
              <a:t>Guyatt</a:t>
            </a:r>
            <a:r>
              <a:rPr lang="en-US" altLang="zh-CN" dirty="0">
                <a:ea typeface="宋体" pitchFamily="2" charset="-122"/>
              </a:rPr>
              <a:t> GH, </a:t>
            </a:r>
            <a:r>
              <a:rPr lang="en-US" altLang="zh-CN" dirty="0" err="1">
                <a:ea typeface="宋体" pitchFamily="2" charset="-122"/>
              </a:rPr>
              <a:t>Sackett</a:t>
            </a:r>
            <a:r>
              <a:rPr lang="en-US" altLang="zh-CN" dirty="0">
                <a:ea typeface="宋体" pitchFamily="2" charset="-122"/>
              </a:rPr>
              <a:t> DL, Sinclair JC, et al. Users’ guides to the medical l </a:t>
            </a:r>
            <a:r>
              <a:rPr lang="en-US" altLang="zh-CN" dirty="0" err="1">
                <a:ea typeface="宋体" pitchFamily="2" charset="-122"/>
              </a:rPr>
              <a:t>iterature</a:t>
            </a:r>
            <a:r>
              <a:rPr lang="en-US" altLang="zh-CN" dirty="0">
                <a:ea typeface="宋体" pitchFamily="2" charset="-122"/>
              </a:rPr>
              <a:t>. IX. A method for grading health care recommendations. Evidence-Based Medicine Working Group. JAMA, 1995, 274(22): 1800-1804.</a:t>
            </a:r>
          </a:p>
          <a:p>
            <a:r>
              <a:rPr lang="en-US" altLang="zh-CN" dirty="0" err="1">
                <a:ea typeface="宋体" pitchFamily="2" charset="-122"/>
              </a:rPr>
              <a:t>Sackett</a:t>
            </a:r>
            <a:r>
              <a:rPr lang="en-US" altLang="zh-CN" dirty="0">
                <a:ea typeface="宋体" pitchFamily="2" charset="-122"/>
              </a:rPr>
              <a:t> DL. Rules of evidence and cl </a:t>
            </a:r>
            <a:r>
              <a:rPr lang="en-US" altLang="zh-CN" dirty="0" err="1">
                <a:ea typeface="宋体" pitchFamily="2" charset="-122"/>
              </a:rPr>
              <a:t>inical</a:t>
            </a:r>
            <a:r>
              <a:rPr lang="en-US" altLang="zh-CN" dirty="0">
                <a:ea typeface="宋体" pitchFamily="2" charset="-122"/>
              </a:rPr>
              <a:t> recommendations on the use of antithrombotic </a:t>
            </a:r>
            <a:r>
              <a:rPr lang="en-US" altLang="zh-CN" dirty="0" err="1">
                <a:ea typeface="宋体" pitchFamily="2" charset="-122"/>
              </a:rPr>
              <a:t>agents.Chest</a:t>
            </a:r>
            <a:r>
              <a:rPr lang="en-US" altLang="zh-CN" dirty="0">
                <a:ea typeface="宋体" pitchFamily="2" charset="-122"/>
              </a:rPr>
              <a:t>, 1989, 95(2):2S-4S.</a:t>
            </a:r>
          </a:p>
          <a:p>
            <a:r>
              <a:rPr lang="en-US" altLang="zh-CN" dirty="0">
                <a:ea typeface="宋体" pitchFamily="2" charset="-122"/>
              </a:rPr>
              <a:t>Cook DJ, </a:t>
            </a:r>
            <a:r>
              <a:rPr lang="en-US" altLang="zh-CN" dirty="0" err="1">
                <a:ea typeface="宋体" pitchFamily="2" charset="-122"/>
              </a:rPr>
              <a:t>Guyatt</a:t>
            </a:r>
            <a:r>
              <a:rPr lang="en-US" altLang="zh-CN" dirty="0">
                <a:ea typeface="宋体" pitchFamily="2" charset="-122"/>
              </a:rPr>
              <a:t> GH, </a:t>
            </a:r>
            <a:r>
              <a:rPr lang="en-US" altLang="zh-CN" dirty="0" err="1">
                <a:ea typeface="宋体" pitchFamily="2" charset="-122"/>
              </a:rPr>
              <a:t>Laupacis</a:t>
            </a:r>
            <a:r>
              <a:rPr lang="en-US" altLang="zh-CN" dirty="0">
                <a:ea typeface="宋体" pitchFamily="2" charset="-122"/>
              </a:rPr>
              <a:t> A, et al. Rules of evidence and clinical recommendations on the use of antithrombotic agents. Chest, 1992, 102(4): 305S-311S.</a:t>
            </a:r>
          </a:p>
          <a:p>
            <a:r>
              <a:rPr lang="en-US" altLang="zh-CN" dirty="0">
                <a:ea typeface="宋体" pitchFamily="2" charset="-122"/>
              </a:rPr>
              <a:t>Cook DJ, </a:t>
            </a:r>
            <a:r>
              <a:rPr lang="en-US" altLang="zh-CN" dirty="0" err="1">
                <a:ea typeface="宋体" pitchFamily="2" charset="-122"/>
              </a:rPr>
              <a:t>Guyatt</a:t>
            </a:r>
            <a:r>
              <a:rPr lang="en-US" altLang="zh-CN" dirty="0">
                <a:ea typeface="宋体" pitchFamily="2" charset="-122"/>
              </a:rPr>
              <a:t> GH, </a:t>
            </a:r>
            <a:r>
              <a:rPr lang="en-US" altLang="zh-CN" dirty="0" err="1">
                <a:ea typeface="宋体" pitchFamily="2" charset="-122"/>
              </a:rPr>
              <a:t>Laupacis</a:t>
            </a:r>
            <a:r>
              <a:rPr lang="en-US" altLang="zh-CN" dirty="0">
                <a:ea typeface="宋体" pitchFamily="2" charset="-122"/>
              </a:rPr>
              <a:t> A, et al. </a:t>
            </a:r>
            <a:r>
              <a:rPr lang="en-US" altLang="zh-CN" dirty="0" err="1">
                <a:ea typeface="宋体" pitchFamily="2" charset="-122"/>
              </a:rPr>
              <a:t>Cl</a:t>
            </a:r>
            <a:r>
              <a:rPr lang="en-US" altLang="zh-CN" dirty="0">
                <a:ea typeface="宋体" pitchFamily="2" charset="-122"/>
              </a:rPr>
              <a:t> </a:t>
            </a:r>
            <a:r>
              <a:rPr lang="en-US" altLang="zh-CN" dirty="0" err="1">
                <a:ea typeface="宋体" pitchFamily="2" charset="-122"/>
              </a:rPr>
              <a:t>inical</a:t>
            </a:r>
            <a:r>
              <a:rPr lang="en-US" altLang="zh-CN" dirty="0">
                <a:ea typeface="宋体" pitchFamily="2" charset="-122"/>
              </a:rPr>
              <a:t> recommendations using levels of evidence for antithrombotic agents. Chest, 1995,108(4): 227S-230S.</a:t>
            </a:r>
          </a:p>
          <a:p>
            <a:r>
              <a:rPr lang="en-US" altLang="zh-CN" dirty="0">
                <a:ea typeface="宋体" pitchFamily="2" charset="-122"/>
              </a:rPr>
              <a:t>http://www.cebm.net/levels_of_evidence.asp</a:t>
            </a:r>
          </a:p>
          <a:p>
            <a:r>
              <a:rPr lang="en-US" altLang="zh-CN" dirty="0" err="1">
                <a:ea typeface="宋体" pitchFamily="2" charset="-122"/>
              </a:rPr>
              <a:t>Guyatt</a:t>
            </a:r>
            <a:r>
              <a:rPr lang="en-US" altLang="zh-CN" dirty="0">
                <a:ea typeface="宋体" pitchFamily="2" charset="-122"/>
              </a:rPr>
              <a:t> GH, Cook DJ, </a:t>
            </a:r>
            <a:r>
              <a:rPr lang="en-US" altLang="zh-CN" dirty="0" err="1">
                <a:ea typeface="宋体" pitchFamily="2" charset="-122"/>
              </a:rPr>
              <a:t>Sackett</a:t>
            </a:r>
            <a:r>
              <a:rPr lang="en-US" altLang="zh-CN" dirty="0">
                <a:ea typeface="宋体" pitchFamily="2" charset="-122"/>
              </a:rPr>
              <a:t> DL, et al. Grades of recommendation for antithrombotic agents. Chest, 1998, 114(5 </a:t>
            </a:r>
            <a:r>
              <a:rPr lang="en-US" altLang="zh-CN" dirty="0" err="1">
                <a:ea typeface="宋体" pitchFamily="2" charset="-122"/>
              </a:rPr>
              <a:t>Suppl</a:t>
            </a:r>
            <a:r>
              <a:rPr lang="en-US" altLang="zh-CN" dirty="0">
                <a:ea typeface="宋体" pitchFamily="2" charset="-122"/>
              </a:rPr>
              <a:t>): 441S-444S.</a:t>
            </a:r>
          </a:p>
          <a:p>
            <a:r>
              <a:rPr lang="en-US" altLang="zh-CN" dirty="0" err="1">
                <a:ea typeface="宋体" pitchFamily="2" charset="-122"/>
              </a:rPr>
              <a:t>Guyatt</a:t>
            </a:r>
            <a:r>
              <a:rPr lang="en-US" altLang="zh-CN" dirty="0">
                <a:ea typeface="宋体" pitchFamily="2" charset="-122"/>
              </a:rPr>
              <a:t> G, S c h </a:t>
            </a:r>
            <a:r>
              <a:rPr lang="en-US" altLang="zh-CN" dirty="0" err="1">
                <a:ea typeface="宋体" pitchFamily="2" charset="-122"/>
              </a:rPr>
              <a:t>ünemann</a:t>
            </a:r>
            <a:r>
              <a:rPr lang="en-US" altLang="zh-CN" dirty="0">
                <a:ea typeface="宋体" pitchFamily="2" charset="-122"/>
              </a:rPr>
              <a:t> H, Cook D, </a:t>
            </a:r>
            <a:r>
              <a:rPr lang="en-US" altLang="zh-CN" dirty="0" err="1">
                <a:ea typeface="宋体" pitchFamily="2" charset="-122"/>
              </a:rPr>
              <a:t>etal.Gradesof</a:t>
            </a:r>
            <a:r>
              <a:rPr lang="en-US" altLang="zh-CN" dirty="0">
                <a:ea typeface="宋体" pitchFamily="2" charset="-122"/>
              </a:rPr>
              <a:t> Recommendation for Antithrombotic Agents. Chest, 2001, 119(1):3S-7S.</a:t>
            </a:r>
          </a:p>
          <a:p>
            <a:r>
              <a:rPr lang="en-US" altLang="zh-CN" dirty="0">
                <a:ea typeface="宋体" pitchFamily="2" charset="-122"/>
              </a:rPr>
              <a:t>Atkins D, Best D, </a:t>
            </a:r>
            <a:r>
              <a:rPr lang="en-US" altLang="zh-CN" dirty="0" err="1">
                <a:ea typeface="宋体" pitchFamily="2" charset="-122"/>
              </a:rPr>
              <a:t>Briss</a:t>
            </a:r>
            <a:r>
              <a:rPr lang="en-US" altLang="zh-CN" dirty="0">
                <a:ea typeface="宋体" pitchFamily="2" charset="-122"/>
              </a:rPr>
              <a:t> PA, et </a:t>
            </a:r>
            <a:r>
              <a:rPr lang="en-US" altLang="zh-CN" dirty="0" err="1">
                <a:ea typeface="宋体" pitchFamily="2" charset="-122"/>
              </a:rPr>
              <a:t>al.Grading</a:t>
            </a:r>
            <a:r>
              <a:rPr lang="en-US" altLang="zh-CN" dirty="0">
                <a:ea typeface="宋体" pitchFamily="2" charset="-122"/>
              </a:rPr>
              <a:t> </a:t>
            </a:r>
            <a:r>
              <a:rPr lang="en-US" altLang="zh-CN" dirty="0" err="1">
                <a:ea typeface="宋体" pitchFamily="2" charset="-122"/>
              </a:rPr>
              <a:t>qual</a:t>
            </a:r>
            <a:r>
              <a:rPr lang="en-US" altLang="zh-CN" dirty="0">
                <a:ea typeface="宋体" pitchFamily="2" charset="-122"/>
              </a:rPr>
              <a:t> </a:t>
            </a:r>
            <a:r>
              <a:rPr lang="en-US" altLang="zh-CN" dirty="0" err="1">
                <a:ea typeface="宋体" pitchFamily="2" charset="-122"/>
              </a:rPr>
              <a:t>ity</a:t>
            </a:r>
            <a:r>
              <a:rPr lang="en-US" altLang="zh-CN" dirty="0">
                <a:ea typeface="宋体" pitchFamily="2" charset="-122"/>
              </a:rPr>
              <a:t> of evidence and strength of recommendations. BMJ, 2004, 328(7454):1490-1494</a:t>
            </a:r>
          </a:p>
          <a:p>
            <a:r>
              <a:rPr lang="en-US" altLang="zh-CN" dirty="0">
                <a:ea typeface="宋体" pitchFamily="2" charset="-122"/>
              </a:rPr>
              <a:t>http://www.gradeworkinggroup.org/about_us.htm</a:t>
            </a:r>
          </a:p>
          <a:p>
            <a:r>
              <a:rPr lang="en-US" altLang="zh-CN" dirty="0" err="1">
                <a:ea typeface="宋体" pitchFamily="2" charset="-122"/>
              </a:rPr>
              <a:t>Guyatt</a:t>
            </a:r>
            <a:r>
              <a:rPr lang="en-US" altLang="zh-CN" dirty="0">
                <a:ea typeface="宋体" pitchFamily="2" charset="-122"/>
              </a:rPr>
              <a:t> G, </a:t>
            </a:r>
            <a:r>
              <a:rPr lang="en-US" altLang="zh-CN" dirty="0" err="1">
                <a:ea typeface="宋体" pitchFamily="2" charset="-122"/>
              </a:rPr>
              <a:t>Gutterman</a:t>
            </a:r>
            <a:r>
              <a:rPr lang="en-US" altLang="zh-CN" dirty="0">
                <a:ea typeface="宋体" pitchFamily="2" charset="-122"/>
              </a:rPr>
              <a:t> D, Baumann MH, et al. Grading strength of recommendations and </a:t>
            </a:r>
            <a:r>
              <a:rPr lang="en-US" altLang="zh-CN" dirty="0" err="1">
                <a:ea typeface="宋体" pitchFamily="2" charset="-122"/>
              </a:rPr>
              <a:t>qual</a:t>
            </a:r>
            <a:r>
              <a:rPr lang="en-US" altLang="zh-CN" dirty="0">
                <a:ea typeface="宋体" pitchFamily="2" charset="-122"/>
              </a:rPr>
              <a:t> </a:t>
            </a:r>
            <a:r>
              <a:rPr lang="en-US" altLang="zh-CN" dirty="0" err="1">
                <a:ea typeface="宋体" pitchFamily="2" charset="-122"/>
              </a:rPr>
              <a:t>ity</a:t>
            </a:r>
            <a:r>
              <a:rPr lang="en-US" altLang="zh-CN" dirty="0">
                <a:ea typeface="宋体" pitchFamily="2" charset="-122"/>
              </a:rPr>
              <a:t> of evidence in cl </a:t>
            </a:r>
            <a:r>
              <a:rPr lang="en-US" altLang="zh-CN" dirty="0" err="1">
                <a:ea typeface="宋体" pitchFamily="2" charset="-122"/>
              </a:rPr>
              <a:t>inical</a:t>
            </a:r>
            <a:r>
              <a:rPr lang="en-US" altLang="zh-CN" dirty="0">
                <a:ea typeface="宋体" pitchFamily="2" charset="-122"/>
              </a:rPr>
              <a:t> </a:t>
            </a:r>
            <a:r>
              <a:rPr lang="en-US" altLang="zh-CN" dirty="0" err="1">
                <a:ea typeface="宋体" pitchFamily="2" charset="-122"/>
              </a:rPr>
              <a:t>guidel</a:t>
            </a:r>
            <a:r>
              <a:rPr lang="en-US" altLang="zh-CN" dirty="0">
                <a:ea typeface="宋体" pitchFamily="2" charset="-122"/>
              </a:rPr>
              <a:t> </a:t>
            </a:r>
            <a:r>
              <a:rPr lang="en-US" altLang="zh-CN" dirty="0" err="1">
                <a:ea typeface="宋体" pitchFamily="2" charset="-122"/>
              </a:rPr>
              <a:t>ines:report</a:t>
            </a:r>
            <a:r>
              <a:rPr lang="en-US" altLang="zh-CN" dirty="0">
                <a:ea typeface="宋体" pitchFamily="2" charset="-122"/>
              </a:rPr>
              <a:t> from an </a:t>
            </a:r>
            <a:r>
              <a:rPr lang="en-US" altLang="zh-CN" dirty="0" err="1">
                <a:ea typeface="宋体" pitchFamily="2" charset="-122"/>
              </a:rPr>
              <a:t>american</a:t>
            </a:r>
            <a:r>
              <a:rPr lang="en-US" altLang="zh-CN" dirty="0">
                <a:ea typeface="宋体" pitchFamily="2" charset="-122"/>
              </a:rPr>
              <a:t> college of chest physicians task force. Chest,2006, 129(1):174-181.</a:t>
            </a:r>
          </a:p>
          <a:p>
            <a:r>
              <a:rPr lang="en-US" altLang="zh-CN" dirty="0">
                <a:ea typeface="宋体" pitchFamily="2" charset="-122"/>
              </a:rPr>
              <a:t>Aragon CL, </a:t>
            </a:r>
            <a:r>
              <a:rPr lang="en-US" altLang="zh-CN" dirty="0" err="1">
                <a:ea typeface="宋体" pitchFamily="2" charset="-122"/>
              </a:rPr>
              <a:t>Budsberg</a:t>
            </a:r>
            <a:r>
              <a:rPr lang="en-US" altLang="zh-CN" dirty="0">
                <a:ea typeface="宋体" pitchFamily="2" charset="-122"/>
              </a:rPr>
              <a:t> SC. Applications of Evidence-Based </a:t>
            </a:r>
            <a:r>
              <a:rPr lang="en-US" altLang="zh-CN" dirty="0" err="1">
                <a:ea typeface="宋体" pitchFamily="2" charset="-122"/>
              </a:rPr>
              <a:t>Medicine:Cranial</a:t>
            </a:r>
            <a:r>
              <a:rPr lang="en-US" altLang="zh-CN" dirty="0">
                <a:ea typeface="宋体" pitchFamily="2" charset="-122"/>
              </a:rPr>
              <a:t> Cruciate Ligament Injury Repair in the Dog Veterinary Surgery. 34(2): 93–98.</a:t>
            </a:r>
          </a:p>
          <a:p>
            <a:r>
              <a:rPr lang="en-US" altLang="zh-CN" dirty="0">
                <a:ea typeface="宋体" pitchFamily="2" charset="-122"/>
              </a:rPr>
              <a:t>http://library.downstate.edu/ebmdos/2100.htm</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2</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rPr>
              <a:t>www.gradeworkinggroup.org</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20</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rPr>
              <a:t>www.gradeworkinggroup.org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Weiner SJ. Contextualizing medical decisions to individualize </a:t>
            </a:r>
            <a:r>
              <a:rPr lang="en-US" altLang="zh-CN" sz="1200" dirty="0" err="1">
                <a:solidFill>
                  <a:schemeClr val="tx1"/>
                </a:solidFill>
                <a:ea typeface="宋体" pitchFamily="2" charset="-122"/>
              </a:rPr>
              <a:t>care:lessons</a:t>
            </a:r>
            <a:r>
              <a:rPr lang="en-US" altLang="zh-CN" sz="1200" dirty="0">
                <a:solidFill>
                  <a:schemeClr val="tx1"/>
                </a:solidFill>
                <a:ea typeface="宋体" pitchFamily="2" charset="-122"/>
              </a:rPr>
              <a:t> from the qualitative sciences. J Gen Intern Med, 2004, 19:281-285.</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Rothman K, Greenland S. Modern epidemiology. 2nd ed. Lippincott Raven; 1998.</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err="1">
                <a:solidFill>
                  <a:schemeClr val="tx1"/>
                </a:solidFill>
                <a:ea typeface="宋体" pitchFamily="2" charset="-122"/>
              </a:rPr>
              <a:t>Glasziou</a:t>
            </a:r>
            <a:r>
              <a:rPr lang="en-US" altLang="zh-CN" sz="1200" dirty="0">
                <a:solidFill>
                  <a:schemeClr val="tx1"/>
                </a:solidFill>
                <a:ea typeface="宋体" pitchFamily="2" charset="-122"/>
              </a:rPr>
              <a:t> P, Chalmers I, Rawlins M, et al. When are randomized trials unnecessary? Picking signal from noise. BMJ, 2007, 334: 349-351.</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21</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rPr>
              <a:t>www.gradeworkinggroup.org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Hill A. The environment and disease: association or causation? </a:t>
            </a:r>
            <a:r>
              <a:rPr lang="en-US" altLang="zh-CN" sz="1200" dirty="0" err="1">
                <a:solidFill>
                  <a:schemeClr val="tx1"/>
                </a:solidFill>
                <a:ea typeface="宋体" pitchFamily="2" charset="-122"/>
              </a:rPr>
              <a:t>Proc</a:t>
            </a:r>
            <a:r>
              <a:rPr lang="en-US" altLang="zh-CN" sz="1200" dirty="0">
                <a:solidFill>
                  <a:schemeClr val="tx1"/>
                </a:solidFill>
                <a:ea typeface="宋体" pitchFamily="2" charset="-122"/>
              </a:rPr>
              <a:t> R </a:t>
            </a:r>
            <a:r>
              <a:rPr lang="en-US" altLang="zh-CN" sz="1200" dirty="0" err="1">
                <a:solidFill>
                  <a:schemeClr val="tx1"/>
                </a:solidFill>
                <a:ea typeface="宋体" pitchFamily="2" charset="-122"/>
              </a:rPr>
              <a:t>Soc</a:t>
            </a:r>
            <a:r>
              <a:rPr lang="en-US" altLang="zh-CN" sz="1200" dirty="0">
                <a:solidFill>
                  <a:schemeClr val="tx1"/>
                </a:solidFill>
                <a:ea typeface="宋体" pitchFamily="2" charset="-122"/>
              </a:rPr>
              <a:t> Med, 1965, 58: 295-300.</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AM </a:t>
            </a:r>
            <a:r>
              <a:rPr lang="en-US" altLang="zh-CN" sz="1200" dirty="0" err="1">
                <a:solidFill>
                  <a:schemeClr val="tx1"/>
                </a:solidFill>
                <a:ea typeface="宋体" pitchFamily="2" charset="-122"/>
              </a:rPr>
              <a:t>Kumar.Duration</a:t>
            </a:r>
            <a:r>
              <a:rPr lang="en-US" altLang="zh-CN" sz="1200" dirty="0">
                <a:solidFill>
                  <a:schemeClr val="tx1"/>
                </a:solidFill>
                <a:ea typeface="宋体" pitchFamily="2" charset="-122"/>
              </a:rPr>
              <a:t> of hypotension before initiation of effective antimicrobial therapy is the critical determinant of survival in human septic </a:t>
            </a:r>
            <a:r>
              <a:rPr lang="en-US" altLang="zh-CN" sz="1200" dirty="0" err="1">
                <a:solidFill>
                  <a:schemeClr val="tx1"/>
                </a:solidFill>
                <a:ea typeface="宋体" pitchFamily="2" charset="-122"/>
              </a:rPr>
              <a:t>shock.《Critical</a:t>
            </a:r>
            <a:r>
              <a:rPr lang="en-US" altLang="zh-CN" sz="1200" dirty="0">
                <a:solidFill>
                  <a:schemeClr val="tx1"/>
                </a:solidFill>
                <a:ea typeface="宋体" pitchFamily="2" charset="-122"/>
              </a:rPr>
              <a:t> Care Medicine》,2006,34(6)</a:t>
            </a:r>
            <a:r>
              <a:rPr lang="zh-CN" altLang="en-US" sz="1200" dirty="0">
                <a:solidFill>
                  <a:schemeClr val="tx1"/>
                </a:solidFill>
                <a:ea typeface="宋体" pitchFamily="2" charset="-122"/>
              </a:rPr>
              <a:t>：</a:t>
            </a:r>
            <a:r>
              <a:rPr lang="en-US" altLang="zh-CN" sz="1200" dirty="0">
                <a:solidFill>
                  <a:schemeClr val="tx1"/>
                </a:solidFill>
                <a:ea typeface="宋体" pitchFamily="2" charset="-122"/>
              </a:rPr>
              <a:t>1589-1596</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Schulman S, </a:t>
            </a:r>
            <a:r>
              <a:rPr lang="en-US" altLang="zh-CN" sz="1200" dirty="0" err="1">
                <a:solidFill>
                  <a:schemeClr val="tx1"/>
                </a:solidFill>
                <a:ea typeface="宋体" pitchFamily="2" charset="-122"/>
              </a:rPr>
              <a:t>Beyth</a:t>
            </a:r>
            <a:r>
              <a:rPr lang="en-US" altLang="zh-CN" sz="1200" dirty="0">
                <a:solidFill>
                  <a:schemeClr val="tx1"/>
                </a:solidFill>
                <a:ea typeface="宋体" pitchFamily="2" charset="-122"/>
              </a:rPr>
              <a:t> RJ, </a:t>
            </a:r>
            <a:r>
              <a:rPr lang="en-US" altLang="zh-CN" sz="1200" dirty="0" err="1">
                <a:solidFill>
                  <a:schemeClr val="tx1"/>
                </a:solidFill>
                <a:ea typeface="宋体" pitchFamily="2" charset="-122"/>
              </a:rPr>
              <a:t>Kearon</a:t>
            </a:r>
            <a:r>
              <a:rPr lang="en-US" altLang="zh-CN" sz="1200" dirty="0">
                <a:solidFill>
                  <a:schemeClr val="tx1"/>
                </a:solidFill>
                <a:ea typeface="宋体" pitchFamily="2" charset="-122"/>
              </a:rPr>
              <a:t> C, et al. Hemorrhagic complications of anticoagulant and thrombolytic treatment: American College of Chest Physicians Evidence-Based Clinical Practice Guidelines (8</a:t>
            </a:r>
            <a:r>
              <a:rPr lang="en-US" altLang="zh-CN" sz="1200" baseline="30000" dirty="0">
                <a:solidFill>
                  <a:schemeClr val="tx1"/>
                </a:solidFill>
                <a:ea typeface="宋体" pitchFamily="2" charset="-122"/>
              </a:rPr>
              <a:t>th</a:t>
            </a:r>
            <a:r>
              <a:rPr lang="en-US" altLang="zh-CN" sz="1200" dirty="0">
                <a:solidFill>
                  <a:schemeClr val="tx1"/>
                </a:solidFill>
                <a:ea typeface="宋体" pitchFamily="2" charset="-122"/>
              </a:rPr>
              <a:t> Edition). Chest, 2008, 133: 257S-298S.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22</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rPr>
              <a:t>www.gradeworkinggroup.org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err="1">
                <a:solidFill>
                  <a:schemeClr val="tx1"/>
                </a:solidFill>
                <a:ea typeface="宋体" pitchFamily="2" charset="-122"/>
              </a:rPr>
              <a:t>Devereaux</a:t>
            </a:r>
            <a:r>
              <a:rPr lang="en-US" altLang="zh-CN" sz="1200" dirty="0">
                <a:solidFill>
                  <a:schemeClr val="tx1"/>
                </a:solidFill>
                <a:ea typeface="宋体" pitchFamily="2" charset="-122"/>
              </a:rPr>
              <a:t> PJ, Choi PT, </a:t>
            </a:r>
            <a:r>
              <a:rPr lang="en-US" altLang="zh-CN" sz="1200" dirty="0" err="1">
                <a:solidFill>
                  <a:schemeClr val="tx1"/>
                </a:solidFill>
                <a:ea typeface="宋体" pitchFamily="2" charset="-122"/>
              </a:rPr>
              <a:t>Lacchetti</a:t>
            </a:r>
            <a:r>
              <a:rPr lang="en-US" altLang="zh-CN" sz="1200" dirty="0">
                <a:solidFill>
                  <a:schemeClr val="tx1"/>
                </a:solidFill>
                <a:ea typeface="宋体" pitchFamily="2" charset="-122"/>
              </a:rPr>
              <a:t> C, et al. A systematic review and meta-analysis of studies comparing mortality rates of private </a:t>
            </a:r>
            <a:r>
              <a:rPr lang="en-US" altLang="zh-CN" sz="1200" dirty="0" err="1">
                <a:solidFill>
                  <a:schemeClr val="tx1"/>
                </a:solidFill>
                <a:ea typeface="宋体" pitchFamily="2" charset="-122"/>
              </a:rPr>
              <a:t>forprofit</a:t>
            </a:r>
            <a:r>
              <a:rPr lang="en-US" altLang="zh-CN" sz="1200" dirty="0">
                <a:solidFill>
                  <a:schemeClr val="tx1"/>
                </a:solidFill>
                <a:ea typeface="宋体" pitchFamily="2" charset="-122"/>
              </a:rPr>
              <a:t> and private not-for-</a:t>
            </a:r>
            <a:r>
              <a:rPr lang="en-US" altLang="zh-CN" sz="1200" dirty="0" err="1">
                <a:solidFill>
                  <a:schemeClr val="tx1"/>
                </a:solidFill>
                <a:ea typeface="宋体" pitchFamily="2" charset="-122"/>
              </a:rPr>
              <a:t>profi</a:t>
            </a:r>
            <a:r>
              <a:rPr lang="en-US" altLang="zh-CN" sz="1200" dirty="0">
                <a:solidFill>
                  <a:schemeClr val="tx1"/>
                </a:solidFill>
                <a:ea typeface="宋体" pitchFamily="2" charset="-122"/>
              </a:rPr>
              <a:t> t hospitals. CMAJ, 2002, 166: 1399-1406.</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err="1">
                <a:solidFill>
                  <a:schemeClr val="tx1"/>
                </a:solidFill>
                <a:ea typeface="宋体" pitchFamily="2" charset="-122"/>
              </a:rPr>
              <a:t>Detels</a:t>
            </a:r>
            <a:r>
              <a:rPr lang="en-US" altLang="zh-CN" sz="1200" dirty="0">
                <a:solidFill>
                  <a:schemeClr val="tx1"/>
                </a:solidFill>
                <a:ea typeface="宋体" pitchFamily="2" charset="-122"/>
              </a:rPr>
              <a:t> R, English P, </a:t>
            </a:r>
            <a:r>
              <a:rPr lang="en-US" altLang="zh-CN" sz="1200" dirty="0" err="1">
                <a:solidFill>
                  <a:schemeClr val="tx1"/>
                </a:solidFill>
                <a:ea typeface="宋体" pitchFamily="2" charset="-122"/>
              </a:rPr>
              <a:t>Visscher</a:t>
            </a:r>
            <a:r>
              <a:rPr lang="en-US" altLang="zh-CN" sz="1200" dirty="0">
                <a:solidFill>
                  <a:schemeClr val="tx1"/>
                </a:solidFill>
                <a:ea typeface="宋体" pitchFamily="2" charset="-122"/>
              </a:rPr>
              <a:t> BR, et al. </a:t>
            </a:r>
            <a:r>
              <a:rPr lang="en-US" altLang="zh-CN" sz="1200" dirty="0" err="1">
                <a:solidFill>
                  <a:schemeClr val="tx1"/>
                </a:solidFill>
                <a:ea typeface="宋体" pitchFamily="2" charset="-122"/>
              </a:rPr>
              <a:t>Seroconversion</a:t>
            </a:r>
            <a:r>
              <a:rPr lang="en-US" altLang="zh-CN" sz="1200" dirty="0">
                <a:solidFill>
                  <a:schemeClr val="tx1"/>
                </a:solidFill>
                <a:ea typeface="宋体" pitchFamily="2" charset="-122"/>
              </a:rPr>
              <a:t>, sexual </a:t>
            </a:r>
            <a:r>
              <a:rPr lang="en-US" altLang="zh-CN" sz="1200" dirty="0" err="1">
                <a:solidFill>
                  <a:schemeClr val="tx1"/>
                </a:solidFill>
                <a:ea typeface="宋体" pitchFamily="2" charset="-122"/>
              </a:rPr>
              <a:t>activity,and</a:t>
            </a:r>
            <a:r>
              <a:rPr lang="en-US" altLang="zh-CN" sz="1200" dirty="0">
                <a:solidFill>
                  <a:schemeClr val="tx1"/>
                </a:solidFill>
                <a:ea typeface="宋体" pitchFamily="2" charset="-122"/>
              </a:rPr>
              <a:t> condom use among 2915 HIV </a:t>
            </a:r>
            <a:r>
              <a:rPr lang="en-US" altLang="zh-CN" sz="1200" dirty="0" err="1">
                <a:solidFill>
                  <a:schemeClr val="tx1"/>
                </a:solidFill>
                <a:ea typeface="宋体" pitchFamily="2" charset="-122"/>
              </a:rPr>
              <a:t>seronegative</a:t>
            </a:r>
            <a:r>
              <a:rPr lang="en-US" altLang="zh-CN" sz="1200" dirty="0">
                <a:solidFill>
                  <a:schemeClr val="tx1"/>
                </a:solidFill>
                <a:ea typeface="宋体" pitchFamily="2" charset="-122"/>
              </a:rPr>
              <a:t> men followed for up to 2 years. J </a:t>
            </a:r>
            <a:r>
              <a:rPr lang="en-US" altLang="zh-CN" sz="1200" dirty="0" err="1">
                <a:solidFill>
                  <a:schemeClr val="tx1"/>
                </a:solidFill>
                <a:ea typeface="宋体" pitchFamily="2" charset="-122"/>
              </a:rPr>
              <a:t>Acquir</a:t>
            </a:r>
            <a:r>
              <a:rPr lang="en-US" altLang="zh-CN" sz="1200" dirty="0">
                <a:solidFill>
                  <a:schemeClr val="tx1"/>
                </a:solidFill>
                <a:ea typeface="宋体" pitchFamily="2" charset="-122"/>
              </a:rPr>
              <a:t> Immune </a:t>
            </a:r>
            <a:r>
              <a:rPr lang="en-US" altLang="zh-CN" sz="1200" dirty="0" err="1">
                <a:solidFill>
                  <a:schemeClr val="tx1"/>
                </a:solidFill>
                <a:ea typeface="宋体" pitchFamily="2" charset="-122"/>
              </a:rPr>
              <a:t>Defi</a:t>
            </a:r>
            <a:r>
              <a:rPr lang="en-US" altLang="zh-CN" sz="1200" dirty="0">
                <a:solidFill>
                  <a:schemeClr val="tx1"/>
                </a:solidFill>
                <a:ea typeface="宋体" pitchFamily="2" charset="-122"/>
              </a:rPr>
              <a:t> c </a:t>
            </a:r>
            <a:r>
              <a:rPr lang="en-US" altLang="zh-CN" sz="1200" dirty="0" err="1">
                <a:solidFill>
                  <a:schemeClr val="tx1"/>
                </a:solidFill>
                <a:ea typeface="宋体" pitchFamily="2" charset="-122"/>
              </a:rPr>
              <a:t>Syndr</a:t>
            </a:r>
            <a:r>
              <a:rPr lang="en-US" altLang="zh-CN" sz="1200" dirty="0">
                <a:solidFill>
                  <a:schemeClr val="tx1"/>
                </a:solidFill>
                <a:ea typeface="宋体" pitchFamily="2" charset="-122"/>
              </a:rPr>
              <a:t>, 1989, 2: 77-83.</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err="1">
                <a:solidFill>
                  <a:schemeClr val="tx1"/>
                </a:solidFill>
                <a:ea typeface="宋体" pitchFamily="2" charset="-122"/>
              </a:rPr>
              <a:t>DifranceiscoW</a:t>
            </a:r>
            <a:r>
              <a:rPr lang="en-US" altLang="zh-CN" sz="1200" dirty="0">
                <a:solidFill>
                  <a:schemeClr val="tx1"/>
                </a:solidFill>
                <a:ea typeface="宋体" pitchFamily="2" charset="-122"/>
              </a:rPr>
              <a:t>, </a:t>
            </a:r>
            <a:r>
              <a:rPr lang="en-US" altLang="zh-CN" sz="1200" dirty="0" err="1">
                <a:solidFill>
                  <a:schemeClr val="tx1"/>
                </a:solidFill>
                <a:ea typeface="宋体" pitchFamily="2" charset="-122"/>
              </a:rPr>
              <a:t>OstrowDG</a:t>
            </a:r>
            <a:r>
              <a:rPr lang="en-US" altLang="zh-CN" sz="1200" dirty="0">
                <a:solidFill>
                  <a:schemeClr val="tx1"/>
                </a:solidFill>
                <a:ea typeface="宋体" pitchFamily="2" charset="-122"/>
              </a:rPr>
              <a:t>, </a:t>
            </a:r>
            <a:r>
              <a:rPr lang="en-US" altLang="zh-CN" sz="1200" dirty="0" err="1">
                <a:solidFill>
                  <a:schemeClr val="tx1"/>
                </a:solidFill>
                <a:ea typeface="宋体" pitchFamily="2" charset="-122"/>
              </a:rPr>
              <a:t>Chmiel</a:t>
            </a:r>
            <a:r>
              <a:rPr lang="en-US" altLang="zh-CN" sz="1200" dirty="0">
                <a:solidFill>
                  <a:schemeClr val="tx1"/>
                </a:solidFill>
                <a:ea typeface="宋体" pitchFamily="2" charset="-122"/>
              </a:rPr>
              <a:t> JS. Sexual adventurism, </a:t>
            </a:r>
            <a:r>
              <a:rPr lang="en-US" altLang="zh-CN" sz="1200" dirty="0" err="1">
                <a:solidFill>
                  <a:schemeClr val="tx1"/>
                </a:solidFill>
                <a:ea typeface="宋体" pitchFamily="2" charset="-122"/>
              </a:rPr>
              <a:t>highrisk</a:t>
            </a:r>
            <a:r>
              <a:rPr lang="en-US" altLang="zh-CN" sz="1200" dirty="0">
                <a:solidFill>
                  <a:schemeClr val="tx1"/>
                </a:solidFill>
                <a:ea typeface="宋体" pitchFamily="2" charset="-122"/>
              </a:rPr>
              <a:t> behavior, and human immunodeficiency virus-1 </a:t>
            </a:r>
            <a:r>
              <a:rPr lang="en-US" altLang="zh-CN" sz="1200" dirty="0" err="1">
                <a:solidFill>
                  <a:schemeClr val="tx1"/>
                </a:solidFill>
                <a:ea typeface="宋体" pitchFamily="2" charset="-122"/>
              </a:rPr>
              <a:t>seroconversion</a:t>
            </a:r>
            <a:r>
              <a:rPr lang="en-US" altLang="zh-CN" sz="1200" dirty="0">
                <a:solidFill>
                  <a:schemeClr val="tx1"/>
                </a:solidFill>
                <a:ea typeface="宋体" pitchFamily="2" charset="-122"/>
              </a:rPr>
              <a:t> among the Chicago MACS-CCS cohort, 1984 to 1992. A </a:t>
            </a:r>
            <a:r>
              <a:rPr lang="en-US" altLang="zh-CN" sz="1200" dirty="0" err="1">
                <a:solidFill>
                  <a:schemeClr val="tx1"/>
                </a:solidFill>
                <a:ea typeface="宋体" pitchFamily="2" charset="-122"/>
              </a:rPr>
              <a:t>casecontrol</a:t>
            </a:r>
            <a:r>
              <a:rPr lang="en-US" altLang="zh-CN" sz="1200" dirty="0">
                <a:solidFill>
                  <a:schemeClr val="tx1"/>
                </a:solidFill>
                <a:ea typeface="宋体" pitchFamily="2" charset="-122"/>
              </a:rPr>
              <a:t> study. Sex </a:t>
            </a:r>
            <a:r>
              <a:rPr lang="en-US" altLang="zh-CN" sz="1200" dirty="0" err="1">
                <a:solidFill>
                  <a:schemeClr val="tx1"/>
                </a:solidFill>
                <a:ea typeface="宋体" pitchFamily="2" charset="-122"/>
              </a:rPr>
              <a:t>Transm</a:t>
            </a:r>
            <a:r>
              <a:rPr lang="en-US" altLang="zh-CN" sz="1200" dirty="0">
                <a:solidFill>
                  <a:schemeClr val="tx1"/>
                </a:solidFill>
                <a:ea typeface="宋体" pitchFamily="2" charset="-122"/>
              </a:rPr>
              <a:t> Dis, 1996, 23: 453-460.</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Andrews N, Miller E, Taylor B, et al. Recall bias, MMR, and </a:t>
            </a:r>
            <a:r>
              <a:rPr lang="en-US" altLang="zh-CN" sz="1200" dirty="0" err="1">
                <a:solidFill>
                  <a:schemeClr val="tx1"/>
                </a:solidFill>
                <a:ea typeface="宋体" pitchFamily="2" charset="-122"/>
              </a:rPr>
              <a:t>autism.Arch</a:t>
            </a:r>
            <a:r>
              <a:rPr lang="en-US" altLang="zh-CN" sz="1200" dirty="0">
                <a:solidFill>
                  <a:schemeClr val="tx1"/>
                </a:solidFill>
                <a:ea typeface="宋体" pitchFamily="2" charset="-122"/>
              </a:rPr>
              <a:t> Dis Child, 2002, 87: 493-494.</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Selby JV, Friedman GD, </a:t>
            </a:r>
            <a:r>
              <a:rPr lang="en-US" altLang="zh-CN" sz="1200" dirty="0" err="1">
                <a:solidFill>
                  <a:schemeClr val="tx1"/>
                </a:solidFill>
                <a:ea typeface="宋体" pitchFamily="2" charset="-122"/>
              </a:rPr>
              <a:t>Quesenberry</a:t>
            </a:r>
            <a:r>
              <a:rPr lang="en-US" altLang="zh-CN" sz="1200" dirty="0">
                <a:solidFill>
                  <a:schemeClr val="tx1"/>
                </a:solidFill>
                <a:ea typeface="宋体" pitchFamily="2" charset="-122"/>
              </a:rPr>
              <a:t> CP </a:t>
            </a:r>
            <a:r>
              <a:rPr lang="en-US" altLang="zh-CN" sz="1200" dirty="0" err="1">
                <a:solidFill>
                  <a:schemeClr val="tx1"/>
                </a:solidFill>
                <a:ea typeface="宋体" pitchFamily="2" charset="-122"/>
              </a:rPr>
              <a:t>Jr</a:t>
            </a:r>
            <a:r>
              <a:rPr lang="en-US" altLang="zh-CN" sz="1200" dirty="0">
                <a:solidFill>
                  <a:schemeClr val="tx1"/>
                </a:solidFill>
                <a:ea typeface="宋体" pitchFamily="2" charset="-122"/>
              </a:rPr>
              <a:t>, et al. A case-control study of screening </a:t>
            </a:r>
            <a:r>
              <a:rPr lang="en-US" altLang="zh-CN" sz="1200" dirty="0" err="1">
                <a:solidFill>
                  <a:schemeClr val="tx1"/>
                </a:solidFill>
                <a:ea typeface="宋体" pitchFamily="2" charset="-122"/>
              </a:rPr>
              <a:t>sigmoidoscopy</a:t>
            </a:r>
            <a:r>
              <a:rPr lang="en-US" altLang="zh-CN" sz="1200" dirty="0">
                <a:solidFill>
                  <a:schemeClr val="tx1"/>
                </a:solidFill>
                <a:ea typeface="宋体" pitchFamily="2" charset="-122"/>
              </a:rPr>
              <a:t> and mortality from colorectal cancer. N </a:t>
            </a:r>
            <a:r>
              <a:rPr lang="en-US" altLang="zh-CN" sz="1200" dirty="0" err="1">
                <a:solidFill>
                  <a:schemeClr val="tx1"/>
                </a:solidFill>
                <a:ea typeface="宋体" pitchFamily="2" charset="-122"/>
              </a:rPr>
              <a:t>Engl</a:t>
            </a:r>
            <a:r>
              <a:rPr lang="en-US" altLang="zh-CN" sz="1200" dirty="0">
                <a:solidFill>
                  <a:schemeClr val="tx1"/>
                </a:solidFill>
                <a:ea typeface="宋体" pitchFamily="2" charset="-122"/>
              </a:rPr>
              <a:t> J Med, 1992, 326: 653-657.</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23</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rPr>
              <a:t>www.gradeworkinggroup.org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FF0000"/>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rPr>
              <a:t>1 </a:t>
            </a:r>
            <a:r>
              <a:rPr lang="en-US" altLang="zh-CN" sz="1200" dirty="0" err="1">
                <a:solidFill>
                  <a:srgbClr val="FF0000"/>
                </a:solidFill>
              </a:rPr>
              <a:t>Guyatt</a:t>
            </a:r>
            <a:r>
              <a:rPr lang="en-US" altLang="zh-CN" sz="1200" dirty="0">
                <a:solidFill>
                  <a:srgbClr val="FF0000"/>
                </a:solidFill>
              </a:rPr>
              <a:t> G, Baumann M, </a:t>
            </a:r>
            <a:r>
              <a:rPr lang="en-US" altLang="zh-CN" sz="1200" dirty="0" err="1">
                <a:solidFill>
                  <a:srgbClr val="FF0000"/>
                </a:solidFill>
              </a:rPr>
              <a:t>Pauker</a:t>
            </a:r>
            <a:r>
              <a:rPr lang="en-US" altLang="zh-CN" sz="1200" dirty="0">
                <a:solidFill>
                  <a:srgbClr val="FF0000"/>
                </a:solidFill>
              </a:rPr>
              <a:t> S, et al. Addressing resource allocation issues in recommendations from clinical practice guideline panels: suggestions from an American College of Chest Physicians task force. Chest, 2006, 129(1): 182-187.</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FF0000"/>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rPr>
              <a:t>2 Eddy DM. Comparing </a:t>
            </a:r>
            <a:r>
              <a:rPr lang="en-US" altLang="zh-CN" sz="1200" dirty="0" err="1">
                <a:solidFill>
                  <a:srgbClr val="FF0000"/>
                </a:solidFill>
              </a:rPr>
              <a:t>benefi</a:t>
            </a:r>
            <a:r>
              <a:rPr lang="en-US" altLang="zh-CN" sz="1200" dirty="0">
                <a:solidFill>
                  <a:srgbClr val="FF0000"/>
                </a:solidFill>
              </a:rPr>
              <a:t> </a:t>
            </a:r>
            <a:r>
              <a:rPr lang="en-US" altLang="zh-CN" sz="1200" dirty="0" err="1">
                <a:solidFill>
                  <a:srgbClr val="FF0000"/>
                </a:solidFill>
              </a:rPr>
              <a:t>ts</a:t>
            </a:r>
            <a:r>
              <a:rPr lang="en-US" altLang="zh-CN" sz="1200" dirty="0">
                <a:solidFill>
                  <a:srgbClr val="FF0000"/>
                </a:solidFill>
              </a:rPr>
              <a:t> and harms: the balance sheet. JAMA,1990, 263(18): 2493, 2498, 2501.</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FF0000"/>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rPr>
              <a:t>3 Magpie Trial Collaborative Group. Do women with pre-</a:t>
            </a:r>
            <a:r>
              <a:rPr lang="en-US" altLang="zh-CN" sz="1200" dirty="0" err="1">
                <a:solidFill>
                  <a:srgbClr val="FF0000"/>
                </a:solidFill>
              </a:rPr>
              <a:t>eclampsia,and</a:t>
            </a:r>
            <a:r>
              <a:rPr lang="en-US" altLang="zh-CN" sz="1200" dirty="0">
                <a:solidFill>
                  <a:srgbClr val="FF0000"/>
                </a:solidFill>
              </a:rPr>
              <a:t> their babies, </a:t>
            </a:r>
            <a:r>
              <a:rPr lang="en-US" altLang="zh-CN" sz="1200" dirty="0" err="1">
                <a:solidFill>
                  <a:srgbClr val="FF0000"/>
                </a:solidFill>
              </a:rPr>
              <a:t>benefi</a:t>
            </a:r>
            <a:r>
              <a:rPr lang="en-US" altLang="zh-CN" sz="1200" dirty="0">
                <a:solidFill>
                  <a:srgbClr val="FF0000"/>
                </a:solidFill>
              </a:rPr>
              <a:t> t from magnesium </a:t>
            </a:r>
            <a:r>
              <a:rPr lang="en-US" altLang="zh-CN" sz="1200" dirty="0" err="1">
                <a:solidFill>
                  <a:srgbClr val="FF0000"/>
                </a:solidFill>
              </a:rPr>
              <a:t>sulphate</a:t>
            </a:r>
            <a:r>
              <a:rPr lang="en-US" altLang="zh-CN" sz="1200" dirty="0">
                <a:solidFill>
                  <a:srgbClr val="FF0000"/>
                </a:solidFill>
              </a:rPr>
              <a:t>? The magpie trial: a </a:t>
            </a:r>
            <a:r>
              <a:rPr lang="en-US" altLang="zh-CN" sz="1200" dirty="0" err="1">
                <a:solidFill>
                  <a:srgbClr val="FF0000"/>
                </a:solidFill>
              </a:rPr>
              <a:t>randomised</a:t>
            </a:r>
            <a:r>
              <a:rPr lang="en-US" altLang="zh-CN" sz="1200" dirty="0">
                <a:solidFill>
                  <a:srgbClr val="FF0000"/>
                </a:solidFill>
              </a:rPr>
              <a:t> placebo-controlled trial. Lancet, 2002, 359(9321):1877-1890.</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FF0000"/>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rPr>
              <a:t>4 Simon J, Gray A, </a:t>
            </a:r>
            <a:r>
              <a:rPr lang="en-US" altLang="zh-CN" sz="1200" dirty="0" err="1">
                <a:solidFill>
                  <a:srgbClr val="FF0000"/>
                </a:solidFill>
              </a:rPr>
              <a:t>Duley</a:t>
            </a:r>
            <a:r>
              <a:rPr lang="en-US" altLang="zh-CN" sz="1200" dirty="0">
                <a:solidFill>
                  <a:srgbClr val="FF0000"/>
                </a:solidFill>
              </a:rPr>
              <a:t> L. Cost-effectiveness of prophylactic magnesium </a:t>
            </a:r>
            <a:r>
              <a:rPr lang="en-US" altLang="zh-CN" sz="1200" dirty="0" err="1">
                <a:solidFill>
                  <a:srgbClr val="FF0000"/>
                </a:solidFill>
              </a:rPr>
              <a:t>sulphate</a:t>
            </a:r>
            <a:r>
              <a:rPr lang="en-US" altLang="zh-CN" sz="1200" dirty="0">
                <a:solidFill>
                  <a:srgbClr val="FF0000"/>
                </a:solidFill>
              </a:rPr>
              <a:t> for 9996 women with pre-</a:t>
            </a:r>
            <a:r>
              <a:rPr lang="en-US" altLang="zh-CN" sz="1200" dirty="0" err="1">
                <a:solidFill>
                  <a:srgbClr val="FF0000"/>
                </a:solidFill>
              </a:rPr>
              <a:t>eclampsia</a:t>
            </a:r>
            <a:r>
              <a:rPr lang="en-US" altLang="zh-CN" sz="1200" dirty="0">
                <a:solidFill>
                  <a:srgbClr val="FF0000"/>
                </a:solidFill>
              </a:rPr>
              <a:t> from 33 countries: economic evaluation of the magpie trial. Br J </a:t>
            </a:r>
            <a:r>
              <a:rPr lang="en-US" altLang="zh-CN" sz="1200" dirty="0" err="1">
                <a:solidFill>
                  <a:srgbClr val="FF0000"/>
                </a:solidFill>
              </a:rPr>
              <a:t>Obstet</a:t>
            </a:r>
            <a:r>
              <a:rPr lang="en-US" altLang="zh-CN" sz="1200" dirty="0">
                <a:solidFill>
                  <a:srgbClr val="FF0000"/>
                </a:solidFill>
              </a:rPr>
              <a:t> </a:t>
            </a:r>
            <a:r>
              <a:rPr lang="en-US" altLang="zh-CN" sz="1200" dirty="0" err="1">
                <a:solidFill>
                  <a:srgbClr val="FF0000"/>
                </a:solidFill>
              </a:rPr>
              <a:t>Gynaecol</a:t>
            </a:r>
            <a:r>
              <a:rPr lang="en-US" altLang="zh-CN" sz="1200" dirty="0">
                <a:solidFill>
                  <a:srgbClr val="FF0000"/>
                </a:solidFill>
              </a:rPr>
              <a:t>, 2006, 113(2): 144-151.</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FF0000"/>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rPr>
              <a:t>5 </a:t>
            </a:r>
            <a:r>
              <a:rPr lang="en-US" altLang="zh-CN" sz="1200" dirty="0" err="1">
                <a:solidFill>
                  <a:srgbClr val="FF0000"/>
                </a:solidFill>
              </a:rPr>
              <a:t>Montori</a:t>
            </a:r>
            <a:r>
              <a:rPr lang="en-US" altLang="zh-CN" sz="1200" dirty="0">
                <a:solidFill>
                  <a:srgbClr val="FF0000"/>
                </a:solidFill>
              </a:rPr>
              <a:t> VM, </a:t>
            </a:r>
            <a:r>
              <a:rPr lang="en-US" altLang="zh-CN" sz="1200" dirty="0" err="1">
                <a:solidFill>
                  <a:srgbClr val="FF0000"/>
                </a:solidFill>
              </a:rPr>
              <a:t>Jaeschke</a:t>
            </a:r>
            <a:r>
              <a:rPr lang="en-US" altLang="zh-CN" sz="1200" dirty="0">
                <a:solidFill>
                  <a:srgbClr val="FF0000"/>
                </a:solidFill>
              </a:rPr>
              <a:t> R, </a:t>
            </a:r>
            <a:r>
              <a:rPr lang="en-US" altLang="zh-CN" sz="1200" dirty="0" err="1">
                <a:solidFill>
                  <a:srgbClr val="FF0000"/>
                </a:solidFill>
              </a:rPr>
              <a:t>Schünemann</a:t>
            </a:r>
            <a:r>
              <a:rPr lang="en-US" altLang="zh-CN" sz="1200" dirty="0">
                <a:solidFill>
                  <a:srgbClr val="FF0000"/>
                </a:solidFill>
              </a:rPr>
              <a:t> HJ, et al. Users’ guide to detecting misleading claims in clinical research reports. BMJ, 2004,329(7474): 1093-1096.</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FF0000"/>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rPr>
              <a:t>6 Luce B, Manning W, Siegel J. Estimating costs in cost-</a:t>
            </a:r>
            <a:r>
              <a:rPr lang="en-US" altLang="zh-CN" sz="1200" dirty="0" err="1">
                <a:solidFill>
                  <a:srgbClr val="FF0000"/>
                </a:solidFill>
              </a:rPr>
              <a:t>eff</a:t>
            </a:r>
            <a:r>
              <a:rPr lang="en-US" altLang="zh-CN" sz="1200" dirty="0">
                <a:solidFill>
                  <a:srgbClr val="FF0000"/>
                </a:solidFill>
              </a:rPr>
              <a:t> </a:t>
            </a:r>
            <a:r>
              <a:rPr lang="en-US" altLang="zh-CN" sz="1200" dirty="0" err="1">
                <a:solidFill>
                  <a:srgbClr val="FF0000"/>
                </a:solidFill>
              </a:rPr>
              <a:t>ectiveness</a:t>
            </a:r>
            <a:r>
              <a:rPr lang="en-US" altLang="zh-CN" sz="1200" dirty="0">
                <a:solidFill>
                  <a:srgbClr val="FF0000"/>
                </a:solidFill>
              </a:rPr>
              <a:t> analysis. In: Gold MR, Siegel JE, Russell LB, Weinstein </a:t>
            </a:r>
            <a:r>
              <a:rPr lang="en-US" altLang="zh-CN" sz="1200" dirty="0" err="1">
                <a:solidFill>
                  <a:srgbClr val="FF0000"/>
                </a:solidFill>
              </a:rPr>
              <a:t>MC,eds</a:t>
            </a:r>
            <a:r>
              <a:rPr lang="en-US" altLang="zh-CN" sz="1200" dirty="0">
                <a:solidFill>
                  <a:srgbClr val="FF0000"/>
                </a:solidFill>
              </a:rPr>
              <a:t>. Cost-effectiveness in health and medicine. Oxford: Oxford University Press, 1996: 176-213.</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FF0000"/>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rPr>
              <a:t>7 Friedberg M, </a:t>
            </a:r>
            <a:r>
              <a:rPr lang="en-US" altLang="zh-CN" sz="1200" dirty="0" err="1">
                <a:solidFill>
                  <a:srgbClr val="FF0000"/>
                </a:solidFill>
              </a:rPr>
              <a:t>Saff</a:t>
            </a:r>
            <a:r>
              <a:rPr lang="en-US" altLang="zh-CN" sz="1200" dirty="0">
                <a:solidFill>
                  <a:srgbClr val="FF0000"/>
                </a:solidFill>
              </a:rPr>
              <a:t> ran B, Stinson TJ, et al. Evaluation of </a:t>
            </a:r>
            <a:r>
              <a:rPr lang="en-US" altLang="zh-CN" sz="1200" dirty="0" err="1">
                <a:solidFill>
                  <a:srgbClr val="FF0000"/>
                </a:solidFill>
              </a:rPr>
              <a:t>confl</a:t>
            </a:r>
            <a:r>
              <a:rPr lang="en-US" altLang="zh-CN" sz="1200" dirty="0">
                <a:solidFill>
                  <a:srgbClr val="FF0000"/>
                </a:solidFill>
              </a:rPr>
              <a:t> </a:t>
            </a:r>
            <a:r>
              <a:rPr lang="en-US" altLang="zh-CN" sz="1200" dirty="0" err="1">
                <a:solidFill>
                  <a:srgbClr val="FF0000"/>
                </a:solidFill>
              </a:rPr>
              <a:t>ict</a:t>
            </a:r>
            <a:r>
              <a:rPr lang="en-US" altLang="zh-CN" sz="1200" dirty="0">
                <a:solidFill>
                  <a:srgbClr val="FF0000"/>
                </a:solidFill>
              </a:rPr>
              <a:t> of interest in economic analyses of new drugs used in oncology. JAMA,1999, 282(15): 1453-1457.</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FF0000"/>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rPr>
              <a:t>8 Garber AM, Phelps CE. Economic foundations of cost-</a:t>
            </a:r>
            <a:r>
              <a:rPr lang="en-US" altLang="zh-CN" sz="1200" dirty="0" err="1">
                <a:solidFill>
                  <a:srgbClr val="FF0000"/>
                </a:solidFill>
              </a:rPr>
              <a:t>eff</a:t>
            </a:r>
            <a:r>
              <a:rPr lang="en-US" altLang="zh-CN" sz="1200" dirty="0">
                <a:solidFill>
                  <a:srgbClr val="FF0000"/>
                </a:solidFill>
              </a:rPr>
              <a:t> </a:t>
            </a:r>
            <a:r>
              <a:rPr lang="en-US" altLang="zh-CN" sz="1200" dirty="0" err="1">
                <a:solidFill>
                  <a:srgbClr val="FF0000"/>
                </a:solidFill>
              </a:rPr>
              <a:t>ectiveness</a:t>
            </a:r>
            <a:r>
              <a:rPr lang="en-US" altLang="zh-CN" sz="1200" dirty="0">
                <a:solidFill>
                  <a:srgbClr val="FF0000"/>
                </a:solidFill>
              </a:rPr>
              <a:t> analysis. J Health Econ, 1997, 16(1): 1-31.</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FF0000"/>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rPr>
              <a:t>9 Owens DK. Interpretation of cost-</a:t>
            </a:r>
            <a:r>
              <a:rPr lang="en-US" altLang="zh-CN" sz="1200" dirty="0" err="1">
                <a:solidFill>
                  <a:srgbClr val="FF0000"/>
                </a:solidFill>
              </a:rPr>
              <a:t>eff</a:t>
            </a:r>
            <a:r>
              <a:rPr lang="en-US" altLang="zh-CN" sz="1200" dirty="0">
                <a:solidFill>
                  <a:srgbClr val="FF0000"/>
                </a:solidFill>
              </a:rPr>
              <a:t> </a:t>
            </a:r>
            <a:r>
              <a:rPr lang="en-US" altLang="zh-CN" sz="1200" dirty="0" err="1">
                <a:solidFill>
                  <a:srgbClr val="FF0000"/>
                </a:solidFill>
              </a:rPr>
              <a:t>ectiveness</a:t>
            </a:r>
            <a:r>
              <a:rPr lang="en-US" altLang="zh-CN" sz="1200" dirty="0">
                <a:solidFill>
                  <a:srgbClr val="FF0000"/>
                </a:solidFill>
              </a:rPr>
              <a:t> analyses. J Gen Intern Med, 1998, 13(10): 716-717.</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FF0000"/>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rPr>
              <a:t>10 Gold M, Siegel JE, Russell LB, et al. Cost-</a:t>
            </a:r>
            <a:r>
              <a:rPr lang="en-US" altLang="zh-CN" sz="1200" dirty="0" err="1">
                <a:solidFill>
                  <a:srgbClr val="FF0000"/>
                </a:solidFill>
              </a:rPr>
              <a:t>eff</a:t>
            </a:r>
            <a:r>
              <a:rPr lang="en-US" altLang="zh-CN" sz="1200" dirty="0">
                <a:solidFill>
                  <a:srgbClr val="FF0000"/>
                </a:solidFill>
              </a:rPr>
              <a:t> </a:t>
            </a:r>
            <a:r>
              <a:rPr lang="en-US" altLang="zh-CN" sz="1200" dirty="0" err="1">
                <a:solidFill>
                  <a:srgbClr val="FF0000"/>
                </a:solidFill>
              </a:rPr>
              <a:t>ectiveness</a:t>
            </a:r>
            <a:r>
              <a:rPr lang="en-US" altLang="zh-CN" sz="1200" dirty="0">
                <a:solidFill>
                  <a:srgbClr val="FF0000"/>
                </a:solidFill>
              </a:rPr>
              <a:t> in health and medicine. Oxford: Oxford University Press, 1996.</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FF0000"/>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rPr>
              <a:t>11 O’Brien B, Drummond M, Richardson WS, et al. Economic </a:t>
            </a:r>
            <a:r>
              <a:rPr lang="en-US" altLang="zh-CN" sz="1200" dirty="0" err="1">
                <a:solidFill>
                  <a:srgbClr val="FF0000"/>
                </a:solidFill>
              </a:rPr>
              <a:t>analysis.In</a:t>
            </a:r>
            <a:r>
              <a:rPr lang="en-US" altLang="zh-CN" sz="1200" dirty="0">
                <a:solidFill>
                  <a:srgbClr val="FF0000"/>
                </a:solidFill>
              </a:rPr>
              <a:t>: </a:t>
            </a:r>
            <a:r>
              <a:rPr lang="en-US" altLang="zh-CN" sz="1200" dirty="0" err="1">
                <a:solidFill>
                  <a:srgbClr val="FF0000"/>
                </a:solidFill>
              </a:rPr>
              <a:t>Guyatt</a:t>
            </a:r>
            <a:r>
              <a:rPr lang="en-US" altLang="zh-CN" sz="1200" dirty="0">
                <a:solidFill>
                  <a:srgbClr val="FF0000"/>
                </a:solidFill>
              </a:rPr>
              <a:t> G, </a:t>
            </a:r>
            <a:r>
              <a:rPr lang="en-US" altLang="zh-CN" sz="1200" dirty="0" err="1">
                <a:solidFill>
                  <a:srgbClr val="FF0000"/>
                </a:solidFill>
              </a:rPr>
              <a:t>Rennie</a:t>
            </a:r>
            <a:r>
              <a:rPr lang="en-US" altLang="zh-CN" sz="1200" dirty="0">
                <a:solidFill>
                  <a:srgbClr val="FF0000"/>
                </a:solidFill>
              </a:rPr>
              <a:t> D, eds. Users’ guides to the medical </a:t>
            </a:r>
            <a:r>
              <a:rPr lang="en-US" altLang="zh-CN" sz="1200" dirty="0" err="1">
                <a:solidFill>
                  <a:srgbClr val="FF0000"/>
                </a:solidFill>
              </a:rPr>
              <a:t>literature.Chicago</a:t>
            </a:r>
            <a:r>
              <a:rPr lang="en-US" altLang="zh-CN" sz="1200" dirty="0">
                <a:solidFill>
                  <a:srgbClr val="FF0000"/>
                </a:solidFill>
              </a:rPr>
              <a:t>: AMA Press, 2002, 621-644.</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24</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rPr>
              <a:t>www.Gradeworkinggroup.org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FF0000"/>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1 Fleisher LA, Bass EB, </a:t>
            </a:r>
            <a:r>
              <a:rPr lang="en-US" altLang="zh-CN" sz="1200" dirty="0" err="1">
                <a:solidFill>
                  <a:schemeClr val="tx1"/>
                </a:solidFill>
                <a:ea typeface="宋体" pitchFamily="2" charset="-122"/>
              </a:rPr>
              <a:t>McKeown</a:t>
            </a:r>
            <a:r>
              <a:rPr lang="en-US" altLang="zh-CN" sz="1200" dirty="0">
                <a:solidFill>
                  <a:schemeClr val="tx1"/>
                </a:solidFill>
                <a:ea typeface="宋体" pitchFamily="2" charset="-122"/>
              </a:rPr>
              <a:t> P. Methodological </a:t>
            </a:r>
            <a:r>
              <a:rPr lang="en-US" altLang="zh-CN" sz="1200" dirty="0" err="1">
                <a:solidFill>
                  <a:schemeClr val="tx1"/>
                </a:solidFill>
                <a:ea typeface="宋体" pitchFamily="2" charset="-122"/>
              </a:rPr>
              <a:t>approach:Methodological</a:t>
            </a:r>
            <a:r>
              <a:rPr lang="en-US" altLang="zh-CN" sz="1200" dirty="0">
                <a:solidFill>
                  <a:schemeClr val="tx1"/>
                </a:solidFill>
                <a:ea typeface="宋体" pitchFamily="2" charset="-122"/>
              </a:rPr>
              <a:t> approach: American College of Chest Physicians guidelines for the prevention and management of postoperative atrial fibrillation after cardiac surgery. Chest, 2005, 128 (2 </a:t>
            </a:r>
            <a:r>
              <a:rPr lang="en-US" altLang="zh-CN" sz="1200" dirty="0" err="1">
                <a:solidFill>
                  <a:schemeClr val="tx1"/>
                </a:solidFill>
                <a:ea typeface="宋体" pitchFamily="2" charset="-122"/>
              </a:rPr>
              <a:t>Suppl</a:t>
            </a:r>
            <a:r>
              <a:rPr lang="en-US" altLang="zh-CN" sz="1200" dirty="0">
                <a:solidFill>
                  <a:schemeClr val="tx1"/>
                </a:solidFill>
                <a:ea typeface="宋体" pitchFamily="2" charset="-122"/>
              </a:rPr>
              <a:t>):17-23S.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2 O’Connor AM, Stacey D, </a:t>
            </a:r>
            <a:r>
              <a:rPr lang="en-US" altLang="zh-CN" sz="1200" dirty="0" err="1">
                <a:solidFill>
                  <a:schemeClr val="tx1"/>
                </a:solidFill>
                <a:ea typeface="宋体" pitchFamily="2" charset="-122"/>
              </a:rPr>
              <a:t>Entwistle</a:t>
            </a:r>
            <a:r>
              <a:rPr lang="en-US" altLang="zh-CN" sz="1200" dirty="0">
                <a:solidFill>
                  <a:schemeClr val="tx1"/>
                </a:solidFill>
                <a:ea typeface="宋体" pitchFamily="2" charset="-122"/>
              </a:rPr>
              <a:t> V, et al. Decision aids for people facing health treatment or screening decisions. Cochrane Database </a:t>
            </a:r>
            <a:r>
              <a:rPr lang="en-US" altLang="zh-CN" sz="1200" dirty="0" err="1">
                <a:solidFill>
                  <a:schemeClr val="tx1"/>
                </a:solidFill>
                <a:ea typeface="宋体" pitchFamily="2" charset="-122"/>
              </a:rPr>
              <a:t>Syst</a:t>
            </a:r>
            <a:r>
              <a:rPr lang="en-US" altLang="zh-CN" sz="1200" dirty="0">
                <a:solidFill>
                  <a:schemeClr val="tx1"/>
                </a:solidFill>
                <a:ea typeface="宋体" pitchFamily="2" charset="-122"/>
              </a:rPr>
              <a:t> Rev, 2003, (2): CD001431.</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3 </a:t>
            </a:r>
            <a:r>
              <a:rPr lang="en-US" altLang="zh-CN" sz="1200" dirty="0" err="1">
                <a:solidFill>
                  <a:schemeClr val="tx1"/>
                </a:solidFill>
                <a:ea typeface="宋体" pitchFamily="2" charset="-122"/>
              </a:rPr>
              <a:t>Geerts</a:t>
            </a:r>
            <a:r>
              <a:rPr lang="en-US" altLang="zh-CN" sz="1200" dirty="0">
                <a:solidFill>
                  <a:schemeClr val="tx1"/>
                </a:solidFill>
                <a:ea typeface="宋体" pitchFamily="2" charset="-122"/>
              </a:rPr>
              <a:t> W, Ray JG, Colwell CW, et al. Prevention of venous thromboembolism. Chest, 2005, 128(5): 3775-3776.</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4 </a:t>
            </a:r>
            <a:r>
              <a:rPr lang="en-US" altLang="zh-CN" sz="1200" dirty="0" err="1">
                <a:solidFill>
                  <a:schemeClr val="tx1"/>
                </a:solidFill>
                <a:ea typeface="宋体" pitchFamily="2" charset="-122"/>
              </a:rPr>
              <a:t>Devereaux</a:t>
            </a:r>
            <a:r>
              <a:rPr lang="en-US" altLang="zh-CN" sz="1200" dirty="0">
                <a:solidFill>
                  <a:schemeClr val="tx1"/>
                </a:solidFill>
                <a:ea typeface="宋体" pitchFamily="2" charset="-122"/>
              </a:rPr>
              <a:t> PJ, Anderson DR, Gardner MJ, et al. Differences between perspectives of physicians and patients on anticoagulation in patients with atrial fibrillation: observational study. BMJ, 2001, 323 (7323):1218-1222.</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5 </a:t>
            </a:r>
            <a:r>
              <a:rPr lang="en-US" altLang="zh-CN" sz="1200" dirty="0" err="1">
                <a:solidFill>
                  <a:schemeClr val="tx1"/>
                </a:solidFill>
                <a:ea typeface="宋体" pitchFamily="2" charset="-122"/>
              </a:rPr>
              <a:t>Schünemann</a:t>
            </a:r>
            <a:r>
              <a:rPr lang="en-US" altLang="zh-CN" sz="1200" dirty="0">
                <a:solidFill>
                  <a:schemeClr val="tx1"/>
                </a:solidFill>
                <a:ea typeface="宋体" pitchFamily="2" charset="-122"/>
              </a:rPr>
              <a:t> HJ, Best D, </a:t>
            </a:r>
            <a:r>
              <a:rPr lang="en-US" altLang="zh-CN" sz="1200" dirty="0" err="1">
                <a:solidFill>
                  <a:schemeClr val="tx1"/>
                </a:solidFill>
                <a:ea typeface="宋体" pitchFamily="2" charset="-122"/>
              </a:rPr>
              <a:t>Vist</a:t>
            </a:r>
            <a:r>
              <a:rPr lang="en-US" altLang="zh-CN" sz="1200" dirty="0">
                <a:solidFill>
                  <a:schemeClr val="tx1"/>
                </a:solidFill>
                <a:ea typeface="宋体" pitchFamily="2" charset="-122"/>
              </a:rPr>
              <a:t> G, et al. Letters, numbers, Symbols and words: how to communicate grades of evidence and recommendations. CMAJ, 2003, 169(7): 677-680.</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7 </a:t>
            </a:r>
            <a:r>
              <a:rPr lang="en-US" altLang="zh-CN" sz="1200" dirty="0" err="1">
                <a:solidFill>
                  <a:schemeClr val="tx1"/>
                </a:solidFill>
                <a:ea typeface="宋体" pitchFamily="2" charset="-122"/>
              </a:rPr>
              <a:t>Echt</a:t>
            </a:r>
            <a:r>
              <a:rPr lang="en-US" altLang="zh-CN" sz="1200" dirty="0">
                <a:solidFill>
                  <a:schemeClr val="tx1"/>
                </a:solidFill>
                <a:ea typeface="宋体" pitchFamily="2" charset="-122"/>
              </a:rPr>
              <a:t> DS, </a:t>
            </a:r>
            <a:r>
              <a:rPr lang="en-US" altLang="zh-CN" sz="1200" dirty="0" err="1">
                <a:solidFill>
                  <a:schemeClr val="tx1"/>
                </a:solidFill>
                <a:ea typeface="宋体" pitchFamily="2" charset="-122"/>
              </a:rPr>
              <a:t>Liebson</a:t>
            </a:r>
            <a:r>
              <a:rPr lang="en-US" altLang="zh-CN" sz="1200" dirty="0">
                <a:solidFill>
                  <a:schemeClr val="tx1"/>
                </a:solidFill>
                <a:ea typeface="宋体" pitchFamily="2" charset="-122"/>
              </a:rPr>
              <a:t> PR, Mitchell LB, et al. Mortality and morbidity in patients receiving </a:t>
            </a:r>
            <a:r>
              <a:rPr lang="en-US" altLang="zh-CN" sz="1200" dirty="0" err="1">
                <a:solidFill>
                  <a:schemeClr val="tx1"/>
                </a:solidFill>
                <a:ea typeface="宋体" pitchFamily="2" charset="-122"/>
              </a:rPr>
              <a:t>encainide</a:t>
            </a:r>
            <a:r>
              <a:rPr lang="en-US" altLang="zh-CN" sz="1200" dirty="0">
                <a:solidFill>
                  <a:schemeClr val="tx1"/>
                </a:solidFill>
                <a:ea typeface="宋体" pitchFamily="2" charset="-122"/>
              </a:rPr>
              <a:t>, </a:t>
            </a:r>
            <a:r>
              <a:rPr lang="en-US" altLang="zh-CN" sz="1200" dirty="0" err="1">
                <a:solidFill>
                  <a:schemeClr val="tx1"/>
                </a:solidFill>
                <a:ea typeface="宋体" pitchFamily="2" charset="-122"/>
              </a:rPr>
              <a:t>fl</a:t>
            </a:r>
            <a:r>
              <a:rPr lang="en-US" altLang="zh-CN" sz="1200" dirty="0">
                <a:solidFill>
                  <a:schemeClr val="tx1"/>
                </a:solidFill>
                <a:ea typeface="宋体" pitchFamily="2" charset="-122"/>
              </a:rPr>
              <a:t> </a:t>
            </a:r>
            <a:r>
              <a:rPr lang="en-US" altLang="zh-CN" sz="1200" dirty="0" err="1">
                <a:solidFill>
                  <a:schemeClr val="tx1"/>
                </a:solidFill>
                <a:ea typeface="宋体" pitchFamily="2" charset="-122"/>
              </a:rPr>
              <a:t>ecainide</a:t>
            </a:r>
            <a:r>
              <a:rPr lang="en-US" altLang="zh-CN" sz="1200" dirty="0">
                <a:solidFill>
                  <a:schemeClr val="tx1"/>
                </a:solidFill>
                <a:ea typeface="宋体" pitchFamily="2" charset="-122"/>
              </a:rPr>
              <a:t>, or placebo. The cardiac arrhythmia suppression trial. N </a:t>
            </a:r>
            <a:r>
              <a:rPr lang="en-US" altLang="zh-CN" sz="1200" dirty="0" err="1">
                <a:solidFill>
                  <a:schemeClr val="tx1"/>
                </a:solidFill>
                <a:ea typeface="宋体" pitchFamily="2" charset="-122"/>
              </a:rPr>
              <a:t>Engl</a:t>
            </a:r>
            <a:r>
              <a:rPr lang="en-US" altLang="zh-CN" sz="1200" dirty="0">
                <a:solidFill>
                  <a:schemeClr val="tx1"/>
                </a:solidFill>
                <a:ea typeface="宋体" pitchFamily="2" charset="-122"/>
              </a:rPr>
              <a:t> J Med, 1991, 324(12): 781-788.</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8 </a:t>
            </a:r>
            <a:r>
              <a:rPr lang="en-US" altLang="zh-CN" sz="1200" dirty="0" err="1">
                <a:solidFill>
                  <a:schemeClr val="tx1"/>
                </a:solidFill>
                <a:ea typeface="宋体" pitchFamily="2" charset="-122"/>
              </a:rPr>
              <a:t>Antman</a:t>
            </a:r>
            <a:r>
              <a:rPr lang="en-US" altLang="zh-CN" sz="1200" dirty="0">
                <a:solidFill>
                  <a:schemeClr val="tx1"/>
                </a:solidFill>
                <a:ea typeface="宋体" pitchFamily="2" charset="-122"/>
              </a:rPr>
              <a:t> EM, Lau J, </a:t>
            </a:r>
            <a:r>
              <a:rPr lang="en-US" altLang="zh-CN" sz="1200" dirty="0" err="1">
                <a:solidFill>
                  <a:schemeClr val="tx1"/>
                </a:solidFill>
                <a:ea typeface="宋体" pitchFamily="2" charset="-122"/>
              </a:rPr>
              <a:t>Kupelnick</a:t>
            </a:r>
            <a:r>
              <a:rPr lang="en-US" altLang="zh-CN" sz="1200" dirty="0">
                <a:solidFill>
                  <a:schemeClr val="tx1"/>
                </a:solidFill>
                <a:ea typeface="宋体" pitchFamily="2" charset="-122"/>
              </a:rPr>
              <a:t> B, et al. A comparison of results of meta-analyses of randomized control trials and recommendations of clinical experts. Treatments for myocardial infarction. JAMA, 1992, 268(2): 240-248.</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25</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rPr>
              <a:t>www.Gradeworkinggroup.org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FF0000"/>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1 Fleisher LA, Bass EB, </a:t>
            </a:r>
            <a:r>
              <a:rPr lang="en-US" altLang="zh-CN" sz="1200" dirty="0" err="1">
                <a:solidFill>
                  <a:schemeClr val="tx1"/>
                </a:solidFill>
                <a:ea typeface="宋体" pitchFamily="2" charset="-122"/>
              </a:rPr>
              <a:t>McKeown</a:t>
            </a:r>
            <a:r>
              <a:rPr lang="en-US" altLang="zh-CN" sz="1200" dirty="0">
                <a:solidFill>
                  <a:schemeClr val="tx1"/>
                </a:solidFill>
                <a:ea typeface="宋体" pitchFamily="2" charset="-122"/>
              </a:rPr>
              <a:t> P. Methodological </a:t>
            </a:r>
            <a:r>
              <a:rPr lang="en-US" altLang="zh-CN" sz="1200" dirty="0" err="1">
                <a:solidFill>
                  <a:schemeClr val="tx1"/>
                </a:solidFill>
                <a:ea typeface="宋体" pitchFamily="2" charset="-122"/>
              </a:rPr>
              <a:t>approach:Methodological</a:t>
            </a:r>
            <a:r>
              <a:rPr lang="en-US" altLang="zh-CN" sz="1200" dirty="0">
                <a:solidFill>
                  <a:schemeClr val="tx1"/>
                </a:solidFill>
                <a:ea typeface="宋体" pitchFamily="2" charset="-122"/>
              </a:rPr>
              <a:t> approach: American College of Chest Physicians guidelines for the prevention and management of postoperative atrial fibrillation after cardiac surgery. Chest, 2005, 128 (2 </a:t>
            </a:r>
            <a:r>
              <a:rPr lang="en-US" altLang="zh-CN" sz="1200" dirty="0" err="1">
                <a:solidFill>
                  <a:schemeClr val="tx1"/>
                </a:solidFill>
                <a:ea typeface="宋体" pitchFamily="2" charset="-122"/>
              </a:rPr>
              <a:t>Suppl</a:t>
            </a:r>
            <a:r>
              <a:rPr lang="en-US" altLang="zh-CN" sz="1200" dirty="0">
                <a:solidFill>
                  <a:schemeClr val="tx1"/>
                </a:solidFill>
                <a:ea typeface="宋体" pitchFamily="2" charset="-122"/>
              </a:rPr>
              <a:t>):17-23S.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2 O’Connor AM, Stacey D, </a:t>
            </a:r>
            <a:r>
              <a:rPr lang="en-US" altLang="zh-CN" sz="1200" dirty="0" err="1">
                <a:solidFill>
                  <a:schemeClr val="tx1"/>
                </a:solidFill>
                <a:ea typeface="宋体" pitchFamily="2" charset="-122"/>
              </a:rPr>
              <a:t>Entwistle</a:t>
            </a:r>
            <a:r>
              <a:rPr lang="en-US" altLang="zh-CN" sz="1200" dirty="0">
                <a:solidFill>
                  <a:schemeClr val="tx1"/>
                </a:solidFill>
                <a:ea typeface="宋体" pitchFamily="2" charset="-122"/>
              </a:rPr>
              <a:t> V, et al. Decision aids for people facing health treatment or screening decisions. Cochrane Database </a:t>
            </a:r>
            <a:r>
              <a:rPr lang="en-US" altLang="zh-CN" sz="1200" dirty="0" err="1">
                <a:solidFill>
                  <a:schemeClr val="tx1"/>
                </a:solidFill>
                <a:ea typeface="宋体" pitchFamily="2" charset="-122"/>
              </a:rPr>
              <a:t>Syst</a:t>
            </a:r>
            <a:r>
              <a:rPr lang="en-US" altLang="zh-CN" sz="1200" dirty="0">
                <a:solidFill>
                  <a:schemeClr val="tx1"/>
                </a:solidFill>
                <a:ea typeface="宋体" pitchFamily="2" charset="-122"/>
              </a:rPr>
              <a:t> Rev, 2003, (2): CD001431.</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3 </a:t>
            </a:r>
            <a:r>
              <a:rPr lang="en-US" altLang="zh-CN" sz="1200" dirty="0" err="1">
                <a:solidFill>
                  <a:schemeClr val="tx1"/>
                </a:solidFill>
                <a:ea typeface="宋体" pitchFamily="2" charset="-122"/>
              </a:rPr>
              <a:t>Geerts</a:t>
            </a:r>
            <a:r>
              <a:rPr lang="en-US" altLang="zh-CN" sz="1200" dirty="0">
                <a:solidFill>
                  <a:schemeClr val="tx1"/>
                </a:solidFill>
                <a:ea typeface="宋体" pitchFamily="2" charset="-122"/>
              </a:rPr>
              <a:t> W, Ray JG, Colwell CW, et al. Prevention of venous thromboembolism. Chest, 2005, 128(5): 3775-3776.</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4 </a:t>
            </a:r>
            <a:r>
              <a:rPr lang="en-US" altLang="zh-CN" sz="1200" dirty="0" err="1">
                <a:solidFill>
                  <a:schemeClr val="tx1"/>
                </a:solidFill>
                <a:ea typeface="宋体" pitchFamily="2" charset="-122"/>
              </a:rPr>
              <a:t>Devereaux</a:t>
            </a:r>
            <a:r>
              <a:rPr lang="en-US" altLang="zh-CN" sz="1200" dirty="0">
                <a:solidFill>
                  <a:schemeClr val="tx1"/>
                </a:solidFill>
                <a:ea typeface="宋体" pitchFamily="2" charset="-122"/>
              </a:rPr>
              <a:t> PJ, Anderson DR, Gardner MJ, et al. Differences between perspectives of physicians and patients on anticoagulation in patients with atrial fibrillation: observational study. BMJ, 2001, 323 (7323):1218-1222.</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5 </a:t>
            </a:r>
            <a:r>
              <a:rPr lang="en-US" altLang="zh-CN" sz="1200" dirty="0" err="1">
                <a:solidFill>
                  <a:schemeClr val="tx1"/>
                </a:solidFill>
                <a:ea typeface="宋体" pitchFamily="2" charset="-122"/>
              </a:rPr>
              <a:t>Schünemann</a:t>
            </a:r>
            <a:r>
              <a:rPr lang="en-US" altLang="zh-CN" sz="1200" dirty="0">
                <a:solidFill>
                  <a:schemeClr val="tx1"/>
                </a:solidFill>
                <a:ea typeface="宋体" pitchFamily="2" charset="-122"/>
              </a:rPr>
              <a:t> HJ, Best D, </a:t>
            </a:r>
            <a:r>
              <a:rPr lang="en-US" altLang="zh-CN" sz="1200" dirty="0" err="1">
                <a:solidFill>
                  <a:schemeClr val="tx1"/>
                </a:solidFill>
                <a:ea typeface="宋体" pitchFamily="2" charset="-122"/>
              </a:rPr>
              <a:t>Vist</a:t>
            </a:r>
            <a:r>
              <a:rPr lang="en-US" altLang="zh-CN" sz="1200" dirty="0">
                <a:solidFill>
                  <a:schemeClr val="tx1"/>
                </a:solidFill>
                <a:ea typeface="宋体" pitchFamily="2" charset="-122"/>
              </a:rPr>
              <a:t> G, et al. Letters, numbers, Symbols and words: how to communicate grades of evidence and recommendations. CMAJ, 2003, 169(7): 677-680.</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7 </a:t>
            </a:r>
            <a:r>
              <a:rPr lang="en-US" altLang="zh-CN" sz="1200" dirty="0" err="1">
                <a:solidFill>
                  <a:schemeClr val="tx1"/>
                </a:solidFill>
                <a:ea typeface="宋体" pitchFamily="2" charset="-122"/>
              </a:rPr>
              <a:t>Echt</a:t>
            </a:r>
            <a:r>
              <a:rPr lang="en-US" altLang="zh-CN" sz="1200" dirty="0">
                <a:solidFill>
                  <a:schemeClr val="tx1"/>
                </a:solidFill>
                <a:ea typeface="宋体" pitchFamily="2" charset="-122"/>
              </a:rPr>
              <a:t> DS, </a:t>
            </a:r>
            <a:r>
              <a:rPr lang="en-US" altLang="zh-CN" sz="1200" dirty="0" err="1">
                <a:solidFill>
                  <a:schemeClr val="tx1"/>
                </a:solidFill>
                <a:ea typeface="宋体" pitchFamily="2" charset="-122"/>
              </a:rPr>
              <a:t>Liebson</a:t>
            </a:r>
            <a:r>
              <a:rPr lang="en-US" altLang="zh-CN" sz="1200" dirty="0">
                <a:solidFill>
                  <a:schemeClr val="tx1"/>
                </a:solidFill>
                <a:ea typeface="宋体" pitchFamily="2" charset="-122"/>
              </a:rPr>
              <a:t> PR, Mitchell LB, et al. Mortality and morbidity in patients receiving </a:t>
            </a:r>
            <a:r>
              <a:rPr lang="en-US" altLang="zh-CN" sz="1200" dirty="0" err="1">
                <a:solidFill>
                  <a:schemeClr val="tx1"/>
                </a:solidFill>
                <a:ea typeface="宋体" pitchFamily="2" charset="-122"/>
              </a:rPr>
              <a:t>encainide</a:t>
            </a:r>
            <a:r>
              <a:rPr lang="en-US" altLang="zh-CN" sz="1200" dirty="0">
                <a:solidFill>
                  <a:schemeClr val="tx1"/>
                </a:solidFill>
                <a:ea typeface="宋体" pitchFamily="2" charset="-122"/>
              </a:rPr>
              <a:t>, </a:t>
            </a:r>
            <a:r>
              <a:rPr lang="en-US" altLang="zh-CN" sz="1200" dirty="0" err="1">
                <a:solidFill>
                  <a:schemeClr val="tx1"/>
                </a:solidFill>
                <a:ea typeface="宋体" pitchFamily="2" charset="-122"/>
              </a:rPr>
              <a:t>fl</a:t>
            </a:r>
            <a:r>
              <a:rPr lang="en-US" altLang="zh-CN" sz="1200" dirty="0">
                <a:solidFill>
                  <a:schemeClr val="tx1"/>
                </a:solidFill>
                <a:ea typeface="宋体" pitchFamily="2" charset="-122"/>
              </a:rPr>
              <a:t> </a:t>
            </a:r>
            <a:r>
              <a:rPr lang="en-US" altLang="zh-CN" sz="1200" dirty="0" err="1">
                <a:solidFill>
                  <a:schemeClr val="tx1"/>
                </a:solidFill>
                <a:ea typeface="宋体" pitchFamily="2" charset="-122"/>
              </a:rPr>
              <a:t>ecainide</a:t>
            </a:r>
            <a:r>
              <a:rPr lang="en-US" altLang="zh-CN" sz="1200" dirty="0">
                <a:solidFill>
                  <a:schemeClr val="tx1"/>
                </a:solidFill>
                <a:ea typeface="宋体" pitchFamily="2" charset="-122"/>
              </a:rPr>
              <a:t>, or placebo. The cardiac arrhythmia suppression trial. N </a:t>
            </a:r>
            <a:r>
              <a:rPr lang="en-US" altLang="zh-CN" sz="1200" dirty="0" err="1">
                <a:solidFill>
                  <a:schemeClr val="tx1"/>
                </a:solidFill>
                <a:ea typeface="宋体" pitchFamily="2" charset="-122"/>
              </a:rPr>
              <a:t>Engl</a:t>
            </a:r>
            <a:r>
              <a:rPr lang="en-US" altLang="zh-CN" sz="1200" dirty="0">
                <a:solidFill>
                  <a:schemeClr val="tx1"/>
                </a:solidFill>
                <a:ea typeface="宋体" pitchFamily="2" charset="-122"/>
              </a:rPr>
              <a:t> J Med, 1991, 324(12): 781-788.</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8 </a:t>
            </a:r>
            <a:r>
              <a:rPr lang="en-US" altLang="zh-CN" sz="1200" dirty="0" err="1">
                <a:solidFill>
                  <a:schemeClr val="tx1"/>
                </a:solidFill>
                <a:ea typeface="宋体" pitchFamily="2" charset="-122"/>
              </a:rPr>
              <a:t>Antman</a:t>
            </a:r>
            <a:r>
              <a:rPr lang="en-US" altLang="zh-CN" sz="1200" dirty="0">
                <a:solidFill>
                  <a:schemeClr val="tx1"/>
                </a:solidFill>
                <a:ea typeface="宋体" pitchFamily="2" charset="-122"/>
              </a:rPr>
              <a:t> EM, Lau J, </a:t>
            </a:r>
            <a:r>
              <a:rPr lang="en-US" altLang="zh-CN" sz="1200" dirty="0" err="1">
                <a:solidFill>
                  <a:schemeClr val="tx1"/>
                </a:solidFill>
                <a:ea typeface="宋体" pitchFamily="2" charset="-122"/>
              </a:rPr>
              <a:t>Kupelnick</a:t>
            </a:r>
            <a:r>
              <a:rPr lang="en-US" altLang="zh-CN" sz="1200" dirty="0">
                <a:solidFill>
                  <a:schemeClr val="tx1"/>
                </a:solidFill>
                <a:ea typeface="宋体" pitchFamily="2" charset="-122"/>
              </a:rPr>
              <a:t> B, et al. A comparison of results of meta-analyses of randomized control trials and recommendations of clinical experts. Treatments for myocardial infarction. JAMA, 1992, 268(2): 240-248.</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26</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rPr>
              <a:t>www.Gradeworkinggroup.org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FF0000"/>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1 Fleisher LA, Bass EB, </a:t>
            </a:r>
            <a:r>
              <a:rPr lang="en-US" altLang="zh-CN" sz="1200" dirty="0" err="1">
                <a:solidFill>
                  <a:schemeClr val="tx1"/>
                </a:solidFill>
                <a:ea typeface="宋体" pitchFamily="2" charset="-122"/>
              </a:rPr>
              <a:t>McKeown</a:t>
            </a:r>
            <a:r>
              <a:rPr lang="en-US" altLang="zh-CN" sz="1200" dirty="0">
                <a:solidFill>
                  <a:schemeClr val="tx1"/>
                </a:solidFill>
                <a:ea typeface="宋体" pitchFamily="2" charset="-122"/>
              </a:rPr>
              <a:t> P. Methodological </a:t>
            </a:r>
            <a:r>
              <a:rPr lang="en-US" altLang="zh-CN" sz="1200" dirty="0" err="1">
                <a:solidFill>
                  <a:schemeClr val="tx1"/>
                </a:solidFill>
                <a:ea typeface="宋体" pitchFamily="2" charset="-122"/>
              </a:rPr>
              <a:t>approach:Methodological</a:t>
            </a:r>
            <a:r>
              <a:rPr lang="en-US" altLang="zh-CN" sz="1200" dirty="0">
                <a:solidFill>
                  <a:schemeClr val="tx1"/>
                </a:solidFill>
                <a:ea typeface="宋体" pitchFamily="2" charset="-122"/>
              </a:rPr>
              <a:t> approach: American College of Chest Physicians guidelines for the prevention and management of postoperative atrial fibrillation after cardiac surgery. Chest, 2005, 128 (2 </a:t>
            </a:r>
            <a:r>
              <a:rPr lang="en-US" altLang="zh-CN" sz="1200" dirty="0" err="1">
                <a:solidFill>
                  <a:schemeClr val="tx1"/>
                </a:solidFill>
                <a:ea typeface="宋体" pitchFamily="2" charset="-122"/>
              </a:rPr>
              <a:t>Suppl</a:t>
            </a:r>
            <a:r>
              <a:rPr lang="en-US" altLang="zh-CN" sz="1200" dirty="0">
                <a:solidFill>
                  <a:schemeClr val="tx1"/>
                </a:solidFill>
                <a:ea typeface="宋体" pitchFamily="2" charset="-122"/>
              </a:rPr>
              <a:t>):17-23S.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2 O’Connor AM, Stacey D, </a:t>
            </a:r>
            <a:r>
              <a:rPr lang="en-US" altLang="zh-CN" sz="1200" dirty="0" err="1">
                <a:solidFill>
                  <a:schemeClr val="tx1"/>
                </a:solidFill>
                <a:ea typeface="宋体" pitchFamily="2" charset="-122"/>
              </a:rPr>
              <a:t>Entwistle</a:t>
            </a:r>
            <a:r>
              <a:rPr lang="en-US" altLang="zh-CN" sz="1200" dirty="0">
                <a:solidFill>
                  <a:schemeClr val="tx1"/>
                </a:solidFill>
                <a:ea typeface="宋体" pitchFamily="2" charset="-122"/>
              </a:rPr>
              <a:t> V, et al. Decision aids for people facing health treatment or screening decisions. Cochrane Database </a:t>
            </a:r>
            <a:r>
              <a:rPr lang="en-US" altLang="zh-CN" sz="1200" dirty="0" err="1">
                <a:solidFill>
                  <a:schemeClr val="tx1"/>
                </a:solidFill>
                <a:ea typeface="宋体" pitchFamily="2" charset="-122"/>
              </a:rPr>
              <a:t>Syst</a:t>
            </a:r>
            <a:r>
              <a:rPr lang="en-US" altLang="zh-CN" sz="1200" dirty="0">
                <a:solidFill>
                  <a:schemeClr val="tx1"/>
                </a:solidFill>
                <a:ea typeface="宋体" pitchFamily="2" charset="-122"/>
              </a:rPr>
              <a:t> Rev, 2003, (2): CD001431.</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3 </a:t>
            </a:r>
            <a:r>
              <a:rPr lang="en-US" altLang="zh-CN" sz="1200" dirty="0" err="1">
                <a:solidFill>
                  <a:schemeClr val="tx1"/>
                </a:solidFill>
                <a:ea typeface="宋体" pitchFamily="2" charset="-122"/>
              </a:rPr>
              <a:t>Geerts</a:t>
            </a:r>
            <a:r>
              <a:rPr lang="en-US" altLang="zh-CN" sz="1200" dirty="0">
                <a:solidFill>
                  <a:schemeClr val="tx1"/>
                </a:solidFill>
                <a:ea typeface="宋体" pitchFamily="2" charset="-122"/>
              </a:rPr>
              <a:t> W, Ray JG, Colwell CW, et al. Prevention of venous thromboembolism. Chest, 2005, 128(5): 3775-3776.</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4 </a:t>
            </a:r>
            <a:r>
              <a:rPr lang="en-US" altLang="zh-CN" sz="1200" dirty="0" err="1">
                <a:solidFill>
                  <a:schemeClr val="tx1"/>
                </a:solidFill>
                <a:ea typeface="宋体" pitchFamily="2" charset="-122"/>
              </a:rPr>
              <a:t>Devereaux</a:t>
            </a:r>
            <a:r>
              <a:rPr lang="en-US" altLang="zh-CN" sz="1200" dirty="0">
                <a:solidFill>
                  <a:schemeClr val="tx1"/>
                </a:solidFill>
                <a:ea typeface="宋体" pitchFamily="2" charset="-122"/>
              </a:rPr>
              <a:t> PJ, Anderson DR, Gardner MJ, et al. Differences between perspectives of physicians and patients on anticoagulation in patients with atrial fibrillation: observational study. BMJ, 2001, 323 (7323):1218-1222.</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5 </a:t>
            </a:r>
            <a:r>
              <a:rPr lang="en-US" altLang="zh-CN" sz="1200" dirty="0" err="1">
                <a:solidFill>
                  <a:schemeClr val="tx1"/>
                </a:solidFill>
                <a:ea typeface="宋体" pitchFamily="2" charset="-122"/>
              </a:rPr>
              <a:t>Schünemann</a:t>
            </a:r>
            <a:r>
              <a:rPr lang="en-US" altLang="zh-CN" sz="1200" dirty="0">
                <a:solidFill>
                  <a:schemeClr val="tx1"/>
                </a:solidFill>
                <a:ea typeface="宋体" pitchFamily="2" charset="-122"/>
              </a:rPr>
              <a:t> HJ, Best D, </a:t>
            </a:r>
            <a:r>
              <a:rPr lang="en-US" altLang="zh-CN" sz="1200" dirty="0" err="1">
                <a:solidFill>
                  <a:schemeClr val="tx1"/>
                </a:solidFill>
                <a:ea typeface="宋体" pitchFamily="2" charset="-122"/>
              </a:rPr>
              <a:t>Vist</a:t>
            </a:r>
            <a:r>
              <a:rPr lang="en-US" altLang="zh-CN" sz="1200" dirty="0">
                <a:solidFill>
                  <a:schemeClr val="tx1"/>
                </a:solidFill>
                <a:ea typeface="宋体" pitchFamily="2" charset="-122"/>
              </a:rPr>
              <a:t> G, et al. Letters, numbers, Symbols and words: how to communicate grades of evidence and recommendations. CMAJ, 2003, 169(7): 677-680.</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7 </a:t>
            </a:r>
            <a:r>
              <a:rPr lang="en-US" altLang="zh-CN" sz="1200" dirty="0" err="1">
                <a:solidFill>
                  <a:schemeClr val="tx1"/>
                </a:solidFill>
                <a:ea typeface="宋体" pitchFamily="2" charset="-122"/>
              </a:rPr>
              <a:t>Echt</a:t>
            </a:r>
            <a:r>
              <a:rPr lang="en-US" altLang="zh-CN" sz="1200" dirty="0">
                <a:solidFill>
                  <a:schemeClr val="tx1"/>
                </a:solidFill>
                <a:ea typeface="宋体" pitchFamily="2" charset="-122"/>
              </a:rPr>
              <a:t> DS, </a:t>
            </a:r>
            <a:r>
              <a:rPr lang="en-US" altLang="zh-CN" sz="1200" dirty="0" err="1">
                <a:solidFill>
                  <a:schemeClr val="tx1"/>
                </a:solidFill>
                <a:ea typeface="宋体" pitchFamily="2" charset="-122"/>
              </a:rPr>
              <a:t>Liebson</a:t>
            </a:r>
            <a:r>
              <a:rPr lang="en-US" altLang="zh-CN" sz="1200" dirty="0">
                <a:solidFill>
                  <a:schemeClr val="tx1"/>
                </a:solidFill>
                <a:ea typeface="宋体" pitchFamily="2" charset="-122"/>
              </a:rPr>
              <a:t> PR, Mitchell LB, et al. Mortality and morbidity in patients receiving </a:t>
            </a:r>
            <a:r>
              <a:rPr lang="en-US" altLang="zh-CN" sz="1200" dirty="0" err="1">
                <a:solidFill>
                  <a:schemeClr val="tx1"/>
                </a:solidFill>
                <a:ea typeface="宋体" pitchFamily="2" charset="-122"/>
              </a:rPr>
              <a:t>encainide</a:t>
            </a:r>
            <a:r>
              <a:rPr lang="en-US" altLang="zh-CN" sz="1200" dirty="0">
                <a:solidFill>
                  <a:schemeClr val="tx1"/>
                </a:solidFill>
                <a:ea typeface="宋体" pitchFamily="2" charset="-122"/>
              </a:rPr>
              <a:t>, </a:t>
            </a:r>
            <a:r>
              <a:rPr lang="en-US" altLang="zh-CN" sz="1200" dirty="0" err="1">
                <a:solidFill>
                  <a:schemeClr val="tx1"/>
                </a:solidFill>
                <a:ea typeface="宋体" pitchFamily="2" charset="-122"/>
              </a:rPr>
              <a:t>fl</a:t>
            </a:r>
            <a:r>
              <a:rPr lang="en-US" altLang="zh-CN" sz="1200" dirty="0">
                <a:solidFill>
                  <a:schemeClr val="tx1"/>
                </a:solidFill>
                <a:ea typeface="宋体" pitchFamily="2" charset="-122"/>
              </a:rPr>
              <a:t> </a:t>
            </a:r>
            <a:r>
              <a:rPr lang="en-US" altLang="zh-CN" sz="1200" dirty="0" err="1">
                <a:solidFill>
                  <a:schemeClr val="tx1"/>
                </a:solidFill>
                <a:ea typeface="宋体" pitchFamily="2" charset="-122"/>
              </a:rPr>
              <a:t>ecainide</a:t>
            </a:r>
            <a:r>
              <a:rPr lang="en-US" altLang="zh-CN" sz="1200" dirty="0">
                <a:solidFill>
                  <a:schemeClr val="tx1"/>
                </a:solidFill>
                <a:ea typeface="宋体" pitchFamily="2" charset="-122"/>
              </a:rPr>
              <a:t>, or placebo. The cardiac arrhythmia suppression trial. N </a:t>
            </a:r>
            <a:r>
              <a:rPr lang="en-US" altLang="zh-CN" sz="1200" dirty="0" err="1">
                <a:solidFill>
                  <a:schemeClr val="tx1"/>
                </a:solidFill>
                <a:ea typeface="宋体" pitchFamily="2" charset="-122"/>
              </a:rPr>
              <a:t>Engl</a:t>
            </a:r>
            <a:r>
              <a:rPr lang="en-US" altLang="zh-CN" sz="1200" dirty="0">
                <a:solidFill>
                  <a:schemeClr val="tx1"/>
                </a:solidFill>
                <a:ea typeface="宋体" pitchFamily="2" charset="-122"/>
              </a:rPr>
              <a:t> J Med, 1991, 324(12): 781-788.</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8 </a:t>
            </a:r>
            <a:r>
              <a:rPr lang="en-US" altLang="zh-CN" sz="1200" dirty="0" err="1">
                <a:solidFill>
                  <a:schemeClr val="tx1"/>
                </a:solidFill>
                <a:ea typeface="宋体" pitchFamily="2" charset="-122"/>
              </a:rPr>
              <a:t>Antman</a:t>
            </a:r>
            <a:r>
              <a:rPr lang="en-US" altLang="zh-CN" sz="1200" dirty="0">
                <a:solidFill>
                  <a:schemeClr val="tx1"/>
                </a:solidFill>
                <a:ea typeface="宋体" pitchFamily="2" charset="-122"/>
              </a:rPr>
              <a:t> EM, Lau J, </a:t>
            </a:r>
            <a:r>
              <a:rPr lang="en-US" altLang="zh-CN" sz="1200" dirty="0" err="1">
                <a:solidFill>
                  <a:schemeClr val="tx1"/>
                </a:solidFill>
                <a:ea typeface="宋体" pitchFamily="2" charset="-122"/>
              </a:rPr>
              <a:t>Kupelnick</a:t>
            </a:r>
            <a:r>
              <a:rPr lang="en-US" altLang="zh-CN" sz="1200" dirty="0">
                <a:solidFill>
                  <a:schemeClr val="tx1"/>
                </a:solidFill>
                <a:ea typeface="宋体" pitchFamily="2" charset="-122"/>
              </a:rPr>
              <a:t> B, et al. A comparison of results of meta-analyses of randomized control trials and recommendations of clinical experts. Treatments for myocardial infarction. JAMA, 1992, 268(2): 240-248.</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27</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rPr>
              <a:t>www.Gradeworkinggroup.org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FF0000"/>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ea typeface="宋体" pitchFamily="2" charset="-122"/>
              </a:rPr>
              <a:t>GRADE </a:t>
            </a:r>
            <a:r>
              <a:rPr lang="zh-CN" altLang="en-US" sz="1200" dirty="0">
                <a:solidFill>
                  <a:srgbClr val="FF0000"/>
                </a:solidFill>
                <a:ea typeface="宋体" pitchFamily="2" charset="-122"/>
              </a:rPr>
              <a:t>指南：</a:t>
            </a:r>
            <a:r>
              <a:rPr lang="en-US" altLang="zh-CN" sz="1200" dirty="0">
                <a:solidFill>
                  <a:srgbClr val="FF0000"/>
                </a:solidFill>
                <a:ea typeface="宋体" pitchFamily="2" charset="-122"/>
              </a:rPr>
              <a:t>Ⅰ. </a:t>
            </a:r>
            <a:r>
              <a:rPr lang="zh-CN" altLang="en-US" sz="1200" dirty="0">
                <a:solidFill>
                  <a:srgbClr val="FF0000"/>
                </a:solidFill>
                <a:ea typeface="宋体" pitchFamily="2" charset="-122"/>
              </a:rPr>
              <a:t>導論</a:t>
            </a:r>
            <a:r>
              <a:rPr lang="en-US" altLang="zh-CN" sz="1200" baseline="0" dirty="0">
                <a:solidFill>
                  <a:srgbClr val="FF0000"/>
                </a:solidFill>
                <a:ea typeface="宋体" pitchFamily="2" charset="-122"/>
              </a:rPr>
              <a:t> </a:t>
            </a:r>
            <a:r>
              <a:rPr lang="en-US" altLang="zh-CN" sz="1200" dirty="0">
                <a:solidFill>
                  <a:srgbClr val="FF0000"/>
                </a:solidFill>
                <a:ea typeface="宋体" pitchFamily="2" charset="-122"/>
              </a:rPr>
              <a:t>— </a:t>
            </a:r>
            <a:r>
              <a:rPr lang="en-US" altLang="zh-CN" sz="1200" i="0" dirty="0">
                <a:solidFill>
                  <a:srgbClr val="FF0000"/>
                </a:solidFill>
                <a:ea typeface="宋体" pitchFamily="2" charset="-122"/>
              </a:rPr>
              <a:t>GRADE </a:t>
            </a:r>
            <a:r>
              <a:rPr lang="zh-CN" altLang="en-US" sz="1200" dirty="0">
                <a:solidFill>
                  <a:srgbClr val="FF0000"/>
                </a:solidFill>
                <a:ea typeface="宋体" pitchFamily="2" charset="-122"/>
              </a:rPr>
              <a:t>證據概要表和結果總結表</a:t>
            </a:r>
            <a:r>
              <a:rPr lang="en-US" altLang="zh-CN" sz="1200" dirty="0">
                <a:solidFill>
                  <a:srgbClr val="FF0000"/>
                </a:solidFill>
                <a:ea typeface="宋体" pitchFamily="2" charset="-122"/>
              </a:rPr>
              <a:t>.</a:t>
            </a:r>
            <a:r>
              <a:rPr lang="zh-CN" altLang="en-US" sz="1200" dirty="0">
                <a:solidFill>
                  <a:srgbClr val="FF0000"/>
                </a:solidFill>
                <a:ea typeface="宋体" pitchFamily="2" charset="-122"/>
              </a:rPr>
              <a:t>中國循證醫學雜誌 </a:t>
            </a:r>
            <a:r>
              <a:rPr lang="en-US" altLang="zh-CN" sz="1200" dirty="0">
                <a:solidFill>
                  <a:srgbClr val="FF0000"/>
                </a:solidFill>
                <a:ea typeface="宋体" pitchFamily="2" charset="-122"/>
              </a:rPr>
              <a:t>2011,11(4): 437</a:t>
            </a:r>
            <a:r>
              <a:rPr lang="zh-CN" altLang="en-US" sz="1200" dirty="0">
                <a:solidFill>
                  <a:srgbClr val="FF0000"/>
                </a:solidFill>
                <a:ea typeface="宋体" pitchFamily="2" charset="-122"/>
              </a:rPr>
              <a:t>～</a:t>
            </a:r>
            <a:r>
              <a:rPr lang="en-US" altLang="zh-CN" sz="1200" dirty="0">
                <a:solidFill>
                  <a:srgbClr val="FF0000"/>
                </a:solidFill>
                <a:ea typeface="宋体" pitchFamily="2" charset="-122"/>
              </a:rPr>
              <a:t>445.</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FF0000"/>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err="1">
                <a:solidFill>
                  <a:srgbClr val="FF0000"/>
                </a:solidFill>
                <a:ea typeface="宋体" pitchFamily="2" charset="-122"/>
              </a:rPr>
              <a:t>Venekamp</a:t>
            </a:r>
            <a:r>
              <a:rPr lang="en-US" altLang="zh-CN" sz="1200" dirty="0">
                <a:solidFill>
                  <a:srgbClr val="FF0000"/>
                </a:solidFill>
                <a:ea typeface="宋体" pitchFamily="2" charset="-122"/>
              </a:rPr>
              <a:t> RP, Sanders S, </a:t>
            </a:r>
            <a:r>
              <a:rPr lang="en-US" altLang="zh-CN" sz="1200" dirty="0" err="1">
                <a:solidFill>
                  <a:srgbClr val="FF0000"/>
                </a:solidFill>
                <a:ea typeface="宋体" pitchFamily="2" charset="-122"/>
              </a:rPr>
              <a:t>Glasziou</a:t>
            </a:r>
            <a:r>
              <a:rPr lang="en-US" altLang="zh-CN" sz="1200" dirty="0">
                <a:solidFill>
                  <a:srgbClr val="FF0000"/>
                </a:solidFill>
                <a:ea typeface="宋体" pitchFamily="2" charset="-122"/>
              </a:rPr>
              <a:t> PP, Del Mar CB, Rovers MM. Antibiotics for acute otitis media in children (Review). 《Cochrane Database of Systematic Reviews》, 2000, 1(4)</a:t>
            </a:r>
            <a:r>
              <a:rPr lang="zh-CN" altLang="en-US" sz="1200" dirty="0">
                <a:solidFill>
                  <a:srgbClr val="FF0000"/>
                </a:solidFill>
                <a:ea typeface="宋体" pitchFamily="2" charset="-122"/>
              </a:rPr>
              <a:t>：</a:t>
            </a:r>
            <a:r>
              <a:rPr lang="en-US" altLang="zh-CN" sz="1200" dirty="0">
                <a:solidFill>
                  <a:srgbClr val="FF0000"/>
                </a:solidFill>
                <a:ea typeface="宋体" pitchFamily="2" charset="-122"/>
              </a:rPr>
              <a:t>CD000219-CD000219</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FF0000"/>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Times New Roman" pitchFamily="18" charset="0"/>
                <a:cs typeface="Times New Roman" pitchFamily="18" charset="0"/>
              </a:rPr>
              <a:t>GRADE Pro </a:t>
            </a:r>
            <a:r>
              <a:rPr lang="zh-CN" altLang="en-US" sz="1200" dirty="0">
                <a:solidFill>
                  <a:srgbClr val="000000"/>
                </a:solidFill>
                <a:latin typeface="Times New Roman" pitchFamily="18" charset="0"/>
                <a:cs typeface="Times New Roman" pitchFamily="18" charset="0"/>
              </a:rPr>
              <a:t>軟件</a:t>
            </a:r>
            <a:r>
              <a:rPr lang="zh-CN" altLang="en-US" sz="1200" dirty="0">
                <a:solidFill>
                  <a:schemeClr val="tx1"/>
                </a:solidFill>
                <a:latin typeface="Arial" charset="0"/>
                <a:ea typeface="宋体" pitchFamily="2" charset="-122"/>
                <a:cs typeface="+mn-cs"/>
              </a:rPr>
              <a:t>：</a:t>
            </a:r>
            <a:r>
              <a:rPr lang="en-US" altLang="zh-CN" sz="1200" dirty="0">
                <a:solidFill>
                  <a:schemeClr val="tx1"/>
                </a:solidFill>
                <a:latin typeface="Arial" charset="0"/>
                <a:ea typeface="宋体" pitchFamily="2" charset="-122"/>
                <a:cs typeface="+mn-cs"/>
              </a:rPr>
              <a:t>http://tech.cochrane.org/revman/gradepro</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latin typeface="Arial" charset="0"/>
              <a:ea typeface="宋体"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rgbClr val="000000"/>
                </a:solidFill>
                <a:latin typeface="Times New Roman" pitchFamily="18" charset="0"/>
                <a:cs typeface="Times New Roman" pitchFamily="18" charset="0"/>
              </a:rPr>
              <a:t>表</a:t>
            </a:r>
            <a:r>
              <a:rPr lang="en-US" altLang="zh-CN" sz="1200" dirty="0">
                <a:solidFill>
                  <a:srgbClr val="000000"/>
                </a:solidFill>
                <a:latin typeface="Times New Roman" pitchFamily="18" charset="0"/>
                <a:cs typeface="Times New Roman" pitchFamily="18" charset="0"/>
              </a:rPr>
              <a:t>1 </a:t>
            </a:r>
            <a:r>
              <a:rPr lang="zh-CN" altLang="en-US" sz="1200" dirty="0">
                <a:solidFill>
                  <a:srgbClr val="000000"/>
                </a:solidFill>
                <a:latin typeface="Times New Roman" pitchFamily="18" charset="0"/>
                <a:cs typeface="Times New Roman" pitchFamily="18" charset="0"/>
              </a:rPr>
              <a:t>給出了一個高、中收入國家中耳炎患兒使用抗生素利弊的</a:t>
            </a:r>
            <a:r>
              <a:rPr lang="en-US" altLang="zh-CN" sz="1200" dirty="0">
                <a:solidFill>
                  <a:srgbClr val="000000"/>
                </a:solidFill>
                <a:latin typeface="Times New Roman" pitchFamily="18" charset="0"/>
                <a:cs typeface="Times New Roman" pitchFamily="18" charset="0"/>
              </a:rPr>
              <a:t>GRADE </a:t>
            </a:r>
            <a:r>
              <a:rPr lang="zh-CN" altLang="en-US" sz="1200" dirty="0">
                <a:solidFill>
                  <a:srgbClr val="000000"/>
                </a:solidFill>
                <a:latin typeface="Times New Roman" pitchFamily="18" charset="0"/>
                <a:cs typeface="Times New Roman" pitchFamily="18" charset="0"/>
              </a:rPr>
              <a:t>證據概要表的實例。該表中最難作出的是關於抗生素不良反應證據品質的評判。從相對性指標來看，各試驗顯示的不良反應增加相當一致，但各試驗不良反應率卻相差甚遠（從</a:t>
            </a:r>
            <a:r>
              <a:rPr lang="en-US" altLang="zh-CN" sz="1200" dirty="0">
                <a:solidFill>
                  <a:srgbClr val="000000"/>
                </a:solidFill>
                <a:latin typeface="Times New Roman" pitchFamily="18" charset="0"/>
                <a:cs typeface="Times New Roman" pitchFamily="18" charset="0"/>
              </a:rPr>
              <a:t>1% </a:t>
            </a:r>
            <a:r>
              <a:rPr lang="zh-CN" altLang="en-US" sz="1200" dirty="0">
                <a:solidFill>
                  <a:srgbClr val="000000"/>
                </a:solidFill>
                <a:latin typeface="Times New Roman" pitchFamily="18" charset="0"/>
                <a:cs typeface="Times New Roman" pitchFamily="18" charset="0"/>
              </a:rPr>
              <a:t>到</a:t>
            </a:r>
            <a:r>
              <a:rPr lang="en-US" altLang="zh-CN" sz="1200" dirty="0">
                <a:solidFill>
                  <a:srgbClr val="000000"/>
                </a:solidFill>
                <a:latin typeface="Times New Roman" pitchFamily="18" charset="0"/>
                <a:cs typeface="Times New Roman" pitchFamily="18" charset="0"/>
              </a:rPr>
              <a:t>56%</a:t>
            </a:r>
            <a:r>
              <a:rPr lang="zh-CN" altLang="en-US" sz="1200" dirty="0">
                <a:solidFill>
                  <a:srgbClr val="000000"/>
                </a:solidFill>
                <a:latin typeface="Times New Roman" pitchFamily="18" charset="0"/>
                <a:cs typeface="Times New Roman" pitchFamily="18" charset="0"/>
              </a:rPr>
              <a:t>）。而從這些試驗以外的證據看，我們知道不同藥物的不良反應有差異（阿莫西林比青黴素的不良反應多）。此外，使不良反應率增加的大多數事件均來自某單個試驗，且其在所有納入試驗中偏倚風險最高。研究者發現，理想狀態下他們可從那些所使用藥物劑量及患者年齡都相似的非中耳炎試驗中總結不良反應。最後，基於絕對效應不一致的情況，研究者決定將品質等級從高（開始將其定為高級是因為證據來自隨機試驗）降到中等級別。</a:t>
            </a: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z="1200" dirty="0">
              <a:solidFill>
                <a:srgbClr val="000000"/>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rgbClr val="000000"/>
                </a:solidFill>
                <a:latin typeface="Times New Roman" pitchFamily="18" charset="0"/>
                <a:cs typeface="Times New Roman" pitchFamily="18" charset="0"/>
              </a:rPr>
              <a:t>表</a:t>
            </a:r>
            <a:r>
              <a:rPr lang="en-US" altLang="zh-CN" sz="1200" dirty="0">
                <a:solidFill>
                  <a:srgbClr val="000000"/>
                </a:solidFill>
                <a:latin typeface="Times New Roman" pitchFamily="18" charset="0"/>
                <a:cs typeface="Times New Roman" pitchFamily="18" charset="0"/>
              </a:rPr>
              <a:t>2 </a:t>
            </a:r>
            <a:r>
              <a:rPr lang="zh-CN" altLang="en-US" sz="1200" dirty="0">
                <a:solidFill>
                  <a:srgbClr val="000000"/>
                </a:solidFill>
                <a:latin typeface="Times New Roman" pitchFamily="18" charset="0"/>
                <a:cs typeface="Times New Roman" pitchFamily="18" charset="0"/>
              </a:rPr>
              <a:t>展示的是結果總結表，該表以我們基於預試、用戶測試及評價</a:t>
            </a:r>
            <a:r>
              <a:rPr lang="en-US" altLang="zh-CN" sz="1200" dirty="0">
                <a:solidFill>
                  <a:srgbClr val="000000"/>
                </a:solidFill>
                <a:latin typeface="Times New Roman" pitchFamily="18" charset="0"/>
                <a:cs typeface="Times New Roman" pitchFamily="18" charset="0"/>
              </a:rPr>
              <a:t>[10,12,13] </a:t>
            </a:r>
            <a:r>
              <a:rPr lang="zh-CN" altLang="en-US" sz="1200" dirty="0">
                <a:solidFill>
                  <a:srgbClr val="000000"/>
                </a:solidFill>
                <a:latin typeface="Times New Roman" pitchFamily="18" charset="0"/>
                <a:cs typeface="Times New Roman" pitchFamily="18" charset="0"/>
              </a:rPr>
              <a:t>而推薦的格式製作。結果總結表和證據概要表中術語的解釋見附錄。除省略了品質評價的細節描述而增加了評論一欄外，</a:t>
            </a:r>
            <a:r>
              <a:rPr lang="en-US" altLang="zh-CN" sz="1200" dirty="0" err="1">
                <a:solidFill>
                  <a:srgbClr val="000000"/>
                </a:solidFill>
                <a:latin typeface="Times New Roman" pitchFamily="18" charset="0"/>
                <a:cs typeface="Times New Roman" pitchFamily="18" charset="0"/>
              </a:rPr>
              <a:t>SoFs</a:t>
            </a:r>
            <a:r>
              <a:rPr lang="en-US" altLang="zh-CN" sz="1200" dirty="0">
                <a:solidFill>
                  <a:srgbClr val="000000"/>
                </a:solidFill>
                <a:latin typeface="Times New Roman" pitchFamily="18" charset="0"/>
                <a:cs typeface="Times New Roman" pitchFamily="18" charset="0"/>
              </a:rPr>
              <a:t> </a:t>
            </a:r>
            <a:r>
              <a:rPr lang="zh-CN" altLang="en-US" sz="1200" dirty="0">
                <a:solidFill>
                  <a:srgbClr val="000000"/>
                </a:solidFill>
                <a:latin typeface="Times New Roman" pitchFamily="18" charset="0"/>
                <a:cs typeface="Times New Roman" pitchFamily="18" charset="0"/>
              </a:rPr>
              <a:t>表所呈現的資訊與完整的證據概要表所提供的相同。欄目排列的邏輯順序代表了其重要性</a:t>
            </a:r>
            <a:r>
              <a:rPr lang="en-US" altLang="zh-CN" sz="1200" dirty="0">
                <a:solidFill>
                  <a:srgbClr val="000000"/>
                </a:solidFill>
                <a:latin typeface="Times New Roman" pitchFamily="18" charset="0"/>
                <a:cs typeface="Times New Roman" pitchFamily="18" charset="0"/>
              </a:rPr>
              <a:t>——</a:t>
            </a:r>
            <a:r>
              <a:rPr lang="zh-CN" altLang="en-US" sz="1200" dirty="0">
                <a:solidFill>
                  <a:srgbClr val="000000"/>
                </a:solidFill>
                <a:latin typeface="Times New Roman" pitchFamily="18" charset="0"/>
                <a:cs typeface="Times New Roman" pitchFamily="18" charset="0"/>
              </a:rPr>
              <a:t>最重要者放第一欄，次重要者隨後。除欄目順序不同外，</a:t>
            </a:r>
            <a:r>
              <a:rPr lang="en-US" altLang="zh-CN" sz="1200" dirty="0" err="1">
                <a:solidFill>
                  <a:srgbClr val="000000"/>
                </a:solidFill>
                <a:latin typeface="Times New Roman" pitchFamily="18" charset="0"/>
                <a:cs typeface="Times New Roman" pitchFamily="18" charset="0"/>
              </a:rPr>
              <a:t>SoFs</a:t>
            </a:r>
            <a:r>
              <a:rPr lang="en-US" altLang="zh-CN" sz="1200" dirty="0">
                <a:solidFill>
                  <a:srgbClr val="000000"/>
                </a:solidFill>
                <a:latin typeface="Times New Roman" pitchFamily="18" charset="0"/>
                <a:cs typeface="Times New Roman" pitchFamily="18" charset="0"/>
              </a:rPr>
              <a:t> </a:t>
            </a:r>
            <a:r>
              <a:rPr lang="zh-CN" altLang="en-US" sz="1200" dirty="0">
                <a:solidFill>
                  <a:srgbClr val="000000"/>
                </a:solidFill>
                <a:latin typeface="Times New Roman" pitchFamily="18" charset="0"/>
                <a:cs typeface="Times New Roman" pitchFamily="18" charset="0"/>
              </a:rPr>
              <a:t>表（見表</a:t>
            </a:r>
            <a:r>
              <a:rPr lang="en-US" altLang="zh-CN" sz="1200" dirty="0">
                <a:solidFill>
                  <a:srgbClr val="000000"/>
                </a:solidFill>
                <a:latin typeface="Times New Roman" pitchFamily="18" charset="0"/>
                <a:cs typeface="Times New Roman" pitchFamily="18" charset="0"/>
              </a:rPr>
              <a:t>2</a:t>
            </a:r>
            <a:r>
              <a:rPr lang="zh-CN" altLang="en-US" sz="1200" dirty="0">
                <a:solidFill>
                  <a:srgbClr val="000000"/>
                </a:solidFill>
                <a:latin typeface="Times New Roman" pitchFamily="18" charset="0"/>
                <a:cs typeface="Times New Roman" pitchFamily="18" charset="0"/>
              </a:rPr>
              <a:t>）還描述了幹預組和對照組的絕對風險，且提供了幹預組率的可信區間，而證據概要表（表</a:t>
            </a:r>
            <a:r>
              <a:rPr lang="en-US" altLang="zh-CN" sz="1200" dirty="0">
                <a:solidFill>
                  <a:srgbClr val="000000"/>
                </a:solidFill>
                <a:latin typeface="Times New Roman" pitchFamily="18" charset="0"/>
                <a:cs typeface="Times New Roman" pitchFamily="18" charset="0"/>
              </a:rPr>
              <a:t>1</a:t>
            </a:r>
            <a:r>
              <a:rPr lang="zh-CN" altLang="en-US" sz="1200" dirty="0">
                <a:solidFill>
                  <a:srgbClr val="000000"/>
                </a:solidFill>
                <a:latin typeface="Times New Roman" pitchFamily="18" charset="0"/>
                <a:cs typeface="Times New Roman" pitchFamily="18" charset="0"/>
              </a:rPr>
              <a:t>）則描述了率差及其可信區間。此外，對絕對風險差異無統計學意義的結果（如由替代結果鼓室圖檢查推斷的聽力），證據概要表僅標注了其結果無統計學意義，而</a:t>
            </a:r>
            <a:r>
              <a:rPr lang="en-US" altLang="zh-CN" sz="1200" dirty="0" err="1">
                <a:solidFill>
                  <a:srgbClr val="000000"/>
                </a:solidFill>
                <a:latin typeface="Times New Roman" pitchFamily="18" charset="0"/>
                <a:cs typeface="Times New Roman" pitchFamily="18" charset="0"/>
              </a:rPr>
              <a:t>SoFs</a:t>
            </a:r>
            <a:r>
              <a:rPr lang="en-US" altLang="zh-CN" sz="1200" dirty="0">
                <a:solidFill>
                  <a:srgbClr val="000000"/>
                </a:solidFill>
                <a:latin typeface="Times New Roman" pitchFamily="18" charset="0"/>
                <a:cs typeface="Times New Roman" pitchFamily="18" charset="0"/>
              </a:rPr>
              <a:t> </a:t>
            </a:r>
            <a:r>
              <a:rPr lang="zh-CN" altLang="en-US" sz="1200" dirty="0">
                <a:solidFill>
                  <a:srgbClr val="000000"/>
                </a:solidFill>
                <a:latin typeface="Times New Roman" pitchFamily="18" charset="0"/>
                <a:cs typeface="Times New Roman" pitchFamily="18" charset="0"/>
              </a:rPr>
              <a:t>表則提供了幹預事件率的可信區間。</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err="1">
                <a:solidFill>
                  <a:srgbClr val="000000"/>
                </a:solidFill>
                <a:latin typeface="Times New Roman" pitchFamily="18" charset="0"/>
                <a:cs typeface="Times New Roman" pitchFamily="18" charset="0"/>
              </a:rPr>
              <a:t>SoFs</a:t>
            </a:r>
            <a:r>
              <a:rPr lang="en-US" altLang="zh-CN" sz="1200" dirty="0">
                <a:solidFill>
                  <a:srgbClr val="000000"/>
                </a:solidFill>
                <a:latin typeface="Times New Roman" pitchFamily="18" charset="0"/>
                <a:cs typeface="Times New Roman" pitchFamily="18" charset="0"/>
              </a:rPr>
              <a:t> </a:t>
            </a:r>
            <a:r>
              <a:rPr lang="zh-CN" altLang="en-US" sz="1200" dirty="0">
                <a:solidFill>
                  <a:srgbClr val="000000"/>
                </a:solidFill>
                <a:latin typeface="Times New Roman" pitchFamily="18" charset="0"/>
                <a:cs typeface="Times New Roman" pitchFamily="18" charset="0"/>
              </a:rPr>
              <a:t>表所建議的格式體現了簡潔性（讓廣大讀者盡可能容易地理解相關資訊）與完整性（使資訊及蘊含的判斷盡可能透明）的平衡。使用這種格式時，仍須判斷需呈現哪些資訊（如哪些結局和哪一級風險）及如何表達這些資訊（如如何表述連續性結果）。如我們曾指出的，雖然我們鼓勵使用這種或類似格式，準備</a:t>
            </a:r>
            <a:r>
              <a:rPr lang="en-US" altLang="zh-CN" sz="1200" dirty="0" err="1">
                <a:solidFill>
                  <a:srgbClr val="000000"/>
                </a:solidFill>
                <a:latin typeface="Times New Roman" pitchFamily="18" charset="0"/>
                <a:cs typeface="Times New Roman" pitchFamily="18" charset="0"/>
              </a:rPr>
              <a:t>SoFs</a:t>
            </a:r>
            <a:r>
              <a:rPr lang="en-US" altLang="zh-CN" sz="1200" dirty="0">
                <a:solidFill>
                  <a:srgbClr val="000000"/>
                </a:solidFill>
                <a:latin typeface="Times New Roman" pitchFamily="18" charset="0"/>
                <a:cs typeface="Times New Roman" pitchFamily="18" charset="0"/>
              </a:rPr>
              <a:t> </a:t>
            </a:r>
            <a:r>
              <a:rPr lang="zh-CN" altLang="en-US" sz="1200" dirty="0">
                <a:solidFill>
                  <a:srgbClr val="000000"/>
                </a:solidFill>
                <a:latin typeface="Times New Roman" pitchFamily="18" charset="0"/>
                <a:cs typeface="Times New Roman" pitchFamily="18" charset="0"/>
              </a:rPr>
              <a:t>表的人應考慮他們的目標讀者和蘊含證據的特徵來決定採用哪種最佳格式。</a:t>
            </a:r>
            <a:r>
              <a:rPr lang="en-US" altLang="zh-CN" sz="1200" dirty="0" err="1">
                <a:solidFill>
                  <a:srgbClr val="000000"/>
                </a:solidFill>
                <a:latin typeface="Times New Roman" pitchFamily="18" charset="0"/>
                <a:cs typeface="Times New Roman" pitchFamily="18" charset="0"/>
              </a:rPr>
              <a:t>GRADEpro</a:t>
            </a:r>
            <a:r>
              <a:rPr lang="en-US" altLang="zh-CN" sz="1200" dirty="0">
                <a:solidFill>
                  <a:srgbClr val="000000"/>
                </a:solidFill>
                <a:latin typeface="Times New Roman" pitchFamily="18" charset="0"/>
                <a:cs typeface="Times New Roman" pitchFamily="18" charset="0"/>
              </a:rPr>
              <a:t> </a:t>
            </a:r>
            <a:r>
              <a:rPr lang="zh-CN" altLang="en-US" sz="1200" dirty="0">
                <a:solidFill>
                  <a:srgbClr val="000000"/>
                </a:solidFill>
                <a:latin typeface="Times New Roman" pitchFamily="18" charset="0"/>
                <a:cs typeface="Times New Roman" pitchFamily="18" charset="0"/>
              </a:rPr>
              <a:t>軟體的升級版將為證據概要表和</a:t>
            </a:r>
            <a:r>
              <a:rPr lang="en-US" altLang="zh-CN" sz="1200" dirty="0" err="1">
                <a:solidFill>
                  <a:srgbClr val="000000"/>
                </a:solidFill>
                <a:latin typeface="Times New Roman" pitchFamily="18" charset="0"/>
                <a:cs typeface="Times New Roman" pitchFamily="18" charset="0"/>
              </a:rPr>
              <a:t>SoFs</a:t>
            </a:r>
            <a:r>
              <a:rPr lang="zh-CN" altLang="en-US" sz="1200" dirty="0">
                <a:solidFill>
                  <a:srgbClr val="000000"/>
                </a:solidFill>
                <a:latin typeface="Times New Roman" pitchFamily="18" charset="0"/>
                <a:cs typeface="Times New Roman" pitchFamily="18" charset="0"/>
              </a:rPr>
              <a:t>表的製作增加一些附加選項來體現這一靈活性</a:t>
            </a:r>
            <a:r>
              <a:rPr lang="en-US" altLang="zh-CN" sz="1200" dirty="0">
                <a:solidFill>
                  <a:srgbClr val="000000"/>
                </a:solidFill>
                <a:latin typeface="Times New Roman" pitchFamily="18" charset="0"/>
                <a:cs typeface="Times New Roman" pitchFamily="18" charset="0"/>
              </a:rPr>
              <a:t>[10]</a:t>
            </a:r>
            <a:r>
              <a:rPr lang="zh-CN" altLang="en-US" sz="1200" dirty="0">
                <a:solidFill>
                  <a:srgbClr val="000000"/>
                </a:solidFill>
                <a:latin typeface="Times New Roman" pitchFamily="18" charset="0"/>
                <a:cs typeface="Times New Roman" pitchFamily="18" charset="0"/>
              </a:rPr>
              <a:t>。</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28</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rPr>
              <a:t>www.Gradeworkinggroup.org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FF0000"/>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ea typeface="宋体" pitchFamily="2" charset="-122"/>
              </a:rPr>
              <a:t>GRADE </a:t>
            </a:r>
            <a:r>
              <a:rPr lang="zh-CN" altLang="en-US" sz="1200" dirty="0">
                <a:solidFill>
                  <a:srgbClr val="FF0000"/>
                </a:solidFill>
                <a:ea typeface="宋体" pitchFamily="2" charset="-122"/>
              </a:rPr>
              <a:t>指南：</a:t>
            </a:r>
            <a:r>
              <a:rPr lang="en-US" altLang="zh-CN" sz="1200" dirty="0">
                <a:solidFill>
                  <a:srgbClr val="FF0000"/>
                </a:solidFill>
                <a:ea typeface="宋体" pitchFamily="2" charset="-122"/>
              </a:rPr>
              <a:t>Ⅰ. </a:t>
            </a:r>
            <a:r>
              <a:rPr lang="zh-CN" altLang="en-US" sz="1200" dirty="0">
                <a:solidFill>
                  <a:srgbClr val="FF0000"/>
                </a:solidFill>
                <a:ea typeface="宋体" pitchFamily="2" charset="-122"/>
              </a:rPr>
              <a:t>導論</a:t>
            </a:r>
            <a:r>
              <a:rPr lang="en-US" altLang="zh-CN" sz="1200" baseline="0" dirty="0">
                <a:solidFill>
                  <a:srgbClr val="FF0000"/>
                </a:solidFill>
                <a:ea typeface="宋体" pitchFamily="2" charset="-122"/>
              </a:rPr>
              <a:t> </a:t>
            </a:r>
            <a:r>
              <a:rPr lang="en-US" altLang="zh-CN" sz="1200" dirty="0">
                <a:solidFill>
                  <a:srgbClr val="FF0000"/>
                </a:solidFill>
                <a:ea typeface="宋体" pitchFamily="2" charset="-122"/>
              </a:rPr>
              <a:t>— </a:t>
            </a:r>
            <a:r>
              <a:rPr lang="en-US" altLang="zh-CN" sz="1200" i="0" dirty="0">
                <a:solidFill>
                  <a:srgbClr val="FF0000"/>
                </a:solidFill>
                <a:ea typeface="宋体" pitchFamily="2" charset="-122"/>
              </a:rPr>
              <a:t>GRADE </a:t>
            </a:r>
            <a:r>
              <a:rPr lang="zh-CN" altLang="en-US" sz="1200" dirty="0">
                <a:solidFill>
                  <a:srgbClr val="FF0000"/>
                </a:solidFill>
                <a:ea typeface="宋体" pitchFamily="2" charset="-122"/>
              </a:rPr>
              <a:t>證據概要表和結果總結表</a:t>
            </a:r>
            <a:r>
              <a:rPr lang="en-US" altLang="zh-CN" sz="1200" dirty="0">
                <a:solidFill>
                  <a:srgbClr val="FF0000"/>
                </a:solidFill>
                <a:ea typeface="宋体" pitchFamily="2" charset="-122"/>
              </a:rPr>
              <a:t>.</a:t>
            </a:r>
            <a:r>
              <a:rPr lang="zh-CN" altLang="en-US" sz="1200" dirty="0">
                <a:solidFill>
                  <a:srgbClr val="FF0000"/>
                </a:solidFill>
                <a:ea typeface="宋体" pitchFamily="2" charset="-122"/>
              </a:rPr>
              <a:t>中國循證醫學雜誌 </a:t>
            </a:r>
            <a:r>
              <a:rPr lang="en-US" altLang="zh-CN" sz="1200" dirty="0">
                <a:solidFill>
                  <a:srgbClr val="FF0000"/>
                </a:solidFill>
                <a:ea typeface="宋体" pitchFamily="2" charset="-122"/>
              </a:rPr>
              <a:t>2011,11(4): 437</a:t>
            </a:r>
            <a:r>
              <a:rPr lang="zh-CN" altLang="en-US" sz="1200" dirty="0">
                <a:solidFill>
                  <a:srgbClr val="FF0000"/>
                </a:solidFill>
                <a:ea typeface="宋体" pitchFamily="2" charset="-122"/>
              </a:rPr>
              <a:t>～</a:t>
            </a:r>
            <a:r>
              <a:rPr lang="en-US" altLang="zh-CN" sz="1200" dirty="0">
                <a:solidFill>
                  <a:srgbClr val="FF0000"/>
                </a:solidFill>
                <a:ea typeface="宋体" pitchFamily="2" charset="-122"/>
              </a:rPr>
              <a:t>445.</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FF0000"/>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err="1">
                <a:solidFill>
                  <a:srgbClr val="FF0000"/>
                </a:solidFill>
                <a:ea typeface="宋体" pitchFamily="2" charset="-122"/>
              </a:rPr>
              <a:t>Venekamp</a:t>
            </a:r>
            <a:r>
              <a:rPr lang="en-US" altLang="zh-CN" sz="1200" dirty="0">
                <a:solidFill>
                  <a:srgbClr val="FF0000"/>
                </a:solidFill>
                <a:ea typeface="宋体" pitchFamily="2" charset="-122"/>
              </a:rPr>
              <a:t> RP, Sanders S, </a:t>
            </a:r>
            <a:r>
              <a:rPr lang="en-US" altLang="zh-CN" sz="1200" dirty="0" err="1">
                <a:solidFill>
                  <a:srgbClr val="FF0000"/>
                </a:solidFill>
                <a:ea typeface="宋体" pitchFamily="2" charset="-122"/>
              </a:rPr>
              <a:t>Glasziou</a:t>
            </a:r>
            <a:r>
              <a:rPr lang="en-US" altLang="zh-CN" sz="1200" dirty="0">
                <a:solidFill>
                  <a:srgbClr val="FF0000"/>
                </a:solidFill>
                <a:ea typeface="宋体" pitchFamily="2" charset="-122"/>
              </a:rPr>
              <a:t> PP, Del Mar CB, Rovers MM. Antibiotics for acute otitis media in children (Review). 《Cochrane Database of Systematic Reviews》, 2000, 1(4)</a:t>
            </a:r>
            <a:r>
              <a:rPr lang="zh-CN" altLang="en-US" sz="1200" dirty="0">
                <a:solidFill>
                  <a:srgbClr val="FF0000"/>
                </a:solidFill>
                <a:ea typeface="宋体" pitchFamily="2" charset="-122"/>
              </a:rPr>
              <a:t>：</a:t>
            </a:r>
            <a:r>
              <a:rPr lang="en-US" altLang="zh-CN" sz="1200" dirty="0">
                <a:solidFill>
                  <a:srgbClr val="FF0000"/>
                </a:solidFill>
                <a:ea typeface="宋体" pitchFamily="2" charset="-122"/>
              </a:rPr>
              <a:t>CD000219-CD000219</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FF0000"/>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Times New Roman" pitchFamily="18" charset="0"/>
                <a:cs typeface="Times New Roman" pitchFamily="18" charset="0"/>
              </a:rPr>
              <a:t>GRADE Pro </a:t>
            </a:r>
            <a:r>
              <a:rPr lang="zh-CN" altLang="en-US" sz="1200" dirty="0">
                <a:solidFill>
                  <a:srgbClr val="000000"/>
                </a:solidFill>
                <a:latin typeface="Times New Roman" pitchFamily="18" charset="0"/>
                <a:cs typeface="Times New Roman" pitchFamily="18" charset="0"/>
              </a:rPr>
              <a:t>軟件</a:t>
            </a:r>
            <a:r>
              <a:rPr lang="zh-CN" altLang="en-US" sz="1200" dirty="0">
                <a:solidFill>
                  <a:schemeClr val="tx1"/>
                </a:solidFill>
                <a:latin typeface="Arial" charset="0"/>
                <a:ea typeface="宋体" pitchFamily="2" charset="-122"/>
                <a:cs typeface="+mn-cs"/>
              </a:rPr>
              <a:t>：</a:t>
            </a:r>
            <a:r>
              <a:rPr lang="en-US" altLang="zh-CN" sz="1200" dirty="0">
                <a:solidFill>
                  <a:schemeClr val="tx1"/>
                </a:solidFill>
                <a:latin typeface="Arial" charset="0"/>
                <a:ea typeface="宋体" pitchFamily="2" charset="-122"/>
                <a:cs typeface="+mn-cs"/>
              </a:rPr>
              <a:t>http://tech.cochrane.org/revman/gradepro</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latin typeface="Arial" charset="0"/>
              <a:ea typeface="宋体"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rgbClr val="000000"/>
                </a:solidFill>
                <a:latin typeface="Times New Roman" pitchFamily="18" charset="0"/>
                <a:cs typeface="Times New Roman" pitchFamily="18" charset="0"/>
              </a:rPr>
              <a:t>表</a:t>
            </a:r>
            <a:r>
              <a:rPr lang="en-US" altLang="zh-CN" sz="1200" dirty="0">
                <a:solidFill>
                  <a:srgbClr val="000000"/>
                </a:solidFill>
                <a:latin typeface="Times New Roman" pitchFamily="18" charset="0"/>
                <a:cs typeface="Times New Roman" pitchFamily="18" charset="0"/>
              </a:rPr>
              <a:t>1 </a:t>
            </a:r>
            <a:r>
              <a:rPr lang="zh-CN" altLang="en-US" sz="1200" dirty="0">
                <a:solidFill>
                  <a:srgbClr val="000000"/>
                </a:solidFill>
                <a:latin typeface="Times New Roman" pitchFamily="18" charset="0"/>
                <a:cs typeface="Times New Roman" pitchFamily="18" charset="0"/>
              </a:rPr>
              <a:t>給出了一個高、中收入國家中耳炎患兒使用抗生素利弊的</a:t>
            </a:r>
            <a:r>
              <a:rPr lang="en-US" altLang="zh-CN" sz="1200" dirty="0">
                <a:solidFill>
                  <a:srgbClr val="000000"/>
                </a:solidFill>
                <a:latin typeface="Times New Roman" pitchFamily="18" charset="0"/>
                <a:cs typeface="Times New Roman" pitchFamily="18" charset="0"/>
              </a:rPr>
              <a:t>GRADE </a:t>
            </a:r>
            <a:r>
              <a:rPr lang="zh-CN" altLang="en-US" sz="1200" dirty="0">
                <a:solidFill>
                  <a:srgbClr val="000000"/>
                </a:solidFill>
                <a:latin typeface="Times New Roman" pitchFamily="18" charset="0"/>
                <a:cs typeface="Times New Roman" pitchFamily="18" charset="0"/>
              </a:rPr>
              <a:t>證據概要表的實例。該表中最難作出的是關於抗生素不良反應證據品質的評判。從相對性指標來看，各試驗顯示的不良反應增加相當一致，但各試驗不良反應率卻相差甚遠（從</a:t>
            </a:r>
            <a:r>
              <a:rPr lang="en-US" altLang="zh-CN" sz="1200" dirty="0">
                <a:solidFill>
                  <a:srgbClr val="000000"/>
                </a:solidFill>
                <a:latin typeface="Times New Roman" pitchFamily="18" charset="0"/>
                <a:cs typeface="Times New Roman" pitchFamily="18" charset="0"/>
              </a:rPr>
              <a:t>1% </a:t>
            </a:r>
            <a:r>
              <a:rPr lang="zh-CN" altLang="en-US" sz="1200" dirty="0">
                <a:solidFill>
                  <a:srgbClr val="000000"/>
                </a:solidFill>
                <a:latin typeface="Times New Roman" pitchFamily="18" charset="0"/>
                <a:cs typeface="Times New Roman" pitchFamily="18" charset="0"/>
              </a:rPr>
              <a:t>到</a:t>
            </a:r>
            <a:r>
              <a:rPr lang="en-US" altLang="zh-CN" sz="1200" dirty="0">
                <a:solidFill>
                  <a:srgbClr val="000000"/>
                </a:solidFill>
                <a:latin typeface="Times New Roman" pitchFamily="18" charset="0"/>
                <a:cs typeface="Times New Roman" pitchFamily="18" charset="0"/>
              </a:rPr>
              <a:t>56%</a:t>
            </a:r>
            <a:r>
              <a:rPr lang="zh-CN" altLang="en-US" sz="1200" dirty="0">
                <a:solidFill>
                  <a:srgbClr val="000000"/>
                </a:solidFill>
                <a:latin typeface="Times New Roman" pitchFamily="18" charset="0"/>
                <a:cs typeface="Times New Roman" pitchFamily="18" charset="0"/>
              </a:rPr>
              <a:t>）。而從這些試驗以外的證據看，我們知道不同藥物的不良反應有差異（阿莫西林比青黴素的不良反應多）。此外，使不良反應率增加的大多數事件均來自某單個試驗，且其在所有納入試驗中偏倚風險最高。研究者發現，理想狀態下他們可從那些所使用藥物劑量及患者年齡都相似的非中耳炎試驗中總結不良反應。最後，基於絕對效應不一致的情況，研究者決定將品質等級從高（開始將其定為高級是因為證據來自隨機試驗）降到中等級別。</a:t>
            </a: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z="1200" dirty="0">
              <a:solidFill>
                <a:srgbClr val="000000"/>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rgbClr val="000000"/>
                </a:solidFill>
                <a:latin typeface="Times New Roman" pitchFamily="18" charset="0"/>
                <a:cs typeface="Times New Roman" pitchFamily="18" charset="0"/>
              </a:rPr>
              <a:t>表</a:t>
            </a:r>
            <a:r>
              <a:rPr lang="en-US" altLang="zh-CN" sz="1200" dirty="0">
                <a:solidFill>
                  <a:srgbClr val="000000"/>
                </a:solidFill>
                <a:latin typeface="Times New Roman" pitchFamily="18" charset="0"/>
                <a:cs typeface="Times New Roman" pitchFamily="18" charset="0"/>
              </a:rPr>
              <a:t>2 </a:t>
            </a:r>
            <a:r>
              <a:rPr lang="zh-CN" altLang="en-US" sz="1200" dirty="0">
                <a:solidFill>
                  <a:srgbClr val="000000"/>
                </a:solidFill>
                <a:latin typeface="Times New Roman" pitchFamily="18" charset="0"/>
                <a:cs typeface="Times New Roman" pitchFamily="18" charset="0"/>
              </a:rPr>
              <a:t>展示的是結果總結表，該表以我們基於預試、用戶測試及評價</a:t>
            </a:r>
            <a:r>
              <a:rPr lang="en-US" altLang="zh-CN" sz="1200" dirty="0">
                <a:solidFill>
                  <a:srgbClr val="000000"/>
                </a:solidFill>
                <a:latin typeface="Times New Roman" pitchFamily="18" charset="0"/>
                <a:cs typeface="Times New Roman" pitchFamily="18" charset="0"/>
              </a:rPr>
              <a:t>[10,12,13] </a:t>
            </a:r>
            <a:r>
              <a:rPr lang="zh-CN" altLang="en-US" sz="1200" dirty="0">
                <a:solidFill>
                  <a:srgbClr val="000000"/>
                </a:solidFill>
                <a:latin typeface="Times New Roman" pitchFamily="18" charset="0"/>
                <a:cs typeface="Times New Roman" pitchFamily="18" charset="0"/>
              </a:rPr>
              <a:t>而推薦的格式製作。結果總結表和證據概要表中術語的解釋見附錄。除省略了品質評價的細節描述而增加了評論一欄外，</a:t>
            </a:r>
            <a:r>
              <a:rPr lang="en-US" altLang="zh-CN" sz="1200" dirty="0" err="1">
                <a:solidFill>
                  <a:srgbClr val="000000"/>
                </a:solidFill>
                <a:latin typeface="Times New Roman" pitchFamily="18" charset="0"/>
                <a:cs typeface="Times New Roman" pitchFamily="18" charset="0"/>
              </a:rPr>
              <a:t>SoFs</a:t>
            </a:r>
            <a:r>
              <a:rPr lang="en-US" altLang="zh-CN" sz="1200" dirty="0">
                <a:solidFill>
                  <a:srgbClr val="000000"/>
                </a:solidFill>
                <a:latin typeface="Times New Roman" pitchFamily="18" charset="0"/>
                <a:cs typeface="Times New Roman" pitchFamily="18" charset="0"/>
              </a:rPr>
              <a:t> </a:t>
            </a:r>
            <a:r>
              <a:rPr lang="zh-CN" altLang="en-US" sz="1200" dirty="0">
                <a:solidFill>
                  <a:srgbClr val="000000"/>
                </a:solidFill>
                <a:latin typeface="Times New Roman" pitchFamily="18" charset="0"/>
                <a:cs typeface="Times New Roman" pitchFamily="18" charset="0"/>
              </a:rPr>
              <a:t>表所呈現的資訊與完整的證據概要表所提供的相同。欄目排列的邏輯順序代表了其重要性</a:t>
            </a:r>
            <a:r>
              <a:rPr lang="en-US" altLang="zh-CN" sz="1200" dirty="0">
                <a:solidFill>
                  <a:srgbClr val="000000"/>
                </a:solidFill>
                <a:latin typeface="Times New Roman" pitchFamily="18" charset="0"/>
                <a:cs typeface="Times New Roman" pitchFamily="18" charset="0"/>
              </a:rPr>
              <a:t>——</a:t>
            </a:r>
            <a:r>
              <a:rPr lang="zh-CN" altLang="en-US" sz="1200" dirty="0">
                <a:solidFill>
                  <a:srgbClr val="000000"/>
                </a:solidFill>
                <a:latin typeface="Times New Roman" pitchFamily="18" charset="0"/>
                <a:cs typeface="Times New Roman" pitchFamily="18" charset="0"/>
              </a:rPr>
              <a:t>最重要者放第一欄，次重要者隨後。除欄目順序不同外，</a:t>
            </a:r>
            <a:r>
              <a:rPr lang="en-US" altLang="zh-CN" sz="1200" dirty="0" err="1">
                <a:solidFill>
                  <a:srgbClr val="000000"/>
                </a:solidFill>
                <a:latin typeface="Times New Roman" pitchFamily="18" charset="0"/>
                <a:cs typeface="Times New Roman" pitchFamily="18" charset="0"/>
              </a:rPr>
              <a:t>SoFs</a:t>
            </a:r>
            <a:r>
              <a:rPr lang="en-US" altLang="zh-CN" sz="1200" dirty="0">
                <a:solidFill>
                  <a:srgbClr val="000000"/>
                </a:solidFill>
                <a:latin typeface="Times New Roman" pitchFamily="18" charset="0"/>
                <a:cs typeface="Times New Roman" pitchFamily="18" charset="0"/>
              </a:rPr>
              <a:t> </a:t>
            </a:r>
            <a:r>
              <a:rPr lang="zh-CN" altLang="en-US" sz="1200" dirty="0">
                <a:solidFill>
                  <a:srgbClr val="000000"/>
                </a:solidFill>
                <a:latin typeface="Times New Roman" pitchFamily="18" charset="0"/>
                <a:cs typeface="Times New Roman" pitchFamily="18" charset="0"/>
              </a:rPr>
              <a:t>表（見表</a:t>
            </a:r>
            <a:r>
              <a:rPr lang="en-US" altLang="zh-CN" sz="1200" dirty="0">
                <a:solidFill>
                  <a:srgbClr val="000000"/>
                </a:solidFill>
                <a:latin typeface="Times New Roman" pitchFamily="18" charset="0"/>
                <a:cs typeface="Times New Roman" pitchFamily="18" charset="0"/>
              </a:rPr>
              <a:t>2</a:t>
            </a:r>
            <a:r>
              <a:rPr lang="zh-CN" altLang="en-US" sz="1200" dirty="0">
                <a:solidFill>
                  <a:srgbClr val="000000"/>
                </a:solidFill>
                <a:latin typeface="Times New Roman" pitchFamily="18" charset="0"/>
                <a:cs typeface="Times New Roman" pitchFamily="18" charset="0"/>
              </a:rPr>
              <a:t>）還描述了幹預組和對照組的絕對風險，且提供了幹預組率的可信區間，而證據概要表（表</a:t>
            </a:r>
            <a:r>
              <a:rPr lang="en-US" altLang="zh-CN" sz="1200" dirty="0">
                <a:solidFill>
                  <a:srgbClr val="000000"/>
                </a:solidFill>
                <a:latin typeface="Times New Roman" pitchFamily="18" charset="0"/>
                <a:cs typeface="Times New Roman" pitchFamily="18" charset="0"/>
              </a:rPr>
              <a:t>1</a:t>
            </a:r>
            <a:r>
              <a:rPr lang="zh-CN" altLang="en-US" sz="1200" dirty="0">
                <a:solidFill>
                  <a:srgbClr val="000000"/>
                </a:solidFill>
                <a:latin typeface="Times New Roman" pitchFamily="18" charset="0"/>
                <a:cs typeface="Times New Roman" pitchFamily="18" charset="0"/>
              </a:rPr>
              <a:t>）則描述了率差及其可信區間。此外，對絕對風險差異無統計學意義的結果（如由替代結果鼓室圖檢查推斷的聽力），證據概要表僅標注了其結果無統計學意義，而</a:t>
            </a:r>
            <a:r>
              <a:rPr lang="en-US" altLang="zh-CN" sz="1200" dirty="0" err="1">
                <a:solidFill>
                  <a:srgbClr val="000000"/>
                </a:solidFill>
                <a:latin typeface="Times New Roman" pitchFamily="18" charset="0"/>
                <a:cs typeface="Times New Roman" pitchFamily="18" charset="0"/>
              </a:rPr>
              <a:t>SoFs</a:t>
            </a:r>
            <a:r>
              <a:rPr lang="en-US" altLang="zh-CN" sz="1200" dirty="0">
                <a:solidFill>
                  <a:srgbClr val="000000"/>
                </a:solidFill>
                <a:latin typeface="Times New Roman" pitchFamily="18" charset="0"/>
                <a:cs typeface="Times New Roman" pitchFamily="18" charset="0"/>
              </a:rPr>
              <a:t> </a:t>
            </a:r>
            <a:r>
              <a:rPr lang="zh-CN" altLang="en-US" sz="1200" dirty="0">
                <a:solidFill>
                  <a:srgbClr val="000000"/>
                </a:solidFill>
                <a:latin typeface="Times New Roman" pitchFamily="18" charset="0"/>
                <a:cs typeface="Times New Roman" pitchFamily="18" charset="0"/>
              </a:rPr>
              <a:t>表則提供了幹預事件率的可信區間。</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err="1">
                <a:solidFill>
                  <a:srgbClr val="000000"/>
                </a:solidFill>
                <a:latin typeface="Times New Roman" pitchFamily="18" charset="0"/>
                <a:cs typeface="Times New Roman" pitchFamily="18" charset="0"/>
              </a:rPr>
              <a:t>SoFs</a:t>
            </a:r>
            <a:r>
              <a:rPr lang="en-US" altLang="zh-CN" sz="1200" dirty="0">
                <a:solidFill>
                  <a:srgbClr val="000000"/>
                </a:solidFill>
                <a:latin typeface="Times New Roman" pitchFamily="18" charset="0"/>
                <a:cs typeface="Times New Roman" pitchFamily="18" charset="0"/>
              </a:rPr>
              <a:t> </a:t>
            </a:r>
            <a:r>
              <a:rPr lang="zh-CN" altLang="en-US" sz="1200" dirty="0">
                <a:solidFill>
                  <a:srgbClr val="000000"/>
                </a:solidFill>
                <a:latin typeface="Times New Roman" pitchFamily="18" charset="0"/>
                <a:cs typeface="Times New Roman" pitchFamily="18" charset="0"/>
              </a:rPr>
              <a:t>表所建議的格式體現了簡潔性（讓廣大讀者盡可能容易地理解相關資訊）與完整性（使資訊及蘊含的判斷盡可能透明）的平衡。使用這種格式時，仍須判斷需呈現哪些資訊（如哪些結局和哪一級風險）及如何表達這些資訊（如如何表述連續性結果）。如我們曾指出的，雖然我們鼓勵使用這種或類似格式，準備</a:t>
            </a:r>
            <a:r>
              <a:rPr lang="en-US" altLang="zh-CN" sz="1200" dirty="0" err="1">
                <a:solidFill>
                  <a:srgbClr val="000000"/>
                </a:solidFill>
                <a:latin typeface="Times New Roman" pitchFamily="18" charset="0"/>
                <a:cs typeface="Times New Roman" pitchFamily="18" charset="0"/>
              </a:rPr>
              <a:t>SoFs</a:t>
            </a:r>
            <a:r>
              <a:rPr lang="en-US" altLang="zh-CN" sz="1200" dirty="0">
                <a:solidFill>
                  <a:srgbClr val="000000"/>
                </a:solidFill>
                <a:latin typeface="Times New Roman" pitchFamily="18" charset="0"/>
                <a:cs typeface="Times New Roman" pitchFamily="18" charset="0"/>
              </a:rPr>
              <a:t> </a:t>
            </a:r>
            <a:r>
              <a:rPr lang="zh-CN" altLang="en-US" sz="1200" dirty="0">
                <a:solidFill>
                  <a:srgbClr val="000000"/>
                </a:solidFill>
                <a:latin typeface="Times New Roman" pitchFamily="18" charset="0"/>
                <a:cs typeface="Times New Roman" pitchFamily="18" charset="0"/>
              </a:rPr>
              <a:t>表的人應考慮他們的目標讀者和蘊含證據的特徵來決定採用哪種最佳格式。</a:t>
            </a:r>
            <a:r>
              <a:rPr lang="en-US" altLang="zh-CN" sz="1200" dirty="0" err="1">
                <a:solidFill>
                  <a:srgbClr val="000000"/>
                </a:solidFill>
                <a:latin typeface="Times New Roman" pitchFamily="18" charset="0"/>
                <a:cs typeface="Times New Roman" pitchFamily="18" charset="0"/>
              </a:rPr>
              <a:t>GRADEpro</a:t>
            </a:r>
            <a:r>
              <a:rPr lang="en-US" altLang="zh-CN" sz="1200" dirty="0">
                <a:solidFill>
                  <a:srgbClr val="000000"/>
                </a:solidFill>
                <a:latin typeface="Times New Roman" pitchFamily="18" charset="0"/>
                <a:cs typeface="Times New Roman" pitchFamily="18" charset="0"/>
              </a:rPr>
              <a:t> </a:t>
            </a:r>
            <a:r>
              <a:rPr lang="zh-CN" altLang="en-US" sz="1200" dirty="0">
                <a:solidFill>
                  <a:srgbClr val="000000"/>
                </a:solidFill>
                <a:latin typeface="Times New Roman" pitchFamily="18" charset="0"/>
                <a:cs typeface="Times New Roman" pitchFamily="18" charset="0"/>
              </a:rPr>
              <a:t>軟體的升級版將為證據概要表和</a:t>
            </a:r>
            <a:r>
              <a:rPr lang="en-US" altLang="zh-CN" sz="1200" dirty="0" err="1">
                <a:solidFill>
                  <a:srgbClr val="000000"/>
                </a:solidFill>
                <a:latin typeface="Times New Roman" pitchFamily="18" charset="0"/>
                <a:cs typeface="Times New Roman" pitchFamily="18" charset="0"/>
              </a:rPr>
              <a:t>SoFs</a:t>
            </a:r>
            <a:r>
              <a:rPr lang="zh-CN" altLang="en-US" sz="1200" dirty="0">
                <a:solidFill>
                  <a:srgbClr val="000000"/>
                </a:solidFill>
                <a:latin typeface="Times New Roman" pitchFamily="18" charset="0"/>
                <a:cs typeface="Times New Roman" pitchFamily="18" charset="0"/>
              </a:rPr>
              <a:t>表的製作增加一些附加選項來體現這一靈活性</a:t>
            </a:r>
            <a:r>
              <a:rPr lang="en-US" altLang="zh-CN" sz="1200" dirty="0">
                <a:solidFill>
                  <a:srgbClr val="000000"/>
                </a:solidFill>
                <a:latin typeface="Times New Roman" pitchFamily="18" charset="0"/>
                <a:cs typeface="Times New Roman" pitchFamily="18" charset="0"/>
              </a:rPr>
              <a:t>[10]</a:t>
            </a:r>
            <a:r>
              <a:rPr lang="zh-CN" altLang="en-US" sz="1200" dirty="0">
                <a:solidFill>
                  <a:srgbClr val="000000"/>
                </a:solidFill>
                <a:latin typeface="Times New Roman" pitchFamily="18" charset="0"/>
                <a:cs typeface="Times New Roman" pitchFamily="18" charset="0"/>
              </a:rPr>
              <a:t>。</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29</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r>
              <a:rPr lang="zh-CN" altLang="en-US" dirty="0">
                <a:ea typeface="宋体" pitchFamily="2" charset="-122"/>
              </a:rPr>
              <a:t>陳耀龍、李幼平、杜 亮、王 莉、文進、楊曉妍</a:t>
            </a:r>
            <a:r>
              <a:rPr lang="en-US" altLang="zh-CN" dirty="0">
                <a:ea typeface="宋体" pitchFamily="2" charset="-122"/>
              </a:rPr>
              <a:t>.</a:t>
            </a:r>
            <a:r>
              <a:rPr lang="zh-CN" altLang="en-US" dirty="0">
                <a:ea typeface="宋体" pitchFamily="2" charset="-122"/>
              </a:rPr>
              <a:t>醫學研究中證據分級和推薦強度的演進</a:t>
            </a:r>
            <a:r>
              <a:rPr lang="en-US" altLang="zh-CN" dirty="0">
                <a:ea typeface="宋体" pitchFamily="2" charset="-122"/>
              </a:rPr>
              <a:t>.</a:t>
            </a:r>
            <a:r>
              <a:rPr lang="zh-CN" altLang="en-US" dirty="0">
                <a:ea typeface="宋体" pitchFamily="2" charset="-122"/>
              </a:rPr>
              <a:t>中國循證醫學雜誌</a:t>
            </a:r>
            <a:r>
              <a:rPr lang="en-US" altLang="zh-CN" dirty="0">
                <a:ea typeface="宋体" pitchFamily="2" charset="-122"/>
              </a:rPr>
              <a:t>,2008,8(2):127</a:t>
            </a:r>
            <a:r>
              <a:rPr lang="zh-CN" altLang="en-US" dirty="0">
                <a:ea typeface="宋体" pitchFamily="2" charset="-122"/>
              </a:rPr>
              <a:t>～</a:t>
            </a:r>
            <a:r>
              <a:rPr lang="en-US" altLang="zh-CN" dirty="0">
                <a:ea typeface="宋体" pitchFamily="2" charset="-122"/>
              </a:rPr>
              <a:t>133.</a:t>
            </a:r>
          </a:p>
          <a:p>
            <a:r>
              <a:rPr lang="en-US" altLang="zh-CN" dirty="0">
                <a:ea typeface="宋体" pitchFamily="2" charset="-122"/>
              </a:rPr>
              <a:t>Canadian Task Force on the Periodic Health </a:t>
            </a:r>
            <a:r>
              <a:rPr lang="en-US" altLang="zh-CN" dirty="0" err="1">
                <a:ea typeface="宋体" pitchFamily="2" charset="-122"/>
              </a:rPr>
              <a:t>Examination:The</a:t>
            </a:r>
            <a:r>
              <a:rPr lang="en-US" altLang="zh-CN" dirty="0">
                <a:ea typeface="宋体" pitchFamily="2" charset="-122"/>
              </a:rPr>
              <a:t> periodic health </a:t>
            </a:r>
            <a:r>
              <a:rPr lang="en-US" altLang="zh-CN" dirty="0" err="1">
                <a:ea typeface="宋体" pitchFamily="2" charset="-122"/>
              </a:rPr>
              <a:t>examination.CMAJ</a:t>
            </a:r>
            <a:r>
              <a:rPr lang="en-US" altLang="zh-CN" dirty="0">
                <a:ea typeface="宋体" pitchFamily="2" charset="-122"/>
              </a:rPr>
              <a:t>, 1979, 121(19):1193-1254</a:t>
            </a:r>
          </a:p>
          <a:p>
            <a:r>
              <a:rPr lang="en-US" altLang="zh-CN" dirty="0" err="1">
                <a:ea typeface="宋体" pitchFamily="2" charset="-122"/>
              </a:rPr>
              <a:t>Sackett</a:t>
            </a:r>
            <a:r>
              <a:rPr lang="en-US" altLang="zh-CN" dirty="0">
                <a:ea typeface="宋体" pitchFamily="2" charset="-122"/>
              </a:rPr>
              <a:t> DL. Rules of evidence and clinical recommendations on the use of antithrombotic agents. Chest, 1986, 89(2 </a:t>
            </a:r>
            <a:r>
              <a:rPr lang="en-US" altLang="zh-CN" dirty="0" err="1">
                <a:ea typeface="宋体" pitchFamily="2" charset="-122"/>
              </a:rPr>
              <a:t>Suppl</a:t>
            </a:r>
            <a:r>
              <a:rPr lang="en-US" altLang="zh-CN" dirty="0">
                <a:ea typeface="宋体" pitchFamily="2" charset="-122"/>
              </a:rPr>
              <a:t>):2S-3S.</a:t>
            </a:r>
          </a:p>
          <a:p>
            <a:r>
              <a:rPr lang="en-US" altLang="zh-CN" dirty="0" err="1">
                <a:ea typeface="宋体" pitchFamily="2" charset="-122"/>
              </a:rPr>
              <a:t>Sackett</a:t>
            </a:r>
            <a:r>
              <a:rPr lang="en-US" altLang="zh-CN" dirty="0">
                <a:ea typeface="宋体" pitchFamily="2" charset="-122"/>
              </a:rPr>
              <a:t> DL. Rules of evidence and clinical recommendations on the use of antithrombotic agents. Archives </a:t>
            </a:r>
            <a:r>
              <a:rPr lang="en-US" altLang="zh-CN" dirty="0" err="1">
                <a:ea typeface="宋体" pitchFamily="2" charset="-122"/>
              </a:rPr>
              <a:t>Int</a:t>
            </a:r>
            <a:r>
              <a:rPr lang="en-US" altLang="zh-CN" dirty="0">
                <a:ea typeface="宋体" pitchFamily="2" charset="-122"/>
              </a:rPr>
              <a:t> Med, 1986, 146(3):464-465.</a:t>
            </a:r>
          </a:p>
          <a:p>
            <a:r>
              <a:rPr lang="en-US" altLang="zh-CN" dirty="0" err="1">
                <a:ea typeface="宋体" pitchFamily="2" charset="-122"/>
              </a:rPr>
              <a:t>Guyatt</a:t>
            </a:r>
            <a:r>
              <a:rPr lang="en-US" altLang="zh-CN" dirty="0">
                <a:ea typeface="宋体" pitchFamily="2" charset="-122"/>
              </a:rPr>
              <a:t> GH, </a:t>
            </a:r>
            <a:r>
              <a:rPr lang="en-US" altLang="zh-CN" dirty="0" err="1">
                <a:ea typeface="宋体" pitchFamily="2" charset="-122"/>
              </a:rPr>
              <a:t>Sackett</a:t>
            </a:r>
            <a:r>
              <a:rPr lang="en-US" altLang="zh-CN" dirty="0">
                <a:ea typeface="宋体" pitchFamily="2" charset="-122"/>
              </a:rPr>
              <a:t> DL, Sinclair JC, et al. Users’ guides to the medical l </a:t>
            </a:r>
            <a:r>
              <a:rPr lang="en-US" altLang="zh-CN" dirty="0" err="1">
                <a:ea typeface="宋体" pitchFamily="2" charset="-122"/>
              </a:rPr>
              <a:t>iterature</a:t>
            </a:r>
            <a:r>
              <a:rPr lang="en-US" altLang="zh-CN" dirty="0">
                <a:ea typeface="宋体" pitchFamily="2" charset="-122"/>
              </a:rPr>
              <a:t>. IX. A method for grading health care recommendations. Evidence-Based Medicine Working Group. JAMA, 1995, 274(22): 1800-1804.</a:t>
            </a:r>
          </a:p>
          <a:p>
            <a:r>
              <a:rPr lang="en-US" altLang="zh-CN" dirty="0" err="1">
                <a:ea typeface="宋体" pitchFamily="2" charset="-122"/>
              </a:rPr>
              <a:t>Sackett</a:t>
            </a:r>
            <a:r>
              <a:rPr lang="en-US" altLang="zh-CN" dirty="0">
                <a:ea typeface="宋体" pitchFamily="2" charset="-122"/>
              </a:rPr>
              <a:t> DL. Rules of evidence and cl </a:t>
            </a:r>
            <a:r>
              <a:rPr lang="en-US" altLang="zh-CN" dirty="0" err="1">
                <a:ea typeface="宋体" pitchFamily="2" charset="-122"/>
              </a:rPr>
              <a:t>inical</a:t>
            </a:r>
            <a:r>
              <a:rPr lang="en-US" altLang="zh-CN" dirty="0">
                <a:ea typeface="宋体" pitchFamily="2" charset="-122"/>
              </a:rPr>
              <a:t> recommendations on the use of antithrombotic </a:t>
            </a:r>
            <a:r>
              <a:rPr lang="en-US" altLang="zh-CN" dirty="0" err="1">
                <a:ea typeface="宋体" pitchFamily="2" charset="-122"/>
              </a:rPr>
              <a:t>agents.Chest</a:t>
            </a:r>
            <a:r>
              <a:rPr lang="en-US" altLang="zh-CN" dirty="0">
                <a:ea typeface="宋体" pitchFamily="2" charset="-122"/>
              </a:rPr>
              <a:t>, 1989, 95(2):2S-4S.</a:t>
            </a:r>
          </a:p>
          <a:p>
            <a:r>
              <a:rPr lang="en-US" altLang="zh-CN" dirty="0">
                <a:ea typeface="宋体" pitchFamily="2" charset="-122"/>
              </a:rPr>
              <a:t>Cook DJ, </a:t>
            </a:r>
            <a:r>
              <a:rPr lang="en-US" altLang="zh-CN" dirty="0" err="1">
                <a:ea typeface="宋体" pitchFamily="2" charset="-122"/>
              </a:rPr>
              <a:t>Guyatt</a:t>
            </a:r>
            <a:r>
              <a:rPr lang="en-US" altLang="zh-CN" dirty="0">
                <a:ea typeface="宋体" pitchFamily="2" charset="-122"/>
              </a:rPr>
              <a:t> GH, </a:t>
            </a:r>
            <a:r>
              <a:rPr lang="en-US" altLang="zh-CN" dirty="0" err="1">
                <a:ea typeface="宋体" pitchFamily="2" charset="-122"/>
              </a:rPr>
              <a:t>Laupacis</a:t>
            </a:r>
            <a:r>
              <a:rPr lang="en-US" altLang="zh-CN" dirty="0">
                <a:ea typeface="宋体" pitchFamily="2" charset="-122"/>
              </a:rPr>
              <a:t> A, et al. Rules of evidence and clinical recommendations on the use of antithrombotic agents. Chest, 1992, 102(4): 305S-311S.</a:t>
            </a:r>
          </a:p>
          <a:p>
            <a:r>
              <a:rPr lang="en-US" altLang="zh-CN" dirty="0">
                <a:ea typeface="宋体" pitchFamily="2" charset="-122"/>
              </a:rPr>
              <a:t>Cook DJ, </a:t>
            </a:r>
            <a:r>
              <a:rPr lang="en-US" altLang="zh-CN" dirty="0" err="1">
                <a:ea typeface="宋体" pitchFamily="2" charset="-122"/>
              </a:rPr>
              <a:t>Guyatt</a:t>
            </a:r>
            <a:r>
              <a:rPr lang="en-US" altLang="zh-CN" dirty="0">
                <a:ea typeface="宋体" pitchFamily="2" charset="-122"/>
              </a:rPr>
              <a:t> GH, </a:t>
            </a:r>
            <a:r>
              <a:rPr lang="en-US" altLang="zh-CN" dirty="0" err="1">
                <a:ea typeface="宋体" pitchFamily="2" charset="-122"/>
              </a:rPr>
              <a:t>Laupacis</a:t>
            </a:r>
            <a:r>
              <a:rPr lang="en-US" altLang="zh-CN" dirty="0">
                <a:ea typeface="宋体" pitchFamily="2" charset="-122"/>
              </a:rPr>
              <a:t> A, et al. </a:t>
            </a:r>
            <a:r>
              <a:rPr lang="en-US" altLang="zh-CN" dirty="0" err="1">
                <a:ea typeface="宋体" pitchFamily="2" charset="-122"/>
              </a:rPr>
              <a:t>Cl</a:t>
            </a:r>
            <a:r>
              <a:rPr lang="en-US" altLang="zh-CN" dirty="0">
                <a:ea typeface="宋体" pitchFamily="2" charset="-122"/>
              </a:rPr>
              <a:t> </a:t>
            </a:r>
            <a:r>
              <a:rPr lang="en-US" altLang="zh-CN" dirty="0" err="1">
                <a:ea typeface="宋体" pitchFamily="2" charset="-122"/>
              </a:rPr>
              <a:t>inical</a:t>
            </a:r>
            <a:r>
              <a:rPr lang="en-US" altLang="zh-CN" dirty="0">
                <a:ea typeface="宋体" pitchFamily="2" charset="-122"/>
              </a:rPr>
              <a:t> recommendations using levels of evidence for antithrombotic agents. Chest, 1995,108(4): 227S-230S.</a:t>
            </a:r>
          </a:p>
          <a:p>
            <a:r>
              <a:rPr lang="en-US" altLang="zh-CN" dirty="0">
                <a:ea typeface="宋体" pitchFamily="2" charset="-122"/>
              </a:rPr>
              <a:t>http://www.cebm.net/levels_of_evidence.asp</a:t>
            </a:r>
          </a:p>
          <a:p>
            <a:r>
              <a:rPr lang="en-US" altLang="zh-CN" dirty="0" err="1">
                <a:ea typeface="宋体" pitchFamily="2" charset="-122"/>
              </a:rPr>
              <a:t>Guyatt</a:t>
            </a:r>
            <a:r>
              <a:rPr lang="en-US" altLang="zh-CN" dirty="0">
                <a:ea typeface="宋体" pitchFamily="2" charset="-122"/>
              </a:rPr>
              <a:t> GH, Cook DJ, </a:t>
            </a:r>
            <a:r>
              <a:rPr lang="en-US" altLang="zh-CN" dirty="0" err="1">
                <a:ea typeface="宋体" pitchFamily="2" charset="-122"/>
              </a:rPr>
              <a:t>Sackett</a:t>
            </a:r>
            <a:r>
              <a:rPr lang="en-US" altLang="zh-CN" dirty="0">
                <a:ea typeface="宋体" pitchFamily="2" charset="-122"/>
              </a:rPr>
              <a:t> DL, et al. Grades of recommendation for antithrombotic agents. Chest, 1998, 114(5 </a:t>
            </a:r>
            <a:r>
              <a:rPr lang="en-US" altLang="zh-CN" dirty="0" err="1">
                <a:ea typeface="宋体" pitchFamily="2" charset="-122"/>
              </a:rPr>
              <a:t>Suppl</a:t>
            </a:r>
            <a:r>
              <a:rPr lang="en-US" altLang="zh-CN" dirty="0">
                <a:ea typeface="宋体" pitchFamily="2" charset="-122"/>
              </a:rPr>
              <a:t>): 441S-444S.</a:t>
            </a:r>
          </a:p>
          <a:p>
            <a:r>
              <a:rPr lang="en-US" altLang="zh-CN" dirty="0" err="1">
                <a:ea typeface="宋体" pitchFamily="2" charset="-122"/>
              </a:rPr>
              <a:t>Guyatt</a:t>
            </a:r>
            <a:r>
              <a:rPr lang="en-US" altLang="zh-CN" dirty="0">
                <a:ea typeface="宋体" pitchFamily="2" charset="-122"/>
              </a:rPr>
              <a:t> G, S c h </a:t>
            </a:r>
            <a:r>
              <a:rPr lang="en-US" altLang="zh-CN" dirty="0" err="1">
                <a:ea typeface="宋体" pitchFamily="2" charset="-122"/>
              </a:rPr>
              <a:t>ünemann</a:t>
            </a:r>
            <a:r>
              <a:rPr lang="en-US" altLang="zh-CN" dirty="0">
                <a:ea typeface="宋体" pitchFamily="2" charset="-122"/>
              </a:rPr>
              <a:t> H, Cook D, </a:t>
            </a:r>
            <a:r>
              <a:rPr lang="en-US" altLang="zh-CN" dirty="0" err="1">
                <a:ea typeface="宋体" pitchFamily="2" charset="-122"/>
              </a:rPr>
              <a:t>etal.Gradesof</a:t>
            </a:r>
            <a:r>
              <a:rPr lang="en-US" altLang="zh-CN" dirty="0">
                <a:ea typeface="宋体" pitchFamily="2" charset="-122"/>
              </a:rPr>
              <a:t> Recommendation for Antithrombotic Agents. Chest, 2001, 119(1):3S-7S.</a:t>
            </a:r>
          </a:p>
          <a:p>
            <a:r>
              <a:rPr lang="en-US" altLang="zh-CN" dirty="0">
                <a:ea typeface="宋体" pitchFamily="2" charset="-122"/>
              </a:rPr>
              <a:t>Atkins D, Best D, </a:t>
            </a:r>
            <a:r>
              <a:rPr lang="en-US" altLang="zh-CN" dirty="0" err="1">
                <a:ea typeface="宋体" pitchFamily="2" charset="-122"/>
              </a:rPr>
              <a:t>Briss</a:t>
            </a:r>
            <a:r>
              <a:rPr lang="en-US" altLang="zh-CN" dirty="0">
                <a:ea typeface="宋体" pitchFamily="2" charset="-122"/>
              </a:rPr>
              <a:t> PA, et </a:t>
            </a:r>
            <a:r>
              <a:rPr lang="en-US" altLang="zh-CN" dirty="0" err="1">
                <a:ea typeface="宋体" pitchFamily="2" charset="-122"/>
              </a:rPr>
              <a:t>al.Grading</a:t>
            </a:r>
            <a:r>
              <a:rPr lang="en-US" altLang="zh-CN" dirty="0">
                <a:ea typeface="宋体" pitchFamily="2" charset="-122"/>
              </a:rPr>
              <a:t> </a:t>
            </a:r>
            <a:r>
              <a:rPr lang="en-US" altLang="zh-CN" dirty="0" err="1">
                <a:ea typeface="宋体" pitchFamily="2" charset="-122"/>
              </a:rPr>
              <a:t>qual</a:t>
            </a:r>
            <a:r>
              <a:rPr lang="en-US" altLang="zh-CN" dirty="0">
                <a:ea typeface="宋体" pitchFamily="2" charset="-122"/>
              </a:rPr>
              <a:t> </a:t>
            </a:r>
            <a:r>
              <a:rPr lang="en-US" altLang="zh-CN" dirty="0" err="1">
                <a:ea typeface="宋体" pitchFamily="2" charset="-122"/>
              </a:rPr>
              <a:t>ity</a:t>
            </a:r>
            <a:r>
              <a:rPr lang="en-US" altLang="zh-CN" dirty="0">
                <a:ea typeface="宋体" pitchFamily="2" charset="-122"/>
              </a:rPr>
              <a:t> of evidence and strength of recommendations. BMJ, 2004, 328(7454):1490-1494</a:t>
            </a:r>
          </a:p>
          <a:p>
            <a:r>
              <a:rPr lang="en-US" altLang="zh-CN" dirty="0">
                <a:ea typeface="宋体" pitchFamily="2" charset="-122"/>
              </a:rPr>
              <a:t>http://www.gradeworkinggroup.org/about_us.htm</a:t>
            </a:r>
          </a:p>
          <a:p>
            <a:r>
              <a:rPr lang="en-US" altLang="zh-CN" dirty="0" err="1">
                <a:ea typeface="宋体" pitchFamily="2" charset="-122"/>
              </a:rPr>
              <a:t>Guyatt</a:t>
            </a:r>
            <a:r>
              <a:rPr lang="en-US" altLang="zh-CN" dirty="0">
                <a:ea typeface="宋体" pitchFamily="2" charset="-122"/>
              </a:rPr>
              <a:t> G, </a:t>
            </a:r>
            <a:r>
              <a:rPr lang="en-US" altLang="zh-CN" dirty="0" err="1">
                <a:ea typeface="宋体" pitchFamily="2" charset="-122"/>
              </a:rPr>
              <a:t>Gutterman</a:t>
            </a:r>
            <a:r>
              <a:rPr lang="en-US" altLang="zh-CN" dirty="0">
                <a:ea typeface="宋体" pitchFamily="2" charset="-122"/>
              </a:rPr>
              <a:t> D, Baumann MH, et al. Grading strength of recommendations and </a:t>
            </a:r>
            <a:r>
              <a:rPr lang="en-US" altLang="zh-CN" dirty="0" err="1">
                <a:ea typeface="宋体" pitchFamily="2" charset="-122"/>
              </a:rPr>
              <a:t>qual</a:t>
            </a:r>
            <a:r>
              <a:rPr lang="en-US" altLang="zh-CN" dirty="0">
                <a:ea typeface="宋体" pitchFamily="2" charset="-122"/>
              </a:rPr>
              <a:t> </a:t>
            </a:r>
            <a:r>
              <a:rPr lang="en-US" altLang="zh-CN" dirty="0" err="1">
                <a:ea typeface="宋体" pitchFamily="2" charset="-122"/>
              </a:rPr>
              <a:t>ity</a:t>
            </a:r>
            <a:r>
              <a:rPr lang="en-US" altLang="zh-CN" dirty="0">
                <a:ea typeface="宋体" pitchFamily="2" charset="-122"/>
              </a:rPr>
              <a:t> of evidence in cl </a:t>
            </a:r>
            <a:r>
              <a:rPr lang="en-US" altLang="zh-CN" dirty="0" err="1">
                <a:ea typeface="宋体" pitchFamily="2" charset="-122"/>
              </a:rPr>
              <a:t>inical</a:t>
            </a:r>
            <a:r>
              <a:rPr lang="en-US" altLang="zh-CN" dirty="0">
                <a:ea typeface="宋体" pitchFamily="2" charset="-122"/>
              </a:rPr>
              <a:t> </a:t>
            </a:r>
            <a:r>
              <a:rPr lang="en-US" altLang="zh-CN" dirty="0" err="1">
                <a:ea typeface="宋体" pitchFamily="2" charset="-122"/>
              </a:rPr>
              <a:t>guidel</a:t>
            </a:r>
            <a:r>
              <a:rPr lang="en-US" altLang="zh-CN" dirty="0">
                <a:ea typeface="宋体" pitchFamily="2" charset="-122"/>
              </a:rPr>
              <a:t> </a:t>
            </a:r>
            <a:r>
              <a:rPr lang="en-US" altLang="zh-CN" dirty="0" err="1">
                <a:ea typeface="宋体" pitchFamily="2" charset="-122"/>
              </a:rPr>
              <a:t>ines:report</a:t>
            </a:r>
            <a:r>
              <a:rPr lang="en-US" altLang="zh-CN" dirty="0">
                <a:ea typeface="宋体" pitchFamily="2" charset="-122"/>
              </a:rPr>
              <a:t> from an </a:t>
            </a:r>
            <a:r>
              <a:rPr lang="en-US" altLang="zh-CN" dirty="0" err="1">
                <a:ea typeface="宋体" pitchFamily="2" charset="-122"/>
              </a:rPr>
              <a:t>american</a:t>
            </a:r>
            <a:r>
              <a:rPr lang="en-US" altLang="zh-CN" dirty="0">
                <a:ea typeface="宋体" pitchFamily="2" charset="-122"/>
              </a:rPr>
              <a:t> college of chest physicians task force. Chest,2006, 129(1):174-181.</a:t>
            </a:r>
          </a:p>
          <a:p>
            <a:r>
              <a:rPr lang="en-US" altLang="zh-CN" dirty="0">
                <a:ea typeface="宋体" pitchFamily="2" charset="-122"/>
              </a:rPr>
              <a:t>Aragon CL, </a:t>
            </a:r>
            <a:r>
              <a:rPr lang="en-US" altLang="zh-CN" dirty="0" err="1">
                <a:ea typeface="宋体" pitchFamily="2" charset="-122"/>
              </a:rPr>
              <a:t>Budsberg</a:t>
            </a:r>
            <a:r>
              <a:rPr lang="en-US" altLang="zh-CN" dirty="0">
                <a:ea typeface="宋体" pitchFamily="2" charset="-122"/>
              </a:rPr>
              <a:t> SC. Applications of Evidence-Based </a:t>
            </a:r>
            <a:r>
              <a:rPr lang="en-US" altLang="zh-CN" dirty="0" err="1">
                <a:ea typeface="宋体" pitchFamily="2" charset="-122"/>
              </a:rPr>
              <a:t>Medicine:Cranial</a:t>
            </a:r>
            <a:r>
              <a:rPr lang="en-US" altLang="zh-CN" dirty="0">
                <a:ea typeface="宋体" pitchFamily="2" charset="-122"/>
              </a:rPr>
              <a:t> Cruciate Ligament Injury Repair in the Dog Veterinary Surgery. 34(2): 93–98.</a:t>
            </a:r>
          </a:p>
          <a:p>
            <a:r>
              <a:rPr lang="en-US" altLang="zh-CN" dirty="0">
                <a:ea typeface="宋体" pitchFamily="2" charset="-122"/>
              </a:rPr>
              <a:t>http://library.downstate.edu/ebmdos/2100.htm</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3</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rPr>
              <a:t>www.Gradeworkinggroup.org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FF0000"/>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ea typeface="宋体" pitchFamily="2" charset="-122"/>
              </a:rPr>
              <a:t>GRADE </a:t>
            </a:r>
            <a:r>
              <a:rPr lang="zh-CN" altLang="en-US" sz="1200" dirty="0">
                <a:solidFill>
                  <a:srgbClr val="FF0000"/>
                </a:solidFill>
                <a:ea typeface="宋体" pitchFamily="2" charset="-122"/>
              </a:rPr>
              <a:t>指南：</a:t>
            </a:r>
            <a:r>
              <a:rPr lang="en-US" altLang="zh-CN" sz="1200" dirty="0">
                <a:solidFill>
                  <a:srgbClr val="FF0000"/>
                </a:solidFill>
                <a:ea typeface="宋体" pitchFamily="2" charset="-122"/>
              </a:rPr>
              <a:t>Ⅰ. </a:t>
            </a:r>
            <a:r>
              <a:rPr lang="zh-CN" altLang="en-US" sz="1200" dirty="0">
                <a:solidFill>
                  <a:srgbClr val="FF0000"/>
                </a:solidFill>
                <a:ea typeface="宋体" pitchFamily="2" charset="-122"/>
              </a:rPr>
              <a:t>導論</a:t>
            </a:r>
            <a:r>
              <a:rPr lang="en-US" altLang="zh-CN" sz="1200" baseline="0" dirty="0">
                <a:solidFill>
                  <a:srgbClr val="FF0000"/>
                </a:solidFill>
                <a:ea typeface="宋体" pitchFamily="2" charset="-122"/>
              </a:rPr>
              <a:t> </a:t>
            </a:r>
            <a:r>
              <a:rPr lang="en-US" altLang="zh-CN" sz="1200" dirty="0">
                <a:solidFill>
                  <a:srgbClr val="FF0000"/>
                </a:solidFill>
                <a:ea typeface="宋体" pitchFamily="2" charset="-122"/>
              </a:rPr>
              <a:t>— </a:t>
            </a:r>
            <a:r>
              <a:rPr lang="en-US" altLang="zh-CN" sz="1200" i="0" dirty="0">
                <a:solidFill>
                  <a:srgbClr val="FF0000"/>
                </a:solidFill>
                <a:ea typeface="宋体" pitchFamily="2" charset="-122"/>
              </a:rPr>
              <a:t>GRADE </a:t>
            </a:r>
            <a:r>
              <a:rPr lang="zh-CN" altLang="en-US" sz="1200" dirty="0">
                <a:solidFill>
                  <a:srgbClr val="FF0000"/>
                </a:solidFill>
                <a:ea typeface="宋体" pitchFamily="2" charset="-122"/>
              </a:rPr>
              <a:t>證據概要表和結果總結表</a:t>
            </a:r>
            <a:r>
              <a:rPr lang="en-US" altLang="zh-CN" sz="1200" dirty="0">
                <a:solidFill>
                  <a:srgbClr val="FF0000"/>
                </a:solidFill>
                <a:ea typeface="宋体" pitchFamily="2" charset="-122"/>
              </a:rPr>
              <a:t>.</a:t>
            </a:r>
            <a:r>
              <a:rPr lang="zh-CN" altLang="en-US" sz="1200" dirty="0">
                <a:solidFill>
                  <a:srgbClr val="FF0000"/>
                </a:solidFill>
                <a:ea typeface="宋体" pitchFamily="2" charset="-122"/>
              </a:rPr>
              <a:t>中國循證醫學雜誌 </a:t>
            </a:r>
            <a:r>
              <a:rPr lang="en-US" altLang="zh-CN" sz="1200" dirty="0">
                <a:solidFill>
                  <a:srgbClr val="FF0000"/>
                </a:solidFill>
                <a:ea typeface="宋体" pitchFamily="2" charset="-122"/>
              </a:rPr>
              <a:t>2011,11(4): 437</a:t>
            </a:r>
            <a:r>
              <a:rPr lang="zh-CN" altLang="en-US" sz="1200" dirty="0">
                <a:solidFill>
                  <a:srgbClr val="FF0000"/>
                </a:solidFill>
                <a:ea typeface="宋体" pitchFamily="2" charset="-122"/>
              </a:rPr>
              <a:t>～</a:t>
            </a:r>
            <a:r>
              <a:rPr lang="en-US" altLang="zh-CN" sz="1200" dirty="0">
                <a:solidFill>
                  <a:srgbClr val="FF0000"/>
                </a:solidFill>
                <a:ea typeface="宋体" pitchFamily="2" charset="-122"/>
              </a:rPr>
              <a:t>445.</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FF0000"/>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err="1">
                <a:solidFill>
                  <a:srgbClr val="FF0000"/>
                </a:solidFill>
                <a:ea typeface="宋体" pitchFamily="2" charset="-122"/>
              </a:rPr>
              <a:t>Venekamp</a:t>
            </a:r>
            <a:r>
              <a:rPr lang="en-US" altLang="zh-CN" sz="1200" dirty="0">
                <a:solidFill>
                  <a:srgbClr val="FF0000"/>
                </a:solidFill>
                <a:ea typeface="宋体" pitchFamily="2" charset="-122"/>
              </a:rPr>
              <a:t> RP, Sanders S, </a:t>
            </a:r>
            <a:r>
              <a:rPr lang="en-US" altLang="zh-CN" sz="1200" dirty="0" err="1">
                <a:solidFill>
                  <a:srgbClr val="FF0000"/>
                </a:solidFill>
                <a:ea typeface="宋体" pitchFamily="2" charset="-122"/>
              </a:rPr>
              <a:t>Glasziou</a:t>
            </a:r>
            <a:r>
              <a:rPr lang="en-US" altLang="zh-CN" sz="1200" dirty="0">
                <a:solidFill>
                  <a:srgbClr val="FF0000"/>
                </a:solidFill>
                <a:ea typeface="宋体" pitchFamily="2" charset="-122"/>
              </a:rPr>
              <a:t> PP, Del Mar CB, Rovers MM. Antibiotics for acute otitis media in children (Review). 《Cochrane Database of Systematic Reviews》, 2000, 1(4)</a:t>
            </a:r>
            <a:r>
              <a:rPr lang="zh-CN" altLang="en-US" sz="1200" dirty="0">
                <a:solidFill>
                  <a:srgbClr val="FF0000"/>
                </a:solidFill>
                <a:ea typeface="宋体" pitchFamily="2" charset="-122"/>
              </a:rPr>
              <a:t>：</a:t>
            </a:r>
            <a:r>
              <a:rPr lang="en-US" altLang="zh-CN" sz="1200" dirty="0">
                <a:solidFill>
                  <a:srgbClr val="FF0000"/>
                </a:solidFill>
                <a:ea typeface="宋体" pitchFamily="2" charset="-122"/>
              </a:rPr>
              <a:t>CD000219-CD000219</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FF0000"/>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000000"/>
                </a:solidFill>
                <a:latin typeface="Times New Roman" pitchFamily="18" charset="0"/>
                <a:cs typeface="Times New Roman" pitchFamily="18" charset="0"/>
              </a:rPr>
              <a:t>GRADE Pro </a:t>
            </a:r>
            <a:r>
              <a:rPr lang="zh-CN" altLang="en-US" sz="1200" dirty="0">
                <a:solidFill>
                  <a:srgbClr val="000000"/>
                </a:solidFill>
                <a:latin typeface="Times New Roman" pitchFamily="18" charset="0"/>
                <a:cs typeface="Times New Roman" pitchFamily="18" charset="0"/>
              </a:rPr>
              <a:t>軟件</a:t>
            </a:r>
            <a:r>
              <a:rPr lang="zh-CN" altLang="en-US" sz="1200" dirty="0">
                <a:solidFill>
                  <a:schemeClr val="tx1"/>
                </a:solidFill>
                <a:latin typeface="Arial" charset="0"/>
                <a:ea typeface="宋体" pitchFamily="2" charset="-122"/>
                <a:cs typeface="+mn-cs"/>
              </a:rPr>
              <a:t>：</a:t>
            </a:r>
            <a:r>
              <a:rPr lang="en-US" altLang="zh-CN" sz="1200" dirty="0">
                <a:solidFill>
                  <a:schemeClr val="tx1"/>
                </a:solidFill>
                <a:latin typeface="Arial" charset="0"/>
                <a:ea typeface="宋体" pitchFamily="2" charset="-122"/>
                <a:cs typeface="+mn-cs"/>
              </a:rPr>
              <a:t>http://tech.cochrane.org/revman/gradepro</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latin typeface="Arial" charset="0"/>
              <a:ea typeface="宋体"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rgbClr val="000000"/>
                </a:solidFill>
                <a:latin typeface="Times New Roman" pitchFamily="18" charset="0"/>
                <a:cs typeface="Times New Roman" pitchFamily="18" charset="0"/>
              </a:rPr>
              <a:t>表</a:t>
            </a:r>
            <a:r>
              <a:rPr lang="en-US" altLang="zh-CN" sz="1200" dirty="0">
                <a:solidFill>
                  <a:srgbClr val="000000"/>
                </a:solidFill>
                <a:latin typeface="Times New Roman" pitchFamily="18" charset="0"/>
                <a:cs typeface="Times New Roman" pitchFamily="18" charset="0"/>
              </a:rPr>
              <a:t>1 </a:t>
            </a:r>
            <a:r>
              <a:rPr lang="zh-CN" altLang="en-US" sz="1200" dirty="0">
                <a:solidFill>
                  <a:srgbClr val="000000"/>
                </a:solidFill>
                <a:latin typeface="Times New Roman" pitchFamily="18" charset="0"/>
                <a:cs typeface="Times New Roman" pitchFamily="18" charset="0"/>
              </a:rPr>
              <a:t>給出了一個高、中收入國家中耳炎患兒使用抗生素利弊的</a:t>
            </a:r>
            <a:r>
              <a:rPr lang="en-US" altLang="zh-CN" sz="1200" dirty="0">
                <a:solidFill>
                  <a:srgbClr val="000000"/>
                </a:solidFill>
                <a:latin typeface="Times New Roman" pitchFamily="18" charset="0"/>
                <a:cs typeface="Times New Roman" pitchFamily="18" charset="0"/>
              </a:rPr>
              <a:t>GRADE </a:t>
            </a:r>
            <a:r>
              <a:rPr lang="zh-CN" altLang="en-US" sz="1200" dirty="0">
                <a:solidFill>
                  <a:srgbClr val="000000"/>
                </a:solidFill>
                <a:latin typeface="Times New Roman" pitchFamily="18" charset="0"/>
                <a:cs typeface="Times New Roman" pitchFamily="18" charset="0"/>
              </a:rPr>
              <a:t>證據概要表的實例。該表中最難作出的是關於抗生素不良反應證據品質的評判。從相對性指標來看，各試驗顯示的不良反應增加相當一致，但各試驗不良反應率卻相差甚遠（從</a:t>
            </a:r>
            <a:r>
              <a:rPr lang="en-US" altLang="zh-CN" sz="1200" dirty="0">
                <a:solidFill>
                  <a:srgbClr val="000000"/>
                </a:solidFill>
                <a:latin typeface="Times New Roman" pitchFamily="18" charset="0"/>
                <a:cs typeface="Times New Roman" pitchFamily="18" charset="0"/>
              </a:rPr>
              <a:t>1% </a:t>
            </a:r>
            <a:r>
              <a:rPr lang="zh-CN" altLang="en-US" sz="1200" dirty="0">
                <a:solidFill>
                  <a:srgbClr val="000000"/>
                </a:solidFill>
                <a:latin typeface="Times New Roman" pitchFamily="18" charset="0"/>
                <a:cs typeface="Times New Roman" pitchFamily="18" charset="0"/>
              </a:rPr>
              <a:t>到</a:t>
            </a:r>
            <a:r>
              <a:rPr lang="en-US" altLang="zh-CN" sz="1200" dirty="0">
                <a:solidFill>
                  <a:srgbClr val="000000"/>
                </a:solidFill>
                <a:latin typeface="Times New Roman" pitchFamily="18" charset="0"/>
                <a:cs typeface="Times New Roman" pitchFamily="18" charset="0"/>
              </a:rPr>
              <a:t>56%</a:t>
            </a:r>
            <a:r>
              <a:rPr lang="zh-CN" altLang="en-US" sz="1200" dirty="0">
                <a:solidFill>
                  <a:srgbClr val="000000"/>
                </a:solidFill>
                <a:latin typeface="Times New Roman" pitchFamily="18" charset="0"/>
                <a:cs typeface="Times New Roman" pitchFamily="18" charset="0"/>
              </a:rPr>
              <a:t>）。而從這些試驗以外的證據看，我們知道不同藥物的不良反應有差異（阿莫西林比青黴素的不良反應多）。此外，使不良反應率增加的大多數事件均來自某單個試驗，且其在所有納入試驗中偏倚風險最高。研究者發現，理想狀態下他們可從那些所使用藥物劑量及患者年齡都相似的非中耳炎試驗中總結不良反應。最後，基於絕對效應不一致的情況，研究者決定將品質等級從高（開始將其定為高級是因為證據來自隨機試驗）降到中等級別。</a:t>
            </a: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z="1200" dirty="0">
              <a:solidFill>
                <a:srgbClr val="000000"/>
              </a:solidFill>
              <a:latin typeface="Times New Roman" pitchFamily="18" charset="0"/>
              <a:cs typeface="Times New Roman" pitchFamily="18"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rgbClr val="000000"/>
                </a:solidFill>
                <a:latin typeface="Times New Roman" pitchFamily="18" charset="0"/>
                <a:cs typeface="Times New Roman" pitchFamily="18" charset="0"/>
              </a:rPr>
              <a:t>表</a:t>
            </a:r>
            <a:r>
              <a:rPr lang="en-US" altLang="zh-CN" sz="1200" dirty="0">
                <a:solidFill>
                  <a:srgbClr val="000000"/>
                </a:solidFill>
                <a:latin typeface="Times New Roman" pitchFamily="18" charset="0"/>
                <a:cs typeface="Times New Roman" pitchFamily="18" charset="0"/>
              </a:rPr>
              <a:t>2 </a:t>
            </a:r>
            <a:r>
              <a:rPr lang="zh-CN" altLang="en-US" sz="1200" dirty="0">
                <a:solidFill>
                  <a:srgbClr val="000000"/>
                </a:solidFill>
                <a:latin typeface="Times New Roman" pitchFamily="18" charset="0"/>
                <a:cs typeface="Times New Roman" pitchFamily="18" charset="0"/>
              </a:rPr>
              <a:t>展示的是結果總結表，該表以我們基於預試、用戶測試及評價</a:t>
            </a:r>
            <a:r>
              <a:rPr lang="en-US" altLang="zh-CN" sz="1200" dirty="0">
                <a:solidFill>
                  <a:srgbClr val="000000"/>
                </a:solidFill>
                <a:latin typeface="Times New Roman" pitchFamily="18" charset="0"/>
                <a:cs typeface="Times New Roman" pitchFamily="18" charset="0"/>
              </a:rPr>
              <a:t>[10,12,13] </a:t>
            </a:r>
            <a:r>
              <a:rPr lang="zh-CN" altLang="en-US" sz="1200" dirty="0">
                <a:solidFill>
                  <a:srgbClr val="000000"/>
                </a:solidFill>
                <a:latin typeface="Times New Roman" pitchFamily="18" charset="0"/>
                <a:cs typeface="Times New Roman" pitchFamily="18" charset="0"/>
              </a:rPr>
              <a:t>而推薦的格式製作。結果總結表和證據概要表中術語的解釋見附錄。除省略了品質評價的細節描述而增加了評論一欄外，</a:t>
            </a:r>
            <a:r>
              <a:rPr lang="en-US" altLang="zh-CN" sz="1200" dirty="0" err="1">
                <a:solidFill>
                  <a:srgbClr val="000000"/>
                </a:solidFill>
                <a:latin typeface="Times New Roman" pitchFamily="18" charset="0"/>
                <a:cs typeface="Times New Roman" pitchFamily="18" charset="0"/>
              </a:rPr>
              <a:t>SoFs</a:t>
            </a:r>
            <a:r>
              <a:rPr lang="en-US" altLang="zh-CN" sz="1200" dirty="0">
                <a:solidFill>
                  <a:srgbClr val="000000"/>
                </a:solidFill>
                <a:latin typeface="Times New Roman" pitchFamily="18" charset="0"/>
                <a:cs typeface="Times New Roman" pitchFamily="18" charset="0"/>
              </a:rPr>
              <a:t> </a:t>
            </a:r>
            <a:r>
              <a:rPr lang="zh-CN" altLang="en-US" sz="1200" dirty="0">
                <a:solidFill>
                  <a:srgbClr val="000000"/>
                </a:solidFill>
                <a:latin typeface="Times New Roman" pitchFamily="18" charset="0"/>
                <a:cs typeface="Times New Roman" pitchFamily="18" charset="0"/>
              </a:rPr>
              <a:t>表所呈現的資訊與完整的證據概要表所提供的相同。欄目排列的邏輯順序代表了其重要性</a:t>
            </a:r>
            <a:r>
              <a:rPr lang="en-US" altLang="zh-CN" sz="1200" dirty="0">
                <a:solidFill>
                  <a:srgbClr val="000000"/>
                </a:solidFill>
                <a:latin typeface="Times New Roman" pitchFamily="18" charset="0"/>
                <a:cs typeface="Times New Roman" pitchFamily="18" charset="0"/>
              </a:rPr>
              <a:t>——</a:t>
            </a:r>
            <a:r>
              <a:rPr lang="zh-CN" altLang="en-US" sz="1200" dirty="0">
                <a:solidFill>
                  <a:srgbClr val="000000"/>
                </a:solidFill>
                <a:latin typeface="Times New Roman" pitchFamily="18" charset="0"/>
                <a:cs typeface="Times New Roman" pitchFamily="18" charset="0"/>
              </a:rPr>
              <a:t>最重要者放第一欄，次重要者隨後。除欄目順序不同外，</a:t>
            </a:r>
            <a:r>
              <a:rPr lang="en-US" altLang="zh-CN" sz="1200" dirty="0" err="1">
                <a:solidFill>
                  <a:srgbClr val="000000"/>
                </a:solidFill>
                <a:latin typeface="Times New Roman" pitchFamily="18" charset="0"/>
                <a:cs typeface="Times New Roman" pitchFamily="18" charset="0"/>
              </a:rPr>
              <a:t>SoFs</a:t>
            </a:r>
            <a:r>
              <a:rPr lang="en-US" altLang="zh-CN" sz="1200" dirty="0">
                <a:solidFill>
                  <a:srgbClr val="000000"/>
                </a:solidFill>
                <a:latin typeface="Times New Roman" pitchFamily="18" charset="0"/>
                <a:cs typeface="Times New Roman" pitchFamily="18" charset="0"/>
              </a:rPr>
              <a:t> </a:t>
            </a:r>
            <a:r>
              <a:rPr lang="zh-CN" altLang="en-US" sz="1200" dirty="0">
                <a:solidFill>
                  <a:srgbClr val="000000"/>
                </a:solidFill>
                <a:latin typeface="Times New Roman" pitchFamily="18" charset="0"/>
                <a:cs typeface="Times New Roman" pitchFamily="18" charset="0"/>
              </a:rPr>
              <a:t>表（見表</a:t>
            </a:r>
            <a:r>
              <a:rPr lang="en-US" altLang="zh-CN" sz="1200" dirty="0">
                <a:solidFill>
                  <a:srgbClr val="000000"/>
                </a:solidFill>
                <a:latin typeface="Times New Roman" pitchFamily="18" charset="0"/>
                <a:cs typeface="Times New Roman" pitchFamily="18" charset="0"/>
              </a:rPr>
              <a:t>2</a:t>
            </a:r>
            <a:r>
              <a:rPr lang="zh-CN" altLang="en-US" sz="1200" dirty="0">
                <a:solidFill>
                  <a:srgbClr val="000000"/>
                </a:solidFill>
                <a:latin typeface="Times New Roman" pitchFamily="18" charset="0"/>
                <a:cs typeface="Times New Roman" pitchFamily="18" charset="0"/>
              </a:rPr>
              <a:t>）還描述了幹預組和對照組的絕對風險，且提供了幹預組率的可信區間，而證據概要表（表</a:t>
            </a:r>
            <a:r>
              <a:rPr lang="en-US" altLang="zh-CN" sz="1200" dirty="0">
                <a:solidFill>
                  <a:srgbClr val="000000"/>
                </a:solidFill>
                <a:latin typeface="Times New Roman" pitchFamily="18" charset="0"/>
                <a:cs typeface="Times New Roman" pitchFamily="18" charset="0"/>
              </a:rPr>
              <a:t>1</a:t>
            </a:r>
            <a:r>
              <a:rPr lang="zh-CN" altLang="en-US" sz="1200" dirty="0">
                <a:solidFill>
                  <a:srgbClr val="000000"/>
                </a:solidFill>
                <a:latin typeface="Times New Roman" pitchFamily="18" charset="0"/>
                <a:cs typeface="Times New Roman" pitchFamily="18" charset="0"/>
              </a:rPr>
              <a:t>）則描述了率差及其可信區間。此外，對絕對風險差異無統計學意義的結果（如由替代結果鼓室圖檢查推斷的聽力），證據概要表僅標注了其結果無統計學意義，而</a:t>
            </a:r>
            <a:r>
              <a:rPr lang="en-US" altLang="zh-CN" sz="1200" dirty="0" err="1">
                <a:solidFill>
                  <a:srgbClr val="000000"/>
                </a:solidFill>
                <a:latin typeface="Times New Roman" pitchFamily="18" charset="0"/>
                <a:cs typeface="Times New Roman" pitchFamily="18" charset="0"/>
              </a:rPr>
              <a:t>SoFs</a:t>
            </a:r>
            <a:r>
              <a:rPr lang="en-US" altLang="zh-CN" sz="1200" dirty="0">
                <a:solidFill>
                  <a:srgbClr val="000000"/>
                </a:solidFill>
                <a:latin typeface="Times New Roman" pitchFamily="18" charset="0"/>
                <a:cs typeface="Times New Roman" pitchFamily="18" charset="0"/>
              </a:rPr>
              <a:t> </a:t>
            </a:r>
            <a:r>
              <a:rPr lang="zh-CN" altLang="en-US" sz="1200" dirty="0">
                <a:solidFill>
                  <a:srgbClr val="000000"/>
                </a:solidFill>
                <a:latin typeface="Times New Roman" pitchFamily="18" charset="0"/>
                <a:cs typeface="Times New Roman" pitchFamily="18" charset="0"/>
              </a:rPr>
              <a:t>表則提供了幹預事件率的可信區間。</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err="1">
                <a:solidFill>
                  <a:srgbClr val="000000"/>
                </a:solidFill>
                <a:latin typeface="Times New Roman" pitchFamily="18" charset="0"/>
                <a:cs typeface="Times New Roman" pitchFamily="18" charset="0"/>
              </a:rPr>
              <a:t>SoFs</a:t>
            </a:r>
            <a:r>
              <a:rPr lang="en-US" altLang="zh-CN" sz="1200" dirty="0">
                <a:solidFill>
                  <a:srgbClr val="000000"/>
                </a:solidFill>
                <a:latin typeface="Times New Roman" pitchFamily="18" charset="0"/>
                <a:cs typeface="Times New Roman" pitchFamily="18" charset="0"/>
              </a:rPr>
              <a:t> </a:t>
            </a:r>
            <a:r>
              <a:rPr lang="zh-CN" altLang="en-US" sz="1200" dirty="0">
                <a:solidFill>
                  <a:srgbClr val="000000"/>
                </a:solidFill>
                <a:latin typeface="Times New Roman" pitchFamily="18" charset="0"/>
                <a:cs typeface="Times New Roman" pitchFamily="18" charset="0"/>
              </a:rPr>
              <a:t>表所建議的格式體現了簡潔性（讓廣大讀者盡可能容易地理解相關資訊）與完整性（使資訊及蘊含的判斷盡可能透明）的平衡。使用這種格式時，仍須判斷需呈現哪些資訊（如哪些結局和哪一級風險）及如何表達這些資訊（如如何表述連續性結果）。如我們曾指出的，雖然我們鼓勵使用這種或類似格式，準備</a:t>
            </a:r>
            <a:r>
              <a:rPr lang="en-US" altLang="zh-CN" sz="1200" dirty="0" err="1">
                <a:solidFill>
                  <a:srgbClr val="000000"/>
                </a:solidFill>
                <a:latin typeface="Times New Roman" pitchFamily="18" charset="0"/>
                <a:cs typeface="Times New Roman" pitchFamily="18" charset="0"/>
              </a:rPr>
              <a:t>SoFs</a:t>
            </a:r>
            <a:r>
              <a:rPr lang="en-US" altLang="zh-CN" sz="1200" dirty="0">
                <a:solidFill>
                  <a:srgbClr val="000000"/>
                </a:solidFill>
                <a:latin typeface="Times New Roman" pitchFamily="18" charset="0"/>
                <a:cs typeface="Times New Roman" pitchFamily="18" charset="0"/>
              </a:rPr>
              <a:t> </a:t>
            </a:r>
            <a:r>
              <a:rPr lang="zh-CN" altLang="en-US" sz="1200" dirty="0">
                <a:solidFill>
                  <a:srgbClr val="000000"/>
                </a:solidFill>
                <a:latin typeface="Times New Roman" pitchFamily="18" charset="0"/>
                <a:cs typeface="Times New Roman" pitchFamily="18" charset="0"/>
              </a:rPr>
              <a:t>表的人應考慮他們的目標讀者和蘊含證據的特徵來決定採用哪種最佳格式。</a:t>
            </a:r>
            <a:r>
              <a:rPr lang="en-US" altLang="zh-CN" sz="1200" dirty="0" err="1">
                <a:solidFill>
                  <a:srgbClr val="000000"/>
                </a:solidFill>
                <a:latin typeface="Times New Roman" pitchFamily="18" charset="0"/>
                <a:cs typeface="Times New Roman" pitchFamily="18" charset="0"/>
              </a:rPr>
              <a:t>GRADEpro</a:t>
            </a:r>
            <a:r>
              <a:rPr lang="en-US" altLang="zh-CN" sz="1200" dirty="0">
                <a:solidFill>
                  <a:srgbClr val="000000"/>
                </a:solidFill>
                <a:latin typeface="Times New Roman" pitchFamily="18" charset="0"/>
                <a:cs typeface="Times New Roman" pitchFamily="18" charset="0"/>
              </a:rPr>
              <a:t> </a:t>
            </a:r>
            <a:r>
              <a:rPr lang="zh-CN" altLang="en-US" sz="1200" dirty="0">
                <a:solidFill>
                  <a:srgbClr val="000000"/>
                </a:solidFill>
                <a:latin typeface="Times New Roman" pitchFamily="18" charset="0"/>
                <a:cs typeface="Times New Roman" pitchFamily="18" charset="0"/>
              </a:rPr>
              <a:t>軟體的升級版將為證據概要表和</a:t>
            </a:r>
            <a:r>
              <a:rPr lang="en-US" altLang="zh-CN" sz="1200" dirty="0" err="1">
                <a:solidFill>
                  <a:srgbClr val="000000"/>
                </a:solidFill>
                <a:latin typeface="Times New Roman" pitchFamily="18" charset="0"/>
                <a:cs typeface="Times New Roman" pitchFamily="18" charset="0"/>
              </a:rPr>
              <a:t>SoFs</a:t>
            </a:r>
            <a:r>
              <a:rPr lang="zh-CN" altLang="en-US" sz="1200" dirty="0">
                <a:solidFill>
                  <a:srgbClr val="000000"/>
                </a:solidFill>
                <a:latin typeface="Times New Roman" pitchFamily="18" charset="0"/>
                <a:cs typeface="Times New Roman" pitchFamily="18" charset="0"/>
              </a:rPr>
              <a:t>表的製作增加一些附加選項來體現這一靈活性</a:t>
            </a:r>
            <a:r>
              <a:rPr lang="en-US" altLang="zh-CN" sz="1200" dirty="0">
                <a:solidFill>
                  <a:srgbClr val="000000"/>
                </a:solidFill>
                <a:latin typeface="Times New Roman" pitchFamily="18" charset="0"/>
                <a:cs typeface="Times New Roman" pitchFamily="18" charset="0"/>
              </a:rPr>
              <a:t>[10]</a:t>
            </a:r>
            <a:r>
              <a:rPr lang="zh-CN" altLang="en-US" sz="1200" dirty="0">
                <a:solidFill>
                  <a:srgbClr val="000000"/>
                </a:solidFill>
                <a:latin typeface="Times New Roman" pitchFamily="18" charset="0"/>
                <a:cs typeface="Times New Roman" pitchFamily="18" charset="0"/>
              </a:rPr>
              <a:t>。</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30</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ea typeface="宋体" pitchFamily="2" charset="-122"/>
              </a:rPr>
              <a:t>http://www.cebm.net/levels_of_evidence.asp</a:t>
            </a: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4</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rPr>
              <a:t>www.gradeworkinggroup.org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r>
              <a:rPr lang="en-US" altLang="zh-CN" sz="1200" kern="1200" dirty="0" err="1">
                <a:solidFill>
                  <a:schemeClr val="tx1"/>
                </a:solidFill>
                <a:effectLst/>
                <a:latin typeface="Arial" charset="0"/>
                <a:ea typeface="宋体" charset="-122"/>
                <a:cs typeface="+mn-cs"/>
              </a:rPr>
              <a:t>Deeks</a:t>
            </a:r>
            <a:r>
              <a:rPr lang="en-US" altLang="zh-CN" sz="1200" kern="1200" dirty="0">
                <a:solidFill>
                  <a:schemeClr val="tx1"/>
                </a:solidFill>
                <a:effectLst/>
                <a:latin typeface="Arial" charset="0"/>
                <a:ea typeface="宋体" charset="-122"/>
                <a:cs typeface="+mn-cs"/>
              </a:rPr>
              <a:t> J. Systematic reviews in health care: Systematic reviews of evaluations of diagnostic and screening tests. BMJ, 2001, 323(7305):157-162.</a:t>
            </a:r>
          </a:p>
          <a:p>
            <a:r>
              <a:rPr lang="en-US" altLang="zh-CN" sz="1200" kern="1200" dirty="0" err="1">
                <a:solidFill>
                  <a:schemeClr val="tx1"/>
                </a:solidFill>
                <a:effectLst/>
                <a:latin typeface="Arial" charset="0"/>
                <a:ea typeface="宋体" charset="-122"/>
                <a:cs typeface="+mn-cs"/>
              </a:rPr>
              <a:t>Schünemann</a:t>
            </a:r>
            <a:r>
              <a:rPr lang="en-US" altLang="zh-CN" sz="1200" kern="1200" dirty="0">
                <a:solidFill>
                  <a:schemeClr val="tx1"/>
                </a:solidFill>
                <a:effectLst/>
                <a:latin typeface="Arial" charset="0"/>
                <a:ea typeface="宋体" charset="-122"/>
                <a:cs typeface="+mn-cs"/>
              </a:rPr>
              <a:t> AHJ, </a:t>
            </a:r>
            <a:r>
              <a:rPr lang="en-US" altLang="zh-CN" sz="1200" kern="1200" dirty="0" err="1">
                <a:solidFill>
                  <a:schemeClr val="tx1"/>
                </a:solidFill>
                <a:effectLst/>
                <a:latin typeface="Arial" charset="0"/>
                <a:ea typeface="宋体" charset="-122"/>
                <a:cs typeface="+mn-cs"/>
              </a:rPr>
              <a:t>Oxman</a:t>
            </a:r>
            <a:r>
              <a:rPr lang="en-US" altLang="zh-CN" sz="1200" kern="1200" dirty="0">
                <a:solidFill>
                  <a:schemeClr val="tx1"/>
                </a:solidFill>
                <a:effectLst/>
                <a:latin typeface="Arial" charset="0"/>
                <a:ea typeface="宋体" charset="-122"/>
                <a:cs typeface="+mn-cs"/>
              </a:rPr>
              <a:t> AD, </a:t>
            </a:r>
            <a:r>
              <a:rPr lang="en-US" altLang="zh-CN" sz="1200" kern="1200" dirty="0" err="1">
                <a:solidFill>
                  <a:schemeClr val="tx1"/>
                </a:solidFill>
                <a:effectLst/>
                <a:latin typeface="Arial" charset="0"/>
                <a:ea typeface="宋体" charset="-122"/>
                <a:cs typeface="+mn-cs"/>
              </a:rPr>
              <a:t>Brozek</a:t>
            </a:r>
            <a:r>
              <a:rPr lang="en-US" altLang="zh-CN" sz="1200" kern="1200" dirty="0">
                <a:solidFill>
                  <a:schemeClr val="tx1"/>
                </a:solidFill>
                <a:effectLst/>
                <a:latin typeface="Arial" charset="0"/>
                <a:ea typeface="宋体" charset="-122"/>
                <a:cs typeface="+mn-cs"/>
              </a:rPr>
              <a:t> J, et al. GRADE: grading quality of evidence and strength of recommendations for diagnostic tests and strategies. BMJ, 2008, 336(7653): 1106-1110.</a:t>
            </a:r>
          </a:p>
          <a:p>
            <a:r>
              <a:rPr lang="en-US" altLang="zh-CN" sz="1200" kern="1200" dirty="0" err="1">
                <a:solidFill>
                  <a:schemeClr val="tx1"/>
                </a:solidFill>
                <a:effectLst/>
                <a:latin typeface="Arial" charset="0"/>
                <a:ea typeface="宋体" charset="-122"/>
                <a:cs typeface="+mn-cs"/>
              </a:rPr>
              <a:t>Gopalakrishna</a:t>
            </a:r>
            <a:r>
              <a:rPr lang="en-US" altLang="zh-CN" sz="1200" kern="1200" dirty="0">
                <a:solidFill>
                  <a:schemeClr val="tx1"/>
                </a:solidFill>
                <a:effectLst/>
                <a:latin typeface="Arial" charset="0"/>
                <a:ea typeface="宋体" charset="-122"/>
                <a:cs typeface="+mn-cs"/>
              </a:rPr>
              <a:t> G, Mustafa RA, Davenport C, et al. Applying Grading of Recommendations Assessment, Development and Evaluation (GRADE) to diagnostic tests was challenging but doable. J </a:t>
            </a:r>
            <a:r>
              <a:rPr lang="en-US" altLang="zh-CN" sz="1200" kern="1200" dirty="0" err="1">
                <a:solidFill>
                  <a:schemeClr val="tx1"/>
                </a:solidFill>
                <a:effectLst/>
                <a:latin typeface="Arial" charset="0"/>
                <a:ea typeface="宋体" charset="-122"/>
                <a:cs typeface="+mn-cs"/>
              </a:rPr>
              <a:t>Clin</a:t>
            </a:r>
            <a:r>
              <a:rPr lang="en-US" altLang="zh-CN" sz="1200" kern="1200" dirty="0">
                <a:solidFill>
                  <a:schemeClr val="tx1"/>
                </a:solidFill>
                <a:effectLst/>
                <a:latin typeface="Arial" charset="0"/>
                <a:ea typeface="宋体" charset="-122"/>
                <a:cs typeface="+mn-cs"/>
              </a:rPr>
              <a:t> Epidemiol,2014, 67(7): 760-768.</a:t>
            </a:r>
          </a:p>
          <a:p>
            <a:r>
              <a:rPr lang="en-US" altLang="zh-CN" sz="1200" kern="1200" dirty="0">
                <a:solidFill>
                  <a:schemeClr val="tx1"/>
                </a:solidFill>
                <a:effectLst/>
                <a:latin typeface="Arial" charset="0"/>
                <a:ea typeface="宋体" charset="-122"/>
                <a:cs typeface="+mn-cs"/>
              </a:rPr>
              <a:t>Hsu J, </a:t>
            </a:r>
            <a:r>
              <a:rPr lang="en-US" altLang="zh-CN" sz="1200" kern="1200" dirty="0" err="1">
                <a:solidFill>
                  <a:schemeClr val="tx1"/>
                </a:solidFill>
                <a:effectLst/>
                <a:latin typeface="Arial" charset="0"/>
                <a:ea typeface="宋体" charset="-122"/>
                <a:cs typeface="+mn-cs"/>
              </a:rPr>
              <a:t>Brożek</a:t>
            </a:r>
            <a:r>
              <a:rPr lang="en-US" altLang="zh-CN" sz="1200" kern="1200" dirty="0">
                <a:solidFill>
                  <a:schemeClr val="tx1"/>
                </a:solidFill>
                <a:effectLst/>
                <a:latin typeface="Arial" charset="0"/>
                <a:ea typeface="宋体" charset="-122"/>
                <a:cs typeface="+mn-cs"/>
              </a:rPr>
              <a:t> J L, </a:t>
            </a:r>
            <a:r>
              <a:rPr lang="en-US" altLang="zh-CN" sz="1200" kern="1200" dirty="0" err="1">
                <a:solidFill>
                  <a:schemeClr val="tx1"/>
                </a:solidFill>
                <a:effectLst/>
                <a:latin typeface="Arial" charset="0"/>
                <a:ea typeface="宋体" charset="-122"/>
                <a:cs typeface="+mn-cs"/>
              </a:rPr>
              <a:t>TerraccianoL</a:t>
            </a:r>
            <a:r>
              <a:rPr lang="en-US" altLang="zh-CN" sz="1200" kern="1200" dirty="0">
                <a:solidFill>
                  <a:schemeClr val="tx1"/>
                </a:solidFill>
                <a:effectLst/>
                <a:latin typeface="Arial" charset="0"/>
                <a:ea typeface="宋体" charset="-122"/>
                <a:cs typeface="+mn-cs"/>
              </a:rPr>
              <a:t>, et al. Application of GRADE: Making evidence-based recommendations about diagnostic tests in </a:t>
            </a:r>
            <a:r>
              <a:rPr lang="en-US" altLang="zh-CN" sz="1200" kern="1200" dirty="0" err="1">
                <a:solidFill>
                  <a:schemeClr val="tx1"/>
                </a:solidFill>
                <a:effectLst/>
                <a:latin typeface="Arial" charset="0"/>
                <a:ea typeface="宋体" charset="-122"/>
                <a:cs typeface="+mn-cs"/>
              </a:rPr>
              <a:t>clinicalpractice</a:t>
            </a:r>
            <a:r>
              <a:rPr lang="en-US" altLang="zh-CN" sz="1200" kern="1200" dirty="0">
                <a:solidFill>
                  <a:schemeClr val="tx1"/>
                </a:solidFill>
                <a:effectLst/>
                <a:latin typeface="Arial" charset="0"/>
                <a:ea typeface="宋体" charset="-122"/>
                <a:cs typeface="+mn-cs"/>
              </a:rPr>
              <a:t> guidelines. Implementation Science, 2011, 6(1): 62.</a:t>
            </a:r>
          </a:p>
          <a:p>
            <a:r>
              <a:rPr lang="en-US" altLang="zh-CN" sz="1200" kern="1200" dirty="0" err="1">
                <a:solidFill>
                  <a:schemeClr val="tx1"/>
                </a:solidFill>
                <a:effectLst/>
                <a:latin typeface="Arial" charset="0"/>
                <a:ea typeface="宋体" charset="-122"/>
                <a:cs typeface="+mn-cs"/>
              </a:rPr>
              <a:t>Siontis</a:t>
            </a:r>
            <a:r>
              <a:rPr lang="en-US" altLang="zh-CN" sz="1200" kern="1200" dirty="0">
                <a:solidFill>
                  <a:schemeClr val="tx1"/>
                </a:solidFill>
                <a:effectLst/>
                <a:latin typeface="Arial" charset="0"/>
                <a:ea typeface="宋体" charset="-122"/>
                <a:cs typeface="+mn-cs"/>
              </a:rPr>
              <a:t> KC, </a:t>
            </a:r>
            <a:r>
              <a:rPr lang="en-US" altLang="zh-CN" sz="1200" kern="1200" dirty="0" err="1">
                <a:solidFill>
                  <a:schemeClr val="tx1"/>
                </a:solidFill>
                <a:effectLst/>
                <a:latin typeface="Arial" charset="0"/>
                <a:ea typeface="宋体" charset="-122"/>
                <a:cs typeface="+mn-cs"/>
              </a:rPr>
              <a:t>Siontis</a:t>
            </a:r>
            <a:r>
              <a:rPr lang="en-US" altLang="zh-CN" sz="1200" kern="1200" dirty="0">
                <a:solidFill>
                  <a:schemeClr val="tx1"/>
                </a:solidFill>
                <a:effectLst/>
                <a:latin typeface="Arial" charset="0"/>
                <a:ea typeface="宋体" charset="-122"/>
                <a:cs typeface="+mn-cs"/>
              </a:rPr>
              <a:t> G, </a:t>
            </a:r>
            <a:r>
              <a:rPr lang="en-US" altLang="zh-CN" sz="1200" kern="1200" dirty="0" err="1">
                <a:solidFill>
                  <a:schemeClr val="tx1"/>
                </a:solidFill>
                <a:effectLst/>
                <a:latin typeface="Arial" charset="0"/>
                <a:ea typeface="宋体" charset="-122"/>
                <a:cs typeface="+mn-cs"/>
              </a:rPr>
              <a:t>Contopoulos</a:t>
            </a:r>
            <a:r>
              <a:rPr lang="en-US" altLang="zh-CN" sz="1200" kern="1200" dirty="0">
                <a:solidFill>
                  <a:schemeClr val="tx1"/>
                </a:solidFill>
                <a:effectLst/>
                <a:latin typeface="Arial" charset="0"/>
                <a:ea typeface="宋体" charset="-122"/>
                <a:cs typeface="+mn-cs"/>
              </a:rPr>
              <a:t>-Ioannidis DG, et al. Diagnostic tests often fail to lead to changes in patient outcomes. J </a:t>
            </a:r>
            <a:r>
              <a:rPr lang="en-US" altLang="zh-CN" sz="1200" kern="1200" dirty="0" err="1">
                <a:solidFill>
                  <a:schemeClr val="tx1"/>
                </a:solidFill>
                <a:effectLst/>
                <a:latin typeface="Arial" charset="0"/>
                <a:ea typeface="宋体" charset="-122"/>
                <a:cs typeface="+mn-cs"/>
              </a:rPr>
              <a:t>Clin</a:t>
            </a:r>
            <a:r>
              <a:rPr lang="en-US" altLang="zh-CN" sz="1200" kern="1200" dirty="0">
                <a:solidFill>
                  <a:schemeClr val="tx1"/>
                </a:solidFill>
                <a:effectLst/>
                <a:latin typeface="Arial" charset="0"/>
                <a:ea typeface="宋体" charset="-122"/>
                <a:cs typeface="+mn-cs"/>
              </a:rPr>
              <a:t> Epidemiol,2014, 67(6): 612-621.</a:t>
            </a:r>
          </a:p>
          <a:p>
            <a:r>
              <a:rPr lang="zh-CN" altLang="en-US" sz="1200" kern="1200" dirty="0">
                <a:solidFill>
                  <a:schemeClr val="tx1"/>
                </a:solidFill>
                <a:effectLst/>
                <a:latin typeface="Arial" charset="0"/>
                <a:ea typeface="宋体" charset="-122"/>
                <a:cs typeface="+mn-cs"/>
              </a:rPr>
              <a:t>陳耀龍</a:t>
            </a:r>
            <a:r>
              <a:rPr lang="en-US" altLang="zh-CN" sz="1200" kern="1200" dirty="0">
                <a:solidFill>
                  <a:schemeClr val="tx1"/>
                </a:solidFill>
                <a:effectLst/>
                <a:latin typeface="Arial" charset="0"/>
                <a:ea typeface="宋体" charset="-122"/>
                <a:cs typeface="+mn-cs"/>
              </a:rPr>
              <a:t>, </a:t>
            </a:r>
            <a:r>
              <a:rPr lang="zh-CN" altLang="en-US" sz="1200" kern="1200" dirty="0">
                <a:solidFill>
                  <a:schemeClr val="tx1"/>
                </a:solidFill>
                <a:effectLst/>
                <a:latin typeface="Arial" charset="0"/>
                <a:ea typeface="宋体" charset="-122"/>
                <a:cs typeface="+mn-cs"/>
              </a:rPr>
              <a:t>姚亮</a:t>
            </a:r>
            <a:r>
              <a:rPr lang="en-US" altLang="zh-CN" sz="1200" kern="1200" dirty="0">
                <a:solidFill>
                  <a:schemeClr val="tx1"/>
                </a:solidFill>
                <a:effectLst/>
                <a:latin typeface="Arial" charset="0"/>
                <a:ea typeface="宋体" charset="-122"/>
                <a:cs typeface="+mn-cs"/>
              </a:rPr>
              <a:t>, </a:t>
            </a:r>
            <a:r>
              <a:rPr lang="zh-CN" altLang="en-US" sz="1200" kern="1200" dirty="0">
                <a:solidFill>
                  <a:schemeClr val="tx1"/>
                </a:solidFill>
                <a:effectLst/>
                <a:latin typeface="Arial" charset="0"/>
                <a:ea typeface="宋体" charset="-122"/>
                <a:cs typeface="+mn-cs"/>
              </a:rPr>
              <a:t>杜亮</a:t>
            </a:r>
            <a:r>
              <a:rPr lang="en-US" altLang="zh-CN" sz="1200" kern="1200" dirty="0">
                <a:solidFill>
                  <a:schemeClr val="tx1"/>
                </a:solidFill>
                <a:effectLst/>
                <a:latin typeface="Arial" charset="0"/>
                <a:ea typeface="宋体" charset="-122"/>
                <a:cs typeface="+mn-cs"/>
              </a:rPr>
              <a:t>, </a:t>
            </a:r>
            <a:r>
              <a:rPr lang="zh-CN" altLang="en-US" sz="1200" kern="1200" dirty="0">
                <a:solidFill>
                  <a:schemeClr val="tx1"/>
                </a:solidFill>
                <a:effectLst/>
                <a:latin typeface="Arial" charset="0"/>
                <a:ea typeface="宋体" charset="-122"/>
                <a:cs typeface="+mn-cs"/>
              </a:rPr>
              <a:t>等</a:t>
            </a:r>
            <a:r>
              <a:rPr lang="en-US" altLang="zh-CN" sz="1200" kern="1200" dirty="0">
                <a:solidFill>
                  <a:schemeClr val="tx1"/>
                </a:solidFill>
                <a:effectLst/>
                <a:latin typeface="Arial" charset="0"/>
                <a:ea typeface="宋体" charset="-122"/>
                <a:cs typeface="+mn-cs"/>
              </a:rPr>
              <a:t>. GRADE </a:t>
            </a:r>
            <a:r>
              <a:rPr lang="zh-CN" altLang="en-US" sz="1200" kern="1200" dirty="0">
                <a:solidFill>
                  <a:schemeClr val="tx1"/>
                </a:solidFill>
                <a:effectLst/>
                <a:latin typeface="Arial" charset="0"/>
                <a:ea typeface="宋体" charset="-122"/>
                <a:cs typeface="+mn-cs"/>
              </a:rPr>
              <a:t>在系統評價中應用的必要性及注意事項</a:t>
            </a:r>
            <a:r>
              <a:rPr lang="en-US" altLang="zh-CN" sz="1200" kern="1200" dirty="0">
                <a:solidFill>
                  <a:schemeClr val="tx1"/>
                </a:solidFill>
                <a:effectLst/>
                <a:latin typeface="Arial" charset="0"/>
                <a:ea typeface="宋体" charset="-122"/>
                <a:cs typeface="+mn-cs"/>
              </a:rPr>
              <a:t>. </a:t>
            </a:r>
            <a:r>
              <a:rPr lang="zh-CN" altLang="en-US" sz="1200" kern="1200" dirty="0">
                <a:solidFill>
                  <a:schemeClr val="tx1"/>
                </a:solidFill>
                <a:effectLst/>
                <a:latin typeface="Arial" charset="0"/>
                <a:ea typeface="宋体" charset="-122"/>
                <a:cs typeface="+mn-cs"/>
              </a:rPr>
              <a:t>中國循證醫學雜誌</a:t>
            </a:r>
            <a:r>
              <a:rPr lang="en-US" altLang="zh-CN" sz="1200" kern="1200" dirty="0">
                <a:solidFill>
                  <a:schemeClr val="tx1"/>
                </a:solidFill>
                <a:effectLst/>
                <a:latin typeface="Arial" charset="0"/>
                <a:ea typeface="宋体" charset="-122"/>
                <a:cs typeface="+mn-cs"/>
              </a:rPr>
              <a:t>, 2013, 13(12): 1401-1404.</a:t>
            </a:r>
          </a:p>
          <a:p>
            <a:r>
              <a:rPr lang="en-US" altLang="zh-CN" sz="1200" kern="1200" dirty="0" err="1">
                <a:solidFill>
                  <a:schemeClr val="tx1"/>
                </a:solidFill>
                <a:effectLst/>
                <a:latin typeface="Arial" charset="0"/>
                <a:ea typeface="宋体" charset="-122"/>
                <a:cs typeface="+mn-cs"/>
              </a:rPr>
              <a:t>Bossuyt</a:t>
            </a:r>
            <a:r>
              <a:rPr lang="en-US" altLang="zh-CN" sz="1200" kern="1200" dirty="0">
                <a:solidFill>
                  <a:schemeClr val="tx1"/>
                </a:solidFill>
                <a:effectLst/>
                <a:latin typeface="Arial" charset="0"/>
                <a:ea typeface="宋体" charset="-122"/>
                <a:cs typeface="+mn-cs"/>
              </a:rPr>
              <a:t> PM, </a:t>
            </a:r>
            <a:r>
              <a:rPr lang="en-US" altLang="zh-CN" sz="1200" kern="1200" dirty="0" err="1">
                <a:solidFill>
                  <a:schemeClr val="tx1"/>
                </a:solidFill>
                <a:effectLst/>
                <a:latin typeface="Arial" charset="0"/>
                <a:ea typeface="宋体" charset="-122"/>
                <a:cs typeface="+mn-cs"/>
              </a:rPr>
              <a:t>Lijmer</a:t>
            </a:r>
            <a:r>
              <a:rPr lang="en-US" altLang="zh-CN" sz="1200" kern="1200" dirty="0">
                <a:solidFill>
                  <a:schemeClr val="tx1"/>
                </a:solidFill>
                <a:effectLst/>
                <a:latin typeface="Arial" charset="0"/>
                <a:ea typeface="宋体" charset="-122"/>
                <a:cs typeface="+mn-cs"/>
              </a:rPr>
              <a:t> JG, </a:t>
            </a:r>
            <a:r>
              <a:rPr lang="en-US" altLang="zh-CN" sz="1200" kern="1200" dirty="0" err="1">
                <a:solidFill>
                  <a:schemeClr val="tx1"/>
                </a:solidFill>
                <a:effectLst/>
                <a:latin typeface="Arial" charset="0"/>
                <a:ea typeface="宋体" charset="-122"/>
                <a:cs typeface="+mn-cs"/>
              </a:rPr>
              <a:t>Mol</a:t>
            </a:r>
            <a:r>
              <a:rPr lang="en-US" altLang="zh-CN" sz="1200" kern="1200" dirty="0">
                <a:solidFill>
                  <a:schemeClr val="tx1"/>
                </a:solidFill>
                <a:effectLst/>
                <a:latin typeface="Arial" charset="0"/>
                <a:ea typeface="宋体" charset="-122"/>
                <a:cs typeface="+mn-cs"/>
              </a:rPr>
              <a:t> BW. </a:t>
            </a:r>
            <a:r>
              <a:rPr lang="en-US" altLang="zh-CN" sz="1200" kern="1200" dirty="0" err="1">
                <a:solidFill>
                  <a:schemeClr val="tx1"/>
                </a:solidFill>
                <a:effectLst/>
                <a:latin typeface="Arial" charset="0"/>
                <a:ea typeface="宋体" charset="-122"/>
                <a:cs typeface="+mn-cs"/>
              </a:rPr>
              <a:t>Randomised</a:t>
            </a:r>
            <a:r>
              <a:rPr lang="en-US" altLang="zh-CN" sz="1200" kern="1200" dirty="0">
                <a:solidFill>
                  <a:schemeClr val="tx1"/>
                </a:solidFill>
                <a:effectLst/>
                <a:latin typeface="Arial" charset="0"/>
                <a:ea typeface="宋体" charset="-122"/>
                <a:cs typeface="+mn-cs"/>
              </a:rPr>
              <a:t> comparisons of medical tests: sometimes invalid, not always </a:t>
            </a:r>
            <a:r>
              <a:rPr lang="en-US" altLang="zh-CN" sz="1200" kern="1200" dirty="0" err="1">
                <a:solidFill>
                  <a:schemeClr val="tx1"/>
                </a:solidFill>
                <a:effectLst/>
                <a:latin typeface="Arial" charset="0"/>
                <a:ea typeface="宋体" charset="-122"/>
                <a:cs typeface="+mn-cs"/>
              </a:rPr>
              <a:t>effi</a:t>
            </a:r>
            <a:r>
              <a:rPr lang="en-US" altLang="zh-CN" sz="1200" kern="1200" dirty="0">
                <a:solidFill>
                  <a:schemeClr val="tx1"/>
                </a:solidFill>
                <a:effectLst/>
                <a:latin typeface="Arial" charset="0"/>
                <a:ea typeface="宋体" charset="-122"/>
                <a:cs typeface="+mn-cs"/>
              </a:rPr>
              <a:t> </a:t>
            </a:r>
            <a:r>
              <a:rPr lang="en-US" altLang="zh-CN" sz="1200" kern="1200" dirty="0" err="1">
                <a:solidFill>
                  <a:schemeClr val="tx1"/>
                </a:solidFill>
                <a:effectLst/>
                <a:latin typeface="Arial" charset="0"/>
                <a:ea typeface="宋体" charset="-122"/>
                <a:cs typeface="+mn-cs"/>
              </a:rPr>
              <a:t>cient</a:t>
            </a:r>
            <a:r>
              <a:rPr lang="en-US" altLang="zh-CN" sz="1200" kern="1200" dirty="0">
                <a:solidFill>
                  <a:schemeClr val="tx1"/>
                </a:solidFill>
                <a:effectLst/>
                <a:latin typeface="Arial" charset="0"/>
                <a:ea typeface="宋体" charset="-122"/>
                <a:cs typeface="+mn-cs"/>
              </a:rPr>
              <a:t>. Lancet, 2000,356(9244): 1844-1847.</a:t>
            </a:r>
          </a:p>
          <a:p>
            <a:r>
              <a:rPr lang="en-US" altLang="zh-CN" sz="1200" kern="1200" dirty="0" err="1">
                <a:solidFill>
                  <a:schemeClr val="tx1"/>
                </a:solidFill>
                <a:effectLst/>
                <a:latin typeface="Arial" charset="0"/>
                <a:ea typeface="宋体" charset="-122"/>
                <a:cs typeface="+mn-cs"/>
              </a:rPr>
              <a:t>Biesheuvel</a:t>
            </a:r>
            <a:r>
              <a:rPr lang="en-US" altLang="zh-CN" sz="1200" kern="1200" dirty="0">
                <a:solidFill>
                  <a:schemeClr val="tx1"/>
                </a:solidFill>
                <a:effectLst/>
                <a:latin typeface="Arial" charset="0"/>
                <a:ea typeface="宋体" charset="-122"/>
                <a:cs typeface="+mn-cs"/>
              </a:rPr>
              <a:t> CJ, </a:t>
            </a:r>
            <a:r>
              <a:rPr lang="en-US" altLang="zh-CN" sz="1200" kern="1200" dirty="0" err="1">
                <a:solidFill>
                  <a:schemeClr val="tx1"/>
                </a:solidFill>
                <a:effectLst/>
                <a:latin typeface="Arial" charset="0"/>
                <a:ea typeface="宋体" charset="-122"/>
                <a:cs typeface="+mn-cs"/>
              </a:rPr>
              <a:t>Grobbee</a:t>
            </a:r>
            <a:r>
              <a:rPr lang="en-US" altLang="zh-CN" sz="1200" kern="1200" dirty="0">
                <a:solidFill>
                  <a:schemeClr val="tx1"/>
                </a:solidFill>
                <a:effectLst/>
                <a:latin typeface="Arial" charset="0"/>
                <a:ea typeface="宋体" charset="-122"/>
                <a:cs typeface="+mn-cs"/>
              </a:rPr>
              <a:t> DE, Moons KG. Distraction from randomization in diagnostic research. Ann </a:t>
            </a:r>
            <a:r>
              <a:rPr lang="en-US" altLang="zh-CN" sz="1200" kern="1200" dirty="0" err="1">
                <a:solidFill>
                  <a:schemeClr val="tx1"/>
                </a:solidFill>
                <a:effectLst/>
                <a:latin typeface="Arial" charset="0"/>
                <a:ea typeface="宋体" charset="-122"/>
                <a:cs typeface="+mn-cs"/>
              </a:rPr>
              <a:t>Epidemiol</a:t>
            </a:r>
            <a:r>
              <a:rPr lang="en-US" altLang="zh-CN" sz="1200" kern="1200" dirty="0">
                <a:solidFill>
                  <a:schemeClr val="tx1"/>
                </a:solidFill>
                <a:effectLst/>
                <a:latin typeface="Arial" charset="0"/>
                <a:ea typeface="宋体" charset="-122"/>
                <a:cs typeface="+mn-cs"/>
              </a:rPr>
              <a:t>, 2006, 16(7): 540-544.</a:t>
            </a:r>
          </a:p>
          <a:p>
            <a:r>
              <a:rPr lang="en-US" altLang="zh-CN" sz="1200" kern="1200" dirty="0">
                <a:solidFill>
                  <a:schemeClr val="tx1"/>
                </a:solidFill>
                <a:effectLst/>
                <a:latin typeface="Arial" charset="0"/>
                <a:ea typeface="宋体" charset="-122"/>
                <a:cs typeface="+mn-cs"/>
              </a:rPr>
              <a:t>Lord SJ, </a:t>
            </a:r>
            <a:r>
              <a:rPr lang="en-US" altLang="zh-CN" sz="1200" kern="1200" dirty="0" err="1">
                <a:solidFill>
                  <a:schemeClr val="tx1"/>
                </a:solidFill>
                <a:effectLst/>
                <a:latin typeface="Arial" charset="0"/>
                <a:ea typeface="宋体" charset="-122"/>
                <a:cs typeface="+mn-cs"/>
              </a:rPr>
              <a:t>Irwig</a:t>
            </a:r>
            <a:r>
              <a:rPr lang="en-US" altLang="zh-CN" sz="1200" kern="1200" dirty="0">
                <a:solidFill>
                  <a:schemeClr val="tx1"/>
                </a:solidFill>
                <a:effectLst/>
                <a:latin typeface="Arial" charset="0"/>
                <a:ea typeface="宋体" charset="-122"/>
                <a:cs typeface="+mn-cs"/>
              </a:rPr>
              <a:t> L, </a:t>
            </a:r>
            <a:r>
              <a:rPr lang="en-US" altLang="zh-CN" sz="1200" kern="1200" dirty="0" err="1">
                <a:solidFill>
                  <a:schemeClr val="tx1"/>
                </a:solidFill>
                <a:effectLst/>
                <a:latin typeface="Arial" charset="0"/>
                <a:ea typeface="宋体" charset="-122"/>
                <a:cs typeface="+mn-cs"/>
              </a:rPr>
              <a:t>Simes</a:t>
            </a:r>
            <a:r>
              <a:rPr lang="en-US" altLang="zh-CN" sz="1200" kern="1200" dirty="0">
                <a:solidFill>
                  <a:schemeClr val="tx1"/>
                </a:solidFill>
                <a:effectLst/>
                <a:latin typeface="Arial" charset="0"/>
                <a:ea typeface="宋体" charset="-122"/>
                <a:cs typeface="+mn-cs"/>
              </a:rPr>
              <a:t> RJ. When is measuring sensitivity and specificity </a:t>
            </a:r>
            <a:r>
              <a:rPr lang="en-US" altLang="zh-CN" sz="1200" kern="1200" dirty="0" err="1">
                <a:solidFill>
                  <a:schemeClr val="tx1"/>
                </a:solidFill>
                <a:effectLst/>
                <a:latin typeface="Arial" charset="0"/>
                <a:ea typeface="宋体" charset="-122"/>
                <a:cs typeface="+mn-cs"/>
              </a:rPr>
              <a:t>suffi</a:t>
            </a:r>
            <a:r>
              <a:rPr lang="en-US" altLang="zh-CN" sz="1200" kern="1200" dirty="0">
                <a:solidFill>
                  <a:schemeClr val="tx1"/>
                </a:solidFill>
                <a:effectLst/>
                <a:latin typeface="Arial" charset="0"/>
                <a:ea typeface="宋体" charset="-122"/>
                <a:cs typeface="+mn-cs"/>
              </a:rPr>
              <a:t> </a:t>
            </a:r>
            <a:r>
              <a:rPr lang="en-US" altLang="zh-CN" sz="1200" kern="1200" dirty="0" err="1">
                <a:solidFill>
                  <a:schemeClr val="tx1"/>
                </a:solidFill>
                <a:effectLst/>
                <a:latin typeface="Arial" charset="0"/>
                <a:ea typeface="宋体" charset="-122"/>
                <a:cs typeface="+mn-cs"/>
              </a:rPr>
              <a:t>cient</a:t>
            </a:r>
            <a:r>
              <a:rPr lang="en-US" altLang="zh-CN" sz="1200" kern="1200" dirty="0">
                <a:solidFill>
                  <a:schemeClr val="tx1"/>
                </a:solidFill>
                <a:effectLst/>
                <a:latin typeface="Arial" charset="0"/>
                <a:ea typeface="宋体" charset="-122"/>
                <a:cs typeface="+mn-cs"/>
              </a:rPr>
              <a:t> to evaluate a diagnostic test, and when do we need randomized trials? Ann Intern Med, 2006, 144(11): 850-855.</a:t>
            </a:r>
          </a:p>
          <a:p>
            <a:r>
              <a:rPr lang="en-US" altLang="zh-CN" sz="1200" kern="1200" dirty="0" err="1">
                <a:solidFill>
                  <a:schemeClr val="tx1"/>
                </a:solidFill>
                <a:effectLst/>
                <a:latin typeface="Arial" charset="0"/>
                <a:ea typeface="宋体" charset="-122"/>
                <a:cs typeface="+mn-cs"/>
              </a:rPr>
              <a:t>Carley</a:t>
            </a:r>
            <a:r>
              <a:rPr lang="en-US" altLang="zh-CN" sz="1200" kern="1200" dirty="0">
                <a:solidFill>
                  <a:schemeClr val="tx1"/>
                </a:solidFill>
                <a:effectLst/>
                <a:latin typeface="Arial" charset="0"/>
                <a:ea typeface="宋体" charset="-122"/>
                <a:cs typeface="+mn-cs"/>
              </a:rPr>
              <a:t> S, </a:t>
            </a:r>
            <a:r>
              <a:rPr lang="en-US" altLang="zh-CN" sz="1200" kern="1200" dirty="0" err="1">
                <a:solidFill>
                  <a:schemeClr val="tx1"/>
                </a:solidFill>
                <a:effectLst/>
                <a:latin typeface="Arial" charset="0"/>
                <a:ea typeface="宋体" charset="-122"/>
                <a:cs typeface="+mn-cs"/>
              </a:rPr>
              <a:t>Dosman</a:t>
            </a:r>
            <a:r>
              <a:rPr lang="en-US" altLang="zh-CN" sz="1200" kern="1200" dirty="0">
                <a:solidFill>
                  <a:schemeClr val="tx1"/>
                </a:solidFill>
                <a:effectLst/>
                <a:latin typeface="Arial" charset="0"/>
                <a:ea typeface="宋体" charset="-122"/>
                <a:cs typeface="+mn-cs"/>
              </a:rPr>
              <a:t> S, Jones SR. Simple </a:t>
            </a:r>
            <a:r>
              <a:rPr lang="en-US" altLang="zh-CN" sz="1200" kern="1200" dirty="0" err="1">
                <a:solidFill>
                  <a:schemeClr val="tx1"/>
                </a:solidFill>
                <a:effectLst/>
                <a:latin typeface="Arial" charset="0"/>
                <a:ea typeface="宋体" charset="-122"/>
                <a:cs typeface="+mn-cs"/>
              </a:rPr>
              <a:t>nomograms</a:t>
            </a:r>
            <a:r>
              <a:rPr lang="en-US" altLang="zh-CN" sz="1200" kern="1200" dirty="0">
                <a:solidFill>
                  <a:schemeClr val="tx1"/>
                </a:solidFill>
                <a:effectLst/>
                <a:latin typeface="Arial" charset="0"/>
                <a:ea typeface="宋体" charset="-122"/>
                <a:cs typeface="+mn-cs"/>
              </a:rPr>
              <a:t> to calculate sample size in diagnostic studies. </a:t>
            </a:r>
            <a:r>
              <a:rPr lang="en-US" altLang="zh-CN" sz="1200" kern="1200" dirty="0" err="1">
                <a:solidFill>
                  <a:schemeClr val="tx1"/>
                </a:solidFill>
                <a:effectLst/>
                <a:latin typeface="Arial" charset="0"/>
                <a:ea typeface="宋体" charset="-122"/>
                <a:cs typeface="+mn-cs"/>
              </a:rPr>
              <a:t>Emerg</a:t>
            </a:r>
            <a:r>
              <a:rPr lang="en-US" altLang="zh-CN" sz="1200" kern="1200" dirty="0">
                <a:solidFill>
                  <a:schemeClr val="tx1"/>
                </a:solidFill>
                <a:effectLst/>
                <a:latin typeface="Arial" charset="0"/>
                <a:ea typeface="宋体" charset="-122"/>
                <a:cs typeface="+mn-cs"/>
              </a:rPr>
              <a:t> Med J, 2005, 22(3): 180-181.</a:t>
            </a:r>
            <a:endParaRPr lang="zh-CN" altLang="zh-CN" sz="1200" kern="1200" dirty="0">
              <a:solidFill>
                <a:schemeClr val="tx1"/>
              </a:solidFill>
              <a:effectLst/>
              <a:latin typeface="Arial" charset="0"/>
              <a:ea typeface="宋体" charset="-122"/>
              <a:cs typeface="+mn-cs"/>
            </a:endParaRPr>
          </a:p>
          <a:p>
            <a:r>
              <a:rPr lang="en-US" altLang="zh-CN" sz="1200" kern="1200" dirty="0">
                <a:solidFill>
                  <a:schemeClr val="tx1"/>
                </a:solidFill>
                <a:effectLst/>
                <a:latin typeface="Arial" charset="0"/>
                <a:ea typeface="宋体" charset="-122"/>
                <a:cs typeface="+mn-cs"/>
              </a:rPr>
              <a:t>Van </a:t>
            </a:r>
            <a:r>
              <a:rPr lang="en-US" altLang="zh-CN" sz="1200" kern="1200" dirty="0" err="1">
                <a:solidFill>
                  <a:schemeClr val="tx1"/>
                </a:solidFill>
                <a:effectLst/>
                <a:latin typeface="Arial" charset="0"/>
                <a:ea typeface="宋体" charset="-122"/>
                <a:cs typeface="+mn-cs"/>
              </a:rPr>
              <a:t>Enst</a:t>
            </a:r>
            <a:r>
              <a:rPr lang="en-US" altLang="zh-CN" sz="1200" kern="1200" dirty="0">
                <a:solidFill>
                  <a:schemeClr val="tx1"/>
                </a:solidFill>
                <a:effectLst/>
                <a:latin typeface="Arial" charset="0"/>
                <a:ea typeface="宋体" charset="-122"/>
                <a:cs typeface="+mn-cs"/>
              </a:rPr>
              <a:t> WA, </a:t>
            </a:r>
            <a:r>
              <a:rPr lang="en-US" altLang="zh-CN" sz="1200" kern="1200" dirty="0" err="1">
                <a:solidFill>
                  <a:schemeClr val="tx1"/>
                </a:solidFill>
                <a:effectLst/>
                <a:latin typeface="Arial" charset="0"/>
                <a:ea typeface="宋体" charset="-122"/>
                <a:cs typeface="+mn-cs"/>
              </a:rPr>
              <a:t>Ochodo</a:t>
            </a:r>
            <a:r>
              <a:rPr lang="en-US" altLang="zh-CN" sz="1200" kern="1200" dirty="0">
                <a:solidFill>
                  <a:schemeClr val="tx1"/>
                </a:solidFill>
                <a:effectLst/>
                <a:latin typeface="Arial" charset="0"/>
                <a:ea typeface="宋体" charset="-122"/>
                <a:cs typeface="+mn-cs"/>
              </a:rPr>
              <a:t> E, </a:t>
            </a:r>
            <a:r>
              <a:rPr lang="en-US" altLang="zh-CN" sz="1200" kern="1200" dirty="0" err="1">
                <a:solidFill>
                  <a:schemeClr val="tx1"/>
                </a:solidFill>
                <a:effectLst/>
                <a:latin typeface="Arial" charset="0"/>
                <a:ea typeface="宋体" charset="-122"/>
                <a:cs typeface="+mn-cs"/>
              </a:rPr>
              <a:t>Scholten</a:t>
            </a:r>
            <a:r>
              <a:rPr lang="en-US" altLang="zh-CN" sz="1200" kern="1200" dirty="0">
                <a:solidFill>
                  <a:schemeClr val="tx1"/>
                </a:solidFill>
                <a:effectLst/>
                <a:latin typeface="Arial" charset="0"/>
                <a:ea typeface="宋体" charset="-122"/>
                <a:cs typeface="+mn-cs"/>
              </a:rPr>
              <a:t> RJ, et al. Investigation of publication bias in meta-analyses of diagnostic test accuracy: a </a:t>
            </a:r>
            <a:r>
              <a:rPr lang="en-US" altLang="zh-CN" sz="1200" kern="1200" dirty="0" err="1">
                <a:solidFill>
                  <a:schemeClr val="tx1"/>
                </a:solidFill>
                <a:effectLst/>
                <a:latin typeface="Arial" charset="0"/>
                <a:ea typeface="宋体" charset="-122"/>
                <a:cs typeface="+mn-cs"/>
              </a:rPr>
              <a:t>metaepidemiological</a:t>
            </a:r>
            <a:r>
              <a:rPr lang="en-US" altLang="zh-CN" sz="1200" kern="1200" dirty="0">
                <a:solidFill>
                  <a:schemeClr val="tx1"/>
                </a:solidFill>
                <a:effectLst/>
                <a:latin typeface="Arial" charset="0"/>
                <a:ea typeface="宋体" charset="-122"/>
                <a:cs typeface="+mn-cs"/>
              </a:rPr>
              <a:t> study. BMC Med Res </a:t>
            </a:r>
            <a:r>
              <a:rPr lang="en-US" altLang="zh-CN" sz="1200" kern="1200" dirty="0" err="1">
                <a:solidFill>
                  <a:schemeClr val="tx1"/>
                </a:solidFill>
                <a:effectLst/>
                <a:latin typeface="Arial" charset="0"/>
                <a:ea typeface="宋体" charset="-122"/>
                <a:cs typeface="+mn-cs"/>
              </a:rPr>
              <a:t>Methodol</a:t>
            </a:r>
            <a:r>
              <a:rPr lang="en-US" altLang="zh-CN" sz="1200" kern="1200" dirty="0">
                <a:solidFill>
                  <a:schemeClr val="tx1"/>
                </a:solidFill>
                <a:effectLst/>
                <a:latin typeface="Arial" charset="0"/>
                <a:ea typeface="宋体" charset="-122"/>
                <a:cs typeface="+mn-cs"/>
              </a:rPr>
              <a:t>, 2014, 14(1): 70.</a:t>
            </a:r>
            <a:endParaRPr lang="zh-CN" altLang="zh-CN" sz="1200" kern="1200" dirty="0">
              <a:solidFill>
                <a:schemeClr val="tx1"/>
              </a:solidFill>
              <a:effectLst/>
              <a:latin typeface="Arial" charset="0"/>
              <a:ea typeface="宋体" charset="-122"/>
              <a:cs typeface="+mn-cs"/>
            </a:endParaRPr>
          </a:p>
          <a:p>
            <a:r>
              <a:rPr lang="en-US" altLang="zh-CN" sz="1200" kern="1200" dirty="0" err="1">
                <a:solidFill>
                  <a:schemeClr val="tx1"/>
                </a:solidFill>
                <a:effectLst/>
                <a:latin typeface="Arial" charset="0"/>
                <a:ea typeface="宋体" charset="-122"/>
                <a:cs typeface="+mn-cs"/>
              </a:rPr>
              <a:t>Deeks</a:t>
            </a:r>
            <a:r>
              <a:rPr lang="en-US" altLang="zh-CN" sz="1200" kern="1200" dirty="0">
                <a:solidFill>
                  <a:schemeClr val="tx1"/>
                </a:solidFill>
                <a:effectLst/>
                <a:latin typeface="Arial" charset="0"/>
                <a:ea typeface="宋体" charset="-122"/>
                <a:cs typeface="+mn-cs"/>
              </a:rPr>
              <a:t> JJ, </a:t>
            </a:r>
            <a:r>
              <a:rPr lang="en-US" altLang="zh-CN" sz="1200" kern="1200" dirty="0" err="1">
                <a:solidFill>
                  <a:schemeClr val="tx1"/>
                </a:solidFill>
                <a:effectLst/>
                <a:latin typeface="Arial" charset="0"/>
                <a:ea typeface="宋体" charset="-122"/>
                <a:cs typeface="+mn-cs"/>
              </a:rPr>
              <a:t>Macaskill</a:t>
            </a:r>
            <a:r>
              <a:rPr lang="en-US" altLang="zh-CN" sz="1200" kern="1200" dirty="0">
                <a:solidFill>
                  <a:schemeClr val="tx1"/>
                </a:solidFill>
                <a:effectLst/>
                <a:latin typeface="Arial" charset="0"/>
                <a:ea typeface="宋体" charset="-122"/>
                <a:cs typeface="+mn-cs"/>
              </a:rPr>
              <a:t> P, </a:t>
            </a:r>
            <a:r>
              <a:rPr lang="en-US" altLang="zh-CN" sz="1200" kern="1200" dirty="0" err="1">
                <a:solidFill>
                  <a:schemeClr val="tx1"/>
                </a:solidFill>
                <a:effectLst/>
                <a:latin typeface="Arial" charset="0"/>
                <a:ea typeface="宋体" charset="-122"/>
                <a:cs typeface="+mn-cs"/>
              </a:rPr>
              <a:t>Irwig</a:t>
            </a:r>
            <a:r>
              <a:rPr lang="en-US" altLang="zh-CN" sz="1200" kern="1200" dirty="0">
                <a:solidFill>
                  <a:schemeClr val="tx1"/>
                </a:solidFill>
                <a:effectLst/>
                <a:latin typeface="Arial" charset="0"/>
                <a:ea typeface="宋体" charset="-122"/>
                <a:cs typeface="+mn-cs"/>
              </a:rPr>
              <a:t> L: The performance of tests of publication bias and other sample size </a:t>
            </a:r>
            <a:r>
              <a:rPr lang="en-US" altLang="zh-CN" sz="1200" kern="1200" dirty="0" err="1">
                <a:solidFill>
                  <a:schemeClr val="tx1"/>
                </a:solidFill>
                <a:effectLst/>
                <a:latin typeface="Arial" charset="0"/>
                <a:ea typeface="宋体" charset="-122"/>
                <a:cs typeface="+mn-cs"/>
              </a:rPr>
              <a:t>eff</a:t>
            </a:r>
            <a:r>
              <a:rPr lang="en-US" altLang="zh-CN" sz="1200" kern="1200" dirty="0">
                <a:solidFill>
                  <a:schemeClr val="tx1"/>
                </a:solidFill>
                <a:effectLst/>
                <a:latin typeface="Arial" charset="0"/>
                <a:ea typeface="宋体" charset="-122"/>
                <a:cs typeface="+mn-cs"/>
              </a:rPr>
              <a:t> </a:t>
            </a:r>
            <a:r>
              <a:rPr lang="en-US" altLang="zh-CN" sz="1200" kern="1200" dirty="0" err="1">
                <a:solidFill>
                  <a:schemeClr val="tx1"/>
                </a:solidFill>
                <a:effectLst/>
                <a:latin typeface="Arial" charset="0"/>
                <a:ea typeface="宋体" charset="-122"/>
                <a:cs typeface="+mn-cs"/>
              </a:rPr>
              <a:t>ects</a:t>
            </a:r>
            <a:r>
              <a:rPr lang="en-US" altLang="zh-CN" sz="1200" kern="1200" dirty="0">
                <a:solidFill>
                  <a:schemeClr val="tx1"/>
                </a:solidFill>
                <a:effectLst/>
                <a:latin typeface="Arial" charset="0"/>
                <a:ea typeface="宋体" charset="-122"/>
                <a:cs typeface="+mn-cs"/>
              </a:rPr>
              <a:t> in systematic reviews of diagnostic test accuracy was assessed. J </a:t>
            </a:r>
            <a:r>
              <a:rPr lang="en-US" altLang="zh-CN" sz="1200" kern="1200" dirty="0" err="1">
                <a:solidFill>
                  <a:schemeClr val="tx1"/>
                </a:solidFill>
                <a:effectLst/>
                <a:latin typeface="Arial" charset="0"/>
                <a:ea typeface="宋体" charset="-122"/>
                <a:cs typeface="+mn-cs"/>
              </a:rPr>
              <a:t>Clin</a:t>
            </a:r>
            <a:r>
              <a:rPr lang="en-US" altLang="zh-CN" sz="1200" kern="1200" dirty="0">
                <a:solidFill>
                  <a:schemeClr val="tx1"/>
                </a:solidFill>
                <a:effectLst/>
                <a:latin typeface="Arial" charset="0"/>
                <a:ea typeface="宋体" charset="-122"/>
                <a:cs typeface="+mn-cs"/>
              </a:rPr>
              <a:t> </a:t>
            </a:r>
            <a:r>
              <a:rPr lang="en-US" altLang="zh-CN" sz="1200" kern="1200" dirty="0" err="1">
                <a:solidFill>
                  <a:schemeClr val="tx1"/>
                </a:solidFill>
                <a:effectLst/>
                <a:latin typeface="Arial" charset="0"/>
                <a:ea typeface="宋体" charset="-122"/>
                <a:cs typeface="+mn-cs"/>
              </a:rPr>
              <a:t>Epidemiol</a:t>
            </a:r>
            <a:r>
              <a:rPr lang="en-US" altLang="zh-CN" sz="1200" kern="1200" dirty="0">
                <a:solidFill>
                  <a:schemeClr val="tx1"/>
                </a:solidFill>
                <a:effectLst/>
                <a:latin typeface="Arial" charset="0"/>
                <a:ea typeface="宋体" charset="-122"/>
                <a:cs typeface="+mn-cs"/>
              </a:rPr>
              <a:t>, 2005, 58(9): 882-893.</a:t>
            </a:r>
            <a:endParaRPr lang="zh-CN" altLang="zh-CN" sz="1200" kern="1200" dirty="0">
              <a:solidFill>
                <a:schemeClr val="tx1"/>
              </a:solidFill>
              <a:effectLst/>
              <a:latin typeface="Arial" charset="0"/>
              <a:ea typeface="宋体" charset="-122"/>
              <a:cs typeface="+mn-cs"/>
            </a:endParaRPr>
          </a:p>
          <a:p>
            <a:r>
              <a:rPr lang="zh-CN" altLang="zh-CN" sz="1200" kern="1200" dirty="0">
                <a:solidFill>
                  <a:schemeClr val="tx1"/>
                </a:solidFill>
                <a:effectLst/>
                <a:latin typeface="Arial" charset="0"/>
                <a:ea typeface="宋体" charset="-122"/>
                <a:cs typeface="+mn-cs"/>
              </a:rPr>
              <a:t>楊書</a:t>
            </a:r>
            <a:r>
              <a:rPr lang="en-US" altLang="zh-CN" sz="1200" kern="1200" dirty="0">
                <a:solidFill>
                  <a:schemeClr val="tx1"/>
                </a:solidFill>
                <a:effectLst/>
                <a:latin typeface="Arial" charset="0"/>
                <a:ea typeface="宋体" charset="-122"/>
                <a:cs typeface="+mn-cs"/>
              </a:rPr>
              <a:t>, </a:t>
            </a:r>
            <a:r>
              <a:rPr lang="zh-CN" altLang="zh-CN" sz="1200" kern="1200" dirty="0">
                <a:solidFill>
                  <a:schemeClr val="tx1"/>
                </a:solidFill>
                <a:effectLst/>
                <a:latin typeface="Arial" charset="0"/>
                <a:ea typeface="宋体" charset="-122"/>
                <a:cs typeface="+mn-cs"/>
              </a:rPr>
              <a:t>李婷婷</a:t>
            </a:r>
            <a:r>
              <a:rPr lang="en-US" altLang="zh-CN" sz="1200" kern="1200" dirty="0">
                <a:solidFill>
                  <a:schemeClr val="tx1"/>
                </a:solidFill>
                <a:effectLst/>
                <a:latin typeface="Arial" charset="0"/>
                <a:ea typeface="宋体" charset="-122"/>
                <a:cs typeface="+mn-cs"/>
              </a:rPr>
              <a:t>, </a:t>
            </a:r>
            <a:r>
              <a:rPr lang="zh-CN" altLang="zh-CN" sz="1200" kern="1200" dirty="0">
                <a:solidFill>
                  <a:schemeClr val="tx1"/>
                </a:solidFill>
                <a:effectLst/>
                <a:latin typeface="Arial" charset="0"/>
                <a:ea typeface="宋体" charset="-122"/>
                <a:cs typeface="+mn-cs"/>
              </a:rPr>
              <a:t>劉新</a:t>
            </a:r>
            <a:r>
              <a:rPr lang="en-US" altLang="zh-CN" sz="1200" kern="1200" dirty="0">
                <a:solidFill>
                  <a:schemeClr val="tx1"/>
                </a:solidFill>
                <a:effectLst/>
                <a:latin typeface="Arial" charset="0"/>
                <a:ea typeface="宋体" charset="-122"/>
                <a:cs typeface="+mn-cs"/>
              </a:rPr>
              <a:t>. </a:t>
            </a:r>
            <a:r>
              <a:rPr lang="zh-CN" altLang="zh-CN" sz="1200" kern="1200" dirty="0">
                <a:solidFill>
                  <a:schemeClr val="tx1"/>
                </a:solidFill>
                <a:effectLst/>
                <a:latin typeface="Arial" charset="0"/>
                <a:ea typeface="宋体" charset="-122"/>
                <a:cs typeface="+mn-cs"/>
              </a:rPr>
              <a:t>應用漏斗圖識別發表性偏倚的效率研究</a:t>
            </a:r>
            <a:r>
              <a:rPr lang="en-US" altLang="zh-CN" sz="1200" kern="1200" dirty="0">
                <a:solidFill>
                  <a:schemeClr val="tx1"/>
                </a:solidFill>
                <a:effectLst/>
                <a:latin typeface="Arial" charset="0"/>
                <a:ea typeface="宋体" charset="-122"/>
                <a:cs typeface="+mn-cs"/>
              </a:rPr>
              <a:t>. </a:t>
            </a:r>
            <a:r>
              <a:rPr lang="zh-CN" altLang="zh-CN" sz="1200" kern="1200" dirty="0">
                <a:solidFill>
                  <a:schemeClr val="tx1"/>
                </a:solidFill>
                <a:effectLst/>
                <a:latin typeface="Arial" charset="0"/>
                <a:ea typeface="宋体" charset="-122"/>
                <a:cs typeface="+mn-cs"/>
              </a:rPr>
              <a:t>成都醫學院學報</a:t>
            </a:r>
            <a:r>
              <a:rPr lang="en-US" altLang="zh-CN" sz="1200" kern="1200" dirty="0">
                <a:solidFill>
                  <a:schemeClr val="tx1"/>
                </a:solidFill>
                <a:effectLst/>
                <a:latin typeface="Arial" charset="0"/>
                <a:ea typeface="宋体" charset="-122"/>
                <a:cs typeface="+mn-cs"/>
              </a:rPr>
              <a:t>, 2007, 2(1): 33-34.</a:t>
            </a:r>
            <a:endParaRPr lang="zh-CN" altLang="zh-CN" sz="1200" kern="1200" dirty="0">
              <a:solidFill>
                <a:schemeClr val="tx1"/>
              </a:solidFill>
              <a:effectLst/>
              <a:latin typeface="Arial" charset="0"/>
              <a:ea typeface="宋体" charset="-122"/>
              <a:cs typeface="+mn-cs"/>
            </a:endParaRPr>
          </a:p>
          <a:p>
            <a:r>
              <a:rPr lang="en-US" altLang="zh-CN" sz="1200" kern="1200" dirty="0" err="1">
                <a:solidFill>
                  <a:schemeClr val="tx1"/>
                </a:solidFill>
                <a:effectLst/>
                <a:latin typeface="Arial" charset="0"/>
                <a:ea typeface="宋体" charset="-122"/>
                <a:cs typeface="+mn-cs"/>
              </a:rPr>
              <a:t>Lasser</a:t>
            </a:r>
            <a:r>
              <a:rPr lang="en-US" altLang="zh-CN" sz="1200" kern="1200" dirty="0">
                <a:solidFill>
                  <a:schemeClr val="tx1"/>
                </a:solidFill>
                <a:effectLst/>
                <a:latin typeface="Arial" charset="0"/>
                <a:ea typeface="宋体" charset="-122"/>
                <a:cs typeface="+mn-cs"/>
              </a:rPr>
              <a:t> KE, Allen PD, </a:t>
            </a:r>
            <a:r>
              <a:rPr lang="en-US" altLang="zh-CN" sz="1200" kern="1200" dirty="0" err="1">
                <a:solidFill>
                  <a:schemeClr val="tx1"/>
                </a:solidFill>
                <a:effectLst/>
                <a:latin typeface="Arial" charset="0"/>
                <a:ea typeface="宋体" charset="-122"/>
                <a:cs typeface="+mn-cs"/>
              </a:rPr>
              <a:t>Woolhandler</a:t>
            </a:r>
            <a:r>
              <a:rPr lang="en-US" altLang="zh-CN" sz="1200" kern="1200" dirty="0">
                <a:solidFill>
                  <a:schemeClr val="tx1"/>
                </a:solidFill>
                <a:effectLst/>
                <a:latin typeface="Arial" charset="0"/>
                <a:ea typeface="宋体" charset="-122"/>
                <a:cs typeface="+mn-cs"/>
              </a:rPr>
              <a:t> SJ, et al. Timing of new black box warnings and withdrawals for prescription medications. JAMA,2002, 287(17): 2215-2220.</a:t>
            </a:r>
            <a:endParaRPr lang="zh-CN" altLang="zh-CN" sz="1200" kern="1200" dirty="0">
              <a:solidFill>
                <a:schemeClr val="tx1"/>
              </a:solidFill>
              <a:effectLst/>
              <a:latin typeface="Arial" charset="0"/>
              <a:ea typeface="宋体" charset="-122"/>
              <a:cs typeface="+mn-cs"/>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5</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rPr>
              <a:t>www.gradeworkinggroup.org</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6</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rPr>
              <a:t>www.gradeworkinggroup.org</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7</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rPr>
              <a:t>www.gradeworkinggroup.org</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8</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rPr>
              <a:t>www.gradeworkinggroup.org</a:t>
            </a:r>
          </a:p>
          <a:p>
            <a:r>
              <a:rPr lang="zh-CN" altLang="zh-CN" sz="1200" kern="1200" dirty="0">
                <a:solidFill>
                  <a:schemeClr val="tx1"/>
                </a:solidFill>
                <a:effectLst/>
                <a:latin typeface="Arial" charset="0"/>
                <a:ea typeface="宋体" charset="-122"/>
                <a:cs typeface="+mn-cs"/>
              </a:rPr>
              <a:t>如果隨機對照試驗</a:t>
            </a:r>
            <a:r>
              <a:rPr lang="en-US" altLang="zh-CN" sz="1200" kern="1200" dirty="0">
                <a:solidFill>
                  <a:schemeClr val="tx1"/>
                </a:solidFill>
                <a:effectLst/>
                <a:latin typeface="Arial" charset="0"/>
                <a:ea typeface="宋体" charset="-122"/>
                <a:cs typeface="+mn-cs"/>
              </a:rPr>
              <a:t>(RCT)</a:t>
            </a:r>
            <a:r>
              <a:rPr lang="zh-CN" altLang="zh-CN" sz="1200" kern="1200" dirty="0">
                <a:solidFill>
                  <a:schemeClr val="tx1"/>
                </a:solidFill>
                <a:effectLst/>
                <a:latin typeface="Arial" charset="0"/>
                <a:ea typeface="宋体" charset="-122"/>
                <a:cs typeface="+mn-cs"/>
              </a:rPr>
              <a:t>和觀察性研究在設計或實施上存在缺陷，則可引起誤導性結果的額外風險（也有稱為</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內部有效性</a:t>
            </a:r>
            <a:r>
              <a:rPr lang="zh-CN" altLang="en-US" sz="1200" kern="1200" dirty="0">
                <a:solidFill>
                  <a:schemeClr val="tx1"/>
                </a:solidFill>
                <a:effectLst/>
                <a:latin typeface="Arial" charset="0"/>
                <a:ea typeface="宋体" charset="-122"/>
                <a:cs typeface="+mn-cs"/>
              </a:rPr>
              <a:t>」</a:t>
            </a:r>
            <a:r>
              <a:rPr lang="zh-CN" altLang="zh-CN" sz="1200" kern="1200" dirty="0">
                <a:solidFill>
                  <a:schemeClr val="tx1"/>
                </a:solidFill>
                <a:effectLst/>
                <a:latin typeface="Arial" charset="0"/>
                <a:ea typeface="宋体" charset="-122"/>
                <a:cs typeface="+mn-cs"/>
              </a:rPr>
              <a:t>），即研究的局限性或偏倚風險。</a:t>
            </a:r>
          </a:p>
          <a:p>
            <a:r>
              <a:rPr lang="en-US" altLang="zh-CN" sz="1200" kern="1200" dirty="0">
                <a:solidFill>
                  <a:schemeClr val="tx1"/>
                </a:solidFill>
                <a:effectLst/>
                <a:latin typeface="Arial" charset="0"/>
                <a:ea typeface="宋体" charset="-122"/>
                <a:cs typeface="+mn-cs"/>
              </a:rPr>
              <a:t> </a:t>
            </a:r>
            <a:endParaRPr lang="zh-CN" altLang="zh-CN" sz="1200" kern="1200" dirty="0">
              <a:solidFill>
                <a:schemeClr val="tx1"/>
              </a:solidFill>
              <a:effectLst/>
              <a:latin typeface="Arial" charset="0"/>
              <a:ea typeface="宋体" charset="-122"/>
              <a:cs typeface="+mn-cs"/>
            </a:endParaRPr>
          </a:p>
          <a:p>
            <a:r>
              <a:rPr lang="zh-CN" altLang="zh-CN" sz="1200" kern="1200" dirty="0">
                <a:solidFill>
                  <a:schemeClr val="tx1"/>
                </a:solidFill>
                <a:effectLst/>
                <a:latin typeface="Arial" charset="0"/>
                <a:ea typeface="宋体" charset="-122"/>
                <a:cs typeface="+mn-cs"/>
              </a:rPr>
              <a:t>常影響</a:t>
            </a:r>
            <a:r>
              <a:rPr lang="en-US" altLang="zh-CN" sz="1200" kern="1200" dirty="0">
                <a:solidFill>
                  <a:schemeClr val="tx1"/>
                </a:solidFill>
                <a:effectLst/>
                <a:latin typeface="Arial" charset="0"/>
                <a:ea typeface="宋体" charset="-122"/>
                <a:cs typeface="+mn-cs"/>
              </a:rPr>
              <a:t>RCT </a:t>
            </a:r>
            <a:r>
              <a:rPr lang="zh-CN" altLang="zh-CN" sz="1200" kern="1200" dirty="0">
                <a:solidFill>
                  <a:schemeClr val="tx1"/>
                </a:solidFill>
                <a:effectLst/>
                <a:latin typeface="Arial" charset="0"/>
                <a:ea typeface="宋体" charset="-122"/>
                <a:cs typeface="+mn-cs"/>
              </a:rPr>
              <a:t>偏倚風險的有關問題，讀者可參考許多權威論述（見表</a:t>
            </a:r>
            <a:r>
              <a:rPr lang="en-US" altLang="zh-CN" sz="1200" kern="1200" dirty="0">
                <a:solidFill>
                  <a:schemeClr val="tx1"/>
                </a:solidFill>
                <a:effectLst/>
                <a:latin typeface="Arial" charset="0"/>
                <a:ea typeface="宋体" charset="-122"/>
                <a:cs typeface="+mn-cs"/>
              </a:rPr>
              <a:t>1</a:t>
            </a:r>
            <a:r>
              <a:rPr lang="zh-CN" altLang="zh-CN" sz="1200" kern="1200" dirty="0">
                <a:solidFill>
                  <a:schemeClr val="tx1"/>
                </a:solidFill>
                <a:effectLst/>
                <a:latin typeface="Arial" charset="0"/>
                <a:ea typeface="宋体" charset="-122"/>
                <a:cs typeface="+mn-cs"/>
              </a:rPr>
              <a:t>）。其中兩點與</a:t>
            </a:r>
            <a:r>
              <a:rPr lang="en-US" altLang="zh-CN" sz="1200" kern="1200" dirty="0">
                <a:solidFill>
                  <a:schemeClr val="tx1"/>
                </a:solidFill>
                <a:effectLst/>
                <a:latin typeface="Arial" charset="0"/>
                <a:ea typeface="宋体" charset="-122"/>
                <a:cs typeface="+mn-cs"/>
              </a:rPr>
              <a:t>GRADE </a:t>
            </a:r>
            <a:r>
              <a:rPr lang="zh-CN" altLang="zh-CN" sz="1200" kern="1200" dirty="0">
                <a:solidFill>
                  <a:schemeClr val="tx1"/>
                </a:solidFill>
                <a:effectLst/>
                <a:latin typeface="Arial" charset="0"/>
                <a:ea typeface="宋体" charset="-122"/>
                <a:cs typeface="+mn-cs"/>
              </a:rPr>
              <a:t>構想很相符，包括關注結果的特異性（如對偏倚風險的關注不是單個研究，而是單個結果，且單個試驗或一系列試驗的不同結果間品質可能存在差異）。我們尤其強調表</a:t>
            </a:r>
            <a:r>
              <a:rPr lang="en-US" altLang="zh-CN" sz="1200" kern="1200" dirty="0">
                <a:solidFill>
                  <a:schemeClr val="tx1"/>
                </a:solidFill>
                <a:effectLst/>
                <a:latin typeface="Arial" charset="0"/>
                <a:ea typeface="宋体" charset="-122"/>
                <a:cs typeface="+mn-cs"/>
              </a:rPr>
              <a:t>1 </a:t>
            </a:r>
            <a:r>
              <a:rPr lang="zh-CN" altLang="zh-CN" sz="1200" kern="1200" dirty="0">
                <a:solidFill>
                  <a:schemeClr val="tx1"/>
                </a:solidFill>
                <a:effectLst/>
                <a:latin typeface="Arial" charset="0"/>
                <a:ea typeface="宋体" charset="-122"/>
                <a:cs typeface="+mn-cs"/>
              </a:rPr>
              <a:t>中的</a:t>
            </a:r>
            <a:r>
              <a:rPr lang="en-US" altLang="zh-CN" sz="1200" kern="1200" dirty="0">
                <a:solidFill>
                  <a:schemeClr val="tx1"/>
                </a:solidFill>
                <a:effectLst/>
                <a:latin typeface="Arial" charset="0"/>
                <a:ea typeface="宋体" charset="-122"/>
                <a:cs typeface="+mn-cs"/>
              </a:rPr>
              <a:t>3 </a:t>
            </a:r>
            <a:r>
              <a:rPr lang="zh-CN" altLang="zh-CN" sz="1200" kern="1200" dirty="0">
                <a:solidFill>
                  <a:schemeClr val="tx1"/>
                </a:solidFill>
                <a:effectLst/>
                <a:latin typeface="Arial" charset="0"/>
                <a:ea typeface="宋体" charset="-122"/>
                <a:cs typeface="+mn-cs"/>
              </a:rPr>
              <a:t>個標準：第一個標準即因獲益而早期終止試驗，最近才認識到該標準的重要性。第二個標準即選擇性報告結果，近來也有證據顯示</a:t>
            </a:r>
            <a:r>
              <a:rPr lang="en-US" altLang="zh-CN" sz="1200" kern="1200" dirty="0">
                <a:solidFill>
                  <a:schemeClr val="tx1"/>
                </a:solidFill>
                <a:effectLst/>
                <a:latin typeface="Arial" charset="0"/>
                <a:ea typeface="宋体" charset="-122"/>
                <a:cs typeface="+mn-cs"/>
              </a:rPr>
              <a:t>[3,4]</a:t>
            </a:r>
            <a:r>
              <a:rPr lang="zh-CN" altLang="zh-CN" sz="1200" kern="1200" dirty="0">
                <a:solidFill>
                  <a:schemeClr val="tx1"/>
                </a:solidFill>
                <a:effectLst/>
                <a:latin typeface="Arial" charset="0"/>
                <a:ea typeface="宋体" charset="-122"/>
                <a:cs typeface="+mn-cs"/>
              </a:rPr>
              <a:t>。而且，如何定位選擇性報告結果屬於哪類偏倚令人困惑。有學者可能直覺地認為應將其歸為發表偏倚，而不是單個研究內的偏倚風險問題。最後，我們強調失訪，因其常被誤解。但此前我們注意到另一個問題。近來的證據表明，與未實施盲法和未進行分配隱藏有關的偏倚在主觀結果的試驗中可能更大</a:t>
            </a:r>
            <a:r>
              <a:rPr lang="en-US" altLang="zh-CN" sz="1200" kern="1200" dirty="0">
                <a:solidFill>
                  <a:schemeClr val="tx1"/>
                </a:solidFill>
                <a:effectLst/>
                <a:latin typeface="Arial" charset="0"/>
                <a:ea typeface="宋体" charset="-122"/>
                <a:cs typeface="+mn-cs"/>
              </a:rPr>
              <a:t>[5]</a:t>
            </a:r>
            <a:r>
              <a:rPr lang="zh-CN" altLang="zh-CN" sz="1200" kern="1200" dirty="0">
                <a:solidFill>
                  <a:schemeClr val="tx1"/>
                </a:solidFill>
                <a:effectLst/>
                <a:latin typeface="Arial" charset="0"/>
                <a:ea typeface="宋体" charset="-122"/>
                <a:cs typeface="+mn-cs"/>
              </a:rPr>
              <a:t>。系統評價員和指南制定者在因偏倚風險而作出降低證據品質的決策時應考慮此證據。</a:t>
            </a:r>
          </a:p>
          <a:p>
            <a:r>
              <a:rPr lang="en-US" altLang="zh-CN" sz="1200" kern="1200" dirty="0">
                <a:solidFill>
                  <a:schemeClr val="tx1"/>
                </a:solidFill>
                <a:effectLst/>
                <a:latin typeface="Arial" charset="0"/>
                <a:ea typeface="宋体" charset="-122"/>
                <a:cs typeface="+mn-cs"/>
              </a:rPr>
              <a:t> </a:t>
            </a:r>
            <a:endParaRPr lang="zh-CN" altLang="zh-CN" sz="1200" kern="1200" dirty="0">
              <a:solidFill>
                <a:schemeClr val="tx1"/>
              </a:solidFill>
              <a:effectLst/>
              <a:latin typeface="Arial" charset="0"/>
              <a:ea typeface="宋体" charset="-122"/>
              <a:cs typeface="+mn-cs"/>
            </a:endParaRPr>
          </a:p>
          <a:p>
            <a:r>
              <a:rPr lang="zh-CN" altLang="zh-CN" sz="1200" kern="1200" dirty="0">
                <a:solidFill>
                  <a:schemeClr val="tx1"/>
                </a:solidFill>
                <a:effectLst/>
                <a:latin typeface="Arial" charset="0"/>
                <a:ea typeface="宋体" charset="-122"/>
                <a:cs typeface="+mn-cs"/>
              </a:rPr>
              <a:t>與其他大量方法一樣，</a:t>
            </a:r>
            <a:r>
              <a:rPr lang="en-US" altLang="zh-CN" sz="1200" kern="1200" dirty="0">
                <a:solidFill>
                  <a:schemeClr val="tx1"/>
                </a:solidFill>
                <a:effectLst/>
                <a:latin typeface="Arial" charset="0"/>
                <a:ea typeface="宋体" charset="-122"/>
                <a:cs typeface="+mn-cs"/>
              </a:rPr>
              <a:t>GRADE </a:t>
            </a:r>
            <a:r>
              <a:rPr lang="zh-CN" altLang="zh-CN" sz="1200" kern="1200" dirty="0">
                <a:solidFill>
                  <a:schemeClr val="tx1"/>
                </a:solidFill>
                <a:effectLst/>
                <a:latin typeface="Arial" charset="0"/>
                <a:ea typeface="宋体" charset="-122"/>
                <a:cs typeface="+mn-cs"/>
              </a:rPr>
              <a:t>方法評估偏倚風險有兩個基本的局限性。首先，支持這一標準的經驗證據有限——欲展示符合與不符合特定標準研究的系統差異這樣的嘗試得到了不一致的結果。其次，標準的相對權重尚不確定。</a:t>
            </a:r>
            <a:r>
              <a:rPr lang="en-US" altLang="zh-CN" sz="1200" kern="1200" dirty="0">
                <a:solidFill>
                  <a:schemeClr val="tx1"/>
                </a:solidFill>
                <a:effectLst/>
                <a:latin typeface="Arial" charset="0"/>
                <a:ea typeface="宋体" charset="-122"/>
                <a:cs typeface="+mn-cs"/>
              </a:rPr>
              <a:t>GRADE </a:t>
            </a:r>
            <a:r>
              <a:rPr lang="zh-CN" altLang="zh-CN" sz="1200" kern="1200" dirty="0">
                <a:solidFill>
                  <a:schemeClr val="tx1"/>
                </a:solidFill>
                <a:effectLst/>
                <a:latin typeface="Arial" charset="0"/>
                <a:ea typeface="宋体" charset="-122"/>
                <a:cs typeface="+mn-cs"/>
              </a:rPr>
              <a:t>方法不如其它方法全面，相對於完整性，它更強調簡易與簡約。</a:t>
            </a:r>
            <a:r>
              <a:rPr lang="en-US" altLang="zh-CN" sz="1200" kern="1200" dirty="0">
                <a:solidFill>
                  <a:schemeClr val="tx1"/>
                </a:solidFill>
                <a:effectLst/>
                <a:latin typeface="Arial" charset="0"/>
                <a:ea typeface="宋体" charset="-122"/>
                <a:cs typeface="+mn-cs"/>
              </a:rPr>
              <a:t>GRADE </a:t>
            </a:r>
            <a:r>
              <a:rPr lang="zh-CN" altLang="zh-CN" sz="1200" kern="1200" dirty="0">
                <a:solidFill>
                  <a:schemeClr val="tx1"/>
                </a:solidFill>
                <a:effectLst/>
                <a:latin typeface="Arial" charset="0"/>
                <a:ea typeface="宋体" charset="-122"/>
                <a:cs typeface="+mn-cs"/>
              </a:rPr>
              <a:t>方法沒有對偏倚風險給出一個量化的等級評定。儘管量化評估有其優點，我們和</a:t>
            </a:r>
            <a:r>
              <a:rPr lang="en-US" altLang="zh-CN" sz="1200" kern="1200" dirty="0">
                <a:solidFill>
                  <a:schemeClr val="tx1"/>
                </a:solidFill>
                <a:effectLst/>
                <a:latin typeface="Arial" charset="0"/>
                <a:ea typeface="宋体" charset="-122"/>
                <a:cs typeface="+mn-cs"/>
              </a:rPr>
              <a:t>Cochrane </a:t>
            </a:r>
            <a:r>
              <a:rPr lang="zh-CN" altLang="zh-CN" sz="1200" kern="1200" dirty="0">
                <a:solidFill>
                  <a:schemeClr val="tx1"/>
                </a:solidFill>
                <a:effectLst/>
                <a:latin typeface="Arial" charset="0"/>
                <a:ea typeface="宋体" charset="-122"/>
                <a:cs typeface="+mn-cs"/>
              </a:rPr>
              <a:t>協作網的方法學家們一樣，不願給出偏倚風險評分，因為這種評分的本性必須對與單個條目有關的偏倚的相對程度提出有問題的假設，同時該評分未能考慮各條目所處的上下文關係。</a:t>
            </a:r>
          </a:p>
          <a:p>
            <a:r>
              <a:rPr lang="en-US" altLang="zh-CN" sz="1200" kern="1200" dirty="0">
                <a:solidFill>
                  <a:schemeClr val="tx1"/>
                </a:solidFill>
                <a:effectLst/>
                <a:latin typeface="Arial" charset="0"/>
                <a:ea typeface="宋体" charset="-122"/>
                <a:cs typeface="+mn-cs"/>
              </a:rPr>
              <a:t> </a:t>
            </a:r>
            <a:endParaRPr lang="zh-CN" altLang="zh-CN" sz="1200" kern="1200" dirty="0">
              <a:solidFill>
                <a:schemeClr val="tx1"/>
              </a:solidFill>
              <a:effectLst/>
              <a:latin typeface="Arial" charset="0"/>
              <a:ea typeface="宋体" charset="-122"/>
              <a:cs typeface="+mn-cs"/>
            </a:endParaRPr>
          </a:p>
          <a:p>
            <a:r>
              <a:rPr lang="zh-CN" altLang="zh-CN" sz="1200" kern="1200" dirty="0">
                <a:solidFill>
                  <a:schemeClr val="tx1"/>
                </a:solidFill>
                <a:effectLst/>
                <a:latin typeface="Arial" charset="0"/>
                <a:ea typeface="宋体" charset="-122"/>
                <a:cs typeface="+mn-cs"/>
              </a:rPr>
              <a:t>探討某特定結果的每一研究其偏倚風險均存在一定程度的差異。系統評價員和指南制定者必須作出一個總體判斷，考慮到所有證據，某一結果的證據品質是否確保了基於研究局限性而降低品質級別的合理性。</a:t>
            </a:r>
          </a:p>
          <a:p>
            <a:r>
              <a:rPr lang="zh-CN" altLang="zh-CN" sz="1200" kern="1200" dirty="0">
                <a:solidFill>
                  <a:schemeClr val="tx1"/>
                </a:solidFill>
                <a:effectLst/>
                <a:latin typeface="Arial" charset="0"/>
                <a:ea typeface="宋体" charset="-122"/>
                <a:cs typeface="+mn-cs"/>
              </a:rPr>
              <a:t>表</a:t>
            </a:r>
            <a:r>
              <a:rPr lang="en-US" altLang="zh-CN" sz="1200" kern="1200" dirty="0">
                <a:solidFill>
                  <a:schemeClr val="tx1"/>
                </a:solidFill>
                <a:effectLst/>
                <a:latin typeface="Arial" charset="0"/>
                <a:ea typeface="宋体" charset="-122"/>
                <a:cs typeface="+mn-cs"/>
              </a:rPr>
              <a:t>3 </a:t>
            </a:r>
            <a:r>
              <a:rPr lang="zh-CN" altLang="zh-CN" sz="1200" kern="1200" dirty="0">
                <a:solidFill>
                  <a:schemeClr val="tx1"/>
                </a:solidFill>
                <a:effectLst/>
                <a:latin typeface="Arial" charset="0"/>
                <a:ea typeface="宋体" charset="-122"/>
                <a:cs typeface="+mn-cs"/>
              </a:rPr>
              <a:t>顯示了隨機對照試驗研究局限性的</a:t>
            </a:r>
            <a:r>
              <a:rPr lang="en-US" altLang="zh-CN" sz="1200" kern="1200" dirty="0">
                <a:solidFill>
                  <a:schemeClr val="tx1"/>
                </a:solidFill>
                <a:effectLst/>
                <a:latin typeface="Arial" charset="0"/>
                <a:ea typeface="宋体" charset="-122"/>
                <a:cs typeface="+mn-cs"/>
              </a:rPr>
              <a:t>GRADE </a:t>
            </a:r>
            <a:r>
              <a:rPr lang="zh-CN" altLang="zh-CN" sz="1200" kern="1200" dirty="0">
                <a:solidFill>
                  <a:schemeClr val="tx1"/>
                </a:solidFill>
                <a:effectLst/>
                <a:latin typeface="Arial" charset="0"/>
                <a:ea typeface="宋体" charset="-122"/>
                <a:cs typeface="+mn-cs"/>
              </a:rPr>
              <a:t>方法構架。其中第二列顯示的是應用於單個研究的方法，其餘各列涉及總體證據。大部分或所有關鍵標準都符合且不符合的部分無關緊要時，單個試驗達到低偏倚風險。但對關鍵指標不符合的研究而言——即有一個不符合的指標對點估計值（系統評價中）或決策（指南中）非常重要時——這些研究提供的證據品質有限。當一個或多個重要局限大幅降低了點估計值的可信度時，證據群只能為治療效應量的推斷提供有限的支援。</a:t>
            </a:r>
          </a:p>
          <a:p>
            <a:r>
              <a:rPr lang="zh-CN" altLang="zh-CN" sz="1200" kern="1200" dirty="0">
                <a:solidFill>
                  <a:schemeClr val="tx1"/>
                </a:solidFill>
                <a:effectLst/>
                <a:latin typeface="Arial" charset="0"/>
                <a:ea typeface="宋体" charset="-122"/>
                <a:cs typeface="+mn-cs"/>
              </a:rPr>
              <a:t>如表</a:t>
            </a:r>
            <a:r>
              <a:rPr lang="en-US" altLang="zh-CN" sz="1200" kern="1200" dirty="0">
                <a:solidFill>
                  <a:schemeClr val="tx1"/>
                </a:solidFill>
                <a:effectLst/>
                <a:latin typeface="Arial" charset="0"/>
                <a:ea typeface="宋体" charset="-122"/>
                <a:cs typeface="+mn-cs"/>
              </a:rPr>
              <a:t>3 </a:t>
            </a:r>
            <a:r>
              <a:rPr lang="zh-CN" altLang="zh-CN" sz="1200" kern="1200" dirty="0">
                <a:solidFill>
                  <a:schemeClr val="tx1"/>
                </a:solidFill>
                <a:effectLst/>
                <a:latin typeface="Arial" charset="0"/>
                <a:ea typeface="宋体" charset="-122"/>
                <a:cs typeface="+mn-cs"/>
              </a:rPr>
              <a:t>所示，當證據群的大多數研究達到了偏倚最小化標準後，高品質證據才可及。如</a:t>
            </a:r>
            <a:r>
              <a:rPr lang="en-US" altLang="zh-CN" sz="1200" kern="1200" dirty="0">
                <a:solidFill>
                  <a:schemeClr val="tx1"/>
                </a:solidFill>
                <a:effectLst/>
                <a:latin typeface="Arial" charset="0"/>
                <a:ea typeface="宋体" charset="-122"/>
                <a:cs typeface="+mn-cs"/>
              </a:rPr>
              <a:t>22 </a:t>
            </a:r>
            <a:r>
              <a:rPr lang="zh-CN" altLang="zh-CN" sz="1200" kern="1200" dirty="0">
                <a:solidFill>
                  <a:schemeClr val="tx1"/>
                </a:solidFill>
                <a:effectLst/>
                <a:latin typeface="Arial" charset="0"/>
                <a:ea typeface="宋体" charset="-122"/>
                <a:cs typeface="+mn-cs"/>
              </a:rPr>
              <a:t>個關於β 受體阻滯劑對心力衰竭患者病死率影響試驗中的大多數，可能或肯定採用了分配隱藏，至少對一些關鍵組別的全部參與者實施了盲法，且對隨機後患者的隨訪工作幾近完整</a:t>
            </a:r>
            <a:r>
              <a:rPr lang="en-US" altLang="zh-CN" sz="1200" kern="1200" dirty="0">
                <a:solidFill>
                  <a:schemeClr val="tx1"/>
                </a:solidFill>
                <a:effectLst/>
                <a:latin typeface="Arial" charset="0"/>
                <a:ea typeface="宋体" charset="-122"/>
                <a:cs typeface="+mn-cs"/>
              </a:rPr>
              <a:t>[26]</a:t>
            </a:r>
            <a:r>
              <a:rPr lang="zh-CN" altLang="zh-CN" sz="1200" kern="1200" dirty="0">
                <a:solidFill>
                  <a:schemeClr val="tx1"/>
                </a:solidFill>
                <a:effectLst/>
                <a:latin typeface="Arial" charset="0"/>
                <a:ea typeface="宋体" charset="-122"/>
                <a:cs typeface="+mn-cs"/>
              </a:rPr>
              <a:t>。當最好的證據來源於中等品質的單個研究時，</a:t>
            </a:r>
            <a:r>
              <a:rPr lang="en-US" altLang="zh-CN" sz="1200" kern="1200" dirty="0">
                <a:solidFill>
                  <a:schemeClr val="tx1"/>
                </a:solidFill>
                <a:effectLst/>
                <a:latin typeface="Arial" charset="0"/>
                <a:ea typeface="宋体" charset="-122"/>
                <a:cs typeface="+mn-cs"/>
              </a:rPr>
              <a:t>GRADE </a:t>
            </a:r>
            <a:r>
              <a:rPr lang="zh-CN" altLang="zh-CN" sz="1200" kern="1200" dirty="0">
                <a:solidFill>
                  <a:schemeClr val="tx1"/>
                </a:solidFill>
                <a:effectLst/>
                <a:latin typeface="Arial" charset="0"/>
                <a:ea typeface="宋体" charset="-122"/>
                <a:cs typeface="+mn-cs"/>
              </a:rPr>
              <a:t>認為該證據群為中等品質。如我們不能確信，治療惡性瘧疾時阿莫地喹與周效磺胺</a:t>
            </a:r>
            <a:r>
              <a:rPr lang="en-US" altLang="zh-CN" sz="1200" kern="1200" dirty="0">
                <a:solidFill>
                  <a:schemeClr val="tx1"/>
                </a:solidFill>
                <a:effectLst/>
                <a:latin typeface="Arial" charset="0"/>
                <a:ea typeface="宋体" charset="-122"/>
                <a:cs typeface="+mn-cs"/>
              </a:rPr>
              <a:t>- </a:t>
            </a:r>
            <a:r>
              <a:rPr lang="zh-CN" altLang="zh-CN" sz="1200" kern="1200" dirty="0">
                <a:solidFill>
                  <a:schemeClr val="tx1"/>
                </a:solidFill>
                <a:effectLst/>
                <a:latin typeface="Arial" charset="0"/>
                <a:ea typeface="宋体" charset="-122"/>
                <a:cs typeface="+mn-cs"/>
              </a:rPr>
              <a:t>乙胺嘧啶聯用比周效磺胺</a:t>
            </a:r>
            <a:r>
              <a:rPr lang="en-US" altLang="zh-CN" sz="1200" kern="1200" dirty="0">
                <a:solidFill>
                  <a:schemeClr val="tx1"/>
                </a:solidFill>
                <a:effectLst/>
                <a:latin typeface="Arial" charset="0"/>
                <a:ea typeface="宋体" charset="-122"/>
                <a:cs typeface="+mn-cs"/>
              </a:rPr>
              <a:t>- </a:t>
            </a:r>
            <a:r>
              <a:rPr lang="zh-CN" altLang="zh-CN" sz="1200" kern="1200" dirty="0">
                <a:solidFill>
                  <a:schemeClr val="tx1"/>
                </a:solidFill>
                <a:effectLst/>
                <a:latin typeface="Arial" charset="0"/>
                <a:ea typeface="宋体" charset="-122"/>
                <a:cs typeface="+mn-cs"/>
              </a:rPr>
              <a:t>乙胺嘧啶單用更能減少治療失敗，因為周效磺胺</a:t>
            </a:r>
            <a:r>
              <a:rPr lang="en-US" altLang="zh-CN" sz="1200" kern="1200" dirty="0">
                <a:solidFill>
                  <a:schemeClr val="tx1"/>
                </a:solidFill>
                <a:effectLst/>
                <a:latin typeface="Arial" charset="0"/>
                <a:ea typeface="宋体" charset="-122"/>
                <a:cs typeface="+mn-cs"/>
              </a:rPr>
              <a:t>- </a:t>
            </a:r>
            <a:r>
              <a:rPr lang="zh-CN" altLang="zh-CN" sz="1200" kern="1200" dirty="0">
                <a:solidFill>
                  <a:schemeClr val="tx1"/>
                </a:solidFill>
                <a:effectLst/>
                <a:latin typeface="Arial" charset="0"/>
                <a:ea typeface="宋体" charset="-122"/>
                <a:cs typeface="+mn-cs"/>
              </a:rPr>
              <a:t>乙胺嘧啶的表觀優勢對</a:t>
            </a:r>
            <a:r>
              <a:rPr lang="en-US" altLang="zh-CN" sz="1200" kern="1200" dirty="0">
                <a:solidFill>
                  <a:schemeClr val="tx1"/>
                </a:solidFill>
                <a:effectLst/>
                <a:latin typeface="Arial" charset="0"/>
                <a:ea typeface="宋体" charset="-122"/>
                <a:cs typeface="+mn-cs"/>
              </a:rPr>
              <a:t>3 </a:t>
            </a:r>
            <a:r>
              <a:rPr lang="zh-CN" altLang="zh-CN" sz="1200" kern="1200" dirty="0">
                <a:solidFill>
                  <a:schemeClr val="tx1"/>
                </a:solidFill>
                <a:effectLst/>
                <a:latin typeface="Arial" charset="0"/>
                <a:ea typeface="宋体" charset="-122"/>
                <a:cs typeface="+mn-cs"/>
              </a:rPr>
              <a:t>個研究中的</a:t>
            </a:r>
            <a:r>
              <a:rPr lang="en-US" altLang="zh-CN" sz="1200" kern="1200" dirty="0">
                <a:solidFill>
                  <a:schemeClr val="tx1"/>
                </a:solidFill>
                <a:effectLst/>
                <a:latin typeface="Arial" charset="0"/>
                <a:ea typeface="宋体" charset="-122"/>
                <a:cs typeface="+mn-cs"/>
              </a:rPr>
              <a:t>2 </a:t>
            </a:r>
            <a:r>
              <a:rPr lang="zh-CN" altLang="zh-CN" sz="1200" kern="1200" dirty="0">
                <a:solidFill>
                  <a:schemeClr val="tx1"/>
                </a:solidFill>
                <a:effectLst/>
                <a:latin typeface="Arial" charset="0"/>
                <a:ea typeface="宋体" charset="-122"/>
                <a:cs typeface="+mn-cs"/>
              </a:rPr>
              <a:t>個研究失訪者事件發生率的假設很敏感</a:t>
            </a:r>
            <a:r>
              <a:rPr lang="en-US" altLang="zh-CN" sz="1200" kern="1200" dirty="0">
                <a:solidFill>
                  <a:schemeClr val="tx1"/>
                </a:solidFill>
                <a:effectLst/>
                <a:latin typeface="Arial" charset="0"/>
                <a:ea typeface="宋体" charset="-122"/>
                <a:cs typeface="+mn-cs"/>
              </a:rPr>
              <a:t> [27]</a:t>
            </a:r>
            <a:r>
              <a:rPr lang="zh-CN" altLang="zh-CN" sz="1200" kern="1200" dirty="0">
                <a:solidFill>
                  <a:schemeClr val="tx1"/>
                </a:solidFill>
                <a:effectLst/>
                <a:latin typeface="Arial" charset="0"/>
                <a:ea typeface="宋体" charset="-122"/>
                <a:cs typeface="+mn-cs"/>
              </a:rPr>
              <a:t>。</a:t>
            </a:r>
          </a:p>
          <a:p>
            <a:r>
              <a:rPr lang="zh-CN" altLang="zh-CN" sz="1200" kern="1200" dirty="0">
                <a:solidFill>
                  <a:schemeClr val="tx1"/>
                </a:solidFill>
                <a:effectLst/>
                <a:latin typeface="Arial" charset="0"/>
                <a:ea typeface="宋体" charset="-122"/>
                <a:cs typeface="+mn-cs"/>
              </a:rPr>
              <a:t>外科手術與保守治療在腰椎間盤突出患者管理中的應用為我們提供了因隨機對照試驗中偏倚風險而導致其評級下降兩級的實例</a:t>
            </a:r>
            <a:r>
              <a:rPr lang="en-US" altLang="zh-CN" sz="1200" kern="1200" dirty="0">
                <a:solidFill>
                  <a:schemeClr val="tx1"/>
                </a:solidFill>
                <a:effectLst/>
                <a:latin typeface="Arial" charset="0"/>
                <a:ea typeface="宋体" charset="-122"/>
                <a:cs typeface="+mn-cs"/>
              </a:rPr>
              <a:t>[28]</a:t>
            </a:r>
            <a:r>
              <a:rPr lang="zh-CN" altLang="zh-CN" sz="1200" kern="1200" dirty="0">
                <a:solidFill>
                  <a:schemeClr val="tx1"/>
                </a:solidFill>
                <a:effectLst/>
                <a:latin typeface="Arial" charset="0"/>
                <a:ea typeface="宋体" charset="-122"/>
                <a:cs typeface="+mn-cs"/>
              </a:rPr>
              <a:t>。我們不能確定一年或更久以後開放式椎間盤切除術對緩解症狀的益處，因為開放式椎間盤切除術與保守治療比較的一個試驗存在很嚴重的局限性，該試驗兩組中均無大量早期的病例交叉。該試驗存在的局限性包括：分配隱藏不充分及由有潛在偏倚可能的評估者（外科醫生）使用未經驗證的評價工具（見表</a:t>
            </a:r>
            <a:r>
              <a:rPr lang="en-US" altLang="zh-CN" sz="1200" kern="1200" dirty="0">
                <a:solidFill>
                  <a:schemeClr val="tx1"/>
                </a:solidFill>
                <a:effectLst/>
                <a:latin typeface="Arial" charset="0"/>
                <a:ea typeface="宋体" charset="-122"/>
                <a:cs typeface="+mn-cs"/>
              </a:rPr>
              <a:t>4</a:t>
            </a:r>
            <a:r>
              <a:rPr lang="zh-CN" altLang="zh-CN" sz="1200" kern="1200" dirty="0">
                <a:solidFill>
                  <a:schemeClr val="tx1"/>
                </a:solidFill>
                <a:effectLst/>
                <a:latin typeface="Arial" charset="0"/>
                <a:ea typeface="宋体" charset="-122"/>
                <a:cs typeface="+mn-cs"/>
              </a:rPr>
              <a:t>）進行非盲法評估。</a:t>
            </a:r>
          </a:p>
          <a:p>
            <a:r>
              <a:rPr lang="en-US" altLang="zh-CN" sz="1200" kern="1200" dirty="0">
                <a:solidFill>
                  <a:schemeClr val="tx1"/>
                </a:solidFill>
                <a:effectLst/>
                <a:latin typeface="Arial" charset="0"/>
                <a:ea typeface="宋体" charset="-122"/>
                <a:cs typeface="+mn-cs"/>
              </a:rPr>
              <a:t> </a:t>
            </a:r>
            <a:endParaRPr lang="zh-CN" altLang="zh-CN" sz="1200" kern="1200" dirty="0">
              <a:solidFill>
                <a:schemeClr val="tx1"/>
              </a:solidFill>
              <a:effectLst/>
              <a:latin typeface="Arial" charset="0"/>
              <a:ea typeface="宋体" charset="-122"/>
              <a:cs typeface="+mn-cs"/>
            </a:endParaRPr>
          </a:p>
          <a:p>
            <a:r>
              <a:rPr lang="zh-CN" altLang="zh-CN" sz="1200" kern="1200" dirty="0">
                <a:solidFill>
                  <a:schemeClr val="tx1"/>
                </a:solidFill>
                <a:effectLst/>
                <a:latin typeface="Arial" charset="0"/>
                <a:ea typeface="宋体" charset="-122"/>
                <a:cs typeface="+mn-cs"/>
              </a:rPr>
              <a:t>將針對每一單個研究的</a:t>
            </a:r>
            <a:r>
              <a:rPr lang="en-US" altLang="zh-CN" sz="1200" kern="1200" dirty="0">
                <a:solidFill>
                  <a:schemeClr val="tx1"/>
                </a:solidFill>
                <a:effectLst/>
                <a:latin typeface="Arial" charset="0"/>
                <a:ea typeface="宋体" charset="-122"/>
                <a:cs typeface="+mn-cs"/>
              </a:rPr>
              <a:t>6 </a:t>
            </a:r>
            <a:r>
              <a:rPr lang="zh-CN" altLang="zh-CN" sz="1200" kern="1200" dirty="0">
                <a:solidFill>
                  <a:schemeClr val="tx1"/>
                </a:solidFill>
                <a:effectLst/>
                <a:latin typeface="Arial" charset="0"/>
                <a:ea typeface="宋体" charset="-122"/>
                <a:cs typeface="+mn-cs"/>
              </a:rPr>
              <a:t>條偏倚風險條目轉變到因偏倚風險而降低一組涉及某特定結果研究的證據品質等級面臨諸多挑戰。我們建議遵從如下原則：</a:t>
            </a:r>
          </a:p>
          <a:p>
            <a:r>
              <a:rPr lang="zh-CN" altLang="zh-CN" sz="1200" kern="1200" dirty="0">
                <a:solidFill>
                  <a:schemeClr val="tx1"/>
                </a:solidFill>
                <a:effectLst/>
                <a:latin typeface="Arial" charset="0"/>
                <a:ea typeface="宋体" charset="-122"/>
                <a:cs typeface="+mn-cs"/>
              </a:rPr>
              <a:t>第一，決定總體證據品質時，不能取所有研究的平均水準（如若一些研究無嚴重局限性，一些有嚴重局限性，另一些有極嚴重局限性時，不能因嚴重局限性的平均水準而自動將品質等級降低一級）。而應明智地考慮各研究的貢獻，並按一般性指導原則，側重於高品質研究（後面會解釋），這樣做才是合理的。</a:t>
            </a:r>
          </a:p>
          <a:p>
            <a:r>
              <a:rPr lang="zh-CN" altLang="zh-CN" sz="1200" kern="1200" dirty="0">
                <a:solidFill>
                  <a:schemeClr val="tx1"/>
                </a:solidFill>
                <a:effectLst/>
                <a:latin typeface="Arial" charset="0"/>
                <a:ea typeface="宋体" charset="-122"/>
                <a:cs typeface="+mn-cs"/>
              </a:rPr>
              <a:t>第二，這一明智考慮需評估每個試驗對估計效應尺度的貢獻程度。這一貢獻通常反映了樣本含量大小和結局事件發生數，事件數多的大樣本試驗貢獻較大，事件數更多的更大樣本試驗貢獻更大。</a:t>
            </a:r>
          </a:p>
          <a:p>
            <a:r>
              <a:rPr lang="zh-CN" altLang="zh-CN" sz="1200" kern="1200" dirty="0">
                <a:solidFill>
                  <a:schemeClr val="tx1"/>
                </a:solidFill>
                <a:effectLst/>
                <a:latin typeface="Arial" charset="0"/>
                <a:ea typeface="宋体" charset="-122"/>
                <a:cs typeface="+mn-cs"/>
              </a:rPr>
              <a:t>第三，降低證據品質等級時應保守。即，必須確信大多數可得證據存在實質性偏倚風險時才能因偏倚風險而降低證據品質等級。</a:t>
            </a:r>
          </a:p>
          <a:p>
            <a:r>
              <a:rPr lang="zh-CN" altLang="zh-CN" sz="1200" kern="1200" dirty="0">
                <a:solidFill>
                  <a:schemeClr val="tx1"/>
                </a:solidFill>
                <a:effectLst/>
                <a:latin typeface="Arial" charset="0"/>
                <a:ea typeface="宋体" charset="-122"/>
                <a:cs typeface="+mn-cs"/>
              </a:rPr>
              <a:t>第四，應結合其他局限性考慮偏倚風險。如系統評價員處於必須對兩個品質問題（偏倚風險及精確度）緊急作出精確判斷的情形時，我們建議至少降低其中一個的品質等級。</a:t>
            </a:r>
          </a:p>
          <a:p>
            <a:r>
              <a:rPr lang="zh-CN" altLang="zh-CN" sz="1200" kern="1200" dirty="0">
                <a:solidFill>
                  <a:schemeClr val="tx1"/>
                </a:solidFill>
                <a:effectLst/>
                <a:latin typeface="Arial" charset="0"/>
                <a:ea typeface="宋体" charset="-122"/>
                <a:cs typeface="+mn-cs"/>
              </a:rPr>
              <a:t>第五，儘管有上述</a:t>
            </a:r>
            <a:r>
              <a:rPr lang="en-US" altLang="zh-CN" sz="1200" kern="1200" dirty="0">
                <a:solidFill>
                  <a:schemeClr val="tx1"/>
                </a:solidFill>
                <a:effectLst/>
                <a:latin typeface="Arial" charset="0"/>
                <a:ea typeface="宋体" charset="-122"/>
                <a:cs typeface="+mn-cs"/>
              </a:rPr>
              <a:t>4 </a:t>
            </a:r>
            <a:r>
              <a:rPr lang="zh-CN" altLang="zh-CN" sz="1200" kern="1200" dirty="0">
                <a:solidFill>
                  <a:schemeClr val="tx1"/>
                </a:solidFill>
                <a:effectLst/>
                <a:latin typeface="Arial" charset="0"/>
                <a:ea typeface="宋体" charset="-122"/>
                <a:cs typeface="+mn-cs"/>
              </a:rPr>
              <a:t>個原則，系統評價員還將面臨作出精確判斷的挑戰。他們不僅應承認自己處於這樣的情形，且應清楚說明為什麼他們認為情況就是這樣，並闡明他們最終判斷的理由。</a:t>
            </a:r>
          </a:p>
          <a:p>
            <a:r>
              <a:rPr lang="en-US" altLang="zh-CN" sz="1200" kern="1200" dirty="0">
                <a:solidFill>
                  <a:schemeClr val="tx1"/>
                </a:solidFill>
                <a:effectLst/>
                <a:latin typeface="Arial" charset="0"/>
                <a:ea typeface="宋体" charset="-122"/>
                <a:cs typeface="+mn-cs"/>
              </a:rPr>
              <a:t> </a:t>
            </a:r>
            <a:endParaRPr lang="zh-CN" altLang="zh-CN" sz="1200" kern="1200" dirty="0">
              <a:solidFill>
                <a:schemeClr val="tx1"/>
              </a:solidFill>
              <a:effectLst/>
              <a:latin typeface="Arial" charset="0"/>
              <a:ea typeface="宋体" charset="-122"/>
              <a:cs typeface="+mn-cs"/>
            </a:endParaRPr>
          </a:p>
          <a:p>
            <a:r>
              <a:rPr lang="en-US" altLang="zh-CN" sz="1200" kern="1200" dirty="0">
                <a:solidFill>
                  <a:schemeClr val="tx1"/>
                </a:solidFill>
                <a:effectLst/>
                <a:latin typeface="Arial" charset="0"/>
                <a:ea typeface="宋体" charset="-122"/>
                <a:cs typeface="+mn-cs"/>
              </a:rPr>
              <a:t> </a:t>
            </a:r>
            <a:endParaRPr lang="zh-CN" altLang="zh-CN" sz="1200" kern="1200" dirty="0">
              <a:solidFill>
                <a:schemeClr val="tx1"/>
              </a:solidFill>
              <a:effectLst/>
              <a:latin typeface="Arial" charset="0"/>
              <a:ea typeface="宋体" charset="-122"/>
              <a:cs typeface="+mn-cs"/>
            </a:endParaRPr>
          </a:p>
          <a:p>
            <a:r>
              <a:rPr lang="en-US" altLang="zh-CN" sz="1200" kern="1200" dirty="0">
                <a:solidFill>
                  <a:schemeClr val="tx1"/>
                </a:solidFill>
                <a:effectLst/>
                <a:latin typeface="Arial" charset="0"/>
                <a:ea typeface="宋体" charset="-122"/>
                <a:cs typeface="+mn-cs"/>
              </a:rPr>
              <a:t>6 </a:t>
            </a:r>
            <a:r>
              <a:rPr lang="zh-CN" altLang="zh-CN" sz="1200" kern="1200" dirty="0">
                <a:solidFill>
                  <a:schemeClr val="tx1"/>
                </a:solidFill>
                <a:effectLst/>
                <a:latin typeface="Arial" charset="0"/>
                <a:ea typeface="宋体" charset="-122"/>
                <a:cs typeface="+mn-cs"/>
              </a:rPr>
              <a:t>失訪</a:t>
            </a:r>
          </a:p>
          <a:p>
            <a:r>
              <a:rPr lang="zh-CN" altLang="zh-CN" sz="1200" kern="1200" dirty="0">
                <a:solidFill>
                  <a:schemeClr val="tx1"/>
                </a:solidFill>
                <a:effectLst/>
                <a:latin typeface="Arial" charset="0"/>
                <a:ea typeface="宋体" charset="-122"/>
                <a:cs typeface="+mn-cs"/>
              </a:rPr>
              <a:t>歷史上，方法學家們有時建議一個武斷的閾值作為可接受的失訪率（如小於</a:t>
            </a:r>
            <a:r>
              <a:rPr lang="en-US" altLang="zh-CN" sz="1200" kern="1200" dirty="0">
                <a:solidFill>
                  <a:schemeClr val="tx1"/>
                </a:solidFill>
                <a:effectLst/>
                <a:latin typeface="Arial" charset="0"/>
                <a:ea typeface="宋体" charset="-122"/>
                <a:cs typeface="+mn-cs"/>
              </a:rPr>
              <a:t>20%</a:t>
            </a:r>
            <a:r>
              <a:rPr lang="zh-CN" altLang="zh-CN" sz="1200" kern="1200" dirty="0">
                <a:solidFill>
                  <a:schemeClr val="tx1"/>
                </a:solidFill>
                <a:effectLst/>
                <a:latin typeface="Arial" charset="0"/>
                <a:ea typeface="宋体" charset="-122"/>
                <a:cs typeface="+mn-cs"/>
              </a:rPr>
              <a:t>）。但特定失訪率的意義變化很大，且取決於失訪與事件發生數的關係。如若干預組和對照組的事件發生率分別為</a:t>
            </a:r>
            <a:r>
              <a:rPr lang="en-US" altLang="zh-CN" sz="1200" kern="1200" dirty="0">
                <a:solidFill>
                  <a:schemeClr val="tx1"/>
                </a:solidFill>
                <a:effectLst/>
                <a:latin typeface="Arial" charset="0"/>
                <a:ea typeface="宋体" charset="-122"/>
                <a:cs typeface="+mn-cs"/>
              </a:rPr>
              <a:t>20%</a:t>
            </a:r>
            <a:r>
              <a:rPr lang="zh-CN" altLang="zh-CN" sz="1200" kern="1200" dirty="0">
                <a:solidFill>
                  <a:schemeClr val="tx1"/>
                </a:solidFill>
                <a:effectLst/>
                <a:latin typeface="Arial" charset="0"/>
                <a:ea typeface="宋体" charset="-122"/>
                <a:cs typeface="+mn-cs"/>
              </a:rPr>
              <a:t>和</a:t>
            </a:r>
            <a:r>
              <a:rPr lang="en-US" altLang="zh-CN" sz="1200" kern="1200" dirty="0">
                <a:solidFill>
                  <a:schemeClr val="tx1"/>
                </a:solidFill>
                <a:effectLst/>
                <a:latin typeface="Arial" charset="0"/>
                <a:ea typeface="宋体" charset="-122"/>
                <a:cs typeface="+mn-cs"/>
              </a:rPr>
              <a:t>40%</a:t>
            </a:r>
            <a:r>
              <a:rPr lang="zh-CN" altLang="zh-CN" sz="1200" kern="1200" dirty="0">
                <a:solidFill>
                  <a:schemeClr val="tx1"/>
                </a:solidFill>
                <a:effectLst/>
                <a:latin typeface="Arial" charset="0"/>
                <a:ea typeface="宋体" charset="-122"/>
                <a:cs typeface="+mn-cs"/>
              </a:rPr>
              <a:t>，則兩組均有</a:t>
            </a:r>
            <a:r>
              <a:rPr lang="en-US" altLang="zh-CN" sz="1200" kern="1200" dirty="0">
                <a:solidFill>
                  <a:schemeClr val="tx1"/>
                </a:solidFill>
                <a:effectLst/>
                <a:latin typeface="Arial" charset="0"/>
                <a:ea typeface="宋体" charset="-122"/>
                <a:cs typeface="+mn-cs"/>
              </a:rPr>
              <a:t>5% </a:t>
            </a:r>
            <a:r>
              <a:rPr lang="zh-CN" altLang="zh-CN" sz="1200" kern="1200" dirty="0">
                <a:solidFill>
                  <a:schemeClr val="tx1"/>
                </a:solidFill>
                <a:effectLst/>
                <a:latin typeface="Arial" charset="0"/>
                <a:ea typeface="宋体" charset="-122"/>
                <a:cs typeface="+mn-cs"/>
              </a:rPr>
              <a:t>的失訪對偏倚風險幾乎不存在任何威脅。但若干預組和對照組的事件發生率分別為</a:t>
            </a:r>
            <a:r>
              <a:rPr lang="en-US" altLang="zh-CN" sz="1200" kern="1200" dirty="0">
                <a:solidFill>
                  <a:schemeClr val="tx1"/>
                </a:solidFill>
                <a:effectLst/>
                <a:latin typeface="Arial" charset="0"/>
                <a:ea typeface="宋体" charset="-122"/>
                <a:cs typeface="+mn-cs"/>
              </a:rPr>
              <a:t>2% </a:t>
            </a:r>
            <a:r>
              <a:rPr lang="zh-CN" altLang="zh-CN" sz="1200" kern="1200" dirty="0">
                <a:solidFill>
                  <a:schemeClr val="tx1"/>
                </a:solidFill>
                <a:effectLst/>
                <a:latin typeface="Arial" charset="0"/>
                <a:ea typeface="宋体" charset="-122"/>
                <a:cs typeface="+mn-cs"/>
              </a:rPr>
              <a:t>和</a:t>
            </a:r>
            <a:r>
              <a:rPr lang="en-US" altLang="zh-CN" sz="1200" kern="1200" dirty="0">
                <a:solidFill>
                  <a:schemeClr val="tx1"/>
                </a:solidFill>
                <a:effectLst/>
                <a:latin typeface="Arial" charset="0"/>
                <a:ea typeface="宋体" charset="-122"/>
                <a:cs typeface="+mn-cs"/>
              </a:rPr>
              <a:t>4%</a:t>
            </a:r>
            <a:r>
              <a:rPr lang="zh-CN" altLang="zh-CN" sz="1200" kern="1200" dirty="0">
                <a:solidFill>
                  <a:schemeClr val="tx1"/>
                </a:solidFill>
                <a:effectLst/>
                <a:latin typeface="Arial" charset="0"/>
                <a:ea typeface="宋体" charset="-122"/>
                <a:cs typeface="+mn-cs"/>
              </a:rPr>
              <a:t>，對</a:t>
            </a:r>
            <a:r>
              <a:rPr lang="en-US" altLang="zh-CN" sz="1200" kern="1200" dirty="0">
                <a:solidFill>
                  <a:schemeClr val="tx1"/>
                </a:solidFill>
                <a:effectLst/>
                <a:latin typeface="Arial" charset="0"/>
                <a:ea typeface="宋体" charset="-122"/>
                <a:cs typeface="+mn-cs"/>
              </a:rPr>
              <a:t>5% </a:t>
            </a:r>
            <a:r>
              <a:rPr lang="zh-CN" altLang="zh-CN" sz="1200" kern="1200" dirty="0">
                <a:solidFill>
                  <a:schemeClr val="tx1"/>
                </a:solidFill>
                <a:effectLst/>
                <a:latin typeface="Arial" charset="0"/>
                <a:ea typeface="宋体" charset="-122"/>
                <a:cs typeface="+mn-cs"/>
              </a:rPr>
              <a:t>失訪率的關注則要大得多。用一般規則來表述，與幹預組和對照組的事件發生率相比，失訪比例越高，且幹預組和對照組的差異越大，則偏倚風險越大。但即使失訪率相對較高，也只有當失訪數在兩組間不平衡或兩組間失訪與事件發生可能性的關係不同時，才可能存在偏倚的影響。遺憾的是，我們無從知道失訪與事件發生可能性的關係在幹預組和對照組間是否不同，因此，與事件發生數有關的大量失訪常引起嚴重偏倚風險的問題。</a:t>
            </a:r>
          </a:p>
          <a:p>
            <a:r>
              <a:rPr lang="en-US" altLang="zh-CN" sz="1200" kern="1200" dirty="0">
                <a:solidFill>
                  <a:schemeClr val="tx1"/>
                </a:solidFill>
                <a:effectLst/>
                <a:latin typeface="Arial" charset="0"/>
                <a:ea typeface="宋体" charset="-122"/>
                <a:cs typeface="+mn-cs"/>
              </a:rPr>
              <a:t> </a:t>
            </a:r>
            <a:endParaRPr lang="zh-CN" altLang="zh-CN" sz="1200" kern="1200" dirty="0">
              <a:solidFill>
                <a:schemeClr val="tx1"/>
              </a:solidFill>
              <a:effectLst/>
              <a:latin typeface="Arial" charset="0"/>
              <a:ea typeface="宋体" charset="-122"/>
              <a:cs typeface="+mn-cs"/>
            </a:endParaRPr>
          </a:p>
          <a:p>
            <a:r>
              <a:rPr lang="en-US" altLang="zh-CN" sz="1200" kern="1200" dirty="0">
                <a:solidFill>
                  <a:schemeClr val="tx1"/>
                </a:solidFill>
                <a:effectLst/>
                <a:latin typeface="Arial" charset="0"/>
                <a:ea typeface="宋体" charset="-122"/>
                <a:cs typeface="+mn-cs"/>
              </a:rPr>
              <a:t>4 </a:t>
            </a:r>
            <a:r>
              <a:rPr lang="zh-CN" altLang="zh-CN" sz="1200" kern="1200" dirty="0">
                <a:solidFill>
                  <a:schemeClr val="tx1"/>
                </a:solidFill>
                <a:effectLst/>
                <a:latin typeface="Arial" charset="0"/>
                <a:ea typeface="宋体" charset="-122"/>
                <a:cs typeface="+mn-cs"/>
              </a:rPr>
              <a:t>因獲益而早期終止試驗</a:t>
            </a:r>
          </a:p>
          <a:p>
            <a:r>
              <a:rPr lang="zh-CN" altLang="zh-CN" sz="1200" kern="1200" dirty="0">
                <a:solidFill>
                  <a:schemeClr val="tx1"/>
                </a:solidFill>
                <a:effectLst/>
                <a:latin typeface="Arial" charset="0"/>
                <a:ea typeface="宋体" charset="-122"/>
                <a:cs typeface="+mn-cs"/>
              </a:rPr>
              <a:t>理論考慮</a:t>
            </a:r>
            <a:r>
              <a:rPr lang="en-US" altLang="zh-CN" sz="1200" kern="1200" dirty="0">
                <a:solidFill>
                  <a:schemeClr val="tx1"/>
                </a:solidFill>
                <a:effectLst/>
                <a:latin typeface="Arial" charset="0"/>
                <a:ea typeface="宋体" charset="-122"/>
                <a:cs typeface="+mn-cs"/>
              </a:rPr>
              <a:t>[6]</a:t>
            </a:r>
            <a:r>
              <a:rPr lang="zh-CN" altLang="zh-CN" sz="1200" kern="1200" dirty="0">
                <a:solidFill>
                  <a:schemeClr val="tx1"/>
                </a:solidFill>
                <a:effectLst/>
                <a:latin typeface="Arial" charset="0"/>
                <a:ea typeface="宋体" charset="-122"/>
                <a:cs typeface="+mn-cs"/>
              </a:rPr>
              <a:t>、模擬</a:t>
            </a:r>
            <a:r>
              <a:rPr lang="en-US" altLang="zh-CN" sz="1200" kern="1200" dirty="0">
                <a:solidFill>
                  <a:schemeClr val="tx1"/>
                </a:solidFill>
                <a:effectLst/>
                <a:latin typeface="Arial" charset="0"/>
                <a:ea typeface="宋体" charset="-122"/>
                <a:cs typeface="+mn-cs"/>
              </a:rPr>
              <a:t>[7] </a:t>
            </a:r>
            <a:r>
              <a:rPr lang="zh-CN" altLang="zh-CN" sz="1200" kern="1200" dirty="0">
                <a:solidFill>
                  <a:schemeClr val="tx1"/>
                </a:solidFill>
                <a:effectLst/>
                <a:latin typeface="Arial" charset="0"/>
                <a:ea typeface="宋体" charset="-122"/>
                <a:cs typeface="+mn-cs"/>
              </a:rPr>
              <a:t>和經驗證據</a:t>
            </a:r>
            <a:r>
              <a:rPr lang="en-US" altLang="zh-CN" sz="1200" kern="1200" dirty="0">
                <a:solidFill>
                  <a:schemeClr val="tx1"/>
                </a:solidFill>
                <a:effectLst/>
                <a:latin typeface="Arial" charset="0"/>
                <a:ea typeface="宋体" charset="-122"/>
                <a:cs typeface="+mn-cs"/>
              </a:rPr>
              <a:t>[8] </a:t>
            </a:r>
            <a:r>
              <a:rPr lang="zh-CN" altLang="zh-CN" sz="1200" kern="1200" dirty="0">
                <a:solidFill>
                  <a:schemeClr val="tx1"/>
                </a:solidFill>
                <a:effectLst/>
                <a:latin typeface="Arial" charset="0"/>
                <a:ea typeface="宋体" charset="-122"/>
                <a:cs typeface="+mn-cs"/>
              </a:rPr>
              <a:t>均表明因獲益而早期終止試驗會高估療效。最近的經驗證據表明，現實中通常的終止規則沒有減少偏倚，尤其是少於</a:t>
            </a:r>
            <a:r>
              <a:rPr lang="en-US" altLang="zh-CN" sz="1200" kern="1200" dirty="0">
                <a:solidFill>
                  <a:schemeClr val="tx1"/>
                </a:solidFill>
                <a:effectLst/>
                <a:latin typeface="Arial" charset="0"/>
                <a:ea typeface="宋体" charset="-122"/>
                <a:cs typeface="+mn-cs"/>
              </a:rPr>
              <a:t>500 </a:t>
            </a:r>
            <a:r>
              <a:rPr lang="zh-CN" altLang="zh-CN" sz="1200" kern="1200" dirty="0">
                <a:solidFill>
                  <a:schemeClr val="tx1"/>
                </a:solidFill>
                <a:effectLst/>
                <a:latin typeface="Arial" charset="0"/>
                <a:ea typeface="宋体" charset="-122"/>
                <a:cs typeface="+mn-cs"/>
              </a:rPr>
              <a:t>個事件的早期終止試驗，且早期終止試驗與真實情況的最佳估計（未早期終止的試驗）的平均相對危險比是</a:t>
            </a:r>
            <a:r>
              <a:rPr lang="en-US" altLang="zh-CN" sz="1200" kern="1200" dirty="0">
                <a:solidFill>
                  <a:schemeClr val="tx1"/>
                </a:solidFill>
                <a:effectLst/>
                <a:latin typeface="Arial" charset="0"/>
                <a:ea typeface="宋体" charset="-122"/>
                <a:cs typeface="+mn-cs"/>
              </a:rPr>
              <a:t>0.71[9]</a:t>
            </a:r>
            <a:r>
              <a:rPr lang="zh-CN" altLang="zh-CN" sz="1200" kern="1200" dirty="0">
                <a:solidFill>
                  <a:schemeClr val="tx1"/>
                </a:solidFill>
                <a:effectLst/>
                <a:latin typeface="Arial" charset="0"/>
                <a:ea typeface="宋体" charset="-122"/>
                <a:cs typeface="+mn-cs"/>
              </a:rPr>
              <a:t>。多數情況下，在因獲益而早期終止的試驗中，高估療效的罪魁禍首是機遇，因而將早期終止作為偏倚來源之一有問題。但只要有早期終止的試驗，尤其當其在</a:t>
            </a:r>
            <a:r>
              <a:rPr lang="en-US" altLang="zh-CN" sz="1200" kern="1200" dirty="0">
                <a:solidFill>
                  <a:schemeClr val="tx1"/>
                </a:solidFill>
                <a:effectLst/>
                <a:latin typeface="Arial" charset="0"/>
                <a:ea typeface="宋体" charset="-122"/>
                <a:cs typeface="+mn-cs"/>
              </a:rPr>
              <a:t>Meta </a:t>
            </a:r>
            <a:r>
              <a:rPr lang="zh-CN" altLang="zh-CN" sz="1200" kern="1200" dirty="0">
                <a:solidFill>
                  <a:schemeClr val="tx1"/>
                </a:solidFill>
                <a:effectLst/>
                <a:latin typeface="Arial" charset="0"/>
                <a:ea typeface="宋体" charset="-122"/>
                <a:cs typeface="+mn-cs"/>
              </a:rPr>
              <a:t>分析中占重要權重時，系統評價員和指南制定者應警惕明顯高估療效的可能。系統評價應對納入和排除因獲益而早期終止研究的結果進行敏感性分析，如果估計值明顯有別，那些未納入早期終止試驗的估計應被認為更可信。當證據主要或只來源於因獲益而早期終止的試驗時，作者應推斷，少於</a:t>
            </a:r>
            <a:r>
              <a:rPr lang="en-US" altLang="zh-CN" sz="1200" kern="1200" dirty="0">
                <a:solidFill>
                  <a:schemeClr val="tx1"/>
                </a:solidFill>
                <a:effectLst/>
                <a:latin typeface="Arial" charset="0"/>
                <a:ea typeface="宋体" charset="-122"/>
                <a:cs typeface="+mn-cs"/>
              </a:rPr>
              <a:t>500 </a:t>
            </a:r>
            <a:r>
              <a:rPr lang="zh-CN" altLang="zh-CN" sz="1200" kern="1200" dirty="0">
                <a:solidFill>
                  <a:schemeClr val="tx1"/>
                </a:solidFill>
                <a:effectLst/>
                <a:latin typeface="Arial" charset="0"/>
                <a:ea typeface="宋体" charset="-122"/>
                <a:cs typeface="+mn-cs"/>
              </a:rPr>
              <a:t>個事件的試驗中存在實質性的高估療效的可能，少於</a:t>
            </a:r>
            <a:r>
              <a:rPr lang="en-US" altLang="zh-CN" sz="1200" kern="1200" dirty="0">
                <a:solidFill>
                  <a:schemeClr val="tx1"/>
                </a:solidFill>
                <a:effectLst/>
                <a:latin typeface="Arial" charset="0"/>
                <a:ea typeface="宋体" charset="-122"/>
                <a:cs typeface="+mn-cs"/>
              </a:rPr>
              <a:t>200 </a:t>
            </a:r>
            <a:r>
              <a:rPr lang="zh-CN" altLang="zh-CN" sz="1200" kern="1200" dirty="0">
                <a:solidFill>
                  <a:schemeClr val="tx1"/>
                </a:solidFill>
                <a:effectLst/>
                <a:latin typeface="Arial" charset="0"/>
                <a:ea typeface="宋体" charset="-122"/>
                <a:cs typeface="+mn-cs"/>
              </a:rPr>
              <a:t>個事件的試驗中則存在很大的高估療效的可能</a:t>
            </a:r>
            <a:r>
              <a:rPr lang="en-US" altLang="zh-CN" sz="1200" kern="1200" dirty="0">
                <a:solidFill>
                  <a:schemeClr val="tx1"/>
                </a:solidFill>
                <a:effectLst/>
                <a:latin typeface="Arial" charset="0"/>
                <a:ea typeface="宋体" charset="-122"/>
                <a:cs typeface="+mn-cs"/>
              </a:rPr>
              <a:t>[9]</a:t>
            </a:r>
            <a:r>
              <a:rPr lang="zh-CN" altLang="zh-CN" sz="1200" kern="1200" dirty="0">
                <a:solidFill>
                  <a:schemeClr val="tx1"/>
                </a:solidFill>
                <a:effectLst/>
                <a:latin typeface="Arial" charset="0"/>
                <a:ea typeface="宋体" charset="-122"/>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9</a:t>
            </a:fld>
            <a:endParaRPr lang="en-US" altLang="zh-CN" dirty="0"/>
          </a:p>
        </p:txBody>
      </p:sp>
    </p:spTree>
    <p:extLst>
      <p:ext uri="{BB962C8B-B14F-4D97-AF65-F5344CB8AC3E}">
        <p14:creationId xmlns:p14="http://schemas.microsoft.com/office/powerpoint/2010/main" val="41174561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w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2.jpeg"/><Relationship Id="rId1" Type="http://schemas.openxmlformats.org/officeDocument/2006/relationships/slideMaster" Target="../slideMasters/slideMaster4.xml"/><Relationship Id="rId4" Type="http://schemas.openxmlformats.org/officeDocument/2006/relationships/image" Target="../media/image4.wmf"/></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9" descr="PPT用图2 16 9"/>
          <p:cNvPicPr>
            <a:picLocks noChangeAspect="1" noChangeArrowheads="1"/>
          </p:cNvPicPr>
          <p:nvPr/>
        </p:nvPicPr>
        <p:blipFill>
          <a:blip r:embed="rId2" cstate="print">
            <a:extLst>
              <a:ext uri="{28A0092B-C50C-407E-A947-70E740481C1C}">
                <a14:useLocalDpi xmlns:a14="http://schemas.microsoft.com/office/drawing/2010/main" val="0"/>
              </a:ext>
            </a:extLst>
          </a:blip>
          <a:srcRect t="8968" b="2744"/>
          <a:stretch>
            <a:fillRect/>
          </a:stretch>
        </p:blipFill>
        <p:spPr bwMode="auto">
          <a:xfrm>
            <a:off x="3" y="0"/>
            <a:ext cx="11522075" cy="57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0"/>
          <p:cNvSpPr txBox="1">
            <a:spLocks noChangeArrowheads="1"/>
          </p:cNvSpPr>
          <p:nvPr userDrawn="1"/>
        </p:nvSpPr>
        <p:spPr bwMode="auto">
          <a:xfrm>
            <a:off x="387350" y="6092825"/>
            <a:ext cx="1906589" cy="209550"/>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800">
              <a:ea typeface="Arial Unicode MS" pitchFamily="34" charset="-122"/>
              <a:cs typeface="Arial Unicode MS" pitchFamily="34" charset="-122"/>
            </a:endParaRPr>
          </a:p>
        </p:txBody>
      </p:sp>
      <p:sp>
        <p:nvSpPr>
          <p:cNvPr id="20495" name="Rectangle 15"/>
          <p:cNvSpPr>
            <a:spLocks noGrp="1" noChangeArrowheads="1"/>
          </p:cNvSpPr>
          <p:nvPr>
            <p:ph type="ctrTitle"/>
          </p:nvPr>
        </p:nvSpPr>
        <p:spPr>
          <a:xfrm>
            <a:off x="620714" y="284165"/>
            <a:ext cx="9793288" cy="1163637"/>
          </a:xfrm>
        </p:spPr>
        <p:txBody>
          <a:bodyPr/>
          <a:lstStyle>
            <a:lvl1pPr>
              <a:defRPr sz="3000">
                <a:solidFill>
                  <a:schemeClr val="bg1"/>
                </a:solidFill>
                <a:latin typeface="方正兰亭黑6_GBK" pitchFamily="2" charset="-122"/>
              </a:defRPr>
            </a:lvl1pPr>
          </a:lstStyle>
          <a:p>
            <a:pPr lvl="0"/>
            <a:r>
              <a:rPr lang="zh-CN" altLang="en-US" noProof="0"/>
              <a:t>主标</a:t>
            </a:r>
            <a:r>
              <a:rPr lang="en-US" altLang="zh-CN" noProof="0"/>
              <a:t>-</a:t>
            </a:r>
            <a:r>
              <a:rPr lang="zh-CN" altLang="en-US" noProof="0"/>
              <a:t>兰亭黑</a:t>
            </a:r>
            <a:r>
              <a:rPr lang="en-US" altLang="zh-CN" noProof="0"/>
              <a:t>6,30</a:t>
            </a:r>
            <a:r>
              <a:rPr lang="zh-CN" altLang="en-US" noProof="0"/>
              <a:t>号字</a:t>
            </a:r>
          </a:p>
        </p:txBody>
      </p:sp>
      <p:sp>
        <p:nvSpPr>
          <p:cNvPr id="20496" name="Rectangle 16"/>
          <p:cNvSpPr>
            <a:spLocks noGrp="1" noChangeArrowheads="1"/>
          </p:cNvSpPr>
          <p:nvPr>
            <p:ph type="subTitle" idx="1"/>
          </p:nvPr>
        </p:nvSpPr>
        <p:spPr>
          <a:xfrm>
            <a:off x="620717" y="1592263"/>
            <a:ext cx="8064500" cy="773112"/>
          </a:xfrm>
        </p:spPr>
        <p:txBody>
          <a:bodyPr/>
          <a:lstStyle>
            <a:lvl1pPr marL="0" indent="0">
              <a:buFont typeface="Wingdings" pitchFamily="2" charset="2"/>
              <a:buNone/>
              <a:defRPr sz="2400">
                <a:solidFill>
                  <a:schemeClr val="bg1"/>
                </a:solidFill>
                <a:latin typeface="方正兰亭黑6_GBK" pitchFamily="2" charset="-122"/>
                <a:ea typeface="方正兰亭黑6_GBK" pitchFamily="2" charset="-122"/>
              </a:defRPr>
            </a:lvl1pPr>
          </a:lstStyle>
          <a:p>
            <a:pPr lvl="0"/>
            <a:r>
              <a:rPr lang="zh-CN" altLang="en-US" noProof="0"/>
              <a:t>副标</a:t>
            </a:r>
            <a:r>
              <a:rPr lang="en-US" altLang="zh-CN" noProof="0"/>
              <a:t>-</a:t>
            </a:r>
            <a:r>
              <a:rPr lang="zh-CN" altLang="en-US" noProof="0"/>
              <a:t>兰亭黑</a:t>
            </a:r>
            <a:r>
              <a:rPr lang="en-US" altLang="zh-CN" noProof="0"/>
              <a:t>6,24</a:t>
            </a:r>
            <a:r>
              <a:rPr lang="zh-CN" altLang="en-US" noProof="0"/>
              <a:t>号字</a:t>
            </a:r>
          </a:p>
        </p:txBody>
      </p:sp>
    </p:spTree>
    <p:extLst>
      <p:ext uri="{BB962C8B-B14F-4D97-AF65-F5344CB8AC3E}">
        <p14:creationId xmlns:p14="http://schemas.microsoft.com/office/powerpoint/2010/main" val="1554619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16322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51850" y="44452"/>
            <a:ext cx="2716213" cy="5819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6" y="44452"/>
            <a:ext cx="7996237" cy="5819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02478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3215" y="44450"/>
            <a:ext cx="10864851" cy="1046163"/>
          </a:xfrm>
        </p:spPr>
        <p:txBody>
          <a:bodyPr/>
          <a:lstStyle/>
          <a:p>
            <a:r>
              <a:rPr lang="zh-CN" altLang="en-US"/>
              <a:t>单击此处编辑母版标题样式</a:t>
            </a:r>
          </a:p>
        </p:txBody>
      </p:sp>
      <p:sp>
        <p:nvSpPr>
          <p:cNvPr id="3" name="文本占位符 2"/>
          <p:cNvSpPr>
            <a:spLocks noGrp="1"/>
          </p:cNvSpPr>
          <p:nvPr>
            <p:ph type="body" sz="half" idx="1"/>
          </p:nvPr>
        </p:nvSpPr>
        <p:spPr>
          <a:xfrm>
            <a:off x="303217" y="1087438"/>
            <a:ext cx="5356224" cy="47767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40" y="1087438"/>
            <a:ext cx="5356224" cy="47767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04695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03215" y="44450"/>
            <a:ext cx="10864851" cy="1046163"/>
          </a:xfrm>
        </p:spPr>
        <p:txBody>
          <a:bodyPr/>
          <a:lstStyle/>
          <a:p>
            <a:r>
              <a:rPr lang="zh-CN" altLang="en-US"/>
              <a:t>单击此处编辑母版标题样式</a:t>
            </a:r>
          </a:p>
        </p:txBody>
      </p:sp>
      <p:sp>
        <p:nvSpPr>
          <p:cNvPr id="3" name="文本占位符 2"/>
          <p:cNvSpPr>
            <a:spLocks noGrp="1"/>
          </p:cNvSpPr>
          <p:nvPr>
            <p:ph type="body" sz="half" idx="1"/>
          </p:nvPr>
        </p:nvSpPr>
        <p:spPr>
          <a:xfrm>
            <a:off x="303217" y="1087438"/>
            <a:ext cx="5356224" cy="47767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811840" y="1087438"/>
            <a:ext cx="5356224" cy="2311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811840" y="3551240"/>
            <a:ext cx="5356224" cy="23129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74867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3" descr="81785148"/>
          <p:cNvPicPr>
            <a:picLocks noChangeAspect="1" noChangeArrowheads="1"/>
          </p:cNvPicPr>
          <p:nvPr/>
        </p:nvPicPr>
        <p:blipFill>
          <a:blip r:embed="rId2" cstate="print">
            <a:extLst>
              <a:ext uri="{28A0092B-C50C-407E-A947-70E740481C1C}">
                <a14:useLocalDpi xmlns:a14="http://schemas.microsoft.com/office/drawing/2010/main" val="0"/>
              </a:ext>
            </a:extLst>
          </a:blip>
          <a:srcRect t="28224" b="20911"/>
          <a:stretch>
            <a:fillRect/>
          </a:stretch>
        </p:blipFill>
        <p:spPr bwMode="auto">
          <a:xfrm>
            <a:off x="3" y="2"/>
            <a:ext cx="11522075"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1" descr="PPT用图16 9"/>
          <p:cNvPicPr>
            <a:picLocks noChangeAspect="1" noChangeArrowheads="1"/>
          </p:cNvPicPr>
          <p:nvPr/>
        </p:nvPicPr>
        <p:blipFill>
          <a:blip r:embed="rId3" cstate="print">
            <a:extLst>
              <a:ext uri="{28A0092B-C50C-407E-A947-70E740481C1C}">
                <a14:useLocalDpi xmlns:a14="http://schemas.microsoft.com/office/drawing/2010/main" val="0"/>
              </a:ext>
            </a:extLst>
          </a:blip>
          <a:srcRect l="621" t="59732" r="491" b="2483"/>
          <a:stretch>
            <a:fillRect/>
          </a:stretch>
        </p:blipFill>
        <p:spPr bwMode="auto">
          <a:xfrm>
            <a:off x="3" y="3879850"/>
            <a:ext cx="11522075"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
          <p:cNvSpPr txBox="1">
            <a:spLocks noChangeArrowheads="1"/>
          </p:cNvSpPr>
          <p:nvPr/>
        </p:nvSpPr>
        <p:spPr bwMode="auto">
          <a:xfrm>
            <a:off x="387350" y="6092825"/>
            <a:ext cx="1906589" cy="209550"/>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dirty="0">
                <a:ea typeface="Arial Unicode MS" pitchFamily="34" charset="-122"/>
                <a:cs typeface="Arial Unicode MS" pitchFamily="34" charset="-122"/>
              </a:rPr>
              <a:t>© 2011 </a:t>
            </a:r>
            <a:r>
              <a:rPr lang="en-US" altLang="zh-CN" sz="800" dirty="0" err="1">
                <a:ea typeface="Arial Unicode MS" pitchFamily="34" charset="-122"/>
                <a:cs typeface="Arial Unicode MS" pitchFamily="34" charset="-122"/>
              </a:rPr>
              <a:t>Mindray</a:t>
            </a:r>
            <a:r>
              <a:rPr lang="en-US" altLang="zh-CN" sz="800" dirty="0">
                <a:ea typeface="Arial Unicode MS" pitchFamily="34" charset="-122"/>
                <a:cs typeface="Arial Unicode MS" pitchFamily="34" charset="-122"/>
              </a:rPr>
              <a:t> Confidential</a:t>
            </a:r>
          </a:p>
        </p:txBody>
      </p:sp>
      <p:pic>
        <p:nvPicPr>
          <p:cNvPr id="7" name="Picture 2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32828" y="5851525"/>
            <a:ext cx="2444749"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70" name="Rectangle 18"/>
          <p:cNvSpPr>
            <a:spLocks noGrp="1" noChangeArrowheads="1"/>
          </p:cNvSpPr>
          <p:nvPr>
            <p:ph type="ctrTitle"/>
          </p:nvPr>
        </p:nvSpPr>
        <p:spPr>
          <a:xfrm>
            <a:off x="863601" y="3868739"/>
            <a:ext cx="9794875" cy="1082675"/>
          </a:xfrm>
        </p:spPr>
        <p:txBody>
          <a:bodyPr/>
          <a:lstStyle>
            <a:lvl1pPr>
              <a:defRPr sz="3000">
                <a:solidFill>
                  <a:schemeClr val="bg1"/>
                </a:solidFill>
                <a:latin typeface="方正兰亭黑6_GBK" pitchFamily="2" charset="-122"/>
              </a:defRPr>
            </a:lvl1pPr>
          </a:lstStyle>
          <a:p>
            <a:pPr lvl="0"/>
            <a:r>
              <a:rPr lang="zh-CN" altLang="en-US" noProof="0"/>
              <a:t>主标</a:t>
            </a:r>
            <a:r>
              <a:rPr lang="en-US" altLang="zh-CN" noProof="0"/>
              <a:t>-</a:t>
            </a:r>
            <a:r>
              <a:rPr lang="zh-CN" altLang="en-US" noProof="0"/>
              <a:t>兰亭黑</a:t>
            </a:r>
            <a:r>
              <a:rPr lang="en-US" altLang="zh-CN" noProof="0"/>
              <a:t>6,30</a:t>
            </a:r>
            <a:r>
              <a:rPr lang="zh-CN" altLang="en-US" noProof="0"/>
              <a:t>号字</a:t>
            </a:r>
          </a:p>
        </p:txBody>
      </p:sp>
      <p:sp>
        <p:nvSpPr>
          <p:cNvPr id="23571" name="Rectangle 19"/>
          <p:cNvSpPr>
            <a:spLocks noGrp="1" noChangeArrowheads="1"/>
          </p:cNvSpPr>
          <p:nvPr>
            <p:ph type="subTitle" idx="1"/>
          </p:nvPr>
        </p:nvSpPr>
        <p:spPr>
          <a:xfrm>
            <a:off x="863601" y="5005390"/>
            <a:ext cx="8066088" cy="585787"/>
          </a:xfrm>
        </p:spPr>
        <p:txBody>
          <a:bodyPr/>
          <a:lstStyle>
            <a:lvl1pPr marL="0" indent="0">
              <a:buFont typeface="Wingdings" pitchFamily="2" charset="2"/>
              <a:buNone/>
              <a:defRPr sz="2400">
                <a:solidFill>
                  <a:schemeClr val="bg1"/>
                </a:solidFill>
                <a:latin typeface="方正兰亭黑6_GBK" pitchFamily="2" charset="-122"/>
                <a:ea typeface="方正兰亭黑6_GBK" pitchFamily="2" charset="-122"/>
              </a:defRPr>
            </a:lvl1pPr>
          </a:lstStyle>
          <a:p>
            <a:pPr lvl="0"/>
            <a:r>
              <a:rPr lang="zh-CN" altLang="en-US" noProof="0"/>
              <a:t>副标</a:t>
            </a:r>
            <a:r>
              <a:rPr lang="en-US" altLang="zh-CN" noProof="0"/>
              <a:t>-</a:t>
            </a:r>
            <a:r>
              <a:rPr lang="zh-CN" altLang="en-US" noProof="0"/>
              <a:t>兰亭黑</a:t>
            </a:r>
            <a:r>
              <a:rPr lang="en-US" altLang="zh-CN" noProof="0"/>
              <a:t>6,24</a:t>
            </a:r>
            <a:r>
              <a:rPr lang="zh-CN" altLang="en-US" noProof="0"/>
              <a:t>号字</a:t>
            </a:r>
          </a:p>
        </p:txBody>
      </p:sp>
    </p:spTree>
    <p:extLst>
      <p:ext uri="{BB962C8B-B14F-4D97-AF65-F5344CB8AC3E}">
        <p14:creationId xmlns:p14="http://schemas.microsoft.com/office/powerpoint/2010/main" val="1213281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90656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056423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8617" y="1030289"/>
            <a:ext cx="5356224" cy="4829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37241" y="1030289"/>
            <a:ext cx="5356224" cy="4829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119611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5"/>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2"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2"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5"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5"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115752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91684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053041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8369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4"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2248503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5" y="4535490"/>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5"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5"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5824156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324863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70903" y="2"/>
            <a:ext cx="2722563" cy="58594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6" y="2"/>
            <a:ext cx="8015287" cy="58594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136478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8" descr="81785148"/>
          <p:cNvPicPr>
            <a:picLocks noChangeAspect="1" noChangeArrowheads="1"/>
          </p:cNvPicPr>
          <p:nvPr/>
        </p:nvPicPr>
        <p:blipFill>
          <a:blip r:embed="rId2" cstate="print">
            <a:extLst>
              <a:ext uri="{28A0092B-C50C-407E-A947-70E740481C1C}">
                <a14:useLocalDpi xmlns:a14="http://schemas.microsoft.com/office/drawing/2010/main" val="0"/>
              </a:ext>
            </a:extLst>
          </a:blip>
          <a:srcRect t="28224" b="15022"/>
          <a:stretch>
            <a:fillRect/>
          </a:stretch>
        </p:blipFill>
        <p:spPr bwMode="auto">
          <a:xfrm>
            <a:off x="3" y="0"/>
            <a:ext cx="11522075" cy="436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PPT用图红色"/>
          <p:cNvPicPr>
            <a:picLocks noChangeAspect="1" noChangeArrowheads="1"/>
          </p:cNvPicPr>
          <p:nvPr/>
        </p:nvPicPr>
        <p:blipFill>
          <a:blip r:embed="rId3" cstate="print">
            <a:extLst>
              <a:ext uri="{28A0092B-C50C-407E-A947-70E740481C1C}">
                <a14:useLocalDpi xmlns:a14="http://schemas.microsoft.com/office/drawing/2010/main" val="0"/>
              </a:ext>
            </a:extLst>
          </a:blip>
          <a:srcRect l="8858" t="42973" r="9386" b="275"/>
          <a:stretch>
            <a:fillRect/>
          </a:stretch>
        </p:blipFill>
        <p:spPr bwMode="auto">
          <a:xfrm>
            <a:off x="3" y="2343152"/>
            <a:ext cx="11522075" cy="413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
          <p:cNvSpPr txBox="1">
            <a:spLocks noChangeArrowheads="1"/>
          </p:cNvSpPr>
          <p:nvPr/>
        </p:nvSpPr>
        <p:spPr bwMode="auto">
          <a:xfrm>
            <a:off x="387350" y="6092825"/>
            <a:ext cx="1906589" cy="209550"/>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dirty="0">
                <a:solidFill>
                  <a:schemeClr val="bg1"/>
                </a:solidFill>
                <a:ea typeface="Arial Unicode MS" pitchFamily="34" charset="-122"/>
                <a:cs typeface="Arial Unicode MS" pitchFamily="34" charset="-122"/>
              </a:rPr>
              <a:t>© 2011 </a:t>
            </a:r>
            <a:r>
              <a:rPr lang="en-US" altLang="zh-CN" sz="800" dirty="0" err="1">
                <a:solidFill>
                  <a:schemeClr val="bg1"/>
                </a:solidFill>
                <a:ea typeface="Arial Unicode MS" pitchFamily="34" charset="-122"/>
                <a:cs typeface="Arial Unicode MS" pitchFamily="34" charset="-122"/>
              </a:rPr>
              <a:t>Mindray</a:t>
            </a:r>
            <a:r>
              <a:rPr lang="en-US" altLang="zh-CN" sz="800" dirty="0">
                <a:solidFill>
                  <a:schemeClr val="bg1"/>
                </a:solidFill>
                <a:ea typeface="Arial Unicode MS" pitchFamily="34" charset="-122"/>
                <a:cs typeface="Arial Unicode MS" pitchFamily="34" charset="-122"/>
              </a:rPr>
              <a:t> Confidential</a:t>
            </a:r>
          </a:p>
        </p:txBody>
      </p:sp>
      <p:sp>
        <p:nvSpPr>
          <p:cNvPr id="7" name="Freeform 17"/>
          <p:cNvSpPr>
            <a:spLocks noEditPoints="1"/>
          </p:cNvSpPr>
          <p:nvPr/>
        </p:nvSpPr>
        <p:spPr bwMode="auto">
          <a:xfrm>
            <a:off x="8632828" y="5851525"/>
            <a:ext cx="2444749" cy="431800"/>
          </a:xfrm>
          <a:custGeom>
            <a:avLst/>
            <a:gdLst>
              <a:gd name="T0" fmla="*/ 2147483647 w 16940"/>
              <a:gd name="T1" fmla="*/ 2147483647 h 2992"/>
              <a:gd name="T2" fmla="*/ 2147483647 w 16940"/>
              <a:gd name="T3" fmla="*/ 2147483647 h 2992"/>
              <a:gd name="T4" fmla="*/ 2147483647 w 16940"/>
              <a:gd name="T5" fmla="*/ 2147483647 h 2992"/>
              <a:gd name="T6" fmla="*/ 2147483647 w 16940"/>
              <a:gd name="T7" fmla="*/ 2147483647 h 2992"/>
              <a:gd name="T8" fmla="*/ 2147483647 w 16940"/>
              <a:gd name="T9" fmla="*/ 2147483647 h 2992"/>
              <a:gd name="T10" fmla="*/ 2147483647 w 16940"/>
              <a:gd name="T11" fmla="*/ 2147483647 h 2992"/>
              <a:gd name="T12" fmla="*/ 2147483647 w 16940"/>
              <a:gd name="T13" fmla="*/ 2147483647 h 2992"/>
              <a:gd name="T14" fmla="*/ 2147483647 w 16940"/>
              <a:gd name="T15" fmla="*/ 2147483647 h 2992"/>
              <a:gd name="T16" fmla="*/ 2147483647 w 16940"/>
              <a:gd name="T17" fmla="*/ 2147483647 h 2992"/>
              <a:gd name="T18" fmla="*/ 2147483647 w 16940"/>
              <a:gd name="T19" fmla="*/ 2147483647 h 2992"/>
              <a:gd name="T20" fmla="*/ 2147483647 w 16940"/>
              <a:gd name="T21" fmla="*/ 2147483647 h 2992"/>
              <a:gd name="T22" fmla="*/ 2147483647 w 16940"/>
              <a:gd name="T23" fmla="*/ 2147483647 h 2992"/>
              <a:gd name="T24" fmla="*/ 2147483647 w 16940"/>
              <a:gd name="T25" fmla="*/ 2147483647 h 2992"/>
              <a:gd name="T26" fmla="*/ 2147483647 w 16940"/>
              <a:gd name="T27" fmla="*/ 2147483647 h 2992"/>
              <a:gd name="T28" fmla="*/ 2147483647 w 16940"/>
              <a:gd name="T29" fmla="*/ 2147483647 h 2992"/>
              <a:gd name="T30" fmla="*/ 2147483647 w 16940"/>
              <a:gd name="T31" fmla="*/ 2147483647 h 2992"/>
              <a:gd name="T32" fmla="*/ 2147483647 w 16940"/>
              <a:gd name="T33" fmla="*/ 2147483647 h 2992"/>
              <a:gd name="T34" fmla="*/ 2147483647 w 16940"/>
              <a:gd name="T35" fmla="*/ 2147483647 h 2992"/>
              <a:gd name="T36" fmla="*/ 2147483647 w 16940"/>
              <a:gd name="T37" fmla="*/ 2147483647 h 2992"/>
              <a:gd name="T38" fmla="*/ 2147483647 w 16940"/>
              <a:gd name="T39" fmla="*/ 2147483647 h 2992"/>
              <a:gd name="T40" fmla="*/ 2147483647 w 16940"/>
              <a:gd name="T41" fmla="*/ 2147483647 h 2992"/>
              <a:gd name="T42" fmla="*/ 2147483647 w 16940"/>
              <a:gd name="T43" fmla="*/ 2147483647 h 2992"/>
              <a:gd name="T44" fmla="*/ 2147483647 w 16940"/>
              <a:gd name="T45" fmla="*/ 2147483647 h 2992"/>
              <a:gd name="T46" fmla="*/ 2147483647 w 16940"/>
              <a:gd name="T47" fmla="*/ 2147483647 h 2992"/>
              <a:gd name="T48" fmla="*/ 2147483647 w 16940"/>
              <a:gd name="T49" fmla="*/ 2147483647 h 2992"/>
              <a:gd name="T50" fmla="*/ 2147483647 w 16940"/>
              <a:gd name="T51" fmla="*/ 2147483647 h 2992"/>
              <a:gd name="T52" fmla="*/ 2147483647 w 16940"/>
              <a:gd name="T53" fmla="*/ 2147483647 h 2992"/>
              <a:gd name="T54" fmla="*/ 2147483647 w 16940"/>
              <a:gd name="T55" fmla="*/ 2147483647 h 2992"/>
              <a:gd name="T56" fmla="*/ 2147483647 w 16940"/>
              <a:gd name="T57" fmla="*/ 2147483647 h 2992"/>
              <a:gd name="T58" fmla="*/ 2147483647 w 16940"/>
              <a:gd name="T59" fmla="*/ 2147483647 h 2992"/>
              <a:gd name="T60" fmla="*/ 2147483647 w 16940"/>
              <a:gd name="T61" fmla="*/ 2147483647 h 2992"/>
              <a:gd name="T62" fmla="*/ 2147483647 w 16940"/>
              <a:gd name="T63" fmla="*/ 2147483647 h 2992"/>
              <a:gd name="T64" fmla="*/ 2147483647 w 16940"/>
              <a:gd name="T65" fmla="*/ 2147483647 h 2992"/>
              <a:gd name="T66" fmla="*/ 2147483647 w 16940"/>
              <a:gd name="T67" fmla="*/ 2147483647 h 2992"/>
              <a:gd name="T68" fmla="*/ 2147483647 w 16940"/>
              <a:gd name="T69" fmla="*/ 2147483647 h 2992"/>
              <a:gd name="T70" fmla="*/ 2147483647 w 16940"/>
              <a:gd name="T71" fmla="*/ 2147483647 h 2992"/>
              <a:gd name="T72" fmla="*/ 2147483647 w 16940"/>
              <a:gd name="T73" fmla="*/ 2147483647 h 2992"/>
              <a:gd name="T74" fmla="*/ 2147483647 w 16940"/>
              <a:gd name="T75" fmla="*/ 2147483647 h 2992"/>
              <a:gd name="T76" fmla="*/ 2147483647 w 16940"/>
              <a:gd name="T77" fmla="*/ 2147483647 h 2992"/>
              <a:gd name="T78" fmla="*/ 2147483647 w 16940"/>
              <a:gd name="T79" fmla="*/ 2147483647 h 2992"/>
              <a:gd name="T80" fmla="*/ 2147483647 w 16940"/>
              <a:gd name="T81" fmla="*/ 2147483647 h 2992"/>
              <a:gd name="T82" fmla="*/ 2147483647 w 16940"/>
              <a:gd name="T83" fmla="*/ 2147483647 h 2992"/>
              <a:gd name="T84" fmla="*/ 2147483647 w 16940"/>
              <a:gd name="T85" fmla="*/ 2147483647 h 2992"/>
              <a:gd name="T86" fmla="*/ 2147483647 w 16940"/>
              <a:gd name="T87" fmla="*/ 2147483647 h 2992"/>
              <a:gd name="T88" fmla="*/ 2147483647 w 16940"/>
              <a:gd name="T89" fmla="*/ 2147483647 h 2992"/>
              <a:gd name="T90" fmla="*/ 2147483647 w 16940"/>
              <a:gd name="T91" fmla="*/ 2147483647 h 2992"/>
              <a:gd name="T92" fmla="*/ 2147483647 w 16940"/>
              <a:gd name="T93" fmla="*/ 2147483647 h 2992"/>
              <a:gd name="T94" fmla="*/ 2147483647 w 16940"/>
              <a:gd name="T95" fmla="*/ 2147483647 h 2992"/>
              <a:gd name="T96" fmla="*/ 2147483647 w 16940"/>
              <a:gd name="T97" fmla="*/ 0 h 2992"/>
              <a:gd name="T98" fmla="*/ 2147483647 w 16940"/>
              <a:gd name="T99" fmla="*/ 2147483647 h 2992"/>
              <a:gd name="T100" fmla="*/ 2147483647 w 16940"/>
              <a:gd name="T101" fmla="*/ 2147483647 h 2992"/>
              <a:gd name="T102" fmla="*/ 2147483647 w 16940"/>
              <a:gd name="T103" fmla="*/ 2147483647 h 2992"/>
              <a:gd name="T104" fmla="*/ 2147483647 w 16940"/>
              <a:gd name="T105" fmla="*/ 2147483647 h 2992"/>
              <a:gd name="T106" fmla="*/ 2147483647 w 16940"/>
              <a:gd name="T107" fmla="*/ 2147483647 h 2992"/>
              <a:gd name="T108" fmla="*/ 2147483647 w 16940"/>
              <a:gd name="T109" fmla="*/ 2147483647 h 2992"/>
              <a:gd name="T110" fmla="*/ 2147483647 w 16940"/>
              <a:gd name="T111" fmla="*/ 2147483647 h 2992"/>
              <a:gd name="T112" fmla="*/ 2147483647 w 16940"/>
              <a:gd name="T113" fmla="*/ 2147483647 h 2992"/>
              <a:gd name="T114" fmla="*/ 2147483647 w 16940"/>
              <a:gd name="T115" fmla="*/ 2147483647 h 2992"/>
              <a:gd name="T116" fmla="*/ 2147483647 w 16940"/>
              <a:gd name="T117" fmla="*/ 2147483647 h 2992"/>
              <a:gd name="T118" fmla="*/ 2147483647 w 16940"/>
              <a:gd name="T119" fmla="*/ 2147483647 h 2992"/>
              <a:gd name="T120" fmla="*/ 2147483647 w 16940"/>
              <a:gd name="T121" fmla="*/ 2147483647 h 2992"/>
              <a:gd name="T122" fmla="*/ 2147483647 w 16940"/>
              <a:gd name="T123" fmla="*/ 2147483647 h 2992"/>
              <a:gd name="T124" fmla="*/ 2147483647 w 16940"/>
              <a:gd name="T125" fmla="*/ 2147483647 h 299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6940" h="2992">
                <a:moveTo>
                  <a:pt x="12947" y="1611"/>
                </a:moveTo>
                <a:lnTo>
                  <a:pt x="12974" y="1588"/>
                </a:lnTo>
                <a:lnTo>
                  <a:pt x="12998" y="1565"/>
                </a:lnTo>
                <a:lnTo>
                  <a:pt x="13022" y="1539"/>
                </a:lnTo>
                <a:lnTo>
                  <a:pt x="13044" y="1514"/>
                </a:lnTo>
                <a:lnTo>
                  <a:pt x="13066" y="1488"/>
                </a:lnTo>
                <a:lnTo>
                  <a:pt x="13085" y="1459"/>
                </a:lnTo>
                <a:lnTo>
                  <a:pt x="13104" y="1430"/>
                </a:lnTo>
                <a:lnTo>
                  <a:pt x="13122" y="1402"/>
                </a:lnTo>
                <a:lnTo>
                  <a:pt x="13138" y="1371"/>
                </a:lnTo>
                <a:lnTo>
                  <a:pt x="13153" y="1341"/>
                </a:lnTo>
                <a:lnTo>
                  <a:pt x="13167" y="1310"/>
                </a:lnTo>
                <a:lnTo>
                  <a:pt x="13179" y="1279"/>
                </a:lnTo>
                <a:lnTo>
                  <a:pt x="13191" y="1247"/>
                </a:lnTo>
                <a:lnTo>
                  <a:pt x="13200" y="1214"/>
                </a:lnTo>
                <a:lnTo>
                  <a:pt x="13209" y="1182"/>
                </a:lnTo>
                <a:lnTo>
                  <a:pt x="13216" y="1150"/>
                </a:lnTo>
                <a:lnTo>
                  <a:pt x="13230" y="1074"/>
                </a:lnTo>
                <a:lnTo>
                  <a:pt x="13241" y="1002"/>
                </a:lnTo>
                <a:lnTo>
                  <a:pt x="13246" y="967"/>
                </a:lnTo>
                <a:lnTo>
                  <a:pt x="13249" y="932"/>
                </a:lnTo>
                <a:lnTo>
                  <a:pt x="13253" y="896"/>
                </a:lnTo>
                <a:lnTo>
                  <a:pt x="13256" y="860"/>
                </a:lnTo>
                <a:lnTo>
                  <a:pt x="13261" y="784"/>
                </a:lnTo>
                <a:lnTo>
                  <a:pt x="13263" y="700"/>
                </a:lnTo>
                <a:lnTo>
                  <a:pt x="13265" y="608"/>
                </a:lnTo>
                <a:lnTo>
                  <a:pt x="13265" y="503"/>
                </a:lnTo>
                <a:lnTo>
                  <a:pt x="13253" y="503"/>
                </a:lnTo>
                <a:lnTo>
                  <a:pt x="13222" y="503"/>
                </a:lnTo>
                <a:lnTo>
                  <a:pt x="13176" y="503"/>
                </a:lnTo>
                <a:lnTo>
                  <a:pt x="13124" y="503"/>
                </a:lnTo>
                <a:lnTo>
                  <a:pt x="13073" y="503"/>
                </a:lnTo>
                <a:lnTo>
                  <a:pt x="13028" y="503"/>
                </a:lnTo>
                <a:lnTo>
                  <a:pt x="12996" y="503"/>
                </a:lnTo>
                <a:lnTo>
                  <a:pt x="12985" y="503"/>
                </a:lnTo>
                <a:lnTo>
                  <a:pt x="12985" y="493"/>
                </a:lnTo>
                <a:lnTo>
                  <a:pt x="12985" y="465"/>
                </a:lnTo>
                <a:lnTo>
                  <a:pt x="12985" y="427"/>
                </a:lnTo>
                <a:lnTo>
                  <a:pt x="12985" y="382"/>
                </a:lnTo>
                <a:lnTo>
                  <a:pt x="12985" y="339"/>
                </a:lnTo>
                <a:lnTo>
                  <a:pt x="12985" y="300"/>
                </a:lnTo>
                <a:lnTo>
                  <a:pt x="12985" y="273"/>
                </a:lnTo>
                <a:lnTo>
                  <a:pt x="12985" y="263"/>
                </a:lnTo>
                <a:lnTo>
                  <a:pt x="13001" y="263"/>
                </a:lnTo>
                <a:lnTo>
                  <a:pt x="13050" y="263"/>
                </a:lnTo>
                <a:lnTo>
                  <a:pt x="13126" y="263"/>
                </a:lnTo>
                <a:lnTo>
                  <a:pt x="13226" y="263"/>
                </a:lnTo>
                <a:lnTo>
                  <a:pt x="13343" y="263"/>
                </a:lnTo>
                <a:lnTo>
                  <a:pt x="13474" y="263"/>
                </a:lnTo>
                <a:lnTo>
                  <a:pt x="13613" y="263"/>
                </a:lnTo>
                <a:lnTo>
                  <a:pt x="13757" y="263"/>
                </a:lnTo>
                <a:lnTo>
                  <a:pt x="13902" y="263"/>
                </a:lnTo>
                <a:lnTo>
                  <a:pt x="14042" y="263"/>
                </a:lnTo>
                <a:lnTo>
                  <a:pt x="14172" y="263"/>
                </a:lnTo>
                <a:lnTo>
                  <a:pt x="14290" y="263"/>
                </a:lnTo>
                <a:lnTo>
                  <a:pt x="14388" y="263"/>
                </a:lnTo>
                <a:lnTo>
                  <a:pt x="14465" y="263"/>
                </a:lnTo>
                <a:lnTo>
                  <a:pt x="14514" y="263"/>
                </a:lnTo>
                <a:lnTo>
                  <a:pt x="14531" y="263"/>
                </a:lnTo>
                <a:lnTo>
                  <a:pt x="14528" y="273"/>
                </a:lnTo>
                <a:lnTo>
                  <a:pt x="14521" y="300"/>
                </a:lnTo>
                <a:lnTo>
                  <a:pt x="14510" y="339"/>
                </a:lnTo>
                <a:lnTo>
                  <a:pt x="14497" y="382"/>
                </a:lnTo>
                <a:lnTo>
                  <a:pt x="14485" y="427"/>
                </a:lnTo>
                <a:lnTo>
                  <a:pt x="14474" y="465"/>
                </a:lnTo>
                <a:lnTo>
                  <a:pt x="14467" y="493"/>
                </a:lnTo>
                <a:lnTo>
                  <a:pt x="14464" y="503"/>
                </a:lnTo>
                <a:lnTo>
                  <a:pt x="14454" y="503"/>
                </a:lnTo>
                <a:lnTo>
                  <a:pt x="14425" y="503"/>
                </a:lnTo>
                <a:lnTo>
                  <a:pt x="14382" y="503"/>
                </a:lnTo>
                <a:lnTo>
                  <a:pt x="14325" y="503"/>
                </a:lnTo>
                <a:lnTo>
                  <a:pt x="14258" y="503"/>
                </a:lnTo>
                <a:lnTo>
                  <a:pt x="14183" y="503"/>
                </a:lnTo>
                <a:lnTo>
                  <a:pt x="14103" y="503"/>
                </a:lnTo>
                <a:lnTo>
                  <a:pt x="14020" y="503"/>
                </a:lnTo>
                <a:lnTo>
                  <a:pt x="13937" y="503"/>
                </a:lnTo>
                <a:lnTo>
                  <a:pt x="13858" y="503"/>
                </a:lnTo>
                <a:lnTo>
                  <a:pt x="13783" y="503"/>
                </a:lnTo>
                <a:lnTo>
                  <a:pt x="13715" y="503"/>
                </a:lnTo>
                <a:lnTo>
                  <a:pt x="13659" y="503"/>
                </a:lnTo>
                <a:lnTo>
                  <a:pt x="13616" y="503"/>
                </a:lnTo>
                <a:lnTo>
                  <a:pt x="13587" y="503"/>
                </a:lnTo>
                <a:lnTo>
                  <a:pt x="13577" y="503"/>
                </a:lnTo>
                <a:lnTo>
                  <a:pt x="13577" y="513"/>
                </a:lnTo>
                <a:lnTo>
                  <a:pt x="13576" y="539"/>
                </a:lnTo>
                <a:lnTo>
                  <a:pt x="13576" y="577"/>
                </a:lnTo>
                <a:lnTo>
                  <a:pt x="13576" y="620"/>
                </a:lnTo>
                <a:lnTo>
                  <a:pt x="13576" y="662"/>
                </a:lnTo>
                <a:lnTo>
                  <a:pt x="13576" y="700"/>
                </a:lnTo>
                <a:lnTo>
                  <a:pt x="13576" y="727"/>
                </a:lnTo>
                <a:lnTo>
                  <a:pt x="13576" y="736"/>
                </a:lnTo>
                <a:lnTo>
                  <a:pt x="13600" y="736"/>
                </a:lnTo>
                <a:lnTo>
                  <a:pt x="13663" y="736"/>
                </a:lnTo>
                <a:lnTo>
                  <a:pt x="13754" y="736"/>
                </a:lnTo>
                <a:lnTo>
                  <a:pt x="13862" y="736"/>
                </a:lnTo>
                <a:lnTo>
                  <a:pt x="13976" y="736"/>
                </a:lnTo>
                <a:lnTo>
                  <a:pt x="14085" y="736"/>
                </a:lnTo>
                <a:lnTo>
                  <a:pt x="14177" y="736"/>
                </a:lnTo>
                <a:lnTo>
                  <a:pt x="14240" y="736"/>
                </a:lnTo>
                <a:lnTo>
                  <a:pt x="14255" y="736"/>
                </a:lnTo>
                <a:lnTo>
                  <a:pt x="14270" y="738"/>
                </a:lnTo>
                <a:lnTo>
                  <a:pt x="14284" y="740"/>
                </a:lnTo>
                <a:lnTo>
                  <a:pt x="14296" y="743"/>
                </a:lnTo>
                <a:lnTo>
                  <a:pt x="14309" y="745"/>
                </a:lnTo>
                <a:lnTo>
                  <a:pt x="14321" y="749"/>
                </a:lnTo>
                <a:lnTo>
                  <a:pt x="14331" y="753"/>
                </a:lnTo>
                <a:lnTo>
                  <a:pt x="14342" y="758"/>
                </a:lnTo>
                <a:lnTo>
                  <a:pt x="14351" y="763"/>
                </a:lnTo>
                <a:lnTo>
                  <a:pt x="14361" y="768"/>
                </a:lnTo>
                <a:lnTo>
                  <a:pt x="14369" y="774"/>
                </a:lnTo>
                <a:lnTo>
                  <a:pt x="14378" y="780"/>
                </a:lnTo>
                <a:lnTo>
                  <a:pt x="14392" y="794"/>
                </a:lnTo>
                <a:lnTo>
                  <a:pt x="14404" y="806"/>
                </a:lnTo>
                <a:lnTo>
                  <a:pt x="14415" y="821"/>
                </a:lnTo>
                <a:lnTo>
                  <a:pt x="14423" y="835"/>
                </a:lnTo>
                <a:lnTo>
                  <a:pt x="14431" y="848"/>
                </a:lnTo>
                <a:lnTo>
                  <a:pt x="14436" y="860"/>
                </a:lnTo>
                <a:lnTo>
                  <a:pt x="14440" y="872"/>
                </a:lnTo>
                <a:lnTo>
                  <a:pt x="14442" y="881"/>
                </a:lnTo>
                <a:lnTo>
                  <a:pt x="14443" y="890"/>
                </a:lnTo>
                <a:lnTo>
                  <a:pt x="14445" y="896"/>
                </a:lnTo>
                <a:lnTo>
                  <a:pt x="14446" y="908"/>
                </a:lnTo>
                <a:lnTo>
                  <a:pt x="14446" y="914"/>
                </a:lnTo>
                <a:lnTo>
                  <a:pt x="14446" y="939"/>
                </a:lnTo>
                <a:lnTo>
                  <a:pt x="14446" y="1003"/>
                </a:lnTo>
                <a:lnTo>
                  <a:pt x="14446" y="1094"/>
                </a:lnTo>
                <a:lnTo>
                  <a:pt x="14446" y="1198"/>
                </a:lnTo>
                <a:lnTo>
                  <a:pt x="14446" y="1303"/>
                </a:lnTo>
                <a:lnTo>
                  <a:pt x="14446" y="1394"/>
                </a:lnTo>
                <a:lnTo>
                  <a:pt x="14446" y="1458"/>
                </a:lnTo>
                <a:lnTo>
                  <a:pt x="14446" y="1482"/>
                </a:lnTo>
                <a:lnTo>
                  <a:pt x="14443" y="1504"/>
                </a:lnTo>
                <a:lnTo>
                  <a:pt x="14442" y="1526"/>
                </a:lnTo>
                <a:lnTo>
                  <a:pt x="14439" y="1547"/>
                </a:lnTo>
                <a:lnTo>
                  <a:pt x="14436" y="1567"/>
                </a:lnTo>
                <a:lnTo>
                  <a:pt x="14432" y="1586"/>
                </a:lnTo>
                <a:lnTo>
                  <a:pt x="14428" y="1604"/>
                </a:lnTo>
                <a:lnTo>
                  <a:pt x="14422" y="1623"/>
                </a:lnTo>
                <a:lnTo>
                  <a:pt x="14416" y="1640"/>
                </a:lnTo>
                <a:lnTo>
                  <a:pt x="14409" y="1657"/>
                </a:lnTo>
                <a:lnTo>
                  <a:pt x="14401" y="1673"/>
                </a:lnTo>
                <a:lnTo>
                  <a:pt x="14394" y="1688"/>
                </a:lnTo>
                <a:lnTo>
                  <a:pt x="14384" y="1703"/>
                </a:lnTo>
                <a:lnTo>
                  <a:pt x="14375" y="1717"/>
                </a:lnTo>
                <a:lnTo>
                  <a:pt x="14365" y="1730"/>
                </a:lnTo>
                <a:lnTo>
                  <a:pt x="14355" y="1743"/>
                </a:lnTo>
                <a:lnTo>
                  <a:pt x="14343" y="1756"/>
                </a:lnTo>
                <a:lnTo>
                  <a:pt x="14331" y="1766"/>
                </a:lnTo>
                <a:lnTo>
                  <a:pt x="14320" y="1778"/>
                </a:lnTo>
                <a:lnTo>
                  <a:pt x="14306" y="1787"/>
                </a:lnTo>
                <a:lnTo>
                  <a:pt x="14293" y="1797"/>
                </a:lnTo>
                <a:lnTo>
                  <a:pt x="14278" y="1805"/>
                </a:lnTo>
                <a:lnTo>
                  <a:pt x="14265" y="1814"/>
                </a:lnTo>
                <a:lnTo>
                  <a:pt x="14249" y="1820"/>
                </a:lnTo>
                <a:lnTo>
                  <a:pt x="14233" y="1828"/>
                </a:lnTo>
                <a:lnTo>
                  <a:pt x="14217" y="1833"/>
                </a:lnTo>
                <a:lnTo>
                  <a:pt x="14201" y="1838"/>
                </a:lnTo>
                <a:lnTo>
                  <a:pt x="14183" y="1842"/>
                </a:lnTo>
                <a:lnTo>
                  <a:pt x="14166" y="1847"/>
                </a:lnTo>
                <a:lnTo>
                  <a:pt x="14148" y="1850"/>
                </a:lnTo>
                <a:lnTo>
                  <a:pt x="14129" y="1852"/>
                </a:lnTo>
                <a:lnTo>
                  <a:pt x="14110" y="1853"/>
                </a:lnTo>
                <a:lnTo>
                  <a:pt x="14091" y="1854"/>
                </a:lnTo>
                <a:lnTo>
                  <a:pt x="14054" y="1856"/>
                </a:lnTo>
                <a:lnTo>
                  <a:pt x="14001" y="1858"/>
                </a:lnTo>
                <a:lnTo>
                  <a:pt x="13937" y="1860"/>
                </a:lnTo>
                <a:lnTo>
                  <a:pt x="13871" y="1862"/>
                </a:lnTo>
                <a:lnTo>
                  <a:pt x="13807" y="1863"/>
                </a:lnTo>
                <a:lnTo>
                  <a:pt x="13753" y="1864"/>
                </a:lnTo>
                <a:lnTo>
                  <a:pt x="13716" y="1864"/>
                </a:lnTo>
                <a:lnTo>
                  <a:pt x="13702" y="1864"/>
                </a:lnTo>
                <a:lnTo>
                  <a:pt x="13699" y="1851"/>
                </a:lnTo>
                <a:lnTo>
                  <a:pt x="13691" y="1819"/>
                </a:lnTo>
                <a:lnTo>
                  <a:pt x="13679" y="1773"/>
                </a:lnTo>
                <a:lnTo>
                  <a:pt x="13666" y="1720"/>
                </a:lnTo>
                <a:lnTo>
                  <a:pt x="13653" y="1667"/>
                </a:lnTo>
                <a:lnTo>
                  <a:pt x="13641" y="1620"/>
                </a:lnTo>
                <a:lnTo>
                  <a:pt x="13632" y="1587"/>
                </a:lnTo>
                <a:lnTo>
                  <a:pt x="13629" y="1574"/>
                </a:lnTo>
                <a:lnTo>
                  <a:pt x="13639" y="1575"/>
                </a:lnTo>
                <a:lnTo>
                  <a:pt x="13664" y="1578"/>
                </a:lnTo>
                <a:lnTo>
                  <a:pt x="13701" y="1581"/>
                </a:lnTo>
                <a:lnTo>
                  <a:pt x="13748" y="1585"/>
                </a:lnTo>
                <a:lnTo>
                  <a:pt x="13798" y="1588"/>
                </a:lnTo>
                <a:lnTo>
                  <a:pt x="13848" y="1591"/>
                </a:lnTo>
                <a:lnTo>
                  <a:pt x="13895" y="1593"/>
                </a:lnTo>
                <a:lnTo>
                  <a:pt x="13935" y="1595"/>
                </a:lnTo>
                <a:lnTo>
                  <a:pt x="13960" y="1593"/>
                </a:lnTo>
                <a:lnTo>
                  <a:pt x="13982" y="1591"/>
                </a:lnTo>
                <a:lnTo>
                  <a:pt x="14003" y="1588"/>
                </a:lnTo>
                <a:lnTo>
                  <a:pt x="14023" y="1583"/>
                </a:lnTo>
                <a:lnTo>
                  <a:pt x="14041" y="1577"/>
                </a:lnTo>
                <a:lnTo>
                  <a:pt x="14058" y="1569"/>
                </a:lnTo>
                <a:lnTo>
                  <a:pt x="14074" y="1560"/>
                </a:lnTo>
                <a:lnTo>
                  <a:pt x="14088" y="1549"/>
                </a:lnTo>
                <a:lnTo>
                  <a:pt x="14100" y="1537"/>
                </a:lnTo>
                <a:lnTo>
                  <a:pt x="14112" y="1525"/>
                </a:lnTo>
                <a:lnTo>
                  <a:pt x="14122" y="1510"/>
                </a:lnTo>
                <a:lnTo>
                  <a:pt x="14129" y="1494"/>
                </a:lnTo>
                <a:lnTo>
                  <a:pt x="14135" y="1476"/>
                </a:lnTo>
                <a:lnTo>
                  <a:pt x="14140" y="1457"/>
                </a:lnTo>
                <a:lnTo>
                  <a:pt x="14143" y="1437"/>
                </a:lnTo>
                <a:lnTo>
                  <a:pt x="14144" y="1415"/>
                </a:lnTo>
                <a:lnTo>
                  <a:pt x="14144" y="1402"/>
                </a:lnTo>
                <a:lnTo>
                  <a:pt x="14144" y="1365"/>
                </a:lnTo>
                <a:lnTo>
                  <a:pt x="14144" y="1312"/>
                </a:lnTo>
                <a:lnTo>
                  <a:pt x="14144" y="1252"/>
                </a:lnTo>
                <a:lnTo>
                  <a:pt x="14144" y="1192"/>
                </a:lnTo>
                <a:lnTo>
                  <a:pt x="14144" y="1140"/>
                </a:lnTo>
                <a:lnTo>
                  <a:pt x="14144" y="1103"/>
                </a:lnTo>
                <a:lnTo>
                  <a:pt x="14144" y="1088"/>
                </a:lnTo>
                <a:lnTo>
                  <a:pt x="14144" y="1083"/>
                </a:lnTo>
                <a:lnTo>
                  <a:pt x="14142" y="1070"/>
                </a:lnTo>
                <a:lnTo>
                  <a:pt x="14141" y="1062"/>
                </a:lnTo>
                <a:lnTo>
                  <a:pt x="14137" y="1053"/>
                </a:lnTo>
                <a:lnTo>
                  <a:pt x="14134" y="1043"/>
                </a:lnTo>
                <a:lnTo>
                  <a:pt x="14129" y="1033"/>
                </a:lnTo>
                <a:lnTo>
                  <a:pt x="14124" y="1022"/>
                </a:lnTo>
                <a:lnTo>
                  <a:pt x="14116" y="1013"/>
                </a:lnTo>
                <a:lnTo>
                  <a:pt x="14107" y="1004"/>
                </a:lnTo>
                <a:lnTo>
                  <a:pt x="14096" y="996"/>
                </a:lnTo>
                <a:lnTo>
                  <a:pt x="14091" y="993"/>
                </a:lnTo>
                <a:lnTo>
                  <a:pt x="14083" y="990"/>
                </a:lnTo>
                <a:lnTo>
                  <a:pt x="14077" y="986"/>
                </a:lnTo>
                <a:lnTo>
                  <a:pt x="14070" y="984"/>
                </a:lnTo>
                <a:lnTo>
                  <a:pt x="14061" y="982"/>
                </a:lnTo>
                <a:lnTo>
                  <a:pt x="14053" y="981"/>
                </a:lnTo>
                <a:lnTo>
                  <a:pt x="14043" y="980"/>
                </a:lnTo>
                <a:lnTo>
                  <a:pt x="14034" y="980"/>
                </a:lnTo>
                <a:lnTo>
                  <a:pt x="13984" y="980"/>
                </a:lnTo>
                <a:lnTo>
                  <a:pt x="13920" y="980"/>
                </a:lnTo>
                <a:lnTo>
                  <a:pt x="13847" y="980"/>
                </a:lnTo>
                <a:lnTo>
                  <a:pt x="13772" y="980"/>
                </a:lnTo>
                <a:lnTo>
                  <a:pt x="13699" y="980"/>
                </a:lnTo>
                <a:lnTo>
                  <a:pt x="13636" y="980"/>
                </a:lnTo>
                <a:lnTo>
                  <a:pt x="13588" y="980"/>
                </a:lnTo>
                <a:lnTo>
                  <a:pt x="13559" y="980"/>
                </a:lnTo>
                <a:lnTo>
                  <a:pt x="13557" y="1018"/>
                </a:lnTo>
                <a:lnTo>
                  <a:pt x="13553" y="1056"/>
                </a:lnTo>
                <a:lnTo>
                  <a:pt x="13549" y="1093"/>
                </a:lnTo>
                <a:lnTo>
                  <a:pt x="13544" y="1129"/>
                </a:lnTo>
                <a:lnTo>
                  <a:pt x="13537" y="1164"/>
                </a:lnTo>
                <a:lnTo>
                  <a:pt x="13530" y="1199"/>
                </a:lnTo>
                <a:lnTo>
                  <a:pt x="13522" y="1233"/>
                </a:lnTo>
                <a:lnTo>
                  <a:pt x="13514" y="1266"/>
                </a:lnTo>
                <a:lnTo>
                  <a:pt x="13504" y="1299"/>
                </a:lnTo>
                <a:lnTo>
                  <a:pt x="13494" y="1331"/>
                </a:lnTo>
                <a:lnTo>
                  <a:pt x="13482" y="1361"/>
                </a:lnTo>
                <a:lnTo>
                  <a:pt x="13470" y="1392"/>
                </a:lnTo>
                <a:lnTo>
                  <a:pt x="13459" y="1422"/>
                </a:lnTo>
                <a:lnTo>
                  <a:pt x="13445" y="1452"/>
                </a:lnTo>
                <a:lnTo>
                  <a:pt x="13431" y="1479"/>
                </a:lnTo>
                <a:lnTo>
                  <a:pt x="13416" y="1507"/>
                </a:lnTo>
                <a:lnTo>
                  <a:pt x="13402" y="1534"/>
                </a:lnTo>
                <a:lnTo>
                  <a:pt x="13386" y="1561"/>
                </a:lnTo>
                <a:lnTo>
                  <a:pt x="13369" y="1586"/>
                </a:lnTo>
                <a:lnTo>
                  <a:pt x="13352" y="1611"/>
                </a:lnTo>
                <a:lnTo>
                  <a:pt x="13334" y="1636"/>
                </a:lnTo>
                <a:lnTo>
                  <a:pt x="13316" y="1660"/>
                </a:lnTo>
                <a:lnTo>
                  <a:pt x="13297" y="1684"/>
                </a:lnTo>
                <a:lnTo>
                  <a:pt x="13277" y="1706"/>
                </a:lnTo>
                <a:lnTo>
                  <a:pt x="13257" y="1728"/>
                </a:lnTo>
                <a:lnTo>
                  <a:pt x="13236" y="1749"/>
                </a:lnTo>
                <a:lnTo>
                  <a:pt x="13215" y="1770"/>
                </a:lnTo>
                <a:lnTo>
                  <a:pt x="13193" y="1791"/>
                </a:lnTo>
                <a:lnTo>
                  <a:pt x="13172" y="1811"/>
                </a:lnTo>
                <a:lnTo>
                  <a:pt x="13149" y="1830"/>
                </a:lnTo>
                <a:lnTo>
                  <a:pt x="13125" y="1849"/>
                </a:lnTo>
                <a:lnTo>
                  <a:pt x="13102" y="1867"/>
                </a:lnTo>
                <a:lnTo>
                  <a:pt x="13096" y="1856"/>
                </a:lnTo>
                <a:lnTo>
                  <a:pt x="13078" y="1827"/>
                </a:lnTo>
                <a:lnTo>
                  <a:pt x="13053" y="1786"/>
                </a:lnTo>
                <a:lnTo>
                  <a:pt x="13025" y="1739"/>
                </a:lnTo>
                <a:lnTo>
                  <a:pt x="12996" y="1692"/>
                </a:lnTo>
                <a:lnTo>
                  <a:pt x="12972" y="1651"/>
                </a:lnTo>
                <a:lnTo>
                  <a:pt x="12955" y="1622"/>
                </a:lnTo>
                <a:lnTo>
                  <a:pt x="12947" y="1611"/>
                </a:lnTo>
                <a:close/>
                <a:moveTo>
                  <a:pt x="12325" y="1930"/>
                </a:moveTo>
                <a:lnTo>
                  <a:pt x="12334" y="1925"/>
                </a:lnTo>
                <a:lnTo>
                  <a:pt x="12358" y="1911"/>
                </a:lnTo>
                <a:lnTo>
                  <a:pt x="12392" y="1891"/>
                </a:lnTo>
                <a:lnTo>
                  <a:pt x="12430" y="1868"/>
                </a:lnTo>
                <a:lnTo>
                  <a:pt x="12469" y="1846"/>
                </a:lnTo>
                <a:lnTo>
                  <a:pt x="12502" y="1826"/>
                </a:lnTo>
                <a:lnTo>
                  <a:pt x="12526" y="1812"/>
                </a:lnTo>
                <a:lnTo>
                  <a:pt x="12535" y="1806"/>
                </a:lnTo>
                <a:lnTo>
                  <a:pt x="12535" y="1778"/>
                </a:lnTo>
                <a:lnTo>
                  <a:pt x="12535" y="1702"/>
                </a:lnTo>
                <a:lnTo>
                  <a:pt x="12535" y="1595"/>
                </a:lnTo>
                <a:lnTo>
                  <a:pt x="12535" y="1472"/>
                </a:lnTo>
                <a:lnTo>
                  <a:pt x="12536" y="1349"/>
                </a:lnTo>
                <a:lnTo>
                  <a:pt x="12536" y="1242"/>
                </a:lnTo>
                <a:lnTo>
                  <a:pt x="12536" y="1166"/>
                </a:lnTo>
                <a:lnTo>
                  <a:pt x="12536" y="1137"/>
                </a:lnTo>
                <a:lnTo>
                  <a:pt x="12526" y="1137"/>
                </a:lnTo>
                <a:lnTo>
                  <a:pt x="12503" y="1137"/>
                </a:lnTo>
                <a:lnTo>
                  <a:pt x="12470" y="1137"/>
                </a:lnTo>
                <a:lnTo>
                  <a:pt x="12432" y="1137"/>
                </a:lnTo>
                <a:lnTo>
                  <a:pt x="12394" y="1137"/>
                </a:lnTo>
                <a:lnTo>
                  <a:pt x="12361" y="1137"/>
                </a:lnTo>
                <a:lnTo>
                  <a:pt x="12338" y="1137"/>
                </a:lnTo>
                <a:lnTo>
                  <a:pt x="12328" y="1137"/>
                </a:lnTo>
                <a:lnTo>
                  <a:pt x="12328" y="1126"/>
                </a:lnTo>
                <a:lnTo>
                  <a:pt x="12328" y="1099"/>
                </a:lnTo>
                <a:lnTo>
                  <a:pt x="12328" y="1061"/>
                </a:lnTo>
                <a:lnTo>
                  <a:pt x="12328" y="1015"/>
                </a:lnTo>
                <a:lnTo>
                  <a:pt x="12328" y="970"/>
                </a:lnTo>
                <a:lnTo>
                  <a:pt x="12328" y="931"/>
                </a:lnTo>
                <a:lnTo>
                  <a:pt x="12328" y="904"/>
                </a:lnTo>
                <a:lnTo>
                  <a:pt x="12328" y="893"/>
                </a:lnTo>
                <a:lnTo>
                  <a:pt x="12343" y="893"/>
                </a:lnTo>
                <a:lnTo>
                  <a:pt x="12382" y="893"/>
                </a:lnTo>
                <a:lnTo>
                  <a:pt x="12438" y="893"/>
                </a:lnTo>
                <a:lnTo>
                  <a:pt x="12502" y="893"/>
                </a:lnTo>
                <a:lnTo>
                  <a:pt x="12566" y="893"/>
                </a:lnTo>
                <a:lnTo>
                  <a:pt x="12623" y="893"/>
                </a:lnTo>
                <a:lnTo>
                  <a:pt x="12667" y="893"/>
                </a:lnTo>
                <a:lnTo>
                  <a:pt x="12686" y="893"/>
                </a:lnTo>
                <a:lnTo>
                  <a:pt x="12701" y="894"/>
                </a:lnTo>
                <a:lnTo>
                  <a:pt x="12721" y="898"/>
                </a:lnTo>
                <a:lnTo>
                  <a:pt x="12734" y="902"/>
                </a:lnTo>
                <a:lnTo>
                  <a:pt x="12746" y="907"/>
                </a:lnTo>
                <a:lnTo>
                  <a:pt x="12759" y="913"/>
                </a:lnTo>
                <a:lnTo>
                  <a:pt x="12772" y="922"/>
                </a:lnTo>
                <a:lnTo>
                  <a:pt x="12784" y="931"/>
                </a:lnTo>
                <a:lnTo>
                  <a:pt x="12796" y="944"/>
                </a:lnTo>
                <a:lnTo>
                  <a:pt x="12801" y="950"/>
                </a:lnTo>
                <a:lnTo>
                  <a:pt x="12808" y="959"/>
                </a:lnTo>
                <a:lnTo>
                  <a:pt x="12812" y="966"/>
                </a:lnTo>
                <a:lnTo>
                  <a:pt x="12817" y="976"/>
                </a:lnTo>
                <a:lnTo>
                  <a:pt x="12821" y="985"/>
                </a:lnTo>
                <a:lnTo>
                  <a:pt x="12825" y="995"/>
                </a:lnTo>
                <a:lnTo>
                  <a:pt x="12829" y="1005"/>
                </a:lnTo>
                <a:lnTo>
                  <a:pt x="12831" y="1017"/>
                </a:lnTo>
                <a:lnTo>
                  <a:pt x="12833" y="1030"/>
                </a:lnTo>
                <a:lnTo>
                  <a:pt x="12835" y="1044"/>
                </a:lnTo>
                <a:lnTo>
                  <a:pt x="12836" y="1057"/>
                </a:lnTo>
                <a:lnTo>
                  <a:pt x="12836" y="1072"/>
                </a:lnTo>
                <a:lnTo>
                  <a:pt x="12836" y="1081"/>
                </a:lnTo>
                <a:lnTo>
                  <a:pt x="12836" y="1104"/>
                </a:lnTo>
                <a:lnTo>
                  <a:pt x="12836" y="1141"/>
                </a:lnTo>
                <a:lnTo>
                  <a:pt x="12836" y="1188"/>
                </a:lnTo>
                <a:lnTo>
                  <a:pt x="12836" y="1244"/>
                </a:lnTo>
                <a:lnTo>
                  <a:pt x="12836" y="1307"/>
                </a:lnTo>
                <a:lnTo>
                  <a:pt x="12836" y="1374"/>
                </a:lnTo>
                <a:lnTo>
                  <a:pt x="12836" y="1443"/>
                </a:lnTo>
                <a:lnTo>
                  <a:pt x="12836" y="1513"/>
                </a:lnTo>
                <a:lnTo>
                  <a:pt x="12836" y="1580"/>
                </a:lnTo>
                <a:lnTo>
                  <a:pt x="12836" y="1642"/>
                </a:lnTo>
                <a:lnTo>
                  <a:pt x="12836" y="1699"/>
                </a:lnTo>
                <a:lnTo>
                  <a:pt x="12836" y="1746"/>
                </a:lnTo>
                <a:lnTo>
                  <a:pt x="12836" y="1783"/>
                </a:lnTo>
                <a:lnTo>
                  <a:pt x="12836" y="1806"/>
                </a:lnTo>
                <a:lnTo>
                  <a:pt x="12836" y="1815"/>
                </a:lnTo>
                <a:lnTo>
                  <a:pt x="12847" y="1827"/>
                </a:lnTo>
                <a:lnTo>
                  <a:pt x="12859" y="1837"/>
                </a:lnTo>
                <a:lnTo>
                  <a:pt x="12870" y="1848"/>
                </a:lnTo>
                <a:lnTo>
                  <a:pt x="12883" y="1858"/>
                </a:lnTo>
                <a:lnTo>
                  <a:pt x="12896" y="1868"/>
                </a:lnTo>
                <a:lnTo>
                  <a:pt x="12908" y="1877"/>
                </a:lnTo>
                <a:lnTo>
                  <a:pt x="12922" y="1886"/>
                </a:lnTo>
                <a:lnTo>
                  <a:pt x="12937" y="1894"/>
                </a:lnTo>
                <a:lnTo>
                  <a:pt x="12951" y="1903"/>
                </a:lnTo>
                <a:lnTo>
                  <a:pt x="12967" y="1910"/>
                </a:lnTo>
                <a:lnTo>
                  <a:pt x="12982" y="1918"/>
                </a:lnTo>
                <a:lnTo>
                  <a:pt x="12998" y="1925"/>
                </a:lnTo>
                <a:lnTo>
                  <a:pt x="13032" y="1938"/>
                </a:lnTo>
                <a:lnTo>
                  <a:pt x="13068" y="1949"/>
                </a:lnTo>
                <a:lnTo>
                  <a:pt x="13105" y="1960"/>
                </a:lnTo>
                <a:lnTo>
                  <a:pt x="13145" y="1969"/>
                </a:lnTo>
                <a:lnTo>
                  <a:pt x="13187" y="1976"/>
                </a:lnTo>
                <a:lnTo>
                  <a:pt x="13231" y="1981"/>
                </a:lnTo>
                <a:lnTo>
                  <a:pt x="13277" y="1985"/>
                </a:lnTo>
                <a:lnTo>
                  <a:pt x="13324" y="1989"/>
                </a:lnTo>
                <a:lnTo>
                  <a:pt x="13374" y="1991"/>
                </a:lnTo>
                <a:lnTo>
                  <a:pt x="13426" y="1992"/>
                </a:lnTo>
                <a:lnTo>
                  <a:pt x="13439" y="1992"/>
                </a:lnTo>
                <a:lnTo>
                  <a:pt x="13474" y="1992"/>
                </a:lnTo>
                <a:lnTo>
                  <a:pt x="13528" y="1992"/>
                </a:lnTo>
                <a:lnTo>
                  <a:pt x="13599" y="1992"/>
                </a:lnTo>
                <a:lnTo>
                  <a:pt x="13682" y="1992"/>
                </a:lnTo>
                <a:lnTo>
                  <a:pt x="13776" y="1992"/>
                </a:lnTo>
                <a:lnTo>
                  <a:pt x="13876" y="1992"/>
                </a:lnTo>
                <a:lnTo>
                  <a:pt x="13980" y="1992"/>
                </a:lnTo>
                <a:lnTo>
                  <a:pt x="14082" y="1992"/>
                </a:lnTo>
                <a:lnTo>
                  <a:pt x="14182" y="1992"/>
                </a:lnTo>
                <a:lnTo>
                  <a:pt x="14276" y="1992"/>
                </a:lnTo>
                <a:lnTo>
                  <a:pt x="14360" y="1992"/>
                </a:lnTo>
                <a:lnTo>
                  <a:pt x="14431" y="1992"/>
                </a:lnTo>
                <a:lnTo>
                  <a:pt x="14485" y="1992"/>
                </a:lnTo>
                <a:lnTo>
                  <a:pt x="14521" y="1992"/>
                </a:lnTo>
                <a:lnTo>
                  <a:pt x="14532" y="1992"/>
                </a:lnTo>
                <a:lnTo>
                  <a:pt x="14529" y="2003"/>
                </a:lnTo>
                <a:lnTo>
                  <a:pt x="14521" y="2034"/>
                </a:lnTo>
                <a:lnTo>
                  <a:pt x="14508" y="2078"/>
                </a:lnTo>
                <a:lnTo>
                  <a:pt x="14494" y="2129"/>
                </a:lnTo>
                <a:lnTo>
                  <a:pt x="14481" y="2178"/>
                </a:lnTo>
                <a:lnTo>
                  <a:pt x="14468" y="2222"/>
                </a:lnTo>
                <a:lnTo>
                  <a:pt x="14459" y="2252"/>
                </a:lnTo>
                <a:lnTo>
                  <a:pt x="14456" y="2264"/>
                </a:lnTo>
                <a:lnTo>
                  <a:pt x="14443" y="2264"/>
                </a:lnTo>
                <a:lnTo>
                  <a:pt x="14411" y="2264"/>
                </a:lnTo>
                <a:lnTo>
                  <a:pt x="14359" y="2264"/>
                </a:lnTo>
                <a:lnTo>
                  <a:pt x="14291" y="2264"/>
                </a:lnTo>
                <a:lnTo>
                  <a:pt x="14211" y="2264"/>
                </a:lnTo>
                <a:lnTo>
                  <a:pt x="14122" y="2264"/>
                </a:lnTo>
                <a:lnTo>
                  <a:pt x="14026" y="2264"/>
                </a:lnTo>
                <a:lnTo>
                  <a:pt x="13928" y="2264"/>
                </a:lnTo>
                <a:lnTo>
                  <a:pt x="13829" y="2264"/>
                </a:lnTo>
                <a:lnTo>
                  <a:pt x="13733" y="2264"/>
                </a:lnTo>
                <a:lnTo>
                  <a:pt x="13644" y="2264"/>
                </a:lnTo>
                <a:lnTo>
                  <a:pt x="13564" y="2264"/>
                </a:lnTo>
                <a:lnTo>
                  <a:pt x="13496" y="2264"/>
                </a:lnTo>
                <a:lnTo>
                  <a:pt x="13443" y="2264"/>
                </a:lnTo>
                <a:lnTo>
                  <a:pt x="13409" y="2264"/>
                </a:lnTo>
                <a:lnTo>
                  <a:pt x="13397" y="2264"/>
                </a:lnTo>
                <a:lnTo>
                  <a:pt x="13337" y="2261"/>
                </a:lnTo>
                <a:lnTo>
                  <a:pt x="13280" y="2256"/>
                </a:lnTo>
                <a:lnTo>
                  <a:pt x="13224" y="2250"/>
                </a:lnTo>
                <a:lnTo>
                  <a:pt x="13171" y="2244"/>
                </a:lnTo>
                <a:lnTo>
                  <a:pt x="13120" y="2237"/>
                </a:lnTo>
                <a:lnTo>
                  <a:pt x="13070" y="2228"/>
                </a:lnTo>
                <a:lnTo>
                  <a:pt x="13024" y="2219"/>
                </a:lnTo>
                <a:lnTo>
                  <a:pt x="12979" y="2208"/>
                </a:lnTo>
                <a:lnTo>
                  <a:pt x="12937" y="2196"/>
                </a:lnTo>
                <a:lnTo>
                  <a:pt x="12897" y="2183"/>
                </a:lnTo>
                <a:lnTo>
                  <a:pt x="12877" y="2175"/>
                </a:lnTo>
                <a:lnTo>
                  <a:pt x="12859" y="2168"/>
                </a:lnTo>
                <a:lnTo>
                  <a:pt x="12839" y="2159"/>
                </a:lnTo>
                <a:lnTo>
                  <a:pt x="12823" y="2151"/>
                </a:lnTo>
                <a:lnTo>
                  <a:pt x="12805" y="2142"/>
                </a:lnTo>
                <a:lnTo>
                  <a:pt x="12789" y="2133"/>
                </a:lnTo>
                <a:lnTo>
                  <a:pt x="12772" y="2123"/>
                </a:lnTo>
                <a:lnTo>
                  <a:pt x="12757" y="2113"/>
                </a:lnTo>
                <a:lnTo>
                  <a:pt x="12741" y="2102"/>
                </a:lnTo>
                <a:lnTo>
                  <a:pt x="12727" y="2091"/>
                </a:lnTo>
                <a:lnTo>
                  <a:pt x="12713" y="2080"/>
                </a:lnTo>
                <a:lnTo>
                  <a:pt x="12700" y="2067"/>
                </a:lnTo>
                <a:lnTo>
                  <a:pt x="12684" y="2077"/>
                </a:lnTo>
                <a:lnTo>
                  <a:pt x="12641" y="2102"/>
                </a:lnTo>
                <a:lnTo>
                  <a:pt x="12581" y="2137"/>
                </a:lnTo>
                <a:lnTo>
                  <a:pt x="12512" y="2176"/>
                </a:lnTo>
                <a:lnTo>
                  <a:pt x="12443" y="2216"/>
                </a:lnTo>
                <a:lnTo>
                  <a:pt x="12384" y="2251"/>
                </a:lnTo>
                <a:lnTo>
                  <a:pt x="12342" y="2276"/>
                </a:lnTo>
                <a:lnTo>
                  <a:pt x="12326" y="2285"/>
                </a:lnTo>
                <a:lnTo>
                  <a:pt x="12326" y="2269"/>
                </a:lnTo>
                <a:lnTo>
                  <a:pt x="12326" y="2229"/>
                </a:lnTo>
                <a:lnTo>
                  <a:pt x="12325" y="2173"/>
                </a:lnTo>
                <a:lnTo>
                  <a:pt x="12325" y="2107"/>
                </a:lnTo>
                <a:lnTo>
                  <a:pt x="12325" y="2043"/>
                </a:lnTo>
                <a:lnTo>
                  <a:pt x="12325" y="1985"/>
                </a:lnTo>
                <a:lnTo>
                  <a:pt x="12325" y="1945"/>
                </a:lnTo>
                <a:lnTo>
                  <a:pt x="12325" y="1930"/>
                </a:lnTo>
                <a:close/>
                <a:moveTo>
                  <a:pt x="12337" y="299"/>
                </a:moveTo>
                <a:lnTo>
                  <a:pt x="12335" y="296"/>
                </a:lnTo>
                <a:lnTo>
                  <a:pt x="12335" y="288"/>
                </a:lnTo>
                <a:lnTo>
                  <a:pt x="12335" y="284"/>
                </a:lnTo>
                <a:lnTo>
                  <a:pt x="12337" y="280"/>
                </a:lnTo>
                <a:lnTo>
                  <a:pt x="12339" y="275"/>
                </a:lnTo>
                <a:lnTo>
                  <a:pt x="12343" y="271"/>
                </a:lnTo>
                <a:lnTo>
                  <a:pt x="12347" y="268"/>
                </a:lnTo>
                <a:lnTo>
                  <a:pt x="12353" y="265"/>
                </a:lnTo>
                <a:lnTo>
                  <a:pt x="12362" y="263"/>
                </a:lnTo>
                <a:lnTo>
                  <a:pt x="12371" y="263"/>
                </a:lnTo>
                <a:lnTo>
                  <a:pt x="12388" y="263"/>
                </a:lnTo>
                <a:lnTo>
                  <a:pt x="12414" y="263"/>
                </a:lnTo>
                <a:lnTo>
                  <a:pt x="12446" y="263"/>
                </a:lnTo>
                <a:lnTo>
                  <a:pt x="12482" y="263"/>
                </a:lnTo>
                <a:lnTo>
                  <a:pt x="12519" y="263"/>
                </a:lnTo>
                <a:lnTo>
                  <a:pt x="12556" y="263"/>
                </a:lnTo>
                <a:lnTo>
                  <a:pt x="12590" y="263"/>
                </a:lnTo>
                <a:lnTo>
                  <a:pt x="12617" y="263"/>
                </a:lnTo>
                <a:lnTo>
                  <a:pt x="12625" y="263"/>
                </a:lnTo>
                <a:lnTo>
                  <a:pt x="12631" y="264"/>
                </a:lnTo>
                <a:lnTo>
                  <a:pt x="12637" y="266"/>
                </a:lnTo>
                <a:lnTo>
                  <a:pt x="12643" y="268"/>
                </a:lnTo>
                <a:lnTo>
                  <a:pt x="12652" y="274"/>
                </a:lnTo>
                <a:lnTo>
                  <a:pt x="12659" y="281"/>
                </a:lnTo>
                <a:lnTo>
                  <a:pt x="12669" y="293"/>
                </a:lnTo>
                <a:lnTo>
                  <a:pt x="12672" y="300"/>
                </a:lnTo>
                <a:lnTo>
                  <a:pt x="12679" y="317"/>
                </a:lnTo>
                <a:lnTo>
                  <a:pt x="12695" y="362"/>
                </a:lnTo>
                <a:lnTo>
                  <a:pt x="12720" y="427"/>
                </a:lnTo>
                <a:lnTo>
                  <a:pt x="12748" y="500"/>
                </a:lnTo>
                <a:lnTo>
                  <a:pt x="12777" y="574"/>
                </a:lnTo>
                <a:lnTo>
                  <a:pt x="12801" y="638"/>
                </a:lnTo>
                <a:lnTo>
                  <a:pt x="12818" y="683"/>
                </a:lnTo>
                <a:lnTo>
                  <a:pt x="12825" y="700"/>
                </a:lnTo>
                <a:lnTo>
                  <a:pt x="12827" y="706"/>
                </a:lnTo>
                <a:lnTo>
                  <a:pt x="12828" y="716"/>
                </a:lnTo>
                <a:lnTo>
                  <a:pt x="12828" y="722"/>
                </a:lnTo>
                <a:lnTo>
                  <a:pt x="12827" y="726"/>
                </a:lnTo>
                <a:lnTo>
                  <a:pt x="12825" y="731"/>
                </a:lnTo>
                <a:lnTo>
                  <a:pt x="12820" y="735"/>
                </a:lnTo>
                <a:lnTo>
                  <a:pt x="12815" y="740"/>
                </a:lnTo>
                <a:lnTo>
                  <a:pt x="12809" y="742"/>
                </a:lnTo>
                <a:lnTo>
                  <a:pt x="12800" y="744"/>
                </a:lnTo>
                <a:lnTo>
                  <a:pt x="12791" y="745"/>
                </a:lnTo>
                <a:lnTo>
                  <a:pt x="12770" y="745"/>
                </a:lnTo>
                <a:lnTo>
                  <a:pt x="12737" y="745"/>
                </a:lnTo>
                <a:lnTo>
                  <a:pt x="12695" y="745"/>
                </a:lnTo>
                <a:lnTo>
                  <a:pt x="12652" y="745"/>
                </a:lnTo>
                <a:lnTo>
                  <a:pt x="12610" y="745"/>
                </a:lnTo>
                <a:lnTo>
                  <a:pt x="12574" y="745"/>
                </a:lnTo>
                <a:lnTo>
                  <a:pt x="12548" y="745"/>
                </a:lnTo>
                <a:lnTo>
                  <a:pt x="12539" y="745"/>
                </a:lnTo>
                <a:lnTo>
                  <a:pt x="12533" y="744"/>
                </a:lnTo>
                <a:lnTo>
                  <a:pt x="12527" y="743"/>
                </a:lnTo>
                <a:lnTo>
                  <a:pt x="12521" y="741"/>
                </a:lnTo>
                <a:lnTo>
                  <a:pt x="12514" y="737"/>
                </a:lnTo>
                <a:lnTo>
                  <a:pt x="12509" y="734"/>
                </a:lnTo>
                <a:lnTo>
                  <a:pt x="12504" y="729"/>
                </a:lnTo>
                <a:lnTo>
                  <a:pt x="12500" y="724"/>
                </a:lnTo>
                <a:lnTo>
                  <a:pt x="12496" y="717"/>
                </a:lnTo>
                <a:lnTo>
                  <a:pt x="12489" y="698"/>
                </a:lnTo>
                <a:lnTo>
                  <a:pt x="12471" y="651"/>
                </a:lnTo>
                <a:lnTo>
                  <a:pt x="12445" y="584"/>
                </a:lnTo>
                <a:lnTo>
                  <a:pt x="12416" y="506"/>
                </a:lnTo>
                <a:lnTo>
                  <a:pt x="12387" y="430"/>
                </a:lnTo>
                <a:lnTo>
                  <a:pt x="12362" y="363"/>
                </a:lnTo>
                <a:lnTo>
                  <a:pt x="12344" y="317"/>
                </a:lnTo>
                <a:lnTo>
                  <a:pt x="12337" y="299"/>
                </a:lnTo>
                <a:close/>
                <a:moveTo>
                  <a:pt x="15547" y="784"/>
                </a:moveTo>
                <a:lnTo>
                  <a:pt x="15547" y="762"/>
                </a:lnTo>
                <a:lnTo>
                  <a:pt x="15547" y="702"/>
                </a:lnTo>
                <a:lnTo>
                  <a:pt x="15547" y="619"/>
                </a:lnTo>
                <a:lnTo>
                  <a:pt x="15547" y="523"/>
                </a:lnTo>
                <a:lnTo>
                  <a:pt x="15547" y="428"/>
                </a:lnTo>
                <a:lnTo>
                  <a:pt x="15547" y="344"/>
                </a:lnTo>
                <a:lnTo>
                  <a:pt x="15547" y="285"/>
                </a:lnTo>
                <a:lnTo>
                  <a:pt x="15547" y="263"/>
                </a:lnTo>
                <a:lnTo>
                  <a:pt x="15559" y="263"/>
                </a:lnTo>
                <a:lnTo>
                  <a:pt x="15594" y="263"/>
                </a:lnTo>
                <a:lnTo>
                  <a:pt x="15642" y="263"/>
                </a:lnTo>
                <a:lnTo>
                  <a:pt x="15698" y="263"/>
                </a:lnTo>
                <a:lnTo>
                  <a:pt x="15754" y="263"/>
                </a:lnTo>
                <a:lnTo>
                  <a:pt x="15802" y="263"/>
                </a:lnTo>
                <a:lnTo>
                  <a:pt x="15837" y="263"/>
                </a:lnTo>
                <a:lnTo>
                  <a:pt x="15849" y="263"/>
                </a:lnTo>
                <a:lnTo>
                  <a:pt x="15849" y="274"/>
                </a:lnTo>
                <a:lnTo>
                  <a:pt x="15849" y="306"/>
                </a:lnTo>
                <a:lnTo>
                  <a:pt x="15849" y="352"/>
                </a:lnTo>
                <a:lnTo>
                  <a:pt x="15849" y="403"/>
                </a:lnTo>
                <a:lnTo>
                  <a:pt x="15849" y="455"/>
                </a:lnTo>
                <a:lnTo>
                  <a:pt x="15849" y="499"/>
                </a:lnTo>
                <a:lnTo>
                  <a:pt x="15849" y="531"/>
                </a:lnTo>
                <a:lnTo>
                  <a:pt x="15849" y="542"/>
                </a:lnTo>
                <a:lnTo>
                  <a:pt x="15860" y="542"/>
                </a:lnTo>
                <a:lnTo>
                  <a:pt x="15887" y="542"/>
                </a:lnTo>
                <a:lnTo>
                  <a:pt x="15924" y="542"/>
                </a:lnTo>
                <a:lnTo>
                  <a:pt x="15967" y="542"/>
                </a:lnTo>
                <a:lnTo>
                  <a:pt x="16009" y="542"/>
                </a:lnTo>
                <a:lnTo>
                  <a:pt x="16046" y="542"/>
                </a:lnTo>
                <a:lnTo>
                  <a:pt x="16073" y="542"/>
                </a:lnTo>
                <a:lnTo>
                  <a:pt x="16083" y="542"/>
                </a:lnTo>
                <a:lnTo>
                  <a:pt x="16083" y="526"/>
                </a:lnTo>
                <a:lnTo>
                  <a:pt x="16083" y="481"/>
                </a:lnTo>
                <a:lnTo>
                  <a:pt x="16083" y="416"/>
                </a:lnTo>
                <a:lnTo>
                  <a:pt x="16083" y="343"/>
                </a:lnTo>
                <a:lnTo>
                  <a:pt x="16083" y="270"/>
                </a:lnTo>
                <a:lnTo>
                  <a:pt x="16083" y="207"/>
                </a:lnTo>
                <a:lnTo>
                  <a:pt x="16083" y="161"/>
                </a:lnTo>
                <a:lnTo>
                  <a:pt x="16083" y="144"/>
                </a:lnTo>
                <a:lnTo>
                  <a:pt x="16096" y="144"/>
                </a:lnTo>
                <a:lnTo>
                  <a:pt x="16130" y="144"/>
                </a:lnTo>
                <a:lnTo>
                  <a:pt x="16179" y="144"/>
                </a:lnTo>
                <a:lnTo>
                  <a:pt x="16234" y="144"/>
                </a:lnTo>
                <a:lnTo>
                  <a:pt x="16289" y="144"/>
                </a:lnTo>
                <a:lnTo>
                  <a:pt x="16338" y="144"/>
                </a:lnTo>
                <a:lnTo>
                  <a:pt x="16371" y="144"/>
                </a:lnTo>
                <a:lnTo>
                  <a:pt x="16384" y="144"/>
                </a:lnTo>
                <a:lnTo>
                  <a:pt x="16384" y="161"/>
                </a:lnTo>
                <a:lnTo>
                  <a:pt x="16384" y="207"/>
                </a:lnTo>
                <a:lnTo>
                  <a:pt x="16384" y="270"/>
                </a:lnTo>
                <a:lnTo>
                  <a:pt x="16384" y="343"/>
                </a:lnTo>
                <a:lnTo>
                  <a:pt x="16384" y="416"/>
                </a:lnTo>
                <a:lnTo>
                  <a:pt x="16384" y="481"/>
                </a:lnTo>
                <a:lnTo>
                  <a:pt x="16384" y="526"/>
                </a:lnTo>
                <a:lnTo>
                  <a:pt x="16384" y="542"/>
                </a:lnTo>
                <a:lnTo>
                  <a:pt x="16392" y="542"/>
                </a:lnTo>
                <a:lnTo>
                  <a:pt x="16412" y="542"/>
                </a:lnTo>
                <a:lnTo>
                  <a:pt x="16439" y="542"/>
                </a:lnTo>
                <a:lnTo>
                  <a:pt x="16471" y="542"/>
                </a:lnTo>
                <a:lnTo>
                  <a:pt x="16503" y="542"/>
                </a:lnTo>
                <a:lnTo>
                  <a:pt x="16531" y="542"/>
                </a:lnTo>
                <a:lnTo>
                  <a:pt x="16550" y="542"/>
                </a:lnTo>
                <a:lnTo>
                  <a:pt x="16558" y="542"/>
                </a:lnTo>
                <a:lnTo>
                  <a:pt x="16567" y="542"/>
                </a:lnTo>
                <a:lnTo>
                  <a:pt x="16585" y="539"/>
                </a:lnTo>
                <a:lnTo>
                  <a:pt x="16596" y="536"/>
                </a:lnTo>
                <a:lnTo>
                  <a:pt x="16605" y="532"/>
                </a:lnTo>
                <a:lnTo>
                  <a:pt x="16611" y="530"/>
                </a:lnTo>
                <a:lnTo>
                  <a:pt x="16615" y="527"/>
                </a:lnTo>
                <a:lnTo>
                  <a:pt x="16619" y="522"/>
                </a:lnTo>
                <a:lnTo>
                  <a:pt x="16622" y="519"/>
                </a:lnTo>
                <a:lnTo>
                  <a:pt x="16627" y="513"/>
                </a:lnTo>
                <a:lnTo>
                  <a:pt x="16631" y="506"/>
                </a:lnTo>
                <a:lnTo>
                  <a:pt x="16633" y="500"/>
                </a:lnTo>
                <a:lnTo>
                  <a:pt x="16635" y="494"/>
                </a:lnTo>
                <a:lnTo>
                  <a:pt x="16637" y="482"/>
                </a:lnTo>
                <a:lnTo>
                  <a:pt x="16637" y="471"/>
                </a:lnTo>
                <a:lnTo>
                  <a:pt x="16638" y="463"/>
                </a:lnTo>
                <a:lnTo>
                  <a:pt x="16638" y="439"/>
                </a:lnTo>
                <a:lnTo>
                  <a:pt x="16638" y="406"/>
                </a:lnTo>
                <a:lnTo>
                  <a:pt x="16638" y="367"/>
                </a:lnTo>
                <a:lnTo>
                  <a:pt x="16638" y="328"/>
                </a:lnTo>
                <a:lnTo>
                  <a:pt x="16638" y="296"/>
                </a:lnTo>
                <a:lnTo>
                  <a:pt x="16638" y="271"/>
                </a:lnTo>
                <a:lnTo>
                  <a:pt x="16638" y="263"/>
                </a:lnTo>
                <a:lnTo>
                  <a:pt x="16651" y="263"/>
                </a:lnTo>
                <a:lnTo>
                  <a:pt x="16685" y="263"/>
                </a:lnTo>
                <a:lnTo>
                  <a:pt x="16734" y="263"/>
                </a:lnTo>
                <a:lnTo>
                  <a:pt x="16789" y="263"/>
                </a:lnTo>
                <a:lnTo>
                  <a:pt x="16845" y="263"/>
                </a:lnTo>
                <a:lnTo>
                  <a:pt x="16892" y="263"/>
                </a:lnTo>
                <a:lnTo>
                  <a:pt x="16927" y="263"/>
                </a:lnTo>
                <a:lnTo>
                  <a:pt x="16940" y="263"/>
                </a:lnTo>
                <a:lnTo>
                  <a:pt x="16940" y="275"/>
                </a:lnTo>
                <a:lnTo>
                  <a:pt x="16940" y="310"/>
                </a:lnTo>
                <a:lnTo>
                  <a:pt x="16940" y="359"/>
                </a:lnTo>
                <a:lnTo>
                  <a:pt x="16940" y="415"/>
                </a:lnTo>
                <a:lnTo>
                  <a:pt x="16940" y="471"/>
                </a:lnTo>
                <a:lnTo>
                  <a:pt x="16940" y="520"/>
                </a:lnTo>
                <a:lnTo>
                  <a:pt x="16940" y="554"/>
                </a:lnTo>
                <a:lnTo>
                  <a:pt x="16940" y="568"/>
                </a:lnTo>
                <a:lnTo>
                  <a:pt x="16940" y="571"/>
                </a:lnTo>
                <a:lnTo>
                  <a:pt x="16939" y="583"/>
                </a:lnTo>
                <a:lnTo>
                  <a:pt x="16940" y="587"/>
                </a:lnTo>
                <a:lnTo>
                  <a:pt x="16939" y="598"/>
                </a:lnTo>
                <a:lnTo>
                  <a:pt x="16938" y="615"/>
                </a:lnTo>
                <a:lnTo>
                  <a:pt x="16935" y="636"/>
                </a:lnTo>
                <a:lnTo>
                  <a:pt x="16933" y="646"/>
                </a:lnTo>
                <a:lnTo>
                  <a:pt x="16929" y="659"/>
                </a:lnTo>
                <a:lnTo>
                  <a:pt x="16925" y="671"/>
                </a:lnTo>
                <a:lnTo>
                  <a:pt x="16921" y="682"/>
                </a:lnTo>
                <a:lnTo>
                  <a:pt x="16915" y="695"/>
                </a:lnTo>
                <a:lnTo>
                  <a:pt x="16908" y="707"/>
                </a:lnTo>
                <a:lnTo>
                  <a:pt x="16900" y="717"/>
                </a:lnTo>
                <a:lnTo>
                  <a:pt x="16890" y="728"/>
                </a:lnTo>
                <a:lnTo>
                  <a:pt x="16888" y="730"/>
                </a:lnTo>
                <a:lnTo>
                  <a:pt x="16883" y="736"/>
                </a:lnTo>
                <a:lnTo>
                  <a:pt x="16871" y="746"/>
                </a:lnTo>
                <a:lnTo>
                  <a:pt x="16855" y="755"/>
                </a:lnTo>
                <a:lnTo>
                  <a:pt x="16846" y="761"/>
                </a:lnTo>
                <a:lnTo>
                  <a:pt x="16834" y="766"/>
                </a:lnTo>
                <a:lnTo>
                  <a:pt x="16821" y="771"/>
                </a:lnTo>
                <a:lnTo>
                  <a:pt x="16808" y="776"/>
                </a:lnTo>
                <a:lnTo>
                  <a:pt x="16792" y="779"/>
                </a:lnTo>
                <a:lnTo>
                  <a:pt x="16775" y="782"/>
                </a:lnTo>
                <a:lnTo>
                  <a:pt x="16757" y="783"/>
                </a:lnTo>
                <a:lnTo>
                  <a:pt x="16736" y="784"/>
                </a:lnTo>
                <a:lnTo>
                  <a:pt x="16721" y="784"/>
                </a:lnTo>
                <a:lnTo>
                  <a:pt x="16683" y="784"/>
                </a:lnTo>
                <a:lnTo>
                  <a:pt x="16622" y="784"/>
                </a:lnTo>
                <a:lnTo>
                  <a:pt x="16546" y="784"/>
                </a:lnTo>
                <a:lnTo>
                  <a:pt x="16456" y="784"/>
                </a:lnTo>
                <a:lnTo>
                  <a:pt x="16356" y="784"/>
                </a:lnTo>
                <a:lnTo>
                  <a:pt x="16249" y="784"/>
                </a:lnTo>
                <a:lnTo>
                  <a:pt x="16137" y="784"/>
                </a:lnTo>
                <a:lnTo>
                  <a:pt x="16027" y="784"/>
                </a:lnTo>
                <a:lnTo>
                  <a:pt x="15920" y="784"/>
                </a:lnTo>
                <a:lnTo>
                  <a:pt x="15821" y="784"/>
                </a:lnTo>
                <a:lnTo>
                  <a:pt x="15731" y="784"/>
                </a:lnTo>
                <a:lnTo>
                  <a:pt x="15656" y="784"/>
                </a:lnTo>
                <a:lnTo>
                  <a:pt x="15598" y="784"/>
                </a:lnTo>
                <a:lnTo>
                  <a:pt x="15559" y="784"/>
                </a:lnTo>
                <a:lnTo>
                  <a:pt x="15547" y="784"/>
                </a:lnTo>
                <a:close/>
                <a:moveTo>
                  <a:pt x="15547" y="2264"/>
                </a:moveTo>
                <a:lnTo>
                  <a:pt x="15547" y="2254"/>
                </a:lnTo>
                <a:lnTo>
                  <a:pt x="15547" y="2223"/>
                </a:lnTo>
                <a:lnTo>
                  <a:pt x="15547" y="2174"/>
                </a:lnTo>
                <a:lnTo>
                  <a:pt x="15547" y="2112"/>
                </a:lnTo>
                <a:lnTo>
                  <a:pt x="15547" y="2038"/>
                </a:lnTo>
                <a:lnTo>
                  <a:pt x="15547" y="1956"/>
                </a:lnTo>
                <a:lnTo>
                  <a:pt x="15547" y="1867"/>
                </a:lnTo>
                <a:lnTo>
                  <a:pt x="15547" y="1777"/>
                </a:lnTo>
                <a:lnTo>
                  <a:pt x="15547" y="1686"/>
                </a:lnTo>
                <a:lnTo>
                  <a:pt x="15547" y="1597"/>
                </a:lnTo>
                <a:lnTo>
                  <a:pt x="15547" y="1515"/>
                </a:lnTo>
                <a:lnTo>
                  <a:pt x="15547" y="1441"/>
                </a:lnTo>
                <a:lnTo>
                  <a:pt x="15547" y="1378"/>
                </a:lnTo>
                <a:lnTo>
                  <a:pt x="15547" y="1331"/>
                </a:lnTo>
                <a:lnTo>
                  <a:pt x="15547" y="1299"/>
                </a:lnTo>
                <a:lnTo>
                  <a:pt x="15547" y="1288"/>
                </a:lnTo>
                <a:lnTo>
                  <a:pt x="15568" y="1288"/>
                </a:lnTo>
                <a:lnTo>
                  <a:pt x="15623" y="1288"/>
                </a:lnTo>
                <a:lnTo>
                  <a:pt x="15702" y="1288"/>
                </a:lnTo>
                <a:lnTo>
                  <a:pt x="15792" y="1288"/>
                </a:lnTo>
                <a:lnTo>
                  <a:pt x="15883" y="1288"/>
                </a:lnTo>
                <a:lnTo>
                  <a:pt x="15962" y="1288"/>
                </a:lnTo>
                <a:lnTo>
                  <a:pt x="16018" y="1288"/>
                </a:lnTo>
                <a:lnTo>
                  <a:pt x="16039" y="1288"/>
                </a:lnTo>
                <a:lnTo>
                  <a:pt x="16045" y="1265"/>
                </a:lnTo>
                <a:lnTo>
                  <a:pt x="16059" y="1213"/>
                </a:lnTo>
                <a:lnTo>
                  <a:pt x="16074" y="1161"/>
                </a:lnTo>
                <a:lnTo>
                  <a:pt x="16080" y="1137"/>
                </a:lnTo>
                <a:lnTo>
                  <a:pt x="16057" y="1137"/>
                </a:lnTo>
                <a:lnTo>
                  <a:pt x="15996" y="1137"/>
                </a:lnTo>
                <a:lnTo>
                  <a:pt x="15909" y="1137"/>
                </a:lnTo>
                <a:lnTo>
                  <a:pt x="15809" y="1137"/>
                </a:lnTo>
                <a:lnTo>
                  <a:pt x="15709" y="1137"/>
                </a:lnTo>
                <a:lnTo>
                  <a:pt x="15622" y="1137"/>
                </a:lnTo>
                <a:lnTo>
                  <a:pt x="15560" y="1137"/>
                </a:lnTo>
                <a:lnTo>
                  <a:pt x="15537" y="1137"/>
                </a:lnTo>
                <a:lnTo>
                  <a:pt x="15540" y="1126"/>
                </a:lnTo>
                <a:lnTo>
                  <a:pt x="15548" y="1099"/>
                </a:lnTo>
                <a:lnTo>
                  <a:pt x="15558" y="1061"/>
                </a:lnTo>
                <a:lnTo>
                  <a:pt x="15570" y="1015"/>
                </a:lnTo>
                <a:lnTo>
                  <a:pt x="15583" y="970"/>
                </a:lnTo>
                <a:lnTo>
                  <a:pt x="15593" y="932"/>
                </a:lnTo>
                <a:lnTo>
                  <a:pt x="15601" y="905"/>
                </a:lnTo>
                <a:lnTo>
                  <a:pt x="15604" y="894"/>
                </a:lnTo>
                <a:lnTo>
                  <a:pt x="15619" y="894"/>
                </a:lnTo>
                <a:lnTo>
                  <a:pt x="15661" y="894"/>
                </a:lnTo>
                <a:lnTo>
                  <a:pt x="15727" y="894"/>
                </a:lnTo>
                <a:lnTo>
                  <a:pt x="15812" y="894"/>
                </a:lnTo>
                <a:lnTo>
                  <a:pt x="15913" y="894"/>
                </a:lnTo>
                <a:lnTo>
                  <a:pt x="16026" y="894"/>
                </a:lnTo>
                <a:lnTo>
                  <a:pt x="16147" y="894"/>
                </a:lnTo>
                <a:lnTo>
                  <a:pt x="16272" y="894"/>
                </a:lnTo>
                <a:lnTo>
                  <a:pt x="16397" y="894"/>
                </a:lnTo>
                <a:lnTo>
                  <a:pt x="16518" y="894"/>
                </a:lnTo>
                <a:lnTo>
                  <a:pt x="16630" y="894"/>
                </a:lnTo>
                <a:lnTo>
                  <a:pt x="16731" y="894"/>
                </a:lnTo>
                <a:lnTo>
                  <a:pt x="16816" y="894"/>
                </a:lnTo>
                <a:lnTo>
                  <a:pt x="16883" y="894"/>
                </a:lnTo>
                <a:lnTo>
                  <a:pt x="16925" y="894"/>
                </a:lnTo>
                <a:lnTo>
                  <a:pt x="16940" y="894"/>
                </a:lnTo>
                <a:lnTo>
                  <a:pt x="16940" y="905"/>
                </a:lnTo>
                <a:lnTo>
                  <a:pt x="16940" y="932"/>
                </a:lnTo>
                <a:lnTo>
                  <a:pt x="16940" y="970"/>
                </a:lnTo>
                <a:lnTo>
                  <a:pt x="16940" y="1015"/>
                </a:lnTo>
                <a:lnTo>
                  <a:pt x="16940" y="1061"/>
                </a:lnTo>
                <a:lnTo>
                  <a:pt x="16940" y="1099"/>
                </a:lnTo>
                <a:lnTo>
                  <a:pt x="16940" y="1126"/>
                </a:lnTo>
                <a:lnTo>
                  <a:pt x="16940" y="1137"/>
                </a:lnTo>
                <a:lnTo>
                  <a:pt x="16916" y="1137"/>
                </a:lnTo>
                <a:lnTo>
                  <a:pt x="16853" y="1137"/>
                </a:lnTo>
                <a:lnTo>
                  <a:pt x="16764" y="1137"/>
                </a:lnTo>
                <a:lnTo>
                  <a:pt x="16663" y="1137"/>
                </a:lnTo>
                <a:lnTo>
                  <a:pt x="16560" y="1137"/>
                </a:lnTo>
                <a:lnTo>
                  <a:pt x="16471" y="1137"/>
                </a:lnTo>
                <a:lnTo>
                  <a:pt x="16409" y="1137"/>
                </a:lnTo>
                <a:lnTo>
                  <a:pt x="16385" y="1137"/>
                </a:lnTo>
                <a:lnTo>
                  <a:pt x="16378" y="1161"/>
                </a:lnTo>
                <a:lnTo>
                  <a:pt x="16363" y="1213"/>
                </a:lnTo>
                <a:lnTo>
                  <a:pt x="16348" y="1265"/>
                </a:lnTo>
                <a:lnTo>
                  <a:pt x="16342" y="1288"/>
                </a:lnTo>
                <a:lnTo>
                  <a:pt x="16362" y="1288"/>
                </a:lnTo>
                <a:lnTo>
                  <a:pt x="16395" y="1288"/>
                </a:lnTo>
                <a:lnTo>
                  <a:pt x="16438" y="1288"/>
                </a:lnTo>
                <a:lnTo>
                  <a:pt x="16489" y="1288"/>
                </a:lnTo>
                <a:lnTo>
                  <a:pt x="16547" y="1288"/>
                </a:lnTo>
                <a:lnTo>
                  <a:pt x="16609" y="1288"/>
                </a:lnTo>
                <a:lnTo>
                  <a:pt x="16673" y="1288"/>
                </a:lnTo>
                <a:lnTo>
                  <a:pt x="16738" y="1288"/>
                </a:lnTo>
                <a:lnTo>
                  <a:pt x="16755" y="1288"/>
                </a:lnTo>
                <a:lnTo>
                  <a:pt x="16772" y="1290"/>
                </a:lnTo>
                <a:lnTo>
                  <a:pt x="16786" y="1293"/>
                </a:lnTo>
                <a:lnTo>
                  <a:pt x="16800" y="1295"/>
                </a:lnTo>
                <a:lnTo>
                  <a:pt x="16814" y="1299"/>
                </a:lnTo>
                <a:lnTo>
                  <a:pt x="16827" y="1303"/>
                </a:lnTo>
                <a:lnTo>
                  <a:pt x="16838" y="1307"/>
                </a:lnTo>
                <a:lnTo>
                  <a:pt x="16849" y="1313"/>
                </a:lnTo>
                <a:lnTo>
                  <a:pt x="16860" y="1319"/>
                </a:lnTo>
                <a:lnTo>
                  <a:pt x="16869" y="1325"/>
                </a:lnTo>
                <a:lnTo>
                  <a:pt x="16878" y="1332"/>
                </a:lnTo>
                <a:lnTo>
                  <a:pt x="16885" y="1339"/>
                </a:lnTo>
                <a:lnTo>
                  <a:pt x="16892" y="1347"/>
                </a:lnTo>
                <a:lnTo>
                  <a:pt x="16899" y="1354"/>
                </a:lnTo>
                <a:lnTo>
                  <a:pt x="16905" y="1361"/>
                </a:lnTo>
                <a:lnTo>
                  <a:pt x="16910" y="1369"/>
                </a:lnTo>
                <a:lnTo>
                  <a:pt x="16919" y="1385"/>
                </a:lnTo>
                <a:lnTo>
                  <a:pt x="16926" y="1401"/>
                </a:lnTo>
                <a:lnTo>
                  <a:pt x="16932" y="1414"/>
                </a:lnTo>
                <a:lnTo>
                  <a:pt x="16935" y="1428"/>
                </a:lnTo>
                <a:lnTo>
                  <a:pt x="16939" y="1452"/>
                </a:lnTo>
                <a:lnTo>
                  <a:pt x="16940" y="1464"/>
                </a:lnTo>
                <a:lnTo>
                  <a:pt x="16940" y="1491"/>
                </a:lnTo>
                <a:lnTo>
                  <a:pt x="16940" y="1560"/>
                </a:lnTo>
                <a:lnTo>
                  <a:pt x="16940" y="1656"/>
                </a:lnTo>
                <a:lnTo>
                  <a:pt x="16940" y="1768"/>
                </a:lnTo>
                <a:lnTo>
                  <a:pt x="16940" y="1880"/>
                </a:lnTo>
                <a:lnTo>
                  <a:pt x="16940" y="1977"/>
                </a:lnTo>
                <a:lnTo>
                  <a:pt x="16940" y="2046"/>
                </a:lnTo>
                <a:lnTo>
                  <a:pt x="16940" y="2072"/>
                </a:lnTo>
                <a:lnTo>
                  <a:pt x="16939" y="2096"/>
                </a:lnTo>
                <a:lnTo>
                  <a:pt x="16937" y="2117"/>
                </a:lnTo>
                <a:lnTo>
                  <a:pt x="16933" y="2137"/>
                </a:lnTo>
                <a:lnTo>
                  <a:pt x="16926" y="2156"/>
                </a:lnTo>
                <a:lnTo>
                  <a:pt x="16923" y="2166"/>
                </a:lnTo>
                <a:lnTo>
                  <a:pt x="16919" y="2174"/>
                </a:lnTo>
                <a:lnTo>
                  <a:pt x="16915" y="2181"/>
                </a:lnTo>
                <a:lnTo>
                  <a:pt x="16910" y="2190"/>
                </a:lnTo>
                <a:lnTo>
                  <a:pt x="16905" y="2197"/>
                </a:lnTo>
                <a:lnTo>
                  <a:pt x="16899" y="2204"/>
                </a:lnTo>
                <a:lnTo>
                  <a:pt x="16893" y="2211"/>
                </a:lnTo>
                <a:lnTo>
                  <a:pt x="16887" y="2216"/>
                </a:lnTo>
                <a:lnTo>
                  <a:pt x="16880" y="2223"/>
                </a:lnTo>
                <a:lnTo>
                  <a:pt x="16872" y="2228"/>
                </a:lnTo>
                <a:lnTo>
                  <a:pt x="16865" y="2233"/>
                </a:lnTo>
                <a:lnTo>
                  <a:pt x="16856" y="2238"/>
                </a:lnTo>
                <a:lnTo>
                  <a:pt x="16839" y="2246"/>
                </a:lnTo>
                <a:lnTo>
                  <a:pt x="16820" y="2254"/>
                </a:lnTo>
                <a:lnTo>
                  <a:pt x="16799" y="2259"/>
                </a:lnTo>
                <a:lnTo>
                  <a:pt x="16777" y="2262"/>
                </a:lnTo>
                <a:lnTo>
                  <a:pt x="16754" y="2264"/>
                </a:lnTo>
                <a:lnTo>
                  <a:pt x="16728" y="2265"/>
                </a:lnTo>
                <a:lnTo>
                  <a:pt x="16681" y="2265"/>
                </a:lnTo>
                <a:lnTo>
                  <a:pt x="16648" y="2265"/>
                </a:lnTo>
                <a:lnTo>
                  <a:pt x="16631" y="2265"/>
                </a:lnTo>
                <a:lnTo>
                  <a:pt x="16624" y="2265"/>
                </a:lnTo>
                <a:lnTo>
                  <a:pt x="16622" y="2256"/>
                </a:lnTo>
                <a:lnTo>
                  <a:pt x="16615" y="2230"/>
                </a:lnTo>
                <a:lnTo>
                  <a:pt x="16604" y="2195"/>
                </a:lnTo>
                <a:lnTo>
                  <a:pt x="16593" y="2154"/>
                </a:lnTo>
                <a:lnTo>
                  <a:pt x="16581" y="2113"/>
                </a:lnTo>
                <a:lnTo>
                  <a:pt x="16572" y="2078"/>
                </a:lnTo>
                <a:lnTo>
                  <a:pt x="16564" y="2052"/>
                </a:lnTo>
                <a:lnTo>
                  <a:pt x="16561" y="2043"/>
                </a:lnTo>
                <a:lnTo>
                  <a:pt x="16568" y="2042"/>
                </a:lnTo>
                <a:lnTo>
                  <a:pt x="16582" y="2041"/>
                </a:lnTo>
                <a:lnTo>
                  <a:pt x="16597" y="2040"/>
                </a:lnTo>
                <a:lnTo>
                  <a:pt x="16603" y="2038"/>
                </a:lnTo>
                <a:lnTo>
                  <a:pt x="16611" y="2037"/>
                </a:lnTo>
                <a:lnTo>
                  <a:pt x="16616" y="2035"/>
                </a:lnTo>
                <a:lnTo>
                  <a:pt x="16621" y="2032"/>
                </a:lnTo>
                <a:lnTo>
                  <a:pt x="16626" y="2029"/>
                </a:lnTo>
                <a:lnTo>
                  <a:pt x="16629" y="2025"/>
                </a:lnTo>
                <a:lnTo>
                  <a:pt x="16632" y="2020"/>
                </a:lnTo>
                <a:lnTo>
                  <a:pt x="16634" y="2016"/>
                </a:lnTo>
                <a:lnTo>
                  <a:pt x="16635" y="2011"/>
                </a:lnTo>
                <a:lnTo>
                  <a:pt x="16638" y="1994"/>
                </a:lnTo>
                <a:lnTo>
                  <a:pt x="16638" y="1987"/>
                </a:lnTo>
                <a:lnTo>
                  <a:pt x="16638" y="1966"/>
                </a:lnTo>
                <a:lnTo>
                  <a:pt x="16638" y="1914"/>
                </a:lnTo>
                <a:lnTo>
                  <a:pt x="16638" y="1841"/>
                </a:lnTo>
                <a:lnTo>
                  <a:pt x="16638" y="1758"/>
                </a:lnTo>
                <a:lnTo>
                  <a:pt x="16638" y="1673"/>
                </a:lnTo>
                <a:lnTo>
                  <a:pt x="16638" y="1600"/>
                </a:lnTo>
                <a:lnTo>
                  <a:pt x="16638" y="1548"/>
                </a:lnTo>
                <a:lnTo>
                  <a:pt x="16638" y="1529"/>
                </a:lnTo>
                <a:lnTo>
                  <a:pt x="16620" y="1529"/>
                </a:lnTo>
                <a:lnTo>
                  <a:pt x="16581" y="1529"/>
                </a:lnTo>
                <a:lnTo>
                  <a:pt x="16542" y="1529"/>
                </a:lnTo>
                <a:lnTo>
                  <a:pt x="16524" y="1529"/>
                </a:lnTo>
                <a:lnTo>
                  <a:pt x="16524" y="1557"/>
                </a:lnTo>
                <a:lnTo>
                  <a:pt x="16524" y="1633"/>
                </a:lnTo>
                <a:lnTo>
                  <a:pt x="16524" y="1739"/>
                </a:lnTo>
                <a:lnTo>
                  <a:pt x="16524" y="1860"/>
                </a:lnTo>
                <a:lnTo>
                  <a:pt x="16524" y="1982"/>
                </a:lnTo>
                <a:lnTo>
                  <a:pt x="16524" y="2089"/>
                </a:lnTo>
                <a:lnTo>
                  <a:pt x="16524" y="2165"/>
                </a:lnTo>
                <a:lnTo>
                  <a:pt x="16524" y="2192"/>
                </a:lnTo>
                <a:lnTo>
                  <a:pt x="16514" y="2192"/>
                </a:lnTo>
                <a:lnTo>
                  <a:pt x="16488" y="2192"/>
                </a:lnTo>
                <a:lnTo>
                  <a:pt x="16450" y="2193"/>
                </a:lnTo>
                <a:lnTo>
                  <a:pt x="16406" y="2193"/>
                </a:lnTo>
                <a:lnTo>
                  <a:pt x="16364" y="2193"/>
                </a:lnTo>
                <a:lnTo>
                  <a:pt x="16326" y="2193"/>
                </a:lnTo>
                <a:lnTo>
                  <a:pt x="16299" y="2193"/>
                </a:lnTo>
                <a:lnTo>
                  <a:pt x="16290" y="2193"/>
                </a:lnTo>
                <a:lnTo>
                  <a:pt x="16290" y="2165"/>
                </a:lnTo>
                <a:lnTo>
                  <a:pt x="16290" y="2089"/>
                </a:lnTo>
                <a:lnTo>
                  <a:pt x="16290" y="1982"/>
                </a:lnTo>
                <a:lnTo>
                  <a:pt x="16290" y="1860"/>
                </a:lnTo>
                <a:lnTo>
                  <a:pt x="16290" y="1739"/>
                </a:lnTo>
                <a:lnTo>
                  <a:pt x="16290" y="1633"/>
                </a:lnTo>
                <a:lnTo>
                  <a:pt x="16290" y="1557"/>
                </a:lnTo>
                <a:lnTo>
                  <a:pt x="16290" y="1529"/>
                </a:lnTo>
                <a:lnTo>
                  <a:pt x="16273" y="1529"/>
                </a:lnTo>
                <a:lnTo>
                  <a:pt x="16237" y="1529"/>
                </a:lnTo>
                <a:lnTo>
                  <a:pt x="16201" y="1529"/>
                </a:lnTo>
                <a:lnTo>
                  <a:pt x="16184" y="1529"/>
                </a:lnTo>
                <a:lnTo>
                  <a:pt x="16184" y="1557"/>
                </a:lnTo>
                <a:lnTo>
                  <a:pt x="16184" y="1633"/>
                </a:lnTo>
                <a:lnTo>
                  <a:pt x="16184" y="1739"/>
                </a:lnTo>
                <a:lnTo>
                  <a:pt x="16184" y="1860"/>
                </a:lnTo>
                <a:lnTo>
                  <a:pt x="16184" y="1982"/>
                </a:lnTo>
                <a:lnTo>
                  <a:pt x="16184" y="2089"/>
                </a:lnTo>
                <a:lnTo>
                  <a:pt x="16184" y="2165"/>
                </a:lnTo>
                <a:lnTo>
                  <a:pt x="16184" y="2193"/>
                </a:lnTo>
                <a:lnTo>
                  <a:pt x="16175" y="2193"/>
                </a:lnTo>
                <a:lnTo>
                  <a:pt x="16149" y="2193"/>
                </a:lnTo>
                <a:lnTo>
                  <a:pt x="16113" y="2193"/>
                </a:lnTo>
                <a:lnTo>
                  <a:pt x="16072" y="2193"/>
                </a:lnTo>
                <a:lnTo>
                  <a:pt x="16029" y="2193"/>
                </a:lnTo>
                <a:lnTo>
                  <a:pt x="15993" y="2193"/>
                </a:lnTo>
                <a:lnTo>
                  <a:pt x="15968" y="2193"/>
                </a:lnTo>
                <a:lnTo>
                  <a:pt x="15959" y="2193"/>
                </a:lnTo>
                <a:lnTo>
                  <a:pt x="15959" y="2165"/>
                </a:lnTo>
                <a:lnTo>
                  <a:pt x="15959" y="2089"/>
                </a:lnTo>
                <a:lnTo>
                  <a:pt x="15959" y="1982"/>
                </a:lnTo>
                <a:lnTo>
                  <a:pt x="15959" y="1860"/>
                </a:lnTo>
                <a:lnTo>
                  <a:pt x="15959" y="1739"/>
                </a:lnTo>
                <a:lnTo>
                  <a:pt x="15959" y="1633"/>
                </a:lnTo>
                <a:lnTo>
                  <a:pt x="15959" y="1557"/>
                </a:lnTo>
                <a:lnTo>
                  <a:pt x="15959" y="1529"/>
                </a:lnTo>
                <a:lnTo>
                  <a:pt x="15942" y="1529"/>
                </a:lnTo>
                <a:lnTo>
                  <a:pt x="15903" y="1529"/>
                </a:lnTo>
                <a:lnTo>
                  <a:pt x="15865" y="1529"/>
                </a:lnTo>
                <a:lnTo>
                  <a:pt x="15848" y="1529"/>
                </a:lnTo>
                <a:lnTo>
                  <a:pt x="15848" y="1560"/>
                </a:lnTo>
                <a:lnTo>
                  <a:pt x="15848" y="1643"/>
                </a:lnTo>
                <a:lnTo>
                  <a:pt x="15848" y="1761"/>
                </a:lnTo>
                <a:lnTo>
                  <a:pt x="15848" y="1896"/>
                </a:lnTo>
                <a:lnTo>
                  <a:pt x="15848" y="2031"/>
                </a:lnTo>
                <a:lnTo>
                  <a:pt x="15848" y="2150"/>
                </a:lnTo>
                <a:lnTo>
                  <a:pt x="15848" y="2232"/>
                </a:lnTo>
                <a:lnTo>
                  <a:pt x="15848" y="2264"/>
                </a:lnTo>
                <a:lnTo>
                  <a:pt x="15836" y="2264"/>
                </a:lnTo>
                <a:lnTo>
                  <a:pt x="15801" y="2264"/>
                </a:lnTo>
                <a:lnTo>
                  <a:pt x="15753" y="2264"/>
                </a:lnTo>
                <a:lnTo>
                  <a:pt x="15697" y="2264"/>
                </a:lnTo>
                <a:lnTo>
                  <a:pt x="15642" y="2264"/>
                </a:lnTo>
                <a:lnTo>
                  <a:pt x="15593" y="2264"/>
                </a:lnTo>
                <a:lnTo>
                  <a:pt x="15559" y="2264"/>
                </a:lnTo>
                <a:lnTo>
                  <a:pt x="15547" y="2264"/>
                </a:lnTo>
                <a:close/>
                <a:moveTo>
                  <a:pt x="14738" y="1137"/>
                </a:moveTo>
                <a:lnTo>
                  <a:pt x="14738" y="1126"/>
                </a:lnTo>
                <a:lnTo>
                  <a:pt x="14738" y="1099"/>
                </a:lnTo>
                <a:lnTo>
                  <a:pt x="14738" y="1059"/>
                </a:lnTo>
                <a:lnTo>
                  <a:pt x="14738" y="1015"/>
                </a:lnTo>
                <a:lnTo>
                  <a:pt x="14738" y="970"/>
                </a:lnTo>
                <a:lnTo>
                  <a:pt x="14738" y="931"/>
                </a:lnTo>
                <a:lnTo>
                  <a:pt x="14738" y="904"/>
                </a:lnTo>
                <a:lnTo>
                  <a:pt x="14738" y="894"/>
                </a:lnTo>
                <a:lnTo>
                  <a:pt x="14746" y="894"/>
                </a:lnTo>
                <a:lnTo>
                  <a:pt x="14771" y="894"/>
                </a:lnTo>
                <a:lnTo>
                  <a:pt x="14805" y="894"/>
                </a:lnTo>
                <a:lnTo>
                  <a:pt x="14844" y="894"/>
                </a:lnTo>
                <a:lnTo>
                  <a:pt x="14883" y="894"/>
                </a:lnTo>
                <a:lnTo>
                  <a:pt x="14917" y="894"/>
                </a:lnTo>
                <a:lnTo>
                  <a:pt x="14941" y="894"/>
                </a:lnTo>
                <a:lnTo>
                  <a:pt x="14950" y="894"/>
                </a:lnTo>
                <a:lnTo>
                  <a:pt x="14950" y="877"/>
                </a:lnTo>
                <a:lnTo>
                  <a:pt x="14950" y="833"/>
                </a:lnTo>
                <a:lnTo>
                  <a:pt x="14950" y="770"/>
                </a:lnTo>
                <a:lnTo>
                  <a:pt x="14950" y="698"/>
                </a:lnTo>
                <a:lnTo>
                  <a:pt x="14950" y="626"/>
                </a:lnTo>
                <a:lnTo>
                  <a:pt x="14950" y="564"/>
                </a:lnTo>
                <a:lnTo>
                  <a:pt x="14950" y="519"/>
                </a:lnTo>
                <a:lnTo>
                  <a:pt x="14950" y="502"/>
                </a:lnTo>
                <a:lnTo>
                  <a:pt x="14941" y="502"/>
                </a:lnTo>
                <a:lnTo>
                  <a:pt x="14917" y="502"/>
                </a:lnTo>
                <a:lnTo>
                  <a:pt x="14883" y="502"/>
                </a:lnTo>
                <a:lnTo>
                  <a:pt x="14844" y="502"/>
                </a:lnTo>
                <a:lnTo>
                  <a:pt x="14805" y="502"/>
                </a:lnTo>
                <a:lnTo>
                  <a:pt x="14771" y="502"/>
                </a:lnTo>
                <a:lnTo>
                  <a:pt x="14747" y="502"/>
                </a:lnTo>
                <a:lnTo>
                  <a:pt x="14738" y="502"/>
                </a:lnTo>
                <a:lnTo>
                  <a:pt x="14738" y="493"/>
                </a:lnTo>
                <a:lnTo>
                  <a:pt x="14738" y="465"/>
                </a:lnTo>
                <a:lnTo>
                  <a:pt x="14738" y="427"/>
                </a:lnTo>
                <a:lnTo>
                  <a:pt x="14738" y="382"/>
                </a:lnTo>
                <a:lnTo>
                  <a:pt x="14738" y="338"/>
                </a:lnTo>
                <a:lnTo>
                  <a:pt x="14738" y="300"/>
                </a:lnTo>
                <a:lnTo>
                  <a:pt x="14738" y="272"/>
                </a:lnTo>
                <a:lnTo>
                  <a:pt x="14738" y="262"/>
                </a:lnTo>
                <a:lnTo>
                  <a:pt x="14769" y="262"/>
                </a:lnTo>
                <a:lnTo>
                  <a:pt x="14851" y="262"/>
                </a:lnTo>
                <a:lnTo>
                  <a:pt x="14968" y="262"/>
                </a:lnTo>
                <a:lnTo>
                  <a:pt x="15101" y="262"/>
                </a:lnTo>
                <a:lnTo>
                  <a:pt x="15233" y="262"/>
                </a:lnTo>
                <a:lnTo>
                  <a:pt x="15350" y="262"/>
                </a:lnTo>
                <a:lnTo>
                  <a:pt x="15432" y="262"/>
                </a:lnTo>
                <a:lnTo>
                  <a:pt x="15463" y="262"/>
                </a:lnTo>
                <a:lnTo>
                  <a:pt x="15463" y="272"/>
                </a:lnTo>
                <a:lnTo>
                  <a:pt x="15463" y="300"/>
                </a:lnTo>
                <a:lnTo>
                  <a:pt x="15463" y="338"/>
                </a:lnTo>
                <a:lnTo>
                  <a:pt x="15463" y="382"/>
                </a:lnTo>
                <a:lnTo>
                  <a:pt x="15463" y="427"/>
                </a:lnTo>
                <a:lnTo>
                  <a:pt x="15463" y="465"/>
                </a:lnTo>
                <a:lnTo>
                  <a:pt x="15463" y="493"/>
                </a:lnTo>
                <a:lnTo>
                  <a:pt x="15463" y="502"/>
                </a:lnTo>
                <a:lnTo>
                  <a:pt x="15455" y="502"/>
                </a:lnTo>
                <a:lnTo>
                  <a:pt x="15430" y="502"/>
                </a:lnTo>
                <a:lnTo>
                  <a:pt x="15396" y="502"/>
                </a:lnTo>
                <a:lnTo>
                  <a:pt x="15358" y="502"/>
                </a:lnTo>
                <a:lnTo>
                  <a:pt x="15319" y="502"/>
                </a:lnTo>
                <a:lnTo>
                  <a:pt x="15285" y="502"/>
                </a:lnTo>
                <a:lnTo>
                  <a:pt x="15262" y="502"/>
                </a:lnTo>
                <a:lnTo>
                  <a:pt x="15252" y="502"/>
                </a:lnTo>
                <a:lnTo>
                  <a:pt x="15252" y="519"/>
                </a:lnTo>
                <a:lnTo>
                  <a:pt x="15252" y="564"/>
                </a:lnTo>
                <a:lnTo>
                  <a:pt x="15252" y="626"/>
                </a:lnTo>
                <a:lnTo>
                  <a:pt x="15252" y="698"/>
                </a:lnTo>
                <a:lnTo>
                  <a:pt x="15252" y="770"/>
                </a:lnTo>
                <a:lnTo>
                  <a:pt x="15252" y="833"/>
                </a:lnTo>
                <a:lnTo>
                  <a:pt x="15252" y="877"/>
                </a:lnTo>
                <a:lnTo>
                  <a:pt x="15252" y="894"/>
                </a:lnTo>
                <a:lnTo>
                  <a:pt x="15262" y="894"/>
                </a:lnTo>
                <a:lnTo>
                  <a:pt x="15285" y="894"/>
                </a:lnTo>
                <a:lnTo>
                  <a:pt x="15319" y="894"/>
                </a:lnTo>
                <a:lnTo>
                  <a:pt x="15358" y="894"/>
                </a:lnTo>
                <a:lnTo>
                  <a:pt x="15396" y="894"/>
                </a:lnTo>
                <a:lnTo>
                  <a:pt x="15430" y="894"/>
                </a:lnTo>
                <a:lnTo>
                  <a:pt x="15455" y="894"/>
                </a:lnTo>
                <a:lnTo>
                  <a:pt x="15463" y="894"/>
                </a:lnTo>
                <a:lnTo>
                  <a:pt x="15461" y="904"/>
                </a:lnTo>
                <a:lnTo>
                  <a:pt x="15454" y="931"/>
                </a:lnTo>
                <a:lnTo>
                  <a:pt x="15442" y="970"/>
                </a:lnTo>
                <a:lnTo>
                  <a:pt x="15430" y="1015"/>
                </a:lnTo>
                <a:lnTo>
                  <a:pt x="15418" y="1059"/>
                </a:lnTo>
                <a:lnTo>
                  <a:pt x="15407" y="1099"/>
                </a:lnTo>
                <a:lnTo>
                  <a:pt x="15400" y="1126"/>
                </a:lnTo>
                <a:lnTo>
                  <a:pt x="15397" y="1137"/>
                </a:lnTo>
                <a:lnTo>
                  <a:pt x="15374" y="1137"/>
                </a:lnTo>
                <a:lnTo>
                  <a:pt x="15324" y="1137"/>
                </a:lnTo>
                <a:lnTo>
                  <a:pt x="15275" y="1137"/>
                </a:lnTo>
                <a:lnTo>
                  <a:pt x="15252" y="1137"/>
                </a:lnTo>
                <a:lnTo>
                  <a:pt x="15252" y="1166"/>
                </a:lnTo>
                <a:lnTo>
                  <a:pt x="15252" y="1244"/>
                </a:lnTo>
                <a:lnTo>
                  <a:pt x="15252" y="1354"/>
                </a:lnTo>
                <a:lnTo>
                  <a:pt x="15252" y="1480"/>
                </a:lnTo>
                <a:lnTo>
                  <a:pt x="15252" y="1607"/>
                </a:lnTo>
                <a:lnTo>
                  <a:pt x="15252" y="1717"/>
                </a:lnTo>
                <a:lnTo>
                  <a:pt x="15252" y="1795"/>
                </a:lnTo>
                <a:lnTo>
                  <a:pt x="15252" y="1824"/>
                </a:lnTo>
                <a:lnTo>
                  <a:pt x="15261" y="1821"/>
                </a:lnTo>
                <a:lnTo>
                  <a:pt x="15282" y="1812"/>
                </a:lnTo>
                <a:lnTo>
                  <a:pt x="15313" y="1799"/>
                </a:lnTo>
                <a:lnTo>
                  <a:pt x="15349" y="1785"/>
                </a:lnTo>
                <a:lnTo>
                  <a:pt x="15384" y="1770"/>
                </a:lnTo>
                <a:lnTo>
                  <a:pt x="15414" y="1758"/>
                </a:lnTo>
                <a:lnTo>
                  <a:pt x="15436" y="1749"/>
                </a:lnTo>
                <a:lnTo>
                  <a:pt x="15444" y="1745"/>
                </a:lnTo>
                <a:lnTo>
                  <a:pt x="15445" y="1755"/>
                </a:lnTo>
                <a:lnTo>
                  <a:pt x="15447" y="1777"/>
                </a:lnTo>
                <a:lnTo>
                  <a:pt x="15450" y="1809"/>
                </a:lnTo>
                <a:lnTo>
                  <a:pt x="15455" y="1846"/>
                </a:lnTo>
                <a:lnTo>
                  <a:pt x="15459" y="1882"/>
                </a:lnTo>
                <a:lnTo>
                  <a:pt x="15462" y="1913"/>
                </a:lnTo>
                <a:lnTo>
                  <a:pt x="15464" y="1937"/>
                </a:lnTo>
                <a:lnTo>
                  <a:pt x="15465" y="1945"/>
                </a:lnTo>
                <a:lnTo>
                  <a:pt x="15436" y="1970"/>
                </a:lnTo>
                <a:lnTo>
                  <a:pt x="15406" y="1993"/>
                </a:lnTo>
                <a:lnTo>
                  <a:pt x="15376" y="2015"/>
                </a:lnTo>
                <a:lnTo>
                  <a:pt x="15347" y="2036"/>
                </a:lnTo>
                <a:lnTo>
                  <a:pt x="15317" y="2055"/>
                </a:lnTo>
                <a:lnTo>
                  <a:pt x="15287" y="2074"/>
                </a:lnTo>
                <a:lnTo>
                  <a:pt x="15258" y="2092"/>
                </a:lnTo>
                <a:lnTo>
                  <a:pt x="15228" y="2108"/>
                </a:lnTo>
                <a:lnTo>
                  <a:pt x="15199" y="2124"/>
                </a:lnTo>
                <a:lnTo>
                  <a:pt x="15171" y="2139"/>
                </a:lnTo>
                <a:lnTo>
                  <a:pt x="15143" y="2153"/>
                </a:lnTo>
                <a:lnTo>
                  <a:pt x="15116" y="2166"/>
                </a:lnTo>
                <a:lnTo>
                  <a:pt x="15063" y="2189"/>
                </a:lnTo>
                <a:lnTo>
                  <a:pt x="15013" y="2208"/>
                </a:lnTo>
                <a:lnTo>
                  <a:pt x="14966" y="2225"/>
                </a:lnTo>
                <a:lnTo>
                  <a:pt x="14925" y="2239"/>
                </a:lnTo>
                <a:lnTo>
                  <a:pt x="14888" y="2249"/>
                </a:lnTo>
                <a:lnTo>
                  <a:pt x="14856" y="2258"/>
                </a:lnTo>
                <a:lnTo>
                  <a:pt x="14812" y="2268"/>
                </a:lnTo>
                <a:lnTo>
                  <a:pt x="14796" y="2272"/>
                </a:lnTo>
                <a:lnTo>
                  <a:pt x="14793" y="2257"/>
                </a:lnTo>
                <a:lnTo>
                  <a:pt x="14783" y="2218"/>
                </a:lnTo>
                <a:lnTo>
                  <a:pt x="14771" y="2161"/>
                </a:lnTo>
                <a:lnTo>
                  <a:pt x="14756" y="2098"/>
                </a:lnTo>
                <a:lnTo>
                  <a:pt x="14741" y="2034"/>
                </a:lnTo>
                <a:lnTo>
                  <a:pt x="14728" y="1978"/>
                </a:lnTo>
                <a:lnTo>
                  <a:pt x="14719" y="1939"/>
                </a:lnTo>
                <a:lnTo>
                  <a:pt x="14716" y="1924"/>
                </a:lnTo>
                <a:lnTo>
                  <a:pt x="14724" y="1923"/>
                </a:lnTo>
                <a:lnTo>
                  <a:pt x="14747" y="1920"/>
                </a:lnTo>
                <a:lnTo>
                  <a:pt x="14780" y="1914"/>
                </a:lnTo>
                <a:lnTo>
                  <a:pt x="14819" y="1909"/>
                </a:lnTo>
                <a:lnTo>
                  <a:pt x="14861" y="1903"/>
                </a:lnTo>
                <a:lnTo>
                  <a:pt x="14899" y="1896"/>
                </a:lnTo>
                <a:lnTo>
                  <a:pt x="14929" y="1892"/>
                </a:lnTo>
                <a:lnTo>
                  <a:pt x="14950" y="1888"/>
                </a:lnTo>
                <a:lnTo>
                  <a:pt x="14950" y="1880"/>
                </a:lnTo>
                <a:lnTo>
                  <a:pt x="14950" y="1856"/>
                </a:lnTo>
                <a:lnTo>
                  <a:pt x="14950" y="1819"/>
                </a:lnTo>
                <a:lnTo>
                  <a:pt x="14950" y="1770"/>
                </a:lnTo>
                <a:lnTo>
                  <a:pt x="14950" y="1714"/>
                </a:lnTo>
                <a:lnTo>
                  <a:pt x="14950" y="1651"/>
                </a:lnTo>
                <a:lnTo>
                  <a:pt x="14950" y="1583"/>
                </a:lnTo>
                <a:lnTo>
                  <a:pt x="14950" y="1512"/>
                </a:lnTo>
                <a:lnTo>
                  <a:pt x="14950" y="1442"/>
                </a:lnTo>
                <a:lnTo>
                  <a:pt x="14950" y="1374"/>
                </a:lnTo>
                <a:lnTo>
                  <a:pt x="14950" y="1311"/>
                </a:lnTo>
                <a:lnTo>
                  <a:pt x="14950" y="1254"/>
                </a:lnTo>
                <a:lnTo>
                  <a:pt x="14950" y="1206"/>
                </a:lnTo>
                <a:lnTo>
                  <a:pt x="14950" y="1169"/>
                </a:lnTo>
                <a:lnTo>
                  <a:pt x="14950" y="1145"/>
                </a:lnTo>
                <a:lnTo>
                  <a:pt x="14950" y="1137"/>
                </a:lnTo>
                <a:lnTo>
                  <a:pt x="14941" y="1137"/>
                </a:lnTo>
                <a:lnTo>
                  <a:pt x="14917" y="1137"/>
                </a:lnTo>
                <a:lnTo>
                  <a:pt x="14883" y="1137"/>
                </a:lnTo>
                <a:lnTo>
                  <a:pt x="14844" y="1137"/>
                </a:lnTo>
                <a:lnTo>
                  <a:pt x="14805" y="1137"/>
                </a:lnTo>
                <a:lnTo>
                  <a:pt x="14771" y="1137"/>
                </a:lnTo>
                <a:lnTo>
                  <a:pt x="14746" y="1137"/>
                </a:lnTo>
                <a:lnTo>
                  <a:pt x="14738" y="1137"/>
                </a:lnTo>
                <a:close/>
                <a:moveTo>
                  <a:pt x="2783" y="2264"/>
                </a:moveTo>
                <a:lnTo>
                  <a:pt x="2806" y="2264"/>
                </a:lnTo>
                <a:lnTo>
                  <a:pt x="2863" y="2264"/>
                </a:lnTo>
                <a:lnTo>
                  <a:pt x="2943" y="2264"/>
                </a:lnTo>
                <a:lnTo>
                  <a:pt x="3035" y="2264"/>
                </a:lnTo>
                <a:lnTo>
                  <a:pt x="3128" y="2264"/>
                </a:lnTo>
                <a:lnTo>
                  <a:pt x="3208" y="2264"/>
                </a:lnTo>
                <a:lnTo>
                  <a:pt x="3265" y="2264"/>
                </a:lnTo>
                <a:lnTo>
                  <a:pt x="3287" y="2264"/>
                </a:lnTo>
                <a:lnTo>
                  <a:pt x="3287" y="2246"/>
                </a:lnTo>
                <a:lnTo>
                  <a:pt x="3287" y="2194"/>
                </a:lnTo>
                <a:lnTo>
                  <a:pt x="3287" y="2114"/>
                </a:lnTo>
                <a:lnTo>
                  <a:pt x="3287" y="2010"/>
                </a:lnTo>
                <a:lnTo>
                  <a:pt x="3287" y="1886"/>
                </a:lnTo>
                <a:lnTo>
                  <a:pt x="3287" y="1748"/>
                </a:lnTo>
                <a:lnTo>
                  <a:pt x="3287" y="1601"/>
                </a:lnTo>
                <a:lnTo>
                  <a:pt x="3287" y="1448"/>
                </a:lnTo>
                <a:lnTo>
                  <a:pt x="3287" y="1297"/>
                </a:lnTo>
                <a:lnTo>
                  <a:pt x="3287" y="1148"/>
                </a:lnTo>
                <a:lnTo>
                  <a:pt x="3287" y="1011"/>
                </a:lnTo>
                <a:lnTo>
                  <a:pt x="3287" y="888"/>
                </a:lnTo>
                <a:lnTo>
                  <a:pt x="3287" y="783"/>
                </a:lnTo>
                <a:lnTo>
                  <a:pt x="3287" y="702"/>
                </a:lnTo>
                <a:lnTo>
                  <a:pt x="3287" y="651"/>
                </a:lnTo>
                <a:lnTo>
                  <a:pt x="3287" y="633"/>
                </a:lnTo>
                <a:lnTo>
                  <a:pt x="3265" y="633"/>
                </a:lnTo>
                <a:lnTo>
                  <a:pt x="3208" y="633"/>
                </a:lnTo>
                <a:lnTo>
                  <a:pt x="3128" y="633"/>
                </a:lnTo>
                <a:lnTo>
                  <a:pt x="3035" y="633"/>
                </a:lnTo>
                <a:lnTo>
                  <a:pt x="2943" y="633"/>
                </a:lnTo>
                <a:lnTo>
                  <a:pt x="2863" y="633"/>
                </a:lnTo>
                <a:lnTo>
                  <a:pt x="2806" y="633"/>
                </a:lnTo>
                <a:lnTo>
                  <a:pt x="2783" y="633"/>
                </a:lnTo>
                <a:lnTo>
                  <a:pt x="2783" y="651"/>
                </a:lnTo>
                <a:lnTo>
                  <a:pt x="2783" y="702"/>
                </a:lnTo>
                <a:lnTo>
                  <a:pt x="2783" y="783"/>
                </a:lnTo>
                <a:lnTo>
                  <a:pt x="2783" y="888"/>
                </a:lnTo>
                <a:lnTo>
                  <a:pt x="2783" y="1011"/>
                </a:lnTo>
                <a:lnTo>
                  <a:pt x="2783" y="1148"/>
                </a:lnTo>
                <a:lnTo>
                  <a:pt x="2783" y="1297"/>
                </a:lnTo>
                <a:lnTo>
                  <a:pt x="2783" y="1448"/>
                </a:lnTo>
                <a:lnTo>
                  <a:pt x="2783" y="1601"/>
                </a:lnTo>
                <a:lnTo>
                  <a:pt x="2783" y="1748"/>
                </a:lnTo>
                <a:lnTo>
                  <a:pt x="2783" y="1886"/>
                </a:lnTo>
                <a:lnTo>
                  <a:pt x="2783" y="2010"/>
                </a:lnTo>
                <a:lnTo>
                  <a:pt x="2783" y="2114"/>
                </a:lnTo>
                <a:lnTo>
                  <a:pt x="2783" y="2194"/>
                </a:lnTo>
                <a:lnTo>
                  <a:pt x="2783" y="2246"/>
                </a:lnTo>
                <a:lnTo>
                  <a:pt x="2783" y="2264"/>
                </a:lnTo>
                <a:close/>
                <a:moveTo>
                  <a:pt x="9817" y="679"/>
                </a:moveTo>
                <a:lnTo>
                  <a:pt x="9801" y="671"/>
                </a:lnTo>
                <a:lnTo>
                  <a:pt x="9785" y="664"/>
                </a:lnTo>
                <a:lnTo>
                  <a:pt x="9769" y="658"/>
                </a:lnTo>
                <a:lnTo>
                  <a:pt x="9752" y="653"/>
                </a:lnTo>
                <a:lnTo>
                  <a:pt x="9720" y="644"/>
                </a:lnTo>
                <a:lnTo>
                  <a:pt x="9691" y="639"/>
                </a:lnTo>
                <a:lnTo>
                  <a:pt x="9664" y="636"/>
                </a:lnTo>
                <a:lnTo>
                  <a:pt x="9643" y="634"/>
                </a:lnTo>
                <a:lnTo>
                  <a:pt x="9629" y="633"/>
                </a:lnTo>
                <a:lnTo>
                  <a:pt x="9624" y="633"/>
                </a:lnTo>
                <a:lnTo>
                  <a:pt x="9615" y="633"/>
                </a:lnTo>
                <a:lnTo>
                  <a:pt x="9586" y="633"/>
                </a:lnTo>
                <a:lnTo>
                  <a:pt x="9543" y="633"/>
                </a:lnTo>
                <a:lnTo>
                  <a:pt x="9485" y="633"/>
                </a:lnTo>
                <a:lnTo>
                  <a:pt x="9418" y="633"/>
                </a:lnTo>
                <a:lnTo>
                  <a:pt x="9342" y="633"/>
                </a:lnTo>
                <a:lnTo>
                  <a:pt x="9262" y="633"/>
                </a:lnTo>
                <a:lnTo>
                  <a:pt x="9179" y="633"/>
                </a:lnTo>
                <a:lnTo>
                  <a:pt x="9096" y="633"/>
                </a:lnTo>
                <a:lnTo>
                  <a:pt x="9015" y="633"/>
                </a:lnTo>
                <a:lnTo>
                  <a:pt x="8940" y="633"/>
                </a:lnTo>
                <a:lnTo>
                  <a:pt x="8872" y="633"/>
                </a:lnTo>
                <a:lnTo>
                  <a:pt x="8815" y="633"/>
                </a:lnTo>
                <a:lnTo>
                  <a:pt x="8772" y="633"/>
                </a:lnTo>
                <a:lnTo>
                  <a:pt x="8743" y="633"/>
                </a:lnTo>
                <a:lnTo>
                  <a:pt x="8734" y="633"/>
                </a:lnTo>
                <a:lnTo>
                  <a:pt x="8727" y="645"/>
                </a:lnTo>
                <a:lnTo>
                  <a:pt x="8709" y="680"/>
                </a:lnTo>
                <a:lnTo>
                  <a:pt x="8684" y="728"/>
                </a:lnTo>
                <a:lnTo>
                  <a:pt x="8655" y="784"/>
                </a:lnTo>
                <a:lnTo>
                  <a:pt x="8627" y="839"/>
                </a:lnTo>
                <a:lnTo>
                  <a:pt x="8601" y="888"/>
                </a:lnTo>
                <a:lnTo>
                  <a:pt x="8584" y="922"/>
                </a:lnTo>
                <a:lnTo>
                  <a:pt x="8577" y="936"/>
                </a:lnTo>
                <a:lnTo>
                  <a:pt x="8585" y="936"/>
                </a:lnTo>
                <a:lnTo>
                  <a:pt x="8611" y="936"/>
                </a:lnTo>
                <a:lnTo>
                  <a:pt x="8649" y="936"/>
                </a:lnTo>
                <a:lnTo>
                  <a:pt x="8699" y="936"/>
                </a:lnTo>
                <a:lnTo>
                  <a:pt x="8757" y="936"/>
                </a:lnTo>
                <a:lnTo>
                  <a:pt x="8823" y="936"/>
                </a:lnTo>
                <a:lnTo>
                  <a:pt x="8892" y="936"/>
                </a:lnTo>
                <a:lnTo>
                  <a:pt x="8964" y="936"/>
                </a:lnTo>
                <a:lnTo>
                  <a:pt x="9037" y="936"/>
                </a:lnTo>
                <a:lnTo>
                  <a:pt x="9107" y="936"/>
                </a:lnTo>
                <a:lnTo>
                  <a:pt x="9172" y="936"/>
                </a:lnTo>
                <a:lnTo>
                  <a:pt x="9231" y="936"/>
                </a:lnTo>
                <a:lnTo>
                  <a:pt x="9281" y="936"/>
                </a:lnTo>
                <a:lnTo>
                  <a:pt x="9319" y="936"/>
                </a:lnTo>
                <a:lnTo>
                  <a:pt x="9343" y="936"/>
                </a:lnTo>
                <a:lnTo>
                  <a:pt x="9352" y="936"/>
                </a:lnTo>
                <a:lnTo>
                  <a:pt x="9367" y="936"/>
                </a:lnTo>
                <a:lnTo>
                  <a:pt x="9379" y="937"/>
                </a:lnTo>
                <a:lnTo>
                  <a:pt x="9391" y="939"/>
                </a:lnTo>
                <a:lnTo>
                  <a:pt x="9403" y="941"/>
                </a:lnTo>
                <a:lnTo>
                  <a:pt x="9413" y="943"/>
                </a:lnTo>
                <a:lnTo>
                  <a:pt x="9423" y="946"/>
                </a:lnTo>
                <a:lnTo>
                  <a:pt x="9431" y="949"/>
                </a:lnTo>
                <a:lnTo>
                  <a:pt x="9439" y="954"/>
                </a:lnTo>
                <a:lnTo>
                  <a:pt x="9446" y="958"/>
                </a:lnTo>
                <a:lnTo>
                  <a:pt x="9453" y="962"/>
                </a:lnTo>
                <a:lnTo>
                  <a:pt x="9459" y="966"/>
                </a:lnTo>
                <a:lnTo>
                  <a:pt x="9464" y="972"/>
                </a:lnTo>
                <a:lnTo>
                  <a:pt x="9474" y="982"/>
                </a:lnTo>
                <a:lnTo>
                  <a:pt x="9482" y="993"/>
                </a:lnTo>
                <a:lnTo>
                  <a:pt x="9489" y="1004"/>
                </a:lnTo>
                <a:lnTo>
                  <a:pt x="9494" y="1015"/>
                </a:lnTo>
                <a:lnTo>
                  <a:pt x="9497" y="1027"/>
                </a:lnTo>
                <a:lnTo>
                  <a:pt x="9500" y="1037"/>
                </a:lnTo>
                <a:lnTo>
                  <a:pt x="9503" y="1056"/>
                </a:lnTo>
                <a:lnTo>
                  <a:pt x="9503" y="1069"/>
                </a:lnTo>
                <a:lnTo>
                  <a:pt x="9503" y="1080"/>
                </a:lnTo>
                <a:lnTo>
                  <a:pt x="9503" y="1108"/>
                </a:lnTo>
                <a:lnTo>
                  <a:pt x="9503" y="1152"/>
                </a:lnTo>
                <a:lnTo>
                  <a:pt x="9503" y="1209"/>
                </a:lnTo>
                <a:lnTo>
                  <a:pt x="9503" y="1277"/>
                </a:lnTo>
                <a:lnTo>
                  <a:pt x="9503" y="1353"/>
                </a:lnTo>
                <a:lnTo>
                  <a:pt x="9503" y="1433"/>
                </a:lnTo>
                <a:lnTo>
                  <a:pt x="9503" y="1517"/>
                </a:lnTo>
                <a:lnTo>
                  <a:pt x="9503" y="1600"/>
                </a:lnTo>
                <a:lnTo>
                  <a:pt x="9503" y="1681"/>
                </a:lnTo>
                <a:lnTo>
                  <a:pt x="9503" y="1757"/>
                </a:lnTo>
                <a:lnTo>
                  <a:pt x="9503" y="1824"/>
                </a:lnTo>
                <a:lnTo>
                  <a:pt x="9503" y="1882"/>
                </a:lnTo>
                <a:lnTo>
                  <a:pt x="9503" y="1926"/>
                </a:lnTo>
                <a:lnTo>
                  <a:pt x="9503" y="1955"/>
                </a:lnTo>
                <a:lnTo>
                  <a:pt x="9503" y="1964"/>
                </a:lnTo>
                <a:lnTo>
                  <a:pt x="9487" y="1964"/>
                </a:lnTo>
                <a:lnTo>
                  <a:pt x="9446" y="1964"/>
                </a:lnTo>
                <a:lnTo>
                  <a:pt x="9388" y="1964"/>
                </a:lnTo>
                <a:lnTo>
                  <a:pt x="9321" y="1964"/>
                </a:lnTo>
                <a:lnTo>
                  <a:pt x="9253" y="1964"/>
                </a:lnTo>
                <a:lnTo>
                  <a:pt x="9195" y="1964"/>
                </a:lnTo>
                <a:lnTo>
                  <a:pt x="9154" y="1964"/>
                </a:lnTo>
                <a:lnTo>
                  <a:pt x="9138" y="1964"/>
                </a:lnTo>
                <a:lnTo>
                  <a:pt x="9120" y="1963"/>
                </a:lnTo>
                <a:lnTo>
                  <a:pt x="9103" y="1962"/>
                </a:lnTo>
                <a:lnTo>
                  <a:pt x="9087" y="1960"/>
                </a:lnTo>
                <a:lnTo>
                  <a:pt x="9073" y="1956"/>
                </a:lnTo>
                <a:lnTo>
                  <a:pt x="9060" y="1953"/>
                </a:lnTo>
                <a:lnTo>
                  <a:pt x="9047" y="1947"/>
                </a:lnTo>
                <a:lnTo>
                  <a:pt x="9035" y="1942"/>
                </a:lnTo>
                <a:lnTo>
                  <a:pt x="9025" y="1936"/>
                </a:lnTo>
                <a:lnTo>
                  <a:pt x="9015" y="1929"/>
                </a:lnTo>
                <a:lnTo>
                  <a:pt x="9007" y="1922"/>
                </a:lnTo>
                <a:lnTo>
                  <a:pt x="8998" y="1914"/>
                </a:lnTo>
                <a:lnTo>
                  <a:pt x="8991" y="1906"/>
                </a:lnTo>
                <a:lnTo>
                  <a:pt x="8983" y="1898"/>
                </a:lnTo>
                <a:lnTo>
                  <a:pt x="8977" y="1889"/>
                </a:lnTo>
                <a:lnTo>
                  <a:pt x="8971" y="1880"/>
                </a:lnTo>
                <a:lnTo>
                  <a:pt x="8965" y="1870"/>
                </a:lnTo>
                <a:lnTo>
                  <a:pt x="8956" y="1851"/>
                </a:lnTo>
                <a:lnTo>
                  <a:pt x="8950" y="1831"/>
                </a:lnTo>
                <a:lnTo>
                  <a:pt x="8944" y="1812"/>
                </a:lnTo>
                <a:lnTo>
                  <a:pt x="8940" y="1793"/>
                </a:lnTo>
                <a:lnTo>
                  <a:pt x="8937" y="1775"/>
                </a:lnTo>
                <a:lnTo>
                  <a:pt x="8936" y="1759"/>
                </a:lnTo>
                <a:lnTo>
                  <a:pt x="8935" y="1745"/>
                </a:lnTo>
                <a:lnTo>
                  <a:pt x="8935" y="1734"/>
                </a:lnTo>
                <a:lnTo>
                  <a:pt x="8935" y="1727"/>
                </a:lnTo>
                <a:lnTo>
                  <a:pt x="8935" y="1721"/>
                </a:lnTo>
                <a:lnTo>
                  <a:pt x="8936" y="1705"/>
                </a:lnTo>
                <a:lnTo>
                  <a:pt x="8937" y="1690"/>
                </a:lnTo>
                <a:lnTo>
                  <a:pt x="8939" y="1675"/>
                </a:lnTo>
                <a:lnTo>
                  <a:pt x="8941" y="1661"/>
                </a:lnTo>
                <a:lnTo>
                  <a:pt x="8944" y="1649"/>
                </a:lnTo>
                <a:lnTo>
                  <a:pt x="8949" y="1637"/>
                </a:lnTo>
                <a:lnTo>
                  <a:pt x="8953" y="1624"/>
                </a:lnTo>
                <a:lnTo>
                  <a:pt x="8958" y="1614"/>
                </a:lnTo>
                <a:lnTo>
                  <a:pt x="8963" y="1603"/>
                </a:lnTo>
                <a:lnTo>
                  <a:pt x="8969" y="1592"/>
                </a:lnTo>
                <a:lnTo>
                  <a:pt x="8975" y="1583"/>
                </a:lnTo>
                <a:lnTo>
                  <a:pt x="8980" y="1574"/>
                </a:lnTo>
                <a:lnTo>
                  <a:pt x="8994" y="1557"/>
                </a:lnTo>
                <a:lnTo>
                  <a:pt x="9008" y="1543"/>
                </a:lnTo>
                <a:lnTo>
                  <a:pt x="9022" y="1530"/>
                </a:lnTo>
                <a:lnTo>
                  <a:pt x="9034" y="1519"/>
                </a:lnTo>
                <a:lnTo>
                  <a:pt x="9047" y="1511"/>
                </a:lnTo>
                <a:lnTo>
                  <a:pt x="9059" y="1503"/>
                </a:lnTo>
                <a:lnTo>
                  <a:pt x="9077" y="1494"/>
                </a:lnTo>
                <a:lnTo>
                  <a:pt x="9120" y="1472"/>
                </a:lnTo>
                <a:lnTo>
                  <a:pt x="9179" y="1440"/>
                </a:lnTo>
                <a:lnTo>
                  <a:pt x="9248" y="1405"/>
                </a:lnTo>
                <a:lnTo>
                  <a:pt x="9316" y="1369"/>
                </a:lnTo>
                <a:lnTo>
                  <a:pt x="9375" y="1338"/>
                </a:lnTo>
                <a:lnTo>
                  <a:pt x="9417" y="1317"/>
                </a:lnTo>
                <a:lnTo>
                  <a:pt x="9432" y="1308"/>
                </a:lnTo>
                <a:lnTo>
                  <a:pt x="9432" y="1301"/>
                </a:lnTo>
                <a:lnTo>
                  <a:pt x="9432" y="1282"/>
                </a:lnTo>
                <a:lnTo>
                  <a:pt x="9432" y="1255"/>
                </a:lnTo>
                <a:lnTo>
                  <a:pt x="9432" y="1225"/>
                </a:lnTo>
                <a:lnTo>
                  <a:pt x="9432" y="1194"/>
                </a:lnTo>
                <a:lnTo>
                  <a:pt x="9432" y="1168"/>
                </a:lnTo>
                <a:lnTo>
                  <a:pt x="9432" y="1148"/>
                </a:lnTo>
                <a:lnTo>
                  <a:pt x="9432" y="1141"/>
                </a:lnTo>
                <a:lnTo>
                  <a:pt x="9405" y="1145"/>
                </a:lnTo>
                <a:lnTo>
                  <a:pt x="9332" y="1156"/>
                </a:lnTo>
                <a:lnTo>
                  <a:pt x="9228" y="1171"/>
                </a:lnTo>
                <a:lnTo>
                  <a:pt x="9109" y="1188"/>
                </a:lnTo>
                <a:lnTo>
                  <a:pt x="8992" y="1205"/>
                </a:lnTo>
                <a:lnTo>
                  <a:pt x="8888" y="1219"/>
                </a:lnTo>
                <a:lnTo>
                  <a:pt x="8815" y="1229"/>
                </a:lnTo>
                <a:lnTo>
                  <a:pt x="8788" y="1233"/>
                </a:lnTo>
                <a:lnTo>
                  <a:pt x="8772" y="1235"/>
                </a:lnTo>
                <a:lnTo>
                  <a:pt x="8757" y="1239"/>
                </a:lnTo>
                <a:lnTo>
                  <a:pt x="8743" y="1242"/>
                </a:lnTo>
                <a:lnTo>
                  <a:pt x="8728" y="1246"/>
                </a:lnTo>
                <a:lnTo>
                  <a:pt x="8716" y="1250"/>
                </a:lnTo>
                <a:lnTo>
                  <a:pt x="8702" y="1254"/>
                </a:lnTo>
                <a:lnTo>
                  <a:pt x="8689" y="1260"/>
                </a:lnTo>
                <a:lnTo>
                  <a:pt x="8678" y="1266"/>
                </a:lnTo>
                <a:lnTo>
                  <a:pt x="8666" y="1272"/>
                </a:lnTo>
                <a:lnTo>
                  <a:pt x="8654" y="1279"/>
                </a:lnTo>
                <a:lnTo>
                  <a:pt x="8644" y="1286"/>
                </a:lnTo>
                <a:lnTo>
                  <a:pt x="8633" y="1294"/>
                </a:lnTo>
                <a:lnTo>
                  <a:pt x="8613" y="1308"/>
                </a:lnTo>
                <a:lnTo>
                  <a:pt x="8594" y="1326"/>
                </a:lnTo>
                <a:lnTo>
                  <a:pt x="8577" y="1344"/>
                </a:lnTo>
                <a:lnTo>
                  <a:pt x="8562" y="1364"/>
                </a:lnTo>
                <a:lnTo>
                  <a:pt x="8547" y="1384"/>
                </a:lnTo>
                <a:lnTo>
                  <a:pt x="8535" y="1404"/>
                </a:lnTo>
                <a:lnTo>
                  <a:pt x="8523" y="1425"/>
                </a:lnTo>
                <a:lnTo>
                  <a:pt x="8512" y="1446"/>
                </a:lnTo>
                <a:lnTo>
                  <a:pt x="8504" y="1467"/>
                </a:lnTo>
                <a:lnTo>
                  <a:pt x="8495" y="1489"/>
                </a:lnTo>
                <a:lnTo>
                  <a:pt x="8488" y="1510"/>
                </a:lnTo>
                <a:lnTo>
                  <a:pt x="8482" y="1530"/>
                </a:lnTo>
                <a:lnTo>
                  <a:pt x="8476" y="1551"/>
                </a:lnTo>
                <a:lnTo>
                  <a:pt x="8471" y="1571"/>
                </a:lnTo>
                <a:lnTo>
                  <a:pt x="8464" y="1608"/>
                </a:lnTo>
                <a:lnTo>
                  <a:pt x="8459" y="1643"/>
                </a:lnTo>
                <a:lnTo>
                  <a:pt x="8456" y="1673"/>
                </a:lnTo>
                <a:lnTo>
                  <a:pt x="8454" y="1696"/>
                </a:lnTo>
                <a:lnTo>
                  <a:pt x="8454" y="1713"/>
                </a:lnTo>
                <a:lnTo>
                  <a:pt x="8453" y="1722"/>
                </a:lnTo>
                <a:lnTo>
                  <a:pt x="8453" y="1723"/>
                </a:lnTo>
                <a:lnTo>
                  <a:pt x="8453" y="1725"/>
                </a:lnTo>
                <a:lnTo>
                  <a:pt x="8454" y="1770"/>
                </a:lnTo>
                <a:lnTo>
                  <a:pt x="8457" y="1814"/>
                </a:lnTo>
                <a:lnTo>
                  <a:pt x="8463" y="1855"/>
                </a:lnTo>
                <a:lnTo>
                  <a:pt x="8469" y="1893"/>
                </a:lnTo>
                <a:lnTo>
                  <a:pt x="8476" y="1929"/>
                </a:lnTo>
                <a:lnTo>
                  <a:pt x="8486" y="1963"/>
                </a:lnTo>
                <a:lnTo>
                  <a:pt x="8496" y="1995"/>
                </a:lnTo>
                <a:lnTo>
                  <a:pt x="8509" y="2025"/>
                </a:lnTo>
                <a:lnTo>
                  <a:pt x="8522" y="2051"/>
                </a:lnTo>
                <a:lnTo>
                  <a:pt x="8537" y="2077"/>
                </a:lnTo>
                <a:lnTo>
                  <a:pt x="8552" y="2100"/>
                </a:lnTo>
                <a:lnTo>
                  <a:pt x="8567" y="2121"/>
                </a:lnTo>
                <a:lnTo>
                  <a:pt x="8584" y="2140"/>
                </a:lnTo>
                <a:lnTo>
                  <a:pt x="8601" y="2158"/>
                </a:lnTo>
                <a:lnTo>
                  <a:pt x="8619" y="2174"/>
                </a:lnTo>
                <a:lnTo>
                  <a:pt x="8637" y="2188"/>
                </a:lnTo>
                <a:lnTo>
                  <a:pt x="8655" y="2201"/>
                </a:lnTo>
                <a:lnTo>
                  <a:pt x="8673" y="2212"/>
                </a:lnTo>
                <a:lnTo>
                  <a:pt x="8691" y="2222"/>
                </a:lnTo>
                <a:lnTo>
                  <a:pt x="8709" y="2230"/>
                </a:lnTo>
                <a:lnTo>
                  <a:pt x="8727" y="2238"/>
                </a:lnTo>
                <a:lnTo>
                  <a:pt x="8744" y="2244"/>
                </a:lnTo>
                <a:lnTo>
                  <a:pt x="8760" y="2249"/>
                </a:lnTo>
                <a:lnTo>
                  <a:pt x="8776" y="2254"/>
                </a:lnTo>
                <a:lnTo>
                  <a:pt x="8805" y="2259"/>
                </a:lnTo>
                <a:lnTo>
                  <a:pt x="8829" y="2263"/>
                </a:lnTo>
                <a:lnTo>
                  <a:pt x="8848" y="2264"/>
                </a:lnTo>
                <a:lnTo>
                  <a:pt x="8862" y="2265"/>
                </a:lnTo>
                <a:lnTo>
                  <a:pt x="8866" y="2264"/>
                </a:lnTo>
                <a:lnTo>
                  <a:pt x="8867" y="2264"/>
                </a:lnTo>
                <a:lnTo>
                  <a:pt x="8880" y="2264"/>
                </a:lnTo>
                <a:lnTo>
                  <a:pt x="8916" y="2264"/>
                </a:lnTo>
                <a:lnTo>
                  <a:pt x="8972" y="2264"/>
                </a:lnTo>
                <a:lnTo>
                  <a:pt x="9044" y="2264"/>
                </a:lnTo>
                <a:lnTo>
                  <a:pt x="9130" y="2264"/>
                </a:lnTo>
                <a:lnTo>
                  <a:pt x="9225" y="2264"/>
                </a:lnTo>
                <a:lnTo>
                  <a:pt x="9327" y="2264"/>
                </a:lnTo>
                <a:lnTo>
                  <a:pt x="9432" y="2264"/>
                </a:lnTo>
                <a:lnTo>
                  <a:pt x="9537" y="2264"/>
                </a:lnTo>
                <a:lnTo>
                  <a:pt x="9640" y="2264"/>
                </a:lnTo>
                <a:lnTo>
                  <a:pt x="9735" y="2264"/>
                </a:lnTo>
                <a:lnTo>
                  <a:pt x="9820" y="2264"/>
                </a:lnTo>
                <a:lnTo>
                  <a:pt x="9893" y="2264"/>
                </a:lnTo>
                <a:lnTo>
                  <a:pt x="9948" y="2264"/>
                </a:lnTo>
                <a:lnTo>
                  <a:pt x="9984" y="2264"/>
                </a:lnTo>
                <a:lnTo>
                  <a:pt x="9997" y="2264"/>
                </a:lnTo>
                <a:lnTo>
                  <a:pt x="9997" y="2250"/>
                </a:lnTo>
                <a:lnTo>
                  <a:pt x="9997" y="2209"/>
                </a:lnTo>
                <a:lnTo>
                  <a:pt x="9997" y="2145"/>
                </a:lnTo>
                <a:lnTo>
                  <a:pt x="9997" y="2063"/>
                </a:lnTo>
                <a:lnTo>
                  <a:pt x="9997" y="1965"/>
                </a:lnTo>
                <a:lnTo>
                  <a:pt x="9997" y="1856"/>
                </a:lnTo>
                <a:lnTo>
                  <a:pt x="9997" y="1741"/>
                </a:lnTo>
                <a:lnTo>
                  <a:pt x="9997" y="1620"/>
                </a:lnTo>
                <a:lnTo>
                  <a:pt x="9997" y="1500"/>
                </a:lnTo>
                <a:lnTo>
                  <a:pt x="9997" y="1384"/>
                </a:lnTo>
                <a:lnTo>
                  <a:pt x="9997" y="1275"/>
                </a:lnTo>
                <a:lnTo>
                  <a:pt x="9997" y="1177"/>
                </a:lnTo>
                <a:lnTo>
                  <a:pt x="9997" y="1094"/>
                </a:lnTo>
                <a:lnTo>
                  <a:pt x="9997" y="1031"/>
                </a:lnTo>
                <a:lnTo>
                  <a:pt x="9997" y="990"/>
                </a:lnTo>
                <a:lnTo>
                  <a:pt x="9997" y="976"/>
                </a:lnTo>
                <a:lnTo>
                  <a:pt x="9997" y="975"/>
                </a:lnTo>
                <a:lnTo>
                  <a:pt x="9997" y="974"/>
                </a:lnTo>
                <a:lnTo>
                  <a:pt x="9997" y="960"/>
                </a:lnTo>
                <a:lnTo>
                  <a:pt x="9996" y="947"/>
                </a:lnTo>
                <a:lnTo>
                  <a:pt x="9995" y="933"/>
                </a:lnTo>
                <a:lnTo>
                  <a:pt x="9992" y="921"/>
                </a:lnTo>
                <a:lnTo>
                  <a:pt x="9987" y="896"/>
                </a:lnTo>
                <a:lnTo>
                  <a:pt x="9980" y="872"/>
                </a:lnTo>
                <a:lnTo>
                  <a:pt x="9971" y="850"/>
                </a:lnTo>
                <a:lnTo>
                  <a:pt x="9961" y="827"/>
                </a:lnTo>
                <a:lnTo>
                  <a:pt x="9950" y="807"/>
                </a:lnTo>
                <a:lnTo>
                  <a:pt x="9937" y="788"/>
                </a:lnTo>
                <a:lnTo>
                  <a:pt x="9924" y="770"/>
                </a:lnTo>
                <a:lnTo>
                  <a:pt x="9909" y="753"/>
                </a:lnTo>
                <a:lnTo>
                  <a:pt x="9894" y="737"/>
                </a:lnTo>
                <a:lnTo>
                  <a:pt x="9879" y="723"/>
                </a:lnTo>
                <a:lnTo>
                  <a:pt x="9863" y="710"/>
                </a:lnTo>
                <a:lnTo>
                  <a:pt x="9847" y="698"/>
                </a:lnTo>
                <a:lnTo>
                  <a:pt x="9832" y="688"/>
                </a:lnTo>
                <a:lnTo>
                  <a:pt x="9817" y="679"/>
                </a:lnTo>
                <a:close/>
                <a:moveTo>
                  <a:pt x="11516" y="629"/>
                </a:moveTo>
                <a:lnTo>
                  <a:pt x="11512" y="640"/>
                </a:lnTo>
                <a:lnTo>
                  <a:pt x="11498" y="670"/>
                </a:lnTo>
                <a:lnTo>
                  <a:pt x="11477" y="716"/>
                </a:lnTo>
                <a:lnTo>
                  <a:pt x="11449" y="777"/>
                </a:lnTo>
                <a:lnTo>
                  <a:pt x="11418" y="848"/>
                </a:lnTo>
                <a:lnTo>
                  <a:pt x="11382" y="928"/>
                </a:lnTo>
                <a:lnTo>
                  <a:pt x="11342" y="1013"/>
                </a:lnTo>
                <a:lnTo>
                  <a:pt x="11303" y="1101"/>
                </a:lnTo>
                <a:lnTo>
                  <a:pt x="11263" y="1189"/>
                </a:lnTo>
                <a:lnTo>
                  <a:pt x="11225" y="1274"/>
                </a:lnTo>
                <a:lnTo>
                  <a:pt x="11189" y="1353"/>
                </a:lnTo>
                <a:lnTo>
                  <a:pt x="11156" y="1424"/>
                </a:lnTo>
                <a:lnTo>
                  <a:pt x="11129" y="1484"/>
                </a:lnTo>
                <a:lnTo>
                  <a:pt x="11107" y="1531"/>
                </a:lnTo>
                <a:lnTo>
                  <a:pt x="11094" y="1561"/>
                </a:lnTo>
                <a:lnTo>
                  <a:pt x="11089" y="1571"/>
                </a:lnTo>
                <a:lnTo>
                  <a:pt x="11086" y="1575"/>
                </a:lnTo>
                <a:lnTo>
                  <a:pt x="11084" y="1580"/>
                </a:lnTo>
                <a:lnTo>
                  <a:pt x="11080" y="1583"/>
                </a:lnTo>
                <a:lnTo>
                  <a:pt x="11077" y="1585"/>
                </a:lnTo>
                <a:lnTo>
                  <a:pt x="11072" y="1587"/>
                </a:lnTo>
                <a:lnTo>
                  <a:pt x="11067" y="1589"/>
                </a:lnTo>
                <a:lnTo>
                  <a:pt x="11063" y="1590"/>
                </a:lnTo>
                <a:lnTo>
                  <a:pt x="11058" y="1590"/>
                </a:lnTo>
                <a:lnTo>
                  <a:pt x="11051" y="1589"/>
                </a:lnTo>
                <a:lnTo>
                  <a:pt x="11046" y="1588"/>
                </a:lnTo>
                <a:lnTo>
                  <a:pt x="11041" y="1586"/>
                </a:lnTo>
                <a:lnTo>
                  <a:pt x="11036" y="1583"/>
                </a:lnTo>
                <a:lnTo>
                  <a:pt x="11032" y="1579"/>
                </a:lnTo>
                <a:lnTo>
                  <a:pt x="11028" y="1574"/>
                </a:lnTo>
                <a:lnTo>
                  <a:pt x="11026" y="1570"/>
                </a:lnTo>
                <a:lnTo>
                  <a:pt x="11023" y="1566"/>
                </a:lnTo>
                <a:lnTo>
                  <a:pt x="11019" y="1556"/>
                </a:lnTo>
                <a:lnTo>
                  <a:pt x="11009" y="1531"/>
                </a:lnTo>
                <a:lnTo>
                  <a:pt x="10992" y="1490"/>
                </a:lnTo>
                <a:lnTo>
                  <a:pt x="10970" y="1437"/>
                </a:lnTo>
                <a:lnTo>
                  <a:pt x="10944" y="1374"/>
                </a:lnTo>
                <a:lnTo>
                  <a:pt x="10916" y="1304"/>
                </a:lnTo>
                <a:lnTo>
                  <a:pt x="10885" y="1229"/>
                </a:lnTo>
                <a:lnTo>
                  <a:pt x="10853" y="1152"/>
                </a:lnTo>
                <a:lnTo>
                  <a:pt x="10821" y="1074"/>
                </a:lnTo>
                <a:lnTo>
                  <a:pt x="10791" y="999"/>
                </a:lnTo>
                <a:lnTo>
                  <a:pt x="10762" y="929"/>
                </a:lnTo>
                <a:lnTo>
                  <a:pt x="10737" y="867"/>
                </a:lnTo>
                <a:lnTo>
                  <a:pt x="10715" y="814"/>
                </a:lnTo>
                <a:lnTo>
                  <a:pt x="10699" y="772"/>
                </a:lnTo>
                <a:lnTo>
                  <a:pt x="10687" y="746"/>
                </a:lnTo>
                <a:lnTo>
                  <a:pt x="10684" y="736"/>
                </a:lnTo>
                <a:lnTo>
                  <a:pt x="10682" y="732"/>
                </a:lnTo>
                <a:lnTo>
                  <a:pt x="10676" y="719"/>
                </a:lnTo>
                <a:lnTo>
                  <a:pt x="10672" y="712"/>
                </a:lnTo>
                <a:lnTo>
                  <a:pt x="10667" y="702"/>
                </a:lnTo>
                <a:lnTo>
                  <a:pt x="10661" y="693"/>
                </a:lnTo>
                <a:lnTo>
                  <a:pt x="10652" y="683"/>
                </a:lnTo>
                <a:lnTo>
                  <a:pt x="10643" y="673"/>
                </a:lnTo>
                <a:lnTo>
                  <a:pt x="10632" y="663"/>
                </a:lnTo>
                <a:lnTo>
                  <a:pt x="10618" y="655"/>
                </a:lnTo>
                <a:lnTo>
                  <a:pt x="10604" y="646"/>
                </a:lnTo>
                <a:lnTo>
                  <a:pt x="10588" y="640"/>
                </a:lnTo>
                <a:lnTo>
                  <a:pt x="10570" y="635"/>
                </a:lnTo>
                <a:lnTo>
                  <a:pt x="10559" y="633"/>
                </a:lnTo>
                <a:lnTo>
                  <a:pt x="10548" y="630"/>
                </a:lnTo>
                <a:lnTo>
                  <a:pt x="10538" y="630"/>
                </a:lnTo>
                <a:lnTo>
                  <a:pt x="10526" y="629"/>
                </a:lnTo>
                <a:lnTo>
                  <a:pt x="10476" y="629"/>
                </a:lnTo>
                <a:lnTo>
                  <a:pt x="10413" y="629"/>
                </a:lnTo>
                <a:lnTo>
                  <a:pt x="10342" y="629"/>
                </a:lnTo>
                <a:lnTo>
                  <a:pt x="10269" y="629"/>
                </a:lnTo>
                <a:lnTo>
                  <a:pt x="10201" y="629"/>
                </a:lnTo>
                <a:lnTo>
                  <a:pt x="10145" y="629"/>
                </a:lnTo>
                <a:lnTo>
                  <a:pt x="10107" y="629"/>
                </a:lnTo>
                <a:lnTo>
                  <a:pt x="10092" y="629"/>
                </a:lnTo>
                <a:lnTo>
                  <a:pt x="10099" y="645"/>
                </a:lnTo>
                <a:lnTo>
                  <a:pt x="10118" y="690"/>
                </a:lnTo>
                <a:lnTo>
                  <a:pt x="10149" y="760"/>
                </a:lnTo>
                <a:lnTo>
                  <a:pt x="10188" y="850"/>
                </a:lnTo>
                <a:lnTo>
                  <a:pt x="10234" y="957"/>
                </a:lnTo>
                <a:lnTo>
                  <a:pt x="10286" y="1076"/>
                </a:lnTo>
                <a:lnTo>
                  <a:pt x="10342" y="1204"/>
                </a:lnTo>
                <a:lnTo>
                  <a:pt x="10399" y="1335"/>
                </a:lnTo>
                <a:lnTo>
                  <a:pt x="10456" y="1467"/>
                </a:lnTo>
                <a:lnTo>
                  <a:pt x="10511" y="1595"/>
                </a:lnTo>
                <a:lnTo>
                  <a:pt x="10563" y="1713"/>
                </a:lnTo>
                <a:lnTo>
                  <a:pt x="10610" y="1820"/>
                </a:lnTo>
                <a:lnTo>
                  <a:pt x="10649" y="1911"/>
                </a:lnTo>
                <a:lnTo>
                  <a:pt x="10679" y="1980"/>
                </a:lnTo>
                <a:lnTo>
                  <a:pt x="10699" y="2026"/>
                </a:lnTo>
                <a:lnTo>
                  <a:pt x="10705" y="2041"/>
                </a:lnTo>
                <a:lnTo>
                  <a:pt x="10713" y="2066"/>
                </a:lnTo>
                <a:lnTo>
                  <a:pt x="10721" y="2095"/>
                </a:lnTo>
                <a:lnTo>
                  <a:pt x="10724" y="2111"/>
                </a:lnTo>
                <a:lnTo>
                  <a:pt x="10727" y="2127"/>
                </a:lnTo>
                <a:lnTo>
                  <a:pt x="10729" y="2144"/>
                </a:lnTo>
                <a:lnTo>
                  <a:pt x="10731" y="2162"/>
                </a:lnTo>
                <a:lnTo>
                  <a:pt x="10733" y="2180"/>
                </a:lnTo>
                <a:lnTo>
                  <a:pt x="10733" y="2198"/>
                </a:lnTo>
                <a:lnTo>
                  <a:pt x="10731" y="2218"/>
                </a:lnTo>
                <a:lnTo>
                  <a:pt x="10730" y="2237"/>
                </a:lnTo>
                <a:lnTo>
                  <a:pt x="10727" y="2255"/>
                </a:lnTo>
                <a:lnTo>
                  <a:pt x="10724" y="2274"/>
                </a:lnTo>
                <a:lnTo>
                  <a:pt x="10719" y="2292"/>
                </a:lnTo>
                <a:lnTo>
                  <a:pt x="10712" y="2310"/>
                </a:lnTo>
                <a:lnTo>
                  <a:pt x="10698" y="2339"/>
                </a:lnTo>
                <a:lnTo>
                  <a:pt x="10659" y="2417"/>
                </a:lnTo>
                <a:lnTo>
                  <a:pt x="10607" y="2526"/>
                </a:lnTo>
                <a:lnTo>
                  <a:pt x="10544" y="2651"/>
                </a:lnTo>
                <a:lnTo>
                  <a:pt x="10483" y="2776"/>
                </a:lnTo>
                <a:lnTo>
                  <a:pt x="10429" y="2885"/>
                </a:lnTo>
                <a:lnTo>
                  <a:pt x="10391" y="2962"/>
                </a:lnTo>
                <a:lnTo>
                  <a:pt x="10377" y="2992"/>
                </a:lnTo>
                <a:lnTo>
                  <a:pt x="10399" y="2992"/>
                </a:lnTo>
                <a:lnTo>
                  <a:pt x="10457" y="2992"/>
                </a:lnTo>
                <a:lnTo>
                  <a:pt x="10541" y="2992"/>
                </a:lnTo>
                <a:lnTo>
                  <a:pt x="10636" y="2992"/>
                </a:lnTo>
                <a:lnTo>
                  <a:pt x="10730" y="2992"/>
                </a:lnTo>
                <a:lnTo>
                  <a:pt x="10814" y="2992"/>
                </a:lnTo>
                <a:lnTo>
                  <a:pt x="10872" y="2992"/>
                </a:lnTo>
                <a:lnTo>
                  <a:pt x="10895" y="2992"/>
                </a:lnTo>
                <a:lnTo>
                  <a:pt x="10907" y="2966"/>
                </a:lnTo>
                <a:lnTo>
                  <a:pt x="10943" y="2890"/>
                </a:lnTo>
                <a:lnTo>
                  <a:pt x="10999" y="2774"/>
                </a:lnTo>
                <a:lnTo>
                  <a:pt x="11072" y="2623"/>
                </a:lnTo>
                <a:lnTo>
                  <a:pt x="11158" y="2444"/>
                </a:lnTo>
                <a:lnTo>
                  <a:pt x="11253" y="2245"/>
                </a:lnTo>
                <a:lnTo>
                  <a:pt x="11356" y="2031"/>
                </a:lnTo>
                <a:lnTo>
                  <a:pt x="11462" y="1811"/>
                </a:lnTo>
                <a:lnTo>
                  <a:pt x="11568" y="1590"/>
                </a:lnTo>
                <a:lnTo>
                  <a:pt x="11671" y="1377"/>
                </a:lnTo>
                <a:lnTo>
                  <a:pt x="11766" y="1177"/>
                </a:lnTo>
                <a:lnTo>
                  <a:pt x="11853" y="999"/>
                </a:lnTo>
                <a:lnTo>
                  <a:pt x="11925" y="848"/>
                </a:lnTo>
                <a:lnTo>
                  <a:pt x="11981" y="731"/>
                </a:lnTo>
                <a:lnTo>
                  <a:pt x="12017" y="656"/>
                </a:lnTo>
                <a:lnTo>
                  <a:pt x="12030" y="629"/>
                </a:lnTo>
                <a:lnTo>
                  <a:pt x="12007" y="629"/>
                </a:lnTo>
                <a:lnTo>
                  <a:pt x="11949" y="629"/>
                </a:lnTo>
                <a:lnTo>
                  <a:pt x="11868" y="629"/>
                </a:lnTo>
                <a:lnTo>
                  <a:pt x="11773" y="629"/>
                </a:lnTo>
                <a:lnTo>
                  <a:pt x="11679" y="629"/>
                </a:lnTo>
                <a:lnTo>
                  <a:pt x="11596" y="629"/>
                </a:lnTo>
                <a:lnTo>
                  <a:pt x="11538" y="629"/>
                </a:lnTo>
                <a:lnTo>
                  <a:pt x="11516" y="629"/>
                </a:lnTo>
                <a:close/>
                <a:moveTo>
                  <a:pt x="2783" y="503"/>
                </a:moveTo>
                <a:lnTo>
                  <a:pt x="2806" y="503"/>
                </a:lnTo>
                <a:lnTo>
                  <a:pt x="2863" y="503"/>
                </a:lnTo>
                <a:lnTo>
                  <a:pt x="2943" y="503"/>
                </a:lnTo>
                <a:lnTo>
                  <a:pt x="3035" y="503"/>
                </a:lnTo>
                <a:lnTo>
                  <a:pt x="3128" y="503"/>
                </a:lnTo>
                <a:lnTo>
                  <a:pt x="3208" y="503"/>
                </a:lnTo>
                <a:lnTo>
                  <a:pt x="3265" y="503"/>
                </a:lnTo>
                <a:lnTo>
                  <a:pt x="3287" y="503"/>
                </a:lnTo>
                <a:lnTo>
                  <a:pt x="3287" y="482"/>
                </a:lnTo>
                <a:lnTo>
                  <a:pt x="3287" y="425"/>
                </a:lnTo>
                <a:lnTo>
                  <a:pt x="3287" y="344"/>
                </a:lnTo>
                <a:lnTo>
                  <a:pt x="3287" y="252"/>
                </a:lnTo>
                <a:lnTo>
                  <a:pt x="3287" y="160"/>
                </a:lnTo>
                <a:lnTo>
                  <a:pt x="3287" y="79"/>
                </a:lnTo>
                <a:lnTo>
                  <a:pt x="3287" y="22"/>
                </a:lnTo>
                <a:lnTo>
                  <a:pt x="3287" y="1"/>
                </a:lnTo>
                <a:lnTo>
                  <a:pt x="3278" y="1"/>
                </a:lnTo>
                <a:lnTo>
                  <a:pt x="3254" y="1"/>
                </a:lnTo>
                <a:lnTo>
                  <a:pt x="3215" y="1"/>
                </a:lnTo>
                <a:lnTo>
                  <a:pt x="3169" y="1"/>
                </a:lnTo>
                <a:lnTo>
                  <a:pt x="3115" y="1"/>
                </a:lnTo>
                <a:lnTo>
                  <a:pt x="3057" y="1"/>
                </a:lnTo>
                <a:lnTo>
                  <a:pt x="2998" y="1"/>
                </a:lnTo>
                <a:lnTo>
                  <a:pt x="2941" y="1"/>
                </a:lnTo>
                <a:lnTo>
                  <a:pt x="2926" y="1"/>
                </a:lnTo>
                <a:lnTo>
                  <a:pt x="2912" y="2"/>
                </a:lnTo>
                <a:lnTo>
                  <a:pt x="2898" y="4"/>
                </a:lnTo>
                <a:lnTo>
                  <a:pt x="2885" y="7"/>
                </a:lnTo>
                <a:lnTo>
                  <a:pt x="2873" y="11"/>
                </a:lnTo>
                <a:lnTo>
                  <a:pt x="2863" y="14"/>
                </a:lnTo>
                <a:lnTo>
                  <a:pt x="2852" y="18"/>
                </a:lnTo>
                <a:lnTo>
                  <a:pt x="2844" y="23"/>
                </a:lnTo>
                <a:lnTo>
                  <a:pt x="2835" y="29"/>
                </a:lnTo>
                <a:lnTo>
                  <a:pt x="2828" y="34"/>
                </a:lnTo>
                <a:lnTo>
                  <a:pt x="2822" y="40"/>
                </a:lnTo>
                <a:lnTo>
                  <a:pt x="2815" y="46"/>
                </a:lnTo>
                <a:lnTo>
                  <a:pt x="2810" y="52"/>
                </a:lnTo>
                <a:lnTo>
                  <a:pt x="2805" y="59"/>
                </a:lnTo>
                <a:lnTo>
                  <a:pt x="2801" y="66"/>
                </a:lnTo>
                <a:lnTo>
                  <a:pt x="2797" y="72"/>
                </a:lnTo>
                <a:lnTo>
                  <a:pt x="2792" y="86"/>
                </a:lnTo>
                <a:lnTo>
                  <a:pt x="2788" y="99"/>
                </a:lnTo>
                <a:lnTo>
                  <a:pt x="2786" y="110"/>
                </a:lnTo>
                <a:lnTo>
                  <a:pt x="2783" y="121"/>
                </a:lnTo>
                <a:lnTo>
                  <a:pt x="2783" y="138"/>
                </a:lnTo>
                <a:lnTo>
                  <a:pt x="2783" y="143"/>
                </a:lnTo>
                <a:lnTo>
                  <a:pt x="2783" y="159"/>
                </a:lnTo>
                <a:lnTo>
                  <a:pt x="2783" y="200"/>
                </a:lnTo>
                <a:lnTo>
                  <a:pt x="2783" y="257"/>
                </a:lnTo>
                <a:lnTo>
                  <a:pt x="2783" y="323"/>
                </a:lnTo>
                <a:lnTo>
                  <a:pt x="2783" y="390"/>
                </a:lnTo>
                <a:lnTo>
                  <a:pt x="2783" y="447"/>
                </a:lnTo>
                <a:lnTo>
                  <a:pt x="2783" y="488"/>
                </a:lnTo>
                <a:lnTo>
                  <a:pt x="2783" y="503"/>
                </a:lnTo>
                <a:close/>
                <a:moveTo>
                  <a:pt x="6368" y="1965"/>
                </a:moveTo>
                <a:lnTo>
                  <a:pt x="6360" y="1965"/>
                </a:lnTo>
                <a:lnTo>
                  <a:pt x="6337" y="1965"/>
                </a:lnTo>
                <a:lnTo>
                  <a:pt x="6304" y="1965"/>
                </a:lnTo>
                <a:lnTo>
                  <a:pt x="6266" y="1965"/>
                </a:lnTo>
                <a:lnTo>
                  <a:pt x="6228" y="1965"/>
                </a:lnTo>
                <a:lnTo>
                  <a:pt x="6195" y="1965"/>
                </a:lnTo>
                <a:lnTo>
                  <a:pt x="6171" y="1965"/>
                </a:lnTo>
                <a:lnTo>
                  <a:pt x="6163" y="1965"/>
                </a:lnTo>
                <a:lnTo>
                  <a:pt x="6135" y="1964"/>
                </a:lnTo>
                <a:lnTo>
                  <a:pt x="6110" y="1963"/>
                </a:lnTo>
                <a:lnTo>
                  <a:pt x="6086" y="1961"/>
                </a:lnTo>
                <a:lnTo>
                  <a:pt x="6063" y="1958"/>
                </a:lnTo>
                <a:lnTo>
                  <a:pt x="6042" y="1954"/>
                </a:lnTo>
                <a:lnTo>
                  <a:pt x="6023" y="1949"/>
                </a:lnTo>
                <a:lnTo>
                  <a:pt x="6005" y="1944"/>
                </a:lnTo>
                <a:lnTo>
                  <a:pt x="5988" y="1938"/>
                </a:lnTo>
                <a:lnTo>
                  <a:pt x="5973" y="1930"/>
                </a:lnTo>
                <a:lnTo>
                  <a:pt x="5959" y="1923"/>
                </a:lnTo>
                <a:lnTo>
                  <a:pt x="5946" y="1913"/>
                </a:lnTo>
                <a:lnTo>
                  <a:pt x="5934" y="1905"/>
                </a:lnTo>
                <a:lnTo>
                  <a:pt x="5925" y="1894"/>
                </a:lnTo>
                <a:lnTo>
                  <a:pt x="5915" y="1884"/>
                </a:lnTo>
                <a:lnTo>
                  <a:pt x="5907" y="1872"/>
                </a:lnTo>
                <a:lnTo>
                  <a:pt x="5900" y="1859"/>
                </a:lnTo>
                <a:lnTo>
                  <a:pt x="5894" y="1847"/>
                </a:lnTo>
                <a:lnTo>
                  <a:pt x="5888" y="1826"/>
                </a:lnTo>
                <a:lnTo>
                  <a:pt x="5881" y="1798"/>
                </a:lnTo>
                <a:lnTo>
                  <a:pt x="5875" y="1761"/>
                </a:lnTo>
                <a:lnTo>
                  <a:pt x="5872" y="1740"/>
                </a:lnTo>
                <a:lnTo>
                  <a:pt x="5869" y="1715"/>
                </a:lnTo>
                <a:lnTo>
                  <a:pt x="5867" y="1688"/>
                </a:lnTo>
                <a:lnTo>
                  <a:pt x="5864" y="1659"/>
                </a:lnTo>
                <a:lnTo>
                  <a:pt x="5862" y="1626"/>
                </a:lnTo>
                <a:lnTo>
                  <a:pt x="5861" y="1591"/>
                </a:lnTo>
                <a:lnTo>
                  <a:pt x="5860" y="1553"/>
                </a:lnTo>
                <a:lnTo>
                  <a:pt x="5860" y="1512"/>
                </a:lnTo>
                <a:lnTo>
                  <a:pt x="5860" y="1498"/>
                </a:lnTo>
                <a:lnTo>
                  <a:pt x="5860" y="1463"/>
                </a:lnTo>
                <a:lnTo>
                  <a:pt x="5860" y="1413"/>
                </a:lnTo>
                <a:lnTo>
                  <a:pt x="5860" y="1357"/>
                </a:lnTo>
                <a:lnTo>
                  <a:pt x="5860" y="1300"/>
                </a:lnTo>
                <a:lnTo>
                  <a:pt x="5860" y="1250"/>
                </a:lnTo>
                <a:lnTo>
                  <a:pt x="5860" y="1215"/>
                </a:lnTo>
                <a:lnTo>
                  <a:pt x="5860" y="1203"/>
                </a:lnTo>
                <a:lnTo>
                  <a:pt x="5860" y="1201"/>
                </a:lnTo>
                <a:lnTo>
                  <a:pt x="5861" y="1173"/>
                </a:lnTo>
                <a:lnTo>
                  <a:pt x="5861" y="1146"/>
                </a:lnTo>
                <a:lnTo>
                  <a:pt x="5863" y="1122"/>
                </a:lnTo>
                <a:lnTo>
                  <a:pt x="5865" y="1101"/>
                </a:lnTo>
                <a:lnTo>
                  <a:pt x="5868" y="1083"/>
                </a:lnTo>
                <a:lnTo>
                  <a:pt x="5870" y="1066"/>
                </a:lnTo>
                <a:lnTo>
                  <a:pt x="5874" y="1051"/>
                </a:lnTo>
                <a:lnTo>
                  <a:pt x="5877" y="1038"/>
                </a:lnTo>
                <a:lnTo>
                  <a:pt x="5881" y="1027"/>
                </a:lnTo>
                <a:lnTo>
                  <a:pt x="5886" y="1017"/>
                </a:lnTo>
                <a:lnTo>
                  <a:pt x="5890" y="1008"/>
                </a:lnTo>
                <a:lnTo>
                  <a:pt x="5895" y="1000"/>
                </a:lnTo>
                <a:lnTo>
                  <a:pt x="5905" y="986"/>
                </a:lnTo>
                <a:lnTo>
                  <a:pt x="5915" y="974"/>
                </a:lnTo>
                <a:lnTo>
                  <a:pt x="5927" y="963"/>
                </a:lnTo>
                <a:lnTo>
                  <a:pt x="5939" y="955"/>
                </a:lnTo>
                <a:lnTo>
                  <a:pt x="5950" y="947"/>
                </a:lnTo>
                <a:lnTo>
                  <a:pt x="5963" y="943"/>
                </a:lnTo>
                <a:lnTo>
                  <a:pt x="5976" y="939"/>
                </a:lnTo>
                <a:lnTo>
                  <a:pt x="5989" y="937"/>
                </a:lnTo>
                <a:lnTo>
                  <a:pt x="6002" y="936"/>
                </a:lnTo>
                <a:lnTo>
                  <a:pt x="6016" y="936"/>
                </a:lnTo>
                <a:lnTo>
                  <a:pt x="6032" y="936"/>
                </a:lnTo>
                <a:lnTo>
                  <a:pt x="6071" y="936"/>
                </a:lnTo>
                <a:lnTo>
                  <a:pt x="6128" y="936"/>
                </a:lnTo>
                <a:lnTo>
                  <a:pt x="6193" y="936"/>
                </a:lnTo>
                <a:lnTo>
                  <a:pt x="6257" y="936"/>
                </a:lnTo>
                <a:lnTo>
                  <a:pt x="6313" y="936"/>
                </a:lnTo>
                <a:lnTo>
                  <a:pt x="6354" y="936"/>
                </a:lnTo>
                <a:lnTo>
                  <a:pt x="6368" y="936"/>
                </a:lnTo>
                <a:lnTo>
                  <a:pt x="6368" y="947"/>
                </a:lnTo>
                <a:lnTo>
                  <a:pt x="6368" y="979"/>
                </a:lnTo>
                <a:lnTo>
                  <a:pt x="6368" y="1030"/>
                </a:lnTo>
                <a:lnTo>
                  <a:pt x="6368" y="1096"/>
                </a:lnTo>
                <a:lnTo>
                  <a:pt x="6368" y="1174"/>
                </a:lnTo>
                <a:lnTo>
                  <a:pt x="6368" y="1261"/>
                </a:lnTo>
                <a:lnTo>
                  <a:pt x="6368" y="1354"/>
                </a:lnTo>
                <a:lnTo>
                  <a:pt x="6368" y="1450"/>
                </a:lnTo>
                <a:lnTo>
                  <a:pt x="6368" y="1546"/>
                </a:lnTo>
                <a:lnTo>
                  <a:pt x="6368" y="1639"/>
                </a:lnTo>
                <a:lnTo>
                  <a:pt x="6368" y="1726"/>
                </a:lnTo>
                <a:lnTo>
                  <a:pt x="6368" y="1804"/>
                </a:lnTo>
                <a:lnTo>
                  <a:pt x="6368" y="1870"/>
                </a:lnTo>
                <a:lnTo>
                  <a:pt x="6368" y="1921"/>
                </a:lnTo>
                <a:lnTo>
                  <a:pt x="6368" y="1954"/>
                </a:lnTo>
                <a:lnTo>
                  <a:pt x="6368" y="1965"/>
                </a:lnTo>
                <a:close/>
                <a:moveTo>
                  <a:pt x="6368" y="124"/>
                </a:moveTo>
                <a:lnTo>
                  <a:pt x="6368" y="145"/>
                </a:lnTo>
                <a:lnTo>
                  <a:pt x="6368" y="203"/>
                </a:lnTo>
                <a:lnTo>
                  <a:pt x="6368" y="285"/>
                </a:lnTo>
                <a:lnTo>
                  <a:pt x="6368" y="378"/>
                </a:lnTo>
                <a:lnTo>
                  <a:pt x="6368" y="471"/>
                </a:lnTo>
                <a:lnTo>
                  <a:pt x="6368" y="553"/>
                </a:lnTo>
                <a:lnTo>
                  <a:pt x="6368" y="610"/>
                </a:lnTo>
                <a:lnTo>
                  <a:pt x="6368" y="633"/>
                </a:lnTo>
                <a:lnTo>
                  <a:pt x="6346" y="633"/>
                </a:lnTo>
                <a:lnTo>
                  <a:pt x="6287" y="633"/>
                </a:lnTo>
                <a:lnTo>
                  <a:pt x="6202" y="633"/>
                </a:lnTo>
                <a:lnTo>
                  <a:pt x="6106" y="633"/>
                </a:lnTo>
                <a:lnTo>
                  <a:pt x="6009" y="633"/>
                </a:lnTo>
                <a:lnTo>
                  <a:pt x="5925" y="633"/>
                </a:lnTo>
                <a:lnTo>
                  <a:pt x="5865" y="633"/>
                </a:lnTo>
                <a:lnTo>
                  <a:pt x="5842" y="633"/>
                </a:lnTo>
                <a:lnTo>
                  <a:pt x="5841" y="633"/>
                </a:lnTo>
                <a:lnTo>
                  <a:pt x="5800" y="634"/>
                </a:lnTo>
                <a:lnTo>
                  <a:pt x="5762" y="636"/>
                </a:lnTo>
                <a:lnTo>
                  <a:pt x="5726" y="639"/>
                </a:lnTo>
                <a:lnTo>
                  <a:pt x="5692" y="645"/>
                </a:lnTo>
                <a:lnTo>
                  <a:pt x="5661" y="652"/>
                </a:lnTo>
                <a:lnTo>
                  <a:pt x="5631" y="660"/>
                </a:lnTo>
                <a:lnTo>
                  <a:pt x="5618" y="665"/>
                </a:lnTo>
                <a:lnTo>
                  <a:pt x="5605" y="671"/>
                </a:lnTo>
                <a:lnTo>
                  <a:pt x="5592" y="676"/>
                </a:lnTo>
                <a:lnTo>
                  <a:pt x="5580" y="682"/>
                </a:lnTo>
                <a:lnTo>
                  <a:pt x="5568" y="689"/>
                </a:lnTo>
                <a:lnTo>
                  <a:pt x="5556" y="695"/>
                </a:lnTo>
                <a:lnTo>
                  <a:pt x="5545" y="702"/>
                </a:lnTo>
                <a:lnTo>
                  <a:pt x="5534" y="710"/>
                </a:lnTo>
                <a:lnTo>
                  <a:pt x="5514" y="727"/>
                </a:lnTo>
                <a:lnTo>
                  <a:pt x="5495" y="745"/>
                </a:lnTo>
                <a:lnTo>
                  <a:pt x="5478" y="764"/>
                </a:lnTo>
                <a:lnTo>
                  <a:pt x="5461" y="785"/>
                </a:lnTo>
                <a:lnTo>
                  <a:pt x="5445" y="807"/>
                </a:lnTo>
                <a:lnTo>
                  <a:pt x="5431" y="832"/>
                </a:lnTo>
                <a:lnTo>
                  <a:pt x="5422" y="850"/>
                </a:lnTo>
                <a:lnTo>
                  <a:pt x="5412" y="869"/>
                </a:lnTo>
                <a:lnTo>
                  <a:pt x="5404" y="889"/>
                </a:lnTo>
                <a:lnTo>
                  <a:pt x="5396" y="910"/>
                </a:lnTo>
                <a:lnTo>
                  <a:pt x="5390" y="931"/>
                </a:lnTo>
                <a:lnTo>
                  <a:pt x="5384" y="955"/>
                </a:lnTo>
                <a:lnTo>
                  <a:pt x="5378" y="978"/>
                </a:lnTo>
                <a:lnTo>
                  <a:pt x="5373" y="1003"/>
                </a:lnTo>
                <a:lnTo>
                  <a:pt x="5369" y="1029"/>
                </a:lnTo>
                <a:lnTo>
                  <a:pt x="5365" y="1055"/>
                </a:lnTo>
                <a:lnTo>
                  <a:pt x="5362" y="1084"/>
                </a:lnTo>
                <a:lnTo>
                  <a:pt x="5359" y="1112"/>
                </a:lnTo>
                <a:lnTo>
                  <a:pt x="5357" y="1142"/>
                </a:lnTo>
                <a:lnTo>
                  <a:pt x="5356" y="1173"/>
                </a:lnTo>
                <a:lnTo>
                  <a:pt x="5355" y="1206"/>
                </a:lnTo>
                <a:lnTo>
                  <a:pt x="5355" y="1239"/>
                </a:lnTo>
                <a:lnTo>
                  <a:pt x="5355" y="1257"/>
                </a:lnTo>
                <a:lnTo>
                  <a:pt x="5355" y="1304"/>
                </a:lnTo>
                <a:lnTo>
                  <a:pt x="5355" y="1372"/>
                </a:lnTo>
                <a:lnTo>
                  <a:pt x="5355" y="1448"/>
                </a:lnTo>
                <a:lnTo>
                  <a:pt x="5355" y="1526"/>
                </a:lnTo>
                <a:lnTo>
                  <a:pt x="5355" y="1593"/>
                </a:lnTo>
                <a:lnTo>
                  <a:pt x="5355" y="1641"/>
                </a:lnTo>
                <a:lnTo>
                  <a:pt x="5355" y="1659"/>
                </a:lnTo>
                <a:lnTo>
                  <a:pt x="5355" y="1692"/>
                </a:lnTo>
                <a:lnTo>
                  <a:pt x="5356" y="1725"/>
                </a:lnTo>
                <a:lnTo>
                  <a:pt x="5357" y="1756"/>
                </a:lnTo>
                <a:lnTo>
                  <a:pt x="5359" y="1785"/>
                </a:lnTo>
                <a:lnTo>
                  <a:pt x="5362" y="1814"/>
                </a:lnTo>
                <a:lnTo>
                  <a:pt x="5365" y="1842"/>
                </a:lnTo>
                <a:lnTo>
                  <a:pt x="5369" y="1869"/>
                </a:lnTo>
                <a:lnTo>
                  <a:pt x="5373" y="1894"/>
                </a:lnTo>
                <a:lnTo>
                  <a:pt x="5378" y="1920"/>
                </a:lnTo>
                <a:lnTo>
                  <a:pt x="5384" y="1943"/>
                </a:lnTo>
                <a:lnTo>
                  <a:pt x="5390" y="1966"/>
                </a:lnTo>
                <a:lnTo>
                  <a:pt x="5396" y="1988"/>
                </a:lnTo>
                <a:lnTo>
                  <a:pt x="5405" y="2009"/>
                </a:lnTo>
                <a:lnTo>
                  <a:pt x="5412" y="2029"/>
                </a:lnTo>
                <a:lnTo>
                  <a:pt x="5422" y="2048"/>
                </a:lnTo>
                <a:lnTo>
                  <a:pt x="5431" y="2066"/>
                </a:lnTo>
                <a:lnTo>
                  <a:pt x="5439" y="2078"/>
                </a:lnTo>
                <a:lnTo>
                  <a:pt x="5446" y="2090"/>
                </a:lnTo>
                <a:lnTo>
                  <a:pt x="5454" y="2102"/>
                </a:lnTo>
                <a:lnTo>
                  <a:pt x="5462" y="2113"/>
                </a:lnTo>
                <a:lnTo>
                  <a:pt x="5472" y="2123"/>
                </a:lnTo>
                <a:lnTo>
                  <a:pt x="5480" y="2134"/>
                </a:lnTo>
                <a:lnTo>
                  <a:pt x="5491" y="2143"/>
                </a:lnTo>
                <a:lnTo>
                  <a:pt x="5500" y="2153"/>
                </a:lnTo>
                <a:lnTo>
                  <a:pt x="5511" y="2162"/>
                </a:lnTo>
                <a:lnTo>
                  <a:pt x="5521" y="2171"/>
                </a:lnTo>
                <a:lnTo>
                  <a:pt x="5532" y="2179"/>
                </a:lnTo>
                <a:lnTo>
                  <a:pt x="5544" y="2188"/>
                </a:lnTo>
                <a:lnTo>
                  <a:pt x="5567" y="2203"/>
                </a:lnTo>
                <a:lnTo>
                  <a:pt x="5592" y="2215"/>
                </a:lnTo>
                <a:lnTo>
                  <a:pt x="5619" y="2227"/>
                </a:lnTo>
                <a:lnTo>
                  <a:pt x="5646" y="2238"/>
                </a:lnTo>
                <a:lnTo>
                  <a:pt x="5676" y="2246"/>
                </a:lnTo>
                <a:lnTo>
                  <a:pt x="5707" y="2252"/>
                </a:lnTo>
                <a:lnTo>
                  <a:pt x="5737" y="2259"/>
                </a:lnTo>
                <a:lnTo>
                  <a:pt x="5770" y="2262"/>
                </a:lnTo>
                <a:lnTo>
                  <a:pt x="5804" y="2264"/>
                </a:lnTo>
                <a:lnTo>
                  <a:pt x="5840" y="2265"/>
                </a:lnTo>
                <a:lnTo>
                  <a:pt x="5841" y="2265"/>
                </a:lnTo>
                <a:lnTo>
                  <a:pt x="5853" y="2265"/>
                </a:lnTo>
                <a:lnTo>
                  <a:pt x="5885" y="2265"/>
                </a:lnTo>
                <a:lnTo>
                  <a:pt x="5935" y="2265"/>
                </a:lnTo>
                <a:lnTo>
                  <a:pt x="6001" y="2265"/>
                </a:lnTo>
                <a:lnTo>
                  <a:pt x="6078" y="2265"/>
                </a:lnTo>
                <a:lnTo>
                  <a:pt x="6165" y="2265"/>
                </a:lnTo>
                <a:lnTo>
                  <a:pt x="6257" y="2265"/>
                </a:lnTo>
                <a:lnTo>
                  <a:pt x="6353" y="2265"/>
                </a:lnTo>
                <a:lnTo>
                  <a:pt x="6448" y="2265"/>
                </a:lnTo>
                <a:lnTo>
                  <a:pt x="6540" y="2265"/>
                </a:lnTo>
                <a:lnTo>
                  <a:pt x="6627" y="2265"/>
                </a:lnTo>
                <a:lnTo>
                  <a:pt x="6704" y="2265"/>
                </a:lnTo>
                <a:lnTo>
                  <a:pt x="6770" y="2265"/>
                </a:lnTo>
                <a:lnTo>
                  <a:pt x="6820" y="2265"/>
                </a:lnTo>
                <a:lnTo>
                  <a:pt x="6852" y="2265"/>
                </a:lnTo>
                <a:lnTo>
                  <a:pt x="6864" y="2265"/>
                </a:lnTo>
                <a:lnTo>
                  <a:pt x="6864" y="2240"/>
                </a:lnTo>
                <a:lnTo>
                  <a:pt x="6864" y="2168"/>
                </a:lnTo>
                <a:lnTo>
                  <a:pt x="6864" y="2056"/>
                </a:lnTo>
                <a:lnTo>
                  <a:pt x="6864" y="1911"/>
                </a:lnTo>
                <a:lnTo>
                  <a:pt x="6864" y="1740"/>
                </a:lnTo>
                <a:lnTo>
                  <a:pt x="6864" y="1549"/>
                </a:lnTo>
                <a:lnTo>
                  <a:pt x="6864" y="1343"/>
                </a:lnTo>
                <a:lnTo>
                  <a:pt x="6864" y="1133"/>
                </a:lnTo>
                <a:lnTo>
                  <a:pt x="6864" y="922"/>
                </a:lnTo>
                <a:lnTo>
                  <a:pt x="6864" y="717"/>
                </a:lnTo>
                <a:lnTo>
                  <a:pt x="6864" y="526"/>
                </a:lnTo>
                <a:lnTo>
                  <a:pt x="6864" y="354"/>
                </a:lnTo>
                <a:lnTo>
                  <a:pt x="6864" y="209"/>
                </a:lnTo>
                <a:lnTo>
                  <a:pt x="6864" y="97"/>
                </a:lnTo>
                <a:lnTo>
                  <a:pt x="6864" y="25"/>
                </a:lnTo>
                <a:lnTo>
                  <a:pt x="6864" y="0"/>
                </a:lnTo>
                <a:lnTo>
                  <a:pt x="6854" y="0"/>
                </a:lnTo>
                <a:lnTo>
                  <a:pt x="6827" y="0"/>
                </a:lnTo>
                <a:lnTo>
                  <a:pt x="6786" y="0"/>
                </a:lnTo>
                <a:lnTo>
                  <a:pt x="6735" y="0"/>
                </a:lnTo>
                <a:lnTo>
                  <a:pt x="6679" y="0"/>
                </a:lnTo>
                <a:lnTo>
                  <a:pt x="6619" y="0"/>
                </a:lnTo>
                <a:lnTo>
                  <a:pt x="6561" y="0"/>
                </a:lnTo>
                <a:lnTo>
                  <a:pt x="6508" y="0"/>
                </a:lnTo>
                <a:lnTo>
                  <a:pt x="6495" y="1"/>
                </a:lnTo>
                <a:lnTo>
                  <a:pt x="6484" y="2"/>
                </a:lnTo>
                <a:lnTo>
                  <a:pt x="6473" y="3"/>
                </a:lnTo>
                <a:lnTo>
                  <a:pt x="6463" y="5"/>
                </a:lnTo>
                <a:lnTo>
                  <a:pt x="6453" y="8"/>
                </a:lnTo>
                <a:lnTo>
                  <a:pt x="6444" y="12"/>
                </a:lnTo>
                <a:lnTo>
                  <a:pt x="6435" y="16"/>
                </a:lnTo>
                <a:lnTo>
                  <a:pt x="6428" y="19"/>
                </a:lnTo>
                <a:lnTo>
                  <a:pt x="6420" y="24"/>
                </a:lnTo>
                <a:lnTo>
                  <a:pt x="6414" y="29"/>
                </a:lnTo>
                <a:lnTo>
                  <a:pt x="6409" y="34"/>
                </a:lnTo>
                <a:lnTo>
                  <a:pt x="6403" y="39"/>
                </a:lnTo>
                <a:lnTo>
                  <a:pt x="6394" y="51"/>
                </a:lnTo>
                <a:lnTo>
                  <a:pt x="6386" y="61"/>
                </a:lnTo>
                <a:lnTo>
                  <a:pt x="6380" y="73"/>
                </a:lnTo>
                <a:lnTo>
                  <a:pt x="6376" y="85"/>
                </a:lnTo>
                <a:lnTo>
                  <a:pt x="6373" y="95"/>
                </a:lnTo>
                <a:lnTo>
                  <a:pt x="6370" y="104"/>
                </a:lnTo>
                <a:lnTo>
                  <a:pt x="6369" y="119"/>
                </a:lnTo>
                <a:lnTo>
                  <a:pt x="6368" y="124"/>
                </a:lnTo>
                <a:close/>
                <a:moveTo>
                  <a:pt x="4910" y="699"/>
                </a:moveTo>
                <a:lnTo>
                  <a:pt x="4894" y="689"/>
                </a:lnTo>
                <a:lnTo>
                  <a:pt x="4876" y="679"/>
                </a:lnTo>
                <a:lnTo>
                  <a:pt x="4859" y="671"/>
                </a:lnTo>
                <a:lnTo>
                  <a:pt x="4842" y="663"/>
                </a:lnTo>
                <a:lnTo>
                  <a:pt x="4826" y="657"/>
                </a:lnTo>
                <a:lnTo>
                  <a:pt x="4809" y="652"/>
                </a:lnTo>
                <a:lnTo>
                  <a:pt x="4793" y="647"/>
                </a:lnTo>
                <a:lnTo>
                  <a:pt x="4777" y="643"/>
                </a:lnTo>
                <a:lnTo>
                  <a:pt x="4746" y="638"/>
                </a:lnTo>
                <a:lnTo>
                  <a:pt x="4720" y="635"/>
                </a:lnTo>
                <a:lnTo>
                  <a:pt x="4696" y="634"/>
                </a:lnTo>
                <a:lnTo>
                  <a:pt x="4674" y="633"/>
                </a:lnTo>
                <a:lnTo>
                  <a:pt x="4660" y="633"/>
                </a:lnTo>
                <a:lnTo>
                  <a:pt x="4623" y="633"/>
                </a:lnTo>
                <a:lnTo>
                  <a:pt x="4566" y="633"/>
                </a:lnTo>
                <a:lnTo>
                  <a:pt x="4494" y="633"/>
                </a:lnTo>
                <a:lnTo>
                  <a:pt x="4410" y="633"/>
                </a:lnTo>
                <a:lnTo>
                  <a:pt x="4317" y="633"/>
                </a:lnTo>
                <a:lnTo>
                  <a:pt x="4217" y="633"/>
                </a:lnTo>
                <a:lnTo>
                  <a:pt x="4113" y="633"/>
                </a:lnTo>
                <a:lnTo>
                  <a:pt x="4011" y="633"/>
                </a:lnTo>
                <a:lnTo>
                  <a:pt x="3911" y="633"/>
                </a:lnTo>
                <a:lnTo>
                  <a:pt x="3819" y="633"/>
                </a:lnTo>
                <a:lnTo>
                  <a:pt x="3735" y="633"/>
                </a:lnTo>
                <a:lnTo>
                  <a:pt x="3665" y="633"/>
                </a:lnTo>
                <a:lnTo>
                  <a:pt x="3611" y="633"/>
                </a:lnTo>
                <a:lnTo>
                  <a:pt x="3576" y="633"/>
                </a:lnTo>
                <a:lnTo>
                  <a:pt x="3564" y="633"/>
                </a:lnTo>
                <a:lnTo>
                  <a:pt x="3564" y="651"/>
                </a:lnTo>
                <a:lnTo>
                  <a:pt x="3564" y="702"/>
                </a:lnTo>
                <a:lnTo>
                  <a:pt x="3564" y="783"/>
                </a:lnTo>
                <a:lnTo>
                  <a:pt x="3564" y="888"/>
                </a:lnTo>
                <a:lnTo>
                  <a:pt x="3564" y="1011"/>
                </a:lnTo>
                <a:lnTo>
                  <a:pt x="3564" y="1150"/>
                </a:lnTo>
                <a:lnTo>
                  <a:pt x="3564" y="1297"/>
                </a:lnTo>
                <a:lnTo>
                  <a:pt x="3564" y="1448"/>
                </a:lnTo>
                <a:lnTo>
                  <a:pt x="3564" y="1601"/>
                </a:lnTo>
                <a:lnTo>
                  <a:pt x="3564" y="1748"/>
                </a:lnTo>
                <a:lnTo>
                  <a:pt x="3564" y="1887"/>
                </a:lnTo>
                <a:lnTo>
                  <a:pt x="3564" y="2010"/>
                </a:lnTo>
                <a:lnTo>
                  <a:pt x="3564" y="2115"/>
                </a:lnTo>
                <a:lnTo>
                  <a:pt x="3564" y="2195"/>
                </a:lnTo>
                <a:lnTo>
                  <a:pt x="3564" y="2247"/>
                </a:lnTo>
                <a:lnTo>
                  <a:pt x="3564" y="2265"/>
                </a:lnTo>
                <a:lnTo>
                  <a:pt x="3586" y="2265"/>
                </a:lnTo>
                <a:lnTo>
                  <a:pt x="3643" y="2265"/>
                </a:lnTo>
                <a:lnTo>
                  <a:pt x="3726" y="2265"/>
                </a:lnTo>
                <a:lnTo>
                  <a:pt x="3819" y="2265"/>
                </a:lnTo>
                <a:lnTo>
                  <a:pt x="3913" y="2265"/>
                </a:lnTo>
                <a:lnTo>
                  <a:pt x="3995" y="2265"/>
                </a:lnTo>
                <a:lnTo>
                  <a:pt x="4053" y="2265"/>
                </a:lnTo>
                <a:lnTo>
                  <a:pt x="4074" y="2265"/>
                </a:lnTo>
                <a:lnTo>
                  <a:pt x="4074" y="2250"/>
                </a:lnTo>
                <a:lnTo>
                  <a:pt x="4074" y="2208"/>
                </a:lnTo>
                <a:lnTo>
                  <a:pt x="4074" y="2142"/>
                </a:lnTo>
                <a:lnTo>
                  <a:pt x="4074" y="2058"/>
                </a:lnTo>
                <a:lnTo>
                  <a:pt x="4074" y="1957"/>
                </a:lnTo>
                <a:lnTo>
                  <a:pt x="4074" y="1845"/>
                </a:lnTo>
                <a:lnTo>
                  <a:pt x="4074" y="1725"/>
                </a:lnTo>
                <a:lnTo>
                  <a:pt x="4074" y="1601"/>
                </a:lnTo>
                <a:lnTo>
                  <a:pt x="4074" y="1477"/>
                </a:lnTo>
                <a:lnTo>
                  <a:pt x="4074" y="1356"/>
                </a:lnTo>
                <a:lnTo>
                  <a:pt x="4074" y="1244"/>
                </a:lnTo>
                <a:lnTo>
                  <a:pt x="4074" y="1143"/>
                </a:lnTo>
                <a:lnTo>
                  <a:pt x="4074" y="1058"/>
                </a:lnTo>
                <a:lnTo>
                  <a:pt x="4074" y="993"/>
                </a:lnTo>
                <a:lnTo>
                  <a:pt x="4074" y="950"/>
                </a:lnTo>
                <a:lnTo>
                  <a:pt x="4074" y="936"/>
                </a:lnTo>
                <a:lnTo>
                  <a:pt x="4089" y="936"/>
                </a:lnTo>
                <a:lnTo>
                  <a:pt x="4128" y="936"/>
                </a:lnTo>
                <a:lnTo>
                  <a:pt x="4183" y="936"/>
                </a:lnTo>
                <a:lnTo>
                  <a:pt x="4246" y="936"/>
                </a:lnTo>
                <a:lnTo>
                  <a:pt x="4309" y="936"/>
                </a:lnTo>
                <a:lnTo>
                  <a:pt x="4364" y="936"/>
                </a:lnTo>
                <a:lnTo>
                  <a:pt x="4403" y="936"/>
                </a:lnTo>
                <a:lnTo>
                  <a:pt x="4418" y="936"/>
                </a:lnTo>
                <a:lnTo>
                  <a:pt x="4432" y="937"/>
                </a:lnTo>
                <a:lnTo>
                  <a:pt x="4445" y="938"/>
                </a:lnTo>
                <a:lnTo>
                  <a:pt x="4457" y="940"/>
                </a:lnTo>
                <a:lnTo>
                  <a:pt x="4468" y="942"/>
                </a:lnTo>
                <a:lnTo>
                  <a:pt x="4479" y="945"/>
                </a:lnTo>
                <a:lnTo>
                  <a:pt x="4488" y="948"/>
                </a:lnTo>
                <a:lnTo>
                  <a:pt x="4498" y="952"/>
                </a:lnTo>
                <a:lnTo>
                  <a:pt x="4505" y="957"/>
                </a:lnTo>
                <a:lnTo>
                  <a:pt x="4512" y="962"/>
                </a:lnTo>
                <a:lnTo>
                  <a:pt x="4520" y="967"/>
                </a:lnTo>
                <a:lnTo>
                  <a:pt x="4526" y="974"/>
                </a:lnTo>
                <a:lnTo>
                  <a:pt x="4533" y="980"/>
                </a:lnTo>
                <a:lnTo>
                  <a:pt x="4543" y="993"/>
                </a:lnTo>
                <a:lnTo>
                  <a:pt x="4552" y="1008"/>
                </a:lnTo>
                <a:lnTo>
                  <a:pt x="4559" y="1022"/>
                </a:lnTo>
                <a:lnTo>
                  <a:pt x="4565" y="1038"/>
                </a:lnTo>
                <a:lnTo>
                  <a:pt x="4570" y="1054"/>
                </a:lnTo>
                <a:lnTo>
                  <a:pt x="4573" y="1069"/>
                </a:lnTo>
                <a:lnTo>
                  <a:pt x="4575" y="1085"/>
                </a:lnTo>
                <a:lnTo>
                  <a:pt x="4577" y="1099"/>
                </a:lnTo>
                <a:lnTo>
                  <a:pt x="4577" y="1111"/>
                </a:lnTo>
                <a:lnTo>
                  <a:pt x="4578" y="1122"/>
                </a:lnTo>
                <a:lnTo>
                  <a:pt x="4578" y="1135"/>
                </a:lnTo>
                <a:lnTo>
                  <a:pt x="4577" y="1171"/>
                </a:lnTo>
                <a:lnTo>
                  <a:pt x="4577" y="1227"/>
                </a:lnTo>
                <a:lnTo>
                  <a:pt x="4577" y="1300"/>
                </a:lnTo>
                <a:lnTo>
                  <a:pt x="4577" y="1387"/>
                </a:lnTo>
                <a:lnTo>
                  <a:pt x="4577" y="1483"/>
                </a:lnTo>
                <a:lnTo>
                  <a:pt x="4577" y="1587"/>
                </a:lnTo>
                <a:lnTo>
                  <a:pt x="4577" y="1693"/>
                </a:lnTo>
                <a:lnTo>
                  <a:pt x="4577" y="1800"/>
                </a:lnTo>
                <a:lnTo>
                  <a:pt x="4577" y="1904"/>
                </a:lnTo>
                <a:lnTo>
                  <a:pt x="4577" y="2000"/>
                </a:lnTo>
                <a:lnTo>
                  <a:pt x="4577" y="2086"/>
                </a:lnTo>
                <a:lnTo>
                  <a:pt x="4577" y="2159"/>
                </a:lnTo>
                <a:lnTo>
                  <a:pt x="4577" y="2216"/>
                </a:lnTo>
                <a:lnTo>
                  <a:pt x="4577" y="2252"/>
                </a:lnTo>
                <a:lnTo>
                  <a:pt x="4577" y="2265"/>
                </a:lnTo>
                <a:lnTo>
                  <a:pt x="4598" y="2265"/>
                </a:lnTo>
                <a:lnTo>
                  <a:pt x="4655" y="2265"/>
                </a:lnTo>
                <a:lnTo>
                  <a:pt x="4736" y="2265"/>
                </a:lnTo>
                <a:lnTo>
                  <a:pt x="4827" y="2265"/>
                </a:lnTo>
                <a:lnTo>
                  <a:pt x="4919" y="2265"/>
                </a:lnTo>
                <a:lnTo>
                  <a:pt x="4999" y="2265"/>
                </a:lnTo>
                <a:lnTo>
                  <a:pt x="5056" y="2265"/>
                </a:lnTo>
                <a:lnTo>
                  <a:pt x="5078" y="2265"/>
                </a:lnTo>
                <a:lnTo>
                  <a:pt x="5078" y="2251"/>
                </a:lnTo>
                <a:lnTo>
                  <a:pt x="5078" y="2214"/>
                </a:lnTo>
                <a:lnTo>
                  <a:pt x="5078" y="2155"/>
                </a:lnTo>
                <a:lnTo>
                  <a:pt x="5078" y="2079"/>
                </a:lnTo>
                <a:lnTo>
                  <a:pt x="5078" y="1989"/>
                </a:lnTo>
                <a:lnTo>
                  <a:pt x="5078" y="1888"/>
                </a:lnTo>
                <a:lnTo>
                  <a:pt x="5078" y="1780"/>
                </a:lnTo>
                <a:lnTo>
                  <a:pt x="5078" y="1670"/>
                </a:lnTo>
                <a:lnTo>
                  <a:pt x="5078" y="1559"/>
                </a:lnTo>
                <a:lnTo>
                  <a:pt x="5078" y="1450"/>
                </a:lnTo>
                <a:lnTo>
                  <a:pt x="5078" y="1350"/>
                </a:lnTo>
                <a:lnTo>
                  <a:pt x="5078" y="1260"/>
                </a:lnTo>
                <a:lnTo>
                  <a:pt x="5078" y="1183"/>
                </a:lnTo>
                <a:lnTo>
                  <a:pt x="5078" y="1125"/>
                </a:lnTo>
                <a:lnTo>
                  <a:pt x="5078" y="1087"/>
                </a:lnTo>
                <a:lnTo>
                  <a:pt x="5078" y="1073"/>
                </a:lnTo>
                <a:lnTo>
                  <a:pt x="5078" y="1072"/>
                </a:lnTo>
                <a:lnTo>
                  <a:pt x="5077" y="1036"/>
                </a:lnTo>
                <a:lnTo>
                  <a:pt x="5075" y="1002"/>
                </a:lnTo>
                <a:lnTo>
                  <a:pt x="5070" y="969"/>
                </a:lnTo>
                <a:lnTo>
                  <a:pt x="5064" y="939"/>
                </a:lnTo>
                <a:lnTo>
                  <a:pt x="5057" y="910"/>
                </a:lnTo>
                <a:lnTo>
                  <a:pt x="5048" y="884"/>
                </a:lnTo>
                <a:lnTo>
                  <a:pt x="5039" y="858"/>
                </a:lnTo>
                <a:lnTo>
                  <a:pt x="5028" y="834"/>
                </a:lnTo>
                <a:lnTo>
                  <a:pt x="5016" y="813"/>
                </a:lnTo>
                <a:lnTo>
                  <a:pt x="5004" y="791"/>
                </a:lnTo>
                <a:lnTo>
                  <a:pt x="4989" y="772"/>
                </a:lnTo>
                <a:lnTo>
                  <a:pt x="4975" y="755"/>
                </a:lnTo>
                <a:lnTo>
                  <a:pt x="4959" y="740"/>
                </a:lnTo>
                <a:lnTo>
                  <a:pt x="4943" y="725"/>
                </a:lnTo>
                <a:lnTo>
                  <a:pt x="4927" y="711"/>
                </a:lnTo>
                <a:lnTo>
                  <a:pt x="4910" y="699"/>
                </a:lnTo>
                <a:close/>
                <a:moveTo>
                  <a:pt x="2339" y="699"/>
                </a:moveTo>
                <a:lnTo>
                  <a:pt x="2322" y="689"/>
                </a:lnTo>
                <a:lnTo>
                  <a:pt x="2305" y="679"/>
                </a:lnTo>
                <a:lnTo>
                  <a:pt x="2288" y="671"/>
                </a:lnTo>
                <a:lnTo>
                  <a:pt x="2271" y="663"/>
                </a:lnTo>
                <a:lnTo>
                  <a:pt x="2254" y="657"/>
                </a:lnTo>
                <a:lnTo>
                  <a:pt x="2237" y="652"/>
                </a:lnTo>
                <a:lnTo>
                  <a:pt x="2221" y="647"/>
                </a:lnTo>
                <a:lnTo>
                  <a:pt x="2205" y="643"/>
                </a:lnTo>
                <a:lnTo>
                  <a:pt x="2176" y="638"/>
                </a:lnTo>
                <a:lnTo>
                  <a:pt x="2148" y="635"/>
                </a:lnTo>
                <a:lnTo>
                  <a:pt x="2124" y="634"/>
                </a:lnTo>
                <a:lnTo>
                  <a:pt x="2103" y="633"/>
                </a:lnTo>
                <a:lnTo>
                  <a:pt x="2079" y="633"/>
                </a:lnTo>
                <a:lnTo>
                  <a:pt x="2013" y="633"/>
                </a:lnTo>
                <a:lnTo>
                  <a:pt x="1909" y="633"/>
                </a:lnTo>
                <a:lnTo>
                  <a:pt x="1774" y="633"/>
                </a:lnTo>
                <a:lnTo>
                  <a:pt x="1616" y="633"/>
                </a:lnTo>
                <a:lnTo>
                  <a:pt x="1438" y="633"/>
                </a:lnTo>
                <a:lnTo>
                  <a:pt x="1247" y="633"/>
                </a:lnTo>
                <a:lnTo>
                  <a:pt x="1051" y="633"/>
                </a:lnTo>
                <a:lnTo>
                  <a:pt x="855" y="633"/>
                </a:lnTo>
                <a:lnTo>
                  <a:pt x="666" y="633"/>
                </a:lnTo>
                <a:lnTo>
                  <a:pt x="488" y="633"/>
                </a:lnTo>
                <a:lnTo>
                  <a:pt x="328" y="633"/>
                </a:lnTo>
                <a:lnTo>
                  <a:pt x="194" y="633"/>
                </a:lnTo>
                <a:lnTo>
                  <a:pt x="91" y="633"/>
                </a:lnTo>
                <a:lnTo>
                  <a:pt x="23" y="633"/>
                </a:lnTo>
                <a:lnTo>
                  <a:pt x="0" y="633"/>
                </a:lnTo>
                <a:lnTo>
                  <a:pt x="0" y="651"/>
                </a:lnTo>
                <a:lnTo>
                  <a:pt x="0" y="702"/>
                </a:lnTo>
                <a:lnTo>
                  <a:pt x="0" y="783"/>
                </a:lnTo>
                <a:lnTo>
                  <a:pt x="0" y="888"/>
                </a:lnTo>
                <a:lnTo>
                  <a:pt x="0" y="1011"/>
                </a:lnTo>
                <a:lnTo>
                  <a:pt x="0" y="1148"/>
                </a:lnTo>
                <a:lnTo>
                  <a:pt x="0" y="1297"/>
                </a:lnTo>
                <a:lnTo>
                  <a:pt x="0" y="1448"/>
                </a:lnTo>
                <a:lnTo>
                  <a:pt x="0" y="1601"/>
                </a:lnTo>
                <a:lnTo>
                  <a:pt x="0" y="1748"/>
                </a:lnTo>
                <a:lnTo>
                  <a:pt x="0" y="1886"/>
                </a:lnTo>
                <a:lnTo>
                  <a:pt x="0" y="2010"/>
                </a:lnTo>
                <a:lnTo>
                  <a:pt x="0" y="2114"/>
                </a:lnTo>
                <a:lnTo>
                  <a:pt x="0" y="2194"/>
                </a:lnTo>
                <a:lnTo>
                  <a:pt x="0" y="2246"/>
                </a:lnTo>
                <a:lnTo>
                  <a:pt x="0" y="2264"/>
                </a:lnTo>
                <a:lnTo>
                  <a:pt x="21" y="2264"/>
                </a:lnTo>
                <a:lnTo>
                  <a:pt x="78" y="2264"/>
                </a:lnTo>
                <a:lnTo>
                  <a:pt x="158" y="2264"/>
                </a:lnTo>
                <a:lnTo>
                  <a:pt x="250" y="2264"/>
                </a:lnTo>
                <a:lnTo>
                  <a:pt x="341" y="2264"/>
                </a:lnTo>
                <a:lnTo>
                  <a:pt x="421" y="2264"/>
                </a:lnTo>
                <a:lnTo>
                  <a:pt x="477" y="2264"/>
                </a:lnTo>
                <a:lnTo>
                  <a:pt x="500" y="2264"/>
                </a:lnTo>
                <a:lnTo>
                  <a:pt x="500" y="2249"/>
                </a:lnTo>
                <a:lnTo>
                  <a:pt x="500" y="2207"/>
                </a:lnTo>
                <a:lnTo>
                  <a:pt x="500" y="2142"/>
                </a:lnTo>
                <a:lnTo>
                  <a:pt x="500" y="2056"/>
                </a:lnTo>
                <a:lnTo>
                  <a:pt x="500" y="1956"/>
                </a:lnTo>
                <a:lnTo>
                  <a:pt x="500" y="1844"/>
                </a:lnTo>
                <a:lnTo>
                  <a:pt x="500" y="1724"/>
                </a:lnTo>
                <a:lnTo>
                  <a:pt x="500" y="1600"/>
                </a:lnTo>
                <a:lnTo>
                  <a:pt x="500" y="1476"/>
                </a:lnTo>
                <a:lnTo>
                  <a:pt x="500" y="1356"/>
                </a:lnTo>
                <a:lnTo>
                  <a:pt x="500" y="1244"/>
                </a:lnTo>
                <a:lnTo>
                  <a:pt x="500" y="1143"/>
                </a:lnTo>
                <a:lnTo>
                  <a:pt x="500" y="1057"/>
                </a:lnTo>
                <a:lnTo>
                  <a:pt x="500" y="993"/>
                </a:lnTo>
                <a:lnTo>
                  <a:pt x="500" y="950"/>
                </a:lnTo>
                <a:lnTo>
                  <a:pt x="500" y="936"/>
                </a:lnTo>
                <a:lnTo>
                  <a:pt x="515" y="936"/>
                </a:lnTo>
                <a:lnTo>
                  <a:pt x="553" y="936"/>
                </a:lnTo>
                <a:lnTo>
                  <a:pt x="608" y="936"/>
                </a:lnTo>
                <a:lnTo>
                  <a:pt x="671" y="936"/>
                </a:lnTo>
                <a:lnTo>
                  <a:pt x="734" y="936"/>
                </a:lnTo>
                <a:lnTo>
                  <a:pt x="789" y="936"/>
                </a:lnTo>
                <a:lnTo>
                  <a:pt x="828" y="936"/>
                </a:lnTo>
                <a:lnTo>
                  <a:pt x="843" y="936"/>
                </a:lnTo>
                <a:lnTo>
                  <a:pt x="857" y="936"/>
                </a:lnTo>
                <a:lnTo>
                  <a:pt x="870" y="937"/>
                </a:lnTo>
                <a:lnTo>
                  <a:pt x="882" y="939"/>
                </a:lnTo>
                <a:lnTo>
                  <a:pt x="894" y="941"/>
                </a:lnTo>
                <a:lnTo>
                  <a:pt x="904" y="944"/>
                </a:lnTo>
                <a:lnTo>
                  <a:pt x="914" y="948"/>
                </a:lnTo>
                <a:lnTo>
                  <a:pt x="922" y="952"/>
                </a:lnTo>
                <a:lnTo>
                  <a:pt x="931" y="957"/>
                </a:lnTo>
                <a:lnTo>
                  <a:pt x="938" y="962"/>
                </a:lnTo>
                <a:lnTo>
                  <a:pt x="944" y="967"/>
                </a:lnTo>
                <a:lnTo>
                  <a:pt x="951" y="974"/>
                </a:lnTo>
                <a:lnTo>
                  <a:pt x="957" y="979"/>
                </a:lnTo>
                <a:lnTo>
                  <a:pt x="968" y="993"/>
                </a:lnTo>
                <a:lnTo>
                  <a:pt x="976" y="1008"/>
                </a:lnTo>
                <a:lnTo>
                  <a:pt x="984" y="1022"/>
                </a:lnTo>
                <a:lnTo>
                  <a:pt x="990" y="1038"/>
                </a:lnTo>
                <a:lnTo>
                  <a:pt x="994" y="1054"/>
                </a:lnTo>
                <a:lnTo>
                  <a:pt x="997" y="1069"/>
                </a:lnTo>
                <a:lnTo>
                  <a:pt x="1001" y="1085"/>
                </a:lnTo>
                <a:lnTo>
                  <a:pt x="1002" y="1099"/>
                </a:lnTo>
                <a:lnTo>
                  <a:pt x="1003" y="1111"/>
                </a:lnTo>
                <a:lnTo>
                  <a:pt x="1003" y="1122"/>
                </a:lnTo>
                <a:lnTo>
                  <a:pt x="1003" y="1123"/>
                </a:lnTo>
                <a:lnTo>
                  <a:pt x="1003" y="1138"/>
                </a:lnTo>
                <a:lnTo>
                  <a:pt x="1003" y="1175"/>
                </a:lnTo>
                <a:lnTo>
                  <a:pt x="1003" y="1232"/>
                </a:lnTo>
                <a:lnTo>
                  <a:pt x="1003" y="1306"/>
                </a:lnTo>
                <a:lnTo>
                  <a:pt x="1003" y="1392"/>
                </a:lnTo>
                <a:lnTo>
                  <a:pt x="1003" y="1489"/>
                </a:lnTo>
                <a:lnTo>
                  <a:pt x="1003" y="1591"/>
                </a:lnTo>
                <a:lnTo>
                  <a:pt x="1003" y="1697"/>
                </a:lnTo>
                <a:lnTo>
                  <a:pt x="1003" y="1803"/>
                </a:lnTo>
                <a:lnTo>
                  <a:pt x="1003" y="1906"/>
                </a:lnTo>
                <a:lnTo>
                  <a:pt x="1003" y="2001"/>
                </a:lnTo>
                <a:lnTo>
                  <a:pt x="1002" y="2087"/>
                </a:lnTo>
                <a:lnTo>
                  <a:pt x="1002" y="2160"/>
                </a:lnTo>
                <a:lnTo>
                  <a:pt x="1002" y="2215"/>
                </a:lnTo>
                <a:lnTo>
                  <a:pt x="1002" y="2251"/>
                </a:lnTo>
                <a:lnTo>
                  <a:pt x="1002" y="2264"/>
                </a:lnTo>
                <a:lnTo>
                  <a:pt x="1024" y="2264"/>
                </a:lnTo>
                <a:lnTo>
                  <a:pt x="1080" y="2264"/>
                </a:lnTo>
                <a:lnTo>
                  <a:pt x="1160" y="2264"/>
                </a:lnTo>
                <a:lnTo>
                  <a:pt x="1253" y="2264"/>
                </a:lnTo>
                <a:lnTo>
                  <a:pt x="1345" y="2264"/>
                </a:lnTo>
                <a:lnTo>
                  <a:pt x="1425" y="2264"/>
                </a:lnTo>
                <a:lnTo>
                  <a:pt x="1481" y="2264"/>
                </a:lnTo>
                <a:lnTo>
                  <a:pt x="1503" y="2264"/>
                </a:lnTo>
                <a:lnTo>
                  <a:pt x="1503" y="2249"/>
                </a:lnTo>
                <a:lnTo>
                  <a:pt x="1503" y="2207"/>
                </a:lnTo>
                <a:lnTo>
                  <a:pt x="1503" y="2142"/>
                </a:lnTo>
                <a:lnTo>
                  <a:pt x="1503" y="2056"/>
                </a:lnTo>
                <a:lnTo>
                  <a:pt x="1503" y="1956"/>
                </a:lnTo>
                <a:lnTo>
                  <a:pt x="1503" y="1844"/>
                </a:lnTo>
                <a:lnTo>
                  <a:pt x="1503" y="1724"/>
                </a:lnTo>
                <a:lnTo>
                  <a:pt x="1503" y="1600"/>
                </a:lnTo>
                <a:lnTo>
                  <a:pt x="1503" y="1476"/>
                </a:lnTo>
                <a:lnTo>
                  <a:pt x="1503" y="1356"/>
                </a:lnTo>
                <a:lnTo>
                  <a:pt x="1503" y="1244"/>
                </a:lnTo>
                <a:lnTo>
                  <a:pt x="1503" y="1143"/>
                </a:lnTo>
                <a:lnTo>
                  <a:pt x="1503" y="1057"/>
                </a:lnTo>
                <a:lnTo>
                  <a:pt x="1503" y="993"/>
                </a:lnTo>
                <a:lnTo>
                  <a:pt x="1503" y="950"/>
                </a:lnTo>
                <a:lnTo>
                  <a:pt x="1503" y="936"/>
                </a:lnTo>
                <a:lnTo>
                  <a:pt x="1518" y="936"/>
                </a:lnTo>
                <a:lnTo>
                  <a:pt x="1556" y="936"/>
                </a:lnTo>
                <a:lnTo>
                  <a:pt x="1611" y="936"/>
                </a:lnTo>
                <a:lnTo>
                  <a:pt x="1675" y="936"/>
                </a:lnTo>
                <a:lnTo>
                  <a:pt x="1737" y="936"/>
                </a:lnTo>
                <a:lnTo>
                  <a:pt x="1792" y="936"/>
                </a:lnTo>
                <a:lnTo>
                  <a:pt x="1832" y="936"/>
                </a:lnTo>
                <a:lnTo>
                  <a:pt x="1846" y="936"/>
                </a:lnTo>
                <a:lnTo>
                  <a:pt x="1860" y="936"/>
                </a:lnTo>
                <a:lnTo>
                  <a:pt x="1874" y="937"/>
                </a:lnTo>
                <a:lnTo>
                  <a:pt x="1886" y="939"/>
                </a:lnTo>
                <a:lnTo>
                  <a:pt x="1897" y="941"/>
                </a:lnTo>
                <a:lnTo>
                  <a:pt x="1907" y="944"/>
                </a:lnTo>
                <a:lnTo>
                  <a:pt x="1917" y="948"/>
                </a:lnTo>
                <a:lnTo>
                  <a:pt x="1926" y="952"/>
                </a:lnTo>
                <a:lnTo>
                  <a:pt x="1934" y="957"/>
                </a:lnTo>
                <a:lnTo>
                  <a:pt x="1942" y="962"/>
                </a:lnTo>
                <a:lnTo>
                  <a:pt x="1948" y="967"/>
                </a:lnTo>
                <a:lnTo>
                  <a:pt x="1954" y="974"/>
                </a:lnTo>
                <a:lnTo>
                  <a:pt x="1961" y="979"/>
                </a:lnTo>
                <a:lnTo>
                  <a:pt x="1971" y="993"/>
                </a:lnTo>
                <a:lnTo>
                  <a:pt x="1980" y="1008"/>
                </a:lnTo>
                <a:lnTo>
                  <a:pt x="1987" y="1022"/>
                </a:lnTo>
                <a:lnTo>
                  <a:pt x="1994" y="1038"/>
                </a:lnTo>
                <a:lnTo>
                  <a:pt x="1998" y="1054"/>
                </a:lnTo>
                <a:lnTo>
                  <a:pt x="2001" y="1069"/>
                </a:lnTo>
                <a:lnTo>
                  <a:pt x="2003" y="1085"/>
                </a:lnTo>
                <a:lnTo>
                  <a:pt x="2005" y="1099"/>
                </a:lnTo>
                <a:lnTo>
                  <a:pt x="2006" y="1111"/>
                </a:lnTo>
                <a:lnTo>
                  <a:pt x="2006" y="1122"/>
                </a:lnTo>
                <a:lnTo>
                  <a:pt x="2006" y="1123"/>
                </a:lnTo>
                <a:lnTo>
                  <a:pt x="2006" y="1138"/>
                </a:lnTo>
                <a:lnTo>
                  <a:pt x="2006" y="1175"/>
                </a:lnTo>
                <a:lnTo>
                  <a:pt x="2006" y="1232"/>
                </a:lnTo>
                <a:lnTo>
                  <a:pt x="2006" y="1306"/>
                </a:lnTo>
                <a:lnTo>
                  <a:pt x="2006" y="1393"/>
                </a:lnTo>
                <a:lnTo>
                  <a:pt x="2006" y="1490"/>
                </a:lnTo>
                <a:lnTo>
                  <a:pt x="2005" y="1592"/>
                </a:lnTo>
                <a:lnTo>
                  <a:pt x="2005" y="1698"/>
                </a:lnTo>
                <a:lnTo>
                  <a:pt x="2005" y="1804"/>
                </a:lnTo>
                <a:lnTo>
                  <a:pt x="2005" y="1907"/>
                </a:lnTo>
                <a:lnTo>
                  <a:pt x="2005" y="2002"/>
                </a:lnTo>
                <a:lnTo>
                  <a:pt x="2005" y="2088"/>
                </a:lnTo>
                <a:lnTo>
                  <a:pt x="2005" y="2160"/>
                </a:lnTo>
                <a:lnTo>
                  <a:pt x="2005" y="2216"/>
                </a:lnTo>
                <a:lnTo>
                  <a:pt x="2005" y="2252"/>
                </a:lnTo>
                <a:lnTo>
                  <a:pt x="2005" y="2265"/>
                </a:lnTo>
                <a:lnTo>
                  <a:pt x="2028" y="2265"/>
                </a:lnTo>
                <a:lnTo>
                  <a:pt x="2084" y="2265"/>
                </a:lnTo>
                <a:lnTo>
                  <a:pt x="2164" y="2265"/>
                </a:lnTo>
                <a:lnTo>
                  <a:pt x="2256" y="2265"/>
                </a:lnTo>
                <a:lnTo>
                  <a:pt x="2347" y="2265"/>
                </a:lnTo>
                <a:lnTo>
                  <a:pt x="2428" y="2265"/>
                </a:lnTo>
                <a:lnTo>
                  <a:pt x="2485" y="2265"/>
                </a:lnTo>
                <a:lnTo>
                  <a:pt x="2506" y="2265"/>
                </a:lnTo>
                <a:lnTo>
                  <a:pt x="2506" y="2251"/>
                </a:lnTo>
                <a:lnTo>
                  <a:pt x="2506" y="2214"/>
                </a:lnTo>
                <a:lnTo>
                  <a:pt x="2506" y="2155"/>
                </a:lnTo>
                <a:lnTo>
                  <a:pt x="2506" y="2079"/>
                </a:lnTo>
                <a:lnTo>
                  <a:pt x="2506" y="1989"/>
                </a:lnTo>
                <a:lnTo>
                  <a:pt x="2506" y="1888"/>
                </a:lnTo>
                <a:lnTo>
                  <a:pt x="2506" y="1780"/>
                </a:lnTo>
                <a:lnTo>
                  <a:pt x="2506" y="1669"/>
                </a:lnTo>
                <a:lnTo>
                  <a:pt x="2506" y="1557"/>
                </a:lnTo>
                <a:lnTo>
                  <a:pt x="2506" y="1449"/>
                </a:lnTo>
                <a:lnTo>
                  <a:pt x="2506" y="1349"/>
                </a:lnTo>
                <a:lnTo>
                  <a:pt x="2506" y="1259"/>
                </a:lnTo>
                <a:lnTo>
                  <a:pt x="2506" y="1182"/>
                </a:lnTo>
                <a:lnTo>
                  <a:pt x="2506" y="1124"/>
                </a:lnTo>
                <a:lnTo>
                  <a:pt x="2506" y="1086"/>
                </a:lnTo>
                <a:lnTo>
                  <a:pt x="2506" y="1072"/>
                </a:lnTo>
                <a:lnTo>
                  <a:pt x="2505" y="1036"/>
                </a:lnTo>
                <a:lnTo>
                  <a:pt x="2503" y="1002"/>
                </a:lnTo>
                <a:lnTo>
                  <a:pt x="2499" y="969"/>
                </a:lnTo>
                <a:lnTo>
                  <a:pt x="2492" y="939"/>
                </a:lnTo>
                <a:lnTo>
                  <a:pt x="2486" y="910"/>
                </a:lnTo>
                <a:lnTo>
                  <a:pt x="2477" y="884"/>
                </a:lnTo>
                <a:lnTo>
                  <a:pt x="2468" y="858"/>
                </a:lnTo>
                <a:lnTo>
                  <a:pt x="2456" y="834"/>
                </a:lnTo>
                <a:lnTo>
                  <a:pt x="2445" y="813"/>
                </a:lnTo>
                <a:lnTo>
                  <a:pt x="2432" y="791"/>
                </a:lnTo>
                <a:lnTo>
                  <a:pt x="2418" y="772"/>
                </a:lnTo>
                <a:lnTo>
                  <a:pt x="2403" y="755"/>
                </a:lnTo>
                <a:lnTo>
                  <a:pt x="2387" y="740"/>
                </a:lnTo>
                <a:lnTo>
                  <a:pt x="2372" y="725"/>
                </a:lnTo>
                <a:lnTo>
                  <a:pt x="2356" y="711"/>
                </a:lnTo>
                <a:lnTo>
                  <a:pt x="2339" y="699"/>
                </a:lnTo>
                <a:close/>
                <a:moveTo>
                  <a:pt x="8041" y="631"/>
                </a:moveTo>
                <a:lnTo>
                  <a:pt x="8039" y="631"/>
                </a:lnTo>
                <a:lnTo>
                  <a:pt x="8037" y="631"/>
                </a:lnTo>
                <a:lnTo>
                  <a:pt x="7988" y="633"/>
                </a:lnTo>
                <a:lnTo>
                  <a:pt x="7943" y="634"/>
                </a:lnTo>
                <a:lnTo>
                  <a:pt x="7898" y="637"/>
                </a:lnTo>
                <a:lnTo>
                  <a:pt x="7857" y="640"/>
                </a:lnTo>
                <a:lnTo>
                  <a:pt x="7817" y="645"/>
                </a:lnTo>
                <a:lnTo>
                  <a:pt x="7779" y="651"/>
                </a:lnTo>
                <a:lnTo>
                  <a:pt x="7742" y="658"/>
                </a:lnTo>
                <a:lnTo>
                  <a:pt x="7708" y="665"/>
                </a:lnTo>
                <a:lnTo>
                  <a:pt x="7675" y="675"/>
                </a:lnTo>
                <a:lnTo>
                  <a:pt x="7643" y="684"/>
                </a:lnTo>
                <a:lnTo>
                  <a:pt x="7615" y="696"/>
                </a:lnTo>
                <a:lnTo>
                  <a:pt x="7586" y="708"/>
                </a:lnTo>
                <a:lnTo>
                  <a:pt x="7559" y="720"/>
                </a:lnTo>
                <a:lnTo>
                  <a:pt x="7535" y="735"/>
                </a:lnTo>
                <a:lnTo>
                  <a:pt x="7512" y="750"/>
                </a:lnTo>
                <a:lnTo>
                  <a:pt x="7490" y="767"/>
                </a:lnTo>
                <a:lnTo>
                  <a:pt x="7469" y="784"/>
                </a:lnTo>
                <a:lnTo>
                  <a:pt x="7449" y="802"/>
                </a:lnTo>
                <a:lnTo>
                  <a:pt x="7431" y="821"/>
                </a:lnTo>
                <a:lnTo>
                  <a:pt x="7414" y="842"/>
                </a:lnTo>
                <a:lnTo>
                  <a:pt x="7399" y="863"/>
                </a:lnTo>
                <a:lnTo>
                  <a:pt x="7384" y="886"/>
                </a:lnTo>
                <a:lnTo>
                  <a:pt x="7370" y="909"/>
                </a:lnTo>
                <a:lnTo>
                  <a:pt x="7357" y="933"/>
                </a:lnTo>
                <a:lnTo>
                  <a:pt x="7345" y="959"/>
                </a:lnTo>
                <a:lnTo>
                  <a:pt x="7334" y="985"/>
                </a:lnTo>
                <a:lnTo>
                  <a:pt x="7323" y="1013"/>
                </a:lnTo>
                <a:lnTo>
                  <a:pt x="7314" y="1041"/>
                </a:lnTo>
                <a:lnTo>
                  <a:pt x="7305" y="1071"/>
                </a:lnTo>
                <a:lnTo>
                  <a:pt x="7297" y="1102"/>
                </a:lnTo>
                <a:lnTo>
                  <a:pt x="7289" y="1134"/>
                </a:lnTo>
                <a:lnTo>
                  <a:pt x="7282" y="1166"/>
                </a:lnTo>
                <a:lnTo>
                  <a:pt x="7279" y="1178"/>
                </a:lnTo>
                <a:lnTo>
                  <a:pt x="7271" y="1213"/>
                </a:lnTo>
                <a:lnTo>
                  <a:pt x="7260" y="1267"/>
                </a:lnTo>
                <a:lnTo>
                  <a:pt x="7245" y="1337"/>
                </a:lnTo>
                <a:lnTo>
                  <a:pt x="7227" y="1421"/>
                </a:lnTo>
                <a:lnTo>
                  <a:pt x="7207" y="1513"/>
                </a:lnTo>
                <a:lnTo>
                  <a:pt x="7186" y="1611"/>
                </a:lnTo>
                <a:lnTo>
                  <a:pt x="7164" y="1714"/>
                </a:lnTo>
                <a:lnTo>
                  <a:pt x="7141" y="1816"/>
                </a:lnTo>
                <a:lnTo>
                  <a:pt x="7120" y="1916"/>
                </a:lnTo>
                <a:lnTo>
                  <a:pt x="7100" y="2008"/>
                </a:lnTo>
                <a:lnTo>
                  <a:pt x="7082" y="2090"/>
                </a:lnTo>
                <a:lnTo>
                  <a:pt x="7067" y="2160"/>
                </a:lnTo>
                <a:lnTo>
                  <a:pt x="7056" y="2214"/>
                </a:lnTo>
                <a:lnTo>
                  <a:pt x="7048" y="2249"/>
                </a:lnTo>
                <a:lnTo>
                  <a:pt x="7045" y="2262"/>
                </a:lnTo>
                <a:lnTo>
                  <a:pt x="7068" y="2262"/>
                </a:lnTo>
                <a:lnTo>
                  <a:pt x="7131" y="2262"/>
                </a:lnTo>
                <a:lnTo>
                  <a:pt x="7217" y="2262"/>
                </a:lnTo>
                <a:lnTo>
                  <a:pt x="7317" y="2262"/>
                </a:lnTo>
                <a:lnTo>
                  <a:pt x="7418" y="2262"/>
                </a:lnTo>
                <a:lnTo>
                  <a:pt x="7504" y="2262"/>
                </a:lnTo>
                <a:lnTo>
                  <a:pt x="7566" y="2262"/>
                </a:lnTo>
                <a:lnTo>
                  <a:pt x="7589" y="2262"/>
                </a:lnTo>
                <a:lnTo>
                  <a:pt x="7591" y="2250"/>
                </a:lnTo>
                <a:lnTo>
                  <a:pt x="7599" y="2218"/>
                </a:lnTo>
                <a:lnTo>
                  <a:pt x="7609" y="2168"/>
                </a:lnTo>
                <a:lnTo>
                  <a:pt x="7624" y="2102"/>
                </a:lnTo>
                <a:lnTo>
                  <a:pt x="7641" y="2024"/>
                </a:lnTo>
                <a:lnTo>
                  <a:pt x="7659" y="1937"/>
                </a:lnTo>
                <a:lnTo>
                  <a:pt x="7679" y="1845"/>
                </a:lnTo>
                <a:lnTo>
                  <a:pt x="7700" y="1749"/>
                </a:lnTo>
                <a:lnTo>
                  <a:pt x="7720" y="1653"/>
                </a:lnTo>
                <a:lnTo>
                  <a:pt x="7741" y="1561"/>
                </a:lnTo>
                <a:lnTo>
                  <a:pt x="7760" y="1474"/>
                </a:lnTo>
                <a:lnTo>
                  <a:pt x="7777" y="1396"/>
                </a:lnTo>
                <a:lnTo>
                  <a:pt x="7790" y="1331"/>
                </a:lnTo>
                <a:lnTo>
                  <a:pt x="7801" y="1280"/>
                </a:lnTo>
                <a:lnTo>
                  <a:pt x="7808" y="1247"/>
                </a:lnTo>
                <a:lnTo>
                  <a:pt x="7810" y="1235"/>
                </a:lnTo>
                <a:lnTo>
                  <a:pt x="7824" y="1177"/>
                </a:lnTo>
                <a:lnTo>
                  <a:pt x="7837" y="1128"/>
                </a:lnTo>
                <a:lnTo>
                  <a:pt x="7850" y="1087"/>
                </a:lnTo>
                <a:lnTo>
                  <a:pt x="7861" y="1055"/>
                </a:lnTo>
                <a:lnTo>
                  <a:pt x="7871" y="1030"/>
                </a:lnTo>
                <a:lnTo>
                  <a:pt x="7880" y="1012"/>
                </a:lnTo>
                <a:lnTo>
                  <a:pt x="7888" y="999"/>
                </a:lnTo>
                <a:lnTo>
                  <a:pt x="7894" y="992"/>
                </a:lnTo>
                <a:lnTo>
                  <a:pt x="7900" y="984"/>
                </a:lnTo>
                <a:lnTo>
                  <a:pt x="7908" y="978"/>
                </a:lnTo>
                <a:lnTo>
                  <a:pt x="7915" y="972"/>
                </a:lnTo>
                <a:lnTo>
                  <a:pt x="7923" y="966"/>
                </a:lnTo>
                <a:lnTo>
                  <a:pt x="7932" y="961"/>
                </a:lnTo>
                <a:lnTo>
                  <a:pt x="7942" y="957"/>
                </a:lnTo>
                <a:lnTo>
                  <a:pt x="7951" y="951"/>
                </a:lnTo>
                <a:lnTo>
                  <a:pt x="7963" y="948"/>
                </a:lnTo>
                <a:lnTo>
                  <a:pt x="7976" y="944"/>
                </a:lnTo>
                <a:lnTo>
                  <a:pt x="7989" y="941"/>
                </a:lnTo>
                <a:lnTo>
                  <a:pt x="8004" y="939"/>
                </a:lnTo>
                <a:lnTo>
                  <a:pt x="8020" y="937"/>
                </a:lnTo>
                <a:lnTo>
                  <a:pt x="8037" y="934"/>
                </a:lnTo>
                <a:lnTo>
                  <a:pt x="8055" y="933"/>
                </a:lnTo>
                <a:lnTo>
                  <a:pt x="8075" y="932"/>
                </a:lnTo>
                <a:lnTo>
                  <a:pt x="8097" y="932"/>
                </a:lnTo>
                <a:lnTo>
                  <a:pt x="8106" y="932"/>
                </a:lnTo>
                <a:lnTo>
                  <a:pt x="8128" y="932"/>
                </a:lnTo>
                <a:lnTo>
                  <a:pt x="8161" y="932"/>
                </a:lnTo>
                <a:lnTo>
                  <a:pt x="8198" y="932"/>
                </a:lnTo>
                <a:lnTo>
                  <a:pt x="8236" y="932"/>
                </a:lnTo>
                <a:lnTo>
                  <a:pt x="8268" y="932"/>
                </a:lnTo>
                <a:lnTo>
                  <a:pt x="8291" y="932"/>
                </a:lnTo>
                <a:lnTo>
                  <a:pt x="8300" y="932"/>
                </a:lnTo>
                <a:lnTo>
                  <a:pt x="8307" y="920"/>
                </a:lnTo>
                <a:lnTo>
                  <a:pt x="8325" y="886"/>
                </a:lnTo>
                <a:lnTo>
                  <a:pt x="8350" y="837"/>
                </a:lnTo>
                <a:lnTo>
                  <a:pt x="8379" y="782"/>
                </a:lnTo>
                <a:lnTo>
                  <a:pt x="8409" y="727"/>
                </a:lnTo>
                <a:lnTo>
                  <a:pt x="8434" y="679"/>
                </a:lnTo>
                <a:lnTo>
                  <a:pt x="8452" y="645"/>
                </a:lnTo>
                <a:lnTo>
                  <a:pt x="8458" y="631"/>
                </a:lnTo>
                <a:lnTo>
                  <a:pt x="8440" y="631"/>
                </a:lnTo>
                <a:lnTo>
                  <a:pt x="8394" y="631"/>
                </a:lnTo>
                <a:lnTo>
                  <a:pt x="8326" y="631"/>
                </a:lnTo>
                <a:lnTo>
                  <a:pt x="8250" y="631"/>
                </a:lnTo>
                <a:lnTo>
                  <a:pt x="8174" y="631"/>
                </a:lnTo>
                <a:lnTo>
                  <a:pt x="8107" y="631"/>
                </a:lnTo>
                <a:lnTo>
                  <a:pt x="8059" y="631"/>
                </a:lnTo>
                <a:lnTo>
                  <a:pt x="8041" y="6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50" name="Rectangle 2"/>
          <p:cNvSpPr>
            <a:spLocks noGrp="1" noChangeArrowheads="1"/>
          </p:cNvSpPr>
          <p:nvPr>
            <p:ph type="ctrTitle"/>
          </p:nvPr>
        </p:nvSpPr>
        <p:spPr>
          <a:xfrm>
            <a:off x="876300" y="4200525"/>
            <a:ext cx="9793288" cy="795338"/>
          </a:xfrm>
        </p:spPr>
        <p:txBody>
          <a:bodyPr/>
          <a:lstStyle>
            <a:lvl1pPr>
              <a:defRPr sz="3000">
                <a:solidFill>
                  <a:schemeClr val="bg1"/>
                </a:solidFill>
              </a:defRPr>
            </a:lvl1pPr>
          </a:lstStyle>
          <a:p>
            <a:pPr lvl="0"/>
            <a:r>
              <a:rPr lang="zh-CN" altLang="en-US" noProof="0"/>
              <a:t>主标</a:t>
            </a:r>
            <a:r>
              <a:rPr lang="en-US" altLang="zh-CN" noProof="0"/>
              <a:t>-</a:t>
            </a:r>
            <a:r>
              <a:rPr lang="zh-CN" altLang="en-US" noProof="0"/>
              <a:t>兰亭黑</a:t>
            </a:r>
            <a:r>
              <a:rPr lang="en-US" altLang="zh-CN" noProof="0"/>
              <a:t>6,30</a:t>
            </a:r>
            <a:r>
              <a:rPr lang="zh-CN" altLang="en-US" noProof="0"/>
              <a:t>号字</a:t>
            </a:r>
          </a:p>
        </p:txBody>
      </p:sp>
      <p:sp>
        <p:nvSpPr>
          <p:cNvPr id="27651" name="Rectangle 3"/>
          <p:cNvSpPr>
            <a:spLocks noGrp="1" noChangeArrowheads="1"/>
          </p:cNvSpPr>
          <p:nvPr>
            <p:ph type="subTitle" idx="1"/>
          </p:nvPr>
        </p:nvSpPr>
        <p:spPr>
          <a:xfrm>
            <a:off x="852491" y="5078413"/>
            <a:ext cx="8064500" cy="620712"/>
          </a:xfrm>
        </p:spPr>
        <p:txBody>
          <a:bodyPr/>
          <a:lstStyle>
            <a:lvl1pPr marL="0" indent="0">
              <a:buFont typeface="Wingdings" pitchFamily="2" charset="2"/>
              <a:buNone/>
              <a:defRPr sz="2400">
                <a:solidFill>
                  <a:schemeClr val="bg1"/>
                </a:solidFill>
                <a:ea typeface="方正兰亭黑6_GBK" pitchFamily="2" charset="-122"/>
              </a:defRPr>
            </a:lvl1pPr>
          </a:lstStyle>
          <a:p>
            <a:pPr lvl="0"/>
            <a:r>
              <a:rPr lang="zh-CN" altLang="en-US" noProof="0"/>
              <a:t>副标</a:t>
            </a:r>
            <a:r>
              <a:rPr lang="en-US" altLang="zh-CN" noProof="0"/>
              <a:t>-</a:t>
            </a:r>
            <a:r>
              <a:rPr lang="zh-CN" altLang="en-US" noProof="0"/>
              <a:t>兰亭黑</a:t>
            </a:r>
            <a:r>
              <a:rPr lang="en-US" altLang="zh-CN" noProof="0"/>
              <a:t>6,24</a:t>
            </a:r>
            <a:r>
              <a:rPr lang="zh-CN" altLang="en-US" noProof="0"/>
              <a:t>号字</a:t>
            </a:r>
          </a:p>
        </p:txBody>
      </p:sp>
      <p:sp>
        <p:nvSpPr>
          <p:cNvPr id="8" name="Rectangle 4"/>
          <p:cNvSpPr>
            <a:spLocks noGrp="1" noChangeArrowheads="1"/>
          </p:cNvSpPr>
          <p:nvPr>
            <p:ph type="dt" sz="half" idx="10"/>
          </p:nvPr>
        </p:nvSpPr>
        <p:spPr bwMode="auto">
          <a:xfrm>
            <a:off x="576264" y="5900738"/>
            <a:ext cx="2687636" cy="450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charset="-122"/>
              </a:defRPr>
            </a:lvl1pPr>
          </a:lstStyle>
          <a:p>
            <a:pPr>
              <a:defRPr/>
            </a:pPr>
            <a:endParaRPr lang="en-US" altLang="zh-CN"/>
          </a:p>
        </p:txBody>
      </p:sp>
      <p:sp>
        <p:nvSpPr>
          <p:cNvPr id="9" name="Rectangle 5"/>
          <p:cNvSpPr>
            <a:spLocks noGrp="1" noChangeArrowheads="1"/>
          </p:cNvSpPr>
          <p:nvPr>
            <p:ph type="ftr" sz="quarter" idx="11"/>
          </p:nvPr>
        </p:nvSpPr>
        <p:spPr bwMode="auto">
          <a:xfrm>
            <a:off x="3937001" y="5900738"/>
            <a:ext cx="3648075" cy="450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charset="-122"/>
              </a:defRPr>
            </a:lvl1pPr>
          </a:lstStyle>
          <a:p>
            <a:pPr>
              <a:defRPr/>
            </a:pPr>
            <a:endParaRPr lang="en-US" altLang="zh-CN"/>
          </a:p>
        </p:txBody>
      </p:sp>
      <p:sp>
        <p:nvSpPr>
          <p:cNvPr id="10" name="Rectangle 6"/>
          <p:cNvSpPr>
            <a:spLocks noGrp="1" noChangeArrowheads="1"/>
          </p:cNvSpPr>
          <p:nvPr>
            <p:ph type="sldNum" sz="quarter" idx="12"/>
          </p:nvPr>
        </p:nvSpPr>
        <p:spPr bwMode="auto">
          <a:xfrm>
            <a:off x="8258175" y="5900738"/>
            <a:ext cx="2687638" cy="450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charset="-122"/>
              </a:defRPr>
            </a:lvl1pPr>
          </a:lstStyle>
          <a:p>
            <a:pPr>
              <a:defRPr/>
            </a:pPr>
            <a:fld id="{E80CFC63-2406-49D0-9C54-FBB492850B08}" type="slidenum">
              <a:rPr lang="en-US" altLang="zh-CN"/>
              <a:pPr>
                <a:defRPr/>
              </a:pPr>
              <a:t>‹#›</a:t>
            </a:fld>
            <a:endParaRPr lang="en-US" altLang="zh-CN" dirty="0"/>
          </a:p>
        </p:txBody>
      </p:sp>
    </p:spTree>
    <p:extLst>
      <p:ext uri="{BB962C8B-B14F-4D97-AF65-F5344CB8AC3E}">
        <p14:creationId xmlns:p14="http://schemas.microsoft.com/office/powerpoint/2010/main" val="29472025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888465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5756331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7" y="1090613"/>
            <a:ext cx="5356224" cy="4773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40" y="1090613"/>
            <a:ext cx="5356224" cy="4773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890424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5"/>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2"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2"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5"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5"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07564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42660255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1596776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06214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4"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9647634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5" y="4535490"/>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5"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5"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7955952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061925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51850" y="44452"/>
            <a:ext cx="2716213" cy="5819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6" y="44452"/>
            <a:ext cx="7996237" cy="5819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259735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3" descr="81785148"/>
          <p:cNvPicPr>
            <a:picLocks noChangeAspect="1" noChangeArrowheads="1"/>
          </p:cNvPicPr>
          <p:nvPr/>
        </p:nvPicPr>
        <p:blipFill>
          <a:blip r:embed="rId2" cstate="print">
            <a:extLst>
              <a:ext uri="{28A0092B-C50C-407E-A947-70E740481C1C}">
                <a14:useLocalDpi xmlns:a14="http://schemas.microsoft.com/office/drawing/2010/main" val="0"/>
              </a:ext>
            </a:extLst>
          </a:blip>
          <a:srcRect t="28224" b="15022"/>
          <a:stretch>
            <a:fillRect/>
          </a:stretch>
        </p:blipFill>
        <p:spPr bwMode="auto">
          <a:xfrm>
            <a:off x="3" y="0"/>
            <a:ext cx="11522075" cy="436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PPT用图灰色"/>
          <p:cNvPicPr>
            <a:picLocks noChangeAspect="1" noChangeArrowheads="1"/>
          </p:cNvPicPr>
          <p:nvPr/>
        </p:nvPicPr>
        <p:blipFill>
          <a:blip r:embed="rId3" cstate="print">
            <a:extLst>
              <a:ext uri="{28A0092B-C50C-407E-A947-70E740481C1C}">
                <a14:useLocalDpi xmlns:a14="http://schemas.microsoft.com/office/drawing/2010/main" val="0"/>
              </a:ext>
            </a:extLst>
          </a:blip>
          <a:srcRect l="16844" t="46463" r="10741"/>
          <a:stretch>
            <a:fillRect/>
          </a:stretch>
        </p:blipFill>
        <p:spPr bwMode="auto">
          <a:xfrm>
            <a:off x="3" y="1925639"/>
            <a:ext cx="11522075" cy="455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
          <p:cNvSpPr txBox="1">
            <a:spLocks noChangeArrowheads="1"/>
          </p:cNvSpPr>
          <p:nvPr/>
        </p:nvSpPr>
        <p:spPr bwMode="auto">
          <a:xfrm>
            <a:off x="387350" y="6092825"/>
            <a:ext cx="1906589" cy="209550"/>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dirty="0">
                <a:ea typeface="Arial Unicode MS" pitchFamily="34" charset="-122"/>
                <a:cs typeface="Arial Unicode MS" pitchFamily="34" charset="-122"/>
              </a:rPr>
              <a:t>© 2011 </a:t>
            </a:r>
            <a:r>
              <a:rPr lang="en-US" altLang="zh-CN" sz="800" dirty="0" err="1">
                <a:ea typeface="Arial Unicode MS" pitchFamily="34" charset="-122"/>
                <a:cs typeface="Arial Unicode MS" pitchFamily="34" charset="-122"/>
              </a:rPr>
              <a:t>Mindray</a:t>
            </a:r>
            <a:r>
              <a:rPr lang="en-US" altLang="zh-CN" sz="800" dirty="0">
                <a:ea typeface="Arial Unicode MS" pitchFamily="34" charset="-122"/>
                <a:cs typeface="Arial Unicode MS" pitchFamily="34" charset="-122"/>
              </a:rPr>
              <a:t> Confidential</a:t>
            </a:r>
          </a:p>
        </p:txBody>
      </p:sp>
      <p:pic>
        <p:nvPicPr>
          <p:cNvPr id="7" name="Picture 1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32828" y="5851525"/>
            <a:ext cx="2444749"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3"/>
          <p:cNvSpPr>
            <a:spLocks noGrp="1" noChangeArrowheads="1"/>
          </p:cNvSpPr>
          <p:nvPr>
            <p:ph type="subTitle" idx="1"/>
          </p:nvPr>
        </p:nvSpPr>
        <p:spPr>
          <a:xfrm>
            <a:off x="839790" y="4841876"/>
            <a:ext cx="8066086" cy="603250"/>
          </a:xfrm>
        </p:spPr>
        <p:txBody>
          <a:bodyPr/>
          <a:lstStyle>
            <a:lvl1pPr marL="0" indent="0">
              <a:buFont typeface="Wingdings" pitchFamily="2" charset="2"/>
              <a:buNone/>
              <a:defRPr sz="2400">
                <a:ea typeface="方正兰亭黑6_GBK" pitchFamily="2" charset="-122"/>
              </a:defRPr>
            </a:lvl1pPr>
          </a:lstStyle>
          <a:p>
            <a:pPr lvl="0"/>
            <a:r>
              <a:rPr lang="zh-CN" altLang="en-US" noProof="0"/>
              <a:t>副标</a:t>
            </a:r>
            <a:r>
              <a:rPr lang="en-US" altLang="zh-CN" noProof="0"/>
              <a:t>-</a:t>
            </a:r>
            <a:r>
              <a:rPr lang="zh-CN" altLang="en-US" noProof="0"/>
              <a:t>兰亭黑</a:t>
            </a:r>
            <a:r>
              <a:rPr lang="en-US" altLang="zh-CN" noProof="0"/>
              <a:t>6,24</a:t>
            </a:r>
            <a:r>
              <a:rPr lang="zh-CN" altLang="en-US" noProof="0"/>
              <a:t>号字</a:t>
            </a:r>
          </a:p>
        </p:txBody>
      </p:sp>
      <p:sp>
        <p:nvSpPr>
          <p:cNvPr id="29698" name="Rectangle 2"/>
          <p:cNvSpPr>
            <a:spLocks noGrp="1" noChangeArrowheads="1"/>
          </p:cNvSpPr>
          <p:nvPr>
            <p:ph type="ctrTitle"/>
          </p:nvPr>
        </p:nvSpPr>
        <p:spPr>
          <a:xfrm>
            <a:off x="863601" y="3911600"/>
            <a:ext cx="9794875" cy="839788"/>
          </a:xfrm>
        </p:spPr>
        <p:txBody>
          <a:bodyPr/>
          <a:lstStyle>
            <a:lvl1pPr>
              <a:defRPr sz="3000"/>
            </a:lvl1pPr>
          </a:lstStyle>
          <a:p>
            <a:pPr lvl="0"/>
            <a:r>
              <a:rPr lang="zh-CN" altLang="en-US" noProof="0"/>
              <a:t>主标</a:t>
            </a:r>
            <a:r>
              <a:rPr lang="en-US" altLang="zh-CN" noProof="0"/>
              <a:t>-</a:t>
            </a:r>
            <a:r>
              <a:rPr lang="zh-CN" altLang="en-US" noProof="0"/>
              <a:t>兰亭黑</a:t>
            </a:r>
            <a:r>
              <a:rPr lang="en-US" altLang="zh-CN" noProof="0"/>
              <a:t>6,30</a:t>
            </a:r>
            <a:r>
              <a:rPr lang="zh-CN" altLang="en-US" noProof="0"/>
              <a:t>号字</a:t>
            </a:r>
          </a:p>
        </p:txBody>
      </p:sp>
      <p:sp>
        <p:nvSpPr>
          <p:cNvPr id="8" name="Rectangle 4"/>
          <p:cNvSpPr>
            <a:spLocks noGrp="1" noChangeArrowheads="1"/>
          </p:cNvSpPr>
          <p:nvPr>
            <p:ph type="dt" sz="half" idx="10"/>
          </p:nvPr>
        </p:nvSpPr>
        <p:spPr bwMode="auto">
          <a:xfrm>
            <a:off x="576264" y="5900738"/>
            <a:ext cx="2687636" cy="450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charset="-122"/>
              </a:defRPr>
            </a:lvl1pPr>
          </a:lstStyle>
          <a:p>
            <a:pPr>
              <a:defRPr/>
            </a:pPr>
            <a:endParaRPr lang="en-US" altLang="zh-CN"/>
          </a:p>
        </p:txBody>
      </p:sp>
      <p:sp>
        <p:nvSpPr>
          <p:cNvPr id="9" name="Rectangle 5"/>
          <p:cNvSpPr>
            <a:spLocks noGrp="1" noChangeArrowheads="1"/>
          </p:cNvSpPr>
          <p:nvPr>
            <p:ph type="ftr" sz="quarter" idx="11"/>
          </p:nvPr>
        </p:nvSpPr>
        <p:spPr bwMode="auto">
          <a:xfrm>
            <a:off x="3937001" y="5900738"/>
            <a:ext cx="3648075" cy="450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charset="-122"/>
              </a:defRPr>
            </a:lvl1pPr>
          </a:lstStyle>
          <a:p>
            <a:pPr>
              <a:defRPr/>
            </a:pPr>
            <a:endParaRPr lang="en-US" altLang="zh-CN"/>
          </a:p>
        </p:txBody>
      </p:sp>
      <p:sp>
        <p:nvSpPr>
          <p:cNvPr id="10" name="Rectangle 6"/>
          <p:cNvSpPr>
            <a:spLocks noGrp="1" noChangeArrowheads="1"/>
          </p:cNvSpPr>
          <p:nvPr>
            <p:ph type="sldNum" sz="quarter" idx="12"/>
          </p:nvPr>
        </p:nvSpPr>
        <p:spPr bwMode="auto">
          <a:xfrm>
            <a:off x="8258175" y="5900738"/>
            <a:ext cx="2687638" cy="450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charset="-122"/>
              </a:defRPr>
            </a:lvl1pPr>
          </a:lstStyle>
          <a:p>
            <a:pPr>
              <a:defRPr/>
            </a:pPr>
            <a:fld id="{33ABA569-27A8-43CF-8612-E7C2905B5874}" type="slidenum">
              <a:rPr lang="en-US" altLang="zh-CN"/>
              <a:pPr>
                <a:defRPr/>
              </a:pPr>
              <a:t>‹#›</a:t>
            </a:fld>
            <a:endParaRPr lang="en-US" altLang="zh-CN" dirty="0"/>
          </a:p>
        </p:txBody>
      </p:sp>
    </p:spTree>
    <p:extLst>
      <p:ext uri="{BB962C8B-B14F-4D97-AF65-F5344CB8AC3E}">
        <p14:creationId xmlns:p14="http://schemas.microsoft.com/office/powerpoint/2010/main" val="4376754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249198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4470954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7" y="1074740"/>
            <a:ext cx="5356224"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40" y="1074740"/>
            <a:ext cx="5356224"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84755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7" y="1087438"/>
            <a:ext cx="5356224" cy="4776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40" y="1087438"/>
            <a:ext cx="5356224" cy="4776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734789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5"/>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2"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2"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5"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5"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405022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63080462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62130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4"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30402753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5" y="4535490"/>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5"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5"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13718905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1042481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70903" y="2"/>
            <a:ext cx="2722563" cy="58642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6" y="2"/>
            <a:ext cx="8015287" cy="58642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01291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5"/>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2"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2"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5"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5"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99571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30404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6235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4"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20361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5" y="4535490"/>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5"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5"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163909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4.wmf"/><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4.wmf"/><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3215" y="44450"/>
            <a:ext cx="10864851" cy="104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303215" y="1087438"/>
            <a:ext cx="10864851" cy="477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98314" name="Text Box 10"/>
          <p:cNvSpPr txBox="1">
            <a:spLocks noChangeArrowheads="1"/>
          </p:cNvSpPr>
          <p:nvPr userDrawn="1"/>
        </p:nvSpPr>
        <p:spPr bwMode="auto">
          <a:xfrm>
            <a:off x="952499" y="6026152"/>
            <a:ext cx="1906589" cy="20796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800">
              <a:ea typeface="Arial Unicode MS" pitchFamily="34" charset="-122"/>
              <a:cs typeface="Arial Unicode MS" pitchFamily="34" charset="-122"/>
            </a:endParaRPr>
          </a:p>
        </p:txBody>
      </p:sp>
      <p:sp>
        <p:nvSpPr>
          <p:cNvPr id="98315" name="Text Box 11"/>
          <p:cNvSpPr txBox="1">
            <a:spLocks noChangeArrowheads="1"/>
          </p:cNvSpPr>
          <p:nvPr userDrawn="1"/>
        </p:nvSpPr>
        <p:spPr bwMode="auto">
          <a:xfrm>
            <a:off x="330203" y="5984877"/>
            <a:ext cx="711200" cy="29051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1000">
              <a:ea typeface="Arial Unicode MS" pitchFamily="34" charset="-122"/>
              <a:cs typeface="Arial Unicode MS" pitchFamily="34" charset="-122"/>
            </a:endParaRPr>
          </a:p>
        </p:txBody>
      </p:sp>
      <p:sp>
        <p:nvSpPr>
          <p:cNvPr id="1030" name="Line 15"/>
          <p:cNvSpPr>
            <a:spLocks noChangeShapeType="1"/>
          </p:cNvSpPr>
          <p:nvPr/>
        </p:nvSpPr>
        <p:spPr bwMode="auto">
          <a:xfrm>
            <a:off x="314326" y="5961063"/>
            <a:ext cx="10856914"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Tree>
  </p:cSld>
  <p:clrMap bg1="lt1" tx1="dk1" bg2="lt2" tx2="dk2" accent1="accent1" accent2="accent2" accent3="accent3" accent4="accent4" accent5="accent5" accent6="accent6" hlink="hlink" folHlink="folHlink"/>
  <p:sldLayoutIdLst>
    <p:sldLayoutId id="2147486102" r:id="rId1"/>
    <p:sldLayoutId id="2147486071" r:id="rId2"/>
    <p:sldLayoutId id="2147486070" r:id="rId3"/>
    <p:sldLayoutId id="2147486069" r:id="rId4"/>
    <p:sldLayoutId id="2147486068" r:id="rId5"/>
    <p:sldLayoutId id="2147486067" r:id="rId6"/>
    <p:sldLayoutId id="2147486066" r:id="rId7"/>
    <p:sldLayoutId id="2147486065" r:id="rId8"/>
    <p:sldLayoutId id="2147486064" r:id="rId9"/>
    <p:sldLayoutId id="2147486063" r:id="rId10"/>
    <p:sldLayoutId id="2147486062" r:id="rId11"/>
    <p:sldLayoutId id="2147486061" r:id="rId12"/>
    <p:sldLayoutId id="2147486060" r:id="rId13"/>
  </p:sldLayoutIdLst>
  <p:txStyles>
    <p:title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mn-cs"/>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宋体" charset="-122"/>
        </a:defRPr>
      </a:lvl5pPr>
      <a:lvl6pPr marL="2514600" indent="-228600" algn="l" rtl="0" fontAlgn="base">
        <a:spcBef>
          <a:spcPct val="20000"/>
        </a:spcBef>
        <a:spcAft>
          <a:spcPct val="0"/>
        </a:spcAft>
        <a:buChar char="»"/>
        <a:defRPr sz="2000">
          <a:solidFill>
            <a:schemeClr val="tx1"/>
          </a:solidFill>
          <a:latin typeface="+mn-lt"/>
          <a:ea typeface="宋体" charset="-122"/>
        </a:defRPr>
      </a:lvl6pPr>
      <a:lvl7pPr marL="2971800" indent="-228600" algn="l" rtl="0" fontAlgn="base">
        <a:spcBef>
          <a:spcPct val="20000"/>
        </a:spcBef>
        <a:spcAft>
          <a:spcPct val="0"/>
        </a:spcAft>
        <a:buChar char="»"/>
        <a:defRPr sz="2000">
          <a:solidFill>
            <a:schemeClr val="tx1"/>
          </a:solidFill>
          <a:latin typeface="+mn-lt"/>
          <a:ea typeface="宋体" charset="-122"/>
        </a:defRPr>
      </a:lvl7pPr>
      <a:lvl8pPr marL="3429000" indent="-228600" algn="l" rtl="0" fontAlgn="base">
        <a:spcBef>
          <a:spcPct val="20000"/>
        </a:spcBef>
        <a:spcAft>
          <a:spcPct val="0"/>
        </a:spcAft>
        <a:buChar char="»"/>
        <a:defRPr sz="2000">
          <a:solidFill>
            <a:schemeClr val="tx1"/>
          </a:solidFill>
          <a:latin typeface="+mn-lt"/>
          <a:ea typeface="宋体" charset="-122"/>
        </a:defRPr>
      </a:lvl8pPr>
      <a:lvl9pPr marL="3886200" indent="-228600" algn="l" rtl="0" fontAlgn="base">
        <a:spcBef>
          <a:spcPct val="20000"/>
        </a:spcBef>
        <a:spcAft>
          <a:spcPct val="0"/>
        </a:spcAft>
        <a:buChar char="»"/>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03215" y="0"/>
            <a:ext cx="10864851" cy="102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328615" y="1030289"/>
            <a:ext cx="10864851" cy="482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98314" name="Text Box 10"/>
          <p:cNvSpPr txBox="1">
            <a:spLocks noChangeArrowheads="1"/>
          </p:cNvSpPr>
          <p:nvPr userDrawn="1"/>
        </p:nvSpPr>
        <p:spPr bwMode="auto">
          <a:xfrm>
            <a:off x="952499" y="6026152"/>
            <a:ext cx="1906589" cy="20796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800">
              <a:ea typeface="Arial Unicode MS" pitchFamily="34" charset="-122"/>
              <a:cs typeface="Arial Unicode MS" pitchFamily="34" charset="-122"/>
            </a:endParaRPr>
          </a:p>
        </p:txBody>
      </p:sp>
      <p:sp>
        <p:nvSpPr>
          <p:cNvPr id="98315" name="Text Box 11"/>
          <p:cNvSpPr txBox="1">
            <a:spLocks noChangeArrowheads="1"/>
          </p:cNvSpPr>
          <p:nvPr userDrawn="1"/>
        </p:nvSpPr>
        <p:spPr bwMode="auto">
          <a:xfrm>
            <a:off x="330203" y="5984877"/>
            <a:ext cx="711200" cy="29051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1000">
              <a:ea typeface="Arial Unicode MS" pitchFamily="34" charset="-122"/>
              <a:cs typeface="Arial Unicode MS" pitchFamily="34" charset="-122"/>
            </a:endParaRPr>
          </a:p>
        </p:txBody>
      </p:sp>
      <p:sp>
        <p:nvSpPr>
          <p:cNvPr id="2054" name="Line 15"/>
          <p:cNvSpPr>
            <a:spLocks noChangeShapeType="1"/>
          </p:cNvSpPr>
          <p:nvPr/>
        </p:nvSpPr>
        <p:spPr bwMode="auto">
          <a:xfrm>
            <a:off x="314326" y="5961063"/>
            <a:ext cx="10856914"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Tree>
  </p:cSld>
  <p:clrMap bg1="lt1" tx1="dk1" bg2="lt2" tx2="dk2" accent1="accent1" accent2="accent2" accent3="accent3" accent4="accent4" accent5="accent5" accent6="accent6" hlink="hlink" folHlink="folHlink"/>
  <p:sldLayoutIdLst>
    <p:sldLayoutId id="2147486103" r:id="rId1"/>
    <p:sldLayoutId id="2147486081" r:id="rId2"/>
    <p:sldLayoutId id="2147486080" r:id="rId3"/>
    <p:sldLayoutId id="2147486079" r:id="rId4"/>
    <p:sldLayoutId id="2147486078" r:id="rId5"/>
    <p:sldLayoutId id="2147486077" r:id="rId6"/>
    <p:sldLayoutId id="2147486076" r:id="rId7"/>
    <p:sldLayoutId id="2147486075" r:id="rId8"/>
    <p:sldLayoutId id="2147486074" r:id="rId9"/>
    <p:sldLayoutId id="2147486073" r:id="rId10"/>
    <p:sldLayoutId id="2147486072" r:id="rId11"/>
  </p:sldLayoutIdLst>
  <p:txStyles>
    <p:title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mn-cs"/>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defRPr>
      </a:lvl4pPr>
      <a:lvl5pPr marL="2057400" indent="-228600" algn="l" rtl="0" eaLnBrk="0" fontAlgn="base" hangingPunct="0">
        <a:spcBef>
          <a:spcPct val="20000"/>
        </a:spcBef>
        <a:spcAft>
          <a:spcPct val="0"/>
        </a:spcAft>
        <a:buChar char="»"/>
        <a:defRPr sz="2000">
          <a:solidFill>
            <a:srgbClr val="4D4D4D"/>
          </a:solidFill>
          <a:latin typeface="+mn-lt"/>
          <a:ea typeface="+mn-ea"/>
        </a:defRPr>
      </a:lvl5pPr>
      <a:lvl6pPr marL="2514600" indent="-228600" algn="l" rtl="0" fontAlgn="base">
        <a:spcBef>
          <a:spcPct val="20000"/>
        </a:spcBef>
        <a:spcAft>
          <a:spcPct val="0"/>
        </a:spcAft>
        <a:buChar char="»"/>
        <a:defRPr sz="2000">
          <a:solidFill>
            <a:srgbClr val="4D4D4D"/>
          </a:solidFill>
          <a:latin typeface="+mn-lt"/>
          <a:ea typeface="+mn-ea"/>
        </a:defRPr>
      </a:lvl6pPr>
      <a:lvl7pPr marL="2971800" indent="-228600" algn="l" rtl="0" fontAlgn="base">
        <a:spcBef>
          <a:spcPct val="20000"/>
        </a:spcBef>
        <a:spcAft>
          <a:spcPct val="0"/>
        </a:spcAft>
        <a:buChar char="»"/>
        <a:defRPr sz="2000">
          <a:solidFill>
            <a:srgbClr val="4D4D4D"/>
          </a:solidFill>
          <a:latin typeface="+mn-lt"/>
          <a:ea typeface="+mn-ea"/>
        </a:defRPr>
      </a:lvl7pPr>
      <a:lvl8pPr marL="3429000" indent="-228600" algn="l" rtl="0" fontAlgn="base">
        <a:spcBef>
          <a:spcPct val="20000"/>
        </a:spcBef>
        <a:spcAft>
          <a:spcPct val="0"/>
        </a:spcAft>
        <a:buChar char="»"/>
        <a:defRPr sz="2000">
          <a:solidFill>
            <a:srgbClr val="4D4D4D"/>
          </a:solidFill>
          <a:latin typeface="+mn-lt"/>
          <a:ea typeface="+mn-ea"/>
        </a:defRPr>
      </a:lvl8pPr>
      <a:lvl9pPr marL="3886200" indent="-228600" algn="l" rtl="0" fontAlgn="base">
        <a:spcBef>
          <a:spcPct val="20000"/>
        </a:spcBef>
        <a:spcAft>
          <a:spcPct val="0"/>
        </a:spcAft>
        <a:buChar char="»"/>
        <a:defRPr sz="2000">
          <a:solidFill>
            <a:srgbClr val="4D4D4D"/>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303215" y="44450"/>
            <a:ext cx="10864851" cy="104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Rectangle 3"/>
          <p:cNvSpPr>
            <a:spLocks noGrp="1" noChangeArrowheads="1"/>
          </p:cNvSpPr>
          <p:nvPr>
            <p:ph type="body" idx="1"/>
          </p:nvPr>
        </p:nvSpPr>
        <p:spPr bwMode="auto">
          <a:xfrm>
            <a:off x="303215" y="1090613"/>
            <a:ext cx="10864851" cy="477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98314" name="Text Box 10"/>
          <p:cNvSpPr txBox="1">
            <a:spLocks noChangeArrowheads="1"/>
          </p:cNvSpPr>
          <p:nvPr/>
        </p:nvSpPr>
        <p:spPr bwMode="auto">
          <a:xfrm>
            <a:off x="952499" y="6026152"/>
            <a:ext cx="1906589" cy="20796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dirty="0">
                <a:ea typeface="Arial Unicode MS" pitchFamily="34" charset="-122"/>
                <a:cs typeface="Arial Unicode MS" pitchFamily="34" charset="-122"/>
              </a:rPr>
              <a:t>© 2011 </a:t>
            </a:r>
            <a:r>
              <a:rPr lang="en-US" altLang="zh-CN" sz="800" dirty="0" err="1">
                <a:ea typeface="Arial Unicode MS" pitchFamily="34" charset="-122"/>
                <a:cs typeface="Arial Unicode MS" pitchFamily="34" charset="-122"/>
              </a:rPr>
              <a:t>Mindray</a:t>
            </a:r>
            <a:r>
              <a:rPr lang="en-US" altLang="zh-CN" sz="800" dirty="0">
                <a:ea typeface="Arial Unicode MS" pitchFamily="34" charset="-122"/>
                <a:cs typeface="Arial Unicode MS" pitchFamily="34" charset="-122"/>
              </a:rPr>
              <a:t> Confidential</a:t>
            </a:r>
          </a:p>
        </p:txBody>
      </p:sp>
      <p:sp>
        <p:nvSpPr>
          <p:cNvPr id="98315" name="Text Box 11"/>
          <p:cNvSpPr txBox="1">
            <a:spLocks noChangeArrowheads="1"/>
          </p:cNvSpPr>
          <p:nvPr/>
        </p:nvSpPr>
        <p:spPr bwMode="auto">
          <a:xfrm>
            <a:off x="330203" y="5984877"/>
            <a:ext cx="711200" cy="29051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fld id="{141716F1-DEB9-4CEB-A50B-35CD946F019C}" type="slidenum">
              <a:rPr lang="en-US" altLang="zh-CN" sz="1000" smtClean="0">
                <a:ea typeface="Arial Unicode MS" pitchFamily="34" charset="-122"/>
                <a:cs typeface="Arial Unicode MS" pitchFamily="34" charset="-122"/>
              </a:rPr>
              <a:pPr eaLnBrk="0" hangingPunct="0">
                <a:spcBef>
                  <a:spcPct val="70000"/>
                </a:spcBef>
                <a:buClr>
                  <a:srgbClr val="990000"/>
                </a:buClr>
                <a:buFont typeface="Wingdings" pitchFamily="2" charset="2"/>
                <a:buNone/>
                <a:defRPr/>
              </a:pPr>
              <a:t>‹#›</a:t>
            </a:fld>
            <a:endParaRPr lang="en-US" altLang="zh-CN" sz="1000" dirty="0">
              <a:ea typeface="Arial Unicode MS" pitchFamily="34" charset="-122"/>
              <a:cs typeface="Arial Unicode MS" pitchFamily="34" charset="-122"/>
            </a:endParaRPr>
          </a:p>
        </p:txBody>
      </p:sp>
      <p:sp>
        <p:nvSpPr>
          <p:cNvPr id="3078" name="Line 15"/>
          <p:cNvSpPr>
            <a:spLocks noChangeShapeType="1"/>
          </p:cNvSpPr>
          <p:nvPr/>
        </p:nvSpPr>
        <p:spPr bwMode="auto">
          <a:xfrm>
            <a:off x="314326" y="5961063"/>
            <a:ext cx="10856914"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pic>
        <p:nvPicPr>
          <p:cNvPr id="3079" name="Picture 11" descr="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358313" y="5999163"/>
            <a:ext cx="1781176"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104" r:id="rId1"/>
    <p:sldLayoutId id="2147486091" r:id="rId2"/>
    <p:sldLayoutId id="2147486090" r:id="rId3"/>
    <p:sldLayoutId id="2147486089" r:id="rId4"/>
    <p:sldLayoutId id="2147486088" r:id="rId5"/>
    <p:sldLayoutId id="2147486087" r:id="rId6"/>
    <p:sldLayoutId id="2147486086" r:id="rId7"/>
    <p:sldLayoutId id="2147486085" r:id="rId8"/>
    <p:sldLayoutId id="2147486084" r:id="rId9"/>
    <p:sldLayoutId id="2147486083" r:id="rId10"/>
    <p:sldLayoutId id="2147486082" r:id="rId11"/>
  </p:sldLayoutIdLst>
  <p:txStyles>
    <p:title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mn-cs"/>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328615" y="0"/>
            <a:ext cx="10864851" cy="108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Rectangle 3"/>
          <p:cNvSpPr>
            <a:spLocks noGrp="1" noChangeArrowheads="1"/>
          </p:cNvSpPr>
          <p:nvPr>
            <p:ph type="body" idx="1"/>
          </p:nvPr>
        </p:nvSpPr>
        <p:spPr bwMode="auto">
          <a:xfrm>
            <a:off x="303215" y="1074740"/>
            <a:ext cx="10864851" cy="478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98314" name="Text Box 10"/>
          <p:cNvSpPr txBox="1">
            <a:spLocks noChangeArrowheads="1"/>
          </p:cNvSpPr>
          <p:nvPr/>
        </p:nvSpPr>
        <p:spPr bwMode="auto">
          <a:xfrm>
            <a:off x="952499" y="6026152"/>
            <a:ext cx="1906589" cy="20796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dirty="0">
                <a:ea typeface="Arial Unicode MS" pitchFamily="34" charset="-122"/>
                <a:cs typeface="Arial Unicode MS" pitchFamily="34" charset="-122"/>
              </a:rPr>
              <a:t>© 2011 </a:t>
            </a:r>
            <a:r>
              <a:rPr lang="en-US" altLang="zh-CN" sz="800" dirty="0" err="1">
                <a:ea typeface="Arial Unicode MS" pitchFamily="34" charset="-122"/>
                <a:cs typeface="Arial Unicode MS" pitchFamily="34" charset="-122"/>
              </a:rPr>
              <a:t>Mindray</a:t>
            </a:r>
            <a:r>
              <a:rPr lang="en-US" altLang="zh-CN" sz="800" dirty="0">
                <a:ea typeface="Arial Unicode MS" pitchFamily="34" charset="-122"/>
                <a:cs typeface="Arial Unicode MS" pitchFamily="34" charset="-122"/>
              </a:rPr>
              <a:t> Confidential</a:t>
            </a:r>
          </a:p>
        </p:txBody>
      </p:sp>
      <p:sp>
        <p:nvSpPr>
          <p:cNvPr id="98315" name="Text Box 11"/>
          <p:cNvSpPr txBox="1">
            <a:spLocks noChangeArrowheads="1"/>
          </p:cNvSpPr>
          <p:nvPr/>
        </p:nvSpPr>
        <p:spPr bwMode="auto">
          <a:xfrm>
            <a:off x="330203" y="5984877"/>
            <a:ext cx="711200" cy="29051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fld id="{97717CAE-8A56-4A1E-9CCF-14BB7D98A060}" type="slidenum">
              <a:rPr lang="en-US" altLang="zh-CN" sz="1000" smtClean="0">
                <a:ea typeface="Arial Unicode MS" pitchFamily="34" charset="-122"/>
                <a:cs typeface="Arial Unicode MS" pitchFamily="34" charset="-122"/>
              </a:rPr>
              <a:pPr eaLnBrk="0" hangingPunct="0">
                <a:spcBef>
                  <a:spcPct val="70000"/>
                </a:spcBef>
                <a:buClr>
                  <a:srgbClr val="990000"/>
                </a:buClr>
                <a:buFont typeface="Wingdings" pitchFamily="2" charset="2"/>
                <a:buNone/>
                <a:defRPr/>
              </a:pPr>
              <a:t>‹#›</a:t>
            </a:fld>
            <a:endParaRPr lang="en-US" altLang="zh-CN" sz="1000" dirty="0">
              <a:ea typeface="Arial Unicode MS" pitchFamily="34" charset="-122"/>
              <a:cs typeface="Arial Unicode MS" pitchFamily="34" charset="-122"/>
            </a:endParaRPr>
          </a:p>
        </p:txBody>
      </p:sp>
      <p:sp>
        <p:nvSpPr>
          <p:cNvPr id="4102" name="Line 15"/>
          <p:cNvSpPr>
            <a:spLocks noChangeShapeType="1"/>
          </p:cNvSpPr>
          <p:nvPr/>
        </p:nvSpPr>
        <p:spPr bwMode="auto">
          <a:xfrm>
            <a:off x="314326" y="5961063"/>
            <a:ext cx="10856914"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pic>
        <p:nvPicPr>
          <p:cNvPr id="4103" name="Picture 11" descr="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358313" y="5999163"/>
            <a:ext cx="1781176"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105" r:id="rId1"/>
    <p:sldLayoutId id="2147486101" r:id="rId2"/>
    <p:sldLayoutId id="2147486100" r:id="rId3"/>
    <p:sldLayoutId id="2147486099" r:id="rId4"/>
    <p:sldLayoutId id="2147486098" r:id="rId5"/>
    <p:sldLayoutId id="2147486097" r:id="rId6"/>
    <p:sldLayoutId id="2147486096" r:id="rId7"/>
    <p:sldLayoutId id="2147486095" r:id="rId8"/>
    <p:sldLayoutId id="2147486094" r:id="rId9"/>
    <p:sldLayoutId id="2147486093" r:id="rId10"/>
    <p:sldLayoutId id="2147486092" r:id="rId11"/>
  </p:sldLayoutIdLst>
  <p:txStyles>
    <p:title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p:titleStyle>
    <p:bodyStyle>
      <a:lvl1pPr marL="342900" indent="-342900" algn="l" rtl="0" eaLnBrk="0" fontAlgn="base" hangingPunct="0">
        <a:lnSpc>
          <a:spcPct val="120000"/>
        </a:lnSpc>
        <a:spcBef>
          <a:spcPct val="0"/>
        </a:spcBef>
        <a:spcAft>
          <a:spcPct val="0"/>
        </a:spcAft>
        <a:buClr>
          <a:srgbClr val="C7000B"/>
        </a:buClr>
        <a:buFont typeface="Wingdings" pitchFamily="2" charset="2"/>
        <a:buChar char="l"/>
        <a:defRPr sz="2000">
          <a:solidFill>
            <a:srgbClr val="4D4D4D"/>
          </a:solidFill>
          <a:latin typeface="+mn-lt"/>
          <a:ea typeface="+mn-ea"/>
          <a:cs typeface="+mn-cs"/>
        </a:defRPr>
      </a:lvl1pPr>
      <a:lvl2pPr marL="742950" indent="-285750" algn="l" rtl="0" eaLnBrk="0" fontAlgn="base" hangingPunct="0">
        <a:lnSpc>
          <a:spcPct val="120000"/>
        </a:lnSpc>
        <a:spcBef>
          <a:spcPct val="0"/>
        </a:spcBef>
        <a:spcAft>
          <a:spcPct val="0"/>
        </a:spcAft>
        <a:buClr>
          <a:srgbClr val="C7000B"/>
        </a:buClr>
        <a:buFont typeface="Wingdings" pitchFamily="2" charset="2"/>
        <a:buChar char="l"/>
        <a:defRPr>
          <a:solidFill>
            <a:srgbClr val="4D4D4D"/>
          </a:solidFill>
          <a:latin typeface="+mn-lt"/>
          <a:ea typeface="+mn-ea"/>
        </a:defRPr>
      </a:lvl2pPr>
      <a:lvl3pPr marL="1143000" indent="-228600" algn="l" rtl="0" eaLnBrk="0" fontAlgn="base" hangingPunct="0">
        <a:lnSpc>
          <a:spcPct val="120000"/>
        </a:lnSpc>
        <a:spcBef>
          <a:spcPct val="0"/>
        </a:spcBef>
        <a:spcAft>
          <a:spcPct val="0"/>
        </a:spcAft>
        <a:buClr>
          <a:srgbClr val="C7000B"/>
        </a:buClr>
        <a:buFont typeface="Wingdings" pitchFamily="2" charset="2"/>
        <a:buChar char="l"/>
        <a:defRPr sz="1600">
          <a:solidFill>
            <a:srgbClr val="4D4D4D"/>
          </a:solidFill>
          <a:latin typeface="+mn-lt"/>
          <a:ea typeface="+mn-ea"/>
        </a:defRPr>
      </a:lvl3pPr>
      <a:lvl4pPr marL="1600200" indent="-228600" algn="l" rtl="0" eaLnBrk="0" fontAlgn="base" hangingPunct="0">
        <a:lnSpc>
          <a:spcPct val="120000"/>
        </a:lnSpc>
        <a:spcBef>
          <a:spcPct val="0"/>
        </a:spcBef>
        <a:spcAft>
          <a:spcPct val="0"/>
        </a:spcAft>
        <a:buClr>
          <a:srgbClr val="C7000B"/>
        </a:buClr>
        <a:buFont typeface="Wingdings" pitchFamily="2" charset="2"/>
        <a:buChar char="l"/>
        <a:defRPr sz="1400">
          <a:solidFill>
            <a:srgbClr val="4D4D4D"/>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宋体" charset="-122"/>
        </a:defRPr>
      </a:lvl5pPr>
      <a:lvl6pPr marL="2514600" indent="-228600" algn="l" rtl="0" fontAlgn="base">
        <a:spcBef>
          <a:spcPct val="20000"/>
        </a:spcBef>
        <a:spcAft>
          <a:spcPct val="0"/>
        </a:spcAft>
        <a:buChar char="»"/>
        <a:defRPr sz="2000">
          <a:solidFill>
            <a:schemeClr val="tx1"/>
          </a:solidFill>
          <a:latin typeface="+mn-lt"/>
          <a:ea typeface="宋体" charset="-122"/>
        </a:defRPr>
      </a:lvl6pPr>
      <a:lvl7pPr marL="2971800" indent="-228600" algn="l" rtl="0" fontAlgn="base">
        <a:spcBef>
          <a:spcPct val="20000"/>
        </a:spcBef>
        <a:spcAft>
          <a:spcPct val="0"/>
        </a:spcAft>
        <a:buChar char="»"/>
        <a:defRPr sz="2000">
          <a:solidFill>
            <a:schemeClr val="tx1"/>
          </a:solidFill>
          <a:latin typeface="+mn-lt"/>
          <a:ea typeface="宋体" charset="-122"/>
        </a:defRPr>
      </a:lvl7pPr>
      <a:lvl8pPr marL="3429000" indent="-228600" algn="l" rtl="0" fontAlgn="base">
        <a:spcBef>
          <a:spcPct val="20000"/>
        </a:spcBef>
        <a:spcAft>
          <a:spcPct val="0"/>
        </a:spcAft>
        <a:buChar char="»"/>
        <a:defRPr sz="2000">
          <a:solidFill>
            <a:schemeClr val="tx1"/>
          </a:solidFill>
          <a:latin typeface="+mn-lt"/>
          <a:ea typeface="宋体" charset="-122"/>
        </a:defRPr>
      </a:lvl8pPr>
      <a:lvl9pPr marL="3886200" indent="-228600" algn="l" rtl="0" fontAlgn="base">
        <a:spcBef>
          <a:spcPct val="20000"/>
        </a:spcBef>
        <a:spcAft>
          <a:spcPct val="0"/>
        </a:spcAft>
        <a:buChar char="»"/>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5.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2.emf"/><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9"/>
          <p:cNvSpPr>
            <a:spLocks noGrp="1" noChangeArrowheads="1"/>
          </p:cNvSpPr>
          <p:nvPr>
            <p:ph type="ctrTitle"/>
          </p:nvPr>
        </p:nvSpPr>
        <p:spPr>
          <a:xfrm>
            <a:off x="981869" y="610159"/>
            <a:ext cx="9558336" cy="2629928"/>
          </a:xfrm>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gn="ctr" eaLnBrk="1" hangingPunct="1">
              <a:lnSpc>
                <a:spcPct val="150000"/>
              </a:lnSpc>
            </a:pPr>
            <a:r>
              <a:rPr lang="zh-TW" altLang="en-US" sz="2800" dirty="0">
                <a:solidFill>
                  <a:schemeClr val="tx1"/>
                </a:solidFill>
                <a:latin typeface="宋体" panose="02010600030101010101" pitchFamily="2" charset="-122"/>
                <a:ea typeface="宋体" panose="02010600030101010101" pitchFamily="2" charset="-122"/>
              </a:rPr>
              <a:t>臨床證據品質評價</a:t>
            </a:r>
            <a:r>
              <a:rPr lang="zh-CN" altLang="en-US"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clinical evidence quality evaluation</a:t>
            </a:r>
            <a:r>
              <a:rPr lang="zh-CN" altLang="en-US"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b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br>
            <a:r>
              <a:rPr lang="zh-TW" altLang="en-US" sz="2800" dirty="0">
                <a:solidFill>
                  <a:schemeClr val="tx1"/>
                </a:solidFill>
                <a:latin typeface="宋体" panose="02010600030101010101" pitchFamily="2" charset="-122"/>
                <a:ea typeface="宋体" panose="02010600030101010101" pitchFamily="2" charset="-122"/>
              </a:rPr>
              <a:t>臨床證據分級</a:t>
            </a:r>
            <a:r>
              <a:rPr lang="zh-CN" altLang="en-US"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clinical evidence grading</a:t>
            </a:r>
            <a:r>
              <a:rPr lang="zh-CN" altLang="en-US"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br>
              <a:rPr lang="en-US" altLang="zh-CN"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br>
            <a:r>
              <a:rPr lang="zh-TW" altLang="en-US" sz="2800" dirty="0">
                <a:solidFill>
                  <a:schemeClr val="tx1"/>
                </a:solidFill>
                <a:latin typeface="宋体" panose="02010600030101010101" pitchFamily="2" charset="-122"/>
                <a:ea typeface="宋体" panose="02010600030101010101" pitchFamily="2" charset="-122"/>
              </a:rPr>
              <a:t>臨床證據推薦</a:t>
            </a:r>
            <a:r>
              <a:rPr lang="zh-CN" altLang="en-US"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clinical evidence recommendation</a:t>
            </a:r>
            <a:r>
              <a:rPr lang="zh-CN" altLang="en-US"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3900913680"/>
      </p:ext>
    </p:extLst>
  </p:cSld>
  <p:clrMapOvr>
    <a:masterClrMapping/>
  </p:clrMapOvr>
  <p:transition advTm="2219"/>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14583" y="38840"/>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TW" altLang="en-US" sz="1500" dirty="0">
                <a:ea typeface="楷体_GB2312" pitchFamily="49" charset="-122"/>
              </a:rPr>
              <a:t>臨床證據推薦與質量分級</a:t>
            </a:r>
            <a:endParaRPr lang="zh-CN" altLang="en-US" sz="1500" dirty="0">
              <a:ea typeface="楷体_GB2312" pitchFamily="49" charset="-122"/>
            </a:endParaRPr>
          </a:p>
        </p:txBody>
      </p:sp>
      <p:sp>
        <p:nvSpPr>
          <p:cNvPr id="9" name="矩形 3"/>
          <p:cNvSpPr>
            <a:spLocks noChangeArrowheads="1"/>
          </p:cNvSpPr>
          <p:nvPr/>
        </p:nvSpPr>
        <p:spPr bwMode="auto">
          <a:xfrm>
            <a:off x="18523" y="218354"/>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200" dirty="0"/>
              <a:t>臨床</a:t>
            </a:r>
            <a:r>
              <a:rPr lang="zh-TW" altLang="en-US" sz="1200" dirty="0"/>
              <a:t>證據質量</a:t>
            </a:r>
            <a:r>
              <a:rPr lang="zh-CN" altLang="en-US" sz="1200" dirty="0"/>
              <a:t>與</a:t>
            </a:r>
            <a:r>
              <a:rPr lang="zh-TW" altLang="en-US" sz="1200" dirty="0"/>
              <a:t>推薦強</a:t>
            </a:r>
            <a:r>
              <a:rPr lang="zh-CN" altLang="en-US" sz="1200" dirty="0"/>
              <a:t>度</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en-US" altLang="zh-CN" sz="900" i="1" dirty="0">
                <a:solidFill>
                  <a:srgbClr val="000000"/>
                </a:solidFill>
                <a:latin typeface="Times New Roman" pitchFamily="18" charset="0"/>
                <a:cs typeface="Times New Roman" pitchFamily="18" charset="0"/>
              </a:rPr>
              <a:t>The</a:t>
            </a:r>
            <a:r>
              <a:rPr lang="en-US" altLang="zh-CN" sz="900" dirty="0">
                <a:solidFill>
                  <a:srgbClr val="000000"/>
                </a:solidFill>
                <a:latin typeface="Times New Roman" pitchFamily="18" charset="0"/>
                <a:cs typeface="Times New Roman" pitchFamily="18" charset="0"/>
              </a:rPr>
              <a:t> </a:t>
            </a:r>
            <a:r>
              <a:rPr lang="en-US" altLang="zh-TW" sz="900" i="1" dirty="0">
                <a:solidFill>
                  <a:srgbClr val="000000"/>
                </a:solidFill>
                <a:latin typeface="Times New Roman" pitchFamily="18" charset="0"/>
                <a:cs typeface="Times New Roman" pitchFamily="18" charset="0"/>
              </a:rPr>
              <a:t>Grades of Recommendation</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Assessment</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Development and </a:t>
            </a:r>
            <a:r>
              <a:rPr lang="en-US" altLang="zh-TW" sz="900" i="1" dirty="0" err="1">
                <a:solidFill>
                  <a:srgbClr val="000000"/>
                </a:solidFill>
                <a:latin typeface="Times New Roman" pitchFamily="18" charset="0"/>
                <a:cs typeface="Times New Roman" pitchFamily="18" charset="0"/>
              </a:rPr>
              <a:t>Evaluation</a:t>
            </a:r>
            <a:r>
              <a:rPr lang="en-US" altLang="zh-TW" sz="900" dirty="0" err="1">
                <a:solidFill>
                  <a:srgbClr val="000000"/>
                </a:solidFill>
                <a:latin typeface="Times New Roman" pitchFamily="18" charset="0"/>
                <a:cs typeface="Times New Roman" pitchFamily="18" charset="0"/>
              </a:rPr>
              <a:t>,</a:t>
            </a:r>
            <a:r>
              <a:rPr lang="en-US" altLang="zh-TW" sz="900" i="1" dirty="0" err="1">
                <a:solidFill>
                  <a:srgbClr val="000000"/>
                </a:solidFill>
                <a:latin typeface="Times New Roman" pitchFamily="18" charset="0"/>
                <a:cs typeface="Times New Roman" pitchFamily="18" charset="0"/>
              </a:rPr>
              <a:t>GRADE</a:t>
            </a:r>
            <a:r>
              <a:rPr lang="en-US" altLang="zh-TW"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系統 </a:t>
            </a:r>
            <a:r>
              <a:rPr lang="en-US" altLang="zh-CN" sz="900" dirty="0">
                <a:solidFill>
                  <a:srgbClr val="000000"/>
                </a:solidFill>
                <a:latin typeface="Times New Roman" pitchFamily="18" charset="0"/>
                <a:cs typeface="Times New Roman" pitchFamily="18" charset="0"/>
              </a:rPr>
              <a:t>- </a:t>
            </a:r>
            <a:r>
              <a:rPr lang="zh-TW" altLang="en-US" sz="900" dirty="0">
                <a:solidFill>
                  <a:srgbClr val="000000"/>
                </a:solidFill>
                <a:latin typeface="Times New Roman" pitchFamily="18" charset="0"/>
                <a:cs typeface="Times New Roman" pitchFamily="18" charset="0"/>
              </a:rPr>
              <a:t>證據質量</a:t>
            </a:r>
            <a:r>
              <a:rPr lang="zh-CN" altLang="en-US" sz="900" dirty="0">
                <a:solidFill>
                  <a:srgbClr val="000000"/>
                </a:solidFill>
                <a:latin typeface="Times New Roman" pitchFamily="18" charset="0"/>
                <a:cs typeface="Times New Roman" pitchFamily="18" charset="0"/>
              </a:rPr>
              <a:t>降級 之 間接性</a:t>
            </a:r>
            <a:r>
              <a:rPr lang="en-US" altLang="zh-CN" sz="800" dirty="0">
                <a:solidFill>
                  <a:srgbClr val="000000"/>
                </a:solidFill>
                <a:latin typeface="Times New Roman" pitchFamily="18" charset="0"/>
                <a:cs typeface="Times New Roman" pitchFamily="18" charset="0"/>
              </a:rPr>
              <a:t>(</a:t>
            </a:r>
            <a:r>
              <a:rPr lang="en-US" altLang="zh-CN" sz="800" i="1" dirty="0">
                <a:solidFill>
                  <a:srgbClr val="000000"/>
                </a:solidFill>
                <a:latin typeface="Times New Roman" pitchFamily="18" charset="0"/>
                <a:cs typeface="Times New Roman" pitchFamily="18" charset="0"/>
              </a:rPr>
              <a:t>Indirectness</a:t>
            </a:r>
            <a:r>
              <a:rPr lang="en-US" altLang="zh-CN" sz="8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grpSp>
        <p:nvGrpSpPr>
          <p:cNvPr id="2" name="组合 1"/>
          <p:cNvGrpSpPr/>
          <p:nvPr/>
        </p:nvGrpSpPr>
        <p:grpSpPr>
          <a:xfrm>
            <a:off x="731520" y="648765"/>
            <a:ext cx="10140696" cy="5101397"/>
            <a:chOff x="731520" y="667053"/>
            <a:chExt cx="10140696" cy="5101397"/>
          </a:xfrm>
        </p:grpSpPr>
        <p:sp>
          <p:nvSpPr>
            <p:cNvPr id="14" name="矩形 13"/>
            <p:cNvSpPr/>
            <p:nvPr/>
          </p:nvSpPr>
          <p:spPr>
            <a:xfrm>
              <a:off x="731520" y="667053"/>
              <a:ext cx="10140696" cy="2123658"/>
            </a:xfrm>
            <a:prstGeom prst="rect">
              <a:avLst/>
            </a:prstGeom>
          </p:spPr>
          <p:txBody>
            <a:bodyPr wrap="square">
              <a:spAutoFit/>
            </a:bodyPr>
            <a:lstStyle/>
            <a:p>
              <a:pPr>
                <a:lnSpc>
                  <a:spcPct val="150000"/>
                </a:lnSpc>
              </a:pPr>
              <a:r>
                <a:rPr lang="zh-TW" altLang="en-US" sz="1100" dirty="0">
                  <a:latin typeface="Times New Roman" pitchFamily="18" charset="0"/>
                  <a:cs typeface="Times New Roman" pitchFamily="18" charset="0"/>
                </a:rPr>
                <a:t>        有直接證據時對結果將會更有把握，直接證據是指將關注的幹預措施在關注的患者人群中實施並測量患者重要結局的研究，但當人群、幹預措施或結局不同於所關注的物件時，會考慮間接性，導致證據降級的間接性來源歸納起來主要有以下幾種：</a:t>
              </a:r>
            </a:p>
            <a:p>
              <a:pPr>
                <a:lnSpc>
                  <a:spcPct val="150000"/>
                </a:lnSpc>
              </a:pPr>
              <a:r>
                <a:rPr lang="zh-TW" altLang="en-US" sz="1100" dirty="0">
                  <a:latin typeface="Times New Roman" pitchFamily="18" charset="0"/>
                  <a:cs typeface="Times New Roman" pitchFamily="18" charset="0"/>
                </a:rPr>
                <a:t>        第一，患者可能與我們關注的患者不同（適用性一詞常用於這類間接性）；</a:t>
              </a:r>
            </a:p>
            <a:p>
              <a:pPr>
                <a:lnSpc>
                  <a:spcPct val="150000"/>
                </a:lnSpc>
              </a:pPr>
              <a:r>
                <a:rPr lang="zh-TW" altLang="en-US" sz="1100" dirty="0">
                  <a:latin typeface="Times New Roman" pitchFamily="18" charset="0"/>
                  <a:cs typeface="Times New Roman" pitchFamily="18" charset="0"/>
                </a:rPr>
                <a:t>        第二，所研究的幹預措施可能與我們關注的幹預措施不同，有關患者和幹預措施間接性的決策取決於對生物或社會因素差異是否大到可能使效應尺度出現預期的較大差異的考慮；</a:t>
              </a:r>
            </a:p>
            <a:p>
              <a:pPr>
                <a:lnSpc>
                  <a:spcPct val="150000"/>
                </a:lnSpc>
              </a:pPr>
              <a:r>
                <a:rPr lang="zh-TW" altLang="en-US" sz="1100" dirty="0">
                  <a:latin typeface="Times New Roman" pitchFamily="18" charset="0"/>
                  <a:cs typeface="Times New Roman" pitchFamily="18" charset="0"/>
                </a:rPr>
                <a:t>        第三，結果可能有別於最初設定的結局指標，如基於替代指標的變化反映患者重要結局變化這一假設，進行測量本身不重要的替代指標並據此作為研究依據；</a:t>
              </a:r>
            </a:p>
            <a:p>
              <a:pPr>
                <a:lnSpc>
                  <a:spcPct val="150000"/>
                </a:lnSpc>
              </a:pPr>
              <a:r>
                <a:rPr lang="zh-TW" altLang="en-US" sz="1100" dirty="0">
                  <a:latin typeface="Times New Roman" pitchFamily="18" charset="0"/>
                  <a:cs typeface="Times New Roman" pitchFamily="18" charset="0"/>
                </a:rPr>
                <a:t>        第四類間接性指發生於臨床醫生必須在未經直接比較的兩種幹預措施間做出選擇時；這種情況下比較治療方案需要特定的統計方法，並根據患者人群、聯合幹預措施、結局測量指標及備選幹預措施試驗方法的差異程度，將證據級別降低</a:t>
              </a:r>
              <a:r>
                <a:rPr lang="en-US" altLang="zh-TW" sz="1100" dirty="0">
                  <a:latin typeface="Times New Roman" pitchFamily="18" charset="0"/>
                  <a:cs typeface="Times New Roman" pitchFamily="18" charset="0"/>
                </a:rPr>
                <a:t>1</a:t>
              </a:r>
              <a:r>
                <a:rPr lang="zh-TW" altLang="en-US" sz="1100" dirty="0">
                  <a:latin typeface="Times New Roman" pitchFamily="18" charset="0"/>
                  <a:cs typeface="Times New Roman" pitchFamily="18" charset="0"/>
                </a:rPr>
                <a:t>或</a:t>
              </a:r>
              <a:r>
                <a:rPr lang="en-US" altLang="zh-TW" sz="1100" dirty="0">
                  <a:latin typeface="Times New Roman" pitchFamily="18" charset="0"/>
                  <a:cs typeface="Times New Roman" pitchFamily="18" charset="0"/>
                </a:rPr>
                <a:t>2</a:t>
              </a:r>
              <a:r>
                <a:rPr lang="zh-TW" altLang="en-US" sz="1100" dirty="0">
                  <a:latin typeface="Times New Roman" pitchFamily="18" charset="0"/>
                  <a:cs typeface="Times New Roman" pitchFamily="18" charset="0"/>
                </a:rPr>
                <a:t>級；</a:t>
              </a:r>
            </a:p>
          </p:txBody>
        </p:sp>
        <p:sp>
          <p:nvSpPr>
            <p:cNvPr id="7" name="矩形 6"/>
            <p:cNvSpPr/>
            <p:nvPr/>
          </p:nvSpPr>
          <p:spPr>
            <a:xfrm>
              <a:off x="731520" y="2790711"/>
              <a:ext cx="10140696" cy="314125"/>
            </a:xfrm>
            <a:prstGeom prst="rect">
              <a:avLst/>
            </a:prstGeom>
          </p:spPr>
          <p:txBody>
            <a:bodyPr wrap="square">
              <a:spAutoFit/>
            </a:bodyPr>
            <a:lstStyle/>
            <a:p>
              <a:pPr>
                <a:lnSpc>
                  <a:spcPct val="150000"/>
                </a:lnSpc>
              </a:pPr>
              <a:r>
                <a:rPr lang="zh-CN" altLang="en-US" sz="1100" dirty="0">
                  <a:latin typeface="Times New Roman" pitchFamily="18" charset="0"/>
                  <a:cs typeface="Times New Roman" pitchFamily="18" charset="0"/>
                </a:rPr>
                <a:t>        當相關研究與指南或系統評價中所考慮的人群、幹預措施或測量結局存在較大差異時，證據品質（我們對效應估計值的把握度）可能降低；</a:t>
              </a:r>
              <a:endParaRPr lang="zh-TW" altLang="en-US" sz="1100" dirty="0">
                <a:latin typeface="Times New Roman" pitchFamily="18" charset="0"/>
                <a:cs typeface="Times New Roman" pitchFamily="18" charset="0"/>
              </a:endParaRPr>
            </a:p>
          </p:txBody>
        </p:sp>
        <p:sp>
          <p:nvSpPr>
            <p:cNvPr id="13" name="矩形 12"/>
            <p:cNvSpPr/>
            <p:nvPr/>
          </p:nvSpPr>
          <p:spPr>
            <a:xfrm>
              <a:off x="731520" y="3136960"/>
              <a:ext cx="10140696" cy="2631490"/>
            </a:xfrm>
            <a:prstGeom prst="rect">
              <a:avLst/>
            </a:prstGeom>
          </p:spPr>
          <p:txBody>
            <a:bodyPr wrap="square">
              <a:spAutoFit/>
            </a:bodyPr>
            <a:lstStyle/>
            <a:p>
              <a:pPr>
                <a:lnSpc>
                  <a:spcPct val="150000"/>
                </a:lnSpc>
              </a:pPr>
              <a:r>
                <a:rPr lang="zh-CN" altLang="en-US"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檢查準確性是患者重要結局的替代指標，通常臨床醫生考慮診斷性試驗時，主要關注準確性（敏感度和特異度），即試驗判定患者是否患有某種疾病的能力，但其基本假設基於：檢查手段是否會對患者重要結局指標產生顯著影響，評價診斷策略（除個別據稱具有極高準確度的新方案外）的最好方法是隨機對照試驗，即研究人員將患者隨機分為試驗組和對照組，分別測量病死率、發病率、體征和生存品質，當對比不同診斷策略對患者重要結局指標影響的診斷幹預研究（最理想的是隨機對照試驗當然也包括觀察性研究）時，若找不到這樣的研究，指南小組則會側重於檢查準確性研究，並推斷其可能對患者重要結局指標的影響，若要從有關準確度的資料來推測診斷性試驗或策略可以改善患者的重要結局，需要有能有效治療該疾病的方法，或者即使沒有有效治療的方法，若某診斷試驗能減少檢查帶來的不良反應或焦慮，或通過提供良好的預後資訊從而改善患者的健康狀況，這種試驗也是有益的，例如對無法治癒的亨廷頓舞蹈病，基因檢測能提供兩個結果，一是患者得到不再發病的安慰，另一個是對疾病進一步發展能夠提前計畫，這種提前計畫的能力類似於有效治療，其益處需能與早期獲得診斷的弊端相抵消，</a:t>
              </a:r>
              <a:r>
                <a:rPr lang="en-US" altLang="zh-TW" sz="1100" i="1" dirty="0">
                  <a:latin typeface="Times New Roman" pitchFamily="18" charset="0"/>
                  <a:cs typeface="Times New Roman" pitchFamily="18" charset="0"/>
                </a:rPr>
                <a:t>GRADE</a:t>
              </a:r>
              <a:r>
                <a:rPr lang="zh-TW" altLang="en-US" sz="1100" dirty="0">
                  <a:latin typeface="Times New Roman" pitchFamily="18" charset="0"/>
                  <a:cs typeface="Times New Roman" pitchFamily="18" charset="0"/>
                </a:rPr>
                <a:t>證據品質的四個級別表示在評價診斷性試驗或方案對患者重要結局指標影響時的可信度，比較不同診斷方法的隨機試驗為推薦意見提供了理想的研究設計，儘管如此，</a:t>
              </a:r>
              <a:r>
                <a:rPr lang="en-US" altLang="zh-TW" sz="1100" i="1" dirty="0">
                  <a:latin typeface="Times New Roman" pitchFamily="18" charset="0"/>
                  <a:cs typeface="Times New Roman" pitchFamily="18" charset="0"/>
                </a:rPr>
                <a:t>GRADE</a:t>
              </a:r>
              <a:r>
                <a:rPr lang="zh-TW" altLang="en-US" sz="1100" dirty="0">
                  <a:latin typeface="Times New Roman" pitchFamily="18" charset="0"/>
                  <a:cs typeface="Times New Roman" pitchFamily="18" charset="0"/>
                </a:rPr>
                <a:t>系統中，對於診斷性試驗，有效的檢查準確性研究同樣被認為是高品質證據，但在對患者重要結局指標的影響上，這類研究常有局限性，且常被作為低品質間接證據；</a:t>
              </a:r>
            </a:p>
          </p:txBody>
        </p:sp>
      </p:grpSp>
    </p:spTree>
    <p:extLst>
      <p:ext uri="{BB962C8B-B14F-4D97-AF65-F5344CB8AC3E}">
        <p14:creationId xmlns:p14="http://schemas.microsoft.com/office/powerpoint/2010/main" val="1724478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5439" y="1140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TW" altLang="en-US" sz="1500" dirty="0">
                <a:ea typeface="楷体_GB2312" pitchFamily="49" charset="-122"/>
              </a:rPr>
              <a:t>臨床證據推薦與質量分級</a:t>
            </a:r>
            <a:endParaRPr lang="zh-CN" altLang="en-US" sz="1500" dirty="0">
              <a:ea typeface="楷体_GB2312" pitchFamily="49" charset="-122"/>
            </a:endParaRPr>
          </a:p>
        </p:txBody>
      </p:sp>
      <p:sp>
        <p:nvSpPr>
          <p:cNvPr id="9" name="矩形 3"/>
          <p:cNvSpPr>
            <a:spLocks noChangeArrowheads="1"/>
          </p:cNvSpPr>
          <p:nvPr/>
        </p:nvSpPr>
        <p:spPr bwMode="auto">
          <a:xfrm>
            <a:off x="9379" y="19092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200" dirty="0"/>
              <a:t>臨床</a:t>
            </a:r>
            <a:r>
              <a:rPr lang="zh-TW" altLang="en-US" sz="1200" dirty="0"/>
              <a:t>證據質量</a:t>
            </a:r>
            <a:r>
              <a:rPr lang="zh-CN" altLang="en-US" sz="1200" dirty="0"/>
              <a:t>與</a:t>
            </a:r>
            <a:r>
              <a:rPr lang="zh-TW" altLang="en-US" sz="1200" dirty="0"/>
              <a:t>推薦強</a:t>
            </a:r>
            <a:r>
              <a:rPr lang="zh-CN" altLang="en-US" sz="1200" dirty="0"/>
              <a:t>度</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en-US" altLang="zh-CN" sz="900" i="1" dirty="0">
                <a:solidFill>
                  <a:srgbClr val="000000"/>
                </a:solidFill>
                <a:latin typeface="Times New Roman" pitchFamily="18" charset="0"/>
                <a:cs typeface="Times New Roman" pitchFamily="18" charset="0"/>
              </a:rPr>
              <a:t>The</a:t>
            </a:r>
            <a:r>
              <a:rPr lang="en-US" altLang="zh-CN" sz="900" dirty="0">
                <a:solidFill>
                  <a:srgbClr val="000000"/>
                </a:solidFill>
                <a:latin typeface="Times New Roman" pitchFamily="18" charset="0"/>
                <a:cs typeface="Times New Roman" pitchFamily="18" charset="0"/>
              </a:rPr>
              <a:t> </a:t>
            </a:r>
            <a:r>
              <a:rPr lang="en-US" altLang="zh-TW" sz="900" i="1" dirty="0">
                <a:solidFill>
                  <a:srgbClr val="000000"/>
                </a:solidFill>
                <a:latin typeface="Times New Roman" pitchFamily="18" charset="0"/>
                <a:cs typeface="Times New Roman" pitchFamily="18" charset="0"/>
              </a:rPr>
              <a:t>Grades of Recommendation</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Assessment</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Development and </a:t>
            </a:r>
            <a:r>
              <a:rPr lang="en-US" altLang="zh-TW" sz="900" i="1" dirty="0" err="1">
                <a:solidFill>
                  <a:srgbClr val="000000"/>
                </a:solidFill>
                <a:latin typeface="Times New Roman" pitchFamily="18" charset="0"/>
                <a:cs typeface="Times New Roman" pitchFamily="18" charset="0"/>
              </a:rPr>
              <a:t>Evaluation</a:t>
            </a:r>
            <a:r>
              <a:rPr lang="en-US" altLang="zh-TW" sz="900" dirty="0" err="1">
                <a:solidFill>
                  <a:srgbClr val="000000"/>
                </a:solidFill>
                <a:latin typeface="Times New Roman" pitchFamily="18" charset="0"/>
                <a:cs typeface="Times New Roman" pitchFamily="18" charset="0"/>
              </a:rPr>
              <a:t>,</a:t>
            </a:r>
            <a:r>
              <a:rPr lang="en-US" altLang="zh-TW" sz="900" i="1" dirty="0" err="1">
                <a:solidFill>
                  <a:srgbClr val="000000"/>
                </a:solidFill>
                <a:latin typeface="Times New Roman" pitchFamily="18" charset="0"/>
                <a:cs typeface="Times New Roman" pitchFamily="18" charset="0"/>
              </a:rPr>
              <a:t>GRADE</a:t>
            </a:r>
            <a:r>
              <a:rPr lang="en-US" altLang="zh-TW"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系統 </a:t>
            </a:r>
            <a:r>
              <a:rPr lang="en-US" altLang="zh-CN" sz="900" dirty="0">
                <a:solidFill>
                  <a:srgbClr val="000000"/>
                </a:solidFill>
                <a:latin typeface="Times New Roman" pitchFamily="18" charset="0"/>
                <a:cs typeface="Times New Roman" pitchFamily="18" charset="0"/>
              </a:rPr>
              <a:t>- </a:t>
            </a:r>
            <a:r>
              <a:rPr lang="zh-TW" altLang="en-US" sz="900" dirty="0">
                <a:solidFill>
                  <a:srgbClr val="000000"/>
                </a:solidFill>
                <a:latin typeface="Times New Roman" pitchFamily="18" charset="0"/>
                <a:cs typeface="Times New Roman" pitchFamily="18" charset="0"/>
              </a:rPr>
              <a:t>證據質量</a:t>
            </a:r>
            <a:r>
              <a:rPr lang="zh-CN" altLang="en-US" sz="900" dirty="0">
                <a:solidFill>
                  <a:srgbClr val="000000"/>
                </a:solidFill>
                <a:latin typeface="Times New Roman" pitchFamily="18" charset="0"/>
                <a:cs typeface="Times New Roman" pitchFamily="18" charset="0"/>
              </a:rPr>
              <a:t>降級 之 間接性</a:t>
            </a:r>
            <a:r>
              <a:rPr lang="en-US" altLang="zh-CN" sz="800" dirty="0">
                <a:solidFill>
                  <a:srgbClr val="000000"/>
                </a:solidFill>
                <a:latin typeface="Times New Roman" pitchFamily="18" charset="0"/>
                <a:cs typeface="Times New Roman" pitchFamily="18" charset="0"/>
              </a:rPr>
              <a:t>(</a:t>
            </a:r>
            <a:r>
              <a:rPr lang="en-US" altLang="zh-CN" sz="800" i="1" dirty="0">
                <a:solidFill>
                  <a:srgbClr val="000000"/>
                </a:solidFill>
                <a:latin typeface="Times New Roman" pitchFamily="18" charset="0"/>
                <a:cs typeface="Times New Roman" pitchFamily="18" charset="0"/>
              </a:rPr>
              <a:t>Indirectness</a:t>
            </a:r>
            <a:r>
              <a:rPr lang="en-US" altLang="zh-CN" sz="8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grpSp>
        <p:nvGrpSpPr>
          <p:cNvPr id="3" name="组合 2"/>
          <p:cNvGrpSpPr/>
          <p:nvPr/>
        </p:nvGrpSpPr>
        <p:grpSpPr>
          <a:xfrm>
            <a:off x="1179576" y="520396"/>
            <a:ext cx="9308592" cy="5292241"/>
            <a:chOff x="1179576" y="520396"/>
            <a:chExt cx="9308592" cy="5292241"/>
          </a:xfrm>
        </p:grpSpPr>
        <p:pic>
          <p:nvPicPr>
            <p:cNvPr id="47514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3895" y="4296460"/>
              <a:ext cx="8686801" cy="1516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1179576" y="520396"/>
              <a:ext cx="9308592" cy="1869743"/>
            </a:xfrm>
            <a:prstGeom prst="rect">
              <a:avLst/>
            </a:prstGeom>
          </p:spPr>
          <p:txBody>
            <a:bodyPr wrap="square">
              <a:spAutoFit/>
            </a:bodyPr>
            <a:lstStyle/>
            <a:p>
              <a:pPr>
                <a:lnSpc>
                  <a:spcPct val="150000"/>
                </a:lnSpc>
              </a:pPr>
              <a:r>
                <a:rPr lang="zh-TW" altLang="en-US" sz="1100" dirty="0">
                  <a:latin typeface="Times New Roman" pitchFamily="18" charset="0"/>
                  <a:cs typeface="Times New Roman" pitchFamily="18" charset="0"/>
                </a:rPr>
                <a:t>        人群差異（適用性）：</a:t>
              </a:r>
              <a:endParaRPr lang="en-US" altLang="zh-TW" sz="1100" dirty="0">
                <a:latin typeface="Times New Roman" pitchFamily="18" charset="0"/>
                <a:cs typeface="Times New Roman" pitchFamily="18" charset="0"/>
              </a:endParaRPr>
            </a:p>
            <a:p>
              <a:pPr>
                <a:lnSpc>
                  <a:spcPct val="150000"/>
                </a:lnSpc>
              </a:pPr>
              <a:r>
                <a:rPr lang="zh-TW" altLang="en-US" sz="1100" dirty="0">
                  <a:latin typeface="Times New Roman" pitchFamily="18" charset="0"/>
                  <a:cs typeface="Times New Roman" pitchFamily="18" charset="0"/>
                </a:rPr>
                <a:t>        第一種類型的間接性包括所關注人群與參與相關研究人群間的差異，如某系統評價可能根據已知的某藥對兒童和成人不同的作用機理，在沒有找到對兒童試驗該藥物的研究時，可能根據對兒童的這一間接證據推論該藥對兒童的效果不如對成人明確；通常不應因人群差異性而降低證據級別，除非有強力理由認為所關注人群與受試人群的生物學差異大到足以使效應尺度</a:t>
              </a:r>
              <a:r>
                <a:rPr lang="en-US" altLang="zh-TW" sz="1100" dirty="0">
                  <a:latin typeface="Times New Roman" pitchFamily="18" charset="0"/>
                  <a:cs typeface="Times New Roman" pitchFamily="18" charset="0"/>
                </a:rPr>
                <a:t>(</a:t>
              </a:r>
              <a:r>
                <a:rPr lang="en-US" altLang="zh-TW" sz="1100" i="1" dirty="0">
                  <a:latin typeface="Times New Roman" pitchFamily="18" charset="0"/>
                  <a:cs typeface="Times New Roman" pitchFamily="18" charset="0"/>
                </a:rPr>
                <a:t>RR</a:t>
              </a:r>
              <a:r>
                <a:rPr lang="en-US" altLang="zh-TW"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明顯不同，對於不同研究人群間多數情況下並不會產生很大的極端差異，但有時唯一的療效證據來自動物研究，如大鼠或靈長類動物，通常這時會因間接性而將該證據降低</a:t>
              </a:r>
              <a:r>
                <a:rPr lang="en-US" altLang="zh-TW" sz="1100" dirty="0">
                  <a:latin typeface="Times New Roman" pitchFamily="18" charset="0"/>
                  <a:cs typeface="Times New Roman" pitchFamily="18" charset="0"/>
                </a:rPr>
                <a:t>2</a:t>
              </a:r>
              <a:r>
                <a:rPr lang="zh-TW" altLang="en-US" sz="1100" dirty="0">
                  <a:latin typeface="Times New Roman" pitchFamily="18" charset="0"/>
                  <a:cs typeface="Times New Roman" pitchFamily="18" charset="0"/>
                </a:rPr>
                <a:t>級，但對於藥物毒性的研究，儘管用來自動物研究的毒性資料預示人體毒性不一定可靠，但動物毒性證據可能會提供重要提示，其它類型的非人體研究，如有關細菌對抗菌劑（如耐甲氧西林的金黃色葡萄球菌</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MRSA</a:t>
              </a:r>
              <a:r>
                <a:rPr lang="en-US" altLang="zh-TW" sz="10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的產生）耐藥類型變化的實驗室證據，通常會成為高品質證據；</a:t>
              </a:r>
            </a:p>
          </p:txBody>
        </p:sp>
        <p:sp>
          <p:nvSpPr>
            <p:cNvPr id="10" name="矩形 9"/>
            <p:cNvSpPr/>
            <p:nvPr/>
          </p:nvSpPr>
          <p:spPr>
            <a:xfrm>
              <a:off x="1179576" y="2390139"/>
              <a:ext cx="9308592" cy="1869743"/>
            </a:xfrm>
            <a:prstGeom prst="rect">
              <a:avLst/>
            </a:prstGeom>
          </p:spPr>
          <p:txBody>
            <a:bodyPr wrap="square">
              <a:spAutoFit/>
            </a:bodyPr>
            <a:lstStyle/>
            <a:p>
              <a:pPr>
                <a:lnSpc>
                  <a:spcPct val="150000"/>
                </a:lnSpc>
              </a:pPr>
              <a:r>
                <a:rPr lang="zh-TW" altLang="en-US" sz="1100" dirty="0">
                  <a:latin typeface="Times New Roman" pitchFamily="18" charset="0"/>
                  <a:cs typeface="Times New Roman" pitchFamily="18" charset="0"/>
                </a:rPr>
                <a:t>        幹預措施的差異（適用性）：</a:t>
              </a:r>
              <a:endParaRPr lang="en-US" altLang="zh-TW" sz="1100" dirty="0">
                <a:latin typeface="Times New Roman" pitchFamily="18" charset="0"/>
                <a:cs typeface="Times New Roman" pitchFamily="18" charset="0"/>
              </a:endParaRPr>
            </a:p>
            <a:p>
              <a:pPr>
                <a:lnSpc>
                  <a:spcPct val="150000"/>
                </a:lnSpc>
              </a:pPr>
              <a:r>
                <a:rPr lang="zh-TW" altLang="en-US" sz="1100" dirty="0">
                  <a:latin typeface="Times New Roman" pitchFamily="18" charset="0"/>
                  <a:cs typeface="Times New Roman" pitchFamily="18" charset="0"/>
                </a:rPr>
                <a:t>        如同界定人群那樣，系統評價員將需要在納入標準中清楚地說明所關注的幹預措施以確保只有直接相關的研究合符標準，但是當無法滿足此條件時，例如同一手術過程由專科醫生施行與由社區普通外科醫生施行的效果不同，當沒有找到檢驗在社區醫院開展該過程的研究時，可能會推斷社區普通外科醫生施行的效果與專科醫生不同；另外一個關於診斷的例子是有關直腸鏡檢篩查直腸癌價值的指南，但是作為替代試驗大便隱血檢查的隨機對照試驗</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RCTs</a:t>
              </a:r>
              <a:r>
                <a:rPr lang="en-US" altLang="zh-TW" sz="10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顯示接受相關幹預人群的直腸癌死亡率也降低，這種情況下證據級別是否需要降低則值得討論；其他複雜幹預措施也如此，如康復項目、公共衛生幹預措施等，不同實施環境可能會有重大差異，這種差異可能削弱結論的適用性，但是目標人群、幹預措施與研究中的人群、幹預措施完全一致的情況極少發生且常常不必要，只有當認為差異足以能導致結果不同時，才考慮降低證據級別；</a:t>
              </a:r>
            </a:p>
          </p:txBody>
        </p:sp>
      </p:grpSp>
    </p:spTree>
    <p:extLst>
      <p:ext uri="{BB962C8B-B14F-4D97-AF65-F5344CB8AC3E}">
        <p14:creationId xmlns:p14="http://schemas.microsoft.com/office/powerpoint/2010/main" val="4091259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5439" y="1140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TW" altLang="en-US" sz="1500" dirty="0">
                <a:ea typeface="楷体_GB2312" pitchFamily="49" charset="-122"/>
              </a:rPr>
              <a:t>臨床證據推薦與質量分級</a:t>
            </a:r>
            <a:endParaRPr lang="zh-CN" altLang="en-US" sz="1500" dirty="0">
              <a:ea typeface="楷体_GB2312" pitchFamily="49" charset="-122"/>
            </a:endParaRPr>
          </a:p>
        </p:txBody>
      </p:sp>
      <p:sp>
        <p:nvSpPr>
          <p:cNvPr id="9" name="矩形 3"/>
          <p:cNvSpPr>
            <a:spLocks noChangeArrowheads="1"/>
          </p:cNvSpPr>
          <p:nvPr/>
        </p:nvSpPr>
        <p:spPr bwMode="auto">
          <a:xfrm>
            <a:off x="9379" y="19092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200" dirty="0"/>
              <a:t>臨床</a:t>
            </a:r>
            <a:r>
              <a:rPr lang="zh-TW" altLang="en-US" sz="1200" dirty="0"/>
              <a:t>證據質量</a:t>
            </a:r>
            <a:r>
              <a:rPr lang="zh-CN" altLang="en-US" sz="1200" dirty="0"/>
              <a:t>與</a:t>
            </a:r>
            <a:r>
              <a:rPr lang="zh-TW" altLang="en-US" sz="1200" dirty="0"/>
              <a:t>推薦強</a:t>
            </a:r>
            <a:r>
              <a:rPr lang="zh-CN" altLang="en-US" sz="1200" dirty="0"/>
              <a:t>度</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en-US" altLang="zh-CN" sz="900" i="1" dirty="0">
                <a:solidFill>
                  <a:srgbClr val="000000"/>
                </a:solidFill>
                <a:latin typeface="Times New Roman" pitchFamily="18" charset="0"/>
                <a:cs typeface="Times New Roman" pitchFamily="18" charset="0"/>
              </a:rPr>
              <a:t>The</a:t>
            </a:r>
            <a:r>
              <a:rPr lang="en-US" altLang="zh-CN" sz="900" dirty="0">
                <a:solidFill>
                  <a:srgbClr val="000000"/>
                </a:solidFill>
                <a:latin typeface="Times New Roman" pitchFamily="18" charset="0"/>
                <a:cs typeface="Times New Roman" pitchFamily="18" charset="0"/>
              </a:rPr>
              <a:t> </a:t>
            </a:r>
            <a:r>
              <a:rPr lang="en-US" altLang="zh-TW" sz="900" i="1" dirty="0">
                <a:solidFill>
                  <a:srgbClr val="000000"/>
                </a:solidFill>
                <a:latin typeface="Times New Roman" pitchFamily="18" charset="0"/>
                <a:cs typeface="Times New Roman" pitchFamily="18" charset="0"/>
              </a:rPr>
              <a:t>Grades of Recommendation</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Assessment</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Development and </a:t>
            </a:r>
            <a:r>
              <a:rPr lang="en-US" altLang="zh-TW" sz="900" i="1" dirty="0" err="1">
                <a:solidFill>
                  <a:srgbClr val="000000"/>
                </a:solidFill>
                <a:latin typeface="Times New Roman" pitchFamily="18" charset="0"/>
                <a:cs typeface="Times New Roman" pitchFamily="18" charset="0"/>
              </a:rPr>
              <a:t>Evaluation</a:t>
            </a:r>
            <a:r>
              <a:rPr lang="en-US" altLang="zh-TW" sz="900" dirty="0" err="1">
                <a:solidFill>
                  <a:srgbClr val="000000"/>
                </a:solidFill>
                <a:latin typeface="Times New Roman" pitchFamily="18" charset="0"/>
                <a:cs typeface="Times New Roman" pitchFamily="18" charset="0"/>
              </a:rPr>
              <a:t>,</a:t>
            </a:r>
            <a:r>
              <a:rPr lang="en-US" altLang="zh-TW" sz="900" i="1" dirty="0" err="1">
                <a:solidFill>
                  <a:srgbClr val="000000"/>
                </a:solidFill>
                <a:latin typeface="Times New Roman" pitchFamily="18" charset="0"/>
                <a:cs typeface="Times New Roman" pitchFamily="18" charset="0"/>
              </a:rPr>
              <a:t>GRADE</a:t>
            </a:r>
            <a:r>
              <a:rPr lang="en-US" altLang="zh-TW"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系統 </a:t>
            </a:r>
            <a:r>
              <a:rPr lang="en-US" altLang="zh-CN" sz="900" dirty="0">
                <a:solidFill>
                  <a:srgbClr val="000000"/>
                </a:solidFill>
                <a:latin typeface="Times New Roman" pitchFamily="18" charset="0"/>
                <a:cs typeface="Times New Roman" pitchFamily="18" charset="0"/>
              </a:rPr>
              <a:t>- </a:t>
            </a:r>
            <a:r>
              <a:rPr lang="zh-TW" altLang="en-US" sz="900" dirty="0">
                <a:solidFill>
                  <a:srgbClr val="000000"/>
                </a:solidFill>
                <a:latin typeface="Times New Roman" pitchFamily="18" charset="0"/>
                <a:cs typeface="Times New Roman" pitchFamily="18" charset="0"/>
              </a:rPr>
              <a:t>證據質量</a:t>
            </a:r>
            <a:r>
              <a:rPr lang="zh-CN" altLang="en-US" sz="900" dirty="0">
                <a:solidFill>
                  <a:srgbClr val="000000"/>
                </a:solidFill>
                <a:latin typeface="Times New Roman" pitchFamily="18" charset="0"/>
                <a:cs typeface="Times New Roman" pitchFamily="18" charset="0"/>
              </a:rPr>
              <a:t>降級 之 間接性</a:t>
            </a:r>
            <a:r>
              <a:rPr lang="en-US" altLang="zh-CN" sz="800" dirty="0">
                <a:solidFill>
                  <a:srgbClr val="000000"/>
                </a:solidFill>
                <a:latin typeface="Times New Roman" pitchFamily="18" charset="0"/>
                <a:cs typeface="Times New Roman" pitchFamily="18" charset="0"/>
              </a:rPr>
              <a:t>(</a:t>
            </a:r>
            <a:r>
              <a:rPr lang="en-US" altLang="zh-CN" sz="800" i="1" dirty="0">
                <a:solidFill>
                  <a:srgbClr val="000000"/>
                </a:solidFill>
                <a:latin typeface="Times New Roman" pitchFamily="18" charset="0"/>
                <a:cs typeface="Times New Roman" pitchFamily="18" charset="0"/>
              </a:rPr>
              <a:t>Indirectness</a:t>
            </a:r>
            <a:r>
              <a:rPr lang="en-US" altLang="zh-CN" sz="8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grpSp>
        <p:nvGrpSpPr>
          <p:cNvPr id="3" name="组合 2"/>
          <p:cNvGrpSpPr/>
          <p:nvPr/>
        </p:nvGrpSpPr>
        <p:grpSpPr>
          <a:xfrm>
            <a:off x="420624" y="472694"/>
            <a:ext cx="10753344" cy="5265966"/>
            <a:chOff x="420624" y="472694"/>
            <a:chExt cx="10753344" cy="5265966"/>
          </a:xfrm>
        </p:grpSpPr>
        <p:pic>
          <p:nvPicPr>
            <p:cNvPr id="47411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4527" y="4280118"/>
              <a:ext cx="4202148" cy="105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411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4127" y="3835540"/>
              <a:ext cx="4654297" cy="1903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矩形 11"/>
            <p:cNvSpPr/>
            <p:nvPr/>
          </p:nvSpPr>
          <p:spPr>
            <a:xfrm>
              <a:off x="420624" y="472694"/>
              <a:ext cx="10753344" cy="3362844"/>
            </a:xfrm>
            <a:prstGeom prst="rect">
              <a:avLst/>
            </a:prstGeom>
          </p:spPr>
          <p:txBody>
            <a:bodyPr wrap="square">
              <a:spAutoFit/>
            </a:bodyPr>
            <a:lstStyle/>
            <a:p>
              <a:pPr>
                <a:lnSpc>
                  <a:spcPct val="150000"/>
                </a:lnSpc>
              </a:pPr>
              <a:r>
                <a:rPr lang="zh-TW" altLang="en-US" sz="1100" dirty="0">
                  <a:latin typeface="Times New Roman" pitchFamily="18" charset="0"/>
                  <a:cs typeface="Times New Roman" pitchFamily="18" charset="0"/>
                </a:rPr>
                <a:t>結果測量的差異（替代結果）：</a:t>
              </a:r>
            </a:p>
            <a:p>
              <a:pPr>
                <a:lnSpc>
                  <a:spcPct val="150000"/>
                </a:lnSpc>
              </a:pPr>
              <a:r>
                <a:rPr lang="en-US" altLang="zh-TW" sz="1100" i="1" dirty="0">
                  <a:latin typeface="Times New Roman" pitchFamily="18" charset="0"/>
                  <a:cs typeface="Times New Roman" pitchFamily="18" charset="0"/>
                </a:rPr>
                <a:t>GRADE</a:t>
              </a:r>
              <a:r>
                <a:rPr lang="zh-TW" altLang="en-US" sz="1100" dirty="0">
                  <a:latin typeface="Times New Roman" pitchFamily="18" charset="0"/>
                  <a:cs typeface="Times New Roman" pitchFamily="18" charset="0"/>
                </a:rPr>
                <a:t>系統明確指出進行系統評價和制定實踐指南都應該始於定義每一感興趣的重要結果，如果研究已測量所關注幹預措施對相關結果的影響，但該結果不同於那些最初（設定的）對患者的重要結果，使用替補或替代終點指標來取代所關注的患者重要結果，預期結果和測量結果間的差異，是導致證據降級的間接性來源之一，下表列出了一些在當前臨床研究中常見的替代指標，</a:t>
              </a:r>
              <a:r>
                <a:rPr lang="en-US" altLang="zh-TW" sz="1100" i="1" dirty="0">
                  <a:latin typeface="Times New Roman" pitchFamily="18" charset="0"/>
                  <a:cs typeface="Times New Roman" pitchFamily="18" charset="0"/>
                </a:rPr>
                <a:t>GRADE</a:t>
              </a:r>
              <a:r>
                <a:rPr lang="zh-TW" altLang="en-US" sz="1100" dirty="0">
                  <a:latin typeface="Times New Roman" pitchFamily="18" charset="0"/>
                  <a:cs typeface="Times New Roman" pitchFamily="18" charset="0"/>
                </a:rPr>
                <a:t>指南例子顯示了患者重要結果和替代結果用於終末期腎功衰竭患者的鈣與磷酸鹽代謝紊亂的邏輯關係，高磷酸鹽血症與下列情況有關：骨脆性和隨之發生的骨折，軟組織鈣化及相關疼痛，冠狀動脈鈣化及相關心肌梗死，及可能的死亡增加，這些不良結局是治療鈣</a:t>
              </a:r>
              <a:r>
                <a:rPr lang="en-US" altLang="zh-TW"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磷酸鹽異常的重要終點，然而當備選治療幹預措施的</a:t>
              </a:r>
              <a:r>
                <a:rPr lang="en-US" altLang="zh-TW" sz="1100" i="1" dirty="0">
                  <a:latin typeface="Times New Roman" pitchFamily="18" charset="0"/>
                  <a:cs typeface="Times New Roman" pitchFamily="18" charset="0"/>
                </a:rPr>
                <a:t>RCT</a:t>
              </a:r>
              <a:r>
                <a:rPr lang="zh-TW" altLang="en-US" sz="1100" dirty="0">
                  <a:latin typeface="Times New Roman" pitchFamily="18" charset="0"/>
                  <a:cs typeface="Times New Roman" pitchFamily="18" charset="0"/>
                </a:rPr>
                <a:t>集中於測量鈣</a:t>
              </a:r>
              <a:r>
                <a:rPr lang="en-US" altLang="zh-TW"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磷酸鹽的代謝這一替代結果時會使證據品質降低</a:t>
              </a:r>
              <a:r>
                <a:rPr lang="en-US" altLang="zh-TW" sz="1100" dirty="0">
                  <a:latin typeface="Times New Roman" pitchFamily="18" charset="0"/>
                  <a:cs typeface="Times New Roman" pitchFamily="18" charset="0"/>
                </a:rPr>
                <a:t>1</a:t>
              </a:r>
              <a:r>
                <a:rPr lang="zh-TW" altLang="en-US" sz="1100" dirty="0">
                  <a:latin typeface="Times New Roman" pitchFamily="18" charset="0"/>
                  <a:cs typeface="Times New Roman" pitchFamily="18" charset="0"/>
                </a:rPr>
                <a:t>或甚至</a:t>
              </a:r>
              <a:r>
                <a:rPr lang="en-US" altLang="zh-TW" sz="1100" dirty="0">
                  <a:latin typeface="Times New Roman" pitchFamily="18" charset="0"/>
                  <a:cs typeface="Times New Roman" pitchFamily="18" charset="0"/>
                </a:rPr>
                <a:t>2</a:t>
              </a:r>
              <a:r>
                <a:rPr lang="zh-TW" altLang="en-US" sz="1100" dirty="0">
                  <a:latin typeface="Times New Roman" pitchFamily="18" charset="0"/>
                  <a:cs typeface="Times New Roman" pitchFamily="18" charset="0"/>
                </a:rPr>
                <a:t>級；考慮生物學、機制和疾病自然史有助於間接性的判斷，例如，在假定的因果關係中，更接近負面結果的替代結果是冠狀動脈鈣化（對心肌梗死而言）、骨密度（對骨折而言）和軟組織鈣化（對疼痛而言），而鈣和磷酸鹽濃度更加遠離患者重要終點事件，因存在嚴重的間接性應將證據降低</a:t>
              </a:r>
              <a:r>
                <a:rPr lang="en-US" altLang="zh-TW" sz="1100" dirty="0">
                  <a:latin typeface="Times New Roman" pitchFamily="18" charset="0"/>
                  <a:cs typeface="Times New Roman" pitchFamily="18" charset="0"/>
                </a:rPr>
                <a:t>2</a:t>
              </a:r>
              <a:r>
                <a:rPr lang="zh-TW" altLang="en-US" sz="1100" dirty="0">
                  <a:latin typeface="Times New Roman" pitchFamily="18" charset="0"/>
                  <a:cs typeface="Times New Roman" pitchFamily="18" charset="0"/>
                </a:rPr>
                <a:t>級；一些組織制定的評價某個替代結果「有效性」的體系發現，只有當</a:t>
              </a:r>
              <a:r>
                <a:rPr lang="en-US" altLang="zh-TW" sz="1100" i="1" dirty="0">
                  <a:latin typeface="Times New Roman" pitchFamily="18" charset="0"/>
                  <a:cs typeface="Times New Roman" pitchFamily="18" charset="0"/>
                </a:rPr>
                <a:t>RCT</a:t>
              </a:r>
              <a:r>
                <a:rPr lang="zh-TW" altLang="en-US" sz="1100" dirty="0">
                  <a:latin typeface="Times New Roman" pitchFamily="18" charset="0"/>
                  <a:cs typeface="Times New Roman" pitchFamily="18" charset="0"/>
                </a:rPr>
                <a:t>中替代結果與患者重要結果間的關聯很強或多次出現時，來自替代結果的證據才可信，當考慮是否因結果的間接性而降低證據級別時，系統評價者和指南制定者可參考這些體系；</a:t>
              </a:r>
            </a:p>
            <a:p>
              <a:pPr>
                <a:lnSpc>
                  <a:spcPct val="150000"/>
                </a:lnSpc>
              </a:pPr>
              <a:r>
                <a:rPr lang="en-US" altLang="zh-TW" sz="1000" i="1" dirty="0">
                  <a:latin typeface="Times New Roman" pitchFamily="18" charset="0"/>
                  <a:cs typeface="Times New Roman" pitchFamily="18" charset="0"/>
                </a:rPr>
                <a:t>Australian Government Department of Health and Ageing. Report of the Surrogate to Final Outcome Working Group to the Pharmaceutical </a:t>
              </a:r>
              <a:r>
                <a:rPr lang="en-US" altLang="zh-TW" sz="1000" i="1" dirty="0" err="1">
                  <a:latin typeface="Times New Roman" pitchFamily="18" charset="0"/>
                  <a:cs typeface="Times New Roman" pitchFamily="18" charset="0"/>
                </a:rPr>
                <a:t>Benefi</a:t>
              </a:r>
              <a:r>
                <a:rPr lang="en-US" altLang="zh-TW" sz="1000" i="1" dirty="0">
                  <a:latin typeface="Times New Roman" pitchFamily="18" charset="0"/>
                  <a:cs typeface="Times New Roman" pitchFamily="18" charset="0"/>
                </a:rPr>
                <a:t> </a:t>
              </a:r>
              <a:r>
                <a:rPr lang="en-US" altLang="zh-TW" sz="1000" i="1" dirty="0" err="1">
                  <a:latin typeface="Times New Roman" pitchFamily="18" charset="0"/>
                  <a:cs typeface="Times New Roman" pitchFamily="18" charset="0"/>
                </a:rPr>
                <a:t>ts</a:t>
              </a:r>
              <a:r>
                <a:rPr lang="en-US" altLang="zh-TW" sz="1000" i="1" dirty="0">
                  <a:latin typeface="Times New Roman" pitchFamily="18" charset="0"/>
                  <a:cs typeface="Times New Roman" pitchFamily="18" charset="0"/>
                </a:rPr>
                <a:t> Advisory Committee</a:t>
              </a:r>
              <a:r>
                <a:rPr lang="en-US" altLang="zh-TW" sz="1000" dirty="0">
                  <a:latin typeface="Times New Roman" pitchFamily="18" charset="0"/>
                  <a:cs typeface="Times New Roman" pitchFamily="18" charset="0"/>
                </a:rPr>
                <a:t>: </a:t>
              </a:r>
              <a:r>
                <a:rPr lang="en-US" altLang="zh-TW" sz="1000" i="1" dirty="0">
                  <a:latin typeface="Times New Roman" pitchFamily="18" charset="0"/>
                  <a:cs typeface="Times New Roman" pitchFamily="18" charset="0"/>
                </a:rPr>
                <a:t>a framework for evaluating proposed surrogate measures and their use in submissions to PBAC</a:t>
              </a:r>
              <a:r>
                <a:rPr lang="en-US" altLang="zh-TW" sz="1000" dirty="0">
                  <a:latin typeface="Times New Roman" pitchFamily="18" charset="0"/>
                  <a:cs typeface="Times New Roman" pitchFamily="18" charset="0"/>
                </a:rPr>
                <a:t>. 2009.</a:t>
              </a:r>
            </a:p>
            <a:p>
              <a:pPr>
                <a:lnSpc>
                  <a:spcPct val="150000"/>
                </a:lnSpc>
              </a:pPr>
              <a:r>
                <a:rPr lang="en-US" altLang="zh-TW" sz="1000" i="1" dirty="0">
                  <a:latin typeface="Times New Roman" pitchFamily="18" charset="0"/>
                  <a:cs typeface="Times New Roman" pitchFamily="18" charset="0"/>
                </a:rPr>
                <a:t>Bucher H, Kunz R, Cook D, et al. Surrogate outcomes. In</a:t>
              </a:r>
              <a:r>
                <a:rPr lang="en-US" altLang="zh-TW" sz="1000" dirty="0">
                  <a:latin typeface="Times New Roman" pitchFamily="18" charset="0"/>
                  <a:cs typeface="Times New Roman" pitchFamily="18" charset="0"/>
                </a:rPr>
                <a:t>: </a:t>
              </a:r>
              <a:r>
                <a:rPr lang="en-US" altLang="zh-TW" sz="1000" i="1" dirty="0" err="1">
                  <a:latin typeface="Times New Roman" pitchFamily="18" charset="0"/>
                  <a:cs typeface="Times New Roman" pitchFamily="18" charset="0"/>
                </a:rPr>
                <a:t>Guyatt</a:t>
              </a:r>
              <a:r>
                <a:rPr lang="en-US" altLang="zh-TW" sz="1000" i="1" dirty="0">
                  <a:latin typeface="Times New Roman" pitchFamily="18" charset="0"/>
                  <a:cs typeface="Times New Roman" pitchFamily="18" charset="0"/>
                </a:rPr>
                <a:t> </a:t>
              </a:r>
              <a:r>
                <a:rPr lang="en-US" altLang="zh-TW" sz="1000" i="1" dirty="0" err="1">
                  <a:latin typeface="Times New Roman" pitchFamily="18" charset="0"/>
                  <a:cs typeface="Times New Roman" pitchFamily="18" charset="0"/>
                </a:rPr>
                <a:t>G,Rennie</a:t>
              </a:r>
              <a:r>
                <a:rPr lang="en-US" altLang="zh-TW" sz="1000" i="1" dirty="0">
                  <a:latin typeface="Times New Roman" pitchFamily="18" charset="0"/>
                  <a:cs typeface="Times New Roman" pitchFamily="18" charset="0"/>
                </a:rPr>
                <a:t> D, Meade M, Cook D, editors. The users’ guides to the medical literature</a:t>
              </a:r>
              <a:r>
                <a:rPr lang="en-US" altLang="zh-TW" sz="1000" dirty="0">
                  <a:latin typeface="Times New Roman" pitchFamily="18" charset="0"/>
                  <a:cs typeface="Times New Roman" pitchFamily="18" charset="0"/>
                </a:rPr>
                <a:t>: </a:t>
              </a:r>
              <a:r>
                <a:rPr lang="en-US" altLang="zh-TW" sz="1000" i="1" dirty="0">
                  <a:latin typeface="Times New Roman" pitchFamily="18" charset="0"/>
                  <a:cs typeface="Times New Roman" pitchFamily="18" charset="0"/>
                </a:rPr>
                <a:t>a manual for evidence-based clinical practice. New York, NY</a:t>
              </a:r>
              <a:r>
                <a:rPr lang="en-US" altLang="zh-TW" sz="1000" dirty="0">
                  <a:latin typeface="Times New Roman" pitchFamily="18" charset="0"/>
                  <a:cs typeface="Times New Roman" pitchFamily="18" charset="0"/>
                </a:rPr>
                <a:t>: </a:t>
              </a:r>
              <a:r>
                <a:rPr lang="en-US" altLang="zh-TW" sz="1000" i="1" dirty="0">
                  <a:latin typeface="Times New Roman" pitchFamily="18" charset="0"/>
                  <a:cs typeface="Times New Roman" pitchFamily="18" charset="0"/>
                </a:rPr>
                <a:t>McGraw-Hill</a:t>
              </a:r>
              <a:r>
                <a:rPr lang="en-US" altLang="zh-TW" sz="1000" dirty="0">
                  <a:latin typeface="Times New Roman" pitchFamily="18" charset="0"/>
                  <a:cs typeface="Times New Roman" pitchFamily="18" charset="0"/>
                </a:rPr>
                <a:t>; 2008.</a:t>
              </a:r>
            </a:p>
          </p:txBody>
        </p:sp>
      </p:grpSp>
    </p:spTree>
    <p:extLst>
      <p:ext uri="{BB962C8B-B14F-4D97-AF65-F5344CB8AC3E}">
        <p14:creationId xmlns:p14="http://schemas.microsoft.com/office/powerpoint/2010/main" val="1558684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TW" altLang="en-US" sz="1700" dirty="0">
                <a:ea typeface="楷体_GB2312" pitchFamily="49" charset="-122"/>
              </a:rPr>
              <a:t>臨床證據推薦與質量分級</a:t>
            </a:r>
            <a:endParaRPr lang="zh-CN" altLang="en-US" sz="1700" dirty="0">
              <a:ea typeface="楷体_GB2312" pitchFamily="49" charset="-122"/>
            </a:endParaRPr>
          </a:p>
        </p:txBody>
      </p:sp>
      <p:sp>
        <p:nvSpPr>
          <p:cNvPr id="9" name="矩形 3"/>
          <p:cNvSpPr>
            <a:spLocks noChangeArrowheads="1"/>
          </p:cNvSpPr>
          <p:nvPr/>
        </p:nvSpPr>
        <p:spPr bwMode="auto">
          <a:xfrm>
            <a:off x="55099" y="364658"/>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300" dirty="0"/>
              <a:t>臨床</a:t>
            </a:r>
            <a:r>
              <a:rPr lang="zh-TW" altLang="en-US" sz="1300" dirty="0"/>
              <a:t>證據質量</a:t>
            </a:r>
            <a:r>
              <a:rPr lang="zh-CN" altLang="en-US" sz="1300" dirty="0"/>
              <a:t>與</a:t>
            </a:r>
            <a:r>
              <a:rPr lang="zh-TW" altLang="en-US" sz="1300" dirty="0"/>
              <a:t>推薦強</a:t>
            </a:r>
            <a:r>
              <a:rPr lang="zh-CN" altLang="en-US" sz="1300" dirty="0"/>
              <a:t>度</a:t>
            </a:r>
            <a:r>
              <a:rPr lang="zh-TW" altLang="en-US" sz="1300" dirty="0"/>
              <a:t> </a:t>
            </a:r>
            <a:r>
              <a:rPr lang="zh-CN" altLang="en-US" sz="13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en-US" altLang="zh-CN" sz="900" i="1" dirty="0">
                <a:solidFill>
                  <a:srgbClr val="000000"/>
                </a:solidFill>
                <a:latin typeface="Times New Roman" pitchFamily="18" charset="0"/>
                <a:cs typeface="Times New Roman" pitchFamily="18" charset="0"/>
              </a:rPr>
              <a:t>The</a:t>
            </a:r>
            <a:r>
              <a:rPr lang="en-US" altLang="zh-CN" sz="900" dirty="0">
                <a:solidFill>
                  <a:srgbClr val="000000"/>
                </a:solidFill>
                <a:latin typeface="Times New Roman" pitchFamily="18" charset="0"/>
                <a:cs typeface="Times New Roman" pitchFamily="18" charset="0"/>
              </a:rPr>
              <a:t> </a:t>
            </a:r>
            <a:r>
              <a:rPr lang="en-US" altLang="zh-TW" sz="900" i="1" dirty="0">
                <a:solidFill>
                  <a:srgbClr val="000000"/>
                </a:solidFill>
                <a:latin typeface="Times New Roman" pitchFamily="18" charset="0"/>
                <a:cs typeface="Times New Roman" pitchFamily="18" charset="0"/>
              </a:rPr>
              <a:t>Grades of Recommendation</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Assessment</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Development and </a:t>
            </a:r>
            <a:r>
              <a:rPr lang="en-US" altLang="zh-TW" sz="900" i="1" dirty="0" err="1">
                <a:solidFill>
                  <a:srgbClr val="000000"/>
                </a:solidFill>
                <a:latin typeface="Times New Roman" pitchFamily="18" charset="0"/>
                <a:cs typeface="Times New Roman" pitchFamily="18" charset="0"/>
              </a:rPr>
              <a:t>Evaluation</a:t>
            </a:r>
            <a:r>
              <a:rPr lang="en-US" altLang="zh-TW" sz="900" dirty="0" err="1">
                <a:solidFill>
                  <a:srgbClr val="000000"/>
                </a:solidFill>
                <a:latin typeface="Times New Roman" pitchFamily="18" charset="0"/>
                <a:cs typeface="Times New Roman" pitchFamily="18" charset="0"/>
              </a:rPr>
              <a:t>,</a:t>
            </a:r>
            <a:r>
              <a:rPr lang="en-US" altLang="zh-TW" sz="900" i="1" dirty="0" err="1">
                <a:solidFill>
                  <a:srgbClr val="000000"/>
                </a:solidFill>
                <a:latin typeface="Times New Roman" pitchFamily="18" charset="0"/>
                <a:cs typeface="Times New Roman" pitchFamily="18" charset="0"/>
              </a:rPr>
              <a:t>GRADE</a:t>
            </a:r>
            <a:r>
              <a:rPr lang="en-US" altLang="zh-TW"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系統 </a:t>
            </a:r>
            <a:r>
              <a:rPr lang="en-US" altLang="zh-TW" sz="900" dirty="0">
                <a:solidFill>
                  <a:srgbClr val="000000"/>
                </a:solidFill>
                <a:latin typeface="Times New Roman" pitchFamily="18" charset="0"/>
                <a:cs typeface="Times New Roman" pitchFamily="18" charset="0"/>
              </a:rPr>
              <a:t>- </a:t>
            </a:r>
            <a:r>
              <a:rPr lang="zh-TW" altLang="en-US" sz="900" dirty="0">
                <a:solidFill>
                  <a:srgbClr val="000000"/>
                </a:solidFill>
                <a:latin typeface="Times New Roman" pitchFamily="18" charset="0"/>
                <a:cs typeface="Times New Roman" pitchFamily="18" charset="0"/>
              </a:rPr>
              <a:t>證據質量</a:t>
            </a:r>
            <a:r>
              <a:rPr lang="zh-CN" altLang="en-US" sz="900" dirty="0">
                <a:solidFill>
                  <a:srgbClr val="000000"/>
                </a:solidFill>
                <a:latin typeface="Times New Roman" pitchFamily="18" charset="0"/>
                <a:cs typeface="Times New Roman" pitchFamily="18" charset="0"/>
              </a:rPr>
              <a:t>降級 之 間接性</a:t>
            </a:r>
            <a:r>
              <a:rPr lang="en-US" altLang="zh-CN" sz="800" dirty="0">
                <a:solidFill>
                  <a:srgbClr val="000000"/>
                </a:solidFill>
                <a:latin typeface="Times New Roman" pitchFamily="18" charset="0"/>
                <a:cs typeface="Times New Roman" pitchFamily="18" charset="0"/>
              </a:rPr>
              <a:t>(</a:t>
            </a:r>
            <a:r>
              <a:rPr lang="en-US" altLang="zh-CN" sz="800" i="1" dirty="0">
                <a:solidFill>
                  <a:srgbClr val="000000"/>
                </a:solidFill>
                <a:latin typeface="Times New Roman" pitchFamily="18" charset="0"/>
                <a:cs typeface="Times New Roman" pitchFamily="18" charset="0"/>
              </a:rPr>
              <a:t>Indirectness</a:t>
            </a:r>
            <a:r>
              <a:rPr lang="en-US" altLang="zh-CN" sz="8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grpSp>
        <p:nvGrpSpPr>
          <p:cNvPr id="6" name="组合 5"/>
          <p:cNvGrpSpPr/>
          <p:nvPr/>
        </p:nvGrpSpPr>
        <p:grpSpPr>
          <a:xfrm>
            <a:off x="1718451" y="1001108"/>
            <a:ext cx="8275941" cy="4507448"/>
            <a:chOff x="1718451" y="982820"/>
            <a:chExt cx="8275941" cy="4507448"/>
          </a:xfrm>
        </p:grpSpPr>
        <p:grpSp>
          <p:nvGrpSpPr>
            <p:cNvPr id="47" name="组合 46"/>
            <p:cNvGrpSpPr/>
            <p:nvPr/>
          </p:nvGrpSpPr>
          <p:grpSpPr>
            <a:xfrm>
              <a:off x="1718451" y="982820"/>
              <a:ext cx="8275941" cy="4507448"/>
              <a:chOff x="1297827" y="764911"/>
              <a:chExt cx="8275941" cy="4507448"/>
            </a:xfrm>
          </p:grpSpPr>
          <p:sp>
            <p:nvSpPr>
              <p:cNvPr id="11" name="矩形 10"/>
              <p:cNvSpPr/>
              <p:nvPr/>
            </p:nvSpPr>
            <p:spPr>
              <a:xfrm>
                <a:off x="4264742" y="1417705"/>
                <a:ext cx="1918926" cy="323165"/>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9 - </a:t>
                </a:r>
                <a:r>
                  <a:rPr lang="zh-CN" altLang="en-US" sz="1000" dirty="0">
                    <a:solidFill>
                      <a:srgbClr val="000000"/>
                    </a:solidFill>
                    <a:latin typeface="Times New Roman" pitchFamily="18" charset="0"/>
                    <a:cs typeface="Times New Roman" pitchFamily="18" charset="0"/>
                  </a:rPr>
                  <a:t>病死率</a:t>
                </a:r>
                <a:endParaRPr lang="zh-TW" altLang="en-US" sz="1000" dirty="0">
                  <a:latin typeface="Times New Roman" pitchFamily="18" charset="0"/>
                  <a:cs typeface="Times New Roman" pitchFamily="18" charset="0"/>
                </a:endParaRPr>
              </a:p>
            </p:txBody>
          </p:sp>
          <p:sp>
            <p:nvSpPr>
              <p:cNvPr id="12" name="矩形 11"/>
              <p:cNvSpPr/>
              <p:nvPr/>
            </p:nvSpPr>
            <p:spPr>
              <a:xfrm>
                <a:off x="4264742" y="1740870"/>
                <a:ext cx="1918926" cy="323165"/>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8 - </a:t>
                </a:r>
                <a:r>
                  <a:rPr lang="zh-CN" altLang="en-US" sz="1000" dirty="0">
                    <a:solidFill>
                      <a:srgbClr val="000000"/>
                    </a:solidFill>
                    <a:latin typeface="Times New Roman" pitchFamily="18" charset="0"/>
                    <a:cs typeface="Times New Roman" pitchFamily="18" charset="0"/>
                  </a:rPr>
                  <a:t>心肌梗死</a:t>
                </a:r>
                <a:endParaRPr lang="zh-TW" altLang="en-US" sz="1000" dirty="0">
                  <a:latin typeface="Times New Roman" pitchFamily="18" charset="0"/>
                  <a:cs typeface="Times New Roman" pitchFamily="18" charset="0"/>
                </a:endParaRPr>
              </a:p>
            </p:txBody>
          </p:sp>
          <p:sp>
            <p:nvSpPr>
              <p:cNvPr id="13" name="矩形 12"/>
              <p:cNvSpPr/>
              <p:nvPr/>
            </p:nvSpPr>
            <p:spPr>
              <a:xfrm>
                <a:off x="4264742" y="2064035"/>
                <a:ext cx="1918926" cy="323165"/>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7 - </a:t>
                </a:r>
                <a:r>
                  <a:rPr lang="zh-CN" altLang="en-US" sz="1000" dirty="0">
                    <a:solidFill>
                      <a:srgbClr val="000000"/>
                    </a:solidFill>
                    <a:latin typeface="Times New Roman" pitchFamily="18" charset="0"/>
                    <a:cs typeface="Times New Roman" pitchFamily="18" charset="0"/>
                  </a:rPr>
                  <a:t>骨折</a:t>
                </a:r>
                <a:endParaRPr lang="zh-TW" altLang="en-US" sz="1000" dirty="0">
                  <a:latin typeface="Times New Roman" pitchFamily="18" charset="0"/>
                  <a:cs typeface="Times New Roman" pitchFamily="18" charset="0"/>
                </a:endParaRPr>
              </a:p>
            </p:txBody>
          </p:sp>
          <p:sp>
            <p:nvSpPr>
              <p:cNvPr id="14" name="矩形 13"/>
              <p:cNvSpPr/>
              <p:nvPr/>
            </p:nvSpPr>
            <p:spPr>
              <a:xfrm>
                <a:off x="4264742" y="2393369"/>
                <a:ext cx="1918926" cy="323165"/>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6 - </a:t>
                </a:r>
                <a:r>
                  <a:rPr lang="zh-CN" altLang="en-US" sz="1000" dirty="0">
                    <a:solidFill>
                      <a:srgbClr val="000000"/>
                    </a:solidFill>
                    <a:latin typeface="Times New Roman" pitchFamily="18" charset="0"/>
                    <a:cs typeface="Times New Roman" pitchFamily="18" charset="0"/>
                  </a:rPr>
                  <a:t>軟組織鈣化所致疼痛</a:t>
                </a:r>
                <a:endParaRPr lang="zh-TW" altLang="en-US" sz="1000" dirty="0">
                  <a:latin typeface="Times New Roman" pitchFamily="18" charset="0"/>
                  <a:cs typeface="Times New Roman" pitchFamily="18" charset="0"/>
                </a:endParaRPr>
              </a:p>
            </p:txBody>
          </p:sp>
          <p:sp>
            <p:nvSpPr>
              <p:cNvPr id="15" name="矩形 14"/>
              <p:cNvSpPr/>
              <p:nvPr/>
            </p:nvSpPr>
            <p:spPr>
              <a:xfrm>
                <a:off x="4264742" y="2716534"/>
                <a:ext cx="1918926" cy="295530"/>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5 -</a:t>
                </a:r>
                <a:endParaRPr lang="zh-TW" altLang="en-US" sz="1000" dirty="0">
                  <a:latin typeface="Times New Roman" pitchFamily="18" charset="0"/>
                  <a:cs typeface="Times New Roman" pitchFamily="18" charset="0"/>
                </a:endParaRPr>
              </a:p>
            </p:txBody>
          </p:sp>
          <p:sp>
            <p:nvSpPr>
              <p:cNvPr id="16" name="矩形 15"/>
              <p:cNvSpPr/>
              <p:nvPr/>
            </p:nvSpPr>
            <p:spPr>
              <a:xfrm>
                <a:off x="4264742" y="3012064"/>
                <a:ext cx="1918926" cy="323165"/>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4 -</a:t>
                </a:r>
                <a:endParaRPr lang="zh-TW" altLang="en-US" sz="1000" dirty="0">
                  <a:latin typeface="Times New Roman" pitchFamily="18" charset="0"/>
                  <a:cs typeface="Times New Roman" pitchFamily="18" charset="0"/>
                </a:endParaRPr>
              </a:p>
            </p:txBody>
          </p:sp>
          <p:sp>
            <p:nvSpPr>
              <p:cNvPr id="17" name="矩形 16"/>
              <p:cNvSpPr/>
              <p:nvPr/>
            </p:nvSpPr>
            <p:spPr>
              <a:xfrm>
                <a:off x="4264742" y="3335229"/>
                <a:ext cx="1918926" cy="323165"/>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3 -</a:t>
                </a:r>
                <a:endParaRPr lang="zh-TW" altLang="en-US" sz="1000" dirty="0">
                  <a:latin typeface="Times New Roman" pitchFamily="18" charset="0"/>
                  <a:cs typeface="Times New Roman" pitchFamily="18" charset="0"/>
                </a:endParaRPr>
              </a:p>
            </p:txBody>
          </p:sp>
          <p:sp>
            <p:nvSpPr>
              <p:cNvPr id="18" name="矩形 17"/>
              <p:cNvSpPr/>
              <p:nvPr/>
            </p:nvSpPr>
            <p:spPr>
              <a:xfrm>
                <a:off x="4264742" y="3659218"/>
                <a:ext cx="1918926" cy="323165"/>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2 - </a:t>
                </a:r>
                <a:r>
                  <a:rPr lang="zh-CN" altLang="en-US" sz="1000" dirty="0">
                    <a:solidFill>
                      <a:srgbClr val="000000"/>
                    </a:solidFill>
                    <a:latin typeface="Times New Roman" pitchFamily="18" charset="0"/>
                    <a:cs typeface="Times New Roman" pitchFamily="18" charset="0"/>
                  </a:rPr>
                  <a:t>胃腸脹氣</a:t>
                </a:r>
                <a:endParaRPr lang="zh-TW" altLang="en-US" sz="1000" dirty="0">
                  <a:latin typeface="Times New Roman" pitchFamily="18" charset="0"/>
                  <a:cs typeface="Times New Roman" pitchFamily="18" charset="0"/>
                </a:endParaRPr>
              </a:p>
            </p:txBody>
          </p:sp>
          <p:sp>
            <p:nvSpPr>
              <p:cNvPr id="19" name="矩形 18"/>
              <p:cNvSpPr/>
              <p:nvPr/>
            </p:nvSpPr>
            <p:spPr>
              <a:xfrm>
                <a:off x="4264742" y="3982383"/>
                <a:ext cx="1918926" cy="295530"/>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1 -</a:t>
                </a:r>
                <a:endParaRPr lang="zh-TW" altLang="en-US" sz="1000" dirty="0">
                  <a:latin typeface="Times New Roman" pitchFamily="18" charset="0"/>
                  <a:cs typeface="Times New Roman" pitchFamily="18" charset="0"/>
                </a:endParaRPr>
              </a:p>
            </p:txBody>
          </p:sp>
          <p:sp>
            <p:nvSpPr>
              <p:cNvPr id="20" name="矩形 19"/>
              <p:cNvSpPr/>
              <p:nvPr/>
            </p:nvSpPr>
            <p:spPr>
              <a:xfrm>
                <a:off x="2797821" y="4949194"/>
                <a:ext cx="5160272" cy="323165"/>
              </a:xfrm>
              <a:prstGeom prst="rect">
                <a:avLst/>
              </a:prstGeom>
            </p:spPr>
            <p:txBody>
              <a:bodyPr wrap="square">
                <a:spAutoFit/>
              </a:bodyPr>
              <a:lstStyle/>
              <a:p>
                <a:pPr>
                  <a:lnSpc>
                    <a:spcPct val="150000"/>
                  </a:lnSpc>
                </a:pPr>
                <a:r>
                  <a:rPr lang="en-US" altLang="zh-CN" sz="1000" i="1" dirty="0">
                    <a:solidFill>
                      <a:srgbClr val="000000"/>
                    </a:solidFill>
                    <a:latin typeface="Times New Roman" pitchFamily="18" charset="0"/>
                    <a:cs typeface="Times New Roman" pitchFamily="18" charset="0"/>
                  </a:rPr>
                  <a:t>GRADE </a:t>
                </a:r>
                <a:r>
                  <a:rPr lang="zh-CN" altLang="en-US" sz="1000" dirty="0">
                    <a:solidFill>
                      <a:srgbClr val="000000"/>
                    </a:solidFill>
                    <a:latin typeface="Times New Roman" pitchFamily="18" charset="0"/>
                    <a:cs typeface="Times New Roman" pitchFamily="18" charset="0"/>
                  </a:rPr>
                  <a:t>指南例子：評價降磷酸鹽藥物對腎衰伴高磷酸鹽血癥患者療效的結局重要性等級</a:t>
                </a:r>
                <a:endParaRPr lang="zh-TW" altLang="en-US" sz="1000" dirty="0">
                  <a:latin typeface="Times New Roman" pitchFamily="18" charset="0"/>
                  <a:cs typeface="Times New Roman" pitchFamily="18" charset="0"/>
                </a:endParaRPr>
              </a:p>
            </p:txBody>
          </p:sp>
          <p:sp>
            <p:nvSpPr>
              <p:cNvPr id="21" name="矩形 20"/>
              <p:cNvSpPr/>
              <p:nvPr/>
            </p:nvSpPr>
            <p:spPr>
              <a:xfrm>
                <a:off x="1297827" y="1094539"/>
                <a:ext cx="1005407" cy="323165"/>
              </a:xfrm>
              <a:prstGeom prst="rect">
                <a:avLst/>
              </a:prstGeom>
            </p:spPr>
            <p:txBody>
              <a:bodyPr wrap="square">
                <a:spAutoFit/>
              </a:bodyPr>
              <a:lstStyle/>
              <a:p>
                <a:pPr algn="ctr">
                  <a:lnSpc>
                    <a:spcPct val="150000"/>
                  </a:lnSpc>
                </a:pPr>
                <a:r>
                  <a:rPr lang="zh-CN" altLang="en-US" sz="1000" dirty="0">
                    <a:latin typeface="Times New Roman" pitchFamily="18" charset="0"/>
                    <a:cs typeface="Times New Roman" pitchFamily="18" charset="0"/>
                  </a:rPr>
                  <a:t>結果的重要性</a:t>
                </a:r>
                <a:endParaRPr lang="zh-TW" altLang="en-US" sz="1000" dirty="0">
                  <a:latin typeface="Times New Roman" pitchFamily="18" charset="0"/>
                  <a:cs typeface="Times New Roman" pitchFamily="18" charset="0"/>
                </a:endParaRPr>
              </a:p>
            </p:txBody>
          </p:sp>
          <p:sp>
            <p:nvSpPr>
              <p:cNvPr id="22" name="矩形 21"/>
              <p:cNvSpPr/>
              <p:nvPr/>
            </p:nvSpPr>
            <p:spPr>
              <a:xfrm>
                <a:off x="2194893" y="1740870"/>
                <a:ext cx="1906378" cy="553998"/>
              </a:xfrm>
              <a:prstGeom prst="rect">
                <a:avLst/>
              </a:prstGeom>
            </p:spPr>
            <p:txBody>
              <a:bodyPr wrap="square">
                <a:spAutoFit/>
              </a:bodyPr>
              <a:lstStyle/>
              <a:p>
                <a:pPr algn="r">
                  <a:lnSpc>
                    <a:spcPct val="150000"/>
                  </a:lnSpc>
                </a:pPr>
                <a:r>
                  <a:rPr lang="zh-CN" altLang="en-US" sz="1000" dirty="0">
                    <a:latin typeface="Times New Roman" pitchFamily="18" charset="0"/>
                    <a:cs typeface="Times New Roman" pitchFamily="18" charset="0"/>
                  </a:rPr>
                  <a:t>影響決策的關鍵結果</a:t>
                </a:r>
                <a:endParaRPr lang="en-US" altLang="zh-CN" sz="1000" dirty="0">
                  <a:latin typeface="Times New Roman" pitchFamily="18" charset="0"/>
                  <a:cs typeface="Times New Roman" pitchFamily="18" charset="0"/>
                </a:endParaRPr>
              </a:p>
              <a:p>
                <a:pPr>
                  <a:lnSpc>
                    <a:spcPct val="150000"/>
                  </a:lnSpc>
                </a:pPr>
                <a:r>
                  <a:rPr lang="en-US" altLang="zh-TW" sz="1000" i="1"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Critical</a:t>
                </a:r>
                <a:r>
                  <a:rPr lang="zh-CN" altLang="en-US" sz="1000" dirty="0">
                    <a:latin typeface="Times New Roman" pitchFamily="18" charset="0"/>
                    <a:cs typeface="Times New Roman" pitchFamily="18" charset="0"/>
                  </a:rPr>
                  <a:t>）</a:t>
                </a:r>
                <a:endParaRPr lang="zh-TW" altLang="en-US" sz="1000" dirty="0">
                  <a:latin typeface="Times New Roman" pitchFamily="18" charset="0"/>
                  <a:cs typeface="Times New Roman" pitchFamily="18" charset="0"/>
                </a:endParaRPr>
              </a:p>
            </p:txBody>
          </p:sp>
          <p:sp>
            <p:nvSpPr>
              <p:cNvPr id="23" name="矩形 22"/>
              <p:cNvSpPr/>
              <p:nvPr/>
            </p:nvSpPr>
            <p:spPr>
              <a:xfrm>
                <a:off x="2194893" y="2702716"/>
                <a:ext cx="1906377" cy="553998"/>
              </a:xfrm>
              <a:prstGeom prst="rect">
                <a:avLst/>
              </a:prstGeom>
            </p:spPr>
            <p:txBody>
              <a:bodyPr wrap="square">
                <a:spAutoFit/>
              </a:bodyPr>
              <a:lstStyle/>
              <a:p>
                <a:pPr algn="r">
                  <a:lnSpc>
                    <a:spcPct val="150000"/>
                  </a:lnSpc>
                </a:pPr>
                <a:r>
                  <a:rPr lang="zh-CN" altLang="en-US" sz="1000" dirty="0">
                    <a:latin typeface="Times New Roman" pitchFamily="18" charset="0"/>
                    <a:cs typeface="Times New Roman" pitchFamily="18" charset="0"/>
                  </a:rPr>
                  <a:t>影響決策的重要而非關鍵結果</a:t>
                </a:r>
                <a:endParaRPr lang="en-US" altLang="zh-CN" sz="1000" dirty="0">
                  <a:latin typeface="Times New Roman" pitchFamily="18" charset="0"/>
                  <a:cs typeface="Times New Roman" pitchFamily="18" charset="0"/>
                </a:endParaRPr>
              </a:p>
              <a:p>
                <a:pPr>
                  <a:lnSpc>
                    <a:spcPct val="150000"/>
                  </a:lnSpc>
                </a:pPr>
                <a:r>
                  <a:rPr lang="zh-CN" altLang="en-US" sz="1000" dirty="0">
                    <a:latin typeface="Times New Roman" pitchFamily="18" charset="0"/>
                    <a:cs typeface="Times New Roman" pitchFamily="18" charset="0"/>
                  </a:rPr>
                  <a:t>                        （</a:t>
                </a:r>
                <a:r>
                  <a:rPr lang="en-US" altLang="zh-TW" sz="1000" i="1" dirty="0">
                    <a:latin typeface="Times New Roman" pitchFamily="18" charset="0"/>
                    <a:cs typeface="Times New Roman" pitchFamily="18" charset="0"/>
                  </a:rPr>
                  <a:t>Important</a:t>
                </a:r>
                <a:r>
                  <a:rPr lang="zh-CN" altLang="en-US" sz="1000" dirty="0">
                    <a:latin typeface="Times New Roman" pitchFamily="18" charset="0"/>
                    <a:cs typeface="Times New Roman" pitchFamily="18" charset="0"/>
                  </a:rPr>
                  <a:t>）</a:t>
                </a:r>
                <a:endParaRPr lang="zh-TW" altLang="en-US" sz="1000" dirty="0">
                  <a:latin typeface="Times New Roman" pitchFamily="18" charset="0"/>
                  <a:cs typeface="Times New Roman" pitchFamily="18" charset="0"/>
                </a:endParaRPr>
              </a:p>
            </p:txBody>
          </p:sp>
          <p:sp>
            <p:nvSpPr>
              <p:cNvPr id="24" name="矩形 23"/>
              <p:cNvSpPr/>
              <p:nvPr/>
            </p:nvSpPr>
            <p:spPr>
              <a:xfrm>
                <a:off x="2194893" y="3658394"/>
                <a:ext cx="1906378" cy="553998"/>
              </a:xfrm>
              <a:prstGeom prst="rect">
                <a:avLst/>
              </a:prstGeom>
            </p:spPr>
            <p:txBody>
              <a:bodyPr wrap="square">
                <a:spAutoFit/>
              </a:bodyPr>
              <a:lstStyle/>
              <a:p>
                <a:pPr algn="r">
                  <a:lnSpc>
                    <a:spcPct val="150000"/>
                  </a:lnSpc>
                </a:pPr>
                <a:r>
                  <a:rPr lang="zh-CN" altLang="en-US" sz="1000" dirty="0">
                    <a:latin typeface="Times New Roman" pitchFamily="18" charset="0"/>
                    <a:cs typeface="Times New Roman" pitchFamily="18" charset="0"/>
                  </a:rPr>
                  <a:t>對決策影響不大的結果</a:t>
                </a:r>
                <a:endParaRPr lang="en-US" altLang="zh-CN" sz="1000" dirty="0">
                  <a:latin typeface="Times New Roman" pitchFamily="18" charset="0"/>
                  <a:cs typeface="Times New Roman" pitchFamily="18" charset="0"/>
                </a:endParaRPr>
              </a:p>
              <a:p>
                <a:pPr>
                  <a:lnSpc>
                    <a:spcPct val="150000"/>
                  </a:lnSpc>
                </a:pPr>
                <a:r>
                  <a:rPr lang="zh-TW" altLang="en-US"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Not </a:t>
                </a:r>
                <a:r>
                  <a:rPr lang="en-US" altLang="zh-TW" sz="1000" i="1" dirty="0">
                    <a:latin typeface="Times New Roman" pitchFamily="18" charset="0"/>
                    <a:cs typeface="Times New Roman" pitchFamily="18" charset="0"/>
                  </a:rPr>
                  <a:t>Important</a:t>
                </a:r>
                <a:r>
                  <a:rPr lang="zh-TW" altLang="en-US" sz="1000" dirty="0">
                    <a:latin typeface="Times New Roman" pitchFamily="18" charset="0"/>
                    <a:cs typeface="Times New Roman" pitchFamily="18" charset="0"/>
                  </a:rPr>
                  <a:t>）</a:t>
                </a:r>
              </a:p>
            </p:txBody>
          </p:sp>
          <p:sp>
            <p:nvSpPr>
              <p:cNvPr id="25" name="矩形 24"/>
              <p:cNvSpPr/>
              <p:nvPr/>
            </p:nvSpPr>
            <p:spPr>
              <a:xfrm>
                <a:off x="6044870" y="3030351"/>
                <a:ext cx="3132437" cy="323165"/>
              </a:xfrm>
              <a:prstGeom prst="rect">
                <a:avLst/>
              </a:prstGeom>
            </p:spPr>
            <p:txBody>
              <a:bodyPr wrap="square">
                <a:spAutoFit/>
              </a:bodyPr>
              <a:lstStyle/>
              <a:p>
                <a:pPr>
                  <a:lnSpc>
                    <a:spcPct val="150000"/>
                  </a:lnSpc>
                </a:pPr>
                <a:r>
                  <a:rPr lang="zh-CN" altLang="en-US" sz="1000" dirty="0">
                    <a:latin typeface="Times New Roman" pitchFamily="18" charset="0"/>
                    <a:cs typeface="Times New Roman" pitchFamily="18" charset="0"/>
                  </a:rPr>
                  <a:t>替代指標：與重要結局的相關性越來越不確定；</a:t>
                </a:r>
                <a:endParaRPr lang="zh-TW" altLang="en-US" sz="1000" dirty="0">
                  <a:latin typeface="Times New Roman" pitchFamily="18" charset="0"/>
                  <a:cs typeface="Times New Roman" pitchFamily="18" charset="0"/>
                </a:endParaRPr>
              </a:p>
            </p:txBody>
          </p:sp>
          <p:sp>
            <p:nvSpPr>
              <p:cNvPr id="27" name="矩形 26"/>
              <p:cNvSpPr/>
              <p:nvPr/>
            </p:nvSpPr>
            <p:spPr>
              <a:xfrm>
                <a:off x="6044870" y="1759158"/>
                <a:ext cx="1004833" cy="323165"/>
              </a:xfrm>
              <a:prstGeom prst="rect">
                <a:avLst/>
              </a:prstGeom>
            </p:spPr>
            <p:txBody>
              <a:bodyPr wrap="square">
                <a:spAutoFit/>
              </a:bodyPr>
              <a:lstStyle/>
              <a:p>
                <a:pPr>
                  <a:lnSpc>
                    <a:spcPct val="150000"/>
                  </a:lnSpc>
                </a:pPr>
                <a:r>
                  <a:rPr lang="zh-CN" altLang="en-US" sz="1000" dirty="0">
                    <a:latin typeface="Times New Roman" pitchFamily="18" charset="0"/>
                    <a:cs typeface="Times New Roman" pitchFamily="18" charset="0"/>
                  </a:rPr>
                  <a:t>冠狀動脈鈣化</a:t>
                </a:r>
                <a:endParaRPr lang="zh-TW" altLang="en-US" sz="1000" dirty="0">
                  <a:latin typeface="Times New Roman" pitchFamily="18" charset="0"/>
                  <a:cs typeface="Times New Roman" pitchFamily="18" charset="0"/>
                </a:endParaRPr>
              </a:p>
            </p:txBody>
          </p:sp>
          <p:sp>
            <p:nvSpPr>
              <p:cNvPr id="28" name="矩形 27"/>
              <p:cNvSpPr/>
              <p:nvPr/>
            </p:nvSpPr>
            <p:spPr>
              <a:xfrm>
                <a:off x="7212658" y="1758864"/>
                <a:ext cx="2361110" cy="323165"/>
              </a:xfrm>
              <a:prstGeom prst="rect">
                <a:avLst/>
              </a:prstGeom>
            </p:spPr>
            <p:txBody>
              <a:bodyPr wrap="square">
                <a:spAutoFit/>
              </a:bodyPr>
              <a:lstStyle/>
              <a:p>
                <a:pPr>
                  <a:lnSpc>
                    <a:spcPct val="150000"/>
                  </a:lnSpc>
                </a:pPr>
                <a:r>
                  <a:rPr lang="zh-TW" altLang="en-US" sz="1000" dirty="0">
                    <a:latin typeface="Times New Roman" pitchFamily="18" charset="0"/>
                    <a:cs typeface="Times New Roman" pitchFamily="18" charset="0"/>
                  </a:rPr>
                  <a:t>測量鈣</a:t>
                </a:r>
                <a:r>
                  <a:rPr lang="en-US" altLang="zh-TW" sz="1000" dirty="0">
                    <a:latin typeface="Times New Roman" pitchFamily="18" charset="0"/>
                    <a:cs typeface="Times New Roman" pitchFamily="18" charset="0"/>
                  </a:rPr>
                  <a:t>/</a:t>
                </a:r>
                <a:r>
                  <a:rPr lang="zh-TW" altLang="en-US" sz="1000" dirty="0">
                    <a:latin typeface="Times New Roman" pitchFamily="18" charset="0"/>
                    <a:cs typeface="Times New Roman" pitchFamily="18" charset="0"/>
                  </a:rPr>
                  <a:t>磷酸鹽代謝 </a:t>
                </a:r>
                <a:r>
                  <a:rPr lang="en-US" altLang="zh-TW"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血清 </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Ca</a:t>
                </a:r>
                <a:r>
                  <a:rPr lang="en-US" altLang="zh-CN" sz="1000" baseline="30000" dirty="0">
                    <a:latin typeface="Times New Roman" pitchFamily="18" charset="0"/>
                    <a:cs typeface="Times New Roman" pitchFamily="18" charset="0"/>
                  </a:rPr>
                  <a:t>2+</a:t>
                </a:r>
                <a:r>
                  <a:rPr lang="en-US" altLang="zh-CN" sz="8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P </a:t>
                </a:r>
                <a:r>
                  <a:rPr lang="en-US" altLang="zh-CN" sz="1000" baseline="50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a:t>
                </a:r>
                <a:endParaRPr lang="zh-TW" altLang="en-US" sz="1000" dirty="0">
                  <a:latin typeface="Times New Roman" pitchFamily="18" charset="0"/>
                  <a:cs typeface="Times New Roman" pitchFamily="18" charset="0"/>
                </a:endParaRPr>
              </a:p>
            </p:txBody>
          </p:sp>
          <p:sp>
            <p:nvSpPr>
              <p:cNvPr id="29" name="矩形 28"/>
              <p:cNvSpPr/>
              <p:nvPr/>
            </p:nvSpPr>
            <p:spPr>
              <a:xfrm>
                <a:off x="6044869" y="2081439"/>
                <a:ext cx="1004833" cy="323165"/>
              </a:xfrm>
              <a:prstGeom prst="rect">
                <a:avLst/>
              </a:prstGeom>
            </p:spPr>
            <p:txBody>
              <a:bodyPr wrap="square">
                <a:spAutoFit/>
              </a:bodyPr>
              <a:lstStyle/>
              <a:p>
                <a:pPr>
                  <a:lnSpc>
                    <a:spcPct val="150000"/>
                  </a:lnSpc>
                </a:pPr>
                <a:r>
                  <a:rPr lang="zh-CN" altLang="en-US" sz="1000" dirty="0">
                    <a:latin typeface="Times New Roman" pitchFamily="18" charset="0"/>
                    <a:cs typeface="Times New Roman" pitchFamily="18" charset="0"/>
                  </a:rPr>
                  <a:t>骨密度</a:t>
                </a:r>
                <a:endParaRPr lang="zh-TW" altLang="en-US" sz="1000" dirty="0">
                  <a:latin typeface="Times New Roman" pitchFamily="18" charset="0"/>
                  <a:cs typeface="Times New Roman" pitchFamily="18" charset="0"/>
                </a:endParaRPr>
              </a:p>
            </p:txBody>
          </p:sp>
          <p:sp>
            <p:nvSpPr>
              <p:cNvPr id="30" name="矩形 29"/>
              <p:cNvSpPr/>
              <p:nvPr/>
            </p:nvSpPr>
            <p:spPr>
              <a:xfrm>
                <a:off x="7212658" y="2081145"/>
                <a:ext cx="2361110" cy="293991"/>
              </a:xfrm>
              <a:prstGeom prst="rect">
                <a:avLst/>
              </a:prstGeom>
            </p:spPr>
            <p:txBody>
              <a:bodyPr wrap="square">
                <a:spAutoFit/>
              </a:bodyPr>
              <a:lstStyle/>
              <a:p>
                <a:pPr lvl="0">
                  <a:lnSpc>
                    <a:spcPct val="150000"/>
                  </a:lnSpc>
                </a:pPr>
                <a:r>
                  <a:rPr lang="zh-TW" altLang="en-US" sz="1000" dirty="0">
                    <a:solidFill>
                      <a:srgbClr val="000000"/>
                    </a:solidFill>
                    <a:latin typeface="Times New Roman" pitchFamily="18" charset="0"/>
                    <a:cs typeface="Times New Roman" pitchFamily="18" charset="0"/>
                  </a:rPr>
                  <a:t>測量鈣</a:t>
                </a:r>
                <a:r>
                  <a:rPr lang="en-US" altLang="zh-TW"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磷酸鹽代謝 </a:t>
                </a:r>
                <a:r>
                  <a:rPr lang="en-US" altLang="zh-TW"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血清 </a:t>
                </a:r>
                <a:r>
                  <a:rPr lang="en-US" altLang="zh-CN" sz="1000" dirty="0">
                    <a:solidFill>
                      <a:srgbClr val="000000"/>
                    </a:solidFill>
                    <a:latin typeface="Times New Roman" pitchFamily="18" charset="0"/>
                    <a:cs typeface="Times New Roman" pitchFamily="18" charset="0"/>
                  </a:rPr>
                  <a:t>(</a:t>
                </a:r>
                <a:r>
                  <a:rPr lang="en-US" altLang="zh-CN" sz="1000" i="1" dirty="0">
                    <a:solidFill>
                      <a:srgbClr val="000000"/>
                    </a:solidFill>
                    <a:latin typeface="Times New Roman" pitchFamily="18" charset="0"/>
                    <a:cs typeface="Times New Roman" pitchFamily="18" charset="0"/>
                  </a:rPr>
                  <a:t>Ca</a:t>
                </a:r>
                <a:r>
                  <a:rPr lang="en-US" altLang="zh-CN" sz="1000" baseline="30000" dirty="0">
                    <a:solidFill>
                      <a:srgbClr val="000000"/>
                    </a:solidFill>
                    <a:latin typeface="Times New Roman" pitchFamily="18" charset="0"/>
                    <a:cs typeface="Times New Roman" pitchFamily="18" charset="0"/>
                  </a:rPr>
                  <a:t>2+</a:t>
                </a:r>
                <a:r>
                  <a:rPr lang="en-US" altLang="zh-CN" sz="800" dirty="0">
                    <a:solidFill>
                      <a:srgbClr val="000000"/>
                    </a:solidFill>
                    <a:latin typeface="Times New Roman" pitchFamily="18" charset="0"/>
                    <a:cs typeface="Times New Roman" pitchFamily="18" charset="0"/>
                  </a:rPr>
                  <a:t>×</a:t>
                </a:r>
                <a:r>
                  <a:rPr lang="en-US" altLang="zh-CN" sz="1000" i="1" dirty="0">
                    <a:solidFill>
                      <a:srgbClr val="000000"/>
                    </a:solidFill>
                    <a:latin typeface="Times New Roman" pitchFamily="18" charset="0"/>
                    <a:cs typeface="Times New Roman" pitchFamily="18" charset="0"/>
                  </a:rPr>
                  <a:t>P </a:t>
                </a:r>
                <a:r>
                  <a:rPr lang="en-US" altLang="zh-CN" sz="1000" baseline="50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a:t>
                </a:r>
                <a:endParaRPr lang="zh-TW" altLang="en-US" sz="1000" dirty="0">
                  <a:solidFill>
                    <a:srgbClr val="000000"/>
                  </a:solidFill>
                  <a:latin typeface="Times New Roman" pitchFamily="18" charset="0"/>
                  <a:cs typeface="Times New Roman" pitchFamily="18" charset="0"/>
                </a:endParaRPr>
              </a:p>
            </p:txBody>
          </p:sp>
          <p:sp>
            <p:nvSpPr>
              <p:cNvPr id="31" name="矩形 30"/>
              <p:cNvSpPr/>
              <p:nvPr/>
            </p:nvSpPr>
            <p:spPr>
              <a:xfrm>
                <a:off x="6044870" y="2405488"/>
                <a:ext cx="1004832" cy="323165"/>
              </a:xfrm>
              <a:prstGeom prst="rect">
                <a:avLst/>
              </a:prstGeom>
            </p:spPr>
            <p:txBody>
              <a:bodyPr wrap="square">
                <a:spAutoFit/>
              </a:bodyPr>
              <a:lstStyle/>
              <a:p>
                <a:pPr>
                  <a:lnSpc>
                    <a:spcPct val="150000"/>
                  </a:lnSpc>
                </a:pPr>
                <a:r>
                  <a:rPr lang="zh-CN" altLang="en-US" sz="1000" dirty="0">
                    <a:latin typeface="Times New Roman" pitchFamily="18" charset="0"/>
                    <a:cs typeface="Times New Roman" pitchFamily="18" charset="0"/>
                  </a:rPr>
                  <a:t>軟組織鈣化</a:t>
                </a:r>
                <a:endParaRPr lang="zh-TW" altLang="en-US" sz="1000" dirty="0">
                  <a:latin typeface="Times New Roman" pitchFamily="18" charset="0"/>
                  <a:cs typeface="Times New Roman" pitchFamily="18" charset="0"/>
                </a:endParaRPr>
              </a:p>
            </p:txBody>
          </p:sp>
          <p:sp>
            <p:nvSpPr>
              <p:cNvPr id="32" name="矩形 31"/>
              <p:cNvSpPr/>
              <p:nvPr/>
            </p:nvSpPr>
            <p:spPr>
              <a:xfrm>
                <a:off x="7212658" y="2405194"/>
                <a:ext cx="2361110" cy="293991"/>
              </a:xfrm>
              <a:prstGeom prst="rect">
                <a:avLst/>
              </a:prstGeom>
            </p:spPr>
            <p:txBody>
              <a:bodyPr wrap="square">
                <a:spAutoFit/>
              </a:bodyPr>
              <a:lstStyle/>
              <a:p>
                <a:pPr lvl="0">
                  <a:lnSpc>
                    <a:spcPct val="150000"/>
                  </a:lnSpc>
                </a:pPr>
                <a:r>
                  <a:rPr lang="zh-TW" altLang="en-US" sz="1000" dirty="0">
                    <a:solidFill>
                      <a:srgbClr val="000000"/>
                    </a:solidFill>
                    <a:latin typeface="Times New Roman" pitchFamily="18" charset="0"/>
                    <a:cs typeface="Times New Roman" pitchFamily="18" charset="0"/>
                  </a:rPr>
                  <a:t>測量鈣</a:t>
                </a:r>
                <a:r>
                  <a:rPr lang="en-US" altLang="zh-TW"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磷酸鹽代謝 </a:t>
                </a:r>
                <a:r>
                  <a:rPr lang="en-US" altLang="zh-TW"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血清 </a:t>
                </a:r>
                <a:r>
                  <a:rPr lang="en-US" altLang="zh-CN" sz="1000" dirty="0">
                    <a:solidFill>
                      <a:srgbClr val="000000"/>
                    </a:solidFill>
                    <a:latin typeface="Times New Roman" pitchFamily="18" charset="0"/>
                    <a:cs typeface="Times New Roman" pitchFamily="18" charset="0"/>
                  </a:rPr>
                  <a:t>(</a:t>
                </a:r>
                <a:r>
                  <a:rPr lang="en-US" altLang="zh-CN" sz="1000" i="1" dirty="0">
                    <a:solidFill>
                      <a:srgbClr val="000000"/>
                    </a:solidFill>
                    <a:latin typeface="Times New Roman" pitchFamily="18" charset="0"/>
                    <a:cs typeface="Times New Roman" pitchFamily="18" charset="0"/>
                  </a:rPr>
                  <a:t>Ca</a:t>
                </a:r>
                <a:r>
                  <a:rPr lang="en-US" altLang="zh-CN" sz="1000" baseline="30000" dirty="0">
                    <a:solidFill>
                      <a:srgbClr val="000000"/>
                    </a:solidFill>
                    <a:latin typeface="Times New Roman" pitchFamily="18" charset="0"/>
                    <a:cs typeface="Times New Roman" pitchFamily="18" charset="0"/>
                  </a:rPr>
                  <a:t>2+</a:t>
                </a:r>
                <a:r>
                  <a:rPr lang="en-US" altLang="zh-CN" sz="800" dirty="0">
                    <a:solidFill>
                      <a:srgbClr val="000000"/>
                    </a:solidFill>
                    <a:latin typeface="Times New Roman" pitchFamily="18" charset="0"/>
                    <a:cs typeface="Times New Roman" pitchFamily="18" charset="0"/>
                  </a:rPr>
                  <a:t>×</a:t>
                </a:r>
                <a:r>
                  <a:rPr lang="en-US" altLang="zh-CN" sz="1000" i="1" dirty="0">
                    <a:solidFill>
                      <a:srgbClr val="000000"/>
                    </a:solidFill>
                    <a:latin typeface="Times New Roman" pitchFamily="18" charset="0"/>
                    <a:cs typeface="Times New Roman" pitchFamily="18" charset="0"/>
                  </a:rPr>
                  <a:t>P </a:t>
                </a:r>
                <a:r>
                  <a:rPr lang="en-US" altLang="zh-CN" sz="1000" baseline="50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a:t>
                </a:r>
                <a:endParaRPr lang="zh-TW" altLang="en-US" sz="1000" dirty="0">
                  <a:solidFill>
                    <a:srgbClr val="000000"/>
                  </a:solidFill>
                  <a:latin typeface="Times New Roman" pitchFamily="18" charset="0"/>
                  <a:cs typeface="Times New Roman" pitchFamily="18" charset="0"/>
                </a:endParaRPr>
              </a:p>
            </p:txBody>
          </p:sp>
          <p:sp>
            <p:nvSpPr>
              <p:cNvPr id="2" name="右箭头 1"/>
              <p:cNvSpPr/>
              <p:nvPr/>
            </p:nvSpPr>
            <p:spPr>
              <a:xfrm>
                <a:off x="6116861" y="2882588"/>
                <a:ext cx="3228307" cy="147763"/>
              </a:xfrm>
              <a:prstGeom prst="righ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左箭头 2"/>
              <p:cNvSpPr/>
              <p:nvPr/>
            </p:nvSpPr>
            <p:spPr>
              <a:xfrm>
                <a:off x="7004962" y="1846563"/>
                <a:ext cx="180000" cy="147765"/>
              </a:xfrm>
              <a:prstGeom prst="lef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左箭头 33"/>
              <p:cNvSpPr/>
              <p:nvPr/>
            </p:nvSpPr>
            <p:spPr>
              <a:xfrm>
                <a:off x="7005499" y="2170022"/>
                <a:ext cx="180000" cy="147765"/>
              </a:xfrm>
              <a:prstGeom prst="lef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左箭头 34"/>
              <p:cNvSpPr/>
              <p:nvPr/>
            </p:nvSpPr>
            <p:spPr>
              <a:xfrm>
                <a:off x="7004962" y="2492893"/>
                <a:ext cx="180000" cy="147765"/>
              </a:xfrm>
              <a:prstGeom prst="lef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左箭头 35"/>
              <p:cNvSpPr/>
              <p:nvPr/>
            </p:nvSpPr>
            <p:spPr>
              <a:xfrm>
                <a:off x="5810551" y="1846857"/>
                <a:ext cx="180000" cy="147765"/>
              </a:xfrm>
              <a:prstGeom prst="lef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左箭头 36"/>
              <p:cNvSpPr/>
              <p:nvPr/>
            </p:nvSpPr>
            <p:spPr>
              <a:xfrm>
                <a:off x="5811088" y="2170316"/>
                <a:ext cx="180000" cy="147765"/>
              </a:xfrm>
              <a:prstGeom prst="lef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左箭头 37"/>
              <p:cNvSpPr/>
              <p:nvPr/>
            </p:nvSpPr>
            <p:spPr>
              <a:xfrm>
                <a:off x="5810551" y="2493187"/>
                <a:ext cx="180000" cy="147765"/>
              </a:xfrm>
              <a:prstGeom prst="lef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左大括号 3"/>
              <p:cNvSpPr/>
              <p:nvPr/>
            </p:nvSpPr>
            <p:spPr>
              <a:xfrm>
                <a:off x="4101270" y="1499462"/>
                <a:ext cx="163472" cy="805980"/>
              </a:xfrm>
              <a:prstGeom prst="leftBrace">
                <a:avLst/>
              </a:prstGeom>
              <a:ln w="63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左大括号 38"/>
              <p:cNvSpPr/>
              <p:nvPr/>
            </p:nvSpPr>
            <p:spPr>
              <a:xfrm>
                <a:off x="4101270" y="2461309"/>
                <a:ext cx="163472" cy="805980"/>
              </a:xfrm>
              <a:prstGeom prst="leftBrace">
                <a:avLst/>
              </a:prstGeom>
              <a:ln w="63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左大括号 39"/>
              <p:cNvSpPr/>
              <p:nvPr/>
            </p:nvSpPr>
            <p:spPr>
              <a:xfrm>
                <a:off x="4101270" y="3416986"/>
                <a:ext cx="163472" cy="805980"/>
              </a:xfrm>
              <a:prstGeom prst="leftBrace">
                <a:avLst/>
              </a:prstGeom>
              <a:ln w="63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上箭头 4"/>
              <p:cNvSpPr/>
              <p:nvPr/>
            </p:nvSpPr>
            <p:spPr>
              <a:xfrm>
                <a:off x="1735526" y="1417704"/>
                <a:ext cx="130010" cy="2860209"/>
              </a:xfrm>
              <a:prstGeom prst="up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4119713" y="779497"/>
                <a:ext cx="1502824" cy="293991"/>
              </a:xfrm>
              <a:prstGeom prst="rect">
                <a:avLst/>
              </a:prstGeom>
            </p:spPr>
            <p:txBody>
              <a:bodyPr wrap="square">
                <a:spAutoFit/>
              </a:bodyPr>
              <a:lstStyle/>
              <a:p>
                <a:pPr algn="ctr">
                  <a:lnSpc>
                    <a:spcPct val="150000"/>
                  </a:lnSpc>
                </a:pPr>
                <a:r>
                  <a:rPr lang="zh-CN" altLang="en-US" sz="1000" dirty="0">
                    <a:latin typeface="Times New Roman" pitchFamily="18" charset="0"/>
                    <a:cs typeface="Times New Roman" pitchFamily="18" charset="0"/>
                  </a:rPr>
                  <a:t>終點指標 </a:t>
                </a:r>
                <a:r>
                  <a:rPr lang="en-US" altLang="zh-CN" sz="900" dirty="0">
                    <a:latin typeface="Times New Roman" pitchFamily="18" charset="0"/>
                    <a:cs typeface="Times New Roman" pitchFamily="18" charset="0"/>
                  </a:rPr>
                  <a:t>(</a:t>
                </a:r>
                <a:r>
                  <a:rPr lang="en-US" altLang="zh-CN" sz="900" i="1" dirty="0">
                    <a:latin typeface="Times New Roman" pitchFamily="18" charset="0"/>
                    <a:cs typeface="Times New Roman" pitchFamily="18" charset="0"/>
                  </a:rPr>
                  <a:t>End Point</a:t>
                </a:r>
                <a:r>
                  <a:rPr lang="en-US" altLang="zh-CN" sz="900" dirty="0">
                    <a:latin typeface="Times New Roman" pitchFamily="18" charset="0"/>
                    <a:cs typeface="Times New Roman" pitchFamily="18" charset="0"/>
                  </a:rPr>
                  <a:t>)</a:t>
                </a:r>
                <a:endParaRPr lang="zh-TW" altLang="en-US" sz="900" dirty="0">
                  <a:latin typeface="Times New Roman" pitchFamily="18" charset="0"/>
                  <a:cs typeface="Times New Roman" pitchFamily="18" charset="0"/>
                </a:endParaRPr>
              </a:p>
            </p:txBody>
          </p:sp>
          <p:sp>
            <p:nvSpPr>
              <p:cNvPr id="45" name="矩形 44"/>
              <p:cNvSpPr/>
              <p:nvPr/>
            </p:nvSpPr>
            <p:spPr>
              <a:xfrm>
                <a:off x="5810552" y="764911"/>
                <a:ext cx="1374410" cy="323165"/>
              </a:xfrm>
              <a:prstGeom prst="rect">
                <a:avLst/>
              </a:prstGeom>
            </p:spPr>
            <p:txBody>
              <a:bodyPr wrap="square">
                <a:spAutoFit/>
              </a:bodyPr>
              <a:lstStyle/>
              <a:p>
                <a:pPr algn="ctr">
                  <a:lnSpc>
                    <a:spcPct val="150000"/>
                  </a:lnSpc>
                </a:pPr>
                <a:r>
                  <a:rPr lang="zh-CN" altLang="en-US" sz="1000" dirty="0">
                    <a:latin typeface="Times New Roman" pitchFamily="18" charset="0"/>
                    <a:cs typeface="Times New Roman" pitchFamily="18" charset="0"/>
                  </a:rPr>
                  <a:t>終點替代指標</a:t>
                </a:r>
                <a:endParaRPr lang="zh-TW" altLang="en-US" sz="1000" dirty="0">
                  <a:latin typeface="Times New Roman" pitchFamily="18" charset="0"/>
                  <a:cs typeface="Times New Roman" pitchFamily="18" charset="0"/>
                </a:endParaRPr>
              </a:p>
            </p:txBody>
          </p:sp>
        </p:grpSp>
        <p:sp>
          <p:nvSpPr>
            <p:cNvPr id="41" name="圆角矩形 40"/>
            <p:cNvSpPr/>
            <p:nvPr/>
          </p:nvSpPr>
          <p:spPr>
            <a:xfrm>
              <a:off x="2661237" y="991965"/>
              <a:ext cx="7333155" cy="2588606"/>
            </a:xfrm>
            <a:prstGeom prst="roundRect">
              <a:avLst>
                <a:gd name="adj" fmla="val 8205"/>
              </a:avLst>
            </a:prstGeom>
            <a:noFill/>
            <a:ln w="6350">
              <a:solidFill>
                <a:srgbClr val="FF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823430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14583" y="29696"/>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TW" altLang="en-US" sz="1500" dirty="0">
                <a:ea typeface="楷体_GB2312" pitchFamily="49" charset="-122"/>
              </a:rPr>
              <a:t>臨床證據推薦與質量分級</a:t>
            </a:r>
            <a:endParaRPr lang="zh-CN" altLang="en-US" sz="1500" dirty="0">
              <a:ea typeface="楷体_GB2312" pitchFamily="49" charset="-122"/>
            </a:endParaRPr>
          </a:p>
        </p:txBody>
      </p:sp>
      <p:sp>
        <p:nvSpPr>
          <p:cNvPr id="9" name="矩形 3"/>
          <p:cNvSpPr>
            <a:spLocks noChangeArrowheads="1"/>
          </p:cNvSpPr>
          <p:nvPr/>
        </p:nvSpPr>
        <p:spPr bwMode="auto">
          <a:xfrm>
            <a:off x="18523" y="209210"/>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200" dirty="0"/>
              <a:t>臨床</a:t>
            </a:r>
            <a:r>
              <a:rPr lang="zh-TW" altLang="en-US" sz="1200" dirty="0"/>
              <a:t>證據質量</a:t>
            </a:r>
            <a:r>
              <a:rPr lang="zh-CN" altLang="en-US" sz="1200" dirty="0"/>
              <a:t>與</a:t>
            </a:r>
            <a:r>
              <a:rPr lang="zh-TW" altLang="en-US" sz="1200" dirty="0"/>
              <a:t>推薦強</a:t>
            </a:r>
            <a:r>
              <a:rPr lang="zh-CN" altLang="en-US" sz="1200" dirty="0"/>
              <a:t>度</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en-US" altLang="zh-CN" sz="900" i="1" dirty="0">
                <a:solidFill>
                  <a:srgbClr val="000000"/>
                </a:solidFill>
                <a:latin typeface="Times New Roman" pitchFamily="18" charset="0"/>
                <a:cs typeface="Times New Roman" pitchFamily="18" charset="0"/>
              </a:rPr>
              <a:t>The</a:t>
            </a:r>
            <a:r>
              <a:rPr lang="en-US" altLang="zh-CN" sz="900" dirty="0">
                <a:solidFill>
                  <a:srgbClr val="000000"/>
                </a:solidFill>
                <a:latin typeface="Times New Roman" pitchFamily="18" charset="0"/>
                <a:cs typeface="Times New Roman" pitchFamily="18" charset="0"/>
              </a:rPr>
              <a:t> </a:t>
            </a:r>
            <a:r>
              <a:rPr lang="en-US" altLang="zh-TW" sz="900" i="1" dirty="0">
                <a:solidFill>
                  <a:srgbClr val="000000"/>
                </a:solidFill>
                <a:latin typeface="Times New Roman" pitchFamily="18" charset="0"/>
                <a:cs typeface="Times New Roman" pitchFamily="18" charset="0"/>
              </a:rPr>
              <a:t>Grades of Recommendation</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Assessment</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Development and </a:t>
            </a:r>
            <a:r>
              <a:rPr lang="en-US" altLang="zh-TW" sz="900" i="1" dirty="0" err="1">
                <a:solidFill>
                  <a:srgbClr val="000000"/>
                </a:solidFill>
                <a:latin typeface="Times New Roman" pitchFamily="18" charset="0"/>
                <a:cs typeface="Times New Roman" pitchFamily="18" charset="0"/>
              </a:rPr>
              <a:t>Evaluation</a:t>
            </a:r>
            <a:r>
              <a:rPr lang="en-US" altLang="zh-TW" sz="900" dirty="0" err="1">
                <a:solidFill>
                  <a:srgbClr val="000000"/>
                </a:solidFill>
                <a:latin typeface="Times New Roman" pitchFamily="18" charset="0"/>
                <a:cs typeface="Times New Roman" pitchFamily="18" charset="0"/>
              </a:rPr>
              <a:t>,</a:t>
            </a:r>
            <a:r>
              <a:rPr lang="en-US" altLang="zh-TW" sz="900" i="1" dirty="0" err="1">
                <a:solidFill>
                  <a:srgbClr val="000000"/>
                </a:solidFill>
                <a:latin typeface="Times New Roman" pitchFamily="18" charset="0"/>
                <a:cs typeface="Times New Roman" pitchFamily="18" charset="0"/>
              </a:rPr>
              <a:t>GRADE</a:t>
            </a:r>
            <a:r>
              <a:rPr lang="en-US" altLang="zh-TW"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系統 </a:t>
            </a:r>
            <a:r>
              <a:rPr lang="en-US" altLang="zh-CN" sz="900" dirty="0">
                <a:solidFill>
                  <a:srgbClr val="000000"/>
                </a:solidFill>
                <a:latin typeface="Times New Roman" pitchFamily="18" charset="0"/>
                <a:cs typeface="Times New Roman" pitchFamily="18" charset="0"/>
              </a:rPr>
              <a:t>- </a:t>
            </a:r>
            <a:r>
              <a:rPr lang="zh-TW" altLang="en-US" sz="900" dirty="0">
                <a:solidFill>
                  <a:srgbClr val="000000"/>
                </a:solidFill>
                <a:latin typeface="Times New Roman" pitchFamily="18" charset="0"/>
                <a:cs typeface="Times New Roman" pitchFamily="18" charset="0"/>
              </a:rPr>
              <a:t>證據質量</a:t>
            </a:r>
            <a:r>
              <a:rPr lang="zh-CN" altLang="en-US" sz="900" dirty="0">
                <a:solidFill>
                  <a:srgbClr val="000000"/>
                </a:solidFill>
                <a:latin typeface="Times New Roman" pitchFamily="18" charset="0"/>
                <a:cs typeface="Times New Roman" pitchFamily="18" charset="0"/>
              </a:rPr>
              <a:t>降級 之 間接性</a:t>
            </a:r>
            <a:r>
              <a:rPr lang="en-US" altLang="zh-CN" sz="800" dirty="0">
                <a:solidFill>
                  <a:srgbClr val="000000"/>
                </a:solidFill>
                <a:latin typeface="Times New Roman" pitchFamily="18" charset="0"/>
                <a:cs typeface="Times New Roman" pitchFamily="18" charset="0"/>
              </a:rPr>
              <a:t>(</a:t>
            </a:r>
            <a:r>
              <a:rPr lang="en-US" altLang="zh-CN" sz="800" i="1" dirty="0">
                <a:solidFill>
                  <a:srgbClr val="000000"/>
                </a:solidFill>
                <a:latin typeface="Times New Roman" pitchFamily="18" charset="0"/>
                <a:cs typeface="Times New Roman" pitchFamily="18" charset="0"/>
              </a:rPr>
              <a:t>Indirectness</a:t>
            </a:r>
            <a:r>
              <a:rPr lang="en-US" altLang="zh-CN" sz="8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grpSp>
        <p:nvGrpSpPr>
          <p:cNvPr id="4" name="组合 3"/>
          <p:cNvGrpSpPr/>
          <p:nvPr/>
        </p:nvGrpSpPr>
        <p:grpSpPr>
          <a:xfrm>
            <a:off x="874265" y="652058"/>
            <a:ext cx="9776413" cy="4948064"/>
            <a:chOff x="1141557" y="609854"/>
            <a:chExt cx="9776413" cy="4948064"/>
          </a:xfrm>
        </p:grpSpPr>
        <p:sp>
          <p:nvSpPr>
            <p:cNvPr id="12" name="矩形 11"/>
            <p:cNvSpPr/>
            <p:nvPr/>
          </p:nvSpPr>
          <p:spPr>
            <a:xfrm>
              <a:off x="1142999" y="609854"/>
              <a:ext cx="9774971" cy="2123658"/>
            </a:xfrm>
            <a:prstGeom prst="rect">
              <a:avLst/>
            </a:prstGeom>
          </p:spPr>
          <p:txBody>
            <a:bodyPr wrap="square">
              <a:spAutoFit/>
            </a:bodyPr>
            <a:lstStyle/>
            <a:p>
              <a:pPr>
                <a:lnSpc>
                  <a:spcPct val="150000"/>
                </a:lnSpc>
              </a:pPr>
              <a:r>
                <a:rPr lang="zh-TW" altLang="en-US" sz="1100" dirty="0">
                  <a:latin typeface="Times New Roman" pitchFamily="18" charset="0"/>
                  <a:cs typeface="Times New Roman" pitchFamily="18" charset="0"/>
                </a:rPr>
                <a:t>        間接比較：</a:t>
              </a:r>
            </a:p>
            <a:p>
              <a:pPr>
                <a:lnSpc>
                  <a:spcPct val="150000"/>
                </a:lnSpc>
              </a:pPr>
              <a:r>
                <a:rPr lang="zh-TW" altLang="en-US" sz="1100" dirty="0">
                  <a:latin typeface="Times New Roman" pitchFamily="18" charset="0"/>
                  <a:cs typeface="Times New Roman" pitchFamily="18" charset="0"/>
                </a:rPr>
                <a:t>        最後一類間接性見於沒有直接比較兩個或多個所關注幹預措施的證據時，如考慮</a:t>
              </a:r>
              <a:r>
                <a:rPr lang="en-US" altLang="zh-TW" sz="1100" i="1" dirty="0">
                  <a:latin typeface="Times New Roman" pitchFamily="18" charset="0"/>
                  <a:cs typeface="Times New Roman" pitchFamily="18" charset="0"/>
                </a:rPr>
                <a:t>A</a:t>
              </a:r>
              <a:r>
                <a:rPr lang="zh-TW" altLang="en-US" sz="1100" dirty="0">
                  <a:latin typeface="Times New Roman" pitchFamily="18" charset="0"/>
                  <a:cs typeface="Times New Roman" pitchFamily="18" charset="0"/>
                </a:rPr>
                <a:t>和</a:t>
              </a:r>
              <a:r>
                <a:rPr lang="en-US" altLang="zh-TW" sz="1100" i="1" dirty="0">
                  <a:latin typeface="Times New Roman" pitchFamily="18" charset="0"/>
                  <a:cs typeface="Times New Roman" pitchFamily="18" charset="0"/>
                </a:rPr>
                <a:t>B</a:t>
              </a:r>
              <a:r>
                <a:rPr lang="zh-TW" altLang="en-US" sz="1100" dirty="0">
                  <a:latin typeface="Times New Roman" pitchFamily="18" charset="0"/>
                  <a:cs typeface="Times New Roman" pitchFamily="18" charset="0"/>
                </a:rPr>
                <a:t>兩種活性藥物的比較，儘管沒有</a:t>
              </a:r>
              <a:r>
                <a:rPr lang="en-US" altLang="zh-TW" sz="1100" i="1" dirty="0">
                  <a:latin typeface="Times New Roman" pitchFamily="18" charset="0"/>
                  <a:cs typeface="Times New Roman" pitchFamily="18" charset="0"/>
                </a:rPr>
                <a:t>A</a:t>
              </a:r>
              <a:r>
                <a:rPr lang="zh-TW" altLang="en-US" sz="1100" dirty="0">
                  <a:latin typeface="Times New Roman" pitchFamily="18" charset="0"/>
                  <a:cs typeface="Times New Roman" pitchFamily="18" charset="0"/>
                </a:rPr>
                <a:t>藥和</a:t>
              </a:r>
              <a:r>
                <a:rPr lang="en-US" altLang="zh-TW" sz="1100" i="1" dirty="0">
                  <a:latin typeface="Times New Roman" pitchFamily="18" charset="0"/>
                  <a:cs typeface="Times New Roman" pitchFamily="18" charset="0"/>
                </a:rPr>
                <a:t>B</a:t>
              </a:r>
              <a:r>
                <a:rPr lang="zh-TW" altLang="en-US" sz="1100" dirty="0">
                  <a:latin typeface="Times New Roman" pitchFamily="18" charset="0"/>
                  <a:cs typeface="Times New Roman" pitchFamily="18" charset="0"/>
                </a:rPr>
                <a:t>藥直接比較的</a:t>
              </a:r>
              <a:r>
                <a:rPr lang="en-US" altLang="zh-TW" sz="1100" i="1" dirty="0">
                  <a:latin typeface="Times New Roman" pitchFamily="18" charset="0"/>
                  <a:cs typeface="Times New Roman" pitchFamily="18" charset="0"/>
                </a:rPr>
                <a:t>RCT</a:t>
              </a:r>
              <a:r>
                <a:rPr lang="zh-TW" altLang="en-US" sz="1100" dirty="0">
                  <a:latin typeface="Times New Roman" pitchFamily="18" charset="0"/>
                  <a:cs typeface="Times New Roman" pitchFamily="18" charset="0"/>
                </a:rPr>
                <a:t>，但有</a:t>
              </a:r>
              <a:r>
                <a:rPr lang="en-US" altLang="zh-TW" sz="1100" i="1" dirty="0">
                  <a:latin typeface="Times New Roman" pitchFamily="18" charset="0"/>
                  <a:cs typeface="Times New Roman" pitchFamily="18" charset="0"/>
                </a:rPr>
                <a:t>A</a:t>
              </a:r>
              <a:r>
                <a:rPr lang="zh-TW" altLang="en-US" sz="1100" dirty="0">
                  <a:latin typeface="Times New Roman" pitchFamily="18" charset="0"/>
                  <a:cs typeface="Times New Roman" pitchFamily="18" charset="0"/>
                </a:rPr>
                <a:t>藥與安慰劑比較和</a:t>
              </a:r>
              <a:r>
                <a:rPr lang="en-US" altLang="zh-TW" sz="1100" i="1" dirty="0">
                  <a:latin typeface="Times New Roman" pitchFamily="18" charset="0"/>
                  <a:cs typeface="Times New Roman" pitchFamily="18" charset="0"/>
                </a:rPr>
                <a:t>B</a:t>
              </a:r>
              <a:r>
                <a:rPr lang="zh-TW" altLang="en-US" sz="1100" dirty="0">
                  <a:latin typeface="Times New Roman" pitchFamily="18" charset="0"/>
                  <a:cs typeface="Times New Roman" pitchFamily="18" charset="0"/>
                </a:rPr>
                <a:t>藥與安慰劑比較的</a:t>
              </a:r>
              <a:r>
                <a:rPr lang="en-US" altLang="zh-TW" sz="1100" i="1" dirty="0">
                  <a:latin typeface="Times New Roman" pitchFamily="18" charset="0"/>
                  <a:cs typeface="Times New Roman" pitchFamily="18" charset="0"/>
                </a:rPr>
                <a:t>RCT</a:t>
              </a:r>
              <a:r>
                <a:rPr lang="zh-TW" altLang="en-US" sz="1100" dirty="0">
                  <a:latin typeface="Times New Roman" pitchFamily="18" charset="0"/>
                  <a:cs typeface="Times New Roman" pitchFamily="18" charset="0"/>
                </a:rPr>
                <a:t>，這樣的試驗提供了</a:t>
              </a:r>
              <a:r>
                <a:rPr lang="en-US" altLang="zh-TW" sz="1100" i="1" dirty="0">
                  <a:latin typeface="Times New Roman" pitchFamily="18" charset="0"/>
                  <a:cs typeface="Times New Roman" pitchFamily="18" charset="0"/>
                </a:rPr>
                <a:t>A</a:t>
              </a:r>
              <a:r>
                <a:rPr lang="zh-TW" altLang="en-US" sz="1100" dirty="0">
                  <a:latin typeface="Times New Roman" pitchFamily="18" charset="0"/>
                  <a:cs typeface="Times New Roman" pitchFamily="18" charset="0"/>
                </a:rPr>
                <a:t>藥和</a:t>
              </a:r>
              <a:r>
                <a:rPr lang="en-US" altLang="zh-TW" sz="1100" i="1" dirty="0">
                  <a:latin typeface="Times New Roman" pitchFamily="18" charset="0"/>
                  <a:cs typeface="Times New Roman" pitchFamily="18" charset="0"/>
                </a:rPr>
                <a:t>B</a:t>
              </a:r>
              <a:r>
                <a:rPr lang="zh-TW" altLang="en-US" sz="1100" dirty="0">
                  <a:latin typeface="Times New Roman" pitchFamily="18" charset="0"/>
                  <a:cs typeface="Times New Roman" pitchFamily="18" charset="0"/>
                </a:rPr>
                <a:t>藥效應量的間接比較，其證據級別低於直接比較</a:t>
              </a:r>
              <a:r>
                <a:rPr lang="en-US" altLang="zh-TW" sz="1100" i="1" dirty="0">
                  <a:latin typeface="Times New Roman" pitchFamily="18" charset="0"/>
                  <a:cs typeface="Times New Roman" pitchFamily="18" charset="0"/>
                </a:rPr>
                <a:t>A</a:t>
              </a:r>
              <a:r>
                <a:rPr lang="zh-TW" altLang="en-US" sz="1100" dirty="0">
                  <a:latin typeface="Times New Roman" pitchFamily="18" charset="0"/>
                  <a:cs typeface="Times New Roman" pitchFamily="18" charset="0"/>
                </a:rPr>
                <a:t>藥和</a:t>
              </a:r>
              <a:r>
                <a:rPr lang="en-US" altLang="zh-TW" sz="1100" i="1" dirty="0">
                  <a:latin typeface="Times New Roman" pitchFamily="18" charset="0"/>
                  <a:cs typeface="Times New Roman" pitchFamily="18" charset="0"/>
                </a:rPr>
                <a:t>B</a:t>
              </a:r>
              <a:r>
                <a:rPr lang="zh-TW" altLang="en-US" sz="1100" dirty="0">
                  <a:latin typeface="Times New Roman" pitchFamily="18" charset="0"/>
                  <a:cs typeface="Times New Roman" pitchFamily="18" charset="0"/>
                </a:rPr>
                <a:t>藥的證據，因為間接比較納入了不同的患者人群，一些患者可能比另一些患者對所觀察的藥物更加敏感，此外，診斷的標準在不同試驗中有差異，可能正是這些差異而非幹預措施效果的差異，導致了</a:t>
              </a:r>
              <a:r>
                <a:rPr lang="zh-CN" altLang="en-US" sz="1100" dirty="0">
                  <a:latin typeface="Times New Roman" pitchFamily="18" charset="0"/>
                  <a:cs typeface="Times New Roman" pitchFamily="18" charset="0"/>
                </a:rPr>
                <a:t>相對危險度</a:t>
              </a:r>
              <a:r>
                <a:rPr lang="en-US" altLang="zh-CN"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RR)</a:t>
              </a:r>
              <a:r>
                <a:rPr lang="zh-TW" altLang="en-US" sz="1100" dirty="0">
                  <a:latin typeface="Times New Roman" pitchFamily="18" charset="0"/>
                  <a:cs typeface="Times New Roman" pitchFamily="18" charset="0"/>
                </a:rPr>
                <a:t>的變化</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間接比較的有效性取決於這樣</a:t>
              </a:r>
              <a:r>
                <a:rPr lang="zh-CN" altLang="en-US" sz="1100" dirty="0">
                  <a:latin typeface="Times New Roman" pitchFamily="18" charset="0"/>
                  <a:cs typeface="Times New Roman" pitchFamily="18" charset="0"/>
                </a:rPr>
                <a:t>一條前提</a:t>
              </a:r>
              <a:r>
                <a:rPr lang="zh-TW" altLang="en-US" sz="1100" dirty="0">
                  <a:latin typeface="Times New Roman" pitchFamily="18" charset="0"/>
                  <a:cs typeface="Times New Roman" pitchFamily="18" charset="0"/>
                </a:rPr>
                <a:t>假設：試驗設計的諸因素（患者、聯合幹預、結局測量指標）和方法學品質本身的差異不是大到足以導致不同的效應（換言之，幹預措施效應的真正差異解釋了所表現出的全部差異），一些</a:t>
              </a:r>
              <a:r>
                <a:rPr lang="zh-CN" altLang="en-US" sz="1100" dirty="0">
                  <a:latin typeface="Times New Roman" pitchFamily="18" charset="0"/>
                  <a:cs typeface="Times New Roman" pitchFamily="18" charset="0"/>
                </a:rPr>
                <a:t>學者</a:t>
              </a:r>
              <a:r>
                <a:rPr lang="zh-TW" altLang="en-US" sz="1100" dirty="0">
                  <a:latin typeface="Times New Roman" pitchFamily="18" charset="0"/>
                  <a:cs typeface="Times New Roman" pitchFamily="18" charset="0"/>
                </a:rPr>
                <a:t>稱其為「相似性假設」</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是否因為間接比較降低證據級別取決於供</a:t>
              </a:r>
              <a:r>
                <a:rPr lang="zh-CN" altLang="en-US" sz="1100" dirty="0">
                  <a:latin typeface="Times New Roman" pitchFamily="18" charset="0"/>
                  <a:cs typeface="Times New Roman" pitchFamily="18" charset="0"/>
                </a:rPr>
                <a:t>選擇的</a:t>
              </a:r>
              <a:r>
                <a:rPr lang="zh-TW" altLang="en-US" sz="1100" dirty="0">
                  <a:latin typeface="Times New Roman" pitchFamily="18" charset="0"/>
                  <a:cs typeface="Times New Roman" pitchFamily="18" charset="0"/>
                </a:rPr>
                <a:t>因素（人群、幹預措施、聯合幹預措施、結局和研究方法）解釋或掩蓋效應差異的合理性，對於多個幹預措施間接比較</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常使用</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網狀整合分析</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Meta</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Analysis</a:t>
              </a:r>
              <a:r>
                <a:rPr lang="en-US" altLang="zh-TW" sz="10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的方法進行</a:t>
              </a:r>
              <a:r>
                <a:rPr lang="zh-CN" altLang="en-US" sz="1100" dirty="0">
                  <a:latin typeface="Times New Roman" pitchFamily="18" charset="0"/>
                  <a:cs typeface="Times New Roman" pitchFamily="18" charset="0"/>
                </a:rPr>
                <a:t>分析</a:t>
              </a:r>
              <a:r>
                <a:rPr lang="zh-TW" altLang="en-US" sz="1100" dirty="0">
                  <a:latin typeface="Times New Roman" pitchFamily="18" charset="0"/>
                  <a:cs typeface="Times New Roman" pitchFamily="18" charset="0"/>
                </a:rPr>
                <a:t>；</a:t>
              </a:r>
            </a:p>
          </p:txBody>
        </p:sp>
        <p:sp>
          <p:nvSpPr>
            <p:cNvPr id="11" name="矩形 10"/>
            <p:cNvSpPr/>
            <p:nvPr/>
          </p:nvSpPr>
          <p:spPr>
            <a:xfrm>
              <a:off x="1141557" y="4957754"/>
              <a:ext cx="9774971" cy="600164"/>
            </a:xfrm>
            <a:prstGeom prst="rect">
              <a:avLst/>
            </a:prstGeom>
            <a:ln w="3810">
              <a:noFill/>
              <a:prstDash val="sysDash"/>
            </a:ln>
          </p:spPr>
          <p:txBody>
            <a:bodyPr wrap="square">
              <a:spAutoFit/>
            </a:bodyPr>
            <a:lstStyle/>
            <a:p>
              <a:pPr>
                <a:lnSpc>
                  <a:spcPct val="150000"/>
                </a:lnSpc>
              </a:pPr>
              <a:r>
                <a:rPr lang="zh-TW" altLang="en-US" sz="1100" dirty="0">
                  <a:latin typeface="Times New Roman" pitchFamily="18" charset="0"/>
                  <a:cs typeface="Times New Roman" pitchFamily="18" charset="0"/>
                </a:rPr>
                <a:t>        指南制定者通常需要考慮四類間接性的聯合效應，存在一類以上的間接性問題可能意味著需要將證據品質降低</a:t>
              </a:r>
              <a:r>
                <a:rPr lang="en-US" altLang="zh-TW" sz="1100" dirty="0">
                  <a:latin typeface="Times New Roman" pitchFamily="18" charset="0"/>
                  <a:cs typeface="Times New Roman" pitchFamily="18" charset="0"/>
                </a:rPr>
                <a:t>2</a:t>
              </a:r>
              <a:r>
                <a:rPr lang="zh-TW" altLang="en-US" sz="1100" dirty="0">
                  <a:latin typeface="Times New Roman" pitchFamily="18" charset="0"/>
                  <a:cs typeface="Times New Roman" pitchFamily="18" charset="0"/>
                </a:rPr>
                <a:t>級，這一考慮並不是簡單的加法過程，而是確保判斷某個證據是否降級及降幾級的合理性，通常基於替代結果的證據應降低證據級別，而其他類型的間接性將需要進行更仔細的判斷；</a:t>
              </a:r>
            </a:p>
          </p:txBody>
        </p:sp>
        <p:sp>
          <p:nvSpPr>
            <p:cNvPr id="13" name="矩形 12"/>
            <p:cNvSpPr/>
            <p:nvPr/>
          </p:nvSpPr>
          <p:spPr>
            <a:xfrm>
              <a:off x="1141557" y="3126704"/>
              <a:ext cx="9774971" cy="1627369"/>
            </a:xfrm>
            <a:prstGeom prst="rect">
              <a:avLst/>
            </a:prstGeom>
            <a:ln w="3810">
              <a:solidFill>
                <a:schemeClr val="accent2"/>
              </a:solidFill>
              <a:prstDash val="sysDash"/>
            </a:ln>
          </p:spPr>
          <p:txBody>
            <a:bodyPr wrap="square">
              <a:spAutoFit/>
            </a:bodyPr>
            <a:lstStyle/>
            <a:p>
              <a:pPr>
                <a:lnSpc>
                  <a:spcPct val="150000"/>
                </a:lnSpc>
              </a:pPr>
              <a:r>
                <a:rPr lang="zh-TW" altLang="en-US" sz="950" dirty="0">
                  <a:solidFill>
                    <a:srgbClr val="C00000"/>
                  </a:solidFill>
                  <a:latin typeface="Times New Roman" pitchFamily="18" charset="0"/>
                  <a:cs typeface="Times New Roman" pitchFamily="18" charset="0"/>
                </a:rPr>
                <a:t>        一個系統評價</a:t>
              </a:r>
              <a:r>
                <a:rPr lang="en-US" altLang="zh-TW" sz="800" baseline="40000" dirty="0">
                  <a:solidFill>
                    <a:srgbClr val="C00000"/>
                  </a:solidFill>
                  <a:latin typeface="宋体" pitchFamily="2" charset="-122"/>
                  <a:cs typeface="Times New Roman" pitchFamily="18" charset="0"/>
                </a:rPr>
                <a:t>[1]</a:t>
              </a:r>
              <a:r>
                <a:rPr lang="zh-TW" altLang="en-US" sz="950" dirty="0">
                  <a:solidFill>
                    <a:srgbClr val="C00000"/>
                  </a:solidFill>
                  <a:latin typeface="Times New Roman" pitchFamily="18" charset="0"/>
                  <a:cs typeface="Times New Roman" pitchFamily="18" charset="0"/>
                </a:rPr>
                <a:t>結果認為，在冠狀動脈旁路移植術後使用阿司匹林預防移植血管阻塞時，低劑量</a:t>
              </a:r>
              <a:r>
                <a:rPr lang="en-US" altLang="zh-TW" sz="950" dirty="0">
                  <a:solidFill>
                    <a:srgbClr val="C00000"/>
                  </a:solidFill>
                  <a:latin typeface="Times New Roman" pitchFamily="18" charset="0"/>
                  <a:cs typeface="Times New Roman" pitchFamily="18" charset="0"/>
                </a:rPr>
                <a:t>(50</a:t>
              </a:r>
              <a:r>
                <a:rPr lang="zh-TW" altLang="en-US" sz="950" dirty="0">
                  <a:solidFill>
                    <a:srgbClr val="C00000"/>
                  </a:solidFill>
                  <a:latin typeface="Times New Roman" pitchFamily="18" charset="0"/>
                  <a:cs typeface="Times New Roman" pitchFamily="18" charset="0"/>
                </a:rPr>
                <a:t>～</a:t>
              </a:r>
              <a:r>
                <a:rPr lang="en-US" altLang="zh-TW" sz="950" dirty="0">
                  <a:solidFill>
                    <a:srgbClr val="C00000"/>
                  </a:solidFill>
                  <a:latin typeface="Times New Roman" pitchFamily="18" charset="0"/>
                  <a:cs typeface="Times New Roman" pitchFamily="18" charset="0"/>
                </a:rPr>
                <a:t>150 mg/d)</a:t>
              </a:r>
              <a:r>
                <a:rPr lang="zh-TW" altLang="en-US" sz="950" dirty="0">
                  <a:solidFill>
                    <a:srgbClr val="C00000"/>
                  </a:solidFill>
                  <a:latin typeface="Times New Roman" pitchFamily="18" charset="0"/>
                  <a:cs typeface="Times New Roman" pitchFamily="18" charset="0"/>
                </a:rPr>
                <a:t>阿司匹林效果相對優於中等劑量</a:t>
              </a:r>
              <a:r>
                <a:rPr lang="en-US" altLang="zh-TW" sz="950" dirty="0">
                  <a:solidFill>
                    <a:srgbClr val="C00000"/>
                  </a:solidFill>
                  <a:latin typeface="Times New Roman" pitchFamily="18" charset="0"/>
                  <a:cs typeface="Times New Roman" pitchFamily="18" charset="0"/>
                </a:rPr>
                <a:t>(300</a:t>
              </a:r>
              <a:r>
                <a:rPr lang="zh-TW" altLang="en-US" sz="950" dirty="0">
                  <a:solidFill>
                    <a:srgbClr val="C00000"/>
                  </a:solidFill>
                  <a:latin typeface="Times New Roman" pitchFamily="18" charset="0"/>
                  <a:cs typeface="Times New Roman" pitchFamily="18" charset="0"/>
                </a:rPr>
                <a:t>～</a:t>
              </a:r>
              <a:r>
                <a:rPr lang="en-US" altLang="zh-TW" sz="950" dirty="0">
                  <a:solidFill>
                    <a:srgbClr val="C00000"/>
                  </a:solidFill>
                  <a:latin typeface="Times New Roman" pitchFamily="18" charset="0"/>
                  <a:cs typeface="Times New Roman" pitchFamily="18" charset="0"/>
                </a:rPr>
                <a:t>325 mg/d)</a:t>
              </a:r>
              <a:r>
                <a:rPr lang="zh-TW" altLang="en-US" sz="950" dirty="0">
                  <a:solidFill>
                    <a:srgbClr val="C00000"/>
                  </a:solidFill>
                  <a:latin typeface="Times New Roman" pitchFamily="18" charset="0"/>
                  <a:cs typeface="Times New Roman" pitchFamily="18" charset="0"/>
                </a:rPr>
                <a:t>，該系統評價共納入</a:t>
              </a:r>
              <a:r>
                <a:rPr lang="en-US" altLang="zh-TW" sz="950" dirty="0">
                  <a:solidFill>
                    <a:srgbClr val="C00000"/>
                  </a:solidFill>
                  <a:latin typeface="Times New Roman" pitchFamily="18" charset="0"/>
                  <a:cs typeface="Times New Roman" pitchFamily="18" charset="0"/>
                </a:rPr>
                <a:t>5</a:t>
              </a:r>
              <a:r>
                <a:rPr lang="zh-TW" altLang="en-US" sz="950" dirty="0">
                  <a:solidFill>
                    <a:srgbClr val="C00000"/>
                  </a:solidFill>
                  <a:latin typeface="Times New Roman" pitchFamily="18" charset="0"/>
                  <a:cs typeface="Times New Roman" pitchFamily="18" charset="0"/>
                </a:rPr>
                <a:t>個阿司匹林與安慰劑比較的試驗，</a:t>
              </a:r>
              <a:r>
                <a:rPr lang="en-US" altLang="zh-TW" sz="950" dirty="0">
                  <a:solidFill>
                    <a:srgbClr val="C00000"/>
                  </a:solidFill>
                  <a:latin typeface="Times New Roman" pitchFamily="18" charset="0"/>
                  <a:cs typeface="Times New Roman" pitchFamily="18" charset="0"/>
                </a:rPr>
                <a:t>2</a:t>
              </a:r>
              <a:r>
                <a:rPr lang="zh-TW" altLang="en-US" sz="950" dirty="0">
                  <a:solidFill>
                    <a:srgbClr val="C00000"/>
                  </a:solidFill>
                  <a:latin typeface="Times New Roman" pitchFamily="18" charset="0"/>
                  <a:cs typeface="Times New Roman" pitchFamily="18" charset="0"/>
                </a:rPr>
                <a:t>個測試中劑量阿司匹林，</a:t>
              </a:r>
              <a:r>
                <a:rPr lang="en-US" altLang="zh-TW" sz="950" dirty="0">
                  <a:solidFill>
                    <a:srgbClr val="C00000"/>
                  </a:solidFill>
                  <a:latin typeface="Times New Roman" pitchFamily="18" charset="0"/>
                  <a:cs typeface="Times New Roman" pitchFamily="18" charset="0"/>
                </a:rPr>
                <a:t>3</a:t>
              </a:r>
              <a:r>
                <a:rPr lang="zh-TW" altLang="en-US" sz="950" dirty="0">
                  <a:solidFill>
                    <a:srgbClr val="C00000"/>
                  </a:solidFill>
                  <a:latin typeface="Times New Roman" pitchFamily="18" charset="0"/>
                  <a:cs typeface="Times New Roman" pitchFamily="18" charset="0"/>
                </a:rPr>
                <a:t>個測試低劑量阿司匹林，移植物閉塞可能性的合併</a:t>
              </a:r>
              <a:r>
                <a:rPr lang="en-US" altLang="zh-TW" sz="950" i="1" dirty="0">
                  <a:solidFill>
                    <a:srgbClr val="C00000"/>
                  </a:solidFill>
                  <a:latin typeface="Times New Roman" pitchFamily="18" charset="0"/>
                  <a:cs typeface="Times New Roman" pitchFamily="18" charset="0"/>
                </a:rPr>
                <a:t>RR</a:t>
              </a:r>
              <a:r>
                <a:rPr lang="zh-TW" altLang="en-US" sz="950" dirty="0">
                  <a:solidFill>
                    <a:srgbClr val="C00000"/>
                  </a:solidFill>
                  <a:latin typeface="Times New Roman" pitchFamily="18" charset="0"/>
                  <a:cs typeface="Times New Roman" pitchFamily="18" charset="0"/>
                </a:rPr>
                <a:t>在低劑量組為</a:t>
              </a:r>
              <a:r>
                <a:rPr lang="en-US" altLang="zh-TW" sz="950" dirty="0">
                  <a:solidFill>
                    <a:srgbClr val="C00000"/>
                  </a:solidFill>
                  <a:latin typeface="Times New Roman" pitchFamily="18" charset="0"/>
                  <a:cs typeface="Times New Roman" pitchFamily="18" charset="0"/>
                </a:rPr>
                <a:t>0.74(95%</a:t>
              </a:r>
              <a:r>
                <a:rPr lang="en-US" altLang="zh-TW" sz="950" i="1" dirty="0">
                  <a:solidFill>
                    <a:srgbClr val="C00000"/>
                  </a:solidFill>
                  <a:latin typeface="Times New Roman" pitchFamily="18" charset="0"/>
                  <a:cs typeface="Times New Roman" pitchFamily="18" charset="0"/>
                </a:rPr>
                <a:t>CI</a:t>
              </a:r>
              <a:r>
                <a:rPr lang="en-US" altLang="zh-TW" sz="950" dirty="0">
                  <a:solidFill>
                    <a:srgbClr val="C00000"/>
                  </a:solidFill>
                  <a:latin typeface="Times New Roman" pitchFamily="18" charset="0"/>
                  <a:cs typeface="Times New Roman" pitchFamily="18" charset="0"/>
                </a:rPr>
                <a:t> 0.60</a:t>
              </a:r>
              <a:r>
                <a:rPr lang="zh-TW" altLang="en-US" sz="950" dirty="0">
                  <a:solidFill>
                    <a:srgbClr val="C00000"/>
                  </a:solidFill>
                  <a:latin typeface="Times New Roman" pitchFamily="18" charset="0"/>
                  <a:cs typeface="Times New Roman" pitchFamily="18" charset="0"/>
                </a:rPr>
                <a:t>～</a:t>
              </a:r>
              <a:r>
                <a:rPr lang="en-US" altLang="zh-TW" sz="950" dirty="0">
                  <a:solidFill>
                    <a:srgbClr val="C00000"/>
                  </a:solidFill>
                  <a:latin typeface="Times New Roman" pitchFamily="18" charset="0"/>
                  <a:cs typeface="Times New Roman" pitchFamily="18" charset="0"/>
                </a:rPr>
                <a:t>0.91)</a:t>
              </a:r>
              <a:r>
                <a:rPr lang="zh-TW" altLang="en-US" sz="950" dirty="0">
                  <a:solidFill>
                    <a:srgbClr val="C00000"/>
                  </a:solidFill>
                  <a:latin typeface="Times New Roman" pitchFamily="18" charset="0"/>
                  <a:cs typeface="Times New Roman" pitchFamily="18" charset="0"/>
                </a:rPr>
                <a:t>，中劑量組為</a:t>
              </a:r>
              <a:r>
                <a:rPr lang="en-US" altLang="zh-TW" sz="950" dirty="0">
                  <a:solidFill>
                    <a:srgbClr val="C00000"/>
                  </a:solidFill>
                  <a:latin typeface="Times New Roman" pitchFamily="18" charset="0"/>
                  <a:cs typeface="Times New Roman" pitchFamily="18" charset="0"/>
                </a:rPr>
                <a:t>0.55(95%</a:t>
              </a:r>
              <a:r>
                <a:rPr lang="en-US" altLang="zh-TW" sz="950" i="1" dirty="0">
                  <a:solidFill>
                    <a:srgbClr val="C00000"/>
                  </a:solidFill>
                  <a:latin typeface="Times New Roman" pitchFamily="18" charset="0"/>
                  <a:cs typeface="Times New Roman" pitchFamily="18" charset="0"/>
                </a:rPr>
                <a:t>CI</a:t>
              </a:r>
              <a:r>
                <a:rPr lang="en-US" altLang="zh-TW" sz="950" dirty="0">
                  <a:solidFill>
                    <a:srgbClr val="C00000"/>
                  </a:solidFill>
                  <a:latin typeface="Times New Roman" pitchFamily="18" charset="0"/>
                  <a:cs typeface="Times New Roman" pitchFamily="18" charset="0"/>
                </a:rPr>
                <a:t> 0.28</a:t>
              </a:r>
              <a:r>
                <a:rPr lang="zh-TW" altLang="en-US" sz="950" dirty="0">
                  <a:solidFill>
                    <a:srgbClr val="C00000"/>
                  </a:solidFill>
                  <a:latin typeface="Times New Roman" pitchFamily="18" charset="0"/>
                  <a:cs typeface="Times New Roman" pitchFamily="18" charset="0"/>
                </a:rPr>
                <a:t>～</a:t>
              </a:r>
              <a:r>
                <a:rPr lang="en-US" altLang="zh-TW" sz="950" dirty="0">
                  <a:solidFill>
                    <a:srgbClr val="C00000"/>
                  </a:solidFill>
                  <a:latin typeface="Times New Roman" pitchFamily="18" charset="0"/>
                  <a:cs typeface="Times New Roman" pitchFamily="18" charset="0"/>
                </a:rPr>
                <a:t>0.82)</a:t>
              </a:r>
              <a:r>
                <a:rPr lang="zh-TW" altLang="en-US" sz="950" dirty="0">
                  <a:solidFill>
                    <a:srgbClr val="C00000"/>
                  </a:solidFill>
                  <a:latin typeface="Times New Roman" pitchFamily="18" charset="0"/>
                  <a:cs typeface="Times New Roman" pitchFamily="18" charset="0"/>
                </a:rPr>
                <a:t>，中、低劑量阿司匹林相比的</a:t>
              </a:r>
              <a:r>
                <a:rPr lang="en-US" altLang="zh-TW" sz="950" i="1" dirty="0">
                  <a:solidFill>
                    <a:srgbClr val="C00000"/>
                  </a:solidFill>
                  <a:latin typeface="Times New Roman" pitchFamily="18" charset="0"/>
                  <a:cs typeface="Times New Roman" pitchFamily="18" charset="0"/>
                </a:rPr>
                <a:t>RR</a:t>
              </a:r>
              <a:r>
                <a:rPr lang="zh-TW" altLang="en-US" sz="950" dirty="0">
                  <a:solidFill>
                    <a:srgbClr val="C00000"/>
                  </a:solidFill>
                  <a:latin typeface="Times New Roman" pitchFamily="18" charset="0"/>
                  <a:cs typeface="Times New Roman" pitchFamily="18" charset="0"/>
                </a:rPr>
                <a:t>是</a:t>
              </a:r>
              <a:r>
                <a:rPr lang="en-US" altLang="zh-TW" sz="950" dirty="0">
                  <a:solidFill>
                    <a:srgbClr val="C00000"/>
                  </a:solidFill>
                  <a:latin typeface="Times New Roman" pitchFamily="18" charset="0"/>
                  <a:cs typeface="Times New Roman" pitchFamily="18" charset="0"/>
                </a:rPr>
                <a:t>0.74(95%</a:t>
              </a:r>
              <a:r>
                <a:rPr lang="en-US" altLang="zh-TW" sz="950" i="1" dirty="0">
                  <a:solidFill>
                    <a:srgbClr val="C00000"/>
                  </a:solidFill>
                  <a:latin typeface="Times New Roman" pitchFamily="18" charset="0"/>
                  <a:cs typeface="Times New Roman" pitchFamily="18" charset="0"/>
                </a:rPr>
                <a:t>CI</a:t>
              </a:r>
              <a:r>
                <a:rPr lang="en-US" altLang="zh-TW" sz="950" dirty="0">
                  <a:solidFill>
                    <a:srgbClr val="C00000"/>
                  </a:solidFill>
                  <a:latin typeface="Times New Roman" pitchFamily="18" charset="0"/>
                  <a:cs typeface="Times New Roman" pitchFamily="18" charset="0"/>
                </a:rPr>
                <a:t> 0.52</a:t>
              </a:r>
              <a:r>
                <a:rPr lang="zh-TW" altLang="en-US" sz="950" dirty="0">
                  <a:solidFill>
                    <a:srgbClr val="C00000"/>
                  </a:solidFill>
                  <a:latin typeface="Times New Roman" pitchFamily="18" charset="0"/>
                  <a:cs typeface="Times New Roman" pitchFamily="18" charset="0"/>
                </a:rPr>
                <a:t>～</a:t>
              </a:r>
              <a:r>
                <a:rPr lang="en-US" altLang="zh-TW" sz="950" dirty="0">
                  <a:solidFill>
                    <a:srgbClr val="C00000"/>
                  </a:solidFill>
                  <a:latin typeface="Times New Roman" pitchFamily="18" charset="0"/>
                  <a:cs typeface="Times New Roman" pitchFamily="18" charset="0"/>
                </a:rPr>
                <a:t>1.06, </a:t>
              </a:r>
              <a:r>
                <a:rPr lang="en-US" altLang="zh-TW" sz="950" i="1" dirty="0">
                  <a:solidFill>
                    <a:srgbClr val="C00000"/>
                  </a:solidFill>
                  <a:latin typeface="Times New Roman" pitchFamily="18" charset="0"/>
                  <a:cs typeface="Times New Roman" pitchFamily="18" charset="0"/>
                </a:rPr>
                <a:t>P </a:t>
              </a:r>
              <a:r>
                <a:rPr lang="en-US" altLang="zh-TW" sz="950" dirty="0">
                  <a:solidFill>
                    <a:srgbClr val="C00000"/>
                  </a:solidFill>
                  <a:latin typeface="Times New Roman" pitchFamily="18" charset="0"/>
                  <a:cs typeface="Times New Roman" pitchFamily="18" charset="0"/>
                </a:rPr>
                <a:t>= 0.10)</a:t>
              </a:r>
              <a:r>
                <a:rPr lang="zh-TW" altLang="en-US" sz="950" dirty="0">
                  <a:solidFill>
                    <a:srgbClr val="C00000"/>
                  </a:solidFill>
                  <a:latin typeface="Times New Roman" pitchFamily="18" charset="0"/>
                  <a:cs typeface="Times New Roman" pitchFamily="18" charset="0"/>
                </a:rPr>
                <a:t>，這表明（但並不太可信）中劑量阿司匹林治療效應可能較大；</a:t>
              </a:r>
            </a:p>
            <a:p>
              <a:pPr>
                <a:lnSpc>
                  <a:spcPct val="150000"/>
                </a:lnSpc>
              </a:pPr>
              <a:r>
                <a:rPr lang="zh-TW" altLang="en-US" sz="950" dirty="0">
                  <a:solidFill>
                    <a:srgbClr val="C00000"/>
                  </a:solidFill>
                  <a:latin typeface="Times New Roman" pitchFamily="18" charset="0"/>
                  <a:cs typeface="Times New Roman" pitchFamily="18" charset="0"/>
                </a:rPr>
                <a:t>        如果</a:t>
              </a:r>
              <a:r>
                <a:rPr lang="en-US" altLang="zh-TW" sz="950" i="1" dirty="0">
                  <a:solidFill>
                    <a:srgbClr val="C00000"/>
                  </a:solidFill>
                  <a:latin typeface="Times New Roman" pitchFamily="18" charset="0"/>
                  <a:cs typeface="Times New Roman" pitchFamily="18" charset="0"/>
                </a:rPr>
                <a:t>RCT</a:t>
              </a:r>
              <a:r>
                <a:rPr lang="zh-TW" altLang="en-US" sz="950" dirty="0">
                  <a:solidFill>
                    <a:srgbClr val="C00000"/>
                  </a:solidFill>
                  <a:latin typeface="Times New Roman" pitchFamily="18" charset="0"/>
                  <a:cs typeface="Times New Roman" pitchFamily="18" charset="0"/>
                </a:rPr>
                <a:t>已經直接比較了阿司匹林</a:t>
              </a:r>
              <a:r>
                <a:rPr lang="en-US" altLang="zh-TW" sz="950" dirty="0">
                  <a:solidFill>
                    <a:srgbClr val="C00000"/>
                  </a:solidFill>
                  <a:latin typeface="Times New Roman" pitchFamily="18" charset="0"/>
                  <a:cs typeface="Times New Roman" pitchFamily="18" charset="0"/>
                </a:rPr>
                <a:t>2</a:t>
              </a:r>
              <a:r>
                <a:rPr lang="zh-TW" altLang="en-US" sz="950" dirty="0">
                  <a:solidFill>
                    <a:srgbClr val="C00000"/>
                  </a:solidFill>
                  <a:latin typeface="Times New Roman" pitchFamily="18" charset="0"/>
                  <a:cs typeface="Times New Roman" pitchFamily="18" charset="0"/>
                </a:rPr>
                <a:t>個劑量的治療方案，則上述比較（證據品質）較差，因為其他研究特徵也許可解釋發現的（或導致實際存在而未被發現的）任何差異，與低劑量</a:t>
              </a:r>
              <a:r>
                <a:rPr lang="en-US" altLang="zh-TW" sz="950" i="1" dirty="0" err="1">
                  <a:solidFill>
                    <a:srgbClr val="C00000"/>
                  </a:solidFill>
                  <a:latin typeface="Times New Roman" pitchFamily="18" charset="0"/>
                  <a:cs typeface="Times New Roman" pitchFamily="18" charset="0"/>
                </a:rPr>
                <a:t>vs</a:t>
              </a:r>
              <a:r>
                <a:rPr lang="zh-TW" altLang="en-US" sz="950" dirty="0">
                  <a:solidFill>
                    <a:srgbClr val="C00000"/>
                  </a:solidFill>
                  <a:latin typeface="Times New Roman" pitchFamily="18" charset="0"/>
                  <a:cs typeface="Times New Roman" pitchFamily="18" charset="0"/>
                </a:rPr>
                <a:t>安慰劑試驗相比，中等劑量</a:t>
              </a:r>
              <a:r>
                <a:rPr lang="en-US" altLang="zh-TW" sz="950" i="1" dirty="0" err="1">
                  <a:solidFill>
                    <a:srgbClr val="C00000"/>
                  </a:solidFill>
                  <a:latin typeface="Times New Roman" pitchFamily="18" charset="0"/>
                  <a:cs typeface="Times New Roman" pitchFamily="18" charset="0"/>
                </a:rPr>
                <a:t>vs</a:t>
              </a:r>
              <a:r>
                <a:rPr lang="zh-TW" altLang="en-US" sz="950" dirty="0">
                  <a:solidFill>
                    <a:srgbClr val="C00000"/>
                  </a:solidFill>
                  <a:latin typeface="Times New Roman" pitchFamily="18" charset="0"/>
                  <a:cs typeface="Times New Roman" pitchFamily="18" charset="0"/>
                </a:rPr>
                <a:t>安慰劑試驗中的受試者可能不同；除了研究的治療措施，患者也可能接受了其它不同的有效或有害的幹預措施</a:t>
              </a:r>
              <a:r>
                <a:rPr lang="zh-CN" altLang="en-US" sz="950" dirty="0">
                  <a:solidFill>
                    <a:srgbClr val="C00000"/>
                  </a:solidFill>
                  <a:latin typeface="Times New Roman" pitchFamily="18" charset="0"/>
                  <a:cs typeface="Times New Roman" pitchFamily="18" charset="0"/>
                </a:rPr>
                <a:t>，</a:t>
              </a:r>
              <a:r>
                <a:rPr lang="zh-TW" altLang="en-US" sz="950" dirty="0">
                  <a:solidFill>
                    <a:srgbClr val="C00000"/>
                  </a:solidFill>
                  <a:latin typeface="Times New Roman" pitchFamily="18" charset="0"/>
                  <a:cs typeface="Times New Roman" pitchFamily="18" charset="0"/>
                </a:rPr>
                <a:t>且結果測量也可能不同（如對事件的標準不同或隨訪時間不同），研究方法的差異也可以解釋結果：有高偏倚風險的試驗可能導致更小或更大的治療效應</a:t>
              </a:r>
              <a:r>
                <a:rPr lang="zh-CN" altLang="en-US" sz="950" dirty="0">
                  <a:solidFill>
                    <a:srgbClr val="C00000"/>
                  </a:solidFill>
                  <a:latin typeface="Times New Roman" pitchFamily="18" charset="0"/>
                  <a:cs typeface="Times New Roman" pitchFamily="18" charset="0"/>
                </a:rPr>
                <a:t>，</a:t>
              </a:r>
              <a:r>
                <a:rPr lang="zh-TW" altLang="en-US" sz="950" dirty="0">
                  <a:solidFill>
                    <a:srgbClr val="C00000"/>
                  </a:solidFill>
                  <a:latin typeface="Times New Roman" pitchFamily="18" charset="0"/>
                  <a:cs typeface="Times New Roman" pitchFamily="18" charset="0"/>
                </a:rPr>
                <a:t>該結果提供了低、中劑量阿司匹林效果的低品質證據；</a:t>
              </a:r>
              <a:endParaRPr lang="en-US" altLang="zh-TW" sz="950" dirty="0">
                <a:solidFill>
                  <a:srgbClr val="C00000"/>
                </a:solidFill>
                <a:latin typeface="Times New Roman" pitchFamily="18" charset="0"/>
                <a:cs typeface="Times New Roman" pitchFamily="18" charset="0"/>
              </a:endParaRPr>
            </a:p>
            <a:p>
              <a:pPr>
                <a:lnSpc>
                  <a:spcPct val="150000"/>
                </a:lnSpc>
              </a:pPr>
              <a:r>
                <a:rPr lang="en-US" altLang="zh-TW" sz="950" dirty="0">
                  <a:solidFill>
                    <a:srgbClr val="C00000"/>
                  </a:solidFill>
                  <a:latin typeface="Times New Roman" pitchFamily="18" charset="0"/>
                  <a:cs typeface="Times New Roman" pitchFamily="18" charset="0"/>
                </a:rPr>
                <a:t>        </a:t>
              </a:r>
              <a:r>
                <a:rPr lang="en-US" altLang="zh-TW" sz="900" dirty="0">
                  <a:solidFill>
                    <a:srgbClr val="C00000"/>
                  </a:solidFill>
                  <a:latin typeface="Times New Roman" pitchFamily="18" charset="0"/>
                  <a:cs typeface="Times New Roman" pitchFamily="18" charset="0"/>
                </a:rPr>
                <a:t>1</a:t>
              </a:r>
              <a:r>
                <a:rPr lang="zh-CN" altLang="en-US" sz="900" dirty="0">
                  <a:solidFill>
                    <a:srgbClr val="C00000"/>
                  </a:solidFill>
                  <a:latin typeface="Times New Roman" pitchFamily="18" charset="0"/>
                  <a:cs typeface="Times New Roman" pitchFamily="18" charset="0"/>
                </a:rPr>
                <a:t>、</a:t>
              </a:r>
              <a:r>
                <a:rPr lang="en-US" altLang="zh-TW" sz="900" i="1" dirty="0">
                  <a:solidFill>
                    <a:srgbClr val="C00000"/>
                  </a:solidFill>
                  <a:latin typeface="Times New Roman" pitchFamily="18" charset="0"/>
                  <a:cs typeface="Times New Roman" pitchFamily="18" charset="0"/>
                </a:rPr>
                <a:t>L Eric</a:t>
              </a:r>
              <a:r>
                <a:rPr lang="en-US" altLang="zh-TW" sz="900" dirty="0">
                  <a:solidFill>
                    <a:srgbClr val="C00000"/>
                  </a:solidFill>
                  <a:latin typeface="Times New Roman" pitchFamily="18" charset="0"/>
                  <a:cs typeface="Times New Roman" pitchFamily="18" charset="0"/>
                </a:rPr>
                <a:t>, </a:t>
              </a:r>
              <a:r>
                <a:rPr lang="en-US" altLang="zh-TW" sz="900" i="1" dirty="0">
                  <a:solidFill>
                    <a:srgbClr val="C00000"/>
                  </a:solidFill>
                  <a:latin typeface="Times New Roman" pitchFamily="18" charset="0"/>
                  <a:cs typeface="Times New Roman" pitchFamily="18" charset="0"/>
                </a:rPr>
                <a:t>A </a:t>
              </a:r>
              <a:r>
                <a:rPr lang="en-US" altLang="zh-TW" sz="900" i="1" dirty="0" err="1">
                  <a:solidFill>
                    <a:srgbClr val="C00000"/>
                  </a:solidFill>
                  <a:latin typeface="Times New Roman" pitchFamily="18" charset="0"/>
                  <a:cs typeface="Times New Roman" pitchFamily="18" charset="0"/>
                </a:rPr>
                <a:t>Ziad</a:t>
              </a:r>
              <a:r>
                <a:rPr lang="en-US" altLang="zh-TW" sz="900" dirty="0">
                  <a:solidFill>
                    <a:srgbClr val="C00000"/>
                  </a:solidFill>
                  <a:latin typeface="Times New Roman" pitchFamily="18" charset="0"/>
                  <a:cs typeface="Times New Roman" pitchFamily="18" charset="0"/>
                </a:rPr>
                <a:t>, </a:t>
              </a:r>
              <a:r>
                <a:rPr lang="en-US" altLang="zh-TW" sz="900" i="1" dirty="0">
                  <a:solidFill>
                    <a:srgbClr val="C00000"/>
                  </a:solidFill>
                  <a:latin typeface="Times New Roman" pitchFamily="18" charset="0"/>
                  <a:cs typeface="Times New Roman" pitchFamily="18" charset="0"/>
                </a:rPr>
                <a:t>A </a:t>
              </a:r>
              <a:r>
                <a:rPr lang="en-US" altLang="zh-TW" sz="900" i="1" dirty="0" err="1">
                  <a:solidFill>
                    <a:srgbClr val="C00000"/>
                  </a:solidFill>
                  <a:latin typeface="Times New Roman" pitchFamily="18" charset="0"/>
                  <a:cs typeface="Times New Roman" pitchFamily="18" charset="0"/>
                </a:rPr>
                <a:t>Ayyaz</a:t>
              </a:r>
              <a:r>
                <a:rPr lang="en-US" altLang="zh-TW" sz="900" dirty="0">
                  <a:solidFill>
                    <a:srgbClr val="C00000"/>
                  </a:solidFill>
                  <a:latin typeface="Times New Roman" pitchFamily="18" charset="0"/>
                  <a:cs typeface="Times New Roman" pitchFamily="18" charset="0"/>
                </a:rPr>
                <a:t>, </a:t>
              </a:r>
              <a:r>
                <a:rPr lang="en-US" altLang="zh-TW" sz="900" i="1" dirty="0">
                  <a:solidFill>
                    <a:srgbClr val="C00000"/>
                  </a:solidFill>
                  <a:latin typeface="Times New Roman" pitchFamily="18" charset="0"/>
                  <a:cs typeface="Times New Roman" pitchFamily="18" charset="0"/>
                </a:rPr>
                <a:t>R Tom</a:t>
              </a:r>
              <a:r>
                <a:rPr lang="en-US" altLang="zh-TW" sz="900" dirty="0">
                  <a:solidFill>
                    <a:srgbClr val="C00000"/>
                  </a:solidFill>
                  <a:latin typeface="Times New Roman" pitchFamily="18" charset="0"/>
                  <a:cs typeface="Times New Roman" pitchFamily="18" charset="0"/>
                </a:rPr>
                <a:t>,</a:t>
              </a:r>
              <a:r>
                <a:rPr lang="en-US" altLang="zh-TW" sz="900" i="1" dirty="0">
                  <a:solidFill>
                    <a:srgbClr val="C00000"/>
                  </a:solidFill>
                  <a:latin typeface="Times New Roman" pitchFamily="18" charset="0"/>
                  <a:cs typeface="Times New Roman" pitchFamily="18" charset="0"/>
                </a:rPr>
                <a:t> et al</a:t>
              </a:r>
              <a:r>
                <a:rPr lang="en-US" altLang="zh-TW" sz="900" dirty="0">
                  <a:solidFill>
                    <a:srgbClr val="C00000"/>
                  </a:solidFill>
                  <a:latin typeface="Times New Roman" pitchFamily="18" charset="0"/>
                  <a:cs typeface="Times New Roman" pitchFamily="18" charset="0"/>
                </a:rPr>
                <a:t>. </a:t>
              </a:r>
              <a:r>
                <a:rPr lang="en-US" altLang="zh-TW" sz="900" i="1" dirty="0">
                  <a:solidFill>
                    <a:srgbClr val="C00000"/>
                  </a:solidFill>
                  <a:latin typeface="Times New Roman" pitchFamily="18" charset="0"/>
                  <a:cs typeface="Times New Roman" pitchFamily="18" charset="0"/>
                </a:rPr>
                <a:t>Indirect comparison meta</a:t>
              </a:r>
              <a:r>
                <a:rPr lang="en-US" altLang="zh-TW" sz="900" dirty="0">
                  <a:solidFill>
                    <a:srgbClr val="C00000"/>
                  </a:solidFill>
                  <a:latin typeface="Times New Roman" pitchFamily="18" charset="0"/>
                  <a:cs typeface="Times New Roman" pitchFamily="18" charset="0"/>
                </a:rPr>
                <a:t>-</a:t>
              </a:r>
              <a:r>
                <a:rPr lang="en-US" altLang="zh-TW" sz="900" i="1" dirty="0">
                  <a:solidFill>
                    <a:srgbClr val="C00000"/>
                  </a:solidFill>
                  <a:latin typeface="Times New Roman" pitchFamily="18" charset="0"/>
                  <a:cs typeface="Times New Roman" pitchFamily="18" charset="0"/>
                </a:rPr>
                <a:t>analysis of aspirin therapy after coronary </a:t>
              </a:r>
              <a:r>
                <a:rPr lang="en-US" altLang="zh-TW" sz="900" i="1" dirty="0" err="1">
                  <a:solidFill>
                    <a:srgbClr val="C00000"/>
                  </a:solidFill>
                  <a:latin typeface="Times New Roman" pitchFamily="18" charset="0"/>
                  <a:cs typeface="Times New Roman" pitchFamily="18" charset="0"/>
                </a:rPr>
                <a:t>surgery</a:t>
              </a:r>
              <a:r>
                <a:rPr lang="en-US" altLang="zh-TW" sz="900" dirty="0" err="1">
                  <a:solidFill>
                    <a:srgbClr val="C00000"/>
                  </a:solidFill>
                  <a:latin typeface="Times New Roman" pitchFamily="18" charset="0"/>
                  <a:cs typeface="Times New Roman" pitchFamily="18" charset="0"/>
                </a:rPr>
                <a:t>.《</a:t>
              </a:r>
              <a:r>
                <a:rPr lang="en-US" altLang="zh-TW" sz="900" i="1" dirty="0" err="1">
                  <a:solidFill>
                    <a:srgbClr val="C00000"/>
                  </a:solidFill>
                  <a:latin typeface="Times New Roman" pitchFamily="18" charset="0"/>
                  <a:cs typeface="Times New Roman" pitchFamily="18" charset="0"/>
                </a:rPr>
                <a:t>British</a:t>
              </a:r>
              <a:r>
                <a:rPr lang="en-US" altLang="zh-TW" sz="900" i="1" dirty="0">
                  <a:solidFill>
                    <a:srgbClr val="C00000"/>
                  </a:solidFill>
                  <a:latin typeface="Times New Roman" pitchFamily="18" charset="0"/>
                  <a:cs typeface="Times New Roman" pitchFamily="18" charset="0"/>
                </a:rPr>
                <a:t> Medical Journal</a:t>
              </a:r>
              <a:r>
                <a:rPr lang="en-US" altLang="zh-TW" sz="900" dirty="0">
                  <a:solidFill>
                    <a:srgbClr val="C00000"/>
                  </a:solidFill>
                  <a:latin typeface="Times New Roman" pitchFamily="18" charset="0"/>
                  <a:cs typeface="Times New Roman" pitchFamily="18" charset="0"/>
                </a:rPr>
                <a:t>》, 2003, 327(7427): 1309-1311.</a:t>
              </a:r>
              <a:endParaRPr lang="zh-TW" altLang="en-US" sz="900" dirty="0">
                <a:solidFill>
                  <a:srgbClr val="C00000"/>
                </a:solidFill>
                <a:latin typeface="Times New Roman" pitchFamily="18" charset="0"/>
                <a:cs typeface="Times New Roman" pitchFamily="18" charset="0"/>
              </a:endParaRPr>
            </a:p>
          </p:txBody>
        </p:sp>
        <p:sp>
          <p:nvSpPr>
            <p:cNvPr id="15" name="矩形 14"/>
            <p:cNvSpPr/>
            <p:nvPr/>
          </p:nvSpPr>
          <p:spPr>
            <a:xfrm>
              <a:off x="1141557" y="2835319"/>
              <a:ext cx="9774971" cy="283860"/>
            </a:xfrm>
            <a:prstGeom prst="rect">
              <a:avLst/>
            </a:prstGeom>
            <a:ln w="3810">
              <a:noFill/>
              <a:prstDash val="sysDash"/>
            </a:ln>
          </p:spPr>
          <p:txBody>
            <a:bodyPr wrap="square">
              <a:spAutoFit/>
            </a:bodyPr>
            <a:lstStyle/>
            <a:p>
              <a:pPr>
                <a:lnSpc>
                  <a:spcPct val="150000"/>
                </a:lnSpc>
              </a:pPr>
              <a:r>
                <a:rPr lang="en-US" altLang="zh-CN" sz="950" i="1" dirty="0">
                  <a:solidFill>
                    <a:srgbClr val="C00000"/>
                  </a:solidFill>
                  <a:latin typeface="Times New Roman" pitchFamily="18" charset="0"/>
                  <a:cs typeface="Times New Roman" pitchFamily="18" charset="0"/>
                </a:rPr>
                <a:t>GRADE</a:t>
              </a:r>
              <a:r>
                <a:rPr lang="en-US" altLang="zh-CN" sz="950" dirty="0">
                  <a:solidFill>
                    <a:srgbClr val="C00000"/>
                  </a:solidFill>
                  <a:latin typeface="Times New Roman" pitchFamily="18" charset="0"/>
                  <a:cs typeface="Times New Roman" pitchFamily="18" charset="0"/>
                </a:rPr>
                <a:t> </a:t>
              </a:r>
              <a:r>
                <a:rPr lang="zh-CN" altLang="en-US" sz="950" dirty="0">
                  <a:solidFill>
                    <a:srgbClr val="C00000"/>
                  </a:solidFill>
                  <a:latin typeface="Times New Roman" pitchFamily="18" charset="0"/>
                  <a:cs typeface="Times New Roman" pitchFamily="18" charset="0"/>
                </a:rPr>
                <a:t>指南例子：難於從間接比較作出推論：阿司匹林低劑量與高劑量的比較；</a:t>
              </a:r>
              <a:endParaRPr lang="zh-TW" altLang="en-US" sz="950" dirty="0">
                <a:solidFill>
                  <a:srgbClr val="C00000"/>
                </a:solidFill>
                <a:latin typeface="Times New Roman" pitchFamily="18" charset="0"/>
                <a:cs typeface="Times New Roman" pitchFamily="18" charset="0"/>
              </a:endParaRPr>
            </a:p>
          </p:txBody>
        </p:sp>
      </p:grpSp>
    </p:spTree>
    <p:extLst>
      <p:ext uri="{BB962C8B-B14F-4D97-AF65-F5344CB8AC3E}">
        <p14:creationId xmlns:p14="http://schemas.microsoft.com/office/powerpoint/2010/main" val="3118724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3705" y="1140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TW" altLang="en-US" sz="1500" dirty="0">
                <a:ea typeface="楷体_GB2312" pitchFamily="49" charset="-122"/>
              </a:rPr>
              <a:t>臨床證據推薦與質量分級</a:t>
            </a:r>
            <a:endParaRPr lang="zh-CN" altLang="en-US" sz="1500" dirty="0">
              <a:ea typeface="楷体_GB2312" pitchFamily="49" charset="-122"/>
            </a:endParaRPr>
          </a:p>
        </p:txBody>
      </p:sp>
      <p:sp>
        <p:nvSpPr>
          <p:cNvPr id="9" name="矩形 3"/>
          <p:cNvSpPr>
            <a:spLocks noChangeArrowheads="1"/>
          </p:cNvSpPr>
          <p:nvPr/>
        </p:nvSpPr>
        <p:spPr bwMode="auto">
          <a:xfrm>
            <a:off x="235" y="181778"/>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200" dirty="0"/>
              <a:t>臨床</a:t>
            </a:r>
            <a:r>
              <a:rPr lang="zh-TW" altLang="en-US" sz="1200" dirty="0"/>
              <a:t>證據質量</a:t>
            </a:r>
            <a:r>
              <a:rPr lang="zh-CN" altLang="en-US" sz="1200" dirty="0"/>
              <a:t>與</a:t>
            </a:r>
            <a:r>
              <a:rPr lang="zh-TW" altLang="en-US" sz="1200" dirty="0"/>
              <a:t>推薦強</a:t>
            </a:r>
            <a:r>
              <a:rPr lang="zh-CN" altLang="en-US" sz="1200" dirty="0"/>
              <a:t>度</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en-US" altLang="zh-CN" sz="900" i="1" dirty="0">
                <a:solidFill>
                  <a:srgbClr val="000000"/>
                </a:solidFill>
                <a:latin typeface="Times New Roman" pitchFamily="18" charset="0"/>
                <a:cs typeface="Times New Roman" pitchFamily="18" charset="0"/>
              </a:rPr>
              <a:t>The</a:t>
            </a:r>
            <a:r>
              <a:rPr lang="en-US" altLang="zh-CN" sz="900" dirty="0">
                <a:solidFill>
                  <a:srgbClr val="000000"/>
                </a:solidFill>
                <a:latin typeface="Times New Roman" pitchFamily="18" charset="0"/>
                <a:cs typeface="Times New Roman" pitchFamily="18" charset="0"/>
              </a:rPr>
              <a:t> </a:t>
            </a:r>
            <a:r>
              <a:rPr lang="en-US" altLang="zh-TW" sz="900" i="1" dirty="0">
                <a:solidFill>
                  <a:srgbClr val="000000"/>
                </a:solidFill>
                <a:latin typeface="Times New Roman" pitchFamily="18" charset="0"/>
                <a:cs typeface="Times New Roman" pitchFamily="18" charset="0"/>
              </a:rPr>
              <a:t>Grades of Recommendation</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Assessment</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Development and </a:t>
            </a:r>
            <a:r>
              <a:rPr lang="en-US" altLang="zh-TW" sz="900" i="1" dirty="0" err="1">
                <a:solidFill>
                  <a:srgbClr val="000000"/>
                </a:solidFill>
                <a:latin typeface="Times New Roman" pitchFamily="18" charset="0"/>
                <a:cs typeface="Times New Roman" pitchFamily="18" charset="0"/>
              </a:rPr>
              <a:t>Evaluation</a:t>
            </a:r>
            <a:r>
              <a:rPr lang="en-US" altLang="zh-TW" sz="900" dirty="0" err="1">
                <a:solidFill>
                  <a:srgbClr val="000000"/>
                </a:solidFill>
                <a:latin typeface="Times New Roman" pitchFamily="18" charset="0"/>
                <a:cs typeface="Times New Roman" pitchFamily="18" charset="0"/>
              </a:rPr>
              <a:t>,</a:t>
            </a:r>
            <a:r>
              <a:rPr lang="en-US" altLang="zh-TW" sz="900" i="1" dirty="0" err="1">
                <a:solidFill>
                  <a:srgbClr val="000000"/>
                </a:solidFill>
                <a:latin typeface="Times New Roman" pitchFamily="18" charset="0"/>
                <a:cs typeface="Times New Roman" pitchFamily="18" charset="0"/>
              </a:rPr>
              <a:t>GRADE</a:t>
            </a:r>
            <a:r>
              <a:rPr lang="en-US" altLang="zh-TW"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系統 </a:t>
            </a:r>
            <a:r>
              <a:rPr lang="en-US" altLang="zh-CN" sz="900" dirty="0">
                <a:solidFill>
                  <a:srgbClr val="000000"/>
                </a:solidFill>
                <a:latin typeface="Times New Roman" pitchFamily="18" charset="0"/>
                <a:cs typeface="Times New Roman" pitchFamily="18" charset="0"/>
              </a:rPr>
              <a:t>- </a:t>
            </a:r>
            <a:r>
              <a:rPr lang="zh-TW" altLang="en-US" sz="900" dirty="0">
                <a:solidFill>
                  <a:srgbClr val="000000"/>
                </a:solidFill>
                <a:latin typeface="Times New Roman" pitchFamily="18" charset="0"/>
                <a:cs typeface="Times New Roman" pitchFamily="18" charset="0"/>
              </a:rPr>
              <a:t>證據質量</a:t>
            </a:r>
            <a:r>
              <a:rPr lang="zh-CN" altLang="en-US" sz="900" dirty="0">
                <a:solidFill>
                  <a:srgbClr val="000000"/>
                </a:solidFill>
                <a:latin typeface="Times New Roman" pitchFamily="18" charset="0"/>
                <a:cs typeface="Times New Roman" pitchFamily="18" charset="0"/>
              </a:rPr>
              <a:t>降級 之 發表偏倚</a:t>
            </a:r>
            <a:r>
              <a:rPr lang="en-US" altLang="zh-CN" sz="800" dirty="0">
                <a:solidFill>
                  <a:srgbClr val="000000"/>
                </a:solidFill>
                <a:latin typeface="Times New Roman" pitchFamily="18" charset="0"/>
                <a:cs typeface="Times New Roman" pitchFamily="18" charset="0"/>
              </a:rPr>
              <a:t>(</a:t>
            </a:r>
            <a:r>
              <a:rPr lang="en-US" altLang="zh-CN" sz="800" i="1" dirty="0">
                <a:solidFill>
                  <a:srgbClr val="000000"/>
                </a:solidFill>
                <a:latin typeface="Times New Roman" pitchFamily="18" charset="0"/>
                <a:cs typeface="Times New Roman" pitchFamily="18" charset="0"/>
              </a:rPr>
              <a:t>Publication bias</a:t>
            </a:r>
            <a:r>
              <a:rPr lang="en-US" altLang="zh-CN" sz="8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grpSp>
        <p:nvGrpSpPr>
          <p:cNvPr id="3" name="组合 2"/>
          <p:cNvGrpSpPr/>
          <p:nvPr/>
        </p:nvGrpSpPr>
        <p:grpSpPr>
          <a:xfrm>
            <a:off x="274318" y="469398"/>
            <a:ext cx="11009378" cy="5397057"/>
            <a:chOff x="246886" y="469398"/>
            <a:chExt cx="11009378" cy="5397057"/>
          </a:xfrm>
        </p:grpSpPr>
        <p:sp>
          <p:nvSpPr>
            <p:cNvPr id="6" name="矩形 5"/>
            <p:cNvSpPr/>
            <p:nvPr/>
          </p:nvSpPr>
          <p:spPr>
            <a:xfrm>
              <a:off x="246887" y="469398"/>
              <a:ext cx="11009377" cy="2169825"/>
            </a:xfrm>
            <a:prstGeom prst="rect">
              <a:avLst/>
            </a:prstGeom>
          </p:spPr>
          <p:txBody>
            <a:bodyPr wrap="square">
              <a:spAutoFit/>
            </a:bodyPr>
            <a:lstStyle/>
            <a:p>
              <a:pPr>
                <a:lnSpc>
                  <a:spcPct val="150000"/>
                </a:lnSpc>
              </a:pPr>
              <a:r>
                <a:rPr lang="zh-TW" altLang="en-US" sz="1000" dirty="0">
                  <a:latin typeface="Times New Roman" pitchFamily="18" charset="0"/>
                  <a:cs typeface="Times New Roman" pitchFamily="18" charset="0"/>
                </a:rPr>
                <a:t>        在一些分級體系中</a:t>
              </a:r>
              <a:r>
                <a:rPr lang="zh-CN" altLang="en-US" sz="1000" dirty="0">
                  <a:latin typeface="Times New Roman" pitchFamily="18" charset="0"/>
                  <a:cs typeface="Times New Roman" pitchFamily="18" charset="0"/>
                </a:rPr>
                <a:t>將</a:t>
              </a:r>
              <a:r>
                <a:rPr lang="zh-TW" altLang="en-US" sz="1000" dirty="0">
                  <a:latin typeface="Times New Roman" pitchFamily="18" charset="0"/>
                  <a:cs typeface="Times New Roman" pitchFamily="18" charset="0"/>
                </a:rPr>
                <a:t>偏倚歸納為選擇性結果報告偏倚和發表偏倚兩類，即使單個研究設計和實施都很完美，但因系統評價或指南未能正確鑒別納入研究，合成結果仍可能</a:t>
              </a:r>
              <a:r>
                <a:rPr lang="zh-CN" altLang="en-US" sz="1000" dirty="0">
                  <a:latin typeface="Times New Roman" pitchFamily="18" charset="0"/>
                  <a:cs typeface="Times New Roman" pitchFamily="18" charset="0"/>
                </a:rPr>
                <a:t>是</a:t>
              </a:r>
              <a:r>
                <a:rPr lang="zh-TW" altLang="en-US" sz="1000" dirty="0">
                  <a:latin typeface="Times New Roman" pitchFamily="18" charset="0"/>
                  <a:cs typeface="Times New Roman" pitchFamily="18" charset="0"/>
                </a:rPr>
                <a:t>有偏倚的估計，理論上</a:t>
              </a:r>
              <a:r>
                <a:rPr lang="zh-CN" altLang="en-US" sz="1000" dirty="0">
                  <a:latin typeface="Times New Roman" pitchFamily="18" charset="0"/>
                  <a:cs typeface="Times New Roman" pitchFamily="18" charset="0"/>
                </a:rPr>
                <a:t>，</a:t>
              </a:r>
              <a:r>
                <a:rPr lang="zh-TW" altLang="en-US" sz="1000" dirty="0">
                  <a:latin typeface="Times New Roman" pitchFamily="18" charset="0"/>
                  <a:cs typeface="Times New Roman" pitchFamily="18" charset="0"/>
                </a:rPr>
                <a:t>未找到的研究會系統性</a:t>
              </a:r>
              <a:r>
                <a:rPr lang="zh-CN" altLang="en-US" sz="1000" dirty="0">
                  <a:latin typeface="Times New Roman" pitchFamily="18" charset="0"/>
                  <a:cs typeface="Times New Roman" pitchFamily="18" charset="0"/>
                </a:rPr>
                <a:t>的</a:t>
              </a:r>
              <a:r>
                <a:rPr lang="zh-TW" altLang="en-US" sz="1000" dirty="0">
                  <a:latin typeface="Times New Roman" pitchFamily="18" charset="0"/>
                  <a:cs typeface="Times New Roman" pitchFamily="18" charset="0"/>
                </a:rPr>
                <a:t>高估</a:t>
              </a:r>
              <a:r>
                <a:rPr lang="en-US" altLang="zh-TW" sz="1000" dirty="0">
                  <a:latin typeface="Times New Roman" pitchFamily="18" charset="0"/>
                  <a:cs typeface="Times New Roman" pitchFamily="18" charset="0"/>
                </a:rPr>
                <a:t>/</a:t>
              </a:r>
              <a:r>
                <a:rPr lang="zh-TW" altLang="en-US" sz="1000" dirty="0">
                  <a:latin typeface="Times New Roman" pitchFamily="18" charset="0"/>
                  <a:cs typeface="Times New Roman" pitchFamily="18" charset="0"/>
                </a:rPr>
                <a:t>低估獲益效應值，實際上「陰性結果」研究問題更常見，缺失「陰性結果」研究會增大估計效應值的偏倚，早期發表的研究其效應值比之後發表研究的效應值高，故漏檢滯後發表研究的早期系統評價會得出受偏倚左右的結論，</a:t>
              </a:r>
              <a:r>
                <a:rPr lang="zh-CN" altLang="en-US" sz="1000" dirty="0">
                  <a:latin typeface="Times New Roman" pitchFamily="18" charset="0"/>
                  <a:cs typeface="Times New Roman" pitchFamily="18" charset="0"/>
                </a:rPr>
                <a:t>這一</a:t>
              </a:r>
              <a:r>
                <a:rPr lang="zh-TW" altLang="en-US" sz="1000" dirty="0">
                  <a:latin typeface="Times New Roman" pitchFamily="18" charset="0"/>
                  <a:cs typeface="Times New Roman" pitchFamily="18" charset="0"/>
                </a:rPr>
                <a:t>現象有時</a:t>
              </a:r>
              <a:r>
                <a:rPr lang="zh-CN" altLang="en-US" sz="1000" dirty="0">
                  <a:latin typeface="Times New Roman" pitchFamily="18" charset="0"/>
                  <a:cs typeface="Times New Roman" pitchFamily="18" charset="0"/>
                </a:rPr>
                <a:t>也</a:t>
              </a:r>
              <a:r>
                <a:rPr lang="zh-TW" altLang="en-US" sz="1000" dirty="0">
                  <a:latin typeface="Times New Roman" pitchFamily="18" charset="0"/>
                  <a:cs typeface="Times New Roman" pitchFamily="18" charset="0"/>
                </a:rPr>
                <a:t>稱作「滯後偏倚」，一個對</a:t>
              </a:r>
              <a:r>
                <a:rPr lang="en-US" altLang="zh-TW" sz="1000" dirty="0">
                  <a:latin typeface="Times New Roman" pitchFamily="18" charset="0"/>
                  <a:cs typeface="Times New Roman" pitchFamily="18" charset="0"/>
                </a:rPr>
                <a:t>2001</a:t>
              </a:r>
              <a:r>
                <a:rPr lang="zh-TW" altLang="en-US" sz="1000" dirty="0">
                  <a:latin typeface="Times New Roman" pitchFamily="18" charset="0"/>
                  <a:cs typeface="Times New Roman" pitchFamily="18" charset="0"/>
                </a:rPr>
                <a:t>至</a:t>
              </a:r>
              <a:r>
                <a:rPr lang="en-US" altLang="zh-TW" sz="1000" dirty="0">
                  <a:latin typeface="Times New Roman" pitchFamily="18" charset="0"/>
                  <a:cs typeface="Times New Roman" pitchFamily="18" charset="0"/>
                </a:rPr>
                <a:t>2002</a:t>
              </a:r>
              <a:r>
                <a:rPr lang="zh-TW" altLang="en-US" sz="1000" dirty="0">
                  <a:latin typeface="Times New Roman" pitchFamily="18" charset="0"/>
                  <a:cs typeface="Times New Roman" pitchFamily="18" charset="0"/>
                </a:rPr>
                <a:t>年間向美國食品藥品管理局</a:t>
              </a:r>
              <a:r>
                <a:rPr lang="en-US" altLang="zh-TW" sz="900" dirty="0">
                  <a:latin typeface="Times New Roman" pitchFamily="18" charset="0"/>
                  <a:cs typeface="Times New Roman" pitchFamily="18" charset="0"/>
                </a:rPr>
                <a:t>(</a:t>
              </a:r>
              <a:r>
                <a:rPr lang="en-US" altLang="zh-TW" sz="900" i="1" dirty="0">
                  <a:latin typeface="Times New Roman" pitchFamily="18" charset="0"/>
                  <a:cs typeface="Times New Roman" pitchFamily="18" charset="0"/>
                </a:rPr>
                <a:t>FDA</a:t>
              </a:r>
              <a:r>
                <a:rPr lang="en-US" altLang="zh-TW" sz="900" dirty="0">
                  <a:latin typeface="Times New Roman" pitchFamily="18" charset="0"/>
                  <a:cs typeface="Times New Roman" pitchFamily="18" charset="0"/>
                </a:rPr>
                <a:t>)</a:t>
              </a:r>
              <a:r>
                <a:rPr lang="zh-TW" altLang="en-US" sz="1000" dirty="0">
                  <a:latin typeface="Times New Roman" pitchFamily="18" charset="0"/>
                  <a:cs typeface="Times New Roman" pitchFamily="18" charset="0"/>
                </a:rPr>
                <a:t>遞交受理意見書的系統評價發現，很多試驗通過審批</a:t>
              </a:r>
              <a:r>
                <a:rPr lang="en-US" altLang="zh-TW" sz="1000" dirty="0">
                  <a:latin typeface="Times New Roman" pitchFamily="18" charset="0"/>
                  <a:cs typeface="Times New Roman" pitchFamily="18" charset="0"/>
                </a:rPr>
                <a:t>5</a:t>
              </a:r>
              <a:r>
                <a:rPr lang="zh-TW" altLang="en-US" sz="1000" dirty="0">
                  <a:latin typeface="Times New Roman" pitchFamily="18" charset="0"/>
                  <a:cs typeface="Times New Roman" pitchFamily="18" charset="0"/>
                </a:rPr>
                <a:t>年後仍然未發表，若單個完整的研究遲遲未發表，而報告又與效應值大小有關時，只有通過觀察系列研究才能估計發表偏倚的可能性</a:t>
              </a:r>
              <a:r>
                <a:rPr lang="zh-CN" altLang="en-US" sz="1000" dirty="0">
                  <a:latin typeface="Times New Roman" pitchFamily="18" charset="0"/>
                  <a:cs typeface="Times New Roman" pitchFamily="18" charset="0"/>
                </a:rPr>
                <a:t>；</a:t>
              </a:r>
              <a:r>
                <a:rPr lang="zh-TW" altLang="en-US" sz="1000" dirty="0">
                  <a:latin typeface="Times New Roman" pitchFamily="18" charset="0"/>
                  <a:cs typeface="Times New Roman" pitchFamily="18" charset="0"/>
                </a:rPr>
                <a:t>未找到的研究一般是尚未發表、或不完整發表（如摘要或論文）的研究，這一現象就稱之為「發表偏倚」；</a:t>
              </a:r>
              <a:r>
                <a:rPr lang="zh-CN" altLang="en-US" sz="1000" dirty="0">
                  <a:latin typeface="Times New Roman" pitchFamily="18" charset="0"/>
                  <a:cs typeface="Times New Roman" pitchFamily="18" charset="0"/>
                </a:rPr>
                <a:t>科克倫協作網的</a:t>
              </a:r>
              <a:r>
                <a:rPr lang="zh-TW" altLang="en-US" sz="1000" dirty="0">
                  <a:latin typeface="Times New Roman" pitchFamily="18" charset="0"/>
                  <a:cs typeface="Times New Roman" pitchFamily="18" charset="0"/>
                </a:rPr>
                <a:t>一篇信息量大的系統評價評估已發表系列臨床試驗在多大程度上會受有</a:t>
              </a:r>
              <a:r>
                <a:rPr lang="en-US" altLang="zh-TW" sz="1000" dirty="0">
                  <a:latin typeface="Times New Roman" pitchFamily="18" charset="0"/>
                  <a:cs typeface="Times New Roman" pitchFamily="18" charset="0"/>
                </a:rPr>
                <a:t>/</a:t>
              </a:r>
              <a:r>
                <a:rPr lang="zh-TW" altLang="en-US" sz="1000" dirty="0">
                  <a:latin typeface="Times New Roman" pitchFamily="18" charset="0"/>
                  <a:cs typeface="Times New Roman" pitchFamily="18" charset="0"/>
                </a:rPr>
                <a:t>無統計學意義、重要性或研究結果方向的影響，該系統評價納入</a:t>
              </a:r>
              <a:r>
                <a:rPr lang="en-US" altLang="zh-TW" sz="1000" dirty="0">
                  <a:latin typeface="Times New Roman" pitchFamily="18" charset="0"/>
                  <a:cs typeface="Times New Roman" pitchFamily="18" charset="0"/>
                </a:rPr>
                <a:t>5</a:t>
              </a:r>
              <a:r>
                <a:rPr lang="zh-TW" altLang="en-US" sz="1000" dirty="0">
                  <a:latin typeface="Times New Roman" pitchFamily="18" charset="0"/>
                  <a:cs typeface="Times New Roman" pitchFamily="18" charset="0"/>
                </a:rPr>
                <a:t>篇研究已註冊臨床試驗與上述相關性的文章，結果顯示：陽性結果試驗比陰性結果試驗更易發表</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OR </a:t>
              </a:r>
              <a:r>
                <a:rPr lang="en-US" altLang="zh-TW" sz="1000" dirty="0">
                  <a:latin typeface="Times New Roman" pitchFamily="18" charset="0"/>
                  <a:cs typeface="Times New Roman" pitchFamily="18" charset="0"/>
                </a:rPr>
                <a:t>= 3.90, 95</a:t>
              </a:r>
              <a:r>
                <a:rPr lang="en-US" altLang="zh-CN" sz="1000" dirty="0">
                  <a:latin typeface="Times New Roman" pitchFamily="18" charset="0"/>
                  <a:cs typeface="Times New Roman" pitchFamily="18" charset="0"/>
                </a:rPr>
                <a:t>% </a:t>
              </a:r>
              <a:r>
                <a:rPr lang="en-US" altLang="zh-TW" sz="1000" i="1" dirty="0">
                  <a:latin typeface="Times New Roman" pitchFamily="18" charset="0"/>
                  <a:cs typeface="Times New Roman" pitchFamily="18" charset="0"/>
                </a:rPr>
                <a:t>CI </a:t>
              </a:r>
              <a:r>
                <a:rPr lang="en-US" altLang="zh-TW" sz="1000" dirty="0">
                  <a:latin typeface="Times New Roman" pitchFamily="18" charset="0"/>
                  <a:cs typeface="Times New Roman" pitchFamily="18" charset="0"/>
                </a:rPr>
                <a:t>(2.68,5.68)]</a:t>
              </a:r>
              <a:r>
                <a:rPr lang="zh-TW" altLang="en-US" sz="1000" dirty="0">
                  <a:latin typeface="Times New Roman" pitchFamily="18" charset="0"/>
                  <a:cs typeface="Times New Roman" pitchFamily="18" charset="0"/>
                </a:rPr>
                <a:t>，假設發表</a:t>
              </a:r>
              <a:r>
                <a:rPr lang="zh-CN" altLang="en-US" sz="1000" dirty="0">
                  <a:latin typeface="Times New Roman" pitchFamily="18" charset="0"/>
                  <a:cs typeface="Times New Roman" pitchFamily="18" charset="0"/>
                </a:rPr>
                <a:t>了</a:t>
              </a:r>
              <a:r>
                <a:rPr lang="en-US" altLang="zh-TW" sz="1000" dirty="0">
                  <a:latin typeface="Times New Roman" pitchFamily="18" charset="0"/>
                  <a:cs typeface="Times New Roman" pitchFamily="18" charset="0"/>
                </a:rPr>
                <a:t>41%</a:t>
              </a:r>
              <a:r>
                <a:rPr lang="zh-TW" altLang="en-US" sz="1000" dirty="0">
                  <a:latin typeface="Times New Roman" pitchFamily="18" charset="0"/>
                  <a:cs typeface="Times New Roman" pitchFamily="18" charset="0"/>
                </a:rPr>
                <a:t>（納入研究的中位數，範圍為</a:t>
              </a:r>
              <a:r>
                <a:rPr lang="en-US" altLang="zh-TW" sz="1000" dirty="0">
                  <a:latin typeface="Times New Roman" pitchFamily="18" charset="0"/>
                  <a:cs typeface="Times New Roman" pitchFamily="18" charset="0"/>
                </a:rPr>
                <a:t>11%~85%</a:t>
              </a:r>
              <a:r>
                <a:rPr lang="zh-TW" altLang="en-US" sz="1000" dirty="0">
                  <a:latin typeface="Times New Roman" pitchFamily="18" charset="0"/>
                  <a:cs typeface="Times New Roman" pitchFamily="18" charset="0"/>
                </a:rPr>
                <a:t>）</a:t>
              </a:r>
              <a:r>
                <a:rPr lang="zh-CN" altLang="en-US" sz="1000" dirty="0">
                  <a:latin typeface="Times New Roman" pitchFamily="18" charset="0"/>
                  <a:cs typeface="Times New Roman" pitchFamily="18" charset="0"/>
                </a:rPr>
                <a:t>的</a:t>
              </a:r>
              <a:r>
                <a:rPr lang="zh-TW" altLang="en-US" sz="1000" dirty="0">
                  <a:latin typeface="Times New Roman" pitchFamily="18" charset="0"/>
                  <a:cs typeface="Times New Roman" pitchFamily="18" charset="0"/>
                </a:rPr>
                <a:t>陰性結果試驗，則相應的</a:t>
              </a:r>
              <a:r>
                <a:rPr lang="en-US" altLang="zh-TW" sz="1000" i="1" dirty="0">
                  <a:latin typeface="Times New Roman" pitchFamily="18" charset="0"/>
                  <a:cs typeface="Times New Roman" pitchFamily="18" charset="0"/>
                </a:rPr>
                <a:t>RR</a:t>
              </a:r>
              <a:r>
                <a:rPr lang="zh-TW" altLang="en-US" sz="1000" dirty="0">
                  <a:latin typeface="Times New Roman" pitchFamily="18" charset="0"/>
                  <a:cs typeface="Times New Roman" pitchFamily="18" charset="0"/>
                </a:rPr>
                <a:t>值為</a:t>
              </a:r>
              <a:r>
                <a:rPr lang="en-US" altLang="zh-TW" sz="1000" dirty="0">
                  <a:latin typeface="Times New Roman" pitchFamily="18" charset="0"/>
                  <a:cs typeface="Times New Roman" pitchFamily="18" charset="0"/>
                </a:rPr>
                <a:t>1.78 [95</a:t>
              </a:r>
              <a:r>
                <a:rPr lang="en-US" altLang="zh-CN" sz="1000" dirty="0">
                  <a:latin typeface="Times New Roman" pitchFamily="18" charset="0"/>
                  <a:cs typeface="Times New Roman" pitchFamily="18" charset="0"/>
                </a:rPr>
                <a:t>% </a:t>
              </a:r>
              <a:r>
                <a:rPr lang="en-US" altLang="zh-TW" sz="1000" i="1" dirty="0">
                  <a:latin typeface="Times New Roman" pitchFamily="18" charset="0"/>
                  <a:cs typeface="Times New Roman" pitchFamily="18" charset="0"/>
                </a:rPr>
                <a:t>CI </a:t>
              </a:r>
              <a:r>
                <a:rPr lang="en-US" altLang="zh-TW" sz="1000" dirty="0">
                  <a:latin typeface="Times New Roman" pitchFamily="18" charset="0"/>
                  <a:cs typeface="Times New Roman" pitchFamily="18" charset="0"/>
                </a:rPr>
                <a:t>(1.58,1.95)]</a:t>
              </a:r>
              <a:r>
                <a:rPr lang="zh-TW" altLang="en-US" sz="1000" dirty="0">
                  <a:latin typeface="Times New Roman" pitchFamily="18" charset="0"/>
                  <a:cs typeface="Times New Roman" pitchFamily="18" charset="0"/>
                </a:rPr>
                <a:t>，換成絕對值，表示若發表</a:t>
              </a:r>
              <a:r>
                <a:rPr lang="en-US" altLang="zh-TW" sz="1000" dirty="0">
                  <a:latin typeface="Times New Roman" pitchFamily="18" charset="0"/>
                  <a:cs typeface="Times New Roman" pitchFamily="18" charset="0"/>
                </a:rPr>
                <a:t>41%</a:t>
              </a:r>
              <a:r>
                <a:rPr lang="zh-TW" altLang="en-US" sz="1000" dirty="0">
                  <a:latin typeface="Times New Roman" pitchFamily="18" charset="0"/>
                  <a:cs typeface="Times New Roman" pitchFamily="18" charset="0"/>
                </a:rPr>
                <a:t>的陰性結果試驗，預期會有</a:t>
              </a:r>
              <a:r>
                <a:rPr lang="en-US" altLang="zh-TW" sz="1000" dirty="0">
                  <a:latin typeface="Times New Roman" pitchFamily="18" charset="0"/>
                  <a:cs typeface="Times New Roman" pitchFamily="18" charset="0"/>
                </a:rPr>
                <a:t>73%</a:t>
              </a:r>
              <a:r>
                <a:rPr lang="zh-TW" altLang="en-US" sz="1000" dirty="0">
                  <a:latin typeface="Times New Roman" pitchFamily="18" charset="0"/>
                  <a:cs typeface="Times New Roman" pitchFamily="18" charset="0"/>
                </a:rPr>
                <a:t>的陽性結果試驗見刊，</a:t>
              </a:r>
              <a:r>
                <a:rPr lang="zh-CN" altLang="en-US" sz="1000" dirty="0">
                  <a:latin typeface="Times New Roman" pitchFamily="18" charset="0"/>
                  <a:cs typeface="Times New Roman" pitchFamily="18" charset="0"/>
                </a:rPr>
                <a:t>納入的</a:t>
              </a:r>
              <a:r>
                <a:rPr lang="en-US" altLang="zh-TW" sz="1000" dirty="0">
                  <a:latin typeface="Times New Roman" pitchFamily="18" charset="0"/>
                  <a:cs typeface="Times New Roman" pitchFamily="18" charset="0"/>
                </a:rPr>
                <a:t>2</a:t>
              </a:r>
              <a:r>
                <a:rPr lang="zh-TW" altLang="en-US" sz="1000" dirty="0">
                  <a:latin typeface="Times New Roman" pitchFamily="18" charset="0"/>
                  <a:cs typeface="Times New Roman" pitchFamily="18" charset="0"/>
                </a:rPr>
                <a:t>個研究評估了臨床試驗完成後至其發表所需的事件，結果顯示：陽性結果試驗需</a:t>
              </a:r>
              <a:r>
                <a:rPr lang="en-US" altLang="zh-TW" sz="1000" dirty="0">
                  <a:latin typeface="Times New Roman" pitchFamily="18" charset="0"/>
                  <a:cs typeface="Times New Roman" pitchFamily="18" charset="0"/>
                </a:rPr>
                <a:t>4</a:t>
              </a:r>
              <a:r>
                <a:rPr lang="zh-TW" altLang="en-US" sz="1000" dirty="0">
                  <a:latin typeface="Times New Roman" pitchFamily="18" charset="0"/>
                  <a:cs typeface="Times New Roman" pitchFamily="18" charset="0"/>
                </a:rPr>
                <a:t>至</a:t>
              </a:r>
              <a:r>
                <a:rPr lang="en-US" altLang="zh-TW" sz="1000" dirty="0">
                  <a:latin typeface="Times New Roman" pitchFamily="18" charset="0"/>
                  <a:cs typeface="Times New Roman" pitchFamily="18" charset="0"/>
                </a:rPr>
                <a:t>5</a:t>
              </a:r>
              <a:r>
                <a:rPr lang="zh-TW" altLang="en-US" sz="1000" dirty="0">
                  <a:latin typeface="Times New Roman" pitchFamily="18" charset="0"/>
                  <a:cs typeface="Times New Roman" pitchFamily="18" charset="0"/>
                </a:rPr>
                <a:t>年後發表，而陰性結果試驗需</a:t>
              </a:r>
              <a:r>
                <a:rPr lang="en-US" altLang="zh-TW" sz="1000" dirty="0">
                  <a:latin typeface="Times New Roman" pitchFamily="18" charset="0"/>
                  <a:cs typeface="Times New Roman" pitchFamily="18" charset="0"/>
                </a:rPr>
                <a:t>6</a:t>
              </a:r>
              <a:r>
                <a:rPr lang="zh-TW" altLang="en-US" sz="1000" dirty="0">
                  <a:latin typeface="Times New Roman" pitchFamily="18" charset="0"/>
                  <a:cs typeface="Times New Roman" pitchFamily="18" charset="0"/>
                </a:rPr>
                <a:t>至</a:t>
              </a:r>
              <a:r>
                <a:rPr lang="en-US" altLang="zh-TW" sz="1000" dirty="0">
                  <a:latin typeface="Times New Roman" pitchFamily="18" charset="0"/>
                  <a:cs typeface="Times New Roman" pitchFamily="18" charset="0"/>
                </a:rPr>
                <a:t>8</a:t>
              </a:r>
              <a:r>
                <a:rPr lang="zh-TW" altLang="en-US" sz="1000" dirty="0">
                  <a:latin typeface="Times New Roman" pitchFamily="18" charset="0"/>
                  <a:cs typeface="Times New Roman" pitchFamily="18" charset="0"/>
                </a:rPr>
                <a:t>年後才見刊，</a:t>
              </a:r>
              <a:r>
                <a:rPr lang="en-US" altLang="zh-TW" sz="1000" dirty="0">
                  <a:latin typeface="Times New Roman" pitchFamily="18" charset="0"/>
                  <a:cs typeface="Times New Roman" pitchFamily="18" charset="0"/>
                </a:rPr>
                <a:t>3</a:t>
              </a:r>
              <a:r>
                <a:rPr lang="zh-TW" altLang="en-US" sz="1000" dirty="0">
                  <a:latin typeface="Times New Roman" pitchFamily="18" charset="0"/>
                  <a:cs typeface="Times New Roman" pitchFamily="18" charset="0"/>
                </a:rPr>
                <a:t>個研究發現樣本量與發表間的聯繫無統計學意義，還有一個研究發現資助方式、研究者職稱、研究者性別與發表間關係亦無統計學意義；</a:t>
              </a:r>
            </a:p>
          </p:txBody>
        </p:sp>
        <p:sp>
          <p:nvSpPr>
            <p:cNvPr id="7" name="矩形 6"/>
            <p:cNvSpPr/>
            <p:nvPr/>
          </p:nvSpPr>
          <p:spPr>
            <a:xfrm>
              <a:off x="246886" y="2545550"/>
              <a:ext cx="11009378" cy="2169825"/>
            </a:xfrm>
            <a:prstGeom prst="rect">
              <a:avLst/>
            </a:prstGeom>
          </p:spPr>
          <p:txBody>
            <a:bodyPr wrap="square">
              <a:spAutoFit/>
            </a:bodyPr>
            <a:lstStyle/>
            <a:p>
              <a:pPr>
                <a:lnSpc>
                  <a:spcPct val="150000"/>
                </a:lnSpc>
              </a:pPr>
              <a:r>
                <a:rPr lang="zh-TW" altLang="en-US" sz="1000" dirty="0">
                  <a:latin typeface="Times New Roman" pitchFamily="18" charset="0"/>
                  <a:cs typeface="Times New Roman" pitchFamily="18" charset="0"/>
                </a:rPr>
                <a:t>        基於小樣本隨機對照試驗</a:t>
              </a:r>
              <a:r>
                <a:rPr lang="en-US" altLang="zh-TW" sz="900" dirty="0">
                  <a:latin typeface="Times New Roman" pitchFamily="18" charset="0"/>
                  <a:cs typeface="Times New Roman" pitchFamily="18" charset="0"/>
                </a:rPr>
                <a:t>(</a:t>
              </a:r>
              <a:r>
                <a:rPr lang="en-US" altLang="zh-TW" sz="900" i="1" dirty="0">
                  <a:latin typeface="Times New Roman" pitchFamily="18" charset="0"/>
                  <a:cs typeface="Times New Roman" pitchFamily="18" charset="0"/>
                </a:rPr>
                <a:t>RCT</a:t>
              </a:r>
              <a:r>
                <a:rPr lang="en-US" altLang="zh-TW" sz="900" dirty="0">
                  <a:latin typeface="Times New Roman" pitchFamily="18" charset="0"/>
                  <a:cs typeface="Times New Roman" pitchFamily="18" charset="0"/>
                </a:rPr>
                <a:t>)</a:t>
              </a:r>
              <a:r>
                <a:rPr lang="zh-TW" altLang="en-US" sz="1000" dirty="0">
                  <a:latin typeface="Times New Roman" pitchFamily="18" charset="0"/>
                  <a:cs typeface="Times New Roman" pitchFamily="18" charset="0"/>
                </a:rPr>
                <a:t>的系統評價，其發表偏倚風險可能更大，</a:t>
              </a:r>
              <a:r>
                <a:rPr lang="zh-CN" altLang="en-US" sz="1000" dirty="0">
                  <a:latin typeface="Times New Roman" pitchFamily="18" charset="0"/>
                  <a:cs typeface="Times New Roman" pitchFamily="18" charset="0"/>
                </a:rPr>
                <a:t>因為</a:t>
              </a:r>
              <a:r>
                <a:rPr lang="zh-TW" altLang="en-US" sz="1000" dirty="0">
                  <a:latin typeface="Times New Roman" pitchFamily="18" charset="0"/>
                  <a:cs typeface="Times New Roman" pitchFamily="18" charset="0"/>
                </a:rPr>
                <a:t>納入病例數多的</a:t>
              </a:r>
              <a:r>
                <a:rPr lang="en-US" altLang="zh-TW" sz="1000" i="1" dirty="0">
                  <a:latin typeface="Times New Roman" pitchFamily="18" charset="0"/>
                  <a:cs typeface="Times New Roman" pitchFamily="18" charset="0"/>
                </a:rPr>
                <a:t>RCT</a:t>
              </a:r>
              <a:r>
                <a:rPr lang="zh-CN" altLang="en-US" sz="1000" dirty="0">
                  <a:latin typeface="Times New Roman" pitchFamily="18" charset="0"/>
                  <a:cs typeface="Times New Roman" pitchFamily="18" charset="0"/>
                </a:rPr>
                <a:t>很難</a:t>
              </a:r>
              <a:r>
                <a:rPr lang="zh-TW" altLang="en-US" sz="1000" dirty="0">
                  <a:latin typeface="Times New Roman" pitchFamily="18" charset="0"/>
                  <a:cs typeface="Times New Roman" pitchFamily="18" charset="0"/>
                </a:rPr>
                <a:t>一直被忽略，無論其結果是陽性或陰性（即幹預組與對照組的差異有無統計學意義），這些</a:t>
              </a:r>
              <a:r>
                <a:rPr lang="en-US" altLang="zh-TW" sz="1000" i="1" dirty="0">
                  <a:latin typeface="Times New Roman" pitchFamily="18" charset="0"/>
                  <a:cs typeface="Times New Roman" pitchFamily="18" charset="0"/>
                </a:rPr>
                <a:t>RCT</a:t>
              </a:r>
              <a:r>
                <a:rPr lang="zh-TW" altLang="en-US" sz="1000" dirty="0">
                  <a:latin typeface="Times New Roman" pitchFamily="18" charset="0"/>
                  <a:cs typeface="Times New Roman" pitchFamily="18" charset="0"/>
                </a:rPr>
                <a:t>均可提供更精確的療效估計，小樣本研究的系統評價結果與之後的大樣本試驗結果間往往有</a:t>
              </a:r>
              <a:r>
                <a:rPr lang="en-US" altLang="zh-TW" sz="1000" dirty="0">
                  <a:latin typeface="Times New Roman" pitchFamily="18" charset="0"/>
                  <a:cs typeface="Times New Roman" pitchFamily="18" charset="0"/>
                </a:rPr>
                <a:t>20%</a:t>
              </a:r>
              <a:r>
                <a:rPr lang="zh-TW" altLang="en-US" sz="1000" dirty="0">
                  <a:latin typeface="Times New Roman" pitchFamily="18" charset="0"/>
                  <a:cs typeface="Times New Roman" pitchFamily="18" charset="0"/>
                </a:rPr>
                <a:t>的機會存在差異，而發表偏倚可能是引起這些差異的主要原因，對樣本量與事件數都很小的早期試驗結果尤需小心</a:t>
              </a:r>
              <a:r>
                <a:rPr lang="zh-CN" altLang="en-US" sz="1000" dirty="0">
                  <a:latin typeface="Times New Roman" pitchFamily="18" charset="0"/>
                  <a:cs typeface="Times New Roman" pitchFamily="18" charset="0"/>
                </a:rPr>
                <a:t>，</a:t>
              </a:r>
              <a:r>
                <a:rPr lang="zh-TW" altLang="en-US" sz="1000" dirty="0">
                  <a:latin typeface="Times New Roman" pitchFamily="18" charset="0"/>
                  <a:cs typeface="Times New Roman" pitchFamily="18" charset="0"/>
                </a:rPr>
                <a:t>當可得證據來自小樣本研究、且多數由廠商資助時，發表偏倚可能更常見，對結果不悅的贊助方可能會推遲、甚至阻止該研究發表，且可能將那些因其重要性可能在頂級醫學刊物上發表的研究發表</a:t>
              </a:r>
              <a:r>
                <a:rPr lang="zh-CN" altLang="en-US" sz="1000" dirty="0">
                  <a:latin typeface="Times New Roman" pitchFamily="18" charset="0"/>
                  <a:cs typeface="Times New Roman" pitchFamily="18" charset="0"/>
                </a:rPr>
                <a:t>於</a:t>
              </a:r>
              <a:r>
                <a:rPr lang="zh-TW" altLang="en-US" sz="1000" dirty="0">
                  <a:latin typeface="Times New Roman" pitchFamily="18" charset="0"/>
                  <a:cs typeface="Times New Roman" pitchFamily="18" charset="0"/>
                </a:rPr>
                <a:t>受眾有限的期刊，還可能通過不科學的</a:t>
              </a:r>
              <a:r>
                <a:rPr lang="zh-CN" altLang="en-US" sz="1000" dirty="0">
                  <a:latin typeface="Times New Roman" pitchFamily="18" charset="0"/>
                  <a:cs typeface="Times New Roman" pitchFamily="18" charset="0"/>
                </a:rPr>
                <a:t>統計</a:t>
              </a:r>
              <a:r>
                <a:rPr lang="zh-TW" altLang="en-US" sz="1000" dirty="0">
                  <a:latin typeface="Times New Roman" pitchFamily="18" charset="0"/>
                  <a:cs typeface="Times New Roman" pitchFamily="18" charset="0"/>
                </a:rPr>
                <a:t>策略成功將結果模糊處理</a:t>
              </a:r>
              <a:r>
                <a:rPr lang="zh-CN" altLang="en-US" sz="1000" dirty="0">
                  <a:latin typeface="Times New Roman" pitchFamily="18" charset="0"/>
                  <a:cs typeface="Times New Roman" pitchFamily="18" charset="0"/>
                </a:rPr>
                <a:t>；</a:t>
              </a:r>
              <a:r>
                <a:rPr lang="zh-TW" altLang="en-US" sz="1000" dirty="0">
                  <a:latin typeface="Times New Roman" pitchFamily="18" charset="0"/>
                  <a:cs typeface="Times New Roman" pitchFamily="18" charset="0"/>
                </a:rPr>
                <a:t>有兩個例子可以佐證這些現象，沙美特羅多中心哮喘研究試驗</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SMART</a:t>
              </a:r>
              <a:r>
                <a:rPr lang="en-US" altLang="zh-TW" sz="1000" dirty="0">
                  <a:latin typeface="Times New Roman" pitchFamily="18" charset="0"/>
                  <a:cs typeface="Times New Roman" pitchFamily="18" charset="0"/>
                </a:rPr>
                <a:t>)</a:t>
              </a:r>
              <a:r>
                <a:rPr lang="zh-TW" altLang="en-US" sz="1000" dirty="0">
                  <a:latin typeface="Times New Roman" pitchFamily="18" charset="0"/>
                  <a:cs typeface="Times New Roman" pitchFamily="18" charset="0"/>
                </a:rPr>
                <a:t>是一個研究沙美特羅和安慰劑對呼吸系統相關死亡、致死事件綜合結果的隨機試驗，</a:t>
              </a:r>
              <a:r>
                <a:rPr lang="en-US" altLang="zh-TW" sz="1000" dirty="0">
                  <a:latin typeface="Times New Roman" pitchFamily="18" charset="0"/>
                  <a:cs typeface="Times New Roman" pitchFamily="18" charset="0"/>
                </a:rPr>
                <a:t>2002</a:t>
              </a:r>
              <a:r>
                <a:rPr lang="zh-TW" altLang="en-US" sz="1000" dirty="0">
                  <a:latin typeface="Times New Roman" pitchFamily="18" charset="0"/>
                  <a:cs typeface="Times New Roman" pitchFamily="18" charset="0"/>
                </a:rPr>
                <a:t>年</a:t>
              </a:r>
              <a:r>
                <a:rPr lang="en-US" altLang="zh-TW" sz="1000" dirty="0">
                  <a:latin typeface="Times New Roman" pitchFamily="18" charset="0"/>
                  <a:cs typeface="Times New Roman" pitchFamily="18" charset="0"/>
                </a:rPr>
                <a:t>9</a:t>
              </a:r>
              <a:r>
                <a:rPr lang="zh-TW" altLang="en-US" sz="1000" dirty="0">
                  <a:latin typeface="Times New Roman" pitchFamily="18" charset="0"/>
                  <a:cs typeface="Times New Roman" pitchFamily="18" charset="0"/>
                </a:rPr>
                <a:t>月一份數據監察委員會對</a:t>
              </a:r>
              <a:r>
                <a:rPr lang="en-US" altLang="zh-TW" sz="1000" dirty="0">
                  <a:latin typeface="Times New Roman" pitchFamily="18" charset="0"/>
                  <a:cs typeface="Times New Roman" pitchFamily="18" charset="0"/>
                </a:rPr>
                <a:t>25858</a:t>
              </a:r>
              <a:r>
                <a:rPr lang="zh-TW" altLang="en-US" sz="1000" dirty="0">
                  <a:latin typeface="Times New Roman" pitchFamily="18" charset="0"/>
                  <a:cs typeface="Times New Roman" pitchFamily="18" charset="0"/>
                </a:rPr>
                <a:t>個隨機分配患者的評價顯示：沙美特羅組的主要結局近乎顯著增加，贊助商英國葛蘭素史克製藥公司</a:t>
              </a:r>
              <a:r>
                <a:rPr lang="en-US" altLang="zh-TW" sz="900" dirty="0">
                  <a:latin typeface="Times New Roman" pitchFamily="18" charset="0"/>
                  <a:cs typeface="Times New Roman" pitchFamily="18" charset="0"/>
                </a:rPr>
                <a:t>(</a:t>
              </a:r>
              <a:r>
                <a:rPr lang="en-US" altLang="zh-TW" sz="900" i="1" dirty="0">
                  <a:latin typeface="Times New Roman" pitchFamily="18" charset="0"/>
                  <a:cs typeface="Times New Roman" pitchFamily="18" charset="0"/>
                </a:rPr>
                <a:t>GSK</a:t>
              </a:r>
              <a:r>
                <a:rPr lang="en-US" altLang="zh-TW" sz="900" dirty="0">
                  <a:latin typeface="Times New Roman" pitchFamily="18" charset="0"/>
                  <a:cs typeface="Times New Roman" pitchFamily="18" charset="0"/>
                </a:rPr>
                <a:t>)</a:t>
              </a:r>
              <a:r>
                <a:rPr lang="zh-TW" altLang="en-US" sz="1000" dirty="0">
                  <a:latin typeface="Times New Roman" pitchFamily="18" charset="0"/>
                  <a:cs typeface="Times New Roman" pitchFamily="18" charset="0"/>
                </a:rPr>
                <a:t>終止研究，贊助商並未遵循最初計劃的設計，而是</a:t>
              </a:r>
              <a:r>
                <a:rPr lang="zh-CN" altLang="en-US" sz="1000" dirty="0">
                  <a:latin typeface="Times New Roman" pitchFamily="18" charset="0"/>
                  <a:cs typeface="Times New Roman" pitchFamily="18" charset="0"/>
                </a:rPr>
                <a:t>向</a:t>
              </a:r>
              <a:r>
                <a:rPr lang="zh-TW" altLang="en-US" sz="1000" dirty="0">
                  <a:latin typeface="Times New Roman" pitchFamily="18" charset="0"/>
                  <a:cs typeface="Times New Roman" pitchFamily="18" charset="0"/>
                </a:rPr>
                <a:t>美國食品藥品管理局</a:t>
              </a:r>
              <a:r>
                <a:rPr lang="en-US" altLang="zh-TW" sz="900" dirty="0">
                  <a:latin typeface="Times New Roman" pitchFamily="18" charset="0"/>
                  <a:cs typeface="Times New Roman" pitchFamily="18" charset="0"/>
                </a:rPr>
                <a:t>(</a:t>
              </a:r>
              <a:r>
                <a:rPr lang="en-US" altLang="zh-TW" sz="900" i="1" dirty="0">
                  <a:latin typeface="Times New Roman" pitchFamily="18" charset="0"/>
                  <a:cs typeface="Times New Roman" pitchFamily="18" charset="0"/>
                </a:rPr>
                <a:t>FDA</a:t>
              </a:r>
              <a:r>
                <a:rPr lang="en-US" altLang="zh-TW" sz="900" dirty="0">
                  <a:latin typeface="Times New Roman" pitchFamily="18" charset="0"/>
                  <a:cs typeface="Times New Roman" pitchFamily="18" charset="0"/>
                </a:rPr>
                <a:t>)</a:t>
              </a:r>
              <a:r>
                <a:rPr lang="zh-TW" altLang="en-US" sz="1000" dirty="0">
                  <a:latin typeface="Times New Roman" pitchFamily="18" charset="0"/>
                  <a:cs typeface="Times New Roman" pitchFamily="18" charset="0"/>
                </a:rPr>
                <a:t>遞交</a:t>
              </a:r>
              <a:r>
                <a:rPr lang="zh-CN" altLang="en-US" sz="1000" dirty="0">
                  <a:latin typeface="Times New Roman" pitchFamily="18" charset="0"/>
                  <a:cs typeface="Times New Roman" pitchFamily="18" charset="0"/>
                </a:rPr>
                <a:t>了</a:t>
              </a:r>
              <a:r>
                <a:rPr lang="zh-TW" altLang="en-US" sz="1000" dirty="0">
                  <a:latin typeface="Times New Roman" pitchFamily="18" charset="0"/>
                  <a:cs typeface="Times New Roman" pitchFamily="18" charset="0"/>
                </a:rPr>
                <a:t>一</a:t>
              </a:r>
              <a:r>
                <a:rPr lang="zh-CN" altLang="en-US" sz="1000" dirty="0">
                  <a:latin typeface="Times New Roman" pitchFamily="18" charset="0"/>
                  <a:cs typeface="Times New Roman" pitchFamily="18" charset="0"/>
                </a:rPr>
                <a:t>份</a:t>
              </a:r>
              <a:r>
                <a:rPr lang="zh-TW" altLang="en-US" sz="1000" dirty="0">
                  <a:latin typeface="Times New Roman" pitchFamily="18" charset="0"/>
                  <a:cs typeface="Times New Roman" pitchFamily="18" charset="0"/>
                </a:rPr>
                <a:t>納入試驗終止後</a:t>
              </a:r>
              <a:r>
                <a:rPr lang="en-US" altLang="zh-TW" sz="1000" dirty="0">
                  <a:latin typeface="Times New Roman" pitchFamily="18" charset="0"/>
                  <a:cs typeface="Times New Roman" pitchFamily="18" charset="0"/>
                </a:rPr>
                <a:t>6</a:t>
              </a:r>
              <a:r>
                <a:rPr lang="zh-TW" altLang="en-US" sz="1000" dirty="0">
                  <a:latin typeface="Times New Roman" pitchFamily="18" charset="0"/>
                  <a:cs typeface="Times New Roman" pitchFamily="18" charset="0"/>
                </a:rPr>
                <a:t>個月內各種事件的報告，分析得出沙美特羅相關危險事件減少，最終正確的</a:t>
              </a:r>
              <a:r>
                <a:rPr lang="en-US" altLang="zh-TW" sz="1000" i="1" dirty="0">
                  <a:latin typeface="Times New Roman" pitchFamily="18" charset="0"/>
                  <a:cs typeface="Times New Roman" pitchFamily="18" charset="0"/>
                </a:rPr>
                <a:t>SMART</a:t>
              </a:r>
              <a:r>
                <a:rPr lang="zh-TW" altLang="en-US" sz="1000" dirty="0">
                  <a:latin typeface="Times New Roman" pitchFamily="18" charset="0"/>
                  <a:cs typeface="Times New Roman" pitchFamily="18" charset="0"/>
                </a:rPr>
                <a:t>分析報告</a:t>
              </a:r>
              <a:r>
                <a:rPr lang="en-US" altLang="zh-TW" sz="1000" dirty="0">
                  <a:latin typeface="Times New Roman" pitchFamily="18" charset="0"/>
                  <a:cs typeface="Times New Roman" pitchFamily="18" charset="0"/>
                </a:rPr>
                <a:t>2006</a:t>
              </a:r>
              <a:r>
                <a:rPr lang="zh-TW" altLang="en-US" sz="1000" dirty="0">
                  <a:latin typeface="Times New Roman" pitchFamily="18" charset="0"/>
                  <a:cs typeface="Times New Roman" pitchFamily="18" charset="0"/>
                </a:rPr>
                <a:t>年</a:t>
              </a:r>
              <a:r>
                <a:rPr lang="en-US" altLang="zh-TW" sz="1000" dirty="0">
                  <a:latin typeface="Times New Roman" pitchFamily="18" charset="0"/>
                  <a:cs typeface="Times New Roman" pitchFamily="18" charset="0"/>
                </a:rPr>
                <a:t>1</a:t>
              </a:r>
              <a:r>
                <a:rPr lang="zh-TW" altLang="en-US" sz="1000" dirty="0">
                  <a:latin typeface="Times New Roman" pitchFamily="18" charset="0"/>
                  <a:cs typeface="Times New Roman" pitchFamily="18" charset="0"/>
                </a:rPr>
                <a:t>月才發表於專業期刊</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Chest</a:t>
              </a:r>
              <a:r>
                <a:rPr lang="en-US" altLang="zh-TW" sz="1000" dirty="0">
                  <a:latin typeface="Times New Roman" pitchFamily="18" charset="0"/>
                  <a:cs typeface="Times New Roman" pitchFamily="18" charset="0"/>
                </a:rPr>
                <a:t>》, 2006, 129(1): 15-26</a:t>
              </a:r>
              <a:r>
                <a:rPr lang="zh-TW" altLang="en-US" sz="1000" dirty="0">
                  <a:latin typeface="Times New Roman" pitchFamily="18" charset="0"/>
                  <a:cs typeface="Times New Roman" pitchFamily="18" charset="0"/>
                </a:rPr>
                <a:t>；另一個例子</a:t>
              </a:r>
              <a:r>
                <a:rPr lang="zh-CN" altLang="en-US" sz="1000" dirty="0">
                  <a:latin typeface="Times New Roman" pitchFamily="18" charset="0"/>
                  <a:cs typeface="Times New Roman" pitchFamily="18" charset="0"/>
                </a:rPr>
                <a:t>是</a:t>
              </a:r>
              <a:r>
                <a:rPr lang="zh-TW" altLang="en-US" sz="1000" dirty="0">
                  <a:latin typeface="Times New Roman" pitchFamily="18" charset="0"/>
                  <a:cs typeface="Times New Roman" pitchFamily="18" charset="0"/>
                </a:rPr>
                <a:t>美國先靈葆雅製藥公司</a:t>
              </a:r>
              <a:r>
                <a:rPr lang="en-US" altLang="zh-TW" sz="900" dirty="0">
                  <a:latin typeface="Times New Roman" pitchFamily="18" charset="0"/>
                  <a:cs typeface="Times New Roman" pitchFamily="18" charset="0"/>
                </a:rPr>
                <a:t>(</a:t>
              </a:r>
              <a:r>
                <a:rPr lang="en-US" altLang="zh-TW" sz="900" i="1" dirty="0">
                  <a:latin typeface="Times New Roman" pitchFamily="18" charset="0"/>
                  <a:cs typeface="Times New Roman" pitchFamily="18" charset="0"/>
                </a:rPr>
                <a:t>Schering</a:t>
              </a:r>
              <a:r>
                <a:rPr lang="en-US" altLang="zh-TW" sz="900" dirty="0">
                  <a:latin typeface="Times New Roman" pitchFamily="18" charset="0"/>
                  <a:cs typeface="Times New Roman" pitchFamily="18" charset="0"/>
                </a:rPr>
                <a:t>-</a:t>
              </a:r>
              <a:r>
                <a:rPr lang="en-US" altLang="zh-TW" sz="900" i="1" dirty="0">
                  <a:latin typeface="Times New Roman" pitchFamily="18" charset="0"/>
                  <a:cs typeface="Times New Roman" pitchFamily="18" charset="0"/>
                </a:rPr>
                <a:t>Plough</a:t>
              </a:r>
              <a:r>
                <a:rPr lang="en-US" altLang="zh-TW" sz="900" dirty="0">
                  <a:latin typeface="Times New Roman" pitchFamily="18" charset="0"/>
                  <a:cs typeface="Times New Roman" pitchFamily="18" charset="0"/>
                </a:rPr>
                <a:t>)</a:t>
              </a:r>
              <a:r>
                <a:rPr lang="zh-TW" altLang="en-US" sz="1000" dirty="0">
                  <a:latin typeface="Times New Roman" pitchFamily="18" charset="0"/>
                  <a:cs typeface="Times New Roman" pitchFamily="18" charset="0"/>
                </a:rPr>
                <a:t>的一個</a:t>
              </a:r>
              <a:r>
                <a:rPr lang="zh-CN" altLang="en-US" sz="1000" dirty="0">
                  <a:latin typeface="Times New Roman" pitchFamily="18" charset="0"/>
                  <a:cs typeface="Times New Roman" pitchFamily="18" charset="0"/>
                </a:rPr>
                <a:t>包含</a:t>
              </a:r>
              <a:r>
                <a:rPr lang="en-US" altLang="zh-TW" sz="1000" dirty="0">
                  <a:latin typeface="Times New Roman" pitchFamily="18" charset="0"/>
                  <a:cs typeface="Times New Roman" pitchFamily="18" charset="0"/>
                </a:rPr>
                <a:t>700</a:t>
              </a:r>
              <a:r>
                <a:rPr lang="zh-TW" altLang="en-US" sz="1000" dirty="0">
                  <a:latin typeface="Times New Roman" pitchFamily="18" charset="0"/>
                  <a:cs typeface="Times New Roman" pitchFamily="18" charset="0"/>
                </a:rPr>
                <a:t>多名患者的</a:t>
              </a:r>
              <a:r>
                <a:rPr lang="zh-CN" altLang="en-US" sz="1000" dirty="0">
                  <a:latin typeface="Times New Roman" pitchFamily="18" charset="0"/>
                  <a:cs typeface="Times New Roman" pitchFamily="18" charset="0"/>
                </a:rPr>
                <a:t>聯合使用</a:t>
              </a:r>
              <a:r>
                <a:rPr lang="zh-TW" altLang="en-US" sz="1000" dirty="0">
                  <a:latin typeface="Times New Roman" pitchFamily="18" charset="0"/>
                  <a:cs typeface="Times New Roman" pitchFamily="18" charset="0"/>
                </a:rPr>
                <a:t>依澤替米貝和辛伐他汀對照單用辛伐他汀改善血脂成份、預防動脈硬化的試驗，推遲了近</a:t>
              </a:r>
              <a:r>
                <a:rPr lang="en-US" altLang="zh-TW" sz="1000" dirty="0">
                  <a:latin typeface="Times New Roman" pitchFamily="18" charset="0"/>
                  <a:cs typeface="Times New Roman" pitchFamily="18" charset="0"/>
                </a:rPr>
                <a:t>2</a:t>
              </a:r>
              <a:r>
                <a:rPr lang="zh-TW" altLang="en-US" sz="1000" dirty="0">
                  <a:latin typeface="Times New Roman" pitchFamily="18" charset="0"/>
                  <a:cs typeface="Times New Roman" pitchFamily="18" charset="0"/>
                </a:rPr>
                <a:t>年才發表在</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JAMA</a:t>
              </a:r>
              <a:r>
                <a:rPr lang="en-US" altLang="zh-TW" sz="1000" dirty="0">
                  <a:latin typeface="Times New Roman" pitchFamily="18" charset="0"/>
                  <a:cs typeface="Times New Roman" pitchFamily="18" charset="0"/>
                </a:rPr>
                <a:t>》, 2008, 299(8): 885-887</a:t>
              </a:r>
              <a:r>
                <a:rPr lang="zh-TW" altLang="en-US" sz="1000" dirty="0">
                  <a:latin typeface="Times New Roman" pitchFamily="18" charset="0"/>
                  <a:cs typeface="Times New Roman" pitchFamily="18" charset="0"/>
                </a:rPr>
                <a:t>；</a:t>
              </a:r>
              <a:r>
                <a:rPr lang="zh-CN" altLang="en-US" sz="1000" dirty="0">
                  <a:latin typeface="Times New Roman" pitchFamily="18" charset="0"/>
                  <a:cs typeface="Times New Roman" pitchFamily="18" charset="0"/>
                </a:rPr>
                <a:t>另外</a:t>
              </a:r>
              <a:r>
                <a:rPr lang="en-US" altLang="zh-TW" sz="1000" dirty="0">
                  <a:latin typeface="Times New Roman" pitchFamily="18" charset="0"/>
                  <a:cs typeface="Times New Roman" pitchFamily="18" charset="0"/>
                </a:rPr>
                <a:t>1</a:t>
              </a:r>
              <a:r>
                <a:rPr lang="zh-TW" altLang="en-US" sz="1000" dirty="0">
                  <a:latin typeface="Times New Roman" pitchFamily="18" charset="0"/>
                  <a:cs typeface="Times New Roman" pitchFamily="18" charset="0"/>
                </a:rPr>
                <a:t>項納入</a:t>
              </a:r>
              <a:r>
                <a:rPr lang="en-US" altLang="zh-TW" sz="1000" dirty="0">
                  <a:latin typeface="Times New Roman" pitchFamily="18" charset="0"/>
                  <a:cs typeface="Times New Roman" pitchFamily="18" charset="0"/>
                </a:rPr>
                <a:t>74</a:t>
              </a:r>
              <a:r>
                <a:rPr lang="zh-TW" altLang="en-US" sz="1000" dirty="0">
                  <a:latin typeface="Times New Roman" pitchFamily="18" charset="0"/>
                  <a:cs typeface="Times New Roman" pitchFamily="18" charset="0"/>
                </a:rPr>
                <a:t>個已提交美國食品藥品管理局</a:t>
              </a:r>
              <a:r>
                <a:rPr lang="en-US" altLang="zh-TW" sz="900" dirty="0">
                  <a:latin typeface="Times New Roman" pitchFamily="18" charset="0"/>
                  <a:cs typeface="Times New Roman" pitchFamily="18" charset="0"/>
                </a:rPr>
                <a:t>(</a:t>
              </a:r>
              <a:r>
                <a:rPr lang="en-US" altLang="zh-TW" sz="900" i="1" dirty="0">
                  <a:latin typeface="Times New Roman" pitchFamily="18" charset="0"/>
                  <a:cs typeface="Times New Roman" pitchFamily="18" charset="0"/>
                </a:rPr>
                <a:t>FDA</a:t>
              </a:r>
              <a:r>
                <a:rPr lang="en-US" altLang="zh-TW" sz="900" dirty="0">
                  <a:latin typeface="Times New Roman" pitchFamily="18" charset="0"/>
                  <a:cs typeface="Times New Roman" pitchFamily="18" charset="0"/>
                </a:rPr>
                <a:t>)</a:t>
              </a:r>
              <a:r>
                <a:rPr lang="zh-TW" altLang="en-US" sz="1000" dirty="0">
                  <a:latin typeface="Times New Roman" pitchFamily="18" charset="0"/>
                  <a:cs typeface="Times New Roman" pitchFamily="18" charset="0"/>
                </a:rPr>
                <a:t>抗抑鬱藥試驗（平均樣本量少於</a:t>
              </a:r>
              <a:r>
                <a:rPr lang="en-US" altLang="zh-TW" sz="1000" dirty="0">
                  <a:latin typeface="Times New Roman" pitchFamily="18" charset="0"/>
                  <a:cs typeface="Times New Roman" pitchFamily="18" charset="0"/>
                </a:rPr>
                <a:t>200</a:t>
              </a:r>
              <a:r>
                <a:rPr lang="zh-TW" altLang="en-US" sz="1000" dirty="0">
                  <a:latin typeface="Times New Roman" pitchFamily="18" charset="0"/>
                  <a:cs typeface="Times New Roman" pitchFamily="18" charset="0"/>
                </a:rPr>
                <a:t>例患者）的調查研究印證了這種典型情況，由</a:t>
              </a:r>
              <a:r>
                <a:rPr lang="en-US" altLang="zh-TW" sz="1000" i="1" dirty="0">
                  <a:latin typeface="Times New Roman" pitchFamily="18" charset="0"/>
                  <a:cs typeface="Times New Roman" pitchFamily="18" charset="0"/>
                </a:rPr>
                <a:t>FDA</a:t>
              </a:r>
              <a:r>
                <a:rPr lang="zh-TW" altLang="en-US" sz="1000" dirty="0">
                  <a:latin typeface="Times New Roman" pitchFamily="18" charset="0"/>
                  <a:cs typeface="Times New Roman" pitchFamily="18" charset="0"/>
                </a:rPr>
                <a:t>評為陽性結果的</a:t>
              </a:r>
              <a:r>
                <a:rPr lang="en-US" altLang="zh-TW" sz="1000" dirty="0">
                  <a:latin typeface="Times New Roman" pitchFamily="18" charset="0"/>
                  <a:cs typeface="Times New Roman" pitchFamily="18" charset="0"/>
                </a:rPr>
                <a:t>38</a:t>
              </a:r>
              <a:r>
                <a:rPr lang="zh-TW" altLang="en-US" sz="1000" dirty="0">
                  <a:latin typeface="Times New Roman" pitchFamily="18" charset="0"/>
                  <a:cs typeface="Times New Roman" pitchFamily="18" charset="0"/>
                </a:rPr>
                <a:t>個試驗中</a:t>
              </a:r>
              <a:r>
                <a:rPr lang="en-US" altLang="zh-TW" sz="1000" dirty="0">
                  <a:latin typeface="Times New Roman" pitchFamily="18" charset="0"/>
                  <a:cs typeface="Times New Roman" pitchFamily="18" charset="0"/>
                </a:rPr>
                <a:t>37</a:t>
              </a:r>
              <a:r>
                <a:rPr lang="zh-TW" altLang="en-US" sz="1000" dirty="0">
                  <a:latin typeface="Times New Roman" pitchFamily="18" charset="0"/>
                  <a:cs typeface="Times New Roman" pitchFamily="18" charset="0"/>
                </a:rPr>
                <a:t>個已發表，其餘</a:t>
              </a:r>
              <a:r>
                <a:rPr lang="en-US" altLang="zh-TW" sz="1000" dirty="0">
                  <a:latin typeface="Times New Roman" pitchFamily="18" charset="0"/>
                  <a:cs typeface="Times New Roman" pitchFamily="18" charset="0"/>
                </a:rPr>
                <a:t>36</a:t>
              </a:r>
              <a:r>
                <a:rPr lang="zh-TW" altLang="en-US" sz="1000" dirty="0">
                  <a:latin typeface="Times New Roman" pitchFamily="18" charset="0"/>
                  <a:cs typeface="Times New Roman" pitchFamily="18" charset="0"/>
                </a:rPr>
                <a:t>個</a:t>
              </a:r>
              <a:r>
                <a:rPr lang="en-US" altLang="zh-TW" sz="1000" dirty="0">
                  <a:latin typeface="Times New Roman" pitchFamily="18" charset="0"/>
                  <a:cs typeface="Times New Roman" pitchFamily="18" charset="0"/>
                </a:rPr>
                <a:t>FDA</a:t>
              </a:r>
              <a:r>
                <a:rPr lang="zh-TW" altLang="en-US" sz="1000" dirty="0">
                  <a:latin typeface="Times New Roman" pitchFamily="18" charset="0"/>
                  <a:cs typeface="Times New Roman" pitchFamily="18" charset="0"/>
                </a:rPr>
                <a:t>評為陰性結果的試驗中</a:t>
              </a:r>
              <a:r>
                <a:rPr lang="en-US" altLang="zh-TW" sz="1000" dirty="0">
                  <a:latin typeface="Times New Roman" pitchFamily="18" charset="0"/>
                  <a:cs typeface="Times New Roman" pitchFamily="18" charset="0"/>
                </a:rPr>
                <a:t>14</a:t>
              </a:r>
              <a:r>
                <a:rPr lang="zh-TW" altLang="en-US" sz="1000" dirty="0">
                  <a:latin typeface="Times New Roman" pitchFamily="18" charset="0"/>
                  <a:cs typeface="Times New Roman" pitchFamily="18" charset="0"/>
                </a:rPr>
                <a:t>個已發表，這種發表偏倚會使效應量估計值發生嚴重偏倚；</a:t>
              </a:r>
            </a:p>
          </p:txBody>
        </p:sp>
        <p:sp>
          <p:nvSpPr>
            <p:cNvPr id="14" name="矩形 13"/>
            <p:cNvSpPr/>
            <p:nvPr/>
          </p:nvSpPr>
          <p:spPr>
            <a:xfrm>
              <a:off x="246887" y="4619960"/>
              <a:ext cx="11009377" cy="1246495"/>
            </a:xfrm>
            <a:prstGeom prst="rect">
              <a:avLst/>
            </a:prstGeom>
          </p:spPr>
          <p:txBody>
            <a:bodyPr wrap="square">
              <a:spAutoFit/>
            </a:bodyPr>
            <a:lstStyle/>
            <a:p>
              <a:pPr>
                <a:lnSpc>
                  <a:spcPct val="150000"/>
                </a:lnSpc>
              </a:pPr>
              <a:r>
                <a:rPr lang="zh-CN" altLang="en-US" sz="1000" dirty="0">
                  <a:latin typeface="Times New Roman" pitchFamily="18" charset="0"/>
                  <a:cs typeface="Times New Roman" pitchFamily="18" charset="0"/>
                </a:rPr>
                <a:t>        通常</a:t>
              </a:r>
              <a:r>
                <a:rPr lang="zh-TW" altLang="en-US" sz="1000" dirty="0">
                  <a:latin typeface="Times New Roman" pitchFamily="18" charset="0"/>
                  <a:cs typeface="Times New Roman" pitchFamily="18" charset="0"/>
                </a:rPr>
                <a:t>發表陽性結果研究的期刊影響因數高於發表陰性結果研究的期刊，要麼因為作者自認為知名期刊對</a:t>
              </a:r>
              <a:r>
                <a:rPr lang="zh-CN" altLang="en-US" sz="1000" dirty="0">
                  <a:latin typeface="Times New Roman" pitchFamily="18" charset="0"/>
                  <a:cs typeface="Times New Roman" pitchFamily="18" charset="0"/>
                </a:rPr>
                <a:t>陰性</a:t>
              </a:r>
              <a:r>
                <a:rPr lang="zh-TW" altLang="en-US" sz="1000" dirty="0">
                  <a:latin typeface="Times New Roman" pitchFamily="18" charset="0"/>
                  <a:cs typeface="Times New Roman" pitchFamily="18" charset="0"/>
                </a:rPr>
                <a:t>研究結果不感興趣而不投稿，要麼因為被知名期刊多次拒稿，最終發表在未被主要數據庫收錄的普通期刊上，因而會被未查全的檢索漏檢，非英語國家的作者可能將其陰性結果研究投給本國非英語期刊，這</a:t>
              </a:r>
              <a:r>
                <a:rPr lang="zh-CN" altLang="en-US" sz="1000" dirty="0">
                  <a:latin typeface="Times New Roman" pitchFamily="18" charset="0"/>
                  <a:cs typeface="Times New Roman" pitchFamily="18" charset="0"/>
                </a:rPr>
                <a:t>樣</a:t>
              </a:r>
              <a:r>
                <a:rPr lang="zh-TW" altLang="en-US" sz="1000" dirty="0">
                  <a:latin typeface="Times New Roman" pitchFamily="18" charset="0"/>
                  <a:cs typeface="Times New Roman" pitchFamily="18" charset="0"/>
                </a:rPr>
                <a:t>必然會</a:t>
              </a:r>
              <a:r>
                <a:rPr lang="zh-CN" altLang="en-US" sz="1000" dirty="0">
                  <a:latin typeface="Times New Roman" pitchFamily="18" charset="0"/>
                  <a:cs typeface="Times New Roman" pitchFamily="18" charset="0"/>
                </a:rPr>
                <a:t>因</a:t>
              </a:r>
              <a:r>
                <a:rPr lang="zh-TW" altLang="en-US" sz="1000" dirty="0">
                  <a:latin typeface="Times New Roman" pitchFamily="18" charset="0"/>
                  <a:cs typeface="Times New Roman" pitchFamily="18" charset="0"/>
                </a:rPr>
                <a:t>只檢索英語期刊</a:t>
              </a:r>
              <a:r>
                <a:rPr lang="zh-CN" altLang="en-US" sz="1000" dirty="0">
                  <a:latin typeface="Times New Roman" pitchFamily="18" charset="0"/>
                  <a:cs typeface="Times New Roman" pitchFamily="18" charset="0"/>
                </a:rPr>
                <a:t>而</a:t>
              </a:r>
              <a:r>
                <a:rPr lang="zh-TW" altLang="en-US" sz="1000" dirty="0">
                  <a:latin typeface="Times New Roman" pitchFamily="18" charset="0"/>
                  <a:cs typeface="Times New Roman" pitchFamily="18" charset="0"/>
                </a:rPr>
                <a:t>漏檢，</a:t>
              </a:r>
              <a:r>
                <a:rPr lang="zh-CN" altLang="en-US" sz="1000" dirty="0">
                  <a:latin typeface="Times New Roman" pitchFamily="18" charset="0"/>
                  <a:cs typeface="Times New Roman" pitchFamily="18" charset="0"/>
                </a:rPr>
                <a:t>另外</a:t>
              </a:r>
              <a:r>
                <a:rPr lang="zh-TW" altLang="en-US" sz="1000" dirty="0">
                  <a:latin typeface="Times New Roman" pitchFamily="18" charset="0"/>
                  <a:cs typeface="Times New Roman" pitchFamily="18" charset="0"/>
                </a:rPr>
                <a:t>陰性研究可能以其它形式發表（論文、圖書章節、會議摘要，這些有時也稱作「灰色文獻」），故而可能被未查全的系統評價漏檢，在主要心臟病學雜誌上以摘要形式發表的隨機試驗報導的效應值比全文發表的效應值低，納入已發表研究多餘摘要，會給出誇大的療效估計值；與常見發表偏倚呈鏡像的是重複發表：一個研究可能不止發表一次，署名不同，表達方式不一，使重複發表難以鑒別，可能造成系統評價重複計算該結果，例如</a:t>
              </a:r>
              <a:r>
                <a:rPr lang="zh-CN" altLang="en-US" sz="1000" dirty="0">
                  <a:latin typeface="Times New Roman" pitchFamily="18" charset="0"/>
                  <a:cs typeface="Times New Roman" pitchFamily="18" charset="0"/>
                </a:rPr>
                <a:t>發表於</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American Heart Journal</a:t>
              </a:r>
              <a:r>
                <a:rPr lang="en-US" altLang="zh-TW" sz="1000" dirty="0">
                  <a:latin typeface="Times New Roman" pitchFamily="18" charset="0"/>
                  <a:cs typeface="Times New Roman" pitchFamily="18" charset="0"/>
                </a:rPr>
                <a:t>》, 2007, 153(2): 275-280.</a:t>
              </a:r>
              <a:r>
                <a:rPr lang="zh-CN" altLang="en-US" sz="1000" dirty="0">
                  <a:latin typeface="Times New Roman" pitchFamily="18" charset="0"/>
                  <a:cs typeface="Times New Roman" pitchFamily="18" charset="0"/>
                </a:rPr>
                <a:t>的一篇 </a:t>
              </a:r>
              <a:r>
                <a:rPr lang="en-US" altLang="zh-TW" sz="1000" i="1" dirty="0">
                  <a:latin typeface="Times New Roman" pitchFamily="18" charset="0"/>
                  <a:cs typeface="Times New Roman" pitchFamily="18" charset="0"/>
                </a:rPr>
                <a:t>N </a:t>
              </a:r>
              <a:r>
                <a:rPr lang="en-US" altLang="zh-TW" sz="1000" dirty="0">
                  <a:latin typeface="Times New Roman" pitchFamily="18" charset="0"/>
                  <a:cs typeface="Times New Roman" pitchFamily="18" charset="0"/>
                </a:rPr>
                <a:t>- </a:t>
              </a:r>
              <a:r>
                <a:rPr lang="zh-TW" altLang="en-US" sz="1000" dirty="0">
                  <a:latin typeface="Times New Roman" pitchFamily="18" charset="0"/>
                  <a:cs typeface="Times New Roman" pitchFamily="18" charset="0"/>
                </a:rPr>
                <a:t>乙醯半胱氨酸預防造影劑所致腎病的系統評價</a:t>
              </a:r>
              <a:r>
                <a:rPr lang="zh-CN" altLang="en-US" sz="1000" dirty="0">
                  <a:latin typeface="Times New Roman" pitchFamily="18" charset="0"/>
                  <a:cs typeface="Times New Roman" pitchFamily="18" charset="0"/>
                </a:rPr>
                <a:t>就</a:t>
              </a:r>
              <a:r>
                <a:rPr lang="zh-TW" altLang="en-US" sz="1000" dirty="0">
                  <a:latin typeface="Times New Roman" pitchFamily="18" charset="0"/>
                  <a:cs typeface="Times New Roman" pitchFamily="18" charset="0"/>
                </a:rPr>
                <a:t>展現了若干鏡像現象；</a:t>
              </a:r>
            </a:p>
          </p:txBody>
        </p:sp>
      </p:grpSp>
    </p:spTree>
    <p:extLst>
      <p:ext uri="{BB962C8B-B14F-4D97-AF65-F5344CB8AC3E}">
        <p14:creationId xmlns:p14="http://schemas.microsoft.com/office/powerpoint/2010/main" val="2944813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5439" y="1140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TW" altLang="en-US" sz="1500" dirty="0">
                <a:ea typeface="楷体_GB2312" pitchFamily="49" charset="-122"/>
              </a:rPr>
              <a:t>臨床證據推薦與質量分級</a:t>
            </a:r>
            <a:endParaRPr lang="zh-CN" altLang="en-US" sz="1500" dirty="0">
              <a:ea typeface="楷体_GB2312" pitchFamily="49" charset="-122"/>
            </a:endParaRPr>
          </a:p>
        </p:txBody>
      </p:sp>
      <p:sp>
        <p:nvSpPr>
          <p:cNvPr id="9" name="矩形 3"/>
          <p:cNvSpPr>
            <a:spLocks noChangeArrowheads="1"/>
          </p:cNvSpPr>
          <p:nvPr/>
        </p:nvSpPr>
        <p:spPr bwMode="auto">
          <a:xfrm>
            <a:off x="9379" y="19092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200" dirty="0"/>
              <a:t>臨床</a:t>
            </a:r>
            <a:r>
              <a:rPr lang="zh-TW" altLang="en-US" sz="1200" dirty="0"/>
              <a:t>證據質量</a:t>
            </a:r>
            <a:r>
              <a:rPr lang="zh-CN" altLang="en-US" sz="1200" dirty="0"/>
              <a:t>與</a:t>
            </a:r>
            <a:r>
              <a:rPr lang="zh-TW" altLang="en-US" sz="1200" dirty="0"/>
              <a:t>推薦強</a:t>
            </a:r>
            <a:r>
              <a:rPr lang="zh-CN" altLang="en-US" sz="1200" dirty="0"/>
              <a:t>度</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en-US" altLang="zh-CN" sz="900" i="1" dirty="0">
                <a:solidFill>
                  <a:srgbClr val="000000"/>
                </a:solidFill>
                <a:latin typeface="Times New Roman" pitchFamily="18" charset="0"/>
                <a:cs typeface="Times New Roman" pitchFamily="18" charset="0"/>
              </a:rPr>
              <a:t>The</a:t>
            </a:r>
            <a:r>
              <a:rPr lang="en-US" altLang="zh-CN" sz="900" dirty="0">
                <a:solidFill>
                  <a:srgbClr val="000000"/>
                </a:solidFill>
                <a:latin typeface="Times New Roman" pitchFamily="18" charset="0"/>
                <a:cs typeface="Times New Roman" pitchFamily="18" charset="0"/>
              </a:rPr>
              <a:t> </a:t>
            </a:r>
            <a:r>
              <a:rPr lang="en-US" altLang="zh-TW" sz="900" i="1" dirty="0">
                <a:solidFill>
                  <a:srgbClr val="000000"/>
                </a:solidFill>
                <a:latin typeface="Times New Roman" pitchFamily="18" charset="0"/>
                <a:cs typeface="Times New Roman" pitchFamily="18" charset="0"/>
              </a:rPr>
              <a:t>Grades of Recommendation</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Assessment</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Development and </a:t>
            </a:r>
            <a:r>
              <a:rPr lang="en-US" altLang="zh-TW" sz="900" i="1" dirty="0" err="1">
                <a:solidFill>
                  <a:srgbClr val="000000"/>
                </a:solidFill>
                <a:latin typeface="Times New Roman" pitchFamily="18" charset="0"/>
                <a:cs typeface="Times New Roman" pitchFamily="18" charset="0"/>
              </a:rPr>
              <a:t>Evaluation</a:t>
            </a:r>
            <a:r>
              <a:rPr lang="en-US" altLang="zh-TW" sz="900" dirty="0" err="1">
                <a:solidFill>
                  <a:srgbClr val="000000"/>
                </a:solidFill>
                <a:latin typeface="Times New Roman" pitchFamily="18" charset="0"/>
                <a:cs typeface="Times New Roman" pitchFamily="18" charset="0"/>
              </a:rPr>
              <a:t>,</a:t>
            </a:r>
            <a:r>
              <a:rPr lang="en-US" altLang="zh-TW" sz="900" i="1" dirty="0" err="1">
                <a:solidFill>
                  <a:srgbClr val="000000"/>
                </a:solidFill>
                <a:latin typeface="Times New Roman" pitchFamily="18" charset="0"/>
                <a:cs typeface="Times New Roman" pitchFamily="18" charset="0"/>
              </a:rPr>
              <a:t>GRADE</a:t>
            </a:r>
            <a:r>
              <a:rPr lang="en-US" altLang="zh-TW"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系統 </a:t>
            </a:r>
            <a:r>
              <a:rPr lang="en-US" altLang="zh-CN" sz="900" dirty="0">
                <a:solidFill>
                  <a:srgbClr val="000000"/>
                </a:solidFill>
                <a:latin typeface="Times New Roman" pitchFamily="18" charset="0"/>
                <a:cs typeface="Times New Roman" pitchFamily="18" charset="0"/>
              </a:rPr>
              <a:t>- </a:t>
            </a:r>
            <a:r>
              <a:rPr lang="zh-TW" altLang="en-US" sz="900" dirty="0">
                <a:solidFill>
                  <a:srgbClr val="000000"/>
                </a:solidFill>
                <a:latin typeface="Times New Roman" pitchFamily="18" charset="0"/>
                <a:cs typeface="Times New Roman" pitchFamily="18" charset="0"/>
              </a:rPr>
              <a:t>證據質量</a:t>
            </a:r>
            <a:r>
              <a:rPr lang="zh-CN" altLang="en-US" sz="900" dirty="0">
                <a:solidFill>
                  <a:srgbClr val="000000"/>
                </a:solidFill>
                <a:latin typeface="Times New Roman" pitchFamily="18" charset="0"/>
                <a:cs typeface="Times New Roman" pitchFamily="18" charset="0"/>
              </a:rPr>
              <a:t>降級 之 發表偏倚</a:t>
            </a:r>
            <a:r>
              <a:rPr lang="en-US" altLang="zh-CN" sz="800" dirty="0">
                <a:solidFill>
                  <a:srgbClr val="000000"/>
                </a:solidFill>
                <a:latin typeface="Times New Roman" pitchFamily="18" charset="0"/>
                <a:cs typeface="Times New Roman" pitchFamily="18" charset="0"/>
              </a:rPr>
              <a:t>(</a:t>
            </a:r>
            <a:r>
              <a:rPr lang="en-US" altLang="zh-CN" sz="800" i="1" dirty="0">
                <a:solidFill>
                  <a:srgbClr val="000000"/>
                </a:solidFill>
                <a:latin typeface="Times New Roman" pitchFamily="18" charset="0"/>
                <a:cs typeface="Times New Roman" pitchFamily="18" charset="0"/>
              </a:rPr>
              <a:t>Publication bias</a:t>
            </a:r>
            <a:r>
              <a:rPr lang="en-US" altLang="zh-CN" sz="8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grpSp>
        <p:nvGrpSpPr>
          <p:cNvPr id="2" name="组合 1"/>
          <p:cNvGrpSpPr/>
          <p:nvPr/>
        </p:nvGrpSpPr>
        <p:grpSpPr>
          <a:xfrm>
            <a:off x="544067" y="472694"/>
            <a:ext cx="10575038" cy="5447395"/>
            <a:chOff x="544067" y="472694"/>
            <a:chExt cx="10575038" cy="5447395"/>
          </a:xfrm>
        </p:grpSpPr>
        <p:pic>
          <p:nvPicPr>
            <p:cNvPr id="4874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5820" y="823292"/>
              <a:ext cx="9619489" cy="2444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矩形 11"/>
            <p:cNvSpPr/>
            <p:nvPr/>
          </p:nvSpPr>
          <p:spPr>
            <a:xfrm>
              <a:off x="544067" y="472694"/>
              <a:ext cx="10575037" cy="323165"/>
            </a:xfrm>
            <a:prstGeom prst="rect">
              <a:avLst/>
            </a:prstGeom>
          </p:spPr>
          <p:txBody>
            <a:bodyPr wrap="square">
              <a:spAutoFit/>
            </a:bodyPr>
            <a:lstStyle/>
            <a:p>
              <a:pPr>
                <a:lnSpc>
                  <a:spcPct val="150000"/>
                </a:lnSpc>
              </a:pPr>
              <a:r>
                <a:rPr lang="zh-TW" altLang="en-US" sz="1000" dirty="0">
                  <a:latin typeface="Times New Roman" pitchFamily="18" charset="0"/>
                  <a:cs typeface="Times New Roman" pitchFamily="18" charset="0"/>
                </a:rPr>
                <a:t>       下表按發表過程不同階段列舉了選擇性發表或不發表對最佳證據摘要結果產生偏倚的各種形式；</a:t>
              </a:r>
            </a:p>
          </p:txBody>
        </p:sp>
        <p:sp>
          <p:nvSpPr>
            <p:cNvPr id="10" name="矩形 9"/>
            <p:cNvSpPr/>
            <p:nvPr/>
          </p:nvSpPr>
          <p:spPr>
            <a:xfrm>
              <a:off x="544068" y="3334766"/>
              <a:ext cx="10575036" cy="784830"/>
            </a:xfrm>
            <a:prstGeom prst="rect">
              <a:avLst/>
            </a:prstGeom>
          </p:spPr>
          <p:txBody>
            <a:bodyPr wrap="square">
              <a:spAutoFit/>
            </a:bodyPr>
            <a:lstStyle/>
            <a:p>
              <a:pPr>
                <a:lnSpc>
                  <a:spcPct val="150000"/>
                </a:lnSpc>
              </a:pPr>
              <a:r>
                <a:rPr lang="zh-TW" altLang="en-US" sz="1000" dirty="0">
                  <a:latin typeface="Times New Roman" pitchFamily="18" charset="0"/>
                  <a:cs typeface="Times New Roman" pitchFamily="18" charset="0"/>
                </a:rPr>
                <a:t>        通常系統評價作者與指南制定者應考慮，若證據由若干小樣本研究構成，則因發表偏倚可能降低證據質量級別，若大多數小樣本研究可能受廠商資助（</a:t>
              </a:r>
              <a:r>
                <a:rPr lang="zh-CN" altLang="en-US" sz="1000" dirty="0">
                  <a:latin typeface="Times New Roman" pitchFamily="18" charset="0"/>
                  <a:cs typeface="Times New Roman" pitchFamily="18" charset="0"/>
                </a:rPr>
                <a:t>或</a:t>
              </a:r>
              <a:r>
                <a:rPr lang="zh-TW" altLang="en-US" sz="1000" dirty="0">
                  <a:latin typeface="Times New Roman" pitchFamily="18" charset="0"/>
                  <a:cs typeface="Times New Roman" pitchFamily="18" charset="0"/>
                </a:rPr>
                <a:t>研究者有其它利益衝突），則更應增加發表偏倚降低證據質量的趨勢，所有</a:t>
              </a:r>
              <a:r>
                <a:rPr lang="en-US" altLang="zh-TW" sz="1000" i="1" dirty="0">
                  <a:latin typeface="Times New Roman" pitchFamily="18" charset="0"/>
                  <a:cs typeface="Times New Roman" pitchFamily="18" charset="0"/>
                </a:rPr>
                <a:t>RCT </a:t>
              </a:r>
              <a:r>
                <a:rPr lang="zh-TW" altLang="en-US" sz="1000" dirty="0">
                  <a:latin typeface="Times New Roman" pitchFamily="18" charset="0"/>
                  <a:cs typeface="Times New Roman" pitchFamily="18" charset="0"/>
                </a:rPr>
                <a:t>在開始前</a:t>
              </a:r>
              <a:r>
                <a:rPr lang="zh-CN" altLang="en-US" sz="1000" dirty="0">
                  <a:latin typeface="Times New Roman" pitchFamily="18" charset="0"/>
                  <a:cs typeface="Times New Roman" pitchFamily="18" charset="0"/>
                </a:rPr>
                <a:t>先</a:t>
              </a:r>
              <a:r>
                <a:rPr lang="zh-TW" altLang="en-US" sz="1000" dirty="0">
                  <a:latin typeface="Times New Roman" pitchFamily="18" charset="0"/>
                  <a:cs typeface="Times New Roman" pitchFamily="18" charset="0"/>
                </a:rPr>
                <a:t>預註冊，有助於系統評價作者（和系統評價讀者）在試驗結果發表前瞭解相關試驗何時開始，以便他們向研究者索取相關研究數據，</a:t>
              </a:r>
              <a:r>
                <a:rPr lang="en-US" altLang="zh-TW" sz="1000" i="1" dirty="0">
                  <a:latin typeface="Times New Roman" pitchFamily="18" charset="0"/>
                  <a:cs typeface="Times New Roman" pitchFamily="18" charset="0"/>
                </a:rPr>
                <a:t>RCT </a:t>
              </a:r>
              <a:r>
                <a:rPr lang="zh-TW" altLang="en-US" sz="1000" dirty="0">
                  <a:latin typeface="Times New Roman" pitchFamily="18" charset="0"/>
                  <a:cs typeface="Times New Roman" pitchFamily="18" charset="0"/>
                </a:rPr>
                <a:t>強制性註冊許是唯一</a:t>
              </a:r>
              <a:r>
                <a:rPr lang="zh-CN" altLang="en-US" sz="1000" dirty="0">
                  <a:latin typeface="Times New Roman" pitchFamily="18" charset="0"/>
                  <a:cs typeface="Times New Roman" pitchFamily="18" charset="0"/>
                </a:rPr>
                <a:t>可</a:t>
              </a:r>
              <a:r>
                <a:rPr lang="zh-TW" altLang="en-US" sz="1000" dirty="0">
                  <a:latin typeface="Times New Roman" pitchFamily="18" charset="0"/>
                  <a:cs typeface="Times New Roman" pitchFamily="18" charset="0"/>
                </a:rPr>
                <a:t>能解決發表偏倚的可靠方法，且也逐漸普及，因而檢索臨床試驗註冊中心越來越有價值，評價發表偏倚風險時</a:t>
              </a:r>
              <a:r>
                <a:rPr lang="zh-CN" altLang="en-US" sz="1000" dirty="0">
                  <a:latin typeface="Times New Roman" pitchFamily="18" charset="0"/>
                  <a:cs typeface="Times New Roman" pitchFamily="18" charset="0"/>
                </a:rPr>
                <a:t>，</a:t>
              </a:r>
              <a:r>
                <a:rPr lang="zh-TW" altLang="en-US" sz="1000" dirty="0">
                  <a:latin typeface="Times New Roman" pitchFamily="18" charset="0"/>
                  <a:cs typeface="Times New Roman" pitchFamily="18" charset="0"/>
                </a:rPr>
                <a:t>系統評價作者和讀者應考慮這一點；</a:t>
              </a:r>
            </a:p>
          </p:txBody>
        </p:sp>
        <p:sp>
          <p:nvSpPr>
            <p:cNvPr id="14" name="矩形 13"/>
            <p:cNvSpPr/>
            <p:nvPr/>
          </p:nvSpPr>
          <p:spPr>
            <a:xfrm>
              <a:off x="544069" y="5135259"/>
              <a:ext cx="10575036" cy="784830"/>
            </a:xfrm>
            <a:prstGeom prst="rect">
              <a:avLst/>
            </a:prstGeom>
          </p:spPr>
          <p:txBody>
            <a:bodyPr wrap="square">
              <a:spAutoFit/>
            </a:bodyPr>
            <a:lstStyle/>
            <a:p>
              <a:pPr>
                <a:lnSpc>
                  <a:spcPct val="150000"/>
                </a:lnSpc>
              </a:pPr>
              <a:r>
                <a:rPr lang="en-US" altLang="zh-TW" sz="1000" dirty="0">
                  <a:latin typeface="Times New Roman" pitchFamily="18" charset="0"/>
                  <a:cs typeface="Times New Roman" pitchFamily="18" charset="0"/>
                </a:rPr>
                <a:t>    •  </a:t>
              </a:r>
              <a:r>
                <a:rPr lang="zh-TW" altLang="en-US" sz="1000" dirty="0">
                  <a:latin typeface="Times New Roman" pitchFamily="18" charset="0"/>
                  <a:cs typeface="Times New Roman" pitchFamily="18" charset="0"/>
                </a:rPr>
                <a:t>經驗證據表明，一般有統計學意義的研究比結果無統計學意義的研究（即陰性結果研究）更易發表；</a:t>
              </a:r>
            </a:p>
            <a:p>
              <a:pPr>
                <a:lnSpc>
                  <a:spcPct val="150000"/>
                </a:lnSpc>
              </a:pPr>
              <a:r>
                <a:rPr lang="en-US" altLang="zh-TW" sz="1000" dirty="0">
                  <a:latin typeface="Times New Roman" pitchFamily="18" charset="0"/>
                  <a:cs typeface="Times New Roman" pitchFamily="18" charset="0"/>
                </a:rPr>
                <a:t>    •  </a:t>
              </a:r>
              <a:r>
                <a:rPr lang="zh-TW" altLang="en-US" sz="1000" dirty="0">
                  <a:latin typeface="Times New Roman" pitchFamily="18" charset="0"/>
                  <a:cs typeface="Times New Roman" pitchFamily="18" charset="0"/>
                </a:rPr>
                <a:t>早期僅少量前導研究可得時，完成的系統評價會高估效應值，尤其當「陰性結果」研究滯後發表時更是如此，早期小樣本陽性研究、尤其是小樣本試驗值得懷疑；</a:t>
              </a:r>
            </a:p>
            <a:p>
              <a:pPr>
                <a:lnSpc>
                  <a:spcPct val="150000"/>
                </a:lnSpc>
              </a:pPr>
              <a:r>
                <a:rPr lang="en-US" altLang="zh-TW" sz="1000" dirty="0">
                  <a:latin typeface="Times New Roman" pitchFamily="18" charset="0"/>
                  <a:cs typeface="Times New Roman" pitchFamily="18" charset="0"/>
                </a:rPr>
                <a:t>    •  </a:t>
              </a:r>
              <a:r>
                <a:rPr lang="zh-TW" altLang="en-US" sz="1000" dirty="0">
                  <a:latin typeface="Times New Roman" pitchFamily="18" charset="0"/>
                  <a:cs typeface="Times New Roman" pitchFamily="18" charset="0"/>
                </a:rPr>
                <a:t>近年一些真相表明，廠商贊助研究的「陰性」結果隱瞞不報很常見，應特別關注發表偏倚，若當納入的原始研究樣本量都很小，尤其當小樣本研究受廠商資助時更須注意；</a:t>
              </a:r>
            </a:p>
          </p:txBody>
        </p:sp>
        <p:sp>
          <p:nvSpPr>
            <p:cNvPr id="15" name="矩形 14"/>
            <p:cNvSpPr/>
            <p:nvPr/>
          </p:nvSpPr>
          <p:spPr>
            <a:xfrm>
              <a:off x="544068" y="4119596"/>
              <a:ext cx="10575037" cy="1015663"/>
            </a:xfrm>
            <a:prstGeom prst="rect">
              <a:avLst/>
            </a:prstGeom>
          </p:spPr>
          <p:txBody>
            <a:bodyPr wrap="square">
              <a:spAutoFit/>
            </a:bodyPr>
            <a:lstStyle/>
            <a:p>
              <a:pPr>
                <a:lnSpc>
                  <a:spcPct val="150000"/>
                </a:lnSpc>
              </a:pPr>
              <a:r>
                <a:rPr lang="zh-TW" altLang="en-US" sz="1000" dirty="0">
                  <a:latin typeface="Times New Roman" pitchFamily="18" charset="0"/>
                  <a:cs typeface="Times New Roman" pitchFamily="18" charset="0"/>
                </a:rPr>
                <a:t>        觀察性研究中發表偏倚的風險很可能大於</a:t>
              </a:r>
              <a:r>
                <a:rPr lang="en-US" altLang="zh-TW" sz="1000" i="1" dirty="0">
                  <a:latin typeface="Times New Roman" pitchFamily="18" charset="0"/>
                  <a:cs typeface="Times New Roman" pitchFamily="18" charset="0"/>
                </a:rPr>
                <a:t>RCT</a:t>
              </a:r>
              <a:r>
                <a:rPr lang="zh-TW" altLang="en-US" sz="1000" dirty="0">
                  <a:latin typeface="Times New Roman" pitchFamily="18" charset="0"/>
                  <a:cs typeface="Times New Roman" pitchFamily="18" charset="0"/>
                </a:rPr>
                <a:t>，特別是小樣本觀察性研究、自動收集數據的研究（如通過電子病歷記錄或糖尿病註冊庫）、或由以前研究搜集的數據，這些情況下，系統評價員很難知道文獻裡的觀察性研究代表全部研究、還是部份，也不清楚文獻中的分析代表全部研究、還是部份，鑒於此系統評價員應考慮有很大的發表偏倚風險；因為很難明確認定發表偏倚的存在或不存在，考慮到這種不確定性，</a:t>
              </a:r>
              <a:r>
                <a:rPr lang="en-US" altLang="zh-TW" sz="1000" i="1" dirty="0">
                  <a:latin typeface="Times New Roman" pitchFamily="18" charset="0"/>
                  <a:cs typeface="Times New Roman" pitchFamily="18" charset="0"/>
                </a:rPr>
                <a:t>GRADE</a:t>
              </a:r>
              <a:r>
                <a:rPr lang="en-US" altLang="zh-TW" sz="1000" dirty="0">
                  <a:latin typeface="Times New Roman" pitchFamily="18" charset="0"/>
                  <a:cs typeface="Times New Roman" pitchFamily="18" charset="0"/>
                </a:rPr>
                <a:t> </a:t>
              </a:r>
              <a:r>
                <a:rPr lang="zh-TW" altLang="en-US" sz="1000" dirty="0">
                  <a:latin typeface="Times New Roman" pitchFamily="18" charset="0"/>
                  <a:cs typeface="Times New Roman" pitchFamily="18" charset="0"/>
                </a:rPr>
                <a:t>推薦在證據概要裱中用「未發現」和「高度懷疑」來描述發表偏倚，</a:t>
              </a:r>
              <a:r>
                <a:rPr lang="en-US" altLang="zh-TW" sz="1000" i="1" dirty="0">
                  <a:latin typeface="Times New Roman" pitchFamily="18" charset="0"/>
                  <a:cs typeface="Times New Roman" pitchFamily="18" charset="0"/>
                </a:rPr>
                <a:t>GRADE</a:t>
              </a:r>
              <a:r>
                <a:rPr lang="en-US" altLang="zh-TW" sz="1000" dirty="0">
                  <a:latin typeface="Times New Roman" pitchFamily="18" charset="0"/>
                  <a:cs typeface="Times New Roman" pitchFamily="18" charset="0"/>
                </a:rPr>
                <a:t> </a:t>
              </a:r>
              <a:r>
                <a:rPr lang="zh-TW" altLang="en-US" sz="1000" dirty="0">
                  <a:latin typeface="Times New Roman" pitchFamily="18" charset="0"/>
                  <a:cs typeface="Times New Roman" pitchFamily="18" charset="0"/>
                </a:rPr>
                <a:t>建議如懷疑有發表偏倚，最多將證據質量降低</a:t>
              </a:r>
              <a:r>
                <a:rPr lang="en-US" altLang="zh-TW" sz="1000" dirty="0">
                  <a:latin typeface="Times New Roman" pitchFamily="18" charset="0"/>
                  <a:cs typeface="Times New Roman" pitchFamily="18" charset="0"/>
                </a:rPr>
                <a:t>1</a:t>
              </a:r>
              <a:r>
                <a:rPr lang="zh-TW" altLang="en-US" sz="1000" dirty="0">
                  <a:latin typeface="Times New Roman" pitchFamily="18" charset="0"/>
                  <a:cs typeface="Times New Roman" pitchFamily="18" charset="0"/>
                </a:rPr>
                <a:t>級（而非</a:t>
              </a:r>
              <a:r>
                <a:rPr lang="en-US" altLang="zh-TW" sz="1000" dirty="0">
                  <a:latin typeface="Times New Roman" pitchFamily="18" charset="0"/>
                  <a:cs typeface="Times New Roman" pitchFamily="18" charset="0"/>
                </a:rPr>
                <a:t>2</a:t>
              </a:r>
              <a:r>
                <a:rPr lang="zh-TW" altLang="en-US" sz="1000" dirty="0">
                  <a:latin typeface="Times New Roman" pitchFamily="18" charset="0"/>
                  <a:cs typeface="Times New Roman" pitchFamily="18" charset="0"/>
                </a:rPr>
                <a:t>級）；</a:t>
              </a:r>
            </a:p>
          </p:txBody>
        </p:sp>
      </p:grpSp>
    </p:spTree>
    <p:extLst>
      <p:ext uri="{BB962C8B-B14F-4D97-AF65-F5344CB8AC3E}">
        <p14:creationId xmlns:p14="http://schemas.microsoft.com/office/powerpoint/2010/main" val="173937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14583" y="29696"/>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TW" altLang="en-US" sz="1500" dirty="0">
                <a:ea typeface="楷体_GB2312" pitchFamily="49" charset="-122"/>
              </a:rPr>
              <a:t>臨床證據推薦與質量分級</a:t>
            </a:r>
            <a:endParaRPr lang="zh-CN" altLang="en-US" sz="1500" dirty="0">
              <a:ea typeface="楷体_GB2312" pitchFamily="49" charset="-122"/>
            </a:endParaRPr>
          </a:p>
        </p:txBody>
      </p:sp>
      <p:sp>
        <p:nvSpPr>
          <p:cNvPr id="9" name="矩形 3"/>
          <p:cNvSpPr>
            <a:spLocks noChangeArrowheads="1"/>
          </p:cNvSpPr>
          <p:nvPr/>
        </p:nvSpPr>
        <p:spPr bwMode="auto">
          <a:xfrm>
            <a:off x="18523" y="209210"/>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200" dirty="0"/>
              <a:t>臨床</a:t>
            </a:r>
            <a:r>
              <a:rPr lang="zh-TW" altLang="en-US" sz="1200" dirty="0"/>
              <a:t>證據質量</a:t>
            </a:r>
            <a:r>
              <a:rPr lang="zh-CN" altLang="en-US" sz="1200" dirty="0"/>
              <a:t>與</a:t>
            </a:r>
            <a:r>
              <a:rPr lang="zh-TW" altLang="en-US" sz="1200" dirty="0"/>
              <a:t>推薦強</a:t>
            </a:r>
            <a:r>
              <a:rPr lang="zh-CN" altLang="en-US" sz="1200" dirty="0"/>
              <a:t>度</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en-US" altLang="zh-CN" sz="900" i="1" dirty="0">
                <a:solidFill>
                  <a:srgbClr val="000000"/>
                </a:solidFill>
                <a:latin typeface="Times New Roman" pitchFamily="18" charset="0"/>
                <a:cs typeface="Times New Roman" pitchFamily="18" charset="0"/>
              </a:rPr>
              <a:t>The</a:t>
            </a:r>
            <a:r>
              <a:rPr lang="en-US" altLang="zh-CN" sz="900" dirty="0">
                <a:solidFill>
                  <a:srgbClr val="000000"/>
                </a:solidFill>
                <a:latin typeface="Times New Roman" pitchFamily="18" charset="0"/>
                <a:cs typeface="Times New Roman" pitchFamily="18" charset="0"/>
              </a:rPr>
              <a:t> </a:t>
            </a:r>
            <a:r>
              <a:rPr lang="en-US" altLang="zh-TW" sz="900" i="1" dirty="0">
                <a:solidFill>
                  <a:srgbClr val="000000"/>
                </a:solidFill>
                <a:latin typeface="Times New Roman" pitchFamily="18" charset="0"/>
                <a:cs typeface="Times New Roman" pitchFamily="18" charset="0"/>
              </a:rPr>
              <a:t>Grades of Recommendation</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Assessment</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Development and </a:t>
            </a:r>
            <a:r>
              <a:rPr lang="en-US" altLang="zh-TW" sz="900" i="1" dirty="0" err="1">
                <a:solidFill>
                  <a:srgbClr val="000000"/>
                </a:solidFill>
                <a:latin typeface="Times New Roman" pitchFamily="18" charset="0"/>
                <a:cs typeface="Times New Roman" pitchFamily="18" charset="0"/>
              </a:rPr>
              <a:t>Evaluation</a:t>
            </a:r>
            <a:r>
              <a:rPr lang="en-US" altLang="zh-TW" sz="900" dirty="0" err="1">
                <a:solidFill>
                  <a:srgbClr val="000000"/>
                </a:solidFill>
                <a:latin typeface="Times New Roman" pitchFamily="18" charset="0"/>
                <a:cs typeface="Times New Roman" pitchFamily="18" charset="0"/>
              </a:rPr>
              <a:t>,</a:t>
            </a:r>
            <a:r>
              <a:rPr lang="en-US" altLang="zh-TW" sz="900" i="1" dirty="0" err="1">
                <a:solidFill>
                  <a:srgbClr val="000000"/>
                </a:solidFill>
                <a:latin typeface="Times New Roman" pitchFamily="18" charset="0"/>
                <a:cs typeface="Times New Roman" pitchFamily="18" charset="0"/>
              </a:rPr>
              <a:t>GRADE</a:t>
            </a:r>
            <a:r>
              <a:rPr lang="en-US" altLang="zh-TW"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系統 </a:t>
            </a:r>
            <a:r>
              <a:rPr lang="en-US" altLang="zh-CN" sz="900" dirty="0">
                <a:solidFill>
                  <a:srgbClr val="000000"/>
                </a:solidFill>
                <a:latin typeface="Times New Roman" pitchFamily="18" charset="0"/>
                <a:cs typeface="Times New Roman" pitchFamily="18" charset="0"/>
              </a:rPr>
              <a:t>- </a:t>
            </a:r>
            <a:r>
              <a:rPr lang="zh-TW" altLang="en-US" sz="900" dirty="0">
                <a:solidFill>
                  <a:srgbClr val="000000"/>
                </a:solidFill>
                <a:latin typeface="Times New Roman" pitchFamily="18" charset="0"/>
                <a:cs typeface="Times New Roman" pitchFamily="18" charset="0"/>
              </a:rPr>
              <a:t>證據質量</a:t>
            </a:r>
            <a:r>
              <a:rPr lang="zh-CN" altLang="en-US" sz="900" dirty="0">
                <a:solidFill>
                  <a:srgbClr val="000000"/>
                </a:solidFill>
                <a:latin typeface="Times New Roman" pitchFamily="18" charset="0"/>
                <a:cs typeface="Times New Roman" pitchFamily="18" charset="0"/>
              </a:rPr>
              <a:t>降級 之 不精確</a:t>
            </a:r>
            <a:r>
              <a:rPr lang="en-US" altLang="zh-CN" sz="800" dirty="0">
                <a:solidFill>
                  <a:srgbClr val="000000"/>
                </a:solidFill>
                <a:latin typeface="Times New Roman" pitchFamily="18" charset="0"/>
                <a:cs typeface="Times New Roman" pitchFamily="18" charset="0"/>
              </a:rPr>
              <a:t>(</a:t>
            </a:r>
            <a:r>
              <a:rPr lang="en-US" altLang="zh-CN" sz="800" i="1" dirty="0">
                <a:solidFill>
                  <a:srgbClr val="000000"/>
                </a:solidFill>
                <a:latin typeface="Times New Roman" pitchFamily="18" charset="0"/>
                <a:cs typeface="Times New Roman" pitchFamily="18" charset="0"/>
              </a:rPr>
              <a:t>Imprecision</a:t>
            </a:r>
            <a:r>
              <a:rPr lang="en-US" altLang="zh-CN" sz="8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grpSp>
        <p:nvGrpSpPr>
          <p:cNvPr id="2" name="组合 1"/>
          <p:cNvGrpSpPr/>
          <p:nvPr/>
        </p:nvGrpSpPr>
        <p:grpSpPr>
          <a:xfrm>
            <a:off x="1349430" y="759076"/>
            <a:ext cx="8873071" cy="4685899"/>
            <a:chOff x="1338797" y="801608"/>
            <a:chExt cx="8873071" cy="4685899"/>
          </a:xfrm>
        </p:grpSpPr>
        <p:sp>
          <p:nvSpPr>
            <p:cNvPr id="10" name="矩形 9"/>
            <p:cNvSpPr/>
            <p:nvPr/>
          </p:nvSpPr>
          <p:spPr>
            <a:xfrm>
              <a:off x="1338801" y="801608"/>
              <a:ext cx="8873067" cy="346249"/>
            </a:xfrm>
            <a:prstGeom prst="rect">
              <a:avLst/>
            </a:prstGeom>
          </p:spPr>
          <p:txBody>
            <a:bodyPr wrap="square">
              <a:spAutoFit/>
            </a:bodyPr>
            <a:lstStyle/>
            <a:p>
              <a:pPr>
                <a:lnSpc>
                  <a:spcPct val="150000"/>
                </a:lnSpc>
              </a:pPr>
              <a:r>
                <a:rPr lang="zh-TW" altLang="en-US"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證據的不精確性：</a:t>
              </a:r>
              <a:endParaRPr lang="zh-TW" altLang="en-US" sz="1100" dirty="0">
                <a:latin typeface="Times New Roman" pitchFamily="18" charset="0"/>
                <a:cs typeface="Times New Roman" pitchFamily="18" charset="0"/>
              </a:endParaRPr>
            </a:p>
          </p:txBody>
        </p:sp>
        <p:sp>
          <p:nvSpPr>
            <p:cNvPr id="15" name="矩形 14"/>
            <p:cNvSpPr/>
            <p:nvPr/>
          </p:nvSpPr>
          <p:spPr>
            <a:xfrm>
              <a:off x="1338797" y="1147857"/>
              <a:ext cx="8873071" cy="1107996"/>
            </a:xfrm>
            <a:prstGeom prst="rect">
              <a:avLst/>
            </a:prstGeom>
          </p:spPr>
          <p:txBody>
            <a:bodyPr wrap="square">
              <a:spAutoFit/>
            </a:bodyPr>
            <a:lstStyle/>
            <a:p>
              <a:pPr>
                <a:lnSpc>
                  <a:spcPct val="150000"/>
                </a:lnSpc>
              </a:pPr>
              <a:r>
                <a:rPr lang="zh-TW" altLang="en-US" sz="1100" dirty="0">
                  <a:latin typeface="Times New Roman" pitchFamily="18" charset="0"/>
                  <a:cs typeface="Times New Roman" pitchFamily="18" charset="0"/>
                </a:rPr>
                <a:t>    </a:t>
              </a:r>
              <a:r>
                <a:rPr lang="en-US" altLang="zh-CN" sz="1100" dirty="0">
                  <a:latin typeface="Times New Roman" pitchFamily="18" charset="0"/>
                  <a:cs typeface="Times New Roman" pitchFamily="18" charset="0"/>
                </a:rPr>
                <a:t>•  </a:t>
              </a:r>
              <a:r>
                <a:rPr lang="en-US" altLang="zh-CN" sz="1100" i="1" dirty="0">
                  <a:latin typeface="Times New Roman" pitchFamily="18" charset="0"/>
                  <a:cs typeface="Times New Roman" pitchFamily="18" charset="0"/>
                </a:rPr>
                <a:t>GRADE</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判斷精確性的主要標準是針對每個結局指標幹預組和對照組效果差異的</a:t>
              </a:r>
              <a:r>
                <a:rPr lang="en-US" altLang="zh-CN" sz="1100" dirty="0">
                  <a:latin typeface="Times New Roman" pitchFamily="18" charset="0"/>
                  <a:cs typeface="Times New Roman" pitchFamily="18" charset="0"/>
                </a:rPr>
                <a:t>95%CI</a:t>
              </a:r>
              <a:r>
                <a:rPr lang="zh-CN" altLang="en-US" sz="1100" dirty="0">
                  <a:latin typeface="Times New Roman" pitchFamily="18" charset="0"/>
                  <a:cs typeface="Times New Roman" pitchFamily="18" charset="0"/>
                </a:rPr>
                <a:t>；</a:t>
              </a:r>
            </a:p>
            <a:p>
              <a:pPr>
                <a:lnSpc>
                  <a:spcPct val="150000"/>
                </a:lnSpc>
              </a:pPr>
              <a:r>
                <a:rPr lang="en-US" altLang="zh-CN" sz="1100" dirty="0">
                  <a:latin typeface="Times New Roman" pitchFamily="18" charset="0"/>
                  <a:cs typeface="Times New Roman" pitchFamily="18" charset="0"/>
                </a:rPr>
                <a:t>    •  </a:t>
              </a:r>
              <a:r>
                <a:rPr lang="zh-CN" altLang="en-US" sz="1100" dirty="0">
                  <a:latin typeface="Times New Roman" pitchFamily="18" charset="0"/>
                  <a:cs typeface="Times New Roman" pitchFamily="18" charset="0"/>
                </a:rPr>
                <a:t>一般而言，可信區間考慮的是絕對效應值而非相對效應值；</a:t>
              </a:r>
            </a:p>
            <a:p>
              <a:pPr>
                <a:lnSpc>
                  <a:spcPct val="150000"/>
                </a:lnSpc>
              </a:pPr>
              <a:r>
                <a:rPr lang="en-US" altLang="zh-CN" sz="1100" dirty="0">
                  <a:latin typeface="Times New Roman" pitchFamily="18" charset="0"/>
                  <a:cs typeface="Times New Roman" pitchFamily="18" charset="0"/>
                </a:rPr>
                <a:t>    •  </a:t>
              </a:r>
              <a:r>
                <a:rPr lang="zh-CN" altLang="en-US" sz="1100" dirty="0">
                  <a:latin typeface="Times New Roman" pitchFamily="18" charset="0"/>
                  <a:cs typeface="Times New Roman" pitchFamily="18" charset="0"/>
                </a:rPr>
                <a:t>如果某一推薦或臨床病程與可信區間的上、下限所代表的真實值不同，則考慮因不精確性而降低證據品質級別；</a:t>
              </a:r>
            </a:p>
            <a:p>
              <a:pPr>
                <a:lnSpc>
                  <a:spcPct val="150000"/>
                </a:lnSpc>
              </a:pPr>
              <a:r>
                <a:rPr lang="en-US" altLang="zh-CN" sz="1100" dirty="0">
                  <a:latin typeface="Times New Roman" pitchFamily="18" charset="0"/>
                  <a:cs typeface="Times New Roman" pitchFamily="18" charset="0"/>
                </a:rPr>
                <a:t>    •  </a:t>
              </a:r>
              <a:r>
                <a:rPr lang="zh-CN" altLang="en-US" sz="1100" dirty="0">
                  <a:latin typeface="Times New Roman" pitchFamily="18" charset="0"/>
                  <a:cs typeface="Times New Roman" pitchFamily="18" charset="0"/>
                </a:rPr>
                <a:t>當效應量很大且樣本量和事件發生數中等時，即使可信區間看起來很窄，也會考慮因不精確而降低證據品質級別；</a:t>
              </a:r>
            </a:p>
          </p:txBody>
        </p:sp>
        <p:sp>
          <p:nvSpPr>
            <p:cNvPr id="12" name="矩形 11"/>
            <p:cNvSpPr/>
            <p:nvPr/>
          </p:nvSpPr>
          <p:spPr>
            <a:xfrm>
              <a:off x="1338798" y="2255853"/>
              <a:ext cx="8873070" cy="2885405"/>
            </a:xfrm>
            <a:prstGeom prst="rect">
              <a:avLst/>
            </a:prstGeom>
          </p:spPr>
          <p:txBody>
            <a:bodyPr wrap="square">
              <a:spAutoFit/>
            </a:bodyPr>
            <a:lstStyle/>
            <a:p>
              <a:pPr>
                <a:lnSpc>
                  <a:spcPct val="150000"/>
                </a:lnSpc>
              </a:pPr>
              <a:r>
                <a:rPr lang="zh-TW" altLang="en-US" sz="1100" dirty="0">
                  <a:latin typeface="Times New Roman" pitchFamily="18" charset="0"/>
                  <a:cs typeface="Times New Roman" pitchFamily="18" charset="0"/>
                </a:rPr>
                <a:t>        </a:t>
              </a:r>
              <a:r>
                <a:rPr lang="en-US" altLang="zh-TW" sz="1100" i="1" dirty="0">
                  <a:latin typeface="Times New Roman" pitchFamily="18" charset="0"/>
                  <a:cs typeface="Times New Roman" pitchFamily="18" charset="0"/>
                </a:rPr>
                <a:t>GRADE</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建議通過檢查</a:t>
              </a:r>
              <a:r>
                <a:rPr lang="en-US" altLang="zh-TW" sz="1100" dirty="0">
                  <a:latin typeface="Times New Roman" pitchFamily="18" charset="0"/>
                  <a:cs typeface="Times New Roman" pitchFamily="18" charset="0"/>
                </a:rPr>
                <a:t>95% </a:t>
              </a:r>
              <a:r>
                <a:rPr lang="zh-TW" altLang="en-US" sz="1100" dirty="0">
                  <a:latin typeface="Times New Roman" pitchFamily="18" charset="0"/>
                  <a:cs typeface="Times New Roman" pitchFamily="18" charset="0"/>
                </a:rPr>
                <a:t>可信區間</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CI</a:t>
              </a:r>
              <a:r>
                <a:rPr lang="en-US" altLang="zh-TW" sz="10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為決定不精確性的最佳方法，在指南實際運用中，如果 </a:t>
              </a:r>
              <a:r>
                <a:rPr lang="en-US" altLang="zh-TW" sz="1100" i="1" dirty="0">
                  <a:latin typeface="Times New Roman" pitchFamily="18" charset="0"/>
                  <a:cs typeface="Times New Roman" pitchFamily="18" charset="0"/>
                </a:rPr>
                <a:t>CI</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的上、下限值代表了真實效應，而臨床實際情況與之不符時，必須降低證據品質級別（即對效應估計值的把握度），除外當效應值很大且可信區間提示效應穩健，而總樣本量不大且事件數很少的情況（樣本含量不夠），應考慮因不精確性而降低證據品質級別，計算有足夠檢驗效能的單個試驗所需的病例數，即定義「最優資訊樣本量</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optimal information </a:t>
              </a:r>
              <a:r>
                <a:rPr lang="en-US" altLang="zh-TW" sz="1000" i="1" dirty="0" err="1">
                  <a:latin typeface="Times New Roman" pitchFamily="18" charset="0"/>
                  <a:cs typeface="Times New Roman" pitchFamily="18" charset="0"/>
                </a:rPr>
                <a:t>size</a:t>
              </a:r>
              <a:r>
                <a:rPr lang="en-US" altLang="zh-TW" sz="1000" dirty="0" err="1">
                  <a:latin typeface="Times New Roman" pitchFamily="18" charset="0"/>
                  <a:cs typeface="Times New Roman" pitchFamily="18" charset="0"/>
                </a:rPr>
                <a:t>,</a:t>
              </a:r>
              <a:r>
                <a:rPr lang="en-US" altLang="zh-TW" sz="1000" i="1" dirty="0" err="1">
                  <a:latin typeface="Times New Roman" pitchFamily="18" charset="0"/>
                  <a:cs typeface="Times New Roman" pitchFamily="18" charset="0"/>
                </a:rPr>
                <a:t>OIS</a:t>
              </a:r>
              <a:r>
                <a:rPr lang="en-US" altLang="zh-TW" sz="10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」，對連續型變數，首先考慮可信區間上、下限值，再計算 </a:t>
              </a:r>
              <a:r>
                <a:rPr lang="en-US" altLang="zh-TW" sz="1100" i="1" dirty="0">
                  <a:latin typeface="Times New Roman" pitchFamily="18" charset="0"/>
                  <a:cs typeface="Times New Roman" pitchFamily="18" charset="0"/>
                </a:rPr>
                <a:t>OIS</a:t>
              </a:r>
              <a:r>
                <a:rPr lang="zh-TW" altLang="en-US" sz="1100" dirty="0">
                  <a:latin typeface="Times New Roman" pitchFamily="18" charset="0"/>
                  <a:cs typeface="Times New Roman" pitchFamily="18" charset="0"/>
                </a:rPr>
                <a:t>，</a:t>
              </a:r>
              <a:r>
                <a:rPr lang="en-US" altLang="zh-TW" sz="1100" i="1" dirty="0">
                  <a:latin typeface="Times New Roman" pitchFamily="18" charset="0"/>
                  <a:cs typeface="Times New Roman" pitchFamily="18" charset="0"/>
                </a:rPr>
                <a:t>GRADE</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為系統評價</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SR</a:t>
              </a:r>
              <a:r>
                <a:rPr lang="en-US" altLang="zh-TW" sz="10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和指南</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CPG</a:t>
              </a:r>
              <a:r>
                <a:rPr lang="en-US" altLang="zh-TW" sz="10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定義的證據品質不同，對於系統評價，品質是指對效應估計值的把握度，對於指南，品質是指有多大的把握認為效應估計值足夠支援某個特定決策，如果系統評價 </a:t>
              </a:r>
              <a:r>
                <a:rPr lang="en-US" altLang="zh-TW" sz="1100" dirty="0">
                  <a:latin typeface="Times New Roman" pitchFamily="18" charset="0"/>
                  <a:cs typeface="Times New Roman" pitchFamily="18" charset="0"/>
                </a:rPr>
                <a:t>95% </a:t>
              </a:r>
              <a:r>
                <a:rPr lang="en-US" altLang="zh-TW" sz="1100" i="1" dirty="0">
                  <a:latin typeface="Times New Roman" pitchFamily="18" charset="0"/>
                  <a:cs typeface="Times New Roman" pitchFamily="18" charset="0"/>
                </a:rPr>
                <a:t>CI </a:t>
              </a:r>
              <a:r>
                <a:rPr lang="zh-TW" altLang="en-US" sz="1100" dirty="0">
                  <a:latin typeface="Times New Roman" pitchFamily="18" charset="0"/>
                  <a:cs typeface="Times New Roman" pitchFamily="18" charset="0"/>
                </a:rPr>
                <a:t>不包括相對危險度</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RR</a:t>
              </a:r>
              <a:r>
                <a:rPr lang="en-US" altLang="zh-TW" sz="10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為 </a:t>
              </a:r>
              <a:r>
                <a:rPr lang="en-US" altLang="zh-TW" sz="1100" dirty="0">
                  <a:latin typeface="Times New Roman" pitchFamily="18" charset="0"/>
                  <a:cs typeface="Times New Roman" pitchFamily="18" charset="0"/>
                </a:rPr>
                <a:t>1 </a:t>
              </a:r>
              <a:r>
                <a:rPr lang="zh-TW" altLang="en-US" sz="1100" dirty="0">
                  <a:latin typeface="Times New Roman" pitchFamily="18" charset="0"/>
                  <a:cs typeface="Times New Roman" pitchFamily="18" charset="0"/>
                </a:rPr>
                <a:t>的</a:t>
              </a:r>
              <a:r>
                <a:rPr lang="zh-CN" altLang="en-US" sz="1100" dirty="0">
                  <a:latin typeface="Times New Roman" pitchFamily="18" charset="0"/>
                  <a:cs typeface="Times New Roman" pitchFamily="18" charset="0"/>
                </a:rPr>
                <a:t>臨界值</a:t>
              </a:r>
              <a:r>
                <a:rPr lang="zh-TW" altLang="en-US" sz="1100" dirty="0">
                  <a:latin typeface="Times New Roman" pitchFamily="18" charset="0"/>
                  <a:cs typeface="Times New Roman" pitchFamily="18" charset="0"/>
                </a:rPr>
                <a:t>，且總事件發生數或病例數超過 </a:t>
              </a:r>
              <a:r>
                <a:rPr lang="en-US" altLang="zh-TW" sz="1100" i="1" dirty="0">
                  <a:latin typeface="Times New Roman" pitchFamily="18" charset="0"/>
                  <a:cs typeface="Times New Roman" pitchFamily="18" charset="0"/>
                </a:rPr>
                <a:t>OIS </a:t>
              </a:r>
              <a:r>
                <a:rPr lang="zh-TW" altLang="en-US" sz="1100" dirty="0">
                  <a:latin typeface="Times New Roman" pitchFamily="18" charset="0"/>
                  <a:cs typeface="Times New Roman" pitchFamily="18" charset="0"/>
                </a:rPr>
                <a:t>標準，則精確性良好，如果 </a:t>
              </a:r>
              <a:r>
                <a:rPr lang="en-US" altLang="zh-TW" sz="1100" dirty="0">
                  <a:latin typeface="Times New Roman" pitchFamily="18" charset="0"/>
                  <a:cs typeface="Times New Roman" pitchFamily="18" charset="0"/>
                </a:rPr>
                <a:t>95% </a:t>
              </a:r>
              <a:r>
                <a:rPr lang="en-US" altLang="zh-TW" sz="1100" i="1" dirty="0">
                  <a:latin typeface="Times New Roman" pitchFamily="18" charset="0"/>
                  <a:cs typeface="Times New Roman" pitchFamily="18" charset="0"/>
                </a:rPr>
                <a:t>CI</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包括了明顯獲益或危害（</a:t>
              </a:r>
              <a:r>
                <a:rPr lang="en-US" altLang="zh-TW" sz="1100" i="1" dirty="0">
                  <a:latin typeface="Times New Roman" pitchFamily="18" charset="0"/>
                  <a:cs typeface="Times New Roman" pitchFamily="18" charset="0"/>
                </a:rPr>
                <a:t>GRADE </a:t>
              </a:r>
              <a:r>
                <a:rPr lang="zh-TW" altLang="en-US" sz="1100" dirty="0">
                  <a:latin typeface="Times New Roman" pitchFamily="18" charset="0"/>
                  <a:cs typeface="Times New Roman" pitchFamily="18" charset="0"/>
                </a:rPr>
                <a:t>建議以 </a:t>
              </a:r>
              <a:r>
                <a:rPr lang="en-US" altLang="zh-TW" sz="1100" i="1" dirty="0">
                  <a:latin typeface="Times New Roman" pitchFamily="18" charset="0"/>
                  <a:cs typeface="Times New Roman" pitchFamily="18" charset="0"/>
                </a:rPr>
                <a:t>RR </a:t>
              </a:r>
              <a:r>
                <a:rPr lang="en-US" altLang="zh-TW" sz="1100" dirty="0">
                  <a:latin typeface="Times New Roman" pitchFamily="18" charset="0"/>
                  <a:cs typeface="Times New Roman" pitchFamily="18" charset="0"/>
                </a:rPr>
                <a:t>&lt; 0.75 </a:t>
              </a:r>
              <a:r>
                <a:rPr lang="zh-TW" altLang="en-US" sz="1100" dirty="0">
                  <a:latin typeface="Times New Roman" pitchFamily="18" charset="0"/>
                  <a:cs typeface="Times New Roman" pitchFamily="18" charset="0"/>
                </a:rPr>
                <a:t>或 </a:t>
              </a:r>
              <a:r>
                <a:rPr lang="en-US" altLang="zh-TW" sz="1100" i="1" dirty="0">
                  <a:latin typeface="Times New Roman" pitchFamily="18" charset="0"/>
                  <a:cs typeface="Times New Roman" pitchFamily="18" charset="0"/>
                </a:rPr>
                <a:t>RR </a:t>
              </a:r>
              <a:r>
                <a:rPr lang="en-US" altLang="zh-TW" sz="1100" dirty="0">
                  <a:latin typeface="Times New Roman" pitchFamily="18" charset="0"/>
                  <a:cs typeface="Times New Roman" pitchFamily="18" charset="0"/>
                </a:rPr>
                <a:t>&gt; 1.25 </a:t>
              </a:r>
              <a:r>
                <a:rPr lang="zh-CN" altLang="en-US" sz="1100" dirty="0">
                  <a:latin typeface="Times New Roman" pitchFamily="18" charset="0"/>
                  <a:cs typeface="Times New Roman" pitchFamily="18" charset="0"/>
                </a:rPr>
                <a:t>作為</a:t>
              </a:r>
              <a:r>
                <a:rPr lang="zh-TW" altLang="en-US" sz="1100" dirty="0">
                  <a:latin typeface="Times New Roman" pitchFamily="18" charset="0"/>
                  <a:cs typeface="Times New Roman" pitchFamily="18" charset="0"/>
                </a:rPr>
                <a:t>粗標準），即使達到 </a:t>
              </a:r>
              <a:r>
                <a:rPr lang="en-US" altLang="zh-TW" sz="1100" i="1" dirty="0">
                  <a:latin typeface="Times New Roman" pitchFamily="18" charset="0"/>
                  <a:cs typeface="Times New Roman" pitchFamily="18" charset="0"/>
                </a:rPr>
                <a:t>OIS</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要求，</a:t>
              </a:r>
              <a:r>
                <a:rPr lang="zh-CN" altLang="en-US" sz="1100" dirty="0">
                  <a:latin typeface="Times New Roman" pitchFamily="18" charset="0"/>
                  <a:cs typeface="Times New Roman" pitchFamily="18" charset="0"/>
                </a:rPr>
                <a:t>也應考慮</a:t>
              </a:r>
              <a:r>
                <a:rPr lang="zh-TW" altLang="en-US" sz="1100" dirty="0">
                  <a:latin typeface="Times New Roman" pitchFamily="18" charset="0"/>
                  <a:cs typeface="Times New Roman" pitchFamily="18" charset="0"/>
                </a:rPr>
                <a:t>因不精確性而降低證據品質級別，指南制定者在判斷精確性時考慮特定推薦意見的實施條件，假設幹預措施是一種無嚴重副作用、使用方便且價格中等的藥物，這種情況下，即使效應量很小，防止</a:t>
              </a:r>
              <a:r>
                <a:rPr lang="zh-CN" altLang="en-US" sz="1100" dirty="0">
                  <a:latin typeface="Times New Roman" pitchFamily="18" charset="0"/>
                  <a:cs typeface="Times New Roman" pitchFamily="18" charset="0"/>
                </a:rPr>
                <a:t>一</a:t>
              </a:r>
              <a:r>
                <a:rPr lang="zh-TW" altLang="en-US" sz="1100" dirty="0">
                  <a:latin typeface="Times New Roman" pitchFamily="18" charset="0"/>
                  <a:cs typeface="Times New Roman" pitchFamily="18" charset="0"/>
                </a:rPr>
                <a:t>例不良結局發生或獲得</a:t>
              </a:r>
              <a:r>
                <a:rPr lang="zh-CN" altLang="en-US" sz="1100" dirty="0">
                  <a:latin typeface="Times New Roman" pitchFamily="18" charset="0"/>
                  <a:cs typeface="Times New Roman" pitchFamily="18" charset="0"/>
                </a:rPr>
                <a:t>一</a:t>
              </a:r>
              <a:r>
                <a:rPr lang="zh-TW" altLang="en-US" sz="1100" dirty="0">
                  <a:latin typeface="Times New Roman" pitchFamily="18" charset="0"/>
                  <a:cs typeface="Times New Roman" pitchFamily="18" charset="0"/>
                </a:rPr>
                <a:t>例有利結果需治療的病例數</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number needed to </a:t>
              </a:r>
              <a:r>
                <a:rPr lang="en-US" altLang="zh-TW" sz="1000" i="1" dirty="0" err="1">
                  <a:latin typeface="Times New Roman" pitchFamily="18" charset="0"/>
                  <a:cs typeface="Times New Roman" pitchFamily="18" charset="0"/>
                </a:rPr>
                <a:t>treat</a:t>
              </a:r>
              <a:r>
                <a:rPr lang="en-US" altLang="zh-TW" sz="1000" dirty="0" err="1">
                  <a:latin typeface="Times New Roman" pitchFamily="18" charset="0"/>
                  <a:cs typeface="Times New Roman" pitchFamily="18" charset="0"/>
                </a:rPr>
                <a:t>,</a:t>
              </a:r>
              <a:r>
                <a:rPr lang="en-US" altLang="zh-TW" sz="1000" i="1" dirty="0" err="1">
                  <a:latin typeface="Times New Roman" pitchFamily="18" charset="0"/>
                  <a:cs typeface="Times New Roman" pitchFamily="18" charset="0"/>
                </a:rPr>
                <a:t>NNT</a:t>
              </a:r>
              <a:r>
                <a:rPr lang="en-US" altLang="zh-TW" sz="10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比較大時，仍</a:t>
              </a:r>
              <a:r>
                <a:rPr lang="zh-CN" altLang="en-US" sz="1100" dirty="0">
                  <a:latin typeface="Times New Roman" pitchFamily="18" charset="0"/>
                  <a:cs typeface="Times New Roman" pitchFamily="18" charset="0"/>
                </a:rPr>
                <a:t>可以</a:t>
              </a:r>
              <a:r>
                <a:rPr lang="zh-TW" altLang="en-US" sz="1100" dirty="0">
                  <a:latin typeface="Times New Roman" pitchFamily="18" charset="0"/>
                  <a:cs typeface="Times New Roman" pitchFamily="18" charset="0"/>
                </a:rPr>
                <a:t>得出該證據的精確性足以支持做出強推薦的結論，但若治療伴隨嚴重毒副作用時，則需考慮置信區間是否超過了利弊平衡的閾值標準（與系統評價的 </a:t>
              </a:r>
              <a:r>
                <a:rPr lang="en-US" altLang="zh-TW" sz="1100" i="1" dirty="0">
                  <a:latin typeface="Times New Roman" pitchFamily="18" charset="0"/>
                  <a:cs typeface="Times New Roman" pitchFamily="18" charset="0"/>
                </a:rPr>
                <a:t>RR </a:t>
              </a:r>
              <a:r>
                <a:rPr lang="en-US" altLang="zh-TW" sz="1100" dirty="0">
                  <a:latin typeface="Times New Roman" pitchFamily="18" charset="0"/>
                  <a:cs typeface="Times New Roman" pitchFamily="18" charset="0"/>
                </a:rPr>
                <a:t>= 1 </a:t>
              </a:r>
              <a:r>
                <a:rPr lang="zh-TW" altLang="en-US" sz="1100" dirty="0">
                  <a:latin typeface="Times New Roman" pitchFamily="18" charset="0"/>
                  <a:cs typeface="Times New Roman" pitchFamily="18" charset="0"/>
                </a:rPr>
                <a:t>限相似</a:t>
              </a:r>
              <a:r>
                <a:rPr lang="zh-CN" altLang="en-US" sz="1100" dirty="0">
                  <a:latin typeface="Times New Roman" pitchFamily="18" charset="0"/>
                  <a:cs typeface="Times New Roman" pitchFamily="18" charset="0"/>
                </a:rPr>
                <a:t>，但通常是人為主觀的判斷</a:t>
              </a:r>
              <a:r>
                <a:rPr lang="zh-TW" altLang="en-US" sz="1100" dirty="0">
                  <a:latin typeface="Times New Roman" pitchFamily="18" charset="0"/>
                  <a:cs typeface="Times New Roman" pitchFamily="18" charset="0"/>
                </a:rPr>
                <a:t>）做出推薦；</a:t>
              </a:r>
            </a:p>
          </p:txBody>
        </p:sp>
        <p:sp>
          <p:nvSpPr>
            <p:cNvPr id="13" name="矩形 12"/>
            <p:cNvSpPr/>
            <p:nvPr/>
          </p:nvSpPr>
          <p:spPr>
            <a:xfrm>
              <a:off x="1338802" y="5141258"/>
              <a:ext cx="8873066" cy="346249"/>
            </a:xfrm>
            <a:prstGeom prst="rect">
              <a:avLst/>
            </a:prstGeom>
          </p:spPr>
          <p:txBody>
            <a:bodyPr wrap="square">
              <a:spAutoFit/>
            </a:bodyPr>
            <a:lstStyle/>
            <a:p>
              <a:pPr>
                <a:lnSpc>
                  <a:spcPct val="150000"/>
                </a:lnSpc>
              </a:pPr>
              <a:r>
                <a:rPr lang="zh-TW" altLang="en-US"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一個簡單的計算最優資訊樣本量</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optimal information </a:t>
              </a:r>
              <a:r>
                <a:rPr lang="en-US" altLang="zh-CN" sz="1000" i="1" dirty="0" err="1">
                  <a:latin typeface="Times New Roman" pitchFamily="18" charset="0"/>
                  <a:cs typeface="Times New Roman" pitchFamily="18" charset="0"/>
                </a:rPr>
                <a:t>size</a:t>
              </a:r>
              <a:r>
                <a:rPr lang="en-US" altLang="zh-CN" sz="1000" dirty="0" err="1">
                  <a:latin typeface="Times New Roman" pitchFamily="18" charset="0"/>
                  <a:cs typeface="Times New Roman" pitchFamily="18" charset="0"/>
                </a:rPr>
                <a:t>,</a:t>
              </a:r>
              <a:r>
                <a:rPr lang="en-US" altLang="zh-CN" sz="1000" i="1" dirty="0" err="1">
                  <a:latin typeface="Times New Roman" pitchFamily="18" charset="0"/>
                  <a:cs typeface="Times New Roman" pitchFamily="18" charset="0"/>
                </a:rPr>
                <a:t>OIS</a:t>
              </a:r>
              <a:r>
                <a:rPr lang="en-US" altLang="zh-CN" sz="10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的線上計算器：</a:t>
              </a:r>
              <a:r>
                <a:rPr lang="en-US" altLang="zh-CN" sz="1100" i="1" dirty="0">
                  <a:latin typeface="Times New Roman" pitchFamily="18" charset="0"/>
                  <a:cs typeface="Times New Roman" pitchFamily="18" charset="0"/>
                </a:rPr>
                <a:t>http</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www</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stat</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ubc</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ca</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rollin</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stats</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ssize</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b</a:t>
              </a:r>
              <a:r>
                <a:rPr lang="en-US" altLang="zh-CN" sz="1100" dirty="0">
                  <a:latin typeface="Times New Roman" pitchFamily="18" charset="0"/>
                  <a:cs typeface="Times New Roman" pitchFamily="18" charset="0"/>
                </a:rPr>
                <a:t>2.</a:t>
              </a:r>
              <a:r>
                <a:rPr lang="en-US" altLang="zh-CN" sz="1100" i="1" dirty="0">
                  <a:latin typeface="Times New Roman" pitchFamily="18" charset="0"/>
                  <a:cs typeface="Times New Roman" pitchFamily="18" charset="0"/>
                </a:rPr>
                <a:t>html</a:t>
              </a:r>
            </a:p>
          </p:txBody>
        </p:sp>
      </p:grpSp>
    </p:spTree>
    <p:extLst>
      <p:ext uri="{BB962C8B-B14F-4D97-AF65-F5344CB8AC3E}">
        <p14:creationId xmlns:p14="http://schemas.microsoft.com/office/powerpoint/2010/main" val="1559789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14583" y="29696"/>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TW" altLang="en-US" sz="1500" dirty="0">
                <a:ea typeface="楷体_GB2312" pitchFamily="49" charset="-122"/>
              </a:rPr>
              <a:t>臨床證據推薦與質量分級</a:t>
            </a:r>
            <a:endParaRPr lang="zh-CN" altLang="en-US" sz="1500" dirty="0">
              <a:ea typeface="楷体_GB2312" pitchFamily="49" charset="-122"/>
            </a:endParaRPr>
          </a:p>
        </p:txBody>
      </p:sp>
      <p:sp>
        <p:nvSpPr>
          <p:cNvPr id="9" name="矩形 3"/>
          <p:cNvSpPr>
            <a:spLocks noChangeArrowheads="1"/>
          </p:cNvSpPr>
          <p:nvPr/>
        </p:nvSpPr>
        <p:spPr bwMode="auto">
          <a:xfrm>
            <a:off x="18523" y="209210"/>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200" dirty="0"/>
              <a:t>臨床</a:t>
            </a:r>
            <a:r>
              <a:rPr lang="zh-TW" altLang="en-US" sz="1200" dirty="0"/>
              <a:t>證據質量</a:t>
            </a:r>
            <a:r>
              <a:rPr lang="zh-CN" altLang="en-US" sz="1200" dirty="0"/>
              <a:t>與</a:t>
            </a:r>
            <a:r>
              <a:rPr lang="zh-TW" altLang="en-US" sz="1200" dirty="0"/>
              <a:t>推薦強</a:t>
            </a:r>
            <a:r>
              <a:rPr lang="zh-CN" altLang="en-US" sz="1200" dirty="0"/>
              <a:t>度</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en-US" altLang="zh-CN" sz="900" i="1" dirty="0">
                <a:solidFill>
                  <a:srgbClr val="000000"/>
                </a:solidFill>
                <a:latin typeface="Times New Roman" pitchFamily="18" charset="0"/>
                <a:cs typeface="Times New Roman" pitchFamily="18" charset="0"/>
              </a:rPr>
              <a:t>The</a:t>
            </a:r>
            <a:r>
              <a:rPr lang="en-US" altLang="zh-CN" sz="900" dirty="0">
                <a:solidFill>
                  <a:srgbClr val="000000"/>
                </a:solidFill>
                <a:latin typeface="Times New Roman" pitchFamily="18" charset="0"/>
                <a:cs typeface="Times New Roman" pitchFamily="18" charset="0"/>
              </a:rPr>
              <a:t> </a:t>
            </a:r>
            <a:r>
              <a:rPr lang="en-US" altLang="zh-TW" sz="900" i="1" dirty="0">
                <a:solidFill>
                  <a:srgbClr val="000000"/>
                </a:solidFill>
                <a:latin typeface="Times New Roman" pitchFamily="18" charset="0"/>
                <a:cs typeface="Times New Roman" pitchFamily="18" charset="0"/>
              </a:rPr>
              <a:t>Grades of Recommendation</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Assessment</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Development and </a:t>
            </a:r>
            <a:r>
              <a:rPr lang="en-US" altLang="zh-TW" sz="900" i="1" dirty="0" err="1">
                <a:solidFill>
                  <a:srgbClr val="000000"/>
                </a:solidFill>
                <a:latin typeface="Times New Roman" pitchFamily="18" charset="0"/>
                <a:cs typeface="Times New Roman" pitchFamily="18" charset="0"/>
              </a:rPr>
              <a:t>Evaluation</a:t>
            </a:r>
            <a:r>
              <a:rPr lang="en-US" altLang="zh-TW" sz="900" dirty="0" err="1">
                <a:solidFill>
                  <a:srgbClr val="000000"/>
                </a:solidFill>
                <a:latin typeface="Times New Roman" pitchFamily="18" charset="0"/>
                <a:cs typeface="Times New Roman" pitchFamily="18" charset="0"/>
              </a:rPr>
              <a:t>,</a:t>
            </a:r>
            <a:r>
              <a:rPr lang="en-US" altLang="zh-TW" sz="900" i="1" dirty="0" err="1">
                <a:solidFill>
                  <a:srgbClr val="000000"/>
                </a:solidFill>
                <a:latin typeface="Times New Roman" pitchFamily="18" charset="0"/>
                <a:cs typeface="Times New Roman" pitchFamily="18" charset="0"/>
              </a:rPr>
              <a:t>GRADE</a:t>
            </a:r>
            <a:r>
              <a:rPr lang="en-US" altLang="zh-TW"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系統 </a:t>
            </a:r>
            <a:r>
              <a:rPr lang="en-US" altLang="zh-CN" sz="900" dirty="0">
                <a:solidFill>
                  <a:srgbClr val="000000"/>
                </a:solidFill>
                <a:latin typeface="Times New Roman" pitchFamily="18" charset="0"/>
                <a:cs typeface="Times New Roman" pitchFamily="18" charset="0"/>
              </a:rPr>
              <a:t>- </a:t>
            </a:r>
            <a:r>
              <a:rPr lang="zh-TW" altLang="en-US" sz="900" dirty="0">
                <a:solidFill>
                  <a:srgbClr val="000000"/>
                </a:solidFill>
                <a:latin typeface="Times New Roman" pitchFamily="18" charset="0"/>
                <a:cs typeface="Times New Roman" pitchFamily="18" charset="0"/>
              </a:rPr>
              <a:t>證據質量</a:t>
            </a:r>
            <a:r>
              <a:rPr lang="zh-CN" altLang="en-US" sz="900" dirty="0">
                <a:solidFill>
                  <a:srgbClr val="000000"/>
                </a:solidFill>
                <a:latin typeface="Times New Roman" pitchFamily="18" charset="0"/>
                <a:cs typeface="Times New Roman" pitchFamily="18" charset="0"/>
              </a:rPr>
              <a:t>降級 之 不一致</a:t>
            </a:r>
            <a:r>
              <a:rPr lang="en-US" altLang="zh-CN" sz="800" dirty="0">
                <a:solidFill>
                  <a:srgbClr val="000000"/>
                </a:solidFill>
                <a:latin typeface="Times New Roman" pitchFamily="18" charset="0"/>
                <a:cs typeface="Times New Roman" pitchFamily="18" charset="0"/>
              </a:rPr>
              <a:t>(</a:t>
            </a:r>
            <a:r>
              <a:rPr lang="en-US" altLang="zh-CN" sz="800" i="1" dirty="0">
                <a:solidFill>
                  <a:srgbClr val="000000"/>
                </a:solidFill>
                <a:latin typeface="Times New Roman" pitchFamily="18" charset="0"/>
                <a:cs typeface="Times New Roman" pitchFamily="18" charset="0"/>
              </a:rPr>
              <a:t>Inconsistency</a:t>
            </a:r>
            <a:r>
              <a:rPr lang="en-US" altLang="zh-CN" sz="8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grpSp>
        <p:nvGrpSpPr>
          <p:cNvPr id="2" name="组合 1"/>
          <p:cNvGrpSpPr/>
          <p:nvPr/>
        </p:nvGrpSpPr>
        <p:grpSpPr>
          <a:xfrm>
            <a:off x="544051" y="657809"/>
            <a:ext cx="10456891" cy="5032148"/>
            <a:chOff x="544051" y="657809"/>
            <a:chExt cx="10456891" cy="5032148"/>
          </a:xfrm>
        </p:grpSpPr>
        <p:sp>
          <p:nvSpPr>
            <p:cNvPr id="11" name="矩形 10"/>
            <p:cNvSpPr/>
            <p:nvPr/>
          </p:nvSpPr>
          <p:spPr>
            <a:xfrm>
              <a:off x="544063" y="1858139"/>
              <a:ext cx="10456872" cy="1361911"/>
            </a:xfrm>
            <a:prstGeom prst="rect">
              <a:avLst/>
            </a:prstGeom>
          </p:spPr>
          <p:txBody>
            <a:bodyPr wrap="square">
              <a:spAutoFit/>
            </a:bodyPr>
            <a:lstStyle/>
            <a:p>
              <a:pPr>
                <a:lnSpc>
                  <a:spcPct val="150000"/>
                </a:lnSpc>
              </a:pPr>
              <a:r>
                <a:rPr lang="zh-TW" altLang="en-US" sz="1100" dirty="0">
                  <a:latin typeface="Times New Roman" pitchFamily="18" charset="0"/>
                  <a:cs typeface="Times New Roman" pitchFamily="18" charset="0"/>
                </a:rPr>
                <a:t>        這裡證據品質的不一致性針是</a:t>
              </a:r>
              <a:r>
                <a:rPr lang="zh-CN" altLang="en-US" sz="1100" dirty="0">
                  <a:latin typeface="Times New Roman" pitchFamily="18" charset="0"/>
                  <a:cs typeface="Times New Roman" pitchFamily="18" charset="0"/>
                </a:rPr>
                <a:t>針對</a:t>
              </a:r>
              <a:r>
                <a:rPr lang="zh-TW" altLang="en-US" sz="1100" dirty="0">
                  <a:latin typeface="Times New Roman" pitchFamily="18" charset="0"/>
                  <a:cs typeface="Times New Roman" pitchFamily="18" charset="0"/>
                </a:rPr>
                <a:t>二分類</a:t>
              </a:r>
              <a:r>
                <a:rPr lang="zh-CN" altLang="en-US" sz="1100" dirty="0">
                  <a:latin typeface="Times New Roman" pitchFamily="18" charset="0"/>
                  <a:cs typeface="Times New Roman" pitchFamily="18" charset="0"/>
                </a:rPr>
                <a:t>變量</a:t>
              </a:r>
              <a:r>
                <a:rPr lang="zh-TW" altLang="en-US" sz="1100" dirty="0">
                  <a:latin typeface="Times New Roman" pitchFamily="18" charset="0"/>
                  <a:cs typeface="Times New Roman" pitchFamily="18" charset="0"/>
                </a:rPr>
                <a:t>結局指標相對（而非絕對）治療效果的不一致性，證據本身不會因不同研究結果具有一致性而升級，但可能因不一致而降低品質級別，衡量一致性的標準包括點估計值的相似性、可信區間的重疊程度以及統計學判定標準，包括異質性</a:t>
              </a:r>
              <a:r>
                <a:rPr lang="zh-CN" altLang="en-US" sz="1100" dirty="0">
                  <a:latin typeface="Times New Roman" pitchFamily="18" charset="0"/>
                  <a:cs typeface="Times New Roman" pitchFamily="18" charset="0"/>
                </a:rPr>
                <a:t>檢驗</a:t>
              </a:r>
              <a:r>
                <a:rPr lang="zh-TW" altLang="en-US" sz="1100" dirty="0">
                  <a:latin typeface="Times New Roman" pitchFamily="18" charset="0"/>
                  <a:cs typeface="Times New Roman" pitchFamily="18" charset="0"/>
                </a:rPr>
                <a:t>和 </a:t>
              </a:r>
              <a:r>
                <a:rPr lang="en-US" altLang="zh-TW" sz="1100" i="1" dirty="0">
                  <a:latin typeface="Times New Roman" pitchFamily="18" charset="0"/>
                  <a:cs typeface="Times New Roman" pitchFamily="18" charset="0"/>
                </a:rPr>
                <a:t>I</a:t>
              </a:r>
              <a:r>
                <a:rPr lang="en-US" altLang="zh-TW" sz="1100" dirty="0">
                  <a:latin typeface="Times New Roman" pitchFamily="18" charset="0"/>
                  <a:cs typeface="Times New Roman" pitchFamily="18" charset="0"/>
                </a:rPr>
                <a:t> </a:t>
              </a:r>
              <a:r>
                <a:rPr lang="en-US" altLang="zh-TW" sz="1100" baseline="30000" dirty="0">
                  <a:latin typeface="Times New Roman" pitchFamily="18" charset="0"/>
                  <a:cs typeface="Times New Roman" pitchFamily="18" charset="0"/>
                </a:rPr>
                <a:t>2</a:t>
              </a:r>
              <a:r>
                <a:rPr lang="zh-TW" altLang="en-US"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值，</a:t>
              </a:r>
              <a:r>
                <a:rPr lang="zh-TW" altLang="en-US" sz="1100" dirty="0">
                  <a:latin typeface="Times New Roman" pitchFamily="18" charset="0"/>
                  <a:cs typeface="Times New Roman" pitchFamily="18" charset="0"/>
                </a:rPr>
                <a:t>系統評價應檢驗少數幾個與患者、幹預措施、結局指標以及方法學相關的先驗假設以探尋異質性來源，當不一致性很大且無法解釋時，應該考慮因不一致性而降低品質級別，特別當某些研究顯示有</a:t>
              </a:r>
              <a:r>
                <a:rPr lang="zh-CN" altLang="en-US" sz="1100" dirty="0">
                  <a:latin typeface="Times New Roman" pitchFamily="18" charset="0"/>
                  <a:cs typeface="Times New Roman" pitchFamily="18" charset="0"/>
                </a:rPr>
                <a:t>顯著益處</a:t>
              </a:r>
              <a:r>
                <a:rPr lang="zh-TW" altLang="en-US" sz="1100" dirty="0">
                  <a:latin typeface="Times New Roman" pitchFamily="18" charset="0"/>
                  <a:cs typeface="Times New Roman" pitchFamily="18" charset="0"/>
                </a:rPr>
                <a:t>而其他顯示無益甚至有害時（而非僅是療效大與療效小的</a:t>
              </a:r>
              <a:r>
                <a:rPr lang="zh-CN" altLang="en-US" sz="1100" dirty="0">
                  <a:latin typeface="Times New Roman" pitchFamily="18" charset="0"/>
                  <a:cs typeface="Times New Roman" pitchFamily="18" charset="0"/>
                </a:rPr>
                <a:t>差別</a:t>
              </a:r>
              <a:r>
                <a:rPr lang="zh-TW" altLang="en-US" sz="1100" dirty="0">
                  <a:latin typeface="Times New Roman" pitchFamily="18" charset="0"/>
                  <a:cs typeface="Times New Roman" pitchFamily="18" charset="0"/>
                </a:rPr>
                <a:t>）更應慎重</a:t>
              </a:r>
              <a:r>
                <a:rPr lang="zh-CN" altLang="en-US" sz="1100" dirty="0">
                  <a:latin typeface="Times New Roman" pitchFamily="18" charset="0"/>
                  <a:cs typeface="Times New Roman" pitchFamily="18" charset="0"/>
                </a:rPr>
                <a:t>推薦</a:t>
              </a:r>
              <a:r>
                <a:rPr lang="zh-TW" altLang="en-US" sz="1100" dirty="0">
                  <a:latin typeface="Times New Roman" pitchFamily="18" charset="0"/>
                  <a:cs typeface="Times New Roman" pitchFamily="18" charset="0"/>
                </a:rPr>
                <a:t>，如果亞組效應滿足基於少數幾個有具體方向的先驗假設、亞組比較來自研究內而非研究間、交互檢驗的 </a:t>
              </a:r>
              <a:r>
                <a:rPr lang="en-US" altLang="zh-TW" sz="1100" i="1" dirty="0">
                  <a:latin typeface="Times New Roman" pitchFamily="18" charset="0"/>
                  <a:cs typeface="Times New Roman" pitchFamily="18" charset="0"/>
                </a:rPr>
                <a:t>P</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值小、結果有生物學意義，其可信度將會增加；</a:t>
              </a:r>
            </a:p>
          </p:txBody>
        </p:sp>
        <p:sp>
          <p:nvSpPr>
            <p:cNvPr id="6" name="矩形 5"/>
            <p:cNvSpPr/>
            <p:nvPr/>
          </p:nvSpPr>
          <p:spPr>
            <a:xfrm>
              <a:off x="544067" y="657809"/>
              <a:ext cx="10456875" cy="346249"/>
            </a:xfrm>
            <a:prstGeom prst="rect">
              <a:avLst/>
            </a:prstGeom>
          </p:spPr>
          <p:txBody>
            <a:bodyPr wrap="square">
              <a:spAutoFit/>
            </a:bodyPr>
            <a:lstStyle/>
            <a:p>
              <a:pPr>
                <a:lnSpc>
                  <a:spcPct val="150000"/>
                </a:lnSpc>
              </a:pPr>
              <a:r>
                <a:rPr lang="zh-TW" altLang="en-US"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證據的不一致性：</a:t>
              </a:r>
              <a:endParaRPr lang="zh-TW" altLang="en-US" sz="1100" dirty="0">
                <a:latin typeface="Times New Roman" pitchFamily="18" charset="0"/>
                <a:cs typeface="Times New Roman" pitchFamily="18" charset="0"/>
              </a:endParaRPr>
            </a:p>
          </p:txBody>
        </p:sp>
        <p:sp>
          <p:nvSpPr>
            <p:cNvPr id="10" name="矩形 9"/>
            <p:cNvSpPr/>
            <p:nvPr/>
          </p:nvSpPr>
          <p:spPr>
            <a:xfrm>
              <a:off x="544066" y="1004059"/>
              <a:ext cx="10456876" cy="854080"/>
            </a:xfrm>
            <a:prstGeom prst="rect">
              <a:avLst/>
            </a:prstGeom>
          </p:spPr>
          <p:txBody>
            <a:bodyPr wrap="square">
              <a:spAutoFit/>
            </a:bodyPr>
            <a:lstStyle/>
            <a:p>
              <a:pPr>
                <a:lnSpc>
                  <a:spcPct val="150000"/>
                </a:lnSpc>
              </a:pPr>
              <a:r>
                <a:rPr lang="zh-TW" altLang="en-US" sz="1100" dirty="0">
                  <a:latin typeface="Times New Roman" pitchFamily="18" charset="0"/>
                  <a:cs typeface="Times New Roman" pitchFamily="18" charset="0"/>
                </a:rPr>
                <a:t>    </a:t>
              </a:r>
              <a:r>
                <a:rPr lang="en-US" altLang="zh-CN" sz="1100" dirty="0">
                  <a:latin typeface="Times New Roman" pitchFamily="18" charset="0"/>
                  <a:cs typeface="Times New Roman" pitchFamily="18" charset="0"/>
                </a:rPr>
                <a:t>•</a:t>
              </a:r>
              <a:r>
                <a:rPr lang="en-US" altLang="zh-TW" sz="1100" dirty="0">
                  <a:latin typeface="Times New Roman" pitchFamily="18" charset="0"/>
                  <a:cs typeface="Times New Roman" pitchFamily="18" charset="0"/>
                </a:rPr>
                <a:t>  </a:t>
              </a:r>
              <a:r>
                <a:rPr lang="en-US" altLang="zh-TW" sz="1100" i="1" dirty="0">
                  <a:latin typeface="Times New Roman" pitchFamily="18" charset="0"/>
                  <a:cs typeface="Times New Roman" pitchFamily="18" charset="0"/>
                </a:rPr>
                <a:t>GRADE</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建議，在探討了可能解釋異質性來源的先驗假設後，研究結果仍有很大的不一致性（異質性），則降低證據品質級別；</a:t>
              </a:r>
            </a:p>
            <a:p>
              <a:pPr>
                <a:lnSpc>
                  <a:spcPct val="150000"/>
                </a:lnSpc>
              </a:pPr>
              <a:r>
                <a:rPr lang="en-US" altLang="zh-TW" sz="1100" dirty="0">
                  <a:latin typeface="Times New Roman" pitchFamily="18" charset="0"/>
                  <a:cs typeface="Times New Roman" pitchFamily="18" charset="0"/>
                </a:rPr>
                <a:t>    •  </a:t>
              </a:r>
              <a:r>
                <a:rPr lang="zh-TW" altLang="en-US" sz="1100" dirty="0">
                  <a:latin typeface="Times New Roman" pitchFamily="18" charset="0"/>
                  <a:cs typeface="Times New Roman" pitchFamily="18" charset="0"/>
                </a:rPr>
                <a:t>判斷異質性程度應基於點估計值的相似性、可信區間的重疊程度以及統計學標準</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包括異質性</a:t>
              </a:r>
              <a:r>
                <a:rPr lang="zh-CN" altLang="en-US" sz="1100" dirty="0">
                  <a:latin typeface="Times New Roman" pitchFamily="18" charset="0"/>
                  <a:cs typeface="Times New Roman" pitchFamily="18" charset="0"/>
                </a:rPr>
                <a:t>檢驗</a:t>
              </a:r>
              <a:r>
                <a:rPr lang="zh-TW" altLang="en-US" sz="1100" dirty="0">
                  <a:latin typeface="Times New Roman" pitchFamily="18" charset="0"/>
                  <a:cs typeface="Times New Roman" pitchFamily="18" charset="0"/>
                </a:rPr>
                <a:t>和 </a:t>
              </a:r>
              <a:r>
                <a:rPr lang="en-US" altLang="zh-TW" sz="1100" i="1" dirty="0">
                  <a:latin typeface="Times New Roman" pitchFamily="18" charset="0"/>
                  <a:cs typeface="Times New Roman" pitchFamily="18" charset="0"/>
                </a:rPr>
                <a:t>I </a:t>
              </a:r>
              <a:r>
                <a:rPr lang="en-US" altLang="zh-TW" sz="1100" baseline="30000" dirty="0">
                  <a:latin typeface="Times New Roman" pitchFamily="18" charset="0"/>
                  <a:cs typeface="Times New Roman" pitchFamily="18" charset="0"/>
                </a:rPr>
                <a:t>2</a:t>
              </a:r>
              <a:r>
                <a:rPr lang="zh-CN" altLang="en-US" sz="1100" dirty="0">
                  <a:latin typeface="Times New Roman" pitchFamily="18" charset="0"/>
                  <a:cs typeface="Times New Roman" pitchFamily="18" charset="0"/>
                </a:rPr>
                <a:t> 值；</a:t>
              </a:r>
              <a:endParaRPr lang="zh-TW" altLang="en-US" sz="1100" dirty="0">
                <a:latin typeface="Times New Roman" pitchFamily="18" charset="0"/>
                <a:cs typeface="Times New Roman" pitchFamily="18" charset="0"/>
              </a:endParaRPr>
            </a:p>
            <a:p>
              <a:pPr>
                <a:lnSpc>
                  <a:spcPct val="150000"/>
                </a:lnSpc>
              </a:pPr>
              <a:r>
                <a:rPr lang="en-US" altLang="zh-TW" sz="1100" dirty="0">
                  <a:latin typeface="Times New Roman" pitchFamily="18" charset="0"/>
                  <a:cs typeface="Times New Roman" pitchFamily="18" charset="0"/>
                </a:rPr>
                <a:t>    •  </a:t>
              </a:r>
              <a:r>
                <a:rPr lang="zh-TW" altLang="en-US" sz="1100" dirty="0">
                  <a:latin typeface="Times New Roman" pitchFamily="18" charset="0"/>
                  <a:cs typeface="Times New Roman" pitchFamily="18" charset="0"/>
                </a:rPr>
                <a:t>應謹慎解釋明顯的亞組效應，注意亞組比較是否來自研究內而非研究間、交互檢驗結果 </a:t>
              </a:r>
              <a:r>
                <a:rPr lang="en-US" altLang="zh-TW" sz="1100" i="1" dirty="0">
                  <a:latin typeface="Times New Roman" pitchFamily="18" charset="0"/>
                  <a:cs typeface="Times New Roman" pitchFamily="18" charset="0"/>
                </a:rPr>
                <a:t>P</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值是否夠小、亞組效應是否基於少數幾個有具體方向的先驗假設；</a:t>
              </a:r>
            </a:p>
          </p:txBody>
        </p:sp>
        <p:sp>
          <p:nvSpPr>
            <p:cNvPr id="12" name="矩形 11"/>
            <p:cNvSpPr/>
            <p:nvPr/>
          </p:nvSpPr>
          <p:spPr>
            <a:xfrm>
              <a:off x="544059" y="3220050"/>
              <a:ext cx="10456875" cy="1107996"/>
            </a:xfrm>
            <a:prstGeom prst="rect">
              <a:avLst/>
            </a:prstGeom>
          </p:spPr>
          <p:txBody>
            <a:bodyPr wrap="square">
              <a:spAutoFit/>
            </a:bodyPr>
            <a:lstStyle/>
            <a:p>
              <a:pPr>
                <a:lnSpc>
                  <a:spcPct val="150000"/>
                </a:lnSpc>
              </a:pPr>
              <a:r>
                <a:rPr lang="zh-TW" altLang="en-US" sz="1100" dirty="0">
                  <a:latin typeface="Times New Roman" pitchFamily="18" charset="0"/>
                  <a:cs typeface="Times New Roman" pitchFamily="18" charset="0"/>
                </a:rPr>
                <a:t>        衛生保健幹預用於預防不良結局（如死亡、中風、心梗、疾病惡化）所針對的患者人群幹預前風險或基線風險的差異很大，因此，危險差 </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絕對危險度降低</a:t>
              </a:r>
              <a:r>
                <a:rPr lang="zh-CN" altLang="en-US" sz="1100" dirty="0">
                  <a:latin typeface="Times New Roman" pitchFamily="18" charset="0"/>
                  <a:cs typeface="Times New Roman" pitchFamily="18" charset="0"/>
                </a:rPr>
                <a:t>值</a:t>
              </a:r>
              <a:r>
                <a:rPr lang="zh-TW" altLang="en-US" sz="1100" dirty="0">
                  <a:latin typeface="Times New Roman" pitchFamily="18" charset="0"/>
                  <a:cs typeface="Times New Roman" pitchFamily="18" charset="0"/>
                </a:rPr>
                <a:t> </a:t>
              </a:r>
              <a:r>
                <a:rPr lang="en-US" altLang="zh-TW" sz="1000" i="1" dirty="0">
                  <a:latin typeface="Times New Roman" pitchFamily="18" charset="0"/>
                  <a:cs typeface="Times New Roman" pitchFamily="18" charset="0"/>
                </a:rPr>
                <a:t>absolute risk </a:t>
              </a:r>
              <a:r>
                <a:rPr lang="en-US" altLang="zh-TW" sz="1000" i="1" dirty="0" err="1">
                  <a:latin typeface="Times New Roman" pitchFamily="18" charset="0"/>
                  <a:cs typeface="Times New Roman" pitchFamily="18" charset="0"/>
                </a:rPr>
                <a:t>reduction</a:t>
              </a:r>
              <a:r>
                <a:rPr lang="en-US" altLang="zh-TW" sz="1100" dirty="0" err="1">
                  <a:latin typeface="Times New Roman" pitchFamily="18" charset="0"/>
                  <a:cs typeface="Times New Roman" pitchFamily="18" charset="0"/>
                </a:rPr>
                <a:t>,</a:t>
              </a:r>
              <a:r>
                <a:rPr lang="en-US" altLang="zh-TW" sz="1000" i="1" dirty="0" err="1">
                  <a:latin typeface="Times New Roman" pitchFamily="18" charset="0"/>
                  <a:cs typeface="Times New Roman" pitchFamily="18" charset="0"/>
                </a:rPr>
                <a:t>ARR</a:t>
              </a:r>
              <a:r>
                <a:rPr lang="en-US" altLang="zh-TW" sz="1000" i="1" dirty="0">
                  <a:latin typeface="Times New Roman" pitchFamily="18" charset="0"/>
                  <a:cs typeface="Times New Roman" pitchFamily="18" charset="0"/>
                </a:rPr>
                <a:t> </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在亞組人群中可能差別很大，另一方面，即使各亞組基線風險差異顯著，亞組間相對危險度降低</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Relative risk </a:t>
              </a:r>
              <a:r>
                <a:rPr lang="en-US" altLang="zh-TW" sz="1000" i="1" dirty="0" err="1">
                  <a:latin typeface="Times New Roman" pitchFamily="18" charset="0"/>
                  <a:cs typeface="Times New Roman" pitchFamily="18" charset="0"/>
                </a:rPr>
                <a:t>reduction</a:t>
              </a:r>
              <a:r>
                <a:rPr lang="en-US" altLang="zh-TW" sz="1000" dirty="0" err="1">
                  <a:latin typeface="Times New Roman" pitchFamily="18" charset="0"/>
                  <a:cs typeface="Times New Roman" pitchFamily="18" charset="0"/>
                </a:rPr>
                <a:t>,</a:t>
              </a:r>
              <a:r>
                <a:rPr lang="en-US" altLang="zh-TW" sz="1000" i="1" dirty="0" err="1">
                  <a:latin typeface="Times New Roman" pitchFamily="18" charset="0"/>
                  <a:cs typeface="Times New Roman" pitchFamily="18" charset="0"/>
                </a:rPr>
                <a:t>RRR</a:t>
              </a:r>
              <a:r>
                <a:rPr lang="en-US" altLang="zh-TW" sz="10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也傾向一致，因此，當我們提及效應量的不一致時，我們是指相對效應量（比值比），</a:t>
              </a:r>
              <a:r>
                <a:rPr lang="en-US" altLang="zh-TW" sz="1100" i="1" dirty="0">
                  <a:latin typeface="Times New Roman" pitchFamily="18" charset="0"/>
                  <a:cs typeface="Times New Roman" pitchFamily="18" charset="0"/>
                </a:rPr>
                <a:t>GRADE</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認為亞組患者中絕對效應的差異是一個獨立的問題，比相對效應的差異更常見，當容易辨識的患者特徵允許將患者按明顯不同的風險分為亞組人群時，這些亞組人群間幹預組和對照組結果的絕對差異有顯著性，亞組人群間存在有差異的推薦意見將是合理的；</a:t>
              </a:r>
            </a:p>
          </p:txBody>
        </p:sp>
        <p:sp>
          <p:nvSpPr>
            <p:cNvPr id="13" name="矩形 12"/>
            <p:cNvSpPr/>
            <p:nvPr/>
          </p:nvSpPr>
          <p:spPr>
            <a:xfrm>
              <a:off x="544051" y="4328046"/>
              <a:ext cx="10456883" cy="1361911"/>
            </a:xfrm>
            <a:prstGeom prst="rect">
              <a:avLst/>
            </a:prstGeom>
          </p:spPr>
          <p:txBody>
            <a:bodyPr wrap="square">
              <a:spAutoFit/>
            </a:bodyPr>
            <a:lstStyle/>
            <a:p>
              <a:pPr>
                <a:lnSpc>
                  <a:spcPct val="150000"/>
                </a:lnSpc>
              </a:pPr>
              <a:r>
                <a:rPr lang="zh-TW" altLang="en-US" sz="1100" dirty="0">
                  <a:latin typeface="Times New Roman" pitchFamily="18" charset="0"/>
                  <a:cs typeface="Times New Roman" pitchFamily="18" charset="0"/>
                </a:rPr>
                <a:t>        當以下情況時可以考慮因不一致性而降低證據級別：</a:t>
              </a:r>
              <a:r>
                <a:rPr lang="en-US" altLang="zh-TW" sz="1100" dirty="0">
                  <a:latin typeface="Times New Roman" pitchFamily="18" charset="0"/>
                  <a:cs typeface="Times New Roman" pitchFamily="18" charset="0"/>
                </a:rPr>
                <a:t>1</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點估計值在不同研究間變異很大</a:t>
              </a:r>
              <a:r>
                <a:rPr lang="zh-CN" altLang="en-US" sz="1100" dirty="0">
                  <a:latin typeface="Times New Roman" pitchFamily="18" charset="0"/>
                  <a:cs typeface="Times New Roman" pitchFamily="18" charset="0"/>
                </a:rPr>
                <a:t>，</a:t>
              </a:r>
              <a:r>
                <a:rPr lang="en-US" altLang="zh-TW" sz="1100" dirty="0">
                  <a:latin typeface="Times New Roman" pitchFamily="18" charset="0"/>
                  <a:cs typeface="Times New Roman" pitchFamily="18" charset="0"/>
                </a:rPr>
                <a:t>2</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可信區間很窄或無重疊，</a:t>
              </a:r>
              <a:r>
                <a:rPr lang="en-US" altLang="zh-TW" sz="1100" dirty="0">
                  <a:latin typeface="Times New Roman" pitchFamily="18" charset="0"/>
                  <a:cs typeface="Times New Roman" pitchFamily="18" charset="0"/>
                </a:rPr>
                <a:t>3</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異質性檢驗，即納入同一整合分析</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Meta</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analysis</a:t>
              </a:r>
              <a:r>
                <a:rPr lang="en-US" altLang="zh-TW" sz="10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的所有研究的效應量相同假設檢驗成立，</a:t>
              </a:r>
              <a:r>
                <a:rPr lang="en-US" altLang="zh-TW" sz="1100" dirty="0">
                  <a:latin typeface="Times New Roman" pitchFamily="18" charset="0"/>
                  <a:cs typeface="Times New Roman" pitchFamily="18" charset="0"/>
                </a:rPr>
                <a:t>4</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量化的研究間變異導致點估計值變異的參數</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I </a:t>
              </a:r>
              <a:r>
                <a:rPr lang="en-US" altLang="zh-TW" sz="1000" baseline="30000" dirty="0">
                  <a:latin typeface="Times New Roman" pitchFamily="18" charset="0"/>
                  <a:cs typeface="Times New Roman" pitchFamily="18" charset="0"/>
                </a:rPr>
                <a:t>2</a:t>
              </a:r>
              <a:r>
                <a:rPr lang="en-US" altLang="zh-TW" sz="10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值較大</a:t>
              </a:r>
              <a:r>
                <a:rPr lang="zh-CN" altLang="en-US" sz="1100" dirty="0">
                  <a:latin typeface="Times New Roman" pitchFamily="18" charset="0"/>
                  <a:cs typeface="Times New Roman" pitchFamily="18" charset="0"/>
                </a:rPr>
                <a:t>時</a:t>
              </a:r>
              <a:r>
                <a:rPr lang="zh-TW" altLang="en-US" sz="1100" dirty="0">
                  <a:latin typeface="Times New Roman" pitchFamily="18" charset="0"/>
                  <a:cs typeface="Times New Roman" pitchFamily="18" charset="0"/>
                </a:rPr>
                <a:t>，有一些標準認為 </a:t>
              </a:r>
              <a:r>
                <a:rPr lang="en-US" altLang="zh-TW" sz="1100" i="1" dirty="0">
                  <a:latin typeface="Times New Roman" pitchFamily="18" charset="0"/>
                  <a:cs typeface="Times New Roman" pitchFamily="18" charset="0"/>
                </a:rPr>
                <a:t>I</a:t>
              </a:r>
              <a:r>
                <a:rPr lang="en-US" altLang="zh-TW" sz="1100" dirty="0">
                  <a:latin typeface="Times New Roman" pitchFamily="18" charset="0"/>
                  <a:cs typeface="Times New Roman" pitchFamily="18" charset="0"/>
                </a:rPr>
                <a:t> </a:t>
              </a:r>
              <a:r>
                <a:rPr lang="en-US" altLang="zh-TW" sz="1100" baseline="30000" dirty="0">
                  <a:latin typeface="Times New Roman" pitchFamily="18" charset="0"/>
                  <a:cs typeface="Times New Roman" pitchFamily="18" charset="0"/>
                </a:rPr>
                <a:t>2</a:t>
              </a:r>
              <a:r>
                <a:rPr lang="en-US" altLang="zh-TW" sz="1100" dirty="0">
                  <a:latin typeface="Times New Roman" pitchFamily="18" charset="0"/>
                  <a:cs typeface="Times New Roman" pitchFamily="18" charset="0"/>
                </a:rPr>
                <a:t> &lt; 40% </a:t>
              </a:r>
              <a:r>
                <a:rPr lang="zh-TW" altLang="en-US" sz="1100" dirty="0">
                  <a:latin typeface="Times New Roman" pitchFamily="18" charset="0"/>
                  <a:cs typeface="Times New Roman" pitchFamily="18" charset="0"/>
                </a:rPr>
                <a:t>為低，</a:t>
              </a:r>
              <a:r>
                <a:rPr lang="en-US" altLang="zh-TW" sz="1100" dirty="0">
                  <a:latin typeface="Times New Roman" pitchFamily="18" charset="0"/>
                  <a:cs typeface="Times New Roman" pitchFamily="18" charset="0"/>
                </a:rPr>
                <a:t>30% </a:t>
              </a:r>
              <a:r>
                <a:rPr lang="zh-TW" altLang="en-US" sz="1100" dirty="0">
                  <a:latin typeface="Times New Roman" pitchFamily="18" charset="0"/>
                  <a:cs typeface="Times New Roman" pitchFamily="18" charset="0"/>
                </a:rPr>
                <a:t>～ </a:t>
              </a:r>
              <a:r>
                <a:rPr lang="en-US" altLang="zh-TW" sz="1100" dirty="0">
                  <a:latin typeface="Times New Roman" pitchFamily="18" charset="0"/>
                  <a:cs typeface="Times New Roman" pitchFamily="18" charset="0"/>
                </a:rPr>
                <a:t>60% </a:t>
              </a:r>
              <a:r>
                <a:rPr lang="zh-TW" altLang="en-US" sz="1100" dirty="0">
                  <a:latin typeface="Times New Roman" pitchFamily="18" charset="0"/>
                  <a:cs typeface="Times New Roman" pitchFamily="18" charset="0"/>
                </a:rPr>
                <a:t>可能為中等，</a:t>
              </a:r>
              <a:r>
                <a:rPr lang="en-US" altLang="zh-TW" sz="1100" dirty="0">
                  <a:latin typeface="Times New Roman" pitchFamily="18" charset="0"/>
                  <a:cs typeface="Times New Roman" pitchFamily="18" charset="0"/>
                </a:rPr>
                <a:t>50% </a:t>
              </a:r>
              <a:r>
                <a:rPr lang="zh-TW" altLang="en-US" sz="1100" dirty="0">
                  <a:latin typeface="Times New Roman" pitchFamily="18" charset="0"/>
                  <a:cs typeface="Times New Roman" pitchFamily="18" charset="0"/>
                </a:rPr>
                <a:t>～ </a:t>
              </a:r>
              <a:r>
                <a:rPr lang="en-US" altLang="zh-TW" sz="1100" dirty="0">
                  <a:latin typeface="Times New Roman" pitchFamily="18" charset="0"/>
                  <a:cs typeface="Times New Roman" pitchFamily="18" charset="0"/>
                </a:rPr>
                <a:t>90% </a:t>
              </a:r>
              <a:r>
                <a:rPr lang="zh-TW" altLang="en-US" sz="1100" dirty="0">
                  <a:latin typeface="Times New Roman" pitchFamily="18" charset="0"/>
                  <a:cs typeface="Times New Roman" pitchFamily="18" charset="0"/>
                </a:rPr>
                <a:t>可能為顯著，</a:t>
              </a:r>
              <a:r>
                <a:rPr lang="en-US" altLang="zh-TW" sz="1100" dirty="0">
                  <a:latin typeface="Times New Roman" pitchFamily="18" charset="0"/>
                  <a:cs typeface="Times New Roman" pitchFamily="18" charset="0"/>
                </a:rPr>
                <a:t>75% </a:t>
              </a:r>
              <a:r>
                <a:rPr lang="zh-TW" altLang="en-US" sz="1100" dirty="0">
                  <a:latin typeface="Times New Roman" pitchFamily="18" charset="0"/>
                  <a:cs typeface="Times New Roman" pitchFamily="18" charset="0"/>
                </a:rPr>
                <a:t>～ </a:t>
              </a:r>
              <a:r>
                <a:rPr lang="en-US" altLang="zh-TW" sz="1100" dirty="0">
                  <a:latin typeface="Times New Roman" pitchFamily="18" charset="0"/>
                  <a:cs typeface="Times New Roman" pitchFamily="18" charset="0"/>
                </a:rPr>
                <a:t>100% </a:t>
              </a:r>
              <a:r>
                <a:rPr lang="zh-TW" altLang="en-US" sz="1100" dirty="0">
                  <a:latin typeface="Times New Roman" pitchFamily="18" charset="0"/>
                  <a:cs typeface="Times New Roman" pitchFamily="18" charset="0"/>
                </a:rPr>
                <a:t>為很大，但需要注意這些標準大多依賴主觀</a:t>
              </a:r>
              <a:r>
                <a:rPr lang="zh-CN" altLang="en-US" sz="1100" dirty="0">
                  <a:latin typeface="Times New Roman" pitchFamily="18" charset="0"/>
                  <a:cs typeface="Times New Roman" pitchFamily="18" charset="0"/>
                </a:rPr>
                <a:t>估計</a:t>
              </a:r>
              <a:r>
                <a:rPr lang="zh-TW" altLang="en-US" sz="1100" dirty="0">
                  <a:latin typeface="Times New Roman" pitchFamily="18" charset="0"/>
                  <a:cs typeface="Times New Roman" pitchFamily="18" charset="0"/>
                </a:rPr>
                <a:t>並沒有嚴格的量化演繹，</a:t>
              </a:r>
              <a:r>
                <a:rPr lang="en-US" altLang="zh-TW" sz="1100" i="1" dirty="0">
                  <a:latin typeface="Times New Roman" pitchFamily="18" charset="0"/>
                  <a:cs typeface="Times New Roman" pitchFamily="18" charset="0"/>
                </a:rPr>
                <a:t>I</a:t>
              </a:r>
              <a:r>
                <a:rPr lang="en-US" altLang="zh-TW" sz="1100" dirty="0">
                  <a:latin typeface="Times New Roman" pitchFamily="18" charset="0"/>
                  <a:cs typeface="Times New Roman" pitchFamily="18" charset="0"/>
                </a:rPr>
                <a:t> </a:t>
              </a:r>
              <a:r>
                <a:rPr lang="en-US" altLang="zh-TW" sz="1100" baseline="30000" dirty="0">
                  <a:latin typeface="Times New Roman" pitchFamily="18" charset="0"/>
                  <a:cs typeface="Times New Roman" pitchFamily="18" charset="0"/>
                </a:rPr>
                <a:t>2</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的統計值依賴於樣本量，當單個研究樣本量小，點估計值可能出現顯著變異，但因變異可能被解釋為機遇所致，</a:t>
              </a:r>
              <a:r>
                <a:rPr lang="en-US" altLang="zh-TW" sz="1100" i="1" dirty="0">
                  <a:latin typeface="Times New Roman" pitchFamily="18" charset="0"/>
                  <a:cs typeface="Times New Roman" pitchFamily="18" charset="0"/>
                </a:rPr>
                <a:t>I</a:t>
              </a:r>
              <a:r>
                <a:rPr lang="en-US" altLang="zh-TW" sz="1100" dirty="0">
                  <a:latin typeface="Times New Roman" pitchFamily="18" charset="0"/>
                  <a:cs typeface="Times New Roman" pitchFamily="18" charset="0"/>
                </a:rPr>
                <a:t> </a:t>
              </a:r>
              <a:r>
                <a:rPr lang="en-US" altLang="zh-TW" sz="1100" baseline="30000" dirty="0">
                  <a:latin typeface="Times New Roman" pitchFamily="18" charset="0"/>
                  <a:cs typeface="Times New Roman" pitchFamily="18" charset="0"/>
                </a:rPr>
                <a:t>2</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的統計值也可能較小，相反地，當單個研究樣本量大，點估計值中相對較小的變異將導致較大的 </a:t>
              </a:r>
              <a:r>
                <a:rPr lang="en-US" altLang="zh-TW" sz="1100" i="1" dirty="0">
                  <a:latin typeface="Times New Roman" pitchFamily="18" charset="0"/>
                  <a:cs typeface="Times New Roman" pitchFamily="18" charset="0"/>
                </a:rPr>
                <a:t>I</a:t>
              </a:r>
              <a:r>
                <a:rPr lang="en-US" altLang="zh-TW" sz="1100" dirty="0">
                  <a:latin typeface="Times New Roman" pitchFamily="18" charset="0"/>
                  <a:cs typeface="Times New Roman" pitchFamily="18" charset="0"/>
                </a:rPr>
                <a:t> </a:t>
              </a:r>
              <a:r>
                <a:rPr lang="en-US" altLang="zh-TW" sz="1100" baseline="30000" dirty="0">
                  <a:latin typeface="Times New Roman" pitchFamily="18" charset="0"/>
                  <a:cs typeface="Times New Roman" pitchFamily="18" charset="0"/>
                </a:rPr>
                <a:t>2</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值</a:t>
              </a:r>
              <a:r>
                <a:rPr lang="zh-CN" altLang="en-US" sz="1100" dirty="0">
                  <a:latin typeface="Times New Roman" pitchFamily="18" charset="0"/>
                  <a:cs typeface="Times New Roman" pitchFamily="18" charset="0"/>
                </a:rPr>
                <a:t>，相比之下，</a:t>
              </a:r>
              <a:r>
                <a:rPr lang="zh-TW" altLang="en-US" sz="1100" dirty="0">
                  <a:latin typeface="Times New Roman" pitchFamily="18" charset="0"/>
                  <a:cs typeface="Times New Roman" pitchFamily="18" charset="0"/>
                </a:rPr>
                <a:t>另一個統計量 </a:t>
              </a:r>
              <a:r>
                <a:rPr lang="en-US" altLang="zh-TW" sz="1100" i="1" dirty="0">
                  <a:latin typeface="Times New Roman" pitchFamily="18" charset="0"/>
                  <a:cs typeface="Times New Roman" pitchFamily="18" charset="0"/>
                </a:rPr>
                <a:t>τ</a:t>
              </a:r>
              <a:r>
                <a:rPr lang="en-US" altLang="zh-TW" sz="1100" baseline="30000" dirty="0">
                  <a:latin typeface="Times New Roman" pitchFamily="18" charset="0"/>
                  <a:cs typeface="Times New Roman" pitchFamily="18" charset="0"/>
                </a:rPr>
                <a:t>2</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不依賴於樣本量，作為測量變異的</a:t>
              </a:r>
              <a:r>
                <a:rPr lang="zh-CN" altLang="en-US" sz="1100" dirty="0">
                  <a:latin typeface="Times New Roman" pitchFamily="18" charset="0"/>
                  <a:cs typeface="Times New Roman" pitchFamily="18" charset="0"/>
                </a:rPr>
                <a:t>變量</a:t>
              </a:r>
              <a:r>
                <a:rPr lang="zh-TW" altLang="en-US" sz="1100" dirty="0">
                  <a:latin typeface="Times New Roman" pitchFamily="18" charset="0"/>
                  <a:cs typeface="Times New Roman" pitchFamily="18" charset="0"/>
                </a:rPr>
                <a:t>優於其</a:t>
              </a:r>
              <a:r>
                <a:rPr lang="zh-CN" altLang="en-US" sz="1100" dirty="0">
                  <a:latin typeface="Times New Roman" pitchFamily="18" charset="0"/>
                  <a:cs typeface="Times New Roman" pitchFamily="18" charset="0"/>
                </a:rPr>
                <a:t>它</a:t>
              </a:r>
              <a:r>
                <a:rPr lang="zh-TW" altLang="en-US" sz="1100" dirty="0">
                  <a:latin typeface="Times New Roman" pitchFamily="18" charset="0"/>
                  <a:cs typeface="Times New Roman" pitchFamily="18" charset="0"/>
                </a:rPr>
                <a:t>測量值；</a:t>
              </a:r>
            </a:p>
          </p:txBody>
        </p:sp>
      </p:grpSp>
    </p:spTree>
    <p:extLst>
      <p:ext uri="{BB962C8B-B14F-4D97-AF65-F5344CB8AC3E}">
        <p14:creationId xmlns:p14="http://schemas.microsoft.com/office/powerpoint/2010/main" val="2372387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14583" y="29696"/>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TW" altLang="en-US" sz="1500" dirty="0">
                <a:ea typeface="楷体_GB2312" pitchFamily="49" charset="-122"/>
              </a:rPr>
              <a:t>臨床證據推薦與質量分級</a:t>
            </a:r>
            <a:endParaRPr lang="zh-CN" altLang="en-US" sz="1500" dirty="0">
              <a:ea typeface="楷体_GB2312" pitchFamily="49" charset="-122"/>
            </a:endParaRPr>
          </a:p>
        </p:txBody>
      </p:sp>
      <p:sp>
        <p:nvSpPr>
          <p:cNvPr id="9" name="矩形 3"/>
          <p:cNvSpPr>
            <a:spLocks noChangeArrowheads="1"/>
          </p:cNvSpPr>
          <p:nvPr/>
        </p:nvSpPr>
        <p:spPr bwMode="auto">
          <a:xfrm>
            <a:off x="18523" y="209210"/>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200" dirty="0"/>
              <a:t>臨床</a:t>
            </a:r>
            <a:r>
              <a:rPr lang="zh-TW" altLang="en-US" sz="1200" dirty="0"/>
              <a:t>證據質量</a:t>
            </a:r>
            <a:r>
              <a:rPr lang="zh-CN" altLang="en-US" sz="1200" dirty="0"/>
              <a:t>與</a:t>
            </a:r>
            <a:r>
              <a:rPr lang="zh-TW" altLang="en-US" sz="1200" dirty="0"/>
              <a:t>推薦強</a:t>
            </a:r>
            <a:r>
              <a:rPr lang="zh-CN" altLang="en-US" sz="1200" dirty="0"/>
              <a:t>度</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en-US" altLang="zh-CN" sz="900" i="1" dirty="0">
                <a:solidFill>
                  <a:srgbClr val="000000"/>
                </a:solidFill>
                <a:latin typeface="Times New Roman" pitchFamily="18" charset="0"/>
                <a:cs typeface="Times New Roman" pitchFamily="18" charset="0"/>
              </a:rPr>
              <a:t>The</a:t>
            </a:r>
            <a:r>
              <a:rPr lang="en-US" altLang="zh-CN" sz="900" dirty="0">
                <a:solidFill>
                  <a:srgbClr val="000000"/>
                </a:solidFill>
                <a:latin typeface="Times New Roman" pitchFamily="18" charset="0"/>
                <a:cs typeface="Times New Roman" pitchFamily="18" charset="0"/>
              </a:rPr>
              <a:t> </a:t>
            </a:r>
            <a:r>
              <a:rPr lang="en-US" altLang="zh-TW" sz="900" i="1" dirty="0">
                <a:solidFill>
                  <a:srgbClr val="000000"/>
                </a:solidFill>
                <a:latin typeface="Times New Roman" pitchFamily="18" charset="0"/>
                <a:cs typeface="Times New Roman" pitchFamily="18" charset="0"/>
              </a:rPr>
              <a:t>Grades of Recommendation</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Assessment</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Development and </a:t>
            </a:r>
            <a:r>
              <a:rPr lang="en-US" altLang="zh-TW" sz="900" i="1" dirty="0" err="1">
                <a:solidFill>
                  <a:srgbClr val="000000"/>
                </a:solidFill>
                <a:latin typeface="Times New Roman" pitchFamily="18" charset="0"/>
                <a:cs typeface="Times New Roman" pitchFamily="18" charset="0"/>
              </a:rPr>
              <a:t>Evaluation</a:t>
            </a:r>
            <a:r>
              <a:rPr lang="en-US" altLang="zh-TW" sz="900" dirty="0" err="1">
                <a:solidFill>
                  <a:srgbClr val="000000"/>
                </a:solidFill>
                <a:latin typeface="Times New Roman" pitchFamily="18" charset="0"/>
                <a:cs typeface="Times New Roman" pitchFamily="18" charset="0"/>
              </a:rPr>
              <a:t>,</a:t>
            </a:r>
            <a:r>
              <a:rPr lang="en-US" altLang="zh-TW" sz="900" i="1" dirty="0" err="1">
                <a:solidFill>
                  <a:srgbClr val="000000"/>
                </a:solidFill>
                <a:latin typeface="Times New Roman" pitchFamily="18" charset="0"/>
                <a:cs typeface="Times New Roman" pitchFamily="18" charset="0"/>
              </a:rPr>
              <a:t>GRADE</a:t>
            </a:r>
            <a:r>
              <a:rPr lang="en-US" altLang="zh-TW"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系統 </a:t>
            </a:r>
            <a:r>
              <a:rPr lang="en-US" altLang="zh-CN" sz="900" dirty="0">
                <a:solidFill>
                  <a:srgbClr val="000000"/>
                </a:solidFill>
                <a:latin typeface="Times New Roman" pitchFamily="18" charset="0"/>
                <a:cs typeface="Times New Roman" pitchFamily="18" charset="0"/>
              </a:rPr>
              <a:t>- </a:t>
            </a:r>
            <a:r>
              <a:rPr lang="zh-TW" altLang="en-US" sz="900" dirty="0">
                <a:solidFill>
                  <a:srgbClr val="000000"/>
                </a:solidFill>
                <a:latin typeface="Times New Roman" pitchFamily="18" charset="0"/>
                <a:cs typeface="Times New Roman" pitchFamily="18" charset="0"/>
              </a:rPr>
              <a:t>證據質量</a:t>
            </a:r>
            <a:r>
              <a:rPr lang="zh-CN" altLang="en-US" sz="900" dirty="0">
                <a:solidFill>
                  <a:srgbClr val="000000"/>
                </a:solidFill>
                <a:latin typeface="Times New Roman" pitchFamily="18" charset="0"/>
                <a:cs typeface="Times New Roman" pitchFamily="18" charset="0"/>
              </a:rPr>
              <a:t>降級 之 診斷準確性證據 ；</a:t>
            </a:r>
            <a:endParaRPr lang="zh-CN" altLang="en-US" sz="1300" dirty="0">
              <a:solidFill>
                <a:srgbClr val="000000"/>
              </a:solidFill>
              <a:latin typeface="Times New Roman" pitchFamily="18" charset="0"/>
              <a:cs typeface="Times New Roman" pitchFamily="18" charset="0"/>
            </a:endParaRPr>
          </a:p>
        </p:txBody>
      </p:sp>
      <p:grpSp>
        <p:nvGrpSpPr>
          <p:cNvPr id="3" name="组合 2"/>
          <p:cNvGrpSpPr/>
          <p:nvPr/>
        </p:nvGrpSpPr>
        <p:grpSpPr>
          <a:xfrm>
            <a:off x="1062201" y="831545"/>
            <a:ext cx="9617991" cy="4476565"/>
            <a:chOff x="1062201" y="831545"/>
            <a:chExt cx="9617991" cy="4476565"/>
          </a:xfrm>
        </p:grpSpPr>
        <p:pic>
          <p:nvPicPr>
            <p:cNvPr id="52019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7065" y="1664146"/>
              <a:ext cx="9425967" cy="3643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1062201" y="831545"/>
              <a:ext cx="9617991" cy="600164"/>
            </a:xfrm>
            <a:prstGeom prst="rect">
              <a:avLst/>
            </a:prstGeom>
          </p:spPr>
          <p:txBody>
            <a:bodyPr wrap="square">
              <a:spAutoFit/>
            </a:bodyPr>
            <a:lstStyle/>
            <a:p>
              <a:pPr>
                <a:lnSpc>
                  <a:spcPct val="150000"/>
                </a:lnSpc>
              </a:pPr>
              <a:r>
                <a:rPr lang="zh-CN" altLang="en-US" sz="1100" dirty="0">
                  <a:latin typeface="Times New Roman" pitchFamily="18" charset="0"/>
                  <a:cs typeface="Times New Roman" pitchFamily="18" charset="0"/>
                </a:rPr>
                <a:t>基於不同研究類型的診斷試驗證據質量分級的方法也不同，如果待分級的診斷試驗系統評價納入的原始研究是診斷性隨機對照試驗，其證據質量分級的原理與幹預性證據質量分級的方法相似，另一種是基於診斷準確性試驗的系統評價，也是當前最常見的診斷試驗系統評價類型，影響其證據質量的因素如下：</a:t>
              </a:r>
              <a:endParaRPr lang="zh-TW" altLang="en-US" sz="1100" dirty="0">
                <a:latin typeface="Times New Roman" pitchFamily="18" charset="0"/>
                <a:cs typeface="Times New Roman" pitchFamily="18" charset="0"/>
              </a:endParaRPr>
            </a:p>
          </p:txBody>
        </p:sp>
      </p:grpSp>
    </p:spTree>
    <p:extLst>
      <p:ext uri="{BB962C8B-B14F-4D97-AF65-F5344CB8AC3E}">
        <p14:creationId xmlns:p14="http://schemas.microsoft.com/office/powerpoint/2010/main" val="199001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TW" altLang="en-US" sz="1700" dirty="0">
                <a:ea typeface="楷体_GB2312" pitchFamily="49" charset="-122"/>
              </a:rPr>
              <a:t>臨床證據推薦與質量分級</a:t>
            </a:r>
            <a:endParaRPr lang="zh-CN" altLang="en-US" sz="1700" dirty="0">
              <a:ea typeface="楷体_GB2312" pitchFamily="49" charset="-122"/>
            </a:endParaRPr>
          </a:p>
        </p:txBody>
      </p:sp>
      <p:sp>
        <p:nvSpPr>
          <p:cNvPr id="9" name="矩形 3"/>
          <p:cNvSpPr>
            <a:spLocks noChangeArrowheads="1"/>
          </p:cNvSpPr>
          <p:nvPr/>
        </p:nvSpPr>
        <p:spPr bwMode="auto">
          <a:xfrm>
            <a:off x="55099" y="364658"/>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300" dirty="0"/>
              <a:t>臨床</a:t>
            </a:r>
            <a:r>
              <a:rPr lang="zh-TW" altLang="en-US" sz="1300" dirty="0"/>
              <a:t>證據質量</a:t>
            </a:r>
            <a:r>
              <a:rPr lang="zh-CN" altLang="en-US" sz="1300" dirty="0"/>
              <a:t>與</a:t>
            </a:r>
            <a:r>
              <a:rPr lang="zh-TW" altLang="en-US" sz="1300" dirty="0"/>
              <a:t>推薦強度</a:t>
            </a:r>
            <a:endParaRPr lang="zh-CN" altLang="en-US" sz="1300" dirty="0">
              <a:solidFill>
                <a:srgbClr val="000000"/>
              </a:solidFill>
              <a:latin typeface="Times New Roman" pitchFamily="18" charset="0"/>
              <a:cs typeface="Times New Roman" pitchFamily="18" charset="0"/>
            </a:endParaRPr>
          </a:p>
        </p:txBody>
      </p:sp>
      <p:grpSp>
        <p:nvGrpSpPr>
          <p:cNvPr id="2" name="组合 1"/>
          <p:cNvGrpSpPr/>
          <p:nvPr/>
        </p:nvGrpSpPr>
        <p:grpSpPr>
          <a:xfrm>
            <a:off x="244425" y="611224"/>
            <a:ext cx="11026957" cy="5283132"/>
            <a:chOff x="244425" y="638383"/>
            <a:chExt cx="11026958" cy="5283132"/>
          </a:xfrm>
        </p:grpSpPr>
        <p:sp>
          <p:nvSpPr>
            <p:cNvPr id="12" name="矩形 11"/>
            <p:cNvSpPr/>
            <p:nvPr/>
          </p:nvSpPr>
          <p:spPr>
            <a:xfrm>
              <a:off x="244425" y="638383"/>
              <a:ext cx="11026958" cy="346249"/>
            </a:xfrm>
            <a:prstGeom prst="rect">
              <a:avLst/>
            </a:prstGeom>
          </p:spPr>
          <p:txBody>
            <a:bodyPr wrap="square">
              <a:spAutoFit/>
            </a:bodyPr>
            <a:lstStyle/>
            <a:p>
              <a:pPr>
                <a:lnSpc>
                  <a:spcPct val="150000"/>
                </a:lnSpc>
              </a:pPr>
              <a:r>
                <a:rPr lang="en-US" altLang="zh-TW" sz="1100" dirty="0">
                  <a:latin typeface="Times New Roman" pitchFamily="18" charset="0"/>
                  <a:cs typeface="Times New Roman" pitchFamily="18" charset="0"/>
                </a:rPr>
                <a:t>20</a:t>
              </a:r>
              <a:r>
                <a:rPr lang="zh-TW" altLang="en-US" sz="1100" dirty="0">
                  <a:latin typeface="Times New Roman" pitchFamily="18" charset="0"/>
                  <a:cs typeface="Times New Roman" pitchFamily="18" charset="0"/>
                </a:rPr>
                <a:t>世紀</a:t>
              </a:r>
              <a:r>
                <a:rPr lang="en-US" altLang="zh-TW" sz="1100" dirty="0">
                  <a:latin typeface="Times New Roman" pitchFamily="18" charset="0"/>
                  <a:cs typeface="Times New Roman" pitchFamily="18" charset="0"/>
                </a:rPr>
                <a:t>60</a:t>
              </a:r>
              <a:r>
                <a:rPr lang="zh-TW" altLang="en-US" sz="1100" dirty="0">
                  <a:latin typeface="Times New Roman" pitchFamily="18" charset="0"/>
                  <a:cs typeface="Times New Roman" pitchFamily="18" charset="0"/>
                </a:rPr>
                <a:t>年代美國兩位社會學家 </a:t>
              </a:r>
              <a:r>
                <a:rPr lang="en-US" altLang="zh-TW" sz="1000" i="1" dirty="0">
                  <a:latin typeface="Times New Roman" pitchFamily="18" charset="0"/>
                  <a:cs typeface="Times New Roman" pitchFamily="18" charset="0"/>
                </a:rPr>
                <a:t>Campbell </a:t>
              </a:r>
              <a:r>
                <a:rPr lang="zh-TW" altLang="en-US" sz="1100" dirty="0">
                  <a:latin typeface="Times New Roman" pitchFamily="18" charset="0"/>
                  <a:cs typeface="Times New Roman" pitchFamily="18" charset="0"/>
                </a:rPr>
                <a:t>和 </a:t>
              </a:r>
              <a:r>
                <a:rPr lang="en-US" altLang="zh-TW" sz="1000" i="1" dirty="0">
                  <a:latin typeface="Times New Roman" pitchFamily="18" charset="0"/>
                  <a:cs typeface="Times New Roman" pitchFamily="18" charset="0"/>
                </a:rPr>
                <a:t>Stanley </a:t>
              </a:r>
              <a:r>
                <a:rPr lang="zh-TW" altLang="en-US" sz="1100" dirty="0">
                  <a:latin typeface="Times New Roman" pitchFamily="18" charset="0"/>
                  <a:cs typeface="Times New Roman" pitchFamily="18" charset="0"/>
                </a:rPr>
                <a:t>首次提出證據分級概念評價</a:t>
              </a:r>
              <a:r>
                <a:rPr lang="zh-CN" altLang="en-US" sz="1100" dirty="0">
                  <a:latin typeface="Times New Roman" pitchFamily="18" charset="0"/>
                  <a:cs typeface="Times New Roman" pitchFamily="18" charset="0"/>
                </a:rPr>
                <a:t>了</a:t>
              </a:r>
              <a:r>
                <a:rPr lang="zh-TW" altLang="en-US" sz="1100" dirty="0">
                  <a:latin typeface="Times New Roman" pitchFamily="18" charset="0"/>
                  <a:cs typeface="Times New Roman" pitchFamily="18" charset="0"/>
                </a:rPr>
                <a:t>教育領域</a:t>
              </a:r>
              <a:r>
                <a:rPr lang="zh-CN" altLang="en-US" sz="1100" dirty="0">
                  <a:latin typeface="Times New Roman" pitchFamily="18" charset="0"/>
                  <a:cs typeface="Times New Roman" pitchFamily="18" charset="0"/>
                </a:rPr>
                <a:t>的</a:t>
              </a:r>
              <a:r>
                <a:rPr lang="zh-TW" altLang="en-US" sz="1100" dirty="0">
                  <a:latin typeface="Times New Roman" pitchFamily="18" charset="0"/>
                  <a:cs typeface="Times New Roman" pitchFamily="18" charset="0"/>
                </a:rPr>
                <a:t>原始研究，將隨機對照研究的品質定為最高，並引入內部真實性和外部真實性的概念；</a:t>
              </a:r>
              <a:endParaRPr lang="en-US" altLang="zh-CN" sz="1100" dirty="0">
                <a:latin typeface="Times New Roman" pitchFamily="18" charset="0"/>
                <a:cs typeface="Times New Roman" pitchFamily="18" charset="0"/>
              </a:endParaRPr>
            </a:p>
          </p:txBody>
        </p:sp>
        <p:sp>
          <p:nvSpPr>
            <p:cNvPr id="7" name="矩形 6"/>
            <p:cNvSpPr/>
            <p:nvPr/>
          </p:nvSpPr>
          <p:spPr>
            <a:xfrm>
              <a:off x="244425" y="928646"/>
              <a:ext cx="11026958" cy="1107996"/>
            </a:xfrm>
            <a:prstGeom prst="rect">
              <a:avLst/>
            </a:prstGeom>
          </p:spPr>
          <p:txBody>
            <a:bodyPr wrap="square">
              <a:spAutoFit/>
            </a:bodyPr>
            <a:lstStyle/>
            <a:p>
              <a:pPr>
                <a:lnSpc>
                  <a:spcPct val="150000"/>
                </a:lnSpc>
              </a:pPr>
              <a:r>
                <a:rPr lang="en-US" altLang="zh-TW" sz="1100" dirty="0">
                  <a:latin typeface="Times New Roman" pitchFamily="18" charset="0"/>
                  <a:cs typeface="Times New Roman" pitchFamily="18" charset="0"/>
                </a:rPr>
                <a:t>1976</a:t>
              </a:r>
              <a:r>
                <a:rPr lang="zh-TW" altLang="en-US" sz="1100" dirty="0">
                  <a:latin typeface="Times New Roman" pitchFamily="18" charset="0"/>
                  <a:cs typeface="Times New Roman" pitchFamily="18" charset="0"/>
                </a:rPr>
                <a:t>年，加拿大衛生部成立了定期體檢特別工作組</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Canadian Task Force on the Periodic Health </a:t>
              </a:r>
              <a:r>
                <a:rPr lang="en-US" altLang="zh-TW" sz="1000" i="1" dirty="0" err="1">
                  <a:latin typeface="Times New Roman" pitchFamily="18" charset="0"/>
                  <a:cs typeface="Times New Roman" pitchFamily="18" charset="0"/>
                </a:rPr>
                <a:t>Examination</a:t>
              </a:r>
              <a:r>
                <a:rPr lang="en-US" altLang="zh-TW" sz="1000" dirty="0" err="1">
                  <a:latin typeface="Times New Roman" pitchFamily="18" charset="0"/>
                  <a:cs typeface="Times New Roman" pitchFamily="18" charset="0"/>
                </a:rPr>
                <a:t>,</a:t>
              </a:r>
              <a:r>
                <a:rPr lang="en-US" altLang="zh-TW" sz="1000" i="1" dirty="0" err="1">
                  <a:latin typeface="Times New Roman" pitchFamily="18" charset="0"/>
                  <a:cs typeface="Times New Roman" pitchFamily="18" charset="0"/>
                </a:rPr>
                <a:t>CTFPHE</a:t>
              </a:r>
              <a:r>
                <a:rPr lang="en-US" altLang="zh-TW" sz="10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a:t>
              </a:r>
              <a:r>
                <a:rPr lang="en-US" altLang="zh-TW" sz="1100" dirty="0">
                  <a:latin typeface="Times New Roman" pitchFamily="18" charset="0"/>
                  <a:cs typeface="Times New Roman" pitchFamily="18" charset="0"/>
                </a:rPr>
                <a:t>1979</a:t>
              </a:r>
              <a:r>
                <a:rPr lang="zh-TW" altLang="en-US" sz="1100" dirty="0">
                  <a:latin typeface="Times New Roman" pitchFamily="18" charset="0"/>
                  <a:cs typeface="Times New Roman" pitchFamily="18" charset="0"/>
                </a:rPr>
                <a:t>年該小組發表了一份工作報告，首次基於試驗設計將證據分為三級，設計良好的 </a:t>
              </a:r>
              <a:r>
                <a:rPr lang="en-US" altLang="zh-TW" sz="1100" i="1" dirty="0">
                  <a:latin typeface="Times New Roman" pitchFamily="18" charset="0"/>
                  <a:cs typeface="Times New Roman" pitchFamily="18" charset="0"/>
                </a:rPr>
                <a:t>RCT </a:t>
              </a:r>
              <a:r>
                <a:rPr lang="zh-TW" altLang="en-US" sz="1100" dirty="0">
                  <a:latin typeface="Times New Roman" pitchFamily="18" charset="0"/>
                  <a:cs typeface="Times New Roman" pitchFamily="18" charset="0"/>
                </a:rPr>
                <a:t>級別最高，專家意見級別最低</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將推薦強度按證據級別分為支持和不支持兩類，每類又分「充分」</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「尚可」</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「缺乏」三級</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據此對</a:t>
              </a:r>
              <a:r>
                <a:rPr lang="en-US" altLang="zh-TW" sz="1100" dirty="0">
                  <a:latin typeface="Times New Roman" pitchFamily="18" charset="0"/>
                  <a:cs typeface="Times New Roman" pitchFamily="18" charset="0"/>
                </a:rPr>
                <a:t>78 </a:t>
              </a:r>
              <a:r>
                <a:rPr lang="zh-TW" altLang="en-US" sz="1100" dirty="0">
                  <a:latin typeface="Times New Roman" pitchFamily="18" charset="0"/>
                  <a:cs typeface="Times New Roman" pitchFamily="18" charset="0"/>
                </a:rPr>
                <a:t>種體檢項目一一列出相應證據的品質等級和推薦強度，單行本發行超過</a:t>
              </a:r>
              <a:r>
                <a:rPr lang="en-US" altLang="zh-TW" sz="1100" dirty="0">
                  <a:latin typeface="Times New Roman" pitchFamily="18" charset="0"/>
                  <a:cs typeface="Times New Roman" pitchFamily="18" charset="0"/>
                </a:rPr>
                <a:t>4 </a:t>
              </a:r>
              <a:r>
                <a:rPr lang="zh-TW" altLang="en-US" sz="1100" dirty="0">
                  <a:latin typeface="Times New Roman" pitchFamily="18" charset="0"/>
                  <a:cs typeface="Times New Roman" pitchFamily="18" charset="0"/>
                </a:rPr>
                <a:t>萬冊</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此後二十幾年幾乎所有分級標準都在此基礎上擴展和延伸，但該標準未將推薦意見與證據級別對應</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且未考慮：</a:t>
              </a:r>
              <a:r>
                <a:rPr lang="en-US" altLang="zh-TW" sz="1100" dirty="0">
                  <a:latin typeface="Times New Roman" pitchFamily="18" charset="0"/>
                  <a:cs typeface="Times New Roman" pitchFamily="18" charset="0"/>
                </a:rPr>
                <a:t>(1)</a:t>
              </a:r>
              <a:r>
                <a:rPr lang="zh-TW" altLang="en-US" sz="1100" dirty="0">
                  <a:latin typeface="Times New Roman" pitchFamily="18" charset="0"/>
                  <a:cs typeface="Times New Roman" pitchFamily="18" charset="0"/>
                </a:rPr>
                <a:t>、小樣本、低品質的 </a:t>
              </a:r>
              <a:r>
                <a:rPr lang="en-US" altLang="zh-TW" sz="1100" i="1" dirty="0">
                  <a:latin typeface="Times New Roman" pitchFamily="18" charset="0"/>
                  <a:cs typeface="Times New Roman" pitchFamily="18" charset="0"/>
                </a:rPr>
                <a:t>RCT </a:t>
              </a:r>
              <a:r>
                <a:rPr lang="zh-TW" altLang="en-US" sz="1100" dirty="0">
                  <a:latin typeface="Times New Roman" pitchFamily="18" charset="0"/>
                  <a:cs typeface="Times New Roman" pitchFamily="18" charset="0"/>
                </a:rPr>
                <a:t>是否也應屬於 </a:t>
              </a:r>
              <a:r>
                <a:rPr lang="en-US" altLang="zh-TW" sz="1100" dirty="0">
                  <a:latin typeface="Times New Roman" pitchFamily="18" charset="0"/>
                  <a:cs typeface="Times New Roman" pitchFamily="18" charset="0"/>
                </a:rPr>
                <a:t>I </a:t>
              </a:r>
              <a:r>
                <a:rPr lang="zh-TW" altLang="en-US" sz="1100" dirty="0">
                  <a:latin typeface="Times New Roman" pitchFamily="18" charset="0"/>
                  <a:cs typeface="Times New Roman" pitchFamily="18" charset="0"/>
                </a:rPr>
                <a:t>級證據，</a:t>
              </a:r>
              <a:r>
                <a:rPr lang="en-US" altLang="zh-TW" sz="1100" dirty="0">
                  <a:latin typeface="Times New Roman" pitchFamily="18" charset="0"/>
                  <a:cs typeface="Times New Roman" pitchFamily="18" charset="0"/>
                </a:rPr>
                <a:t>(2)</a:t>
              </a:r>
              <a:r>
                <a:rPr lang="zh-TW" altLang="en-US" sz="1100" dirty="0">
                  <a:latin typeface="Times New Roman" pitchFamily="18" charset="0"/>
                  <a:cs typeface="Times New Roman" pitchFamily="18" charset="0"/>
                </a:rPr>
                <a:t>、結果互相矛盾的 </a:t>
              </a:r>
              <a:r>
                <a:rPr lang="en-US" altLang="zh-TW" sz="1100" i="1" dirty="0">
                  <a:latin typeface="Times New Roman" pitchFamily="18" charset="0"/>
                  <a:cs typeface="Times New Roman" pitchFamily="18" charset="0"/>
                </a:rPr>
                <a:t>RCT </a:t>
              </a:r>
              <a:r>
                <a:rPr lang="zh-TW" altLang="en-US" sz="1100" dirty="0">
                  <a:latin typeface="Times New Roman" pitchFamily="18" charset="0"/>
                  <a:cs typeface="Times New Roman" pitchFamily="18" charset="0"/>
                </a:rPr>
                <a:t>是否仍然屬於 </a:t>
              </a:r>
              <a:r>
                <a:rPr lang="en-US" altLang="zh-TW" sz="1100" dirty="0">
                  <a:latin typeface="Times New Roman" pitchFamily="18" charset="0"/>
                  <a:cs typeface="Times New Roman" pitchFamily="18" charset="0"/>
                </a:rPr>
                <a:t>I </a:t>
              </a:r>
              <a:r>
                <a:rPr lang="zh-TW" altLang="en-US" sz="1100" dirty="0">
                  <a:latin typeface="Times New Roman" pitchFamily="18" charset="0"/>
                  <a:cs typeface="Times New Roman" pitchFamily="18" charset="0"/>
                </a:rPr>
                <a:t>級證據，</a:t>
              </a:r>
              <a:r>
                <a:rPr lang="en-US" altLang="zh-TW" sz="1100" dirty="0">
                  <a:latin typeface="Times New Roman" pitchFamily="18" charset="0"/>
                  <a:cs typeface="Times New Roman" pitchFamily="18" charset="0"/>
                </a:rPr>
                <a:t>(3)</a:t>
              </a:r>
              <a:r>
                <a:rPr lang="zh-TW" altLang="en-US" sz="1100" dirty="0">
                  <a:latin typeface="Times New Roman" pitchFamily="18" charset="0"/>
                  <a:cs typeface="Times New Roman" pitchFamily="18" charset="0"/>
                </a:rPr>
                <a:t>、高品質</a:t>
              </a:r>
              <a:r>
                <a:rPr lang="zh-CN" altLang="en-US" sz="1100" dirty="0">
                  <a:latin typeface="Times New Roman" pitchFamily="18" charset="0"/>
                  <a:cs typeface="Times New Roman" pitchFamily="18" charset="0"/>
                </a:rPr>
                <a:t>的</a:t>
              </a:r>
              <a:r>
                <a:rPr lang="zh-TW" altLang="en-US" sz="1100" dirty="0">
                  <a:latin typeface="Times New Roman" pitchFamily="18" charset="0"/>
                  <a:cs typeface="Times New Roman" pitchFamily="18" charset="0"/>
                </a:rPr>
                <a:t>觀察性研究是否仍屬於 </a:t>
              </a:r>
              <a:r>
                <a:rPr lang="en-US" altLang="zh-TW" sz="1100" dirty="0">
                  <a:latin typeface="Times New Roman" pitchFamily="18" charset="0"/>
                  <a:cs typeface="Times New Roman" pitchFamily="18" charset="0"/>
                </a:rPr>
                <a:t>II </a:t>
              </a:r>
              <a:r>
                <a:rPr lang="zh-TW" altLang="en-US" sz="1100" dirty="0">
                  <a:latin typeface="Times New Roman" pitchFamily="18" charset="0"/>
                  <a:cs typeface="Times New Roman" pitchFamily="18" charset="0"/>
                </a:rPr>
                <a:t>級證據；</a:t>
              </a:r>
            </a:p>
          </p:txBody>
        </p:sp>
        <p:sp>
          <p:nvSpPr>
            <p:cNvPr id="10" name="矩形 9"/>
            <p:cNvSpPr/>
            <p:nvPr/>
          </p:nvSpPr>
          <p:spPr>
            <a:xfrm>
              <a:off x="244425" y="1989987"/>
              <a:ext cx="11026956" cy="854080"/>
            </a:xfrm>
            <a:prstGeom prst="rect">
              <a:avLst/>
            </a:prstGeom>
          </p:spPr>
          <p:txBody>
            <a:bodyPr wrap="square">
              <a:spAutoFit/>
            </a:bodyPr>
            <a:lstStyle/>
            <a:p>
              <a:pPr>
                <a:lnSpc>
                  <a:spcPct val="150000"/>
                </a:lnSpc>
              </a:pPr>
              <a:r>
                <a:rPr lang="en-US" altLang="zh-TW" sz="1100" dirty="0">
                  <a:latin typeface="Times New Roman" pitchFamily="18" charset="0"/>
                  <a:cs typeface="Times New Roman" pitchFamily="18" charset="0"/>
                </a:rPr>
                <a:t>1986</a:t>
              </a:r>
              <a:r>
                <a:rPr lang="zh-TW" altLang="en-US" sz="1100" dirty="0">
                  <a:latin typeface="Times New Roman" pitchFamily="18" charset="0"/>
                  <a:cs typeface="Times New Roman" pitchFamily="18" charset="0"/>
                </a:rPr>
                <a:t>年，加拿大衛生部定期體檢特別工作組</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CTFPHE</a:t>
              </a:r>
              <a:r>
                <a:rPr lang="en-US" altLang="zh-TW" sz="10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成員之一</a:t>
              </a:r>
              <a:r>
                <a:rPr lang="zh-CN" altLang="en-US" sz="1100" dirty="0">
                  <a:latin typeface="Times New Roman" pitchFamily="18" charset="0"/>
                  <a:cs typeface="Times New Roman" pitchFamily="18" charset="0"/>
                </a:rPr>
                <a:t>的 </a:t>
              </a:r>
              <a:r>
                <a:rPr lang="en-US" altLang="zh-TW" sz="1000" i="1" dirty="0">
                  <a:latin typeface="Times New Roman" pitchFamily="18" charset="0"/>
                  <a:cs typeface="Times New Roman" pitchFamily="18" charset="0"/>
                </a:rPr>
                <a:t>David </a:t>
              </a:r>
              <a:r>
                <a:rPr lang="en-US" altLang="zh-TW" sz="1000" i="1" dirty="0" err="1">
                  <a:latin typeface="Times New Roman" pitchFamily="18" charset="0"/>
                  <a:cs typeface="Times New Roman" pitchFamily="18" charset="0"/>
                </a:rPr>
                <a:t>Sackett</a:t>
              </a:r>
              <a:r>
                <a:rPr lang="en-US" altLang="zh-TW" sz="1000" i="1"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針對</a:t>
              </a:r>
              <a:r>
                <a:rPr lang="en-US" altLang="zh-TW" sz="1100" dirty="0">
                  <a:latin typeface="Times New Roman" pitchFamily="18" charset="0"/>
                  <a:cs typeface="Times New Roman" pitchFamily="18" charset="0"/>
                </a:rPr>
                <a:t>1979 </a:t>
              </a:r>
              <a:r>
                <a:rPr lang="zh-TW" altLang="en-US" sz="1100" dirty="0">
                  <a:latin typeface="Times New Roman" pitchFamily="18" charset="0"/>
                  <a:cs typeface="Times New Roman" pitchFamily="18" charset="0"/>
                </a:rPr>
                <a:t>年標準的不足，撰文提出了證據的五分法，首次對 </a:t>
              </a:r>
              <a:r>
                <a:rPr lang="en-US" altLang="zh-TW" sz="1100" dirty="0">
                  <a:latin typeface="Times New Roman" pitchFamily="18" charset="0"/>
                  <a:cs typeface="Times New Roman" pitchFamily="18" charset="0"/>
                </a:rPr>
                <a:t>I </a:t>
              </a:r>
              <a:r>
                <a:rPr lang="zh-TW" altLang="en-US" sz="1100" dirty="0">
                  <a:latin typeface="Times New Roman" pitchFamily="18" charset="0"/>
                  <a:cs typeface="Times New Roman" pitchFamily="18" charset="0"/>
                </a:rPr>
                <a:t>級證據的 </a:t>
              </a:r>
              <a:r>
                <a:rPr lang="en-US" altLang="zh-TW" sz="1100" i="1" dirty="0">
                  <a:latin typeface="Times New Roman" pitchFamily="18" charset="0"/>
                  <a:cs typeface="Times New Roman" pitchFamily="18" charset="0"/>
                </a:rPr>
                <a:t>RCT </a:t>
              </a:r>
              <a:r>
                <a:rPr lang="zh-TW" altLang="en-US" sz="1100" dirty="0">
                  <a:latin typeface="Times New Roman" pitchFamily="18" charset="0"/>
                  <a:cs typeface="Times New Roman" pitchFamily="18" charset="0"/>
                </a:rPr>
                <a:t>定義了品質標準，即大樣本 </a:t>
              </a:r>
              <a:r>
                <a:rPr lang="en-US" altLang="zh-TW" sz="1100" i="1" dirty="0">
                  <a:latin typeface="Times New Roman" pitchFamily="18" charset="0"/>
                  <a:cs typeface="Times New Roman" pitchFamily="18" charset="0"/>
                </a:rPr>
                <a:t>RCT </a:t>
              </a:r>
              <a:r>
                <a:rPr lang="en-US" altLang="zh-TW" sz="1100" dirty="0">
                  <a:latin typeface="Times New Roman" pitchFamily="18" charset="0"/>
                  <a:cs typeface="Times New Roman" pitchFamily="18" charset="0"/>
                </a:rPr>
                <a:t>(I</a:t>
              </a:r>
              <a:r>
                <a:rPr lang="zh-CN" altLang="en-US" sz="1100" dirty="0">
                  <a:latin typeface="Times New Roman" pitchFamily="18" charset="0"/>
                  <a:cs typeface="Times New Roman" pitchFamily="18" charset="0"/>
                </a:rPr>
                <a:t>、</a:t>
              </a:r>
              <a:r>
                <a:rPr lang="en-US" altLang="zh-TW" sz="1100" dirty="0">
                  <a:latin typeface="Times New Roman" pitchFamily="18" charset="0"/>
                  <a:cs typeface="Times New Roman" pitchFamily="18" charset="0"/>
                </a:rPr>
                <a:t>II </a:t>
              </a:r>
              <a:r>
                <a:rPr lang="zh-TW" altLang="en-US" sz="1100" dirty="0">
                  <a:latin typeface="Times New Roman" pitchFamily="18" charset="0"/>
                  <a:cs typeface="Times New Roman" pitchFamily="18" charset="0"/>
                </a:rPr>
                <a:t>型錯誤都較低</a:t>
              </a:r>
              <a:r>
                <a:rPr lang="en-US" altLang="zh-TW"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優於小樣本 </a:t>
              </a:r>
              <a:r>
                <a:rPr lang="en-US" altLang="zh-TW" sz="1100" i="1" dirty="0">
                  <a:latin typeface="Times New Roman" pitchFamily="18" charset="0"/>
                  <a:cs typeface="Times New Roman" pitchFamily="18" charset="0"/>
                </a:rPr>
                <a:t>RCT</a:t>
              </a:r>
              <a:r>
                <a:rPr lang="en-US" altLang="zh-TW" sz="1100" dirty="0">
                  <a:latin typeface="Times New Roman" pitchFamily="18" charset="0"/>
                  <a:cs typeface="Times New Roman" pitchFamily="18" charset="0"/>
                </a:rPr>
                <a:t> (I</a:t>
              </a:r>
              <a:r>
                <a:rPr lang="zh-TW" altLang="en-US" sz="1100" dirty="0">
                  <a:latin typeface="Times New Roman" pitchFamily="18" charset="0"/>
                  <a:cs typeface="Times New Roman" pitchFamily="18" charset="0"/>
                </a:rPr>
                <a:t>、</a:t>
              </a:r>
              <a:r>
                <a:rPr lang="en-US" altLang="zh-TW" sz="1100" dirty="0">
                  <a:latin typeface="Times New Roman" pitchFamily="18" charset="0"/>
                  <a:cs typeface="Times New Roman" pitchFamily="18" charset="0"/>
                </a:rPr>
                <a:t>II </a:t>
              </a:r>
              <a:r>
                <a:rPr lang="zh-TW" altLang="en-US" sz="1100" dirty="0">
                  <a:latin typeface="Times New Roman" pitchFamily="18" charset="0"/>
                  <a:cs typeface="Times New Roman" pitchFamily="18" charset="0"/>
                </a:rPr>
                <a:t>型錯誤都較高</a:t>
              </a:r>
              <a:r>
                <a:rPr lang="en-US" altLang="zh-TW"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，且將證據品質與推薦強度的等級一一對應，後經 </a:t>
              </a:r>
              <a:r>
                <a:rPr lang="en-US" altLang="zh-TW" sz="1100" i="1" dirty="0">
                  <a:latin typeface="Times New Roman" pitchFamily="18" charset="0"/>
                  <a:cs typeface="Times New Roman" pitchFamily="18" charset="0"/>
                </a:rPr>
                <a:t>Gordon </a:t>
              </a:r>
              <a:r>
                <a:rPr lang="en-US" altLang="zh-TW" sz="1100" i="1" dirty="0" err="1">
                  <a:latin typeface="Times New Roman" pitchFamily="18" charset="0"/>
                  <a:cs typeface="Times New Roman" pitchFamily="18" charset="0"/>
                </a:rPr>
                <a:t>Guyatt</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及 </a:t>
              </a:r>
              <a:r>
                <a:rPr lang="en-US" altLang="zh-TW" sz="1100" i="1" dirty="0">
                  <a:latin typeface="Times New Roman" pitchFamily="18" charset="0"/>
                  <a:cs typeface="Times New Roman" pitchFamily="18" charset="0"/>
                </a:rPr>
                <a:t>Deborah Cook</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等分別於</a:t>
              </a:r>
              <a:r>
                <a:rPr lang="en-US" altLang="zh-TW" sz="1100" dirty="0">
                  <a:latin typeface="Times New Roman" pitchFamily="18" charset="0"/>
                  <a:cs typeface="Times New Roman" pitchFamily="18" charset="0"/>
                </a:rPr>
                <a:t>1992</a:t>
              </a:r>
              <a:r>
                <a:rPr lang="zh-TW" altLang="en-US" sz="1100" dirty="0">
                  <a:latin typeface="Times New Roman" pitchFamily="18" charset="0"/>
                  <a:cs typeface="Times New Roman" pitchFamily="18" charset="0"/>
                </a:rPr>
                <a:t>、</a:t>
              </a:r>
              <a:r>
                <a:rPr lang="en-US" altLang="zh-TW" sz="1100" dirty="0">
                  <a:latin typeface="Times New Roman" pitchFamily="18" charset="0"/>
                  <a:cs typeface="Times New Roman" pitchFamily="18" charset="0"/>
                </a:rPr>
                <a:t>1995</a:t>
              </a:r>
              <a:r>
                <a:rPr lang="zh-TW" altLang="en-US" sz="1100" dirty="0">
                  <a:latin typeface="Times New Roman" pitchFamily="18" charset="0"/>
                  <a:cs typeface="Times New Roman" pitchFamily="18" charset="0"/>
                </a:rPr>
                <a:t>、</a:t>
              </a:r>
              <a:r>
                <a:rPr lang="en-US" altLang="zh-TW" sz="1100" dirty="0">
                  <a:latin typeface="Times New Roman" pitchFamily="18" charset="0"/>
                  <a:cs typeface="Times New Roman" pitchFamily="18" charset="0"/>
                </a:rPr>
                <a:t>1998</a:t>
              </a:r>
              <a:r>
                <a:rPr lang="zh-TW" altLang="en-US" sz="1100" dirty="0">
                  <a:latin typeface="Times New Roman" pitchFamily="18" charset="0"/>
                  <a:cs typeface="Times New Roman" pitchFamily="18" charset="0"/>
                </a:rPr>
                <a:t>、</a:t>
              </a:r>
              <a:r>
                <a:rPr lang="en-US" altLang="zh-TW" sz="1100" dirty="0">
                  <a:latin typeface="Times New Roman" pitchFamily="18" charset="0"/>
                  <a:cs typeface="Times New Roman" pitchFamily="18" charset="0"/>
                </a:rPr>
                <a:t>2001</a:t>
              </a:r>
              <a:r>
                <a:rPr lang="zh-TW" altLang="en-US" sz="1100" dirty="0">
                  <a:latin typeface="Times New Roman" pitchFamily="18" charset="0"/>
                  <a:cs typeface="Times New Roman" pitchFamily="18" charset="0"/>
                </a:rPr>
                <a:t>和</a:t>
              </a:r>
              <a:r>
                <a:rPr lang="en-US" altLang="zh-TW" sz="1100" dirty="0">
                  <a:latin typeface="Times New Roman" pitchFamily="18" charset="0"/>
                  <a:cs typeface="Times New Roman" pitchFamily="18" charset="0"/>
                </a:rPr>
                <a:t>2006</a:t>
              </a:r>
              <a:r>
                <a:rPr lang="zh-TW" altLang="en-US" sz="1100" dirty="0">
                  <a:latin typeface="Times New Roman" pitchFamily="18" charset="0"/>
                  <a:cs typeface="Times New Roman" pitchFamily="18" charset="0"/>
                </a:rPr>
                <a:t>年不斷完善，成為一套完整獨立的系統用以指導美國胸科醫師學會</a:t>
              </a:r>
              <a:r>
                <a:rPr lang="en-US" altLang="zh-TW" sz="1100" dirty="0">
                  <a:latin typeface="Times New Roman" pitchFamily="18" charset="0"/>
                  <a:cs typeface="Times New Roman" pitchFamily="18" charset="0"/>
                </a:rPr>
                <a:t>(</a:t>
              </a:r>
              <a:r>
                <a:rPr lang="en-US" altLang="zh-TW" sz="1100" i="1" dirty="0">
                  <a:latin typeface="Times New Roman" pitchFamily="18" charset="0"/>
                  <a:cs typeface="Times New Roman" pitchFamily="18" charset="0"/>
                </a:rPr>
                <a:t>The American College of Chest </a:t>
              </a:r>
              <a:r>
                <a:rPr lang="en-US" altLang="zh-TW" sz="1100" i="1" dirty="0" err="1">
                  <a:latin typeface="Times New Roman" pitchFamily="18" charset="0"/>
                  <a:cs typeface="Times New Roman" pitchFamily="18" charset="0"/>
                </a:rPr>
                <a:t>Physicians</a:t>
              </a:r>
              <a:r>
                <a:rPr lang="en-US" altLang="zh-TW" sz="1100" dirty="0" err="1">
                  <a:latin typeface="Times New Roman" pitchFamily="18" charset="0"/>
                  <a:cs typeface="Times New Roman" pitchFamily="18" charset="0"/>
                </a:rPr>
                <a:t>,</a:t>
              </a:r>
              <a:r>
                <a:rPr lang="en-US" altLang="zh-TW" sz="1100" i="1" dirty="0" err="1">
                  <a:latin typeface="Times New Roman" pitchFamily="18" charset="0"/>
                  <a:cs typeface="Times New Roman" pitchFamily="18" charset="0"/>
                </a:rPr>
                <a:t>ACCP</a:t>
              </a:r>
              <a:r>
                <a:rPr lang="en-US" altLang="zh-TW"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抗血栓藥物的使用；</a:t>
              </a:r>
            </a:p>
          </p:txBody>
        </p:sp>
        <p:sp>
          <p:nvSpPr>
            <p:cNvPr id="11" name="矩形 10"/>
            <p:cNvSpPr/>
            <p:nvPr/>
          </p:nvSpPr>
          <p:spPr>
            <a:xfrm>
              <a:off x="244425" y="2816074"/>
              <a:ext cx="11026956" cy="854080"/>
            </a:xfrm>
            <a:prstGeom prst="rect">
              <a:avLst/>
            </a:prstGeom>
          </p:spPr>
          <p:txBody>
            <a:bodyPr wrap="square">
              <a:spAutoFit/>
            </a:bodyPr>
            <a:lstStyle/>
            <a:p>
              <a:pPr>
                <a:lnSpc>
                  <a:spcPct val="150000"/>
                </a:lnSpc>
              </a:pPr>
              <a:r>
                <a:rPr lang="en-US" altLang="zh-TW" sz="1100" dirty="0">
                  <a:latin typeface="Times New Roman" pitchFamily="18" charset="0"/>
                  <a:cs typeface="Times New Roman" pitchFamily="18" charset="0"/>
                </a:rPr>
                <a:t>1998</a:t>
              </a:r>
              <a:r>
                <a:rPr lang="zh-TW" altLang="en-US" sz="1100" dirty="0">
                  <a:latin typeface="Times New Roman" pitchFamily="18" charset="0"/>
                  <a:cs typeface="Times New Roman" pitchFamily="18" charset="0"/>
                </a:rPr>
                <a:t>年，</a:t>
              </a:r>
              <a:r>
                <a:rPr lang="en-US" altLang="zh-TW" sz="1100" i="1" dirty="0">
                  <a:latin typeface="Times New Roman" pitchFamily="18" charset="0"/>
                  <a:cs typeface="Times New Roman" pitchFamily="18" charset="0"/>
                </a:rPr>
                <a:t>Bob Phillips</a:t>
              </a:r>
              <a:r>
                <a:rPr lang="zh-TW" altLang="en-US" sz="1100" dirty="0">
                  <a:latin typeface="Times New Roman" pitchFamily="18" charset="0"/>
                  <a:cs typeface="Times New Roman" pitchFamily="18" charset="0"/>
                </a:rPr>
                <a:t>、</a:t>
              </a:r>
              <a:r>
                <a:rPr lang="en-US" altLang="zh-TW" sz="1100" i="1" dirty="0">
                  <a:latin typeface="Times New Roman" pitchFamily="18" charset="0"/>
                  <a:cs typeface="Times New Roman" pitchFamily="18" charset="0"/>
                </a:rPr>
                <a:t>Chris Ball</a:t>
              </a:r>
              <a:r>
                <a:rPr lang="zh-TW" altLang="en-US" sz="1100" dirty="0">
                  <a:latin typeface="Times New Roman" pitchFamily="18" charset="0"/>
                  <a:cs typeface="Times New Roman" pitchFamily="18" charset="0"/>
                </a:rPr>
                <a:t>、</a:t>
              </a:r>
              <a:r>
                <a:rPr lang="en-US" altLang="zh-TW" sz="1100" i="1" dirty="0">
                  <a:latin typeface="Times New Roman" pitchFamily="18" charset="0"/>
                  <a:cs typeface="Times New Roman" pitchFamily="18" charset="0"/>
                </a:rPr>
                <a:t>David </a:t>
              </a:r>
              <a:r>
                <a:rPr lang="en-US" altLang="zh-TW" sz="1100" i="1" dirty="0" err="1">
                  <a:latin typeface="Times New Roman" pitchFamily="18" charset="0"/>
                  <a:cs typeface="Times New Roman" pitchFamily="18" charset="0"/>
                </a:rPr>
                <a:t>Sackett</a:t>
              </a:r>
              <a:r>
                <a:rPr lang="en-US" altLang="zh-TW" sz="1100" i="1"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等臨床流行病學和循證醫學專家共同制定了證據分</a:t>
              </a:r>
              <a:r>
                <a:rPr lang="zh-CN" altLang="en-US" sz="1100" dirty="0">
                  <a:latin typeface="Times New Roman" pitchFamily="18" charset="0"/>
                  <a:cs typeface="Times New Roman" pitchFamily="18" charset="0"/>
                </a:rPr>
                <a:t>和推薦強度</a:t>
              </a:r>
              <a:r>
                <a:rPr lang="zh-TW" altLang="en-US" sz="1100" dirty="0">
                  <a:latin typeface="Times New Roman" pitchFamily="18" charset="0"/>
                  <a:cs typeface="Times New Roman" pitchFamily="18" charset="0"/>
                </a:rPr>
                <a:t>級的新標準，並於</a:t>
              </a:r>
              <a:r>
                <a:rPr lang="en-US" altLang="zh-TW" sz="1100" dirty="0">
                  <a:latin typeface="Times New Roman" pitchFamily="18" charset="0"/>
                  <a:cs typeface="Times New Roman" pitchFamily="18" charset="0"/>
                </a:rPr>
                <a:t>2001</a:t>
              </a:r>
              <a:r>
                <a:rPr lang="zh-TW" altLang="en-US" sz="1100" dirty="0">
                  <a:latin typeface="Times New Roman" pitchFamily="18" charset="0"/>
                  <a:cs typeface="Times New Roman" pitchFamily="18" charset="0"/>
                </a:rPr>
                <a:t>年</a:t>
              </a:r>
              <a:r>
                <a:rPr lang="en-US" altLang="zh-TW" sz="1100" dirty="0">
                  <a:latin typeface="Times New Roman" pitchFamily="18" charset="0"/>
                  <a:cs typeface="Times New Roman" pitchFamily="18" charset="0"/>
                </a:rPr>
                <a:t>5</a:t>
              </a:r>
              <a:r>
                <a:rPr lang="zh-TW" altLang="en-US" sz="1100" dirty="0">
                  <a:latin typeface="Times New Roman" pitchFamily="18" charset="0"/>
                  <a:cs typeface="Times New Roman" pitchFamily="18" charset="0"/>
                </a:rPr>
                <a:t>月正式發表在英國牛津循證醫學中心的網站上，該標準首次在證據分級的基礎上提出了分類概念，涉及治療、預防、病因、危害、預後、診斷、經濟學分析等七個方面，成為循證醫學教學和循證臨床實踐中公認的經典，也是循證教科書和循證期刊使用最廣泛的標準；</a:t>
              </a:r>
            </a:p>
          </p:txBody>
        </p:sp>
        <p:sp>
          <p:nvSpPr>
            <p:cNvPr id="13" name="矩形 12"/>
            <p:cNvSpPr/>
            <p:nvPr/>
          </p:nvSpPr>
          <p:spPr>
            <a:xfrm>
              <a:off x="244425" y="3632829"/>
              <a:ext cx="11026957" cy="1361911"/>
            </a:xfrm>
            <a:prstGeom prst="rect">
              <a:avLst/>
            </a:prstGeom>
          </p:spPr>
          <p:txBody>
            <a:bodyPr wrap="square">
              <a:spAutoFit/>
            </a:bodyPr>
            <a:lstStyle/>
            <a:p>
              <a:pPr>
                <a:lnSpc>
                  <a:spcPct val="150000"/>
                </a:lnSpc>
              </a:pPr>
              <a:r>
                <a:rPr lang="en-US" altLang="zh-TW" sz="1100" dirty="0">
                  <a:latin typeface="Times New Roman" pitchFamily="18" charset="0"/>
                  <a:cs typeface="Times New Roman" pitchFamily="18" charset="0"/>
                </a:rPr>
                <a:t>2000</a:t>
              </a:r>
              <a:r>
                <a:rPr lang="zh-TW" altLang="en-US" sz="1100" dirty="0">
                  <a:latin typeface="Times New Roman" pitchFamily="18" charset="0"/>
                  <a:cs typeface="Times New Roman" pitchFamily="18" charset="0"/>
                </a:rPr>
                <a:t>年，針對現存證據分級與推薦意見標準的不足，包括 </a:t>
              </a:r>
              <a:r>
                <a:rPr lang="en-US" altLang="zh-TW" sz="1100" i="1" dirty="0">
                  <a:latin typeface="Times New Roman" pitchFamily="18" charset="0"/>
                  <a:cs typeface="Times New Roman" pitchFamily="18" charset="0"/>
                </a:rPr>
                <a:t>WHO</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在內</a:t>
              </a:r>
              <a:r>
                <a:rPr lang="en-US" altLang="zh-TW" sz="1100" dirty="0">
                  <a:latin typeface="Times New Roman" pitchFamily="18" charset="0"/>
                  <a:cs typeface="Times New Roman" pitchFamily="18" charset="0"/>
                </a:rPr>
                <a:t>19</a:t>
              </a:r>
              <a:r>
                <a:rPr lang="zh-TW" altLang="en-US" sz="1100" dirty="0">
                  <a:latin typeface="Times New Roman" pitchFamily="18" charset="0"/>
                  <a:cs typeface="Times New Roman" pitchFamily="18" charset="0"/>
                </a:rPr>
                <a:t>個國家和組織共同成立了</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推薦等級的評估、制定與評價」</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The Grades of Recommendation</a:t>
              </a:r>
              <a:r>
                <a:rPr lang="zh-TW" altLang="en-US" sz="1000" i="1"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Assessment</a:t>
              </a:r>
              <a:r>
                <a:rPr lang="zh-TW" altLang="en-US" sz="1000" i="1"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Development and </a:t>
              </a:r>
              <a:r>
                <a:rPr lang="en-US" altLang="zh-TW" sz="1000" i="1" dirty="0" err="1">
                  <a:latin typeface="Times New Roman" pitchFamily="18" charset="0"/>
                  <a:cs typeface="Times New Roman" pitchFamily="18" charset="0"/>
                </a:rPr>
                <a:t>Evaluation</a:t>
              </a:r>
              <a:r>
                <a:rPr lang="en-US" altLang="zh-TW" sz="1000" dirty="0" err="1">
                  <a:latin typeface="Times New Roman" pitchFamily="18" charset="0"/>
                  <a:cs typeface="Times New Roman" pitchFamily="18" charset="0"/>
                </a:rPr>
                <a:t>,</a:t>
              </a:r>
              <a:r>
                <a:rPr lang="en-US" altLang="zh-TW" sz="1000" i="1" dirty="0" err="1">
                  <a:latin typeface="Times New Roman" pitchFamily="18" charset="0"/>
                  <a:cs typeface="Times New Roman" pitchFamily="18" charset="0"/>
                </a:rPr>
                <a:t>GRADE</a:t>
              </a:r>
              <a:r>
                <a:rPr lang="en-US" altLang="zh-TW" sz="10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工作組，協作制定出國際統一的證據</a:t>
              </a:r>
              <a:r>
                <a:rPr lang="zh-CN" altLang="en-US" sz="1100" dirty="0">
                  <a:latin typeface="Times New Roman" pitchFamily="18" charset="0"/>
                  <a:cs typeface="Times New Roman" pitchFamily="18" charset="0"/>
                </a:rPr>
                <a:t>品質</a:t>
              </a:r>
              <a:r>
                <a:rPr lang="zh-TW" altLang="en-US" sz="1100" dirty="0">
                  <a:latin typeface="Times New Roman" pitchFamily="18" charset="0"/>
                  <a:cs typeface="Times New Roman" pitchFamily="18" charset="0"/>
                </a:rPr>
                <a:t>分級和推薦強度標準，並於</a:t>
              </a:r>
              <a:r>
                <a:rPr lang="en-US" altLang="zh-TW" sz="1100" dirty="0">
                  <a:latin typeface="Times New Roman" pitchFamily="18" charset="0"/>
                  <a:cs typeface="Times New Roman" pitchFamily="18" charset="0"/>
                </a:rPr>
                <a:t>2004</a:t>
              </a:r>
              <a:r>
                <a:rPr lang="zh-TW" altLang="en-US" sz="1100" dirty="0">
                  <a:latin typeface="Times New Roman" pitchFamily="18" charset="0"/>
                  <a:cs typeface="Times New Roman" pitchFamily="18" charset="0"/>
                </a:rPr>
                <a:t>年在英國醫學會期刊</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BMJ</a:t>
              </a:r>
              <a:r>
                <a:rPr lang="en-US" altLang="zh-TW" sz="10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上轉載</a:t>
              </a:r>
              <a:r>
                <a:rPr lang="zh-TW" altLang="en-US" sz="1100" dirty="0">
                  <a:latin typeface="Times New Roman" pitchFamily="18" charset="0"/>
                  <a:cs typeface="Times New Roman" pitchFamily="18" charset="0"/>
                </a:rPr>
                <a:t>，該標準明確定義了證據品質和推薦強度，並且該標準統一使用「級別</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grade</a:t>
              </a:r>
              <a:r>
                <a:rPr lang="en-US" altLang="zh-TW" sz="10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」代替「證據水準</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levels of evidence</a:t>
              </a:r>
              <a:r>
                <a:rPr lang="en-US" altLang="zh-TW" sz="10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」，突破了過去主要從研究設計角度考慮證據品質的局限性，</a:t>
              </a:r>
              <a:r>
                <a:rPr lang="zh-CN" altLang="en-US" sz="1100" dirty="0">
                  <a:latin typeface="Times New Roman" pitchFamily="18" charset="0"/>
                  <a:cs typeface="Times New Roman" pitchFamily="18" charset="0"/>
                </a:rPr>
                <a:t>改為</a:t>
              </a:r>
              <a:r>
                <a:rPr lang="zh-TW" altLang="en-US" sz="1100" dirty="0">
                  <a:latin typeface="Times New Roman" pitchFamily="18" charset="0"/>
                  <a:cs typeface="Times New Roman" pitchFamily="18" charset="0"/>
                </a:rPr>
                <a:t>綜合考慮研究設計、研究品質、研究結果的一致性和證據的直接性，從使用者而非研究者角度制定標準，將推薦意見根據當前可得證據的</a:t>
              </a:r>
              <a:r>
                <a:rPr lang="en-US" altLang="zh-TW" sz="1100" dirty="0">
                  <a:latin typeface="Times New Roman" pitchFamily="18" charset="0"/>
                  <a:cs typeface="Times New Roman" pitchFamily="18" charset="0"/>
                </a:rPr>
                <a:t>3 </a:t>
              </a:r>
              <a:r>
                <a:rPr lang="zh-TW" altLang="en-US" sz="1100" dirty="0">
                  <a:latin typeface="Times New Roman" pitchFamily="18" charset="0"/>
                  <a:cs typeface="Times New Roman" pitchFamily="18" charset="0"/>
                </a:rPr>
                <a:t>種結論（肯定，否定，不確定）簡化為強弱兩級，該標準代表了當前對研究證據進行分級的國際最高水準，包括 </a:t>
              </a:r>
              <a:r>
                <a:rPr lang="en-US" altLang="zh-TW" sz="1100" i="1" dirty="0">
                  <a:latin typeface="Times New Roman" pitchFamily="18" charset="0"/>
                  <a:cs typeface="Times New Roman" pitchFamily="18" charset="0"/>
                </a:rPr>
                <a:t>WHO </a:t>
              </a:r>
              <a:r>
                <a:rPr lang="zh-TW" altLang="en-US" sz="1100" dirty="0">
                  <a:latin typeface="Times New Roman" pitchFamily="18" charset="0"/>
                  <a:cs typeface="Times New Roman" pitchFamily="18" charset="0"/>
                </a:rPr>
                <a:t>和科克倫協作網在內的</a:t>
              </a:r>
              <a:r>
                <a:rPr lang="en-US" altLang="zh-TW" sz="1100" dirty="0">
                  <a:latin typeface="Times New Roman" pitchFamily="18" charset="0"/>
                  <a:cs typeface="Times New Roman" pitchFamily="18" charset="0"/>
                </a:rPr>
                <a:t>28</a:t>
              </a:r>
              <a:r>
                <a:rPr lang="zh-TW" altLang="en-US" sz="1100" dirty="0">
                  <a:latin typeface="Times New Roman" pitchFamily="18" charset="0"/>
                  <a:cs typeface="Times New Roman" pitchFamily="18" charset="0"/>
                </a:rPr>
                <a:t>個國際組織協會已採納 </a:t>
              </a:r>
              <a:r>
                <a:rPr lang="en-US" altLang="zh-TW" sz="1100" i="1" dirty="0">
                  <a:latin typeface="Times New Roman" pitchFamily="18" charset="0"/>
                  <a:cs typeface="Times New Roman" pitchFamily="18" charset="0"/>
                </a:rPr>
                <a:t>GRADE </a:t>
              </a:r>
              <a:r>
                <a:rPr lang="zh-TW" altLang="en-US" sz="1100" dirty="0">
                  <a:latin typeface="Times New Roman" pitchFamily="18" charset="0"/>
                  <a:cs typeface="Times New Roman" pitchFamily="18" charset="0"/>
                </a:rPr>
                <a:t>標準，成為證據發展史上的里程碑事件；</a:t>
              </a:r>
            </a:p>
          </p:txBody>
        </p:sp>
        <p:sp>
          <p:nvSpPr>
            <p:cNvPr id="14" name="矩形 13"/>
            <p:cNvSpPr/>
            <p:nvPr/>
          </p:nvSpPr>
          <p:spPr>
            <a:xfrm>
              <a:off x="244425" y="4957416"/>
              <a:ext cx="11026957" cy="346249"/>
            </a:xfrm>
            <a:prstGeom prst="rect">
              <a:avLst/>
            </a:prstGeom>
          </p:spPr>
          <p:txBody>
            <a:bodyPr wrap="square">
              <a:spAutoFit/>
            </a:bodyPr>
            <a:lstStyle/>
            <a:p>
              <a:pPr>
                <a:lnSpc>
                  <a:spcPct val="150000"/>
                </a:lnSpc>
              </a:pPr>
              <a:r>
                <a:rPr lang="en-US" altLang="zh-TW" sz="1100" dirty="0">
                  <a:latin typeface="Times New Roman" pitchFamily="18" charset="0"/>
                  <a:cs typeface="Times New Roman" pitchFamily="18" charset="0"/>
                </a:rPr>
                <a:t>2001</a:t>
              </a:r>
              <a:r>
                <a:rPr lang="zh-TW" altLang="en-US" sz="1100" dirty="0">
                  <a:latin typeface="Times New Roman" pitchFamily="18" charset="0"/>
                  <a:cs typeface="Times New Roman" pitchFamily="18" charset="0"/>
                </a:rPr>
                <a:t>年，美國紐約州立大學州醫學中心推出證據金字塔，首次將動物研究和體外研究納入證據分級系統，拓展了證據範疇；</a:t>
              </a:r>
            </a:p>
          </p:txBody>
        </p:sp>
        <p:sp>
          <p:nvSpPr>
            <p:cNvPr id="15" name="矩形 14"/>
            <p:cNvSpPr/>
            <p:nvPr/>
          </p:nvSpPr>
          <p:spPr>
            <a:xfrm>
              <a:off x="244425" y="5266341"/>
              <a:ext cx="11026958" cy="346249"/>
            </a:xfrm>
            <a:prstGeom prst="rect">
              <a:avLst/>
            </a:prstGeom>
          </p:spPr>
          <p:txBody>
            <a:bodyPr wrap="square">
              <a:spAutoFit/>
            </a:bodyPr>
            <a:lstStyle/>
            <a:p>
              <a:pPr>
                <a:lnSpc>
                  <a:spcPct val="150000"/>
                </a:lnSpc>
              </a:pPr>
              <a:r>
                <a:rPr lang="en-US" altLang="zh-TW" sz="1100" dirty="0">
                  <a:latin typeface="Times New Roman" pitchFamily="18" charset="0"/>
                  <a:cs typeface="Times New Roman" pitchFamily="18" charset="0"/>
                </a:rPr>
                <a:t>2005</a:t>
              </a:r>
              <a:r>
                <a:rPr lang="zh-TW" altLang="en-US" sz="1100" dirty="0">
                  <a:latin typeface="Times New Roman" pitchFamily="18" charset="0"/>
                  <a:cs typeface="Times New Roman" pitchFamily="18" charset="0"/>
                </a:rPr>
                <a:t>年，</a:t>
              </a:r>
              <a:r>
                <a:rPr lang="en-US" altLang="zh-TW" sz="1100" i="1" dirty="0">
                  <a:latin typeface="Times New Roman" pitchFamily="18" charset="0"/>
                  <a:cs typeface="Times New Roman" pitchFamily="18" charset="0"/>
                </a:rPr>
                <a:t>Aragon</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等借鑒循證醫學方法，將證據分級的概念引入獸醫外科研究，對獸醫外科研究證據進行分級，將證據分類分級理念引向基礎研究方面；</a:t>
              </a:r>
            </a:p>
          </p:txBody>
        </p:sp>
        <p:sp>
          <p:nvSpPr>
            <p:cNvPr id="17" name="矩形 16"/>
            <p:cNvSpPr/>
            <p:nvPr/>
          </p:nvSpPr>
          <p:spPr>
            <a:xfrm>
              <a:off x="244425" y="5575266"/>
              <a:ext cx="11026958" cy="346249"/>
            </a:xfrm>
            <a:prstGeom prst="rect">
              <a:avLst/>
            </a:prstGeom>
          </p:spPr>
          <p:txBody>
            <a:bodyPr wrap="square">
              <a:spAutoFit/>
            </a:bodyPr>
            <a:lstStyle/>
            <a:p>
              <a:pPr>
                <a:lnSpc>
                  <a:spcPct val="150000"/>
                </a:lnSpc>
              </a:pPr>
              <a:r>
                <a:rPr lang="en-US" altLang="zh-CN" sz="1100" dirty="0">
                  <a:latin typeface="Times New Roman" pitchFamily="18" charset="0"/>
                  <a:cs typeface="Times New Roman" pitchFamily="18" charset="0"/>
                </a:rPr>
                <a:t>2011</a:t>
              </a:r>
              <a:r>
                <a:rPr lang="zh-CN" altLang="en-US" sz="1100" dirty="0">
                  <a:latin typeface="Times New Roman" pitchFamily="18" charset="0"/>
                  <a:cs typeface="Times New Roman" pitchFamily="18" charset="0"/>
                </a:rPr>
                <a:t>年</a:t>
              </a:r>
              <a:r>
                <a:rPr lang="en-US" altLang="zh-CN" sz="1100" dirty="0">
                  <a:latin typeface="Times New Roman" pitchFamily="18" charset="0"/>
                  <a:cs typeface="Times New Roman" pitchFamily="18" charset="0"/>
                </a:rPr>
                <a:t>9</a:t>
              </a:r>
              <a:r>
                <a:rPr lang="zh-CN" altLang="en-US" sz="1100" dirty="0">
                  <a:latin typeface="Times New Roman" pitchFamily="18" charset="0"/>
                  <a:cs typeface="Times New Roman" pitchFamily="18" charset="0"/>
                </a:rPr>
                <a:t>月</a:t>
              </a:r>
              <a:r>
                <a:rPr lang="en-US" altLang="zh-CN" sz="1100" dirty="0">
                  <a:latin typeface="Times New Roman" pitchFamily="18" charset="0"/>
                  <a:cs typeface="Times New Roman" pitchFamily="18" charset="0"/>
                </a:rPr>
                <a:t>24</a:t>
              </a:r>
              <a:r>
                <a:rPr lang="zh-CN" altLang="en-US" sz="1100" dirty="0">
                  <a:latin typeface="Times New Roman" pitchFamily="18" charset="0"/>
                  <a:cs typeface="Times New Roman" pitchFamily="18" charset="0"/>
                </a:rPr>
                <a:t>，</a:t>
              </a:r>
              <a:r>
                <a:rPr lang="en-US" altLang="zh-CN" sz="1100" dirty="0">
                  <a:latin typeface="Times New Roman" pitchFamily="18" charset="0"/>
                  <a:cs typeface="Times New Roman" pitchFamily="18" charset="0"/>
                </a:rPr>
                <a:t>GRADE</a:t>
              </a:r>
              <a:r>
                <a:rPr lang="zh-CN" altLang="en-US" sz="1100" dirty="0">
                  <a:latin typeface="Times New Roman" pitchFamily="18" charset="0"/>
                  <a:cs typeface="Times New Roman" pitchFamily="18" charset="0"/>
                </a:rPr>
                <a:t>工作組中國中心在蘭州大學基礎醫學院揭牌成立；</a:t>
              </a:r>
              <a:endParaRPr lang="zh-TW" altLang="en-US" sz="1100" dirty="0">
                <a:latin typeface="Times New Roman" pitchFamily="18" charset="0"/>
                <a:cs typeface="Times New Roman" pitchFamily="18" charset="0"/>
              </a:endParaRPr>
            </a:p>
          </p:txBody>
        </p:sp>
      </p:grpSp>
    </p:spTree>
    <p:extLst>
      <p:ext uri="{BB962C8B-B14F-4D97-AF65-F5344CB8AC3E}">
        <p14:creationId xmlns:p14="http://schemas.microsoft.com/office/powerpoint/2010/main" val="3623994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23727" y="29696"/>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TW" altLang="en-US" sz="1500" dirty="0">
                <a:ea typeface="楷体_GB2312" pitchFamily="49" charset="-122"/>
              </a:rPr>
              <a:t>臨床證據推薦與質量分級</a:t>
            </a:r>
            <a:endParaRPr lang="zh-CN" altLang="en-US" sz="1500" dirty="0">
              <a:ea typeface="楷体_GB2312" pitchFamily="49" charset="-122"/>
            </a:endParaRPr>
          </a:p>
        </p:txBody>
      </p:sp>
      <p:sp>
        <p:nvSpPr>
          <p:cNvPr id="9" name="矩形 3"/>
          <p:cNvSpPr>
            <a:spLocks noChangeArrowheads="1"/>
          </p:cNvSpPr>
          <p:nvPr/>
        </p:nvSpPr>
        <p:spPr bwMode="auto">
          <a:xfrm>
            <a:off x="27667" y="209210"/>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200" dirty="0"/>
              <a:t>臨床</a:t>
            </a:r>
            <a:r>
              <a:rPr lang="zh-TW" altLang="en-US" sz="1200" dirty="0"/>
              <a:t>證據質量</a:t>
            </a:r>
            <a:r>
              <a:rPr lang="zh-CN" altLang="en-US" sz="1200" dirty="0"/>
              <a:t>與</a:t>
            </a:r>
            <a:r>
              <a:rPr lang="zh-TW" altLang="en-US" sz="1200" dirty="0"/>
              <a:t>推薦強</a:t>
            </a:r>
            <a:r>
              <a:rPr lang="zh-CN" altLang="en-US" sz="1200" dirty="0"/>
              <a:t>度</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en-US" altLang="zh-CN" sz="900" i="1" dirty="0">
                <a:solidFill>
                  <a:srgbClr val="000000"/>
                </a:solidFill>
                <a:latin typeface="Times New Roman" pitchFamily="18" charset="0"/>
                <a:cs typeface="Times New Roman" pitchFamily="18" charset="0"/>
              </a:rPr>
              <a:t>The</a:t>
            </a:r>
            <a:r>
              <a:rPr lang="en-US" altLang="zh-CN" sz="900" dirty="0">
                <a:solidFill>
                  <a:srgbClr val="000000"/>
                </a:solidFill>
                <a:latin typeface="Times New Roman" pitchFamily="18" charset="0"/>
                <a:cs typeface="Times New Roman" pitchFamily="18" charset="0"/>
              </a:rPr>
              <a:t> </a:t>
            </a:r>
            <a:r>
              <a:rPr lang="en-US" altLang="zh-TW" sz="900" i="1" dirty="0">
                <a:solidFill>
                  <a:srgbClr val="000000"/>
                </a:solidFill>
                <a:latin typeface="Times New Roman" pitchFamily="18" charset="0"/>
                <a:cs typeface="Times New Roman" pitchFamily="18" charset="0"/>
              </a:rPr>
              <a:t>Grades of Recommendation</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Assessment</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Development and </a:t>
            </a:r>
            <a:r>
              <a:rPr lang="en-US" altLang="zh-TW" sz="900" i="1" dirty="0" err="1">
                <a:solidFill>
                  <a:srgbClr val="000000"/>
                </a:solidFill>
                <a:latin typeface="Times New Roman" pitchFamily="18" charset="0"/>
                <a:cs typeface="Times New Roman" pitchFamily="18" charset="0"/>
              </a:rPr>
              <a:t>Evaluation</a:t>
            </a:r>
            <a:r>
              <a:rPr lang="en-US" altLang="zh-TW" sz="900" dirty="0" err="1">
                <a:solidFill>
                  <a:srgbClr val="000000"/>
                </a:solidFill>
                <a:latin typeface="Times New Roman" pitchFamily="18" charset="0"/>
                <a:cs typeface="Times New Roman" pitchFamily="18" charset="0"/>
              </a:rPr>
              <a:t>,</a:t>
            </a:r>
            <a:r>
              <a:rPr lang="en-US" altLang="zh-TW" sz="900" i="1" dirty="0" err="1">
                <a:solidFill>
                  <a:srgbClr val="000000"/>
                </a:solidFill>
                <a:latin typeface="Times New Roman" pitchFamily="18" charset="0"/>
                <a:cs typeface="Times New Roman" pitchFamily="18" charset="0"/>
              </a:rPr>
              <a:t>GRADE</a:t>
            </a:r>
            <a:r>
              <a:rPr lang="en-US" altLang="zh-TW"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系統 </a:t>
            </a:r>
            <a:r>
              <a:rPr lang="en-US" altLang="zh-CN" sz="900" dirty="0">
                <a:solidFill>
                  <a:srgbClr val="000000"/>
                </a:solidFill>
                <a:latin typeface="Times New Roman" pitchFamily="18" charset="0"/>
                <a:cs typeface="Times New Roman" pitchFamily="18" charset="0"/>
              </a:rPr>
              <a:t>- </a:t>
            </a:r>
            <a:r>
              <a:rPr lang="zh-TW" altLang="en-US" sz="900" dirty="0">
                <a:solidFill>
                  <a:srgbClr val="000000"/>
                </a:solidFill>
                <a:latin typeface="Times New Roman" pitchFamily="18" charset="0"/>
                <a:cs typeface="Times New Roman" pitchFamily="18" charset="0"/>
              </a:rPr>
              <a:t>證據質量</a:t>
            </a:r>
            <a:r>
              <a:rPr lang="zh-CN" altLang="en-US" sz="900" dirty="0">
                <a:solidFill>
                  <a:srgbClr val="000000"/>
                </a:solidFill>
                <a:latin typeface="Times New Roman" pitchFamily="18" charset="0"/>
                <a:cs typeface="Times New Roman" pitchFamily="18" charset="0"/>
              </a:rPr>
              <a:t>降升級 ；</a:t>
            </a:r>
            <a:endParaRPr lang="zh-CN" altLang="en-US" sz="1300" dirty="0">
              <a:solidFill>
                <a:srgbClr val="000000"/>
              </a:solidFill>
              <a:latin typeface="Times New Roman" pitchFamily="18" charset="0"/>
              <a:cs typeface="Times New Roman" pitchFamily="18" charset="0"/>
            </a:endParaRPr>
          </a:p>
        </p:txBody>
      </p:sp>
      <p:grpSp>
        <p:nvGrpSpPr>
          <p:cNvPr id="2" name="组合 1"/>
          <p:cNvGrpSpPr/>
          <p:nvPr/>
        </p:nvGrpSpPr>
        <p:grpSpPr>
          <a:xfrm>
            <a:off x="1650499" y="977996"/>
            <a:ext cx="8471909" cy="4184121"/>
            <a:chOff x="1650499" y="959708"/>
            <a:chExt cx="8471909" cy="4184121"/>
          </a:xfrm>
        </p:grpSpPr>
        <p:sp>
          <p:nvSpPr>
            <p:cNvPr id="10" name="矩形 9"/>
            <p:cNvSpPr/>
            <p:nvPr/>
          </p:nvSpPr>
          <p:spPr>
            <a:xfrm>
              <a:off x="1650499" y="959708"/>
              <a:ext cx="8471909" cy="854080"/>
            </a:xfrm>
            <a:prstGeom prst="rect">
              <a:avLst/>
            </a:prstGeom>
          </p:spPr>
          <p:txBody>
            <a:bodyPr wrap="square">
              <a:spAutoFit/>
            </a:bodyPr>
            <a:lstStyle/>
            <a:p>
              <a:pPr>
                <a:lnSpc>
                  <a:spcPct val="150000"/>
                </a:lnSpc>
              </a:pPr>
              <a:r>
                <a:rPr lang="zh-TW" altLang="en-US" sz="1100" dirty="0">
                  <a:latin typeface="Times New Roman" pitchFamily="18" charset="0"/>
                  <a:cs typeface="Times New Roman" pitchFamily="18" charset="0"/>
                </a:rPr>
                <a:t>     </a:t>
              </a:r>
              <a:r>
                <a:rPr lang="en-US" altLang="zh-CN" sz="1100" dirty="0">
                  <a:latin typeface="Times New Roman" pitchFamily="18" charset="0"/>
                  <a:cs typeface="Times New Roman" pitchFamily="18" charset="0"/>
                </a:rPr>
                <a:t>•  </a:t>
              </a:r>
              <a:r>
                <a:rPr lang="en-US" altLang="zh-CN" sz="1100" i="1" dirty="0">
                  <a:latin typeface="Times New Roman" pitchFamily="18" charset="0"/>
                  <a:cs typeface="Times New Roman" pitchFamily="18" charset="0"/>
                </a:rPr>
                <a:t>GRADE</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包括了升高證據品質的三個標準，尤其適用於觀察性研究；</a:t>
              </a:r>
            </a:p>
            <a:p>
              <a:pPr>
                <a:lnSpc>
                  <a:spcPct val="150000"/>
                </a:lnSpc>
              </a:pPr>
              <a:r>
                <a:rPr lang="en-US" altLang="zh-CN" sz="1100" dirty="0">
                  <a:latin typeface="Times New Roman" pitchFamily="18" charset="0"/>
                  <a:cs typeface="Times New Roman" pitchFamily="18" charset="0"/>
                </a:rPr>
                <a:t>     •  </a:t>
              </a:r>
              <a:r>
                <a:rPr lang="zh-CN" altLang="en-US" sz="1100" dirty="0">
                  <a:latin typeface="Times New Roman" pitchFamily="18" charset="0"/>
                  <a:cs typeface="Times New Roman" pitchFamily="18" charset="0"/>
                </a:rPr>
                <a:t>觀察性研究的效應量足夠大，尤其是效應在短時間內出現時，將證據品質升高</a:t>
              </a:r>
              <a:r>
                <a:rPr lang="en-US" altLang="zh-CN" sz="1100" dirty="0">
                  <a:latin typeface="Times New Roman" pitchFamily="18" charset="0"/>
                  <a:cs typeface="Times New Roman" pitchFamily="18" charset="0"/>
                </a:rPr>
                <a:t>1 </a:t>
              </a:r>
              <a:r>
                <a:rPr lang="zh-CN" altLang="en-US" sz="1100" dirty="0">
                  <a:latin typeface="Times New Roman" pitchFamily="18" charset="0"/>
                  <a:cs typeface="Times New Roman" pitchFamily="18" charset="0"/>
                </a:rPr>
                <a:t>甚至</a:t>
              </a:r>
              <a:r>
                <a:rPr lang="en-US" altLang="zh-CN" sz="1100" dirty="0">
                  <a:latin typeface="Times New Roman" pitchFamily="18" charset="0"/>
                  <a:cs typeface="Times New Roman" pitchFamily="18" charset="0"/>
                </a:rPr>
                <a:t>2 </a:t>
              </a:r>
              <a:r>
                <a:rPr lang="zh-CN" altLang="en-US" sz="1100" dirty="0">
                  <a:latin typeface="Times New Roman" pitchFamily="18" charset="0"/>
                  <a:cs typeface="Times New Roman" pitchFamily="18" charset="0"/>
                </a:rPr>
                <a:t>個等級是可能的；</a:t>
              </a:r>
            </a:p>
            <a:p>
              <a:pPr>
                <a:lnSpc>
                  <a:spcPct val="150000"/>
                </a:lnSpc>
              </a:pPr>
              <a:r>
                <a:rPr lang="en-US" altLang="zh-CN" sz="1100" dirty="0">
                  <a:latin typeface="Times New Roman" pitchFamily="18" charset="0"/>
                  <a:cs typeface="Times New Roman" pitchFamily="18" charset="0"/>
                </a:rPr>
                <a:t>     •  </a:t>
              </a:r>
              <a:r>
                <a:rPr lang="zh-CN" altLang="en-US" sz="1100" dirty="0">
                  <a:latin typeface="Times New Roman" pitchFamily="18" charset="0"/>
                  <a:cs typeface="Times New Roman" pitchFamily="18" charset="0"/>
                </a:rPr>
                <a:t>「劑量 </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反應關係」或「 合理的殘餘混雜將進一步支持療效推斷」的結論同樣可升高證據品質；</a:t>
              </a:r>
            </a:p>
          </p:txBody>
        </p:sp>
        <p:sp>
          <p:nvSpPr>
            <p:cNvPr id="15" name="矩形 14"/>
            <p:cNvSpPr/>
            <p:nvPr/>
          </p:nvSpPr>
          <p:spPr>
            <a:xfrm>
              <a:off x="1650500" y="1813788"/>
              <a:ext cx="8471908" cy="1869743"/>
            </a:xfrm>
            <a:prstGeom prst="rect">
              <a:avLst/>
            </a:prstGeom>
          </p:spPr>
          <p:txBody>
            <a:bodyPr wrap="square">
              <a:spAutoFit/>
            </a:bodyPr>
            <a:lstStyle/>
            <a:p>
              <a:pPr>
                <a:lnSpc>
                  <a:spcPct val="150000"/>
                </a:lnSpc>
              </a:pPr>
              <a:r>
                <a:rPr lang="zh-TW" altLang="en-US"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使用</a:t>
              </a:r>
              <a:r>
                <a:rPr lang="en-US" altLang="zh-CN" sz="1100" i="1" dirty="0">
                  <a:latin typeface="Times New Roman" pitchFamily="18" charset="0"/>
                  <a:cs typeface="Times New Roman" pitchFamily="18" charset="0"/>
                </a:rPr>
                <a:t>GRADE</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體系，來自觀察性研究的證據一般被定為低品質，非系統的臨床觀察其偏倚風險通常很高，因而一般被定為極低品質證據，然而，有時也會對這些研究的效應估計有較高的把握度，因此，</a:t>
              </a:r>
              <a:r>
                <a:rPr lang="en-US" altLang="zh-CN" sz="1100" i="1" dirty="0">
                  <a:latin typeface="Times New Roman" pitchFamily="18" charset="0"/>
                  <a:cs typeface="Times New Roman" pitchFamily="18" charset="0"/>
                </a:rPr>
                <a:t>GRADE</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系統給出了觀察性研究證據品質升級的方法，升高證據品質的情況主要與觀察性研究（包括佇列、病例對照、前後對照和時間序列研究）及非隨機試驗或非隨機幹預性研究（如，給兩個匹配組中的某一組提供治療）有關，證據品質升級的最常見原因是效應量大，當方法學嚴謹的觀察性研究表明風險至少降低或增加</a:t>
              </a:r>
              <a:r>
                <a:rPr lang="en-US" altLang="zh-CN" sz="1100" dirty="0">
                  <a:latin typeface="Times New Roman" pitchFamily="18" charset="0"/>
                  <a:cs typeface="Times New Roman" pitchFamily="18" charset="0"/>
                </a:rPr>
                <a:t>2</a:t>
              </a:r>
              <a:r>
                <a:rPr lang="zh-CN" altLang="en-US" sz="1100" dirty="0">
                  <a:latin typeface="Times New Roman" pitchFamily="18" charset="0"/>
                  <a:cs typeface="Times New Roman" pitchFamily="18" charset="0"/>
                </a:rPr>
                <a:t>倍時，</a:t>
              </a:r>
              <a:r>
                <a:rPr lang="en-US" altLang="zh-CN" sz="1100" i="1" dirty="0">
                  <a:latin typeface="Times New Roman" pitchFamily="18" charset="0"/>
                  <a:cs typeface="Times New Roman" pitchFamily="18" charset="0"/>
                </a:rPr>
                <a:t>GRADE</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指南建議考慮將證據品質升高</a:t>
              </a:r>
              <a:r>
                <a:rPr lang="en-US" altLang="zh-CN" sz="1100" dirty="0">
                  <a:latin typeface="Times New Roman" pitchFamily="18" charset="0"/>
                  <a:cs typeface="Times New Roman" pitchFamily="18" charset="0"/>
                </a:rPr>
                <a:t>1</a:t>
              </a:r>
              <a:r>
                <a:rPr lang="zh-CN" altLang="en-US" sz="1100" dirty="0">
                  <a:latin typeface="Times New Roman" pitchFamily="18" charset="0"/>
                  <a:cs typeface="Times New Roman" pitchFamily="18" charset="0"/>
                </a:rPr>
                <a:t>級，當風險至少降低或增加</a:t>
              </a:r>
              <a:r>
                <a:rPr lang="en-US" altLang="zh-CN" sz="1100" dirty="0">
                  <a:latin typeface="Times New Roman" pitchFamily="18" charset="0"/>
                  <a:cs typeface="Times New Roman" pitchFamily="18" charset="0"/>
                </a:rPr>
                <a:t>5</a:t>
              </a:r>
              <a:r>
                <a:rPr lang="zh-CN" altLang="en-US" sz="1100" dirty="0">
                  <a:latin typeface="Times New Roman" pitchFamily="18" charset="0"/>
                  <a:cs typeface="Times New Roman" pitchFamily="18" charset="0"/>
                </a:rPr>
                <a:t>倍時，考慮將證據品質升高</a:t>
              </a:r>
              <a:r>
                <a:rPr lang="en-US" altLang="zh-CN" sz="1100" dirty="0">
                  <a:latin typeface="Times New Roman" pitchFamily="18" charset="0"/>
                  <a:cs typeface="Times New Roman" pitchFamily="18" charset="0"/>
                </a:rPr>
                <a:t>2</a:t>
              </a:r>
              <a:r>
                <a:rPr lang="zh-CN" altLang="en-US" sz="1100" dirty="0">
                  <a:latin typeface="Times New Roman" pitchFamily="18" charset="0"/>
                  <a:cs typeface="Times New Roman" pitchFamily="18" charset="0"/>
                </a:rPr>
                <a:t>級，當存在「劑量 </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反應關係」，或所有合理的混雜、偏倚會降低明顯的治療效應，或混雜、偏倚使得結果無效為假效應時，系統評價作者和指南制定者也可以考慮升高證據品質，另外一些考慮因素包括起效迅速、潛在的疾病（狀態）趨勢以及間接證據等；</a:t>
              </a:r>
              <a:endParaRPr lang="zh-TW" altLang="en-US" sz="1100" dirty="0">
                <a:latin typeface="Times New Roman" pitchFamily="18" charset="0"/>
                <a:cs typeface="Times New Roman" pitchFamily="18" charset="0"/>
              </a:endParaRPr>
            </a:p>
          </p:txBody>
        </p:sp>
        <p:pic>
          <p:nvPicPr>
            <p:cNvPr id="50279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41940" y="3821939"/>
              <a:ext cx="8206732" cy="1321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603122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5439" y="20552"/>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TW" altLang="en-US" sz="1500" dirty="0">
                <a:ea typeface="楷体_GB2312" pitchFamily="49" charset="-122"/>
              </a:rPr>
              <a:t>臨床證據推薦與質量分級</a:t>
            </a:r>
            <a:endParaRPr lang="zh-CN" altLang="en-US" sz="1500" dirty="0">
              <a:ea typeface="楷体_GB2312" pitchFamily="49" charset="-122"/>
            </a:endParaRPr>
          </a:p>
        </p:txBody>
      </p:sp>
      <p:sp>
        <p:nvSpPr>
          <p:cNvPr id="9" name="矩形 3"/>
          <p:cNvSpPr>
            <a:spLocks noChangeArrowheads="1"/>
          </p:cNvSpPr>
          <p:nvPr/>
        </p:nvSpPr>
        <p:spPr bwMode="auto">
          <a:xfrm>
            <a:off x="9379" y="200066"/>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200" dirty="0"/>
              <a:t>臨床</a:t>
            </a:r>
            <a:r>
              <a:rPr lang="zh-TW" altLang="en-US" sz="1200" dirty="0"/>
              <a:t>證據質量</a:t>
            </a:r>
            <a:r>
              <a:rPr lang="zh-CN" altLang="en-US" sz="1200" dirty="0"/>
              <a:t>與</a:t>
            </a:r>
            <a:r>
              <a:rPr lang="zh-TW" altLang="en-US" sz="1200" dirty="0"/>
              <a:t>推薦強</a:t>
            </a:r>
            <a:r>
              <a:rPr lang="zh-CN" altLang="en-US" sz="1200" dirty="0"/>
              <a:t>度</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en-US" altLang="zh-CN" sz="900" i="1" dirty="0">
                <a:solidFill>
                  <a:srgbClr val="000000"/>
                </a:solidFill>
                <a:latin typeface="Times New Roman" pitchFamily="18" charset="0"/>
                <a:cs typeface="Times New Roman" pitchFamily="18" charset="0"/>
              </a:rPr>
              <a:t>The</a:t>
            </a:r>
            <a:r>
              <a:rPr lang="en-US" altLang="zh-CN" sz="900" dirty="0">
                <a:solidFill>
                  <a:srgbClr val="000000"/>
                </a:solidFill>
                <a:latin typeface="Times New Roman" pitchFamily="18" charset="0"/>
                <a:cs typeface="Times New Roman" pitchFamily="18" charset="0"/>
              </a:rPr>
              <a:t> </a:t>
            </a:r>
            <a:r>
              <a:rPr lang="en-US" altLang="zh-TW" sz="900" i="1" dirty="0">
                <a:solidFill>
                  <a:srgbClr val="000000"/>
                </a:solidFill>
                <a:latin typeface="Times New Roman" pitchFamily="18" charset="0"/>
                <a:cs typeface="Times New Roman" pitchFamily="18" charset="0"/>
              </a:rPr>
              <a:t>Grades of Recommendation</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Assessment</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Development and </a:t>
            </a:r>
            <a:r>
              <a:rPr lang="en-US" altLang="zh-TW" sz="900" i="1" dirty="0" err="1">
                <a:solidFill>
                  <a:srgbClr val="000000"/>
                </a:solidFill>
                <a:latin typeface="Times New Roman" pitchFamily="18" charset="0"/>
                <a:cs typeface="Times New Roman" pitchFamily="18" charset="0"/>
              </a:rPr>
              <a:t>Evaluation</a:t>
            </a:r>
            <a:r>
              <a:rPr lang="en-US" altLang="zh-TW" sz="900" dirty="0" err="1">
                <a:solidFill>
                  <a:srgbClr val="000000"/>
                </a:solidFill>
                <a:latin typeface="Times New Roman" pitchFamily="18" charset="0"/>
                <a:cs typeface="Times New Roman" pitchFamily="18" charset="0"/>
              </a:rPr>
              <a:t>,</a:t>
            </a:r>
            <a:r>
              <a:rPr lang="en-US" altLang="zh-TW" sz="900" i="1" dirty="0" err="1">
                <a:solidFill>
                  <a:srgbClr val="000000"/>
                </a:solidFill>
                <a:latin typeface="Times New Roman" pitchFamily="18" charset="0"/>
                <a:cs typeface="Times New Roman" pitchFamily="18" charset="0"/>
              </a:rPr>
              <a:t>GRADE</a:t>
            </a:r>
            <a:r>
              <a:rPr lang="en-US" altLang="zh-TW"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系統 </a:t>
            </a:r>
            <a:r>
              <a:rPr lang="en-US" altLang="zh-CN" sz="900" dirty="0">
                <a:solidFill>
                  <a:srgbClr val="000000"/>
                </a:solidFill>
                <a:latin typeface="Times New Roman" pitchFamily="18" charset="0"/>
                <a:cs typeface="Times New Roman" pitchFamily="18" charset="0"/>
              </a:rPr>
              <a:t>- </a:t>
            </a:r>
            <a:r>
              <a:rPr lang="zh-TW" altLang="en-US" sz="900" dirty="0">
                <a:solidFill>
                  <a:srgbClr val="000000"/>
                </a:solidFill>
                <a:latin typeface="Times New Roman" pitchFamily="18" charset="0"/>
                <a:cs typeface="Times New Roman" pitchFamily="18" charset="0"/>
              </a:rPr>
              <a:t>證據質量</a:t>
            </a:r>
            <a:r>
              <a:rPr lang="zh-CN" altLang="en-US" sz="900" dirty="0">
                <a:solidFill>
                  <a:srgbClr val="000000"/>
                </a:solidFill>
                <a:latin typeface="Times New Roman" pitchFamily="18" charset="0"/>
                <a:cs typeface="Times New Roman" pitchFamily="18" charset="0"/>
              </a:rPr>
              <a:t>降升級 之 效應量大</a:t>
            </a:r>
            <a:r>
              <a:rPr lang="en-US" altLang="zh-CN" sz="8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grpSp>
        <p:nvGrpSpPr>
          <p:cNvPr id="2" name="组合 1"/>
          <p:cNvGrpSpPr/>
          <p:nvPr/>
        </p:nvGrpSpPr>
        <p:grpSpPr>
          <a:xfrm>
            <a:off x="516630" y="545846"/>
            <a:ext cx="10575043" cy="5216813"/>
            <a:chOff x="516630" y="564134"/>
            <a:chExt cx="10575043" cy="5216813"/>
          </a:xfrm>
        </p:grpSpPr>
        <p:sp>
          <p:nvSpPr>
            <p:cNvPr id="10" name="矩形 9"/>
            <p:cNvSpPr/>
            <p:nvPr/>
          </p:nvSpPr>
          <p:spPr>
            <a:xfrm>
              <a:off x="516637" y="564134"/>
              <a:ext cx="10575036" cy="323165"/>
            </a:xfrm>
            <a:prstGeom prst="rect">
              <a:avLst/>
            </a:prstGeom>
          </p:spPr>
          <p:txBody>
            <a:bodyPr wrap="square">
              <a:spAutoFit/>
            </a:bodyPr>
            <a:lstStyle/>
            <a:p>
              <a:pPr>
                <a:lnSpc>
                  <a:spcPct val="150000"/>
                </a:lnSpc>
              </a:pPr>
              <a:r>
                <a:rPr lang="zh-TW" altLang="en-US"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效應量大：</a:t>
              </a:r>
              <a:endParaRPr lang="zh-TW" altLang="en-US" sz="1000" dirty="0">
                <a:latin typeface="Times New Roman" pitchFamily="18" charset="0"/>
                <a:cs typeface="Times New Roman" pitchFamily="18" charset="0"/>
              </a:endParaRPr>
            </a:p>
          </p:txBody>
        </p:sp>
        <p:sp>
          <p:nvSpPr>
            <p:cNvPr id="15" name="矩形 14"/>
            <p:cNvSpPr/>
            <p:nvPr/>
          </p:nvSpPr>
          <p:spPr>
            <a:xfrm>
              <a:off x="516635" y="887299"/>
              <a:ext cx="10575037" cy="2631490"/>
            </a:xfrm>
            <a:prstGeom prst="rect">
              <a:avLst/>
            </a:prstGeom>
          </p:spPr>
          <p:txBody>
            <a:bodyPr wrap="square">
              <a:spAutoFit/>
            </a:bodyPr>
            <a:lstStyle/>
            <a:p>
              <a:pPr>
                <a:lnSpc>
                  <a:spcPct val="150000"/>
                </a:lnSpc>
              </a:pPr>
              <a:r>
                <a:rPr lang="zh-TW" altLang="en-US" sz="1000" dirty="0">
                  <a:latin typeface="Times New Roman" pitchFamily="18" charset="0"/>
                  <a:cs typeface="Times New Roman" pitchFamily="18" charset="0"/>
                </a:rPr>
                <a:t>        對一些臨床幹預（如髖關節置換術用於減輕嚴重骨關節炎的疼痛和功能限制，腎上腺素用於預防過敏反應死亡，胰島素用於預防糖尿病酮症酸中毒死亡），儘管這些證據來自觀察性研究或非系統的臨床觀察，但因確信幹預措施效果顯著，因此，應用</a:t>
              </a:r>
              <a:r>
                <a:rPr lang="en-US" altLang="zh-TW" sz="1000" i="1" dirty="0">
                  <a:latin typeface="Times New Roman" pitchFamily="18" charset="0"/>
                  <a:cs typeface="Times New Roman" pitchFamily="18" charset="0"/>
                </a:rPr>
                <a:t>GRADE </a:t>
              </a:r>
              <a:r>
                <a:rPr lang="zh-TW" altLang="en-US" sz="1000" dirty="0">
                  <a:latin typeface="Times New Roman" pitchFamily="18" charset="0"/>
                  <a:cs typeface="Times New Roman" pitchFamily="18" charset="0"/>
                </a:rPr>
                <a:t>證據品質的定義，支持這些臨床幹預的證據應被認為高品質；中等或高品質證據也可來自公共衛生幹預的流行病學研究，例如，研究嬰兒睡姿與嬰兒猝死綜合征</a:t>
              </a:r>
              <a:r>
                <a:rPr lang="en-US" altLang="zh-TW" sz="900" dirty="0">
                  <a:latin typeface="Times New Roman" pitchFamily="18" charset="0"/>
                  <a:cs typeface="Times New Roman" pitchFamily="18" charset="0"/>
                </a:rPr>
                <a:t>(</a:t>
              </a:r>
              <a:r>
                <a:rPr lang="en-US" altLang="zh-TW" sz="900" i="1" dirty="0">
                  <a:latin typeface="Times New Roman" pitchFamily="18" charset="0"/>
                  <a:cs typeface="Times New Roman" pitchFamily="18" charset="0"/>
                </a:rPr>
                <a:t>SIDS</a:t>
              </a:r>
              <a:r>
                <a:rPr lang="en-US" altLang="zh-TW" sz="900" dirty="0">
                  <a:latin typeface="Times New Roman" pitchFamily="18" charset="0"/>
                  <a:cs typeface="Times New Roman" pitchFamily="18" charset="0"/>
                </a:rPr>
                <a:t>)</a:t>
              </a:r>
              <a:r>
                <a:rPr lang="zh-TW" altLang="en-US" sz="1000" dirty="0">
                  <a:latin typeface="Times New Roman" pitchFamily="18" charset="0"/>
                  <a:cs typeface="Times New Roman" pitchFamily="18" charset="0"/>
                </a:rPr>
                <a:t>關係的觀察性研究的系統評價發現，俯臥與仰臥位睡姿發生 </a:t>
              </a:r>
              <a:r>
                <a:rPr lang="en-US" altLang="zh-TW" sz="1000" i="1" dirty="0">
                  <a:latin typeface="Times New Roman" pitchFamily="18" charset="0"/>
                  <a:cs typeface="Times New Roman" pitchFamily="18" charset="0"/>
                </a:rPr>
                <a:t>SIDS</a:t>
              </a:r>
              <a:r>
                <a:rPr lang="en-US" altLang="zh-TW" sz="1000" dirty="0">
                  <a:latin typeface="Times New Roman" pitchFamily="18" charset="0"/>
                  <a:cs typeface="Times New Roman" pitchFamily="18" charset="0"/>
                </a:rPr>
                <a:t> </a:t>
              </a:r>
              <a:r>
                <a:rPr lang="zh-TW" altLang="en-US" sz="1000" dirty="0">
                  <a:latin typeface="Times New Roman" pitchFamily="18" charset="0"/>
                  <a:cs typeface="Times New Roman" pitchFamily="18" charset="0"/>
                </a:rPr>
                <a:t>的比值比</a:t>
              </a:r>
              <a:r>
                <a:rPr lang="en-US" altLang="zh-TW" sz="900" dirty="0">
                  <a:latin typeface="Times New Roman" pitchFamily="18" charset="0"/>
                  <a:cs typeface="Times New Roman" pitchFamily="18" charset="0"/>
                </a:rPr>
                <a:t>(</a:t>
              </a:r>
              <a:r>
                <a:rPr lang="en-US" altLang="zh-TW" sz="900" i="1" dirty="0">
                  <a:latin typeface="Times New Roman" pitchFamily="18" charset="0"/>
                  <a:cs typeface="Times New Roman" pitchFamily="18" charset="0"/>
                </a:rPr>
                <a:t>OR</a:t>
              </a:r>
              <a:r>
                <a:rPr lang="en-US" altLang="zh-TW" sz="900" dirty="0">
                  <a:latin typeface="Times New Roman" pitchFamily="18" charset="0"/>
                  <a:cs typeface="Times New Roman" pitchFamily="18" charset="0"/>
                </a:rPr>
                <a:t>)</a:t>
              </a:r>
              <a:r>
                <a:rPr lang="zh-TW" altLang="en-US" sz="1000" dirty="0">
                  <a:latin typeface="Times New Roman" pitchFamily="18" charset="0"/>
                  <a:cs typeface="Times New Roman" pitchFamily="18" charset="0"/>
                </a:rPr>
                <a:t>為 </a:t>
              </a:r>
              <a:r>
                <a:rPr lang="en-US" altLang="zh-TW" sz="1000" dirty="0">
                  <a:latin typeface="Times New Roman" pitchFamily="18" charset="0"/>
                  <a:cs typeface="Times New Roman" pitchFamily="18" charset="0"/>
                </a:rPr>
                <a:t>4.1 </a:t>
              </a:r>
              <a:r>
                <a:rPr lang="en-US" altLang="zh-CN" sz="1000" dirty="0">
                  <a:latin typeface="Times New Roman" pitchFamily="18" charset="0"/>
                  <a:cs typeface="Times New Roman" pitchFamily="18" charset="0"/>
                </a:rPr>
                <a:t>[ </a:t>
              </a:r>
              <a:r>
                <a:rPr lang="en-US" altLang="zh-TW" sz="1000" dirty="0">
                  <a:latin typeface="Times New Roman" pitchFamily="18" charset="0"/>
                  <a:cs typeface="Times New Roman" pitchFamily="18" charset="0"/>
                </a:rPr>
                <a:t>95% </a:t>
              </a:r>
              <a:r>
                <a:rPr lang="en-US" altLang="zh-TW" sz="1000" i="1" dirty="0">
                  <a:latin typeface="Times New Roman" pitchFamily="18" charset="0"/>
                  <a:cs typeface="Times New Roman" pitchFamily="18" charset="0"/>
                </a:rPr>
                <a:t>CI </a:t>
              </a:r>
              <a:r>
                <a:rPr lang="en-US" altLang="zh-TW" sz="1000" dirty="0">
                  <a:latin typeface="Times New Roman" pitchFamily="18" charset="0"/>
                  <a:cs typeface="Times New Roman" pitchFamily="18" charset="0"/>
                </a:rPr>
                <a:t>( 3.1 , 5.5 ) ] </a:t>
              </a:r>
              <a:r>
                <a:rPr lang="zh-CN" altLang="en-US" sz="1000" dirty="0">
                  <a:latin typeface="Times New Roman" pitchFamily="18" charset="0"/>
                  <a:cs typeface="Times New Roman" pitchFamily="18" charset="0"/>
                </a:rPr>
                <a:t>，</a:t>
              </a:r>
              <a:r>
                <a:rPr lang="zh-TW" altLang="en-US" sz="1000" dirty="0">
                  <a:latin typeface="Times New Roman" pitchFamily="18" charset="0"/>
                  <a:cs typeface="Times New Roman" pitchFamily="18" charset="0"/>
                </a:rPr>
                <a:t>此外，始於</a:t>
              </a:r>
              <a:r>
                <a:rPr lang="en-US" altLang="zh-TW" sz="1000" dirty="0">
                  <a:latin typeface="Times New Roman" pitchFamily="18" charset="0"/>
                  <a:cs typeface="Times New Roman" pitchFamily="18" charset="0"/>
                </a:rPr>
                <a:t>20 </a:t>
              </a:r>
              <a:r>
                <a:rPr lang="zh-TW" altLang="en-US" sz="1000" dirty="0">
                  <a:latin typeface="Times New Roman" pitchFamily="18" charset="0"/>
                  <a:cs typeface="Times New Roman" pitchFamily="18" charset="0"/>
                </a:rPr>
                <a:t>世紀</a:t>
              </a:r>
              <a:r>
                <a:rPr lang="en-US" altLang="zh-TW" sz="1000" dirty="0">
                  <a:latin typeface="Times New Roman" pitchFamily="18" charset="0"/>
                  <a:cs typeface="Times New Roman" pitchFamily="18" charset="0"/>
                </a:rPr>
                <a:t>80 </a:t>
              </a:r>
              <a:r>
                <a:rPr lang="zh-TW" altLang="en-US" sz="1000" dirty="0">
                  <a:latin typeface="Times New Roman" pitchFamily="18" charset="0"/>
                  <a:cs typeface="Times New Roman" pitchFamily="18" charset="0"/>
                </a:rPr>
                <a:t>年代旨在鼓勵仰臥位睡姿的「仰臥睡眠」運動與許多國家 </a:t>
              </a:r>
              <a:r>
                <a:rPr lang="en-US" altLang="zh-TW" sz="1000" i="1" dirty="0">
                  <a:latin typeface="Times New Roman" pitchFamily="18" charset="0"/>
                  <a:cs typeface="Times New Roman" pitchFamily="18" charset="0"/>
                </a:rPr>
                <a:t>SIDS</a:t>
              </a:r>
              <a:r>
                <a:rPr lang="en-US" altLang="zh-TW" sz="1000" dirty="0">
                  <a:latin typeface="Times New Roman" pitchFamily="18" charset="0"/>
                  <a:cs typeface="Times New Roman" pitchFamily="18" charset="0"/>
                </a:rPr>
                <a:t>  </a:t>
              </a:r>
              <a:r>
                <a:rPr lang="zh-TW" altLang="en-US" sz="1000" dirty="0">
                  <a:latin typeface="Times New Roman" pitchFamily="18" charset="0"/>
                  <a:cs typeface="Times New Roman" pitchFamily="18" charset="0"/>
                </a:rPr>
                <a:t>發生率相對下降 </a:t>
              </a:r>
              <a:r>
                <a:rPr lang="en-US" altLang="zh-TW" sz="1000" dirty="0">
                  <a:latin typeface="Times New Roman" pitchFamily="18" charset="0"/>
                  <a:cs typeface="Times New Roman" pitchFamily="18" charset="0"/>
                </a:rPr>
                <a:t>50% </a:t>
              </a:r>
              <a:r>
                <a:rPr lang="zh-TW" altLang="en-US" sz="1000" dirty="0">
                  <a:latin typeface="Times New Roman" pitchFamily="18" charset="0"/>
                  <a:cs typeface="Times New Roman" pitchFamily="18" charset="0"/>
                </a:rPr>
                <a:t>～ </a:t>
              </a:r>
              <a:r>
                <a:rPr lang="en-US" altLang="zh-TW" sz="1000" dirty="0">
                  <a:latin typeface="Times New Roman" pitchFamily="18" charset="0"/>
                  <a:cs typeface="Times New Roman" pitchFamily="18" charset="0"/>
                </a:rPr>
                <a:t>70% </a:t>
              </a:r>
              <a:r>
                <a:rPr lang="zh-TW" altLang="en-US" sz="1000" dirty="0">
                  <a:latin typeface="Times New Roman" pitchFamily="18" charset="0"/>
                  <a:cs typeface="Times New Roman" pitchFamily="18" charset="0"/>
                </a:rPr>
                <a:t>有關，這些例子最顯著的特點是效應量大，雖然治療或幹預效果來自觀察性研究或公共衛生幹預的時間序列研究，其大效應量及其他基於人群的流行病學證據值得我們將證據品質升高至少</a:t>
              </a:r>
              <a:r>
                <a:rPr lang="en-US" altLang="zh-TW" sz="1000" dirty="0">
                  <a:latin typeface="Times New Roman" pitchFamily="18" charset="0"/>
                  <a:cs typeface="Times New Roman" pitchFamily="18" charset="0"/>
                </a:rPr>
                <a:t>1</a:t>
              </a:r>
              <a:r>
                <a:rPr lang="zh-TW" altLang="en-US" sz="1000" dirty="0">
                  <a:latin typeface="Times New Roman" pitchFamily="18" charset="0"/>
                  <a:cs typeface="Times New Roman" pitchFamily="18" charset="0"/>
                </a:rPr>
                <a:t>級；若方法學嚴謹的觀察性研究（那些全面、準確測量與關注結局相關的預後因素</a:t>
              </a:r>
              <a:r>
                <a:rPr lang="zh-CN" altLang="en-US" sz="1000" dirty="0">
                  <a:latin typeface="Times New Roman" pitchFamily="18" charset="0"/>
                  <a:cs typeface="Times New Roman" pitchFamily="18" charset="0"/>
                </a:rPr>
                <a:t>，</a:t>
              </a:r>
              <a:r>
                <a:rPr lang="zh-TW" altLang="en-US" sz="1000" dirty="0">
                  <a:latin typeface="Times New Roman" pitchFamily="18" charset="0"/>
                  <a:cs typeface="Times New Roman" pitchFamily="18" charset="0"/>
                </a:rPr>
                <a:t>最大限度地減少失訪</a:t>
              </a:r>
              <a:r>
                <a:rPr lang="zh-CN" altLang="en-US" sz="1000" dirty="0">
                  <a:latin typeface="Times New Roman" pitchFamily="18" charset="0"/>
                  <a:cs typeface="Times New Roman" pitchFamily="18" charset="0"/>
                </a:rPr>
                <a:t>，</a:t>
              </a:r>
              <a:r>
                <a:rPr lang="zh-TW" altLang="en-US" sz="1000" dirty="0">
                  <a:latin typeface="Times New Roman" pitchFamily="18" charset="0"/>
                  <a:cs typeface="Times New Roman" pitchFamily="18" charset="0"/>
                </a:rPr>
                <a:t>精確測量結果</a:t>
              </a:r>
              <a:r>
                <a:rPr lang="zh-CN" altLang="en-US" sz="1000" dirty="0">
                  <a:latin typeface="Times New Roman" pitchFamily="18" charset="0"/>
                  <a:cs typeface="Times New Roman" pitchFamily="18" charset="0"/>
                </a:rPr>
                <a:t>，</a:t>
              </a:r>
              <a:r>
                <a:rPr lang="zh-TW" altLang="en-US" sz="1000" dirty="0">
                  <a:latin typeface="Times New Roman" pitchFamily="18" charset="0"/>
                  <a:cs typeface="Times New Roman" pitchFamily="18" charset="0"/>
                </a:rPr>
                <a:t>對幹預組與對照組間預後因素分佈差異進行了調整分析的研究）顯示效應量足夠大，我們可合理地推斷，該效果是真的（即非零的，且可歸因於幹預的效果），當然作出這樣的推斷要考慮到該大效應量是否是偏倚所致的療效高估，研究表明，混雜（來自非隨機分組）本身不可能解釋相對危險度</a:t>
              </a:r>
              <a:r>
                <a:rPr lang="en-US" altLang="zh-TW" sz="900" dirty="0">
                  <a:latin typeface="Times New Roman" pitchFamily="18" charset="0"/>
                  <a:cs typeface="Times New Roman" pitchFamily="18" charset="0"/>
                </a:rPr>
                <a:t>(</a:t>
              </a:r>
              <a:r>
                <a:rPr lang="en-US" altLang="zh-TW" sz="900" i="1" dirty="0">
                  <a:latin typeface="Times New Roman" pitchFamily="18" charset="0"/>
                  <a:cs typeface="Times New Roman" pitchFamily="18" charset="0"/>
                </a:rPr>
                <a:t>RR</a:t>
              </a:r>
              <a:r>
                <a:rPr lang="en-US" altLang="zh-TW" sz="900" dirty="0">
                  <a:latin typeface="Times New Roman" pitchFamily="18" charset="0"/>
                  <a:cs typeface="Times New Roman" pitchFamily="18" charset="0"/>
                </a:rPr>
                <a:t>)</a:t>
              </a:r>
              <a:r>
                <a:rPr lang="zh-TW" altLang="en-US" sz="1000" dirty="0">
                  <a:latin typeface="Times New Roman" pitchFamily="18" charset="0"/>
                  <a:cs typeface="Times New Roman" pitchFamily="18" charset="0"/>
                </a:rPr>
                <a:t>大於</a:t>
              </a:r>
              <a:r>
                <a:rPr lang="en-US" altLang="zh-TW" sz="1000" dirty="0">
                  <a:latin typeface="Times New Roman" pitchFamily="18" charset="0"/>
                  <a:cs typeface="Times New Roman" pitchFamily="18" charset="0"/>
                </a:rPr>
                <a:t>2</a:t>
              </a:r>
              <a:r>
                <a:rPr lang="zh-TW" altLang="en-US" sz="1000" dirty="0">
                  <a:latin typeface="Times New Roman" pitchFamily="18" charset="0"/>
                  <a:cs typeface="Times New Roman" pitchFamily="18" charset="0"/>
                </a:rPr>
                <a:t>（或小於</a:t>
              </a:r>
              <a:r>
                <a:rPr lang="en-US" altLang="zh-TW" sz="1000" dirty="0">
                  <a:latin typeface="Times New Roman" pitchFamily="18" charset="0"/>
                  <a:cs typeface="Times New Roman" pitchFamily="18" charset="0"/>
                </a:rPr>
                <a:t>0.5</a:t>
              </a:r>
              <a:r>
                <a:rPr lang="zh-TW" altLang="en-US" sz="1000" dirty="0">
                  <a:latin typeface="Times New Roman" pitchFamily="18" charset="0"/>
                  <a:cs typeface="Times New Roman" pitchFamily="18" charset="0"/>
                </a:rPr>
                <a:t>）的關聯，更不可能解釋 </a:t>
              </a:r>
              <a:r>
                <a:rPr lang="en-US" altLang="zh-TW" sz="1000" i="1" dirty="0">
                  <a:latin typeface="Times New Roman" pitchFamily="18" charset="0"/>
                  <a:cs typeface="Times New Roman" pitchFamily="18" charset="0"/>
                </a:rPr>
                <a:t>RR </a:t>
              </a:r>
              <a:r>
                <a:rPr lang="zh-TW" altLang="en-US" sz="1000" dirty="0">
                  <a:latin typeface="Times New Roman" pitchFamily="18" charset="0"/>
                  <a:cs typeface="Times New Roman" pitchFamily="18" charset="0"/>
                </a:rPr>
                <a:t>大於</a:t>
              </a:r>
              <a:r>
                <a:rPr lang="en-US" altLang="zh-TW" sz="1000" dirty="0">
                  <a:latin typeface="Times New Roman" pitchFamily="18" charset="0"/>
                  <a:cs typeface="Times New Roman" pitchFamily="18" charset="0"/>
                </a:rPr>
                <a:t>5</a:t>
              </a:r>
              <a:r>
                <a:rPr lang="zh-TW" altLang="en-US" sz="1000" dirty="0">
                  <a:latin typeface="Times New Roman" pitchFamily="18" charset="0"/>
                  <a:cs typeface="Times New Roman" pitchFamily="18" charset="0"/>
                </a:rPr>
                <a:t>（或小於</a:t>
              </a:r>
              <a:r>
                <a:rPr lang="en-US" altLang="zh-TW" sz="1000" dirty="0">
                  <a:latin typeface="Times New Roman" pitchFamily="18" charset="0"/>
                  <a:cs typeface="Times New Roman" pitchFamily="18" charset="0"/>
                </a:rPr>
                <a:t>0.2</a:t>
              </a:r>
              <a:r>
                <a:rPr lang="zh-TW" altLang="en-US" sz="1000" dirty="0">
                  <a:latin typeface="Times New Roman" pitchFamily="18" charset="0"/>
                  <a:cs typeface="Times New Roman" pitchFamily="18" charset="0"/>
                </a:rPr>
                <a:t>）的關聯，一些實證研究支持這些結論，比如對一個相同幹預的</a:t>
              </a:r>
              <a:r>
                <a:rPr lang="en-US" altLang="zh-TW" sz="1000" dirty="0">
                  <a:latin typeface="Times New Roman" pitchFamily="18" charset="0"/>
                  <a:cs typeface="Times New Roman" pitchFamily="18" charset="0"/>
                </a:rPr>
                <a:t>35</a:t>
              </a:r>
              <a:r>
                <a:rPr lang="zh-TW" altLang="en-US" sz="1000" dirty="0">
                  <a:latin typeface="Times New Roman" pitchFamily="18" charset="0"/>
                  <a:cs typeface="Times New Roman" pitchFamily="18" charset="0"/>
                </a:rPr>
                <a:t>個隨機與非隨機試驗比較（來自</a:t>
              </a:r>
              <a:r>
                <a:rPr lang="en-US" altLang="zh-TW" sz="1000" dirty="0">
                  <a:latin typeface="Times New Roman" pitchFamily="18" charset="0"/>
                  <a:cs typeface="Times New Roman" pitchFamily="18" charset="0"/>
                </a:rPr>
                <a:t>15 </a:t>
              </a:r>
              <a:r>
                <a:rPr lang="zh-TW" altLang="en-US" sz="1000" dirty="0">
                  <a:latin typeface="Times New Roman" pitchFamily="18" charset="0"/>
                  <a:cs typeface="Times New Roman" pitchFamily="18" charset="0"/>
                </a:rPr>
                <a:t>個研究）的科克倫</a:t>
              </a:r>
              <a:r>
                <a:rPr lang="en-US" altLang="zh-TW" sz="900" dirty="0">
                  <a:latin typeface="Times New Roman" pitchFamily="18" charset="0"/>
                  <a:cs typeface="Times New Roman" pitchFamily="18" charset="0"/>
                </a:rPr>
                <a:t>(</a:t>
              </a:r>
              <a:r>
                <a:rPr lang="en-US" altLang="zh-TW" sz="900" i="1" dirty="0">
                  <a:latin typeface="Times New Roman" pitchFamily="18" charset="0"/>
                  <a:cs typeface="Times New Roman" pitchFamily="18" charset="0"/>
                </a:rPr>
                <a:t>Cochrane</a:t>
              </a:r>
              <a:r>
                <a:rPr lang="en-US" altLang="zh-TW" sz="900" dirty="0">
                  <a:latin typeface="Times New Roman" pitchFamily="18" charset="0"/>
                  <a:cs typeface="Times New Roman" pitchFamily="18" charset="0"/>
                </a:rPr>
                <a:t>)</a:t>
              </a:r>
              <a:r>
                <a:rPr lang="zh-TW" altLang="en-US" sz="1000" dirty="0">
                  <a:latin typeface="Times New Roman" pitchFamily="18" charset="0"/>
                  <a:cs typeface="Times New Roman" pitchFamily="18" charset="0"/>
                </a:rPr>
                <a:t>方法學系統評價發現</a:t>
              </a:r>
              <a:r>
                <a:rPr lang="zh-CN" altLang="en-US" sz="1000" dirty="0">
                  <a:latin typeface="Times New Roman" pitchFamily="18" charset="0"/>
                  <a:cs typeface="Times New Roman" pitchFamily="18" charset="0"/>
                </a:rPr>
                <a:t>，</a:t>
              </a:r>
              <a:r>
                <a:rPr lang="en-US" altLang="zh-TW" sz="1000" dirty="0">
                  <a:latin typeface="Times New Roman" pitchFamily="18" charset="0"/>
                  <a:cs typeface="Times New Roman" pitchFamily="18" charset="0"/>
                </a:rPr>
                <a:t>22</a:t>
              </a:r>
              <a:r>
                <a:rPr lang="zh-TW" altLang="en-US" sz="1000" dirty="0">
                  <a:latin typeface="Times New Roman" pitchFamily="18" charset="0"/>
                  <a:cs typeface="Times New Roman" pitchFamily="18" charset="0"/>
                </a:rPr>
                <a:t>個非隨機試驗效應估計值更大，</a:t>
              </a:r>
              <a:r>
                <a:rPr lang="en-US" altLang="zh-TW" sz="1000" dirty="0">
                  <a:latin typeface="Times New Roman" pitchFamily="18" charset="0"/>
                  <a:cs typeface="Times New Roman" pitchFamily="18" charset="0"/>
                </a:rPr>
                <a:t>8</a:t>
              </a:r>
              <a:r>
                <a:rPr lang="zh-TW" altLang="en-US" sz="1000" dirty="0">
                  <a:latin typeface="Times New Roman" pitchFamily="18" charset="0"/>
                  <a:cs typeface="Times New Roman" pitchFamily="18" charset="0"/>
                </a:rPr>
                <a:t>個效應估計值相似，</a:t>
              </a:r>
              <a:r>
                <a:rPr lang="en-US" altLang="zh-TW" sz="1000" dirty="0">
                  <a:latin typeface="Times New Roman" pitchFamily="18" charset="0"/>
                  <a:cs typeface="Times New Roman" pitchFamily="18" charset="0"/>
                </a:rPr>
                <a:t>4</a:t>
              </a:r>
              <a:r>
                <a:rPr lang="zh-TW" altLang="en-US" sz="1000" dirty="0">
                  <a:latin typeface="Times New Roman" pitchFamily="18" charset="0"/>
                  <a:cs typeface="Times New Roman" pitchFamily="18" charset="0"/>
                </a:rPr>
                <a:t>個非隨機試驗效應估計值更小，隨機和非隨機試驗的效應差異範圍從少</a:t>
              </a:r>
              <a:r>
                <a:rPr lang="en-US" altLang="zh-TW" sz="1000" dirty="0">
                  <a:latin typeface="Times New Roman" pitchFamily="18" charset="0"/>
                  <a:cs typeface="Times New Roman" pitchFamily="18" charset="0"/>
                </a:rPr>
                <a:t>76%</a:t>
              </a:r>
              <a:r>
                <a:rPr lang="zh-TW" altLang="en-US" sz="1000" dirty="0">
                  <a:latin typeface="Times New Roman" pitchFamily="18" charset="0"/>
                  <a:cs typeface="Times New Roman" pitchFamily="18" charset="0"/>
                </a:rPr>
                <a:t>（</a:t>
              </a:r>
              <a:r>
                <a:rPr lang="en-US" altLang="zh-TW" sz="1000" dirty="0">
                  <a:latin typeface="Times New Roman" pitchFamily="18" charset="0"/>
                  <a:cs typeface="Times New Roman" pitchFamily="18" charset="0"/>
                </a:rPr>
                <a:t>1/4</a:t>
              </a:r>
              <a:r>
                <a:rPr lang="zh-TW" altLang="en-US" sz="1000" dirty="0">
                  <a:latin typeface="Times New Roman" pitchFamily="18" charset="0"/>
                  <a:cs typeface="Times New Roman" pitchFamily="18" charset="0"/>
                </a:rPr>
                <a:t>）到多</a:t>
              </a:r>
              <a:r>
                <a:rPr lang="en-US" altLang="zh-TW" sz="1000" dirty="0">
                  <a:latin typeface="Times New Roman" pitchFamily="18" charset="0"/>
                  <a:cs typeface="Times New Roman" pitchFamily="18" charset="0"/>
                </a:rPr>
                <a:t>400%</a:t>
              </a:r>
              <a:r>
                <a:rPr lang="zh-TW" altLang="en-US" sz="1000" dirty="0">
                  <a:latin typeface="Times New Roman" pitchFamily="18" charset="0"/>
                  <a:cs typeface="Times New Roman" pitchFamily="18" charset="0"/>
                </a:rPr>
                <a:t>（</a:t>
              </a:r>
              <a:r>
                <a:rPr lang="en-US" altLang="zh-TW" sz="1000" dirty="0">
                  <a:latin typeface="Times New Roman" pitchFamily="18" charset="0"/>
                  <a:cs typeface="Times New Roman" pitchFamily="18" charset="0"/>
                </a:rPr>
                <a:t>4/1</a:t>
              </a:r>
              <a:r>
                <a:rPr lang="zh-TW" altLang="en-US" sz="1000" dirty="0">
                  <a:latin typeface="Times New Roman" pitchFamily="18" charset="0"/>
                  <a:cs typeface="Times New Roman" pitchFamily="18" charset="0"/>
                </a:rPr>
                <a:t>），模型和實證研究均表明混雜偏倚的作用在方向上雖不可預測但其大小卻有限，因此，</a:t>
              </a:r>
              <a:r>
                <a:rPr lang="en-US" altLang="zh-TW" sz="1000" i="1" dirty="0">
                  <a:latin typeface="Times New Roman" pitchFamily="18" charset="0"/>
                  <a:cs typeface="Times New Roman" pitchFamily="18" charset="0"/>
                </a:rPr>
                <a:t>GRADE</a:t>
              </a:r>
              <a:r>
                <a:rPr lang="en-US" altLang="zh-TW" sz="1000" dirty="0">
                  <a:latin typeface="Times New Roman" pitchFamily="18" charset="0"/>
                  <a:cs typeface="Times New Roman" pitchFamily="18" charset="0"/>
                </a:rPr>
                <a:t> </a:t>
              </a:r>
              <a:r>
                <a:rPr lang="zh-TW" altLang="en-US" sz="1000" dirty="0">
                  <a:latin typeface="Times New Roman" pitchFamily="18" charset="0"/>
                  <a:cs typeface="Times New Roman" pitchFamily="18" charset="0"/>
                </a:rPr>
                <a:t>工作組建議指南將關聯大於</a:t>
              </a:r>
              <a:r>
                <a:rPr lang="en-US" altLang="zh-TW" sz="1000" dirty="0">
                  <a:latin typeface="Times New Roman" pitchFamily="18" charset="0"/>
                  <a:cs typeface="Times New Roman" pitchFamily="18" charset="0"/>
                </a:rPr>
                <a:t>2</a:t>
              </a:r>
              <a:r>
                <a:rPr lang="zh-TW" altLang="en-US" sz="1000" dirty="0">
                  <a:latin typeface="Times New Roman" pitchFamily="18" charset="0"/>
                  <a:cs typeface="Times New Roman" pitchFamily="18" charset="0"/>
                </a:rPr>
                <a:t>的證據品質升高</a:t>
              </a:r>
              <a:r>
                <a:rPr lang="en-US" altLang="zh-TW" sz="1000" dirty="0">
                  <a:latin typeface="Times New Roman" pitchFamily="18" charset="0"/>
                  <a:cs typeface="Times New Roman" pitchFamily="18" charset="0"/>
                </a:rPr>
                <a:t>1</a:t>
              </a:r>
              <a:r>
                <a:rPr lang="zh-TW" altLang="en-US" sz="1000" dirty="0">
                  <a:latin typeface="Times New Roman" pitchFamily="18" charset="0"/>
                  <a:cs typeface="Times New Roman" pitchFamily="18" charset="0"/>
                </a:rPr>
                <a:t>級（通常由低到中等），將關聯大於</a:t>
              </a:r>
              <a:r>
                <a:rPr lang="en-US" altLang="zh-TW" sz="1000" dirty="0">
                  <a:latin typeface="Times New Roman" pitchFamily="18" charset="0"/>
                  <a:cs typeface="Times New Roman" pitchFamily="18" charset="0"/>
                </a:rPr>
                <a:t>5</a:t>
              </a:r>
              <a:r>
                <a:rPr lang="zh-TW" altLang="en-US" sz="1000" dirty="0">
                  <a:latin typeface="Times New Roman" pitchFamily="18" charset="0"/>
                  <a:cs typeface="Times New Roman" pitchFamily="18" charset="0"/>
                </a:rPr>
                <a:t>的證據品質升高</a:t>
              </a:r>
              <a:r>
                <a:rPr lang="en-US" altLang="zh-TW" sz="1000" dirty="0">
                  <a:latin typeface="Times New Roman" pitchFamily="18" charset="0"/>
                  <a:cs typeface="Times New Roman" pitchFamily="18" charset="0"/>
                </a:rPr>
                <a:t>2</a:t>
              </a:r>
              <a:r>
                <a:rPr lang="zh-TW" altLang="en-US" sz="1000" dirty="0">
                  <a:latin typeface="Times New Roman" pitchFamily="18" charset="0"/>
                  <a:cs typeface="Times New Roman" pitchFamily="18" charset="0"/>
                </a:rPr>
                <a:t>級，但是也有其他一些學者指出模擬研究表明 </a:t>
              </a:r>
              <a:r>
                <a:rPr lang="en-US" altLang="zh-TW" sz="1000" i="1" dirty="0">
                  <a:latin typeface="Times New Roman" pitchFamily="18" charset="0"/>
                  <a:cs typeface="Times New Roman" pitchFamily="18" charset="0"/>
                </a:rPr>
                <a:t>RR </a:t>
              </a:r>
              <a:r>
                <a:rPr lang="zh-TW" altLang="en-US" sz="1000" dirty="0">
                  <a:latin typeface="Times New Roman" pitchFamily="18" charset="0"/>
                  <a:cs typeface="Times New Roman" pitchFamily="18" charset="0"/>
                </a:rPr>
                <a:t>不低於</a:t>
              </a:r>
              <a:r>
                <a:rPr lang="en-US" altLang="zh-TW" sz="1000" dirty="0">
                  <a:latin typeface="Times New Roman" pitchFamily="18" charset="0"/>
                  <a:cs typeface="Times New Roman" pitchFamily="18" charset="0"/>
                </a:rPr>
                <a:t>10</a:t>
              </a:r>
              <a:r>
                <a:rPr lang="zh-TW" altLang="en-US" sz="1000" dirty="0">
                  <a:latin typeface="Times New Roman" pitchFamily="18" charset="0"/>
                  <a:cs typeface="Times New Roman" pitchFamily="18" charset="0"/>
                </a:rPr>
                <a:t>的情況可能更適合將證據品質升高</a:t>
              </a:r>
              <a:r>
                <a:rPr lang="en-US" altLang="zh-TW" sz="1000" dirty="0">
                  <a:latin typeface="Times New Roman" pitchFamily="18" charset="0"/>
                  <a:cs typeface="Times New Roman" pitchFamily="18" charset="0"/>
                </a:rPr>
                <a:t>2</a:t>
              </a:r>
              <a:r>
                <a:rPr lang="zh-TW" altLang="en-US" sz="1000" dirty="0">
                  <a:latin typeface="Times New Roman" pitchFamily="18" charset="0"/>
                  <a:cs typeface="Times New Roman" pitchFamily="18" charset="0"/>
                </a:rPr>
                <a:t>級；</a:t>
              </a:r>
            </a:p>
          </p:txBody>
        </p:sp>
        <p:sp>
          <p:nvSpPr>
            <p:cNvPr id="6" name="矩形 5"/>
            <p:cNvSpPr/>
            <p:nvPr/>
          </p:nvSpPr>
          <p:spPr>
            <a:xfrm>
              <a:off x="516633" y="3518789"/>
              <a:ext cx="10575037" cy="553998"/>
            </a:xfrm>
            <a:prstGeom prst="rect">
              <a:avLst/>
            </a:prstGeom>
          </p:spPr>
          <p:txBody>
            <a:bodyPr wrap="square">
              <a:spAutoFit/>
            </a:bodyPr>
            <a:lstStyle/>
            <a:p>
              <a:pPr>
                <a:lnSpc>
                  <a:spcPct val="150000"/>
                </a:lnSpc>
              </a:pPr>
              <a:r>
                <a:rPr lang="zh-TW" altLang="en-US" sz="1000" dirty="0">
                  <a:latin typeface="Times New Roman" pitchFamily="18" charset="0"/>
                  <a:cs typeface="Times New Roman" pitchFamily="18" charset="0"/>
                </a:rPr>
                <a:t>        需要注意，上述標準探討的效應量均指的是相對危險度</a:t>
              </a:r>
              <a:r>
                <a:rPr lang="en-US" altLang="zh-TW" sz="900" dirty="0">
                  <a:latin typeface="Times New Roman" pitchFamily="18" charset="0"/>
                  <a:cs typeface="Times New Roman" pitchFamily="18" charset="0"/>
                </a:rPr>
                <a:t>(</a:t>
              </a:r>
              <a:r>
                <a:rPr lang="en-US" altLang="zh-TW" sz="900" i="1" dirty="0">
                  <a:latin typeface="Times New Roman" pitchFamily="18" charset="0"/>
                  <a:cs typeface="Times New Roman" pitchFamily="18" charset="0"/>
                </a:rPr>
                <a:t>RR</a:t>
              </a:r>
              <a:r>
                <a:rPr lang="en-US" altLang="zh-TW" sz="900" dirty="0">
                  <a:latin typeface="Times New Roman" pitchFamily="18" charset="0"/>
                  <a:cs typeface="Times New Roman" pitchFamily="18" charset="0"/>
                </a:rPr>
                <a:t>)</a:t>
              </a:r>
              <a:r>
                <a:rPr lang="zh-TW" altLang="en-US" sz="1000" dirty="0">
                  <a:latin typeface="Times New Roman" pitchFamily="18" charset="0"/>
                  <a:cs typeface="Times New Roman" pitchFamily="18" charset="0"/>
                </a:rPr>
                <a:t>，當基線風險較低，如低於 </a:t>
              </a:r>
              <a:r>
                <a:rPr lang="en-US" altLang="zh-TW" sz="1000" dirty="0">
                  <a:latin typeface="Times New Roman" pitchFamily="18" charset="0"/>
                  <a:cs typeface="Times New Roman" pitchFamily="18" charset="0"/>
                </a:rPr>
                <a:t>20% </a:t>
              </a:r>
              <a:r>
                <a:rPr lang="zh-TW" altLang="en-US" sz="1000" dirty="0">
                  <a:latin typeface="Times New Roman" pitchFamily="18" charset="0"/>
                  <a:cs typeface="Times New Roman" pitchFamily="18" charset="0"/>
                </a:rPr>
                <a:t>時，優勢比</a:t>
              </a:r>
              <a:r>
                <a:rPr lang="en-US" altLang="zh-TW" sz="900" dirty="0">
                  <a:latin typeface="Times New Roman" pitchFamily="18" charset="0"/>
                  <a:cs typeface="Times New Roman" pitchFamily="18" charset="0"/>
                </a:rPr>
                <a:t>(</a:t>
              </a:r>
              <a:r>
                <a:rPr lang="en-US" altLang="zh-TW" sz="900" i="1" dirty="0">
                  <a:latin typeface="Times New Roman" pitchFamily="18" charset="0"/>
                  <a:cs typeface="Times New Roman" pitchFamily="18" charset="0"/>
                </a:rPr>
                <a:t>OR</a:t>
              </a:r>
              <a:r>
                <a:rPr lang="en-US" altLang="zh-TW" sz="900" dirty="0">
                  <a:latin typeface="Times New Roman" pitchFamily="18" charset="0"/>
                  <a:cs typeface="Times New Roman" pitchFamily="18" charset="0"/>
                </a:rPr>
                <a:t>)</a:t>
              </a:r>
              <a:r>
                <a:rPr lang="zh-TW" altLang="en-US" sz="1000" dirty="0">
                  <a:latin typeface="Times New Roman" pitchFamily="18" charset="0"/>
                  <a:cs typeface="Times New Roman" pitchFamily="18" charset="0"/>
                </a:rPr>
                <a:t>和相對危險度</a:t>
              </a:r>
              <a:r>
                <a:rPr lang="en-US" altLang="zh-TW" sz="900" dirty="0">
                  <a:latin typeface="Times New Roman" pitchFamily="18" charset="0"/>
                  <a:cs typeface="Times New Roman" pitchFamily="18" charset="0"/>
                </a:rPr>
                <a:t>(</a:t>
              </a:r>
              <a:r>
                <a:rPr lang="en-US" altLang="zh-TW" sz="900" i="1" dirty="0">
                  <a:latin typeface="Times New Roman" pitchFamily="18" charset="0"/>
                  <a:cs typeface="Times New Roman" pitchFamily="18" charset="0"/>
                </a:rPr>
                <a:t>RR</a:t>
              </a:r>
              <a:r>
                <a:rPr lang="en-US" altLang="zh-TW" sz="900" dirty="0">
                  <a:latin typeface="Times New Roman" pitchFamily="18" charset="0"/>
                  <a:cs typeface="Times New Roman" pitchFamily="18" charset="0"/>
                </a:rPr>
                <a:t>)</a:t>
              </a:r>
              <a:r>
                <a:rPr lang="zh-TW" altLang="en-US" sz="1000" dirty="0">
                  <a:latin typeface="Times New Roman" pitchFamily="18" charset="0"/>
                  <a:cs typeface="Times New Roman" pitchFamily="18" charset="0"/>
                </a:rPr>
                <a:t>非常相似，效應量以 </a:t>
              </a:r>
              <a:r>
                <a:rPr lang="en-US" altLang="zh-TW" sz="1000" i="1" dirty="0">
                  <a:latin typeface="Times New Roman" pitchFamily="18" charset="0"/>
                  <a:cs typeface="Times New Roman" pitchFamily="18" charset="0"/>
                </a:rPr>
                <a:t>OR</a:t>
              </a:r>
              <a:r>
                <a:rPr lang="en-US" altLang="zh-TW" sz="1000" dirty="0">
                  <a:latin typeface="Times New Roman" pitchFamily="18" charset="0"/>
                  <a:cs typeface="Times New Roman" pitchFamily="18" charset="0"/>
                </a:rPr>
                <a:t> </a:t>
              </a:r>
              <a:r>
                <a:rPr lang="zh-TW" altLang="en-US" sz="1000" dirty="0">
                  <a:latin typeface="Times New Roman" pitchFamily="18" charset="0"/>
                  <a:cs typeface="Times New Roman" pitchFamily="18" charset="0"/>
                </a:rPr>
                <a:t>表示的證據可近似等同使用 </a:t>
              </a:r>
              <a:r>
                <a:rPr lang="en-US" altLang="zh-TW" sz="1000" i="1" dirty="0">
                  <a:latin typeface="Times New Roman" pitchFamily="18" charset="0"/>
                  <a:cs typeface="Times New Roman" pitchFamily="18" charset="0"/>
                </a:rPr>
                <a:t>RR</a:t>
              </a:r>
              <a:r>
                <a:rPr lang="en-US" altLang="zh-TW" sz="1000" dirty="0">
                  <a:latin typeface="Times New Roman" pitchFamily="18" charset="0"/>
                  <a:cs typeface="Times New Roman" pitchFamily="18" charset="0"/>
                </a:rPr>
                <a:t> </a:t>
              </a:r>
              <a:r>
                <a:rPr lang="zh-TW" altLang="en-US" sz="1000" dirty="0">
                  <a:latin typeface="Times New Roman" pitchFamily="18" charset="0"/>
                  <a:cs typeface="Times New Roman" pitchFamily="18" charset="0"/>
                </a:rPr>
                <a:t>的標準，但是要注意 </a:t>
              </a:r>
              <a:r>
                <a:rPr lang="en-US" altLang="zh-TW" sz="1000" i="1" dirty="0">
                  <a:latin typeface="Times New Roman" pitchFamily="18" charset="0"/>
                  <a:cs typeface="Times New Roman" pitchFamily="18" charset="0"/>
                </a:rPr>
                <a:t>OR</a:t>
              </a:r>
              <a:r>
                <a:rPr lang="en-US" altLang="zh-TW" sz="1000" dirty="0">
                  <a:latin typeface="Times New Roman" pitchFamily="18" charset="0"/>
                  <a:cs typeface="Times New Roman" pitchFamily="18" charset="0"/>
                </a:rPr>
                <a:t> </a:t>
              </a:r>
              <a:r>
                <a:rPr lang="zh-TW" altLang="en-US" sz="1000" dirty="0">
                  <a:latin typeface="Times New Roman" pitchFamily="18" charset="0"/>
                  <a:cs typeface="Times New Roman" pitchFamily="18" charset="0"/>
                </a:rPr>
                <a:t>與 </a:t>
              </a:r>
              <a:r>
                <a:rPr lang="en-US" altLang="zh-TW" sz="1000" i="1" dirty="0">
                  <a:latin typeface="Times New Roman" pitchFamily="18" charset="0"/>
                  <a:cs typeface="Times New Roman" pitchFamily="18" charset="0"/>
                </a:rPr>
                <a:t>RR </a:t>
              </a:r>
              <a:r>
                <a:rPr lang="zh-TW" altLang="en-US" sz="1000" dirty="0">
                  <a:latin typeface="Times New Roman" pitchFamily="18" charset="0"/>
                  <a:cs typeface="Times New Roman" pitchFamily="18" charset="0"/>
                </a:rPr>
                <a:t>相比，通常距離</a:t>
              </a:r>
              <a:r>
                <a:rPr lang="en-US" altLang="zh-TW" sz="1000" dirty="0">
                  <a:latin typeface="Times New Roman" pitchFamily="18" charset="0"/>
                  <a:cs typeface="Times New Roman" pitchFamily="18" charset="0"/>
                </a:rPr>
                <a:t>1.0</a:t>
              </a:r>
              <a:r>
                <a:rPr lang="zh-TW" altLang="en-US" sz="1000" dirty="0">
                  <a:latin typeface="Times New Roman" pitchFamily="18" charset="0"/>
                  <a:cs typeface="Times New Roman" pitchFamily="18" charset="0"/>
                </a:rPr>
                <a:t>更遠，當基線風險較高（比如高於</a:t>
              </a:r>
              <a:r>
                <a:rPr lang="en-US" altLang="zh-TW" sz="1000" dirty="0">
                  <a:latin typeface="Times New Roman" pitchFamily="18" charset="0"/>
                  <a:cs typeface="Times New Roman" pitchFamily="18" charset="0"/>
                </a:rPr>
                <a:t>40%</a:t>
              </a:r>
              <a:r>
                <a:rPr lang="zh-TW" altLang="en-US" sz="1000" dirty="0">
                  <a:latin typeface="Times New Roman" pitchFamily="18" charset="0"/>
                  <a:cs typeface="Times New Roman" pitchFamily="18" charset="0"/>
                </a:rPr>
                <a:t>）時，效應量若以 </a:t>
              </a:r>
              <a:r>
                <a:rPr lang="en-US" altLang="zh-TW" sz="1000" i="1" dirty="0">
                  <a:latin typeface="Times New Roman" pitchFamily="18" charset="0"/>
                  <a:cs typeface="Times New Roman" pitchFamily="18" charset="0"/>
                </a:rPr>
                <a:t>OR</a:t>
              </a:r>
              <a:r>
                <a:rPr lang="en-US" altLang="zh-TW" sz="1000" dirty="0">
                  <a:latin typeface="Times New Roman" pitchFamily="18" charset="0"/>
                  <a:cs typeface="Times New Roman" pitchFamily="18" charset="0"/>
                </a:rPr>
                <a:t> </a:t>
              </a:r>
              <a:r>
                <a:rPr lang="zh-TW" altLang="en-US" sz="1000" dirty="0">
                  <a:latin typeface="Times New Roman" pitchFamily="18" charset="0"/>
                  <a:cs typeface="Times New Roman" pitchFamily="18" charset="0"/>
                </a:rPr>
                <a:t>表示，這種情況下，應考慮確定更高的 </a:t>
              </a:r>
              <a:r>
                <a:rPr lang="en-US" altLang="zh-TW" sz="1000" i="1" dirty="0">
                  <a:latin typeface="Times New Roman" pitchFamily="18" charset="0"/>
                  <a:cs typeface="Times New Roman" pitchFamily="18" charset="0"/>
                </a:rPr>
                <a:t>OR </a:t>
              </a:r>
              <a:r>
                <a:rPr lang="zh-CN" altLang="en-US" sz="1000" dirty="0">
                  <a:latin typeface="Times New Roman" pitchFamily="18" charset="0"/>
                  <a:cs typeface="Times New Roman" pitchFamily="18" charset="0"/>
                </a:rPr>
                <a:t>證據品質升級的標準</a:t>
              </a:r>
              <a:r>
                <a:rPr lang="zh-TW" altLang="en-US" sz="1000" dirty="0">
                  <a:latin typeface="Times New Roman" pitchFamily="18" charset="0"/>
                  <a:cs typeface="Times New Roman" pitchFamily="18" charset="0"/>
                </a:rPr>
                <a:t>；</a:t>
              </a:r>
            </a:p>
          </p:txBody>
        </p:sp>
        <p:sp>
          <p:nvSpPr>
            <p:cNvPr id="7" name="矩形 6"/>
            <p:cNvSpPr/>
            <p:nvPr/>
          </p:nvSpPr>
          <p:spPr>
            <a:xfrm>
              <a:off x="516630" y="4072787"/>
              <a:ext cx="10575037" cy="1708160"/>
            </a:xfrm>
            <a:prstGeom prst="rect">
              <a:avLst/>
            </a:prstGeom>
          </p:spPr>
          <p:txBody>
            <a:bodyPr wrap="square">
              <a:spAutoFit/>
            </a:bodyPr>
            <a:lstStyle/>
            <a:p>
              <a:pPr>
                <a:lnSpc>
                  <a:spcPct val="150000"/>
                </a:lnSpc>
              </a:pPr>
              <a:r>
                <a:rPr lang="zh-TW" altLang="en-US" sz="1000" dirty="0">
                  <a:latin typeface="Times New Roman" pitchFamily="18" charset="0"/>
                  <a:cs typeface="Times New Roman" pitchFamily="18" charset="0"/>
                </a:rPr>
                <a:t>        此外，與效應大小有關的因素還包括起效迅速、之前潛在的疾病（狀態）趨勢，例如上例確信髖關節置換術的效應量大，不僅因為治療反應的大小，而且因為髖關節骨性關節炎的自然史是逐步惡化，而手術</a:t>
              </a:r>
              <a:r>
                <a:rPr lang="zh-CN" altLang="en-US" sz="1000" dirty="0">
                  <a:latin typeface="Times New Roman" pitchFamily="18" charset="0"/>
                  <a:cs typeface="Times New Roman" pitchFamily="18" charset="0"/>
                </a:rPr>
                <a:t>確</a:t>
              </a:r>
              <a:r>
                <a:rPr lang="zh-TW" altLang="en-US" sz="1000" dirty="0">
                  <a:latin typeface="Times New Roman" pitchFamily="18" charset="0"/>
                  <a:cs typeface="Times New Roman" pitchFamily="18" charset="0"/>
                </a:rPr>
                <a:t>迅速、無一例外地逆轉了這一趨勢，與已知的疾病趨勢相比，對治療的迅速反應也可被視為效應量大，間接證據通常為大治療效應提供進一步支援，比如尚未在 </a:t>
              </a:r>
              <a:r>
                <a:rPr lang="en-US" altLang="zh-TW" sz="1000" i="1" dirty="0">
                  <a:latin typeface="Times New Roman" pitchFamily="18" charset="0"/>
                  <a:cs typeface="Times New Roman" pitchFamily="18" charset="0"/>
                </a:rPr>
                <a:t>RCT </a:t>
              </a:r>
              <a:r>
                <a:rPr lang="zh-TW" altLang="en-US" sz="1000" dirty="0">
                  <a:latin typeface="Times New Roman" pitchFamily="18" charset="0"/>
                  <a:cs typeface="Times New Roman" pitchFamily="18" charset="0"/>
                </a:rPr>
                <a:t>中比較口服抗凝劑與安慰劑用於機械心臟瓣膜置換術，但來自觀察性研究的證據表明，口服抗凝劑在降低血栓栓塞事件方面效果明顯，隨後來自隨機試驗的間接證據證明在類似條件下，如房顫，用抗凝劑組血栓形成的 </a:t>
              </a:r>
              <a:r>
                <a:rPr lang="en-US" altLang="zh-TW" sz="1000" i="1" dirty="0">
                  <a:latin typeface="Times New Roman" pitchFamily="18" charset="0"/>
                  <a:cs typeface="Times New Roman" pitchFamily="18" charset="0"/>
                </a:rPr>
                <a:t>RR</a:t>
              </a:r>
              <a:r>
                <a:rPr lang="en-US" altLang="zh-TW" sz="1000" dirty="0">
                  <a:latin typeface="Times New Roman" pitchFamily="18" charset="0"/>
                  <a:cs typeface="Times New Roman" pitchFamily="18" charset="0"/>
                </a:rPr>
                <a:t> </a:t>
              </a:r>
              <a:r>
                <a:rPr lang="zh-TW" altLang="en-US" sz="1000" dirty="0">
                  <a:latin typeface="Times New Roman" pitchFamily="18" charset="0"/>
                  <a:cs typeface="Times New Roman" pitchFamily="18" charset="0"/>
                </a:rPr>
                <a:t>大大降低，這進一步增加了對抗凝劑效果的把握度，另一種情況允許在無正式的比較研究時作出強關聯的推斷，比如考慮常規結腸鏡檢與無鏡檢對相關結腸癌穿孔率影響的問題，接受結腸鏡檢的一系列大樣本有代表性的患者將提供結腸鏡檢相關穿孔風險的高品質證據，當對照發生率接近</a:t>
              </a:r>
              <a:r>
                <a:rPr lang="en-US" altLang="zh-TW" sz="1000" dirty="0">
                  <a:latin typeface="Times New Roman" pitchFamily="18" charset="0"/>
                  <a:cs typeface="Times New Roman" pitchFamily="18" charset="0"/>
                </a:rPr>
                <a:t>0</a:t>
              </a:r>
              <a:r>
                <a:rPr lang="zh-TW" altLang="en-US" sz="1000" dirty="0">
                  <a:latin typeface="Times New Roman" pitchFamily="18" charset="0"/>
                  <a:cs typeface="Times New Roman" pitchFamily="18" charset="0"/>
                </a:rPr>
                <a:t>（即確信未接受結腸鏡檢的患者自發性結腸穿孔的發生率非常低），有代表性患者的病例系列（若包括很多患者，可稱之為該類患者的佇列研究）可提供幹預相關不良反應的高品質證據，從而，儘管事件數不多，仍能夠從中作出強關聯的推斷</a:t>
              </a:r>
              <a:r>
                <a:rPr lang="zh-CN" altLang="en-US" sz="1000" dirty="0">
                  <a:latin typeface="Times New Roman" pitchFamily="18" charset="0"/>
                  <a:cs typeface="Times New Roman" pitchFamily="18" charset="0"/>
                </a:rPr>
                <a:t>，</a:t>
              </a:r>
              <a:r>
                <a:rPr lang="zh-TW" altLang="en-US" sz="1000" dirty="0">
                  <a:latin typeface="Times New Roman" pitchFamily="18" charset="0"/>
                  <a:cs typeface="Times New Roman" pitchFamily="18" charset="0"/>
                </a:rPr>
                <a:t>需要</a:t>
              </a:r>
              <a:r>
                <a:rPr lang="zh-CN" altLang="en-US" sz="1000" dirty="0">
                  <a:latin typeface="Times New Roman" pitchFamily="18" charset="0"/>
                  <a:cs typeface="Times New Roman" pitchFamily="18" charset="0"/>
                </a:rPr>
                <a:t>注意</a:t>
              </a:r>
              <a:r>
                <a:rPr lang="zh-TW" altLang="en-US" sz="1000" dirty="0">
                  <a:latin typeface="Times New Roman" pitchFamily="18" charset="0"/>
                  <a:cs typeface="Times New Roman" pitchFamily="18" charset="0"/>
                </a:rPr>
                <a:t>的是，</a:t>
              </a:r>
              <a:r>
                <a:rPr lang="zh-CN" altLang="en-US" sz="1000" dirty="0">
                  <a:latin typeface="Times New Roman" pitchFamily="18" charset="0"/>
                  <a:cs typeface="Times New Roman" pitchFamily="18" charset="0"/>
                </a:rPr>
                <a:t>若</a:t>
              </a:r>
              <a:r>
                <a:rPr lang="zh-TW" altLang="en-US" sz="1000" dirty="0">
                  <a:latin typeface="Times New Roman" pitchFamily="18" charset="0"/>
                  <a:cs typeface="Times New Roman" pitchFamily="18" charset="0"/>
                </a:rPr>
                <a:t>對偏倚風險、精確性和發表偏倚等其他問題存在諸多顧慮時，不應因效應量大而升級；</a:t>
              </a:r>
            </a:p>
          </p:txBody>
        </p:sp>
      </p:grpSp>
    </p:spTree>
    <p:extLst>
      <p:ext uri="{BB962C8B-B14F-4D97-AF65-F5344CB8AC3E}">
        <p14:creationId xmlns:p14="http://schemas.microsoft.com/office/powerpoint/2010/main" val="266206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2015" y="38840"/>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TW" altLang="en-US" sz="1500" dirty="0">
                <a:ea typeface="楷体_GB2312" pitchFamily="49" charset="-122"/>
              </a:rPr>
              <a:t>臨床證據推薦與質量分級</a:t>
            </a:r>
            <a:endParaRPr lang="zh-CN" altLang="en-US" sz="1500" dirty="0">
              <a:ea typeface="楷体_GB2312" pitchFamily="49" charset="-122"/>
            </a:endParaRPr>
          </a:p>
        </p:txBody>
      </p:sp>
      <p:sp>
        <p:nvSpPr>
          <p:cNvPr id="9" name="矩形 3"/>
          <p:cNvSpPr>
            <a:spLocks noChangeArrowheads="1"/>
          </p:cNvSpPr>
          <p:nvPr/>
        </p:nvSpPr>
        <p:spPr bwMode="auto">
          <a:xfrm>
            <a:off x="45955" y="218354"/>
            <a:ext cx="1003073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200" dirty="0"/>
              <a:t>臨床</a:t>
            </a:r>
            <a:r>
              <a:rPr lang="zh-TW" altLang="en-US" sz="1200" dirty="0"/>
              <a:t>證據質量</a:t>
            </a:r>
            <a:r>
              <a:rPr lang="zh-CN" altLang="en-US" sz="1200" dirty="0"/>
              <a:t>與</a:t>
            </a:r>
            <a:r>
              <a:rPr lang="zh-TW" altLang="en-US" sz="1200" dirty="0"/>
              <a:t>推薦強</a:t>
            </a:r>
            <a:r>
              <a:rPr lang="zh-CN" altLang="en-US" sz="1200" dirty="0"/>
              <a:t>度</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en-US" altLang="zh-CN" sz="900" i="1" dirty="0">
                <a:solidFill>
                  <a:srgbClr val="000000"/>
                </a:solidFill>
                <a:latin typeface="Times New Roman" pitchFamily="18" charset="0"/>
                <a:cs typeface="Times New Roman" pitchFamily="18" charset="0"/>
              </a:rPr>
              <a:t>The</a:t>
            </a:r>
            <a:r>
              <a:rPr lang="en-US" altLang="zh-CN" sz="900" dirty="0">
                <a:solidFill>
                  <a:srgbClr val="000000"/>
                </a:solidFill>
                <a:latin typeface="Times New Roman" pitchFamily="18" charset="0"/>
                <a:cs typeface="Times New Roman" pitchFamily="18" charset="0"/>
              </a:rPr>
              <a:t> </a:t>
            </a:r>
            <a:r>
              <a:rPr lang="en-US" altLang="zh-TW" sz="900" i="1" dirty="0">
                <a:solidFill>
                  <a:srgbClr val="000000"/>
                </a:solidFill>
                <a:latin typeface="Times New Roman" pitchFamily="18" charset="0"/>
                <a:cs typeface="Times New Roman" pitchFamily="18" charset="0"/>
              </a:rPr>
              <a:t>Grades of Recommendation</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Assessment</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Development and </a:t>
            </a:r>
            <a:r>
              <a:rPr lang="en-US" altLang="zh-TW" sz="900" i="1" dirty="0" err="1">
                <a:solidFill>
                  <a:srgbClr val="000000"/>
                </a:solidFill>
                <a:latin typeface="Times New Roman" pitchFamily="18" charset="0"/>
                <a:cs typeface="Times New Roman" pitchFamily="18" charset="0"/>
              </a:rPr>
              <a:t>Evaluation</a:t>
            </a:r>
            <a:r>
              <a:rPr lang="en-US" altLang="zh-TW" sz="900" dirty="0" err="1">
                <a:solidFill>
                  <a:srgbClr val="000000"/>
                </a:solidFill>
                <a:latin typeface="Times New Roman" pitchFamily="18" charset="0"/>
                <a:cs typeface="Times New Roman" pitchFamily="18" charset="0"/>
              </a:rPr>
              <a:t>,</a:t>
            </a:r>
            <a:r>
              <a:rPr lang="en-US" altLang="zh-TW" sz="900" i="1" dirty="0" err="1">
                <a:solidFill>
                  <a:srgbClr val="000000"/>
                </a:solidFill>
                <a:latin typeface="Times New Roman" pitchFamily="18" charset="0"/>
                <a:cs typeface="Times New Roman" pitchFamily="18" charset="0"/>
              </a:rPr>
              <a:t>GRADE</a:t>
            </a:r>
            <a:r>
              <a:rPr lang="en-US" altLang="zh-TW"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系統 </a:t>
            </a:r>
            <a:r>
              <a:rPr lang="en-US" altLang="zh-CN" sz="900" dirty="0">
                <a:solidFill>
                  <a:srgbClr val="000000"/>
                </a:solidFill>
                <a:latin typeface="Times New Roman" pitchFamily="18" charset="0"/>
                <a:cs typeface="Times New Roman" pitchFamily="18" charset="0"/>
              </a:rPr>
              <a:t>- </a:t>
            </a:r>
            <a:r>
              <a:rPr lang="zh-TW" altLang="en-US" sz="900" dirty="0">
                <a:solidFill>
                  <a:srgbClr val="000000"/>
                </a:solidFill>
                <a:latin typeface="Times New Roman" pitchFamily="18" charset="0"/>
                <a:cs typeface="Times New Roman" pitchFamily="18" charset="0"/>
              </a:rPr>
              <a:t>證據質量</a:t>
            </a:r>
            <a:r>
              <a:rPr lang="zh-CN" altLang="en-US" sz="900" dirty="0">
                <a:solidFill>
                  <a:srgbClr val="000000"/>
                </a:solidFill>
                <a:latin typeface="Times New Roman" pitchFamily="18" charset="0"/>
                <a:cs typeface="Times New Roman" pitchFamily="18" charset="0"/>
              </a:rPr>
              <a:t>降升級 之 劑量 </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反應關係</a:t>
            </a:r>
            <a:r>
              <a:rPr lang="en-US" altLang="zh-CN" sz="800" dirty="0">
                <a:solidFill>
                  <a:srgbClr val="000000"/>
                </a:solidFill>
                <a:latin typeface="Times New Roman" pitchFamily="18" charset="0"/>
                <a:cs typeface="Times New Roman" pitchFamily="18" charset="0"/>
              </a:rPr>
              <a:t>(</a:t>
            </a:r>
            <a:r>
              <a:rPr lang="en-US" altLang="zh-CN" sz="800" i="1" dirty="0">
                <a:solidFill>
                  <a:srgbClr val="000000"/>
                </a:solidFill>
                <a:latin typeface="Times New Roman" pitchFamily="18" charset="0"/>
                <a:cs typeface="Times New Roman" pitchFamily="18" charset="0"/>
              </a:rPr>
              <a:t>Dose-response gradient</a:t>
            </a:r>
            <a:r>
              <a:rPr lang="en-US" altLang="zh-CN" sz="8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grpSp>
        <p:nvGrpSpPr>
          <p:cNvPr id="5" name="组合 4"/>
          <p:cNvGrpSpPr/>
          <p:nvPr/>
        </p:nvGrpSpPr>
        <p:grpSpPr>
          <a:xfrm>
            <a:off x="1540764" y="728726"/>
            <a:ext cx="8618220" cy="4824398"/>
            <a:chOff x="1568196" y="728726"/>
            <a:chExt cx="8618220" cy="4824398"/>
          </a:xfrm>
        </p:grpSpPr>
        <p:sp>
          <p:nvSpPr>
            <p:cNvPr id="10" name="矩形 9"/>
            <p:cNvSpPr/>
            <p:nvPr/>
          </p:nvSpPr>
          <p:spPr>
            <a:xfrm>
              <a:off x="1568197" y="728726"/>
              <a:ext cx="4329683" cy="346249"/>
            </a:xfrm>
            <a:prstGeom prst="rect">
              <a:avLst/>
            </a:prstGeom>
          </p:spPr>
          <p:txBody>
            <a:bodyPr wrap="square">
              <a:spAutoFit/>
            </a:bodyPr>
            <a:lstStyle/>
            <a:p>
              <a:pPr>
                <a:lnSpc>
                  <a:spcPct val="150000"/>
                </a:lnSpc>
              </a:pPr>
              <a:r>
                <a:rPr lang="zh-TW" altLang="en-US" sz="1100" dirty="0">
                  <a:latin typeface="Times New Roman" pitchFamily="18" charset="0"/>
                  <a:cs typeface="Times New Roman" pitchFamily="18" charset="0"/>
                </a:rPr>
                <a:t>        劑量 </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反應關係</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Dose</a:t>
              </a:r>
              <a:r>
                <a:rPr lang="en-US" altLang="zh-TW" sz="1000" dirty="0">
                  <a:latin typeface="Times New Roman" pitchFamily="18" charset="0"/>
                  <a:cs typeface="Times New Roman" pitchFamily="18" charset="0"/>
                </a:rPr>
                <a:t> - </a:t>
              </a:r>
              <a:r>
                <a:rPr lang="en-US" altLang="zh-TW" sz="1000" i="1" dirty="0">
                  <a:latin typeface="Times New Roman" pitchFamily="18" charset="0"/>
                  <a:cs typeface="Times New Roman" pitchFamily="18" charset="0"/>
                </a:rPr>
                <a:t>response gradient</a:t>
              </a:r>
              <a:r>
                <a:rPr lang="en-US" altLang="zh-TW" sz="10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a:t>
              </a:r>
              <a:endParaRPr lang="zh-TW" altLang="en-US" sz="1100" dirty="0">
                <a:latin typeface="Times New Roman" pitchFamily="18" charset="0"/>
                <a:cs typeface="Times New Roman" pitchFamily="18" charset="0"/>
              </a:endParaRPr>
            </a:p>
          </p:txBody>
        </p:sp>
        <p:sp>
          <p:nvSpPr>
            <p:cNvPr id="15" name="矩形 14"/>
            <p:cNvSpPr/>
            <p:nvPr/>
          </p:nvSpPr>
          <p:spPr>
            <a:xfrm>
              <a:off x="1568196" y="1074975"/>
              <a:ext cx="4329684" cy="4478149"/>
            </a:xfrm>
            <a:prstGeom prst="rect">
              <a:avLst/>
            </a:prstGeom>
          </p:spPr>
          <p:txBody>
            <a:bodyPr wrap="square">
              <a:spAutoFit/>
            </a:bodyPr>
            <a:lstStyle/>
            <a:p>
              <a:pPr>
                <a:lnSpc>
                  <a:spcPct val="150000"/>
                </a:lnSpc>
              </a:pPr>
              <a:r>
                <a:rPr lang="zh-TW" altLang="en-US" sz="1100" dirty="0">
                  <a:latin typeface="Times New Roman" pitchFamily="18" charset="0"/>
                  <a:cs typeface="Times New Roman" pitchFamily="18" charset="0"/>
                </a:rPr>
                <a:t>        觀存在劑量 </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反應關係</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Dose</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response gradient</a:t>
              </a:r>
              <a:r>
                <a:rPr lang="en-US" altLang="zh-TW" sz="10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早在</a:t>
              </a:r>
              <a:r>
                <a:rPr lang="zh-CN" altLang="en-US" sz="1100" dirty="0">
                  <a:latin typeface="Times New Roman" pitchFamily="18" charset="0"/>
                  <a:cs typeface="Times New Roman" pitchFamily="18" charset="0"/>
                </a:rPr>
                <a:t>西元一九六五年</a:t>
              </a:r>
              <a:r>
                <a:rPr lang="zh-TW" altLang="en-US" sz="1100" dirty="0">
                  <a:latin typeface="Times New Roman" pitchFamily="18" charset="0"/>
                  <a:cs typeface="Times New Roman" pitchFamily="18" charset="0"/>
                </a:rPr>
                <a:t>就已被視為相信假定因果關係的一條重要標準，這種關係能夠增加對觀察性研究結果的信心，從而提高原定的證據品質，例如一個觀察性研究發現較高的超抗凝治療水準與出血風險增加之間呈劑量 </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反應關係，從而對超抗凝治療水準的患者出血風險的增加更有信心，同樣地，僅餵養母乳的嬰兒生長最慢，餵養部分母乳和部分配方奶粉的嬰兒生長會加快至某一程度，僅餵養配方奶粉的嬰兒生長會進一步加快，另一個例子，一個研究環氧化酶</a:t>
              </a:r>
              <a:r>
                <a:rPr lang="en-US" altLang="zh-TW" sz="1100" dirty="0">
                  <a:latin typeface="Times New Roman" pitchFamily="18" charset="0"/>
                  <a:cs typeface="Times New Roman" pitchFamily="18" charset="0"/>
                </a:rPr>
                <a:t>-2 </a:t>
              </a:r>
              <a:r>
                <a:rPr lang="zh-TW" altLang="en-US" sz="1100" dirty="0">
                  <a:latin typeface="Times New Roman" pitchFamily="18" charset="0"/>
                  <a:cs typeface="Times New Roman" pitchFamily="18" charset="0"/>
                </a:rPr>
                <a:t>抑制劑羅非昔布對心血管事件影響的觀察性研究的系統評價發現，羅非昔布劑量低於 </a:t>
              </a:r>
              <a:r>
                <a:rPr lang="en-US" altLang="zh-TW" sz="1100" dirty="0">
                  <a:latin typeface="Times New Roman" pitchFamily="18" charset="0"/>
                  <a:cs typeface="Times New Roman" pitchFamily="18" charset="0"/>
                </a:rPr>
                <a:t>25 </a:t>
              </a:r>
              <a:r>
                <a:rPr lang="en-US" altLang="zh-TW" sz="1100" i="1" dirty="0">
                  <a:latin typeface="Times New Roman" pitchFamily="18" charset="0"/>
                  <a:cs typeface="Times New Roman" pitchFamily="18" charset="0"/>
                </a:rPr>
                <a:t>mg </a:t>
              </a:r>
              <a:r>
                <a:rPr lang="en-US" altLang="zh-TW" sz="1100" dirty="0">
                  <a:latin typeface="Times New Roman" pitchFamily="18" charset="0"/>
                  <a:cs typeface="Times New Roman" pitchFamily="18" charset="0"/>
                </a:rPr>
                <a:t>/ </a:t>
              </a:r>
              <a:r>
                <a:rPr lang="en-US" altLang="zh-TW" sz="1100" i="1" dirty="0">
                  <a:latin typeface="Times New Roman" pitchFamily="18" charset="0"/>
                  <a:cs typeface="Times New Roman" pitchFamily="18" charset="0"/>
                </a:rPr>
                <a:t>day </a:t>
              </a:r>
              <a:r>
                <a:rPr lang="zh-TW" altLang="en-US" sz="1100" dirty="0">
                  <a:latin typeface="Times New Roman" pitchFamily="18" charset="0"/>
                  <a:cs typeface="Times New Roman" pitchFamily="18" charset="0"/>
                </a:rPr>
                <a:t>的 </a:t>
              </a:r>
              <a:r>
                <a:rPr lang="en-US" altLang="zh-TW" sz="1100" i="1" dirty="0">
                  <a:latin typeface="Times New Roman" pitchFamily="18" charset="0"/>
                  <a:cs typeface="Times New Roman" pitchFamily="18" charset="0"/>
                </a:rPr>
                <a:t>RR</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為 </a:t>
              </a:r>
              <a:r>
                <a:rPr lang="en-US" altLang="zh-TW" sz="1100" dirty="0">
                  <a:latin typeface="Times New Roman" pitchFamily="18" charset="0"/>
                  <a:cs typeface="Times New Roman" pitchFamily="18" charset="0"/>
                </a:rPr>
                <a:t>1.33 [ 95% </a:t>
              </a:r>
              <a:r>
                <a:rPr lang="en-US" altLang="zh-TW" sz="1100" i="1" dirty="0">
                  <a:latin typeface="Times New Roman" pitchFamily="18" charset="0"/>
                  <a:cs typeface="Times New Roman" pitchFamily="18" charset="0"/>
                </a:rPr>
                <a:t>CI</a:t>
              </a:r>
              <a:r>
                <a:rPr lang="en-US" altLang="zh-TW" sz="1100" dirty="0">
                  <a:latin typeface="Times New Roman" pitchFamily="18" charset="0"/>
                  <a:cs typeface="Times New Roman" pitchFamily="18" charset="0"/>
                </a:rPr>
                <a:t> ( 1.00 , 1.79 ) ]</a:t>
              </a:r>
              <a:r>
                <a:rPr lang="zh-TW" altLang="en-US" sz="1100" dirty="0">
                  <a:latin typeface="Times New Roman" pitchFamily="18" charset="0"/>
                  <a:cs typeface="Times New Roman" pitchFamily="18" charset="0"/>
                </a:rPr>
                <a:t>，高於 </a:t>
              </a:r>
              <a:r>
                <a:rPr lang="en-US" altLang="zh-TW" sz="1100" dirty="0">
                  <a:latin typeface="Times New Roman" pitchFamily="18" charset="0"/>
                  <a:cs typeface="Times New Roman" pitchFamily="18" charset="0"/>
                </a:rPr>
                <a:t>25 </a:t>
              </a:r>
              <a:r>
                <a:rPr lang="en-US" altLang="zh-TW" sz="1100" i="1" dirty="0">
                  <a:latin typeface="Times New Roman" pitchFamily="18" charset="0"/>
                  <a:cs typeface="Times New Roman" pitchFamily="18" charset="0"/>
                </a:rPr>
                <a:t>mg </a:t>
              </a:r>
              <a:r>
                <a:rPr lang="en-US" altLang="zh-TW" sz="1100" dirty="0">
                  <a:latin typeface="Times New Roman" pitchFamily="18" charset="0"/>
                  <a:cs typeface="Times New Roman" pitchFamily="18" charset="0"/>
                </a:rPr>
                <a:t>/ </a:t>
              </a:r>
              <a:r>
                <a:rPr lang="en-US" altLang="zh-TW" sz="1100" i="1" dirty="0">
                  <a:latin typeface="Times New Roman" pitchFamily="18" charset="0"/>
                  <a:cs typeface="Times New Roman" pitchFamily="18" charset="0"/>
                </a:rPr>
                <a:t>day </a:t>
              </a:r>
              <a:r>
                <a:rPr lang="zh-TW" altLang="en-US" sz="1100" dirty="0">
                  <a:latin typeface="Times New Roman" pitchFamily="18" charset="0"/>
                  <a:cs typeface="Times New Roman" pitchFamily="18" charset="0"/>
                </a:rPr>
                <a:t>的 </a:t>
              </a:r>
              <a:r>
                <a:rPr lang="en-US" altLang="zh-TW" sz="1100" i="1" dirty="0">
                  <a:latin typeface="Times New Roman" pitchFamily="18" charset="0"/>
                  <a:cs typeface="Times New Roman" pitchFamily="18" charset="0"/>
                </a:rPr>
                <a:t>RR</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為 </a:t>
              </a:r>
              <a:r>
                <a:rPr lang="en-US" altLang="zh-TW" sz="1100" dirty="0">
                  <a:latin typeface="Times New Roman" pitchFamily="18" charset="0"/>
                  <a:cs typeface="Times New Roman" pitchFamily="18" charset="0"/>
                </a:rPr>
                <a:t>2.19 [ 95% </a:t>
              </a:r>
              <a:r>
                <a:rPr lang="en-US" altLang="zh-TW" sz="1100" i="1" dirty="0">
                  <a:latin typeface="Times New Roman" pitchFamily="18" charset="0"/>
                  <a:cs typeface="Times New Roman" pitchFamily="18" charset="0"/>
                </a:rPr>
                <a:t>CI</a:t>
              </a:r>
              <a:r>
                <a:rPr lang="en-US" altLang="zh-TW" sz="1100" dirty="0">
                  <a:latin typeface="Times New Roman" pitchFamily="18" charset="0"/>
                  <a:cs typeface="Times New Roman" pitchFamily="18" charset="0"/>
                </a:rPr>
                <a:t> ( 1.64 , 2.91 ) ]</a:t>
              </a:r>
              <a:r>
                <a:rPr lang="zh-TW" altLang="en-US" sz="1100" dirty="0">
                  <a:latin typeface="Times New Roman" pitchFamily="18" charset="0"/>
                  <a:cs typeface="Times New Roman" pitchFamily="18" charset="0"/>
                </a:rPr>
                <a:t>，最後一個例子是右圖患者抗菌素使用的及時性與出現敗血症和低血壓的明顯劑量 </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反應關係，這一劑量 </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反應關係使我們更有理由相信幹預措施對死亡率的效果（每延遲</a:t>
              </a:r>
              <a:r>
                <a:rPr lang="en-US" altLang="zh-TW" sz="1100" dirty="0">
                  <a:latin typeface="Times New Roman" pitchFamily="18" charset="0"/>
                  <a:cs typeface="Times New Roman" pitchFamily="18" charset="0"/>
                </a:rPr>
                <a:t>1</a:t>
              </a:r>
              <a:r>
                <a:rPr lang="zh-TW" altLang="en-US" sz="1100" dirty="0">
                  <a:latin typeface="Times New Roman" pitchFamily="18" charset="0"/>
                  <a:cs typeface="Times New Roman" pitchFamily="18" charset="0"/>
                </a:rPr>
                <a:t>小時，死亡率的絕對增加明顯）是真實而顯著的；</a:t>
              </a:r>
              <a:endParaRPr lang="en-US" altLang="zh-TW" sz="1100" dirty="0">
                <a:latin typeface="Times New Roman" pitchFamily="18" charset="0"/>
                <a:cs typeface="Times New Roman" pitchFamily="18" charset="0"/>
              </a:endParaRPr>
            </a:p>
            <a:p>
              <a:pPr>
                <a:lnSpc>
                  <a:spcPct val="150000"/>
                </a:lnSpc>
              </a:pPr>
              <a:r>
                <a:rPr lang="en-US" altLang="zh-TW" sz="900" i="1" dirty="0">
                  <a:latin typeface="Times New Roman" pitchFamily="18" charset="0"/>
                  <a:cs typeface="Times New Roman" pitchFamily="18" charset="0"/>
                </a:rPr>
                <a:t>The environment and disease</a:t>
              </a:r>
              <a:r>
                <a:rPr lang="en-US" altLang="zh-TW" sz="900" dirty="0">
                  <a:latin typeface="Times New Roman" pitchFamily="18" charset="0"/>
                  <a:cs typeface="Times New Roman" pitchFamily="18" charset="0"/>
                </a:rPr>
                <a:t>: </a:t>
              </a:r>
              <a:r>
                <a:rPr lang="en-US" altLang="zh-TW" sz="900" i="1" dirty="0">
                  <a:latin typeface="Times New Roman" pitchFamily="18" charset="0"/>
                  <a:cs typeface="Times New Roman" pitchFamily="18" charset="0"/>
                </a:rPr>
                <a:t>association or causation</a:t>
              </a:r>
              <a:r>
                <a:rPr lang="en-US" altLang="zh-TW" sz="900" dirty="0">
                  <a:latin typeface="Times New Roman" pitchFamily="18" charset="0"/>
                  <a:cs typeface="Times New Roman" pitchFamily="18" charset="0"/>
                </a:rPr>
                <a:t>?</a:t>
              </a:r>
            </a:p>
            <a:p>
              <a:pPr>
                <a:lnSpc>
                  <a:spcPct val="150000"/>
                </a:lnSpc>
              </a:pPr>
              <a:r>
                <a:rPr lang="en-US" altLang="zh-TW" sz="900" i="1" dirty="0">
                  <a:latin typeface="Times New Roman" pitchFamily="18" charset="0"/>
                  <a:cs typeface="Times New Roman" pitchFamily="18" charset="0"/>
                </a:rPr>
                <a:t>Sir Austin Bradford Hill</a:t>
              </a:r>
              <a:r>
                <a:rPr lang="en-US" altLang="zh-TW" sz="900" dirty="0">
                  <a:latin typeface="Times New Roman" pitchFamily="18" charset="0"/>
                  <a:cs typeface="Times New Roman" pitchFamily="18" charset="0"/>
                </a:rPr>
                <a:t>.</a:t>
              </a:r>
            </a:p>
            <a:p>
              <a:pPr>
                <a:lnSpc>
                  <a:spcPct val="150000"/>
                </a:lnSpc>
              </a:pPr>
              <a:r>
                <a:rPr lang="en-US" altLang="zh-TW" sz="900" i="1" dirty="0">
                  <a:latin typeface="Times New Roman" pitchFamily="18" charset="0"/>
                  <a:cs typeface="Times New Roman" pitchFamily="18" charset="0"/>
                </a:rPr>
                <a:t>Professor Emeritus of Medical Statistics</a:t>
              </a:r>
              <a:r>
                <a:rPr lang="en-US" altLang="zh-TW" sz="900" dirty="0">
                  <a:latin typeface="Times New Roman" pitchFamily="18" charset="0"/>
                  <a:cs typeface="Times New Roman" pitchFamily="18" charset="0"/>
                </a:rPr>
                <a:t>, </a:t>
              </a:r>
              <a:r>
                <a:rPr lang="en-US" altLang="zh-TW" sz="900" i="1" dirty="0">
                  <a:latin typeface="Times New Roman" pitchFamily="18" charset="0"/>
                  <a:cs typeface="Times New Roman" pitchFamily="18" charset="0"/>
                </a:rPr>
                <a:t>University of London</a:t>
              </a:r>
              <a:r>
                <a:rPr lang="en-US" altLang="zh-TW" sz="900" dirty="0">
                  <a:latin typeface="Times New Roman" pitchFamily="18" charset="0"/>
                  <a:cs typeface="Times New Roman" pitchFamily="18" charset="0"/>
                </a:rPr>
                <a:t>, </a:t>
              </a:r>
              <a:r>
                <a:rPr lang="en-US" altLang="zh-TW" sz="900" i="1" dirty="0">
                  <a:latin typeface="Times New Roman" pitchFamily="18" charset="0"/>
                  <a:cs typeface="Times New Roman" pitchFamily="18" charset="0"/>
                </a:rPr>
                <a:t>UK</a:t>
              </a:r>
              <a:r>
                <a:rPr lang="en-US" altLang="zh-TW" sz="900" dirty="0">
                  <a:latin typeface="Times New Roman" pitchFamily="18" charset="0"/>
                  <a:cs typeface="Times New Roman" pitchFamily="18" charset="0"/>
                </a:rPr>
                <a:t>.</a:t>
              </a:r>
            </a:p>
            <a:p>
              <a:pPr>
                <a:lnSpc>
                  <a:spcPct val="150000"/>
                </a:lnSpc>
              </a:pPr>
              <a:r>
                <a:rPr lang="en-US" altLang="zh-TW" sz="900" dirty="0">
                  <a:latin typeface="Times New Roman" pitchFamily="18" charset="0"/>
                  <a:cs typeface="Times New Roman" pitchFamily="18" charset="0"/>
                </a:rPr>
                <a:t>《</a:t>
              </a:r>
              <a:r>
                <a:rPr lang="en-US" altLang="zh-TW" sz="900" i="1" dirty="0">
                  <a:latin typeface="Times New Roman" pitchFamily="18" charset="0"/>
                  <a:cs typeface="Times New Roman" pitchFamily="18" charset="0"/>
                </a:rPr>
                <a:t>Journal of the royal society of medicine</a:t>
              </a:r>
              <a:r>
                <a:rPr lang="en-US" altLang="zh-TW" sz="900" dirty="0">
                  <a:latin typeface="Times New Roman" pitchFamily="18" charset="0"/>
                  <a:cs typeface="Times New Roman" pitchFamily="18" charset="0"/>
                </a:rPr>
                <a:t>》, 1965, 58: 295-300.</a:t>
              </a:r>
            </a:p>
          </p:txBody>
        </p:sp>
        <p:grpSp>
          <p:nvGrpSpPr>
            <p:cNvPr id="4" name="组合 3"/>
            <p:cNvGrpSpPr/>
            <p:nvPr/>
          </p:nvGrpSpPr>
          <p:grpSpPr>
            <a:xfrm>
              <a:off x="6411170" y="1200139"/>
              <a:ext cx="3775246" cy="4327971"/>
              <a:chOff x="6411170" y="1200139"/>
              <a:chExt cx="3775246" cy="4327971"/>
            </a:xfrm>
          </p:grpSpPr>
          <p:pic>
            <p:nvPicPr>
              <p:cNvPr id="50073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11170" y="1200139"/>
                <a:ext cx="3379709" cy="2223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0"/>
              <p:cNvSpPr/>
              <p:nvPr/>
            </p:nvSpPr>
            <p:spPr>
              <a:xfrm>
                <a:off x="6511754" y="3496784"/>
                <a:ext cx="3674662" cy="1200329"/>
              </a:xfrm>
              <a:prstGeom prst="rect">
                <a:avLst/>
              </a:prstGeom>
            </p:spPr>
            <p:txBody>
              <a:bodyPr wrap="square">
                <a:spAutoFit/>
              </a:bodyPr>
              <a:lstStyle/>
              <a:p>
                <a:pPr>
                  <a:lnSpc>
                    <a:spcPct val="150000"/>
                  </a:lnSpc>
                </a:pPr>
                <a:r>
                  <a:rPr lang="en-US" altLang="zh-TW" sz="800" i="1" dirty="0">
                    <a:latin typeface="Times New Roman" pitchFamily="18" charset="0"/>
                    <a:cs typeface="Times New Roman" pitchFamily="18" charset="0"/>
                  </a:rPr>
                  <a:t>Cumulative effective antimicrobial initiation following onset of septic shock-associated hypotension and associated survival. The x-axis represents time </a:t>
                </a:r>
                <a:r>
                  <a:rPr lang="en-US" altLang="zh-TW" sz="800" dirty="0">
                    <a:latin typeface="Times New Roman" pitchFamily="18" charset="0"/>
                    <a:cs typeface="Times New Roman" pitchFamily="18" charset="0"/>
                  </a:rPr>
                  <a:t>(</a:t>
                </a:r>
                <a:r>
                  <a:rPr lang="en-US" altLang="zh-TW" sz="800" i="1" dirty="0" err="1">
                    <a:latin typeface="Times New Roman" pitchFamily="18" charset="0"/>
                    <a:cs typeface="Times New Roman" pitchFamily="18" charset="0"/>
                  </a:rPr>
                  <a:t>hrs</a:t>
                </a:r>
                <a:r>
                  <a:rPr lang="en-US" altLang="zh-TW" sz="800" dirty="0">
                    <a:latin typeface="Times New Roman" pitchFamily="18" charset="0"/>
                    <a:cs typeface="Times New Roman" pitchFamily="18" charset="0"/>
                  </a:rPr>
                  <a:t>)</a:t>
                </a:r>
                <a:r>
                  <a:rPr lang="en-US" altLang="zh-TW" sz="800" i="1" dirty="0">
                    <a:latin typeface="Times New Roman" pitchFamily="18" charset="0"/>
                    <a:cs typeface="Times New Roman" pitchFamily="18" charset="0"/>
                  </a:rPr>
                  <a:t> following first documentation of septic shock-associated hypotension. Black bars represent the fraction of patients surviving to hospital discharge for effective therapy initiated within the given time interval. The gray bars represent the cumulative fraction of patients having received effective antimicrobials at any given time point</a:t>
                </a:r>
                <a:r>
                  <a:rPr lang="en-US" altLang="zh-CN" sz="800" dirty="0">
                    <a:latin typeface="Times New Roman" pitchFamily="18" charset="0"/>
                    <a:cs typeface="Times New Roman" pitchFamily="18" charset="0"/>
                  </a:rPr>
                  <a:t>.</a:t>
                </a:r>
                <a:endParaRPr lang="zh-TW" altLang="en-US" sz="800" dirty="0">
                  <a:latin typeface="Times New Roman" pitchFamily="18" charset="0"/>
                  <a:cs typeface="Times New Roman" pitchFamily="18" charset="0"/>
                </a:endParaRPr>
              </a:p>
            </p:txBody>
          </p:sp>
          <p:sp>
            <p:nvSpPr>
              <p:cNvPr id="12" name="矩形 11"/>
              <p:cNvSpPr/>
              <p:nvPr/>
            </p:nvSpPr>
            <p:spPr>
              <a:xfrm>
                <a:off x="6511754" y="4697113"/>
                <a:ext cx="3674662" cy="830997"/>
              </a:xfrm>
              <a:prstGeom prst="rect">
                <a:avLst/>
              </a:prstGeom>
            </p:spPr>
            <p:txBody>
              <a:bodyPr wrap="square">
                <a:spAutoFit/>
              </a:bodyPr>
              <a:lstStyle/>
              <a:p>
                <a:pPr>
                  <a:lnSpc>
                    <a:spcPct val="150000"/>
                  </a:lnSpc>
                </a:pPr>
                <a:r>
                  <a:rPr lang="en-US" altLang="zh-TW" sz="800" i="1" dirty="0">
                    <a:latin typeface="Times New Roman" pitchFamily="18" charset="0"/>
                    <a:cs typeface="Times New Roman" pitchFamily="18" charset="0"/>
                  </a:rPr>
                  <a:t>A Kumar</a:t>
                </a:r>
                <a:r>
                  <a:rPr lang="en-US" altLang="zh-TW" sz="800" dirty="0">
                    <a:latin typeface="Times New Roman" pitchFamily="18" charset="0"/>
                    <a:cs typeface="Times New Roman" pitchFamily="18" charset="0"/>
                  </a:rPr>
                  <a:t>, </a:t>
                </a:r>
                <a:r>
                  <a:rPr lang="en-US" altLang="zh-TW" sz="800" i="1" dirty="0">
                    <a:latin typeface="Times New Roman" pitchFamily="18" charset="0"/>
                    <a:cs typeface="Times New Roman" pitchFamily="18" charset="0"/>
                  </a:rPr>
                  <a:t>D Roberts</a:t>
                </a:r>
                <a:r>
                  <a:rPr lang="en-US" altLang="zh-TW" sz="800" dirty="0">
                    <a:latin typeface="Times New Roman" pitchFamily="18" charset="0"/>
                    <a:cs typeface="Times New Roman" pitchFamily="18" charset="0"/>
                  </a:rPr>
                  <a:t>, </a:t>
                </a:r>
                <a:r>
                  <a:rPr lang="en-US" altLang="zh-TW" sz="800" i="1" dirty="0">
                    <a:latin typeface="Times New Roman" pitchFamily="18" charset="0"/>
                    <a:cs typeface="Times New Roman" pitchFamily="18" charset="0"/>
                  </a:rPr>
                  <a:t>KE Wood</a:t>
                </a:r>
                <a:r>
                  <a:rPr lang="en-US" altLang="zh-TW" sz="800" dirty="0">
                    <a:latin typeface="Times New Roman" pitchFamily="18" charset="0"/>
                    <a:cs typeface="Times New Roman" pitchFamily="18" charset="0"/>
                  </a:rPr>
                  <a:t>, </a:t>
                </a:r>
                <a:r>
                  <a:rPr lang="en-US" altLang="zh-TW" sz="800" i="1" dirty="0">
                    <a:latin typeface="Times New Roman" pitchFamily="18" charset="0"/>
                    <a:cs typeface="Times New Roman" pitchFamily="18" charset="0"/>
                  </a:rPr>
                  <a:t>B Light</a:t>
                </a:r>
                <a:r>
                  <a:rPr lang="en-US" altLang="zh-TW" sz="800" dirty="0">
                    <a:latin typeface="Times New Roman" pitchFamily="18" charset="0"/>
                    <a:cs typeface="Times New Roman" pitchFamily="18" charset="0"/>
                  </a:rPr>
                  <a:t>, </a:t>
                </a:r>
                <a:r>
                  <a:rPr lang="en-US" altLang="zh-TW" sz="800" i="1" dirty="0">
                    <a:latin typeface="Times New Roman" pitchFamily="18" charset="0"/>
                    <a:cs typeface="Times New Roman" pitchFamily="18" charset="0"/>
                  </a:rPr>
                  <a:t>et al</a:t>
                </a:r>
                <a:r>
                  <a:rPr lang="en-US" altLang="zh-TW" sz="800" dirty="0">
                    <a:latin typeface="Times New Roman" pitchFamily="18" charset="0"/>
                    <a:cs typeface="Times New Roman" pitchFamily="18" charset="0"/>
                  </a:rPr>
                  <a:t>.</a:t>
                </a:r>
              </a:p>
              <a:p>
                <a:pPr>
                  <a:lnSpc>
                    <a:spcPct val="150000"/>
                  </a:lnSpc>
                </a:pPr>
                <a:r>
                  <a:rPr lang="en-US" altLang="zh-TW" sz="800" i="1" dirty="0">
                    <a:latin typeface="Times New Roman" pitchFamily="18" charset="0"/>
                    <a:cs typeface="Times New Roman" pitchFamily="18" charset="0"/>
                  </a:rPr>
                  <a:t>Duration of hypotension before initiation of effective antimicrobial therapy is the critical determinant of survival in human septic shock</a:t>
                </a:r>
                <a:r>
                  <a:rPr lang="en-US" altLang="zh-TW" sz="800" dirty="0">
                    <a:latin typeface="Times New Roman" pitchFamily="18" charset="0"/>
                    <a:cs typeface="Times New Roman" pitchFamily="18" charset="0"/>
                  </a:rPr>
                  <a:t>.</a:t>
                </a:r>
              </a:p>
              <a:p>
                <a:pPr>
                  <a:lnSpc>
                    <a:spcPct val="150000"/>
                  </a:lnSpc>
                </a:pPr>
                <a:r>
                  <a:rPr lang="en-US" altLang="zh-TW" sz="800" dirty="0">
                    <a:latin typeface="Times New Roman" pitchFamily="18" charset="0"/>
                    <a:cs typeface="Times New Roman" pitchFamily="18" charset="0"/>
                  </a:rPr>
                  <a:t>《</a:t>
                </a:r>
                <a:r>
                  <a:rPr lang="en-US" altLang="zh-TW" sz="800" i="1" dirty="0">
                    <a:latin typeface="Times New Roman" pitchFamily="18" charset="0"/>
                    <a:cs typeface="Times New Roman" pitchFamily="18" charset="0"/>
                  </a:rPr>
                  <a:t>Critical Care Medicine</a:t>
                </a:r>
                <a:r>
                  <a:rPr lang="en-US" altLang="zh-TW" sz="800" dirty="0">
                    <a:latin typeface="Times New Roman" pitchFamily="18" charset="0"/>
                    <a:cs typeface="Times New Roman" pitchFamily="18" charset="0"/>
                  </a:rPr>
                  <a:t>》,</a:t>
                </a:r>
                <a:r>
                  <a:rPr lang="en-US" altLang="zh-TW" sz="800" i="1" dirty="0">
                    <a:latin typeface="Times New Roman" pitchFamily="18" charset="0"/>
                    <a:cs typeface="Times New Roman" pitchFamily="18" charset="0"/>
                  </a:rPr>
                  <a:t> </a:t>
                </a:r>
                <a:r>
                  <a:rPr lang="en-US" altLang="zh-TW" sz="800" dirty="0">
                    <a:latin typeface="Times New Roman" pitchFamily="18" charset="0"/>
                    <a:cs typeface="Times New Roman" pitchFamily="18" charset="0"/>
                  </a:rPr>
                  <a:t>2006, 34(6): 1589-1596.</a:t>
                </a:r>
              </a:p>
            </p:txBody>
          </p:sp>
        </p:grpSp>
      </p:grpSp>
    </p:spTree>
    <p:extLst>
      <p:ext uri="{BB962C8B-B14F-4D97-AF65-F5344CB8AC3E}">
        <p14:creationId xmlns:p14="http://schemas.microsoft.com/office/powerpoint/2010/main" val="3040888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14583" y="38840"/>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TW" altLang="en-US" sz="1500" dirty="0">
                <a:ea typeface="楷体_GB2312" pitchFamily="49" charset="-122"/>
              </a:rPr>
              <a:t>臨床證據推薦與質量分級</a:t>
            </a:r>
            <a:endParaRPr lang="zh-CN" altLang="en-US" sz="1500" dirty="0">
              <a:ea typeface="楷体_GB2312" pitchFamily="49" charset="-122"/>
            </a:endParaRPr>
          </a:p>
        </p:txBody>
      </p:sp>
      <p:sp>
        <p:nvSpPr>
          <p:cNvPr id="9" name="矩形 3"/>
          <p:cNvSpPr>
            <a:spLocks noChangeArrowheads="1"/>
          </p:cNvSpPr>
          <p:nvPr/>
        </p:nvSpPr>
        <p:spPr bwMode="auto">
          <a:xfrm>
            <a:off x="18523" y="218354"/>
            <a:ext cx="10707389"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200" dirty="0"/>
              <a:t>臨床</a:t>
            </a:r>
            <a:r>
              <a:rPr lang="zh-TW" altLang="en-US" sz="1200" dirty="0"/>
              <a:t>證據質量</a:t>
            </a:r>
            <a:r>
              <a:rPr lang="zh-CN" altLang="en-US" sz="1200" dirty="0"/>
              <a:t>與</a:t>
            </a:r>
            <a:r>
              <a:rPr lang="zh-TW" altLang="en-US" sz="1200" dirty="0"/>
              <a:t>推薦強</a:t>
            </a:r>
            <a:r>
              <a:rPr lang="zh-CN" altLang="en-US" sz="1200" dirty="0"/>
              <a:t>度</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en-US" altLang="zh-CN" sz="900" i="1" dirty="0">
                <a:solidFill>
                  <a:srgbClr val="000000"/>
                </a:solidFill>
                <a:latin typeface="Times New Roman" pitchFamily="18" charset="0"/>
                <a:cs typeface="Times New Roman" pitchFamily="18" charset="0"/>
              </a:rPr>
              <a:t>The</a:t>
            </a:r>
            <a:r>
              <a:rPr lang="en-US" altLang="zh-CN" sz="900" dirty="0">
                <a:solidFill>
                  <a:srgbClr val="000000"/>
                </a:solidFill>
                <a:latin typeface="Times New Roman" pitchFamily="18" charset="0"/>
                <a:cs typeface="Times New Roman" pitchFamily="18" charset="0"/>
              </a:rPr>
              <a:t> </a:t>
            </a:r>
            <a:r>
              <a:rPr lang="en-US" altLang="zh-TW" sz="900" i="1" dirty="0">
                <a:solidFill>
                  <a:srgbClr val="000000"/>
                </a:solidFill>
                <a:latin typeface="Times New Roman" pitchFamily="18" charset="0"/>
                <a:cs typeface="Times New Roman" pitchFamily="18" charset="0"/>
              </a:rPr>
              <a:t>Grades of Recommendation</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Assessment</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Development and </a:t>
            </a:r>
            <a:r>
              <a:rPr lang="en-US" altLang="zh-TW" sz="900" i="1" dirty="0" err="1">
                <a:solidFill>
                  <a:srgbClr val="000000"/>
                </a:solidFill>
                <a:latin typeface="Times New Roman" pitchFamily="18" charset="0"/>
                <a:cs typeface="Times New Roman" pitchFamily="18" charset="0"/>
              </a:rPr>
              <a:t>Evaluation</a:t>
            </a:r>
            <a:r>
              <a:rPr lang="en-US" altLang="zh-TW" sz="900" dirty="0" err="1">
                <a:solidFill>
                  <a:srgbClr val="000000"/>
                </a:solidFill>
                <a:latin typeface="Times New Roman" pitchFamily="18" charset="0"/>
                <a:cs typeface="Times New Roman" pitchFamily="18" charset="0"/>
              </a:rPr>
              <a:t>,</a:t>
            </a:r>
            <a:r>
              <a:rPr lang="en-US" altLang="zh-TW" sz="900" i="1" dirty="0" err="1">
                <a:solidFill>
                  <a:srgbClr val="000000"/>
                </a:solidFill>
                <a:latin typeface="Times New Roman" pitchFamily="18" charset="0"/>
                <a:cs typeface="Times New Roman" pitchFamily="18" charset="0"/>
              </a:rPr>
              <a:t>GRADE</a:t>
            </a:r>
            <a:r>
              <a:rPr lang="en-US" altLang="zh-TW"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系統 </a:t>
            </a:r>
            <a:r>
              <a:rPr lang="en-US" altLang="zh-CN" sz="900" dirty="0">
                <a:solidFill>
                  <a:srgbClr val="000000"/>
                </a:solidFill>
                <a:latin typeface="Times New Roman" pitchFamily="18" charset="0"/>
                <a:cs typeface="Times New Roman" pitchFamily="18" charset="0"/>
              </a:rPr>
              <a:t>- </a:t>
            </a:r>
            <a:r>
              <a:rPr lang="zh-TW" altLang="en-US" sz="900" dirty="0">
                <a:solidFill>
                  <a:srgbClr val="000000"/>
                </a:solidFill>
                <a:latin typeface="Times New Roman" pitchFamily="18" charset="0"/>
                <a:cs typeface="Times New Roman" pitchFamily="18" charset="0"/>
              </a:rPr>
              <a:t>證據質量</a:t>
            </a:r>
            <a:r>
              <a:rPr lang="zh-CN" altLang="en-US" sz="900" dirty="0">
                <a:solidFill>
                  <a:srgbClr val="000000"/>
                </a:solidFill>
                <a:latin typeface="Times New Roman" pitchFamily="18" charset="0"/>
                <a:cs typeface="Times New Roman" pitchFamily="18" charset="0"/>
              </a:rPr>
              <a:t>降升級 之 合理的混雜增加估計效應的可信度</a:t>
            </a:r>
            <a:r>
              <a:rPr lang="en-US" altLang="zh-CN" sz="800" dirty="0">
                <a:solidFill>
                  <a:srgbClr val="000000"/>
                </a:solidFill>
                <a:latin typeface="Times New Roman" pitchFamily="18" charset="0"/>
                <a:cs typeface="Times New Roman" pitchFamily="18" charset="0"/>
              </a:rPr>
              <a:t>(</a:t>
            </a:r>
            <a:r>
              <a:rPr lang="en-US" altLang="zh-CN" sz="800" i="1" dirty="0">
                <a:solidFill>
                  <a:srgbClr val="000000"/>
                </a:solidFill>
                <a:latin typeface="Times New Roman" pitchFamily="18" charset="0"/>
                <a:cs typeface="Times New Roman" pitchFamily="18" charset="0"/>
              </a:rPr>
              <a:t>Plausible confounding</a:t>
            </a:r>
            <a:r>
              <a:rPr lang="en-US" altLang="zh-CN" sz="8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grpSp>
        <p:nvGrpSpPr>
          <p:cNvPr id="3" name="组合 2"/>
          <p:cNvGrpSpPr/>
          <p:nvPr/>
        </p:nvGrpSpPr>
        <p:grpSpPr>
          <a:xfrm>
            <a:off x="973835" y="628142"/>
            <a:ext cx="9614920" cy="5101397"/>
            <a:chOff x="973835" y="628142"/>
            <a:chExt cx="9614920" cy="5101397"/>
          </a:xfrm>
        </p:grpSpPr>
        <p:sp>
          <p:nvSpPr>
            <p:cNvPr id="10" name="矩形 9"/>
            <p:cNvSpPr/>
            <p:nvPr/>
          </p:nvSpPr>
          <p:spPr>
            <a:xfrm>
              <a:off x="973838" y="628142"/>
              <a:ext cx="9614915" cy="346249"/>
            </a:xfrm>
            <a:prstGeom prst="rect">
              <a:avLst/>
            </a:prstGeom>
          </p:spPr>
          <p:txBody>
            <a:bodyPr wrap="square">
              <a:spAutoFit/>
            </a:bodyPr>
            <a:lstStyle/>
            <a:p>
              <a:pPr>
                <a:lnSpc>
                  <a:spcPct val="150000"/>
                </a:lnSpc>
              </a:pPr>
              <a:r>
                <a:rPr lang="zh-TW" altLang="en-US"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合理的剩餘混雜可增加估計效應的可信度</a:t>
              </a:r>
              <a:r>
                <a:rPr lang="en-US" altLang="zh-CN" sz="950" dirty="0">
                  <a:latin typeface="Times New Roman" pitchFamily="18" charset="0"/>
                  <a:cs typeface="Times New Roman" pitchFamily="18" charset="0"/>
                </a:rPr>
                <a:t>(</a:t>
              </a:r>
              <a:r>
                <a:rPr lang="en-US" altLang="zh-CN" sz="950" i="1" dirty="0">
                  <a:latin typeface="Times New Roman" pitchFamily="18" charset="0"/>
                  <a:cs typeface="Times New Roman" pitchFamily="18" charset="0"/>
                </a:rPr>
                <a:t>Plausible confounding</a:t>
              </a:r>
              <a:r>
                <a:rPr lang="en-US" altLang="zh-CN" sz="95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a:t>
              </a:r>
            </a:p>
          </p:txBody>
        </p:sp>
        <p:sp>
          <p:nvSpPr>
            <p:cNvPr id="15" name="矩形 14"/>
            <p:cNvSpPr/>
            <p:nvPr/>
          </p:nvSpPr>
          <p:spPr>
            <a:xfrm>
              <a:off x="973835" y="974391"/>
              <a:ext cx="9614917" cy="3647152"/>
            </a:xfrm>
            <a:prstGeom prst="rect">
              <a:avLst/>
            </a:prstGeom>
          </p:spPr>
          <p:txBody>
            <a:bodyPr wrap="square">
              <a:spAutoFit/>
            </a:bodyPr>
            <a:lstStyle/>
            <a:p>
              <a:pPr>
                <a:lnSpc>
                  <a:spcPct val="150000"/>
                </a:lnSpc>
              </a:pPr>
              <a:r>
                <a:rPr lang="zh-TW" altLang="en-US" sz="1100" dirty="0">
                  <a:latin typeface="Times New Roman" pitchFamily="18" charset="0"/>
                  <a:cs typeface="Times New Roman" pitchFamily="18" charset="0"/>
                </a:rPr>
                <a:t>        嚴謹的觀察性研究會精確測量與關注結局相關的預後因素，也會對這些因素在幹預組與對照組間分佈的差異進行分析以校正其效應，多數情況下認為觀察性研究僅提供了低品質證據的原因，是因為無法在分析中校正未測量或未知的對結局有影響的因素，而這些因素很可能在試驗組和對照組間分佈不均衡，觀察性流行病學的專業術語將這種現象描述為「殘餘混雜」或「殘餘偏倚」，有時嚴謹的觀察性研究未在分析中校正其</a:t>
              </a:r>
              <a:r>
                <a:rPr lang="zh-CN" altLang="en-US" sz="1100" dirty="0">
                  <a:latin typeface="Times New Roman" pitchFamily="18" charset="0"/>
                  <a:cs typeface="Times New Roman" pitchFamily="18" charset="0"/>
                </a:rPr>
                <a:t>殘餘</a:t>
              </a:r>
              <a:r>
                <a:rPr lang="zh-TW" altLang="en-US" sz="1100" dirty="0">
                  <a:latin typeface="Times New Roman" pitchFamily="18" charset="0"/>
                  <a:cs typeface="Times New Roman" pitchFamily="18" charset="0"/>
                </a:rPr>
                <a:t>混雜的效應</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可能導致低估顯而易見的療效，比如若只有重症患者接受試驗幹預或暴露，他們仍然好得多，則幹預或暴露的實際效果很可能比資料顯示的還要大，例如一個觀察性研究的系統評價共納入</a:t>
              </a:r>
              <a:r>
                <a:rPr lang="en-US" altLang="zh-TW" sz="1100" dirty="0">
                  <a:latin typeface="Times New Roman" pitchFamily="18" charset="0"/>
                  <a:cs typeface="Times New Roman" pitchFamily="18" charset="0"/>
                </a:rPr>
                <a:t>3800</a:t>
              </a:r>
              <a:r>
                <a:rPr lang="zh-TW" altLang="en-US" sz="1100" dirty="0">
                  <a:latin typeface="Times New Roman" pitchFamily="18" charset="0"/>
                  <a:cs typeface="Times New Roman" pitchFamily="18" charset="0"/>
                </a:rPr>
                <a:t>萬患者，結果顯示私立營利性醫院的死亡率高於私立非營利性醫院，可能的偏倚來源之一與兩種醫院的患者疾病嚴重程度不同有關，非營利性醫院患者的病情很可能比營利性醫院嚴重，因此，在某種程度上，殘餘混雜的存在將引起不利於非營利醫院的有偏結果，第二個可能的偏倚是</a:t>
              </a:r>
              <a:r>
                <a:rPr lang="zh-CN" altLang="en-US" sz="1100" dirty="0">
                  <a:latin typeface="Times New Roman" pitchFamily="18" charset="0"/>
                  <a:cs typeface="Times New Roman" pitchFamily="18" charset="0"/>
                </a:rPr>
                <a:t>，如果</a:t>
              </a:r>
              <a:r>
                <a:rPr lang="zh-TW" altLang="en-US" sz="1100" dirty="0">
                  <a:latin typeface="Times New Roman" pitchFamily="18" charset="0"/>
                  <a:cs typeface="Times New Roman" pitchFamily="18" charset="0"/>
                </a:rPr>
                <a:t>有非常好的私人保險覆蓋的患者數更多，</a:t>
              </a:r>
              <a:r>
                <a:rPr lang="zh-CN" altLang="en-US" sz="1100" dirty="0">
                  <a:latin typeface="Times New Roman" pitchFamily="18" charset="0"/>
                  <a:cs typeface="Times New Roman" pitchFamily="18" charset="0"/>
                </a:rPr>
                <a:t>則</a:t>
              </a:r>
              <a:r>
                <a:rPr lang="zh-TW" altLang="en-US" sz="1100" dirty="0">
                  <a:latin typeface="Times New Roman" pitchFamily="18" charset="0"/>
                  <a:cs typeface="Times New Roman" pitchFamily="18" charset="0"/>
                </a:rPr>
                <a:t>可能會導致醫院擁有更多資源並產生溢出效應，這種溢出效應將使那些沒有這種保險覆蓋的患者獲益，由於營利性醫院可能比非營利性醫院收治更高比例的有良好保險的患者，偏倚再次對非營利性醫院不利，由於這些偏倚會削弱觀察到的效應，因此可以考慮將這些來自觀察性研究的證據由低品質升級為中等品質，這一現象的另一個例子</a:t>
              </a:r>
              <a:r>
                <a:rPr lang="zh-CN" altLang="en-US" sz="1100" dirty="0">
                  <a:latin typeface="Times New Roman" pitchFamily="18" charset="0"/>
                  <a:cs typeface="Times New Roman" pitchFamily="18" charset="0"/>
                </a:rPr>
                <a:t>是</a:t>
              </a:r>
              <a:r>
                <a:rPr lang="zh-TW" altLang="en-US" sz="1100" dirty="0">
                  <a:latin typeface="Times New Roman" pitchFamily="18" charset="0"/>
                  <a:cs typeface="Times New Roman" pitchFamily="18" charset="0"/>
                </a:rPr>
                <a:t>，一個系統評價研究了使用避孕套對有男性性伴的男性 </a:t>
              </a:r>
              <a:r>
                <a:rPr lang="en-US" altLang="zh-TW" sz="1100" i="1" dirty="0">
                  <a:latin typeface="Times New Roman" pitchFamily="18" charset="0"/>
                  <a:cs typeface="Times New Roman" pitchFamily="18" charset="0"/>
                </a:rPr>
                <a:t>HIV </a:t>
              </a:r>
              <a:r>
                <a:rPr lang="zh-TW" altLang="en-US" sz="1100" dirty="0">
                  <a:latin typeface="Times New Roman" pitchFamily="18" charset="0"/>
                  <a:cs typeface="Times New Roman" pitchFamily="18" charset="0"/>
                </a:rPr>
                <a:t>感染的作用，與不使用避孕套相比，</a:t>
              </a:r>
              <a:r>
                <a:rPr lang="en-US" altLang="zh-TW" sz="1100" dirty="0">
                  <a:latin typeface="Times New Roman" pitchFamily="18" charset="0"/>
                  <a:cs typeface="Times New Roman" pitchFamily="18" charset="0"/>
                </a:rPr>
                <a:t>5</a:t>
              </a:r>
              <a:r>
                <a:rPr lang="zh-TW" altLang="en-US" sz="1100" dirty="0">
                  <a:latin typeface="Times New Roman" pitchFamily="18" charset="0"/>
                  <a:cs typeface="Times New Roman" pitchFamily="18" charset="0"/>
                </a:rPr>
                <a:t>個觀察性研究的合併效應量估計值 </a:t>
              </a:r>
              <a:r>
                <a:rPr lang="en-US" altLang="zh-TW" sz="1100" i="1" dirty="0">
                  <a:latin typeface="Times New Roman" pitchFamily="18" charset="0"/>
                  <a:cs typeface="Times New Roman" pitchFamily="18" charset="0"/>
                </a:rPr>
                <a:t>RR</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為 </a:t>
              </a:r>
              <a:r>
                <a:rPr lang="en-US" altLang="zh-TW" sz="1100" dirty="0">
                  <a:latin typeface="Times New Roman" pitchFamily="18" charset="0"/>
                  <a:cs typeface="Times New Roman" pitchFamily="18" charset="0"/>
                </a:rPr>
                <a:t>0.34 ( 0.21 , 0.54 )</a:t>
              </a:r>
              <a:r>
                <a:rPr lang="zh-TW" altLang="en-US"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支持</a:t>
              </a:r>
              <a:r>
                <a:rPr lang="zh-TW" altLang="en-US" sz="1100" dirty="0">
                  <a:latin typeface="Times New Roman" pitchFamily="18" charset="0"/>
                  <a:cs typeface="Times New Roman" pitchFamily="18" charset="0"/>
                </a:rPr>
                <a:t>推薦使用避孕套，其中的</a:t>
              </a:r>
              <a:r>
                <a:rPr lang="en-US" altLang="zh-TW" sz="1100" dirty="0">
                  <a:latin typeface="Times New Roman" pitchFamily="18" charset="0"/>
                  <a:cs typeface="Times New Roman" pitchFamily="18" charset="0"/>
                </a:rPr>
                <a:t>2</a:t>
              </a:r>
              <a:r>
                <a:rPr lang="zh-TW" altLang="en-US" sz="1100" dirty="0">
                  <a:latin typeface="Times New Roman" pitchFamily="18" charset="0"/>
                  <a:cs typeface="Times New Roman" pitchFamily="18" charset="0"/>
                </a:rPr>
                <a:t>個研究調查了使用避孕套與不使用避孕套者的性伴數量，並發現使用避孕套者更可能具有更多性伴（但在他們的分析中未</a:t>
              </a:r>
              <a:r>
                <a:rPr lang="zh-CN" altLang="en-US" sz="1100" dirty="0">
                  <a:latin typeface="Times New Roman" pitchFamily="18" charset="0"/>
                  <a:cs typeface="Times New Roman" pitchFamily="18" charset="0"/>
                </a:rPr>
                <a:t>矯正</a:t>
              </a:r>
              <a:r>
                <a:rPr lang="zh-TW" altLang="en-US" sz="1100" dirty="0">
                  <a:latin typeface="Times New Roman" pitchFamily="18" charset="0"/>
                  <a:cs typeface="Times New Roman" pitchFamily="18" charset="0"/>
                </a:rPr>
                <a:t>這一混雜因素），考慮到性伴數量的影響，將加強支援使用避孕套的這一效應估計</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當觀察性研究未能證實關聯時也存在類似情況，一個例子來源於疫苗接種與孤獨症關聯的假設，隨後的觀察性研究未能證實該關聯，儘管與最初文章發表前診斷的孤獨症兒童的父母相比，發表後診斷的孤獨症兒童的父母可能更容易記住他們的接種經歷</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即</a:t>
              </a:r>
              <a:r>
                <a:rPr lang="zh-CN" altLang="en-US" sz="1100" dirty="0">
                  <a:latin typeface="Times New Roman" pitchFamily="18" charset="0"/>
                  <a:cs typeface="Times New Roman" pitchFamily="18" charset="0"/>
                </a:rPr>
                <a:t>可能</a:t>
              </a:r>
              <a:r>
                <a:rPr lang="zh-TW" altLang="en-US" sz="1100" dirty="0">
                  <a:latin typeface="Times New Roman" pitchFamily="18" charset="0"/>
                  <a:cs typeface="Times New Roman" pitchFamily="18" charset="0"/>
                </a:rPr>
                <a:t>存在經驗確認的偏倚，</a:t>
              </a:r>
              <a:r>
                <a:rPr lang="zh-CN" altLang="en-US" sz="1100" dirty="0">
                  <a:latin typeface="Times New Roman" pitchFamily="18" charset="0"/>
                  <a:cs typeface="Times New Roman" pitchFamily="18" charset="0"/>
                </a:rPr>
                <a:t>但是</a:t>
              </a:r>
              <a:r>
                <a:rPr lang="zh-TW" altLang="en-US" sz="1100" dirty="0">
                  <a:latin typeface="Times New Roman" pitchFamily="18" charset="0"/>
                  <a:cs typeface="Times New Roman" pitchFamily="18" charset="0"/>
                </a:rPr>
                <a:t>即便如此仍出現了這種無關聯的情況，因此可以推測，儘管混雜這種形式的回憶偏倚，該陰性結果仍然</a:t>
              </a:r>
              <a:r>
                <a:rPr lang="zh-CN" altLang="en-US" sz="1100" dirty="0">
                  <a:latin typeface="Times New Roman" pitchFamily="18" charset="0"/>
                  <a:cs typeface="Times New Roman" pitchFamily="18" charset="0"/>
                </a:rPr>
                <a:t>可以考慮</a:t>
              </a:r>
              <a:r>
                <a:rPr lang="zh-TW" altLang="en-US" sz="1100" dirty="0">
                  <a:latin typeface="Times New Roman" pitchFamily="18" charset="0"/>
                  <a:cs typeface="Times New Roman" pitchFamily="18" charset="0"/>
                </a:rPr>
                <a:t>升高證據品質；</a:t>
              </a:r>
            </a:p>
          </p:txBody>
        </p:sp>
        <p:sp>
          <p:nvSpPr>
            <p:cNvPr id="6" name="矩形 5"/>
            <p:cNvSpPr/>
            <p:nvPr/>
          </p:nvSpPr>
          <p:spPr>
            <a:xfrm>
              <a:off x="973838" y="4621543"/>
              <a:ext cx="9614917" cy="1107996"/>
            </a:xfrm>
            <a:prstGeom prst="rect">
              <a:avLst/>
            </a:prstGeom>
          </p:spPr>
          <p:txBody>
            <a:bodyPr wrap="square">
              <a:spAutoFit/>
            </a:bodyPr>
            <a:lstStyle/>
            <a:p>
              <a:pPr>
                <a:lnSpc>
                  <a:spcPct val="150000"/>
                </a:lnSpc>
              </a:pPr>
              <a:r>
                <a:rPr lang="zh-TW" altLang="en-US"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最後必須強調，</a:t>
              </a:r>
              <a:r>
                <a:rPr lang="zh-TW" altLang="en-US" sz="1100" dirty="0">
                  <a:latin typeface="Times New Roman" pitchFamily="18" charset="0"/>
                  <a:cs typeface="Times New Roman" pitchFamily="18" charset="0"/>
                </a:rPr>
                <a:t>考慮升高證據品質之前，必須先考慮所有降低證據品質的</a:t>
              </a:r>
              <a:r>
                <a:rPr lang="zh-CN" altLang="en-US" sz="1100" dirty="0">
                  <a:latin typeface="Times New Roman" pitchFamily="18" charset="0"/>
                  <a:cs typeface="Times New Roman" pitchFamily="18" charset="0"/>
                </a:rPr>
                <a:t>因素</a:t>
              </a:r>
              <a:r>
                <a:rPr lang="zh-TW" altLang="en-US" sz="1100" dirty="0">
                  <a:latin typeface="Times New Roman" pitchFamily="18" charset="0"/>
                  <a:cs typeface="Times New Roman" pitchFamily="18" charset="0"/>
                </a:rPr>
                <a:t>（偏倚風險、不精確性、不一致性、間接性和發表偏倚），若上述任一方面存在嚴重局限性，</a:t>
              </a:r>
              <a:r>
                <a:rPr lang="zh-CN" altLang="en-US" sz="1100" dirty="0">
                  <a:latin typeface="Times New Roman" pitchFamily="18" charset="0"/>
                  <a:cs typeface="Times New Roman" pitchFamily="18" charset="0"/>
                </a:rPr>
                <a:t>則</a:t>
              </a:r>
              <a:r>
                <a:rPr lang="zh-TW" altLang="en-US" sz="1100" dirty="0">
                  <a:latin typeface="Times New Roman" pitchFamily="18" charset="0"/>
                  <a:cs typeface="Times New Roman" pitchFamily="18" charset="0"/>
                </a:rPr>
                <a:t>很少作出升級的決定，尤其是因效應量大而決定升級</a:t>
              </a:r>
              <a:r>
                <a:rPr lang="zh-CN" altLang="en-US" sz="1100" dirty="0">
                  <a:latin typeface="Times New Roman" pitchFamily="18" charset="0"/>
                  <a:cs typeface="Times New Roman" pitchFamily="18" charset="0"/>
                </a:rPr>
                <a:t>時</a:t>
              </a:r>
              <a:r>
                <a:rPr lang="zh-TW" altLang="en-US" sz="1100" dirty="0">
                  <a:latin typeface="Times New Roman" pitchFamily="18" charset="0"/>
                  <a:cs typeface="Times New Roman" pitchFamily="18" charset="0"/>
                </a:rPr>
                <a:t>，不僅應考慮點估計值，還應考慮圍繞該點估計的</a:t>
              </a:r>
              <a:r>
                <a:rPr lang="zh-CN" altLang="en-US" sz="1100" dirty="0">
                  <a:latin typeface="Times New Roman" pitchFamily="18" charset="0"/>
                  <a:cs typeface="Times New Roman" pitchFamily="18" charset="0"/>
                </a:rPr>
                <a:t>置信</a:t>
              </a:r>
              <a:r>
                <a:rPr lang="zh-TW" altLang="en-US" sz="1100" dirty="0">
                  <a:latin typeface="Times New Roman" pitchFamily="18" charset="0"/>
                  <a:cs typeface="Times New Roman" pitchFamily="18" charset="0"/>
                </a:rPr>
                <a:t>區間的寬度，若</a:t>
              </a:r>
              <a:r>
                <a:rPr lang="zh-CN" altLang="en-US" sz="1100" dirty="0">
                  <a:latin typeface="Times New Roman" pitchFamily="18" charset="0"/>
                  <a:cs typeface="Times New Roman" pitchFamily="18" charset="0"/>
                </a:rPr>
                <a:t>置信</a:t>
              </a:r>
              <a:r>
                <a:rPr lang="zh-TW" altLang="en-US" sz="1100" dirty="0">
                  <a:latin typeface="Times New Roman" pitchFamily="18" charset="0"/>
                  <a:cs typeface="Times New Roman" pitchFamily="18" charset="0"/>
                </a:rPr>
                <a:t>區間寬且效應小於所選取的閾值，則很少因效應量大而升級</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總之，有</a:t>
              </a:r>
              <a:r>
                <a:rPr lang="zh-CN" altLang="en-US" sz="1100" dirty="0">
                  <a:latin typeface="Times New Roman" pitchFamily="18" charset="0"/>
                  <a:cs typeface="Times New Roman" pitchFamily="18" charset="0"/>
                </a:rPr>
                <a:t>三種</a:t>
              </a:r>
              <a:r>
                <a:rPr lang="zh-TW" altLang="en-US" sz="1100" dirty="0">
                  <a:latin typeface="Times New Roman" pitchFamily="18" charset="0"/>
                  <a:cs typeface="Times New Roman" pitchFamily="18" charset="0"/>
                </a:rPr>
                <a:t>可能升高證據品質的因素，通常這三個因素主要適用於觀察性研究，</a:t>
              </a:r>
              <a:r>
                <a:rPr lang="zh-CN" altLang="en-US" sz="1100" dirty="0">
                  <a:latin typeface="Times New Roman" pitchFamily="18" charset="0"/>
                  <a:cs typeface="Times New Roman" pitchFamily="18" charset="0"/>
                </a:rPr>
                <a:t>並</a:t>
              </a:r>
              <a:r>
                <a:rPr lang="zh-TW" altLang="en-US" sz="1100" dirty="0">
                  <a:latin typeface="Times New Roman" pitchFamily="18" charset="0"/>
                  <a:cs typeface="Times New Roman" pitchFamily="18" charset="0"/>
                </a:rPr>
                <a:t>且大多數觀察性研究，哪怕實施</a:t>
              </a:r>
              <a:r>
                <a:rPr lang="zh-CN" altLang="en-US" sz="1100" dirty="0">
                  <a:latin typeface="Times New Roman" pitchFamily="18" charset="0"/>
                  <a:cs typeface="Times New Roman" pitchFamily="18" charset="0"/>
                </a:rPr>
                <a:t>得</a:t>
              </a:r>
              <a:r>
                <a:rPr lang="zh-TW" altLang="en-US" sz="1100" dirty="0">
                  <a:latin typeface="Times New Roman" pitchFamily="18" charset="0"/>
                  <a:cs typeface="Times New Roman" pitchFamily="18" charset="0"/>
                </a:rPr>
                <a:t>很好，也只能提供低品質證據，對其他不易歸為上述類型的因素</a:t>
              </a:r>
              <a:r>
                <a:rPr lang="zh-CN" altLang="en-US" sz="1100" dirty="0">
                  <a:latin typeface="Times New Roman" pitchFamily="18" charset="0"/>
                  <a:cs typeface="Times New Roman" pitchFamily="18" charset="0"/>
                </a:rPr>
                <a:t>，很少</a:t>
              </a:r>
              <a:r>
                <a:rPr lang="zh-TW" altLang="en-US" sz="1100" dirty="0">
                  <a:latin typeface="Times New Roman" pitchFamily="18" charset="0"/>
                  <a:cs typeface="Times New Roman" pitchFamily="18" charset="0"/>
                </a:rPr>
                <a:t>能成為升高證據品質的原因；</a:t>
              </a:r>
            </a:p>
          </p:txBody>
        </p:sp>
      </p:grpSp>
    </p:spTree>
    <p:extLst>
      <p:ext uri="{BB962C8B-B14F-4D97-AF65-F5344CB8AC3E}">
        <p14:creationId xmlns:p14="http://schemas.microsoft.com/office/powerpoint/2010/main" val="1221428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23727" y="38840"/>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TW" altLang="en-US" sz="1500" dirty="0">
                <a:ea typeface="楷体_GB2312" pitchFamily="49" charset="-122"/>
              </a:rPr>
              <a:t>臨床證據推薦與質量分級</a:t>
            </a:r>
            <a:endParaRPr lang="zh-CN" altLang="en-US" sz="1500" dirty="0">
              <a:ea typeface="楷体_GB2312" pitchFamily="49" charset="-122"/>
            </a:endParaRPr>
          </a:p>
        </p:txBody>
      </p:sp>
      <p:sp>
        <p:nvSpPr>
          <p:cNvPr id="9" name="矩形 3"/>
          <p:cNvSpPr>
            <a:spLocks noChangeArrowheads="1"/>
          </p:cNvSpPr>
          <p:nvPr/>
        </p:nvSpPr>
        <p:spPr bwMode="auto">
          <a:xfrm>
            <a:off x="27667" y="218354"/>
            <a:ext cx="9646685"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200" dirty="0"/>
              <a:t>臨床</a:t>
            </a:r>
            <a:r>
              <a:rPr lang="zh-TW" altLang="en-US" sz="1200" dirty="0"/>
              <a:t>證據質量</a:t>
            </a:r>
            <a:r>
              <a:rPr lang="zh-CN" altLang="en-US" sz="1200" dirty="0"/>
              <a:t>與</a:t>
            </a:r>
            <a:r>
              <a:rPr lang="zh-TW" altLang="en-US" sz="1200" dirty="0"/>
              <a:t>推薦強</a:t>
            </a:r>
            <a:r>
              <a:rPr lang="zh-CN" altLang="en-US" sz="1200" dirty="0"/>
              <a:t>度</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en-US" altLang="zh-CN" sz="900" i="1" dirty="0">
                <a:solidFill>
                  <a:srgbClr val="000000"/>
                </a:solidFill>
                <a:latin typeface="Times New Roman" pitchFamily="18" charset="0"/>
                <a:cs typeface="Times New Roman" pitchFamily="18" charset="0"/>
              </a:rPr>
              <a:t>The</a:t>
            </a:r>
            <a:r>
              <a:rPr lang="en-US" altLang="zh-CN" sz="900" dirty="0">
                <a:solidFill>
                  <a:srgbClr val="000000"/>
                </a:solidFill>
                <a:latin typeface="Times New Roman" pitchFamily="18" charset="0"/>
                <a:cs typeface="Times New Roman" pitchFamily="18" charset="0"/>
              </a:rPr>
              <a:t> </a:t>
            </a:r>
            <a:r>
              <a:rPr lang="en-US" altLang="zh-TW" sz="900" i="1" dirty="0">
                <a:solidFill>
                  <a:srgbClr val="000000"/>
                </a:solidFill>
                <a:latin typeface="Times New Roman" pitchFamily="18" charset="0"/>
                <a:cs typeface="Times New Roman" pitchFamily="18" charset="0"/>
              </a:rPr>
              <a:t>Grades of Recommendation</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Assessment</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Development and </a:t>
            </a:r>
            <a:r>
              <a:rPr lang="en-US" altLang="zh-TW" sz="900" i="1" dirty="0" err="1">
                <a:solidFill>
                  <a:srgbClr val="000000"/>
                </a:solidFill>
                <a:latin typeface="Times New Roman" pitchFamily="18" charset="0"/>
                <a:cs typeface="Times New Roman" pitchFamily="18" charset="0"/>
              </a:rPr>
              <a:t>Evaluation</a:t>
            </a:r>
            <a:r>
              <a:rPr lang="en-US" altLang="zh-TW" sz="900" dirty="0" err="1">
                <a:solidFill>
                  <a:srgbClr val="000000"/>
                </a:solidFill>
                <a:latin typeface="Times New Roman" pitchFamily="18" charset="0"/>
                <a:cs typeface="Times New Roman" pitchFamily="18" charset="0"/>
              </a:rPr>
              <a:t>,</a:t>
            </a:r>
            <a:r>
              <a:rPr lang="en-US" altLang="zh-TW" sz="900" i="1" dirty="0" err="1">
                <a:solidFill>
                  <a:srgbClr val="000000"/>
                </a:solidFill>
                <a:latin typeface="Times New Roman" pitchFamily="18" charset="0"/>
                <a:cs typeface="Times New Roman" pitchFamily="18" charset="0"/>
              </a:rPr>
              <a:t>GRADE</a:t>
            </a:r>
            <a:r>
              <a:rPr lang="en-US" altLang="zh-TW"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系統 </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對資源利用的考慮 ；</a:t>
            </a:r>
            <a:endParaRPr lang="zh-CN" altLang="en-US" sz="1300" dirty="0">
              <a:solidFill>
                <a:srgbClr val="000000"/>
              </a:solidFill>
              <a:latin typeface="Times New Roman" pitchFamily="18" charset="0"/>
              <a:cs typeface="Times New Roman" pitchFamily="18" charset="0"/>
            </a:endParaRPr>
          </a:p>
        </p:txBody>
      </p:sp>
      <p:grpSp>
        <p:nvGrpSpPr>
          <p:cNvPr id="2" name="组合 1"/>
          <p:cNvGrpSpPr/>
          <p:nvPr/>
        </p:nvGrpSpPr>
        <p:grpSpPr>
          <a:xfrm>
            <a:off x="228598" y="483221"/>
            <a:ext cx="11173970" cy="5404159"/>
            <a:chOff x="228598" y="483221"/>
            <a:chExt cx="11173970" cy="5404159"/>
          </a:xfrm>
        </p:grpSpPr>
        <p:sp>
          <p:nvSpPr>
            <p:cNvPr id="7" name="矩形 6"/>
            <p:cNvSpPr/>
            <p:nvPr/>
          </p:nvSpPr>
          <p:spPr>
            <a:xfrm>
              <a:off x="228599" y="483221"/>
              <a:ext cx="11173969" cy="1477328"/>
            </a:xfrm>
            <a:prstGeom prst="rect">
              <a:avLst/>
            </a:prstGeom>
          </p:spPr>
          <p:txBody>
            <a:bodyPr wrap="square">
              <a:spAutoFit/>
            </a:bodyPr>
            <a:lstStyle/>
            <a:p>
              <a:pPr>
                <a:lnSpc>
                  <a:spcPct val="150000"/>
                </a:lnSpc>
              </a:pPr>
              <a:r>
                <a:rPr lang="zh-TW" altLang="en-US" sz="1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  </a:t>
              </a:r>
              <a:r>
                <a:rPr lang="zh-TW" altLang="en-US" sz="1000" dirty="0">
                  <a:latin typeface="Times New Roman" pitchFamily="18" charset="0"/>
                  <a:cs typeface="Times New Roman" pitchFamily="18" charset="0"/>
                </a:rPr>
                <a:t>衛生保健結局的利弊由患者承擔，而衛生保健成本則由整個社會（如以政府為代表）、出資者及患者共同分擔；</a:t>
              </a:r>
            </a:p>
            <a:p>
              <a:pPr>
                <a:lnSpc>
                  <a:spcPct val="150000"/>
                </a:lnSpc>
              </a:pPr>
              <a:r>
                <a:rPr lang="en-US" altLang="zh-TW" sz="1000" dirty="0">
                  <a:latin typeface="Times New Roman" pitchFamily="18" charset="0"/>
                  <a:cs typeface="Times New Roman" pitchFamily="18" charset="0"/>
                </a:rPr>
                <a:t>     •  </a:t>
              </a:r>
              <a:r>
                <a:rPr lang="zh-TW" altLang="en-US" sz="1000" dirty="0">
                  <a:latin typeface="Times New Roman" pitchFamily="18" charset="0"/>
                  <a:cs typeface="Times New Roman" pitchFamily="18" charset="0"/>
                </a:rPr>
                <a:t>大家對成本是否應該影響醫生對個體患者的治療決策態度不一；</a:t>
              </a:r>
            </a:p>
            <a:p>
              <a:pPr>
                <a:lnSpc>
                  <a:spcPct val="150000"/>
                </a:lnSpc>
              </a:pPr>
              <a:r>
                <a:rPr lang="en-US" altLang="zh-TW" sz="1000" dirty="0">
                  <a:latin typeface="Times New Roman" pitchFamily="18" charset="0"/>
                  <a:cs typeface="Times New Roman" pitchFamily="18" charset="0"/>
                </a:rPr>
                <a:t>     •  </a:t>
              </a:r>
              <a:r>
                <a:rPr lang="zh-TW" altLang="en-US" sz="1000" dirty="0">
                  <a:latin typeface="Times New Roman" pitchFamily="18" charset="0"/>
                  <a:cs typeface="Times New Roman" pitchFamily="18" charset="0"/>
                </a:rPr>
                <a:t>衛生保健成本在不同地區甚至同一地區可能差異很大，並隨時間迅速改變；</a:t>
              </a:r>
            </a:p>
            <a:p>
              <a:pPr>
                <a:lnSpc>
                  <a:spcPct val="150000"/>
                </a:lnSpc>
              </a:pPr>
              <a:r>
                <a:rPr lang="en-US" altLang="zh-TW" sz="1000" dirty="0">
                  <a:latin typeface="Times New Roman" pitchFamily="18" charset="0"/>
                  <a:cs typeface="Times New Roman" pitchFamily="18" charset="0"/>
                </a:rPr>
                <a:t>     •  </a:t>
              </a:r>
              <a:r>
                <a:rPr lang="zh-TW" altLang="en-US" sz="1000" dirty="0">
                  <a:latin typeface="Times New Roman" pitchFamily="18" charset="0"/>
                  <a:cs typeface="Times New Roman" pitchFamily="18" charset="0"/>
                </a:rPr>
                <a:t>社會在購買衛生保健資源前，必須考慮到不同國家衛生保健資源的利用（機會成本）差異巨大</a:t>
              </a:r>
              <a:r>
                <a:rPr lang="zh-CN" altLang="en-US" sz="1000" dirty="0">
                  <a:latin typeface="Times New Roman" pitchFamily="18" charset="0"/>
                  <a:cs typeface="Times New Roman" pitchFamily="18" charset="0"/>
                </a:rPr>
                <a:t>；</a:t>
              </a:r>
              <a:endParaRPr lang="zh-TW" altLang="en-US" sz="1000" dirty="0">
                <a:latin typeface="Times New Roman" pitchFamily="18" charset="0"/>
                <a:cs typeface="Times New Roman" pitchFamily="18" charset="0"/>
              </a:endParaRPr>
            </a:p>
            <a:p>
              <a:pPr>
                <a:lnSpc>
                  <a:spcPct val="150000"/>
                </a:lnSpc>
              </a:pPr>
              <a:r>
                <a:rPr lang="en-US" altLang="zh-TW" sz="1000" dirty="0">
                  <a:latin typeface="Times New Roman" pitchFamily="18" charset="0"/>
                  <a:cs typeface="Times New Roman" pitchFamily="18" charset="0"/>
                </a:rPr>
                <a:t>     •  </a:t>
              </a:r>
              <a:r>
                <a:rPr lang="zh-TW" altLang="en-US" sz="1000" dirty="0">
                  <a:latin typeface="Times New Roman" pitchFamily="18" charset="0"/>
                  <a:cs typeface="Times New Roman" pitchFamily="18" charset="0"/>
                </a:rPr>
                <a:t>當衛生保健支出需要佔用其他花費時，對其是否應由衛生系統、公共經費、或整個社會來承擔，人們的觀點大相徑庭；</a:t>
              </a:r>
            </a:p>
            <a:p>
              <a:pPr>
                <a:lnSpc>
                  <a:spcPct val="150000"/>
                </a:lnSpc>
              </a:pPr>
              <a:r>
                <a:rPr lang="en-US" altLang="zh-TW" sz="1000" dirty="0">
                  <a:latin typeface="Times New Roman" pitchFamily="18" charset="0"/>
                  <a:cs typeface="Times New Roman" pitchFamily="18" charset="0"/>
                </a:rPr>
                <a:t>     •  </a:t>
              </a:r>
              <a:r>
                <a:rPr lang="zh-TW" altLang="en-US" sz="1000" dirty="0">
                  <a:latin typeface="Times New Roman" pitchFamily="18" charset="0"/>
                  <a:cs typeface="Times New Roman" pitchFamily="18" charset="0"/>
                </a:rPr>
                <a:t>與資源利用相關的問題具有高度的政治性，可能會導致指南小組的利益衝突（如小組成員可能與工業或政府有關連）；</a:t>
              </a:r>
            </a:p>
          </p:txBody>
        </p:sp>
        <p:sp>
          <p:nvSpPr>
            <p:cNvPr id="11" name="矩形 10"/>
            <p:cNvSpPr/>
            <p:nvPr/>
          </p:nvSpPr>
          <p:spPr>
            <a:xfrm>
              <a:off x="228598" y="1869109"/>
              <a:ext cx="11173970" cy="1015663"/>
            </a:xfrm>
            <a:prstGeom prst="rect">
              <a:avLst/>
            </a:prstGeom>
          </p:spPr>
          <p:txBody>
            <a:bodyPr wrap="square">
              <a:spAutoFit/>
            </a:bodyPr>
            <a:lstStyle/>
            <a:p>
              <a:pPr>
                <a:lnSpc>
                  <a:spcPct val="150000"/>
                </a:lnSpc>
              </a:pPr>
              <a:r>
                <a:rPr lang="zh-TW" altLang="en-US" sz="1000" dirty="0">
                  <a:latin typeface="Times New Roman" pitchFamily="18" charset="0"/>
                  <a:cs typeface="Times New Roman" pitchFamily="18" charset="0"/>
                </a:rPr>
                <a:t>        制定臨床推薦必然會涉及到資源配置</a:t>
              </a:r>
              <a:r>
                <a:rPr lang="zh-CN" altLang="en-US" sz="1000" dirty="0">
                  <a:latin typeface="Times New Roman" pitchFamily="18" charset="0"/>
                  <a:cs typeface="Times New Roman" pitchFamily="18" charset="0"/>
                </a:rPr>
                <a:t>的</a:t>
              </a:r>
              <a:r>
                <a:rPr lang="zh-TW" altLang="en-US" sz="1000" dirty="0">
                  <a:latin typeface="Times New Roman" pitchFamily="18" charset="0"/>
                  <a:cs typeface="Times New Roman" pitchFamily="18" charset="0"/>
                </a:rPr>
                <a:t>評估，而這種評估常常被誤認為是對成本的評估，需要明確的是臨床推薦更側重評估對資源的利用</a:t>
              </a:r>
              <a:r>
                <a:rPr lang="zh-CN" altLang="en-US" sz="1000" dirty="0">
                  <a:latin typeface="Times New Roman" pitchFamily="18" charset="0"/>
                  <a:cs typeface="Times New Roman" pitchFamily="18" charset="0"/>
                </a:rPr>
                <a:t>；</a:t>
              </a:r>
              <a:r>
                <a:rPr lang="zh-TW" altLang="en-US" sz="1000" dirty="0">
                  <a:latin typeface="Times New Roman" pitchFamily="18" charset="0"/>
                  <a:cs typeface="Times New Roman" pitchFamily="18" charset="0"/>
                </a:rPr>
                <a:t>從某種意義上說，成本是另一種可能的重要結局指標，與病死率、發病率及生活品質一樣，成本與對患者進行的各種幹預措施緊密相連，資產負債表能簡單有力地顯示可供選擇的幹預措施的效益與成本，指南制定者應闡明資源利用的最佳估計，而不是成本的最佳估計，成本反映資源的消耗和資源的單位成本，鑒於單位成本在國民總收入高、中、低的國家間差異很大，若只報導總費用，使用者就無法判斷對單位成本的估計是否適用於他們的情況，除非明確說明瞭資源利用的情況，否則除了實際參與者外，其他人無法估計幹預措施的相關增量成本</a:t>
              </a:r>
              <a:r>
                <a:rPr lang="zh-CN" altLang="en-US" sz="1000" dirty="0">
                  <a:latin typeface="Times New Roman" pitchFamily="18" charset="0"/>
                  <a:cs typeface="Times New Roman" pitchFamily="18" charset="0"/>
                </a:rPr>
                <a:t>；但是要注意，</a:t>
              </a:r>
              <a:r>
                <a:rPr lang="zh-TW" altLang="en-US" sz="1000" dirty="0">
                  <a:latin typeface="Times New Roman" pitchFamily="18" charset="0"/>
                  <a:cs typeface="Times New Roman" pitchFamily="18" charset="0"/>
                </a:rPr>
                <a:t>在評估成本的作用前，應先判斷其他結局指標的證據品質，並權衡利弊；</a:t>
              </a:r>
            </a:p>
          </p:txBody>
        </p:sp>
        <p:sp>
          <p:nvSpPr>
            <p:cNvPr id="12" name="矩形 11"/>
            <p:cNvSpPr/>
            <p:nvPr/>
          </p:nvSpPr>
          <p:spPr>
            <a:xfrm>
              <a:off x="228598" y="2793332"/>
              <a:ext cx="11173970" cy="1708160"/>
            </a:xfrm>
            <a:prstGeom prst="rect">
              <a:avLst/>
            </a:prstGeom>
          </p:spPr>
          <p:txBody>
            <a:bodyPr wrap="square">
              <a:spAutoFit/>
            </a:bodyPr>
            <a:lstStyle/>
            <a:p>
              <a:pPr>
                <a:lnSpc>
                  <a:spcPct val="150000"/>
                </a:lnSpc>
              </a:pPr>
              <a:r>
                <a:rPr lang="zh-TW" altLang="en-US" sz="1000" dirty="0">
                  <a:latin typeface="Times New Roman" pitchFamily="18" charset="0"/>
                  <a:cs typeface="Times New Roman" pitchFamily="18" charset="0"/>
                </a:rPr>
                <a:t>        考慮資源利用時，具體應用環境至關重要，成本在不同時間和區域的極大差異所包含的意義各不相同，指南小組應盡可能詳細地描述患者人群、幹預措施、對照及醫療環境，對照的選擇是</a:t>
              </a:r>
              <a:r>
                <a:rPr lang="zh-CN" altLang="en-US" sz="1000" dirty="0">
                  <a:latin typeface="Times New Roman" pitchFamily="18" charset="0"/>
                  <a:cs typeface="Times New Roman" pitchFamily="18" charset="0"/>
                </a:rPr>
                <a:t>臨床</a:t>
              </a:r>
              <a:r>
                <a:rPr lang="zh-TW" altLang="en-US" sz="1000" dirty="0">
                  <a:latin typeface="Times New Roman" pitchFamily="18" charset="0"/>
                  <a:cs typeface="Times New Roman" pitchFamily="18" charset="0"/>
                </a:rPr>
                <a:t>經濟學分析中的特殊問題，如果對照選擇不當（例如選擇空白對照而非療效不顯著的治療措施），就有可能得出錯誤結論，資源利用的證據可能來自原始資料而非健康收益的證據，這可能是因為臨床試驗不能完整報導資源利用的情況，或試驗環境下的資源利用情況不能完全反映實際的臨床環境，或相關資源利用超出試驗期間的使用，制定正規的經濟學模型可能會有</a:t>
              </a:r>
              <a:r>
                <a:rPr lang="zh-CN" altLang="en-US" sz="1000" dirty="0">
                  <a:latin typeface="Times New Roman" pitchFamily="18" charset="0"/>
                  <a:cs typeface="Times New Roman" pitchFamily="18" charset="0"/>
                </a:rPr>
                <a:t>幫助</a:t>
              </a:r>
              <a:r>
                <a:rPr lang="zh-TW" altLang="en-US" sz="1000" dirty="0">
                  <a:latin typeface="Times New Roman" pitchFamily="18" charset="0"/>
                  <a:cs typeface="Times New Roman" pitchFamily="18" charset="0"/>
                </a:rPr>
                <a:t>，單位效果的成本在正式經濟學分析中</a:t>
              </a:r>
              <a:r>
                <a:rPr lang="zh-CN" altLang="en-US" sz="1000" dirty="0">
                  <a:latin typeface="Times New Roman" pitchFamily="18" charset="0"/>
                  <a:cs typeface="Times New Roman" pitchFamily="18" charset="0"/>
                </a:rPr>
                <a:t>可以歸納為</a:t>
              </a:r>
              <a:r>
                <a:rPr lang="zh-TW" altLang="en-US" sz="1000" dirty="0">
                  <a:latin typeface="Times New Roman" pitchFamily="18" charset="0"/>
                  <a:cs typeface="Times New Roman" pitchFamily="18" charset="0"/>
                </a:rPr>
                <a:t>三種表現形式：每單位效果的成本，如預防一次中風所需成本（成本效果分析），每增加一個品質調整生命年所需的成本（成本效用分析），或成本和效果都用貨幣單位表示（成本效益分析），這樣的總結有助於對品質評估結果的判斷，不同幹預措施消耗的資源差異越大，一項幹預措施的淨效益對於增量成本是否值得的不確定性就越大，而與資源消耗相關的證據品質越高，全面經濟學模型就越有助於制定醫療決策</a:t>
              </a:r>
              <a:r>
                <a:rPr lang="zh-CN" altLang="en-US" sz="1000" dirty="0">
                  <a:latin typeface="Times New Roman" pitchFamily="18" charset="0"/>
                  <a:cs typeface="Times New Roman" pitchFamily="18" charset="0"/>
                </a:rPr>
                <a:t>，</a:t>
              </a:r>
              <a:r>
                <a:rPr lang="zh-TW" altLang="en-US" sz="1000" dirty="0">
                  <a:latin typeface="Times New Roman" pitchFamily="18" charset="0"/>
                  <a:cs typeface="Times New Roman" pitchFamily="18" charset="0"/>
                </a:rPr>
                <a:t>但要注意</a:t>
              </a:r>
              <a:r>
                <a:rPr lang="zh-CN" altLang="en-US" sz="1000" dirty="0">
                  <a:latin typeface="Times New Roman" pitchFamily="18" charset="0"/>
                  <a:cs typeface="Times New Roman" pitchFamily="18" charset="0"/>
                </a:rPr>
                <a:t>的是</a:t>
              </a:r>
              <a:r>
                <a:rPr lang="zh-TW" altLang="en-US" sz="1000" dirty="0">
                  <a:latin typeface="Times New Roman" pitchFamily="18" charset="0"/>
                  <a:cs typeface="Times New Roman" pitchFamily="18" charset="0"/>
                </a:rPr>
                <a:t>，任何模型的</a:t>
              </a:r>
              <a:r>
                <a:rPr lang="zh-CN" altLang="en-US" sz="1000" dirty="0">
                  <a:latin typeface="Times New Roman" pitchFamily="18" charset="0"/>
                  <a:cs typeface="Times New Roman" pitchFamily="18" charset="0"/>
                </a:rPr>
                <a:t>有效性</a:t>
              </a:r>
              <a:r>
                <a:rPr lang="zh-TW" altLang="en-US" sz="1000" dirty="0">
                  <a:latin typeface="Times New Roman" pitchFamily="18" charset="0"/>
                  <a:cs typeface="Times New Roman" pitchFamily="18" charset="0"/>
                </a:rPr>
                <a:t>都</a:t>
              </a:r>
              <a:r>
                <a:rPr lang="zh-CN" altLang="en-US" sz="1000" dirty="0">
                  <a:latin typeface="Times New Roman" pitchFamily="18" charset="0"/>
                  <a:cs typeface="Times New Roman" pitchFamily="18" charset="0"/>
                </a:rPr>
                <a:t>依賴</a:t>
              </a:r>
              <a:r>
                <a:rPr lang="zh-TW" altLang="en-US" sz="1000" dirty="0">
                  <a:latin typeface="Times New Roman" pitchFamily="18" charset="0"/>
                  <a:cs typeface="Times New Roman" pitchFamily="18" charset="0"/>
                </a:rPr>
                <a:t>於它所使用的原始資料的品質，如果對利弊或資源使用的估計來源於低品質證據，這樣的模型常基於大量假設條件，且因模型中納入的評價標準不同，證據品質差異會很大</a:t>
              </a:r>
              <a:r>
                <a:rPr lang="zh-CN" altLang="en-US" sz="1000" dirty="0">
                  <a:latin typeface="Times New Roman" pitchFamily="18" charset="0"/>
                  <a:cs typeface="Times New Roman" pitchFamily="18" charset="0"/>
                </a:rPr>
                <a:t>；</a:t>
              </a:r>
              <a:endParaRPr lang="zh-TW" altLang="en-US" sz="1000" dirty="0">
                <a:latin typeface="Times New Roman" pitchFamily="18" charset="0"/>
                <a:cs typeface="Times New Roman" pitchFamily="18" charset="0"/>
              </a:endParaRPr>
            </a:p>
          </p:txBody>
        </p:sp>
        <p:sp>
          <p:nvSpPr>
            <p:cNvPr id="13" name="矩形 12"/>
            <p:cNvSpPr/>
            <p:nvPr/>
          </p:nvSpPr>
          <p:spPr>
            <a:xfrm>
              <a:off x="228602" y="4410052"/>
              <a:ext cx="11173966" cy="1477328"/>
            </a:xfrm>
            <a:prstGeom prst="rect">
              <a:avLst/>
            </a:prstGeom>
          </p:spPr>
          <p:txBody>
            <a:bodyPr wrap="square">
              <a:spAutoFit/>
            </a:bodyPr>
            <a:lstStyle/>
            <a:p>
              <a:pPr>
                <a:lnSpc>
                  <a:spcPct val="150000"/>
                </a:lnSpc>
              </a:pPr>
              <a:r>
                <a:rPr lang="zh-TW" altLang="en-US" sz="1000" dirty="0">
                  <a:latin typeface="Times New Roman" pitchFamily="18" charset="0"/>
                  <a:cs typeface="Times New Roman" pitchFamily="18" charset="0"/>
                </a:rPr>
                <a:t>        鑒於此</a:t>
              </a:r>
              <a:r>
                <a:rPr lang="zh-CN" altLang="en-US"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GRADE</a:t>
              </a:r>
              <a:r>
                <a:rPr lang="en-US" altLang="zh-TW" sz="1000" dirty="0">
                  <a:latin typeface="Times New Roman" pitchFamily="18" charset="0"/>
                  <a:cs typeface="Times New Roman" pitchFamily="18" charset="0"/>
                </a:rPr>
                <a:t> </a:t>
              </a:r>
              <a:r>
                <a:rPr lang="zh-TW" altLang="en-US" sz="1000" dirty="0">
                  <a:latin typeface="Times New Roman" pitchFamily="18" charset="0"/>
                  <a:cs typeface="Times New Roman" pitchFamily="18" charset="0"/>
                </a:rPr>
                <a:t>工作組不推薦概括證據時將成本效果或成本效用模型考慮進來，決策者需要權衡幹預措施的相對價值與衛生系統或社會使用該措施所花費資源的效益，應制定資產負債表來判斷淨效益對</a:t>
              </a:r>
              <a:r>
                <a:rPr lang="zh-CN" altLang="en-US" sz="1000" dirty="0">
                  <a:latin typeface="Times New Roman" pitchFamily="18" charset="0"/>
                  <a:cs typeface="Times New Roman" pitchFamily="18" charset="0"/>
                </a:rPr>
                <a:t>與</a:t>
              </a:r>
              <a:r>
                <a:rPr lang="zh-TW" altLang="en-US" sz="1000" dirty="0">
                  <a:latin typeface="Times New Roman" pitchFamily="18" charset="0"/>
                  <a:cs typeface="Times New Roman" pitchFamily="18" charset="0"/>
                </a:rPr>
                <a:t>增量成本</a:t>
              </a:r>
              <a:r>
                <a:rPr lang="zh-CN" altLang="en-US" sz="1000" dirty="0">
                  <a:latin typeface="Times New Roman" pitchFamily="18" charset="0"/>
                  <a:cs typeface="Times New Roman" pitchFamily="18" charset="0"/>
                </a:rPr>
                <a:t>之間的利弊</a:t>
              </a:r>
              <a:r>
                <a:rPr lang="zh-TW" altLang="en-US" sz="1000" dirty="0">
                  <a:latin typeface="Times New Roman" pitchFamily="18" charset="0"/>
                  <a:cs typeface="Times New Roman" pitchFamily="18" charset="0"/>
                </a:rPr>
                <a:t>，成本不同於其他醫療結局指標，成本由患者、雇主及社會共同分擔，且對由誰承擔成本這一問題，意見不一，某些人甚至認為醫生的決策不應受成本的影響，大多數決策者能夠意識到增量長期資源利用與不同幹預措施有關是有益的，例如在政府資助的衛生系統中，從患者角度考慮最可能忽略產生的成本，從藥房角度考慮很可能忽略因成功預防藥物副作用（如中風或心肌梗死）而導致下游成本的節約，從醫院角度考慮常忽略門診成本</a:t>
              </a:r>
              <a:r>
                <a:rPr lang="zh-CN" altLang="en-US" sz="1000" dirty="0">
                  <a:latin typeface="Times New Roman" pitchFamily="18" charset="0"/>
                  <a:cs typeface="Times New Roman" pitchFamily="18" charset="0"/>
                </a:rPr>
                <a:t>，</a:t>
              </a:r>
              <a:r>
                <a:rPr lang="zh-TW" altLang="en-US" sz="1000" dirty="0">
                  <a:latin typeface="Times New Roman" pitchFamily="18" charset="0"/>
                  <a:cs typeface="Times New Roman" pitchFamily="18" charset="0"/>
                </a:rPr>
                <a:t>更廣泛的社會角度是最全面的，因為它包括了所有成本，而不考慮由誰承擔，這一角度往往是最好的，尤其當健康幹預具有廣泛影響時（如可提高心衰患者功能活動並減少家庭中照顧者的照顧時間和費用的幹預措施），同樣臨床醫生處理一位患者時，要對該患者及其家庭負責，但這種責任的履行是在有資源約束和機會成本的更廣泛環境下，這會影響到衛生系統最</a:t>
              </a:r>
              <a:r>
                <a:rPr lang="zh-CN" altLang="en-US" sz="1000" dirty="0">
                  <a:latin typeface="Times New Roman" pitchFamily="18" charset="0"/>
                  <a:cs typeface="Times New Roman" pitchFamily="18" charset="0"/>
                </a:rPr>
                <a:t>優的</a:t>
              </a:r>
              <a:r>
                <a:rPr lang="zh-TW" altLang="en-US" sz="1000" dirty="0">
                  <a:latin typeface="Times New Roman" pitchFamily="18" charset="0"/>
                  <a:cs typeface="Times New Roman" pitchFamily="18" charset="0"/>
                </a:rPr>
                <a:t>滿足所</a:t>
              </a:r>
              <a:r>
                <a:rPr lang="zh-CN" altLang="en-US" sz="1000" dirty="0">
                  <a:latin typeface="Times New Roman" pitchFamily="18" charset="0"/>
                  <a:cs typeface="Times New Roman" pitchFamily="18" charset="0"/>
                </a:rPr>
                <a:t>有</a:t>
              </a:r>
              <a:r>
                <a:rPr lang="zh-TW" altLang="en-US" sz="1000" dirty="0">
                  <a:latin typeface="Times New Roman" pitchFamily="18" charset="0"/>
                  <a:cs typeface="Times New Roman" pitchFamily="18" charset="0"/>
                </a:rPr>
                <a:t>服務人群的能力</a:t>
              </a:r>
              <a:r>
                <a:rPr lang="zh-CN" altLang="en-US" sz="1000" dirty="0">
                  <a:latin typeface="Times New Roman" pitchFamily="18" charset="0"/>
                  <a:cs typeface="Times New Roman" pitchFamily="18" charset="0"/>
                </a:rPr>
                <a:t>，</a:t>
              </a:r>
              <a:r>
                <a:rPr lang="zh-TW" altLang="en-US" sz="1000" dirty="0">
                  <a:latin typeface="Times New Roman" pitchFamily="18" charset="0"/>
                  <a:cs typeface="Times New Roman" pitchFamily="18" charset="0"/>
                </a:rPr>
                <a:t>正因為成本在不同地區甚至同一地區也有不同，概括證據時必須使用資源利用情況而不僅是貨幣價值；</a:t>
              </a:r>
            </a:p>
          </p:txBody>
        </p:sp>
      </p:grpSp>
    </p:spTree>
    <p:extLst>
      <p:ext uri="{BB962C8B-B14F-4D97-AF65-F5344CB8AC3E}">
        <p14:creationId xmlns:p14="http://schemas.microsoft.com/office/powerpoint/2010/main" val="2096651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32871" y="29695"/>
            <a:ext cx="8524875" cy="307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TW" altLang="en-US" sz="1500" dirty="0">
                <a:ea typeface="楷体_GB2312" pitchFamily="49" charset="-122"/>
              </a:rPr>
              <a:t>臨床證據推薦與質量分級</a:t>
            </a:r>
            <a:endParaRPr lang="zh-CN" altLang="en-US" sz="1500" dirty="0">
              <a:ea typeface="楷体_GB2312" pitchFamily="49" charset="-122"/>
            </a:endParaRPr>
          </a:p>
        </p:txBody>
      </p:sp>
      <p:sp>
        <p:nvSpPr>
          <p:cNvPr id="9" name="矩形 3"/>
          <p:cNvSpPr>
            <a:spLocks noChangeArrowheads="1"/>
          </p:cNvSpPr>
          <p:nvPr/>
        </p:nvSpPr>
        <p:spPr bwMode="auto">
          <a:xfrm>
            <a:off x="55099" y="273218"/>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300" dirty="0"/>
              <a:t>臨床</a:t>
            </a:r>
            <a:r>
              <a:rPr lang="zh-TW" altLang="en-US" sz="1300" dirty="0"/>
              <a:t>證據質量</a:t>
            </a:r>
            <a:r>
              <a:rPr lang="zh-CN" altLang="en-US" sz="1300" dirty="0"/>
              <a:t>與</a:t>
            </a:r>
            <a:r>
              <a:rPr lang="zh-TW" altLang="en-US" sz="1300" dirty="0"/>
              <a:t>推薦強</a:t>
            </a:r>
            <a:r>
              <a:rPr lang="zh-CN" altLang="en-US" sz="1300" dirty="0"/>
              <a:t>度</a:t>
            </a:r>
            <a:r>
              <a:rPr lang="zh-TW" altLang="en-US" sz="1300" dirty="0"/>
              <a:t> </a:t>
            </a:r>
            <a:r>
              <a:rPr lang="zh-CN" altLang="en-US" sz="13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en-US" altLang="zh-CN" sz="900" i="1" dirty="0">
                <a:solidFill>
                  <a:srgbClr val="000000"/>
                </a:solidFill>
                <a:latin typeface="Times New Roman" pitchFamily="18" charset="0"/>
                <a:cs typeface="Times New Roman" pitchFamily="18" charset="0"/>
              </a:rPr>
              <a:t>The</a:t>
            </a:r>
            <a:r>
              <a:rPr lang="en-US" altLang="zh-CN" sz="900" dirty="0">
                <a:solidFill>
                  <a:srgbClr val="000000"/>
                </a:solidFill>
                <a:latin typeface="Times New Roman" pitchFamily="18" charset="0"/>
                <a:cs typeface="Times New Roman" pitchFamily="18" charset="0"/>
              </a:rPr>
              <a:t> </a:t>
            </a:r>
            <a:r>
              <a:rPr lang="en-US" altLang="zh-TW" sz="900" i="1" dirty="0">
                <a:solidFill>
                  <a:srgbClr val="000000"/>
                </a:solidFill>
                <a:latin typeface="Times New Roman" pitchFamily="18" charset="0"/>
                <a:cs typeface="Times New Roman" pitchFamily="18" charset="0"/>
              </a:rPr>
              <a:t>Grades of Recommendation</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Assessment</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Development and </a:t>
            </a:r>
            <a:r>
              <a:rPr lang="en-US" altLang="zh-TW" sz="900" i="1" dirty="0" err="1">
                <a:solidFill>
                  <a:srgbClr val="000000"/>
                </a:solidFill>
                <a:latin typeface="Times New Roman" pitchFamily="18" charset="0"/>
                <a:cs typeface="Times New Roman" pitchFamily="18" charset="0"/>
              </a:rPr>
              <a:t>Evaluation</a:t>
            </a:r>
            <a:r>
              <a:rPr lang="en-US" altLang="zh-TW" sz="900" dirty="0" err="1">
                <a:solidFill>
                  <a:srgbClr val="000000"/>
                </a:solidFill>
                <a:latin typeface="Times New Roman" pitchFamily="18" charset="0"/>
                <a:cs typeface="Times New Roman" pitchFamily="18" charset="0"/>
              </a:rPr>
              <a:t>,</a:t>
            </a:r>
            <a:r>
              <a:rPr lang="en-US" altLang="zh-TW" sz="900" i="1" dirty="0" err="1">
                <a:solidFill>
                  <a:srgbClr val="000000"/>
                </a:solidFill>
                <a:latin typeface="Times New Roman" pitchFamily="18" charset="0"/>
                <a:cs typeface="Times New Roman" pitchFamily="18" charset="0"/>
              </a:rPr>
              <a:t>GRADE</a:t>
            </a:r>
            <a:r>
              <a:rPr lang="en-US" altLang="zh-TW"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系統 </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分級推薦 ；</a:t>
            </a:r>
            <a:endParaRPr lang="zh-CN" altLang="en-US" sz="1300" dirty="0">
              <a:solidFill>
                <a:srgbClr val="000000"/>
              </a:solidFill>
              <a:latin typeface="Times New Roman" pitchFamily="18" charset="0"/>
              <a:cs typeface="Times New Roman" pitchFamily="18" charset="0"/>
            </a:endParaRPr>
          </a:p>
        </p:txBody>
      </p:sp>
      <p:grpSp>
        <p:nvGrpSpPr>
          <p:cNvPr id="4" name="组合 3"/>
          <p:cNvGrpSpPr/>
          <p:nvPr/>
        </p:nvGrpSpPr>
        <p:grpSpPr>
          <a:xfrm>
            <a:off x="1513339" y="584804"/>
            <a:ext cx="8846813" cy="5232494"/>
            <a:chOff x="1513339" y="584804"/>
            <a:chExt cx="8846813" cy="5232494"/>
          </a:xfrm>
        </p:grpSpPr>
        <p:pic>
          <p:nvPicPr>
            <p:cNvPr id="51302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4234" y="3937115"/>
              <a:ext cx="5811005" cy="1880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矩形 12"/>
            <p:cNvSpPr/>
            <p:nvPr/>
          </p:nvSpPr>
          <p:spPr>
            <a:xfrm>
              <a:off x="1513339" y="584804"/>
              <a:ext cx="8846813" cy="1246495"/>
            </a:xfrm>
            <a:prstGeom prst="rect">
              <a:avLst/>
            </a:prstGeom>
          </p:spPr>
          <p:txBody>
            <a:bodyPr wrap="square">
              <a:spAutoFit/>
            </a:bodyPr>
            <a:lstStyle/>
            <a:p>
              <a:pPr>
                <a:lnSpc>
                  <a:spcPct val="150000"/>
                </a:lnSpc>
              </a:pPr>
              <a:r>
                <a:rPr lang="zh-TW" altLang="en-US" sz="1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a:t>
              </a:r>
              <a:r>
                <a:rPr lang="en-US" altLang="zh-TW" sz="1000" dirty="0">
                  <a:latin typeface="Times New Roman" pitchFamily="18" charset="0"/>
                  <a:cs typeface="Times New Roman" pitchFamily="18" charset="0"/>
                </a:rPr>
                <a:t>  </a:t>
              </a:r>
              <a:r>
                <a:rPr lang="zh-TW" altLang="en-US" sz="1000" dirty="0">
                  <a:latin typeface="Times New Roman" pitchFamily="18" charset="0"/>
                  <a:cs typeface="Times New Roman" pitchFamily="18" charset="0"/>
                </a:rPr>
                <a:t>推薦強度反映了對一項幹預措施是否利大於弊的確定程度；</a:t>
              </a:r>
            </a:p>
            <a:p>
              <a:pPr>
                <a:lnSpc>
                  <a:spcPct val="150000"/>
                </a:lnSpc>
              </a:pPr>
              <a:r>
                <a:rPr lang="en-US" altLang="zh-TW" sz="1000" dirty="0">
                  <a:latin typeface="Times New Roman" pitchFamily="18" charset="0"/>
                  <a:cs typeface="Times New Roman" pitchFamily="18" charset="0"/>
                </a:rPr>
                <a:t>     •  </a:t>
              </a:r>
              <a:r>
                <a:rPr lang="en-US" altLang="zh-TW" sz="1000" i="1" dirty="0">
                  <a:latin typeface="Times New Roman" pitchFamily="18" charset="0"/>
                  <a:cs typeface="Times New Roman" pitchFamily="18" charset="0"/>
                </a:rPr>
                <a:t>GRADE</a:t>
              </a:r>
              <a:r>
                <a:rPr lang="en-US" altLang="zh-TW" sz="1000" dirty="0">
                  <a:latin typeface="Times New Roman" pitchFamily="18" charset="0"/>
                  <a:cs typeface="Times New Roman" pitchFamily="18" charset="0"/>
                </a:rPr>
                <a:t> </a:t>
              </a:r>
              <a:r>
                <a:rPr lang="zh-TW" altLang="en-US" sz="1000" dirty="0">
                  <a:latin typeface="Times New Roman" pitchFamily="18" charset="0"/>
                  <a:cs typeface="Times New Roman" pitchFamily="18" charset="0"/>
                </a:rPr>
                <a:t>系統將推薦等級分為「強</a:t>
              </a:r>
              <a:r>
                <a:rPr lang="en-US" altLang="zh-TW" sz="1000" dirty="0">
                  <a:latin typeface="Times New Roman" pitchFamily="18" charset="0"/>
                  <a:cs typeface="Times New Roman" pitchFamily="18" charset="0"/>
                </a:rPr>
                <a:t>/</a:t>
              </a:r>
              <a:r>
                <a:rPr lang="zh-TW" altLang="en-US" sz="1000" dirty="0">
                  <a:latin typeface="Times New Roman" pitchFamily="18" charset="0"/>
                  <a:cs typeface="Times New Roman" pitchFamily="18" charset="0"/>
                </a:rPr>
                <a:t>弱」兩級；</a:t>
              </a:r>
            </a:p>
            <a:p>
              <a:pPr>
                <a:lnSpc>
                  <a:spcPct val="150000"/>
                </a:lnSpc>
              </a:pPr>
              <a:r>
                <a:rPr lang="en-US" altLang="zh-TW" sz="1000" dirty="0">
                  <a:latin typeface="Times New Roman" pitchFamily="18" charset="0"/>
                  <a:cs typeface="Times New Roman" pitchFamily="18" charset="0"/>
                </a:rPr>
                <a:t>     •  </a:t>
              </a:r>
              <a:r>
                <a:rPr lang="zh-TW" altLang="en-US" sz="1000" dirty="0">
                  <a:latin typeface="Times New Roman" pitchFamily="18" charset="0"/>
                  <a:cs typeface="Times New Roman" pitchFamily="18" charset="0"/>
                </a:rPr>
                <a:t>強推薦意味著絕大多數知情的患者都會選擇推薦方案，臨床醫生可以此對患者進行治療；</a:t>
              </a:r>
            </a:p>
            <a:p>
              <a:pPr>
                <a:lnSpc>
                  <a:spcPct val="150000"/>
                </a:lnSpc>
              </a:pPr>
              <a:r>
                <a:rPr lang="en-US" altLang="zh-TW" sz="1000" dirty="0">
                  <a:latin typeface="Times New Roman" pitchFamily="18" charset="0"/>
                  <a:cs typeface="Times New Roman" pitchFamily="18" charset="0"/>
                </a:rPr>
                <a:t>     •  </a:t>
              </a:r>
              <a:r>
                <a:rPr lang="zh-TW" altLang="en-US" sz="1000" dirty="0">
                  <a:latin typeface="Times New Roman" pitchFamily="18" charset="0"/>
                  <a:cs typeface="Times New Roman" pitchFamily="18" charset="0"/>
                </a:rPr>
                <a:t>弱推薦意味著患者的選擇會隨著他們的價值觀和意願變化，臨床醫生必須確保對患者的治療應符合他們的價值觀和意願；</a:t>
              </a:r>
            </a:p>
            <a:p>
              <a:pPr>
                <a:lnSpc>
                  <a:spcPct val="150000"/>
                </a:lnSpc>
              </a:pPr>
              <a:r>
                <a:rPr lang="en-US" altLang="zh-TW" sz="1000" dirty="0">
                  <a:latin typeface="Times New Roman" pitchFamily="18" charset="0"/>
                  <a:cs typeface="Times New Roman" pitchFamily="18" charset="0"/>
                </a:rPr>
                <a:t>     •  </a:t>
              </a:r>
              <a:r>
                <a:rPr lang="zh-TW" altLang="en-US" sz="1000" dirty="0">
                  <a:latin typeface="Times New Roman" pitchFamily="18" charset="0"/>
                  <a:cs typeface="Times New Roman" pitchFamily="18" charset="0"/>
                </a:rPr>
                <a:t>決定推薦強度的因素有：不同治療方案的利弊平衡、證據品質、價值觀和意願的變化及資源利用；</a:t>
              </a:r>
            </a:p>
          </p:txBody>
        </p:sp>
        <p:sp>
          <p:nvSpPr>
            <p:cNvPr id="14" name="矩形 13"/>
            <p:cNvSpPr/>
            <p:nvPr/>
          </p:nvSpPr>
          <p:spPr>
            <a:xfrm>
              <a:off x="1769371" y="1758146"/>
              <a:ext cx="8590781" cy="2169825"/>
            </a:xfrm>
            <a:prstGeom prst="rect">
              <a:avLst/>
            </a:prstGeom>
          </p:spPr>
          <p:txBody>
            <a:bodyPr wrap="square">
              <a:spAutoFit/>
            </a:bodyPr>
            <a:lstStyle/>
            <a:p>
              <a:pPr>
                <a:lnSpc>
                  <a:spcPct val="150000"/>
                </a:lnSpc>
              </a:pPr>
              <a:r>
                <a:rPr lang="zh-CN" altLang="en-US" sz="1000" dirty="0">
                  <a:latin typeface="Times New Roman" pitchFamily="18" charset="0"/>
                  <a:cs typeface="Times New Roman" pitchFamily="18" charset="0"/>
                </a:rPr>
                <a:t>各種指南應該讓臨床醫生知道所依據的證據品質的定義及推薦意見的強弱，</a:t>
              </a:r>
              <a:r>
                <a:rPr lang="en-US" altLang="zh-CN" sz="1000" i="1" dirty="0">
                  <a:latin typeface="Times New Roman" pitchFamily="18" charset="0"/>
                  <a:cs typeface="Times New Roman" pitchFamily="18" charset="0"/>
                </a:rPr>
                <a:t>GRADE</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系統將推薦意見分為「強」「弱」兩級（指南小組更傾向用「條件性」或「酌情處理」代替弱推薦），推薦給患者的具體治療措施應該源於大樣本嚴格的隨機對照試驗，證實其療效確切，副作用少，使用方便且費用低，因此指南和推薦意見中必須明確指出：證據是否為高品質，幹預措施是否利大於弊，還是利弊相當還是利弊關係不確定，一個簡潔、透明的推薦強度分級標準應該有效提供這些重要資訊，與證據品質分級標準相似，利弊也是相對和漸變的，將某些推薦意見進行「強」或「弱」分級時，難免帶有一些主觀性，但大多數指南制定組織認為，制定出明確的推薦意見分級標準的價值遠大於它的不足，幹預措施的「利」包括降低發病率和病死率、提高生活品質、降低醫療負擔（如減少必服藥和不便的檢測）和減少資源消耗等，「弊」包括增加發病率和病死率、降低生活品質或增加資源消耗等，</a:t>
              </a:r>
              <a:r>
                <a:rPr lang="en-US" altLang="zh-CN" sz="1000" i="1" dirty="0">
                  <a:latin typeface="Times New Roman" pitchFamily="18" charset="0"/>
                  <a:cs typeface="Times New Roman" pitchFamily="18" charset="0"/>
                </a:rPr>
                <a:t>GRADE</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系統使用「強推薦」表示確信相關的幹預措施利大於弊，用「弱推薦」表示幹預措施有可能利大於弊但把握不大，強推薦意味著不必要使用輔助決策工具，因為幾乎所有知情患者均會做出相同選擇，弱推薦意味著決策時，使用輔助決策工具來幫助決策可能會很有幫助，臨床實踐指南可以幫助衛生保健系統的管理者從那些隨意的臨床實踐中篩選出確保醫療品質的佼佼者，用弱推薦時，可將與患者及家屬討論的各種幹預手段的相對優點作為決策手段；</a:t>
              </a:r>
              <a:endParaRPr lang="zh-TW" altLang="en-US" sz="1000" dirty="0">
                <a:latin typeface="Times New Roman" pitchFamily="18" charset="0"/>
                <a:cs typeface="Times New Roman" pitchFamily="18" charset="0"/>
              </a:endParaRPr>
            </a:p>
          </p:txBody>
        </p:sp>
      </p:grpSp>
    </p:spTree>
    <p:extLst>
      <p:ext uri="{BB962C8B-B14F-4D97-AF65-F5344CB8AC3E}">
        <p14:creationId xmlns:p14="http://schemas.microsoft.com/office/powerpoint/2010/main" val="147386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32871" y="29695"/>
            <a:ext cx="8524875" cy="307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TW" altLang="en-US" sz="1500" dirty="0">
                <a:ea typeface="楷体_GB2312" pitchFamily="49" charset="-122"/>
              </a:rPr>
              <a:t>臨床證據推薦與質量分級</a:t>
            </a:r>
            <a:endParaRPr lang="zh-CN" altLang="en-US" sz="1500" dirty="0">
              <a:ea typeface="楷体_GB2312" pitchFamily="49" charset="-122"/>
            </a:endParaRPr>
          </a:p>
        </p:txBody>
      </p:sp>
      <p:sp>
        <p:nvSpPr>
          <p:cNvPr id="9" name="矩形 3"/>
          <p:cNvSpPr>
            <a:spLocks noChangeArrowheads="1"/>
          </p:cNvSpPr>
          <p:nvPr/>
        </p:nvSpPr>
        <p:spPr bwMode="auto">
          <a:xfrm>
            <a:off x="55099" y="273218"/>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300" dirty="0"/>
              <a:t>臨床</a:t>
            </a:r>
            <a:r>
              <a:rPr lang="zh-TW" altLang="en-US" sz="1300" dirty="0"/>
              <a:t>證據質量</a:t>
            </a:r>
            <a:r>
              <a:rPr lang="zh-CN" altLang="en-US" sz="1300" dirty="0"/>
              <a:t>與</a:t>
            </a:r>
            <a:r>
              <a:rPr lang="zh-TW" altLang="en-US" sz="1300" dirty="0"/>
              <a:t>推薦強</a:t>
            </a:r>
            <a:r>
              <a:rPr lang="zh-CN" altLang="en-US" sz="1300" dirty="0"/>
              <a:t>度</a:t>
            </a:r>
            <a:r>
              <a:rPr lang="zh-TW" altLang="en-US" sz="1300" dirty="0"/>
              <a:t> </a:t>
            </a:r>
            <a:r>
              <a:rPr lang="zh-CN" altLang="en-US" sz="13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en-US" altLang="zh-CN" sz="900" i="1" dirty="0">
                <a:solidFill>
                  <a:srgbClr val="000000"/>
                </a:solidFill>
                <a:latin typeface="Times New Roman" pitchFamily="18" charset="0"/>
                <a:cs typeface="Times New Roman" pitchFamily="18" charset="0"/>
              </a:rPr>
              <a:t>The</a:t>
            </a:r>
            <a:r>
              <a:rPr lang="en-US" altLang="zh-CN" sz="900" dirty="0">
                <a:solidFill>
                  <a:srgbClr val="000000"/>
                </a:solidFill>
                <a:latin typeface="Times New Roman" pitchFamily="18" charset="0"/>
                <a:cs typeface="Times New Roman" pitchFamily="18" charset="0"/>
              </a:rPr>
              <a:t> </a:t>
            </a:r>
            <a:r>
              <a:rPr lang="en-US" altLang="zh-TW" sz="900" i="1" dirty="0">
                <a:solidFill>
                  <a:srgbClr val="000000"/>
                </a:solidFill>
                <a:latin typeface="Times New Roman" pitchFamily="18" charset="0"/>
                <a:cs typeface="Times New Roman" pitchFamily="18" charset="0"/>
              </a:rPr>
              <a:t>Grades of Recommendation</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Assessment</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Development and </a:t>
            </a:r>
            <a:r>
              <a:rPr lang="en-US" altLang="zh-TW" sz="900" i="1" dirty="0" err="1">
                <a:solidFill>
                  <a:srgbClr val="000000"/>
                </a:solidFill>
                <a:latin typeface="Times New Roman" pitchFamily="18" charset="0"/>
                <a:cs typeface="Times New Roman" pitchFamily="18" charset="0"/>
              </a:rPr>
              <a:t>Evaluation</a:t>
            </a:r>
            <a:r>
              <a:rPr lang="en-US" altLang="zh-TW" sz="900" dirty="0" err="1">
                <a:solidFill>
                  <a:srgbClr val="000000"/>
                </a:solidFill>
                <a:latin typeface="Times New Roman" pitchFamily="18" charset="0"/>
                <a:cs typeface="Times New Roman" pitchFamily="18" charset="0"/>
              </a:rPr>
              <a:t>,</a:t>
            </a:r>
            <a:r>
              <a:rPr lang="en-US" altLang="zh-TW" sz="900" i="1" dirty="0" err="1">
                <a:solidFill>
                  <a:srgbClr val="000000"/>
                </a:solidFill>
                <a:latin typeface="Times New Roman" pitchFamily="18" charset="0"/>
                <a:cs typeface="Times New Roman" pitchFamily="18" charset="0"/>
              </a:rPr>
              <a:t>GRADE</a:t>
            </a:r>
            <a:r>
              <a:rPr lang="en-US" altLang="zh-TW"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系統 </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分級推薦 ；</a:t>
            </a:r>
            <a:endParaRPr lang="zh-CN" altLang="en-US" sz="1300" dirty="0">
              <a:solidFill>
                <a:srgbClr val="000000"/>
              </a:solidFill>
              <a:latin typeface="Times New Roman" pitchFamily="18" charset="0"/>
              <a:cs typeface="Times New Roman" pitchFamily="18" charset="0"/>
            </a:endParaRPr>
          </a:p>
        </p:txBody>
      </p:sp>
      <p:grpSp>
        <p:nvGrpSpPr>
          <p:cNvPr id="3" name="组合 2"/>
          <p:cNvGrpSpPr/>
          <p:nvPr/>
        </p:nvGrpSpPr>
        <p:grpSpPr>
          <a:xfrm>
            <a:off x="260609" y="595653"/>
            <a:ext cx="11005433" cy="5055967"/>
            <a:chOff x="260609" y="595653"/>
            <a:chExt cx="11005433" cy="5055967"/>
          </a:xfrm>
        </p:grpSpPr>
        <p:pic>
          <p:nvPicPr>
            <p:cNvPr id="516101"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127" y="4417881"/>
              <a:ext cx="10826553" cy="1233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260609" y="595653"/>
              <a:ext cx="11005433" cy="3785652"/>
            </a:xfrm>
            <a:prstGeom prst="rect">
              <a:avLst/>
            </a:prstGeom>
          </p:spPr>
          <p:txBody>
            <a:bodyPr wrap="square">
              <a:spAutoFit/>
            </a:bodyPr>
            <a:lstStyle/>
            <a:p>
              <a:pPr>
                <a:lnSpc>
                  <a:spcPct val="150000"/>
                </a:lnSpc>
              </a:pPr>
              <a:r>
                <a:rPr lang="zh-CN" altLang="en-US" sz="1000" dirty="0">
                  <a:latin typeface="Times New Roman" pitchFamily="18" charset="0"/>
                  <a:cs typeface="Times New Roman" pitchFamily="18" charset="0"/>
                </a:rPr>
                <a:t>        與推薦強度相關的因素可以歸納為四類：</a:t>
              </a:r>
            </a:p>
            <a:p>
              <a:pPr>
                <a:lnSpc>
                  <a:spcPct val="150000"/>
                </a:lnSpc>
              </a:pPr>
              <a:r>
                <a:rPr lang="zh-CN" altLang="en-US" sz="1000" dirty="0">
                  <a:latin typeface="Times New Roman" pitchFamily="18" charset="0"/>
                  <a:cs typeface="Times New Roman" pitchFamily="18" charset="0"/>
                </a:rPr>
                <a:t>        決定推薦強度的第一個關鍵因素是在充分權衡不同治療方案利弊基礎上的利弊平衡，如給有早產傾向的孕婦分娩前使用類固醇可降低胎兒發生呼吸窘迫綜合征的風險，其副作用小、使用方便、又廉價，利遠大於弊，應為強推薦，對利弊相當的方案，應為弱推薦，如心房纖顫患者有較低發生中風的風險，華法林可將這種風險降至更低，但會增加不便和出血風險，這種情況下，最合理的抉擇是尊重患者意願而定；</a:t>
              </a:r>
            </a:p>
            <a:p>
              <a:pPr>
                <a:lnSpc>
                  <a:spcPct val="150000"/>
                </a:lnSpc>
              </a:pPr>
              <a:r>
                <a:rPr lang="zh-CN" altLang="en-US" sz="1000" dirty="0">
                  <a:latin typeface="Times New Roman" pitchFamily="18" charset="0"/>
                  <a:cs typeface="Times New Roman" pitchFamily="18" charset="0"/>
                </a:rPr>
                <a:t>        決定推薦強度的第二個關鍵因素是證據品質，當一項幹預措施的利弊大小不確定時，作為強推薦去支持或反對某個方案是不合適的，如分級加壓彈性長褲襪預防長途飛行引起的深靜脈血栓效應值明顯，但因為測量深靜脈血栓的方法不可重複，評估這種效果的隨機試驗有嚴重缺陷，且該試驗也未採用盲法，因此儘管效果顯著，對使用分級加壓彈性長褲襪的建議也只能定為弱推薦；</a:t>
              </a:r>
            </a:p>
            <a:p>
              <a:pPr>
                <a:lnSpc>
                  <a:spcPct val="150000"/>
                </a:lnSpc>
              </a:pPr>
              <a:r>
                <a:rPr lang="zh-CN" altLang="en-US" sz="1000" dirty="0">
                  <a:latin typeface="Times New Roman" pitchFamily="18" charset="0"/>
                  <a:cs typeface="Times New Roman" pitchFamily="18" charset="0"/>
                </a:rPr>
                <a:t>        決定推薦強度的第三個關鍵因素是患者價值觀和意願的不確定和多變性，假定不同治療方案各有優劣，又都在使用，那麼指南小組怎樣去評價獲益、風險和不便，是決定一切方案推薦強度的關鍵，仍以預防心房纖顫患者中風為例，相比於無抗凝治療，華法林可將中風風險降低近</a:t>
              </a:r>
              <a:r>
                <a:rPr lang="en-US" altLang="zh-CN" sz="1000" dirty="0">
                  <a:latin typeface="Times New Roman" pitchFamily="18" charset="0"/>
                  <a:cs typeface="Times New Roman" pitchFamily="18" charset="0"/>
                </a:rPr>
                <a:t>65%</a:t>
              </a:r>
              <a:r>
                <a:rPr lang="zh-CN" altLang="en-US" sz="1000" dirty="0">
                  <a:latin typeface="Times New Roman" pitchFamily="18" charset="0"/>
                  <a:cs typeface="Times New Roman" pitchFamily="18" charset="0"/>
                </a:rPr>
                <a:t>，但同時增加嚴重胃腸道出血風險，加拿大新斯科舍省</a:t>
              </a:r>
              <a:r>
                <a:rPr lang="en-US" altLang="zh-CN" sz="900" dirty="0">
                  <a:latin typeface="Times New Roman" pitchFamily="18" charset="0"/>
                  <a:cs typeface="Times New Roman" pitchFamily="18" charset="0"/>
                </a:rPr>
                <a:t>(</a:t>
              </a:r>
              <a:r>
                <a:rPr lang="en-US" altLang="zh-CN" sz="900" i="1" dirty="0">
                  <a:latin typeface="Times New Roman" pitchFamily="18" charset="0"/>
                  <a:cs typeface="Times New Roman" pitchFamily="18" charset="0"/>
                </a:rPr>
                <a:t>Nova Scotia Canada</a:t>
              </a:r>
              <a:r>
                <a:rPr lang="en-US" altLang="zh-CN" sz="900" dirty="0">
                  <a:latin typeface="Times New Roman" pitchFamily="18" charset="0"/>
                  <a:cs typeface="Times New Roman" pitchFamily="18" charset="0"/>
                </a:rPr>
                <a:t>)</a:t>
              </a:r>
              <a:r>
                <a:rPr lang="zh-CN" altLang="en-US" sz="1000" dirty="0">
                  <a:latin typeface="Times New Roman" pitchFamily="18" charset="0"/>
                  <a:cs typeface="Times New Roman" pitchFamily="18" charset="0"/>
                </a:rPr>
                <a:t>一個針對</a:t>
              </a:r>
              <a:r>
                <a:rPr lang="en-US" altLang="zh-CN" sz="1000" dirty="0">
                  <a:latin typeface="Times New Roman" pitchFamily="18" charset="0"/>
                  <a:cs typeface="Times New Roman" pitchFamily="18" charset="0"/>
                </a:rPr>
                <a:t>63</a:t>
              </a:r>
              <a:r>
                <a:rPr lang="zh-CN" altLang="en-US" sz="1000" dirty="0">
                  <a:latin typeface="Times New Roman" pitchFamily="18" charset="0"/>
                  <a:cs typeface="Times New Roman" pitchFamily="18" charset="0"/>
                </a:rPr>
                <a:t>位內科醫生和</a:t>
              </a:r>
              <a:r>
                <a:rPr lang="en-US" altLang="zh-CN" sz="1000" dirty="0">
                  <a:latin typeface="Times New Roman" pitchFamily="18" charset="0"/>
                  <a:cs typeface="Times New Roman" pitchFamily="18" charset="0"/>
                </a:rPr>
                <a:t>61</a:t>
              </a:r>
              <a:r>
                <a:rPr lang="zh-CN" altLang="en-US" sz="1000" dirty="0">
                  <a:latin typeface="Times New Roman" pitchFamily="18" charset="0"/>
                  <a:cs typeface="Times New Roman" pitchFamily="18" charset="0"/>
                </a:rPr>
                <a:t>位病人的調查，詢問：為了預防</a:t>
              </a:r>
              <a:r>
                <a:rPr lang="en-US" altLang="zh-CN" sz="1000" dirty="0">
                  <a:latin typeface="Times New Roman" pitchFamily="18" charset="0"/>
                  <a:cs typeface="Times New Roman" pitchFamily="18" charset="0"/>
                </a:rPr>
                <a:t>100</a:t>
              </a:r>
              <a:r>
                <a:rPr lang="zh-CN" altLang="en-US" sz="1000" dirty="0">
                  <a:latin typeface="Times New Roman" pitchFamily="18" charset="0"/>
                  <a:cs typeface="Times New Roman" pitchFamily="18" charset="0"/>
                </a:rPr>
                <a:t>例中的</a:t>
              </a:r>
              <a:r>
                <a:rPr lang="en-US" altLang="zh-CN" sz="1000" dirty="0">
                  <a:latin typeface="Times New Roman" pitchFamily="18" charset="0"/>
                  <a:cs typeface="Times New Roman" pitchFamily="18" charset="0"/>
                </a:rPr>
                <a:t>8</a:t>
              </a:r>
              <a:r>
                <a:rPr lang="zh-CN" altLang="en-US" sz="1000" dirty="0">
                  <a:latin typeface="Times New Roman" pitchFamily="18" charset="0"/>
                  <a:cs typeface="Times New Roman" pitchFamily="18" charset="0"/>
                </a:rPr>
                <a:t>例（</a:t>
              </a:r>
              <a:r>
                <a:rPr lang="en-US" altLang="zh-CN" sz="1000" dirty="0">
                  <a:latin typeface="Times New Roman" pitchFamily="18" charset="0"/>
                  <a:cs typeface="Times New Roman" pitchFamily="18" charset="0"/>
                </a:rPr>
                <a:t>4</a:t>
              </a:r>
              <a:r>
                <a:rPr lang="zh-CN" altLang="en-US" sz="1000" dirty="0">
                  <a:latin typeface="Times New Roman" pitchFamily="18" charset="0"/>
                  <a:cs typeface="Times New Roman" pitchFamily="18" charset="0"/>
                </a:rPr>
                <a:t>例較小，</a:t>
              </a:r>
              <a:r>
                <a:rPr lang="en-US" altLang="zh-CN" sz="1000" dirty="0">
                  <a:latin typeface="Times New Roman" pitchFamily="18" charset="0"/>
                  <a:cs typeface="Times New Roman" pitchFamily="18" charset="0"/>
                </a:rPr>
                <a:t>4</a:t>
              </a:r>
              <a:r>
                <a:rPr lang="zh-CN" altLang="en-US" sz="1000" dirty="0">
                  <a:latin typeface="Times New Roman" pitchFamily="18" charset="0"/>
                  <a:cs typeface="Times New Roman" pitchFamily="18" charset="0"/>
                </a:rPr>
                <a:t>例較大）中風，能接受</a:t>
              </a:r>
              <a:r>
                <a:rPr lang="en-US" altLang="zh-CN" sz="1000" dirty="0">
                  <a:latin typeface="Times New Roman" pitchFamily="18" charset="0"/>
                  <a:cs typeface="Times New Roman" pitchFamily="18" charset="0"/>
                </a:rPr>
                <a:t>100</a:t>
              </a:r>
              <a:r>
                <a:rPr lang="zh-CN" altLang="en-US" sz="1000" dirty="0">
                  <a:latin typeface="Times New Roman" pitchFamily="18" charset="0"/>
                  <a:cs typeface="Times New Roman" pitchFamily="18" charset="0"/>
                </a:rPr>
                <a:t>例中發生多少例嚴重胃腸道出血，並仍然願意繼續處方服用華法林？如下所示，反饋的差別非常大，大多數患者把避免中風看得很重，願意冒</a:t>
              </a:r>
              <a:r>
                <a:rPr lang="en-US" altLang="zh-CN" sz="1000" dirty="0">
                  <a:latin typeface="Times New Roman" pitchFamily="18" charset="0"/>
                  <a:cs typeface="Times New Roman" pitchFamily="18" charset="0"/>
                </a:rPr>
                <a:t>22%</a:t>
              </a:r>
              <a:r>
                <a:rPr lang="zh-CN" altLang="en-US" sz="1000" dirty="0">
                  <a:latin typeface="Times New Roman" pitchFamily="18" charset="0"/>
                  <a:cs typeface="Times New Roman" pitchFamily="18" charset="0"/>
                </a:rPr>
                <a:t>的出血風險去降低</a:t>
              </a:r>
              <a:r>
                <a:rPr lang="en-US" altLang="zh-CN" sz="1000" dirty="0">
                  <a:latin typeface="Times New Roman" pitchFamily="18" charset="0"/>
                  <a:cs typeface="Times New Roman" pitchFamily="18" charset="0"/>
                </a:rPr>
                <a:t>8%</a:t>
              </a:r>
              <a:r>
                <a:rPr lang="zh-CN" altLang="en-US" sz="1000" dirty="0">
                  <a:latin typeface="Times New Roman" pitchFamily="18" charset="0"/>
                  <a:cs typeface="Times New Roman" pitchFamily="18" charset="0"/>
                </a:rPr>
                <a:t>的中風可能，但也有少數病人只願接受很小的出血風險，這些都提示只有對高中風風險的患者，強推薦華法林才合理，另以該推薦方案對患深靜脈血栓的孕婦為例，使用華法林有致</a:t>
              </a:r>
              <a:r>
                <a:rPr lang="en-US" altLang="zh-CN" sz="1000" dirty="0">
                  <a:latin typeface="Times New Roman" pitchFamily="18" charset="0"/>
                  <a:cs typeface="Times New Roman" pitchFamily="18" charset="0"/>
                </a:rPr>
                <a:t>6</a:t>
              </a:r>
              <a:r>
                <a:rPr lang="zh-CN" altLang="en-US" sz="10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12</a:t>
              </a:r>
              <a:r>
                <a:rPr lang="zh-CN" altLang="en-US" sz="1000" dirty="0">
                  <a:latin typeface="Times New Roman" pitchFamily="18" charset="0"/>
                  <a:cs typeface="Times New Roman" pitchFamily="18" charset="0"/>
                </a:rPr>
                <a:t>周胎兒發育異常的風險但幾率很小，而換用肝素治療則可以避免這種風險，但會造成孕婦疼痛、不便和費用增加，根據臨床經驗，孕婦幾乎都把預防胎兒併發症看得最重，因此儘管有諸多不利因素存在，用肝素代替華法林的治療方案作為強推薦仍是合適的；</a:t>
              </a:r>
            </a:p>
            <a:p>
              <a:pPr>
                <a:lnSpc>
                  <a:spcPct val="150000"/>
                </a:lnSpc>
              </a:pPr>
              <a:r>
                <a:rPr lang="zh-CN" altLang="en-US" sz="1000" dirty="0">
                  <a:latin typeface="Times New Roman" pitchFamily="18" charset="0"/>
                  <a:cs typeface="Times New Roman" pitchFamily="18" charset="0"/>
                </a:rPr>
                <a:t>        決定推薦強度的最後一個關鍵因素是費用，成本比其他因素更易受時間、地理區域影響而變化，專利保護過期時藥物價格急劇下降，同樣藥品在不同地區價格差異也很大，此外資源的相對價值差異也非常明顯，例如一種昂貴的藥物一年的處方支出在高收入國家可支付一個護士的工資而在低收入國家可能支付</a:t>
              </a:r>
              <a:r>
                <a:rPr lang="en-US" altLang="zh-CN" sz="1000" dirty="0">
                  <a:latin typeface="Times New Roman" pitchFamily="18" charset="0"/>
                  <a:cs typeface="Times New Roman" pitchFamily="18" charset="0"/>
                </a:rPr>
                <a:t>30</a:t>
              </a:r>
              <a:r>
                <a:rPr lang="zh-CN" altLang="en-US" sz="1000" dirty="0">
                  <a:latin typeface="Times New Roman" pitchFamily="18" charset="0"/>
                  <a:cs typeface="Times New Roman" pitchFamily="18" charset="0"/>
                </a:rPr>
                <a:t>個護士的工資，一個很好的治療方案可能因其高成本而使其成為強推薦的可能性降低，由於資源配置的影響，指南小組必須考慮推薦方案使用者的具體使用條件，當一項幹預措施今後可能有益但當下有明顯危害或高支出，非直接排除而改為推薦這樣的方案在研究條件下使用可能更合適，這種處理方式有助於解決一些重要的科研問題，英國國家健康和臨床品質管制研究機構</a:t>
              </a:r>
              <a:r>
                <a:rPr lang="en-US" altLang="zh-CN" sz="900" dirty="0">
                  <a:latin typeface="Times New Roman" pitchFamily="18" charset="0"/>
                  <a:cs typeface="Times New Roman" pitchFamily="18" charset="0"/>
                </a:rPr>
                <a:t>(</a:t>
              </a:r>
              <a:r>
                <a:rPr lang="en-US" altLang="zh-CN" sz="900" i="1" dirty="0">
                  <a:latin typeface="Times New Roman" pitchFamily="18" charset="0"/>
                  <a:cs typeface="Times New Roman" pitchFamily="18" charset="0"/>
                </a:rPr>
                <a:t>NICE</a:t>
              </a:r>
              <a:r>
                <a:rPr lang="en-US" altLang="zh-CN" sz="900" dirty="0">
                  <a:latin typeface="Times New Roman" pitchFamily="18" charset="0"/>
                  <a:cs typeface="Times New Roman" pitchFamily="18" charset="0"/>
                </a:rPr>
                <a:t>)</a:t>
              </a:r>
              <a:r>
                <a:rPr lang="zh-CN" altLang="en-US" sz="1000" dirty="0">
                  <a:latin typeface="Times New Roman" pitchFamily="18" charset="0"/>
                  <a:cs typeface="Times New Roman" pitchFamily="18" charset="0"/>
                </a:rPr>
                <a:t>指出在他們首批</a:t>
              </a:r>
              <a:r>
                <a:rPr lang="en-US" altLang="zh-CN" sz="1000" dirty="0">
                  <a:latin typeface="Times New Roman" pitchFamily="18" charset="0"/>
                  <a:cs typeface="Times New Roman" pitchFamily="18" charset="0"/>
                </a:rPr>
                <a:t>95</a:t>
              </a:r>
              <a:r>
                <a:rPr lang="zh-CN" altLang="en-US" sz="1000" dirty="0">
                  <a:latin typeface="Times New Roman" pitchFamily="18" charset="0"/>
                  <a:cs typeface="Times New Roman" pitchFamily="18" charset="0"/>
                </a:rPr>
                <a:t>個技術評估中的</a:t>
              </a:r>
              <a:r>
                <a:rPr lang="en-US" altLang="zh-CN" sz="1000" dirty="0">
                  <a:latin typeface="Times New Roman" pitchFamily="18" charset="0"/>
                  <a:cs typeface="Times New Roman" pitchFamily="18" charset="0"/>
                </a:rPr>
                <a:t>8</a:t>
              </a:r>
              <a:r>
                <a:rPr lang="zh-CN" altLang="en-US" sz="1000" dirty="0">
                  <a:latin typeface="Times New Roman" pitchFamily="18" charset="0"/>
                  <a:cs typeface="Times New Roman" pitchFamily="18" charset="0"/>
                </a:rPr>
                <a:t>個都涉及了在研究環境下應用的推薦；</a:t>
              </a:r>
            </a:p>
          </p:txBody>
        </p:sp>
      </p:grpSp>
    </p:spTree>
    <p:extLst>
      <p:ext uri="{BB962C8B-B14F-4D97-AF65-F5344CB8AC3E}">
        <p14:creationId xmlns:p14="http://schemas.microsoft.com/office/powerpoint/2010/main" val="2493795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32871" y="29695"/>
            <a:ext cx="8524875" cy="307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TW" altLang="en-US" sz="1500" dirty="0">
                <a:ea typeface="楷体_GB2312" pitchFamily="49" charset="-122"/>
              </a:rPr>
              <a:t>臨床證據推薦與質量分級</a:t>
            </a:r>
            <a:endParaRPr lang="zh-CN" altLang="en-US" sz="1500" dirty="0">
              <a:ea typeface="楷体_GB2312" pitchFamily="49" charset="-122"/>
            </a:endParaRPr>
          </a:p>
        </p:txBody>
      </p:sp>
      <p:sp>
        <p:nvSpPr>
          <p:cNvPr id="9" name="矩形 3"/>
          <p:cNvSpPr>
            <a:spLocks noChangeArrowheads="1"/>
          </p:cNvSpPr>
          <p:nvPr/>
        </p:nvSpPr>
        <p:spPr bwMode="auto">
          <a:xfrm>
            <a:off x="55099" y="273218"/>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300" dirty="0"/>
              <a:t>臨床</a:t>
            </a:r>
            <a:r>
              <a:rPr lang="zh-TW" altLang="en-US" sz="1300" dirty="0"/>
              <a:t>證據質量</a:t>
            </a:r>
            <a:r>
              <a:rPr lang="zh-CN" altLang="en-US" sz="1300" dirty="0"/>
              <a:t>與</a:t>
            </a:r>
            <a:r>
              <a:rPr lang="zh-TW" altLang="en-US" sz="1300" dirty="0"/>
              <a:t>推薦強</a:t>
            </a:r>
            <a:r>
              <a:rPr lang="zh-CN" altLang="en-US" sz="1300" dirty="0"/>
              <a:t>度</a:t>
            </a:r>
            <a:r>
              <a:rPr lang="zh-TW" altLang="en-US" sz="1300" dirty="0"/>
              <a:t> </a:t>
            </a:r>
            <a:r>
              <a:rPr lang="zh-CN" altLang="en-US" sz="13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en-US" altLang="zh-CN" sz="900" i="1" dirty="0">
                <a:solidFill>
                  <a:srgbClr val="000000"/>
                </a:solidFill>
                <a:latin typeface="Times New Roman" pitchFamily="18" charset="0"/>
                <a:cs typeface="Times New Roman" pitchFamily="18" charset="0"/>
              </a:rPr>
              <a:t>The</a:t>
            </a:r>
            <a:r>
              <a:rPr lang="en-US" altLang="zh-CN" sz="900" dirty="0">
                <a:solidFill>
                  <a:srgbClr val="000000"/>
                </a:solidFill>
                <a:latin typeface="Times New Roman" pitchFamily="18" charset="0"/>
                <a:cs typeface="Times New Roman" pitchFamily="18" charset="0"/>
              </a:rPr>
              <a:t> </a:t>
            </a:r>
            <a:r>
              <a:rPr lang="en-US" altLang="zh-TW" sz="900" i="1" dirty="0">
                <a:solidFill>
                  <a:srgbClr val="000000"/>
                </a:solidFill>
                <a:latin typeface="Times New Roman" pitchFamily="18" charset="0"/>
                <a:cs typeface="Times New Roman" pitchFamily="18" charset="0"/>
              </a:rPr>
              <a:t>Grades of Recommendation</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Assessment</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Development and </a:t>
            </a:r>
            <a:r>
              <a:rPr lang="en-US" altLang="zh-TW" sz="900" i="1" dirty="0" err="1">
                <a:solidFill>
                  <a:srgbClr val="000000"/>
                </a:solidFill>
                <a:latin typeface="Times New Roman" pitchFamily="18" charset="0"/>
                <a:cs typeface="Times New Roman" pitchFamily="18" charset="0"/>
              </a:rPr>
              <a:t>Evaluation</a:t>
            </a:r>
            <a:r>
              <a:rPr lang="en-US" altLang="zh-TW" sz="900" dirty="0" err="1">
                <a:solidFill>
                  <a:srgbClr val="000000"/>
                </a:solidFill>
                <a:latin typeface="Times New Roman" pitchFamily="18" charset="0"/>
                <a:cs typeface="Times New Roman" pitchFamily="18" charset="0"/>
              </a:rPr>
              <a:t>,</a:t>
            </a:r>
            <a:r>
              <a:rPr lang="en-US" altLang="zh-TW" sz="900" i="1" dirty="0" err="1">
                <a:solidFill>
                  <a:srgbClr val="000000"/>
                </a:solidFill>
                <a:latin typeface="Times New Roman" pitchFamily="18" charset="0"/>
                <a:cs typeface="Times New Roman" pitchFamily="18" charset="0"/>
              </a:rPr>
              <a:t>GRADE</a:t>
            </a:r>
            <a:r>
              <a:rPr lang="en-US" altLang="zh-TW"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系統 </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分級推薦 ；</a:t>
            </a:r>
            <a:endParaRPr lang="zh-CN" altLang="en-US" sz="1300" dirty="0">
              <a:solidFill>
                <a:srgbClr val="000000"/>
              </a:solidFill>
              <a:latin typeface="Times New Roman" pitchFamily="18" charset="0"/>
              <a:cs typeface="Times New Roman" pitchFamily="18" charset="0"/>
            </a:endParaRPr>
          </a:p>
        </p:txBody>
      </p:sp>
      <p:grpSp>
        <p:nvGrpSpPr>
          <p:cNvPr id="2" name="组合 1"/>
          <p:cNvGrpSpPr/>
          <p:nvPr/>
        </p:nvGrpSpPr>
        <p:grpSpPr>
          <a:xfrm>
            <a:off x="2921870" y="770085"/>
            <a:ext cx="7168897" cy="5074574"/>
            <a:chOff x="2958446" y="751797"/>
            <a:chExt cx="7168897" cy="5074574"/>
          </a:xfrm>
        </p:grpSpPr>
        <p:sp>
          <p:nvSpPr>
            <p:cNvPr id="6" name="矩形 5"/>
            <p:cNvSpPr/>
            <p:nvPr/>
          </p:nvSpPr>
          <p:spPr>
            <a:xfrm>
              <a:off x="2958446" y="4556792"/>
              <a:ext cx="6688474" cy="553998"/>
            </a:xfrm>
            <a:prstGeom prst="rect">
              <a:avLst/>
            </a:prstGeom>
          </p:spPr>
          <p:txBody>
            <a:bodyPr wrap="square">
              <a:spAutoFit/>
            </a:bodyPr>
            <a:lstStyle/>
            <a:p>
              <a:pPr>
                <a:lnSpc>
                  <a:spcPct val="150000"/>
                </a:lnSpc>
              </a:pPr>
              <a:r>
                <a:rPr lang="en-US" altLang="zh-CN" sz="1000" i="1" dirty="0">
                  <a:latin typeface="Times New Roman" pitchFamily="18" charset="0"/>
                  <a:cs typeface="Times New Roman" pitchFamily="18" charset="0"/>
                </a:rPr>
                <a:t>Figure shows bleeding thresholds for </a:t>
              </a:r>
              <a:r>
                <a:rPr lang="en-US" altLang="zh-CN" sz="1000" i="1" dirty="0" err="1">
                  <a:latin typeface="Times New Roman" pitchFamily="18" charset="0"/>
                  <a:cs typeface="Times New Roman" pitchFamily="18" charset="0"/>
                </a:rPr>
                <a:t>warfarin.Thirty</a:t>
              </a:r>
              <a:r>
                <a:rPr lang="en-US" altLang="zh-CN" sz="1000" i="1" dirty="0">
                  <a:latin typeface="Times New Roman" pitchFamily="18" charset="0"/>
                  <a:cs typeface="Times New Roman" pitchFamily="18" charset="0"/>
                </a:rPr>
                <a:t> five patients </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57%</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 were willing to accept </a:t>
              </a:r>
              <a:r>
                <a:rPr lang="en-US" altLang="zh-CN" sz="1000" dirty="0">
                  <a:latin typeface="Times New Roman" pitchFamily="18" charset="0"/>
                  <a:cs typeface="Times New Roman" pitchFamily="18" charset="0"/>
                </a:rPr>
                <a:t>22</a:t>
              </a:r>
              <a:r>
                <a:rPr lang="en-US" altLang="zh-CN" sz="1000" i="1" dirty="0">
                  <a:latin typeface="Times New Roman" pitchFamily="18" charset="0"/>
                  <a:cs typeface="Times New Roman" pitchFamily="18" charset="0"/>
                </a:rPr>
                <a:t> extra episodes of bleeding in </a:t>
              </a:r>
              <a:r>
                <a:rPr lang="en-US" altLang="zh-CN" sz="1000" dirty="0">
                  <a:latin typeface="Times New Roman" pitchFamily="18" charset="0"/>
                  <a:cs typeface="Times New Roman" pitchFamily="18" charset="0"/>
                </a:rPr>
                <a:t>100</a:t>
              </a:r>
              <a:r>
                <a:rPr lang="en-US" altLang="zh-CN" sz="1000" i="1" dirty="0">
                  <a:latin typeface="Times New Roman" pitchFamily="18" charset="0"/>
                  <a:cs typeface="Times New Roman" pitchFamily="18" charset="0"/>
                </a:rPr>
                <a:t> patients over a two year period. Physicians</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thresholds varied widely </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P </a:t>
              </a:r>
              <a:r>
                <a:rPr lang="en-US" altLang="zh-CN" sz="1000" dirty="0">
                  <a:latin typeface="Times New Roman" pitchFamily="18" charset="0"/>
                  <a:cs typeface="Times New Roman" pitchFamily="18" charset="0"/>
                </a:rPr>
                <a:t>&lt;</a:t>
              </a:r>
              <a:r>
                <a:rPr lang="en-US" altLang="zh-CN" sz="1000" i="1"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0.001</a:t>
              </a:r>
              <a:r>
                <a:rPr lang="en-US" altLang="zh-CN" sz="1000" i="1" dirty="0">
                  <a:latin typeface="Times New Roman" pitchFamily="18" charset="0"/>
                  <a:cs typeface="Times New Roman" pitchFamily="18" charset="0"/>
                </a:rPr>
                <a:t> for difference between groups</a:t>
              </a:r>
              <a:r>
                <a:rPr lang="en-US" altLang="zh-CN" sz="1000" dirty="0">
                  <a:latin typeface="Times New Roman" pitchFamily="18" charset="0"/>
                  <a:cs typeface="Times New Roman" pitchFamily="18" charset="0"/>
                </a:rPr>
                <a:t>).</a:t>
              </a:r>
              <a:endParaRPr lang="zh-CN" altLang="en-US" sz="1000" dirty="0">
                <a:latin typeface="Times New Roman" pitchFamily="18" charset="0"/>
                <a:cs typeface="Times New Roman" pitchFamily="18" charset="0"/>
              </a:endParaRPr>
            </a:p>
          </p:txBody>
        </p:sp>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13309" y="751797"/>
              <a:ext cx="5181017" cy="370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2958447" y="5110790"/>
              <a:ext cx="7168896" cy="715581"/>
            </a:xfrm>
            <a:prstGeom prst="rect">
              <a:avLst/>
            </a:prstGeom>
          </p:spPr>
          <p:txBody>
            <a:bodyPr wrap="square">
              <a:spAutoFit/>
            </a:bodyPr>
            <a:lstStyle/>
            <a:p>
              <a:pPr>
                <a:lnSpc>
                  <a:spcPct val="150000"/>
                </a:lnSpc>
              </a:pPr>
              <a:r>
                <a:rPr lang="en-US" altLang="zh-CN" sz="900" i="1" dirty="0">
                  <a:solidFill>
                    <a:schemeClr val="accent2"/>
                  </a:solidFill>
                  <a:latin typeface="Times New Roman" pitchFamily="18" charset="0"/>
                  <a:cs typeface="Times New Roman" pitchFamily="18" charset="0"/>
                </a:rPr>
                <a:t>P J </a:t>
              </a:r>
              <a:r>
                <a:rPr lang="en-US" altLang="zh-CN" sz="900" i="1" dirty="0" err="1">
                  <a:solidFill>
                    <a:schemeClr val="accent2"/>
                  </a:solidFill>
                  <a:latin typeface="Times New Roman" pitchFamily="18" charset="0"/>
                  <a:cs typeface="Times New Roman" pitchFamily="18" charset="0"/>
                </a:rPr>
                <a:t>Devereaux</a:t>
              </a:r>
              <a:r>
                <a:rPr lang="en-US" altLang="zh-CN" sz="900" dirty="0">
                  <a:solidFill>
                    <a:schemeClr val="accent2"/>
                  </a:solidFill>
                  <a:latin typeface="Times New Roman" pitchFamily="18" charset="0"/>
                  <a:cs typeface="Times New Roman" pitchFamily="18" charset="0"/>
                </a:rPr>
                <a:t>,</a:t>
              </a:r>
              <a:r>
                <a:rPr lang="en-US" altLang="zh-CN" sz="900" i="1" dirty="0">
                  <a:solidFill>
                    <a:schemeClr val="accent2"/>
                  </a:solidFill>
                  <a:latin typeface="Times New Roman" pitchFamily="18" charset="0"/>
                  <a:cs typeface="Times New Roman" pitchFamily="18" charset="0"/>
                </a:rPr>
                <a:t> David R Anderson</a:t>
              </a:r>
              <a:r>
                <a:rPr lang="en-US" altLang="zh-CN" sz="900" dirty="0">
                  <a:solidFill>
                    <a:schemeClr val="accent2"/>
                  </a:solidFill>
                  <a:latin typeface="Times New Roman" pitchFamily="18" charset="0"/>
                  <a:cs typeface="Times New Roman" pitchFamily="18" charset="0"/>
                </a:rPr>
                <a:t>,</a:t>
              </a:r>
              <a:r>
                <a:rPr lang="en-US" altLang="zh-CN" sz="900" i="1" dirty="0">
                  <a:solidFill>
                    <a:schemeClr val="accent2"/>
                  </a:solidFill>
                  <a:latin typeface="Times New Roman" pitchFamily="18" charset="0"/>
                  <a:cs typeface="Times New Roman" pitchFamily="18" charset="0"/>
                </a:rPr>
                <a:t> Martin J Gardner</a:t>
              </a:r>
              <a:r>
                <a:rPr lang="en-US" altLang="zh-CN" sz="900" dirty="0">
                  <a:solidFill>
                    <a:schemeClr val="accent2"/>
                  </a:solidFill>
                  <a:latin typeface="Times New Roman" pitchFamily="18" charset="0"/>
                  <a:cs typeface="Times New Roman" pitchFamily="18" charset="0"/>
                </a:rPr>
                <a:t>, </a:t>
              </a:r>
              <a:r>
                <a:rPr lang="en-US" altLang="zh-CN" sz="900" i="1" dirty="0">
                  <a:solidFill>
                    <a:schemeClr val="accent2"/>
                  </a:solidFill>
                  <a:latin typeface="Times New Roman" pitchFamily="18" charset="0"/>
                  <a:cs typeface="Times New Roman" pitchFamily="18" charset="0"/>
                </a:rPr>
                <a:t>Wayne Putnam</a:t>
              </a:r>
              <a:r>
                <a:rPr lang="en-US" altLang="zh-CN" sz="900" dirty="0">
                  <a:solidFill>
                    <a:schemeClr val="accent2"/>
                  </a:solidFill>
                  <a:latin typeface="Times New Roman" pitchFamily="18" charset="0"/>
                  <a:cs typeface="Times New Roman" pitchFamily="18" charset="0"/>
                </a:rPr>
                <a:t>,</a:t>
              </a:r>
              <a:r>
                <a:rPr lang="en-US" altLang="zh-CN" sz="900" i="1" dirty="0">
                  <a:solidFill>
                    <a:schemeClr val="accent2"/>
                  </a:solidFill>
                  <a:latin typeface="Times New Roman" pitchFamily="18" charset="0"/>
                  <a:cs typeface="Times New Roman" pitchFamily="18" charset="0"/>
                </a:rPr>
                <a:t> Gordon J </a:t>
              </a:r>
              <a:r>
                <a:rPr lang="en-US" altLang="zh-CN" sz="900" i="1" dirty="0" err="1">
                  <a:solidFill>
                    <a:schemeClr val="accent2"/>
                  </a:solidFill>
                  <a:latin typeface="Times New Roman" pitchFamily="18" charset="0"/>
                  <a:cs typeface="Times New Roman" pitchFamily="18" charset="0"/>
                </a:rPr>
                <a:t>Flowerdew</a:t>
              </a:r>
              <a:r>
                <a:rPr lang="en-US" altLang="zh-CN" sz="900" dirty="0">
                  <a:solidFill>
                    <a:schemeClr val="accent2"/>
                  </a:solidFill>
                  <a:latin typeface="Times New Roman" pitchFamily="18" charset="0"/>
                  <a:cs typeface="Times New Roman" pitchFamily="18" charset="0"/>
                </a:rPr>
                <a:t>, </a:t>
              </a:r>
              <a:r>
                <a:rPr lang="en-US" altLang="zh-CN" sz="900" i="1" dirty="0">
                  <a:solidFill>
                    <a:schemeClr val="accent2"/>
                  </a:solidFill>
                  <a:latin typeface="Times New Roman" pitchFamily="18" charset="0"/>
                  <a:cs typeface="Times New Roman" pitchFamily="18" charset="0"/>
                </a:rPr>
                <a:t>Brenda F Brownell</a:t>
              </a:r>
              <a:r>
                <a:rPr lang="en-US" altLang="zh-CN" sz="900" dirty="0">
                  <a:solidFill>
                    <a:schemeClr val="accent2"/>
                  </a:solidFill>
                  <a:latin typeface="Times New Roman" pitchFamily="18" charset="0"/>
                  <a:cs typeface="Times New Roman" pitchFamily="18" charset="0"/>
                </a:rPr>
                <a:t>, </a:t>
              </a:r>
              <a:r>
                <a:rPr lang="en-US" altLang="zh-CN" sz="900" i="1" dirty="0" err="1">
                  <a:solidFill>
                    <a:schemeClr val="accent2"/>
                  </a:solidFill>
                  <a:latin typeface="Times New Roman" pitchFamily="18" charset="0"/>
                  <a:cs typeface="Times New Roman" pitchFamily="18" charset="0"/>
                </a:rPr>
                <a:t>Seema</a:t>
              </a:r>
              <a:r>
                <a:rPr lang="en-US" altLang="zh-CN" sz="900" i="1" dirty="0">
                  <a:solidFill>
                    <a:schemeClr val="accent2"/>
                  </a:solidFill>
                  <a:latin typeface="Times New Roman" pitchFamily="18" charset="0"/>
                  <a:cs typeface="Times New Roman" pitchFamily="18" charset="0"/>
                </a:rPr>
                <a:t> </a:t>
              </a:r>
              <a:r>
                <a:rPr lang="en-US" altLang="zh-CN" sz="900" i="1" dirty="0" err="1">
                  <a:solidFill>
                    <a:schemeClr val="accent2"/>
                  </a:solidFill>
                  <a:latin typeface="Times New Roman" pitchFamily="18" charset="0"/>
                  <a:cs typeface="Times New Roman" pitchFamily="18" charset="0"/>
                </a:rPr>
                <a:t>Nagpal</a:t>
              </a:r>
              <a:r>
                <a:rPr lang="en-US" altLang="zh-CN" sz="900" dirty="0">
                  <a:solidFill>
                    <a:schemeClr val="accent2"/>
                  </a:solidFill>
                  <a:latin typeface="Times New Roman" pitchFamily="18" charset="0"/>
                  <a:cs typeface="Times New Roman" pitchFamily="18" charset="0"/>
                </a:rPr>
                <a:t>, </a:t>
              </a:r>
              <a:r>
                <a:rPr lang="en-US" altLang="zh-CN" sz="900" i="1" dirty="0" err="1">
                  <a:solidFill>
                    <a:schemeClr val="accent2"/>
                  </a:solidFill>
                  <a:latin typeface="Times New Roman" pitchFamily="18" charset="0"/>
                  <a:cs typeface="Times New Roman" pitchFamily="18" charset="0"/>
                </a:rPr>
                <a:t>Jafna</a:t>
              </a:r>
              <a:r>
                <a:rPr lang="en-US" altLang="zh-CN" sz="900" i="1" dirty="0">
                  <a:solidFill>
                    <a:schemeClr val="accent2"/>
                  </a:solidFill>
                  <a:latin typeface="Times New Roman" pitchFamily="18" charset="0"/>
                  <a:cs typeface="Times New Roman" pitchFamily="18" charset="0"/>
                </a:rPr>
                <a:t> L Cox</a:t>
              </a:r>
              <a:r>
                <a:rPr lang="en-US" altLang="zh-CN" sz="900" dirty="0">
                  <a:solidFill>
                    <a:schemeClr val="accent2"/>
                  </a:solidFill>
                  <a:latin typeface="Times New Roman" pitchFamily="18" charset="0"/>
                  <a:cs typeface="Times New Roman" pitchFamily="18" charset="0"/>
                </a:rPr>
                <a:t>.</a:t>
              </a:r>
            </a:p>
            <a:p>
              <a:pPr>
                <a:lnSpc>
                  <a:spcPct val="150000"/>
                </a:lnSpc>
              </a:pPr>
              <a:r>
                <a:rPr lang="en-US" altLang="zh-CN" sz="900" i="1" dirty="0">
                  <a:solidFill>
                    <a:schemeClr val="accent2"/>
                  </a:solidFill>
                  <a:latin typeface="Times New Roman" pitchFamily="18" charset="0"/>
                  <a:cs typeface="Times New Roman" pitchFamily="18" charset="0"/>
                </a:rPr>
                <a:t>Differences between perspectives of physicians and patients on anticoagulation in patients with atrial fibrillation</a:t>
              </a:r>
              <a:r>
                <a:rPr lang="en-US" altLang="zh-CN" sz="900" dirty="0">
                  <a:solidFill>
                    <a:schemeClr val="accent2"/>
                  </a:solidFill>
                  <a:latin typeface="Times New Roman" pitchFamily="18" charset="0"/>
                  <a:cs typeface="Times New Roman" pitchFamily="18" charset="0"/>
                </a:rPr>
                <a:t>:</a:t>
              </a:r>
              <a:r>
                <a:rPr lang="en-US" altLang="zh-CN" sz="900" i="1" dirty="0">
                  <a:solidFill>
                    <a:schemeClr val="accent2"/>
                  </a:solidFill>
                  <a:latin typeface="Times New Roman" pitchFamily="18" charset="0"/>
                  <a:cs typeface="Times New Roman" pitchFamily="18" charset="0"/>
                </a:rPr>
                <a:t> observational study</a:t>
              </a:r>
              <a:r>
                <a:rPr lang="en-US" altLang="zh-CN" sz="900" dirty="0">
                  <a:solidFill>
                    <a:schemeClr val="accent2"/>
                  </a:solidFill>
                  <a:latin typeface="Times New Roman" pitchFamily="18" charset="0"/>
                  <a:cs typeface="Times New Roman" pitchFamily="18" charset="0"/>
                </a:rPr>
                <a:t>.</a:t>
              </a:r>
            </a:p>
            <a:p>
              <a:pPr>
                <a:lnSpc>
                  <a:spcPct val="150000"/>
                </a:lnSpc>
              </a:pPr>
              <a:r>
                <a:rPr lang="en-US" altLang="zh-CN" sz="900" i="1" dirty="0">
                  <a:solidFill>
                    <a:schemeClr val="accent2"/>
                  </a:solidFill>
                  <a:latin typeface="Times New Roman" pitchFamily="18" charset="0"/>
                  <a:cs typeface="Times New Roman" pitchFamily="18" charset="0"/>
                </a:rPr>
                <a:t>British Medical Journal</a:t>
              </a:r>
              <a:r>
                <a:rPr lang="en-US" altLang="zh-CN" sz="900" dirty="0">
                  <a:solidFill>
                    <a:schemeClr val="accent2"/>
                  </a:solidFill>
                  <a:latin typeface="Times New Roman" pitchFamily="18" charset="0"/>
                  <a:cs typeface="Times New Roman" pitchFamily="18" charset="0"/>
                </a:rPr>
                <a:t>, 2001, 323(7323):1218-1222.</a:t>
              </a:r>
              <a:endParaRPr lang="zh-CN" altLang="en-US" sz="900" dirty="0">
                <a:solidFill>
                  <a:schemeClr val="accent2"/>
                </a:solidFill>
                <a:latin typeface="Times New Roman" pitchFamily="18" charset="0"/>
                <a:cs typeface="Times New Roman" pitchFamily="18" charset="0"/>
              </a:endParaRPr>
            </a:p>
          </p:txBody>
        </p:sp>
      </p:grpSp>
    </p:spTree>
    <p:extLst>
      <p:ext uri="{BB962C8B-B14F-4D97-AF65-F5344CB8AC3E}">
        <p14:creationId xmlns:p14="http://schemas.microsoft.com/office/powerpoint/2010/main" val="3705139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TW" altLang="en-US" sz="1700" dirty="0">
                <a:ea typeface="楷体_GB2312" pitchFamily="49" charset="-122"/>
              </a:rPr>
              <a:t>臨床證據推薦與質量分級</a:t>
            </a:r>
            <a:endParaRPr lang="zh-CN" altLang="en-US" sz="1700" dirty="0">
              <a:ea typeface="楷体_GB2312" pitchFamily="49" charset="-122"/>
            </a:endParaRPr>
          </a:p>
        </p:txBody>
      </p:sp>
      <p:sp>
        <p:nvSpPr>
          <p:cNvPr id="9" name="矩形 3"/>
          <p:cNvSpPr>
            <a:spLocks noChangeArrowheads="1"/>
          </p:cNvSpPr>
          <p:nvPr/>
        </p:nvSpPr>
        <p:spPr bwMode="auto">
          <a:xfrm>
            <a:off x="55099" y="364658"/>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300" dirty="0"/>
              <a:t>臨床</a:t>
            </a:r>
            <a:r>
              <a:rPr lang="zh-TW" altLang="en-US" sz="1300" dirty="0"/>
              <a:t>證據質量</a:t>
            </a:r>
            <a:r>
              <a:rPr lang="zh-CN" altLang="en-US" sz="1300" dirty="0"/>
              <a:t>與</a:t>
            </a:r>
            <a:r>
              <a:rPr lang="zh-TW" altLang="en-US" sz="1300" dirty="0"/>
              <a:t>推薦強</a:t>
            </a:r>
            <a:r>
              <a:rPr lang="zh-CN" altLang="en-US" sz="1300" dirty="0"/>
              <a:t>度</a:t>
            </a:r>
            <a:r>
              <a:rPr lang="zh-TW" altLang="en-US" sz="1300" dirty="0"/>
              <a:t> </a:t>
            </a:r>
            <a:r>
              <a:rPr lang="zh-CN" altLang="en-US" sz="13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en-US" altLang="zh-CN" sz="900" i="1" dirty="0">
                <a:solidFill>
                  <a:srgbClr val="000000"/>
                </a:solidFill>
                <a:latin typeface="Times New Roman" pitchFamily="18" charset="0"/>
                <a:cs typeface="Times New Roman" pitchFamily="18" charset="0"/>
              </a:rPr>
              <a:t>The</a:t>
            </a:r>
            <a:r>
              <a:rPr lang="en-US" altLang="zh-CN" sz="900" dirty="0">
                <a:solidFill>
                  <a:srgbClr val="000000"/>
                </a:solidFill>
                <a:latin typeface="Times New Roman" pitchFamily="18" charset="0"/>
                <a:cs typeface="Times New Roman" pitchFamily="18" charset="0"/>
              </a:rPr>
              <a:t> </a:t>
            </a:r>
            <a:r>
              <a:rPr lang="en-US" altLang="zh-TW" sz="900" i="1" dirty="0">
                <a:solidFill>
                  <a:srgbClr val="000000"/>
                </a:solidFill>
                <a:latin typeface="Times New Roman" pitchFamily="18" charset="0"/>
                <a:cs typeface="Times New Roman" pitchFamily="18" charset="0"/>
              </a:rPr>
              <a:t>Grades of Recommendation</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Assessment</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Development and </a:t>
            </a:r>
            <a:r>
              <a:rPr lang="en-US" altLang="zh-TW" sz="900" i="1" dirty="0" err="1">
                <a:solidFill>
                  <a:srgbClr val="000000"/>
                </a:solidFill>
                <a:latin typeface="Times New Roman" pitchFamily="18" charset="0"/>
                <a:cs typeface="Times New Roman" pitchFamily="18" charset="0"/>
              </a:rPr>
              <a:t>Evaluation</a:t>
            </a:r>
            <a:r>
              <a:rPr lang="en-US" altLang="zh-TW" sz="900" dirty="0" err="1">
                <a:solidFill>
                  <a:srgbClr val="000000"/>
                </a:solidFill>
                <a:latin typeface="Times New Roman" pitchFamily="18" charset="0"/>
                <a:cs typeface="Times New Roman" pitchFamily="18" charset="0"/>
              </a:rPr>
              <a:t>,</a:t>
            </a:r>
            <a:r>
              <a:rPr lang="en-US" altLang="zh-TW" sz="900" i="1" dirty="0" err="1">
                <a:solidFill>
                  <a:srgbClr val="000000"/>
                </a:solidFill>
                <a:latin typeface="Times New Roman" pitchFamily="18" charset="0"/>
                <a:cs typeface="Times New Roman" pitchFamily="18" charset="0"/>
              </a:rPr>
              <a:t>GRADE</a:t>
            </a:r>
            <a:r>
              <a:rPr lang="en-US" altLang="zh-TW"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系統 </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證據總結 ；</a:t>
            </a:r>
            <a:endParaRPr lang="zh-CN" altLang="en-US" sz="1300" dirty="0">
              <a:solidFill>
                <a:srgbClr val="000000"/>
              </a:solidFill>
              <a:latin typeface="Times New Roman" pitchFamily="18" charset="0"/>
              <a:cs typeface="Times New Roman" pitchFamily="18" charset="0"/>
            </a:endParaRPr>
          </a:p>
        </p:txBody>
      </p:sp>
      <p:grpSp>
        <p:nvGrpSpPr>
          <p:cNvPr id="2" name="组合 1"/>
          <p:cNvGrpSpPr/>
          <p:nvPr/>
        </p:nvGrpSpPr>
        <p:grpSpPr>
          <a:xfrm>
            <a:off x="374904" y="779575"/>
            <a:ext cx="10936224" cy="4719506"/>
            <a:chOff x="374904" y="779575"/>
            <a:chExt cx="10936224" cy="4719506"/>
          </a:xfrm>
        </p:grpSpPr>
        <p:sp>
          <p:nvSpPr>
            <p:cNvPr id="12" name="矩形 11"/>
            <p:cNvSpPr/>
            <p:nvPr/>
          </p:nvSpPr>
          <p:spPr>
            <a:xfrm>
              <a:off x="374904" y="779575"/>
              <a:ext cx="10936224" cy="1107996"/>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        </a:t>
              </a:r>
              <a:r>
                <a:rPr lang="en-US" altLang="zh-TW" sz="1100" i="1" dirty="0">
                  <a:solidFill>
                    <a:srgbClr val="000000"/>
                  </a:solidFill>
                  <a:latin typeface="Times New Roman" pitchFamily="18" charset="0"/>
                  <a:cs typeface="Times New Roman" pitchFamily="18" charset="0"/>
                </a:rPr>
                <a:t>GRADE </a:t>
              </a:r>
              <a:r>
                <a:rPr lang="zh-TW" altLang="en-US" sz="1100" dirty="0">
                  <a:solidFill>
                    <a:srgbClr val="000000"/>
                  </a:solidFill>
                  <a:latin typeface="Times New Roman" pitchFamily="18" charset="0"/>
                  <a:cs typeface="Times New Roman" pitchFamily="18" charset="0"/>
                </a:rPr>
                <a:t>系統以一種系統透明的方式判斷證據品質及推薦強度，為衛生保健的指南推薦意見提供了一種總結證據並呈現結果的透明化結構化方法，使用 </a:t>
              </a:r>
              <a:r>
                <a:rPr lang="en-US" altLang="zh-TW" sz="1100" i="1" dirty="0">
                  <a:solidFill>
                    <a:srgbClr val="000000"/>
                  </a:solidFill>
                  <a:latin typeface="Times New Roman" pitchFamily="18" charset="0"/>
                  <a:cs typeface="Times New Roman" pitchFamily="18" charset="0"/>
                </a:rPr>
                <a:t>GRADE </a:t>
              </a:r>
              <a:r>
                <a:rPr lang="zh-TW" altLang="en-US" sz="1100" dirty="0">
                  <a:solidFill>
                    <a:srgbClr val="000000"/>
                  </a:solidFill>
                  <a:latin typeface="Times New Roman" pitchFamily="18" charset="0"/>
                  <a:cs typeface="Times New Roman" pitchFamily="18" charset="0"/>
                </a:rPr>
                <a:t>系統用於系統評價、衛生技術評估</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HTAs</a:t>
              </a:r>
              <a:r>
                <a:rPr lang="en-US" altLang="zh-TW" sz="10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及臨床實踐指南中備選方案的證據</a:t>
              </a:r>
              <a:r>
                <a:rPr lang="zh-CN" altLang="en-US" sz="1100" dirty="0">
                  <a:solidFill>
                    <a:srgbClr val="000000"/>
                  </a:solidFill>
                  <a:latin typeface="Times New Roman" pitchFamily="18" charset="0"/>
                  <a:cs typeface="Times New Roman" pitchFamily="18" charset="0"/>
                </a:rPr>
                <a:t>質量</a:t>
              </a:r>
              <a:r>
                <a:rPr lang="zh-TW" altLang="en-US" sz="1100" dirty="0">
                  <a:solidFill>
                    <a:srgbClr val="000000"/>
                  </a:solidFill>
                  <a:latin typeface="Times New Roman" pitchFamily="18" charset="0"/>
                  <a:cs typeface="Times New Roman" pitchFamily="18" charset="0"/>
                </a:rPr>
                <a:t>評價和推薦強度評級的最後一步是證據總結，即對每一結局的品質分級及效應量估計，就指南制定者及為決策者提供建議的衛生技術評估報告而言，證據總結是通向推薦意見的關鍵一步，</a:t>
              </a:r>
              <a:r>
                <a:rPr lang="en-US" altLang="zh-TW" sz="1100" i="1" dirty="0">
                  <a:solidFill>
                    <a:srgbClr val="000000"/>
                  </a:solidFill>
                  <a:latin typeface="Times New Roman" pitchFamily="18" charset="0"/>
                  <a:cs typeface="Times New Roman" pitchFamily="18" charset="0"/>
                </a:rPr>
                <a:t>GRADE </a:t>
              </a:r>
              <a:r>
                <a:rPr lang="zh-TW" altLang="en-US" sz="1100" dirty="0">
                  <a:solidFill>
                    <a:srgbClr val="000000"/>
                  </a:solidFill>
                  <a:latin typeface="Times New Roman" pitchFamily="18" charset="0"/>
                  <a:cs typeface="Times New Roman" pitchFamily="18" charset="0"/>
                </a:rPr>
                <a:t>工作組</a:t>
              </a:r>
              <a:r>
                <a:rPr lang="zh-CN" altLang="en-US" sz="1100" dirty="0">
                  <a:solidFill>
                    <a:srgbClr val="000000"/>
                  </a:solidFill>
                  <a:latin typeface="Times New Roman" pitchFamily="18" charset="0"/>
                  <a:cs typeface="Times New Roman" pitchFamily="18" charset="0"/>
                </a:rPr>
                <a:t>給出了</a:t>
              </a:r>
              <a:r>
                <a:rPr lang="zh-TW" altLang="en-US" sz="1100" dirty="0">
                  <a:solidFill>
                    <a:srgbClr val="000000"/>
                  </a:solidFill>
                  <a:latin typeface="Times New Roman" pitchFamily="18" charset="0"/>
                  <a:cs typeface="Times New Roman" pitchFamily="18" charset="0"/>
                </a:rPr>
                <a:t>出一套呈現可得證據的品質、與</a:t>
              </a:r>
              <a:r>
                <a:rPr lang="zh-CN" altLang="en-US" sz="1100" dirty="0">
                  <a:solidFill>
                    <a:srgbClr val="000000"/>
                  </a:solidFill>
                  <a:latin typeface="Times New Roman" pitchFamily="18" charset="0"/>
                  <a:cs typeface="Times New Roman" pitchFamily="18" charset="0"/>
                </a:rPr>
                <a:t>質量</a:t>
              </a:r>
              <a:r>
                <a:rPr lang="zh-TW" altLang="en-US" sz="1100" dirty="0">
                  <a:solidFill>
                    <a:srgbClr val="000000"/>
                  </a:solidFill>
                  <a:latin typeface="Times New Roman" pitchFamily="18" charset="0"/>
                  <a:cs typeface="Times New Roman" pitchFamily="18" charset="0"/>
                </a:rPr>
                <a:t>評級有關的判斷及備選方案對所關注結局影響</a:t>
              </a:r>
              <a:r>
                <a:rPr lang="zh-CN" altLang="en-US" sz="1100" dirty="0">
                  <a:solidFill>
                    <a:srgbClr val="000000"/>
                  </a:solidFill>
                  <a:latin typeface="Times New Roman" pitchFamily="18" charset="0"/>
                  <a:cs typeface="Times New Roman" pitchFamily="18" charset="0"/>
                </a:rPr>
                <a:t>的形式</a:t>
              </a:r>
              <a:r>
                <a:rPr lang="zh-TW" altLang="en-US" sz="1100" dirty="0">
                  <a:solidFill>
                    <a:srgbClr val="000000"/>
                  </a:solidFill>
                  <a:latin typeface="Times New Roman" pitchFamily="18" charset="0"/>
                  <a:cs typeface="Times New Roman" pitchFamily="18" charset="0"/>
                </a:rPr>
                <a:t>，這些</a:t>
              </a:r>
              <a:r>
                <a:rPr lang="zh-CN" altLang="en-US" sz="1100" dirty="0">
                  <a:solidFill>
                    <a:srgbClr val="000000"/>
                  </a:solidFill>
                  <a:latin typeface="Times New Roman" pitchFamily="18" charset="0"/>
                  <a:cs typeface="Times New Roman" pitchFamily="18" charset="0"/>
                </a:rPr>
                <a:t>呈現方法</a:t>
              </a:r>
              <a:r>
                <a:rPr lang="zh-TW" altLang="en-US" sz="1100" dirty="0">
                  <a:solidFill>
                    <a:srgbClr val="000000"/>
                  </a:solidFill>
                  <a:latin typeface="Times New Roman" pitchFamily="18" charset="0"/>
                  <a:cs typeface="Times New Roman" pitchFamily="18" charset="0"/>
                </a:rPr>
                <a:t>稱為 </a:t>
              </a:r>
              <a:r>
                <a:rPr lang="en-US" altLang="zh-TW" sz="1100" i="1" dirty="0">
                  <a:solidFill>
                    <a:srgbClr val="000000"/>
                  </a:solidFill>
                  <a:latin typeface="Times New Roman" pitchFamily="18" charset="0"/>
                  <a:cs typeface="Times New Roman" pitchFamily="18" charset="0"/>
                </a:rPr>
                <a:t>GRADE </a:t>
              </a:r>
              <a:r>
                <a:rPr lang="zh-TW" altLang="en-US" sz="1100" dirty="0">
                  <a:solidFill>
                    <a:srgbClr val="000000"/>
                  </a:solidFill>
                  <a:latin typeface="Times New Roman" pitchFamily="18" charset="0"/>
                  <a:cs typeface="Times New Roman" pitchFamily="18" charset="0"/>
                </a:rPr>
                <a:t>證據概要表</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evidence profile </a:t>
              </a:r>
              <a:r>
                <a:rPr lang="en-US" altLang="zh-TW" sz="1000" dirty="0">
                  <a:solidFill>
                    <a:srgbClr val="000000"/>
                  </a:solidFill>
                  <a:latin typeface="Times New Roman" pitchFamily="18" charset="0"/>
                  <a:cs typeface="Times New Roman" pitchFamily="18" charset="0"/>
                </a:rPr>
                <a:t>, </a:t>
              </a:r>
              <a:r>
                <a:rPr lang="en-US" altLang="zh-TW" sz="1000" i="1" dirty="0">
                  <a:solidFill>
                    <a:srgbClr val="000000"/>
                  </a:solidFill>
                  <a:latin typeface="Times New Roman" pitchFamily="18" charset="0"/>
                  <a:cs typeface="Times New Roman" pitchFamily="18" charset="0"/>
                </a:rPr>
                <a:t>EP</a:t>
              </a:r>
              <a:r>
                <a:rPr lang="en-US" altLang="zh-TW" sz="1000" dirty="0">
                  <a:solidFill>
                    <a:srgbClr val="000000"/>
                  </a:solidFill>
                  <a:latin typeface="Times New Roman" pitchFamily="18" charset="0"/>
                  <a:cs typeface="Times New Roman" pitchFamily="18" charset="0"/>
                </a:rPr>
                <a:t>) </a:t>
              </a:r>
              <a:r>
                <a:rPr lang="zh-TW" altLang="en-US" sz="1100" dirty="0">
                  <a:solidFill>
                    <a:srgbClr val="000000"/>
                  </a:solidFill>
                  <a:latin typeface="Times New Roman" pitchFamily="18" charset="0"/>
                  <a:cs typeface="Times New Roman" pitchFamily="18" charset="0"/>
                </a:rPr>
                <a:t>和 </a:t>
              </a:r>
              <a:r>
                <a:rPr lang="en-US" altLang="zh-TW" sz="1100" i="1" dirty="0">
                  <a:solidFill>
                    <a:srgbClr val="000000"/>
                  </a:solidFill>
                  <a:latin typeface="Times New Roman" pitchFamily="18" charset="0"/>
                  <a:cs typeface="Times New Roman" pitchFamily="18" charset="0"/>
                </a:rPr>
                <a:t>GRADE  </a:t>
              </a:r>
              <a:r>
                <a:rPr lang="zh-TW" altLang="en-US" sz="1100" dirty="0">
                  <a:solidFill>
                    <a:srgbClr val="000000"/>
                  </a:solidFill>
                  <a:latin typeface="Times New Roman" pitchFamily="18" charset="0"/>
                  <a:cs typeface="Times New Roman" pitchFamily="18" charset="0"/>
                </a:rPr>
                <a:t>結果總結表</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the Summary of Findings Table </a:t>
              </a:r>
              <a:r>
                <a:rPr lang="en-US" altLang="zh-TW" sz="1000" dirty="0">
                  <a:solidFill>
                    <a:srgbClr val="000000"/>
                  </a:solidFill>
                  <a:latin typeface="Times New Roman" pitchFamily="18" charset="0"/>
                  <a:cs typeface="Times New Roman" pitchFamily="18" charset="0"/>
                </a:rPr>
                <a:t>, </a:t>
              </a:r>
              <a:r>
                <a:rPr lang="en-US" altLang="zh-TW" sz="1000" i="1" dirty="0" err="1">
                  <a:solidFill>
                    <a:srgbClr val="000000"/>
                  </a:solidFill>
                  <a:latin typeface="Times New Roman" pitchFamily="18" charset="0"/>
                  <a:cs typeface="Times New Roman" pitchFamily="18" charset="0"/>
                </a:rPr>
                <a:t>SoF</a:t>
              </a:r>
              <a:r>
                <a:rPr lang="en-US" altLang="zh-TW" sz="10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a:t>
              </a:r>
              <a:endParaRPr lang="en-US" altLang="zh-CN" sz="1100" dirty="0">
                <a:solidFill>
                  <a:srgbClr val="000000"/>
                </a:solidFill>
                <a:latin typeface="Times New Roman" pitchFamily="18" charset="0"/>
                <a:cs typeface="Times New Roman" pitchFamily="18" charset="0"/>
              </a:endParaRPr>
            </a:p>
          </p:txBody>
        </p:sp>
        <p:sp>
          <p:nvSpPr>
            <p:cNvPr id="10" name="矩形 9"/>
            <p:cNvSpPr/>
            <p:nvPr/>
          </p:nvSpPr>
          <p:spPr>
            <a:xfrm>
              <a:off x="374904" y="1887571"/>
              <a:ext cx="10890504" cy="1361911"/>
            </a:xfrm>
            <a:prstGeom prst="rect">
              <a:avLst/>
            </a:prstGeom>
          </p:spPr>
          <p:txBody>
            <a:bodyPr wrap="square">
              <a:spAutoFit/>
            </a:bodyPr>
            <a:lstStyle/>
            <a:p>
              <a:pPr>
                <a:lnSpc>
                  <a:spcPct val="150000"/>
                </a:lnSpc>
              </a:pPr>
              <a:r>
                <a:rPr lang="zh-TW" altLang="en-US" sz="1100" dirty="0">
                  <a:solidFill>
                    <a:srgbClr val="000000"/>
                  </a:solidFill>
                  <a:latin typeface="Times New Roman" pitchFamily="18" charset="0"/>
                  <a:cs typeface="Times New Roman" pitchFamily="18" charset="0"/>
                </a:rPr>
                <a:t>        結果總結表</a:t>
              </a:r>
              <a:r>
                <a:rPr lang="en-US" altLang="zh-TW" sz="1000" dirty="0">
                  <a:solidFill>
                    <a:srgbClr val="000000"/>
                  </a:solidFill>
                  <a:latin typeface="Times New Roman" pitchFamily="18" charset="0"/>
                  <a:cs typeface="Times New Roman" pitchFamily="18" charset="0"/>
                </a:rPr>
                <a:t>(</a:t>
              </a:r>
              <a:r>
                <a:rPr lang="en-US" altLang="zh-TW" sz="1000" i="1" dirty="0" err="1">
                  <a:solidFill>
                    <a:srgbClr val="000000"/>
                  </a:solidFill>
                  <a:latin typeface="Times New Roman" pitchFamily="18" charset="0"/>
                  <a:cs typeface="Times New Roman" pitchFamily="18" charset="0"/>
                </a:rPr>
                <a:t>SoF</a:t>
              </a:r>
              <a:r>
                <a:rPr lang="en-US" altLang="zh-TW" sz="10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包含了對每個結局的證據</a:t>
              </a:r>
              <a:r>
                <a:rPr lang="zh-CN" altLang="en-US" sz="1100" dirty="0">
                  <a:solidFill>
                    <a:srgbClr val="000000"/>
                  </a:solidFill>
                  <a:latin typeface="Times New Roman" pitchFamily="18" charset="0"/>
                  <a:cs typeface="Times New Roman" pitchFamily="18" charset="0"/>
                </a:rPr>
                <a:t>質量</a:t>
              </a:r>
              <a:r>
                <a:rPr lang="zh-TW" altLang="en-US" sz="1100" dirty="0">
                  <a:solidFill>
                    <a:srgbClr val="000000"/>
                  </a:solidFill>
                  <a:latin typeface="Times New Roman" pitchFamily="18" charset="0"/>
                  <a:cs typeface="Times New Roman" pitchFamily="18" charset="0"/>
                </a:rPr>
                <a:t>評價，但沒有該評價所依託的詳細評判</a:t>
              </a:r>
              <a:r>
                <a:rPr lang="zh-CN" altLang="en-US" sz="1100" dirty="0">
                  <a:solidFill>
                    <a:srgbClr val="000000"/>
                  </a:solidFill>
                  <a:latin typeface="Times New Roman" pitchFamily="18" charset="0"/>
                  <a:cs typeface="Times New Roman" pitchFamily="18" charset="0"/>
                </a:rPr>
                <a:t>信息</a:t>
              </a:r>
              <a:r>
                <a:rPr lang="zh-TW" altLang="en-US" sz="1100" dirty="0">
                  <a:solidFill>
                    <a:srgbClr val="000000"/>
                  </a:solidFill>
                  <a:latin typeface="Times New Roman" pitchFamily="18" charset="0"/>
                  <a:cs typeface="Times New Roman" pitchFamily="18" charset="0"/>
                </a:rPr>
                <a:t>，證據概要表</a:t>
              </a:r>
              <a:r>
                <a:rPr lang="en-US" altLang="zh-TW" sz="1000" dirty="0">
                  <a:solidFill>
                    <a:srgbClr val="000000"/>
                  </a:solidFill>
                  <a:latin typeface="Times New Roman" pitchFamily="18" charset="0"/>
                  <a:cs typeface="Times New Roman" pitchFamily="18" charset="0"/>
                </a:rPr>
                <a:t>(</a:t>
              </a:r>
              <a:r>
                <a:rPr lang="en-US" altLang="zh-TW" sz="1000" i="1" dirty="0">
                  <a:solidFill>
                    <a:srgbClr val="000000"/>
                  </a:solidFill>
                  <a:latin typeface="Times New Roman" pitchFamily="18" charset="0"/>
                  <a:cs typeface="Times New Roman" pitchFamily="18" charset="0"/>
                </a:rPr>
                <a:t>EP</a:t>
              </a:r>
              <a:r>
                <a:rPr lang="en-US" altLang="zh-TW" sz="10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除有結果總結表的內容外</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還包含了詳細的</a:t>
              </a:r>
              <a:r>
                <a:rPr lang="zh-CN" altLang="en-US" sz="1100" dirty="0">
                  <a:solidFill>
                    <a:srgbClr val="000000"/>
                  </a:solidFill>
                  <a:latin typeface="Times New Roman" pitchFamily="18" charset="0"/>
                  <a:cs typeface="Times New Roman" pitchFamily="18" charset="0"/>
                </a:rPr>
                <a:t>質量</a:t>
              </a:r>
              <a:r>
                <a:rPr lang="zh-TW" altLang="en-US" sz="1100" dirty="0">
                  <a:solidFill>
                    <a:srgbClr val="000000"/>
                  </a:solidFill>
                  <a:latin typeface="Times New Roman" pitchFamily="18" charset="0"/>
                  <a:cs typeface="Times New Roman" pitchFamily="18" charset="0"/>
                </a:rPr>
                <a:t>評價，即除有對每個結局的結果總結外，還包含了對決定證據品質的每個因素的清晰評價，證據概要表和結果總結表分別服務於不同</a:t>
              </a:r>
              <a:r>
                <a:rPr lang="zh-CN" altLang="en-US" sz="1100" dirty="0">
                  <a:solidFill>
                    <a:srgbClr val="000000"/>
                  </a:solidFill>
                  <a:latin typeface="Times New Roman" pitchFamily="18" charset="0"/>
                  <a:cs typeface="Times New Roman" pitchFamily="18" charset="0"/>
                </a:rPr>
                <a:t>的</a:t>
              </a:r>
              <a:r>
                <a:rPr lang="zh-TW" altLang="en-US" sz="1100" dirty="0">
                  <a:solidFill>
                    <a:srgbClr val="000000"/>
                  </a:solidFill>
                  <a:latin typeface="Times New Roman" pitchFamily="18" charset="0"/>
                  <a:cs typeface="Times New Roman" pitchFamily="18" charset="0"/>
                </a:rPr>
                <a:t>目的</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並為不同使用</a:t>
              </a:r>
              <a:r>
                <a:rPr lang="zh-CN" altLang="en-US" sz="1100" dirty="0">
                  <a:solidFill>
                    <a:srgbClr val="000000"/>
                  </a:solidFill>
                  <a:latin typeface="Times New Roman" pitchFamily="18" charset="0"/>
                  <a:cs typeface="Times New Roman" pitchFamily="18" charset="0"/>
                </a:rPr>
                <a:t>對象</a:t>
              </a:r>
              <a:r>
                <a:rPr lang="zh-TW" altLang="en-US" sz="1100" dirty="0">
                  <a:solidFill>
                    <a:srgbClr val="000000"/>
                  </a:solidFill>
                  <a:latin typeface="Times New Roman" pitchFamily="18" charset="0"/>
                  <a:cs typeface="Times New Roman" pitchFamily="18" charset="0"/>
                </a:rPr>
                <a:t>而設，證據概要表提供了系統評價或指南作者所作判斷的每個記錄，它為系統評價作者、結果總結表製作者及</a:t>
              </a:r>
              <a:r>
                <a:rPr lang="zh-CN" altLang="en-US" sz="1100" dirty="0">
                  <a:solidFill>
                    <a:srgbClr val="000000"/>
                  </a:solidFill>
                  <a:latin typeface="Times New Roman" pitchFamily="18" charset="0"/>
                  <a:cs typeface="Times New Roman" pitchFamily="18" charset="0"/>
                </a:rPr>
                <a:t>對系統評價質量有</a:t>
              </a:r>
              <a:r>
                <a:rPr lang="zh-TW" altLang="en-US" sz="1100" dirty="0">
                  <a:solidFill>
                    <a:srgbClr val="000000"/>
                  </a:solidFill>
                  <a:latin typeface="Times New Roman" pitchFamily="18" charset="0"/>
                  <a:cs typeface="Times New Roman" pitchFamily="18" charset="0"/>
                </a:rPr>
                <a:t>質疑的</a:t>
              </a:r>
              <a:r>
                <a:rPr lang="zh-CN" altLang="en-US" sz="1100" dirty="0">
                  <a:solidFill>
                    <a:srgbClr val="000000"/>
                  </a:solidFill>
                  <a:latin typeface="Times New Roman" pitchFamily="18" charset="0"/>
                  <a:cs typeface="Times New Roman" pitchFamily="18" charset="0"/>
                </a:rPr>
                <a:t>人員</a:t>
              </a:r>
              <a:r>
                <a:rPr lang="zh-TW" altLang="en-US" sz="1100" dirty="0">
                  <a:solidFill>
                    <a:srgbClr val="000000"/>
                  </a:solidFill>
                  <a:latin typeface="Times New Roman" pitchFamily="18" charset="0"/>
                  <a:cs typeface="Times New Roman" pitchFamily="18" charset="0"/>
                </a:rPr>
                <a:t>而準備，有助於結果總結表製作者確保其所作出的判斷系統透明，同時允許其他人來檢查那些判斷，指南制定委員會成員應使用證據概要表來確保對那些作為</a:t>
              </a:r>
              <a:r>
                <a:rPr lang="zh-CN" altLang="en-US" sz="1100" dirty="0">
                  <a:solidFill>
                    <a:srgbClr val="000000"/>
                  </a:solidFill>
                  <a:latin typeface="Times New Roman" pitchFamily="18" charset="0"/>
                  <a:cs typeface="Times New Roman" pitchFamily="18" charset="0"/>
                </a:rPr>
                <a:t>質量</a:t>
              </a:r>
              <a:r>
                <a:rPr lang="zh-TW" altLang="en-US" sz="1100" dirty="0">
                  <a:solidFill>
                    <a:srgbClr val="000000"/>
                  </a:solidFill>
                  <a:latin typeface="Times New Roman" pitchFamily="18" charset="0"/>
                  <a:cs typeface="Times New Roman" pitchFamily="18" charset="0"/>
                </a:rPr>
                <a:t>評價基礎的判斷達成一致意見，並建立起記錄於結果總結表中的相關判斷，結果總結錶針對的</a:t>
              </a:r>
              <a:r>
                <a:rPr lang="zh-CN" altLang="en-US" sz="1100" dirty="0">
                  <a:solidFill>
                    <a:srgbClr val="000000"/>
                  </a:solidFill>
                  <a:latin typeface="Times New Roman" pitchFamily="18" charset="0"/>
                  <a:cs typeface="Times New Roman" pitchFamily="18" charset="0"/>
                </a:rPr>
                <a:t>對象</a:t>
              </a:r>
              <a:r>
                <a:rPr lang="zh-TW" altLang="en-US" sz="1100" dirty="0">
                  <a:solidFill>
                    <a:srgbClr val="000000"/>
                  </a:solidFill>
                  <a:latin typeface="Times New Roman" pitchFamily="18" charset="0"/>
                  <a:cs typeface="Times New Roman" pitchFamily="18" charset="0"/>
                </a:rPr>
                <a:t>更</a:t>
              </a:r>
              <a:r>
                <a:rPr lang="zh-CN" altLang="en-US" sz="1100" dirty="0">
                  <a:solidFill>
                    <a:srgbClr val="000000"/>
                  </a:solidFill>
                  <a:latin typeface="Times New Roman" pitchFamily="18" charset="0"/>
                  <a:cs typeface="Times New Roman" pitchFamily="18" charset="0"/>
                </a:rPr>
                <a:t>廣泛</a:t>
              </a:r>
              <a:r>
                <a:rPr lang="zh-TW" altLang="en-US" sz="1100" dirty="0">
                  <a:solidFill>
                    <a:srgbClr val="000000"/>
                  </a:solidFill>
                  <a:latin typeface="Times New Roman" pitchFamily="18" charset="0"/>
                  <a:cs typeface="Times New Roman" pitchFamily="18" charset="0"/>
                </a:rPr>
                <a:t>，包括系統評價</a:t>
              </a:r>
              <a:r>
                <a:rPr lang="zh-CN" altLang="en-US" sz="1100" dirty="0">
                  <a:solidFill>
                    <a:srgbClr val="000000"/>
                  </a:solidFill>
                  <a:latin typeface="Times New Roman" pitchFamily="18" charset="0"/>
                  <a:cs typeface="Times New Roman" pitchFamily="18" charset="0"/>
                </a:rPr>
                <a:t>者</a:t>
              </a:r>
              <a:r>
                <a:rPr lang="zh-TW" altLang="en-US" sz="1100" dirty="0">
                  <a:solidFill>
                    <a:srgbClr val="000000"/>
                  </a:solidFill>
                  <a:latin typeface="Times New Roman" pitchFamily="18" charset="0"/>
                  <a:cs typeface="Times New Roman" pitchFamily="18" charset="0"/>
                </a:rPr>
                <a:t>及指南的終端使用者，它為決策者提供了其所需關鍵</a:t>
              </a:r>
              <a:r>
                <a:rPr lang="zh-CN" altLang="en-US" sz="1100" dirty="0">
                  <a:solidFill>
                    <a:srgbClr val="000000"/>
                  </a:solidFill>
                  <a:latin typeface="Times New Roman" pitchFamily="18" charset="0"/>
                  <a:cs typeface="Times New Roman" pitchFamily="18" charset="0"/>
                </a:rPr>
                <a:t>信息</a:t>
              </a:r>
              <a:r>
                <a:rPr lang="zh-TW" altLang="en-US" sz="1100" dirty="0">
                  <a:solidFill>
                    <a:srgbClr val="000000"/>
                  </a:solidFill>
                  <a:latin typeface="Times New Roman" pitchFamily="18" charset="0"/>
                  <a:cs typeface="Times New Roman" pitchFamily="18" charset="0"/>
                </a:rPr>
                <a:t>的簡明總結，對指南而言，則提供了推薦意見所基於關鍵</a:t>
              </a:r>
              <a:r>
                <a:rPr lang="zh-CN" altLang="en-US" sz="1100" dirty="0">
                  <a:solidFill>
                    <a:srgbClr val="000000"/>
                  </a:solidFill>
                  <a:latin typeface="Times New Roman" pitchFamily="18" charset="0"/>
                  <a:cs typeface="Times New Roman" pitchFamily="18" charset="0"/>
                </a:rPr>
                <a:t>信息</a:t>
              </a:r>
              <a:r>
                <a:rPr lang="zh-TW" altLang="en-US" sz="1100" dirty="0">
                  <a:solidFill>
                    <a:srgbClr val="000000"/>
                  </a:solidFill>
                  <a:latin typeface="Times New Roman" pitchFamily="18" charset="0"/>
                  <a:cs typeface="Times New Roman" pitchFamily="18" charset="0"/>
                </a:rPr>
                <a:t>的總結；</a:t>
              </a:r>
              <a:endParaRPr lang="en-US" altLang="zh-CN" sz="1100" dirty="0">
                <a:solidFill>
                  <a:srgbClr val="000000"/>
                </a:solidFill>
                <a:latin typeface="Times New Roman" pitchFamily="18" charset="0"/>
                <a:cs typeface="Times New Roman" pitchFamily="18" charset="0"/>
              </a:endParaRPr>
            </a:p>
          </p:txBody>
        </p:sp>
        <p:pic>
          <p:nvPicPr>
            <p:cNvPr id="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5964" y="3800685"/>
              <a:ext cx="10608276" cy="1698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0"/>
            <p:cNvSpPr/>
            <p:nvPr/>
          </p:nvSpPr>
          <p:spPr>
            <a:xfrm>
              <a:off x="374904" y="3372140"/>
              <a:ext cx="10661904" cy="346249"/>
            </a:xfrm>
            <a:prstGeom prst="rect">
              <a:avLst/>
            </a:prstGeom>
          </p:spPr>
          <p:txBody>
            <a:bodyPr wrap="square">
              <a:spAutoFit/>
            </a:bodyPr>
            <a:lstStyle/>
            <a:p>
              <a:pPr>
                <a:lnSpc>
                  <a:spcPct val="150000"/>
                </a:lnSpc>
              </a:pPr>
              <a:r>
                <a:rPr lang="en-US" altLang="zh-CN" sz="1100" i="1" dirty="0">
                  <a:latin typeface="Times New Roman" pitchFamily="18" charset="0"/>
                  <a:cs typeface="Times New Roman" pitchFamily="18" charset="0"/>
                </a:rPr>
                <a:t>GRADE</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證據概要表</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evidence profile </a:t>
              </a:r>
              <a:r>
                <a:rPr lang="en-US" altLang="zh-CN"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EP</a:t>
              </a:r>
              <a:r>
                <a:rPr lang="en-US" altLang="zh-CN" sz="1000" dirty="0">
                  <a:latin typeface="Times New Roman" pitchFamily="18" charset="0"/>
                  <a:cs typeface="Times New Roman" pitchFamily="18" charset="0"/>
                </a:rPr>
                <a:t>)</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a:t>
              </a:r>
            </a:p>
          </p:txBody>
        </p:sp>
      </p:grpSp>
    </p:spTree>
    <p:extLst>
      <p:ext uri="{BB962C8B-B14F-4D97-AF65-F5344CB8AC3E}">
        <p14:creationId xmlns:p14="http://schemas.microsoft.com/office/powerpoint/2010/main" val="2031716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TW" altLang="en-US" sz="1700" dirty="0">
                <a:ea typeface="楷体_GB2312" pitchFamily="49" charset="-122"/>
              </a:rPr>
              <a:t>臨床證據推薦與質量分級</a:t>
            </a:r>
            <a:endParaRPr lang="zh-CN" altLang="en-US" sz="1700" dirty="0">
              <a:ea typeface="楷体_GB2312" pitchFamily="49" charset="-122"/>
            </a:endParaRPr>
          </a:p>
        </p:txBody>
      </p:sp>
      <p:sp>
        <p:nvSpPr>
          <p:cNvPr id="9" name="矩形 3"/>
          <p:cNvSpPr>
            <a:spLocks noChangeArrowheads="1"/>
          </p:cNvSpPr>
          <p:nvPr/>
        </p:nvSpPr>
        <p:spPr bwMode="auto">
          <a:xfrm>
            <a:off x="55099" y="364658"/>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300" dirty="0"/>
              <a:t>臨床</a:t>
            </a:r>
            <a:r>
              <a:rPr lang="zh-TW" altLang="en-US" sz="1300" dirty="0"/>
              <a:t>證據質量</a:t>
            </a:r>
            <a:r>
              <a:rPr lang="zh-CN" altLang="en-US" sz="1300" dirty="0"/>
              <a:t>與</a:t>
            </a:r>
            <a:r>
              <a:rPr lang="zh-TW" altLang="en-US" sz="1300" dirty="0"/>
              <a:t>推薦強</a:t>
            </a:r>
            <a:r>
              <a:rPr lang="zh-CN" altLang="en-US" sz="1300" dirty="0"/>
              <a:t>度</a:t>
            </a:r>
            <a:r>
              <a:rPr lang="zh-TW" altLang="en-US" sz="1300" dirty="0"/>
              <a:t> </a:t>
            </a:r>
            <a:r>
              <a:rPr lang="zh-CN" altLang="en-US" sz="13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en-US" altLang="zh-CN" sz="900" i="1" dirty="0">
                <a:solidFill>
                  <a:srgbClr val="000000"/>
                </a:solidFill>
                <a:latin typeface="Times New Roman" pitchFamily="18" charset="0"/>
                <a:cs typeface="Times New Roman" pitchFamily="18" charset="0"/>
              </a:rPr>
              <a:t>The</a:t>
            </a:r>
            <a:r>
              <a:rPr lang="en-US" altLang="zh-CN" sz="900" dirty="0">
                <a:solidFill>
                  <a:srgbClr val="000000"/>
                </a:solidFill>
                <a:latin typeface="Times New Roman" pitchFamily="18" charset="0"/>
                <a:cs typeface="Times New Roman" pitchFamily="18" charset="0"/>
              </a:rPr>
              <a:t> </a:t>
            </a:r>
            <a:r>
              <a:rPr lang="en-US" altLang="zh-TW" sz="900" i="1" dirty="0">
                <a:solidFill>
                  <a:srgbClr val="000000"/>
                </a:solidFill>
                <a:latin typeface="Times New Roman" pitchFamily="18" charset="0"/>
                <a:cs typeface="Times New Roman" pitchFamily="18" charset="0"/>
              </a:rPr>
              <a:t>Grades of Recommendation</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Assessment</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Development and </a:t>
            </a:r>
            <a:r>
              <a:rPr lang="en-US" altLang="zh-TW" sz="900" i="1" dirty="0" err="1">
                <a:solidFill>
                  <a:srgbClr val="000000"/>
                </a:solidFill>
                <a:latin typeface="Times New Roman" pitchFamily="18" charset="0"/>
                <a:cs typeface="Times New Roman" pitchFamily="18" charset="0"/>
              </a:rPr>
              <a:t>Evaluation</a:t>
            </a:r>
            <a:r>
              <a:rPr lang="en-US" altLang="zh-TW" sz="900" dirty="0" err="1">
                <a:solidFill>
                  <a:srgbClr val="000000"/>
                </a:solidFill>
                <a:latin typeface="Times New Roman" pitchFamily="18" charset="0"/>
                <a:cs typeface="Times New Roman" pitchFamily="18" charset="0"/>
              </a:rPr>
              <a:t>,</a:t>
            </a:r>
            <a:r>
              <a:rPr lang="en-US" altLang="zh-TW" sz="900" i="1" dirty="0" err="1">
                <a:solidFill>
                  <a:srgbClr val="000000"/>
                </a:solidFill>
                <a:latin typeface="Times New Roman" pitchFamily="18" charset="0"/>
                <a:cs typeface="Times New Roman" pitchFamily="18" charset="0"/>
              </a:rPr>
              <a:t>GRADE</a:t>
            </a:r>
            <a:r>
              <a:rPr lang="en-US" altLang="zh-TW"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系統 </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證據總結 ；</a:t>
            </a:r>
            <a:endParaRPr lang="zh-CN" altLang="en-US" sz="1300" dirty="0">
              <a:solidFill>
                <a:srgbClr val="000000"/>
              </a:solidFill>
              <a:latin typeface="Times New Roman" pitchFamily="18" charset="0"/>
              <a:cs typeface="Times New Roman" pitchFamily="18" charset="0"/>
            </a:endParaRPr>
          </a:p>
        </p:txBody>
      </p:sp>
      <p:grpSp>
        <p:nvGrpSpPr>
          <p:cNvPr id="2" name="组合 1"/>
          <p:cNvGrpSpPr/>
          <p:nvPr/>
        </p:nvGrpSpPr>
        <p:grpSpPr>
          <a:xfrm>
            <a:off x="855548" y="771508"/>
            <a:ext cx="9852818" cy="4556904"/>
            <a:chOff x="855548" y="771508"/>
            <a:chExt cx="9852818" cy="4556904"/>
          </a:xfrm>
        </p:grpSpPr>
        <p:sp>
          <p:nvSpPr>
            <p:cNvPr id="11" name="矩形 10"/>
            <p:cNvSpPr/>
            <p:nvPr/>
          </p:nvSpPr>
          <p:spPr>
            <a:xfrm>
              <a:off x="855548" y="771508"/>
              <a:ext cx="9852817" cy="346249"/>
            </a:xfrm>
            <a:prstGeom prst="rect">
              <a:avLst/>
            </a:prstGeom>
          </p:spPr>
          <p:txBody>
            <a:bodyPr wrap="square">
              <a:spAutoFit/>
            </a:bodyPr>
            <a:lstStyle/>
            <a:p>
              <a:pPr>
                <a:lnSpc>
                  <a:spcPct val="150000"/>
                </a:lnSpc>
              </a:pPr>
              <a:r>
                <a:rPr lang="zh-CN" altLang="en-US" sz="1100" dirty="0">
                  <a:latin typeface="Times New Roman" pitchFamily="18" charset="0"/>
                  <a:cs typeface="Times New Roman" pitchFamily="18" charset="0"/>
                </a:rPr>
                <a:t>結果總結表</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the Summary of Findings Table </a:t>
              </a:r>
              <a:r>
                <a:rPr lang="en-US" altLang="zh-CN" sz="1000" dirty="0">
                  <a:latin typeface="Times New Roman" pitchFamily="18" charset="0"/>
                  <a:cs typeface="Times New Roman" pitchFamily="18" charset="0"/>
                </a:rPr>
                <a:t>, </a:t>
              </a:r>
              <a:r>
                <a:rPr lang="en-US" altLang="zh-CN" sz="1000" i="1" dirty="0" err="1">
                  <a:latin typeface="Times New Roman" pitchFamily="18" charset="0"/>
                  <a:cs typeface="Times New Roman" pitchFamily="18" charset="0"/>
                </a:rPr>
                <a:t>SoF</a:t>
              </a:r>
              <a:r>
                <a:rPr lang="en-US" altLang="zh-CN" sz="10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a:t>
              </a:r>
            </a:p>
          </p:txBody>
        </p:sp>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2125" y="1163477"/>
              <a:ext cx="9816241" cy="4164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387426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TW" altLang="en-US" sz="1700" dirty="0">
                <a:ea typeface="楷体_GB2312" pitchFamily="49" charset="-122"/>
              </a:rPr>
              <a:t>臨床證據推薦與質量分級</a:t>
            </a:r>
            <a:endParaRPr lang="zh-CN" altLang="en-US" sz="1700" dirty="0">
              <a:ea typeface="楷体_GB2312" pitchFamily="49" charset="-122"/>
            </a:endParaRPr>
          </a:p>
        </p:txBody>
      </p:sp>
      <p:sp>
        <p:nvSpPr>
          <p:cNvPr id="9" name="矩形 3"/>
          <p:cNvSpPr>
            <a:spLocks noChangeArrowheads="1"/>
          </p:cNvSpPr>
          <p:nvPr/>
        </p:nvSpPr>
        <p:spPr bwMode="auto">
          <a:xfrm>
            <a:off x="55099" y="364658"/>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300" dirty="0"/>
              <a:t>臨床</a:t>
            </a:r>
            <a:r>
              <a:rPr lang="zh-TW" altLang="en-US" sz="1300" dirty="0"/>
              <a:t>證據質量</a:t>
            </a:r>
            <a:r>
              <a:rPr lang="zh-CN" altLang="en-US" sz="1300" dirty="0"/>
              <a:t>與</a:t>
            </a:r>
            <a:r>
              <a:rPr lang="zh-TW" altLang="en-US" sz="1300" dirty="0"/>
              <a:t>推薦強度</a:t>
            </a:r>
            <a:endParaRPr lang="zh-CN" altLang="en-US" sz="1300" dirty="0">
              <a:solidFill>
                <a:srgbClr val="000000"/>
              </a:solidFill>
              <a:latin typeface="Times New Roman" pitchFamily="18" charset="0"/>
              <a:cs typeface="Times New Roman" pitchFamily="18" charset="0"/>
            </a:endParaRPr>
          </a:p>
        </p:txBody>
      </p:sp>
      <p:grpSp>
        <p:nvGrpSpPr>
          <p:cNvPr id="2" name="组合 1"/>
          <p:cNvGrpSpPr/>
          <p:nvPr/>
        </p:nvGrpSpPr>
        <p:grpSpPr>
          <a:xfrm>
            <a:off x="979369" y="886395"/>
            <a:ext cx="9619359" cy="4953467"/>
            <a:chOff x="965510" y="886394"/>
            <a:chExt cx="9619359" cy="4953467"/>
          </a:xfrm>
        </p:grpSpPr>
        <p:pic>
          <p:nvPicPr>
            <p:cNvPr id="44851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0932" y="886394"/>
              <a:ext cx="9453381" cy="412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965510" y="5055031"/>
              <a:ext cx="9619359" cy="784830"/>
            </a:xfrm>
            <a:prstGeom prst="rect">
              <a:avLst/>
            </a:prstGeom>
          </p:spPr>
          <p:txBody>
            <a:bodyPr wrap="square">
              <a:spAutoFit/>
            </a:bodyPr>
            <a:lstStyle/>
            <a:p>
              <a:pPr>
                <a:lnSpc>
                  <a:spcPct val="150000"/>
                </a:lnSpc>
              </a:pPr>
              <a:r>
                <a:rPr lang="zh-TW" altLang="en-US" sz="1000" dirty="0">
                  <a:solidFill>
                    <a:schemeClr val="accent2"/>
                  </a:solidFill>
                  <a:latin typeface="Times New Roman" pitchFamily="18" charset="0"/>
                  <a:cs typeface="Times New Roman" pitchFamily="18" charset="0"/>
                </a:rPr>
                <a:t>        證據分級依賴於各領域證據產生的全過程，關鍵在於方法學、證據品質和數量的發展</a:t>
              </a:r>
              <a:r>
                <a:rPr lang="zh-CN" altLang="en-US" sz="1000" dirty="0">
                  <a:solidFill>
                    <a:schemeClr val="accent2"/>
                  </a:solidFill>
                  <a:latin typeface="Times New Roman" pitchFamily="18" charset="0"/>
                  <a:cs typeface="Times New Roman" pitchFamily="18" charset="0"/>
                </a:rPr>
                <a:t>，</a:t>
              </a:r>
              <a:r>
                <a:rPr lang="zh-TW" altLang="en-US" sz="1000" dirty="0">
                  <a:solidFill>
                    <a:schemeClr val="accent2"/>
                  </a:solidFill>
                  <a:latin typeface="Times New Roman" pitchFamily="18" charset="0"/>
                  <a:cs typeface="Times New Roman" pitchFamily="18" charset="0"/>
                </a:rPr>
                <a:t>而推薦強度則依賴證據強度，關鍵在於表述清楚，簡潔實用，尤其在決策重要、複雜而又不確定的問題時</a:t>
              </a:r>
              <a:r>
                <a:rPr lang="zh-CN" altLang="en-US" sz="1000" dirty="0">
                  <a:solidFill>
                    <a:schemeClr val="accent2"/>
                  </a:solidFill>
                  <a:latin typeface="Times New Roman" pitchFamily="18" charset="0"/>
                  <a:cs typeface="Times New Roman" pitchFamily="18" charset="0"/>
                </a:rPr>
                <a:t>，</a:t>
              </a:r>
              <a:r>
                <a:rPr lang="zh-TW" altLang="en-US" sz="1000" dirty="0">
                  <a:solidFill>
                    <a:schemeClr val="accent2"/>
                  </a:solidFill>
                  <a:latin typeface="Times New Roman" pitchFamily="18" charset="0"/>
                  <a:cs typeface="Times New Roman" pitchFamily="18" charset="0"/>
                </a:rPr>
                <a:t>證據分級對三類人群最</a:t>
              </a:r>
              <a:r>
                <a:rPr lang="zh-CN" altLang="en-US" sz="1000" dirty="0">
                  <a:solidFill>
                    <a:schemeClr val="accent2"/>
                  </a:solidFill>
                  <a:latin typeface="Times New Roman" pitchFamily="18" charset="0"/>
                  <a:cs typeface="Times New Roman" pitchFamily="18" charset="0"/>
                </a:rPr>
                <a:t>為</a:t>
              </a:r>
              <a:r>
                <a:rPr lang="zh-TW" altLang="en-US" sz="1000" dirty="0">
                  <a:solidFill>
                    <a:schemeClr val="accent2"/>
                  </a:solidFill>
                  <a:latin typeface="Times New Roman" pitchFamily="18" charset="0"/>
                  <a:cs typeface="Times New Roman" pitchFamily="18" charset="0"/>
                </a:rPr>
                <a:t>有用：一是系統評價作者，二是衛生技術評估小組，三是指南制定者</a:t>
              </a:r>
              <a:r>
                <a:rPr lang="zh-CN" altLang="en-US" sz="1000" dirty="0">
                  <a:solidFill>
                    <a:schemeClr val="accent2"/>
                  </a:solidFill>
                  <a:latin typeface="Times New Roman" pitchFamily="18" charset="0"/>
                  <a:cs typeface="Times New Roman" pitchFamily="18" charset="0"/>
                </a:rPr>
                <a:t>，</a:t>
              </a:r>
              <a:r>
                <a:rPr lang="zh-TW" altLang="en-US" sz="1000" dirty="0">
                  <a:solidFill>
                    <a:schemeClr val="accent2"/>
                  </a:solidFill>
                  <a:latin typeface="Times New Roman" pitchFamily="18" charset="0"/>
                  <a:cs typeface="Times New Roman" pitchFamily="18" charset="0"/>
                </a:rPr>
                <a:t>系統評價和指南作者用這種方法來評價所有研究的每個結局指標的證據品質（即證據群的品質），但並不意味著將每個研究作為單個單位進行評價</a:t>
              </a:r>
              <a:r>
                <a:rPr lang="zh-CN" altLang="en-US" sz="1000" dirty="0">
                  <a:solidFill>
                    <a:schemeClr val="accent2"/>
                  </a:solidFill>
                  <a:latin typeface="Times New Roman" pitchFamily="18" charset="0"/>
                  <a:cs typeface="Times New Roman" pitchFamily="18" charset="0"/>
                </a:rPr>
                <a:t>，</a:t>
              </a:r>
              <a:r>
                <a:rPr lang="zh-TW" altLang="en-US" sz="1000" dirty="0">
                  <a:solidFill>
                    <a:schemeClr val="accent2"/>
                  </a:solidFill>
                  <a:latin typeface="Times New Roman" pitchFamily="18" charset="0"/>
                  <a:cs typeface="Times New Roman" pitchFamily="18" charset="0"/>
                </a:rPr>
                <a:t>相反證據分級</a:t>
              </a:r>
              <a:r>
                <a:rPr lang="zh-CN" altLang="en-US" sz="1000" dirty="0">
                  <a:solidFill>
                    <a:schemeClr val="accent2"/>
                  </a:solidFill>
                  <a:latin typeface="Times New Roman" pitchFamily="18" charset="0"/>
                  <a:cs typeface="Times New Roman" pitchFamily="18" charset="0"/>
                </a:rPr>
                <a:t>推薦「</a:t>
              </a:r>
              <a:r>
                <a:rPr lang="zh-TW" altLang="en-US" sz="1000" dirty="0">
                  <a:solidFill>
                    <a:schemeClr val="accent2"/>
                  </a:solidFill>
                  <a:latin typeface="Times New Roman" pitchFamily="18" charset="0"/>
                  <a:cs typeface="Times New Roman" pitchFamily="18" charset="0"/>
                </a:rPr>
                <a:t>以</a:t>
              </a:r>
              <a:r>
                <a:rPr lang="zh-CN" altLang="en-US" sz="1000" dirty="0">
                  <a:solidFill>
                    <a:schemeClr val="accent2"/>
                  </a:solidFill>
                  <a:latin typeface="Times New Roman" pitchFamily="18" charset="0"/>
                  <a:cs typeface="Times New Roman" pitchFamily="18" charset="0"/>
                </a:rPr>
                <a:t>結局</a:t>
              </a:r>
              <a:r>
                <a:rPr lang="zh-TW" altLang="en-US" sz="1000" dirty="0">
                  <a:solidFill>
                    <a:schemeClr val="accent2"/>
                  </a:solidFill>
                  <a:latin typeface="Times New Roman" pitchFamily="18" charset="0"/>
                  <a:cs typeface="Times New Roman" pitchFamily="18" charset="0"/>
                </a:rPr>
                <a:t>為中心</a:t>
              </a:r>
              <a:r>
                <a:rPr lang="zh-CN" altLang="en-US" sz="1000" dirty="0">
                  <a:solidFill>
                    <a:schemeClr val="accent2"/>
                  </a:solidFill>
                  <a:latin typeface="Times New Roman" pitchFamily="18" charset="0"/>
                  <a:cs typeface="Times New Roman" pitchFamily="18" charset="0"/>
                </a:rPr>
                <a:t>」</a:t>
              </a:r>
              <a:r>
                <a:rPr lang="zh-TW" altLang="en-US" sz="1000" dirty="0">
                  <a:solidFill>
                    <a:schemeClr val="accent2"/>
                  </a:solidFill>
                  <a:latin typeface="Times New Roman" pitchFamily="18" charset="0"/>
                  <a:cs typeface="Times New Roman" pitchFamily="18" charset="0"/>
                </a:rPr>
                <a:t>對每一結果作出評價</a:t>
              </a:r>
              <a:r>
                <a:rPr lang="zh-CN" altLang="en-US" sz="1000" dirty="0">
                  <a:solidFill>
                    <a:schemeClr val="accent2"/>
                  </a:solidFill>
                  <a:latin typeface="Times New Roman" pitchFamily="18" charset="0"/>
                  <a:cs typeface="Times New Roman" pitchFamily="18" charset="0"/>
                </a:rPr>
                <a:t>；</a:t>
              </a:r>
              <a:endParaRPr lang="zh-TW" altLang="en-US" sz="1000" dirty="0">
                <a:solidFill>
                  <a:schemeClr val="accent2"/>
                </a:solidFill>
                <a:latin typeface="Times New Roman" pitchFamily="18" charset="0"/>
                <a:cs typeface="Times New Roman" pitchFamily="18" charset="0"/>
              </a:endParaRPr>
            </a:p>
          </p:txBody>
        </p:sp>
      </p:grpSp>
    </p:spTree>
    <p:extLst>
      <p:ext uri="{BB962C8B-B14F-4D97-AF65-F5344CB8AC3E}">
        <p14:creationId xmlns:p14="http://schemas.microsoft.com/office/powerpoint/2010/main" val="15085409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TW" altLang="en-US" sz="1700" dirty="0">
                <a:ea typeface="楷体_GB2312" pitchFamily="49" charset="-122"/>
              </a:rPr>
              <a:t>臨床證據推薦與質量分級</a:t>
            </a:r>
            <a:endParaRPr lang="zh-CN" altLang="en-US" sz="1700" dirty="0">
              <a:ea typeface="楷体_GB2312" pitchFamily="49" charset="-122"/>
            </a:endParaRPr>
          </a:p>
        </p:txBody>
      </p:sp>
      <p:sp>
        <p:nvSpPr>
          <p:cNvPr id="9" name="矩形 3"/>
          <p:cNvSpPr>
            <a:spLocks noChangeArrowheads="1"/>
          </p:cNvSpPr>
          <p:nvPr/>
        </p:nvSpPr>
        <p:spPr bwMode="auto">
          <a:xfrm>
            <a:off x="55099" y="364658"/>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300" dirty="0"/>
              <a:t>臨床</a:t>
            </a:r>
            <a:r>
              <a:rPr lang="zh-TW" altLang="en-US" sz="1300" dirty="0"/>
              <a:t>證據質量</a:t>
            </a:r>
            <a:r>
              <a:rPr lang="zh-CN" altLang="en-US" sz="1300" dirty="0"/>
              <a:t>與</a:t>
            </a:r>
            <a:r>
              <a:rPr lang="zh-TW" altLang="en-US" sz="1300" dirty="0"/>
              <a:t>推薦強</a:t>
            </a:r>
            <a:r>
              <a:rPr lang="zh-CN" altLang="en-US" sz="1300" dirty="0"/>
              <a:t>度</a:t>
            </a:r>
            <a:r>
              <a:rPr lang="zh-TW" altLang="en-US" sz="1300" dirty="0"/>
              <a:t> </a:t>
            </a:r>
            <a:r>
              <a:rPr lang="zh-CN" altLang="en-US" sz="13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en-US" altLang="zh-CN" sz="900" i="1" dirty="0">
                <a:solidFill>
                  <a:srgbClr val="000000"/>
                </a:solidFill>
                <a:latin typeface="Times New Roman" pitchFamily="18" charset="0"/>
                <a:cs typeface="Times New Roman" pitchFamily="18" charset="0"/>
              </a:rPr>
              <a:t>The</a:t>
            </a:r>
            <a:r>
              <a:rPr lang="en-US" altLang="zh-CN" sz="900" dirty="0">
                <a:solidFill>
                  <a:srgbClr val="000000"/>
                </a:solidFill>
                <a:latin typeface="Times New Roman" pitchFamily="18" charset="0"/>
                <a:cs typeface="Times New Roman" pitchFamily="18" charset="0"/>
              </a:rPr>
              <a:t> </a:t>
            </a:r>
            <a:r>
              <a:rPr lang="en-US" altLang="zh-TW" sz="900" i="1" dirty="0">
                <a:solidFill>
                  <a:srgbClr val="000000"/>
                </a:solidFill>
                <a:latin typeface="Times New Roman" pitchFamily="18" charset="0"/>
                <a:cs typeface="Times New Roman" pitchFamily="18" charset="0"/>
              </a:rPr>
              <a:t>Grades of Recommendation</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Assessment</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Development and </a:t>
            </a:r>
            <a:r>
              <a:rPr lang="en-US" altLang="zh-TW" sz="900" i="1" dirty="0" err="1">
                <a:solidFill>
                  <a:srgbClr val="000000"/>
                </a:solidFill>
                <a:latin typeface="Times New Roman" pitchFamily="18" charset="0"/>
                <a:cs typeface="Times New Roman" pitchFamily="18" charset="0"/>
              </a:rPr>
              <a:t>Evaluation</a:t>
            </a:r>
            <a:r>
              <a:rPr lang="en-US" altLang="zh-TW" sz="900" dirty="0" err="1">
                <a:solidFill>
                  <a:srgbClr val="000000"/>
                </a:solidFill>
                <a:latin typeface="Times New Roman" pitchFamily="18" charset="0"/>
                <a:cs typeface="Times New Roman" pitchFamily="18" charset="0"/>
              </a:rPr>
              <a:t>,</a:t>
            </a:r>
            <a:r>
              <a:rPr lang="en-US" altLang="zh-TW" sz="900" i="1" dirty="0" err="1">
                <a:solidFill>
                  <a:srgbClr val="000000"/>
                </a:solidFill>
                <a:latin typeface="Times New Roman" pitchFamily="18" charset="0"/>
                <a:cs typeface="Times New Roman" pitchFamily="18" charset="0"/>
              </a:rPr>
              <a:t>GRADE</a:t>
            </a:r>
            <a:r>
              <a:rPr lang="en-US" altLang="zh-TW"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系統 </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證據總結 ；</a:t>
            </a:r>
            <a:endParaRPr lang="zh-CN" altLang="en-US" sz="1300" dirty="0">
              <a:solidFill>
                <a:srgbClr val="000000"/>
              </a:solidFill>
              <a:latin typeface="Times New Roman" pitchFamily="18" charset="0"/>
              <a:cs typeface="Times New Roman" pitchFamily="18" charset="0"/>
            </a:endParaRPr>
          </a:p>
        </p:txBody>
      </p:sp>
      <p:grpSp>
        <p:nvGrpSpPr>
          <p:cNvPr id="3" name="组合 2"/>
          <p:cNvGrpSpPr/>
          <p:nvPr/>
        </p:nvGrpSpPr>
        <p:grpSpPr>
          <a:xfrm>
            <a:off x="869547" y="611326"/>
            <a:ext cx="9774069" cy="5308538"/>
            <a:chOff x="878691" y="611326"/>
            <a:chExt cx="9774069" cy="5308538"/>
          </a:xfrm>
        </p:grpSpPr>
        <p:pic>
          <p:nvPicPr>
            <p:cNvPr id="52941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3555" y="930144"/>
              <a:ext cx="9719205" cy="4989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矩形 10"/>
            <p:cNvSpPr/>
            <p:nvPr/>
          </p:nvSpPr>
          <p:spPr>
            <a:xfrm>
              <a:off x="878691" y="611326"/>
              <a:ext cx="9774069" cy="346249"/>
            </a:xfrm>
            <a:prstGeom prst="rect">
              <a:avLst/>
            </a:prstGeom>
          </p:spPr>
          <p:txBody>
            <a:bodyPr wrap="square">
              <a:spAutoFit/>
            </a:bodyPr>
            <a:lstStyle/>
            <a:p>
              <a:pPr>
                <a:lnSpc>
                  <a:spcPct val="150000"/>
                </a:lnSpc>
              </a:pPr>
              <a:r>
                <a:rPr lang="en-US" altLang="zh-CN" sz="1100" i="1" dirty="0" err="1">
                  <a:latin typeface="Times New Roman" pitchFamily="18" charset="0"/>
                  <a:cs typeface="Times New Roman" pitchFamily="18" charset="0"/>
                </a:rPr>
                <a:t>SoFs</a:t>
              </a:r>
              <a:r>
                <a:rPr lang="en-US" altLang="zh-CN" sz="1100" i="1"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表和 </a:t>
              </a:r>
              <a:r>
                <a:rPr lang="en-US" altLang="zh-CN" sz="1100" i="1" dirty="0" err="1">
                  <a:latin typeface="Times New Roman" pitchFamily="18" charset="0"/>
                  <a:cs typeface="Times New Roman" pitchFamily="18" charset="0"/>
                </a:rPr>
                <a:t>Eps</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表中內容註釋：</a:t>
              </a:r>
            </a:p>
          </p:txBody>
        </p:sp>
      </p:grpSp>
    </p:spTree>
    <p:extLst>
      <p:ext uri="{BB962C8B-B14F-4D97-AF65-F5344CB8AC3E}">
        <p14:creationId xmlns:p14="http://schemas.microsoft.com/office/powerpoint/2010/main" val="2886783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TW" altLang="en-US" sz="1700" dirty="0">
                <a:ea typeface="楷体_GB2312" pitchFamily="49" charset="-122"/>
              </a:rPr>
              <a:t>臨床證據推薦與質量分級</a:t>
            </a:r>
            <a:endParaRPr lang="zh-CN" altLang="en-US" sz="1700" dirty="0">
              <a:ea typeface="楷体_GB2312" pitchFamily="49" charset="-122"/>
            </a:endParaRPr>
          </a:p>
        </p:txBody>
      </p:sp>
      <p:sp>
        <p:nvSpPr>
          <p:cNvPr id="9" name="矩形 3"/>
          <p:cNvSpPr>
            <a:spLocks noChangeArrowheads="1"/>
          </p:cNvSpPr>
          <p:nvPr/>
        </p:nvSpPr>
        <p:spPr bwMode="auto">
          <a:xfrm>
            <a:off x="55099" y="364658"/>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300" dirty="0"/>
              <a:t>臨床</a:t>
            </a:r>
            <a:r>
              <a:rPr lang="zh-TW" altLang="en-US" sz="1300" dirty="0"/>
              <a:t>證據質量</a:t>
            </a:r>
            <a:r>
              <a:rPr lang="zh-CN" altLang="en-US" sz="1300" dirty="0"/>
              <a:t>與</a:t>
            </a:r>
            <a:r>
              <a:rPr lang="zh-TW" altLang="en-US" sz="1300" dirty="0"/>
              <a:t>推薦強</a:t>
            </a:r>
            <a:r>
              <a:rPr lang="zh-CN" altLang="en-US" sz="1300" dirty="0"/>
              <a:t>度</a:t>
            </a:r>
            <a:r>
              <a:rPr lang="zh-TW" altLang="en-US" sz="1300" dirty="0"/>
              <a:t> </a:t>
            </a:r>
            <a:r>
              <a:rPr lang="zh-CN" altLang="en-US" sz="13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en-US" altLang="zh-CN" sz="900" i="1" dirty="0">
                <a:solidFill>
                  <a:srgbClr val="000000"/>
                </a:solidFill>
                <a:latin typeface="Times New Roman" pitchFamily="18" charset="0"/>
                <a:cs typeface="Times New Roman" pitchFamily="18" charset="0"/>
              </a:rPr>
              <a:t>The Oxford Centre for Evidence</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based Medicine  Levels of Evidence </a:t>
            </a:r>
            <a:r>
              <a:rPr lang="en-US" altLang="zh-CN" sz="900" dirty="0">
                <a:solidFill>
                  <a:srgbClr val="000000"/>
                </a:solidFill>
                <a:latin typeface="Times New Roman" pitchFamily="18" charset="0"/>
                <a:cs typeface="Times New Roman" pitchFamily="18" charset="0"/>
              </a:rPr>
              <a:t>2001</a:t>
            </a:r>
            <a:r>
              <a:rPr lang="zh-CN" altLang="en-US" sz="900" dirty="0">
                <a:solidFill>
                  <a:srgbClr val="000000"/>
                </a:solidFill>
                <a:latin typeface="Times New Roman" pitchFamily="18" charset="0"/>
                <a:cs typeface="Times New Roman" pitchFamily="18" charset="0"/>
              </a:rPr>
              <a:t>分級系統；</a:t>
            </a:r>
            <a:endParaRPr lang="zh-CN" altLang="en-US" sz="1300" dirty="0">
              <a:solidFill>
                <a:srgbClr val="000000"/>
              </a:solidFill>
              <a:latin typeface="Times New Roman" pitchFamily="18" charset="0"/>
              <a:cs typeface="Times New Roman" pitchFamily="18" charset="0"/>
            </a:endParaRPr>
          </a:p>
        </p:txBody>
      </p:sp>
      <p:grpSp>
        <p:nvGrpSpPr>
          <p:cNvPr id="6" name="组合 5"/>
          <p:cNvGrpSpPr/>
          <p:nvPr/>
        </p:nvGrpSpPr>
        <p:grpSpPr>
          <a:xfrm>
            <a:off x="326968" y="713228"/>
            <a:ext cx="10806154" cy="4857078"/>
            <a:chOff x="326967" y="713226"/>
            <a:chExt cx="10806154" cy="4857078"/>
          </a:xfrm>
        </p:grpSpPr>
        <p:sp>
          <p:nvSpPr>
            <p:cNvPr id="18" name="矩形 17"/>
            <p:cNvSpPr/>
            <p:nvPr/>
          </p:nvSpPr>
          <p:spPr>
            <a:xfrm>
              <a:off x="2584481" y="713226"/>
              <a:ext cx="6390707" cy="346249"/>
            </a:xfrm>
            <a:prstGeom prst="rect">
              <a:avLst/>
            </a:prstGeom>
          </p:spPr>
          <p:txBody>
            <a:bodyPr wrap="square">
              <a:spAutoFit/>
            </a:bodyPr>
            <a:lstStyle/>
            <a:p>
              <a:pPr algn="ctr">
                <a:lnSpc>
                  <a:spcPct val="150000"/>
                </a:lnSpc>
              </a:pPr>
              <a:r>
                <a:rPr lang="en-US" altLang="zh-TW" sz="1100" dirty="0">
                  <a:latin typeface="Times New Roman" pitchFamily="18" charset="0"/>
                  <a:cs typeface="Times New Roman" pitchFamily="18" charset="0"/>
                </a:rPr>
                <a:t>2001</a:t>
              </a:r>
              <a:r>
                <a:rPr lang="zh-TW" altLang="en-US" sz="1100" dirty="0">
                  <a:latin typeface="Times New Roman" pitchFamily="18" charset="0"/>
                  <a:cs typeface="Times New Roman" pitchFamily="18" charset="0"/>
                </a:rPr>
                <a:t>年牛津循證醫學中心臨床研究證據分級與推薦強度</a:t>
              </a:r>
              <a:r>
                <a:rPr lang="zh-CN" altLang="en-US" sz="1100" dirty="0">
                  <a:latin typeface="Times New Roman" pitchFamily="18" charset="0"/>
                  <a:cs typeface="Times New Roman" pitchFamily="18" charset="0"/>
                </a:rPr>
                <a:t>（新五級）</a:t>
              </a:r>
              <a:endParaRPr lang="en-US" altLang="zh-CN" sz="1100" dirty="0">
                <a:latin typeface="Times New Roman" pitchFamily="18" charset="0"/>
                <a:cs typeface="Times New Roman" pitchFamily="18" charset="0"/>
              </a:endParaRPr>
            </a:p>
          </p:txBody>
        </p:sp>
        <p:grpSp>
          <p:nvGrpSpPr>
            <p:cNvPr id="5" name="组合 4"/>
            <p:cNvGrpSpPr/>
            <p:nvPr/>
          </p:nvGrpSpPr>
          <p:grpSpPr>
            <a:xfrm>
              <a:off x="326967" y="1095688"/>
              <a:ext cx="10806154" cy="4474616"/>
              <a:chOff x="326967" y="1095688"/>
              <a:chExt cx="10806154" cy="4474616"/>
            </a:xfrm>
          </p:grpSpPr>
          <p:grpSp>
            <p:nvGrpSpPr>
              <p:cNvPr id="3" name="组合 2"/>
              <p:cNvGrpSpPr/>
              <p:nvPr/>
            </p:nvGrpSpPr>
            <p:grpSpPr>
              <a:xfrm>
                <a:off x="326967" y="1095688"/>
                <a:ext cx="10806154" cy="4474616"/>
                <a:chOff x="326967" y="860310"/>
                <a:chExt cx="10806154" cy="4474616"/>
              </a:xfrm>
            </p:grpSpPr>
            <p:sp>
              <p:nvSpPr>
                <p:cNvPr id="12" name="矩形 11"/>
                <p:cNvSpPr/>
                <p:nvPr/>
              </p:nvSpPr>
              <p:spPr>
                <a:xfrm>
                  <a:off x="326967" y="860310"/>
                  <a:ext cx="4978363" cy="323165"/>
                </a:xfrm>
                <a:prstGeom prst="rect">
                  <a:avLst/>
                </a:prstGeom>
              </p:spPr>
              <p:txBody>
                <a:bodyPr wrap="square">
                  <a:spAutoFit/>
                </a:bodyPr>
                <a:lstStyle/>
                <a:p>
                  <a:pPr>
                    <a:lnSpc>
                      <a:spcPct val="150000"/>
                    </a:lnSpc>
                  </a:pPr>
                  <a:r>
                    <a:rPr lang="zh-TW" altLang="en-US" sz="1000" dirty="0">
                      <a:latin typeface="Times New Roman" pitchFamily="18" charset="0"/>
                      <a:cs typeface="Times New Roman" pitchFamily="18" charset="0"/>
                    </a:rPr>
                    <a:t>牛津循證醫學中心臨床研究證據分級與推薦強度</a:t>
                  </a:r>
                  <a:r>
                    <a:rPr lang="en-US" altLang="zh-TW" sz="1000" dirty="0">
                      <a:latin typeface="Times New Roman" pitchFamily="18" charset="0"/>
                      <a:cs typeface="Times New Roman" pitchFamily="18" charset="0"/>
                    </a:rPr>
                    <a:t>(2001)</a:t>
                  </a:r>
                  <a:endParaRPr lang="en-US" altLang="zh-CN" sz="1000" dirty="0">
                    <a:latin typeface="Times New Roman" pitchFamily="18" charset="0"/>
                    <a:cs typeface="Times New Roman" pitchFamily="18" charset="0"/>
                  </a:endParaRPr>
                </a:p>
              </p:txBody>
            </p:sp>
            <p:sp>
              <p:nvSpPr>
                <p:cNvPr id="16" name="矩形 15"/>
                <p:cNvSpPr/>
                <p:nvPr/>
              </p:nvSpPr>
              <p:spPr>
                <a:xfrm>
                  <a:off x="326967" y="5061133"/>
                  <a:ext cx="4978362" cy="273793"/>
                </a:xfrm>
                <a:prstGeom prst="rect">
                  <a:avLst/>
                </a:prstGeom>
              </p:spPr>
              <p:txBody>
                <a:bodyPr wrap="square">
                  <a:spAutoFit/>
                </a:bodyPr>
                <a:lstStyle/>
                <a:p>
                  <a:pPr>
                    <a:lnSpc>
                      <a:spcPct val="150000"/>
                    </a:lnSpc>
                  </a:pPr>
                  <a:r>
                    <a:rPr lang="zh-TW" altLang="en-US" sz="900" dirty="0">
                      <a:latin typeface="Times New Roman" pitchFamily="18" charset="0"/>
                      <a:cs typeface="Times New Roman" pitchFamily="18" charset="0"/>
                    </a:rPr>
                    <a:t>注：結局性研究是指描述、解釋、預測某些幹預或危險因素對最終結局的作用和影響的研究</a:t>
                  </a:r>
                  <a:endParaRPr lang="en-US" altLang="zh-CN" sz="900" dirty="0">
                    <a:latin typeface="Times New Roman" pitchFamily="18" charset="0"/>
                    <a:cs typeface="Times New Roman" pitchFamily="18" charset="0"/>
                  </a:endParaRPr>
                </a:p>
              </p:txBody>
            </p:sp>
            <p:pic>
              <p:nvPicPr>
                <p:cNvPr id="44646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0338" y="1140954"/>
                  <a:ext cx="10742783" cy="3984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 name="圆角矩形 3"/>
              <p:cNvSpPr/>
              <p:nvPr/>
            </p:nvSpPr>
            <p:spPr>
              <a:xfrm>
                <a:off x="6219733" y="1249380"/>
                <a:ext cx="2426327" cy="4283841"/>
              </a:xfrm>
              <a:prstGeom prst="roundRect">
                <a:avLst>
                  <a:gd name="adj" fmla="val 8205"/>
                </a:avLst>
              </a:prstGeom>
              <a:noFill/>
              <a:ln w="6350">
                <a:solidFill>
                  <a:srgbClr val="FF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2883440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TW" altLang="en-US" sz="1700" dirty="0">
                <a:ea typeface="楷体_GB2312" pitchFamily="49" charset="-122"/>
              </a:rPr>
              <a:t>臨床證據推薦與質量分級</a:t>
            </a:r>
            <a:endParaRPr lang="zh-CN" altLang="en-US" sz="1700" dirty="0">
              <a:ea typeface="楷体_GB2312" pitchFamily="49" charset="-122"/>
            </a:endParaRPr>
          </a:p>
        </p:txBody>
      </p:sp>
      <p:sp>
        <p:nvSpPr>
          <p:cNvPr id="9" name="矩形 3"/>
          <p:cNvSpPr>
            <a:spLocks noChangeArrowheads="1"/>
          </p:cNvSpPr>
          <p:nvPr/>
        </p:nvSpPr>
        <p:spPr bwMode="auto">
          <a:xfrm>
            <a:off x="55099" y="364658"/>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300" dirty="0"/>
              <a:t>臨床</a:t>
            </a:r>
            <a:r>
              <a:rPr lang="zh-TW" altLang="en-US" sz="1300" dirty="0"/>
              <a:t>證據質量</a:t>
            </a:r>
            <a:r>
              <a:rPr lang="zh-CN" altLang="en-US" sz="1300" dirty="0"/>
              <a:t>與</a:t>
            </a:r>
            <a:r>
              <a:rPr lang="zh-TW" altLang="en-US" sz="1300" dirty="0"/>
              <a:t>推薦強</a:t>
            </a:r>
            <a:r>
              <a:rPr lang="zh-CN" altLang="en-US" sz="1300" dirty="0"/>
              <a:t>度</a:t>
            </a:r>
            <a:r>
              <a:rPr lang="zh-TW" altLang="en-US" sz="1300" dirty="0"/>
              <a:t> </a:t>
            </a:r>
            <a:r>
              <a:rPr lang="zh-CN" altLang="en-US" sz="13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en-US" altLang="zh-CN" sz="900" i="1" dirty="0">
                <a:solidFill>
                  <a:srgbClr val="000000"/>
                </a:solidFill>
                <a:latin typeface="Times New Roman" pitchFamily="18" charset="0"/>
                <a:cs typeface="Times New Roman" pitchFamily="18" charset="0"/>
              </a:rPr>
              <a:t>The</a:t>
            </a:r>
            <a:r>
              <a:rPr lang="en-US" altLang="zh-CN" sz="900" dirty="0">
                <a:solidFill>
                  <a:srgbClr val="000000"/>
                </a:solidFill>
                <a:latin typeface="Times New Roman" pitchFamily="18" charset="0"/>
                <a:cs typeface="Times New Roman" pitchFamily="18" charset="0"/>
              </a:rPr>
              <a:t> </a:t>
            </a:r>
            <a:r>
              <a:rPr lang="en-US" altLang="zh-TW" sz="900" i="1" dirty="0">
                <a:solidFill>
                  <a:srgbClr val="000000"/>
                </a:solidFill>
                <a:latin typeface="Times New Roman" pitchFamily="18" charset="0"/>
                <a:cs typeface="Times New Roman" pitchFamily="18" charset="0"/>
              </a:rPr>
              <a:t>Grades of Recommendation</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Assessment</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Development and </a:t>
            </a:r>
            <a:r>
              <a:rPr lang="en-US" altLang="zh-TW" sz="900" i="1" dirty="0" err="1">
                <a:solidFill>
                  <a:srgbClr val="000000"/>
                </a:solidFill>
                <a:latin typeface="Times New Roman" pitchFamily="18" charset="0"/>
                <a:cs typeface="Times New Roman" pitchFamily="18" charset="0"/>
              </a:rPr>
              <a:t>Evaluation</a:t>
            </a:r>
            <a:r>
              <a:rPr lang="en-US" altLang="zh-TW" sz="900" dirty="0" err="1">
                <a:solidFill>
                  <a:srgbClr val="000000"/>
                </a:solidFill>
                <a:latin typeface="Times New Roman" pitchFamily="18" charset="0"/>
                <a:cs typeface="Times New Roman" pitchFamily="18" charset="0"/>
              </a:rPr>
              <a:t>,</a:t>
            </a:r>
            <a:r>
              <a:rPr lang="en-US" altLang="zh-TW" sz="900" i="1" dirty="0" err="1">
                <a:solidFill>
                  <a:srgbClr val="000000"/>
                </a:solidFill>
                <a:latin typeface="Times New Roman" pitchFamily="18" charset="0"/>
                <a:cs typeface="Times New Roman" pitchFamily="18" charset="0"/>
              </a:rPr>
              <a:t>GRADE</a:t>
            </a:r>
            <a:r>
              <a:rPr lang="en-US" altLang="zh-TW"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系統；</a:t>
            </a:r>
            <a:endParaRPr lang="zh-CN" altLang="en-US" sz="1300" dirty="0">
              <a:solidFill>
                <a:srgbClr val="000000"/>
              </a:solidFill>
              <a:latin typeface="Times New Roman" pitchFamily="18" charset="0"/>
              <a:cs typeface="Times New Roman" pitchFamily="18" charset="0"/>
            </a:endParaRPr>
          </a:p>
        </p:txBody>
      </p:sp>
      <p:grpSp>
        <p:nvGrpSpPr>
          <p:cNvPr id="30" name="组合 29"/>
          <p:cNvGrpSpPr/>
          <p:nvPr/>
        </p:nvGrpSpPr>
        <p:grpSpPr>
          <a:xfrm>
            <a:off x="416453" y="191708"/>
            <a:ext cx="10799219" cy="5713570"/>
            <a:chOff x="416453" y="191708"/>
            <a:chExt cx="10799219" cy="5713570"/>
          </a:xfrm>
        </p:grpSpPr>
        <p:grpSp>
          <p:nvGrpSpPr>
            <p:cNvPr id="3" name="组合 2"/>
            <p:cNvGrpSpPr/>
            <p:nvPr/>
          </p:nvGrpSpPr>
          <p:grpSpPr>
            <a:xfrm>
              <a:off x="416453" y="647919"/>
              <a:ext cx="6578707" cy="5206177"/>
              <a:chOff x="416453" y="647919"/>
              <a:chExt cx="6578707" cy="5206177"/>
            </a:xfrm>
          </p:grpSpPr>
          <p:sp>
            <p:nvSpPr>
              <p:cNvPr id="12" name="矩形 11"/>
              <p:cNvSpPr/>
              <p:nvPr/>
            </p:nvSpPr>
            <p:spPr>
              <a:xfrm>
                <a:off x="416454" y="647919"/>
                <a:ext cx="6500400" cy="854080"/>
              </a:xfrm>
              <a:prstGeom prst="rect">
                <a:avLst/>
              </a:prstGeom>
            </p:spPr>
            <p:txBody>
              <a:bodyPr wrap="square">
                <a:spAutoFit/>
              </a:bodyPr>
              <a:lstStyle/>
              <a:p>
                <a:pPr>
                  <a:lnSpc>
                    <a:spcPct val="150000"/>
                  </a:lnSpc>
                </a:pPr>
                <a:r>
                  <a:rPr lang="zh-CN" altLang="en-US" sz="1100" dirty="0">
                    <a:solidFill>
                      <a:srgbClr val="000000"/>
                    </a:solidFill>
                    <a:latin typeface="Times New Roman" pitchFamily="18" charset="0"/>
                    <a:cs typeface="Times New Roman" pitchFamily="18" charset="0"/>
                  </a:rPr>
                  <a:t>        證據推薦分級的評估、制訂與評價</a:t>
                </a:r>
                <a:r>
                  <a:rPr lang="en-US" altLang="zh-CN" sz="1100" dirty="0">
                    <a:solidFill>
                      <a:srgbClr val="000000"/>
                    </a:solidFill>
                    <a:latin typeface="Times New Roman" pitchFamily="18" charset="0"/>
                    <a:cs typeface="Times New Roman" pitchFamily="18" charset="0"/>
                  </a:rPr>
                  <a:t>(</a:t>
                </a:r>
                <a:r>
                  <a:rPr lang="en-US" altLang="zh-CN" sz="1100" i="1" dirty="0">
                    <a:solidFill>
                      <a:srgbClr val="000000"/>
                    </a:solidFill>
                    <a:latin typeface="Times New Roman" pitchFamily="18" charset="0"/>
                    <a:cs typeface="Times New Roman" pitchFamily="18" charset="0"/>
                  </a:rPr>
                  <a:t>Grading of Recommendations Assessment Development and </a:t>
                </a:r>
                <a:r>
                  <a:rPr lang="en-US" altLang="zh-CN" sz="1100" i="1" dirty="0" err="1">
                    <a:solidFill>
                      <a:srgbClr val="000000"/>
                    </a:solidFill>
                    <a:latin typeface="Times New Roman" pitchFamily="18" charset="0"/>
                    <a:cs typeface="Times New Roman" pitchFamily="18" charset="0"/>
                  </a:rPr>
                  <a:t>Evaluation</a:t>
                </a:r>
                <a:r>
                  <a:rPr lang="en-US" altLang="zh-CN" sz="1100" dirty="0" err="1">
                    <a:solidFill>
                      <a:srgbClr val="000000"/>
                    </a:solidFill>
                    <a:latin typeface="Times New Roman" pitchFamily="18" charset="0"/>
                    <a:cs typeface="Times New Roman" pitchFamily="18" charset="0"/>
                  </a:rPr>
                  <a:t>,</a:t>
                </a:r>
                <a:r>
                  <a:rPr lang="en-US" altLang="zh-CN" sz="1100" i="1" dirty="0" err="1">
                    <a:solidFill>
                      <a:srgbClr val="000000"/>
                    </a:solidFill>
                    <a:latin typeface="Times New Roman" pitchFamily="18" charset="0"/>
                    <a:cs typeface="Times New Roman" pitchFamily="18" charset="0"/>
                  </a:rPr>
                  <a:t>GRADE</a:t>
                </a:r>
                <a:r>
                  <a:rPr lang="en-US" altLang="zh-CN"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系統</a:t>
                </a:r>
                <a:r>
                  <a:rPr lang="zh-TW" altLang="en-US" sz="1100" dirty="0">
                    <a:solidFill>
                      <a:srgbClr val="000000"/>
                    </a:solidFill>
                    <a:latin typeface="Times New Roman" pitchFamily="18" charset="0"/>
                    <a:cs typeface="Times New Roman" pitchFamily="18" charset="0"/>
                  </a:rPr>
                  <a:t>提供了一個證據</a:t>
                </a:r>
                <a:r>
                  <a:rPr lang="zh-CN" altLang="en-US" sz="1100" dirty="0">
                    <a:solidFill>
                      <a:srgbClr val="000000"/>
                    </a:solidFill>
                    <a:latin typeface="Times New Roman" pitchFamily="18" charset="0"/>
                    <a:cs typeface="Times New Roman" pitchFamily="18" charset="0"/>
                  </a:rPr>
                  <a:t>質量</a:t>
                </a:r>
                <a:r>
                  <a:rPr lang="zh-TW" altLang="en-US" sz="1100" dirty="0">
                    <a:solidFill>
                      <a:srgbClr val="000000"/>
                    </a:solidFill>
                    <a:latin typeface="Times New Roman" pitchFamily="18" charset="0"/>
                    <a:cs typeface="Times New Roman" pitchFamily="18" charset="0"/>
                  </a:rPr>
                  <a:t>評價的體系，同時為指南中的推薦強度評級提供了一種系統方法，該體系</a:t>
                </a:r>
                <a:r>
                  <a:rPr lang="zh-CN" altLang="en-US" sz="1100" dirty="0">
                    <a:solidFill>
                      <a:srgbClr val="000000"/>
                    </a:solidFill>
                    <a:latin typeface="Times New Roman" pitchFamily="18" charset="0"/>
                    <a:cs typeface="Times New Roman" pitchFamily="18" charset="0"/>
                  </a:rPr>
                  <a:t>為</a:t>
                </a:r>
                <a:r>
                  <a:rPr lang="zh-TW" altLang="en-US" sz="1100" dirty="0">
                    <a:solidFill>
                      <a:srgbClr val="000000"/>
                    </a:solidFill>
                    <a:latin typeface="Times New Roman" pitchFamily="18" charset="0"/>
                    <a:cs typeface="Times New Roman" pitchFamily="18" charset="0"/>
                  </a:rPr>
                  <a:t>檢測備選管理策略或幹預措施的</a:t>
                </a:r>
                <a:r>
                  <a:rPr lang="zh-CN" altLang="en-US" sz="1100" dirty="0">
                    <a:solidFill>
                      <a:srgbClr val="000000"/>
                    </a:solidFill>
                    <a:latin typeface="Times New Roman" pitchFamily="18" charset="0"/>
                    <a:cs typeface="Times New Roman" pitchFamily="18" charset="0"/>
                  </a:rPr>
                  <a:t>系統評價、衛生技術評估以及指南</a:t>
                </a:r>
                <a:r>
                  <a:rPr lang="zh-TW" altLang="en-US" sz="1100" dirty="0">
                    <a:solidFill>
                      <a:srgbClr val="000000"/>
                    </a:solidFill>
                    <a:latin typeface="Times New Roman" pitchFamily="18" charset="0"/>
                    <a:cs typeface="Times New Roman" pitchFamily="18" charset="0"/>
                  </a:rPr>
                  <a:t>而設計</a:t>
                </a:r>
                <a:r>
                  <a:rPr lang="zh-CN" altLang="en-US" sz="1100" dirty="0">
                    <a:solidFill>
                      <a:srgbClr val="000000"/>
                    </a:solidFill>
                    <a:latin typeface="Times New Roman" pitchFamily="18" charset="0"/>
                    <a:cs typeface="Times New Roman" pitchFamily="18" charset="0"/>
                  </a:rPr>
                  <a:t>；</a:t>
                </a:r>
                <a:endParaRPr lang="en-US" altLang="zh-CN" sz="1100" dirty="0">
                  <a:solidFill>
                    <a:srgbClr val="000000"/>
                  </a:solidFill>
                  <a:latin typeface="Times New Roman" pitchFamily="18" charset="0"/>
                  <a:cs typeface="Times New Roman" pitchFamily="18" charset="0"/>
                </a:endParaRPr>
              </a:p>
            </p:txBody>
          </p:sp>
          <p:sp>
            <p:nvSpPr>
              <p:cNvPr id="50" name="矩形 49"/>
              <p:cNvSpPr/>
              <p:nvPr/>
            </p:nvSpPr>
            <p:spPr>
              <a:xfrm>
                <a:off x="416454" y="3723384"/>
                <a:ext cx="6500400" cy="854080"/>
              </a:xfrm>
              <a:prstGeom prst="rect">
                <a:avLst/>
              </a:prstGeom>
            </p:spPr>
            <p:txBody>
              <a:bodyPr wrap="square">
                <a:spAutoFit/>
              </a:bodyPr>
              <a:lstStyle/>
              <a:p>
                <a:pPr>
                  <a:lnSpc>
                    <a:spcPct val="150000"/>
                  </a:lnSpc>
                </a:pPr>
                <a:r>
                  <a:rPr lang="en-US" altLang="zh-TW" sz="1100" i="1" dirty="0">
                    <a:latin typeface="Times New Roman" pitchFamily="18" charset="0"/>
                    <a:cs typeface="Times New Roman" pitchFamily="18" charset="0"/>
                  </a:rPr>
                  <a:t>        GRADE</a:t>
                </a:r>
                <a:r>
                  <a:rPr lang="zh-TW" altLang="en-US" sz="1100" dirty="0">
                    <a:latin typeface="Times New Roman" pitchFamily="18" charset="0"/>
                    <a:cs typeface="Times New Roman" pitchFamily="18" charset="0"/>
                  </a:rPr>
                  <a:t>分級</a:t>
                </a:r>
                <a:r>
                  <a:rPr lang="zh-CN" altLang="en-US" sz="1100" dirty="0">
                    <a:latin typeface="Times New Roman" pitchFamily="18" charset="0"/>
                    <a:cs typeface="Times New Roman" pitchFamily="18" charset="0"/>
                  </a:rPr>
                  <a:t>主要</a:t>
                </a:r>
                <a:r>
                  <a:rPr lang="zh-TW" altLang="en-US" sz="1100" dirty="0">
                    <a:latin typeface="Times New Roman" pitchFamily="18" charset="0"/>
                    <a:cs typeface="Times New Roman" pitchFamily="18" charset="0"/>
                  </a:rPr>
                  <a:t>用於三個研究領域：系統評價、衛生技術評估以及指南，但在各自領域的應用不完全相同</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對於系統評價，</a:t>
                </a:r>
                <a:r>
                  <a:rPr lang="en-US" altLang="zh-TW" sz="1100" i="1" dirty="0">
                    <a:latin typeface="Times New Roman" pitchFamily="18" charset="0"/>
                    <a:cs typeface="Times New Roman" pitchFamily="18" charset="0"/>
                  </a:rPr>
                  <a:t>GRADE</a:t>
                </a:r>
                <a:r>
                  <a:rPr lang="zh-CN" altLang="en-US" sz="1100" dirty="0">
                    <a:latin typeface="Times New Roman" pitchFamily="18" charset="0"/>
                    <a:cs typeface="Times New Roman" pitchFamily="18" charset="0"/>
                  </a:rPr>
                  <a:t>系統</a:t>
                </a:r>
                <a:r>
                  <a:rPr lang="zh-TW" altLang="en-US" sz="1100" dirty="0">
                    <a:latin typeface="Times New Roman" pitchFamily="18" charset="0"/>
                    <a:cs typeface="Times New Roman" pitchFamily="18" charset="0"/>
                  </a:rPr>
                  <a:t>僅用於對證據品質分級，而不給出推薦意見</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對於指南，則需在對證據品質分級的基礎上形成推薦意見，並對其推薦強度進行分級</a:t>
                </a:r>
                <a:r>
                  <a:rPr lang="zh-CN" altLang="en-US" sz="1100" dirty="0">
                    <a:latin typeface="Times New Roman" pitchFamily="18" charset="0"/>
                    <a:cs typeface="Times New Roman" pitchFamily="18" charset="0"/>
                  </a:rPr>
                  <a:t>；</a:t>
                </a:r>
                <a:endParaRPr lang="zh-TW" altLang="en-US" sz="1100" dirty="0">
                  <a:latin typeface="Times New Roman" pitchFamily="18" charset="0"/>
                  <a:cs typeface="Times New Roman" pitchFamily="18" charset="0"/>
                </a:endParaRPr>
              </a:p>
            </p:txBody>
          </p:sp>
          <p:sp>
            <p:nvSpPr>
              <p:cNvPr id="52" name="矩形 51"/>
              <p:cNvSpPr/>
              <p:nvPr/>
            </p:nvSpPr>
            <p:spPr>
              <a:xfrm>
                <a:off x="416454" y="1420522"/>
                <a:ext cx="6500400" cy="1107996"/>
              </a:xfrm>
              <a:prstGeom prst="rect">
                <a:avLst/>
              </a:prstGeom>
            </p:spPr>
            <p:txBody>
              <a:bodyPr wrap="square">
                <a:spAutoFit/>
              </a:bodyPr>
              <a:lstStyle/>
              <a:p>
                <a:pPr>
                  <a:lnSpc>
                    <a:spcPct val="150000"/>
                  </a:lnSpc>
                </a:pPr>
                <a:r>
                  <a:rPr lang="zh-CN" altLang="en-US" sz="1100" dirty="0">
                    <a:solidFill>
                      <a:srgbClr val="000000"/>
                    </a:solidFill>
                    <a:latin typeface="Times New Roman" pitchFamily="18" charset="0"/>
                    <a:cs typeface="Times New Roman" pitchFamily="18" charset="0"/>
                  </a:rPr>
                  <a:t>        形成推薦的</a:t>
                </a:r>
                <a:r>
                  <a:rPr lang="en-US" altLang="zh-CN" sz="1100" i="1" dirty="0">
                    <a:solidFill>
                      <a:srgbClr val="000000"/>
                    </a:solidFill>
                    <a:latin typeface="Times New Roman" pitchFamily="18" charset="0"/>
                    <a:cs typeface="Times New Roman" pitchFamily="18" charset="0"/>
                  </a:rPr>
                  <a:t>GRADE</a:t>
                </a:r>
                <a:r>
                  <a:rPr lang="zh-CN" altLang="en-US" sz="1100" dirty="0">
                    <a:solidFill>
                      <a:srgbClr val="000000"/>
                    </a:solidFill>
                    <a:latin typeface="Times New Roman" pitchFamily="18" charset="0"/>
                    <a:cs typeface="Times New Roman" pitchFamily="18" charset="0"/>
                  </a:rPr>
                  <a:t>過程</a:t>
                </a:r>
                <a:r>
                  <a:rPr lang="zh-TW" altLang="en-US" sz="1100" dirty="0">
                    <a:solidFill>
                      <a:srgbClr val="000000"/>
                    </a:solidFill>
                    <a:latin typeface="Times New Roman" pitchFamily="18" charset="0"/>
                    <a:cs typeface="Times New Roman" pitchFamily="18" charset="0"/>
                  </a:rPr>
                  <a:t>始于提出一個明晰的問題，</a:t>
                </a:r>
                <a:r>
                  <a:rPr lang="zh-CN" altLang="en-US" sz="1100" dirty="0">
                    <a:solidFill>
                      <a:srgbClr val="000000"/>
                    </a:solidFill>
                    <a:latin typeface="Times New Roman" pitchFamily="18" charset="0"/>
                    <a:cs typeface="Times New Roman" pitchFamily="18" charset="0"/>
                  </a:rPr>
                  <a:t>並</a:t>
                </a:r>
                <a:r>
                  <a:rPr lang="zh-TW" altLang="en-US" sz="1100" dirty="0">
                    <a:solidFill>
                      <a:srgbClr val="000000"/>
                    </a:solidFill>
                    <a:latin typeface="Times New Roman" pitchFamily="18" charset="0"/>
                    <a:cs typeface="Times New Roman" pitchFamily="18" charset="0"/>
                  </a:rPr>
                  <a:t>包括對所有重要結果的詳細說明，在證據被收集和匯總後，</a:t>
                </a:r>
                <a:r>
                  <a:rPr lang="en-US" altLang="zh-TW" sz="1100" i="1" dirty="0">
                    <a:solidFill>
                      <a:srgbClr val="000000"/>
                    </a:solidFill>
                    <a:latin typeface="Times New Roman" pitchFamily="18" charset="0"/>
                    <a:cs typeface="Times New Roman" pitchFamily="18" charset="0"/>
                  </a:rPr>
                  <a:t>GRADE</a:t>
                </a:r>
                <a:r>
                  <a:rPr lang="zh-TW" altLang="en-US" sz="1100" dirty="0">
                    <a:solidFill>
                      <a:srgbClr val="000000"/>
                    </a:solidFill>
                    <a:latin typeface="Times New Roman" pitchFamily="18" charset="0"/>
                    <a:cs typeface="Times New Roman" pitchFamily="18" charset="0"/>
                  </a:rPr>
                  <a:t>系統詳細描述了影響證據</a:t>
                </a:r>
                <a:r>
                  <a:rPr lang="zh-CN" altLang="en-US" sz="1100" dirty="0">
                    <a:solidFill>
                      <a:srgbClr val="000000"/>
                    </a:solidFill>
                    <a:latin typeface="Times New Roman" pitchFamily="18" charset="0"/>
                    <a:cs typeface="Times New Roman" pitchFamily="18" charset="0"/>
                  </a:rPr>
                  <a:t>質量</a:t>
                </a:r>
                <a:r>
                  <a:rPr lang="zh-TW" altLang="en-US" sz="1100" dirty="0">
                    <a:solidFill>
                      <a:srgbClr val="000000"/>
                    </a:solidFill>
                    <a:latin typeface="Times New Roman" pitchFamily="18" charset="0"/>
                    <a:cs typeface="Times New Roman" pitchFamily="18" charset="0"/>
                  </a:rPr>
                  <a:t>的因素</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並給出了分級的定量標準，清楚評價了不同治療方案的重要結局，對不同級別證據的升級與降級有明確、綜合、透明的標準，分別從臨床醫生、患者、政策制定者角度做了明確的詮釋</a:t>
                </a:r>
                <a:r>
                  <a:rPr lang="zh-CN" altLang="en-US" sz="1100" dirty="0">
                    <a:solidFill>
                      <a:srgbClr val="000000"/>
                    </a:solidFill>
                    <a:latin typeface="Times New Roman" pitchFamily="18" charset="0"/>
                    <a:cs typeface="Times New Roman" pitchFamily="18" charset="0"/>
                  </a:rPr>
                  <a:t>；</a:t>
                </a:r>
                <a:endParaRPr lang="en-US" altLang="zh-CN" sz="1100" dirty="0">
                  <a:solidFill>
                    <a:srgbClr val="000000"/>
                  </a:solidFill>
                  <a:latin typeface="Times New Roman" pitchFamily="18" charset="0"/>
                  <a:cs typeface="Times New Roman" pitchFamily="18" charset="0"/>
                </a:endParaRPr>
              </a:p>
            </p:txBody>
          </p:sp>
          <p:sp>
            <p:nvSpPr>
              <p:cNvPr id="54" name="矩形 53"/>
              <p:cNvSpPr/>
              <p:nvPr/>
            </p:nvSpPr>
            <p:spPr>
              <a:xfrm>
                <a:off x="416454" y="2437988"/>
                <a:ext cx="6500400" cy="1361911"/>
              </a:xfrm>
              <a:prstGeom prst="rect">
                <a:avLst/>
              </a:prstGeom>
            </p:spPr>
            <p:txBody>
              <a:bodyPr wrap="square">
                <a:spAutoFit/>
              </a:bodyPr>
              <a:lstStyle/>
              <a:p>
                <a:pPr>
                  <a:lnSpc>
                    <a:spcPct val="150000"/>
                  </a:lnSpc>
                </a:pPr>
                <a:r>
                  <a:rPr lang="zh-TW" altLang="en-US" sz="1100" dirty="0">
                    <a:solidFill>
                      <a:srgbClr val="000000"/>
                    </a:solidFill>
                    <a:latin typeface="Times New Roman" pitchFamily="18" charset="0"/>
                    <a:cs typeface="Times New Roman" pitchFamily="18" charset="0"/>
                  </a:rPr>
                  <a:t>        運用</a:t>
                </a:r>
                <a:r>
                  <a:rPr lang="en-US" altLang="zh-TW" sz="1100" i="1" dirty="0">
                    <a:solidFill>
                      <a:srgbClr val="000000"/>
                    </a:solidFill>
                    <a:latin typeface="Times New Roman" pitchFamily="18" charset="0"/>
                    <a:cs typeface="Times New Roman" pitchFamily="18" charset="0"/>
                  </a:rPr>
                  <a:t>GRADE</a:t>
                </a:r>
                <a:r>
                  <a:rPr lang="zh-CN" altLang="en-US" sz="1100" dirty="0">
                    <a:solidFill>
                      <a:srgbClr val="000000"/>
                    </a:solidFill>
                    <a:latin typeface="Times New Roman" pitchFamily="18" charset="0"/>
                    <a:cs typeface="Times New Roman" pitchFamily="18" charset="0"/>
                  </a:rPr>
                  <a:t>系統</a:t>
                </a:r>
                <a:r>
                  <a:rPr lang="zh-TW" altLang="en-US" sz="1100" dirty="0">
                    <a:solidFill>
                      <a:srgbClr val="000000"/>
                    </a:solidFill>
                    <a:latin typeface="Times New Roman" pitchFamily="18" charset="0"/>
                    <a:cs typeface="Times New Roman" pitchFamily="18" charset="0"/>
                  </a:rPr>
                  <a:t>對診斷性試驗證據</a:t>
                </a:r>
                <a:r>
                  <a:rPr lang="zh-CN" altLang="en-US" sz="1100" dirty="0">
                    <a:solidFill>
                      <a:srgbClr val="000000"/>
                    </a:solidFill>
                    <a:latin typeface="Times New Roman" pitchFamily="18" charset="0"/>
                    <a:cs typeface="Times New Roman" pitchFamily="18" charset="0"/>
                  </a:rPr>
                  <a:t>質量</a:t>
                </a:r>
                <a:r>
                  <a:rPr lang="zh-TW" altLang="en-US" sz="1100" dirty="0">
                    <a:solidFill>
                      <a:srgbClr val="000000"/>
                    </a:solidFill>
                    <a:latin typeface="Times New Roman" pitchFamily="18" charset="0"/>
                    <a:cs typeface="Times New Roman" pitchFamily="18" charset="0"/>
                  </a:rPr>
                  <a:t>進行分級的基本原理是評價這種診斷策略是否對患者的最終結局產生影響，無論是 </a:t>
                </a:r>
                <a:r>
                  <a:rPr lang="en-US" altLang="zh-TW" sz="1100" i="1" dirty="0">
                    <a:solidFill>
                      <a:srgbClr val="000000"/>
                    </a:solidFill>
                    <a:latin typeface="Times New Roman" pitchFamily="18" charset="0"/>
                    <a:cs typeface="Times New Roman" pitchFamily="18" charset="0"/>
                  </a:rPr>
                  <a:t>D</a:t>
                </a:r>
                <a:r>
                  <a:rPr lang="en-US" altLang="zh-TW" sz="1100" dirty="0">
                    <a:solidFill>
                      <a:srgbClr val="000000"/>
                    </a:solidFill>
                    <a:latin typeface="Times New Roman" pitchFamily="18" charset="0"/>
                    <a:cs typeface="Times New Roman" pitchFamily="18" charset="0"/>
                  </a:rPr>
                  <a:t>-</a:t>
                </a:r>
                <a:r>
                  <a:rPr lang="en-US" altLang="zh-TW" sz="1100" i="1" dirty="0">
                    <a:solidFill>
                      <a:srgbClr val="000000"/>
                    </a:solidFill>
                    <a:latin typeface="Times New Roman" pitchFamily="18" charset="0"/>
                    <a:cs typeface="Times New Roman" pitchFamily="18" charset="0"/>
                  </a:rPr>
                  <a:t>RCT </a:t>
                </a:r>
                <a:r>
                  <a:rPr lang="zh-TW" altLang="en-US" sz="1100" dirty="0">
                    <a:solidFill>
                      <a:srgbClr val="000000"/>
                    </a:solidFill>
                    <a:latin typeface="Times New Roman" pitchFamily="18" charset="0"/>
                    <a:cs typeface="Times New Roman" pitchFamily="18" charset="0"/>
                  </a:rPr>
                  <a:t>還是 </a:t>
                </a:r>
                <a:r>
                  <a:rPr lang="en-US" altLang="zh-TW" sz="1100" i="1" dirty="0">
                    <a:solidFill>
                      <a:srgbClr val="000000"/>
                    </a:solidFill>
                    <a:latin typeface="Times New Roman" pitchFamily="18" charset="0"/>
                    <a:cs typeface="Times New Roman" pitchFamily="18" charset="0"/>
                  </a:rPr>
                  <a:t>DTA</a:t>
                </a:r>
                <a:r>
                  <a:rPr lang="zh-TW" altLang="en-US" sz="1100" dirty="0">
                    <a:solidFill>
                      <a:srgbClr val="000000"/>
                    </a:solidFill>
                    <a:latin typeface="Times New Roman" pitchFamily="18" charset="0"/>
                    <a:cs typeface="Times New Roman" pitchFamily="18" charset="0"/>
                  </a:rPr>
                  <a:t>，其起始證據品質均</a:t>
                </a:r>
                <a:r>
                  <a:rPr lang="zh-CN" altLang="en-US" sz="1100" dirty="0">
                    <a:solidFill>
                      <a:srgbClr val="000000"/>
                    </a:solidFill>
                    <a:latin typeface="Times New Roman" pitchFamily="18" charset="0"/>
                    <a:cs typeface="Times New Roman" pitchFamily="18" charset="0"/>
                  </a:rPr>
                  <a:t>定</a:t>
                </a:r>
                <a:r>
                  <a:rPr lang="zh-TW" altLang="en-US" sz="1100" dirty="0">
                    <a:solidFill>
                      <a:srgbClr val="000000"/>
                    </a:solidFill>
                    <a:latin typeface="Times New Roman" pitchFamily="18" charset="0"/>
                    <a:cs typeface="Times New Roman" pitchFamily="18" charset="0"/>
                  </a:rPr>
                  <a:t>為高，然後依據</a:t>
                </a:r>
                <a:r>
                  <a:rPr lang="en-US" altLang="zh-TW"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個降級因素（偏倚、間接、異質、置信區間、發表偏倚）被下調為中、低或者極低品質</a:t>
                </a:r>
                <a:r>
                  <a:rPr lang="zh-CN" altLang="en-US" sz="1100" dirty="0">
                    <a:solidFill>
                      <a:srgbClr val="000000"/>
                    </a:solidFill>
                    <a:latin typeface="Times New Roman" pitchFamily="18" charset="0"/>
                    <a:cs typeface="Times New Roman" pitchFamily="18" charset="0"/>
                  </a:rPr>
                  <a:t>的</a:t>
                </a:r>
                <a:r>
                  <a:rPr lang="zh-TW" altLang="en-US" sz="1100" dirty="0">
                    <a:solidFill>
                      <a:srgbClr val="000000"/>
                    </a:solidFill>
                    <a:latin typeface="Times New Roman" pitchFamily="18" charset="0"/>
                    <a:cs typeface="Times New Roman" pitchFamily="18" charset="0"/>
                  </a:rPr>
                  <a:t>證據</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根據支撐證據品質及備選方案帶來的預期和非預期結果間的平衡情況，推薦強度以強</a:t>
                </a:r>
                <a:r>
                  <a:rPr lang="en-US" altLang="zh-TW"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弱（或表述為「任意的」</a:t>
                </a:r>
                <a:r>
                  <a:rPr lang="en-US" altLang="zh-TW"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有條件的」），將證據與對患者和社會兩者的價值觀和偏好的考慮相結合，以形成最終推薦意見</a:t>
                </a:r>
                <a:r>
                  <a:rPr lang="zh-CN" altLang="en-US" sz="1100" dirty="0">
                    <a:solidFill>
                      <a:srgbClr val="000000"/>
                    </a:solidFill>
                    <a:latin typeface="Times New Roman" pitchFamily="18" charset="0"/>
                    <a:cs typeface="Times New Roman" pitchFamily="18" charset="0"/>
                  </a:rPr>
                  <a:t>；</a:t>
                </a:r>
                <a:endParaRPr lang="en-US" altLang="zh-CN" sz="1100" dirty="0">
                  <a:solidFill>
                    <a:srgbClr val="000000"/>
                  </a:solidFill>
                  <a:latin typeface="Times New Roman" pitchFamily="18" charset="0"/>
                  <a:cs typeface="Times New Roman" pitchFamily="18" charset="0"/>
                </a:endParaRPr>
              </a:p>
            </p:txBody>
          </p:sp>
          <p:sp>
            <p:nvSpPr>
              <p:cNvPr id="51" name="矩形 50"/>
              <p:cNvSpPr/>
              <p:nvPr/>
            </p:nvSpPr>
            <p:spPr>
              <a:xfrm>
                <a:off x="416453" y="4492185"/>
                <a:ext cx="6578707" cy="1361911"/>
              </a:xfrm>
              <a:prstGeom prst="rect">
                <a:avLst/>
              </a:prstGeom>
            </p:spPr>
            <p:txBody>
              <a:bodyPr wrap="square">
                <a:spAutoFit/>
              </a:bodyPr>
              <a:lstStyle/>
              <a:p>
                <a:pPr>
                  <a:lnSpc>
                    <a:spcPct val="150000"/>
                  </a:lnSpc>
                </a:pPr>
                <a:r>
                  <a:rPr lang="zh-CN" altLang="en-US" sz="1100" dirty="0">
                    <a:latin typeface="Times New Roman" pitchFamily="18" charset="0"/>
                    <a:cs typeface="Times New Roman" pitchFamily="18" charset="0"/>
                  </a:rPr>
                  <a:t>        因此使用</a:t>
                </a:r>
                <a:r>
                  <a:rPr lang="en-US" altLang="zh-TW" sz="1100" i="1" dirty="0">
                    <a:latin typeface="Times New Roman" pitchFamily="18" charset="0"/>
                    <a:cs typeface="Times New Roman" pitchFamily="18" charset="0"/>
                  </a:rPr>
                  <a:t>GRADE</a:t>
                </a:r>
                <a:r>
                  <a:rPr lang="zh-CN" altLang="en-US" sz="1100" dirty="0">
                    <a:latin typeface="Times New Roman" pitchFamily="18" charset="0"/>
                    <a:cs typeface="Times New Roman" pitchFamily="18" charset="0"/>
                  </a:rPr>
                  <a:t>系統進行證據評價與分級推薦大概可以歸納為這樣幾個部份：</a:t>
                </a:r>
                <a:endParaRPr lang="en-US" altLang="zh-CN" sz="1100" dirty="0">
                  <a:latin typeface="Times New Roman" pitchFamily="18" charset="0"/>
                  <a:cs typeface="Times New Roman" pitchFamily="18" charset="0"/>
                </a:endParaRPr>
              </a:p>
              <a:p>
                <a:pPr>
                  <a:lnSpc>
                    <a:spcPct val="150000"/>
                  </a:lnSpc>
                </a:pPr>
                <a:r>
                  <a:rPr lang="zh-TW" altLang="en-US" sz="1100" dirty="0">
                    <a:latin typeface="Times New Roman" pitchFamily="18" charset="0"/>
                    <a:cs typeface="Times New Roman" pitchFamily="18" charset="0"/>
                  </a:rPr>
                  <a:t>        一、定義問題、收集證據、初步確定重要結局</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Outcome</a:t>
                </a:r>
                <a:r>
                  <a:rPr lang="en-US" altLang="zh-TW" sz="10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a:t>
                </a:r>
              </a:p>
              <a:p>
                <a:pPr>
                  <a:lnSpc>
                    <a:spcPct val="150000"/>
                  </a:lnSpc>
                </a:pPr>
                <a:r>
                  <a:rPr lang="zh-TW" altLang="en-US" sz="1100" dirty="0">
                    <a:latin typeface="Times New Roman" pitchFamily="18" charset="0"/>
                    <a:cs typeface="Times New Roman" pitchFamily="18" charset="0"/>
                  </a:rPr>
                  <a:t>        二、</a:t>
                </a:r>
                <a:r>
                  <a:rPr lang="zh-CN" altLang="en-US" sz="1100" dirty="0">
                    <a:latin typeface="Times New Roman" pitchFamily="18" charset="0"/>
                    <a:cs typeface="Times New Roman" pitchFamily="18" charset="0"/>
                  </a:rPr>
                  <a:t>證據體</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evidence body</a:t>
                </a:r>
                <a:r>
                  <a:rPr lang="en-US" altLang="zh-CN" sz="10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質量</a:t>
                </a:r>
                <a:r>
                  <a:rPr lang="zh-TW" altLang="en-US" sz="1100" dirty="0">
                    <a:latin typeface="Times New Roman" pitchFamily="18" charset="0"/>
                    <a:cs typeface="Times New Roman" pitchFamily="18" charset="0"/>
                  </a:rPr>
                  <a:t>評級（高、中、低、極低），五種因素品質降級，三種因素品質升級； </a:t>
                </a:r>
              </a:p>
              <a:p>
                <a:pPr>
                  <a:lnSpc>
                    <a:spcPct val="150000"/>
                  </a:lnSpc>
                </a:pPr>
                <a:r>
                  <a:rPr lang="zh-TW" altLang="en-US" sz="1100" dirty="0">
                    <a:latin typeface="Times New Roman" pitchFamily="18" charset="0"/>
                    <a:cs typeface="Times New Roman" pitchFamily="18" charset="0"/>
                  </a:rPr>
                  <a:t>        三、綜合所有資訊做出分級推薦</a:t>
                </a:r>
                <a:r>
                  <a:rPr lang="zh-CN" altLang="en-US" sz="1100" dirty="0">
                    <a:latin typeface="Times New Roman" pitchFamily="18" charset="0"/>
                    <a:cs typeface="Times New Roman" pitchFamily="18" charset="0"/>
                  </a:rPr>
                  <a:t>（證據品質、利弊平衡、</a:t>
                </a:r>
                <a:r>
                  <a:rPr lang="zh-TW" altLang="en-US" sz="1100" dirty="0">
                    <a:latin typeface="Times New Roman" pitchFamily="18" charset="0"/>
                    <a:cs typeface="Times New Roman" pitchFamily="18" charset="0"/>
                  </a:rPr>
                  <a:t>價值觀和意願</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成本資源配置</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 </a:t>
                </a:r>
              </a:p>
              <a:p>
                <a:pPr>
                  <a:lnSpc>
                    <a:spcPct val="150000"/>
                  </a:lnSpc>
                </a:pPr>
                <a:r>
                  <a:rPr lang="zh-TW" altLang="en-US" sz="1100" dirty="0">
                    <a:latin typeface="Times New Roman" pitchFamily="18" charset="0"/>
                    <a:cs typeface="Times New Roman" pitchFamily="18" charset="0"/>
                  </a:rPr>
                  <a:t>        四、證據總結，給出證據概要表</a:t>
                </a:r>
                <a:r>
                  <a:rPr lang="en-US" altLang="zh-TW" sz="900" dirty="0">
                    <a:latin typeface="Times New Roman" pitchFamily="18" charset="0"/>
                    <a:cs typeface="Times New Roman" pitchFamily="18" charset="0"/>
                  </a:rPr>
                  <a:t>(</a:t>
                </a:r>
                <a:r>
                  <a:rPr lang="en-US" altLang="zh-TW" sz="900" i="1" dirty="0">
                    <a:latin typeface="Times New Roman" pitchFamily="18" charset="0"/>
                    <a:cs typeface="Times New Roman" pitchFamily="18" charset="0"/>
                  </a:rPr>
                  <a:t>GRADE evidence </a:t>
                </a:r>
                <a:r>
                  <a:rPr lang="en-US" altLang="zh-TW" sz="900" i="1" dirty="0" err="1">
                    <a:latin typeface="Times New Roman" pitchFamily="18" charset="0"/>
                    <a:cs typeface="Times New Roman" pitchFamily="18" charset="0"/>
                  </a:rPr>
                  <a:t>profile</a:t>
                </a:r>
                <a:r>
                  <a:rPr lang="en-US" altLang="zh-TW" sz="900" dirty="0" err="1">
                    <a:latin typeface="Times New Roman" pitchFamily="18" charset="0"/>
                    <a:cs typeface="Times New Roman" pitchFamily="18" charset="0"/>
                  </a:rPr>
                  <a:t>,</a:t>
                </a:r>
                <a:r>
                  <a:rPr lang="en-US" altLang="zh-TW" sz="900" i="1" dirty="0" err="1">
                    <a:latin typeface="Times New Roman" pitchFamily="18" charset="0"/>
                    <a:cs typeface="Times New Roman" pitchFamily="18" charset="0"/>
                  </a:rPr>
                  <a:t>EP</a:t>
                </a:r>
                <a:r>
                  <a:rPr lang="en-US" altLang="zh-TW" sz="9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和結果總結表</a:t>
                </a:r>
                <a:r>
                  <a:rPr lang="en-US" altLang="zh-TW" sz="900" dirty="0">
                    <a:latin typeface="Times New Roman" pitchFamily="18" charset="0"/>
                    <a:cs typeface="Times New Roman" pitchFamily="18" charset="0"/>
                  </a:rPr>
                  <a:t>(</a:t>
                </a:r>
                <a:r>
                  <a:rPr lang="en-US" altLang="zh-TW" sz="900" i="1" dirty="0">
                    <a:latin typeface="Times New Roman" pitchFamily="18" charset="0"/>
                    <a:cs typeface="Times New Roman" pitchFamily="18" charset="0"/>
                  </a:rPr>
                  <a:t>Summary of Findings </a:t>
                </a:r>
                <a:r>
                  <a:rPr lang="en-US" altLang="zh-TW" sz="900" i="1" dirty="0" err="1">
                    <a:latin typeface="Times New Roman" pitchFamily="18" charset="0"/>
                    <a:cs typeface="Times New Roman" pitchFamily="18" charset="0"/>
                  </a:rPr>
                  <a:t>Table</a:t>
                </a:r>
                <a:r>
                  <a:rPr lang="en-US" altLang="zh-TW" sz="900" dirty="0" err="1">
                    <a:latin typeface="Times New Roman" pitchFamily="18" charset="0"/>
                    <a:cs typeface="Times New Roman" pitchFamily="18" charset="0"/>
                  </a:rPr>
                  <a:t>,</a:t>
                </a:r>
                <a:r>
                  <a:rPr lang="en-US" altLang="zh-TW" sz="900" i="1" dirty="0" err="1">
                    <a:latin typeface="Times New Roman" pitchFamily="18" charset="0"/>
                    <a:cs typeface="Times New Roman" pitchFamily="18" charset="0"/>
                  </a:rPr>
                  <a:t>SoF</a:t>
                </a:r>
                <a:r>
                  <a:rPr lang="en-US" altLang="zh-TW" sz="9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a:t>
                </a:r>
                <a:endParaRPr lang="zh-TW" altLang="en-US" sz="1100" dirty="0">
                  <a:latin typeface="Times New Roman" pitchFamily="18" charset="0"/>
                  <a:cs typeface="Times New Roman" pitchFamily="18" charset="0"/>
                </a:endParaRPr>
              </a:p>
            </p:txBody>
          </p:sp>
        </p:grpSp>
        <p:grpSp>
          <p:nvGrpSpPr>
            <p:cNvPr id="25" name="组合 24"/>
            <p:cNvGrpSpPr/>
            <p:nvPr/>
          </p:nvGrpSpPr>
          <p:grpSpPr>
            <a:xfrm>
              <a:off x="7167231" y="191708"/>
              <a:ext cx="4048441" cy="5713570"/>
              <a:chOff x="7167231" y="191708"/>
              <a:chExt cx="4048441" cy="5713570"/>
            </a:xfrm>
          </p:grpSpPr>
          <p:grpSp>
            <p:nvGrpSpPr>
              <p:cNvPr id="450584" name="组合 450583"/>
              <p:cNvGrpSpPr/>
              <p:nvPr/>
            </p:nvGrpSpPr>
            <p:grpSpPr>
              <a:xfrm>
                <a:off x="7167231" y="191708"/>
                <a:ext cx="3524913" cy="5713570"/>
                <a:chOff x="6868482" y="544775"/>
                <a:chExt cx="3524913" cy="5713570"/>
              </a:xfrm>
            </p:grpSpPr>
            <p:sp>
              <p:nvSpPr>
                <p:cNvPr id="22" name="矩形 21"/>
                <p:cNvSpPr/>
                <p:nvPr/>
              </p:nvSpPr>
              <p:spPr>
                <a:xfrm>
                  <a:off x="7267460" y="2903104"/>
                  <a:ext cx="2838539" cy="400110"/>
                </a:xfrm>
                <a:prstGeom prst="rect">
                  <a:avLst/>
                </a:prstGeom>
                <a:ln w="6350">
                  <a:noFill/>
                </a:ln>
              </p:spPr>
              <p:txBody>
                <a:bodyPr wrap="square" numCol="1">
                  <a:spAutoFit/>
                </a:bodyPr>
                <a:lstStyle/>
                <a:p>
                  <a:pPr algn="just"/>
                  <a:r>
                    <a:rPr lang="zh-CN" altLang="en-US" sz="1000" dirty="0">
                      <a:solidFill>
                        <a:srgbClr val="000000"/>
                      </a:solidFill>
                      <a:latin typeface="Times New Roman" pitchFamily="18" charset="0"/>
                      <a:cs typeface="Times New Roman" pitchFamily="18" charset="0"/>
                    </a:rPr>
                    <a:t>對每個結果進行證據質量分級，橫貫各研究</a:t>
                  </a:r>
                  <a:endParaRPr lang="en-US" altLang="zh-CN" sz="1000" dirty="0">
                    <a:solidFill>
                      <a:srgbClr val="000000"/>
                    </a:solidFill>
                    <a:latin typeface="Times New Roman" pitchFamily="18" charset="0"/>
                    <a:cs typeface="Times New Roman" pitchFamily="18" charset="0"/>
                  </a:endParaRPr>
                </a:p>
                <a:p>
                  <a:pPr algn="just"/>
                  <a:r>
                    <a:rPr lang="en-US" altLang="zh-CN" sz="1000" i="1" dirty="0">
                      <a:solidFill>
                        <a:srgbClr val="000000"/>
                      </a:solidFill>
                      <a:latin typeface="Times New Roman" pitchFamily="18" charset="0"/>
                      <a:cs typeface="Times New Roman" pitchFamily="18" charset="0"/>
                    </a:rPr>
                    <a:t>RCT</a:t>
                  </a:r>
                  <a:r>
                    <a:rPr lang="en-US" altLang="zh-CN"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起始於高級，觀察性研究起始於低級；</a:t>
                  </a:r>
                  <a:endParaRPr lang="en-US" altLang="zh-CN" sz="1000" dirty="0">
                    <a:solidFill>
                      <a:srgbClr val="000000"/>
                    </a:solidFill>
                    <a:latin typeface="Times New Roman" pitchFamily="18" charset="0"/>
                    <a:cs typeface="Times New Roman" pitchFamily="18" charset="0"/>
                  </a:endParaRPr>
                </a:p>
              </p:txBody>
            </p:sp>
            <p:sp>
              <p:nvSpPr>
                <p:cNvPr id="26" name="矩形 25"/>
                <p:cNvSpPr/>
                <p:nvPr/>
              </p:nvSpPr>
              <p:spPr>
                <a:xfrm>
                  <a:off x="7267460" y="3271979"/>
                  <a:ext cx="1001272" cy="992579"/>
                </a:xfrm>
                <a:prstGeom prst="rect">
                  <a:avLst/>
                </a:prstGeom>
                <a:ln w="6350">
                  <a:noFill/>
                </a:ln>
              </p:spPr>
              <p:txBody>
                <a:bodyPr wrap="square" numCol="1">
                  <a:spAutoFit/>
                </a:bodyPr>
                <a:lstStyle/>
                <a:p>
                  <a:pPr algn="just">
                    <a:lnSpc>
                      <a:spcPct val="150000"/>
                    </a:lnSpc>
                  </a:pPr>
                  <a:r>
                    <a:rPr lang="zh-CN" altLang="en-US" sz="900" dirty="0">
                      <a:solidFill>
                        <a:srgbClr val="000000"/>
                      </a:solidFill>
                      <a:latin typeface="Times New Roman" pitchFamily="18" charset="0"/>
                      <a:cs typeface="Times New Roman" pitchFamily="18" charset="0"/>
                    </a:rPr>
                    <a:t>降低級別：</a:t>
                  </a:r>
                  <a:endParaRPr lang="en-US" altLang="zh-CN" sz="900" dirty="0">
                    <a:solidFill>
                      <a:srgbClr val="000000"/>
                    </a:solidFill>
                    <a:latin typeface="Times New Roman" pitchFamily="18" charset="0"/>
                    <a:cs typeface="Times New Roman" pitchFamily="18" charset="0"/>
                  </a:endParaRPr>
                </a:p>
                <a:p>
                  <a:pPr algn="just"/>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偏倚風險</a:t>
                  </a:r>
                  <a:endParaRPr lang="en-US" altLang="zh-CN" sz="900" dirty="0">
                    <a:solidFill>
                      <a:srgbClr val="000000"/>
                    </a:solidFill>
                    <a:latin typeface="Times New Roman" pitchFamily="18" charset="0"/>
                    <a:cs typeface="Times New Roman" pitchFamily="18" charset="0"/>
                  </a:endParaRPr>
                </a:p>
                <a:p>
                  <a:pPr algn="just"/>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不精確</a:t>
                  </a:r>
                  <a:endParaRPr lang="en-US" altLang="zh-CN" sz="900" dirty="0">
                    <a:solidFill>
                      <a:srgbClr val="000000"/>
                    </a:solidFill>
                    <a:latin typeface="Times New Roman" pitchFamily="18" charset="0"/>
                    <a:cs typeface="Times New Roman" pitchFamily="18" charset="0"/>
                  </a:endParaRPr>
                </a:p>
                <a:p>
                  <a:pPr algn="just"/>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異質性</a:t>
                  </a:r>
                  <a:endParaRPr lang="en-US" altLang="zh-CN" sz="900" dirty="0">
                    <a:solidFill>
                      <a:srgbClr val="000000"/>
                    </a:solidFill>
                    <a:latin typeface="Times New Roman" pitchFamily="18" charset="0"/>
                    <a:cs typeface="Times New Roman" pitchFamily="18" charset="0"/>
                  </a:endParaRPr>
                </a:p>
                <a:p>
                  <a:pPr algn="just"/>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間接證據</a:t>
                  </a:r>
                  <a:endParaRPr lang="en-US" altLang="zh-CN" sz="900" dirty="0">
                    <a:solidFill>
                      <a:srgbClr val="000000"/>
                    </a:solidFill>
                    <a:latin typeface="Times New Roman" pitchFamily="18" charset="0"/>
                    <a:cs typeface="Times New Roman" pitchFamily="18" charset="0"/>
                  </a:endParaRPr>
                </a:p>
                <a:p>
                  <a:pPr algn="just"/>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發表偏倚</a:t>
                  </a:r>
                  <a:endParaRPr lang="en-US" altLang="zh-CN" sz="900" dirty="0">
                    <a:solidFill>
                      <a:srgbClr val="000000"/>
                    </a:solidFill>
                    <a:latin typeface="Times New Roman" pitchFamily="18" charset="0"/>
                    <a:cs typeface="Times New Roman" pitchFamily="18" charset="0"/>
                  </a:endParaRPr>
                </a:p>
              </p:txBody>
            </p:sp>
            <p:sp>
              <p:nvSpPr>
                <p:cNvPr id="27" name="矩形 26"/>
                <p:cNvSpPr/>
                <p:nvPr/>
              </p:nvSpPr>
              <p:spPr>
                <a:xfrm>
                  <a:off x="7268390" y="4178777"/>
                  <a:ext cx="2837609" cy="323165"/>
                </a:xfrm>
                <a:prstGeom prst="rect">
                  <a:avLst/>
                </a:prstGeom>
                <a:ln w="6350">
                  <a:noFill/>
                </a:ln>
              </p:spPr>
              <p:txBody>
                <a:bodyPr wrap="square" numCol="1">
                  <a:spAutoFit/>
                </a:bodyPr>
                <a:lstStyle/>
                <a:p>
                  <a:pPr algn="just">
                    <a:lnSpc>
                      <a:spcPct val="150000"/>
                    </a:lnSpc>
                  </a:pPr>
                  <a:r>
                    <a:rPr lang="zh-CN" altLang="en-US" sz="1000" dirty="0">
                      <a:solidFill>
                        <a:srgbClr val="000000"/>
                      </a:solidFill>
                      <a:latin typeface="Times New Roman" pitchFamily="18" charset="0"/>
                      <a:cs typeface="Times New Roman" pitchFamily="18" charset="0"/>
                    </a:rPr>
                    <a:t>每個結果最終以高、中、低、極低分級；</a:t>
                  </a:r>
                  <a:endParaRPr lang="en-US" altLang="zh-CN" sz="1000" dirty="0">
                    <a:solidFill>
                      <a:srgbClr val="000000"/>
                    </a:solidFill>
                    <a:latin typeface="Times New Roman" pitchFamily="18" charset="0"/>
                    <a:cs typeface="Times New Roman" pitchFamily="18" charset="0"/>
                  </a:endParaRPr>
                </a:p>
              </p:txBody>
            </p:sp>
            <p:sp>
              <p:nvSpPr>
                <p:cNvPr id="28" name="矩形 27"/>
                <p:cNvSpPr/>
                <p:nvPr/>
              </p:nvSpPr>
              <p:spPr>
                <a:xfrm>
                  <a:off x="8268734" y="3271979"/>
                  <a:ext cx="1837266" cy="715581"/>
                </a:xfrm>
                <a:prstGeom prst="rect">
                  <a:avLst/>
                </a:prstGeom>
                <a:ln w="6350">
                  <a:noFill/>
                </a:ln>
              </p:spPr>
              <p:txBody>
                <a:bodyPr wrap="square" numCol="1">
                  <a:spAutoFit/>
                </a:bodyPr>
                <a:lstStyle/>
                <a:p>
                  <a:pPr algn="just">
                    <a:lnSpc>
                      <a:spcPct val="150000"/>
                    </a:lnSpc>
                  </a:pPr>
                  <a:r>
                    <a:rPr lang="zh-CN" altLang="en-US" sz="900" dirty="0">
                      <a:solidFill>
                        <a:srgbClr val="000000"/>
                      </a:solidFill>
                      <a:latin typeface="Times New Roman" pitchFamily="18" charset="0"/>
                      <a:cs typeface="Times New Roman" pitchFamily="18" charset="0"/>
                    </a:rPr>
                    <a:t>升高級別：</a:t>
                  </a:r>
                  <a:endParaRPr lang="en-US" altLang="zh-CN" sz="900" dirty="0">
                    <a:solidFill>
                      <a:srgbClr val="000000"/>
                    </a:solidFill>
                    <a:latin typeface="Times New Roman" pitchFamily="18" charset="0"/>
                    <a:cs typeface="Times New Roman" pitchFamily="18" charset="0"/>
                  </a:endParaRPr>
                </a:p>
                <a:p>
                  <a:pPr algn="just"/>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效應量大</a:t>
                  </a:r>
                  <a:endParaRPr lang="en-US" altLang="zh-CN" sz="900" dirty="0">
                    <a:solidFill>
                      <a:srgbClr val="000000"/>
                    </a:solidFill>
                    <a:latin typeface="Times New Roman" pitchFamily="18" charset="0"/>
                    <a:cs typeface="Times New Roman" pitchFamily="18" charset="0"/>
                  </a:endParaRPr>
                </a:p>
                <a:p>
                  <a:pPr algn="just"/>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劑量反應</a:t>
                  </a:r>
                  <a:endParaRPr lang="en-US" altLang="zh-CN" sz="900" dirty="0">
                    <a:solidFill>
                      <a:srgbClr val="000000"/>
                    </a:solidFill>
                    <a:latin typeface="Times New Roman" pitchFamily="18" charset="0"/>
                    <a:cs typeface="Times New Roman" pitchFamily="18" charset="0"/>
                  </a:endParaRPr>
                </a:p>
                <a:p>
                  <a:pPr algn="just"/>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可能的混雜因素使效應降到最低</a:t>
                  </a:r>
                  <a:endParaRPr lang="en-US" altLang="zh-CN" sz="900" dirty="0">
                    <a:solidFill>
                      <a:srgbClr val="000000"/>
                    </a:solidFill>
                    <a:latin typeface="Times New Roman" pitchFamily="18" charset="0"/>
                    <a:cs typeface="Times New Roman" pitchFamily="18" charset="0"/>
                  </a:endParaRPr>
                </a:p>
              </p:txBody>
            </p:sp>
            <p:sp>
              <p:nvSpPr>
                <p:cNvPr id="2" name="矩形 1"/>
                <p:cNvSpPr/>
                <p:nvPr/>
              </p:nvSpPr>
              <p:spPr>
                <a:xfrm>
                  <a:off x="7267460" y="2903104"/>
                  <a:ext cx="2838539" cy="1569325"/>
                </a:xfrm>
                <a:prstGeom prst="rect">
                  <a:avLst/>
                </a:prstGeom>
                <a:no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7274970" y="4723156"/>
                  <a:ext cx="2831030" cy="323165"/>
                </a:xfrm>
                <a:prstGeom prst="rect">
                  <a:avLst/>
                </a:prstGeom>
                <a:noFill/>
                <a:ln w="6350">
                  <a:solidFill>
                    <a:schemeClr val="accent2"/>
                  </a:solidFill>
                </a:ln>
              </p:spPr>
              <p:txBody>
                <a:bodyPr wrap="square">
                  <a:spAutoFit/>
                </a:bodyPr>
                <a:lstStyle/>
                <a:p>
                  <a:pPr algn="ctr">
                    <a:lnSpc>
                      <a:spcPct val="150000"/>
                    </a:lnSpc>
                  </a:pPr>
                  <a:r>
                    <a:rPr lang="zh-CN" altLang="en-US" sz="1000" dirty="0">
                      <a:latin typeface="Times New Roman" pitchFamily="18" charset="0"/>
                      <a:cs typeface="Times New Roman" pitchFamily="18" charset="0"/>
                    </a:rPr>
                    <a:t>證據總體質量評價（關鍵結果中的最低質量）</a:t>
                  </a:r>
                  <a:endParaRPr lang="en-US" altLang="zh-CN" sz="1000" dirty="0">
                    <a:solidFill>
                      <a:srgbClr val="000000"/>
                    </a:solidFill>
                    <a:latin typeface="Times New Roman" pitchFamily="18" charset="0"/>
                    <a:cs typeface="Times New Roman" pitchFamily="18" charset="0"/>
                  </a:endParaRPr>
                </a:p>
              </p:txBody>
            </p:sp>
            <p:sp>
              <p:nvSpPr>
                <p:cNvPr id="32" name="矩形 31"/>
                <p:cNvSpPr/>
                <p:nvPr/>
              </p:nvSpPr>
              <p:spPr>
                <a:xfrm>
                  <a:off x="7268390" y="5288849"/>
                  <a:ext cx="2837610" cy="969496"/>
                </a:xfrm>
                <a:prstGeom prst="rect">
                  <a:avLst/>
                </a:prstGeom>
                <a:noFill/>
                <a:ln w="6350">
                  <a:solidFill>
                    <a:schemeClr val="accent2"/>
                  </a:solidFill>
                </a:ln>
              </p:spPr>
              <p:txBody>
                <a:bodyPr wrap="square">
                  <a:spAutoFit/>
                </a:bodyPr>
                <a:lstStyle/>
                <a:p>
                  <a:pPr>
                    <a:lnSpc>
                      <a:spcPct val="150000"/>
                    </a:lnSpc>
                  </a:pPr>
                  <a:r>
                    <a:rPr lang="zh-CN" altLang="en-US" sz="1000" dirty="0">
                      <a:latin typeface="Times New Roman" pitchFamily="18" charset="0"/>
                      <a:cs typeface="Times New Roman" pitchFamily="18" charset="0"/>
                    </a:rPr>
                    <a:t>決定推薦的方向</a:t>
                  </a:r>
                  <a:r>
                    <a:rPr lang="en-US" altLang="zh-CN" sz="1000" dirty="0">
                      <a:latin typeface="Times New Roman" pitchFamily="18" charset="0"/>
                      <a:cs typeface="Times New Roman" pitchFamily="18" charset="0"/>
                    </a:rPr>
                    <a:t>(</a:t>
                  </a:r>
                  <a:r>
                    <a:rPr lang="zh-CN" altLang="en-US" sz="1000" dirty="0">
                      <a:latin typeface="Times New Roman" pitchFamily="18" charset="0"/>
                      <a:cs typeface="Times New Roman" pitchFamily="18" charset="0"/>
                    </a:rPr>
                    <a:t>支持</a:t>
                  </a:r>
                  <a:r>
                    <a:rPr lang="en-US" altLang="zh-CN" sz="1000" dirty="0">
                      <a:latin typeface="Times New Roman" pitchFamily="18" charset="0"/>
                      <a:cs typeface="Times New Roman" pitchFamily="18" charset="0"/>
                    </a:rPr>
                    <a:t>/</a:t>
                  </a:r>
                  <a:r>
                    <a:rPr lang="zh-CN" altLang="en-US" sz="1000" dirty="0">
                      <a:latin typeface="Times New Roman" pitchFamily="18" charset="0"/>
                      <a:cs typeface="Times New Roman" pitchFamily="18" charset="0"/>
                    </a:rPr>
                    <a:t>反對</a:t>
                  </a:r>
                  <a:r>
                    <a:rPr lang="en-US" altLang="zh-CN" sz="1000" dirty="0">
                      <a:latin typeface="Times New Roman" pitchFamily="18" charset="0"/>
                      <a:cs typeface="Times New Roman" pitchFamily="18" charset="0"/>
                    </a:rPr>
                    <a:t>)</a:t>
                  </a:r>
                  <a:r>
                    <a:rPr lang="zh-CN" altLang="en-US" sz="1000" dirty="0">
                      <a:latin typeface="Times New Roman" pitchFamily="18" charset="0"/>
                      <a:cs typeface="Times New Roman" pitchFamily="18" charset="0"/>
                    </a:rPr>
                    <a:t>以及推薦強度</a:t>
                  </a:r>
                  <a:r>
                    <a:rPr lang="en-US" altLang="zh-CN" sz="1000" dirty="0">
                      <a:latin typeface="Times New Roman" pitchFamily="18" charset="0"/>
                      <a:cs typeface="Times New Roman" pitchFamily="18" charset="0"/>
                    </a:rPr>
                    <a:t>(</a:t>
                  </a:r>
                  <a:r>
                    <a:rPr lang="zh-CN" altLang="en-US" sz="1000" dirty="0">
                      <a:latin typeface="Times New Roman" pitchFamily="18" charset="0"/>
                      <a:cs typeface="Times New Roman" pitchFamily="18" charset="0"/>
                    </a:rPr>
                    <a:t>強</a:t>
                  </a:r>
                  <a:r>
                    <a:rPr lang="en-US" altLang="zh-CN" sz="1000" dirty="0">
                      <a:latin typeface="Times New Roman" pitchFamily="18" charset="0"/>
                      <a:cs typeface="Times New Roman" pitchFamily="18" charset="0"/>
                    </a:rPr>
                    <a:t>/</a:t>
                  </a:r>
                  <a:r>
                    <a:rPr lang="zh-CN" altLang="en-US" sz="1000" dirty="0">
                      <a:latin typeface="Times New Roman" pitchFamily="18" charset="0"/>
                      <a:cs typeface="Times New Roman" pitchFamily="18" charset="0"/>
                    </a:rPr>
                    <a:t>弱</a:t>
                  </a:r>
                  <a:r>
                    <a:rPr lang="en-US" altLang="zh-CN" sz="1000" dirty="0">
                      <a:latin typeface="Times New Roman" pitchFamily="18" charset="0"/>
                      <a:cs typeface="Times New Roman" pitchFamily="18" charset="0"/>
                    </a:rPr>
                    <a:t>)</a:t>
                  </a:r>
                  <a:r>
                    <a:rPr lang="zh-CN" altLang="en-US" sz="1000" dirty="0">
                      <a:latin typeface="Times New Roman" pitchFamily="18" charset="0"/>
                      <a:cs typeface="Times New Roman" pitchFamily="18" charset="0"/>
                    </a:rPr>
                    <a:t>，</a:t>
                  </a:r>
                  <a:endParaRPr lang="en-US" altLang="zh-CN" sz="1000" dirty="0">
                    <a:latin typeface="Times New Roman" pitchFamily="18" charset="0"/>
                    <a:cs typeface="Times New Roman" pitchFamily="18" charset="0"/>
                  </a:endParaRPr>
                </a:p>
                <a:p>
                  <a:pPr>
                    <a:lnSpc>
                      <a:spcPct val="150000"/>
                    </a:lnSpc>
                  </a:pPr>
                  <a:r>
                    <a:rPr lang="zh-CN" altLang="en-US" sz="900" dirty="0">
                      <a:solidFill>
                        <a:srgbClr val="000000"/>
                      </a:solidFill>
                      <a:latin typeface="Times New Roman" pitchFamily="18" charset="0"/>
                      <a:cs typeface="Times New Roman" pitchFamily="18" charset="0"/>
                    </a:rPr>
                    <a:t>考慮：證據質量、利弊結果的平衡、價值觀與偏好；</a:t>
                  </a:r>
                  <a:endParaRPr lang="en-US" altLang="zh-CN" sz="900" dirty="0">
                    <a:solidFill>
                      <a:srgbClr val="000000"/>
                    </a:solidFill>
                    <a:latin typeface="Times New Roman" pitchFamily="18" charset="0"/>
                    <a:cs typeface="Times New Roman" pitchFamily="18" charset="0"/>
                  </a:endParaRPr>
                </a:p>
                <a:p>
                  <a:pPr>
                    <a:lnSpc>
                      <a:spcPct val="150000"/>
                    </a:lnSpc>
                  </a:pPr>
                  <a:r>
                    <a:rPr lang="zh-CN" altLang="en-US" sz="1000" dirty="0">
                      <a:solidFill>
                        <a:srgbClr val="000000"/>
                      </a:solidFill>
                      <a:latin typeface="Times New Roman" pitchFamily="18" charset="0"/>
                      <a:cs typeface="Times New Roman" pitchFamily="18" charset="0"/>
                    </a:rPr>
                    <a:t>決定是否需要修訂方向或強度，</a:t>
                  </a:r>
                  <a:endParaRPr lang="en-US" altLang="zh-CN" sz="1000" dirty="0">
                    <a:solidFill>
                      <a:srgbClr val="000000"/>
                    </a:solidFill>
                    <a:latin typeface="Times New Roman" pitchFamily="18" charset="0"/>
                    <a:cs typeface="Times New Roman" pitchFamily="18" charset="0"/>
                  </a:endParaRPr>
                </a:p>
                <a:p>
                  <a:pPr>
                    <a:lnSpc>
                      <a:spcPct val="150000"/>
                    </a:lnSpc>
                  </a:pPr>
                  <a:r>
                    <a:rPr lang="zh-CN" altLang="en-US" sz="900" dirty="0">
                      <a:solidFill>
                        <a:srgbClr val="000000"/>
                      </a:solidFill>
                      <a:latin typeface="Times New Roman" pitchFamily="18" charset="0"/>
                      <a:cs typeface="Times New Roman" pitchFamily="18" charset="0"/>
                    </a:rPr>
                    <a:t>考慮：資源使用；</a:t>
                  </a:r>
                </a:p>
              </p:txBody>
            </p:sp>
            <p:grpSp>
              <p:nvGrpSpPr>
                <p:cNvPr id="450583" name="组合 450582"/>
                <p:cNvGrpSpPr/>
                <p:nvPr/>
              </p:nvGrpSpPr>
              <p:grpSpPr>
                <a:xfrm>
                  <a:off x="6868482" y="544775"/>
                  <a:ext cx="3524913" cy="2110524"/>
                  <a:chOff x="6868482" y="544775"/>
                  <a:chExt cx="3524913" cy="2110524"/>
                </a:xfrm>
              </p:grpSpPr>
              <p:sp>
                <p:nvSpPr>
                  <p:cNvPr id="6" name="矩形 5"/>
                  <p:cNvSpPr/>
                  <p:nvPr/>
                </p:nvSpPr>
                <p:spPr>
                  <a:xfrm>
                    <a:off x="7640720" y="544775"/>
                    <a:ext cx="1987760" cy="323165"/>
                  </a:xfrm>
                  <a:prstGeom prst="rect">
                    <a:avLst/>
                  </a:prstGeom>
                  <a:ln w="6350">
                    <a:solidFill>
                      <a:schemeClr val="accent2"/>
                    </a:solidFill>
                  </a:ln>
                </p:spPr>
                <p:txBody>
                  <a:bodyPr wrap="square">
                    <a:spAutoFit/>
                  </a:bodyPr>
                  <a:lstStyle/>
                  <a:p>
                    <a:pPr algn="ctr">
                      <a:lnSpc>
                        <a:spcPct val="150000"/>
                      </a:lnSpc>
                    </a:pPr>
                    <a:r>
                      <a:rPr lang="zh-CN" altLang="en-US" sz="1000" dirty="0">
                        <a:latin typeface="Times New Roman" pitchFamily="18" charset="0"/>
                        <a:cs typeface="Times New Roman" pitchFamily="18" charset="0"/>
                      </a:rPr>
                      <a:t>衛生保健問題</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PICO</a:t>
                    </a:r>
                    <a:r>
                      <a:rPr lang="en-US" altLang="zh-CN" sz="1000" dirty="0">
                        <a:latin typeface="Times New Roman" pitchFamily="18" charset="0"/>
                        <a:cs typeface="Times New Roman" pitchFamily="18" charset="0"/>
                      </a:rPr>
                      <a:t>)</a:t>
                    </a:r>
                    <a:r>
                      <a:rPr lang="zh-CN" altLang="en-US" sz="1000" dirty="0">
                        <a:latin typeface="Times New Roman" pitchFamily="18" charset="0"/>
                        <a:cs typeface="Times New Roman" pitchFamily="18" charset="0"/>
                      </a:rPr>
                      <a:t>系統評價</a:t>
                    </a:r>
                    <a:endParaRPr lang="en-US" altLang="zh-CN" sz="1000" dirty="0">
                      <a:solidFill>
                        <a:srgbClr val="000000"/>
                      </a:solidFill>
                      <a:latin typeface="Times New Roman" pitchFamily="18" charset="0"/>
                      <a:cs typeface="Times New Roman" pitchFamily="18" charset="0"/>
                    </a:endParaRPr>
                  </a:p>
                </p:txBody>
              </p:sp>
              <p:sp>
                <p:nvSpPr>
                  <p:cNvPr id="7" name="矩形 6"/>
                  <p:cNvSpPr/>
                  <p:nvPr/>
                </p:nvSpPr>
                <p:spPr>
                  <a:xfrm>
                    <a:off x="6868482" y="1121848"/>
                    <a:ext cx="574790" cy="323165"/>
                  </a:xfrm>
                  <a:prstGeom prst="rect">
                    <a:avLst/>
                  </a:prstGeom>
                  <a:ln w="6350">
                    <a:solidFill>
                      <a:schemeClr val="accent2"/>
                    </a:solidFill>
                  </a:ln>
                </p:spPr>
                <p:txBody>
                  <a:bodyPr wrap="square">
                    <a:spAutoFit/>
                  </a:bodyPr>
                  <a:lstStyle/>
                  <a:p>
                    <a:pPr algn="ctr">
                      <a:lnSpc>
                        <a:spcPct val="150000"/>
                      </a:lnSpc>
                    </a:pPr>
                    <a:r>
                      <a:rPr lang="zh-CN" altLang="en-US" sz="1000" dirty="0">
                        <a:latin typeface="Times New Roman" pitchFamily="18" charset="0"/>
                        <a:cs typeface="Times New Roman" pitchFamily="18" charset="0"/>
                      </a:rPr>
                      <a:t>研究 </a:t>
                    </a:r>
                    <a:r>
                      <a:rPr lang="en-US" altLang="zh-CN" sz="1000" dirty="0">
                        <a:latin typeface="Times New Roman" pitchFamily="18" charset="0"/>
                        <a:cs typeface="Times New Roman" pitchFamily="18" charset="0"/>
                      </a:rPr>
                      <a:t>1</a:t>
                    </a:r>
                  </a:p>
                </p:txBody>
              </p:sp>
              <p:sp>
                <p:nvSpPr>
                  <p:cNvPr id="10" name="矩形 9"/>
                  <p:cNvSpPr/>
                  <p:nvPr/>
                </p:nvSpPr>
                <p:spPr>
                  <a:xfrm>
                    <a:off x="7601520" y="1121848"/>
                    <a:ext cx="574790" cy="323165"/>
                  </a:xfrm>
                  <a:prstGeom prst="rect">
                    <a:avLst/>
                  </a:prstGeom>
                  <a:ln w="6350">
                    <a:solidFill>
                      <a:schemeClr val="accent2"/>
                    </a:solidFill>
                  </a:ln>
                </p:spPr>
                <p:txBody>
                  <a:bodyPr wrap="square">
                    <a:spAutoFit/>
                  </a:bodyPr>
                  <a:lstStyle/>
                  <a:p>
                    <a:pPr algn="ctr">
                      <a:lnSpc>
                        <a:spcPct val="150000"/>
                      </a:lnSpc>
                    </a:pPr>
                    <a:r>
                      <a:rPr lang="zh-CN" altLang="en-US" sz="1000" dirty="0">
                        <a:latin typeface="Times New Roman" pitchFamily="18" charset="0"/>
                        <a:cs typeface="Times New Roman" pitchFamily="18" charset="0"/>
                      </a:rPr>
                      <a:t>研究 </a:t>
                    </a:r>
                    <a:r>
                      <a:rPr lang="en-US" altLang="zh-CN" sz="1000" dirty="0">
                        <a:latin typeface="Times New Roman" pitchFamily="18" charset="0"/>
                        <a:cs typeface="Times New Roman" pitchFamily="18" charset="0"/>
                      </a:rPr>
                      <a:t>2</a:t>
                    </a:r>
                    <a:endParaRPr lang="en-US" altLang="zh-CN" sz="1000" dirty="0">
                      <a:solidFill>
                        <a:srgbClr val="000000"/>
                      </a:solidFill>
                      <a:latin typeface="Times New Roman" pitchFamily="18" charset="0"/>
                      <a:cs typeface="Times New Roman" pitchFamily="18" charset="0"/>
                    </a:endParaRPr>
                  </a:p>
                </p:txBody>
              </p:sp>
              <p:sp>
                <p:nvSpPr>
                  <p:cNvPr id="11" name="矩形 10"/>
                  <p:cNvSpPr/>
                  <p:nvPr/>
                </p:nvSpPr>
                <p:spPr>
                  <a:xfrm>
                    <a:off x="8347204" y="1121847"/>
                    <a:ext cx="574790" cy="323165"/>
                  </a:xfrm>
                  <a:prstGeom prst="rect">
                    <a:avLst/>
                  </a:prstGeom>
                  <a:ln w="6350">
                    <a:solidFill>
                      <a:schemeClr val="accent2"/>
                    </a:solidFill>
                  </a:ln>
                </p:spPr>
                <p:txBody>
                  <a:bodyPr wrap="square">
                    <a:spAutoFit/>
                  </a:bodyPr>
                  <a:lstStyle/>
                  <a:p>
                    <a:pPr algn="ctr">
                      <a:lnSpc>
                        <a:spcPct val="150000"/>
                      </a:lnSpc>
                    </a:pPr>
                    <a:r>
                      <a:rPr lang="zh-CN" altLang="en-US" sz="1000" dirty="0">
                        <a:latin typeface="Times New Roman" pitchFamily="18" charset="0"/>
                        <a:cs typeface="Times New Roman" pitchFamily="18" charset="0"/>
                      </a:rPr>
                      <a:t>研究 </a:t>
                    </a:r>
                    <a:r>
                      <a:rPr lang="en-US" altLang="zh-CN" sz="1000" dirty="0">
                        <a:latin typeface="Times New Roman" pitchFamily="18" charset="0"/>
                        <a:cs typeface="Times New Roman" pitchFamily="18" charset="0"/>
                      </a:rPr>
                      <a:t>3</a:t>
                    </a:r>
                    <a:endParaRPr lang="en-US" altLang="zh-CN" sz="1000" dirty="0">
                      <a:solidFill>
                        <a:srgbClr val="000000"/>
                      </a:solidFill>
                      <a:latin typeface="Times New Roman" pitchFamily="18" charset="0"/>
                      <a:cs typeface="Times New Roman" pitchFamily="18" charset="0"/>
                    </a:endParaRPr>
                  </a:p>
                </p:txBody>
              </p:sp>
              <p:sp>
                <p:nvSpPr>
                  <p:cNvPr id="13" name="矩形 12"/>
                  <p:cNvSpPr/>
                  <p:nvPr/>
                </p:nvSpPr>
                <p:spPr>
                  <a:xfrm>
                    <a:off x="9080629" y="1122502"/>
                    <a:ext cx="574790" cy="323165"/>
                  </a:xfrm>
                  <a:prstGeom prst="rect">
                    <a:avLst/>
                  </a:prstGeom>
                  <a:ln w="6350">
                    <a:solidFill>
                      <a:schemeClr val="accent2"/>
                    </a:solidFill>
                  </a:ln>
                </p:spPr>
                <p:txBody>
                  <a:bodyPr wrap="square">
                    <a:spAutoFit/>
                  </a:bodyPr>
                  <a:lstStyle/>
                  <a:p>
                    <a:pPr algn="ctr">
                      <a:lnSpc>
                        <a:spcPct val="150000"/>
                      </a:lnSpc>
                    </a:pPr>
                    <a:r>
                      <a:rPr lang="zh-CN" altLang="en-US" sz="1000" dirty="0">
                        <a:latin typeface="Times New Roman" pitchFamily="18" charset="0"/>
                        <a:cs typeface="Times New Roman" pitchFamily="18" charset="0"/>
                      </a:rPr>
                      <a:t>研究 </a:t>
                    </a:r>
                    <a:r>
                      <a:rPr lang="en-US" altLang="zh-CN" sz="1000" dirty="0">
                        <a:latin typeface="Times New Roman" pitchFamily="18" charset="0"/>
                        <a:cs typeface="Times New Roman" pitchFamily="18" charset="0"/>
                      </a:rPr>
                      <a:t>4</a:t>
                    </a:r>
                    <a:endParaRPr lang="en-US" altLang="zh-CN" sz="1000" dirty="0">
                      <a:solidFill>
                        <a:srgbClr val="000000"/>
                      </a:solidFill>
                      <a:latin typeface="Times New Roman" pitchFamily="18" charset="0"/>
                      <a:cs typeface="Times New Roman" pitchFamily="18" charset="0"/>
                    </a:endParaRPr>
                  </a:p>
                </p:txBody>
              </p:sp>
              <p:sp>
                <p:nvSpPr>
                  <p:cNvPr id="14" name="矩形 13"/>
                  <p:cNvSpPr/>
                  <p:nvPr/>
                </p:nvSpPr>
                <p:spPr>
                  <a:xfrm>
                    <a:off x="9818605" y="1121846"/>
                    <a:ext cx="574790" cy="323165"/>
                  </a:xfrm>
                  <a:prstGeom prst="rect">
                    <a:avLst/>
                  </a:prstGeom>
                  <a:ln w="6350">
                    <a:solidFill>
                      <a:schemeClr val="accent2"/>
                    </a:solidFill>
                  </a:ln>
                </p:spPr>
                <p:txBody>
                  <a:bodyPr wrap="square">
                    <a:spAutoFit/>
                  </a:bodyPr>
                  <a:lstStyle/>
                  <a:p>
                    <a:pPr algn="ctr">
                      <a:lnSpc>
                        <a:spcPct val="150000"/>
                      </a:lnSpc>
                    </a:pPr>
                    <a:r>
                      <a:rPr lang="zh-CN" altLang="en-US" sz="1000" dirty="0">
                        <a:latin typeface="Times New Roman" pitchFamily="18" charset="0"/>
                        <a:cs typeface="Times New Roman" pitchFamily="18" charset="0"/>
                      </a:rPr>
                      <a:t>研究 </a:t>
                    </a:r>
                    <a:r>
                      <a:rPr lang="en-US" altLang="zh-CN" sz="1000" dirty="0">
                        <a:latin typeface="Times New Roman" pitchFamily="18" charset="0"/>
                        <a:cs typeface="Times New Roman" pitchFamily="18" charset="0"/>
                      </a:rPr>
                      <a:t>5</a:t>
                    </a:r>
                    <a:endParaRPr lang="en-US" altLang="zh-CN" sz="1000" dirty="0">
                      <a:solidFill>
                        <a:srgbClr val="000000"/>
                      </a:solidFill>
                      <a:latin typeface="Times New Roman" pitchFamily="18" charset="0"/>
                      <a:cs typeface="Times New Roman" pitchFamily="18" charset="0"/>
                    </a:endParaRPr>
                  </a:p>
                </p:txBody>
              </p:sp>
              <p:sp>
                <p:nvSpPr>
                  <p:cNvPr id="15" name="矩形 14"/>
                  <p:cNvSpPr/>
                  <p:nvPr/>
                </p:nvSpPr>
                <p:spPr>
                  <a:xfrm>
                    <a:off x="7256410" y="1703909"/>
                    <a:ext cx="574790" cy="323165"/>
                  </a:xfrm>
                  <a:prstGeom prst="rect">
                    <a:avLst/>
                  </a:prstGeom>
                  <a:ln w="6350">
                    <a:solidFill>
                      <a:schemeClr val="accent2"/>
                    </a:solidFill>
                  </a:ln>
                </p:spPr>
                <p:txBody>
                  <a:bodyPr wrap="square">
                    <a:spAutoFit/>
                  </a:bodyPr>
                  <a:lstStyle/>
                  <a:p>
                    <a:pPr algn="ctr">
                      <a:lnSpc>
                        <a:spcPct val="150000"/>
                      </a:lnSpc>
                    </a:pPr>
                    <a:r>
                      <a:rPr lang="zh-CN" altLang="en-US" sz="1000" dirty="0">
                        <a:latin typeface="Times New Roman" pitchFamily="18" charset="0"/>
                        <a:cs typeface="Times New Roman" pitchFamily="18" charset="0"/>
                      </a:rPr>
                      <a:t>結果 </a:t>
                    </a:r>
                    <a:r>
                      <a:rPr lang="en-US" altLang="zh-CN" sz="1000" dirty="0">
                        <a:latin typeface="Times New Roman" pitchFamily="18" charset="0"/>
                        <a:cs typeface="Times New Roman" pitchFamily="18" charset="0"/>
                      </a:rPr>
                      <a:t>1</a:t>
                    </a:r>
                  </a:p>
                </p:txBody>
              </p:sp>
              <p:sp>
                <p:nvSpPr>
                  <p:cNvPr id="16" name="矩形 15"/>
                  <p:cNvSpPr/>
                  <p:nvPr/>
                </p:nvSpPr>
                <p:spPr>
                  <a:xfrm>
                    <a:off x="7982069" y="1703909"/>
                    <a:ext cx="574790" cy="323165"/>
                  </a:xfrm>
                  <a:prstGeom prst="rect">
                    <a:avLst/>
                  </a:prstGeom>
                  <a:ln w="6350">
                    <a:solidFill>
                      <a:schemeClr val="accent2"/>
                    </a:solidFill>
                  </a:ln>
                </p:spPr>
                <p:txBody>
                  <a:bodyPr wrap="square">
                    <a:spAutoFit/>
                  </a:bodyPr>
                  <a:lstStyle/>
                  <a:p>
                    <a:pPr algn="ctr">
                      <a:lnSpc>
                        <a:spcPct val="150000"/>
                      </a:lnSpc>
                    </a:pPr>
                    <a:r>
                      <a:rPr lang="zh-CN" altLang="en-US" sz="1000" dirty="0">
                        <a:latin typeface="Times New Roman" pitchFamily="18" charset="0"/>
                        <a:cs typeface="Times New Roman" pitchFamily="18" charset="0"/>
                      </a:rPr>
                      <a:t>結果 </a:t>
                    </a:r>
                    <a:r>
                      <a:rPr lang="en-US" altLang="zh-CN" sz="1000" dirty="0">
                        <a:latin typeface="Times New Roman" pitchFamily="18" charset="0"/>
                        <a:cs typeface="Times New Roman" pitchFamily="18" charset="0"/>
                      </a:rPr>
                      <a:t>2</a:t>
                    </a:r>
                  </a:p>
                </p:txBody>
              </p:sp>
              <p:sp>
                <p:nvSpPr>
                  <p:cNvPr id="17" name="矩形 16"/>
                  <p:cNvSpPr/>
                  <p:nvPr/>
                </p:nvSpPr>
                <p:spPr>
                  <a:xfrm>
                    <a:off x="8718186" y="1703908"/>
                    <a:ext cx="574790" cy="323165"/>
                  </a:xfrm>
                  <a:prstGeom prst="rect">
                    <a:avLst/>
                  </a:prstGeom>
                  <a:ln w="6350">
                    <a:solidFill>
                      <a:schemeClr val="accent2"/>
                    </a:solidFill>
                  </a:ln>
                </p:spPr>
                <p:txBody>
                  <a:bodyPr wrap="square">
                    <a:spAutoFit/>
                  </a:bodyPr>
                  <a:lstStyle/>
                  <a:p>
                    <a:pPr algn="ctr">
                      <a:lnSpc>
                        <a:spcPct val="150000"/>
                      </a:lnSpc>
                    </a:pPr>
                    <a:r>
                      <a:rPr lang="zh-CN" altLang="en-US" sz="1000" dirty="0">
                        <a:latin typeface="Times New Roman" pitchFamily="18" charset="0"/>
                        <a:cs typeface="Times New Roman" pitchFamily="18" charset="0"/>
                      </a:rPr>
                      <a:t>結果 </a:t>
                    </a:r>
                    <a:r>
                      <a:rPr lang="en-US" altLang="zh-CN" sz="1000" dirty="0">
                        <a:latin typeface="Times New Roman" pitchFamily="18" charset="0"/>
                        <a:cs typeface="Times New Roman" pitchFamily="18" charset="0"/>
                      </a:rPr>
                      <a:t>3</a:t>
                    </a:r>
                  </a:p>
                </p:txBody>
              </p:sp>
              <p:sp>
                <p:nvSpPr>
                  <p:cNvPr id="18" name="矩形 17"/>
                  <p:cNvSpPr/>
                  <p:nvPr/>
                </p:nvSpPr>
                <p:spPr>
                  <a:xfrm>
                    <a:off x="9443072" y="1703908"/>
                    <a:ext cx="574790" cy="323165"/>
                  </a:xfrm>
                  <a:prstGeom prst="rect">
                    <a:avLst/>
                  </a:prstGeom>
                  <a:ln w="6350">
                    <a:solidFill>
                      <a:schemeClr val="accent2"/>
                    </a:solidFill>
                  </a:ln>
                </p:spPr>
                <p:txBody>
                  <a:bodyPr wrap="square">
                    <a:spAutoFit/>
                  </a:bodyPr>
                  <a:lstStyle/>
                  <a:p>
                    <a:pPr algn="ctr">
                      <a:lnSpc>
                        <a:spcPct val="150000"/>
                      </a:lnSpc>
                    </a:pPr>
                    <a:r>
                      <a:rPr lang="zh-CN" altLang="en-US" sz="1000" dirty="0">
                        <a:latin typeface="Times New Roman" pitchFamily="18" charset="0"/>
                        <a:cs typeface="Times New Roman" pitchFamily="18" charset="0"/>
                      </a:rPr>
                      <a:t>結果 </a:t>
                    </a:r>
                    <a:r>
                      <a:rPr lang="en-US" altLang="zh-CN" sz="1000" dirty="0">
                        <a:latin typeface="Times New Roman" pitchFamily="18" charset="0"/>
                        <a:cs typeface="Times New Roman" pitchFamily="18" charset="0"/>
                      </a:rPr>
                      <a:t>4</a:t>
                    </a:r>
                  </a:p>
                </p:txBody>
              </p:sp>
              <p:sp>
                <p:nvSpPr>
                  <p:cNvPr id="19" name="矩形 18"/>
                  <p:cNvSpPr/>
                  <p:nvPr/>
                </p:nvSpPr>
                <p:spPr>
                  <a:xfrm>
                    <a:off x="7525740" y="2032052"/>
                    <a:ext cx="761098" cy="300082"/>
                  </a:xfrm>
                  <a:prstGeom prst="rect">
                    <a:avLst/>
                  </a:prstGeom>
                  <a:ln w="6350">
                    <a:noFill/>
                  </a:ln>
                </p:spPr>
                <p:txBody>
                  <a:bodyPr wrap="square">
                    <a:spAutoFit/>
                  </a:bodyPr>
                  <a:lstStyle/>
                  <a:p>
                    <a:pPr algn="ctr">
                      <a:lnSpc>
                        <a:spcPct val="150000"/>
                      </a:lnSpc>
                    </a:pPr>
                    <a:r>
                      <a:rPr lang="zh-CN" altLang="en-US" sz="900" dirty="0">
                        <a:latin typeface="Times New Roman" pitchFamily="18" charset="0"/>
                        <a:cs typeface="Times New Roman" pitchFamily="18" charset="0"/>
                      </a:rPr>
                      <a:t>重要結果</a:t>
                    </a:r>
                    <a:endParaRPr lang="en-US" altLang="zh-CN" sz="900" dirty="0">
                      <a:latin typeface="Times New Roman" pitchFamily="18" charset="0"/>
                      <a:cs typeface="Times New Roman" pitchFamily="18" charset="0"/>
                    </a:endParaRPr>
                  </a:p>
                </p:txBody>
              </p:sp>
              <p:sp>
                <p:nvSpPr>
                  <p:cNvPr id="20" name="矩形 19"/>
                  <p:cNvSpPr/>
                  <p:nvPr/>
                </p:nvSpPr>
                <p:spPr>
                  <a:xfrm>
                    <a:off x="8984628" y="2032052"/>
                    <a:ext cx="761098" cy="300082"/>
                  </a:xfrm>
                  <a:prstGeom prst="rect">
                    <a:avLst/>
                  </a:prstGeom>
                  <a:ln w="6350">
                    <a:noFill/>
                  </a:ln>
                </p:spPr>
                <p:txBody>
                  <a:bodyPr wrap="square">
                    <a:spAutoFit/>
                  </a:bodyPr>
                  <a:lstStyle/>
                  <a:p>
                    <a:pPr algn="ctr">
                      <a:lnSpc>
                        <a:spcPct val="150000"/>
                      </a:lnSpc>
                    </a:pPr>
                    <a:r>
                      <a:rPr lang="zh-CN" altLang="en-US" sz="900" dirty="0">
                        <a:latin typeface="Times New Roman" pitchFamily="18" charset="0"/>
                        <a:cs typeface="Times New Roman" pitchFamily="18" charset="0"/>
                      </a:rPr>
                      <a:t>關鍵結果</a:t>
                    </a:r>
                    <a:endParaRPr lang="en-US" altLang="zh-CN" sz="900" dirty="0">
                      <a:latin typeface="Times New Roman" pitchFamily="18" charset="0"/>
                      <a:cs typeface="Times New Roman" pitchFamily="18" charset="0"/>
                    </a:endParaRPr>
                  </a:p>
                </p:txBody>
              </p:sp>
              <p:sp>
                <p:nvSpPr>
                  <p:cNvPr id="21" name="矩形 20"/>
                  <p:cNvSpPr/>
                  <p:nvPr/>
                </p:nvSpPr>
                <p:spPr>
                  <a:xfrm>
                    <a:off x="7640720" y="2332134"/>
                    <a:ext cx="1987760" cy="323165"/>
                  </a:xfrm>
                  <a:prstGeom prst="rect">
                    <a:avLst/>
                  </a:prstGeom>
                  <a:ln w="6350">
                    <a:solidFill>
                      <a:schemeClr val="accent2"/>
                    </a:solidFill>
                  </a:ln>
                </p:spPr>
                <p:txBody>
                  <a:bodyPr wrap="square">
                    <a:spAutoFit/>
                  </a:bodyPr>
                  <a:lstStyle/>
                  <a:p>
                    <a:pPr algn="ctr">
                      <a:lnSpc>
                        <a:spcPct val="150000"/>
                      </a:lnSpc>
                    </a:pPr>
                    <a:r>
                      <a:rPr lang="zh-CN" altLang="en-US" sz="1000" dirty="0">
                        <a:latin typeface="Times New Roman" pitchFamily="18" charset="0"/>
                        <a:cs typeface="Times New Roman" pitchFamily="18" charset="0"/>
                      </a:rPr>
                      <a:t>形成對每個結果的效應估計</a:t>
                    </a:r>
                    <a:endParaRPr lang="en-US" altLang="zh-CN" sz="1000" dirty="0">
                      <a:solidFill>
                        <a:srgbClr val="000000"/>
                      </a:solidFill>
                      <a:latin typeface="Times New Roman" pitchFamily="18" charset="0"/>
                      <a:cs typeface="Times New Roman" pitchFamily="18" charset="0"/>
                    </a:endParaRPr>
                  </a:p>
                </p:txBody>
              </p:sp>
              <p:cxnSp>
                <p:nvCxnSpPr>
                  <p:cNvPr id="47" name="直接连接符 46"/>
                  <p:cNvCxnSpPr>
                    <a:stCxn id="6" idx="2"/>
                    <a:endCxn id="7" idx="0"/>
                  </p:cNvCxnSpPr>
                  <p:nvPr/>
                </p:nvCxnSpPr>
                <p:spPr>
                  <a:xfrm flipH="1">
                    <a:off x="7155877" y="867940"/>
                    <a:ext cx="1478723" cy="253908"/>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6" idx="2"/>
                    <a:endCxn id="10" idx="0"/>
                  </p:cNvCxnSpPr>
                  <p:nvPr/>
                </p:nvCxnSpPr>
                <p:spPr>
                  <a:xfrm flipH="1">
                    <a:off x="7888915" y="867940"/>
                    <a:ext cx="745685" cy="253908"/>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6" idx="2"/>
                    <a:endCxn id="11" idx="0"/>
                  </p:cNvCxnSpPr>
                  <p:nvPr/>
                </p:nvCxnSpPr>
                <p:spPr>
                  <a:xfrm flipH="1">
                    <a:off x="8634599" y="867940"/>
                    <a:ext cx="1" cy="253907"/>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6" idx="2"/>
                    <a:endCxn id="13" idx="0"/>
                  </p:cNvCxnSpPr>
                  <p:nvPr/>
                </p:nvCxnSpPr>
                <p:spPr>
                  <a:xfrm>
                    <a:off x="8634600" y="867940"/>
                    <a:ext cx="733424" cy="254562"/>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6" idx="2"/>
                    <a:endCxn id="14" idx="0"/>
                  </p:cNvCxnSpPr>
                  <p:nvPr/>
                </p:nvCxnSpPr>
                <p:spPr>
                  <a:xfrm>
                    <a:off x="8634600" y="867940"/>
                    <a:ext cx="1471400" cy="253906"/>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7" idx="2"/>
                    <a:endCxn id="15" idx="0"/>
                  </p:cNvCxnSpPr>
                  <p:nvPr/>
                </p:nvCxnSpPr>
                <p:spPr>
                  <a:xfrm>
                    <a:off x="7155877" y="1445013"/>
                    <a:ext cx="387928" cy="258896"/>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0560" name="直接连接符 450559"/>
                  <p:cNvCxnSpPr>
                    <a:stCxn id="7" idx="2"/>
                    <a:endCxn id="16" idx="0"/>
                  </p:cNvCxnSpPr>
                  <p:nvPr/>
                </p:nvCxnSpPr>
                <p:spPr>
                  <a:xfrm>
                    <a:off x="7155877" y="1445013"/>
                    <a:ext cx="1113587" cy="258896"/>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0563" name="直接连接符 450562"/>
                  <p:cNvCxnSpPr>
                    <a:stCxn id="10" idx="2"/>
                    <a:endCxn id="15" idx="0"/>
                  </p:cNvCxnSpPr>
                  <p:nvPr/>
                </p:nvCxnSpPr>
                <p:spPr>
                  <a:xfrm flipH="1">
                    <a:off x="7543805" y="1445013"/>
                    <a:ext cx="345110" cy="258896"/>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0565" name="直接连接符 450564"/>
                  <p:cNvCxnSpPr>
                    <a:stCxn id="10" idx="2"/>
                    <a:endCxn id="16" idx="0"/>
                  </p:cNvCxnSpPr>
                  <p:nvPr/>
                </p:nvCxnSpPr>
                <p:spPr>
                  <a:xfrm>
                    <a:off x="7888915" y="1445013"/>
                    <a:ext cx="380549" cy="258896"/>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0567" name="直接连接符 450566"/>
                  <p:cNvCxnSpPr>
                    <a:stCxn id="10" idx="2"/>
                    <a:endCxn id="17" idx="0"/>
                  </p:cNvCxnSpPr>
                  <p:nvPr/>
                </p:nvCxnSpPr>
                <p:spPr>
                  <a:xfrm>
                    <a:off x="7888915" y="1445013"/>
                    <a:ext cx="1116666" cy="258895"/>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0569" name="直接连接符 450568"/>
                  <p:cNvCxnSpPr>
                    <a:stCxn id="11" idx="2"/>
                    <a:endCxn id="16" idx="0"/>
                  </p:cNvCxnSpPr>
                  <p:nvPr/>
                </p:nvCxnSpPr>
                <p:spPr>
                  <a:xfrm flipH="1">
                    <a:off x="8269464" y="1445012"/>
                    <a:ext cx="365135" cy="258897"/>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0573" name="直接连接符 450572"/>
                  <p:cNvCxnSpPr>
                    <a:stCxn id="11" idx="2"/>
                    <a:endCxn id="17" idx="0"/>
                  </p:cNvCxnSpPr>
                  <p:nvPr/>
                </p:nvCxnSpPr>
                <p:spPr>
                  <a:xfrm>
                    <a:off x="8634599" y="1445012"/>
                    <a:ext cx="370982" cy="258896"/>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0575" name="直接连接符 450574"/>
                  <p:cNvCxnSpPr>
                    <a:stCxn id="11" idx="2"/>
                    <a:endCxn id="18" idx="0"/>
                  </p:cNvCxnSpPr>
                  <p:nvPr/>
                </p:nvCxnSpPr>
                <p:spPr>
                  <a:xfrm>
                    <a:off x="8634599" y="1445012"/>
                    <a:ext cx="1095868" cy="258896"/>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0577" name="直接连接符 450576"/>
                  <p:cNvCxnSpPr>
                    <a:stCxn id="13" idx="2"/>
                    <a:endCxn id="17" idx="0"/>
                  </p:cNvCxnSpPr>
                  <p:nvPr/>
                </p:nvCxnSpPr>
                <p:spPr>
                  <a:xfrm flipH="1">
                    <a:off x="9005581" y="1445667"/>
                    <a:ext cx="362443" cy="258241"/>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0579" name="直接连接符 450578"/>
                  <p:cNvCxnSpPr>
                    <a:stCxn id="13" idx="2"/>
                    <a:endCxn id="18" idx="0"/>
                  </p:cNvCxnSpPr>
                  <p:nvPr/>
                </p:nvCxnSpPr>
                <p:spPr>
                  <a:xfrm>
                    <a:off x="9368024" y="1445667"/>
                    <a:ext cx="362443" cy="258241"/>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0581" name="直接连接符 450580"/>
                  <p:cNvCxnSpPr>
                    <a:stCxn id="14" idx="2"/>
                    <a:endCxn id="18" idx="0"/>
                  </p:cNvCxnSpPr>
                  <p:nvPr/>
                </p:nvCxnSpPr>
                <p:spPr>
                  <a:xfrm flipH="1">
                    <a:off x="9730467" y="1445011"/>
                    <a:ext cx="375533" cy="258897"/>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50582" name="下箭头 450581"/>
                <p:cNvSpPr/>
                <p:nvPr/>
              </p:nvSpPr>
              <p:spPr>
                <a:xfrm>
                  <a:off x="8576575" y="2681060"/>
                  <a:ext cx="110698" cy="201234"/>
                </a:xfrm>
                <a:prstGeom prst="downArrow">
                  <a:avLst/>
                </a:prstGeom>
                <a:no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下箭头 86"/>
                <p:cNvSpPr/>
                <p:nvPr/>
              </p:nvSpPr>
              <p:spPr>
                <a:xfrm>
                  <a:off x="8579787" y="4498709"/>
                  <a:ext cx="110698" cy="201234"/>
                </a:xfrm>
                <a:prstGeom prst="downArrow">
                  <a:avLst/>
                </a:prstGeom>
                <a:no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下箭头 87"/>
                <p:cNvSpPr/>
                <p:nvPr/>
              </p:nvSpPr>
              <p:spPr>
                <a:xfrm>
                  <a:off x="8577420" y="5065429"/>
                  <a:ext cx="110698" cy="201234"/>
                </a:xfrm>
                <a:prstGeom prst="downArrow">
                  <a:avLst/>
                </a:prstGeom>
                <a:noFill/>
                <a:ln w="63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7291672" y="3911491"/>
                <a:ext cx="3924000" cy="638951"/>
                <a:chOff x="7291672" y="3911491"/>
                <a:chExt cx="3924000" cy="638951"/>
              </a:xfrm>
            </p:grpSpPr>
            <p:cxnSp>
              <p:nvCxnSpPr>
                <p:cNvPr id="5" name="直接连接符 4"/>
                <p:cNvCxnSpPr/>
                <p:nvPr/>
              </p:nvCxnSpPr>
              <p:spPr>
                <a:xfrm>
                  <a:off x="7291672" y="4228105"/>
                  <a:ext cx="3924000" cy="0"/>
                </a:xfrm>
                <a:prstGeom prst="line">
                  <a:avLst/>
                </a:prstGeom>
                <a:ln w="6350">
                  <a:solidFill>
                    <a:srgbClr val="FF00FF"/>
                  </a:solidFill>
                  <a:prstDash val="sysDash"/>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10539876" y="3911491"/>
                  <a:ext cx="675795" cy="311614"/>
                </a:xfrm>
                <a:prstGeom prst="ellipse">
                  <a:avLst/>
                </a:prstGeom>
                <a:noFill/>
                <a:ln w="381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i="1" dirty="0">
                      <a:solidFill>
                        <a:schemeClr val="accent2"/>
                      </a:solidFill>
                      <a:latin typeface="Times New Roman" pitchFamily="18" charset="0"/>
                      <a:cs typeface="Times New Roman" pitchFamily="18" charset="0"/>
                    </a:rPr>
                    <a:t>SR</a:t>
                  </a:r>
                  <a:endParaRPr lang="zh-CN" altLang="en-US" sz="1100" i="1" dirty="0">
                    <a:solidFill>
                      <a:schemeClr val="accent2"/>
                    </a:solidFill>
                    <a:latin typeface="Times New Roman" pitchFamily="18" charset="0"/>
                    <a:cs typeface="Times New Roman" pitchFamily="18" charset="0"/>
                  </a:endParaRPr>
                </a:p>
              </p:txBody>
            </p:sp>
            <p:sp>
              <p:nvSpPr>
                <p:cNvPr id="56" name="椭圆 55"/>
                <p:cNvSpPr/>
                <p:nvPr/>
              </p:nvSpPr>
              <p:spPr>
                <a:xfrm>
                  <a:off x="10539876" y="4238828"/>
                  <a:ext cx="675795" cy="311614"/>
                </a:xfrm>
                <a:prstGeom prst="ellipse">
                  <a:avLst/>
                </a:prstGeom>
                <a:noFill/>
                <a:ln w="381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i="1" dirty="0">
                      <a:solidFill>
                        <a:schemeClr val="accent2"/>
                      </a:solidFill>
                      <a:latin typeface="Times New Roman" pitchFamily="18" charset="0"/>
                      <a:cs typeface="Times New Roman" pitchFamily="18" charset="0"/>
                    </a:rPr>
                    <a:t>CPG</a:t>
                  </a:r>
                  <a:endParaRPr lang="zh-CN" altLang="en-US" sz="1100" i="1" dirty="0">
                    <a:solidFill>
                      <a:schemeClr val="accent2"/>
                    </a:solidFill>
                    <a:latin typeface="Times New Roman" pitchFamily="18" charset="0"/>
                    <a:cs typeface="Times New Roman" pitchFamily="18" charset="0"/>
                  </a:endParaRPr>
                </a:p>
              </p:txBody>
            </p:sp>
          </p:grpSp>
        </p:grpSp>
      </p:grpSp>
    </p:spTree>
    <p:extLst>
      <p:ext uri="{BB962C8B-B14F-4D97-AF65-F5344CB8AC3E}">
        <p14:creationId xmlns:p14="http://schemas.microsoft.com/office/powerpoint/2010/main" val="1108292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5439" y="1140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TW" altLang="en-US" sz="1500" dirty="0">
                <a:ea typeface="楷体_GB2312" pitchFamily="49" charset="-122"/>
              </a:rPr>
              <a:t>臨床證據推薦與質量分級</a:t>
            </a:r>
            <a:endParaRPr lang="zh-CN" altLang="en-US" sz="1500" dirty="0">
              <a:ea typeface="楷体_GB2312" pitchFamily="49" charset="-122"/>
            </a:endParaRPr>
          </a:p>
        </p:txBody>
      </p:sp>
      <p:sp>
        <p:nvSpPr>
          <p:cNvPr id="9" name="矩形 3"/>
          <p:cNvSpPr>
            <a:spLocks noChangeArrowheads="1"/>
          </p:cNvSpPr>
          <p:nvPr/>
        </p:nvSpPr>
        <p:spPr bwMode="auto">
          <a:xfrm>
            <a:off x="9379" y="19092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200" dirty="0"/>
              <a:t>臨床</a:t>
            </a:r>
            <a:r>
              <a:rPr lang="zh-TW" altLang="en-US" sz="1200" dirty="0"/>
              <a:t>證據質量</a:t>
            </a:r>
            <a:r>
              <a:rPr lang="zh-CN" altLang="en-US" sz="1200" dirty="0"/>
              <a:t>與</a:t>
            </a:r>
            <a:r>
              <a:rPr lang="zh-TW" altLang="en-US" sz="1200" dirty="0"/>
              <a:t>推薦強</a:t>
            </a:r>
            <a:r>
              <a:rPr lang="zh-CN" altLang="en-US" sz="1200" dirty="0"/>
              <a:t>度</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en-US" altLang="zh-CN" sz="900" i="1" dirty="0">
                <a:solidFill>
                  <a:srgbClr val="000000"/>
                </a:solidFill>
                <a:latin typeface="Times New Roman" pitchFamily="18" charset="0"/>
                <a:cs typeface="Times New Roman" pitchFamily="18" charset="0"/>
              </a:rPr>
              <a:t>The</a:t>
            </a:r>
            <a:r>
              <a:rPr lang="en-US" altLang="zh-CN" sz="900" dirty="0">
                <a:solidFill>
                  <a:srgbClr val="000000"/>
                </a:solidFill>
                <a:latin typeface="Times New Roman" pitchFamily="18" charset="0"/>
                <a:cs typeface="Times New Roman" pitchFamily="18" charset="0"/>
              </a:rPr>
              <a:t> </a:t>
            </a:r>
            <a:r>
              <a:rPr lang="en-US" altLang="zh-TW" sz="900" i="1" dirty="0">
                <a:solidFill>
                  <a:srgbClr val="000000"/>
                </a:solidFill>
                <a:latin typeface="Times New Roman" pitchFamily="18" charset="0"/>
                <a:cs typeface="Times New Roman" pitchFamily="18" charset="0"/>
              </a:rPr>
              <a:t>Grades of Recommendation</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Assessment</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Development and </a:t>
            </a:r>
            <a:r>
              <a:rPr lang="en-US" altLang="zh-TW" sz="900" i="1" dirty="0" err="1">
                <a:solidFill>
                  <a:srgbClr val="000000"/>
                </a:solidFill>
                <a:latin typeface="Times New Roman" pitchFamily="18" charset="0"/>
                <a:cs typeface="Times New Roman" pitchFamily="18" charset="0"/>
              </a:rPr>
              <a:t>Evaluation</a:t>
            </a:r>
            <a:r>
              <a:rPr lang="en-US" altLang="zh-TW" sz="900" dirty="0" err="1">
                <a:solidFill>
                  <a:srgbClr val="000000"/>
                </a:solidFill>
                <a:latin typeface="Times New Roman" pitchFamily="18" charset="0"/>
                <a:cs typeface="Times New Roman" pitchFamily="18" charset="0"/>
              </a:rPr>
              <a:t>,</a:t>
            </a:r>
            <a:r>
              <a:rPr lang="en-US" altLang="zh-TW" sz="900" i="1" dirty="0" err="1">
                <a:solidFill>
                  <a:srgbClr val="000000"/>
                </a:solidFill>
                <a:latin typeface="Times New Roman" pitchFamily="18" charset="0"/>
                <a:cs typeface="Times New Roman" pitchFamily="18" charset="0"/>
              </a:rPr>
              <a:t>GRADE</a:t>
            </a:r>
            <a:r>
              <a:rPr lang="en-US" altLang="zh-TW"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系統 </a:t>
            </a:r>
            <a:r>
              <a:rPr lang="en-US" altLang="zh-CN" sz="900" dirty="0">
                <a:solidFill>
                  <a:srgbClr val="000000"/>
                </a:solidFill>
                <a:latin typeface="Times New Roman" pitchFamily="18" charset="0"/>
                <a:cs typeface="Times New Roman" pitchFamily="18" charset="0"/>
              </a:rPr>
              <a:t>- </a:t>
            </a:r>
            <a:r>
              <a:rPr lang="zh-TW" altLang="en-US" sz="900" dirty="0">
                <a:solidFill>
                  <a:srgbClr val="000000"/>
                </a:solidFill>
                <a:latin typeface="Times New Roman" pitchFamily="18" charset="0"/>
                <a:cs typeface="Times New Roman" pitchFamily="18" charset="0"/>
              </a:rPr>
              <a:t>定義問題、初步確定重要結局</a:t>
            </a:r>
            <a:r>
              <a:rPr lang="zh-CN" altLang="en-US" sz="900" dirty="0">
                <a:solidFill>
                  <a:srgbClr val="000000"/>
                </a:solidFill>
                <a:latin typeface="Times New Roman" pitchFamily="18" charset="0"/>
                <a:cs typeface="Times New Roman" pitchFamily="18" charset="0"/>
              </a:rPr>
              <a:t>指標</a:t>
            </a:r>
            <a:r>
              <a:rPr lang="en-US" altLang="zh-TW" sz="900"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Outcome</a:t>
            </a:r>
            <a:r>
              <a:rPr lang="en-US" altLang="zh-TW"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grpSp>
        <p:nvGrpSpPr>
          <p:cNvPr id="2" name="组合 1"/>
          <p:cNvGrpSpPr/>
          <p:nvPr/>
        </p:nvGrpSpPr>
        <p:grpSpPr>
          <a:xfrm>
            <a:off x="146540" y="441232"/>
            <a:ext cx="11347468" cy="5502148"/>
            <a:chOff x="146540" y="441232"/>
            <a:chExt cx="11347468" cy="5502148"/>
          </a:xfrm>
        </p:grpSpPr>
        <p:pic>
          <p:nvPicPr>
            <p:cNvPr id="45466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989" y="1867151"/>
              <a:ext cx="10592553" cy="1388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9"/>
            <p:cNvSpPr/>
            <p:nvPr/>
          </p:nvSpPr>
          <p:spPr>
            <a:xfrm>
              <a:off x="146540" y="441232"/>
              <a:ext cx="11347468" cy="1361911"/>
            </a:xfrm>
            <a:prstGeom prst="rect">
              <a:avLst/>
            </a:prstGeom>
          </p:spPr>
          <p:txBody>
            <a:bodyPr wrap="square">
              <a:spAutoFit/>
            </a:bodyPr>
            <a:lstStyle/>
            <a:p>
              <a:pPr>
                <a:lnSpc>
                  <a:spcPct val="150000"/>
                </a:lnSpc>
              </a:pPr>
              <a:r>
                <a:rPr lang="zh-TW" altLang="en-US" sz="1100" dirty="0">
                  <a:solidFill>
                    <a:srgbClr val="000000"/>
                  </a:solidFill>
                  <a:latin typeface="Times New Roman" pitchFamily="18" charset="0"/>
                  <a:cs typeface="Times New Roman" pitchFamily="18" charset="0"/>
                </a:rPr>
                <a:t>        先從定義問題開始，系統評價中一個廣為接受、以構建問題來探討備選管理策略的方法學即</a:t>
              </a:r>
              <a:r>
                <a:rPr lang="en-US" altLang="zh-TW" sz="1100" i="1" dirty="0">
                  <a:solidFill>
                    <a:srgbClr val="000000"/>
                  </a:solidFill>
                  <a:latin typeface="Times New Roman" pitchFamily="18" charset="0"/>
                  <a:cs typeface="Times New Roman" pitchFamily="18" charset="0"/>
                </a:rPr>
                <a:t>PICO</a:t>
              </a:r>
              <a:r>
                <a:rPr lang="zh-TW" altLang="en-US" sz="1100" dirty="0">
                  <a:solidFill>
                    <a:srgbClr val="000000"/>
                  </a:solidFill>
                  <a:latin typeface="Times New Roman" pitchFamily="18" charset="0"/>
                  <a:cs typeface="Times New Roman" pitchFamily="18" charset="0"/>
                </a:rPr>
                <a:t>（病人</a:t>
              </a:r>
              <a:r>
                <a:rPr lang="en-US" altLang="zh-TW"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幹預</a:t>
              </a:r>
              <a:r>
                <a:rPr lang="en-US" altLang="zh-TW"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對照</a:t>
              </a:r>
              <a:r>
                <a:rPr lang="en-US" altLang="zh-TW"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結果）模式，包括詳細說明病人群體、所關注的幹預措施、對照</a:t>
              </a:r>
              <a:r>
                <a:rPr lang="zh-CN" altLang="en-US" sz="1100" dirty="0">
                  <a:solidFill>
                    <a:srgbClr val="000000"/>
                  </a:solidFill>
                  <a:latin typeface="Times New Roman" pitchFamily="18" charset="0"/>
                  <a:cs typeface="Times New Roman" pitchFamily="18" charset="0"/>
                </a:rPr>
                <a:t>以及</a:t>
              </a:r>
              <a:r>
                <a:rPr lang="zh-TW" altLang="en-US" sz="1100" dirty="0">
                  <a:solidFill>
                    <a:srgbClr val="000000"/>
                  </a:solidFill>
                  <a:latin typeface="Times New Roman" pitchFamily="18" charset="0"/>
                  <a:cs typeface="Times New Roman" pitchFamily="18" charset="0"/>
                </a:rPr>
                <a:t>患者的所有重要結局，對於臨床實踐指南，還需將結局進一步分為三類九級</a:t>
              </a:r>
              <a:r>
                <a:rPr lang="zh-CN" altLang="en-US" sz="1100" dirty="0">
                  <a:solidFill>
                    <a:srgbClr val="000000"/>
                  </a:solidFill>
                  <a:latin typeface="Times New Roman" pitchFamily="18" charset="0"/>
                  <a:cs typeface="Times New Roman" pitchFamily="18" charset="0"/>
                </a:rPr>
                <a:t>，既：</a:t>
              </a:r>
              <a:r>
                <a:rPr lang="zh-TW" altLang="en-US" sz="1100" dirty="0">
                  <a:solidFill>
                    <a:srgbClr val="000000"/>
                  </a:solidFill>
                  <a:latin typeface="Times New Roman" pitchFamily="18" charset="0"/>
                  <a:cs typeface="Times New Roman" pitchFamily="18" charset="0"/>
                </a:rPr>
                <a:t>影響決策的關鍵結果</a:t>
              </a:r>
              <a:r>
                <a:rPr lang="en-US" altLang="zh-TW" sz="1100" dirty="0">
                  <a:solidFill>
                    <a:srgbClr val="000000"/>
                  </a:solidFill>
                  <a:latin typeface="Times New Roman" pitchFamily="18" charset="0"/>
                  <a:cs typeface="Times New Roman" pitchFamily="18" charset="0"/>
                </a:rPr>
                <a:t>(7</a:t>
              </a:r>
              <a:r>
                <a:rPr lang="zh-TW" altLang="en-US" sz="1100" dirty="0">
                  <a:solidFill>
                    <a:srgbClr val="000000"/>
                  </a:solidFill>
                  <a:latin typeface="Times New Roman" pitchFamily="18" charset="0"/>
                  <a:cs typeface="Times New Roman" pitchFamily="18" charset="0"/>
                </a:rPr>
                <a:t>、</a:t>
              </a:r>
              <a:r>
                <a:rPr lang="en-US" altLang="zh-TW" sz="1100" dirty="0">
                  <a:solidFill>
                    <a:srgbClr val="000000"/>
                  </a:solidFill>
                  <a:latin typeface="Times New Roman" pitchFamily="18" charset="0"/>
                  <a:cs typeface="Times New Roman" pitchFamily="18" charset="0"/>
                </a:rPr>
                <a:t>8</a:t>
              </a:r>
              <a:r>
                <a:rPr lang="zh-TW" altLang="en-US" sz="1100" dirty="0">
                  <a:solidFill>
                    <a:srgbClr val="000000"/>
                  </a:solidFill>
                  <a:latin typeface="Times New Roman" pitchFamily="18" charset="0"/>
                  <a:cs typeface="Times New Roman" pitchFamily="18" charset="0"/>
                </a:rPr>
                <a:t>、</a:t>
              </a:r>
              <a:r>
                <a:rPr lang="en-US" altLang="zh-TW" sz="1100" dirty="0">
                  <a:solidFill>
                    <a:srgbClr val="000000"/>
                  </a:solidFill>
                  <a:latin typeface="Times New Roman" pitchFamily="18" charset="0"/>
                  <a:cs typeface="Times New Roman" pitchFamily="18" charset="0"/>
                </a:rPr>
                <a:t>9)</a:t>
              </a:r>
              <a:r>
                <a:rPr lang="zh-TW" altLang="en-US" sz="1100" dirty="0">
                  <a:solidFill>
                    <a:srgbClr val="000000"/>
                  </a:solidFill>
                  <a:latin typeface="Times New Roman" pitchFamily="18" charset="0"/>
                  <a:cs typeface="Times New Roman" pitchFamily="18" charset="0"/>
                </a:rPr>
                <a:t>、影響決策的重要而非關鍵結果</a:t>
              </a:r>
              <a:r>
                <a:rPr lang="en-US" altLang="zh-TW"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a:t>
              </a:r>
              <a:r>
                <a:rPr lang="en-US" altLang="zh-TW"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a:t>
              </a:r>
              <a:r>
                <a:rPr lang="en-US" altLang="zh-TW"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、對決策影響不大的結果</a:t>
              </a: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a:t>
              </a: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a:t>
              </a:r>
              <a:r>
                <a:rPr lang="en-US" altLang="zh-TW"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，結果重要性的等級劃分有助於使關注點集中在最重要的結果上，並有助於闡明分歧，例如</a:t>
              </a:r>
              <a:r>
                <a:rPr lang="en-US" altLang="zh-TW" sz="1100" i="1" dirty="0">
                  <a:solidFill>
                    <a:srgbClr val="000000"/>
                  </a:solidFill>
                  <a:latin typeface="Times New Roman" pitchFamily="18" charset="0"/>
                  <a:cs typeface="Times New Roman" pitchFamily="18" charset="0"/>
                </a:rPr>
                <a:t>GRADE</a:t>
              </a:r>
              <a:r>
                <a:rPr lang="zh-TW" altLang="en-US" sz="1100" dirty="0">
                  <a:solidFill>
                    <a:srgbClr val="000000"/>
                  </a:solidFill>
                  <a:latin typeface="Times New Roman" pitchFamily="18" charset="0"/>
                  <a:cs typeface="Times New Roman" pitchFamily="18" charset="0"/>
                </a:rPr>
                <a:t>指南委員會確定：</a:t>
              </a:r>
              <a:r>
                <a:rPr lang="zh-CN" altLang="en-US" sz="1100" dirty="0">
                  <a:solidFill>
                    <a:srgbClr val="000000"/>
                  </a:solidFill>
                  <a:latin typeface="Times New Roman" pitchFamily="18" charset="0"/>
                  <a:cs typeface="Times New Roman" pitchFamily="18" charset="0"/>
                </a:rPr>
                <a:t>如某一</a:t>
              </a:r>
              <a:r>
                <a:rPr lang="zh-TW" altLang="en-US" sz="1100" dirty="0">
                  <a:solidFill>
                    <a:srgbClr val="000000"/>
                  </a:solidFill>
                  <a:latin typeface="Times New Roman" pitchFamily="18" charset="0"/>
                  <a:cs typeface="Times New Roman" pitchFamily="18" charset="0"/>
                </a:rPr>
                <a:t>高品質證據支持除某一結局之外的所有結局，而支持剩餘那些結局的又僅能得到低品質的證據，如果剩餘的那些結果是影響決策的關鍵結果，則證據總體</a:t>
              </a:r>
              <a:r>
                <a:rPr lang="zh-CN" altLang="en-US" sz="1100" dirty="0">
                  <a:solidFill>
                    <a:srgbClr val="000000"/>
                  </a:solidFill>
                  <a:latin typeface="Times New Roman" pitchFamily="18" charset="0"/>
                  <a:cs typeface="Times New Roman" pitchFamily="18" charset="0"/>
                </a:rPr>
                <a:t>質量</a:t>
              </a:r>
              <a:r>
                <a:rPr lang="zh-TW" altLang="en-US" sz="1100" dirty="0">
                  <a:solidFill>
                    <a:srgbClr val="000000"/>
                  </a:solidFill>
                  <a:latin typeface="Times New Roman" pitchFamily="18" charset="0"/>
                  <a:cs typeface="Times New Roman" pitchFamily="18" charset="0"/>
                </a:rPr>
                <a:t>將被確定為低品質，如果剩餘的那些結果</a:t>
              </a:r>
              <a:r>
                <a:rPr lang="zh-CN" altLang="en-US" sz="1100" dirty="0">
                  <a:solidFill>
                    <a:srgbClr val="000000"/>
                  </a:solidFill>
                  <a:latin typeface="Times New Roman" pitchFamily="18" charset="0"/>
                  <a:cs typeface="Times New Roman" pitchFamily="18" charset="0"/>
                </a:rPr>
                <a:t>是</a:t>
              </a:r>
              <a:r>
                <a:rPr lang="zh-TW" altLang="en-US" sz="1100" dirty="0">
                  <a:solidFill>
                    <a:srgbClr val="000000"/>
                  </a:solidFill>
                  <a:latin typeface="Times New Roman" pitchFamily="18" charset="0"/>
                  <a:cs typeface="Times New Roman" pitchFamily="18" charset="0"/>
                </a:rPr>
                <a:t>影響決策的重要而非關鍵</a:t>
              </a:r>
              <a:r>
                <a:rPr lang="zh-CN" altLang="en-US" sz="1100" dirty="0">
                  <a:solidFill>
                    <a:srgbClr val="000000"/>
                  </a:solidFill>
                  <a:latin typeface="Times New Roman" pitchFamily="18" charset="0"/>
                  <a:cs typeface="Times New Roman" pitchFamily="18" charset="0"/>
                </a:rPr>
                <a:t>結果</a:t>
              </a:r>
              <a:r>
                <a:rPr lang="zh-TW" altLang="en-US" sz="1100" dirty="0">
                  <a:solidFill>
                    <a:srgbClr val="000000"/>
                  </a:solidFill>
                  <a:latin typeface="Times New Roman" pitchFamily="18" charset="0"/>
                  <a:cs typeface="Times New Roman" pitchFamily="18" charset="0"/>
                </a:rPr>
                <a:t>，而高品質證據支持的這一</a:t>
              </a:r>
              <a:r>
                <a:rPr lang="zh-CN" altLang="en-US" sz="1100" dirty="0">
                  <a:solidFill>
                    <a:srgbClr val="000000"/>
                  </a:solidFill>
                  <a:latin typeface="Times New Roman" pitchFamily="18" charset="0"/>
                  <a:cs typeface="Times New Roman" pitchFamily="18" charset="0"/>
                </a:rPr>
                <a:t>結果</a:t>
              </a:r>
              <a:r>
                <a:rPr lang="zh-TW" altLang="en-US" sz="1100" dirty="0">
                  <a:solidFill>
                    <a:srgbClr val="000000"/>
                  </a:solidFill>
                  <a:latin typeface="Times New Roman" pitchFamily="18" charset="0"/>
                  <a:cs typeface="Times New Roman" pitchFamily="18" charset="0"/>
                </a:rPr>
                <a:t>又是影響決策的關鍵結果，則相關推薦的總體證據</a:t>
              </a:r>
              <a:r>
                <a:rPr lang="zh-CN" altLang="en-US" sz="1100" dirty="0">
                  <a:solidFill>
                    <a:srgbClr val="000000"/>
                  </a:solidFill>
                  <a:latin typeface="Times New Roman" pitchFamily="18" charset="0"/>
                  <a:cs typeface="Times New Roman" pitchFamily="18" charset="0"/>
                </a:rPr>
                <a:t>質量評價</a:t>
              </a:r>
              <a:r>
                <a:rPr lang="zh-TW" altLang="en-US" sz="1100" dirty="0">
                  <a:solidFill>
                    <a:srgbClr val="000000"/>
                  </a:solidFill>
                  <a:latin typeface="Times New Roman" pitchFamily="18" charset="0"/>
                  <a:cs typeface="Times New Roman" pitchFamily="18" charset="0"/>
                </a:rPr>
                <a:t>仍</a:t>
              </a:r>
              <a:r>
                <a:rPr lang="zh-CN" altLang="en-US" sz="1100" dirty="0">
                  <a:solidFill>
                    <a:srgbClr val="000000"/>
                  </a:solidFill>
                  <a:latin typeface="Times New Roman" pitchFamily="18" charset="0"/>
                  <a:cs typeface="Times New Roman" pitchFamily="18" charset="0"/>
                </a:rPr>
                <a:t>可</a:t>
              </a:r>
              <a:r>
                <a:rPr lang="zh-TW" altLang="en-US" sz="1100" dirty="0">
                  <a:solidFill>
                    <a:srgbClr val="000000"/>
                  </a:solidFill>
                  <a:latin typeface="Times New Roman" pitchFamily="18" charset="0"/>
                  <a:cs typeface="Times New Roman" pitchFamily="18" charset="0"/>
                </a:rPr>
                <a:t>定為高品質</a:t>
              </a:r>
              <a:r>
                <a:rPr lang="zh-CN" altLang="en-US" sz="1100" dirty="0">
                  <a:solidFill>
                    <a:srgbClr val="000000"/>
                  </a:solidFill>
                  <a:latin typeface="Times New Roman" pitchFamily="18" charset="0"/>
                  <a:cs typeface="Times New Roman" pitchFamily="18" charset="0"/>
                </a:rPr>
                <a:t>，使用</a:t>
              </a:r>
              <a:r>
                <a:rPr lang="zh-TW" altLang="en-US" sz="1100" dirty="0">
                  <a:solidFill>
                    <a:srgbClr val="000000"/>
                  </a:solidFill>
                  <a:latin typeface="Times New Roman" pitchFamily="18" charset="0"/>
                  <a:cs typeface="Times New Roman" pitchFamily="18" charset="0"/>
                </a:rPr>
                <a:t>用</a:t>
              </a:r>
              <a:r>
                <a:rPr lang="en-US" altLang="zh-TW" sz="1100" i="1" dirty="0">
                  <a:solidFill>
                    <a:srgbClr val="000000"/>
                  </a:solidFill>
                  <a:latin typeface="Times New Roman" pitchFamily="18" charset="0"/>
                  <a:cs typeface="Times New Roman" pitchFamily="18" charset="0"/>
                </a:rPr>
                <a:t>GRADE</a:t>
              </a:r>
              <a:r>
                <a:rPr lang="zh-CN" altLang="en-US" sz="1100" dirty="0">
                  <a:solidFill>
                    <a:srgbClr val="000000"/>
                  </a:solidFill>
                  <a:latin typeface="Times New Roman" pitchFamily="18" charset="0"/>
                  <a:cs typeface="Times New Roman" pitchFamily="18" charset="0"/>
                </a:rPr>
                <a:t>系統</a:t>
              </a:r>
              <a:r>
                <a:rPr lang="zh-TW" altLang="en-US" sz="1100" dirty="0">
                  <a:solidFill>
                    <a:srgbClr val="000000"/>
                  </a:solidFill>
                  <a:latin typeface="Times New Roman" pitchFamily="18" charset="0"/>
                  <a:cs typeface="Times New Roman" pitchFamily="18" charset="0"/>
                </a:rPr>
                <a:t>考慮結果的重要性</a:t>
              </a:r>
              <a:r>
                <a:rPr lang="zh-CN" altLang="en-US" sz="1100" dirty="0">
                  <a:solidFill>
                    <a:srgbClr val="000000"/>
                  </a:solidFill>
                  <a:latin typeface="Times New Roman" pitchFamily="18" charset="0"/>
                  <a:cs typeface="Times New Roman" pitchFamily="18" charset="0"/>
                </a:rPr>
                <a:t>時通常可以歸納為</a:t>
              </a:r>
              <a:r>
                <a:rPr lang="zh-TW" altLang="en-US" sz="1100" dirty="0">
                  <a:solidFill>
                    <a:srgbClr val="000000"/>
                  </a:solidFill>
                  <a:latin typeface="Times New Roman" pitchFamily="18" charset="0"/>
                  <a:cs typeface="Times New Roman" pitchFamily="18" charset="0"/>
                </a:rPr>
                <a:t>三個步驟</a:t>
              </a:r>
              <a:r>
                <a:rPr lang="zh-CN" altLang="en-US" sz="1100" dirty="0">
                  <a:solidFill>
                    <a:srgbClr val="000000"/>
                  </a:solidFill>
                  <a:latin typeface="Times New Roman" pitchFamily="18" charset="0"/>
                  <a:cs typeface="Times New Roman" pitchFamily="18" charset="0"/>
                </a:rPr>
                <a:t>：</a:t>
              </a:r>
              <a:endParaRPr lang="zh-TW" altLang="en-US" sz="1100" dirty="0">
                <a:latin typeface="Times New Roman" pitchFamily="18" charset="0"/>
                <a:cs typeface="Times New Roman" pitchFamily="18" charset="0"/>
              </a:endParaRPr>
            </a:p>
          </p:txBody>
        </p:sp>
        <p:sp>
          <p:nvSpPr>
            <p:cNvPr id="11" name="矩形 10"/>
            <p:cNvSpPr/>
            <p:nvPr/>
          </p:nvSpPr>
          <p:spPr>
            <a:xfrm>
              <a:off x="146540" y="3320141"/>
              <a:ext cx="11347468" cy="1615827"/>
            </a:xfrm>
            <a:prstGeom prst="rect">
              <a:avLst/>
            </a:prstGeom>
          </p:spPr>
          <p:txBody>
            <a:bodyPr wrap="square">
              <a:spAutoFit/>
            </a:bodyPr>
            <a:lstStyle/>
            <a:p>
              <a:pPr>
                <a:lnSpc>
                  <a:spcPct val="150000"/>
                </a:lnSpc>
              </a:pPr>
              <a:r>
                <a:rPr lang="zh-TW" altLang="en-US" sz="1100" dirty="0">
                  <a:solidFill>
                    <a:srgbClr val="000000"/>
                  </a:solidFill>
                  <a:latin typeface="Times New Roman" pitchFamily="18" charset="0"/>
                  <a:cs typeface="Times New Roman" pitchFamily="18" charset="0"/>
                </a:rPr>
                <a:t>        最理想地是針對每一患者重要結局進行證據總結，每對方案的比較都應將所有結局呈現於一個證據概要表裡，但是與某個衛生保健問題相關的所有研究可能無法提供關於每一結果的證據，如前面過程示意圖中所示，第一個研究為第一和第二個結果提供了證據，第二個研究為前三個結果提供了證據，需要注意</a:t>
              </a:r>
              <a:r>
                <a:rPr lang="zh-CN" altLang="en-US" sz="1100" dirty="0">
                  <a:solidFill>
                    <a:srgbClr val="000000"/>
                  </a:solidFill>
                  <a:latin typeface="Times New Roman" pitchFamily="18" charset="0"/>
                  <a:cs typeface="Times New Roman" pitchFamily="18" charset="0"/>
                </a:rPr>
                <a:t>是</a:t>
              </a:r>
              <a:r>
                <a:rPr lang="zh-TW" altLang="en-US" sz="1100" dirty="0">
                  <a:solidFill>
                    <a:srgbClr val="000000"/>
                  </a:solidFill>
                  <a:latin typeface="Times New Roman" pitchFamily="18" charset="0"/>
                  <a:cs typeface="Times New Roman" pitchFamily="18" charset="0"/>
                </a:rPr>
                <a:t>，為某一結果提供證據</a:t>
              </a:r>
              <a:r>
                <a:rPr lang="zh-CN" altLang="en-US" sz="1100" dirty="0">
                  <a:solidFill>
                    <a:srgbClr val="000000"/>
                  </a:solidFill>
                  <a:latin typeface="Times New Roman" pitchFamily="18" charset="0"/>
                  <a:cs typeface="Times New Roman" pitchFamily="18" charset="0"/>
                </a:rPr>
                <a:t>的研究與</a:t>
              </a:r>
              <a:r>
                <a:rPr lang="zh-TW" altLang="en-US" sz="1100" dirty="0">
                  <a:solidFill>
                    <a:srgbClr val="000000"/>
                  </a:solidFill>
                  <a:latin typeface="Times New Roman" pitchFamily="18" charset="0"/>
                  <a:cs typeface="Times New Roman" pitchFamily="18" charset="0"/>
                </a:rPr>
                <a:t>為另一結果提供證據的不同研究間在檢索與納入時可能不會有重疊，例如如</a:t>
              </a:r>
              <a:r>
                <a:rPr lang="en-US" altLang="zh-TW" sz="1100" i="1" dirty="0">
                  <a:solidFill>
                    <a:srgbClr val="000000"/>
                  </a:solidFill>
                  <a:latin typeface="Times New Roman" pitchFamily="18" charset="0"/>
                  <a:cs typeface="Times New Roman" pitchFamily="18" charset="0"/>
                </a:rPr>
                <a:t>RCT</a:t>
              </a:r>
              <a:r>
                <a:rPr lang="zh-TW" altLang="en-US" sz="1100" dirty="0">
                  <a:solidFill>
                    <a:srgbClr val="000000"/>
                  </a:solidFill>
                  <a:latin typeface="Times New Roman" pitchFamily="18" charset="0"/>
                  <a:cs typeface="Times New Roman" pitchFamily="18" charset="0"/>
                </a:rPr>
                <a:t>可能提供</a:t>
              </a:r>
              <a:r>
                <a:rPr lang="zh-CN" altLang="en-US" sz="1100" dirty="0">
                  <a:solidFill>
                    <a:srgbClr val="000000"/>
                  </a:solidFill>
                  <a:latin typeface="Times New Roman" pitchFamily="18" charset="0"/>
                  <a:cs typeface="Times New Roman" pitchFamily="18" charset="0"/>
                </a:rPr>
                <a:t>效應</a:t>
              </a:r>
              <a:r>
                <a:rPr lang="zh-TW" altLang="en-US" sz="1100" dirty="0">
                  <a:solidFill>
                    <a:srgbClr val="000000"/>
                  </a:solidFill>
                  <a:latin typeface="Times New Roman" pitchFamily="18" charset="0"/>
                  <a:cs typeface="Times New Roman" pitchFamily="18" charset="0"/>
                </a:rPr>
                <a:t>方面的證據，而觀察性研究則可能提供罕見</a:t>
              </a:r>
              <a:r>
                <a:rPr lang="zh-CN" altLang="en-US" sz="1100" dirty="0">
                  <a:solidFill>
                    <a:srgbClr val="000000"/>
                  </a:solidFill>
                  <a:latin typeface="Times New Roman" pitchFamily="18" charset="0"/>
                  <a:cs typeface="Times New Roman" pitchFamily="18" charset="0"/>
                </a:rPr>
                <a:t>的</a:t>
              </a:r>
              <a:r>
                <a:rPr lang="zh-TW" altLang="en-US" sz="1100" dirty="0">
                  <a:solidFill>
                    <a:srgbClr val="000000"/>
                  </a:solidFill>
                  <a:latin typeface="Times New Roman" pitchFamily="18" charset="0"/>
                  <a:cs typeface="Times New Roman" pitchFamily="18" charset="0"/>
                </a:rPr>
                <a:t>、嚴重不良反應方面的證據，由於大多數已有系統評價未能充分探討所有相關結果（如很多僅限於</a:t>
              </a:r>
              <a:r>
                <a:rPr lang="en-US" altLang="zh-TW" sz="1100" i="1" dirty="0">
                  <a:solidFill>
                    <a:srgbClr val="000000"/>
                  </a:solidFill>
                  <a:latin typeface="Times New Roman" pitchFamily="18" charset="0"/>
                  <a:cs typeface="Times New Roman" pitchFamily="18" charset="0"/>
                </a:rPr>
                <a:t>RCT</a:t>
              </a:r>
              <a:r>
                <a:rPr lang="zh-TW" altLang="en-US" sz="1100" dirty="0">
                  <a:solidFill>
                    <a:srgbClr val="000000"/>
                  </a:solidFill>
                  <a:latin typeface="Times New Roman" pitchFamily="18" charset="0"/>
                  <a:cs typeface="Times New Roman" pitchFamily="18" charset="0"/>
                </a:rPr>
                <a:t>），</a:t>
              </a:r>
              <a:r>
                <a:rPr lang="en-US" altLang="zh-TW" sz="1100" i="1" dirty="0">
                  <a:solidFill>
                    <a:srgbClr val="000000"/>
                  </a:solidFill>
                  <a:latin typeface="Times New Roman" pitchFamily="18" charset="0"/>
                  <a:cs typeface="Times New Roman" pitchFamily="18" charset="0"/>
                </a:rPr>
                <a:t>GRADE</a:t>
              </a:r>
              <a:r>
                <a:rPr lang="zh-TW" altLang="en-US" sz="1100" dirty="0">
                  <a:solidFill>
                    <a:srgbClr val="000000"/>
                  </a:solidFill>
                  <a:latin typeface="Times New Roman" pitchFamily="18" charset="0"/>
                  <a:cs typeface="Times New Roman" pitchFamily="18" charset="0"/>
                </a:rPr>
                <a:t>過程</a:t>
              </a:r>
              <a:r>
                <a:rPr lang="zh-CN" altLang="en-US" sz="1100" dirty="0">
                  <a:solidFill>
                    <a:srgbClr val="000000"/>
                  </a:solidFill>
                  <a:latin typeface="Times New Roman" pitchFamily="18" charset="0"/>
                  <a:cs typeface="Times New Roman" pitchFamily="18" charset="0"/>
                </a:rPr>
                <a:t>分級</a:t>
              </a:r>
              <a:r>
                <a:rPr lang="zh-TW" altLang="en-US" sz="1100" dirty="0">
                  <a:solidFill>
                    <a:srgbClr val="000000"/>
                  </a:solidFill>
                  <a:latin typeface="Times New Roman" pitchFamily="18" charset="0"/>
                  <a:cs typeface="Times New Roman" pitchFamily="18" charset="0"/>
                </a:rPr>
                <a:t>可能需要基於不止一個系統評價，同時一個系統評價也可能需要不止一個結果總結表，因為系統評價往往不止於著眼一對比較，有時可能需在兩個完全不同的人群間評估某一干預，或評估不止一種幹預的效果，如一個流感疫苗的系統評價，它可能在不同人群中評價預防接種效果（如社區居民和機構養老的老年患者），或評價不同種類疫苗的</a:t>
              </a:r>
              <a:r>
                <a:rPr lang="zh-CN" altLang="en-US" sz="1100" dirty="0">
                  <a:solidFill>
                    <a:srgbClr val="000000"/>
                  </a:solidFill>
                  <a:latin typeface="Times New Roman" pitchFamily="18" charset="0"/>
                  <a:cs typeface="Times New Roman" pitchFamily="18" charset="0"/>
                </a:rPr>
                <a:t>效用等</a:t>
              </a:r>
              <a:r>
                <a:rPr lang="zh-TW" altLang="en-US" sz="1100" dirty="0">
                  <a:solidFill>
                    <a:srgbClr val="000000"/>
                  </a:solidFill>
                  <a:latin typeface="Times New Roman" pitchFamily="18" charset="0"/>
                  <a:cs typeface="Times New Roman" pitchFamily="18" charset="0"/>
                </a:rPr>
                <a:t>，理想的狀況</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系統評價應將對某一相關問題的所有重要結果進行廣泛的證據總結；</a:t>
              </a:r>
              <a:endParaRPr lang="zh-TW" altLang="en-US" sz="1100" dirty="0">
                <a:latin typeface="Times New Roman" pitchFamily="18" charset="0"/>
                <a:cs typeface="Times New Roman" pitchFamily="18" charset="0"/>
              </a:endParaRPr>
            </a:p>
          </p:txBody>
        </p:sp>
        <p:sp>
          <p:nvSpPr>
            <p:cNvPr id="15" name="矩形 14"/>
            <p:cNvSpPr/>
            <p:nvPr/>
          </p:nvSpPr>
          <p:spPr>
            <a:xfrm>
              <a:off x="146540" y="4835384"/>
              <a:ext cx="11347468" cy="1107996"/>
            </a:xfrm>
            <a:prstGeom prst="rect">
              <a:avLst/>
            </a:prstGeom>
          </p:spPr>
          <p:txBody>
            <a:bodyPr wrap="square">
              <a:spAutoFit/>
            </a:bodyPr>
            <a:lstStyle/>
            <a:p>
              <a:pPr>
                <a:lnSpc>
                  <a:spcPct val="150000"/>
                </a:lnSpc>
              </a:pPr>
              <a:r>
                <a:rPr lang="zh-TW" altLang="en-US" sz="1100" dirty="0">
                  <a:solidFill>
                    <a:srgbClr val="000000"/>
                  </a:solidFill>
                  <a:latin typeface="Times New Roman" pitchFamily="18" charset="0"/>
                  <a:cs typeface="Times New Roman" pitchFamily="18" charset="0"/>
                </a:rPr>
                <a:t>        指南制定者在收集證據前應先詳細說明各結局的重要性，同樣地，證據總結完成時也需要詳細說明</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證實或修改該評價，考慮到替代結局的</a:t>
              </a:r>
              <a:r>
                <a:rPr lang="zh-CN" altLang="en-US" sz="1100" dirty="0">
                  <a:solidFill>
                    <a:srgbClr val="000000"/>
                  </a:solidFill>
                  <a:latin typeface="Times New Roman" pitchFamily="18" charset="0"/>
                  <a:cs typeface="Times New Roman" pitchFamily="18" charset="0"/>
                </a:rPr>
                <a:t>間接性</a:t>
              </a:r>
              <a:r>
                <a:rPr lang="zh-TW" altLang="en-US" sz="1100" dirty="0">
                  <a:solidFill>
                    <a:srgbClr val="000000"/>
                  </a:solidFill>
                  <a:latin typeface="Times New Roman" pitchFamily="18" charset="0"/>
                  <a:cs typeface="Times New Roman" pitchFamily="18" charset="0"/>
                </a:rPr>
                <a:t>，對採用替代指標描述且對患者很重要的結局，作者應評估其重要性並降低這種間接結果的證據</a:t>
              </a:r>
              <a:r>
                <a:rPr lang="zh-CN" altLang="en-US" sz="1100" dirty="0">
                  <a:solidFill>
                    <a:srgbClr val="000000"/>
                  </a:solidFill>
                  <a:latin typeface="Times New Roman" pitchFamily="18" charset="0"/>
                  <a:cs typeface="Times New Roman" pitchFamily="18" charset="0"/>
                </a:rPr>
                <a:t>質量</a:t>
              </a:r>
              <a:r>
                <a:rPr lang="zh-TW" altLang="en-US" sz="1100" dirty="0">
                  <a:solidFill>
                    <a:srgbClr val="000000"/>
                  </a:solidFill>
                  <a:latin typeface="Times New Roman" pitchFamily="18" charset="0"/>
                  <a:cs typeface="Times New Roman" pitchFamily="18" charset="0"/>
                </a:rPr>
                <a:t>等級</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例如</a:t>
              </a:r>
              <a:r>
                <a:rPr lang="en-US" altLang="zh-TW" sz="1100" i="1" dirty="0">
                  <a:solidFill>
                    <a:srgbClr val="000000"/>
                  </a:solidFill>
                  <a:latin typeface="Times New Roman" pitchFamily="18" charset="0"/>
                  <a:cs typeface="Times New Roman" pitchFamily="18" charset="0"/>
                </a:rPr>
                <a:t>GRADE</a:t>
              </a:r>
              <a:r>
                <a:rPr lang="zh-TW" altLang="en-US" sz="1100" dirty="0">
                  <a:solidFill>
                    <a:srgbClr val="000000"/>
                  </a:solidFill>
                  <a:latin typeface="Times New Roman" pitchFamily="18" charset="0"/>
                  <a:cs typeface="Times New Roman" pitchFamily="18" charset="0"/>
                </a:rPr>
                <a:t>指南例子</a:t>
              </a:r>
              <a:r>
                <a:rPr lang="zh-CN" altLang="en-US" sz="1100" dirty="0">
                  <a:solidFill>
                    <a:srgbClr val="000000"/>
                  </a:solidFill>
                  <a:latin typeface="Times New Roman" pitchFamily="18" charset="0"/>
                  <a:cs typeface="Times New Roman" pitchFamily="18" charset="0"/>
                </a:rPr>
                <a:t>中</a:t>
              </a:r>
              <a:r>
                <a:rPr lang="zh-TW" altLang="en-US" sz="1100" dirty="0">
                  <a:solidFill>
                    <a:srgbClr val="000000"/>
                  </a:solidFill>
                  <a:latin typeface="Times New Roman" pitchFamily="18" charset="0"/>
                  <a:cs typeface="Times New Roman" pitchFamily="18" charset="0"/>
                </a:rPr>
                <a:t>，討論某新製劑用於降低腎衰和高磷酸血症患者磷酸鹽</a:t>
              </a:r>
              <a:r>
                <a:rPr lang="zh-CN" altLang="en-US" sz="1100" dirty="0">
                  <a:solidFill>
                    <a:srgbClr val="000000"/>
                  </a:solidFill>
                  <a:latin typeface="Times New Roman" pitchFamily="18" charset="0"/>
                  <a:cs typeface="Times New Roman" pitchFamily="18" charset="0"/>
                </a:rPr>
                <a:t>濃度</a:t>
              </a:r>
              <a:r>
                <a:rPr lang="zh-TW" altLang="en-US" sz="1100" dirty="0">
                  <a:solidFill>
                    <a:srgbClr val="000000"/>
                  </a:solidFill>
                  <a:latin typeface="Times New Roman" pitchFamily="18" charset="0"/>
                  <a:cs typeface="Times New Roman" pitchFamily="18" charset="0"/>
                </a:rPr>
                <a:t>的療效時會問，該幹預措施的預期作用是什麼？顯而易見的答案是降低血清磷酸鹽含量，但更合理的答案應是降低病死率、減少心肌梗死、骨折及軟組織鈣化所致的疼痛</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但臨床試驗也許只會測量與上述各結果特別相關的替代指標（</a:t>
              </a:r>
              <a:r>
                <a:rPr lang="zh-CN" altLang="en-US" sz="1100" dirty="0">
                  <a:solidFill>
                    <a:srgbClr val="000000"/>
                  </a:solidFill>
                  <a:latin typeface="Times New Roman" pitchFamily="18" charset="0"/>
                  <a:cs typeface="Times New Roman" pitchFamily="18" charset="0"/>
                </a:rPr>
                <a:t>如</a:t>
              </a:r>
              <a:r>
                <a:rPr lang="zh-TW" altLang="en-US" sz="1100" dirty="0">
                  <a:solidFill>
                    <a:srgbClr val="000000"/>
                  </a:solidFill>
                  <a:latin typeface="Times New Roman" pitchFamily="18" charset="0"/>
                  <a:cs typeface="Times New Roman" pitchFamily="18" charset="0"/>
                </a:rPr>
                <a:t>冠狀動脈鈣化、骨密度或組織鈣化的</a:t>
              </a:r>
              <a:r>
                <a:rPr lang="en-US" altLang="zh-TW" sz="1100" i="1" dirty="0">
                  <a:solidFill>
                    <a:srgbClr val="000000"/>
                  </a:solidFill>
                  <a:latin typeface="Times New Roman" pitchFamily="18" charset="0"/>
                  <a:cs typeface="Times New Roman" pitchFamily="18" charset="0"/>
                </a:rPr>
                <a:t>X</a:t>
              </a:r>
              <a:r>
                <a:rPr lang="zh-CN" altLang="en-US" sz="1100" dirty="0">
                  <a:solidFill>
                    <a:srgbClr val="000000"/>
                  </a:solidFill>
                  <a:latin typeface="Times New Roman" pitchFamily="18" charset="0"/>
                  <a:cs typeface="Times New Roman" pitchFamily="18" charset="0"/>
                </a:rPr>
                <a:t>射線</a:t>
              </a:r>
              <a:r>
                <a:rPr lang="zh-TW" altLang="en-US" sz="1100" dirty="0">
                  <a:solidFill>
                    <a:srgbClr val="000000"/>
                  </a:solidFill>
                  <a:latin typeface="Times New Roman" pitchFamily="18" charset="0"/>
                  <a:cs typeface="Times New Roman" pitchFamily="18" charset="0"/>
                </a:rPr>
                <a:t>表現）或關聯性更遠的一般性替代指標（</a:t>
              </a:r>
              <a:r>
                <a:rPr lang="zh-CN" altLang="en-US" sz="1100" dirty="0">
                  <a:solidFill>
                    <a:srgbClr val="000000"/>
                  </a:solidFill>
                  <a:latin typeface="Times New Roman" pitchFamily="18" charset="0"/>
                  <a:cs typeface="Times New Roman" pitchFamily="18" charset="0"/>
                </a:rPr>
                <a:t>如</a:t>
              </a:r>
              <a:r>
                <a:rPr lang="zh-TW" altLang="en-US" sz="1100" dirty="0">
                  <a:solidFill>
                    <a:srgbClr val="000000"/>
                  </a:solidFill>
                  <a:latin typeface="Times New Roman" pitchFamily="18" charset="0"/>
                  <a:cs typeface="Times New Roman" pitchFamily="18" charset="0"/>
                </a:rPr>
                <a:t>鈣磷乘積）</a:t>
              </a:r>
              <a:r>
                <a:rPr lang="zh-CN" altLang="en-US" sz="1100" dirty="0">
                  <a:solidFill>
                    <a:srgbClr val="000000"/>
                  </a:solidFill>
                  <a:latin typeface="Times New Roman" pitchFamily="18" charset="0"/>
                  <a:cs typeface="Times New Roman" pitchFamily="18" charset="0"/>
                </a:rPr>
                <a:t>等，對診斷性臨床研究而言這點尤為重要</a:t>
              </a:r>
              <a:r>
                <a:rPr lang="zh-TW" altLang="en-US" sz="1100" dirty="0">
                  <a:solidFill>
                    <a:srgbClr val="000000"/>
                  </a:solidFill>
                  <a:latin typeface="Times New Roman" pitchFamily="18" charset="0"/>
                  <a:cs typeface="Times New Roman" pitchFamily="18" charset="0"/>
                </a:rPr>
                <a:t>；</a:t>
              </a:r>
              <a:endParaRPr lang="zh-TW" altLang="en-US" sz="1100" dirty="0">
                <a:latin typeface="Times New Roman" pitchFamily="18" charset="0"/>
                <a:cs typeface="Times New Roman" pitchFamily="18" charset="0"/>
              </a:endParaRPr>
            </a:p>
          </p:txBody>
        </p:sp>
      </p:grpSp>
    </p:spTree>
    <p:extLst>
      <p:ext uri="{BB962C8B-B14F-4D97-AF65-F5344CB8AC3E}">
        <p14:creationId xmlns:p14="http://schemas.microsoft.com/office/powerpoint/2010/main" val="493047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32871" y="29695"/>
            <a:ext cx="85248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TW" altLang="en-US" sz="1700" dirty="0">
                <a:ea typeface="楷体_GB2312" pitchFamily="49" charset="-122"/>
              </a:rPr>
              <a:t>臨床證據推薦與質量分級</a:t>
            </a:r>
            <a:endParaRPr lang="zh-CN" altLang="en-US" sz="1700" dirty="0">
              <a:ea typeface="楷体_GB2312" pitchFamily="49" charset="-122"/>
            </a:endParaRPr>
          </a:p>
        </p:txBody>
      </p:sp>
      <p:sp>
        <p:nvSpPr>
          <p:cNvPr id="9" name="矩形 3"/>
          <p:cNvSpPr>
            <a:spLocks noChangeArrowheads="1"/>
          </p:cNvSpPr>
          <p:nvPr/>
        </p:nvSpPr>
        <p:spPr bwMode="auto">
          <a:xfrm>
            <a:off x="55099" y="364658"/>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300" dirty="0"/>
              <a:t>臨床</a:t>
            </a:r>
            <a:r>
              <a:rPr lang="zh-TW" altLang="en-US" sz="1300" dirty="0"/>
              <a:t>證據質量</a:t>
            </a:r>
            <a:r>
              <a:rPr lang="zh-CN" altLang="en-US" sz="1300" dirty="0"/>
              <a:t>與</a:t>
            </a:r>
            <a:r>
              <a:rPr lang="zh-TW" altLang="en-US" sz="1300" dirty="0"/>
              <a:t>推薦強</a:t>
            </a:r>
            <a:r>
              <a:rPr lang="zh-CN" altLang="en-US" sz="1300" dirty="0"/>
              <a:t>度</a:t>
            </a:r>
            <a:r>
              <a:rPr lang="zh-TW" altLang="en-US" sz="1300" dirty="0"/>
              <a:t> </a:t>
            </a:r>
            <a:r>
              <a:rPr lang="zh-CN" altLang="en-US" sz="13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en-US" altLang="zh-CN" sz="900" i="1" dirty="0">
                <a:solidFill>
                  <a:srgbClr val="000000"/>
                </a:solidFill>
                <a:latin typeface="Times New Roman" pitchFamily="18" charset="0"/>
                <a:cs typeface="Times New Roman" pitchFamily="18" charset="0"/>
              </a:rPr>
              <a:t>The</a:t>
            </a:r>
            <a:r>
              <a:rPr lang="en-US" altLang="zh-CN" sz="900" dirty="0">
                <a:solidFill>
                  <a:srgbClr val="000000"/>
                </a:solidFill>
                <a:latin typeface="Times New Roman" pitchFamily="18" charset="0"/>
                <a:cs typeface="Times New Roman" pitchFamily="18" charset="0"/>
              </a:rPr>
              <a:t> </a:t>
            </a:r>
            <a:r>
              <a:rPr lang="en-US" altLang="zh-TW" sz="900" i="1" dirty="0">
                <a:solidFill>
                  <a:srgbClr val="000000"/>
                </a:solidFill>
                <a:latin typeface="Times New Roman" pitchFamily="18" charset="0"/>
                <a:cs typeface="Times New Roman" pitchFamily="18" charset="0"/>
              </a:rPr>
              <a:t>Grades of Recommendation</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Assessment</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Development and </a:t>
            </a:r>
            <a:r>
              <a:rPr lang="en-US" altLang="zh-TW" sz="900" i="1" dirty="0" err="1">
                <a:solidFill>
                  <a:srgbClr val="000000"/>
                </a:solidFill>
                <a:latin typeface="Times New Roman" pitchFamily="18" charset="0"/>
                <a:cs typeface="Times New Roman" pitchFamily="18" charset="0"/>
              </a:rPr>
              <a:t>Evaluation</a:t>
            </a:r>
            <a:r>
              <a:rPr lang="en-US" altLang="zh-TW" sz="900" dirty="0" err="1">
                <a:solidFill>
                  <a:srgbClr val="000000"/>
                </a:solidFill>
                <a:latin typeface="Times New Roman" pitchFamily="18" charset="0"/>
                <a:cs typeface="Times New Roman" pitchFamily="18" charset="0"/>
              </a:rPr>
              <a:t>,</a:t>
            </a:r>
            <a:r>
              <a:rPr lang="en-US" altLang="zh-TW" sz="900" i="1" dirty="0" err="1">
                <a:solidFill>
                  <a:srgbClr val="000000"/>
                </a:solidFill>
                <a:latin typeface="Times New Roman" pitchFamily="18" charset="0"/>
                <a:cs typeface="Times New Roman" pitchFamily="18" charset="0"/>
              </a:rPr>
              <a:t>GRADE</a:t>
            </a:r>
            <a:r>
              <a:rPr lang="en-US" altLang="zh-TW"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系統 </a:t>
            </a:r>
            <a:r>
              <a:rPr lang="en-US" altLang="zh-CN" sz="900" dirty="0">
                <a:solidFill>
                  <a:srgbClr val="000000"/>
                </a:solidFill>
                <a:latin typeface="Times New Roman" pitchFamily="18" charset="0"/>
                <a:cs typeface="Times New Roman" pitchFamily="18" charset="0"/>
              </a:rPr>
              <a:t>- </a:t>
            </a:r>
            <a:r>
              <a:rPr lang="zh-TW" altLang="en-US" sz="900" dirty="0">
                <a:solidFill>
                  <a:srgbClr val="000000"/>
                </a:solidFill>
                <a:latin typeface="Times New Roman" pitchFamily="18" charset="0"/>
                <a:cs typeface="Times New Roman" pitchFamily="18" charset="0"/>
              </a:rPr>
              <a:t>定義問題、初步確定重要結局</a:t>
            </a:r>
            <a:r>
              <a:rPr lang="zh-CN" altLang="en-US" sz="900" dirty="0">
                <a:solidFill>
                  <a:srgbClr val="000000"/>
                </a:solidFill>
                <a:latin typeface="Times New Roman" pitchFamily="18" charset="0"/>
                <a:cs typeface="Times New Roman" pitchFamily="18" charset="0"/>
              </a:rPr>
              <a:t>指標</a:t>
            </a:r>
            <a:r>
              <a:rPr lang="en-US" altLang="zh-TW"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O</a:t>
            </a:r>
            <a:r>
              <a:rPr lang="en-US" altLang="zh-TW" sz="900" i="1" dirty="0">
                <a:solidFill>
                  <a:srgbClr val="000000"/>
                </a:solidFill>
                <a:latin typeface="Times New Roman" pitchFamily="18" charset="0"/>
                <a:cs typeface="Times New Roman" pitchFamily="18" charset="0"/>
              </a:rPr>
              <a:t>utcome</a:t>
            </a:r>
            <a:r>
              <a:rPr lang="en-US" altLang="zh-TW"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grpSp>
        <p:nvGrpSpPr>
          <p:cNvPr id="6" name="组合 5"/>
          <p:cNvGrpSpPr/>
          <p:nvPr/>
        </p:nvGrpSpPr>
        <p:grpSpPr>
          <a:xfrm>
            <a:off x="1654443" y="874478"/>
            <a:ext cx="8339949" cy="4615790"/>
            <a:chOff x="1654443" y="874478"/>
            <a:chExt cx="8339949" cy="4615790"/>
          </a:xfrm>
        </p:grpSpPr>
        <p:grpSp>
          <p:nvGrpSpPr>
            <p:cNvPr id="47" name="组合 46"/>
            <p:cNvGrpSpPr/>
            <p:nvPr/>
          </p:nvGrpSpPr>
          <p:grpSpPr>
            <a:xfrm>
              <a:off x="1718451" y="982820"/>
              <a:ext cx="8275941" cy="4507448"/>
              <a:chOff x="1297827" y="764911"/>
              <a:chExt cx="8275941" cy="4507448"/>
            </a:xfrm>
          </p:grpSpPr>
          <p:sp>
            <p:nvSpPr>
              <p:cNvPr id="11" name="矩形 10"/>
              <p:cNvSpPr/>
              <p:nvPr/>
            </p:nvSpPr>
            <p:spPr>
              <a:xfrm>
                <a:off x="4264742" y="1417705"/>
                <a:ext cx="1918926" cy="323165"/>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9 - </a:t>
                </a:r>
                <a:r>
                  <a:rPr lang="zh-CN" altLang="en-US" sz="1000" dirty="0">
                    <a:solidFill>
                      <a:srgbClr val="000000"/>
                    </a:solidFill>
                    <a:latin typeface="Times New Roman" pitchFamily="18" charset="0"/>
                    <a:cs typeface="Times New Roman" pitchFamily="18" charset="0"/>
                  </a:rPr>
                  <a:t>病死率</a:t>
                </a:r>
                <a:endParaRPr lang="zh-TW" altLang="en-US" sz="1000" dirty="0">
                  <a:latin typeface="Times New Roman" pitchFamily="18" charset="0"/>
                  <a:cs typeface="Times New Roman" pitchFamily="18" charset="0"/>
                </a:endParaRPr>
              </a:p>
            </p:txBody>
          </p:sp>
          <p:sp>
            <p:nvSpPr>
              <p:cNvPr id="12" name="矩形 11"/>
              <p:cNvSpPr/>
              <p:nvPr/>
            </p:nvSpPr>
            <p:spPr>
              <a:xfrm>
                <a:off x="4264742" y="1740870"/>
                <a:ext cx="1918926" cy="323165"/>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8 - </a:t>
                </a:r>
                <a:r>
                  <a:rPr lang="zh-CN" altLang="en-US" sz="1000" dirty="0">
                    <a:solidFill>
                      <a:srgbClr val="000000"/>
                    </a:solidFill>
                    <a:latin typeface="Times New Roman" pitchFamily="18" charset="0"/>
                    <a:cs typeface="Times New Roman" pitchFamily="18" charset="0"/>
                  </a:rPr>
                  <a:t>心肌梗死</a:t>
                </a:r>
                <a:endParaRPr lang="zh-TW" altLang="en-US" sz="1000" dirty="0">
                  <a:latin typeface="Times New Roman" pitchFamily="18" charset="0"/>
                  <a:cs typeface="Times New Roman" pitchFamily="18" charset="0"/>
                </a:endParaRPr>
              </a:p>
            </p:txBody>
          </p:sp>
          <p:sp>
            <p:nvSpPr>
              <p:cNvPr id="13" name="矩形 12"/>
              <p:cNvSpPr/>
              <p:nvPr/>
            </p:nvSpPr>
            <p:spPr>
              <a:xfrm>
                <a:off x="4264742" y="2064035"/>
                <a:ext cx="1918926" cy="323165"/>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7 - </a:t>
                </a:r>
                <a:r>
                  <a:rPr lang="zh-CN" altLang="en-US" sz="1000" dirty="0">
                    <a:solidFill>
                      <a:srgbClr val="000000"/>
                    </a:solidFill>
                    <a:latin typeface="Times New Roman" pitchFamily="18" charset="0"/>
                    <a:cs typeface="Times New Roman" pitchFamily="18" charset="0"/>
                  </a:rPr>
                  <a:t>骨折</a:t>
                </a:r>
                <a:endParaRPr lang="zh-TW" altLang="en-US" sz="1000" dirty="0">
                  <a:latin typeface="Times New Roman" pitchFamily="18" charset="0"/>
                  <a:cs typeface="Times New Roman" pitchFamily="18" charset="0"/>
                </a:endParaRPr>
              </a:p>
            </p:txBody>
          </p:sp>
          <p:sp>
            <p:nvSpPr>
              <p:cNvPr id="14" name="矩形 13"/>
              <p:cNvSpPr/>
              <p:nvPr/>
            </p:nvSpPr>
            <p:spPr>
              <a:xfrm>
                <a:off x="4264742" y="2393369"/>
                <a:ext cx="1918926" cy="323165"/>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6 - </a:t>
                </a:r>
                <a:r>
                  <a:rPr lang="zh-CN" altLang="en-US" sz="1000" dirty="0">
                    <a:solidFill>
                      <a:srgbClr val="000000"/>
                    </a:solidFill>
                    <a:latin typeface="Times New Roman" pitchFamily="18" charset="0"/>
                    <a:cs typeface="Times New Roman" pitchFamily="18" charset="0"/>
                  </a:rPr>
                  <a:t>軟組織鈣化所致疼痛</a:t>
                </a:r>
                <a:endParaRPr lang="zh-TW" altLang="en-US" sz="1000" dirty="0">
                  <a:latin typeface="Times New Roman" pitchFamily="18" charset="0"/>
                  <a:cs typeface="Times New Roman" pitchFamily="18" charset="0"/>
                </a:endParaRPr>
              </a:p>
            </p:txBody>
          </p:sp>
          <p:sp>
            <p:nvSpPr>
              <p:cNvPr id="15" name="矩形 14"/>
              <p:cNvSpPr/>
              <p:nvPr/>
            </p:nvSpPr>
            <p:spPr>
              <a:xfrm>
                <a:off x="4264742" y="2716534"/>
                <a:ext cx="1918926" cy="295530"/>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5 -</a:t>
                </a:r>
                <a:endParaRPr lang="zh-TW" altLang="en-US" sz="1000" dirty="0">
                  <a:latin typeface="Times New Roman" pitchFamily="18" charset="0"/>
                  <a:cs typeface="Times New Roman" pitchFamily="18" charset="0"/>
                </a:endParaRPr>
              </a:p>
            </p:txBody>
          </p:sp>
          <p:sp>
            <p:nvSpPr>
              <p:cNvPr id="16" name="矩形 15"/>
              <p:cNvSpPr/>
              <p:nvPr/>
            </p:nvSpPr>
            <p:spPr>
              <a:xfrm>
                <a:off x="4264742" y="3012064"/>
                <a:ext cx="1918926" cy="323165"/>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4 -</a:t>
                </a:r>
                <a:endParaRPr lang="zh-TW" altLang="en-US" sz="1000" dirty="0">
                  <a:latin typeface="Times New Roman" pitchFamily="18" charset="0"/>
                  <a:cs typeface="Times New Roman" pitchFamily="18" charset="0"/>
                </a:endParaRPr>
              </a:p>
            </p:txBody>
          </p:sp>
          <p:sp>
            <p:nvSpPr>
              <p:cNvPr id="17" name="矩形 16"/>
              <p:cNvSpPr/>
              <p:nvPr/>
            </p:nvSpPr>
            <p:spPr>
              <a:xfrm>
                <a:off x="4264742" y="3335229"/>
                <a:ext cx="1918926" cy="323165"/>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3 -</a:t>
                </a:r>
                <a:endParaRPr lang="zh-TW" altLang="en-US" sz="1000" dirty="0">
                  <a:latin typeface="Times New Roman" pitchFamily="18" charset="0"/>
                  <a:cs typeface="Times New Roman" pitchFamily="18" charset="0"/>
                </a:endParaRPr>
              </a:p>
            </p:txBody>
          </p:sp>
          <p:sp>
            <p:nvSpPr>
              <p:cNvPr id="18" name="矩形 17"/>
              <p:cNvSpPr/>
              <p:nvPr/>
            </p:nvSpPr>
            <p:spPr>
              <a:xfrm>
                <a:off x="4264742" y="3659218"/>
                <a:ext cx="1918926" cy="323165"/>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2 - </a:t>
                </a:r>
                <a:r>
                  <a:rPr lang="zh-CN" altLang="en-US" sz="1000" dirty="0">
                    <a:solidFill>
                      <a:srgbClr val="000000"/>
                    </a:solidFill>
                    <a:latin typeface="Times New Roman" pitchFamily="18" charset="0"/>
                    <a:cs typeface="Times New Roman" pitchFamily="18" charset="0"/>
                  </a:rPr>
                  <a:t>胃腸脹氣</a:t>
                </a:r>
                <a:endParaRPr lang="zh-TW" altLang="en-US" sz="1000" dirty="0">
                  <a:latin typeface="Times New Roman" pitchFamily="18" charset="0"/>
                  <a:cs typeface="Times New Roman" pitchFamily="18" charset="0"/>
                </a:endParaRPr>
              </a:p>
            </p:txBody>
          </p:sp>
          <p:sp>
            <p:nvSpPr>
              <p:cNvPr id="19" name="矩形 18"/>
              <p:cNvSpPr/>
              <p:nvPr/>
            </p:nvSpPr>
            <p:spPr>
              <a:xfrm>
                <a:off x="4264742" y="3982383"/>
                <a:ext cx="1918926" cy="295530"/>
              </a:xfrm>
              <a:prstGeom prst="rect">
                <a:avLst/>
              </a:prstGeom>
            </p:spPr>
            <p:txBody>
              <a:bodyPr wrap="square">
                <a:spAutoFit/>
              </a:bodyPr>
              <a:lstStyle/>
              <a:p>
                <a:pPr>
                  <a:lnSpc>
                    <a:spcPct val="150000"/>
                  </a:lnSpc>
                </a:pPr>
                <a:r>
                  <a:rPr lang="en-US" altLang="zh-CN" sz="1000" dirty="0">
                    <a:solidFill>
                      <a:srgbClr val="000000"/>
                    </a:solidFill>
                    <a:latin typeface="Times New Roman" pitchFamily="18" charset="0"/>
                    <a:cs typeface="Times New Roman" pitchFamily="18" charset="0"/>
                  </a:rPr>
                  <a:t>1 -</a:t>
                </a:r>
                <a:endParaRPr lang="zh-TW" altLang="en-US" sz="1000" dirty="0">
                  <a:latin typeface="Times New Roman" pitchFamily="18" charset="0"/>
                  <a:cs typeface="Times New Roman" pitchFamily="18" charset="0"/>
                </a:endParaRPr>
              </a:p>
            </p:txBody>
          </p:sp>
          <p:sp>
            <p:nvSpPr>
              <p:cNvPr id="20" name="矩形 19"/>
              <p:cNvSpPr/>
              <p:nvPr/>
            </p:nvSpPr>
            <p:spPr>
              <a:xfrm>
                <a:off x="2797821" y="4949194"/>
                <a:ext cx="5160272" cy="323165"/>
              </a:xfrm>
              <a:prstGeom prst="rect">
                <a:avLst/>
              </a:prstGeom>
            </p:spPr>
            <p:txBody>
              <a:bodyPr wrap="square">
                <a:spAutoFit/>
              </a:bodyPr>
              <a:lstStyle/>
              <a:p>
                <a:pPr>
                  <a:lnSpc>
                    <a:spcPct val="150000"/>
                  </a:lnSpc>
                </a:pPr>
                <a:r>
                  <a:rPr lang="en-US" altLang="zh-CN" sz="1000" i="1" dirty="0">
                    <a:solidFill>
                      <a:srgbClr val="000000"/>
                    </a:solidFill>
                    <a:latin typeface="Times New Roman" pitchFamily="18" charset="0"/>
                    <a:cs typeface="Times New Roman" pitchFamily="18" charset="0"/>
                  </a:rPr>
                  <a:t>GRADE </a:t>
                </a:r>
                <a:r>
                  <a:rPr lang="zh-CN" altLang="en-US" sz="1000" dirty="0">
                    <a:solidFill>
                      <a:srgbClr val="000000"/>
                    </a:solidFill>
                    <a:latin typeface="Times New Roman" pitchFamily="18" charset="0"/>
                    <a:cs typeface="Times New Roman" pitchFamily="18" charset="0"/>
                  </a:rPr>
                  <a:t>指南例子：評價降磷酸鹽藥物對腎衰伴高磷酸鹽血癥患者療效的結局重要性等級</a:t>
                </a:r>
                <a:endParaRPr lang="zh-TW" altLang="en-US" sz="1000" dirty="0">
                  <a:latin typeface="Times New Roman" pitchFamily="18" charset="0"/>
                  <a:cs typeface="Times New Roman" pitchFamily="18" charset="0"/>
                </a:endParaRPr>
              </a:p>
            </p:txBody>
          </p:sp>
          <p:sp>
            <p:nvSpPr>
              <p:cNvPr id="21" name="矩形 20"/>
              <p:cNvSpPr/>
              <p:nvPr/>
            </p:nvSpPr>
            <p:spPr>
              <a:xfrm>
                <a:off x="1297827" y="1094539"/>
                <a:ext cx="1005407" cy="323165"/>
              </a:xfrm>
              <a:prstGeom prst="rect">
                <a:avLst/>
              </a:prstGeom>
            </p:spPr>
            <p:txBody>
              <a:bodyPr wrap="square">
                <a:spAutoFit/>
              </a:bodyPr>
              <a:lstStyle/>
              <a:p>
                <a:pPr algn="ctr">
                  <a:lnSpc>
                    <a:spcPct val="150000"/>
                  </a:lnSpc>
                </a:pPr>
                <a:r>
                  <a:rPr lang="zh-CN" altLang="en-US" sz="1000" dirty="0">
                    <a:latin typeface="Times New Roman" pitchFamily="18" charset="0"/>
                    <a:cs typeface="Times New Roman" pitchFamily="18" charset="0"/>
                  </a:rPr>
                  <a:t>結果的重要性</a:t>
                </a:r>
                <a:endParaRPr lang="zh-TW" altLang="en-US" sz="1000" dirty="0">
                  <a:latin typeface="Times New Roman" pitchFamily="18" charset="0"/>
                  <a:cs typeface="Times New Roman" pitchFamily="18" charset="0"/>
                </a:endParaRPr>
              </a:p>
            </p:txBody>
          </p:sp>
          <p:sp>
            <p:nvSpPr>
              <p:cNvPr id="22" name="矩形 21"/>
              <p:cNvSpPr/>
              <p:nvPr/>
            </p:nvSpPr>
            <p:spPr>
              <a:xfrm>
                <a:off x="2194893" y="1740870"/>
                <a:ext cx="1906378" cy="553998"/>
              </a:xfrm>
              <a:prstGeom prst="rect">
                <a:avLst/>
              </a:prstGeom>
            </p:spPr>
            <p:txBody>
              <a:bodyPr wrap="square">
                <a:spAutoFit/>
              </a:bodyPr>
              <a:lstStyle/>
              <a:p>
                <a:pPr algn="r">
                  <a:lnSpc>
                    <a:spcPct val="150000"/>
                  </a:lnSpc>
                </a:pPr>
                <a:r>
                  <a:rPr lang="zh-CN" altLang="en-US" sz="1000" dirty="0">
                    <a:latin typeface="Times New Roman" pitchFamily="18" charset="0"/>
                    <a:cs typeface="Times New Roman" pitchFamily="18" charset="0"/>
                  </a:rPr>
                  <a:t>影響決策的關鍵結果</a:t>
                </a:r>
                <a:endParaRPr lang="en-US" altLang="zh-CN" sz="1000" dirty="0">
                  <a:latin typeface="Times New Roman" pitchFamily="18" charset="0"/>
                  <a:cs typeface="Times New Roman" pitchFamily="18" charset="0"/>
                </a:endParaRPr>
              </a:p>
              <a:p>
                <a:pPr>
                  <a:lnSpc>
                    <a:spcPct val="150000"/>
                  </a:lnSpc>
                </a:pPr>
                <a:r>
                  <a:rPr lang="en-US" altLang="zh-TW" sz="1000" i="1"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Critical</a:t>
                </a:r>
                <a:r>
                  <a:rPr lang="zh-CN" altLang="en-US" sz="1000" dirty="0">
                    <a:latin typeface="Times New Roman" pitchFamily="18" charset="0"/>
                    <a:cs typeface="Times New Roman" pitchFamily="18" charset="0"/>
                  </a:rPr>
                  <a:t>）</a:t>
                </a:r>
                <a:endParaRPr lang="zh-TW" altLang="en-US" sz="1000" dirty="0">
                  <a:latin typeface="Times New Roman" pitchFamily="18" charset="0"/>
                  <a:cs typeface="Times New Roman" pitchFamily="18" charset="0"/>
                </a:endParaRPr>
              </a:p>
            </p:txBody>
          </p:sp>
          <p:sp>
            <p:nvSpPr>
              <p:cNvPr id="23" name="矩形 22"/>
              <p:cNvSpPr/>
              <p:nvPr/>
            </p:nvSpPr>
            <p:spPr>
              <a:xfrm>
                <a:off x="2194893" y="2702716"/>
                <a:ext cx="1906377" cy="553998"/>
              </a:xfrm>
              <a:prstGeom prst="rect">
                <a:avLst/>
              </a:prstGeom>
            </p:spPr>
            <p:txBody>
              <a:bodyPr wrap="square">
                <a:spAutoFit/>
              </a:bodyPr>
              <a:lstStyle/>
              <a:p>
                <a:pPr algn="r">
                  <a:lnSpc>
                    <a:spcPct val="150000"/>
                  </a:lnSpc>
                </a:pPr>
                <a:r>
                  <a:rPr lang="zh-CN" altLang="en-US" sz="1000" dirty="0">
                    <a:latin typeface="Times New Roman" pitchFamily="18" charset="0"/>
                    <a:cs typeface="Times New Roman" pitchFamily="18" charset="0"/>
                  </a:rPr>
                  <a:t>影響決策的重要而非關鍵結果</a:t>
                </a:r>
                <a:endParaRPr lang="en-US" altLang="zh-CN" sz="1000" dirty="0">
                  <a:latin typeface="Times New Roman" pitchFamily="18" charset="0"/>
                  <a:cs typeface="Times New Roman" pitchFamily="18" charset="0"/>
                </a:endParaRPr>
              </a:p>
              <a:p>
                <a:pPr>
                  <a:lnSpc>
                    <a:spcPct val="150000"/>
                  </a:lnSpc>
                </a:pPr>
                <a:r>
                  <a:rPr lang="zh-CN" altLang="en-US" sz="1000" dirty="0">
                    <a:latin typeface="Times New Roman" pitchFamily="18" charset="0"/>
                    <a:cs typeface="Times New Roman" pitchFamily="18" charset="0"/>
                  </a:rPr>
                  <a:t>                        （</a:t>
                </a:r>
                <a:r>
                  <a:rPr lang="en-US" altLang="zh-TW" sz="1000" i="1" dirty="0">
                    <a:latin typeface="Times New Roman" pitchFamily="18" charset="0"/>
                    <a:cs typeface="Times New Roman" pitchFamily="18" charset="0"/>
                  </a:rPr>
                  <a:t>Important</a:t>
                </a:r>
                <a:r>
                  <a:rPr lang="zh-CN" altLang="en-US" sz="1000" dirty="0">
                    <a:latin typeface="Times New Roman" pitchFamily="18" charset="0"/>
                    <a:cs typeface="Times New Roman" pitchFamily="18" charset="0"/>
                  </a:rPr>
                  <a:t>）</a:t>
                </a:r>
                <a:endParaRPr lang="zh-TW" altLang="en-US" sz="1000" dirty="0">
                  <a:latin typeface="Times New Roman" pitchFamily="18" charset="0"/>
                  <a:cs typeface="Times New Roman" pitchFamily="18" charset="0"/>
                </a:endParaRPr>
              </a:p>
            </p:txBody>
          </p:sp>
          <p:sp>
            <p:nvSpPr>
              <p:cNvPr id="24" name="矩形 23"/>
              <p:cNvSpPr/>
              <p:nvPr/>
            </p:nvSpPr>
            <p:spPr>
              <a:xfrm>
                <a:off x="2194893" y="3658394"/>
                <a:ext cx="1906378" cy="553998"/>
              </a:xfrm>
              <a:prstGeom prst="rect">
                <a:avLst/>
              </a:prstGeom>
            </p:spPr>
            <p:txBody>
              <a:bodyPr wrap="square">
                <a:spAutoFit/>
              </a:bodyPr>
              <a:lstStyle/>
              <a:p>
                <a:pPr algn="r">
                  <a:lnSpc>
                    <a:spcPct val="150000"/>
                  </a:lnSpc>
                </a:pPr>
                <a:r>
                  <a:rPr lang="zh-CN" altLang="en-US" sz="1000" dirty="0">
                    <a:latin typeface="Times New Roman" pitchFamily="18" charset="0"/>
                    <a:cs typeface="Times New Roman" pitchFamily="18" charset="0"/>
                  </a:rPr>
                  <a:t>對決策影響不大的結果</a:t>
                </a:r>
                <a:endParaRPr lang="en-US" altLang="zh-CN" sz="1000" dirty="0">
                  <a:latin typeface="Times New Roman" pitchFamily="18" charset="0"/>
                  <a:cs typeface="Times New Roman" pitchFamily="18" charset="0"/>
                </a:endParaRPr>
              </a:p>
              <a:p>
                <a:pPr>
                  <a:lnSpc>
                    <a:spcPct val="150000"/>
                  </a:lnSpc>
                </a:pPr>
                <a:r>
                  <a:rPr lang="zh-TW" altLang="en-US" sz="1000" dirty="0">
                    <a:latin typeface="Times New Roman" pitchFamily="18" charset="0"/>
                    <a:cs typeface="Times New Roman" pitchFamily="18" charset="0"/>
                  </a:rPr>
                  <a:t>                     （</a:t>
                </a:r>
                <a:r>
                  <a:rPr lang="en-US" altLang="zh-CN" sz="1000" i="1" dirty="0">
                    <a:latin typeface="Times New Roman" pitchFamily="18" charset="0"/>
                    <a:cs typeface="Times New Roman" pitchFamily="18" charset="0"/>
                  </a:rPr>
                  <a:t>Not </a:t>
                </a:r>
                <a:r>
                  <a:rPr lang="en-US" altLang="zh-TW" sz="1000" i="1" dirty="0">
                    <a:latin typeface="Times New Roman" pitchFamily="18" charset="0"/>
                    <a:cs typeface="Times New Roman" pitchFamily="18" charset="0"/>
                  </a:rPr>
                  <a:t>Important</a:t>
                </a:r>
                <a:r>
                  <a:rPr lang="zh-TW" altLang="en-US" sz="1000" dirty="0">
                    <a:latin typeface="Times New Roman" pitchFamily="18" charset="0"/>
                    <a:cs typeface="Times New Roman" pitchFamily="18" charset="0"/>
                  </a:rPr>
                  <a:t>）</a:t>
                </a:r>
              </a:p>
            </p:txBody>
          </p:sp>
          <p:sp>
            <p:nvSpPr>
              <p:cNvPr id="25" name="矩形 24"/>
              <p:cNvSpPr/>
              <p:nvPr/>
            </p:nvSpPr>
            <p:spPr>
              <a:xfrm>
                <a:off x="6044870" y="3039495"/>
                <a:ext cx="3132437" cy="323165"/>
              </a:xfrm>
              <a:prstGeom prst="rect">
                <a:avLst/>
              </a:prstGeom>
            </p:spPr>
            <p:txBody>
              <a:bodyPr wrap="square">
                <a:spAutoFit/>
              </a:bodyPr>
              <a:lstStyle/>
              <a:p>
                <a:pPr>
                  <a:lnSpc>
                    <a:spcPct val="150000"/>
                  </a:lnSpc>
                </a:pPr>
                <a:r>
                  <a:rPr lang="zh-CN" altLang="en-US" sz="1000" dirty="0">
                    <a:latin typeface="Times New Roman" pitchFamily="18" charset="0"/>
                    <a:cs typeface="Times New Roman" pitchFamily="18" charset="0"/>
                  </a:rPr>
                  <a:t>替代指標：與重要結局的相關性越來越不確定；</a:t>
                </a:r>
                <a:endParaRPr lang="zh-TW" altLang="en-US" sz="1000" dirty="0">
                  <a:latin typeface="Times New Roman" pitchFamily="18" charset="0"/>
                  <a:cs typeface="Times New Roman" pitchFamily="18" charset="0"/>
                </a:endParaRPr>
              </a:p>
            </p:txBody>
          </p:sp>
          <p:sp>
            <p:nvSpPr>
              <p:cNvPr id="27" name="矩形 26"/>
              <p:cNvSpPr/>
              <p:nvPr/>
            </p:nvSpPr>
            <p:spPr>
              <a:xfrm>
                <a:off x="6044870" y="1750014"/>
                <a:ext cx="1004833" cy="323165"/>
              </a:xfrm>
              <a:prstGeom prst="rect">
                <a:avLst/>
              </a:prstGeom>
            </p:spPr>
            <p:txBody>
              <a:bodyPr wrap="square">
                <a:spAutoFit/>
              </a:bodyPr>
              <a:lstStyle/>
              <a:p>
                <a:pPr>
                  <a:lnSpc>
                    <a:spcPct val="150000"/>
                  </a:lnSpc>
                </a:pPr>
                <a:r>
                  <a:rPr lang="zh-CN" altLang="en-US" sz="1000" dirty="0">
                    <a:latin typeface="Times New Roman" pitchFamily="18" charset="0"/>
                    <a:cs typeface="Times New Roman" pitchFamily="18" charset="0"/>
                  </a:rPr>
                  <a:t>冠狀動脈鈣化</a:t>
                </a:r>
                <a:endParaRPr lang="zh-TW" altLang="en-US" sz="1000" dirty="0">
                  <a:latin typeface="Times New Roman" pitchFamily="18" charset="0"/>
                  <a:cs typeface="Times New Roman" pitchFamily="18" charset="0"/>
                </a:endParaRPr>
              </a:p>
            </p:txBody>
          </p:sp>
          <p:sp>
            <p:nvSpPr>
              <p:cNvPr id="28" name="矩形 27"/>
              <p:cNvSpPr/>
              <p:nvPr/>
            </p:nvSpPr>
            <p:spPr>
              <a:xfrm>
                <a:off x="7212658" y="1749720"/>
                <a:ext cx="2361110" cy="323165"/>
              </a:xfrm>
              <a:prstGeom prst="rect">
                <a:avLst/>
              </a:prstGeom>
            </p:spPr>
            <p:txBody>
              <a:bodyPr wrap="square">
                <a:spAutoFit/>
              </a:bodyPr>
              <a:lstStyle/>
              <a:p>
                <a:pPr>
                  <a:lnSpc>
                    <a:spcPct val="150000"/>
                  </a:lnSpc>
                </a:pPr>
                <a:r>
                  <a:rPr lang="zh-TW" altLang="en-US" sz="1000" dirty="0">
                    <a:latin typeface="Times New Roman" pitchFamily="18" charset="0"/>
                    <a:cs typeface="Times New Roman" pitchFamily="18" charset="0"/>
                  </a:rPr>
                  <a:t>測量鈣</a:t>
                </a:r>
                <a:r>
                  <a:rPr lang="en-US" altLang="zh-TW" sz="1000" dirty="0">
                    <a:latin typeface="Times New Roman" pitchFamily="18" charset="0"/>
                    <a:cs typeface="Times New Roman" pitchFamily="18" charset="0"/>
                  </a:rPr>
                  <a:t>/</a:t>
                </a:r>
                <a:r>
                  <a:rPr lang="zh-TW" altLang="en-US" sz="1000" dirty="0">
                    <a:latin typeface="Times New Roman" pitchFamily="18" charset="0"/>
                    <a:cs typeface="Times New Roman" pitchFamily="18" charset="0"/>
                  </a:rPr>
                  <a:t>磷酸鹽代謝 </a:t>
                </a:r>
                <a:r>
                  <a:rPr lang="en-US" altLang="zh-TW"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血清 </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Ca</a:t>
                </a:r>
                <a:r>
                  <a:rPr lang="en-US" altLang="zh-CN" sz="1000" baseline="30000" dirty="0">
                    <a:latin typeface="Times New Roman" pitchFamily="18" charset="0"/>
                    <a:cs typeface="Times New Roman" pitchFamily="18" charset="0"/>
                  </a:rPr>
                  <a:t>2+</a:t>
                </a:r>
                <a:r>
                  <a:rPr lang="en-US" altLang="zh-CN" sz="8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P </a:t>
                </a:r>
                <a:r>
                  <a:rPr lang="en-US" altLang="zh-CN" sz="1000" baseline="50000" dirty="0">
                    <a:latin typeface="Times New Roman" pitchFamily="18" charset="0"/>
                    <a:cs typeface="Times New Roman" pitchFamily="18" charset="0"/>
                  </a:rPr>
                  <a:t>- </a:t>
                </a:r>
                <a:r>
                  <a:rPr lang="en-US" altLang="zh-CN" sz="1000" dirty="0">
                    <a:latin typeface="Times New Roman" pitchFamily="18" charset="0"/>
                    <a:cs typeface="Times New Roman" pitchFamily="18" charset="0"/>
                  </a:rPr>
                  <a:t>)</a:t>
                </a:r>
                <a:endParaRPr lang="zh-TW" altLang="en-US" sz="1000" dirty="0">
                  <a:latin typeface="Times New Roman" pitchFamily="18" charset="0"/>
                  <a:cs typeface="Times New Roman" pitchFamily="18" charset="0"/>
                </a:endParaRPr>
              </a:p>
            </p:txBody>
          </p:sp>
          <p:sp>
            <p:nvSpPr>
              <p:cNvPr id="29" name="矩形 28"/>
              <p:cNvSpPr/>
              <p:nvPr/>
            </p:nvSpPr>
            <p:spPr>
              <a:xfrm>
                <a:off x="6044869" y="2072295"/>
                <a:ext cx="1004833" cy="323165"/>
              </a:xfrm>
              <a:prstGeom prst="rect">
                <a:avLst/>
              </a:prstGeom>
            </p:spPr>
            <p:txBody>
              <a:bodyPr wrap="square">
                <a:spAutoFit/>
              </a:bodyPr>
              <a:lstStyle/>
              <a:p>
                <a:pPr>
                  <a:lnSpc>
                    <a:spcPct val="150000"/>
                  </a:lnSpc>
                </a:pPr>
                <a:r>
                  <a:rPr lang="zh-CN" altLang="en-US" sz="1000" dirty="0">
                    <a:latin typeface="Times New Roman" pitchFamily="18" charset="0"/>
                    <a:cs typeface="Times New Roman" pitchFamily="18" charset="0"/>
                  </a:rPr>
                  <a:t>骨密度</a:t>
                </a:r>
                <a:endParaRPr lang="zh-TW" altLang="en-US" sz="1000" dirty="0">
                  <a:latin typeface="Times New Roman" pitchFamily="18" charset="0"/>
                  <a:cs typeface="Times New Roman" pitchFamily="18" charset="0"/>
                </a:endParaRPr>
              </a:p>
            </p:txBody>
          </p:sp>
          <p:sp>
            <p:nvSpPr>
              <p:cNvPr id="30" name="矩形 29"/>
              <p:cNvSpPr/>
              <p:nvPr/>
            </p:nvSpPr>
            <p:spPr>
              <a:xfrm>
                <a:off x="7212658" y="2072001"/>
                <a:ext cx="2361110" cy="293991"/>
              </a:xfrm>
              <a:prstGeom prst="rect">
                <a:avLst/>
              </a:prstGeom>
            </p:spPr>
            <p:txBody>
              <a:bodyPr wrap="square">
                <a:spAutoFit/>
              </a:bodyPr>
              <a:lstStyle/>
              <a:p>
                <a:pPr lvl="0">
                  <a:lnSpc>
                    <a:spcPct val="150000"/>
                  </a:lnSpc>
                </a:pPr>
                <a:r>
                  <a:rPr lang="zh-TW" altLang="en-US" sz="1000" dirty="0">
                    <a:solidFill>
                      <a:srgbClr val="000000"/>
                    </a:solidFill>
                    <a:latin typeface="Times New Roman" pitchFamily="18" charset="0"/>
                    <a:cs typeface="Times New Roman" pitchFamily="18" charset="0"/>
                  </a:rPr>
                  <a:t>測量鈣</a:t>
                </a:r>
                <a:r>
                  <a:rPr lang="en-US" altLang="zh-TW"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磷酸鹽代謝 </a:t>
                </a:r>
                <a:r>
                  <a:rPr lang="en-US" altLang="zh-TW"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血清 </a:t>
                </a:r>
                <a:r>
                  <a:rPr lang="en-US" altLang="zh-CN" sz="1000" dirty="0">
                    <a:solidFill>
                      <a:srgbClr val="000000"/>
                    </a:solidFill>
                    <a:latin typeface="Times New Roman" pitchFamily="18" charset="0"/>
                    <a:cs typeface="Times New Roman" pitchFamily="18" charset="0"/>
                  </a:rPr>
                  <a:t>(</a:t>
                </a:r>
                <a:r>
                  <a:rPr lang="en-US" altLang="zh-CN" sz="1000" i="1" dirty="0">
                    <a:solidFill>
                      <a:srgbClr val="000000"/>
                    </a:solidFill>
                    <a:latin typeface="Times New Roman" pitchFamily="18" charset="0"/>
                    <a:cs typeface="Times New Roman" pitchFamily="18" charset="0"/>
                  </a:rPr>
                  <a:t>Ca</a:t>
                </a:r>
                <a:r>
                  <a:rPr lang="en-US" altLang="zh-CN" sz="1000" baseline="30000" dirty="0">
                    <a:solidFill>
                      <a:srgbClr val="000000"/>
                    </a:solidFill>
                    <a:latin typeface="Times New Roman" pitchFamily="18" charset="0"/>
                    <a:cs typeface="Times New Roman" pitchFamily="18" charset="0"/>
                  </a:rPr>
                  <a:t>2+</a:t>
                </a:r>
                <a:r>
                  <a:rPr lang="en-US" altLang="zh-CN" sz="800" dirty="0">
                    <a:solidFill>
                      <a:srgbClr val="000000"/>
                    </a:solidFill>
                    <a:latin typeface="Times New Roman" pitchFamily="18" charset="0"/>
                    <a:cs typeface="Times New Roman" pitchFamily="18" charset="0"/>
                  </a:rPr>
                  <a:t>×</a:t>
                </a:r>
                <a:r>
                  <a:rPr lang="en-US" altLang="zh-CN" sz="1000" i="1" dirty="0">
                    <a:solidFill>
                      <a:srgbClr val="000000"/>
                    </a:solidFill>
                    <a:latin typeface="Times New Roman" pitchFamily="18" charset="0"/>
                    <a:cs typeface="Times New Roman" pitchFamily="18" charset="0"/>
                  </a:rPr>
                  <a:t>P </a:t>
                </a:r>
                <a:r>
                  <a:rPr lang="en-US" altLang="zh-CN" sz="1000" baseline="50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a:t>
                </a:r>
                <a:endParaRPr lang="zh-TW" altLang="en-US" sz="1000" dirty="0">
                  <a:solidFill>
                    <a:srgbClr val="000000"/>
                  </a:solidFill>
                  <a:latin typeface="Times New Roman" pitchFamily="18" charset="0"/>
                  <a:cs typeface="Times New Roman" pitchFamily="18" charset="0"/>
                </a:endParaRPr>
              </a:p>
            </p:txBody>
          </p:sp>
          <p:sp>
            <p:nvSpPr>
              <p:cNvPr id="31" name="矩形 30"/>
              <p:cNvSpPr/>
              <p:nvPr/>
            </p:nvSpPr>
            <p:spPr>
              <a:xfrm>
                <a:off x="6044870" y="2414632"/>
                <a:ext cx="1004832" cy="323165"/>
              </a:xfrm>
              <a:prstGeom prst="rect">
                <a:avLst/>
              </a:prstGeom>
            </p:spPr>
            <p:txBody>
              <a:bodyPr wrap="square">
                <a:spAutoFit/>
              </a:bodyPr>
              <a:lstStyle/>
              <a:p>
                <a:pPr>
                  <a:lnSpc>
                    <a:spcPct val="150000"/>
                  </a:lnSpc>
                </a:pPr>
                <a:r>
                  <a:rPr lang="zh-CN" altLang="en-US" sz="1000" dirty="0">
                    <a:latin typeface="Times New Roman" pitchFamily="18" charset="0"/>
                    <a:cs typeface="Times New Roman" pitchFamily="18" charset="0"/>
                  </a:rPr>
                  <a:t>軟組織鈣化</a:t>
                </a:r>
                <a:endParaRPr lang="zh-TW" altLang="en-US" sz="1000" dirty="0">
                  <a:latin typeface="Times New Roman" pitchFamily="18" charset="0"/>
                  <a:cs typeface="Times New Roman" pitchFamily="18" charset="0"/>
                </a:endParaRPr>
              </a:p>
            </p:txBody>
          </p:sp>
          <p:sp>
            <p:nvSpPr>
              <p:cNvPr id="32" name="矩形 31"/>
              <p:cNvSpPr/>
              <p:nvPr/>
            </p:nvSpPr>
            <p:spPr>
              <a:xfrm>
                <a:off x="7212658" y="2414338"/>
                <a:ext cx="2361110" cy="293991"/>
              </a:xfrm>
              <a:prstGeom prst="rect">
                <a:avLst/>
              </a:prstGeom>
            </p:spPr>
            <p:txBody>
              <a:bodyPr wrap="square">
                <a:spAutoFit/>
              </a:bodyPr>
              <a:lstStyle/>
              <a:p>
                <a:pPr lvl="0">
                  <a:lnSpc>
                    <a:spcPct val="150000"/>
                  </a:lnSpc>
                </a:pPr>
                <a:r>
                  <a:rPr lang="zh-TW" altLang="en-US" sz="1000" dirty="0">
                    <a:solidFill>
                      <a:srgbClr val="000000"/>
                    </a:solidFill>
                    <a:latin typeface="Times New Roman" pitchFamily="18" charset="0"/>
                    <a:cs typeface="Times New Roman" pitchFamily="18" charset="0"/>
                  </a:rPr>
                  <a:t>測量鈣</a:t>
                </a:r>
                <a:r>
                  <a:rPr lang="en-US" altLang="zh-TW" sz="1000" dirty="0">
                    <a:solidFill>
                      <a:srgbClr val="000000"/>
                    </a:solidFill>
                    <a:latin typeface="Times New Roman" pitchFamily="18" charset="0"/>
                    <a:cs typeface="Times New Roman" pitchFamily="18" charset="0"/>
                  </a:rPr>
                  <a:t>/</a:t>
                </a:r>
                <a:r>
                  <a:rPr lang="zh-TW" altLang="en-US" sz="1000" dirty="0">
                    <a:solidFill>
                      <a:srgbClr val="000000"/>
                    </a:solidFill>
                    <a:latin typeface="Times New Roman" pitchFamily="18" charset="0"/>
                    <a:cs typeface="Times New Roman" pitchFamily="18" charset="0"/>
                  </a:rPr>
                  <a:t>磷酸鹽代謝 </a:t>
                </a:r>
                <a:r>
                  <a:rPr lang="en-US" altLang="zh-TW" sz="1000" dirty="0">
                    <a:solidFill>
                      <a:srgbClr val="000000"/>
                    </a:solidFill>
                    <a:latin typeface="Times New Roman" pitchFamily="18" charset="0"/>
                    <a:cs typeface="Times New Roman" pitchFamily="18" charset="0"/>
                  </a:rPr>
                  <a:t>- </a:t>
                </a:r>
                <a:r>
                  <a:rPr lang="zh-CN" altLang="en-US" sz="1000" dirty="0">
                    <a:solidFill>
                      <a:srgbClr val="000000"/>
                    </a:solidFill>
                    <a:latin typeface="Times New Roman" pitchFamily="18" charset="0"/>
                    <a:cs typeface="Times New Roman" pitchFamily="18" charset="0"/>
                  </a:rPr>
                  <a:t>血清 </a:t>
                </a:r>
                <a:r>
                  <a:rPr lang="en-US" altLang="zh-CN" sz="1000" dirty="0">
                    <a:solidFill>
                      <a:srgbClr val="000000"/>
                    </a:solidFill>
                    <a:latin typeface="Times New Roman" pitchFamily="18" charset="0"/>
                    <a:cs typeface="Times New Roman" pitchFamily="18" charset="0"/>
                  </a:rPr>
                  <a:t>(</a:t>
                </a:r>
                <a:r>
                  <a:rPr lang="en-US" altLang="zh-CN" sz="1000" i="1" dirty="0">
                    <a:solidFill>
                      <a:srgbClr val="000000"/>
                    </a:solidFill>
                    <a:latin typeface="Times New Roman" pitchFamily="18" charset="0"/>
                    <a:cs typeface="Times New Roman" pitchFamily="18" charset="0"/>
                  </a:rPr>
                  <a:t>Ca</a:t>
                </a:r>
                <a:r>
                  <a:rPr lang="en-US" altLang="zh-CN" sz="1000" baseline="30000" dirty="0">
                    <a:solidFill>
                      <a:srgbClr val="000000"/>
                    </a:solidFill>
                    <a:latin typeface="Times New Roman" pitchFamily="18" charset="0"/>
                    <a:cs typeface="Times New Roman" pitchFamily="18" charset="0"/>
                  </a:rPr>
                  <a:t>2+</a:t>
                </a:r>
                <a:r>
                  <a:rPr lang="en-US" altLang="zh-CN" sz="800" dirty="0">
                    <a:solidFill>
                      <a:srgbClr val="000000"/>
                    </a:solidFill>
                    <a:latin typeface="Times New Roman" pitchFamily="18" charset="0"/>
                    <a:cs typeface="Times New Roman" pitchFamily="18" charset="0"/>
                  </a:rPr>
                  <a:t>×</a:t>
                </a:r>
                <a:r>
                  <a:rPr lang="en-US" altLang="zh-CN" sz="1000" i="1" dirty="0">
                    <a:solidFill>
                      <a:srgbClr val="000000"/>
                    </a:solidFill>
                    <a:latin typeface="Times New Roman" pitchFamily="18" charset="0"/>
                    <a:cs typeface="Times New Roman" pitchFamily="18" charset="0"/>
                  </a:rPr>
                  <a:t>P </a:t>
                </a:r>
                <a:r>
                  <a:rPr lang="en-US" altLang="zh-CN" sz="1000" baseline="50000" dirty="0">
                    <a:solidFill>
                      <a:srgbClr val="000000"/>
                    </a:solidFill>
                    <a:latin typeface="Times New Roman" pitchFamily="18" charset="0"/>
                    <a:cs typeface="Times New Roman" pitchFamily="18" charset="0"/>
                  </a:rPr>
                  <a:t>- </a:t>
                </a:r>
                <a:r>
                  <a:rPr lang="en-US" altLang="zh-CN" sz="1000" dirty="0">
                    <a:solidFill>
                      <a:srgbClr val="000000"/>
                    </a:solidFill>
                    <a:latin typeface="Times New Roman" pitchFamily="18" charset="0"/>
                    <a:cs typeface="Times New Roman" pitchFamily="18" charset="0"/>
                  </a:rPr>
                  <a:t>)</a:t>
                </a:r>
                <a:endParaRPr lang="zh-TW" altLang="en-US" sz="1000" dirty="0">
                  <a:solidFill>
                    <a:srgbClr val="000000"/>
                  </a:solidFill>
                  <a:latin typeface="Times New Roman" pitchFamily="18" charset="0"/>
                  <a:cs typeface="Times New Roman" pitchFamily="18" charset="0"/>
                </a:endParaRPr>
              </a:p>
            </p:txBody>
          </p:sp>
          <p:sp>
            <p:nvSpPr>
              <p:cNvPr id="2" name="右箭头 1"/>
              <p:cNvSpPr/>
              <p:nvPr/>
            </p:nvSpPr>
            <p:spPr>
              <a:xfrm>
                <a:off x="6116861" y="2891732"/>
                <a:ext cx="3228307" cy="147763"/>
              </a:xfrm>
              <a:prstGeom prst="righ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左箭头 2"/>
              <p:cNvSpPr/>
              <p:nvPr/>
            </p:nvSpPr>
            <p:spPr>
              <a:xfrm>
                <a:off x="7004962" y="1837419"/>
                <a:ext cx="180000" cy="147765"/>
              </a:xfrm>
              <a:prstGeom prst="lef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左箭头 33"/>
              <p:cNvSpPr/>
              <p:nvPr/>
            </p:nvSpPr>
            <p:spPr>
              <a:xfrm>
                <a:off x="7005499" y="2160878"/>
                <a:ext cx="180000" cy="147765"/>
              </a:xfrm>
              <a:prstGeom prst="lef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左箭头 34"/>
              <p:cNvSpPr/>
              <p:nvPr/>
            </p:nvSpPr>
            <p:spPr>
              <a:xfrm>
                <a:off x="7004962" y="2502037"/>
                <a:ext cx="180000" cy="147765"/>
              </a:xfrm>
              <a:prstGeom prst="lef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左箭头 35"/>
              <p:cNvSpPr/>
              <p:nvPr/>
            </p:nvSpPr>
            <p:spPr>
              <a:xfrm>
                <a:off x="5810551" y="1837713"/>
                <a:ext cx="180000" cy="147765"/>
              </a:xfrm>
              <a:prstGeom prst="lef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左箭头 36"/>
              <p:cNvSpPr/>
              <p:nvPr/>
            </p:nvSpPr>
            <p:spPr>
              <a:xfrm>
                <a:off x="5811088" y="2161172"/>
                <a:ext cx="180000" cy="147765"/>
              </a:xfrm>
              <a:prstGeom prst="lef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左箭头 37"/>
              <p:cNvSpPr/>
              <p:nvPr/>
            </p:nvSpPr>
            <p:spPr>
              <a:xfrm>
                <a:off x="5810551" y="2502331"/>
                <a:ext cx="180000" cy="147765"/>
              </a:xfrm>
              <a:prstGeom prst="lef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左大括号 3"/>
              <p:cNvSpPr/>
              <p:nvPr/>
            </p:nvSpPr>
            <p:spPr>
              <a:xfrm>
                <a:off x="4101270" y="1499462"/>
                <a:ext cx="163472" cy="805980"/>
              </a:xfrm>
              <a:prstGeom prst="leftBrace">
                <a:avLst/>
              </a:prstGeom>
              <a:ln w="63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9" name="左大括号 38"/>
              <p:cNvSpPr/>
              <p:nvPr/>
            </p:nvSpPr>
            <p:spPr>
              <a:xfrm>
                <a:off x="4101270" y="2461309"/>
                <a:ext cx="163472" cy="805980"/>
              </a:xfrm>
              <a:prstGeom prst="leftBrace">
                <a:avLst/>
              </a:prstGeom>
              <a:ln w="63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左大括号 39"/>
              <p:cNvSpPr/>
              <p:nvPr/>
            </p:nvSpPr>
            <p:spPr>
              <a:xfrm>
                <a:off x="4101270" y="3416986"/>
                <a:ext cx="163472" cy="805980"/>
              </a:xfrm>
              <a:prstGeom prst="leftBrace">
                <a:avLst/>
              </a:prstGeom>
              <a:ln w="63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上箭头 4"/>
              <p:cNvSpPr/>
              <p:nvPr/>
            </p:nvSpPr>
            <p:spPr>
              <a:xfrm>
                <a:off x="1735526" y="1417704"/>
                <a:ext cx="130010" cy="2860209"/>
              </a:xfrm>
              <a:prstGeom prst="up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4119713" y="779497"/>
                <a:ext cx="1502824" cy="293991"/>
              </a:xfrm>
              <a:prstGeom prst="rect">
                <a:avLst/>
              </a:prstGeom>
            </p:spPr>
            <p:txBody>
              <a:bodyPr wrap="square">
                <a:spAutoFit/>
              </a:bodyPr>
              <a:lstStyle/>
              <a:p>
                <a:pPr algn="ctr">
                  <a:lnSpc>
                    <a:spcPct val="150000"/>
                  </a:lnSpc>
                </a:pPr>
                <a:r>
                  <a:rPr lang="zh-CN" altLang="en-US" sz="1000" dirty="0">
                    <a:latin typeface="Times New Roman" pitchFamily="18" charset="0"/>
                    <a:cs typeface="Times New Roman" pitchFamily="18" charset="0"/>
                  </a:rPr>
                  <a:t>終點指標 </a:t>
                </a:r>
                <a:r>
                  <a:rPr lang="en-US" altLang="zh-CN" sz="900" dirty="0">
                    <a:latin typeface="Times New Roman" pitchFamily="18" charset="0"/>
                    <a:cs typeface="Times New Roman" pitchFamily="18" charset="0"/>
                  </a:rPr>
                  <a:t>(</a:t>
                </a:r>
                <a:r>
                  <a:rPr lang="en-US" altLang="zh-CN" sz="900" i="1" dirty="0">
                    <a:latin typeface="Times New Roman" pitchFamily="18" charset="0"/>
                    <a:cs typeface="Times New Roman" pitchFamily="18" charset="0"/>
                  </a:rPr>
                  <a:t>End Point</a:t>
                </a:r>
                <a:r>
                  <a:rPr lang="en-US" altLang="zh-CN" sz="900" dirty="0">
                    <a:latin typeface="Times New Roman" pitchFamily="18" charset="0"/>
                    <a:cs typeface="Times New Roman" pitchFamily="18" charset="0"/>
                  </a:rPr>
                  <a:t>)</a:t>
                </a:r>
                <a:endParaRPr lang="zh-TW" altLang="en-US" sz="900" dirty="0">
                  <a:latin typeface="Times New Roman" pitchFamily="18" charset="0"/>
                  <a:cs typeface="Times New Roman" pitchFamily="18" charset="0"/>
                </a:endParaRPr>
              </a:p>
            </p:txBody>
          </p:sp>
          <p:sp>
            <p:nvSpPr>
              <p:cNvPr id="45" name="矩形 44"/>
              <p:cNvSpPr/>
              <p:nvPr/>
            </p:nvSpPr>
            <p:spPr>
              <a:xfrm>
                <a:off x="5810552" y="764911"/>
                <a:ext cx="1374410" cy="323165"/>
              </a:xfrm>
              <a:prstGeom prst="rect">
                <a:avLst/>
              </a:prstGeom>
            </p:spPr>
            <p:txBody>
              <a:bodyPr wrap="square">
                <a:spAutoFit/>
              </a:bodyPr>
              <a:lstStyle/>
              <a:p>
                <a:pPr algn="ctr">
                  <a:lnSpc>
                    <a:spcPct val="150000"/>
                  </a:lnSpc>
                </a:pPr>
                <a:r>
                  <a:rPr lang="zh-CN" altLang="en-US" sz="1000" dirty="0">
                    <a:latin typeface="Times New Roman" pitchFamily="18" charset="0"/>
                    <a:cs typeface="Times New Roman" pitchFamily="18" charset="0"/>
                  </a:rPr>
                  <a:t>終點替代指標</a:t>
                </a:r>
                <a:endParaRPr lang="zh-TW" altLang="en-US" sz="1000" dirty="0">
                  <a:latin typeface="Times New Roman" pitchFamily="18" charset="0"/>
                  <a:cs typeface="Times New Roman" pitchFamily="18" charset="0"/>
                </a:endParaRPr>
              </a:p>
            </p:txBody>
          </p:sp>
        </p:grpSp>
        <p:sp>
          <p:nvSpPr>
            <p:cNvPr id="41" name="圆角矩形 40"/>
            <p:cNvSpPr/>
            <p:nvPr/>
          </p:nvSpPr>
          <p:spPr>
            <a:xfrm>
              <a:off x="1654443" y="874478"/>
              <a:ext cx="4512724" cy="4099857"/>
            </a:xfrm>
            <a:prstGeom prst="roundRect">
              <a:avLst>
                <a:gd name="adj" fmla="val 8205"/>
              </a:avLst>
            </a:prstGeom>
            <a:noFill/>
            <a:ln w="6350">
              <a:solidFill>
                <a:srgbClr val="FF00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93727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5439" y="1140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TW" altLang="en-US" sz="1500" dirty="0">
                <a:ea typeface="楷体_GB2312" pitchFamily="49" charset="-122"/>
              </a:rPr>
              <a:t>臨床證據推薦與質量分級</a:t>
            </a:r>
            <a:endParaRPr lang="zh-CN" altLang="en-US" sz="1500" dirty="0">
              <a:ea typeface="楷体_GB2312" pitchFamily="49" charset="-122"/>
            </a:endParaRPr>
          </a:p>
        </p:txBody>
      </p:sp>
      <p:sp>
        <p:nvSpPr>
          <p:cNvPr id="9" name="矩形 3"/>
          <p:cNvSpPr>
            <a:spLocks noChangeArrowheads="1"/>
          </p:cNvSpPr>
          <p:nvPr/>
        </p:nvSpPr>
        <p:spPr bwMode="auto">
          <a:xfrm>
            <a:off x="9379" y="19092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200" dirty="0"/>
              <a:t>臨床</a:t>
            </a:r>
            <a:r>
              <a:rPr lang="zh-TW" altLang="en-US" sz="1200" dirty="0"/>
              <a:t>證據質量</a:t>
            </a:r>
            <a:r>
              <a:rPr lang="zh-CN" altLang="en-US" sz="1200" dirty="0"/>
              <a:t>與</a:t>
            </a:r>
            <a:r>
              <a:rPr lang="zh-TW" altLang="en-US" sz="1200" dirty="0"/>
              <a:t>推薦強</a:t>
            </a:r>
            <a:r>
              <a:rPr lang="zh-CN" altLang="en-US" sz="1200" dirty="0"/>
              <a:t>度</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en-US" altLang="zh-CN" sz="900" i="1" dirty="0">
                <a:solidFill>
                  <a:srgbClr val="000000"/>
                </a:solidFill>
                <a:latin typeface="Times New Roman" pitchFamily="18" charset="0"/>
                <a:cs typeface="Times New Roman" pitchFamily="18" charset="0"/>
              </a:rPr>
              <a:t>The</a:t>
            </a:r>
            <a:r>
              <a:rPr lang="en-US" altLang="zh-CN" sz="900" dirty="0">
                <a:solidFill>
                  <a:srgbClr val="000000"/>
                </a:solidFill>
                <a:latin typeface="Times New Roman" pitchFamily="18" charset="0"/>
                <a:cs typeface="Times New Roman" pitchFamily="18" charset="0"/>
              </a:rPr>
              <a:t> </a:t>
            </a:r>
            <a:r>
              <a:rPr lang="en-US" altLang="zh-TW" sz="900" i="1" dirty="0">
                <a:solidFill>
                  <a:srgbClr val="000000"/>
                </a:solidFill>
                <a:latin typeface="Times New Roman" pitchFamily="18" charset="0"/>
                <a:cs typeface="Times New Roman" pitchFamily="18" charset="0"/>
              </a:rPr>
              <a:t>Grades of Recommendation</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Assessment</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Development and </a:t>
            </a:r>
            <a:r>
              <a:rPr lang="en-US" altLang="zh-TW" sz="900" i="1" dirty="0" err="1">
                <a:solidFill>
                  <a:srgbClr val="000000"/>
                </a:solidFill>
                <a:latin typeface="Times New Roman" pitchFamily="18" charset="0"/>
                <a:cs typeface="Times New Roman" pitchFamily="18" charset="0"/>
              </a:rPr>
              <a:t>Evaluation</a:t>
            </a:r>
            <a:r>
              <a:rPr lang="en-US" altLang="zh-TW" sz="900" dirty="0" err="1">
                <a:solidFill>
                  <a:srgbClr val="000000"/>
                </a:solidFill>
                <a:latin typeface="Times New Roman" pitchFamily="18" charset="0"/>
                <a:cs typeface="Times New Roman" pitchFamily="18" charset="0"/>
              </a:rPr>
              <a:t>,</a:t>
            </a:r>
            <a:r>
              <a:rPr lang="en-US" altLang="zh-TW" sz="900" i="1" dirty="0" err="1">
                <a:solidFill>
                  <a:srgbClr val="000000"/>
                </a:solidFill>
                <a:latin typeface="Times New Roman" pitchFamily="18" charset="0"/>
                <a:cs typeface="Times New Roman" pitchFamily="18" charset="0"/>
              </a:rPr>
              <a:t>GRADE</a:t>
            </a:r>
            <a:r>
              <a:rPr lang="en-US" altLang="zh-TW"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系統 </a:t>
            </a:r>
            <a:r>
              <a:rPr lang="en-US" altLang="zh-CN" sz="900" dirty="0">
                <a:solidFill>
                  <a:srgbClr val="000000"/>
                </a:solidFill>
                <a:latin typeface="Times New Roman" pitchFamily="18" charset="0"/>
                <a:cs typeface="Times New Roman" pitchFamily="18" charset="0"/>
              </a:rPr>
              <a:t>- </a:t>
            </a:r>
            <a:r>
              <a:rPr lang="zh-TW" altLang="en-US" sz="900" dirty="0">
                <a:solidFill>
                  <a:srgbClr val="000000"/>
                </a:solidFill>
                <a:latin typeface="Times New Roman" pitchFamily="18" charset="0"/>
                <a:cs typeface="Times New Roman" pitchFamily="18" charset="0"/>
              </a:rPr>
              <a:t>證據質量</a:t>
            </a:r>
            <a:r>
              <a:rPr lang="zh-CN" altLang="en-US" sz="900" dirty="0">
                <a:solidFill>
                  <a:srgbClr val="000000"/>
                </a:solidFill>
                <a:latin typeface="Times New Roman" pitchFamily="18" charset="0"/>
                <a:cs typeface="Times New Roman" pitchFamily="18" charset="0"/>
              </a:rPr>
              <a:t>分</a:t>
            </a:r>
            <a:r>
              <a:rPr lang="zh-TW" altLang="en-US" sz="900" dirty="0">
                <a:solidFill>
                  <a:srgbClr val="000000"/>
                </a:solidFill>
                <a:latin typeface="Times New Roman" pitchFamily="18" charset="0"/>
                <a:cs typeface="Times New Roman" pitchFamily="18" charset="0"/>
              </a:rPr>
              <a:t>級</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grpSp>
        <p:nvGrpSpPr>
          <p:cNvPr id="2" name="组合 1"/>
          <p:cNvGrpSpPr/>
          <p:nvPr/>
        </p:nvGrpSpPr>
        <p:grpSpPr>
          <a:xfrm>
            <a:off x="265176" y="407333"/>
            <a:ext cx="11018520" cy="5567929"/>
            <a:chOff x="265176" y="407333"/>
            <a:chExt cx="11018520" cy="5567929"/>
          </a:xfrm>
        </p:grpSpPr>
        <p:pic>
          <p:nvPicPr>
            <p:cNvPr id="1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0465" y="1852477"/>
              <a:ext cx="9247942" cy="2187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矩形 12"/>
            <p:cNvSpPr/>
            <p:nvPr/>
          </p:nvSpPr>
          <p:spPr>
            <a:xfrm>
              <a:off x="265176" y="407333"/>
              <a:ext cx="11018520" cy="784830"/>
            </a:xfrm>
            <a:prstGeom prst="rect">
              <a:avLst/>
            </a:prstGeom>
          </p:spPr>
          <p:txBody>
            <a:bodyPr wrap="square">
              <a:spAutoFit/>
            </a:bodyPr>
            <a:lstStyle/>
            <a:p>
              <a:pPr>
                <a:lnSpc>
                  <a:spcPct val="150000"/>
                </a:lnSpc>
              </a:pPr>
              <a:r>
                <a:rPr lang="en-US" altLang="zh-TW" sz="1000" i="1" dirty="0">
                  <a:latin typeface="Times New Roman" pitchFamily="18" charset="0"/>
                  <a:cs typeface="Times New Roman" pitchFamily="18" charset="0"/>
                </a:rPr>
                <a:t>        GRADE </a:t>
              </a:r>
              <a:r>
                <a:rPr lang="zh-TW" altLang="en-US" sz="1000" dirty="0">
                  <a:latin typeface="Times New Roman" pitchFamily="18" charset="0"/>
                  <a:cs typeface="Times New Roman" pitchFamily="18" charset="0"/>
                </a:rPr>
                <a:t>系統提供了證據品質的兩種定義，在系統評價中證據品質分級反映的是我們認為效應估計值正確的把握程度，而在形成指南推薦時，品質分級反映的是我們對效應估計值足以支持某決策或推薦的把握程度；評價證據品質之前系統評價員或者指南制定者應確定所有可能的病人重要結果，包括有益的、有害的及費用，需要注意的是</a:t>
              </a:r>
              <a:r>
                <a:rPr lang="en-US" altLang="zh-TW" sz="1000" i="1" dirty="0">
                  <a:latin typeface="Times New Roman" pitchFamily="18" charset="0"/>
                  <a:cs typeface="Times New Roman" pitchFamily="18" charset="0"/>
                </a:rPr>
                <a:t>GRADE </a:t>
              </a:r>
              <a:r>
                <a:rPr lang="zh-TW" altLang="en-US" sz="1000" dirty="0">
                  <a:latin typeface="Times New Roman" pitchFamily="18" charset="0"/>
                  <a:cs typeface="Times New Roman" pitchFamily="18" charset="0"/>
                </a:rPr>
                <a:t>系統「以結果為中心」，評價</a:t>
              </a:r>
              <a:r>
                <a:rPr lang="zh-CN" altLang="en-US" sz="1000" dirty="0">
                  <a:latin typeface="Times New Roman" pitchFamily="18" charset="0"/>
                  <a:cs typeface="Times New Roman" pitchFamily="18" charset="0"/>
                </a:rPr>
                <a:t>的</a:t>
              </a:r>
              <a:r>
                <a:rPr lang="zh-TW" altLang="en-US" sz="1000" dirty="0">
                  <a:latin typeface="Times New Roman" pitchFamily="18" charset="0"/>
                  <a:cs typeface="Times New Roman" pitchFamily="18" charset="0"/>
                </a:rPr>
                <a:t>是所有研究的每個結局指標的證據群的總體品質，即對每一結果的證據體</a:t>
              </a:r>
              <a:r>
                <a:rPr lang="en-US" altLang="zh-TW" sz="900" dirty="0">
                  <a:latin typeface="Times New Roman" pitchFamily="18" charset="0"/>
                  <a:cs typeface="Times New Roman" pitchFamily="18" charset="0"/>
                </a:rPr>
                <a:t>(</a:t>
              </a:r>
              <a:r>
                <a:rPr lang="en-US" altLang="zh-TW" sz="900" i="1" dirty="0">
                  <a:latin typeface="Times New Roman" pitchFamily="18" charset="0"/>
                  <a:cs typeface="Times New Roman" pitchFamily="18" charset="0"/>
                </a:rPr>
                <a:t>evidence body</a:t>
              </a:r>
              <a:r>
                <a:rPr lang="en-US" altLang="zh-TW" sz="900" dirty="0">
                  <a:latin typeface="Times New Roman" pitchFamily="18" charset="0"/>
                  <a:cs typeface="Times New Roman" pitchFamily="18" charset="0"/>
                </a:rPr>
                <a:t>)</a:t>
              </a:r>
              <a:r>
                <a:rPr lang="zh-TW" altLang="en-US" sz="1000" dirty="0">
                  <a:latin typeface="Times New Roman" pitchFamily="18" charset="0"/>
                  <a:cs typeface="Times New Roman" pitchFamily="18" charset="0"/>
                </a:rPr>
                <a:t>作出評價而非單個研究的分級</a:t>
              </a:r>
              <a:r>
                <a:rPr lang="zh-CN" altLang="en-US" sz="1000" dirty="0">
                  <a:latin typeface="Times New Roman" pitchFamily="18" charset="0"/>
                  <a:cs typeface="Times New Roman" pitchFamily="18" charset="0"/>
                </a:rPr>
                <a:t>；</a:t>
              </a:r>
              <a:endParaRPr lang="en-US" altLang="zh-CN" sz="1000" dirty="0">
                <a:solidFill>
                  <a:srgbClr val="000000"/>
                </a:solidFill>
                <a:latin typeface="Times New Roman" pitchFamily="18" charset="0"/>
                <a:cs typeface="Times New Roman" pitchFamily="18" charset="0"/>
              </a:endParaRPr>
            </a:p>
          </p:txBody>
        </p:sp>
        <p:sp>
          <p:nvSpPr>
            <p:cNvPr id="14" name="矩形 13"/>
            <p:cNvSpPr/>
            <p:nvPr/>
          </p:nvSpPr>
          <p:spPr>
            <a:xfrm>
              <a:off x="265176" y="1096821"/>
              <a:ext cx="11018520" cy="784830"/>
            </a:xfrm>
            <a:prstGeom prst="rect">
              <a:avLst/>
            </a:prstGeom>
          </p:spPr>
          <p:txBody>
            <a:bodyPr wrap="square">
              <a:spAutoFit/>
            </a:bodyPr>
            <a:lstStyle/>
            <a:p>
              <a:pPr>
                <a:lnSpc>
                  <a:spcPct val="150000"/>
                </a:lnSpc>
              </a:pPr>
              <a:r>
                <a:rPr lang="zh-TW" altLang="en-US" sz="1000" dirty="0">
                  <a:latin typeface="Times New Roman" pitchFamily="18" charset="0"/>
                  <a:cs typeface="Times New Roman" pitchFamily="18" charset="0"/>
                </a:rPr>
                <a:t>        如果重要結局指標較多，又需要給出總的證據品質時，首先應將各結局指標按臨床重要性進行排序，如前面例子介紹，將其分為三個等級：至關重要的結局指標，如病死率、住院率等，重要的結局指標，如疼痛緩解等，一般的結局指標，如輕度噁心等，總的證據品質取決於關鍵結局中證據品質最低的結局，比如，在關鍵結局中，如果病死率的證據品質為中，住院率的證據品質為低，則總的證據品質應取決於住院率的證據品質；</a:t>
              </a:r>
              <a:r>
                <a:rPr lang="en-US" altLang="zh-TW" sz="1000" i="1" dirty="0">
                  <a:latin typeface="Times New Roman" pitchFamily="18" charset="0"/>
                  <a:cs typeface="Times New Roman" pitchFamily="18" charset="0"/>
                </a:rPr>
                <a:t>GRADE </a:t>
              </a:r>
              <a:r>
                <a:rPr lang="zh-TW" altLang="en-US" sz="1000" dirty="0">
                  <a:latin typeface="Times New Roman" pitchFamily="18" charset="0"/>
                  <a:cs typeface="Times New Roman" pitchFamily="18" charset="0"/>
                </a:rPr>
                <a:t>方法將證據群的品質分為高、中、低和極低四類：</a:t>
              </a:r>
              <a:endParaRPr lang="en-US" altLang="zh-CN" sz="1000" dirty="0">
                <a:solidFill>
                  <a:srgbClr val="000000"/>
                </a:solidFill>
                <a:latin typeface="Times New Roman" pitchFamily="18" charset="0"/>
                <a:cs typeface="Times New Roman" pitchFamily="18" charset="0"/>
              </a:endParaRPr>
            </a:p>
          </p:txBody>
        </p:sp>
        <p:sp>
          <p:nvSpPr>
            <p:cNvPr id="17" name="矩形 16"/>
            <p:cNvSpPr/>
            <p:nvPr/>
          </p:nvSpPr>
          <p:spPr>
            <a:xfrm>
              <a:off x="265176" y="4026233"/>
              <a:ext cx="11018520" cy="784830"/>
            </a:xfrm>
            <a:prstGeom prst="rect">
              <a:avLst/>
            </a:prstGeom>
          </p:spPr>
          <p:txBody>
            <a:bodyPr wrap="square">
              <a:spAutoFit/>
            </a:bodyPr>
            <a:lstStyle/>
            <a:p>
              <a:pPr>
                <a:lnSpc>
                  <a:spcPct val="150000"/>
                </a:lnSpc>
              </a:pPr>
              <a:r>
                <a:rPr lang="en-US" altLang="zh-TW" sz="1000" dirty="0">
                  <a:latin typeface="Times New Roman" pitchFamily="18" charset="0"/>
                  <a:cs typeface="Times New Roman" pitchFamily="18" charset="0"/>
                </a:rPr>
                <a:t>        </a:t>
              </a:r>
              <a:r>
                <a:rPr lang="zh-TW" altLang="en-US" sz="1000" dirty="0">
                  <a:latin typeface="Times New Roman" pitchFamily="18" charset="0"/>
                  <a:cs typeface="Times New Roman" pitchFamily="18" charset="0"/>
                </a:rPr>
                <a:t>試驗性研究與觀察性研究的升降級有所差異，對於隨機對照試驗和觀察性研究，均可以進行降級，因為其研究設計均可能存在缺陷，但是隨機對照試驗重點考慮降級，且在一般情況下，不考慮升級，因為如果設計無缺陷，本身就是最高級別，如果設計有缺陷，則升級無意義，對於觀察性研究，在無降級因素存在的情況下，如果有符合條件的升級因素，則可考慮升級</a:t>
              </a:r>
              <a:r>
                <a:rPr lang="zh-CN" altLang="en-US"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GRADE</a:t>
              </a:r>
              <a:r>
                <a:rPr lang="en-US" altLang="zh-CN" sz="1000" dirty="0">
                  <a:latin typeface="Times New Roman" pitchFamily="18" charset="0"/>
                  <a:cs typeface="Times New Roman" pitchFamily="18" charset="0"/>
                </a:rPr>
                <a:t> </a:t>
              </a:r>
              <a:r>
                <a:rPr lang="zh-CN" altLang="en-US" sz="1000" dirty="0">
                  <a:latin typeface="Times New Roman" pitchFamily="18" charset="0"/>
                  <a:cs typeface="Times New Roman" pitchFamily="18" charset="0"/>
                </a:rPr>
                <a:t>工作組明確指出，將專家意見作為證據的級別之一是令人困惑的，專家臨床經驗的總結報告、案例報導和其他非對照臨床觀察性研究都應該明確列為極低品質證據</a:t>
              </a:r>
              <a:endParaRPr lang="zh-TW" altLang="en-US" sz="1000" dirty="0">
                <a:latin typeface="Times New Roman" pitchFamily="18" charset="0"/>
                <a:cs typeface="Times New Roman" pitchFamily="18" charset="0"/>
              </a:endParaRPr>
            </a:p>
          </p:txBody>
        </p:sp>
        <p:sp>
          <p:nvSpPr>
            <p:cNvPr id="18" name="矩形 17"/>
            <p:cNvSpPr/>
            <p:nvPr/>
          </p:nvSpPr>
          <p:spPr>
            <a:xfrm>
              <a:off x="265176" y="4728767"/>
              <a:ext cx="11018520" cy="1246495"/>
            </a:xfrm>
            <a:prstGeom prst="rect">
              <a:avLst/>
            </a:prstGeom>
          </p:spPr>
          <p:txBody>
            <a:bodyPr wrap="square">
              <a:spAutoFit/>
            </a:bodyPr>
            <a:lstStyle/>
            <a:p>
              <a:pPr>
                <a:lnSpc>
                  <a:spcPct val="150000"/>
                </a:lnSpc>
              </a:pPr>
              <a:r>
                <a:rPr lang="en-US" altLang="zh-TW" sz="1000" dirty="0">
                  <a:latin typeface="Times New Roman" pitchFamily="18" charset="0"/>
                  <a:cs typeface="Times New Roman" pitchFamily="18" charset="0"/>
                </a:rPr>
                <a:t>        </a:t>
              </a:r>
              <a:r>
                <a:rPr lang="zh-TW" altLang="en-US" sz="1000" dirty="0">
                  <a:latin typeface="Times New Roman" pitchFamily="18" charset="0"/>
                  <a:cs typeface="Times New Roman" pitchFamily="18" charset="0"/>
                </a:rPr>
                <a:t>對於診斷性試驗，</a:t>
              </a:r>
              <a:r>
                <a:rPr lang="en-US" altLang="zh-TW" sz="1000" i="1" dirty="0">
                  <a:latin typeface="Times New Roman" pitchFamily="18" charset="0"/>
                  <a:cs typeface="Times New Roman" pitchFamily="18" charset="0"/>
                </a:rPr>
                <a:t>GRADE </a:t>
              </a:r>
              <a:r>
                <a:rPr lang="zh-TW" altLang="en-US" sz="1000" dirty="0">
                  <a:latin typeface="Times New Roman" pitchFamily="18" charset="0"/>
                  <a:cs typeface="Times New Roman" pitchFamily="18" charset="0"/>
                </a:rPr>
                <a:t>方法對證據品質進行分級的基本原理是評價這種診斷策略是否對患者最終結局產生影響，診斷性試驗準確性研究、系統評價的證據品質分級主要考察五個降級因素，</a:t>
              </a:r>
              <a:r>
                <a:rPr lang="en-US" altLang="zh-TW" sz="1000" i="1" dirty="0">
                  <a:latin typeface="Times New Roman" pitchFamily="18" charset="0"/>
                  <a:cs typeface="Times New Roman" pitchFamily="18" charset="0"/>
                </a:rPr>
                <a:t>D</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RCT </a:t>
              </a:r>
              <a:r>
                <a:rPr lang="zh-CN" altLang="en-US" sz="1000" dirty="0">
                  <a:latin typeface="Times New Roman" pitchFamily="18" charset="0"/>
                  <a:cs typeface="Times New Roman" pitchFamily="18" charset="0"/>
                </a:rPr>
                <a:t>和</a:t>
              </a:r>
              <a:r>
                <a:rPr lang="zh-TW" altLang="en-US" sz="1000" dirty="0">
                  <a:latin typeface="Times New Roman" pitchFamily="18" charset="0"/>
                  <a:cs typeface="Times New Roman" pitchFamily="18" charset="0"/>
                </a:rPr>
                <a:t> </a:t>
              </a:r>
              <a:r>
                <a:rPr lang="en-US" altLang="zh-TW" sz="1000" i="1" dirty="0">
                  <a:latin typeface="Times New Roman" pitchFamily="18" charset="0"/>
                  <a:cs typeface="Times New Roman" pitchFamily="18" charset="0"/>
                </a:rPr>
                <a:t>DTA</a:t>
              </a:r>
              <a:r>
                <a:rPr lang="zh-TW" altLang="en-US" sz="1000" dirty="0">
                  <a:latin typeface="Times New Roman" pitchFamily="18" charset="0"/>
                  <a:cs typeface="Times New Roman" pitchFamily="18" charset="0"/>
                </a:rPr>
                <a:t> 起始等級均被視為高品質證據，然後再依據五個降級因素下調為中、低或者極低品質證據，但是對於實驗室診斷（比如一些</a:t>
              </a:r>
              <a:r>
                <a:rPr lang="zh-CN" altLang="en-US" sz="1000" dirty="0">
                  <a:latin typeface="Times New Roman" pitchFamily="18" charset="0"/>
                  <a:cs typeface="Times New Roman" pitchFamily="18" charset="0"/>
                </a:rPr>
                <a:t>病程</a:t>
              </a:r>
              <a:r>
                <a:rPr lang="zh-TW" altLang="en-US" sz="1000" dirty="0">
                  <a:latin typeface="Times New Roman" pitchFamily="18" charset="0"/>
                  <a:cs typeface="Times New Roman" pitchFamily="18" charset="0"/>
                </a:rPr>
                <a:t>監測性質的研究），</a:t>
              </a:r>
              <a:r>
                <a:rPr lang="zh-CN" altLang="en-US" sz="1000" dirty="0">
                  <a:latin typeface="Times New Roman" pitchFamily="18" charset="0"/>
                  <a:cs typeface="Times New Roman" pitchFamily="18" charset="0"/>
                </a:rPr>
                <a:t>有序結果（定量或半定量）的相關性，也可以看做是</a:t>
              </a:r>
              <a:r>
                <a:rPr lang="zh-TW" altLang="en-US" sz="1000" dirty="0">
                  <a:latin typeface="Times New Roman" pitchFamily="18" charset="0"/>
                  <a:cs typeface="Times New Roman" pitchFamily="18" charset="0"/>
                </a:rPr>
                <a:t>證據升級條件中的</a:t>
              </a:r>
              <a:r>
                <a:rPr lang="zh-CN" altLang="en-US" sz="1000" dirty="0">
                  <a:latin typeface="Times New Roman" pitchFamily="18" charset="0"/>
                  <a:cs typeface="Times New Roman" pitchFamily="18" charset="0"/>
                </a:rPr>
                <a:t>一種變相的</a:t>
              </a:r>
              <a:r>
                <a:rPr lang="zh-TW" altLang="en-US" sz="1000" dirty="0">
                  <a:latin typeface="Times New Roman" pitchFamily="18" charset="0"/>
                  <a:cs typeface="Times New Roman" pitchFamily="18" charset="0"/>
                </a:rPr>
                <a:t>劑量效應關係</a:t>
              </a:r>
              <a:r>
                <a:rPr lang="en-US" altLang="zh-TW" sz="900" dirty="0">
                  <a:latin typeface="Times New Roman" pitchFamily="18" charset="0"/>
                  <a:cs typeface="Times New Roman" pitchFamily="18" charset="0"/>
                </a:rPr>
                <a:t>(</a:t>
              </a:r>
              <a:r>
                <a:rPr lang="en-US" altLang="zh-TW" sz="900" i="1" dirty="0" err="1">
                  <a:latin typeface="Times New Roman" pitchFamily="18" charset="0"/>
                  <a:cs typeface="Times New Roman" pitchFamily="18" charset="0"/>
                </a:rPr>
                <a:t>Doseresponse</a:t>
              </a:r>
              <a:r>
                <a:rPr lang="en-US" altLang="zh-TW" sz="900" i="1" dirty="0">
                  <a:latin typeface="Times New Roman" pitchFamily="18" charset="0"/>
                  <a:cs typeface="Times New Roman" pitchFamily="18" charset="0"/>
                </a:rPr>
                <a:t> Gradient</a:t>
              </a:r>
              <a:r>
                <a:rPr lang="en-US" altLang="zh-TW" sz="900" dirty="0">
                  <a:latin typeface="Times New Roman" pitchFamily="18" charset="0"/>
                  <a:cs typeface="Times New Roman" pitchFamily="18" charset="0"/>
                </a:rPr>
                <a:t>)</a:t>
              </a:r>
              <a:r>
                <a:rPr lang="zh-CN" altLang="en-US" sz="900" dirty="0">
                  <a:latin typeface="Times New Roman" pitchFamily="18" charset="0"/>
                  <a:cs typeface="Times New Roman" pitchFamily="18" charset="0"/>
                </a:rPr>
                <a:t>，</a:t>
              </a:r>
              <a:r>
                <a:rPr lang="zh-TW" altLang="en-US" sz="1000" dirty="0">
                  <a:latin typeface="Times New Roman" pitchFamily="18" charset="0"/>
                  <a:cs typeface="Times New Roman" pitchFamily="18" charset="0"/>
                </a:rPr>
                <a:t>應引起足夠的重視；在實際操作中降級需謹慎，尤其注意避免重複降級，即在偏倚風險同時與不一致性或精確性等相關的情況下，如果在前一個因素中已經降級，則在後續因素中則僅予以文字說明而不降級，此外，降級不必拘泥於量化，而要對五個降級因素通盤考慮，綜合給出最後的證據級別，為增加分級的科學性和透明性，</a:t>
              </a:r>
              <a:r>
                <a:rPr lang="en-US" altLang="zh-TW" sz="1000" dirty="0">
                  <a:latin typeface="Times New Roman" pitchFamily="18" charset="0"/>
                  <a:cs typeface="Times New Roman" pitchFamily="18" charset="0"/>
                </a:rPr>
                <a:t>GRADE </a:t>
              </a:r>
              <a:r>
                <a:rPr lang="zh-TW" altLang="en-US" sz="1000" dirty="0">
                  <a:latin typeface="Times New Roman" pitchFamily="18" charset="0"/>
                  <a:cs typeface="Times New Roman" pitchFamily="18" charset="0"/>
                </a:rPr>
                <a:t>指南建議應同時由兩名或以上的人員對同一系統評價的證據品質進行分級，並對升降級因素予以充分討論和闡明；</a:t>
              </a:r>
              <a:endParaRPr lang="en-US" altLang="zh-CN" sz="1000" dirty="0">
                <a:solidFill>
                  <a:srgbClr val="000000"/>
                </a:solidFill>
                <a:latin typeface="Times New Roman" pitchFamily="18" charset="0"/>
                <a:cs typeface="Times New Roman" pitchFamily="18" charset="0"/>
              </a:endParaRPr>
            </a:p>
          </p:txBody>
        </p:sp>
      </p:grpSp>
    </p:spTree>
    <p:extLst>
      <p:ext uri="{BB962C8B-B14F-4D97-AF65-F5344CB8AC3E}">
        <p14:creationId xmlns:p14="http://schemas.microsoft.com/office/powerpoint/2010/main" val="1305549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5439" y="1140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TW" altLang="en-US" sz="1500" dirty="0">
                <a:ea typeface="楷体_GB2312" pitchFamily="49" charset="-122"/>
              </a:rPr>
              <a:t>臨床證據推薦與質量分級</a:t>
            </a:r>
            <a:endParaRPr lang="zh-CN" altLang="en-US" sz="1500" dirty="0">
              <a:ea typeface="楷体_GB2312" pitchFamily="49" charset="-122"/>
            </a:endParaRPr>
          </a:p>
        </p:txBody>
      </p:sp>
      <p:sp>
        <p:nvSpPr>
          <p:cNvPr id="9" name="矩形 3"/>
          <p:cNvSpPr>
            <a:spLocks noChangeArrowheads="1"/>
          </p:cNvSpPr>
          <p:nvPr/>
        </p:nvSpPr>
        <p:spPr bwMode="auto">
          <a:xfrm>
            <a:off x="9379" y="19092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200" dirty="0"/>
              <a:t>臨床</a:t>
            </a:r>
            <a:r>
              <a:rPr lang="zh-TW" altLang="en-US" sz="1200" dirty="0"/>
              <a:t>證據質量</a:t>
            </a:r>
            <a:r>
              <a:rPr lang="zh-CN" altLang="en-US" sz="1200" dirty="0"/>
              <a:t>與</a:t>
            </a:r>
            <a:r>
              <a:rPr lang="zh-TW" altLang="en-US" sz="1200" dirty="0"/>
              <a:t>推薦強</a:t>
            </a:r>
            <a:r>
              <a:rPr lang="zh-CN" altLang="en-US" sz="1200" dirty="0"/>
              <a:t>度</a:t>
            </a:r>
            <a:r>
              <a:rPr lang="zh-TW" altLang="en-US" sz="1200" dirty="0"/>
              <a:t> </a:t>
            </a:r>
            <a:r>
              <a:rPr lang="zh-CN" altLang="en-US" sz="1200" dirty="0">
                <a:solidFill>
                  <a:srgbClr val="000000"/>
                </a:solidFill>
                <a:latin typeface="Arial" pitchFamily="34" charset="0"/>
              </a:rPr>
              <a:t>：</a:t>
            </a:r>
            <a:r>
              <a:rPr lang="zh-CN" altLang="en-US" sz="900" dirty="0">
                <a:solidFill>
                  <a:srgbClr val="000000"/>
                </a:solidFill>
                <a:latin typeface="Arial" pitchFamily="34" charset="0"/>
              </a:rPr>
              <a:t>～</a:t>
            </a:r>
            <a:r>
              <a:rPr lang="en-US" altLang="zh-CN" sz="1300" dirty="0">
                <a:solidFill>
                  <a:srgbClr val="000000"/>
                </a:solidFill>
                <a:latin typeface="Arial" pitchFamily="34" charset="0"/>
              </a:rPr>
              <a:t> </a:t>
            </a:r>
            <a:r>
              <a:rPr lang="en-US" altLang="zh-CN" sz="900" i="1" dirty="0">
                <a:solidFill>
                  <a:srgbClr val="000000"/>
                </a:solidFill>
                <a:latin typeface="Times New Roman" pitchFamily="18" charset="0"/>
                <a:cs typeface="Times New Roman" pitchFamily="18" charset="0"/>
              </a:rPr>
              <a:t>The</a:t>
            </a:r>
            <a:r>
              <a:rPr lang="en-US" altLang="zh-CN" sz="900" dirty="0">
                <a:solidFill>
                  <a:srgbClr val="000000"/>
                </a:solidFill>
                <a:latin typeface="Times New Roman" pitchFamily="18" charset="0"/>
                <a:cs typeface="Times New Roman" pitchFamily="18" charset="0"/>
              </a:rPr>
              <a:t> </a:t>
            </a:r>
            <a:r>
              <a:rPr lang="en-US" altLang="zh-TW" sz="900" i="1" dirty="0">
                <a:solidFill>
                  <a:srgbClr val="000000"/>
                </a:solidFill>
                <a:latin typeface="Times New Roman" pitchFamily="18" charset="0"/>
                <a:cs typeface="Times New Roman" pitchFamily="18" charset="0"/>
              </a:rPr>
              <a:t>Grades of Recommendation</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Assessment</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Development and </a:t>
            </a:r>
            <a:r>
              <a:rPr lang="en-US" altLang="zh-TW" sz="900" i="1" dirty="0" err="1">
                <a:solidFill>
                  <a:srgbClr val="000000"/>
                </a:solidFill>
                <a:latin typeface="Times New Roman" pitchFamily="18" charset="0"/>
                <a:cs typeface="Times New Roman" pitchFamily="18" charset="0"/>
              </a:rPr>
              <a:t>Evaluation</a:t>
            </a:r>
            <a:r>
              <a:rPr lang="en-US" altLang="zh-TW" sz="900" dirty="0" err="1">
                <a:solidFill>
                  <a:srgbClr val="000000"/>
                </a:solidFill>
                <a:latin typeface="Times New Roman" pitchFamily="18" charset="0"/>
                <a:cs typeface="Times New Roman" pitchFamily="18" charset="0"/>
              </a:rPr>
              <a:t>,</a:t>
            </a:r>
            <a:r>
              <a:rPr lang="en-US" altLang="zh-TW" sz="900" i="1" dirty="0" err="1">
                <a:solidFill>
                  <a:srgbClr val="000000"/>
                </a:solidFill>
                <a:latin typeface="Times New Roman" pitchFamily="18" charset="0"/>
                <a:cs typeface="Times New Roman" pitchFamily="18" charset="0"/>
              </a:rPr>
              <a:t>GRADE</a:t>
            </a:r>
            <a:r>
              <a:rPr lang="en-US" altLang="zh-TW"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系統 </a:t>
            </a:r>
            <a:r>
              <a:rPr lang="en-US" altLang="zh-CN" sz="900" dirty="0">
                <a:solidFill>
                  <a:srgbClr val="000000"/>
                </a:solidFill>
                <a:latin typeface="Times New Roman" pitchFamily="18" charset="0"/>
                <a:cs typeface="Times New Roman" pitchFamily="18" charset="0"/>
              </a:rPr>
              <a:t>- </a:t>
            </a:r>
            <a:r>
              <a:rPr lang="zh-TW" altLang="en-US" sz="900" dirty="0">
                <a:solidFill>
                  <a:srgbClr val="000000"/>
                </a:solidFill>
                <a:latin typeface="Times New Roman" pitchFamily="18" charset="0"/>
                <a:cs typeface="Times New Roman" pitchFamily="18" charset="0"/>
              </a:rPr>
              <a:t>證據質量</a:t>
            </a:r>
            <a:r>
              <a:rPr lang="zh-CN" altLang="en-US" sz="900" dirty="0">
                <a:solidFill>
                  <a:srgbClr val="000000"/>
                </a:solidFill>
                <a:latin typeface="Times New Roman" pitchFamily="18" charset="0"/>
                <a:cs typeface="Times New Roman" pitchFamily="18" charset="0"/>
              </a:rPr>
              <a:t>降級 之 偏倚風險</a:t>
            </a:r>
            <a:r>
              <a:rPr lang="en-US" altLang="zh-CN" sz="800" dirty="0">
                <a:solidFill>
                  <a:srgbClr val="000000"/>
                </a:solidFill>
                <a:latin typeface="Times New Roman" pitchFamily="18" charset="0"/>
                <a:cs typeface="Times New Roman" pitchFamily="18" charset="0"/>
              </a:rPr>
              <a:t>(</a:t>
            </a:r>
            <a:r>
              <a:rPr lang="en-US" altLang="zh-CN" sz="800" i="1" dirty="0">
                <a:solidFill>
                  <a:srgbClr val="000000"/>
                </a:solidFill>
                <a:latin typeface="Times New Roman" pitchFamily="18" charset="0"/>
                <a:cs typeface="Times New Roman" pitchFamily="18" charset="0"/>
              </a:rPr>
              <a:t>Risk of bias</a:t>
            </a:r>
            <a:r>
              <a:rPr lang="en-US" altLang="zh-CN" sz="8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grpSp>
        <p:nvGrpSpPr>
          <p:cNvPr id="5" name="组合 4"/>
          <p:cNvGrpSpPr/>
          <p:nvPr/>
        </p:nvGrpSpPr>
        <p:grpSpPr>
          <a:xfrm>
            <a:off x="341745" y="528751"/>
            <a:ext cx="10829988" cy="5371539"/>
            <a:chOff x="341745" y="528751"/>
            <a:chExt cx="10829988" cy="5371539"/>
          </a:xfrm>
        </p:grpSpPr>
        <p:pic>
          <p:nvPicPr>
            <p:cNvPr id="4679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075" y="528751"/>
              <a:ext cx="10821658" cy="1469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592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12239" y="1988305"/>
              <a:ext cx="1959493" cy="2413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5924"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12239" y="4528646"/>
              <a:ext cx="1959493" cy="1371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组合 3"/>
            <p:cNvGrpSpPr/>
            <p:nvPr/>
          </p:nvGrpSpPr>
          <p:grpSpPr>
            <a:xfrm>
              <a:off x="341745" y="2086989"/>
              <a:ext cx="8719127" cy="3796056"/>
              <a:chOff x="341745" y="2086989"/>
              <a:chExt cx="8719127" cy="3796056"/>
            </a:xfrm>
          </p:grpSpPr>
          <p:sp>
            <p:nvSpPr>
              <p:cNvPr id="14" name="矩形 13"/>
              <p:cNvSpPr/>
              <p:nvPr/>
            </p:nvSpPr>
            <p:spPr>
              <a:xfrm>
                <a:off x="341745" y="2086989"/>
                <a:ext cx="8719126" cy="923330"/>
              </a:xfrm>
              <a:prstGeom prst="rect">
                <a:avLst/>
              </a:prstGeom>
            </p:spPr>
            <p:txBody>
              <a:bodyPr wrap="square">
                <a:spAutoFit/>
              </a:bodyPr>
              <a:lstStyle/>
              <a:p>
                <a:pPr>
                  <a:lnSpc>
                    <a:spcPct val="150000"/>
                  </a:lnSpc>
                </a:pPr>
                <a:r>
                  <a:rPr lang="zh-TW" altLang="en-US" sz="900" dirty="0">
                    <a:latin typeface="Times New Roman" pitchFamily="18" charset="0"/>
                    <a:cs typeface="Times New Roman" pitchFamily="18" charset="0"/>
                  </a:rPr>
                  <a:t>        如果隨機對照試驗</a:t>
                </a:r>
                <a:r>
                  <a:rPr lang="en-US" altLang="zh-TW" sz="800" dirty="0">
                    <a:latin typeface="Times New Roman" pitchFamily="18" charset="0"/>
                    <a:cs typeface="Times New Roman" pitchFamily="18" charset="0"/>
                  </a:rPr>
                  <a:t>(</a:t>
                </a:r>
                <a:r>
                  <a:rPr lang="en-US" altLang="zh-TW" sz="800" i="1" dirty="0">
                    <a:latin typeface="Times New Roman" pitchFamily="18" charset="0"/>
                    <a:cs typeface="Times New Roman" pitchFamily="18" charset="0"/>
                  </a:rPr>
                  <a:t>RCT</a:t>
                </a:r>
                <a:r>
                  <a:rPr lang="en-US" altLang="zh-TW" sz="800" dirty="0">
                    <a:latin typeface="Times New Roman" pitchFamily="18" charset="0"/>
                    <a:cs typeface="Times New Roman" pitchFamily="18" charset="0"/>
                  </a:rPr>
                  <a:t>)</a:t>
                </a:r>
                <a:r>
                  <a:rPr lang="zh-TW" altLang="en-US" sz="900" dirty="0">
                    <a:latin typeface="Times New Roman" pitchFamily="18" charset="0"/>
                    <a:cs typeface="Times New Roman" pitchFamily="18" charset="0"/>
                  </a:rPr>
                  <a:t>和觀察性研究在設計或實施上存在缺陷，則可引起誤導性結果的額外風險（也有稱為「內部有效性」），即研究的局限性或偏倚風險，相對於其它方法，</a:t>
                </a:r>
                <a:r>
                  <a:rPr lang="en-US" altLang="zh-TW" sz="900" i="1" dirty="0">
                    <a:latin typeface="Times New Roman" pitchFamily="18" charset="0"/>
                    <a:cs typeface="Times New Roman" pitchFamily="18" charset="0"/>
                  </a:rPr>
                  <a:t>GRADE</a:t>
                </a:r>
                <a:r>
                  <a:rPr lang="zh-TW" altLang="en-US" sz="900" dirty="0">
                    <a:latin typeface="Times New Roman" pitchFamily="18" charset="0"/>
                    <a:cs typeface="Times New Roman" pitchFamily="18" charset="0"/>
                  </a:rPr>
                  <a:t>方法並沒有對偏倚風險給出一個量化的等級評定，</a:t>
                </a:r>
                <a:r>
                  <a:rPr lang="en-US" altLang="zh-TW" sz="900" i="1" dirty="0">
                    <a:latin typeface="Times New Roman" pitchFamily="18" charset="0"/>
                    <a:cs typeface="Times New Roman" pitchFamily="18" charset="0"/>
                  </a:rPr>
                  <a:t>GRADE</a:t>
                </a:r>
                <a:r>
                  <a:rPr lang="zh-TW" altLang="en-US" sz="900" dirty="0">
                    <a:latin typeface="Times New Roman" pitchFamily="18" charset="0"/>
                    <a:cs typeface="Times New Roman" pitchFamily="18" charset="0"/>
                  </a:rPr>
                  <a:t>方法不如其它方法全面它更強調簡易與簡約；常見隨機對照試驗和觀察性研究偏倚風險的因素見右表，需要注意</a:t>
                </a:r>
                <a:r>
                  <a:rPr lang="en-US" altLang="zh-TW" sz="900" i="1" dirty="0">
                    <a:latin typeface="Times New Roman" pitchFamily="18" charset="0"/>
                    <a:cs typeface="Times New Roman" pitchFamily="18" charset="0"/>
                  </a:rPr>
                  <a:t>GRADE</a:t>
                </a:r>
                <a:r>
                  <a:rPr lang="zh-TW" altLang="en-US" sz="900" dirty="0">
                    <a:latin typeface="Times New Roman" pitchFamily="18" charset="0"/>
                    <a:cs typeface="Times New Roman" pitchFamily="18" charset="0"/>
                  </a:rPr>
                  <a:t>關注的是結果的局限性（如對偏倚風險的關注不是單個研究，而是單個結果，且一個試驗或一系列試驗的不同結果間品質可能存在差異），系統評價員和指南制定者必須作出一個總體判斷，考慮到所有證據，某一結果的證據品質是否確保了基於研究局限性而降低品質級別的合理性；</a:t>
                </a:r>
              </a:p>
            </p:txBody>
          </p:sp>
          <p:sp>
            <p:nvSpPr>
              <p:cNvPr id="10" name="矩形 9"/>
              <p:cNvSpPr/>
              <p:nvPr/>
            </p:nvSpPr>
            <p:spPr>
              <a:xfrm>
                <a:off x="341745" y="2890225"/>
                <a:ext cx="8719126" cy="1754326"/>
              </a:xfrm>
              <a:prstGeom prst="rect">
                <a:avLst/>
              </a:prstGeom>
            </p:spPr>
            <p:txBody>
              <a:bodyPr wrap="square">
                <a:spAutoFit/>
              </a:bodyPr>
              <a:lstStyle/>
              <a:p>
                <a:pPr>
                  <a:lnSpc>
                    <a:spcPct val="150000"/>
                  </a:lnSpc>
                </a:pPr>
                <a:r>
                  <a:rPr lang="zh-TW" altLang="en-US" sz="900" dirty="0">
                    <a:latin typeface="Times New Roman" pitchFamily="18" charset="0"/>
                    <a:cs typeface="Times New Roman" pitchFamily="18" charset="0"/>
                  </a:rPr>
                  <a:t>        對於可能產生偏倚風險的一個因素「失訪」，歷史上曾有</a:t>
                </a:r>
                <a:r>
                  <a:rPr lang="zh-CN" altLang="en-US" sz="900" dirty="0">
                    <a:latin typeface="Times New Roman" pitchFamily="18" charset="0"/>
                    <a:cs typeface="Times New Roman" pitchFamily="18" charset="0"/>
                  </a:rPr>
                  <a:t>過</a:t>
                </a:r>
                <a:r>
                  <a:rPr lang="zh-TW" altLang="en-US" sz="900" dirty="0">
                    <a:latin typeface="Times New Roman" pitchFamily="18" charset="0"/>
                    <a:cs typeface="Times New Roman" pitchFamily="18" charset="0"/>
                  </a:rPr>
                  <a:t>未經驗證的閾值作為可接受的失訪率（如小於</a:t>
                </a:r>
                <a:r>
                  <a:rPr lang="en-US" altLang="zh-TW" sz="900" dirty="0">
                    <a:latin typeface="Times New Roman" pitchFamily="18" charset="0"/>
                    <a:cs typeface="Times New Roman" pitchFamily="18" charset="0"/>
                  </a:rPr>
                  <a:t>20%</a:t>
                </a:r>
                <a:r>
                  <a:rPr lang="zh-TW" altLang="en-US" sz="900" dirty="0">
                    <a:latin typeface="Times New Roman" pitchFamily="18" charset="0"/>
                    <a:cs typeface="Times New Roman" pitchFamily="18" charset="0"/>
                  </a:rPr>
                  <a:t>），但特定失訪率對偏倚的影響不確定性很大，且取決於失訪與事件發生數的關係，</a:t>
                </a:r>
                <a:r>
                  <a:rPr lang="zh-CN" altLang="en-US" sz="900" dirty="0">
                    <a:latin typeface="Times New Roman" pitchFamily="18" charset="0"/>
                    <a:cs typeface="Times New Roman" pitchFamily="18" charset="0"/>
                  </a:rPr>
                  <a:t>假如</a:t>
                </a:r>
                <a:r>
                  <a:rPr lang="zh-TW" altLang="en-US" sz="900" dirty="0">
                    <a:latin typeface="Times New Roman" pitchFamily="18" charset="0"/>
                    <a:cs typeface="Times New Roman" pitchFamily="18" charset="0"/>
                  </a:rPr>
                  <a:t>幹預組和對照組的事件發生率分別為</a:t>
                </a:r>
                <a:r>
                  <a:rPr lang="en-US" altLang="zh-TW" sz="900" dirty="0">
                    <a:latin typeface="Times New Roman" pitchFamily="18" charset="0"/>
                    <a:cs typeface="Times New Roman" pitchFamily="18" charset="0"/>
                  </a:rPr>
                  <a:t>20%</a:t>
                </a:r>
                <a:r>
                  <a:rPr lang="zh-TW" altLang="en-US" sz="900" dirty="0">
                    <a:latin typeface="Times New Roman" pitchFamily="18" charset="0"/>
                    <a:cs typeface="Times New Roman" pitchFamily="18" charset="0"/>
                  </a:rPr>
                  <a:t>和</a:t>
                </a:r>
                <a:r>
                  <a:rPr lang="en-US" altLang="zh-TW" sz="900" dirty="0">
                    <a:latin typeface="Times New Roman" pitchFamily="18" charset="0"/>
                    <a:cs typeface="Times New Roman" pitchFamily="18" charset="0"/>
                  </a:rPr>
                  <a:t>40%</a:t>
                </a:r>
                <a:r>
                  <a:rPr lang="zh-TW" altLang="en-US" sz="900" dirty="0">
                    <a:latin typeface="Times New Roman" pitchFamily="18" charset="0"/>
                    <a:cs typeface="Times New Roman" pitchFamily="18" charset="0"/>
                  </a:rPr>
                  <a:t>，則兩組</a:t>
                </a:r>
                <a:r>
                  <a:rPr lang="zh-CN" altLang="en-US" sz="900" dirty="0">
                    <a:latin typeface="Times New Roman" pitchFamily="18" charset="0"/>
                    <a:cs typeface="Times New Roman" pitchFamily="18" charset="0"/>
                  </a:rPr>
                  <a:t>若</a:t>
                </a:r>
                <a:r>
                  <a:rPr lang="zh-TW" altLang="en-US" sz="900" dirty="0">
                    <a:latin typeface="Times New Roman" pitchFamily="18" charset="0"/>
                    <a:cs typeface="Times New Roman" pitchFamily="18" charset="0"/>
                  </a:rPr>
                  <a:t>均有</a:t>
                </a:r>
                <a:r>
                  <a:rPr lang="en-US" altLang="zh-TW" sz="900" dirty="0">
                    <a:latin typeface="Times New Roman" pitchFamily="18" charset="0"/>
                    <a:cs typeface="Times New Roman" pitchFamily="18" charset="0"/>
                  </a:rPr>
                  <a:t>5%</a:t>
                </a:r>
                <a:r>
                  <a:rPr lang="zh-TW" altLang="en-US" sz="900" dirty="0">
                    <a:latin typeface="Times New Roman" pitchFamily="18" charset="0"/>
                    <a:cs typeface="Times New Roman" pitchFamily="18" charset="0"/>
                  </a:rPr>
                  <a:t>的失訪對偏倚風險幾乎不存在威脅，但若干預組和對照組的事件發生率分別為</a:t>
                </a:r>
                <a:r>
                  <a:rPr lang="en-US" altLang="zh-TW" sz="900" dirty="0">
                    <a:latin typeface="Times New Roman" pitchFamily="18" charset="0"/>
                    <a:cs typeface="Times New Roman" pitchFamily="18" charset="0"/>
                  </a:rPr>
                  <a:t>2%</a:t>
                </a:r>
                <a:r>
                  <a:rPr lang="zh-TW" altLang="en-US" sz="900" dirty="0">
                    <a:latin typeface="Times New Roman" pitchFamily="18" charset="0"/>
                    <a:cs typeface="Times New Roman" pitchFamily="18" charset="0"/>
                  </a:rPr>
                  <a:t>和</a:t>
                </a:r>
                <a:r>
                  <a:rPr lang="en-US" altLang="zh-TW" sz="900" dirty="0">
                    <a:latin typeface="Times New Roman" pitchFamily="18" charset="0"/>
                    <a:cs typeface="Times New Roman" pitchFamily="18" charset="0"/>
                  </a:rPr>
                  <a:t>4%</a:t>
                </a:r>
                <a:r>
                  <a:rPr lang="zh-CN" altLang="en-US" sz="900" dirty="0">
                    <a:latin typeface="Times New Roman" pitchFamily="18" charset="0"/>
                    <a:cs typeface="Times New Roman" pitchFamily="18" charset="0"/>
                  </a:rPr>
                  <a:t>時</a:t>
                </a:r>
                <a:r>
                  <a:rPr lang="zh-TW" altLang="en-US" sz="900" dirty="0">
                    <a:latin typeface="Times New Roman" pitchFamily="18" charset="0"/>
                    <a:cs typeface="Times New Roman" pitchFamily="18" charset="0"/>
                  </a:rPr>
                  <a:t>，則</a:t>
                </a:r>
                <a:r>
                  <a:rPr lang="en-US" altLang="zh-TW" sz="900" dirty="0">
                    <a:latin typeface="Times New Roman" pitchFamily="18" charset="0"/>
                    <a:cs typeface="Times New Roman" pitchFamily="18" charset="0"/>
                  </a:rPr>
                  <a:t>5%</a:t>
                </a:r>
                <a:r>
                  <a:rPr lang="zh-CN" altLang="en-US" sz="900" dirty="0">
                    <a:latin typeface="Times New Roman" pitchFamily="18" charset="0"/>
                    <a:cs typeface="Times New Roman" pitchFamily="18" charset="0"/>
                  </a:rPr>
                  <a:t>的</a:t>
                </a:r>
                <a:r>
                  <a:rPr lang="zh-TW" altLang="en-US" sz="900" dirty="0">
                    <a:latin typeface="Times New Roman" pitchFamily="18" charset="0"/>
                    <a:cs typeface="Times New Roman" pitchFamily="18" charset="0"/>
                  </a:rPr>
                  <a:t>失訪率的影響則要大得多，也就是說</a:t>
                </a:r>
                <a:r>
                  <a:rPr lang="zh-CN" altLang="en-US" sz="900" dirty="0">
                    <a:latin typeface="Times New Roman" pitchFamily="18" charset="0"/>
                    <a:cs typeface="Times New Roman" pitchFamily="18" charset="0"/>
                  </a:rPr>
                  <a:t>，</a:t>
                </a:r>
                <a:r>
                  <a:rPr lang="zh-TW" altLang="en-US" sz="900" dirty="0">
                    <a:latin typeface="Times New Roman" pitchFamily="18" charset="0"/>
                    <a:cs typeface="Times New Roman" pitchFamily="18" charset="0"/>
                  </a:rPr>
                  <a:t>與幹預組和對照組事件發生率相比，失訪比例越高，且幹預組和對照組的差異越大，則偏倚風險越大，但即使失訪率相對較高，也只有當失訪數在兩組間不平衡或兩組間失訪與事件發生可能性的關係不同時，才可能存在偏倚的影響；對於另一個</a:t>
                </a:r>
                <a:r>
                  <a:rPr lang="zh-CN" altLang="en-US" sz="900" dirty="0">
                    <a:latin typeface="Times New Roman" pitchFamily="18" charset="0"/>
                    <a:cs typeface="Times New Roman" pitchFamily="18" charset="0"/>
                  </a:rPr>
                  <a:t>可能</a:t>
                </a:r>
                <a:r>
                  <a:rPr lang="zh-TW" altLang="en-US" sz="900" dirty="0">
                    <a:latin typeface="Times New Roman" pitchFamily="18" charset="0"/>
                    <a:cs typeface="Times New Roman" pitchFamily="18" charset="0"/>
                  </a:rPr>
                  <a:t>影響偏倚風險的因素「早期終止試驗」，理論考慮、模擬和經驗證據均表明因獲益而早期終止試驗會高估療效，一些經驗證據表明少於</a:t>
                </a:r>
                <a:r>
                  <a:rPr lang="en-US" altLang="zh-TW" sz="900" dirty="0">
                    <a:latin typeface="Times New Roman" pitchFamily="18" charset="0"/>
                    <a:cs typeface="Times New Roman" pitchFamily="18" charset="0"/>
                  </a:rPr>
                  <a:t>500</a:t>
                </a:r>
                <a:r>
                  <a:rPr lang="zh-TW" altLang="en-US" sz="900" dirty="0">
                    <a:latin typeface="Times New Roman" pitchFamily="18" charset="0"/>
                    <a:cs typeface="Times New Roman" pitchFamily="18" charset="0"/>
                  </a:rPr>
                  <a:t>個事件的早期終止試驗與真實情況的最佳估計（未早期終止的試驗）的平均相對危險比是</a:t>
                </a:r>
                <a:r>
                  <a:rPr lang="en-US" altLang="zh-TW" sz="900" dirty="0">
                    <a:latin typeface="Times New Roman" pitchFamily="18" charset="0"/>
                    <a:cs typeface="Times New Roman" pitchFamily="18" charset="0"/>
                  </a:rPr>
                  <a:t>0.71</a:t>
                </a:r>
                <a:r>
                  <a:rPr lang="zh-TW" altLang="en-US" sz="900" dirty="0">
                    <a:latin typeface="Times New Roman" pitchFamily="18" charset="0"/>
                    <a:cs typeface="Times New Roman" pitchFamily="18" charset="0"/>
                  </a:rPr>
                  <a:t>，多數情況下在因獲益而早期終止的試驗中，高估療效的</a:t>
                </a:r>
                <a:r>
                  <a:rPr lang="zh-CN" altLang="en-US" sz="900" dirty="0">
                    <a:latin typeface="Times New Roman" pitchFamily="18" charset="0"/>
                    <a:cs typeface="Times New Roman" pitchFamily="18" charset="0"/>
                  </a:rPr>
                  <a:t>原因</a:t>
                </a:r>
                <a:r>
                  <a:rPr lang="zh-TW" altLang="en-US" sz="900" dirty="0">
                    <a:latin typeface="Times New Roman" pitchFamily="18" charset="0"/>
                    <a:cs typeface="Times New Roman" pitchFamily="18" charset="0"/>
                  </a:rPr>
                  <a:t>是機遇，</a:t>
                </a:r>
                <a:r>
                  <a:rPr lang="zh-CN" altLang="en-US" sz="900" dirty="0">
                    <a:latin typeface="Times New Roman" pitchFamily="18" charset="0"/>
                    <a:cs typeface="Times New Roman" pitchFamily="18" charset="0"/>
                  </a:rPr>
                  <a:t>當</a:t>
                </a:r>
                <a:r>
                  <a:rPr lang="zh-TW" altLang="en-US" sz="900" dirty="0">
                    <a:latin typeface="Times New Roman" pitchFamily="18" charset="0"/>
                    <a:cs typeface="Times New Roman" pitchFamily="18" charset="0"/>
                  </a:rPr>
                  <a:t>早期終止的試驗尤其在整合分析</a:t>
                </a:r>
                <a:r>
                  <a:rPr lang="en-US" altLang="zh-TW" sz="800" dirty="0">
                    <a:latin typeface="Times New Roman" pitchFamily="18" charset="0"/>
                    <a:cs typeface="Times New Roman" pitchFamily="18" charset="0"/>
                  </a:rPr>
                  <a:t>(</a:t>
                </a:r>
                <a:r>
                  <a:rPr lang="en-US" altLang="zh-TW" sz="800" i="1" dirty="0">
                    <a:latin typeface="Times New Roman" pitchFamily="18" charset="0"/>
                    <a:cs typeface="Times New Roman" pitchFamily="18" charset="0"/>
                  </a:rPr>
                  <a:t>meta</a:t>
                </a:r>
                <a:r>
                  <a:rPr lang="en-US" altLang="zh-TW" sz="800" dirty="0">
                    <a:latin typeface="Times New Roman" pitchFamily="18" charset="0"/>
                    <a:cs typeface="Times New Roman" pitchFamily="18" charset="0"/>
                  </a:rPr>
                  <a:t>-</a:t>
                </a:r>
                <a:r>
                  <a:rPr lang="en-US" altLang="zh-TW" sz="800" i="1" dirty="0">
                    <a:latin typeface="Times New Roman" pitchFamily="18" charset="0"/>
                    <a:cs typeface="Times New Roman" pitchFamily="18" charset="0"/>
                  </a:rPr>
                  <a:t>analysis</a:t>
                </a:r>
                <a:r>
                  <a:rPr lang="en-US" altLang="zh-TW" sz="800" dirty="0">
                    <a:latin typeface="Times New Roman" pitchFamily="18" charset="0"/>
                    <a:cs typeface="Times New Roman" pitchFamily="18" charset="0"/>
                  </a:rPr>
                  <a:t>)</a:t>
                </a:r>
                <a:r>
                  <a:rPr lang="zh-TW" altLang="en-US" sz="900" dirty="0">
                    <a:latin typeface="Times New Roman" pitchFamily="18" charset="0"/>
                    <a:cs typeface="Times New Roman" pitchFamily="18" charset="0"/>
                  </a:rPr>
                  <a:t>中占重要權重時，應警惕明顯高估療效的</a:t>
                </a:r>
                <a:r>
                  <a:rPr lang="zh-CN" altLang="en-US" sz="900" dirty="0">
                    <a:latin typeface="Times New Roman" pitchFamily="18" charset="0"/>
                    <a:cs typeface="Times New Roman" pitchFamily="18" charset="0"/>
                  </a:rPr>
                  <a:t>風險</a:t>
                </a:r>
                <a:r>
                  <a:rPr lang="zh-TW" altLang="en-US" sz="900" dirty="0">
                    <a:latin typeface="Times New Roman" pitchFamily="18" charset="0"/>
                    <a:cs typeface="Times New Roman" pitchFamily="18" charset="0"/>
                  </a:rPr>
                  <a:t>，系統評價應對納入和排除因獲益而早期終止研究的結果進行敏感性分析，如果估計值明顯有別，</a:t>
                </a:r>
                <a:r>
                  <a:rPr lang="zh-CN" altLang="en-US" sz="900" dirty="0">
                    <a:latin typeface="Times New Roman" pitchFamily="18" charset="0"/>
                    <a:cs typeface="Times New Roman" pitchFamily="18" charset="0"/>
                  </a:rPr>
                  <a:t>則</a:t>
                </a:r>
                <a:r>
                  <a:rPr lang="zh-TW" altLang="en-US" sz="900" dirty="0">
                    <a:latin typeface="Times New Roman" pitchFamily="18" charset="0"/>
                    <a:cs typeface="Times New Roman" pitchFamily="18" charset="0"/>
                  </a:rPr>
                  <a:t>未納入早期終止試驗的估計更可信，當證據主要來源於因獲益而早期終止的試驗時，應推斷少於</a:t>
                </a:r>
                <a:r>
                  <a:rPr lang="en-US" altLang="zh-TW" sz="900" dirty="0">
                    <a:latin typeface="Times New Roman" pitchFamily="18" charset="0"/>
                    <a:cs typeface="Times New Roman" pitchFamily="18" charset="0"/>
                  </a:rPr>
                  <a:t>500</a:t>
                </a:r>
                <a:r>
                  <a:rPr lang="zh-TW" altLang="en-US" sz="900" dirty="0">
                    <a:latin typeface="Times New Roman" pitchFamily="18" charset="0"/>
                    <a:cs typeface="Times New Roman" pitchFamily="18" charset="0"/>
                  </a:rPr>
                  <a:t>個事件的試驗中存在高估療效的可能，少於</a:t>
                </a:r>
                <a:r>
                  <a:rPr lang="en-US" altLang="zh-TW" sz="900" dirty="0">
                    <a:latin typeface="Times New Roman" pitchFamily="18" charset="0"/>
                    <a:cs typeface="Times New Roman" pitchFamily="18" charset="0"/>
                  </a:rPr>
                  <a:t>200</a:t>
                </a:r>
                <a:r>
                  <a:rPr lang="zh-TW" altLang="en-US" sz="900" dirty="0">
                    <a:latin typeface="Times New Roman" pitchFamily="18" charset="0"/>
                    <a:cs typeface="Times New Roman" pitchFamily="18" charset="0"/>
                  </a:rPr>
                  <a:t>個事件的試驗中存在很大的高估療效的</a:t>
                </a:r>
                <a:r>
                  <a:rPr lang="zh-CN" altLang="en-US" sz="900" dirty="0">
                    <a:latin typeface="Times New Roman" pitchFamily="18" charset="0"/>
                    <a:cs typeface="Times New Roman" pitchFamily="18" charset="0"/>
                  </a:rPr>
                  <a:t>風險</a:t>
                </a:r>
                <a:r>
                  <a:rPr lang="zh-TW" altLang="en-US" sz="900" dirty="0">
                    <a:latin typeface="Times New Roman" pitchFamily="18" charset="0"/>
                    <a:cs typeface="Times New Roman" pitchFamily="18" charset="0"/>
                  </a:rPr>
                  <a:t>；</a:t>
                </a:r>
                <a:endParaRPr lang="en-US" altLang="zh-CN" sz="900" dirty="0">
                  <a:solidFill>
                    <a:srgbClr val="000000"/>
                  </a:solidFill>
                  <a:latin typeface="Times New Roman" pitchFamily="18" charset="0"/>
                  <a:cs typeface="Times New Roman" pitchFamily="18" charset="0"/>
                </a:endParaRPr>
              </a:p>
            </p:txBody>
          </p:sp>
          <p:sp>
            <p:nvSpPr>
              <p:cNvPr id="11" name="矩形 10"/>
              <p:cNvSpPr/>
              <p:nvPr/>
            </p:nvSpPr>
            <p:spPr>
              <a:xfrm>
                <a:off x="341745" y="4544217"/>
                <a:ext cx="8719126" cy="1338828"/>
              </a:xfrm>
              <a:prstGeom prst="rect">
                <a:avLst/>
              </a:prstGeom>
            </p:spPr>
            <p:txBody>
              <a:bodyPr wrap="square">
                <a:spAutoFit/>
              </a:bodyPr>
              <a:lstStyle/>
              <a:p>
                <a:pPr>
                  <a:lnSpc>
                    <a:spcPct val="150000"/>
                  </a:lnSpc>
                </a:pPr>
                <a:r>
                  <a:rPr lang="zh-TW" altLang="en-US" sz="900" dirty="0">
                    <a:latin typeface="Times New Roman" pitchFamily="18" charset="0"/>
                    <a:cs typeface="Times New Roman" pitchFamily="18" charset="0"/>
                  </a:rPr>
                  <a:t>        </a:t>
                </a:r>
                <a:r>
                  <a:rPr lang="zh-CN" altLang="en-US" sz="900" dirty="0">
                    <a:latin typeface="Times New Roman" pitchFamily="18" charset="0"/>
                    <a:cs typeface="Times New Roman" pitchFamily="18" charset="0"/>
                  </a:rPr>
                  <a:t>上</a:t>
                </a:r>
                <a:r>
                  <a:rPr lang="zh-TW" altLang="en-US" sz="900" dirty="0">
                    <a:latin typeface="Times New Roman" pitchFamily="18" charset="0"/>
                    <a:cs typeface="Times New Roman" pitchFamily="18" charset="0"/>
                  </a:rPr>
                  <a:t>表顯示了隨機對照試驗研究局限性的</a:t>
                </a:r>
                <a:r>
                  <a:rPr lang="en-US" altLang="zh-TW" sz="900" i="1" dirty="0">
                    <a:latin typeface="Times New Roman" pitchFamily="18" charset="0"/>
                    <a:cs typeface="Times New Roman" pitchFamily="18" charset="0"/>
                  </a:rPr>
                  <a:t>GRADE</a:t>
                </a:r>
                <a:r>
                  <a:rPr lang="zh-TW" altLang="en-US" sz="900" dirty="0">
                    <a:latin typeface="Times New Roman" pitchFamily="18" charset="0"/>
                    <a:cs typeface="Times New Roman" pitchFamily="18" charset="0"/>
                  </a:rPr>
                  <a:t>方法構架，其中第二列顯示的是應用於單個研究的方法，其餘各列</a:t>
                </a:r>
                <a:r>
                  <a:rPr lang="zh-CN" altLang="en-US" sz="900" dirty="0">
                    <a:latin typeface="Times New Roman" pitchFamily="18" charset="0"/>
                    <a:cs typeface="Times New Roman" pitchFamily="18" charset="0"/>
                  </a:rPr>
                  <a:t>涉及</a:t>
                </a:r>
                <a:r>
                  <a:rPr lang="zh-TW" altLang="en-US" sz="900" dirty="0">
                    <a:latin typeface="Times New Roman" pitchFamily="18" charset="0"/>
                    <a:cs typeface="Times New Roman" pitchFamily="18" charset="0"/>
                  </a:rPr>
                  <a:t>總體證據</a:t>
                </a:r>
                <a:r>
                  <a:rPr lang="zh-CN" altLang="en-US" sz="900" dirty="0">
                    <a:latin typeface="Times New Roman" pitchFamily="18" charset="0"/>
                    <a:cs typeface="Times New Roman" pitchFamily="18" charset="0"/>
                  </a:rPr>
                  <a:t>群</a:t>
                </a:r>
                <a:r>
                  <a:rPr lang="zh-TW" altLang="en-US" sz="900" dirty="0">
                    <a:latin typeface="Times New Roman" pitchFamily="18" charset="0"/>
                    <a:cs typeface="Times New Roman" pitchFamily="18" charset="0"/>
                  </a:rPr>
                  <a:t>；對於單個研究，如果大部分關鍵標準都符合，且不符合的部分對決策影響不大時，</a:t>
                </a:r>
                <a:r>
                  <a:rPr lang="zh-CN" altLang="en-US" sz="900" dirty="0">
                    <a:latin typeface="Times New Roman" pitchFamily="18" charset="0"/>
                    <a:cs typeface="Times New Roman" pitchFamily="18" charset="0"/>
                  </a:rPr>
                  <a:t>研究為</a:t>
                </a:r>
                <a:r>
                  <a:rPr lang="zh-TW" altLang="en-US" sz="900" dirty="0">
                    <a:latin typeface="Times New Roman" pitchFamily="18" charset="0"/>
                    <a:cs typeface="Times New Roman" pitchFamily="18" charset="0"/>
                  </a:rPr>
                  <a:t>低偏倚風險，但對關鍵結局不符合的研究，效應量的推斷</a:t>
                </a:r>
                <a:r>
                  <a:rPr lang="zh-CN" altLang="en-US" sz="900" dirty="0">
                    <a:latin typeface="Times New Roman" pitchFamily="18" charset="0"/>
                    <a:cs typeface="Times New Roman" pitchFamily="18" charset="0"/>
                  </a:rPr>
                  <a:t>可能有高偏倚風險</a:t>
                </a:r>
                <a:r>
                  <a:rPr lang="zh-TW" altLang="en-US" sz="900" dirty="0">
                    <a:latin typeface="Times New Roman" pitchFamily="18" charset="0"/>
                    <a:cs typeface="Times New Roman" pitchFamily="18" charset="0"/>
                  </a:rPr>
                  <a:t>；對結果而言，當證據群的大多數研究達到偏倚最小化後高品質證據才可及，當最好的證據來源於中等品質的單個研究時，則證據群</a:t>
                </a:r>
                <a:r>
                  <a:rPr lang="zh-CN" altLang="en-US" sz="900" dirty="0">
                    <a:latin typeface="Times New Roman" pitchFamily="18" charset="0"/>
                    <a:cs typeface="Times New Roman" pitchFamily="18" charset="0"/>
                  </a:rPr>
                  <a:t>應</a:t>
                </a:r>
                <a:r>
                  <a:rPr lang="zh-TW" altLang="en-US" sz="900" dirty="0">
                    <a:latin typeface="Times New Roman" pitchFamily="18" charset="0"/>
                    <a:cs typeface="Times New Roman" pitchFamily="18" charset="0"/>
                  </a:rPr>
                  <a:t>考慮為中等品質；從單個研究中的偏倚風險</a:t>
                </a:r>
                <a:r>
                  <a:rPr lang="zh-CN" altLang="en-US" sz="900" dirty="0">
                    <a:latin typeface="Times New Roman" pitchFamily="18" charset="0"/>
                    <a:cs typeface="Times New Roman" pitchFamily="18" charset="0"/>
                  </a:rPr>
                  <a:t>評估轉換</a:t>
                </a:r>
                <a:r>
                  <a:rPr lang="zh-TW" altLang="en-US" sz="900" dirty="0">
                    <a:latin typeface="Times New Roman" pitchFamily="18" charset="0"/>
                    <a:cs typeface="Times New Roman" pitchFamily="18" charset="0"/>
                  </a:rPr>
                  <a:t>到所關注結果</a:t>
                </a:r>
                <a:r>
                  <a:rPr lang="zh-CN" altLang="en-US" sz="900" dirty="0">
                    <a:latin typeface="Times New Roman" pitchFamily="18" charset="0"/>
                    <a:cs typeface="Times New Roman" pitchFamily="18" charset="0"/>
                  </a:rPr>
                  <a:t>的</a:t>
                </a:r>
                <a:r>
                  <a:rPr lang="zh-TW" altLang="en-US" sz="900" dirty="0">
                    <a:latin typeface="Times New Roman" pitchFamily="18" charset="0"/>
                    <a:cs typeface="Times New Roman" pitchFamily="18" charset="0"/>
                  </a:rPr>
                  <a:t>證據評級</a:t>
                </a:r>
                <a:r>
                  <a:rPr lang="zh-CN" altLang="en-US" sz="900" dirty="0">
                    <a:latin typeface="Times New Roman" pitchFamily="18" charset="0"/>
                    <a:cs typeface="Times New Roman" pitchFamily="18" charset="0"/>
                  </a:rPr>
                  <a:t>時</a:t>
                </a:r>
                <a:r>
                  <a:rPr lang="zh-TW" altLang="en-US" sz="900" dirty="0">
                    <a:latin typeface="Times New Roman" pitchFamily="18" charset="0"/>
                    <a:cs typeface="Times New Roman" pitchFamily="18" charset="0"/>
                  </a:rPr>
                  <a:t>，</a:t>
                </a:r>
                <a:r>
                  <a:rPr lang="en-US" altLang="zh-TW" sz="900" i="1" dirty="0">
                    <a:latin typeface="Times New Roman" pitchFamily="18" charset="0"/>
                    <a:cs typeface="Times New Roman" pitchFamily="18" charset="0"/>
                  </a:rPr>
                  <a:t>GRADE</a:t>
                </a:r>
                <a:r>
                  <a:rPr lang="zh-TW" altLang="en-US" sz="900" dirty="0">
                    <a:latin typeface="Times New Roman" pitchFamily="18" charset="0"/>
                    <a:cs typeface="Times New Roman" pitchFamily="18" charset="0"/>
                  </a:rPr>
                  <a:t>建議如下原則：決定總體證據品質時不能取所有研究的平均水準（</a:t>
                </a:r>
                <a:r>
                  <a:rPr lang="zh-CN" altLang="en-US" sz="900" dirty="0">
                    <a:latin typeface="Times New Roman" pitchFamily="18" charset="0"/>
                    <a:cs typeface="Times New Roman" pitchFamily="18" charset="0"/>
                  </a:rPr>
                  <a:t>比如</a:t>
                </a:r>
                <a:r>
                  <a:rPr lang="zh-TW" altLang="en-US" sz="900" dirty="0">
                    <a:latin typeface="Times New Roman" pitchFamily="18" charset="0"/>
                    <a:cs typeface="Times New Roman" pitchFamily="18" charset="0"/>
                  </a:rPr>
                  <a:t>一些研究無嚴重偏倚風險，</a:t>
                </a:r>
                <a:r>
                  <a:rPr lang="zh-CN" altLang="en-US" sz="900" dirty="0">
                    <a:latin typeface="Times New Roman" pitchFamily="18" charset="0"/>
                    <a:cs typeface="Times New Roman" pitchFamily="18" charset="0"/>
                  </a:rPr>
                  <a:t>另</a:t>
                </a:r>
                <a:r>
                  <a:rPr lang="zh-TW" altLang="en-US" sz="900" dirty="0">
                    <a:latin typeface="Times New Roman" pitchFamily="18" charset="0"/>
                    <a:cs typeface="Times New Roman" pitchFamily="18" charset="0"/>
                  </a:rPr>
                  <a:t>一些有嚴重偏倚風險，</a:t>
                </a:r>
                <a:r>
                  <a:rPr lang="zh-CN" altLang="en-US" sz="900" dirty="0">
                    <a:latin typeface="Times New Roman" pitchFamily="18" charset="0"/>
                    <a:cs typeface="Times New Roman" pitchFamily="18" charset="0"/>
                  </a:rPr>
                  <a:t>再</a:t>
                </a:r>
                <a:r>
                  <a:rPr lang="zh-TW" altLang="en-US" sz="900" dirty="0">
                    <a:latin typeface="Times New Roman" pitchFamily="18" charset="0"/>
                    <a:cs typeface="Times New Roman" pitchFamily="18" charset="0"/>
                  </a:rPr>
                  <a:t>另一些有極嚴重偏倚風險，</a:t>
                </a:r>
                <a:r>
                  <a:rPr lang="zh-CN" altLang="en-US" sz="900" dirty="0">
                    <a:latin typeface="Times New Roman" pitchFamily="18" charset="0"/>
                    <a:cs typeface="Times New Roman" pitchFamily="18" charset="0"/>
                  </a:rPr>
                  <a:t>此時</a:t>
                </a:r>
                <a:r>
                  <a:rPr lang="zh-TW" altLang="en-US" sz="900" dirty="0">
                    <a:latin typeface="Times New Roman" pitchFamily="18" charset="0"/>
                    <a:cs typeface="Times New Roman" pitchFamily="18" charset="0"/>
                  </a:rPr>
                  <a:t>不能</a:t>
                </a:r>
                <a:r>
                  <a:rPr lang="zh-CN" altLang="en-US" sz="900" dirty="0">
                    <a:latin typeface="Times New Roman" pitchFamily="18" charset="0"/>
                    <a:cs typeface="Times New Roman" pitchFamily="18" charset="0"/>
                  </a:rPr>
                  <a:t>用</a:t>
                </a:r>
                <a:r>
                  <a:rPr lang="zh-TW" altLang="en-US" sz="900" dirty="0">
                    <a:latin typeface="Times New Roman" pitchFamily="18" charset="0"/>
                    <a:cs typeface="Times New Roman" pitchFamily="18" charset="0"/>
                  </a:rPr>
                  <a:t>偏倚風險的平均水準而將</a:t>
                </a:r>
                <a:r>
                  <a:rPr lang="zh-CN" altLang="en-US" sz="900" dirty="0">
                    <a:latin typeface="Times New Roman" pitchFamily="18" charset="0"/>
                    <a:cs typeface="Times New Roman" pitchFamily="18" charset="0"/>
                  </a:rPr>
                  <a:t>質量</a:t>
                </a:r>
                <a:r>
                  <a:rPr lang="zh-TW" altLang="en-US" sz="900" dirty="0">
                    <a:latin typeface="Times New Roman" pitchFamily="18" charset="0"/>
                    <a:cs typeface="Times New Roman" pitchFamily="18" charset="0"/>
                  </a:rPr>
                  <a:t>降低一級），而應考慮各研究的貢獻側重</a:t>
                </a:r>
                <a:r>
                  <a:rPr lang="zh-CN" altLang="en-US" sz="900" dirty="0">
                    <a:latin typeface="Times New Roman" pitchFamily="18" charset="0"/>
                    <a:cs typeface="Times New Roman" pitchFamily="18" charset="0"/>
                  </a:rPr>
                  <a:t>納入</a:t>
                </a:r>
                <a:r>
                  <a:rPr lang="zh-TW" altLang="en-US" sz="900" dirty="0">
                    <a:latin typeface="Times New Roman" pitchFamily="18" charset="0"/>
                    <a:cs typeface="Times New Roman" pitchFamily="18" charset="0"/>
                  </a:rPr>
                  <a:t>高品質研究</a:t>
                </a:r>
                <a:r>
                  <a:rPr lang="zh-CN" altLang="en-US" sz="900" dirty="0">
                    <a:latin typeface="Times New Roman" pitchFamily="18" charset="0"/>
                    <a:cs typeface="Times New Roman" pitchFamily="18" charset="0"/>
                  </a:rPr>
                  <a:t>，</a:t>
                </a:r>
                <a:r>
                  <a:rPr lang="zh-TW" altLang="en-US" sz="900" dirty="0">
                    <a:latin typeface="Times New Roman" pitchFamily="18" charset="0"/>
                    <a:cs typeface="Times New Roman" pitchFamily="18" charset="0"/>
                  </a:rPr>
                  <a:t>每個試驗對估計效應尺度的貢獻程度通常取決於樣本含量大小和結局事件</a:t>
                </a:r>
                <a:r>
                  <a:rPr lang="zh-CN" altLang="en-US" sz="900" dirty="0">
                    <a:latin typeface="Times New Roman" pitchFamily="18" charset="0"/>
                    <a:cs typeface="Times New Roman" pitchFamily="18" charset="0"/>
                  </a:rPr>
                  <a:t>的</a:t>
                </a:r>
                <a:r>
                  <a:rPr lang="zh-TW" altLang="en-US" sz="900" dirty="0">
                    <a:latin typeface="Times New Roman" pitchFamily="18" charset="0"/>
                    <a:cs typeface="Times New Roman" pitchFamily="18" charset="0"/>
                  </a:rPr>
                  <a:t>發生數，事件數多的大樣本試驗貢獻較大</a:t>
                </a:r>
                <a:r>
                  <a:rPr lang="zh-CN" altLang="en-US" sz="900" dirty="0">
                    <a:latin typeface="Times New Roman" pitchFamily="18" charset="0"/>
                    <a:cs typeface="Times New Roman" pitchFamily="18" charset="0"/>
                  </a:rPr>
                  <a:t>，</a:t>
                </a:r>
                <a:r>
                  <a:rPr lang="zh-TW" altLang="en-US" sz="900" dirty="0">
                    <a:latin typeface="Times New Roman" pitchFamily="18" charset="0"/>
                    <a:cs typeface="Times New Roman" pitchFamily="18" charset="0"/>
                  </a:rPr>
                  <a:t>降低證據品質等級時必須確信大多數證據存在偏倚風險時才能因偏倚風險而降低證據</a:t>
                </a:r>
                <a:r>
                  <a:rPr lang="zh-CN" altLang="en-US" sz="900" dirty="0">
                    <a:latin typeface="Times New Roman" pitchFamily="18" charset="0"/>
                    <a:cs typeface="Times New Roman" pitchFamily="18" charset="0"/>
                  </a:rPr>
                  <a:t>質量</a:t>
                </a:r>
                <a:r>
                  <a:rPr lang="zh-TW" altLang="en-US" sz="900" dirty="0">
                    <a:latin typeface="Times New Roman" pitchFamily="18" charset="0"/>
                    <a:cs typeface="Times New Roman" pitchFamily="18" charset="0"/>
                  </a:rPr>
                  <a:t>等級；</a:t>
                </a:r>
                <a:endParaRPr lang="en-US" altLang="zh-CN" sz="900" dirty="0">
                  <a:solidFill>
                    <a:srgbClr val="000000"/>
                  </a:solidFill>
                  <a:latin typeface="Times New Roman" pitchFamily="18" charset="0"/>
                  <a:cs typeface="Times New Roman" pitchFamily="18" charset="0"/>
                </a:endParaRPr>
              </a:p>
            </p:txBody>
          </p:sp>
          <p:sp>
            <p:nvSpPr>
              <p:cNvPr id="2" name="矩形 1"/>
              <p:cNvSpPr/>
              <p:nvPr/>
            </p:nvSpPr>
            <p:spPr>
              <a:xfrm>
                <a:off x="341746" y="2086990"/>
                <a:ext cx="8719126" cy="3796055"/>
              </a:xfrm>
              <a:prstGeom prst="rect">
                <a:avLst/>
              </a:prstGeom>
              <a:noFill/>
              <a:ln w="381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1079318894"/>
      </p:ext>
    </p:extLst>
  </p:cSld>
  <p:clrMapOvr>
    <a:masterClrMapping/>
  </p:clrMapOvr>
</p:sld>
</file>

<file path=ppt/theme/theme1.xml><?xml version="1.0" encoding="utf-8"?>
<a:theme xmlns:a="http://schemas.openxmlformats.org/drawingml/2006/main" name="中文PPT模板2011 4.3">
  <a:themeElements>
    <a:clrScheme name="中文PPT模板2011 4.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中文PPT模板2011 4.3">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中文PPT模板2011 4.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中文PPT模板2011 4.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中文PPT模板2011 4.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中文PPT模板2011 4.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中文PPT模板2011 4.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中文PPT模板2011 4.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中文PPT模板2011 4.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中文PPT模板2011 4.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中文PPT模板2011 4.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中文PPT模板2011 4.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中文PPT模板2011 4.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中文PPT模板2011 4.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中文PPT模板2011 4.3</Template>
  <TotalTime>54524</TotalTime>
  <Words>40824</Words>
  <Application>Microsoft Office PowerPoint</Application>
  <PresentationFormat>自定义</PresentationFormat>
  <Paragraphs>714</Paragraphs>
  <Slides>30</Slides>
  <Notes>30</Notes>
  <HiddenSlides>0</HiddenSlides>
  <MMClips>0</MMClips>
  <ScaleCrop>false</ScaleCrop>
  <HeadingPairs>
    <vt:vector size="6" baseType="variant">
      <vt:variant>
        <vt:lpstr>已用的字体</vt:lpstr>
      </vt:variant>
      <vt:variant>
        <vt:i4>7</vt:i4>
      </vt:variant>
      <vt:variant>
        <vt:lpstr>主题</vt:lpstr>
      </vt:variant>
      <vt:variant>
        <vt:i4>4</vt:i4>
      </vt:variant>
      <vt:variant>
        <vt:lpstr>幻灯片标题</vt:lpstr>
      </vt:variant>
      <vt:variant>
        <vt:i4>30</vt:i4>
      </vt:variant>
    </vt:vector>
  </HeadingPairs>
  <TitlesOfParts>
    <vt:vector size="41" baseType="lpstr">
      <vt:lpstr>Arial Unicode MS</vt:lpstr>
      <vt:lpstr>方正兰亭黑6_GBK</vt:lpstr>
      <vt:lpstr>楷体_GB2312</vt:lpstr>
      <vt:lpstr>宋体</vt:lpstr>
      <vt:lpstr>Arial</vt:lpstr>
      <vt:lpstr>Times New Roman</vt:lpstr>
      <vt:lpstr>Wingdings</vt:lpstr>
      <vt:lpstr>中文PPT模板2011 4.3</vt:lpstr>
      <vt:lpstr>自定义设计方案</vt:lpstr>
      <vt:lpstr>1_自定义设计方案</vt:lpstr>
      <vt:lpstr>2_自定义设计方案</vt:lpstr>
      <vt:lpstr>臨床證據品質評價（clinical evidence quality evaluation） 臨床證據分級（clinical evidence grading） 臨床證據推薦（clinical evidence recommendation）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臨床證據品質評價、臨床證據分級、臨床證據推薦（clinical evidence quality evaluation、grading、recommendation）</dc:title>
  <dc:subject>醫學、診斷、實驗室診斷、應用、in vitro diagnostic、IVD、Application</dc:subject>
  <dc:creator>趙健</dc:creator>
  <cp:keywords>實驗室診斷、in vitro diagnostic、臨床證據品質評價、臨床證據分級、臨床證據推薦、臨床證據、品質、分級、推薦</cp:keywords>
  <dc:description>+8618604537694；
283640621@qq.com；</dc:description>
  <cp:lastModifiedBy>Admin</cp:lastModifiedBy>
  <cp:revision>3546</cp:revision>
  <dcterms:created xsi:type="dcterms:W3CDTF">2011-12-19T07:14:23Z</dcterms:created>
  <dcterms:modified xsi:type="dcterms:W3CDTF">2024-05-31T11:00:53Z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y fmtid="{D5CDD505-2E9C-101B-9397-08002B2CF9AE}" pid="3" name="LCID">
    <vt:i4>2052</vt:i4>
  </property>
</Properties>
</file>